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6.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 id="2147483668" r:id="rId2"/>
  </p:sldMasterIdLst>
  <p:notesMasterIdLst>
    <p:notesMasterId r:id="rId16"/>
  </p:notesMasterIdLst>
  <p:handoutMasterIdLst>
    <p:handoutMasterId r:id="rId17"/>
  </p:handoutMasterIdLst>
  <p:sldIdLst>
    <p:sldId id="302" r:id="rId3"/>
    <p:sldId id="476" r:id="rId4"/>
    <p:sldId id="477" r:id="rId5"/>
    <p:sldId id="486" r:id="rId6"/>
    <p:sldId id="479" r:id="rId7"/>
    <p:sldId id="480" r:id="rId8"/>
    <p:sldId id="481" r:id="rId9"/>
    <p:sldId id="482" r:id="rId10"/>
    <p:sldId id="485" r:id="rId11"/>
    <p:sldId id="487" r:id="rId12"/>
    <p:sldId id="489" r:id="rId13"/>
    <p:sldId id="483" r:id="rId14"/>
    <p:sldId id="488" r:id="rId15"/>
  </p:sldIdLst>
  <p:sldSz cx="9144000" cy="6858000" type="screen4x3"/>
  <p:notesSz cx="7010400" cy="9296400"/>
  <p:custDataLst>
    <p:tags r:id="rId1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5" orient="horz">
          <p15:clr>
            <a:srgbClr val="A4A3A4"/>
          </p15:clr>
        </p15:guide>
        <p15:guide id="6"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C5FA"/>
    <a:srgbClr val="85A6D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48" autoAdjust="0"/>
    <p:restoredTop sz="99771" autoAdjust="0"/>
  </p:normalViewPr>
  <p:slideViewPr>
    <p:cSldViewPr snapToGrid="0" snapToObjects="1">
      <p:cViewPr>
        <p:scale>
          <a:sx n="90" d="100"/>
          <a:sy n="90" d="100"/>
        </p:scale>
        <p:origin x="-480" y="-72"/>
      </p:cViewPr>
      <p:guideLst>
        <p:guide orient="horz"/>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87" d="100"/>
          <a:sy n="87" d="100"/>
        </p:scale>
        <p:origin x="-378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3"/>
            <a:ext cx="3038475" cy="46498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3" y="3"/>
            <a:ext cx="3038475" cy="464980"/>
          </a:xfrm>
          <a:prstGeom prst="rect">
            <a:avLst/>
          </a:prstGeom>
        </p:spPr>
        <p:txBody>
          <a:bodyPr vert="horz" lIns="91440" tIns="45720" rIns="91440" bIns="45720" rtlCol="0"/>
          <a:lstStyle>
            <a:lvl1pPr algn="r">
              <a:defRPr sz="1200"/>
            </a:lvl1pPr>
          </a:lstStyle>
          <a:p>
            <a:fld id="{F53A7160-D749-4202-A67B-BB28C15E955C}" type="datetimeFigureOut">
              <a:rPr lang="en-US" smtClean="0"/>
              <a:t>6/12/2019</a:t>
            </a:fld>
            <a:endParaRPr lang="en-US" dirty="0"/>
          </a:p>
        </p:txBody>
      </p:sp>
      <p:sp>
        <p:nvSpPr>
          <p:cNvPr id="4" name="Footer Placeholder 3"/>
          <p:cNvSpPr>
            <a:spLocks noGrp="1"/>
          </p:cNvSpPr>
          <p:nvPr>
            <p:ph type="ftr" sz="quarter" idx="2"/>
          </p:nvPr>
        </p:nvSpPr>
        <p:spPr>
          <a:xfrm>
            <a:off x="5" y="8829825"/>
            <a:ext cx="3038475" cy="46498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3" y="8829825"/>
            <a:ext cx="3038475" cy="464980"/>
          </a:xfrm>
          <a:prstGeom prst="rect">
            <a:avLst/>
          </a:prstGeom>
        </p:spPr>
        <p:txBody>
          <a:bodyPr vert="horz" lIns="91440" tIns="45720" rIns="91440" bIns="45720" rtlCol="0" anchor="b"/>
          <a:lstStyle>
            <a:lvl1pPr algn="r">
              <a:defRPr sz="1200"/>
            </a:lvl1pPr>
          </a:lstStyle>
          <a:p>
            <a:fld id="{45FBB923-F6E2-406E-BBAD-C1D5726907A4}" type="slidenum">
              <a:rPr lang="en-US" smtClean="0"/>
              <a:t>‹#›</a:t>
            </a:fld>
            <a:endParaRPr lang="en-US" dirty="0"/>
          </a:p>
        </p:txBody>
      </p:sp>
    </p:spTree>
    <p:extLst>
      <p:ext uri="{BB962C8B-B14F-4D97-AF65-F5344CB8AC3E}">
        <p14:creationId xmlns:p14="http://schemas.microsoft.com/office/powerpoint/2010/main" val="4003439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0"/>
            <a:ext cx="3037133" cy="466082"/>
          </a:xfrm>
          <a:prstGeom prst="rect">
            <a:avLst/>
          </a:prstGeom>
        </p:spPr>
        <p:txBody>
          <a:bodyPr vert="horz" lIns="91237" tIns="45618" rIns="91237" bIns="45618" rtlCol="0"/>
          <a:lstStyle>
            <a:lvl1pPr algn="l">
              <a:defRPr sz="1200"/>
            </a:lvl1pPr>
          </a:lstStyle>
          <a:p>
            <a:endParaRPr lang="en-US" dirty="0"/>
          </a:p>
        </p:txBody>
      </p:sp>
      <p:sp>
        <p:nvSpPr>
          <p:cNvPr id="3" name="Date Placeholder 2"/>
          <p:cNvSpPr>
            <a:spLocks noGrp="1"/>
          </p:cNvSpPr>
          <p:nvPr>
            <p:ph type="dt" idx="1"/>
          </p:nvPr>
        </p:nvSpPr>
        <p:spPr>
          <a:xfrm>
            <a:off x="3971636" y="0"/>
            <a:ext cx="3037132" cy="466082"/>
          </a:xfrm>
          <a:prstGeom prst="rect">
            <a:avLst/>
          </a:prstGeom>
        </p:spPr>
        <p:txBody>
          <a:bodyPr vert="horz" lIns="91237" tIns="45618" rIns="91237" bIns="45618" rtlCol="0"/>
          <a:lstStyle>
            <a:lvl1pPr algn="r">
              <a:defRPr sz="1200"/>
            </a:lvl1pPr>
          </a:lstStyle>
          <a:p>
            <a:fld id="{1204CD42-A733-4650-B0B4-FFA0F165EE56}" type="datetimeFigureOut">
              <a:rPr lang="en-US" smtClean="0"/>
              <a:t>6/12/2019</a:t>
            </a:fld>
            <a:endParaRPr lang="en-US" dirty="0"/>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1237" tIns="45618" rIns="91237" bIns="45618" rtlCol="0" anchor="ctr"/>
          <a:lstStyle/>
          <a:p>
            <a:endParaRPr lang="en-US" dirty="0"/>
          </a:p>
        </p:txBody>
      </p:sp>
      <p:sp>
        <p:nvSpPr>
          <p:cNvPr id="5" name="Notes Placeholder 4"/>
          <p:cNvSpPr>
            <a:spLocks noGrp="1"/>
          </p:cNvSpPr>
          <p:nvPr>
            <p:ph type="body" sz="quarter" idx="3"/>
          </p:nvPr>
        </p:nvSpPr>
        <p:spPr>
          <a:xfrm>
            <a:off x="700879" y="4473796"/>
            <a:ext cx="5608646" cy="3660373"/>
          </a:xfrm>
          <a:prstGeom prst="rect">
            <a:avLst/>
          </a:prstGeom>
        </p:spPr>
        <p:txBody>
          <a:bodyPr vert="horz" lIns="91237" tIns="45618" rIns="91237" bIns="45618"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7" y="8830320"/>
            <a:ext cx="3037133" cy="466082"/>
          </a:xfrm>
          <a:prstGeom prst="rect">
            <a:avLst/>
          </a:prstGeom>
        </p:spPr>
        <p:txBody>
          <a:bodyPr vert="horz" lIns="91237" tIns="45618" rIns="91237" bIns="456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636" y="8830320"/>
            <a:ext cx="3037132" cy="466082"/>
          </a:xfrm>
          <a:prstGeom prst="rect">
            <a:avLst/>
          </a:prstGeom>
        </p:spPr>
        <p:txBody>
          <a:bodyPr vert="horz" lIns="91237" tIns="45618" rIns="91237" bIns="45618" rtlCol="0" anchor="b"/>
          <a:lstStyle>
            <a:lvl1pPr algn="r">
              <a:defRPr sz="1200"/>
            </a:lvl1pPr>
          </a:lstStyle>
          <a:p>
            <a:fld id="{3024E1F4-4FEF-4A75-9A5A-52FED9225D7C}" type="slidenum">
              <a:rPr lang="en-US" smtClean="0"/>
              <a:t>‹#›</a:t>
            </a:fld>
            <a:endParaRPr lang="en-US" dirty="0"/>
          </a:p>
        </p:txBody>
      </p:sp>
    </p:spTree>
    <p:extLst>
      <p:ext uri="{BB962C8B-B14F-4D97-AF65-F5344CB8AC3E}">
        <p14:creationId xmlns:p14="http://schemas.microsoft.com/office/powerpoint/2010/main" val="2977204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24E1F4-4FEF-4A75-9A5A-52FED9225D7C}" type="slidenum">
              <a:rPr lang="en-US" smtClean="0"/>
              <a:t>2</a:t>
            </a:fld>
            <a:endParaRPr lang="en-US" dirty="0"/>
          </a:p>
        </p:txBody>
      </p:sp>
    </p:spTree>
    <p:extLst>
      <p:ext uri="{BB962C8B-B14F-4D97-AF65-F5344CB8AC3E}">
        <p14:creationId xmlns:p14="http://schemas.microsoft.com/office/powerpoint/2010/main" val="3934473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24E1F4-4FEF-4A75-9A5A-52FED9225D7C}"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8031815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5.xml"/><Relationship Id="rId1" Type="http://schemas.openxmlformats.org/officeDocument/2006/relationships/vmlDrawing" Target="../drawings/vmlDrawing4.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4.bin"/></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685750927"/>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8223"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796" y="2648241"/>
            <a:ext cx="5539245"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6" y="3770660"/>
            <a:ext cx="5539245" cy="219820"/>
          </a:xfrm>
        </p:spPr>
        <p:txBody>
          <a:bodyPr>
            <a:spAutoFit/>
          </a:bodyPr>
          <a:lstStyle>
            <a:lvl1pPr>
              <a:defRPr sz="140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4" y="3245969"/>
            <a:ext cx="2125653" cy="436455"/>
          </a:xfrm>
          <a:prstGeom prst="rect">
            <a:avLst/>
          </a:prstGeom>
          <a:solidFill>
            <a:schemeClr val="accent4">
              <a:alpha val="77000"/>
            </a:scheme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9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7229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8261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14601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394819761"/>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5330"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796" y="2648241"/>
            <a:ext cx="5539245"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6" y="3770660"/>
            <a:ext cx="5539245" cy="219820"/>
          </a:xfrm>
        </p:spPr>
        <p:txBody>
          <a:bodyPr>
            <a:spAutoFit/>
          </a:bodyPr>
          <a:lstStyle>
            <a:lvl1pPr>
              <a:defRPr sz="140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4" y="3245969"/>
            <a:ext cx="2125653" cy="436455"/>
          </a:xfrm>
          <a:prstGeom prst="rect">
            <a:avLst/>
          </a:prstGeom>
          <a:solidFill>
            <a:schemeClr val="accent4">
              <a:alpha val="77000"/>
            </a:scheme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9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1138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33162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7660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4.xml"/><Relationship Id="rId13" Type="http://schemas.openxmlformats.org/officeDocument/2006/relationships/tags" Target="../tags/tag9.xml"/><Relationship Id="rId18" Type="http://schemas.openxmlformats.org/officeDocument/2006/relationships/tags" Target="../tags/tag14.xml"/><Relationship Id="rId3" Type="http://schemas.openxmlformats.org/officeDocument/2006/relationships/slideLayout" Target="../slideLayouts/slideLayout3.xml"/><Relationship Id="rId21" Type="http://schemas.openxmlformats.org/officeDocument/2006/relationships/tags" Target="../tags/tag17.xml"/><Relationship Id="rId7" Type="http://schemas.openxmlformats.org/officeDocument/2006/relationships/tags" Target="../tags/tag3.xml"/><Relationship Id="rId12" Type="http://schemas.openxmlformats.org/officeDocument/2006/relationships/tags" Target="../tags/tag8.xml"/><Relationship Id="rId17" Type="http://schemas.openxmlformats.org/officeDocument/2006/relationships/tags" Target="../tags/tag13.xml"/><Relationship Id="rId2" Type="http://schemas.openxmlformats.org/officeDocument/2006/relationships/slideLayout" Target="../slideLayouts/slideLayout2.xml"/><Relationship Id="rId16" Type="http://schemas.openxmlformats.org/officeDocument/2006/relationships/tags" Target="../tags/tag12.xml"/><Relationship Id="rId20" Type="http://schemas.openxmlformats.org/officeDocument/2006/relationships/tags" Target="../tags/tag16.xml"/><Relationship Id="rId1" Type="http://schemas.openxmlformats.org/officeDocument/2006/relationships/slideLayout" Target="../slideLayouts/slideLayout1.xml"/><Relationship Id="rId6" Type="http://schemas.openxmlformats.org/officeDocument/2006/relationships/tags" Target="../tags/tag2.xml"/><Relationship Id="rId11" Type="http://schemas.openxmlformats.org/officeDocument/2006/relationships/tags" Target="../tags/tag7.xml"/><Relationship Id="rId24" Type="http://schemas.openxmlformats.org/officeDocument/2006/relationships/image" Target="../media/image2.png"/><Relationship Id="rId5" Type="http://schemas.openxmlformats.org/officeDocument/2006/relationships/vmlDrawing" Target="../drawings/vmlDrawing1.vml"/><Relationship Id="rId15" Type="http://schemas.openxmlformats.org/officeDocument/2006/relationships/tags" Target="../tags/tag11.xml"/><Relationship Id="rId23" Type="http://schemas.openxmlformats.org/officeDocument/2006/relationships/image" Target="../media/image1.emf"/><Relationship Id="rId10" Type="http://schemas.openxmlformats.org/officeDocument/2006/relationships/tags" Target="../tags/tag6.xml"/><Relationship Id="rId19" Type="http://schemas.openxmlformats.org/officeDocument/2006/relationships/tags" Target="../tags/tag15.xml"/><Relationship Id="rId4" Type="http://schemas.openxmlformats.org/officeDocument/2006/relationships/theme" Target="../theme/theme1.xml"/><Relationship Id="rId9" Type="http://schemas.openxmlformats.org/officeDocument/2006/relationships/tags" Target="../tags/tag5.xml"/><Relationship Id="rId14" Type="http://schemas.openxmlformats.org/officeDocument/2006/relationships/tags" Target="../tags/tag10.xml"/><Relationship Id="rId22"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tags" Target="../tags/tag26.xml"/><Relationship Id="rId18" Type="http://schemas.openxmlformats.org/officeDocument/2006/relationships/tags" Target="../tags/tag31.xml"/><Relationship Id="rId3" Type="http://schemas.openxmlformats.org/officeDocument/2006/relationships/slideLayout" Target="../slideLayouts/slideLayout6.xml"/><Relationship Id="rId21" Type="http://schemas.openxmlformats.org/officeDocument/2006/relationships/tags" Target="../tags/tag34.xml"/><Relationship Id="rId7" Type="http://schemas.openxmlformats.org/officeDocument/2006/relationships/tags" Target="../tags/tag20.xml"/><Relationship Id="rId12" Type="http://schemas.openxmlformats.org/officeDocument/2006/relationships/tags" Target="../tags/tag25.xml"/><Relationship Id="rId17" Type="http://schemas.openxmlformats.org/officeDocument/2006/relationships/tags" Target="../tags/tag30.xml"/><Relationship Id="rId2" Type="http://schemas.openxmlformats.org/officeDocument/2006/relationships/slideLayout" Target="../slideLayouts/slideLayout5.xml"/><Relationship Id="rId16" Type="http://schemas.openxmlformats.org/officeDocument/2006/relationships/tags" Target="../tags/tag29.xml"/><Relationship Id="rId20" Type="http://schemas.openxmlformats.org/officeDocument/2006/relationships/tags" Target="../tags/tag33.xml"/><Relationship Id="rId1" Type="http://schemas.openxmlformats.org/officeDocument/2006/relationships/slideLayout" Target="../slideLayouts/slideLayout4.xml"/><Relationship Id="rId6" Type="http://schemas.openxmlformats.org/officeDocument/2006/relationships/tags" Target="../tags/tag19.xml"/><Relationship Id="rId11" Type="http://schemas.openxmlformats.org/officeDocument/2006/relationships/tags" Target="../tags/tag24.xml"/><Relationship Id="rId24" Type="http://schemas.openxmlformats.org/officeDocument/2006/relationships/image" Target="../media/image2.png"/><Relationship Id="rId5" Type="http://schemas.openxmlformats.org/officeDocument/2006/relationships/vmlDrawing" Target="../drawings/vmlDrawing3.vml"/><Relationship Id="rId15" Type="http://schemas.openxmlformats.org/officeDocument/2006/relationships/tags" Target="../tags/tag28.xml"/><Relationship Id="rId23" Type="http://schemas.openxmlformats.org/officeDocument/2006/relationships/image" Target="../media/image1.emf"/><Relationship Id="rId10" Type="http://schemas.openxmlformats.org/officeDocument/2006/relationships/tags" Target="../tags/tag23.xml"/><Relationship Id="rId19" Type="http://schemas.openxmlformats.org/officeDocument/2006/relationships/tags" Target="../tags/tag32.xml"/><Relationship Id="rId4" Type="http://schemas.openxmlformats.org/officeDocument/2006/relationships/theme" Target="../theme/theme2.xml"/><Relationship Id="rId9" Type="http://schemas.openxmlformats.org/officeDocument/2006/relationships/tags" Target="../tags/tag22.xml"/><Relationship Id="rId14" Type="http://schemas.openxmlformats.org/officeDocument/2006/relationships/tags" Target="../tags/tag27.xml"/><Relationship Id="rId22" Type="http://schemas.openxmlformats.org/officeDocument/2006/relationships/oleObject" Target="../embeddings/oleObject3.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6"/>
            </p:custDataLst>
            <p:extLst>
              <p:ext uri="{D42A27DB-BD31-4B8C-83A1-F6EECF244321}">
                <p14:modId xmlns:p14="http://schemas.microsoft.com/office/powerpoint/2010/main" val="2767010075"/>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7304" name="think-cell Slide" r:id="rId22" imgW="270" imgH="270" progId="TCLayout.ActiveDocument.1">
                  <p:embed/>
                </p:oleObj>
              </mc:Choice>
              <mc:Fallback>
                <p:oleObj name="think-cell Slide" r:id="rId22" imgW="270" imgH="270" progId="TCLayout.ActiveDocument.1">
                  <p:embed/>
                  <p:pic>
                    <p:nvPicPr>
                      <p:cNvPr id="0" name=""/>
                      <p:cNvPicPr/>
                      <p:nvPr/>
                    </p:nvPicPr>
                    <p:blipFill>
                      <a:blip r:embed="rId23"/>
                      <a:stretch>
                        <a:fillRect/>
                      </a:stretch>
                    </p:blipFill>
                    <p:spPr>
                      <a:xfrm>
                        <a:off x="0" y="0"/>
                        <a:ext cx="161984" cy="161974"/>
                      </a:xfrm>
                      <a:prstGeom prst="rect">
                        <a:avLst/>
                      </a:prstGeom>
                    </p:spPr>
                  </p:pic>
                </p:oleObj>
              </mc:Fallback>
            </mc:AlternateContent>
          </a:graphicData>
        </a:graphic>
      </p:graphicFrame>
      <p:grpSp>
        <p:nvGrpSpPr>
          <p:cNvPr id="58" name="Group 57"/>
          <p:cNvGrpSpPr/>
          <p:nvPr userDrawn="1"/>
        </p:nvGrpSpPr>
        <p:grpSpPr bwMode="ltGray">
          <a:xfrm>
            <a:off x="2" y="6565687"/>
            <a:ext cx="9143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a:extLst/>
          </p:spPr>
          <p:txBody>
            <a:bodyPr wrap="none" anchor="ctr"/>
            <a:lstStyle/>
            <a:p>
              <a:pPr defTabSz="914400" fontAlgn="base">
                <a:spcBef>
                  <a:spcPct val="0"/>
                </a:spcBef>
                <a:spcAft>
                  <a:spcPct val="0"/>
                </a:spcAft>
              </a:pPr>
              <a:endParaRPr lang="en-US" sz="1600" dirty="0">
                <a:solidFill>
                  <a:srgbClr val="000000"/>
                </a:solidFill>
                <a:latin typeface="Aria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a:extLst/>
          </p:spPr>
          <p:txBody>
            <a:bodyPr wrap="none" anchor="ctr"/>
            <a:lstStyle/>
            <a:p>
              <a:pPr defTabSz="914400" fontAlgn="base">
                <a:spcBef>
                  <a:spcPct val="0"/>
                </a:spcBef>
                <a:spcAft>
                  <a:spcPct val="0"/>
                </a:spcAft>
              </a:pPr>
              <a:endParaRPr lang="en-US" sz="1600" dirty="0">
                <a:solidFill>
                  <a:srgbClr val="000000"/>
                </a:solidFill>
                <a:latin typeface="Aria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a:extLst/>
          </p:spPr>
          <p:txBody>
            <a:bodyPr wrap="none" anchor="ctr"/>
            <a:lstStyle/>
            <a:p>
              <a:pPr defTabSz="914400" fontAlgn="base">
                <a:spcBef>
                  <a:spcPct val="0"/>
                </a:spcBef>
                <a:spcAft>
                  <a:spcPct val="0"/>
                </a:spcAft>
              </a:pPr>
              <a:r>
                <a:rPr lang="en-US" sz="1600" dirty="0">
                  <a:solidFill>
                    <a:srgbClr val="000000"/>
                  </a:solidFill>
                  <a:latin typeface="Arial"/>
                </a:rPr>
                <a:t>      </a:t>
              </a:r>
              <a:r>
                <a:rPr lang="en-US" sz="1600" dirty="0">
                  <a:solidFill>
                    <a:srgbClr val="002060"/>
                  </a:solidFill>
                  <a:latin typeface="Arial"/>
                </a:rPr>
                <a:t>One Care Enrollment Report</a:t>
              </a:r>
            </a:p>
          </p:txBody>
        </p:sp>
      </p:grpSp>
      <p:sp>
        <p:nvSpPr>
          <p:cNvPr id="1036" name="Rectangle 286"/>
          <p:cNvSpPr>
            <a:spLocks noGrp="1" noChangeArrowheads="1"/>
          </p:cNvSpPr>
          <p:nvPr>
            <p:ph type="body" idx="1"/>
          </p:nvPr>
        </p:nvSpPr>
        <p:spPr bwMode="auto">
          <a:xfrm>
            <a:off x="1482156" y="1990667"/>
            <a:ext cx="4389768"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n-US" sz="1400" dirty="0">
                <a:solidFill>
                  <a:srgbClr val="808080"/>
                </a:solidFill>
                <a:latin typeface="Arial"/>
              </a:rPr>
              <a:t>TRACKER</a:t>
            </a:r>
          </a:p>
        </p:txBody>
      </p:sp>
      <p:sp>
        <p:nvSpPr>
          <p:cNvPr id="11" name="McK 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McK Slide Elements" hidden="1"/>
          <p:cNvGrpSpPr>
            <a:grpSpLocks/>
          </p:cNvGrpSpPr>
          <p:nvPr/>
        </p:nvGrpSpPr>
        <p:grpSpPr bwMode="auto">
          <a:xfrm>
            <a:off x="174944" y="6086391"/>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latin typeface="Aria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n-US" sz="1600" b="1" dirty="0">
                  <a:solidFill>
                    <a:srgbClr val="000000"/>
                  </a:solidFill>
                  <a:latin typeface="Arial"/>
                </a:rPr>
                <a:t>Title</a:t>
              </a:r>
            </a:p>
            <a:p>
              <a:pPr defTabSz="914400" fontAlgn="base">
                <a:spcBef>
                  <a:spcPct val="0"/>
                </a:spcBef>
                <a:spcAft>
                  <a:spcPct val="0"/>
                </a:spcAft>
              </a:pPr>
              <a:r>
                <a:rPr lang="en-US" sz="1600" dirty="0">
                  <a:solidFill>
                    <a:srgbClr val="808080"/>
                  </a:solidFill>
                  <a:latin typeface="Aria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latin typeface="Aria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7"/>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0"/>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103" name="Arc 39"/>
              <p:cNvSpPr>
                <a:spLocks noChangeAspect="1"/>
              </p:cNvSpPr>
              <p:nvPr>
                <p:custDataLst>
                  <p:tags r:id="rId21"/>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5" name="MoonLegend2"/>
            <p:cNvGrpSpPr>
              <a:grpSpLocks noChangeAspect="1"/>
            </p:cNvGrpSpPr>
            <p:nvPr>
              <p:custDataLst>
                <p:tags r:id="rId8"/>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18"/>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101" name="Arc 42"/>
              <p:cNvSpPr>
                <a:spLocks noChangeAspect="1"/>
              </p:cNvSpPr>
              <p:nvPr>
                <p:custDataLst>
                  <p:tags r:id="rId19"/>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6" name="MoonLegend4"/>
            <p:cNvGrpSpPr>
              <a:grpSpLocks noChangeAspect="1"/>
            </p:cNvGrpSpPr>
            <p:nvPr>
              <p:custDataLst>
                <p:tags r:id="rId9"/>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9" name="Arc 48"/>
              <p:cNvSpPr>
                <a:spLocks noChangeAspect="1"/>
              </p:cNvSpPr>
              <p:nvPr>
                <p:custDataLst>
                  <p:tags r:id="rId17"/>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7" name="MoonLegend5"/>
            <p:cNvGrpSpPr>
              <a:grpSpLocks noChangeAspect="1"/>
            </p:cNvGrpSpPr>
            <p:nvPr>
              <p:custDataLst>
                <p:tags r:id="rId10"/>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4"/>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7" name="Oval 51"/>
              <p:cNvSpPr>
                <a:spLocks noChangeAspect="1" noChangeArrowheads="1"/>
              </p:cNvSpPr>
              <p:nvPr>
                <p:custDataLst>
                  <p:tags r:id="rId15"/>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grpSp>
          <p:nvGrpSpPr>
            <p:cNvPr id="93" name="MoonLegend3"/>
            <p:cNvGrpSpPr>
              <a:grpSpLocks noChangeAspect="1"/>
            </p:cNvGrpSpPr>
            <p:nvPr>
              <p:custDataLst>
                <p:tags r:id="rId11"/>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2"/>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5" name="Arc 48"/>
              <p:cNvSpPr>
                <a:spLocks noChangeAspect="1"/>
              </p:cNvSpPr>
              <p:nvPr>
                <p:custDataLst>
                  <p:tags r:id="rId13"/>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sp>
        <p:nvSpPr>
          <p:cNvPr id="104" name="Slide Number"/>
          <p:cNvSpPr txBox="1">
            <a:spLocks/>
          </p:cNvSpPr>
          <p:nvPr/>
        </p:nvSpPr>
        <p:spPr bwMode="auto">
          <a:xfrm>
            <a:off x="8808763"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defTabSz="914400" fontAlgn="base">
              <a:spcBef>
                <a:spcPct val="0"/>
              </a:spcBef>
              <a:spcAft>
                <a:spcPct val="0"/>
              </a:spcAft>
            </a:pPr>
            <a:fld id="{42C328C1-A84F-4A39-A664-DBA00541A8C6}" type="slidenum">
              <a:rPr lang="en-US" smtClean="0">
                <a:solidFill>
                  <a:srgbClr val="FFFFFF"/>
                </a:solidFill>
                <a:latin typeface="Arial"/>
              </a:rPr>
              <a:pPr algn="r" defTabSz="914400" fontAlgn="base">
                <a:spcBef>
                  <a:spcPct val="0"/>
                </a:spcBef>
                <a:spcAft>
                  <a:spcPct val="0"/>
                </a:spcAft>
              </a:pPr>
              <a:t>‹#›</a:t>
            </a:fld>
            <a:endParaRPr lang="en-US" dirty="0">
              <a:solidFill>
                <a:srgbClr val="FFFFFF"/>
              </a:solidFill>
              <a:latin typeface="Arial"/>
            </a:endParaRPr>
          </a:p>
        </p:txBody>
      </p:sp>
      <p:pic>
        <p:nvPicPr>
          <p:cNvPr id="62" name="Picture 4" descr="http://upload.wikimedia.org/wikipedia/commons/thumb/8/82/Seal_of_Massachusetts.svg/2000px-Seal_of_Massachusetts.svg.png"/>
          <p:cNvPicPr>
            <a:picLocks noChangeAspect="1" noChangeArrowheads="1"/>
          </p:cNvPicPr>
          <p:nvPr userDrawn="1"/>
        </p:nvPicPr>
        <p:blipFill>
          <a:blip r:embed="rId2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49906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7" r:id="rId3"/>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6"/>
            </p:custDataLst>
            <p:extLst>
              <p:ext uri="{D42A27DB-BD31-4B8C-83A1-F6EECF244321}">
                <p14:modId xmlns:p14="http://schemas.microsoft.com/office/powerpoint/2010/main" val="1462681022"/>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4306" name="think-cell Slide" r:id="rId22" imgW="270" imgH="270" progId="TCLayout.ActiveDocument.1">
                  <p:embed/>
                </p:oleObj>
              </mc:Choice>
              <mc:Fallback>
                <p:oleObj name="think-cell Slide" r:id="rId22" imgW="270" imgH="270" progId="TCLayout.ActiveDocument.1">
                  <p:embed/>
                  <p:pic>
                    <p:nvPicPr>
                      <p:cNvPr id="0" name=""/>
                      <p:cNvPicPr/>
                      <p:nvPr/>
                    </p:nvPicPr>
                    <p:blipFill>
                      <a:blip r:embed="rId23"/>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n-US" sz="1400" dirty="0">
                <a:solidFill>
                  <a:srgbClr val="808080"/>
                </a:solidFill>
              </a:rPr>
              <a:t>TRACKER</a:t>
            </a:r>
          </a:p>
        </p:txBody>
      </p:sp>
      <p:sp>
        <p:nvSpPr>
          <p:cNvPr id="11" name="McK 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McK Slide Elements" hidden="1"/>
          <p:cNvGrpSpPr>
            <a:grpSpLocks/>
          </p:cNvGrpSpPr>
          <p:nvPr/>
        </p:nvGrpSpPr>
        <p:grpSpPr bwMode="auto">
          <a:xfrm>
            <a:off x="174944" y="6086391"/>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n-US" sz="1600" b="1" dirty="0">
                  <a:solidFill>
                    <a:srgbClr val="000000"/>
                  </a:solidFill>
                </a:rPr>
                <a:t>Title</a:t>
              </a:r>
            </a:p>
            <a:p>
              <a:pPr defTabSz="914400"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7"/>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0"/>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1"/>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8"/>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18"/>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19"/>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9"/>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17"/>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0"/>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4"/>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15"/>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1"/>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2"/>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3"/>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08763"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defTabSz="914400" fontAlgn="base">
              <a:spcBef>
                <a:spcPct val="0"/>
              </a:spcBef>
              <a:spcAft>
                <a:spcPct val="0"/>
              </a:spcAft>
            </a:pPr>
            <a:fld id="{42C328C1-A84F-4A39-A664-DBA00541A8C6}" type="slidenum">
              <a:rPr lang="en-US" smtClean="0">
                <a:solidFill>
                  <a:srgbClr val="000000"/>
                </a:solidFill>
              </a:rPr>
              <a:pPr algn="r" defTabSz="914400" fontAlgn="base">
                <a:spcBef>
                  <a:spcPct val="0"/>
                </a:spcBef>
                <a:spcAft>
                  <a:spcPct val="0"/>
                </a:spcAft>
              </a:pPr>
              <a:t>‹#›</a:t>
            </a:fld>
            <a:endParaRPr lang="en-US" dirty="0">
              <a:solidFill>
                <a:srgbClr val="000000"/>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2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295198"/>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mass.gov/one-care"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hyperlink" Target="mailto:OneCare@state.ma.us"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3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2648241"/>
            <a:ext cx="5826188" cy="507831"/>
          </a:xfrm>
        </p:spPr>
        <p:txBody>
          <a:bodyPr/>
          <a:lstStyle/>
          <a:p>
            <a:r>
              <a:rPr lang="en-US" dirty="0"/>
              <a:t>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95" y="306944"/>
            <a:ext cx="1820853" cy="9556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54"/>
          <p:cNvSpPr txBox="1">
            <a:spLocks noChangeArrowheads="1"/>
          </p:cNvSpPr>
          <p:nvPr/>
        </p:nvSpPr>
        <p:spPr bwMode="auto">
          <a:xfrm>
            <a:off x="2693972" y="2033764"/>
            <a:ext cx="6005528"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0" tIns="0" rIns="0" bIns="0" numCol="1" anchor="b" anchorCtr="0" compatLnSpc="1">
            <a:prstTxWarp prst="textNoShape">
              <a:avLst/>
            </a:prstTxWarp>
            <a:spAutoFit/>
          </a:bodyPr>
          <a:lstStyle>
            <a:lvl1pPr algn="l" defTabSz="913429" rtl="0" eaLnBrk="1" fontAlgn="base" hangingPunct="1">
              <a:spcBef>
                <a:spcPct val="0"/>
              </a:spcBef>
              <a:spcAft>
                <a:spcPct val="0"/>
              </a:spcAft>
              <a:tabLst>
                <a:tab pos="275324" algn="l"/>
              </a:tabLst>
              <a:defRPr sz="3300" b="0"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sz="2800" dirty="0">
                <a:solidFill>
                  <a:srgbClr val="002060"/>
                </a:solidFill>
                <a:latin typeface="Arial" panose="020B0604020202020204" pitchFamily="34" charset="0"/>
                <a:cs typeface="Arial" panose="020B0604020202020204" pitchFamily="34" charset="0"/>
              </a:rPr>
              <a:t>One Care: </a:t>
            </a:r>
            <a:br>
              <a:rPr lang="en-US" sz="2800" dirty="0">
                <a:solidFill>
                  <a:srgbClr val="002060"/>
                </a:solidFill>
                <a:latin typeface="Arial" panose="020B0604020202020204" pitchFamily="34" charset="0"/>
                <a:cs typeface="Arial" panose="020B0604020202020204" pitchFamily="34" charset="0"/>
              </a:rPr>
            </a:br>
            <a:r>
              <a:rPr lang="en-US" sz="2800" dirty="0" smtClean="0">
                <a:solidFill>
                  <a:srgbClr val="002060"/>
                </a:solidFill>
                <a:latin typeface="Arial" panose="020B0604020202020204" pitchFamily="34" charset="0"/>
                <a:cs typeface="Arial" panose="020B0604020202020204" pitchFamily="34" charset="0"/>
              </a:rPr>
              <a:t>May 2019 Enrollment </a:t>
            </a:r>
            <a:r>
              <a:rPr lang="en-US" sz="2800" dirty="0">
                <a:solidFill>
                  <a:srgbClr val="002060"/>
                </a:solidFill>
                <a:latin typeface="Arial" panose="020B0604020202020204" pitchFamily="34" charset="0"/>
                <a:cs typeface="Arial" panose="020B0604020202020204" pitchFamily="34" charset="0"/>
              </a:rPr>
              <a:t>Report</a:t>
            </a:r>
          </a:p>
        </p:txBody>
      </p:sp>
      <p:sp>
        <p:nvSpPr>
          <p:cNvPr id="6" name="Rectangle 54"/>
          <p:cNvSpPr txBox="1">
            <a:spLocks noChangeArrowheads="1"/>
          </p:cNvSpPr>
          <p:nvPr/>
        </p:nvSpPr>
        <p:spPr bwMode="auto">
          <a:xfrm>
            <a:off x="2693988" y="4425950"/>
            <a:ext cx="6450012" cy="376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algn="l" defTabSz="895350" rtl="0" eaLnBrk="1" fontAlgn="base" hangingPunct="1">
              <a:spcBef>
                <a:spcPct val="0"/>
              </a:spcBef>
              <a:spcAft>
                <a:spcPct val="0"/>
              </a:spcAft>
              <a:tabLst>
                <a:tab pos="269875" algn="l"/>
              </a:tabLst>
              <a:defRPr sz="3200" b="0" baseline="0">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a:lstStyle>
          <a:p>
            <a:pPr>
              <a:defRPr/>
            </a:pPr>
            <a:r>
              <a:rPr lang="en-US" sz="2400" kern="0" dirty="0">
                <a:solidFill>
                  <a:srgbClr val="002960"/>
                </a:solidFill>
              </a:rPr>
              <a:t>Executive Office of Health &amp; Human Services</a:t>
            </a:r>
            <a:endParaRPr lang="en-US" sz="2400" b="1" kern="0" dirty="0">
              <a:solidFill>
                <a:srgbClr val="002960"/>
              </a:solidFill>
            </a:endParaRPr>
          </a:p>
        </p:txBody>
      </p:sp>
      <p:sp>
        <p:nvSpPr>
          <p:cNvPr id="7" name="Date"/>
          <p:cNvSpPr txBox="1">
            <a:spLocks noChangeArrowheads="1"/>
          </p:cNvSpPr>
          <p:nvPr/>
        </p:nvSpPr>
        <p:spPr bwMode="auto">
          <a:xfrm>
            <a:off x="2694027" y="5438794"/>
            <a:ext cx="5037137"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defPPr>
              <a:defRPr lang="en-US"/>
            </a:defPPr>
            <a:lvl1pPr defTabSz="906293" eaLnBrk="1" hangingPunct="1">
              <a:defRPr sz="1400">
                <a:solidFill>
                  <a:srgbClr val="000000"/>
                </a:solidFill>
                <a:latin typeface="Arial"/>
                <a:ea typeface="+mn-ea"/>
                <a:cs typeface="+mn-cs"/>
              </a:defRPr>
            </a:lvl1pPr>
            <a:lvl2pPr marL="742950" indent="-285750" eaLnBrk="0" hangingPunct="0">
              <a:defRPr sz="1600"/>
            </a:lvl2pPr>
            <a:lvl3pPr marL="1143000" indent="-228600" eaLnBrk="0" hangingPunct="0">
              <a:defRPr sz="1600"/>
            </a:lvl3pPr>
            <a:lvl4pPr marL="1600200" indent="-228600" eaLnBrk="0" hangingPunct="0">
              <a:defRPr sz="1600"/>
            </a:lvl4pPr>
            <a:lvl5pPr marL="2057400" indent="-228600" eaLnBrk="0" hangingPunct="0">
              <a:defRPr sz="1600"/>
            </a:lvl5pPr>
            <a:lvl6pPr marL="2514600" indent="-228600" eaLnBrk="0" fontAlgn="base" hangingPunct="0">
              <a:spcBef>
                <a:spcPct val="0"/>
              </a:spcBef>
              <a:spcAft>
                <a:spcPct val="0"/>
              </a:spcAft>
              <a:defRPr sz="1600"/>
            </a:lvl6pPr>
            <a:lvl7pPr marL="2971800" indent="-228600" eaLnBrk="0" fontAlgn="base" hangingPunct="0">
              <a:spcBef>
                <a:spcPct val="0"/>
              </a:spcBef>
              <a:spcAft>
                <a:spcPct val="0"/>
              </a:spcAft>
              <a:defRPr sz="1600"/>
            </a:lvl7pPr>
            <a:lvl8pPr marL="3429000" indent="-228600" eaLnBrk="0" fontAlgn="base" hangingPunct="0">
              <a:spcBef>
                <a:spcPct val="0"/>
              </a:spcBef>
              <a:spcAft>
                <a:spcPct val="0"/>
              </a:spcAft>
              <a:defRPr sz="1600"/>
            </a:lvl8pPr>
            <a:lvl9pPr marL="3886200" indent="-228600" eaLnBrk="0" fontAlgn="base" hangingPunct="0">
              <a:spcBef>
                <a:spcPct val="0"/>
              </a:spcBef>
              <a:spcAft>
                <a:spcPct val="0"/>
              </a:spcAft>
              <a:defRPr sz="1600"/>
            </a:lvl9pPr>
          </a:lstStyle>
          <a:p>
            <a:r>
              <a:rPr lang="en-US" altLang="en-US" sz="2400" dirty="0">
                <a:solidFill>
                  <a:srgbClr val="002060"/>
                </a:solidFill>
              </a:rPr>
              <a:t>MassHealth Demonstration </a:t>
            </a:r>
            <a:br>
              <a:rPr lang="en-US" altLang="en-US" sz="2400" dirty="0">
                <a:solidFill>
                  <a:srgbClr val="002060"/>
                </a:solidFill>
              </a:rPr>
            </a:br>
            <a:r>
              <a:rPr lang="en-US" altLang="en-US" sz="2400" dirty="0">
                <a:solidFill>
                  <a:srgbClr val="002060"/>
                </a:solidFill>
              </a:rPr>
              <a:t>to Integrate Care for Dual Eligibles</a:t>
            </a:r>
            <a:endParaRPr lang="en-US" sz="2400" dirty="0">
              <a:solidFill>
                <a:srgbClr val="002060"/>
              </a:solidFill>
            </a:endParaRPr>
          </a:p>
        </p:txBody>
      </p:sp>
    </p:spTree>
    <p:extLst>
      <p:ext uri="{BB962C8B-B14F-4D97-AF65-F5344CB8AC3E}">
        <p14:creationId xmlns:p14="http://schemas.microsoft.com/office/powerpoint/2010/main" val="1274255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430887"/>
          </a:xfrm>
        </p:spPr>
        <p:txBody>
          <a:bodyPr/>
          <a:lstStyle/>
          <a:p>
            <a:pPr algn="ctr"/>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a:t>
            </a:r>
            <a:r>
              <a:rPr lang="en-US" sz="2800" dirty="0" smtClean="0">
                <a:solidFill>
                  <a:srgbClr val="002060"/>
                </a:solidFill>
                <a:latin typeface="Arial" panose="020B0604020202020204" pitchFamily="34" charset="0"/>
                <a:ea typeface="MS PGothic" pitchFamily="34" charset="-128"/>
                <a:cs typeface="Arial" panose="020B0604020202020204" pitchFamily="34" charset="0"/>
              </a:rPr>
              <a:t>5 </a:t>
            </a:r>
            <a:endParaRPr lang="en-US" dirty="0">
              <a:solidFill>
                <a:srgbClr val="002060"/>
              </a:solidFill>
              <a:latin typeface="Arial" panose="020B0604020202020204" pitchFamily="34" charset="0"/>
              <a:cs typeface="Arial" panose="020B0604020202020204" pitchFamily="34" charset="0"/>
            </a:endParaRPr>
          </a:p>
        </p:txBody>
      </p:sp>
      <p:sp>
        <p:nvSpPr>
          <p:cNvPr id="6" name="Rectangle 5"/>
          <p:cNvSpPr/>
          <p:nvPr/>
        </p:nvSpPr>
        <p:spPr>
          <a:xfrm>
            <a:off x="170022" y="5578608"/>
            <a:ext cx="8803955" cy="892552"/>
          </a:xfrm>
          <a:prstGeom prst="rect">
            <a:avLst/>
          </a:prstGeom>
        </p:spPr>
        <p:txBody>
          <a:bodyPr wrap="square">
            <a:spAutoFit/>
          </a:bodyPr>
          <a:lstStyle/>
          <a:p>
            <a:r>
              <a:rPr lang="en-US" sz="1100" dirty="0">
                <a:solidFill>
                  <a:srgbClr val="002060"/>
                </a:solidFill>
                <a:cs typeface="Arial" panose="020B0604020202020204" pitchFamily="34" charset="0"/>
              </a:rPr>
              <a:t>*Auto-assignment effective </a:t>
            </a:r>
            <a:r>
              <a:rPr lang="en-US" sz="1100" dirty="0" smtClean="0">
                <a:solidFill>
                  <a:srgbClr val="002060"/>
                </a:solidFill>
                <a:cs typeface="Arial" panose="020B0604020202020204" pitchFamily="34" charset="0"/>
              </a:rPr>
              <a:t>date </a:t>
            </a:r>
            <a:r>
              <a:rPr lang="en-US" sz="1100" dirty="0">
                <a:solidFill>
                  <a:srgbClr val="002060"/>
                </a:solidFill>
                <a:cs typeface="Arial" panose="020B0604020202020204" pitchFamily="34" charset="0"/>
              </a:rPr>
              <a:t>(Round </a:t>
            </a:r>
            <a:r>
              <a:rPr lang="en-US" sz="1100" dirty="0" smtClean="0">
                <a:solidFill>
                  <a:srgbClr val="002060"/>
                </a:solidFill>
                <a:cs typeface="Arial" panose="020B0604020202020204" pitchFamily="34" charset="0"/>
              </a:rPr>
              <a:t>12: 1/1/2018; Round 13: 4/1/2018; Round 14: 7/1/2018; Round 15: 10/1/2018). Rounds 12, 13, and 14 </a:t>
            </a:r>
            <a:r>
              <a:rPr lang="en-US" sz="1100" dirty="0">
                <a:solidFill>
                  <a:srgbClr val="002060"/>
                </a:solidFill>
                <a:cs typeface="Arial" panose="020B0604020202020204" pitchFamily="34" charset="0"/>
              </a:rPr>
              <a:t>consisted only of auto-assignments to </a:t>
            </a:r>
            <a:r>
              <a:rPr lang="en-US" sz="1100" dirty="0" smtClean="0">
                <a:solidFill>
                  <a:srgbClr val="002060"/>
                </a:solidFill>
                <a:cs typeface="Arial" panose="020B0604020202020204" pitchFamily="34" charset="0"/>
              </a:rPr>
              <a:t>CCA.  </a:t>
            </a:r>
            <a:endParaRPr lang="en-US" sz="8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cs typeface="Arial" panose="020B0604020202020204" pitchFamily="34" charset="0"/>
              </a:rPr>
              <a:t>Note</a:t>
            </a:r>
            <a:r>
              <a:rPr lang="en-US" sz="1100" dirty="0" smtClean="0">
                <a:solidFill>
                  <a:srgbClr val="002060"/>
                </a:solidFill>
                <a:cs typeface="Arial" panose="020B0604020202020204" pitchFamily="34" charset="0"/>
              </a:rPr>
              <a:t>: </a:t>
            </a:r>
            <a:r>
              <a:rPr lang="en-US" sz="1100" dirty="0">
                <a:solidFill>
                  <a:srgbClr val="002060"/>
                </a:solidFill>
                <a:cs typeface="Arial" panose="020B0604020202020204" pitchFamily="34" charset="0"/>
              </a:rPr>
              <a:t>Data in the graph reflect current month information about enrollments. Monthly data may vary slightly from the previous reports due to enrollment status changes that have occurred since previous reports were issued.</a:t>
            </a: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15910"/>
            <a:ext cx="8796528" cy="47626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26979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74945" y="234863"/>
            <a:ext cx="8053675" cy="430887"/>
          </a:xfrm>
        </p:spPr>
        <p:txBody>
          <a:bodyPr/>
          <a:lstStyle/>
          <a:p>
            <a:pPr algn="ctr"/>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a:t>
            </a:r>
            <a:r>
              <a:rPr lang="en-US" sz="2800" dirty="0" smtClean="0">
                <a:solidFill>
                  <a:srgbClr val="002060"/>
                </a:solidFill>
                <a:latin typeface="Arial" panose="020B0604020202020204" pitchFamily="34" charset="0"/>
                <a:ea typeface="MS PGothic" pitchFamily="34" charset="-128"/>
                <a:cs typeface="Arial" panose="020B0604020202020204" pitchFamily="34" charset="0"/>
              </a:rPr>
              <a:t>6 </a:t>
            </a:r>
            <a:endParaRPr lang="en-US" dirty="0">
              <a:solidFill>
                <a:srgbClr val="002060"/>
              </a:solidFill>
              <a:latin typeface="Arial" panose="020B0604020202020204" pitchFamily="34" charset="0"/>
              <a:cs typeface="Arial" panose="020B0604020202020204" pitchFamily="34" charset="0"/>
            </a:endParaRPr>
          </a:p>
        </p:txBody>
      </p:sp>
      <p:sp>
        <p:nvSpPr>
          <p:cNvPr id="4" name="Rectangle 3"/>
          <p:cNvSpPr/>
          <p:nvPr/>
        </p:nvSpPr>
        <p:spPr>
          <a:xfrm>
            <a:off x="170022" y="5578608"/>
            <a:ext cx="8803955" cy="723275"/>
          </a:xfrm>
          <a:prstGeom prst="rect">
            <a:avLst/>
          </a:prstGeom>
        </p:spPr>
        <p:txBody>
          <a:bodyPr wrap="square">
            <a:spAutoFit/>
          </a:bodyPr>
          <a:lstStyle/>
          <a:p>
            <a:r>
              <a:rPr lang="en-US" sz="1100" dirty="0">
                <a:solidFill>
                  <a:srgbClr val="002060"/>
                </a:solidFill>
                <a:cs typeface="Arial" panose="020B0604020202020204" pitchFamily="34" charset="0"/>
              </a:rPr>
              <a:t>*Auto-assignment effective </a:t>
            </a:r>
            <a:r>
              <a:rPr lang="en-US" sz="1100" dirty="0" smtClean="0">
                <a:solidFill>
                  <a:srgbClr val="002060"/>
                </a:solidFill>
                <a:cs typeface="Arial" panose="020B0604020202020204" pitchFamily="34" charset="0"/>
              </a:rPr>
              <a:t>date </a:t>
            </a:r>
            <a:r>
              <a:rPr lang="en-US" sz="1100" dirty="0">
                <a:solidFill>
                  <a:srgbClr val="002060"/>
                </a:solidFill>
                <a:cs typeface="Arial" panose="020B0604020202020204" pitchFamily="34" charset="0"/>
              </a:rPr>
              <a:t>(Round </a:t>
            </a:r>
            <a:r>
              <a:rPr lang="en-US" sz="1100" dirty="0" smtClean="0">
                <a:solidFill>
                  <a:srgbClr val="002060"/>
                </a:solidFill>
                <a:cs typeface="Arial" panose="020B0604020202020204" pitchFamily="34" charset="0"/>
              </a:rPr>
              <a:t>16: 1/1/2019; Round 17: 4/1/2019). Rounds 16 and 17 consisted </a:t>
            </a:r>
            <a:r>
              <a:rPr lang="en-US" sz="1100" dirty="0">
                <a:solidFill>
                  <a:srgbClr val="002060"/>
                </a:solidFill>
                <a:cs typeface="Arial" panose="020B0604020202020204" pitchFamily="34" charset="0"/>
              </a:rPr>
              <a:t>only of auto-assignments to </a:t>
            </a:r>
            <a:r>
              <a:rPr lang="en-US" sz="1100" dirty="0" smtClean="0">
                <a:solidFill>
                  <a:srgbClr val="002060"/>
                </a:solidFill>
                <a:cs typeface="Arial" panose="020B0604020202020204" pitchFamily="34" charset="0"/>
              </a:rPr>
              <a:t>CCA.</a:t>
            </a:r>
            <a:endParaRPr lang="en-US" sz="8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cs typeface="Arial" panose="020B0604020202020204" pitchFamily="34" charset="0"/>
              </a:rPr>
              <a:t>Note: </a:t>
            </a:r>
            <a:r>
              <a:rPr lang="en-US" sz="1100" dirty="0" smtClean="0">
                <a:solidFill>
                  <a:srgbClr val="002060"/>
                </a:solidFill>
                <a:cs typeface="Arial" panose="020B0604020202020204" pitchFamily="34" charset="0"/>
              </a:rPr>
              <a:t>Data </a:t>
            </a:r>
            <a:r>
              <a:rPr lang="en-US" sz="1100" dirty="0">
                <a:solidFill>
                  <a:srgbClr val="002060"/>
                </a:solidFill>
                <a:cs typeface="Arial" panose="020B0604020202020204" pitchFamily="34" charset="0"/>
              </a:rPr>
              <a:t>in the graph reflect current month information about enrollments. Monthly data may vary slightly from the previous reports due to enrollment status changes that have occurred since previous reports were issued.</a:t>
            </a: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28436"/>
            <a:ext cx="8796528" cy="4750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9404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430887"/>
          </a:xfrm>
        </p:spPr>
        <p:txBody>
          <a:bodyPr/>
          <a:lstStyle/>
          <a:p>
            <a:r>
              <a:rPr lang="en-US" altLang="en-US" sz="2800" dirty="0">
                <a:solidFill>
                  <a:srgbClr val="002060"/>
                </a:solidFill>
                <a:ea typeface="MS PGothic" pitchFamily="34" charset="-128"/>
              </a:rPr>
              <a:t>Opt-Outs</a:t>
            </a:r>
            <a:endParaRPr lang="en-US" dirty="0">
              <a:solidFill>
                <a:srgbClr val="002060"/>
              </a:solidFill>
            </a:endParaRPr>
          </a:p>
        </p:txBody>
      </p:sp>
      <p:sp>
        <p:nvSpPr>
          <p:cNvPr id="3" name="Rectangle 2"/>
          <p:cNvSpPr/>
          <p:nvPr/>
        </p:nvSpPr>
        <p:spPr>
          <a:xfrm>
            <a:off x="174945" y="876265"/>
            <a:ext cx="4572000" cy="369332"/>
          </a:xfrm>
          <a:prstGeom prst="rect">
            <a:avLst/>
          </a:prstGeom>
        </p:spPr>
        <p:txBody>
          <a:bodyPr>
            <a:spAutoFit/>
          </a:bodyPr>
          <a:lstStyle/>
          <a:p>
            <a:pPr lvl="0" defTabSz="914400" eaLnBrk="0" fontAlgn="base" hangingPunct="0">
              <a:spcBef>
                <a:spcPct val="40000"/>
              </a:spcBef>
              <a:spcAft>
                <a:spcPct val="0"/>
              </a:spcAft>
              <a:buClr>
                <a:srgbClr val="CC0000"/>
              </a:buClr>
              <a:defRPr/>
            </a:pPr>
            <a:endParaRPr lang="en-US" altLang="en-US" kern="0" dirty="0">
              <a:solidFill>
                <a:srgbClr val="002060"/>
              </a:solidFill>
              <a:latin typeface="Arial" panose="020B0604020202020204" pitchFamily="34" charset="0"/>
              <a:ea typeface="ＭＳ Ｐゴシック" pitchFamily="34" charset="-128"/>
              <a:cs typeface="Arial" panose="020B0604020202020204" pitchFamily="34" charset="0"/>
            </a:endParaRPr>
          </a:p>
        </p:txBody>
      </p:sp>
      <p:sp>
        <p:nvSpPr>
          <p:cNvPr id="5" name="Rectangle 4"/>
          <p:cNvSpPr/>
          <p:nvPr/>
        </p:nvSpPr>
        <p:spPr>
          <a:xfrm>
            <a:off x="174945" y="911308"/>
            <a:ext cx="4572000" cy="4308872"/>
          </a:xfrm>
          <a:prstGeom prst="rect">
            <a:avLst/>
          </a:prstGeom>
        </p:spPr>
        <p:txBody>
          <a:bodyPr>
            <a:spAutoFit/>
          </a:bodyPr>
          <a:lstStyle/>
          <a:p>
            <a:pPr marL="342900" indent="-342900">
              <a:lnSpc>
                <a:spcPct val="100000"/>
              </a:lnSpc>
              <a:buFont typeface="Wingdings" panose="05000000000000000000" pitchFamily="2" charset="2"/>
              <a:buChar char="§"/>
              <a:defRPr/>
            </a:pPr>
            <a:r>
              <a:rPr lang="en-US" altLang="en-US" sz="2000" dirty="0">
                <a:solidFill>
                  <a:srgbClr val="002060"/>
                </a:solidFill>
                <a:latin typeface="Arial" panose="020B0604020202020204" pitchFamily="34" charset="0"/>
                <a:ea typeface="ＭＳ Ｐゴシック" pitchFamily="34" charset="-128"/>
                <a:cs typeface="Arial" panose="020B0604020202020204" pitchFamily="34" charset="0"/>
              </a:rPr>
              <a:t>Total number of opt-outs as of </a:t>
            </a:r>
            <a:br>
              <a:rPr lang="en-US" altLang="en-US" sz="2000" dirty="0">
                <a:solidFill>
                  <a:srgbClr val="002060"/>
                </a:solidFill>
                <a:latin typeface="Arial" panose="020B0604020202020204" pitchFamily="34" charset="0"/>
                <a:ea typeface="ＭＳ Ｐゴシック" pitchFamily="34" charset="-128"/>
                <a:cs typeface="Arial" panose="020B0604020202020204" pitchFamily="34" charset="0"/>
              </a:rPr>
            </a:br>
            <a:r>
              <a:rPr lang="en-US" altLang="en-US" sz="2000" dirty="0" smtClean="0">
                <a:solidFill>
                  <a:srgbClr val="002060"/>
                </a:solidFill>
                <a:latin typeface="Arial" panose="020B0604020202020204" pitchFamily="34" charset="0"/>
                <a:ea typeface="ＭＳ Ｐゴシック" pitchFamily="34" charset="-128"/>
                <a:cs typeface="Arial" panose="020B0604020202020204" pitchFamily="34" charset="0"/>
              </a:rPr>
              <a:t>May 1</a:t>
            </a:r>
            <a:r>
              <a:rPr lang="en-US" altLang="en-US" sz="2000" dirty="0">
                <a:solidFill>
                  <a:srgbClr val="002060"/>
                </a:solidFill>
                <a:latin typeface="Arial" panose="020B0604020202020204" pitchFamily="34" charset="0"/>
                <a:ea typeface="ＭＳ Ｐゴシック" pitchFamily="34" charset="-128"/>
                <a:cs typeface="Arial" panose="020B0604020202020204" pitchFamily="34" charset="0"/>
              </a:rPr>
              <a:t>: </a:t>
            </a:r>
            <a:r>
              <a:rPr lang="en-US" altLang="en-US" sz="2000" dirty="0" smtClean="0">
                <a:solidFill>
                  <a:srgbClr val="002060"/>
                </a:solidFill>
                <a:latin typeface="Arial" panose="020B0604020202020204" pitchFamily="34" charset="0"/>
                <a:ea typeface="ＭＳ Ｐゴシック" pitchFamily="34" charset="-128"/>
                <a:cs typeface="Arial" panose="020B0604020202020204" pitchFamily="34" charset="0"/>
              </a:rPr>
              <a:t>38,119</a:t>
            </a: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a:p>
            <a:pPr marL="685800" lvl="1" indent="-228600">
              <a:lnSpc>
                <a:spcPct val="100000"/>
              </a:lnSpc>
              <a:buFontTx/>
              <a:buChar char="-"/>
              <a:defRPr/>
            </a:pP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Will be excluded from any future auto-enrollment</a:t>
            </a:r>
          </a:p>
          <a:p>
            <a:pPr marL="685800" lvl="1" indent="-228600">
              <a:lnSpc>
                <a:spcPct val="100000"/>
              </a:lnSpc>
              <a:buFontTx/>
              <a:buChar char="-"/>
              <a:defRPr/>
            </a:pP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If eligible, can choose to enroll by  self-selection at any time</a:t>
            </a:r>
          </a:p>
          <a:p>
            <a:pPr lvl="1">
              <a:lnSpc>
                <a:spcPct val="100000"/>
              </a:lnSpc>
              <a:defRPr/>
            </a:pP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a:p>
            <a:pPr lvl="1">
              <a:defRPr/>
            </a:pP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a:p>
            <a:pPr marL="285750" indent="-285750">
              <a:lnSpc>
                <a:spcPct val="100000"/>
              </a:lnSpc>
              <a:buFont typeface="Wingdings" panose="05000000000000000000" pitchFamily="2" charset="2"/>
              <a:buChar char="§"/>
              <a:defRPr/>
            </a:pP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Total opt-out number includes individuals who may be ineligible</a:t>
            </a:r>
          </a:p>
          <a:p>
            <a:pPr>
              <a:lnSpc>
                <a:spcPct val="100000"/>
              </a:lnSpc>
              <a:defRPr/>
            </a:pP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a:p>
            <a:pPr>
              <a:defRPr/>
            </a:pP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a:p>
            <a:pPr marL="285750" lvl="0" indent="-285750">
              <a:buFont typeface="Wingdings" panose="05000000000000000000" pitchFamily="2" charset="2"/>
              <a:buChar char="§"/>
              <a:defRPr/>
            </a:pP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Of the </a:t>
            </a:r>
            <a:r>
              <a:rPr lang="en-US" altLang="en-US" dirty="0" smtClean="0">
                <a:solidFill>
                  <a:srgbClr val="002060"/>
                </a:solidFill>
                <a:latin typeface="Arial" panose="020B0604020202020204" pitchFamily="34" charset="0"/>
                <a:ea typeface="ＭＳ Ｐゴシック" pitchFamily="34" charset="-128"/>
                <a:cs typeface="Arial" panose="020B0604020202020204" pitchFamily="34" charset="0"/>
              </a:rPr>
              <a:t>112,516 individuals </a:t>
            </a: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who are eligible for One </a:t>
            </a:r>
            <a:r>
              <a:rPr lang="en-US" altLang="en-US" dirty="0" smtClean="0">
                <a:solidFill>
                  <a:srgbClr val="002060"/>
                </a:solidFill>
                <a:latin typeface="Arial" panose="020B0604020202020204" pitchFamily="34" charset="0"/>
                <a:ea typeface="ＭＳ Ｐゴシック" pitchFamily="34" charset="-128"/>
                <a:cs typeface="Arial" panose="020B0604020202020204" pitchFamily="34" charset="0"/>
              </a:rPr>
              <a:t>Care, </a:t>
            </a:r>
            <a:r>
              <a:rPr lang="en-US" altLang="en-US" b="1" dirty="0" smtClean="0">
                <a:solidFill>
                  <a:srgbClr val="002060"/>
                </a:solidFill>
                <a:latin typeface="Arial" panose="020B0604020202020204" pitchFamily="34" charset="0"/>
                <a:ea typeface="ＭＳ Ｐゴシック" pitchFamily="34" charset="-128"/>
                <a:cs typeface="Arial" panose="020B0604020202020204" pitchFamily="34" charset="0"/>
              </a:rPr>
              <a:t>33.9%</a:t>
            </a:r>
            <a:r>
              <a:rPr lang="en-US" altLang="en-US" dirty="0" smtClean="0">
                <a:solidFill>
                  <a:srgbClr val="002060"/>
                </a:solidFill>
                <a:latin typeface="Arial" panose="020B0604020202020204" pitchFamily="34" charset="0"/>
                <a:ea typeface="ＭＳ Ｐゴシック" pitchFamily="34" charset="-128"/>
                <a:cs typeface="Arial" panose="020B0604020202020204" pitchFamily="34" charset="0"/>
              </a:rPr>
              <a:t> </a:t>
            </a:r>
            <a:r>
              <a:rPr lang="en-US" altLang="en-US" dirty="0">
                <a:solidFill>
                  <a:srgbClr val="002060"/>
                </a:solidFill>
                <a:latin typeface="Arial" panose="020B0604020202020204" pitchFamily="34" charset="0"/>
                <a:ea typeface="ＭＳ Ｐゴシック" pitchFamily="34" charset="-128"/>
                <a:cs typeface="Arial" panose="020B0604020202020204" pitchFamily="34" charset="0"/>
              </a:rPr>
              <a:t>have chosen to opt </a:t>
            </a:r>
            <a:r>
              <a:rPr lang="en-US" altLang="en-US" dirty="0" smtClean="0">
                <a:solidFill>
                  <a:srgbClr val="002060"/>
                </a:solidFill>
                <a:latin typeface="Arial" panose="020B0604020202020204" pitchFamily="34" charset="0"/>
                <a:ea typeface="ＭＳ Ｐゴシック" pitchFamily="34" charset="-128"/>
                <a:cs typeface="Arial" panose="020B0604020202020204" pitchFamily="34" charset="0"/>
              </a:rPr>
              <a:t>out</a:t>
            </a:r>
            <a:endParaRPr lang="en-US" altLang="en-US" dirty="0">
              <a:solidFill>
                <a:srgbClr val="002060"/>
              </a:solidFill>
              <a:latin typeface="Arial" panose="020B0604020202020204" pitchFamily="34" charset="0"/>
              <a:ea typeface="ＭＳ Ｐゴシック" pitchFamily="34" charset="-128"/>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460260246"/>
              </p:ext>
            </p:extLst>
          </p:nvPr>
        </p:nvGraphicFramePr>
        <p:xfrm>
          <a:off x="4895395" y="924545"/>
          <a:ext cx="3730625" cy="5065565"/>
        </p:xfrm>
        <a:graphic>
          <a:graphicData uri="http://schemas.openxmlformats.org/drawingml/2006/table">
            <a:tbl>
              <a:tblPr/>
              <a:tblGrid>
                <a:gridCol w="2511425">
                  <a:extLst>
                    <a:ext uri="{9D8B030D-6E8A-4147-A177-3AD203B41FA5}">
                      <a16:colId xmlns:a16="http://schemas.microsoft.com/office/drawing/2014/main" xmlns="" val="20000"/>
                    </a:ext>
                  </a:extLst>
                </a:gridCol>
                <a:gridCol w="1219200">
                  <a:extLst>
                    <a:ext uri="{9D8B030D-6E8A-4147-A177-3AD203B41FA5}">
                      <a16:colId xmlns:a16="http://schemas.microsoft.com/office/drawing/2014/main" xmlns="" val="20001"/>
                    </a:ext>
                  </a:extLst>
                </a:gridCol>
              </a:tblGrid>
              <a:tr h="457181">
                <a:tc gridSpan="2">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Total Opt-Outs by County</a:t>
                      </a:r>
                    </a:p>
                  </a:txBody>
                  <a:tcPr marT="45718" marB="45718" anchor="ctr" horzOverflow="overflow">
                    <a:lnL w="28575"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hMerge="1">
                  <a:txBody>
                    <a:bodyPr/>
                    <a:lstStyle/>
                    <a:p>
                      <a:endParaRPr lang="en-US"/>
                    </a:p>
                  </a:txBody>
                  <a:tcPr/>
                </a:tc>
                <a:extLst>
                  <a:ext uri="{0D108BD9-81ED-4DB2-BD59-A6C34878D82A}">
                    <a16:rowId xmlns:a16="http://schemas.microsoft.com/office/drawing/2014/main" xmlns="" val="10000"/>
                  </a:ext>
                </a:extLst>
              </a:tr>
              <a:tr h="384032">
                <a:tc>
                  <a:txBody>
                    <a:body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Bristol</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129</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Essex</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3,494</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Franklin</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517</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Hampden</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7,308</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Hampshire</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1,560</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Middlesex</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5,561</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Norfolk</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1,978</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Plymouth</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1,748</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Suffolk</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6,674</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8"/>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Worcester</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8,910</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r h="384032">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Non-Demo Counties</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240</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0"/>
                  </a:ext>
                </a:extLst>
              </a:tr>
              <a:tr h="38403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Total</a:t>
                      </a:r>
                    </a:p>
                  </a:txBody>
                  <a:tcPr marT="45718" marB="45718"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38,119</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T="45718" marB="45718"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extLst>
                  <a:ext uri="{0D108BD9-81ED-4DB2-BD59-A6C34878D82A}">
                    <a16:rowId xmlns:a16="http://schemas.microsoft.com/office/drawing/2014/main" xmlns="" val="10011"/>
                  </a:ext>
                </a:extLst>
              </a:tr>
            </a:tbl>
          </a:graphicData>
        </a:graphic>
      </p:graphicFrame>
    </p:spTree>
    <p:extLst>
      <p:ext uri="{BB962C8B-B14F-4D97-AF65-F5344CB8AC3E}">
        <p14:creationId xmlns:p14="http://schemas.microsoft.com/office/powerpoint/2010/main" val="25883852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416944" y="2828836"/>
            <a:ext cx="4406214" cy="2000548"/>
          </a:xfrm>
          <a:prstGeom prst="rect">
            <a:avLst/>
          </a:prstGeom>
        </p:spPr>
        <p:txBody>
          <a:bodyPr wrap="square">
            <a:spAutoFit/>
          </a:bodyPr>
          <a:lstStyle/>
          <a:p>
            <a:r>
              <a:rPr lang="en-US" sz="2000" b="1" dirty="0" smtClean="0">
                <a:solidFill>
                  <a:srgbClr val="85A6D6"/>
                </a:solidFill>
              </a:rPr>
              <a:t>VISIT US ONLINE</a:t>
            </a:r>
            <a:r>
              <a:rPr lang="en-US" sz="2800" b="1" u="sng" dirty="0" smtClean="0">
                <a:solidFill>
                  <a:srgbClr val="000000"/>
                </a:solidFill>
                <a:hlinkClick r:id="rId3"/>
              </a:rPr>
              <a:t/>
            </a:r>
            <a:br>
              <a:rPr lang="en-US" sz="2800" b="1" u="sng" dirty="0" smtClean="0">
                <a:solidFill>
                  <a:srgbClr val="000000"/>
                </a:solidFill>
                <a:hlinkClick r:id="rId3"/>
              </a:rPr>
            </a:br>
            <a:r>
              <a:rPr lang="en-US" sz="2800" b="1" u="sng" dirty="0" smtClean="0">
                <a:solidFill>
                  <a:srgbClr val="7030A0"/>
                </a:solidFill>
                <a:hlinkClick r:id="rId3"/>
              </a:rPr>
              <a:t>www.mass.gov/one-care</a:t>
            </a:r>
            <a:endParaRPr lang="en-US" altLang="en-US" sz="2800" b="1" u="sng" dirty="0">
              <a:solidFill>
                <a:srgbClr val="7030A0"/>
              </a:solidFill>
              <a:cs typeface="Arial" panose="020B0604020202020204" pitchFamily="34" charset="0"/>
            </a:endParaRPr>
          </a:p>
          <a:p>
            <a:pPr>
              <a:buFont typeface="Arial" pitchFamily="34" charset="0"/>
              <a:buNone/>
            </a:pPr>
            <a:endParaRPr lang="en-US" altLang="en-US" sz="2800" b="1" dirty="0">
              <a:solidFill>
                <a:srgbClr val="002060"/>
              </a:solidFill>
              <a:cs typeface="Arial" panose="020B0604020202020204" pitchFamily="34" charset="0"/>
            </a:endParaRPr>
          </a:p>
          <a:p>
            <a:pPr>
              <a:buFont typeface="Arial" pitchFamily="34" charset="0"/>
              <a:buNone/>
            </a:pPr>
            <a:r>
              <a:rPr lang="en-US" sz="2000" b="1" dirty="0" smtClean="0">
                <a:solidFill>
                  <a:srgbClr val="85A6D6"/>
                </a:solidFill>
              </a:rPr>
              <a:t>EMAIL US </a:t>
            </a:r>
            <a:r>
              <a:rPr lang="en-US" sz="2800" b="1" dirty="0" smtClean="0">
                <a:solidFill>
                  <a:srgbClr val="000000"/>
                </a:solidFill>
              </a:rPr>
              <a:t/>
            </a:r>
            <a:br>
              <a:rPr lang="en-US" sz="2800" b="1" dirty="0" smtClean="0">
                <a:solidFill>
                  <a:srgbClr val="000000"/>
                </a:solidFill>
              </a:rPr>
            </a:br>
            <a:r>
              <a:rPr lang="en-US" altLang="en-US" sz="2800" b="1" dirty="0" smtClean="0">
                <a:solidFill>
                  <a:srgbClr val="002060"/>
                </a:solidFill>
                <a:cs typeface="Arial" panose="020B0604020202020204" pitchFamily="34" charset="0"/>
                <a:hlinkClick r:id="rId4"/>
              </a:rPr>
              <a:t>OneCare@state.ma.us</a:t>
            </a:r>
            <a:endParaRPr lang="en-US" altLang="en-US" sz="2800" b="1" dirty="0">
              <a:solidFill>
                <a:srgbClr val="002060"/>
              </a:solidFill>
              <a:cs typeface="Arial" panose="020B0604020202020204" pitchFamily="34" charset="0"/>
            </a:endParaRPr>
          </a:p>
        </p:txBody>
      </p:sp>
      <p:pic>
        <p:nvPicPr>
          <p:cNvPr id="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5158" y="3042927"/>
            <a:ext cx="2995769" cy="1572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Straight Connector 4"/>
          <p:cNvCxnSpPr/>
          <p:nvPr/>
        </p:nvCxnSpPr>
        <p:spPr>
          <a:xfrm>
            <a:off x="3834063" y="2374232"/>
            <a:ext cx="0" cy="3240505"/>
          </a:xfrm>
          <a:prstGeom prst="line">
            <a:avLst/>
          </a:prstGeom>
          <a:ln w="28575">
            <a:solidFill>
              <a:srgbClr val="A0C5F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09595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
            <a:hlinkClick r:id="" action="ppaction://noaction"/>
          </p:cNvPr>
          <p:cNvSpPr>
            <a:spLocks noGrp="1"/>
          </p:cNvSpPr>
          <p:nvPr>
            <p:custDataLst>
              <p:tags r:id="rId1"/>
            </p:custDataLst>
          </p:nvPr>
        </p:nvSpPr>
        <p:spPr bwMode="gray">
          <a:xfrm>
            <a:off x="174945" y="1929166"/>
            <a:ext cx="7807520" cy="198460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63" tIns="82550" rIns="0" bIns="80963" numCol="1" spcCol="0"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1620" lvl="1" indent="0">
              <a:spcAft>
                <a:spcPts val="600"/>
              </a:spcAft>
              <a:buNone/>
            </a:pPr>
            <a:endParaRPr lang="en-US" sz="1800" dirty="0"/>
          </a:p>
        </p:txBody>
      </p:sp>
      <p:sp>
        <p:nvSpPr>
          <p:cNvPr id="2" name="Title 1"/>
          <p:cNvSpPr>
            <a:spLocks noGrp="1"/>
          </p:cNvSpPr>
          <p:nvPr>
            <p:ph type="title"/>
          </p:nvPr>
        </p:nvSpPr>
        <p:spPr>
          <a:xfrm>
            <a:off x="174945" y="234863"/>
            <a:ext cx="8053675" cy="430887"/>
          </a:xfrm>
        </p:spPr>
        <p:txBody>
          <a:bodyPr/>
          <a:lstStyle/>
          <a:p>
            <a:r>
              <a:rPr lang="en-US" sz="2800" dirty="0">
                <a:solidFill>
                  <a:srgbClr val="002060"/>
                </a:solidFill>
                <a:latin typeface="Arial" panose="020B0604020202020204" pitchFamily="34" charset="0"/>
                <a:cs typeface="Arial" panose="020B0604020202020204" pitchFamily="34" charset="0"/>
              </a:rPr>
              <a:t>Monthly Enrollment Report</a:t>
            </a:r>
          </a:p>
        </p:txBody>
      </p:sp>
      <p:sp>
        <p:nvSpPr>
          <p:cNvPr id="4" name="TextBox 3"/>
          <p:cNvSpPr txBox="1"/>
          <p:nvPr/>
        </p:nvSpPr>
        <p:spPr>
          <a:xfrm>
            <a:off x="174945" y="1005734"/>
            <a:ext cx="7807520" cy="2246769"/>
          </a:xfrm>
          <a:prstGeom prst="rect">
            <a:avLst/>
          </a:prstGeom>
          <a:noFill/>
        </p:spPr>
        <p:txBody>
          <a:bodyPr wrap="square" rtlCol="0">
            <a:spAutoFit/>
          </a:bodyPr>
          <a:lstStyle/>
          <a:p>
            <a:pPr marL="285750" indent="-285750">
              <a:buFont typeface="Wingdings" panose="05000000000000000000" pitchFamily="2" charset="2"/>
              <a:buChar char="§"/>
            </a:pPr>
            <a:r>
              <a:rPr lang="en-US" sz="2000" dirty="0">
                <a:solidFill>
                  <a:srgbClr val="002060"/>
                </a:solidFill>
                <a:latin typeface="Arial" panose="020B0604020202020204" pitchFamily="34" charset="0"/>
                <a:cs typeface="Arial" panose="020B0604020202020204" pitchFamily="34" charset="0"/>
              </a:rPr>
              <a:t>MassHealth issues monthly reports on One Care enrollment activity</a:t>
            </a:r>
          </a:p>
          <a:p>
            <a:endParaRPr lang="en-US" sz="2000" dirty="0">
              <a:solidFill>
                <a:srgbClr val="00206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US" sz="2000" dirty="0">
                <a:solidFill>
                  <a:srgbClr val="002060"/>
                </a:solidFill>
                <a:latin typeface="Arial" panose="020B0604020202020204" pitchFamily="34" charset="0"/>
                <a:cs typeface="Arial" panose="020B0604020202020204" pitchFamily="34" charset="0"/>
              </a:rPr>
              <a:t>Reports are issued near the end of the month</a:t>
            </a:r>
          </a:p>
          <a:p>
            <a:endParaRPr lang="en-US" sz="2000" dirty="0">
              <a:solidFill>
                <a:srgbClr val="00206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US" sz="2000" dirty="0">
                <a:solidFill>
                  <a:srgbClr val="002060"/>
                </a:solidFill>
                <a:latin typeface="Arial" panose="020B0604020202020204" pitchFamily="34" charset="0"/>
                <a:cs typeface="Arial" panose="020B0604020202020204" pitchFamily="34" charset="0"/>
              </a:rPr>
              <a:t>Reports are intended to provide general information to stakeholders</a:t>
            </a:r>
          </a:p>
        </p:txBody>
      </p:sp>
    </p:spTree>
    <p:extLst>
      <p:ext uri="{BB962C8B-B14F-4D97-AF65-F5344CB8AC3E}">
        <p14:creationId xmlns:p14="http://schemas.microsoft.com/office/powerpoint/2010/main" val="1619870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614784"/>
          </a:xfrm>
        </p:spPr>
        <p:txBody>
          <a:bodyPr/>
          <a:lstStyle/>
          <a:p>
            <a:pPr lvl="0" defTabSz="914400">
              <a:lnSpc>
                <a:spcPct val="85000"/>
              </a:lnSpc>
              <a:tabLst/>
            </a:pPr>
            <a:r>
              <a:rPr lang="en-US" altLang="en-US" sz="2800" kern="1200" dirty="0">
                <a:solidFill>
                  <a:srgbClr val="002060"/>
                </a:solidFill>
                <a:latin typeface="Arial" charset="0"/>
                <a:ea typeface="MS PGothic" pitchFamily="34" charset="-128"/>
                <a:cs typeface="+mn-cs"/>
              </a:rPr>
              <a:t>One Care Rating Category Definitions</a:t>
            </a:r>
            <a:r>
              <a:rPr lang="en-US" altLang="en-US" sz="2800" kern="1200" dirty="0">
                <a:solidFill>
                  <a:srgbClr val="333399"/>
                </a:solidFill>
                <a:latin typeface="Arial" charset="0"/>
                <a:ea typeface="MS PGothic" pitchFamily="34" charset="-128"/>
                <a:cs typeface="+mn-cs"/>
              </a:rPr>
              <a:t/>
            </a:r>
            <a:br>
              <a:rPr lang="en-US" altLang="en-US" sz="2800" kern="1200" dirty="0">
                <a:solidFill>
                  <a:srgbClr val="333399"/>
                </a:solidFill>
                <a:latin typeface="Arial" charset="0"/>
                <a:ea typeface="MS PGothic" pitchFamily="34" charset="-128"/>
                <a:cs typeface="+mn-cs"/>
              </a:rPr>
            </a:br>
            <a:endParaRPr lang="en-US" dirty="0">
              <a:solidFill>
                <a:srgbClr val="0070C0"/>
              </a:solidFill>
            </a:endParaRPr>
          </a:p>
        </p:txBody>
      </p:sp>
      <p:sp>
        <p:nvSpPr>
          <p:cNvPr id="4" name="TextBox 3"/>
          <p:cNvSpPr txBox="1"/>
          <p:nvPr/>
        </p:nvSpPr>
        <p:spPr>
          <a:xfrm>
            <a:off x="366413" y="670594"/>
            <a:ext cx="7862207" cy="5238357"/>
          </a:xfrm>
          <a:prstGeom prst="rect">
            <a:avLst/>
          </a:prstGeom>
          <a:noFill/>
        </p:spPr>
        <p:txBody>
          <a:bodyPr wrap="square" rtlCol="0">
            <a:spAutoFit/>
          </a:bodyPr>
          <a:lstStyle/>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F1 – Facility-based Care. </a:t>
            </a:r>
            <a:r>
              <a:rPr lang="en-US" altLang="en-US" sz="1600" dirty="0" smtClean="0">
                <a:solidFill>
                  <a:srgbClr val="002060"/>
                </a:solidFill>
                <a:latin typeface="Arial" panose="020B0604020202020204" pitchFamily="34" charset="0"/>
                <a:cs typeface="Arial" panose="020B0604020202020204" pitchFamily="34" charset="0"/>
              </a:rPr>
              <a:t>Individuals </a:t>
            </a:r>
            <a:r>
              <a:rPr lang="en-US" altLang="en-US" sz="1600" dirty="0">
                <a:solidFill>
                  <a:srgbClr val="002060"/>
                </a:solidFill>
                <a:latin typeface="Arial" panose="020B0604020202020204" pitchFamily="34" charset="0"/>
                <a:cs typeface="Arial" panose="020B0604020202020204" pitchFamily="34" charset="0"/>
              </a:rPr>
              <a:t>identified as having a long-term facility stay of more than 90 days</a:t>
            </a:r>
          </a:p>
          <a:p>
            <a:pPr>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C3 – Community Tier 3 – High Community Need.</a:t>
            </a:r>
            <a:r>
              <a:rPr lang="en-US" altLang="en-US" sz="1600" dirty="0">
                <a:solidFill>
                  <a:srgbClr val="002060"/>
                </a:solidFill>
                <a:latin typeface="Arial" panose="020B0604020202020204" pitchFamily="34" charset="0"/>
                <a:cs typeface="Arial" panose="020B0604020202020204" pitchFamily="34" charset="0"/>
              </a:rPr>
              <a:t> Individuals who have a daily skilled need; two or more Activities of Daily Living (ADL) limitations AND three days of skilled nursing need; and individuals with 4 or more ADL limitations</a:t>
            </a:r>
          </a:p>
          <a:p>
            <a:pPr marL="742950" lvl="1" indent="-285750">
              <a:lnSpc>
                <a:spcPct val="95000"/>
              </a:lnSpc>
              <a:buFontTx/>
              <a:buChar char="-"/>
            </a:pPr>
            <a:r>
              <a:rPr lang="en-US" altLang="en-US" sz="1600" dirty="0">
                <a:solidFill>
                  <a:srgbClr val="002060"/>
                </a:solidFill>
                <a:latin typeface="Arial" panose="020B0604020202020204" pitchFamily="34" charset="0"/>
                <a:cs typeface="Arial" panose="020B0604020202020204" pitchFamily="34" charset="0"/>
              </a:rPr>
              <a:t>In CY2014, C3 split into two subsets:</a:t>
            </a:r>
          </a:p>
          <a:p>
            <a:pPr lvl="2">
              <a:lnSpc>
                <a:spcPct val="95000"/>
              </a:lnSpc>
            </a:pPr>
            <a:r>
              <a:rPr lang="en-US" altLang="en-US" sz="1600" b="1" dirty="0">
                <a:solidFill>
                  <a:srgbClr val="002060"/>
                </a:solidFill>
                <a:latin typeface="Arial" panose="020B0604020202020204" pitchFamily="34" charset="0"/>
                <a:cs typeface="Arial" panose="020B0604020202020204" pitchFamily="34" charset="0"/>
              </a:rPr>
              <a:t>C3B:</a:t>
            </a:r>
            <a:r>
              <a:rPr lang="en-US" altLang="en-US" sz="1600" dirty="0">
                <a:solidFill>
                  <a:srgbClr val="002060"/>
                </a:solidFill>
                <a:latin typeface="Arial" panose="020B0604020202020204" pitchFamily="34" charset="0"/>
                <a:cs typeface="Arial" panose="020B0604020202020204" pitchFamily="34" charset="0"/>
              </a:rPr>
              <a:t> for C3 individuals with certain diagnoses (e.g., quadriplegia, ALS, Muscular Dystrophy and Respirator dependence) leading to costs considerably above the average for current C3</a:t>
            </a:r>
          </a:p>
          <a:p>
            <a:pPr lvl="2">
              <a:lnSpc>
                <a:spcPct val="95000"/>
              </a:lnSpc>
            </a:pPr>
            <a:r>
              <a:rPr lang="en-US" altLang="en-US" sz="1600" b="1" dirty="0">
                <a:solidFill>
                  <a:srgbClr val="002060"/>
                </a:solidFill>
                <a:latin typeface="Arial" panose="020B0604020202020204" pitchFamily="34" charset="0"/>
                <a:cs typeface="Arial" panose="020B0604020202020204" pitchFamily="34" charset="0"/>
              </a:rPr>
              <a:t>C3A:</a:t>
            </a:r>
            <a:r>
              <a:rPr lang="en-US" altLang="en-US" sz="1600" dirty="0">
                <a:solidFill>
                  <a:srgbClr val="002060"/>
                </a:solidFill>
                <a:latin typeface="Arial" panose="020B0604020202020204" pitchFamily="34" charset="0"/>
                <a:cs typeface="Arial" panose="020B0604020202020204" pitchFamily="34" charset="0"/>
              </a:rPr>
              <a:t> for remaining C3 individuals</a:t>
            </a:r>
          </a:p>
          <a:p>
            <a:pPr lvl="2">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C2 – Community Tier 2 – Community High Behavioral Health.</a:t>
            </a:r>
            <a:r>
              <a:rPr lang="en-US" altLang="en-US" sz="1600" dirty="0">
                <a:solidFill>
                  <a:srgbClr val="002060"/>
                </a:solidFill>
                <a:latin typeface="Arial" panose="020B0604020202020204" pitchFamily="34" charset="0"/>
                <a:cs typeface="Arial" panose="020B0604020202020204" pitchFamily="34" charset="0"/>
              </a:rPr>
              <a:t> Individuals who have a chronic and ongoing Behavioral Health diagnosis that indicates a high level of service need</a:t>
            </a:r>
          </a:p>
          <a:p>
            <a:pPr lvl="1">
              <a:lnSpc>
                <a:spcPct val="95000"/>
              </a:lnSpc>
            </a:pPr>
            <a:r>
              <a:rPr lang="en-US" altLang="en-US" sz="1600" dirty="0">
                <a:solidFill>
                  <a:srgbClr val="002060"/>
                </a:solidFill>
                <a:latin typeface="Arial" panose="020B0604020202020204" pitchFamily="34" charset="0"/>
                <a:cs typeface="Arial" panose="020B0604020202020204" pitchFamily="34" charset="0"/>
              </a:rPr>
              <a:t>- In CY2014, C2 split into two subsets </a:t>
            </a:r>
          </a:p>
          <a:p>
            <a:pPr lvl="2">
              <a:lnSpc>
                <a:spcPct val="95000"/>
              </a:lnSpc>
            </a:pPr>
            <a:r>
              <a:rPr lang="en-US" altLang="en-US" sz="1600" dirty="0">
                <a:solidFill>
                  <a:srgbClr val="002060"/>
                </a:solidFill>
                <a:latin typeface="Arial" panose="020B0604020202020204" pitchFamily="34" charset="0"/>
                <a:cs typeface="Arial" panose="020B0604020202020204" pitchFamily="34" charset="0"/>
              </a:rPr>
              <a:t>C2B: for C2 individuals with co-occurring diagnoses of substance abuse and serious mental illness </a:t>
            </a:r>
          </a:p>
          <a:p>
            <a:pPr lvl="2">
              <a:lnSpc>
                <a:spcPct val="95000"/>
              </a:lnSpc>
            </a:pPr>
            <a:r>
              <a:rPr lang="en-US" altLang="en-US" sz="1600" dirty="0">
                <a:solidFill>
                  <a:srgbClr val="002060"/>
                </a:solidFill>
                <a:latin typeface="Arial" panose="020B0604020202020204" pitchFamily="34" charset="0"/>
                <a:cs typeface="Arial" panose="020B0604020202020204" pitchFamily="34" charset="0"/>
              </a:rPr>
              <a:t>C2A: for remaining C2 individuals </a:t>
            </a:r>
          </a:p>
          <a:p>
            <a:pPr lvl="2">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C1 – Community Tier 1 Community Other. </a:t>
            </a:r>
            <a:r>
              <a:rPr lang="en-US" altLang="en-US" sz="1600" dirty="0">
                <a:solidFill>
                  <a:srgbClr val="002060"/>
                </a:solidFill>
                <a:latin typeface="Arial" panose="020B0604020202020204" pitchFamily="34" charset="0"/>
                <a:cs typeface="Arial" panose="020B0604020202020204" pitchFamily="34" charset="0"/>
              </a:rPr>
              <a:t>Individuals in the community who do not meet F1, C2 or C3 criteria</a:t>
            </a:r>
          </a:p>
        </p:txBody>
      </p:sp>
    </p:spTree>
    <p:extLst>
      <p:ext uri="{BB962C8B-B14F-4D97-AF65-F5344CB8AC3E}">
        <p14:creationId xmlns:p14="http://schemas.microsoft.com/office/powerpoint/2010/main" val="40844635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25" y="196247"/>
            <a:ext cx="3131589" cy="430887"/>
          </a:xfrm>
        </p:spPr>
        <p:txBody>
          <a:bodyPr/>
          <a:lstStyle/>
          <a:p>
            <a:r>
              <a:rPr lang="en-US" sz="2800" dirty="0">
                <a:solidFill>
                  <a:srgbClr val="002060"/>
                </a:solidFill>
                <a:latin typeface="Arial" panose="020B0604020202020204" pitchFamily="34" charset="0"/>
                <a:cs typeface="Arial" panose="020B0604020202020204" pitchFamily="34" charset="0"/>
              </a:rPr>
              <a:t>Total Enrollment</a:t>
            </a:r>
          </a:p>
        </p:txBody>
      </p:sp>
      <p:sp>
        <p:nvSpPr>
          <p:cNvPr id="5" name="TextBox 4"/>
          <p:cNvSpPr txBox="1"/>
          <p:nvPr/>
        </p:nvSpPr>
        <p:spPr>
          <a:xfrm>
            <a:off x="201387" y="780658"/>
            <a:ext cx="7997504" cy="369332"/>
          </a:xfrm>
          <a:prstGeom prst="rect">
            <a:avLst/>
          </a:prstGeom>
          <a:noFill/>
        </p:spPr>
        <p:txBody>
          <a:bodyPr wrap="square" rtlCol="0">
            <a:spAutoFit/>
          </a:bodyPr>
          <a:lstStyle/>
          <a:p>
            <a:pPr marL="285750" indent="-285750">
              <a:buFont typeface="Wingdings" panose="05000000000000000000" pitchFamily="2" charset="2"/>
              <a:buChar char="§"/>
            </a:pPr>
            <a:r>
              <a:rPr lang="en-US" dirty="0" smtClean="0">
                <a:solidFill>
                  <a:srgbClr val="002060"/>
                </a:solidFill>
                <a:latin typeface="Arial" panose="020B0604020202020204" pitchFamily="34" charset="0"/>
                <a:cs typeface="Arial" panose="020B0604020202020204" pitchFamily="34" charset="0"/>
              </a:rPr>
              <a:t>Effective May 1, 2019, </a:t>
            </a:r>
            <a:r>
              <a:rPr lang="en-US" dirty="0">
                <a:solidFill>
                  <a:srgbClr val="002060"/>
                </a:solidFill>
                <a:latin typeface="Arial" panose="020B0604020202020204" pitchFamily="34" charset="0"/>
                <a:cs typeface="Arial" panose="020B0604020202020204" pitchFamily="34" charset="0"/>
              </a:rPr>
              <a:t>total number of </a:t>
            </a:r>
            <a:r>
              <a:rPr lang="en-US" dirty="0" smtClean="0">
                <a:solidFill>
                  <a:srgbClr val="002060"/>
                </a:solidFill>
                <a:latin typeface="Arial" panose="020B0604020202020204" pitchFamily="34" charset="0"/>
                <a:cs typeface="Arial" panose="020B0604020202020204" pitchFamily="34" charset="0"/>
              </a:rPr>
              <a:t>enrollees: 24,210</a:t>
            </a:r>
            <a:endParaRPr lang="en-US" dirty="0">
              <a:solidFill>
                <a:srgbClr val="002060"/>
              </a:solidFill>
              <a:latin typeface="Arial" panose="020B0604020202020204" pitchFamily="34" charset="0"/>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605643746"/>
              </p:ext>
            </p:extLst>
          </p:nvPr>
        </p:nvGraphicFramePr>
        <p:xfrm>
          <a:off x="353787" y="1355272"/>
          <a:ext cx="4419600" cy="2172952"/>
        </p:xfrm>
        <a:graphic>
          <a:graphicData uri="http://schemas.openxmlformats.org/drawingml/2006/table">
            <a:tbl>
              <a:tblPr>
                <a:effectLst/>
              </a:tblPr>
              <a:tblGrid>
                <a:gridCol w="304800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tblGrid>
              <a:tr h="548368">
                <a:tc gridSpan="2">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1" i="0" u="none" strike="noStrike" cap="none" normalizeH="0" baseline="0" dirty="0">
                          <a:ln>
                            <a:noFill/>
                          </a:ln>
                          <a:solidFill>
                            <a:srgbClr val="002060"/>
                          </a:solidFill>
                          <a:effectLst/>
                          <a:latin typeface="Arial" charset="0"/>
                          <a:ea typeface="ＭＳ Ｐゴシック" pitchFamily="34" charset="-128"/>
                        </a:rPr>
                        <a:t>Total Enrollment by Plan</a:t>
                      </a:r>
                    </a:p>
                  </a:txBody>
                  <a:tcPr anchor="ctr" horzOverflow="overflow">
                    <a:lnL w="28575"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hMerge="1">
                  <a:txBody>
                    <a:bodyPr/>
                    <a:lstStyle/>
                    <a:p>
                      <a:endParaRPr lang="en-US"/>
                    </a:p>
                  </a:txBody>
                  <a:tcPr/>
                </a:tc>
                <a:extLst>
                  <a:ext uri="{0D108BD9-81ED-4DB2-BD59-A6C34878D82A}">
                    <a16:rowId xmlns:a16="http://schemas.microsoft.com/office/drawing/2014/main" xmlns="" val="10000"/>
                  </a:ext>
                </a:extLst>
              </a:tr>
              <a:tr h="5334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defRPr/>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Commonwealth Care Alliance (CCA)</a:t>
                      </a:r>
                      <a:endParaRPr kumimoji="0" lang="en-US" altLang="en-US" sz="1800" b="0" i="0" u="none" strike="noStrike" cap="none" normalizeH="0" baseline="30000" dirty="0">
                        <a:ln>
                          <a:noFill/>
                        </a:ln>
                        <a:solidFill>
                          <a:srgbClr val="002060"/>
                        </a:solidFill>
                        <a:effectLst/>
                        <a:latin typeface="Arial" charset="0"/>
                        <a:ea typeface="ＭＳ Ｐゴシック" pitchFamily="34" charset="-128"/>
                      </a:endParaRP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1800" b="0" i="0" u="none" strike="noStrike" dirty="0" smtClean="0">
                          <a:solidFill>
                            <a:srgbClr val="002060"/>
                          </a:solidFill>
                          <a:effectLst/>
                          <a:latin typeface="Arial"/>
                        </a:rPr>
                        <a:t>21,472</a:t>
                      </a:r>
                      <a:endParaRPr lang="en-US" sz="1800" b="0" i="0" u="none" strike="noStrike" dirty="0">
                        <a:solidFill>
                          <a:srgbClr val="002060"/>
                        </a:solidFill>
                        <a:effectLst/>
                        <a:latin typeface="Arial"/>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334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defRPr/>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Tufts Health Plan </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1800" b="0" i="0" u="none" strike="noStrike" dirty="0" smtClean="0">
                          <a:solidFill>
                            <a:srgbClr val="002060"/>
                          </a:solidFill>
                          <a:effectLst/>
                          <a:latin typeface="Arial"/>
                        </a:rPr>
                        <a:t>2,738</a:t>
                      </a:r>
                      <a:endParaRPr lang="en-US" sz="1800" b="0" i="0" u="none" strike="noStrike" dirty="0">
                        <a:solidFill>
                          <a:srgbClr val="002060"/>
                        </a:solidFill>
                        <a:effectLst/>
                        <a:latin typeface="Arial"/>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5334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Total</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24,210</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xmlns="" val="10003"/>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082613507"/>
              </p:ext>
            </p:extLst>
          </p:nvPr>
        </p:nvGraphicFramePr>
        <p:xfrm>
          <a:off x="4928053" y="1355272"/>
          <a:ext cx="3657600" cy="4125331"/>
        </p:xfrm>
        <a:graphic>
          <a:graphicData uri="http://schemas.openxmlformats.org/drawingml/2006/table">
            <a:tbl>
              <a:tblPr/>
              <a:tblGrid>
                <a:gridCol w="2057400">
                  <a:extLst>
                    <a:ext uri="{9D8B030D-6E8A-4147-A177-3AD203B41FA5}">
                      <a16:colId xmlns:a16="http://schemas.microsoft.com/office/drawing/2014/main" xmlns="" val="20000"/>
                    </a:ext>
                  </a:extLst>
                </a:gridCol>
                <a:gridCol w="1600200">
                  <a:extLst>
                    <a:ext uri="{9D8B030D-6E8A-4147-A177-3AD203B41FA5}">
                      <a16:colId xmlns:a16="http://schemas.microsoft.com/office/drawing/2014/main" xmlns="" val="20001"/>
                    </a:ext>
                  </a:extLst>
                </a:gridCol>
              </a:tblGrid>
              <a:tr h="858314">
                <a:tc gridSpan="2">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1" i="0" u="none" strike="noStrike" cap="none" normalizeH="0" baseline="0" dirty="0">
                          <a:ln>
                            <a:noFill/>
                          </a:ln>
                          <a:solidFill>
                            <a:srgbClr val="002060"/>
                          </a:solidFill>
                          <a:effectLst/>
                          <a:latin typeface="Arial" charset="0"/>
                          <a:ea typeface="ＭＳ Ｐゴシック" pitchFamily="34" charset="-128"/>
                        </a:rPr>
                        <a:t>Total Enrollment by </a:t>
                      </a:r>
                      <a:br>
                        <a:rPr kumimoji="0" lang="en-US" altLang="en-US" sz="1800" b="1" i="0" u="none" strike="noStrike" cap="none" normalizeH="0" baseline="0" dirty="0">
                          <a:ln>
                            <a:noFill/>
                          </a:ln>
                          <a:solidFill>
                            <a:srgbClr val="002060"/>
                          </a:solidFill>
                          <a:effectLst/>
                          <a:latin typeface="Arial" charset="0"/>
                          <a:ea typeface="ＭＳ Ｐゴシック" pitchFamily="34" charset="-128"/>
                        </a:rPr>
                      </a:br>
                      <a:r>
                        <a:rPr kumimoji="0" lang="en-US" altLang="en-US" sz="1800" b="1" i="0" u="none" strike="noStrike" cap="none" normalizeH="0" baseline="0" dirty="0">
                          <a:ln>
                            <a:noFill/>
                          </a:ln>
                          <a:solidFill>
                            <a:srgbClr val="002060"/>
                          </a:solidFill>
                          <a:effectLst/>
                          <a:latin typeface="Arial" charset="0"/>
                          <a:ea typeface="ＭＳ Ｐゴシック" pitchFamily="34" charset="-128"/>
                        </a:rPr>
                        <a:t>Rating Category</a:t>
                      </a:r>
                    </a:p>
                  </a:txBody>
                  <a:tcPr marL="91414" marR="91414" marT="45712" marB="45712" anchor="ctr" horzOverflow="overflow">
                    <a:lnL w="28575"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hMerge="1">
                  <a:txBody>
                    <a:bodyPr/>
                    <a:lstStyle/>
                    <a:p>
                      <a:endParaRPr lang="en-US"/>
                    </a:p>
                  </a:txBody>
                  <a:tcPr/>
                </a:tc>
                <a:extLst>
                  <a:ext uri="{0D108BD9-81ED-4DB2-BD59-A6C34878D82A}">
                    <a16:rowId xmlns:a16="http://schemas.microsoft.com/office/drawing/2014/main" xmlns="" val="10000"/>
                  </a:ext>
                </a:extLst>
              </a:tr>
              <a:tr h="380329">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F1</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164</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416586">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C3B</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273</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16586">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C3A</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11,307</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16586">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C2B</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1,217</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16586">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C2A</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7,080</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387172">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C1</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4,158</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416586">
                <a:tc>
                  <a:txBody>
                    <a:body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Unavailable*</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11</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tr>
              <a:tr h="416586">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Total</a:t>
                      </a:r>
                    </a:p>
                  </a:txBody>
                  <a:tcPr marL="91414" marR="91414" marT="45712" marB="45712"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24,210</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ctr"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xmlns="" val="10008"/>
                  </a:ext>
                </a:extLst>
              </a:tr>
            </a:tbl>
          </a:graphicData>
        </a:graphic>
      </p:graphicFrame>
      <p:sp>
        <p:nvSpPr>
          <p:cNvPr id="7" name="Rectangle 6"/>
          <p:cNvSpPr/>
          <p:nvPr/>
        </p:nvSpPr>
        <p:spPr>
          <a:xfrm>
            <a:off x="4881753" y="5480317"/>
            <a:ext cx="3812266" cy="430887"/>
          </a:xfrm>
          <a:prstGeom prst="rect">
            <a:avLst/>
          </a:prstGeom>
        </p:spPr>
        <p:txBody>
          <a:bodyPr wrap="square">
            <a:spAutoFit/>
          </a:bodyPr>
          <a:lstStyle/>
          <a:p>
            <a:r>
              <a:rPr lang="en-US" sz="1100" dirty="0" smtClean="0"/>
              <a:t>*</a:t>
            </a:r>
            <a:r>
              <a:rPr lang="en-US" sz="1100" dirty="0" smtClean="0">
                <a:solidFill>
                  <a:srgbClr val="002060"/>
                </a:solidFill>
              </a:rPr>
              <a:t>The </a:t>
            </a:r>
            <a:r>
              <a:rPr lang="en-US" sz="1100" dirty="0">
                <a:solidFill>
                  <a:srgbClr val="002060"/>
                </a:solidFill>
              </a:rPr>
              <a:t>rating categories for </a:t>
            </a:r>
            <a:r>
              <a:rPr lang="en-US" sz="1100" dirty="0" smtClean="0">
                <a:solidFill>
                  <a:srgbClr val="002060"/>
                </a:solidFill>
              </a:rPr>
              <a:t>11 enrollments </a:t>
            </a:r>
            <a:r>
              <a:rPr lang="en-US" sz="1100" dirty="0">
                <a:solidFill>
                  <a:srgbClr val="002060"/>
                </a:solidFill>
              </a:rPr>
              <a:t>were unavailable at the time of this report.</a:t>
            </a:r>
          </a:p>
        </p:txBody>
      </p:sp>
    </p:spTree>
    <p:extLst>
      <p:ext uri="{BB962C8B-B14F-4D97-AF65-F5344CB8AC3E}">
        <p14:creationId xmlns:p14="http://schemas.microsoft.com/office/powerpoint/2010/main" val="3718556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00996"/>
            <a:ext cx="8053675" cy="430887"/>
          </a:xfrm>
        </p:spPr>
        <p:txBody>
          <a:bodyPr/>
          <a:lstStyle/>
          <a:p>
            <a:r>
              <a:rPr lang="en-US" altLang="en-US" sz="2800" dirty="0">
                <a:solidFill>
                  <a:srgbClr val="002060"/>
                </a:solidFill>
                <a:latin typeface="Arial" panose="020B0604020202020204" pitchFamily="34" charset="0"/>
                <a:ea typeface="MS PGothic" pitchFamily="34" charset="-128"/>
                <a:cs typeface="Arial" panose="020B0604020202020204" pitchFamily="34" charset="0"/>
              </a:rPr>
              <a:t>Enrollment Penetration by County</a:t>
            </a:r>
            <a:endParaRPr lang="en-US" dirty="0">
              <a:solidFill>
                <a:srgbClr val="002060"/>
              </a:solidFill>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244127078"/>
              </p:ext>
            </p:extLst>
          </p:nvPr>
        </p:nvGraphicFramePr>
        <p:xfrm>
          <a:off x="279399" y="752373"/>
          <a:ext cx="8267701" cy="5445227"/>
        </p:xfrm>
        <a:graphic>
          <a:graphicData uri="http://schemas.openxmlformats.org/drawingml/2006/table">
            <a:tbl>
              <a:tblPr/>
              <a:tblGrid>
                <a:gridCol w="2245776">
                  <a:extLst>
                    <a:ext uri="{9D8B030D-6E8A-4147-A177-3AD203B41FA5}">
                      <a16:colId xmlns:a16="http://schemas.microsoft.com/office/drawing/2014/main" xmlns="" val="20000"/>
                    </a:ext>
                  </a:extLst>
                </a:gridCol>
                <a:gridCol w="1361136">
                  <a:extLst>
                    <a:ext uri="{9D8B030D-6E8A-4147-A177-3AD203B41FA5}">
                      <a16:colId xmlns:a16="http://schemas.microsoft.com/office/drawing/2014/main" xmlns="" val="20001"/>
                    </a:ext>
                  </a:extLst>
                </a:gridCol>
                <a:gridCol w="1356000">
                  <a:extLst>
                    <a:ext uri="{9D8B030D-6E8A-4147-A177-3AD203B41FA5}">
                      <a16:colId xmlns:a16="http://schemas.microsoft.com/office/drawing/2014/main" xmlns="" val="20002"/>
                    </a:ext>
                  </a:extLst>
                </a:gridCol>
                <a:gridCol w="3304789">
                  <a:extLst>
                    <a:ext uri="{9D8B030D-6E8A-4147-A177-3AD203B41FA5}">
                      <a16:colId xmlns:a16="http://schemas.microsoft.com/office/drawing/2014/main" xmlns="" val="20003"/>
                    </a:ext>
                  </a:extLst>
                </a:gridCol>
              </a:tblGrid>
              <a:tr h="457200">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smtClean="0">
                          <a:ln>
                            <a:noFill/>
                          </a:ln>
                          <a:solidFill>
                            <a:srgbClr val="002060"/>
                          </a:solidFill>
                          <a:effectLst/>
                          <a:latin typeface="Arial" panose="020B0604020202020204" pitchFamily="34" charset="0"/>
                          <a:ea typeface="ＭＳ Ｐゴシック" pitchFamily="34" charset="-128"/>
                          <a:cs typeface="Arial" panose="020B0604020202020204" pitchFamily="34" charset="0"/>
                        </a:rPr>
                        <a:t>County</a:t>
                      </a:r>
                      <a:endPar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endParaRPr>
                    </a:p>
                  </a:txBody>
                  <a:tcPr anchor="ctr"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a:solidFill>
                            <a:srgbClr val="002060"/>
                          </a:solidFill>
                          <a:effectLst/>
                          <a:latin typeface="Arial" panose="020B0604020202020204" pitchFamily="34" charset="0"/>
                          <a:cs typeface="Arial" panose="020B0604020202020204" pitchFamily="34" charset="0"/>
                        </a:rPr>
                        <a:t>Enrolled</a:t>
                      </a:r>
                    </a:p>
                  </a:txBody>
                  <a:tcPr marL="9525" marR="9525" marT="9525" marB="0" anchor="ctr">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a:solidFill>
                            <a:srgbClr val="002060"/>
                          </a:solidFill>
                          <a:effectLst/>
                          <a:latin typeface="Arial" panose="020B0604020202020204" pitchFamily="34" charset="0"/>
                          <a:cs typeface="Arial" panose="020B0604020202020204" pitchFamily="34" charset="0"/>
                        </a:rPr>
                        <a:t>Eligible</a:t>
                      </a:r>
                    </a:p>
                  </a:txBody>
                  <a:tcPr marL="9525" marR="9525" marT="9525" marB="0" anchor="ctr">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a:solidFill>
                            <a:srgbClr val="002060"/>
                          </a:solidFill>
                          <a:effectLst/>
                          <a:latin typeface="Arial" panose="020B0604020202020204" pitchFamily="34" charset="0"/>
                          <a:cs typeface="Arial" panose="020B0604020202020204" pitchFamily="34" charset="0"/>
                        </a:rPr>
                        <a:t>% Eligible Enrolled</a:t>
                      </a:r>
                    </a:p>
                  </a:txBody>
                  <a:tcPr marL="9525" marR="9525" marT="9525" marB="0" anchor="ctr">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extLst>
                  <a:ext uri="{0D108BD9-81ED-4DB2-BD59-A6C34878D82A}">
                    <a16:rowId xmlns:a16="http://schemas.microsoft.com/office/drawing/2014/main" xmlns="" val="10000"/>
                  </a:ext>
                </a:extLst>
              </a:tr>
              <a:tr h="416027">
                <a:tc>
                  <a:txBody>
                    <a:body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smtClean="0">
                          <a:ln>
                            <a:noFill/>
                          </a:ln>
                          <a:solidFill>
                            <a:srgbClr val="002060"/>
                          </a:solidFill>
                          <a:effectLst/>
                          <a:latin typeface="Arial" panose="020B0604020202020204" pitchFamily="34" charset="0"/>
                          <a:ea typeface="ＭＳ Ｐゴシック" pitchFamily="34" charset="-128"/>
                          <a:cs typeface="Arial" panose="020B0604020202020204" pitchFamily="34" charset="0"/>
                        </a:rPr>
                        <a:t>Bristol</a:t>
                      </a:r>
                      <a:endPar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endParaRP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76</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14,865</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0.5%</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Essex</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2,684</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14,657</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18.3%</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Franklin</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190</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2,117</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9.0%</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Hampden</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6,047</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15,697</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38.5%</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Hampshire</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333</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2,769</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12.0%</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Middlesex</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3,728</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17,337</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21.5%</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Norfolk</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1,286</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7,489</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17.2%</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Plymouth</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1,361</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7,292</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18.7%</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Suffolk</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4,665</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14,257</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32.7%</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8"/>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Worcester</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3,840</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baseline="0" dirty="0" smtClean="0">
                          <a:solidFill>
                            <a:srgbClr val="002060"/>
                          </a:solidFill>
                          <a:effectLst/>
                          <a:latin typeface="Arial" panose="020B0604020202020204" pitchFamily="34" charset="0"/>
                          <a:cs typeface="Arial" panose="020B0604020202020204" pitchFamily="34" charset="0"/>
                        </a:rPr>
                        <a:t>16,036</a:t>
                      </a:r>
                      <a:endParaRPr lang="en-US" sz="2000" b="0" i="0" u="none" strike="noStrike" baseline="0"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baseline="0" dirty="0" smtClean="0">
                          <a:solidFill>
                            <a:srgbClr val="002060"/>
                          </a:solidFill>
                          <a:effectLst/>
                          <a:latin typeface="Arial" panose="020B0604020202020204" pitchFamily="34" charset="0"/>
                          <a:cs typeface="Arial" panose="020B0604020202020204" pitchFamily="34" charset="0"/>
                        </a:rPr>
                        <a:t>23.9%</a:t>
                      </a:r>
                      <a:endParaRPr lang="en-US" sz="2000" b="0" i="0" u="none" strike="noStrike" baseline="0"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r h="4572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rPr>
                        <a:t>Total</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smtClean="0">
                          <a:ln>
                            <a:noFill/>
                          </a:ln>
                          <a:solidFill>
                            <a:srgbClr val="002060"/>
                          </a:solidFill>
                          <a:effectLst/>
                          <a:latin typeface="Arial" panose="020B0604020202020204" pitchFamily="34" charset="0"/>
                          <a:ea typeface="ＭＳ Ｐゴシック" pitchFamily="34" charset="-128"/>
                          <a:cs typeface="Arial" panose="020B0604020202020204" pitchFamily="34" charset="0"/>
                        </a:rPr>
                        <a:t>24,210</a:t>
                      </a:r>
                      <a:endPar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endParaRPr>
                    </a:p>
                  </a:txBody>
                  <a:tcPr anchor="b" anchorCtr="1"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2000" b="0" i="0" u="none" strike="noStrike" cap="none" normalizeH="0" baseline="0" dirty="0" smtClean="0">
                          <a:ln>
                            <a:noFill/>
                          </a:ln>
                          <a:solidFill>
                            <a:srgbClr val="002060"/>
                          </a:solidFill>
                          <a:effectLst/>
                          <a:latin typeface="Arial" panose="020B0604020202020204" pitchFamily="34" charset="0"/>
                          <a:ea typeface="ＭＳ Ｐゴシック" pitchFamily="34" charset="-128"/>
                          <a:cs typeface="Arial" panose="020B0604020202020204" pitchFamily="34" charset="0"/>
                        </a:rPr>
                        <a:t>112,516</a:t>
                      </a:r>
                      <a:endParaRPr kumimoji="0" lang="en-US" altLang="en-US" sz="2000" b="0" i="0" u="none" strike="noStrike" cap="none" normalizeH="0" baseline="0" dirty="0">
                        <a:ln>
                          <a:noFill/>
                        </a:ln>
                        <a:solidFill>
                          <a:srgbClr val="002060"/>
                        </a:solidFill>
                        <a:effectLst/>
                        <a:latin typeface="Arial" panose="020B0604020202020204" pitchFamily="34" charset="0"/>
                        <a:ea typeface="ＭＳ Ｐゴシック" pitchFamily="34" charset="-128"/>
                        <a:cs typeface="Arial" panose="020B0604020202020204" pitchFamily="34" charset="0"/>
                      </a:endParaRPr>
                    </a:p>
                  </a:txBody>
                  <a:tcPr anchor="b" anchorCtr="1" horzOverflow="overflow">
                    <a:lnL w="12700"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2000" b="0" i="0" u="none" strike="noStrike" dirty="0" smtClean="0">
                          <a:solidFill>
                            <a:srgbClr val="002060"/>
                          </a:solidFill>
                          <a:effectLst/>
                          <a:latin typeface="Arial" panose="020B0604020202020204" pitchFamily="34" charset="0"/>
                          <a:cs typeface="Arial" panose="020B0604020202020204" pitchFamily="34" charset="0"/>
                        </a:rPr>
                        <a:t>21.5%</a:t>
                      </a:r>
                      <a:endParaRPr lang="en-US" sz="2000" b="0" i="0" u="none" strike="noStrike" dirty="0">
                        <a:solidFill>
                          <a:srgbClr val="00206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14331367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882" y="234863"/>
            <a:ext cx="8053675" cy="430887"/>
          </a:xfrm>
        </p:spPr>
        <p:txBody>
          <a:bodyPr/>
          <a:lstStyle/>
          <a:p>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1 </a:t>
            </a:r>
            <a:endParaRPr lang="en-US" dirty="0">
              <a:solidFill>
                <a:srgbClr val="002060"/>
              </a:solidFill>
              <a:latin typeface="Arial" panose="020B0604020202020204" pitchFamily="34" charset="0"/>
              <a:cs typeface="Arial" panose="020B0604020202020204" pitchFamily="34" charset="0"/>
            </a:endParaRPr>
          </a:p>
        </p:txBody>
      </p:sp>
      <p:sp>
        <p:nvSpPr>
          <p:cNvPr id="3" name="Rectangle 2"/>
          <p:cNvSpPr/>
          <p:nvPr/>
        </p:nvSpPr>
        <p:spPr>
          <a:xfrm>
            <a:off x="449036" y="5689284"/>
            <a:ext cx="7927521" cy="811761"/>
          </a:xfrm>
          <a:prstGeom prst="rect">
            <a:avLst/>
          </a:prstGeom>
        </p:spPr>
        <p:txBody>
          <a:bodyPr wrap="square">
            <a:spAutoFit/>
          </a:bodyPr>
          <a:lstStyle/>
          <a:p>
            <a:pPr lvl="0" defTabSz="914400" fontAlgn="base">
              <a:lnSpc>
                <a:spcPct val="85000"/>
              </a:lnSpc>
              <a:spcBef>
                <a:spcPct val="0"/>
              </a:spcBef>
              <a:spcAft>
                <a:spcPct val="0"/>
              </a:spcAft>
            </a:pPr>
            <a:r>
              <a:rPr lang="en-US" sz="1100" dirty="0">
                <a:solidFill>
                  <a:srgbClr val="002060"/>
                </a:solidFill>
                <a:latin typeface="Arial" charset="0"/>
                <a:ea typeface="MS PGothic" pitchFamily="34" charset="-128"/>
              </a:rPr>
              <a:t>*Auto-assignment effective dates (Round 1: 1/1/2014, Round 2: 4/1/ 2014, Round 3: 7/1/2014, Round 4: 11/1/2014). Round 4 consisted only of auto-assignments to Tufts Health </a:t>
            </a:r>
            <a:r>
              <a:rPr lang="en-US" sz="1100" dirty="0" smtClean="0">
                <a:solidFill>
                  <a:srgbClr val="002060"/>
                </a:solidFill>
                <a:latin typeface="Arial" charset="0"/>
                <a:ea typeface="MS PGothic" pitchFamily="34" charset="-128"/>
              </a:rPr>
              <a:t>Plan.</a:t>
            </a:r>
            <a:endParaRPr lang="en-US" sz="1100" dirty="0">
              <a:solidFill>
                <a:srgbClr val="002060"/>
              </a:solidFill>
              <a:latin typeface="Arial" charset="0"/>
              <a:ea typeface="MS PGothic" pitchFamily="34" charset="-128"/>
            </a:endParaRPr>
          </a:p>
          <a:p>
            <a:pPr lvl="0" defTabSz="914400" fontAlgn="base">
              <a:lnSpc>
                <a:spcPct val="85000"/>
              </a:lnSpc>
              <a:spcBef>
                <a:spcPct val="0"/>
              </a:spcBef>
              <a:spcAft>
                <a:spcPct val="0"/>
              </a:spcAft>
            </a:pPr>
            <a:endParaRPr lang="en-US" sz="1100" dirty="0">
              <a:solidFill>
                <a:srgbClr val="002060"/>
              </a:solidFill>
              <a:latin typeface="Arial" charset="0"/>
              <a:ea typeface="MS PGothic" pitchFamily="34" charset="-128"/>
            </a:endParaRPr>
          </a:p>
          <a:p>
            <a:pPr lvl="0" defTabSz="914400" fontAlgn="base">
              <a:lnSpc>
                <a:spcPct val="85000"/>
              </a:lnSpc>
              <a:spcBef>
                <a:spcPct val="0"/>
              </a:spcBef>
              <a:spcAft>
                <a:spcPct val="0"/>
              </a:spcAft>
            </a:pPr>
            <a:r>
              <a:rPr lang="en-US" sz="1100" dirty="0">
                <a:solidFill>
                  <a:srgbClr val="002060"/>
                </a:solidFill>
                <a:latin typeface="Arial" charset="0"/>
                <a:ea typeface="MS PGothic" pitchFamily="34" charset="-128"/>
              </a:rPr>
              <a:t>Note: </a:t>
            </a:r>
            <a:r>
              <a:rPr lang="en-US" sz="1100" dirty="0" smtClean="0">
                <a:solidFill>
                  <a:srgbClr val="002060"/>
                </a:solidFill>
                <a:latin typeface="Arial" charset="0"/>
                <a:ea typeface="MS PGothic" pitchFamily="34" charset="-128"/>
              </a:rPr>
              <a:t>Data </a:t>
            </a:r>
            <a:r>
              <a:rPr lang="en-US" sz="1100" dirty="0">
                <a:solidFill>
                  <a:srgbClr val="002060"/>
                </a:solidFill>
                <a:latin typeface="Arial" charset="0"/>
                <a:ea typeface="MS PGothic" pitchFamily="34" charset="-128"/>
              </a:rPr>
              <a:t>in the graph reflect current month information about enrollments. Monthly data may vary slightly </a:t>
            </a:r>
            <a:r>
              <a:rPr lang="en-US" sz="1100" dirty="0" smtClean="0">
                <a:solidFill>
                  <a:srgbClr val="002060"/>
                </a:solidFill>
                <a:latin typeface="Arial" charset="0"/>
                <a:ea typeface="MS PGothic" pitchFamily="34" charset="-128"/>
              </a:rPr>
              <a:t>from </a:t>
            </a:r>
            <a:r>
              <a:rPr lang="en-US" sz="1100" dirty="0">
                <a:solidFill>
                  <a:srgbClr val="002060"/>
                </a:solidFill>
                <a:latin typeface="Arial" charset="0"/>
                <a:ea typeface="MS PGothic" pitchFamily="34" charset="-128"/>
              </a:rPr>
              <a:t>the previous reports due to enrollment status changes that have occurred since previous reports were issued.</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03580"/>
            <a:ext cx="8796528" cy="4873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59800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430887"/>
          </a:xfrm>
        </p:spPr>
        <p:txBody>
          <a:bodyPr/>
          <a:lstStyle/>
          <a:p>
            <a:pPr algn="ctr"/>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2 </a:t>
            </a:r>
            <a:endParaRPr lang="en-US" dirty="0">
              <a:solidFill>
                <a:srgbClr val="002060"/>
              </a:solidFill>
              <a:latin typeface="Arial" panose="020B0604020202020204" pitchFamily="34" charset="0"/>
              <a:cs typeface="Arial" panose="020B0604020202020204" pitchFamily="34" charset="0"/>
            </a:endParaRPr>
          </a:p>
        </p:txBody>
      </p:sp>
      <p:sp>
        <p:nvSpPr>
          <p:cNvPr id="8" name="Rectangle 7"/>
          <p:cNvSpPr/>
          <p:nvPr/>
        </p:nvSpPr>
        <p:spPr>
          <a:xfrm>
            <a:off x="174943" y="5486906"/>
            <a:ext cx="8791253" cy="1073371"/>
          </a:xfrm>
          <a:prstGeom prst="rect">
            <a:avLst/>
          </a:prstGeom>
        </p:spPr>
        <p:txBody>
          <a:bodyPr wrap="square">
            <a:spAutoFit/>
          </a:bodyPr>
          <a:lstStyle/>
          <a:p>
            <a:pPr defTabSz="914400" fontAlgn="base">
              <a:lnSpc>
                <a:spcPct val="85000"/>
              </a:lnSpc>
              <a:spcBef>
                <a:spcPct val="0"/>
              </a:spcBef>
              <a:spcAft>
                <a:spcPct val="0"/>
              </a:spcAft>
              <a:defRPr/>
            </a:pPr>
            <a:r>
              <a:rPr lang="en-US" sz="1100" dirty="0">
                <a:solidFill>
                  <a:srgbClr val="002060"/>
                </a:solidFill>
                <a:latin typeface="+mj-lt"/>
              </a:rPr>
              <a:t>*On August 7, 2015, CCA temporarily stopped accepting new One Care enrollments. Members previously enrolled with CCA for One Care were able to re-enroll.</a:t>
            </a:r>
          </a:p>
          <a:p>
            <a:pPr defTabSz="914400" fontAlgn="base">
              <a:lnSpc>
                <a:spcPct val="85000"/>
              </a:lnSpc>
              <a:spcBef>
                <a:spcPct val="0"/>
              </a:spcBef>
              <a:spcAft>
                <a:spcPct val="0"/>
              </a:spcAft>
              <a:defRPr/>
            </a:pPr>
            <a:endParaRPr lang="en-US" sz="1000" dirty="0">
              <a:solidFill>
                <a:srgbClr val="FF0000"/>
              </a:solidFill>
              <a:latin typeface="+mj-lt"/>
              <a:ea typeface="MS PGothic" pitchFamily="34" charset="-128"/>
            </a:endParaRPr>
          </a:p>
          <a:p>
            <a:pPr lvl="0" defTabSz="914400" fontAlgn="base">
              <a:lnSpc>
                <a:spcPct val="85000"/>
              </a:lnSpc>
              <a:spcBef>
                <a:spcPct val="0"/>
              </a:spcBef>
              <a:spcAft>
                <a:spcPct val="0"/>
              </a:spcAft>
              <a:defRPr/>
            </a:pPr>
            <a:r>
              <a:rPr lang="en-US" sz="1100" kern="0" dirty="0" smtClean="0">
                <a:solidFill>
                  <a:srgbClr val="002060"/>
                </a:solidFill>
                <a:latin typeface="+mj-lt"/>
                <a:ea typeface="MS PGothic" pitchFamily="34" charset="-128"/>
              </a:rPr>
              <a:t>**Fallon </a:t>
            </a:r>
            <a:r>
              <a:rPr lang="en-US" sz="1100" kern="0" dirty="0">
                <a:solidFill>
                  <a:srgbClr val="002060"/>
                </a:solidFill>
                <a:latin typeface="+mj-lt"/>
                <a:ea typeface="MS PGothic" pitchFamily="34" charset="-128"/>
              </a:rPr>
              <a:t>Total Care ended its participation in One Care as of September 30, 2015. </a:t>
            </a:r>
          </a:p>
          <a:p>
            <a:pPr marL="0" marR="0" lvl="0" indent="0" defTabSz="914400" eaLnBrk="1" fontAlgn="base" latinLnBrk="0" hangingPunct="1">
              <a:lnSpc>
                <a:spcPct val="85000"/>
              </a:lnSpc>
              <a:spcBef>
                <a:spcPct val="0"/>
              </a:spcBef>
              <a:spcAft>
                <a:spcPct val="0"/>
              </a:spcAft>
              <a:buClrTx/>
              <a:buSzTx/>
              <a:buFontTx/>
              <a:buNone/>
              <a:tabLst/>
              <a:defRPr/>
            </a:pPr>
            <a:endParaRPr kumimoji="0" lang="en-US" sz="1000" b="0" i="0" u="none" strike="noStrike" kern="0" cap="none" spc="0" normalizeH="0" baseline="0" noProof="0" dirty="0">
              <a:ln>
                <a:noFill/>
              </a:ln>
              <a:solidFill>
                <a:srgbClr val="002060"/>
              </a:solidFill>
              <a:effectLst/>
              <a:uLnTx/>
              <a:uFillTx/>
              <a:latin typeface="+mj-lt"/>
              <a:ea typeface="MS PGothic" pitchFamily="34" charset="-128"/>
            </a:endParaRPr>
          </a:p>
          <a:p>
            <a:pPr marL="0" marR="0" lvl="0" indent="0" defTabSz="914400" eaLnBrk="1" fontAlgn="base" latinLnBrk="0" hangingPunct="1">
              <a:lnSpc>
                <a:spcPct val="85000"/>
              </a:lnSpc>
              <a:spcBef>
                <a:spcPct val="0"/>
              </a:spcBef>
              <a:spcAft>
                <a:spcPct val="0"/>
              </a:spcAft>
              <a:buClrTx/>
              <a:buSzTx/>
              <a:buFontTx/>
              <a:buNone/>
              <a:tabLst/>
              <a:defRPr/>
            </a:pPr>
            <a:r>
              <a:rPr kumimoji="0" lang="en-US" sz="1100" b="0" i="0" u="none" strike="noStrike" kern="0" cap="none" spc="0" normalizeH="0" baseline="0" noProof="0" dirty="0">
                <a:ln>
                  <a:noFill/>
                </a:ln>
                <a:solidFill>
                  <a:srgbClr val="002060"/>
                </a:solidFill>
                <a:effectLst/>
                <a:uLnTx/>
                <a:uFillTx/>
                <a:latin typeface="+mj-lt"/>
                <a:ea typeface="MS PGothic" pitchFamily="34" charset="-128"/>
              </a:rPr>
              <a:t>Note</a:t>
            </a:r>
            <a:r>
              <a:rPr kumimoji="0" lang="en-US" sz="1100" b="0" i="0" u="none" strike="noStrike" kern="0" cap="none" spc="0" normalizeH="0" baseline="0" noProof="0" dirty="0" smtClean="0">
                <a:ln>
                  <a:noFill/>
                </a:ln>
                <a:solidFill>
                  <a:srgbClr val="002060"/>
                </a:solidFill>
                <a:effectLst/>
                <a:uLnTx/>
                <a:uFillTx/>
                <a:latin typeface="+mj-lt"/>
                <a:ea typeface="MS PGothic" pitchFamily="34" charset="-128"/>
              </a:rPr>
              <a:t>: </a:t>
            </a:r>
            <a:r>
              <a:rPr kumimoji="0" lang="en-US" sz="1100" b="0" i="0" u="none" strike="noStrike" kern="0" cap="none" spc="0" normalizeH="0" baseline="0" noProof="0" dirty="0">
                <a:ln>
                  <a:noFill/>
                </a:ln>
                <a:solidFill>
                  <a:srgbClr val="002060"/>
                </a:solidFill>
                <a:effectLst/>
                <a:uLnTx/>
                <a:uFillTx/>
                <a:latin typeface="+mj-lt"/>
                <a:ea typeface="MS PGothic" pitchFamily="34" charset="-128"/>
              </a:rPr>
              <a:t>Data in the graph reflect current month information about enrollments. Monthly data may vary </a:t>
            </a:r>
            <a:r>
              <a:rPr kumimoji="0" lang="en-US" sz="1100" b="0" i="0" u="none" strike="noStrike" kern="0" cap="none" spc="0" normalizeH="0" baseline="0" noProof="0" dirty="0" smtClean="0">
                <a:ln>
                  <a:noFill/>
                </a:ln>
                <a:solidFill>
                  <a:srgbClr val="002060"/>
                </a:solidFill>
                <a:effectLst/>
                <a:uLnTx/>
                <a:uFillTx/>
                <a:latin typeface="+mj-lt"/>
                <a:ea typeface="MS PGothic" pitchFamily="34" charset="-128"/>
              </a:rPr>
              <a:t>slightly</a:t>
            </a:r>
            <a:r>
              <a:rPr lang="en-US" sz="1100" kern="0" dirty="0">
                <a:solidFill>
                  <a:srgbClr val="002060"/>
                </a:solidFill>
                <a:latin typeface="+mj-lt"/>
                <a:ea typeface="MS PGothic" pitchFamily="34" charset="-128"/>
              </a:rPr>
              <a:t> </a:t>
            </a:r>
            <a:r>
              <a:rPr kumimoji="0" lang="en-US" sz="1100" b="0" i="0" u="none" strike="noStrike" kern="0" cap="none" spc="0" normalizeH="0" baseline="0" noProof="0" dirty="0" smtClean="0">
                <a:ln>
                  <a:noFill/>
                </a:ln>
                <a:solidFill>
                  <a:srgbClr val="002060"/>
                </a:solidFill>
                <a:effectLst/>
                <a:uLnTx/>
                <a:uFillTx/>
                <a:latin typeface="+mj-lt"/>
                <a:ea typeface="MS PGothic" pitchFamily="34" charset="-128"/>
              </a:rPr>
              <a:t>from </a:t>
            </a:r>
            <a:r>
              <a:rPr kumimoji="0" lang="en-US" sz="1100" b="0" i="0" u="none" strike="noStrike" kern="0" cap="none" spc="0" normalizeH="0" baseline="0" noProof="0" dirty="0">
                <a:ln>
                  <a:noFill/>
                </a:ln>
                <a:solidFill>
                  <a:srgbClr val="002060"/>
                </a:solidFill>
                <a:effectLst/>
                <a:uLnTx/>
                <a:uFillTx/>
                <a:latin typeface="+mj-lt"/>
                <a:ea typeface="MS PGothic" pitchFamily="34" charset="-128"/>
              </a:rPr>
              <a:t>the previous reports due to enrollment status changes that have occurred since previous reports were issued.</a:t>
            </a:r>
            <a:endParaRPr kumimoji="0" lang="en-US" sz="1100" b="0" i="0" u="none" strike="noStrike" kern="0" cap="none" spc="0" normalizeH="0" baseline="0" noProof="0" dirty="0">
              <a:ln>
                <a:noFill/>
              </a:ln>
              <a:solidFill>
                <a:srgbClr val="002060"/>
              </a:solidFill>
              <a:effectLst/>
              <a:uLnTx/>
              <a:uFillTx/>
              <a:latin typeface="+mj-lt"/>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15911"/>
            <a:ext cx="8796528" cy="46584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7824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430887"/>
          </a:xfrm>
        </p:spPr>
        <p:txBody>
          <a:bodyPr/>
          <a:lstStyle/>
          <a:p>
            <a:pPr algn="ctr"/>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3 </a:t>
            </a:r>
            <a:endParaRPr lang="en-US" dirty="0">
              <a:solidFill>
                <a:srgbClr val="002060"/>
              </a:solidFill>
              <a:latin typeface="Arial" panose="020B0604020202020204" pitchFamily="34" charset="0"/>
              <a:cs typeface="Arial" panose="020B0604020202020204" pitchFamily="34" charset="0"/>
            </a:endParaRPr>
          </a:p>
        </p:txBody>
      </p:sp>
      <p:sp>
        <p:nvSpPr>
          <p:cNvPr id="6" name="Rectangle 5"/>
          <p:cNvSpPr/>
          <p:nvPr/>
        </p:nvSpPr>
        <p:spPr>
          <a:xfrm>
            <a:off x="170022" y="5235708"/>
            <a:ext cx="8803955" cy="1384995"/>
          </a:xfrm>
          <a:prstGeom prst="rect">
            <a:avLst/>
          </a:prstGeom>
        </p:spPr>
        <p:txBody>
          <a:bodyPr wrap="square">
            <a:spAutoFit/>
          </a:bodyPr>
          <a:lstStyle/>
          <a:p>
            <a:r>
              <a:rPr lang="en-US" sz="1100" dirty="0">
                <a:solidFill>
                  <a:srgbClr val="002060"/>
                </a:solidFill>
                <a:cs typeface="Arial" panose="020B0604020202020204" pitchFamily="34" charset="0"/>
              </a:rPr>
              <a:t>*Auto-assignment effective dates (Round 5: 1/1/2016; Round 6: 5/1/2016; Round 7: 10/1/2016). Rounds 5 and 6 consisted only of auto-assignments to Tufts Health Plan; Round 7 consisted only of auto-assignments to CCA.</a:t>
            </a:r>
            <a:r>
              <a:rPr lang="en-US" sz="1100" dirty="0">
                <a:solidFill>
                  <a:srgbClr val="FF0000"/>
                </a:solidFill>
              </a:rPr>
              <a:t> </a:t>
            </a:r>
            <a:endParaRPr lang="en-US" sz="11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rPr>
              <a:t>**CCA accepted limited enrollments for January 1 and </a:t>
            </a:r>
            <a:r>
              <a:rPr lang="en-US" sz="1100" dirty="0" smtClean="0">
                <a:solidFill>
                  <a:srgbClr val="002060"/>
                </a:solidFill>
              </a:rPr>
              <a:t>May 1 </a:t>
            </a:r>
            <a:r>
              <a:rPr lang="en-US" sz="1100" dirty="0">
                <a:solidFill>
                  <a:srgbClr val="002060"/>
                </a:solidFill>
              </a:rPr>
              <a:t>in 2016, and in May fully reopened to new enrollments for June 1, 2016 and later dates.</a:t>
            </a:r>
            <a:endParaRPr lang="en-US" sz="11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cs typeface="Arial" panose="020B0604020202020204" pitchFamily="34" charset="0"/>
              </a:rPr>
              <a:t>Note: </a:t>
            </a:r>
            <a:r>
              <a:rPr lang="en-US" sz="1100" dirty="0" smtClean="0">
                <a:solidFill>
                  <a:srgbClr val="002060"/>
                </a:solidFill>
                <a:cs typeface="Arial" panose="020B0604020202020204" pitchFamily="34" charset="0"/>
              </a:rPr>
              <a:t>Data </a:t>
            </a:r>
            <a:r>
              <a:rPr lang="en-US" sz="1100" dirty="0">
                <a:solidFill>
                  <a:srgbClr val="002060"/>
                </a:solidFill>
                <a:cs typeface="Arial" panose="020B0604020202020204" pitchFamily="34" charset="0"/>
              </a:rPr>
              <a:t>in the graph reflect current month information about enrollments. Monthly data may vary slightly from the previous reports due to enrollment status changes that have occurred since previous reports were issued.</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03384"/>
            <a:ext cx="8796528" cy="4432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39415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430887"/>
          </a:xfrm>
        </p:spPr>
        <p:txBody>
          <a:bodyPr/>
          <a:lstStyle/>
          <a:p>
            <a:pPr algn="ctr"/>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4 </a:t>
            </a:r>
            <a:endParaRPr lang="en-US" dirty="0">
              <a:solidFill>
                <a:srgbClr val="002060"/>
              </a:solidFill>
              <a:latin typeface="Arial" panose="020B0604020202020204" pitchFamily="34" charset="0"/>
              <a:cs typeface="Arial" panose="020B0604020202020204" pitchFamily="34" charset="0"/>
            </a:endParaRPr>
          </a:p>
        </p:txBody>
      </p:sp>
      <p:sp>
        <p:nvSpPr>
          <p:cNvPr id="6" name="Rectangle 5"/>
          <p:cNvSpPr/>
          <p:nvPr/>
        </p:nvSpPr>
        <p:spPr>
          <a:xfrm>
            <a:off x="170022" y="5578608"/>
            <a:ext cx="8803955" cy="892552"/>
          </a:xfrm>
          <a:prstGeom prst="rect">
            <a:avLst/>
          </a:prstGeom>
        </p:spPr>
        <p:txBody>
          <a:bodyPr wrap="square">
            <a:spAutoFit/>
          </a:bodyPr>
          <a:lstStyle/>
          <a:p>
            <a:r>
              <a:rPr lang="en-US" sz="1100" dirty="0">
                <a:solidFill>
                  <a:srgbClr val="002060"/>
                </a:solidFill>
                <a:cs typeface="Arial" panose="020B0604020202020204" pitchFamily="34" charset="0"/>
              </a:rPr>
              <a:t>*Auto-assignment effective dates (Round 8: 1/1/2017; Round 9: </a:t>
            </a:r>
            <a:r>
              <a:rPr lang="en-US" sz="1100" dirty="0" smtClean="0">
                <a:solidFill>
                  <a:srgbClr val="002060"/>
                </a:solidFill>
                <a:cs typeface="Arial" panose="020B0604020202020204" pitchFamily="34" charset="0"/>
              </a:rPr>
              <a:t>4/1/2017; Round 10: </a:t>
            </a:r>
            <a:r>
              <a:rPr lang="en-US" sz="1100" dirty="0">
                <a:solidFill>
                  <a:srgbClr val="002060"/>
                </a:solidFill>
                <a:cs typeface="Arial" panose="020B0604020202020204" pitchFamily="34" charset="0"/>
              </a:rPr>
              <a:t>7/1/2017; Round 11: </a:t>
            </a:r>
            <a:r>
              <a:rPr lang="en-US" sz="1100" dirty="0" smtClean="0">
                <a:solidFill>
                  <a:srgbClr val="002060"/>
                </a:solidFill>
                <a:cs typeface="Arial" panose="020B0604020202020204" pitchFamily="34" charset="0"/>
              </a:rPr>
              <a:t>10/1/2017). Round </a:t>
            </a:r>
            <a:r>
              <a:rPr lang="en-US" sz="1100" dirty="0">
                <a:solidFill>
                  <a:srgbClr val="002060"/>
                </a:solidFill>
                <a:cs typeface="Arial" panose="020B0604020202020204" pitchFamily="34" charset="0"/>
              </a:rPr>
              <a:t>11 consisted only of auto-assignments to </a:t>
            </a:r>
            <a:r>
              <a:rPr lang="en-US" sz="1100" dirty="0" smtClean="0">
                <a:solidFill>
                  <a:srgbClr val="002060"/>
                </a:solidFill>
                <a:cs typeface="Arial" panose="020B0604020202020204" pitchFamily="34" charset="0"/>
              </a:rPr>
              <a:t>CCA.  </a:t>
            </a:r>
            <a:endParaRPr lang="en-US" sz="8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cs typeface="Arial" panose="020B0604020202020204" pitchFamily="34" charset="0"/>
              </a:rPr>
              <a:t>Note: </a:t>
            </a:r>
            <a:r>
              <a:rPr lang="en-US" sz="1100" dirty="0" smtClean="0">
                <a:solidFill>
                  <a:srgbClr val="002060"/>
                </a:solidFill>
                <a:cs typeface="Arial" panose="020B0604020202020204" pitchFamily="34" charset="0"/>
              </a:rPr>
              <a:t>Data </a:t>
            </a:r>
            <a:r>
              <a:rPr lang="en-US" sz="1100" dirty="0">
                <a:solidFill>
                  <a:srgbClr val="002060"/>
                </a:solidFill>
                <a:cs typeface="Arial" panose="020B0604020202020204" pitchFamily="34" charset="0"/>
              </a:rPr>
              <a:t>in the graph reflect current month information about enrollments. Monthly data may vary slightly from the previous reports due to enrollment status changes that have occurred since previous reports were issued.</a:t>
            </a: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736" y="803384"/>
            <a:ext cx="8796528" cy="4775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427899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THINKCELLPRESENTATIONDONOTDELETE" val="&lt;?xml version=&quot;1.0&quot; encoding=&quot;UTF-16&quot; standalone=&quot;yes&quot;?&gt;&#10;&lt;root reqver=&quot;21047&quot;&gt;&lt;version val=&quot;23256&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1-%Y&lt;/m_strFormatTime&gt;&lt;/m_precDefaultDate&gt;&lt;m_precDefaultYear/&gt;&lt;m_precDefaultQuarter&gt;&lt;m_bNumberIsYear val=&quot;0&quot;/&gt;&lt;m_strFormatTime&gt;Q%5&lt;/m_strFormatTime&gt;&lt;/m_precDefaultQuarter&gt;&lt;m_precDefaultMonth&gt;&lt;m_bNumberIsYear val=&quot;0&quot;/&gt;&lt;m_strFormatTime&gt;%1&lt;/m_strFormatTime&gt;&lt;/m_precDefaultMonth&gt;&lt;m_precDefaultWeek&gt;&lt;m_bNumberIsYear val=&quot;0&quot;/&gt;&lt;m_strFormatTime&gt;%4&lt;/m_strFormatTime&gt;&lt;/m_precDefaultWeek&gt;&lt;m_precDefaultDay&gt;&lt;m_bNumberIsYear val=&quot;0&quot;/&gt;&lt;m_strFormatTime&gt;%d&lt;/m_strFormatTime&gt;&lt;/m_precDefaultDay&gt;&lt;m_mruColor&gt;&lt;m_vecMRU length=&quot;0&quot;/&gt;&lt;/m_mruColor&gt;&lt;m_eweekdayFirstOfWeek val=&quot;2&quot;/&gt;&lt;m_eweekdayFirstOfWorkweek val=&quot;2&quot;/&gt;&lt;m_eweekdayFirstOfWeekend val=&quot;7&quot;/&gt;&lt;/CPresentation&gt;&lt;/root&gt;"/>
  <p:tag name="ISNEWSLIDENUMBER" val="False"/>
  <p:tag name="PREVIOUSNAME" val="C:\Users\Alexia Cesar\Documents\MassHealth\Final docs\2. Strategy reference deck\20160129 - MassHealth - Strategy reference deck - vF.pptx"/>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NAME" val="Moon"/>
</p:tagLst>
</file>

<file path=ppt/tags/tag21.xml><?xml version="1.0" encoding="utf-8"?>
<p:tagLst xmlns:a="http://schemas.openxmlformats.org/drawingml/2006/main" xmlns:r="http://schemas.openxmlformats.org/officeDocument/2006/relationships" xmlns:p="http://schemas.openxmlformats.org/presentationml/2006/main">
  <p:tag name="NAME" val="Moon"/>
</p:tagLst>
</file>

<file path=ppt/tags/tag22.xml><?xml version="1.0" encoding="utf-8"?>
<p:tagLst xmlns:a="http://schemas.openxmlformats.org/drawingml/2006/main" xmlns:r="http://schemas.openxmlformats.org/officeDocument/2006/relationships" xmlns:p="http://schemas.openxmlformats.org/presentationml/2006/main">
  <p:tag name="NAME" val="Moon"/>
</p:tagLst>
</file>

<file path=ppt/tags/tag23.xml><?xml version="1.0" encoding="utf-8"?>
<p:tagLst xmlns:a="http://schemas.openxmlformats.org/drawingml/2006/main" xmlns:r="http://schemas.openxmlformats.org/officeDocument/2006/relationships" xmlns:p="http://schemas.openxmlformats.org/presentationml/2006/main">
  <p:tag name="NAME" val="Moon"/>
</p:tagLst>
</file>

<file path=ppt/tags/tag24.xml><?xml version="1.0" encoding="utf-8"?>
<p:tagLst xmlns:a="http://schemas.openxmlformats.org/drawingml/2006/main" xmlns:r="http://schemas.openxmlformats.org/officeDocument/2006/relationships" xmlns:p="http://schemas.openxmlformats.org/presentationml/2006/main">
  <p:tag name="NAME" val="Moon"/>
</p:tagLst>
</file>

<file path=ppt/tags/tag25.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26.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7.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28.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9.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31.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32.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33.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34.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V.6fDTFt5U6dz.Gq9YCSPg"/>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925</Words>
  <Application>Microsoft Office PowerPoint</Application>
  <PresentationFormat>On-screen Show (4:3)</PresentationFormat>
  <Paragraphs>168</Paragraphs>
  <Slides>13</Slides>
  <Notes>2</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13</vt:i4>
      </vt:variant>
    </vt:vector>
  </HeadingPairs>
  <TitlesOfParts>
    <vt:vector size="16" baseType="lpstr">
      <vt:lpstr>SRM_CF_DG1140</vt:lpstr>
      <vt:lpstr>1_SRM_CF_DG1140</vt:lpstr>
      <vt:lpstr>think-cell Slide</vt:lpstr>
      <vt:lpstr> </vt:lpstr>
      <vt:lpstr>Monthly Enrollment Report</vt:lpstr>
      <vt:lpstr>One Care Rating Category Definitions </vt:lpstr>
      <vt:lpstr>Total Enrollment</vt:lpstr>
      <vt:lpstr>Enrollment Penetration by County</vt:lpstr>
      <vt:lpstr>Enrollment Over Time: Demonstration Year 1 </vt:lpstr>
      <vt:lpstr>Enrollment Over Time: Demonstration Year 2 </vt:lpstr>
      <vt:lpstr>Enrollment Over Time: Demonstration Year 3 </vt:lpstr>
      <vt:lpstr>Enrollment Over Time: Demonstration Year 4 </vt:lpstr>
      <vt:lpstr>Enrollment Over Time: Demonstration Year 5 </vt:lpstr>
      <vt:lpstr>Enrollment Over Time: Demonstration Year 6 </vt:lpstr>
      <vt:lpstr>Opt-Outs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2016-01-29T17:32:38Z</dcterms:created>
  <dcterms:modified xsi:type="dcterms:W3CDTF">2019-06-12T17:41:22Z</dcterms:modified>
</cp:coreProperties>
</file>