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E05D6-2631-4C51-BBDB-24FDDC31CEC8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AADDA-46AF-4728-BBAA-7ADEFE3E0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15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10/17/2022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1880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D2E17547-0C0E-48BC-9BD9-71644569D4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EPIA - May 2022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Ages 18 and over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C78DDAF7-1C20-4244-B721-02B2AFC57C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382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25FE4-B249-41B2-97A8-796E78AB3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DF400D-063A-4FB3-A74A-C4E867CD7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Ethnicity">
            <a:extLst>
              <a:ext uri="{FF2B5EF4-FFF2-40B4-BE49-F238E27FC236}">
                <a16:creationId xmlns:a16="http://schemas.microsoft.com/office/drawing/2014/main" id="{8E57C146-7017-4A82-9635-F6CBF0FA0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F8F69F-E4CC-47AA-A695-99E86B457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7C29EA-F8A9-4C0D-87C7-8CAFC9559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Barriers to Placement">
            <a:extLst>
              <a:ext uri="{FF2B5EF4-FFF2-40B4-BE49-F238E27FC236}">
                <a16:creationId xmlns:a16="http://schemas.microsoft.com/office/drawing/2014/main" id="{DC8112C7-53C6-4193-8687-D060EF577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443" y="0"/>
            <a:ext cx="772711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5C355D-199C-4765-90D8-3AB176651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201AEF-C496-4579-ACF2-C83BCBB83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Primary Diagnosis">
            <a:extLst>
              <a:ext uri="{FF2B5EF4-FFF2-40B4-BE49-F238E27FC236}">
                <a16:creationId xmlns:a16="http://schemas.microsoft.com/office/drawing/2014/main" id="{6972E975-C4C6-4376-B31D-6C02DD4BB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528" y="0"/>
            <a:ext cx="785294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9D967A-8EBF-46E2-AA27-DC7D74EEC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2B588A-5E93-4660-BDBA-28E89C064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Top 20 Boarding / Placement Hospitals">
            <a:extLst>
              <a:ext uri="{FF2B5EF4-FFF2-40B4-BE49-F238E27FC236}">
                <a16:creationId xmlns:a16="http://schemas.microsoft.com/office/drawing/2014/main" id="{F19E1D1B-C75F-453E-A5DE-09AB30975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82B37D-1D1F-4944-9D39-9713FC3D9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DC8F31-9464-4C0E-9960-7E0BB679D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Boarding Facilities where  &amp;quot;Level of Care Changed&amp;quot;">
            <a:extLst>
              <a:ext uri="{FF2B5EF4-FFF2-40B4-BE49-F238E27FC236}">
                <a16:creationId xmlns:a16="http://schemas.microsoft.com/office/drawing/2014/main" id="{69948CE1-B88E-4E0F-83CC-7C1628B26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1D69DD-4018-4E28-BE66-022997B66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666638-4DA2-4C2C-BFD5-AA7B70FB8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Referrals for Uninsured by Boarding / Placement Hospital">
            <a:extLst>
              <a:ext uri="{FF2B5EF4-FFF2-40B4-BE49-F238E27FC236}">
                <a16:creationId xmlns:a16="http://schemas.microsoft.com/office/drawing/2014/main" id="{D4BFBC6C-C787-4F24-B79B-6A6FF8A8F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BEDEF7-5EE2-4CD8-BF8B-5C47051C7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8366E6-4610-4616-87BF-B45582CD5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Last 12 Months Accumulated Data (White page)">
            <a:extLst>
              <a:ext uri="{FF2B5EF4-FFF2-40B4-BE49-F238E27FC236}">
                <a16:creationId xmlns:a16="http://schemas.microsoft.com/office/drawing/2014/main" id="{BC9F2438-20F7-4DB8-B433-97184E349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337BB2-61C4-454A-8319-8EB44617D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681560-12F1-42F3-9E27-91ABF006C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- 12 months">
            <a:extLst>
              <a:ext uri="{FF2B5EF4-FFF2-40B4-BE49-F238E27FC236}">
                <a16:creationId xmlns:a16="http://schemas.microsoft.com/office/drawing/2014/main" id="{8E6B1E62-AD78-4FD8-83CB-8D957CC7F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4913A4-ECC8-4931-BFF5-AC5108493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E0064D-4841-4946-AC62-836609AC5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by Age Group - 12 months (Line)">
            <a:extLst>
              <a:ext uri="{FF2B5EF4-FFF2-40B4-BE49-F238E27FC236}">
                <a16:creationId xmlns:a16="http://schemas.microsoft.com/office/drawing/2014/main" id="{3F43D3E8-CD86-4147-8C81-90EC2BE0A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28" y="0"/>
            <a:ext cx="8481343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A79826-C3B7-49D6-A7B2-550EDD7C6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165417-2DE6-4A82-A424-D183BFB37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Number of Referrals with State Agency Involvement - 12 months (Line)">
            <a:extLst>
              <a:ext uri="{FF2B5EF4-FFF2-40B4-BE49-F238E27FC236}">
                <a16:creationId xmlns:a16="http://schemas.microsoft.com/office/drawing/2014/main" id="{CB7E223D-3927-4932-B9C9-7C2B8899D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400" y="0"/>
            <a:ext cx="8621200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B8D87D-8E06-4C69-94DA-E1F0288CE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A093BB-7E7D-4D4F-AE4A-63C9DD2B7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 Commercial split">
            <a:extLst>
              <a:ext uri="{FF2B5EF4-FFF2-40B4-BE49-F238E27FC236}">
                <a16:creationId xmlns:a16="http://schemas.microsoft.com/office/drawing/2014/main" id="{E52B1885-75D1-40CC-85D4-8541615CB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51FB6C-5DA0-4DB3-9AEC-2D9A4D879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1E02C-10DD-4B03-B608-91E54B49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Average Time (Days) to Placement after Referral by Referral Date - 12 months">
            <a:extLst>
              <a:ext uri="{FF2B5EF4-FFF2-40B4-BE49-F238E27FC236}">
                <a16:creationId xmlns:a16="http://schemas.microsoft.com/office/drawing/2014/main" id="{71842243-0791-4CC5-8FE0-A29826A08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74" y="0"/>
            <a:ext cx="955025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9DBC8A-821A-47E0-975A-52CEB94DC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A16C00-8128-45F0-8AD3-FB16EE9BB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15 Primary Barriers to Placement - 12 months">
            <a:extLst>
              <a:ext uri="{FF2B5EF4-FFF2-40B4-BE49-F238E27FC236}">
                <a16:creationId xmlns:a16="http://schemas.microsoft.com/office/drawing/2014/main" id="{FE603584-D5EC-4AE9-8ED8-024AC5FCA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443" y="0"/>
            <a:ext cx="772711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0380A4-F20E-4235-8EDC-A9BDB9455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2B0022-BF36-4CF3-B629-289159155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Line graph)">
            <a:extLst>
              <a:ext uri="{FF2B5EF4-FFF2-40B4-BE49-F238E27FC236}">
                <a16:creationId xmlns:a16="http://schemas.microsoft.com/office/drawing/2014/main" id="{A591FEF9-0E0E-499D-90B2-0322EB02D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60818A-2900-4655-BB09-DEF40EBD1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2069E6-01D3-4350-BF51-560DF7599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5 Barriers to Placement by Month - 12 months (Table)">
            <a:extLst>
              <a:ext uri="{FF2B5EF4-FFF2-40B4-BE49-F238E27FC236}">
                <a16:creationId xmlns:a16="http://schemas.microsoft.com/office/drawing/2014/main" id="{DB2F05AA-1BAE-4A54-AEC1-98832C556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04D081-D9CF-4592-BDA3-7322A480C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C494B6-1B5E-4E84-81C4-719C15CC9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de24" descr="Top 20 Boarding / Placement Hospitals - 12 months">
            <a:extLst>
              <a:ext uri="{FF2B5EF4-FFF2-40B4-BE49-F238E27FC236}">
                <a16:creationId xmlns:a16="http://schemas.microsoft.com/office/drawing/2014/main" id="{25277470-4EF8-4A6B-AB4B-9D2398F33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E53327-5497-471E-A235-7C213953E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534441-D8C0-4588-A8DA-5DE9F76E5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id="{7A277D98-5869-49FD-A021-5FA4FA473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2E8E60-5F1F-4604-86C0-CF2EEC04A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992A2-DF00-42C5-9535-A1571426C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id="{617EDDAC-E5E7-441A-9D10-0D9D6546D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809" y="0"/>
            <a:ext cx="886438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773EDD-4D74-43A0-A128-A0CB360A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AAA6B5-6092-4F7B-9E65-A0C37EBB6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id="{7D7B9B23-F7E3-423A-8AD0-2037FFD55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23" y="0"/>
            <a:ext cx="8973354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50592B-1A6C-48BB-AD38-F4DDFF913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54CDAA-E461-4BFB-AB97-98DA5ABB6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Placement from Referral">
            <a:extLst>
              <a:ext uri="{FF2B5EF4-FFF2-40B4-BE49-F238E27FC236}">
                <a16:creationId xmlns:a16="http://schemas.microsoft.com/office/drawing/2014/main" id="{DAF1573F-866B-4958-9774-1C3DCBBF6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809" y="0"/>
            <a:ext cx="886438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A0F7F8-114A-4D7F-8A11-F77F908C9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125372-7DA6-4AC9-A997-D9983420B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Age Group">
            <a:extLst>
              <a:ext uri="{FF2B5EF4-FFF2-40B4-BE49-F238E27FC236}">
                <a16:creationId xmlns:a16="http://schemas.microsoft.com/office/drawing/2014/main" id="{90C5E513-5684-4DAE-A059-C885A27E3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1BD903-C8B4-49CD-8DA3-9C3DDBD67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3F37D3-8F11-4B2B-8F5C-CFF26385A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Gender">
            <a:extLst>
              <a:ext uri="{FF2B5EF4-FFF2-40B4-BE49-F238E27FC236}">
                <a16:creationId xmlns:a16="http://schemas.microsoft.com/office/drawing/2014/main" id="{CDBC9D4C-A6C8-491D-B2A4-ED64959FF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901230-BF1E-4BA3-822B-0BB332B65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811961-02A4-4805-A807-CFD70E230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Race">
            <a:extLst>
              <a:ext uri="{FF2B5EF4-FFF2-40B4-BE49-F238E27FC236}">
                <a16:creationId xmlns:a16="http://schemas.microsoft.com/office/drawing/2014/main" id="{CE1FA1C0-1C7B-4D79-B80D-9DD432CEF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45C322-0EFF-4029-9847-3651C6016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B0A818-93BF-47F9-9F93-AA2D3DC69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64</Words>
  <Application>Microsoft Office PowerPoint</Application>
  <PresentationFormat>Widescreen</PresentationFormat>
  <Paragraphs>50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EPIA - May 2022 Ages 18 and 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 May 2022</dc:title>
  <dc:creator>MacLeod, Jill (DMH)</dc:creator>
  <cp:lastModifiedBy>MacLeod, Jill (DMH)</cp:lastModifiedBy>
  <cp:revision>4</cp:revision>
  <dcterms:created xsi:type="dcterms:W3CDTF">2022-10-17T17:15:50Z</dcterms:created>
  <dcterms:modified xsi:type="dcterms:W3CDTF">2022-10-17T17:46:17Z</dcterms:modified>
</cp:coreProperties>
</file>