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9EEF47-8073-4DDD-AFC4-09981ABD9328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451C4-0BB6-4605-8DCB-79FFE5904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407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6/15/2023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Others/workbooks/2017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A97332E5-6948-46BD-B3B2-0D37F1D82D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EPIA Monthly Report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May 2023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Ages 18 and older</a:t>
            </a:r>
            <a:endParaRPr lang="en-us" dirty="0">
              <a:hlinkClick r:id="rId2"/>
            </a:endParaRP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32C40FBD-3946-4CDA-988A-9D28974607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338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80EF0-2B37-4C7C-B590-229DE5EC4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C113D4-C6B7-4CBF-B2A7-25DCB3942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Referrals by Race">
            <a:extLst>
              <a:ext uri="{FF2B5EF4-FFF2-40B4-BE49-F238E27FC236}">
                <a16:creationId xmlns:a16="http://schemas.microsoft.com/office/drawing/2014/main" id="{3DC6E394-F3C0-4EE4-A209-43E454016E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F1C6AF-8B8B-4675-9C5E-C800546B4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48E706-A373-47CE-8826-B593C7D13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Referrals by Ethnicity">
            <a:extLst>
              <a:ext uri="{FF2B5EF4-FFF2-40B4-BE49-F238E27FC236}">
                <a16:creationId xmlns:a16="http://schemas.microsoft.com/office/drawing/2014/main" id="{4BE56F08-3B26-4A73-960A-D68044DDFE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FF587D-32AB-4C0B-AB9A-745F81852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B65A2A-7330-4B0B-A87D-B13E76128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Diagnosis ">
            <a:extLst>
              <a:ext uri="{FF2B5EF4-FFF2-40B4-BE49-F238E27FC236}">
                <a16:creationId xmlns:a16="http://schemas.microsoft.com/office/drawing/2014/main" id="{F2485B3E-9E84-46BC-86F0-E17F5553CA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6339"/>
            <a:ext cx="12192000" cy="3405322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F1068F-0458-415C-8A71-10017FAD2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107DB0-5DB0-4D4A-A564-5B743A42F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Barriers">
            <a:extLst>
              <a:ext uri="{FF2B5EF4-FFF2-40B4-BE49-F238E27FC236}">
                <a16:creationId xmlns:a16="http://schemas.microsoft.com/office/drawing/2014/main" id="{CB64AD4D-32C7-4F1A-A08B-2AC7F1008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7061"/>
            <a:ext cx="12192000" cy="3783877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0FA2CE-66DE-4922-8187-1E38427E2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59ABD3-682F-4BBE-8EF9-52E21BB2B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Top 20 Boarding / Placement Hospitals">
            <a:extLst>
              <a:ext uri="{FF2B5EF4-FFF2-40B4-BE49-F238E27FC236}">
                <a16:creationId xmlns:a16="http://schemas.microsoft.com/office/drawing/2014/main" id="{76CC5506-403E-42D8-9B3D-07B469D18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52ED52-6FDB-4791-A9AD-B44E865EE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BB8841-7181-4307-81B1-6B3F83C68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Boarding Facilities where  &amp;quot;Level of Care Changed&amp;quot;">
            <a:extLst>
              <a:ext uri="{FF2B5EF4-FFF2-40B4-BE49-F238E27FC236}">
                <a16:creationId xmlns:a16="http://schemas.microsoft.com/office/drawing/2014/main" id="{B060242B-3D93-4DFA-B13D-2CC6BB5A8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ACFFF6-F77C-4134-A693-73C48DB5E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5064D3-CB35-4867-8A04-1CD444640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Referrals for Uninsured by Boarding / Placement Hospital">
            <a:extLst>
              <a:ext uri="{FF2B5EF4-FFF2-40B4-BE49-F238E27FC236}">
                <a16:creationId xmlns:a16="http://schemas.microsoft.com/office/drawing/2014/main" id="{96CEE521-014F-48F3-A692-6B4E68AE48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2BDD67-F7EA-4BEF-BD52-A70DF1944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4592E2-62BA-4723-AFD7-9FF377D0A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EPIA Monthly ">
            <a:extLst>
              <a:ext uri="{FF2B5EF4-FFF2-40B4-BE49-F238E27FC236}">
                <a16:creationId xmlns:a16="http://schemas.microsoft.com/office/drawing/2014/main" id="{FCBBBDE1-7D62-4C85-BA35-E9FDBAB837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70F5FE-ADC4-4367-9C07-8B9305D60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53C31C-CC32-4331-8FB3-C60003F9C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Referrals by Insurance Plan Type Commercial split">
            <a:extLst>
              <a:ext uri="{FF2B5EF4-FFF2-40B4-BE49-F238E27FC236}">
                <a16:creationId xmlns:a16="http://schemas.microsoft.com/office/drawing/2014/main" id="{2AB5D9DF-C689-459F-BE83-BE47CE3E4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A1B5E9-86EC-4E1E-94FE-A3161793E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B90285-D819-41E2-9992-5C2CFD49C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 Referring Organization Type">
            <a:extLst>
              <a:ext uri="{FF2B5EF4-FFF2-40B4-BE49-F238E27FC236}">
                <a16:creationId xmlns:a16="http://schemas.microsoft.com/office/drawing/2014/main" id="{59AE6A9B-BAF0-47C3-BC9D-ED6D2D8BD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17A088-F692-42F5-AB2F-CD8C89733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76A970-8479-4EA7-A9C0-19912C233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">
            <a:extLst>
              <a:ext uri="{FF2B5EF4-FFF2-40B4-BE49-F238E27FC236}">
                <a16:creationId xmlns:a16="http://schemas.microsoft.com/office/drawing/2014/main" id="{49BF5D3D-0B94-4697-B850-901F9557C2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944" y="0"/>
            <a:ext cx="9306112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7A7A71-F463-4FEC-88B1-3ECC1894A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B99A21-7CCC-4A76-9FC2-5B094EDB9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Time to Referral (Days) from Initial Evaluation by Outcome">
            <a:extLst>
              <a:ext uri="{FF2B5EF4-FFF2-40B4-BE49-F238E27FC236}">
                <a16:creationId xmlns:a16="http://schemas.microsoft.com/office/drawing/2014/main" id="{166B12B4-05BA-4AB0-9582-3C3FFEE2FF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09" y="0"/>
            <a:ext cx="10248182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F9ED13-A96D-4CF6-8B7E-C517BF725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C9C282-CE3E-4C68-8B08-A18D03AC1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Time to Placement from Referral">
            <a:extLst>
              <a:ext uri="{FF2B5EF4-FFF2-40B4-BE49-F238E27FC236}">
                <a16:creationId xmlns:a16="http://schemas.microsoft.com/office/drawing/2014/main" id="{52D04F08-013F-4E39-BE3F-A490739AA8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944" y="0"/>
            <a:ext cx="9306112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854BFA-E2CD-4DFF-85E5-6EFADB06F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90B831-D8BD-45C2-8983-8EA674199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Age Group">
            <a:extLst>
              <a:ext uri="{FF2B5EF4-FFF2-40B4-BE49-F238E27FC236}">
                <a16:creationId xmlns:a16="http://schemas.microsoft.com/office/drawing/2014/main" id="{10B10002-0BB7-45CD-AD6B-0C6BF2E8AB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152CD7-454D-43DD-A068-FC9BE79DC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D4C737-D2D0-4BDD-B786-FE8747FFA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Gender">
            <a:extLst>
              <a:ext uri="{FF2B5EF4-FFF2-40B4-BE49-F238E27FC236}">
                <a16:creationId xmlns:a16="http://schemas.microsoft.com/office/drawing/2014/main" id="{280C138B-145F-47AD-974F-F9D1DF4A05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497EAC-213F-4761-A6EE-C2429F297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6/15/2023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F3600A-8D60-4820-BC2A-A952DD06B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50</Words>
  <Application>Microsoft Office PowerPoint</Application>
  <PresentationFormat>Widescreen</PresentationFormat>
  <Paragraphs>34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EPIA Monthly Report May 2023 Ages 18 and older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Monthly Report May 2023 Ages 18 and older</dc:title>
  <dc:creator>MacLeod, Jill (DMH)</dc:creator>
  <cp:lastModifiedBy>MacLeod, Jill (DMH)</cp:lastModifiedBy>
  <cp:revision>1</cp:revision>
  <dcterms:created xsi:type="dcterms:W3CDTF">2023-06-15T21:00:35Z</dcterms:created>
  <dcterms:modified xsi:type="dcterms:W3CDTF">2023-06-15T21:06:37Z</dcterms:modified>
</cp:coreProperties>
</file>