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35"/>
  </p:notesMasterIdLst>
  <p:sldIdLst>
    <p:sldId id="256" r:id="rId4"/>
    <p:sldId id="257" r:id="rId5"/>
    <p:sldId id="258" r:id="rId6"/>
    <p:sldId id="259" r:id="rId7"/>
    <p:sldId id="260" r:id="rId8"/>
    <p:sldId id="307" r:id="rId9"/>
    <p:sldId id="308" r:id="rId10"/>
    <p:sldId id="309" r:id="rId11"/>
    <p:sldId id="310" r:id="rId12"/>
    <p:sldId id="316" r:id="rId13"/>
    <p:sldId id="311" r:id="rId14"/>
    <p:sldId id="312" r:id="rId15"/>
    <p:sldId id="315" r:id="rId16"/>
    <p:sldId id="313" r:id="rId17"/>
    <p:sldId id="276" r:id="rId18"/>
    <p:sldId id="298" r:id="rId19"/>
    <p:sldId id="299" r:id="rId20"/>
    <p:sldId id="301" r:id="rId21"/>
    <p:sldId id="302" r:id="rId22"/>
    <p:sldId id="303" r:id="rId23"/>
    <p:sldId id="304" r:id="rId24"/>
    <p:sldId id="291" r:id="rId25"/>
    <p:sldId id="275" r:id="rId26"/>
    <p:sldId id="283" r:id="rId27"/>
    <p:sldId id="314" r:id="rId28"/>
    <p:sldId id="265" r:id="rId29"/>
    <p:sldId id="268" r:id="rId30"/>
    <p:sldId id="266" r:id="rId31"/>
    <p:sldId id="267" r:id="rId32"/>
    <p:sldId id="269" r:id="rId33"/>
    <p:sldId id="271"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193" autoAdjust="0"/>
  </p:normalViewPr>
  <p:slideViewPr>
    <p:cSldViewPr snapToGrid="0">
      <p:cViewPr varScale="1">
        <p:scale>
          <a:sx n="46" d="100"/>
          <a:sy n="46" d="100"/>
        </p:scale>
        <p:origin x="54" y="10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 Id="rId8" Type="http://schemas.openxmlformats.org/officeDocument/2006/relationships/slide" Target="slides/slide5.xml"/><Relationship Id="rId3" Type="http://schemas.openxmlformats.org/officeDocument/2006/relationships/slideMaster" Target="slideMasters/slide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39F15E7B-8409-40FC-A9D6-335B00DA6C29}"/>
    <pc:docChg chg="addSld delSld modSld">
      <pc:chgData name="Bloom, Ashley (EOTSS)" userId="72d0e8ae-2e4f-4bb9-94cd-a4385f38aed0" providerId="ADAL" clId="{39F15E7B-8409-40FC-A9D6-335B00DA6C29}" dt="2024-05-29T19:38:43.804" v="421" actId="20577"/>
      <pc:docMkLst>
        <pc:docMk/>
      </pc:docMkLst>
      <pc:sldChg chg="modSp mod">
        <pc:chgData name="Bloom, Ashley (EOTSS)" userId="72d0e8ae-2e4f-4bb9-94cd-a4385f38aed0" providerId="ADAL" clId="{39F15E7B-8409-40FC-A9D6-335B00DA6C29}" dt="2024-05-29T17:56:06.693" v="119" actId="20577"/>
        <pc:sldMkLst>
          <pc:docMk/>
          <pc:sldMk cId="587953114" sldId="307"/>
        </pc:sldMkLst>
        <pc:spChg chg="mod">
          <ac:chgData name="Bloom, Ashley (EOTSS)" userId="72d0e8ae-2e4f-4bb9-94cd-a4385f38aed0" providerId="ADAL" clId="{39F15E7B-8409-40FC-A9D6-335B00DA6C29}" dt="2024-05-29T17:56:06.693" v="119" actId="20577"/>
          <ac:spMkLst>
            <pc:docMk/>
            <pc:sldMk cId="587953114" sldId="307"/>
            <ac:spMk id="4" creationId="{F11039E4-4942-A691-E8AA-22A499D82BDF}"/>
          </ac:spMkLst>
        </pc:spChg>
      </pc:sldChg>
      <pc:sldChg chg="modSp mod">
        <pc:chgData name="Bloom, Ashley (EOTSS)" userId="72d0e8ae-2e4f-4bb9-94cd-a4385f38aed0" providerId="ADAL" clId="{39F15E7B-8409-40FC-A9D6-335B00DA6C29}" dt="2024-05-29T17:38:48.108" v="40" actId="20577"/>
        <pc:sldMkLst>
          <pc:docMk/>
          <pc:sldMk cId="1100024755" sldId="314"/>
        </pc:sldMkLst>
        <pc:spChg chg="mod">
          <ac:chgData name="Bloom, Ashley (EOTSS)" userId="72d0e8ae-2e4f-4bb9-94cd-a4385f38aed0" providerId="ADAL" clId="{39F15E7B-8409-40FC-A9D6-335B00DA6C29}" dt="2024-05-29T17:38:48.108" v="40" actId="20577"/>
          <ac:spMkLst>
            <pc:docMk/>
            <pc:sldMk cId="1100024755" sldId="314"/>
            <ac:spMk id="3" creationId="{93A3F447-4288-8F0F-E4E8-404B0E523FF2}"/>
          </ac:spMkLst>
        </pc:spChg>
      </pc:sldChg>
      <pc:sldChg chg="del">
        <pc:chgData name="Bloom, Ashley (EOTSS)" userId="72d0e8ae-2e4f-4bb9-94cd-a4385f38aed0" providerId="ADAL" clId="{39F15E7B-8409-40FC-A9D6-335B00DA6C29}" dt="2024-05-29T17:53:04.258" v="41" actId="2696"/>
        <pc:sldMkLst>
          <pc:docMk/>
          <pc:sldMk cId="619118956" sldId="316"/>
        </pc:sldMkLst>
      </pc:sldChg>
      <pc:sldChg chg="modSp new mod">
        <pc:chgData name="Bloom, Ashley (EOTSS)" userId="72d0e8ae-2e4f-4bb9-94cd-a4385f38aed0" providerId="ADAL" clId="{39F15E7B-8409-40FC-A9D6-335B00DA6C29}" dt="2024-05-29T19:38:43.804" v="421" actId="20577"/>
        <pc:sldMkLst>
          <pc:docMk/>
          <pc:sldMk cId="2060443245" sldId="316"/>
        </pc:sldMkLst>
        <pc:spChg chg="mod">
          <ac:chgData name="Bloom, Ashley (EOTSS)" userId="72d0e8ae-2e4f-4bb9-94cd-a4385f38aed0" providerId="ADAL" clId="{39F15E7B-8409-40FC-A9D6-335B00DA6C29}" dt="2024-05-29T18:29:23.818" v="275" actId="122"/>
          <ac:spMkLst>
            <pc:docMk/>
            <pc:sldMk cId="2060443245" sldId="316"/>
            <ac:spMk id="2" creationId="{D29E6244-B4BB-BDBB-2011-314E8FF0EE94}"/>
          </ac:spMkLst>
        </pc:spChg>
        <pc:spChg chg="mod">
          <ac:chgData name="Bloom, Ashley (EOTSS)" userId="72d0e8ae-2e4f-4bb9-94cd-a4385f38aed0" providerId="ADAL" clId="{39F15E7B-8409-40FC-A9D6-335B00DA6C29}" dt="2024-05-29T19:38:43.804" v="421" actId="20577"/>
          <ac:spMkLst>
            <pc:docMk/>
            <pc:sldMk cId="2060443245" sldId="316"/>
            <ac:spMk id="3" creationId="{6294944A-C1B1-5DF3-FB83-A8B8C08D35E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5/30/2024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p:txBody>
          <a:bodyPr>
            <a:normAutofit fontScale="90000"/>
          </a:bodyPr>
          <a:lstStyle/>
          <a:p>
            <a:r>
              <a:rPr lang="en-US" dirty="0">
                <a:solidFill>
                  <a:schemeClr val="bg2"/>
                </a:solidFill>
              </a:rPr>
              <a:t>Digital Accessibility and Equity Governance Board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p:txBody>
          <a:bodyPr/>
          <a:lstStyle/>
          <a:p>
            <a:r>
              <a:rPr lang="en-US" dirty="0">
                <a:solidFill>
                  <a:schemeClr val="bg2"/>
                </a:solidFill>
              </a:rPr>
              <a:t>May 30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E6244-B4BB-BDBB-2011-314E8FF0EE94}"/>
              </a:ext>
            </a:extLst>
          </p:cNvPr>
          <p:cNvSpPr>
            <a:spLocks noGrp="1"/>
          </p:cNvSpPr>
          <p:nvPr>
            <p:ph type="title"/>
          </p:nvPr>
        </p:nvSpPr>
        <p:spPr/>
        <p:txBody>
          <a:bodyPr/>
          <a:lstStyle/>
          <a:p>
            <a:pPr algn="ctr"/>
            <a:r>
              <a:rPr lang="en-US" dirty="0"/>
              <a:t>Vote for Public Candidates for a 2-Year Term</a:t>
            </a:r>
          </a:p>
        </p:txBody>
      </p:sp>
      <p:sp>
        <p:nvSpPr>
          <p:cNvPr id="3" name="Content Placeholder 2">
            <a:extLst>
              <a:ext uri="{FF2B5EF4-FFF2-40B4-BE49-F238E27FC236}">
                <a16:creationId xmlns:a16="http://schemas.microsoft.com/office/drawing/2014/main" id="{6294944A-C1B1-5DF3-FB83-A8B8C08D35E5}"/>
              </a:ext>
            </a:extLst>
          </p:cNvPr>
          <p:cNvSpPr>
            <a:spLocks noGrp="1"/>
          </p:cNvSpPr>
          <p:nvPr>
            <p:ph idx="1"/>
          </p:nvPr>
        </p:nvSpPr>
        <p:spPr/>
        <p:txBody>
          <a:bodyPr/>
          <a:lstStyle/>
          <a:p>
            <a:pPr marL="0" indent="0">
              <a:buNone/>
            </a:pPr>
            <a:r>
              <a:rPr lang="en-US" dirty="0"/>
              <a:t>How to vote</a:t>
            </a:r>
          </a:p>
          <a:p>
            <a:pPr marL="0" indent="0">
              <a:buNone/>
            </a:pPr>
            <a:endParaRPr lang="en-US" dirty="0"/>
          </a:p>
          <a:p>
            <a:pPr marL="0" indent="0">
              <a:buNone/>
            </a:pPr>
            <a:r>
              <a:rPr lang="en-US" dirty="0"/>
              <a:t>Vote for all 3 candidates with a single vote?</a:t>
            </a:r>
          </a:p>
          <a:p>
            <a:pPr marL="0" indent="0">
              <a:buNone/>
            </a:pPr>
            <a:endParaRPr lang="en-US" dirty="0"/>
          </a:p>
          <a:p>
            <a:pPr marL="0" indent="0">
              <a:buNone/>
            </a:pPr>
            <a:r>
              <a:rPr lang="en-US" dirty="0"/>
              <a:t>Each board member or their designee that is present needs to vote (member representatives cannot vote) </a:t>
            </a:r>
          </a:p>
          <a:p>
            <a:pPr marL="0" indent="0">
              <a:buNone/>
            </a:pPr>
            <a:endParaRPr lang="en-US" dirty="0"/>
          </a:p>
          <a:p>
            <a:pPr marL="0" indent="0">
              <a:buNone/>
            </a:pPr>
            <a:r>
              <a:rPr lang="en-US" dirty="0"/>
              <a:t>Respond yes/no or approve/disapprove to cast your vote when you are announced </a:t>
            </a:r>
          </a:p>
        </p:txBody>
      </p:sp>
    </p:spTree>
    <p:extLst>
      <p:ext uri="{BB962C8B-B14F-4D97-AF65-F5344CB8AC3E}">
        <p14:creationId xmlns:p14="http://schemas.microsoft.com/office/powerpoint/2010/main" val="2060443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10731A-A3C1-9E72-06BF-8198567D139F}"/>
              </a:ext>
            </a:extLst>
          </p:cNvPr>
          <p:cNvSpPr>
            <a:spLocks noGrp="1"/>
          </p:cNvSpPr>
          <p:nvPr>
            <p:ph type="ctrTitle"/>
          </p:nvPr>
        </p:nvSpPr>
        <p:spPr/>
        <p:txBody>
          <a:bodyPr/>
          <a:lstStyle/>
          <a:p>
            <a:r>
              <a:rPr lang="en-US" dirty="0">
                <a:solidFill>
                  <a:schemeClr val="bg2"/>
                </a:solidFill>
              </a:rPr>
              <a:t>Digital Accessibility Annual Report Feedback</a:t>
            </a:r>
          </a:p>
        </p:txBody>
      </p:sp>
      <p:sp>
        <p:nvSpPr>
          <p:cNvPr id="5" name="Subtitle 4">
            <a:extLst>
              <a:ext uri="{FF2B5EF4-FFF2-40B4-BE49-F238E27FC236}">
                <a16:creationId xmlns:a16="http://schemas.microsoft.com/office/drawing/2014/main" id="{DECC07A5-56E5-E9FA-45EB-CBC7C8B7E00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54202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B73FF-2781-6EAA-5902-2024539CE4E3}"/>
              </a:ext>
            </a:extLst>
          </p:cNvPr>
          <p:cNvSpPr>
            <a:spLocks noGrp="1"/>
          </p:cNvSpPr>
          <p:nvPr>
            <p:ph type="title"/>
          </p:nvPr>
        </p:nvSpPr>
        <p:spPr/>
        <p:txBody>
          <a:bodyPr/>
          <a:lstStyle/>
          <a:p>
            <a:pPr algn="ctr"/>
            <a:r>
              <a:rPr lang="en-US" dirty="0"/>
              <a:t>Annual Report Purpose</a:t>
            </a:r>
          </a:p>
        </p:txBody>
      </p:sp>
      <p:sp>
        <p:nvSpPr>
          <p:cNvPr id="3" name="Content Placeholder 2">
            <a:extLst>
              <a:ext uri="{FF2B5EF4-FFF2-40B4-BE49-F238E27FC236}">
                <a16:creationId xmlns:a16="http://schemas.microsoft.com/office/drawing/2014/main" id="{192257D5-D7BA-2368-C0E7-9675056E226B}"/>
              </a:ext>
            </a:extLst>
          </p:cNvPr>
          <p:cNvSpPr>
            <a:spLocks noGrp="1"/>
          </p:cNvSpPr>
          <p:nvPr>
            <p:ph idx="1"/>
          </p:nvPr>
        </p:nvSpPr>
        <p:spPr/>
        <p:txBody>
          <a:bodyPr/>
          <a:lstStyle/>
          <a:p>
            <a:pPr marL="0" indent="0">
              <a:buNone/>
            </a:pPr>
            <a:r>
              <a:rPr lang="en-US" dirty="0"/>
              <a:t>Purpose for writing the annual report</a:t>
            </a:r>
          </a:p>
          <a:p>
            <a:pPr marL="0" indent="0">
              <a:buNone/>
            </a:pPr>
            <a:r>
              <a:rPr lang="en-US" dirty="0"/>
              <a:t> </a:t>
            </a:r>
          </a:p>
          <a:p>
            <a:r>
              <a:rPr lang="en-US" dirty="0"/>
              <a:t>Documents the state of accessibility across Commonwealth Executive Department related to Executive Order 614</a:t>
            </a:r>
          </a:p>
          <a:p>
            <a:r>
              <a:rPr lang="en-US" dirty="0"/>
              <a:t>Provides the Governor’s Office with progress details for the digital accessibility program and board</a:t>
            </a:r>
          </a:p>
          <a:p>
            <a:r>
              <a:rPr lang="en-US" dirty="0"/>
              <a:t>Document identifies areas of need, future Board and program opportunities and industry updates</a:t>
            </a:r>
          </a:p>
          <a:p>
            <a:pPr marL="0" indent="0">
              <a:buNone/>
            </a:pPr>
            <a:endParaRPr lang="en-US" dirty="0"/>
          </a:p>
        </p:txBody>
      </p:sp>
    </p:spTree>
    <p:extLst>
      <p:ext uri="{BB962C8B-B14F-4D97-AF65-F5344CB8AC3E}">
        <p14:creationId xmlns:p14="http://schemas.microsoft.com/office/powerpoint/2010/main" val="56797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6EAA9-4CD8-3068-9004-4F7304C08EA2}"/>
              </a:ext>
            </a:extLst>
          </p:cNvPr>
          <p:cNvSpPr>
            <a:spLocks noGrp="1"/>
          </p:cNvSpPr>
          <p:nvPr>
            <p:ph type="title"/>
          </p:nvPr>
        </p:nvSpPr>
        <p:spPr/>
        <p:txBody>
          <a:bodyPr/>
          <a:lstStyle/>
          <a:p>
            <a:pPr algn="ctr"/>
            <a:r>
              <a:rPr lang="en-US" dirty="0"/>
              <a:t>Accessibility Report Key Findings</a:t>
            </a:r>
          </a:p>
        </p:txBody>
      </p:sp>
      <p:sp>
        <p:nvSpPr>
          <p:cNvPr id="3" name="Content Placeholder 2">
            <a:extLst>
              <a:ext uri="{FF2B5EF4-FFF2-40B4-BE49-F238E27FC236}">
                <a16:creationId xmlns:a16="http://schemas.microsoft.com/office/drawing/2014/main" id="{6D4F0BBF-2706-3E61-900D-5304C2CB258C}"/>
              </a:ext>
            </a:extLst>
          </p:cNvPr>
          <p:cNvSpPr>
            <a:spLocks noGrp="1"/>
          </p:cNvSpPr>
          <p:nvPr>
            <p:ph idx="1"/>
          </p:nvPr>
        </p:nvSpPr>
        <p:spPr/>
        <p:txBody>
          <a:bodyPr>
            <a:normAutofit lnSpcReduction="10000"/>
          </a:bodyPr>
          <a:lstStyle/>
          <a:p>
            <a:pPr marL="0" indent="0">
              <a:buNone/>
            </a:pPr>
            <a:r>
              <a:rPr lang="en-US" dirty="0"/>
              <a:t>Identified the following findings for digital accessibility across the Commonwealth</a:t>
            </a:r>
          </a:p>
          <a:p>
            <a:pPr marL="0" indent="0">
              <a:buNone/>
            </a:pPr>
            <a:endParaRPr lang="en-US" dirty="0"/>
          </a:p>
          <a:p>
            <a:r>
              <a:rPr lang="en-US" dirty="0"/>
              <a:t>Very early stages on the accessibility journey and maturity</a:t>
            </a:r>
          </a:p>
          <a:p>
            <a:r>
              <a:rPr lang="en-US" dirty="0"/>
              <a:t>None to very little training provided to state employees</a:t>
            </a:r>
          </a:p>
          <a:p>
            <a:r>
              <a:rPr lang="en-US" dirty="0"/>
              <a:t>Limited to no accessibility testing using internal resources and ITS61 contract across secretariats</a:t>
            </a:r>
          </a:p>
          <a:p>
            <a:r>
              <a:rPr lang="en-US" dirty="0"/>
              <a:t>No aligned design and development accessibility processes across secretariats</a:t>
            </a:r>
          </a:p>
          <a:p>
            <a:r>
              <a:rPr lang="en-US" dirty="0"/>
              <a:t>Accessibility for procured products and software is very limited</a:t>
            </a:r>
          </a:p>
        </p:txBody>
      </p:sp>
    </p:spTree>
    <p:extLst>
      <p:ext uri="{BB962C8B-B14F-4D97-AF65-F5344CB8AC3E}">
        <p14:creationId xmlns:p14="http://schemas.microsoft.com/office/powerpoint/2010/main" val="1110126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78E73-C0F4-F323-56F3-9F22EDFCD426}"/>
              </a:ext>
            </a:extLst>
          </p:cNvPr>
          <p:cNvSpPr>
            <a:spLocks noGrp="1"/>
          </p:cNvSpPr>
          <p:nvPr>
            <p:ph type="title"/>
          </p:nvPr>
        </p:nvSpPr>
        <p:spPr/>
        <p:txBody>
          <a:bodyPr/>
          <a:lstStyle/>
          <a:p>
            <a:pPr algn="ctr"/>
            <a:r>
              <a:rPr lang="en-US" dirty="0"/>
              <a:t>Report Feedback</a:t>
            </a:r>
          </a:p>
        </p:txBody>
      </p:sp>
      <p:sp>
        <p:nvSpPr>
          <p:cNvPr id="3" name="Content Placeholder 2">
            <a:extLst>
              <a:ext uri="{FF2B5EF4-FFF2-40B4-BE49-F238E27FC236}">
                <a16:creationId xmlns:a16="http://schemas.microsoft.com/office/drawing/2014/main" id="{D88D641B-D5E7-58C9-963C-39974634687E}"/>
              </a:ext>
            </a:extLst>
          </p:cNvPr>
          <p:cNvSpPr>
            <a:spLocks noGrp="1"/>
          </p:cNvSpPr>
          <p:nvPr>
            <p:ph idx="1"/>
          </p:nvPr>
        </p:nvSpPr>
        <p:spPr/>
        <p:txBody>
          <a:bodyPr/>
          <a:lstStyle/>
          <a:p>
            <a:pPr marL="0" indent="0">
              <a:buNone/>
            </a:pPr>
            <a:r>
              <a:rPr lang="en-US" dirty="0"/>
              <a:t>Seeking feedback from board members to incorporate into the report</a:t>
            </a:r>
          </a:p>
          <a:p>
            <a:pPr marL="0" indent="0">
              <a:buNone/>
            </a:pPr>
            <a:endParaRPr lang="en-US" dirty="0"/>
          </a:p>
          <a:p>
            <a:r>
              <a:rPr lang="en-US" dirty="0"/>
              <a:t>Has this report clearly conveyed the state of digital accessibility across the Commonwealth Executive Department?</a:t>
            </a:r>
          </a:p>
          <a:p>
            <a:r>
              <a:rPr lang="en-US" dirty="0"/>
              <a:t>Is there anything missing that can provide more details for the Governor’s office?</a:t>
            </a:r>
          </a:p>
          <a:p>
            <a:r>
              <a:rPr lang="en-US" dirty="0"/>
              <a:t>Have all areas of Executive Order 614 been addressed?</a:t>
            </a:r>
          </a:p>
        </p:txBody>
      </p:sp>
    </p:spTree>
    <p:extLst>
      <p:ext uri="{BB962C8B-B14F-4D97-AF65-F5344CB8AC3E}">
        <p14:creationId xmlns:p14="http://schemas.microsoft.com/office/powerpoint/2010/main" val="1927678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925B45-CE78-4BFB-C62B-C4DF8802F311}"/>
              </a:ext>
            </a:extLst>
          </p:cNvPr>
          <p:cNvSpPr>
            <a:spLocks noGrp="1"/>
          </p:cNvSpPr>
          <p:nvPr>
            <p:ph type="ctrTitle"/>
          </p:nvPr>
        </p:nvSpPr>
        <p:spPr/>
        <p:txBody>
          <a:bodyPr>
            <a:normAutofit/>
          </a:bodyPr>
          <a:lstStyle/>
          <a:p>
            <a:r>
              <a:rPr lang="en-US" dirty="0">
                <a:solidFill>
                  <a:schemeClr val="bg2"/>
                </a:solidFill>
              </a:rPr>
              <a:t>Digital Accessibility Board FY25 Objectives Discussion</a:t>
            </a:r>
          </a:p>
        </p:txBody>
      </p:sp>
      <p:sp>
        <p:nvSpPr>
          <p:cNvPr id="5" name="Subtitle 4">
            <a:extLst>
              <a:ext uri="{FF2B5EF4-FFF2-40B4-BE49-F238E27FC236}">
                <a16:creationId xmlns:a16="http://schemas.microsoft.com/office/drawing/2014/main" id="{3A9A0B9B-A947-7A6B-D219-D85750733C7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45806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6E857-29AE-AB1C-7450-535D3B3AF360}"/>
              </a:ext>
            </a:extLst>
          </p:cNvPr>
          <p:cNvSpPr>
            <a:spLocks noGrp="1"/>
          </p:cNvSpPr>
          <p:nvPr>
            <p:ph type="title"/>
          </p:nvPr>
        </p:nvSpPr>
        <p:spPr/>
        <p:txBody>
          <a:bodyPr/>
          <a:lstStyle/>
          <a:p>
            <a:pPr algn="ctr"/>
            <a:r>
              <a:rPr lang="en-US" dirty="0"/>
              <a:t>The Role of the Board</a:t>
            </a:r>
          </a:p>
        </p:txBody>
      </p:sp>
      <p:sp>
        <p:nvSpPr>
          <p:cNvPr id="3" name="Content Placeholder 2">
            <a:extLst>
              <a:ext uri="{FF2B5EF4-FFF2-40B4-BE49-F238E27FC236}">
                <a16:creationId xmlns:a16="http://schemas.microsoft.com/office/drawing/2014/main" id="{0323CA93-101D-2382-A37F-7EB73DF12E90}"/>
              </a:ext>
            </a:extLst>
          </p:cNvPr>
          <p:cNvSpPr>
            <a:spLocks noGrp="1"/>
          </p:cNvSpPr>
          <p:nvPr>
            <p:ph idx="1"/>
          </p:nvPr>
        </p:nvSpPr>
        <p:spPr/>
        <p:txBody>
          <a:bodyPr>
            <a:normAutofit fontScale="77500" lnSpcReduction="20000"/>
          </a:bodyPr>
          <a:lstStyle/>
          <a:p>
            <a:pPr marL="0" indent="0">
              <a:spcAft>
                <a:spcPts val="1200"/>
              </a:spcAft>
              <a:buNone/>
            </a:pPr>
            <a:r>
              <a:rPr lang="en-US" dirty="0"/>
              <a:t>The </a:t>
            </a:r>
            <a:r>
              <a:rPr lang="en-US" b="1" dirty="0"/>
              <a:t>mission of the Board </a:t>
            </a:r>
            <a:r>
              <a:rPr lang="en-US" dirty="0"/>
              <a:t>is to strengthen and advance digital accessibility and equity within the Commonwealth, through providing the necessary coordination and framework to ensure that digital accessibility and equity standards are aligned across the executive department. </a:t>
            </a:r>
            <a:endParaRPr lang="en-US" b="1" dirty="0"/>
          </a:p>
          <a:p>
            <a:pPr marL="0" indent="0">
              <a:spcAft>
                <a:spcPts val="1200"/>
              </a:spcAft>
              <a:buNone/>
            </a:pPr>
            <a:r>
              <a:rPr lang="en-US" dirty="0"/>
              <a:t>Specific focus areas for the Board include:</a:t>
            </a:r>
          </a:p>
          <a:p>
            <a:pPr>
              <a:spcBef>
                <a:spcPts val="0"/>
              </a:spcBef>
              <a:spcAft>
                <a:spcPts val="1200"/>
              </a:spcAft>
            </a:pPr>
            <a:r>
              <a:rPr lang="en-US" dirty="0"/>
              <a:t>Advising on standards, guidelines, and policies, including procurement and contracting</a:t>
            </a:r>
          </a:p>
          <a:p>
            <a:pPr>
              <a:spcBef>
                <a:spcPts val="0"/>
              </a:spcBef>
              <a:spcAft>
                <a:spcPts val="1200"/>
              </a:spcAft>
            </a:pPr>
            <a:r>
              <a:rPr lang="en-US" dirty="0"/>
              <a:t>Promoting best practices</a:t>
            </a:r>
          </a:p>
          <a:p>
            <a:pPr>
              <a:spcBef>
                <a:spcPts val="0"/>
              </a:spcBef>
              <a:spcAft>
                <a:spcPts val="1200"/>
              </a:spcAft>
            </a:pPr>
            <a:r>
              <a:rPr lang="en-US" dirty="0"/>
              <a:t>Considering federal funding opportunities</a:t>
            </a:r>
          </a:p>
          <a:p>
            <a:pPr>
              <a:spcBef>
                <a:spcPts val="0"/>
              </a:spcBef>
              <a:spcAft>
                <a:spcPts val="1200"/>
              </a:spcAft>
            </a:pPr>
            <a:r>
              <a:rPr lang="en-US" dirty="0"/>
              <a:t>Training and education for the state workforce</a:t>
            </a:r>
          </a:p>
          <a:p>
            <a:pPr>
              <a:spcBef>
                <a:spcPts val="0"/>
              </a:spcBef>
              <a:spcAft>
                <a:spcPts val="1200"/>
              </a:spcAft>
            </a:pPr>
            <a:r>
              <a:rPr lang="en-US" dirty="0"/>
              <a:t>Metrics and public reporting</a:t>
            </a:r>
          </a:p>
          <a:p>
            <a:pPr>
              <a:spcBef>
                <a:spcPts val="0"/>
              </a:spcBef>
              <a:spcAft>
                <a:spcPts val="1200"/>
              </a:spcAft>
            </a:pPr>
            <a:r>
              <a:rPr lang="en-US" dirty="0"/>
              <a:t>Convening working groups and seeking input from outside the Board</a:t>
            </a:r>
          </a:p>
          <a:p>
            <a:pPr marL="0" indent="0">
              <a:spcAft>
                <a:spcPts val="1200"/>
              </a:spcAft>
              <a:buNone/>
            </a:pPr>
            <a:endParaRPr lang="en-US" dirty="0"/>
          </a:p>
        </p:txBody>
      </p:sp>
    </p:spTree>
    <p:extLst>
      <p:ext uri="{BB962C8B-B14F-4D97-AF65-F5344CB8AC3E}">
        <p14:creationId xmlns:p14="http://schemas.microsoft.com/office/powerpoint/2010/main" val="2648867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F121D-EAA2-D8AA-8956-7A427A2EED1F}"/>
              </a:ext>
            </a:extLst>
          </p:cNvPr>
          <p:cNvSpPr>
            <a:spLocks noGrp="1"/>
          </p:cNvSpPr>
          <p:nvPr>
            <p:ph type="title"/>
          </p:nvPr>
        </p:nvSpPr>
        <p:spPr/>
        <p:txBody>
          <a:bodyPr/>
          <a:lstStyle/>
          <a:p>
            <a:pPr algn="ctr"/>
            <a:r>
              <a:rPr lang="en-US" dirty="0"/>
              <a:t>Discussion Questions for Objectives</a:t>
            </a:r>
          </a:p>
        </p:txBody>
      </p:sp>
      <p:sp>
        <p:nvSpPr>
          <p:cNvPr id="3" name="Content Placeholder 2">
            <a:extLst>
              <a:ext uri="{FF2B5EF4-FFF2-40B4-BE49-F238E27FC236}">
                <a16:creationId xmlns:a16="http://schemas.microsoft.com/office/drawing/2014/main" id="{4C33B8C2-5A87-6081-1989-A2AD67CE13C6}"/>
              </a:ext>
            </a:extLst>
          </p:cNvPr>
          <p:cNvSpPr>
            <a:spLocks noGrp="1"/>
          </p:cNvSpPr>
          <p:nvPr>
            <p:ph idx="1"/>
          </p:nvPr>
        </p:nvSpPr>
        <p:spPr/>
        <p:txBody>
          <a:bodyPr/>
          <a:lstStyle/>
          <a:p>
            <a:pPr marL="0" indent="0">
              <a:buNone/>
            </a:pPr>
            <a:r>
              <a:rPr lang="en-US" dirty="0"/>
              <a:t>Questions asked at April meeting to contribute to identifying themes for objective statements</a:t>
            </a:r>
          </a:p>
          <a:p>
            <a:pPr marL="0" indent="0">
              <a:buNone/>
            </a:pPr>
            <a:endParaRPr lang="en-US" dirty="0"/>
          </a:p>
          <a:p>
            <a:r>
              <a:rPr lang="en-US" dirty="0"/>
              <a:t>What does digital accessibility mean to you and within the context of your organization?</a:t>
            </a:r>
          </a:p>
          <a:p>
            <a:endParaRPr lang="en-US" dirty="0"/>
          </a:p>
          <a:p>
            <a:r>
              <a:rPr lang="en-US" dirty="0"/>
              <a:t>What news headlines would you like to have published that represents digital accessibility success in June of 2025?</a:t>
            </a:r>
          </a:p>
        </p:txBody>
      </p:sp>
    </p:spTree>
    <p:extLst>
      <p:ext uri="{BB962C8B-B14F-4D97-AF65-F5344CB8AC3E}">
        <p14:creationId xmlns:p14="http://schemas.microsoft.com/office/powerpoint/2010/main" val="3262657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69537-1689-B943-6740-42C48AF656EA}"/>
              </a:ext>
            </a:extLst>
          </p:cNvPr>
          <p:cNvSpPr>
            <a:spLocks noGrp="1"/>
          </p:cNvSpPr>
          <p:nvPr>
            <p:ph type="title"/>
          </p:nvPr>
        </p:nvSpPr>
        <p:spPr/>
        <p:txBody>
          <a:bodyPr/>
          <a:lstStyle/>
          <a:p>
            <a:pPr algn="ctr"/>
            <a:r>
              <a:rPr lang="en-US" dirty="0"/>
              <a:t>Objectives from April Discussion Update</a:t>
            </a:r>
          </a:p>
        </p:txBody>
      </p:sp>
      <p:sp>
        <p:nvSpPr>
          <p:cNvPr id="3" name="Content Placeholder 2">
            <a:extLst>
              <a:ext uri="{FF2B5EF4-FFF2-40B4-BE49-F238E27FC236}">
                <a16:creationId xmlns:a16="http://schemas.microsoft.com/office/drawing/2014/main" id="{CEE0D423-5647-B53C-E4B5-67314A255304}"/>
              </a:ext>
            </a:extLst>
          </p:cNvPr>
          <p:cNvSpPr>
            <a:spLocks noGrp="1"/>
          </p:cNvSpPr>
          <p:nvPr>
            <p:ph idx="1"/>
          </p:nvPr>
        </p:nvSpPr>
        <p:spPr/>
        <p:txBody>
          <a:bodyPr/>
          <a:lstStyle/>
          <a:p>
            <a:pPr marL="0" indent="0">
              <a:buNone/>
            </a:pPr>
            <a:r>
              <a:rPr lang="en-US" dirty="0"/>
              <a:t>What has happened since the April meeting?</a:t>
            </a:r>
          </a:p>
          <a:p>
            <a:pPr marL="0" indent="0">
              <a:buNone/>
            </a:pPr>
            <a:endParaRPr lang="en-US" dirty="0"/>
          </a:p>
          <a:p>
            <a:pPr marL="514350" indent="-514350">
              <a:buFont typeface="+mj-lt"/>
              <a:buAutoNum type="arabicPeriod"/>
            </a:pPr>
            <a:r>
              <a:rPr lang="en-US" dirty="0"/>
              <a:t>Feedback from the chat and discussion was captured and synthesized to create themes</a:t>
            </a:r>
          </a:p>
          <a:p>
            <a:pPr marL="514350" indent="-514350">
              <a:buFont typeface="+mj-lt"/>
              <a:buAutoNum type="arabicPeriod"/>
            </a:pPr>
            <a:r>
              <a:rPr lang="en-US" dirty="0"/>
              <a:t>Objective statements were created based on the identified themes</a:t>
            </a:r>
          </a:p>
        </p:txBody>
      </p:sp>
    </p:spTree>
    <p:extLst>
      <p:ext uri="{BB962C8B-B14F-4D97-AF65-F5344CB8AC3E}">
        <p14:creationId xmlns:p14="http://schemas.microsoft.com/office/powerpoint/2010/main" val="3953837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4A18-4DCF-18B5-DB02-5F71216C2BC7}"/>
              </a:ext>
            </a:extLst>
          </p:cNvPr>
          <p:cNvSpPr>
            <a:spLocks noGrp="1"/>
          </p:cNvSpPr>
          <p:nvPr>
            <p:ph type="title"/>
          </p:nvPr>
        </p:nvSpPr>
        <p:spPr/>
        <p:txBody>
          <a:bodyPr/>
          <a:lstStyle/>
          <a:p>
            <a:pPr algn="ctr"/>
            <a:r>
              <a:rPr lang="en-US" dirty="0"/>
              <a:t>Objective 1 from Discussion Themes</a:t>
            </a:r>
          </a:p>
        </p:txBody>
      </p:sp>
      <p:sp>
        <p:nvSpPr>
          <p:cNvPr id="3" name="Content Placeholder 2">
            <a:extLst>
              <a:ext uri="{FF2B5EF4-FFF2-40B4-BE49-F238E27FC236}">
                <a16:creationId xmlns:a16="http://schemas.microsoft.com/office/drawing/2014/main" id="{AF33526E-8FBF-C98C-E7CF-77288910B394}"/>
              </a:ext>
            </a:extLst>
          </p:cNvPr>
          <p:cNvSpPr>
            <a:spLocks noGrp="1"/>
          </p:cNvSpPr>
          <p:nvPr>
            <p:ph idx="1"/>
          </p:nvPr>
        </p:nvSpPr>
        <p:spPr/>
        <p:txBody>
          <a:bodyPr>
            <a:normAutofit/>
          </a:bodyPr>
          <a:lstStyle/>
          <a:p>
            <a:pPr marL="0" indent="0">
              <a:buNone/>
            </a:pPr>
            <a:r>
              <a:rPr lang="en-US" dirty="0"/>
              <a:t>Objective 1: </a:t>
            </a:r>
          </a:p>
          <a:p>
            <a:pPr marL="0" indent="0">
              <a:buNone/>
            </a:pPr>
            <a:r>
              <a:rPr lang="en-US" dirty="0"/>
              <a:t>Increase digital equity through the use of inclusive policies and standards that can serve as a model for the executive department and beyond.</a:t>
            </a:r>
          </a:p>
          <a:p>
            <a:pPr marL="0" indent="0">
              <a:buNone/>
            </a:pPr>
            <a:endParaRPr lang="en-US" dirty="0"/>
          </a:p>
        </p:txBody>
      </p:sp>
    </p:spTree>
    <p:extLst>
      <p:ext uri="{BB962C8B-B14F-4D97-AF65-F5344CB8AC3E}">
        <p14:creationId xmlns:p14="http://schemas.microsoft.com/office/powerpoint/2010/main" val="3573861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Vote on public candidates</a:t>
            </a:r>
          </a:p>
          <a:p>
            <a:pPr marL="514350" indent="-514350">
              <a:buFont typeface="+mj-lt"/>
              <a:buAutoNum type="arabicPeriod"/>
            </a:pPr>
            <a:r>
              <a:rPr lang="en-US" dirty="0"/>
              <a:t>Discuss feedback for annual report</a:t>
            </a:r>
          </a:p>
          <a:p>
            <a:pPr marL="514350" indent="-514350">
              <a:buFont typeface="+mj-lt"/>
              <a:buAutoNum type="arabicPeriod"/>
            </a:pPr>
            <a:r>
              <a:rPr lang="en-US" dirty="0"/>
              <a:t>Discuss objectives for Fiscal Year 2025</a:t>
            </a:r>
          </a:p>
          <a:p>
            <a:pPr marL="514350" indent="-514350">
              <a:buFont typeface="+mj-lt"/>
              <a:buAutoNum type="arabicPeriod"/>
            </a:pPr>
            <a:r>
              <a:rPr lang="en-US" dirty="0"/>
              <a:t>Chief IT Accessibility Officer Updates</a:t>
            </a:r>
          </a:p>
          <a:p>
            <a:pPr marL="514350" indent="-514350">
              <a:buFont typeface="+mj-lt"/>
              <a:buAutoNum type="arabicPeriod"/>
            </a:pPr>
            <a:r>
              <a:rPr lang="en-US" dirty="0"/>
              <a:t>Board next steps</a:t>
            </a:r>
          </a:p>
          <a:p>
            <a:pPr marL="514350" indent="-514350">
              <a:buFont typeface="+mj-lt"/>
              <a:buAutoNum type="arabicPeriod"/>
            </a:pPr>
            <a:r>
              <a:rPr lang="en-US" dirty="0"/>
              <a:t>Board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39F1B-18B4-805B-6228-16E6DA15764E}"/>
              </a:ext>
            </a:extLst>
          </p:cNvPr>
          <p:cNvSpPr>
            <a:spLocks noGrp="1"/>
          </p:cNvSpPr>
          <p:nvPr>
            <p:ph type="title"/>
          </p:nvPr>
        </p:nvSpPr>
        <p:spPr/>
        <p:txBody>
          <a:bodyPr/>
          <a:lstStyle/>
          <a:p>
            <a:pPr algn="ctr"/>
            <a:r>
              <a:rPr lang="en-US" dirty="0"/>
              <a:t>Objective 2 from Discussion Themes</a:t>
            </a:r>
          </a:p>
        </p:txBody>
      </p:sp>
      <p:sp>
        <p:nvSpPr>
          <p:cNvPr id="3" name="Content Placeholder 2">
            <a:extLst>
              <a:ext uri="{FF2B5EF4-FFF2-40B4-BE49-F238E27FC236}">
                <a16:creationId xmlns:a16="http://schemas.microsoft.com/office/drawing/2014/main" id="{E5353631-0948-16D9-7A6C-D436AF07F018}"/>
              </a:ext>
            </a:extLst>
          </p:cNvPr>
          <p:cNvSpPr>
            <a:spLocks noGrp="1"/>
          </p:cNvSpPr>
          <p:nvPr>
            <p:ph idx="1"/>
          </p:nvPr>
        </p:nvSpPr>
        <p:spPr/>
        <p:txBody>
          <a:bodyPr/>
          <a:lstStyle/>
          <a:p>
            <a:pPr marL="0" indent="0">
              <a:buNone/>
            </a:pPr>
            <a:r>
              <a:rPr lang="en-US" dirty="0"/>
              <a:t>Objective 2:  </a:t>
            </a:r>
          </a:p>
          <a:p>
            <a:pPr marL="0" indent="0">
              <a:buNone/>
            </a:pPr>
            <a:r>
              <a:rPr lang="en-US" dirty="0"/>
              <a:t>Engage community stakeholders to collect feedback to enhance accessibility across digital channels</a:t>
            </a:r>
          </a:p>
          <a:p>
            <a:pPr marL="0" indent="0">
              <a:buNone/>
            </a:pPr>
            <a:endParaRPr lang="en-US" dirty="0"/>
          </a:p>
        </p:txBody>
      </p:sp>
    </p:spTree>
    <p:extLst>
      <p:ext uri="{BB962C8B-B14F-4D97-AF65-F5344CB8AC3E}">
        <p14:creationId xmlns:p14="http://schemas.microsoft.com/office/powerpoint/2010/main" val="1192807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261FD-B7E5-3B91-2F04-AFA966DE2C9A}"/>
              </a:ext>
            </a:extLst>
          </p:cNvPr>
          <p:cNvSpPr>
            <a:spLocks noGrp="1"/>
          </p:cNvSpPr>
          <p:nvPr>
            <p:ph type="title"/>
          </p:nvPr>
        </p:nvSpPr>
        <p:spPr/>
        <p:txBody>
          <a:bodyPr/>
          <a:lstStyle/>
          <a:p>
            <a:pPr algn="ctr"/>
            <a:r>
              <a:rPr lang="en-US" dirty="0"/>
              <a:t>Objective 3 from Discussion Themes</a:t>
            </a:r>
          </a:p>
        </p:txBody>
      </p:sp>
      <p:sp>
        <p:nvSpPr>
          <p:cNvPr id="3" name="Content Placeholder 2">
            <a:extLst>
              <a:ext uri="{FF2B5EF4-FFF2-40B4-BE49-F238E27FC236}">
                <a16:creationId xmlns:a16="http://schemas.microsoft.com/office/drawing/2014/main" id="{F3F8D4CC-6390-E1B4-247D-83A06709FF41}"/>
              </a:ext>
            </a:extLst>
          </p:cNvPr>
          <p:cNvSpPr>
            <a:spLocks noGrp="1"/>
          </p:cNvSpPr>
          <p:nvPr>
            <p:ph idx="1"/>
          </p:nvPr>
        </p:nvSpPr>
        <p:spPr/>
        <p:txBody>
          <a:bodyPr/>
          <a:lstStyle/>
          <a:p>
            <a:pPr marL="0" indent="0">
              <a:buNone/>
            </a:pPr>
            <a:r>
              <a:rPr lang="en-US" dirty="0"/>
              <a:t>Objective 3: </a:t>
            </a:r>
          </a:p>
          <a:p>
            <a:pPr marL="0" indent="0">
              <a:buNone/>
            </a:pPr>
            <a:r>
              <a:rPr lang="en-US" dirty="0"/>
              <a:t>Increase accountability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35896780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CC06B22-8466-AF3A-78D5-3E8DF11A5112}"/>
              </a:ext>
            </a:extLst>
          </p:cNvPr>
          <p:cNvSpPr>
            <a:spLocks noGrp="1"/>
          </p:cNvSpPr>
          <p:nvPr>
            <p:ph type="ctrTitle"/>
          </p:nvPr>
        </p:nvSpPr>
        <p:spPr/>
        <p:txBody>
          <a:bodyPr/>
          <a:lstStyle/>
          <a:p>
            <a:r>
              <a:rPr lang="en-US" dirty="0">
                <a:solidFill>
                  <a:schemeClr val="bg2">
                    <a:lumMod val="90000"/>
                  </a:schemeClr>
                </a:solidFill>
              </a:rPr>
              <a:t>Chief IT Accessibility Officer Updates</a:t>
            </a:r>
          </a:p>
        </p:txBody>
      </p:sp>
    </p:spTree>
    <p:extLst>
      <p:ext uri="{BB962C8B-B14F-4D97-AF65-F5344CB8AC3E}">
        <p14:creationId xmlns:p14="http://schemas.microsoft.com/office/powerpoint/2010/main" val="6624536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Chief IT Accessibility Officer Updates</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p:txBody>
          <a:bodyPr vert="horz" lIns="91440" tIns="45720" rIns="91440" bIns="45720" rtlCol="0" anchor="t">
            <a:normAutofit/>
          </a:bodyPr>
          <a:lstStyle/>
          <a:p>
            <a:pPr marL="0" indent="0">
              <a:buNone/>
            </a:pPr>
            <a:r>
              <a:rPr lang="en-US" dirty="0"/>
              <a:t>Accessibility program updates</a:t>
            </a:r>
          </a:p>
          <a:p>
            <a:pPr marL="514350" indent="-514350">
              <a:buFont typeface="+mj-lt"/>
              <a:buAutoNum type="arabicPeriod"/>
            </a:pPr>
            <a:r>
              <a:rPr lang="en-US" dirty="0"/>
              <a:t>ITS61 Accessibility Vendor Contract updates</a:t>
            </a:r>
          </a:p>
          <a:p>
            <a:pPr marL="514350" indent="-514350">
              <a:buFont typeface="+mj-lt"/>
              <a:buAutoNum type="arabicPeriod"/>
            </a:pPr>
            <a:r>
              <a:rPr lang="en-US" dirty="0"/>
              <a:t>Drafted the annual report and accepting feedback</a:t>
            </a:r>
          </a:p>
          <a:p>
            <a:pPr marL="514350" indent="-514350">
              <a:buFont typeface="+mj-lt"/>
              <a:buAutoNum type="arabicPeriod"/>
            </a:pPr>
            <a:r>
              <a:rPr lang="en-US" dirty="0"/>
              <a:t>Beginning to staff accessibility central team</a:t>
            </a:r>
          </a:p>
          <a:p>
            <a:pPr marL="514350" indent="-514350">
              <a:buFont typeface="+mj-lt"/>
              <a:buAutoNum type="arabicPeriod"/>
            </a:pPr>
            <a:r>
              <a:rPr lang="en-US" dirty="0"/>
              <a:t>Starting strategic planning efforts</a:t>
            </a:r>
          </a:p>
          <a:p>
            <a:pPr marL="514350" indent="-514350">
              <a:buFont typeface="+mj-lt"/>
              <a:buAutoNum type="arabicPeriod"/>
            </a:pPr>
            <a:r>
              <a:rPr lang="en-US" dirty="0"/>
              <a:t>Participating in the BEST enterprise application procurement process</a:t>
            </a:r>
          </a:p>
        </p:txBody>
      </p:sp>
    </p:spTree>
    <p:extLst>
      <p:ext uri="{BB962C8B-B14F-4D97-AF65-F5344CB8AC3E}">
        <p14:creationId xmlns:p14="http://schemas.microsoft.com/office/powerpoint/2010/main" val="28906220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9A67E-2A1F-E558-0BA8-AD5BB8D96931}"/>
              </a:ext>
            </a:extLst>
          </p:cNvPr>
          <p:cNvSpPr>
            <a:spLocks noGrp="1"/>
          </p:cNvSpPr>
          <p:nvPr>
            <p:ph type="title"/>
          </p:nvPr>
        </p:nvSpPr>
        <p:spPr/>
        <p:txBody>
          <a:bodyPr/>
          <a:lstStyle/>
          <a:p>
            <a:pPr algn="ctr"/>
            <a:r>
              <a:rPr lang="en-US" dirty="0"/>
              <a:t>Americans with Disabilities Act Title II Final Rule</a:t>
            </a:r>
          </a:p>
        </p:txBody>
      </p:sp>
      <p:sp>
        <p:nvSpPr>
          <p:cNvPr id="3" name="Content Placeholder 2">
            <a:extLst>
              <a:ext uri="{FF2B5EF4-FFF2-40B4-BE49-F238E27FC236}">
                <a16:creationId xmlns:a16="http://schemas.microsoft.com/office/drawing/2014/main" id="{87FE3B76-CCD5-ADDD-7722-33B809D3BE95}"/>
              </a:ext>
            </a:extLst>
          </p:cNvPr>
          <p:cNvSpPr>
            <a:spLocks noGrp="1"/>
          </p:cNvSpPr>
          <p:nvPr>
            <p:ph idx="1"/>
          </p:nvPr>
        </p:nvSpPr>
        <p:spPr/>
        <p:txBody>
          <a:bodyPr>
            <a:normAutofit/>
          </a:bodyPr>
          <a:lstStyle/>
          <a:p>
            <a:pPr>
              <a:spcBef>
                <a:spcPts val="1800"/>
              </a:spcBef>
            </a:pPr>
            <a:r>
              <a:rPr lang="en-US" dirty="0"/>
              <a:t>Guidance sent to Executive Department stakeholders</a:t>
            </a:r>
          </a:p>
          <a:p>
            <a:pPr>
              <a:spcBef>
                <a:spcPts val="1800"/>
              </a:spcBef>
            </a:pPr>
            <a:r>
              <a:rPr lang="en-US" dirty="0"/>
              <a:t>Created communication document about the ADA Title II Final Rule with action steps to take for the following areas:</a:t>
            </a:r>
          </a:p>
          <a:p>
            <a:pPr lvl="1">
              <a:spcBef>
                <a:spcPts val="1800"/>
              </a:spcBef>
            </a:pPr>
            <a:r>
              <a:rPr lang="en-US" dirty="0"/>
              <a:t>Digital content and social media</a:t>
            </a:r>
          </a:p>
          <a:p>
            <a:pPr lvl="1">
              <a:spcBef>
                <a:spcPts val="1800"/>
              </a:spcBef>
            </a:pPr>
            <a:r>
              <a:rPr lang="en-US" dirty="0"/>
              <a:t>Procurement</a:t>
            </a:r>
          </a:p>
          <a:p>
            <a:pPr lvl="1">
              <a:spcBef>
                <a:spcPts val="1800"/>
              </a:spcBef>
            </a:pPr>
            <a:r>
              <a:rPr lang="en-US" dirty="0"/>
              <a:t>Web and mobile applications </a:t>
            </a:r>
          </a:p>
          <a:p>
            <a:pPr>
              <a:spcBef>
                <a:spcPts val="1800"/>
              </a:spcBef>
            </a:pPr>
            <a:endParaRPr lang="en-US" dirty="0"/>
          </a:p>
        </p:txBody>
      </p:sp>
    </p:spTree>
    <p:extLst>
      <p:ext uri="{BB962C8B-B14F-4D97-AF65-F5344CB8AC3E}">
        <p14:creationId xmlns:p14="http://schemas.microsoft.com/office/powerpoint/2010/main" val="4159716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96FAB-9D16-BE6C-4D48-43DF03E61F30}"/>
              </a:ext>
            </a:extLst>
          </p:cNvPr>
          <p:cNvSpPr>
            <a:spLocks noGrp="1"/>
          </p:cNvSpPr>
          <p:nvPr>
            <p:ph type="title"/>
          </p:nvPr>
        </p:nvSpPr>
        <p:spPr/>
        <p:txBody>
          <a:bodyPr/>
          <a:lstStyle/>
          <a:p>
            <a:pPr algn="ctr"/>
            <a:r>
              <a:rPr lang="en-US" dirty="0"/>
              <a:t>Accessibility Strategic Plan Updates</a:t>
            </a:r>
          </a:p>
        </p:txBody>
      </p:sp>
      <p:sp>
        <p:nvSpPr>
          <p:cNvPr id="3" name="Content Placeholder 2">
            <a:extLst>
              <a:ext uri="{FF2B5EF4-FFF2-40B4-BE49-F238E27FC236}">
                <a16:creationId xmlns:a16="http://schemas.microsoft.com/office/drawing/2014/main" id="{93A3F447-4288-8F0F-E4E8-404B0E523FF2}"/>
              </a:ext>
            </a:extLst>
          </p:cNvPr>
          <p:cNvSpPr>
            <a:spLocks noGrp="1"/>
          </p:cNvSpPr>
          <p:nvPr>
            <p:ph idx="1"/>
          </p:nvPr>
        </p:nvSpPr>
        <p:spPr/>
        <p:txBody>
          <a:bodyPr/>
          <a:lstStyle/>
          <a:p>
            <a:pPr marL="0" indent="0">
              <a:buNone/>
            </a:pPr>
            <a:r>
              <a:rPr lang="en-US" dirty="0"/>
              <a:t>Plan updates</a:t>
            </a:r>
          </a:p>
          <a:p>
            <a:pPr marL="514350" indent="-514350">
              <a:buFont typeface="+mj-lt"/>
              <a:buAutoNum type="arabicPeriod"/>
            </a:pPr>
            <a:r>
              <a:rPr lang="en-US" dirty="0"/>
              <a:t>Primary consulting firm has been selected</a:t>
            </a:r>
          </a:p>
          <a:p>
            <a:pPr marL="514350" indent="-514350">
              <a:buFont typeface="+mj-lt"/>
              <a:buAutoNum type="arabicPeriod"/>
            </a:pPr>
            <a:r>
              <a:rPr lang="en-US" dirty="0"/>
              <a:t>Subcontracting accessibility consulting firm has been selected</a:t>
            </a:r>
          </a:p>
          <a:p>
            <a:pPr marL="514350" indent="-514350">
              <a:buFont typeface="+mj-lt"/>
              <a:buAutoNum type="arabicPeriod"/>
            </a:pPr>
            <a:r>
              <a:rPr lang="en-US" dirty="0"/>
              <a:t>Statement of work including EOTSS and consultant tasks has been created and delivered to all parties</a:t>
            </a:r>
          </a:p>
          <a:p>
            <a:pPr marL="0" indent="0">
              <a:buNone/>
            </a:pPr>
            <a:r>
              <a:rPr lang="en-US" dirty="0"/>
              <a:t>What is next</a:t>
            </a:r>
          </a:p>
          <a:p>
            <a:pPr marL="514350" indent="-514350">
              <a:buFont typeface="+mj-lt"/>
              <a:buAutoNum type="arabicPeriod"/>
            </a:pPr>
            <a:r>
              <a:rPr lang="en-US" dirty="0"/>
              <a:t>Onboarding of consulting partners with kickoff June 3rd</a:t>
            </a:r>
          </a:p>
          <a:p>
            <a:pPr marL="514350" indent="-514350">
              <a:buFont typeface="+mj-lt"/>
              <a:buAutoNum type="arabicPeriod"/>
            </a:pPr>
            <a:r>
              <a:rPr lang="en-US" dirty="0"/>
              <a:t>Conducting stakeholder meetings</a:t>
            </a:r>
          </a:p>
        </p:txBody>
      </p:sp>
    </p:spTree>
    <p:extLst>
      <p:ext uri="{BB962C8B-B14F-4D97-AF65-F5344CB8AC3E}">
        <p14:creationId xmlns:p14="http://schemas.microsoft.com/office/powerpoint/2010/main" val="11000247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CC06B22-8466-AF3A-78D5-3E8DF11A5112}"/>
              </a:ext>
            </a:extLst>
          </p:cNvPr>
          <p:cNvSpPr>
            <a:spLocks noGrp="1"/>
          </p:cNvSpPr>
          <p:nvPr>
            <p:ph type="ctrTitle"/>
          </p:nvPr>
        </p:nvSpPr>
        <p:spPr/>
        <p:txBody>
          <a:bodyPr/>
          <a:lstStyle/>
          <a:p>
            <a:r>
              <a:rPr lang="en-US" dirty="0">
                <a:solidFill>
                  <a:schemeClr val="bg2">
                    <a:lumMod val="90000"/>
                  </a:schemeClr>
                </a:solidFill>
              </a:rPr>
              <a:t>Board Next Steps</a:t>
            </a:r>
          </a:p>
        </p:txBody>
      </p:sp>
    </p:spTree>
    <p:extLst>
      <p:ext uri="{BB962C8B-B14F-4D97-AF65-F5344CB8AC3E}">
        <p14:creationId xmlns:p14="http://schemas.microsoft.com/office/powerpoint/2010/main" val="25929707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FFFA-5363-4BF3-2B8A-31B06AB00BDD}"/>
              </a:ext>
            </a:extLst>
          </p:cNvPr>
          <p:cNvSpPr>
            <a:spLocks noGrp="1"/>
          </p:cNvSpPr>
          <p:nvPr>
            <p:ph type="title"/>
          </p:nvPr>
        </p:nvSpPr>
        <p:spPr/>
        <p:txBody>
          <a:bodyPr/>
          <a:lstStyle/>
          <a:p>
            <a:pPr algn="ctr"/>
            <a:r>
              <a:rPr lang="en-US" dirty="0"/>
              <a:t>Upcoming for the Board</a:t>
            </a:r>
          </a:p>
        </p:txBody>
      </p:sp>
      <p:sp>
        <p:nvSpPr>
          <p:cNvPr id="3" name="Content Placeholder 2">
            <a:extLst>
              <a:ext uri="{FF2B5EF4-FFF2-40B4-BE49-F238E27FC236}">
                <a16:creationId xmlns:a16="http://schemas.microsoft.com/office/drawing/2014/main" id="{D5371BE0-6EEA-F5A7-5A0F-6237806E33C4}"/>
              </a:ext>
            </a:extLst>
          </p:cNvPr>
          <p:cNvSpPr>
            <a:spLocks noGrp="1"/>
          </p:cNvSpPr>
          <p:nvPr>
            <p:ph idx="1"/>
          </p:nvPr>
        </p:nvSpPr>
        <p:spPr/>
        <p:txBody>
          <a:bodyPr/>
          <a:lstStyle/>
          <a:p>
            <a:pPr marL="0" indent="0">
              <a:buNone/>
            </a:pPr>
            <a:r>
              <a:rPr lang="en-US" dirty="0"/>
              <a:t>What happens next?</a:t>
            </a:r>
          </a:p>
          <a:p>
            <a:pPr marL="514350" indent="-514350">
              <a:buFont typeface="+mj-lt"/>
              <a:buAutoNum type="arabicPeriod"/>
            </a:pPr>
            <a:r>
              <a:rPr lang="en-US" dirty="0"/>
              <a:t>Public candidate appointment: June 26th meeting</a:t>
            </a:r>
          </a:p>
          <a:p>
            <a:pPr marL="514350" indent="-514350">
              <a:buFont typeface="+mj-lt"/>
              <a:buAutoNum type="arabicPeriod"/>
            </a:pPr>
            <a:r>
              <a:rPr lang="en-US" dirty="0"/>
              <a:t>Approve accessibility annual report: June 26</a:t>
            </a:r>
            <a:r>
              <a:rPr lang="en-US" baseline="30000" dirty="0"/>
              <a:t>th</a:t>
            </a:r>
            <a:r>
              <a:rPr lang="en-US" dirty="0"/>
              <a:t> meeting</a:t>
            </a:r>
          </a:p>
          <a:p>
            <a:pPr marL="514350" indent="-514350">
              <a:buFont typeface="+mj-lt"/>
              <a:buAutoNum type="arabicPeriod"/>
            </a:pPr>
            <a:r>
              <a:rPr lang="en-US" dirty="0"/>
              <a:t>Discuss Fiscal Year 2025 goals: July meeting</a:t>
            </a:r>
          </a:p>
          <a:p>
            <a:pPr marL="514350" indent="-514350">
              <a:buFont typeface="+mj-lt"/>
              <a:buAutoNum type="arabicPeriod"/>
            </a:pPr>
            <a:r>
              <a:rPr lang="en-US" dirty="0"/>
              <a:t>Engage with the strategic plan development beginning late June/early July through interviews, working sessions, etc.</a:t>
            </a:r>
          </a:p>
          <a:p>
            <a:pPr marL="0" indent="0">
              <a:buNone/>
            </a:pPr>
            <a:endParaRPr lang="en-US" dirty="0"/>
          </a:p>
        </p:txBody>
      </p:sp>
    </p:spTree>
    <p:extLst>
      <p:ext uri="{BB962C8B-B14F-4D97-AF65-F5344CB8AC3E}">
        <p14:creationId xmlns:p14="http://schemas.microsoft.com/office/powerpoint/2010/main" val="20333920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Board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00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a:p>
            <a:pPr marL="0" indent="0">
              <a:buNone/>
            </a:pPr>
            <a:endParaRPr lang="en-US" dirty="0"/>
          </a:p>
        </p:txBody>
      </p:sp>
    </p:spTree>
    <p:extLst>
      <p:ext uri="{BB962C8B-B14F-4D97-AF65-F5344CB8AC3E}">
        <p14:creationId xmlns:p14="http://schemas.microsoft.com/office/powerpoint/2010/main" val="14090022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Board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p:txBody>
          <a:bodyPr>
            <a:normAutofit fontScale="77500" lnSpcReduction="20000"/>
          </a:bodyPr>
          <a:lstStyle/>
          <a:p>
            <a:pPr marL="609600" indent="-457200"/>
            <a:r>
              <a:rPr lang="en-US" b="1" dirty="0"/>
              <a:t>Jason Snyder,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r>
              <a:rPr lang="en-US" b="1" dirty="0"/>
              <a:t>Ashley Bloom, </a:t>
            </a:r>
            <a:r>
              <a:rPr lang="en-US" dirty="0"/>
              <a:t>CIAO, Executive Office of Technology Services and Security</a:t>
            </a:r>
          </a:p>
          <a:p>
            <a:pPr marL="609600" indent="-457200"/>
            <a:r>
              <a:rPr lang="en-US" b="1" dirty="0"/>
              <a:t>Mark Fine,</a:t>
            </a:r>
            <a:r>
              <a:rPr lang="en-US" b="1" dirty="0">
                <a:ea typeface="Noto Sans Light" panose="020B0402040504020204" pitchFamily="34" charset="0"/>
                <a:cs typeface="Noto Sans Light" panose="020B0402040504020204" pitchFamily="34" charset="0"/>
              </a:rPr>
              <a:t> </a:t>
            </a:r>
            <a:r>
              <a:rPr lang="en-US" dirty="0">
                <a:ea typeface="Noto Sans Light" panose="020B0402040504020204" pitchFamily="34" charset="0"/>
                <a:cs typeface="Noto Sans Light" panose="020B0402040504020204" pitchFamily="34" charset="0"/>
              </a:rPr>
              <a:t>Assistant Secretary for Administration, Executive Office of Administration and Finance</a:t>
            </a:r>
          </a:p>
          <a:p>
            <a:pPr marL="609600" indent="-457200"/>
            <a:r>
              <a:rPr lang="en-US" b="1" dirty="0"/>
              <a:t>Heath Fahle, </a:t>
            </a:r>
            <a:r>
              <a:rPr lang="en-US" dirty="0">
                <a:ea typeface="Noto Sans Light" panose="020B0402040504020204" pitchFamily="34" charset="0"/>
                <a:cs typeface="Noto Sans Light" panose="020B0402040504020204" pitchFamily="34" charset="0"/>
              </a:rPr>
              <a:t>Assistant Secretary for Finance, Executive Office of Economic Development</a:t>
            </a:r>
          </a:p>
          <a:p>
            <a:pPr marL="609600" indent="-457200"/>
            <a:r>
              <a:rPr lang="en-US" b="1" dirty="0"/>
              <a:t>Antoine Harrison, </a:t>
            </a:r>
            <a:r>
              <a:rPr lang="en-US" dirty="0"/>
              <a:t>Secretariat CIO</a:t>
            </a:r>
            <a:r>
              <a:rPr lang="en-US" b="1" dirty="0">
                <a:ea typeface="Noto Sans Light" panose="020B0402040504020204" pitchFamily="34" charset="0"/>
                <a:cs typeface="Noto Sans Light" panose="020B0402040504020204" pitchFamily="34" charset="0"/>
              </a:rPr>
              <a:t>, Executive Office of Education</a:t>
            </a:r>
          </a:p>
          <a:p>
            <a:pPr marL="609600" indent="-457200"/>
            <a:r>
              <a:rPr lang="en-US" b="1" dirty="0"/>
              <a:t>Faye Boardman</a:t>
            </a:r>
            <a:r>
              <a:rPr lang="en-US" b="1" dirty="0">
                <a:ea typeface="Noto Sans Light" panose="020B0402040504020204" pitchFamily="34" charset="0"/>
                <a:cs typeface="Noto Sans Light" panose="020B0402040504020204" pitchFamily="34" charset="0"/>
              </a:rPr>
              <a:t>, COO</a:t>
            </a:r>
            <a:r>
              <a:rPr lang="en-US" dirty="0">
                <a:ea typeface="Noto Sans Light" panose="020B0402040504020204" pitchFamily="34" charset="0"/>
                <a:cs typeface="Noto Sans Light" panose="020B0402040504020204" pitchFamily="34" charset="0"/>
              </a:rPr>
              <a:t>, Executive Office of Energy and Environmental Affairs</a:t>
            </a:r>
          </a:p>
          <a:p>
            <a:pPr marL="609600" indent="-457200"/>
            <a:r>
              <a:rPr lang="en-US" b="1" dirty="0"/>
              <a:t>Caroline Whitehouse</a:t>
            </a:r>
            <a:r>
              <a:rPr lang="en-US" dirty="0"/>
              <a:t>, </a:t>
            </a:r>
            <a:r>
              <a:rPr lang="en-US" dirty="0">
                <a:ea typeface="Noto Sans Light" panose="020B0402040504020204" pitchFamily="34" charset="0"/>
                <a:cs typeface="Noto Sans Light" panose="020B0402040504020204" pitchFamily="34" charset="0"/>
              </a:rPr>
              <a:t>Director of Communications, Executive Office of Health and Human Services</a:t>
            </a:r>
          </a:p>
          <a:p>
            <a:pPr marL="609600" indent="-457200"/>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 </a:t>
            </a:r>
          </a:p>
          <a:p>
            <a:pPr marL="0" indent="0">
              <a:buNone/>
            </a:pPr>
            <a:endParaRPr lang="en-US" b="1"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6161C-0C76-62D2-9A51-489513EB7E21}"/>
              </a:ext>
            </a:extLst>
          </p:cNvPr>
          <p:cNvSpPr>
            <a:spLocks noGrp="1"/>
          </p:cNvSpPr>
          <p:nvPr>
            <p:ph type="title"/>
          </p:nvPr>
        </p:nvSpPr>
        <p:spPr/>
        <p:txBody>
          <a:bodyPr/>
          <a:lstStyle/>
          <a:p>
            <a:pPr algn="ctr"/>
            <a:r>
              <a:rPr lang="en-US" dirty="0"/>
              <a:t>Board Member Roll Call Continued</a:t>
            </a:r>
          </a:p>
        </p:txBody>
      </p:sp>
      <p:sp>
        <p:nvSpPr>
          <p:cNvPr id="3" name="Content Placeholder 2">
            <a:extLst>
              <a:ext uri="{FF2B5EF4-FFF2-40B4-BE49-F238E27FC236}">
                <a16:creationId xmlns:a16="http://schemas.microsoft.com/office/drawing/2014/main" id="{D50E5712-4B96-A073-7A72-16E715D17896}"/>
              </a:ext>
            </a:extLst>
          </p:cNvPr>
          <p:cNvSpPr>
            <a:spLocks noGrp="1"/>
          </p:cNvSpPr>
          <p:nvPr>
            <p:ph idx="1"/>
          </p:nvPr>
        </p:nvSpPr>
        <p:spPr/>
        <p:txBody>
          <a:bodyPr>
            <a:normAutofit fontScale="85000" lnSpcReduction="10000"/>
          </a:bodyPr>
          <a:lstStyle/>
          <a:p>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r>
              <a:rPr lang="en-US" b="1" dirty="0"/>
              <a:t>Maria Michalski, </a:t>
            </a:r>
            <a:r>
              <a:rPr lang="en-US" dirty="0"/>
              <a:t>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r>
              <a:rPr lang="en-US" b="1" dirty="0"/>
              <a:t>Brian Chase</a:t>
            </a:r>
            <a:r>
              <a:rPr lang="en-US" dirty="0"/>
              <a:t>, </a:t>
            </a:r>
            <a:r>
              <a:rPr lang="en-US" dirty="0">
                <a:ea typeface="Noto Sans Light" panose="020B0402040504020204" pitchFamily="34" charset="0"/>
                <a:cs typeface="Noto Sans Light" panose="020B0402040504020204" pitchFamily="34" charset="0"/>
              </a:rPr>
              <a:t>Secretariat CIO, Executive Office of Veterans Services </a:t>
            </a:r>
          </a:p>
          <a:p>
            <a:r>
              <a:rPr lang="en-US" b="1" dirty="0"/>
              <a:t>Yarlennys Villaman</a:t>
            </a:r>
            <a:r>
              <a:rPr lang="en-US" dirty="0"/>
              <a:t>, </a:t>
            </a:r>
            <a:r>
              <a:rPr lang="en-US" dirty="0">
                <a:ea typeface="Noto Sans Light" panose="020B0402040504020204" pitchFamily="34" charset="0"/>
                <a:cs typeface="Noto Sans Light" panose="020B0402040504020204" pitchFamily="34" charset="0"/>
              </a:rPr>
              <a:t>Director of Community Affairs, Governor’s Office</a:t>
            </a:r>
          </a:p>
          <a:p>
            <a:r>
              <a:rPr lang="en-US" b="1" dirty="0"/>
              <a:t>Dr. Opeoluwa Sotonwa</a:t>
            </a:r>
            <a:r>
              <a:rPr lang="en-US" dirty="0"/>
              <a:t>, </a:t>
            </a:r>
            <a:r>
              <a:rPr lang="en-US" dirty="0">
                <a:ea typeface="Noto Sans Light" panose="020B0402040504020204" pitchFamily="34" charset="0"/>
                <a:cs typeface="Noto Sans Light" panose="020B0402040504020204" pitchFamily="34" charset="0"/>
              </a:rPr>
              <a:t>Commissioner, Massachusetts Commission for the Deaf and Hard of Hearing</a:t>
            </a:r>
          </a:p>
          <a:p>
            <a:r>
              <a:rPr lang="en-US" b="1" dirty="0"/>
              <a:t>John Oliveira</a:t>
            </a:r>
            <a:r>
              <a:rPr lang="en-US" dirty="0"/>
              <a:t>, </a:t>
            </a:r>
            <a:r>
              <a:rPr lang="en-US" dirty="0">
                <a:ea typeface="Noto Sans Light" panose="020B0402040504020204" pitchFamily="34" charset="0"/>
                <a:cs typeface="Noto Sans Light" panose="020B0402040504020204" pitchFamily="34" charset="0"/>
              </a:rPr>
              <a:t>Commissioner, Massachusetts Commission for the Blind</a:t>
            </a:r>
          </a:p>
          <a:p>
            <a:r>
              <a:rPr lang="en-US" b="1" dirty="0"/>
              <a:t>Mary Mahon McCauley</a:t>
            </a:r>
            <a:r>
              <a:rPr lang="en-US" dirty="0"/>
              <a:t>, </a:t>
            </a:r>
            <a:r>
              <a:rPr lang="en-US" dirty="0">
                <a:ea typeface="Noto Sans Light" panose="020B0402040504020204" pitchFamily="34" charset="0"/>
                <a:cs typeface="Noto Sans Light" panose="020B0402040504020204" pitchFamily="34" charset="0"/>
              </a:rPr>
              <a:t>Executive Director, Massachusetts Office on Disability</a:t>
            </a:r>
            <a:endParaRPr lang="en-US" dirty="0"/>
          </a:p>
          <a:p>
            <a:pPr marL="609600" indent="-457200"/>
            <a:endParaRPr lang="en-US" b="1" dirty="0"/>
          </a:p>
          <a:p>
            <a:endParaRPr lang="en-US" b="1" dirty="0">
              <a:ea typeface="Noto Sans Light" panose="020B0402040504020204" pitchFamily="34" charset="0"/>
              <a:cs typeface="Noto Sans Light" panose="020B0402040504020204" pitchFamily="34" charset="0"/>
            </a:endParaRPr>
          </a:p>
          <a:p>
            <a:endParaRPr lang="en-US" b="1" dirty="0"/>
          </a:p>
        </p:txBody>
      </p:sp>
    </p:spTree>
    <p:extLst>
      <p:ext uri="{BB962C8B-B14F-4D97-AF65-F5344CB8AC3E}">
        <p14:creationId xmlns:p14="http://schemas.microsoft.com/office/powerpoint/2010/main" val="2311063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1039E4-4942-A691-E8AA-22A499D82BDF}"/>
              </a:ext>
            </a:extLst>
          </p:cNvPr>
          <p:cNvSpPr>
            <a:spLocks noGrp="1"/>
          </p:cNvSpPr>
          <p:nvPr>
            <p:ph type="ctrTitle"/>
          </p:nvPr>
        </p:nvSpPr>
        <p:spPr/>
        <p:txBody>
          <a:bodyPr/>
          <a:lstStyle/>
          <a:p>
            <a:r>
              <a:rPr lang="en-US" dirty="0">
                <a:solidFill>
                  <a:schemeClr val="bg2"/>
                </a:solidFill>
              </a:rPr>
              <a:t>Public Candidate Presentation and Voting</a:t>
            </a:r>
          </a:p>
        </p:txBody>
      </p:sp>
      <p:sp>
        <p:nvSpPr>
          <p:cNvPr id="5" name="Subtitle 4">
            <a:extLst>
              <a:ext uri="{FF2B5EF4-FFF2-40B4-BE49-F238E27FC236}">
                <a16:creationId xmlns:a16="http://schemas.microsoft.com/office/drawing/2014/main" id="{D9AF7EF4-C7EE-F6FA-2056-8ED6BA6FFD3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87953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A1396-655F-D4C9-47A3-FC42453894D1}"/>
              </a:ext>
            </a:extLst>
          </p:cNvPr>
          <p:cNvSpPr>
            <a:spLocks noGrp="1"/>
          </p:cNvSpPr>
          <p:nvPr>
            <p:ph type="title"/>
          </p:nvPr>
        </p:nvSpPr>
        <p:spPr/>
        <p:txBody>
          <a:bodyPr/>
          <a:lstStyle/>
          <a:p>
            <a:pPr algn="ctr"/>
            <a:r>
              <a:rPr lang="en-US" dirty="0"/>
              <a:t>Candidate 1 Larry Goldberg</a:t>
            </a:r>
          </a:p>
        </p:txBody>
      </p:sp>
      <p:sp>
        <p:nvSpPr>
          <p:cNvPr id="3" name="Content Placeholder 2">
            <a:extLst>
              <a:ext uri="{FF2B5EF4-FFF2-40B4-BE49-F238E27FC236}">
                <a16:creationId xmlns:a16="http://schemas.microsoft.com/office/drawing/2014/main" id="{C2A11574-2685-30D9-F0B2-E87DEFEE3FF6}"/>
              </a:ext>
            </a:extLst>
          </p:cNvPr>
          <p:cNvSpPr>
            <a:spLocks noGrp="1"/>
          </p:cNvSpPr>
          <p:nvPr>
            <p:ph idx="1"/>
          </p:nvPr>
        </p:nvSpPr>
        <p:spPr>
          <a:xfrm>
            <a:off x="818950" y="1825625"/>
            <a:ext cx="10515600" cy="4351338"/>
          </a:xfrm>
        </p:spPr>
        <p:txBody>
          <a:bodyPr>
            <a:normAutofit fontScale="92500" lnSpcReduction="20000"/>
          </a:bodyPr>
          <a:lstStyle/>
          <a:p>
            <a:pPr marL="0" indent="0">
              <a:buNone/>
            </a:pPr>
            <a:r>
              <a:rPr lang="en-US" dirty="0"/>
              <a:t>Top 5 candidate highlights</a:t>
            </a:r>
          </a:p>
          <a:p>
            <a:pPr marL="0" indent="0">
              <a:buNone/>
            </a:pPr>
            <a:endParaRPr lang="en-US" dirty="0"/>
          </a:p>
          <a:p>
            <a:pPr marL="514350" indent="-514350">
              <a:buFont typeface="+mj-lt"/>
              <a:buAutoNum type="arabicPeriod"/>
            </a:pPr>
            <a:r>
              <a:rPr lang="en-US" dirty="0"/>
              <a:t>Drove accessibility initiatives at Yahoo, WGBH/NCAM</a:t>
            </a:r>
          </a:p>
          <a:p>
            <a:pPr marL="514350" indent="-514350">
              <a:buFont typeface="+mj-lt"/>
              <a:buAutoNum type="arabicPeriod"/>
            </a:pPr>
            <a:r>
              <a:rPr lang="en-US" dirty="0"/>
              <a:t>Founder of teachAccess and XRAccess and created the Procure Access Collaborative</a:t>
            </a:r>
          </a:p>
          <a:p>
            <a:pPr marL="514350" indent="-514350">
              <a:buFont typeface="+mj-lt"/>
              <a:buAutoNum type="arabicPeriod"/>
            </a:pPr>
            <a:r>
              <a:rPr lang="en-US" dirty="0"/>
              <a:t>Leader in accessibility multimedia and contributed to the 21st-Century Video and Communications Accessibility Act</a:t>
            </a:r>
          </a:p>
          <a:p>
            <a:pPr marL="514350" indent="-514350">
              <a:buFont typeface="+mj-lt"/>
              <a:buAutoNum type="arabicPeriod"/>
            </a:pPr>
            <a:r>
              <a:rPr lang="en-US" dirty="0"/>
              <a:t>Accessibility advisor for major corporations including Apple and Google for multimedia policies and standards</a:t>
            </a:r>
          </a:p>
          <a:p>
            <a:pPr marL="514350" indent="-514350">
              <a:buFont typeface="+mj-lt"/>
              <a:buAutoNum type="arabicPeriod"/>
            </a:pPr>
            <a:r>
              <a:rPr lang="en-US" dirty="0"/>
              <a:t>Provided accessibility expertise for several legislative acts involving the Whitehouse and United Nations </a:t>
            </a:r>
          </a:p>
        </p:txBody>
      </p:sp>
    </p:spTree>
    <p:extLst>
      <p:ext uri="{BB962C8B-B14F-4D97-AF65-F5344CB8AC3E}">
        <p14:creationId xmlns:p14="http://schemas.microsoft.com/office/powerpoint/2010/main" val="3995003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F3761-3610-1EB9-E859-DD3207BA7246}"/>
              </a:ext>
            </a:extLst>
          </p:cNvPr>
          <p:cNvSpPr>
            <a:spLocks noGrp="1"/>
          </p:cNvSpPr>
          <p:nvPr>
            <p:ph type="title"/>
          </p:nvPr>
        </p:nvSpPr>
        <p:spPr/>
        <p:txBody>
          <a:bodyPr/>
          <a:lstStyle/>
          <a:p>
            <a:pPr algn="ctr"/>
            <a:r>
              <a:rPr lang="en-US" dirty="0"/>
              <a:t>Candidate 2 Minh Ha</a:t>
            </a:r>
          </a:p>
        </p:txBody>
      </p:sp>
      <p:sp>
        <p:nvSpPr>
          <p:cNvPr id="3" name="Content Placeholder 2">
            <a:extLst>
              <a:ext uri="{FF2B5EF4-FFF2-40B4-BE49-F238E27FC236}">
                <a16:creationId xmlns:a16="http://schemas.microsoft.com/office/drawing/2014/main" id="{B22A979D-1B72-3215-6310-F0ED73E2AD28}"/>
              </a:ext>
            </a:extLst>
          </p:cNvPr>
          <p:cNvSpPr>
            <a:spLocks noGrp="1"/>
          </p:cNvSpPr>
          <p:nvPr>
            <p:ph idx="1"/>
          </p:nvPr>
        </p:nvSpPr>
        <p:spPr>
          <a:xfrm>
            <a:off x="828575" y="1825625"/>
            <a:ext cx="10515600" cy="4351338"/>
          </a:xfrm>
        </p:spPr>
        <p:txBody>
          <a:bodyPr>
            <a:normAutofit fontScale="92500" lnSpcReduction="20000"/>
          </a:bodyPr>
          <a:lstStyle/>
          <a:p>
            <a:pPr marL="0" indent="0">
              <a:buNone/>
            </a:pPr>
            <a:r>
              <a:rPr lang="en-US" dirty="0"/>
              <a:t>Top 5 candidate highlights</a:t>
            </a:r>
          </a:p>
          <a:p>
            <a:pPr marL="0" indent="0">
              <a:buNone/>
            </a:pPr>
            <a:endParaRPr lang="en-US" dirty="0"/>
          </a:p>
          <a:p>
            <a:pPr marL="514350" indent="-514350">
              <a:buFont typeface="+mj-lt"/>
              <a:buAutoNum type="arabicPeriod"/>
            </a:pPr>
            <a:r>
              <a:rPr lang="en-US" dirty="0"/>
              <a:t>Strong expertise and experience teaching and training on assistive technologies for individuals with disabilities</a:t>
            </a:r>
          </a:p>
          <a:p>
            <a:pPr marL="514350" indent="-514350">
              <a:buFont typeface="+mj-lt"/>
              <a:buAutoNum type="arabicPeriod"/>
            </a:pPr>
            <a:r>
              <a:rPr lang="en-US" dirty="0"/>
              <a:t>Advocates for individuals with disabilities and access to technology on a state and national level</a:t>
            </a:r>
          </a:p>
          <a:p>
            <a:pPr marL="514350" indent="-514350">
              <a:buFont typeface="+mj-lt"/>
              <a:buAutoNum type="arabicPeriod"/>
            </a:pPr>
            <a:r>
              <a:rPr lang="en-US" dirty="0"/>
              <a:t>Subject matter expert on disability and education serving as past President of ACB Blind Students Association for 5 years</a:t>
            </a:r>
          </a:p>
          <a:p>
            <a:pPr marL="514350" indent="-514350">
              <a:buFont typeface="+mj-lt"/>
              <a:buAutoNum type="arabicPeriod"/>
            </a:pPr>
            <a:r>
              <a:rPr lang="en-US" dirty="0"/>
              <a:t>Chairs the Accessibility Taskforce at Perkins School for the Blind</a:t>
            </a:r>
          </a:p>
          <a:p>
            <a:pPr marL="514350" indent="-514350">
              <a:buFont typeface="+mj-lt"/>
              <a:buAutoNum type="arabicPeriod"/>
            </a:pPr>
            <a:r>
              <a:rPr lang="en-US" dirty="0"/>
              <a:t>Subject matter expert on digital policies, standards and industry best practices</a:t>
            </a:r>
          </a:p>
        </p:txBody>
      </p:sp>
    </p:spTree>
    <p:extLst>
      <p:ext uri="{BB962C8B-B14F-4D97-AF65-F5344CB8AC3E}">
        <p14:creationId xmlns:p14="http://schemas.microsoft.com/office/powerpoint/2010/main" val="1605756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19108-8D94-9B99-876D-4B2A1E99FC49}"/>
              </a:ext>
            </a:extLst>
          </p:cNvPr>
          <p:cNvSpPr>
            <a:spLocks noGrp="1"/>
          </p:cNvSpPr>
          <p:nvPr>
            <p:ph type="title"/>
          </p:nvPr>
        </p:nvSpPr>
        <p:spPr/>
        <p:txBody>
          <a:bodyPr/>
          <a:lstStyle/>
          <a:p>
            <a:pPr algn="ctr"/>
            <a:r>
              <a:rPr lang="en-US" dirty="0"/>
              <a:t>Candidate 3 David Kingsbury </a:t>
            </a:r>
          </a:p>
        </p:txBody>
      </p:sp>
      <p:sp>
        <p:nvSpPr>
          <p:cNvPr id="3" name="Content Placeholder 2">
            <a:extLst>
              <a:ext uri="{FF2B5EF4-FFF2-40B4-BE49-F238E27FC236}">
                <a16:creationId xmlns:a16="http://schemas.microsoft.com/office/drawing/2014/main" id="{669EA8B7-8B49-5A09-9C03-A538DB822D17}"/>
              </a:ext>
            </a:extLst>
          </p:cNvPr>
          <p:cNvSpPr>
            <a:spLocks noGrp="1"/>
          </p:cNvSpPr>
          <p:nvPr>
            <p:ph idx="1"/>
          </p:nvPr>
        </p:nvSpPr>
        <p:spPr/>
        <p:txBody>
          <a:bodyPr>
            <a:normAutofit lnSpcReduction="10000"/>
          </a:bodyPr>
          <a:lstStyle/>
          <a:p>
            <a:pPr marL="0" indent="0">
              <a:buNone/>
            </a:pPr>
            <a:r>
              <a:rPr lang="en-US" dirty="0"/>
              <a:t>Top 5 candidate highlights</a:t>
            </a:r>
          </a:p>
          <a:p>
            <a:pPr marL="0" indent="0">
              <a:buNone/>
            </a:pPr>
            <a:endParaRPr lang="en-US" dirty="0"/>
          </a:p>
          <a:p>
            <a:pPr marL="514350" indent="-514350">
              <a:buFont typeface="+mj-lt"/>
              <a:buAutoNum type="arabicPeriod"/>
            </a:pPr>
            <a:r>
              <a:rPr lang="en-US" dirty="0"/>
              <a:t>Accessibility leader in assistive technology and web accessibility including writer of several publications</a:t>
            </a:r>
          </a:p>
          <a:p>
            <a:pPr marL="514350" indent="-514350">
              <a:buFont typeface="+mj-lt"/>
              <a:buAutoNum type="arabicPeriod"/>
            </a:pPr>
            <a:r>
              <a:rPr lang="en-US" dirty="0"/>
              <a:t>Contributes to several committee initiatives related to transportation throughout MA to provide accessibility expertise</a:t>
            </a:r>
          </a:p>
          <a:p>
            <a:pPr marL="514350" indent="-514350">
              <a:buFont typeface="+mj-lt"/>
              <a:buAutoNum type="arabicPeriod"/>
            </a:pPr>
            <a:r>
              <a:rPr lang="en-US" dirty="0"/>
              <a:t>Contributed expertise to create an accessible voting election ballot for MA</a:t>
            </a:r>
          </a:p>
          <a:p>
            <a:pPr marL="514350" indent="-514350">
              <a:buFont typeface="+mj-lt"/>
              <a:buAutoNum type="arabicPeriod"/>
            </a:pPr>
            <a:r>
              <a:rPr lang="en-US" dirty="0"/>
              <a:t>Current President for the Bay State Council of the Blind</a:t>
            </a:r>
          </a:p>
          <a:p>
            <a:pPr marL="514350" indent="-514350">
              <a:buFont typeface="+mj-lt"/>
              <a:buAutoNum type="arabicPeriod"/>
            </a:pPr>
            <a:r>
              <a:rPr lang="en-US" dirty="0"/>
              <a:t>Past experience in grant writing for agricultural funding </a:t>
            </a:r>
          </a:p>
          <a:p>
            <a:pPr marL="0" indent="0">
              <a:buNone/>
            </a:pPr>
            <a:endParaRPr lang="en-US" dirty="0"/>
          </a:p>
        </p:txBody>
      </p:sp>
    </p:spTree>
    <p:extLst>
      <p:ext uri="{BB962C8B-B14F-4D97-AF65-F5344CB8AC3E}">
        <p14:creationId xmlns:p14="http://schemas.microsoft.com/office/powerpoint/2010/main" val="29095298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4E3F6D-E5D6-4FC5-8B0C-1393D9298C98}">
  <ds:schemaRefs>
    <ds:schemaRef ds:uri="http://schemas.microsoft.com/sharepoint/v3/contenttype/forms"/>
  </ds:schemaRefs>
</ds:datastoreItem>
</file>

<file path=customXml/itemProps2.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7369</TotalTime>
  <Words>1245</Words>
  <Application>Microsoft Office PowerPoint</Application>
  <PresentationFormat>Widescreen</PresentationFormat>
  <Paragraphs>154</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Noto Sans Light</vt:lpstr>
      <vt:lpstr>Aptos</vt:lpstr>
      <vt:lpstr>Aptos Display</vt:lpstr>
      <vt:lpstr>Arial</vt:lpstr>
      <vt:lpstr>Noto Sans</vt:lpstr>
      <vt:lpstr>Wingdings</vt:lpstr>
      <vt:lpstr>Office Theme</vt:lpstr>
      <vt:lpstr>Digital Accessibility and Equity Governance Board Meeting</vt:lpstr>
      <vt:lpstr>Meeting Agenda</vt:lpstr>
      <vt:lpstr>Introduction and Roll Call</vt:lpstr>
      <vt:lpstr>Board Member Roll Call</vt:lpstr>
      <vt:lpstr>Board Member Roll Call Continued</vt:lpstr>
      <vt:lpstr>Public Candidate Presentation and Voting</vt:lpstr>
      <vt:lpstr>Candidate 1 Larry Goldberg</vt:lpstr>
      <vt:lpstr>Candidate 2 Minh Ha</vt:lpstr>
      <vt:lpstr>Candidate 3 David Kingsbury </vt:lpstr>
      <vt:lpstr>Vote for Public Candidates for a 2-Year Term</vt:lpstr>
      <vt:lpstr>Digital Accessibility Annual Report Feedback</vt:lpstr>
      <vt:lpstr>Annual Report Purpose</vt:lpstr>
      <vt:lpstr>Accessibility Report Key Findings</vt:lpstr>
      <vt:lpstr>Report Feedback</vt:lpstr>
      <vt:lpstr>Digital Accessibility Board FY25 Objectives Discussion</vt:lpstr>
      <vt:lpstr>The Role of the Board</vt:lpstr>
      <vt:lpstr>Discussion Questions for Objectives</vt:lpstr>
      <vt:lpstr>Objectives from April Discussion Update</vt:lpstr>
      <vt:lpstr>Objective 1 from Discussion Themes</vt:lpstr>
      <vt:lpstr>Objective 2 from Discussion Themes</vt:lpstr>
      <vt:lpstr>Objective 3 from Discussion Themes</vt:lpstr>
      <vt:lpstr>Chief IT Accessibility Officer Updates</vt:lpstr>
      <vt:lpstr>Chief IT Accessibility Officer Updates</vt:lpstr>
      <vt:lpstr>Americans with Disabilities Act Title II Final Rule</vt:lpstr>
      <vt:lpstr>Accessibility Strategic Plan Updates</vt:lpstr>
      <vt:lpstr>Board Next Steps</vt:lpstr>
      <vt:lpstr>Upcoming for the Board</vt:lpstr>
      <vt:lpstr>Board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23</cp:revision>
  <dcterms:created xsi:type="dcterms:W3CDTF">2024-03-08T14:56:14Z</dcterms:created>
  <dcterms:modified xsi:type="dcterms:W3CDTF">2024-05-30T15:32:31Z</dcterms:modified>
</cp:coreProperties>
</file>