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8"/>
  </p:notesMasterIdLst>
  <p:handoutMasterIdLst>
    <p:handoutMasterId r:id="rId49"/>
  </p:handoutMasterIdLst>
  <p:sldIdLst>
    <p:sldId id="260" r:id="rId5"/>
    <p:sldId id="2610" r:id="rId6"/>
    <p:sldId id="2535" r:id="rId7"/>
    <p:sldId id="2611" r:id="rId8"/>
    <p:sldId id="2612" r:id="rId9"/>
    <p:sldId id="276" r:id="rId10"/>
    <p:sldId id="2631" r:id="rId11"/>
    <p:sldId id="2627" r:id="rId12"/>
    <p:sldId id="2628" r:id="rId13"/>
    <p:sldId id="2616" r:id="rId14"/>
    <p:sldId id="2640" r:id="rId15"/>
    <p:sldId id="2619" r:id="rId16"/>
    <p:sldId id="2602" r:id="rId17"/>
    <p:sldId id="2599" r:id="rId18"/>
    <p:sldId id="2641" r:id="rId19"/>
    <p:sldId id="2625" r:id="rId20"/>
    <p:sldId id="2642" r:id="rId21"/>
    <p:sldId id="2634" r:id="rId22"/>
    <p:sldId id="2601" r:id="rId23"/>
    <p:sldId id="2635" r:id="rId24"/>
    <p:sldId id="2614" r:id="rId25"/>
    <p:sldId id="2643" r:id="rId26"/>
    <p:sldId id="2636" r:id="rId27"/>
    <p:sldId id="2629" r:id="rId28"/>
    <p:sldId id="2638" r:id="rId29"/>
    <p:sldId id="2657" r:id="rId30"/>
    <p:sldId id="256" r:id="rId31"/>
    <p:sldId id="2652" r:id="rId32"/>
    <p:sldId id="2655" r:id="rId33"/>
    <p:sldId id="2656" r:id="rId34"/>
    <p:sldId id="2658" r:id="rId35"/>
    <p:sldId id="2659" r:id="rId36"/>
    <p:sldId id="2598" r:id="rId37"/>
    <p:sldId id="2663" r:id="rId38"/>
    <p:sldId id="2650" r:id="rId39"/>
    <p:sldId id="2617" r:id="rId40"/>
    <p:sldId id="2618" r:id="rId41"/>
    <p:sldId id="2639" r:id="rId42"/>
    <p:sldId id="2645" r:id="rId43"/>
    <p:sldId id="2646" r:id="rId44"/>
    <p:sldId id="2644" r:id="rId45"/>
    <p:sldId id="2560" r:id="rId46"/>
    <p:sldId id="284" r:id="rId47"/>
  </p:sldIdLst>
  <p:sldSz cx="9144000" cy="6858000" type="screen4x3"/>
  <p:notesSz cx="7010400" cy="92964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5/6/2024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5/6/2024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42</a:t>
            </a:fld>
            <a:endParaRPr lang="en-US" dirty="0"/>
          </a:p>
        </p:txBody>
      </p:sp>
    </p:spTree>
    <p:extLst>
      <p:ext uri="{BB962C8B-B14F-4D97-AF65-F5344CB8AC3E}">
        <p14:creationId xmlns:p14="http://schemas.microsoft.com/office/powerpoint/2010/main" val="303019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43</a:t>
            </a:fld>
            <a:endParaRPr lang="en-US" dirty="0"/>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5/6/2024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May 7,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2629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will be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Administrative Proxies,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dirty="0"/>
              <a:t>Note</a:t>
            </a:r>
            <a:r>
              <a:rPr lang="en-US" sz="1800" kern="0" dirty="0"/>
              <a:t>: 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endParaRPr lang="en-US" sz="18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May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“May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work with the Consumer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The counter for EVV Non-Use is reset after five </a:t>
            </a:r>
            <a:r>
              <a:rPr lang="en-US" sz="1600" u="sng" dirty="0"/>
              <a:t>consecutive</a:t>
            </a:r>
            <a:r>
              <a:rPr lang="en-US" sz="1600" dirty="0"/>
              <a:t> pay periods of proper use of the EVV system</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p:txBody>
      </p:sp>
      <p:sp>
        <p:nvSpPr>
          <p:cNvPr id="3" name="Rectangle 2">
            <a:extLst>
              <a:ext uri="{FF2B5EF4-FFF2-40B4-BE49-F238E27FC236}">
                <a16:creationId xmlns:a16="http://schemas.microsoft.com/office/drawing/2014/main" id="{13588728-8D78-5B25-4ABE-2F9DEF286AFF}"/>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9515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dirty="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how services may change if Consumers are referred to another MassHealth program</a:t>
            </a:r>
          </a:p>
        </p:txBody>
      </p:sp>
      <p:sp>
        <p:nvSpPr>
          <p:cNvPr id="4" name="Rectangle 3">
            <a:extLst>
              <a:ext uri="{FF2B5EF4-FFF2-40B4-BE49-F238E27FC236}">
                <a16:creationId xmlns:a16="http://schemas.microsoft.com/office/drawing/2014/main" id="{6ADCBF6E-4119-03F4-55EA-4F3DB3DBFC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1682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dirty="0">
                <a:cs typeface="Arial"/>
              </a:rPr>
              <a:t>Roles and Responsibilities</a:t>
            </a:r>
            <a:endParaRPr lang="en-US" dirty="0"/>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PCMs / SCO </a:t>
            </a:r>
            <a:r>
              <a:rPr lang="en-US" b="1" kern="100" dirty="0">
                <a:latin typeface="Arial" panose="020B0604020202020204" pitchFamily="34" charset="0"/>
                <a:ea typeface="Calibri" panose="020F0502020204030204" pitchFamily="34" charset="0"/>
                <a:cs typeface="Arial" panose="020B0604020202020204" pitchFamily="34" charset="0"/>
              </a:rPr>
              <a:t>&amp;</a:t>
            </a:r>
            <a:r>
              <a:rPr lang="en-US" sz="1800" b="1" kern="100" dirty="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dirty="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dirty="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Consumers</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PCAs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Enter PTO in UCP</a:t>
            </a:r>
          </a:p>
          <a:p>
            <a:endParaRPr lang="en-US" dirty="0"/>
          </a:p>
        </p:txBody>
      </p:sp>
      <p:sp>
        <p:nvSpPr>
          <p:cNvPr id="3" name="Rectangle 2">
            <a:extLst>
              <a:ext uri="{FF2B5EF4-FFF2-40B4-BE49-F238E27FC236}">
                <a16:creationId xmlns:a16="http://schemas.microsoft.com/office/drawing/2014/main" id="{9D05CE2B-282D-B2F1-6CEA-24820671331D}"/>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49928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dirty="0"/>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Tempus</a:t>
            </a:r>
            <a:r>
              <a:rPr lang="en-US" sz="1600" kern="100" dirty="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dirty="0">
                <a:latin typeface="+mj-lt"/>
                <a:ea typeface="Calibri" panose="020F0502020204030204" pitchFamily="34" charset="0"/>
                <a:cs typeface="Arial" panose="020B0604020202020204" pitchFamily="34" charset="0"/>
              </a:rPr>
              <a:t>Sending letter to Consumer for EVV non-use (Warning)</a:t>
            </a:r>
            <a:endParaRPr lang="en-US" sz="16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Generate EVV reports for PCMs and IC Plans</a:t>
            </a:r>
            <a:br>
              <a:rPr lang="en-US" sz="1600" kern="100" dirty="0">
                <a:effectLst/>
                <a:latin typeface="+mj-lt"/>
                <a:ea typeface="Calibri" panose="020F0502020204030204" pitchFamily="34" charset="0"/>
                <a:cs typeface="Arial" panose="020B0604020202020204" pitchFamily="34" charset="0"/>
              </a:rPr>
            </a:br>
            <a:endParaRPr lang="en-US" sz="1600" kern="100" dirty="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MassHealth</a:t>
            </a:r>
            <a:endParaRPr lang="en-US" sz="18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EVV Compliance Committee</a:t>
            </a:r>
          </a:p>
          <a:p>
            <a:endParaRPr lang="en-US" dirty="0"/>
          </a:p>
        </p:txBody>
      </p:sp>
      <p:sp>
        <p:nvSpPr>
          <p:cNvPr id="4" name="Rectangle 3">
            <a:extLst>
              <a:ext uri="{FF2B5EF4-FFF2-40B4-BE49-F238E27FC236}">
                <a16:creationId xmlns:a16="http://schemas.microsoft.com/office/drawing/2014/main" id="{CABDEB72-B27F-A31A-567D-9BBAE384687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266167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
        <p:nvSpPr>
          <p:cNvPr id="4" name="Rectangle 3">
            <a:extLst>
              <a:ext uri="{FF2B5EF4-FFF2-40B4-BE49-F238E27FC236}">
                <a16:creationId xmlns:a16="http://schemas.microsoft.com/office/drawing/2014/main" id="{A4C194AC-F6D5-0D6A-3021-F62036EC3AF9}"/>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677656"/>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310831" y="2771936"/>
            <a:ext cx="3781901" cy="3560830"/>
          </a:xfrm>
          <a:prstGeom prst="rect">
            <a:avLst/>
          </a:prstGeom>
        </p:spPr>
      </p:pic>
      <p:sp>
        <p:nvSpPr>
          <p:cNvPr id="5" name="Rectangle 4">
            <a:extLst>
              <a:ext uri="{FF2B5EF4-FFF2-40B4-BE49-F238E27FC236}">
                <a16:creationId xmlns:a16="http://schemas.microsoft.com/office/drawing/2014/main" id="{36CDE06B-F50D-EA15-E430-B99D3AAE1B07}"/>
              </a:ext>
            </a:extLst>
          </p:cNvPr>
          <p:cNvSpPr/>
          <p:nvPr/>
        </p:nvSpPr>
        <p:spPr>
          <a:xfrm>
            <a:off x="611583" y="6332766"/>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69855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As of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May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2251370252"/>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 a.m. until 4 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8:00am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dirty="0">
              <a:cs typeface="Arial"/>
            </a:endParaRPr>
          </a:p>
          <a:p>
            <a:pPr marL="288925" indent="-288925">
              <a:buSzPct val="120000"/>
              <a:buFont typeface="Wingdings" pitchFamily="2" charset="2"/>
              <a:buChar char="§"/>
            </a:pPr>
            <a:r>
              <a:rPr lang="en-US" dirty="0"/>
              <a:t>This presentation will be available to download, after the Public Information Session is over. To download a copy, visit mass.gov and search for “PCA Public Information Session” in the search box. The presentation will also be available in Spanish.</a:t>
            </a:r>
            <a:endParaRPr lang="en-US" dirty="0">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sz="1800" dirty="0"/>
              <a:t>Please read your entire EVV Start Packet and follow the instructions.</a:t>
            </a:r>
          </a:p>
          <a:p>
            <a:pPr marL="285750" indent="-285750">
              <a:spcAft>
                <a:spcPts val="800"/>
              </a:spcAft>
              <a:buFont typeface="Wingdings" pitchFamily="2" charset="2"/>
              <a:buChar char="§"/>
            </a:pPr>
            <a:r>
              <a:rPr lang="en-US" sz="1800" dirty="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dirty="0"/>
              <a:t>Note</a:t>
            </a:r>
            <a:r>
              <a:rPr lang="en-US" sz="1800"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0A6B5F0-49F4-40AA-A24F-94C2F88977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7473</TotalTime>
  <Words>5064</Words>
  <Application>Microsoft Office PowerPoint</Application>
  <PresentationFormat>On-screen Show (4:3)</PresentationFormat>
  <Paragraphs>394</Paragraphs>
  <Slides>43</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1" baseType="lpstr">
      <vt:lpstr>ＭＳ Ｐゴシック</vt:lpstr>
      <vt:lpstr>Arial</vt:lpstr>
      <vt:lpstr>Calibri</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Reporting Technical Difficulties (Continued)</vt:lpstr>
      <vt:lpstr>Manually Entering Shifts into the EVV Portal</vt:lpstr>
      <vt:lpstr>MassHealth Updates:</vt:lpstr>
      <vt:lpstr>New PCA Program Role - Administrative Proxy</vt:lpstr>
      <vt:lpstr>Next Steps</vt:lpstr>
      <vt:lpstr>Is There Anything I Should Do Right Now?</vt:lpstr>
      <vt:lpstr>How Can I Learn More?</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Palakanis, Jared M (EHS)</cp:lastModifiedBy>
  <cp:revision>23</cp:revision>
  <cp:lastPrinted>2018-12-12T21:15:39Z</cp:lastPrinted>
  <dcterms:created xsi:type="dcterms:W3CDTF">2017-06-21T16:47:06Z</dcterms:created>
  <dcterms:modified xsi:type="dcterms:W3CDTF">2024-05-06T14:14:31Z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