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5.xml" ContentType="application/vnd.openxmlformats-officedocument.them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9" r:id="rId6"/>
    <p:sldMasterId id="2147483675" r:id="rId7"/>
    <p:sldMasterId id="2147483816" r:id="rId8"/>
    <p:sldMasterId id="2147483889" r:id="rId9"/>
    <p:sldMasterId id="2147483906" r:id="rId10"/>
  </p:sldMasterIdLst>
  <p:notesMasterIdLst>
    <p:notesMasterId r:id="rId50"/>
  </p:notesMasterIdLst>
  <p:sldIdLst>
    <p:sldId id="257" r:id="rId11"/>
    <p:sldId id="259" r:id="rId12"/>
    <p:sldId id="2147483609" r:id="rId13"/>
    <p:sldId id="2147483620" r:id="rId14"/>
    <p:sldId id="2147481413" r:id="rId15"/>
    <p:sldId id="2147483618" r:id="rId16"/>
    <p:sldId id="2147483619" r:id="rId17"/>
    <p:sldId id="2147483579" r:id="rId18"/>
    <p:sldId id="2147483599" r:id="rId19"/>
    <p:sldId id="2147483607" r:id="rId20"/>
    <p:sldId id="2147483616" r:id="rId21"/>
    <p:sldId id="256" r:id="rId22"/>
    <p:sldId id="265" r:id="rId23"/>
    <p:sldId id="283" r:id="rId24"/>
    <p:sldId id="1574" r:id="rId25"/>
    <p:sldId id="299" r:id="rId26"/>
    <p:sldId id="307" r:id="rId27"/>
    <p:sldId id="313" r:id="rId28"/>
    <p:sldId id="321" r:id="rId29"/>
    <p:sldId id="1571" r:id="rId30"/>
    <p:sldId id="284" r:id="rId31"/>
    <p:sldId id="279" r:id="rId32"/>
    <p:sldId id="312" r:id="rId33"/>
    <p:sldId id="1572" r:id="rId34"/>
    <p:sldId id="296" r:id="rId35"/>
    <p:sldId id="344" r:id="rId36"/>
    <p:sldId id="1570" r:id="rId37"/>
    <p:sldId id="281" r:id="rId38"/>
    <p:sldId id="696" r:id="rId39"/>
    <p:sldId id="697" r:id="rId40"/>
    <p:sldId id="698" r:id="rId41"/>
    <p:sldId id="700" r:id="rId42"/>
    <p:sldId id="702" r:id="rId43"/>
    <p:sldId id="714" r:id="rId44"/>
    <p:sldId id="504" r:id="rId45"/>
    <p:sldId id="513" r:id="rId46"/>
    <p:sldId id="280" r:id="rId47"/>
    <p:sldId id="2147483594" r:id="rId48"/>
    <p:sldId id="214748356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45310D-103A-C38E-CE73-98EB707DF029}" name="Fritz, Samuel B. (ANF)" initials="" userId="S::Samuel.B.Fritz@mass.gov::0242f317-a9c7-40e6-a6e6-ebbdcde2729e" providerId="AD"/>
  <p188:author id="{82211E40-2100-E4DA-2CB3-D23B2F7B289F}" name="Strain, Mallory (A&amp;F)" initials="S(" userId="S::mallory.strain@mass.gov::7f2f9c2c-98ee-44e6-afe8-8ea6a9111392" providerId="AD"/>
  <p188:author id="{816FF844-B7DA-9595-3286-7274A4E60751}" name="Irfan, Ariza (A&amp;F)" initials="IA" userId="S::ariza.irfan@mass.gov::6fbb5ec6-f3fa-4a7c-9410-7eaa4c7f3855" providerId="AD"/>
  <p188:author id="{BBE3C455-D72E-693F-EA90-7BFD500C4AAB}" name="Eynatian, Amy (GOV)" initials="EA" userId="S::amy.eynatian@mass.gov::fc93f6e2-70b1-42a6-a830-05a1d5b7bda0" providerId="AD"/>
  <p188:author id="{D0DDEE74-E337-12F1-A60A-37CD9C2BD076}" name="Caitlin Schubert" initials="CS" userId="S::schubert@masstech.org::e0707ae9-cbc9-4ebc-a384-9738eb821202" providerId="AD"/>
  <p188:author id="{9DD590AF-D77F-DF04-A9DF-ADAF05034B24}" name="Strain, Mallory (A&amp;F)" initials="MS" userId="S::Mallory.Strain@mass.gov::7f2f9c2c-98ee-44e6-afe8-8ea6a9111392" providerId="AD"/>
  <p188:author id="{EB4996B1-D0E5-764F-2E5D-C08D5AE0C5BA}" name="Joshua Eichen" initials="JE" userId="S::eichen@masstech.org::ab34d7d7-606b-47ce-8f91-24c23e558b92" providerId="AD"/>
  <p188:author id="{DAA387C0-299F-50A5-C2C6-E0A256C6B493}" name="Mansfield, Mia (EEA)" initials="MM" userId="S::mia.mansfield@mass.gov::ba538f1c-b24d-4809-a461-5d084bdb2c38" providerId="AD"/>
  <p188:author id="{9C2D57C9-FCE2-8C2D-7740-E642C96A37CA}" name="Freedman-Gurspan, Raffi M. (A&amp;F)" initials="F(" userId="S::raffi.m.freedman-gurspan@mass.gov::a4264ceb-f17c-46fb-9391-34823f1bd1a4" providerId="AD"/>
  <p188:author id="{0B3651CE-DDC6-21D8-5BCE-98A214F0E78F}" name="Runsten, Kara (EEA)" initials="RK" userId="S::kara.runsten@mass.gov::6460a0ac-789b-4644-8691-637a1214a579" providerId="AD"/>
  <p188:author id="{51A36AD0-C9C7-A60A-B190-66937E27C47A}" name="Fritz, Samuel B. (A&amp;F)" initials="F(" userId="S::samuel.b.fritz@mass.gov::0242f317-a9c7-40e6-a6e6-ebbdcde272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ain, Mallory (A&amp;F)" userId="7f2f9c2c-98ee-44e6-afe8-8ea6a9111392" providerId="ADAL" clId="{FE5A37BE-95B5-4DC1-883A-B74FCE642274}"/>
    <pc:docChg chg="undo custSel addSld delSld modSld sldOrd delMainMaster">
      <pc:chgData name="Strain, Mallory (A&amp;F)" userId="7f2f9c2c-98ee-44e6-afe8-8ea6a9111392" providerId="ADAL" clId="{FE5A37BE-95B5-4DC1-883A-B74FCE642274}" dt="2026-05-20T19:42:45.600" v="841" actId="255"/>
      <pc:docMkLst>
        <pc:docMk/>
      </pc:docMkLst>
      <pc:sldChg chg="modSp mod">
        <pc:chgData name="Strain, Mallory (A&amp;F)" userId="7f2f9c2c-98ee-44e6-afe8-8ea6a9111392" providerId="ADAL" clId="{FE5A37BE-95B5-4DC1-883A-B74FCE642274}" dt="2026-05-20T14:10:24.103" v="129" actId="13926"/>
        <pc:sldMkLst>
          <pc:docMk/>
          <pc:sldMk cId="3753064302" sldId="259"/>
        </pc:sldMkLst>
        <pc:graphicFrameChg chg="mod modGraphic">
          <ac:chgData name="Strain, Mallory (A&amp;F)" userId="7f2f9c2c-98ee-44e6-afe8-8ea6a9111392" providerId="ADAL" clId="{FE5A37BE-95B5-4DC1-883A-B74FCE642274}" dt="2026-05-20T14:10:24.103" v="129" actId="13926"/>
          <ac:graphicFrameMkLst>
            <pc:docMk/>
            <pc:sldMk cId="3753064302" sldId="259"/>
            <ac:graphicFrameMk id="2" creationId="{F4C2222C-EA33-36AC-3E39-FEBCAF837839}"/>
          </ac:graphicFrameMkLst>
        </pc:graphicFrameChg>
      </pc:sldChg>
      <pc:sldChg chg="modSp mod">
        <pc:chgData name="Strain, Mallory (A&amp;F)" userId="7f2f9c2c-98ee-44e6-afe8-8ea6a9111392" providerId="ADAL" clId="{FE5A37BE-95B5-4DC1-883A-B74FCE642274}" dt="2026-05-20T15:05:32.933" v="470" actId="20577"/>
        <pc:sldMkLst>
          <pc:docMk/>
          <pc:sldMk cId="1940203438" sldId="2147483566"/>
        </pc:sldMkLst>
        <pc:spChg chg="mod">
          <ac:chgData name="Strain, Mallory (A&amp;F)" userId="7f2f9c2c-98ee-44e6-afe8-8ea6a9111392" providerId="ADAL" clId="{FE5A37BE-95B5-4DC1-883A-B74FCE642274}" dt="2026-05-20T15:05:32.933" v="470" actId="20577"/>
          <ac:spMkLst>
            <pc:docMk/>
            <pc:sldMk cId="1940203438" sldId="2147483566"/>
            <ac:spMk id="2" creationId="{4656C29A-8C67-F073-0A26-EB5672652EF2}"/>
          </ac:spMkLst>
        </pc:spChg>
      </pc:sldChg>
      <pc:sldChg chg="modSp mod">
        <pc:chgData name="Strain, Mallory (A&amp;F)" userId="7f2f9c2c-98ee-44e6-afe8-8ea6a9111392" providerId="ADAL" clId="{FE5A37BE-95B5-4DC1-883A-B74FCE642274}" dt="2026-05-20T19:40:07.479" v="711" actId="255"/>
        <pc:sldMkLst>
          <pc:docMk/>
          <pc:sldMk cId="3566413108" sldId="2147483607"/>
        </pc:sldMkLst>
        <pc:graphicFrameChg chg="mod modGraphic">
          <ac:chgData name="Strain, Mallory (A&amp;F)" userId="7f2f9c2c-98ee-44e6-afe8-8ea6a9111392" providerId="ADAL" clId="{FE5A37BE-95B5-4DC1-883A-B74FCE642274}" dt="2026-05-20T19:40:07.479" v="711" actId="255"/>
          <ac:graphicFrameMkLst>
            <pc:docMk/>
            <pc:sldMk cId="3566413108" sldId="2147483607"/>
            <ac:graphicFrameMk id="5" creationId="{061C0880-59C9-9FB2-3A9C-5F0C714FFF69}"/>
          </ac:graphicFrameMkLst>
        </pc:graphicFrameChg>
      </pc:sldChg>
      <pc:sldChg chg="modSp mod">
        <pc:chgData name="Strain, Mallory (A&amp;F)" userId="7f2f9c2c-98ee-44e6-afe8-8ea6a9111392" providerId="ADAL" clId="{FE5A37BE-95B5-4DC1-883A-B74FCE642274}" dt="2026-05-20T19:42:45.600" v="841" actId="255"/>
        <pc:sldMkLst>
          <pc:docMk/>
          <pc:sldMk cId="2561623487" sldId="2147483616"/>
        </pc:sldMkLst>
        <pc:graphicFrameChg chg="mod modGraphic">
          <ac:chgData name="Strain, Mallory (A&amp;F)" userId="7f2f9c2c-98ee-44e6-afe8-8ea6a9111392" providerId="ADAL" clId="{FE5A37BE-95B5-4DC1-883A-B74FCE642274}" dt="2026-05-20T19:42:45.600" v="841" actId="255"/>
          <ac:graphicFrameMkLst>
            <pc:docMk/>
            <pc:sldMk cId="2561623487" sldId="2147483616"/>
            <ac:graphicFrameMk id="5" creationId="{0E5F1218-7868-3797-6D34-75473DF13BDD}"/>
          </ac:graphicFrameMkLst>
        </pc:graphicFrameChg>
      </pc:sldChg>
    </pc:docChg>
  </pc:docChgLst>
  <pc:docChgLst>
    <pc:chgData name="Fritz, Samuel B. (A&amp;F)" userId="0242f317-a9c7-40e6-a6e6-ebbdcde2729e" providerId="ADAL" clId="{87A3E101-2AC7-45DC-8F9F-214B08F494C0}"/>
    <pc:docChg chg="undo custSel addSld delSld modSld sldOrd delMainMaster">
      <pc:chgData name="Fritz, Samuel B. (A&amp;F)" userId="0242f317-a9c7-40e6-a6e6-ebbdcde2729e" providerId="ADAL" clId="{87A3E101-2AC7-45DC-8F9F-214B08F494C0}" dt="2026-06-01T19:15:43.565" v="1969" actId="20577"/>
      <pc:docMkLst>
        <pc:docMk/>
      </pc:docMkLst>
      <pc:sldChg chg="add">
        <pc:chgData name="Fritz, Samuel B. (A&amp;F)" userId="0242f317-a9c7-40e6-a6e6-ebbdcde2729e" providerId="ADAL" clId="{87A3E101-2AC7-45DC-8F9F-214B08F494C0}" dt="2026-05-21T16:44:39.904" v="1513"/>
        <pc:sldMkLst>
          <pc:docMk/>
          <pc:sldMk cId="0" sldId="256"/>
        </pc:sldMkLst>
      </pc:sldChg>
      <pc:sldChg chg="modSp mod">
        <pc:chgData name="Fritz, Samuel B. (A&amp;F)" userId="0242f317-a9c7-40e6-a6e6-ebbdcde2729e" providerId="ADAL" clId="{87A3E101-2AC7-45DC-8F9F-214B08F494C0}" dt="2026-05-21T16:37:34.890" v="1512" actId="20577"/>
        <pc:sldMkLst>
          <pc:docMk/>
          <pc:sldMk cId="1807123781" sldId="257"/>
        </pc:sldMkLst>
        <pc:spChg chg="mod">
          <ac:chgData name="Fritz, Samuel B. (A&amp;F)" userId="0242f317-a9c7-40e6-a6e6-ebbdcde2729e" providerId="ADAL" clId="{87A3E101-2AC7-45DC-8F9F-214B08F494C0}" dt="2026-05-21T16:37:34.890" v="1512" actId="20577"/>
          <ac:spMkLst>
            <pc:docMk/>
            <pc:sldMk cId="1807123781" sldId="257"/>
            <ac:spMk id="2" creationId="{9144BE3F-9739-C679-2557-3A0C290E6469}"/>
          </ac:spMkLst>
        </pc:spChg>
      </pc:sldChg>
      <pc:sldChg chg="modSp mod">
        <pc:chgData name="Fritz, Samuel B. (A&amp;F)" userId="0242f317-a9c7-40e6-a6e6-ebbdcde2729e" providerId="ADAL" clId="{87A3E101-2AC7-45DC-8F9F-214B08F494C0}" dt="2026-05-26T15:19:55.567" v="1952" actId="20577"/>
        <pc:sldMkLst>
          <pc:docMk/>
          <pc:sldMk cId="3753064302" sldId="259"/>
        </pc:sldMkLst>
        <pc:graphicFrameChg chg="modGraphic">
          <ac:chgData name="Fritz, Samuel B. (A&amp;F)" userId="0242f317-a9c7-40e6-a6e6-ebbdcde2729e" providerId="ADAL" clId="{87A3E101-2AC7-45DC-8F9F-214B08F494C0}" dt="2026-05-26T15:19:55.567" v="1952" actId="20577"/>
          <ac:graphicFrameMkLst>
            <pc:docMk/>
            <pc:sldMk cId="3753064302" sldId="259"/>
            <ac:graphicFrameMk id="2" creationId="{F4C2222C-EA33-36AC-3E39-FEBCAF837839}"/>
          </ac:graphicFrameMkLst>
        </pc:graphicFrameChg>
      </pc:sldChg>
      <pc:sldChg chg="add">
        <pc:chgData name="Fritz, Samuel B. (A&amp;F)" userId="0242f317-a9c7-40e6-a6e6-ebbdcde2729e" providerId="ADAL" clId="{87A3E101-2AC7-45DC-8F9F-214B08F494C0}" dt="2026-05-21T16:44:39.904" v="1513"/>
        <pc:sldMkLst>
          <pc:docMk/>
          <pc:sldMk cId="0" sldId="265"/>
        </pc:sldMkLst>
      </pc:sldChg>
      <pc:sldChg chg="add">
        <pc:chgData name="Fritz, Samuel B. (A&amp;F)" userId="0242f317-a9c7-40e6-a6e6-ebbdcde2729e" providerId="ADAL" clId="{87A3E101-2AC7-45DC-8F9F-214B08F494C0}" dt="2026-05-21T16:44:39.904" v="1513"/>
        <pc:sldMkLst>
          <pc:docMk/>
          <pc:sldMk cId="0" sldId="279"/>
        </pc:sldMkLst>
      </pc:sldChg>
      <pc:sldChg chg="add">
        <pc:chgData name="Fritz, Samuel B. (A&amp;F)" userId="0242f317-a9c7-40e6-a6e6-ebbdcde2729e" providerId="ADAL" clId="{87A3E101-2AC7-45DC-8F9F-214B08F494C0}" dt="2026-05-21T15:48:54.122" v="1"/>
        <pc:sldMkLst>
          <pc:docMk/>
          <pc:sldMk cId="171807291" sldId="280"/>
        </pc:sldMkLst>
      </pc:sldChg>
      <pc:sldChg chg="add">
        <pc:chgData name="Fritz, Samuel B. (A&amp;F)" userId="0242f317-a9c7-40e6-a6e6-ebbdcde2729e" providerId="ADAL" clId="{87A3E101-2AC7-45DC-8F9F-214B08F494C0}" dt="2026-05-21T15:48:54.122" v="1"/>
        <pc:sldMkLst>
          <pc:docMk/>
          <pc:sldMk cId="1900574447" sldId="281"/>
        </pc:sldMkLst>
      </pc:sldChg>
      <pc:sldChg chg="add">
        <pc:chgData name="Fritz, Samuel B. (A&amp;F)" userId="0242f317-a9c7-40e6-a6e6-ebbdcde2729e" providerId="ADAL" clId="{87A3E101-2AC7-45DC-8F9F-214B08F494C0}" dt="2026-05-21T16:44:39.904" v="1513"/>
        <pc:sldMkLst>
          <pc:docMk/>
          <pc:sldMk cId="0" sldId="283"/>
        </pc:sldMkLst>
      </pc:sldChg>
      <pc:sldChg chg="add">
        <pc:chgData name="Fritz, Samuel B. (A&amp;F)" userId="0242f317-a9c7-40e6-a6e6-ebbdcde2729e" providerId="ADAL" clId="{87A3E101-2AC7-45DC-8F9F-214B08F494C0}" dt="2026-05-21T16:44:39.904" v="1513"/>
        <pc:sldMkLst>
          <pc:docMk/>
          <pc:sldMk cId="0" sldId="284"/>
        </pc:sldMkLst>
      </pc:sldChg>
      <pc:sldChg chg="add">
        <pc:chgData name="Fritz, Samuel B. (A&amp;F)" userId="0242f317-a9c7-40e6-a6e6-ebbdcde2729e" providerId="ADAL" clId="{87A3E101-2AC7-45DC-8F9F-214B08F494C0}" dt="2026-05-21T16:44:39.904" v="1513"/>
        <pc:sldMkLst>
          <pc:docMk/>
          <pc:sldMk cId="0" sldId="296"/>
        </pc:sldMkLst>
      </pc:sldChg>
      <pc:sldChg chg="add modNotesTx">
        <pc:chgData name="Fritz, Samuel B. (A&amp;F)" userId="0242f317-a9c7-40e6-a6e6-ebbdcde2729e" providerId="ADAL" clId="{87A3E101-2AC7-45DC-8F9F-214B08F494C0}" dt="2026-06-01T19:15:43.565" v="1969" actId="20577"/>
        <pc:sldMkLst>
          <pc:docMk/>
          <pc:sldMk cId="0" sldId="299"/>
        </pc:sldMkLst>
      </pc:sldChg>
      <pc:sldChg chg="add">
        <pc:chgData name="Fritz, Samuel B. (A&amp;F)" userId="0242f317-a9c7-40e6-a6e6-ebbdcde2729e" providerId="ADAL" clId="{87A3E101-2AC7-45DC-8F9F-214B08F494C0}" dt="2026-05-21T16:44:39.904" v="1513"/>
        <pc:sldMkLst>
          <pc:docMk/>
          <pc:sldMk cId="0" sldId="307"/>
        </pc:sldMkLst>
      </pc:sldChg>
      <pc:sldChg chg="add">
        <pc:chgData name="Fritz, Samuel B. (A&amp;F)" userId="0242f317-a9c7-40e6-a6e6-ebbdcde2729e" providerId="ADAL" clId="{87A3E101-2AC7-45DC-8F9F-214B08F494C0}" dt="2026-05-21T16:44:39.904" v="1513"/>
        <pc:sldMkLst>
          <pc:docMk/>
          <pc:sldMk cId="0" sldId="312"/>
        </pc:sldMkLst>
      </pc:sldChg>
      <pc:sldChg chg="add">
        <pc:chgData name="Fritz, Samuel B. (A&amp;F)" userId="0242f317-a9c7-40e6-a6e6-ebbdcde2729e" providerId="ADAL" clId="{87A3E101-2AC7-45DC-8F9F-214B08F494C0}" dt="2026-05-21T16:44:39.904" v="1513"/>
        <pc:sldMkLst>
          <pc:docMk/>
          <pc:sldMk cId="0" sldId="313"/>
        </pc:sldMkLst>
      </pc:sldChg>
      <pc:sldChg chg="add">
        <pc:chgData name="Fritz, Samuel B. (A&amp;F)" userId="0242f317-a9c7-40e6-a6e6-ebbdcde2729e" providerId="ADAL" clId="{87A3E101-2AC7-45DC-8F9F-214B08F494C0}" dt="2026-05-21T16:44:39.904" v="1513"/>
        <pc:sldMkLst>
          <pc:docMk/>
          <pc:sldMk cId="0" sldId="321"/>
        </pc:sldMkLst>
      </pc:sldChg>
      <pc:sldChg chg="add">
        <pc:chgData name="Fritz, Samuel B. (A&amp;F)" userId="0242f317-a9c7-40e6-a6e6-ebbdcde2729e" providerId="ADAL" clId="{87A3E101-2AC7-45DC-8F9F-214B08F494C0}" dt="2026-05-21T16:44:39.904" v="1513"/>
        <pc:sldMkLst>
          <pc:docMk/>
          <pc:sldMk cId="0" sldId="344"/>
        </pc:sldMkLst>
      </pc:sldChg>
      <pc:sldChg chg="add">
        <pc:chgData name="Fritz, Samuel B. (A&amp;F)" userId="0242f317-a9c7-40e6-a6e6-ebbdcde2729e" providerId="ADAL" clId="{87A3E101-2AC7-45DC-8F9F-214B08F494C0}" dt="2026-05-21T15:48:54.122" v="1"/>
        <pc:sldMkLst>
          <pc:docMk/>
          <pc:sldMk cId="3660770864" sldId="504"/>
        </pc:sldMkLst>
      </pc:sldChg>
      <pc:sldChg chg="add">
        <pc:chgData name="Fritz, Samuel B. (A&amp;F)" userId="0242f317-a9c7-40e6-a6e6-ebbdcde2729e" providerId="ADAL" clId="{87A3E101-2AC7-45DC-8F9F-214B08F494C0}" dt="2026-05-21T15:48:54.122" v="1"/>
        <pc:sldMkLst>
          <pc:docMk/>
          <pc:sldMk cId="3129875719" sldId="513"/>
        </pc:sldMkLst>
      </pc:sldChg>
      <pc:sldChg chg="add">
        <pc:chgData name="Fritz, Samuel B. (A&amp;F)" userId="0242f317-a9c7-40e6-a6e6-ebbdcde2729e" providerId="ADAL" clId="{87A3E101-2AC7-45DC-8F9F-214B08F494C0}" dt="2026-05-21T15:48:54.122" v="1"/>
        <pc:sldMkLst>
          <pc:docMk/>
          <pc:sldMk cId="3547372886" sldId="696"/>
        </pc:sldMkLst>
      </pc:sldChg>
      <pc:sldChg chg="add">
        <pc:chgData name="Fritz, Samuel B. (A&amp;F)" userId="0242f317-a9c7-40e6-a6e6-ebbdcde2729e" providerId="ADAL" clId="{87A3E101-2AC7-45DC-8F9F-214B08F494C0}" dt="2026-05-21T15:48:54.122" v="1"/>
        <pc:sldMkLst>
          <pc:docMk/>
          <pc:sldMk cId="2680428149" sldId="697"/>
        </pc:sldMkLst>
      </pc:sldChg>
      <pc:sldChg chg="add">
        <pc:chgData name="Fritz, Samuel B. (A&amp;F)" userId="0242f317-a9c7-40e6-a6e6-ebbdcde2729e" providerId="ADAL" clId="{87A3E101-2AC7-45DC-8F9F-214B08F494C0}" dt="2026-05-21T15:48:54.122" v="1"/>
        <pc:sldMkLst>
          <pc:docMk/>
          <pc:sldMk cId="3782072353" sldId="698"/>
        </pc:sldMkLst>
      </pc:sldChg>
      <pc:sldChg chg="add">
        <pc:chgData name="Fritz, Samuel B. (A&amp;F)" userId="0242f317-a9c7-40e6-a6e6-ebbdcde2729e" providerId="ADAL" clId="{87A3E101-2AC7-45DC-8F9F-214B08F494C0}" dt="2026-05-21T15:48:54.122" v="1"/>
        <pc:sldMkLst>
          <pc:docMk/>
          <pc:sldMk cId="666743853" sldId="700"/>
        </pc:sldMkLst>
      </pc:sldChg>
      <pc:sldChg chg="add">
        <pc:chgData name="Fritz, Samuel B. (A&amp;F)" userId="0242f317-a9c7-40e6-a6e6-ebbdcde2729e" providerId="ADAL" clId="{87A3E101-2AC7-45DC-8F9F-214B08F494C0}" dt="2026-05-21T15:48:54.122" v="1"/>
        <pc:sldMkLst>
          <pc:docMk/>
          <pc:sldMk cId="343823567" sldId="702"/>
        </pc:sldMkLst>
      </pc:sldChg>
      <pc:sldChg chg="add">
        <pc:chgData name="Fritz, Samuel B. (A&amp;F)" userId="0242f317-a9c7-40e6-a6e6-ebbdcde2729e" providerId="ADAL" clId="{87A3E101-2AC7-45DC-8F9F-214B08F494C0}" dt="2026-05-21T15:48:54.122" v="1"/>
        <pc:sldMkLst>
          <pc:docMk/>
          <pc:sldMk cId="4175221159" sldId="714"/>
        </pc:sldMkLst>
      </pc:sldChg>
      <pc:sldChg chg="add">
        <pc:chgData name="Fritz, Samuel B. (A&amp;F)" userId="0242f317-a9c7-40e6-a6e6-ebbdcde2729e" providerId="ADAL" clId="{87A3E101-2AC7-45DC-8F9F-214B08F494C0}" dt="2026-05-21T16:44:39.904" v="1513"/>
        <pc:sldMkLst>
          <pc:docMk/>
          <pc:sldMk cId="1104611872" sldId="1570"/>
        </pc:sldMkLst>
      </pc:sldChg>
      <pc:sldChg chg="add">
        <pc:chgData name="Fritz, Samuel B. (A&amp;F)" userId="0242f317-a9c7-40e6-a6e6-ebbdcde2729e" providerId="ADAL" clId="{87A3E101-2AC7-45DC-8F9F-214B08F494C0}" dt="2026-05-21T16:44:39.904" v="1513"/>
        <pc:sldMkLst>
          <pc:docMk/>
          <pc:sldMk cId="269551748" sldId="1571"/>
        </pc:sldMkLst>
      </pc:sldChg>
      <pc:sldChg chg="add">
        <pc:chgData name="Fritz, Samuel B. (A&amp;F)" userId="0242f317-a9c7-40e6-a6e6-ebbdcde2729e" providerId="ADAL" clId="{87A3E101-2AC7-45DC-8F9F-214B08F494C0}" dt="2026-05-21T16:44:39.904" v="1513"/>
        <pc:sldMkLst>
          <pc:docMk/>
          <pc:sldMk cId="0" sldId="1572"/>
        </pc:sldMkLst>
      </pc:sldChg>
      <pc:sldChg chg="add">
        <pc:chgData name="Fritz, Samuel B. (A&amp;F)" userId="0242f317-a9c7-40e6-a6e6-ebbdcde2729e" providerId="ADAL" clId="{87A3E101-2AC7-45DC-8F9F-214B08F494C0}" dt="2026-05-21T16:44:39.904" v="1513"/>
        <pc:sldMkLst>
          <pc:docMk/>
          <pc:sldMk cId="2706234272" sldId="1574"/>
        </pc:sldMkLst>
      </pc:sldChg>
      <pc:sldChg chg="modSp mod">
        <pc:chgData name="Fritz, Samuel B. (A&amp;F)" userId="0242f317-a9c7-40e6-a6e6-ebbdcde2729e" providerId="ADAL" clId="{87A3E101-2AC7-45DC-8F9F-214B08F494C0}" dt="2026-05-26T15:25:40.770" v="1967" actId="20577"/>
        <pc:sldMkLst>
          <pc:docMk/>
          <pc:sldMk cId="1940203438" sldId="2147483566"/>
        </pc:sldMkLst>
        <pc:spChg chg="mod">
          <ac:chgData name="Fritz, Samuel B. (A&amp;F)" userId="0242f317-a9c7-40e6-a6e6-ebbdcde2729e" providerId="ADAL" clId="{87A3E101-2AC7-45DC-8F9F-214B08F494C0}" dt="2026-05-26T15:25:40.770" v="1967" actId="20577"/>
          <ac:spMkLst>
            <pc:docMk/>
            <pc:sldMk cId="1940203438" sldId="2147483566"/>
            <ac:spMk id="2" creationId="{4656C29A-8C67-F073-0A26-EB5672652EF2}"/>
          </ac:spMkLst>
        </pc:spChg>
      </pc:sldChg>
      <pc:sldChg chg="modSp mod">
        <pc:chgData name="Fritz, Samuel B. (A&amp;F)" userId="0242f317-a9c7-40e6-a6e6-ebbdcde2729e" providerId="ADAL" clId="{87A3E101-2AC7-45DC-8F9F-214B08F494C0}" dt="2026-05-26T14:56:55.545" v="1520" actId="2711"/>
        <pc:sldMkLst>
          <pc:docMk/>
          <pc:sldMk cId="3566413108" sldId="2147483607"/>
        </pc:sldMkLst>
        <pc:graphicFrameChg chg="modGraphic">
          <ac:chgData name="Fritz, Samuel B. (A&amp;F)" userId="0242f317-a9c7-40e6-a6e6-ebbdcde2729e" providerId="ADAL" clId="{87A3E101-2AC7-45DC-8F9F-214B08F494C0}" dt="2026-05-26T14:56:55.545" v="1520" actId="2711"/>
          <ac:graphicFrameMkLst>
            <pc:docMk/>
            <pc:sldMk cId="3566413108" sldId="2147483607"/>
            <ac:graphicFrameMk id="5" creationId="{061C0880-59C9-9FB2-3A9C-5F0C714FFF69}"/>
          </ac:graphicFrameMkLst>
        </pc:graphicFrameChg>
      </pc:sldChg>
      <pc:sldChg chg="modSp mod">
        <pc:chgData name="Fritz, Samuel B. (A&amp;F)" userId="0242f317-a9c7-40e6-a6e6-ebbdcde2729e" providerId="ADAL" clId="{87A3E101-2AC7-45DC-8F9F-214B08F494C0}" dt="2026-05-26T15:22:21.402" v="1954" actId="2711"/>
        <pc:sldMkLst>
          <pc:docMk/>
          <pc:sldMk cId="2561623487" sldId="2147483616"/>
        </pc:sldMkLst>
        <pc:graphicFrameChg chg="modGraphic">
          <ac:chgData name="Fritz, Samuel B. (A&amp;F)" userId="0242f317-a9c7-40e6-a6e6-ebbdcde2729e" providerId="ADAL" clId="{87A3E101-2AC7-45DC-8F9F-214B08F494C0}" dt="2026-05-26T15:22:21.402" v="1954" actId="2711"/>
          <ac:graphicFrameMkLst>
            <pc:docMk/>
            <pc:sldMk cId="2561623487" sldId="2147483616"/>
            <ac:graphicFrameMk id="5" creationId="{0E5F1218-7868-3797-6D34-75473DF13BDD}"/>
          </ac:graphicFrameMkLst>
        </pc:graphicFrameChg>
      </pc:sldChg>
      <pc:sldChg chg="addSp delSp modSp add mod">
        <pc:chgData name="Fritz, Samuel B. (A&amp;F)" userId="0242f317-a9c7-40e6-a6e6-ebbdcde2729e" providerId="ADAL" clId="{87A3E101-2AC7-45DC-8F9F-214B08F494C0}" dt="2026-05-21T15:56:13.686" v="378" actId="20577"/>
        <pc:sldMkLst>
          <pc:docMk/>
          <pc:sldMk cId="905202184" sldId="2147483618"/>
        </pc:sldMkLst>
        <pc:spChg chg="mod">
          <ac:chgData name="Fritz, Samuel B. (A&amp;F)" userId="0242f317-a9c7-40e6-a6e6-ebbdcde2729e" providerId="ADAL" clId="{87A3E101-2AC7-45DC-8F9F-214B08F494C0}" dt="2026-05-21T15:56:13.686" v="378" actId="20577"/>
          <ac:spMkLst>
            <pc:docMk/>
            <pc:sldMk cId="905202184" sldId="2147483618"/>
            <ac:spMk id="2" creationId="{D8DC37CA-17C9-9689-CA3F-7400E1E730FD}"/>
          </ac:spMkLst>
        </pc:spChg>
        <pc:spChg chg="add mod">
          <ac:chgData name="Fritz, Samuel B. (A&amp;F)" userId="0242f317-a9c7-40e6-a6e6-ebbdcde2729e" providerId="ADAL" clId="{87A3E101-2AC7-45DC-8F9F-214B08F494C0}" dt="2026-05-21T15:53:27.244" v="35" actId="1076"/>
          <ac:spMkLst>
            <pc:docMk/>
            <pc:sldMk cId="905202184" sldId="2147483618"/>
            <ac:spMk id="3" creationId="{29453B56-77F3-559A-B82E-71EBE0005CE8}"/>
          </ac:spMkLst>
        </pc:spChg>
        <pc:spChg chg="add mod">
          <ac:chgData name="Fritz, Samuel B. (A&amp;F)" userId="0242f317-a9c7-40e6-a6e6-ebbdcde2729e" providerId="ADAL" clId="{87A3E101-2AC7-45DC-8F9F-214B08F494C0}" dt="2026-05-21T15:55:35.104" v="310" actId="20577"/>
          <ac:spMkLst>
            <pc:docMk/>
            <pc:sldMk cId="905202184" sldId="2147483618"/>
            <ac:spMk id="5" creationId="{5DC9788C-BF33-8009-F6F9-3F32AEB51A94}"/>
          </ac:spMkLst>
        </pc:spChg>
        <pc:picChg chg="add mod">
          <ac:chgData name="Fritz, Samuel B. (A&amp;F)" userId="0242f317-a9c7-40e6-a6e6-ebbdcde2729e" providerId="ADAL" clId="{87A3E101-2AC7-45DC-8F9F-214B08F494C0}" dt="2026-05-21T15:53:25.306" v="34" actId="14100"/>
          <ac:picMkLst>
            <pc:docMk/>
            <pc:sldMk cId="905202184" sldId="2147483618"/>
            <ac:picMk id="4" creationId="{6DFD4EA8-D521-8C37-33A5-AB805F24D2A4}"/>
          </ac:picMkLst>
        </pc:picChg>
      </pc:sldChg>
      <pc:sldChg chg="addSp delSp modSp add mod">
        <pc:chgData name="Fritz, Samuel B. (A&amp;F)" userId="0242f317-a9c7-40e6-a6e6-ebbdcde2729e" providerId="ADAL" clId="{87A3E101-2AC7-45DC-8F9F-214B08F494C0}" dt="2026-05-21T16:11:59.473" v="1258" actId="1076"/>
        <pc:sldMkLst>
          <pc:docMk/>
          <pc:sldMk cId="479728675" sldId="2147483619"/>
        </pc:sldMkLst>
        <pc:spChg chg="mod">
          <ac:chgData name="Fritz, Samuel B. (A&amp;F)" userId="0242f317-a9c7-40e6-a6e6-ebbdcde2729e" providerId="ADAL" clId="{87A3E101-2AC7-45DC-8F9F-214B08F494C0}" dt="2026-05-21T16:07:13.964" v="1214" actId="20577"/>
          <ac:spMkLst>
            <pc:docMk/>
            <pc:sldMk cId="479728675" sldId="2147483619"/>
            <ac:spMk id="2" creationId="{478B80FB-DE2A-595B-54D1-C7C25975A558}"/>
          </ac:spMkLst>
        </pc:spChg>
        <pc:spChg chg="mod">
          <ac:chgData name="Fritz, Samuel B. (A&amp;F)" userId="0242f317-a9c7-40e6-a6e6-ebbdcde2729e" providerId="ADAL" clId="{87A3E101-2AC7-45DC-8F9F-214B08F494C0}" dt="2026-05-21T16:11:59.473" v="1258" actId="1076"/>
          <ac:spMkLst>
            <pc:docMk/>
            <pc:sldMk cId="479728675" sldId="2147483619"/>
            <ac:spMk id="5" creationId="{FACFF564-6EF2-457E-4E86-FE0772A2965F}"/>
          </ac:spMkLst>
        </pc:spChg>
        <pc:picChg chg="add mod">
          <ac:chgData name="Fritz, Samuel B. (A&amp;F)" userId="0242f317-a9c7-40e6-a6e6-ebbdcde2729e" providerId="ADAL" clId="{87A3E101-2AC7-45DC-8F9F-214B08F494C0}" dt="2026-05-21T16:06:33.281" v="1131" actId="1076"/>
          <ac:picMkLst>
            <pc:docMk/>
            <pc:sldMk cId="479728675" sldId="2147483619"/>
            <ac:picMk id="11" creationId="{76AAAE51-0755-BFBD-468C-C3CDA1CCF541}"/>
          </ac:picMkLst>
        </pc:picChg>
        <pc:picChg chg="add mod">
          <ac:chgData name="Fritz, Samuel B. (A&amp;F)" userId="0242f317-a9c7-40e6-a6e6-ebbdcde2729e" providerId="ADAL" clId="{87A3E101-2AC7-45DC-8F9F-214B08F494C0}" dt="2026-05-21T16:06:36.348" v="1132" actId="1076"/>
          <ac:picMkLst>
            <pc:docMk/>
            <pc:sldMk cId="479728675" sldId="2147483619"/>
            <ac:picMk id="12" creationId="{CEFD889B-1500-D697-B58E-34598E3256B2}"/>
          </ac:picMkLst>
        </pc:picChg>
      </pc:sldChg>
      <pc:sldChg chg="addSp delSp modSp add mod ord">
        <pc:chgData name="Fritz, Samuel B. (A&amp;F)" userId="0242f317-a9c7-40e6-a6e6-ebbdcde2729e" providerId="ADAL" clId="{87A3E101-2AC7-45DC-8F9F-214B08F494C0}" dt="2026-05-26T15:33:59.743" v="1968" actId="14100"/>
        <pc:sldMkLst>
          <pc:docMk/>
          <pc:sldMk cId="1140208966" sldId="2147483620"/>
        </pc:sldMkLst>
        <pc:spChg chg="mod">
          <ac:chgData name="Fritz, Samuel B. (A&amp;F)" userId="0242f317-a9c7-40e6-a6e6-ebbdcde2729e" providerId="ADAL" clId="{87A3E101-2AC7-45DC-8F9F-214B08F494C0}" dt="2026-05-26T15:07:09.285" v="1914" actId="20577"/>
          <ac:spMkLst>
            <pc:docMk/>
            <pc:sldMk cId="1140208966" sldId="2147483620"/>
            <ac:spMk id="2" creationId="{4DE7B9F3-F295-346E-CA2F-E2B8C86A0C75}"/>
          </ac:spMkLst>
        </pc:spChg>
        <pc:spChg chg="add mod">
          <ac:chgData name="Fritz, Samuel B. (A&amp;F)" userId="0242f317-a9c7-40e6-a6e6-ebbdcde2729e" providerId="ADAL" clId="{87A3E101-2AC7-45DC-8F9F-214B08F494C0}" dt="2026-05-26T15:08:35.839" v="1929" actId="1076"/>
          <ac:spMkLst>
            <pc:docMk/>
            <pc:sldMk cId="1140208966" sldId="2147483620"/>
            <ac:spMk id="3" creationId="{7231D715-604F-E9CC-40B7-56CEA2F1CBB5}"/>
          </ac:spMkLst>
        </pc:spChg>
        <pc:spChg chg="add mod">
          <ac:chgData name="Fritz, Samuel B. (A&amp;F)" userId="0242f317-a9c7-40e6-a6e6-ebbdcde2729e" providerId="ADAL" clId="{87A3E101-2AC7-45DC-8F9F-214B08F494C0}" dt="2026-05-26T15:08:38.293" v="1930" actId="1076"/>
          <ac:spMkLst>
            <pc:docMk/>
            <pc:sldMk cId="1140208966" sldId="2147483620"/>
            <ac:spMk id="5" creationId="{06E94343-82AA-8202-3416-607ECC5E8986}"/>
          </ac:spMkLst>
        </pc:spChg>
        <pc:spChg chg="add mod">
          <ac:chgData name="Fritz, Samuel B. (A&amp;F)" userId="0242f317-a9c7-40e6-a6e6-ebbdcde2729e" providerId="ADAL" clId="{87A3E101-2AC7-45DC-8F9F-214B08F494C0}" dt="2026-05-26T15:13:36.338" v="1949" actId="20577"/>
          <ac:spMkLst>
            <pc:docMk/>
            <pc:sldMk cId="1140208966" sldId="2147483620"/>
            <ac:spMk id="6" creationId="{E946B8B7-6C19-3BC5-846F-36C490D5BBE9}"/>
          </ac:spMkLst>
        </pc:spChg>
        <pc:spChg chg="add mod">
          <ac:chgData name="Fritz, Samuel B. (A&amp;F)" userId="0242f317-a9c7-40e6-a6e6-ebbdcde2729e" providerId="ADAL" clId="{87A3E101-2AC7-45DC-8F9F-214B08F494C0}" dt="2026-05-26T15:13:28.531" v="1940" actId="20577"/>
          <ac:spMkLst>
            <pc:docMk/>
            <pc:sldMk cId="1140208966" sldId="2147483620"/>
            <ac:spMk id="7" creationId="{F8319DFC-83EE-A14B-FA25-D233E3381DC4}"/>
          </ac:spMkLst>
        </pc:spChg>
        <pc:spChg chg="add mod">
          <ac:chgData name="Fritz, Samuel B. (A&amp;F)" userId="0242f317-a9c7-40e6-a6e6-ebbdcde2729e" providerId="ADAL" clId="{87A3E101-2AC7-45DC-8F9F-214B08F494C0}" dt="2026-05-26T15:02:57.425" v="1568" actId="20577"/>
          <ac:spMkLst>
            <pc:docMk/>
            <pc:sldMk cId="1140208966" sldId="2147483620"/>
            <ac:spMk id="8" creationId="{289C3113-7B11-61B4-72B3-ADA35A145F1D}"/>
          </ac:spMkLst>
        </pc:spChg>
        <pc:spChg chg="add mod">
          <ac:chgData name="Fritz, Samuel B. (A&amp;F)" userId="0242f317-a9c7-40e6-a6e6-ebbdcde2729e" providerId="ADAL" clId="{87A3E101-2AC7-45DC-8F9F-214B08F494C0}" dt="2026-05-26T15:33:59.743" v="1968" actId="14100"/>
          <ac:spMkLst>
            <pc:docMk/>
            <pc:sldMk cId="1140208966" sldId="2147483620"/>
            <ac:spMk id="10" creationId="{D5C055EB-AC2F-C7E0-7752-7D4162EF85A7}"/>
          </ac:spMkLst>
        </pc:spChg>
        <pc:spChg chg="add mod ord">
          <ac:chgData name="Fritz, Samuel B. (A&amp;F)" userId="0242f317-a9c7-40e6-a6e6-ebbdcde2729e" providerId="ADAL" clId="{87A3E101-2AC7-45DC-8F9F-214B08F494C0}" dt="2026-05-26T15:07:54.503" v="1921" actId="167"/>
          <ac:spMkLst>
            <pc:docMk/>
            <pc:sldMk cId="1140208966" sldId="2147483620"/>
            <ac:spMk id="11" creationId="{7BF0071B-1DC0-EAD4-134C-10BE11DD2D34}"/>
          </ac:spMkLst>
        </pc:spChg>
        <pc:spChg chg="add mod ord">
          <ac:chgData name="Fritz, Samuel B. (A&amp;F)" userId="0242f317-a9c7-40e6-a6e6-ebbdcde2729e" providerId="ADAL" clId="{87A3E101-2AC7-45DC-8F9F-214B08F494C0}" dt="2026-05-26T15:08:02.830" v="1924" actId="167"/>
          <ac:spMkLst>
            <pc:docMk/>
            <pc:sldMk cId="1140208966" sldId="2147483620"/>
            <ac:spMk id="12" creationId="{C7484EAB-9696-F410-98CF-C8A61DDB9CE9}"/>
          </ac:spMkLst>
        </pc:spChg>
        <pc:spChg chg="add del mod ord">
          <ac:chgData name="Fritz, Samuel B. (A&amp;F)" userId="0242f317-a9c7-40e6-a6e6-ebbdcde2729e" providerId="ADAL" clId="{87A3E101-2AC7-45DC-8F9F-214B08F494C0}" dt="2026-05-26T15:08:48.913" v="1935" actId="21"/>
          <ac:spMkLst>
            <pc:docMk/>
            <pc:sldMk cId="1140208966" sldId="2147483620"/>
            <ac:spMk id="13" creationId="{5357DCB6-F55B-82A2-4D63-2221A8A80F04}"/>
          </ac:spMkLst>
        </pc:spChg>
      </pc:sldChg>
    </pc:docChg>
  </pc:docChgLst>
  <pc:docChgLst>
    <pc:chgData name="Eynatian, Amy (GOV)" userId="fc93f6e2-70b1-42a6-a830-05a1d5b7bda0" providerId="ADAL" clId="{0C5D4945-B2C6-467D-AE87-46685B5C4D09}"/>
    <pc:docChg chg="modSld">
      <pc:chgData name="Eynatian, Amy (GOV)" userId="fc93f6e2-70b1-42a6-a830-05a1d5b7bda0" providerId="ADAL" clId="{0C5D4945-B2C6-467D-AE87-46685B5C4D09}" dt="2026-05-26T15:59:36.795" v="163" actId="20577"/>
      <pc:docMkLst>
        <pc:docMk/>
      </pc:docMkLst>
      <pc:sldChg chg="modSp mod">
        <pc:chgData name="Eynatian, Amy (GOV)" userId="fc93f6e2-70b1-42a6-a830-05a1d5b7bda0" providerId="ADAL" clId="{0C5D4945-B2C6-467D-AE87-46685B5C4D09}" dt="2026-05-26T15:59:31.571" v="161" actId="20577"/>
        <pc:sldMkLst>
          <pc:docMk/>
          <pc:sldMk cId="3566413108" sldId="2147483607"/>
        </pc:sldMkLst>
        <pc:graphicFrameChg chg="mod modGraphic">
          <ac:chgData name="Eynatian, Amy (GOV)" userId="fc93f6e2-70b1-42a6-a830-05a1d5b7bda0" providerId="ADAL" clId="{0C5D4945-B2C6-467D-AE87-46685B5C4D09}" dt="2026-05-26T15:59:31.571" v="161" actId="20577"/>
          <ac:graphicFrameMkLst>
            <pc:docMk/>
            <pc:sldMk cId="3566413108" sldId="2147483607"/>
            <ac:graphicFrameMk id="5" creationId="{061C0880-59C9-9FB2-3A9C-5F0C714FFF69}"/>
          </ac:graphicFrameMkLst>
        </pc:graphicFrameChg>
      </pc:sldChg>
      <pc:sldChg chg="modSp mod">
        <pc:chgData name="Eynatian, Amy (GOV)" userId="fc93f6e2-70b1-42a6-a830-05a1d5b7bda0" providerId="ADAL" clId="{0C5D4945-B2C6-467D-AE87-46685B5C4D09}" dt="2026-05-26T15:59:36.795" v="163" actId="20577"/>
        <pc:sldMkLst>
          <pc:docMk/>
          <pc:sldMk cId="2561623487" sldId="2147483616"/>
        </pc:sldMkLst>
        <pc:graphicFrameChg chg="mod modGraphic">
          <ac:chgData name="Eynatian, Amy (GOV)" userId="fc93f6e2-70b1-42a6-a830-05a1d5b7bda0" providerId="ADAL" clId="{0C5D4945-B2C6-467D-AE87-46685B5C4D09}" dt="2026-05-26T15:59:36.795" v="163" actId="20577"/>
          <ac:graphicFrameMkLst>
            <pc:docMk/>
            <pc:sldMk cId="2561623487" sldId="2147483616"/>
            <ac:graphicFrameMk id="5" creationId="{0E5F1218-7868-3797-6D34-75473DF13BD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F1D2CB-0265-4800-BE8B-58C3A19167C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3D65B2C-803E-457B-B2F1-DFD233D3BE3C}">
      <dgm:prSet phldr="0" custT="1"/>
      <dgm:spPr/>
      <dgm:t>
        <a:bodyPr/>
        <a:lstStyle/>
        <a:p>
          <a:r>
            <a:rPr lang="en-US" sz="2800">
              <a:latin typeface="+mn-lt"/>
            </a:rPr>
            <a:t>FFIO Updates</a:t>
          </a:r>
        </a:p>
      </dgm:t>
    </dgm:pt>
    <dgm:pt modelId="{9B3EC855-C42F-41BC-837C-F17BE143F8DB}" type="parTrans" cxnId="{0F77C04E-B91B-4A0E-A169-219503005034}">
      <dgm:prSet/>
      <dgm:spPr/>
      <dgm:t>
        <a:bodyPr/>
        <a:lstStyle/>
        <a:p>
          <a:endParaRPr lang="en-US"/>
        </a:p>
      </dgm:t>
    </dgm:pt>
    <dgm:pt modelId="{F8A8960C-13DD-4A21-B5B6-02E1A4BD8CCF}" type="sibTrans" cxnId="{0F77C04E-B91B-4A0E-A169-219503005034}">
      <dgm:prSet/>
      <dgm:spPr/>
      <dgm:t>
        <a:bodyPr/>
        <a:lstStyle/>
        <a:p>
          <a:endParaRPr lang="en-US"/>
        </a:p>
      </dgm:t>
    </dgm:pt>
    <dgm:pt modelId="{E786615A-E3E7-41B8-907D-FCCBD806C94B}">
      <dgm:prSet custT="1"/>
      <dgm:spPr/>
      <dgm:t>
        <a:bodyPr/>
        <a:lstStyle/>
        <a:p>
          <a:r>
            <a:rPr lang="en-US" sz="2800">
              <a:latin typeface="+mn-lt"/>
            </a:rPr>
            <a:t>Q&amp;A</a:t>
          </a:r>
          <a:endParaRPr lang="en-US" sz="2800"/>
        </a:p>
      </dgm:t>
    </dgm:pt>
    <dgm:pt modelId="{EBA4471A-10D0-4451-921C-E857E521A411}" type="parTrans" cxnId="{C26F9490-9A52-4619-9620-6796717274F5}">
      <dgm:prSet/>
      <dgm:spPr/>
      <dgm:t>
        <a:bodyPr/>
        <a:lstStyle/>
        <a:p>
          <a:endParaRPr lang="en-US"/>
        </a:p>
      </dgm:t>
    </dgm:pt>
    <dgm:pt modelId="{7A34A4D3-777E-437C-9FD7-3BDEAC1D6CAE}" type="sibTrans" cxnId="{C26F9490-9A52-4619-9620-6796717274F5}">
      <dgm:prSet/>
      <dgm:spPr/>
      <dgm:t>
        <a:bodyPr/>
        <a:lstStyle/>
        <a:p>
          <a:endParaRPr lang="en-US"/>
        </a:p>
      </dgm:t>
    </dgm:pt>
    <dgm:pt modelId="{87690E44-EA1B-4D26-847F-BB539CAFEDA5}">
      <dgm:prSet phldr="0" custT="1"/>
      <dgm:spPr/>
      <dgm:t>
        <a:bodyPr/>
        <a:lstStyle/>
        <a:p>
          <a:r>
            <a:rPr lang="en-US" sz="2800">
              <a:latin typeface="+mn-lt"/>
            </a:rPr>
            <a:t>Open Funding Opportunities</a:t>
          </a:r>
        </a:p>
      </dgm:t>
    </dgm:pt>
    <dgm:pt modelId="{A81B1879-EAC9-456F-B720-FFAD47D1A662}" type="parTrans" cxnId="{7E269797-FDB1-4E5E-A272-A37EE3447962}">
      <dgm:prSet/>
      <dgm:spPr/>
      <dgm:t>
        <a:bodyPr/>
        <a:lstStyle/>
        <a:p>
          <a:endParaRPr lang="en-US"/>
        </a:p>
      </dgm:t>
    </dgm:pt>
    <dgm:pt modelId="{7ADA44F5-8FED-4D01-B10A-6DD9538BF3FF}" type="sibTrans" cxnId="{7E269797-FDB1-4E5E-A272-A37EE3447962}">
      <dgm:prSet/>
      <dgm:spPr/>
      <dgm:t>
        <a:bodyPr/>
        <a:lstStyle/>
        <a:p>
          <a:endParaRPr lang="en-US"/>
        </a:p>
      </dgm:t>
    </dgm:pt>
    <dgm:pt modelId="{BD408279-7BC7-4ABE-8003-53D9C864A53B}">
      <dgm:prSet phldr="0" custT="1"/>
      <dgm:spPr/>
      <dgm:t>
        <a:bodyPr/>
        <a:lstStyle/>
        <a:p>
          <a:pPr rtl="0"/>
          <a:r>
            <a:rPr lang="en-US" sz="2800">
              <a:latin typeface="+mn-lt"/>
            </a:rPr>
            <a:t>Distance Learning and Telemedicine Grant Program – USDA</a:t>
          </a:r>
        </a:p>
      </dgm:t>
    </dgm:pt>
    <dgm:pt modelId="{D7852E50-3BEE-4F77-9047-8C99C423BB36}" type="parTrans" cxnId="{E0B14E14-9ADE-4843-947F-1508E8B83BB2}">
      <dgm:prSet/>
      <dgm:spPr/>
      <dgm:t>
        <a:bodyPr/>
        <a:lstStyle/>
        <a:p>
          <a:endParaRPr lang="en-US"/>
        </a:p>
      </dgm:t>
    </dgm:pt>
    <dgm:pt modelId="{136BD544-BC4B-4F32-A612-932942794763}" type="sibTrans" cxnId="{E0B14E14-9ADE-4843-947F-1508E8B83BB2}">
      <dgm:prSet/>
      <dgm:spPr/>
      <dgm:t>
        <a:bodyPr/>
        <a:lstStyle/>
        <a:p>
          <a:endParaRPr lang="en-US"/>
        </a:p>
      </dgm:t>
    </dgm:pt>
    <dgm:pt modelId="{BD27A063-45E3-4FAA-B01F-9166524F6B9C}">
      <dgm:prSet custT="1"/>
      <dgm:spPr/>
      <dgm:t>
        <a:bodyPr/>
        <a:lstStyle/>
        <a:p>
          <a:pPr rtl="0"/>
          <a:r>
            <a:rPr lang="en-US" sz="2800">
              <a:latin typeface="+mn-lt"/>
              <a:ea typeface="+mn-lt"/>
              <a:cs typeface="+mn-lt"/>
            </a:rPr>
            <a:t>Flood Mitigation Assistance - MEMA</a:t>
          </a:r>
        </a:p>
      </dgm:t>
    </dgm:pt>
    <dgm:pt modelId="{DAA2128C-13CB-496E-8EB7-B70EE1D8EDBB}" type="parTrans" cxnId="{24BE1D8B-33FB-4C9A-9BD0-0AE179315DD7}">
      <dgm:prSet/>
      <dgm:spPr/>
      <dgm:t>
        <a:bodyPr/>
        <a:lstStyle/>
        <a:p>
          <a:endParaRPr lang="en-US"/>
        </a:p>
      </dgm:t>
    </dgm:pt>
    <dgm:pt modelId="{B852D91D-C730-479B-8601-B4AE29AC21A0}" type="sibTrans" cxnId="{24BE1D8B-33FB-4C9A-9BD0-0AE179315DD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C9AF3EF-3C22-45C2-BA4B-A2314F23F0E1}" type="pres">
      <dgm:prSet presAssocID="{6DF1D2CB-0265-4800-BE8B-58C3A19167CB}" presName="vert0" presStyleCnt="0">
        <dgm:presLayoutVars>
          <dgm:dir/>
          <dgm:animOne val="branch"/>
          <dgm:animLvl val="lvl"/>
        </dgm:presLayoutVars>
      </dgm:prSet>
      <dgm:spPr/>
    </dgm:pt>
    <dgm:pt modelId="{8E6F9FB5-741F-4550-98F4-C83A7C320255}" type="pres">
      <dgm:prSet presAssocID="{A3D65B2C-803E-457B-B2F1-DFD233D3BE3C}" presName="thickLine" presStyleLbl="alignNode1" presStyleIdx="0" presStyleCnt="5"/>
      <dgm:spPr/>
    </dgm:pt>
    <dgm:pt modelId="{EC2118CB-AEB3-4BA3-9FB7-5973BD832D93}" type="pres">
      <dgm:prSet presAssocID="{A3D65B2C-803E-457B-B2F1-DFD233D3BE3C}" presName="horz1" presStyleCnt="0"/>
      <dgm:spPr/>
    </dgm:pt>
    <dgm:pt modelId="{15BAAD7A-397A-4415-ABA7-8DD3BECA9095}" type="pres">
      <dgm:prSet presAssocID="{A3D65B2C-803E-457B-B2F1-DFD233D3BE3C}" presName="tx1" presStyleLbl="revTx" presStyleIdx="0" presStyleCnt="5"/>
      <dgm:spPr/>
    </dgm:pt>
    <dgm:pt modelId="{F54C92FD-9542-4582-8D61-D56E3D9D33A1}" type="pres">
      <dgm:prSet presAssocID="{A3D65B2C-803E-457B-B2F1-DFD233D3BE3C}" presName="vert1" presStyleCnt="0"/>
      <dgm:spPr/>
    </dgm:pt>
    <dgm:pt modelId="{2411DE6E-CF78-47EA-9BF5-94445ACB0F08}" type="pres">
      <dgm:prSet presAssocID="{87690E44-EA1B-4D26-847F-BB539CAFEDA5}" presName="thickLine" presStyleLbl="alignNode1" presStyleIdx="1" presStyleCnt="5"/>
      <dgm:spPr/>
    </dgm:pt>
    <dgm:pt modelId="{80A8BDE8-C1A2-432D-AD77-5128EDC4B3B2}" type="pres">
      <dgm:prSet presAssocID="{87690E44-EA1B-4D26-847F-BB539CAFEDA5}" presName="horz1" presStyleCnt="0"/>
      <dgm:spPr/>
    </dgm:pt>
    <dgm:pt modelId="{FEECD701-AA31-476C-ADC3-F88B5069FCE9}" type="pres">
      <dgm:prSet presAssocID="{87690E44-EA1B-4D26-847F-BB539CAFEDA5}" presName="tx1" presStyleLbl="revTx" presStyleIdx="1" presStyleCnt="5"/>
      <dgm:spPr/>
    </dgm:pt>
    <dgm:pt modelId="{226DFD3D-1ACC-46BA-8E82-1E3419F2952D}" type="pres">
      <dgm:prSet presAssocID="{87690E44-EA1B-4D26-847F-BB539CAFEDA5}" presName="vert1" presStyleCnt="0"/>
      <dgm:spPr/>
    </dgm:pt>
    <dgm:pt modelId="{AF33040D-5115-42E0-97F9-672AA177C30A}" type="pres">
      <dgm:prSet presAssocID="{BD27A063-45E3-4FAA-B01F-9166524F6B9C}" presName="thickLine" presStyleLbl="alignNode1" presStyleIdx="2" presStyleCnt="5"/>
      <dgm:spPr/>
    </dgm:pt>
    <dgm:pt modelId="{5A57EF1C-95EA-427D-944B-CA3D31C6FE2E}" type="pres">
      <dgm:prSet presAssocID="{BD27A063-45E3-4FAA-B01F-9166524F6B9C}" presName="horz1" presStyleCnt="0"/>
      <dgm:spPr/>
    </dgm:pt>
    <dgm:pt modelId="{16999F5F-DFA2-492A-9FD5-F1E497DDF5F5}" type="pres">
      <dgm:prSet presAssocID="{BD27A063-45E3-4FAA-B01F-9166524F6B9C}" presName="tx1" presStyleLbl="revTx" presStyleIdx="2" presStyleCnt="5"/>
      <dgm:spPr/>
    </dgm:pt>
    <dgm:pt modelId="{FDEAD506-E346-4C4D-B711-CB51F681C00F}" type="pres">
      <dgm:prSet presAssocID="{BD27A063-45E3-4FAA-B01F-9166524F6B9C}" presName="vert1" presStyleCnt="0"/>
      <dgm:spPr/>
    </dgm:pt>
    <dgm:pt modelId="{8B5F0AC1-198F-460B-BBF5-66555BB1BF1B}" type="pres">
      <dgm:prSet presAssocID="{BD408279-7BC7-4ABE-8003-53D9C864A53B}" presName="thickLine" presStyleLbl="alignNode1" presStyleIdx="3" presStyleCnt="5"/>
      <dgm:spPr/>
    </dgm:pt>
    <dgm:pt modelId="{FE318E81-992E-4536-8FC6-AEE3C963B119}" type="pres">
      <dgm:prSet presAssocID="{BD408279-7BC7-4ABE-8003-53D9C864A53B}" presName="horz1" presStyleCnt="0"/>
      <dgm:spPr/>
    </dgm:pt>
    <dgm:pt modelId="{C2BAA319-2E77-42CA-A7EE-A850B49F1396}" type="pres">
      <dgm:prSet presAssocID="{BD408279-7BC7-4ABE-8003-53D9C864A53B}" presName="tx1" presStyleLbl="revTx" presStyleIdx="3" presStyleCnt="5"/>
      <dgm:spPr/>
    </dgm:pt>
    <dgm:pt modelId="{E4E23E15-1983-47A0-982A-5FDACD86C1E6}" type="pres">
      <dgm:prSet presAssocID="{BD408279-7BC7-4ABE-8003-53D9C864A53B}" presName="vert1" presStyleCnt="0"/>
      <dgm:spPr/>
    </dgm:pt>
    <dgm:pt modelId="{54B84707-A942-4987-9073-A8A74783F4B8}" type="pres">
      <dgm:prSet presAssocID="{E786615A-E3E7-41B8-907D-FCCBD806C94B}" presName="thickLine" presStyleLbl="alignNode1" presStyleIdx="4" presStyleCnt="5"/>
      <dgm:spPr/>
    </dgm:pt>
    <dgm:pt modelId="{4C1A15C2-F17A-4354-9625-A160949AA372}" type="pres">
      <dgm:prSet presAssocID="{E786615A-E3E7-41B8-907D-FCCBD806C94B}" presName="horz1" presStyleCnt="0"/>
      <dgm:spPr/>
    </dgm:pt>
    <dgm:pt modelId="{82BAC1E7-87E1-4AF0-9301-BCAF1B9888DA}" type="pres">
      <dgm:prSet presAssocID="{E786615A-E3E7-41B8-907D-FCCBD806C94B}" presName="tx1" presStyleLbl="revTx" presStyleIdx="4" presStyleCnt="5"/>
      <dgm:spPr/>
    </dgm:pt>
    <dgm:pt modelId="{E40E6370-6624-471C-BD1E-5724BDA68D9E}" type="pres">
      <dgm:prSet presAssocID="{E786615A-E3E7-41B8-907D-FCCBD806C94B}" presName="vert1" presStyleCnt="0"/>
      <dgm:spPr/>
    </dgm:pt>
  </dgm:ptLst>
  <dgm:cxnLst>
    <dgm:cxn modelId="{E0B14E14-9ADE-4843-947F-1508E8B83BB2}" srcId="{6DF1D2CB-0265-4800-BE8B-58C3A19167CB}" destId="{BD408279-7BC7-4ABE-8003-53D9C864A53B}" srcOrd="3" destOrd="0" parTransId="{D7852E50-3BEE-4F77-9047-8C99C423BB36}" sibTransId="{136BD544-BC4B-4F32-A612-932942794763}"/>
    <dgm:cxn modelId="{B3828C1F-8F64-4044-A5D3-378E747CDFED}" type="presOf" srcId="{A3D65B2C-803E-457B-B2F1-DFD233D3BE3C}" destId="{15BAAD7A-397A-4415-ABA7-8DD3BECA9095}" srcOrd="0" destOrd="0" presId="urn:microsoft.com/office/officeart/2008/layout/LinedList"/>
    <dgm:cxn modelId="{D2000427-5446-4D86-9241-7F772B27FBDD}" type="presOf" srcId="{E786615A-E3E7-41B8-907D-FCCBD806C94B}" destId="{82BAC1E7-87E1-4AF0-9301-BCAF1B9888DA}" srcOrd="0" destOrd="0" presId="urn:microsoft.com/office/officeart/2008/layout/LinedList"/>
    <dgm:cxn modelId="{53D88544-73EC-49D2-A400-E549AE96AC1B}" type="presOf" srcId="{BD408279-7BC7-4ABE-8003-53D9C864A53B}" destId="{C2BAA319-2E77-42CA-A7EE-A850B49F1396}" srcOrd="0" destOrd="0" presId="urn:microsoft.com/office/officeart/2008/layout/LinedList"/>
    <dgm:cxn modelId="{0F77C04E-B91B-4A0E-A169-219503005034}" srcId="{6DF1D2CB-0265-4800-BE8B-58C3A19167CB}" destId="{A3D65B2C-803E-457B-B2F1-DFD233D3BE3C}" srcOrd="0" destOrd="0" parTransId="{9B3EC855-C42F-41BC-837C-F17BE143F8DB}" sibTransId="{F8A8960C-13DD-4A21-B5B6-02E1A4BD8CCF}"/>
    <dgm:cxn modelId="{1F316D7B-80F4-42D1-B970-773AD5F94A29}" type="presOf" srcId="{87690E44-EA1B-4D26-847F-BB539CAFEDA5}" destId="{FEECD701-AA31-476C-ADC3-F88B5069FCE9}" srcOrd="0" destOrd="0" presId="urn:microsoft.com/office/officeart/2008/layout/LinedList"/>
    <dgm:cxn modelId="{24BE1D8B-33FB-4C9A-9BD0-0AE179315DD7}" srcId="{6DF1D2CB-0265-4800-BE8B-58C3A19167CB}" destId="{BD27A063-45E3-4FAA-B01F-9166524F6B9C}" srcOrd="2" destOrd="0" parTransId="{DAA2128C-13CB-496E-8EB7-B70EE1D8EDBB}" sibTransId="{B852D91D-C730-479B-8601-B4AE29AC21A0}"/>
    <dgm:cxn modelId="{C26F9490-9A52-4619-9620-6796717274F5}" srcId="{6DF1D2CB-0265-4800-BE8B-58C3A19167CB}" destId="{E786615A-E3E7-41B8-907D-FCCBD806C94B}" srcOrd="4" destOrd="0" parTransId="{EBA4471A-10D0-4451-921C-E857E521A411}" sibTransId="{7A34A4D3-777E-437C-9FD7-3BDEAC1D6CAE}"/>
    <dgm:cxn modelId="{7E269797-FDB1-4E5E-A272-A37EE3447962}" srcId="{6DF1D2CB-0265-4800-BE8B-58C3A19167CB}" destId="{87690E44-EA1B-4D26-847F-BB539CAFEDA5}" srcOrd="1" destOrd="0" parTransId="{A81B1879-EAC9-456F-B720-FFAD47D1A662}" sibTransId="{7ADA44F5-8FED-4D01-B10A-6DD9538BF3FF}"/>
    <dgm:cxn modelId="{926F85BA-A559-4006-86C4-34A49A36838C}" type="presOf" srcId="{BD27A063-45E3-4FAA-B01F-9166524F6B9C}" destId="{16999F5F-DFA2-492A-9FD5-F1E497DDF5F5}" srcOrd="0" destOrd="0" presId="urn:microsoft.com/office/officeart/2008/layout/LinedList"/>
    <dgm:cxn modelId="{0B5941F2-29CA-4562-B321-41532D72A861}" type="presOf" srcId="{6DF1D2CB-0265-4800-BE8B-58C3A19167CB}" destId="{CC9AF3EF-3C22-45C2-BA4B-A2314F23F0E1}" srcOrd="0" destOrd="0" presId="urn:microsoft.com/office/officeart/2008/layout/LinedList"/>
    <dgm:cxn modelId="{5432EA3E-44B8-4531-AE73-E0D19DFEBC6A}" type="presParOf" srcId="{CC9AF3EF-3C22-45C2-BA4B-A2314F23F0E1}" destId="{8E6F9FB5-741F-4550-98F4-C83A7C320255}" srcOrd="0" destOrd="0" presId="urn:microsoft.com/office/officeart/2008/layout/LinedList"/>
    <dgm:cxn modelId="{FD82C991-2F0D-4AFF-AD9C-E30BC99B84D6}" type="presParOf" srcId="{CC9AF3EF-3C22-45C2-BA4B-A2314F23F0E1}" destId="{EC2118CB-AEB3-4BA3-9FB7-5973BD832D93}" srcOrd="1" destOrd="0" presId="urn:microsoft.com/office/officeart/2008/layout/LinedList"/>
    <dgm:cxn modelId="{516BBDFC-1FFE-4D9B-B121-BF9CB953236F}" type="presParOf" srcId="{EC2118CB-AEB3-4BA3-9FB7-5973BD832D93}" destId="{15BAAD7A-397A-4415-ABA7-8DD3BECA9095}" srcOrd="0" destOrd="0" presId="urn:microsoft.com/office/officeart/2008/layout/LinedList"/>
    <dgm:cxn modelId="{102B62FB-58C7-46B5-A3F3-ABB42A069B0E}" type="presParOf" srcId="{EC2118CB-AEB3-4BA3-9FB7-5973BD832D93}" destId="{F54C92FD-9542-4582-8D61-D56E3D9D33A1}" srcOrd="1" destOrd="0" presId="urn:microsoft.com/office/officeart/2008/layout/LinedList"/>
    <dgm:cxn modelId="{9AE084ED-A378-4263-8E53-B64B2A6697F2}" type="presParOf" srcId="{CC9AF3EF-3C22-45C2-BA4B-A2314F23F0E1}" destId="{2411DE6E-CF78-47EA-9BF5-94445ACB0F08}" srcOrd="2" destOrd="0" presId="urn:microsoft.com/office/officeart/2008/layout/LinedList"/>
    <dgm:cxn modelId="{2EE98B75-9746-450A-A6F5-16F916B989D2}" type="presParOf" srcId="{CC9AF3EF-3C22-45C2-BA4B-A2314F23F0E1}" destId="{80A8BDE8-C1A2-432D-AD77-5128EDC4B3B2}" srcOrd="3" destOrd="0" presId="urn:microsoft.com/office/officeart/2008/layout/LinedList"/>
    <dgm:cxn modelId="{5ADF6FA0-E56F-4DA7-9FA0-EA780278C723}" type="presParOf" srcId="{80A8BDE8-C1A2-432D-AD77-5128EDC4B3B2}" destId="{FEECD701-AA31-476C-ADC3-F88B5069FCE9}" srcOrd="0" destOrd="0" presId="urn:microsoft.com/office/officeart/2008/layout/LinedList"/>
    <dgm:cxn modelId="{1FA862B6-14AF-401A-A49B-8CE3F6903AEA}" type="presParOf" srcId="{80A8BDE8-C1A2-432D-AD77-5128EDC4B3B2}" destId="{226DFD3D-1ACC-46BA-8E82-1E3419F2952D}" srcOrd="1" destOrd="0" presId="urn:microsoft.com/office/officeart/2008/layout/LinedList"/>
    <dgm:cxn modelId="{B3D5D6BF-6D28-42FE-B43A-4A53CBE1A9A7}" type="presParOf" srcId="{CC9AF3EF-3C22-45C2-BA4B-A2314F23F0E1}" destId="{AF33040D-5115-42E0-97F9-672AA177C30A}" srcOrd="4" destOrd="0" presId="urn:microsoft.com/office/officeart/2008/layout/LinedList"/>
    <dgm:cxn modelId="{B3C79FB1-245A-448F-B0EA-C19CEF85F712}" type="presParOf" srcId="{CC9AF3EF-3C22-45C2-BA4B-A2314F23F0E1}" destId="{5A57EF1C-95EA-427D-944B-CA3D31C6FE2E}" srcOrd="5" destOrd="0" presId="urn:microsoft.com/office/officeart/2008/layout/LinedList"/>
    <dgm:cxn modelId="{F44F7559-849E-4C4E-8748-7E5AA5D207C8}" type="presParOf" srcId="{5A57EF1C-95EA-427D-944B-CA3D31C6FE2E}" destId="{16999F5F-DFA2-492A-9FD5-F1E497DDF5F5}" srcOrd="0" destOrd="0" presId="urn:microsoft.com/office/officeart/2008/layout/LinedList"/>
    <dgm:cxn modelId="{FBC22053-842B-4917-9980-3508C83053CD}" type="presParOf" srcId="{5A57EF1C-95EA-427D-944B-CA3D31C6FE2E}" destId="{FDEAD506-E346-4C4D-B711-CB51F681C00F}" srcOrd="1" destOrd="0" presId="urn:microsoft.com/office/officeart/2008/layout/LinedList"/>
    <dgm:cxn modelId="{102EF35E-518E-4342-BF32-71AC2A37DA0D}" type="presParOf" srcId="{CC9AF3EF-3C22-45C2-BA4B-A2314F23F0E1}" destId="{8B5F0AC1-198F-460B-BBF5-66555BB1BF1B}" srcOrd="6" destOrd="0" presId="urn:microsoft.com/office/officeart/2008/layout/LinedList"/>
    <dgm:cxn modelId="{C54D7BA1-32ED-4006-899E-9498D56A3F9F}" type="presParOf" srcId="{CC9AF3EF-3C22-45C2-BA4B-A2314F23F0E1}" destId="{FE318E81-992E-4536-8FC6-AEE3C963B119}" srcOrd="7" destOrd="0" presId="urn:microsoft.com/office/officeart/2008/layout/LinedList"/>
    <dgm:cxn modelId="{FAD73631-579C-428C-8C81-701114EF5939}" type="presParOf" srcId="{FE318E81-992E-4536-8FC6-AEE3C963B119}" destId="{C2BAA319-2E77-42CA-A7EE-A850B49F1396}" srcOrd="0" destOrd="0" presId="urn:microsoft.com/office/officeart/2008/layout/LinedList"/>
    <dgm:cxn modelId="{9CE92235-7F7D-495E-BBBF-BFA39C46CF21}" type="presParOf" srcId="{FE318E81-992E-4536-8FC6-AEE3C963B119}" destId="{E4E23E15-1983-47A0-982A-5FDACD86C1E6}" srcOrd="1" destOrd="0" presId="urn:microsoft.com/office/officeart/2008/layout/LinedList"/>
    <dgm:cxn modelId="{07111793-58E7-40E8-9DF5-ACDBC93A582D}" type="presParOf" srcId="{CC9AF3EF-3C22-45C2-BA4B-A2314F23F0E1}" destId="{54B84707-A942-4987-9073-A8A74783F4B8}" srcOrd="8" destOrd="0" presId="urn:microsoft.com/office/officeart/2008/layout/LinedList"/>
    <dgm:cxn modelId="{27D9B890-BB68-4681-A7CA-56F3066F5ABC}" type="presParOf" srcId="{CC9AF3EF-3C22-45C2-BA4B-A2314F23F0E1}" destId="{4C1A15C2-F17A-4354-9625-A160949AA372}" srcOrd="9" destOrd="0" presId="urn:microsoft.com/office/officeart/2008/layout/LinedList"/>
    <dgm:cxn modelId="{0B2B79CE-B031-4A90-9B58-856EDF894056}" type="presParOf" srcId="{4C1A15C2-F17A-4354-9625-A160949AA372}" destId="{82BAC1E7-87E1-4AF0-9301-BCAF1B9888DA}" srcOrd="0" destOrd="0" presId="urn:microsoft.com/office/officeart/2008/layout/LinedList"/>
    <dgm:cxn modelId="{EC9E9B8E-3C95-46BF-83BD-C845FE9FF8B0}" type="presParOf" srcId="{4C1A15C2-F17A-4354-9625-A160949AA372}" destId="{E40E6370-6624-471C-BD1E-5724BDA68D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F9FB5-741F-4550-98F4-C83A7C320255}">
      <dsp:nvSpPr>
        <dsp:cNvPr id="0" name=""/>
        <dsp:cNvSpPr/>
      </dsp:nvSpPr>
      <dsp:spPr>
        <a:xfrm>
          <a:off x="0" y="794"/>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AAD7A-397A-4415-ABA7-8DD3BECA9095}">
      <dsp:nvSpPr>
        <dsp:cNvPr id="0" name=""/>
        <dsp:cNvSpPr/>
      </dsp:nvSpPr>
      <dsp:spPr>
        <a:xfrm>
          <a:off x="0" y="794"/>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rPr>
            <a:t>FFIO Updates</a:t>
          </a:r>
        </a:p>
      </dsp:txBody>
      <dsp:txXfrm>
        <a:off x="0" y="794"/>
        <a:ext cx="6974840" cy="1300742"/>
      </dsp:txXfrm>
    </dsp:sp>
    <dsp:sp modelId="{2411DE6E-CF78-47EA-9BF5-94445ACB0F08}">
      <dsp:nvSpPr>
        <dsp:cNvPr id="0" name=""/>
        <dsp:cNvSpPr/>
      </dsp:nvSpPr>
      <dsp:spPr>
        <a:xfrm>
          <a:off x="0" y="1301536"/>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CD701-AA31-476C-ADC3-F88B5069FCE9}">
      <dsp:nvSpPr>
        <dsp:cNvPr id="0" name=""/>
        <dsp:cNvSpPr/>
      </dsp:nvSpPr>
      <dsp:spPr>
        <a:xfrm>
          <a:off x="0" y="1301536"/>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rPr>
            <a:t>Open Funding Opportunities</a:t>
          </a:r>
        </a:p>
      </dsp:txBody>
      <dsp:txXfrm>
        <a:off x="0" y="1301536"/>
        <a:ext cx="6974840" cy="1300742"/>
      </dsp:txXfrm>
    </dsp:sp>
    <dsp:sp modelId="{AF33040D-5115-42E0-97F9-672AA177C30A}">
      <dsp:nvSpPr>
        <dsp:cNvPr id="0" name=""/>
        <dsp:cNvSpPr/>
      </dsp:nvSpPr>
      <dsp:spPr>
        <a:xfrm>
          <a:off x="0" y="2602279"/>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99F5F-DFA2-492A-9FD5-F1E497DDF5F5}">
      <dsp:nvSpPr>
        <dsp:cNvPr id="0" name=""/>
        <dsp:cNvSpPr/>
      </dsp:nvSpPr>
      <dsp:spPr>
        <a:xfrm>
          <a:off x="0" y="2602279"/>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a:latin typeface="+mn-lt"/>
              <a:ea typeface="+mn-lt"/>
              <a:cs typeface="+mn-lt"/>
            </a:rPr>
            <a:t>Flood Mitigation Assistance - MEMA</a:t>
          </a:r>
        </a:p>
      </dsp:txBody>
      <dsp:txXfrm>
        <a:off x="0" y="2602279"/>
        <a:ext cx="6974840" cy="1300742"/>
      </dsp:txXfrm>
    </dsp:sp>
    <dsp:sp modelId="{8B5F0AC1-198F-460B-BBF5-66555BB1BF1B}">
      <dsp:nvSpPr>
        <dsp:cNvPr id="0" name=""/>
        <dsp:cNvSpPr/>
      </dsp:nvSpPr>
      <dsp:spPr>
        <a:xfrm>
          <a:off x="0" y="3903022"/>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AA319-2E77-42CA-A7EE-A850B49F1396}">
      <dsp:nvSpPr>
        <dsp:cNvPr id="0" name=""/>
        <dsp:cNvSpPr/>
      </dsp:nvSpPr>
      <dsp:spPr>
        <a:xfrm>
          <a:off x="0" y="3903022"/>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a:latin typeface="+mn-lt"/>
            </a:rPr>
            <a:t>Distance Learning and Telemedicine Grant Program – USDA</a:t>
          </a:r>
        </a:p>
      </dsp:txBody>
      <dsp:txXfrm>
        <a:off x="0" y="3903022"/>
        <a:ext cx="6974840" cy="1300742"/>
      </dsp:txXfrm>
    </dsp:sp>
    <dsp:sp modelId="{54B84707-A942-4987-9073-A8A74783F4B8}">
      <dsp:nvSpPr>
        <dsp:cNvPr id="0" name=""/>
        <dsp:cNvSpPr/>
      </dsp:nvSpPr>
      <dsp:spPr>
        <a:xfrm>
          <a:off x="0" y="5203765"/>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BAC1E7-87E1-4AF0-9301-BCAF1B9888DA}">
      <dsp:nvSpPr>
        <dsp:cNvPr id="0" name=""/>
        <dsp:cNvSpPr/>
      </dsp:nvSpPr>
      <dsp:spPr>
        <a:xfrm>
          <a:off x="0" y="5203765"/>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rPr>
            <a:t>Q&amp;A</a:t>
          </a:r>
          <a:endParaRPr lang="en-US" sz="2800" kern="1200"/>
        </a:p>
      </dsp:txBody>
      <dsp:txXfrm>
        <a:off x="0" y="5203765"/>
        <a:ext cx="6974840" cy="130074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E083A-74AD-455D-8FFD-FB11E9BBAB54}"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F6020-D89A-4F5F-843F-A94F7D154EC2}" type="slidenum">
              <a:rPr lang="en-US" smtClean="0"/>
              <a:t>‹#›</a:t>
            </a:fld>
            <a:endParaRPr lang="en-US"/>
          </a:p>
        </p:txBody>
      </p:sp>
    </p:spTree>
    <p:extLst>
      <p:ext uri="{BB962C8B-B14F-4D97-AF65-F5344CB8AC3E}">
        <p14:creationId xmlns:p14="http://schemas.microsoft.com/office/powerpoint/2010/main" val="199978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0299-0948-13C5-CFC1-12B7A9212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6B490-FACD-9D5E-1B1A-4749A7EE0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C6C59-6873-4BF9-0985-01E68564CE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52BDD8-4421-4834-EE40-EB81AEFB9B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04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75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A2C03-EFF1-C51D-28A7-27BA9D989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96A9E-DDEF-1777-5BD3-2A09D3F63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46C98-0823-4A02-04C5-B1C7EFD076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F1AE47-58CB-0275-2AD5-3C64CDCC1F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84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8ABA-7221-1E35-2591-03AC50937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4DB6E-B6FE-27B9-E282-F671F4236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5630C-0905-E8EF-3065-419EB0210E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8FC99C-847D-9361-39EC-4D603790F6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49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332FE-93AB-2C6D-228E-1CE042F91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2A2C6-6F7B-1A76-E07A-E28E7C0AA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B41A1-7069-123B-2C28-91894C8C05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6330E4-EB0A-80A0-6A2F-CD77380CD62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34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66F2-3401-33A3-8464-FB550F7DE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C0B3D-0557-AA03-67E6-701E248DC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630AA-0E0A-B801-E07A-27EBA495C4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FABC24-E92E-429F-B39B-59E2735833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3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E234A-5613-4FB7-4E48-854BACC66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B5D42-55E7-DE43-A92C-AFA2ACDD8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EFD2C-6AF2-FAB8-0CC8-2188C538F4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900FA5-FA00-CF00-3487-6F08AA354F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12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6E89FC-FCE8-4C41-ACE9-E8707EE4F6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54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66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E69FE-F523-43C8-9366-8E7E64874C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193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0.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1.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4.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8.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oleObject" Target="../embeddings/oleObject31.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4.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5.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8.bin"/></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0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0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7.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8.xml"/><Relationship Id="rId4" Type="http://schemas.openxmlformats.org/officeDocument/2006/relationships/image" Target="../media/image3.emf"/></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0.bin"/></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221.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222.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22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226.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227.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22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229.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em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png"/></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44.xml"/><Relationship Id="rId4" Type="http://schemas.openxmlformats.org/officeDocument/2006/relationships/image" Target="../media/image3.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4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4.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2.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3.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82.xml"/><Relationship Id="rId4" Type="http://schemas.openxmlformats.org/officeDocument/2006/relationships/image" Target="../media/image3.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83.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4.bin"/></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9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9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8.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oleObject" Target="../embeddings/oleObject31.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4.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5.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8.bin"/></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5.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9.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30.xml"/><Relationship Id="rId4" Type="http://schemas.openxmlformats.org/officeDocument/2006/relationships/image" Target="../media/image3.emf"/></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0.bin"/></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333.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334.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33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338.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339.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34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341.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emf"/></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3.xml"/><Relationship Id="rId1" Type="http://schemas.openxmlformats.org/officeDocument/2006/relationships/tags" Target="../tags/tag342.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3.png"/><Relationship Id="rId4" Type="http://schemas.openxmlformats.org/officeDocument/2006/relationships/image" Target="../media/image22.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4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4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2.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7.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4.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6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oleObject" Target="../embeddings/oleObject3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8.bin"/></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9.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2.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3.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4.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0.bin"/></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108.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109.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112.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113.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11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115.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32.xml"/><Relationship Id="rId4"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33.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47602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410821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250645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62685" y="535714"/>
            <a:ext cx="9839216" cy="470898"/>
          </a:xfrm>
        </p:spPr>
        <p:txBody>
          <a:bodyPr/>
          <a:lstStyle>
            <a:lvl1pPr>
              <a:defRPr sz="3400">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51227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468382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6818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266190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Picture 447" descr="Boston, Massachusetts, USA"/>
          <p:cNvPicPr>
            <a:picLocks noChangeAspect="1" noChangeArrowheads="1"/>
          </p:cNvPicPr>
          <p:nvPr/>
        </p:nvPicPr>
        <p:blipFill rotWithShape="1">
          <a:blip r:embed="rId6">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3" name="TextBox 2"/>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548947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95740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3030479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1" name="Straight Connector 20"/>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721714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47675" y="2085628"/>
            <a:ext cx="1111567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13" name="Straight Connector 12"/>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122849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 Gray slice headin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62685"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2685"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544387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749908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pic>
        <p:nvPicPr>
          <p:cNvPr id="16"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46840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 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02562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 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161438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D. Green highligh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107758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 Four column gre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09886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 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24569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 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21"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13844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D. 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62685"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19955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itle 2"/>
          <p:cNvSpPr>
            <a:spLocks noGrp="1"/>
          </p:cNvSpPr>
          <p:nvPr>
            <p:ph type="title" hasCustomPrompt="1"/>
          </p:nvPr>
        </p:nvSpPr>
        <p:spPr>
          <a:xfrm>
            <a:off x="462685"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603037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 Green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62685"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4"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22480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een highligh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3"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13712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94609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 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214544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73072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 Green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46486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215445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 Green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115711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 Big statement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266473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 Big statement ico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33839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50173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 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9966776" cy="332399"/>
          </a:xfrm>
        </p:spPr>
        <p:txBody>
          <a:bodyPr/>
          <a:lstStyle>
            <a:lvl1pPr>
              <a:defRPr>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901295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57295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29999" y="2548118"/>
            <a:ext cx="306735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195120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9800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46463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35783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12" name="TextBox 11"/>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3759986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477294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pic>
        <p:nvPicPr>
          <p:cNvPr id="16"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96100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74770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00563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41555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466145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166603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52125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5988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983921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703496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600200" y="1409702"/>
            <a:ext cx="9829800" cy="1051831"/>
          </a:xfrm>
          <a:prstGeom prst="rect">
            <a:avLst/>
          </a:prstGeom>
          <a:noFill/>
          <a:ln>
            <a:noFill/>
          </a:ln>
        </p:spPr>
        <p:txBody>
          <a:bodyPr spcFirstLastPara="1" wrap="square" lIns="0" tIns="192000" rIns="0" bIns="0" anchor="t" anchorCtr="0">
            <a:noAutofit/>
          </a:bodyPr>
          <a:lstStyle>
            <a:lvl1pPr lvl="0" algn="l">
              <a:lnSpc>
                <a:spcPct val="75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11366229" y="524606"/>
            <a:ext cx="513735" cy="227164"/>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1pPr>
            <a:lvl2pPr marL="0" lvl="1"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2pPr>
            <a:lvl3pPr marL="0" lvl="2"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3pPr>
            <a:lvl4pPr marL="0" lvl="3"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4pPr>
            <a:lvl5pPr marL="0" lvl="4"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5pPr>
            <a:lvl6pPr marL="0" lvl="5"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6pPr>
            <a:lvl7pPr marL="0" lvl="6"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7pPr>
            <a:lvl8pPr marL="0" lvl="7"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8pPr>
            <a:lvl9pPr marL="0" lvl="8"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
        <p:nvSpPr>
          <p:cNvPr id="17" name="Google Shape;17;p3"/>
          <p:cNvSpPr txBox="1">
            <a:spLocks noGrp="1"/>
          </p:cNvSpPr>
          <p:nvPr>
            <p:ph type="body" idx="1"/>
          </p:nvPr>
        </p:nvSpPr>
        <p:spPr>
          <a:xfrm>
            <a:off x="1600200" y="457201"/>
            <a:ext cx="3773488" cy="9525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chemeClr val="dk1"/>
              </a:buClr>
              <a:buSzPts val="900"/>
              <a:buNone/>
              <a:defRPr sz="900" b="0" i="1">
                <a:solidFill>
                  <a:schemeClr val="dk1"/>
                </a:solidFill>
                <a:latin typeface="Open Sans"/>
                <a:ea typeface="Open Sans"/>
                <a:cs typeface="Open Sans"/>
                <a:sym typeface="Open Sans"/>
              </a:defRPr>
            </a:lvl1pPr>
            <a:lvl2pPr marL="1219170" lvl="1" indent="-304792" algn="l">
              <a:lnSpc>
                <a:spcPct val="150000"/>
              </a:lnSpc>
              <a:spcBef>
                <a:spcPts val="499"/>
              </a:spcBef>
              <a:spcAft>
                <a:spcPts val="0"/>
              </a:spcAft>
              <a:buClr>
                <a:schemeClr val="dk1"/>
              </a:buClr>
              <a:buSzPts val="1800"/>
              <a:buNone/>
              <a:defRPr/>
            </a:lvl2pPr>
            <a:lvl3pPr marL="1828754" lvl="2" indent="-304792" algn="l">
              <a:lnSpc>
                <a:spcPct val="150000"/>
              </a:lnSpc>
              <a:spcBef>
                <a:spcPts val="499"/>
              </a:spcBef>
              <a:spcAft>
                <a:spcPts val="0"/>
              </a:spcAft>
              <a:buClr>
                <a:schemeClr val="dk1"/>
              </a:buClr>
              <a:buSzPts val="1800"/>
              <a:buNone/>
              <a:defRPr/>
            </a:lvl3pPr>
            <a:lvl4pPr marL="2438339" lvl="3" indent="-304792" algn="l">
              <a:lnSpc>
                <a:spcPct val="150000"/>
              </a:lnSpc>
              <a:spcBef>
                <a:spcPts val="499"/>
              </a:spcBef>
              <a:spcAft>
                <a:spcPts val="0"/>
              </a:spcAft>
              <a:buClr>
                <a:schemeClr val="dk1"/>
              </a:buClr>
              <a:buSzPts val="1800"/>
              <a:buNone/>
              <a:defRPr/>
            </a:lvl4pPr>
            <a:lvl5pPr marL="3047924" lvl="4" indent="-304792" algn="l">
              <a:lnSpc>
                <a:spcPct val="150000"/>
              </a:lnSpc>
              <a:spcBef>
                <a:spcPts val="499"/>
              </a:spcBef>
              <a:spcAft>
                <a:spcPts val="0"/>
              </a:spcAft>
              <a:buClr>
                <a:schemeClr val="dk1"/>
              </a:buClr>
              <a:buSzPts val="1800"/>
              <a:buNone/>
              <a:defRPr/>
            </a:lvl5pPr>
            <a:lvl6pPr marL="3657509" lvl="5" indent="-457189" algn="l">
              <a:lnSpc>
                <a:spcPct val="90000"/>
              </a:lnSpc>
              <a:spcBef>
                <a:spcPts val="499"/>
              </a:spcBef>
              <a:spcAft>
                <a:spcPts val="0"/>
              </a:spcAft>
              <a:buClr>
                <a:schemeClr val="dk1"/>
              </a:buClr>
              <a:buSzPts val="1800"/>
              <a:buChar char="•"/>
              <a:defRPr/>
            </a:lvl6pPr>
            <a:lvl7pPr marL="4267093" lvl="6" indent="-457189" algn="l">
              <a:lnSpc>
                <a:spcPct val="90000"/>
              </a:lnSpc>
              <a:spcBef>
                <a:spcPts val="499"/>
              </a:spcBef>
              <a:spcAft>
                <a:spcPts val="0"/>
              </a:spcAft>
              <a:buClr>
                <a:schemeClr val="dk1"/>
              </a:buClr>
              <a:buSzPts val="1800"/>
              <a:buChar char="•"/>
              <a:defRPr/>
            </a:lvl7pPr>
            <a:lvl8pPr marL="4876678" lvl="7" indent="-457189" algn="l">
              <a:lnSpc>
                <a:spcPct val="90000"/>
              </a:lnSpc>
              <a:spcBef>
                <a:spcPts val="499"/>
              </a:spcBef>
              <a:spcAft>
                <a:spcPts val="0"/>
              </a:spcAft>
              <a:buClr>
                <a:schemeClr val="dk1"/>
              </a:buClr>
              <a:buSzPts val="1800"/>
              <a:buChar char="•"/>
              <a:defRPr/>
            </a:lvl8pPr>
            <a:lvl9pPr marL="5486263" lvl="8" indent="-457189"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259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1000"/>
                                        <p:tgtEl>
                                          <p:spTgt spid="17">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7">
                                            <p:txEl>
                                              <p:charRg st="1" end="1"/>
                                            </p:txEl>
                                          </p:spTgt>
                                        </p:tgtEl>
                                        <p:attrNameLst>
                                          <p:attrName>style.visibility</p:attrName>
                                        </p:attrNameLst>
                                      </p:cBhvr>
                                      <p:to>
                                        <p:strVal val="visible"/>
                                      </p:to>
                                    </p:set>
                                    <p:anim calcmode="lin" valueType="num">
                                      <p:cBhvr additive="base">
                                        <p:cTn id="10" dur="1000"/>
                                        <p:tgtEl>
                                          <p:spTgt spid="17">
                                            <p:txEl>
                                              <p:charRg st="1" end="1"/>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7">
                                            <p:txEl>
                                              <p:charRg st="1" end="1"/>
                                            </p:txEl>
                                          </p:spTgt>
                                        </p:tgtEl>
                                        <p:attrNameLst>
                                          <p:attrName>style.visibility</p:attrName>
                                        </p:attrNameLst>
                                      </p:cBhvr>
                                      <p:to>
                                        <p:strVal val="visible"/>
                                      </p:to>
                                    </p:set>
                                    <p:anim calcmode="lin" valueType="num">
                                      <p:cBhvr additive="base">
                                        <p:cTn id="13" dur="1000"/>
                                        <p:tgtEl>
                                          <p:spTgt spid="17">
                                            <p:txEl>
                                              <p:char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xEl>
                                              <p:charRg st="1" end="1"/>
                                            </p:txEl>
                                          </p:spTgt>
                                        </p:tgtEl>
                                        <p:attrNameLst>
                                          <p:attrName>style.visibility</p:attrName>
                                        </p:attrNameLst>
                                      </p:cBhvr>
                                      <p:to>
                                        <p:strVal val="visible"/>
                                      </p:to>
                                    </p:set>
                                    <p:anim calcmode="lin" valueType="num">
                                      <p:cBhvr additive="base">
                                        <p:cTn id="16" dur="1000"/>
                                        <p:tgtEl>
                                          <p:spTgt spid="17">
                                            <p:txEl>
                                              <p:charRg st="1" end="1"/>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xEl>
                                              <p:charRg st="1" end="1"/>
                                            </p:txEl>
                                          </p:spTgt>
                                        </p:tgtEl>
                                        <p:attrNameLst>
                                          <p:attrName>style.visibility</p:attrName>
                                        </p:attrNameLst>
                                      </p:cBhvr>
                                      <p:to>
                                        <p:strVal val="visible"/>
                                      </p:to>
                                    </p:set>
                                    <p:anim calcmode="lin" valueType="num">
                                      <p:cBhvr additive="base">
                                        <p:cTn id="19" dur="1000"/>
                                        <p:tgtEl>
                                          <p:spTgt spid="17">
                                            <p:txEl>
                                              <p:charRg st="1" end="1"/>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7">
                                            <p:txEl>
                                              <p:charRg st="1" end="1"/>
                                            </p:txEl>
                                          </p:spTgt>
                                        </p:tgtEl>
                                        <p:attrNameLst>
                                          <p:attrName>style.visibility</p:attrName>
                                        </p:attrNameLst>
                                      </p:cBhvr>
                                      <p:to>
                                        <p:strVal val="visible"/>
                                      </p:to>
                                    </p:set>
                                    <p:anim calcmode="lin" valueType="num">
                                      <p:cBhvr additive="base">
                                        <p:cTn id="22" dur="1000"/>
                                        <p:tgtEl>
                                          <p:spTgt spid="17">
                                            <p:txEl>
                                              <p:charRg st="1" end="1"/>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xEl>
                                              <p:charRg st="1" end="1"/>
                                            </p:txEl>
                                          </p:spTgt>
                                        </p:tgtEl>
                                        <p:attrNameLst>
                                          <p:attrName>style.visibility</p:attrName>
                                        </p:attrNameLst>
                                      </p:cBhvr>
                                      <p:to>
                                        <p:strVal val="visible"/>
                                      </p:to>
                                    </p:set>
                                    <p:anim calcmode="lin" valueType="num">
                                      <p:cBhvr additive="base">
                                        <p:cTn id="25" dur="1000"/>
                                        <p:tgtEl>
                                          <p:spTgt spid="17">
                                            <p:txEl>
                                              <p:charRg st="1" end="1"/>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
                                            <p:txEl>
                                              <p:charRg st="1" end="1"/>
                                            </p:txEl>
                                          </p:spTgt>
                                        </p:tgtEl>
                                        <p:attrNameLst>
                                          <p:attrName>style.visibility</p:attrName>
                                        </p:attrNameLst>
                                      </p:cBhvr>
                                      <p:to>
                                        <p:strVal val="visible"/>
                                      </p:to>
                                    </p:set>
                                    <p:anim calcmode="lin" valueType="num">
                                      <p:cBhvr additive="base">
                                        <p:cTn id="28" dur="1000"/>
                                        <p:tgtEl>
                                          <p:spTgt spid="17">
                                            <p:txEl>
                                              <p:charRg st="1" end="1"/>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xEl>
                                              <p:charRg st="1" end="1"/>
                                            </p:txEl>
                                          </p:spTgt>
                                        </p:tgtEl>
                                        <p:attrNameLst>
                                          <p:attrName>style.visibility</p:attrName>
                                        </p:attrNameLst>
                                      </p:cBhvr>
                                      <p:to>
                                        <p:strVal val="visible"/>
                                      </p:to>
                                    </p:set>
                                    <p:anim calcmode="lin" valueType="num">
                                      <p:cBhvr additive="base">
                                        <p:cTn id="31" dur="1000"/>
                                        <p:tgtEl>
                                          <p:spTgt spid="17">
                                            <p:txEl>
                                              <p:char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3" name="Title 2">
            <a:extLst>
              <a:ext uri="{FF2B5EF4-FFF2-40B4-BE49-F238E27FC236}">
                <a16:creationId xmlns:a16="http://schemas.microsoft.com/office/drawing/2014/main" id="{AD835B23-4423-A550-7FEC-23B6C1C2535D}"/>
              </a:ext>
            </a:extLst>
          </p:cNvPr>
          <p:cNvSpPr>
            <a:spLocks noGrp="1"/>
          </p:cNvSpPr>
          <p:nvPr>
            <p:ph type="title"/>
          </p:nvPr>
        </p:nvSpPr>
        <p:spPr>
          <a:xfrm>
            <a:off x="91520" y="3152640"/>
            <a:ext cx="10933350" cy="332399"/>
          </a:xfrm>
        </p:spPr>
        <p:txBody>
          <a:bodyPr/>
          <a:lstStyle/>
          <a:p>
            <a:r>
              <a:rPr lang="en-US"/>
              <a:t>Click to edit Master title style</a:t>
            </a:r>
          </a:p>
        </p:txBody>
      </p:sp>
    </p:spTree>
    <p:extLst>
      <p:ext uri="{BB962C8B-B14F-4D97-AF65-F5344CB8AC3E}">
        <p14:creationId xmlns:p14="http://schemas.microsoft.com/office/powerpoint/2010/main" val="2070898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1239925"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2380733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27" name="Text Placeholder 16"/>
          <p:cNvSpPr>
            <a:spLocks noGrp="1"/>
          </p:cNvSpPr>
          <p:nvPr>
            <p:ph type="body" sz="quarter" idx="11"/>
          </p:nvPr>
        </p:nvSpPr>
        <p:spPr>
          <a:xfrm>
            <a:off x="336849" y="103464"/>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
        <p:nvSpPr>
          <p:cNvPr id="20" name="Text Placeholder 8"/>
          <p:cNvSpPr>
            <a:spLocks noGrp="1"/>
          </p:cNvSpPr>
          <p:nvPr>
            <p:ph type="body" sz="quarter" idx="17"/>
          </p:nvPr>
        </p:nvSpPr>
        <p:spPr>
          <a:xfrm>
            <a:off x="462684"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p:cNvSpPr>
            <a:spLocks noGrp="1"/>
          </p:cNvSpPr>
          <p:nvPr>
            <p:ph type="body" sz="quarter" idx="18"/>
          </p:nvPr>
        </p:nvSpPr>
        <p:spPr>
          <a:xfrm>
            <a:off x="6102311"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02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419450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462685"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105063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678655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Gray slice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62685"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94161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5495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172781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41646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Green highligh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3"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834877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011167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62083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462685"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00456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itle 2"/>
          <p:cNvSpPr>
            <a:spLocks noGrp="1"/>
          </p:cNvSpPr>
          <p:nvPr>
            <p:ph type="title" hasCustomPrompt="1"/>
          </p:nvPr>
        </p:nvSpPr>
        <p:spPr>
          <a:xfrm>
            <a:off x="462685"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785984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itle 2"/>
          <p:cNvSpPr>
            <a:spLocks noGrp="1"/>
          </p:cNvSpPr>
          <p:nvPr>
            <p:ph type="title" hasCustomPrompt="1"/>
          </p:nvPr>
        </p:nvSpPr>
        <p:spPr>
          <a:xfrm>
            <a:off x="462685"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27584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40900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2266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8793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95859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Green 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309997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016784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Green 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16160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ig statement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18934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ig statement ic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30229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811674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02457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62685" y="535714"/>
            <a:ext cx="9839216" cy="470898"/>
          </a:xfrm>
        </p:spPr>
        <p:txBody>
          <a:bodyPr/>
          <a:lstStyle>
            <a:lvl1pPr>
              <a:defRPr sz="3400">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5609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620864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nk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053411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686142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Picture 447" descr="Boston, Massachusetts, USA"/>
          <p:cNvPicPr>
            <a:picLocks noChangeAspect="1" noChangeArrowheads="1"/>
          </p:cNvPicPr>
          <p:nvPr/>
        </p:nvPicPr>
        <p:blipFill rotWithShape="1">
          <a:blip r:embed="rId6">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3" name="TextBox 2"/>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357669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692803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3058964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1" name="Straight Connector 20"/>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18708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47675" y="2085628"/>
            <a:ext cx="1111567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13" name="Straight Connector 12"/>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60956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D. Gray slice headin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62685"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2685"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3007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50626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pic>
        <p:nvPicPr>
          <p:cNvPr id="16"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692103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D. 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21097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D. 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545908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D. Green highligh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142053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 Four column gre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936690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D. 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01256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D. 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21"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58323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D. 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62685"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794969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itle 2"/>
          <p:cNvSpPr>
            <a:spLocks noGrp="1"/>
          </p:cNvSpPr>
          <p:nvPr>
            <p:ph type="title" hasCustomPrompt="1"/>
          </p:nvPr>
        </p:nvSpPr>
        <p:spPr>
          <a:xfrm>
            <a:off x="462685"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85221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 Green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62685"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4"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779040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4588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D.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50878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D. 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39853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129449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Green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069492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64275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 Green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711615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 Big statement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88765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 Big statement ico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24266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969864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 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9966776" cy="332399"/>
          </a:xfrm>
        </p:spPr>
        <p:txBody>
          <a:bodyPr/>
          <a:lstStyle>
            <a:lvl1pPr>
              <a:defRPr>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69258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71158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4572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Calibri" panose="020F0502020204030204"/>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E80981-3DA6-46C2-826D-0D8005ADC286}" type="slidenum">
              <a:rPr kumimoji="0" lang="en-US" altLang="en-US" sz="1050" b="0" i="0" u="none" strike="noStrike" kern="1200" cap="none" spc="0" normalizeH="0" baseline="0" noProof="0" smtClean="0">
                <a:ln>
                  <a:noFill/>
                </a:ln>
                <a:solidFill>
                  <a:prstClr val="black"/>
                </a:solidFill>
                <a:effectLst/>
                <a:uLnTx/>
                <a:uFillTx/>
                <a:latin typeface="Calibri" panose="020F0502020204030204"/>
                <a:ea typeface="+mn-ea"/>
                <a:cs typeface="Arial" charset="0"/>
                <a:sym typeface="+mn-l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Calibri" panose="020F0502020204030204"/>
              <a:ea typeface="+mn-ea"/>
              <a:cs typeface="Arial" charset="0"/>
              <a:sym typeface="+mn-lt"/>
            </a:endParaRPr>
          </a:p>
        </p:txBody>
      </p:sp>
    </p:spTree>
    <p:extLst>
      <p:ext uri="{BB962C8B-B14F-4D97-AF65-F5344CB8AC3E}">
        <p14:creationId xmlns:p14="http://schemas.microsoft.com/office/powerpoint/2010/main" val="3586918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3614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29999" y="2548118"/>
            <a:ext cx="306735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052673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15170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9741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090072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12" name="TextBox 11"/>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2070944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208301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pic>
        <p:nvPicPr>
          <p:cNvPr id="16"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16624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98690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33395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66670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een 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942129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2844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8009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21480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67300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79007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600200" y="1409702"/>
            <a:ext cx="9829800" cy="1051831"/>
          </a:xfrm>
          <a:prstGeom prst="rect">
            <a:avLst/>
          </a:prstGeom>
          <a:noFill/>
          <a:ln>
            <a:noFill/>
          </a:ln>
        </p:spPr>
        <p:txBody>
          <a:bodyPr spcFirstLastPara="1" wrap="square" lIns="0" tIns="192000" rIns="0" bIns="0" anchor="t" anchorCtr="0">
            <a:noAutofit/>
          </a:bodyPr>
          <a:lstStyle>
            <a:lvl1pPr lvl="0" algn="l">
              <a:lnSpc>
                <a:spcPct val="75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11366229" y="524606"/>
            <a:ext cx="513735" cy="227164"/>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1pPr>
            <a:lvl2pPr marL="0" lvl="1"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2pPr>
            <a:lvl3pPr marL="0" lvl="2"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3pPr>
            <a:lvl4pPr marL="0" lvl="3"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4pPr>
            <a:lvl5pPr marL="0" lvl="4"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5pPr>
            <a:lvl6pPr marL="0" lvl="5"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6pPr>
            <a:lvl7pPr marL="0" lvl="6"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7pPr>
            <a:lvl8pPr marL="0" lvl="7"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8pPr>
            <a:lvl9pPr marL="0" lvl="8"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
        <p:nvSpPr>
          <p:cNvPr id="17" name="Google Shape;17;p3"/>
          <p:cNvSpPr txBox="1">
            <a:spLocks noGrp="1"/>
          </p:cNvSpPr>
          <p:nvPr>
            <p:ph type="body" idx="1"/>
          </p:nvPr>
        </p:nvSpPr>
        <p:spPr>
          <a:xfrm>
            <a:off x="1600200" y="457201"/>
            <a:ext cx="3773488" cy="9525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chemeClr val="dk1"/>
              </a:buClr>
              <a:buSzPts val="900"/>
              <a:buNone/>
              <a:defRPr sz="900" b="0" i="1">
                <a:solidFill>
                  <a:schemeClr val="dk1"/>
                </a:solidFill>
                <a:latin typeface="Open Sans"/>
                <a:ea typeface="Open Sans"/>
                <a:cs typeface="Open Sans"/>
                <a:sym typeface="Open Sans"/>
              </a:defRPr>
            </a:lvl1pPr>
            <a:lvl2pPr marL="1219170" lvl="1" indent="-304792" algn="l">
              <a:lnSpc>
                <a:spcPct val="150000"/>
              </a:lnSpc>
              <a:spcBef>
                <a:spcPts val="499"/>
              </a:spcBef>
              <a:spcAft>
                <a:spcPts val="0"/>
              </a:spcAft>
              <a:buClr>
                <a:schemeClr val="dk1"/>
              </a:buClr>
              <a:buSzPts val="1800"/>
              <a:buNone/>
              <a:defRPr/>
            </a:lvl2pPr>
            <a:lvl3pPr marL="1828754" lvl="2" indent="-304792" algn="l">
              <a:lnSpc>
                <a:spcPct val="150000"/>
              </a:lnSpc>
              <a:spcBef>
                <a:spcPts val="499"/>
              </a:spcBef>
              <a:spcAft>
                <a:spcPts val="0"/>
              </a:spcAft>
              <a:buClr>
                <a:schemeClr val="dk1"/>
              </a:buClr>
              <a:buSzPts val="1800"/>
              <a:buNone/>
              <a:defRPr/>
            </a:lvl3pPr>
            <a:lvl4pPr marL="2438339" lvl="3" indent="-304792" algn="l">
              <a:lnSpc>
                <a:spcPct val="150000"/>
              </a:lnSpc>
              <a:spcBef>
                <a:spcPts val="499"/>
              </a:spcBef>
              <a:spcAft>
                <a:spcPts val="0"/>
              </a:spcAft>
              <a:buClr>
                <a:schemeClr val="dk1"/>
              </a:buClr>
              <a:buSzPts val="1800"/>
              <a:buNone/>
              <a:defRPr/>
            </a:lvl4pPr>
            <a:lvl5pPr marL="3047924" lvl="4" indent="-304792" algn="l">
              <a:lnSpc>
                <a:spcPct val="150000"/>
              </a:lnSpc>
              <a:spcBef>
                <a:spcPts val="499"/>
              </a:spcBef>
              <a:spcAft>
                <a:spcPts val="0"/>
              </a:spcAft>
              <a:buClr>
                <a:schemeClr val="dk1"/>
              </a:buClr>
              <a:buSzPts val="1800"/>
              <a:buNone/>
              <a:defRPr/>
            </a:lvl5pPr>
            <a:lvl6pPr marL="3657509" lvl="5" indent="-457189" algn="l">
              <a:lnSpc>
                <a:spcPct val="90000"/>
              </a:lnSpc>
              <a:spcBef>
                <a:spcPts val="499"/>
              </a:spcBef>
              <a:spcAft>
                <a:spcPts val="0"/>
              </a:spcAft>
              <a:buClr>
                <a:schemeClr val="dk1"/>
              </a:buClr>
              <a:buSzPts val="1800"/>
              <a:buChar char="•"/>
              <a:defRPr/>
            </a:lvl6pPr>
            <a:lvl7pPr marL="4267093" lvl="6" indent="-457189" algn="l">
              <a:lnSpc>
                <a:spcPct val="90000"/>
              </a:lnSpc>
              <a:spcBef>
                <a:spcPts val="499"/>
              </a:spcBef>
              <a:spcAft>
                <a:spcPts val="0"/>
              </a:spcAft>
              <a:buClr>
                <a:schemeClr val="dk1"/>
              </a:buClr>
              <a:buSzPts val="1800"/>
              <a:buChar char="•"/>
              <a:defRPr/>
            </a:lvl7pPr>
            <a:lvl8pPr marL="4876678" lvl="7" indent="-457189" algn="l">
              <a:lnSpc>
                <a:spcPct val="90000"/>
              </a:lnSpc>
              <a:spcBef>
                <a:spcPts val="499"/>
              </a:spcBef>
              <a:spcAft>
                <a:spcPts val="0"/>
              </a:spcAft>
              <a:buClr>
                <a:schemeClr val="dk1"/>
              </a:buClr>
              <a:buSzPts val="1800"/>
              <a:buChar char="•"/>
              <a:defRPr/>
            </a:lvl8pPr>
            <a:lvl9pPr marL="5486263" lvl="8" indent="-457189"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920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1000"/>
                                        <p:tgtEl>
                                          <p:spTgt spid="17">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7">
                                            <p:txEl>
                                              <p:charRg st="1" end="1"/>
                                            </p:txEl>
                                          </p:spTgt>
                                        </p:tgtEl>
                                        <p:attrNameLst>
                                          <p:attrName>style.visibility</p:attrName>
                                        </p:attrNameLst>
                                      </p:cBhvr>
                                      <p:to>
                                        <p:strVal val="visible"/>
                                      </p:to>
                                    </p:set>
                                    <p:anim calcmode="lin" valueType="num">
                                      <p:cBhvr additive="base">
                                        <p:cTn id="10" dur="1000"/>
                                        <p:tgtEl>
                                          <p:spTgt spid="17">
                                            <p:txEl>
                                              <p:charRg st="1" end="1"/>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7">
                                            <p:txEl>
                                              <p:charRg st="1" end="1"/>
                                            </p:txEl>
                                          </p:spTgt>
                                        </p:tgtEl>
                                        <p:attrNameLst>
                                          <p:attrName>style.visibility</p:attrName>
                                        </p:attrNameLst>
                                      </p:cBhvr>
                                      <p:to>
                                        <p:strVal val="visible"/>
                                      </p:to>
                                    </p:set>
                                    <p:anim calcmode="lin" valueType="num">
                                      <p:cBhvr additive="base">
                                        <p:cTn id="13" dur="1000"/>
                                        <p:tgtEl>
                                          <p:spTgt spid="17">
                                            <p:txEl>
                                              <p:char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xEl>
                                              <p:charRg st="1" end="1"/>
                                            </p:txEl>
                                          </p:spTgt>
                                        </p:tgtEl>
                                        <p:attrNameLst>
                                          <p:attrName>style.visibility</p:attrName>
                                        </p:attrNameLst>
                                      </p:cBhvr>
                                      <p:to>
                                        <p:strVal val="visible"/>
                                      </p:to>
                                    </p:set>
                                    <p:anim calcmode="lin" valueType="num">
                                      <p:cBhvr additive="base">
                                        <p:cTn id="16" dur="1000"/>
                                        <p:tgtEl>
                                          <p:spTgt spid="17">
                                            <p:txEl>
                                              <p:charRg st="1" end="1"/>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xEl>
                                              <p:charRg st="1" end="1"/>
                                            </p:txEl>
                                          </p:spTgt>
                                        </p:tgtEl>
                                        <p:attrNameLst>
                                          <p:attrName>style.visibility</p:attrName>
                                        </p:attrNameLst>
                                      </p:cBhvr>
                                      <p:to>
                                        <p:strVal val="visible"/>
                                      </p:to>
                                    </p:set>
                                    <p:anim calcmode="lin" valueType="num">
                                      <p:cBhvr additive="base">
                                        <p:cTn id="19" dur="1000"/>
                                        <p:tgtEl>
                                          <p:spTgt spid="17">
                                            <p:txEl>
                                              <p:charRg st="1" end="1"/>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7">
                                            <p:txEl>
                                              <p:charRg st="1" end="1"/>
                                            </p:txEl>
                                          </p:spTgt>
                                        </p:tgtEl>
                                        <p:attrNameLst>
                                          <p:attrName>style.visibility</p:attrName>
                                        </p:attrNameLst>
                                      </p:cBhvr>
                                      <p:to>
                                        <p:strVal val="visible"/>
                                      </p:to>
                                    </p:set>
                                    <p:anim calcmode="lin" valueType="num">
                                      <p:cBhvr additive="base">
                                        <p:cTn id="22" dur="1000"/>
                                        <p:tgtEl>
                                          <p:spTgt spid="17">
                                            <p:txEl>
                                              <p:charRg st="1" end="1"/>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xEl>
                                              <p:charRg st="1" end="1"/>
                                            </p:txEl>
                                          </p:spTgt>
                                        </p:tgtEl>
                                        <p:attrNameLst>
                                          <p:attrName>style.visibility</p:attrName>
                                        </p:attrNameLst>
                                      </p:cBhvr>
                                      <p:to>
                                        <p:strVal val="visible"/>
                                      </p:to>
                                    </p:set>
                                    <p:anim calcmode="lin" valueType="num">
                                      <p:cBhvr additive="base">
                                        <p:cTn id="25" dur="1000"/>
                                        <p:tgtEl>
                                          <p:spTgt spid="17">
                                            <p:txEl>
                                              <p:charRg st="1" end="1"/>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
                                            <p:txEl>
                                              <p:charRg st="1" end="1"/>
                                            </p:txEl>
                                          </p:spTgt>
                                        </p:tgtEl>
                                        <p:attrNameLst>
                                          <p:attrName>style.visibility</p:attrName>
                                        </p:attrNameLst>
                                      </p:cBhvr>
                                      <p:to>
                                        <p:strVal val="visible"/>
                                      </p:to>
                                    </p:set>
                                    <p:anim calcmode="lin" valueType="num">
                                      <p:cBhvr additive="base">
                                        <p:cTn id="28" dur="1000"/>
                                        <p:tgtEl>
                                          <p:spTgt spid="17">
                                            <p:txEl>
                                              <p:charRg st="1" end="1"/>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xEl>
                                              <p:charRg st="1" end="1"/>
                                            </p:txEl>
                                          </p:spTgt>
                                        </p:tgtEl>
                                        <p:attrNameLst>
                                          <p:attrName>style.visibility</p:attrName>
                                        </p:attrNameLst>
                                      </p:cBhvr>
                                      <p:to>
                                        <p:strVal val="visible"/>
                                      </p:to>
                                    </p:set>
                                    <p:anim calcmode="lin" valueType="num">
                                      <p:cBhvr additive="base">
                                        <p:cTn id="31" dur="1000"/>
                                        <p:tgtEl>
                                          <p:spTgt spid="17">
                                            <p:txEl>
                                              <p:char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585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Calibri" panose="020F0502020204030204"/>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E80981-3DA6-46C2-826D-0D8005ADC286}" type="slidenum">
              <a:rPr kumimoji="0" lang="en-US" altLang="en-US" sz="1050" b="0" i="0" u="none" strike="noStrike" kern="1200" cap="none" spc="0" normalizeH="0" baseline="0" noProof="0" smtClean="0">
                <a:ln>
                  <a:noFill/>
                </a:ln>
                <a:solidFill>
                  <a:prstClr val="black"/>
                </a:solidFill>
                <a:effectLst/>
                <a:uLnTx/>
                <a:uFillTx/>
                <a:latin typeface="Calibri" panose="020F0502020204030204"/>
                <a:ea typeface="+mn-ea"/>
                <a:cs typeface="Arial" charset="0"/>
                <a:sym typeface="+mn-l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Calibri" panose="020F0502020204030204"/>
              <a:ea typeface="+mn-ea"/>
              <a:cs typeface="Arial" charset="0"/>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97159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35D0-F9F5-4393-BDAE-AED23AD9C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B3DB3C-D19C-4D2F-BA5C-91C9F71C8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AE0476-4C31-4CA6-BCD4-48E542BBAFFC}"/>
              </a:ext>
            </a:extLst>
          </p:cNvPr>
          <p:cNvSpPr>
            <a:spLocks noGrp="1"/>
          </p:cNvSpPr>
          <p:nvPr>
            <p:ph type="dt" sz="half" idx="10"/>
          </p:nvPr>
        </p:nvSpPr>
        <p:spPr/>
        <p:txBody>
          <a:bodyPr/>
          <a:lstStyle/>
          <a:p>
            <a:fld id="{B733E103-FC47-443C-B548-499DE5610EA1}" type="datetimeFigureOut">
              <a:rPr lang="en-US" smtClean="0"/>
              <a:t>6/1/2026</a:t>
            </a:fld>
            <a:endParaRPr lang="en-US"/>
          </a:p>
        </p:txBody>
      </p:sp>
      <p:sp>
        <p:nvSpPr>
          <p:cNvPr id="5" name="Footer Placeholder 4">
            <a:extLst>
              <a:ext uri="{FF2B5EF4-FFF2-40B4-BE49-F238E27FC236}">
                <a16:creationId xmlns:a16="http://schemas.microsoft.com/office/drawing/2014/main" id="{AD66CD82-6B1D-4F2B-A2C0-FFAF46116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F42DB-5AB6-4A42-AC2A-3A7F77CBFBA5}"/>
              </a:ext>
            </a:extLst>
          </p:cNvPr>
          <p:cNvSpPr>
            <a:spLocks noGrp="1"/>
          </p:cNvSpPr>
          <p:nvPr>
            <p:ph type="sldNum" sz="quarter" idx="12"/>
          </p:nvPr>
        </p:nvSpPr>
        <p:spPr/>
        <p:txBody>
          <a:bodyPr/>
          <a:lstStyle/>
          <a:p>
            <a:fld id="{D0B6130D-C936-4DDA-A1F5-1F1CEF78698C}" type="slidenum">
              <a:rPr lang="en-US" smtClean="0"/>
              <a:t>‹#›</a:t>
            </a:fld>
            <a:endParaRPr lang="en-US"/>
          </a:p>
        </p:txBody>
      </p:sp>
    </p:spTree>
    <p:extLst>
      <p:ext uri="{BB962C8B-B14F-4D97-AF65-F5344CB8AC3E}">
        <p14:creationId xmlns:p14="http://schemas.microsoft.com/office/powerpoint/2010/main" val="12546710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75964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691" t="19285" r="4593"/>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120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786455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4" b="23309"/>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userDrawn="1"/>
        </p:nvPicPr>
        <p:blipFill>
          <a:blip r:embed="rId3"/>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912693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45953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840571673"/>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38282726"/>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4286846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6187975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18766450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userDrawn="1"/>
        </p:nvPicPr>
        <p:blipFill rotWithShape="1">
          <a:blip r:embed="rId3"/>
          <a:srcRect b="74479"/>
          <a:stretch/>
        </p:blipFill>
        <p:spPr>
          <a:xfrm>
            <a:off x="0" y="0"/>
            <a:ext cx="12192000" cy="1750258"/>
          </a:xfrm>
          <a:prstGeom prst="rect">
            <a:avLst/>
          </a:prstGeom>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Tree>
    <p:extLst>
      <p:ext uri="{BB962C8B-B14F-4D97-AF65-F5344CB8AC3E}">
        <p14:creationId xmlns:p14="http://schemas.microsoft.com/office/powerpoint/2010/main" val="25832375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0294486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3887092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reen 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38844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userDrawn="1"/>
        </p:nvPicPr>
        <p:blipFill rotWithShape="1">
          <a:blip r:embed="rId2"/>
          <a:srcRect l="59479" t="92682" b="3"/>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4373046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3792427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2"/>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4607451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844826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2E72-FECA-4522-985B-DE8A370B465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34516F-9A3C-46EC-8038-FB4A49E5090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7A99619-D06F-4A8C-BFE3-3CF957CABBD6}"/>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5" name="Footer Placeholder 4">
            <a:extLst>
              <a:ext uri="{FF2B5EF4-FFF2-40B4-BE49-F238E27FC236}">
                <a16:creationId xmlns:a16="http://schemas.microsoft.com/office/drawing/2014/main" id="{29BE1F1C-7C21-4499-BFCA-69AB18FBE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A2E98-22EA-4901-A126-E919093DC3D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343724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6C8D-8475-4CCA-9F28-1004A0969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37CA7-F8B7-4323-A751-3250133810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ABD2A-2AAD-4E31-9E9C-DC35E1D74A48}"/>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5" name="Footer Placeholder 4">
            <a:extLst>
              <a:ext uri="{FF2B5EF4-FFF2-40B4-BE49-F238E27FC236}">
                <a16:creationId xmlns:a16="http://schemas.microsoft.com/office/drawing/2014/main" id="{A42AF2AA-09BF-46FB-8DC2-0EBA3BF3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836D9-BBE0-4EFA-9929-C1BB553F4AB8}"/>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254484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ABCD-646A-4628-BEF1-42B52B5E05B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FC3DC07-5401-4B24-8017-53FA5A7E95B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30F57-69B4-4004-BA55-C59F27AF4A9F}"/>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5" name="Footer Placeholder 4">
            <a:extLst>
              <a:ext uri="{FF2B5EF4-FFF2-40B4-BE49-F238E27FC236}">
                <a16:creationId xmlns:a16="http://schemas.microsoft.com/office/drawing/2014/main" id="{D5D525CE-2CC3-40C2-8B51-F7AC62B27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5C095-A37C-4DDE-8FAA-E2C1EE23A03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027516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9BB83-BBFC-4211-8CBF-FC3FD7948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A95DD6-0146-4ED4-8EA7-397CA4C942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75021C-2138-4B52-AE41-F62D25F807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CA9B7A-2868-4E5B-AE86-66CB5B41041B}"/>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6" name="Footer Placeholder 5">
            <a:extLst>
              <a:ext uri="{FF2B5EF4-FFF2-40B4-BE49-F238E27FC236}">
                <a16:creationId xmlns:a16="http://schemas.microsoft.com/office/drawing/2014/main" id="{3C8AD3BB-63C4-4251-ABE0-B0E7ABEDD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F316B-CE58-4304-850C-63126488619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108687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02C9A-2162-48DF-B1FB-55E0658B49B2}"/>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5D3F5-91B8-4AF0-8955-098C3209B192}"/>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E800341-BB9C-4F9D-89AD-EBC0A23394D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D06037-F0D9-4DE3-96BB-C285C283310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D12EC4-D126-4680-A14C-6D67EC42C78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3E961-0651-43F1-8853-D59E3DAB0ACD}"/>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8" name="Footer Placeholder 7">
            <a:extLst>
              <a:ext uri="{FF2B5EF4-FFF2-40B4-BE49-F238E27FC236}">
                <a16:creationId xmlns:a16="http://schemas.microsoft.com/office/drawing/2014/main" id="{FD626959-36BA-4FCD-B1A4-C2B180F62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D1BD60-C967-48E9-AE41-40D461EE2C5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700580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69BF-7FBB-473F-BD1E-432E521D0B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44B19-4F05-4CCA-97C3-1DEB68CB6B5E}"/>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4" name="Footer Placeholder 3">
            <a:extLst>
              <a:ext uri="{FF2B5EF4-FFF2-40B4-BE49-F238E27FC236}">
                <a16:creationId xmlns:a16="http://schemas.microsoft.com/office/drawing/2014/main" id="{A97E6EB6-57CC-49F7-86AF-01DE7E1E2F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87237F-6E1A-4685-B422-CAE88466EE2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8845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g statement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44346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C555D-FAE7-4766-AC29-15ACA26F999D}"/>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3" name="Footer Placeholder 2">
            <a:extLst>
              <a:ext uri="{FF2B5EF4-FFF2-40B4-BE49-F238E27FC236}">
                <a16:creationId xmlns:a16="http://schemas.microsoft.com/office/drawing/2014/main" id="{4919C987-287B-4E85-8EC3-D19C102AE0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8F9D36-B186-446F-924A-530DADD5B44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973087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AF15-74FC-4AA1-AD4C-24BFC638FC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F93A41C-C03B-4493-9C80-5C59AD2CECB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2F8C43-FE01-4E47-B2B4-11F61495D9E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74BC8D-8148-4310-8260-3FEA8817DB43}"/>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6" name="Footer Placeholder 5">
            <a:extLst>
              <a:ext uri="{FF2B5EF4-FFF2-40B4-BE49-F238E27FC236}">
                <a16:creationId xmlns:a16="http://schemas.microsoft.com/office/drawing/2014/main" id="{5B78F038-0820-498C-BB30-797699C1D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5EFDC-D6F1-40EE-8C04-1B2D6F708A0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824924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21DC-BD87-4274-ACC6-B34072B3AFD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1555CEE-B8C9-4760-B764-767BBEF39F0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A5010C1-7DC8-4532-B970-253DA6CEE42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7541E5A-49C9-48A3-9389-C04369A60788}"/>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6" name="Footer Placeholder 5">
            <a:extLst>
              <a:ext uri="{FF2B5EF4-FFF2-40B4-BE49-F238E27FC236}">
                <a16:creationId xmlns:a16="http://schemas.microsoft.com/office/drawing/2014/main" id="{272A7ADF-4104-436C-8C05-8A146566E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BFFC4-41B1-456B-B9AB-C60703E7B4D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977182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E98B-5FAD-4593-B17C-C45EA8FAD3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5F5C8-7D34-42DD-A583-CFB7A10284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ABCB3-15EE-4B8C-ABD1-313D4EABE632}"/>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5" name="Footer Placeholder 4">
            <a:extLst>
              <a:ext uri="{FF2B5EF4-FFF2-40B4-BE49-F238E27FC236}">
                <a16:creationId xmlns:a16="http://schemas.microsoft.com/office/drawing/2014/main" id="{6E60C18F-A541-4CC7-A6A6-524CCC4CD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4A4EC-515C-449D-90C8-5DEFA04B719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121733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B8BDA-CC33-4147-A4D6-9903C4AFBF1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8D3761-BD6B-4A09-A280-8D9AD987772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C086B-63A0-42AF-946C-C1C0FB3AF256}"/>
              </a:ext>
            </a:extLst>
          </p:cNvPr>
          <p:cNvSpPr>
            <a:spLocks noGrp="1"/>
          </p:cNvSpPr>
          <p:nvPr>
            <p:ph type="dt" sz="half" idx="10"/>
          </p:nvPr>
        </p:nvSpPr>
        <p:spPr/>
        <p:txBody>
          <a:bodyPr/>
          <a:lstStyle/>
          <a:p>
            <a:fld id="{1D8BD707-D9CF-40AE-B4C6-C98DA3205C09}" type="datetimeFigureOut">
              <a:rPr lang="en-US" smtClean="0"/>
              <a:t>6/1/2026</a:t>
            </a:fld>
            <a:endParaRPr lang="en-US"/>
          </a:p>
        </p:txBody>
      </p:sp>
      <p:sp>
        <p:nvSpPr>
          <p:cNvPr id="5" name="Footer Placeholder 4">
            <a:extLst>
              <a:ext uri="{FF2B5EF4-FFF2-40B4-BE49-F238E27FC236}">
                <a16:creationId xmlns:a16="http://schemas.microsoft.com/office/drawing/2014/main" id="{0594629E-22DE-4104-BC4E-76147FBCE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6FEFF-CE7E-44DF-9708-B8810524B35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81664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1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64311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818762" y="2844609"/>
            <a:ext cx="8554476" cy="45704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88963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statement ic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111011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70170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62685" y="535714"/>
            <a:ext cx="9839216" cy="470898"/>
          </a:xfrm>
        </p:spPr>
        <p:txBody>
          <a:bodyPr/>
          <a:lstStyle>
            <a:lvl1pPr>
              <a:defRPr sz="3400">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580552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207150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74150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3" name="Title 2">
            <a:extLst>
              <a:ext uri="{FF2B5EF4-FFF2-40B4-BE49-F238E27FC236}">
                <a16:creationId xmlns:a16="http://schemas.microsoft.com/office/drawing/2014/main" id="{AD835B23-4423-A550-7FEC-23B6C1C2535D}"/>
              </a:ext>
            </a:extLst>
          </p:cNvPr>
          <p:cNvSpPr>
            <a:spLocks noGrp="1"/>
          </p:cNvSpPr>
          <p:nvPr>
            <p:ph type="title"/>
          </p:nvPr>
        </p:nvSpPr>
        <p:spPr>
          <a:xfrm>
            <a:off x="91520" y="3152640"/>
            <a:ext cx="10933350" cy="332399"/>
          </a:xfrm>
        </p:spPr>
        <p:txBody>
          <a:bodyPr/>
          <a:lstStyle/>
          <a:p>
            <a:r>
              <a:rPr lang="en-US"/>
              <a:t>Click to edit Master title style</a:t>
            </a:r>
          </a:p>
        </p:txBody>
      </p:sp>
    </p:spTree>
    <p:extLst>
      <p:ext uri="{BB962C8B-B14F-4D97-AF65-F5344CB8AC3E}">
        <p14:creationId xmlns:p14="http://schemas.microsoft.com/office/powerpoint/2010/main" val="3187791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834779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Picture 447" descr="Boston, Massachusetts, USA"/>
          <p:cNvPicPr>
            <a:picLocks noChangeAspect="1" noChangeArrowheads="1"/>
          </p:cNvPicPr>
          <p:nvPr/>
        </p:nvPicPr>
        <p:blipFill rotWithShape="1">
          <a:blip r:embed="rId6">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3" name="TextBox 2"/>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2871733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93826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3729648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1" name="Straight Connector 20"/>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398109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47675" y="2085628"/>
            <a:ext cx="1111567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13" name="Straight Connector 12"/>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515123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 Gray slice headin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62685"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2685"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933018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pic>
        <p:nvPicPr>
          <p:cNvPr id="16"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634372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 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64211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 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449653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1239925"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176416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 Green highligh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779561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 Four column gre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17030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 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751431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 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21"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98399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 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62685"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35312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itle 2"/>
          <p:cNvSpPr>
            <a:spLocks noGrp="1"/>
          </p:cNvSpPr>
          <p:nvPr>
            <p:ph type="title" hasCustomPrompt="1"/>
          </p:nvPr>
        </p:nvSpPr>
        <p:spPr>
          <a:xfrm>
            <a:off x="462685"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235912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 Green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62685"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4"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78827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63611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 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923306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929595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27" name="Text Placeholder 16"/>
          <p:cNvSpPr>
            <a:spLocks noGrp="1"/>
          </p:cNvSpPr>
          <p:nvPr>
            <p:ph type="body" sz="quarter" idx="11"/>
          </p:nvPr>
        </p:nvSpPr>
        <p:spPr>
          <a:xfrm>
            <a:off x="336849" y="103464"/>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
        <p:nvSpPr>
          <p:cNvPr id="20" name="Text Placeholder 8"/>
          <p:cNvSpPr>
            <a:spLocks noGrp="1"/>
          </p:cNvSpPr>
          <p:nvPr>
            <p:ph type="body" sz="quarter" idx="17"/>
          </p:nvPr>
        </p:nvSpPr>
        <p:spPr>
          <a:xfrm>
            <a:off x="462684"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p:cNvSpPr>
            <a:spLocks noGrp="1"/>
          </p:cNvSpPr>
          <p:nvPr>
            <p:ph type="body" sz="quarter" idx="18"/>
          </p:nvPr>
        </p:nvSpPr>
        <p:spPr>
          <a:xfrm>
            <a:off x="6102311"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040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 Green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07734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589900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 Green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93474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 Big statement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44567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 Big statement ico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851133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723925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9966776" cy="332399"/>
          </a:xfrm>
        </p:spPr>
        <p:txBody>
          <a:bodyPr/>
          <a:lstStyle>
            <a:lvl1pPr>
              <a:defRPr>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56111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29999" y="2548118"/>
            <a:ext cx="306735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01553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982159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009501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751777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850442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12" name="TextBox 11"/>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2386035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231207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pic>
        <p:nvPicPr>
          <p:cNvPr id="16"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812444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63159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9318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674390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856020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88828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75205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53050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994824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19864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600200" y="1409702"/>
            <a:ext cx="9829800" cy="1051831"/>
          </a:xfrm>
          <a:prstGeom prst="rect">
            <a:avLst/>
          </a:prstGeom>
          <a:noFill/>
          <a:ln>
            <a:noFill/>
          </a:ln>
        </p:spPr>
        <p:txBody>
          <a:bodyPr spcFirstLastPara="1" wrap="square" lIns="0" tIns="192000" rIns="0" bIns="0" anchor="t" anchorCtr="0">
            <a:noAutofit/>
          </a:bodyPr>
          <a:lstStyle>
            <a:lvl1pPr lvl="0" algn="l">
              <a:lnSpc>
                <a:spcPct val="75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11366229" y="524606"/>
            <a:ext cx="513735" cy="227164"/>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1pPr>
            <a:lvl2pPr marL="0" lvl="1"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2pPr>
            <a:lvl3pPr marL="0" lvl="2"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3pPr>
            <a:lvl4pPr marL="0" lvl="3"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4pPr>
            <a:lvl5pPr marL="0" lvl="4"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5pPr>
            <a:lvl6pPr marL="0" lvl="5"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6pPr>
            <a:lvl7pPr marL="0" lvl="6"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7pPr>
            <a:lvl8pPr marL="0" lvl="7"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8pPr>
            <a:lvl9pPr marL="0" lvl="8"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
        <p:nvSpPr>
          <p:cNvPr id="17" name="Google Shape;17;p3"/>
          <p:cNvSpPr txBox="1">
            <a:spLocks noGrp="1"/>
          </p:cNvSpPr>
          <p:nvPr>
            <p:ph type="body" idx="1"/>
          </p:nvPr>
        </p:nvSpPr>
        <p:spPr>
          <a:xfrm>
            <a:off x="1600200" y="457201"/>
            <a:ext cx="3773488" cy="9525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chemeClr val="dk1"/>
              </a:buClr>
              <a:buSzPts val="900"/>
              <a:buNone/>
              <a:defRPr sz="900" b="0" i="1">
                <a:solidFill>
                  <a:schemeClr val="dk1"/>
                </a:solidFill>
                <a:latin typeface="Open Sans"/>
                <a:ea typeface="Open Sans"/>
                <a:cs typeface="Open Sans"/>
                <a:sym typeface="Open Sans"/>
              </a:defRPr>
            </a:lvl1pPr>
            <a:lvl2pPr marL="1219170" lvl="1" indent="-304792" algn="l">
              <a:lnSpc>
                <a:spcPct val="150000"/>
              </a:lnSpc>
              <a:spcBef>
                <a:spcPts val="499"/>
              </a:spcBef>
              <a:spcAft>
                <a:spcPts val="0"/>
              </a:spcAft>
              <a:buClr>
                <a:schemeClr val="dk1"/>
              </a:buClr>
              <a:buSzPts val="1800"/>
              <a:buNone/>
              <a:defRPr/>
            </a:lvl2pPr>
            <a:lvl3pPr marL="1828754" lvl="2" indent="-304792" algn="l">
              <a:lnSpc>
                <a:spcPct val="150000"/>
              </a:lnSpc>
              <a:spcBef>
                <a:spcPts val="499"/>
              </a:spcBef>
              <a:spcAft>
                <a:spcPts val="0"/>
              </a:spcAft>
              <a:buClr>
                <a:schemeClr val="dk1"/>
              </a:buClr>
              <a:buSzPts val="1800"/>
              <a:buNone/>
              <a:defRPr/>
            </a:lvl3pPr>
            <a:lvl4pPr marL="2438339" lvl="3" indent="-304792" algn="l">
              <a:lnSpc>
                <a:spcPct val="150000"/>
              </a:lnSpc>
              <a:spcBef>
                <a:spcPts val="499"/>
              </a:spcBef>
              <a:spcAft>
                <a:spcPts val="0"/>
              </a:spcAft>
              <a:buClr>
                <a:schemeClr val="dk1"/>
              </a:buClr>
              <a:buSzPts val="1800"/>
              <a:buNone/>
              <a:defRPr/>
            </a:lvl4pPr>
            <a:lvl5pPr marL="3047924" lvl="4" indent="-304792" algn="l">
              <a:lnSpc>
                <a:spcPct val="150000"/>
              </a:lnSpc>
              <a:spcBef>
                <a:spcPts val="499"/>
              </a:spcBef>
              <a:spcAft>
                <a:spcPts val="0"/>
              </a:spcAft>
              <a:buClr>
                <a:schemeClr val="dk1"/>
              </a:buClr>
              <a:buSzPts val="1800"/>
              <a:buNone/>
              <a:defRPr/>
            </a:lvl5pPr>
            <a:lvl6pPr marL="3657509" lvl="5" indent="-457189" algn="l">
              <a:lnSpc>
                <a:spcPct val="90000"/>
              </a:lnSpc>
              <a:spcBef>
                <a:spcPts val="499"/>
              </a:spcBef>
              <a:spcAft>
                <a:spcPts val="0"/>
              </a:spcAft>
              <a:buClr>
                <a:schemeClr val="dk1"/>
              </a:buClr>
              <a:buSzPts val="1800"/>
              <a:buChar char="•"/>
              <a:defRPr/>
            </a:lvl6pPr>
            <a:lvl7pPr marL="4267093" lvl="6" indent="-457189" algn="l">
              <a:lnSpc>
                <a:spcPct val="90000"/>
              </a:lnSpc>
              <a:spcBef>
                <a:spcPts val="499"/>
              </a:spcBef>
              <a:spcAft>
                <a:spcPts val="0"/>
              </a:spcAft>
              <a:buClr>
                <a:schemeClr val="dk1"/>
              </a:buClr>
              <a:buSzPts val="1800"/>
              <a:buChar char="•"/>
              <a:defRPr/>
            </a:lvl7pPr>
            <a:lvl8pPr marL="4876678" lvl="7" indent="-457189" algn="l">
              <a:lnSpc>
                <a:spcPct val="90000"/>
              </a:lnSpc>
              <a:spcBef>
                <a:spcPts val="499"/>
              </a:spcBef>
              <a:spcAft>
                <a:spcPts val="0"/>
              </a:spcAft>
              <a:buClr>
                <a:schemeClr val="dk1"/>
              </a:buClr>
              <a:buSzPts val="1800"/>
              <a:buChar char="•"/>
              <a:defRPr/>
            </a:lvl8pPr>
            <a:lvl9pPr marL="5486263" lvl="8" indent="-457189"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758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1000"/>
                                        <p:tgtEl>
                                          <p:spTgt spid="17">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7">
                                            <p:txEl>
                                              <p:charRg st="1" end="1"/>
                                            </p:txEl>
                                          </p:spTgt>
                                        </p:tgtEl>
                                        <p:attrNameLst>
                                          <p:attrName>style.visibility</p:attrName>
                                        </p:attrNameLst>
                                      </p:cBhvr>
                                      <p:to>
                                        <p:strVal val="visible"/>
                                      </p:to>
                                    </p:set>
                                    <p:anim calcmode="lin" valueType="num">
                                      <p:cBhvr additive="base">
                                        <p:cTn id="10" dur="1000"/>
                                        <p:tgtEl>
                                          <p:spTgt spid="17">
                                            <p:txEl>
                                              <p:charRg st="1" end="1"/>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7">
                                            <p:txEl>
                                              <p:charRg st="1" end="1"/>
                                            </p:txEl>
                                          </p:spTgt>
                                        </p:tgtEl>
                                        <p:attrNameLst>
                                          <p:attrName>style.visibility</p:attrName>
                                        </p:attrNameLst>
                                      </p:cBhvr>
                                      <p:to>
                                        <p:strVal val="visible"/>
                                      </p:to>
                                    </p:set>
                                    <p:anim calcmode="lin" valueType="num">
                                      <p:cBhvr additive="base">
                                        <p:cTn id="13" dur="1000"/>
                                        <p:tgtEl>
                                          <p:spTgt spid="17">
                                            <p:txEl>
                                              <p:char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xEl>
                                              <p:charRg st="1" end="1"/>
                                            </p:txEl>
                                          </p:spTgt>
                                        </p:tgtEl>
                                        <p:attrNameLst>
                                          <p:attrName>style.visibility</p:attrName>
                                        </p:attrNameLst>
                                      </p:cBhvr>
                                      <p:to>
                                        <p:strVal val="visible"/>
                                      </p:to>
                                    </p:set>
                                    <p:anim calcmode="lin" valueType="num">
                                      <p:cBhvr additive="base">
                                        <p:cTn id="16" dur="1000"/>
                                        <p:tgtEl>
                                          <p:spTgt spid="17">
                                            <p:txEl>
                                              <p:charRg st="1" end="1"/>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xEl>
                                              <p:charRg st="1" end="1"/>
                                            </p:txEl>
                                          </p:spTgt>
                                        </p:tgtEl>
                                        <p:attrNameLst>
                                          <p:attrName>style.visibility</p:attrName>
                                        </p:attrNameLst>
                                      </p:cBhvr>
                                      <p:to>
                                        <p:strVal val="visible"/>
                                      </p:to>
                                    </p:set>
                                    <p:anim calcmode="lin" valueType="num">
                                      <p:cBhvr additive="base">
                                        <p:cTn id="19" dur="1000"/>
                                        <p:tgtEl>
                                          <p:spTgt spid="17">
                                            <p:txEl>
                                              <p:charRg st="1" end="1"/>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7">
                                            <p:txEl>
                                              <p:charRg st="1" end="1"/>
                                            </p:txEl>
                                          </p:spTgt>
                                        </p:tgtEl>
                                        <p:attrNameLst>
                                          <p:attrName>style.visibility</p:attrName>
                                        </p:attrNameLst>
                                      </p:cBhvr>
                                      <p:to>
                                        <p:strVal val="visible"/>
                                      </p:to>
                                    </p:set>
                                    <p:anim calcmode="lin" valueType="num">
                                      <p:cBhvr additive="base">
                                        <p:cTn id="22" dur="1000"/>
                                        <p:tgtEl>
                                          <p:spTgt spid="17">
                                            <p:txEl>
                                              <p:charRg st="1" end="1"/>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xEl>
                                              <p:charRg st="1" end="1"/>
                                            </p:txEl>
                                          </p:spTgt>
                                        </p:tgtEl>
                                        <p:attrNameLst>
                                          <p:attrName>style.visibility</p:attrName>
                                        </p:attrNameLst>
                                      </p:cBhvr>
                                      <p:to>
                                        <p:strVal val="visible"/>
                                      </p:to>
                                    </p:set>
                                    <p:anim calcmode="lin" valueType="num">
                                      <p:cBhvr additive="base">
                                        <p:cTn id="25" dur="1000"/>
                                        <p:tgtEl>
                                          <p:spTgt spid="17">
                                            <p:txEl>
                                              <p:charRg st="1" end="1"/>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
                                            <p:txEl>
                                              <p:charRg st="1" end="1"/>
                                            </p:txEl>
                                          </p:spTgt>
                                        </p:tgtEl>
                                        <p:attrNameLst>
                                          <p:attrName>style.visibility</p:attrName>
                                        </p:attrNameLst>
                                      </p:cBhvr>
                                      <p:to>
                                        <p:strVal val="visible"/>
                                      </p:to>
                                    </p:set>
                                    <p:anim calcmode="lin" valueType="num">
                                      <p:cBhvr additive="base">
                                        <p:cTn id="28" dur="1000"/>
                                        <p:tgtEl>
                                          <p:spTgt spid="17">
                                            <p:txEl>
                                              <p:charRg st="1" end="1"/>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xEl>
                                              <p:charRg st="1" end="1"/>
                                            </p:txEl>
                                          </p:spTgt>
                                        </p:tgtEl>
                                        <p:attrNameLst>
                                          <p:attrName>style.visibility</p:attrName>
                                        </p:attrNameLst>
                                      </p:cBhvr>
                                      <p:to>
                                        <p:strVal val="visible"/>
                                      </p:to>
                                    </p:set>
                                    <p:anim calcmode="lin" valueType="num">
                                      <p:cBhvr additive="base">
                                        <p:cTn id="31" dur="1000"/>
                                        <p:tgtEl>
                                          <p:spTgt spid="17">
                                            <p:txEl>
                                              <p:char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585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Calibri" panose="020F0502020204030204"/>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E80981-3DA6-46C2-826D-0D8005ADC286}" type="slidenum">
              <a:rPr kumimoji="0" lang="en-US" altLang="en-US" sz="1050" b="0" i="0" u="none" strike="noStrike" kern="1200" cap="none" spc="0" normalizeH="0" baseline="0" noProof="0" smtClean="0">
                <a:ln>
                  <a:noFill/>
                </a:ln>
                <a:solidFill>
                  <a:prstClr val="black"/>
                </a:solidFill>
                <a:effectLst/>
                <a:uLnTx/>
                <a:uFillTx/>
                <a:latin typeface="Calibri" panose="020F0502020204030204"/>
                <a:ea typeface="+mn-ea"/>
                <a:cs typeface="Arial" charset="0"/>
                <a:sym typeface="+mn-l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Calibri" panose="020F0502020204030204"/>
              <a:ea typeface="+mn-ea"/>
              <a:cs typeface="Arial" charset="0"/>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618036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35D0-F9F5-4393-BDAE-AED23AD9C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B3DB3C-D19C-4D2F-BA5C-91C9F71C8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AE0476-4C31-4CA6-BCD4-48E542BBAFFC}"/>
              </a:ext>
            </a:extLst>
          </p:cNvPr>
          <p:cNvSpPr>
            <a:spLocks noGrp="1"/>
          </p:cNvSpPr>
          <p:nvPr>
            <p:ph type="dt" sz="half" idx="10"/>
          </p:nvPr>
        </p:nvSpPr>
        <p:spPr/>
        <p:txBody>
          <a:bodyPr/>
          <a:lstStyle/>
          <a:p>
            <a:fld id="{B733E103-FC47-443C-B548-499DE5610EA1}" type="datetimeFigureOut">
              <a:rPr lang="en-US" smtClean="0"/>
              <a:t>6/1/2026</a:t>
            </a:fld>
            <a:endParaRPr lang="en-US"/>
          </a:p>
        </p:txBody>
      </p:sp>
      <p:sp>
        <p:nvSpPr>
          <p:cNvPr id="5" name="Footer Placeholder 4">
            <a:extLst>
              <a:ext uri="{FF2B5EF4-FFF2-40B4-BE49-F238E27FC236}">
                <a16:creationId xmlns:a16="http://schemas.microsoft.com/office/drawing/2014/main" id="{AD66CD82-6B1D-4F2B-A2C0-FFAF46116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F42DB-5AB6-4A42-AC2A-3A7F77CBFBA5}"/>
              </a:ext>
            </a:extLst>
          </p:cNvPr>
          <p:cNvSpPr>
            <a:spLocks noGrp="1"/>
          </p:cNvSpPr>
          <p:nvPr>
            <p:ph type="sldNum" sz="quarter" idx="12"/>
          </p:nvPr>
        </p:nvSpPr>
        <p:spPr/>
        <p:txBody>
          <a:bodyPr/>
          <a:lstStyle/>
          <a:p>
            <a:fld id="{D0B6130D-C936-4DDA-A1F5-1F1CEF78698C}" type="slidenum">
              <a:rPr lang="en-US" smtClean="0"/>
              <a:t>‹#›</a:t>
            </a:fld>
            <a:endParaRPr lang="en-US"/>
          </a:p>
        </p:txBody>
      </p:sp>
    </p:spTree>
    <p:extLst>
      <p:ext uri="{BB962C8B-B14F-4D97-AF65-F5344CB8AC3E}">
        <p14:creationId xmlns:p14="http://schemas.microsoft.com/office/powerpoint/2010/main" val="985058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75C8B-9559-4C8B-1130-D79826391C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96034D-F3B0-42D8-DAA8-DCFD893376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3151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3" name="Title 2">
            <a:extLst>
              <a:ext uri="{FF2B5EF4-FFF2-40B4-BE49-F238E27FC236}">
                <a16:creationId xmlns:a16="http://schemas.microsoft.com/office/drawing/2014/main" id="{AD835B23-4423-A550-7FEC-23B6C1C2535D}"/>
              </a:ext>
            </a:extLst>
          </p:cNvPr>
          <p:cNvSpPr>
            <a:spLocks noGrp="1"/>
          </p:cNvSpPr>
          <p:nvPr>
            <p:ph type="title"/>
          </p:nvPr>
        </p:nvSpPr>
        <p:spPr>
          <a:xfrm>
            <a:off x="91520" y="3152640"/>
            <a:ext cx="10933350" cy="332399"/>
          </a:xfrm>
        </p:spPr>
        <p:txBody>
          <a:bodyPr/>
          <a:lstStyle/>
          <a:p>
            <a:r>
              <a:rPr lang="en-US"/>
              <a:t>Click to edit Master title style</a:t>
            </a:r>
          </a:p>
        </p:txBody>
      </p:sp>
    </p:spTree>
    <p:extLst>
      <p:ext uri="{BB962C8B-B14F-4D97-AF65-F5344CB8AC3E}">
        <p14:creationId xmlns:p14="http://schemas.microsoft.com/office/powerpoint/2010/main" val="3767802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1239925"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414261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27" name="Text Placeholder 16"/>
          <p:cNvSpPr>
            <a:spLocks noGrp="1"/>
          </p:cNvSpPr>
          <p:nvPr>
            <p:ph type="body" sz="quarter" idx="11"/>
          </p:nvPr>
        </p:nvSpPr>
        <p:spPr>
          <a:xfrm>
            <a:off x="336849" y="103464"/>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
        <p:nvSpPr>
          <p:cNvPr id="20" name="Text Placeholder 8"/>
          <p:cNvSpPr>
            <a:spLocks noGrp="1"/>
          </p:cNvSpPr>
          <p:nvPr>
            <p:ph type="body" sz="quarter" idx="17"/>
          </p:nvPr>
        </p:nvSpPr>
        <p:spPr>
          <a:xfrm>
            <a:off x="462684"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p:cNvSpPr>
            <a:spLocks noGrp="1"/>
          </p:cNvSpPr>
          <p:nvPr>
            <p:ph type="body" sz="quarter" idx="18"/>
          </p:nvPr>
        </p:nvSpPr>
        <p:spPr>
          <a:xfrm>
            <a:off x="6102311"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882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838945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ay slice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62685"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120363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264877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Gray slice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62685"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18885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815919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08938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898930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Green highligh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3"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530394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2105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58741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462685"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716693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itle 2"/>
          <p:cNvSpPr>
            <a:spLocks noGrp="1"/>
          </p:cNvSpPr>
          <p:nvPr>
            <p:ph type="title" hasCustomPrompt="1"/>
          </p:nvPr>
        </p:nvSpPr>
        <p:spPr>
          <a:xfrm>
            <a:off x="462685"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6534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6867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64259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55289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146619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91174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Green 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342525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227928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Green 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71646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ig statement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656788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ig statement ic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12693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62338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tags" Target="../tags/tag4.xml"/><Relationship Id="rId5" Type="http://schemas.openxmlformats.org/officeDocument/2006/relationships/slideLayout" Target="../slideLayouts/slideLayout7.xml"/><Relationship Id="rId61" Type="http://schemas.openxmlformats.org/officeDocument/2006/relationships/slideLayout" Target="../slideLayouts/slideLayout63.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oleObject" Target="../embeddings/oleObject3.bin"/><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tags" Target="../tags/tag5.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theme" Target="../theme/theme2.xml"/><Relationship Id="rId78" Type="http://schemas.openxmlformats.org/officeDocument/2006/relationships/image" Target="../media/image6.emf"/><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image" Target="../media/image5.png"/><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3.xml"/><Relationship Id="rId1"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1.xml"/><Relationship Id="rId21" Type="http://schemas.openxmlformats.org/officeDocument/2006/relationships/slideLayout" Target="../slideLayouts/slideLayout96.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63" Type="http://schemas.openxmlformats.org/officeDocument/2006/relationships/slideLayout" Target="../slideLayouts/slideLayout138.xml"/><Relationship Id="rId68" Type="http://schemas.openxmlformats.org/officeDocument/2006/relationships/slideLayout" Target="../slideLayouts/slideLayout14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66" Type="http://schemas.openxmlformats.org/officeDocument/2006/relationships/slideLayout" Target="../slideLayouts/slideLayout141.xml"/><Relationship Id="rId74" Type="http://schemas.openxmlformats.org/officeDocument/2006/relationships/image" Target="../media/image5.png"/><Relationship Id="rId5" Type="http://schemas.openxmlformats.org/officeDocument/2006/relationships/slideLayout" Target="../slideLayouts/slideLayout80.xml"/><Relationship Id="rId61" Type="http://schemas.openxmlformats.org/officeDocument/2006/relationships/slideLayout" Target="../slideLayouts/slideLayout136.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64" Type="http://schemas.openxmlformats.org/officeDocument/2006/relationships/slideLayout" Target="../slideLayouts/slideLayout139.xml"/><Relationship Id="rId69" Type="http://schemas.openxmlformats.org/officeDocument/2006/relationships/slideLayout" Target="../slideLayouts/slideLayout144.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72" Type="http://schemas.openxmlformats.org/officeDocument/2006/relationships/tags" Target="../tags/tag118.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67" Type="http://schemas.openxmlformats.org/officeDocument/2006/relationships/slideLayout" Target="../slideLayouts/slideLayout142.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70" Type="http://schemas.openxmlformats.org/officeDocument/2006/relationships/slideLayout" Target="../slideLayouts/slideLayout145.xml"/><Relationship Id="rId75" Type="http://schemas.openxmlformats.org/officeDocument/2006/relationships/oleObject" Target="../embeddings/oleObject3.bin"/><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65" Type="http://schemas.openxmlformats.org/officeDocument/2006/relationships/slideLayout" Target="../slideLayouts/slideLayout140.xml"/><Relationship Id="rId73" Type="http://schemas.openxmlformats.org/officeDocument/2006/relationships/tags" Target="../tags/tag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9" Type="http://schemas.openxmlformats.org/officeDocument/2006/relationships/slideLayout" Target="../slideLayouts/slideLayout114.xml"/><Relationship Id="rId34" Type="http://schemas.openxmlformats.org/officeDocument/2006/relationships/slideLayout" Target="../slideLayouts/slideLayout109.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76" Type="http://schemas.openxmlformats.org/officeDocument/2006/relationships/image" Target="../media/image6.emf"/><Relationship Id="rId7" Type="http://schemas.openxmlformats.org/officeDocument/2006/relationships/slideLayout" Target="../slideLayouts/slideLayout82.xml"/><Relationship Id="rId7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42" Type="http://schemas.openxmlformats.org/officeDocument/2006/relationships/slideLayout" Target="../slideLayouts/slideLayout187.xml"/><Relationship Id="rId47" Type="http://schemas.openxmlformats.org/officeDocument/2006/relationships/slideLayout" Target="../slideLayouts/slideLayout192.xml"/><Relationship Id="rId63" Type="http://schemas.openxmlformats.org/officeDocument/2006/relationships/slideLayout" Target="../slideLayouts/slideLayout208.xml"/><Relationship Id="rId68" Type="http://schemas.openxmlformats.org/officeDocument/2006/relationships/slideLayout" Target="../slideLayouts/slideLayout213.xml"/><Relationship Id="rId16" Type="http://schemas.openxmlformats.org/officeDocument/2006/relationships/slideLayout" Target="../slideLayouts/slideLayout16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3" Type="http://schemas.openxmlformats.org/officeDocument/2006/relationships/slideLayout" Target="../slideLayouts/slideLayout198.xml"/><Relationship Id="rId58" Type="http://schemas.openxmlformats.org/officeDocument/2006/relationships/slideLayout" Target="../slideLayouts/slideLayout203.xml"/><Relationship Id="rId66" Type="http://schemas.openxmlformats.org/officeDocument/2006/relationships/slideLayout" Target="../slideLayouts/slideLayout211.xml"/><Relationship Id="rId74" Type="http://schemas.openxmlformats.org/officeDocument/2006/relationships/tags" Target="../tags/tag230.xml"/><Relationship Id="rId5" Type="http://schemas.openxmlformats.org/officeDocument/2006/relationships/slideLayout" Target="../slideLayouts/slideLayout150.xml"/><Relationship Id="rId61" Type="http://schemas.openxmlformats.org/officeDocument/2006/relationships/slideLayout" Target="../slideLayouts/slideLayout206.xml"/><Relationship Id="rId19" Type="http://schemas.openxmlformats.org/officeDocument/2006/relationships/slideLayout" Target="../slideLayouts/slideLayout16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slideLayout" Target="../slideLayouts/slideLayout193.xml"/><Relationship Id="rId56" Type="http://schemas.openxmlformats.org/officeDocument/2006/relationships/slideLayout" Target="../slideLayouts/slideLayout201.xml"/><Relationship Id="rId64" Type="http://schemas.openxmlformats.org/officeDocument/2006/relationships/slideLayout" Target="../slideLayouts/slideLayout209.xml"/><Relationship Id="rId69" Type="http://schemas.openxmlformats.org/officeDocument/2006/relationships/slideLayout" Target="../slideLayouts/slideLayout214.xml"/><Relationship Id="rId77" Type="http://schemas.openxmlformats.org/officeDocument/2006/relationships/oleObject" Target="../embeddings/oleObject3.bin"/><Relationship Id="rId8" Type="http://schemas.openxmlformats.org/officeDocument/2006/relationships/slideLayout" Target="../slideLayouts/slideLayout153.xml"/><Relationship Id="rId51" Type="http://schemas.openxmlformats.org/officeDocument/2006/relationships/slideLayout" Target="../slideLayouts/slideLayout196.xml"/><Relationship Id="rId72" Type="http://schemas.openxmlformats.org/officeDocument/2006/relationships/slideLayout" Target="../slideLayouts/slideLayout217.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59" Type="http://schemas.openxmlformats.org/officeDocument/2006/relationships/slideLayout" Target="../slideLayouts/slideLayout204.xml"/><Relationship Id="rId67" Type="http://schemas.openxmlformats.org/officeDocument/2006/relationships/slideLayout" Target="../slideLayouts/slideLayout212.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54" Type="http://schemas.openxmlformats.org/officeDocument/2006/relationships/slideLayout" Target="../slideLayouts/slideLayout199.xml"/><Relationship Id="rId62" Type="http://schemas.openxmlformats.org/officeDocument/2006/relationships/slideLayout" Target="../slideLayouts/slideLayout207.xml"/><Relationship Id="rId70" Type="http://schemas.openxmlformats.org/officeDocument/2006/relationships/slideLayout" Target="../slideLayouts/slideLayout215.xml"/><Relationship Id="rId75" Type="http://schemas.openxmlformats.org/officeDocument/2006/relationships/tags" Target="../tags/tag23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slideLayout" Target="../slideLayouts/slideLayout194.xml"/><Relationship Id="rId57" Type="http://schemas.openxmlformats.org/officeDocument/2006/relationships/slideLayout" Target="../slideLayouts/slideLayout202.xml"/><Relationship Id="rId10" Type="http://schemas.openxmlformats.org/officeDocument/2006/relationships/slideLayout" Target="../slideLayouts/slideLayout155.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52" Type="http://schemas.openxmlformats.org/officeDocument/2006/relationships/slideLayout" Target="../slideLayouts/slideLayout197.xml"/><Relationship Id="rId60" Type="http://schemas.openxmlformats.org/officeDocument/2006/relationships/slideLayout" Target="../slideLayouts/slideLayout205.xml"/><Relationship Id="rId65" Type="http://schemas.openxmlformats.org/officeDocument/2006/relationships/slideLayout" Target="../slideLayouts/slideLayout210.xml"/><Relationship Id="rId73" Type="http://schemas.openxmlformats.org/officeDocument/2006/relationships/theme" Target="../theme/theme5.xml"/><Relationship Id="rId78" Type="http://schemas.openxmlformats.org/officeDocument/2006/relationships/image" Target="../media/image6.emf"/><Relationship Id="rId4" Type="http://schemas.openxmlformats.org/officeDocument/2006/relationships/slideLayout" Target="../slideLayouts/slideLayout149.xml"/><Relationship Id="rId9" Type="http://schemas.openxmlformats.org/officeDocument/2006/relationships/slideLayout" Target="../slideLayouts/slideLayout154.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9" Type="http://schemas.openxmlformats.org/officeDocument/2006/relationships/slideLayout" Target="../slideLayouts/slideLayout184.xml"/><Relationship Id="rId34" Type="http://schemas.openxmlformats.org/officeDocument/2006/relationships/slideLayout" Target="../slideLayouts/slideLayout179.xml"/><Relationship Id="rId50" Type="http://schemas.openxmlformats.org/officeDocument/2006/relationships/slideLayout" Target="../slideLayouts/slideLayout195.xml"/><Relationship Id="rId55" Type="http://schemas.openxmlformats.org/officeDocument/2006/relationships/slideLayout" Target="../slideLayouts/slideLayout200.xml"/><Relationship Id="rId76" Type="http://schemas.openxmlformats.org/officeDocument/2006/relationships/image" Target="../media/image5.png"/><Relationship Id="rId7" Type="http://schemas.openxmlformats.org/officeDocument/2006/relationships/slideLayout" Target="../slideLayouts/slideLayout152.xml"/><Relationship Id="rId71" Type="http://schemas.openxmlformats.org/officeDocument/2006/relationships/slideLayout" Target="../slideLayouts/slideLayout216.xml"/><Relationship Id="rId2" Type="http://schemas.openxmlformats.org/officeDocument/2006/relationships/slideLayout" Target="../slideLayouts/slideLayout147.xml"/><Relationship Id="rId29" Type="http://schemas.openxmlformats.org/officeDocument/2006/relationships/slideLayout" Target="../slideLayouts/slideLayout1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theme" Target="../theme/theme6.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5639031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4"/>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2" name="Object 1" hidden="1"/>
                      <p:cNvPicPr/>
                      <p:nvPr/>
                    </p:nvPicPr>
                    <p:blipFill>
                      <a:blip r:embed="rId78"/>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75"/>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456274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 id="2147483801" r:id="rId58"/>
    <p:sldLayoutId id="2147483802" r:id="rId59"/>
    <p:sldLayoutId id="2147483803" r:id="rId60"/>
    <p:sldLayoutId id="2147483804" r:id="rId61"/>
    <p:sldLayoutId id="2147483805" r:id="rId62"/>
    <p:sldLayoutId id="2147483806" r:id="rId63"/>
    <p:sldLayoutId id="2147483807" r:id="rId64"/>
    <p:sldLayoutId id="2147483808" r:id="rId65"/>
    <p:sldLayoutId id="2147483809" r:id="rId66"/>
    <p:sldLayoutId id="2147483810" r:id="rId67"/>
    <p:sldLayoutId id="2147483811" r:id="rId68"/>
    <p:sldLayoutId id="2147483812" r:id="rId69"/>
    <p:sldLayoutId id="2147483813" r:id="rId70"/>
    <p:sldLayoutId id="2147483664" r:id="rId71"/>
    <p:sldLayoutId id="2147483815" r:id="rId7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05371-3422-C70E-D600-F230F3661BAF}"/>
              </a:ext>
            </a:extLst>
          </p:cNvPr>
          <p:cNvSpPr txBox="1"/>
          <p:nvPr userDrawn="1"/>
        </p:nvSpPr>
        <p:spPr>
          <a:xfrm>
            <a:off x="1289062" y="6400336"/>
            <a:ext cx="4521200" cy="261610"/>
          </a:xfrm>
          <a:prstGeom prst="rect">
            <a:avLst/>
          </a:prstGeom>
          <a:noFill/>
        </p:spPr>
        <p:txBody>
          <a:bodyPr wrap="square" rtlCol="0" anchor="ctr">
            <a:spAutoFit/>
          </a:bodyPr>
          <a:lstStyle/>
          <a:p>
            <a:pPr lvl="0"/>
            <a:r>
              <a:rPr lang="en-US" sz="1050" b="0">
                <a:solidFill>
                  <a:srgbClr val="424242"/>
                </a:solidFill>
                <a:latin typeface="Open Sans" pitchFamily="2" charset="0"/>
                <a:ea typeface="Open Sans" pitchFamily="2" charset="0"/>
                <a:cs typeface="Open Sans" pitchFamily="2" charset="0"/>
              </a:rPr>
              <a:t>Gap Networks Grant Program</a:t>
            </a:r>
          </a:p>
        </p:txBody>
      </p:sp>
      <p:pic>
        <p:nvPicPr>
          <p:cNvPr id="3" name="Picture 2" descr="A picture containing text, sign&#10;&#10;Description automatically generated">
            <a:extLst>
              <a:ext uri="{FF2B5EF4-FFF2-40B4-BE49-F238E27FC236}">
                <a16:creationId xmlns:a16="http://schemas.microsoft.com/office/drawing/2014/main" id="{0E719ED6-46E1-90F6-23D7-5B4293DD2986}"/>
              </a:ext>
            </a:extLst>
          </p:cNvPr>
          <p:cNvPicPr>
            <a:picLocks noChangeAspect="1"/>
          </p:cNvPicPr>
          <p:nvPr userDrawn="1"/>
        </p:nvPicPr>
        <p:blipFill>
          <a:blip r:embed="rId3">
            <a:duotone>
              <a:prstClr val="black"/>
              <a:srgbClr val="D9C3A5">
                <a:tint val="50000"/>
                <a:satMod val="180000"/>
              </a:srgbClr>
            </a:duotone>
          </a:blip>
          <a:stretch>
            <a:fillRect/>
          </a:stretch>
        </p:blipFill>
        <p:spPr>
          <a:xfrm>
            <a:off x="495300" y="6400801"/>
            <a:ext cx="749038" cy="225774"/>
          </a:xfrm>
          <a:prstGeom prst="rect">
            <a:avLst/>
          </a:prstGeom>
        </p:spPr>
      </p:pic>
    </p:spTree>
    <p:extLst>
      <p:ext uri="{BB962C8B-B14F-4D97-AF65-F5344CB8AC3E}">
        <p14:creationId xmlns:p14="http://schemas.microsoft.com/office/powerpoint/2010/main" val="2585049510"/>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7368">
          <p15:clr>
            <a:srgbClr val="F26B43"/>
          </p15:clr>
        </p15:guide>
        <p15:guide id="3" pos="312">
          <p15:clr>
            <a:srgbClr val="F26B43"/>
          </p15:clr>
        </p15:guide>
        <p15:guide id="4" orient="horz" pos="216">
          <p15:clr>
            <a:srgbClr val="F26B43"/>
          </p15:clr>
        </p15:guide>
        <p15:guide id="5" pos="75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5" imgW="270" imgH="270" progId="TCLayout.ActiveDocument.1">
                  <p:embed/>
                </p:oleObj>
              </mc:Choice>
              <mc:Fallback>
                <p:oleObj name="think-cell Slide" r:id="rId75" imgW="270" imgH="270" progId="TCLayout.ActiveDocument.1">
                  <p:embed/>
                  <p:pic>
                    <p:nvPicPr>
                      <p:cNvPr id="2" name="Object 1" hidden="1"/>
                      <p:cNvPicPr/>
                      <p:nvPr/>
                    </p:nvPicPr>
                    <p:blipFill>
                      <a:blip r:embed="rId76"/>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7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TextBox 2">
            <a:extLst>
              <a:ext uri="{FF2B5EF4-FFF2-40B4-BE49-F238E27FC236}">
                <a16:creationId xmlns:a16="http://schemas.microsoft.com/office/drawing/2014/main" id="{A4BFCA91-B37C-6570-5707-0A75AFB3221C}"/>
              </a:ext>
            </a:extLst>
          </p:cNvPr>
          <p:cNvSpPr txBox="1"/>
          <p:nvPr userDrawn="1"/>
        </p:nvSpPr>
        <p:spPr>
          <a:xfrm>
            <a:off x="4482860" y="6604084"/>
            <a:ext cx="3226279" cy="253916"/>
          </a:xfrm>
          <a:prstGeom prst="rect">
            <a:avLst/>
          </a:prstGeom>
          <a:noFill/>
        </p:spPr>
        <p:txBody>
          <a:bodyPr wrap="square" rtlCol="0">
            <a:spAutoFit/>
          </a:bodyPr>
          <a:lstStyle/>
          <a:p>
            <a:r>
              <a:rPr lang="en-US" sz="1050" b="1" i="0">
                <a:solidFill>
                  <a:srgbClr val="FF0000"/>
                </a:solidFill>
              </a:rPr>
              <a:t>CONFIDENTIAL, FOR A&amp;F POLICY DISCUSSIONS ONLY</a:t>
            </a:r>
          </a:p>
        </p:txBody>
      </p:sp>
    </p:spTree>
    <p:extLst>
      <p:ext uri="{BB962C8B-B14F-4D97-AF65-F5344CB8AC3E}">
        <p14:creationId xmlns:p14="http://schemas.microsoft.com/office/powerpoint/2010/main" val="16022402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4"/>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2" name="Object 1" hidden="1"/>
                      <p:cNvPicPr/>
                      <p:nvPr/>
                    </p:nvPicPr>
                    <p:blipFill>
                      <a:blip r:embed="rId78"/>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75"/>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22126243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 id="2147483869" r:id="rId53"/>
    <p:sldLayoutId id="2147483870" r:id="rId54"/>
    <p:sldLayoutId id="2147483871" r:id="rId55"/>
    <p:sldLayoutId id="2147483872" r:id="rId56"/>
    <p:sldLayoutId id="2147483873" r:id="rId57"/>
    <p:sldLayoutId id="2147483874" r:id="rId58"/>
    <p:sldLayoutId id="2147483875" r:id="rId59"/>
    <p:sldLayoutId id="2147483876" r:id="rId60"/>
    <p:sldLayoutId id="2147483877" r:id="rId61"/>
    <p:sldLayoutId id="2147483878" r:id="rId62"/>
    <p:sldLayoutId id="2147483879" r:id="rId63"/>
    <p:sldLayoutId id="2147483880" r:id="rId64"/>
    <p:sldLayoutId id="2147483881" r:id="rId65"/>
    <p:sldLayoutId id="2147483882" r:id="rId66"/>
    <p:sldLayoutId id="2147483883" r:id="rId67"/>
    <p:sldLayoutId id="2147483884" r:id="rId68"/>
    <p:sldLayoutId id="2147483885" r:id="rId69"/>
    <p:sldLayoutId id="2147483886" r:id="rId70"/>
    <p:sldLayoutId id="2147483887" r:id="rId71"/>
    <p:sldLayoutId id="2147483888" r:id="rId7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2020 DLT Webinar</a:t>
            </a:r>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68928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Lst>
  <p:hf hd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200E8-B515-48E4-BE13-76577E5F3AC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031D4F-9CF9-479D-9C2C-F5B093161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DF257-22C5-4F7F-9E28-AA00134C495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6/1/2026</a:t>
            </a:fld>
            <a:endParaRPr lang="en-US"/>
          </a:p>
        </p:txBody>
      </p:sp>
      <p:sp>
        <p:nvSpPr>
          <p:cNvPr id="5" name="Footer Placeholder 4">
            <a:extLst>
              <a:ext uri="{FF2B5EF4-FFF2-40B4-BE49-F238E27FC236}">
                <a16:creationId xmlns:a16="http://schemas.microsoft.com/office/drawing/2014/main" id="{4927D732-307B-4773-B38A-50CA68714B6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4930D-0175-4120-8BA5-505B1370980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88110299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impler.grants.gov/opportunity/46f6ea4c-82e0-44f3-b1f0-5ce848a19fc7" TargetMode="External"/><Relationship Id="rId2" Type="http://schemas.openxmlformats.org/officeDocument/2006/relationships/notesSlide" Target="../notesSlides/notesSlide5.xml"/><Relationship Id="rId1" Type="http://schemas.openxmlformats.org/officeDocument/2006/relationships/slideLayout" Target="../slideLayouts/slideLayout150.xml"/><Relationship Id="rId5" Type="http://schemas.openxmlformats.org/officeDocument/2006/relationships/hyperlink" Target="mailto:fedfundsinfra@mass.gov" TargetMode="External"/><Relationship Id="rId4" Type="http://schemas.openxmlformats.org/officeDocument/2006/relationships/hyperlink" Target="https://simpler.grants.gov/opportunity/b66765e2-37d0-411a-a66d-6f822d8b07f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impler.grants.gov/opportunity/e407af15-6c31-41de-80ac-3ffcaf61ea88" TargetMode="External"/><Relationship Id="rId2" Type="http://schemas.openxmlformats.org/officeDocument/2006/relationships/notesSlide" Target="../notesSlides/notesSlide6.xml"/><Relationship Id="rId1" Type="http://schemas.openxmlformats.org/officeDocument/2006/relationships/slideLayout" Target="../slideLayouts/slideLayout150.xml"/><Relationship Id="rId4" Type="http://schemas.openxmlformats.org/officeDocument/2006/relationships/hyperlink" Target="mailto:fedfundsinfra@mass.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35.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5.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5.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35.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5.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25.xml.rels><?xml version="1.0" encoding="UTF-8" standalone="yes"?>
<Relationships xmlns="http://schemas.openxmlformats.org/package/2006/relationships"><Relationship Id="rId2" Type="http://schemas.openxmlformats.org/officeDocument/2006/relationships/hyperlink" Target="https://www.mass.gov/service-details/building-resilient-infrastructure-and-communities-bric-flood-mitigation-assistance-fma-grant-programs" TargetMode="External"/><Relationship Id="rId1" Type="http://schemas.openxmlformats.org/officeDocument/2006/relationships/slideLayout" Target="../slideLayouts/slideLayout235.xml"/></Relationships>
</file>

<file path=ppt/slides/_rels/slide26.xml.rels><?xml version="1.0" encoding="UTF-8" standalone="yes"?>
<Relationships xmlns="http://schemas.openxmlformats.org/package/2006/relationships"><Relationship Id="rId8" Type="http://schemas.openxmlformats.org/officeDocument/2006/relationships/hyperlink" Target="https://sam.gov/content/home" TargetMode="External"/><Relationship Id="rId3" Type="http://schemas.openxmlformats.org/officeDocument/2006/relationships/hyperlink" Target="https://www.mass.gov/hazard-mitigation-assistance-hma-grant-programs" TargetMode="External"/><Relationship Id="rId7" Type="http://schemas.openxmlformats.org/officeDocument/2006/relationships/hyperlink" Target="https://go.fema.gov/login" TargetMode="External"/><Relationship Id="rId2" Type="http://schemas.openxmlformats.org/officeDocument/2006/relationships/image" Target="../media/image55.png"/><Relationship Id="rId1" Type="http://schemas.openxmlformats.org/officeDocument/2006/relationships/slideLayout" Target="../slideLayouts/slideLayout235.xml"/><Relationship Id="rId6" Type="http://schemas.openxmlformats.org/officeDocument/2006/relationships/hyperlink" Target="https://www.fema.gov/grants/mitigation/learn/hazard-mitigation-assistance-guidance" TargetMode="External"/><Relationship Id="rId5" Type="http://schemas.openxmlformats.org/officeDocument/2006/relationships/hyperlink" Target="https://www.fema.gov/grants/tools/benefit-cost-analysis" TargetMode="External"/><Relationship Id="rId4" Type="http://schemas.openxmlformats.org/officeDocument/2006/relationships/hyperlink" Target="https://www.mass.gov/doc/ma-state-notice-of-funding-opportunitynofofma-fy24-amendmentfinal/download" TargetMode="External"/><Relationship Id="rId9" Type="http://schemas.openxmlformats.org/officeDocument/2006/relationships/hyperlink" Target="https://www.fema.gov/grants/procurement"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patrick.limerick@mass.gov" TargetMode="External"/><Relationship Id="rId3" Type="http://schemas.openxmlformats.org/officeDocument/2006/relationships/hyperlink" Target="mailto:michelle.otoole@mass.gov" TargetMode="External"/><Relationship Id="rId7" Type="http://schemas.openxmlformats.org/officeDocument/2006/relationships/hyperlink" Target="https://www.mass.gov/hazard-mitigation-assistance-hma-grant-programs" TargetMode="External"/><Relationship Id="rId2" Type="http://schemas.openxmlformats.org/officeDocument/2006/relationships/image" Target="../media/image56.png"/><Relationship Id="rId1" Type="http://schemas.openxmlformats.org/officeDocument/2006/relationships/slideLayout" Target="../slideLayouts/slideLayout235.xml"/><Relationship Id="rId6" Type="http://schemas.openxmlformats.org/officeDocument/2006/relationships/hyperlink" Target="mailto:michael.enko@mass.gov" TargetMode="External"/><Relationship Id="rId5" Type="http://schemas.openxmlformats.org/officeDocument/2006/relationships/hyperlink" Target="mailto:david.woodbury@mass.gov" TargetMode="External"/><Relationship Id="rId10" Type="http://schemas.openxmlformats.org/officeDocument/2006/relationships/hyperlink" Target="mailto:marybeth.groff@mass.gov" TargetMode="External"/><Relationship Id="rId4" Type="http://schemas.openxmlformats.org/officeDocument/2006/relationships/hyperlink" Target="mailto:elena.Kilduff@mass.gov" TargetMode="External"/><Relationship Id="rId9" Type="http://schemas.openxmlformats.org/officeDocument/2006/relationships/hyperlink" Target="mailto:jeffrey.zukowski@mass.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2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33.xml"/></Relationships>
</file>

<file path=ppt/slides/_rels/slide38.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hitehouse.gov/omb/information-resources/budget/" TargetMode="External"/><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hyperlink" Target="https://www.mass.gov/orgs/federal-funds-infrastructure-office" TargetMode="External"/><Relationship Id="rId7" Type="http://schemas.openxmlformats.org/officeDocument/2006/relationships/hyperlink" Target="mailto:FedFundsInfra@mass.gov" TargetMode="External"/><Relationship Id="rId2"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hyperlink" Target="https://www.linkedin.com/company/massachusetts-federal-funds-infrastructure-office" TargetMode="Externa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Background image of Boston Common and the Massachusetts State House at dusk.">
            <a:extLst>
              <a:ext uri="{FF2B5EF4-FFF2-40B4-BE49-F238E27FC236}">
                <a16:creationId xmlns:a16="http://schemas.microsoft.com/office/drawing/2014/main" id="{8160736A-B9CE-C4DB-18B3-5554C8678C21}"/>
              </a:ext>
            </a:extLst>
          </p:cNvPr>
          <p:cNvSpPr/>
          <p:nvPr/>
        </p:nvSpPr>
        <p:spPr>
          <a:xfrm>
            <a:off x="-64656" y="4507993"/>
            <a:ext cx="6081409" cy="1591056"/>
          </a:xfrm>
          <a:prstGeom prst="rect">
            <a:avLst/>
          </a:prstGeom>
          <a:solidFill>
            <a:srgbClr val="00558C">
              <a:alpha val="75000"/>
            </a:srgbClr>
          </a:solidFill>
          <a:ln w="9525" cap="rnd" cmpd="sng" algn="ctr">
            <a:noFill/>
            <a:prstDash val="solid"/>
            <a:round/>
            <a:headEnd type="none" w="med" len="med"/>
            <a:tailEnd type="none" w="med" len="me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C30FD57-F6FE-49E8-314C-73BEAE96FB21}"/>
              </a:ext>
            </a:extLst>
          </p:cNvPr>
          <p:cNvSpPr>
            <a:spLocks noGrp="1"/>
          </p:cNvSpPr>
          <p:nvPr>
            <p:ph type="title"/>
          </p:nvPr>
        </p:nvSpPr>
        <p:spPr>
          <a:xfrm>
            <a:off x="589520" y="4581265"/>
            <a:ext cx="5207000" cy="978729"/>
          </a:xfrm>
        </p:spPr>
        <p:txBody>
          <a:bodyPr/>
          <a:lstStyle/>
          <a:p>
            <a:pPr algn="r"/>
            <a:r>
              <a:rPr lang="en-US">
                <a:latin typeface="+mn-lt"/>
              </a:rPr>
              <a:t>Massachusetts Federal Funds Partnership</a:t>
            </a:r>
          </a:p>
        </p:txBody>
      </p:sp>
      <p:sp>
        <p:nvSpPr>
          <p:cNvPr id="2" name="TextBox 1">
            <a:extLst>
              <a:ext uri="{FF2B5EF4-FFF2-40B4-BE49-F238E27FC236}">
                <a16:creationId xmlns:a16="http://schemas.microsoft.com/office/drawing/2014/main" id="{9144BE3F-9739-C679-2557-3A0C290E6469}"/>
              </a:ext>
            </a:extLst>
          </p:cNvPr>
          <p:cNvSpPr txBox="1"/>
          <p:nvPr/>
        </p:nvSpPr>
        <p:spPr>
          <a:xfrm>
            <a:off x="2759933" y="5660244"/>
            <a:ext cx="3036587" cy="338554"/>
          </a:xfrm>
          <a:prstGeom prst="rect">
            <a:avLst/>
          </a:prstGeom>
          <a:noFill/>
        </p:spPr>
        <p:txBody>
          <a:bodyPr wrap="square" lIns="91440" tIns="45720" rIns="91440" bIns="45720" rtlCol="0" anchor="t">
            <a:spAutoFit/>
          </a:bodyPr>
          <a:lstStyle/>
          <a:p>
            <a:pPr algn="r" defTabSz="457200">
              <a:defRPr/>
            </a:pPr>
            <a:r>
              <a:rPr lang="en-US" sz="1600">
                <a:solidFill>
                  <a:prstClr val="white"/>
                </a:solidFill>
                <a:ea typeface="+mn-lt"/>
                <a:cs typeface="+mn-lt"/>
              </a:rPr>
              <a:t>May 2026</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Meeting</a:t>
            </a:r>
            <a:endParaRPr lang="en-US">
              <a:solidFill>
                <a:prstClr val="white"/>
              </a:solidFill>
              <a:ea typeface="+mn-ea"/>
              <a:cs typeface="+mn-cs"/>
            </a:endParaRPr>
          </a:p>
        </p:txBody>
      </p:sp>
      <p:sp>
        <p:nvSpPr>
          <p:cNvPr id="3" name="Rectangle 2">
            <a:extLst>
              <a:ext uri="{FF2B5EF4-FFF2-40B4-BE49-F238E27FC236}">
                <a16:creationId xmlns:a16="http://schemas.microsoft.com/office/drawing/2014/main" id="{EA1556EB-9DCA-2CA6-350D-4D9A6360B90A}"/>
              </a:ext>
              <a:ext uri="{C183D7F6-B498-43B3-948B-1728B52AA6E4}">
                <adec:decorative xmlns:adec="http://schemas.microsoft.com/office/drawing/2017/decorative" val="1"/>
              </a:ext>
            </a:extLst>
          </p:cNvPr>
          <p:cNvSpPr/>
          <p:nvPr/>
        </p:nvSpPr>
        <p:spPr>
          <a:xfrm>
            <a:off x="8138160" y="-91439"/>
            <a:ext cx="4053840" cy="6949438"/>
          </a:xfrm>
          <a:prstGeom prst="rect">
            <a:avLst/>
          </a:prstGeom>
          <a:solidFill>
            <a:srgbClr val="00558C">
              <a:alpha val="74902"/>
            </a:srgbClr>
          </a:solidFill>
          <a:ln>
            <a:solidFill>
              <a:srgbClr val="00558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905FB39-8261-1862-FBE3-8EDE52B89A39}"/>
              </a:ext>
            </a:extLst>
          </p:cNvPr>
          <p:cNvSpPr txBox="1">
            <a:spLocks/>
          </p:cNvSpPr>
          <p:nvPr/>
        </p:nvSpPr>
        <p:spPr>
          <a:xfrm>
            <a:off x="8395856" y="1318567"/>
            <a:ext cx="3665164" cy="4138569"/>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-This meeting will be recorded. ​</a:t>
            </a:r>
            <a:endParaRPr kumimoji="0" lang="en-US" sz="2000" b="1"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-Please mute yourself after arrival.</a:t>
            </a:r>
          </a:p>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-Please submit your questions via the chat function.</a:t>
            </a:r>
          </a:p>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-Questions will be answered during Q&amp;A.</a:t>
            </a:r>
          </a:p>
        </p:txBody>
      </p:sp>
    </p:spTree>
    <p:extLst>
      <p:ext uri="{BB962C8B-B14F-4D97-AF65-F5344CB8AC3E}">
        <p14:creationId xmlns:p14="http://schemas.microsoft.com/office/powerpoint/2010/main" val="1807123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42B8-47F9-6CDE-27F3-38F79739C8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5891DC8-B3BE-7C1E-B211-D9ED502552A3}"/>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Recently Opened Federal Grants</a:t>
            </a:r>
            <a:endParaRPr kumimoji="0" lang="en-US" sz="3400" b="1" i="0" u="none" strike="noStrike" kern="1200" cap="none" spc="0" normalizeH="0" baseline="0" noProof="0">
              <a:ln>
                <a:noFill/>
              </a:ln>
              <a:solidFill>
                <a:prstClr val="white"/>
              </a:solidFill>
              <a:effectLst/>
              <a:uLnTx/>
              <a:uFillTx/>
              <a:latin typeface="Calibri" panose="020F0502020204030204"/>
              <a:ea typeface="+mj-ea"/>
              <a:cs typeface="+mj-cs"/>
              <a:sym typeface="+mj-lt"/>
            </a:endParaRPr>
          </a:p>
        </p:txBody>
      </p:sp>
      <p:sp>
        <p:nvSpPr>
          <p:cNvPr id="44" name="TextBox 43">
            <a:extLst>
              <a:ext uri="{FF2B5EF4-FFF2-40B4-BE49-F238E27FC236}">
                <a16:creationId xmlns:a16="http://schemas.microsoft.com/office/drawing/2014/main" id="{B0087759-17F1-F3C6-1F56-01B484AF8BC0}"/>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graphicFrame>
        <p:nvGraphicFramePr>
          <p:cNvPr id="5" name="Content Placeholder 5">
            <a:extLst>
              <a:ext uri="{FF2B5EF4-FFF2-40B4-BE49-F238E27FC236}">
                <a16:creationId xmlns:a16="http://schemas.microsoft.com/office/drawing/2014/main" id="{061C0880-59C9-9FB2-3A9C-5F0C714FFF69}"/>
              </a:ext>
            </a:extLst>
          </p:cNvPr>
          <p:cNvGraphicFramePr>
            <a:graphicFrameLocks/>
          </p:cNvGraphicFramePr>
          <p:nvPr>
            <p:extLst>
              <p:ext uri="{D42A27DB-BD31-4B8C-83A1-F6EECF244321}">
                <p14:modId xmlns:p14="http://schemas.microsoft.com/office/powerpoint/2010/main" val="552145038"/>
              </p:ext>
            </p:extLst>
          </p:nvPr>
        </p:nvGraphicFramePr>
        <p:xfrm>
          <a:off x="517584" y="1308339"/>
          <a:ext cx="11251389" cy="4759373"/>
        </p:xfrm>
        <a:graphic>
          <a:graphicData uri="http://schemas.openxmlformats.org/drawingml/2006/table">
            <a:tbl>
              <a:tblPr firstRow="1" bandRow="1">
                <a:tableStyleId>{5C22544A-7EE6-4342-B048-85BDC9FD1C3A}</a:tableStyleId>
              </a:tblPr>
              <a:tblGrid>
                <a:gridCol w="3992492">
                  <a:extLst>
                    <a:ext uri="{9D8B030D-6E8A-4147-A177-3AD203B41FA5}">
                      <a16:colId xmlns:a16="http://schemas.microsoft.com/office/drawing/2014/main" val="1434439961"/>
                    </a:ext>
                  </a:extLst>
                </a:gridCol>
                <a:gridCol w="3210997">
                  <a:extLst>
                    <a:ext uri="{9D8B030D-6E8A-4147-A177-3AD203B41FA5}">
                      <a16:colId xmlns:a16="http://schemas.microsoft.com/office/drawing/2014/main" val="2422528130"/>
                    </a:ext>
                  </a:extLst>
                </a:gridCol>
                <a:gridCol w="2035678">
                  <a:extLst>
                    <a:ext uri="{9D8B030D-6E8A-4147-A177-3AD203B41FA5}">
                      <a16:colId xmlns:a16="http://schemas.microsoft.com/office/drawing/2014/main" val="649423846"/>
                    </a:ext>
                  </a:extLst>
                </a:gridCol>
                <a:gridCol w="2012222">
                  <a:extLst>
                    <a:ext uri="{9D8B030D-6E8A-4147-A177-3AD203B41FA5}">
                      <a16:colId xmlns:a16="http://schemas.microsoft.com/office/drawing/2014/main" val="2914649782"/>
                    </a:ext>
                  </a:extLst>
                </a:gridCol>
              </a:tblGrid>
              <a:tr h="181964">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Grant Name</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Eligibility</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Max Award</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Deadline</a:t>
                      </a:r>
                    </a:p>
                  </a:txBody>
                  <a:tcPr/>
                </a:tc>
                <a:extLst>
                  <a:ext uri="{0D108BD9-81ED-4DB2-BD59-A6C34878D82A}">
                    <a16:rowId xmlns:a16="http://schemas.microsoft.com/office/drawing/2014/main" val="1212762885"/>
                  </a:ext>
                </a:extLst>
              </a:tr>
              <a:tr h="952697">
                <a:tc>
                  <a:txBody>
                    <a:bodyPr/>
                    <a:lstStyle/>
                    <a:p>
                      <a:pPr lvl="0" algn="ctr">
                        <a:buNone/>
                      </a:pPr>
                      <a:r>
                        <a:rPr lang="en-US" sz="1800" b="1" u="sng" kern="1200" noProof="0">
                          <a:solidFill>
                            <a:schemeClr val="accent5"/>
                          </a:solidFill>
                          <a:effectLst/>
                          <a:latin typeface="+mj-lt"/>
                          <a:ea typeface="Calibri"/>
                          <a:cs typeface="Calibri"/>
                        </a:rPr>
                        <a:t>Assistance to Firefighters</a:t>
                      </a:r>
                    </a:p>
                  </a:txBody>
                  <a:tcPr anchor="ctr"/>
                </a:tc>
                <a:tc>
                  <a:txBody>
                    <a:bodyPr/>
                    <a:lstStyle/>
                    <a:p>
                      <a:pPr lvl="0" algn="ctr">
                        <a:lnSpc>
                          <a:spcPct val="100000"/>
                        </a:lnSpc>
                        <a:spcBef>
                          <a:spcPts val="0"/>
                        </a:spcBef>
                        <a:spcAft>
                          <a:spcPts val="0"/>
                        </a:spcAft>
                        <a:buNone/>
                      </a:pPr>
                      <a:r>
                        <a:rPr lang="en-US" sz="1800" kern="1200">
                          <a:solidFill>
                            <a:schemeClr val="dk1"/>
                          </a:solidFill>
                          <a:effectLst/>
                          <a:latin typeface="+mj-lt"/>
                          <a:ea typeface="+mn-ea"/>
                          <a:cs typeface="+mn-cs"/>
                        </a:rPr>
                        <a:t>Fire departments and other emergency medical services agencies</a:t>
                      </a:r>
                      <a:endParaRPr lang="en-US" sz="1800">
                        <a:latin typeface="+mj-lt"/>
                      </a:endParaRPr>
                    </a:p>
                  </a:txBody>
                  <a:tcPr anchor="ctr"/>
                </a:tc>
                <a:tc>
                  <a:txBody>
                    <a:bodyPr/>
                    <a:lstStyle/>
                    <a:p>
                      <a:pPr lvl="0" algn="ctr">
                        <a:lnSpc>
                          <a:spcPct val="100000"/>
                        </a:lnSpc>
                        <a:spcBef>
                          <a:spcPts val="0"/>
                        </a:spcBef>
                        <a:spcAft>
                          <a:spcPts val="0"/>
                        </a:spcAft>
                        <a:buNone/>
                      </a:pPr>
                      <a:r>
                        <a:rPr lang="en-US" sz="1800" b="0">
                          <a:solidFill>
                            <a:schemeClr val="tx1"/>
                          </a:solidFill>
                          <a:latin typeface="+mj-lt"/>
                          <a:ea typeface="Calibri" panose="020F0502020204030204" pitchFamily="34" charset="0"/>
                          <a:cs typeface="Calibri" panose="020F0502020204030204" pitchFamily="34" charset="0"/>
                        </a:rPr>
                        <a:t>N/A</a:t>
                      </a:r>
                    </a:p>
                  </a:txBody>
                  <a:tcPr anchor="ctr"/>
                </a:tc>
                <a:tc>
                  <a:txBody>
                    <a:bodyPr/>
                    <a:lstStyle/>
                    <a:p>
                      <a:pPr lvl="0" algn="ctr">
                        <a:lnSpc>
                          <a:spcPct val="100000"/>
                        </a:lnSpc>
                        <a:spcBef>
                          <a:spcPts val="0"/>
                        </a:spcBef>
                        <a:spcAft>
                          <a:spcPts val="0"/>
                        </a:spcAft>
                        <a:buNone/>
                      </a:pPr>
                      <a:r>
                        <a:rPr lang="en-US" sz="1800" b="0" kern="1200">
                          <a:solidFill>
                            <a:schemeClr val="dk1"/>
                          </a:solidFill>
                          <a:effectLst/>
                          <a:latin typeface="+mj-lt"/>
                          <a:ea typeface="Calibri"/>
                          <a:cs typeface="Calibri"/>
                        </a:rPr>
                        <a:t>6/22/26</a:t>
                      </a:r>
                    </a:p>
                  </a:txBody>
                  <a:tcPr anchor="ctr"/>
                </a:tc>
                <a:extLst>
                  <a:ext uri="{0D108BD9-81ED-4DB2-BD59-A6C34878D82A}">
                    <a16:rowId xmlns:a16="http://schemas.microsoft.com/office/drawing/2014/main" val="2842338665"/>
                  </a:ext>
                </a:extLst>
              </a:tr>
              <a:tr h="1063476">
                <a:tc>
                  <a:txBody>
                    <a:bodyPr/>
                    <a:lstStyle/>
                    <a:p>
                      <a:pPr lvl="0" algn="ctr">
                        <a:lnSpc>
                          <a:spcPct val="100000"/>
                        </a:lnSpc>
                        <a:spcBef>
                          <a:spcPts val="0"/>
                        </a:spcBef>
                        <a:spcAft>
                          <a:spcPts val="0"/>
                        </a:spcAft>
                        <a:buNone/>
                      </a:pPr>
                      <a:r>
                        <a:rPr lang="en-US" sz="1800" b="1" u="sng" kern="1200">
                          <a:solidFill>
                            <a:schemeClr val="accent5"/>
                          </a:solidFill>
                          <a:effectLst/>
                          <a:latin typeface="+mj-lt"/>
                          <a:ea typeface="Calibri"/>
                          <a:cs typeface="Calibri"/>
                        </a:rPr>
                        <a:t>Staffing for Adequate Fire &amp; Emergency Response (SAFER)</a:t>
                      </a:r>
                    </a:p>
                  </a:txBody>
                  <a:tcPr anchor="ctr"/>
                </a:tc>
                <a:tc>
                  <a:txBody>
                    <a:bodyPr/>
                    <a:lstStyle/>
                    <a:p>
                      <a:pPr lvl="0" algn="ctr">
                        <a:lnSpc>
                          <a:spcPct val="100000"/>
                        </a:lnSpc>
                        <a:spcBef>
                          <a:spcPts val="0"/>
                        </a:spcBef>
                        <a:spcAft>
                          <a:spcPts val="0"/>
                        </a:spcAft>
                        <a:buNone/>
                      </a:pPr>
                      <a:r>
                        <a:rPr lang="en-US" sz="1800" kern="1200">
                          <a:solidFill>
                            <a:schemeClr val="dk1"/>
                          </a:solidFill>
                          <a:effectLst/>
                          <a:latin typeface="+mj-lt"/>
                          <a:ea typeface="+mn-ea"/>
                          <a:cs typeface="+mn-cs"/>
                        </a:rPr>
                        <a:t>Fire departments and volunteer firefighter interest organizations</a:t>
                      </a:r>
                      <a:endParaRPr lang="en-US" sz="1800" b="0" i="0" u="none" strike="noStrike" kern="1200" noProof="0">
                        <a:solidFill>
                          <a:schemeClr val="dk1"/>
                        </a:solidFill>
                        <a:effectLst/>
                        <a:latin typeface="+mj-lt"/>
                        <a:ea typeface="Calibri"/>
                        <a:cs typeface="Calibri"/>
                      </a:endParaRPr>
                    </a:p>
                  </a:txBody>
                  <a:tcPr anchor="ctr"/>
                </a:tc>
                <a:tc>
                  <a:txBody>
                    <a:bodyPr/>
                    <a:lstStyle/>
                    <a:p>
                      <a:pPr lvl="0" algn="ctr">
                        <a:lnSpc>
                          <a:spcPct val="100000"/>
                        </a:lnSpc>
                        <a:spcBef>
                          <a:spcPts val="0"/>
                        </a:spcBef>
                        <a:spcAft>
                          <a:spcPts val="0"/>
                        </a:spcAft>
                        <a:buNone/>
                      </a:pPr>
                      <a:r>
                        <a:rPr lang="en-US" sz="1800">
                          <a:latin typeface="+mj-lt"/>
                        </a:rPr>
                        <a:t>N/A</a:t>
                      </a:r>
                      <a:endParaRPr lang="en-US" sz="1800" i="1">
                        <a:latin typeface="+mj-lt"/>
                      </a:endParaRPr>
                    </a:p>
                  </a:txBody>
                  <a:tcPr anchor="ctr"/>
                </a:tc>
                <a:tc>
                  <a:txBody>
                    <a:bodyPr/>
                    <a:lstStyle/>
                    <a:p>
                      <a:pPr lvl="0" algn="ctr">
                        <a:lnSpc>
                          <a:spcPct val="100000"/>
                        </a:lnSpc>
                        <a:spcBef>
                          <a:spcPts val="0"/>
                        </a:spcBef>
                        <a:spcAft>
                          <a:spcPts val="0"/>
                        </a:spcAft>
                        <a:buNone/>
                      </a:pPr>
                      <a:r>
                        <a:rPr lang="en-US" sz="1800" b="0" kern="1200">
                          <a:solidFill>
                            <a:schemeClr val="dk1"/>
                          </a:solidFill>
                          <a:effectLst/>
                          <a:latin typeface="+mj-lt"/>
                          <a:ea typeface="Calibri"/>
                          <a:cs typeface="Calibri"/>
                        </a:rPr>
                        <a:t>6/22/26</a:t>
                      </a:r>
                      <a:endParaRPr lang="en-US" sz="1800">
                        <a:latin typeface="+mj-lt"/>
                      </a:endParaRPr>
                    </a:p>
                  </a:txBody>
                  <a:tcPr anchor="ctr"/>
                </a:tc>
                <a:extLst>
                  <a:ext uri="{0D108BD9-81ED-4DB2-BD59-A6C34878D82A}">
                    <a16:rowId xmlns:a16="http://schemas.microsoft.com/office/drawing/2014/main" val="2961251688"/>
                  </a:ext>
                </a:extLst>
              </a:tr>
              <a:tr h="10634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kern="1200">
                          <a:solidFill>
                            <a:schemeClr val="dk1"/>
                          </a:solidFill>
                          <a:effectLst/>
                          <a:latin typeface="+mj-lt"/>
                          <a:ea typeface="+mn-ea"/>
                          <a:cs typeface="+mn-cs"/>
                          <a:hlinkClick r:id="rId3"/>
                        </a:rPr>
                        <a:t>Fire Prevention and Safety (FP&amp;S) Grant Program:</a:t>
                      </a:r>
                      <a:endParaRPr lang="en-US" sz="1800" kern="1200">
                        <a:solidFill>
                          <a:schemeClr val="dk1"/>
                        </a:solidFill>
                        <a:effectLst/>
                        <a:latin typeface="+mj-lt"/>
                        <a:ea typeface="+mn-ea"/>
                        <a:cs typeface="+mn-cs"/>
                      </a:endParaRPr>
                    </a:p>
                    <a:p>
                      <a:pPr lvl="0" algn="ctr">
                        <a:lnSpc>
                          <a:spcPct val="100000"/>
                        </a:lnSpc>
                        <a:spcBef>
                          <a:spcPts val="0"/>
                        </a:spcBef>
                        <a:spcAft>
                          <a:spcPts val="0"/>
                        </a:spcAft>
                        <a:buNone/>
                      </a:pPr>
                      <a:endParaRPr lang="en-US" sz="1800" b="1" u="sng">
                        <a:latin typeface="+mj-lt"/>
                      </a:endParaRPr>
                    </a:p>
                  </a:txBody>
                  <a:tcPr anchor="ctr"/>
                </a:tc>
                <a:tc>
                  <a:txBody>
                    <a:bodyPr/>
                    <a:lstStyle/>
                    <a:p>
                      <a:pPr marL="0" lvl="0" indent="0" algn="ctr">
                        <a:lnSpc>
                          <a:spcPct val="100000"/>
                        </a:lnSpc>
                        <a:spcBef>
                          <a:spcPts val="0"/>
                        </a:spcBef>
                        <a:spcAft>
                          <a:spcPts val="0"/>
                        </a:spcAft>
                        <a:buFont typeface="Arial" panose="020B0604020202020204" pitchFamily="34" charset="0"/>
                        <a:buNone/>
                      </a:pPr>
                      <a:r>
                        <a:rPr lang="en-US" sz="1800">
                          <a:latin typeface="+mj-lt"/>
                        </a:rPr>
                        <a:t>Fire departments and non-profit organizations, academic and other research-oriented institutions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mj-lt"/>
                          <a:ea typeface="Calibri" panose="020F0502020204030204" pitchFamily="34" charset="0"/>
                          <a:cs typeface="Calibri" panose="020F0502020204030204" pitchFamily="34" charset="0"/>
                        </a:rPr>
                        <a:t>$1.5 million</a:t>
                      </a:r>
                    </a:p>
                    <a:p>
                      <a:pPr lvl="0" algn="ctr">
                        <a:lnSpc>
                          <a:spcPct val="100000"/>
                        </a:lnSpc>
                        <a:spcBef>
                          <a:spcPts val="0"/>
                        </a:spcBef>
                        <a:spcAft>
                          <a:spcPts val="0"/>
                        </a:spcAft>
                        <a:buNone/>
                      </a:pPr>
                      <a:endParaRPr lang="en-US" sz="1800" b="0">
                        <a:solidFill>
                          <a:schemeClr val="tx1"/>
                        </a:solidFill>
                        <a:latin typeface="+mj-lt"/>
                        <a:ea typeface="Calibri"/>
                        <a:cs typeface="Calibri"/>
                      </a:endParaRPr>
                    </a:p>
                  </a:txBody>
                  <a:tcPr anchor="ctr"/>
                </a:tc>
                <a:tc>
                  <a:txBody>
                    <a:bodyPr/>
                    <a:lstStyle/>
                    <a:p>
                      <a:pPr marL="0" lvl="0" indent="0" algn="ctr">
                        <a:lnSpc>
                          <a:spcPct val="100000"/>
                        </a:lnSpc>
                        <a:buNone/>
                      </a:pPr>
                      <a:r>
                        <a:rPr lang="en-US" sz="1800" b="0" kern="1200">
                          <a:solidFill>
                            <a:schemeClr val="dk1"/>
                          </a:solidFill>
                          <a:effectLst/>
                          <a:latin typeface="+mj-lt"/>
                          <a:ea typeface="Calibri"/>
                          <a:cs typeface="Calibri"/>
                        </a:rPr>
                        <a:t>6/22/26</a:t>
                      </a:r>
                      <a:endParaRPr lang="en-US" sz="1800" b="0" i="0" u="none" strike="noStrike" baseline="0" noProof="0">
                        <a:solidFill>
                          <a:schemeClr val="tx1"/>
                        </a:solidFill>
                        <a:latin typeface="+mj-lt"/>
                      </a:endParaRPr>
                    </a:p>
                  </a:txBody>
                  <a:tcPr anchor="ctr"/>
                </a:tc>
                <a:extLst>
                  <a:ext uri="{0D108BD9-81ED-4DB2-BD59-A6C34878D82A}">
                    <a16:rowId xmlns:a16="http://schemas.microsoft.com/office/drawing/2014/main" val="2185096843"/>
                  </a:ext>
                </a:extLst>
              </a:tr>
              <a:tr h="10634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kern="1200">
                          <a:solidFill>
                            <a:schemeClr val="dk1"/>
                          </a:solidFill>
                          <a:effectLst/>
                          <a:latin typeface="+mj-lt"/>
                          <a:ea typeface="+mn-ea"/>
                          <a:cs typeface="+mn-cs"/>
                          <a:hlinkClick r:id="rId4"/>
                        </a:rPr>
                        <a:t>Distance Learning and Telemedicine Grant Program</a:t>
                      </a:r>
                      <a:endParaRPr lang="en-US" sz="1800" kern="1200">
                        <a:solidFill>
                          <a:schemeClr val="dk1"/>
                        </a:solidFill>
                        <a:effectLst/>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u="sng" strike="noStrike" kern="1200">
                        <a:solidFill>
                          <a:schemeClr val="accent5"/>
                        </a:solidFill>
                        <a:effectLst/>
                        <a:latin typeface="+mj-lt"/>
                        <a:ea typeface="Calibri"/>
                        <a:cs typeface="Calibri"/>
                      </a:endParaRPr>
                    </a:p>
                  </a:txBody>
                  <a:tcPr anchor="ctr"/>
                </a:tc>
                <a:tc>
                  <a:txBody>
                    <a:bodyPr/>
                    <a:lstStyle/>
                    <a:p>
                      <a:pPr lvl="0" algn="ctr">
                        <a:lnSpc>
                          <a:spcPct val="100000"/>
                        </a:lnSpc>
                        <a:spcBef>
                          <a:spcPts val="0"/>
                        </a:spcBef>
                        <a:spcAft>
                          <a:spcPts val="0"/>
                        </a:spcAft>
                        <a:buNone/>
                      </a:pPr>
                      <a:r>
                        <a:rPr lang="en-US" sz="1800" b="0" i="0" u="none" strike="noStrike" noProof="0">
                          <a:solidFill>
                            <a:schemeClr val="tx1"/>
                          </a:solidFill>
                          <a:latin typeface="+mj-lt"/>
                          <a:ea typeface="Calibri"/>
                          <a:cs typeface="Calibri"/>
                        </a:rPr>
                        <a:t>State and local governments, businesses, nonprofits, school districts, higher education, tribes, and more</a:t>
                      </a:r>
                    </a:p>
                  </a:txBody>
                  <a:tcPr anchor="ctr"/>
                </a:tc>
                <a:tc>
                  <a:txBody>
                    <a:bodyPr/>
                    <a:lstStyle/>
                    <a:p>
                      <a:pPr lvl="0" algn="ctr">
                        <a:lnSpc>
                          <a:spcPct val="100000"/>
                        </a:lnSpc>
                        <a:spcBef>
                          <a:spcPts val="0"/>
                        </a:spcBef>
                        <a:spcAft>
                          <a:spcPts val="0"/>
                        </a:spcAft>
                        <a:buNone/>
                      </a:pPr>
                      <a:r>
                        <a:rPr lang="en-US" sz="1800" b="0">
                          <a:solidFill>
                            <a:schemeClr val="tx1"/>
                          </a:solidFill>
                          <a:latin typeface="+mj-lt"/>
                          <a:ea typeface="Calibri"/>
                          <a:cs typeface="Calibri"/>
                        </a:rPr>
                        <a:t>$750k</a:t>
                      </a:r>
                    </a:p>
                  </a:txBody>
                  <a:tcPr anchor="ctr"/>
                </a:tc>
                <a:tc>
                  <a:txBody>
                    <a:bodyPr/>
                    <a:lstStyle/>
                    <a:p>
                      <a:pPr marL="0" lvl="0" indent="0" algn="ctr">
                        <a:lnSpc>
                          <a:spcPct val="100000"/>
                        </a:lnSpc>
                        <a:buNone/>
                      </a:pPr>
                      <a:r>
                        <a:rPr lang="en-US" sz="1800">
                          <a:latin typeface="+mj-lt"/>
                        </a:rPr>
                        <a:t>6/30/26</a:t>
                      </a:r>
                    </a:p>
                  </a:txBody>
                  <a:tcPr anchor="ctr"/>
                </a:tc>
                <a:extLst>
                  <a:ext uri="{0D108BD9-81ED-4DB2-BD59-A6C34878D82A}">
                    <a16:rowId xmlns:a16="http://schemas.microsoft.com/office/drawing/2014/main" val="1591108051"/>
                  </a:ext>
                </a:extLst>
              </a:tr>
            </a:tbl>
          </a:graphicData>
        </a:graphic>
      </p:graphicFrame>
      <p:sp>
        <p:nvSpPr>
          <p:cNvPr id="6" name="TextBox 5">
            <a:extLst>
              <a:ext uri="{FF2B5EF4-FFF2-40B4-BE49-F238E27FC236}">
                <a16:creationId xmlns:a16="http://schemas.microsoft.com/office/drawing/2014/main" id="{238D61C1-4528-DA7E-99B2-05ED7C6026C3}"/>
              </a:ext>
            </a:extLst>
          </p:cNvPr>
          <p:cNvSpPr txBox="1"/>
          <p:nvPr/>
        </p:nvSpPr>
        <p:spPr>
          <a:xfrm>
            <a:off x="516646" y="6232248"/>
            <a:ext cx="11544567" cy="302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a:solidFill>
                  <a:prstClr val="black"/>
                </a:solidFill>
                <a:latin typeface="+mj-lt"/>
                <a:cs typeface="Segoe UI"/>
              </a:rPr>
              <a:t>*See FFIO’s monthly newsletter for the more open grants relevant to municipalities and tribes. To sign up, email </a:t>
            </a:r>
            <a:r>
              <a:rPr lang="en-US" sz="1100">
                <a:solidFill>
                  <a:srgbClr val="00558C"/>
                </a:solidFill>
                <a:latin typeface="+mj-lt"/>
                <a:cs typeface="Segoe UI"/>
                <a:hlinkClick r:id="rId5">
                  <a:extLst>
                    <a:ext uri="{A12FA001-AC4F-418D-AE19-62706E023703}">
                      <ahyp:hlinkClr xmlns:ahyp="http://schemas.microsoft.com/office/drawing/2018/hyperlinkcolor" val="tx"/>
                    </a:ext>
                  </a:extLst>
                </a:hlinkClick>
              </a:rPr>
              <a:t>fedfundsinfra@mass.gov</a:t>
            </a:r>
            <a:endParaRPr lang="en-US" sz="1100">
              <a:solidFill>
                <a:prstClr val="black"/>
              </a:solidFill>
              <a:latin typeface="+mj-lt"/>
              <a:ea typeface="Calibri"/>
              <a:cs typeface="Segoe UI"/>
            </a:endParaRPr>
          </a:p>
        </p:txBody>
      </p:sp>
    </p:spTree>
    <p:extLst>
      <p:ext uri="{BB962C8B-B14F-4D97-AF65-F5344CB8AC3E}">
        <p14:creationId xmlns:p14="http://schemas.microsoft.com/office/powerpoint/2010/main" val="356641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683B-21A9-8528-CE1F-014D192A0B8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005380B-179E-CCF8-D2EC-BD0CC6946036}"/>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Recently Opened Federal Grants</a:t>
            </a:r>
            <a:endParaRPr kumimoji="0" lang="en-US" sz="3400" b="1" i="0" u="none" strike="noStrike" kern="1200" cap="none" spc="0" normalizeH="0" baseline="0" noProof="0">
              <a:ln>
                <a:noFill/>
              </a:ln>
              <a:solidFill>
                <a:prstClr val="white"/>
              </a:solidFill>
              <a:effectLst/>
              <a:uLnTx/>
              <a:uFillTx/>
              <a:latin typeface="Calibri" panose="020F0502020204030204"/>
              <a:ea typeface="+mj-ea"/>
              <a:cs typeface="+mj-cs"/>
              <a:sym typeface="+mj-lt"/>
            </a:endParaRPr>
          </a:p>
        </p:txBody>
      </p:sp>
      <p:sp>
        <p:nvSpPr>
          <p:cNvPr id="44" name="TextBox 43">
            <a:extLst>
              <a:ext uri="{FF2B5EF4-FFF2-40B4-BE49-F238E27FC236}">
                <a16:creationId xmlns:a16="http://schemas.microsoft.com/office/drawing/2014/main" id="{4FD4C003-F6D7-DD88-F289-8922A1975036}"/>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graphicFrame>
        <p:nvGraphicFramePr>
          <p:cNvPr id="5" name="Content Placeholder 5">
            <a:extLst>
              <a:ext uri="{FF2B5EF4-FFF2-40B4-BE49-F238E27FC236}">
                <a16:creationId xmlns:a16="http://schemas.microsoft.com/office/drawing/2014/main" id="{0E5F1218-7868-3797-6D34-75473DF13BDD}"/>
              </a:ext>
            </a:extLst>
          </p:cNvPr>
          <p:cNvGraphicFramePr>
            <a:graphicFrameLocks/>
          </p:cNvGraphicFramePr>
          <p:nvPr>
            <p:extLst>
              <p:ext uri="{D42A27DB-BD31-4B8C-83A1-F6EECF244321}">
                <p14:modId xmlns:p14="http://schemas.microsoft.com/office/powerpoint/2010/main" val="2433035968"/>
              </p:ext>
            </p:extLst>
          </p:nvPr>
        </p:nvGraphicFramePr>
        <p:xfrm>
          <a:off x="517584" y="1308339"/>
          <a:ext cx="11251389" cy="3695897"/>
        </p:xfrm>
        <a:graphic>
          <a:graphicData uri="http://schemas.openxmlformats.org/drawingml/2006/table">
            <a:tbl>
              <a:tblPr firstRow="1" bandRow="1">
                <a:tableStyleId>{5C22544A-7EE6-4342-B048-85BDC9FD1C3A}</a:tableStyleId>
              </a:tblPr>
              <a:tblGrid>
                <a:gridCol w="3992492">
                  <a:extLst>
                    <a:ext uri="{9D8B030D-6E8A-4147-A177-3AD203B41FA5}">
                      <a16:colId xmlns:a16="http://schemas.microsoft.com/office/drawing/2014/main" val="1434439961"/>
                    </a:ext>
                  </a:extLst>
                </a:gridCol>
                <a:gridCol w="3210997">
                  <a:extLst>
                    <a:ext uri="{9D8B030D-6E8A-4147-A177-3AD203B41FA5}">
                      <a16:colId xmlns:a16="http://schemas.microsoft.com/office/drawing/2014/main" val="2422528130"/>
                    </a:ext>
                  </a:extLst>
                </a:gridCol>
                <a:gridCol w="2035678">
                  <a:extLst>
                    <a:ext uri="{9D8B030D-6E8A-4147-A177-3AD203B41FA5}">
                      <a16:colId xmlns:a16="http://schemas.microsoft.com/office/drawing/2014/main" val="649423846"/>
                    </a:ext>
                  </a:extLst>
                </a:gridCol>
                <a:gridCol w="2012222">
                  <a:extLst>
                    <a:ext uri="{9D8B030D-6E8A-4147-A177-3AD203B41FA5}">
                      <a16:colId xmlns:a16="http://schemas.microsoft.com/office/drawing/2014/main" val="2914649782"/>
                    </a:ext>
                  </a:extLst>
                </a:gridCol>
              </a:tblGrid>
              <a:tr h="181964">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Grant Name</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Eligibility</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Max Award</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Deadline</a:t>
                      </a:r>
                    </a:p>
                  </a:txBody>
                  <a:tcPr/>
                </a:tc>
                <a:extLst>
                  <a:ext uri="{0D108BD9-81ED-4DB2-BD59-A6C34878D82A}">
                    <a16:rowId xmlns:a16="http://schemas.microsoft.com/office/drawing/2014/main" val="1212762885"/>
                  </a:ext>
                </a:extLst>
              </a:tr>
              <a:tr h="952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kern="1200">
                          <a:solidFill>
                            <a:schemeClr val="dk1"/>
                          </a:solidFill>
                          <a:effectLst/>
                          <a:latin typeface="+mj-lt"/>
                          <a:ea typeface="+mn-ea"/>
                          <a:cs typeface="+mn-cs"/>
                          <a:hlinkClick r:id="rId3"/>
                        </a:rPr>
                        <a:t>Rural Business Development Program</a:t>
                      </a:r>
                      <a:endParaRPr lang="en-US" sz="1800" kern="1200">
                        <a:solidFill>
                          <a:schemeClr val="dk1"/>
                        </a:solidFill>
                        <a:effectLst/>
                        <a:latin typeface="+mj-lt"/>
                        <a:ea typeface="+mn-ea"/>
                        <a:cs typeface="+mn-cs"/>
                      </a:endParaRPr>
                    </a:p>
                    <a:p>
                      <a:pPr lvl="0" algn="ctr">
                        <a:lnSpc>
                          <a:spcPct val="100000"/>
                        </a:lnSpc>
                        <a:spcBef>
                          <a:spcPts val="0"/>
                        </a:spcBef>
                        <a:spcAft>
                          <a:spcPts val="0"/>
                        </a:spcAft>
                        <a:buNone/>
                      </a:pPr>
                      <a:endParaRPr lang="en-US" sz="1800" b="1" u="sng" strike="noStrike" kern="1200">
                        <a:solidFill>
                          <a:schemeClr val="accent5"/>
                        </a:solidFill>
                        <a:effectLst/>
                        <a:latin typeface="+mj-lt"/>
                        <a:ea typeface="Calibri"/>
                        <a:cs typeface="Calibri"/>
                      </a:endParaRPr>
                    </a:p>
                  </a:txBody>
                  <a:tcPr anchor="ctr"/>
                </a:tc>
                <a:tc>
                  <a:txBody>
                    <a:bodyPr/>
                    <a:lstStyle/>
                    <a:p>
                      <a:pPr lvl="0" algn="ctr">
                        <a:lnSpc>
                          <a:spcPct val="100000"/>
                        </a:lnSpc>
                        <a:spcBef>
                          <a:spcPts val="0"/>
                        </a:spcBef>
                        <a:spcAft>
                          <a:spcPts val="0"/>
                        </a:spcAft>
                        <a:buNone/>
                      </a:pPr>
                      <a:r>
                        <a:rPr lang="en-US" sz="1800" strike="noStrike">
                          <a:latin typeface="+mj-lt"/>
                        </a:rPr>
                        <a:t>State and local governments, tribes, nonprofits, public higher education, etc.</a:t>
                      </a:r>
                    </a:p>
                  </a:txBody>
                  <a:tcPr/>
                </a:tc>
                <a:tc>
                  <a:txBody>
                    <a:bodyPr/>
                    <a:lstStyle/>
                    <a:p>
                      <a:pPr lvl="0" algn="ctr">
                        <a:lnSpc>
                          <a:spcPct val="100000"/>
                        </a:lnSpc>
                        <a:spcBef>
                          <a:spcPts val="0"/>
                        </a:spcBef>
                        <a:spcAft>
                          <a:spcPts val="0"/>
                        </a:spcAft>
                        <a:buNone/>
                      </a:pPr>
                      <a:r>
                        <a:rPr lang="en-US" sz="1800" b="0" strike="noStrike">
                          <a:solidFill>
                            <a:schemeClr val="tx1"/>
                          </a:solidFill>
                          <a:latin typeface="+mj-lt"/>
                          <a:ea typeface="Calibri"/>
                          <a:cs typeface="Calibri"/>
                        </a:rPr>
                        <a:t>No max award listed.</a:t>
                      </a:r>
                    </a:p>
                  </a:txBody>
                  <a:tcPr anchor="ctr"/>
                </a:tc>
                <a:tc>
                  <a:txBody>
                    <a:bodyPr/>
                    <a:lstStyle/>
                    <a:p>
                      <a:pPr marL="0" lvl="0" indent="0" algn="ctr">
                        <a:lnSpc>
                          <a:spcPct val="100000"/>
                        </a:lnSpc>
                        <a:buNone/>
                      </a:pPr>
                      <a:r>
                        <a:rPr lang="en-US" sz="1800" b="0" i="0" u="none" strike="noStrike" baseline="0" noProof="0">
                          <a:solidFill>
                            <a:schemeClr val="tx1"/>
                          </a:solidFill>
                          <a:latin typeface="+mj-lt"/>
                          <a:ea typeface="Calibri"/>
                          <a:cs typeface="Calibri"/>
                        </a:rPr>
                        <a:t>6/30/26</a:t>
                      </a:r>
                    </a:p>
                  </a:txBody>
                  <a:tcPr anchor="ctr"/>
                </a:tc>
                <a:extLst>
                  <a:ext uri="{0D108BD9-81ED-4DB2-BD59-A6C34878D82A}">
                    <a16:rowId xmlns:a16="http://schemas.microsoft.com/office/drawing/2014/main" val="2842338665"/>
                  </a:ext>
                </a:extLst>
              </a:tr>
              <a:tr h="952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kern="1200">
                          <a:solidFill>
                            <a:schemeClr val="accent5"/>
                          </a:solidFill>
                          <a:effectLst/>
                          <a:latin typeface="+mj-lt"/>
                          <a:ea typeface="+mn-ea"/>
                          <a:cs typeface="+mn-cs"/>
                        </a:rPr>
                        <a:t>Rural Capacity Building for Community Development and Affordable Housing Grants</a:t>
                      </a:r>
                    </a:p>
                    <a:p>
                      <a:pPr lvl="0" algn="ctr">
                        <a:lnSpc>
                          <a:spcPct val="100000"/>
                        </a:lnSpc>
                        <a:spcBef>
                          <a:spcPts val="0"/>
                        </a:spcBef>
                        <a:spcAft>
                          <a:spcPts val="0"/>
                        </a:spcAft>
                        <a:buNone/>
                      </a:pPr>
                      <a:endParaRPr lang="en-US" sz="1800" b="1" u="sng" kern="1200" noProof="0">
                        <a:solidFill>
                          <a:schemeClr val="accent5"/>
                        </a:solidFill>
                        <a:effectLst/>
                        <a:latin typeface="+mj-lt"/>
                        <a:ea typeface="Calibri"/>
                        <a:cs typeface="Calibri"/>
                      </a:endParaRPr>
                    </a:p>
                  </a:txBody>
                  <a:tcPr anchor="ctr"/>
                </a:tc>
                <a:tc>
                  <a:txBody>
                    <a:bodyPr/>
                    <a:lstStyle/>
                    <a:p>
                      <a:pPr lvl="0" algn="ctr">
                        <a:lnSpc>
                          <a:spcPct val="100000"/>
                        </a:lnSpc>
                        <a:spcBef>
                          <a:spcPts val="0"/>
                        </a:spcBef>
                        <a:spcAft>
                          <a:spcPts val="0"/>
                        </a:spcAft>
                        <a:buNone/>
                      </a:pPr>
                      <a:r>
                        <a:rPr lang="en-US" sz="1800">
                          <a:latin typeface="+mj-lt"/>
                        </a:rPr>
                        <a:t>Nonprofits</a:t>
                      </a:r>
                    </a:p>
                  </a:txBody>
                  <a:tcPr/>
                </a:tc>
                <a:tc>
                  <a:txBody>
                    <a:bodyPr/>
                    <a:lstStyle/>
                    <a:p>
                      <a:pPr lvl="0" algn="ctr">
                        <a:lnSpc>
                          <a:spcPct val="100000"/>
                        </a:lnSpc>
                        <a:spcBef>
                          <a:spcPts val="0"/>
                        </a:spcBef>
                        <a:spcAft>
                          <a:spcPts val="0"/>
                        </a:spcAft>
                        <a:buNone/>
                      </a:pPr>
                      <a:r>
                        <a:rPr lang="en-US" sz="1800" b="0">
                          <a:solidFill>
                            <a:schemeClr val="tx1"/>
                          </a:solidFill>
                          <a:latin typeface="+mj-lt"/>
                          <a:ea typeface="Calibri"/>
                          <a:cs typeface="Calibri"/>
                        </a:rPr>
                        <a:t>$3.5M</a:t>
                      </a:r>
                    </a:p>
                  </a:txBody>
                  <a:tcPr anchor="ctr"/>
                </a:tc>
                <a:tc>
                  <a:txBody>
                    <a:bodyPr/>
                    <a:lstStyle/>
                    <a:p>
                      <a:pPr marL="0" lvl="0" indent="0" algn="ctr">
                        <a:lnSpc>
                          <a:spcPct val="100000"/>
                        </a:lnSpc>
                        <a:buNone/>
                      </a:pPr>
                      <a:r>
                        <a:rPr lang="en-US" sz="1800" b="0" i="0" u="none" strike="noStrike" baseline="0" noProof="0">
                          <a:solidFill>
                            <a:schemeClr val="tx1"/>
                          </a:solidFill>
                          <a:latin typeface="+mj-lt"/>
                          <a:ea typeface="Calibri"/>
                          <a:cs typeface="Calibri"/>
                        </a:rPr>
                        <a:t>7/6/26</a:t>
                      </a:r>
                    </a:p>
                  </a:txBody>
                  <a:tcPr anchor="ctr"/>
                </a:tc>
                <a:extLst>
                  <a:ext uri="{0D108BD9-81ED-4DB2-BD59-A6C34878D82A}">
                    <a16:rowId xmlns:a16="http://schemas.microsoft.com/office/drawing/2014/main" val="3621427145"/>
                  </a:ext>
                </a:extLst>
              </a:tr>
              <a:tr h="952697">
                <a:tc>
                  <a:txBody>
                    <a:bodyPr/>
                    <a:lstStyle/>
                    <a:p>
                      <a:pPr lvl="0" algn="ctr">
                        <a:lnSpc>
                          <a:spcPct val="100000"/>
                        </a:lnSpc>
                        <a:spcBef>
                          <a:spcPts val="0"/>
                        </a:spcBef>
                        <a:spcAft>
                          <a:spcPts val="0"/>
                        </a:spcAft>
                        <a:buNone/>
                      </a:pPr>
                      <a:r>
                        <a:rPr lang="en-US" sz="1800" b="1" u="sng" kern="1200" noProof="0">
                          <a:solidFill>
                            <a:schemeClr val="accent5"/>
                          </a:solidFill>
                          <a:effectLst/>
                          <a:latin typeface="+mj-lt"/>
                          <a:ea typeface="Calibri"/>
                          <a:cs typeface="Calibri"/>
                        </a:rPr>
                        <a:t>Flood Mitigation Assistance</a:t>
                      </a:r>
                    </a:p>
                  </a:txBody>
                  <a:tcPr anchor="ctr"/>
                </a:tc>
                <a:tc>
                  <a:txBody>
                    <a:bodyPr/>
                    <a:lstStyle/>
                    <a:p>
                      <a:pPr lvl="0" algn="ctr">
                        <a:lnSpc>
                          <a:spcPct val="100000"/>
                        </a:lnSpc>
                        <a:spcBef>
                          <a:spcPts val="0"/>
                        </a:spcBef>
                        <a:spcAft>
                          <a:spcPts val="0"/>
                        </a:spcAft>
                        <a:buNone/>
                      </a:pPr>
                      <a:r>
                        <a:rPr lang="en-US" sz="1800">
                          <a:latin typeface="+mj-lt"/>
                        </a:rPr>
                        <a:t>States, tribal governments, and local communities/special district governments</a:t>
                      </a:r>
                    </a:p>
                    <a:p>
                      <a:pPr lvl="0" algn="ctr">
                        <a:lnSpc>
                          <a:spcPct val="100000"/>
                        </a:lnSpc>
                        <a:spcBef>
                          <a:spcPts val="0"/>
                        </a:spcBef>
                        <a:spcAft>
                          <a:spcPts val="0"/>
                        </a:spcAft>
                        <a:buNone/>
                      </a:pPr>
                      <a:endParaRPr lang="en-US" sz="1800">
                        <a:latin typeface="+mj-lt"/>
                      </a:endParaRPr>
                    </a:p>
                  </a:txBody>
                  <a:tcPr/>
                </a:tc>
                <a:tc>
                  <a:txBody>
                    <a:bodyPr/>
                    <a:lstStyle/>
                    <a:p>
                      <a:pPr lvl="0" algn="ctr">
                        <a:lnSpc>
                          <a:spcPct val="100000"/>
                        </a:lnSpc>
                        <a:spcBef>
                          <a:spcPts val="0"/>
                        </a:spcBef>
                        <a:spcAft>
                          <a:spcPts val="0"/>
                        </a:spcAft>
                        <a:buNone/>
                      </a:pPr>
                      <a:endParaRPr lang="en-US" sz="1800" b="0">
                        <a:solidFill>
                          <a:schemeClr val="tx1"/>
                        </a:solidFill>
                        <a:latin typeface="+mj-lt"/>
                        <a:ea typeface="Calibri"/>
                        <a:cs typeface="Calibri"/>
                      </a:endParaRPr>
                    </a:p>
                  </a:txBody>
                  <a:tcPr anchor="ctr"/>
                </a:tc>
                <a:tc>
                  <a:txBody>
                    <a:bodyPr/>
                    <a:lstStyle/>
                    <a:p>
                      <a:pPr marL="0" lvl="0" indent="0" algn="ctr">
                        <a:lnSpc>
                          <a:spcPct val="100000"/>
                        </a:lnSpc>
                        <a:buNone/>
                      </a:pPr>
                      <a:r>
                        <a:rPr lang="en-US" sz="1800" b="0" i="0" u="none" strike="noStrike" baseline="0" noProof="0">
                          <a:solidFill>
                            <a:schemeClr val="tx1"/>
                          </a:solidFill>
                          <a:latin typeface="+mj-lt"/>
                          <a:ea typeface="Calibri"/>
                          <a:cs typeface="Calibri"/>
                        </a:rPr>
                        <a:t>MEMA SOI Deadline: 5/29/26</a:t>
                      </a:r>
                    </a:p>
                    <a:p>
                      <a:pPr marL="0" lvl="0" indent="0" algn="ctr">
                        <a:lnSpc>
                          <a:spcPct val="100000"/>
                        </a:lnSpc>
                        <a:buNone/>
                      </a:pPr>
                      <a:r>
                        <a:rPr lang="en-US" sz="1800" b="0" i="0" u="none" strike="noStrike" baseline="0" noProof="0">
                          <a:solidFill>
                            <a:schemeClr val="tx1"/>
                          </a:solidFill>
                          <a:latin typeface="+mj-lt"/>
                          <a:ea typeface="Calibri"/>
                          <a:cs typeface="Calibri"/>
                        </a:rPr>
                        <a:t>Subapplication Deadline: 7/7/26</a:t>
                      </a:r>
                    </a:p>
                  </a:txBody>
                  <a:tcPr anchor="ctr"/>
                </a:tc>
                <a:extLst>
                  <a:ext uri="{0D108BD9-81ED-4DB2-BD59-A6C34878D82A}">
                    <a16:rowId xmlns:a16="http://schemas.microsoft.com/office/drawing/2014/main" val="1457608330"/>
                  </a:ext>
                </a:extLst>
              </a:tr>
            </a:tbl>
          </a:graphicData>
        </a:graphic>
      </p:graphicFrame>
      <p:sp>
        <p:nvSpPr>
          <p:cNvPr id="6" name="TextBox 5">
            <a:extLst>
              <a:ext uri="{FF2B5EF4-FFF2-40B4-BE49-F238E27FC236}">
                <a16:creationId xmlns:a16="http://schemas.microsoft.com/office/drawing/2014/main" id="{0D1F3A34-F773-B180-03D4-C2BFC4695C34}"/>
              </a:ext>
            </a:extLst>
          </p:cNvPr>
          <p:cNvSpPr txBox="1"/>
          <p:nvPr/>
        </p:nvSpPr>
        <p:spPr>
          <a:xfrm>
            <a:off x="423027" y="5720910"/>
            <a:ext cx="11251389" cy="555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200">
                <a:solidFill>
                  <a:prstClr val="black"/>
                </a:solidFill>
                <a:latin typeface="+mj-lt"/>
                <a:cs typeface="Segoe UI"/>
              </a:rPr>
              <a:t>*See FFIO’s monthly newsletter for the more open grants relevant to municipalities and tribes. To sign up, email </a:t>
            </a:r>
            <a:r>
              <a:rPr lang="en-US" sz="1200">
                <a:solidFill>
                  <a:srgbClr val="00558C"/>
                </a:solidFill>
                <a:latin typeface="+mj-lt"/>
                <a:cs typeface="Segoe UI"/>
                <a:hlinkClick r:id="rId4">
                  <a:extLst>
                    <a:ext uri="{A12FA001-AC4F-418D-AE19-62706E023703}">
                      <ahyp:hlinkClr xmlns:ahyp="http://schemas.microsoft.com/office/drawing/2018/hyperlinkcolor" val="tx"/>
                    </a:ext>
                  </a:extLst>
                </a:hlinkClick>
              </a:rPr>
              <a:t>fedfundsinfra@mass.gov</a:t>
            </a:r>
            <a:r>
              <a:rPr lang="en-US" sz="1200">
                <a:solidFill>
                  <a:prstClr val="black"/>
                </a:solidFill>
                <a:latin typeface="+mj-lt"/>
                <a:cs typeface="Segoe UI"/>
              </a:rPr>
              <a:t>. See grants.gov for full list of open federal grant opportunities. </a:t>
            </a:r>
          </a:p>
        </p:txBody>
      </p:sp>
    </p:spTree>
    <p:extLst>
      <p:ext uri="{BB962C8B-B14F-4D97-AF65-F5344CB8AC3E}">
        <p14:creationId xmlns:p14="http://schemas.microsoft.com/office/powerpoint/2010/main" val="2561623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4B5C75"/>
          </a:solidFill>
        </p:spPr>
        <p:txBody>
          <a:bodyPr wrap="square" lIns="0" tIns="0" rIns="0" bIns="0" rtlCol="0"/>
          <a:lstStyle/>
          <a:p>
            <a:endParaRPr>
              <a:solidFill>
                <a:prstClr val="black"/>
              </a:solidFill>
              <a:latin typeface="Calibri" panose="020F0502020204030204"/>
            </a:endParaRPr>
          </a:p>
        </p:txBody>
      </p:sp>
      <p:grpSp>
        <p:nvGrpSpPr>
          <p:cNvPr id="3" name="object 3"/>
          <p:cNvGrpSpPr/>
          <p:nvPr/>
        </p:nvGrpSpPr>
        <p:grpSpPr>
          <a:xfrm>
            <a:off x="5648008" y="2682"/>
            <a:ext cx="5019788" cy="6619718"/>
            <a:chOff x="4124008" y="2682"/>
            <a:chExt cx="5019788" cy="6619718"/>
          </a:xfrm>
          <a:effectLst/>
        </p:grpSpPr>
        <p:pic>
          <p:nvPicPr>
            <p:cNvPr id="4" name="object 4"/>
            <p:cNvPicPr/>
            <p:nvPr/>
          </p:nvPicPr>
          <p:blipFill>
            <a:blip r:embed="rId2">
              <a:extLst>
                <a:ext uri="{28A0092B-C50C-407E-A947-70E740481C1C}">
                  <a14:useLocalDpi xmlns:a14="http://schemas.microsoft.com/office/drawing/2010/main" val="0"/>
                </a:ext>
              </a:extLst>
            </a:blip>
            <a:srcRect/>
            <a:stretch/>
          </p:blipFill>
          <p:spPr>
            <a:xfrm>
              <a:off x="4215384" y="2682"/>
              <a:ext cx="4928412" cy="3570403"/>
            </a:xfrm>
            <a:prstGeom prst="rect">
              <a:avLst/>
            </a:prstGeom>
          </p:spPr>
        </p:pic>
        <p:pic>
          <p:nvPicPr>
            <p:cNvPr id="5" name="object 5"/>
            <p:cNvPicPr/>
            <p:nvPr/>
          </p:nvPicPr>
          <p:blipFill>
            <a:blip r:embed="rId3">
              <a:extLst>
                <a:ext uri="{28A0092B-C50C-407E-A947-70E740481C1C}">
                  <a14:useLocalDpi xmlns:a14="http://schemas.microsoft.com/office/drawing/2010/main" val="0"/>
                </a:ext>
              </a:extLst>
            </a:blip>
            <a:srcRect/>
            <a:stretch/>
          </p:blipFill>
          <p:spPr>
            <a:xfrm>
              <a:off x="4124008" y="3910663"/>
              <a:ext cx="5019761" cy="2711737"/>
            </a:xfrm>
            <a:prstGeom prst="rect">
              <a:avLst/>
            </a:prstGeom>
          </p:spPr>
        </p:pic>
      </p:grpSp>
      <p:sp>
        <p:nvSpPr>
          <p:cNvPr id="7" name="object 7"/>
          <p:cNvSpPr txBox="1">
            <a:spLocks noGrp="1"/>
          </p:cNvSpPr>
          <p:nvPr>
            <p:ph type="title"/>
          </p:nvPr>
        </p:nvSpPr>
        <p:spPr>
          <a:xfrm>
            <a:off x="1865033" y="439683"/>
            <a:ext cx="3533321" cy="1910080"/>
          </a:xfrm>
          <a:prstGeom prst="rect">
            <a:avLst/>
          </a:prstGeom>
        </p:spPr>
        <p:txBody>
          <a:bodyPr vert="horz" wrap="square" lIns="0" tIns="81280" rIns="0" bIns="0" rtlCol="0" anchor="ctr">
            <a:spAutoFit/>
          </a:bodyPr>
          <a:lstStyle/>
          <a:p>
            <a:pPr marL="12700" marR="5080">
              <a:lnSpc>
                <a:spcPct val="90200"/>
              </a:lnSpc>
              <a:spcBef>
                <a:spcPts val="640"/>
              </a:spcBef>
            </a:pPr>
            <a:r>
              <a:rPr sz="4400" b="1">
                <a:solidFill>
                  <a:srgbClr val="FFFFFF"/>
                </a:solidFill>
                <a:latin typeface="+mn-lt"/>
              </a:rPr>
              <a:t>FEMA</a:t>
            </a:r>
            <a:r>
              <a:rPr sz="4400" b="1" spc="-45">
                <a:solidFill>
                  <a:srgbClr val="FFFFFF"/>
                </a:solidFill>
                <a:latin typeface="+mn-lt"/>
              </a:rPr>
              <a:t> </a:t>
            </a:r>
            <a:r>
              <a:rPr sz="4400" b="1" spc="-25">
                <a:solidFill>
                  <a:srgbClr val="FFFFFF"/>
                </a:solidFill>
                <a:latin typeface="+mn-lt"/>
              </a:rPr>
              <a:t>Hazard </a:t>
            </a:r>
            <a:r>
              <a:rPr sz="4400" b="1" spc="-10">
                <a:solidFill>
                  <a:srgbClr val="FFFFFF"/>
                </a:solidFill>
                <a:latin typeface="+mn-lt"/>
              </a:rPr>
              <a:t>Mitigation Assistance</a:t>
            </a:r>
            <a:endParaRPr sz="4400" b="1">
              <a:latin typeface="+mn-lt"/>
            </a:endParaRPr>
          </a:p>
        </p:txBody>
      </p:sp>
      <p:sp>
        <p:nvSpPr>
          <p:cNvPr id="9" name="object 9"/>
          <p:cNvSpPr txBox="1"/>
          <p:nvPr/>
        </p:nvSpPr>
        <p:spPr>
          <a:xfrm>
            <a:off x="1690649" y="5778980"/>
            <a:ext cx="2472055" cy="854016"/>
          </a:xfrm>
          <a:prstGeom prst="rect">
            <a:avLst/>
          </a:prstGeom>
        </p:spPr>
        <p:txBody>
          <a:bodyPr vert="horz" wrap="square" lIns="0" tIns="10795" rIns="0" bIns="0" rtlCol="0" anchor="t">
            <a:spAutoFit/>
          </a:bodyPr>
          <a:lstStyle/>
          <a:p>
            <a:pPr marL="12700" marR="5080">
              <a:lnSpc>
                <a:spcPct val="100699"/>
              </a:lnSpc>
              <a:spcBef>
                <a:spcPts val="85"/>
              </a:spcBef>
            </a:pPr>
            <a:r>
              <a:rPr>
                <a:solidFill>
                  <a:srgbClr val="FFFFFF"/>
                </a:solidFill>
                <a:latin typeface="Calibri"/>
                <a:cs typeface="Calibri"/>
              </a:rPr>
              <a:t>Massachusetts</a:t>
            </a:r>
            <a:r>
              <a:rPr spc="-100">
                <a:solidFill>
                  <a:srgbClr val="FFFFFF"/>
                </a:solidFill>
                <a:latin typeface="Calibri"/>
                <a:cs typeface="Calibri"/>
              </a:rPr>
              <a:t> </a:t>
            </a:r>
            <a:r>
              <a:rPr spc="-10">
                <a:solidFill>
                  <a:srgbClr val="FFFFFF"/>
                </a:solidFill>
                <a:latin typeface="Calibri"/>
                <a:cs typeface="Calibri"/>
              </a:rPr>
              <a:t>Emergency </a:t>
            </a:r>
            <a:r>
              <a:rPr>
                <a:solidFill>
                  <a:srgbClr val="FFFFFF"/>
                </a:solidFill>
                <a:latin typeface="Calibri"/>
                <a:cs typeface="Calibri"/>
              </a:rPr>
              <a:t>Management</a:t>
            </a:r>
            <a:r>
              <a:rPr spc="-65">
                <a:solidFill>
                  <a:srgbClr val="FFFFFF"/>
                </a:solidFill>
                <a:latin typeface="Calibri"/>
                <a:cs typeface="Calibri"/>
              </a:rPr>
              <a:t> </a:t>
            </a:r>
            <a:r>
              <a:rPr spc="-10">
                <a:solidFill>
                  <a:srgbClr val="FFFFFF"/>
                </a:solidFill>
                <a:latin typeface="Calibri"/>
                <a:cs typeface="Calibri"/>
              </a:rPr>
              <a:t>Agency </a:t>
            </a:r>
            <a:endParaRPr lang="en-US" spc="-10">
              <a:solidFill>
                <a:srgbClr val="FFFFFF"/>
              </a:solidFill>
              <a:latin typeface="Calibri"/>
              <a:cs typeface="Calibri"/>
            </a:endParaRPr>
          </a:p>
          <a:p>
            <a:pPr marL="12700" marR="5080">
              <a:lnSpc>
                <a:spcPct val="100699"/>
              </a:lnSpc>
              <a:spcBef>
                <a:spcPts val="85"/>
              </a:spcBef>
            </a:pPr>
            <a:r>
              <a:rPr lang="en-US" spc="-10">
                <a:solidFill>
                  <a:srgbClr val="FFFFFF"/>
                </a:solidFill>
                <a:latin typeface="Calibri"/>
                <a:cs typeface="Calibri"/>
              </a:rPr>
              <a:t>May 2026</a:t>
            </a:r>
            <a:endParaRPr>
              <a:solidFill>
                <a:prstClr val="black"/>
              </a:solidFill>
              <a:latin typeface="Calibri"/>
              <a:cs typeface="Calibri"/>
            </a:endParaRPr>
          </a:p>
        </p:txBody>
      </p:sp>
      <p:sp>
        <p:nvSpPr>
          <p:cNvPr id="10" name="object 10"/>
          <p:cNvSpPr txBox="1"/>
          <p:nvPr/>
        </p:nvSpPr>
        <p:spPr>
          <a:xfrm>
            <a:off x="1865033" y="2937302"/>
            <a:ext cx="3874121" cy="1271567"/>
          </a:xfrm>
          <a:prstGeom prst="rect">
            <a:avLst/>
          </a:prstGeom>
        </p:spPr>
        <p:txBody>
          <a:bodyPr vert="horz" wrap="square" lIns="0" tIns="93980" rIns="0" bIns="0" rtlCol="0" anchor="t">
            <a:spAutoFit/>
          </a:bodyPr>
          <a:lstStyle/>
          <a:p>
            <a:pPr marL="12700" marR="5080">
              <a:lnSpc>
                <a:spcPts val="4730"/>
              </a:lnSpc>
              <a:spcBef>
                <a:spcPts val="740"/>
              </a:spcBef>
            </a:pPr>
            <a:r>
              <a:rPr lang="en-US" sz="3600" spc="-10">
                <a:solidFill>
                  <a:srgbClr val="FFFFFF"/>
                </a:solidFill>
                <a:latin typeface="Calibri"/>
                <a:cs typeface="Calibri"/>
              </a:rPr>
              <a:t>Flood Mitigation Assistance (FMA)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2CFE68CB-0BF8-865E-F3D0-06DF4C66AF04}"/>
              </a:ext>
            </a:extLst>
          </p:cNvPr>
          <p:cNvSpPr txBox="1"/>
          <p:nvPr/>
        </p:nvSpPr>
        <p:spPr>
          <a:xfrm>
            <a:off x="5497322" y="329184"/>
            <a:ext cx="4688333"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b="1">
                <a:solidFill>
                  <a:prstClr val="black"/>
                </a:solidFill>
                <a:latin typeface="Calibri" panose="020F0502020204030204"/>
              </a:rPr>
              <a:t>What is Hazard Mitigation?</a:t>
            </a:r>
          </a:p>
        </p:txBody>
      </p:sp>
      <p:pic>
        <p:nvPicPr>
          <p:cNvPr id="2" name="object 2"/>
          <p:cNvPicPr/>
          <p:nvPr/>
        </p:nvPicPr>
        <p:blipFill>
          <a:blip r:embed="rId2">
            <a:extLst>
              <a:ext uri="{28A0092B-C50C-407E-A947-70E740481C1C}">
                <a14:useLocalDpi xmlns:a14="http://schemas.microsoft.com/office/drawing/2010/main" val="0"/>
              </a:ext>
            </a:extLst>
          </a:blip>
          <a:srcRect l="35404" r="32381" b="1"/>
          <a:stretch>
            <a:fillRect/>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sX0" fmla="*/ 0 w 3182692"/>
              <a:gd name="csY0" fmla="*/ 0 h 18288"/>
              <a:gd name="csX1" fmla="*/ 636538 w 3182692"/>
              <a:gd name="csY1" fmla="*/ 0 h 18288"/>
              <a:gd name="csX2" fmla="*/ 1273077 w 3182692"/>
              <a:gd name="csY2" fmla="*/ 0 h 18288"/>
              <a:gd name="csX3" fmla="*/ 1909615 w 3182692"/>
              <a:gd name="csY3" fmla="*/ 0 h 18288"/>
              <a:gd name="csX4" fmla="*/ 2482500 w 3182692"/>
              <a:gd name="csY4" fmla="*/ 0 h 18288"/>
              <a:gd name="csX5" fmla="*/ 3182692 w 3182692"/>
              <a:gd name="csY5" fmla="*/ 0 h 18288"/>
              <a:gd name="csX6" fmla="*/ 3182692 w 3182692"/>
              <a:gd name="csY6" fmla="*/ 18288 h 18288"/>
              <a:gd name="csX7" fmla="*/ 2609807 w 3182692"/>
              <a:gd name="csY7" fmla="*/ 18288 h 18288"/>
              <a:gd name="csX8" fmla="*/ 2068750 w 3182692"/>
              <a:gd name="csY8" fmla="*/ 18288 h 18288"/>
              <a:gd name="csX9" fmla="*/ 1432211 w 3182692"/>
              <a:gd name="csY9" fmla="*/ 18288 h 18288"/>
              <a:gd name="csX10" fmla="*/ 859327 w 3182692"/>
              <a:gd name="csY10" fmla="*/ 18288 h 18288"/>
              <a:gd name="csX11" fmla="*/ 0 w 3182692"/>
              <a:gd name="csY11" fmla="*/ 18288 h 18288"/>
              <a:gd name="csX12" fmla="*/ 0 w 3182692"/>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8C59E1B6-9BA6-A43F-EF3E-BCA85EDDF329}"/>
              </a:ext>
            </a:extLst>
          </p:cNvPr>
          <p:cNvSpPr txBox="1"/>
          <p:nvPr/>
        </p:nvSpPr>
        <p:spPr>
          <a:xfrm>
            <a:off x="5497322" y="2706624"/>
            <a:ext cx="4688333" cy="348386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a:solidFill>
                  <a:prstClr val="black"/>
                </a:solidFill>
                <a:latin typeface="Calibri" panose="020F0502020204030204"/>
              </a:rPr>
              <a:t>Providing increased level of protection that will reduce or eliminate risk</a:t>
            </a:r>
          </a:p>
          <a:p>
            <a:pPr marL="285750" indent="-228600">
              <a:lnSpc>
                <a:spcPct val="90000"/>
              </a:lnSpc>
              <a:spcAft>
                <a:spcPts val="600"/>
              </a:spcAft>
              <a:buFont typeface="Arial" panose="020B0604020202020204" pitchFamily="34" charset="0"/>
              <a:buChar char="•"/>
            </a:pPr>
            <a:r>
              <a:rPr lang="en-US" sz="1900">
                <a:solidFill>
                  <a:prstClr val="black"/>
                </a:solidFill>
                <a:latin typeface="Calibri" panose="020F0502020204030204"/>
              </a:rPr>
              <a:t>Adapting to natural hazards</a:t>
            </a:r>
          </a:p>
          <a:p>
            <a:pPr marL="285750" indent="-228600">
              <a:lnSpc>
                <a:spcPct val="90000"/>
              </a:lnSpc>
              <a:spcAft>
                <a:spcPts val="600"/>
              </a:spcAft>
              <a:buFont typeface="Arial" panose="020B0604020202020204" pitchFamily="34" charset="0"/>
              <a:buChar char="•"/>
            </a:pPr>
            <a:r>
              <a:rPr lang="en-US" sz="1900">
                <a:solidFill>
                  <a:prstClr val="black"/>
                </a:solidFill>
                <a:latin typeface="Calibri" panose="020F0502020204030204"/>
              </a:rPr>
              <a:t>Protecting people, structures and infrastructure from future hazards</a:t>
            </a:r>
          </a:p>
          <a:p>
            <a:pPr marL="285750" indent="-228600">
              <a:lnSpc>
                <a:spcPct val="90000"/>
              </a:lnSpc>
              <a:spcAft>
                <a:spcPts val="600"/>
              </a:spcAft>
              <a:buFont typeface="Arial" panose="020B0604020202020204" pitchFamily="34" charset="0"/>
              <a:buChar char="•"/>
            </a:pPr>
            <a:r>
              <a:rPr lang="en-US" sz="1900">
                <a:solidFill>
                  <a:prstClr val="black"/>
                </a:solidFill>
                <a:latin typeface="Calibri" panose="020F0502020204030204"/>
              </a:rPr>
              <a:t>Maintaining consistency with resiliency and sustainability principles</a:t>
            </a:r>
          </a:p>
          <a:p>
            <a:pPr marL="285750" indent="-228600">
              <a:lnSpc>
                <a:spcPct val="90000"/>
              </a:lnSpc>
              <a:spcAft>
                <a:spcPts val="600"/>
              </a:spcAft>
              <a:buFont typeface="Arial" panose="020B0604020202020204" pitchFamily="34" charset="0"/>
              <a:buChar char="•"/>
            </a:pPr>
            <a:r>
              <a:rPr lang="en-US" sz="1900">
                <a:solidFill>
                  <a:prstClr val="black"/>
                </a:solidFill>
                <a:latin typeface="Calibri" panose="020F0502020204030204"/>
              </a:rPr>
              <a:t>Minimizing the costs of disaster response and recovery</a:t>
            </a:r>
          </a:p>
          <a:p>
            <a:pPr marL="285750" indent="-228600">
              <a:lnSpc>
                <a:spcPct val="90000"/>
              </a:lnSpc>
              <a:spcAft>
                <a:spcPts val="600"/>
              </a:spcAft>
              <a:buFont typeface="Arial" panose="020B0604020202020204" pitchFamily="34" charset="0"/>
              <a:buChar char="•"/>
            </a:pPr>
            <a:r>
              <a:rPr lang="en-US" sz="1900">
                <a:solidFill>
                  <a:prstClr val="black"/>
                </a:solidFill>
                <a:latin typeface="Calibri" panose="020F0502020204030204"/>
              </a:rPr>
              <a:t>Saving lives and money!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bject 2"/>
          <p:cNvSpPr txBox="1"/>
          <p:nvPr/>
        </p:nvSpPr>
        <p:spPr>
          <a:xfrm>
            <a:off x="2081785" y="502020"/>
            <a:ext cx="4553711" cy="1642970"/>
          </a:xfrm>
          <a:prstGeom prst="rect">
            <a:avLst/>
          </a:prstGeom>
        </p:spPr>
        <p:txBody>
          <a:bodyPr vert="horz" lIns="91440" tIns="45720" rIns="91440" bIns="45720" rtlCol="0" anchor="b">
            <a:noAutofit/>
          </a:bodyPr>
          <a:lstStyle/>
          <a:p>
            <a:pPr marL="12700" marR="5080">
              <a:lnSpc>
                <a:spcPct val="90000"/>
              </a:lnSpc>
              <a:spcBef>
                <a:spcPct val="0"/>
              </a:spcBef>
              <a:spcAft>
                <a:spcPts val="600"/>
              </a:spcAft>
            </a:pPr>
            <a:r>
              <a:rPr lang="en-US" sz="4400" b="1" spc="-10">
                <a:solidFill>
                  <a:prstClr val="black"/>
                </a:solidFill>
                <a:latin typeface="Calibri" panose="020F0502020204030204"/>
              </a:rPr>
              <a:t>Flood Mitigation </a:t>
            </a:r>
            <a:r>
              <a:rPr lang="en-US" sz="4400" b="1" spc="-25">
                <a:solidFill>
                  <a:prstClr val="black"/>
                </a:solidFill>
                <a:latin typeface="Calibri" panose="020F0502020204030204"/>
              </a:rPr>
              <a:t>Assistance </a:t>
            </a:r>
            <a:r>
              <a:rPr lang="en-US" sz="4400" b="1" spc="-10">
                <a:solidFill>
                  <a:prstClr val="black"/>
                </a:solidFill>
                <a:latin typeface="Calibri" panose="020F0502020204030204"/>
              </a:rPr>
              <a:t>(FMA)</a:t>
            </a:r>
            <a:endParaRPr lang="en-US" sz="4400" b="1">
              <a:solidFill>
                <a:prstClr val="black"/>
              </a:solidFill>
              <a:latin typeface="Calibri" panose="020F0502020204030204"/>
            </a:endParaRPr>
          </a:p>
        </p:txBody>
      </p:sp>
      <p:sp>
        <p:nvSpPr>
          <p:cNvPr id="6" name="object 6"/>
          <p:cNvSpPr txBox="1"/>
          <p:nvPr/>
        </p:nvSpPr>
        <p:spPr>
          <a:xfrm>
            <a:off x="1866901" y="2405895"/>
            <a:ext cx="5406698" cy="3535083"/>
          </a:xfrm>
          <a:prstGeom prst="rect">
            <a:avLst/>
          </a:prstGeom>
        </p:spPr>
        <p:txBody>
          <a:bodyPr vert="horz" lIns="91440" tIns="45720" rIns="91440" bIns="45720" rtlCol="0" anchor="t">
            <a:normAutofit/>
          </a:bodyPr>
          <a:lstStyle/>
          <a:p>
            <a:pPr marL="241300" marR="5080" indent="-228600">
              <a:lnSpc>
                <a:spcPct val="90000"/>
              </a:lnSpc>
              <a:spcBef>
                <a:spcPts val="375"/>
              </a:spcBef>
              <a:buFont typeface="Arial" panose="020B0604020202020204" pitchFamily="34" charset="0"/>
              <a:buChar char="•"/>
              <a:tabLst>
                <a:tab pos="240665" algn="l"/>
                <a:tab pos="241300" algn="l"/>
              </a:tabLst>
            </a:pPr>
            <a:r>
              <a:rPr lang="en-US" sz="2000">
                <a:solidFill>
                  <a:prstClr val="black"/>
                </a:solidFill>
                <a:latin typeface="Calibri" panose="020F0502020204030204"/>
              </a:rPr>
              <a:t>Funding</a:t>
            </a:r>
            <a:r>
              <a:rPr lang="en-US" sz="2000" spc="-50">
                <a:solidFill>
                  <a:prstClr val="black"/>
                </a:solidFill>
                <a:latin typeface="Calibri" panose="020F0502020204030204"/>
              </a:rPr>
              <a:t> </a:t>
            </a:r>
            <a:r>
              <a:rPr lang="en-US" sz="2000">
                <a:solidFill>
                  <a:prstClr val="black"/>
                </a:solidFill>
                <a:latin typeface="Calibri" panose="020F0502020204030204"/>
              </a:rPr>
              <a:t>for</a:t>
            </a:r>
            <a:r>
              <a:rPr lang="en-US" sz="2000" spc="-25">
                <a:solidFill>
                  <a:prstClr val="black"/>
                </a:solidFill>
                <a:latin typeface="Calibri" panose="020F0502020204030204"/>
              </a:rPr>
              <a:t> </a:t>
            </a:r>
            <a:r>
              <a:rPr lang="en-US" sz="2000">
                <a:solidFill>
                  <a:prstClr val="black"/>
                </a:solidFill>
                <a:latin typeface="Calibri" panose="020F0502020204030204"/>
              </a:rPr>
              <a:t>projects</a:t>
            </a:r>
            <a:r>
              <a:rPr lang="en-US" sz="2000" spc="-35">
                <a:solidFill>
                  <a:prstClr val="black"/>
                </a:solidFill>
                <a:latin typeface="Calibri" panose="020F0502020204030204"/>
              </a:rPr>
              <a:t> </a:t>
            </a:r>
            <a:r>
              <a:rPr lang="en-US" sz="2000">
                <a:solidFill>
                  <a:prstClr val="black"/>
                </a:solidFill>
                <a:latin typeface="Calibri" panose="020F0502020204030204"/>
              </a:rPr>
              <a:t>that</a:t>
            </a:r>
            <a:r>
              <a:rPr lang="en-US" sz="2000" spc="-70">
                <a:solidFill>
                  <a:prstClr val="black"/>
                </a:solidFill>
                <a:latin typeface="Calibri" panose="020F0502020204030204"/>
              </a:rPr>
              <a:t> </a:t>
            </a:r>
            <a:r>
              <a:rPr lang="en-US" sz="2000">
                <a:solidFill>
                  <a:prstClr val="black"/>
                </a:solidFill>
                <a:latin typeface="Calibri" panose="020F0502020204030204"/>
              </a:rPr>
              <a:t>reduce</a:t>
            </a:r>
            <a:r>
              <a:rPr lang="en-US" sz="2000" spc="-25">
                <a:solidFill>
                  <a:prstClr val="black"/>
                </a:solidFill>
                <a:latin typeface="Calibri" panose="020F0502020204030204"/>
              </a:rPr>
              <a:t> or </a:t>
            </a:r>
            <a:r>
              <a:rPr lang="en-US" sz="2000">
                <a:solidFill>
                  <a:prstClr val="black"/>
                </a:solidFill>
                <a:latin typeface="Calibri" panose="020F0502020204030204"/>
              </a:rPr>
              <a:t>eliminate</a:t>
            </a:r>
            <a:r>
              <a:rPr lang="en-US" sz="2000" spc="-35">
                <a:solidFill>
                  <a:prstClr val="black"/>
                </a:solidFill>
                <a:latin typeface="Calibri" panose="020F0502020204030204"/>
              </a:rPr>
              <a:t> </a:t>
            </a:r>
            <a:r>
              <a:rPr lang="en-US" sz="2000">
                <a:solidFill>
                  <a:prstClr val="black"/>
                </a:solidFill>
                <a:latin typeface="Calibri" panose="020F0502020204030204"/>
              </a:rPr>
              <a:t>risk</a:t>
            </a:r>
            <a:r>
              <a:rPr lang="en-US" sz="2000" spc="-10">
                <a:solidFill>
                  <a:prstClr val="black"/>
                </a:solidFill>
                <a:latin typeface="Calibri" panose="020F0502020204030204"/>
              </a:rPr>
              <a:t> </a:t>
            </a:r>
            <a:r>
              <a:rPr lang="en-US" sz="2000">
                <a:solidFill>
                  <a:prstClr val="black"/>
                </a:solidFill>
                <a:latin typeface="Calibri" panose="020F0502020204030204"/>
              </a:rPr>
              <a:t>of</a:t>
            </a:r>
            <a:r>
              <a:rPr lang="en-US" sz="2000" spc="-15">
                <a:solidFill>
                  <a:prstClr val="black"/>
                </a:solidFill>
                <a:latin typeface="Calibri" panose="020F0502020204030204"/>
              </a:rPr>
              <a:t> </a:t>
            </a:r>
            <a:r>
              <a:rPr lang="en-US" sz="2000">
                <a:solidFill>
                  <a:prstClr val="black"/>
                </a:solidFill>
                <a:latin typeface="Calibri" panose="020F0502020204030204"/>
              </a:rPr>
              <a:t>flood</a:t>
            </a:r>
            <a:r>
              <a:rPr lang="en-US" sz="2000" spc="-10">
                <a:solidFill>
                  <a:prstClr val="black"/>
                </a:solidFill>
                <a:latin typeface="Calibri" panose="020F0502020204030204"/>
              </a:rPr>
              <a:t> </a:t>
            </a:r>
            <a:r>
              <a:rPr lang="en-US" sz="2000">
                <a:solidFill>
                  <a:prstClr val="black"/>
                </a:solidFill>
                <a:latin typeface="Calibri" panose="020F0502020204030204"/>
              </a:rPr>
              <a:t>damage</a:t>
            </a:r>
            <a:r>
              <a:rPr lang="en-US" sz="2000" spc="-105">
                <a:solidFill>
                  <a:prstClr val="black"/>
                </a:solidFill>
                <a:latin typeface="Calibri" panose="020F0502020204030204"/>
              </a:rPr>
              <a:t> </a:t>
            </a:r>
            <a:r>
              <a:rPr lang="en-US" sz="2000" spc="-25">
                <a:solidFill>
                  <a:prstClr val="black"/>
                </a:solidFill>
                <a:latin typeface="Calibri" panose="020F0502020204030204"/>
              </a:rPr>
              <a:t>to </a:t>
            </a:r>
            <a:r>
              <a:rPr lang="en-US" sz="2000">
                <a:solidFill>
                  <a:prstClr val="black"/>
                </a:solidFill>
                <a:latin typeface="Calibri" panose="020F0502020204030204"/>
              </a:rPr>
              <a:t>buildings</a:t>
            </a:r>
            <a:r>
              <a:rPr lang="en-US" sz="2000" spc="-65">
                <a:solidFill>
                  <a:prstClr val="black"/>
                </a:solidFill>
                <a:latin typeface="Calibri" panose="020F0502020204030204"/>
              </a:rPr>
              <a:t> </a:t>
            </a:r>
            <a:r>
              <a:rPr lang="en-US" sz="2000">
                <a:solidFill>
                  <a:prstClr val="black"/>
                </a:solidFill>
                <a:latin typeface="Calibri" panose="020F0502020204030204"/>
              </a:rPr>
              <a:t>that</a:t>
            </a:r>
            <a:r>
              <a:rPr lang="en-US" sz="2000" spc="-25">
                <a:solidFill>
                  <a:prstClr val="black"/>
                </a:solidFill>
                <a:latin typeface="Calibri" panose="020F0502020204030204"/>
              </a:rPr>
              <a:t> </a:t>
            </a:r>
            <a:r>
              <a:rPr lang="en-US" sz="2000">
                <a:solidFill>
                  <a:prstClr val="black"/>
                </a:solidFill>
                <a:latin typeface="Calibri" panose="020F0502020204030204"/>
              </a:rPr>
              <a:t>are</a:t>
            </a:r>
            <a:r>
              <a:rPr lang="en-US" sz="2000" spc="-60">
                <a:solidFill>
                  <a:prstClr val="black"/>
                </a:solidFill>
                <a:latin typeface="Calibri" panose="020F0502020204030204"/>
              </a:rPr>
              <a:t> </a:t>
            </a:r>
            <a:r>
              <a:rPr lang="en-US" sz="2000">
                <a:solidFill>
                  <a:prstClr val="black"/>
                </a:solidFill>
                <a:latin typeface="Calibri" panose="020F0502020204030204"/>
              </a:rPr>
              <a:t>insured</a:t>
            </a:r>
            <a:r>
              <a:rPr lang="en-US" sz="2000" spc="-35">
                <a:solidFill>
                  <a:prstClr val="black"/>
                </a:solidFill>
                <a:latin typeface="Calibri" panose="020F0502020204030204"/>
              </a:rPr>
              <a:t> </a:t>
            </a:r>
            <a:r>
              <a:rPr lang="en-US" sz="2000">
                <a:solidFill>
                  <a:prstClr val="black"/>
                </a:solidFill>
                <a:latin typeface="Calibri" panose="020F0502020204030204"/>
              </a:rPr>
              <a:t>under</a:t>
            </a:r>
            <a:r>
              <a:rPr lang="en-US" sz="2000" spc="20">
                <a:solidFill>
                  <a:prstClr val="black"/>
                </a:solidFill>
                <a:latin typeface="Calibri" panose="020F0502020204030204"/>
              </a:rPr>
              <a:t> </a:t>
            </a:r>
            <a:r>
              <a:rPr lang="en-US" sz="2000" spc="-25">
                <a:solidFill>
                  <a:prstClr val="black"/>
                </a:solidFill>
                <a:latin typeface="Calibri" panose="020F0502020204030204"/>
              </a:rPr>
              <a:t>the </a:t>
            </a:r>
            <a:r>
              <a:rPr lang="en-US" sz="2000">
                <a:solidFill>
                  <a:prstClr val="black"/>
                </a:solidFill>
                <a:latin typeface="Calibri" panose="020F0502020204030204"/>
              </a:rPr>
              <a:t>National</a:t>
            </a:r>
            <a:r>
              <a:rPr lang="en-US" sz="2000" spc="-55">
                <a:solidFill>
                  <a:prstClr val="black"/>
                </a:solidFill>
                <a:latin typeface="Calibri" panose="020F0502020204030204"/>
              </a:rPr>
              <a:t> </a:t>
            </a:r>
            <a:r>
              <a:rPr lang="en-US" sz="2000">
                <a:solidFill>
                  <a:prstClr val="black"/>
                </a:solidFill>
                <a:latin typeface="Calibri" panose="020F0502020204030204"/>
              </a:rPr>
              <a:t>Flood</a:t>
            </a:r>
            <a:r>
              <a:rPr lang="en-US" sz="2000" spc="-55">
                <a:solidFill>
                  <a:prstClr val="black"/>
                </a:solidFill>
                <a:latin typeface="Calibri" panose="020F0502020204030204"/>
              </a:rPr>
              <a:t> </a:t>
            </a:r>
            <a:r>
              <a:rPr lang="en-US" sz="2000">
                <a:solidFill>
                  <a:prstClr val="black"/>
                </a:solidFill>
                <a:latin typeface="Calibri" panose="020F0502020204030204"/>
              </a:rPr>
              <a:t>Insurance</a:t>
            </a:r>
            <a:r>
              <a:rPr lang="en-US" sz="2000" spc="5">
                <a:solidFill>
                  <a:prstClr val="black"/>
                </a:solidFill>
                <a:latin typeface="Calibri" panose="020F0502020204030204"/>
              </a:rPr>
              <a:t> </a:t>
            </a:r>
            <a:r>
              <a:rPr lang="en-US" sz="2000" spc="-10">
                <a:solidFill>
                  <a:prstClr val="black"/>
                </a:solidFill>
                <a:latin typeface="Calibri" panose="020F0502020204030204"/>
              </a:rPr>
              <a:t>Program</a:t>
            </a:r>
            <a:r>
              <a:rPr lang="en-US" sz="2000" spc="-80">
                <a:solidFill>
                  <a:prstClr val="black"/>
                </a:solidFill>
                <a:latin typeface="Calibri" panose="020F0502020204030204"/>
              </a:rPr>
              <a:t> </a:t>
            </a:r>
            <a:r>
              <a:rPr lang="en-US" sz="2000" spc="-10">
                <a:solidFill>
                  <a:prstClr val="black"/>
                </a:solidFill>
                <a:latin typeface="Calibri" panose="020F0502020204030204"/>
              </a:rPr>
              <a:t>(NFIP)</a:t>
            </a:r>
            <a:endParaRPr lang="en-US" sz="2000">
              <a:solidFill>
                <a:prstClr val="black"/>
              </a:solidFill>
              <a:latin typeface="Calibri" panose="020F0502020204030204"/>
            </a:endParaRPr>
          </a:p>
          <a:p>
            <a:pPr marL="241300" indent="-228600">
              <a:lnSpc>
                <a:spcPct val="90000"/>
              </a:lnSpc>
              <a:spcBef>
                <a:spcPts val="750"/>
              </a:spcBef>
              <a:buFont typeface="Arial" panose="020B0604020202020204" pitchFamily="34" charset="0"/>
              <a:buChar char="•"/>
              <a:tabLst>
                <a:tab pos="240665" algn="l"/>
                <a:tab pos="241300" algn="l"/>
              </a:tabLst>
            </a:pPr>
            <a:r>
              <a:rPr lang="en-US" sz="2000">
                <a:solidFill>
                  <a:prstClr val="black"/>
                </a:solidFill>
                <a:latin typeface="Calibri" panose="020F0502020204030204"/>
              </a:rPr>
              <a:t>Community</a:t>
            </a:r>
            <a:r>
              <a:rPr lang="en-US" sz="2000" spc="-80">
                <a:solidFill>
                  <a:prstClr val="black"/>
                </a:solidFill>
                <a:latin typeface="Calibri" panose="020F0502020204030204"/>
              </a:rPr>
              <a:t> </a:t>
            </a:r>
            <a:r>
              <a:rPr lang="en-US" sz="2000">
                <a:solidFill>
                  <a:prstClr val="black"/>
                </a:solidFill>
                <a:latin typeface="Calibri" panose="020F0502020204030204"/>
              </a:rPr>
              <a:t>must</a:t>
            </a:r>
            <a:r>
              <a:rPr lang="en-US" sz="2000" spc="-70">
                <a:solidFill>
                  <a:prstClr val="black"/>
                </a:solidFill>
                <a:latin typeface="Calibri" panose="020F0502020204030204"/>
              </a:rPr>
              <a:t> </a:t>
            </a:r>
            <a:r>
              <a:rPr lang="en-US" sz="2000">
                <a:solidFill>
                  <a:prstClr val="black"/>
                </a:solidFill>
                <a:latin typeface="Calibri" panose="020F0502020204030204"/>
              </a:rPr>
              <a:t>participate</a:t>
            </a:r>
            <a:r>
              <a:rPr lang="en-US" sz="2000" spc="-15">
                <a:solidFill>
                  <a:prstClr val="black"/>
                </a:solidFill>
                <a:latin typeface="Calibri" panose="020F0502020204030204"/>
              </a:rPr>
              <a:t> </a:t>
            </a:r>
            <a:r>
              <a:rPr lang="en-US" sz="2000">
                <a:solidFill>
                  <a:prstClr val="black"/>
                </a:solidFill>
                <a:latin typeface="Calibri" panose="020F0502020204030204"/>
              </a:rPr>
              <a:t>in </a:t>
            </a:r>
            <a:r>
              <a:rPr lang="en-US" sz="2000" spc="-20">
                <a:solidFill>
                  <a:prstClr val="black"/>
                </a:solidFill>
                <a:latin typeface="Calibri" panose="020F0502020204030204"/>
              </a:rPr>
              <a:t>NFIP</a:t>
            </a:r>
            <a:endParaRPr lang="en-US" sz="2000">
              <a:solidFill>
                <a:prstClr val="black"/>
              </a:solidFill>
              <a:latin typeface="Calibri" panose="020F0502020204030204"/>
            </a:endParaRPr>
          </a:p>
          <a:p>
            <a:pPr marL="241300" indent="-228600">
              <a:lnSpc>
                <a:spcPct val="90000"/>
              </a:lnSpc>
              <a:spcBef>
                <a:spcPts val="825"/>
              </a:spcBef>
              <a:buFont typeface="Arial" panose="020B0604020202020204" pitchFamily="34" charset="0"/>
              <a:buChar char="•"/>
              <a:tabLst>
                <a:tab pos="240665" algn="l"/>
                <a:tab pos="241300" algn="l"/>
              </a:tabLst>
            </a:pPr>
            <a:r>
              <a:rPr lang="en-US" sz="2000">
                <a:solidFill>
                  <a:prstClr val="black"/>
                </a:solidFill>
                <a:latin typeface="Calibri" panose="020F0502020204030204"/>
              </a:rPr>
              <a:t>Nationwide</a:t>
            </a:r>
            <a:r>
              <a:rPr lang="en-US" sz="2000" spc="-85">
                <a:solidFill>
                  <a:prstClr val="black"/>
                </a:solidFill>
                <a:latin typeface="Calibri" panose="020F0502020204030204"/>
              </a:rPr>
              <a:t> </a:t>
            </a:r>
            <a:r>
              <a:rPr lang="en-US" sz="2000">
                <a:solidFill>
                  <a:prstClr val="black"/>
                </a:solidFill>
                <a:latin typeface="Calibri" panose="020F0502020204030204"/>
              </a:rPr>
              <a:t>Competitive</a:t>
            </a:r>
            <a:r>
              <a:rPr lang="en-US" sz="2000" spc="-80">
                <a:solidFill>
                  <a:prstClr val="black"/>
                </a:solidFill>
                <a:latin typeface="Calibri" panose="020F0502020204030204"/>
              </a:rPr>
              <a:t> </a:t>
            </a:r>
            <a:r>
              <a:rPr lang="en-US" sz="2000">
                <a:solidFill>
                  <a:prstClr val="black"/>
                </a:solidFill>
                <a:latin typeface="Calibri" panose="020F0502020204030204"/>
              </a:rPr>
              <a:t>Review</a:t>
            </a:r>
            <a:r>
              <a:rPr lang="en-US" sz="2000" spc="-65">
                <a:solidFill>
                  <a:prstClr val="black"/>
                </a:solidFill>
                <a:latin typeface="Calibri" panose="020F0502020204030204"/>
              </a:rPr>
              <a:t> </a:t>
            </a:r>
            <a:r>
              <a:rPr lang="en-US" sz="2000" spc="-10">
                <a:solidFill>
                  <a:prstClr val="black"/>
                </a:solidFill>
                <a:latin typeface="Calibri" panose="020F0502020204030204"/>
              </a:rPr>
              <a:t>Process</a:t>
            </a:r>
          </a:p>
          <a:p>
            <a:pPr marL="241300" indent="-228600">
              <a:lnSpc>
                <a:spcPct val="90000"/>
              </a:lnSpc>
              <a:spcBef>
                <a:spcPts val="825"/>
              </a:spcBef>
              <a:buFont typeface="Arial" panose="020B0604020202020204" pitchFamily="34" charset="0"/>
              <a:buChar char="•"/>
              <a:tabLst>
                <a:tab pos="240665" algn="l"/>
                <a:tab pos="241300" algn="l"/>
              </a:tabLst>
            </a:pPr>
            <a:r>
              <a:rPr lang="en-US" sz="2000" spc="-10">
                <a:solidFill>
                  <a:prstClr val="black"/>
                </a:solidFill>
                <a:latin typeface="Calibri" panose="020F0502020204030204"/>
              </a:rPr>
              <a:t>Announced by an Annual Notice of Funding Opportunity (NOFO)</a:t>
            </a:r>
          </a:p>
          <a:p>
            <a:pPr marL="241300" indent="-228600">
              <a:lnSpc>
                <a:spcPct val="90000"/>
              </a:lnSpc>
              <a:spcBef>
                <a:spcPts val="825"/>
              </a:spcBef>
              <a:buFont typeface="Arial" panose="020B0604020202020204" pitchFamily="34" charset="0"/>
              <a:buChar char="•"/>
              <a:tabLst>
                <a:tab pos="240665" algn="l"/>
                <a:tab pos="241300" algn="l"/>
              </a:tabLst>
            </a:pPr>
            <a:r>
              <a:rPr lang="en-US" sz="2000" spc="-10">
                <a:solidFill>
                  <a:prstClr val="black"/>
                </a:solidFill>
                <a:latin typeface="Calibri" panose="020F0502020204030204"/>
              </a:rPr>
              <a:t>Statement of Interest due </a:t>
            </a:r>
            <a:r>
              <a:rPr lang="en-US" sz="2000" b="1" spc="-10">
                <a:solidFill>
                  <a:prstClr val="black"/>
                </a:solidFill>
                <a:latin typeface="Calibri" panose="020F0502020204030204"/>
              </a:rPr>
              <a:t>May 29, 2026</a:t>
            </a:r>
          </a:p>
          <a:p>
            <a:pPr marL="241300" indent="-228600">
              <a:lnSpc>
                <a:spcPct val="90000"/>
              </a:lnSpc>
              <a:spcBef>
                <a:spcPts val="825"/>
              </a:spcBef>
              <a:buFont typeface="Arial" panose="020B0604020202020204" pitchFamily="34" charset="0"/>
              <a:buChar char="•"/>
              <a:tabLst>
                <a:tab pos="240665" algn="l"/>
                <a:tab pos="241300" algn="l"/>
              </a:tabLst>
            </a:pPr>
            <a:r>
              <a:rPr lang="en-US" sz="2000" spc="-10">
                <a:solidFill>
                  <a:prstClr val="black"/>
                </a:solidFill>
                <a:latin typeface="Calibri" panose="020F0502020204030204"/>
              </a:rPr>
              <a:t>Subapplications due to </a:t>
            </a:r>
            <a:r>
              <a:rPr lang="en-US" sz="2000" b="1" spc="-10">
                <a:solidFill>
                  <a:prstClr val="black"/>
                </a:solidFill>
                <a:latin typeface="Calibri" panose="020F0502020204030204"/>
              </a:rPr>
              <a:t>MEMA July 7, 2026</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bject 2"/>
          <p:cNvSpPr txBox="1">
            <a:spLocks noGrp="1"/>
          </p:cNvSpPr>
          <p:nvPr>
            <p:ph type="title"/>
          </p:nvPr>
        </p:nvSpPr>
        <p:spPr>
          <a:xfrm>
            <a:off x="1735800" y="1365449"/>
            <a:ext cx="2604762" cy="3387497"/>
          </a:xfrm>
          <a:prstGeom prst="rect">
            <a:avLst/>
          </a:prstGeom>
        </p:spPr>
        <p:txBody>
          <a:bodyPr vert="horz" lIns="91440" tIns="45720" rIns="91440" bIns="45720" rtlCol="0" anchor="b">
            <a:normAutofit/>
          </a:bodyPr>
          <a:lstStyle/>
          <a:p>
            <a:pPr marL="12700" marR="5080" algn="ctr" defTabSz="914400"/>
            <a:r>
              <a:rPr lang="en-US" sz="3200" b="1">
                <a:solidFill>
                  <a:srgbClr val="FFFFFF"/>
                </a:solidFill>
                <a:latin typeface="+mn-lt"/>
              </a:rPr>
              <a:t>FY24 (Amendment)</a:t>
            </a:r>
            <a:br>
              <a:rPr lang="en-US" sz="3200" b="1">
                <a:solidFill>
                  <a:srgbClr val="FFFFFF"/>
                </a:solidFill>
                <a:latin typeface="+mn-lt"/>
              </a:rPr>
            </a:br>
            <a:br>
              <a:rPr lang="en-US" sz="3200" b="1">
                <a:solidFill>
                  <a:srgbClr val="FFFFFF"/>
                </a:solidFill>
                <a:latin typeface="+mn-lt"/>
              </a:rPr>
            </a:br>
            <a:r>
              <a:rPr lang="en-US" sz="3200" b="1">
                <a:solidFill>
                  <a:srgbClr val="FFFFFF"/>
                </a:solidFill>
                <a:latin typeface="+mn-lt"/>
              </a:rPr>
              <a:t>Flood Mitigation Assistance (FMA)</a:t>
            </a:r>
          </a:p>
        </p:txBody>
      </p:sp>
      <p:sp>
        <p:nvSpPr>
          <p:cNvPr id="4" name="object 4"/>
          <p:cNvSpPr txBox="1"/>
          <p:nvPr/>
        </p:nvSpPr>
        <p:spPr>
          <a:xfrm>
            <a:off x="5131694" y="649481"/>
            <a:ext cx="4916510" cy="5546047"/>
          </a:xfrm>
          <a:prstGeom prst="rect">
            <a:avLst/>
          </a:prstGeom>
        </p:spPr>
        <p:txBody>
          <a:bodyPr vert="horz" lIns="91440" tIns="45720" rIns="91440" bIns="45720" rtlCol="0" anchor="ctr">
            <a:normAutofit lnSpcReduction="10000"/>
          </a:bodyPr>
          <a:lstStyle/>
          <a:p>
            <a:pPr marL="241300" marR="5080" indent="-228600">
              <a:lnSpc>
                <a:spcPct val="90000"/>
              </a:lnSpc>
              <a:spcBef>
                <a:spcPts val="400"/>
              </a:spcBef>
              <a:buFont typeface="Arial" panose="020B0604020202020204" pitchFamily="34" charset="0"/>
              <a:buChar char="•"/>
              <a:tabLst>
                <a:tab pos="240665" algn="l"/>
                <a:tab pos="241300" algn="l"/>
              </a:tabLst>
            </a:pPr>
            <a:r>
              <a:rPr lang="en-US" sz="2000">
                <a:solidFill>
                  <a:prstClr val="black"/>
                </a:solidFill>
                <a:latin typeface="Calibri" panose="020F0502020204030204"/>
              </a:rPr>
              <a:t>Flood mitigation funding</a:t>
            </a:r>
            <a:r>
              <a:rPr lang="en-US" sz="2000" spc="-120">
                <a:solidFill>
                  <a:prstClr val="black"/>
                </a:solidFill>
                <a:latin typeface="Calibri" panose="020F0502020204030204"/>
              </a:rPr>
              <a:t> </a:t>
            </a:r>
            <a:r>
              <a:rPr lang="en-US" sz="2000">
                <a:solidFill>
                  <a:prstClr val="black"/>
                </a:solidFill>
                <a:latin typeface="Calibri" panose="020F0502020204030204"/>
              </a:rPr>
              <a:t>for</a:t>
            </a:r>
            <a:r>
              <a:rPr lang="en-US" sz="2000" spc="-55">
                <a:solidFill>
                  <a:prstClr val="black"/>
                </a:solidFill>
                <a:latin typeface="Calibri" panose="020F0502020204030204"/>
              </a:rPr>
              <a:t> </a:t>
            </a:r>
            <a:r>
              <a:rPr lang="en-US" sz="2000">
                <a:solidFill>
                  <a:prstClr val="black"/>
                </a:solidFill>
                <a:latin typeface="Calibri" panose="020F0502020204030204"/>
              </a:rPr>
              <a:t>states,</a:t>
            </a:r>
            <a:r>
              <a:rPr lang="en-US" sz="2000" spc="-75">
                <a:solidFill>
                  <a:prstClr val="black"/>
                </a:solidFill>
                <a:latin typeface="Calibri" panose="020F0502020204030204"/>
              </a:rPr>
              <a:t> </a:t>
            </a:r>
            <a:r>
              <a:rPr lang="en-US" sz="2000">
                <a:solidFill>
                  <a:prstClr val="black"/>
                </a:solidFill>
                <a:latin typeface="Calibri" panose="020F0502020204030204"/>
              </a:rPr>
              <a:t>tribal</a:t>
            </a:r>
            <a:r>
              <a:rPr lang="en-US" sz="2000" spc="35">
                <a:solidFill>
                  <a:prstClr val="black"/>
                </a:solidFill>
                <a:latin typeface="Calibri" panose="020F0502020204030204"/>
              </a:rPr>
              <a:t> </a:t>
            </a:r>
            <a:r>
              <a:rPr lang="en-US" sz="2000">
                <a:solidFill>
                  <a:prstClr val="black"/>
                </a:solidFill>
                <a:latin typeface="Calibri" panose="020F0502020204030204"/>
              </a:rPr>
              <a:t>governments,</a:t>
            </a:r>
            <a:r>
              <a:rPr lang="en-US" sz="2000" spc="-120">
                <a:solidFill>
                  <a:prstClr val="black"/>
                </a:solidFill>
                <a:latin typeface="Calibri" panose="020F0502020204030204"/>
              </a:rPr>
              <a:t> </a:t>
            </a:r>
            <a:r>
              <a:rPr lang="en-US" sz="2000">
                <a:solidFill>
                  <a:prstClr val="black"/>
                </a:solidFill>
                <a:latin typeface="Calibri" panose="020F0502020204030204"/>
              </a:rPr>
              <a:t>and</a:t>
            </a:r>
            <a:r>
              <a:rPr lang="en-US" sz="2000" spc="-50">
                <a:solidFill>
                  <a:prstClr val="black"/>
                </a:solidFill>
                <a:latin typeface="Calibri" panose="020F0502020204030204"/>
              </a:rPr>
              <a:t> </a:t>
            </a:r>
            <a:r>
              <a:rPr lang="en-US" sz="2000" spc="-10">
                <a:solidFill>
                  <a:prstClr val="black"/>
                </a:solidFill>
                <a:latin typeface="Calibri" panose="020F0502020204030204"/>
              </a:rPr>
              <a:t>local communities/special district governments</a:t>
            </a:r>
            <a:endParaRPr lang="en-US" sz="2000">
              <a:solidFill>
                <a:prstClr val="black"/>
              </a:solidFill>
              <a:latin typeface="Calibri" panose="020F0502020204030204"/>
            </a:endParaRPr>
          </a:p>
          <a:p>
            <a:pPr marL="241300" indent="-228600">
              <a:lnSpc>
                <a:spcPct val="90000"/>
              </a:lnSpc>
              <a:spcBef>
                <a:spcPts val="780"/>
              </a:spcBef>
              <a:buFont typeface="Arial" panose="020B0604020202020204" pitchFamily="34" charset="0"/>
              <a:buChar char="•"/>
              <a:tabLst>
                <a:tab pos="240665" algn="l"/>
                <a:tab pos="241300" algn="l"/>
              </a:tabLst>
            </a:pPr>
            <a:r>
              <a:rPr lang="en-US" sz="2000">
                <a:solidFill>
                  <a:prstClr val="black"/>
                </a:solidFill>
                <a:latin typeface="Calibri" panose="020F0502020204030204"/>
              </a:rPr>
              <a:t>Establishes</a:t>
            </a:r>
            <a:r>
              <a:rPr lang="en-US" sz="2000" spc="-90">
                <a:solidFill>
                  <a:prstClr val="black"/>
                </a:solidFill>
                <a:latin typeface="Calibri" panose="020F0502020204030204"/>
              </a:rPr>
              <a:t> </a:t>
            </a:r>
            <a:r>
              <a:rPr lang="en-US" sz="2000">
                <a:solidFill>
                  <a:prstClr val="black"/>
                </a:solidFill>
                <a:latin typeface="Calibri" panose="020F0502020204030204"/>
              </a:rPr>
              <a:t>an</a:t>
            </a:r>
            <a:r>
              <a:rPr lang="en-US" sz="2000" spc="10">
                <a:solidFill>
                  <a:prstClr val="black"/>
                </a:solidFill>
                <a:latin typeface="Calibri" panose="020F0502020204030204"/>
              </a:rPr>
              <a:t> </a:t>
            </a:r>
            <a:r>
              <a:rPr lang="en-US" sz="2000">
                <a:solidFill>
                  <a:prstClr val="black"/>
                </a:solidFill>
                <a:latin typeface="Calibri" panose="020F0502020204030204"/>
              </a:rPr>
              <a:t>annual</a:t>
            </a:r>
            <a:r>
              <a:rPr lang="en-US" sz="2000" spc="-110">
                <a:solidFill>
                  <a:prstClr val="black"/>
                </a:solidFill>
                <a:latin typeface="Calibri" panose="020F0502020204030204"/>
              </a:rPr>
              <a:t> </a:t>
            </a:r>
            <a:r>
              <a:rPr lang="en-US" sz="2000">
                <a:solidFill>
                  <a:prstClr val="black"/>
                </a:solidFill>
                <a:latin typeface="Calibri" panose="020F0502020204030204"/>
              </a:rPr>
              <a:t>national</a:t>
            </a:r>
            <a:r>
              <a:rPr lang="en-US" sz="2000" spc="-40">
                <a:solidFill>
                  <a:prstClr val="black"/>
                </a:solidFill>
                <a:latin typeface="Calibri" panose="020F0502020204030204"/>
              </a:rPr>
              <a:t> </a:t>
            </a:r>
            <a:r>
              <a:rPr lang="en-US" sz="2000">
                <a:solidFill>
                  <a:prstClr val="black"/>
                </a:solidFill>
                <a:latin typeface="Calibri" panose="020F0502020204030204"/>
              </a:rPr>
              <a:t>competitive</a:t>
            </a:r>
            <a:r>
              <a:rPr lang="en-US" sz="2000" spc="-5">
                <a:solidFill>
                  <a:prstClr val="black"/>
                </a:solidFill>
                <a:latin typeface="Calibri" panose="020F0502020204030204"/>
              </a:rPr>
              <a:t> </a:t>
            </a:r>
            <a:r>
              <a:rPr lang="en-US" sz="2000" spc="-10">
                <a:solidFill>
                  <a:prstClr val="black"/>
                </a:solidFill>
                <a:latin typeface="Calibri" panose="020F0502020204030204"/>
              </a:rPr>
              <a:t>award announced by an Annual Notice of Funding Opportunity (NOFO)</a:t>
            </a:r>
            <a:endParaRPr lang="en-US" sz="2000">
              <a:solidFill>
                <a:prstClr val="black"/>
              </a:solidFill>
              <a:latin typeface="Calibri" panose="020F0502020204030204"/>
            </a:endParaRPr>
          </a:p>
          <a:p>
            <a:pPr marL="698500" lvl="1" indent="-228600">
              <a:lnSpc>
                <a:spcPct val="90000"/>
              </a:lnSpc>
              <a:spcBef>
                <a:spcPts val="360"/>
              </a:spcBef>
              <a:buFont typeface="Arial" panose="020B0604020202020204" pitchFamily="34" charset="0"/>
              <a:buChar char="•"/>
              <a:tabLst>
                <a:tab pos="697865" algn="l"/>
                <a:tab pos="698500" algn="l"/>
              </a:tabLst>
            </a:pPr>
            <a:r>
              <a:rPr lang="en-US" sz="2000">
                <a:solidFill>
                  <a:prstClr val="black"/>
                </a:solidFill>
                <a:latin typeface="Calibri" panose="020F0502020204030204"/>
              </a:rPr>
              <a:t>$600 Million available nationwide</a:t>
            </a:r>
            <a:endParaRPr lang="en-US" sz="2000" spc="-10">
              <a:solidFill>
                <a:prstClr val="black"/>
              </a:solidFill>
              <a:latin typeface="Calibri" panose="020F0502020204030204"/>
            </a:endParaRPr>
          </a:p>
          <a:p>
            <a:pPr marL="698500" lvl="1" indent="-228600">
              <a:lnSpc>
                <a:spcPct val="90000"/>
              </a:lnSpc>
              <a:spcBef>
                <a:spcPts val="285"/>
              </a:spcBef>
              <a:buFont typeface="Arial" panose="020B0604020202020204" pitchFamily="34" charset="0"/>
              <a:buChar char="•"/>
              <a:tabLst>
                <a:tab pos="697865" algn="l"/>
                <a:tab pos="698500" algn="l"/>
              </a:tabLst>
            </a:pPr>
            <a:r>
              <a:rPr lang="en-US" sz="2000">
                <a:solidFill>
                  <a:prstClr val="black"/>
                </a:solidFill>
                <a:latin typeface="Calibri" panose="020F0502020204030204"/>
              </a:rPr>
              <a:t>Projects</a:t>
            </a:r>
            <a:r>
              <a:rPr lang="en-US" sz="2000" spc="-135">
                <a:solidFill>
                  <a:prstClr val="black"/>
                </a:solidFill>
                <a:latin typeface="Calibri" panose="020F0502020204030204"/>
              </a:rPr>
              <a:t> </a:t>
            </a:r>
            <a:r>
              <a:rPr lang="en-US" sz="2000">
                <a:solidFill>
                  <a:prstClr val="black"/>
                </a:solidFill>
                <a:latin typeface="Calibri" panose="020F0502020204030204"/>
              </a:rPr>
              <a:t>can</a:t>
            </a:r>
            <a:r>
              <a:rPr lang="en-US" sz="2000" spc="20">
                <a:solidFill>
                  <a:prstClr val="black"/>
                </a:solidFill>
                <a:latin typeface="Calibri" panose="020F0502020204030204"/>
              </a:rPr>
              <a:t> </a:t>
            </a:r>
            <a:r>
              <a:rPr lang="en-US" sz="2000">
                <a:solidFill>
                  <a:prstClr val="black"/>
                </a:solidFill>
                <a:latin typeface="Calibri" panose="020F0502020204030204"/>
              </a:rPr>
              <a:t>be</a:t>
            </a:r>
            <a:r>
              <a:rPr lang="en-US" sz="2000" spc="-5">
                <a:solidFill>
                  <a:prstClr val="black"/>
                </a:solidFill>
                <a:latin typeface="Calibri" panose="020F0502020204030204"/>
              </a:rPr>
              <a:t> </a:t>
            </a:r>
            <a:r>
              <a:rPr lang="en-US" sz="2000">
                <a:solidFill>
                  <a:prstClr val="black"/>
                </a:solidFill>
                <a:latin typeface="Calibri" panose="020F0502020204030204"/>
              </a:rPr>
              <a:t>up</a:t>
            </a:r>
            <a:r>
              <a:rPr lang="en-US" sz="2000" spc="25">
                <a:solidFill>
                  <a:prstClr val="black"/>
                </a:solidFill>
                <a:latin typeface="Calibri" panose="020F0502020204030204"/>
              </a:rPr>
              <a:t> </a:t>
            </a:r>
            <a:r>
              <a:rPr lang="en-US" sz="2000">
                <a:solidFill>
                  <a:prstClr val="black"/>
                </a:solidFill>
                <a:latin typeface="Calibri" panose="020F0502020204030204"/>
              </a:rPr>
              <a:t>to</a:t>
            </a:r>
            <a:r>
              <a:rPr lang="en-US" sz="2000" spc="-65">
                <a:solidFill>
                  <a:prstClr val="black"/>
                </a:solidFill>
                <a:latin typeface="Calibri" panose="020F0502020204030204"/>
              </a:rPr>
              <a:t> </a:t>
            </a:r>
            <a:r>
              <a:rPr lang="en-US" sz="2000">
                <a:solidFill>
                  <a:prstClr val="black"/>
                </a:solidFill>
                <a:latin typeface="Calibri" panose="020F0502020204030204"/>
              </a:rPr>
              <a:t>36</a:t>
            </a:r>
            <a:r>
              <a:rPr lang="en-US" sz="2000" spc="65">
                <a:solidFill>
                  <a:prstClr val="black"/>
                </a:solidFill>
                <a:latin typeface="Calibri" panose="020F0502020204030204"/>
              </a:rPr>
              <a:t> </a:t>
            </a:r>
            <a:r>
              <a:rPr lang="en-US" sz="2000" spc="-10">
                <a:solidFill>
                  <a:prstClr val="black"/>
                </a:solidFill>
                <a:latin typeface="Calibri" panose="020F0502020204030204"/>
              </a:rPr>
              <a:t>months</a:t>
            </a:r>
          </a:p>
          <a:p>
            <a:pPr marL="698500" lvl="1"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Project funding limits</a:t>
            </a:r>
          </a:p>
          <a:p>
            <a:pPr marL="1155700" lvl="2"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$50 Million (Federal Share) for construction projects</a:t>
            </a:r>
          </a:p>
          <a:p>
            <a:pPr marL="1155700" lvl="2"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$900,000 scoping projects</a:t>
            </a:r>
          </a:p>
          <a:p>
            <a:pPr marL="1155700" lvl="2"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$300,000 additional C&amp;CB activities </a:t>
            </a:r>
          </a:p>
          <a:p>
            <a:pPr marL="1612900" lvl="3"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a:t>
            </a:r>
            <a:r>
              <a:rPr lang="en-US" sz="2000" spc="-10">
                <a:solidFill>
                  <a:prstClr val="black"/>
                </a:solidFill>
                <a:latin typeface="Calibri" panose="020F0502020204030204"/>
                <a:ea typeface="Calibri" panose="020F0502020204030204"/>
                <a:cs typeface="Calibri" panose="020F0502020204030204"/>
              </a:rPr>
              <a:t>partnership development, enhance local floodplain management, SRL/RL strategy , SD procedures, CRS, </a:t>
            </a:r>
            <a:r>
              <a:rPr lang="en-US" sz="2000" spc="-10" err="1">
                <a:solidFill>
                  <a:prstClr val="black"/>
                </a:solidFill>
                <a:latin typeface="Calibri" panose="020F0502020204030204"/>
                <a:ea typeface="Calibri" panose="020F0502020204030204"/>
                <a:cs typeface="Calibri" panose="020F0502020204030204"/>
              </a:rPr>
              <a:t>etc</a:t>
            </a:r>
            <a:r>
              <a:rPr lang="en-US" sz="2000" spc="-10">
                <a:solidFill>
                  <a:prstClr val="black"/>
                </a:solidFill>
                <a:latin typeface="Calibri" panose="020F0502020204030204"/>
                <a:ea typeface="Calibri" panose="020F0502020204030204"/>
                <a:cs typeface="Calibri" panose="020F0502020204030204"/>
              </a:rPr>
              <a:t>)</a:t>
            </a:r>
          </a:p>
          <a:p>
            <a:pPr marL="1155700" lvl="2"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$25,000 local mitigation plans </a:t>
            </a:r>
          </a:p>
        </p:txBody>
      </p:sp>
    </p:spTree>
    <p:extLst>
      <p:ext uri="{BB962C8B-B14F-4D97-AF65-F5344CB8AC3E}">
        <p14:creationId xmlns:p14="http://schemas.microsoft.com/office/powerpoint/2010/main" val="2706234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object 3"/>
          <p:cNvSpPr txBox="1">
            <a:spLocks noGrp="1"/>
          </p:cNvSpPr>
          <p:nvPr>
            <p:ph type="title"/>
          </p:nvPr>
        </p:nvSpPr>
        <p:spPr>
          <a:xfrm>
            <a:off x="2048784" y="248038"/>
            <a:ext cx="5571858" cy="1159200"/>
          </a:xfrm>
          <a:prstGeom prst="rect">
            <a:avLst/>
          </a:prstGeom>
        </p:spPr>
        <p:txBody>
          <a:bodyPr vert="horz" lIns="91440" tIns="45720" rIns="91440" bIns="45720" rtlCol="0" anchor="ctr">
            <a:normAutofit/>
          </a:bodyPr>
          <a:lstStyle/>
          <a:p>
            <a:pPr marL="91440" marR="5080" defTabSz="914400">
              <a:spcAft>
                <a:spcPts val="600"/>
              </a:spcAft>
            </a:pPr>
            <a:r>
              <a:rPr lang="en-US" sz="3500" b="1">
                <a:solidFill>
                  <a:srgbClr val="FFFFFF"/>
                </a:solidFill>
                <a:latin typeface="+mn-lt"/>
              </a:rPr>
              <a:t>Eligible Activities </a:t>
            </a:r>
            <a:br>
              <a:rPr lang="en-US" sz="3500" b="1">
                <a:solidFill>
                  <a:srgbClr val="FFFFFF"/>
                </a:solidFill>
                <a:latin typeface="+mn-lt"/>
              </a:rPr>
            </a:br>
            <a:r>
              <a:rPr lang="en-US" sz="3500" b="1">
                <a:solidFill>
                  <a:srgbClr val="FFFFFF"/>
                </a:solidFill>
                <a:latin typeface="+mn-lt"/>
              </a:rPr>
              <a:t>(project types)</a:t>
            </a:r>
          </a:p>
        </p:txBody>
      </p:sp>
      <p:graphicFrame>
        <p:nvGraphicFramePr>
          <p:cNvPr id="2" name="Table 1">
            <a:extLst>
              <a:ext uri="{FF2B5EF4-FFF2-40B4-BE49-F238E27FC236}">
                <a16:creationId xmlns:a16="http://schemas.microsoft.com/office/drawing/2014/main" id="{8F41AD4F-44CA-4F77-FECE-AF09F3ACD914}"/>
              </a:ext>
            </a:extLst>
          </p:cNvPr>
          <p:cNvGraphicFramePr>
            <a:graphicFrameLocks noGrp="1"/>
          </p:cNvGraphicFramePr>
          <p:nvPr/>
        </p:nvGraphicFramePr>
        <p:xfrm>
          <a:off x="3179025" y="1966294"/>
          <a:ext cx="5833951" cy="4452175"/>
        </p:xfrm>
        <a:graphic>
          <a:graphicData uri="http://schemas.openxmlformats.org/drawingml/2006/table">
            <a:tbl>
              <a:tblPr firstRow="1" firstCol="1" bandRow="1"/>
              <a:tblGrid>
                <a:gridCol w="933332">
                  <a:extLst>
                    <a:ext uri="{9D8B030D-6E8A-4147-A177-3AD203B41FA5}">
                      <a16:colId xmlns:a16="http://schemas.microsoft.com/office/drawing/2014/main" val="326796406"/>
                    </a:ext>
                  </a:extLst>
                </a:gridCol>
                <a:gridCol w="4900619">
                  <a:extLst>
                    <a:ext uri="{9D8B030D-6E8A-4147-A177-3AD203B41FA5}">
                      <a16:colId xmlns:a16="http://schemas.microsoft.com/office/drawing/2014/main" val="3705636320"/>
                    </a:ext>
                  </a:extLst>
                </a:gridCol>
              </a:tblGrid>
              <a:tr h="301141">
                <a:tc gridSpan="2">
                  <a:txBody>
                    <a:bodyPr/>
                    <a:lstStyle/>
                    <a:p>
                      <a:pPr marL="73152" marR="0" algn="l" fontAlgn="t">
                        <a:spcBef>
                          <a:spcPts val="5"/>
                        </a:spcBef>
                        <a:buNone/>
                      </a:pPr>
                      <a:r>
                        <a:rPr lang="en-US" sz="1200" b="1" i="0" u="none" strike="noStrike">
                          <a:effectLst/>
                          <a:latin typeface="+mn-lt"/>
                          <a:ea typeface="Times New Roman" panose="02020603050405020304" pitchFamily="18" charset="0"/>
                          <a:cs typeface="Arial" panose="020B0604020202020204" pitchFamily="34" charset="0"/>
                        </a:rPr>
                        <a:t>Mitigation Projects</a:t>
                      </a: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88571" marR="88571" marT="44285" marB="442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40246582"/>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Property Acquisition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9595012"/>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Structure Elevation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173142"/>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Mitigation Reconstruction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0602269"/>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Flood Risk Reduction Measures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4633167"/>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Stabilization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751509"/>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Floodproofing</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755256"/>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Retrofitting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059911"/>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Aquifer Recharge, Storage and Recovery</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8566682"/>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Innovative Mitigation Projects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3909872"/>
                  </a:ext>
                </a:extLst>
              </a:tr>
              <a:tr h="301141">
                <a:tc gridSpan="2">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88571" marR="88571" marT="44285" marB="442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912420731"/>
                  </a:ext>
                </a:extLst>
              </a:tr>
              <a:tr h="301141">
                <a:tc gridSpan="2">
                  <a:txBody>
                    <a:bodyPr/>
                    <a:lstStyle/>
                    <a:p>
                      <a:pPr marL="73152" marR="0" algn="l" fontAlgn="t">
                        <a:spcBef>
                          <a:spcPts val="5"/>
                        </a:spcBef>
                        <a:buNone/>
                      </a:pPr>
                      <a:r>
                        <a:rPr lang="en-US" sz="1200" b="1" i="0" u="none" strike="noStrike">
                          <a:effectLst/>
                          <a:latin typeface="+mn-lt"/>
                          <a:ea typeface="Times New Roman" panose="02020603050405020304" pitchFamily="18" charset="0"/>
                          <a:cs typeface="Arial" panose="020B0604020202020204" pitchFamily="34" charset="0"/>
                        </a:rPr>
                        <a:t>Capability and Capacity Building Projects</a:t>
                      </a: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88571" marR="88571" marT="44285" marB="4428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16697492"/>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New Hazard Mitigation Plans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3517997"/>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Hazard Mitigation Plan Updates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9403541"/>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Planning Related Activities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8059547"/>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Project Scoping / Advance Assistance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0257919"/>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Financial Technical Assistance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0890554"/>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Partnerships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1689160"/>
                  </a:ext>
                </a:extLst>
              </a:tr>
              <a:tr h="221797">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3152" marR="0" algn="l" fontAlgn="t">
                        <a:spcBef>
                          <a:spcPts val="5"/>
                        </a:spcBef>
                        <a:buNone/>
                      </a:pPr>
                      <a:r>
                        <a:rPr lang="en-US" sz="1200" b="0" i="0" u="none" strike="noStrike">
                          <a:effectLst/>
                          <a:latin typeface="+mn-lt"/>
                          <a:ea typeface="Times New Roman" panose="02020603050405020304" pitchFamily="18" charset="0"/>
                          <a:cs typeface="Arial" panose="020B0604020202020204" pitchFamily="34" charset="0"/>
                        </a:rPr>
                        <a:t>Innovative Capability and Capacity Building </a:t>
                      </a:r>
                      <a:endParaRPr lang="en-US" sz="1700" b="0" i="0" u="none" strike="noStrike">
                        <a:effectLst/>
                        <a:latin typeface="+mn-lt"/>
                      </a:endParaRPr>
                    </a:p>
                  </a:txBody>
                  <a:tcPr marL="9226" marR="9226" marT="92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9851956"/>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2651" y="482317"/>
            <a:ext cx="6128385" cy="699770"/>
          </a:xfrm>
          <a:prstGeom prst="rect">
            <a:avLst/>
          </a:prstGeom>
        </p:spPr>
        <p:txBody>
          <a:bodyPr vert="horz" wrap="square" lIns="0" tIns="15875" rIns="0" bIns="0" rtlCol="0" anchor="ctr">
            <a:spAutoFit/>
          </a:bodyPr>
          <a:lstStyle/>
          <a:p>
            <a:pPr marL="12700">
              <a:lnSpc>
                <a:spcPct val="100000"/>
              </a:lnSpc>
              <a:spcBef>
                <a:spcPts val="125"/>
              </a:spcBef>
            </a:pPr>
            <a:r>
              <a:rPr sz="4400" b="1">
                <a:latin typeface="Calibri Light"/>
                <a:cs typeface="Calibri Light"/>
              </a:rPr>
              <a:t>HMA</a:t>
            </a:r>
            <a:r>
              <a:rPr sz="4400" b="1" spc="-185">
                <a:latin typeface="Calibri Light"/>
                <a:cs typeface="Calibri Light"/>
              </a:rPr>
              <a:t> </a:t>
            </a:r>
            <a:r>
              <a:rPr sz="4400" b="1">
                <a:latin typeface="Calibri Light"/>
                <a:cs typeface="Calibri Light"/>
              </a:rPr>
              <a:t>Project</a:t>
            </a:r>
            <a:r>
              <a:rPr sz="4400" b="1" spc="-105">
                <a:latin typeface="Calibri Light"/>
                <a:cs typeface="Calibri Light"/>
              </a:rPr>
              <a:t> </a:t>
            </a:r>
            <a:r>
              <a:rPr sz="4400" b="1" spc="-10">
                <a:latin typeface="Calibri Light"/>
                <a:cs typeface="Calibri Light"/>
              </a:rPr>
              <a:t>Requirements</a:t>
            </a:r>
            <a:endParaRPr sz="4400" b="1">
              <a:latin typeface="Calibri Light"/>
              <a:cs typeface="Calibri Light"/>
            </a:endParaRPr>
          </a:p>
        </p:txBody>
      </p:sp>
      <p:grpSp>
        <p:nvGrpSpPr>
          <p:cNvPr id="3" name="object 3"/>
          <p:cNvGrpSpPr/>
          <p:nvPr/>
        </p:nvGrpSpPr>
        <p:grpSpPr>
          <a:xfrm>
            <a:off x="2152650" y="1828800"/>
            <a:ext cx="7886700" cy="723900"/>
            <a:chOff x="628650" y="1828800"/>
            <a:chExt cx="7886700" cy="723900"/>
          </a:xfrm>
        </p:grpSpPr>
        <p:sp>
          <p:nvSpPr>
            <p:cNvPr id="4" name="object 4"/>
            <p:cNvSpPr/>
            <p:nvPr/>
          </p:nvSpPr>
          <p:spPr>
            <a:xfrm>
              <a:off x="628650" y="1828800"/>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5" name="object 5"/>
            <p:cNvSpPr/>
            <p:nvPr/>
          </p:nvSpPr>
          <p:spPr>
            <a:xfrm>
              <a:off x="883419" y="2024361"/>
              <a:ext cx="342900" cy="351155"/>
            </a:xfrm>
            <a:custGeom>
              <a:avLst/>
              <a:gdLst/>
              <a:ahLst/>
              <a:cxnLst/>
              <a:rect l="l" t="t" r="r" b="b"/>
              <a:pathLst>
                <a:path w="342900" h="351155">
                  <a:moveTo>
                    <a:pt x="267923" y="35474"/>
                  </a:moveTo>
                  <a:lnTo>
                    <a:pt x="113828" y="35474"/>
                  </a:lnTo>
                  <a:lnTo>
                    <a:pt x="121265" y="21230"/>
                  </a:lnTo>
                  <a:lnTo>
                    <a:pt x="132490" y="10003"/>
                  </a:lnTo>
                  <a:lnTo>
                    <a:pt x="146654" y="2642"/>
                  </a:lnTo>
                  <a:lnTo>
                    <a:pt x="162906" y="0"/>
                  </a:lnTo>
                  <a:lnTo>
                    <a:pt x="175692" y="1566"/>
                  </a:lnTo>
                  <a:lnTo>
                    <a:pt x="187239" y="6032"/>
                  </a:lnTo>
                  <a:lnTo>
                    <a:pt x="197241" y="13051"/>
                  </a:lnTo>
                  <a:lnTo>
                    <a:pt x="205386" y="22274"/>
                  </a:lnTo>
                  <a:lnTo>
                    <a:pt x="251512" y="22274"/>
                  </a:lnTo>
                  <a:lnTo>
                    <a:pt x="265290" y="31556"/>
                  </a:lnTo>
                  <a:lnTo>
                    <a:pt x="267923" y="35474"/>
                  </a:lnTo>
                  <a:close/>
                </a:path>
                <a:path w="342900" h="351155">
                  <a:moveTo>
                    <a:pt x="251512" y="22274"/>
                  </a:moveTo>
                  <a:lnTo>
                    <a:pt x="205386" y="22274"/>
                  </a:lnTo>
                  <a:lnTo>
                    <a:pt x="212397" y="18562"/>
                  </a:lnTo>
                  <a:lnTo>
                    <a:pt x="220233" y="16499"/>
                  </a:lnTo>
                  <a:lnTo>
                    <a:pt x="228894" y="16499"/>
                  </a:lnTo>
                  <a:lnTo>
                    <a:pt x="248948" y="20547"/>
                  </a:lnTo>
                  <a:lnTo>
                    <a:pt x="251512" y="22274"/>
                  </a:lnTo>
                  <a:close/>
                </a:path>
                <a:path w="342900" h="351155">
                  <a:moveTo>
                    <a:pt x="66812" y="230999"/>
                  </a:moveTo>
                  <a:lnTo>
                    <a:pt x="61863" y="230999"/>
                  </a:lnTo>
                  <a:lnTo>
                    <a:pt x="37756" y="226145"/>
                  </a:lnTo>
                  <a:lnTo>
                    <a:pt x="18095" y="212900"/>
                  </a:lnTo>
                  <a:lnTo>
                    <a:pt x="4852" y="193236"/>
                  </a:lnTo>
                  <a:lnTo>
                    <a:pt x="0" y="169124"/>
                  </a:lnTo>
                  <a:lnTo>
                    <a:pt x="3447" y="148583"/>
                  </a:lnTo>
                  <a:lnTo>
                    <a:pt x="13042" y="131019"/>
                  </a:lnTo>
                  <a:lnTo>
                    <a:pt x="27664" y="117555"/>
                  </a:lnTo>
                  <a:lnTo>
                    <a:pt x="46191" y="109312"/>
                  </a:lnTo>
                  <a:lnTo>
                    <a:pt x="42337" y="102828"/>
                  </a:lnTo>
                  <a:lnTo>
                    <a:pt x="39489" y="95802"/>
                  </a:lnTo>
                  <a:lnTo>
                    <a:pt x="37723" y="88313"/>
                  </a:lnTo>
                  <a:lnTo>
                    <a:pt x="37118" y="80437"/>
                  </a:lnTo>
                  <a:lnTo>
                    <a:pt x="41171" y="60373"/>
                  </a:lnTo>
                  <a:lnTo>
                    <a:pt x="52223" y="43982"/>
                  </a:lnTo>
                  <a:lnTo>
                    <a:pt x="68610" y="32928"/>
                  </a:lnTo>
                  <a:lnTo>
                    <a:pt x="88670" y="28874"/>
                  </a:lnTo>
                  <a:lnTo>
                    <a:pt x="95385" y="29326"/>
                  </a:lnTo>
                  <a:lnTo>
                    <a:pt x="101868" y="30628"/>
                  </a:lnTo>
                  <a:lnTo>
                    <a:pt x="108041" y="32703"/>
                  </a:lnTo>
                  <a:lnTo>
                    <a:pt x="113828" y="35474"/>
                  </a:lnTo>
                  <a:lnTo>
                    <a:pt x="267923" y="35474"/>
                  </a:lnTo>
                  <a:lnTo>
                    <a:pt x="276220" y="47824"/>
                  </a:lnTo>
                  <a:lnTo>
                    <a:pt x="280035" y="67649"/>
                  </a:lnTo>
                  <a:lnTo>
                    <a:pt x="280035" y="71362"/>
                  </a:lnTo>
                  <a:lnTo>
                    <a:pt x="290371" y="78819"/>
                  </a:lnTo>
                  <a:lnTo>
                    <a:pt x="299006" y="88016"/>
                  </a:lnTo>
                  <a:lnTo>
                    <a:pt x="305785" y="98683"/>
                  </a:lnTo>
                  <a:lnTo>
                    <a:pt x="310554" y="110549"/>
                  </a:lnTo>
                  <a:lnTo>
                    <a:pt x="323352" y="117768"/>
                  </a:lnTo>
                  <a:lnTo>
                    <a:pt x="333443" y="128390"/>
                  </a:lnTo>
                  <a:lnTo>
                    <a:pt x="340132" y="141641"/>
                  </a:lnTo>
                  <a:lnTo>
                    <a:pt x="342723" y="156749"/>
                  </a:lnTo>
                  <a:lnTo>
                    <a:pt x="338818" y="175969"/>
                  </a:lnTo>
                  <a:lnTo>
                    <a:pt x="331181" y="187274"/>
                  </a:lnTo>
                  <a:lnTo>
                    <a:pt x="209510" y="187274"/>
                  </a:lnTo>
                  <a:lnTo>
                    <a:pt x="206159" y="192224"/>
                  </a:lnTo>
                  <a:lnTo>
                    <a:pt x="181465" y="192224"/>
                  </a:lnTo>
                  <a:lnTo>
                    <a:pt x="175236" y="195524"/>
                  </a:lnTo>
                  <a:lnTo>
                    <a:pt x="117952" y="195524"/>
                  </a:lnTo>
                  <a:lnTo>
                    <a:pt x="114247" y="201847"/>
                  </a:lnTo>
                  <a:lnTo>
                    <a:pt x="109962" y="207744"/>
                  </a:lnTo>
                  <a:lnTo>
                    <a:pt x="105135" y="213100"/>
                  </a:lnTo>
                  <a:lnTo>
                    <a:pt x="99806" y="217799"/>
                  </a:lnTo>
                  <a:lnTo>
                    <a:pt x="109807" y="224051"/>
                  </a:lnTo>
                  <a:lnTo>
                    <a:pt x="117459" y="229349"/>
                  </a:lnTo>
                  <a:lnTo>
                    <a:pt x="76710" y="229349"/>
                  </a:lnTo>
                  <a:lnTo>
                    <a:pt x="66812" y="230999"/>
                  </a:lnTo>
                  <a:close/>
                </a:path>
                <a:path w="342900" h="351155">
                  <a:moveTo>
                    <a:pt x="249515" y="197586"/>
                  </a:moveTo>
                  <a:lnTo>
                    <a:pt x="245391" y="197586"/>
                  </a:lnTo>
                  <a:lnTo>
                    <a:pt x="235667" y="196903"/>
                  </a:lnTo>
                  <a:lnTo>
                    <a:pt x="226368" y="194905"/>
                  </a:lnTo>
                  <a:lnTo>
                    <a:pt x="217610" y="191669"/>
                  </a:lnTo>
                  <a:lnTo>
                    <a:pt x="209510" y="187274"/>
                  </a:lnTo>
                  <a:lnTo>
                    <a:pt x="331181" y="187274"/>
                  </a:lnTo>
                  <a:lnTo>
                    <a:pt x="328185" y="191708"/>
                  </a:lnTo>
                  <a:lnTo>
                    <a:pt x="321318" y="196349"/>
                  </a:lnTo>
                  <a:lnTo>
                    <a:pt x="256939" y="196349"/>
                  </a:lnTo>
                  <a:lnTo>
                    <a:pt x="253227" y="197174"/>
                  </a:lnTo>
                  <a:lnTo>
                    <a:pt x="249515" y="197586"/>
                  </a:lnTo>
                  <a:close/>
                </a:path>
                <a:path w="342900" h="351155">
                  <a:moveTo>
                    <a:pt x="183910" y="236361"/>
                  </a:moveTo>
                  <a:lnTo>
                    <a:pt x="162082" y="236361"/>
                  </a:lnTo>
                  <a:lnTo>
                    <a:pt x="165632" y="225984"/>
                  </a:lnTo>
                  <a:lnTo>
                    <a:pt x="170072" y="214911"/>
                  </a:lnTo>
                  <a:lnTo>
                    <a:pt x="175453" y="203361"/>
                  </a:lnTo>
                  <a:lnTo>
                    <a:pt x="181465" y="192224"/>
                  </a:lnTo>
                  <a:lnTo>
                    <a:pt x="206159" y="192224"/>
                  </a:lnTo>
                  <a:lnTo>
                    <a:pt x="199321" y="202343"/>
                  </a:lnTo>
                  <a:lnTo>
                    <a:pt x="191106" y="218417"/>
                  </a:lnTo>
                  <a:lnTo>
                    <a:pt x="184630" y="234260"/>
                  </a:lnTo>
                  <a:lnTo>
                    <a:pt x="183910" y="236361"/>
                  </a:lnTo>
                  <a:close/>
                </a:path>
                <a:path w="342900" h="351155">
                  <a:moveTo>
                    <a:pt x="217824" y="250386"/>
                  </a:moveTo>
                  <a:lnTo>
                    <a:pt x="142285" y="250386"/>
                  </a:lnTo>
                  <a:lnTo>
                    <a:pt x="141835" y="240422"/>
                  </a:lnTo>
                  <a:lnTo>
                    <a:pt x="141741" y="239191"/>
                  </a:lnTo>
                  <a:lnTo>
                    <a:pt x="139914" y="226874"/>
                  </a:lnTo>
                  <a:lnTo>
                    <a:pt x="136022" y="213261"/>
                  </a:lnTo>
                  <a:lnTo>
                    <a:pt x="129500" y="199649"/>
                  </a:lnTo>
                  <a:lnTo>
                    <a:pt x="125376" y="198824"/>
                  </a:lnTo>
                  <a:lnTo>
                    <a:pt x="117952" y="195524"/>
                  </a:lnTo>
                  <a:lnTo>
                    <a:pt x="175236" y="195524"/>
                  </a:lnTo>
                  <a:lnTo>
                    <a:pt x="175054" y="195620"/>
                  </a:lnTo>
                  <a:lnTo>
                    <a:pt x="168216" y="198360"/>
                  </a:lnTo>
                  <a:lnTo>
                    <a:pt x="160993" y="200403"/>
                  </a:lnTo>
                  <a:lnTo>
                    <a:pt x="153421" y="201711"/>
                  </a:lnTo>
                  <a:lnTo>
                    <a:pt x="156688" y="210722"/>
                  </a:lnTo>
                  <a:lnTo>
                    <a:pt x="159143" y="219655"/>
                  </a:lnTo>
                  <a:lnTo>
                    <a:pt x="160902" y="228279"/>
                  </a:lnTo>
                  <a:lnTo>
                    <a:pt x="162082" y="236361"/>
                  </a:lnTo>
                  <a:lnTo>
                    <a:pt x="183910" y="236361"/>
                  </a:lnTo>
                  <a:lnTo>
                    <a:pt x="179816" y="248324"/>
                  </a:lnTo>
                  <a:lnTo>
                    <a:pt x="221901" y="248324"/>
                  </a:lnTo>
                  <a:lnTo>
                    <a:pt x="217824" y="250386"/>
                  </a:lnTo>
                  <a:close/>
                </a:path>
                <a:path w="342900" h="351155">
                  <a:moveTo>
                    <a:pt x="221901" y="248324"/>
                  </a:moveTo>
                  <a:lnTo>
                    <a:pt x="179816" y="248324"/>
                  </a:lnTo>
                  <a:lnTo>
                    <a:pt x="187658" y="242974"/>
                  </a:lnTo>
                  <a:lnTo>
                    <a:pt x="196158" y="238011"/>
                  </a:lnTo>
                  <a:lnTo>
                    <a:pt x="205044" y="233358"/>
                  </a:lnTo>
                  <a:lnTo>
                    <a:pt x="214047" y="228936"/>
                  </a:lnTo>
                  <a:lnTo>
                    <a:pt x="229506" y="220944"/>
                  </a:lnTo>
                  <a:lnTo>
                    <a:pt x="242143" y="213261"/>
                  </a:lnTo>
                  <a:lnTo>
                    <a:pt x="251455" y="205269"/>
                  </a:lnTo>
                  <a:lnTo>
                    <a:pt x="256939" y="196349"/>
                  </a:lnTo>
                  <a:lnTo>
                    <a:pt x="321318" y="196349"/>
                  </a:lnTo>
                  <a:lnTo>
                    <a:pt x="312448" y="202343"/>
                  </a:lnTo>
                  <a:lnTo>
                    <a:pt x="307438" y="203361"/>
                  </a:lnTo>
                  <a:lnTo>
                    <a:pt x="277148" y="203361"/>
                  </a:lnTo>
                  <a:lnTo>
                    <a:pt x="268422" y="217857"/>
                  </a:lnTo>
                  <a:lnTo>
                    <a:pt x="255289" y="229606"/>
                  </a:lnTo>
                  <a:lnTo>
                    <a:pt x="239682" y="239268"/>
                  </a:lnTo>
                  <a:lnTo>
                    <a:pt x="221901" y="248324"/>
                  </a:lnTo>
                  <a:close/>
                </a:path>
                <a:path w="342900" h="351155">
                  <a:moveTo>
                    <a:pt x="293232" y="206249"/>
                  </a:moveTo>
                  <a:lnTo>
                    <a:pt x="287458" y="206249"/>
                  </a:lnTo>
                  <a:lnTo>
                    <a:pt x="282097" y="205011"/>
                  </a:lnTo>
                  <a:lnTo>
                    <a:pt x="277148" y="203361"/>
                  </a:lnTo>
                  <a:lnTo>
                    <a:pt x="307438" y="203361"/>
                  </a:lnTo>
                  <a:lnTo>
                    <a:pt x="293232" y="206249"/>
                  </a:lnTo>
                  <a:close/>
                </a:path>
                <a:path w="342900" h="351155">
                  <a:moveTo>
                    <a:pt x="186002" y="350623"/>
                  </a:moveTo>
                  <a:lnTo>
                    <a:pt x="133624" y="350623"/>
                  </a:lnTo>
                  <a:lnTo>
                    <a:pt x="131975" y="346498"/>
                  </a:lnTo>
                  <a:lnTo>
                    <a:pt x="134449" y="343611"/>
                  </a:lnTo>
                  <a:lnTo>
                    <a:pt x="139811" y="338248"/>
                  </a:lnTo>
                  <a:lnTo>
                    <a:pt x="140636" y="336186"/>
                  </a:lnTo>
                  <a:lnTo>
                    <a:pt x="140670" y="333298"/>
                  </a:lnTo>
                  <a:lnTo>
                    <a:pt x="142285" y="294936"/>
                  </a:lnTo>
                  <a:lnTo>
                    <a:pt x="133953" y="273260"/>
                  </a:lnTo>
                  <a:lnTo>
                    <a:pt x="116148" y="254253"/>
                  </a:lnTo>
                  <a:lnTo>
                    <a:pt x="95018" y="239191"/>
                  </a:lnTo>
                  <a:lnTo>
                    <a:pt x="76710" y="229349"/>
                  </a:lnTo>
                  <a:lnTo>
                    <a:pt x="117459" y="229349"/>
                  </a:lnTo>
                  <a:lnTo>
                    <a:pt x="120736" y="231617"/>
                  </a:lnTo>
                  <a:lnTo>
                    <a:pt x="131820" y="240422"/>
                  </a:lnTo>
                  <a:lnTo>
                    <a:pt x="142285" y="250386"/>
                  </a:lnTo>
                  <a:lnTo>
                    <a:pt x="217824" y="250386"/>
                  </a:lnTo>
                  <a:lnTo>
                    <a:pt x="208228" y="255239"/>
                  </a:lnTo>
                  <a:lnTo>
                    <a:pt x="194818" y="263328"/>
                  </a:lnTo>
                  <a:lnTo>
                    <a:pt x="184733" y="272268"/>
                  </a:lnTo>
                  <a:lnTo>
                    <a:pt x="179403" y="282561"/>
                  </a:lnTo>
                  <a:lnTo>
                    <a:pt x="178991" y="282973"/>
                  </a:lnTo>
                  <a:lnTo>
                    <a:pt x="178991" y="283386"/>
                  </a:lnTo>
                  <a:lnTo>
                    <a:pt x="180641" y="333298"/>
                  </a:lnTo>
                  <a:lnTo>
                    <a:pt x="180641" y="335773"/>
                  </a:lnTo>
                  <a:lnTo>
                    <a:pt x="183115" y="339073"/>
                  </a:lnTo>
                  <a:lnTo>
                    <a:pt x="184352" y="340311"/>
                  </a:lnTo>
                  <a:lnTo>
                    <a:pt x="186415" y="344436"/>
                  </a:lnTo>
                  <a:lnTo>
                    <a:pt x="187652" y="347323"/>
                  </a:lnTo>
                  <a:lnTo>
                    <a:pt x="186002" y="350623"/>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6" name="object 6"/>
            <p:cNvSpPr/>
            <p:nvPr/>
          </p:nvSpPr>
          <p:spPr>
            <a:xfrm>
              <a:off x="883419" y="2024362"/>
              <a:ext cx="342900" cy="351155"/>
            </a:xfrm>
            <a:custGeom>
              <a:avLst/>
              <a:gdLst/>
              <a:ahLst/>
              <a:cxnLst/>
              <a:rect l="l" t="t" r="r" b="b"/>
              <a:pathLst>
                <a:path w="342900" h="351155">
                  <a:moveTo>
                    <a:pt x="310554" y="110549"/>
                  </a:moveTo>
                  <a:lnTo>
                    <a:pt x="305785" y="98683"/>
                  </a:lnTo>
                  <a:lnTo>
                    <a:pt x="299006" y="88016"/>
                  </a:lnTo>
                  <a:lnTo>
                    <a:pt x="290371" y="78819"/>
                  </a:lnTo>
                  <a:lnTo>
                    <a:pt x="280035" y="71362"/>
                  </a:lnTo>
                  <a:lnTo>
                    <a:pt x="280035" y="67649"/>
                  </a:lnTo>
                  <a:lnTo>
                    <a:pt x="276220" y="47824"/>
                  </a:lnTo>
                  <a:lnTo>
                    <a:pt x="265290" y="31556"/>
                  </a:lnTo>
                  <a:lnTo>
                    <a:pt x="248948" y="20547"/>
                  </a:lnTo>
                  <a:lnTo>
                    <a:pt x="228894" y="16499"/>
                  </a:lnTo>
                  <a:lnTo>
                    <a:pt x="220233" y="16499"/>
                  </a:lnTo>
                  <a:lnTo>
                    <a:pt x="212397" y="18562"/>
                  </a:lnTo>
                  <a:lnTo>
                    <a:pt x="205386" y="22274"/>
                  </a:lnTo>
                  <a:lnTo>
                    <a:pt x="197241" y="13051"/>
                  </a:lnTo>
                  <a:lnTo>
                    <a:pt x="187239" y="6032"/>
                  </a:lnTo>
                  <a:lnTo>
                    <a:pt x="175692" y="1566"/>
                  </a:lnTo>
                  <a:lnTo>
                    <a:pt x="162906" y="0"/>
                  </a:lnTo>
                  <a:lnTo>
                    <a:pt x="146654" y="2642"/>
                  </a:lnTo>
                  <a:lnTo>
                    <a:pt x="132490" y="10003"/>
                  </a:lnTo>
                  <a:lnTo>
                    <a:pt x="121265" y="21230"/>
                  </a:lnTo>
                  <a:lnTo>
                    <a:pt x="113828" y="35474"/>
                  </a:lnTo>
                  <a:lnTo>
                    <a:pt x="108041" y="32703"/>
                  </a:lnTo>
                  <a:lnTo>
                    <a:pt x="101868" y="30627"/>
                  </a:lnTo>
                  <a:lnTo>
                    <a:pt x="95385" y="29326"/>
                  </a:lnTo>
                  <a:lnTo>
                    <a:pt x="88670" y="28874"/>
                  </a:lnTo>
                  <a:lnTo>
                    <a:pt x="68610" y="32928"/>
                  </a:lnTo>
                  <a:lnTo>
                    <a:pt x="52223" y="43982"/>
                  </a:lnTo>
                  <a:lnTo>
                    <a:pt x="41171" y="60372"/>
                  </a:lnTo>
                  <a:lnTo>
                    <a:pt x="37118" y="80437"/>
                  </a:lnTo>
                  <a:lnTo>
                    <a:pt x="37723" y="88313"/>
                  </a:lnTo>
                  <a:lnTo>
                    <a:pt x="39489" y="95802"/>
                  </a:lnTo>
                  <a:lnTo>
                    <a:pt x="42337" y="102828"/>
                  </a:lnTo>
                  <a:lnTo>
                    <a:pt x="46191" y="109312"/>
                  </a:lnTo>
                  <a:lnTo>
                    <a:pt x="27664" y="117555"/>
                  </a:lnTo>
                  <a:lnTo>
                    <a:pt x="13042" y="131019"/>
                  </a:lnTo>
                  <a:lnTo>
                    <a:pt x="3447" y="148583"/>
                  </a:lnTo>
                  <a:lnTo>
                    <a:pt x="0" y="169124"/>
                  </a:lnTo>
                  <a:lnTo>
                    <a:pt x="4852" y="193236"/>
                  </a:lnTo>
                  <a:lnTo>
                    <a:pt x="18095" y="212900"/>
                  </a:lnTo>
                  <a:lnTo>
                    <a:pt x="37756" y="226145"/>
                  </a:lnTo>
                  <a:lnTo>
                    <a:pt x="61863" y="230999"/>
                  </a:lnTo>
                  <a:lnTo>
                    <a:pt x="66812" y="230999"/>
                  </a:lnTo>
                  <a:lnTo>
                    <a:pt x="71761" y="230174"/>
                  </a:lnTo>
                  <a:lnTo>
                    <a:pt x="76710" y="229349"/>
                  </a:lnTo>
                  <a:lnTo>
                    <a:pt x="95018" y="239191"/>
                  </a:lnTo>
                  <a:lnTo>
                    <a:pt x="116148" y="254253"/>
                  </a:lnTo>
                  <a:lnTo>
                    <a:pt x="133953" y="273260"/>
                  </a:lnTo>
                  <a:lnTo>
                    <a:pt x="142285" y="294936"/>
                  </a:lnTo>
                  <a:lnTo>
                    <a:pt x="140636" y="334123"/>
                  </a:lnTo>
                  <a:lnTo>
                    <a:pt x="140636" y="336186"/>
                  </a:lnTo>
                  <a:lnTo>
                    <a:pt x="139811" y="338248"/>
                  </a:lnTo>
                  <a:lnTo>
                    <a:pt x="138161" y="339898"/>
                  </a:lnTo>
                  <a:lnTo>
                    <a:pt x="134449" y="343611"/>
                  </a:lnTo>
                  <a:lnTo>
                    <a:pt x="131975" y="346498"/>
                  </a:lnTo>
                  <a:lnTo>
                    <a:pt x="133624" y="350623"/>
                  </a:lnTo>
                  <a:lnTo>
                    <a:pt x="137336" y="350623"/>
                  </a:lnTo>
                  <a:lnTo>
                    <a:pt x="182703" y="350623"/>
                  </a:lnTo>
                  <a:lnTo>
                    <a:pt x="186002" y="350623"/>
                  </a:lnTo>
                  <a:lnTo>
                    <a:pt x="187652" y="347323"/>
                  </a:lnTo>
                  <a:lnTo>
                    <a:pt x="186415" y="344436"/>
                  </a:lnTo>
                  <a:lnTo>
                    <a:pt x="184352" y="340311"/>
                  </a:lnTo>
                  <a:lnTo>
                    <a:pt x="183115" y="339073"/>
                  </a:lnTo>
                  <a:lnTo>
                    <a:pt x="181878" y="337423"/>
                  </a:lnTo>
                  <a:lnTo>
                    <a:pt x="180641" y="335773"/>
                  </a:lnTo>
                  <a:lnTo>
                    <a:pt x="180641" y="333298"/>
                  </a:lnTo>
                  <a:lnTo>
                    <a:pt x="178991" y="283386"/>
                  </a:lnTo>
                  <a:lnTo>
                    <a:pt x="178991" y="282973"/>
                  </a:lnTo>
                  <a:lnTo>
                    <a:pt x="179403" y="282561"/>
                  </a:lnTo>
                  <a:lnTo>
                    <a:pt x="184733" y="272268"/>
                  </a:lnTo>
                  <a:lnTo>
                    <a:pt x="194818" y="263328"/>
                  </a:lnTo>
                  <a:lnTo>
                    <a:pt x="208228" y="255239"/>
                  </a:lnTo>
                  <a:lnTo>
                    <a:pt x="223533" y="247498"/>
                  </a:lnTo>
                  <a:lnTo>
                    <a:pt x="239682" y="239268"/>
                  </a:lnTo>
                  <a:lnTo>
                    <a:pt x="255289" y="229606"/>
                  </a:lnTo>
                  <a:lnTo>
                    <a:pt x="268422" y="217857"/>
                  </a:lnTo>
                  <a:lnTo>
                    <a:pt x="277148" y="203361"/>
                  </a:lnTo>
                  <a:lnTo>
                    <a:pt x="282097" y="205011"/>
                  </a:lnTo>
                  <a:lnTo>
                    <a:pt x="287458" y="206249"/>
                  </a:lnTo>
                  <a:lnTo>
                    <a:pt x="293232" y="206249"/>
                  </a:lnTo>
                  <a:lnTo>
                    <a:pt x="312448" y="202343"/>
                  </a:lnTo>
                  <a:lnTo>
                    <a:pt x="328185" y="191708"/>
                  </a:lnTo>
                  <a:lnTo>
                    <a:pt x="338818" y="175969"/>
                  </a:lnTo>
                  <a:lnTo>
                    <a:pt x="342723" y="156749"/>
                  </a:lnTo>
                  <a:lnTo>
                    <a:pt x="340132" y="141641"/>
                  </a:lnTo>
                  <a:lnTo>
                    <a:pt x="333443" y="128390"/>
                  </a:lnTo>
                  <a:lnTo>
                    <a:pt x="323352" y="117768"/>
                  </a:lnTo>
                  <a:lnTo>
                    <a:pt x="310554" y="110549"/>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pic>
          <p:nvPicPr>
            <p:cNvPr id="7" name="object 7"/>
            <p:cNvPicPr/>
            <p:nvPr/>
          </p:nvPicPr>
          <p:blipFill>
            <a:blip r:embed="rId2" cstate="print"/>
            <a:stretch>
              <a:fillRect/>
            </a:stretch>
          </p:blipFill>
          <p:spPr>
            <a:xfrm>
              <a:off x="981163" y="2209574"/>
              <a:ext cx="161257" cy="67236"/>
            </a:xfrm>
            <a:prstGeom prst="rect">
              <a:avLst/>
            </a:prstGeom>
          </p:spPr>
        </p:pic>
        <p:sp>
          <p:nvSpPr>
            <p:cNvPr id="8" name="object 8"/>
            <p:cNvSpPr/>
            <p:nvPr/>
          </p:nvSpPr>
          <p:spPr>
            <a:xfrm>
              <a:off x="852487" y="1995487"/>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grpSp>
        <p:nvGrpSpPr>
          <p:cNvPr id="9" name="object 9"/>
          <p:cNvGrpSpPr/>
          <p:nvPr/>
        </p:nvGrpSpPr>
        <p:grpSpPr>
          <a:xfrm>
            <a:off x="2152650" y="2733675"/>
            <a:ext cx="7886700" cy="723900"/>
            <a:chOff x="628650" y="2733675"/>
            <a:chExt cx="7886700" cy="723900"/>
          </a:xfrm>
        </p:grpSpPr>
        <p:sp>
          <p:nvSpPr>
            <p:cNvPr id="10" name="object 10"/>
            <p:cNvSpPr/>
            <p:nvPr/>
          </p:nvSpPr>
          <p:spPr>
            <a:xfrm>
              <a:off x="628650" y="2733675"/>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11" name="object 11"/>
            <p:cNvSpPr/>
            <p:nvPr/>
          </p:nvSpPr>
          <p:spPr>
            <a:xfrm>
              <a:off x="864037" y="2969661"/>
              <a:ext cx="381635" cy="267970"/>
            </a:xfrm>
            <a:custGeom>
              <a:avLst/>
              <a:gdLst/>
              <a:ahLst/>
              <a:cxnLst/>
              <a:rect l="l" t="t" r="r" b="b"/>
              <a:pathLst>
                <a:path w="381634" h="267969">
                  <a:moveTo>
                    <a:pt x="134862" y="267711"/>
                  </a:moveTo>
                  <a:lnTo>
                    <a:pt x="0" y="129112"/>
                  </a:lnTo>
                  <a:lnTo>
                    <a:pt x="35055" y="95699"/>
                  </a:lnTo>
                  <a:lnTo>
                    <a:pt x="136507" y="199649"/>
                  </a:lnTo>
                  <a:lnTo>
                    <a:pt x="347668" y="0"/>
                  </a:lnTo>
                  <a:lnTo>
                    <a:pt x="381074" y="34649"/>
                  </a:lnTo>
                  <a:lnTo>
                    <a:pt x="170326" y="234711"/>
                  </a:lnTo>
                  <a:lnTo>
                    <a:pt x="134862" y="267711"/>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12" name="object 12"/>
            <p:cNvSpPr/>
            <p:nvPr/>
          </p:nvSpPr>
          <p:spPr>
            <a:xfrm>
              <a:off x="864036" y="2969662"/>
              <a:ext cx="381635" cy="267970"/>
            </a:xfrm>
            <a:custGeom>
              <a:avLst/>
              <a:gdLst/>
              <a:ahLst/>
              <a:cxnLst/>
              <a:rect l="l" t="t" r="r" b="b"/>
              <a:pathLst>
                <a:path w="381634" h="267969">
                  <a:moveTo>
                    <a:pt x="347672" y="0"/>
                  </a:moveTo>
                  <a:lnTo>
                    <a:pt x="136511" y="199649"/>
                  </a:lnTo>
                  <a:lnTo>
                    <a:pt x="35055" y="95699"/>
                  </a:lnTo>
                  <a:lnTo>
                    <a:pt x="0" y="129111"/>
                  </a:lnTo>
                  <a:lnTo>
                    <a:pt x="134862" y="267711"/>
                  </a:lnTo>
                  <a:lnTo>
                    <a:pt x="170330" y="234711"/>
                  </a:lnTo>
                  <a:lnTo>
                    <a:pt x="381078" y="34649"/>
                  </a:lnTo>
                  <a:lnTo>
                    <a:pt x="347672"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13" name="object 13"/>
            <p:cNvSpPr/>
            <p:nvPr/>
          </p:nvSpPr>
          <p:spPr>
            <a:xfrm>
              <a:off x="852487" y="2900362"/>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sp>
        <p:nvSpPr>
          <p:cNvPr id="14" name="object 14"/>
          <p:cNvSpPr txBox="1"/>
          <p:nvPr/>
        </p:nvSpPr>
        <p:spPr>
          <a:xfrm>
            <a:off x="3052014" y="2023322"/>
            <a:ext cx="6051881" cy="1200970"/>
          </a:xfrm>
          <a:prstGeom prst="rect">
            <a:avLst/>
          </a:prstGeom>
        </p:spPr>
        <p:txBody>
          <a:bodyPr vert="horz" wrap="square" lIns="0" tIns="15875" rIns="0" bIns="0" rtlCol="0">
            <a:spAutoFit/>
          </a:bodyPr>
          <a:lstStyle/>
          <a:p>
            <a:pPr marL="12700">
              <a:spcBef>
                <a:spcPts val="125"/>
              </a:spcBef>
            </a:pPr>
            <a:r>
              <a:rPr sz="1850">
                <a:solidFill>
                  <a:prstClr val="black"/>
                </a:solidFill>
                <a:latin typeface="Calibri"/>
                <a:cs typeface="Calibri"/>
              </a:rPr>
              <a:t>Mitigate</a:t>
            </a:r>
            <a:r>
              <a:rPr sz="1850" spc="55">
                <a:solidFill>
                  <a:prstClr val="black"/>
                </a:solidFill>
                <a:latin typeface="Calibri"/>
                <a:cs typeface="Calibri"/>
              </a:rPr>
              <a:t> </a:t>
            </a:r>
            <a:r>
              <a:rPr sz="1850">
                <a:solidFill>
                  <a:prstClr val="black"/>
                </a:solidFill>
                <a:latin typeface="Calibri"/>
                <a:cs typeface="Calibri"/>
              </a:rPr>
              <a:t>a</a:t>
            </a:r>
            <a:r>
              <a:rPr sz="1850" spc="25">
                <a:solidFill>
                  <a:prstClr val="black"/>
                </a:solidFill>
                <a:latin typeface="Calibri"/>
                <a:cs typeface="Calibri"/>
              </a:rPr>
              <a:t> </a:t>
            </a:r>
            <a:r>
              <a:rPr sz="1850">
                <a:solidFill>
                  <a:prstClr val="black"/>
                </a:solidFill>
                <a:latin typeface="Calibri"/>
                <a:cs typeface="Calibri"/>
              </a:rPr>
              <a:t>Natural</a:t>
            </a:r>
            <a:r>
              <a:rPr sz="1850" spc="110">
                <a:solidFill>
                  <a:prstClr val="black"/>
                </a:solidFill>
                <a:latin typeface="Calibri"/>
                <a:cs typeface="Calibri"/>
              </a:rPr>
              <a:t> </a:t>
            </a:r>
            <a:r>
              <a:rPr sz="1850" spc="-10">
                <a:solidFill>
                  <a:prstClr val="black"/>
                </a:solidFill>
                <a:latin typeface="Calibri"/>
                <a:cs typeface="Calibri"/>
              </a:rPr>
              <a:t>Hazard</a:t>
            </a:r>
            <a:endParaRPr sz="1850">
              <a:solidFill>
                <a:prstClr val="black"/>
              </a:solidFill>
              <a:latin typeface="Calibri"/>
              <a:cs typeface="Calibri"/>
            </a:endParaRPr>
          </a:p>
          <a:p>
            <a:endParaRPr sz="1900">
              <a:solidFill>
                <a:prstClr val="black"/>
              </a:solidFill>
              <a:latin typeface="Calibri"/>
              <a:cs typeface="Calibri"/>
            </a:endParaRPr>
          </a:p>
          <a:p>
            <a:pPr>
              <a:spcBef>
                <a:spcPts val="15"/>
              </a:spcBef>
            </a:pPr>
            <a:endParaRPr sz="2100">
              <a:solidFill>
                <a:prstClr val="black"/>
              </a:solidFill>
              <a:latin typeface="Calibri"/>
              <a:cs typeface="Calibri"/>
            </a:endParaRPr>
          </a:p>
          <a:p>
            <a:pPr marL="12700"/>
            <a:r>
              <a:rPr lang="en-US" sz="1850" spc="90">
                <a:solidFill>
                  <a:prstClr val="black"/>
                </a:solidFill>
                <a:latin typeface="Calibri"/>
                <a:cs typeface="Calibri"/>
              </a:rPr>
              <a:t>Demonstrates an increase in </a:t>
            </a:r>
            <a:r>
              <a:rPr sz="1850">
                <a:solidFill>
                  <a:prstClr val="black"/>
                </a:solidFill>
                <a:latin typeface="Calibri"/>
                <a:cs typeface="Calibri"/>
              </a:rPr>
              <a:t>Level</a:t>
            </a:r>
            <a:r>
              <a:rPr sz="1850" spc="120">
                <a:solidFill>
                  <a:prstClr val="black"/>
                </a:solidFill>
                <a:latin typeface="Calibri"/>
                <a:cs typeface="Calibri"/>
              </a:rPr>
              <a:t> </a:t>
            </a:r>
            <a:r>
              <a:rPr sz="1850">
                <a:solidFill>
                  <a:prstClr val="black"/>
                </a:solidFill>
                <a:latin typeface="Calibri"/>
                <a:cs typeface="Calibri"/>
              </a:rPr>
              <a:t>of</a:t>
            </a:r>
            <a:r>
              <a:rPr sz="1850" spc="50">
                <a:solidFill>
                  <a:prstClr val="black"/>
                </a:solidFill>
                <a:latin typeface="Calibri"/>
                <a:cs typeface="Calibri"/>
              </a:rPr>
              <a:t> </a:t>
            </a:r>
            <a:r>
              <a:rPr sz="1850">
                <a:solidFill>
                  <a:prstClr val="black"/>
                </a:solidFill>
                <a:latin typeface="Calibri"/>
                <a:cs typeface="Calibri"/>
              </a:rPr>
              <a:t>Protection</a:t>
            </a:r>
            <a:r>
              <a:rPr sz="1850" spc="90">
                <a:solidFill>
                  <a:prstClr val="black"/>
                </a:solidFill>
                <a:latin typeface="Calibri"/>
                <a:cs typeface="Calibri"/>
              </a:rPr>
              <a:t> </a:t>
            </a:r>
            <a:r>
              <a:rPr sz="1850" spc="-10">
                <a:solidFill>
                  <a:prstClr val="black"/>
                </a:solidFill>
                <a:latin typeface="Calibri"/>
                <a:cs typeface="Calibri"/>
              </a:rPr>
              <a:t>(LOP)</a:t>
            </a:r>
            <a:endParaRPr sz="1850">
              <a:solidFill>
                <a:prstClr val="black"/>
              </a:solidFill>
              <a:latin typeface="Calibri"/>
              <a:cs typeface="Calibri"/>
            </a:endParaRPr>
          </a:p>
        </p:txBody>
      </p:sp>
      <p:grpSp>
        <p:nvGrpSpPr>
          <p:cNvPr id="15" name="object 15"/>
          <p:cNvGrpSpPr/>
          <p:nvPr/>
        </p:nvGrpSpPr>
        <p:grpSpPr>
          <a:xfrm>
            <a:off x="2152650" y="3638550"/>
            <a:ext cx="7886700" cy="723900"/>
            <a:chOff x="628650" y="3638550"/>
            <a:chExt cx="7886700" cy="723900"/>
          </a:xfrm>
        </p:grpSpPr>
        <p:sp>
          <p:nvSpPr>
            <p:cNvPr id="16" name="object 16"/>
            <p:cNvSpPr/>
            <p:nvPr/>
          </p:nvSpPr>
          <p:spPr>
            <a:xfrm>
              <a:off x="628650" y="3638550"/>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17" name="object 17"/>
            <p:cNvSpPr/>
            <p:nvPr/>
          </p:nvSpPr>
          <p:spPr>
            <a:xfrm>
              <a:off x="926719" y="3842753"/>
              <a:ext cx="255904" cy="330835"/>
            </a:xfrm>
            <a:custGeom>
              <a:avLst/>
              <a:gdLst/>
              <a:ahLst/>
              <a:cxnLst/>
              <a:rect l="l" t="t" r="r" b="b"/>
              <a:pathLst>
                <a:path w="255905" h="330835">
                  <a:moveTo>
                    <a:pt x="255701" y="0"/>
                  </a:moveTo>
                  <a:lnTo>
                    <a:pt x="0" y="0"/>
                  </a:lnTo>
                  <a:lnTo>
                    <a:pt x="0" y="24130"/>
                  </a:lnTo>
                  <a:lnTo>
                    <a:pt x="0" y="304825"/>
                  </a:lnTo>
                  <a:lnTo>
                    <a:pt x="0" y="330225"/>
                  </a:lnTo>
                  <a:lnTo>
                    <a:pt x="255701" y="330225"/>
                  </a:lnTo>
                  <a:lnTo>
                    <a:pt x="255701" y="304863"/>
                  </a:lnTo>
                  <a:lnTo>
                    <a:pt x="255701" y="24358"/>
                  </a:lnTo>
                  <a:lnTo>
                    <a:pt x="230949" y="24358"/>
                  </a:lnTo>
                  <a:lnTo>
                    <a:pt x="230949" y="304825"/>
                  </a:lnTo>
                  <a:lnTo>
                    <a:pt x="24739" y="304825"/>
                  </a:lnTo>
                  <a:lnTo>
                    <a:pt x="24739" y="24130"/>
                  </a:lnTo>
                  <a:lnTo>
                    <a:pt x="255701" y="24130"/>
                  </a:lnTo>
                  <a:lnTo>
                    <a:pt x="255701" y="0"/>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18" name="object 18"/>
            <p:cNvSpPr/>
            <p:nvPr/>
          </p:nvSpPr>
          <p:spPr>
            <a:xfrm>
              <a:off x="926726" y="3842360"/>
              <a:ext cx="255904" cy="330200"/>
            </a:xfrm>
            <a:custGeom>
              <a:avLst/>
              <a:gdLst/>
              <a:ahLst/>
              <a:cxnLst/>
              <a:rect l="l" t="t" r="r" b="b"/>
              <a:pathLst>
                <a:path w="255905" h="330200">
                  <a:moveTo>
                    <a:pt x="24745" y="24749"/>
                  </a:moveTo>
                  <a:lnTo>
                    <a:pt x="230956" y="24749"/>
                  </a:lnTo>
                  <a:lnTo>
                    <a:pt x="230956" y="305248"/>
                  </a:lnTo>
                  <a:lnTo>
                    <a:pt x="24745" y="305248"/>
                  </a:lnTo>
                  <a:lnTo>
                    <a:pt x="24745" y="24749"/>
                  </a:lnTo>
                  <a:close/>
                </a:path>
                <a:path w="255905" h="330200">
                  <a:moveTo>
                    <a:pt x="0" y="329998"/>
                  </a:moveTo>
                  <a:lnTo>
                    <a:pt x="255702" y="329998"/>
                  </a:lnTo>
                  <a:lnTo>
                    <a:pt x="255702" y="0"/>
                  </a:lnTo>
                  <a:lnTo>
                    <a:pt x="0" y="0"/>
                  </a:lnTo>
                  <a:lnTo>
                    <a:pt x="0" y="329998"/>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19" name="object 19"/>
            <p:cNvSpPr/>
            <p:nvPr/>
          </p:nvSpPr>
          <p:spPr>
            <a:xfrm>
              <a:off x="1062821" y="3904239"/>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0" name="object 20"/>
            <p:cNvSpPr/>
            <p:nvPr/>
          </p:nvSpPr>
          <p:spPr>
            <a:xfrm>
              <a:off x="1062825" y="3904235"/>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21" name="object 21"/>
            <p:cNvSpPr/>
            <p:nvPr/>
          </p:nvSpPr>
          <p:spPr>
            <a:xfrm>
              <a:off x="1062821" y="3970234"/>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2" name="object 22"/>
            <p:cNvSpPr/>
            <p:nvPr/>
          </p:nvSpPr>
          <p:spPr>
            <a:xfrm>
              <a:off x="1062826" y="3970234"/>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23" name="object 23"/>
            <p:cNvSpPr/>
            <p:nvPr/>
          </p:nvSpPr>
          <p:spPr>
            <a:xfrm>
              <a:off x="1062822" y="4102237"/>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4" name="object 24"/>
            <p:cNvSpPr/>
            <p:nvPr/>
          </p:nvSpPr>
          <p:spPr>
            <a:xfrm>
              <a:off x="1062826" y="4102233"/>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25" name="object 25"/>
            <p:cNvSpPr/>
            <p:nvPr/>
          </p:nvSpPr>
          <p:spPr>
            <a:xfrm>
              <a:off x="1062822" y="4036233"/>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6" name="object 26"/>
            <p:cNvSpPr/>
            <p:nvPr/>
          </p:nvSpPr>
          <p:spPr>
            <a:xfrm>
              <a:off x="1062826" y="4036233"/>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pic>
          <p:nvPicPr>
            <p:cNvPr id="27" name="object 27"/>
            <p:cNvPicPr/>
            <p:nvPr/>
          </p:nvPicPr>
          <p:blipFill>
            <a:blip r:embed="rId3" cstate="print"/>
            <a:stretch>
              <a:fillRect/>
            </a:stretch>
          </p:blipFill>
          <p:spPr>
            <a:xfrm>
              <a:off x="974153" y="3881548"/>
              <a:ext cx="65163" cy="251622"/>
            </a:xfrm>
            <a:prstGeom prst="rect">
              <a:avLst/>
            </a:prstGeom>
          </p:spPr>
        </p:pic>
        <p:sp>
          <p:nvSpPr>
            <p:cNvPr id="28" name="object 28"/>
            <p:cNvSpPr/>
            <p:nvPr/>
          </p:nvSpPr>
          <p:spPr>
            <a:xfrm>
              <a:off x="852487" y="3805237"/>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sp>
        <p:nvSpPr>
          <p:cNvPr id="29" name="object 29"/>
          <p:cNvSpPr txBox="1"/>
          <p:nvPr/>
        </p:nvSpPr>
        <p:spPr>
          <a:xfrm>
            <a:off x="3052014" y="3831779"/>
            <a:ext cx="2192020" cy="311150"/>
          </a:xfrm>
          <a:prstGeom prst="rect">
            <a:avLst/>
          </a:prstGeom>
        </p:spPr>
        <p:txBody>
          <a:bodyPr vert="horz" wrap="square" lIns="0" tIns="15875" rIns="0" bIns="0" rtlCol="0">
            <a:spAutoFit/>
          </a:bodyPr>
          <a:lstStyle/>
          <a:p>
            <a:pPr marL="12700">
              <a:spcBef>
                <a:spcPts val="125"/>
              </a:spcBef>
            </a:pPr>
            <a:r>
              <a:rPr sz="1850">
                <a:solidFill>
                  <a:prstClr val="black"/>
                </a:solidFill>
                <a:latin typeface="Calibri"/>
                <a:cs typeface="Calibri"/>
              </a:rPr>
              <a:t>Feasible</a:t>
            </a:r>
            <a:r>
              <a:rPr sz="1850" spc="70">
                <a:solidFill>
                  <a:prstClr val="black"/>
                </a:solidFill>
                <a:latin typeface="Calibri"/>
                <a:cs typeface="Calibri"/>
              </a:rPr>
              <a:t> </a:t>
            </a:r>
            <a:r>
              <a:rPr sz="1850">
                <a:solidFill>
                  <a:prstClr val="black"/>
                </a:solidFill>
                <a:latin typeface="Calibri"/>
                <a:cs typeface="Calibri"/>
              </a:rPr>
              <a:t>to</a:t>
            </a:r>
            <a:r>
              <a:rPr sz="1850" spc="90">
                <a:solidFill>
                  <a:prstClr val="black"/>
                </a:solidFill>
                <a:latin typeface="Calibri"/>
                <a:cs typeface="Calibri"/>
              </a:rPr>
              <a:t> </a:t>
            </a:r>
            <a:r>
              <a:rPr sz="1850" spc="-10">
                <a:solidFill>
                  <a:prstClr val="black"/>
                </a:solidFill>
                <a:latin typeface="Calibri"/>
                <a:cs typeface="Calibri"/>
              </a:rPr>
              <a:t>Implement</a:t>
            </a:r>
            <a:endParaRPr sz="1850">
              <a:solidFill>
                <a:prstClr val="black"/>
              </a:solidFill>
              <a:latin typeface="Calibri"/>
              <a:cs typeface="Calibri"/>
            </a:endParaRPr>
          </a:p>
        </p:txBody>
      </p:sp>
      <p:sp>
        <p:nvSpPr>
          <p:cNvPr id="30" name="object 30"/>
          <p:cNvSpPr txBox="1"/>
          <p:nvPr/>
        </p:nvSpPr>
        <p:spPr>
          <a:xfrm>
            <a:off x="6601029" y="3606387"/>
            <a:ext cx="777240" cy="682495"/>
          </a:xfrm>
          <a:prstGeom prst="rect">
            <a:avLst/>
          </a:prstGeom>
        </p:spPr>
        <p:txBody>
          <a:bodyPr vert="horz" wrap="square" lIns="0" tIns="12065" rIns="0" bIns="0" rtlCol="0">
            <a:spAutoFit/>
          </a:bodyPr>
          <a:lstStyle/>
          <a:p>
            <a:pPr marL="12700" marR="5080">
              <a:lnSpc>
                <a:spcPct val="136400"/>
              </a:lnSpc>
              <a:spcBef>
                <a:spcPts val="95"/>
              </a:spcBef>
            </a:pPr>
            <a:r>
              <a:rPr sz="1100" spc="-10">
                <a:solidFill>
                  <a:prstClr val="black"/>
                </a:solidFill>
                <a:latin typeface="Calibri"/>
                <a:cs typeface="Calibri"/>
              </a:rPr>
              <a:t>Regulatory Design Construction</a:t>
            </a:r>
            <a:endParaRPr sz="1100">
              <a:solidFill>
                <a:prstClr val="black"/>
              </a:solidFill>
              <a:latin typeface="Calibri"/>
              <a:cs typeface="Calibri"/>
            </a:endParaRPr>
          </a:p>
        </p:txBody>
      </p:sp>
      <p:grpSp>
        <p:nvGrpSpPr>
          <p:cNvPr id="31" name="object 31"/>
          <p:cNvGrpSpPr/>
          <p:nvPr/>
        </p:nvGrpSpPr>
        <p:grpSpPr>
          <a:xfrm>
            <a:off x="2152650" y="4543425"/>
            <a:ext cx="7886700" cy="723900"/>
            <a:chOff x="628650" y="4543425"/>
            <a:chExt cx="7886700" cy="723900"/>
          </a:xfrm>
        </p:grpSpPr>
        <p:sp>
          <p:nvSpPr>
            <p:cNvPr id="32" name="object 32"/>
            <p:cNvSpPr/>
            <p:nvPr/>
          </p:nvSpPr>
          <p:spPr>
            <a:xfrm>
              <a:off x="628650" y="4543425"/>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33" name="object 33"/>
            <p:cNvSpPr/>
            <p:nvPr/>
          </p:nvSpPr>
          <p:spPr>
            <a:xfrm>
              <a:off x="889193" y="4763737"/>
              <a:ext cx="346710" cy="295910"/>
            </a:xfrm>
            <a:custGeom>
              <a:avLst/>
              <a:gdLst/>
              <a:ahLst/>
              <a:cxnLst/>
              <a:rect l="l" t="t" r="r" b="b"/>
              <a:pathLst>
                <a:path w="346709" h="295910">
                  <a:moveTo>
                    <a:pt x="173629" y="260349"/>
                  </a:moveTo>
                  <a:lnTo>
                    <a:pt x="157133" y="260349"/>
                  </a:lnTo>
                  <a:lnTo>
                    <a:pt x="157133" y="250189"/>
                  </a:lnTo>
                  <a:lnTo>
                    <a:pt x="152596" y="248919"/>
                  </a:lnTo>
                  <a:lnTo>
                    <a:pt x="144347" y="246379"/>
                  </a:lnTo>
                  <a:lnTo>
                    <a:pt x="96049" y="246379"/>
                  </a:lnTo>
                  <a:lnTo>
                    <a:pt x="77587" y="245109"/>
                  </a:lnTo>
                  <a:lnTo>
                    <a:pt x="25402" y="231139"/>
                  </a:lnTo>
                  <a:lnTo>
                    <a:pt x="0" y="196849"/>
                  </a:lnTo>
                  <a:lnTo>
                    <a:pt x="0" y="156209"/>
                  </a:lnTo>
                  <a:lnTo>
                    <a:pt x="1185" y="147319"/>
                  </a:lnTo>
                  <a:lnTo>
                    <a:pt x="4536" y="139699"/>
                  </a:lnTo>
                  <a:lnTo>
                    <a:pt x="9743" y="132079"/>
                  </a:lnTo>
                  <a:lnTo>
                    <a:pt x="16496" y="126999"/>
                  </a:lnTo>
                  <a:lnTo>
                    <a:pt x="16496" y="119379"/>
                  </a:lnTo>
                  <a:lnTo>
                    <a:pt x="9221" y="113029"/>
                  </a:lnTo>
                  <a:lnTo>
                    <a:pt x="4072" y="106679"/>
                  </a:lnTo>
                  <a:lnTo>
                    <a:pt x="1011" y="99059"/>
                  </a:lnTo>
                  <a:lnTo>
                    <a:pt x="0" y="90169"/>
                  </a:lnTo>
                  <a:lnTo>
                    <a:pt x="0" y="48259"/>
                  </a:lnTo>
                  <a:lnTo>
                    <a:pt x="13171" y="22859"/>
                  </a:lnTo>
                  <a:lnTo>
                    <a:pt x="44747" y="7619"/>
                  </a:lnTo>
                  <a:lnTo>
                    <a:pt x="82819" y="1269"/>
                  </a:lnTo>
                  <a:lnTo>
                    <a:pt x="115478" y="0"/>
                  </a:lnTo>
                  <a:lnTo>
                    <a:pt x="134907" y="0"/>
                  </a:lnTo>
                  <a:lnTo>
                    <a:pt x="186002" y="7619"/>
                  </a:lnTo>
                  <a:lnTo>
                    <a:pt x="219615" y="24129"/>
                  </a:lnTo>
                  <a:lnTo>
                    <a:pt x="115890" y="24129"/>
                  </a:lnTo>
                  <a:lnTo>
                    <a:pt x="80486" y="26669"/>
                  </a:lnTo>
                  <a:lnTo>
                    <a:pt x="51655" y="31749"/>
                  </a:lnTo>
                  <a:lnTo>
                    <a:pt x="32259" y="39369"/>
                  </a:lnTo>
                  <a:lnTo>
                    <a:pt x="25157" y="48259"/>
                  </a:lnTo>
                  <a:lnTo>
                    <a:pt x="32259" y="58419"/>
                  </a:lnTo>
                  <a:lnTo>
                    <a:pt x="51655" y="66039"/>
                  </a:lnTo>
                  <a:lnTo>
                    <a:pt x="80486" y="71119"/>
                  </a:lnTo>
                  <a:lnTo>
                    <a:pt x="115890" y="73659"/>
                  </a:lnTo>
                  <a:lnTo>
                    <a:pt x="230956" y="73659"/>
                  </a:lnTo>
                  <a:lnTo>
                    <a:pt x="230956" y="81279"/>
                  </a:lnTo>
                  <a:lnTo>
                    <a:pt x="232411" y="82549"/>
                  </a:lnTo>
                  <a:lnTo>
                    <a:pt x="25157" y="82549"/>
                  </a:lnTo>
                  <a:lnTo>
                    <a:pt x="25157" y="95249"/>
                  </a:lnTo>
                  <a:lnTo>
                    <a:pt x="31344" y="100329"/>
                  </a:lnTo>
                  <a:lnTo>
                    <a:pt x="41654" y="104139"/>
                  </a:lnTo>
                  <a:lnTo>
                    <a:pt x="58151" y="104139"/>
                  </a:lnTo>
                  <a:lnTo>
                    <a:pt x="58151" y="109219"/>
                  </a:lnTo>
                  <a:lnTo>
                    <a:pt x="63100" y="110489"/>
                  </a:lnTo>
                  <a:lnTo>
                    <a:pt x="74648" y="111759"/>
                  </a:lnTo>
                  <a:lnTo>
                    <a:pt x="91145" y="111759"/>
                  </a:lnTo>
                  <a:lnTo>
                    <a:pt x="91145" y="114299"/>
                  </a:lnTo>
                  <a:lnTo>
                    <a:pt x="247453" y="114299"/>
                  </a:lnTo>
                  <a:lnTo>
                    <a:pt x="247041" y="116839"/>
                  </a:lnTo>
                  <a:lnTo>
                    <a:pt x="267456" y="119379"/>
                  </a:lnTo>
                  <a:lnTo>
                    <a:pt x="276735" y="120649"/>
                  </a:lnTo>
                  <a:lnTo>
                    <a:pt x="285396" y="123189"/>
                  </a:lnTo>
                  <a:lnTo>
                    <a:pt x="304947" y="129539"/>
                  </a:lnTo>
                  <a:lnTo>
                    <a:pt x="319008" y="139699"/>
                  </a:lnTo>
                  <a:lnTo>
                    <a:pt x="214872" y="139699"/>
                  </a:lnTo>
                  <a:lnTo>
                    <a:pt x="179468" y="140969"/>
                  </a:lnTo>
                  <a:lnTo>
                    <a:pt x="162169" y="144779"/>
                  </a:lnTo>
                  <a:lnTo>
                    <a:pt x="41654" y="144779"/>
                  </a:lnTo>
                  <a:lnTo>
                    <a:pt x="41654" y="157479"/>
                  </a:lnTo>
                  <a:lnTo>
                    <a:pt x="47841" y="162559"/>
                  </a:lnTo>
                  <a:lnTo>
                    <a:pt x="58151" y="166369"/>
                  </a:lnTo>
                  <a:lnTo>
                    <a:pt x="74648" y="166369"/>
                  </a:lnTo>
                  <a:lnTo>
                    <a:pt x="74648" y="171449"/>
                  </a:lnTo>
                  <a:lnTo>
                    <a:pt x="79597" y="172719"/>
                  </a:lnTo>
                  <a:lnTo>
                    <a:pt x="91145" y="173989"/>
                  </a:lnTo>
                  <a:lnTo>
                    <a:pt x="131240" y="173989"/>
                  </a:lnTo>
                  <a:lnTo>
                    <a:pt x="150637" y="181609"/>
                  </a:lnTo>
                  <a:lnTo>
                    <a:pt x="179468" y="186689"/>
                  </a:lnTo>
                  <a:lnTo>
                    <a:pt x="214872" y="189229"/>
                  </a:lnTo>
                  <a:lnTo>
                    <a:pt x="342723" y="189229"/>
                  </a:lnTo>
                  <a:lnTo>
                    <a:pt x="343213" y="190499"/>
                  </a:lnTo>
                  <a:lnTo>
                    <a:pt x="25157" y="190499"/>
                  </a:lnTo>
                  <a:lnTo>
                    <a:pt x="25157" y="201929"/>
                  </a:lnTo>
                  <a:lnTo>
                    <a:pt x="31344" y="207009"/>
                  </a:lnTo>
                  <a:lnTo>
                    <a:pt x="41654" y="210819"/>
                  </a:lnTo>
                  <a:lnTo>
                    <a:pt x="58151" y="210819"/>
                  </a:lnTo>
                  <a:lnTo>
                    <a:pt x="58151" y="215899"/>
                  </a:lnTo>
                  <a:lnTo>
                    <a:pt x="63100" y="217169"/>
                  </a:lnTo>
                  <a:lnTo>
                    <a:pt x="74648" y="219709"/>
                  </a:lnTo>
                  <a:lnTo>
                    <a:pt x="91145" y="219709"/>
                  </a:lnTo>
                  <a:lnTo>
                    <a:pt x="91145" y="220979"/>
                  </a:lnTo>
                  <a:lnTo>
                    <a:pt x="99393" y="222249"/>
                  </a:lnTo>
                  <a:lnTo>
                    <a:pt x="157133" y="222249"/>
                  </a:lnTo>
                  <a:lnTo>
                    <a:pt x="157133" y="224789"/>
                  </a:lnTo>
                  <a:lnTo>
                    <a:pt x="162082" y="226059"/>
                  </a:lnTo>
                  <a:lnTo>
                    <a:pt x="173629" y="227329"/>
                  </a:lnTo>
                  <a:lnTo>
                    <a:pt x="190126" y="227329"/>
                  </a:lnTo>
                  <a:lnTo>
                    <a:pt x="190126" y="229869"/>
                  </a:lnTo>
                  <a:lnTo>
                    <a:pt x="346435" y="229869"/>
                  </a:lnTo>
                  <a:lnTo>
                    <a:pt x="346435" y="240029"/>
                  </a:lnTo>
                  <a:lnTo>
                    <a:pt x="322102" y="240029"/>
                  </a:lnTo>
                  <a:lnTo>
                    <a:pt x="317153" y="241299"/>
                  </a:lnTo>
                  <a:lnTo>
                    <a:pt x="305605" y="246379"/>
                  </a:lnTo>
                  <a:lnTo>
                    <a:pt x="305605" y="250189"/>
                  </a:lnTo>
                  <a:lnTo>
                    <a:pt x="289108" y="250189"/>
                  </a:lnTo>
                  <a:lnTo>
                    <a:pt x="283746" y="251459"/>
                  </a:lnTo>
                  <a:lnTo>
                    <a:pt x="277972" y="251459"/>
                  </a:lnTo>
                  <a:lnTo>
                    <a:pt x="272611" y="252729"/>
                  </a:lnTo>
                  <a:lnTo>
                    <a:pt x="173629" y="252729"/>
                  </a:lnTo>
                  <a:lnTo>
                    <a:pt x="173629" y="260349"/>
                  </a:lnTo>
                  <a:close/>
                </a:path>
                <a:path w="346709" h="295910">
                  <a:moveTo>
                    <a:pt x="230956" y="73659"/>
                  </a:moveTo>
                  <a:lnTo>
                    <a:pt x="115890" y="73659"/>
                  </a:lnTo>
                  <a:lnTo>
                    <a:pt x="151294" y="71119"/>
                  </a:lnTo>
                  <a:lnTo>
                    <a:pt x="180125" y="66039"/>
                  </a:lnTo>
                  <a:lnTo>
                    <a:pt x="199522" y="58419"/>
                  </a:lnTo>
                  <a:lnTo>
                    <a:pt x="206623" y="48259"/>
                  </a:lnTo>
                  <a:lnTo>
                    <a:pt x="199522" y="39369"/>
                  </a:lnTo>
                  <a:lnTo>
                    <a:pt x="180125" y="31749"/>
                  </a:lnTo>
                  <a:lnTo>
                    <a:pt x="151294" y="26669"/>
                  </a:lnTo>
                  <a:lnTo>
                    <a:pt x="115890" y="24129"/>
                  </a:lnTo>
                  <a:lnTo>
                    <a:pt x="219615" y="24129"/>
                  </a:lnTo>
                  <a:lnTo>
                    <a:pt x="228108" y="35559"/>
                  </a:lnTo>
                  <a:lnTo>
                    <a:pt x="230956" y="48259"/>
                  </a:lnTo>
                  <a:lnTo>
                    <a:pt x="230956" y="73659"/>
                  </a:lnTo>
                  <a:close/>
                </a:path>
                <a:path w="346709" h="295910">
                  <a:moveTo>
                    <a:pt x="58151" y="104139"/>
                  </a:moveTo>
                  <a:lnTo>
                    <a:pt x="41654" y="104139"/>
                  </a:lnTo>
                  <a:lnTo>
                    <a:pt x="41654" y="88899"/>
                  </a:lnTo>
                  <a:lnTo>
                    <a:pt x="35468" y="87629"/>
                  </a:lnTo>
                  <a:lnTo>
                    <a:pt x="30106" y="85089"/>
                  </a:lnTo>
                  <a:lnTo>
                    <a:pt x="25157" y="82549"/>
                  </a:lnTo>
                  <a:lnTo>
                    <a:pt x="206623" y="82549"/>
                  </a:lnTo>
                  <a:lnTo>
                    <a:pt x="201674" y="85089"/>
                  </a:lnTo>
                  <a:lnTo>
                    <a:pt x="195900" y="87629"/>
                  </a:lnTo>
                  <a:lnTo>
                    <a:pt x="190126" y="88899"/>
                  </a:lnTo>
                  <a:lnTo>
                    <a:pt x="190126" y="93979"/>
                  </a:lnTo>
                  <a:lnTo>
                    <a:pt x="58151" y="93979"/>
                  </a:lnTo>
                  <a:lnTo>
                    <a:pt x="58151" y="104139"/>
                  </a:lnTo>
                  <a:close/>
                </a:path>
                <a:path w="346709" h="295910">
                  <a:moveTo>
                    <a:pt x="246610" y="104139"/>
                  </a:moveTo>
                  <a:lnTo>
                    <a:pt x="190126" y="104139"/>
                  </a:lnTo>
                  <a:lnTo>
                    <a:pt x="200437" y="100329"/>
                  </a:lnTo>
                  <a:lnTo>
                    <a:pt x="206623" y="95249"/>
                  </a:lnTo>
                  <a:lnTo>
                    <a:pt x="206623" y="82549"/>
                  </a:lnTo>
                  <a:lnTo>
                    <a:pt x="232411" y="82549"/>
                  </a:lnTo>
                  <a:lnTo>
                    <a:pt x="238232" y="87629"/>
                  </a:lnTo>
                  <a:lnTo>
                    <a:pt x="243380" y="95249"/>
                  </a:lnTo>
                  <a:lnTo>
                    <a:pt x="246441" y="102869"/>
                  </a:lnTo>
                  <a:lnTo>
                    <a:pt x="246610" y="104139"/>
                  </a:lnTo>
                  <a:close/>
                </a:path>
                <a:path w="346709" h="295910">
                  <a:moveTo>
                    <a:pt x="91145" y="111759"/>
                  </a:moveTo>
                  <a:lnTo>
                    <a:pt x="74648" y="111759"/>
                  </a:lnTo>
                  <a:lnTo>
                    <a:pt x="74648" y="96519"/>
                  </a:lnTo>
                  <a:lnTo>
                    <a:pt x="68874" y="95249"/>
                  </a:lnTo>
                  <a:lnTo>
                    <a:pt x="58151" y="93979"/>
                  </a:lnTo>
                  <a:lnTo>
                    <a:pt x="168268" y="93979"/>
                  </a:lnTo>
                  <a:lnTo>
                    <a:pt x="162494" y="95249"/>
                  </a:lnTo>
                  <a:lnTo>
                    <a:pt x="157133" y="96519"/>
                  </a:lnTo>
                  <a:lnTo>
                    <a:pt x="157133" y="97789"/>
                  </a:lnTo>
                  <a:lnTo>
                    <a:pt x="91145" y="97789"/>
                  </a:lnTo>
                  <a:lnTo>
                    <a:pt x="91145" y="111759"/>
                  </a:lnTo>
                  <a:close/>
                </a:path>
                <a:path w="346709" h="295910">
                  <a:moveTo>
                    <a:pt x="247453" y="111759"/>
                  </a:moveTo>
                  <a:lnTo>
                    <a:pt x="157133" y="111759"/>
                  </a:lnTo>
                  <a:lnTo>
                    <a:pt x="168680" y="110489"/>
                  </a:lnTo>
                  <a:lnTo>
                    <a:pt x="173629" y="109219"/>
                  </a:lnTo>
                  <a:lnTo>
                    <a:pt x="173629" y="93979"/>
                  </a:lnTo>
                  <a:lnTo>
                    <a:pt x="190126" y="93979"/>
                  </a:lnTo>
                  <a:lnTo>
                    <a:pt x="190126" y="104139"/>
                  </a:lnTo>
                  <a:lnTo>
                    <a:pt x="246610" y="104139"/>
                  </a:lnTo>
                  <a:lnTo>
                    <a:pt x="247453" y="110489"/>
                  </a:lnTo>
                  <a:lnTo>
                    <a:pt x="247453" y="111759"/>
                  </a:lnTo>
                  <a:close/>
                </a:path>
                <a:path w="346709" h="295910">
                  <a:moveTo>
                    <a:pt x="124139" y="114299"/>
                  </a:moveTo>
                  <a:lnTo>
                    <a:pt x="107642" y="114299"/>
                  </a:lnTo>
                  <a:lnTo>
                    <a:pt x="107642" y="97789"/>
                  </a:lnTo>
                  <a:lnTo>
                    <a:pt x="124139" y="97789"/>
                  </a:lnTo>
                  <a:lnTo>
                    <a:pt x="124139" y="114299"/>
                  </a:lnTo>
                  <a:close/>
                </a:path>
                <a:path w="346709" h="295910">
                  <a:moveTo>
                    <a:pt x="247453" y="114299"/>
                  </a:moveTo>
                  <a:lnTo>
                    <a:pt x="140636" y="114299"/>
                  </a:lnTo>
                  <a:lnTo>
                    <a:pt x="140636" y="97789"/>
                  </a:lnTo>
                  <a:lnTo>
                    <a:pt x="157133" y="97789"/>
                  </a:lnTo>
                  <a:lnTo>
                    <a:pt x="157133" y="111759"/>
                  </a:lnTo>
                  <a:lnTo>
                    <a:pt x="247453" y="111759"/>
                  </a:lnTo>
                  <a:lnTo>
                    <a:pt x="247453" y="114299"/>
                  </a:lnTo>
                  <a:close/>
                </a:path>
                <a:path w="346709" h="295910">
                  <a:moveTo>
                    <a:pt x="342723" y="189229"/>
                  </a:moveTo>
                  <a:lnTo>
                    <a:pt x="214872" y="189229"/>
                  </a:lnTo>
                  <a:lnTo>
                    <a:pt x="250276" y="186689"/>
                  </a:lnTo>
                  <a:lnTo>
                    <a:pt x="279107" y="181609"/>
                  </a:lnTo>
                  <a:lnTo>
                    <a:pt x="298503" y="173989"/>
                  </a:lnTo>
                  <a:lnTo>
                    <a:pt x="305605" y="163829"/>
                  </a:lnTo>
                  <a:lnTo>
                    <a:pt x="298503" y="154939"/>
                  </a:lnTo>
                  <a:lnTo>
                    <a:pt x="279107" y="147319"/>
                  </a:lnTo>
                  <a:lnTo>
                    <a:pt x="250276" y="140969"/>
                  </a:lnTo>
                  <a:lnTo>
                    <a:pt x="214872" y="139699"/>
                  </a:lnTo>
                  <a:lnTo>
                    <a:pt x="319008" y="139699"/>
                  </a:lnTo>
                  <a:lnTo>
                    <a:pt x="327502" y="151129"/>
                  </a:lnTo>
                  <a:lnTo>
                    <a:pt x="330350" y="163829"/>
                  </a:lnTo>
                  <a:lnTo>
                    <a:pt x="330350" y="176529"/>
                  </a:lnTo>
                  <a:lnTo>
                    <a:pt x="337619" y="182879"/>
                  </a:lnTo>
                  <a:lnTo>
                    <a:pt x="342723" y="189229"/>
                  </a:lnTo>
                  <a:close/>
                </a:path>
                <a:path w="346709" h="295910">
                  <a:moveTo>
                    <a:pt x="74648" y="166369"/>
                  </a:moveTo>
                  <a:lnTo>
                    <a:pt x="58151" y="166369"/>
                  </a:lnTo>
                  <a:lnTo>
                    <a:pt x="58151" y="151129"/>
                  </a:lnTo>
                  <a:lnTo>
                    <a:pt x="51965" y="148589"/>
                  </a:lnTo>
                  <a:lnTo>
                    <a:pt x="46603" y="147319"/>
                  </a:lnTo>
                  <a:lnTo>
                    <a:pt x="41654" y="144779"/>
                  </a:lnTo>
                  <a:lnTo>
                    <a:pt x="162169" y="144779"/>
                  </a:lnTo>
                  <a:lnTo>
                    <a:pt x="150637" y="147319"/>
                  </a:lnTo>
                  <a:lnTo>
                    <a:pt x="131240" y="154939"/>
                  </a:lnTo>
                  <a:lnTo>
                    <a:pt x="74648" y="154939"/>
                  </a:lnTo>
                  <a:lnTo>
                    <a:pt x="74648" y="166369"/>
                  </a:lnTo>
                  <a:close/>
                </a:path>
                <a:path w="346709" h="295910">
                  <a:moveTo>
                    <a:pt x="131240" y="173989"/>
                  </a:moveTo>
                  <a:lnTo>
                    <a:pt x="91145" y="173989"/>
                  </a:lnTo>
                  <a:lnTo>
                    <a:pt x="91145" y="157479"/>
                  </a:lnTo>
                  <a:lnTo>
                    <a:pt x="85371" y="157479"/>
                  </a:lnTo>
                  <a:lnTo>
                    <a:pt x="74648" y="154939"/>
                  </a:lnTo>
                  <a:lnTo>
                    <a:pt x="131240" y="154939"/>
                  </a:lnTo>
                  <a:lnTo>
                    <a:pt x="124139" y="163829"/>
                  </a:lnTo>
                  <a:lnTo>
                    <a:pt x="131240" y="173989"/>
                  </a:lnTo>
                  <a:close/>
                </a:path>
                <a:path w="346709" h="295910">
                  <a:moveTo>
                    <a:pt x="58151" y="210819"/>
                  </a:moveTo>
                  <a:lnTo>
                    <a:pt x="41654" y="210819"/>
                  </a:lnTo>
                  <a:lnTo>
                    <a:pt x="41654" y="195579"/>
                  </a:lnTo>
                  <a:lnTo>
                    <a:pt x="35468" y="194309"/>
                  </a:lnTo>
                  <a:lnTo>
                    <a:pt x="30106" y="193039"/>
                  </a:lnTo>
                  <a:lnTo>
                    <a:pt x="25157" y="190499"/>
                  </a:lnTo>
                  <a:lnTo>
                    <a:pt x="343213" y="190499"/>
                  </a:lnTo>
                  <a:lnTo>
                    <a:pt x="345661" y="196849"/>
                  </a:lnTo>
                  <a:lnTo>
                    <a:pt x="345772" y="198119"/>
                  </a:lnTo>
                  <a:lnTo>
                    <a:pt x="124139" y="198119"/>
                  </a:lnTo>
                  <a:lnTo>
                    <a:pt x="124139" y="200659"/>
                  </a:lnTo>
                  <a:lnTo>
                    <a:pt x="58151" y="200659"/>
                  </a:lnTo>
                  <a:lnTo>
                    <a:pt x="58151" y="210819"/>
                  </a:lnTo>
                  <a:close/>
                </a:path>
                <a:path w="346709" h="295910">
                  <a:moveTo>
                    <a:pt x="157133" y="219709"/>
                  </a:moveTo>
                  <a:lnTo>
                    <a:pt x="140636" y="219709"/>
                  </a:lnTo>
                  <a:lnTo>
                    <a:pt x="140636" y="204469"/>
                  </a:lnTo>
                  <a:lnTo>
                    <a:pt x="134449" y="203199"/>
                  </a:lnTo>
                  <a:lnTo>
                    <a:pt x="129088" y="200659"/>
                  </a:lnTo>
                  <a:lnTo>
                    <a:pt x="124139" y="198119"/>
                  </a:lnTo>
                  <a:lnTo>
                    <a:pt x="305605" y="198119"/>
                  </a:lnTo>
                  <a:lnTo>
                    <a:pt x="300656" y="200659"/>
                  </a:lnTo>
                  <a:lnTo>
                    <a:pt x="294882" y="203199"/>
                  </a:lnTo>
                  <a:lnTo>
                    <a:pt x="289108" y="204469"/>
                  </a:lnTo>
                  <a:lnTo>
                    <a:pt x="289108" y="208279"/>
                  </a:lnTo>
                  <a:lnTo>
                    <a:pt x="157133" y="208279"/>
                  </a:lnTo>
                  <a:lnTo>
                    <a:pt x="157133" y="219709"/>
                  </a:lnTo>
                  <a:close/>
                </a:path>
                <a:path w="346709" h="295910">
                  <a:moveTo>
                    <a:pt x="346435" y="219709"/>
                  </a:moveTo>
                  <a:lnTo>
                    <a:pt x="289108" y="219709"/>
                  </a:lnTo>
                  <a:lnTo>
                    <a:pt x="299418" y="215899"/>
                  </a:lnTo>
                  <a:lnTo>
                    <a:pt x="305605" y="210819"/>
                  </a:lnTo>
                  <a:lnTo>
                    <a:pt x="305605" y="198119"/>
                  </a:lnTo>
                  <a:lnTo>
                    <a:pt x="345772" y="198119"/>
                  </a:lnTo>
                  <a:lnTo>
                    <a:pt x="346324" y="204469"/>
                  </a:lnTo>
                  <a:lnTo>
                    <a:pt x="346435" y="219709"/>
                  </a:lnTo>
                  <a:close/>
                </a:path>
                <a:path w="346709" h="295910">
                  <a:moveTo>
                    <a:pt x="91145" y="219709"/>
                  </a:moveTo>
                  <a:lnTo>
                    <a:pt x="74648" y="219709"/>
                  </a:lnTo>
                  <a:lnTo>
                    <a:pt x="74648" y="203199"/>
                  </a:lnTo>
                  <a:lnTo>
                    <a:pt x="68874" y="201929"/>
                  </a:lnTo>
                  <a:lnTo>
                    <a:pt x="63513" y="200659"/>
                  </a:lnTo>
                  <a:lnTo>
                    <a:pt x="124139" y="200659"/>
                  </a:lnTo>
                  <a:lnTo>
                    <a:pt x="124139" y="204469"/>
                  </a:lnTo>
                  <a:lnTo>
                    <a:pt x="91145" y="204469"/>
                  </a:lnTo>
                  <a:lnTo>
                    <a:pt x="91145" y="219709"/>
                  </a:lnTo>
                  <a:close/>
                </a:path>
                <a:path w="346709" h="295910">
                  <a:moveTo>
                    <a:pt x="157133" y="222249"/>
                  </a:moveTo>
                  <a:lnTo>
                    <a:pt x="103518" y="222249"/>
                  </a:lnTo>
                  <a:lnTo>
                    <a:pt x="100631" y="217169"/>
                  </a:lnTo>
                  <a:lnTo>
                    <a:pt x="99393" y="210819"/>
                  </a:lnTo>
                  <a:lnTo>
                    <a:pt x="99393" y="205739"/>
                  </a:lnTo>
                  <a:lnTo>
                    <a:pt x="96506" y="205739"/>
                  </a:lnTo>
                  <a:lnTo>
                    <a:pt x="94032" y="204469"/>
                  </a:lnTo>
                  <a:lnTo>
                    <a:pt x="124139" y="204469"/>
                  </a:lnTo>
                  <a:lnTo>
                    <a:pt x="124139" y="210819"/>
                  </a:lnTo>
                  <a:lnTo>
                    <a:pt x="130325" y="215899"/>
                  </a:lnTo>
                  <a:lnTo>
                    <a:pt x="140636" y="219709"/>
                  </a:lnTo>
                  <a:lnTo>
                    <a:pt x="157133" y="219709"/>
                  </a:lnTo>
                  <a:lnTo>
                    <a:pt x="157133" y="222249"/>
                  </a:lnTo>
                  <a:close/>
                </a:path>
                <a:path w="346709" h="295910">
                  <a:moveTo>
                    <a:pt x="261476" y="210819"/>
                  </a:moveTo>
                  <a:lnTo>
                    <a:pt x="167856" y="210819"/>
                  </a:lnTo>
                  <a:lnTo>
                    <a:pt x="157133" y="208279"/>
                  </a:lnTo>
                  <a:lnTo>
                    <a:pt x="272611" y="208279"/>
                  </a:lnTo>
                  <a:lnTo>
                    <a:pt x="267249" y="209549"/>
                  </a:lnTo>
                  <a:lnTo>
                    <a:pt x="261476" y="210819"/>
                  </a:lnTo>
                  <a:close/>
                </a:path>
                <a:path w="346709" h="295910">
                  <a:moveTo>
                    <a:pt x="346435" y="227329"/>
                  </a:moveTo>
                  <a:lnTo>
                    <a:pt x="256114" y="227329"/>
                  </a:lnTo>
                  <a:lnTo>
                    <a:pt x="267662" y="226059"/>
                  </a:lnTo>
                  <a:lnTo>
                    <a:pt x="272611" y="224789"/>
                  </a:lnTo>
                  <a:lnTo>
                    <a:pt x="272611" y="208279"/>
                  </a:lnTo>
                  <a:lnTo>
                    <a:pt x="289108" y="208279"/>
                  </a:lnTo>
                  <a:lnTo>
                    <a:pt x="289108" y="219709"/>
                  </a:lnTo>
                  <a:lnTo>
                    <a:pt x="346435" y="219709"/>
                  </a:lnTo>
                  <a:lnTo>
                    <a:pt x="346435" y="227329"/>
                  </a:lnTo>
                  <a:close/>
                </a:path>
                <a:path w="346709" h="295910">
                  <a:moveTo>
                    <a:pt x="190126" y="227329"/>
                  </a:moveTo>
                  <a:lnTo>
                    <a:pt x="173629" y="227329"/>
                  </a:lnTo>
                  <a:lnTo>
                    <a:pt x="173629" y="210819"/>
                  </a:lnTo>
                  <a:lnTo>
                    <a:pt x="256114" y="210819"/>
                  </a:lnTo>
                  <a:lnTo>
                    <a:pt x="256114" y="213359"/>
                  </a:lnTo>
                  <a:lnTo>
                    <a:pt x="190126" y="213359"/>
                  </a:lnTo>
                  <a:lnTo>
                    <a:pt x="190126" y="227329"/>
                  </a:lnTo>
                  <a:close/>
                </a:path>
                <a:path w="346709" h="295910">
                  <a:moveTo>
                    <a:pt x="223120" y="229869"/>
                  </a:moveTo>
                  <a:lnTo>
                    <a:pt x="206623" y="229869"/>
                  </a:lnTo>
                  <a:lnTo>
                    <a:pt x="206623" y="213359"/>
                  </a:lnTo>
                  <a:lnTo>
                    <a:pt x="223120" y="213359"/>
                  </a:lnTo>
                  <a:lnTo>
                    <a:pt x="223120" y="229869"/>
                  </a:lnTo>
                  <a:close/>
                </a:path>
                <a:path w="346709" h="295910">
                  <a:moveTo>
                    <a:pt x="346435" y="229869"/>
                  </a:moveTo>
                  <a:lnTo>
                    <a:pt x="239617" y="229869"/>
                  </a:lnTo>
                  <a:lnTo>
                    <a:pt x="239617" y="213359"/>
                  </a:lnTo>
                  <a:lnTo>
                    <a:pt x="256114" y="213359"/>
                  </a:lnTo>
                  <a:lnTo>
                    <a:pt x="256114" y="227329"/>
                  </a:lnTo>
                  <a:lnTo>
                    <a:pt x="346435" y="227329"/>
                  </a:lnTo>
                  <a:lnTo>
                    <a:pt x="346435" y="229869"/>
                  </a:lnTo>
                  <a:close/>
                </a:path>
                <a:path w="346709" h="295910">
                  <a:moveTo>
                    <a:pt x="339535" y="260349"/>
                  </a:moveTo>
                  <a:lnTo>
                    <a:pt x="305605" y="260349"/>
                  </a:lnTo>
                  <a:lnTo>
                    <a:pt x="315915" y="257809"/>
                  </a:lnTo>
                  <a:lnTo>
                    <a:pt x="322102" y="252729"/>
                  </a:lnTo>
                  <a:lnTo>
                    <a:pt x="322102" y="240029"/>
                  </a:lnTo>
                  <a:lnTo>
                    <a:pt x="346435" y="240029"/>
                  </a:lnTo>
                  <a:lnTo>
                    <a:pt x="346435" y="246379"/>
                  </a:lnTo>
                  <a:lnTo>
                    <a:pt x="339535" y="260349"/>
                  </a:lnTo>
                  <a:close/>
                </a:path>
                <a:path w="346709" h="295910">
                  <a:moveTo>
                    <a:pt x="230956" y="295909"/>
                  </a:moveTo>
                  <a:lnTo>
                    <a:pt x="211527" y="295909"/>
                  </a:lnTo>
                  <a:lnTo>
                    <a:pt x="193065" y="294639"/>
                  </a:lnTo>
                  <a:lnTo>
                    <a:pt x="140881" y="280669"/>
                  </a:lnTo>
                  <a:lnTo>
                    <a:pt x="115478" y="246379"/>
                  </a:lnTo>
                  <a:lnTo>
                    <a:pt x="140636" y="246379"/>
                  </a:lnTo>
                  <a:lnTo>
                    <a:pt x="140636" y="251459"/>
                  </a:lnTo>
                  <a:lnTo>
                    <a:pt x="146822" y="256539"/>
                  </a:lnTo>
                  <a:lnTo>
                    <a:pt x="157133" y="260349"/>
                  </a:lnTo>
                  <a:lnTo>
                    <a:pt x="173629" y="260349"/>
                  </a:lnTo>
                  <a:lnTo>
                    <a:pt x="173629" y="265429"/>
                  </a:lnTo>
                  <a:lnTo>
                    <a:pt x="178579" y="266699"/>
                  </a:lnTo>
                  <a:lnTo>
                    <a:pt x="190126" y="269239"/>
                  </a:lnTo>
                  <a:lnTo>
                    <a:pt x="206623" y="269239"/>
                  </a:lnTo>
                  <a:lnTo>
                    <a:pt x="206623" y="270509"/>
                  </a:lnTo>
                  <a:lnTo>
                    <a:pt x="217346" y="271779"/>
                  </a:lnTo>
                  <a:lnTo>
                    <a:pt x="333890" y="271779"/>
                  </a:lnTo>
                  <a:lnTo>
                    <a:pt x="333263" y="273049"/>
                  </a:lnTo>
                  <a:lnTo>
                    <a:pt x="301687" y="288289"/>
                  </a:lnTo>
                  <a:lnTo>
                    <a:pt x="263615" y="294639"/>
                  </a:lnTo>
                  <a:lnTo>
                    <a:pt x="230956" y="295909"/>
                  </a:lnTo>
                  <a:close/>
                </a:path>
                <a:path w="346709" h="295910">
                  <a:moveTo>
                    <a:pt x="335145" y="269239"/>
                  </a:moveTo>
                  <a:lnTo>
                    <a:pt x="272611" y="269239"/>
                  </a:lnTo>
                  <a:lnTo>
                    <a:pt x="284159" y="266699"/>
                  </a:lnTo>
                  <a:lnTo>
                    <a:pt x="289108" y="265429"/>
                  </a:lnTo>
                  <a:lnTo>
                    <a:pt x="289108" y="250189"/>
                  </a:lnTo>
                  <a:lnTo>
                    <a:pt x="305605" y="250189"/>
                  </a:lnTo>
                  <a:lnTo>
                    <a:pt x="305605" y="260349"/>
                  </a:lnTo>
                  <a:lnTo>
                    <a:pt x="339535" y="260349"/>
                  </a:lnTo>
                  <a:lnTo>
                    <a:pt x="335145" y="269239"/>
                  </a:lnTo>
                  <a:close/>
                </a:path>
                <a:path w="346709" h="295910">
                  <a:moveTo>
                    <a:pt x="333890" y="271779"/>
                  </a:moveTo>
                  <a:lnTo>
                    <a:pt x="245391" y="271779"/>
                  </a:lnTo>
                  <a:lnTo>
                    <a:pt x="256114" y="270509"/>
                  </a:lnTo>
                  <a:lnTo>
                    <a:pt x="256114" y="253999"/>
                  </a:lnTo>
                  <a:lnTo>
                    <a:pt x="178991" y="253999"/>
                  </a:lnTo>
                  <a:lnTo>
                    <a:pt x="173629" y="252729"/>
                  </a:lnTo>
                  <a:lnTo>
                    <a:pt x="272611" y="252729"/>
                  </a:lnTo>
                  <a:lnTo>
                    <a:pt x="272611" y="269239"/>
                  </a:lnTo>
                  <a:lnTo>
                    <a:pt x="335145" y="269239"/>
                  </a:lnTo>
                  <a:lnTo>
                    <a:pt x="333890" y="271779"/>
                  </a:lnTo>
                  <a:close/>
                </a:path>
                <a:path w="346709" h="295910">
                  <a:moveTo>
                    <a:pt x="206623" y="269239"/>
                  </a:moveTo>
                  <a:lnTo>
                    <a:pt x="190126" y="269239"/>
                  </a:lnTo>
                  <a:lnTo>
                    <a:pt x="190126" y="253999"/>
                  </a:lnTo>
                  <a:lnTo>
                    <a:pt x="256114" y="253999"/>
                  </a:lnTo>
                  <a:lnTo>
                    <a:pt x="244566" y="255269"/>
                  </a:lnTo>
                  <a:lnTo>
                    <a:pt x="206623" y="255269"/>
                  </a:lnTo>
                  <a:lnTo>
                    <a:pt x="206623" y="269239"/>
                  </a:lnTo>
                  <a:close/>
                </a:path>
                <a:path w="346709" h="295910">
                  <a:moveTo>
                    <a:pt x="239617" y="271779"/>
                  </a:moveTo>
                  <a:lnTo>
                    <a:pt x="223120" y="271779"/>
                  </a:lnTo>
                  <a:lnTo>
                    <a:pt x="223120" y="255269"/>
                  </a:lnTo>
                  <a:lnTo>
                    <a:pt x="239617" y="255269"/>
                  </a:lnTo>
                  <a:lnTo>
                    <a:pt x="239617" y="27177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34" name="object 34"/>
            <p:cNvSpPr/>
            <p:nvPr/>
          </p:nvSpPr>
          <p:spPr>
            <a:xfrm>
              <a:off x="889193" y="4763737"/>
              <a:ext cx="346710" cy="297180"/>
            </a:xfrm>
            <a:custGeom>
              <a:avLst/>
              <a:gdLst/>
              <a:ahLst/>
              <a:cxnLst/>
              <a:rect l="l" t="t" r="r" b="b"/>
              <a:pathLst>
                <a:path w="346709" h="297179">
                  <a:moveTo>
                    <a:pt x="322102" y="247498"/>
                  </a:moveTo>
                  <a:lnTo>
                    <a:pt x="322102" y="252861"/>
                  </a:lnTo>
                  <a:lnTo>
                    <a:pt x="315915" y="257811"/>
                  </a:lnTo>
                  <a:lnTo>
                    <a:pt x="305605" y="261523"/>
                  </a:lnTo>
                  <a:lnTo>
                    <a:pt x="305605" y="246673"/>
                  </a:lnTo>
                  <a:lnTo>
                    <a:pt x="311379" y="245023"/>
                  </a:lnTo>
                  <a:lnTo>
                    <a:pt x="317153" y="242548"/>
                  </a:lnTo>
                  <a:lnTo>
                    <a:pt x="322102" y="240074"/>
                  </a:lnTo>
                  <a:lnTo>
                    <a:pt x="322102" y="247498"/>
                  </a:lnTo>
                  <a:close/>
                </a:path>
                <a:path w="346709" h="297179">
                  <a:moveTo>
                    <a:pt x="289108" y="220274"/>
                  </a:moveTo>
                  <a:lnTo>
                    <a:pt x="289108" y="205424"/>
                  </a:lnTo>
                  <a:lnTo>
                    <a:pt x="294882" y="203774"/>
                  </a:lnTo>
                  <a:lnTo>
                    <a:pt x="300656" y="201299"/>
                  </a:lnTo>
                  <a:lnTo>
                    <a:pt x="305605" y="198824"/>
                  </a:lnTo>
                  <a:lnTo>
                    <a:pt x="305605" y="206249"/>
                  </a:lnTo>
                  <a:lnTo>
                    <a:pt x="305605" y="211611"/>
                  </a:lnTo>
                  <a:lnTo>
                    <a:pt x="299418" y="216561"/>
                  </a:lnTo>
                  <a:lnTo>
                    <a:pt x="289108" y="220274"/>
                  </a:lnTo>
                  <a:close/>
                </a:path>
                <a:path w="346709" h="297179">
                  <a:moveTo>
                    <a:pt x="289108" y="266473"/>
                  </a:moveTo>
                  <a:lnTo>
                    <a:pt x="284159" y="267711"/>
                  </a:lnTo>
                  <a:lnTo>
                    <a:pt x="278385" y="268536"/>
                  </a:lnTo>
                  <a:lnTo>
                    <a:pt x="272611" y="269361"/>
                  </a:lnTo>
                  <a:lnTo>
                    <a:pt x="272611" y="253273"/>
                  </a:lnTo>
                  <a:lnTo>
                    <a:pt x="277972" y="252448"/>
                  </a:lnTo>
                  <a:lnTo>
                    <a:pt x="283746" y="251623"/>
                  </a:lnTo>
                  <a:lnTo>
                    <a:pt x="289108" y="250798"/>
                  </a:lnTo>
                  <a:lnTo>
                    <a:pt x="289108" y="266473"/>
                  </a:lnTo>
                  <a:close/>
                </a:path>
                <a:path w="346709" h="297179">
                  <a:moveTo>
                    <a:pt x="256114" y="212024"/>
                  </a:moveTo>
                  <a:lnTo>
                    <a:pt x="261475" y="211199"/>
                  </a:lnTo>
                  <a:lnTo>
                    <a:pt x="267249" y="210374"/>
                  </a:lnTo>
                  <a:lnTo>
                    <a:pt x="272611" y="209549"/>
                  </a:lnTo>
                  <a:lnTo>
                    <a:pt x="272611" y="225224"/>
                  </a:lnTo>
                  <a:lnTo>
                    <a:pt x="267662" y="226461"/>
                  </a:lnTo>
                  <a:lnTo>
                    <a:pt x="261888" y="227286"/>
                  </a:lnTo>
                  <a:lnTo>
                    <a:pt x="256114" y="228111"/>
                  </a:lnTo>
                  <a:lnTo>
                    <a:pt x="256114" y="212024"/>
                  </a:lnTo>
                  <a:close/>
                </a:path>
                <a:path w="346709" h="297179">
                  <a:moveTo>
                    <a:pt x="256114" y="271423"/>
                  </a:moveTo>
                  <a:lnTo>
                    <a:pt x="250753" y="271836"/>
                  </a:lnTo>
                  <a:lnTo>
                    <a:pt x="245391" y="272248"/>
                  </a:lnTo>
                  <a:lnTo>
                    <a:pt x="239617" y="272248"/>
                  </a:lnTo>
                  <a:lnTo>
                    <a:pt x="239617" y="255748"/>
                  </a:lnTo>
                  <a:lnTo>
                    <a:pt x="244566" y="255748"/>
                  </a:lnTo>
                  <a:lnTo>
                    <a:pt x="250340" y="255336"/>
                  </a:lnTo>
                  <a:lnTo>
                    <a:pt x="256114" y="254923"/>
                  </a:lnTo>
                  <a:lnTo>
                    <a:pt x="256114" y="271423"/>
                  </a:lnTo>
                  <a:close/>
                </a:path>
                <a:path w="346709" h="297179">
                  <a:moveTo>
                    <a:pt x="223120" y="230999"/>
                  </a:moveTo>
                  <a:lnTo>
                    <a:pt x="223120" y="214499"/>
                  </a:lnTo>
                  <a:lnTo>
                    <a:pt x="228069" y="214499"/>
                  </a:lnTo>
                  <a:lnTo>
                    <a:pt x="233843" y="214086"/>
                  </a:lnTo>
                  <a:lnTo>
                    <a:pt x="239617" y="213674"/>
                  </a:lnTo>
                  <a:lnTo>
                    <a:pt x="239617" y="230174"/>
                  </a:lnTo>
                  <a:lnTo>
                    <a:pt x="234256" y="230586"/>
                  </a:lnTo>
                  <a:lnTo>
                    <a:pt x="228894" y="230586"/>
                  </a:lnTo>
                  <a:lnTo>
                    <a:pt x="223120" y="230999"/>
                  </a:lnTo>
                  <a:close/>
                </a:path>
                <a:path w="346709" h="297179">
                  <a:moveTo>
                    <a:pt x="223120" y="272248"/>
                  </a:moveTo>
                  <a:lnTo>
                    <a:pt x="217346" y="272248"/>
                  </a:lnTo>
                  <a:lnTo>
                    <a:pt x="211985" y="271836"/>
                  </a:lnTo>
                  <a:lnTo>
                    <a:pt x="206623" y="271423"/>
                  </a:lnTo>
                  <a:lnTo>
                    <a:pt x="206623" y="255748"/>
                  </a:lnTo>
                  <a:lnTo>
                    <a:pt x="214872" y="255748"/>
                  </a:lnTo>
                  <a:lnTo>
                    <a:pt x="223120" y="255748"/>
                  </a:lnTo>
                  <a:lnTo>
                    <a:pt x="223120" y="272248"/>
                  </a:lnTo>
                  <a:close/>
                </a:path>
                <a:path w="346709" h="297179">
                  <a:moveTo>
                    <a:pt x="190126" y="213674"/>
                  </a:moveTo>
                  <a:lnTo>
                    <a:pt x="195488" y="214086"/>
                  </a:lnTo>
                  <a:lnTo>
                    <a:pt x="200849" y="214499"/>
                  </a:lnTo>
                  <a:lnTo>
                    <a:pt x="206623" y="214499"/>
                  </a:lnTo>
                  <a:lnTo>
                    <a:pt x="206623" y="230999"/>
                  </a:lnTo>
                  <a:lnTo>
                    <a:pt x="200849" y="230999"/>
                  </a:lnTo>
                  <a:lnTo>
                    <a:pt x="195488" y="230586"/>
                  </a:lnTo>
                  <a:lnTo>
                    <a:pt x="190126" y="230174"/>
                  </a:lnTo>
                  <a:lnTo>
                    <a:pt x="190126" y="213674"/>
                  </a:lnTo>
                  <a:close/>
                </a:path>
                <a:path w="346709" h="297179">
                  <a:moveTo>
                    <a:pt x="190126" y="269361"/>
                  </a:moveTo>
                  <a:lnTo>
                    <a:pt x="184352" y="268536"/>
                  </a:lnTo>
                  <a:lnTo>
                    <a:pt x="178579" y="267711"/>
                  </a:lnTo>
                  <a:lnTo>
                    <a:pt x="173629" y="266473"/>
                  </a:lnTo>
                  <a:lnTo>
                    <a:pt x="173629" y="253273"/>
                  </a:lnTo>
                  <a:lnTo>
                    <a:pt x="178991" y="254098"/>
                  </a:lnTo>
                  <a:lnTo>
                    <a:pt x="184352" y="254511"/>
                  </a:lnTo>
                  <a:lnTo>
                    <a:pt x="190126" y="254923"/>
                  </a:lnTo>
                  <a:lnTo>
                    <a:pt x="190126" y="269361"/>
                  </a:lnTo>
                  <a:close/>
                </a:path>
                <a:path w="346709" h="297179">
                  <a:moveTo>
                    <a:pt x="157133" y="225224"/>
                  </a:moveTo>
                  <a:lnTo>
                    <a:pt x="157133" y="209136"/>
                  </a:lnTo>
                  <a:lnTo>
                    <a:pt x="162494" y="209961"/>
                  </a:lnTo>
                  <a:lnTo>
                    <a:pt x="167856" y="211199"/>
                  </a:lnTo>
                  <a:lnTo>
                    <a:pt x="173629" y="211611"/>
                  </a:lnTo>
                  <a:lnTo>
                    <a:pt x="173629" y="228111"/>
                  </a:lnTo>
                  <a:lnTo>
                    <a:pt x="167856" y="227286"/>
                  </a:lnTo>
                  <a:lnTo>
                    <a:pt x="162082" y="226461"/>
                  </a:lnTo>
                  <a:lnTo>
                    <a:pt x="157133" y="225224"/>
                  </a:lnTo>
                  <a:close/>
                </a:path>
                <a:path w="346709" h="297179">
                  <a:moveTo>
                    <a:pt x="157133" y="261523"/>
                  </a:moveTo>
                  <a:lnTo>
                    <a:pt x="146822" y="257398"/>
                  </a:lnTo>
                  <a:lnTo>
                    <a:pt x="140636" y="252448"/>
                  </a:lnTo>
                  <a:lnTo>
                    <a:pt x="140636" y="247498"/>
                  </a:lnTo>
                  <a:lnTo>
                    <a:pt x="140636" y="246673"/>
                  </a:lnTo>
                  <a:lnTo>
                    <a:pt x="141048" y="246673"/>
                  </a:lnTo>
                  <a:lnTo>
                    <a:pt x="142285" y="247086"/>
                  </a:lnTo>
                  <a:lnTo>
                    <a:pt x="143110" y="247498"/>
                  </a:lnTo>
                  <a:lnTo>
                    <a:pt x="144347" y="247498"/>
                  </a:lnTo>
                  <a:lnTo>
                    <a:pt x="148472" y="248736"/>
                  </a:lnTo>
                  <a:lnTo>
                    <a:pt x="152596" y="249561"/>
                  </a:lnTo>
                  <a:lnTo>
                    <a:pt x="157133" y="250386"/>
                  </a:lnTo>
                  <a:lnTo>
                    <a:pt x="157133" y="261523"/>
                  </a:lnTo>
                  <a:close/>
                </a:path>
                <a:path w="346709" h="297179">
                  <a:moveTo>
                    <a:pt x="91145" y="205424"/>
                  </a:moveTo>
                  <a:lnTo>
                    <a:pt x="94032" y="205424"/>
                  </a:lnTo>
                  <a:lnTo>
                    <a:pt x="96506" y="205836"/>
                  </a:lnTo>
                  <a:lnTo>
                    <a:pt x="99393" y="205836"/>
                  </a:lnTo>
                  <a:lnTo>
                    <a:pt x="99393" y="206249"/>
                  </a:lnTo>
                  <a:lnTo>
                    <a:pt x="99393" y="212024"/>
                  </a:lnTo>
                  <a:lnTo>
                    <a:pt x="100631" y="217799"/>
                  </a:lnTo>
                  <a:lnTo>
                    <a:pt x="103518" y="222336"/>
                  </a:lnTo>
                  <a:lnTo>
                    <a:pt x="99393" y="222336"/>
                  </a:lnTo>
                  <a:lnTo>
                    <a:pt x="95269" y="221924"/>
                  </a:lnTo>
                  <a:lnTo>
                    <a:pt x="91145" y="221511"/>
                  </a:lnTo>
                  <a:lnTo>
                    <a:pt x="91145" y="205424"/>
                  </a:lnTo>
                  <a:close/>
                </a:path>
                <a:path w="346709" h="297179">
                  <a:moveTo>
                    <a:pt x="74648" y="155924"/>
                  </a:moveTo>
                  <a:lnTo>
                    <a:pt x="80010" y="156749"/>
                  </a:lnTo>
                  <a:lnTo>
                    <a:pt x="85371" y="157986"/>
                  </a:lnTo>
                  <a:lnTo>
                    <a:pt x="91145" y="158399"/>
                  </a:lnTo>
                  <a:lnTo>
                    <a:pt x="91145" y="174899"/>
                  </a:lnTo>
                  <a:lnTo>
                    <a:pt x="85371" y="174074"/>
                  </a:lnTo>
                  <a:lnTo>
                    <a:pt x="79597" y="173249"/>
                  </a:lnTo>
                  <a:lnTo>
                    <a:pt x="74648" y="172011"/>
                  </a:lnTo>
                  <a:lnTo>
                    <a:pt x="74648" y="155924"/>
                  </a:lnTo>
                  <a:close/>
                </a:path>
                <a:path w="346709" h="297179">
                  <a:moveTo>
                    <a:pt x="74648" y="219861"/>
                  </a:moveTo>
                  <a:lnTo>
                    <a:pt x="68874" y="219036"/>
                  </a:lnTo>
                  <a:lnTo>
                    <a:pt x="63100" y="218211"/>
                  </a:lnTo>
                  <a:lnTo>
                    <a:pt x="58151" y="216974"/>
                  </a:lnTo>
                  <a:lnTo>
                    <a:pt x="58151" y="200886"/>
                  </a:lnTo>
                  <a:lnTo>
                    <a:pt x="63513" y="201711"/>
                  </a:lnTo>
                  <a:lnTo>
                    <a:pt x="68874" y="202949"/>
                  </a:lnTo>
                  <a:lnTo>
                    <a:pt x="74648" y="203361"/>
                  </a:lnTo>
                  <a:lnTo>
                    <a:pt x="74648" y="219861"/>
                  </a:lnTo>
                  <a:close/>
                </a:path>
                <a:path w="346709" h="297179">
                  <a:moveTo>
                    <a:pt x="41654" y="152624"/>
                  </a:moveTo>
                  <a:lnTo>
                    <a:pt x="41654" y="145199"/>
                  </a:lnTo>
                  <a:lnTo>
                    <a:pt x="46603" y="147674"/>
                  </a:lnTo>
                  <a:lnTo>
                    <a:pt x="51965" y="149736"/>
                  </a:lnTo>
                  <a:lnTo>
                    <a:pt x="58151" y="151386"/>
                  </a:lnTo>
                  <a:lnTo>
                    <a:pt x="58151" y="166649"/>
                  </a:lnTo>
                  <a:lnTo>
                    <a:pt x="47841" y="162936"/>
                  </a:lnTo>
                  <a:lnTo>
                    <a:pt x="41654" y="157986"/>
                  </a:lnTo>
                  <a:lnTo>
                    <a:pt x="41654" y="152624"/>
                  </a:lnTo>
                  <a:close/>
                </a:path>
                <a:path w="346709" h="297179">
                  <a:moveTo>
                    <a:pt x="41654" y="212024"/>
                  </a:moveTo>
                  <a:lnTo>
                    <a:pt x="31344" y="207899"/>
                  </a:lnTo>
                  <a:lnTo>
                    <a:pt x="25157" y="202949"/>
                  </a:lnTo>
                  <a:lnTo>
                    <a:pt x="25157" y="197999"/>
                  </a:lnTo>
                  <a:lnTo>
                    <a:pt x="25157" y="190574"/>
                  </a:lnTo>
                  <a:lnTo>
                    <a:pt x="30106" y="193049"/>
                  </a:lnTo>
                  <a:lnTo>
                    <a:pt x="35468" y="195111"/>
                  </a:lnTo>
                  <a:lnTo>
                    <a:pt x="41654" y="196761"/>
                  </a:lnTo>
                  <a:lnTo>
                    <a:pt x="41654" y="212024"/>
                  </a:lnTo>
                  <a:close/>
                </a:path>
                <a:path w="346709" h="297179">
                  <a:moveTo>
                    <a:pt x="25157" y="83324"/>
                  </a:moveTo>
                  <a:lnTo>
                    <a:pt x="30106" y="85799"/>
                  </a:lnTo>
                  <a:lnTo>
                    <a:pt x="35468" y="87862"/>
                  </a:lnTo>
                  <a:lnTo>
                    <a:pt x="41654" y="89512"/>
                  </a:lnTo>
                  <a:lnTo>
                    <a:pt x="41654" y="104774"/>
                  </a:lnTo>
                  <a:lnTo>
                    <a:pt x="31344" y="100649"/>
                  </a:lnTo>
                  <a:lnTo>
                    <a:pt x="25157" y="95699"/>
                  </a:lnTo>
                  <a:lnTo>
                    <a:pt x="25157" y="90749"/>
                  </a:lnTo>
                  <a:lnTo>
                    <a:pt x="25157" y="83324"/>
                  </a:lnTo>
                  <a:close/>
                </a:path>
                <a:path w="346709" h="297179">
                  <a:moveTo>
                    <a:pt x="74648" y="96524"/>
                  </a:moveTo>
                  <a:lnTo>
                    <a:pt x="74648" y="113024"/>
                  </a:lnTo>
                  <a:lnTo>
                    <a:pt x="68874" y="112199"/>
                  </a:lnTo>
                  <a:lnTo>
                    <a:pt x="63100" y="111374"/>
                  </a:lnTo>
                  <a:lnTo>
                    <a:pt x="58151" y="110137"/>
                  </a:lnTo>
                  <a:lnTo>
                    <a:pt x="58151" y="94049"/>
                  </a:lnTo>
                  <a:lnTo>
                    <a:pt x="63513" y="94874"/>
                  </a:lnTo>
                  <a:lnTo>
                    <a:pt x="68874" y="95699"/>
                  </a:lnTo>
                  <a:lnTo>
                    <a:pt x="74648" y="96524"/>
                  </a:lnTo>
                  <a:close/>
                </a:path>
                <a:path w="346709" h="297179">
                  <a:moveTo>
                    <a:pt x="115890" y="24749"/>
                  </a:moveTo>
                  <a:lnTo>
                    <a:pt x="151294" y="26702"/>
                  </a:lnTo>
                  <a:lnTo>
                    <a:pt x="180125" y="32020"/>
                  </a:lnTo>
                  <a:lnTo>
                    <a:pt x="199522" y="39889"/>
                  </a:lnTo>
                  <a:lnTo>
                    <a:pt x="206623" y="49499"/>
                  </a:lnTo>
                  <a:lnTo>
                    <a:pt x="199522" y="59109"/>
                  </a:lnTo>
                  <a:lnTo>
                    <a:pt x="180125" y="66979"/>
                  </a:lnTo>
                  <a:lnTo>
                    <a:pt x="151294" y="72296"/>
                  </a:lnTo>
                  <a:lnTo>
                    <a:pt x="115890" y="74249"/>
                  </a:lnTo>
                  <a:lnTo>
                    <a:pt x="80486" y="72296"/>
                  </a:lnTo>
                  <a:lnTo>
                    <a:pt x="51655" y="66979"/>
                  </a:lnTo>
                  <a:lnTo>
                    <a:pt x="32259" y="59109"/>
                  </a:lnTo>
                  <a:lnTo>
                    <a:pt x="25157" y="49499"/>
                  </a:lnTo>
                  <a:lnTo>
                    <a:pt x="32259" y="39889"/>
                  </a:lnTo>
                  <a:lnTo>
                    <a:pt x="51655" y="32020"/>
                  </a:lnTo>
                  <a:lnTo>
                    <a:pt x="80486" y="26702"/>
                  </a:lnTo>
                  <a:lnTo>
                    <a:pt x="115890" y="24749"/>
                  </a:lnTo>
                  <a:close/>
                </a:path>
                <a:path w="346709" h="297179">
                  <a:moveTo>
                    <a:pt x="140636" y="220274"/>
                  </a:moveTo>
                  <a:lnTo>
                    <a:pt x="130325" y="216149"/>
                  </a:lnTo>
                  <a:lnTo>
                    <a:pt x="124139" y="211199"/>
                  </a:lnTo>
                  <a:lnTo>
                    <a:pt x="124139" y="206249"/>
                  </a:lnTo>
                  <a:lnTo>
                    <a:pt x="124139" y="198824"/>
                  </a:lnTo>
                  <a:lnTo>
                    <a:pt x="129088" y="201299"/>
                  </a:lnTo>
                  <a:lnTo>
                    <a:pt x="134449" y="203361"/>
                  </a:lnTo>
                  <a:lnTo>
                    <a:pt x="140636" y="205011"/>
                  </a:lnTo>
                  <a:lnTo>
                    <a:pt x="140636" y="220274"/>
                  </a:lnTo>
                  <a:close/>
                </a:path>
                <a:path w="346709" h="297179">
                  <a:moveTo>
                    <a:pt x="190126" y="104774"/>
                  </a:moveTo>
                  <a:lnTo>
                    <a:pt x="190126" y="89924"/>
                  </a:lnTo>
                  <a:lnTo>
                    <a:pt x="195900" y="88274"/>
                  </a:lnTo>
                  <a:lnTo>
                    <a:pt x="201674" y="85799"/>
                  </a:lnTo>
                  <a:lnTo>
                    <a:pt x="206623" y="83324"/>
                  </a:lnTo>
                  <a:lnTo>
                    <a:pt x="206623" y="90749"/>
                  </a:lnTo>
                  <a:lnTo>
                    <a:pt x="206623" y="96112"/>
                  </a:lnTo>
                  <a:lnTo>
                    <a:pt x="200437" y="101062"/>
                  </a:lnTo>
                  <a:lnTo>
                    <a:pt x="190126" y="104774"/>
                  </a:lnTo>
                  <a:close/>
                </a:path>
                <a:path w="346709" h="297179">
                  <a:moveTo>
                    <a:pt x="157133" y="112612"/>
                  </a:moveTo>
                  <a:lnTo>
                    <a:pt x="157133" y="96524"/>
                  </a:lnTo>
                  <a:lnTo>
                    <a:pt x="162494" y="95699"/>
                  </a:lnTo>
                  <a:lnTo>
                    <a:pt x="168268" y="94874"/>
                  </a:lnTo>
                  <a:lnTo>
                    <a:pt x="173629" y="94049"/>
                  </a:lnTo>
                  <a:lnTo>
                    <a:pt x="173629" y="109724"/>
                  </a:lnTo>
                  <a:lnTo>
                    <a:pt x="168680" y="110962"/>
                  </a:lnTo>
                  <a:lnTo>
                    <a:pt x="162906" y="111787"/>
                  </a:lnTo>
                  <a:lnTo>
                    <a:pt x="157133" y="112612"/>
                  </a:lnTo>
                  <a:close/>
                </a:path>
                <a:path w="346709" h="297179">
                  <a:moveTo>
                    <a:pt x="124139" y="115499"/>
                  </a:moveTo>
                  <a:lnTo>
                    <a:pt x="124139" y="98999"/>
                  </a:lnTo>
                  <a:lnTo>
                    <a:pt x="129088" y="98999"/>
                  </a:lnTo>
                  <a:lnTo>
                    <a:pt x="134862" y="98587"/>
                  </a:lnTo>
                  <a:lnTo>
                    <a:pt x="140636" y="98174"/>
                  </a:lnTo>
                  <a:lnTo>
                    <a:pt x="140636" y="114674"/>
                  </a:lnTo>
                  <a:lnTo>
                    <a:pt x="135274" y="115087"/>
                  </a:lnTo>
                  <a:lnTo>
                    <a:pt x="129913" y="115087"/>
                  </a:lnTo>
                  <a:lnTo>
                    <a:pt x="124139" y="115499"/>
                  </a:lnTo>
                  <a:close/>
                </a:path>
                <a:path w="346709" h="297179">
                  <a:moveTo>
                    <a:pt x="91145" y="114674"/>
                  </a:moveTo>
                  <a:lnTo>
                    <a:pt x="91145" y="98174"/>
                  </a:lnTo>
                  <a:lnTo>
                    <a:pt x="96506" y="98587"/>
                  </a:lnTo>
                  <a:lnTo>
                    <a:pt x="101868" y="98999"/>
                  </a:lnTo>
                  <a:lnTo>
                    <a:pt x="107642" y="98999"/>
                  </a:lnTo>
                  <a:lnTo>
                    <a:pt x="107642" y="115499"/>
                  </a:lnTo>
                  <a:lnTo>
                    <a:pt x="101868" y="115087"/>
                  </a:lnTo>
                  <a:lnTo>
                    <a:pt x="96506" y="115087"/>
                  </a:lnTo>
                  <a:lnTo>
                    <a:pt x="91145" y="114674"/>
                  </a:lnTo>
                  <a:close/>
                </a:path>
                <a:path w="346709" h="297179">
                  <a:moveTo>
                    <a:pt x="305605" y="164999"/>
                  </a:moveTo>
                  <a:lnTo>
                    <a:pt x="298503" y="174609"/>
                  </a:lnTo>
                  <a:lnTo>
                    <a:pt x="279107" y="182478"/>
                  </a:lnTo>
                  <a:lnTo>
                    <a:pt x="250276" y="187796"/>
                  </a:lnTo>
                  <a:lnTo>
                    <a:pt x="214872" y="189749"/>
                  </a:lnTo>
                  <a:lnTo>
                    <a:pt x="179468" y="187796"/>
                  </a:lnTo>
                  <a:lnTo>
                    <a:pt x="150637" y="182478"/>
                  </a:lnTo>
                  <a:lnTo>
                    <a:pt x="131240" y="174609"/>
                  </a:lnTo>
                  <a:lnTo>
                    <a:pt x="124139" y="164999"/>
                  </a:lnTo>
                  <a:lnTo>
                    <a:pt x="131240" y="155389"/>
                  </a:lnTo>
                  <a:lnTo>
                    <a:pt x="150637" y="147519"/>
                  </a:lnTo>
                  <a:lnTo>
                    <a:pt x="179468" y="142202"/>
                  </a:lnTo>
                  <a:lnTo>
                    <a:pt x="214872" y="140249"/>
                  </a:lnTo>
                  <a:lnTo>
                    <a:pt x="250276" y="142202"/>
                  </a:lnTo>
                  <a:lnTo>
                    <a:pt x="279107" y="147519"/>
                  </a:lnTo>
                  <a:lnTo>
                    <a:pt x="298503" y="155389"/>
                  </a:lnTo>
                  <a:lnTo>
                    <a:pt x="305605" y="164999"/>
                  </a:lnTo>
                  <a:close/>
                </a:path>
                <a:path w="346709" h="297179">
                  <a:moveTo>
                    <a:pt x="330350" y="177374"/>
                  </a:moveTo>
                  <a:lnTo>
                    <a:pt x="330350" y="164999"/>
                  </a:lnTo>
                  <a:lnTo>
                    <a:pt x="327502" y="151477"/>
                  </a:lnTo>
                  <a:lnTo>
                    <a:pt x="285396" y="123749"/>
                  </a:lnTo>
                  <a:lnTo>
                    <a:pt x="247041" y="117149"/>
                  </a:lnTo>
                  <a:lnTo>
                    <a:pt x="247453" y="115499"/>
                  </a:lnTo>
                  <a:lnTo>
                    <a:pt x="247453" y="113437"/>
                  </a:lnTo>
                  <a:lnTo>
                    <a:pt x="247453" y="111374"/>
                  </a:lnTo>
                  <a:lnTo>
                    <a:pt x="246441" y="103034"/>
                  </a:lnTo>
                  <a:lnTo>
                    <a:pt x="243380" y="95390"/>
                  </a:lnTo>
                  <a:lnTo>
                    <a:pt x="238232" y="88519"/>
                  </a:lnTo>
                  <a:lnTo>
                    <a:pt x="230956" y="82499"/>
                  </a:lnTo>
                  <a:lnTo>
                    <a:pt x="230956" y="49499"/>
                  </a:lnTo>
                  <a:lnTo>
                    <a:pt x="205554" y="15275"/>
                  </a:lnTo>
                  <a:lnTo>
                    <a:pt x="153369" y="2114"/>
                  </a:lnTo>
                  <a:lnTo>
                    <a:pt x="115478" y="0"/>
                  </a:lnTo>
                  <a:lnTo>
                    <a:pt x="82819" y="1469"/>
                  </a:lnTo>
                  <a:lnTo>
                    <a:pt x="44747" y="8043"/>
                  </a:lnTo>
                  <a:lnTo>
                    <a:pt x="13171" y="22970"/>
                  </a:lnTo>
                  <a:lnTo>
                    <a:pt x="0" y="49499"/>
                  </a:lnTo>
                  <a:lnTo>
                    <a:pt x="0" y="90749"/>
                  </a:lnTo>
                  <a:lnTo>
                    <a:pt x="1011" y="99089"/>
                  </a:lnTo>
                  <a:lnTo>
                    <a:pt x="4072" y="106733"/>
                  </a:lnTo>
                  <a:lnTo>
                    <a:pt x="9221" y="113604"/>
                  </a:lnTo>
                  <a:lnTo>
                    <a:pt x="16496" y="119624"/>
                  </a:lnTo>
                  <a:lnTo>
                    <a:pt x="16496" y="127461"/>
                  </a:lnTo>
                  <a:lnTo>
                    <a:pt x="9743" y="133198"/>
                  </a:lnTo>
                  <a:lnTo>
                    <a:pt x="4536" y="139940"/>
                  </a:lnTo>
                  <a:lnTo>
                    <a:pt x="1185" y="147764"/>
                  </a:lnTo>
                  <a:lnTo>
                    <a:pt x="0" y="156749"/>
                  </a:lnTo>
                  <a:lnTo>
                    <a:pt x="0" y="197999"/>
                  </a:lnTo>
                  <a:lnTo>
                    <a:pt x="25402" y="232223"/>
                  </a:lnTo>
                  <a:lnTo>
                    <a:pt x="77587" y="245384"/>
                  </a:lnTo>
                  <a:lnTo>
                    <a:pt x="115478" y="247498"/>
                  </a:lnTo>
                  <a:lnTo>
                    <a:pt x="118326" y="261021"/>
                  </a:lnTo>
                  <a:lnTo>
                    <a:pt x="160432" y="288748"/>
                  </a:lnTo>
                  <a:lnTo>
                    <a:pt x="211527" y="296463"/>
                  </a:lnTo>
                  <a:lnTo>
                    <a:pt x="230956" y="296998"/>
                  </a:lnTo>
                  <a:lnTo>
                    <a:pt x="263615" y="295529"/>
                  </a:lnTo>
                  <a:lnTo>
                    <a:pt x="301687" y="288955"/>
                  </a:lnTo>
                  <a:lnTo>
                    <a:pt x="333263" y="274027"/>
                  </a:lnTo>
                  <a:lnTo>
                    <a:pt x="346435" y="247498"/>
                  </a:lnTo>
                  <a:lnTo>
                    <a:pt x="346435" y="206249"/>
                  </a:lnTo>
                  <a:lnTo>
                    <a:pt x="345661" y="197908"/>
                  </a:lnTo>
                  <a:lnTo>
                    <a:pt x="342723" y="190264"/>
                  </a:lnTo>
                  <a:lnTo>
                    <a:pt x="337619" y="183394"/>
                  </a:lnTo>
                  <a:lnTo>
                    <a:pt x="330350" y="177374"/>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35" name="object 35"/>
            <p:cNvSpPr/>
            <p:nvPr/>
          </p:nvSpPr>
          <p:spPr>
            <a:xfrm>
              <a:off x="852487" y="4710112"/>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grpSp>
        <p:nvGrpSpPr>
          <p:cNvPr id="36" name="object 36"/>
          <p:cNvGrpSpPr/>
          <p:nvPr/>
        </p:nvGrpSpPr>
        <p:grpSpPr>
          <a:xfrm>
            <a:off x="2152650" y="5448300"/>
            <a:ext cx="7886700" cy="723900"/>
            <a:chOff x="628650" y="5448300"/>
            <a:chExt cx="7886700" cy="723900"/>
          </a:xfrm>
        </p:grpSpPr>
        <p:sp>
          <p:nvSpPr>
            <p:cNvPr id="37" name="object 37"/>
            <p:cNvSpPr/>
            <p:nvPr/>
          </p:nvSpPr>
          <p:spPr>
            <a:xfrm>
              <a:off x="628650" y="5448300"/>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90"/>
                  </a:lnTo>
                  <a:lnTo>
                    <a:pt x="0" y="651510"/>
                  </a:lnTo>
                  <a:lnTo>
                    <a:pt x="5688" y="679687"/>
                  </a:lnTo>
                  <a:lnTo>
                    <a:pt x="21202" y="702697"/>
                  </a:lnTo>
                  <a:lnTo>
                    <a:pt x="44212" y="718211"/>
                  </a:lnTo>
                  <a:lnTo>
                    <a:pt x="72390" y="723900"/>
                  </a:lnTo>
                  <a:lnTo>
                    <a:pt x="7814309" y="723900"/>
                  </a:lnTo>
                  <a:lnTo>
                    <a:pt x="7842487" y="718211"/>
                  </a:lnTo>
                  <a:lnTo>
                    <a:pt x="7865497" y="702697"/>
                  </a:lnTo>
                  <a:lnTo>
                    <a:pt x="7881011" y="679687"/>
                  </a:lnTo>
                  <a:lnTo>
                    <a:pt x="7886700" y="651510"/>
                  </a:lnTo>
                  <a:lnTo>
                    <a:pt x="7886700" y="72390"/>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38" name="object 38"/>
            <p:cNvSpPr/>
            <p:nvPr/>
          </p:nvSpPr>
          <p:spPr>
            <a:xfrm>
              <a:off x="883419" y="5643862"/>
              <a:ext cx="342900" cy="351155"/>
            </a:xfrm>
            <a:custGeom>
              <a:avLst/>
              <a:gdLst/>
              <a:ahLst/>
              <a:cxnLst/>
              <a:rect l="l" t="t" r="r" b="b"/>
              <a:pathLst>
                <a:path w="342900" h="351154">
                  <a:moveTo>
                    <a:pt x="267923" y="35474"/>
                  </a:moveTo>
                  <a:lnTo>
                    <a:pt x="113828" y="35474"/>
                  </a:lnTo>
                  <a:lnTo>
                    <a:pt x="121265" y="21230"/>
                  </a:lnTo>
                  <a:lnTo>
                    <a:pt x="132490" y="10003"/>
                  </a:lnTo>
                  <a:lnTo>
                    <a:pt x="146654" y="2642"/>
                  </a:lnTo>
                  <a:lnTo>
                    <a:pt x="162906" y="0"/>
                  </a:lnTo>
                  <a:lnTo>
                    <a:pt x="175692" y="1566"/>
                  </a:lnTo>
                  <a:lnTo>
                    <a:pt x="187239" y="6032"/>
                  </a:lnTo>
                  <a:lnTo>
                    <a:pt x="197241" y="13051"/>
                  </a:lnTo>
                  <a:lnTo>
                    <a:pt x="205386" y="22274"/>
                  </a:lnTo>
                  <a:lnTo>
                    <a:pt x="251512" y="22274"/>
                  </a:lnTo>
                  <a:lnTo>
                    <a:pt x="265290" y="31556"/>
                  </a:lnTo>
                  <a:lnTo>
                    <a:pt x="267923" y="35474"/>
                  </a:lnTo>
                  <a:close/>
                </a:path>
                <a:path w="342900" h="351154">
                  <a:moveTo>
                    <a:pt x="251512" y="22274"/>
                  </a:moveTo>
                  <a:lnTo>
                    <a:pt x="205386" y="22274"/>
                  </a:lnTo>
                  <a:lnTo>
                    <a:pt x="212397" y="18562"/>
                  </a:lnTo>
                  <a:lnTo>
                    <a:pt x="220233" y="16499"/>
                  </a:lnTo>
                  <a:lnTo>
                    <a:pt x="228894" y="16499"/>
                  </a:lnTo>
                  <a:lnTo>
                    <a:pt x="248948" y="20547"/>
                  </a:lnTo>
                  <a:lnTo>
                    <a:pt x="251512" y="22274"/>
                  </a:lnTo>
                  <a:close/>
                </a:path>
                <a:path w="342900" h="351154">
                  <a:moveTo>
                    <a:pt x="66812" y="230999"/>
                  </a:moveTo>
                  <a:lnTo>
                    <a:pt x="61863" y="230999"/>
                  </a:lnTo>
                  <a:lnTo>
                    <a:pt x="37756" y="226145"/>
                  </a:lnTo>
                  <a:lnTo>
                    <a:pt x="18095" y="212900"/>
                  </a:lnTo>
                  <a:lnTo>
                    <a:pt x="4852" y="193236"/>
                  </a:lnTo>
                  <a:lnTo>
                    <a:pt x="0" y="169124"/>
                  </a:lnTo>
                  <a:lnTo>
                    <a:pt x="3447" y="148583"/>
                  </a:lnTo>
                  <a:lnTo>
                    <a:pt x="13042" y="131019"/>
                  </a:lnTo>
                  <a:lnTo>
                    <a:pt x="27664" y="117555"/>
                  </a:lnTo>
                  <a:lnTo>
                    <a:pt x="46191" y="109312"/>
                  </a:lnTo>
                  <a:lnTo>
                    <a:pt x="42337" y="102828"/>
                  </a:lnTo>
                  <a:lnTo>
                    <a:pt x="39489" y="95802"/>
                  </a:lnTo>
                  <a:lnTo>
                    <a:pt x="37723" y="88313"/>
                  </a:lnTo>
                  <a:lnTo>
                    <a:pt x="37118" y="80437"/>
                  </a:lnTo>
                  <a:lnTo>
                    <a:pt x="41171" y="60373"/>
                  </a:lnTo>
                  <a:lnTo>
                    <a:pt x="52223" y="43982"/>
                  </a:lnTo>
                  <a:lnTo>
                    <a:pt x="68610" y="32928"/>
                  </a:lnTo>
                  <a:lnTo>
                    <a:pt x="88670" y="28874"/>
                  </a:lnTo>
                  <a:lnTo>
                    <a:pt x="95385" y="29326"/>
                  </a:lnTo>
                  <a:lnTo>
                    <a:pt x="101868" y="30628"/>
                  </a:lnTo>
                  <a:lnTo>
                    <a:pt x="108041" y="32703"/>
                  </a:lnTo>
                  <a:lnTo>
                    <a:pt x="113828" y="35474"/>
                  </a:lnTo>
                  <a:lnTo>
                    <a:pt x="267923" y="35474"/>
                  </a:lnTo>
                  <a:lnTo>
                    <a:pt x="276220" y="47824"/>
                  </a:lnTo>
                  <a:lnTo>
                    <a:pt x="280035" y="67649"/>
                  </a:lnTo>
                  <a:lnTo>
                    <a:pt x="280035" y="71362"/>
                  </a:lnTo>
                  <a:lnTo>
                    <a:pt x="290371" y="78819"/>
                  </a:lnTo>
                  <a:lnTo>
                    <a:pt x="299006" y="88016"/>
                  </a:lnTo>
                  <a:lnTo>
                    <a:pt x="305785" y="98683"/>
                  </a:lnTo>
                  <a:lnTo>
                    <a:pt x="310554" y="110549"/>
                  </a:lnTo>
                  <a:lnTo>
                    <a:pt x="323352" y="117768"/>
                  </a:lnTo>
                  <a:lnTo>
                    <a:pt x="333443" y="128390"/>
                  </a:lnTo>
                  <a:lnTo>
                    <a:pt x="340132" y="141641"/>
                  </a:lnTo>
                  <a:lnTo>
                    <a:pt x="342723" y="156749"/>
                  </a:lnTo>
                  <a:lnTo>
                    <a:pt x="338818" y="175969"/>
                  </a:lnTo>
                  <a:lnTo>
                    <a:pt x="331181" y="187274"/>
                  </a:lnTo>
                  <a:lnTo>
                    <a:pt x="209510" y="187274"/>
                  </a:lnTo>
                  <a:lnTo>
                    <a:pt x="206159" y="192224"/>
                  </a:lnTo>
                  <a:lnTo>
                    <a:pt x="181465" y="192224"/>
                  </a:lnTo>
                  <a:lnTo>
                    <a:pt x="175236" y="195524"/>
                  </a:lnTo>
                  <a:lnTo>
                    <a:pt x="117952" y="195524"/>
                  </a:lnTo>
                  <a:lnTo>
                    <a:pt x="114247" y="201847"/>
                  </a:lnTo>
                  <a:lnTo>
                    <a:pt x="109962" y="207744"/>
                  </a:lnTo>
                  <a:lnTo>
                    <a:pt x="105135" y="213100"/>
                  </a:lnTo>
                  <a:lnTo>
                    <a:pt x="99806" y="217799"/>
                  </a:lnTo>
                  <a:lnTo>
                    <a:pt x="109807" y="224051"/>
                  </a:lnTo>
                  <a:lnTo>
                    <a:pt x="117459" y="229349"/>
                  </a:lnTo>
                  <a:lnTo>
                    <a:pt x="76710" y="229349"/>
                  </a:lnTo>
                  <a:lnTo>
                    <a:pt x="66812" y="230999"/>
                  </a:lnTo>
                  <a:close/>
                </a:path>
                <a:path w="342900" h="351154">
                  <a:moveTo>
                    <a:pt x="249515" y="197586"/>
                  </a:moveTo>
                  <a:lnTo>
                    <a:pt x="245391" y="197586"/>
                  </a:lnTo>
                  <a:lnTo>
                    <a:pt x="235667" y="196903"/>
                  </a:lnTo>
                  <a:lnTo>
                    <a:pt x="226368" y="194905"/>
                  </a:lnTo>
                  <a:lnTo>
                    <a:pt x="217610" y="191669"/>
                  </a:lnTo>
                  <a:lnTo>
                    <a:pt x="209510" y="187274"/>
                  </a:lnTo>
                  <a:lnTo>
                    <a:pt x="331181" y="187274"/>
                  </a:lnTo>
                  <a:lnTo>
                    <a:pt x="328185" y="191708"/>
                  </a:lnTo>
                  <a:lnTo>
                    <a:pt x="321318" y="196349"/>
                  </a:lnTo>
                  <a:lnTo>
                    <a:pt x="256939" y="196349"/>
                  </a:lnTo>
                  <a:lnTo>
                    <a:pt x="253227" y="197174"/>
                  </a:lnTo>
                  <a:lnTo>
                    <a:pt x="249515" y="197586"/>
                  </a:lnTo>
                  <a:close/>
                </a:path>
                <a:path w="342900" h="351154">
                  <a:moveTo>
                    <a:pt x="183910" y="236361"/>
                  </a:moveTo>
                  <a:lnTo>
                    <a:pt x="162082" y="236361"/>
                  </a:lnTo>
                  <a:lnTo>
                    <a:pt x="165632" y="225984"/>
                  </a:lnTo>
                  <a:lnTo>
                    <a:pt x="170072" y="214911"/>
                  </a:lnTo>
                  <a:lnTo>
                    <a:pt x="175453" y="203361"/>
                  </a:lnTo>
                  <a:lnTo>
                    <a:pt x="181465" y="192224"/>
                  </a:lnTo>
                  <a:lnTo>
                    <a:pt x="206159" y="192224"/>
                  </a:lnTo>
                  <a:lnTo>
                    <a:pt x="199321" y="202343"/>
                  </a:lnTo>
                  <a:lnTo>
                    <a:pt x="191106" y="218417"/>
                  </a:lnTo>
                  <a:lnTo>
                    <a:pt x="184630" y="234260"/>
                  </a:lnTo>
                  <a:lnTo>
                    <a:pt x="183910" y="236361"/>
                  </a:lnTo>
                  <a:close/>
                </a:path>
                <a:path w="342900" h="351154">
                  <a:moveTo>
                    <a:pt x="217824" y="250386"/>
                  </a:moveTo>
                  <a:lnTo>
                    <a:pt x="142285" y="250386"/>
                  </a:lnTo>
                  <a:lnTo>
                    <a:pt x="141835" y="240422"/>
                  </a:lnTo>
                  <a:lnTo>
                    <a:pt x="141741" y="239191"/>
                  </a:lnTo>
                  <a:lnTo>
                    <a:pt x="139914" y="226874"/>
                  </a:lnTo>
                  <a:lnTo>
                    <a:pt x="136022" y="213261"/>
                  </a:lnTo>
                  <a:lnTo>
                    <a:pt x="129500" y="199649"/>
                  </a:lnTo>
                  <a:lnTo>
                    <a:pt x="125376" y="198824"/>
                  </a:lnTo>
                  <a:lnTo>
                    <a:pt x="117952" y="195524"/>
                  </a:lnTo>
                  <a:lnTo>
                    <a:pt x="175236" y="195524"/>
                  </a:lnTo>
                  <a:lnTo>
                    <a:pt x="175054" y="195620"/>
                  </a:lnTo>
                  <a:lnTo>
                    <a:pt x="168216" y="198360"/>
                  </a:lnTo>
                  <a:lnTo>
                    <a:pt x="160993" y="200403"/>
                  </a:lnTo>
                  <a:lnTo>
                    <a:pt x="153421" y="201711"/>
                  </a:lnTo>
                  <a:lnTo>
                    <a:pt x="156688" y="210722"/>
                  </a:lnTo>
                  <a:lnTo>
                    <a:pt x="159143" y="219655"/>
                  </a:lnTo>
                  <a:lnTo>
                    <a:pt x="160902" y="228279"/>
                  </a:lnTo>
                  <a:lnTo>
                    <a:pt x="162082" y="236361"/>
                  </a:lnTo>
                  <a:lnTo>
                    <a:pt x="183910" y="236361"/>
                  </a:lnTo>
                  <a:lnTo>
                    <a:pt x="179816" y="248324"/>
                  </a:lnTo>
                  <a:lnTo>
                    <a:pt x="221901" y="248324"/>
                  </a:lnTo>
                  <a:lnTo>
                    <a:pt x="217824" y="250386"/>
                  </a:lnTo>
                  <a:close/>
                </a:path>
                <a:path w="342900" h="351154">
                  <a:moveTo>
                    <a:pt x="221901" y="248324"/>
                  </a:moveTo>
                  <a:lnTo>
                    <a:pt x="179816" y="248324"/>
                  </a:lnTo>
                  <a:lnTo>
                    <a:pt x="187658" y="242974"/>
                  </a:lnTo>
                  <a:lnTo>
                    <a:pt x="196158" y="238011"/>
                  </a:lnTo>
                  <a:lnTo>
                    <a:pt x="205044" y="233358"/>
                  </a:lnTo>
                  <a:lnTo>
                    <a:pt x="214047" y="228936"/>
                  </a:lnTo>
                  <a:lnTo>
                    <a:pt x="229506" y="220944"/>
                  </a:lnTo>
                  <a:lnTo>
                    <a:pt x="242143" y="213261"/>
                  </a:lnTo>
                  <a:lnTo>
                    <a:pt x="251455" y="205269"/>
                  </a:lnTo>
                  <a:lnTo>
                    <a:pt x="256939" y="196349"/>
                  </a:lnTo>
                  <a:lnTo>
                    <a:pt x="321318" y="196349"/>
                  </a:lnTo>
                  <a:lnTo>
                    <a:pt x="312448" y="202343"/>
                  </a:lnTo>
                  <a:lnTo>
                    <a:pt x="307438" y="203361"/>
                  </a:lnTo>
                  <a:lnTo>
                    <a:pt x="277148" y="203361"/>
                  </a:lnTo>
                  <a:lnTo>
                    <a:pt x="268422" y="217857"/>
                  </a:lnTo>
                  <a:lnTo>
                    <a:pt x="255289" y="229606"/>
                  </a:lnTo>
                  <a:lnTo>
                    <a:pt x="239682" y="239268"/>
                  </a:lnTo>
                  <a:lnTo>
                    <a:pt x="221901" y="248324"/>
                  </a:lnTo>
                  <a:close/>
                </a:path>
                <a:path w="342900" h="351154">
                  <a:moveTo>
                    <a:pt x="293232" y="206249"/>
                  </a:moveTo>
                  <a:lnTo>
                    <a:pt x="287458" y="206249"/>
                  </a:lnTo>
                  <a:lnTo>
                    <a:pt x="282097" y="205011"/>
                  </a:lnTo>
                  <a:lnTo>
                    <a:pt x="277148" y="203361"/>
                  </a:lnTo>
                  <a:lnTo>
                    <a:pt x="307438" y="203361"/>
                  </a:lnTo>
                  <a:lnTo>
                    <a:pt x="293232" y="206249"/>
                  </a:lnTo>
                  <a:close/>
                </a:path>
                <a:path w="342900" h="351154">
                  <a:moveTo>
                    <a:pt x="186002" y="350623"/>
                  </a:moveTo>
                  <a:lnTo>
                    <a:pt x="133624" y="350623"/>
                  </a:lnTo>
                  <a:lnTo>
                    <a:pt x="131975" y="346498"/>
                  </a:lnTo>
                  <a:lnTo>
                    <a:pt x="134449" y="343611"/>
                  </a:lnTo>
                  <a:lnTo>
                    <a:pt x="139811" y="338248"/>
                  </a:lnTo>
                  <a:lnTo>
                    <a:pt x="140636" y="336186"/>
                  </a:lnTo>
                  <a:lnTo>
                    <a:pt x="140670" y="333298"/>
                  </a:lnTo>
                  <a:lnTo>
                    <a:pt x="142285" y="294936"/>
                  </a:lnTo>
                  <a:lnTo>
                    <a:pt x="133953" y="273260"/>
                  </a:lnTo>
                  <a:lnTo>
                    <a:pt x="116148" y="254253"/>
                  </a:lnTo>
                  <a:lnTo>
                    <a:pt x="95018" y="239191"/>
                  </a:lnTo>
                  <a:lnTo>
                    <a:pt x="76710" y="229349"/>
                  </a:lnTo>
                  <a:lnTo>
                    <a:pt x="117459" y="229349"/>
                  </a:lnTo>
                  <a:lnTo>
                    <a:pt x="120736" y="231617"/>
                  </a:lnTo>
                  <a:lnTo>
                    <a:pt x="131820" y="240422"/>
                  </a:lnTo>
                  <a:lnTo>
                    <a:pt x="142285" y="250386"/>
                  </a:lnTo>
                  <a:lnTo>
                    <a:pt x="217824" y="250386"/>
                  </a:lnTo>
                  <a:lnTo>
                    <a:pt x="208228" y="255239"/>
                  </a:lnTo>
                  <a:lnTo>
                    <a:pt x="194818" y="263328"/>
                  </a:lnTo>
                  <a:lnTo>
                    <a:pt x="184733" y="272268"/>
                  </a:lnTo>
                  <a:lnTo>
                    <a:pt x="179403" y="282561"/>
                  </a:lnTo>
                  <a:lnTo>
                    <a:pt x="178991" y="282973"/>
                  </a:lnTo>
                  <a:lnTo>
                    <a:pt x="178991" y="283386"/>
                  </a:lnTo>
                  <a:lnTo>
                    <a:pt x="180641" y="333298"/>
                  </a:lnTo>
                  <a:lnTo>
                    <a:pt x="180641" y="335773"/>
                  </a:lnTo>
                  <a:lnTo>
                    <a:pt x="183115" y="339073"/>
                  </a:lnTo>
                  <a:lnTo>
                    <a:pt x="184352" y="340311"/>
                  </a:lnTo>
                  <a:lnTo>
                    <a:pt x="186415" y="344436"/>
                  </a:lnTo>
                  <a:lnTo>
                    <a:pt x="187652" y="347323"/>
                  </a:lnTo>
                  <a:lnTo>
                    <a:pt x="186002" y="350623"/>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39" name="object 39"/>
            <p:cNvSpPr/>
            <p:nvPr/>
          </p:nvSpPr>
          <p:spPr>
            <a:xfrm>
              <a:off x="883419" y="5643862"/>
              <a:ext cx="342900" cy="351155"/>
            </a:xfrm>
            <a:custGeom>
              <a:avLst/>
              <a:gdLst/>
              <a:ahLst/>
              <a:cxnLst/>
              <a:rect l="l" t="t" r="r" b="b"/>
              <a:pathLst>
                <a:path w="342900" h="351154">
                  <a:moveTo>
                    <a:pt x="310554" y="110549"/>
                  </a:moveTo>
                  <a:lnTo>
                    <a:pt x="305785" y="98683"/>
                  </a:lnTo>
                  <a:lnTo>
                    <a:pt x="299006" y="88016"/>
                  </a:lnTo>
                  <a:lnTo>
                    <a:pt x="290371" y="78819"/>
                  </a:lnTo>
                  <a:lnTo>
                    <a:pt x="280035" y="71362"/>
                  </a:lnTo>
                  <a:lnTo>
                    <a:pt x="280035" y="67649"/>
                  </a:lnTo>
                  <a:lnTo>
                    <a:pt x="276220" y="47824"/>
                  </a:lnTo>
                  <a:lnTo>
                    <a:pt x="265290" y="31556"/>
                  </a:lnTo>
                  <a:lnTo>
                    <a:pt x="248948" y="20547"/>
                  </a:lnTo>
                  <a:lnTo>
                    <a:pt x="228894" y="16499"/>
                  </a:lnTo>
                  <a:lnTo>
                    <a:pt x="220233" y="16499"/>
                  </a:lnTo>
                  <a:lnTo>
                    <a:pt x="212397" y="18562"/>
                  </a:lnTo>
                  <a:lnTo>
                    <a:pt x="205386" y="22274"/>
                  </a:lnTo>
                  <a:lnTo>
                    <a:pt x="197241" y="13051"/>
                  </a:lnTo>
                  <a:lnTo>
                    <a:pt x="187239" y="6032"/>
                  </a:lnTo>
                  <a:lnTo>
                    <a:pt x="175692" y="1566"/>
                  </a:lnTo>
                  <a:lnTo>
                    <a:pt x="162906" y="0"/>
                  </a:lnTo>
                  <a:lnTo>
                    <a:pt x="146654" y="2642"/>
                  </a:lnTo>
                  <a:lnTo>
                    <a:pt x="132490" y="10003"/>
                  </a:lnTo>
                  <a:lnTo>
                    <a:pt x="121265" y="21230"/>
                  </a:lnTo>
                  <a:lnTo>
                    <a:pt x="113828" y="35474"/>
                  </a:lnTo>
                  <a:lnTo>
                    <a:pt x="108041" y="32703"/>
                  </a:lnTo>
                  <a:lnTo>
                    <a:pt x="101868" y="30627"/>
                  </a:lnTo>
                  <a:lnTo>
                    <a:pt x="95385" y="29326"/>
                  </a:lnTo>
                  <a:lnTo>
                    <a:pt x="88670" y="28874"/>
                  </a:lnTo>
                  <a:lnTo>
                    <a:pt x="68610" y="32928"/>
                  </a:lnTo>
                  <a:lnTo>
                    <a:pt x="52223" y="43982"/>
                  </a:lnTo>
                  <a:lnTo>
                    <a:pt x="41171" y="60372"/>
                  </a:lnTo>
                  <a:lnTo>
                    <a:pt x="37118" y="80437"/>
                  </a:lnTo>
                  <a:lnTo>
                    <a:pt x="37723" y="88313"/>
                  </a:lnTo>
                  <a:lnTo>
                    <a:pt x="39489" y="95802"/>
                  </a:lnTo>
                  <a:lnTo>
                    <a:pt x="42337" y="102828"/>
                  </a:lnTo>
                  <a:lnTo>
                    <a:pt x="46191" y="109312"/>
                  </a:lnTo>
                  <a:lnTo>
                    <a:pt x="27664" y="117555"/>
                  </a:lnTo>
                  <a:lnTo>
                    <a:pt x="13042" y="131019"/>
                  </a:lnTo>
                  <a:lnTo>
                    <a:pt x="3447" y="148583"/>
                  </a:lnTo>
                  <a:lnTo>
                    <a:pt x="0" y="169124"/>
                  </a:lnTo>
                  <a:lnTo>
                    <a:pt x="4852" y="193236"/>
                  </a:lnTo>
                  <a:lnTo>
                    <a:pt x="18095" y="212900"/>
                  </a:lnTo>
                  <a:lnTo>
                    <a:pt x="37756" y="226145"/>
                  </a:lnTo>
                  <a:lnTo>
                    <a:pt x="61863" y="230999"/>
                  </a:lnTo>
                  <a:lnTo>
                    <a:pt x="66812" y="230999"/>
                  </a:lnTo>
                  <a:lnTo>
                    <a:pt x="71761" y="230174"/>
                  </a:lnTo>
                  <a:lnTo>
                    <a:pt x="76710" y="229349"/>
                  </a:lnTo>
                  <a:lnTo>
                    <a:pt x="95018" y="239191"/>
                  </a:lnTo>
                  <a:lnTo>
                    <a:pt x="116148" y="254253"/>
                  </a:lnTo>
                  <a:lnTo>
                    <a:pt x="133953" y="273260"/>
                  </a:lnTo>
                  <a:lnTo>
                    <a:pt x="142285" y="294936"/>
                  </a:lnTo>
                  <a:lnTo>
                    <a:pt x="140636" y="334123"/>
                  </a:lnTo>
                  <a:lnTo>
                    <a:pt x="140636" y="336186"/>
                  </a:lnTo>
                  <a:lnTo>
                    <a:pt x="139811" y="338248"/>
                  </a:lnTo>
                  <a:lnTo>
                    <a:pt x="138161" y="339898"/>
                  </a:lnTo>
                  <a:lnTo>
                    <a:pt x="134449" y="343611"/>
                  </a:lnTo>
                  <a:lnTo>
                    <a:pt x="131975" y="346498"/>
                  </a:lnTo>
                  <a:lnTo>
                    <a:pt x="133624" y="350623"/>
                  </a:lnTo>
                  <a:lnTo>
                    <a:pt x="137336" y="350623"/>
                  </a:lnTo>
                  <a:lnTo>
                    <a:pt x="182703" y="350623"/>
                  </a:lnTo>
                  <a:lnTo>
                    <a:pt x="186002" y="350623"/>
                  </a:lnTo>
                  <a:lnTo>
                    <a:pt x="187652" y="347323"/>
                  </a:lnTo>
                  <a:lnTo>
                    <a:pt x="186415" y="344436"/>
                  </a:lnTo>
                  <a:lnTo>
                    <a:pt x="184352" y="340311"/>
                  </a:lnTo>
                  <a:lnTo>
                    <a:pt x="183115" y="339073"/>
                  </a:lnTo>
                  <a:lnTo>
                    <a:pt x="181878" y="337423"/>
                  </a:lnTo>
                  <a:lnTo>
                    <a:pt x="180641" y="335773"/>
                  </a:lnTo>
                  <a:lnTo>
                    <a:pt x="180641" y="333298"/>
                  </a:lnTo>
                  <a:lnTo>
                    <a:pt x="178991" y="283386"/>
                  </a:lnTo>
                  <a:lnTo>
                    <a:pt x="178991" y="282973"/>
                  </a:lnTo>
                  <a:lnTo>
                    <a:pt x="179403" y="282561"/>
                  </a:lnTo>
                  <a:lnTo>
                    <a:pt x="184733" y="272268"/>
                  </a:lnTo>
                  <a:lnTo>
                    <a:pt x="194818" y="263328"/>
                  </a:lnTo>
                  <a:lnTo>
                    <a:pt x="208228" y="255239"/>
                  </a:lnTo>
                  <a:lnTo>
                    <a:pt x="223533" y="247498"/>
                  </a:lnTo>
                  <a:lnTo>
                    <a:pt x="239682" y="239268"/>
                  </a:lnTo>
                  <a:lnTo>
                    <a:pt x="255289" y="229606"/>
                  </a:lnTo>
                  <a:lnTo>
                    <a:pt x="268422" y="217857"/>
                  </a:lnTo>
                  <a:lnTo>
                    <a:pt x="277148" y="203361"/>
                  </a:lnTo>
                  <a:lnTo>
                    <a:pt x="282097" y="205011"/>
                  </a:lnTo>
                  <a:lnTo>
                    <a:pt x="287458" y="206249"/>
                  </a:lnTo>
                  <a:lnTo>
                    <a:pt x="293232" y="206249"/>
                  </a:lnTo>
                  <a:lnTo>
                    <a:pt x="312448" y="202343"/>
                  </a:lnTo>
                  <a:lnTo>
                    <a:pt x="328185" y="191708"/>
                  </a:lnTo>
                  <a:lnTo>
                    <a:pt x="338818" y="175969"/>
                  </a:lnTo>
                  <a:lnTo>
                    <a:pt x="342723" y="156749"/>
                  </a:lnTo>
                  <a:lnTo>
                    <a:pt x="340132" y="141641"/>
                  </a:lnTo>
                  <a:lnTo>
                    <a:pt x="333443" y="128390"/>
                  </a:lnTo>
                  <a:lnTo>
                    <a:pt x="323352" y="117768"/>
                  </a:lnTo>
                  <a:lnTo>
                    <a:pt x="310554" y="110549"/>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pic>
          <p:nvPicPr>
            <p:cNvPr id="40" name="object 40"/>
            <p:cNvPicPr/>
            <p:nvPr/>
          </p:nvPicPr>
          <p:blipFill>
            <a:blip r:embed="rId2" cstate="print"/>
            <a:stretch>
              <a:fillRect/>
            </a:stretch>
          </p:blipFill>
          <p:spPr>
            <a:xfrm>
              <a:off x="981163" y="5829074"/>
              <a:ext cx="161257" cy="67236"/>
            </a:xfrm>
            <a:prstGeom prst="rect">
              <a:avLst/>
            </a:prstGeom>
          </p:spPr>
        </p:pic>
        <p:sp>
          <p:nvSpPr>
            <p:cNvPr id="41" name="object 41"/>
            <p:cNvSpPr/>
            <p:nvPr/>
          </p:nvSpPr>
          <p:spPr>
            <a:xfrm>
              <a:off x="852487" y="5614987"/>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sp>
        <p:nvSpPr>
          <p:cNvPr id="42" name="object 42"/>
          <p:cNvSpPr txBox="1"/>
          <p:nvPr/>
        </p:nvSpPr>
        <p:spPr>
          <a:xfrm>
            <a:off x="3052014" y="4736008"/>
            <a:ext cx="6726793" cy="1200970"/>
          </a:xfrm>
          <a:prstGeom prst="rect">
            <a:avLst/>
          </a:prstGeom>
        </p:spPr>
        <p:txBody>
          <a:bodyPr vert="horz" wrap="square" lIns="0" tIns="15875" rIns="0" bIns="0" rtlCol="0">
            <a:spAutoFit/>
          </a:bodyPr>
          <a:lstStyle/>
          <a:p>
            <a:pPr marL="12700">
              <a:spcBef>
                <a:spcPts val="125"/>
              </a:spcBef>
            </a:pPr>
            <a:r>
              <a:rPr sz="1850">
                <a:solidFill>
                  <a:prstClr val="black"/>
                </a:solidFill>
                <a:latin typeface="Calibri"/>
                <a:cs typeface="Calibri"/>
              </a:rPr>
              <a:t>Cost</a:t>
            </a:r>
            <a:r>
              <a:rPr sz="1850" spc="80">
                <a:solidFill>
                  <a:prstClr val="black"/>
                </a:solidFill>
                <a:latin typeface="Calibri"/>
                <a:cs typeface="Calibri"/>
              </a:rPr>
              <a:t> </a:t>
            </a:r>
            <a:r>
              <a:rPr sz="1850" spc="-10">
                <a:solidFill>
                  <a:prstClr val="black"/>
                </a:solidFill>
                <a:latin typeface="Calibri"/>
                <a:cs typeface="Calibri"/>
              </a:rPr>
              <a:t>Effective</a:t>
            </a:r>
            <a:endParaRPr sz="1850">
              <a:solidFill>
                <a:prstClr val="black"/>
              </a:solidFill>
              <a:latin typeface="Calibri"/>
              <a:cs typeface="Calibri"/>
            </a:endParaRPr>
          </a:p>
          <a:p>
            <a:endParaRPr sz="1900">
              <a:solidFill>
                <a:prstClr val="black"/>
              </a:solidFill>
              <a:latin typeface="Calibri"/>
              <a:cs typeface="Calibri"/>
            </a:endParaRPr>
          </a:p>
          <a:p>
            <a:pPr>
              <a:spcBef>
                <a:spcPts val="15"/>
              </a:spcBef>
            </a:pPr>
            <a:endParaRPr sz="2100">
              <a:solidFill>
                <a:prstClr val="black"/>
              </a:solidFill>
              <a:latin typeface="Calibri"/>
              <a:cs typeface="Calibri"/>
            </a:endParaRPr>
          </a:p>
          <a:p>
            <a:pPr marL="12700"/>
            <a:r>
              <a:rPr lang="en-US" sz="1850">
                <a:solidFill>
                  <a:prstClr val="black"/>
                </a:solidFill>
                <a:latin typeface="Calibri"/>
                <a:cs typeface="Calibri"/>
              </a:rPr>
              <a:t>Must comply with </a:t>
            </a:r>
            <a:r>
              <a:rPr sz="1850">
                <a:solidFill>
                  <a:prstClr val="black"/>
                </a:solidFill>
                <a:latin typeface="Calibri"/>
                <a:cs typeface="Calibri"/>
              </a:rPr>
              <a:t>Environmental</a:t>
            </a:r>
            <a:r>
              <a:rPr sz="1850" spc="155">
                <a:solidFill>
                  <a:prstClr val="black"/>
                </a:solidFill>
                <a:latin typeface="Calibri"/>
                <a:cs typeface="Calibri"/>
              </a:rPr>
              <a:t> </a:t>
            </a:r>
            <a:r>
              <a:rPr sz="1850">
                <a:solidFill>
                  <a:prstClr val="black"/>
                </a:solidFill>
                <a:latin typeface="Calibri"/>
                <a:cs typeface="Calibri"/>
              </a:rPr>
              <a:t>and</a:t>
            </a:r>
            <a:r>
              <a:rPr sz="1850" spc="130">
                <a:solidFill>
                  <a:prstClr val="black"/>
                </a:solidFill>
                <a:latin typeface="Calibri"/>
                <a:cs typeface="Calibri"/>
              </a:rPr>
              <a:t> </a:t>
            </a:r>
            <a:r>
              <a:rPr sz="1850">
                <a:solidFill>
                  <a:prstClr val="black"/>
                </a:solidFill>
                <a:latin typeface="Calibri"/>
                <a:cs typeface="Calibri"/>
              </a:rPr>
              <a:t>Historic</a:t>
            </a:r>
            <a:r>
              <a:rPr sz="1850" spc="10">
                <a:solidFill>
                  <a:prstClr val="black"/>
                </a:solidFill>
                <a:latin typeface="Calibri"/>
                <a:cs typeface="Calibri"/>
              </a:rPr>
              <a:t> </a:t>
            </a:r>
            <a:r>
              <a:rPr sz="1850">
                <a:solidFill>
                  <a:prstClr val="black"/>
                </a:solidFill>
                <a:latin typeface="Calibri"/>
                <a:cs typeface="Calibri"/>
              </a:rPr>
              <a:t>Preservation</a:t>
            </a:r>
            <a:r>
              <a:rPr sz="1850" spc="130">
                <a:solidFill>
                  <a:prstClr val="black"/>
                </a:solidFill>
                <a:latin typeface="Calibri"/>
                <a:cs typeface="Calibri"/>
              </a:rPr>
              <a:t> </a:t>
            </a:r>
            <a:r>
              <a:rPr sz="1850" spc="-10">
                <a:solidFill>
                  <a:prstClr val="black"/>
                </a:solidFill>
                <a:latin typeface="Calibri"/>
                <a:cs typeface="Calibri"/>
              </a:rPr>
              <a:t>(EHP)</a:t>
            </a:r>
            <a:endParaRPr sz="1850">
              <a:solidFill>
                <a:prstClr val="black"/>
              </a:solidFill>
              <a:latin typeface="Calibri"/>
              <a:cs typeface="Calibri"/>
            </a:endParaRPr>
          </a:p>
        </p:txBody>
      </p:sp>
      <p:pic>
        <p:nvPicPr>
          <p:cNvPr id="43" name="object 3">
            <a:extLst>
              <a:ext uri="{FF2B5EF4-FFF2-40B4-BE49-F238E27FC236}">
                <a16:creationId xmlns:a16="http://schemas.microsoft.com/office/drawing/2014/main" id="{FDFB7368-92B5-42B2-8DBD-22B15E9F9BF6}"/>
              </a:ext>
            </a:extLst>
          </p:cNvPr>
          <p:cNvPicPr/>
          <p:nvPr/>
        </p:nvPicPr>
        <p:blipFill>
          <a:blip r:embed="rId4" cstate="print"/>
          <a:stretch>
            <a:fillRect/>
          </a:stretch>
        </p:blipFill>
        <p:spPr>
          <a:xfrm>
            <a:off x="2007896" y="1499681"/>
            <a:ext cx="8176209" cy="11190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22328" y="320356"/>
            <a:ext cx="7809714" cy="3961177"/>
            <a:chOff x="4629144" y="1085850"/>
            <a:chExt cx="4181475" cy="4286250"/>
          </a:xfrm>
        </p:grpSpPr>
        <p:sp>
          <p:nvSpPr>
            <p:cNvPr id="3" name="object 3"/>
            <p:cNvSpPr/>
            <p:nvPr/>
          </p:nvSpPr>
          <p:spPr>
            <a:xfrm>
              <a:off x="4629144" y="1085850"/>
              <a:ext cx="4181475" cy="4286250"/>
            </a:xfrm>
            <a:custGeom>
              <a:avLst/>
              <a:gdLst/>
              <a:ahLst/>
              <a:cxnLst/>
              <a:rect l="l" t="t" r="r" b="b"/>
              <a:pathLst>
                <a:path w="4181475" h="4286250">
                  <a:moveTo>
                    <a:pt x="3949928" y="0"/>
                  </a:moveTo>
                  <a:lnTo>
                    <a:pt x="231559" y="0"/>
                  </a:lnTo>
                  <a:lnTo>
                    <a:pt x="0" y="309600"/>
                  </a:lnTo>
                  <a:lnTo>
                    <a:pt x="0" y="3976649"/>
                  </a:lnTo>
                  <a:lnTo>
                    <a:pt x="231559" y="4286250"/>
                  </a:lnTo>
                  <a:lnTo>
                    <a:pt x="3949928" y="4286250"/>
                  </a:lnTo>
                  <a:lnTo>
                    <a:pt x="4181475" y="3976649"/>
                  </a:lnTo>
                  <a:lnTo>
                    <a:pt x="4181475" y="309600"/>
                  </a:lnTo>
                  <a:lnTo>
                    <a:pt x="3949928" y="0"/>
                  </a:lnTo>
                  <a:close/>
                </a:path>
              </a:pathLst>
            </a:custGeom>
            <a:solidFill>
              <a:schemeClr val="tx1"/>
            </a:solidFill>
          </p:spPr>
          <p:txBody>
            <a:bodyPr wrap="square" lIns="0" tIns="0" rIns="0" bIns="0" rtlCol="0"/>
            <a:lstStyle/>
            <a:p>
              <a:endParaRPr>
                <a:solidFill>
                  <a:prstClr val="black"/>
                </a:solidFill>
                <a:latin typeface="Calibri" panose="020F0502020204030204"/>
              </a:endParaRPr>
            </a:p>
          </p:txBody>
        </p:sp>
        <p:sp>
          <p:nvSpPr>
            <p:cNvPr id="4" name="object 4"/>
            <p:cNvSpPr/>
            <p:nvPr/>
          </p:nvSpPr>
          <p:spPr>
            <a:xfrm>
              <a:off x="4686303" y="1171575"/>
              <a:ext cx="4067175" cy="4114800"/>
            </a:xfrm>
            <a:custGeom>
              <a:avLst/>
              <a:gdLst/>
              <a:ahLst/>
              <a:cxnLst/>
              <a:rect l="l" t="t" r="r" b="b"/>
              <a:pathLst>
                <a:path w="4067175" h="4114800">
                  <a:moveTo>
                    <a:pt x="225221" y="0"/>
                  </a:moveTo>
                  <a:lnTo>
                    <a:pt x="733018" y="0"/>
                  </a:lnTo>
                  <a:lnTo>
                    <a:pt x="3334143" y="0"/>
                  </a:lnTo>
                  <a:lnTo>
                    <a:pt x="3841953" y="0"/>
                  </a:lnTo>
                  <a:lnTo>
                    <a:pt x="4067175" y="297205"/>
                  </a:lnTo>
                  <a:lnTo>
                    <a:pt x="4067175" y="3817581"/>
                  </a:lnTo>
                  <a:lnTo>
                    <a:pt x="3841940" y="4114800"/>
                  </a:lnTo>
                  <a:lnTo>
                    <a:pt x="3334143" y="4114800"/>
                  </a:lnTo>
                  <a:lnTo>
                    <a:pt x="733018" y="4114800"/>
                  </a:lnTo>
                  <a:lnTo>
                    <a:pt x="225221" y="4114800"/>
                  </a:lnTo>
                  <a:lnTo>
                    <a:pt x="0" y="3817581"/>
                  </a:lnTo>
                  <a:lnTo>
                    <a:pt x="0" y="297205"/>
                  </a:lnTo>
                  <a:lnTo>
                    <a:pt x="225221" y="0"/>
                  </a:lnTo>
                  <a:close/>
                </a:path>
              </a:pathLst>
            </a:custGeom>
            <a:ln w="19050">
              <a:solidFill>
                <a:srgbClr val="FFFFFF"/>
              </a:solidFill>
            </a:ln>
          </p:spPr>
          <p:txBody>
            <a:bodyPr wrap="square" lIns="0" tIns="0" rIns="0" bIns="0" rtlCol="0"/>
            <a:lstStyle/>
            <a:p>
              <a:endParaRPr>
                <a:solidFill>
                  <a:prstClr val="black"/>
                </a:solidFill>
                <a:latin typeface="Calibri" panose="020F0502020204030204"/>
              </a:endParaRPr>
            </a:p>
          </p:txBody>
        </p:sp>
      </p:grpSp>
      <p:sp>
        <p:nvSpPr>
          <p:cNvPr id="5" name="object 5"/>
          <p:cNvSpPr txBox="1">
            <a:spLocks noGrp="1"/>
          </p:cNvSpPr>
          <p:nvPr>
            <p:ph type="title"/>
          </p:nvPr>
        </p:nvSpPr>
        <p:spPr>
          <a:xfrm>
            <a:off x="2096185" y="651645"/>
            <a:ext cx="6509740" cy="521297"/>
          </a:xfrm>
          <a:prstGeom prst="rect">
            <a:avLst/>
          </a:prstGeom>
        </p:spPr>
        <p:txBody>
          <a:bodyPr vert="horz" wrap="square" lIns="0" tIns="71755" rIns="0" bIns="0" rtlCol="0" anchor="ctr">
            <a:spAutoFit/>
          </a:bodyPr>
          <a:lstStyle/>
          <a:p>
            <a:pPr marL="12700" marR="5080" algn="ctr">
              <a:lnSpc>
                <a:spcPts val="3450"/>
              </a:lnSpc>
              <a:spcBef>
                <a:spcPts val="565"/>
              </a:spcBef>
            </a:pPr>
            <a:r>
              <a:rPr sz="3200" b="1">
                <a:solidFill>
                  <a:srgbClr val="FFFFFF"/>
                </a:solidFill>
                <a:latin typeface="Calibri Light"/>
                <a:cs typeface="Calibri Light"/>
              </a:rPr>
              <a:t>What</a:t>
            </a:r>
            <a:r>
              <a:rPr sz="3200" b="1" spc="-90">
                <a:solidFill>
                  <a:srgbClr val="FFFFFF"/>
                </a:solidFill>
                <a:latin typeface="Calibri Light"/>
                <a:cs typeface="Calibri Light"/>
              </a:rPr>
              <a:t> </a:t>
            </a:r>
            <a:r>
              <a:rPr sz="3200" b="1">
                <a:solidFill>
                  <a:srgbClr val="FFFFFF"/>
                </a:solidFill>
                <a:latin typeface="Calibri Light"/>
                <a:cs typeface="Calibri Light"/>
              </a:rPr>
              <a:t>is</a:t>
            </a:r>
            <a:r>
              <a:rPr sz="3200" b="1" spc="20">
                <a:solidFill>
                  <a:srgbClr val="FFFFFF"/>
                </a:solidFill>
                <a:latin typeface="Calibri Light"/>
                <a:cs typeface="Calibri Light"/>
              </a:rPr>
              <a:t> </a:t>
            </a:r>
            <a:r>
              <a:rPr sz="3200" b="1">
                <a:solidFill>
                  <a:srgbClr val="FFFFFF"/>
                </a:solidFill>
                <a:latin typeface="Calibri Light"/>
                <a:cs typeface="Calibri Light"/>
              </a:rPr>
              <a:t>a</a:t>
            </a:r>
            <a:r>
              <a:rPr sz="3200" b="1" spc="-15">
                <a:solidFill>
                  <a:srgbClr val="FFFFFF"/>
                </a:solidFill>
                <a:latin typeface="Calibri Light"/>
                <a:cs typeface="Calibri Light"/>
              </a:rPr>
              <a:t> </a:t>
            </a:r>
            <a:r>
              <a:rPr sz="3200" b="1" spc="-10">
                <a:solidFill>
                  <a:srgbClr val="FFFFFF"/>
                </a:solidFill>
                <a:latin typeface="Calibri Light"/>
                <a:cs typeface="Calibri Light"/>
              </a:rPr>
              <a:t>Benefit </a:t>
            </a:r>
            <a:r>
              <a:rPr sz="3200" b="1">
                <a:solidFill>
                  <a:srgbClr val="FFFFFF"/>
                </a:solidFill>
                <a:latin typeface="Calibri Light"/>
                <a:cs typeface="Calibri Light"/>
              </a:rPr>
              <a:t>Cost</a:t>
            </a:r>
            <a:r>
              <a:rPr sz="3200" b="1" spc="-100">
                <a:solidFill>
                  <a:srgbClr val="FFFFFF"/>
                </a:solidFill>
                <a:latin typeface="Calibri Light"/>
                <a:cs typeface="Calibri Light"/>
              </a:rPr>
              <a:t> </a:t>
            </a:r>
            <a:r>
              <a:rPr sz="3200" b="1">
                <a:solidFill>
                  <a:srgbClr val="FFFFFF"/>
                </a:solidFill>
                <a:latin typeface="Calibri Light"/>
                <a:cs typeface="Calibri Light"/>
              </a:rPr>
              <a:t>Analysis</a:t>
            </a:r>
            <a:r>
              <a:rPr sz="3200" b="1" spc="-55">
                <a:solidFill>
                  <a:srgbClr val="FFFFFF"/>
                </a:solidFill>
                <a:latin typeface="Calibri Light"/>
                <a:cs typeface="Calibri Light"/>
              </a:rPr>
              <a:t> </a:t>
            </a:r>
            <a:r>
              <a:rPr sz="3200" b="1">
                <a:solidFill>
                  <a:srgbClr val="FFFFFF"/>
                </a:solidFill>
                <a:latin typeface="Calibri Light"/>
                <a:cs typeface="Calibri Light"/>
              </a:rPr>
              <a:t>(BCA)</a:t>
            </a:r>
            <a:r>
              <a:rPr sz="3200" b="1" spc="-135">
                <a:solidFill>
                  <a:srgbClr val="FFFFFF"/>
                </a:solidFill>
                <a:latin typeface="Calibri Light"/>
                <a:cs typeface="Calibri Light"/>
              </a:rPr>
              <a:t> </a:t>
            </a:r>
            <a:r>
              <a:rPr sz="3200" b="1" spc="-50">
                <a:solidFill>
                  <a:srgbClr val="FFFFFF"/>
                </a:solidFill>
                <a:latin typeface="Calibri Light"/>
                <a:cs typeface="Calibri Light"/>
              </a:rPr>
              <a:t>?</a:t>
            </a:r>
            <a:endParaRPr sz="3200" b="1">
              <a:latin typeface="Calibri Light"/>
              <a:cs typeface="Calibri Light"/>
            </a:endParaRPr>
          </a:p>
        </p:txBody>
      </p:sp>
      <p:sp>
        <p:nvSpPr>
          <p:cNvPr id="7" name="object 7"/>
          <p:cNvSpPr txBox="1"/>
          <p:nvPr/>
        </p:nvSpPr>
        <p:spPr>
          <a:xfrm>
            <a:off x="2044986" y="1303696"/>
            <a:ext cx="7259377" cy="2742674"/>
          </a:xfrm>
          <a:prstGeom prst="rect">
            <a:avLst/>
          </a:prstGeom>
        </p:spPr>
        <p:txBody>
          <a:bodyPr vert="horz" wrap="square" lIns="0" tIns="40005" rIns="0" bIns="0" rtlCol="0" anchor="t">
            <a:spAutoFit/>
          </a:bodyPr>
          <a:lstStyle/>
          <a:p>
            <a:pPr marL="285750" marR="5080" indent="-285750">
              <a:lnSpc>
                <a:spcPct val="90700"/>
              </a:lnSpc>
              <a:spcBef>
                <a:spcPts val="600"/>
              </a:spcBef>
              <a:spcAft>
                <a:spcPts val="600"/>
              </a:spcAft>
              <a:buFont typeface="Arial" panose="020B0604020202020204" pitchFamily="34" charset="0"/>
              <a:buChar char="•"/>
              <a:tabLst>
                <a:tab pos="240665" algn="l"/>
                <a:tab pos="241300" algn="l"/>
              </a:tabLst>
            </a:pPr>
            <a:r>
              <a:rPr lang="en-US" sz="2000" spc="-10">
                <a:solidFill>
                  <a:srgbClr val="FFFFFF"/>
                </a:solidFill>
                <a:latin typeface="Calibri"/>
                <a:cs typeface="Calibri"/>
              </a:rPr>
              <a:t>Benefit-</a:t>
            </a:r>
            <a:r>
              <a:rPr lang="en-US" sz="2000">
                <a:solidFill>
                  <a:srgbClr val="FFFFFF"/>
                </a:solidFill>
                <a:latin typeface="Calibri"/>
                <a:cs typeface="Calibri"/>
              </a:rPr>
              <a:t>Cost</a:t>
            </a:r>
            <a:r>
              <a:rPr lang="en-US" sz="2000" spc="-65">
                <a:solidFill>
                  <a:srgbClr val="FFFFFF"/>
                </a:solidFill>
                <a:latin typeface="Calibri"/>
                <a:cs typeface="Calibri"/>
              </a:rPr>
              <a:t> </a:t>
            </a:r>
            <a:r>
              <a:rPr lang="en-US" sz="2000">
                <a:solidFill>
                  <a:srgbClr val="FFFFFF"/>
                </a:solidFill>
                <a:latin typeface="Calibri"/>
                <a:cs typeface="Calibri"/>
              </a:rPr>
              <a:t>Analysis</a:t>
            </a:r>
            <a:r>
              <a:rPr lang="en-US" sz="2000" spc="-15">
                <a:solidFill>
                  <a:srgbClr val="FFFFFF"/>
                </a:solidFill>
                <a:latin typeface="Calibri"/>
                <a:cs typeface="Calibri"/>
              </a:rPr>
              <a:t> </a:t>
            </a:r>
            <a:r>
              <a:rPr lang="en-US" sz="2000">
                <a:solidFill>
                  <a:srgbClr val="FFFFFF"/>
                </a:solidFill>
                <a:latin typeface="Calibri"/>
                <a:cs typeface="Calibri"/>
              </a:rPr>
              <a:t>(BCA)</a:t>
            </a:r>
            <a:r>
              <a:rPr lang="en-US" sz="2000" spc="-5">
                <a:solidFill>
                  <a:srgbClr val="FFFFFF"/>
                </a:solidFill>
                <a:latin typeface="Calibri"/>
                <a:cs typeface="Calibri"/>
              </a:rPr>
              <a:t> </a:t>
            </a:r>
            <a:r>
              <a:rPr lang="en-US" sz="2000">
                <a:solidFill>
                  <a:srgbClr val="FFFFFF"/>
                </a:solidFill>
                <a:latin typeface="Calibri"/>
                <a:cs typeface="Calibri"/>
              </a:rPr>
              <a:t>is</a:t>
            </a:r>
            <a:r>
              <a:rPr lang="en-US" sz="2000" spc="-10">
                <a:solidFill>
                  <a:srgbClr val="FFFFFF"/>
                </a:solidFill>
                <a:latin typeface="Calibri"/>
                <a:cs typeface="Calibri"/>
              </a:rPr>
              <a:t> </a:t>
            </a:r>
            <a:r>
              <a:rPr lang="en-US" sz="2000" spc="-50">
                <a:solidFill>
                  <a:srgbClr val="FFFFFF"/>
                </a:solidFill>
                <a:latin typeface="Calibri"/>
                <a:cs typeface="Calibri"/>
              </a:rPr>
              <a:t>a </a:t>
            </a:r>
            <a:r>
              <a:rPr lang="en-US" sz="2000">
                <a:solidFill>
                  <a:srgbClr val="FFFFFF"/>
                </a:solidFill>
                <a:latin typeface="Calibri"/>
                <a:cs typeface="Calibri"/>
              </a:rPr>
              <a:t>method</a:t>
            </a:r>
            <a:r>
              <a:rPr lang="en-US" sz="2000" spc="10">
                <a:solidFill>
                  <a:srgbClr val="FFFFFF"/>
                </a:solidFill>
                <a:latin typeface="Calibri"/>
                <a:cs typeface="Calibri"/>
              </a:rPr>
              <a:t> </a:t>
            </a:r>
            <a:r>
              <a:rPr lang="en-US" sz="2000">
                <a:solidFill>
                  <a:srgbClr val="FFFFFF"/>
                </a:solidFill>
                <a:latin typeface="Calibri"/>
                <a:cs typeface="Calibri"/>
              </a:rPr>
              <a:t>that</a:t>
            </a:r>
            <a:r>
              <a:rPr lang="en-US" sz="2000" spc="-35">
                <a:solidFill>
                  <a:srgbClr val="FFFFFF"/>
                </a:solidFill>
                <a:latin typeface="Calibri"/>
                <a:cs typeface="Calibri"/>
              </a:rPr>
              <a:t> </a:t>
            </a:r>
            <a:r>
              <a:rPr lang="en-US" sz="2000" spc="-10">
                <a:solidFill>
                  <a:srgbClr val="FFFFFF"/>
                </a:solidFill>
                <a:latin typeface="Calibri"/>
                <a:cs typeface="Calibri"/>
              </a:rPr>
              <a:t>quantifies</a:t>
            </a:r>
            <a:r>
              <a:rPr lang="en-US" sz="2000" spc="-60">
                <a:solidFill>
                  <a:srgbClr val="FFFFFF"/>
                </a:solidFill>
                <a:latin typeface="Calibri"/>
                <a:cs typeface="Calibri"/>
              </a:rPr>
              <a:t> </a:t>
            </a:r>
            <a:r>
              <a:rPr lang="en-US" sz="2000">
                <a:solidFill>
                  <a:srgbClr val="FFFFFF"/>
                </a:solidFill>
                <a:latin typeface="Calibri"/>
                <a:cs typeface="Calibri"/>
              </a:rPr>
              <a:t>the</a:t>
            </a:r>
            <a:r>
              <a:rPr lang="en-US" sz="2000" spc="-15">
                <a:solidFill>
                  <a:srgbClr val="FFFFFF"/>
                </a:solidFill>
                <a:latin typeface="Calibri"/>
                <a:cs typeface="Calibri"/>
              </a:rPr>
              <a:t> </a:t>
            </a:r>
            <a:r>
              <a:rPr lang="en-US" sz="2000" spc="-10">
                <a:solidFill>
                  <a:srgbClr val="FFFFFF"/>
                </a:solidFill>
                <a:latin typeface="Calibri"/>
                <a:cs typeface="Calibri"/>
              </a:rPr>
              <a:t>benefits (avoided losses) </a:t>
            </a:r>
            <a:r>
              <a:rPr lang="en-US" sz="2000">
                <a:solidFill>
                  <a:srgbClr val="FFFFFF"/>
                </a:solidFill>
                <a:latin typeface="Calibri"/>
                <a:cs typeface="Calibri"/>
              </a:rPr>
              <a:t>of</a:t>
            </a:r>
            <a:r>
              <a:rPr lang="en-US" sz="2000" spc="10">
                <a:solidFill>
                  <a:srgbClr val="FFFFFF"/>
                </a:solidFill>
                <a:latin typeface="Calibri"/>
                <a:cs typeface="Calibri"/>
              </a:rPr>
              <a:t> </a:t>
            </a:r>
            <a:r>
              <a:rPr lang="en-US" sz="2000">
                <a:solidFill>
                  <a:srgbClr val="FFFFFF"/>
                </a:solidFill>
                <a:latin typeface="Calibri"/>
                <a:cs typeface="Calibri"/>
              </a:rPr>
              <a:t>a</a:t>
            </a:r>
            <a:r>
              <a:rPr lang="en-US" sz="2000" spc="15">
                <a:solidFill>
                  <a:srgbClr val="FFFFFF"/>
                </a:solidFill>
                <a:latin typeface="Calibri"/>
                <a:cs typeface="Calibri"/>
              </a:rPr>
              <a:t> </a:t>
            </a:r>
            <a:r>
              <a:rPr lang="en-US" sz="2000">
                <a:solidFill>
                  <a:srgbClr val="FFFFFF"/>
                </a:solidFill>
                <a:latin typeface="Calibri"/>
                <a:cs typeface="Calibri"/>
              </a:rPr>
              <a:t>mitigation</a:t>
            </a:r>
            <a:r>
              <a:rPr lang="en-US" sz="2000" spc="-70">
                <a:solidFill>
                  <a:srgbClr val="FFFFFF"/>
                </a:solidFill>
                <a:latin typeface="Calibri"/>
                <a:cs typeface="Calibri"/>
              </a:rPr>
              <a:t> </a:t>
            </a:r>
            <a:r>
              <a:rPr lang="en-US" sz="2000">
                <a:solidFill>
                  <a:srgbClr val="FFFFFF"/>
                </a:solidFill>
                <a:latin typeface="Calibri"/>
                <a:cs typeface="Calibri"/>
              </a:rPr>
              <a:t>project</a:t>
            </a:r>
            <a:r>
              <a:rPr lang="en-US" sz="2000" spc="-40">
                <a:solidFill>
                  <a:srgbClr val="FFFFFF"/>
                </a:solidFill>
                <a:latin typeface="Calibri"/>
                <a:cs typeface="Calibri"/>
              </a:rPr>
              <a:t> </a:t>
            </a:r>
            <a:r>
              <a:rPr lang="en-US" sz="2000" spc="-10">
                <a:solidFill>
                  <a:srgbClr val="FFFFFF"/>
                </a:solidFill>
                <a:latin typeface="Calibri"/>
                <a:cs typeface="Calibri"/>
              </a:rPr>
              <a:t>compared</a:t>
            </a:r>
            <a:r>
              <a:rPr lang="en-US" sz="2000" spc="-70">
                <a:solidFill>
                  <a:srgbClr val="FFFFFF"/>
                </a:solidFill>
                <a:latin typeface="Calibri"/>
                <a:cs typeface="Calibri"/>
              </a:rPr>
              <a:t> </a:t>
            </a:r>
            <a:r>
              <a:rPr lang="en-US" sz="2000" spc="-25">
                <a:solidFill>
                  <a:srgbClr val="FFFFFF"/>
                </a:solidFill>
                <a:latin typeface="Calibri"/>
                <a:cs typeface="Calibri"/>
              </a:rPr>
              <a:t>to </a:t>
            </a:r>
            <a:r>
              <a:rPr lang="en-US" sz="2000">
                <a:solidFill>
                  <a:srgbClr val="FFFFFF"/>
                </a:solidFill>
                <a:latin typeface="Calibri"/>
                <a:cs typeface="Calibri"/>
              </a:rPr>
              <a:t>its</a:t>
            </a:r>
            <a:r>
              <a:rPr lang="en-US" sz="2000" spc="-5">
                <a:solidFill>
                  <a:srgbClr val="FFFFFF"/>
                </a:solidFill>
                <a:latin typeface="Calibri"/>
                <a:cs typeface="Calibri"/>
              </a:rPr>
              <a:t> </a:t>
            </a:r>
            <a:r>
              <a:rPr lang="en-US" sz="2000" spc="-10">
                <a:solidFill>
                  <a:srgbClr val="FFFFFF"/>
                </a:solidFill>
                <a:latin typeface="Calibri"/>
                <a:cs typeface="Calibri"/>
              </a:rPr>
              <a:t>costs</a:t>
            </a:r>
            <a:endParaRPr lang="en-US" sz="2000">
              <a:solidFill>
                <a:prstClr val="black"/>
              </a:solidFill>
              <a:latin typeface="Calibri"/>
              <a:cs typeface="Calibri"/>
            </a:endParaRPr>
          </a:p>
          <a:p>
            <a:pPr marL="285750" marR="5080" indent="-285750">
              <a:lnSpc>
                <a:spcPct val="90700"/>
              </a:lnSpc>
              <a:spcBef>
                <a:spcPts val="600"/>
              </a:spcBef>
              <a:spcAft>
                <a:spcPts val="600"/>
              </a:spcAft>
              <a:buFont typeface="Arial" panose="020B0604020202020204" pitchFamily="34" charset="0"/>
              <a:buChar char="•"/>
              <a:tabLst>
                <a:tab pos="240665" algn="l"/>
                <a:tab pos="241300" algn="l"/>
              </a:tabLst>
            </a:pPr>
            <a:r>
              <a:rPr lang="en-US" sz="2000" spc="-10">
                <a:solidFill>
                  <a:srgbClr val="FFFFFF"/>
                </a:solidFill>
                <a:latin typeface="Calibri"/>
                <a:cs typeface="Calibri"/>
              </a:rPr>
              <a:t>Establishes</a:t>
            </a:r>
            <a:r>
              <a:rPr lang="en-US" sz="2000" spc="-60">
                <a:solidFill>
                  <a:srgbClr val="FFFFFF"/>
                </a:solidFill>
                <a:latin typeface="Calibri"/>
                <a:cs typeface="Calibri"/>
              </a:rPr>
              <a:t> the project's </a:t>
            </a:r>
            <a:r>
              <a:rPr lang="en-US" sz="2000">
                <a:solidFill>
                  <a:srgbClr val="FFFFFF"/>
                </a:solidFill>
                <a:latin typeface="Calibri"/>
                <a:cs typeface="Calibri"/>
              </a:rPr>
              <a:t>Cost</a:t>
            </a:r>
            <a:r>
              <a:rPr lang="en-US" sz="2000" spc="45">
                <a:solidFill>
                  <a:srgbClr val="FFFFFF"/>
                </a:solidFill>
                <a:latin typeface="Calibri"/>
                <a:cs typeface="Calibri"/>
              </a:rPr>
              <a:t> </a:t>
            </a:r>
            <a:r>
              <a:rPr lang="en-US" sz="2000" spc="-10">
                <a:solidFill>
                  <a:srgbClr val="FFFFFF"/>
                </a:solidFill>
                <a:latin typeface="Calibri"/>
                <a:cs typeface="Calibri"/>
              </a:rPr>
              <a:t>Effectiveness (requirement is a BCR &gt; 1)</a:t>
            </a:r>
          </a:p>
          <a:p>
            <a:pPr marL="285750" marR="5080" indent="-285750">
              <a:lnSpc>
                <a:spcPct val="90700"/>
              </a:lnSpc>
              <a:spcBef>
                <a:spcPts val="600"/>
              </a:spcBef>
              <a:spcAft>
                <a:spcPts val="600"/>
              </a:spcAft>
              <a:buFont typeface="Arial" panose="020B0604020202020204" pitchFamily="34" charset="0"/>
              <a:buChar char="•"/>
              <a:tabLst>
                <a:tab pos="240665" algn="l"/>
                <a:tab pos="241300" algn="l"/>
              </a:tabLst>
            </a:pPr>
            <a:r>
              <a:rPr lang="en-US" sz="2000">
                <a:solidFill>
                  <a:srgbClr val="FFFFFF"/>
                </a:solidFill>
                <a:latin typeface="Calibri"/>
                <a:cs typeface="Calibri"/>
              </a:rPr>
              <a:t>BCAs involve technical studies that require heavy data collection, supporting documentation development, and in many cases, engineering expertise</a:t>
            </a:r>
          </a:p>
          <a:p>
            <a:pPr marL="285750" marR="5080" indent="-285750">
              <a:lnSpc>
                <a:spcPct val="90700"/>
              </a:lnSpc>
              <a:spcBef>
                <a:spcPts val="600"/>
              </a:spcBef>
              <a:spcAft>
                <a:spcPts val="600"/>
              </a:spcAft>
              <a:buFont typeface="Arial" panose="020B0604020202020204" pitchFamily="34" charset="0"/>
              <a:buChar char="•"/>
              <a:tabLst>
                <a:tab pos="240665" algn="l"/>
                <a:tab pos="241300" algn="l"/>
              </a:tabLst>
            </a:pPr>
            <a:r>
              <a:rPr lang="en-US" sz="2000">
                <a:solidFill>
                  <a:srgbClr val="FFFFFF"/>
                </a:solidFill>
                <a:latin typeface="Calibri"/>
                <a:cs typeface="Calibri"/>
              </a:rPr>
              <a:t>BCAs are required for project </a:t>
            </a:r>
            <a:r>
              <a:rPr lang="en-US" sz="2000" err="1">
                <a:solidFill>
                  <a:srgbClr val="FFFFFF"/>
                </a:solidFill>
                <a:latin typeface="Calibri"/>
                <a:cs typeface="Calibri"/>
              </a:rPr>
              <a:t>subapplications</a:t>
            </a:r>
            <a:r>
              <a:rPr lang="en-US" sz="2000">
                <a:solidFill>
                  <a:srgbClr val="FFFFFF"/>
                </a:solidFill>
                <a:latin typeface="Calibri"/>
                <a:cs typeface="Calibri"/>
              </a:rPr>
              <a:t> (note additional considerations in FEMA NOFOs)</a:t>
            </a:r>
          </a:p>
        </p:txBody>
      </p:sp>
      <p:pic>
        <p:nvPicPr>
          <p:cNvPr id="6" name="object 6"/>
          <p:cNvPicPr/>
          <p:nvPr/>
        </p:nvPicPr>
        <p:blipFill>
          <a:blip r:embed="rId2" cstate="print"/>
          <a:stretch>
            <a:fillRect/>
          </a:stretch>
        </p:blipFill>
        <p:spPr>
          <a:xfrm>
            <a:off x="6607649" y="4405601"/>
            <a:ext cx="3882442" cy="2288447"/>
          </a:xfrm>
          <a:prstGeom prst="rect">
            <a:avLst/>
          </a:prstGeom>
          <a:ln w="635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object 13"/>
          <p:cNvGrpSpPr/>
          <p:nvPr/>
        </p:nvGrpSpPr>
        <p:grpSpPr>
          <a:xfrm>
            <a:off x="2152650" y="5257802"/>
            <a:ext cx="7886700" cy="914400"/>
            <a:chOff x="628650" y="5257802"/>
            <a:chExt cx="7886700" cy="914400"/>
          </a:xfrm>
        </p:grpSpPr>
        <p:sp>
          <p:nvSpPr>
            <p:cNvPr id="14" name="object 14"/>
            <p:cNvSpPr/>
            <p:nvPr/>
          </p:nvSpPr>
          <p:spPr>
            <a:xfrm>
              <a:off x="628650" y="5257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4B5C75"/>
            </a:solidFill>
          </p:spPr>
          <p:txBody>
            <a:bodyPr wrap="square" lIns="0" tIns="0" rIns="0" bIns="0" rtlCol="0"/>
            <a:lstStyle/>
            <a:p>
              <a:endParaRPr>
                <a:solidFill>
                  <a:prstClr val="black"/>
                </a:solidFill>
                <a:latin typeface="Calibri" panose="020F0502020204030204"/>
              </a:endParaRPr>
            </a:p>
          </p:txBody>
        </p:sp>
        <p:sp>
          <p:nvSpPr>
            <p:cNvPr id="15" name="object 15"/>
            <p:cNvSpPr/>
            <p:nvPr/>
          </p:nvSpPr>
          <p:spPr>
            <a:xfrm>
              <a:off x="1066585" y="5498639"/>
              <a:ext cx="187325" cy="447675"/>
            </a:xfrm>
            <a:custGeom>
              <a:avLst/>
              <a:gdLst/>
              <a:ahLst/>
              <a:cxnLst/>
              <a:rect l="l" t="t" r="r" b="b"/>
              <a:pathLst>
                <a:path w="187325" h="447675">
                  <a:moveTo>
                    <a:pt x="136434" y="380010"/>
                  </a:moveTo>
                  <a:lnTo>
                    <a:pt x="79356" y="380010"/>
                  </a:lnTo>
                  <a:lnTo>
                    <a:pt x="87626" y="379963"/>
                  </a:lnTo>
                  <a:lnTo>
                    <a:pt x="87626" y="222283"/>
                  </a:lnTo>
                  <a:lnTo>
                    <a:pt x="48546" y="206105"/>
                  </a:lnTo>
                  <a:lnTo>
                    <a:pt x="17607" y="175285"/>
                  </a:lnTo>
                  <a:lnTo>
                    <a:pt x="9893" y="140153"/>
                  </a:lnTo>
                  <a:lnTo>
                    <a:pt x="10268" y="132127"/>
                  </a:lnTo>
                  <a:lnTo>
                    <a:pt x="23547" y="94633"/>
                  </a:lnTo>
                  <a:lnTo>
                    <a:pt x="54793" y="67492"/>
                  </a:lnTo>
                  <a:lnTo>
                    <a:pt x="87631" y="58096"/>
                  </a:lnTo>
                  <a:lnTo>
                    <a:pt x="87631" y="0"/>
                  </a:lnTo>
                  <a:lnTo>
                    <a:pt x="98040" y="0"/>
                  </a:lnTo>
                  <a:lnTo>
                    <a:pt x="98040" y="57394"/>
                  </a:lnTo>
                  <a:lnTo>
                    <a:pt x="105616" y="57394"/>
                  </a:lnTo>
                  <a:lnTo>
                    <a:pt x="144728" y="65202"/>
                  </a:lnTo>
                  <a:lnTo>
                    <a:pt x="149653" y="67669"/>
                  </a:lnTo>
                  <a:lnTo>
                    <a:pt x="100288" y="67669"/>
                  </a:lnTo>
                  <a:lnTo>
                    <a:pt x="99190" y="67773"/>
                  </a:lnTo>
                  <a:lnTo>
                    <a:pt x="98040" y="67804"/>
                  </a:lnTo>
                  <a:lnTo>
                    <a:pt x="98040" y="68601"/>
                  </a:lnTo>
                  <a:lnTo>
                    <a:pt x="87631" y="68601"/>
                  </a:lnTo>
                  <a:lnTo>
                    <a:pt x="46833" y="84804"/>
                  </a:lnTo>
                  <a:lnTo>
                    <a:pt x="23285" y="119416"/>
                  </a:lnTo>
                  <a:lnTo>
                    <a:pt x="20286" y="140190"/>
                  </a:lnTo>
                  <a:lnTo>
                    <a:pt x="20445" y="146662"/>
                  </a:lnTo>
                  <a:lnTo>
                    <a:pt x="36206" y="183763"/>
                  </a:lnTo>
                  <a:lnTo>
                    <a:pt x="79564" y="208551"/>
                  </a:lnTo>
                  <a:lnTo>
                    <a:pt x="87631" y="211357"/>
                  </a:lnTo>
                  <a:lnTo>
                    <a:pt x="98040" y="211357"/>
                  </a:lnTo>
                  <a:lnTo>
                    <a:pt x="98040" y="214673"/>
                  </a:lnTo>
                  <a:lnTo>
                    <a:pt x="99330" y="215100"/>
                  </a:lnTo>
                  <a:lnTo>
                    <a:pt x="106304" y="217247"/>
                  </a:lnTo>
                  <a:lnTo>
                    <a:pt x="112588" y="219290"/>
                  </a:lnTo>
                  <a:lnTo>
                    <a:pt x="118816" y="221418"/>
                  </a:lnTo>
                  <a:lnTo>
                    <a:pt x="124967" y="223626"/>
                  </a:lnTo>
                  <a:lnTo>
                    <a:pt x="130097" y="225599"/>
                  </a:lnTo>
                  <a:lnTo>
                    <a:pt x="98024" y="225599"/>
                  </a:lnTo>
                  <a:lnTo>
                    <a:pt x="98024" y="379604"/>
                  </a:lnTo>
                  <a:lnTo>
                    <a:pt x="137320" y="379604"/>
                  </a:lnTo>
                  <a:lnTo>
                    <a:pt x="136434" y="380010"/>
                  </a:lnTo>
                  <a:close/>
                </a:path>
                <a:path w="187325" h="447675">
                  <a:moveTo>
                    <a:pt x="105616" y="57394"/>
                  </a:moveTo>
                  <a:lnTo>
                    <a:pt x="98040" y="57394"/>
                  </a:lnTo>
                  <a:lnTo>
                    <a:pt x="99190" y="57362"/>
                  </a:lnTo>
                  <a:lnTo>
                    <a:pt x="100293" y="57258"/>
                  </a:lnTo>
                  <a:lnTo>
                    <a:pt x="101459" y="57258"/>
                  </a:lnTo>
                  <a:lnTo>
                    <a:pt x="105616" y="57394"/>
                  </a:lnTo>
                  <a:close/>
                </a:path>
                <a:path w="187325" h="447675">
                  <a:moveTo>
                    <a:pt x="172665" y="97600"/>
                  </a:moveTo>
                  <a:lnTo>
                    <a:pt x="140695" y="74800"/>
                  </a:lnTo>
                  <a:lnTo>
                    <a:pt x="101459" y="67669"/>
                  </a:lnTo>
                  <a:lnTo>
                    <a:pt x="149653" y="67669"/>
                  </a:lnTo>
                  <a:lnTo>
                    <a:pt x="154526" y="70110"/>
                  </a:lnTo>
                  <a:lnTo>
                    <a:pt x="163746" y="75979"/>
                  </a:lnTo>
                  <a:lnTo>
                    <a:pt x="172319" y="82758"/>
                  </a:lnTo>
                  <a:lnTo>
                    <a:pt x="180175" y="90395"/>
                  </a:lnTo>
                  <a:lnTo>
                    <a:pt x="172665" y="97600"/>
                  </a:lnTo>
                  <a:close/>
                </a:path>
                <a:path w="187325" h="447675">
                  <a:moveTo>
                    <a:pt x="98040" y="211357"/>
                  </a:moveTo>
                  <a:lnTo>
                    <a:pt x="87631" y="211357"/>
                  </a:lnTo>
                  <a:lnTo>
                    <a:pt x="87631" y="68601"/>
                  </a:lnTo>
                  <a:lnTo>
                    <a:pt x="98040" y="68601"/>
                  </a:lnTo>
                  <a:lnTo>
                    <a:pt x="98040" y="211357"/>
                  </a:lnTo>
                  <a:close/>
                </a:path>
                <a:path w="187325" h="447675">
                  <a:moveTo>
                    <a:pt x="137320" y="379604"/>
                  </a:moveTo>
                  <a:lnTo>
                    <a:pt x="98024" y="379604"/>
                  </a:lnTo>
                  <a:lnTo>
                    <a:pt x="105210" y="378855"/>
                  </a:lnTo>
                  <a:lnTo>
                    <a:pt x="112306" y="377548"/>
                  </a:lnTo>
                  <a:lnTo>
                    <a:pt x="147475" y="360848"/>
                  </a:lnTo>
                  <a:lnTo>
                    <a:pt x="170776" y="329122"/>
                  </a:lnTo>
                  <a:lnTo>
                    <a:pt x="176881" y="288760"/>
                  </a:lnTo>
                  <a:lnTo>
                    <a:pt x="175429" y="280593"/>
                  </a:lnTo>
                  <a:lnTo>
                    <a:pt x="149854" y="246509"/>
                  </a:lnTo>
                  <a:lnTo>
                    <a:pt x="113752" y="230601"/>
                  </a:lnTo>
                  <a:lnTo>
                    <a:pt x="98024" y="225599"/>
                  </a:lnTo>
                  <a:lnTo>
                    <a:pt x="130097" y="225599"/>
                  </a:lnTo>
                  <a:lnTo>
                    <a:pt x="168190" y="248351"/>
                  </a:lnTo>
                  <a:lnTo>
                    <a:pt x="185977" y="282660"/>
                  </a:lnTo>
                  <a:lnTo>
                    <a:pt x="187123" y="296969"/>
                  </a:lnTo>
                  <a:lnTo>
                    <a:pt x="186737" y="306166"/>
                  </a:lnTo>
                  <a:lnTo>
                    <a:pt x="172297" y="348829"/>
                  </a:lnTo>
                  <a:lnTo>
                    <a:pt x="138539" y="379046"/>
                  </a:lnTo>
                  <a:lnTo>
                    <a:pt x="137320" y="379604"/>
                  </a:lnTo>
                  <a:close/>
                </a:path>
                <a:path w="187325" h="447675">
                  <a:moveTo>
                    <a:pt x="98055" y="447643"/>
                  </a:moveTo>
                  <a:lnTo>
                    <a:pt x="87647" y="447643"/>
                  </a:lnTo>
                  <a:lnTo>
                    <a:pt x="87647" y="390384"/>
                  </a:lnTo>
                  <a:lnTo>
                    <a:pt x="80824" y="390223"/>
                  </a:lnTo>
                  <a:lnTo>
                    <a:pt x="32792" y="376949"/>
                  </a:lnTo>
                  <a:lnTo>
                    <a:pt x="1988" y="350771"/>
                  </a:lnTo>
                  <a:lnTo>
                    <a:pt x="0" y="348700"/>
                  </a:lnTo>
                  <a:lnTo>
                    <a:pt x="7535" y="341532"/>
                  </a:lnTo>
                  <a:lnTo>
                    <a:pt x="8613" y="342630"/>
                  </a:lnTo>
                  <a:lnTo>
                    <a:pt x="12729" y="347086"/>
                  </a:lnTo>
                  <a:lnTo>
                    <a:pt x="15095" y="349482"/>
                  </a:lnTo>
                  <a:lnTo>
                    <a:pt x="49535" y="373363"/>
                  </a:lnTo>
                  <a:lnTo>
                    <a:pt x="79356" y="380010"/>
                  </a:lnTo>
                  <a:lnTo>
                    <a:pt x="136434" y="380010"/>
                  </a:lnTo>
                  <a:lnTo>
                    <a:pt x="130073" y="382925"/>
                  </a:lnTo>
                  <a:lnTo>
                    <a:pt x="122300" y="385650"/>
                  </a:lnTo>
                  <a:lnTo>
                    <a:pt x="114347" y="387746"/>
                  </a:lnTo>
                  <a:lnTo>
                    <a:pt x="106253" y="389202"/>
                  </a:lnTo>
                  <a:lnTo>
                    <a:pt x="98055" y="390009"/>
                  </a:lnTo>
                  <a:lnTo>
                    <a:pt x="98055" y="447643"/>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grpSp>
        <p:nvGrpSpPr>
          <p:cNvPr id="10" name="object 10"/>
          <p:cNvGrpSpPr/>
          <p:nvPr/>
        </p:nvGrpSpPr>
        <p:grpSpPr>
          <a:xfrm>
            <a:off x="2152650" y="4114802"/>
            <a:ext cx="7886700" cy="914400"/>
            <a:chOff x="628650" y="4114802"/>
            <a:chExt cx="7886700" cy="914400"/>
          </a:xfrm>
        </p:grpSpPr>
        <p:sp>
          <p:nvSpPr>
            <p:cNvPr id="11" name="object 11"/>
            <p:cNvSpPr/>
            <p:nvPr/>
          </p:nvSpPr>
          <p:spPr>
            <a:xfrm>
              <a:off x="628650" y="4114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FFC000"/>
            </a:solidFill>
          </p:spPr>
          <p:txBody>
            <a:bodyPr wrap="square" lIns="0" tIns="0" rIns="0" bIns="0" rtlCol="0"/>
            <a:lstStyle/>
            <a:p>
              <a:endParaRPr>
                <a:solidFill>
                  <a:prstClr val="black"/>
                </a:solidFill>
                <a:latin typeface="Calibri" panose="020F0502020204030204"/>
              </a:endParaRPr>
            </a:p>
          </p:txBody>
        </p:sp>
        <p:sp>
          <p:nvSpPr>
            <p:cNvPr id="12" name="object 12"/>
            <p:cNvSpPr/>
            <p:nvPr/>
          </p:nvSpPr>
          <p:spPr>
            <a:xfrm>
              <a:off x="935467" y="4381478"/>
              <a:ext cx="448945" cy="396240"/>
            </a:xfrm>
            <a:custGeom>
              <a:avLst/>
              <a:gdLst/>
              <a:ahLst/>
              <a:cxnLst/>
              <a:rect l="l" t="t" r="r" b="b"/>
              <a:pathLst>
                <a:path w="448944" h="396239">
                  <a:moveTo>
                    <a:pt x="427914" y="395735"/>
                  </a:moveTo>
                  <a:lnTo>
                    <a:pt x="20931" y="395735"/>
                  </a:lnTo>
                  <a:lnTo>
                    <a:pt x="10181" y="392832"/>
                  </a:lnTo>
                  <a:lnTo>
                    <a:pt x="2846" y="385390"/>
                  </a:lnTo>
                  <a:lnTo>
                    <a:pt x="0" y="375312"/>
                  </a:lnTo>
                  <a:lnTo>
                    <a:pt x="2716" y="364503"/>
                  </a:lnTo>
                  <a:lnTo>
                    <a:pt x="206727" y="10540"/>
                  </a:lnTo>
                  <a:lnTo>
                    <a:pt x="214534" y="2635"/>
                  </a:lnTo>
                  <a:lnTo>
                    <a:pt x="224682" y="0"/>
                  </a:lnTo>
                  <a:lnTo>
                    <a:pt x="234831" y="2635"/>
                  </a:lnTo>
                  <a:lnTo>
                    <a:pt x="242638" y="10540"/>
                  </a:lnTo>
                  <a:lnTo>
                    <a:pt x="290518" y="93826"/>
                  </a:lnTo>
                  <a:lnTo>
                    <a:pt x="208809" y="93826"/>
                  </a:lnTo>
                  <a:lnTo>
                    <a:pt x="208809" y="276012"/>
                  </a:lnTo>
                  <a:lnTo>
                    <a:pt x="395256" y="276012"/>
                  </a:lnTo>
                  <a:lnTo>
                    <a:pt x="407226" y="296834"/>
                  </a:lnTo>
                  <a:lnTo>
                    <a:pt x="224422" y="296834"/>
                  </a:lnTo>
                  <a:lnTo>
                    <a:pt x="214209" y="298851"/>
                  </a:lnTo>
                  <a:lnTo>
                    <a:pt x="205947" y="304382"/>
                  </a:lnTo>
                  <a:lnTo>
                    <a:pt x="200417" y="312645"/>
                  </a:lnTo>
                  <a:lnTo>
                    <a:pt x="198400" y="322860"/>
                  </a:lnTo>
                  <a:lnTo>
                    <a:pt x="200417" y="333076"/>
                  </a:lnTo>
                  <a:lnTo>
                    <a:pt x="205947" y="341339"/>
                  </a:lnTo>
                  <a:lnTo>
                    <a:pt x="214209" y="346870"/>
                  </a:lnTo>
                  <a:lnTo>
                    <a:pt x="224422" y="348887"/>
                  </a:lnTo>
                  <a:lnTo>
                    <a:pt x="437151" y="348887"/>
                  </a:lnTo>
                  <a:lnTo>
                    <a:pt x="446129" y="364503"/>
                  </a:lnTo>
                  <a:lnTo>
                    <a:pt x="448845" y="375312"/>
                  </a:lnTo>
                  <a:lnTo>
                    <a:pt x="445999" y="385390"/>
                  </a:lnTo>
                  <a:lnTo>
                    <a:pt x="438664" y="392832"/>
                  </a:lnTo>
                  <a:lnTo>
                    <a:pt x="427914" y="395735"/>
                  </a:lnTo>
                  <a:close/>
                </a:path>
                <a:path w="448944" h="396239">
                  <a:moveTo>
                    <a:pt x="395256" y="276012"/>
                  </a:moveTo>
                  <a:lnTo>
                    <a:pt x="240035" y="276012"/>
                  </a:lnTo>
                  <a:lnTo>
                    <a:pt x="240035" y="93826"/>
                  </a:lnTo>
                  <a:lnTo>
                    <a:pt x="290518" y="93826"/>
                  </a:lnTo>
                  <a:lnTo>
                    <a:pt x="395256" y="276012"/>
                  </a:lnTo>
                  <a:close/>
                </a:path>
                <a:path w="448944" h="396239">
                  <a:moveTo>
                    <a:pt x="437151" y="348887"/>
                  </a:moveTo>
                  <a:lnTo>
                    <a:pt x="224422" y="348887"/>
                  </a:lnTo>
                  <a:lnTo>
                    <a:pt x="234636" y="346870"/>
                  </a:lnTo>
                  <a:lnTo>
                    <a:pt x="242898" y="341339"/>
                  </a:lnTo>
                  <a:lnTo>
                    <a:pt x="248427" y="333076"/>
                  </a:lnTo>
                  <a:lnTo>
                    <a:pt x="250444" y="322860"/>
                  </a:lnTo>
                  <a:lnTo>
                    <a:pt x="248427" y="312645"/>
                  </a:lnTo>
                  <a:lnTo>
                    <a:pt x="242898" y="304382"/>
                  </a:lnTo>
                  <a:lnTo>
                    <a:pt x="234636" y="298851"/>
                  </a:lnTo>
                  <a:lnTo>
                    <a:pt x="224422" y="296834"/>
                  </a:lnTo>
                  <a:lnTo>
                    <a:pt x="407226" y="296834"/>
                  </a:lnTo>
                  <a:lnTo>
                    <a:pt x="437151" y="348887"/>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grpSp>
        <p:nvGrpSpPr>
          <p:cNvPr id="7" name="object 7"/>
          <p:cNvGrpSpPr/>
          <p:nvPr/>
        </p:nvGrpSpPr>
        <p:grpSpPr>
          <a:xfrm>
            <a:off x="2152650" y="2971802"/>
            <a:ext cx="7886700" cy="914400"/>
            <a:chOff x="628650" y="2971802"/>
            <a:chExt cx="7886700" cy="914400"/>
          </a:xfrm>
        </p:grpSpPr>
        <p:sp>
          <p:nvSpPr>
            <p:cNvPr id="8" name="object 8"/>
            <p:cNvSpPr/>
            <p:nvPr/>
          </p:nvSpPr>
          <p:spPr>
            <a:xfrm>
              <a:off x="628650" y="2971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A4A4A4"/>
            </a:solidFill>
          </p:spPr>
          <p:txBody>
            <a:bodyPr wrap="square" lIns="0" tIns="0" rIns="0" bIns="0" rtlCol="0"/>
            <a:lstStyle/>
            <a:p>
              <a:endParaRPr>
                <a:solidFill>
                  <a:prstClr val="black"/>
                </a:solidFill>
                <a:latin typeface="Calibri" panose="020F0502020204030204"/>
              </a:endParaRPr>
            </a:p>
          </p:txBody>
        </p:sp>
        <p:sp>
          <p:nvSpPr>
            <p:cNvPr id="9" name="object 9"/>
            <p:cNvSpPr/>
            <p:nvPr/>
          </p:nvSpPr>
          <p:spPr>
            <a:xfrm>
              <a:off x="1014167" y="3227313"/>
              <a:ext cx="291465" cy="408940"/>
            </a:xfrm>
            <a:custGeom>
              <a:avLst/>
              <a:gdLst/>
              <a:ahLst/>
              <a:cxnLst/>
              <a:rect l="l" t="t" r="r" b="b"/>
              <a:pathLst>
                <a:path w="291465" h="408939">
                  <a:moveTo>
                    <a:pt x="291445" y="30642"/>
                  </a:moveTo>
                  <a:lnTo>
                    <a:pt x="0" y="30642"/>
                  </a:lnTo>
                  <a:lnTo>
                    <a:pt x="0" y="0"/>
                  </a:lnTo>
                  <a:lnTo>
                    <a:pt x="291445" y="0"/>
                  </a:lnTo>
                  <a:lnTo>
                    <a:pt x="291445" y="30642"/>
                  </a:lnTo>
                  <a:close/>
                </a:path>
                <a:path w="291465" h="408939">
                  <a:moveTo>
                    <a:pt x="277393" y="377927"/>
                  </a:moveTo>
                  <a:lnTo>
                    <a:pt x="13531" y="377927"/>
                  </a:lnTo>
                  <a:lnTo>
                    <a:pt x="22582" y="331691"/>
                  </a:lnTo>
                  <a:lnTo>
                    <a:pt x="41049" y="282679"/>
                  </a:lnTo>
                  <a:lnTo>
                    <a:pt x="67616" y="237880"/>
                  </a:lnTo>
                  <a:lnTo>
                    <a:pt x="100965" y="204284"/>
                  </a:lnTo>
                  <a:lnTo>
                    <a:pt x="67689" y="170689"/>
                  </a:lnTo>
                  <a:lnTo>
                    <a:pt x="41244" y="125890"/>
                  </a:lnTo>
                  <a:lnTo>
                    <a:pt x="22801" y="76878"/>
                  </a:lnTo>
                  <a:lnTo>
                    <a:pt x="13531" y="30642"/>
                  </a:lnTo>
                  <a:lnTo>
                    <a:pt x="45278" y="30642"/>
                  </a:lnTo>
                  <a:lnTo>
                    <a:pt x="53637" y="70853"/>
                  </a:lnTo>
                  <a:lnTo>
                    <a:pt x="69608" y="112548"/>
                  </a:lnTo>
                  <a:lnTo>
                    <a:pt x="91239" y="149933"/>
                  </a:lnTo>
                  <a:lnTo>
                    <a:pt x="116578" y="177217"/>
                  </a:lnTo>
                  <a:lnTo>
                    <a:pt x="122205" y="182739"/>
                  </a:lnTo>
                  <a:lnTo>
                    <a:pt x="126466" y="189218"/>
                  </a:lnTo>
                  <a:lnTo>
                    <a:pt x="129166" y="196464"/>
                  </a:lnTo>
                  <a:lnTo>
                    <a:pt x="130109" y="204284"/>
                  </a:lnTo>
                  <a:lnTo>
                    <a:pt x="129166" y="212105"/>
                  </a:lnTo>
                  <a:lnTo>
                    <a:pt x="126466" y="219350"/>
                  </a:lnTo>
                  <a:lnTo>
                    <a:pt x="122205" y="225830"/>
                  </a:lnTo>
                  <a:lnTo>
                    <a:pt x="116578" y="231352"/>
                  </a:lnTo>
                  <a:lnTo>
                    <a:pt x="103624" y="243282"/>
                  </a:lnTo>
                  <a:lnTo>
                    <a:pt x="91401" y="258611"/>
                  </a:lnTo>
                  <a:lnTo>
                    <a:pt x="80020" y="276598"/>
                  </a:lnTo>
                  <a:lnTo>
                    <a:pt x="69738" y="296213"/>
                  </a:lnTo>
                  <a:lnTo>
                    <a:pt x="254974" y="296213"/>
                  </a:lnTo>
                  <a:lnTo>
                    <a:pt x="268342" y="331691"/>
                  </a:lnTo>
                  <a:lnTo>
                    <a:pt x="277393" y="377927"/>
                  </a:lnTo>
                  <a:close/>
                </a:path>
                <a:path w="291465" h="408939">
                  <a:moveTo>
                    <a:pt x="254974" y="296213"/>
                  </a:moveTo>
                  <a:lnTo>
                    <a:pt x="221706" y="296213"/>
                  </a:lnTo>
                  <a:lnTo>
                    <a:pt x="211561" y="276526"/>
                  </a:lnTo>
                  <a:lnTo>
                    <a:pt x="200238" y="258803"/>
                  </a:lnTo>
                  <a:lnTo>
                    <a:pt x="187894" y="243498"/>
                  </a:lnTo>
                  <a:lnTo>
                    <a:pt x="174867" y="231352"/>
                  </a:lnTo>
                  <a:lnTo>
                    <a:pt x="169240" y="225830"/>
                  </a:lnTo>
                  <a:lnTo>
                    <a:pt x="164978" y="219350"/>
                  </a:lnTo>
                  <a:lnTo>
                    <a:pt x="162279" y="212105"/>
                  </a:lnTo>
                  <a:lnTo>
                    <a:pt x="161335" y="204284"/>
                  </a:lnTo>
                  <a:lnTo>
                    <a:pt x="162287" y="196464"/>
                  </a:lnTo>
                  <a:lnTo>
                    <a:pt x="165043" y="189218"/>
                  </a:lnTo>
                  <a:lnTo>
                    <a:pt x="169459" y="182739"/>
                  </a:lnTo>
                  <a:lnTo>
                    <a:pt x="175387" y="177217"/>
                  </a:lnTo>
                  <a:lnTo>
                    <a:pt x="200653" y="149933"/>
                  </a:lnTo>
                  <a:lnTo>
                    <a:pt x="222162" y="112548"/>
                  </a:lnTo>
                  <a:lnTo>
                    <a:pt x="238108" y="70853"/>
                  </a:lnTo>
                  <a:lnTo>
                    <a:pt x="246687" y="30642"/>
                  </a:lnTo>
                  <a:lnTo>
                    <a:pt x="277393" y="30642"/>
                  </a:lnTo>
                  <a:lnTo>
                    <a:pt x="268342" y="76878"/>
                  </a:lnTo>
                  <a:lnTo>
                    <a:pt x="249875" y="125890"/>
                  </a:lnTo>
                  <a:lnTo>
                    <a:pt x="223308" y="170689"/>
                  </a:lnTo>
                  <a:lnTo>
                    <a:pt x="189959" y="204284"/>
                  </a:lnTo>
                  <a:lnTo>
                    <a:pt x="223308" y="237880"/>
                  </a:lnTo>
                  <a:lnTo>
                    <a:pt x="249875" y="282679"/>
                  </a:lnTo>
                  <a:lnTo>
                    <a:pt x="254974" y="296213"/>
                  </a:lnTo>
                  <a:close/>
                </a:path>
                <a:path w="291465" h="408939">
                  <a:moveTo>
                    <a:pt x="291445" y="408569"/>
                  </a:moveTo>
                  <a:lnTo>
                    <a:pt x="0" y="408569"/>
                  </a:lnTo>
                  <a:lnTo>
                    <a:pt x="0" y="377927"/>
                  </a:lnTo>
                  <a:lnTo>
                    <a:pt x="291445" y="377927"/>
                  </a:lnTo>
                  <a:lnTo>
                    <a:pt x="291445" y="408569"/>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grpSp>
        <p:nvGrpSpPr>
          <p:cNvPr id="4" name="object 4"/>
          <p:cNvGrpSpPr/>
          <p:nvPr/>
        </p:nvGrpSpPr>
        <p:grpSpPr>
          <a:xfrm>
            <a:off x="2152650" y="1828802"/>
            <a:ext cx="7886700" cy="914400"/>
            <a:chOff x="628650" y="1828802"/>
            <a:chExt cx="7886700" cy="914400"/>
          </a:xfrm>
        </p:grpSpPr>
        <p:sp>
          <p:nvSpPr>
            <p:cNvPr id="5" name="object 5"/>
            <p:cNvSpPr/>
            <p:nvPr/>
          </p:nvSpPr>
          <p:spPr>
            <a:xfrm>
              <a:off x="628650" y="1828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pic>
          <p:nvPicPr>
            <p:cNvPr id="6" name="object 6"/>
            <p:cNvPicPr/>
            <p:nvPr/>
          </p:nvPicPr>
          <p:blipFill>
            <a:blip r:embed="rId2" cstate="print"/>
            <a:stretch>
              <a:fillRect/>
            </a:stretch>
          </p:blipFill>
          <p:spPr>
            <a:xfrm>
              <a:off x="962123" y="2149536"/>
              <a:ext cx="395533" cy="269688"/>
            </a:xfrm>
            <a:prstGeom prst="rect">
              <a:avLst/>
            </a:prstGeom>
          </p:spPr>
        </p:pic>
      </p:grpSp>
      <p:sp>
        <p:nvSpPr>
          <p:cNvPr id="3" name="object 3"/>
          <p:cNvSpPr txBox="1">
            <a:spLocks noGrp="1"/>
          </p:cNvSpPr>
          <p:nvPr>
            <p:ph type="title"/>
          </p:nvPr>
        </p:nvSpPr>
        <p:spPr>
          <a:xfrm>
            <a:off x="2355872" y="306927"/>
            <a:ext cx="7486650" cy="1300480"/>
          </a:xfrm>
          <a:prstGeom prst="rect">
            <a:avLst/>
          </a:prstGeom>
        </p:spPr>
        <p:txBody>
          <a:bodyPr vert="horz" wrap="square" lIns="0" tIns="93980" rIns="0" bIns="0" rtlCol="0" anchor="ctr">
            <a:spAutoFit/>
          </a:bodyPr>
          <a:lstStyle/>
          <a:p>
            <a:pPr marL="12700" marR="5080" indent="190500">
              <a:lnSpc>
                <a:spcPts val="4730"/>
              </a:lnSpc>
              <a:spcBef>
                <a:spcPts val="740"/>
              </a:spcBef>
            </a:pPr>
            <a:r>
              <a:rPr sz="4400" b="1">
                <a:latin typeface="+mn-lt"/>
              </a:rPr>
              <a:t>What</a:t>
            </a:r>
            <a:r>
              <a:rPr sz="4400" b="1" spc="-30">
                <a:latin typeface="+mn-lt"/>
              </a:rPr>
              <a:t> </a:t>
            </a:r>
            <a:r>
              <a:rPr sz="4400" b="1">
                <a:latin typeface="+mn-lt"/>
              </a:rPr>
              <a:t>you</a:t>
            </a:r>
            <a:r>
              <a:rPr sz="4400" b="1" spc="-110">
                <a:latin typeface="+mn-lt"/>
              </a:rPr>
              <a:t> </a:t>
            </a:r>
            <a:r>
              <a:rPr sz="4400" b="1">
                <a:latin typeface="+mn-lt"/>
              </a:rPr>
              <a:t>need</a:t>
            </a:r>
            <a:r>
              <a:rPr sz="4400" b="1" spc="-110">
                <a:latin typeface="+mn-lt"/>
              </a:rPr>
              <a:t> </a:t>
            </a:r>
            <a:r>
              <a:rPr sz="4400" b="1">
                <a:latin typeface="+mn-lt"/>
              </a:rPr>
              <a:t>to</a:t>
            </a:r>
            <a:r>
              <a:rPr sz="4400" b="1" spc="-40">
                <a:latin typeface="+mn-lt"/>
              </a:rPr>
              <a:t> </a:t>
            </a:r>
            <a:r>
              <a:rPr sz="4400" b="1">
                <a:latin typeface="+mn-lt"/>
              </a:rPr>
              <a:t>know</a:t>
            </a:r>
            <a:r>
              <a:rPr sz="4400" b="1" spc="-125">
                <a:latin typeface="+mn-lt"/>
              </a:rPr>
              <a:t> </a:t>
            </a:r>
            <a:r>
              <a:rPr sz="4400" b="1" spc="-10">
                <a:latin typeface="+mn-lt"/>
              </a:rPr>
              <a:t>about </a:t>
            </a:r>
            <a:r>
              <a:rPr sz="4400" b="1">
                <a:latin typeface="+mn-lt"/>
              </a:rPr>
              <a:t>FEMA</a:t>
            </a:r>
            <a:r>
              <a:rPr sz="4400" b="1" spc="-240">
                <a:latin typeface="+mn-lt"/>
              </a:rPr>
              <a:t> </a:t>
            </a:r>
            <a:r>
              <a:rPr sz="4400" b="1">
                <a:latin typeface="+mn-lt"/>
              </a:rPr>
              <a:t>Hazard</a:t>
            </a:r>
            <a:r>
              <a:rPr sz="4400" b="1" spc="-160">
                <a:latin typeface="+mn-lt"/>
              </a:rPr>
              <a:t> </a:t>
            </a:r>
            <a:r>
              <a:rPr sz="4400" b="1">
                <a:latin typeface="+mn-lt"/>
              </a:rPr>
              <a:t>Mitigation</a:t>
            </a:r>
            <a:r>
              <a:rPr sz="4400" b="1" spc="-95">
                <a:latin typeface="+mn-lt"/>
              </a:rPr>
              <a:t> </a:t>
            </a:r>
            <a:r>
              <a:rPr sz="4400" b="1" spc="-10">
                <a:latin typeface="+mn-lt"/>
              </a:rPr>
              <a:t>Grants:</a:t>
            </a:r>
            <a:endParaRPr sz="4400" b="1">
              <a:latin typeface="+mn-lt"/>
            </a:endParaRPr>
          </a:p>
        </p:txBody>
      </p:sp>
      <p:sp>
        <p:nvSpPr>
          <p:cNvPr id="16" name="object 16"/>
          <p:cNvSpPr txBox="1">
            <a:spLocks noGrp="1"/>
          </p:cNvSpPr>
          <p:nvPr>
            <p:ph idx="1"/>
          </p:nvPr>
        </p:nvSpPr>
        <p:spPr>
          <a:xfrm>
            <a:off x="2486123" y="1847676"/>
            <a:ext cx="7553227" cy="4371005"/>
          </a:xfrm>
          <a:prstGeom prst="rect">
            <a:avLst/>
          </a:prstGeom>
        </p:spPr>
        <p:txBody>
          <a:bodyPr vert="horz" wrap="square" lIns="0" tIns="37465" rIns="0" bIns="0" rtlCol="0" anchor="t">
            <a:spAutoFit/>
          </a:bodyPr>
          <a:lstStyle/>
          <a:p>
            <a:pPr marL="746760" marR="431800" indent="0">
              <a:lnSpc>
                <a:spcPts val="2100"/>
              </a:lnSpc>
              <a:spcBef>
                <a:spcPts val="295"/>
              </a:spcBef>
              <a:buNone/>
            </a:pPr>
            <a:r>
              <a:rPr>
                <a:solidFill>
                  <a:schemeClr val="bg1"/>
                </a:solidFill>
              </a:rPr>
              <a:t>MEMA</a:t>
            </a:r>
            <a:r>
              <a:rPr spc="160">
                <a:solidFill>
                  <a:schemeClr val="bg1"/>
                </a:solidFill>
              </a:rPr>
              <a:t> </a:t>
            </a:r>
            <a:r>
              <a:rPr>
                <a:solidFill>
                  <a:schemeClr val="bg1"/>
                </a:solidFill>
              </a:rPr>
              <a:t>is</a:t>
            </a:r>
            <a:r>
              <a:rPr spc="55">
                <a:solidFill>
                  <a:schemeClr val="bg1"/>
                </a:solidFill>
              </a:rPr>
              <a:t> </a:t>
            </a:r>
            <a:r>
              <a:rPr b="0">
                <a:solidFill>
                  <a:schemeClr val="bg1"/>
                </a:solidFill>
                <a:latin typeface="Calibri Light"/>
                <a:cs typeface="Calibri Light"/>
              </a:rPr>
              <a:t>the</a:t>
            </a:r>
            <a:r>
              <a:rPr spc="20">
                <a:solidFill>
                  <a:schemeClr val="bg1"/>
                </a:solidFill>
                <a:latin typeface="Calibri Light"/>
                <a:cs typeface="Calibri Light"/>
              </a:rPr>
              <a:t> </a:t>
            </a:r>
            <a:r>
              <a:rPr>
                <a:solidFill>
                  <a:schemeClr val="bg1"/>
                </a:solidFill>
              </a:rPr>
              <a:t>conduit</a:t>
            </a:r>
            <a:r>
              <a:rPr spc="85">
                <a:solidFill>
                  <a:schemeClr val="bg1"/>
                </a:solidFill>
              </a:rPr>
              <a:t> </a:t>
            </a:r>
            <a:r>
              <a:rPr>
                <a:solidFill>
                  <a:schemeClr val="bg1"/>
                </a:solidFill>
              </a:rPr>
              <a:t>for</a:t>
            </a:r>
            <a:r>
              <a:rPr spc="65">
                <a:solidFill>
                  <a:schemeClr val="bg1"/>
                </a:solidFill>
              </a:rPr>
              <a:t> </a:t>
            </a:r>
            <a:r>
              <a:rPr>
                <a:solidFill>
                  <a:schemeClr val="bg1"/>
                </a:solidFill>
              </a:rPr>
              <a:t>applications</a:t>
            </a:r>
            <a:r>
              <a:rPr spc="135">
                <a:solidFill>
                  <a:schemeClr val="bg1"/>
                </a:solidFill>
              </a:rPr>
              <a:t> </a:t>
            </a:r>
            <a:r>
              <a:rPr>
                <a:solidFill>
                  <a:schemeClr val="bg1"/>
                </a:solidFill>
              </a:rPr>
              <a:t>and</a:t>
            </a:r>
            <a:r>
              <a:rPr spc="30">
                <a:solidFill>
                  <a:schemeClr val="bg1"/>
                </a:solidFill>
              </a:rPr>
              <a:t> </a:t>
            </a:r>
            <a:r>
              <a:rPr>
                <a:solidFill>
                  <a:schemeClr val="bg1"/>
                </a:solidFill>
              </a:rPr>
              <a:t>funding</a:t>
            </a:r>
            <a:r>
              <a:rPr spc="60">
                <a:solidFill>
                  <a:schemeClr val="bg1"/>
                </a:solidFill>
              </a:rPr>
              <a:t> </a:t>
            </a:r>
            <a:r>
              <a:rPr>
                <a:solidFill>
                  <a:schemeClr val="bg1"/>
                </a:solidFill>
              </a:rPr>
              <a:t>to</a:t>
            </a:r>
            <a:r>
              <a:rPr spc="105">
                <a:solidFill>
                  <a:schemeClr val="bg1"/>
                </a:solidFill>
              </a:rPr>
              <a:t> </a:t>
            </a:r>
            <a:r>
              <a:rPr>
                <a:solidFill>
                  <a:schemeClr val="bg1"/>
                </a:solidFill>
              </a:rPr>
              <a:t>and</a:t>
            </a:r>
            <a:r>
              <a:rPr spc="30">
                <a:solidFill>
                  <a:schemeClr val="bg1"/>
                </a:solidFill>
              </a:rPr>
              <a:t> </a:t>
            </a:r>
            <a:r>
              <a:rPr spc="-20">
                <a:solidFill>
                  <a:schemeClr val="bg1"/>
                </a:solidFill>
              </a:rPr>
              <a:t>from </a:t>
            </a:r>
            <a:r>
              <a:rPr>
                <a:solidFill>
                  <a:schemeClr val="bg1"/>
                </a:solidFill>
              </a:rPr>
              <a:t>FEMA.</a:t>
            </a:r>
            <a:r>
              <a:rPr spc="190">
                <a:solidFill>
                  <a:schemeClr val="bg1"/>
                </a:solidFill>
              </a:rPr>
              <a:t> </a:t>
            </a:r>
            <a:r>
              <a:rPr>
                <a:solidFill>
                  <a:schemeClr val="bg1"/>
                </a:solidFill>
              </a:rPr>
              <a:t>MEMA</a:t>
            </a:r>
            <a:r>
              <a:rPr spc="114">
                <a:solidFill>
                  <a:schemeClr val="bg1"/>
                </a:solidFill>
              </a:rPr>
              <a:t> </a:t>
            </a:r>
            <a:r>
              <a:rPr>
                <a:solidFill>
                  <a:schemeClr val="bg1"/>
                </a:solidFill>
              </a:rPr>
              <a:t>manages</a:t>
            </a:r>
            <a:r>
              <a:rPr spc="20">
                <a:solidFill>
                  <a:schemeClr val="bg1"/>
                </a:solidFill>
              </a:rPr>
              <a:t> </a:t>
            </a:r>
            <a:r>
              <a:rPr>
                <a:solidFill>
                  <a:schemeClr val="bg1"/>
                </a:solidFill>
              </a:rPr>
              <a:t>the</a:t>
            </a:r>
            <a:r>
              <a:rPr spc="114">
                <a:solidFill>
                  <a:schemeClr val="bg1"/>
                </a:solidFill>
              </a:rPr>
              <a:t> </a:t>
            </a:r>
            <a:r>
              <a:rPr>
                <a:solidFill>
                  <a:schemeClr val="bg1"/>
                </a:solidFill>
              </a:rPr>
              <a:t>State</a:t>
            </a:r>
            <a:r>
              <a:rPr spc="45">
                <a:solidFill>
                  <a:schemeClr val="bg1"/>
                </a:solidFill>
              </a:rPr>
              <a:t> </a:t>
            </a:r>
            <a:r>
              <a:rPr>
                <a:solidFill>
                  <a:schemeClr val="bg1"/>
                </a:solidFill>
              </a:rPr>
              <a:t>Contracts/Grant</a:t>
            </a:r>
            <a:r>
              <a:rPr spc="114">
                <a:solidFill>
                  <a:schemeClr val="bg1"/>
                </a:solidFill>
              </a:rPr>
              <a:t> </a:t>
            </a:r>
            <a:r>
              <a:rPr spc="-10">
                <a:solidFill>
                  <a:schemeClr val="bg1"/>
                </a:solidFill>
              </a:rPr>
              <a:t>Awards.</a:t>
            </a:r>
          </a:p>
          <a:p>
            <a:pPr marL="905510">
              <a:lnSpc>
                <a:spcPct val="100000"/>
              </a:lnSpc>
            </a:pPr>
            <a:endParaRPr sz="1900"/>
          </a:p>
          <a:p>
            <a:pPr marL="746760" marR="5080" indent="0">
              <a:lnSpc>
                <a:spcPts val="2100"/>
              </a:lnSpc>
              <a:buNone/>
            </a:pPr>
            <a:r>
              <a:rPr>
                <a:solidFill>
                  <a:schemeClr val="bg1"/>
                </a:solidFill>
              </a:rPr>
              <a:t>The</a:t>
            </a:r>
            <a:r>
              <a:rPr spc="90">
                <a:solidFill>
                  <a:schemeClr val="bg1"/>
                </a:solidFill>
              </a:rPr>
              <a:t> </a:t>
            </a:r>
            <a:r>
              <a:rPr>
                <a:solidFill>
                  <a:schemeClr val="bg1"/>
                </a:solidFill>
              </a:rPr>
              <a:t>process</a:t>
            </a:r>
            <a:r>
              <a:rPr spc="65">
                <a:solidFill>
                  <a:schemeClr val="bg1"/>
                </a:solidFill>
              </a:rPr>
              <a:t> </a:t>
            </a:r>
            <a:r>
              <a:rPr>
                <a:solidFill>
                  <a:schemeClr val="bg1"/>
                </a:solidFill>
              </a:rPr>
              <a:t>from</a:t>
            </a:r>
            <a:r>
              <a:rPr spc="-30">
                <a:solidFill>
                  <a:schemeClr val="bg1"/>
                </a:solidFill>
              </a:rPr>
              <a:t> </a:t>
            </a:r>
            <a:r>
              <a:rPr>
                <a:solidFill>
                  <a:schemeClr val="bg1"/>
                </a:solidFill>
              </a:rPr>
              <a:t>grant</a:t>
            </a:r>
            <a:r>
              <a:rPr spc="100">
                <a:solidFill>
                  <a:schemeClr val="bg1"/>
                </a:solidFill>
              </a:rPr>
              <a:t> </a:t>
            </a:r>
            <a:r>
              <a:rPr>
                <a:solidFill>
                  <a:schemeClr val="bg1"/>
                </a:solidFill>
              </a:rPr>
              <a:t>application</a:t>
            </a:r>
            <a:r>
              <a:rPr spc="114">
                <a:solidFill>
                  <a:schemeClr val="bg1"/>
                </a:solidFill>
              </a:rPr>
              <a:t> </a:t>
            </a:r>
            <a:r>
              <a:rPr>
                <a:solidFill>
                  <a:schemeClr val="bg1"/>
                </a:solidFill>
              </a:rPr>
              <a:t>to</a:t>
            </a:r>
            <a:r>
              <a:rPr spc="35">
                <a:solidFill>
                  <a:schemeClr val="bg1"/>
                </a:solidFill>
              </a:rPr>
              <a:t> </a:t>
            </a:r>
            <a:r>
              <a:rPr>
                <a:solidFill>
                  <a:schemeClr val="bg1"/>
                </a:solidFill>
              </a:rPr>
              <a:t>grant</a:t>
            </a:r>
            <a:r>
              <a:rPr spc="100">
                <a:solidFill>
                  <a:schemeClr val="bg1"/>
                </a:solidFill>
              </a:rPr>
              <a:t> </a:t>
            </a:r>
            <a:r>
              <a:rPr>
                <a:solidFill>
                  <a:schemeClr val="bg1"/>
                </a:solidFill>
              </a:rPr>
              <a:t>award</a:t>
            </a:r>
            <a:r>
              <a:rPr spc="-40">
                <a:solidFill>
                  <a:schemeClr val="bg1"/>
                </a:solidFill>
              </a:rPr>
              <a:t> </a:t>
            </a:r>
            <a:r>
              <a:rPr>
                <a:solidFill>
                  <a:schemeClr val="bg1"/>
                </a:solidFill>
              </a:rPr>
              <a:t>can</a:t>
            </a:r>
            <a:r>
              <a:rPr spc="40">
                <a:solidFill>
                  <a:schemeClr val="bg1"/>
                </a:solidFill>
              </a:rPr>
              <a:t> </a:t>
            </a:r>
            <a:r>
              <a:rPr>
                <a:solidFill>
                  <a:schemeClr val="bg1"/>
                </a:solidFill>
              </a:rPr>
              <a:t>take</a:t>
            </a:r>
            <a:r>
              <a:rPr spc="90">
                <a:solidFill>
                  <a:schemeClr val="bg1"/>
                </a:solidFill>
              </a:rPr>
              <a:t> </a:t>
            </a:r>
            <a:r>
              <a:rPr spc="-10">
                <a:solidFill>
                  <a:schemeClr val="bg1"/>
                </a:solidFill>
              </a:rPr>
              <a:t>several </a:t>
            </a:r>
            <a:r>
              <a:rPr>
                <a:solidFill>
                  <a:schemeClr val="bg1"/>
                </a:solidFill>
              </a:rPr>
              <a:t>months</a:t>
            </a:r>
            <a:r>
              <a:rPr spc="125">
                <a:solidFill>
                  <a:schemeClr val="bg1"/>
                </a:solidFill>
              </a:rPr>
              <a:t> </a:t>
            </a:r>
            <a:r>
              <a:rPr>
                <a:solidFill>
                  <a:schemeClr val="bg1"/>
                </a:solidFill>
              </a:rPr>
              <a:t>to</a:t>
            </a:r>
            <a:r>
              <a:rPr spc="25">
                <a:solidFill>
                  <a:schemeClr val="bg1"/>
                </a:solidFill>
              </a:rPr>
              <a:t> </a:t>
            </a:r>
            <a:r>
              <a:rPr>
                <a:solidFill>
                  <a:schemeClr val="bg1"/>
                </a:solidFill>
              </a:rPr>
              <a:t>a</a:t>
            </a:r>
            <a:r>
              <a:rPr spc="35">
                <a:solidFill>
                  <a:schemeClr val="bg1"/>
                </a:solidFill>
              </a:rPr>
              <a:t> </a:t>
            </a:r>
            <a:r>
              <a:rPr>
                <a:solidFill>
                  <a:schemeClr val="bg1"/>
                </a:solidFill>
              </a:rPr>
              <a:t>year</a:t>
            </a:r>
            <a:r>
              <a:rPr spc="135">
                <a:solidFill>
                  <a:schemeClr val="bg1"/>
                </a:solidFill>
              </a:rPr>
              <a:t> </a:t>
            </a:r>
            <a:r>
              <a:rPr>
                <a:solidFill>
                  <a:schemeClr val="bg1"/>
                </a:solidFill>
              </a:rPr>
              <a:t>(or</a:t>
            </a:r>
            <a:r>
              <a:rPr spc="-15">
                <a:solidFill>
                  <a:schemeClr val="bg1"/>
                </a:solidFill>
              </a:rPr>
              <a:t> </a:t>
            </a:r>
            <a:r>
              <a:rPr>
                <a:solidFill>
                  <a:schemeClr val="bg1"/>
                </a:solidFill>
              </a:rPr>
              <a:t>longer)</a:t>
            </a:r>
            <a:r>
              <a:rPr spc="65">
                <a:solidFill>
                  <a:schemeClr val="bg1"/>
                </a:solidFill>
              </a:rPr>
              <a:t> </a:t>
            </a:r>
            <a:r>
              <a:rPr>
                <a:solidFill>
                  <a:schemeClr val="bg1"/>
                </a:solidFill>
              </a:rPr>
              <a:t>-</a:t>
            </a:r>
            <a:r>
              <a:rPr spc="65">
                <a:solidFill>
                  <a:schemeClr val="bg1"/>
                </a:solidFill>
              </a:rPr>
              <a:t> </a:t>
            </a:r>
            <a:r>
              <a:rPr>
                <a:solidFill>
                  <a:schemeClr val="bg1"/>
                </a:solidFill>
              </a:rPr>
              <a:t>please</a:t>
            </a:r>
            <a:r>
              <a:rPr spc="80">
                <a:solidFill>
                  <a:schemeClr val="bg1"/>
                </a:solidFill>
              </a:rPr>
              <a:t> </a:t>
            </a:r>
            <a:r>
              <a:rPr>
                <a:solidFill>
                  <a:schemeClr val="bg1"/>
                </a:solidFill>
              </a:rPr>
              <a:t>be</a:t>
            </a:r>
            <a:r>
              <a:rPr spc="75">
                <a:solidFill>
                  <a:schemeClr val="bg1"/>
                </a:solidFill>
              </a:rPr>
              <a:t> </a:t>
            </a:r>
            <a:r>
              <a:rPr spc="-10">
                <a:solidFill>
                  <a:schemeClr val="bg1"/>
                </a:solidFill>
              </a:rPr>
              <a:t>prepared.</a:t>
            </a:r>
            <a:endParaRPr>
              <a:solidFill>
                <a:schemeClr val="bg1"/>
              </a:solidFill>
            </a:endParaRPr>
          </a:p>
          <a:p>
            <a:pPr marL="905510">
              <a:lnSpc>
                <a:spcPct val="100000"/>
              </a:lnSpc>
            </a:pPr>
            <a:endParaRPr sz="1900"/>
          </a:p>
          <a:p>
            <a:pPr marL="746760" marR="706755" indent="0">
              <a:lnSpc>
                <a:spcPts val="2100"/>
              </a:lnSpc>
              <a:buNone/>
            </a:pPr>
            <a:r>
              <a:rPr>
                <a:solidFill>
                  <a:schemeClr val="bg1"/>
                </a:solidFill>
              </a:rPr>
              <a:t>It</a:t>
            </a:r>
            <a:r>
              <a:rPr spc="90">
                <a:solidFill>
                  <a:schemeClr val="bg1"/>
                </a:solidFill>
              </a:rPr>
              <a:t> </a:t>
            </a:r>
            <a:r>
              <a:rPr>
                <a:solidFill>
                  <a:schemeClr val="bg1"/>
                </a:solidFill>
              </a:rPr>
              <a:t>is</a:t>
            </a:r>
            <a:r>
              <a:rPr spc="-15">
                <a:solidFill>
                  <a:schemeClr val="bg1"/>
                </a:solidFill>
              </a:rPr>
              <a:t> </a:t>
            </a:r>
            <a:r>
              <a:rPr>
                <a:solidFill>
                  <a:schemeClr val="bg1"/>
                </a:solidFill>
              </a:rPr>
              <a:t>the</a:t>
            </a:r>
            <a:r>
              <a:rPr spc="85">
                <a:solidFill>
                  <a:schemeClr val="bg1"/>
                </a:solidFill>
              </a:rPr>
              <a:t> </a:t>
            </a:r>
            <a:r>
              <a:rPr>
                <a:solidFill>
                  <a:schemeClr val="bg1"/>
                </a:solidFill>
              </a:rPr>
              <a:t>sub-applicant’s</a:t>
            </a:r>
            <a:r>
              <a:rPr spc="140">
                <a:solidFill>
                  <a:schemeClr val="bg1"/>
                </a:solidFill>
              </a:rPr>
              <a:t> </a:t>
            </a:r>
            <a:r>
              <a:rPr>
                <a:solidFill>
                  <a:schemeClr val="bg1"/>
                </a:solidFill>
              </a:rPr>
              <a:t>responsibility</a:t>
            </a:r>
            <a:r>
              <a:rPr spc="100">
                <a:solidFill>
                  <a:schemeClr val="bg1"/>
                </a:solidFill>
              </a:rPr>
              <a:t> </a:t>
            </a:r>
            <a:r>
              <a:rPr>
                <a:solidFill>
                  <a:schemeClr val="bg1"/>
                </a:solidFill>
              </a:rPr>
              <a:t>to</a:t>
            </a:r>
            <a:r>
              <a:rPr spc="105">
                <a:solidFill>
                  <a:schemeClr val="bg1"/>
                </a:solidFill>
              </a:rPr>
              <a:t> </a:t>
            </a:r>
            <a:r>
              <a:rPr>
                <a:solidFill>
                  <a:schemeClr val="bg1"/>
                </a:solidFill>
              </a:rPr>
              <a:t>maintain,</a:t>
            </a:r>
            <a:r>
              <a:rPr spc="25">
                <a:solidFill>
                  <a:schemeClr val="bg1"/>
                </a:solidFill>
              </a:rPr>
              <a:t> </a:t>
            </a:r>
            <a:r>
              <a:rPr>
                <a:solidFill>
                  <a:schemeClr val="bg1"/>
                </a:solidFill>
              </a:rPr>
              <a:t>and</a:t>
            </a:r>
            <a:r>
              <a:rPr spc="114">
                <a:solidFill>
                  <a:schemeClr val="bg1"/>
                </a:solidFill>
              </a:rPr>
              <a:t> </a:t>
            </a:r>
            <a:r>
              <a:rPr spc="-20">
                <a:solidFill>
                  <a:schemeClr val="bg1"/>
                </a:solidFill>
              </a:rPr>
              <a:t>keep </a:t>
            </a:r>
            <a:r>
              <a:rPr>
                <a:solidFill>
                  <a:schemeClr val="bg1"/>
                </a:solidFill>
              </a:rPr>
              <a:t>current,</a:t>
            </a:r>
            <a:r>
              <a:rPr spc="110">
                <a:solidFill>
                  <a:schemeClr val="bg1"/>
                </a:solidFill>
              </a:rPr>
              <a:t> </a:t>
            </a:r>
            <a:r>
              <a:rPr>
                <a:solidFill>
                  <a:schemeClr val="bg1"/>
                </a:solidFill>
              </a:rPr>
              <a:t>their</a:t>
            </a:r>
            <a:r>
              <a:rPr spc="80">
                <a:solidFill>
                  <a:schemeClr val="bg1"/>
                </a:solidFill>
              </a:rPr>
              <a:t> </a:t>
            </a:r>
            <a:r>
              <a:rPr>
                <a:solidFill>
                  <a:schemeClr val="bg1"/>
                </a:solidFill>
              </a:rPr>
              <a:t>local</a:t>
            </a:r>
            <a:r>
              <a:rPr spc="75">
                <a:solidFill>
                  <a:schemeClr val="bg1"/>
                </a:solidFill>
              </a:rPr>
              <a:t> </a:t>
            </a:r>
            <a:r>
              <a:rPr>
                <a:solidFill>
                  <a:schemeClr val="bg1"/>
                </a:solidFill>
              </a:rPr>
              <a:t>hazard</a:t>
            </a:r>
            <a:r>
              <a:rPr spc="-35">
                <a:solidFill>
                  <a:schemeClr val="bg1"/>
                </a:solidFill>
              </a:rPr>
              <a:t> </a:t>
            </a:r>
            <a:r>
              <a:rPr>
                <a:solidFill>
                  <a:schemeClr val="bg1"/>
                </a:solidFill>
              </a:rPr>
              <a:t>mitigation</a:t>
            </a:r>
            <a:r>
              <a:rPr spc="125">
                <a:solidFill>
                  <a:schemeClr val="bg1"/>
                </a:solidFill>
              </a:rPr>
              <a:t> </a:t>
            </a:r>
            <a:r>
              <a:rPr>
                <a:solidFill>
                  <a:schemeClr val="bg1"/>
                </a:solidFill>
              </a:rPr>
              <a:t>plan</a:t>
            </a:r>
            <a:r>
              <a:rPr spc="45">
                <a:solidFill>
                  <a:schemeClr val="bg1"/>
                </a:solidFill>
              </a:rPr>
              <a:t> </a:t>
            </a:r>
            <a:r>
              <a:rPr>
                <a:solidFill>
                  <a:schemeClr val="bg1"/>
                </a:solidFill>
              </a:rPr>
              <a:t>for</a:t>
            </a:r>
            <a:r>
              <a:rPr spc="75">
                <a:solidFill>
                  <a:schemeClr val="bg1"/>
                </a:solidFill>
              </a:rPr>
              <a:t> </a:t>
            </a:r>
            <a:r>
              <a:rPr spc="-10">
                <a:solidFill>
                  <a:schemeClr val="bg1"/>
                </a:solidFill>
              </a:rPr>
              <a:t>eligibility.</a:t>
            </a:r>
            <a:endParaRPr lang="en-US" spc="-10">
              <a:solidFill>
                <a:schemeClr val="bg1"/>
              </a:solidFill>
            </a:endParaRPr>
          </a:p>
          <a:p>
            <a:pPr marL="746760" marR="706755" indent="0">
              <a:lnSpc>
                <a:spcPts val="2100"/>
              </a:lnSpc>
              <a:buNone/>
            </a:pPr>
            <a:endParaRPr lang="en-US" sz="800">
              <a:solidFill>
                <a:schemeClr val="bg1"/>
              </a:solidFill>
            </a:endParaRPr>
          </a:p>
          <a:p>
            <a:pPr marL="746760" marR="210185" indent="0">
              <a:lnSpc>
                <a:spcPts val="2100"/>
              </a:lnSpc>
              <a:spcBef>
                <a:spcPts val="5"/>
              </a:spcBef>
              <a:buNone/>
            </a:pPr>
            <a:r>
              <a:rPr>
                <a:solidFill>
                  <a:schemeClr val="bg1"/>
                </a:solidFill>
              </a:rPr>
              <a:t>It</a:t>
            </a:r>
            <a:r>
              <a:rPr spc="80">
                <a:solidFill>
                  <a:schemeClr val="bg1"/>
                </a:solidFill>
              </a:rPr>
              <a:t> </a:t>
            </a:r>
            <a:r>
              <a:rPr>
                <a:solidFill>
                  <a:schemeClr val="bg1"/>
                </a:solidFill>
              </a:rPr>
              <a:t>is</a:t>
            </a:r>
            <a:r>
              <a:rPr spc="-25">
                <a:solidFill>
                  <a:schemeClr val="bg1"/>
                </a:solidFill>
              </a:rPr>
              <a:t> </a:t>
            </a:r>
            <a:r>
              <a:rPr>
                <a:solidFill>
                  <a:schemeClr val="bg1"/>
                </a:solidFill>
              </a:rPr>
              <a:t>the</a:t>
            </a:r>
            <a:r>
              <a:rPr spc="75">
                <a:solidFill>
                  <a:schemeClr val="bg1"/>
                </a:solidFill>
              </a:rPr>
              <a:t> </a:t>
            </a:r>
            <a:r>
              <a:rPr>
                <a:solidFill>
                  <a:schemeClr val="bg1"/>
                </a:solidFill>
              </a:rPr>
              <a:t>subrecipient’s</a:t>
            </a:r>
            <a:r>
              <a:rPr spc="204">
                <a:solidFill>
                  <a:schemeClr val="bg1"/>
                </a:solidFill>
              </a:rPr>
              <a:t> </a:t>
            </a:r>
            <a:r>
              <a:rPr>
                <a:solidFill>
                  <a:schemeClr val="bg1"/>
                </a:solidFill>
              </a:rPr>
              <a:t>responsibility</a:t>
            </a:r>
            <a:r>
              <a:rPr spc="85">
                <a:solidFill>
                  <a:schemeClr val="bg1"/>
                </a:solidFill>
              </a:rPr>
              <a:t> </a:t>
            </a:r>
            <a:r>
              <a:rPr>
                <a:solidFill>
                  <a:schemeClr val="bg1"/>
                </a:solidFill>
              </a:rPr>
              <a:t>to</a:t>
            </a:r>
            <a:r>
              <a:rPr spc="20">
                <a:solidFill>
                  <a:schemeClr val="bg1"/>
                </a:solidFill>
              </a:rPr>
              <a:t> </a:t>
            </a:r>
            <a:r>
              <a:rPr>
                <a:solidFill>
                  <a:schemeClr val="bg1"/>
                </a:solidFill>
              </a:rPr>
              <a:t>ensure</a:t>
            </a:r>
            <a:r>
              <a:rPr spc="80">
                <a:solidFill>
                  <a:schemeClr val="bg1"/>
                </a:solidFill>
              </a:rPr>
              <a:t> </a:t>
            </a:r>
            <a:r>
              <a:rPr>
                <a:solidFill>
                  <a:schemeClr val="bg1"/>
                </a:solidFill>
              </a:rPr>
              <a:t>that</a:t>
            </a:r>
            <a:r>
              <a:rPr spc="80">
                <a:solidFill>
                  <a:schemeClr val="bg1"/>
                </a:solidFill>
              </a:rPr>
              <a:t> </a:t>
            </a:r>
            <a:r>
              <a:rPr spc="-10">
                <a:solidFill>
                  <a:schemeClr val="bg1"/>
                </a:solidFill>
              </a:rPr>
              <a:t>proper </a:t>
            </a:r>
            <a:r>
              <a:rPr>
                <a:solidFill>
                  <a:schemeClr val="bg1"/>
                </a:solidFill>
              </a:rPr>
              <a:t>procurement</a:t>
            </a:r>
            <a:r>
              <a:rPr spc="55">
                <a:solidFill>
                  <a:schemeClr val="bg1"/>
                </a:solidFill>
              </a:rPr>
              <a:t> </a:t>
            </a:r>
            <a:r>
              <a:rPr>
                <a:solidFill>
                  <a:schemeClr val="bg1"/>
                </a:solidFill>
              </a:rPr>
              <a:t>is</a:t>
            </a:r>
            <a:r>
              <a:rPr spc="25">
                <a:solidFill>
                  <a:schemeClr val="bg1"/>
                </a:solidFill>
              </a:rPr>
              <a:t> </a:t>
            </a:r>
            <a:r>
              <a:rPr>
                <a:solidFill>
                  <a:schemeClr val="bg1"/>
                </a:solidFill>
              </a:rPr>
              <a:t>undertaken</a:t>
            </a:r>
            <a:r>
              <a:rPr spc="220">
                <a:solidFill>
                  <a:schemeClr val="bg1"/>
                </a:solidFill>
              </a:rPr>
              <a:t> </a:t>
            </a:r>
            <a:r>
              <a:rPr>
                <a:solidFill>
                  <a:schemeClr val="bg1"/>
                </a:solidFill>
              </a:rPr>
              <a:t>for</a:t>
            </a:r>
            <a:r>
              <a:rPr spc="30">
                <a:solidFill>
                  <a:schemeClr val="bg1"/>
                </a:solidFill>
              </a:rPr>
              <a:t> </a:t>
            </a:r>
            <a:r>
              <a:rPr>
                <a:solidFill>
                  <a:schemeClr val="bg1"/>
                </a:solidFill>
              </a:rPr>
              <a:t>projects</a:t>
            </a:r>
            <a:r>
              <a:rPr spc="100">
                <a:solidFill>
                  <a:schemeClr val="bg1"/>
                </a:solidFill>
              </a:rPr>
              <a:t> </a:t>
            </a:r>
            <a:r>
              <a:rPr>
                <a:solidFill>
                  <a:schemeClr val="bg1"/>
                </a:solidFill>
              </a:rPr>
              <a:t>which</a:t>
            </a:r>
            <a:r>
              <a:rPr spc="-65">
                <a:solidFill>
                  <a:schemeClr val="bg1"/>
                </a:solidFill>
              </a:rPr>
              <a:t> </a:t>
            </a:r>
            <a:r>
              <a:rPr>
                <a:solidFill>
                  <a:schemeClr val="bg1"/>
                </a:solidFill>
              </a:rPr>
              <a:t>use</a:t>
            </a:r>
            <a:r>
              <a:rPr spc="50">
                <a:solidFill>
                  <a:schemeClr val="bg1"/>
                </a:solidFill>
              </a:rPr>
              <a:t> </a:t>
            </a:r>
            <a:r>
              <a:rPr>
                <a:solidFill>
                  <a:schemeClr val="bg1"/>
                </a:solidFill>
              </a:rPr>
              <a:t>federal</a:t>
            </a:r>
            <a:r>
              <a:rPr spc="175">
                <a:solidFill>
                  <a:schemeClr val="bg1"/>
                </a:solidFill>
              </a:rPr>
              <a:t> </a:t>
            </a:r>
            <a:r>
              <a:rPr spc="-10">
                <a:solidFill>
                  <a:schemeClr val="bg1"/>
                </a:solidFill>
              </a:rPr>
              <a:t>funds.</a:t>
            </a:r>
            <a:endParaRPr>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FA9CFF-7E4D-FBE0-3EC2-06ACD776EC20}"/>
              </a:ext>
            </a:extLst>
          </p:cNvPr>
          <p:cNvSpPr>
            <a:spLocks noGrp="1"/>
          </p:cNvSpPr>
          <p:nvPr>
            <p:ph type="title"/>
          </p:nvPr>
        </p:nvSpPr>
        <p:spPr/>
        <p:txBody>
          <a:bodyPr/>
          <a:lstStyle/>
          <a:p>
            <a:r>
              <a:rPr lang="en-US" sz="4400" b="1">
                <a:latin typeface="+mn-lt"/>
              </a:rPr>
              <a:t>Agenda</a:t>
            </a:r>
          </a:p>
        </p:txBody>
      </p:sp>
      <p:graphicFrame>
        <p:nvGraphicFramePr>
          <p:cNvPr id="2" name="Diagram 1" descr="Agenda of topics for the meeting">
            <a:extLst>
              <a:ext uri="{FF2B5EF4-FFF2-40B4-BE49-F238E27FC236}">
                <a16:creationId xmlns:a16="http://schemas.microsoft.com/office/drawing/2014/main" id="{F4C2222C-EA33-36AC-3E39-FEBCAF837839}"/>
              </a:ext>
            </a:extLst>
          </p:cNvPr>
          <p:cNvGraphicFramePr/>
          <p:nvPr>
            <p:extLst>
              <p:ext uri="{D42A27DB-BD31-4B8C-83A1-F6EECF244321}">
                <p14:modId xmlns:p14="http://schemas.microsoft.com/office/powerpoint/2010/main" val="2096281815"/>
              </p:ext>
            </p:extLst>
          </p:nvPr>
        </p:nvGraphicFramePr>
        <p:xfrm>
          <a:off x="4754475" y="287384"/>
          <a:ext cx="6974840" cy="6505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064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278B8-739B-629F-C1EB-7CE25129EA64}"/>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3B07FC9-14A3-FD41-9965-F214660A6DE9}"/>
              </a:ext>
            </a:extLst>
          </p:cNvPr>
          <p:cNvPicPr/>
          <p:nvPr/>
        </p:nvPicPr>
        <p:blipFill>
          <a:blip r:embed="rId2">
            <a:extLst>
              <a:ext uri="{28A0092B-C50C-407E-A947-70E740481C1C}">
                <a14:useLocalDpi xmlns:a14="http://schemas.microsoft.com/office/drawing/2010/main" val="0"/>
              </a:ext>
            </a:extLst>
          </a:blip>
          <a:srcRect/>
          <a:stretch/>
        </p:blipFill>
        <p:spPr>
          <a:xfrm>
            <a:off x="6102299" y="57151"/>
            <a:ext cx="4483100" cy="3362325"/>
          </a:xfrm>
          <a:prstGeom prst="rect">
            <a:avLst/>
          </a:prstGeom>
        </p:spPr>
      </p:pic>
      <p:grpSp>
        <p:nvGrpSpPr>
          <p:cNvPr id="3" name="object 3">
            <a:extLst>
              <a:ext uri="{FF2B5EF4-FFF2-40B4-BE49-F238E27FC236}">
                <a16:creationId xmlns:a16="http://schemas.microsoft.com/office/drawing/2014/main" id="{98896E56-D540-465F-BACC-F33FF12DD7CE}"/>
              </a:ext>
            </a:extLst>
          </p:cNvPr>
          <p:cNvGrpSpPr/>
          <p:nvPr/>
        </p:nvGrpSpPr>
        <p:grpSpPr>
          <a:xfrm>
            <a:off x="1524001" y="0"/>
            <a:ext cx="9048659" cy="6858318"/>
            <a:chOff x="0" y="0"/>
            <a:chExt cx="9048659" cy="6858318"/>
          </a:xfrm>
        </p:grpSpPr>
        <p:pic>
          <p:nvPicPr>
            <p:cNvPr id="4" name="object 4">
              <a:extLst>
                <a:ext uri="{FF2B5EF4-FFF2-40B4-BE49-F238E27FC236}">
                  <a16:creationId xmlns:a16="http://schemas.microsoft.com/office/drawing/2014/main" id="{1C39FCA4-466C-E4A7-69A0-2F2986FD99F8}"/>
                </a:ext>
              </a:extLst>
            </p:cNvPr>
            <p:cNvPicPr/>
            <p:nvPr/>
          </p:nvPicPr>
          <p:blipFill>
            <a:blip r:embed="rId3">
              <a:extLst>
                <a:ext uri="{28A0092B-C50C-407E-A947-70E740481C1C}">
                  <a14:useLocalDpi xmlns:a14="http://schemas.microsoft.com/office/drawing/2010/main" val="0"/>
                </a:ext>
              </a:extLst>
            </a:blip>
            <a:srcRect/>
            <a:stretch/>
          </p:blipFill>
          <p:spPr>
            <a:xfrm>
              <a:off x="4562475" y="3617872"/>
              <a:ext cx="4486184" cy="2524578"/>
            </a:xfrm>
            <a:prstGeom prst="rect">
              <a:avLst/>
            </a:prstGeom>
          </p:spPr>
        </p:pic>
        <p:pic>
          <p:nvPicPr>
            <p:cNvPr id="5" name="object 5">
              <a:extLst>
                <a:ext uri="{FF2B5EF4-FFF2-40B4-BE49-F238E27FC236}">
                  <a16:creationId xmlns:a16="http://schemas.microsoft.com/office/drawing/2014/main" id="{F204D19E-5215-AAF8-1B6A-D5BF204B43E0}"/>
                </a:ext>
              </a:extLst>
            </p:cNvPr>
            <p:cNvPicPr/>
            <p:nvPr/>
          </p:nvPicPr>
          <p:blipFill>
            <a:blip r:embed="rId4" cstate="print"/>
            <a:stretch>
              <a:fillRect/>
            </a:stretch>
          </p:blipFill>
          <p:spPr>
            <a:xfrm>
              <a:off x="0" y="0"/>
              <a:ext cx="4686300" cy="6858000"/>
            </a:xfrm>
            <a:prstGeom prst="rect">
              <a:avLst/>
            </a:prstGeom>
          </p:spPr>
        </p:pic>
        <p:sp>
          <p:nvSpPr>
            <p:cNvPr id="6" name="object 6">
              <a:extLst>
                <a:ext uri="{FF2B5EF4-FFF2-40B4-BE49-F238E27FC236}">
                  <a16:creationId xmlns:a16="http://schemas.microsoft.com/office/drawing/2014/main" id="{8731C277-6B5D-B7D1-99E9-3914D1F7DAD4}"/>
                </a:ext>
              </a:extLst>
            </p:cNvPr>
            <p:cNvSpPr/>
            <p:nvPr/>
          </p:nvSpPr>
          <p:spPr>
            <a:xfrm>
              <a:off x="4762" y="4763"/>
              <a:ext cx="4572000" cy="6853555"/>
            </a:xfrm>
            <a:custGeom>
              <a:avLst/>
              <a:gdLst/>
              <a:ahLst/>
              <a:cxnLst/>
              <a:rect l="l" t="t" r="r" b="b"/>
              <a:pathLst>
                <a:path w="4572000" h="6853555">
                  <a:moveTo>
                    <a:pt x="3662260" y="0"/>
                  </a:moveTo>
                  <a:lnTo>
                    <a:pt x="0" y="0"/>
                  </a:lnTo>
                  <a:lnTo>
                    <a:pt x="0" y="6853235"/>
                  </a:lnTo>
                  <a:lnTo>
                    <a:pt x="3665510" y="6853235"/>
                  </a:lnTo>
                  <a:lnTo>
                    <a:pt x="3709504" y="6788734"/>
                  </a:lnTo>
                  <a:lnTo>
                    <a:pt x="3732218" y="6751683"/>
                  </a:lnTo>
                  <a:lnTo>
                    <a:pt x="3754680" y="6714235"/>
                  </a:lnTo>
                  <a:lnTo>
                    <a:pt x="3776889" y="6676391"/>
                  </a:lnTo>
                  <a:lnTo>
                    <a:pt x="3798842" y="6638157"/>
                  </a:lnTo>
                  <a:lnTo>
                    <a:pt x="3820538" y="6599536"/>
                  </a:lnTo>
                  <a:lnTo>
                    <a:pt x="3841974" y="6560531"/>
                  </a:lnTo>
                  <a:lnTo>
                    <a:pt x="3863147" y="6521145"/>
                  </a:lnTo>
                  <a:lnTo>
                    <a:pt x="3884056" y="6481383"/>
                  </a:lnTo>
                  <a:lnTo>
                    <a:pt x="3904699" y="6441248"/>
                  </a:lnTo>
                  <a:lnTo>
                    <a:pt x="3925072" y="6400743"/>
                  </a:lnTo>
                  <a:lnTo>
                    <a:pt x="3945175" y="6359872"/>
                  </a:lnTo>
                  <a:lnTo>
                    <a:pt x="3965004" y="6318639"/>
                  </a:lnTo>
                  <a:lnTo>
                    <a:pt x="3984558" y="6277047"/>
                  </a:lnTo>
                  <a:lnTo>
                    <a:pt x="4003834" y="6235099"/>
                  </a:lnTo>
                  <a:lnTo>
                    <a:pt x="4022831" y="6192800"/>
                  </a:lnTo>
                  <a:lnTo>
                    <a:pt x="4041545" y="6150153"/>
                  </a:lnTo>
                  <a:lnTo>
                    <a:pt x="4059975" y="6107161"/>
                  </a:lnTo>
                  <a:lnTo>
                    <a:pt x="4078119" y="6063828"/>
                  </a:lnTo>
                  <a:lnTo>
                    <a:pt x="4095974" y="6020158"/>
                  </a:lnTo>
                  <a:lnTo>
                    <a:pt x="4113538" y="5976153"/>
                  </a:lnTo>
                  <a:lnTo>
                    <a:pt x="4130809" y="5931819"/>
                  </a:lnTo>
                  <a:lnTo>
                    <a:pt x="4147784" y="5887157"/>
                  </a:lnTo>
                  <a:lnTo>
                    <a:pt x="4164462" y="5842173"/>
                  </a:lnTo>
                  <a:lnTo>
                    <a:pt x="4180841" y="5796868"/>
                  </a:lnTo>
                  <a:lnTo>
                    <a:pt x="4196917" y="5751248"/>
                  </a:lnTo>
                  <a:lnTo>
                    <a:pt x="4212689" y="5705315"/>
                  </a:lnTo>
                  <a:lnTo>
                    <a:pt x="4228155" y="5659074"/>
                  </a:lnTo>
                  <a:lnTo>
                    <a:pt x="4243312" y="5612526"/>
                  </a:lnTo>
                  <a:lnTo>
                    <a:pt x="4258158" y="5565677"/>
                  </a:lnTo>
                  <a:lnTo>
                    <a:pt x="4272692" y="5518530"/>
                  </a:lnTo>
                  <a:lnTo>
                    <a:pt x="4286910" y="5471088"/>
                  </a:lnTo>
                  <a:lnTo>
                    <a:pt x="4300811" y="5423355"/>
                  </a:lnTo>
                  <a:lnTo>
                    <a:pt x="4314392" y="5375335"/>
                  </a:lnTo>
                  <a:lnTo>
                    <a:pt x="4327651" y="5327030"/>
                  </a:lnTo>
                  <a:lnTo>
                    <a:pt x="4340586" y="5278445"/>
                  </a:lnTo>
                  <a:lnTo>
                    <a:pt x="4353195" y="5229583"/>
                  </a:lnTo>
                  <a:lnTo>
                    <a:pt x="4365476" y="5180448"/>
                  </a:lnTo>
                  <a:lnTo>
                    <a:pt x="4377426" y="5131043"/>
                  </a:lnTo>
                  <a:lnTo>
                    <a:pt x="4389043" y="5081372"/>
                  </a:lnTo>
                  <a:lnTo>
                    <a:pt x="4400325" y="5031438"/>
                  </a:lnTo>
                  <a:lnTo>
                    <a:pt x="4411269" y="4981245"/>
                  </a:lnTo>
                  <a:lnTo>
                    <a:pt x="4421874" y="4930797"/>
                  </a:lnTo>
                  <a:lnTo>
                    <a:pt x="4432137" y="4880097"/>
                  </a:lnTo>
                  <a:lnTo>
                    <a:pt x="4442057" y="4829149"/>
                  </a:lnTo>
                  <a:lnTo>
                    <a:pt x="4451630" y="4777955"/>
                  </a:lnTo>
                  <a:lnTo>
                    <a:pt x="4460855" y="4726521"/>
                  </a:lnTo>
                  <a:lnTo>
                    <a:pt x="4469729" y="4674849"/>
                  </a:lnTo>
                  <a:lnTo>
                    <a:pt x="4478251" y="4622943"/>
                  </a:lnTo>
                  <a:lnTo>
                    <a:pt x="4486417" y="4570806"/>
                  </a:lnTo>
                  <a:lnTo>
                    <a:pt x="4494226" y="4518442"/>
                  </a:lnTo>
                  <a:lnTo>
                    <a:pt x="4501676" y="4465855"/>
                  </a:lnTo>
                  <a:lnTo>
                    <a:pt x="4508765" y="4413049"/>
                  </a:lnTo>
                  <a:lnTo>
                    <a:pt x="4515489" y="4360025"/>
                  </a:lnTo>
                  <a:lnTo>
                    <a:pt x="4521848" y="4306790"/>
                  </a:lnTo>
                  <a:lnTo>
                    <a:pt x="4527838" y="4253345"/>
                  </a:lnTo>
                  <a:lnTo>
                    <a:pt x="4533458" y="4199694"/>
                  </a:lnTo>
                  <a:lnTo>
                    <a:pt x="4538705" y="4145842"/>
                  </a:lnTo>
                  <a:lnTo>
                    <a:pt x="4543577" y="4091791"/>
                  </a:lnTo>
                  <a:lnTo>
                    <a:pt x="4548072" y="4037545"/>
                  </a:lnTo>
                  <a:lnTo>
                    <a:pt x="4552188" y="3983108"/>
                  </a:lnTo>
                  <a:lnTo>
                    <a:pt x="4555922" y="3928483"/>
                  </a:lnTo>
                  <a:lnTo>
                    <a:pt x="4559273" y="3873674"/>
                  </a:lnTo>
                  <a:lnTo>
                    <a:pt x="4562238" y="3818684"/>
                  </a:lnTo>
                  <a:lnTo>
                    <a:pt x="4564814" y="3763518"/>
                  </a:lnTo>
                  <a:lnTo>
                    <a:pt x="4567001" y="3708178"/>
                  </a:lnTo>
                  <a:lnTo>
                    <a:pt x="4568794" y="3652668"/>
                  </a:lnTo>
                  <a:lnTo>
                    <a:pt x="4570193" y="3596991"/>
                  </a:lnTo>
                  <a:lnTo>
                    <a:pt x="4571195" y="3541152"/>
                  </a:lnTo>
                  <a:lnTo>
                    <a:pt x="4571798" y="3485154"/>
                  </a:lnTo>
                  <a:lnTo>
                    <a:pt x="4572000" y="3429000"/>
                  </a:lnTo>
                  <a:lnTo>
                    <a:pt x="4571798" y="3372845"/>
                  </a:lnTo>
                  <a:lnTo>
                    <a:pt x="4571195" y="3316846"/>
                  </a:lnTo>
                  <a:lnTo>
                    <a:pt x="4570193" y="3261006"/>
                  </a:lnTo>
                  <a:lnTo>
                    <a:pt x="4568794" y="3205329"/>
                  </a:lnTo>
                  <a:lnTo>
                    <a:pt x="4567001" y="3149819"/>
                  </a:lnTo>
                  <a:lnTo>
                    <a:pt x="4564814" y="3094478"/>
                  </a:lnTo>
                  <a:lnTo>
                    <a:pt x="4562238" y="3039311"/>
                  </a:lnTo>
                  <a:lnTo>
                    <a:pt x="4559273" y="2984321"/>
                  </a:lnTo>
                  <a:lnTo>
                    <a:pt x="4555922" y="2929512"/>
                  </a:lnTo>
                  <a:lnTo>
                    <a:pt x="4552188" y="2874886"/>
                  </a:lnTo>
                  <a:lnTo>
                    <a:pt x="4548072" y="2820449"/>
                  </a:lnTo>
                  <a:lnTo>
                    <a:pt x="4543577" y="2766203"/>
                  </a:lnTo>
                  <a:lnTo>
                    <a:pt x="4538705" y="2712152"/>
                  </a:lnTo>
                  <a:lnTo>
                    <a:pt x="4533458" y="2658299"/>
                  </a:lnTo>
                  <a:lnTo>
                    <a:pt x="4527838" y="2604648"/>
                  </a:lnTo>
                  <a:lnTo>
                    <a:pt x="4521848" y="2551203"/>
                  </a:lnTo>
                  <a:lnTo>
                    <a:pt x="4515489" y="2497967"/>
                  </a:lnTo>
                  <a:lnTo>
                    <a:pt x="4508765" y="2444943"/>
                  </a:lnTo>
                  <a:lnTo>
                    <a:pt x="4501676" y="2392136"/>
                  </a:lnTo>
                  <a:lnTo>
                    <a:pt x="4494226" y="2339549"/>
                  </a:lnTo>
                  <a:lnTo>
                    <a:pt x="4486417" y="2287185"/>
                  </a:lnTo>
                  <a:lnTo>
                    <a:pt x="4478251" y="2235048"/>
                  </a:lnTo>
                  <a:lnTo>
                    <a:pt x="4469729" y="2183142"/>
                  </a:lnTo>
                  <a:lnTo>
                    <a:pt x="4460855" y="2131469"/>
                  </a:lnTo>
                  <a:lnTo>
                    <a:pt x="4451630" y="2080035"/>
                  </a:lnTo>
                  <a:lnTo>
                    <a:pt x="4442057" y="2028841"/>
                  </a:lnTo>
                  <a:lnTo>
                    <a:pt x="4432137" y="1977893"/>
                  </a:lnTo>
                  <a:lnTo>
                    <a:pt x="4421874" y="1927193"/>
                  </a:lnTo>
                  <a:lnTo>
                    <a:pt x="4411269" y="1876744"/>
                  </a:lnTo>
                  <a:lnTo>
                    <a:pt x="4400325" y="1826551"/>
                  </a:lnTo>
                  <a:lnTo>
                    <a:pt x="4389043" y="1776618"/>
                  </a:lnTo>
                  <a:lnTo>
                    <a:pt x="4377426" y="1726947"/>
                  </a:lnTo>
                  <a:lnTo>
                    <a:pt x="4365476" y="1677542"/>
                  </a:lnTo>
                  <a:lnTo>
                    <a:pt x="4353195" y="1628406"/>
                  </a:lnTo>
                  <a:lnTo>
                    <a:pt x="4340586" y="1579545"/>
                  </a:lnTo>
                  <a:lnTo>
                    <a:pt x="4327651" y="1530960"/>
                  </a:lnTo>
                  <a:lnTo>
                    <a:pt x="4314392" y="1482655"/>
                  </a:lnTo>
                  <a:lnTo>
                    <a:pt x="4300811" y="1434634"/>
                  </a:lnTo>
                  <a:lnTo>
                    <a:pt x="4286910" y="1386901"/>
                  </a:lnTo>
                  <a:lnTo>
                    <a:pt x="4272692" y="1339460"/>
                  </a:lnTo>
                  <a:lnTo>
                    <a:pt x="4258158" y="1292312"/>
                  </a:lnTo>
                  <a:lnTo>
                    <a:pt x="4243312" y="1245464"/>
                  </a:lnTo>
                  <a:lnTo>
                    <a:pt x="4228155" y="1198916"/>
                  </a:lnTo>
                  <a:lnTo>
                    <a:pt x="4212689" y="1152675"/>
                  </a:lnTo>
                  <a:lnTo>
                    <a:pt x="4196917" y="1106742"/>
                  </a:lnTo>
                  <a:lnTo>
                    <a:pt x="4180841" y="1061122"/>
                  </a:lnTo>
                  <a:lnTo>
                    <a:pt x="4164462" y="1015818"/>
                  </a:lnTo>
                  <a:lnTo>
                    <a:pt x="4147784" y="970833"/>
                  </a:lnTo>
                  <a:lnTo>
                    <a:pt x="4130809" y="926172"/>
                  </a:lnTo>
                  <a:lnTo>
                    <a:pt x="4113538" y="881838"/>
                  </a:lnTo>
                  <a:lnTo>
                    <a:pt x="4095974" y="837834"/>
                  </a:lnTo>
                  <a:lnTo>
                    <a:pt x="4078119" y="794164"/>
                  </a:lnTo>
                  <a:lnTo>
                    <a:pt x="4059975" y="750831"/>
                  </a:lnTo>
                  <a:lnTo>
                    <a:pt x="4041545" y="707839"/>
                  </a:lnTo>
                  <a:lnTo>
                    <a:pt x="4022831" y="665192"/>
                  </a:lnTo>
                  <a:lnTo>
                    <a:pt x="4003834" y="622894"/>
                  </a:lnTo>
                  <a:lnTo>
                    <a:pt x="3984558" y="580947"/>
                  </a:lnTo>
                  <a:lnTo>
                    <a:pt x="3965004" y="539355"/>
                  </a:lnTo>
                  <a:lnTo>
                    <a:pt x="3945175" y="498122"/>
                  </a:lnTo>
                  <a:lnTo>
                    <a:pt x="3925072" y="457251"/>
                  </a:lnTo>
                  <a:lnTo>
                    <a:pt x="3904699" y="416747"/>
                  </a:lnTo>
                  <a:lnTo>
                    <a:pt x="3884056" y="376612"/>
                  </a:lnTo>
                  <a:lnTo>
                    <a:pt x="3863147" y="336850"/>
                  </a:lnTo>
                  <a:lnTo>
                    <a:pt x="3841974" y="297465"/>
                  </a:lnTo>
                  <a:lnTo>
                    <a:pt x="3820538" y="258461"/>
                  </a:lnTo>
                  <a:lnTo>
                    <a:pt x="3798842" y="219840"/>
                  </a:lnTo>
                  <a:lnTo>
                    <a:pt x="3776889" y="181606"/>
                  </a:lnTo>
                  <a:lnTo>
                    <a:pt x="3754680" y="143763"/>
                  </a:lnTo>
                  <a:lnTo>
                    <a:pt x="3732218" y="106315"/>
                  </a:lnTo>
                  <a:lnTo>
                    <a:pt x="3709504" y="69265"/>
                  </a:lnTo>
                  <a:lnTo>
                    <a:pt x="3662260" y="0"/>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sp>
          <p:nvSpPr>
            <p:cNvPr id="7" name="object 7">
              <a:extLst>
                <a:ext uri="{FF2B5EF4-FFF2-40B4-BE49-F238E27FC236}">
                  <a16:creationId xmlns:a16="http://schemas.microsoft.com/office/drawing/2014/main" id="{7D75FD26-38F4-9F6A-526D-95E7EE7A05A7}"/>
                </a:ext>
              </a:extLst>
            </p:cNvPr>
            <p:cNvSpPr/>
            <p:nvPr/>
          </p:nvSpPr>
          <p:spPr>
            <a:xfrm>
              <a:off x="4762" y="4763"/>
              <a:ext cx="4572000" cy="6853555"/>
            </a:xfrm>
            <a:custGeom>
              <a:avLst/>
              <a:gdLst/>
              <a:ahLst/>
              <a:cxnLst/>
              <a:rect l="l" t="t" r="r" b="b"/>
              <a:pathLst>
                <a:path w="4572000" h="6853555">
                  <a:moveTo>
                    <a:pt x="0" y="0"/>
                  </a:moveTo>
                  <a:lnTo>
                    <a:pt x="3662260" y="0"/>
                  </a:lnTo>
                  <a:lnTo>
                    <a:pt x="3709504" y="69265"/>
                  </a:lnTo>
                  <a:lnTo>
                    <a:pt x="3732218" y="106315"/>
                  </a:lnTo>
                  <a:lnTo>
                    <a:pt x="3754680" y="143763"/>
                  </a:lnTo>
                  <a:lnTo>
                    <a:pt x="3776889" y="181606"/>
                  </a:lnTo>
                  <a:lnTo>
                    <a:pt x="3798842" y="219840"/>
                  </a:lnTo>
                  <a:lnTo>
                    <a:pt x="3820538" y="258461"/>
                  </a:lnTo>
                  <a:lnTo>
                    <a:pt x="3841974" y="297465"/>
                  </a:lnTo>
                  <a:lnTo>
                    <a:pt x="3863147" y="336850"/>
                  </a:lnTo>
                  <a:lnTo>
                    <a:pt x="3884056" y="376612"/>
                  </a:lnTo>
                  <a:lnTo>
                    <a:pt x="3904699" y="416747"/>
                  </a:lnTo>
                  <a:lnTo>
                    <a:pt x="3925072" y="457251"/>
                  </a:lnTo>
                  <a:lnTo>
                    <a:pt x="3945175" y="498122"/>
                  </a:lnTo>
                  <a:lnTo>
                    <a:pt x="3965004" y="539355"/>
                  </a:lnTo>
                  <a:lnTo>
                    <a:pt x="3984558" y="580947"/>
                  </a:lnTo>
                  <a:lnTo>
                    <a:pt x="4003834" y="622894"/>
                  </a:lnTo>
                  <a:lnTo>
                    <a:pt x="4022831" y="665192"/>
                  </a:lnTo>
                  <a:lnTo>
                    <a:pt x="4041545" y="707839"/>
                  </a:lnTo>
                  <a:lnTo>
                    <a:pt x="4059975" y="750831"/>
                  </a:lnTo>
                  <a:lnTo>
                    <a:pt x="4078119" y="794164"/>
                  </a:lnTo>
                  <a:lnTo>
                    <a:pt x="4095974" y="837834"/>
                  </a:lnTo>
                  <a:lnTo>
                    <a:pt x="4113538" y="881838"/>
                  </a:lnTo>
                  <a:lnTo>
                    <a:pt x="4130809" y="926172"/>
                  </a:lnTo>
                  <a:lnTo>
                    <a:pt x="4147784" y="970833"/>
                  </a:lnTo>
                  <a:lnTo>
                    <a:pt x="4164462" y="1015818"/>
                  </a:lnTo>
                  <a:lnTo>
                    <a:pt x="4180841" y="1061122"/>
                  </a:lnTo>
                  <a:lnTo>
                    <a:pt x="4196917" y="1106742"/>
                  </a:lnTo>
                  <a:lnTo>
                    <a:pt x="4212689" y="1152675"/>
                  </a:lnTo>
                  <a:lnTo>
                    <a:pt x="4228155" y="1198916"/>
                  </a:lnTo>
                  <a:lnTo>
                    <a:pt x="4243312" y="1245464"/>
                  </a:lnTo>
                  <a:lnTo>
                    <a:pt x="4258158" y="1292312"/>
                  </a:lnTo>
                  <a:lnTo>
                    <a:pt x="4272692" y="1339460"/>
                  </a:lnTo>
                  <a:lnTo>
                    <a:pt x="4286910" y="1386901"/>
                  </a:lnTo>
                  <a:lnTo>
                    <a:pt x="4300811" y="1434634"/>
                  </a:lnTo>
                  <a:lnTo>
                    <a:pt x="4314392" y="1482655"/>
                  </a:lnTo>
                  <a:lnTo>
                    <a:pt x="4327651" y="1530960"/>
                  </a:lnTo>
                  <a:lnTo>
                    <a:pt x="4340586" y="1579545"/>
                  </a:lnTo>
                  <a:lnTo>
                    <a:pt x="4353195" y="1628406"/>
                  </a:lnTo>
                  <a:lnTo>
                    <a:pt x="4365476" y="1677542"/>
                  </a:lnTo>
                  <a:lnTo>
                    <a:pt x="4377426" y="1726947"/>
                  </a:lnTo>
                  <a:lnTo>
                    <a:pt x="4389043" y="1776618"/>
                  </a:lnTo>
                  <a:lnTo>
                    <a:pt x="4400325" y="1826551"/>
                  </a:lnTo>
                  <a:lnTo>
                    <a:pt x="4411269" y="1876744"/>
                  </a:lnTo>
                  <a:lnTo>
                    <a:pt x="4421874" y="1927193"/>
                  </a:lnTo>
                  <a:lnTo>
                    <a:pt x="4432137" y="1977893"/>
                  </a:lnTo>
                  <a:lnTo>
                    <a:pt x="4442057" y="2028841"/>
                  </a:lnTo>
                  <a:lnTo>
                    <a:pt x="4451630" y="2080035"/>
                  </a:lnTo>
                  <a:lnTo>
                    <a:pt x="4460855" y="2131469"/>
                  </a:lnTo>
                  <a:lnTo>
                    <a:pt x="4469729" y="2183142"/>
                  </a:lnTo>
                  <a:lnTo>
                    <a:pt x="4478251" y="2235048"/>
                  </a:lnTo>
                  <a:lnTo>
                    <a:pt x="4486417" y="2287185"/>
                  </a:lnTo>
                  <a:lnTo>
                    <a:pt x="4494226" y="2339549"/>
                  </a:lnTo>
                  <a:lnTo>
                    <a:pt x="4501676" y="2392136"/>
                  </a:lnTo>
                  <a:lnTo>
                    <a:pt x="4508765" y="2444943"/>
                  </a:lnTo>
                  <a:lnTo>
                    <a:pt x="4515489" y="2497967"/>
                  </a:lnTo>
                  <a:lnTo>
                    <a:pt x="4521848" y="2551203"/>
                  </a:lnTo>
                  <a:lnTo>
                    <a:pt x="4527838" y="2604648"/>
                  </a:lnTo>
                  <a:lnTo>
                    <a:pt x="4533458" y="2658299"/>
                  </a:lnTo>
                  <a:lnTo>
                    <a:pt x="4538705" y="2712152"/>
                  </a:lnTo>
                  <a:lnTo>
                    <a:pt x="4543577" y="2766203"/>
                  </a:lnTo>
                  <a:lnTo>
                    <a:pt x="4548072" y="2820449"/>
                  </a:lnTo>
                  <a:lnTo>
                    <a:pt x="4552188" y="2874886"/>
                  </a:lnTo>
                  <a:lnTo>
                    <a:pt x="4555922" y="2929512"/>
                  </a:lnTo>
                  <a:lnTo>
                    <a:pt x="4559273" y="2984321"/>
                  </a:lnTo>
                  <a:lnTo>
                    <a:pt x="4562238" y="3039311"/>
                  </a:lnTo>
                  <a:lnTo>
                    <a:pt x="4564814" y="3094478"/>
                  </a:lnTo>
                  <a:lnTo>
                    <a:pt x="4567001" y="3149819"/>
                  </a:lnTo>
                  <a:lnTo>
                    <a:pt x="4568794" y="3205329"/>
                  </a:lnTo>
                  <a:lnTo>
                    <a:pt x="4570193" y="3261006"/>
                  </a:lnTo>
                  <a:lnTo>
                    <a:pt x="4571195" y="3316846"/>
                  </a:lnTo>
                  <a:lnTo>
                    <a:pt x="4571798" y="3372845"/>
                  </a:lnTo>
                  <a:lnTo>
                    <a:pt x="4572000" y="3429000"/>
                  </a:lnTo>
                  <a:lnTo>
                    <a:pt x="4571798" y="3485154"/>
                  </a:lnTo>
                  <a:lnTo>
                    <a:pt x="4571195" y="3541152"/>
                  </a:lnTo>
                  <a:lnTo>
                    <a:pt x="4570193" y="3596991"/>
                  </a:lnTo>
                  <a:lnTo>
                    <a:pt x="4568794" y="3652668"/>
                  </a:lnTo>
                  <a:lnTo>
                    <a:pt x="4567001" y="3708178"/>
                  </a:lnTo>
                  <a:lnTo>
                    <a:pt x="4564814" y="3763518"/>
                  </a:lnTo>
                  <a:lnTo>
                    <a:pt x="4562238" y="3818684"/>
                  </a:lnTo>
                  <a:lnTo>
                    <a:pt x="4559273" y="3873674"/>
                  </a:lnTo>
                  <a:lnTo>
                    <a:pt x="4555922" y="3928483"/>
                  </a:lnTo>
                  <a:lnTo>
                    <a:pt x="4552188" y="3983108"/>
                  </a:lnTo>
                  <a:lnTo>
                    <a:pt x="4548072" y="4037545"/>
                  </a:lnTo>
                  <a:lnTo>
                    <a:pt x="4543577" y="4091791"/>
                  </a:lnTo>
                  <a:lnTo>
                    <a:pt x="4538705" y="4145842"/>
                  </a:lnTo>
                  <a:lnTo>
                    <a:pt x="4533458" y="4199694"/>
                  </a:lnTo>
                  <a:lnTo>
                    <a:pt x="4527838" y="4253345"/>
                  </a:lnTo>
                  <a:lnTo>
                    <a:pt x="4521848" y="4306790"/>
                  </a:lnTo>
                  <a:lnTo>
                    <a:pt x="4515489" y="4360025"/>
                  </a:lnTo>
                  <a:lnTo>
                    <a:pt x="4508765" y="4413049"/>
                  </a:lnTo>
                  <a:lnTo>
                    <a:pt x="4501676" y="4465855"/>
                  </a:lnTo>
                  <a:lnTo>
                    <a:pt x="4494226" y="4518442"/>
                  </a:lnTo>
                  <a:lnTo>
                    <a:pt x="4486417" y="4570806"/>
                  </a:lnTo>
                  <a:lnTo>
                    <a:pt x="4478251" y="4622943"/>
                  </a:lnTo>
                  <a:lnTo>
                    <a:pt x="4469729" y="4674849"/>
                  </a:lnTo>
                  <a:lnTo>
                    <a:pt x="4460855" y="4726521"/>
                  </a:lnTo>
                  <a:lnTo>
                    <a:pt x="4451630" y="4777955"/>
                  </a:lnTo>
                  <a:lnTo>
                    <a:pt x="4442057" y="4829149"/>
                  </a:lnTo>
                  <a:lnTo>
                    <a:pt x="4432137" y="4880097"/>
                  </a:lnTo>
                  <a:lnTo>
                    <a:pt x="4421874" y="4930797"/>
                  </a:lnTo>
                  <a:lnTo>
                    <a:pt x="4411269" y="4981245"/>
                  </a:lnTo>
                  <a:lnTo>
                    <a:pt x="4400325" y="5031438"/>
                  </a:lnTo>
                  <a:lnTo>
                    <a:pt x="4389043" y="5081372"/>
                  </a:lnTo>
                  <a:lnTo>
                    <a:pt x="4377426" y="5131043"/>
                  </a:lnTo>
                  <a:lnTo>
                    <a:pt x="4365476" y="5180448"/>
                  </a:lnTo>
                  <a:lnTo>
                    <a:pt x="4353195" y="5229583"/>
                  </a:lnTo>
                  <a:lnTo>
                    <a:pt x="4340586" y="5278445"/>
                  </a:lnTo>
                  <a:lnTo>
                    <a:pt x="4327651" y="5327030"/>
                  </a:lnTo>
                  <a:lnTo>
                    <a:pt x="4314392" y="5375335"/>
                  </a:lnTo>
                  <a:lnTo>
                    <a:pt x="4300811" y="5423355"/>
                  </a:lnTo>
                  <a:lnTo>
                    <a:pt x="4286910" y="5471088"/>
                  </a:lnTo>
                  <a:lnTo>
                    <a:pt x="4272692" y="5518530"/>
                  </a:lnTo>
                  <a:lnTo>
                    <a:pt x="4258158" y="5565677"/>
                  </a:lnTo>
                  <a:lnTo>
                    <a:pt x="4243312" y="5612526"/>
                  </a:lnTo>
                  <a:lnTo>
                    <a:pt x="4228155" y="5659074"/>
                  </a:lnTo>
                  <a:lnTo>
                    <a:pt x="4212689" y="5705315"/>
                  </a:lnTo>
                  <a:lnTo>
                    <a:pt x="4196917" y="5751248"/>
                  </a:lnTo>
                  <a:lnTo>
                    <a:pt x="4180841" y="5796868"/>
                  </a:lnTo>
                  <a:lnTo>
                    <a:pt x="4164462" y="5842173"/>
                  </a:lnTo>
                  <a:lnTo>
                    <a:pt x="4147784" y="5887157"/>
                  </a:lnTo>
                  <a:lnTo>
                    <a:pt x="4130809" y="5931819"/>
                  </a:lnTo>
                  <a:lnTo>
                    <a:pt x="4113538" y="5976153"/>
                  </a:lnTo>
                  <a:lnTo>
                    <a:pt x="4095974" y="6020158"/>
                  </a:lnTo>
                  <a:lnTo>
                    <a:pt x="4078119" y="6063828"/>
                  </a:lnTo>
                  <a:lnTo>
                    <a:pt x="4059975" y="6107161"/>
                  </a:lnTo>
                  <a:lnTo>
                    <a:pt x="4041545" y="6150153"/>
                  </a:lnTo>
                  <a:lnTo>
                    <a:pt x="4022831" y="6192800"/>
                  </a:lnTo>
                  <a:lnTo>
                    <a:pt x="4003834" y="6235099"/>
                  </a:lnTo>
                  <a:lnTo>
                    <a:pt x="3984558" y="6277047"/>
                  </a:lnTo>
                  <a:lnTo>
                    <a:pt x="3965004" y="6318639"/>
                  </a:lnTo>
                  <a:lnTo>
                    <a:pt x="3945175" y="6359872"/>
                  </a:lnTo>
                  <a:lnTo>
                    <a:pt x="3925072" y="6400743"/>
                  </a:lnTo>
                  <a:lnTo>
                    <a:pt x="3904699" y="6441248"/>
                  </a:lnTo>
                  <a:lnTo>
                    <a:pt x="3884056" y="6481383"/>
                  </a:lnTo>
                  <a:lnTo>
                    <a:pt x="3863147" y="6521145"/>
                  </a:lnTo>
                  <a:lnTo>
                    <a:pt x="3841974" y="6560531"/>
                  </a:lnTo>
                  <a:lnTo>
                    <a:pt x="3820538" y="6599536"/>
                  </a:lnTo>
                  <a:lnTo>
                    <a:pt x="3798842" y="6638157"/>
                  </a:lnTo>
                  <a:lnTo>
                    <a:pt x="3776889" y="6676391"/>
                  </a:lnTo>
                  <a:lnTo>
                    <a:pt x="3754680" y="6714235"/>
                  </a:lnTo>
                  <a:lnTo>
                    <a:pt x="3732218" y="6751683"/>
                  </a:lnTo>
                  <a:lnTo>
                    <a:pt x="3709504" y="6788734"/>
                  </a:lnTo>
                  <a:lnTo>
                    <a:pt x="3665510" y="6853235"/>
                  </a:lnTo>
                </a:path>
                <a:path w="4572000" h="6853555">
                  <a:moveTo>
                    <a:pt x="0" y="6853235"/>
                  </a:moveTo>
                  <a:lnTo>
                    <a:pt x="0" y="0"/>
                  </a:lnTo>
                </a:path>
              </a:pathLst>
            </a:custGeom>
            <a:ln w="9525">
              <a:solidFill>
                <a:srgbClr val="EEEEEE"/>
              </a:solidFill>
            </a:ln>
          </p:spPr>
          <p:txBody>
            <a:bodyPr wrap="square" lIns="0" tIns="0" rIns="0" bIns="0" rtlCol="0"/>
            <a:lstStyle/>
            <a:p>
              <a:endParaRPr>
                <a:solidFill>
                  <a:prstClr val="black"/>
                </a:solidFill>
                <a:latin typeface="Calibri" panose="020F0502020204030204"/>
              </a:endParaRPr>
            </a:p>
          </p:txBody>
        </p:sp>
        <p:sp>
          <p:nvSpPr>
            <p:cNvPr id="8" name="object 8">
              <a:extLst>
                <a:ext uri="{FF2B5EF4-FFF2-40B4-BE49-F238E27FC236}">
                  <a16:creationId xmlns:a16="http://schemas.microsoft.com/office/drawing/2014/main" id="{C84049BD-AF79-E371-EDE7-3128A4A45D22}"/>
                </a:ext>
              </a:extLst>
            </p:cNvPr>
            <p:cNvSpPr/>
            <p:nvPr/>
          </p:nvSpPr>
          <p:spPr>
            <a:xfrm>
              <a:off x="0" y="0"/>
              <a:ext cx="4562475" cy="6858000"/>
            </a:xfrm>
            <a:custGeom>
              <a:avLst/>
              <a:gdLst/>
              <a:ahLst/>
              <a:cxnLst/>
              <a:rect l="l" t="t" r="r" b="b"/>
              <a:pathLst>
                <a:path w="4562475" h="6858000">
                  <a:moveTo>
                    <a:pt x="3653345" y="0"/>
                  </a:moveTo>
                  <a:lnTo>
                    <a:pt x="0" y="0"/>
                  </a:lnTo>
                  <a:lnTo>
                    <a:pt x="0" y="6858000"/>
                  </a:lnTo>
                  <a:lnTo>
                    <a:pt x="3653345" y="6858000"/>
                  </a:lnTo>
                  <a:lnTo>
                    <a:pt x="3700551" y="6788734"/>
                  </a:lnTo>
                  <a:lnTo>
                    <a:pt x="3723249" y="6751683"/>
                  </a:lnTo>
                  <a:lnTo>
                    <a:pt x="3745696" y="6714235"/>
                  </a:lnTo>
                  <a:lnTo>
                    <a:pt x="3767891" y="6676391"/>
                  </a:lnTo>
                  <a:lnTo>
                    <a:pt x="3789829" y="6638157"/>
                  </a:lnTo>
                  <a:lnTo>
                    <a:pt x="3811510" y="6599536"/>
                  </a:lnTo>
                  <a:lnTo>
                    <a:pt x="3832932" y="6560531"/>
                  </a:lnTo>
                  <a:lnTo>
                    <a:pt x="3854091" y="6521145"/>
                  </a:lnTo>
                  <a:lnTo>
                    <a:pt x="3874986" y="6481383"/>
                  </a:lnTo>
                  <a:lnTo>
                    <a:pt x="3895615" y="6441248"/>
                  </a:lnTo>
                  <a:lnTo>
                    <a:pt x="3915975" y="6400743"/>
                  </a:lnTo>
                  <a:lnTo>
                    <a:pt x="3936064" y="6359872"/>
                  </a:lnTo>
                  <a:lnTo>
                    <a:pt x="3955880" y="6318639"/>
                  </a:lnTo>
                  <a:lnTo>
                    <a:pt x="3975421" y="6277047"/>
                  </a:lnTo>
                  <a:lnTo>
                    <a:pt x="3994685" y="6235099"/>
                  </a:lnTo>
                  <a:lnTo>
                    <a:pt x="4013669" y="6192800"/>
                  </a:lnTo>
                  <a:lnTo>
                    <a:pt x="4032371" y="6150153"/>
                  </a:lnTo>
                  <a:lnTo>
                    <a:pt x="4050789" y="6107161"/>
                  </a:lnTo>
                  <a:lnTo>
                    <a:pt x="4068920" y="6063828"/>
                  </a:lnTo>
                  <a:lnTo>
                    <a:pt x="4086763" y="6020158"/>
                  </a:lnTo>
                  <a:lnTo>
                    <a:pt x="4104316" y="5976153"/>
                  </a:lnTo>
                  <a:lnTo>
                    <a:pt x="4121575" y="5931819"/>
                  </a:lnTo>
                  <a:lnTo>
                    <a:pt x="4138539" y="5887157"/>
                  </a:lnTo>
                  <a:lnTo>
                    <a:pt x="4155206" y="5842173"/>
                  </a:lnTo>
                  <a:lnTo>
                    <a:pt x="4171574" y="5796868"/>
                  </a:lnTo>
                  <a:lnTo>
                    <a:pt x="4187639" y="5751248"/>
                  </a:lnTo>
                  <a:lnTo>
                    <a:pt x="4203401" y="5705315"/>
                  </a:lnTo>
                  <a:lnTo>
                    <a:pt x="4218857" y="5659074"/>
                  </a:lnTo>
                  <a:lnTo>
                    <a:pt x="4234004" y="5612526"/>
                  </a:lnTo>
                  <a:lnTo>
                    <a:pt x="4248840" y="5565677"/>
                  </a:lnTo>
                  <a:lnTo>
                    <a:pt x="4263364" y="5518530"/>
                  </a:lnTo>
                  <a:lnTo>
                    <a:pt x="4277573" y="5471088"/>
                  </a:lnTo>
                  <a:lnTo>
                    <a:pt x="4291464" y="5423355"/>
                  </a:lnTo>
                  <a:lnTo>
                    <a:pt x="4305037" y="5375335"/>
                  </a:lnTo>
                  <a:lnTo>
                    <a:pt x="4318287" y="5327030"/>
                  </a:lnTo>
                  <a:lnTo>
                    <a:pt x="4331214" y="5278445"/>
                  </a:lnTo>
                  <a:lnTo>
                    <a:pt x="4343815" y="5229583"/>
                  </a:lnTo>
                  <a:lnTo>
                    <a:pt x="4356087" y="5180448"/>
                  </a:lnTo>
                  <a:lnTo>
                    <a:pt x="4368029" y="5131043"/>
                  </a:lnTo>
                  <a:lnTo>
                    <a:pt x="4379638" y="5081372"/>
                  </a:lnTo>
                  <a:lnTo>
                    <a:pt x="4390913" y="5031438"/>
                  </a:lnTo>
                  <a:lnTo>
                    <a:pt x="4401850" y="4981245"/>
                  </a:lnTo>
                  <a:lnTo>
                    <a:pt x="4412448" y="4930797"/>
                  </a:lnTo>
                  <a:lnTo>
                    <a:pt x="4422704" y="4880097"/>
                  </a:lnTo>
                  <a:lnTo>
                    <a:pt x="4432617" y="4829149"/>
                  </a:lnTo>
                  <a:lnTo>
                    <a:pt x="4442184" y="4777955"/>
                  </a:lnTo>
                  <a:lnTo>
                    <a:pt x="4451403" y="4726521"/>
                  </a:lnTo>
                  <a:lnTo>
                    <a:pt x="4460271" y="4674849"/>
                  </a:lnTo>
                  <a:lnTo>
                    <a:pt x="4468787" y="4622943"/>
                  </a:lnTo>
                  <a:lnTo>
                    <a:pt x="4476948" y="4570806"/>
                  </a:lnTo>
                  <a:lnTo>
                    <a:pt x="4484753" y="4518442"/>
                  </a:lnTo>
                  <a:lnTo>
                    <a:pt x="4492198" y="4465855"/>
                  </a:lnTo>
                  <a:lnTo>
                    <a:pt x="4499281" y="4413049"/>
                  </a:lnTo>
                  <a:lnTo>
                    <a:pt x="4506001" y="4360025"/>
                  </a:lnTo>
                  <a:lnTo>
                    <a:pt x="4512356" y="4306790"/>
                  </a:lnTo>
                  <a:lnTo>
                    <a:pt x="4518342" y="4253345"/>
                  </a:lnTo>
                  <a:lnTo>
                    <a:pt x="4523958" y="4199694"/>
                  </a:lnTo>
                  <a:lnTo>
                    <a:pt x="4529202" y="4145842"/>
                  </a:lnTo>
                  <a:lnTo>
                    <a:pt x="4534071" y="4091791"/>
                  </a:lnTo>
                  <a:lnTo>
                    <a:pt x="4538563" y="4037545"/>
                  </a:lnTo>
                  <a:lnTo>
                    <a:pt x="4542676" y="3983108"/>
                  </a:lnTo>
                  <a:lnTo>
                    <a:pt x="4546408" y="3928483"/>
                  </a:lnTo>
                  <a:lnTo>
                    <a:pt x="4549756" y="3873674"/>
                  </a:lnTo>
                  <a:lnTo>
                    <a:pt x="4552719" y="3818684"/>
                  </a:lnTo>
                  <a:lnTo>
                    <a:pt x="4555294" y="3763518"/>
                  </a:lnTo>
                  <a:lnTo>
                    <a:pt x="4557479" y="3708178"/>
                  </a:lnTo>
                  <a:lnTo>
                    <a:pt x="4559271" y="3652668"/>
                  </a:lnTo>
                  <a:lnTo>
                    <a:pt x="4560669" y="3596991"/>
                  </a:lnTo>
                  <a:lnTo>
                    <a:pt x="4561671" y="3541152"/>
                  </a:lnTo>
                  <a:lnTo>
                    <a:pt x="4562273" y="3485154"/>
                  </a:lnTo>
                  <a:lnTo>
                    <a:pt x="4562475" y="3429000"/>
                  </a:lnTo>
                  <a:lnTo>
                    <a:pt x="4562273" y="3372845"/>
                  </a:lnTo>
                  <a:lnTo>
                    <a:pt x="4561671" y="3316846"/>
                  </a:lnTo>
                  <a:lnTo>
                    <a:pt x="4560669" y="3261006"/>
                  </a:lnTo>
                  <a:lnTo>
                    <a:pt x="4559271" y="3205329"/>
                  </a:lnTo>
                  <a:lnTo>
                    <a:pt x="4557479" y="3149819"/>
                  </a:lnTo>
                  <a:lnTo>
                    <a:pt x="4555294" y="3094478"/>
                  </a:lnTo>
                  <a:lnTo>
                    <a:pt x="4552719" y="3039311"/>
                  </a:lnTo>
                  <a:lnTo>
                    <a:pt x="4549756" y="2984321"/>
                  </a:lnTo>
                  <a:lnTo>
                    <a:pt x="4546408" y="2929512"/>
                  </a:lnTo>
                  <a:lnTo>
                    <a:pt x="4542676" y="2874886"/>
                  </a:lnTo>
                  <a:lnTo>
                    <a:pt x="4538563" y="2820449"/>
                  </a:lnTo>
                  <a:lnTo>
                    <a:pt x="4534071" y="2766203"/>
                  </a:lnTo>
                  <a:lnTo>
                    <a:pt x="4529202" y="2712152"/>
                  </a:lnTo>
                  <a:lnTo>
                    <a:pt x="4523958" y="2658299"/>
                  </a:lnTo>
                  <a:lnTo>
                    <a:pt x="4518342" y="2604648"/>
                  </a:lnTo>
                  <a:lnTo>
                    <a:pt x="4512356" y="2551203"/>
                  </a:lnTo>
                  <a:lnTo>
                    <a:pt x="4506001" y="2497967"/>
                  </a:lnTo>
                  <a:lnTo>
                    <a:pt x="4499281" y="2444943"/>
                  </a:lnTo>
                  <a:lnTo>
                    <a:pt x="4492198" y="2392136"/>
                  </a:lnTo>
                  <a:lnTo>
                    <a:pt x="4484753" y="2339549"/>
                  </a:lnTo>
                  <a:lnTo>
                    <a:pt x="4476948" y="2287185"/>
                  </a:lnTo>
                  <a:lnTo>
                    <a:pt x="4468787" y="2235048"/>
                  </a:lnTo>
                  <a:lnTo>
                    <a:pt x="4460271" y="2183142"/>
                  </a:lnTo>
                  <a:lnTo>
                    <a:pt x="4451403" y="2131469"/>
                  </a:lnTo>
                  <a:lnTo>
                    <a:pt x="4442184" y="2080035"/>
                  </a:lnTo>
                  <a:lnTo>
                    <a:pt x="4432617" y="2028841"/>
                  </a:lnTo>
                  <a:lnTo>
                    <a:pt x="4422704" y="1977893"/>
                  </a:lnTo>
                  <a:lnTo>
                    <a:pt x="4412448" y="1927193"/>
                  </a:lnTo>
                  <a:lnTo>
                    <a:pt x="4401850" y="1876744"/>
                  </a:lnTo>
                  <a:lnTo>
                    <a:pt x="4390913" y="1826551"/>
                  </a:lnTo>
                  <a:lnTo>
                    <a:pt x="4379638" y="1776618"/>
                  </a:lnTo>
                  <a:lnTo>
                    <a:pt x="4368029" y="1726947"/>
                  </a:lnTo>
                  <a:lnTo>
                    <a:pt x="4356087" y="1677542"/>
                  </a:lnTo>
                  <a:lnTo>
                    <a:pt x="4343815" y="1628406"/>
                  </a:lnTo>
                  <a:lnTo>
                    <a:pt x="4331214" y="1579545"/>
                  </a:lnTo>
                  <a:lnTo>
                    <a:pt x="4318287" y="1530960"/>
                  </a:lnTo>
                  <a:lnTo>
                    <a:pt x="4305037" y="1482655"/>
                  </a:lnTo>
                  <a:lnTo>
                    <a:pt x="4291464" y="1434634"/>
                  </a:lnTo>
                  <a:lnTo>
                    <a:pt x="4277573" y="1386901"/>
                  </a:lnTo>
                  <a:lnTo>
                    <a:pt x="4263364" y="1339460"/>
                  </a:lnTo>
                  <a:lnTo>
                    <a:pt x="4248840" y="1292312"/>
                  </a:lnTo>
                  <a:lnTo>
                    <a:pt x="4234004" y="1245464"/>
                  </a:lnTo>
                  <a:lnTo>
                    <a:pt x="4218857" y="1198916"/>
                  </a:lnTo>
                  <a:lnTo>
                    <a:pt x="4203401" y="1152675"/>
                  </a:lnTo>
                  <a:lnTo>
                    <a:pt x="4187639" y="1106742"/>
                  </a:lnTo>
                  <a:lnTo>
                    <a:pt x="4171574" y="1061122"/>
                  </a:lnTo>
                  <a:lnTo>
                    <a:pt x="4155206" y="1015818"/>
                  </a:lnTo>
                  <a:lnTo>
                    <a:pt x="4138539" y="970833"/>
                  </a:lnTo>
                  <a:lnTo>
                    <a:pt x="4121575" y="926172"/>
                  </a:lnTo>
                  <a:lnTo>
                    <a:pt x="4104316" y="881838"/>
                  </a:lnTo>
                  <a:lnTo>
                    <a:pt x="4086763" y="837834"/>
                  </a:lnTo>
                  <a:lnTo>
                    <a:pt x="4068920" y="794164"/>
                  </a:lnTo>
                  <a:lnTo>
                    <a:pt x="4050789" y="750831"/>
                  </a:lnTo>
                  <a:lnTo>
                    <a:pt x="4032371" y="707839"/>
                  </a:lnTo>
                  <a:lnTo>
                    <a:pt x="4013669" y="665192"/>
                  </a:lnTo>
                  <a:lnTo>
                    <a:pt x="3994685" y="622894"/>
                  </a:lnTo>
                  <a:lnTo>
                    <a:pt x="3975421" y="580947"/>
                  </a:lnTo>
                  <a:lnTo>
                    <a:pt x="3955880" y="539355"/>
                  </a:lnTo>
                  <a:lnTo>
                    <a:pt x="3936064" y="498122"/>
                  </a:lnTo>
                  <a:lnTo>
                    <a:pt x="3915975" y="457251"/>
                  </a:lnTo>
                  <a:lnTo>
                    <a:pt x="3895615" y="416747"/>
                  </a:lnTo>
                  <a:lnTo>
                    <a:pt x="3874986" y="376612"/>
                  </a:lnTo>
                  <a:lnTo>
                    <a:pt x="3854091" y="336850"/>
                  </a:lnTo>
                  <a:lnTo>
                    <a:pt x="3832932" y="297465"/>
                  </a:lnTo>
                  <a:lnTo>
                    <a:pt x="3811510" y="258461"/>
                  </a:lnTo>
                  <a:lnTo>
                    <a:pt x="3789829" y="219840"/>
                  </a:lnTo>
                  <a:lnTo>
                    <a:pt x="3767891" y="181606"/>
                  </a:lnTo>
                  <a:lnTo>
                    <a:pt x="3745696" y="143763"/>
                  </a:lnTo>
                  <a:lnTo>
                    <a:pt x="3723249" y="106315"/>
                  </a:lnTo>
                  <a:lnTo>
                    <a:pt x="3700551" y="69265"/>
                  </a:lnTo>
                  <a:lnTo>
                    <a:pt x="3653345" y="0"/>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sp>
        <p:nvSpPr>
          <p:cNvPr id="9" name="object 9">
            <a:extLst>
              <a:ext uri="{FF2B5EF4-FFF2-40B4-BE49-F238E27FC236}">
                <a16:creationId xmlns:a16="http://schemas.microsoft.com/office/drawing/2014/main" id="{A7B92580-A24D-0F6C-DE24-F0C95106C23C}"/>
              </a:ext>
            </a:extLst>
          </p:cNvPr>
          <p:cNvSpPr txBox="1">
            <a:spLocks noGrp="1"/>
          </p:cNvSpPr>
          <p:nvPr>
            <p:ph type="title"/>
          </p:nvPr>
        </p:nvSpPr>
        <p:spPr>
          <a:xfrm>
            <a:off x="1989343" y="709505"/>
            <a:ext cx="3369310" cy="2057615"/>
          </a:xfrm>
          <a:prstGeom prst="rect">
            <a:avLst/>
          </a:prstGeom>
        </p:spPr>
        <p:txBody>
          <a:bodyPr vert="horz" wrap="square" lIns="0" tIns="94615" rIns="0" bIns="0" rtlCol="0" anchor="ctr">
            <a:spAutoFit/>
          </a:bodyPr>
          <a:lstStyle/>
          <a:p>
            <a:pPr marL="12700" marR="5080" algn="just">
              <a:lnSpc>
                <a:spcPts val="5100"/>
              </a:lnSpc>
              <a:spcBef>
                <a:spcPts val="745"/>
              </a:spcBef>
            </a:pPr>
            <a:r>
              <a:rPr sz="4700" b="1" spc="-10">
                <a:latin typeface="+mn-lt"/>
                <a:cs typeface="Calibri Light" panose="020F0302020204030204" pitchFamily="34" charset="0"/>
              </a:rPr>
              <a:t>Structure </a:t>
            </a:r>
            <a:r>
              <a:rPr lang="en-US" sz="4700" b="1" spc="-10">
                <a:latin typeface="+mn-lt"/>
                <a:cs typeface="Calibri Light" panose="020F0302020204030204" pitchFamily="34" charset="0"/>
              </a:rPr>
              <a:t>Acquisition</a:t>
            </a:r>
            <a:r>
              <a:rPr sz="4700" b="1" spc="-10">
                <a:latin typeface="+mn-lt"/>
                <a:cs typeface="Calibri Light" panose="020F0302020204030204" pitchFamily="34" charset="0"/>
              </a:rPr>
              <a:t>: </a:t>
            </a:r>
            <a:r>
              <a:rPr lang="en-US" sz="4700" spc="-10">
                <a:latin typeface="Calibri Light" panose="020F0302020204030204" pitchFamily="34" charset="0"/>
                <a:cs typeface="Calibri Light" panose="020F0302020204030204" pitchFamily="34" charset="0"/>
              </a:rPr>
              <a:t>Newburyport</a:t>
            </a:r>
            <a:endParaRPr sz="4700">
              <a:latin typeface="Calibri Light" panose="020F0302020204030204" pitchFamily="34" charset="0"/>
              <a:cs typeface="Calibri Light" panose="020F0302020204030204" pitchFamily="34" charset="0"/>
            </a:endParaRPr>
          </a:p>
        </p:txBody>
      </p:sp>
      <p:sp>
        <p:nvSpPr>
          <p:cNvPr id="12" name="object 12">
            <a:extLst>
              <a:ext uri="{FF2B5EF4-FFF2-40B4-BE49-F238E27FC236}">
                <a16:creationId xmlns:a16="http://schemas.microsoft.com/office/drawing/2014/main" id="{F91A3365-DA69-16FD-E6C0-B760E6121ED9}"/>
              </a:ext>
            </a:extLst>
          </p:cNvPr>
          <p:cNvSpPr/>
          <p:nvPr/>
        </p:nvSpPr>
        <p:spPr>
          <a:xfrm>
            <a:off x="1924050" y="2758756"/>
            <a:ext cx="3762375" cy="19050"/>
          </a:xfrm>
          <a:custGeom>
            <a:avLst/>
            <a:gdLst/>
            <a:ahLst/>
            <a:cxnLst/>
            <a:rect l="l" t="t" r="r" b="b"/>
            <a:pathLst>
              <a:path w="3762375" h="19050">
                <a:moveTo>
                  <a:pt x="3762375" y="0"/>
                </a:moveTo>
                <a:lnTo>
                  <a:pt x="0" y="0"/>
                </a:lnTo>
                <a:lnTo>
                  <a:pt x="0" y="19050"/>
                </a:lnTo>
                <a:lnTo>
                  <a:pt x="3762375" y="19050"/>
                </a:lnTo>
                <a:lnTo>
                  <a:pt x="3762375" y="0"/>
                </a:lnTo>
                <a:close/>
              </a:path>
            </a:pathLst>
          </a:custGeom>
          <a:solidFill>
            <a:srgbClr val="D4D4D4"/>
          </a:solidFill>
        </p:spPr>
        <p:txBody>
          <a:bodyPr wrap="square" lIns="0" tIns="0" rIns="0" bIns="0" rtlCol="0"/>
          <a:lstStyle/>
          <a:p>
            <a:endParaRPr>
              <a:solidFill>
                <a:prstClr val="black"/>
              </a:solidFill>
              <a:latin typeface="Calibri" panose="020F0502020204030204"/>
            </a:endParaRPr>
          </a:p>
        </p:txBody>
      </p:sp>
      <p:sp>
        <p:nvSpPr>
          <p:cNvPr id="13" name="object 13">
            <a:extLst>
              <a:ext uri="{FF2B5EF4-FFF2-40B4-BE49-F238E27FC236}">
                <a16:creationId xmlns:a16="http://schemas.microsoft.com/office/drawing/2014/main" id="{64C8048E-600A-4F04-C6DF-0ABE4241B6C4}"/>
              </a:ext>
            </a:extLst>
          </p:cNvPr>
          <p:cNvSpPr txBox="1"/>
          <p:nvPr/>
        </p:nvSpPr>
        <p:spPr>
          <a:xfrm>
            <a:off x="1989343" y="2895600"/>
            <a:ext cx="3697081" cy="2321020"/>
          </a:xfrm>
          <a:prstGeom prst="rect">
            <a:avLst/>
          </a:prstGeom>
        </p:spPr>
        <p:txBody>
          <a:bodyPr vert="horz" wrap="square" lIns="0" tIns="4445" rIns="0" bIns="0" rtlCol="0">
            <a:spAutoFit/>
          </a:bodyPr>
          <a:lstStyle/>
          <a:p>
            <a:pPr marL="298450" marR="118745" indent="-285750">
              <a:lnSpc>
                <a:spcPct val="104800"/>
              </a:lnSpc>
              <a:spcBef>
                <a:spcPts val="35"/>
              </a:spcBef>
              <a:buFont typeface="Arial"/>
              <a:buChar char="•"/>
              <a:tabLst>
                <a:tab pos="297815" algn="l"/>
                <a:tab pos="298450" algn="l"/>
              </a:tabLst>
            </a:pPr>
            <a:r>
              <a:rPr>
                <a:solidFill>
                  <a:prstClr val="black"/>
                </a:solidFill>
                <a:latin typeface="Calibri"/>
                <a:cs typeface="Calibri"/>
              </a:rPr>
              <a:t>Structure</a:t>
            </a:r>
            <a:r>
              <a:rPr spc="130">
                <a:solidFill>
                  <a:prstClr val="black"/>
                </a:solidFill>
                <a:latin typeface="Calibri"/>
                <a:cs typeface="Calibri"/>
              </a:rPr>
              <a:t> </a:t>
            </a:r>
            <a:r>
              <a:rPr lang="en-US">
                <a:solidFill>
                  <a:prstClr val="black"/>
                </a:solidFill>
                <a:latin typeface="Calibri"/>
                <a:cs typeface="Calibri"/>
              </a:rPr>
              <a:t>acquisition is a voluntary program where local governments purchase flood-prone properties.</a:t>
            </a:r>
            <a:endParaRPr>
              <a:solidFill>
                <a:prstClr val="black"/>
              </a:solidFill>
              <a:latin typeface="Calibri"/>
              <a:cs typeface="Calibri"/>
            </a:endParaRPr>
          </a:p>
          <a:p>
            <a:pPr marL="298450" indent="-285750">
              <a:lnSpc>
                <a:spcPts val="1795"/>
              </a:lnSpc>
              <a:buFont typeface="Arial"/>
              <a:buChar char="•"/>
              <a:tabLst>
                <a:tab pos="297815" algn="l"/>
                <a:tab pos="298450" algn="l"/>
              </a:tabLst>
            </a:pPr>
            <a:r>
              <a:rPr lang="en-US">
                <a:solidFill>
                  <a:prstClr val="black"/>
                </a:solidFill>
                <a:latin typeface="Calibri"/>
                <a:cs typeface="Calibri"/>
              </a:rPr>
              <a:t>Property is demolished and converted to permanent open space to reduce future flood risk.</a:t>
            </a:r>
          </a:p>
          <a:p>
            <a:pPr marL="298450" indent="-285750">
              <a:lnSpc>
                <a:spcPts val="1795"/>
              </a:lnSpc>
              <a:buFont typeface="Arial"/>
              <a:buChar char="•"/>
              <a:tabLst>
                <a:tab pos="297815" algn="l"/>
                <a:tab pos="298450" algn="l"/>
              </a:tabLst>
            </a:pPr>
            <a:r>
              <a:rPr lang="en-US">
                <a:solidFill>
                  <a:prstClr val="black"/>
                </a:solidFill>
                <a:latin typeface="Calibri"/>
                <a:cs typeface="Calibri"/>
              </a:rPr>
              <a:t>These projects are designed to break the cycle of disaster damage.</a:t>
            </a:r>
            <a:endParaRPr>
              <a:solidFill>
                <a:prstClr val="black"/>
              </a:solidFill>
              <a:latin typeface="Calibri"/>
              <a:cs typeface="Calibri"/>
            </a:endParaRPr>
          </a:p>
          <a:p>
            <a:pPr marL="298450" indent="-285750">
              <a:spcBef>
                <a:spcPts val="90"/>
              </a:spcBef>
              <a:buFont typeface="Arial"/>
              <a:buChar char="•"/>
              <a:tabLst>
                <a:tab pos="297815" algn="l"/>
                <a:tab pos="298450" algn="l"/>
              </a:tabLst>
            </a:pPr>
            <a:r>
              <a:rPr>
                <a:solidFill>
                  <a:prstClr val="black"/>
                </a:solidFill>
                <a:latin typeface="Calibri"/>
                <a:cs typeface="Calibri"/>
              </a:rPr>
              <a:t>Funded</a:t>
            </a:r>
            <a:r>
              <a:rPr spc="105">
                <a:solidFill>
                  <a:prstClr val="black"/>
                </a:solidFill>
                <a:latin typeface="Calibri"/>
                <a:cs typeface="Calibri"/>
              </a:rPr>
              <a:t> </a:t>
            </a:r>
            <a:r>
              <a:rPr>
                <a:solidFill>
                  <a:prstClr val="black"/>
                </a:solidFill>
                <a:latin typeface="Calibri"/>
                <a:cs typeface="Calibri"/>
              </a:rPr>
              <a:t>through</a:t>
            </a:r>
            <a:r>
              <a:rPr spc="110">
                <a:solidFill>
                  <a:prstClr val="black"/>
                </a:solidFill>
                <a:latin typeface="Calibri"/>
                <a:cs typeface="Calibri"/>
              </a:rPr>
              <a:t> </a:t>
            </a:r>
            <a:r>
              <a:rPr lang="en-US" spc="-25">
                <a:solidFill>
                  <a:prstClr val="black"/>
                </a:solidFill>
                <a:latin typeface="Calibri"/>
                <a:cs typeface="Calibri"/>
              </a:rPr>
              <a:t>HMGP.</a:t>
            </a:r>
            <a:endParaRPr>
              <a:solidFill>
                <a:prstClr val="black"/>
              </a:solidFill>
              <a:latin typeface="Calibri"/>
              <a:cs typeface="Calibri"/>
            </a:endParaRPr>
          </a:p>
        </p:txBody>
      </p:sp>
      <p:sp>
        <p:nvSpPr>
          <p:cNvPr id="14" name="object 11">
            <a:extLst>
              <a:ext uri="{FF2B5EF4-FFF2-40B4-BE49-F238E27FC236}">
                <a16:creationId xmlns:a16="http://schemas.microsoft.com/office/drawing/2014/main" id="{1051A2DB-E79E-0189-BDA5-80EE58418AD1}"/>
              </a:ext>
            </a:extLst>
          </p:cNvPr>
          <p:cNvSpPr/>
          <p:nvPr/>
        </p:nvSpPr>
        <p:spPr>
          <a:xfrm>
            <a:off x="1524000" y="1019187"/>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sp>
        <p:nvSpPr>
          <p:cNvPr id="15" name="object 7">
            <a:extLst>
              <a:ext uri="{FF2B5EF4-FFF2-40B4-BE49-F238E27FC236}">
                <a16:creationId xmlns:a16="http://schemas.microsoft.com/office/drawing/2014/main" id="{0DD45200-2ECF-3350-6017-3CE504FEB117}"/>
              </a:ext>
            </a:extLst>
          </p:cNvPr>
          <p:cNvSpPr/>
          <p:nvPr/>
        </p:nvSpPr>
        <p:spPr>
          <a:xfrm>
            <a:off x="9505859" y="173110"/>
            <a:ext cx="1066800" cy="361950"/>
          </a:xfrm>
          <a:custGeom>
            <a:avLst/>
            <a:gdLst/>
            <a:ahLst/>
            <a:cxnLst/>
            <a:rect l="l" t="t" r="r" b="b"/>
            <a:pathLst>
              <a:path w="1066800" h="361950">
                <a:moveTo>
                  <a:pt x="1066800" y="0"/>
                </a:moveTo>
                <a:lnTo>
                  <a:pt x="0" y="0"/>
                </a:lnTo>
                <a:lnTo>
                  <a:pt x="0" y="361950"/>
                </a:lnTo>
                <a:lnTo>
                  <a:pt x="1066800" y="361950"/>
                </a:lnTo>
                <a:lnTo>
                  <a:pt x="1066800" y="0"/>
                </a:lnTo>
                <a:close/>
              </a:path>
            </a:pathLst>
          </a:custGeom>
          <a:solidFill>
            <a:srgbClr val="D0CECE"/>
          </a:solidFill>
        </p:spPr>
        <p:txBody>
          <a:bodyPr wrap="square" lIns="0" tIns="0" rIns="0" bIns="0" rtlCol="0"/>
          <a:lstStyle/>
          <a:p>
            <a:endParaRPr>
              <a:solidFill>
                <a:prstClr val="black"/>
              </a:solidFill>
              <a:latin typeface="Calibri" panose="020F0502020204030204"/>
            </a:endParaRPr>
          </a:p>
        </p:txBody>
      </p:sp>
      <p:sp>
        <p:nvSpPr>
          <p:cNvPr id="16" name="object 8">
            <a:extLst>
              <a:ext uri="{FF2B5EF4-FFF2-40B4-BE49-F238E27FC236}">
                <a16:creationId xmlns:a16="http://schemas.microsoft.com/office/drawing/2014/main" id="{BC7A46A3-CEEE-5E38-6A24-25807479C4C5}"/>
              </a:ext>
            </a:extLst>
          </p:cNvPr>
          <p:cNvSpPr txBox="1">
            <a:spLocks/>
          </p:cNvSpPr>
          <p:nvPr/>
        </p:nvSpPr>
        <p:spPr>
          <a:xfrm>
            <a:off x="9700819" y="204225"/>
            <a:ext cx="664845" cy="299720"/>
          </a:xfrm>
          <a:prstGeom prst="rect">
            <a:avLst/>
          </a:prstGeom>
        </p:spPr>
        <p:txBody>
          <a:bodyPr vert="horz" wrap="square" lIns="0" tIns="1270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800" b="1" spc="-10">
                <a:solidFill>
                  <a:prstClr val="black"/>
                </a:solidFill>
                <a:latin typeface="Calibri" panose="020F0502020204030204"/>
              </a:rPr>
              <a:t>Before</a:t>
            </a:r>
            <a:endParaRPr lang="en-US" sz="1800" b="1">
              <a:solidFill>
                <a:prstClr val="black"/>
              </a:solidFill>
              <a:latin typeface="Calibri" panose="020F0502020204030204"/>
            </a:endParaRPr>
          </a:p>
        </p:txBody>
      </p:sp>
      <p:sp>
        <p:nvSpPr>
          <p:cNvPr id="17" name="object 9">
            <a:extLst>
              <a:ext uri="{FF2B5EF4-FFF2-40B4-BE49-F238E27FC236}">
                <a16:creationId xmlns:a16="http://schemas.microsoft.com/office/drawing/2014/main" id="{759C0EA6-9E6F-C1B3-9CD8-78713CD04454}"/>
              </a:ext>
            </a:extLst>
          </p:cNvPr>
          <p:cNvSpPr/>
          <p:nvPr/>
        </p:nvSpPr>
        <p:spPr>
          <a:xfrm>
            <a:off x="9667774" y="3608396"/>
            <a:ext cx="923925" cy="361950"/>
          </a:xfrm>
          <a:custGeom>
            <a:avLst/>
            <a:gdLst/>
            <a:ahLst/>
            <a:cxnLst/>
            <a:rect l="l" t="t" r="r" b="b"/>
            <a:pathLst>
              <a:path w="923925" h="361950">
                <a:moveTo>
                  <a:pt x="923925" y="0"/>
                </a:moveTo>
                <a:lnTo>
                  <a:pt x="0" y="0"/>
                </a:lnTo>
                <a:lnTo>
                  <a:pt x="0" y="361950"/>
                </a:lnTo>
                <a:lnTo>
                  <a:pt x="923925" y="361950"/>
                </a:lnTo>
                <a:lnTo>
                  <a:pt x="923925" y="0"/>
                </a:lnTo>
                <a:close/>
              </a:path>
            </a:pathLst>
          </a:custGeom>
          <a:solidFill>
            <a:srgbClr val="D0CECE"/>
          </a:solidFill>
        </p:spPr>
        <p:txBody>
          <a:bodyPr wrap="square" lIns="0" tIns="0" rIns="0" bIns="0" rtlCol="0"/>
          <a:lstStyle/>
          <a:p>
            <a:endParaRPr>
              <a:solidFill>
                <a:prstClr val="black"/>
              </a:solidFill>
              <a:latin typeface="Calibri" panose="020F0502020204030204"/>
            </a:endParaRPr>
          </a:p>
        </p:txBody>
      </p:sp>
      <p:sp>
        <p:nvSpPr>
          <p:cNvPr id="18" name="object 10">
            <a:extLst>
              <a:ext uri="{FF2B5EF4-FFF2-40B4-BE49-F238E27FC236}">
                <a16:creationId xmlns:a16="http://schemas.microsoft.com/office/drawing/2014/main" id="{956D07F0-29AF-7ABD-E04D-AD06DB550595}"/>
              </a:ext>
            </a:extLst>
          </p:cNvPr>
          <p:cNvSpPr txBox="1"/>
          <p:nvPr/>
        </p:nvSpPr>
        <p:spPr>
          <a:xfrm>
            <a:off x="9744536" y="3617872"/>
            <a:ext cx="516255" cy="299720"/>
          </a:xfrm>
          <a:prstGeom prst="rect">
            <a:avLst/>
          </a:prstGeom>
        </p:spPr>
        <p:txBody>
          <a:bodyPr vert="horz" wrap="square" lIns="0" tIns="12700" rIns="0" bIns="0" rtlCol="0">
            <a:spAutoFit/>
          </a:bodyPr>
          <a:lstStyle/>
          <a:p>
            <a:pPr marL="12700">
              <a:spcBef>
                <a:spcPts val="100"/>
              </a:spcBef>
            </a:pPr>
            <a:r>
              <a:rPr b="1" spc="-10">
                <a:solidFill>
                  <a:prstClr val="black"/>
                </a:solidFill>
                <a:latin typeface="Calibri"/>
                <a:cs typeface="Calibri"/>
              </a:rPr>
              <a:t>After</a:t>
            </a:r>
            <a:endParaRPr>
              <a:solidFill>
                <a:prstClr val="black"/>
              </a:solidFill>
              <a:latin typeface="Calibri"/>
              <a:cs typeface="Calibri"/>
            </a:endParaRPr>
          </a:p>
        </p:txBody>
      </p:sp>
      <p:sp>
        <p:nvSpPr>
          <p:cNvPr id="19" name="Rectangle 18">
            <a:extLst>
              <a:ext uri="{FF2B5EF4-FFF2-40B4-BE49-F238E27FC236}">
                <a16:creationId xmlns:a16="http://schemas.microsoft.com/office/drawing/2014/main" id="{BA477B2E-9FD8-D156-DBF5-0564A60BF823}"/>
              </a:ext>
            </a:extLst>
          </p:cNvPr>
          <p:cNvSpPr/>
          <p:nvPr/>
        </p:nvSpPr>
        <p:spPr>
          <a:xfrm>
            <a:off x="8343850" y="2249424"/>
            <a:ext cx="769671" cy="5093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6955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96000" y="57151"/>
            <a:ext cx="4495698" cy="3362325"/>
          </a:xfrm>
          <a:prstGeom prst="rect">
            <a:avLst/>
          </a:prstGeom>
        </p:spPr>
      </p:pic>
      <p:grpSp>
        <p:nvGrpSpPr>
          <p:cNvPr id="3" name="object 3"/>
          <p:cNvGrpSpPr/>
          <p:nvPr/>
        </p:nvGrpSpPr>
        <p:grpSpPr>
          <a:xfrm>
            <a:off x="1524000" y="0"/>
            <a:ext cx="9048750" cy="6863080"/>
            <a:chOff x="0" y="0"/>
            <a:chExt cx="9048750" cy="6863080"/>
          </a:xfrm>
        </p:grpSpPr>
        <p:pic>
          <p:nvPicPr>
            <p:cNvPr id="4" name="object 4"/>
            <p:cNvPicPr/>
            <p:nvPr/>
          </p:nvPicPr>
          <p:blipFill>
            <a:blip r:embed="rId3" cstate="print"/>
            <a:stretch>
              <a:fillRect/>
            </a:stretch>
          </p:blipFill>
          <p:spPr>
            <a:xfrm>
              <a:off x="4562475" y="3495675"/>
              <a:ext cx="4486184" cy="3362325"/>
            </a:xfrm>
            <a:prstGeom prst="rect">
              <a:avLst/>
            </a:prstGeom>
          </p:spPr>
        </p:pic>
        <p:pic>
          <p:nvPicPr>
            <p:cNvPr id="5" name="object 5"/>
            <p:cNvPicPr/>
            <p:nvPr/>
          </p:nvPicPr>
          <p:blipFill>
            <a:blip r:embed="rId4" cstate="print"/>
            <a:stretch>
              <a:fillRect/>
            </a:stretch>
          </p:blipFill>
          <p:spPr>
            <a:xfrm>
              <a:off x="0" y="0"/>
              <a:ext cx="4686300" cy="6858000"/>
            </a:xfrm>
            <a:prstGeom prst="rect">
              <a:avLst/>
            </a:prstGeom>
          </p:spPr>
        </p:pic>
        <p:sp>
          <p:nvSpPr>
            <p:cNvPr id="6" name="object 6"/>
            <p:cNvSpPr/>
            <p:nvPr/>
          </p:nvSpPr>
          <p:spPr>
            <a:xfrm>
              <a:off x="4762" y="4763"/>
              <a:ext cx="4572000" cy="6853555"/>
            </a:xfrm>
            <a:custGeom>
              <a:avLst/>
              <a:gdLst/>
              <a:ahLst/>
              <a:cxnLst/>
              <a:rect l="l" t="t" r="r" b="b"/>
              <a:pathLst>
                <a:path w="4572000" h="6853555">
                  <a:moveTo>
                    <a:pt x="3662260" y="0"/>
                  </a:moveTo>
                  <a:lnTo>
                    <a:pt x="0" y="0"/>
                  </a:lnTo>
                  <a:lnTo>
                    <a:pt x="0" y="6853235"/>
                  </a:lnTo>
                  <a:lnTo>
                    <a:pt x="3665510" y="6853235"/>
                  </a:lnTo>
                  <a:lnTo>
                    <a:pt x="3709504" y="6788734"/>
                  </a:lnTo>
                  <a:lnTo>
                    <a:pt x="3732218" y="6751683"/>
                  </a:lnTo>
                  <a:lnTo>
                    <a:pt x="3754680" y="6714235"/>
                  </a:lnTo>
                  <a:lnTo>
                    <a:pt x="3776889" y="6676391"/>
                  </a:lnTo>
                  <a:lnTo>
                    <a:pt x="3798842" y="6638157"/>
                  </a:lnTo>
                  <a:lnTo>
                    <a:pt x="3820538" y="6599536"/>
                  </a:lnTo>
                  <a:lnTo>
                    <a:pt x="3841974" y="6560531"/>
                  </a:lnTo>
                  <a:lnTo>
                    <a:pt x="3863147" y="6521145"/>
                  </a:lnTo>
                  <a:lnTo>
                    <a:pt x="3884056" y="6481383"/>
                  </a:lnTo>
                  <a:lnTo>
                    <a:pt x="3904699" y="6441248"/>
                  </a:lnTo>
                  <a:lnTo>
                    <a:pt x="3925072" y="6400743"/>
                  </a:lnTo>
                  <a:lnTo>
                    <a:pt x="3945175" y="6359872"/>
                  </a:lnTo>
                  <a:lnTo>
                    <a:pt x="3965004" y="6318639"/>
                  </a:lnTo>
                  <a:lnTo>
                    <a:pt x="3984558" y="6277047"/>
                  </a:lnTo>
                  <a:lnTo>
                    <a:pt x="4003834" y="6235099"/>
                  </a:lnTo>
                  <a:lnTo>
                    <a:pt x="4022831" y="6192800"/>
                  </a:lnTo>
                  <a:lnTo>
                    <a:pt x="4041545" y="6150153"/>
                  </a:lnTo>
                  <a:lnTo>
                    <a:pt x="4059975" y="6107161"/>
                  </a:lnTo>
                  <a:lnTo>
                    <a:pt x="4078119" y="6063828"/>
                  </a:lnTo>
                  <a:lnTo>
                    <a:pt x="4095974" y="6020158"/>
                  </a:lnTo>
                  <a:lnTo>
                    <a:pt x="4113538" y="5976153"/>
                  </a:lnTo>
                  <a:lnTo>
                    <a:pt x="4130809" y="5931819"/>
                  </a:lnTo>
                  <a:lnTo>
                    <a:pt x="4147784" y="5887157"/>
                  </a:lnTo>
                  <a:lnTo>
                    <a:pt x="4164462" y="5842173"/>
                  </a:lnTo>
                  <a:lnTo>
                    <a:pt x="4180841" y="5796868"/>
                  </a:lnTo>
                  <a:lnTo>
                    <a:pt x="4196917" y="5751248"/>
                  </a:lnTo>
                  <a:lnTo>
                    <a:pt x="4212689" y="5705315"/>
                  </a:lnTo>
                  <a:lnTo>
                    <a:pt x="4228155" y="5659074"/>
                  </a:lnTo>
                  <a:lnTo>
                    <a:pt x="4243312" y="5612526"/>
                  </a:lnTo>
                  <a:lnTo>
                    <a:pt x="4258158" y="5565677"/>
                  </a:lnTo>
                  <a:lnTo>
                    <a:pt x="4272692" y="5518530"/>
                  </a:lnTo>
                  <a:lnTo>
                    <a:pt x="4286910" y="5471088"/>
                  </a:lnTo>
                  <a:lnTo>
                    <a:pt x="4300811" y="5423355"/>
                  </a:lnTo>
                  <a:lnTo>
                    <a:pt x="4314392" y="5375335"/>
                  </a:lnTo>
                  <a:lnTo>
                    <a:pt x="4327651" y="5327030"/>
                  </a:lnTo>
                  <a:lnTo>
                    <a:pt x="4340586" y="5278445"/>
                  </a:lnTo>
                  <a:lnTo>
                    <a:pt x="4353195" y="5229583"/>
                  </a:lnTo>
                  <a:lnTo>
                    <a:pt x="4365476" y="5180448"/>
                  </a:lnTo>
                  <a:lnTo>
                    <a:pt x="4377426" y="5131043"/>
                  </a:lnTo>
                  <a:lnTo>
                    <a:pt x="4389043" y="5081372"/>
                  </a:lnTo>
                  <a:lnTo>
                    <a:pt x="4400325" y="5031438"/>
                  </a:lnTo>
                  <a:lnTo>
                    <a:pt x="4411269" y="4981245"/>
                  </a:lnTo>
                  <a:lnTo>
                    <a:pt x="4421874" y="4930797"/>
                  </a:lnTo>
                  <a:lnTo>
                    <a:pt x="4432137" y="4880097"/>
                  </a:lnTo>
                  <a:lnTo>
                    <a:pt x="4442057" y="4829149"/>
                  </a:lnTo>
                  <a:lnTo>
                    <a:pt x="4451630" y="4777955"/>
                  </a:lnTo>
                  <a:lnTo>
                    <a:pt x="4460855" y="4726521"/>
                  </a:lnTo>
                  <a:lnTo>
                    <a:pt x="4469729" y="4674849"/>
                  </a:lnTo>
                  <a:lnTo>
                    <a:pt x="4478251" y="4622943"/>
                  </a:lnTo>
                  <a:lnTo>
                    <a:pt x="4486417" y="4570806"/>
                  </a:lnTo>
                  <a:lnTo>
                    <a:pt x="4494226" y="4518442"/>
                  </a:lnTo>
                  <a:lnTo>
                    <a:pt x="4501676" y="4465855"/>
                  </a:lnTo>
                  <a:lnTo>
                    <a:pt x="4508765" y="4413049"/>
                  </a:lnTo>
                  <a:lnTo>
                    <a:pt x="4515489" y="4360025"/>
                  </a:lnTo>
                  <a:lnTo>
                    <a:pt x="4521848" y="4306790"/>
                  </a:lnTo>
                  <a:lnTo>
                    <a:pt x="4527838" y="4253345"/>
                  </a:lnTo>
                  <a:lnTo>
                    <a:pt x="4533458" y="4199694"/>
                  </a:lnTo>
                  <a:lnTo>
                    <a:pt x="4538705" y="4145842"/>
                  </a:lnTo>
                  <a:lnTo>
                    <a:pt x="4543577" y="4091791"/>
                  </a:lnTo>
                  <a:lnTo>
                    <a:pt x="4548072" y="4037545"/>
                  </a:lnTo>
                  <a:lnTo>
                    <a:pt x="4552188" y="3983108"/>
                  </a:lnTo>
                  <a:lnTo>
                    <a:pt x="4555922" y="3928483"/>
                  </a:lnTo>
                  <a:lnTo>
                    <a:pt x="4559273" y="3873674"/>
                  </a:lnTo>
                  <a:lnTo>
                    <a:pt x="4562238" y="3818684"/>
                  </a:lnTo>
                  <a:lnTo>
                    <a:pt x="4564814" y="3763518"/>
                  </a:lnTo>
                  <a:lnTo>
                    <a:pt x="4567001" y="3708178"/>
                  </a:lnTo>
                  <a:lnTo>
                    <a:pt x="4568794" y="3652668"/>
                  </a:lnTo>
                  <a:lnTo>
                    <a:pt x="4570193" y="3596991"/>
                  </a:lnTo>
                  <a:lnTo>
                    <a:pt x="4571195" y="3541152"/>
                  </a:lnTo>
                  <a:lnTo>
                    <a:pt x="4571798" y="3485154"/>
                  </a:lnTo>
                  <a:lnTo>
                    <a:pt x="4572000" y="3429000"/>
                  </a:lnTo>
                  <a:lnTo>
                    <a:pt x="4571798" y="3372845"/>
                  </a:lnTo>
                  <a:lnTo>
                    <a:pt x="4571195" y="3316846"/>
                  </a:lnTo>
                  <a:lnTo>
                    <a:pt x="4570193" y="3261006"/>
                  </a:lnTo>
                  <a:lnTo>
                    <a:pt x="4568794" y="3205329"/>
                  </a:lnTo>
                  <a:lnTo>
                    <a:pt x="4567001" y="3149819"/>
                  </a:lnTo>
                  <a:lnTo>
                    <a:pt x="4564814" y="3094478"/>
                  </a:lnTo>
                  <a:lnTo>
                    <a:pt x="4562238" y="3039311"/>
                  </a:lnTo>
                  <a:lnTo>
                    <a:pt x="4559273" y="2984321"/>
                  </a:lnTo>
                  <a:lnTo>
                    <a:pt x="4555922" y="2929512"/>
                  </a:lnTo>
                  <a:lnTo>
                    <a:pt x="4552188" y="2874886"/>
                  </a:lnTo>
                  <a:lnTo>
                    <a:pt x="4548072" y="2820449"/>
                  </a:lnTo>
                  <a:lnTo>
                    <a:pt x="4543577" y="2766203"/>
                  </a:lnTo>
                  <a:lnTo>
                    <a:pt x="4538705" y="2712152"/>
                  </a:lnTo>
                  <a:lnTo>
                    <a:pt x="4533458" y="2658299"/>
                  </a:lnTo>
                  <a:lnTo>
                    <a:pt x="4527838" y="2604648"/>
                  </a:lnTo>
                  <a:lnTo>
                    <a:pt x="4521848" y="2551203"/>
                  </a:lnTo>
                  <a:lnTo>
                    <a:pt x="4515489" y="2497967"/>
                  </a:lnTo>
                  <a:lnTo>
                    <a:pt x="4508765" y="2444943"/>
                  </a:lnTo>
                  <a:lnTo>
                    <a:pt x="4501676" y="2392136"/>
                  </a:lnTo>
                  <a:lnTo>
                    <a:pt x="4494226" y="2339549"/>
                  </a:lnTo>
                  <a:lnTo>
                    <a:pt x="4486417" y="2287185"/>
                  </a:lnTo>
                  <a:lnTo>
                    <a:pt x="4478251" y="2235048"/>
                  </a:lnTo>
                  <a:lnTo>
                    <a:pt x="4469729" y="2183142"/>
                  </a:lnTo>
                  <a:lnTo>
                    <a:pt x="4460855" y="2131469"/>
                  </a:lnTo>
                  <a:lnTo>
                    <a:pt x="4451630" y="2080035"/>
                  </a:lnTo>
                  <a:lnTo>
                    <a:pt x="4442057" y="2028841"/>
                  </a:lnTo>
                  <a:lnTo>
                    <a:pt x="4432137" y="1977893"/>
                  </a:lnTo>
                  <a:lnTo>
                    <a:pt x="4421874" y="1927193"/>
                  </a:lnTo>
                  <a:lnTo>
                    <a:pt x="4411269" y="1876744"/>
                  </a:lnTo>
                  <a:lnTo>
                    <a:pt x="4400325" y="1826551"/>
                  </a:lnTo>
                  <a:lnTo>
                    <a:pt x="4389043" y="1776618"/>
                  </a:lnTo>
                  <a:lnTo>
                    <a:pt x="4377426" y="1726947"/>
                  </a:lnTo>
                  <a:lnTo>
                    <a:pt x="4365476" y="1677542"/>
                  </a:lnTo>
                  <a:lnTo>
                    <a:pt x="4353195" y="1628406"/>
                  </a:lnTo>
                  <a:lnTo>
                    <a:pt x="4340586" y="1579545"/>
                  </a:lnTo>
                  <a:lnTo>
                    <a:pt x="4327651" y="1530960"/>
                  </a:lnTo>
                  <a:lnTo>
                    <a:pt x="4314392" y="1482655"/>
                  </a:lnTo>
                  <a:lnTo>
                    <a:pt x="4300811" y="1434634"/>
                  </a:lnTo>
                  <a:lnTo>
                    <a:pt x="4286910" y="1386901"/>
                  </a:lnTo>
                  <a:lnTo>
                    <a:pt x="4272692" y="1339460"/>
                  </a:lnTo>
                  <a:lnTo>
                    <a:pt x="4258158" y="1292312"/>
                  </a:lnTo>
                  <a:lnTo>
                    <a:pt x="4243312" y="1245464"/>
                  </a:lnTo>
                  <a:lnTo>
                    <a:pt x="4228155" y="1198916"/>
                  </a:lnTo>
                  <a:lnTo>
                    <a:pt x="4212689" y="1152675"/>
                  </a:lnTo>
                  <a:lnTo>
                    <a:pt x="4196917" y="1106742"/>
                  </a:lnTo>
                  <a:lnTo>
                    <a:pt x="4180841" y="1061122"/>
                  </a:lnTo>
                  <a:lnTo>
                    <a:pt x="4164462" y="1015818"/>
                  </a:lnTo>
                  <a:lnTo>
                    <a:pt x="4147784" y="970833"/>
                  </a:lnTo>
                  <a:lnTo>
                    <a:pt x="4130809" y="926172"/>
                  </a:lnTo>
                  <a:lnTo>
                    <a:pt x="4113538" y="881838"/>
                  </a:lnTo>
                  <a:lnTo>
                    <a:pt x="4095974" y="837834"/>
                  </a:lnTo>
                  <a:lnTo>
                    <a:pt x="4078119" y="794164"/>
                  </a:lnTo>
                  <a:lnTo>
                    <a:pt x="4059975" y="750831"/>
                  </a:lnTo>
                  <a:lnTo>
                    <a:pt x="4041545" y="707839"/>
                  </a:lnTo>
                  <a:lnTo>
                    <a:pt x="4022831" y="665192"/>
                  </a:lnTo>
                  <a:lnTo>
                    <a:pt x="4003834" y="622894"/>
                  </a:lnTo>
                  <a:lnTo>
                    <a:pt x="3984558" y="580947"/>
                  </a:lnTo>
                  <a:lnTo>
                    <a:pt x="3965004" y="539355"/>
                  </a:lnTo>
                  <a:lnTo>
                    <a:pt x="3945175" y="498122"/>
                  </a:lnTo>
                  <a:lnTo>
                    <a:pt x="3925072" y="457251"/>
                  </a:lnTo>
                  <a:lnTo>
                    <a:pt x="3904699" y="416747"/>
                  </a:lnTo>
                  <a:lnTo>
                    <a:pt x="3884056" y="376612"/>
                  </a:lnTo>
                  <a:lnTo>
                    <a:pt x="3863147" y="336850"/>
                  </a:lnTo>
                  <a:lnTo>
                    <a:pt x="3841974" y="297465"/>
                  </a:lnTo>
                  <a:lnTo>
                    <a:pt x="3820538" y="258461"/>
                  </a:lnTo>
                  <a:lnTo>
                    <a:pt x="3798842" y="219840"/>
                  </a:lnTo>
                  <a:lnTo>
                    <a:pt x="3776889" y="181606"/>
                  </a:lnTo>
                  <a:lnTo>
                    <a:pt x="3754680" y="143763"/>
                  </a:lnTo>
                  <a:lnTo>
                    <a:pt x="3732218" y="106315"/>
                  </a:lnTo>
                  <a:lnTo>
                    <a:pt x="3709504" y="69265"/>
                  </a:lnTo>
                  <a:lnTo>
                    <a:pt x="3662260" y="0"/>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sp>
          <p:nvSpPr>
            <p:cNvPr id="7" name="object 7"/>
            <p:cNvSpPr/>
            <p:nvPr/>
          </p:nvSpPr>
          <p:spPr>
            <a:xfrm>
              <a:off x="4762" y="4763"/>
              <a:ext cx="4572000" cy="6853555"/>
            </a:xfrm>
            <a:custGeom>
              <a:avLst/>
              <a:gdLst/>
              <a:ahLst/>
              <a:cxnLst/>
              <a:rect l="l" t="t" r="r" b="b"/>
              <a:pathLst>
                <a:path w="4572000" h="6853555">
                  <a:moveTo>
                    <a:pt x="0" y="0"/>
                  </a:moveTo>
                  <a:lnTo>
                    <a:pt x="3662260" y="0"/>
                  </a:lnTo>
                  <a:lnTo>
                    <a:pt x="3709504" y="69265"/>
                  </a:lnTo>
                  <a:lnTo>
                    <a:pt x="3732218" y="106315"/>
                  </a:lnTo>
                  <a:lnTo>
                    <a:pt x="3754680" y="143763"/>
                  </a:lnTo>
                  <a:lnTo>
                    <a:pt x="3776889" y="181606"/>
                  </a:lnTo>
                  <a:lnTo>
                    <a:pt x="3798842" y="219840"/>
                  </a:lnTo>
                  <a:lnTo>
                    <a:pt x="3820538" y="258461"/>
                  </a:lnTo>
                  <a:lnTo>
                    <a:pt x="3841974" y="297465"/>
                  </a:lnTo>
                  <a:lnTo>
                    <a:pt x="3863147" y="336850"/>
                  </a:lnTo>
                  <a:lnTo>
                    <a:pt x="3884056" y="376612"/>
                  </a:lnTo>
                  <a:lnTo>
                    <a:pt x="3904699" y="416747"/>
                  </a:lnTo>
                  <a:lnTo>
                    <a:pt x="3925072" y="457251"/>
                  </a:lnTo>
                  <a:lnTo>
                    <a:pt x="3945175" y="498122"/>
                  </a:lnTo>
                  <a:lnTo>
                    <a:pt x="3965004" y="539355"/>
                  </a:lnTo>
                  <a:lnTo>
                    <a:pt x="3984558" y="580947"/>
                  </a:lnTo>
                  <a:lnTo>
                    <a:pt x="4003834" y="622894"/>
                  </a:lnTo>
                  <a:lnTo>
                    <a:pt x="4022831" y="665192"/>
                  </a:lnTo>
                  <a:lnTo>
                    <a:pt x="4041545" y="707839"/>
                  </a:lnTo>
                  <a:lnTo>
                    <a:pt x="4059975" y="750831"/>
                  </a:lnTo>
                  <a:lnTo>
                    <a:pt x="4078119" y="794164"/>
                  </a:lnTo>
                  <a:lnTo>
                    <a:pt x="4095974" y="837834"/>
                  </a:lnTo>
                  <a:lnTo>
                    <a:pt x="4113538" y="881838"/>
                  </a:lnTo>
                  <a:lnTo>
                    <a:pt x="4130809" y="926172"/>
                  </a:lnTo>
                  <a:lnTo>
                    <a:pt x="4147784" y="970833"/>
                  </a:lnTo>
                  <a:lnTo>
                    <a:pt x="4164462" y="1015818"/>
                  </a:lnTo>
                  <a:lnTo>
                    <a:pt x="4180841" y="1061122"/>
                  </a:lnTo>
                  <a:lnTo>
                    <a:pt x="4196917" y="1106742"/>
                  </a:lnTo>
                  <a:lnTo>
                    <a:pt x="4212689" y="1152675"/>
                  </a:lnTo>
                  <a:lnTo>
                    <a:pt x="4228155" y="1198916"/>
                  </a:lnTo>
                  <a:lnTo>
                    <a:pt x="4243312" y="1245464"/>
                  </a:lnTo>
                  <a:lnTo>
                    <a:pt x="4258158" y="1292312"/>
                  </a:lnTo>
                  <a:lnTo>
                    <a:pt x="4272692" y="1339460"/>
                  </a:lnTo>
                  <a:lnTo>
                    <a:pt x="4286910" y="1386901"/>
                  </a:lnTo>
                  <a:lnTo>
                    <a:pt x="4300811" y="1434634"/>
                  </a:lnTo>
                  <a:lnTo>
                    <a:pt x="4314392" y="1482655"/>
                  </a:lnTo>
                  <a:lnTo>
                    <a:pt x="4327651" y="1530960"/>
                  </a:lnTo>
                  <a:lnTo>
                    <a:pt x="4340586" y="1579545"/>
                  </a:lnTo>
                  <a:lnTo>
                    <a:pt x="4353195" y="1628406"/>
                  </a:lnTo>
                  <a:lnTo>
                    <a:pt x="4365476" y="1677542"/>
                  </a:lnTo>
                  <a:lnTo>
                    <a:pt x="4377426" y="1726947"/>
                  </a:lnTo>
                  <a:lnTo>
                    <a:pt x="4389043" y="1776618"/>
                  </a:lnTo>
                  <a:lnTo>
                    <a:pt x="4400325" y="1826551"/>
                  </a:lnTo>
                  <a:lnTo>
                    <a:pt x="4411269" y="1876744"/>
                  </a:lnTo>
                  <a:lnTo>
                    <a:pt x="4421874" y="1927193"/>
                  </a:lnTo>
                  <a:lnTo>
                    <a:pt x="4432137" y="1977893"/>
                  </a:lnTo>
                  <a:lnTo>
                    <a:pt x="4442057" y="2028841"/>
                  </a:lnTo>
                  <a:lnTo>
                    <a:pt x="4451630" y="2080035"/>
                  </a:lnTo>
                  <a:lnTo>
                    <a:pt x="4460855" y="2131469"/>
                  </a:lnTo>
                  <a:lnTo>
                    <a:pt x="4469729" y="2183142"/>
                  </a:lnTo>
                  <a:lnTo>
                    <a:pt x="4478251" y="2235048"/>
                  </a:lnTo>
                  <a:lnTo>
                    <a:pt x="4486417" y="2287185"/>
                  </a:lnTo>
                  <a:lnTo>
                    <a:pt x="4494226" y="2339549"/>
                  </a:lnTo>
                  <a:lnTo>
                    <a:pt x="4501676" y="2392136"/>
                  </a:lnTo>
                  <a:lnTo>
                    <a:pt x="4508765" y="2444943"/>
                  </a:lnTo>
                  <a:lnTo>
                    <a:pt x="4515489" y="2497967"/>
                  </a:lnTo>
                  <a:lnTo>
                    <a:pt x="4521848" y="2551203"/>
                  </a:lnTo>
                  <a:lnTo>
                    <a:pt x="4527838" y="2604648"/>
                  </a:lnTo>
                  <a:lnTo>
                    <a:pt x="4533458" y="2658299"/>
                  </a:lnTo>
                  <a:lnTo>
                    <a:pt x="4538705" y="2712152"/>
                  </a:lnTo>
                  <a:lnTo>
                    <a:pt x="4543577" y="2766203"/>
                  </a:lnTo>
                  <a:lnTo>
                    <a:pt x="4548072" y="2820449"/>
                  </a:lnTo>
                  <a:lnTo>
                    <a:pt x="4552188" y="2874886"/>
                  </a:lnTo>
                  <a:lnTo>
                    <a:pt x="4555922" y="2929512"/>
                  </a:lnTo>
                  <a:lnTo>
                    <a:pt x="4559273" y="2984321"/>
                  </a:lnTo>
                  <a:lnTo>
                    <a:pt x="4562238" y="3039311"/>
                  </a:lnTo>
                  <a:lnTo>
                    <a:pt x="4564814" y="3094478"/>
                  </a:lnTo>
                  <a:lnTo>
                    <a:pt x="4567001" y="3149819"/>
                  </a:lnTo>
                  <a:lnTo>
                    <a:pt x="4568794" y="3205329"/>
                  </a:lnTo>
                  <a:lnTo>
                    <a:pt x="4570193" y="3261006"/>
                  </a:lnTo>
                  <a:lnTo>
                    <a:pt x="4571195" y="3316846"/>
                  </a:lnTo>
                  <a:lnTo>
                    <a:pt x="4571798" y="3372845"/>
                  </a:lnTo>
                  <a:lnTo>
                    <a:pt x="4572000" y="3429000"/>
                  </a:lnTo>
                  <a:lnTo>
                    <a:pt x="4571798" y="3485154"/>
                  </a:lnTo>
                  <a:lnTo>
                    <a:pt x="4571195" y="3541152"/>
                  </a:lnTo>
                  <a:lnTo>
                    <a:pt x="4570193" y="3596991"/>
                  </a:lnTo>
                  <a:lnTo>
                    <a:pt x="4568794" y="3652668"/>
                  </a:lnTo>
                  <a:lnTo>
                    <a:pt x="4567001" y="3708178"/>
                  </a:lnTo>
                  <a:lnTo>
                    <a:pt x="4564814" y="3763518"/>
                  </a:lnTo>
                  <a:lnTo>
                    <a:pt x="4562238" y="3818684"/>
                  </a:lnTo>
                  <a:lnTo>
                    <a:pt x="4559273" y="3873674"/>
                  </a:lnTo>
                  <a:lnTo>
                    <a:pt x="4555922" y="3928483"/>
                  </a:lnTo>
                  <a:lnTo>
                    <a:pt x="4552188" y="3983108"/>
                  </a:lnTo>
                  <a:lnTo>
                    <a:pt x="4548072" y="4037545"/>
                  </a:lnTo>
                  <a:lnTo>
                    <a:pt x="4543577" y="4091791"/>
                  </a:lnTo>
                  <a:lnTo>
                    <a:pt x="4538705" y="4145842"/>
                  </a:lnTo>
                  <a:lnTo>
                    <a:pt x="4533458" y="4199694"/>
                  </a:lnTo>
                  <a:lnTo>
                    <a:pt x="4527838" y="4253345"/>
                  </a:lnTo>
                  <a:lnTo>
                    <a:pt x="4521848" y="4306790"/>
                  </a:lnTo>
                  <a:lnTo>
                    <a:pt x="4515489" y="4360025"/>
                  </a:lnTo>
                  <a:lnTo>
                    <a:pt x="4508765" y="4413049"/>
                  </a:lnTo>
                  <a:lnTo>
                    <a:pt x="4501676" y="4465855"/>
                  </a:lnTo>
                  <a:lnTo>
                    <a:pt x="4494226" y="4518442"/>
                  </a:lnTo>
                  <a:lnTo>
                    <a:pt x="4486417" y="4570806"/>
                  </a:lnTo>
                  <a:lnTo>
                    <a:pt x="4478251" y="4622943"/>
                  </a:lnTo>
                  <a:lnTo>
                    <a:pt x="4469729" y="4674849"/>
                  </a:lnTo>
                  <a:lnTo>
                    <a:pt x="4460855" y="4726521"/>
                  </a:lnTo>
                  <a:lnTo>
                    <a:pt x="4451630" y="4777955"/>
                  </a:lnTo>
                  <a:lnTo>
                    <a:pt x="4442057" y="4829149"/>
                  </a:lnTo>
                  <a:lnTo>
                    <a:pt x="4432137" y="4880097"/>
                  </a:lnTo>
                  <a:lnTo>
                    <a:pt x="4421874" y="4930797"/>
                  </a:lnTo>
                  <a:lnTo>
                    <a:pt x="4411269" y="4981245"/>
                  </a:lnTo>
                  <a:lnTo>
                    <a:pt x="4400325" y="5031438"/>
                  </a:lnTo>
                  <a:lnTo>
                    <a:pt x="4389043" y="5081372"/>
                  </a:lnTo>
                  <a:lnTo>
                    <a:pt x="4377426" y="5131043"/>
                  </a:lnTo>
                  <a:lnTo>
                    <a:pt x="4365476" y="5180448"/>
                  </a:lnTo>
                  <a:lnTo>
                    <a:pt x="4353195" y="5229583"/>
                  </a:lnTo>
                  <a:lnTo>
                    <a:pt x="4340586" y="5278445"/>
                  </a:lnTo>
                  <a:lnTo>
                    <a:pt x="4327651" y="5327030"/>
                  </a:lnTo>
                  <a:lnTo>
                    <a:pt x="4314392" y="5375335"/>
                  </a:lnTo>
                  <a:lnTo>
                    <a:pt x="4300811" y="5423355"/>
                  </a:lnTo>
                  <a:lnTo>
                    <a:pt x="4286910" y="5471088"/>
                  </a:lnTo>
                  <a:lnTo>
                    <a:pt x="4272692" y="5518530"/>
                  </a:lnTo>
                  <a:lnTo>
                    <a:pt x="4258158" y="5565677"/>
                  </a:lnTo>
                  <a:lnTo>
                    <a:pt x="4243312" y="5612526"/>
                  </a:lnTo>
                  <a:lnTo>
                    <a:pt x="4228155" y="5659074"/>
                  </a:lnTo>
                  <a:lnTo>
                    <a:pt x="4212689" y="5705315"/>
                  </a:lnTo>
                  <a:lnTo>
                    <a:pt x="4196917" y="5751248"/>
                  </a:lnTo>
                  <a:lnTo>
                    <a:pt x="4180841" y="5796868"/>
                  </a:lnTo>
                  <a:lnTo>
                    <a:pt x="4164462" y="5842173"/>
                  </a:lnTo>
                  <a:lnTo>
                    <a:pt x="4147784" y="5887157"/>
                  </a:lnTo>
                  <a:lnTo>
                    <a:pt x="4130809" y="5931819"/>
                  </a:lnTo>
                  <a:lnTo>
                    <a:pt x="4113538" y="5976153"/>
                  </a:lnTo>
                  <a:lnTo>
                    <a:pt x="4095974" y="6020158"/>
                  </a:lnTo>
                  <a:lnTo>
                    <a:pt x="4078119" y="6063828"/>
                  </a:lnTo>
                  <a:lnTo>
                    <a:pt x="4059975" y="6107161"/>
                  </a:lnTo>
                  <a:lnTo>
                    <a:pt x="4041545" y="6150153"/>
                  </a:lnTo>
                  <a:lnTo>
                    <a:pt x="4022831" y="6192800"/>
                  </a:lnTo>
                  <a:lnTo>
                    <a:pt x="4003834" y="6235099"/>
                  </a:lnTo>
                  <a:lnTo>
                    <a:pt x="3984558" y="6277047"/>
                  </a:lnTo>
                  <a:lnTo>
                    <a:pt x="3965004" y="6318639"/>
                  </a:lnTo>
                  <a:lnTo>
                    <a:pt x="3945175" y="6359872"/>
                  </a:lnTo>
                  <a:lnTo>
                    <a:pt x="3925072" y="6400743"/>
                  </a:lnTo>
                  <a:lnTo>
                    <a:pt x="3904699" y="6441248"/>
                  </a:lnTo>
                  <a:lnTo>
                    <a:pt x="3884056" y="6481383"/>
                  </a:lnTo>
                  <a:lnTo>
                    <a:pt x="3863147" y="6521145"/>
                  </a:lnTo>
                  <a:lnTo>
                    <a:pt x="3841974" y="6560531"/>
                  </a:lnTo>
                  <a:lnTo>
                    <a:pt x="3820538" y="6599536"/>
                  </a:lnTo>
                  <a:lnTo>
                    <a:pt x="3798842" y="6638157"/>
                  </a:lnTo>
                  <a:lnTo>
                    <a:pt x="3776889" y="6676391"/>
                  </a:lnTo>
                  <a:lnTo>
                    <a:pt x="3754680" y="6714235"/>
                  </a:lnTo>
                  <a:lnTo>
                    <a:pt x="3732218" y="6751683"/>
                  </a:lnTo>
                  <a:lnTo>
                    <a:pt x="3709504" y="6788734"/>
                  </a:lnTo>
                  <a:lnTo>
                    <a:pt x="3665510" y="6853235"/>
                  </a:lnTo>
                </a:path>
                <a:path w="4572000" h="6853555">
                  <a:moveTo>
                    <a:pt x="0" y="6853235"/>
                  </a:moveTo>
                  <a:lnTo>
                    <a:pt x="0" y="0"/>
                  </a:lnTo>
                </a:path>
              </a:pathLst>
            </a:custGeom>
            <a:ln w="9525">
              <a:solidFill>
                <a:srgbClr val="EEEEEE"/>
              </a:solidFill>
            </a:ln>
          </p:spPr>
          <p:txBody>
            <a:bodyPr wrap="square" lIns="0" tIns="0" rIns="0" bIns="0" rtlCol="0"/>
            <a:lstStyle/>
            <a:p>
              <a:endParaRPr>
                <a:solidFill>
                  <a:prstClr val="black"/>
                </a:solidFill>
                <a:latin typeface="Calibri" panose="020F0502020204030204"/>
              </a:endParaRPr>
            </a:p>
          </p:txBody>
        </p:sp>
        <p:sp>
          <p:nvSpPr>
            <p:cNvPr id="8" name="object 8"/>
            <p:cNvSpPr/>
            <p:nvPr/>
          </p:nvSpPr>
          <p:spPr>
            <a:xfrm>
              <a:off x="0" y="0"/>
              <a:ext cx="4562475" cy="6858000"/>
            </a:xfrm>
            <a:custGeom>
              <a:avLst/>
              <a:gdLst/>
              <a:ahLst/>
              <a:cxnLst/>
              <a:rect l="l" t="t" r="r" b="b"/>
              <a:pathLst>
                <a:path w="4562475" h="6858000">
                  <a:moveTo>
                    <a:pt x="3653345" y="0"/>
                  </a:moveTo>
                  <a:lnTo>
                    <a:pt x="0" y="0"/>
                  </a:lnTo>
                  <a:lnTo>
                    <a:pt x="0" y="6858000"/>
                  </a:lnTo>
                  <a:lnTo>
                    <a:pt x="3653345" y="6858000"/>
                  </a:lnTo>
                  <a:lnTo>
                    <a:pt x="3700551" y="6788734"/>
                  </a:lnTo>
                  <a:lnTo>
                    <a:pt x="3723249" y="6751683"/>
                  </a:lnTo>
                  <a:lnTo>
                    <a:pt x="3745696" y="6714235"/>
                  </a:lnTo>
                  <a:lnTo>
                    <a:pt x="3767891" y="6676391"/>
                  </a:lnTo>
                  <a:lnTo>
                    <a:pt x="3789829" y="6638157"/>
                  </a:lnTo>
                  <a:lnTo>
                    <a:pt x="3811510" y="6599536"/>
                  </a:lnTo>
                  <a:lnTo>
                    <a:pt x="3832932" y="6560531"/>
                  </a:lnTo>
                  <a:lnTo>
                    <a:pt x="3854091" y="6521145"/>
                  </a:lnTo>
                  <a:lnTo>
                    <a:pt x="3874986" y="6481383"/>
                  </a:lnTo>
                  <a:lnTo>
                    <a:pt x="3895615" y="6441248"/>
                  </a:lnTo>
                  <a:lnTo>
                    <a:pt x="3915975" y="6400743"/>
                  </a:lnTo>
                  <a:lnTo>
                    <a:pt x="3936064" y="6359872"/>
                  </a:lnTo>
                  <a:lnTo>
                    <a:pt x="3955880" y="6318639"/>
                  </a:lnTo>
                  <a:lnTo>
                    <a:pt x="3975421" y="6277047"/>
                  </a:lnTo>
                  <a:lnTo>
                    <a:pt x="3994685" y="6235099"/>
                  </a:lnTo>
                  <a:lnTo>
                    <a:pt x="4013669" y="6192800"/>
                  </a:lnTo>
                  <a:lnTo>
                    <a:pt x="4032371" y="6150153"/>
                  </a:lnTo>
                  <a:lnTo>
                    <a:pt x="4050789" y="6107161"/>
                  </a:lnTo>
                  <a:lnTo>
                    <a:pt x="4068920" y="6063828"/>
                  </a:lnTo>
                  <a:lnTo>
                    <a:pt x="4086763" y="6020158"/>
                  </a:lnTo>
                  <a:lnTo>
                    <a:pt x="4104316" y="5976153"/>
                  </a:lnTo>
                  <a:lnTo>
                    <a:pt x="4121575" y="5931819"/>
                  </a:lnTo>
                  <a:lnTo>
                    <a:pt x="4138539" y="5887157"/>
                  </a:lnTo>
                  <a:lnTo>
                    <a:pt x="4155206" y="5842173"/>
                  </a:lnTo>
                  <a:lnTo>
                    <a:pt x="4171574" y="5796868"/>
                  </a:lnTo>
                  <a:lnTo>
                    <a:pt x="4187639" y="5751248"/>
                  </a:lnTo>
                  <a:lnTo>
                    <a:pt x="4203401" y="5705315"/>
                  </a:lnTo>
                  <a:lnTo>
                    <a:pt x="4218857" y="5659074"/>
                  </a:lnTo>
                  <a:lnTo>
                    <a:pt x="4234004" y="5612526"/>
                  </a:lnTo>
                  <a:lnTo>
                    <a:pt x="4248840" y="5565677"/>
                  </a:lnTo>
                  <a:lnTo>
                    <a:pt x="4263364" y="5518530"/>
                  </a:lnTo>
                  <a:lnTo>
                    <a:pt x="4277573" y="5471088"/>
                  </a:lnTo>
                  <a:lnTo>
                    <a:pt x="4291464" y="5423355"/>
                  </a:lnTo>
                  <a:lnTo>
                    <a:pt x="4305037" y="5375335"/>
                  </a:lnTo>
                  <a:lnTo>
                    <a:pt x="4318287" y="5327030"/>
                  </a:lnTo>
                  <a:lnTo>
                    <a:pt x="4331214" y="5278445"/>
                  </a:lnTo>
                  <a:lnTo>
                    <a:pt x="4343815" y="5229583"/>
                  </a:lnTo>
                  <a:lnTo>
                    <a:pt x="4356087" y="5180448"/>
                  </a:lnTo>
                  <a:lnTo>
                    <a:pt x="4368029" y="5131043"/>
                  </a:lnTo>
                  <a:lnTo>
                    <a:pt x="4379638" y="5081372"/>
                  </a:lnTo>
                  <a:lnTo>
                    <a:pt x="4390913" y="5031438"/>
                  </a:lnTo>
                  <a:lnTo>
                    <a:pt x="4401850" y="4981245"/>
                  </a:lnTo>
                  <a:lnTo>
                    <a:pt x="4412448" y="4930797"/>
                  </a:lnTo>
                  <a:lnTo>
                    <a:pt x="4422704" y="4880097"/>
                  </a:lnTo>
                  <a:lnTo>
                    <a:pt x="4432617" y="4829149"/>
                  </a:lnTo>
                  <a:lnTo>
                    <a:pt x="4442184" y="4777955"/>
                  </a:lnTo>
                  <a:lnTo>
                    <a:pt x="4451403" y="4726521"/>
                  </a:lnTo>
                  <a:lnTo>
                    <a:pt x="4460271" y="4674849"/>
                  </a:lnTo>
                  <a:lnTo>
                    <a:pt x="4468787" y="4622943"/>
                  </a:lnTo>
                  <a:lnTo>
                    <a:pt x="4476948" y="4570806"/>
                  </a:lnTo>
                  <a:lnTo>
                    <a:pt x="4484753" y="4518442"/>
                  </a:lnTo>
                  <a:lnTo>
                    <a:pt x="4492198" y="4465855"/>
                  </a:lnTo>
                  <a:lnTo>
                    <a:pt x="4499281" y="4413049"/>
                  </a:lnTo>
                  <a:lnTo>
                    <a:pt x="4506001" y="4360025"/>
                  </a:lnTo>
                  <a:lnTo>
                    <a:pt x="4512356" y="4306790"/>
                  </a:lnTo>
                  <a:lnTo>
                    <a:pt x="4518342" y="4253345"/>
                  </a:lnTo>
                  <a:lnTo>
                    <a:pt x="4523958" y="4199694"/>
                  </a:lnTo>
                  <a:lnTo>
                    <a:pt x="4529202" y="4145842"/>
                  </a:lnTo>
                  <a:lnTo>
                    <a:pt x="4534071" y="4091791"/>
                  </a:lnTo>
                  <a:lnTo>
                    <a:pt x="4538563" y="4037545"/>
                  </a:lnTo>
                  <a:lnTo>
                    <a:pt x="4542676" y="3983108"/>
                  </a:lnTo>
                  <a:lnTo>
                    <a:pt x="4546408" y="3928483"/>
                  </a:lnTo>
                  <a:lnTo>
                    <a:pt x="4549756" y="3873674"/>
                  </a:lnTo>
                  <a:lnTo>
                    <a:pt x="4552719" y="3818684"/>
                  </a:lnTo>
                  <a:lnTo>
                    <a:pt x="4555294" y="3763518"/>
                  </a:lnTo>
                  <a:lnTo>
                    <a:pt x="4557479" y="3708178"/>
                  </a:lnTo>
                  <a:lnTo>
                    <a:pt x="4559271" y="3652668"/>
                  </a:lnTo>
                  <a:lnTo>
                    <a:pt x="4560669" y="3596991"/>
                  </a:lnTo>
                  <a:lnTo>
                    <a:pt x="4561671" y="3541152"/>
                  </a:lnTo>
                  <a:lnTo>
                    <a:pt x="4562273" y="3485154"/>
                  </a:lnTo>
                  <a:lnTo>
                    <a:pt x="4562475" y="3429000"/>
                  </a:lnTo>
                  <a:lnTo>
                    <a:pt x="4562273" y="3372845"/>
                  </a:lnTo>
                  <a:lnTo>
                    <a:pt x="4561671" y="3316846"/>
                  </a:lnTo>
                  <a:lnTo>
                    <a:pt x="4560669" y="3261006"/>
                  </a:lnTo>
                  <a:lnTo>
                    <a:pt x="4559271" y="3205329"/>
                  </a:lnTo>
                  <a:lnTo>
                    <a:pt x="4557479" y="3149819"/>
                  </a:lnTo>
                  <a:lnTo>
                    <a:pt x="4555294" y="3094478"/>
                  </a:lnTo>
                  <a:lnTo>
                    <a:pt x="4552719" y="3039311"/>
                  </a:lnTo>
                  <a:lnTo>
                    <a:pt x="4549756" y="2984321"/>
                  </a:lnTo>
                  <a:lnTo>
                    <a:pt x="4546408" y="2929512"/>
                  </a:lnTo>
                  <a:lnTo>
                    <a:pt x="4542676" y="2874886"/>
                  </a:lnTo>
                  <a:lnTo>
                    <a:pt x="4538563" y="2820449"/>
                  </a:lnTo>
                  <a:lnTo>
                    <a:pt x="4534071" y="2766203"/>
                  </a:lnTo>
                  <a:lnTo>
                    <a:pt x="4529202" y="2712152"/>
                  </a:lnTo>
                  <a:lnTo>
                    <a:pt x="4523958" y="2658299"/>
                  </a:lnTo>
                  <a:lnTo>
                    <a:pt x="4518342" y="2604648"/>
                  </a:lnTo>
                  <a:lnTo>
                    <a:pt x="4512356" y="2551203"/>
                  </a:lnTo>
                  <a:lnTo>
                    <a:pt x="4506001" y="2497967"/>
                  </a:lnTo>
                  <a:lnTo>
                    <a:pt x="4499281" y="2444943"/>
                  </a:lnTo>
                  <a:lnTo>
                    <a:pt x="4492198" y="2392136"/>
                  </a:lnTo>
                  <a:lnTo>
                    <a:pt x="4484753" y="2339549"/>
                  </a:lnTo>
                  <a:lnTo>
                    <a:pt x="4476948" y="2287185"/>
                  </a:lnTo>
                  <a:lnTo>
                    <a:pt x="4468787" y="2235048"/>
                  </a:lnTo>
                  <a:lnTo>
                    <a:pt x="4460271" y="2183142"/>
                  </a:lnTo>
                  <a:lnTo>
                    <a:pt x="4451403" y="2131469"/>
                  </a:lnTo>
                  <a:lnTo>
                    <a:pt x="4442184" y="2080035"/>
                  </a:lnTo>
                  <a:lnTo>
                    <a:pt x="4432617" y="2028841"/>
                  </a:lnTo>
                  <a:lnTo>
                    <a:pt x="4422704" y="1977893"/>
                  </a:lnTo>
                  <a:lnTo>
                    <a:pt x="4412448" y="1927193"/>
                  </a:lnTo>
                  <a:lnTo>
                    <a:pt x="4401850" y="1876744"/>
                  </a:lnTo>
                  <a:lnTo>
                    <a:pt x="4390913" y="1826551"/>
                  </a:lnTo>
                  <a:lnTo>
                    <a:pt x="4379638" y="1776618"/>
                  </a:lnTo>
                  <a:lnTo>
                    <a:pt x="4368029" y="1726947"/>
                  </a:lnTo>
                  <a:lnTo>
                    <a:pt x="4356087" y="1677542"/>
                  </a:lnTo>
                  <a:lnTo>
                    <a:pt x="4343815" y="1628406"/>
                  </a:lnTo>
                  <a:lnTo>
                    <a:pt x="4331214" y="1579545"/>
                  </a:lnTo>
                  <a:lnTo>
                    <a:pt x="4318287" y="1530960"/>
                  </a:lnTo>
                  <a:lnTo>
                    <a:pt x="4305037" y="1482655"/>
                  </a:lnTo>
                  <a:lnTo>
                    <a:pt x="4291464" y="1434634"/>
                  </a:lnTo>
                  <a:lnTo>
                    <a:pt x="4277573" y="1386901"/>
                  </a:lnTo>
                  <a:lnTo>
                    <a:pt x="4263364" y="1339460"/>
                  </a:lnTo>
                  <a:lnTo>
                    <a:pt x="4248840" y="1292312"/>
                  </a:lnTo>
                  <a:lnTo>
                    <a:pt x="4234004" y="1245464"/>
                  </a:lnTo>
                  <a:lnTo>
                    <a:pt x="4218857" y="1198916"/>
                  </a:lnTo>
                  <a:lnTo>
                    <a:pt x="4203401" y="1152675"/>
                  </a:lnTo>
                  <a:lnTo>
                    <a:pt x="4187639" y="1106742"/>
                  </a:lnTo>
                  <a:lnTo>
                    <a:pt x="4171574" y="1061122"/>
                  </a:lnTo>
                  <a:lnTo>
                    <a:pt x="4155206" y="1015818"/>
                  </a:lnTo>
                  <a:lnTo>
                    <a:pt x="4138539" y="970833"/>
                  </a:lnTo>
                  <a:lnTo>
                    <a:pt x="4121575" y="926172"/>
                  </a:lnTo>
                  <a:lnTo>
                    <a:pt x="4104316" y="881838"/>
                  </a:lnTo>
                  <a:lnTo>
                    <a:pt x="4086763" y="837834"/>
                  </a:lnTo>
                  <a:lnTo>
                    <a:pt x="4068920" y="794164"/>
                  </a:lnTo>
                  <a:lnTo>
                    <a:pt x="4050789" y="750831"/>
                  </a:lnTo>
                  <a:lnTo>
                    <a:pt x="4032371" y="707839"/>
                  </a:lnTo>
                  <a:lnTo>
                    <a:pt x="4013669" y="665192"/>
                  </a:lnTo>
                  <a:lnTo>
                    <a:pt x="3994685" y="622894"/>
                  </a:lnTo>
                  <a:lnTo>
                    <a:pt x="3975421" y="580947"/>
                  </a:lnTo>
                  <a:lnTo>
                    <a:pt x="3955880" y="539355"/>
                  </a:lnTo>
                  <a:lnTo>
                    <a:pt x="3936064" y="498122"/>
                  </a:lnTo>
                  <a:lnTo>
                    <a:pt x="3915975" y="457251"/>
                  </a:lnTo>
                  <a:lnTo>
                    <a:pt x="3895615" y="416747"/>
                  </a:lnTo>
                  <a:lnTo>
                    <a:pt x="3874986" y="376612"/>
                  </a:lnTo>
                  <a:lnTo>
                    <a:pt x="3854091" y="336850"/>
                  </a:lnTo>
                  <a:lnTo>
                    <a:pt x="3832932" y="297465"/>
                  </a:lnTo>
                  <a:lnTo>
                    <a:pt x="3811510" y="258461"/>
                  </a:lnTo>
                  <a:lnTo>
                    <a:pt x="3789829" y="219840"/>
                  </a:lnTo>
                  <a:lnTo>
                    <a:pt x="3767891" y="181606"/>
                  </a:lnTo>
                  <a:lnTo>
                    <a:pt x="3745696" y="143763"/>
                  </a:lnTo>
                  <a:lnTo>
                    <a:pt x="3723249" y="106315"/>
                  </a:lnTo>
                  <a:lnTo>
                    <a:pt x="3700551" y="69265"/>
                  </a:lnTo>
                  <a:lnTo>
                    <a:pt x="3653345" y="0"/>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sp>
        <p:nvSpPr>
          <p:cNvPr id="9" name="object 9"/>
          <p:cNvSpPr txBox="1">
            <a:spLocks noGrp="1"/>
          </p:cNvSpPr>
          <p:nvPr>
            <p:ph type="title"/>
          </p:nvPr>
        </p:nvSpPr>
        <p:spPr>
          <a:xfrm>
            <a:off x="1989344" y="717868"/>
            <a:ext cx="2496185" cy="2040889"/>
          </a:xfrm>
          <a:prstGeom prst="rect">
            <a:avLst/>
          </a:prstGeom>
        </p:spPr>
        <p:txBody>
          <a:bodyPr vert="horz" wrap="square" lIns="0" tIns="94615" rIns="0" bIns="0" rtlCol="0" anchor="ctr">
            <a:spAutoFit/>
          </a:bodyPr>
          <a:lstStyle/>
          <a:p>
            <a:pPr marL="12700" marR="5080" algn="just">
              <a:lnSpc>
                <a:spcPts val="5100"/>
              </a:lnSpc>
              <a:spcBef>
                <a:spcPts val="745"/>
              </a:spcBef>
            </a:pPr>
            <a:r>
              <a:rPr sz="4700" b="1" spc="-10">
                <a:latin typeface="+mn-lt"/>
                <a:cs typeface="Calibri Light" panose="020F0302020204030204" pitchFamily="34" charset="0"/>
              </a:rPr>
              <a:t>Structure Elevation: </a:t>
            </a:r>
            <a:r>
              <a:rPr sz="4700" spc="-10">
                <a:latin typeface="Calibri Light" panose="020F0302020204030204" pitchFamily="34" charset="0"/>
                <a:cs typeface="Calibri Light" panose="020F0302020204030204" pitchFamily="34" charset="0"/>
              </a:rPr>
              <a:t>Scituate</a:t>
            </a:r>
            <a:endParaRPr sz="4700">
              <a:latin typeface="Calibri Light" panose="020F0302020204030204" pitchFamily="34" charset="0"/>
              <a:cs typeface="Calibri Light" panose="020F0302020204030204" pitchFamily="34" charset="0"/>
            </a:endParaRPr>
          </a:p>
        </p:txBody>
      </p:sp>
      <p:sp>
        <p:nvSpPr>
          <p:cNvPr id="12" name="object 12"/>
          <p:cNvSpPr/>
          <p:nvPr/>
        </p:nvSpPr>
        <p:spPr>
          <a:xfrm>
            <a:off x="1924050" y="2758756"/>
            <a:ext cx="3762375" cy="19050"/>
          </a:xfrm>
          <a:custGeom>
            <a:avLst/>
            <a:gdLst/>
            <a:ahLst/>
            <a:cxnLst/>
            <a:rect l="l" t="t" r="r" b="b"/>
            <a:pathLst>
              <a:path w="3762375" h="19050">
                <a:moveTo>
                  <a:pt x="3762375" y="0"/>
                </a:moveTo>
                <a:lnTo>
                  <a:pt x="0" y="0"/>
                </a:lnTo>
                <a:lnTo>
                  <a:pt x="0" y="19050"/>
                </a:lnTo>
                <a:lnTo>
                  <a:pt x="3762375" y="19050"/>
                </a:lnTo>
                <a:lnTo>
                  <a:pt x="3762375" y="0"/>
                </a:lnTo>
                <a:close/>
              </a:path>
            </a:pathLst>
          </a:custGeom>
          <a:solidFill>
            <a:srgbClr val="D4D4D4"/>
          </a:solidFill>
        </p:spPr>
        <p:txBody>
          <a:bodyPr wrap="square" lIns="0" tIns="0" rIns="0" bIns="0" rtlCol="0"/>
          <a:lstStyle/>
          <a:p>
            <a:endParaRPr>
              <a:solidFill>
                <a:prstClr val="black"/>
              </a:solidFill>
              <a:latin typeface="Calibri" panose="020F0502020204030204"/>
            </a:endParaRPr>
          </a:p>
        </p:txBody>
      </p:sp>
      <p:sp>
        <p:nvSpPr>
          <p:cNvPr id="13" name="object 13"/>
          <p:cNvSpPr txBox="1"/>
          <p:nvPr/>
        </p:nvSpPr>
        <p:spPr>
          <a:xfrm>
            <a:off x="1989343" y="2895600"/>
            <a:ext cx="3369310" cy="1751890"/>
          </a:xfrm>
          <a:prstGeom prst="rect">
            <a:avLst/>
          </a:prstGeom>
        </p:spPr>
        <p:txBody>
          <a:bodyPr vert="horz" wrap="square" lIns="0" tIns="4445" rIns="0" bIns="0" rtlCol="0">
            <a:spAutoFit/>
          </a:bodyPr>
          <a:lstStyle/>
          <a:p>
            <a:pPr marL="298450" marR="118745" indent="-285750">
              <a:lnSpc>
                <a:spcPct val="104800"/>
              </a:lnSpc>
              <a:spcBef>
                <a:spcPts val="35"/>
              </a:spcBef>
              <a:buFont typeface="Arial"/>
              <a:buChar char="•"/>
              <a:tabLst>
                <a:tab pos="297815" algn="l"/>
                <a:tab pos="298450" algn="l"/>
              </a:tabLst>
            </a:pPr>
            <a:r>
              <a:rPr sz="1550">
                <a:solidFill>
                  <a:prstClr val="black"/>
                </a:solidFill>
                <a:latin typeface="Calibri"/>
                <a:cs typeface="Calibri"/>
              </a:rPr>
              <a:t>Structure</a:t>
            </a:r>
            <a:r>
              <a:rPr sz="1550" spc="130">
                <a:solidFill>
                  <a:prstClr val="black"/>
                </a:solidFill>
                <a:latin typeface="Calibri"/>
                <a:cs typeface="Calibri"/>
              </a:rPr>
              <a:t> </a:t>
            </a:r>
            <a:r>
              <a:rPr sz="1550">
                <a:solidFill>
                  <a:prstClr val="black"/>
                </a:solidFill>
                <a:latin typeface="Calibri"/>
                <a:cs typeface="Calibri"/>
              </a:rPr>
              <a:t>elevation</a:t>
            </a:r>
            <a:r>
              <a:rPr sz="1550" spc="90">
                <a:solidFill>
                  <a:prstClr val="black"/>
                </a:solidFill>
                <a:latin typeface="Calibri"/>
                <a:cs typeface="Calibri"/>
              </a:rPr>
              <a:t> </a:t>
            </a:r>
            <a:r>
              <a:rPr sz="1550">
                <a:solidFill>
                  <a:prstClr val="black"/>
                </a:solidFill>
                <a:latin typeface="Calibri"/>
                <a:cs typeface="Calibri"/>
              </a:rPr>
              <a:t>is</a:t>
            </a:r>
            <a:r>
              <a:rPr sz="1550" spc="-5">
                <a:solidFill>
                  <a:prstClr val="black"/>
                </a:solidFill>
                <a:latin typeface="Calibri"/>
                <a:cs typeface="Calibri"/>
              </a:rPr>
              <a:t> </a:t>
            </a:r>
            <a:r>
              <a:rPr sz="1550">
                <a:solidFill>
                  <a:prstClr val="black"/>
                </a:solidFill>
                <a:latin typeface="Calibri"/>
                <a:cs typeface="Calibri"/>
              </a:rPr>
              <a:t>identified</a:t>
            </a:r>
            <a:r>
              <a:rPr sz="1550" spc="165">
                <a:solidFill>
                  <a:prstClr val="black"/>
                </a:solidFill>
                <a:latin typeface="Calibri"/>
                <a:cs typeface="Calibri"/>
              </a:rPr>
              <a:t> </a:t>
            </a:r>
            <a:r>
              <a:rPr sz="1550">
                <a:solidFill>
                  <a:prstClr val="black"/>
                </a:solidFill>
                <a:latin typeface="Calibri"/>
                <a:cs typeface="Calibri"/>
              </a:rPr>
              <a:t>as </a:t>
            </a:r>
            <a:r>
              <a:rPr sz="1550" spc="-50">
                <a:solidFill>
                  <a:prstClr val="black"/>
                </a:solidFill>
                <a:latin typeface="Calibri"/>
                <a:cs typeface="Calibri"/>
              </a:rPr>
              <a:t>a </a:t>
            </a:r>
            <a:r>
              <a:rPr sz="1550">
                <a:solidFill>
                  <a:prstClr val="black"/>
                </a:solidFill>
                <a:latin typeface="Calibri"/>
                <a:cs typeface="Calibri"/>
              </a:rPr>
              <a:t>hazard</a:t>
            </a:r>
            <a:r>
              <a:rPr sz="1550" spc="130">
                <a:solidFill>
                  <a:prstClr val="black"/>
                </a:solidFill>
                <a:latin typeface="Calibri"/>
                <a:cs typeface="Calibri"/>
              </a:rPr>
              <a:t> </a:t>
            </a:r>
            <a:r>
              <a:rPr sz="1550">
                <a:solidFill>
                  <a:prstClr val="black"/>
                </a:solidFill>
                <a:latin typeface="Calibri"/>
                <a:cs typeface="Calibri"/>
              </a:rPr>
              <a:t>mitigation</a:t>
            </a:r>
            <a:r>
              <a:rPr sz="1550" spc="50">
                <a:solidFill>
                  <a:prstClr val="black"/>
                </a:solidFill>
                <a:latin typeface="Calibri"/>
                <a:cs typeface="Calibri"/>
              </a:rPr>
              <a:t> </a:t>
            </a:r>
            <a:r>
              <a:rPr sz="1550" spc="-10">
                <a:solidFill>
                  <a:prstClr val="black"/>
                </a:solidFill>
                <a:latin typeface="Calibri"/>
                <a:cs typeface="Calibri"/>
              </a:rPr>
              <a:t>strategy.</a:t>
            </a:r>
            <a:endParaRPr sz="1550">
              <a:solidFill>
                <a:prstClr val="black"/>
              </a:solidFill>
              <a:latin typeface="Calibri"/>
              <a:cs typeface="Calibri"/>
            </a:endParaRPr>
          </a:p>
          <a:p>
            <a:pPr marL="298450" marR="42545" indent="-285750">
              <a:lnSpc>
                <a:spcPts val="1950"/>
              </a:lnSpc>
              <a:spcBef>
                <a:spcPts val="5"/>
              </a:spcBef>
              <a:buFont typeface="Arial"/>
              <a:buChar char="•"/>
              <a:tabLst>
                <a:tab pos="297815" algn="l"/>
                <a:tab pos="298450" algn="l"/>
              </a:tabLst>
            </a:pPr>
            <a:r>
              <a:rPr sz="1550">
                <a:solidFill>
                  <a:prstClr val="black"/>
                </a:solidFill>
                <a:latin typeface="Calibri"/>
                <a:cs typeface="Calibri"/>
              </a:rPr>
              <a:t>Homes</a:t>
            </a:r>
            <a:r>
              <a:rPr sz="1550" spc="85">
                <a:solidFill>
                  <a:prstClr val="black"/>
                </a:solidFill>
                <a:latin typeface="Calibri"/>
                <a:cs typeface="Calibri"/>
              </a:rPr>
              <a:t> </a:t>
            </a:r>
            <a:r>
              <a:rPr sz="1550">
                <a:solidFill>
                  <a:prstClr val="black"/>
                </a:solidFill>
                <a:latin typeface="Calibri"/>
                <a:cs typeface="Calibri"/>
              </a:rPr>
              <a:t>must</a:t>
            </a:r>
            <a:r>
              <a:rPr sz="1550" spc="105">
                <a:solidFill>
                  <a:prstClr val="black"/>
                </a:solidFill>
                <a:latin typeface="Calibri"/>
                <a:cs typeface="Calibri"/>
              </a:rPr>
              <a:t> </a:t>
            </a:r>
            <a:r>
              <a:rPr sz="1550">
                <a:solidFill>
                  <a:prstClr val="black"/>
                </a:solidFill>
                <a:latin typeface="Calibri"/>
                <a:cs typeface="Calibri"/>
              </a:rPr>
              <a:t>be</a:t>
            </a:r>
            <a:r>
              <a:rPr sz="1550" spc="-5">
                <a:solidFill>
                  <a:prstClr val="black"/>
                </a:solidFill>
                <a:latin typeface="Calibri"/>
                <a:cs typeface="Calibri"/>
              </a:rPr>
              <a:t> </a:t>
            </a:r>
            <a:r>
              <a:rPr sz="1550">
                <a:solidFill>
                  <a:prstClr val="black"/>
                </a:solidFill>
                <a:latin typeface="Calibri"/>
                <a:cs typeface="Calibri"/>
              </a:rPr>
              <a:t>structurally</a:t>
            </a:r>
            <a:r>
              <a:rPr sz="1550" spc="140">
                <a:solidFill>
                  <a:prstClr val="black"/>
                </a:solidFill>
                <a:latin typeface="Calibri"/>
                <a:cs typeface="Calibri"/>
              </a:rPr>
              <a:t> </a:t>
            </a:r>
            <a:r>
              <a:rPr sz="1550">
                <a:solidFill>
                  <a:prstClr val="black"/>
                </a:solidFill>
                <a:latin typeface="Calibri"/>
                <a:cs typeface="Calibri"/>
              </a:rPr>
              <a:t>sound</a:t>
            </a:r>
            <a:r>
              <a:rPr sz="1550" spc="105">
                <a:solidFill>
                  <a:prstClr val="black"/>
                </a:solidFill>
                <a:latin typeface="Calibri"/>
                <a:cs typeface="Calibri"/>
              </a:rPr>
              <a:t> </a:t>
            </a:r>
            <a:r>
              <a:rPr sz="1550" spc="-25">
                <a:solidFill>
                  <a:prstClr val="black"/>
                </a:solidFill>
                <a:latin typeface="Calibri"/>
                <a:cs typeface="Calibri"/>
              </a:rPr>
              <a:t>in </a:t>
            </a:r>
            <a:r>
              <a:rPr sz="1550">
                <a:solidFill>
                  <a:prstClr val="black"/>
                </a:solidFill>
                <a:latin typeface="Calibri"/>
                <a:cs typeface="Calibri"/>
              </a:rPr>
              <a:t>order</a:t>
            </a:r>
            <a:r>
              <a:rPr sz="1550" spc="130">
                <a:solidFill>
                  <a:prstClr val="black"/>
                </a:solidFill>
                <a:latin typeface="Calibri"/>
                <a:cs typeface="Calibri"/>
              </a:rPr>
              <a:t> </a:t>
            </a:r>
            <a:r>
              <a:rPr sz="1550">
                <a:solidFill>
                  <a:prstClr val="black"/>
                </a:solidFill>
                <a:latin typeface="Calibri"/>
                <a:cs typeface="Calibri"/>
              </a:rPr>
              <a:t>to </a:t>
            </a:r>
            <a:r>
              <a:rPr sz="1550" spc="-10">
                <a:solidFill>
                  <a:prstClr val="black"/>
                </a:solidFill>
                <a:latin typeface="Calibri"/>
                <a:cs typeface="Calibri"/>
              </a:rPr>
              <a:t>elevate.</a:t>
            </a:r>
            <a:endParaRPr sz="1550">
              <a:solidFill>
                <a:prstClr val="black"/>
              </a:solidFill>
              <a:latin typeface="Calibri"/>
              <a:cs typeface="Calibri"/>
            </a:endParaRPr>
          </a:p>
          <a:p>
            <a:pPr marL="298450" indent="-285750">
              <a:lnSpc>
                <a:spcPts val="1795"/>
              </a:lnSpc>
              <a:buFont typeface="Arial"/>
              <a:buChar char="•"/>
              <a:tabLst>
                <a:tab pos="297815" algn="l"/>
                <a:tab pos="298450" algn="l"/>
              </a:tabLst>
            </a:pPr>
            <a:r>
              <a:rPr sz="1550">
                <a:solidFill>
                  <a:prstClr val="black"/>
                </a:solidFill>
                <a:latin typeface="Calibri"/>
                <a:cs typeface="Calibri"/>
              </a:rPr>
              <a:t>Must</a:t>
            </a:r>
            <a:r>
              <a:rPr sz="1550" spc="20">
                <a:solidFill>
                  <a:prstClr val="black"/>
                </a:solidFill>
                <a:latin typeface="Calibri"/>
                <a:cs typeface="Calibri"/>
              </a:rPr>
              <a:t> </a:t>
            </a:r>
            <a:r>
              <a:rPr sz="1550">
                <a:solidFill>
                  <a:prstClr val="black"/>
                </a:solidFill>
                <a:latin typeface="Calibri"/>
                <a:cs typeface="Calibri"/>
              </a:rPr>
              <a:t>meet</a:t>
            </a:r>
            <a:r>
              <a:rPr sz="1550" spc="180">
                <a:solidFill>
                  <a:prstClr val="black"/>
                </a:solidFill>
                <a:latin typeface="Calibri"/>
                <a:cs typeface="Calibri"/>
              </a:rPr>
              <a:t> </a:t>
            </a:r>
            <a:r>
              <a:rPr sz="1550" spc="-20">
                <a:solidFill>
                  <a:prstClr val="black"/>
                </a:solidFill>
                <a:latin typeface="Calibri"/>
                <a:cs typeface="Calibri"/>
              </a:rPr>
              <a:t>NFIP,</a:t>
            </a:r>
            <a:r>
              <a:rPr sz="1550" spc="5">
                <a:solidFill>
                  <a:prstClr val="black"/>
                </a:solidFill>
                <a:latin typeface="Calibri"/>
                <a:cs typeface="Calibri"/>
              </a:rPr>
              <a:t> </a:t>
            </a:r>
            <a:r>
              <a:rPr sz="1550">
                <a:solidFill>
                  <a:prstClr val="black"/>
                </a:solidFill>
                <a:latin typeface="Calibri"/>
                <a:cs typeface="Calibri"/>
              </a:rPr>
              <a:t>MSBC</a:t>
            </a:r>
            <a:r>
              <a:rPr sz="1550" spc="90">
                <a:solidFill>
                  <a:prstClr val="black"/>
                </a:solidFill>
                <a:latin typeface="Calibri"/>
                <a:cs typeface="Calibri"/>
              </a:rPr>
              <a:t> </a:t>
            </a:r>
            <a:r>
              <a:rPr sz="1550">
                <a:solidFill>
                  <a:prstClr val="black"/>
                </a:solidFill>
                <a:latin typeface="Calibri"/>
                <a:cs typeface="Calibri"/>
              </a:rPr>
              <a:t>&amp;</a:t>
            </a:r>
            <a:r>
              <a:rPr sz="1550" spc="5">
                <a:solidFill>
                  <a:prstClr val="black"/>
                </a:solidFill>
                <a:latin typeface="Calibri"/>
                <a:cs typeface="Calibri"/>
              </a:rPr>
              <a:t> </a:t>
            </a:r>
            <a:r>
              <a:rPr sz="1550">
                <a:solidFill>
                  <a:prstClr val="black"/>
                </a:solidFill>
                <a:latin typeface="Calibri"/>
                <a:cs typeface="Calibri"/>
              </a:rPr>
              <a:t>ASCE</a:t>
            </a:r>
            <a:r>
              <a:rPr sz="1550" spc="85">
                <a:solidFill>
                  <a:prstClr val="black"/>
                </a:solidFill>
                <a:latin typeface="Calibri"/>
                <a:cs typeface="Calibri"/>
              </a:rPr>
              <a:t> </a:t>
            </a:r>
            <a:r>
              <a:rPr lang="en-US" sz="1550">
                <a:solidFill>
                  <a:prstClr val="black"/>
                </a:solidFill>
                <a:latin typeface="Calibri"/>
                <a:cs typeface="Calibri"/>
              </a:rPr>
              <a:t>24-</a:t>
            </a:r>
            <a:r>
              <a:rPr lang="en-US" sz="1550" spc="-25">
                <a:solidFill>
                  <a:prstClr val="black"/>
                </a:solidFill>
                <a:latin typeface="Calibri"/>
                <a:cs typeface="Calibri"/>
              </a:rPr>
              <a:t>24</a:t>
            </a:r>
            <a:endParaRPr sz="1550">
              <a:solidFill>
                <a:prstClr val="black"/>
              </a:solidFill>
              <a:latin typeface="Calibri"/>
              <a:cs typeface="Calibri"/>
            </a:endParaRPr>
          </a:p>
          <a:p>
            <a:pPr marL="297815">
              <a:spcBef>
                <a:spcPts val="90"/>
              </a:spcBef>
            </a:pPr>
            <a:r>
              <a:rPr sz="1550" spc="-10">
                <a:solidFill>
                  <a:prstClr val="black"/>
                </a:solidFill>
                <a:latin typeface="Calibri"/>
                <a:cs typeface="Calibri"/>
              </a:rPr>
              <a:t>standards.</a:t>
            </a:r>
            <a:endParaRPr sz="1550">
              <a:solidFill>
                <a:prstClr val="black"/>
              </a:solidFill>
              <a:latin typeface="Calibri"/>
              <a:cs typeface="Calibri"/>
            </a:endParaRPr>
          </a:p>
          <a:p>
            <a:pPr marL="298450" indent="-285750">
              <a:spcBef>
                <a:spcPts val="90"/>
              </a:spcBef>
              <a:buFont typeface="Arial"/>
              <a:buChar char="•"/>
              <a:tabLst>
                <a:tab pos="297815" algn="l"/>
                <a:tab pos="298450" algn="l"/>
              </a:tabLst>
            </a:pPr>
            <a:r>
              <a:rPr sz="1550">
                <a:solidFill>
                  <a:prstClr val="black"/>
                </a:solidFill>
                <a:latin typeface="Calibri"/>
                <a:cs typeface="Calibri"/>
              </a:rPr>
              <a:t>Funded</a:t>
            </a:r>
            <a:r>
              <a:rPr sz="1550" spc="105">
                <a:solidFill>
                  <a:prstClr val="black"/>
                </a:solidFill>
                <a:latin typeface="Calibri"/>
                <a:cs typeface="Calibri"/>
              </a:rPr>
              <a:t> </a:t>
            </a:r>
            <a:r>
              <a:rPr sz="1550">
                <a:solidFill>
                  <a:prstClr val="black"/>
                </a:solidFill>
                <a:latin typeface="Calibri"/>
                <a:cs typeface="Calibri"/>
              </a:rPr>
              <a:t>through</a:t>
            </a:r>
            <a:r>
              <a:rPr sz="1550" spc="110">
                <a:solidFill>
                  <a:prstClr val="black"/>
                </a:solidFill>
                <a:latin typeface="Calibri"/>
                <a:cs typeface="Calibri"/>
              </a:rPr>
              <a:t> </a:t>
            </a:r>
            <a:r>
              <a:rPr sz="1550" spc="-25">
                <a:solidFill>
                  <a:prstClr val="black"/>
                </a:solidFill>
                <a:latin typeface="Calibri"/>
                <a:cs typeface="Calibri"/>
              </a:rPr>
              <a:t>FMA</a:t>
            </a:r>
            <a:r>
              <a:rPr lang="en-US" sz="1550" spc="-25">
                <a:solidFill>
                  <a:prstClr val="black"/>
                </a:solidFill>
                <a:latin typeface="Calibri"/>
                <a:cs typeface="Calibri"/>
              </a:rPr>
              <a:t>.</a:t>
            </a:r>
            <a:endParaRPr sz="1550">
              <a:solidFill>
                <a:prstClr val="black"/>
              </a:solidFill>
              <a:latin typeface="Calibri"/>
              <a:cs typeface="Calibri"/>
            </a:endParaRPr>
          </a:p>
        </p:txBody>
      </p:sp>
      <p:sp>
        <p:nvSpPr>
          <p:cNvPr id="14" name="object 11">
            <a:extLst>
              <a:ext uri="{FF2B5EF4-FFF2-40B4-BE49-F238E27FC236}">
                <a16:creationId xmlns:a16="http://schemas.microsoft.com/office/drawing/2014/main" id="{77A41589-98F3-474E-BE4D-E8288E143DCF}"/>
              </a:ext>
            </a:extLst>
          </p:cNvPr>
          <p:cNvSpPr/>
          <p:nvPr/>
        </p:nvSpPr>
        <p:spPr>
          <a:xfrm>
            <a:off x="1524000" y="1019187"/>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sp>
        <p:nvSpPr>
          <p:cNvPr id="15" name="object 7">
            <a:extLst>
              <a:ext uri="{FF2B5EF4-FFF2-40B4-BE49-F238E27FC236}">
                <a16:creationId xmlns:a16="http://schemas.microsoft.com/office/drawing/2014/main" id="{3C6AC831-DBD6-49BD-9BB0-3A06A0EB4345}"/>
              </a:ext>
            </a:extLst>
          </p:cNvPr>
          <p:cNvSpPr/>
          <p:nvPr/>
        </p:nvSpPr>
        <p:spPr>
          <a:xfrm>
            <a:off x="9505859" y="173110"/>
            <a:ext cx="1066800" cy="361950"/>
          </a:xfrm>
          <a:custGeom>
            <a:avLst/>
            <a:gdLst/>
            <a:ahLst/>
            <a:cxnLst/>
            <a:rect l="l" t="t" r="r" b="b"/>
            <a:pathLst>
              <a:path w="1066800" h="361950">
                <a:moveTo>
                  <a:pt x="1066800" y="0"/>
                </a:moveTo>
                <a:lnTo>
                  <a:pt x="0" y="0"/>
                </a:lnTo>
                <a:lnTo>
                  <a:pt x="0" y="361950"/>
                </a:lnTo>
                <a:lnTo>
                  <a:pt x="1066800" y="361950"/>
                </a:lnTo>
                <a:lnTo>
                  <a:pt x="1066800" y="0"/>
                </a:lnTo>
                <a:close/>
              </a:path>
            </a:pathLst>
          </a:custGeom>
          <a:solidFill>
            <a:srgbClr val="D0CECE"/>
          </a:solidFill>
        </p:spPr>
        <p:txBody>
          <a:bodyPr wrap="square" lIns="0" tIns="0" rIns="0" bIns="0" rtlCol="0"/>
          <a:lstStyle/>
          <a:p>
            <a:endParaRPr>
              <a:solidFill>
                <a:prstClr val="black"/>
              </a:solidFill>
              <a:latin typeface="Calibri" panose="020F0502020204030204"/>
            </a:endParaRPr>
          </a:p>
        </p:txBody>
      </p:sp>
      <p:sp>
        <p:nvSpPr>
          <p:cNvPr id="16" name="object 8">
            <a:extLst>
              <a:ext uri="{FF2B5EF4-FFF2-40B4-BE49-F238E27FC236}">
                <a16:creationId xmlns:a16="http://schemas.microsoft.com/office/drawing/2014/main" id="{934DD084-B805-4D4A-92C6-BC504E81AD9F}"/>
              </a:ext>
            </a:extLst>
          </p:cNvPr>
          <p:cNvSpPr txBox="1">
            <a:spLocks/>
          </p:cNvSpPr>
          <p:nvPr/>
        </p:nvSpPr>
        <p:spPr>
          <a:xfrm>
            <a:off x="9581723" y="204225"/>
            <a:ext cx="664845" cy="299720"/>
          </a:xfrm>
          <a:prstGeom prst="rect">
            <a:avLst/>
          </a:prstGeom>
        </p:spPr>
        <p:txBody>
          <a:bodyPr vert="horz" wrap="square" lIns="0" tIns="1270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800" b="1" spc="-10">
                <a:solidFill>
                  <a:prstClr val="black"/>
                </a:solidFill>
                <a:latin typeface="Calibri" panose="020F0502020204030204"/>
              </a:rPr>
              <a:t>Before</a:t>
            </a:r>
            <a:endParaRPr lang="en-US" sz="1800" b="1">
              <a:solidFill>
                <a:prstClr val="black"/>
              </a:solidFill>
              <a:latin typeface="Calibri" panose="020F0502020204030204"/>
            </a:endParaRPr>
          </a:p>
        </p:txBody>
      </p:sp>
      <p:sp>
        <p:nvSpPr>
          <p:cNvPr id="17" name="object 9">
            <a:extLst>
              <a:ext uri="{FF2B5EF4-FFF2-40B4-BE49-F238E27FC236}">
                <a16:creationId xmlns:a16="http://schemas.microsoft.com/office/drawing/2014/main" id="{9C548476-6081-4F41-BFB0-21CF78D67966}"/>
              </a:ext>
            </a:extLst>
          </p:cNvPr>
          <p:cNvSpPr/>
          <p:nvPr/>
        </p:nvSpPr>
        <p:spPr>
          <a:xfrm>
            <a:off x="9667774" y="3608396"/>
            <a:ext cx="923925" cy="361950"/>
          </a:xfrm>
          <a:custGeom>
            <a:avLst/>
            <a:gdLst/>
            <a:ahLst/>
            <a:cxnLst/>
            <a:rect l="l" t="t" r="r" b="b"/>
            <a:pathLst>
              <a:path w="923925" h="361950">
                <a:moveTo>
                  <a:pt x="923925" y="0"/>
                </a:moveTo>
                <a:lnTo>
                  <a:pt x="0" y="0"/>
                </a:lnTo>
                <a:lnTo>
                  <a:pt x="0" y="361950"/>
                </a:lnTo>
                <a:lnTo>
                  <a:pt x="923925" y="361950"/>
                </a:lnTo>
                <a:lnTo>
                  <a:pt x="923925" y="0"/>
                </a:lnTo>
                <a:close/>
              </a:path>
            </a:pathLst>
          </a:custGeom>
          <a:solidFill>
            <a:srgbClr val="D0CECE"/>
          </a:solidFill>
        </p:spPr>
        <p:txBody>
          <a:bodyPr wrap="square" lIns="0" tIns="0" rIns="0" bIns="0" rtlCol="0"/>
          <a:lstStyle/>
          <a:p>
            <a:endParaRPr>
              <a:solidFill>
                <a:prstClr val="black"/>
              </a:solidFill>
              <a:latin typeface="Calibri" panose="020F0502020204030204"/>
            </a:endParaRPr>
          </a:p>
        </p:txBody>
      </p:sp>
      <p:sp>
        <p:nvSpPr>
          <p:cNvPr id="18" name="object 10">
            <a:extLst>
              <a:ext uri="{FF2B5EF4-FFF2-40B4-BE49-F238E27FC236}">
                <a16:creationId xmlns:a16="http://schemas.microsoft.com/office/drawing/2014/main" id="{E9471586-77BC-4602-9C7F-5A40C93E10E7}"/>
              </a:ext>
            </a:extLst>
          </p:cNvPr>
          <p:cNvSpPr txBox="1"/>
          <p:nvPr/>
        </p:nvSpPr>
        <p:spPr>
          <a:xfrm>
            <a:off x="9744536" y="3617872"/>
            <a:ext cx="516255" cy="299720"/>
          </a:xfrm>
          <a:prstGeom prst="rect">
            <a:avLst/>
          </a:prstGeom>
        </p:spPr>
        <p:txBody>
          <a:bodyPr vert="horz" wrap="square" lIns="0" tIns="12700" rIns="0" bIns="0" rtlCol="0">
            <a:spAutoFit/>
          </a:bodyPr>
          <a:lstStyle/>
          <a:p>
            <a:pPr marL="12700">
              <a:spcBef>
                <a:spcPts val="100"/>
              </a:spcBef>
            </a:pPr>
            <a:r>
              <a:rPr b="1" spc="-10">
                <a:solidFill>
                  <a:prstClr val="black"/>
                </a:solidFill>
                <a:latin typeface="Calibri"/>
                <a:cs typeface="Calibri"/>
              </a:rPr>
              <a:t>After</a:t>
            </a:r>
            <a:endParaRPr>
              <a:solidFill>
                <a:prstClr val="black"/>
              </a:solidFill>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4230" y="344024"/>
            <a:ext cx="3143814" cy="1620315"/>
          </a:xfrm>
          <a:prstGeom prst="rect">
            <a:avLst/>
          </a:prstGeom>
        </p:spPr>
        <p:txBody>
          <a:bodyPr vert="horz" wrap="square" lIns="0" tIns="67945" rIns="0" bIns="0" rtlCol="0" anchor="ctr">
            <a:spAutoFit/>
          </a:bodyPr>
          <a:lstStyle/>
          <a:p>
            <a:pPr marL="12700" marR="5080">
              <a:lnSpc>
                <a:spcPts val="4050"/>
              </a:lnSpc>
              <a:spcBef>
                <a:spcPts val="535"/>
              </a:spcBef>
            </a:pPr>
            <a:r>
              <a:rPr sz="3650" b="1">
                <a:latin typeface="+mn-lt"/>
                <a:cs typeface="Calibri Light"/>
              </a:rPr>
              <a:t>Flood</a:t>
            </a:r>
            <a:r>
              <a:rPr sz="3650" b="1" spc="-165">
                <a:latin typeface="+mn-lt"/>
                <a:cs typeface="Calibri Light"/>
              </a:rPr>
              <a:t> </a:t>
            </a:r>
            <a:r>
              <a:rPr sz="3650" b="1" spc="-10">
                <a:latin typeface="+mn-lt"/>
                <a:cs typeface="Calibri Light"/>
              </a:rPr>
              <a:t>Resiliency Retrofit:</a:t>
            </a:r>
            <a:endParaRPr sz="3650" b="1">
              <a:latin typeface="+mn-lt"/>
              <a:cs typeface="Calibri Light"/>
            </a:endParaRPr>
          </a:p>
          <a:p>
            <a:pPr marL="12700">
              <a:lnSpc>
                <a:spcPts val="3895"/>
              </a:lnSpc>
            </a:pPr>
            <a:r>
              <a:rPr sz="3650" spc="-20">
                <a:latin typeface="Calibri Light"/>
                <a:cs typeface="Calibri Light"/>
              </a:rPr>
              <a:t>Hull</a:t>
            </a:r>
            <a:endParaRPr sz="3650">
              <a:latin typeface="Calibri Light"/>
              <a:cs typeface="Calibri Light"/>
            </a:endParaRPr>
          </a:p>
        </p:txBody>
      </p:sp>
      <p:sp>
        <p:nvSpPr>
          <p:cNvPr id="3" name="object 3"/>
          <p:cNvSpPr/>
          <p:nvPr/>
        </p:nvSpPr>
        <p:spPr>
          <a:xfrm>
            <a:off x="2019300" y="2314575"/>
            <a:ext cx="3429000" cy="0"/>
          </a:xfrm>
          <a:custGeom>
            <a:avLst/>
            <a:gdLst/>
            <a:ahLst/>
            <a:cxnLst/>
            <a:rect l="l" t="t" r="r" b="b"/>
            <a:pathLst>
              <a:path w="3429000">
                <a:moveTo>
                  <a:pt x="0" y="0"/>
                </a:moveTo>
                <a:lnTo>
                  <a:pt x="3429000" y="0"/>
                </a:lnTo>
              </a:path>
            </a:pathLst>
          </a:custGeom>
          <a:ln w="19050">
            <a:solidFill>
              <a:srgbClr val="000000"/>
            </a:solidFill>
          </a:ln>
        </p:spPr>
        <p:txBody>
          <a:bodyPr wrap="square" lIns="0" tIns="0" rIns="0" bIns="0" rtlCol="0"/>
          <a:lstStyle/>
          <a:p>
            <a:endParaRPr>
              <a:solidFill>
                <a:prstClr val="black"/>
              </a:solidFill>
              <a:latin typeface="Calibri" panose="020F0502020204030204"/>
            </a:endParaRPr>
          </a:p>
        </p:txBody>
      </p:sp>
      <p:sp>
        <p:nvSpPr>
          <p:cNvPr id="4" name="object 4"/>
          <p:cNvSpPr txBox="1"/>
          <p:nvPr/>
        </p:nvSpPr>
        <p:spPr>
          <a:xfrm>
            <a:off x="1877662" y="3222901"/>
            <a:ext cx="4218338" cy="2076722"/>
          </a:xfrm>
          <a:prstGeom prst="rect">
            <a:avLst/>
          </a:prstGeom>
        </p:spPr>
        <p:txBody>
          <a:bodyPr vert="horz" wrap="square" lIns="0" tIns="30480" rIns="0" bIns="0" rtlCol="0" anchor="t">
            <a:spAutoFit/>
          </a:bodyPr>
          <a:lstStyle/>
          <a:p>
            <a:pPr marL="12700" marR="5080">
              <a:lnSpc>
                <a:spcPct val="93700"/>
              </a:lnSpc>
              <a:spcBef>
                <a:spcPts val="240"/>
              </a:spcBef>
            </a:pPr>
            <a:r>
              <a:rPr sz="1550">
                <a:solidFill>
                  <a:prstClr val="black"/>
                </a:solidFill>
                <a:latin typeface="Calibri"/>
                <a:cs typeface="Calibri"/>
              </a:rPr>
              <a:t>This project</a:t>
            </a:r>
            <a:r>
              <a:rPr sz="1550" spc="165">
                <a:solidFill>
                  <a:prstClr val="black"/>
                </a:solidFill>
                <a:latin typeface="Calibri"/>
                <a:cs typeface="Calibri"/>
              </a:rPr>
              <a:t> </a:t>
            </a:r>
            <a:r>
              <a:rPr sz="1550">
                <a:solidFill>
                  <a:prstClr val="black"/>
                </a:solidFill>
                <a:latin typeface="Calibri"/>
                <a:cs typeface="Calibri"/>
              </a:rPr>
              <a:t>will</a:t>
            </a:r>
            <a:r>
              <a:rPr sz="1550" spc="35">
                <a:solidFill>
                  <a:prstClr val="black"/>
                </a:solidFill>
                <a:latin typeface="Calibri"/>
                <a:cs typeface="Calibri"/>
              </a:rPr>
              <a:t> </a:t>
            </a:r>
            <a:r>
              <a:rPr sz="1550">
                <a:solidFill>
                  <a:prstClr val="black"/>
                </a:solidFill>
                <a:latin typeface="Calibri"/>
                <a:cs typeface="Calibri"/>
              </a:rPr>
              <a:t>elevate</a:t>
            </a:r>
            <a:r>
              <a:rPr sz="1550" spc="60">
                <a:solidFill>
                  <a:prstClr val="black"/>
                </a:solidFill>
                <a:latin typeface="Calibri"/>
                <a:cs typeface="Calibri"/>
              </a:rPr>
              <a:t> </a:t>
            </a:r>
            <a:r>
              <a:rPr sz="1550">
                <a:solidFill>
                  <a:prstClr val="black"/>
                </a:solidFill>
                <a:latin typeface="Calibri"/>
                <a:cs typeface="Calibri"/>
              </a:rPr>
              <a:t>critical</a:t>
            </a:r>
            <a:r>
              <a:rPr sz="1550" spc="35">
                <a:solidFill>
                  <a:prstClr val="black"/>
                </a:solidFill>
                <a:latin typeface="Calibri"/>
                <a:cs typeface="Calibri"/>
              </a:rPr>
              <a:t> </a:t>
            </a:r>
            <a:r>
              <a:rPr sz="1550" spc="-10">
                <a:solidFill>
                  <a:prstClr val="black"/>
                </a:solidFill>
                <a:latin typeface="Calibri"/>
                <a:cs typeface="Calibri"/>
              </a:rPr>
              <a:t>electrical </a:t>
            </a:r>
            <a:r>
              <a:rPr sz="1550">
                <a:solidFill>
                  <a:prstClr val="black"/>
                </a:solidFill>
                <a:latin typeface="Calibri"/>
                <a:cs typeface="Calibri"/>
              </a:rPr>
              <a:t>assets</a:t>
            </a:r>
            <a:r>
              <a:rPr sz="1550" spc="130">
                <a:solidFill>
                  <a:prstClr val="black"/>
                </a:solidFill>
                <a:latin typeface="Calibri"/>
                <a:cs typeface="Calibri"/>
              </a:rPr>
              <a:t> </a:t>
            </a:r>
            <a:r>
              <a:rPr sz="1550">
                <a:solidFill>
                  <a:prstClr val="black"/>
                </a:solidFill>
                <a:latin typeface="Calibri"/>
                <a:cs typeface="Calibri"/>
              </a:rPr>
              <a:t>at the</a:t>
            </a:r>
            <a:r>
              <a:rPr sz="1550" spc="50">
                <a:solidFill>
                  <a:prstClr val="black"/>
                </a:solidFill>
                <a:latin typeface="Calibri"/>
                <a:cs typeface="Calibri"/>
              </a:rPr>
              <a:t> </a:t>
            </a:r>
            <a:r>
              <a:rPr sz="1550">
                <a:solidFill>
                  <a:prstClr val="black"/>
                </a:solidFill>
                <a:latin typeface="Calibri"/>
                <a:cs typeface="Calibri"/>
              </a:rPr>
              <a:t>Hull</a:t>
            </a:r>
            <a:r>
              <a:rPr sz="1550" spc="15">
                <a:solidFill>
                  <a:prstClr val="black"/>
                </a:solidFill>
                <a:latin typeface="Calibri"/>
                <a:cs typeface="Calibri"/>
              </a:rPr>
              <a:t> </a:t>
            </a:r>
            <a:r>
              <a:rPr sz="1550">
                <a:solidFill>
                  <a:prstClr val="black"/>
                </a:solidFill>
                <a:latin typeface="Calibri"/>
                <a:cs typeface="Calibri"/>
              </a:rPr>
              <a:t>Wastewater</a:t>
            </a:r>
            <a:r>
              <a:rPr sz="1550" spc="125">
                <a:solidFill>
                  <a:prstClr val="black"/>
                </a:solidFill>
                <a:latin typeface="Calibri"/>
                <a:cs typeface="Calibri"/>
              </a:rPr>
              <a:t> </a:t>
            </a:r>
            <a:r>
              <a:rPr sz="1550" spc="-10">
                <a:solidFill>
                  <a:prstClr val="black"/>
                </a:solidFill>
                <a:latin typeface="Calibri"/>
                <a:cs typeface="Calibri"/>
              </a:rPr>
              <a:t>Pollution </a:t>
            </a:r>
            <a:r>
              <a:rPr sz="1550">
                <a:solidFill>
                  <a:prstClr val="black"/>
                </a:solidFill>
                <a:latin typeface="Calibri"/>
                <a:cs typeface="Calibri"/>
              </a:rPr>
              <a:t>Control</a:t>
            </a:r>
            <a:r>
              <a:rPr sz="1550" spc="90">
                <a:solidFill>
                  <a:prstClr val="black"/>
                </a:solidFill>
                <a:latin typeface="Calibri"/>
                <a:cs typeface="Calibri"/>
              </a:rPr>
              <a:t> </a:t>
            </a:r>
            <a:r>
              <a:rPr sz="1550">
                <a:solidFill>
                  <a:prstClr val="black"/>
                </a:solidFill>
                <a:latin typeface="Calibri"/>
                <a:cs typeface="Calibri"/>
              </a:rPr>
              <a:t>Facility</a:t>
            </a:r>
            <a:r>
              <a:rPr lang="en-US" sz="1550">
                <a:solidFill>
                  <a:prstClr val="black"/>
                </a:solidFill>
                <a:latin typeface="Calibri"/>
                <a:cs typeface="Calibri"/>
              </a:rPr>
              <a:t> to an elevation</a:t>
            </a:r>
            <a:r>
              <a:rPr sz="1550" spc="45">
                <a:solidFill>
                  <a:prstClr val="black"/>
                </a:solidFill>
                <a:latin typeface="Calibri"/>
                <a:cs typeface="Calibri"/>
              </a:rPr>
              <a:t> </a:t>
            </a:r>
            <a:r>
              <a:rPr sz="1550">
                <a:solidFill>
                  <a:prstClr val="black"/>
                </a:solidFill>
                <a:latin typeface="Calibri"/>
                <a:cs typeface="Calibri"/>
              </a:rPr>
              <a:t>above</a:t>
            </a:r>
            <a:r>
              <a:rPr sz="1550" spc="50">
                <a:solidFill>
                  <a:prstClr val="black"/>
                </a:solidFill>
                <a:latin typeface="Calibri"/>
                <a:cs typeface="Calibri"/>
              </a:rPr>
              <a:t> </a:t>
            </a:r>
            <a:r>
              <a:rPr sz="1550">
                <a:solidFill>
                  <a:prstClr val="black"/>
                </a:solidFill>
                <a:latin typeface="Calibri"/>
                <a:cs typeface="Calibri"/>
              </a:rPr>
              <a:t>current</a:t>
            </a:r>
            <a:r>
              <a:rPr sz="1550" spc="150">
                <a:solidFill>
                  <a:prstClr val="black"/>
                </a:solidFill>
                <a:latin typeface="Calibri"/>
                <a:cs typeface="Calibri"/>
              </a:rPr>
              <a:t> </a:t>
            </a:r>
            <a:r>
              <a:rPr sz="1550" spc="-20">
                <a:solidFill>
                  <a:prstClr val="black"/>
                </a:solidFill>
                <a:latin typeface="Calibri"/>
                <a:cs typeface="Calibri"/>
              </a:rPr>
              <a:t>flood</a:t>
            </a:r>
            <a:r>
              <a:rPr lang="en-US" sz="1550" spc="500">
                <a:solidFill>
                  <a:prstClr val="black"/>
                </a:solidFill>
                <a:latin typeface="Calibri"/>
                <a:cs typeface="Calibri"/>
              </a:rPr>
              <a:t> </a:t>
            </a:r>
            <a:r>
              <a:rPr sz="1550">
                <a:solidFill>
                  <a:prstClr val="black"/>
                </a:solidFill>
                <a:latin typeface="Calibri"/>
                <a:cs typeface="Calibri"/>
              </a:rPr>
              <a:t>levels</a:t>
            </a:r>
            <a:r>
              <a:rPr lang="en-US" sz="1550">
                <a:solidFill>
                  <a:prstClr val="black"/>
                </a:solidFill>
                <a:latin typeface="Calibri"/>
                <a:cs typeface="Calibri"/>
              </a:rPr>
              <a:t> and taking future-conditions into account</a:t>
            </a:r>
            <a:r>
              <a:rPr lang="en-US" sz="1550" spc="60">
                <a:solidFill>
                  <a:prstClr val="black"/>
                </a:solidFill>
                <a:latin typeface="Calibri"/>
                <a:cs typeface="Calibri"/>
              </a:rPr>
              <a:t>.</a:t>
            </a:r>
            <a:endParaRPr sz="1500">
              <a:solidFill>
                <a:prstClr val="black"/>
              </a:solidFill>
              <a:latin typeface="Calibri"/>
              <a:cs typeface="Calibri"/>
            </a:endParaRPr>
          </a:p>
          <a:p>
            <a:pPr>
              <a:spcBef>
                <a:spcPts val="50"/>
              </a:spcBef>
            </a:pPr>
            <a:endParaRPr sz="1500">
              <a:solidFill>
                <a:prstClr val="black"/>
              </a:solidFill>
              <a:latin typeface="Calibri"/>
              <a:cs typeface="Calibri"/>
            </a:endParaRPr>
          </a:p>
          <a:p>
            <a:pPr marL="12700" marR="551815">
              <a:lnSpc>
                <a:spcPts val="1720"/>
              </a:lnSpc>
              <a:spcBef>
                <a:spcPts val="5"/>
              </a:spcBef>
            </a:pPr>
            <a:r>
              <a:rPr sz="1550">
                <a:solidFill>
                  <a:prstClr val="black"/>
                </a:solidFill>
                <a:latin typeface="Calibri"/>
                <a:cs typeface="Calibri"/>
              </a:rPr>
              <a:t>Project</a:t>
            </a:r>
            <a:r>
              <a:rPr sz="1550" spc="90">
                <a:solidFill>
                  <a:prstClr val="black"/>
                </a:solidFill>
                <a:latin typeface="Calibri"/>
                <a:cs typeface="Calibri"/>
              </a:rPr>
              <a:t> </a:t>
            </a:r>
            <a:r>
              <a:rPr sz="1550">
                <a:solidFill>
                  <a:prstClr val="black"/>
                </a:solidFill>
                <a:latin typeface="Calibri"/>
                <a:cs typeface="Calibri"/>
              </a:rPr>
              <a:t>is</a:t>
            </a:r>
            <a:r>
              <a:rPr sz="1550" spc="5">
                <a:solidFill>
                  <a:prstClr val="black"/>
                </a:solidFill>
                <a:latin typeface="Calibri"/>
                <a:cs typeface="Calibri"/>
              </a:rPr>
              <a:t> </a:t>
            </a:r>
            <a:r>
              <a:rPr sz="1550">
                <a:solidFill>
                  <a:prstClr val="black"/>
                </a:solidFill>
                <a:latin typeface="Calibri"/>
                <a:cs typeface="Calibri"/>
              </a:rPr>
              <a:t>underway</a:t>
            </a:r>
            <a:r>
              <a:rPr sz="1550" spc="135">
                <a:solidFill>
                  <a:prstClr val="black"/>
                </a:solidFill>
                <a:latin typeface="Calibri"/>
                <a:cs typeface="Calibri"/>
              </a:rPr>
              <a:t> </a:t>
            </a:r>
            <a:r>
              <a:rPr sz="1550">
                <a:solidFill>
                  <a:prstClr val="black"/>
                </a:solidFill>
                <a:latin typeface="Calibri"/>
                <a:cs typeface="Calibri"/>
              </a:rPr>
              <a:t>and</a:t>
            </a:r>
            <a:r>
              <a:rPr sz="1550" spc="95">
                <a:solidFill>
                  <a:prstClr val="black"/>
                </a:solidFill>
                <a:latin typeface="Calibri"/>
                <a:cs typeface="Calibri"/>
              </a:rPr>
              <a:t> </a:t>
            </a:r>
            <a:r>
              <a:rPr sz="1550">
                <a:solidFill>
                  <a:prstClr val="black"/>
                </a:solidFill>
                <a:latin typeface="Calibri"/>
                <a:cs typeface="Calibri"/>
              </a:rPr>
              <a:t>being</a:t>
            </a:r>
            <a:r>
              <a:rPr sz="1550" spc="30">
                <a:solidFill>
                  <a:prstClr val="black"/>
                </a:solidFill>
                <a:latin typeface="Calibri"/>
                <a:cs typeface="Calibri"/>
              </a:rPr>
              <a:t> </a:t>
            </a:r>
            <a:r>
              <a:rPr sz="1550" spc="-10">
                <a:solidFill>
                  <a:prstClr val="black"/>
                </a:solidFill>
                <a:latin typeface="Calibri"/>
                <a:cs typeface="Calibri"/>
              </a:rPr>
              <a:t>funded </a:t>
            </a:r>
            <a:r>
              <a:rPr sz="1550">
                <a:solidFill>
                  <a:prstClr val="black"/>
                </a:solidFill>
                <a:latin typeface="Calibri"/>
                <a:cs typeface="Calibri"/>
              </a:rPr>
              <a:t>through</a:t>
            </a:r>
            <a:r>
              <a:rPr sz="1550" spc="100">
                <a:solidFill>
                  <a:prstClr val="black"/>
                </a:solidFill>
                <a:latin typeface="Calibri"/>
                <a:cs typeface="Calibri"/>
              </a:rPr>
              <a:t> </a:t>
            </a:r>
            <a:r>
              <a:rPr sz="1550">
                <a:solidFill>
                  <a:prstClr val="black"/>
                </a:solidFill>
                <a:latin typeface="Calibri"/>
                <a:cs typeface="Calibri"/>
              </a:rPr>
              <a:t>the</a:t>
            </a:r>
            <a:r>
              <a:rPr sz="1550" spc="75">
                <a:solidFill>
                  <a:prstClr val="black"/>
                </a:solidFill>
                <a:latin typeface="Calibri"/>
                <a:cs typeface="Calibri"/>
              </a:rPr>
              <a:t> </a:t>
            </a:r>
            <a:r>
              <a:rPr sz="1550">
                <a:solidFill>
                  <a:prstClr val="black"/>
                </a:solidFill>
                <a:latin typeface="Calibri"/>
                <a:cs typeface="Calibri"/>
              </a:rPr>
              <a:t>HMGP</a:t>
            </a:r>
            <a:r>
              <a:rPr sz="1550" spc="120">
                <a:solidFill>
                  <a:prstClr val="black"/>
                </a:solidFill>
                <a:latin typeface="Calibri"/>
                <a:cs typeface="Calibri"/>
              </a:rPr>
              <a:t> </a:t>
            </a:r>
            <a:r>
              <a:rPr sz="1550" spc="-10">
                <a:solidFill>
                  <a:prstClr val="black"/>
                </a:solidFill>
                <a:latin typeface="Calibri"/>
                <a:cs typeface="Calibri"/>
              </a:rPr>
              <a:t>program.</a:t>
            </a:r>
            <a:endParaRPr sz="1550">
              <a:solidFill>
                <a:prstClr val="black"/>
              </a:solidFill>
              <a:latin typeface="Calibri"/>
              <a:cs typeface="Calibri"/>
            </a:endParaRPr>
          </a:p>
          <a:p>
            <a:endParaRPr sz="1600">
              <a:solidFill>
                <a:prstClr val="black"/>
              </a:solidFill>
              <a:latin typeface="Calibri"/>
              <a:cs typeface="Calibri"/>
            </a:endParaRPr>
          </a:p>
          <a:p>
            <a:pPr>
              <a:spcBef>
                <a:spcPts val="35"/>
              </a:spcBef>
            </a:pPr>
            <a:endParaRPr sz="1450">
              <a:solidFill>
                <a:prstClr val="black"/>
              </a:solidFill>
              <a:latin typeface="Calibri"/>
              <a:cs typeface="Calibri"/>
            </a:endParaRPr>
          </a:p>
        </p:txBody>
      </p:sp>
      <p:pic>
        <p:nvPicPr>
          <p:cNvPr id="5" name="object 5"/>
          <p:cNvPicPr/>
          <p:nvPr/>
        </p:nvPicPr>
        <p:blipFill>
          <a:blip r:embed="rId2" cstate="print"/>
          <a:stretch>
            <a:fillRect/>
          </a:stretch>
        </p:blipFill>
        <p:spPr>
          <a:xfrm>
            <a:off x="5934075" y="0"/>
            <a:ext cx="4732388" cy="6840930"/>
          </a:xfrm>
          <a:prstGeom prst="rect">
            <a:avLst/>
          </a:prstGeom>
        </p:spPr>
      </p:pic>
      <p:sp>
        <p:nvSpPr>
          <p:cNvPr id="6" name="object 11">
            <a:extLst>
              <a:ext uri="{FF2B5EF4-FFF2-40B4-BE49-F238E27FC236}">
                <a16:creationId xmlns:a16="http://schemas.microsoft.com/office/drawing/2014/main" id="{762C3EE0-5B80-476B-AF04-E62550499BC9}"/>
              </a:ext>
            </a:extLst>
          </p:cNvPr>
          <p:cNvSpPr/>
          <p:nvPr/>
        </p:nvSpPr>
        <p:spPr>
          <a:xfrm>
            <a:off x="1518920" y="830330"/>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247896" y="0"/>
            <a:ext cx="8420100" cy="6858000"/>
            <a:chOff x="723896" y="0"/>
            <a:chExt cx="8420100" cy="6858000"/>
          </a:xfrm>
        </p:grpSpPr>
        <p:sp>
          <p:nvSpPr>
            <p:cNvPr id="3" name="object 3"/>
            <p:cNvSpPr/>
            <p:nvPr/>
          </p:nvSpPr>
          <p:spPr>
            <a:xfrm>
              <a:off x="723896" y="0"/>
              <a:ext cx="8411210" cy="6858000"/>
            </a:xfrm>
            <a:custGeom>
              <a:avLst/>
              <a:gdLst/>
              <a:ahLst/>
              <a:cxnLst/>
              <a:rect l="l" t="t" r="r" b="b"/>
              <a:pathLst>
                <a:path w="8411210" h="6858000">
                  <a:moveTo>
                    <a:pt x="8410587" y="0"/>
                  </a:moveTo>
                  <a:lnTo>
                    <a:pt x="0" y="0"/>
                  </a:lnTo>
                  <a:lnTo>
                    <a:pt x="2381161" y="6858000"/>
                  </a:lnTo>
                  <a:lnTo>
                    <a:pt x="8410587" y="6858000"/>
                  </a:lnTo>
                  <a:lnTo>
                    <a:pt x="8410587" y="0"/>
                  </a:lnTo>
                  <a:close/>
                </a:path>
              </a:pathLst>
            </a:custGeom>
            <a:solidFill>
              <a:srgbClr val="252525">
                <a:alpha val="70195"/>
              </a:srgbClr>
            </a:solidFill>
          </p:spPr>
          <p:txBody>
            <a:bodyPr wrap="square" lIns="0" tIns="0" rIns="0" bIns="0" rtlCol="0"/>
            <a:lstStyle/>
            <a:p>
              <a:endParaRPr>
                <a:solidFill>
                  <a:prstClr val="black"/>
                </a:solidFill>
                <a:latin typeface="Calibri" panose="020F0502020204030204"/>
              </a:endParaRPr>
            </a:p>
          </p:txBody>
        </p:sp>
        <p:sp>
          <p:nvSpPr>
            <p:cNvPr id="4" name="object 4"/>
            <p:cNvSpPr/>
            <p:nvPr/>
          </p:nvSpPr>
          <p:spPr>
            <a:xfrm>
              <a:off x="1066796" y="0"/>
              <a:ext cx="8077200" cy="6858000"/>
            </a:xfrm>
            <a:custGeom>
              <a:avLst/>
              <a:gdLst/>
              <a:ahLst/>
              <a:cxnLst/>
              <a:rect l="l" t="t" r="r" b="b"/>
              <a:pathLst>
                <a:path w="8077200" h="6858000">
                  <a:moveTo>
                    <a:pt x="8077200" y="0"/>
                  </a:moveTo>
                  <a:lnTo>
                    <a:pt x="0" y="0"/>
                  </a:lnTo>
                  <a:lnTo>
                    <a:pt x="2381643" y="6858000"/>
                  </a:lnTo>
                  <a:lnTo>
                    <a:pt x="8077200" y="6858000"/>
                  </a:lnTo>
                  <a:lnTo>
                    <a:pt x="8077200" y="0"/>
                  </a:lnTo>
                  <a:close/>
                </a:path>
              </a:pathLst>
            </a:custGeom>
            <a:solidFill>
              <a:srgbClr val="4B5C75"/>
            </a:solidFill>
          </p:spPr>
          <p:txBody>
            <a:bodyPr wrap="square" lIns="0" tIns="0" rIns="0" bIns="0" rtlCol="0"/>
            <a:lstStyle/>
            <a:p>
              <a:endParaRPr>
                <a:solidFill>
                  <a:prstClr val="black"/>
                </a:solidFill>
                <a:latin typeface="Calibri" panose="020F0502020204030204"/>
              </a:endParaRPr>
            </a:p>
          </p:txBody>
        </p:sp>
      </p:grpSp>
      <p:sp>
        <p:nvSpPr>
          <p:cNvPr id="5" name="object 5"/>
          <p:cNvSpPr txBox="1">
            <a:spLocks noGrp="1"/>
          </p:cNvSpPr>
          <p:nvPr>
            <p:ph type="title"/>
          </p:nvPr>
        </p:nvSpPr>
        <p:spPr>
          <a:xfrm>
            <a:off x="3996618" y="608679"/>
            <a:ext cx="5450840" cy="699770"/>
          </a:xfrm>
          <a:prstGeom prst="rect">
            <a:avLst/>
          </a:prstGeom>
        </p:spPr>
        <p:txBody>
          <a:bodyPr vert="horz" wrap="square" lIns="0" tIns="15875" rIns="0" bIns="0" rtlCol="0" anchor="ctr">
            <a:spAutoFit/>
          </a:bodyPr>
          <a:lstStyle/>
          <a:p>
            <a:pPr marL="12700">
              <a:lnSpc>
                <a:spcPct val="100000"/>
              </a:lnSpc>
              <a:spcBef>
                <a:spcPts val="125"/>
              </a:spcBef>
            </a:pPr>
            <a:r>
              <a:rPr sz="4400" b="1">
                <a:solidFill>
                  <a:srgbClr val="FFFFFF"/>
                </a:solidFill>
              </a:rPr>
              <a:t>Non-</a:t>
            </a:r>
            <a:r>
              <a:rPr sz="4400" b="1" spc="-20">
                <a:solidFill>
                  <a:srgbClr val="FFFFFF"/>
                </a:solidFill>
              </a:rPr>
              <a:t>Federal</a:t>
            </a:r>
            <a:r>
              <a:rPr sz="4400" b="1" spc="-210">
                <a:solidFill>
                  <a:srgbClr val="FFFFFF"/>
                </a:solidFill>
              </a:rPr>
              <a:t> </a:t>
            </a:r>
            <a:r>
              <a:rPr sz="4400" b="1">
                <a:solidFill>
                  <a:srgbClr val="FFFFFF"/>
                </a:solidFill>
              </a:rPr>
              <a:t>Cost</a:t>
            </a:r>
            <a:r>
              <a:rPr sz="4400" b="1" spc="-110">
                <a:solidFill>
                  <a:srgbClr val="FFFFFF"/>
                </a:solidFill>
              </a:rPr>
              <a:t> </a:t>
            </a:r>
            <a:r>
              <a:rPr sz="4400" b="1" spc="-10">
                <a:solidFill>
                  <a:srgbClr val="FFFFFF"/>
                </a:solidFill>
              </a:rPr>
              <a:t>Share</a:t>
            </a:r>
            <a:endParaRPr sz="4400" b="1"/>
          </a:p>
        </p:txBody>
      </p:sp>
      <p:sp>
        <p:nvSpPr>
          <p:cNvPr id="6" name="object 6"/>
          <p:cNvSpPr txBox="1"/>
          <p:nvPr/>
        </p:nvSpPr>
        <p:spPr>
          <a:xfrm>
            <a:off x="4905100" y="1763276"/>
            <a:ext cx="4933315" cy="3894336"/>
          </a:xfrm>
          <a:prstGeom prst="rect">
            <a:avLst/>
          </a:prstGeom>
        </p:spPr>
        <p:txBody>
          <a:bodyPr vert="horz" wrap="square" lIns="0" tIns="105410" rIns="0" bIns="0" rtlCol="0">
            <a:spAutoFit/>
          </a:bodyPr>
          <a:lstStyle/>
          <a:p>
            <a:pPr marL="241300" marR="391160" indent="-228600">
              <a:lnSpc>
                <a:spcPct val="72700"/>
              </a:lnSpc>
              <a:spcBef>
                <a:spcPts val="830"/>
              </a:spcBef>
              <a:buFont typeface="Arial"/>
              <a:buChar char="•"/>
              <a:tabLst>
                <a:tab pos="240665" algn="l"/>
                <a:tab pos="241300" algn="l"/>
              </a:tabLst>
            </a:pPr>
            <a:r>
              <a:rPr sz="2150">
                <a:solidFill>
                  <a:srgbClr val="FFFFFF"/>
                </a:solidFill>
                <a:latin typeface="Calibri"/>
                <a:cs typeface="Calibri"/>
              </a:rPr>
              <a:t>Cost</a:t>
            </a:r>
            <a:r>
              <a:rPr sz="2150" spc="170">
                <a:solidFill>
                  <a:srgbClr val="FFFFFF"/>
                </a:solidFill>
                <a:latin typeface="Calibri"/>
                <a:cs typeface="Calibri"/>
              </a:rPr>
              <a:t> </a:t>
            </a:r>
            <a:r>
              <a:rPr sz="2150">
                <a:solidFill>
                  <a:srgbClr val="FFFFFF"/>
                </a:solidFill>
                <a:latin typeface="Calibri"/>
                <a:cs typeface="Calibri"/>
              </a:rPr>
              <a:t>share</a:t>
            </a:r>
            <a:r>
              <a:rPr sz="2150" spc="110">
                <a:solidFill>
                  <a:srgbClr val="FFFFFF"/>
                </a:solidFill>
                <a:latin typeface="Calibri"/>
                <a:cs typeface="Calibri"/>
              </a:rPr>
              <a:t> </a:t>
            </a:r>
            <a:r>
              <a:rPr sz="2150">
                <a:solidFill>
                  <a:srgbClr val="FFFFFF"/>
                </a:solidFill>
                <a:latin typeface="Calibri"/>
                <a:cs typeface="Calibri"/>
              </a:rPr>
              <a:t>is</a:t>
            </a:r>
            <a:r>
              <a:rPr sz="2150" spc="35">
                <a:solidFill>
                  <a:srgbClr val="FFFFFF"/>
                </a:solidFill>
                <a:latin typeface="Calibri"/>
                <a:cs typeface="Calibri"/>
              </a:rPr>
              <a:t> </a:t>
            </a:r>
            <a:r>
              <a:rPr sz="2150">
                <a:solidFill>
                  <a:srgbClr val="FFFFFF"/>
                </a:solidFill>
                <a:latin typeface="Calibri"/>
                <a:cs typeface="Calibri"/>
              </a:rPr>
              <a:t>typically</a:t>
            </a:r>
            <a:r>
              <a:rPr sz="2150" spc="-30">
                <a:solidFill>
                  <a:srgbClr val="FFFFFF"/>
                </a:solidFill>
                <a:latin typeface="Calibri"/>
                <a:cs typeface="Calibri"/>
              </a:rPr>
              <a:t> </a:t>
            </a:r>
            <a:r>
              <a:rPr sz="2150">
                <a:solidFill>
                  <a:srgbClr val="FFFFFF"/>
                </a:solidFill>
                <a:latin typeface="Calibri"/>
                <a:cs typeface="Calibri"/>
              </a:rPr>
              <a:t>25%</a:t>
            </a:r>
            <a:r>
              <a:rPr sz="2150" spc="85">
                <a:solidFill>
                  <a:srgbClr val="FFFFFF"/>
                </a:solidFill>
                <a:latin typeface="Calibri"/>
                <a:cs typeface="Calibri"/>
              </a:rPr>
              <a:t> </a:t>
            </a:r>
            <a:r>
              <a:rPr sz="2150">
                <a:solidFill>
                  <a:srgbClr val="FFFFFF"/>
                </a:solidFill>
                <a:latin typeface="Calibri"/>
                <a:cs typeface="Calibri"/>
              </a:rPr>
              <a:t>of</a:t>
            </a:r>
            <a:r>
              <a:rPr sz="2150" spc="75">
                <a:solidFill>
                  <a:srgbClr val="FFFFFF"/>
                </a:solidFill>
                <a:latin typeface="Calibri"/>
                <a:cs typeface="Calibri"/>
              </a:rPr>
              <a:t> </a:t>
            </a:r>
            <a:r>
              <a:rPr sz="2150">
                <a:solidFill>
                  <a:srgbClr val="FFFFFF"/>
                </a:solidFill>
                <a:latin typeface="Calibri"/>
                <a:cs typeface="Calibri"/>
              </a:rPr>
              <a:t>the</a:t>
            </a:r>
            <a:r>
              <a:rPr sz="2150" spc="30">
                <a:solidFill>
                  <a:srgbClr val="FFFFFF"/>
                </a:solidFill>
                <a:latin typeface="Calibri"/>
                <a:cs typeface="Calibri"/>
              </a:rPr>
              <a:t> </a:t>
            </a:r>
            <a:r>
              <a:rPr sz="2150" spc="-10">
                <a:solidFill>
                  <a:srgbClr val="FFFFFF"/>
                </a:solidFill>
                <a:latin typeface="Calibri"/>
                <a:cs typeface="Calibri"/>
              </a:rPr>
              <a:t>total </a:t>
            </a:r>
            <a:r>
              <a:rPr sz="2150">
                <a:solidFill>
                  <a:srgbClr val="FFFFFF"/>
                </a:solidFill>
                <a:latin typeface="Calibri"/>
                <a:cs typeface="Calibri"/>
              </a:rPr>
              <a:t>project</a:t>
            </a:r>
            <a:r>
              <a:rPr sz="2150" spc="65">
                <a:solidFill>
                  <a:srgbClr val="FFFFFF"/>
                </a:solidFill>
                <a:latin typeface="Calibri"/>
                <a:cs typeface="Calibri"/>
              </a:rPr>
              <a:t> </a:t>
            </a:r>
            <a:r>
              <a:rPr sz="2150">
                <a:solidFill>
                  <a:srgbClr val="FFFFFF"/>
                </a:solidFill>
                <a:latin typeface="Calibri"/>
                <a:cs typeface="Calibri"/>
              </a:rPr>
              <a:t>for</a:t>
            </a:r>
            <a:r>
              <a:rPr sz="2150" spc="50">
                <a:solidFill>
                  <a:srgbClr val="FFFFFF"/>
                </a:solidFill>
                <a:latin typeface="Calibri"/>
                <a:cs typeface="Calibri"/>
              </a:rPr>
              <a:t> </a:t>
            </a:r>
            <a:r>
              <a:rPr sz="2150" spc="-20">
                <a:solidFill>
                  <a:srgbClr val="FFFFFF"/>
                </a:solidFill>
                <a:latin typeface="Calibri"/>
                <a:cs typeface="Calibri"/>
              </a:rPr>
              <a:t>cost.</a:t>
            </a:r>
            <a:r>
              <a:rPr lang="en-US" sz="2150" spc="-20">
                <a:solidFill>
                  <a:srgbClr val="FFFFFF"/>
                </a:solidFill>
                <a:latin typeface="Calibri"/>
                <a:cs typeface="Calibri"/>
              </a:rPr>
              <a:t> </a:t>
            </a:r>
            <a:endParaRPr sz="2150">
              <a:solidFill>
                <a:prstClr val="black"/>
              </a:solidFill>
              <a:latin typeface="Calibri"/>
              <a:cs typeface="Calibri"/>
            </a:endParaRPr>
          </a:p>
          <a:p>
            <a:pPr marL="241300" marR="13970" indent="-228600">
              <a:lnSpc>
                <a:spcPct val="71200"/>
              </a:lnSpc>
              <a:spcBef>
                <a:spcPts val="1010"/>
              </a:spcBef>
              <a:buFont typeface="Arial"/>
              <a:buChar char="•"/>
              <a:tabLst>
                <a:tab pos="240665" algn="l"/>
                <a:tab pos="241300" algn="l"/>
              </a:tabLst>
            </a:pPr>
            <a:r>
              <a:rPr sz="2150">
                <a:solidFill>
                  <a:srgbClr val="FFFFFF"/>
                </a:solidFill>
                <a:latin typeface="Calibri"/>
                <a:cs typeface="Calibri"/>
              </a:rPr>
              <a:t>Individual</a:t>
            </a:r>
            <a:r>
              <a:rPr sz="2150" spc="105">
                <a:solidFill>
                  <a:srgbClr val="FFFFFF"/>
                </a:solidFill>
                <a:latin typeface="Calibri"/>
                <a:cs typeface="Calibri"/>
              </a:rPr>
              <a:t> </a:t>
            </a:r>
            <a:r>
              <a:rPr sz="2150">
                <a:solidFill>
                  <a:srgbClr val="FFFFFF"/>
                </a:solidFill>
                <a:latin typeface="Calibri"/>
                <a:cs typeface="Calibri"/>
              </a:rPr>
              <a:t>Flood</a:t>
            </a:r>
            <a:r>
              <a:rPr sz="2150" spc="225">
                <a:solidFill>
                  <a:srgbClr val="FFFFFF"/>
                </a:solidFill>
                <a:latin typeface="Calibri"/>
                <a:cs typeface="Calibri"/>
              </a:rPr>
              <a:t> </a:t>
            </a:r>
            <a:r>
              <a:rPr sz="2150">
                <a:solidFill>
                  <a:srgbClr val="FFFFFF"/>
                </a:solidFill>
                <a:latin typeface="Calibri"/>
                <a:cs typeface="Calibri"/>
              </a:rPr>
              <a:t>Mitigation</a:t>
            </a:r>
            <a:r>
              <a:rPr sz="2150" spc="-20">
                <a:solidFill>
                  <a:srgbClr val="FFFFFF"/>
                </a:solidFill>
                <a:latin typeface="Calibri"/>
                <a:cs typeface="Calibri"/>
              </a:rPr>
              <a:t> </a:t>
            </a:r>
            <a:r>
              <a:rPr sz="2150">
                <a:solidFill>
                  <a:srgbClr val="FFFFFF"/>
                </a:solidFill>
                <a:latin typeface="Calibri"/>
                <a:cs typeface="Calibri"/>
              </a:rPr>
              <a:t>Projects</a:t>
            </a:r>
            <a:r>
              <a:rPr sz="2150" spc="130">
                <a:solidFill>
                  <a:srgbClr val="FFFFFF"/>
                </a:solidFill>
                <a:latin typeface="Calibri"/>
                <a:cs typeface="Calibri"/>
              </a:rPr>
              <a:t> </a:t>
            </a:r>
            <a:r>
              <a:rPr lang="en-US" sz="2150" spc="-10">
                <a:solidFill>
                  <a:srgbClr val="FFFFFF"/>
                </a:solidFill>
                <a:latin typeface="Calibri"/>
                <a:cs typeface="Calibri"/>
              </a:rPr>
              <a:t>may</a:t>
            </a:r>
            <a:r>
              <a:rPr sz="2150" spc="-10">
                <a:solidFill>
                  <a:srgbClr val="FFFFFF"/>
                </a:solidFill>
                <a:latin typeface="Calibri"/>
                <a:cs typeface="Calibri"/>
              </a:rPr>
              <a:t> </a:t>
            </a:r>
            <a:r>
              <a:rPr sz="2150">
                <a:solidFill>
                  <a:srgbClr val="FFFFFF"/>
                </a:solidFill>
                <a:latin typeface="Calibri"/>
                <a:cs typeface="Calibri"/>
              </a:rPr>
              <a:t>have</a:t>
            </a:r>
            <a:r>
              <a:rPr sz="2150" spc="-15">
                <a:solidFill>
                  <a:srgbClr val="FFFFFF"/>
                </a:solidFill>
                <a:latin typeface="Calibri"/>
                <a:cs typeface="Calibri"/>
              </a:rPr>
              <a:t> </a:t>
            </a:r>
            <a:r>
              <a:rPr lang="en-US" sz="2150" spc="-15">
                <a:solidFill>
                  <a:srgbClr val="FFFFFF"/>
                </a:solidFill>
                <a:latin typeface="Calibri"/>
                <a:cs typeface="Calibri"/>
              </a:rPr>
              <a:t>increased Federal funding (depending on RL/SRL status)</a:t>
            </a:r>
            <a:r>
              <a:rPr sz="2150" spc="-10">
                <a:solidFill>
                  <a:srgbClr val="FFFFFF"/>
                </a:solidFill>
                <a:latin typeface="Calibri"/>
                <a:cs typeface="Calibri"/>
              </a:rPr>
              <a:t>.</a:t>
            </a:r>
            <a:endParaRPr sz="2150">
              <a:solidFill>
                <a:prstClr val="black"/>
              </a:solidFill>
              <a:latin typeface="Calibri"/>
              <a:cs typeface="Calibri"/>
            </a:endParaRPr>
          </a:p>
          <a:p>
            <a:pPr marL="241300" indent="-228600">
              <a:lnSpc>
                <a:spcPts val="2490"/>
              </a:lnSpc>
              <a:spcBef>
                <a:spcPts val="270"/>
              </a:spcBef>
              <a:buFont typeface="Arial"/>
              <a:buChar char="•"/>
              <a:tabLst>
                <a:tab pos="240665" algn="l"/>
                <a:tab pos="241300" algn="l"/>
              </a:tabLst>
            </a:pPr>
            <a:r>
              <a:rPr sz="2150">
                <a:solidFill>
                  <a:srgbClr val="FFFFFF"/>
                </a:solidFill>
                <a:latin typeface="Calibri"/>
                <a:cs typeface="Calibri"/>
              </a:rPr>
              <a:t>Non-Federal</a:t>
            </a:r>
            <a:r>
              <a:rPr sz="2150" spc="145">
                <a:solidFill>
                  <a:srgbClr val="FFFFFF"/>
                </a:solidFill>
                <a:latin typeface="Calibri"/>
                <a:cs typeface="Calibri"/>
              </a:rPr>
              <a:t> </a:t>
            </a:r>
            <a:r>
              <a:rPr sz="2150">
                <a:solidFill>
                  <a:srgbClr val="FFFFFF"/>
                </a:solidFill>
                <a:latin typeface="Calibri"/>
                <a:cs typeface="Calibri"/>
              </a:rPr>
              <a:t>cost</a:t>
            </a:r>
            <a:r>
              <a:rPr sz="2150" spc="85">
                <a:solidFill>
                  <a:srgbClr val="FFFFFF"/>
                </a:solidFill>
                <a:latin typeface="Calibri"/>
                <a:cs typeface="Calibri"/>
              </a:rPr>
              <a:t> </a:t>
            </a:r>
            <a:r>
              <a:rPr sz="2150">
                <a:solidFill>
                  <a:srgbClr val="FFFFFF"/>
                </a:solidFill>
                <a:latin typeface="Calibri"/>
                <a:cs typeface="Calibri"/>
              </a:rPr>
              <a:t>share</a:t>
            </a:r>
            <a:r>
              <a:rPr sz="2150" spc="30">
                <a:solidFill>
                  <a:srgbClr val="FFFFFF"/>
                </a:solidFill>
                <a:latin typeface="Calibri"/>
                <a:cs typeface="Calibri"/>
              </a:rPr>
              <a:t> </a:t>
            </a:r>
            <a:r>
              <a:rPr sz="2150">
                <a:solidFill>
                  <a:srgbClr val="FFFFFF"/>
                </a:solidFill>
                <a:latin typeface="Calibri"/>
                <a:cs typeface="Calibri"/>
              </a:rPr>
              <a:t>may</a:t>
            </a:r>
            <a:r>
              <a:rPr sz="2150" spc="55">
                <a:solidFill>
                  <a:srgbClr val="FFFFFF"/>
                </a:solidFill>
                <a:latin typeface="Calibri"/>
                <a:cs typeface="Calibri"/>
              </a:rPr>
              <a:t> </a:t>
            </a:r>
            <a:r>
              <a:rPr sz="2150" spc="-10">
                <a:solidFill>
                  <a:srgbClr val="FFFFFF"/>
                </a:solidFill>
                <a:latin typeface="Calibri"/>
                <a:cs typeface="Calibri"/>
              </a:rPr>
              <a:t>include:</a:t>
            </a:r>
            <a:endParaRPr sz="2150">
              <a:solidFill>
                <a:prstClr val="black"/>
              </a:solidFill>
              <a:latin typeface="Calibri"/>
              <a:cs typeface="Calibri"/>
            </a:endParaRPr>
          </a:p>
          <a:p>
            <a:pPr marL="698500" marR="5080" lvl="1" indent="-228600">
              <a:lnSpc>
                <a:spcPct val="71200"/>
              </a:lnSpc>
              <a:spcBef>
                <a:spcPts val="655"/>
              </a:spcBef>
              <a:buFont typeface="Arial"/>
              <a:buChar char="•"/>
              <a:tabLst>
                <a:tab pos="697865" algn="l"/>
                <a:tab pos="698500" algn="l"/>
              </a:tabLst>
            </a:pPr>
            <a:r>
              <a:rPr sz="2150">
                <a:solidFill>
                  <a:srgbClr val="FFFFFF"/>
                </a:solidFill>
                <a:latin typeface="Calibri"/>
                <a:cs typeface="Calibri"/>
              </a:rPr>
              <a:t>Local,</a:t>
            </a:r>
            <a:r>
              <a:rPr sz="2150" spc="110">
                <a:solidFill>
                  <a:srgbClr val="FFFFFF"/>
                </a:solidFill>
                <a:latin typeface="Calibri"/>
                <a:cs typeface="Calibri"/>
              </a:rPr>
              <a:t> </a:t>
            </a:r>
            <a:r>
              <a:rPr sz="2150">
                <a:solidFill>
                  <a:srgbClr val="FFFFFF"/>
                </a:solidFill>
                <a:latin typeface="Calibri"/>
                <a:cs typeface="Calibri"/>
              </a:rPr>
              <a:t>state,</a:t>
            </a:r>
            <a:r>
              <a:rPr sz="2150" spc="-40">
                <a:solidFill>
                  <a:srgbClr val="FFFFFF"/>
                </a:solidFill>
                <a:latin typeface="Calibri"/>
                <a:cs typeface="Calibri"/>
              </a:rPr>
              <a:t> </a:t>
            </a:r>
            <a:r>
              <a:rPr sz="2150">
                <a:solidFill>
                  <a:srgbClr val="FFFFFF"/>
                </a:solidFill>
                <a:latin typeface="Calibri"/>
                <a:cs typeface="Calibri"/>
              </a:rPr>
              <a:t>or</a:t>
            </a:r>
            <a:r>
              <a:rPr sz="2150" spc="50">
                <a:solidFill>
                  <a:srgbClr val="FFFFFF"/>
                </a:solidFill>
                <a:latin typeface="Calibri"/>
                <a:cs typeface="Calibri"/>
              </a:rPr>
              <a:t> </a:t>
            </a:r>
            <a:r>
              <a:rPr sz="2150">
                <a:solidFill>
                  <a:srgbClr val="FFFFFF"/>
                </a:solidFill>
                <a:latin typeface="Calibri"/>
                <a:cs typeface="Calibri"/>
              </a:rPr>
              <a:t>private</a:t>
            </a:r>
            <a:r>
              <a:rPr sz="2150" spc="25">
                <a:solidFill>
                  <a:srgbClr val="FFFFFF"/>
                </a:solidFill>
                <a:latin typeface="Calibri"/>
                <a:cs typeface="Calibri"/>
              </a:rPr>
              <a:t> </a:t>
            </a:r>
            <a:r>
              <a:rPr sz="2150">
                <a:solidFill>
                  <a:srgbClr val="FFFFFF"/>
                </a:solidFill>
                <a:latin typeface="Calibri"/>
                <a:cs typeface="Calibri"/>
              </a:rPr>
              <a:t>cash</a:t>
            </a:r>
            <a:r>
              <a:rPr sz="2150" spc="114">
                <a:solidFill>
                  <a:srgbClr val="FFFFFF"/>
                </a:solidFill>
                <a:latin typeface="Calibri"/>
                <a:cs typeface="Calibri"/>
              </a:rPr>
              <a:t> </a:t>
            </a:r>
            <a:r>
              <a:rPr sz="2150" spc="-10">
                <a:solidFill>
                  <a:srgbClr val="FFFFFF"/>
                </a:solidFill>
                <a:latin typeface="Calibri"/>
                <a:cs typeface="Calibri"/>
              </a:rPr>
              <a:t>payments </a:t>
            </a:r>
            <a:r>
              <a:rPr sz="2150">
                <a:solidFill>
                  <a:srgbClr val="FFFFFF"/>
                </a:solidFill>
                <a:latin typeface="Calibri"/>
                <a:cs typeface="Calibri"/>
              </a:rPr>
              <a:t>(MVP</a:t>
            </a:r>
            <a:r>
              <a:rPr sz="2150" spc="45">
                <a:solidFill>
                  <a:srgbClr val="FFFFFF"/>
                </a:solidFill>
                <a:latin typeface="Calibri"/>
                <a:cs typeface="Calibri"/>
              </a:rPr>
              <a:t> </a:t>
            </a:r>
            <a:r>
              <a:rPr sz="2150">
                <a:solidFill>
                  <a:srgbClr val="FFFFFF"/>
                </a:solidFill>
                <a:latin typeface="Calibri"/>
                <a:cs typeface="Calibri"/>
              </a:rPr>
              <a:t>Funding,</a:t>
            </a:r>
            <a:r>
              <a:rPr sz="2150" spc="185">
                <a:solidFill>
                  <a:srgbClr val="FFFFFF"/>
                </a:solidFill>
                <a:latin typeface="Calibri"/>
                <a:cs typeface="Calibri"/>
              </a:rPr>
              <a:t> </a:t>
            </a:r>
            <a:r>
              <a:rPr sz="2150">
                <a:solidFill>
                  <a:srgbClr val="FFFFFF"/>
                </a:solidFill>
                <a:latin typeface="Calibri"/>
                <a:cs typeface="Calibri"/>
              </a:rPr>
              <a:t>Culvert</a:t>
            </a:r>
            <a:r>
              <a:rPr sz="2150" spc="145">
                <a:solidFill>
                  <a:srgbClr val="FFFFFF"/>
                </a:solidFill>
                <a:latin typeface="Calibri"/>
                <a:cs typeface="Calibri"/>
              </a:rPr>
              <a:t> </a:t>
            </a:r>
            <a:r>
              <a:rPr sz="2150" spc="-10">
                <a:solidFill>
                  <a:srgbClr val="FFFFFF"/>
                </a:solidFill>
                <a:latin typeface="Calibri"/>
                <a:cs typeface="Calibri"/>
              </a:rPr>
              <a:t>Replacement </a:t>
            </a:r>
            <a:r>
              <a:rPr sz="2150">
                <a:solidFill>
                  <a:srgbClr val="FFFFFF"/>
                </a:solidFill>
                <a:latin typeface="Calibri"/>
                <a:cs typeface="Calibri"/>
              </a:rPr>
              <a:t>Municipal</a:t>
            </a:r>
            <a:r>
              <a:rPr sz="2150" spc="85">
                <a:solidFill>
                  <a:srgbClr val="FFFFFF"/>
                </a:solidFill>
                <a:latin typeface="Calibri"/>
                <a:cs typeface="Calibri"/>
              </a:rPr>
              <a:t> </a:t>
            </a:r>
            <a:r>
              <a:rPr sz="2150">
                <a:solidFill>
                  <a:srgbClr val="FFFFFF"/>
                </a:solidFill>
                <a:latin typeface="Calibri"/>
                <a:cs typeface="Calibri"/>
              </a:rPr>
              <a:t>Assistance</a:t>
            </a:r>
            <a:r>
              <a:rPr sz="2150" spc="114">
                <a:solidFill>
                  <a:srgbClr val="FFFFFF"/>
                </a:solidFill>
                <a:latin typeface="Calibri"/>
                <a:cs typeface="Calibri"/>
              </a:rPr>
              <a:t> </a:t>
            </a:r>
            <a:r>
              <a:rPr sz="2150">
                <a:solidFill>
                  <a:srgbClr val="FFFFFF"/>
                </a:solidFill>
                <a:latin typeface="Calibri"/>
                <a:cs typeface="Calibri"/>
              </a:rPr>
              <a:t>Funding,</a:t>
            </a:r>
            <a:r>
              <a:rPr sz="2150" spc="215">
                <a:solidFill>
                  <a:srgbClr val="FFFFFF"/>
                </a:solidFill>
                <a:latin typeface="Calibri"/>
                <a:cs typeface="Calibri"/>
              </a:rPr>
              <a:t> </a:t>
            </a:r>
            <a:r>
              <a:rPr sz="2150" spc="-10">
                <a:solidFill>
                  <a:srgbClr val="FFFFFF"/>
                </a:solidFill>
                <a:latin typeface="Calibri"/>
                <a:cs typeface="Calibri"/>
              </a:rPr>
              <a:t>etc.)</a:t>
            </a:r>
            <a:endParaRPr sz="2150">
              <a:solidFill>
                <a:prstClr val="black"/>
              </a:solidFill>
              <a:latin typeface="Calibri"/>
              <a:cs typeface="Calibri"/>
            </a:endParaRPr>
          </a:p>
          <a:p>
            <a:pPr marL="698500" marR="266700" lvl="1" indent="-228600">
              <a:lnSpc>
                <a:spcPct val="72700"/>
              </a:lnSpc>
              <a:spcBef>
                <a:spcPts val="445"/>
              </a:spcBef>
              <a:buFont typeface="Arial"/>
              <a:buChar char="•"/>
              <a:tabLst>
                <a:tab pos="697865" algn="l"/>
                <a:tab pos="698500" algn="l"/>
              </a:tabLst>
            </a:pPr>
            <a:r>
              <a:rPr sz="2150">
                <a:solidFill>
                  <a:srgbClr val="FFFFFF"/>
                </a:solidFill>
                <a:latin typeface="Calibri"/>
                <a:cs typeface="Calibri"/>
              </a:rPr>
              <a:t>For</a:t>
            </a:r>
            <a:r>
              <a:rPr sz="2150" spc="35">
                <a:solidFill>
                  <a:srgbClr val="FFFFFF"/>
                </a:solidFill>
                <a:latin typeface="Calibri"/>
                <a:cs typeface="Calibri"/>
              </a:rPr>
              <a:t> </a:t>
            </a:r>
            <a:r>
              <a:rPr sz="2150">
                <a:solidFill>
                  <a:srgbClr val="FFFFFF"/>
                </a:solidFill>
                <a:latin typeface="Calibri"/>
                <a:cs typeface="Calibri"/>
              </a:rPr>
              <a:t>private</a:t>
            </a:r>
            <a:r>
              <a:rPr sz="2150" spc="15">
                <a:solidFill>
                  <a:srgbClr val="FFFFFF"/>
                </a:solidFill>
                <a:latin typeface="Calibri"/>
                <a:cs typeface="Calibri"/>
              </a:rPr>
              <a:t> </a:t>
            </a:r>
            <a:r>
              <a:rPr sz="2150">
                <a:solidFill>
                  <a:srgbClr val="FFFFFF"/>
                </a:solidFill>
                <a:latin typeface="Calibri"/>
                <a:cs typeface="Calibri"/>
              </a:rPr>
              <a:t>homes,</a:t>
            </a:r>
            <a:r>
              <a:rPr sz="2150" spc="185">
                <a:solidFill>
                  <a:srgbClr val="FFFFFF"/>
                </a:solidFill>
                <a:latin typeface="Calibri"/>
                <a:cs typeface="Calibri"/>
              </a:rPr>
              <a:t> </a:t>
            </a:r>
            <a:r>
              <a:rPr sz="2150">
                <a:solidFill>
                  <a:srgbClr val="FFFFFF"/>
                </a:solidFill>
                <a:latin typeface="Calibri"/>
                <a:cs typeface="Calibri"/>
              </a:rPr>
              <a:t>if</a:t>
            </a:r>
            <a:r>
              <a:rPr sz="2150" spc="60">
                <a:solidFill>
                  <a:srgbClr val="FFFFFF"/>
                </a:solidFill>
                <a:latin typeface="Calibri"/>
                <a:cs typeface="Calibri"/>
              </a:rPr>
              <a:t> </a:t>
            </a:r>
            <a:r>
              <a:rPr sz="2150">
                <a:solidFill>
                  <a:srgbClr val="FFFFFF"/>
                </a:solidFill>
                <a:latin typeface="Calibri"/>
                <a:cs typeface="Calibri"/>
              </a:rPr>
              <a:t>there</a:t>
            </a:r>
            <a:r>
              <a:rPr sz="2150" spc="90">
                <a:solidFill>
                  <a:srgbClr val="FFFFFF"/>
                </a:solidFill>
                <a:latin typeface="Calibri"/>
                <a:cs typeface="Calibri"/>
              </a:rPr>
              <a:t> </a:t>
            </a:r>
            <a:r>
              <a:rPr sz="2150">
                <a:solidFill>
                  <a:srgbClr val="FFFFFF"/>
                </a:solidFill>
                <a:latin typeface="Calibri"/>
                <a:cs typeface="Calibri"/>
              </a:rPr>
              <a:t>is</a:t>
            </a:r>
            <a:r>
              <a:rPr sz="2150" spc="20">
                <a:solidFill>
                  <a:srgbClr val="FFFFFF"/>
                </a:solidFill>
                <a:latin typeface="Calibri"/>
                <a:cs typeface="Calibri"/>
              </a:rPr>
              <a:t> </a:t>
            </a:r>
            <a:r>
              <a:rPr sz="2150">
                <a:solidFill>
                  <a:srgbClr val="FFFFFF"/>
                </a:solidFill>
                <a:latin typeface="Calibri"/>
                <a:cs typeface="Calibri"/>
              </a:rPr>
              <a:t>a</a:t>
            </a:r>
            <a:r>
              <a:rPr sz="2150" spc="-20">
                <a:solidFill>
                  <a:srgbClr val="FFFFFF"/>
                </a:solidFill>
                <a:latin typeface="Calibri"/>
                <a:cs typeface="Calibri"/>
              </a:rPr>
              <a:t> cost </a:t>
            </a:r>
            <a:r>
              <a:rPr sz="2150">
                <a:solidFill>
                  <a:srgbClr val="FFFFFF"/>
                </a:solidFill>
                <a:latin typeface="Calibri"/>
                <a:cs typeface="Calibri"/>
              </a:rPr>
              <a:t>share,</a:t>
            </a:r>
            <a:r>
              <a:rPr sz="2150" spc="110">
                <a:solidFill>
                  <a:srgbClr val="FFFFFF"/>
                </a:solidFill>
                <a:latin typeface="Calibri"/>
                <a:cs typeface="Calibri"/>
              </a:rPr>
              <a:t> </a:t>
            </a:r>
            <a:r>
              <a:rPr sz="2150">
                <a:solidFill>
                  <a:srgbClr val="FFFFFF"/>
                </a:solidFill>
                <a:latin typeface="Calibri"/>
                <a:cs typeface="Calibri"/>
              </a:rPr>
              <a:t>it</a:t>
            </a:r>
            <a:r>
              <a:rPr sz="2150" spc="-10">
                <a:solidFill>
                  <a:srgbClr val="FFFFFF"/>
                </a:solidFill>
                <a:latin typeface="Calibri"/>
                <a:cs typeface="Calibri"/>
              </a:rPr>
              <a:t> </a:t>
            </a:r>
            <a:r>
              <a:rPr sz="2150">
                <a:solidFill>
                  <a:srgbClr val="FFFFFF"/>
                </a:solidFill>
                <a:latin typeface="Calibri"/>
                <a:cs typeface="Calibri"/>
              </a:rPr>
              <a:t>would</a:t>
            </a:r>
            <a:r>
              <a:rPr sz="2150" spc="110">
                <a:solidFill>
                  <a:srgbClr val="FFFFFF"/>
                </a:solidFill>
                <a:latin typeface="Calibri"/>
                <a:cs typeface="Calibri"/>
              </a:rPr>
              <a:t> </a:t>
            </a:r>
            <a:r>
              <a:rPr sz="2150">
                <a:solidFill>
                  <a:srgbClr val="FFFFFF"/>
                </a:solidFill>
                <a:latin typeface="Calibri"/>
                <a:cs typeface="Calibri"/>
              </a:rPr>
              <a:t>come</a:t>
            </a:r>
            <a:r>
              <a:rPr sz="2150" spc="95">
                <a:solidFill>
                  <a:srgbClr val="FFFFFF"/>
                </a:solidFill>
                <a:latin typeface="Calibri"/>
                <a:cs typeface="Calibri"/>
              </a:rPr>
              <a:t> </a:t>
            </a:r>
            <a:r>
              <a:rPr sz="2150">
                <a:solidFill>
                  <a:srgbClr val="FFFFFF"/>
                </a:solidFill>
                <a:latin typeface="Calibri"/>
                <a:cs typeface="Calibri"/>
              </a:rPr>
              <a:t>from</a:t>
            </a:r>
            <a:r>
              <a:rPr sz="2150" spc="35">
                <a:solidFill>
                  <a:srgbClr val="FFFFFF"/>
                </a:solidFill>
                <a:latin typeface="Calibri"/>
                <a:cs typeface="Calibri"/>
              </a:rPr>
              <a:t> </a:t>
            </a:r>
            <a:r>
              <a:rPr sz="2150" spc="-25">
                <a:solidFill>
                  <a:srgbClr val="FFFFFF"/>
                </a:solidFill>
                <a:latin typeface="Calibri"/>
                <a:cs typeface="Calibri"/>
              </a:rPr>
              <a:t>the </a:t>
            </a:r>
            <a:r>
              <a:rPr sz="2150" spc="-10">
                <a:solidFill>
                  <a:srgbClr val="FFFFFF"/>
                </a:solidFill>
                <a:latin typeface="Calibri"/>
                <a:cs typeface="Calibri"/>
              </a:rPr>
              <a:t>homeowner</a:t>
            </a:r>
            <a:endParaRPr sz="2150">
              <a:solidFill>
                <a:prstClr val="black"/>
              </a:solidFill>
              <a:latin typeface="Calibri"/>
              <a:cs typeface="Calibri"/>
            </a:endParaRPr>
          </a:p>
          <a:p>
            <a:pPr marL="698500" marR="1038225" lvl="1" indent="-228600">
              <a:lnSpc>
                <a:spcPct val="69800"/>
              </a:lnSpc>
              <a:spcBef>
                <a:spcPts val="525"/>
              </a:spcBef>
              <a:buFont typeface="Arial"/>
              <a:buChar char="•"/>
              <a:tabLst>
                <a:tab pos="697865" algn="l"/>
                <a:tab pos="698500" algn="l"/>
              </a:tabLst>
            </a:pPr>
            <a:r>
              <a:rPr sz="2150" spc="-10">
                <a:solidFill>
                  <a:srgbClr val="FFFFFF"/>
                </a:solidFill>
                <a:latin typeface="Calibri"/>
                <a:cs typeface="Calibri"/>
              </a:rPr>
              <a:t>In-</a:t>
            </a:r>
            <a:r>
              <a:rPr sz="2150">
                <a:solidFill>
                  <a:srgbClr val="FFFFFF"/>
                </a:solidFill>
                <a:latin typeface="Calibri"/>
                <a:cs typeface="Calibri"/>
              </a:rPr>
              <a:t>Kind</a:t>
            </a:r>
            <a:r>
              <a:rPr sz="2150" spc="135">
                <a:solidFill>
                  <a:srgbClr val="FFFFFF"/>
                </a:solidFill>
                <a:latin typeface="Calibri"/>
                <a:cs typeface="Calibri"/>
              </a:rPr>
              <a:t> </a:t>
            </a:r>
            <a:r>
              <a:rPr sz="2150">
                <a:solidFill>
                  <a:srgbClr val="FFFFFF"/>
                </a:solidFill>
                <a:latin typeface="Calibri"/>
                <a:cs typeface="Calibri"/>
              </a:rPr>
              <a:t>Contributions</a:t>
            </a:r>
            <a:r>
              <a:rPr sz="2150" spc="200">
                <a:solidFill>
                  <a:srgbClr val="FFFFFF"/>
                </a:solidFill>
                <a:latin typeface="Calibri"/>
                <a:cs typeface="Calibri"/>
              </a:rPr>
              <a:t> </a:t>
            </a:r>
            <a:r>
              <a:rPr sz="2150" spc="-20">
                <a:solidFill>
                  <a:srgbClr val="FFFFFF"/>
                </a:solidFill>
                <a:latin typeface="Calibri"/>
                <a:cs typeface="Calibri"/>
              </a:rPr>
              <a:t>(labor, </a:t>
            </a:r>
            <a:r>
              <a:rPr sz="2150">
                <a:solidFill>
                  <a:srgbClr val="FFFFFF"/>
                </a:solidFill>
                <a:latin typeface="Calibri"/>
                <a:cs typeface="Calibri"/>
              </a:rPr>
              <a:t>equipment,</a:t>
            </a:r>
            <a:r>
              <a:rPr sz="2150" spc="190">
                <a:solidFill>
                  <a:srgbClr val="FFFFFF"/>
                </a:solidFill>
                <a:latin typeface="Calibri"/>
                <a:cs typeface="Calibri"/>
              </a:rPr>
              <a:t> </a:t>
            </a:r>
            <a:r>
              <a:rPr sz="2150">
                <a:solidFill>
                  <a:srgbClr val="FFFFFF"/>
                </a:solidFill>
                <a:latin typeface="Calibri"/>
                <a:cs typeface="Calibri"/>
              </a:rPr>
              <a:t>materials,</a:t>
            </a:r>
            <a:r>
              <a:rPr sz="2150" spc="125">
                <a:solidFill>
                  <a:srgbClr val="FFFFFF"/>
                </a:solidFill>
                <a:latin typeface="Calibri"/>
                <a:cs typeface="Calibri"/>
              </a:rPr>
              <a:t> </a:t>
            </a:r>
            <a:r>
              <a:rPr sz="2150" spc="-10">
                <a:solidFill>
                  <a:srgbClr val="FFFFFF"/>
                </a:solidFill>
                <a:latin typeface="Calibri"/>
                <a:cs typeface="Calibri"/>
              </a:rPr>
              <a:t>etc.)</a:t>
            </a:r>
            <a:endParaRPr sz="2150">
              <a:solidFill>
                <a:prstClr val="black"/>
              </a:solidFill>
              <a:latin typeface="Calibri"/>
              <a:cs typeface="Calibri"/>
            </a:endParaRPr>
          </a:p>
        </p:txBody>
      </p:sp>
      <p:pic>
        <p:nvPicPr>
          <p:cNvPr id="7" name="object 7"/>
          <p:cNvPicPr/>
          <p:nvPr/>
        </p:nvPicPr>
        <p:blipFill>
          <a:blip r:embed="rId2" cstate="print"/>
          <a:stretch>
            <a:fillRect/>
          </a:stretch>
        </p:blipFill>
        <p:spPr>
          <a:xfrm>
            <a:off x="2362201" y="2419351"/>
            <a:ext cx="2038349" cy="203834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Application timeline title">
            <a:extLst>
              <a:ext uri="{C183D7F6-B498-43B3-948B-1728B52AA6E4}">
                <adec:decorative xmlns:adec="http://schemas.microsoft.com/office/drawing/2017/decorative" val="0"/>
              </a:ext>
            </a:extLst>
          </p:cNvPr>
          <p:cNvGrpSpPr/>
          <p:nvPr/>
        </p:nvGrpSpPr>
        <p:grpSpPr>
          <a:xfrm>
            <a:off x="1524000" y="-3987"/>
            <a:ext cx="9143998" cy="1514475"/>
            <a:chOff x="6" y="5343525"/>
            <a:chExt cx="9143998" cy="1514475"/>
          </a:xfrm>
        </p:grpSpPr>
        <p:sp>
          <p:nvSpPr>
            <p:cNvPr id="3" name="object 3"/>
            <p:cNvSpPr/>
            <p:nvPr/>
          </p:nvSpPr>
          <p:spPr>
            <a:xfrm>
              <a:off x="6" y="5343525"/>
              <a:ext cx="7839075" cy="1514475"/>
            </a:xfrm>
            <a:custGeom>
              <a:avLst/>
              <a:gdLst/>
              <a:ahLst/>
              <a:cxnLst/>
              <a:rect l="l" t="t" r="r" b="b"/>
              <a:pathLst>
                <a:path w="7839075" h="1514475">
                  <a:moveTo>
                    <a:pt x="7839062" y="0"/>
                  </a:moveTo>
                  <a:lnTo>
                    <a:pt x="4428375" y="0"/>
                  </a:lnTo>
                  <a:lnTo>
                    <a:pt x="4428375" y="2552"/>
                  </a:lnTo>
                  <a:lnTo>
                    <a:pt x="4131703" y="2552"/>
                  </a:lnTo>
                  <a:lnTo>
                    <a:pt x="4131703" y="0"/>
                  </a:lnTo>
                  <a:lnTo>
                    <a:pt x="0" y="0"/>
                  </a:lnTo>
                  <a:lnTo>
                    <a:pt x="0" y="1514475"/>
                  </a:lnTo>
                  <a:lnTo>
                    <a:pt x="7315619" y="1514475"/>
                  </a:lnTo>
                  <a:lnTo>
                    <a:pt x="7839062" y="0"/>
                  </a:lnTo>
                  <a:close/>
                </a:path>
              </a:pathLst>
            </a:custGeom>
            <a:solidFill>
              <a:srgbClr val="DDDCDB"/>
            </a:solidFill>
          </p:spPr>
          <p:txBody>
            <a:bodyPr wrap="square" lIns="0" tIns="0" rIns="0" bIns="0" rtlCol="0"/>
            <a:lstStyle/>
            <a:p>
              <a:endParaRPr>
                <a:solidFill>
                  <a:prstClr val="black"/>
                </a:solidFill>
                <a:latin typeface="Calibri" panose="020F0502020204030204"/>
              </a:endParaRPr>
            </a:p>
          </p:txBody>
        </p:sp>
        <p:sp>
          <p:nvSpPr>
            <p:cNvPr id="4" name="object 4"/>
            <p:cNvSpPr/>
            <p:nvPr/>
          </p:nvSpPr>
          <p:spPr>
            <a:xfrm>
              <a:off x="7400929" y="5343525"/>
              <a:ext cx="1743075" cy="1514475"/>
            </a:xfrm>
            <a:custGeom>
              <a:avLst/>
              <a:gdLst/>
              <a:ahLst/>
              <a:cxnLst/>
              <a:rect l="l" t="t" r="r" b="b"/>
              <a:pathLst>
                <a:path w="1743075" h="1514475">
                  <a:moveTo>
                    <a:pt x="1743075" y="0"/>
                  </a:moveTo>
                  <a:lnTo>
                    <a:pt x="522084" y="0"/>
                  </a:lnTo>
                  <a:lnTo>
                    <a:pt x="0" y="1514475"/>
                  </a:lnTo>
                  <a:lnTo>
                    <a:pt x="1743075" y="1514475"/>
                  </a:lnTo>
                  <a:lnTo>
                    <a:pt x="1743075" y="0"/>
                  </a:lnTo>
                  <a:close/>
                </a:path>
              </a:pathLst>
            </a:custGeom>
            <a:solidFill>
              <a:srgbClr val="4B5C75">
                <a:alpha val="84704"/>
              </a:srgbClr>
            </a:solidFill>
          </p:spPr>
          <p:txBody>
            <a:bodyPr wrap="square" lIns="0" tIns="0" rIns="0" bIns="0" rtlCol="0"/>
            <a:lstStyle/>
            <a:p>
              <a:endParaRPr>
                <a:solidFill>
                  <a:prstClr val="black"/>
                </a:solidFill>
                <a:latin typeface="Calibri" panose="020F0502020204030204"/>
              </a:endParaRPr>
            </a:p>
          </p:txBody>
        </p:sp>
      </p:grpSp>
      <p:sp>
        <p:nvSpPr>
          <p:cNvPr id="5" name="object 5"/>
          <p:cNvSpPr txBox="1">
            <a:spLocks noGrp="1"/>
          </p:cNvSpPr>
          <p:nvPr>
            <p:ph type="title" idx="4294967295"/>
          </p:nvPr>
        </p:nvSpPr>
        <p:spPr>
          <a:xfrm>
            <a:off x="1716025" y="206626"/>
            <a:ext cx="7647050" cy="1093248"/>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defTabSz="914400">
              <a:lnSpc>
                <a:spcPct val="100000"/>
              </a:lnSpc>
              <a:spcBef>
                <a:spcPts val="125"/>
              </a:spcBef>
              <a:defRPr/>
            </a:pPr>
            <a:r>
              <a:rPr lang="en-US" sz="3500" b="1">
                <a:latin typeface="+mn-lt"/>
                <a:ea typeface="+mn-ea"/>
                <a:cs typeface="Calibri Light"/>
              </a:rPr>
              <a:t>FMA FY24 Amendment </a:t>
            </a:r>
            <a:br>
              <a:rPr lang="en-US" sz="3500" b="1">
                <a:latin typeface="+mn-lt"/>
                <a:ea typeface="+mn-ea"/>
                <a:cs typeface="Calibri Light"/>
              </a:rPr>
            </a:br>
            <a:r>
              <a:rPr lang="en-US" sz="3500" b="1">
                <a:latin typeface="+mn-lt"/>
                <a:ea typeface="+mn-ea"/>
                <a:cs typeface="Calibri Light"/>
              </a:rPr>
              <a:t>Application Timeline</a:t>
            </a:r>
          </a:p>
        </p:txBody>
      </p:sp>
      <p:graphicFrame>
        <p:nvGraphicFramePr>
          <p:cNvPr id="6" name="object 6"/>
          <p:cNvGraphicFramePr>
            <a:graphicFrameLocks noGrp="1"/>
          </p:cNvGraphicFramePr>
          <p:nvPr/>
        </p:nvGraphicFramePr>
        <p:xfrm>
          <a:off x="1965543" y="2053814"/>
          <a:ext cx="8260914" cy="4266352"/>
        </p:xfrm>
        <a:graphic>
          <a:graphicData uri="http://schemas.openxmlformats.org/drawingml/2006/table">
            <a:tbl>
              <a:tblPr firstRow="1" bandRow="1">
                <a:tableStyleId>{2D5ABB26-0587-4C30-8999-92F81FD0307C}</a:tableStyleId>
              </a:tblPr>
              <a:tblGrid>
                <a:gridCol w="5361373">
                  <a:extLst>
                    <a:ext uri="{9D8B030D-6E8A-4147-A177-3AD203B41FA5}">
                      <a16:colId xmlns:a16="http://schemas.microsoft.com/office/drawing/2014/main" val="20000"/>
                    </a:ext>
                  </a:extLst>
                </a:gridCol>
                <a:gridCol w="2899541">
                  <a:extLst>
                    <a:ext uri="{9D8B030D-6E8A-4147-A177-3AD203B41FA5}">
                      <a16:colId xmlns:a16="http://schemas.microsoft.com/office/drawing/2014/main" val="20001"/>
                    </a:ext>
                  </a:extLst>
                </a:gridCol>
              </a:tblGrid>
              <a:tr h="472440">
                <a:tc>
                  <a:txBody>
                    <a:bodyPr/>
                    <a:lstStyle/>
                    <a:p>
                      <a:pPr marL="81280">
                        <a:lnSpc>
                          <a:spcPct val="100000"/>
                        </a:lnSpc>
                        <a:spcBef>
                          <a:spcPts val="270"/>
                        </a:spcBef>
                      </a:pPr>
                      <a:r>
                        <a:rPr lang="en-US" sz="1550">
                          <a:latin typeface="Calibri"/>
                          <a:cs typeface="Calibri"/>
                        </a:rPr>
                        <a:t>Statement</a:t>
                      </a:r>
                      <a:r>
                        <a:rPr lang="en-US" sz="1550" spc="85">
                          <a:latin typeface="Calibri"/>
                          <a:cs typeface="Calibri"/>
                        </a:rPr>
                        <a:t> </a:t>
                      </a:r>
                      <a:r>
                        <a:rPr lang="en-US" sz="1550">
                          <a:latin typeface="Calibri"/>
                          <a:cs typeface="Calibri"/>
                        </a:rPr>
                        <a:t>of</a:t>
                      </a:r>
                      <a:r>
                        <a:rPr lang="en-US" sz="1550" spc="-15">
                          <a:latin typeface="Calibri"/>
                          <a:cs typeface="Calibri"/>
                        </a:rPr>
                        <a:t> </a:t>
                      </a:r>
                      <a:r>
                        <a:rPr lang="en-US" sz="1550">
                          <a:latin typeface="Calibri"/>
                          <a:cs typeface="Calibri"/>
                        </a:rPr>
                        <a:t>Interest</a:t>
                      </a:r>
                      <a:r>
                        <a:rPr lang="en-US" sz="1550" spc="165">
                          <a:latin typeface="Calibri"/>
                          <a:cs typeface="Calibri"/>
                        </a:rPr>
                        <a:t> </a:t>
                      </a:r>
                      <a:r>
                        <a:rPr lang="en-US" sz="1550">
                          <a:latin typeface="Calibri"/>
                          <a:cs typeface="Calibri"/>
                        </a:rPr>
                        <a:t>(SOI)</a:t>
                      </a:r>
                      <a:r>
                        <a:rPr lang="en-US" sz="1550" spc="60">
                          <a:latin typeface="Calibri"/>
                          <a:cs typeface="Calibri"/>
                        </a:rPr>
                        <a:t> </a:t>
                      </a:r>
                      <a:r>
                        <a:rPr lang="en-US" sz="1550" spc="-10">
                          <a:latin typeface="Calibri"/>
                          <a:cs typeface="Calibri"/>
                        </a:rPr>
                        <a:t>Deadline</a:t>
                      </a:r>
                      <a:endParaRPr lang="en-US" sz="1550">
                        <a:latin typeface="Calibri"/>
                        <a:cs typeface="Calibri"/>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70"/>
                        </a:spcBef>
                      </a:pPr>
                      <a:r>
                        <a:rPr lang="en-US" sz="1550">
                          <a:latin typeface="Calibri"/>
                          <a:cs typeface="Calibri"/>
                        </a:rPr>
                        <a:t>May 29, 2026</a:t>
                      </a: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0"/>
                  </a:ext>
                </a:extLst>
              </a:tr>
              <a:tr h="472440">
                <a:tc>
                  <a:txBody>
                    <a:bodyPr/>
                    <a:lstStyle/>
                    <a:p>
                      <a:pPr marL="81280">
                        <a:lnSpc>
                          <a:spcPct val="100000"/>
                        </a:lnSpc>
                        <a:spcBef>
                          <a:spcPts val="270"/>
                        </a:spcBef>
                      </a:pPr>
                      <a:r>
                        <a:rPr lang="en-US" sz="1550">
                          <a:latin typeface="Calibri"/>
                          <a:cs typeface="Calibri"/>
                        </a:rPr>
                        <a:t>Sub-applicant</a:t>
                      </a:r>
                      <a:r>
                        <a:rPr lang="en-US" sz="1550" spc="110">
                          <a:latin typeface="Calibri"/>
                          <a:cs typeface="Calibri"/>
                        </a:rPr>
                        <a:t> </a:t>
                      </a:r>
                      <a:r>
                        <a:rPr lang="en-US" sz="1550">
                          <a:latin typeface="Calibri"/>
                          <a:cs typeface="Calibri"/>
                        </a:rPr>
                        <a:t>Register</a:t>
                      </a:r>
                      <a:r>
                        <a:rPr lang="en-US" sz="1550" spc="170">
                          <a:latin typeface="Calibri"/>
                          <a:cs typeface="Calibri"/>
                        </a:rPr>
                        <a:t> </a:t>
                      </a:r>
                      <a:r>
                        <a:rPr lang="en-US" sz="1550">
                          <a:latin typeface="Calibri"/>
                          <a:cs typeface="Calibri"/>
                        </a:rPr>
                        <a:t>with</a:t>
                      </a:r>
                      <a:r>
                        <a:rPr lang="en-US" sz="1550" spc="35">
                          <a:latin typeface="Calibri"/>
                          <a:cs typeface="Calibri"/>
                        </a:rPr>
                        <a:t> </a:t>
                      </a:r>
                      <a:r>
                        <a:rPr lang="en-US" sz="1550">
                          <a:latin typeface="Calibri"/>
                          <a:cs typeface="Calibri"/>
                        </a:rPr>
                        <a:t>FEMA</a:t>
                      </a:r>
                      <a:r>
                        <a:rPr lang="en-US" sz="1550" spc="105">
                          <a:latin typeface="Calibri"/>
                          <a:cs typeface="Calibri"/>
                        </a:rPr>
                        <a:t> </a:t>
                      </a:r>
                      <a:r>
                        <a:rPr lang="en-US" sz="1550" spc="-25">
                          <a:latin typeface="Calibri"/>
                          <a:cs typeface="Calibri"/>
                        </a:rPr>
                        <a:t>GO Deadline</a:t>
                      </a:r>
                      <a:endParaRPr lang="en-US" sz="1550">
                        <a:latin typeface="Calibri"/>
                        <a:cs typeface="Calibri"/>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10" algn="ctr">
                        <a:lnSpc>
                          <a:spcPct val="100000"/>
                        </a:lnSpc>
                        <a:spcBef>
                          <a:spcPts val="270"/>
                        </a:spcBef>
                      </a:pPr>
                      <a:r>
                        <a:rPr lang="en-US" sz="1550" spc="-10">
                          <a:latin typeface="Calibri"/>
                          <a:cs typeface="Calibri"/>
                        </a:rPr>
                        <a:t>May 29, 2026</a:t>
                      </a:r>
                      <a:endParaRPr sz="1550">
                        <a:latin typeface="Calibri"/>
                        <a:cs typeface="Calibri"/>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1"/>
                  </a:ext>
                </a:extLst>
              </a:tr>
              <a:tr h="472440">
                <a:tc>
                  <a:txBody>
                    <a:bodyPr/>
                    <a:lstStyle/>
                    <a:p>
                      <a:pPr marL="81280">
                        <a:lnSpc>
                          <a:spcPct val="100000"/>
                        </a:lnSpc>
                        <a:spcBef>
                          <a:spcPts val="270"/>
                        </a:spcBef>
                      </a:pPr>
                      <a:r>
                        <a:rPr sz="1550">
                          <a:latin typeface="Calibri"/>
                          <a:cs typeface="Calibri"/>
                        </a:rPr>
                        <a:t>Federal</a:t>
                      </a:r>
                      <a:r>
                        <a:rPr sz="1550" spc="110">
                          <a:latin typeface="Calibri"/>
                          <a:cs typeface="Calibri"/>
                        </a:rPr>
                        <a:t> </a:t>
                      </a:r>
                      <a:r>
                        <a:rPr sz="1550">
                          <a:latin typeface="Calibri"/>
                          <a:cs typeface="Calibri"/>
                        </a:rPr>
                        <a:t>Grant</a:t>
                      </a:r>
                      <a:r>
                        <a:rPr sz="1550" spc="95">
                          <a:latin typeface="Calibri"/>
                          <a:cs typeface="Calibri"/>
                        </a:rPr>
                        <a:t> </a:t>
                      </a:r>
                      <a:r>
                        <a:rPr sz="1550">
                          <a:latin typeface="Calibri"/>
                          <a:cs typeface="Calibri"/>
                        </a:rPr>
                        <a:t>Application</a:t>
                      </a:r>
                      <a:r>
                        <a:rPr sz="1550" spc="20">
                          <a:latin typeface="Calibri"/>
                          <a:cs typeface="Calibri"/>
                        </a:rPr>
                        <a:t> </a:t>
                      </a:r>
                      <a:r>
                        <a:rPr sz="1550">
                          <a:latin typeface="Calibri"/>
                          <a:cs typeface="Calibri"/>
                        </a:rPr>
                        <a:t>Period</a:t>
                      </a:r>
                      <a:r>
                        <a:rPr sz="1550" spc="95">
                          <a:latin typeface="Calibri"/>
                          <a:cs typeface="Calibri"/>
                        </a:rPr>
                        <a:t> </a:t>
                      </a:r>
                      <a:r>
                        <a:rPr sz="1550" spc="-20">
                          <a:latin typeface="Calibri"/>
                          <a:cs typeface="Calibri"/>
                        </a:rPr>
                        <a:t>Opens</a:t>
                      </a:r>
                      <a:endParaRPr sz="1550">
                        <a:latin typeface="Calibri"/>
                        <a:cs typeface="Calibri"/>
                      </a:endParaRPr>
                    </a:p>
                  </a:txBody>
                  <a:tcPr marL="0" marR="0" marT="3429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lnSpc>
                          <a:spcPct val="100000"/>
                        </a:lnSpc>
                        <a:spcBef>
                          <a:spcPts val="270"/>
                        </a:spcBef>
                      </a:pPr>
                      <a:r>
                        <a:rPr lang="en-US" sz="1550">
                          <a:latin typeface="Calibri"/>
                          <a:cs typeface="Calibri"/>
                        </a:rPr>
                        <a:t>April 30, 2026</a:t>
                      </a:r>
                    </a:p>
                  </a:txBody>
                  <a:tcPr marL="0" marR="0" marT="342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3"/>
                  </a:ext>
                </a:extLst>
              </a:tr>
              <a:tr h="472439">
                <a:tc>
                  <a:txBody>
                    <a:bodyPr/>
                    <a:lstStyle/>
                    <a:p>
                      <a:pPr marL="81280" lvl="0">
                        <a:lnSpc>
                          <a:spcPct val="100000"/>
                        </a:lnSpc>
                        <a:spcBef>
                          <a:spcPts val="270"/>
                        </a:spcBef>
                        <a:buNone/>
                      </a:pPr>
                      <a:r>
                        <a:rPr lang="en-US" sz="1550" spc="-20">
                          <a:latin typeface="Calibri"/>
                          <a:cs typeface="Calibri"/>
                        </a:rPr>
                        <a:t>BCA Deadline (if applicable)</a:t>
                      </a:r>
                      <a:endParaRPr sz="1550" spc="-20">
                        <a:latin typeface="Calibri"/>
                        <a:cs typeface="Calibri"/>
                      </a:endParaRPr>
                    </a:p>
                  </a:txBody>
                  <a:tcPr marL="0" marR="0" marT="3429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lvl="0" algn="ctr">
                        <a:lnSpc>
                          <a:spcPct val="100000"/>
                        </a:lnSpc>
                        <a:spcBef>
                          <a:spcPts val="270"/>
                        </a:spcBef>
                        <a:buNone/>
                      </a:pPr>
                      <a:r>
                        <a:rPr lang="en-US" sz="1550">
                          <a:latin typeface="Calibri"/>
                          <a:cs typeface="Calibri"/>
                        </a:rPr>
                        <a:t>June 15, 2026</a:t>
                      </a:r>
                    </a:p>
                  </a:txBody>
                  <a:tcPr marL="0" marR="0" marT="3429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634996144"/>
                  </a:ext>
                </a:extLst>
              </a:tr>
              <a:tr h="472440">
                <a:tc>
                  <a:txBody>
                    <a:bodyPr/>
                    <a:lstStyle/>
                    <a:p>
                      <a:pPr marL="81280">
                        <a:lnSpc>
                          <a:spcPct val="100000"/>
                        </a:lnSpc>
                        <a:spcBef>
                          <a:spcPts val="270"/>
                        </a:spcBef>
                      </a:pPr>
                      <a:r>
                        <a:rPr sz="1550">
                          <a:latin typeface="Calibri"/>
                          <a:cs typeface="Calibri"/>
                        </a:rPr>
                        <a:t>Sub-application</a:t>
                      </a:r>
                      <a:r>
                        <a:rPr sz="1550" spc="165">
                          <a:latin typeface="Calibri"/>
                          <a:cs typeface="Calibri"/>
                        </a:rPr>
                        <a:t> </a:t>
                      </a:r>
                      <a:r>
                        <a:rPr lang="en-US" sz="1550" b="1" u="sng">
                          <a:latin typeface="Calibri"/>
                          <a:cs typeface="Calibri"/>
                        </a:rPr>
                        <a:t>State</a:t>
                      </a:r>
                      <a:r>
                        <a:rPr lang="en-US" sz="1550">
                          <a:latin typeface="Calibri"/>
                          <a:cs typeface="Calibri"/>
                        </a:rPr>
                        <a:t> Deadline</a:t>
                      </a:r>
                      <a:endParaRPr sz="1550">
                        <a:latin typeface="Calibri"/>
                        <a:cs typeface="Calibri"/>
                      </a:endParaRPr>
                    </a:p>
                  </a:txBody>
                  <a:tcPr marL="0" marR="0" marT="3429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1905" algn="ctr">
                        <a:lnSpc>
                          <a:spcPct val="100000"/>
                        </a:lnSpc>
                        <a:spcBef>
                          <a:spcPts val="270"/>
                        </a:spcBef>
                      </a:pPr>
                      <a:r>
                        <a:rPr lang="en-US" sz="1550" b="1">
                          <a:latin typeface="Calibri"/>
                          <a:cs typeface="Calibri"/>
                        </a:rPr>
                        <a:t>July 7, 2026</a:t>
                      </a:r>
                      <a:endParaRPr sz="1550" b="1">
                        <a:latin typeface="Calibri"/>
                        <a:cs typeface="Calibri"/>
                      </a:endParaRPr>
                    </a:p>
                  </a:txBody>
                  <a:tcPr marL="0" marR="0" marT="342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5"/>
                  </a:ext>
                </a:extLst>
              </a:tr>
              <a:tr h="486833">
                <a:tc>
                  <a:txBody>
                    <a:bodyPr/>
                    <a:lstStyle/>
                    <a:p>
                      <a:pPr marL="81280">
                        <a:lnSpc>
                          <a:spcPct val="100000"/>
                        </a:lnSpc>
                        <a:spcBef>
                          <a:spcPts val="265"/>
                        </a:spcBef>
                      </a:pPr>
                      <a:r>
                        <a:rPr sz="1550">
                          <a:latin typeface="Calibri"/>
                          <a:cs typeface="Calibri"/>
                        </a:rPr>
                        <a:t>State</a:t>
                      </a:r>
                      <a:r>
                        <a:rPr sz="1550" spc="-30">
                          <a:latin typeface="Calibri"/>
                          <a:cs typeface="Calibri"/>
                        </a:rPr>
                        <a:t> </a:t>
                      </a:r>
                      <a:r>
                        <a:rPr sz="1550">
                          <a:latin typeface="Calibri"/>
                          <a:cs typeface="Calibri"/>
                        </a:rPr>
                        <a:t>Review</a:t>
                      </a:r>
                      <a:r>
                        <a:rPr sz="1550" spc="140">
                          <a:latin typeface="Calibri"/>
                          <a:cs typeface="Calibri"/>
                        </a:rPr>
                        <a:t> </a:t>
                      </a:r>
                      <a:r>
                        <a:rPr sz="1550" spc="-10">
                          <a:latin typeface="Calibri"/>
                          <a:cs typeface="Calibri"/>
                        </a:rPr>
                        <a:t>Committee</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91565" marR="226060" indent="-857885" algn="ctr">
                        <a:lnSpc>
                          <a:spcPct val="104800"/>
                        </a:lnSpc>
                        <a:spcBef>
                          <a:spcPts val="180"/>
                        </a:spcBef>
                      </a:pPr>
                      <a:r>
                        <a:rPr lang="en-US" sz="1550">
                          <a:latin typeface="Calibri"/>
                          <a:cs typeface="Calibri"/>
                        </a:rPr>
                        <a:t>July 2026</a:t>
                      </a:r>
                      <a:endParaRPr sz="1550">
                        <a:latin typeface="Calibri"/>
                        <a:cs typeface="Calibri"/>
                      </a:endParaRPr>
                    </a:p>
                  </a:txBody>
                  <a:tcPr marL="0" marR="0" marT="228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6"/>
                  </a:ext>
                </a:extLst>
              </a:tr>
              <a:tr h="472440">
                <a:tc>
                  <a:txBody>
                    <a:bodyPr/>
                    <a:lstStyle/>
                    <a:p>
                      <a:pPr marL="81280">
                        <a:lnSpc>
                          <a:spcPct val="100000"/>
                        </a:lnSpc>
                        <a:spcBef>
                          <a:spcPts val="265"/>
                        </a:spcBef>
                      </a:pPr>
                      <a:r>
                        <a:rPr sz="1550">
                          <a:latin typeface="Calibri"/>
                          <a:cs typeface="Calibri"/>
                        </a:rPr>
                        <a:t>Submittal</a:t>
                      </a:r>
                      <a:r>
                        <a:rPr sz="1550" spc="60">
                          <a:latin typeface="Calibri"/>
                          <a:cs typeface="Calibri"/>
                        </a:rPr>
                        <a:t> </a:t>
                      </a:r>
                      <a:r>
                        <a:rPr sz="1550">
                          <a:latin typeface="Calibri"/>
                          <a:cs typeface="Calibri"/>
                        </a:rPr>
                        <a:t>to</a:t>
                      </a:r>
                      <a:r>
                        <a:rPr sz="1550" spc="40">
                          <a:latin typeface="Calibri"/>
                          <a:cs typeface="Calibri"/>
                        </a:rPr>
                        <a:t> </a:t>
                      </a:r>
                      <a:r>
                        <a:rPr sz="1550">
                          <a:latin typeface="Calibri"/>
                          <a:cs typeface="Calibri"/>
                        </a:rPr>
                        <a:t>FEMA</a:t>
                      </a:r>
                      <a:r>
                        <a:rPr sz="1550" spc="35">
                          <a:latin typeface="Calibri"/>
                          <a:cs typeface="Calibri"/>
                        </a:rPr>
                        <a:t> </a:t>
                      </a:r>
                      <a:r>
                        <a:rPr sz="1550">
                          <a:latin typeface="Calibri"/>
                          <a:cs typeface="Calibri"/>
                        </a:rPr>
                        <a:t>for</a:t>
                      </a:r>
                      <a:r>
                        <a:rPr sz="1550" spc="100">
                          <a:latin typeface="Calibri"/>
                          <a:cs typeface="Calibri"/>
                        </a:rPr>
                        <a:t> </a:t>
                      </a:r>
                      <a:r>
                        <a:rPr sz="1550">
                          <a:latin typeface="Calibri"/>
                          <a:cs typeface="Calibri"/>
                        </a:rPr>
                        <a:t>National</a:t>
                      </a:r>
                      <a:r>
                        <a:rPr sz="1550" spc="65">
                          <a:latin typeface="Calibri"/>
                          <a:cs typeface="Calibri"/>
                        </a:rPr>
                        <a:t> </a:t>
                      </a:r>
                      <a:r>
                        <a:rPr sz="1550">
                          <a:latin typeface="Calibri"/>
                          <a:cs typeface="Calibri"/>
                        </a:rPr>
                        <a:t>Competitive</a:t>
                      </a:r>
                      <a:r>
                        <a:rPr sz="1550" spc="250">
                          <a:latin typeface="Calibri"/>
                          <a:cs typeface="Calibri"/>
                        </a:rPr>
                        <a:t> </a:t>
                      </a:r>
                      <a:r>
                        <a:rPr sz="1550" spc="-10">
                          <a:latin typeface="Calibri"/>
                          <a:cs typeface="Calibri"/>
                        </a:rPr>
                        <a:t>Review</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15" algn="ctr">
                        <a:lnSpc>
                          <a:spcPct val="100000"/>
                        </a:lnSpc>
                        <a:spcBef>
                          <a:spcPts val="265"/>
                        </a:spcBef>
                      </a:pPr>
                      <a:r>
                        <a:rPr lang="en-US" sz="1550">
                          <a:latin typeface="Calibri"/>
                          <a:cs typeface="Calibri"/>
                        </a:rPr>
                        <a:t>July 31, 2026</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7"/>
                  </a:ext>
                </a:extLst>
              </a:tr>
              <a:tr h="472440">
                <a:tc>
                  <a:txBody>
                    <a:bodyPr/>
                    <a:lstStyle/>
                    <a:p>
                      <a:pPr marL="81280">
                        <a:lnSpc>
                          <a:spcPct val="100000"/>
                        </a:lnSpc>
                        <a:spcBef>
                          <a:spcPts val="265"/>
                        </a:spcBef>
                      </a:pPr>
                      <a:r>
                        <a:rPr sz="1550">
                          <a:latin typeface="Calibri"/>
                          <a:cs typeface="Calibri"/>
                        </a:rPr>
                        <a:t>Award</a:t>
                      </a:r>
                      <a:r>
                        <a:rPr sz="1550" spc="125">
                          <a:latin typeface="Calibri"/>
                          <a:cs typeface="Calibri"/>
                        </a:rPr>
                        <a:t> </a:t>
                      </a:r>
                      <a:r>
                        <a:rPr sz="1550">
                          <a:latin typeface="Calibri"/>
                          <a:cs typeface="Calibri"/>
                        </a:rPr>
                        <a:t>Notification</a:t>
                      </a:r>
                      <a:r>
                        <a:rPr sz="1550" spc="50">
                          <a:latin typeface="Calibri"/>
                          <a:cs typeface="Calibri"/>
                        </a:rPr>
                        <a:t> </a:t>
                      </a:r>
                      <a:r>
                        <a:rPr sz="1550">
                          <a:latin typeface="Calibri"/>
                          <a:cs typeface="Calibri"/>
                        </a:rPr>
                        <a:t>for</a:t>
                      </a:r>
                      <a:r>
                        <a:rPr sz="1550" spc="105">
                          <a:latin typeface="Calibri"/>
                          <a:cs typeface="Calibri"/>
                        </a:rPr>
                        <a:t> </a:t>
                      </a:r>
                      <a:r>
                        <a:rPr lang="en-US" sz="1550">
                          <a:latin typeface="Calibri"/>
                          <a:cs typeface="Calibri"/>
                        </a:rPr>
                        <a:t>FY24</a:t>
                      </a:r>
                      <a:r>
                        <a:rPr sz="1550" spc="80">
                          <a:latin typeface="Calibri"/>
                          <a:cs typeface="Calibri"/>
                        </a:rPr>
                        <a:t> </a:t>
                      </a:r>
                      <a:r>
                        <a:rPr lang="en-US" sz="1550" spc="80">
                          <a:latin typeface="Calibri"/>
                          <a:cs typeface="Calibri"/>
                        </a:rPr>
                        <a:t>FMA </a:t>
                      </a:r>
                      <a:r>
                        <a:rPr sz="1550" spc="-20">
                          <a:latin typeface="Calibri"/>
                          <a:cs typeface="Calibri"/>
                        </a:rPr>
                        <a:t>Cycle</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65"/>
                        </a:spcBef>
                      </a:pPr>
                      <a:r>
                        <a:rPr lang="en-US" sz="1550">
                          <a:latin typeface="Calibri"/>
                          <a:cs typeface="Calibri"/>
                        </a:rPr>
                        <a:t>TBD</a:t>
                      </a:r>
                      <a:endParaRPr lang="en-US" sz="1550" spc="-2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8"/>
                  </a:ext>
                </a:extLst>
              </a:tr>
              <a:tr h="472440">
                <a:tc>
                  <a:txBody>
                    <a:bodyPr/>
                    <a:lstStyle/>
                    <a:p>
                      <a:pPr marL="81280">
                        <a:lnSpc>
                          <a:spcPct val="100000"/>
                        </a:lnSpc>
                        <a:spcBef>
                          <a:spcPts val="265"/>
                        </a:spcBef>
                      </a:pPr>
                      <a:r>
                        <a:rPr sz="1550">
                          <a:latin typeface="Calibri"/>
                          <a:cs typeface="Calibri"/>
                        </a:rPr>
                        <a:t>Project</a:t>
                      </a:r>
                      <a:r>
                        <a:rPr sz="1550" spc="75">
                          <a:latin typeface="Calibri"/>
                          <a:cs typeface="Calibri"/>
                        </a:rPr>
                        <a:t> </a:t>
                      </a:r>
                      <a:r>
                        <a:rPr sz="1550" spc="-10">
                          <a:latin typeface="Calibri"/>
                          <a:cs typeface="Calibri"/>
                        </a:rPr>
                        <a:t>Initiation</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80" algn="ctr">
                        <a:lnSpc>
                          <a:spcPct val="100000"/>
                        </a:lnSpc>
                        <a:spcBef>
                          <a:spcPts val="265"/>
                        </a:spcBef>
                      </a:pPr>
                      <a:r>
                        <a:rPr lang="en-US" sz="1550">
                          <a:latin typeface="Calibri"/>
                          <a:cs typeface="Calibri"/>
                        </a:rPr>
                        <a:t>TBD</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76426" y="447676"/>
            <a:ext cx="2562225" cy="2405787"/>
          </a:xfrm>
          <a:prstGeom prst="rect">
            <a:avLst/>
          </a:prstGeom>
          <a:solidFill>
            <a:srgbClr val="585858"/>
          </a:solidFill>
        </p:spPr>
        <p:txBody>
          <a:bodyPr vert="horz" wrap="square" lIns="0" tIns="0" rIns="0" bIns="0" rtlCol="0">
            <a:spAutoFit/>
          </a:bodyPr>
          <a:lstStyle/>
          <a:p>
            <a:endParaRPr sz="3300">
              <a:solidFill>
                <a:prstClr val="black"/>
              </a:solidFill>
              <a:latin typeface="Times New Roman"/>
              <a:cs typeface="Times New Roman"/>
            </a:endParaRPr>
          </a:p>
          <a:p>
            <a:endParaRPr sz="3300">
              <a:solidFill>
                <a:prstClr val="black"/>
              </a:solidFill>
              <a:latin typeface="Times New Roman"/>
              <a:cs typeface="Times New Roman"/>
            </a:endParaRPr>
          </a:p>
          <a:p>
            <a:pPr>
              <a:spcBef>
                <a:spcPts val="30"/>
              </a:spcBef>
            </a:pPr>
            <a:endParaRPr sz="3200">
              <a:solidFill>
                <a:prstClr val="black"/>
              </a:solidFill>
              <a:latin typeface="Times New Roman"/>
              <a:cs typeface="Times New Roman"/>
            </a:endParaRPr>
          </a:p>
          <a:p>
            <a:pPr marL="375920" marR="338455" indent="123189">
              <a:lnSpc>
                <a:spcPts val="3520"/>
              </a:lnSpc>
            </a:pPr>
            <a:r>
              <a:rPr sz="3300" b="1" spc="-10">
                <a:solidFill>
                  <a:srgbClr val="FFFFFF"/>
                </a:solidFill>
                <a:latin typeface="Calibri"/>
                <a:cs typeface="Calibri"/>
              </a:rPr>
              <a:t>Technical Assistance</a:t>
            </a:r>
            <a:endParaRPr sz="3300">
              <a:solidFill>
                <a:prstClr val="black"/>
              </a:solidFill>
              <a:latin typeface="Calibri"/>
              <a:cs typeface="Calibri"/>
            </a:endParaRPr>
          </a:p>
        </p:txBody>
      </p:sp>
      <p:sp>
        <p:nvSpPr>
          <p:cNvPr id="3" name="object 3"/>
          <p:cNvSpPr/>
          <p:nvPr/>
        </p:nvSpPr>
        <p:spPr>
          <a:xfrm>
            <a:off x="1876426" y="4419600"/>
            <a:ext cx="2562225" cy="1981200"/>
          </a:xfrm>
          <a:custGeom>
            <a:avLst/>
            <a:gdLst/>
            <a:ahLst/>
            <a:cxnLst/>
            <a:rect l="l" t="t" r="r" b="b"/>
            <a:pathLst>
              <a:path w="2562225" h="1981200">
                <a:moveTo>
                  <a:pt x="2562225" y="0"/>
                </a:moveTo>
                <a:lnTo>
                  <a:pt x="0" y="0"/>
                </a:lnTo>
                <a:lnTo>
                  <a:pt x="0" y="1981200"/>
                </a:lnTo>
                <a:lnTo>
                  <a:pt x="2562225" y="1981200"/>
                </a:lnTo>
                <a:lnTo>
                  <a:pt x="2562225" y="0"/>
                </a:lnTo>
                <a:close/>
              </a:path>
            </a:pathLst>
          </a:custGeom>
          <a:solidFill>
            <a:srgbClr val="4B5C75">
              <a:alpha val="94900"/>
            </a:srgbClr>
          </a:solidFill>
        </p:spPr>
        <p:txBody>
          <a:bodyPr wrap="square" lIns="0" tIns="0" rIns="0" bIns="0" rtlCol="0"/>
          <a:lstStyle/>
          <a:p>
            <a:endParaRPr>
              <a:solidFill>
                <a:prstClr val="black"/>
              </a:solidFill>
              <a:latin typeface="Calibri" panose="020F0502020204030204"/>
            </a:endParaRPr>
          </a:p>
        </p:txBody>
      </p:sp>
      <p:sp>
        <p:nvSpPr>
          <p:cNvPr id="4" name="object 4"/>
          <p:cNvSpPr/>
          <p:nvPr/>
        </p:nvSpPr>
        <p:spPr>
          <a:xfrm>
            <a:off x="4552950" y="447676"/>
            <a:ext cx="5772150" cy="5953125"/>
          </a:xfrm>
          <a:custGeom>
            <a:avLst/>
            <a:gdLst/>
            <a:ahLst/>
            <a:cxnLst/>
            <a:rect l="l" t="t" r="r" b="b"/>
            <a:pathLst>
              <a:path w="5772150" h="5953125">
                <a:moveTo>
                  <a:pt x="5772150" y="0"/>
                </a:moveTo>
                <a:lnTo>
                  <a:pt x="0" y="0"/>
                </a:lnTo>
                <a:lnTo>
                  <a:pt x="0" y="5953125"/>
                </a:lnTo>
                <a:lnTo>
                  <a:pt x="5772150" y="5953125"/>
                </a:lnTo>
                <a:lnTo>
                  <a:pt x="5772150" y="0"/>
                </a:lnTo>
                <a:close/>
              </a:path>
            </a:pathLst>
          </a:custGeom>
          <a:solidFill>
            <a:srgbClr val="7E7E7E">
              <a:alpha val="19999"/>
            </a:srgbClr>
          </a:solidFill>
        </p:spPr>
        <p:txBody>
          <a:bodyPr wrap="square" lIns="0" tIns="0" rIns="0" bIns="0" rtlCol="0"/>
          <a:lstStyle/>
          <a:p>
            <a:endParaRPr>
              <a:solidFill>
                <a:prstClr val="black"/>
              </a:solidFill>
              <a:latin typeface="Calibri" panose="020F0502020204030204"/>
            </a:endParaRPr>
          </a:p>
        </p:txBody>
      </p:sp>
      <p:sp>
        <p:nvSpPr>
          <p:cNvPr id="5" name="object 5"/>
          <p:cNvSpPr txBox="1">
            <a:spLocks noGrp="1"/>
          </p:cNvSpPr>
          <p:nvPr>
            <p:ph type="title"/>
          </p:nvPr>
        </p:nvSpPr>
        <p:spPr>
          <a:xfrm>
            <a:off x="4846357" y="1656265"/>
            <a:ext cx="4747895" cy="1116716"/>
          </a:xfrm>
          <a:prstGeom prst="rect">
            <a:avLst/>
          </a:prstGeom>
        </p:spPr>
        <p:txBody>
          <a:bodyPr vert="horz" wrap="square" lIns="0" tIns="128905" rIns="0" bIns="0" rtlCol="0" anchor="ctr">
            <a:spAutoFit/>
          </a:bodyPr>
          <a:lstStyle/>
          <a:p>
            <a:pPr marL="38100" marR="30480" indent="11430" algn="ctr">
              <a:lnSpc>
                <a:spcPts val="3820"/>
              </a:lnSpc>
              <a:spcBef>
                <a:spcPts val="1015"/>
              </a:spcBef>
            </a:pPr>
            <a:r>
              <a:rPr sz="3950" b="1" spc="-10">
                <a:latin typeface="Calibri"/>
                <a:cs typeface="Calibri"/>
              </a:rPr>
              <a:t>Technical </a:t>
            </a:r>
            <a:r>
              <a:rPr sz="3950" b="1">
                <a:latin typeface="Calibri"/>
                <a:cs typeface="Calibri"/>
              </a:rPr>
              <a:t>Assistance</a:t>
            </a:r>
            <a:r>
              <a:rPr sz="3950" b="1" spc="15">
                <a:latin typeface="Calibri"/>
                <a:cs typeface="Calibri"/>
              </a:rPr>
              <a:t> </a:t>
            </a:r>
            <a:r>
              <a:rPr sz="3950" b="1" spc="-10">
                <a:latin typeface="Calibri"/>
                <a:cs typeface="Calibri"/>
              </a:rPr>
              <a:t>Available</a:t>
            </a:r>
            <a:endParaRPr sz="3950" b="1">
              <a:latin typeface="Calibri"/>
              <a:cs typeface="Calibri"/>
            </a:endParaRPr>
          </a:p>
        </p:txBody>
      </p:sp>
      <p:sp>
        <p:nvSpPr>
          <p:cNvPr id="6" name="object 6"/>
          <p:cNvSpPr txBox="1"/>
          <p:nvPr/>
        </p:nvSpPr>
        <p:spPr>
          <a:xfrm>
            <a:off x="5069041" y="3680204"/>
            <a:ext cx="4747895" cy="1738296"/>
          </a:xfrm>
          <a:prstGeom prst="rect">
            <a:avLst/>
          </a:prstGeom>
        </p:spPr>
        <p:txBody>
          <a:bodyPr vert="horz" wrap="square" lIns="0" tIns="128905" rIns="0" bIns="0" rtlCol="0" anchor="t">
            <a:spAutoFit/>
          </a:bodyPr>
          <a:lstStyle/>
          <a:p>
            <a:pPr marL="12065" marR="5080" algn="ctr">
              <a:lnSpc>
                <a:spcPts val="3820"/>
              </a:lnSpc>
              <a:spcBef>
                <a:spcPts val="1015"/>
              </a:spcBef>
            </a:pPr>
            <a:r>
              <a:rPr sz="3950" b="1">
                <a:solidFill>
                  <a:prstClr val="black"/>
                </a:solidFill>
                <a:latin typeface="Calibri"/>
                <a:cs typeface="Calibri"/>
              </a:rPr>
              <a:t>Submit</a:t>
            </a:r>
            <a:r>
              <a:rPr sz="3950" b="1" spc="5">
                <a:solidFill>
                  <a:prstClr val="black"/>
                </a:solidFill>
                <a:latin typeface="Calibri"/>
                <a:cs typeface="Calibri"/>
              </a:rPr>
              <a:t> </a:t>
            </a:r>
            <a:r>
              <a:rPr sz="3950" b="1">
                <a:solidFill>
                  <a:prstClr val="black"/>
                </a:solidFill>
                <a:latin typeface="Calibri"/>
                <a:cs typeface="Calibri"/>
              </a:rPr>
              <a:t>a</a:t>
            </a:r>
            <a:r>
              <a:rPr sz="3950" b="1" spc="-40">
                <a:solidFill>
                  <a:prstClr val="black"/>
                </a:solidFill>
                <a:latin typeface="Calibri"/>
                <a:cs typeface="Calibri"/>
              </a:rPr>
              <a:t> </a:t>
            </a:r>
            <a:r>
              <a:rPr sz="3950" b="1">
                <a:solidFill>
                  <a:prstClr val="black"/>
                </a:solidFill>
                <a:latin typeface="Calibri"/>
                <a:cs typeface="Calibri"/>
              </a:rPr>
              <a:t>Statement</a:t>
            </a:r>
            <a:r>
              <a:rPr sz="3950" b="1" spc="15">
                <a:solidFill>
                  <a:prstClr val="black"/>
                </a:solidFill>
                <a:latin typeface="Calibri"/>
                <a:cs typeface="Calibri"/>
              </a:rPr>
              <a:t> </a:t>
            </a:r>
            <a:r>
              <a:rPr sz="3950" b="1" spc="-25">
                <a:solidFill>
                  <a:prstClr val="black"/>
                </a:solidFill>
                <a:latin typeface="Calibri"/>
                <a:cs typeface="Calibri"/>
              </a:rPr>
              <a:t>of </a:t>
            </a:r>
            <a:r>
              <a:rPr sz="3950" b="1">
                <a:solidFill>
                  <a:prstClr val="black"/>
                </a:solidFill>
                <a:latin typeface="Calibri"/>
                <a:cs typeface="Calibri"/>
              </a:rPr>
              <a:t>Interest (SOI)</a:t>
            </a:r>
            <a:endParaRPr lang="en-US" sz="3950" b="1" spc="-70">
              <a:solidFill>
                <a:prstClr val="black"/>
              </a:solidFill>
              <a:latin typeface="Calibri"/>
              <a:cs typeface="Calibri"/>
            </a:endParaRPr>
          </a:p>
          <a:p>
            <a:pPr marL="8890" algn="ctr">
              <a:spcBef>
                <a:spcPts val="170"/>
              </a:spcBef>
            </a:pPr>
            <a:r>
              <a:rPr sz="3950" b="1">
                <a:solidFill>
                  <a:prstClr val="black"/>
                </a:solidFill>
                <a:latin typeface="Calibri"/>
                <a:cs typeface="Calibri"/>
              </a:rPr>
              <a:t>on</a:t>
            </a:r>
            <a:r>
              <a:rPr sz="3950" b="1" spc="-50">
                <a:solidFill>
                  <a:prstClr val="black"/>
                </a:solidFill>
                <a:latin typeface="Calibri"/>
                <a:cs typeface="Calibri"/>
              </a:rPr>
              <a:t> </a:t>
            </a:r>
            <a:r>
              <a:rPr sz="3950" b="1">
                <a:solidFill>
                  <a:prstClr val="black"/>
                </a:solidFill>
                <a:latin typeface="Calibri"/>
                <a:cs typeface="Calibri"/>
                <a:hlinkClick r:id="rId2"/>
              </a:rPr>
              <a:t>MEMA</a:t>
            </a:r>
            <a:r>
              <a:rPr lang="en-US" sz="3950" b="1">
                <a:solidFill>
                  <a:prstClr val="black"/>
                </a:solidFill>
                <a:latin typeface="Calibri"/>
                <a:cs typeface="Calibri"/>
                <a:hlinkClick r:id="rId2"/>
              </a:rPr>
              <a:t>'</a:t>
            </a:r>
            <a:r>
              <a:rPr sz="3950" b="1">
                <a:solidFill>
                  <a:prstClr val="black"/>
                </a:solidFill>
                <a:latin typeface="Calibri"/>
                <a:cs typeface="Calibri"/>
                <a:hlinkClick r:id="rId2"/>
              </a:rPr>
              <a:t>s</a:t>
            </a:r>
            <a:r>
              <a:rPr sz="3950" b="1" spc="140">
                <a:solidFill>
                  <a:prstClr val="black"/>
                </a:solidFill>
                <a:latin typeface="Calibri"/>
                <a:cs typeface="Calibri"/>
                <a:hlinkClick r:id="rId2"/>
              </a:rPr>
              <a:t> </a:t>
            </a:r>
            <a:r>
              <a:rPr sz="3950" b="1" spc="-10">
                <a:solidFill>
                  <a:prstClr val="black"/>
                </a:solidFill>
                <a:latin typeface="Calibri"/>
                <a:cs typeface="Calibri"/>
                <a:hlinkClick r:id="rId2"/>
              </a:rPr>
              <a:t>Website</a:t>
            </a:r>
            <a:endParaRPr sz="3950">
              <a:solidFill>
                <a:prstClr val="black"/>
              </a:solidFill>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descr="Information logo">
            <a:extLst>
              <a:ext uri="{C183D7F6-B498-43B3-948B-1728B52AA6E4}">
                <adec:decorative xmlns:adec="http://schemas.microsoft.com/office/drawing/2017/decorative" val="0"/>
              </a:ext>
            </a:extLst>
          </p:cNvPr>
          <p:cNvPicPr/>
          <p:nvPr/>
        </p:nvPicPr>
        <p:blipFill>
          <a:blip r:embed="rId2" cstate="print"/>
          <a:stretch>
            <a:fillRect/>
          </a:stretch>
        </p:blipFill>
        <p:spPr>
          <a:xfrm>
            <a:off x="1524001" y="0"/>
            <a:ext cx="3476625" cy="6858000"/>
          </a:xfrm>
          <a:prstGeom prst="rect">
            <a:avLst/>
          </a:prstGeom>
        </p:spPr>
      </p:pic>
      <p:sp>
        <p:nvSpPr>
          <p:cNvPr id="8" name="Title 7">
            <a:extLst>
              <a:ext uri="{FF2B5EF4-FFF2-40B4-BE49-F238E27FC236}">
                <a16:creationId xmlns:a16="http://schemas.microsoft.com/office/drawing/2014/main" id="{B9EB5D47-EA62-2441-4088-B490E22C3647}"/>
              </a:ext>
            </a:extLst>
          </p:cNvPr>
          <p:cNvSpPr txBox="1">
            <a:spLocks noGrp="1"/>
          </p:cNvSpPr>
          <p:nvPr>
            <p:ph type="title" idx="4294967295"/>
          </p:nvPr>
        </p:nvSpPr>
        <p:spPr>
          <a:xfrm>
            <a:off x="5238044" y="304801"/>
            <a:ext cx="482797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100000"/>
              </a:lnSpc>
              <a:spcBef>
                <a:spcPts val="0"/>
              </a:spcBef>
              <a:defRPr/>
            </a:pPr>
            <a:r>
              <a:rPr lang="en-US" sz="3200" b="1">
                <a:solidFill>
                  <a:schemeClr val="accent1">
                    <a:lumMod val="75000"/>
                  </a:schemeClr>
                </a:solidFill>
                <a:latin typeface="+mn-lt"/>
                <a:ea typeface="+mn-ea"/>
                <a:cs typeface="+mn-cs"/>
              </a:rPr>
              <a:t>Helpful Links:</a:t>
            </a:r>
          </a:p>
        </p:txBody>
      </p:sp>
      <p:sp>
        <p:nvSpPr>
          <p:cNvPr id="9" name="TextBox 8">
            <a:extLst>
              <a:ext uri="{FF2B5EF4-FFF2-40B4-BE49-F238E27FC236}">
                <a16:creationId xmlns:a16="http://schemas.microsoft.com/office/drawing/2014/main" id="{4254790D-AACB-F42B-5DF5-D86419F3F882}"/>
              </a:ext>
            </a:extLst>
          </p:cNvPr>
          <p:cNvSpPr txBox="1"/>
          <p:nvPr/>
        </p:nvSpPr>
        <p:spPr>
          <a:xfrm>
            <a:off x="5387509" y="1534571"/>
            <a:ext cx="4827976" cy="3788858"/>
          </a:xfrm>
          <a:prstGeom prst="rect">
            <a:avLst/>
          </a:prstGeom>
          <a:noFill/>
        </p:spPr>
        <p:txBody>
          <a:bodyPr wrap="square" lIns="91440" tIns="45720" rIns="91440" bIns="45720" rtlCol="0" anchor="t">
            <a:spAutoFit/>
          </a:bodyPr>
          <a:lstStyle/>
          <a:p>
            <a:pPr>
              <a:lnSpc>
                <a:spcPct val="150000"/>
              </a:lnSpc>
            </a:pPr>
            <a:r>
              <a:rPr lang="en-US">
                <a:solidFill>
                  <a:prstClr val="black"/>
                </a:solidFill>
                <a:latin typeface="Calibri" panose="020F0502020204030204"/>
                <a:hlinkClick r:id="rId3"/>
              </a:rPr>
              <a:t>MEMA Hazard Mitigation Website</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3"/>
              </a:rPr>
              <a:t>Statement of Interest</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4"/>
              </a:rPr>
              <a:t>FMA State Notice of Funding Opportunity</a:t>
            </a:r>
            <a:endParaRPr lang="en-US">
              <a:solidFill>
                <a:prstClr val="black"/>
              </a:solidFill>
              <a:latin typeface="Calibri" panose="020F0502020204030204"/>
              <a:ea typeface="Calibri"/>
              <a:cs typeface="Calibri"/>
              <a:hlinkClick r:id="" action="ppaction://noaction"/>
            </a:endParaRPr>
          </a:p>
          <a:p>
            <a:pPr>
              <a:lnSpc>
                <a:spcPct val="150000"/>
              </a:lnSpc>
            </a:pPr>
            <a:r>
              <a:rPr lang="en-US">
                <a:solidFill>
                  <a:prstClr val="black"/>
                </a:solidFill>
                <a:latin typeface="Calibri" panose="020F0502020204030204"/>
                <a:hlinkClick r:id="rId5"/>
              </a:rPr>
              <a:t>Benefit-Cost Analysis (BCA) Download</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6"/>
              </a:rPr>
              <a:t>2025 HMA Program &amp; Policy Guide</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7"/>
              </a:rPr>
              <a:t>FEMA GO Portal</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8"/>
              </a:rPr>
              <a:t>Sam.gov Registration / Information</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9"/>
              </a:rPr>
              <a:t>Federal Procurement Information</a:t>
            </a:r>
            <a:endParaRPr lang="en-US">
              <a:solidFill>
                <a:prstClr val="black"/>
              </a:solidFill>
              <a:latin typeface="Calibri" panose="020F0502020204030204"/>
            </a:endParaRPr>
          </a:p>
          <a:p>
            <a:pPr>
              <a:lnSpc>
                <a:spcPct val="150000"/>
              </a:lnSpc>
            </a:pPr>
            <a:endParaRPr lang="en-US">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MA logo">
            <a:extLst>
              <a:ext uri="{FF2B5EF4-FFF2-40B4-BE49-F238E27FC236}">
                <a16:creationId xmlns:a16="http://schemas.microsoft.com/office/drawing/2014/main" id="{A4B4352B-300E-8AE7-BDD5-CBDB0C00C47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699206" y="148347"/>
            <a:ext cx="1857785" cy="1857785"/>
          </a:xfrm>
          <a:prstGeom prst="rect">
            <a:avLst/>
          </a:prstGeom>
        </p:spPr>
      </p:pic>
      <p:sp>
        <p:nvSpPr>
          <p:cNvPr id="9" name="TextBox 8">
            <a:extLst>
              <a:ext uri="{FF2B5EF4-FFF2-40B4-BE49-F238E27FC236}">
                <a16:creationId xmlns:a16="http://schemas.microsoft.com/office/drawing/2014/main" id="{8B633E2D-7B1C-FD59-4D44-FD9D4B2273CC}"/>
              </a:ext>
            </a:extLst>
          </p:cNvPr>
          <p:cNvSpPr txBox="1"/>
          <p:nvPr/>
        </p:nvSpPr>
        <p:spPr>
          <a:xfrm>
            <a:off x="2195160" y="316053"/>
            <a:ext cx="60790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4000" b="1">
                <a:solidFill>
                  <a:srgbClr val="4472C4">
                    <a:lumMod val="75000"/>
                  </a:srgbClr>
                </a:solidFill>
                <a:latin typeface="Calibri" panose="020F0502020204030204"/>
                <a:cs typeface="Calibri"/>
              </a:rPr>
              <a:t>Contact MEMA</a:t>
            </a:r>
          </a:p>
        </p:txBody>
      </p:sp>
      <p:sp>
        <p:nvSpPr>
          <p:cNvPr id="12" name="TextBox 11">
            <a:extLst>
              <a:ext uri="{FF2B5EF4-FFF2-40B4-BE49-F238E27FC236}">
                <a16:creationId xmlns:a16="http://schemas.microsoft.com/office/drawing/2014/main" id="{6BFCAA84-82FB-CF36-19ED-19AB2F52A0C9}"/>
              </a:ext>
            </a:extLst>
          </p:cNvPr>
          <p:cNvSpPr txBox="1"/>
          <p:nvPr/>
        </p:nvSpPr>
        <p:spPr>
          <a:xfrm>
            <a:off x="2159303" y="1187337"/>
            <a:ext cx="387394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b="1">
                <a:solidFill>
                  <a:prstClr val="black"/>
                </a:solidFill>
                <a:latin typeface="Calibri" panose="020F0502020204030204"/>
                <a:cs typeface="Calibri"/>
              </a:rPr>
              <a:t>Shelly O'Toole</a:t>
            </a:r>
          </a:p>
          <a:p>
            <a:pPr>
              <a:defRPr/>
            </a:pPr>
            <a:r>
              <a:rPr lang="en-US">
                <a:solidFill>
                  <a:prstClr val="black"/>
                </a:solidFill>
                <a:latin typeface="Calibri" panose="020F0502020204030204"/>
                <a:cs typeface="Calibri"/>
              </a:rPr>
              <a:t>MEMA State Hazard Mitigation Officer</a:t>
            </a: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hlinkClick r:id="rId3"/>
              </a:rPr>
              <a:t>michelle.otoole@mass.gov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508-820-1443</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Elena Kilduff</a:t>
            </a:r>
            <a:endParaRPr lang="en-US" b="1">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MEMA Regions 1 &amp; 3</a:t>
            </a:r>
          </a:p>
          <a:p>
            <a:pPr>
              <a:defRPr/>
            </a:pPr>
            <a:r>
              <a:rPr lang="en-US" err="1">
                <a:solidFill>
                  <a:prstClr val="black"/>
                </a:solidFill>
                <a:latin typeface="Calibri" panose="020F0502020204030204"/>
                <a:ea typeface="Calibri"/>
                <a:cs typeface="Calibri"/>
                <a:hlinkClick r:id="rId4"/>
              </a:rPr>
              <a:t>elena</a:t>
            </a:r>
            <a:r>
              <a:rPr lang="en-US">
                <a:solidFill>
                  <a:prstClr val="black"/>
                </a:solidFill>
                <a:latin typeface="Calibri" panose="020F0502020204030204"/>
                <a:ea typeface="Calibri"/>
                <a:cs typeface="Calibri"/>
                <a:hlinkClick r:id="rId4"/>
              </a:rPr>
              <a:t>.kilduff@mass.gov</a:t>
            </a: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508-820-1436</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David Woodbury</a:t>
            </a:r>
            <a:endParaRPr lang="en-US" b="1">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MEMA Regions 2 &amp; 4</a:t>
            </a: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hlinkClick r:id="rId5"/>
              </a:rPr>
              <a:t>david.woodbury@mass.gov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508-820-2034</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Michael Enko, CFM</a:t>
            </a:r>
            <a:endParaRPr lang="en-US" b="1">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MEMA Civil Engineer</a:t>
            </a:r>
          </a:p>
          <a:p>
            <a:pPr>
              <a:defRPr/>
            </a:pPr>
            <a:r>
              <a:rPr lang="en-US">
                <a:solidFill>
                  <a:prstClr val="black"/>
                </a:solidFill>
                <a:latin typeface="Calibri" panose="020F0502020204030204"/>
                <a:cs typeface="Calibri"/>
                <a:hlinkClick r:id="rId6"/>
              </a:rPr>
              <a:t>michael.enko@mass.gov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508-820-1440</a:t>
            </a:r>
            <a:endParaRPr lang="en-US">
              <a:solidFill>
                <a:prstClr val="black"/>
              </a:solidFill>
              <a:latin typeface="Calibri" panose="020F0502020204030204"/>
              <a:ea typeface="Calibri"/>
              <a:cs typeface="Calibri"/>
            </a:endParaRPr>
          </a:p>
        </p:txBody>
      </p:sp>
      <p:sp>
        <p:nvSpPr>
          <p:cNvPr id="16" name="object 14">
            <a:extLst>
              <a:ext uri="{FF2B5EF4-FFF2-40B4-BE49-F238E27FC236}">
                <a16:creationId xmlns:a16="http://schemas.microsoft.com/office/drawing/2014/main" id="{0DC1EB66-3082-1C5D-53F8-D716233D3944}"/>
              </a:ext>
            </a:extLst>
          </p:cNvPr>
          <p:cNvSpPr txBox="1">
            <a:spLocks noGrp="1"/>
          </p:cNvSpPr>
          <p:nvPr>
            <p:ph type="title" idx="4294967295"/>
          </p:nvPr>
        </p:nvSpPr>
        <p:spPr>
          <a:xfrm>
            <a:off x="6948496" y="6375644"/>
            <a:ext cx="3622040" cy="334010"/>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defTabSz="914400">
              <a:lnSpc>
                <a:spcPct val="100000"/>
              </a:lnSpc>
              <a:spcBef>
                <a:spcPts val="125"/>
              </a:spcBef>
              <a:defRPr/>
            </a:pPr>
            <a:r>
              <a:rPr lang="en-US" sz="2000" b="1" u="sng">
                <a:solidFill>
                  <a:srgbClr val="0562C1"/>
                </a:solidFill>
                <a:uFill>
                  <a:solidFill>
                    <a:srgbClr val="0562C1"/>
                  </a:solidFill>
                </a:uFill>
                <a:latin typeface="Calibri"/>
                <a:ea typeface="+mn-ea"/>
                <a:cs typeface="Calibri"/>
                <a:hlinkClick r:id="rId7"/>
              </a:rPr>
              <a:t>MEMA</a:t>
            </a:r>
            <a:r>
              <a:rPr lang="en-US" sz="2000" b="1" u="sng" spc="-25">
                <a:solidFill>
                  <a:srgbClr val="0562C1"/>
                </a:solidFill>
                <a:uFill>
                  <a:solidFill>
                    <a:srgbClr val="0562C1"/>
                  </a:solidFill>
                </a:uFill>
                <a:latin typeface="Calibri"/>
                <a:ea typeface="+mn-ea"/>
                <a:cs typeface="Calibri"/>
                <a:hlinkClick r:id="rId7"/>
              </a:rPr>
              <a:t> </a:t>
            </a:r>
            <a:r>
              <a:rPr lang="en-US" sz="2000" b="1" u="sng">
                <a:solidFill>
                  <a:srgbClr val="0562C1"/>
                </a:solidFill>
                <a:uFill>
                  <a:solidFill>
                    <a:srgbClr val="0562C1"/>
                  </a:solidFill>
                </a:uFill>
                <a:latin typeface="Calibri"/>
                <a:ea typeface="+mn-ea"/>
                <a:cs typeface="Calibri"/>
                <a:hlinkClick r:id="rId7"/>
              </a:rPr>
              <a:t>Hazard</a:t>
            </a:r>
            <a:r>
              <a:rPr lang="en-US" sz="2000" b="1" u="sng" spc="-40">
                <a:solidFill>
                  <a:srgbClr val="0562C1"/>
                </a:solidFill>
                <a:uFill>
                  <a:solidFill>
                    <a:srgbClr val="0562C1"/>
                  </a:solidFill>
                </a:uFill>
                <a:latin typeface="Calibri"/>
                <a:ea typeface="+mn-ea"/>
                <a:cs typeface="Calibri"/>
                <a:hlinkClick r:id="rId7"/>
              </a:rPr>
              <a:t> </a:t>
            </a:r>
            <a:r>
              <a:rPr lang="en-US" sz="2000" b="1" u="sng">
                <a:solidFill>
                  <a:srgbClr val="0562C1"/>
                </a:solidFill>
                <a:uFill>
                  <a:solidFill>
                    <a:srgbClr val="0562C1"/>
                  </a:solidFill>
                </a:uFill>
                <a:latin typeface="Calibri"/>
                <a:ea typeface="+mn-ea"/>
                <a:cs typeface="Calibri"/>
                <a:hlinkClick r:id="rId7"/>
              </a:rPr>
              <a:t>Mitigation</a:t>
            </a:r>
            <a:r>
              <a:rPr lang="en-US" sz="2000" b="1" u="sng" spc="-125">
                <a:solidFill>
                  <a:srgbClr val="0562C1"/>
                </a:solidFill>
                <a:uFill>
                  <a:solidFill>
                    <a:srgbClr val="0562C1"/>
                  </a:solidFill>
                </a:uFill>
                <a:latin typeface="Calibri"/>
                <a:ea typeface="+mn-ea"/>
                <a:cs typeface="Calibri"/>
                <a:hlinkClick r:id="rId7"/>
              </a:rPr>
              <a:t> </a:t>
            </a:r>
            <a:r>
              <a:rPr lang="en-US" sz="2000" b="1" u="sng" spc="-10">
                <a:solidFill>
                  <a:srgbClr val="0562C1"/>
                </a:solidFill>
                <a:uFill>
                  <a:solidFill>
                    <a:srgbClr val="0562C1"/>
                  </a:solidFill>
                </a:uFill>
                <a:latin typeface="Calibri"/>
                <a:ea typeface="+mn-ea"/>
                <a:cs typeface="Calibri"/>
                <a:hlinkClick r:id="rId7"/>
              </a:rPr>
              <a:t>Website</a:t>
            </a:r>
            <a:endParaRPr lang="en-US" sz="2000">
              <a:solidFill>
                <a:prstClr val="black"/>
              </a:solidFill>
              <a:latin typeface="Calibri"/>
              <a:ea typeface="+mn-ea"/>
              <a:cs typeface="Calibri"/>
            </a:endParaRPr>
          </a:p>
        </p:txBody>
      </p:sp>
      <p:sp>
        <p:nvSpPr>
          <p:cNvPr id="2" name="TextBox 1">
            <a:extLst>
              <a:ext uri="{FF2B5EF4-FFF2-40B4-BE49-F238E27FC236}">
                <a16:creationId xmlns:a16="http://schemas.microsoft.com/office/drawing/2014/main" id="{98923876-5289-3409-8E43-36EC6084B49B}"/>
              </a:ext>
            </a:extLst>
          </p:cNvPr>
          <p:cNvSpPr txBox="1"/>
          <p:nvPr/>
        </p:nvSpPr>
        <p:spPr>
          <a:xfrm>
            <a:off x="6221509" y="1763097"/>
            <a:ext cx="321832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b="1">
                <a:solidFill>
                  <a:prstClr val="black"/>
                </a:solidFill>
                <a:latin typeface="Calibri" panose="020F0502020204030204"/>
                <a:cs typeface="Calibri"/>
              </a:rPr>
              <a:t>Patrick Limerick</a:t>
            </a:r>
          </a:p>
          <a:p>
            <a:pPr>
              <a:defRPr/>
            </a:pPr>
            <a:r>
              <a:rPr lang="en-US">
                <a:solidFill>
                  <a:prstClr val="black"/>
                </a:solidFill>
                <a:latin typeface="Calibri" panose="020F0502020204030204" pitchFamily="34" charset="0"/>
                <a:ea typeface="Times New Roman" panose="02020603050405020304" pitchFamily="18" charset="0"/>
              </a:rPr>
              <a:t>Mitigation and Recovery Grants Support Coordinator </a:t>
            </a:r>
          </a:p>
          <a:p>
            <a:pPr>
              <a:defRPr/>
            </a:pPr>
            <a:r>
              <a:rPr lang="en-US">
                <a:solidFill>
                  <a:prstClr val="black"/>
                </a:solidFill>
                <a:latin typeface="Calibri" panose="020F0502020204030204"/>
                <a:cs typeface="Calibri"/>
                <a:hlinkClick r:id="rId8"/>
              </a:rPr>
              <a:t>p</a:t>
            </a:r>
            <a:r>
              <a:rPr lang="en-US" err="1">
                <a:solidFill>
                  <a:prstClr val="black"/>
                </a:solidFill>
                <a:latin typeface="Calibri" panose="020F0502020204030204"/>
                <a:cs typeface="Calibri"/>
                <a:hlinkClick r:id="rId8"/>
              </a:rPr>
              <a:t>atrick.limerick</a:t>
            </a:r>
            <a:r>
              <a:rPr lang="pl-PL">
                <a:solidFill>
                  <a:prstClr val="black"/>
                </a:solidFill>
                <a:latin typeface="Calibri" panose="020F0502020204030204"/>
                <a:cs typeface="Calibri"/>
                <a:hlinkClick r:id="rId8"/>
              </a:rPr>
              <a:t>@mass.gov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508-404-4369</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Jeff </a:t>
            </a:r>
            <a:r>
              <a:rPr lang="en-US" b="1">
                <a:solidFill>
                  <a:prstClr val="black"/>
                </a:solidFill>
                <a:latin typeface="Calibri" panose="020F0502020204030204" pitchFamily="34" charset="0"/>
                <a:ea typeface="Aptos" panose="020B0004020202020204" pitchFamily="34" charset="0"/>
                <a:cs typeface="Calibri" panose="020F0502020204030204" pitchFamily="34" charset="0"/>
              </a:rPr>
              <a:t>Zukowski</a:t>
            </a:r>
            <a:endParaRPr lang="en-US" b="1">
              <a:solidFill>
                <a:prstClr val="black"/>
              </a:solidFill>
              <a:latin typeface="Calibri" panose="020F0502020204030204" pitchFamily="34" charset="0"/>
              <a:ea typeface="Calibri"/>
              <a:cs typeface="Calibri" panose="020F0502020204030204" pitchFamily="34" charset="0"/>
            </a:endParaRPr>
          </a:p>
          <a:p>
            <a:pPr>
              <a:defRPr/>
            </a:pPr>
            <a:r>
              <a:rPr lang="en-US">
                <a:solidFill>
                  <a:prstClr val="black"/>
                </a:solidFill>
                <a:latin typeface="Calibri" panose="020F0502020204030204"/>
                <a:cs typeface="Calibri"/>
              </a:rPr>
              <a:t>State </a:t>
            </a:r>
            <a:r>
              <a:rPr lang="en-US">
                <a:solidFill>
                  <a:prstClr val="black"/>
                </a:solidFill>
                <a:latin typeface="Calibri" panose="020F0502020204030204"/>
                <a:ea typeface="Aptos" panose="020B0004020202020204" pitchFamily="34" charset="0"/>
                <a:cs typeface="Aptos" panose="020B0004020202020204" pitchFamily="34" charset="0"/>
              </a:rPr>
              <a:t>Hazard Mitigation Planner</a:t>
            </a:r>
            <a:endParaRPr lang="en-US">
              <a:solidFill>
                <a:prstClr val="black"/>
              </a:solidFill>
              <a:latin typeface="Calibri" panose="020F0502020204030204"/>
              <a:ea typeface="Calibri"/>
              <a:cs typeface="Calibri"/>
            </a:endParaRPr>
          </a:p>
          <a:p>
            <a:pPr>
              <a:defRPr/>
            </a:pPr>
            <a:r>
              <a:rPr lang="pl-PL">
                <a:solidFill>
                  <a:prstClr val="black"/>
                </a:solidFill>
                <a:latin typeface="Calibri" panose="020F0502020204030204"/>
                <a:cs typeface="Calibri"/>
                <a:hlinkClick r:id="rId9"/>
              </a:rPr>
              <a:t>jeffrey.zukowski@mass.gov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508-820-1422</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r>
              <a:rPr lang="en-US" b="1">
                <a:solidFill>
                  <a:prstClr val="black"/>
                </a:solidFill>
                <a:latin typeface="Calibri" panose="020F0502020204030204" pitchFamily="34" charset="0"/>
                <a:ea typeface="Aptos" panose="020B0004020202020204" pitchFamily="34" charset="0"/>
                <a:cs typeface="Calibri" panose="020F0502020204030204" pitchFamily="34" charset="0"/>
              </a:rPr>
              <a:t>Marybeth Groff, CFM</a:t>
            </a:r>
          </a:p>
          <a:p>
            <a:r>
              <a:rPr lang="en-US">
                <a:solidFill>
                  <a:prstClr val="black"/>
                </a:solidFill>
                <a:latin typeface="Aptos" panose="020B0004020202020204" pitchFamily="34" charset="0"/>
                <a:ea typeface="Aptos" panose="020B0004020202020204" pitchFamily="34" charset="0"/>
                <a:cs typeface="Aptos" panose="020B0004020202020204" pitchFamily="34" charset="0"/>
              </a:rPr>
              <a:t>Hazard Mitigation &amp; Climate Adaptation Coordinator</a:t>
            </a:r>
          </a:p>
          <a:p>
            <a:pPr>
              <a:defRPr/>
            </a:pPr>
            <a:r>
              <a:rPr lang="en-US">
                <a:solidFill>
                  <a:prstClr val="black"/>
                </a:solidFill>
                <a:latin typeface="Calibri" panose="020F0502020204030204"/>
                <a:cs typeface="Calibri"/>
                <a:hlinkClick r:id="rId10"/>
              </a:rPr>
              <a:t>marybeth.groff@mass.gov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508-820-1435</a:t>
            </a:r>
            <a:endParaRPr lang="en-US">
              <a:solidFill>
                <a:prstClr val="black"/>
              </a:solidFill>
              <a:latin typeface="Calibri" panose="020F0502020204030204"/>
              <a:ea typeface="Calibri"/>
              <a:cs typeface="Calibri"/>
            </a:endParaRPr>
          </a:p>
        </p:txBody>
      </p:sp>
    </p:spTree>
    <p:extLst>
      <p:ext uri="{BB962C8B-B14F-4D97-AF65-F5344CB8AC3E}">
        <p14:creationId xmlns:p14="http://schemas.microsoft.com/office/powerpoint/2010/main" val="1104611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DA Rural Development U.S. Department of Agricultu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538163"/>
            <a:ext cx="24288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92820" y="1719618"/>
            <a:ext cx="3699523" cy="2953273"/>
          </a:xfrm>
        </p:spPr>
        <p:txBody>
          <a:bodyPr>
            <a:normAutofit/>
          </a:bodyPr>
          <a:lstStyle/>
          <a:p>
            <a:pPr rtl="0" eaLnBrk="1" latinLnBrk="0" hangingPunct="1"/>
            <a:r>
              <a:rPr lang="en-US" kern="1200">
                <a:effectLst/>
                <a:ea typeface="+mn-ea"/>
              </a:rPr>
              <a:t>2026 Distance Learning </a:t>
            </a:r>
            <a:r>
              <a:rPr lang="en-US">
                <a:ea typeface="+mn-ea"/>
              </a:rPr>
              <a:t>&amp;</a:t>
            </a:r>
            <a:r>
              <a:rPr lang="en-US" kern="1200">
                <a:effectLst/>
                <a:ea typeface="+mn-ea"/>
              </a:rPr>
              <a:t> Telemedicine Grant Program</a:t>
            </a:r>
            <a:br>
              <a:rPr lang="en-US" kern="1200">
                <a:effectLst/>
                <a:ea typeface="+mn-ea"/>
              </a:rPr>
            </a:br>
            <a:endParaRPr lang="en-US"/>
          </a:p>
        </p:txBody>
      </p:sp>
      <p:sp>
        <p:nvSpPr>
          <p:cNvPr id="6"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116107" y="4169391"/>
            <a:ext cx="6841861" cy="1218230"/>
          </a:xfrm>
        </p:spPr>
        <p:txBody>
          <a:bodyPr>
            <a:normAutofit/>
          </a:bodyPr>
          <a:lstStyle/>
          <a:p>
            <a:r>
              <a:rPr lang="en-US" sz="2000"/>
              <a:t>Presented by: Robert Fry</a:t>
            </a:r>
          </a:p>
          <a:p>
            <a:r>
              <a:rPr lang="en-US" sz="2000"/>
              <a:t>General Field Representative NY/PA/NJ</a:t>
            </a:r>
          </a:p>
        </p:txBody>
      </p:sp>
      <p:pic>
        <p:nvPicPr>
          <p:cNvPr id="6147" name="Picture 3" descr="A man crossing the street of a rural t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813" y="-2052"/>
            <a:ext cx="72104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574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Distance Learning &amp; Telemedicine Grant Program</a:t>
            </a:r>
            <a:br>
              <a:rPr lang="en-US"/>
            </a:br>
            <a:endParaRPr lang="en-US"/>
          </a:p>
        </p:txBody>
      </p:sp>
      <p:sp>
        <p:nvSpPr>
          <p:cNvPr id="6" name="Content Placeholder 2"/>
          <p:cNvSpPr>
            <a:spLocks noGrp="1"/>
          </p:cNvSpPr>
          <p:nvPr>
            <p:ph idx="1"/>
          </p:nvPr>
        </p:nvSpPr>
        <p:spPr>
          <a:xfrm>
            <a:off x="838200" y="1979544"/>
            <a:ext cx="10515600" cy="679436"/>
          </a:xfrm>
        </p:spPr>
        <p:txBody>
          <a:bodyPr>
            <a:normAutofit/>
          </a:bodyPr>
          <a:lstStyle/>
          <a:p>
            <a:pPr marL="0" indent="0">
              <a:buNone/>
            </a:pPr>
            <a:r>
              <a:rPr lang="en-US" sz="2800" b="1"/>
              <a:t>Webinar Roadmap</a:t>
            </a:r>
          </a:p>
        </p:txBody>
      </p:sp>
      <p:sp>
        <p:nvSpPr>
          <p:cNvPr id="2" name="Slide Number Placeholder 1">
            <a:extLst>
              <a:ext uri="{FF2B5EF4-FFF2-40B4-BE49-F238E27FC236}">
                <a16:creationId xmlns:a16="http://schemas.microsoft.com/office/drawing/2014/main" id="{EE3CCD6E-2BDB-4995-8116-82B6D001B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p:cNvSpPr>
            <a:spLocks noGrp="1"/>
          </p:cNvSpPr>
          <p:nvPr>
            <p:ph sz="half" idx="4294967295"/>
          </p:nvPr>
        </p:nvSpPr>
        <p:spPr>
          <a:xfrm>
            <a:off x="838200" y="2550695"/>
            <a:ext cx="10226675" cy="3465093"/>
          </a:xfrm>
        </p:spPr>
        <p:txBody>
          <a:bodyPr>
            <a:normAutofit/>
          </a:bodyPr>
          <a:lstStyle/>
          <a:p>
            <a:pPr marL="457200" indent="-457200">
              <a:buFont typeface="+mj-lt"/>
              <a:buAutoNum type="alphaUcPeriod"/>
            </a:pPr>
            <a:r>
              <a:rPr lang="en-US" sz="2400"/>
              <a:t>The Basics</a:t>
            </a:r>
          </a:p>
          <a:p>
            <a:pPr marL="457200" indent="-457200">
              <a:buFont typeface="+mj-lt"/>
              <a:buAutoNum type="alphaUcPeriod"/>
            </a:pPr>
            <a:r>
              <a:rPr lang="en-US" sz="2400">
                <a:solidFill>
                  <a:schemeClr val="tx1"/>
                </a:solidFill>
              </a:rPr>
              <a:t>Eligibility</a:t>
            </a:r>
          </a:p>
          <a:p>
            <a:pPr marL="457200" indent="-457200">
              <a:buFont typeface="+mj-lt"/>
              <a:buAutoNum type="alphaUcPeriod"/>
            </a:pPr>
            <a:r>
              <a:rPr lang="en-US" sz="2400"/>
              <a:t>Matching</a:t>
            </a:r>
          </a:p>
          <a:p>
            <a:pPr marL="457200" indent="-457200">
              <a:buFont typeface="+mj-lt"/>
              <a:buAutoNum type="alphaUcPeriod"/>
            </a:pPr>
            <a:r>
              <a:rPr lang="en-US" sz="2400">
                <a:solidFill>
                  <a:schemeClr val="tx1"/>
                </a:solidFill>
              </a:rPr>
              <a:t>Scoring</a:t>
            </a:r>
          </a:p>
          <a:p>
            <a:pPr marL="457200" indent="-457200">
              <a:buFont typeface="+mj-lt"/>
              <a:buAutoNum type="alphaUcPeriod"/>
            </a:pPr>
            <a:r>
              <a:rPr lang="en-US" sz="2400"/>
              <a:t>Applying</a:t>
            </a:r>
          </a:p>
          <a:p>
            <a:pPr marL="457200" indent="-457200">
              <a:buFont typeface="+mj-lt"/>
              <a:buAutoNum type="alphaUcPeriod"/>
            </a:pPr>
            <a:r>
              <a:rPr lang="en-US" sz="2400">
                <a:solidFill>
                  <a:schemeClr val="tx1"/>
                </a:solidFill>
              </a:rPr>
              <a:t>As</a:t>
            </a:r>
            <a:r>
              <a:rPr lang="en-US" sz="2400"/>
              <a:t>sistance</a:t>
            </a:r>
            <a:br>
              <a:rPr lang="en-US" sz="2400">
                <a:solidFill>
                  <a:schemeClr val="tx1"/>
                </a:solidFill>
              </a:rPr>
            </a:br>
            <a:endParaRPr lang="en-US" sz="2400">
              <a:solidFill>
                <a:schemeClr val="tx1"/>
              </a:solidFill>
            </a:endParaRPr>
          </a:p>
          <a:p>
            <a:endParaRPr lang="en-US" sz="2400">
              <a:solidFill>
                <a:schemeClr val="tx1"/>
              </a:solidFill>
            </a:endParaRPr>
          </a:p>
        </p:txBody>
      </p:sp>
    </p:spTree>
    <p:extLst>
      <p:ext uri="{BB962C8B-B14F-4D97-AF65-F5344CB8AC3E}">
        <p14:creationId xmlns:p14="http://schemas.microsoft.com/office/powerpoint/2010/main" val="354737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DC22-9EF3-12AA-2352-D633A5E2C2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E13E4E-4EB0-CDD5-E0F9-08035471E4F9}"/>
              </a:ext>
              <a:ext uri="{C183D7F6-B498-43B3-948B-1728B52AA6E4}">
                <adec:decorative xmlns:adec="http://schemas.microsoft.com/office/drawing/2017/decorative" val="1"/>
              </a:ext>
            </a:extLst>
          </p:cNvPr>
          <p:cNvSpPr/>
          <p:nvPr/>
        </p:nvSpPr>
        <p:spPr>
          <a:xfrm>
            <a:off x="0" y="3108960"/>
            <a:ext cx="12192000" cy="198424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195F797-3F4E-9EBD-7AD0-C2117887AAC9}"/>
              </a:ext>
              <a:ext uri="{C183D7F6-B498-43B3-948B-1728B52AA6E4}">
                <adec:decorative xmlns:adec="http://schemas.microsoft.com/office/drawing/2017/decorative" val="1"/>
              </a:ext>
            </a:extLst>
          </p:cNvPr>
          <p:cNvSpPr/>
          <p:nvPr/>
        </p:nvSpPr>
        <p:spPr>
          <a:xfrm>
            <a:off x="0" y="1124712"/>
            <a:ext cx="12192000" cy="1984248"/>
          </a:xfrm>
          <a:prstGeom prst="rect">
            <a:avLst/>
          </a:prstGeom>
          <a:solidFill>
            <a:schemeClr val="accent3">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2E0AA011-B8D1-C871-6C1B-A7DA30027D63}"/>
              </a:ext>
            </a:extLst>
          </p:cNvPr>
          <p:cNvSpPr txBox="1">
            <a:spLocks noGrp="1"/>
          </p:cNvSpPr>
          <p:nvPr>
            <p:ph type="title" idx="4294967295"/>
          </p:nvPr>
        </p:nvSpPr>
        <p:spPr bwMode="blackWhite">
          <a:xfrm>
            <a:off x="1284742" y="988933"/>
            <a:ext cx="10053763" cy="2928470"/>
          </a:xfrm>
          <a:prstGeom prst="rect">
            <a:avLst/>
          </a:prstGeom>
          <a:noFill/>
          <a:ln w="9525">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algn="l" defTabSz="914400" rtl="0" eaLnBrk="1" fontAlgn="auto" latinLnBrk="0" hangingPunct="1">
              <a:lnSpc>
                <a:spcPts val="6000"/>
              </a:lnSpc>
              <a:spcBef>
                <a:spcPts val="0"/>
              </a:spcBef>
              <a:spcAft>
                <a:spcPts val="0"/>
              </a:spcAft>
              <a:buNone/>
              <a:defRPr lang="en-US" sz="5400" b="1" kern="1200" baseline="0" dirty="0">
                <a:solidFill>
                  <a:schemeClr val="bg1"/>
                </a:solidFill>
                <a:latin typeface="+mj-lt"/>
                <a:ea typeface="+mj-ea"/>
                <a:cs typeface="+mj-cs"/>
                <a:sym typeface="+mj-lt"/>
              </a:defRPr>
            </a:lvl1p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558C"/>
                </a:solidFill>
                <a:effectLst/>
                <a:uLnTx/>
                <a:uFillTx/>
                <a:latin typeface="Calibri" panose="020F0502020204030204"/>
                <a:ea typeface="+mj-ea"/>
                <a:cs typeface="+mj-cs"/>
                <a:sym typeface="+mj-lt"/>
              </a:rPr>
              <a:t>FFIO Updates</a:t>
            </a:r>
          </a:p>
        </p:txBody>
      </p:sp>
    </p:spTree>
    <p:extLst>
      <p:ext uri="{BB962C8B-B14F-4D97-AF65-F5344CB8AC3E}">
        <p14:creationId xmlns:p14="http://schemas.microsoft.com/office/powerpoint/2010/main" val="3463908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Distance Learning &amp; Telemedicine Grant Program – The Basics</a:t>
            </a:r>
            <a:br>
              <a:rPr lang="en-US"/>
            </a:br>
            <a:endParaRPr lang="en-US"/>
          </a:p>
        </p:txBody>
      </p:sp>
      <p:sp>
        <p:nvSpPr>
          <p:cNvPr id="6" name="Content Placeholder 2"/>
          <p:cNvSpPr>
            <a:spLocks noGrp="1"/>
          </p:cNvSpPr>
          <p:nvPr>
            <p:ph idx="1"/>
          </p:nvPr>
        </p:nvSpPr>
        <p:spPr>
          <a:xfrm>
            <a:off x="838200" y="1979544"/>
            <a:ext cx="10515600" cy="593040"/>
          </a:xfrm>
        </p:spPr>
        <p:txBody>
          <a:bodyPr>
            <a:normAutofit/>
          </a:bodyPr>
          <a:lstStyle/>
          <a:p>
            <a:pPr marL="0" indent="0">
              <a:buNone/>
            </a:pPr>
            <a:r>
              <a:rPr lang="en-US" sz="2800" b="1"/>
              <a:t>Distance Learning</a:t>
            </a:r>
          </a:p>
        </p:txBody>
      </p:sp>
      <p:sp>
        <p:nvSpPr>
          <p:cNvPr id="2" name="Slide Number Placeholder 1">
            <a:extLst>
              <a:ext uri="{FF2B5EF4-FFF2-40B4-BE49-F238E27FC236}">
                <a16:creationId xmlns:a16="http://schemas.microsoft.com/office/drawing/2014/main" id="{EE3CCD6E-2BDB-4995-8116-82B6D001B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p:cNvSpPr>
            <a:spLocks noGrp="1"/>
          </p:cNvSpPr>
          <p:nvPr>
            <p:ph sz="half" idx="4294967295"/>
          </p:nvPr>
        </p:nvSpPr>
        <p:spPr>
          <a:xfrm>
            <a:off x="838200" y="2572584"/>
            <a:ext cx="10226675" cy="3647742"/>
          </a:xfrm>
        </p:spPr>
        <p:txBody>
          <a:bodyPr>
            <a:normAutofit/>
          </a:bodyPr>
          <a:lstStyle/>
          <a:p>
            <a:r>
              <a:rPr lang="en-US" sz="2400"/>
              <a:t>Distance Learning means the </a:t>
            </a:r>
            <a:r>
              <a:rPr lang="en-US" sz="2400" b="1" u="sng"/>
              <a:t>real-time, interactive</a:t>
            </a:r>
            <a:r>
              <a:rPr lang="en-US" sz="2400"/>
              <a:t> delivery of </a:t>
            </a:r>
            <a:r>
              <a:rPr lang="en-US" sz="2400" b="1" u="sng"/>
              <a:t>curriculum via telecommunications</a:t>
            </a:r>
            <a:r>
              <a:rPr lang="en-US" sz="2400"/>
              <a:t> and promotes the connection of students and teachers at remote sites.</a:t>
            </a:r>
            <a:br>
              <a:rPr lang="en-US" sz="2400"/>
            </a:br>
            <a:endParaRPr lang="en-US" sz="2400">
              <a:solidFill>
                <a:schemeClr val="tx1"/>
              </a:solidFill>
            </a:endParaRPr>
          </a:p>
          <a:p>
            <a:pPr lvl="1"/>
            <a:r>
              <a:rPr lang="en-US" sz="2400"/>
              <a:t>Provide educational programs, instruction, or information originating in one area, whether rural or not, to students and teachers who are located in rural areas; or</a:t>
            </a:r>
            <a:br>
              <a:rPr lang="en-US" sz="2400"/>
            </a:br>
            <a:endParaRPr lang="en-US" sz="2400"/>
          </a:p>
          <a:p>
            <a:pPr lvl="1"/>
            <a:r>
              <a:rPr lang="en-US" sz="2400"/>
              <a:t>Connect teachers and students, located in one rural area with teachers and students who are located in a different rural area.</a:t>
            </a:r>
            <a:endParaRPr lang="en-US" sz="2400">
              <a:solidFill>
                <a:schemeClr val="tx1"/>
              </a:solidFill>
            </a:endParaRPr>
          </a:p>
          <a:p>
            <a:endParaRPr lang="en-US" sz="2400">
              <a:solidFill>
                <a:schemeClr val="tx1"/>
              </a:solidFill>
            </a:endParaRPr>
          </a:p>
        </p:txBody>
      </p:sp>
    </p:spTree>
    <p:extLst>
      <p:ext uri="{BB962C8B-B14F-4D97-AF65-F5344CB8AC3E}">
        <p14:creationId xmlns:p14="http://schemas.microsoft.com/office/powerpoint/2010/main" val="268042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Distance Learning &amp; Telemedicine Grant Program – The Basics</a:t>
            </a:r>
            <a:br>
              <a:rPr lang="en-US"/>
            </a:br>
            <a:endParaRPr lang="en-US"/>
          </a:p>
        </p:txBody>
      </p:sp>
      <p:sp>
        <p:nvSpPr>
          <p:cNvPr id="6" name="Content Placeholder 2"/>
          <p:cNvSpPr>
            <a:spLocks noGrp="1"/>
          </p:cNvSpPr>
          <p:nvPr>
            <p:ph idx="1"/>
          </p:nvPr>
        </p:nvSpPr>
        <p:spPr>
          <a:xfrm>
            <a:off x="838200" y="1979544"/>
            <a:ext cx="10515600" cy="593040"/>
          </a:xfrm>
        </p:spPr>
        <p:txBody>
          <a:bodyPr>
            <a:normAutofit/>
          </a:bodyPr>
          <a:lstStyle/>
          <a:p>
            <a:pPr marL="0" indent="0">
              <a:buNone/>
            </a:pPr>
            <a:r>
              <a:rPr lang="en-US" sz="2800" b="1"/>
              <a:t>Telemedicine</a:t>
            </a:r>
          </a:p>
        </p:txBody>
      </p:sp>
      <p:sp>
        <p:nvSpPr>
          <p:cNvPr id="2" name="Slide Number Placeholder 1">
            <a:extLst>
              <a:ext uri="{FF2B5EF4-FFF2-40B4-BE49-F238E27FC236}">
                <a16:creationId xmlns:a16="http://schemas.microsoft.com/office/drawing/2014/main" id="{EE3CCD6E-2BDB-4995-8116-82B6D001B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p:cNvSpPr>
            <a:spLocks noGrp="1"/>
          </p:cNvSpPr>
          <p:nvPr>
            <p:ph sz="half" idx="4294967295"/>
          </p:nvPr>
        </p:nvSpPr>
        <p:spPr>
          <a:xfrm>
            <a:off x="838200" y="2572584"/>
            <a:ext cx="10226675" cy="3647742"/>
          </a:xfrm>
        </p:spPr>
        <p:txBody>
          <a:bodyPr>
            <a:normAutofit/>
          </a:bodyPr>
          <a:lstStyle/>
          <a:p>
            <a:r>
              <a:rPr lang="en-US" sz="2400"/>
              <a:t>Telemedicine is a </a:t>
            </a:r>
            <a:r>
              <a:rPr lang="en-US" sz="2400" b="1" u="sng"/>
              <a:t>real-time, interactive, telecommunications</a:t>
            </a:r>
            <a:r>
              <a:rPr lang="en-US" sz="2400"/>
              <a:t> link to an end user from medical professionals at separate sites in order to exchange health care information for the purpose of providing improved health care services to residents of rural areas.</a:t>
            </a:r>
            <a:br>
              <a:rPr lang="en-US" sz="2400"/>
            </a:br>
            <a:endParaRPr lang="en-US" sz="2400">
              <a:solidFill>
                <a:schemeClr val="tx1"/>
              </a:solidFill>
            </a:endParaRPr>
          </a:p>
          <a:p>
            <a:pPr lvl="1"/>
            <a:r>
              <a:rPr lang="en-US" sz="2400"/>
              <a:t>Benefits rural residents both in reduced travel and improved access to service</a:t>
            </a:r>
            <a:endParaRPr lang="en-US" sz="2400">
              <a:solidFill>
                <a:schemeClr val="tx1"/>
              </a:solidFill>
            </a:endParaRPr>
          </a:p>
        </p:txBody>
      </p:sp>
    </p:spTree>
    <p:extLst>
      <p:ext uri="{BB962C8B-B14F-4D97-AF65-F5344CB8AC3E}">
        <p14:creationId xmlns:p14="http://schemas.microsoft.com/office/powerpoint/2010/main" val="378207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Distance Learning &amp; Telemedicine Grant Program - Eligibility</a:t>
            </a:r>
            <a:br>
              <a:rPr lang="en-US"/>
            </a:br>
            <a:endParaRPr lang="en-US"/>
          </a:p>
        </p:txBody>
      </p:sp>
      <p:sp>
        <p:nvSpPr>
          <p:cNvPr id="6" name="Content Placeholder 2"/>
          <p:cNvSpPr>
            <a:spLocks noGrp="1"/>
          </p:cNvSpPr>
          <p:nvPr>
            <p:ph idx="1"/>
          </p:nvPr>
        </p:nvSpPr>
        <p:spPr>
          <a:xfrm>
            <a:off x="838200" y="1979544"/>
            <a:ext cx="10515600" cy="593040"/>
          </a:xfrm>
        </p:spPr>
        <p:txBody>
          <a:bodyPr>
            <a:normAutofit/>
          </a:bodyPr>
          <a:lstStyle/>
          <a:p>
            <a:pPr marL="0" indent="0">
              <a:buNone/>
            </a:pPr>
            <a:r>
              <a:rPr lang="en-US" sz="2800" b="1"/>
              <a:t>Applicant Eligibility</a:t>
            </a:r>
          </a:p>
        </p:txBody>
      </p:sp>
      <p:sp>
        <p:nvSpPr>
          <p:cNvPr id="2" name="Slide Number Placeholder 1">
            <a:extLst>
              <a:ext uri="{FF2B5EF4-FFF2-40B4-BE49-F238E27FC236}">
                <a16:creationId xmlns:a16="http://schemas.microsoft.com/office/drawing/2014/main" id="{EE3CCD6E-2BDB-4995-8116-82B6D001B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p:cNvSpPr>
            <a:spLocks noGrp="1"/>
          </p:cNvSpPr>
          <p:nvPr>
            <p:ph sz="half" idx="4294967295"/>
          </p:nvPr>
        </p:nvSpPr>
        <p:spPr>
          <a:xfrm>
            <a:off x="838200" y="2572584"/>
            <a:ext cx="10226675" cy="3647742"/>
          </a:xfrm>
        </p:spPr>
        <p:txBody>
          <a:bodyPr>
            <a:normAutofit/>
          </a:bodyPr>
          <a:lstStyle/>
          <a:p>
            <a:pPr>
              <a:spcAft>
                <a:spcPts val="600"/>
              </a:spcAft>
            </a:pPr>
            <a:r>
              <a:rPr lang="en-US" sz="2400"/>
              <a:t>The following entity types are eligible to apply:</a:t>
            </a:r>
          </a:p>
          <a:p>
            <a:pPr lvl="1">
              <a:spcAft>
                <a:spcPts val="600"/>
              </a:spcAft>
            </a:pPr>
            <a:r>
              <a:rPr lang="en-US" sz="2400"/>
              <a:t>Incorporated organization; </a:t>
            </a:r>
          </a:p>
          <a:p>
            <a:pPr lvl="1">
              <a:spcAft>
                <a:spcPts val="600"/>
              </a:spcAft>
            </a:pPr>
            <a:r>
              <a:rPr lang="en-US" sz="2400"/>
              <a:t>Indian tribe or tribal organization, as defined in 25 U.S.C. 5304; </a:t>
            </a:r>
          </a:p>
          <a:p>
            <a:pPr lvl="1">
              <a:spcAft>
                <a:spcPts val="600"/>
              </a:spcAft>
            </a:pPr>
            <a:r>
              <a:rPr lang="en-US" sz="2400"/>
              <a:t>State or local unit of government; </a:t>
            </a:r>
          </a:p>
          <a:p>
            <a:pPr lvl="1">
              <a:spcAft>
                <a:spcPts val="600"/>
              </a:spcAft>
            </a:pPr>
            <a:r>
              <a:rPr lang="en-US" sz="2400"/>
              <a:t>Consortium as defined in 1734.3; or </a:t>
            </a:r>
          </a:p>
          <a:p>
            <a:pPr lvl="1">
              <a:spcAft>
                <a:spcPts val="600"/>
              </a:spcAft>
            </a:pPr>
            <a:r>
              <a:rPr lang="en-US" sz="2400"/>
              <a:t>Other legal entity, including a private corporation organized on a for-profit or not-for-profit basis.</a:t>
            </a:r>
          </a:p>
          <a:p>
            <a:pPr lvl="1">
              <a:spcAft>
                <a:spcPts val="600"/>
              </a:spcAft>
            </a:pPr>
            <a:r>
              <a:rPr lang="en-US" sz="2400" b="1"/>
              <a:t>Almost every entity</a:t>
            </a:r>
            <a:r>
              <a:rPr lang="en-US" sz="2400"/>
              <a:t> </a:t>
            </a:r>
            <a:r>
              <a:rPr lang="en-US" sz="2400" b="1"/>
              <a:t>except individuals &amp; partnerships</a:t>
            </a:r>
          </a:p>
        </p:txBody>
      </p:sp>
    </p:spTree>
    <p:extLst>
      <p:ext uri="{BB962C8B-B14F-4D97-AF65-F5344CB8AC3E}">
        <p14:creationId xmlns:p14="http://schemas.microsoft.com/office/powerpoint/2010/main" val="666743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Distance Learning &amp; Telemedicine Grant Program - Eligibility</a:t>
            </a:r>
            <a:br>
              <a:rPr lang="en-US"/>
            </a:br>
            <a:endParaRPr lang="en-US"/>
          </a:p>
        </p:txBody>
      </p:sp>
      <p:sp>
        <p:nvSpPr>
          <p:cNvPr id="6" name="Content Placeholder 2"/>
          <p:cNvSpPr>
            <a:spLocks noGrp="1"/>
          </p:cNvSpPr>
          <p:nvPr>
            <p:ph idx="1"/>
          </p:nvPr>
        </p:nvSpPr>
        <p:spPr>
          <a:xfrm>
            <a:off x="838200" y="1979544"/>
            <a:ext cx="10515600" cy="593040"/>
          </a:xfrm>
        </p:spPr>
        <p:txBody>
          <a:bodyPr>
            <a:normAutofit/>
          </a:bodyPr>
          <a:lstStyle/>
          <a:p>
            <a:pPr marL="0" indent="0">
              <a:buNone/>
            </a:pPr>
            <a:r>
              <a:rPr lang="en-US" sz="2800" b="1"/>
              <a:t>Eligible Grant Purposes </a:t>
            </a:r>
            <a:r>
              <a:rPr lang="en-US" sz="2400" i="1"/>
              <a:t>(See DLT Application Guide for details)</a:t>
            </a:r>
          </a:p>
        </p:txBody>
      </p:sp>
      <p:sp>
        <p:nvSpPr>
          <p:cNvPr id="2" name="Slide Number Placeholder 1">
            <a:extLst>
              <a:ext uri="{FF2B5EF4-FFF2-40B4-BE49-F238E27FC236}">
                <a16:creationId xmlns:a16="http://schemas.microsoft.com/office/drawing/2014/main" id="{EE3CCD6E-2BDB-4995-8116-82B6D001B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p:cNvSpPr>
            <a:spLocks noGrp="1"/>
          </p:cNvSpPr>
          <p:nvPr>
            <p:ph sz="half" idx="4294967295"/>
          </p:nvPr>
        </p:nvSpPr>
        <p:spPr>
          <a:xfrm>
            <a:off x="838200" y="2572584"/>
            <a:ext cx="10226675" cy="3647742"/>
          </a:xfrm>
        </p:spPr>
        <p:txBody>
          <a:bodyPr>
            <a:normAutofit/>
          </a:bodyPr>
          <a:lstStyle/>
          <a:p>
            <a:r>
              <a:rPr lang="en-US" sz="2400"/>
              <a:t>Acquiring, by lease or purchase eligible equipment.</a:t>
            </a:r>
          </a:p>
          <a:p>
            <a:pPr lvl="1"/>
            <a:r>
              <a:rPr lang="en-US" sz="2200"/>
              <a:t>If leased, the cost of the lease during the 3-year life of the grant is eligible.</a:t>
            </a:r>
          </a:p>
          <a:p>
            <a:pPr lvl="1"/>
            <a:r>
              <a:rPr lang="en-US" sz="2200"/>
              <a:t>Broadband facilities must be applicant owned &amp; are limited to 20% of grant</a:t>
            </a:r>
          </a:p>
          <a:p>
            <a:pPr lvl="1"/>
            <a:endParaRPr lang="en-US" sz="2200"/>
          </a:p>
          <a:p>
            <a:r>
              <a:rPr lang="en-US" sz="2400"/>
              <a:t>Acquiring instructional programming that is a capital asset (including the purchase or lease of instructional programming already on the market)</a:t>
            </a:r>
          </a:p>
          <a:p>
            <a:endParaRPr lang="en-US" sz="2400"/>
          </a:p>
          <a:p>
            <a:r>
              <a:rPr lang="en-US" sz="2400"/>
              <a:t>Providing technical assistance and instruction for using eligible equipment. (category limited to 10% of grant)</a:t>
            </a:r>
          </a:p>
          <a:p>
            <a:pPr lvl="1"/>
            <a:endParaRPr lang="en-US" sz="2200"/>
          </a:p>
          <a:p>
            <a:endParaRPr lang="en-US" sz="2400"/>
          </a:p>
          <a:p>
            <a:endParaRPr lang="en-US" sz="2400"/>
          </a:p>
        </p:txBody>
      </p:sp>
    </p:spTree>
    <p:extLst>
      <p:ext uri="{BB962C8B-B14F-4D97-AF65-F5344CB8AC3E}">
        <p14:creationId xmlns:p14="http://schemas.microsoft.com/office/powerpoint/2010/main" val="343823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Distance Learning &amp; Telemedicine Grant Program - Applying</a:t>
            </a:r>
            <a:br>
              <a:rPr lang="en-US"/>
            </a:br>
            <a:endParaRPr lang="en-US"/>
          </a:p>
        </p:txBody>
      </p:sp>
      <p:sp>
        <p:nvSpPr>
          <p:cNvPr id="6" name="Content Placeholder 2"/>
          <p:cNvSpPr>
            <a:spLocks noGrp="1"/>
          </p:cNvSpPr>
          <p:nvPr>
            <p:ph idx="1"/>
          </p:nvPr>
        </p:nvSpPr>
        <p:spPr>
          <a:xfrm>
            <a:off x="838200" y="1979544"/>
            <a:ext cx="10515600" cy="593040"/>
          </a:xfrm>
        </p:spPr>
        <p:txBody>
          <a:bodyPr>
            <a:normAutofit/>
          </a:bodyPr>
          <a:lstStyle/>
          <a:p>
            <a:pPr marL="0" indent="0">
              <a:buNone/>
            </a:pPr>
            <a:r>
              <a:rPr lang="en-US" sz="2800" b="1"/>
              <a:t>Completing the Grant Application</a:t>
            </a:r>
            <a:endParaRPr lang="en-US" sz="2400" b="1"/>
          </a:p>
        </p:txBody>
      </p:sp>
      <p:sp>
        <p:nvSpPr>
          <p:cNvPr id="2" name="Slide Number Placeholder 1">
            <a:extLst>
              <a:ext uri="{FF2B5EF4-FFF2-40B4-BE49-F238E27FC236}">
                <a16:creationId xmlns:a16="http://schemas.microsoft.com/office/drawing/2014/main" id="{EE3CCD6E-2BDB-4995-8116-82B6D001BC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8B71FC94-CBDA-4D29-ADE0-A8DB77F6AB4B}"/>
              </a:ext>
            </a:extLst>
          </p:cNvPr>
          <p:cNvSpPr txBox="1">
            <a:spLocks/>
          </p:cNvSpPr>
          <p:nvPr/>
        </p:nvSpPr>
        <p:spPr>
          <a:xfrm>
            <a:off x="393032" y="2586046"/>
            <a:ext cx="10960768" cy="3812581"/>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marR="0" lvl="1" indent="-457200" algn="l" defTabSz="914400" rtl="0" eaLnBrk="1" fontAlgn="auto" latinLnBrk="0" hangingPunct="1">
              <a:lnSpc>
                <a:spcPct val="9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Standard Form 424 w/Site Worksheet</a:t>
            </a:r>
          </a:p>
          <a:p>
            <a:pPr marL="914400" marR="0" lvl="1" indent="-457200" algn="l" defTabSz="914400" rtl="0" eaLnBrk="1" fontAlgn="auto" latinLnBrk="0" hangingPunct="1">
              <a:lnSpc>
                <a:spcPct val="9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An Executive Summary of the Project</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Scoring Criteria Documentation</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Matching Requirements</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Scope of Work</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Financial Information and Sustainability</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Statement of Experience</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Telecommunications Systems Plan</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Compliance with other Federal Statutes</a:t>
            </a:r>
            <a:endParaRPr kumimoji="0" lang="en-US" altLang="en-US" sz="2150" b="1" i="0"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Evidence of Legal Authority and  Existence</a:t>
            </a:r>
          </a:p>
          <a:p>
            <a:pPr marL="914400" marR="0" lvl="1" indent="-457200" algn="l" defTabSz="914400" rtl="0" eaLnBrk="1" fontAlgn="auto" latinLnBrk="0" hangingPunct="1">
              <a:lnSpc>
                <a:spcPct val="10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Environmental Impact &amp; Historic Preservation</a:t>
            </a:r>
          </a:p>
          <a:p>
            <a:pPr marL="914400" marR="0" lvl="1" indent="-457200" algn="l" defTabSz="914400" rtl="0" eaLnBrk="1" fontAlgn="auto" latinLnBrk="0" hangingPunct="1">
              <a:lnSpc>
                <a:spcPct val="9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Consultation w/ USDA State Director &amp; State Strategic Plan Conformity</a:t>
            </a:r>
          </a:p>
          <a:p>
            <a:pPr marL="914400" marR="0" lvl="1" indent="-457200" algn="l" defTabSz="914400" rtl="0" eaLnBrk="1" fontAlgn="auto" latinLnBrk="0" hangingPunct="1">
              <a:lnSpc>
                <a:spcPct val="90000"/>
              </a:lnSpc>
              <a:spcBef>
                <a:spcPts val="0"/>
              </a:spcBef>
              <a:spcAft>
                <a:spcPts val="600"/>
              </a:spcAft>
              <a:buClrTx/>
              <a:buSzTx/>
              <a:buFont typeface="+mj-lt"/>
              <a:buAutoNum type="alphaUcPeriod"/>
              <a:tabLst/>
              <a:defRPr/>
            </a:pPr>
            <a:r>
              <a:rPr kumimoji="0" lang="en-US" altLang="en-US" sz="215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Supplemental Information </a:t>
            </a:r>
          </a:p>
        </p:txBody>
      </p:sp>
    </p:spTree>
    <p:extLst>
      <p:ext uri="{BB962C8B-B14F-4D97-AF65-F5344CB8AC3E}">
        <p14:creationId xmlns:p14="http://schemas.microsoft.com/office/powerpoint/2010/main" val="417522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755356"/>
          </a:xfrm>
        </p:spPr>
        <p:txBody>
          <a:bodyPr>
            <a:normAutofit/>
          </a:bodyPr>
          <a:lstStyle/>
          <a:p>
            <a:pPr algn="ctr"/>
            <a:r>
              <a:rPr lang="en-US" sz="4800" b="1">
                <a:solidFill>
                  <a:schemeClr val="bg1"/>
                </a:solidFill>
              </a:rPr>
              <a:t>Questions?</a:t>
            </a:r>
          </a:p>
        </p:txBody>
      </p:sp>
      <p:sp>
        <p:nvSpPr>
          <p:cNvPr id="3" name="Slide Number Placeholder 2">
            <a:extLst>
              <a:ext uri="{FF2B5EF4-FFF2-40B4-BE49-F238E27FC236}">
                <a16:creationId xmlns:a16="http://schemas.microsoft.com/office/drawing/2014/main" id="{D702E3B5-DB9F-40B0-B92B-7E803A3569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0770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571500" y="4296697"/>
            <a:ext cx="11372818" cy="19040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Times New Roman" panose="02020603050405020304" pitchFamily="18" charset="0"/>
            </a:endParaRP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Times New Roman" panose="02020603050405020304" pitchFamily="18" charset="0"/>
              </a:rPr>
              <a:t>Rural Development | Telecommunications Program </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Times New Roman" panose="02020603050405020304" pitchFamily="18" charset="0"/>
              </a:rPr>
              <a:t>Rural Utilities Service | U.S. Department of Agriculture </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Times New Roman" panose="02020603050405020304" pitchFamily="18" charset="0"/>
              </a:rPr>
              <a:t>1400 Independence Ave., S.W. | Washington, D.C. 20250</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Times New Roman" panose="02020603050405020304" pitchFamily="18" charset="0"/>
              </a:rPr>
              <a:t>www.rd.usda.gov</a:t>
            </a:r>
            <a:endParaRPr kumimoji="0" lang="en-US" sz="2400" b="0" i="0" u="sng" strike="noStrike" kern="1200" cap="none" spc="0" normalizeH="0" baseline="0" noProof="0">
              <a:ln>
                <a:noFill/>
              </a:ln>
              <a:solidFill>
                <a:srgbClr val="FFFFFF"/>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3129875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DA Rural Development U.S. Department of Agricultu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75" y="3038475"/>
            <a:ext cx="41719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p:txBody>
          <a:bodyPr/>
          <a:lstStyle/>
          <a:p>
            <a:r>
              <a:rPr lang="en-US">
                <a:solidFill>
                  <a:srgbClr val="16254C"/>
                </a:solidFill>
              </a:rPr>
              <a:t>End Slide </a:t>
            </a:r>
          </a:p>
        </p:txBody>
      </p:sp>
      <p:sp>
        <p:nvSpPr>
          <p:cNvPr id="5" name="TextBox 4">
            <a:extLst>
              <a:ext uri="{FF2B5EF4-FFF2-40B4-BE49-F238E27FC236}">
                <a16:creationId xmlns:a16="http://schemas.microsoft.com/office/drawing/2014/main" id="{1B0ABADE-EE4E-4272-8999-E7BC97300607}"/>
              </a:ext>
            </a:extLst>
          </p:cNvPr>
          <p:cNvSpPr txBox="1"/>
          <p:nvPr/>
        </p:nvSpPr>
        <p:spPr>
          <a:xfrm>
            <a:off x="3098728" y="5681609"/>
            <a:ext cx="61850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USDA is an equal opportunity provider, employer, and lender.</a:t>
            </a:r>
          </a:p>
        </p:txBody>
      </p:sp>
    </p:spTree>
    <p:extLst>
      <p:ext uri="{BB962C8B-B14F-4D97-AF65-F5344CB8AC3E}">
        <p14:creationId xmlns:p14="http://schemas.microsoft.com/office/powerpoint/2010/main" val="171807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B71CF-4B88-861C-06C2-96C61E03B1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73126D-7AB1-783B-B3E7-1028E315E3A6}"/>
              </a:ext>
            </a:extLst>
          </p:cNvPr>
          <p:cNvSpPr>
            <a:spLocks noGrp="1"/>
          </p:cNvSpPr>
          <p:nvPr>
            <p:ph type="title"/>
          </p:nvPr>
        </p:nvSpPr>
        <p:spPr>
          <a:xfrm>
            <a:off x="1129435" y="2771844"/>
            <a:ext cx="3471140" cy="1314311"/>
          </a:xfrm>
        </p:spPr>
        <p:txBody>
          <a:bodyPr/>
          <a:lstStyle/>
          <a:p>
            <a:r>
              <a:rPr lang="en-US" sz="4400">
                <a:latin typeface="+mn-lt"/>
              </a:rPr>
              <a:t>Q&amp;A</a:t>
            </a:r>
          </a:p>
        </p:txBody>
      </p:sp>
      <p:sp>
        <p:nvSpPr>
          <p:cNvPr id="2" name="TextBox 1">
            <a:extLst>
              <a:ext uri="{FF2B5EF4-FFF2-40B4-BE49-F238E27FC236}">
                <a16:creationId xmlns:a16="http://schemas.microsoft.com/office/drawing/2014/main" id="{26801974-6B80-43EE-2BE5-F187DAB37989}"/>
              </a:ext>
            </a:extLst>
          </p:cNvPr>
          <p:cNvSpPr txBox="1"/>
          <p:nvPr/>
        </p:nvSpPr>
        <p:spPr>
          <a:xfrm>
            <a:off x="5417617" y="804333"/>
            <a:ext cx="6257721" cy="5249334"/>
          </a:xfrm>
          <a:prstGeom prst="rect">
            <a:avLst/>
          </a:prstGeom>
        </p:spPr>
        <p:txBody>
          <a:bodyPr vert="horz" lIns="45720" tIns="45720" rIns="45720" bIns="45720" rtlCol="0" anchor="ctr">
            <a:normAutofit/>
          </a:bodyPr>
          <a:lstStyle/>
          <a:p>
            <a:pPr marL="0" marR="0" lvl="0" indent="0" defTabSz="914400" rtl="0" eaLnBrk="1" fontAlgn="auto" latinLnBrk="0" hangingPunct="1">
              <a:lnSpc>
                <a:spcPct val="90000"/>
              </a:lnSpc>
              <a:spcBef>
                <a:spcPts val="0"/>
              </a:spcBef>
              <a:spcAft>
                <a:spcPts val="600"/>
              </a:spcAft>
              <a:buClr>
                <a:srgbClr val="1CADE4"/>
              </a:buClr>
              <a:buSzTx/>
              <a:buFontTx/>
              <a:buNone/>
              <a:tabLst/>
              <a:defRPr/>
            </a:pPr>
            <a:r>
              <a:rPr lang="en-US" sz="2800" i="1">
                <a:solidFill>
                  <a:prstClr val="black"/>
                </a:solidFill>
                <a:latin typeface="Calibri" panose="020F0502020204030204"/>
              </a:rPr>
              <a:t>Place your questions in the chat!</a:t>
            </a:r>
            <a:endParaRPr kumimoji="0" lang="en-US" sz="2400" i="1"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0"/>
              </a:spcBef>
              <a:spcAft>
                <a:spcPts val="600"/>
              </a:spcAft>
              <a:buClr>
                <a:srgbClr val="1CADE4"/>
              </a:buClr>
              <a:buSzTx/>
              <a:buFontTx/>
              <a:buNone/>
              <a:tabLst/>
              <a:defRPr/>
            </a:pPr>
            <a:endPar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5" name="Graphic 4" descr="Questions outline">
            <a:extLst>
              <a:ext uri="{FF2B5EF4-FFF2-40B4-BE49-F238E27FC236}">
                <a16:creationId xmlns:a16="http://schemas.microsoft.com/office/drawing/2014/main" id="{0415F516-6F58-245A-69D2-B89E39DBFD0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68911" y="4155534"/>
            <a:ext cx="1277566" cy="1277566"/>
          </a:xfrm>
          <a:prstGeom prst="rect">
            <a:avLst/>
          </a:prstGeom>
        </p:spPr>
      </p:pic>
    </p:spTree>
    <p:extLst>
      <p:ext uri="{BB962C8B-B14F-4D97-AF65-F5344CB8AC3E}">
        <p14:creationId xmlns:p14="http://schemas.microsoft.com/office/powerpoint/2010/main" val="477557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1B61D-FF90-1EDD-4359-186C0E70B7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C68712-ECB1-D757-ABFC-62CA97ED71F2}"/>
              </a:ext>
            </a:extLst>
          </p:cNvPr>
          <p:cNvSpPr>
            <a:spLocks noGrp="1"/>
          </p:cNvSpPr>
          <p:nvPr>
            <p:ph type="title"/>
          </p:nvPr>
        </p:nvSpPr>
        <p:spPr>
          <a:xfrm>
            <a:off x="462685" y="2764203"/>
            <a:ext cx="3471140" cy="1314311"/>
          </a:xfrm>
        </p:spPr>
        <p:txBody>
          <a:bodyPr/>
          <a:lstStyle/>
          <a:p>
            <a:r>
              <a:rPr lang="en-US" sz="4400" b="1"/>
              <a:t>Federal Funds Partnership Meeting Schedule</a:t>
            </a:r>
            <a:endParaRPr lang="en-US" sz="4400" b="1">
              <a:latin typeface="+mn-lt"/>
            </a:endParaRPr>
          </a:p>
        </p:txBody>
      </p:sp>
      <p:sp>
        <p:nvSpPr>
          <p:cNvPr id="2" name="TextBox 1">
            <a:extLst>
              <a:ext uri="{FF2B5EF4-FFF2-40B4-BE49-F238E27FC236}">
                <a16:creationId xmlns:a16="http://schemas.microsoft.com/office/drawing/2014/main" id="{4656C29A-8C67-F073-0A26-EB5672652EF2}"/>
              </a:ext>
            </a:extLst>
          </p:cNvPr>
          <p:cNvSpPr txBox="1"/>
          <p:nvPr/>
        </p:nvSpPr>
        <p:spPr>
          <a:xfrm>
            <a:off x="5417617" y="804333"/>
            <a:ext cx="6257721" cy="5249334"/>
          </a:xfrm>
          <a:prstGeom prst="rect">
            <a:avLst/>
          </a:prstGeom>
        </p:spPr>
        <p:txBody>
          <a:bodyPr vert="horz" lIns="45720" tIns="45720" rIns="45720" bIns="45720" rtlCol="0" anchor="ctr">
            <a:normAutofit/>
          </a:bodyPr>
          <a:lstStyle/>
          <a:p>
            <a:pPr>
              <a:lnSpc>
                <a:spcPct val="90000"/>
              </a:lnSpc>
              <a:spcAft>
                <a:spcPts val="600"/>
              </a:spcAft>
              <a:defRPr/>
            </a:pPr>
            <a:r>
              <a:rPr lang="en-US" sz="2800" b="1">
                <a:solidFill>
                  <a:srgbClr val="00558C"/>
                </a:solidFill>
              </a:rPr>
              <a:t>Future meeting dates:</a:t>
            </a:r>
            <a:endParaRPr lang="en-US">
              <a:solidFill>
                <a:srgbClr val="00558C"/>
              </a:solidFill>
              <a:ea typeface="+mn-ea"/>
              <a:cs typeface="+mn-cs"/>
            </a:endParaRPr>
          </a:p>
          <a:p>
            <a:pPr marL="0" marR="0" lvl="0" indent="0" algn="ctr" defTabSz="914400" rtl="0" eaLnBrk="1" fontAlgn="auto" latinLnBrk="0" hangingPunct="1">
              <a:lnSpc>
                <a:spcPct val="90000"/>
              </a:lnSpc>
              <a:spcBef>
                <a:spcPts val="0"/>
              </a:spcBef>
              <a:spcAft>
                <a:spcPts val="600"/>
              </a:spcAft>
              <a:buClr>
                <a:srgbClr val="1CADE4"/>
              </a:buClr>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800100" lvl="1" indent="-342900">
              <a:lnSpc>
                <a:spcPct val="90000"/>
              </a:lnSpc>
              <a:spcAft>
                <a:spcPts val="600"/>
              </a:spcAft>
              <a:buClr>
                <a:srgbClr val="00558C"/>
              </a:buClr>
              <a:buFont typeface="Wingdings" panose="05000000000000000000" pitchFamily="2" charset="2"/>
              <a:buChar char="§"/>
              <a:defRPr/>
            </a:pPr>
            <a:r>
              <a:rPr lang="en-US" sz="2400">
                <a:solidFill>
                  <a:prstClr val="black"/>
                </a:solidFill>
              </a:rPr>
              <a:t>Tuesday, June 23</a:t>
            </a:r>
            <a:r>
              <a:rPr lang="en-US" sz="2400" baseline="30000">
                <a:solidFill>
                  <a:prstClr val="black"/>
                </a:solidFill>
              </a:rPr>
              <a:t>rd</a:t>
            </a:r>
            <a:r>
              <a:rPr lang="en-US" sz="2400">
                <a:solidFill>
                  <a:prstClr val="black"/>
                </a:solidFill>
              </a:rPr>
              <a:t> 2-3 pm</a:t>
            </a:r>
          </a:p>
          <a:p>
            <a:pPr marL="800100" lvl="1" indent="-342900">
              <a:lnSpc>
                <a:spcPct val="90000"/>
              </a:lnSpc>
              <a:spcAft>
                <a:spcPts val="600"/>
              </a:spcAft>
              <a:buClr>
                <a:srgbClr val="00558C"/>
              </a:buClr>
              <a:buFont typeface="Wingdings" panose="05000000000000000000" pitchFamily="2" charset="2"/>
              <a:buChar char="§"/>
              <a:defRPr/>
            </a:pPr>
            <a:r>
              <a:rPr lang="en-US" sz="2400">
                <a:solidFill>
                  <a:prstClr val="black"/>
                </a:solidFill>
                <a:ea typeface="Calibri"/>
                <a:cs typeface="Calibri"/>
              </a:rPr>
              <a:t>Tuesday, July (date TBA) 2-3 pm</a:t>
            </a:r>
          </a:p>
          <a:p>
            <a:pPr marL="800100" marR="0" lvl="1" indent="-342900" algn="l" defTabSz="914400" rtl="0" eaLnBrk="1" fontAlgn="auto" latinLnBrk="0" hangingPunct="1">
              <a:lnSpc>
                <a:spcPct val="90000"/>
              </a:lnSpc>
              <a:spcBef>
                <a:spcPts val="0"/>
              </a:spcBef>
              <a:spcAft>
                <a:spcPts val="600"/>
              </a:spcAft>
              <a:buClr>
                <a:srgbClr val="1CADE4"/>
              </a:buClr>
              <a:buSzTx/>
              <a:buFont typeface="Arial" panose="020B0604020202020204" pitchFamily="34" charset="0"/>
              <a:buChar char="•"/>
              <a:tabLst/>
              <a:defRPr/>
            </a:pPr>
            <a:endParaRPr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800100" marR="0" lvl="1" indent="-342900" algn="l" defTabSz="914400" rtl="0" eaLnBrk="1" fontAlgn="auto" latinLnBrk="0" hangingPunct="1">
              <a:lnSpc>
                <a:spcPct val="90000"/>
              </a:lnSpc>
              <a:spcBef>
                <a:spcPts val="0"/>
              </a:spcBef>
              <a:spcAft>
                <a:spcPts val="600"/>
              </a:spcAft>
              <a:buClr>
                <a:srgbClr val="1CADE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0"/>
              </a:spcBef>
              <a:spcAft>
                <a:spcPts val="600"/>
              </a:spcAft>
              <a:buClr>
                <a:srgbClr val="1CADE4"/>
              </a:buClr>
              <a:buSzTx/>
              <a:buFontTx/>
              <a:buNone/>
              <a:tabLst/>
              <a:defRPr/>
            </a:pPr>
            <a:endPar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4020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5E59-6799-2947-A6AC-149A08A3565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357DCB6-F55B-82A2-4D63-2221A8A80F04}"/>
              </a:ext>
            </a:extLst>
          </p:cNvPr>
          <p:cNvSpPr/>
          <p:nvPr/>
        </p:nvSpPr>
        <p:spPr>
          <a:xfrm>
            <a:off x="8334374" y="1775678"/>
            <a:ext cx="3562349" cy="4736940"/>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12" name="Rectangle 11">
            <a:extLst>
              <a:ext uri="{FF2B5EF4-FFF2-40B4-BE49-F238E27FC236}">
                <a16:creationId xmlns:a16="http://schemas.microsoft.com/office/drawing/2014/main" id="{C7484EAB-9696-F410-98CF-C8A61DDB9CE9}"/>
              </a:ext>
            </a:extLst>
          </p:cNvPr>
          <p:cNvSpPr/>
          <p:nvPr/>
        </p:nvSpPr>
        <p:spPr>
          <a:xfrm>
            <a:off x="4314824" y="1775678"/>
            <a:ext cx="3562349" cy="4736940"/>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11" name="Rectangle 10">
            <a:extLst>
              <a:ext uri="{FF2B5EF4-FFF2-40B4-BE49-F238E27FC236}">
                <a16:creationId xmlns:a16="http://schemas.microsoft.com/office/drawing/2014/main" id="{7BF0071B-1DC0-EAD4-134C-10BE11DD2D34}"/>
              </a:ext>
            </a:extLst>
          </p:cNvPr>
          <p:cNvSpPr/>
          <p:nvPr/>
        </p:nvSpPr>
        <p:spPr>
          <a:xfrm>
            <a:off x="295274" y="1775678"/>
            <a:ext cx="3562349" cy="4736940"/>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2" name="Title 2">
            <a:extLst>
              <a:ext uri="{FF2B5EF4-FFF2-40B4-BE49-F238E27FC236}">
                <a16:creationId xmlns:a16="http://schemas.microsoft.com/office/drawing/2014/main" id="{4DE7B9F3-F295-346E-CA2F-E2B8C86A0C75}"/>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Federal Updates</a:t>
            </a:r>
            <a:endParaRPr kumimoji="0" lang="en-US" sz="3500" b="1" i="0" u="none" strike="noStrike" kern="1200" cap="none" spc="0" normalizeH="0" baseline="0" noProof="0">
              <a:ln>
                <a:noFill/>
              </a:ln>
              <a:solidFill>
                <a:prstClr val="white"/>
              </a:solidFill>
              <a:effectLst/>
              <a:uLnTx/>
              <a:uFillTx/>
              <a:latin typeface="Calibri" panose="020F0502020204030204"/>
              <a:ea typeface="Calibri"/>
              <a:cs typeface="Times New Roman"/>
              <a:sym typeface="+mj-lt"/>
            </a:endParaRPr>
          </a:p>
        </p:txBody>
      </p:sp>
      <p:sp>
        <p:nvSpPr>
          <p:cNvPr id="44" name="TextBox 43">
            <a:extLst>
              <a:ext uri="{FF2B5EF4-FFF2-40B4-BE49-F238E27FC236}">
                <a16:creationId xmlns:a16="http://schemas.microsoft.com/office/drawing/2014/main" id="{895DEE40-DC03-25B9-3FA0-A5451796E213}"/>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7231D715-604F-E9CC-40B7-56CEA2F1CBB5}"/>
              </a:ext>
            </a:extLst>
          </p:cNvPr>
          <p:cNvSpPr txBox="1">
            <a:spLocks/>
          </p:cNvSpPr>
          <p:nvPr/>
        </p:nvSpPr>
        <p:spPr>
          <a:xfrm>
            <a:off x="295274" y="1775678"/>
            <a:ext cx="3714751" cy="480479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lang="en-US" sz="2000" kern="1200">
                <a:solidFill>
                  <a:schemeClr val="tx1"/>
                </a:solidFill>
                <a:latin typeface="+mn-lt"/>
                <a:ea typeface="+mn-ea"/>
                <a:cs typeface="+mn-cs"/>
                <a:sym typeface="+mn-lt"/>
              </a:defRPr>
            </a:lvl1pPr>
            <a:lvl2pPr marL="284400" indent="-17280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2000" kern="1200">
                <a:solidFill>
                  <a:schemeClr val="tx1"/>
                </a:solidFill>
                <a:latin typeface="+mn-lt"/>
                <a:ea typeface="+mn-ea"/>
                <a:cs typeface="+mn-cs"/>
                <a:sym typeface="+mn-lt"/>
              </a:defRPr>
            </a:lvl2pPr>
            <a:lvl3pPr marL="511200" indent="-165600" algn="l" defTabSz="914400" rtl="0" eaLnBrk="1" latinLnBrk="0" hangingPunct="1">
              <a:lnSpc>
                <a:spcPct val="100000"/>
              </a:lnSpc>
              <a:spcBef>
                <a:spcPts val="0"/>
              </a:spcBef>
              <a:spcAft>
                <a:spcPts val="0"/>
              </a:spcAft>
              <a:buClr>
                <a:schemeClr val="tx2"/>
              </a:buClr>
              <a:buFont typeface="Trebuchet MS" panose="020B0603020202020204" pitchFamily="34" charset="0"/>
              <a:buChar char="–"/>
              <a:defRPr lang="en-US" sz="2000" kern="1200">
                <a:solidFill>
                  <a:schemeClr val="tx1"/>
                </a:solidFill>
                <a:latin typeface="+mn-lt"/>
                <a:ea typeface="+mn-ea"/>
                <a:cs typeface="+mn-cs"/>
                <a:sym typeface="+mn-lt"/>
              </a:defRPr>
            </a:lvl3pPr>
            <a:lvl4pPr marL="0" indent="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28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0"/>
              </a:spcAft>
              <a:buClrTx/>
              <a:buFont typeface="Arial" panose="020B0604020202020204" pitchFamily="34" charset="0"/>
              <a:buChar char="​"/>
              <a:defRPr lang="en-US" sz="2800" b="1" kern="120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marR="0" lvl="0" indent="0" algn="l" defTabSz="914400" rtl="0" eaLnBrk="1" fontAlgn="auto" latinLnBrk="0" hangingPunct="1">
              <a:lnSpc>
                <a:spcPct val="100000"/>
              </a:lnSpc>
              <a:spcBef>
                <a:spcPts val="0"/>
              </a:spcBef>
              <a:spcAft>
                <a:spcPts val="1200"/>
              </a:spcAft>
              <a:buClr>
                <a:srgbClr val="00558C"/>
              </a:buClr>
              <a:buSzTx/>
              <a:buFont typeface="Arial" panose="020B0604020202020204" pitchFamily="34" charset="0"/>
              <a:buNone/>
              <a:tabLst/>
              <a:defRPr/>
            </a:pPr>
            <a:r>
              <a:rPr lang="en-US" sz="1800">
                <a:latin typeface="Calibri" panose="020F0502020204030204" pitchFamily="34" charset="0"/>
                <a:ea typeface="Calibri" panose="020F0502020204030204" pitchFamily="34" charset="0"/>
                <a:cs typeface="Calibri" panose="020F0502020204030204" pitchFamily="34" charset="0"/>
              </a:rPr>
              <a:t>Congress has been unable to pass a bill to fully fund the Department of Homeland Security for FY2026. Recently they have pursued an approach that will leverage the reconciliation process:</a:t>
            </a:r>
          </a:p>
          <a:p>
            <a:pPr marL="0" marR="0" lvl="0" indent="0" algn="l" defTabSz="914400" rtl="0" eaLnBrk="1" fontAlgn="auto" latinLnBrk="0" hangingPunct="1">
              <a:lnSpc>
                <a:spcPct val="100000"/>
              </a:lnSpc>
              <a:spcBef>
                <a:spcPts val="0"/>
              </a:spcBef>
              <a:spcAft>
                <a:spcPts val="1200"/>
              </a:spcAft>
              <a:buClr>
                <a:srgbClr val="00558C"/>
              </a:buClr>
              <a:buSzTx/>
              <a:buFont typeface="Arial" panose="020B0604020202020204" pitchFamily="34" charset="0"/>
              <a:buNone/>
              <a:tabLst/>
              <a:defRPr/>
            </a:pPr>
            <a:r>
              <a:rPr lang="en-US" sz="1800" b="1">
                <a:solidFill>
                  <a:srgbClr val="FF0000"/>
                </a:solidFill>
                <a:latin typeface="Calibri" panose="020F0502020204030204" pitchFamily="34" charset="0"/>
                <a:ea typeface="Calibri" panose="020F0502020204030204" pitchFamily="34" charset="0"/>
                <a:cs typeface="Calibri" panose="020F0502020204030204" pitchFamily="34" charset="0"/>
              </a:rPr>
              <a:t>Update:</a:t>
            </a:r>
            <a:r>
              <a:rPr lang="en-US" sz="180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a:latin typeface="Calibri" panose="020F0502020204030204" pitchFamily="34" charset="0"/>
                <a:ea typeface="Calibri" panose="020F0502020204030204" pitchFamily="34" charset="0"/>
                <a:cs typeface="Calibri" panose="020F0502020204030204" pitchFamily="34" charset="0"/>
              </a:rPr>
              <a:t>Last week, the Senate Homeland Security and Governmental Affairs Committee passed a reconciliation bill to fund Immigration and Customs Enforcement and Customs and Border Protection for FY2026. </a:t>
            </a:r>
            <a:r>
              <a:rPr lang="en-US" sz="1800" b="1">
                <a:latin typeface="Calibri" panose="020F0502020204030204" pitchFamily="34" charset="0"/>
                <a:ea typeface="Calibri" panose="020F0502020204030204" pitchFamily="34" charset="0"/>
                <a:cs typeface="Calibri" panose="020F0502020204030204" pitchFamily="34" charset="0"/>
              </a:rPr>
              <a:t>The House must adopt the same budget resolution for the reconciliation process to move forward.</a:t>
            </a:r>
            <a:endParaRPr kumimoji="0" lang="en-US" sz="1800" b="1" i="0"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mn-lt"/>
            </a:endParaRPr>
          </a:p>
        </p:txBody>
      </p:sp>
      <p:sp>
        <p:nvSpPr>
          <p:cNvPr id="5" name="TextBox 4">
            <a:extLst>
              <a:ext uri="{FF2B5EF4-FFF2-40B4-BE49-F238E27FC236}">
                <a16:creationId xmlns:a16="http://schemas.microsoft.com/office/drawing/2014/main" id="{06E94343-82AA-8202-3416-607ECC5E8986}"/>
              </a:ext>
            </a:extLst>
          </p:cNvPr>
          <p:cNvSpPr txBox="1"/>
          <p:nvPr/>
        </p:nvSpPr>
        <p:spPr>
          <a:xfrm>
            <a:off x="4314823" y="1775678"/>
            <a:ext cx="3562349" cy="3139321"/>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On April 3, the White House released the </a:t>
            </a:r>
            <a:r>
              <a:rPr lang="en-US">
                <a:solidFill>
                  <a:srgbClr val="00558C"/>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FY2027 President’s Budget</a:t>
            </a:r>
            <a:r>
              <a:rPr lang="en-US">
                <a:solidFill>
                  <a:srgbClr val="00558C"/>
                </a:solidFill>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The next step in the annual budget process is for Congressional Subcommittees to develop their own appropriations bills. </a:t>
            </a:r>
          </a:p>
          <a:p>
            <a:endParaRPr lang="en-US" u="sng">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It is unclear if Congress will be able to pass all appropriations bills ahead of September 30 when current funding expires.</a:t>
            </a:r>
          </a:p>
        </p:txBody>
      </p:sp>
      <p:sp>
        <p:nvSpPr>
          <p:cNvPr id="7" name="Rectangle 6">
            <a:extLst>
              <a:ext uri="{FF2B5EF4-FFF2-40B4-BE49-F238E27FC236}">
                <a16:creationId xmlns:a16="http://schemas.microsoft.com/office/drawing/2014/main" id="{F8319DFC-83EE-A14B-FA25-D233E3381DC4}"/>
              </a:ext>
            </a:extLst>
          </p:cNvPr>
          <p:cNvSpPr/>
          <p:nvPr/>
        </p:nvSpPr>
        <p:spPr>
          <a:xfrm>
            <a:off x="295276" y="1325683"/>
            <a:ext cx="3562349" cy="382143"/>
          </a:xfrm>
          <a:prstGeom prst="rect">
            <a:avLst/>
          </a:prstGeom>
          <a:solidFill>
            <a:srgbClr val="005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DHS Funding &amp; Reconciliation</a:t>
            </a:r>
          </a:p>
        </p:txBody>
      </p:sp>
      <p:sp>
        <p:nvSpPr>
          <p:cNvPr id="6" name="Rectangle 5">
            <a:extLst>
              <a:ext uri="{FF2B5EF4-FFF2-40B4-BE49-F238E27FC236}">
                <a16:creationId xmlns:a16="http://schemas.microsoft.com/office/drawing/2014/main" id="{E946B8B7-6C19-3BC5-846F-36C490D5BBE9}"/>
              </a:ext>
            </a:extLst>
          </p:cNvPr>
          <p:cNvSpPr/>
          <p:nvPr/>
        </p:nvSpPr>
        <p:spPr>
          <a:xfrm>
            <a:off x="4314825" y="1325682"/>
            <a:ext cx="3562349" cy="382143"/>
          </a:xfrm>
          <a:prstGeom prst="rect">
            <a:avLst/>
          </a:prstGeom>
          <a:solidFill>
            <a:srgbClr val="005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FY2027 Annual Budget</a:t>
            </a:r>
          </a:p>
        </p:txBody>
      </p:sp>
      <p:sp>
        <p:nvSpPr>
          <p:cNvPr id="8" name="Rectangle 7">
            <a:extLst>
              <a:ext uri="{FF2B5EF4-FFF2-40B4-BE49-F238E27FC236}">
                <a16:creationId xmlns:a16="http://schemas.microsoft.com/office/drawing/2014/main" id="{289C3113-7B11-61B4-72B3-ADA35A145F1D}"/>
              </a:ext>
            </a:extLst>
          </p:cNvPr>
          <p:cNvSpPr/>
          <p:nvPr/>
        </p:nvSpPr>
        <p:spPr>
          <a:xfrm>
            <a:off x="8334374" y="1325681"/>
            <a:ext cx="3562349" cy="382143"/>
          </a:xfrm>
          <a:prstGeom prst="rect">
            <a:avLst/>
          </a:prstGeom>
          <a:solidFill>
            <a:srgbClr val="005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Surface Transportation Bill</a:t>
            </a:r>
          </a:p>
        </p:txBody>
      </p:sp>
      <p:sp>
        <p:nvSpPr>
          <p:cNvPr id="10" name="Text Placeholder 1">
            <a:extLst>
              <a:ext uri="{FF2B5EF4-FFF2-40B4-BE49-F238E27FC236}">
                <a16:creationId xmlns:a16="http://schemas.microsoft.com/office/drawing/2014/main" id="{D5C055EB-AC2F-C7E0-7752-7D4162EF85A7}"/>
              </a:ext>
            </a:extLst>
          </p:cNvPr>
          <p:cNvSpPr txBox="1">
            <a:spLocks/>
          </p:cNvSpPr>
          <p:nvPr/>
        </p:nvSpPr>
        <p:spPr>
          <a:xfrm>
            <a:off x="8334374" y="1764848"/>
            <a:ext cx="3562349" cy="480479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lang="en-US" sz="2000" kern="1200">
                <a:solidFill>
                  <a:schemeClr val="tx1"/>
                </a:solidFill>
                <a:latin typeface="+mn-lt"/>
                <a:ea typeface="+mn-ea"/>
                <a:cs typeface="+mn-cs"/>
                <a:sym typeface="+mn-lt"/>
              </a:defRPr>
            </a:lvl1pPr>
            <a:lvl2pPr marL="284400" indent="-17280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2000" kern="1200">
                <a:solidFill>
                  <a:schemeClr val="tx1"/>
                </a:solidFill>
                <a:latin typeface="+mn-lt"/>
                <a:ea typeface="+mn-ea"/>
                <a:cs typeface="+mn-cs"/>
                <a:sym typeface="+mn-lt"/>
              </a:defRPr>
            </a:lvl2pPr>
            <a:lvl3pPr marL="511200" indent="-165600" algn="l" defTabSz="914400" rtl="0" eaLnBrk="1" latinLnBrk="0" hangingPunct="1">
              <a:lnSpc>
                <a:spcPct val="100000"/>
              </a:lnSpc>
              <a:spcBef>
                <a:spcPts val="0"/>
              </a:spcBef>
              <a:spcAft>
                <a:spcPts val="0"/>
              </a:spcAft>
              <a:buClr>
                <a:schemeClr val="tx2"/>
              </a:buClr>
              <a:buFont typeface="Trebuchet MS" panose="020B0603020202020204" pitchFamily="34" charset="0"/>
              <a:buChar char="–"/>
              <a:defRPr lang="en-US" sz="2000" kern="1200">
                <a:solidFill>
                  <a:schemeClr val="tx1"/>
                </a:solidFill>
                <a:latin typeface="+mn-lt"/>
                <a:ea typeface="+mn-ea"/>
                <a:cs typeface="+mn-cs"/>
                <a:sym typeface="+mn-lt"/>
              </a:defRPr>
            </a:lvl3pPr>
            <a:lvl4pPr marL="0" indent="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28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0"/>
              </a:spcAft>
              <a:buClrTx/>
              <a:buFont typeface="Arial" panose="020B0604020202020204" pitchFamily="34" charset="0"/>
              <a:buChar char="​"/>
              <a:defRPr lang="en-US" sz="2800" b="1" kern="120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marR="0" lvl="0" indent="0" algn="l" defTabSz="914400" rtl="0" eaLnBrk="1" fontAlgn="auto" latinLnBrk="0" hangingPunct="1">
              <a:lnSpc>
                <a:spcPct val="100000"/>
              </a:lnSpc>
              <a:spcBef>
                <a:spcPts val="0"/>
              </a:spcBef>
              <a:buClr>
                <a:srgbClr val="00558C"/>
              </a:buClr>
              <a:buSzTx/>
              <a:buFont typeface="Arial" panose="020B0604020202020204" pitchFamily="34" charset="0"/>
              <a:buNone/>
              <a:tabLst/>
              <a:defRPr/>
            </a:pPr>
            <a:r>
              <a:rPr kumimoji="0" lang="en-US" sz="1800" i="0"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mn-lt"/>
              </a:rPr>
              <a:t>Surface transportation funding authorized by the Bipartisan Infrastructure Law (BIL) expires at the conclusion of Federal FY2026 (September 30).</a:t>
            </a:r>
          </a:p>
          <a:p>
            <a:pPr marL="0" marR="0" lvl="0" indent="0" algn="l" defTabSz="914400" rtl="0" eaLnBrk="1" fontAlgn="auto" latinLnBrk="0" hangingPunct="1">
              <a:lnSpc>
                <a:spcPct val="100000"/>
              </a:lnSpc>
              <a:spcBef>
                <a:spcPts val="0"/>
              </a:spcBef>
              <a:buClr>
                <a:srgbClr val="00558C"/>
              </a:buClr>
              <a:buSzTx/>
              <a:buFont typeface="Arial" panose="020B0604020202020204" pitchFamily="34" charset="0"/>
              <a:buNone/>
              <a:tabLst/>
              <a:defRPr/>
            </a:pPr>
            <a:endParaRPr kumimoji="0" lang="en-US" sz="1800" b="1" i="0"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a:p>
            <a:pPr marL="0" marR="0" lvl="0" indent="0" algn="l" defTabSz="914400" rtl="0" eaLnBrk="1" fontAlgn="auto" latinLnBrk="0" hangingPunct="1">
              <a:lnSpc>
                <a:spcPct val="100000"/>
              </a:lnSpc>
              <a:spcBef>
                <a:spcPts val="0"/>
              </a:spcBef>
              <a:buClr>
                <a:srgbClr val="00558C"/>
              </a:buClr>
              <a:buSzTx/>
              <a:buFont typeface="Arial" panose="020B0604020202020204" pitchFamily="34" charset="0"/>
              <a:buNone/>
              <a:tabLst/>
              <a:defRPr/>
            </a:pPr>
            <a:r>
              <a:rPr lang="en-US" sz="1800" b="1">
                <a:solidFill>
                  <a:srgbClr val="FF0000"/>
                </a:solidFill>
                <a:latin typeface="Calibri" panose="020F0502020204030204" pitchFamily="34" charset="0"/>
                <a:ea typeface="Calibri" panose="020F0502020204030204" pitchFamily="34" charset="0"/>
                <a:cs typeface="Calibri" panose="020F0502020204030204" pitchFamily="34" charset="0"/>
              </a:rPr>
              <a:t>Update: </a:t>
            </a:r>
            <a:r>
              <a:rPr lang="en-US" sz="1800">
                <a:latin typeface="Calibri" panose="020F0502020204030204" pitchFamily="34" charset="0"/>
                <a:ea typeface="Calibri" panose="020F0502020204030204" pitchFamily="34" charset="0"/>
                <a:cs typeface="Calibri" panose="020F0502020204030204" pitchFamily="34" charset="0"/>
              </a:rPr>
              <a:t>On Friday, May 22, the House Transportation and Infrastructure Committee approved its version of a bill, titled the </a:t>
            </a:r>
            <a:r>
              <a:rPr lang="en-US" sz="1800" b="1">
                <a:latin typeface="Calibri" panose="020F0502020204030204" pitchFamily="34" charset="0"/>
                <a:ea typeface="Calibri" panose="020F0502020204030204" pitchFamily="34" charset="0"/>
                <a:cs typeface="Calibri" panose="020F0502020204030204" pitchFamily="34" charset="0"/>
              </a:rPr>
              <a:t>BUILD America 250 Act</a:t>
            </a:r>
            <a:r>
              <a:rPr lang="en-US" sz="1800">
                <a:latin typeface="Calibri" panose="020F0502020204030204" pitchFamily="34" charset="0"/>
                <a:ea typeface="Calibri" panose="020F0502020204030204" pitchFamily="34" charset="0"/>
                <a:cs typeface="Calibri" panose="020F0502020204030204" pitchFamily="34" charset="0"/>
              </a:rPr>
              <a:t>. The Senate is expected to release its version of a bill in the coming months.</a:t>
            </a:r>
            <a:endParaRPr kumimoji="0" lang="en-US" sz="1800" b="1" i="0"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1140208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E7B1-65DB-DC89-AB5C-D611A9CDA51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BF1389F-89AE-0E80-2A7B-CCAA2A92DCEF}"/>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Mass.gov/</a:t>
            </a:r>
            <a:r>
              <a:rPr kumimoji="0" lang="en-US" sz="3500" b="1" i="0" u="none" strike="noStrike" kern="1200" cap="none" spc="0" normalizeH="0" baseline="0" noProof="0" err="1">
                <a:ln>
                  <a:noFill/>
                </a:ln>
                <a:solidFill>
                  <a:prstClr val="white"/>
                </a:solidFill>
                <a:effectLst/>
                <a:uLnTx/>
                <a:uFillTx/>
                <a:latin typeface="Calibri" panose="020F0502020204030204"/>
                <a:ea typeface="+mj-ea"/>
                <a:cs typeface="Times New Roman"/>
                <a:sym typeface="+mj-lt"/>
              </a:rPr>
              <a:t>FedImpact</a:t>
            </a:r>
            <a:endParaRPr kumimoji="0" lang="en-US" sz="3500" b="1" i="0" u="none" strike="noStrike" kern="1200" cap="none" spc="0" normalizeH="0" baseline="0" noProof="0">
              <a:ln>
                <a:noFill/>
              </a:ln>
              <a:solidFill>
                <a:prstClr val="white"/>
              </a:solidFill>
              <a:effectLst/>
              <a:uLnTx/>
              <a:uFillTx/>
              <a:latin typeface="Calibri" panose="020F0502020204030204"/>
              <a:ea typeface="Calibri"/>
              <a:cs typeface="Times New Roman"/>
              <a:sym typeface="+mj-lt"/>
            </a:endParaRPr>
          </a:p>
        </p:txBody>
      </p:sp>
      <p:sp>
        <p:nvSpPr>
          <p:cNvPr id="44" name="TextBox 43">
            <a:extLst>
              <a:ext uri="{FF2B5EF4-FFF2-40B4-BE49-F238E27FC236}">
                <a16:creationId xmlns:a16="http://schemas.microsoft.com/office/drawing/2014/main" id="{AB983074-ECF1-4FAB-700A-93769DD70404}"/>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pic>
        <p:nvPicPr>
          <p:cNvPr id="8" name="Picture 7" descr="Graphic of how federal funds are used in Massachusetts">
            <a:extLst>
              <a:ext uri="{FF2B5EF4-FFF2-40B4-BE49-F238E27FC236}">
                <a16:creationId xmlns:a16="http://schemas.microsoft.com/office/drawing/2014/main" id="{4819E5CE-93CC-CBE2-85E3-23311097A620}"/>
              </a:ext>
            </a:extLst>
          </p:cNvPr>
          <p:cNvPicPr>
            <a:picLocks noChangeAspect="1"/>
          </p:cNvPicPr>
          <p:nvPr/>
        </p:nvPicPr>
        <p:blipFill>
          <a:blip r:embed="rId3"/>
          <a:stretch>
            <a:fillRect/>
          </a:stretch>
        </p:blipFill>
        <p:spPr>
          <a:xfrm>
            <a:off x="154310" y="1562921"/>
            <a:ext cx="4508866" cy="4812022"/>
          </a:xfrm>
          <a:prstGeom prst="rect">
            <a:avLst/>
          </a:prstGeom>
          <a:ln w="28575">
            <a:solidFill>
              <a:schemeClr val="accent1"/>
            </a:solidFill>
          </a:ln>
        </p:spPr>
      </p:pic>
      <p:sp>
        <p:nvSpPr>
          <p:cNvPr id="10" name="TextBox 9">
            <a:extLst>
              <a:ext uri="{FF2B5EF4-FFF2-40B4-BE49-F238E27FC236}">
                <a16:creationId xmlns:a16="http://schemas.microsoft.com/office/drawing/2014/main" id="{D38DF3F3-1D55-7593-A308-60506A193C19}"/>
              </a:ext>
            </a:extLst>
          </p:cNvPr>
          <p:cNvSpPr txBox="1"/>
          <p:nvPr/>
        </p:nvSpPr>
        <p:spPr>
          <a:xfrm>
            <a:off x="5283050" y="1493648"/>
            <a:ext cx="6098720" cy="83099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Massachusetts is Tracking and Communicating the Impact of Federal Funding Cuts</a:t>
            </a:r>
          </a:p>
          <a:p>
            <a:pPr marL="342900" marR="0" lvl="0" indent="-342900" algn="l" defTabSz="4572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Website updated weekly on federal funding impacts</a:t>
            </a:r>
          </a:p>
        </p:txBody>
      </p:sp>
      <p:pic>
        <p:nvPicPr>
          <p:cNvPr id="6" name="Picture 5" descr="graphic of federal funding cuts to Massachusetts. $3.7 billion total cuts, $398.9 million in federal administration cuts, $3.3 billion in congressional cuts, $320.3 million in funds defended or reinstated.">
            <a:extLst>
              <a:ext uri="{FF2B5EF4-FFF2-40B4-BE49-F238E27FC236}">
                <a16:creationId xmlns:a16="http://schemas.microsoft.com/office/drawing/2014/main" id="{1B071159-33F4-AF3F-5AC0-4A0CF5B8B212}"/>
              </a:ext>
            </a:extLst>
          </p:cNvPr>
          <p:cNvPicPr>
            <a:picLocks noChangeAspect="1"/>
          </p:cNvPicPr>
          <p:nvPr/>
        </p:nvPicPr>
        <p:blipFill>
          <a:blip r:embed="rId4"/>
          <a:stretch>
            <a:fillRect/>
          </a:stretch>
        </p:blipFill>
        <p:spPr>
          <a:xfrm>
            <a:off x="4964112" y="2554817"/>
            <a:ext cx="6729943" cy="3473450"/>
          </a:xfrm>
          <a:prstGeom prst="rect">
            <a:avLst/>
          </a:prstGeom>
        </p:spPr>
      </p:pic>
    </p:spTree>
    <p:extLst>
      <p:ext uri="{BB962C8B-B14F-4D97-AF65-F5344CB8AC3E}">
        <p14:creationId xmlns:p14="http://schemas.microsoft.com/office/powerpoint/2010/main" val="571325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2BAA-BF25-8771-B9D8-106EDFCA852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8DC37CA-17C9-9689-CA3F-7400E1E730FD}"/>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500">
                <a:solidFill>
                  <a:prstClr val="white"/>
                </a:solidFill>
                <a:latin typeface="Calibri" panose="020F0502020204030204"/>
                <a:cs typeface="Times New Roman"/>
              </a:rPr>
              <a:t>Strategic Approach to Evolving Federal Landscape</a:t>
            </a:r>
            <a:endParaRPr kumimoji="0" lang="en-US" sz="3500" b="1" i="0" u="none" strike="noStrike" kern="1200" cap="none" spc="0" normalizeH="0" baseline="0" noProof="0">
              <a:ln>
                <a:noFill/>
              </a:ln>
              <a:solidFill>
                <a:prstClr val="white"/>
              </a:solidFill>
              <a:effectLst/>
              <a:uLnTx/>
              <a:uFillTx/>
              <a:latin typeface="Calibri" panose="020F0502020204030204"/>
              <a:ea typeface="Calibri"/>
              <a:cs typeface="Times New Roman"/>
              <a:sym typeface="+mj-lt"/>
            </a:endParaRPr>
          </a:p>
        </p:txBody>
      </p:sp>
      <p:sp>
        <p:nvSpPr>
          <p:cNvPr id="44" name="TextBox 43">
            <a:extLst>
              <a:ext uri="{FF2B5EF4-FFF2-40B4-BE49-F238E27FC236}">
                <a16:creationId xmlns:a16="http://schemas.microsoft.com/office/drawing/2014/main" id="{647785D3-2C0F-189F-990C-3540DA6CEBE7}"/>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9453B56-77F3-559A-B82E-71EBE0005CE8}"/>
              </a:ext>
            </a:extLst>
          </p:cNvPr>
          <p:cNvSpPr/>
          <p:nvPr/>
        </p:nvSpPr>
        <p:spPr>
          <a:xfrm>
            <a:off x="402439" y="1450600"/>
            <a:ext cx="5852057" cy="4630160"/>
          </a:xfrm>
          <a:prstGeom prst="rect">
            <a:avLst/>
          </a:prstGeom>
          <a:solidFill>
            <a:schemeClr val="bg1">
              <a:lumMod val="95000"/>
            </a:schemeClr>
          </a:solidFill>
          <a:ln w="28575">
            <a:solidFill>
              <a:srgbClr val="0055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extLst>
              <a:ext uri="{FF2B5EF4-FFF2-40B4-BE49-F238E27FC236}">
                <a16:creationId xmlns:a16="http://schemas.microsoft.com/office/drawing/2014/main" id="{6DFD4EA8-D521-8C37-33A5-AB805F24D2A4}"/>
              </a:ext>
            </a:extLst>
          </p:cNvPr>
          <p:cNvPicPr>
            <a:picLocks noChangeAspect="1"/>
          </p:cNvPicPr>
          <p:nvPr/>
        </p:nvPicPr>
        <p:blipFill>
          <a:blip r:embed="rId3"/>
          <a:stretch>
            <a:fillRect/>
          </a:stretch>
        </p:blipFill>
        <p:spPr>
          <a:xfrm>
            <a:off x="6857300" y="1450600"/>
            <a:ext cx="4932261" cy="4630160"/>
          </a:xfrm>
          <a:prstGeom prst="rect">
            <a:avLst/>
          </a:prstGeom>
          <a:ln w="28575">
            <a:solidFill>
              <a:srgbClr val="00558C"/>
            </a:solidFill>
          </a:ln>
        </p:spPr>
      </p:pic>
      <p:sp>
        <p:nvSpPr>
          <p:cNvPr id="5" name="TextBox 4">
            <a:extLst>
              <a:ext uri="{FF2B5EF4-FFF2-40B4-BE49-F238E27FC236}">
                <a16:creationId xmlns:a16="http://schemas.microsoft.com/office/drawing/2014/main" id="{5DC9788C-BF33-8009-F6F9-3F32AEB51A94}"/>
              </a:ext>
            </a:extLst>
          </p:cNvPr>
          <p:cNvSpPr txBox="1"/>
          <p:nvPr/>
        </p:nvSpPr>
        <p:spPr>
          <a:xfrm>
            <a:off x="509016" y="1609344"/>
            <a:ext cx="5586984" cy="4169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
                <a:srgbClr val="00558C"/>
              </a:buClr>
            </a:pPr>
            <a:r>
              <a:rPr lang="en-US">
                <a:solidFill>
                  <a:schemeClr val="tx1"/>
                </a:solidFill>
              </a:rPr>
              <a:t>This month, </a:t>
            </a:r>
            <a:r>
              <a:rPr lang="en-US" b="1">
                <a:solidFill>
                  <a:schemeClr val="tx1"/>
                </a:solidFill>
              </a:rPr>
              <a:t>Pew Research Center </a:t>
            </a:r>
            <a:r>
              <a:rPr lang="en-US">
                <a:solidFill>
                  <a:schemeClr val="tx1"/>
                </a:solidFill>
              </a:rPr>
              <a:t>published a report which details how </a:t>
            </a:r>
            <a:r>
              <a:rPr lang="en-US" b="1">
                <a:solidFill>
                  <a:schemeClr val="tx1"/>
                </a:solidFill>
              </a:rPr>
              <a:t>FFIO </a:t>
            </a:r>
            <a:r>
              <a:rPr lang="en-US">
                <a:solidFill>
                  <a:schemeClr val="tx1"/>
                </a:solidFill>
              </a:rPr>
              <a:t>and the </a:t>
            </a:r>
            <a:r>
              <a:rPr lang="en-US" b="1">
                <a:solidFill>
                  <a:schemeClr val="tx1"/>
                </a:solidFill>
              </a:rPr>
              <a:t>Massachusetts Executive Office for Administration and Finance </a:t>
            </a:r>
            <a:r>
              <a:rPr lang="en-US">
                <a:solidFill>
                  <a:schemeClr val="tx1"/>
                </a:solidFill>
              </a:rPr>
              <a:t>have worked to respond to a rapidly changing federal funding environment.</a:t>
            </a:r>
          </a:p>
          <a:p>
            <a:pPr marL="285750" indent="-285750">
              <a:buClr>
                <a:srgbClr val="00558C"/>
              </a:buClr>
              <a:buFont typeface="Wingdings" panose="05000000000000000000" pitchFamily="2" charset="2"/>
              <a:buChar char="§"/>
            </a:pPr>
            <a:endParaRPr lang="en-US">
              <a:solidFill>
                <a:schemeClr val="tx1"/>
              </a:solidFill>
            </a:endParaRPr>
          </a:p>
          <a:p>
            <a:pPr>
              <a:buClr>
                <a:srgbClr val="00558C"/>
              </a:buClr>
            </a:pPr>
            <a:endParaRPr lang="en-US">
              <a:solidFill>
                <a:schemeClr val="tx1"/>
              </a:solidFill>
            </a:endParaRPr>
          </a:p>
          <a:p>
            <a:pPr>
              <a:buClr>
                <a:srgbClr val="00558C"/>
              </a:buClr>
            </a:pPr>
            <a:r>
              <a:rPr lang="en-US">
                <a:solidFill>
                  <a:schemeClr val="tx1"/>
                </a:solidFill>
              </a:rPr>
              <a:t>The report highlights the Healey-Driscoll Administration's work to deliver key information on federal funds to communities quickly and transparently, improve coordination across state agencies, and expand resources to support project advancement as the federal landscape evolves.</a:t>
            </a:r>
          </a:p>
        </p:txBody>
      </p:sp>
    </p:spTree>
    <p:extLst>
      <p:ext uri="{BB962C8B-B14F-4D97-AF65-F5344CB8AC3E}">
        <p14:creationId xmlns:p14="http://schemas.microsoft.com/office/powerpoint/2010/main" val="905202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B603E-0A20-D0A1-C04C-0BE6B90E262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78B80FB-DE2A-595B-54D1-C7C25975A558}"/>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500">
                <a:solidFill>
                  <a:prstClr val="white"/>
                </a:solidFill>
                <a:latin typeface="Calibri" panose="020F0502020204030204"/>
                <a:cs typeface="Times New Roman"/>
              </a:rPr>
              <a:t>NGA Infrastructure/Broadband Workshops</a:t>
            </a:r>
            <a:endParaRPr kumimoji="0" lang="en-US" sz="3500" b="1" i="0" u="none" strike="noStrike" kern="1200" cap="none" spc="0" normalizeH="0" baseline="0" noProof="0">
              <a:ln>
                <a:noFill/>
              </a:ln>
              <a:solidFill>
                <a:prstClr val="white"/>
              </a:solidFill>
              <a:effectLst/>
              <a:uLnTx/>
              <a:uFillTx/>
              <a:latin typeface="Calibri" panose="020F0502020204030204"/>
              <a:ea typeface="Calibri"/>
              <a:cs typeface="Times New Roman"/>
              <a:sym typeface="+mj-lt"/>
            </a:endParaRPr>
          </a:p>
        </p:txBody>
      </p:sp>
      <p:sp>
        <p:nvSpPr>
          <p:cNvPr id="44" name="TextBox 43">
            <a:extLst>
              <a:ext uri="{FF2B5EF4-FFF2-40B4-BE49-F238E27FC236}">
                <a16:creationId xmlns:a16="http://schemas.microsoft.com/office/drawing/2014/main" id="{3C1734B8-98D8-0E1E-4A2C-00A64EC2BA2C}"/>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ACFF564-6EF2-457E-4E86-FE0772A2965F}"/>
              </a:ext>
            </a:extLst>
          </p:cNvPr>
          <p:cNvSpPr txBox="1"/>
          <p:nvPr/>
        </p:nvSpPr>
        <p:spPr>
          <a:xfrm>
            <a:off x="472440" y="1508760"/>
            <a:ext cx="6403848" cy="4169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buClr>
                <a:srgbClr val="00558C"/>
              </a:buClr>
            </a:pPr>
            <a:r>
              <a:rPr lang="en-US" sz="1700" b="1">
                <a:solidFill>
                  <a:schemeClr val="tx1"/>
                </a:solidFill>
              </a:rPr>
              <a:t>Last week, FFIO Director, Quentin Palfrey attended the National Governor’s Association Infrastructure Coordinator’s Workshop in Washington D.C.</a:t>
            </a:r>
          </a:p>
          <a:p>
            <a:pPr marL="285750" indent="-285750">
              <a:spcAft>
                <a:spcPts val="600"/>
              </a:spcAft>
              <a:buClr>
                <a:srgbClr val="00558C"/>
              </a:buClr>
              <a:buFont typeface="Wingdings" panose="05000000000000000000" pitchFamily="2" charset="2"/>
              <a:buChar char="§"/>
            </a:pPr>
            <a:r>
              <a:rPr lang="en-US" sz="1700">
                <a:solidFill>
                  <a:schemeClr val="tx1"/>
                </a:solidFill>
              </a:rPr>
              <a:t>The workshop focused on solutions to counter headwinds from the upcoming expiration of the Infrastructure Investment and Jobs Act (IIJA) as well as inflation in the cost of construction. Of note was the surface transportation reauthorization process which will provide a successor to the IIJA.</a:t>
            </a:r>
          </a:p>
          <a:p>
            <a:pPr marL="285750" indent="-285750">
              <a:buClr>
                <a:srgbClr val="00558C"/>
              </a:buClr>
              <a:buFont typeface="Wingdings" panose="05000000000000000000" pitchFamily="2" charset="2"/>
              <a:buChar char="§"/>
            </a:pPr>
            <a:endParaRPr lang="en-US" sz="1700">
              <a:solidFill>
                <a:schemeClr val="tx1"/>
              </a:solidFill>
            </a:endParaRPr>
          </a:p>
          <a:p>
            <a:pPr>
              <a:spcAft>
                <a:spcPts val="600"/>
              </a:spcAft>
              <a:buClr>
                <a:srgbClr val="00558C"/>
              </a:buClr>
            </a:pPr>
            <a:r>
              <a:rPr lang="en-US" sz="1700" b="1">
                <a:solidFill>
                  <a:schemeClr val="tx1"/>
                </a:solidFill>
              </a:rPr>
              <a:t>Additionally, in April, members from Massachusetts joined state broadband leaders from across the country in Alexandria Virginia to discuss the latest updates in federal broadband programming.</a:t>
            </a:r>
          </a:p>
          <a:p>
            <a:pPr marL="285750" indent="-285750">
              <a:spcAft>
                <a:spcPts val="600"/>
              </a:spcAft>
              <a:buClr>
                <a:srgbClr val="00558C"/>
              </a:buClr>
              <a:buFont typeface="Wingdings" panose="05000000000000000000" pitchFamily="2" charset="2"/>
              <a:buChar char="§"/>
            </a:pPr>
            <a:r>
              <a:rPr lang="en-US" sz="1700">
                <a:solidFill>
                  <a:schemeClr val="tx1"/>
                </a:solidFill>
              </a:rPr>
              <a:t>At the event, FFIO Director Quentin Palfrey joined a panel to discuss MA’s approach to BEAD “Nondeployment” (how BEAD funding can be used for purposes other than broadband deployment) amidst the NTIA’s anticipated release of updated guidance around use of remaining funds.</a:t>
            </a:r>
          </a:p>
          <a:p>
            <a:pPr marL="285750" indent="-285750">
              <a:buClr>
                <a:srgbClr val="00558C"/>
              </a:buClr>
              <a:buFont typeface="Arial" panose="020B0604020202020204" pitchFamily="34" charset="0"/>
              <a:buChar char="•"/>
            </a:pPr>
            <a:endParaRPr lang="en-US">
              <a:solidFill>
                <a:schemeClr val="tx1"/>
              </a:solidFill>
            </a:endParaRPr>
          </a:p>
          <a:p>
            <a:pPr>
              <a:buClr>
                <a:srgbClr val="00558C"/>
              </a:buClr>
            </a:pPr>
            <a:endParaRPr lang="en-US">
              <a:solidFill>
                <a:schemeClr val="tx1"/>
              </a:solidFill>
            </a:endParaRPr>
          </a:p>
          <a:p>
            <a:pPr>
              <a:buClr>
                <a:srgbClr val="00558C"/>
              </a:buClr>
            </a:pPr>
            <a:endParaRPr lang="en-US">
              <a:solidFill>
                <a:schemeClr val="tx1"/>
              </a:solidFill>
            </a:endParaRPr>
          </a:p>
        </p:txBody>
      </p:sp>
      <p:pic>
        <p:nvPicPr>
          <p:cNvPr id="11" name="Picture 10">
            <a:extLst>
              <a:ext uri="{FF2B5EF4-FFF2-40B4-BE49-F238E27FC236}">
                <a16:creationId xmlns:a16="http://schemas.microsoft.com/office/drawing/2014/main" id="{76AAAE51-0755-BFBD-468C-C3CDA1CCF541}"/>
              </a:ext>
            </a:extLst>
          </p:cNvPr>
          <p:cNvPicPr>
            <a:picLocks noChangeAspect="1"/>
          </p:cNvPicPr>
          <p:nvPr/>
        </p:nvPicPr>
        <p:blipFill>
          <a:blip r:embed="rId3"/>
          <a:stretch>
            <a:fillRect/>
          </a:stretch>
        </p:blipFill>
        <p:spPr>
          <a:xfrm>
            <a:off x="7114032" y="1439432"/>
            <a:ext cx="4215766" cy="972869"/>
          </a:xfrm>
          <a:prstGeom prst="rect">
            <a:avLst/>
          </a:prstGeom>
        </p:spPr>
      </p:pic>
      <p:pic>
        <p:nvPicPr>
          <p:cNvPr id="12" name="Picture 11">
            <a:extLst>
              <a:ext uri="{FF2B5EF4-FFF2-40B4-BE49-F238E27FC236}">
                <a16:creationId xmlns:a16="http://schemas.microsoft.com/office/drawing/2014/main" id="{CEFD889B-1500-D697-B58E-34598E325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616" y="2704247"/>
            <a:ext cx="4215766" cy="3482905"/>
          </a:xfrm>
          <a:prstGeom prst="rect">
            <a:avLst/>
          </a:prstGeom>
          <a:noFill/>
          <a:ln w="28575">
            <a:solidFill>
              <a:srgbClr val="00558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28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D791-8A2A-46A2-19F7-4C8814EE0379}"/>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4BF77C40-EC1F-12D9-D8DC-E171A3603A9A}"/>
              </a:ext>
              <a:ext uri="{C183D7F6-B498-43B3-948B-1728B52AA6E4}">
                <adec:decorative xmlns:adec="http://schemas.microsoft.com/office/drawing/2017/decorative" val="1"/>
              </a:ext>
            </a:extLst>
          </p:cNvPr>
          <p:cNvSpPr/>
          <p:nvPr/>
        </p:nvSpPr>
        <p:spPr>
          <a:xfrm>
            <a:off x="5054081" y="894018"/>
            <a:ext cx="6198637" cy="1507418"/>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9821DF-5F9B-76A1-D373-E7C66C5D9A14}"/>
              </a:ext>
            </a:extLst>
          </p:cNvPr>
          <p:cNvSpPr>
            <a:spLocks noGrp="1"/>
          </p:cNvSpPr>
          <p:nvPr>
            <p:ph type="title"/>
          </p:nvPr>
        </p:nvSpPr>
        <p:spPr>
          <a:xfrm>
            <a:off x="462684" y="2764203"/>
            <a:ext cx="3121763" cy="1314311"/>
          </a:xfrm>
        </p:spPr>
        <p:txBody>
          <a:bodyPr/>
          <a:lstStyle/>
          <a:p>
            <a:pPr marL="0" marR="0" lvl="0" indent="0" fontAlgn="auto">
              <a:spcAft>
                <a:spcPts val="600"/>
              </a:spcAft>
              <a:buClrTx/>
              <a:buSzTx/>
              <a:tabLst/>
              <a:defRPr/>
            </a:pPr>
            <a:r>
              <a:rPr lang="en-US" sz="4400" b="1" cap="all" spc="100">
                <a:latin typeface="+mn-lt"/>
              </a:rPr>
              <a:t>Get in touch with FFIO</a:t>
            </a:r>
          </a:p>
        </p:txBody>
      </p:sp>
      <p:sp>
        <p:nvSpPr>
          <p:cNvPr id="3" name="Rectangle 2" descr="Web design with solid fill">
            <a:extLst>
              <a:ext uri="{FF2B5EF4-FFF2-40B4-BE49-F238E27FC236}">
                <a16:creationId xmlns:a16="http://schemas.microsoft.com/office/drawing/2014/main" id="{5EFCC5DB-B14E-C499-15DF-EE2BCEA6FA41}"/>
              </a:ext>
            </a:extLst>
          </p:cNvPr>
          <p:cNvSpPr/>
          <p:nvPr/>
        </p:nvSpPr>
        <p:spPr>
          <a:xfrm>
            <a:off x="5510075" y="1130187"/>
            <a:ext cx="829080" cy="829080"/>
          </a:xfrm>
          <a:prstGeom prst="rect">
            <a:avLst/>
          </a:prstGeom>
          <a:blipFill>
            <a:blip>
              <a:extLst>
                <a:ext uri="{96DAC541-7B7A-43D3-8B79-37D633B846F1}">
                  <asvg:svgBlip xmlns:asvg="http://schemas.microsoft.com/office/drawing/2016/SVG/main" r:embed="rId2"/>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CFE3ECCC-F0DF-6496-7D02-386B90DD1521}"/>
              </a:ext>
            </a:extLst>
          </p:cNvPr>
          <p:cNvGrpSpPr/>
          <p:nvPr/>
        </p:nvGrpSpPr>
        <p:grpSpPr>
          <a:xfrm>
            <a:off x="6795149" y="791018"/>
            <a:ext cx="4457568" cy="1641142"/>
            <a:chOff x="1741068" y="644"/>
            <a:chExt cx="4457568" cy="1641142"/>
          </a:xfrm>
        </p:grpSpPr>
        <p:sp>
          <p:nvSpPr>
            <p:cNvPr id="16" name="Rectangle 15">
              <a:extLst>
                <a:ext uri="{FF2B5EF4-FFF2-40B4-BE49-F238E27FC236}">
                  <a16:creationId xmlns:a16="http://schemas.microsoft.com/office/drawing/2014/main" id="{83291E9D-E650-A8B0-3BCC-A00EBD13CEA1}"/>
                </a:ext>
              </a:extLst>
            </p:cNvPr>
            <p:cNvSpPr/>
            <p:nvPr/>
          </p:nvSpPr>
          <p:spPr>
            <a:xfrm>
              <a:off x="1741068" y="644"/>
              <a:ext cx="4457568" cy="1507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0CFB4E6-3B0B-B35E-8C43-4A612E3A542E}"/>
                </a:ext>
              </a:extLst>
            </p:cNvPr>
            <p:cNvSpPr txBox="1"/>
            <p:nvPr/>
          </p:nvSpPr>
          <p:spPr>
            <a:xfrm>
              <a:off x="1741068" y="134368"/>
              <a:ext cx="4457568" cy="15074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35" tIns="159535" rIns="159535" bIns="159535"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Find more information on Federal Funds Partnership meetings, video recordings, grant lists, and other resources on the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FFIO website</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a:t>
              </a:r>
            </a:p>
          </p:txBody>
        </p:sp>
      </p:grpSp>
      <p:sp>
        <p:nvSpPr>
          <p:cNvPr id="6" name="Rectangle: Rounded Corners 5">
            <a:extLst>
              <a:ext uri="{FF2B5EF4-FFF2-40B4-BE49-F238E27FC236}">
                <a16:creationId xmlns:a16="http://schemas.microsoft.com/office/drawing/2014/main" id="{9DAB224B-EE7B-25DE-0CDB-54575442B115}"/>
              </a:ext>
              <a:ext uri="{C183D7F6-B498-43B3-948B-1728B52AA6E4}">
                <adec:decorative xmlns:adec="http://schemas.microsoft.com/office/drawing/2017/decorative" val="1"/>
              </a:ext>
            </a:extLst>
          </p:cNvPr>
          <p:cNvSpPr/>
          <p:nvPr/>
        </p:nvSpPr>
        <p:spPr>
          <a:xfrm>
            <a:off x="5054081" y="2675291"/>
            <a:ext cx="6198637" cy="1507418"/>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descr="Online Network with solid fill">
            <a:extLst>
              <a:ext uri="{FF2B5EF4-FFF2-40B4-BE49-F238E27FC236}">
                <a16:creationId xmlns:a16="http://schemas.microsoft.com/office/drawing/2014/main" id="{36787F3B-D2C8-1C1D-5263-B4307E02ADA8}"/>
              </a:ext>
            </a:extLst>
          </p:cNvPr>
          <p:cNvSpPr/>
          <p:nvPr/>
        </p:nvSpPr>
        <p:spPr>
          <a:xfrm>
            <a:off x="5510075" y="3014460"/>
            <a:ext cx="829080" cy="829080"/>
          </a:xfrm>
          <a:prstGeom prst="rect">
            <a:avLst/>
          </a:prstGeom>
          <a:blipFill>
            <a:blip>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6C6A7178-4257-10AA-65F1-D96E425C573E}"/>
              </a:ext>
            </a:extLst>
          </p:cNvPr>
          <p:cNvGrpSpPr/>
          <p:nvPr/>
        </p:nvGrpSpPr>
        <p:grpSpPr>
          <a:xfrm>
            <a:off x="6795149" y="2675291"/>
            <a:ext cx="4457568" cy="1507418"/>
            <a:chOff x="1741068" y="1884917"/>
            <a:chExt cx="4457568" cy="1507418"/>
          </a:xfrm>
        </p:grpSpPr>
        <p:sp>
          <p:nvSpPr>
            <p:cNvPr id="14" name="Rectangle 13">
              <a:extLst>
                <a:ext uri="{FF2B5EF4-FFF2-40B4-BE49-F238E27FC236}">
                  <a16:creationId xmlns:a16="http://schemas.microsoft.com/office/drawing/2014/main" id="{EC6BC6BD-4207-F5F7-F0A6-4352FF2F2670}"/>
                </a:ext>
              </a:extLst>
            </p:cNvPr>
            <p:cNvSpPr/>
            <p:nvPr/>
          </p:nvSpPr>
          <p:spPr>
            <a:xfrm>
              <a:off x="1741068" y="1884917"/>
              <a:ext cx="4457568" cy="1507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DEDEFAF-F4AF-34EC-9B92-E54F7C7DAB14}"/>
                </a:ext>
              </a:extLst>
            </p:cNvPr>
            <p:cNvSpPr txBox="1"/>
            <p:nvPr/>
          </p:nvSpPr>
          <p:spPr>
            <a:xfrm>
              <a:off x="1741068" y="1884917"/>
              <a:ext cx="4457568" cy="15074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35" tIns="159535" rIns="159535" bIns="159535"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Follow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FFIO on LinkedIn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to see the latest updates from our office.</a:t>
              </a:r>
            </a:p>
          </p:txBody>
        </p:sp>
      </p:grpSp>
      <p:sp>
        <p:nvSpPr>
          <p:cNvPr id="9" name="Rectangle: Rounded Corners 8">
            <a:extLst>
              <a:ext uri="{FF2B5EF4-FFF2-40B4-BE49-F238E27FC236}">
                <a16:creationId xmlns:a16="http://schemas.microsoft.com/office/drawing/2014/main" id="{77A48158-492F-9904-2AB9-9A70579F80FF}"/>
              </a:ext>
              <a:ext uri="{C183D7F6-B498-43B3-948B-1728B52AA6E4}">
                <adec:decorative xmlns:adec="http://schemas.microsoft.com/office/drawing/2017/decorative" val="1"/>
              </a:ext>
            </a:extLst>
          </p:cNvPr>
          <p:cNvSpPr/>
          <p:nvPr/>
        </p:nvSpPr>
        <p:spPr>
          <a:xfrm>
            <a:off x="5054081" y="4559565"/>
            <a:ext cx="6198637" cy="1507418"/>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descr="Envelope">
            <a:extLst>
              <a:ext uri="{FF2B5EF4-FFF2-40B4-BE49-F238E27FC236}">
                <a16:creationId xmlns:a16="http://schemas.microsoft.com/office/drawing/2014/main" id="{E301F559-4B45-4BC0-1906-935B5941E0EB}"/>
              </a:ext>
            </a:extLst>
          </p:cNvPr>
          <p:cNvSpPr/>
          <p:nvPr/>
        </p:nvSpPr>
        <p:spPr>
          <a:xfrm>
            <a:off x="5510075" y="4898734"/>
            <a:ext cx="829080" cy="82908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517E27-282A-7C26-4796-776C2442F555}"/>
              </a:ext>
            </a:extLst>
          </p:cNvPr>
          <p:cNvGrpSpPr/>
          <p:nvPr/>
        </p:nvGrpSpPr>
        <p:grpSpPr>
          <a:xfrm>
            <a:off x="6795149" y="4559565"/>
            <a:ext cx="4457568" cy="1507418"/>
            <a:chOff x="1741068" y="3769191"/>
            <a:chExt cx="4457568" cy="1507418"/>
          </a:xfrm>
        </p:grpSpPr>
        <p:sp>
          <p:nvSpPr>
            <p:cNvPr id="12" name="Rectangle 11">
              <a:extLst>
                <a:ext uri="{FF2B5EF4-FFF2-40B4-BE49-F238E27FC236}">
                  <a16:creationId xmlns:a16="http://schemas.microsoft.com/office/drawing/2014/main" id="{54A43E95-BAB3-EAE5-D49B-4AB03FD1626D}"/>
                </a:ext>
              </a:extLst>
            </p:cNvPr>
            <p:cNvSpPr/>
            <p:nvPr/>
          </p:nvSpPr>
          <p:spPr>
            <a:xfrm>
              <a:off x="1741068" y="3769191"/>
              <a:ext cx="4457568" cy="1507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B021B3A-C5D8-C362-1D27-782340C6FE32}"/>
                </a:ext>
              </a:extLst>
            </p:cNvPr>
            <p:cNvSpPr txBox="1"/>
            <p:nvPr/>
          </p:nvSpPr>
          <p:spPr>
            <a:xfrm>
              <a:off x="1741068" y="3769191"/>
              <a:ext cx="4457568" cy="15074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35" tIns="159535" rIns="159535" bIns="159535"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Contact the FFIO email inbox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FedFundsInfra@mass.gov</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for questions about federal grant opportunities!</a:t>
              </a:r>
            </a:p>
          </p:txBody>
        </p:sp>
      </p:grpSp>
    </p:spTree>
    <p:extLst>
      <p:ext uri="{BB962C8B-B14F-4D97-AF65-F5344CB8AC3E}">
        <p14:creationId xmlns:p14="http://schemas.microsoft.com/office/powerpoint/2010/main" val="651647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3DFD-F884-FA3A-A980-ECA4268546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FA7DE6-39E5-5DDD-D7F6-2337C5A68B9D}"/>
              </a:ext>
              <a:ext uri="{C183D7F6-B498-43B3-948B-1728B52AA6E4}">
                <adec:decorative xmlns:adec="http://schemas.microsoft.com/office/drawing/2017/decorative" val="1"/>
              </a:ext>
            </a:extLst>
          </p:cNvPr>
          <p:cNvSpPr/>
          <p:nvPr/>
        </p:nvSpPr>
        <p:spPr>
          <a:xfrm>
            <a:off x="0" y="3108960"/>
            <a:ext cx="12192000" cy="198424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29B0A3D-0242-C6FA-7993-9D71652D7991}"/>
              </a:ext>
              <a:ext uri="{C183D7F6-B498-43B3-948B-1728B52AA6E4}">
                <adec:decorative xmlns:adec="http://schemas.microsoft.com/office/drawing/2017/decorative" val="1"/>
              </a:ext>
            </a:extLst>
          </p:cNvPr>
          <p:cNvSpPr/>
          <p:nvPr/>
        </p:nvSpPr>
        <p:spPr>
          <a:xfrm>
            <a:off x="0" y="1124712"/>
            <a:ext cx="12192000" cy="1984248"/>
          </a:xfrm>
          <a:prstGeom prst="rect">
            <a:avLst/>
          </a:prstGeom>
          <a:solidFill>
            <a:schemeClr val="accent3">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AA97E04F-7ED7-513F-156D-C90E4E09988C}"/>
              </a:ext>
            </a:extLst>
          </p:cNvPr>
          <p:cNvSpPr txBox="1">
            <a:spLocks noGrp="1"/>
          </p:cNvSpPr>
          <p:nvPr>
            <p:ph type="title" idx="4294967295"/>
          </p:nvPr>
        </p:nvSpPr>
        <p:spPr bwMode="blackWhite">
          <a:xfrm>
            <a:off x="1284742" y="988933"/>
            <a:ext cx="10053763" cy="2928470"/>
          </a:xfrm>
          <a:prstGeom prst="rect">
            <a:avLst/>
          </a:prstGeom>
          <a:noFill/>
          <a:ln w="9525">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algn="l" defTabSz="914400" rtl="0" eaLnBrk="1" fontAlgn="auto" latinLnBrk="0" hangingPunct="1">
              <a:lnSpc>
                <a:spcPts val="6000"/>
              </a:lnSpc>
              <a:spcBef>
                <a:spcPts val="0"/>
              </a:spcBef>
              <a:spcAft>
                <a:spcPts val="0"/>
              </a:spcAft>
              <a:buNone/>
              <a:defRPr lang="en-US" sz="5400" b="1" kern="1200" baseline="0" dirty="0">
                <a:solidFill>
                  <a:schemeClr val="bg1"/>
                </a:solidFill>
                <a:latin typeface="+mj-lt"/>
                <a:ea typeface="+mj-ea"/>
                <a:cs typeface="+mj-cs"/>
                <a:sym typeface="+mj-lt"/>
              </a:defRPr>
            </a:lvl1p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558C"/>
                </a:solidFill>
                <a:effectLst/>
                <a:uLnTx/>
                <a:uFillTx/>
                <a:latin typeface="Calibri" panose="020F0502020204030204"/>
                <a:ea typeface="+mj-ea"/>
                <a:cs typeface="+mj-cs"/>
                <a:sym typeface="+mj-lt"/>
              </a:rPr>
              <a:t>Open Funding Opportunities</a:t>
            </a:r>
          </a:p>
        </p:txBody>
      </p:sp>
    </p:spTree>
    <p:extLst>
      <p:ext uri="{BB962C8B-B14F-4D97-AF65-F5344CB8AC3E}">
        <p14:creationId xmlns:p14="http://schemas.microsoft.com/office/powerpoint/2010/main" val="3036169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c0Y3TUtAWCEyVgouIKpJc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2_mRzxFn2ndc3EF2bQwTA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ts3_zEYHNMM.i9u1UIDlv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PqPnVO5tPQHBrguEcizx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ZVQ2DWeAMXaWqP_Yswg2t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Wr4LL0l1R4du6IuOHm27D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YzlV6MgwjgHHt3Jux.3Ho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d6moBDbXqpfZrWvQ0eF7q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EqS4ZXSCT80CMpuhVSLvs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9oVUxidkXTkcaFBmN4UH0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Zcp78DyTKuYK0RoVRdtOu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9orhrDNns92i8GAiNGiTO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eUzdYKEkiSx7UbFHW3Dvn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4pk7SfZdhqGksTnYeijl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JrQQirX1h9tNvKrB12aeT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0Y3TUtAWCEyVgouIKpJc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JShqmB8oMKGJ2Z1tPNoik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P5Dmb.QtX0cefE3peKdMY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0xECdEVv3liOru1YNuY4R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fod8pcatJjsNG5GxFtrD2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3TID_0JSrt6jrfaaNtdkI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8WT_BXsiDPIolonTpP0Zg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VtxuBgrlii3MLJbTNBgVw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MQABU8dNMhYZ3cFgO1bF5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FsQnssRPdsWArwmFLcLx2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ON3AhFq_sTCZ2pD5WL69L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96NFRb0xjQ3NueeVOW5gq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gek42uTJkqPB5_gbtORYc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PushTMARfdn4o5o13uRqe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w4OhNXgWJo0gY2TbFZgAY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14_E8mg3F4ndjktv6CTef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aoc.f3w60ZJRjWrS5n.W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2_mRzxFn2ndc3EF2bQwTA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Oo6XMKahlfm6HDGKU0pOW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ts3_zEYHNMM.i9u1UIDlv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c0Y3TUtAWCEyVgouIKpJc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2_mRzxFn2ndc3EF2bQwTA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ts3_zEYHNMM.i9u1UIDlv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PqPnVO5tPQHBrguEcizxj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PqPnVO5tPQHBrguEcizxj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ZVQ2DWeAMXaWqP_Yswg2t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Wr4LL0l1R4du6IuOHm27D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YzlV6MgwjgHHt3Jux.3Ho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d6moBDbXqpfZrWvQ0eF7q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EqS4ZXSCT80CMpuhVSLvs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9oVUxidkXTkcaFBmN4UH0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Zcp78DyTKuYK0RoVRdtOu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9orhrDNns92i8GAiNGiTO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ZVQ2DWeAMXaWqP_Yswg2t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eUzdYKEkiSx7UbFHW3Dvn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4pk7SfZdhqGksTnYeijlX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JrQQirX1h9tNvKrB12aeT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JShqmB8oMKGJ2Z1tPNoik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5Dmb.QtX0cefE3peKdMY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r4LL0l1R4du6IuOHm27D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0xECdEVv3liOru1YNuY4R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fod8pcatJjsNG5GxFtrD2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3TID_0JSrt6jrfaaNtdkI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8WT_BXsiDPIolonTpP0Z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VtxuBgrlii3MLJbTNBgVw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MQABU8dNMhYZ3cFgO1bF5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FsQnssRPdsWArwmFLcLx2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ON3AhFq_sTCZ2pD5WL69L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96NFRb0xjQ3NueeVOW5gq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YzlV6MgwjgHHt3Jux.3Ho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gek42uTJkqPB5_gbtORYc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PushTMARfdn4o5o13uRqe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w4OhNXgWJo0gY2TbFZgAY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14_E8mg3F4ndjktv6CTef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aoc.f3w60ZJRjWrS5n.W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Oo6XMKahlfm6HDGKU0pOW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6moBDbXqpfZrWvQ0eF7q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EqS4ZXSCT80CMpuhVSLvs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9oVUxidkXTkcaFBmN4UH0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Zcp78DyTKuYK0RoVRdtOu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9orhrDNns92i8GAiNGiTO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eUzdYKEkiSx7UbFHW3Dvn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4pk7SfZdhqGksTnYeijlX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JrQQirX1h9tNvKrB12aeT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ShqmB8oMKGJ2Z1tPNoik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5Dmb.QtX0cefE3peKdMY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0xECdEVv3liOru1YNuY4R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fod8pcatJjsNG5GxFtrD2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3TID_0JSrt6jrfaaNtdkI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8WT_BXsiDPIolonTpP0Zg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VtxuBgrlii3MLJbTNBgVw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MQABU8dNMhYZ3cFgO1bF5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FsQnssRPdsWArwmFLcLx2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ON3AhFq_sTCZ2pD5WL69L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96NFRb0xjQ3NueeVOW5gq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ek42uTJkqPB5_gbtORYc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PushTMARfdn4o5o13uRqe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w4OhNXgWJo0gY2TbFZgAY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14_E8mg3F4ndjktv6CTef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aoc.f3w60ZJRjWrS5n.W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Oo6XMKahlfm6HDGKU0pOW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Footer and Pagination">
  <a:themeElements>
    <a:clrScheme name="HR&amp;A 2022">
      <a:dk1>
        <a:srgbClr val="001427"/>
      </a:dk1>
      <a:lt1>
        <a:srgbClr val="FEFFFF"/>
      </a:lt1>
      <a:dk2>
        <a:srgbClr val="001427"/>
      </a:dk2>
      <a:lt2>
        <a:srgbClr val="B0D7FE"/>
      </a:lt2>
      <a:accent1>
        <a:srgbClr val="003D7A"/>
      </a:accent1>
      <a:accent2>
        <a:srgbClr val="156DE0"/>
      </a:accent2>
      <a:accent3>
        <a:srgbClr val="579AEF"/>
      </a:accent3>
      <a:accent4>
        <a:srgbClr val="F69645"/>
      </a:accent4>
      <a:accent5>
        <a:srgbClr val="0F9D58"/>
      </a:accent5>
      <a:accent6>
        <a:srgbClr val="AC157E"/>
      </a:accent6>
      <a:hlink>
        <a:srgbClr val="72FCD5"/>
      </a:hlink>
      <a:folHlink>
        <a:srgbClr val="EAEAEA"/>
      </a:folHlink>
    </a:clrScheme>
    <a:fontScheme name="HR&amp;A 202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amp;A PowerPoint Template 2022" id="{47A8BD77-F9DA-4DBF-BA3D-97A6BAABC386}" vid="{BA397A41-EE78-4351-89A4-6D6E2F79B7F9}"/>
    </a:ext>
  </a:extLst>
</a:theme>
</file>

<file path=ppt/theme/theme4.xml><?xml version="1.0" encoding="utf-8"?>
<a:theme xmlns:a="http://schemas.openxmlformats.org/drawingml/2006/main" name="1_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2_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67D306CC2AB9439580D8D9E7721135" ma:contentTypeVersion="14" ma:contentTypeDescription="Create a new document." ma:contentTypeScope="" ma:versionID="56097def9ffab4bc28db3b85ce81514e">
  <xsd:schema xmlns:xsd="http://www.w3.org/2001/XMLSchema" xmlns:xs="http://www.w3.org/2001/XMLSchema" xmlns:p="http://schemas.microsoft.com/office/2006/metadata/properties" xmlns:ns2="bca20fd0-1d1f-44ac-8486-0fcbd3ca37a4" xmlns:ns3="2d5013aa-fb15-41bb-bd6f-83b72aea7b34" targetNamespace="http://schemas.microsoft.com/office/2006/metadata/properties" ma:root="true" ma:fieldsID="06980b2ebd4f6e0d037f4e84db51b4c1" ns2:_="" ns3:_="">
    <xsd:import namespace="bca20fd0-1d1f-44ac-8486-0fcbd3ca37a4"/>
    <xsd:import namespace="2d5013aa-fb15-41bb-bd6f-83b72aea7b3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20fd0-1d1f-44ac-8486-0fcbd3ca3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5013aa-fb15-41bb-bd6f-83b72aea7b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7debb64-58ec-418c-bee6-31f5618343a5}" ma:internalName="TaxCatchAll" ma:showField="CatchAllData" ma:web="2d5013aa-fb15-41bb-bd6f-83b72aea7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a20fd0-1d1f-44ac-8486-0fcbd3ca37a4">
      <Terms xmlns="http://schemas.microsoft.com/office/infopath/2007/PartnerControls"/>
    </lcf76f155ced4ddcb4097134ff3c332f>
    <TaxCatchAll xmlns="2d5013aa-fb15-41bb-bd6f-83b72aea7b34" xsi:nil="true"/>
  </documentManagement>
</p:properties>
</file>

<file path=customXml/itemProps1.xml><?xml version="1.0" encoding="utf-8"?>
<ds:datastoreItem xmlns:ds="http://schemas.openxmlformats.org/officeDocument/2006/customXml" ds:itemID="{84BF5BD5-C806-4686-BEE8-D4B3C6C86946}">
  <ds:schemaRefs>
    <ds:schemaRef ds:uri="http://schemas.microsoft.com/sharepoint/v3/contenttype/forms"/>
  </ds:schemaRefs>
</ds:datastoreItem>
</file>

<file path=customXml/itemProps2.xml><?xml version="1.0" encoding="utf-8"?>
<ds:datastoreItem xmlns:ds="http://schemas.openxmlformats.org/officeDocument/2006/customXml" ds:itemID="{09204C04-2889-4F6A-BD30-48F93FB6786B}">
  <ds:schemaRefs>
    <ds:schemaRef ds:uri="2d5013aa-fb15-41bb-bd6f-83b72aea7b34"/>
    <ds:schemaRef ds:uri="bca20fd0-1d1f-44ac-8486-0fcbd3ca37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C4EC2E-54C7-4E19-9DE4-1A33821A68C3}">
  <ds:schemaRefs>
    <ds:schemaRef ds:uri="2d5013aa-fb15-41bb-bd6f-83b72aea7b34"/>
    <ds:schemaRef ds:uri="bca20fd0-1d1f-44ac-8486-0fcbd3ca37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0</TotalTime>
  <Words>2391</Words>
  <Application>Microsoft Office PowerPoint</Application>
  <PresentationFormat>Widescreen</PresentationFormat>
  <Paragraphs>358</Paragraphs>
  <Slides>39</Slides>
  <Notes>10</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39</vt:i4>
      </vt:variant>
    </vt:vector>
  </HeadingPairs>
  <TitlesOfParts>
    <vt:vector size="59" baseType="lpstr">
      <vt:lpstr>Aptos</vt:lpstr>
      <vt:lpstr>Arial</vt:lpstr>
      <vt:lpstr>Arial,Sans-Serif</vt:lpstr>
      <vt:lpstr>Calibri</vt:lpstr>
      <vt:lpstr>Calibri Light</vt:lpstr>
      <vt:lpstr>Lato</vt:lpstr>
      <vt:lpstr>Montserrat</vt:lpstr>
      <vt:lpstr>Open Sans</vt:lpstr>
      <vt:lpstr>Times New Roman</vt:lpstr>
      <vt:lpstr>Trebuchet MS</vt:lpstr>
      <vt:lpstr>Tw Cen MT</vt:lpstr>
      <vt:lpstr>Wingdings</vt:lpstr>
      <vt:lpstr>1_office theme</vt:lpstr>
      <vt:lpstr>1_MBTA Grid 16:9</vt:lpstr>
      <vt:lpstr>Footer and Pagination</vt:lpstr>
      <vt:lpstr>1_MBTA Grid 16:9</vt:lpstr>
      <vt:lpstr>2_MBTA Grid 16:9</vt:lpstr>
      <vt:lpstr>Office Theme</vt:lpstr>
      <vt:lpstr>2_Office Theme</vt:lpstr>
      <vt:lpstr>think-cell Slide</vt:lpstr>
      <vt:lpstr>Massachusetts Federal Funds Partnership</vt:lpstr>
      <vt:lpstr>Agenda</vt:lpstr>
      <vt:lpstr>FFIO Updates</vt:lpstr>
      <vt:lpstr>Federal Updates</vt:lpstr>
      <vt:lpstr>Mass.gov/FedImpact</vt:lpstr>
      <vt:lpstr>Strategic Approach to Evolving Federal Landscape</vt:lpstr>
      <vt:lpstr>NGA Infrastructure/Broadband Workshops</vt:lpstr>
      <vt:lpstr>Get in touch with FFIO</vt:lpstr>
      <vt:lpstr>Open Funding Opportunities</vt:lpstr>
      <vt:lpstr>Recently Opened Federal Grants</vt:lpstr>
      <vt:lpstr>Recently Opened Federal Grants</vt:lpstr>
      <vt:lpstr>FEMA Hazard Mitigation Assistance</vt:lpstr>
      <vt:lpstr>PowerPoint Presentation</vt:lpstr>
      <vt:lpstr>PowerPoint Presentation</vt:lpstr>
      <vt:lpstr>FY24 (Amendment)  Flood Mitigation Assistance (FMA)</vt:lpstr>
      <vt:lpstr>Eligible Activities  (project types)</vt:lpstr>
      <vt:lpstr>HMA Project Requirements</vt:lpstr>
      <vt:lpstr>What is a Benefit Cost Analysis (BCA) ?</vt:lpstr>
      <vt:lpstr>What you need to know about FEMA Hazard Mitigation Grants:</vt:lpstr>
      <vt:lpstr>Structure Acquisition: Newburyport</vt:lpstr>
      <vt:lpstr>Structure Elevation: Scituate</vt:lpstr>
      <vt:lpstr>Flood Resiliency Retrofit: Hull</vt:lpstr>
      <vt:lpstr>Non-Federal Cost Share</vt:lpstr>
      <vt:lpstr>FMA FY24 Amendment  Application Timeline</vt:lpstr>
      <vt:lpstr>Technical Assistance Available</vt:lpstr>
      <vt:lpstr>Helpful Links:</vt:lpstr>
      <vt:lpstr>MEMA Hazard Mitigation Website</vt:lpstr>
      <vt:lpstr>2026 Distance Learning &amp; Telemedicine Grant Program </vt:lpstr>
      <vt:lpstr>Distance Learning &amp; Telemedicine Grant Program </vt:lpstr>
      <vt:lpstr>Distance Learning &amp; Telemedicine Grant Program – The Basics </vt:lpstr>
      <vt:lpstr>Distance Learning &amp; Telemedicine Grant Program – The Basics </vt:lpstr>
      <vt:lpstr>Distance Learning &amp; Telemedicine Grant Program - Eligibility </vt:lpstr>
      <vt:lpstr>Distance Learning &amp; Telemedicine Grant Program - Eligibility </vt:lpstr>
      <vt:lpstr>Distance Learning &amp; Telemedicine Grant Program - Applying </vt:lpstr>
      <vt:lpstr>Questions?</vt:lpstr>
      <vt:lpstr>PowerPoint Presentation</vt:lpstr>
      <vt:lpstr>End Slide </vt:lpstr>
      <vt:lpstr>Q&amp;A</vt:lpstr>
      <vt:lpstr>Federal Funds Partnership Meeting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Massachusetts Federal Funds Partnership</dc:title>
  <dc:creator>Strain, Mallory (A&amp;F)</dc:creator>
  <cp:lastModifiedBy>Fritz, Samuel B. (A&amp;F)</cp:lastModifiedBy>
  <cp:revision>1</cp:revision>
  <dcterms:created xsi:type="dcterms:W3CDTF">2025-10-27T16:23:20Z</dcterms:created>
  <dcterms:modified xsi:type="dcterms:W3CDTF">2026-06-01T19:15:54Z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0x0101005267D306CC2AB9439580D8D9E7721135</vt:lpwstr>
  </property>
  <property fmtid="{D5CDD505-2E9C-101B-9397-08002B2CF9AE}" pid="3" name="MediaServiceImageTags">
    <vt:lpwstr/>
  </property>
</Properties>
</file>