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9" r:id="rId3"/>
  </p:sldMasterIdLst>
  <p:notesMasterIdLst>
    <p:notesMasterId r:id="rId9"/>
  </p:notesMasterIdLst>
  <p:handoutMasterIdLst>
    <p:handoutMasterId r:id="rId10"/>
  </p:handoutMasterIdLst>
  <p:sldIdLst>
    <p:sldId id="265" r:id="rId4"/>
    <p:sldId id="271" r:id="rId5"/>
    <p:sldId id="268" r:id="rId6"/>
    <p:sldId id="272" r:id="rId7"/>
    <p:sldId id="267" r:id="rId8"/>
  </p:sldIdLst>
  <p:sldSz cx="9144000" cy="6858000" type="screen4x3"/>
  <p:notesSz cx="7010400" cy="92964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3472" autoAdjust="0"/>
  </p:normalViewPr>
  <p:slideViewPr>
    <p:cSldViewPr>
      <p:cViewPr varScale="1">
        <p:scale>
          <a:sx n="105" d="100"/>
          <a:sy n="105" d="100"/>
        </p:scale>
        <p:origin x="-171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83B61-FBF1-43E8-9090-B44AB7C488CB}" type="datetimeFigureOut">
              <a:rPr lang="en-US" smtClean="0"/>
              <a:t>6/14/2019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55C44-A32D-4B35-88D9-73F8FB7005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139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CB61641-E6F3-492F-AC4A-33DAE272FE39}" type="datetimeFigureOut">
              <a:rPr lang="en-US" smtClean="0"/>
              <a:t>6/14/2019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504AD557-15EA-48ED-8B28-1A9BE4D4EC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30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AD557-15EA-48ED-8B28-1A9BE4D4EC4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913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AD557-15EA-48ED-8B28-1A9BE4D4EC4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This Mean? This map provides an overview of the prevalence of MA residents on Buprenorphine/Suboxone, which is one of several medication assisted treatment (MAT) options available.</a:t>
            </a:r>
          </a:p>
          <a:p>
            <a:r>
              <a:rPr lang="en-US" dirty="0"/>
              <a:t>The darker shades of blue suggest greater need for DATA waived prescribers in these communities.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AD557-15EA-48ED-8B28-1A9BE4D4EC4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25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slide shows</a:t>
            </a:r>
            <a:r>
              <a:rPr lang="en-US" baseline="0" dirty="0"/>
              <a:t> </a:t>
            </a:r>
            <a:r>
              <a:rPr lang="en-US" sz="1400" dirty="0"/>
              <a:t>prescribers</a:t>
            </a:r>
            <a:r>
              <a:rPr lang="en-US" dirty="0"/>
              <a:t> near or over capacity. </a:t>
            </a:r>
          </a:p>
          <a:p>
            <a:r>
              <a:rPr lang="en-US" dirty="0"/>
              <a:t>22 Towns have prescribers</a:t>
            </a:r>
            <a:r>
              <a:rPr lang="en-US" baseline="0" dirty="0"/>
              <a:t> at over 100% capacity. Twenty one are near capacity.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AD557-15EA-48ED-8B28-1A9BE4D4EC4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3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What Does This Mean? Red dots are communities that are over capacity for EXISTING patients seeking services.</a:t>
            </a:r>
          </a:p>
          <a:p>
            <a:r>
              <a:rPr lang="en-US" baseline="0" dirty="0"/>
              <a:t>White have no overdoses, many of which have no registered prescribers.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AD557-15EA-48ED-8B28-1A9BE4D4EC4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latin typeface="Calibri" pitchFamily="34" charset="0"/>
              <a:cs typeface="Arial"/>
              <a:sym typeface="Arial"/>
              <a:rtl val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6" name="Picture 4" descr="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0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986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2073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kern="0" dirty="0">
              <a:cs typeface="Arial"/>
              <a:sym typeface="Arial"/>
              <a:rtl val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buSzPct val="25000"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52884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latin typeface="Calibri" pitchFamily="34" charset="0"/>
              <a:cs typeface="Arial"/>
              <a:sym typeface="Arial"/>
              <a:rtl val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6" name="Picture 4" descr="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69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98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6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533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33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4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6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23791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57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86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45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‹#›</a:t>
            </a:fld>
            <a:endParaRPr lang="e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357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kern="0" dirty="0">
              <a:cs typeface="Arial"/>
              <a:sym typeface="Arial"/>
              <a:rtl val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buSzPct val="25000"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54763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150th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CC38585-9175-5F41-B983-E626A8B41D81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xmlns="" id="{046DACA1-5854-FE4E-B523-7C1C85892163}"/>
              </a:ext>
            </a:extLst>
          </p:cNvPr>
          <p:cNvSpPr/>
          <p:nvPr userDrawn="1"/>
        </p:nvSpPr>
        <p:spPr>
          <a:xfrm>
            <a:off x="-1280886" y="791679"/>
            <a:ext cx="145235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57BF16A-46A2-2C4D-B679-429BA6325698}"/>
              </a:ext>
            </a:extLst>
          </p:cNvPr>
          <p:cNvSpPr txBox="1"/>
          <p:nvPr userDrawn="1"/>
        </p:nvSpPr>
        <p:spPr>
          <a:xfrm>
            <a:off x="1326469" y="173754"/>
            <a:ext cx="781753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kern="0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634" y="1"/>
            <a:ext cx="889085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823681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Traditional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CC38585-9175-5F41-B983-E626A8B41D81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xmlns="" id="{046DACA1-5854-FE4E-B523-7C1C85892163}"/>
              </a:ext>
            </a:extLst>
          </p:cNvPr>
          <p:cNvSpPr/>
          <p:nvPr userDrawn="1"/>
        </p:nvSpPr>
        <p:spPr>
          <a:xfrm>
            <a:off x="-1280886" y="791679"/>
            <a:ext cx="145235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57BF16A-46A2-2C4D-B679-429BA6325698}"/>
              </a:ext>
            </a:extLst>
          </p:cNvPr>
          <p:cNvSpPr txBox="1"/>
          <p:nvPr userDrawn="1"/>
        </p:nvSpPr>
        <p:spPr>
          <a:xfrm>
            <a:off x="1326469" y="173754"/>
            <a:ext cx="781753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kern="0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</a:rPr>
              <a:t>  Massachusetts Department of Public Health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761AAA9F-9A39-9A4E-BFBD-0A487B545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4" y="233425"/>
            <a:ext cx="935368" cy="12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18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1E840A-BCBE-4B40-B158-B16879D32C9F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9144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67392" y="6492488"/>
            <a:ext cx="205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xmlns="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350" y="6510528"/>
            <a:ext cx="286236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7584872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7160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7160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9144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67392" y="6492488"/>
            <a:ext cx="205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xmlns="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350" y="6510528"/>
            <a:ext cx="286236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C11C5B4-7BBB-FC41-86C0-AAB198118171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5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097280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2" y="1920238"/>
            <a:ext cx="3868340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097280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1920238"/>
            <a:ext cx="3887391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99027F3-96A1-F54F-89E8-F47E6B10DE1B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9144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67392" y="6492488"/>
            <a:ext cx="205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xmlns="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8350" y="6510528"/>
            <a:ext cx="286236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426473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5835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with D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1E840A-BCBE-4B40-B158-B16879D32C9F}"/>
              </a:ext>
            </a:extLst>
          </p:cNvPr>
          <p:cNvSpPr/>
          <p:nvPr userDrawn="1"/>
        </p:nvSpPr>
        <p:spPr>
          <a:xfrm>
            <a:off x="0" y="1"/>
            <a:ext cx="9144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63E049E-FD56-F54C-8BAD-BC944A51238B}"/>
              </a:ext>
            </a:extLst>
          </p:cNvPr>
          <p:cNvSpPr txBox="1"/>
          <p:nvPr userDrawn="1"/>
        </p:nvSpPr>
        <p:spPr>
          <a:xfrm>
            <a:off x="541421" y="293879"/>
            <a:ext cx="53149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prstClr val="black"/>
                </a:solidFill>
                <a:latin typeface="Arial" charset="0"/>
                <a:cs typeface="Arial" charset="0"/>
              </a:rPr>
              <a:t>Connect with DPH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9144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67392" y="6492488"/>
            <a:ext cx="205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xmlns="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350" y="6510528"/>
            <a:ext cx="286236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xmlns="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11" y="1353769"/>
            <a:ext cx="632396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xmlns="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52" y="2423785"/>
            <a:ext cx="62865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F5FDECC-88AB-4247-9773-F39572AE3242}"/>
              </a:ext>
            </a:extLst>
          </p:cNvPr>
          <p:cNvSpPr/>
          <p:nvPr userDrawn="1"/>
        </p:nvSpPr>
        <p:spPr>
          <a:xfrm>
            <a:off x="1817492" y="1401897"/>
            <a:ext cx="691515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defRPr/>
            </a:pPr>
            <a:r>
              <a:rPr lang="en-US" sz="3600" dirty="0">
                <a:solidFill>
                  <a:prstClr val="black"/>
                </a:solidFill>
              </a:rPr>
              <a:t>@MassDPH</a:t>
            </a:r>
          </a:p>
          <a:p>
            <a:pPr fontAlgn="base"/>
            <a:endParaRPr lang="en-US" sz="3600" dirty="0">
              <a:solidFill>
                <a:prstClr val="black"/>
              </a:solidFill>
            </a:endParaRPr>
          </a:p>
          <a:p>
            <a:pPr fontAlgn="base"/>
            <a:r>
              <a:rPr lang="en-US" sz="3600" dirty="0">
                <a:solidFill>
                  <a:prstClr val="black"/>
                </a:solidFill>
              </a:rPr>
              <a:t>Massachusetts Department of Public Health</a:t>
            </a:r>
          </a:p>
          <a:p>
            <a:pPr fontAlgn="base"/>
            <a:endParaRPr lang="en-US" sz="3600" dirty="0">
              <a:solidFill>
                <a:prstClr val="black"/>
              </a:solidFill>
            </a:endParaRPr>
          </a:p>
          <a:p>
            <a:pPr fontAlgn="base"/>
            <a:r>
              <a:rPr lang="en-US" sz="3600" dirty="0">
                <a:solidFill>
                  <a:prstClr val="black"/>
                </a:solidFill>
              </a:rPr>
              <a:t>DPH blog</a:t>
            </a:r>
          </a:p>
          <a:p>
            <a:pPr fontAlgn="base"/>
            <a:r>
              <a:rPr lang="en-US" sz="2800" dirty="0">
                <a:solidFill>
                  <a:prstClr val="black"/>
                </a:solidFill>
              </a:rPr>
              <a:t>https://blog.mass.gov/publichealth</a:t>
            </a:r>
          </a:p>
          <a:p>
            <a:pPr fontAlgn="base"/>
            <a:endParaRPr lang="en-US" sz="3600" dirty="0">
              <a:solidFill>
                <a:prstClr val="black"/>
              </a:solidFill>
            </a:endParaRPr>
          </a:p>
          <a:p>
            <a:pPr fontAlgn="base"/>
            <a:r>
              <a:rPr lang="en-US" sz="3600" dirty="0">
                <a:solidFill>
                  <a:prstClr val="black"/>
                </a:solidFill>
              </a:rPr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xmlns="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6" y="4887040"/>
            <a:ext cx="900112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36" y="3597197"/>
            <a:ext cx="847279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3221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8386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188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146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6028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0717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60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latin typeface="Calibri" pitchFamily="34" charset="0"/>
              <a:cs typeface="Arial"/>
              <a:sym typeface="Arial"/>
              <a:rtl val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kern="0" dirty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>
              <a:buSzPct val="25000"/>
            </a:pPr>
            <a:fld id="{00000000-1234-1234-1234-123412341234}" type="slidenum">
              <a:rPr lang="en" kern="0" smtClean="0">
                <a:solidFill>
                  <a:srgbClr val="000000"/>
                </a:solidFill>
                <a:cs typeface="Arial"/>
                <a:sym typeface="Arial"/>
                <a:rtl val="0"/>
              </a:rPr>
              <a:pPr>
                <a:buSzPct val="25000"/>
              </a:pPr>
              <a:t>‹#›</a:t>
            </a:fld>
            <a:endParaRPr lang="en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15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60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kern="0" dirty="0">
              <a:solidFill>
                <a:srgbClr val="000000"/>
              </a:solidFill>
              <a:latin typeface="Calibri" pitchFamily="34" charset="0"/>
              <a:cs typeface="Arial"/>
              <a:sym typeface="Arial"/>
              <a:rtl val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kern="0" dirty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>
              <a:buSzPct val="25000"/>
            </a:pPr>
            <a:fld id="{00000000-1234-1234-1234-123412341234}" type="slidenum">
              <a:rPr lang="en" kern="0" smtClean="0">
                <a:solidFill>
                  <a:srgbClr val="000000"/>
                </a:solidFill>
                <a:cs typeface="Arial"/>
                <a:sym typeface="Arial"/>
                <a:rtl val="0"/>
              </a:rPr>
              <a:pPr>
                <a:buSzPct val="25000"/>
              </a:pPr>
              <a:t>‹#›</a:t>
            </a:fld>
            <a:endParaRPr lang="en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80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24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xmlns="" id="{EC1C4EF3-3A8A-F442-8EF2-6A57E937ACE1}"/>
              </a:ext>
            </a:extLst>
          </p:cNvPr>
          <p:cNvSpPr txBox="1">
            <a:spLocks/>
          </p:cNvSpPr>
          <p:nvPr/>
        </p:nvSpPr>
        <p:spPr>
          <a:xfrm>
            <a:off x="1295400" y="2057400"/>
            <a:ext cx="6705600" cy="15240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defRPr/>
            </a:pPr>
            <a:r>
              <a:rPr lang="en-US" sz="3200" b="0" cap="none" dirty="0">
                <a:solidFill>
                  <a:sysClr val="windowText" lastClr="000000"/>
                </a:solidFill>
                <a:latin typeface="Tahoma" panose="020B0604030504040204" pitchFamily="34" charset="0"/>
              </a:rPr>
              <a:t>Buprenorphine Provider Capacity in Massachusetts cities and towns</a:t>
            </a:r>
          </a:p>
          <a:p>
            <a:pPr algn="ctr">
              <a:defRPr/>
            </a:pPr>
            <a:r>
              <a:rPr lang="en-US" sz="2400" b="0" cap="none" dirty="0">
                <a:solidFill>
                  <a:sysClr val="window" lastClr="FFFFFF"/>
                </a:solidFill>
              </a:rPr>
              <a:t>July 1, 2017-June 30, 2018</a:t>
            </a:r>
          </a:p>
          <a:p>
            <a:pPr algn="ctr">
              <a:defRPr/>
            </a:pPr>
            <a:endParaRPr lang="en-US" sz="3200" b="0" cap="none" dirty="0">
              <a:solidFill>
                <a:sysClr val="windowText" lastClr="000000"/>
              </a:solidFill>
              <a:latin typeface="Tahoma" panose="020B0604030504040204" pitchFamily="34" charset="0"/>
            </a:endParaRP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xmlns="" id="{FF1BA0A7-A603-4A44-96C5-9FA90B2F7419}"/>
              </a:ext>
            </a:extLst>
          </p:cNvPr>
          <p:cNvSpPr txBox="1">
            <a:spLocks/>
          </p:cNvSpPr>
          <p:nvPr/>
        </p:nvSpPr>
        <p:spPr>
          <a:xfrm>
            <a:off x="445890" y="3828288"/>
            <a:ext cx="5022464" cy="13496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ysClr val="window" lastClr="FFFFFF"/>
              </a:solidFill>
            </a:endParaRPr>
          </a:p>
        </p:txBody>
      </p:sp>
      <p:sp>
        <p:nvSpPr>
          <p:cNvPr id="4" name="Content Placeholder 16">
            <a:extLst>
              <a:ext uri="{FF2B5EF4-FFF2-40B4-BE49-F238E27FC236}">
                <a16:creationId xmlns:a16="http://schemas.microsoft.com/office/drawing/2014/main" xmlns="" id="{E360BE17-72C1-2D40-9570-6B55000C01CE}"/>
              </a:ext>
            </a:extLst>
          </p:cNvPr>
          <p:cNvSpPr txBox="1">
            <a:spLocks/>
          </p:cNvSpPr>
          <p:nvPr/>
        </p:nvSpPr>
        <p:spPr>
          <a:xfrm>
            <a:off x="458544" y="5177983"/>
            <a:ext cx="4748123" cy="924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ysClr val="window" lastClr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4880" y="4206240"/>
            <a:ext cx="3505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Elizabeth Erdman, MS</a:t>
            </a:r>
          </a:p>
          <a:p>
            <a:r>
              <a:rPr lang="en-US" dirty="0"/>
              <a:t>Epidemiologist</a:t>
            </a:r>
          </a:p>
          <a:p>
            <a:r>
              <a:rPr lang="en-US" dirty="0"/>
              <a:t>Special Analytic Projects</a:t>
            </a:r>
          </a:p>
          <a:p>
            <a:endParaRPr lang="en-US" dirty="0"/>
          </a:p>
          <a:p>
            <a:r>
              <a:rPr lang="en-US" dirty="0"/>
              <a:t>Leonard Young, MS </a:t>
            </a:r>
          </a:p>
          <a:p>
            <a:r>
              <a:rPr lang="en-US" dirty="0"/>
              <a:t>Epidemiologist</a:t>
            </a:r>
          </a:p>
          <a:p>
            <a:r>
              <a:rPr lang="en-US" dirty="0"/>
              <a:t>Prescription Monitoring Program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5890" y="5006459"/>
            <a:ext cx="328791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May 21,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05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028E7D-4C95-4238-838B-DF0A5A7A9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2</a:t>
            </a:fld>
            <a:endParaRPr lang="en">
              <a:solidFill>
                <a:srgbClr val="0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1906630-8AA3-4075-9003-E49729E37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313" y="223838"/>
            <a:ext cx="4846320" cy="708025"/>
          </a:xfrm>
        </p:spPr>
        <p:txBody>
          <a:bodyPr/>
          <a:lstStyle/>
          <a:p>
            <a:r>
              <a:rPr lang="en-US" sz="2200" dirty="0"/>
              <a:t>Suspected opioid-related overdose</a:t>
            </a:r>
            <a:r>
              <a:rPr lang="en-US" sz="1050" dirty="0"/>
              <a:t> </a:t>
            </a:r>
            <a:r>
              <a:rPr lang="en-US" sz="2200" dirty="0"/>
              <a:t>rate</a:t>
            </a:r>
            <a:r>
              <a:rPr lang="en-US" sz="1600" dirty="0"/>
              <a:t>/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100,000 City/Town residents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076" y="5943600"/>
            <a:ext cx="747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Notes: Suspected opioid-related overdoses from Massachusetts Ambulance Trip Records (MATRIS) </a:t>
            </a:r>
          </a:p>
          <a:p>
            <a:r>
              <a:rPr lang="en-US" sz="1200" dirty="0"/>
              <a:t>July 1, 2019 through June 30, 2018.</a:t>
            </a:r>
          </a:p>
          <a:p>
            <a:r>
              <a:rPr lang="en-US" sz="1200" dirty="0"/>
              <a:t>Source: </a:t>
            </a:r>
            <a:r>
              <a:rPr lang="en-US" sz="1200"/>
              <a:t>MDPH 2019.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4" t="43517" r="4669" b="13445"/>
          <a:stretch/>
        </p:blipFill>
        <p:spPr>
          <a:xfrm>
            <a:off x="1188720" y="1524000"/>
            <a:ext cx="6400800" cy="411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1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028E7D-4C95-4238-838B-DF0A5A7A9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>
                <a:solidFill>
                  <a:srgbClr val="000000"/>
                </a:solidFill>
              </a:rPr>
              <a:pPr>
                <a:buSzPct val="25000"/>
              </a:pPr>
              <a:t>3</a:t>
            </a:fld>
            <a:endParaRPr lang="en">
              <a:solidFill>
                <a:srgbClr val="0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1906630-8AA3-4075-9003-E49729E37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312" y="76199"/>
            <a:ext cx="4992687" cy="1371600"/>
          </a:xfrm>
        </p:spPr>
        <p:txBody>
          <a:bodyPr/>
          <a:lstStyle/>
          <a:p>
            <a:r>
              <a:rPr lang="en-US" sz="2300" dirty="0"/>
              <a:t>Percentage of MA city/town residents </a:t>
            </a:r>
            <a:r>
              <a:rPr lang="en-US" sz="2200" dirty="0"/>
              <a:t>Receiving Buprenorphine Medications </a:t>
            </a:r>
            <a:br>
              <a:rPr lang="en-US" sz="22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5853789"/>
            <a:ext cx="8078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Notes: Unique buprenorphine Prescriptions at resident address from MA Prescription Monitoring Program (PMP) /</a:t>
            </a:r>
          </a:p>
          <a:p>
            <a:r>
              <a:rPr lang="en-US" sz="1200" dirty="0"/>
              <a:t> residents in town/city of  address</a:t>
            </a:r>
          </a:p>
          <a:p>
            <a:r>
              <a:rPr lang="en-US" sz="1200" dirty="0"/>
              <a:t>July 1, 2017 through June 30, 2018 </a:t>
            </a:r>
          </a:p>
          <a:p>
            <a:r>
              <a:rPr lang="en-US" sz="1200" dirty="0"/>
              <a:t>Source: MDPH 2019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2" t="44068" r="3217" b="11865"/>
          <a:stretch/>
        </p:blipFill>
        <p:spPr>
          <a:xfrm>
            <a:off x="1600200" y="1447800"/>
            <a:ext cx="6400800" cy="41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8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028E7D-4C95-4238-838B-DF0A5A7A9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4</a:t>
            </a:fld>
            <a:endParaRPr lang="e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1906630-8AA3-4075-9003-E49729E37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76200"/>
            <a:ext cx="4854575" cy="1086763"/>
          </a:xfrm>
        </p:spPr>
        <p:txBody>
          <a:bodyPr/>
          <a:lstStyle/>
          <a:p>
            <a:r>
              <a:rPr lang="en-US" sz="2400" dirty="0"/>
              <a:t>DATA Waiver Capacity</a:t>
            </a:r>
            <a:br>
              <a:rPr lang="en-US" sz="2400" dirty="0"/>
            </a:br>
            <a:r>
              <a:rPr lang="en-US" sz="2000" dirty="0"/>
              <a:t>(by City/Town FY 2018)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03504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Notes: Practitioner capacity = </a:t>
            </a:r>
            <a:r>
              <a:rPr lang="en-US" sz="1200" dirty="0"/>
              <a:t>Number of unique patients receiving buprenorphine /sum of </a:t>
            </a:r>
            <a:r>
              <a:rPr lang="en-US" sz="1200" smtClean="0"/>
              <a:t>individual patient </a:t>
            </a:r>
            <a:r>
              <a:rPr lang="en-US" sz="1200" dirty="0" smtClean="0"/>
              <a:t>limits</a:t>
            </a:r>
            <a:endParaRPr lang="en-US" sz="1200" dirty="0"/>
          </a:p>
          <a:p>
            <a:r>
              <a:rPr lang="en-US" sz="1200" dirty="0"/>
              <a:t>Source: MDPH 2019; CSAT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40767" r="4084" b="13131"/>
          <a:stretch/>
        </p:blipFill>
        <p:spPr>
          <a:xfrm>
            <a:off x="1188720" y="1524000"/>
            <a:ext cx="6400800" cy="435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40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028E7D-4C95-4238-838B-DF0A5A7A9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5</a:t>
            </a:fld>
            <a:endParaRPr lang="e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1906630-8AA3-4075-9003-E49729E37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76200"/>
            <a:ext cx="4854575" cy="1086763"/>
          </a:xfrm>
        </p:spPr>
        <p:txBody>
          <a:bodyPr/>
          <a:lstStyle/>
          <a:p>
            <a:r>
              <a:rPr lang="en-US" sz="2000" dirty="0"/>
              <a:t>DATA Waiver Capacity and </a:t>
            </a:r>
            <a:br>
              <a:rPr lang="en-US" sz="2000" dirty="0"/>
            </a:br>
            <a:r>
              <a:rPr lang="en-US" sz="2000" dirty="0"/>
              <a:t>Suspected Overdose Rates in MA</a:t>
            </a:r>
            <a:br>
              <a:rPr lang="en-US" sz="2000" dirty="0"/>
            </a:br>
            <a:r>
              <a:rPr lang="en-US" sz="2000" dirty="0"/>
              <a:t>(by City/Town)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03504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Notes: Suspected opioid-related overdoses from MATRIS  7.1.2017-6.30.2018.</a:t>
            </a:r>
          </a:p>
          <a:p>
            <a:r>
              <a:rPr lang="en-US" sz="1200" dirty="0"/>
              <a:t>Practitioner capacity = Number of unique patients receiving buprenorphine /sum of </a:t>
            </a:r>
            <a:r>
              <a:rPr lang="en-US" sz="1200" dirty="0" smtClean="0"/>
              <a:t>individual patient </a:t>
            </a:r>
            <a:r>
              <a:rPr lang="en-US" sz="1200" dirty="0"/>
              <a:t>limits</a:t>
            </a:r>
          </a:p>
          <a:p>
            <a:r>
              <a:rPr lang="en-US" sz="1200" dirty="0" smtClean="0"/>
              <a:t>Source</a:t>
            </a:r>
            <a:r>
              <a:rPr lang="en-US" sz="1200" dirty="0"/>
              <a:t>: MDPH 2019; CSAT 2018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40904" r="4962" b="11008"/>
          <a:stretch/>
        </p:blipFill>
        <p:spPr>
          <a:xfrm>
            <a:off x="1188720" y="1219200"/>
            <a:ext cx="6400800" cy="46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35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REPORTCONTROLSVISIBLE" val="Empty"/>
  <p:tag name="_AMO_UNIQUEIDENTIFIER" val="Empty"/>
</p:tagLst>
</file>

<file path=ppt/theme/theme1.xml><?xml version="1.0" encoding="utf-8"?>
<a:theme xmlns:a="http://schemas.openxmlformats.org/drawingml/2006/main" name="DPH 9-16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PH 9-16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289</Words>
  <Application>Microsoft Office PowerPoint</Application>
  <PresentationFormat>On-screen Show (4:3)</PresentationFormat>
  <Paragraphs>41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DPH 9-16 Template</vt:lpstr>
      <vt:lpstr>1_DPH 9-16 Template</vt:lpstr>
      <vt:lpstr>1_Office Theme</vt:lpstr>
      <vt:lpstr>PowerPoint Presentation</vt:lpstr>
      <vt:lpstr>Suspected opioid-related overdose rate/  100,000 City/Town residents</vt:lpstr>
      <vt:lpstr>Percentage of MA city/town residents Receiving Buprenorphine Medications   </vt:lpstr>
      <vt:lpstr>DATA Waiver Capacity (by City/Town FY 2018) </vt:lpstr>
      <vt:lpstr>DATA Waiver Capacity and  Suspected Overdose Rates in MA (by City/Town)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Erdman</dc:creator>
  <cp:lastModifiedBy>Elizabeth Erdman</cp:lastModifiedBy>
  <cp:revision>108</cp:revision>
  <cp:lastPrinted>2019-05-20T16:03:48Z</cp:lastPrinted>
  <dcterms:created xsi:type="dcterms:W3CDTF">2019-05-08T14:40:45Z</dcterms:created>
  <dcterms:modified xsi:type="dcterms:W3CDTF">2019-06-14T18:09:51Z</dcterms:modified>
</cp:coreProperties>
</file>