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9" r:id="rId3"/>
  </p:sldMasterIdLst>
  <p:notesMasterIdLst>
    <p:notesMasterId r:id="rId9"/>
  </p:notesMasterIdLst>
  <p:handoutMasterIdLst>
    <p:handoutMasterId r:id="rId10"/>
  </p:handoutMasterIdLst>
  <p:sldIdLst>
    <p:sldId id="265" r:id="rId4"/>
    <p:sldId id="271" r:id="rId5"/>
    <p:sldId id="268" r:id="rId6"/>
    <p:sldId id="272" r:id="rId7"/>
    <p:sldId id="267" r:id="rId8"/>
  </p:sldIdLst>
  <p:sldSz cx="9144000" cy="6858000" type="screen4x3"/>
  <p:notesSz cx="7010400" cy="92964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3472" autoAdjust="0"/>
  </p:normalViewPr>
  <p:slideViewPr>
    <p:cSldViewPr>
      <p:cViewPr varScale="1">
        <p:scale>
          <a:sx n="105" d="100"/>
          <a:sy n="105" d="100"/>
        </p:scale>
        <p:origin x="-171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83B61-FBF1-43E8-9090-B44AB7C488CB}" type="datetimeFigureOut">
              <a:rPr lang="en-US" smtClean="0"/>
              <a:t>6/14/2019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55C44-A32D-4B35-88D9-73F8FB7005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39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CB61641-E6F3-492F-AC4A-33DAE272FE39}" type="datetimeFigureOut">
              <a:rPr lang="en-US" smtClean="0"/>
              <a:t>6/14/2019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04AD557-15EA-48ED-8B28-1A9BE4D4E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305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AD557-15EA-48ED-8B28-1A9BE4D4EC4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13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AD557-15EA-48ED-8B28-1A9BE4D4EC4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62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This Mean? This map provides an overview of the prevalence of MA residents on Buprenorphine/Suboxone, which is one of several medication assisted treatment (MAT) options available.</a:t>
            </a:r>
          </a:p>
          <a:p>
            <a:r>
              <a:rPr lang="en-US" dirty="0"/>
              <a:t>The darker shades of blue suggest greater need for DATA waived prescribers in these communities.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AD557-15EA-48ED-8B28-1A9BE4D4EC4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525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slide shows</a:t>
            </a:r>
            <a:r>
              <a:rPr lang="en-US" baseline="0" dirty="0"/>
              <a:t> </a:t>
            </a:r>
            <a:r>
              <a:rPr lang="en-US" sz="1400" dirty="0"/>
              <a:t>prescribers</a:t>
            </a:r>
            <a:r>
              <a:rPr lang="en-US" dirty="0"/>
              <a:t> near or over capacity. </a:t>
            </a:r>
          </a:p>
          <a:p>
            <a:r>
              <a:rPr lang="en-US" dirty="0"/>
              <a:t>22 Towns have prescribers</a:t>
            </a:r>
            <a:r>
              <a:rPr lang="en-US" baseline="0" dirty="0"/>
              <a:t> at over 100% capacity. Twenty one are near capacity.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AD557-15EA-48ED-8B28-1A9BE4D4EC4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3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What Does This Mean? Red dots are communities that are over capacity for EXISTING patients seeking services.</a:t>
            </a:r>
          </a:p>
          <a:p>
            <a:r>
              <a:rPr lang="en-US" baseline="0" dirty="0"/>
              <a:t>White have no overdoses, many of which have no registered prescribers.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AD557-15EA-48ED-8B28-1A9BE4D4EC4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3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58288" cy="1135063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kern="0" dirty="0">
              <a:solidFill>
                <a:srgbClr val="000000"/>
              </a:solidFill>
              <a:latin typeface="Calibri" pitchFamily="34" charset="0"/>
              <a:cs typeface="Arial"/>
              <a:sym typeface="Arial"/>
              <a:rtl val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58288" cy="1135063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pic>
        <p:nvPicPr>
          <p:cNvPr id="6" name="Picture 4" descr="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1"/>
          <a:stretch>
            <a:fillRect/>
          </a:stretch>
        </p:blipFill>
        <p:spPr bwMode="auto">
          <a:xfrm>
            <a:off x="-3175" y="223838"/>
            <a:ext cx="9158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704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SzPct val="25000"/>
            </a:pPr>
            <a:fld id="{00000000-1234-1234-1234-123412341234}" type="slidenum">
              <a:rPr lang="en" smtClean="0"/>
              <a:pPr>
                <a:buSzPct val="25000"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19863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2125" y="223838"/>
            <a:ext cx="2127250" cy="5902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3838"/>
            <a:ext cx="6232525" cy="5902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SzPct val="25000"/>
            </a:pPr>
            <a:fld id="{00000000-1234-1234-1234-123412341234}" type="slidenum">
              <a:rPr lang="en" smtClean="0"/>
              <a:pPr>
                <a:buSzPct val="25000"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72073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endParaRPr lang="en-US" kern="0" dirty="0">
              <a:cs typeface="Arial"/>
              <a:sym typeface="Arial"/>
              <a:rtl val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spcBef>
                <a:spcPts val="0"/>
              </a:spcBef>
              <a:buSzPct val="25000"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SzPct val="25000"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52884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58288" cy="1135063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kern="0" dirty="0">
              <a:solidFill>
                <a:srgbClr val="000000"/>
              </a:solidFill>
              <a:latin typeface="Calibri" pitchFamily="34" charset="0"/>
              <a:cs typeface="Arial"/>
              <a:sym typeface="Arial"/>
              <a:rtl val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58288" cy="1135063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pic>
        <p:nvPicPr>
          <p:cNvPr id="6" name="Picture 4" descr="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1"/>
          <a:stretch>
            <a:fillRect/>
          </a:stretch>
        </p:blipFill>
        <p:spPr bwMode="auto">
          <a:xfrm>
            <a:off x="-3175" y="223838"/>
            <a:ext cx="9158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69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SzPct val="25000"/>
            </a:pPr>
            <a:fld id="{00000000-1234-1234-1234-123412341234}" type="slidenum">
              <a:rPr lang="en" smtClean="0">
                <a:solidFill>
                  <a:srgbClr val="000000"/>
                </a:solidFill>
              </a:rPr>
              <a:pPr>
                <a:buSzPct val="25000"/>
              </a:pPr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98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SzPct val="25000"/>
            </a:pPr>
            <a:fld id="{00000000-1234-1234-1234-123412341234}" type="slidenum">
              <a:rPr lang="en" smtClean="0">
                <a:solidFill>
                  <a:srgbClr val="000000"/>
                </a:solidFill>
              </a:rPr>
              <a:pPr>
                <a:buSzPct val="25000"/>
              </a:pPr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96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4450"/>
            <a:ext cx="4038600" cy="4811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4038600" cy="4811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SzPct val="25000"/>
            </a:pPr>
            <a:fld id="{00000000-1234-1234-1234-123412341234}" type="slidenum">
              <a:rPr lang="en" smtClean="0">
                <a:solidFill>
                  <a:srgbClr val="000000"/>
                </a:solidFill>
              </a:rPr>
              <a:pPr>
                <a:buSzPct val="25000"/>
              </a:pPr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533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SzPct val="25000"/>
            </a:pPr>
            <a:fld id="{00000000-1234-1234-1234-123412341234}" type="slidenum">
              <a:rPr lang="en" smtClean="0">
                <a:solidFill>
                  <a:srgbClr val="000000"/>
                </a:solidFill>
              </a:rPr>
              <a:pPr>
                <a:buSzPct val="25000"/>
              </a:pPr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133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SzPct val="25000"/>
            </a:pPr>
            <a:fld id="{00000000-1234-1234-1234-123412341234}" type="slidenum">
              <a:rPr lang="en" smtClean="0">
                <a:solidFill>
                  <a:srgbClr val="000000"/>
                </a:solidFill>
              </a:rPr>
              <a:pPr>
                <a:buSzPct val="25000"/>
              </a:pPr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324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SzPct val="25000"/>
            </a:pPr>
            <a:fld id="{00000000-1234-1234-1234-123412341234}" type="slidenum">
              <a:rPr lang="en" smtClean="0">
                <a:solidFill>
                  <a:srgbClr val="000000"/>
                </a:solidFill>
              </a:rPr>
              <a:pPr>
                <a:buSzPct val="25000"/>
              </a:pPr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6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SzPct val="25000"/>
            </a:pPr>
            <a:fld id="{00000000-1234-1234-1234-123412341234}" type="slidenum">
              <a:rPr lang="en" smtClean="0"/>
              <a:pPr>
                <a:buSzPct val="25000"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23791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SzPct val="25000"/>
            </a:pPr>
            <a:fld id="{00000000-1234-1234-1234-123412341234}" type="slidenum">
              <a:rPr lang="en" smtClean="0">
                <a:solidFill>
                  <a:srgbClr val="000000"/>
                </a:solidFill>
              </a:rPr>
              <a:pPr>
                <a:buSzPct val="25000"/>
              </a:pPr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157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SzPct val="25000"/>
            </a:pPr>
            <a:fld id="{00000000-1234-1234-1234-123412341234}" type="slidenum">
              <a:rPr lang="en" smtClean="0">
                <a:solidFill>
                  <a:srgbClr val="000000"/>
                </a:solidFill>
              </a:rPr>
              <a:pPr>
                <a:buSzPct val="25000"/>
              </a:pPr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86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SzPct val="25000"/>
            </a:pPr>
            <a:fld id="{00000000-1234-1234-1234-123412341234}" type="slidenum">
              <a:rPr lang="en" smtClean="0">
                <a:solidFill>
                  <a:srgbClr val="000000"/>
                </a:solidFill>
              </a:rPr>
              <a:pPr>
                <a:buSzPct val="25000"/>
              </a:pPr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45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2125" y="223838"/>
            <a:ext cx="2127250" cy="5902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3838"/>
            <a:ext cx="6232525" cy="5902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SzPct val="25000"/>
            </a:pPr>
            <a:fld id="{00000000-1234-1234-1234-123412341234}" type="slidenum">
              <a:rPr lang="en" smtClean="0">
                <a:solidFill>
                  <a:srgbClr val="000000"/>
                </a:solidFill>
              </a:rPr>
              <a:pPr>
                <a:buSzPct val="25000"/>
              </a:pPr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357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endParaRPr lang="en-US" kern="0" dirty="0">
              <a:cs typeface="Arial"/>
              <a:sym typeface="Arial"/>
              <a:rtl val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spcBef>
                <a:spcPts val="0"/>
              </a:spcBef>
              <a:buSzPct val="25000"/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buSzPct val="25000"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54763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Thank You Slide : 150th Logo">
    <p:bg>
      <p:bgPr>
        <a:solidFill>
          <a:srgbClr val="437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CC38585-9175-5F41-B983-E626A8B41D81}"/>
              </a:ext>
            </a:extLst>
          </p:cNvPr>
          <p:cNvSpPr/>
          <p:nvPr userDrawn="1"/>
        </p:nvSpPr>
        <p:spPr>
          <a:xfrm>
            <a:off x="0" y="1"/>
            <a:ext cx="9144000" cy="977549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xmlns="" id="{046DACA1-5854-FE4E-B523-7C1C85892163}"/>
              </a:ext>
            </a:extLst>
          </p:cNvPr>
          <p:cNvSpPr/>
          <p:nvPr userDrawn="1"/>
        </p:nvSpPr>
        <p:spPr>
          <a:xfrm>
            <a:off x="-1280886" y="791679"/>
            <a:ext cx="145235" cy="168613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57BF16A-46A2-2C4D-B679-429BA6325698}"/>
              </a:ext>
            </a:extLst>
          </p:cNvPr>
          <p:cNvSpPr txBox="1"/>
          <p:nvPr userDrawn="1"/>
        </p:nvSpPr>
        <p:spPr>
          <a:xfrm>
            <a:off x="1326469" y="173754"/>
            <a:ext cx="781753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kern="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</a:rPr>
              <a:t>  Massachusetts Department of Public Health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B9E6C06E-03B8-7949-8144-A02BF1F0C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634" y="1"/>
            <a:ext cx="889085" cy="24874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82368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Thank You Slide : Traditional Logo">
    <p:bg>
      <p:bgPr>
        <a:solidFill>
          <a:srgbClr val="437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CC38585-9175-5F41-B983-E626A8B41D81}"/>
              </a:ext>
            </a:extLst>
          </p:cNvPr>
          <p:cNvSpPr/>
          <p:nvPr userDrawn="1"/>
        </p:nvSpPr>
        <p:spPr>
          <a:xfrm>
            <a:off x="0" y="1"/>
            <a:ext cx="9144000" cy="977549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xmlns="" id="{046DACA1-5854-FE4E-B523-7C1C85892163}"/>
              </a:ext>
            </a:extLst>
          </p:cNvPr>
          <p:cNvSpPr/>
          <p:nvPr userDrawn="1"/>
        </p:nvSpPr>
        <p:spPr>
          <a:xfrm>
            <a:off x="-1280886" y="791679"/>
            <a:ext cx="145235" cy="168613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57BF16A-46A2-2C4D-B679-429BA6325698}"/>
              </a:ext>
            </a:extLst>
          </p:cNvPr>
          <p:cNvSpPr txBox="1"/>
          <p:nvPr userDrawn="1"/>
        </p:nvSpPr>
        <p:spPr>
          <a:xfrm>
            <a:off x="1326469" y="173754"/>
            <a:ext cx="781753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kern="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</a:rPr>
              <a:t>  Massachusetts Department of Public Health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761AAA9F-9A39-9A4E-BFBD-0A487B5455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44" y="233425"/>
            <a:ext cx="935368" cy="125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618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01E840A-BCBE-4B40-B158-B16879D32C9F}"/>
              </a:ext>
            </a:extLst>
          </p:cNvPr>
          <p:cNvSpPr/>
          <p:nvPr userDrawn="1"/>
        </p:nvSpPr>
        <p:spPr>
          <a:xfrm>
            <a:off x="0" y="1"/>
            <a:ext cx="9144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9144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7392" y="6492488"/>
            <a:ext cx="2052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8350" y="6510528"/>
            <a:ext cx="2862366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</p:spTree>
    <p:extLst>
      <p:ext uri="{BB962C8B-B14F-4D97-AF65-F5344CB8AC3E}">
        <p14:creationId xmlns:p14="http://schemas.microsoft.com/office/powerpoint/2010/main" val="27584872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AF37ED-E52C-D04B-BD70-B183C03E603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371600"/>
            <a:ext cx="3886200" cy="47548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6BF9CA7-3F15-9446-8EB4-C69A477911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29150" y="1371600"/>
            <a:ext cx="3886200" cy="47548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E6C81A7-EF54-644A-A3A3-A900741EE329}"/>
              </a:ext>
            </a:extLst>
          </p:cNvPr>
          <p:cNvSpPr/>
          <p:nvPr userDrawn="1"/>
        </p:nvSpPr>
        <p:spPr>
          <a:xfrm>
            <a:off x="0" y="6510528"/>
            <a:ext cx="9144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093944A5-DA90-DB40-BCC8-0A6C4A82F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7392" y="6492488"/>
            <a:ext cx="2052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0DFBDE89-FFE1-E340-9D69-8210BFC18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8350" y="6510528"/>
            <a:ext cx="2862366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C11C5B4-7BBB-FC41-86C0-AAB198118171}"/>
              </a:ext>
            </a:extLst>
          </p:cNvPr>
          <p:cNvSpPr/>
          <p:nvPr userDrawn="1"/>
        </p:nvSpPr>
        <p:spPr>
          <a:xfrm>
            <a:off x="0" y="1"/>
            <a:ext cx="9144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5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1A8284-67CC-404B-90F5-554DCBF91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097280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90A712-FBB8-5B49-9A19-7524CF76EC3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842" y="1920238"/>
            <a:ext cx="3868340" cy="4297680"/>
          </a:xfrm>
          <a:prstGeom prst="rect">
            <a:avLst/>
          </a:prstGeo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5855752-6A74-934C-B334-F2DD6B79D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097280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51ED7E2-1F15-7C46-9001-20B2F8A00C5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29150" y="1920238"/>
            <a:ext cx="3887391" cy="42976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99027F3-96A1-F54F-89E8-F47E6B10DE1B}"/>
              </a:ext>
            </a:extLst>
          </p:cNvPr>
          <p:cNvSpPr/>
          <p:nvPr userDrawn="1"/>
        </p:nvSpPr>
        <p:spPr>
          <a:xfrm>
            <a:off x="0" y="1"/>
            <a:ext cx="9144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7CFBF09-BBCF-454C-91A3-1D89A60FA302}"/>
              </a:ext>
            </a:extLst>
          </p:cNvPr>
          <p:cNvSpPr/>
          <p:nvPr userDrawn="1"/>
        </p:nvSpPr>
        <p:spPr>
          <a:xfrm>
            <a:off x="0" y="6510528"/>
            <a:ext cx="9144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EEF3B907-07EC-464A-9168-21644716BC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67392" y="6492488"/>
            <a:ext cx="2052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xmlns="" id="{1561A3A6-AA0A-054F-AD42-397A9574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8350" y="6510528"/>
            <a:ext cx="2862366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</p:spTree>
    <p:extLst>
      <p:ext uri="{BB962C8B-B14F-4D97-AF65-F5344CB8AC3E}">
        <p14:creationId xmlns:p14="http://schemas.microsoft.com/office/powerpoint/2010/main" val="426473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SzPct val="25000"/>
            </a:pPr>
            <a:fld id="{00000000-1234-1234-1234-123412341234}" type="slidenum">
              <a:rPr lang="en" smtClean="0"/>
              <a:pPr>
                <a:buSzPct val="25000"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05835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 with D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01E840A-BCBE-4B40-B158-B16879D32C9F}"/>
              </a:ext>
            </a:extLst>
          </p:cNvPr>
          <p:cNvSpPr/>
          <p:nvPr userDrawn="1"/>
        </p:nvSpPr>
        <p:spPr>
          <a:xfrm>
            <a:off x="0" y="1"/>
            <a:ext cx="9144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63E049E-FD56-F54C-8BAD-BC944A51238B}"/>
              </a:ext>
            </a:extLst>
          </p:cNvPr>
          <p:cNvSpPr txBox="1"/>
          <p:nvPr userDrawn="1"/>
        </p:nvSpPr>
        <p:spPr>
          <a:xfrm>
            <a:off x="541421" y="293879"/>
            <a:ext cx="53149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800" b="1" dirty="0">
                <a:solidFill>
                  <a:prstClr val="black"/>
                </a:solidFill>
                <a:latin typeface="Arial" charset="0"/>
                <a:cs typeface="Arial" charset="0"/>
              </a:rPr>
              <a:t>Connect with DPH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9144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7392" y="6492488"/>
            <a:ext cx="2052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8350" y="6510528"/>
            <a:ext cx="2862366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  <p:pic>
        <p:nvPicPr>
          <p:cNvPr id="13" name="Picture 2" descr="C:\Users\ABCohen\AppData\Local\Microsoft\Windows\Temporary Internet Files\Content.IE5\43RR80EE\Twitter_bird_logo_2012.svg[1].png">
            <a:extLst>
              <a:ext uri="{FF2B5EF4-FFF2-40B4-BE49-F238E27FC236}">
                <a16:creationId xmlns:a16="http://schemas.microsoft.com/office/drawing/2014/main" xmlns="" id="{4F6B478E-A7A8-1F4E-B422-5CB6507546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11" y="1353769"/>
            <a:ext cx="632396" cy="6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BCohen\AppData\Local\Microsoft\Windows\Temporary Internet Files\Content.IE5\75V1FWE6\LinkedIn_logo_initials[1].png">
            <a:extLst>
              <a:ext uri="{FF2B5EF4-FFF2-40B4-BE49-F238E27FC236}">
                <a16:creationId xmlns:a16="http://schemas.microsoft.com/office/drawing/2014/main" xmlns="" id="{655629D2-47C3-9740-AF5E-F6DEC31BCC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52" y="2423785"/>
            <a:ext cx="62865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F5FDECC-88AB-4247-9773-F39572AE3242}"/>
              </a:ext>
            </a:extLst>
          </p:cNvPr>
          <p:cNvSpPr/>
          <p:nvPr userDrawn="1"/>
        </p:nvSpPr>
        <p:spPr>
          <a:xfrm>
            <a:off x="1817492" y="1401897"/>
            <a:ext cx="691515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defRPr/>
            </a:pPr>
            <a:r>
              <a:rPr lang="en-US" sz="3600" dirty="0">
                <a:solidFill>
                  <a:prstClr val="black"/>
                </a:solidFill>
              </a:rPr>
              <a:t>@MassDPH</a:t>
            </a:r>
          </a:p>
          <a:p>
            <a:pPr fontAlgn="base"/>
            <a:endParaRPr lang="en-US" sz="3600" dirty="0">
              <a:solidFill>
                <a:prstClr val="black"/>
              </a:solidFill>
            </a:endParaRPr>
          </a:p>
          <a:p>
            <a:pPr fontAlgn="base"/>
            <a:r>
              <a:rPr lang="en-US" sz="3600" dirty="0">
                <a:solidFill>
                  <a:prstClr val="black"/>
                </a:solidFill>
              </a:rPr>
              <a:t>Massachusetts Department of Public Health</a:t>
            </a:r>
          </a:p>
          <a:p>
            <a:pPr fontAlgn="base"/>
            <a:endParaRPr lang="en-US" sz="3600" dirty="0">
              <a:solidFill>
                <a:prstClr val="black"/>
              </a:solidFill>
            </a:endParaRPr>
          </a:p>
          <a:p>
            <a:pPr fontAlgn="base"/>
            <a:r>
              <a:rPr lang="en-US" sz="3600" dirty="0">
                <a:solidFill>
                  <a:prstClr val="black"/>
                </a:solidFill>
              </a:rPr>
              <a:t>DPH blog</a:t>
            </a:r>
          </a:p>
          <a:p>
            <a:pPr fontAlgn="base"/>
            <a:r>
              <a:rPr lang="en-US" sz="2800" dirty="0">
                <a:solidFill>
                  <a:prstClr val="black"/>
                </a:solidFill>
              </a:rPr>
              <a:t>https://blog.mass.gov/publichealth</a:t>
            </a:r>
          </a:p>
          <a:p>
            <a:pPr fontAlgn="base"/>
            <a:endParaRPr lang="en-US" sz="3600" dirty="0">
              <a:solidFill>
                <a:prstClr val="black"/>
              </a:solidFill>
            </a:endParaRPr>
          </a:p>
          <a:p>
            <a:pPr fontAlgn="base"/>
            <a:r>
              <a:rPr lang="en-US" sz="3600" dirty="0">
                <a:solidFill>
                  <a:prstClr val="black"/>
                </a:solidFill>
              </a:rPr>
              <a:t>www.mass.gov/dph</a:t>
            </a:r>
          </a:p>
        </p:txBody>
      </p:sp>
      <p:pic>
        <p:nvPicPr>
          <p:cNvPr id="16" name="Picture 4" descr="C:\Users\ABCohen\AppData\Local\Microsoft\Windows\Temporary Internet Files\Content.Outlook\L5IST9YM\DPHLogo_Blue.png">
            <a:extLst>
              <a:ext uri="{FF2B5EF4-FFF2-40B4-BE49-F238E27FC236}">
                <a16:creationId xmlns:a16="http://schemas.microsoft.com/office/drawing/2014/main" xmlns="" id="{375142A8-4983-3D49-94CC-CD7FE0DAAE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6" y="4887040"/>
            <a:ext cx="900112" cy="12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B39DE3C-CDCC-724A-BB9E-78CAF2E049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36" y="3597197"/>
            <a:ext cx="847279" cy="112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1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4450"/>
            <a:ext cx="4038600" cy="4811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4038600" cy="4811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SzPct val="25000"/>
            </a:pPr>
            <a:fld id="{00000000-1234-1234-1234-123412341234}" type="slidenum">
              <a:rPr lang="en" smtClean="0"/>
              <a:pPr>
                <a:buSzPct val="25000"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3221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SzPct val="25000"/>
            </a:pPr>
            <a:fld id="{00000000-1234-1234-1234-123412341234}" type="slidenum">
              <a:rPr lang="en" smtClean="0"/>
              <a:pPr>
                <a:buSzPct val="25000"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83860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SzPct val="25000"/>
            </a:pPr>
            <a:fld id="{00000000-1234-1234-1234-123412341234}" type="slidenum">
              <a:rPr lang="en" smtClean="0"/>
              <a:pPr>
                <a:buSzPct val="25000"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4188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SzPct val="25000"/>
            </a:pPr>
            <a:fld id="{00000000-1234-1234-1234-123412341234}" type="slidenum">
              <a:rPr lang="en" smtClean="0"/>
              <a:pPr>
                <a:buSzPct val="25000"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3146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SzPct val="25000"/>
            </a:pPr>
            <a:fld id="{00000000-1234-1234-1234-123412341234}" type="slidenum">
              <a:rPr lang="en" smtClean="0"/>
              <a:pPr>
                <a:buSzPct val="25000"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6028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SzPct val="25000"/>
            </a:pPr>
            <a:fld id="{00000000-1234-1234-1234-123412341234}" type="slidenum">
              <a:rPr lang="en" smtClean="0"/>
              <a:pPr>
                <a:buSzPct val="25000"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3071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60" name="Rectangle 6"/>
          <p:cNvSpPr>
            <a:spLocks noChangeArrowheads="1"/>
          </p:cNvSpPr>
          <p:nvPr/>
        </p:nvSpPr>
        <p:spPr bwMode="auto">
          <a:xfrm>
            <a:off x="0" y="0"/>
            <a:ext cx="9158288" cy="1135063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kern="0" dirty="0">
              <a:solidFill>
                <a:srgbClr val="000000"/>
              </a:solidFill>
              <a:latin typeface="Calibri" pitchFamily="34" charset="0"/>
              <a:cs typeface="Arial"/>
              <a:sym typeface="Arial"/>
              <a:rtl val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51313" y="223838"/>
            <a:ext cx="481806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4450"/>
            <a:ext cx="8229600" cy="481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+mn-lt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pPr>
                <a:buSzPct val="25000"/>
              </a:pPr>
              <a:t>‹#›</a:t>
            </a:fld>
            <a:endParaRPr lang="en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pic>
        <p:nvPicPr>
          <p:cNvPr id="1031" name="Picture 4" descr="bann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97" b="8861"/>
          <a:stretch>
            <a:fillRect/>
          </a:stretch>
        </p:blipFill>
        <p:spPr bwMode="auto">
          <a:xfrm>
            <a:off x="-3175" y="223838"/>
            <a:ext cx="4011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15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60" name="Rectangle 6"/>
          <p:cNvSpPr>
            <a:spLocks noChangeArrowheads="1"/>
          </p:cNvSpPr>
          <p:nvPr/>
        </p:nvSpPr>
        <p:spPr bwMode="auto">
          <a:xfrm>
            <a:off x="0" y="0"/>
            <a:ext cx="9158288" cy="1135063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kern="0" dirty="0">
              <a:solidFill>
                <a:srgbClr val="000000"/>
              </a:solidFill>
              <a:latin typeface="Calibri" pitchFamily="34" charset="0"/>
              <a:cs typeface="Arial"/>
              <a:sym typeface="Arial"/>
              <a:rtl val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51313" y="223838"/>
            <a:ext cx="481806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4450"/>
            <a:ext cx="8229600" cy="481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+mn-lt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pPr>
                <a:buSzPct val="25000"/>
              </a:pPr>
              <a:t>‹#›</a:t>
            </a:fld>
            <a:endParaRPr lang="en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pic>
        <p:nvPicPr>
          <p:cNvPr id="1031" name="Picture 4" descr="bann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97" b="8861"/>
          <a:stretch>
            <a:fillRect/>
          </a:stretch>
        </p:blipFill>
        <p:spPr bwMode="auto">
          <a:xfrm>
            <a:off x="-3175" y="223838"/>
            <a:ext cx="4011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80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024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xmlns="" id="{EC1C4EF3-3A8A-F442-8EF2-6A57E937ACE1}"/>
              </a:ext>
            </a:extLst>
          </p:cNvPr>
          <p:cNvSpPr txBox="1">
            <a:spLocks/>
          </p:cNvSpPr>
          <p:nvPr/>
        </p:nvSpPr>
        <p:spPr>
          <a:xfrm>
            <a:off x="1295400" y="2057400"/>
            <a:ext cx="6705600" cy="15240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cap="all" baseline="0">
                <a:solidFill>
                  <a:srgbClr val="1C263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defRPr/>
            </a:pPr>
            <a:r>
              <a:rPr lang="en-US" sz="3200" b="0" cap="none" dirty="0">
                <a:solidFill>
                  <a:sysClr val="windowText" lastClr="000000"/>
                </a:solidFill>
                <a:latin typeface="Tahoma" panose="020B0604030504040204" pitchFamily="34" charset="0"/>
              </a:rPr>
              <a:t>Buprenorphine Provider Capacity in Massachusetts cities and towns</a:t>
            </a:r>
          </a:p>
          <a:p>
            <a:pPr algn="ctr">
              <a:defRPr/>
            </a:pPr>
            <a:r>
              <a:rPr lang="en-US" sz="2400" b="0" cap="none" dirty="0">
                <a:solidFill>
                  <a:sysClr val="window" lastClr="FFFFFF"/>
                </a:solidFill>
              </a:rPr>
              <a:t>July 1, 2017-June 30, 2018</a:t>
            </a:r>
          </a:p>
          <a:p>
            <a:pPr algn="ctr">
              <a:defRPr/>
            </a:pPr>
            <a:endParaRPr lang="en-US" sz="3200" b="0" cap="none" dirty="0">
              <a:solidFill>
                <a:sysClr val="windowText" lastClr="000000"/>
              </a:solidFill>
              <a:latin typeface="Tahoma" panose="020B0604030504040204" pitchFamily="34" charset="0"/>
            </a:endParaRP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xmlns="" id="{FF1BA0A7-A603-4A44-96C5-9FA90B2F7419}"/>
              </a:ext>
            </a:extLst>
          </p:cNvPr>
          <p:cNvSpPr txBox="1">
            <a:spLocks/>
          </p:cNvSpPr>
          <p:nvPr/>
        </p:nvSpPr>
        <p:spPr>
          <a:xfrm>
            <a:off x="445890" y="3828288"/>
            <a:ext cx="5022464" cy="13496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CB1F54"/>
              </a:buClr>
              <a:buFont typeface="Arial"/>
              <a:buNone/>
              <a:defRPr sz="2400" b="0" i="0" kern="120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1600" kern="1200">
                <a:solidFill>
                  <a:srgbClr val="1C263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ysClr val="window" lastClr="FFFFFF"/>
              </a:solidFill>
            </a:endParaRPr>
          </a:p>
        </p:txBody>
      </p:sp>
      <p:sp>
        <p:nvSpPr>
          <p:cNvPr id="4" name="Content Placeholder 16">
            <a:extLst>
              <a:ext uri="{FF2B5EF4-FFF2-40B4-BE49-F238E27FC236}">
                <a16:creationId xmlns:a16="http://schemas.microsoft.com/office/drawing/2014/main" xmlns="" id="{E360BE17-72C1-2D40-9570-6B55000C01CE}"/>
              </a:ext>
            </a:extLst>
          </p:cNvPr>
          <p:cNvSpPr txBox="1">
            <a:spLocks/>
          </p:cNvSpPr>
          <p:nvPr/>
        </p:nvSpPr>
        <p:spPr>
          <a:xfrm>
            <a:off x="458544" y="5177983"/>
            <a:ext cx="4748123" cy="924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rgbClr val="CB1F54"/>
              </a:buClr>
              <a:buFont typeface="Arial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ysClr val="window" lastClr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4880" y="4206240"/>
            <a:ext cx="350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Elizabeth Erdman, MS</a:t>
            </a:r>
          </a:p>
          <a:p>
            <a:r>
              <a:rPr lang="en-US" dirty="0"/>
              <a:t>Epidemiologist</a:t>
            </a:r>
          </a:p>
          <a:p>
            <a:r>
              <a:rPr lang="en-US" dirty="0"/>
              <a:t>Special Analytic Projects</a:t>
            </a:r>
          </a:p>
          <a:p>
            <a:endParaRPr lang="en-US" dirty="0"/>
          </a:p>
          <a:p>
            <a:r>
              <a:rPr lang="en-US" dirty="0"/>
              <a:t>Leonard Young, MS </a:t>
            </a:r>
          </a:p>
          <a:p>
            <a:r>
              <a:rPr lang="en-US" dirty="0"/>
              <a:t>Epidemiologist</a:t>
            </a:r>
          </a:p>
          <a:p>
            <a:r>
              <a:rPr lang="en-US" dirty="0"/>
              <a:t>Prescription Monitoring Program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890" y="5006459"/>
            <a:ext cx="328791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May 21,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051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028E7D-4C95-4238-838B-DF0A5A7A9E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" smtClean="0">
                <a:solidFill>
                  <a:srgbClr val="000000"/>
                </a:solidFill>
              </a:rPr>
              <a:pPr>
                <a:buSzPct val="25000"/>
              </a:pPr>
              <a:t>2</a:t>
            </a:fld>
            <a:endParaRPr lang="en">
              <a:solidFill>
                <a:srgbClr val="00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1906630-8AA3-4075-9003-E49729E37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1313" y="223838"/>
            <a:ext cx="4846320" cy="708025"/>
          </a:xfrm>
        </p:spPr>
        <p:txBody>
          <a:bodyPr/>
          <a:lstStyle/>
          <a:p>
            <a:r>
              <a:rPr lang="en-US" sz="2200" dirty="0"/>
              <a:t>Suspected opioid-related overdose</a:t>
            </a:r>
            <a:r>
              <a:rPr lang="en-US" sz="1050" dirty="0"/>
              <a:t> </a:t>
            </a:r>
            <a:r>
              <a:rPr lang="en-US" sz="2200" dirty="0"/>
              <a:t>rate</a:t>
            </a:r>
            <a:r>
              <a:rPr lang="en-US" sz="1600" dirty="0"/>
              <a:t>/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n-US" sz="2200" dirty="0"/>
              <a:t>100,000 City/Town residents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076" y="5943600"/>
            <a:ext cx="7476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Notes: Suspected opioid-related overdoses from Massachusetts Ambulance Trip Records (MATRIS) </a:t>
            </a:r>
          </a:p>
          <a:p>
            <a:r>
              <a:rPr lang="en-US" sz="1200" dirty="0"/>
              <a:t>July 1, 2019 through June 30, 2018.</a:t>
            </a:r>
          </a:p>
          <a:p>
            <a:r>
              <a:rPr lang="en-US" sz="1200" dirty="0"/>
              <a:t>Source: </a:t>
            </a:r>
            <a:r>
              <a:rPr lang="en-US" sz="1200"/>
              <a:t>MDPH 2019.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4" t="43517" r="4669" b="13445"/>
          <a:stretch/>
        </p:blipFill>
        <p:spPr>
          <a:xfrm>
            <a:off x="1188720" y="1524000"/>
            <a:ext cx="6400800" cy="411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15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028E7D-4C95-4238-838B-DF0A5A7A9E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" smtClean="0">
                <a:solidFill>
                  <a:srgbClr val="000000"/>
                </a:solidFill>
              </a:rPr>
              <a:pPr>
                <a:buSzPct val="25000"/>
              </a:pPr>
              <a:t>3</a:t>
            </a:fld>
            <a:endParaRPr lang="en">
              <a:solidFill>
                <a:srgbClr val="00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1906630-8AA3-4075-9003-E49729E37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1312" y="76199"/>
            <a:ext cx="4992687" cy="1371600"/>
          </a:xfrm>
        </p:spPr>
        <p:txBody>
          <a:bodyPr/>
          <a:lstStyle/>
          <a:p>
            <a:r>
              <a:rPr lang="en-US" sz="2300" dirty="0"/>
              <a:t>Percentage of MA city/town residents </a:t>
            </a:r>
            <a:r>
              <a:rPr lang="en-US" sz="2200" dirty="0"/>
              <a:t>Receiving Buprenorphine Medications </a:t>
            </a:r>
            <a:br>
              <a:rPr lang="en-US" sz="22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853789"/>
            <a:ext cx="8078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Notes: Unique buprenorphine Prescriptions at resident address from MA Prescription Monitoring Program (PMP) /</a:t>
            </a:r>
          </a:p>
          <a:p>
            <a:r>
              <a:rPr lang="en-US" sz="1200" dirty="0"/>
              <a:t> residents in town/city of  address</a:t>
            </a:r>
          </a:p>
          <a:p>
            <a:r>
              <a:rPr lang="en-US" sz="1200" dirty="0"/>
              <a:t>July 1, 2017 through June 30, 2018 </a:t>
            </a:r>
          </a:p>
          <a:p>
            <a:r>
              <a:rPr lang="en-US" sz="1200" dirty="0"/>
              <a:t>Source: MDPH 2019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2" t="44068" r="3217" b="11865"/>
          <a:stretch/>
        </p:blipFill>
        <p:spPr>
          <a:xfrm>
            <a:off x="1600200" y="1447800"/>
            <a:ext cx="6400800" cy="413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81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028E7D-4C95-4238-838B-DF0A5A7A9E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" smtClean="0"/>
              <a:pPr>
                <a:buSzPct val="25000"/>
              </a:pPr>
              <a:t>4</a:t>
            </a:fld>
            <a:endParaRPr lang="en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1906630-8AA3-4075-9003-E49729E37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76200"/>
            <a:ext cx="4854575" cy="1086763"/>
          </a:xfrm>
        </p:spPr>
        <p:txBody>
          <a:bodyPr/>
          <a:lstStyle/>
          <a:p>
            <a:r>
              <a:rPr lang="en-US" sz="2400" dirty="0"/>
              <a:t>DATA Waiver Capacity</a:t>
            </a:r>
            <a:br>
              <a:rPr lang="en-US" sz="2400" dirty="0"/>
            </a:br>
            <a:r>
              <a:rPr lang="en-US" sz="2000" dirty="0"/>
              <a:t>(by City/Town FY 2018)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603504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Notes: Practitioner capacity = </a:t>
            </a:r>
            <a:r>
              <a:rPr lang="en-US" sz="1200" dirty="0"/>
              <a:t>Number of unique patients receiving buprenorphine /sum of </a:t>
            </a:r>
            <a:r>
              <a:rPr lang="en-US" sz="1200" smtClean="0"/>
              <a:t>individual patient </a:t>
            </a:r>
            <a:r>
              <a:rPr lang="en-US" sz="1200" dirty="0" smtClean="0"/>
              <a:t>limits</a:t>
            </a:r>
            <a:endParaRPr lang="en-US" sz="1200" dirty="0"/>
          </a:p>
          <a:p>
            <a:r>
              <a:rPr lang="en-US" sz="1200" dirty="0"/>
              <a:t>Source: MDPH 2019; CSAT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t="40767" r="4084" b="13131"/>
          <a:stretch/>
        </p:blipFill>
        <p:spPr>
          <a:xfrm>
            <a:off x="1188720" y="1524000"/>
            <a:ext cx="6400800" cy="435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40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028E7D-4C95-4238-838B-DF0A5A7A9E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" smtClean="0"/>
              <a:pPr>
                <a:buSzPct val="25000"/>
              </a:pPr>
              <a:t>5</a:t>
            </a:fld>
            <a:endParaRPr lang="en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1906630-8AA3-4075-9003-E49729E37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76200"/>
            <a:ext cx="4854575" cy="1086763"/>
          </a:xfrm>
        </p:spPr>
        <p:txBody>
          <a:bodyPr/>
          <a:lstStyle/>
          <a:p>
            <a:r>
              <a:rPr lang="en-US" sz="2000" dirty="0"/>
              <a:t>DATA Waiver Capacity and </a:t>
            </a:r>
            <a:br>
              <a:rPr lang="en-US" sz="2000" dirty="0"/>
            </a:br>
            <a:r>
              <a:rPr lang="en-US" sz="2000" dirty="0"/>
              <a:t>Suspected Overdose Rates in MA</a:t>
            </a:r>
            <a:br>
              <a:rPr lang="en-US" sz="2000" dirty="0"/>
            </a:br>
            <a:r>
              <a:rPr lang="en-US" sz="2000" dirty="0"/>
              <a:t>(by City/Town)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603504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Notes: Suspected opioid-related overdoses from MATRIS  7.1.2017-6.30.2018.</a:t>
            </a:r>
          </a:p>
          <a:p>
            <a:r>
              <a:rPr lang="en-US" sz="1200" dirty="0"/>
              <a:t>Practitioner capacity = Number of unique patients receiving buprenorphine /sum of </a:t>
            </a:r>
            <a:r>
              <a:rPr lang="en-US" sz="1200" dirty="0" smtClean="0"/>
              <a:t>individual patient </a:t>
            </a:r>
            <a:r>
              <a:rPr lang="en-US" sz="1200" dirty="0"/>
              <a:t>limits</a:t>
            </a:r>
          </a:p>
          <a:p>
            <a:r>
              <a:rPr lang="en-US" sz="1200" dirty="0" smtClean="0"/>
              <a:t>Source</a:t>
            </a:r>
            <a:r>
              <a:rPr lang="en-US" sz="1200" dirty="0"/>
              <a:t>: MDPH 2019; CSAT 2018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8" t="40904" r="4962" b="11008"/>
          <a:stretch/>
        </p:blipFill>
        <p:spPr>
          <a:xfrm>
            <a:off x="1188720" y="1219200"/>
            <a:ext cx="6400800" cy="464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355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Empty"/>
</p:tagLst>
</file>

<file path=ppt/theme/theme1.xml><?xml version="1.0" encoding="utf-8"?>
<a:theme xmlns:a="http://schemas.openxmlformats.org/drawingml/2006/main" name="DPH 9-16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PH 9-16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4495</TotalTime>
  <Words>289</Words>
  <Application>Microsoft Office PowerPoint</Application>
  <PresentationFormat>On-screen Show (4:3)</PresentationFormat>
  <Paragraphs>41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DPH 9-16 Template</vt:lpstr>
      <vt:lpstr>1_DPH 9-16 Template</vt:lpstr>
      <vt:lpstr>1_Office Theme</vt:lpstr>
      <vt:lpstr>PowerPoint Presentation</vt:lpstr>
      <vt:lpstr>Suspected opioid-related overdose rate/  100,000 City/Town residents</vt:lpstr>
      <vt:lpstr>Percentage of MA city/town residents Receiving Buprenorphine Medications   </vt:lpstr>
      <vt:lpstr>DATA Waiver Capacity (by City/Town FY 2018) </vt:lpstr>
      <vt:lpstr>DATA Waiver Capacity and  Suspected Overdose Rates in MA (by City/Town)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Erdman</dc:creator>
  <cp:lastModifiedBy>Elizabeth Erdman</cp:lastModifiedBy>
  <cp:revision>108</cp:revision>
  <cp:lastPrinted>2019-05-20T16:03:48Z</cp:lastPrinted>
  <dcterms:created xsi:type="dcterms:W3CDTF">2019-05-08T14:40:45Z</dcterms:created>
  <dcterms:modified xsi:type="dcterms:W3CDTF">2019-06-14T18:09:51Z</dcterms:modified>
</cp:coreProperties>
</file>