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50" r:id="rId5"/>
    <p:sldId id="340" r:id="rId6"/>
    <p:sldId id="258" r:id="rId7"/>
    <p:sldId id="259" r:id="rId8"/>
    <p:sldId id="352" r:id="rId9"/>
    <p:sldId id="360" r:id="rId10"/>
    <p:sldId id="366" r:id="rId11"/>
    <p:sldId id="275" r:id="rId12"/>
    <p:sldId id="343" r:id="rId13"/>
    <p:sldId id="341" r:id="rId14"/>
    <p:sldId id="269" r:id="rId15"/>
    <p:sldId id="34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6CD3-E3F8-65FF-D157-8B9D7FC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A5CD-045D-2873-692A-7BA52738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B61-D7FD-F04B-D86C-02E79E7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34E9-A8E2-9BD6-4F03-4F109C3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6593-6B78-3691-CA63-918F7D6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6F8-9682-A0AE-CF43-0BB8DAF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A7CB-C508-2362-B80B-D99171B0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D474-20A6-3028-12C2-A950110A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0357-D3D4-A5CF-09BF-8D58054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CCA4-E0E8-D74B-34A7-0289DA3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342D-8F58-5396-C2CA-B9CFC17A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945-525E-98CE-ADE7-6B5F390B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A1449-BEEA-2C1F-BA27-64BE6A7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24E2-82C8-B0A7-EF2F-8A0A1BAB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BBF6-EA44-13C4-0918-C500762A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py, 1c">
  <p:cSld name="Title, copy, 1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1"/>
          <p:cNvSpPr/>
          <p:nvPr/>
        </p:nvSpPr>
        <p:spPr>
          <a:xfrm>
            <a:off x="594367" y="763767"/>
            <a:ext cx="731739" cy="83924"/>
          </a:xfrm>
          <a:custGeom>
            <a:avLst/>
            <a:gdLst/>
            <a:ahLst/>
            <a:cxnLst/>
            <a:rect l="l" t="t" r="r" b="b"/>
            <a:pathLst>
              <a:path w="162729" h="19234" extrusionOk="0">
                <a:moveTo>
                  <a:pt x="305" y="0"/>
                </a:moveTo>
                <a:lnTo>
                  <a:pt x="162729" y="0"/>
                </a:lnTo>
                <a:lnTo>
                  <a:pt x="147464" y="19234"/>
                </a:lnTo>
                <a:lnTo>
                  <a:pt x="0" y="19234"/>
                </a:lnTo>
                <a:close/>
              </a:path>
            </a:pathLst>
          </a:custGeom>
          <a:solidFill>
            <a:srgbClr val="43956F"/>
          </a:solidFill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4367" y="847700"/>
            <a:ext cx="10988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0"/>
            <a:ext cx="12192000" cy="52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77025" y="1524000"/>
            <a:ext cx="3505200" cy="4570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246800" cy="4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048">
          <p15:clr>
            <a:srgbClr val="FA7B17"/>
          </p15:clr>
        </p15:guide>
        <p15:guide id="3" orient="horz" pos="2952">
          <p15:clr>
            <a:srgbClr val="FA7B17"/>
          </p15:clr>
        </p15:guide>
        <p15:guide id="4" orient="horz" pos="361">
          <p15:clr>
            <a:srgbClr val="FA7B17"/>
          </p15:clr>
        </p15:guide>
        <p15:guide id="5" orient="horz" pos="2879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pos="3712">
          <p15:clr>
            <a:srgbClr val="FA7B17"/>
          </p15:clr>
        </p15:guide>
        <p15:guide id="9" pos="5472">
          <p15:clr>
            <a:srgbClr val="FA7B17"/>
          </p15:clr>
        </p15:guide>
        <p15:guide id="10" pos="288">
          <p15:clr>
            <a:srgbClr val="FA7B17"/>
          </p15:clr>
        </p15:guide>
        <p15:guide id="11" pos="1944">
          <p15:clr>
            <a:srgbClr val="FA7B17"/>
          </p15:clr>
        </p15:guide>
        <p15:guide id="12" pos="38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BB31-44E9-9CFF-8654-752C24BC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2D67-B94A-38F0-651C-7CCC2E87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2729-6239-A731-E746-3CF5D95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237-8FF2-7A31-DEAD-40723FB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098-D748-40D9-E23C-1589F5C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F6E-6598-6429-C068-BCF84D8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C6E-C0CF-EDB7-4D50-9C4E6BE2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5C-9378-8E3E-8E33-BA9421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DEE4-67BF-3A8C-9105-CBAE7024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CC85-D3D0-57D6-5D23-F638773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7ED-6505-51AA-808C-DD8D7A04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C13-45A3-9AD7-4FB0-F1B604B2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6A47-0777-21F2-0CE2-86BD3D5A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289-D712-EEDF-63B8-A422790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4FFA-DBE8-A256-1903-1ABCD5D5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0608-DF96-540D-04AA-5E7C023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081-C479-1023-2DB5-25EA1911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CB3D-F768-A9F4-1960-213034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74AE-4207-6D44-B471-0AB91458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353F-295C-D9FD-2ED3-7B73233F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F19C-EFC6-E5D5-1812-FBCA5E4D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3060-A6EF-510E-8AB5-0C9D75E9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1ECF-4C69-C510-400C-D91035C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CC3A4-1AB9-0CC7-EBE7-E32D772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C9A1-08EB-282A-A916-CFC3E9B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006D-8437-1DA1-5B2B-AC78260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4CDF-E821-BAEF-48A7-098F3164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40F1-7CE4-C7A4-3D99-B0E27D7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BACEF-2F50-EA22-6C4F-18039AF2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2C514-4569-3945-8ED6-46C9783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7AAC-DB7F-B53A-E845-368AD32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01D-3C20-08A2-1A00-BB35A2C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C649-78C2-440E-288E-AD182EB7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293A-BD92-F92A-2FB5-60171094A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482-A118-DE70-728C-B7881B8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79B-4F40-5B84-6179-B7B7040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295F-D339-27FB-B83D-77C8DC7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AEC-1759-2D55-981E-685B58E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B652-DF4D-4B97-498F-D61510548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531E-F73B-B054-6FFA-F3178FAA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044-E9EB-8740-E05D-F33FFE7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F77-5084-4696-08FD-C3CF2ED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4D91-A9A4-D327-CC76-423883C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2C21-55AD-7802-F193-5BA63E1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4C75-AEB6-4584-F94E-530AD4C2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5DB0-C1BD-DCE8-93AA-39D37CC3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0291-F365-C302-7660-17A8604B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E432-992F-558C-8D40-3AD218D1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22FF-63DD-A8DA-B159-5A41ACE6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361C-DB96-A41B-7905-43A04BF6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Digital Accessibility and Equity Governance Board </a:t>
            </a:r>
            <a:br>
              <a:rPr lang="en-US" sz="4400" b="1" dirty="0"/>
            </a:br>
            <a:r>
              <a:rPr lang="en-US" sz="4400" b="1" dirty="0"/>
              <a:t>Community Outreach </a:t>
            </a:r>
            <a:br>
              <a:rPr lang="en-US" sz="4400" b="1" dirty="0"/>
            </a:br>
            <a:r>
              <a:rPr lang="en-US" sz="4400" b="1" dirty="0"/>
              <a:t>Working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7964-2C05-580A-65EB-A105CC40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12393"/>
            <a:ext cx="4620584" cy="7754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/>
              <a:t> May 22</a:t>
            </a:r>
            <a:r>
              <a:rPr lang="en-US" b="1" baseline="30000" dirty="0"/>
              <a:t>nd</a:t>
            </a:r>
            <a:r>
              <a:rPr lang="en-US" b="1" dirty="0"/>
              <a:t>,2025  </a:t>
            </a:r>
          </a:p>
          <a:p>
            <a:pPr algn="l"/>
            <a:r>
              <a:rPr lang="en-US" b="1" dirty="0"/>
              <a:t>Presenters: Yarlennys Villaman, Ashley Bloom, Commissioner Oliveira and Yukiko Gannett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01415-D961-ADD8-39E9-568F058F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Public </a:t>
            </a:r>
            <a:r>
              <a:rPr lang="en-US" sz="4400" b="1"/>
              <a:t>Remarks </a:t>
            </a:r>
            <a:r>
              <a:rPr lang="en-US" sz="4400" b="1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FAF-8E9C-B4FE-C2B4-D0060538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Guidelines for Public Remarks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271B8-5B51-1849-CC7A-2E5565F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09" y="96860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b="1" dirty="0"/>
              <a:t>Time permitting, members of the public are welcomed to provide comments and feedback</a:t>
            </a:r>
            <a:r>
              <a:rPr lang="en-US" sz="2400" dirty="0"/>
              <a:t>. 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dirty="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K</a:t>
            </a:r>
            <a:r>
              <a:rPr lang="en-US" sz="2400" dirty="0">
                <a:ea typeface="Noto Sans" panose="020B0502040504020204" pitchFamily="34" charset="0"/>
                <a:cs typeface="Noto Sans" panose="020B0502040504020204" pitchFamily="34" charset="0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>
                <a:ea typeface="Noto Sans" panose="020B0502040504020204" pitchFamily="34" charset="0"/>
                <a:cs typeface="Noto Sans" panose="020B0502040504020204" pitchFamily="34" charset="0"/>
              </a:rPr>
              <a:t>tate your name clearly and any organization you represent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dirty="0"/>
              <a:t>You may also send a comment in the chat (include your name) and the comment will be read out loud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Meetin</a:t>
            </a:r>
            <a:r>
              <a:rPr lang="en-US" sz="4400" b="1"/>
              <a:t>g Adjourn. 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3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79779"/>
            <a:ext cx="9941319" cy="3362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Welcome and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Updates on the Pilot Session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Updates on the feedback Survey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Next Steps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Working Group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Public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Meeting Adjourn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5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Welcome &amp; Roll Call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Working Group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16" y="1961002"/>
            <a:ext cx="10025349" cy="4155921"/>
          </a:xfrm>
        </p:spPr>
        <p:txBody>
          <a:bodyPr anchor="ctr">
            <a:noAutofit/>
          </a:bodyPr>
          <a:lstStyle/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Jason Snyder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Ashley Bloom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CIAO,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Antoine Harrison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Secretariat CIO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Education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Greg Martin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CIO, Executive Office of Energy and Environmental Affairs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Yarlennys Villaman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Senior  Director of Community Affairs, Governor’s Office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John Oliveira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Commissioner, Massachusetts Commission for the Blind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Minh Ha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Public Member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4609-676C-216B-BB7B-EA9BE8E8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4041F-285E-824D-A9AF-41A90A48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/>
              <a:t>Updates on the Pilot Session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773DB314-E298-58D2-C67C-9B8A3BD1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6AF2-8220-B061-846A-1C6B277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E20BC-3EB0-7F27-0953-BF762F7B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400" b="1" dirty="0"/>
              <a:t>Update on Feedback Survey-Ashley Bloom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4E324A3-59F8-B4BA-18DB-5FAE34E7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62C30-9BBF-BEF0-3346-848C9CE9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DF572-5F5A-C3F2-9633-9C4963B0A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/>
              <a:t>Next Steps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FD3A969-6A58-FCA8-0A93-C1A5447A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Next Steps 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     </a:t>
            </a:r>
            <a:r>
              <a:rPr lang="en-US" sz="2400" b="1" dirty="0"/>
              <a:t>Live on Mass.gov Feedback Survey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     </a:t>
            </a:r>
            <a:r>
              <a:rPr lang="en-US" sz="2400" b="1" dirty="0"/>
              <a:t>Summer Stakeholder Session</a:t>
            </a:r>
            <a:r>
              <a:rPr lang="en-US" sz="2400" dirty="0"/>
              <a:t> </a:t>
            </a:r>
          </a:p>
          <a:p>
            <a:pPr marL="914400" lvl="2" indent="0">
              <a:buNone/>
            </a:pPr>
            <a:r>
              <a:rPr lang="en-US" sz="2400" dirty="0"/>
              <a:t>  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62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Working Group Remarks 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ADF4AFC01646AFAF8D960EF394B8" ma:contentTypeVersion="14" ma:contentTypeDescription="Create a new document." ma:contentTypeScope="" ma:versionID="4ddb1733bac1ae297e8c064319bc2fa3">
  <xsd:schema xmlns:xsd="http://www.w3.org/2001/XMLSchema" xmlns:xs="http://www.w3.org/2001/XMLSchema" xmlns:p="http://schemas.microsoft.com/office/2006/metadata/properties" xmlns:ns3="537c21cf-a901-4330-a404-4d13aa255467" xmlns:ns4="d9043c29-df20-4c2a-bf5e-f4d02ede6652" targetNamespace="http://schemas.microsoft.com/office/2006/metadata/properties" ma:root="true" ma:fieldsID="7de165203e99f5a3bf49bdc2bdc4c28c" ns3:_="" ns4:_="">
    <xsd:import namespace="537c21cf-a901-4330-a404-4d13aa255467"/>
    <xsd:import namespace="d9043c29-df20-4c2a-bf5e-f4d02ede6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21cf-a901-4330-a404-4d13aa255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3c29-df20-4c2a-bf5e-f4d02ede6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c21cf-a901-4330-a404-4d13aa2554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118F4-5485-468C-B310-212F0967BC77}">
  <ds:schemaRefs>
    <ds:schemaRef ds:uri="537c21cf-a901-4330-a404-4d13aa255467"/>
    <ds:schemaRef ds:uri="d9043c29-df20-4c2a-bf5e-f4d02ede6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B8C304-4744-4CBD-85A0-CE6728CB5F71}">
  <ds:schemaRefs>
    <ds:schemaRef ds:uri="http://purl.org/dc/dcmitype/"/>
    <ds:schemaRef ds:uri="d9043c29-df20-4c2a-bf5e-f4d02ede6652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37c21cf-a901-4330-a404-4d13aa2554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268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Noto Sans Light</vt:lpstr>
      <vt:lpstr>Aptos</vt:lpstr>
      <vt:lpstr>Aptos Display</vt:lpstr>
      <vt:lpstr>Arial</vt:lpstr>
      <vt:lpstr>Noto Sans</vt:lpstr>
      <vt:lpstr>Wingdings</vt:lpstr>
      <vt:lpstr>Office Theme</vt:lpstr>
      <vt:lpstr>Digital Accessibility and Equity Governance Board  Community Outreach  Working Group Meeting</vt:lpstr>
      <vt:lpstr>Meeting Agenda</vt:lpstr>
      <vt:lpstr>Welcome &amp; Roll Call</vt:lpstr>
      <vt:lpstr>Working Group Member Roll Call</vt:lpstr>
      <vt:lpstr>Updates on the Pilot Session   </vt:lpstr>
      <vt:lpstr>Update on Feedback Survey-Ashley Bloom   </vt:lpstr>
      <vt:lpstr>Next Steps   </vt:lpstr>
      <vt:lpstr>Next Steps   </vt:lpstr>
      <vt:lpstr>Working Group Remarks </vt:lpstr>
      <vt:lpstr>Public Remarks  </vt:lpstr>
      <vt:lpstr>Guidelines for Public Remarks</vt:lpstr>
      <vt:lpstr>Meeting Adjourn.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Gannett, Yukiko (EOTSS)</cp:lastModifiedBy>
  <cp:revision>8</cp:revision>
  <cp:lastPrinted>2025-04-30T18:48:17Z</cp:lastPrinted>
  <dcterms:created xsi:type="dcterms:W3CDTF">2024-03-08T14:56:14Z</dcterms:created>
  <dcterms:modified xsi:type="dcterms:W3CDTF">2025-05-22T19:33:19Z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0x010100A7BBADF4AFC01646AFAF8D960EF394B8</vt:lpwstr>
  </property>
</Properties>
</file>