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1"/>
  </p:notesMasterIdLst>
  <p:sldIdLst>
    <p:sldId id="256" r:id="rId4"/>
    <p:sldId id="257" r:id="rId5"/>
    <p:sldId id="258" r:id="rId6"/>
    <p:sldId id="259" r:id="rId7"/>
    <p:sldId id="324" r:id="rId8"/>
    <p:sldId id="336" r:id="rId9"/>
    <p:sldId id="334" r:id="rId10"/>
    <p:sldId id="335" r:id="rId11"/>
    <p:sldId id="327" r:id="rId12"/>
    <p:sldId id="333" r:id="rId13"/>
    <p:sldId id="338" r:id="rId14"/>
    <p:sldId id="337" r:id="rId15"/>
    <p:sldId id="275" r:id="rId16"/>
    <p:sldId id="266" r:id="rId17"/>
    <p:sldId id="267" r:id="rId18"/>
    <p:sldId id="269" r:id="rId19"/>
    <p:sldId id="27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8202FC-467C-4C3B-A01C-5BDC9EFDCC44}" v="7" dt="2026-05-05T19:44:13.0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82615" autoAdjust="0"/>
  </p:normalViewPr>
  <p:slideViewPr>
    <p:cSldViewPr snapToGrid="0">
      <p:cViewPr varScale="1">
        <p:scale>
          <a:sx n="59" d="100"/>
          <a:sy n="59" d="100"/>
        </p:scale>
        <p:origin x="90" y="7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6/11/relationships/changesInfo" Target="changesInfos/changesInfo1.xml"/><Relationship Id="rId3" Type="http://schemas.openxmlformats.org/officeDocument/2006/relationships/slideMaster" Target="slideMasters/slideMaster1.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nnett, Yukiko (EOTSS)" userId="1a375f8e-71eb-464a-9d86-65c78107010f" providerId="ADAL" clId="{75645D18-2E61-4DF0-BF38-0D0C0FE103F2}"/>
    <pc:docChg chg="undo custSel addSld delSld modSld sldOrd">
      <pc:chgData name="Gannett, Yukiko (EOTSS)" userId="1a375f8e-71eb-464a-9d86-65c78107010f" providerId="ADAL" clId="{75645D18-2E61-4DF0-BF38-0D0C0FE103F2}" dt="2026-05-05T19:43:28.476" v="333" actId="2696"/>
      <pc:docMkLst>
        <pc:docMk/>
      </pc:docMkLst>
      <pc:sldChg chg="ord">
        <pc:chgData name="Gannett, Yukiko (EOTSS)" userId="1a375f8e-71eb-464a-9d86-65c78107010f" providerId="ADAL" clId="{75645D18-2E61-4DF0-BF38-0D0C0FE103F2}" dt="2026-04-17T15:10:27.307" v="92"/>
        <pc:sldMkLst>
          <pc:docMk/>
          <pc:sldMk cId="4274120308" sldId="256"/>
        </pc:sldMkLst>
      </pc:sldChg>
      <pc:sldChg chg="modSp mod">
        <pc:chgData name="Gannett, Yukiko (EOTSS)" userId="1a375f8e-71eb-464a-9d86-65c78107010f" providerId="ADAL" clId="{75645D18-2E61-4DF0-BF38-0D0C0FE103F2}" dt="2026-04-07T23:31:57.547" v="38" actId="20577"/>
        <pc:sldMkLst>
          <pc:docMk/>
          <pc:sldMk cId="907641570" sldId="257"/>
        </pc:sldMkLst>
        <pc:spChg chg="mod">
          <ac:chgData name="Gannett, Yukiko (EOTSS)" userId="1a375f8e-71eb-464a-9d86-65c78107010f" providerId="ADAL" clId="{75645D18-2E61-4DF0-BF38-0D0C0FE103F2}" dt="2026-04-07T23:31:57.547" v="38" actId="20577"/>
          <ac:spMkLst>
            <pc:docMk/>
            <pc:sldMk cId="907641570" sldId="257"/>
            <ac:spMk id="3" creationId="{044C0BF8-ACE0-1642-E7A4-63B54E626902}"/>
          </ac:spMkLst>
        </pc:spChg>
      </pc:sldChg>
      <pc:sldChg chg="addSp delSp modSp mod">
        <pc:chgData name="Gannett, Yukiko (EOTSS)" userId="1a375f8e-71eb-464a-9d86-65c78107010f" providerId="ADAL" clId="{75645D18-2E61-4DF0-BF38-0D0C0FE103F2}" dt="2026-05-04T15:05:17.950" v="295" actId="478"/>
        <pc:sldMkLst>
          <pc:docMk/>
          <pc:sldMk cId="3369402495" sldId="271"/>
        </pc:sldMkLst>
        <pc:spChg chg="add del mod">
          <ac:chgData name="Gannett, Yukiko (EOTSS)" userId="1a375f8e-71eb-464a-9d86-65c78107010f" providerId="ADAL" clId="{75645D18-2E61-4DF0-BF38-0D0C0FE103F2}" dt="2026-05-04T15:05:17.950" v="295" actId="478"/>
          <ac:spMkLst>
            <pc:docMk/>
            <pc:sldMk cId="3369402495" sldId="271"/>
            <ac:spMk id="3" creationId="{3B99FC44-C2BC-716F-3453-98C478BECC2C}"/>
          </ac:spMkLst>
        </pc:spChg>
        <pc:spChg chg="del">
          <ac:chgData name="Gannett, Yukiko (EOTSS)" userId="1a375f8e-71eb-464a-9d86-65c78107010f" providerId="ADAL" clId="{75645D18-2E61-4DF0-BF38-0D0C0FE103F2}" dt="2026-05-04T15:05:13.826" v="294" actId="478"/>
          <ac:spMkLst>
            <pc:docMk/>
            <pc:sldMk cId="3369402495" sldId="271"/>
            <ac:spMk id="5" creationId="{C013A583-8731-560D-F34E-65B9CB494DF3}"/>
          </ac:spMkLst>
        </pc:spChg>
      </pc:sldChg>
      <pc:sldChg chg="modSp mod">
        <pc:chgData name="Gannett, Yukiko (EOTSS)" userId="1a375f8e-71eb-464a-9d86-65c78107010f" providerId="ADAL" clId="{75645D18-2E61-4DF0-BF38-0D0C0FE103F2}" dt="2026-05-04T15:06:46.626" v="298" actId="20577"/>
        <pc:sldMkLst>
          <pc:docMk/>
          <pc:sldMk cId="2890622037" sldId="275"/>
        </pc:sldMkLst>
        <pc:spChg chg="mod">
          <ac:chgData name="Gannett, Yukiko (EOTSS)" userId="1a375f8e-71eb-464a-9d86-65c78107010f" providerId="ADAL" clId="{75645D18-2E61-4DF0-BF38-0D0C0FE103F2}" dt="2026-05-04T15:06:46.626" v="298" actId="20577"/>
          <ac:spMkLst>
            <pc:docMk/>
            <pc:sldMk cId="2890622037" sldId="275"/>
            <ac:spMk id="3" creationId="{4DBBF46A-1C58-3DFA-BEE3-38876A216B60}"/>
          </ac:spMkLst>
        </pc:spChg>
      </pc:sldChg>
      <pc:sldChg chg="modSp mod">
        <pc:chgData name="Gannett, Yukiko (EOTSS)" userId="1a375f8e-71eb-464a-9d86-65c78107010f" providerId="ADAL" clId="{75645D18-2E61-4DF0-BF38-0D0C0FE103F2}" dt="2026-05-04T19:50:25.104" v="313" actId="20577"/>
        <pc:sldMkLst>
          <pc:docMk/>
          <pc:sldMk cId="2333721303" sldId="324"/>
        </pc:sldMkLst>
        <pc:spChg chg="mod">
          <ac:chgData name="Gannett, Yukiko (EOTSS)" userId="1a375f8e-71eb-464a-9d86-65c78107010f" providerId="ADAL" clId="{75645D18-2E61-4DF0-BF38-0D0C0FE103F2}" dt="2026-05-04T19:50:25.104" v="313" actId="20577"/>
          <ac:spMkLst>
            <pc:docMk/>
            <pc:sldMk cId="2333721303" sldId="324"/>
            <ac:spMk id="3" creationId="{D50E5712-4B96-A073-7A72-16E715D17896}"/>
          </ac:spMkLst>
        </pc:spChg>
      </pc:sldChg>
      <pc:sldChg chg="modSp mod">
        <pc:chgData name="Gannett, Yukiko (EOTSS)" userId="1a375f8e-71eb-464a-9d86-65c78107010f" providerId="ADAL" clId="{75645D18-2E61-4DF0-BF38-0D0C0FE103F2}" dt="2026-04-17T20:23:06.663" v="120" actId="20577"/>
        <pc:sldMkLst>
          <pc:docMk/>
          <pc:sldMk cId="2047830750" sldId="333"/>
        </pc:sldMkLst>
        <pc:spChg chg="mod">
          <ac:chgData name="Gannett, Yukiko (EOTSS)" userId="1a375f8e-71eb-464a-9d86-65c78107010f" providerId="ADAL" clId="{75645D18-2E61-4DF0-BF38-0D0C0FE103F2}" dt="2026-04-17T20:23:06.663" v="120" actId="20577"/>
          <ac:spMkLst>
            <pc:docMk/>
            <pc:sldMk cId="2047830750" sldId="333"/>
            <ac:spMk id="5" creationId="{287D025C-3BFB-7356-B452-63A3CAE75A33}"/>
          </ac:spMkLst>
        </pc:spChg>
      </pc:sldChg>
      <pc:sldChg chg="modSp mod">
        <pc:chgData name="Gannett, Yukiko (EOTSS)" userId="1a375f8e-71eb-464a-9d86-65c78107010f" providerId="ADAL" clId="{75645D18-2E61-4DF0-BF38-0D0C0FE103F2}" dt="2026-04-17T20:36:47.330" v="287" actId="20577"/>
        <pc:sldMkLst>
          <pc:docMk/>
          <pc:sldMk cId="150320867" sldId="336"/>
        </pc:sldMkLst>
        <pc:spChg chg="mod">
          <ac:chgData name="Gannett, Yukiko (EOTSS)" userId="1a375f8e-71eb-464a-9d86-65c78107010f" providerId="ADAL" clId="{75645D18-2E61-4DF0-BF38-0D0C0FE103F2}" dt="2026-04-17T20:36:47.330" v="287" actId="20577"/>
          <ac:spMkLst>
            <pc:docMk/>
            <pc:sldMk cId="150320867" sldId="336"/>
            <ac:spMk id="4" creationId="{6AC458B1-F597-2878-8DC5-AE4B748A5076}"/>
          </ac:spMkLst>
        </pc:spChg>
      </pc:sldChg>
      <pc:sldChg chg="add">
        <pc:chgData name="Gannett, Yukiko (EOTSS)" userId="1a375f8e-71eb-464a-9d86-65c78107010f" providerId="ADAL" clId="{75645D18-2E61-4DF0-BF38-0D0C0FE103F2}" dt="2026-04-07T23:36:35.443" v="39" actId="2890"/>
        <pc:sldMkLst>
          <pc:docMk/>
          <pc:sldMk cId="3434729162" sldId="337"/>
        </pc:sldMkLst>
      </pc:sldChg>
      <pc:sldChg chg="modSp add mod ord">
        <pc:chgData name="Gannett, Yukiko (EOTSS)" userId="1a375f8e-71eb-464a-9d86-65c78107010f" providerId="ADAL" clId="{75645D18-2E61-4DF0-BF38-0D0C0FE103F2}" dt="2026-05-04T21:44:07.659" v="332" actId="20577"/>
        <pc:sldMkLst>
          <pc:docMk/>
          <pc:sldMk cId="3287355575" sldId="338"/>
        </pc:sldMkLst>
        <pc:spChg chg="mod">
          <ac:chgData name="Gannett, Yukiko (EOTSS)" userId="1a375f8e-71eb-464a-9d86-65c78107010f" providerId="ADAL" clId="{75645D18-2E61-4DF0-BF38-0D0C0FE103F2}" dt="2026-04-17T20:29:50.753" v="194" actId="20577"/>
          <ac:spMkLst>
            <pc:docMk/>
            <pc:sldMk cId="3287355575" sldId="338"/>
            <ac:spMk id="2" creationId="{8E76065D-334A-6B9A-E347-62286C05FD43}"/>
          </ac:spMkLst>
        </pc:spChg>
        <pc:spChg chg="mod">
          <ac:chgData name="Gannett, Yukiko (EOTSS)" userId="1a375f8e-71eb-464a-9d86-65c78107010f" providerId="ADAL" clId="{75645D18-2E61-4DF0-BF38-0D0C0FE103F2}" dt="2026-05-04T21:44:07.659" v="332" actId="20577"/>
          <ac:spMkLst>
            <pc:docMk/>
            <pc:sldMk cId="3287355575" sldId="338"/>
            <ac:spMk id="3" creationId="{60FD5E63-0487-FFE2-7F9D-4C6C5D5EC487}"/>
          </ac:spMkLst>
        </pc:spChg>
      </pc:sldChg>
      <pc:sldChg chg="modSp add del mod">
        <pc:chgData name="Gannett, Yukiko (EOTSS)" userId="1a375f8e-71eb-464a-9d86-65c78107010f" providerId="ADAL" clId="{75645D18-2E61-4DF0-BF38-0D0C0FE103F2}" dt="2026-05-05T19:43:28.476" v="333" actId="2696"/>
        <pc:sldMkLst>
          <pc:docMk/>
          <pc:sldMk cId="842989447" sldId="33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5/5/2026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a:t>
            </a:fld>
            <a:endParaRPr lang="en-US" dirty="0"/>
          </a:p>
        </p:txBody>
      </p:sp>
    </p:spTree>
    <p:extLst>
      <p:ext uri="{BB962C8B-B14F-4D97-AF65-F5344CB8AC3E}">
        <p14:creationId xmlns:p14="http://schemas.microsoft.com/office/powerpoint/2010/main" val="1884939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37967-4ED1-27B1-2E3D-BA44AD2482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3C56BB-712A-099D-44EA-43FDAEF304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530464-AAB8-F904-D675-4EF190FE075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DBB0AC3-6100-95D1-CEB7-6E03B0DDB332}"/>
              </a:ext>
            </a:extLst>
          </p:cNvPr>
          <p:cNvSpPr>
            <a:spLocks noGrp="1"/>
          </p:cNvSpPr>
          <p:nvPr>
            <p:ph type="sldNum" sz="quarter" idx="5"/>
          </p:nvPr>
        </p:nvSpPr>
        <p:spPr/>
        <p:txBody>
          <a:bodyPr/>
          <a:lstStyle/>
          <a:p>
            <a:fld id="{96E3370E-3DCD-4A56-9665-5CD0A0C5A0C8}" type="slidenum">
              <a:rPr lang="en-US" smtClean="0"/>
              <a:t>11</a:t>
            </a:fld>
            <a:endParaRPr lang="en-US" dirty="0"/>
          </a:p>
        </p:txBody>
      </p:sp>
    </p:spTree>
    <p:extLst>
      <p:ext uri="{BB962C8B-B14F-4D97-AF65-F5344CB8AC3E}">
        <p14:creationId xmlns:p14="http://schemas.microsoft.com/office/powerpoint/2010/main" val="3812080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6E3370E-3DCD-4A56-9665-5CD0A0C5A0C8}" type="slidenum">
              <a:rPr lang="en-US" smtClean="0"/>
              <a:t>13</a:t>
            </a:fld>
            <a:endParaRPr lang="en-US" dirty="0"/>
          </a:p>
        </p:txBody>
      </p:sp>
    </p:spTree>
    <p:extLst>
      <p:ext uri="{BB962C8B-B14F-4D97-AF65-F5344CB8AC3E}">
        <p14:creationId xmlns:p14="http://schemas.microsoft.com/office/powerpoint/2010/main" val="2619426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5/5/2026</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5/5/2026</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382486"/>
            <a:ext cx="9144000" cy="3096306"/>
          </a:xfrm>
        </p:spPr>
        <p:txBody>
          <a:bodyPr>
            <a:normAutofit fontScale="90000"/>
          </a:bodyPr>
          <a:lstStyle/>
          <a:p>
            <a:r>
              <a:rPr lang="en-US" dirty="0">
                <a:solidFill>
                  <a:schemeClr val="bg2"/>
                </a:solidFill>
              </a:rPr>
              <a:t>Digital Accessibility and Equity Governance Board </a:t>
            </a:r>
            <a:br>
              <a:rPr lang="en-US" dirty="0">
                <a:solidFill>
                  <a:schemeClr val="bg2"/>
                </a:solidFill>
              </a:rPr>
            </a:br>
            <a:r>
              <a:rPr lang="en-US" dirty="0">
                <a:solidFill>
                  <a:schemeClr val="bg2"/>
                </a:solidFill>
              </a:rPr>
              <a:t>Title II Research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5029200"/>
            <a:ext cx="9144000" cy="685800"/>
          </a:xfrm>
        </p:spPr>
        <p:txBody>
          <a:bodyPr/>
          <a:lstStyle/>
          <a:p>
            <a:r>
              <a:rPr lang="en-US" dirty="0">
                <a:solidFill>
                  <a:schemeClr val="bg2"/>
                </a:solidFill>
              </a:rPr>
              <a:t>May 5, 2026</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lstStyle/>
          <a:p>
            <a:r>
              <a:rPr lang="en-US" dirty="0">
                <a:solidFill>
                  <a:schemeClr val="bg2"/>
                </a:solidFill>
              </a:rPr>
              <a:t>Perkins Innovation Center</a:t>
            </a:r>
            <a:br>
              <a:rPr lang="en-US" dirty="0">
                <a:solidFill>
                  <a:schemeClr val="bg2"/>
                </a:solidFill>
              </a:rPr>
            </a:br>
            <a:r>
              <a:rPr lang="en-US" dirty="0">
                <a:solidFill>
                  <a:schemeClr val="bg2"/>
                </a:solidFill>
              </a:rPr>
              <a:t>Presentation</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DC479-D312-B716-D378-AFD0EC8BDB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76065D-334A-6B9A-E347-62286C05FD43}"/>
              </a:ext>
            </a:extLst>
          </p:cNvPr>
          <p:cNvSpPr>
            <a:spLocks noGrp="1"/>
          </p:cNvSpPr>
          <p:nvPr>
            <p:ph type="title"/>
          </p:nvPr>
        </p:nvSpPr>
        <p:spPr/>
        <p:txBody>
          <a:bodyPr/>
          <a:lstStyle/>
          <a:p>
            <a:pPr algn="ctr"/>
            <a:r>
              <a:rPr lang="en-US" dirty="0"/>
              <a:t>Perkins Innovation Center</a:t>
            </a:r>
          </a:p>
        </p:txBody>
      </p:sp>
      <p:sp>
        <p:nvSpPr>
          <p:cNvPr id="3" name="Content Placeholder 2">
            <a:extLst>
              <a:ext uri="{FF2B5EF4-FFF2-40B4-BE49-F238E27FC236}">
                <a16:creationId xmlns:a16="http://schemas.microsoft.com/office/drawing/2014/main" id="{60FD5E63-0487-FFE2-7F9D-4C6C5D5EC487}"/>
              </a:ext>
            </a:extLst>
          </p:cNvPr>
          <p:cNvSpPr>
            <a:spLocks noGrp="1"/>
          </p:cNvSpPr>
          <p:nvPr>
            <p:ph idx="1"/>
          </p:nvPr>
        </p:nvSpPr>
        <p:spPr/>
        <p:txBody>
          <a:bodyPr vert="horz" lIns="91440" tIns="45720" rIns="91440" bIns="45720" rtlCol="0" anchor="t">
            <a:normAutofit/>
          </a:bodyPr>
          <a:lstStyle/>
          <a:p>
            <a:pPr marL="0" indent="0">
              <a:buNone/>
            </a:pPr>
            <a:r>
              <a:rPr lang="en-US" dirty="0"/>
              <a:t>The Perkins Innovation Center advances innovation in accessible products and services for people with disabilities. It brings together startups, researchers, and organizations to develop solutions that enhance independence and quality of life.</a:t>
            </a:r>
          </a:p>
          <a:p>
            <a:pPr marL="0" indent="0">
              <a:buNone/>
            </a:pPr>
            <a:endParaRPr lang="en-US" dirty="0"/>
          </a:p>
          <a:p>
            <a:pPr marL="0" indent="0">
              <a:buNone/>
            </a:pPr>
            <a:r>
              <a:rPr lang="en-US" b="1" dirty="0"/>
              <a:t>Raquel Ronzone, Associate Director of Strategy &amp; Partnerships</a:t>
            </a:r>
          </a:p>
          <a:p>
            <a:pPr marL="0" indent="0">
              <a:buNone/>
            </a:pPr>
            <a:r>
              <a:rPr lang="en-US" dirty="0"/>
              <a:t>Raquel builds and strengthens collaborations in the disability innovation ecosystem by engaging with businesses, universities and thought leaders.</a:t>
            </a:r>
          </a:p>
        </p:txBody>
      </p:sp>
    </p:spTree>
    <p:extLst>
      <p:ext uri="{BB962C8B-B14F-4D97-AF65-F5344CB8AC3E}">
        <p14:creationId xmlns:p14="http://schemas.microsoft.com/office/powerpoint/2010/main" val="3287355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6B54656A-7078-EE47-8891-C03F5DCD4F7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EFF59C3-B103-4B8C-9225-22A3FBC5AE9C}"/>
              </a:ext>
            </a:extLst>
          </p:cNvPr>
          <p:cNvSpPr>
            <a:spLocks noGrp="1"/>
          </p:cNvSpPr>
          <p:nvPr>
            <p:ph type="ctrTitle"/>
          </p:nvPr>
        </p:nvSpPr>
        <p:spPr/>
        <p:txBody>
          <a:bodyPr/>
          <a:lstStyle/>
          <a:p>
            <a:r>
              <a:rPr lang="en-US" dirty="0">
                <a:solidFill>
                  <a:schemeClr val="bg2"/>
                </a:solidFill>
              </a:rPr>
              <a:t>Next Steps for Objective Working Group</a:t>
            </a:r>
          </a:p>
        </p:txBody>
      </p:sp>
      <p:sp>
        <p:nvSpPr>
          <p:cNvPr id="6" name="Subtitle 5">
            <a:extLst>
              <a:ext uri="{FF2B5EF4-FFF2-40B4-BE49-F238E27FC236}">
                <a16:creationId xmlns:a16="http://schemas.microsoft.com/office/drawing/2014/main" id="{5937567E-5028-223E-E562-900FDF19B45A}"/>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434729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p:txBody>
          <a:bodyPr vert="horz" lIns="91440" tIns="45720" rIns="91440" bIns="45720" rtlCol="0" anchor="t">
            <a:normAutofit/>
          </a:bodyPr>
          <a:lstStyle/>
          <a:p>
            <a:pPr marL="0" indent="0">
              <a:buNone/>
            </a:pPr>
            <a:r>
              <a:rPr lang="en-US" dirty="0"/>
              <a:t>Coming up for the group:</a:t>
            </a:r>
          </a:p>
          <a:p>
            <a:pPr marL="0" indent="0">
              <a:buNone/>
            </a:pPr>
            <a:endParaRPr lang="en-US" dirty="0"/>
          </a:p>
          <a:p>
            <a:pPr marL="514350" indent="-514350">
              <a:buFont typeface="+mj-lt"/>
              <a:buAutoNum type="arabicPeriod"/>
            </a:pPr>
            <a:r>
              <a:rPr lang="en-US" dirty="0"/>
              <a:t>Continue your </a:t>
            </a:r>
            <a:r>
              <a:rPr lang="en-US"/>
              <a:t>research on your </a:t>
            </a:r>
            <a:r>
              <a:rPr lang="en-US" dirty="0"/>
              <a:t>presentation</a:t>
            </a:r>
          </a:p>
          <a:p>
            <a:pPr marL="514350" indent="-514350">
              <a:buFont typeface="+mj-lt"/>
              <a:buAutoNum type="arabicPeriod"/>
            </a:pPr>
            <a:r>
              <a:rPr lang="en-US" dirty="0"/>
              <a:t>Finalize your presentation as the final recommendation to the board</a:t>
            </a:r>
          </a:p>
        </p:txBody>
      </p:sp>
    </p:spTree>
    <p:extLst>
      <p:ext uri="{BB962C8B-B14F-4D97-AF65-F5344CB8AC3E}">
        <p14:creationId xmlns:p14="http://schemas.microsoft.com/office/powerpoint/2010/main" val="2890622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00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a:p>
            <a:pPr marL="0" indent="0">
              <a:buNone/>
            </a:pPr>
            <a:endParaRPr lang="en-US" dirty="0"/>
          </a:p>
        </p:txBody>
      </p:sp>
    </p:spTree>
    <p:extLst>
      <p:ext uri="{BB962C8B-B14F-4D97-AF65-F5344CB8AC3E}">
        <p14:creationId xmlns:p14="http://schemas.microsoft.com/office/powerpoint/2010/main" val="1409002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Tree>
    <p:extLst>
      <p:ext uri="{BB962C8B-B14F-4D97-AF65-F5344CB8AC3E}">
        <p14:creationId xmlns:p14="http://schemas.microsoft.com/office/powerpoint/2010/main" val="336940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Research Updates from Groups</a:t>
            </a:r>
          </a:p>
          <a:p>
            <a:pPr marL="514350" indent="-514350">
              <a:buFont typeface="+mj-lt"/>
              <a:buAutoNum type="arabicPeriod"/>
            </a:pPr>
            <a:r>
              <a:rPr lang="en-US" dirty="0"/>
              <a:t>Perkins Innovation Center Presentation</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200" y="1825625"/>
            <a:ext cx="10515600" cy="4324804"/>
          </a:xfrm>
        </p:spPr>
        <p:txBody>
          <a:bodyPr>
            <a:normAutofit/>
          </a:bodyPr>
          <a:lstStyle/>
          <a:p>
            <a:pPr marL="609600" indent="-457200"/>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b="1" dirty="0"/>
              <a:t>Ashley Bloom</a:t>
            </a:r>
            <a:r>
              <a:rPr lang="en-US" dirty="0"/>
              <a:t>, CIAO, Executive Office of Technology Services and Security</a:t>
            </a:r>
          </a:p>
          <a:p>
            <a:pPr marL="609600" indent="-457200"/>
            <a:r>
              <a:rPr lang="en-US" b="1" dirty="0"/>
              <a:t>Brian Chase</a:t>
            </a:r>
            <a:r>
              <a:rPr lang="en-US" dirty="0"/>
              <a:t>, SIAO</a:t>
            </a:r>
            <a:r>
              <a:rPr lang="en-US" dirty="0">
                <a:ea typeface="Noto Sans Light" panose="020B0402040504020204" pitchFamily="34" charset="0"/>
                <a:cs typeface="Noto Sans Light" panose="020B0402040504020204" pitchFamily="34" charset="0"/>
              </a:rPr>
              <a:t>, Executive Office of Health and Human Services</a:t>
            </a:r>
          </a:p>
          <a:p>
            <a:pPr marL="609600" indent="-457200"/>
            <a:r>
              <a:rPr lang="en-US" b="1" dirty="0"/>
              <a:t>Dr. Opeoluwa Sotonwa</a:t>
            </a:r>
            <a:r>
              <a:rPr lang="en-US" dirty="0"/>
              <a:t>, </a:t>
            </a:r>
            <a:r>
              <a:rPr lang="en-US" dirty="0">
                <a:ea typeface="Noto Sans Light" panose="020B0402040504020204" pitchFamily="34" charset="0"/>
                <a:cs typeface="Noto Sans Light" panose="020B0402040504020204" pitchFamily="34" charset="0"/>
              </a:rPr>
              <a:t>Commissioner, Massachusetts Commission for the Deaf and Hard of Hearing, or designee</a:t>
            </a:r>
          </a:p>
          <a:p>
            <a:pPr marL="609600" indent="-457200"/>
            <a:r>
              <a:rPr lang="en-US" b="1" dirty="0">
                <a:ea typeface="Noto Sans Light" panose="020B0402040504020204" pitchFamily="34" charset="0"/>
                <a:cs typeface="Noto Sans Light" panose="020B0402040504020204" pitchFamily="34" charset="0"/>
              </a:rPr>
              <a:t>Maria Michalski</a:t>
            </a:r>
            <a:r>
              <a:rPr lang="en-US" dirty="0">
                <a:ea typeface="Noto Sans Light" panose="020B0402040504020204" pitchFamily="34" charset="0"/>
                <a:cs typeface="Noto Sans Light" panose="020B0402040504020204" pitchFamily="34" charset="0"/>
              </a:rPr>
              <a:t>, SCIO, Executive Office of Public Safety </a:t>
            </a:r>
            <a:endParaRPr lang="en-US" dirty="0"/>
          </a:p>
          <a:p>
            <a:pPr marL="0" indent="0">
              <a:buNone/>
            </a:pPr>
            <a:endParaRPr lang="en-US" b="1"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6161C-0C76-62D2-9A51-489513EB7E21}"/>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D50E5712-4B96-A073-7A72-16E715D17896}"/>
              </a:ext>
            </a:extLst>
          </p:cNvPr>
          <p:cNvSpPr>
            <a:spLocks noGrp="1"/>
          </p:cNvSpPr>
          <p:nvPr>
            <p:ph idx="1"/>
          </p:nvPr>
        </p:nvSpPr>
        <p:spPr/>
        <p:txBody>
          <a:bodyPr>
            <a:normAutofit/>
          </a:bodyPr>
          <a:lstStyle/>
          <a:p>
            <a:pPr marL="609600" indent="-457200"/>
            <a:r>
              <a:rPr lang="en-US" b="1" dirty="0"/>
              <a:t>Dan Sionkiewicz</a:t>
            </a:r>
            <a:r>
              <a:rPr lang="en-US" dirty="0"/>
              <a:t>, SCIO, Executive Office of Housing and Livable Communities</a:t>
            </a:r>
          </a:p>
          <a:p>
            <a:pPr marL="609600" indent="-457200"/>
            <a:r>
              <a:rPr lang="en-US" b="1" dirty="0"/>
              <a:t>Ken Klau</a:t>
            </a:r>
            <a:r>
              <a:rPr lang="en-US"/>
              <a:t>, Acting SCIO</a:t>
            </a:r>
            <a:r>
              <a:rPr lang="en-US" dirty="0"/>
              <a:t>, Executive Office of Education</a:t>
            </a:r>
          </a:p>
          <a:p>
            <a:pPr marL="609600" indent="-457200"/>
            <a:r>
              <a:rPr lang="en-US" b="1" dirty="0"/>
              <a:t>Greg Martin</a:t>
            </a:r>
            <a:r>
              <a:rPr lang="en-US" dirty="0"/>
              <a:t>, SCIO, Executive Office of Energy and Environmental Affairs, or designee</a:t>
            </a:r>
          </a:p>
          <a:p>
            <a:pPr marL="609600" indent="-457200"/>
            <a:r>
              <a:rPr lang="en-US" b="1" dirty="0"/>
              <a:t>Julia Wong</a:t>
            </a:r>
            <a:r>
              <a:rPr lang="en-US" dirty="0"/>
              <a:t>, SIAO, Executive Office of Administration and Finance</a:t>
            </a:r>
          </a:p>
          <a:p>
            <a:pPr marL="609600" indent="-457200"/>
            <a:r>
              <a:rPr lang="en-US" b="1" dirty="0"/>
              <a:t>Larry Goldberg</a:t>
            </a:r>
            <a:r>
              <a:rPr lang="en-US" dirty="0"/>
              <a:t>, Public Board Member</a:t>
            </a:r>
          </a:p>
        </p:txBody>
      </p:sp>
    </p:spTree>
    <p:extLst>
      <p:ext uri="{BB962C8B-B14F-4D97-AF65-F5344CB8AC3E}">
        <p14:creationId xmlns:p14="http://schemas.microsoft.com/office/powerpoint/2010/main" val="2333721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85AB73A7-7260-0E93-D691-C22B8F42230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AC458B1-F597-2878-8DC5-AE4B748A5076}"/>
              </a:ext>
            </a:extLst>
          </p:cNvPr>
          <p:cNvSpPr>
            <a:spLocks noGrp="1"/>
          </p:cNvSpPr>
          <p:nvPr>
            <p:ph type="ctrTitle"/>
          </p:nvPr>
        </p:nvSpPr>
        <p:spPr/>
        <p:txBody>
          <a:bodyPr/>
          <a:lstStyle/>
          <a:p>
            <a:r>
              <a:rPr lang="en-US" dirty="0">
                <a:solidFill>
                  <a:schemeClr val="bg1"/>
                </a:solidFill>
              </a:rPr>
              <a:t>Research Updates </a:t>
            </a:r>
            <a:br>
              <a:rPr lang="en-US" dirty="0">
                <a:solidFill>
                  <a:schemeClr val="bg1"/>
                </a:solidFill>
              </a:rPr>
            </a:br>
            <a:r>
              <a:rPr lang="en-US" dirty="0">
                <a:solidFill>
                  <a:schemeClr val="bg1"/>
                </a:solidFill>
              </a:rPr>
              <a:t>from Groups</a:t>
            </a:r>
          </a:p>
        </p:txBody>
      </p:sp>
      <p:sp>
        <p:nvSpPr>
          <p:cNvPr id="5" name="Subtitle 4">
            <a:extLst>
              <a:ext uri="{FF2B5EF4-FFF2-40B4-BE49-F238E27FC236}">
                <a16:creationId xmlns:a16="http://schemas.microsoft.com/office/drawing/2014/main" id="{328292CA-6B49-2B66-99E1-95FD443DB1A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0320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BF7E9-5240-E943-6CC2-426CD4DFE5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91C7B1-351F-DC92-EDF0-084A29319605}"/>
              </a:ext>
            </a:extLst>
          </p:cNvPr>
          <p:cNvSpPr>
            <a:spLocks noGrp="1"/>
          </p:cNvSpPr>
          <p:nvPr>
            <p:ph type="title"/>
          </p:nvPr>
        </p:nvSpPr>
        <p:spPr/>
        <p:txBody>
          <a:bodyPr/>
          <a:lstStyle/>
          <a:p>
            <a:pPr algn="ctr"/>
            <a:r>
              <a:rPr lang="en-US" dirty="0"/>
              <a:t>Title II Research Groups</a:t>
            </a:r>
          </a:p>
        </p:txBody>
      </p:sp>
      <p:sp>
        <p:nvSpPr>
          <p:cNvPr id="3" name="Content Placeholder 2">
            <a:extLst>
              <a:ext uri="{FF2B5EF4-FFF2-40B4-BE49-F238E27FC236}">
                <a16:creationId xmlns:a16="http://schemas.microsoft.com/office/drawing/2014/main" id="{F00657E8-0DF2-CB8D-0780-179EF8DEDB29}"/>
              </a:ext>
            </a:extLst>
          </p:cNvPr>
          <p:cNvSpPr>
            <a:spLocks noGrp="1"/>
          </p:cNvSpPr>
          <p:nvPr>
            <p:ph idx="1"/>
          </p:nvPr>
        </p:nvSpPr>
        <p:spPr>
          <a:xfrm>
            <a:off x="838200" y="1574074"/>
            <a:ext cx="10515600" cy="4918801"/>
          </a:xfrm>
        </p:spPr>
        <p:txBody>
          <a:bodyPr>
            <a:normAutofit/>
          </a:bodyPr>
          <a:lstStyle/>
          <a:p>
            <a:pPr marL="0" lvl="0" indent="0">
              <a:lnSpc>
                <a:spcPct val="120000"/>
              </a:lnSpc>
              <a:buNone/>
            </a:pPr>
            <a:r>
              <a:rPr lang="en-US" b="1" dirty="0"/>
              <a:t>Municipality and schools digital accessibility</a:t>
            </a:r>
            <a:endParaRPr lang="en-US" dirty="0"/>
          </a:p>
          <a:p>
            <a:pPr lvl="1"/>
            <a:r>
              <a:rPr lang="en-US" dirty="0"/>
              <a:t>Antoine Harrison(EDU)</a:t>
            </a:r>
          </a:p>
          <a:p>
            <a:pPr lvl="1"/>
            <a:r>
              <a:rPr lang="en-US" dirty="0"/>
              <a:t>Larry Weru (EDU)</a:t>
            </a:r>
          </a:p>
          <a:p>
            <a:pPr lvl="1"/>
            <a:r>
              <a:rPr lang="en-US" dirty="0"/>
              <a:t>Ashley Bloom (TSS)</a:t>
            </a:r>
          </a:p>
          <a:p>
            <a:pPr lvl="1"/>
            <a:r>
              <a:rPr lang="en-US" dirty="0"/>
              <a:t>Adam Gojanovich (TSS)</a:t>
            </a:r>
            <a:br>
              <a:rPr lang="en-US" dirty="0"/>
            </a:br>
            <a:endParaRPr lang="en-US" dirty="0"/>
          </a:p>
          <a:p>
            <a:pPr marL="0" lvl="0" indent="0">
              <a:buNone/>
            </a:pPr>
            <a:r>
              <a:rPr lang="en-US" b="1" dirty="0"/>
              <a:t>What other states are doing for Title II</a:t>
            </a:r>
            <a:endParaRPr lang="en-US" dirty="0"/>
          </a:p>
          <a:p>
            <a:pPr lvl="1"/>
            <a:r>
              <a:rPr lang="en-US" dirty="0"/>
              <a:t>Michaela Lederman (EEA)</a:t>
            </a:r>
          </a:p>
          <a:p>
            <a:pPr lvl="1"/>
            <a:r>
              <a:rPr lang="en-US" dirty="0"/>
              <a:t>Julia Wong (ANF)</a:t>
            </a:r>
          </a:p>
          <a:p>
            <a:pPr lvl="1"/>
            <a:r>
              <a:rPr lang="en-US" dirty="0"/>
              <a:t>Ashley Bloom (TSS)</a:t>
            </a:r>
          </a:p>
          <a:p>
            <a:pPr lvl="1"/>
            <a:r>
              <a:rPr lang="en-US" dirty="0"/>
              <a:t>Shawn Garmer (EPS/VET)</a:t>
            </a:r>
          </a:p>
        </p:txBody>
      </p:sp>
    </p:spTree>
    <p:extLst>
      <p:ext uri="{BB962C8B-B14F-4D97-AF65-F5344CB8AC3E}">
        <p14:creationId xmlns:p14="http://schemas.microsoft.com/office/powerpoint/2010/main" val="3240005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18F33-96D5-8437-1132-0939F2F97A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5E08F8-271E-01DA-60A4-4BE2FB59C59F}"/>
              </a:ext>
            </a:extLst>
          </p:cNvPr>
          <p:cNvSpPr>
            <a:spLocks noGrp="1"/>
          </p:cNvSpPr>
          <p:nvPr>
            <p:ph type="title"/>
          </p:nvPr>
        </p:nvSpPr>
        <p:spPr/>
        <p:txBody>
          <a:bodyPr/>
          <a:lstStyle/>
          <a:p>
            <a:pPr algn="ctr"/>
            <a:r>
              <a:rPr lang="en-US" dirty="0"/>
              <a:t>Title II Research Groups (continued)</a:t>
            </a:r>
          </a:p>
        </p:txBody>
      </p:sp>
      <p:sp>
        <p:nvSpPr>
          <p:cNvPr id="3" name="Content Placeholder 2">
            <a:extLst>
              <a:ext uri="{FF2B5EF4-FFF2-40B4-BE49-F238E27FC236}">
                <a16:creationId xmlns:a16="http://schemas.microsoft.com/office/drawing/2014/main" id="{FD8433FA-1648-1C85-51C5-95FBC310B21F}"/>
              </a:ext>
            </a:extLst>
          </p:cNvPr>
          <p:cNvSpPr>
            <a:spLocks noGrp="1"/>
          </p:cNvSpPr>
          <p:nvPr>
            <p:ph idx="1"/>
          </p:nvPr>
        </p:nvSpPr>
        <p:spPr>
          <a:xfrm>
            <a:off x="838200" y="1574074"/>
            <a:ext cx="10515600" cy="4918801"/>
          </a:xfrm>
        </p:spPr>
        <p:txBody>
          <a:bodyPr>
            <a:normAutofit/>
          </a:bodyPr>
          <a:lstStyle/>
          <a:p>
            <a:pPr marL="0" lvl="0" indent="0">
              <a:buNone/>
            </a:pPr>
            <a:r>
              <a:rPr lang="en-US" b="1" dirty="0"/>
              <a:t>Funding avenues</a:t>
            </a:r>
            <a:endParaRPr lang="en-US" dirty="0"/>
          </a:p>
          <a:p>
            <a:pPr lvl="1"/>
            <a:r>
              <a:rPr lang="en-US" dirty="0"/>
              <a:t>Caitlin Parton (MCD)</a:t>
            </a:r>
          </a:p>
          <a:p>
            <a:pPr lvl="1"/>
            <a:r>
              <a:rPr lang="en-US" dirty="0"/>
              <a:t>Ara Nerssessian (PSS)</a:t>
            </a:r>
          </a:p>
          <a:p>
            <a:pPr lvl="1"/>
            <a:r>
              <a:rPr lang="en-US" dirty="0"/>
              <a:t>Dan Sionkiewicz (HLC)</a:t>
            </a:r>
            <a:br>
              <a:rPr lang="en-US" dirty="0"/>
            </a:br>
            <a:endParaRPr lang="en-US" dirty="0"/>
          </a:p>
          <a:p>
            <a:pPr marL="0" lvl="0" indent="0">
              <a:buNone/>
            </a:pPr>
            <a:r>
              <a:rPr lang="en-US" b="1" dirty="0"/>
              <a:t>Tools to augment and assist to expedite current processes</a:t>
            </a:r>
            <a:endParaRPr lang="en-US" dirty="0"/>
          </a:p>
          <a:p>
            <a:pPr lvl="1"/>
            <a:r>
              <a:rPr lang="en-US" dirty="0"/>
              <a:t>Larry Goldberg (Public Member)</a:t>
            </a:r>
          </a:p>
          <a:p>
            <a:pPr lvl="1"/>
            <a:r>
              <a:rPr lang="en-US" dirty="0"/>
              <a:t>Ashley Bloom (TSS)</a:t>
            </a:r>
          </a:p>
          <a:p>
            <a:pPr lvl="1">
              <a:lnSpc>
                <a:spcPct val="120000"/>
              </a:lnSpc>
            </a:pPr>
            <a:r>
              <a:rPr lang="en-US" dirty="0"/>
              <a:t>Curtis Kimball (LWD)</a:t>
            </a:r>
          </a:p>
        </p:txBody>
      </p:sp>
    </p:spTree>
    <p:extLst>
      <p:ext uri="{BB962C8B-B14F-4D97-AF65-F5344CB8AC3E}">
        <p14:creationId xmlns:p14="http://schemas.microsoft.com/office/powerpoint/2010/main" val="3077688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p:txBody>
          <a:bodyPr/>
          <a:lstStyle/>
          <a:p>
            <a:pPr algn="ctr"/>
            <a:r>
              <a:rPr lang="en-US" dirty="0"/>
              <a:t>Title II Research Group (continued)</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574074"/>
            <a:ext cx="10515600" cy="4918801"/>
          </a:xfrm>
        </p:spPr>
        <p:txBody>
          <a:bodyPr>
            <a:normAutofit/>
          </a:bodyPr>
          <a:lstStyle/>
          <a:p>
            <a:pPr marL="0" lvl="0" indent="0">
              <a:buNone/>
            </a:pPr>
            <a:r>
              <a:rPr lang="en-US" b="1" dirty="0"/>
              <a:t>Customer service accessibility</a:t>
            </a:r>
            <a:endParaRPr lang="en-US" dirty="0"/>
          </a:p>
          <a:p>
            <a:pPr lvl="1"/>
            <a:r>
              <a:rPr lang="en-US" dirty="0"/>
              <a:t>Ashley Bloom (TSS)</a:t>
            </a:r>
          </a:p>
          <a:p>
            <a:pPr lvl="1"/>
            <a:r>
              <a:rPr lang="en-US" dirty="0"/>
              <a:t>Brian Chase (HHS)</a:t>
            </a:r>
          </a:p>
          <a:p>
            <a:pPr lvl="1"/>
            <a:r>
              <a:rPr lang="en-US" dirty="0"/>
              <a:t>Sue Wunderlee (DOT)</a:t>
            </a:r>
          </a:p>
          <a:p>
            <a:pPr lvl="1"/>
            <a:r>
              <a:rPr lang="en-US" dirty="0"/>
              <a:t>Mimi Kantor (TSS)</a:t>
            </a:r>
            <a:br>
              <a:rPr lang="en-US" dirty="0"/>
            </a:br>
            <a:endParaRPr lang="en-US" dirty="0"/>
          </a:p>
          <a:p>
            <a:pPr marL="0" lvl="0" indent="0">
              <a:buNone/>
            </a:pPr>
            <a:r>
              <a:rPr lang="en-US" b="1" dirty="0"/>
              <a:t>Webinars, trainings, and guides to add to our resources</a:t>
            </a:r>
            <a:endParaRPr lang="en-US" dirty="0"/>
          </a:p>
          <a:p>
            <a:pPr lvl="1"/>
            <a:r>
              <a:rPr lang="en-US" dirty="0"/>
              <a:t>Ashley Bloom (TSS)</a:t>
            </a:r>
          </a:p>
          <a:p>
            <a:pPr lvl="1"/>
            <a:r>
              <a:rPr lang="en-US" dirty="0"/>
              <a:t>Sue Wunderlee (DOT)</a:t>
            </a:r>
          </a:p>
          <a:p>
            <a:pPr lvl="1"/>
            <a:r>
              <a:rPr lang="en-US" dirty="0"/>
              <a:t>Manwai Leung (HLC/EOED)</a:t>
            </a:r>
          </a:p>
          <a:p>
            <a:pPr lvl="1"/>
            <a:r>
              <a:rPr lang="en-US" dirty="0"/>
              <a:t>Shawn Garmer (EPS/VET)</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2.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8547</TotalTime>
  <Words>562</Words>
  <Application>Microsoft Office PowerPoint</Application>
  <PresentationFormat>Widescreen</PresentationFormat>
  <Paragraphs>79</Paragraphs>
  <Slides>17</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Noto Sans Light</vt:lpstr>
      <vt:lpstr>Aptos</vt:lpstr>
      <vt:lpstr>Aptos Display</vt:lpstr>
      <vt:lpstr>Arial</vt:lpstr>
      <vt:lpstr>Noto Sans</vt:lpstr>
      <vt:lpstr>Wingdings</vt:lpstr>
      <vt:lpstr>Office Theme</vt:lpstr>
      <vt:lpstr>Digital Accessibility and Equity Governance Board  Title II Research Group Meeting</vt:lpstr>
      <vt:lpstr>Meeting Agenda</vt:lpstr>
      <vt:lpstr>Introduction and Roll Call</vt:lpstr>
      <vt:lpstr>Working Group Member Roll Call</vt:lpstr>
      <vt:lpstr>Working Group Member Roll Call Continued</vt:lpstr>
      <vt:lpstr>Research Updates  from Groups</vt:lpstr>
      <vt:lpstr>Title II Research Groups</vt:lpstr>
      <vt:lpstr>Title II Research Groups (continued)</vt:lpstr>
      <vt:lpstr>Title II Research Group (continued)</vt:lpstr>
      <vt:lpstr>Perkins Innovation Center Presentation</vt:lpstr>
      <vt:lpstr>Perkins Innovation Center</vt:lpstr>
      <vt:lpstr>Next Steps for Objective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30</cp:revision>
  <dcterms:created xsi:type="dcterms:W3CDTF">2024-03-08T14:56:14Z</dcterms:created>
  <dcterms:modified xsi:type="dcterms:W3CDTF">2026-05-05T19:44:26Z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