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9"/>
  </p:notesMasterIdLst>
  <p:sldIdLst>
    <p:sldId id="256" r:id="rId4"/>
    <p:sldId id="257" r:id="rId5"/>
    <p:sldId id="258" r:id="rId6"/>
    <p:sldId id="354" r:id="rId7"/>
    <p:sldId id="259" r:id="rId8"/>
    <p:sldId id="343" r:id="rId9"/>
    <p:sldId id="352" r:id="rId10"/>
    <p:sldId id="340" r:id="rId11"/>
    <p:sldId id="355" r:id="rId12"/>
    <p:sldId id="333" r:id="rId13"/>
    <p:sldId id="275" r:id="rId14"/>
    <p:sldId id="266" r:id="rId15"/>
    <p:sldId id="267" r:id="rId16"/>
    <p:sldId id="269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2177" autoAdjust="0"/>
  </p:normalViewPr>
  <p:slideViewPr>
    <p:cSldViewPr snapToGrid="0">
      <p:cViewPr varScale="1">
        <p:scale>
          <a:sx n="38" d="100"/>
          <a:sy n="38" d="100"/>
        </p:scale>
        <p:origin x="72" y="1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1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microsoft.com/office/2016/11/relationships/changesInfo" Target="changesInfos/changesInfo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nnett, Yukiko (EOTSS)" userId="1a375f8e-71eb-464a-9d86-65c78107010f" providerId="ADAL" clId="{75645D18-2E61-4DF0-BF38-0D0C0FE103F2}"/>
    <pc:docChg chg="undo custSel addSld delSld modSld sldOrd">
      <pc:chgData name="Gannett, Yukiko (EOTSS)" userId="1a375f8e-71eb-464a-9d86-65c78107010f" providerId="ADAL" clId="{75645D18-2E61-4DF0-BF38-0D0C0FE103F2}" dt="2026-05-06T19:58:23.850" v="653" actId="2696"/>
      <pc:docMkLst>
        <pc:docMk/>
      </pc:docMkLst>
      <pc:sldChg chg="modSp mod ord">
        <pc:chgData name="Gannett, Yukiko (EOTSS)" userId="1a375f8e-71eb-464a-9d86-65c78107010f" providerId="ADAL" clId="{75645D18-2E61-4DF0-BF38-0D0C0FE103F2}" dt="2026-04-16T19:05:40.117" v="183"/>
        <pc:sldMkLst>
          <pc:docMk/>
          <pc:sldMk cId="4274120308" sldId="256"/>
        </pc:sldMkLst>
        <pc:spChg chg="mod">
          <ac:chgData name="Gannett, Yukiko (EOTSS)" userId="1a375f8e-71eb-464a-9d86-65c78107010f" providerId="ADAL" clId="{75645D18-2E61-4DF0-BF38-0D0C0FE103F2}" dt="2026-04-16T18:51:37.810" v="4" actId="20577"/>
          <ac:spMkLst>
            <pc:docMk/>
            <pc:sldMk cId="4274120308" sldId="256"/>
            <ac:spMk id="3" creationId="{73DF786E-4EF4-B345-0F01-3F2D068BD41E}"/>
          </ac:spMkLst>
        </pc:spChg>
      </pc:sldChg>
      <pc:sldChg chg="modSp mod">
        <pc:chgData name="Gannett, Yukiko (EOTSS)" userId="1a375f8e-71eb-464a-9d86-65c78107010f" providerId="ADAL" clId="{75645D18-2E61-4DF0-BF38-0D0C0FE103F2}" dt="2026-04-27T14:51:42.706" v="234" actId="20577"/>
        <pc:sldMkLst>
          <pc:docMk/>
          <pc:sldMk cId="907641570" sldId="257"/>
        </pc:sldMkLst>
        <pc:spChg chg="mod">
          <ac:chgData name="Gannett, Yukiko (EOTSS)" userId="1a375f8e-71eb-464a-9d86-65c78107010f" providerId="ADAL" clId="{75645D18-2E61-4DF0-BF38-0D0C0FE103F2}" dt="2026-04-27T14:51:42.706" v="234" actId="20577"/>
          <ac:spMkLst>
            <pc:docMk/>
            <pc:sldMk cId="907641570" sldId="257"/>
            <ac:spMk id="3" creationId="{044C0BF8-ACE0-1642-E7A4-63B54E626902}"/>
          </ac:spMkLst>
        </pc:spChg>
      </pc:sldChg>
      <pc:sldChg chg="modSp mod">
        <pc:chgData name="Gannett, Yukiko (EOTSS)" userId="1a375f8e-71eb-464a-9d86-65c78107010f" providerId="ADAL" clId="{75645D18-2E61-4DF0-BF38-0D0C0FE103F2}" dt="2026-05-04T15:01:04.437" v="650" actId="20577"/>
        <pc:sldMkLst>
          <pc:docMk/>
          <pc:sldMk cId="2890622037" sldId="275"/>
        </pc:sldMkLst>
        <pc:spChg chg="mod">
          <ac:chgData name="Gannett, Yukiko (EOTSS)" userId="1a375f8e-71eb-464a-9d86-65c78107010f" providerId="ADAL" clId="{75645D18-2E61-4DF0-BF38-0D0C0FE103F2}" dt="2026-05-04T15:01:04.437" v="650" actId="20577"/>
          <ac:spMkLst>
            <pc:docMk/>
            <pc:sldMk cId="2890622037" sldId="275"/>
            <ac:spMk id="3" creationId="{4DBBF46A-1C58-3DFA-BEE3-38876A216B60}"/>
          </ac:spMkLst>
        </pc:spChg>
      </pc:sldChg>
      <pc:sldChg chg="add del">
        <pc:chgData name="Gannett, Yukiko (EOTSS)" userId="1a375f8e-71eb-464a-9d86-65c78107010f" providerId="ADAL" clId="{75645D18-2E61-4DF0-BF38-0D0C0FE103F2}" dt="2026-04-27T14:51:41.702" v="233" actId="2696"/>
        <pc:sldMkLst>
          <pc:docMk/>
          <pc:sldMk cId="68174116" sldId="343"/>
        </pc:sldMkLst>
      </pc:sldChg>
      <pc:sldChg chg="modSp add del mod">
        <pc:chgData name="Gannett, Yukiko (EOTSS)" userId="1a375f8e-71eb-464a-9d86-65c78107010f" providerId="ADAL" clId="{75645D18-2E61-4DF0-BF38-0D0C0FE103F2}" dt="2026-04-27T16:11:16.620" v="644" actId="20577"/>
        <pc:sldMkLst>
          <pc:docMk/>
          <pc:sldMk cId="1552106218" sldId="352"/>
        </pc:sldMkLst>
        <pc:spChg chg="mod">
          <ac:chgData name="Gannett, Yukiko (EOTSS)" userId="1a375f8e-71eb-464a-9d86-65c78107010f" providerId="ADAL" clId="{75645D18-2E61-4DF0-BF38-0D0C0FE103F2}" dt="2026-04-27T16:11:16.620" v="644" actId="20577"/>
          <ac:spMkLst>
            <pc:docMk/>
            <pc:sldMk cId="1552106218" sldId="352"/>
            <ac:spMk id="3" creationId="{1A2A5618-564D-2AF1-DF00-554DBABCA223}"/>
          </ac:spMkLst>
        </pc:spChg>
      </pc:sldChg>
      <pc:sldChg chg="modSp add mod">
        <pc:chgData name="Gannett, Yukiko (EOTSS)" userId="1a375f8e-71eb-464a-9d86-65c78107010f" providerId="ADAL" clId="{75645D18-2E61-4DF0-BF38-0D0C0FE103F2}" dt="2026-05-04T15:04:06.928" v="652"/>
        <pc:sldMkLst>
          <pc:docMk/>
          <pc:sldMk cId="2666724697" sldId="355"/>
        </pc:sldMkLst>
        <pc:spChg chg="mod">
          <ac:chgData name="Gannett, Yukiko (EOTSS)" userId="1a375f8e-71eb-464a-9d86-65c78107010f" providerId="ADAL" clId="{75645D18-2E61-4DF0-BF38-0D0C0FE103F2}" dt="2026-04-23T15:24:28.194" v="219" actId="179"/>
          <ac:spMkLst>
            <pc:docMk/>
            <pc:sldMk cId="2666724697" sldId="355"/>
            <ac:spMk id="2" creationId="{AA6EEC01-7011-FD59-23DB-84B765096604}"/>
          </ac:spMkLst>
        </pc:spChg>
        <pc:spChg chg="mod">
          <ac:chgData name="Gannett, Yukiko (EOTSS)" userId="1a375f8e-71eb-464a-9d86-65c78107010f" providerId="ADAL" clId="{75645D18-2E61-4DF0-BF38-0D0C0FE103F2}" dt="2026-05-04T15:04:06.928" v="652"/>
          <ac:spMkLst>
            <pc:docMk/>
            <pc:sldMk cId="2666724697" sldId="355"/>
            <ac:spMk id="3" creationId="{FD4C0363-D953-BFE7-C9F4-F75A2105D3E1}"/>
          </ac:spMkLst>
        </pc:spChg>
      </pc:sldChg>
      <pc:sldChg chg="modSp add del mod">
        <pc:chgData name="Gannett, Yukiko (EOTSS)" userId="1a375f8e-71eb-464a-9d86-65c78107010f" providerId="ADAL" clId="{75645D18-2E61-4DF0-BF38-0D0C0FE103F2}" dt="2026-05-06T19:58:23.850" v="653" actId="2696"/>
        <pc:sldMkLst>
          <pc:docMk/>
          <pc:sldMk cId="842989447" sldId="3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5/6/2026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186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224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3370E-3DCD-4A56-9665-5CD0A0C5A0C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91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5/6/2026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5/6/2026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5/6/2026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5/6/2026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5/6/2026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5/6/2026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5/6/2026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5/6/2026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5/6/2026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5/6/2026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5/6/2026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5/6/2026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36916"/>
            <a:ext cx="9144000" cy="306365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Digital Accessibility and Equity Governance Board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Community Outreach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Working Group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11485"/>
            <a:ext cx="9144000" cy="1436917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May 6, 2026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87D025C-3BFB-7356-B452-63A3CAE75A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21655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Next Steps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for Community Outreach Working Group</a:t>
            </a:r>
          </a:p>
        </p:txBody>
      </p:sp>
    </p:spTree>
    <p:extLst>
      <p:ext uri="{BB962C8B-B14F-4D97-AF65-F5344CB8AC3E}">
        <p14:creationId xmlns:p14="http://schemas.microsoft.com/office/powerpoint/2010/main" val="2047830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C224-3E84-716D-8D23-88E19279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Next for This Working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BF46A-1C58-3DFA-BEE3-38876A216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1330"/>
            <a:ext cx="10515600" cy="48378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Continue outreach for future sessions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Identify partnership and collaboration opportunities:</a:t>
            </a:r>
          </a:p>
          <a:p>
            <a:pPr marL="1093788" lvl="1">
              <a:lnSpc>
                <a:spcPct val="100000"/>
              </a:lnSpc>
            </a:pPr>
            <a:r>
              <a:rPr lang="en-US" sz="2800" dirty="0"/>
              <a:t>Based on organizational presentations</a:t>
            </a:r>
          </a:p>
          <a:p>
            <a:pPr marL="1093788" lvl="1">
              <a:lnSpc>
                <a:spcPct val="100000"/>
              </a:lnSpc>
            </a:pPr>
            <a:r>
              <a:rPr lang="en-US" sz="2800" dirty="0"/>
              <a:t>Aligned with DAEGB accessibility goals</a:t>
            </a:r>
          </a:p>
        </p:txBody>
      </p:sp>
    </p:spTree>
    <p:extLst>
      <p:ext uri="{BB962C8B-B14F-4D97-AF65-F5344CB8AC3E}">
        <p14:creationId xmlns:p14="http://schemas.microsoft.com/office/powerpoint/2010/main" val="2890622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A6813C-6E89-1EE2-AC63-6B853BC113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21655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bg2"/>
                </a:solidFill>
              </a:rPr>
              <a:t>Working Group Member Remarks</a:t>
            </a:r>
          </a:p>
        </p:txBody>
      </p:sp>
    </p:spTree>
    <p:extLst>
      <p:ext uri="{BB962C8B-B14F-4D97-AF65-F5344CB8AC3E}">
        <p14:creationId xmlns:p14="http://schemas.microsoft.com/office/powerpoint/2010/main" val="3153082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C97FB7-B290-1CEE-5386-BFD7E91F9F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768319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Remarks</a:t>
            </a:r>
          </a:p>
        </p:txBody>
      </p:sp>
    </p:spTree>
    <p:extLst>
      <p:ext uri="{BB962C8B-B14F-4D97-AF65-F5344CB8AC3E}">
        <p14:creationId xmlns:p14="http://schemas.microsoft.com/office/powerpoint/2010/main" val="37499624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1CBB8-6783-3D3A-8FBF-39106B8B5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Time permitting, members of the public are welcomed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K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S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You may also send a comment in the chat (include your name) and the comment will be read out loud on your behalf.</a:t>
            </a:r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7CDE48-60C5-49D5-683E-B41FBA9497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750390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36940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Introduction and Roll Call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Accessibility Feedback Form Updates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Accessibility Organization Engagement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Working Group Next Steps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Working Group Remarks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en-US" dirty="0"/>
              <a:t>Public Remarks</a:t>
            </a:r>
          </a:p>
        </p:txBody>
      </p:sp>
    </p:spTree>
    <p:extLst>
      <p:ext uri="{BB962C8B-B14F-4D97-AF65-F5344CB8AC3E}">
        <p14:creationId xmlns:p14="http://schemas.microsoft.com/office/powerpoint/2010/main" val="907641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760525"/>
          </a:xfrm>
        </p:spPr>
        <p:txBody>
          <a:bodyPr/>
          <a:lstStyle/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Introduction and Roll Call</a:t>
            </a:r>
          </a:p>
        </p:txBody>
      </p:sp>
    </p:spTree>
    <p:extLst>
      <p:ext uri="{BB962C8B-B14F-4D97-AF65-F5344CB8AC3E}">
        <p14:creationId xmlns:p14="http://schemas.microsoft.com/office/powerpoint/2010/main" val="151925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7F3232-E7B0-EE6A-90AD-FA87E84CD3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6C1AA-5AD1-6DD9-6537-A5784298C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F2BBE-82D7-369A-A822-7FB21E86E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22429" cy="4667250"/>
          </a:xfrm>
        </p:spPr>
        <p:txBody>
          <a:bodyPr>
            <a:normAutofit/>
          </a:bodyPr>
          <a:lstStyle/>
          <a:p>
            <a:pPr marL="609600" indent="-457200">
              <a:lnSpc>
                <a:spcPct val="120000"/>
              </a:lnSpc>
            </a:pPr>
            <a:r>
              <a:rPr lang="en-US" b="1" dirty="0"/>
              <a:t>Jason Snyder</a:t>
            </a:r>
            <a:r>
              <a:rPr lang="en-US" dirty="0"/>
              <a:t>,</a:t>
            </a:r>
            <a:r>
              <a:rPr lang="en-US" b="1" dirty="0"/>
              <a:t>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>
              <a:lnSpc>
                <a:spcPct val="120000"/>
              </a:lnSpc>
            </a:pPr>
            <a:r>
              <a:rPr lang="en-US" b="1" dirty="0"/>
              <a:t>Ashley Bloom</a:t>
            </a:r>
            <a:r>
              <a:rPr lang="en-US" dirty="0"/>
              <a:t>, CIAO, Executive Office of Technology Services and Security</a:t>
            </a:r>
          </a:p>
          <a:p>
            <a:pPr marL="609600" indent="-457200">
              <a:lnSpc>
                <a:spcPct val="120000"/>
              </a:lnSpc>
            </a:pPr>
            <a:r>
              <a:rPr lang="en-US" b="1" dirty="0"/>
              <a:t>Brian Chase,</a:t>
            </a:r>
            <a:r>
              <a:rPr lang="en-US" dirty="0"/>
              <a:t>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Secretariat Accessibility Officer, Executive Office of Health and Human Services</a:t>
            </a:r>
          </a:p>
          <a:p>
            <a:pPr marL="609600" indent="-457200">
              <a:lnSpc>
                <a:spcPct val="120000"/>
              </a:lnSpc>
            </a:pPr>
            <a:r>
              <a:rPr lang="en-US" b="1" dirty="0"/>
              <a:t>Paolo Franzese</a:t>
            </a:r>
            <a:r>
              <a:rPr lang="en-US" dirty="0"/>
              <a:t>, COO, Executive Office of Labor and Workforce Development</a:t>
            </a:r>
          </a:p>
        </p:txBody>
      </p:sp>
    </p:spTree>
    <p:extLst>
      <p:ext uri="{BB962C8B-B14F-4D97-AF65-F5344CB8AC3E}">
        <p14:creationId xmlns:p14="http://schemas.microsoft.com/office/powerpoint/2010/main" val="2292704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22429" cy="4667250"/>
          </a:xfrm>
        </p:spPr>
        <p:txBody>
          <a:bodyPr>
            <a:normAutofit/>
          </a:bodyPr>
          <a:lstStyle/>
          <a:p>
            <a:pPr marL="609600" indent="-457200">
              <a:lnSpc>
                <a:spcPct val="120000"/>
              </a:lnSpc>
            </a:pPr>
            <a:r>
              <a:rPr lang="en-US" b="1" dirty="0"/>
              <a:t>Bing Chen</a:t>
            </a:r>
            <a:r>
              <a:rPr lang="en-US" dirty="0"/>
              <a:t>, SCIO, Executive Office of Veterans Services</a:t>
            </a:r>
          </a:p>
          <a:p>
            <a:pPr marL="609600" indent="-457200">
              <a:lnSpc>
                <a:spcPct val="120000"/>
              </a:lnSpc>
            </a:pPr>
            <a:r>
              <a:rPr lang="en-US" b="1" dirty="0"/>
              <a:t>John Oliveira</a:t>
            </a:r>
            <a:r>
              <a:rPr lang="en-US" dirty="0"/>
              <a:t>, Massachusetts Commissioner for the Blind </a:t>
            </a:r>
            <a:endParaRPr lang="en-US" b="1" dirty="0"/>
          </a:p>
          <a:p>
            <a:pPr marL="609600" indent="-457200">
              <a:lnSpc>
                <a:spcPct val="120000"/>
              </a:lnSpc>
            </a:pPr>
            <a:r>
              <a:rPr lang="en-US" b="1" dirty="0"/>
              <a:t>David Kingsbury</a:t>
            </a:r>
            <a:r>
              <a:rPr lang="en-US" dirty="0"/>
              <a:t>, Public Member</a:t>
            </a:r>
          </a:p>
          <a:p>
            <a:pPr marL="609600" indent="-457200">
              <a:lnSpc>
                <a:spcPct val="120000"/>
              </a:lnSpc>
            </a:pPr>
            <a:r>
              <a:rPr lang="en-US" b="1" dirty="0"/>
              <a:t>Minh Ha</a:t>
            </a:r>
            <a:r>
              <a:rPr lang="en-US" dirty="0"/>
              <a:t>, Public Member</a:t>
            </a:r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409513-F21E-7F63-32EA-FD3C2DCD2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DD07E2F-E085-F874-964A-6C8DB4A920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1986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bg2"/>
                </a:solidFill>
              </a:rPr>
              <a:t>Accessibility Feedback Form Updates </a:t>
            </a:r>
          </a:p>
        </p:txBody>
      </p:sp>
    </p:spTree>
    <p:extLst>
      <p:ext uri="{BB962C8B-B14F-4D97-AF65-F5344CB8AC3E}">
        <p14:creationId xmlns:p14="http://schemas.microsoft.com/office/powerpoint/2010/main" val="68174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5038D-1539-2AF8-A5B9-EBE0F7011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Accessibility Feedback Form – Launch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A5618-564D-2AF1-DF00-554DBABCA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79975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200" b="1" dirty="0"/>
              <a:t>Implementation of the Enterprise Digital Accessibility Statement link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The link on Mass.gov has been implemented and the feature is operational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Implementation of the link on non-Mass.gov pages is </a:t>
            </a:r>
            <a:r>
              <a:rPr lang="en-US" sz="3200" b="1"/>
              <a:t>in progress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106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431236-2C27-A174-158B-DCB7C88B2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F071275-8D2B-4557-C1B3-5CB225FEFC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18069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Accessibility Organization Engagement </a:t>
            </a:r>
          </a:p>
        </p:txBody>
      </p:sp>
    </p:spTree>
    <p:extLst>
      <p:ext uri="{BB962C8B-B14F-4D97-AF65-F5344CB8AC3E}">
        <p14:creationId xmlns:p14="http://schemas.microsoft.com/office/powerpoint/2010/main" val="2346692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B95C8-5644-B5EF-5C0F-45BC7416B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EEC01-7011-FD59-23DB-84B765096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tabLst>
                <a:tab pos="5780088" algn="l"/>
              </a:tabLst>
            </a:pPr>
            <a:r>
              <a:rPr lang="en-US" dirty="0"/>
              <a:t>Today’s Presenters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C0363-D953-BFE7-C9F4-F75A2105D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379233"/>
          </a:xfrm>
        </p:spPr>
        <p:txBody>
          <a:bodyPr>
            <a:normAutofit fontScale="85000" lnSpcReduction="20000"/>
          </a:bodyPr>
          <a:lstStyle/>
          <a:p>
            <a:pPr marL="0" lvl="1" indent="0">
              <a:spcBef>
                <a:spcPts val="1000"/>
              </a:spcBef>
              <a:buNone/>
            </a:pPr>
            <a:r>
              <a:rPr lang="en-US" sz="2800" b="1" dirty="0"/>
              <a:t>Perkins Accessibility</a:t>
            </a:r>
            <a:endParaRPr lang="en-US" sz="3200" dirty="0"/>
          </a:p>
          <a:p>
            <a:pPr marL="457200" lvl="1" indent="0">
              <a:lnSpc>
                <a:spcPct val="100000"/>
              </a:lnSpc>
              <a:buNone/>
            </a:pPr>
            <a:r>
              <a:rPr lang="en-US" dirty="0"/>
              <a:t>Jennifer Sagalyn</a:t>
            </a:r>
            <a:r>
              <a:rPr lang="en-US" sz="2800" dirty="0"/>
              <a:t>, </a:t>
            </a:r>
            <a:r>
              <a:rPr lang="en-US" dirty="0"/>
              <a:t>Senior Director of Accessibility</a:t>
            </a:r>
          </a:p>
          <a:p>
            <a:pPr marL="0" indent="0">
              <a:buNone/>
            </a:pPr>
            <a:br>
              <a:rPr lang="en-US" b="1" dirty="0"/>
            </a:br>
            <a:r>
              <a:rPr lang="en-US" b="1" dirty="0"/>
              <a:t>Executive Office of Aging &amp; Independence (AGE)</a:t>
            </a:r>
            <a:endParaRPr lang="en-US" dirty="0"/>
          </a:p>
          <a:p>
            <a:pPr marL="457200" lvl="1" indent="0">
              <a:lnSpc>
                <a:spcPct val="100000"/>
              </a:lnSpc>
              <a:buNone/>
            </a:pPr>
            <a:r>
              <a:rPr lang="en-US" dirty="0"/>
              <a:t>Molly Evans, Senior Manager, Strategic Programs &amp; Innovation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dirty="0"/>
              <a:t>Bella Santos, Digital &amp; Economic Equity Fellow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en-US" sz="2800" dirty="0"/>
          </a:p>
          <a:p>
            <a:pPr marL="0" lvl="1" indent="0">
              <a:spcBef>
                <a:spcPts val="1000"/>
              </a:spcBef>
              <a:buNone/>
            </a:pPr>
            <a:r>
              <a:rPr lang="en-US" sz="2800" b="1" dirty="0"/>
              <a:t>Massachusetts Commission Against Discrimination (MCAD)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dirty="0"/>
              <a:t>Michael Memmolo</a:t>
            </a:r>
            <a:r>
              <a:rPr lang="en-US" sz="2800" dirty="0"/>
              <a:t>, </a:t>
            </a:r>
            <a:r>
              <a:rPr lang="en-US" dirty="0"/>
              <a:t>Executive Director </a:t>
            </a:r>
            <a:endParaRPr lang="en-US" sz="2800" dirty="0"/>
          </a:p>
          <a:p>
            <a:pPr marL="457200" lvl="1" indent="0">
              <a:lnSpc>
                <a:spcPct val="110000"/>
              </a:lnSpc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buNone/>
            </a:pPr>
            <a:r>
              <a:rPr lang="en-US" b="1" dirty="0"/>
              <a:t>Massachusetts Commission for the Blind (MCB)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dirty="0"/>
              <a:t>Justine Muir, Deputy Commissioner</a:t>
            </a:r>
          </a:p>
          <a:p>
            <a:pPr marL="0" lvl="1" indent="0">
              <a:spcBef>
                <a:spcPts val="1000"/>
              </a:spcBef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66724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43E715-9717-4AD2-95C5-3126680A4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8879</TotalTime>
  <Words>380</Words>
  <Application>Microsoft Office PowerPoint</Application>
  <PresentationFormat>Widescreen</PresentationFormat>
  <Paragraphs>57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Noto Sans Light</vt:lpstr>
      <vt:lpstr>Aptos</vt:lpstr>
      <vt:lpstr>Aptos Display</vt:lpstr>
      <vt:lpstr>Arial</vt:lpstr>
      <vt:lpstr>Noto Sans</vt:lpstr>
      <vt:lpstr>Wingdings</vt:lpstr>
      <vt:lpstr>Office Theme</vt:lpstr>
      <vt:lpstr>Digital Accessibility and Equity Governance Board  Community Outreach  Working Group Meeting</vt:lpstr>
      <vt:lpstr>Meeting Agenda</vt:lpstr>
      <vt:lpstr>Introduction and Roll Call</vt:lpstr>
      <vt:lpstr>Working Group Member Roll Call</vt:lpstr>
      <vt:lpstr>Working Group Member Roll Call (Cont.)</vt:lpstr>
      <vt:lpstr>Accessibility Feedback Form Updates </vt:lpstr>
      <vt:lpstr>Accessibility Feedback Form – Launch Update</vt:lpstr>
      <vt:lpstr>Accessibility Organization Engagement </vt:lpstr>
      <vt:lpstr>Today’s Presenters</vt:lpstr>
      <vt:lpstr>Next Steps  for Community Outreach Working Group</vt:lpstr>
      <vt:lpstr>What is Next for This Working Group</vt:lpstr>
      <vt:lpstr>Working Group Member Remarks</vt:lpstr>
      <vt:lpstr>Public Remarks</vt:lpstr>
      <vt:lpstr>Guidelines for Public Remarks</vt:lpstr>
      <vt:lpstr>Thank You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38</cp:revision>
  <dcterms:created xsi:type="dcterms:W3CDTF">2024-03-08T14:56:14Z</dcterms:created>
  <dcterms:modified xsi:type="dcterms:W3CDTF">2026-05-06T19:58:33Z</dcterms:modified>
  <cp:contentStatus/>
</cp:coreProperties>
</file>