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A127B5-F3AA-4D2E-BFD4-99604A447836}" v="1" dt="2026-05-06T20:03:17.247"/>
    <p1510:client id="{AC24BBA2-B06A-47C7-A308-3DB66839DA20}" v="41" dt="2026-05-06T16:47:56.7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81" autoAdjust="0"/>
    <p:restoredTop sz="96010" autoAdjust="0"/>
  </p:normalViewPr>
  <p:slideViewPr>
    <p:cSldViewPr snapToGrid="0" snapToObjects="1">
      <p:cViewPr varScale="1">
        <p:scale>
          <a:sx n="86" d="100"/>
          <a:sy n="86" d="100"/>
        </p:scale>
        <p:origin x="96" y="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ir, Justine (MCB)" userId="43daa00c-ba4d-42df-a6de-9384bc621e4c" providerId="ADAL" clId="{961F7275-0D5A-44BE-9E24-CEFED5901C32}"/>
    <pc:docChg chg="undo redo custSel addSld delSld modSld">
      <pc:chgData name="Muir, Justine (MCB)" userId="43daa00c-ba4d-42df-a6de-9384bc621e4c" providerId="ADAL" clId="{961F7275-0D5A-44BE-9E24-CEFED5901C32}" dt="2026-05-06T17:07:28.819" v="370" actId="14100"/>
      <pc:docMkLst>
        <pc:docMk/>
      </pc:docMkLst>
      <pc:sldChg chg="modSp mod">
        <pc:chgData name="Muir, Justine (MCB)" userId="43daa00c-ba4d-42df-a6de-9384bc621e4c" providerId="ADAL" clId="{961F7275-0D5A-44BE-9E24-CEFED5901C32}" dt="2026-05-06T16:49:19.036" v="363" actId="404"/>
        <pc:sldMkLst>
          <pc:docMk/>
          <pc:sldMk cId="0" sldId="256"/>
        </pc:sldMkLst>
        <pc:spChg chg="mod">
          <ac:chgData name="Muir, Justine (MCB)" userId="43daa00c-ba4d-42df-a6de-9384bc621e4c" providerId="ADAL" clId="{961F7275-0D5A-44BE-9E24-CEFED5901C32}" dt="2026-05-06T16:48:59.829" v="356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Muir, Justine (MCB)" userId="43daa00c-ba4d-42df-a6de-9384bc621e4c" providerId="ADAL" clId="{961F7275-0D5A-44BE-9E24-CEFED5901C32}" dt="2026-05-06T16:49:19.036" v="363" actId="404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Muir, Justine (MCB)" userId="43daa00c-ba4d-42df-a6de-9384bc621e4c" providerId="ADAL" clId="{961F7275-0D5A-44BE-9E24-CEFED5901C32}" dt="2026-05-06T16:38:30.586" v="215" actId="27636"/>
        <pc:sldMkLst>
          <pc:docMk/>
          <pc:sldMk cId="0" sldId="257"/>
        </pc:sldMkLst>
        <pc:spChg chg="mod">
          <ac:chgData name="Muir, Justine (MCB)" userId="43daa00c-ba4d-42df-a6de-9384bc621e4c" providerId="ADAL" clId="{961F7275-0D5A-44BE-9E24-CEFED5901C32}" dt="2026-05-06T16:30:24.860" v="72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Muir, Justine (MCB)" userId="43daa00c-ba4d-42df-a6de-9384bc621e4c" providerId="ADAL" clId="{961F7275-0D5A-44BE-9E24-CEFED5901C32}" dt="2026-05-06T16:38:30.586" v="215" actId="27636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Muir, Justine (MCB)" userId="43daa00c-ba4d-42df-a6de-9384bc621e4c" providerId="ADAL" clId="{961F7275-0D5A-44BE-9E24-CEFED5901C32}" dt="2026-05-06T16:39:06.569" v="218" actId="14100"/>
        <pc:sldMkLst>
          <pc:docMk/>
          <pc:sldMk cId="0" sldId="258"/>
        </pc:sldMkLst>
        <pc:spChg chg="mod">
          <ac:chgData name="Muir, Justine (MCB)" userId="43daa00c-ba4d-42df-a6de-9384bc621e4c" providerId="ADAL" clId="{961F7275-0D5A-44BE-9E24-CEFED5901C32}" dt="2026-05-06T16:39:06.569" v="218" actId="14100"/>
          <ac:spMkLst>
            <pc:docMk/>
            <pc:sldMk cId="0" sldId="258"/>
            <ac:spMk id="2" creationId="{00000000-0000-0000-0000-000000000000}"/>
          </ac:spMkLst>
        </pc:spChg>
        <pc:spChg chg="mod">
          <ac:chgData name="Muir, Justine (MCB)" userId="43daa00c-ba4d-42df-a6de-9384bc621e4c" providerId="ADAL" clId="{961F7275-0D5A-44BE-9E24-CEFED5901C32}" dt="2026-05-06T16:37:46.957" v="203" actId="403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Muir, Justine (MCB)" userId="43daa00c-ba4d-42df-a6de-9384bc621e4c" providerId="ADAL" clId="{961F7275-0D5A-44BE-9E24-CEFED5901C32}" dt="2026-05-06T17:07:11.424" v="368" actId="14100"/>
        <pc:sldMkLst>
          <pc:docMk/>
          <pc:sldMk cId="0" sldId="259"/>
        </pc:sldMkLst>
        <pc:spChg chg="mod">
          <ac:chgData name="Muir, Justine (MCB)" userId="43daa00c-ba4d-42df-a6de-9384bc621e4c" providerId="ADAL" clId="{961F7275-0D5A-44BE-9E24-CEFED5901C32}" dt="2026-05-06T16:39:11.971" v="219" actId="14100"/>
          <ac:spMkLst>
            <pc:docMk/>
            <pc:sldMk cId="0" sldId="259"/>
            <ac:spMk id="2" creationId="{00000000-0000-0000-0000-000000000000}"/>
          </ac:spMkLst>
        </pc:spChg>
        <pc:spChg chg="mod">
          <ac:chgData name="Muir, Justine (MCB)" userId="43daa00c-ba4d-42df-a6de-9384bc621e4c" providerId="ADAL" clId="{961F7275-0D5A-44BE-9E24-CEFED5901C32}" dt="2026-05-06T17:07:11.424" v="368" actId="14100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Muir, Justine (MCB)" userId="43daa00c-ba4d-42df-a6de-9384bc621e4c" providerId="ADAL" clId="{961F7275-0D5A-44BE-9E24-CEFED5901C32}" dt="2026-05-06T17:07:11.938" v="369" actId="14100"/>
        <pc:sldMkLst>
          <pc:docMk/>
          <pc:sldMk cId="0" sldId="260"/>
        </pc:sldMkLst>
        <pc:spChg chg="mod">
          <ac:chgData name="Muir, Justine (MCB)" userId="43daa00c-ba4d-42df-a6de-9384bc621e4c" providerId="ADAL" clId="{961F7275-0D5A-44BE-9E24-CEFED5901C32}" dt="2026-05-06T16:39:17.581" v="220" actId="14100"/>
          <ac:spMkLst>
            <pc:docMk/>
            <pc:sldMk cId="0" sldId="260"/>
            <ac:spMk id="2" creationId="{00000000-0000-0000-0000-000000000000}"/>
          </ac:spMkLst>
        </pc:spChg>
        <pc:spChg chg="mod">
          <ac:chgData name="Muir, Justine (MCB)" userId="43daa00c-ba4d-42df-a6de-9384bc621e4c" providerId="ADAL" clId="{961F7275-0D5A-44BE-9E24-CEFED5901C32}" dt="2026-05-06T17:07:11.938" v="369" actId="14100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Muir, Justine (MCB)" userId="43daa00c-ba4d-42df-a6de-9384bc621e4c" providerId="ADAL" clId="{961F7275-0D5A-44BE-9E24-CEFED5901C32}" dt="2026-05-06T17:07:28.819" v="370" actId="14100"/>
        <pc:sldMkLst>
          <pc:docMk/>
          <pc:sldMk cId="0" sldId="261"/>
        </pc:sldMkLst>
        <pc:spChg chg="mod">
          <ac:chgData name="Muir, Justine (MCB)" userId="43daa00c-ba4d-42df-a6de-9384bc621e4c" providerId="ADAL" clId="{961F7275-0D5A-44BE-9E24-CEFED5901C32}" dt="2026-05-06T16:39:23.619" v="221" actId="14100"/>
          <ac:spMkLst>
            <pc:docMk/>
            <pc:sldMk cId="0" sldId="261"/>
            <ac:spMk id="2" creationId="{00000000-0000-0000-0000-000000000000}"/>
          </ac:spMkLst>
        </pc:spChg>
        <pc:spChg chg="mod">
          <ac:chgData name="Muir, Justine (MCB)" userId="43daa00c-ba4d-42df-a6de-9384bc621e4c" providerId="ADAL" clId="{961F7275-0D5A-44BE-9E24-CEFED5901C32}" dt="2026-05-06T17:07:28.819" v="370" actId="14100"/>
          <ac:spMkLst>
            <pc:docMk/>
            <pc:sldMk cId="0" sldId="261"/>
            <ac:spMk id="3" creationId="{00000000-0000-0000-0000-000000000000}"/>
          </ac:spMkLst>
        </pc:spChg>
      </pc:sldChg>
      <pc:sldChg chg="modSp add mod">
        <pc:chgData name="Muir, Justine (MCB)" userId="43daa00c-ba4d-42df-a6de-9384bc621e4c" providerId="ADAL" clId="{961F7275-0D5A-44BE-9E24-CEFED5901C32}" dt="2026-05-06T17:06:44.445" v="364" actId="14100"/>
        <pc:sldMkLst>
          <pc:docMk/>
          <pc:sldMk cId="2881638415" sldId="262"/>
        </pc:sldMkLst>
        <pc:spChg chg="mod">
          <ac:chgData name="Muir, Justine (MCB)" userId="43daa00c-ba4d-42df-a6de-9384bc621e4c" providerId="ADAL" clId="{961F7275-0D5A-44BE-9E24-CEFED5901C32}" dt="2026-05-06T16:45:22.661" v="316" actId="14100"/>
          <ac:spMkLst>
            <pc:docMk/>
            <pc:sldMk cId="2881638415" sldId="262"/>
            <ac:spMk id="2" creationId="{B809904F-C406-6076-BD83-2E282903A260}"/>
          </ac:spMkLst>
        </pc:spChg>
        <pc:spChg chg="mod">
          <ac:chgData name="Muir, Justine (MCB)" userId="43daa00c-ba4d-42df-a6de-9384bc621e4c" providerId="ADAL" clId="{961F7275-0D5A-44BE-9E24-CEFED5901C32}" dt="2026-05-06T17:06:44.445" v="364" actId="14100"/>
          <ac:spMkLst>
            <pc:docMk/>
            <pc:sldMk cId="2881638415" sldId="262"/>
            <ac:spMk id="3" creationId="{408D61B0-827D-04EC-1BA6-2B42988A2D61}"/>
          </ac:spMkLst>
        </pc:spChg>
      </pc:sldChg>
      <pc:sldChg chg="addSp delSp modSp del mod">
        <pc:chgData name="Muir, Justine (MCB)" userId="43daa00c-ba4d-42df-a6de-9384bc621e4c" providerId="ADAL" clId="{961F7275-0D5A-44BE-9E24-CEFED5901C32}" dt="2026-05-06T16:44:16.440" v="305" actId="2696"/>
        <pc:sldMkLst>
          <pc:docMk/>
          <pc:sldMk cId="0" sldId="263"/>
        </pc:sldMkLst>
        <pc:spChg chg="mod">
          <ac:chgData name="Muir, Justine (MCB)" userId="43daa00c-ba4d-42df-a6de-9384bc621e4c" providerId="ADAL" clId="{961F7275-0D5A-44BE-9E24-CEFED5901C32}" dt="2026-05-06T16:40:10.402" v="224" actId="14100"/>
          <ac:spMkLst>
            <pc:docMk/>
            <pc:sldMk cId="0" sldId="263"/>
            <ac:spMk id="2" creationId="{00000000-0000-0000-0000-000000000000}"/>
          </ac:spMkLst>
        </pc:spChg>
        <pc:spChg chg="del mod">
          <ac:chgData name="Muir, Justine (MCB)" userId="43daa00c-ba4d-42df-a6de-9384bc621e4c" providerId="ADAL" clId="{961F7275-0D5A-44BE-9E24-CEFED5901C32}" dt="2026-05-06T16:40:33.344" v="229" actId="478"/>
          <ac:spMkLst>
            <pc:docMk/>
            <pc:sldMk cId="0" sldId="263"/>
            <ac:spMk id="3" creationId="{00000000-0000-0000-0000-000000000000}"/>
          </ac:spMkLst>
        </pc:spChg>
        <pc:spChg chg="del mod">
          <ac:chgData name="Muir, Justine (MCB)" userId="43daa00c-ba4d-42df-a6de-9384bc621e4c" providerId="ADAL" clId="{961F7275-0D5A-44BE-9E24-CEFED5901C32}" dt="2026-05-06T16:41:55.868" v="247" actId="478"/>
          <ac:spMkLst>
            <pc:docMk/>
            <pc:sldMk cId="0" sldId="263"/>
            <ac:spMk id="5" creationId="{0033B5A4-E91C-8FE8-BB26-327A35B62251}"/>
          </ac:spMkLst>
        </pc:spChg>
        <pc:spChg chg="add del mod">
          <ac:chgData name="Muir, Justine (MCB)" userId="43daa00c-ba4d-42df-a6de-9384bc621e4c" providerId="ADAL" clId="{961F7275-0D5A-44BE-9E24-CEFED5901C32}" dt="2026-05-06T16:40:34.546" v="230" actId="478"/>
          <ac:spMkLst>
            <pc:docMk/>
            <pc:sldMk cId="0" sldId="263"/>
            <ac:spMk id="6" creationId="{8780336A-C875-FD14-34F9-106371CB805A}"/>
          </ac:spMkLst>
        </pc:spChg>
        <pc:spChg chg="add mod">
          <ac:chgData name="Muir, Justine (MCB)" userId="43daa00c-ba4d-42df-a6de-9384bc621e4c" providerId="ADAL" clId="{961F7275-0D5A-44BE-9E24-CEFED5901C32}" dt="2026-05-06T16:43:41.781" v="302"/>
          <ac:spMkLst>
            <pc:docMk/>
            <pc:sldMk cId="0" sldId="263"/>
            <ac:spMk id="8" creationId="{F85758E3-F37A-B360-F169-52E1E390A531}"/>
          </ac:spMkLst>
        </pc:spChg>
      </pc:sldChg>
      <pc:sldChg chg="del">
        <pc:chgData name="Muir, Justine (MCB)" userId="43daa00c-ba4d-42df-a6de-9384bc621e4c" providerId="ADAL" clId="{961F7275-0D5A-44BE-9E24-CEFED5901C32}" dt="2026-05-06T16:44:05.661" v="303" actId="2696"/>
        <pc:sldMkLst>
          <pc:docMk/>
          <pc:sldMk cId="0" sldId="264"/>
        </pc:sldMkLst>
      </pc:sldChg>
      <pc:sldChg chg="del">
        <pc:chgData name="Muir, Justine (MCB)" userId="43daa00c-ba4d-42df-a6de-9384bc621e4c" providerId="ADAL" clId="{961F7275-0D5A-44BE-9E24-CEFED5901C32}" dt="2026-05-06T16:44:08.042" v="304" actId="2696"/>
        <pc:sldMkLst>
          <pc:docMk/>
          <pc:sldMk cId="0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0B403-5BFA-4EB3-BAF1-48D102E22DA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EADA8-5055-4954-A010-1B5BD7D3D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0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Example (MassBay Community College): 4 programs are not approved - Central Processing Technology, Computed Tomography, Phlebotomy &amp; Phlebotomy Skills Certificate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BEADA8-5055-4954-A010-1B5BD7D3D9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59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81334-66DC-5CB7-F06B-F7938EC57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DA15FC-DA3A-8B08-CFB9-05B225B074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9EF21F-B86B-43F5-0DAE-B2DDA94E4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Example (MassBay Community College): 4 programs are not approved - Central Processing Technology, Computed Tomography, Phlebotomy &amp; Phlebotomy Skills Certificate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CCEC7-0ACF-E2A8-F950-96E82BCC2F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BEADA8-5055-4954-A010-1B5BD7D3D9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27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2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1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03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06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0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7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6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9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9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253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021" y="2133599"/>
            <a:ext cx="8995164" cy="166333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Massachusetts Commission </a:t>
            </a:r>
            <a:br>
              <a:rPr lang="en-US" sz="4000" b="1" dirty="0">
                <a:solidFill>
                  <a:srgbClr val="002060"/>
                </a:solidFill>
              </a:rPr>
            </a:br>
            <a:r>
              <a:rPr lang="en-US" sz="4000" b="1" dirty="0">
                <a:solidFill>
                  <a:srgbClr val="002060"/>
                </a:solidFill>
              </a:rPr>
              <a:t>for the Blind</a:t>
            </a:r>
            <a:endParaRPr sz="40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8393" y="3981797"/>
            <a:ext cx="7813963" cy="260188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3000" b="1" dirty="0"/>
              <a:t>Digital Accessibility</a:t>
            </a:r>
            <a:br>
              <a:rPr lang="en-US" sz="2400" dirty="0"/>
            </a:br>
            <a:r>
              <a:rPr lang="en-US" sz="2400" i="1" dirty="0"/>
              <a:t>MCB Perspectives, Challenges, and Opportunities for Collaboration</a:t>
            </a:r>
            <a:endParaRPr lang="en-US" dirty="0"/>
          </a:p>
          <a:p>
            <a:endParaRPr lang="en-US" dirty="0"/>
          </a:p>
          <a:p>
            <a:endParaRPr lang="en-US" sz="1200" dirty="0"/>
          </a:p>
          <a:p>
            <a:r>
              <a:rPr lang="en-US" dirty="0"/>
              <a:t>Justine Muir, Deputy Commissioner</a:t>
            </a:r>
            <a:endParaRPr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Who we are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019" y="2078182"/>
            <a:ext cx="7772400" cy="4339242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sz="2800" b="1" dirty="0"/>
              <a:t>Our Mission</a:t>
            </a:r>
          </a:p>
          <a:p>
            <a:pPr lvl="0"/>
            <a:r>
              <a:rPr lang="en-US" sz="2400" dirty="0"/>
              <a:t>Provide individualized training, education, and support to people who are legally blind </a:t>
            </a:r>
          </a:p>
          <a:p>
            <a:pPr lvl="0"/>
            <a:r>
              <a:rPr lang="en-US" sz="2400" dirty="0"/>
              <a:t>Promote independence and full community participation </a:t>
            </a:r>
          </a:p>
          <a:p>
            <a:pPr lvl="0"/>
            <a:endParaRPr lang="en-US" dirty="0"/>
          </a:p>
          <a:p>
            <a:pPr marL="0" indent="0">
              <a:buNone/>
            </a:pPr>
            <a:r>
              <a:rPr lang="en-US" sz="2800" b="1" dirty="0"/>
              <a:t>Who We Serve</a:t>
            </a:r>
          </a:p>
          <a:p>
            <a:pPr lvl="0"/>
            <a:r>
              <a:rPr lang="en-US" sz="2400" dirty="0"/>
              <a:t>Individuals across the lifespan </a:t>
            </a:r>
          </a:p>
          <a:p>
            <a:pPr lvl="0"/>
            <a:r>
              <a:rPr lang="en-US" sz="2400" dirty="0"/>
              <a:t>Students, working-age adults, and older adults </a:t>
            </a:r>
          </a:p>
          <a:p>
            <a:pPr lvl="0"/>
            <a:r>
              <a:rPr lang="en-US" sz="2400" dirty="0"/>
              <a:t>Individuals with additional disabilities and diverse access needs 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949" y="284176"/>
            <a:ext cx="8246018" cy="1508760"/>
          </a:xfrm>
        </p:spPr>
        <p:txBody>
          <a:bodyPr>
            <a:normAutofit/>
          </a:bodyPr>
          <a:lstStyle/>
          <a:p>
            <a:r>
              <a:rPr lang="en-US" sz="3800" dirty="0">
                <a:solidFill>
                  <a:srgbClr val="002060"/>
                </a:solidFill>
              </a:rPr>
              <a:t>Digital Accessibility Challenges</a:t>
            </a:r>
            <a:endParaRPr sz="38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018" y="2103120"/>
            <a:ext cx="8162889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Key Barriers We See</a:t>
            </a:r>
          </a:p>
          <a:p>
            <a:pPr lvl="0"/>
            <a:r>
              <a:rPr lang="en-US" sz="2400" dirty="0"/>
              <a:t>Inaccessible websites, forms, and PDFs </a:t>
            </a:r>
          </a:p>
          <a:p>
            <a:pPr lvl="0"/>
            <a:r>
              <a:rPr lang="en-US" sz="2400" dirty="0"/>
              <a:t>Inconsistent compatibility with screen readers and assistive technology </a:t>
            </a:r>
          </a:p>
          <a:p>
            <a:pPr lvl="0"/>
            <a:r>
              <a:rPr lang="en-US" sz="2400" dirty="0"/>
              <a:t>Barriers in third-party platforms </a:t>
            </a:r>
          </a:p>
          <a:p>
            <a:pPr lvl="0"/>
            <a:r>
              <a:rPr lang="en-US" sz="2400" dirty="0"/>
              <a:t>Difficulty accessing real-time digital systems and applications </a:t>
            </a:r>
          </a:p>
          <a:p>
            <a:pPr marL="22860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62" y="284176"/>
            <a:ext cx="8025157" cy="150876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Works (Key Practices)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019" y="2186246"/>
            <a:ext cx="7772400" cy="4031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Approach to Digital Accessibility</a:t>
            </a:r>
          </a:p>
          <a:p>
            <a:pPr lvl="0"/>
            <a:r>
              <a:rPr lang="en-US" sz="2400" dirty="0"/>
              <a:t>Digital accessibility as a baseline—not an add-on </a:t>
            </a:r>
          </a:p>
          <a:p>
            <a:pPr lvl="0"/>
            <a:r>
              <a:rPr lang="en-US" sz="2400" dirty="0"/>
              <a:t>Plain language and clear content structure </a:t>
            </a:r>
          </a:p>
          <a:p>
            <a:pPr lvl="0"/>
            <a:r>
              <a:rPr lang="en-US" sz="2400" dirty="0"/>
              <a:t>Multiple communication methods (digital, phone, in-person) </a:t>
            </a:r>
          </a:p>
          <a:p>
            <a:pPr lvl="0"/>
            <a:r>
              <a:rPr lang="en-US" sz="2400" dirty="0"/>
              <a:t>Staff training with practical guidance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636" y="284176"/>
            <a:ext cx="8041783" cy="150876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Insights for Statewide Efforts</a:t>
            </a:r>
            <a:endParaRPr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019" y="2133600"/>
            <a:ext cx="7772400" cy="420624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What We’re Seeing from MCB’s Perspective</a:t>
            </a:r>
          </a:p>
          <a:p>
            <a:r>
              <a:rPr lang="en-US" sz="2400" dirty="0"/>
              <a:t>Digital accessibility must be built in from the start</a:t>
            </a:r>
          </a:p>
          <a:p>
            <a:pPr lvl="0"/>
            <a:r>
              <a:rPr lang="en-US" sz="2400" dirty="0"/>
              <a:t>User testing with people with disabilities is critical </a:t>
            </a:r>
          </a:p>
          <a:p>
            <a:pPr lvl="0"/>
            <a:r>
              <a:rPr lang="en-US" sz="2400" dirty="0"/>
              <a:t>“Technically compliant” does not always mean usable </a:t>
            </a:r>
          </a:p>
          <a:p>
            <a:pPr lvl="0"/>
            <a:r>
              <a:rPr lang="en-US" sz="2400" dirty="0"/>
              <a:t>Simpler systems tend to be more accessible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73" y="284176"/>
            <a:ext cx="8083346" cy="150876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Opportunities to Support This Work</a:t>
            </a:r>
            <a:endParaRPr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019" y="2219499"/>
            <a:ext cx="7772400" cy="4102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How MCB Can Support</a:t>
            </a:r>
          </a:p>
          <a:p>
            <a:pPr lvl="0"/>
            <a:r>
              <a:rPr lang="en-US" sz="2400" dirty="0"/>
              <a:t>Share subject matter expertise (blind/low vision accessibility) </a:t>
            </a:r>
          </a:p>
          <a:p>
            <a:pPr lvl="0"/>
            <a:r>
              <a:rPr lang="en-US" sz="2400" dirty="0"/>
              <a:t>Provide user feedback and testing (screen readers)</a:t>
            </a:r>
          </a:p>
          <a:p>
            <a:pPr lvl="0"/>
            <a:r>
              <a:rPr lang="en-US" sz="2400" dirty="0"/>
              <a:t>Offer input on tools, forms, and content </a:t>
            </a:r>
          </a:p>
          <a:p>
            <a:pPr lvl="0"/>
            <a:r>
              <a:rPr lang="en-US" sz="2400" dirty="0"/>
              <a:t>Share consumer-informed insights to support decision-making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63E3D6-914B-1437-E623-7B4150588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9904F-C406-6076-BD83-2E282903A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327" y="284176"/>
            <a:ext cx="7917092" cy="15087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Closing</a:t>
            </a:r>
            <a:endParaRPr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D61B0-827D-04EC-1BA6-2B42988A2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019" y="2202873"/>
            <a:ext cx="7772400" cy="41195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Moving Forward</a:t>
            </a:r>
          </a:p>
          <a:p>
            <a:pPr lvl="0"/>
            <a:r>
              <a:rPr lang="en-US" sz="2400" dirty="0"/>
              <a:t>Digital accessibility requires intentional design </a:t>
            </a:r>
          </a:p>
          <a:p>
            <a:pPr lvl="0"/>
            <a:r>
              <a:rPr lang="en-US" sz="2400" dirty="0"/>
              <a:t>Cross-agency coordination is critical </a:t>
            </a:r>
          </a:p>
          <a:p>
            <a:pPr lvl="0"/>
            <a:r>
              <a:rPr lang="en-US" sz="2400" dirty="0"/>
              <a:t>MCB is available as a resource to support this work 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881638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97</TotalTime>
  <Words>306</Words>
  <Application>Microsoft Office PowerPoint</Application>
  <PresentationFormat>On-screen Show (4:3)</PresentationFormat>
  <Paragraphs>54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Corbel</vt:lpstr>
      <vt:lpstr>Wingdings</vt:lpstr>
      <vt:lpstr>Banded</vt:lpstr>
      <vt:lpstr>Massachusetts Commission  for the Blind</vt:lpstr>
      <vt:lpstr>Who we are</vt:lpstr>
      <vt:lpstr>Digital Accessibility Challenges</vt:lpstr>
      <vt:lpstr>What Works (Key Practices)</vt:lpstr>
      <vt:lpstr>Insights for Statewide Efforts</vt:lpstr>
      <vt:lpstr>Opportunities to Support This Work</vt:lpstr>
      <vt:lpstr>Closing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Gannett, Yukiko (EOTSS)</cp:lastModifiedBy>
  <cp:revision>3</cp:revision>
  <dcterms:created xsi:type="dcterms:W3CDTF">2013-01-27T09:14:16Z</dcterms:created>
  <dcterms:modified xsi:type="dcterms:W3CDTF">2026-05-06T20:03:31Z</dcterms:modified>
  <cp:category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