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69" r:id="rId2"/>
    <p:sldId id="484" r:id="rId3"/>
    <p:sldId id="485" r:id="rId4"/>
    <p:sldId id="486" r:id="rId5"/>
    <p:sldId id="487" r:id="rId6"/>
    <p:sldId id="469" r:id="rId7"/>
    <p:sldId id="492" r:id="rId8"/>
    <p:sldId id="489" r:id="rId9"/>
    <p:sldId id="488" r:id="rId10"/>
    <p:sldId id="490"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OHHS" initials="E" lastIdx="7" clrIdx="0"/>
  <p:cmAuthor id="1" name=" " initials=" "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F6F"/>
    <a:srgbClr val="061280"/>
    <a:srgbClr val="071493"/>
    <a:srgbClr val="000099"/>
    <a:srgbClr val="000066"/>
    <a:srgbClr val="DDDDDD"/>
    <a:srgbClr val="B2B2B2"/>
    <a:srgbClr val="969696"/>
    <a:srgbClr val="99C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86" autoAdjust="0"/>
  </p:normalViewPr>
  <p:slideViewPr>
    <p:cSldViewPr>
      <p:cViewPr>
        <p:scale>
          <a:sx n="90" d="100"/>
          <a:sy n="90" d="100"/>
        </p:scale>
        <p:origin x="-1200" y="-72"/>
      </p:cViewPr>
      <p:guideLst>
        <p:guide orient="horz" pos="2160"/>
        <p:guide pos="2880"/>
      </p:guideLst>
    </p:cSldViewPr>
  </p:slideViewPr>
  <p:outlineViewPr>
    <p:cViewPr>
      <p:scale>
        <a:sx n="33" d="100"/>
        <a:sy n="33" d="100"/>
      </p:scale>
      <p:origin x="0" y="134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88742-CD41-4676-B6E9-8EC2F79E9B2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C51959D9-7E0D-4985-BF81-6AD3DD21010A}">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2400" b="1" dirty="0" smtClean="0"/>
            <a:t>Year One</a:t>
          </a:r>
          <a:endParaRPr lang="en-US" sz="2400" dirty="0"/>
        </a:p>
      </dgm:t>
    </dgm:pt>
    <dgm:pt modelId="{9040824B-F4B8-40B1-B741-C3661FCBDD6A}" type="parTrans" cxnId="{B6152002-9964-4F5A-B2C9-CE98439F8436}">
      <dgm:prSet/>
      <dgm:spPr/>
      <dgm:t>
        <a:bodyPr/>
        <a:lstStyle/>
        <a:p>
          <a:endParaRPr lang="en-US"/>
        </a:p>
      </dgm:t>
    </dgm:pt>
    <dgm:pt modelId="{9BB87A86-DBEB-482B-9C96-ACC9ABD73114}" type="sibTrans" cxnId="{B6152002-9964-4F5A-B2C9-CE98439F8436}">
      <dgm:prSet/>
      <dgm:spPr/>
      <dgm:t>
        <a:bodyPr/>
        <a:lstStyle/>
        <a:p>
          <a:endParaRPr lang="en-US"/>
        </a:p>
      </dgm:t>
    </dgm:pt>
    <dgm:pt modelId="{660BB0A1-8950-48EF-879D-E65BCBF9390B}">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dirty="0" smtClean="0"/>
            <a:t>Held 5 in-person meetings including 4 expert panels </a:t>
          </a:r>
          <a:endParaRPr lang="en-US" sz="1800" dirty="0"/>
        </a:p>
      </dgm:t>
    </dgm:pt>
    <dgm:pt modelId="{BAF465EE-0D32-4827-9D8B-914C2D976873}" type="parTrans" cxnId="{79ABECD3-9A8C-4E7F-97F1-08862EA19FC1}">
      <dgm:prSet/>
      <dgm:spPr/>
      <dgm:t>
        <a:bodyPr/>
        <a:lstStyle/>
        <a:p>
          <a:endParaRPr lang="en-US"/>
        </a:p>
      </dgm:t>
    </dgm:pt>
    <dgm:pt modelId="{87876B3B-4AB4-4AF6-B0EE-466AE8C347B5}" type="sibTrans" cxnId="{79ABECD3-9A8C-4E7F-97F1-08862EA19FC1}">
      <dgm:prSet/>
      <dgm:spPr/>
      <dgm:t>
        <a:bodyPr/>
        <a:lstStyle/>
        <a:p>
          <a:endParaRPr lang="en-US"/>
        </a:p>
      </dgm:t>
    </dgm:pt>
    <dgm:pt modelId="{0346587A-3739-46C4-A7AB-2578E242662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dirty="0" smtClean="0"/>
            <a:t>Reviewed documents and data from thought leaders </a:t>
          </a:r>
          <a:endParaRPr lang="en-US" sz="1800" dirty="0"/>
        </a:p>
      </dgm:t>
    </dgm:pt>
    <dgm:pt modelId="{E04E5579-7E86-4514-B5EC-8EECFB11AA09}" type="parTrans" cxnId="{ECE53F69-39EB-4A4A-B6DB-420C9CBDC5A4}">
      <dgm:prSet/>
      <dgm:spPr/>
      <dgm:t>
        <a:bodyPr/>
        <a:lstStyle/>
        <a:p>
          <a:endParaRPr lang="en-US"/>
        </a:p>
      </dgm:t>
    </dgm:pt>
    <dgm:pt modelId="{B25D869E-0FF9-4E19-933B-77FE0FFE47C1}" type="sibTrans" cxnId="{ECE53F69-39EB-4A4A-B6DB-420C9CBDC5A4}">
      <dgm:prSet/>
      <dgm:spPr/>
      <dgm:t>
        <a:bodyPr/>
        <a:lstStyle/>
        <a:p>
          <a:endParaRPr lang="en-US"/>
        </a:p>
      </dgm:t>
    </dgm:pt>
    <dgm:pt modelId="{FB43BA7C-E64D-47D2-9651-AEED2B1AA59F}">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dirty="0" smtClean="0"/>
            <a:t>Held 4 listening sessions across the state</a:t>
          </a:r>
          <a:endParaRPr lang="en-US" sz="1800" dirty="0"/>
        </a:p>
      </dgm:t>
    </dgm:pt>
    <dgm:pt modelId="{61E91E8D-1C3B-4C97-B94E-D4B43553856B}" type="parTrans" cxnId="{5BD55064-254A-467C-9427-1E7A48DF09F7}">
      <dgm:prSet/>
      <dgm:spPr/>
      <dgm:t>
        <a:bodyPr/>
        <a:lstStyle/>
        <a:p>
          <a:endParaRPr lang="en-US"/>
        </a:p>
      </dgm:t>
    </dgm:pt>
    <dgm:pt modelId="{AFF46CD5-0587-4387-9260-702EAD224718}" type="sibTrans" cxnId="{5BD55064-254A-467C-9427-1E7A48DF09F7}">
      <dgm:prSet/>
      <dgm:spPr/>
      <dgm:t>
        <a:bodyPr/>
        <a:lstStyle/>
        <a:p>
          <a:endParaRPr lang="en-US"/>
        </a:p>
      </dgm:t>
    </dgm:pt>
    <dgm:pt modelId="{3E1619CD-C677-4D1D-BB16-686ABFB38FA3}">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dirty="0" smtClean="0"/>
            <a:t>Invited input and recommendations via web portal </a:t>
          </a:r>
          <a:endParaRPr lang="en-US" sz="1800" dirty="0"/>
        </a:p>
      </dgm:t>
    </dgm:pt>
    <dgm:pt modelId="{0126091E-4B27-4A7B-9AD8-5BB2029B265D}" type="parTrans" cxnId="{FF8DFEB8-2A16-4DBF-B833-5B12F2368DC8}">
      <dgm:prSet/>
      <dgm:spPr/>
      <dgm:t>
        <a:bodyPr/>
        <a:lstStyle/>
        <a:p>
          <a:endParaRPr lang="en-US"/>
        </a:p>
      </dgm:t>
    </dgm:pt>
    <dgm:pt modelId="{E5238E9D-C9A6-45CD-AA86-E8CC21F1B6D8}" type="sibTrans" cxnId="{FF8DFEB8-2A16-4DBF-B833-5B12F2368DC8}">
      <dgm:prSet/>
      <dgm:spPr/>
      <dgm:t>
        <a:bodyPr/>
        <a:lstStyle/>
        <a:p>
          <a:endParaRPr lang="en-US"/>
        </a:p>
      </dgm:t>
    </dgm:pt>
    <dgm:pt modelId="{642F1D6F-5FDB-4087-AA3E-026898EFA228}">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dirty="0" smtClean="0"/>
            <a:t>Heard from over 500 individuals across the Commonwealth </a:t>
          </a:r>
          <a:endParaRPr lang="en-US" sz="1800" dirty="0"/>
        </a:p>
      </dgm:t>
    </dgm:pt>
    <dgm:pt modelId="{E933D6D7-0D94-40E1-805F-B26E843EED61}" type="parTrans" cxnId="{C98A7ADB-70B9-40A4-9652-CB1657B17B7E}">
      <dgm:prSet/>
      <dgm:spPr/>
      <dgm:t>
        <a:bodyPr/>
        <a:lstStyle/>
        <a:p>
          <a:endParaRPr lang="en-US"/>
        </a:p>
      </dgm:t>
    </dgm:pt>
    <dgm:pt modelId="{5A7B207D-CEA1-45F4-A715-425208C82693}" type="sibTrans" cxnId="{C98A7ADB-70B9-40A4-9652-CB1657B17B7E}">
      <dgm:prSet/>
      <dgm:spPr/>
      <dgm:t>
        <a:bodyPr/>
        <a:lstStyle/>
        <a:p>
          <a:endParaRPr lang="en-US"/>
        </a:p>
      </dgm:t>
    </dgm:pt>
    <dgm:pt modelId="{75FFF747-B74D-45EF-8B4F-C2F64A5B15F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2400" b="1" smtClean="0"/>
            <a:t>Year Two</a:t>
          </a:r>
          <a:endParaRPr lang="en-US" sz="2400" dirty="0"/>
        </a:p>
      </dgm:t>
    </dgm:pt>
    <dgm:pt modelId="{2C72B6EA-D368-4A6D-A641-B62A0186CB84}" type="parTrans" cxnId="{C0E8AC0B-E2BC-43D4-8099-45C478C4E8F3}">
      <dgm:prSet/>
      <dgm:spPr/>
      <dgm:t>
        <a:bodyPr/>
        <a:lstStyle/>
        <a:p>
          <a:endParaRPr lang="en-US"/>
        </a:p>
      </dgm:t>
    </dgm:pt>
    <dgm:pt modelId="{9E69ED17-8F53-4724-B0E2-58605D1E6283}" type="sibTrans" cxnId="{C0E8AC0B-E2BC-43D4-8099-45C478C4E8F3}">
      <dgm:prSet/>
      <dgm:spPr/>
      <dgm:t>
        <a:bodyPr/>
        <a:lstStyle/>
        <a:p>
          <a:endParaRPr lang="en-US"/>
        </a:p>
      </dgm:t>
    </dgm:pt>
    <dgm:pt modelId="{D35D8A90-56FA-41AB-BBD8-B3ACC6B79CB9}">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b="0" dirty="0" smtClean="0"/>
            <a:t>Establish working groups to research, develop and explore potential initiatives</a:t>
          </a:r>
          <a:endParaRPr lang="en-US" sz="1800" b="0" dirty="0"/>
        </a:p>
      </dgm:t>
    </dgm:pt>
    <dgm:pt modelId="{50C1A56F-EB37-4E77-AB27-A5F02AA21A89}" type="parTrans" cxnId="{DEA55CA1-2D58-42F2-89CF-39B9F6C318E1}">
      <dgm:prSet/>
      <dgm:spPr/>
      <dgm:t>
        <a:bodyPr/>
        <a:lstStyle/>
        <a:p>
          <a:endParaRPr lang="en-US"/>
        </a:p>
      </dgm:t>
    </dgm:pt>
    <dgm:pt modelId="{6011469D-5220-482F-8BCA-E0DFBB3F2900}" type="sibTrans" cxnId="{DEA55CA1-2D58-42F2-89CF-39B9F6C318E1}">
      <dgm:prSet/>
      <dgm:spPr/>
      <dgm:t>
        <a:bodyPr/>
        <a:lstStyle/>
        <a:p>
          <a:endParaRPr lang="en-US"/>
        </a:p>
      </dgm:t>
    </dgm:pt>
    <dgm:pt modelId="{B6403EDD-9B33-4646-8C6B-3EF2CE66F3FB}">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b="0" smtClean="0"/>
            <a:t>Provide recommendations to Governor Baker</a:t>
          </a:r>
          <a:endParaRPr lang="en-US" sz="1800" b="0" dirty="0"/>
        </a:p>
      </dgm:t>
    </dgm:pt>
    <dgm:pt modelId="{B88B08E5-8C2C-4EE4-9FBA-7739F67D93B8}" type="parTrans" cxnId="{BF3F0A4B-4A89-43AC-AAD4-2315DF7F63EC}">
      <dgm:prSet/>
      <dgm:spPr/>
      <dgm:t>
        <a:bodyPr/>
        <a:lstStyle/>
        <a:p>
          <a:endParaRPr lang="en-US"/>
        </a:p>
      </dgm:t>
    </dgm:pt>
    <dgm:pt modelId="{62955288-CD4A-4223-918D-F9E155130185}" type="sibTrans" cxnId="{BF3F0A4B-4A89-43AC-AAD4-2315DF7F63EC}">
      <dgm:prSet/>
      <dgm:spPr/>
      <dgm:t>
        <a:bodyPr/>
        <a:lstStyle/>
        <a:p>
          <a:endParaRPr lang="en-US"/>
        </a:p>
      </dgm:t>
    </dgm:pt>
    <dgm:pt modelId="{71F39BAF-4180-A740-A04C-83D1EE3D6643}">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smtClean="0"/>
            <a:t>Drafted initial blueprint</a:t>
          </a:r>
          <a:endParaRPr lang="en-US" sz="1800" dirty="0"/>
        </a:p>
      </dgm:t>
    </dgm:pt>
    <dgm:pt modelId="{9669A63A-0E97-C34D-8E38-BD3B6E9ACB2C}" type="parTrans" cxnId="{F81756F1-2759-064B-9324-64EB63AE1F91}">
      <dgm:prSet/>
      <dgm:spPr/>
      <dgm:t>
        <a:bodyPr/>
        <a:lstStyle/>
        <a:p>
          <a:endParaRPr lang="en-US"/>
        </a:p>
      </dgm:t>
    </dgm:pt>
    <dgm:pt modelId="{81C816F8-56AF-A944-9178-A52213D91AC1}" type="sibTrans" cxnId="{F81756F1-2759-064B-9324-64EB63AE1F91}">
      <dgm:prSet/>
      <dgm:spPr/>
      <dgm:t>
        <a:bodyPr/>
        <a:lstStyle/>
        <a:p>
          <a:endParaRPr lang="en-US"/>
        </a:p>
      </dgm:t>
    </dgm:pt>
    <dgm:pt modelId="{D1EFADCE-C80F-504A-95FA-00D72E166889}">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b="0" dirty="0" smtClean="0"/>
            <a:t>Establish a plan for communications of the Council’s work and reports</a:t>
          </a:r>
          <a:endParaRPr lang="en-US" sz="1800" b="0" dirty="0"/>
        </a:p>
      </dgm:t>
    </dgm:pt>
    <dgm:pt modelId="{28613BA4-E03F-5044-9BBA-0C94B0086B61}" type="parTrans" cxnId="{EB1AC768-FFD2-6E42-8B80-2766AD98070C}">
      <dgm:prSet/>
      <dgm:spPr/>
      <dgm:t>
        <a:bodyPr/>
        <a:lstStyle/>
        <a:p>
          <a:endParaRPr lang="en-US"/>
        </a:p>
      </dgm:t>
    </dgm:pt>
    <dgm:pt modelId="{813D451C-115B-704B-9E0A-6A79BB033D7F}" type="sibTrans" cxnId="{EB1AC768-FFD2-6E42-8B80-2766AD98070C}">
      <dgm:prSet/>
      <dgm:spPr/>
      <dgm:t>
        <a:bodyPr/>
        <a:lstStyle/>
        <a:p>
          <a:endParaRPr lang="en-US"/>
        </a:p>
      </dgm:t>
    </dgm:pt>
    <dgm:pt modelId="{C0AFF94C-2806-A04D-A3CE-D1C124367AF4}">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sz="1800" b="0" smtClean="0"/>
            <a:t>Develop metrics to evaluate outcomes and measure success</a:t>
          </a:r>
          <a:endParaRPr lang="en-US" sz="1800" b="0" dirty="0"/>
        </a:p>
      </dgm:t>
    </dgm:pt>
    <dgm:pt modelId="{B1016234-504E-B74C-B622-7CBF7D5C337E}" type="parTrans" cxnId="{69E0C0C1-8986-AC4F-83C8-673986451301}">
      <dgm:prSet/>
      <dgm:spPr/>
      <dgm:t>
        <a:bodyPr/>
        <a:lstStyle/>
        <a:p>
          <a:endParaRPr lang="en-US"/>
        </a:p>
      </dgm:t>
    </dgm:pt>
    <dgm:pt modelId="{E4AD4973-657C-DB46-8782-563F313F2567}" type="sibTrans" cxnId="{69E0C0C1-8986-AC4F-83C8-673986451301}">
      <dgm:prSet/>
      <dgm:spPr/>
      <dgm:t>
        <a:bodyPr/>
        <a:lstStyle/>
        <a:p>
          <a:endParaRPr lang="en-US"/>
        </a:p>
      </dgm:t>
    </dgm:pt>
    <dgm:pt modelId="{DA808B16-AA12-4DAA-8914-122129C4F05C}" type="pres">
      <dgm:prSet presAssocID="{14588742-CD41-4676-B6E9-8EC2F79E9B27}" presName="Name0" presStyleCnt="0">
        <dgm:presLayoutVars>
          <dgm:dir/>
          <dgm:resizeHandles val="exact"/>
        </dgm:presLayoutVars>
      </dgm:prSet>
      <dgm:spPr/>
      <dgm:t>
        <a:bodyPr/>
        <a:lstStyle/>
        <a:p>
          <a:endParaRPr lang="en-US"/>
        </a:p>
      </dgm:t>
    </dgm:pt>
    <dgm:pt modelId="{153702A8-566E-426A-99B9-361D492CD2B6}" type="pres">
      <dgm:prSet presAssocID="{C51959D9-7E0D-4985-BF81-6AD3DD21010A}" presName="node" presStyleLbl="node1" presStyleIdx="0" presStyleCnt="2">
        <dgm:presLayoutVars>
          <dgm:bulletEnabled val="1"/>
        </dgm:presLayoutVars>
      </dgm:prSet>
      <dgm:spPr/>
      <dgm:t>
        <a:bodyPr/>
        <a:lstStyle/>
        <a:p>
          <a:endParaRPr lang="en-US"/>
        </a:p>
      </dgm:t>
    </dgm:pt>
    <dgm:pt modelId="{1DC76F7C-64EC-4D4C-9FBA-E3EB5C6FB374}" type="pres">
      <dgm:prSet presAssocID="{9BB87A86-DBEB-482B-9C96-ACC9ABD73114}" presName="sibTrans" presStyleLbl="sibTrans2D1" presStyleIdx="0" presStyleCnt="1"/>
      <dgm:spPr/>
      <dgm:t>
        <a:bodyPr/>
        <a:lstStyle/>
        <a:p>
          <a:endParaRPr lang="en-US"/>
        </a:p>
      </dgm:t>
    </dgm:pt>
    <dgm:pt modelId="{4F0B23FD-99F9-4FF2-AE3C-2C384AF77805}" type="pres">
      <dgm:prSet presAssocID="{9BB87A86-DBEB-482B-9C96-ACC9ABD73114}" presName="connectorText" presStyleLbl="sibTrans2D1" presStyleIdx="0" presStyleCnt="1"/>
      <dgm:spPr/>
      <dgm:t>
        <a:bodyPr/>
        <a:lstStyle/>
        <a:p>
          <a:endParaRPr lang="en-US"/>
        </a:p>
      </dgm:t>
    </dgm:pt>
    <dgm:pt modelId="{FEB5030D-E5CA-476C-B3F7-E88A2186D4BC}" type="pres">
      <dgm:prSet presAssocID="{75FFF747-B74D-45EF-8B4F-C2F64A5B15FD}" presName="node" presStyleLbl="node1" presStyleIdx="1" presStyleCnt="2">
        <dgm:presLayoutVars>
          <dgm:bulletEnabled val="1"/>
        </dgm:presLayoutVars>
      </dgm:prSet>
      <dgm:spPr/>
      <dgm:t>
        <a:bodyPr/>
        <a:lstStyle/>
        <a:p>
          <a:endParaRPr lang="en-US"/>
        </a:p>
      </dgm:t>
    </dgm:pt>
  </dgm:ptLst>
  <dgm:cxnLst>
    <dgm:cxn modelId="{6B02DDDC-DE7B-4CF4-9E0B-C3A45DD05E10}" type="presOf" srcId="{D1EFADCE-C80F-504A-95FA-00D72E166889}" destId="{FEB5030D-E5CA-476C-B3F7-E88A2186D4BC}" srcOrd="0" destOrd="3" presId="urn:microsoft.com/office/officeart/2005/8/layout/process1"/>
    <dgm:cxn modelId="{C0E8AC0B-E2BC-43D4-8099-45C478C4E8F3}" srcId="{14588742-CD41-4676-B6E9-8EC2F79E9B27}" destId="{75FFF747-B74D-45EF-8B4F-C2F64A5B15FD}" srcOrd="1" destOrd="0" parTransId="{2C72B6EA-D368-4A6D-A641-B62A0186CB84}" sibTransId="{9E69ED17-8F53-4724-B0E2-58605D1E6283}"/>
    <dgm:cxn modelId="{FF8DFEB8-2A16-4DBF-B833-5B12F2368DC8}" srcId="{C51959D9-7E0D-4985-BF81-6AD3DD21010A}" destId="{3E1619CD-C677-4D1D-BB16-686ABFB38FA3}" srcOrd="3" destOrd="0" parTransId="{0126091E-4B27-4A7B-9AD8-5BB2029B265D}" sibTransId="{E5238E9D-C9A6-45CD-AA86-E8CC21F1B6D8}"/>
    <dgm:cxn modelId="{5012B2F3-D218-4C9A-B916-C2655BA02D4A}" type="presOf" srcId="{FB43BA7C-E64D-47D2-9651-AEED2B1AA59F}" destId="{153702A8-566E-426A-99B9-361D492CD2B6}" srcOrd="0" destOrd="3" presId="urn:microsoft.com/office/officeart/2005/8/layout/process1"/>
    <dgm:cxn modelId="{15822EDD-C36C-44B0-AC30-B5E7B52A0C79}" type="presOf" srcId="{642F1D6F-5FDB-4087-AA3E-026898EFA228}" destId="{153702A8-566E-426A-99B9-361D492CD2B6}" srcOrd="0" destOrd="5" presId="urn:microsoft.com/office/officeart/2005/8/layout/process1"/>
    <dgm:cxn modelId="{D7ED0796-70F6-4113-BA61-0FCC5FC72ADF}" type="presOf" srcId="{71F39BAF-4180-A740-A04C-83D1EE3D6643}" destId="{153702A8-566E-426A-99B9-361D492CD2B6}" srcOrd="0" destOrd="6" presId="urn:microsoft.com/office/officeart/2005/8/layout/process1"/>
    <dgm:cxn modelId="{04B9EB73-63F6-4063-84CF-C960F66A51EF}" type="presOf" srcId="{C0AFF94C-2806-A04D-A3CE-D1C124367AF4}" destId="{FEB5030D-E5CA-476C-B3F7-E88A2186D4BC}" srcOrd="0" destOrd="4" presId="urn:microsoft.com/office/officeart/2005/8/layout/process1"/>
    <dgm:cxn modelId="{96321BF7-BD6C-4373-9F4E-DADED2E2322D}" type="presOf" srcId="{D35D8A90-56FA-41AB-BBD8-B3ACC6B79CB9}" destId="{FEB5030D-E5CA-476C-B3F7-E88A2186D4BC}" srcOrd="0" destOrd="1" presId="urn:microsoft.com/office/officeart/2005/8/layout/process1"/>
    <dgm:cxn modelId="{2BC4B4E9-9736-4AE2-8092-85C8C4B1E643}" type="presOf" srcId="{9BB87A86-DBEB-482B-9C96-ACC9ABD73114}" destId="{4F0B23FD-99F9-4FF2-AE3C-2C384AF77805}" srcOrd="1" destOrd="0" presId="urn:microsoft.com/office/officeart/2005/8/layout/process1"/>
    <dgm:cxn modelId="{79ABECD3-9A8C-4E7F-97F1-08862EA19FC1}" srcId="{C51959D9-7E0D-4985-BF81-6AD3DD21010A}" destId="{660BB0A1-8950-48EF-879D-E65BCBF9390B}" srcOrd="0" destOrd="0" parTransId="{BAF465EE-0D32-4827-9D8B-914C2D976873}" sibTransId="{87876B3B-4AB4-4AF6-B0EE-466AE8C347B5}"/>
    <dgm:cxn modelId="{F1702DFC-9669-4567-9DC3-FF818EEDDDF9}" type="presOf" srcId="{C51959D9-7E0D-4985-BF81-6AD3DD21010A}" destId="{153702A8-566E-426A-99B9-361D492CD2B6}" srcOrd="0" destOrd="0" presId="urn:microsoft.com/office/officeart/2005/8/layout/process1"/>
    <dgm:cxn modelId="{DB37A824-CA55-4950-9DD8-43BFBC1CDCDC}" type="presOf" srcId="{B6403EDD-9B33-4646-8C6B-3EF2CE66F3FB}" destId="{FEB5030D-E5CA-476C-B3F7-E88A2186D4BC}" srcOrd="0" destOrd="2" presId="urn:microsoft.com/office/officeart/2005/8/layout/process1"/>
    <dgm:cxn modelId="{E5F7AC2D-1477-4A2E-B503-38631F70FBE1}" type="presOf" srcId="{14588742-CD41-4676-B6E9-8EC2F79E9B27}" destId="{DA808B16-AA12-4DAA-8914-122129C4F05C}" srcOrd="0" destOrd="0" presId="urn:microsoft.com/office/officeart/2005/8/layout/process1"/>
    <dgm:cxn modelId="{5BD55064-254A-467C-9427-1E7A48DF09F7}" srcId="{C51959D9-7E0D-4985-BF81-6AD3DD21010A}" destId="{FB43BA7C-E64D-47D2-9651-AEED2B1AA59F}" srcOrd="2" destOrd="0" parTransId="{61E91E8D-1C3B-4C97-B94E-D4B43553856B}" sibTransId="{AFF46CD5-0587-4387-9260-702EAD224718}"/>
    <dgm:cxn modelId="{C3973054-27C8-45DF-BA75-B27E45F48ADF}" type="presOf" srcId="{9BB87A86-DBEB-482B-9C96-ACC9ABD73114}" destId="{1DC76F7C-64EC-4D4C-9FBA-E3EB5C6FB374}" srcOrd="0" destOrd="0" presId="urn:microsoft.com/office/officeart/2005/8/layout/process1"/>
    <dgm:cxn modelId="{DEA55CA1-2D58-42F2-89CF-39B9F6C318E1}" srcId="{75FFF747-B74D-45EF-8B4F-C2F64A5B15FD}" destId="{D35D8A90-56FA-41AB-BBD8-B3ACC6B79CB9}" srcOrd="0" destOrd="0" parTransId="{50C1A56F-EB37-4E77-AB27-A5F02AA21A89}" sibTransId="{6011469D-5220-482F-8BCA-E0DFBB3F2900}"/>
    <dgm:cxn modelId="{B6212F16-1882-4610-A8B5-BABEEF3D6D79}" type="presOf" srcId="{0346587A-3739-46C4-A7AB-2578E2426628}" destId="{153702A8-566E-426A-99B9-361D492CD2B6}" srcOrd="0" destOrd="2" presId="urn:microsoft.com/office/officeart/2005/8/layout/process1"/>
    <dgm:cxn modelId="{F81756F1-2759-064B-9324-64EB63AE1F91}" srcId="{C51959D9-7E0D-4985-BF81-6AD3DD21010A}" destId="{71F39BAF-4180-A740-A04C-83D1EE3D6643}" srcOrd="5" destOrd="0" parTransId="{9669A63A-0E97-C34D-8E38-BD3B6E9ACB2C}" sibTransId="{81C816F8-56AF-A944-9178-A52213D91AC1}"/>
    <dgm:cxn modelId="{BF3F0A4B-4A89-43AC-AAD4-2315DF7F63EC}" srcId="{75FFF747-B74D-45EF-8B4F-C2F64A5B15FD}" destId="{B6403EDD-9B33-4646-8C6B-3EF2CE66F3FB}" srcOrd="1" destOrd="0" parTransId="{B88B08E5-8C2C-4EE4-9FBA-7739F67D93B8}" sibTransId="{62955288-CD4A-4223-918D-F9E155130185}"/>
    <dgm:cxn modelId="{B6152002-9964-4F5A-B2C9-CE98439F8436}" srcId="{14588742-CD41-4676-B6E9-8EC2F79E9B27}" destId="{C51959D9-7E0D-4985-BF81-6AD3DD21010A}" srcOrd="0" destOrd="0" parTransId="{9040824B-F4B8-40B1-B741-C3661FCBDD6A}" sibTransId="{9BB87A86-DBEB-482B-9C96-ACC9ABD73114}"/>
    <dgm:cxn modelId="{F58B4291-0003-48A6-90D3-EC72855F46E0}" type="presOf" srcId="{3E1619CD-C677-4D1D-BB16-686ABFB38FA3}" destId="{153702A8-566E-426A-99B9-361D492CD2B6}" srcOrd="0" destOrd="4" presId="urn:microsoft.com/office/officeart/2005/8/layout/process1"/>
    <dgm:cxn modelId="{AAAD0E7B-8945-42FD-8CBC-2935CDCD6E6B}" type="presOf" srcId="{660BB0A1-8950-48EF-879D-E65BCBF9390B}" destId="{153702A8-566E-426A-99B9-361D492CD2B6}" srcOrd="0" destOrd="1" presId="urn:microsoft.com/office/officeart/2005/8/layout/process1"/>
    <dgm:cxn modelId="{69E0C0C1-8986-AC4F-83C8-673986451301}" srcId="{75FFF747-B74D-45EF-8B4F-C2F64A5B15FD}" destId="{C0AFF94C-2806-A04D-A3CE-D1C124367AF4}" srcOrd="3" destOrd="0" parTransId="{B1016234-504E-B74C-B622-7CBF7D5C337E}" sibTransId="{E4AD4973-657C-DB46-8782-563F313F2567}"/>
    <dgm:cxn modelId="{C98A7ADB-70B9-40A4-9652-CB1657B17B7E}" srcId="{C51959D9-7E0D-4985-BF81-6AD3DD21010A}" destId="{642F1D6F-5FDB-4087-AA3E-026898EFA228}" srcOrd="4" destOrd="0" parTransId="{E933D6D7-0D94-40E1-805F-B26E843EED61}" sibTransId="{5A7B207D-CEA1-45F4-A715-425208C82693}"/>
    <dgm:cxn modelId="{EB1AC768-FFD2-6E42-8B80-2766AD98070C}" srcId="{75FFF747-B74D-45EF-8B4F-C2F64A5B15FD}" destId="{D1EFADCE-C80F-504A-95FA-00D72E166889}" srcOrd="2" destOrd="0" parTransId="{28613BA4-E03F-5044-9BBA-0C94B0086B61}" sibTransId="{813D451C-115B-704B-9E0A-6A79BB033D7F}"/>
    <dgm:cxn modelId="{ECE53F69-39EB-4A4A-B6DB-420C9CBDC5A4}" srcId="{C51959D9-7E0D-4985-BF81-6AD3DD21010A}" destId="{0346587A-3739-46C4-A7AB-2578E2426628}" srcOrd="1" destOrd="0" parTransId="{E04E5579-7E86-4514-B5EC-8EECFB11AA09}" sibTransId="{B25D869E-0FF9-4E19-933B-77FE0FFE47C1}"/>
    <dgm:cxn modelId="{4A5A1A98-A440-4DDE-AF93-563514E54C8F}" type="presOf" srcId="{75FFF747-B74D-45EF-8B4F-C2F64A5B15FD}" destId="{FEB5030D-E5CA-476C-B3F7-E88A2186D4BC}" srcOrd="0" destOrd="0" presId="urn:microsoft.com/office/officeart/2005/8/layout/process1"/>
    <dgm:cxn modelId="{EA2B6583-39D6-45E6-8995-6B112F576DD5}" type="presParOf" srcId="{DA808B16-AA12-4DAA-8914-122129C4F05C}" destId="{153702A8-566E-426A-99B9-361D492CD2B6}" srcOrd="0" destOrd="0" presId="urn:microsoft.com/office/officeart/2005/8/layout/process1"/>
    <dgm:cxn modelId="{BE280682-01E3-4874-861A-F9ED5772708D}" type="presParOf" srcId="{DA808B16-AA12-4DAA-8914-122129C4F05C}" destId="{1DC76F7C-64EC-4D4C-9FBA-E3EB5C6FB374}" srcOrd="1" destOrd="0" presId="urn:microsoft.com/office/officeart/2005/8/layout/process1"/>
    <dgm:cxn modelId="{B82747A5-B7C6-4AA9-9752-CBB1CC1ED01E}" type="presParOf" srcId="{1DC76F7C-64EC-4D4C-9FBA-E3EB5C6FB374}" destId="{4F0B23FD-99F9-4FF2-AE3C-2C384AF77805}" srcOrd="0" destOrd="0" presId="urn:microsoft.com/office/officeart/2005/8/layout/process1"/>
    <dgm:cxn modelId="{9746481F-C91B-4751-9BBD-E57D16AEF3C6}" type="presParOf" srcId="{DA808B16-AA12-4DAA-8914-122129C4F05C}" destId="{FEB5030D-E5CA-476C-B3F7-E88A2186D4BC}"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22C48-9390-45EE-A884-9D1A7F623FC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A9F2503-E980-4E1F-9C81-A9B9FE7647FB}">
      <dgm:prSet custT="1"/>
      <dgm:spPr/>
      <dgm:t>
        <a:bodyPr/>
        <a:lstStyle/>
        <a:p>
          <a:pPr rtl="0"/>
          <a:r>
            <a:rPr lang="en-US" sz="1400" b="1" dirty="0" smtClean="0"/>
            <a:t>Ensure Access &amp; Affordability of Services</a:t>
          </a:r>
          <a:endParaRPr lang="en-US" sz="1400" b="1" dirty="0"/>
        </a:p>
      </dgm:t>
    </dgm:pt>
    <dgm:pt modelId="{941EBE75-91A8-44F5-BEED-30D3BDC7A102}" type="parTrans" cxnId="{EFA2CFF1-55C1-41AD-94F5-032BE9DFA967}">
      <dgm:prSet/>
      <dgm:spPr/>
      <dgm:t>
        <a:bodyPr/>
        <a:lstStyle/>
        <a:p>
          <a:endParaRPr lang="en-US"/>
        </a:p>
      </dgm:t>
    </dgm:pt>
    <dgm:pt modelId="{14C61B08-CC22-4EB8-AE30-8B79FFE4807B}" type="sibTrans" cxnId="{EFA2CFF1-55C1-41AD-94F5-032BE9DFA967}">
      <dgm:prSet/>
      <dgm:spPr/>
      <dgm:t>
        <a:bodyPr/>
        <a:lstStyle/>
        <a:p>
          <a:endParaRPr lang="en-US"/>
        </a:p>
      </dgm:t>
    </dgm:pt>
    <dgm:pt modelId="{582E9318-788C-47DC-925C-1FEC48020279}">
      <dgm:prSet custT="1"/>
      <dgm:spPr/>
      <dgm:t>
        <a:bodyPr/>
        <a:lstStyle/>
        <a:p>
          <a:pPr rtl="0"/>
          <a:r>
            <a:rPr lang="en-US" sz="1400" b="1" dirty="0" smtClean="0"/>
            <a:t>Promote </a:t>
          </a:r>
          <a:br>
            <a:rPr lang="en-US" sz="1400" b="1" dirty="0" smtClean="0"/>
          </a:br>
          <a:r>
            <a:rPr lang="en-US" sz="1400" b="1" dirty="0" smtClean="0"/>
            <a:t>Age-Friendly Communities</a:t>
          </a:r>
          <a:endParaRPr lang="en-US" sz="1400" b="1" dirty="0"/>
        </a:p>
      </dgm:t>
    </dgm:pt>
    <dgm:pt modelId="{3ED754C2-83AB-40B4-A475-56A93EE1F73D}" type="parTrans" cxnId="{F9453355-DC49-4FBE-A0AE-92ACA8F20A3B}">
      <dgm:prSet/>
      <dgm:spPr/>
      <dgm:t>
        <a:bodyPr/>
        <a:lstStyle/>
        <a:p>
          <a:endParaRPr lang="en-US"/>
        </a:p>
      </dgm:t>
    </dgm:pt>
    <dgm:pt modelId="{D20EB044-7D3F-4CEE-8D44-BE7DE1DBDD77}" type="sibTrans" cxnId="{F9453355-DC49-4FBE-A0AE-92ACA8F20A3B}">
      <dgm:prSet/>
      <dgm:spPr/>
      <dgm:t>
        <a:bodyPr/>
        <a:lstStyle/>
        <a:p>
          <a:endParaRPr lang="en-US"/>
        </a:p>
      </dgm:t>
    </dgm:pt>
    <dgm:pt modelId="{1998E80C-C69E-47DC-A2C0-AA2AE542A51D}">
      <dgm:prSet custT="1"/>
      <dgm:spPr/>
      <dgm:t>
        <a:bodyPr/>
        <a:lstStyle/>
        <a:p>
          <a:pPr rtl="0"/>
          <a:r>
            <a:rPr lang="en-US" sz="1400" b="1" dirty="0" smtClean="0"/>
            <a:t>Facilitate Connection &amp; Engagement </a:t>
          </a:r>
          <a:endParaRPr lang="en-US" sz="1400" b="1" dirty="0"/>
        </a:p>
      </dgm:t>
    </dgm:pt>
    <dgm:pt modelId="{21B53AE3-C6C1-4F7B-A32E-A953DC8DDBAF}" type="parTrans" cxnId="{1B73718A-16AD-4AB9-B098-CE6AF642AE4D}">
      <dgm:prSet/>
      <dgm:spPr/>
      <dgm:t>
        <a:bodyPr/>
        <a:lstStyle/>
        <a:p>
          <a:endParaRPr lang="en-US"/>
        </a:p>
      </dgm:t>
    </dgm:pt>
    <dgm:pt modelId="{83F4D277-F501-4879-ADD4-8E588BEC9D75}" type="sibTrans" cxnId="{1B73718A-16AD-4AB9-B098-CE6AF642AE4D}">
      <dgm:prSet/>
      <dgm:spPr/>
      <dgm:t>
        <a:bodyPr/>
        <a:lstStyle/>
        <a:p>
          <a:endParaRPr lang="en-US"/>
        </a:p>
      </dgm:t>
    </dgm:pt>
    <dgm:pt modelId="{8A6E8801-CF2A-4C81-BB59-26D025687850}">
      <dgm:prSet custT="1"/>
      <dgm:spPr/>
      <dgm:t>
        <a:bodyPr/>
        <a:lstStyle/>
        <a:p>
          <a:pPr rtl="0"/>
          <a:r>
            <a:rPr lang="en-US" sz="1400" b="1" dirty="0" smtClean="0"/>
            <a:t>Improve Economic Security</a:t>
          </a:r>
          <a:endParaRPr lang="en-US" sz="1400" b="1" dirty="0"/>
        </a:p>
      </dgm:t>
    </dgm:pt>
    <dgm:pt modelId="{CFA529A0-0DBC-475E-A10B-FF0DEE350F52}" type="parTrans" cxnId="{35F00316-7A6D-4B34-8BA9-56D239C2B40B}">
      <dgm:prSet/>
      <dgm:spPr/>
      <dgm:t>
        <a:bodyPr/>
        <a:lstStyle/>
        <a:p>
          <a:endParaRPr lang="en-US"/>
        </a:p>
      </dgm:t>
    </dgm:pt>
    <dgm:pt modelId="{09ECECE3-532A-4C83-9906-612A86E15A22}" type="sibTrans" cxnId="{35F00316-7A6D-4B34-8BA9-56D239C2B40B}">
      <dgm:prSet/>
      <dgm:spPr/>
      <dgm:t>
        <a:bodyPr/>
        <a:lstStyle/>
        <a:p>
          <a:endParaRPr lang="en-US"/>
        </a:p>
      </dgm:t>
    </dgm:pt>
    <dgm:pt modelId="{614FF342-B9F4-4A1B-AD15-8216788A3A97}" type="pres">
      <dgm:prSet presAssocID="{ED622C48-9390-45EE-A884-9D1A7F623FC6}" presName="cycle" presStyleCnt="0">
        <dgm:presLayoutVars>
          <dgm:dir/>
          <dgm:resizeHandles val="exact"/>
        </dgm:presLayoutVars>
      </dgm:prSet>
      <dgm:spPr/>
      <dgm:t>
        <a:bodyPr/>
        <a:lstStyle/>
        <a:p>
          <a:endParaRPr lang="en-US"/>
        </a:p>
      </dgm:t>
    </dgm:pt>
    <dgm:pt modelId="{5DC10D32-61E6-47AF-9617-7CE5B3D3454C}" type="pres">
      <dgm:prSet presAssocID="{8A6E8801-CF2A-4C81-BB59-26D025687850}" presName="node" presStyleLbl="node1" presStyleIdx="0" presStyleCnt="4">
        <dgm:presLayoutVars>
          <dgm:bulletEnabled val="1"/>
        </dgm:presLayoutVars>
      </dgm:prSet>
      <dgm:spPr/>
      <dgm:t>
        <a:bodyPr/>
        <a:lstStyle/>
        <a:p>
          <a:endParaRPr lang="en-US"/>
        </a:p>
      </dgm:t>
    </dgm:pt>
    <dgm:pt modelId="{98795322-446B-497E-990C-4F7521A0B679}" type="pres">
      <dgm:prSet presAssocID="{8A6E8801-CF2A-4C81-BB59-26D025687850}" presName="spNode" presStyleCnt="0"/>
      <dgm:spPr/>
    </dgm:pt>
    <dgm:pt modelId="{C7B90285-EDAD-49A3-ADF0-1A348A5BC3BC}" type="pres">
      <dgm:prSet presAssocID="{09ECECE3-532A-4C83-9906-612A86E15A22}" presName="sibTrans" presStyleLbl="sibTrans1D1" presStyleIdx="0" presStyleCnt="4"/>
      <dgm:spPr/>
      <dgm:t>
        <a:bodyPr/>
        <a:lstStyle/>
        <a:p>
          <a:endParaRPr lang="en-US"/>
        </a:p>
      </dgm:t>
    </dgm:pt>
    <dgm:pt modelId="{7E033263-6480-45EE-B79B-F96DCB4B093A}" type="pres">
      <dgm:prSet presAssocID="{EA9F2503-E980-4E1F-9C81-A9B9FE7647FB}" presName="node" presStyleLbl="node1" presStyleIdx="1" presStyleCnt="4">
        <dgm:presLayoutVars>
          <dgm:bulletEnabled val="1"/>
        </dgm:presLayoutVars>
      </dgm:prSet>
      <dgm:spPr/>
      <dgm:t>
        <a:bodyPr/>
        <a:lstStyle/>
        <a:p>
          <a:endParaRPr lang="en-US"/>
        </a:p>
      </dgm:t>
    </dgm:pt>
    <dgm:pt modelId="{7218645B-4140-4A37-BC8A-8CE3E85D1B6D}" type="pres">
      <dgm:prSet presAssocID="{EA9F2503-E980-4E1F-9C81-A9B9FE7647FB}" presName="spNode" presStyleCnt="0"/>
      <dgm:spPr/>
    </dgm:pt>
    <dgm:pt modelId="{152C1A9C-D6E5-4F8C-A217-ADD9D48E057E}" type="pres">
      <dgm:prSet presAssocID="{14C61B08-CC22-4EB8-AE30-8B79FFE4807B}" presName="sibTrans" presStyleLbl="sibTrans1D1" presStyleIdx="1" presStyleCnt="4"/>
      <dgm:spPr/>
      <dgm:t>
        <a:bodyPr/>
        <a:lstStyle/>
        <a:p>
          <a:endParaRPr lang="en-US"/>
        </a:p>
      </dgm:t>
    </dgm:pt>
    <dgm:pt modelId="{C0B5BF20-DCE5-4D60-A345-64189BE2B983}" type="pres">
      <dgm:prSet presAssocID="{582E9318-788C-47DC-925C-1FEC48020279}" presName="node" presStyleLbl="node1" presStyleIdx="2" presStyleCnt="4">
        <dgm:presLayoutVars>
          <dgm:bulletEnabled val="1"/>
        </dgm:presLayoutVars>
      </dgm:prSet>
      <dgm:spPr/>
      <dgm:t>
        <a:bodyPr/>
        <a:lstStyle/>
        <a:p>
          <a:endParaRPr lang="en-US"/>
        </a:p>
      </dgm:t>
    </dgm:pt>
    <dgm:pt modelId="{8DE9421A-C1E8-49F8-8BAD-7037A635E476}" type="pres">
      <dgm:prSet presAssocID="{582E9318-788C-47DC-925C-1FEC48020279}" presName="spNode" presStyleCnt="0"/>
      <dgm:spPr/>
    </dgm:pt>
    <dgm:pt modelId="{682BE0AA-F6C1-4A6D-90A3-D34E37044E72}" type="pres">
      <dgm:prSet presAssocID="{D20EB044-7D3F-4CEE-8D44-BE7DE1DBDD77}" presName="sibTrans" presStyleLbl="sibTrans1D1" presStyleIdx="2" presStyleCnt="4"/>
      <dgm:spPr/>
      <dgm:t>
        <a:bodyPr/>
        <a:lstStyle/>
        <a:p>
          <a:endParaRPr lang="en-US"/>
        </a:p>
      </dgm:t>
    </dgm:pt>
    <dgm:pt modelId="{8D1AA076-CDD1-4694-BE98-BB79410E8A71}" type="pres">
      <dgm:prSet presAssocID="{1998E80C-C69E-47DC-A2C0-AA2AE542A51D}" presName="node" presStyleLbl="node1" presStyleIdx="3" presStyleCnt="4">
        <dgm:presLayoutVars>
          <dgm:bulletEnabled val="1"/>
        </dgm:presLayoutVars>
      </dgm:prSet>
      <dgm:spPr/>
      <dgm:t>
        <a:bodyPr/>
        <a:lstStyle/>
        <a:p>
          <a:endParaRPr lang="en-US"/>
        </a:p>
      </dgm:t>
    </dgm:pt>
    <dgm:pt modelId="{5AD719F0-5A79-428A-AC91-1B2DAB5E7885}" type="pres">
      <dgm:prSet presAssocID="{1998E80C-C69E-47DC-A2C0-AA2AE542A51D}" presName="spNode" presStyleCnt="0"/>
      <dgm:spPr/>
    </dgm:pt>
    <dgm:pt modelId="{EB42C26F-A81F-4FE4-A94A-D556E5395FF6}" type="pres">
      <dgm:prSet presAssocID="{83F4D277-F501-4879-ADD4-8E588BEC9D75}" presName="sibTrans" presStyleLbl="sibTrans1D1" presStyleIdx="3" presStyleCnt="4"/>
      <dgm:spPr/>
      <dgm:t>
        <a:bodyPr/>
        <a:lstStyle/>
        <a:p>
          <a:endParaRPr lang="en-US"/>
        </a:p>
      </dgm:t>
    </dgm:pt>
  </dgm:ptLst>
  <dgm:cxnLst>
    <dgm:cxn modelId="{F1DDA400-0B77-43DA-A203-19BF5874B3EB}" type="presOf" srcId="{EA9F2503-E980-4E1F-9C81-A9B9FE7647FB}" destId="{7E033263-6480-45EE-B79B-F96DCB4B093A}" srcOrd="0" destOrd="0" presId="urn:microsoft.com/office/officeart/2005/8/layout/cycle6"/>
    <dgm:cxn modelId="{2F6E84CF-EAFA-4B4C-B86C-1B8313130456}" type="presOf" srcId="{8A6E8801-CF2A-4C81-BB59-26D025687850}" destId="{5DC10D32-61E6-47AF-9617-7CE5B3D3454C}" srcOrd="0" destOrd="0" presId="urn:microsoft.com/office/officeart/2005/8/layout/cycle6"/>
    <dgm:cxn modelId="{7E6CAEA6-8779-4036-8234-F4C3B7F093A5}" type="presOf" srcId="{582E9318-788C-47DC-925C-1FEC48020279}" destId="{C0B5BF20-DCE5-4D60-A345-64189BE2B983}" srcOrd="0" destOrd="0" presId="urn:microsoft.com/office/officeart/2005/8/layout/cycle6"/>
    <dgm:cxn modelId="{6E440981-9A41-4E4D-9BB0-D3551546565D}" type="presOf" srcId="{D20EB044-7D3F-4CEE-8D44-BE7DE1DBDD77}" destId="{682BE0AA-F6C1-4A6D-90A3-D34E37044E72}" srcOrd="0" destOrd="0" presId="urn:microsoft.com/office/officeart/2005/8/layout/cycle6"/>
    <dgm:cxn modelId="{EFA2CFF1-55C1-41AD-94F5-032BE9DFA967}" srcId="{ED622C48-9390-45EE-A884-9D1A7F623FC6}" destId="{EA9F2503-E980-4E1F-9C81-A9B9FE7647FB}" srcOrd="1" destOrd="0" parTransId="{941EBE75-91A8-44F5-BEED-30D3BDC7A102}" sibTransId="{14C61B08-CC22-4EB8-AE30-8B79FFE4807B}"/>
    <dgm:cxn modelId="{1B73718A-16AD-4AB9-B098-CE6AF642AE4D}" srcId="{ED622C48-9390-45EE-A884-9D1A7F623FC6}" destId="{1998E80C-C69E-47DC-A2C0-AA2AE542A51D}" srcOrd="3" destOrd="0" parTransId="{21B53AE3-C6C1-4F7B-A32E-A953DC8DDBAF}" sibTransId="{83F4D277-F501-4879-ADD4-8E588BEC9D75}"/>
    <dgm:cxn modelId="{F9453355-DC49-4FBE-A0AE-92ACA8F20A3B}" srcId="{ED622C48-9390-45EE-A884-9D1A7F623FC6}" destId="{582E9318-788C-47DC-925C-1FEC48020279}" srcOrd="2" destOrd="0" parTransId="{3ED754C2-83AB-40B4-A475-56A93EE1F73D}" sibTransId="{D20EB044-7D3F-4CEE-8D44-BE7DE1DBDD77}"/>
    <dgm:cxn modelId="{77A1DD88-0C98-408B-9F41-DAFCE8F4A1F8}" type="presOf" srcId="{ED622C48-9390-45EE-A884-9D1A7F623FC6}" destId="{614FF342-B9F4-4A1B-AD15-8216788A3A97}" srcOrd="0" destOrd="0" presId="urn:microsoft.com/office/officeart/2005/8/layout/cycle6"/>
    <dgm:cxn modelId="{5A79C1E4-0C19-40CD-AE9F-5CA4EE429D0D}" type="presOf" srcId="{14C61B08-CC22-4EB8-AE30-8B79FFE4807B}" destId="{152C1A9C-D6E5-4F8C-A217-ADD9D48E057E}" srcOrd="0" destOrd="0" presId="urn:microsoft.com/office/officeart/2005/8/layout/cycle6"/>
    <dgm:cxn modelId="{35F00316-7A6D-4B34-8BA9-56D239C2B40B}" srcId="{ED622C48-9390-45EE-A884-9D1A7F623FC6}" destId="{8A6E8801-CF2A-4C81-BB59-26D025687850}" srcOrd="0" destOrd="0" parTransId="{CFA529A0-0DBC-475E-A10B-FF0DEE350F52}" sibTransId="{09ECECE3-532A-4C83-9906-612A86E15A22}"/>
    <dgm:cxn modelId="{2D052F00-D497-4542-AE87-7F829A61B0C4}" type="presOf" srcId="{1998E80C-C69E-47DC-A2C0-AA2AE542A51D}" destId="{8D1AA076-CDD1-4694-BE98-BB79410E8A71}" srcOrd="0" destOrd="0" presId="urn:microsoft.com/office/officeart/2005/8/layout/cycle6"/>
    <dgm:cxn modelId="{F85FE072-837E-4E35-82A6-81B3CE307215}" type="presOf" srcId="{09ECECE3-532A-4C83-9906-612A86E15A22}" destId="{C7B90285-EDAD-49A3-ADF0-1A348A5BC3BC}" srcOrd="0" destOrd="0" presId="urn:microsoft.com/office/officeart/2005/8/layout/cycle6"/>
    <dgm:cxn modelId="{E04B72D6-FE83-48E9-9B50-3D2A57D47D60}" type="presOf" srcId="{83F4D277-F501-4879-ADD4-8E588BEC9D75}" destId="{EB42C26F-A81F-4FE4-A94A-D556E5395FF6}" srcOrd="0" destOrd="0" presId="urn:microsoft.com/office/officeart/2005/8/layout/cycle6"/>
    <dgm:cxn modelId="{2619219F-2F95-420C-9B39-CD9D001697F0}" type="presParOf" srcId="{614FF342-B9F4-4A1B-AD15-8216788A3A97}" destId="{5DC10D32-61E6-47AF-9617-7CE5B3D3454C}" srcOrd="0" destOrd="0" presId="urn:microsoft.com/office/officeart/2005/8/layout/cycle6"/>
    <dgm:cxn modelId="{C78A6C9F-0427-46DE-8C71-E57926241FE7}" type="presParOf" srcId="{614FF342-B9F4-4A1B-AD15-8216788A3A97}" destId="{98795322-446B-497E-990C-4F7521A0B679}" srcOrd="1" destOrd="0" presId="urn:microsoft.com/office/officeart/2005/8/layout/cycle6"/>
    <dgm:cxn modelId="{0313BBBA-1FB5-4E2D-9B4C-1E89963E6EE0}" type="presParOf" srcId="{614FF342-B9F4-4A1B-AD15-8216788A3A97}" destId="{C7B90285-EDAD-49A3-ADF0-1A348A5BC3BC}" srcOrd="2" destOrd="0" presId="urn:microsoft.com/office/officeart/2005/8/layout/cycle6"/>
    <dgm:cxn modelId="{F3395B33-5F7E-42F7-888B-F977E3CF9F41}" type="presParOf" srcId="{614FF342-B9F4-4A1B-AD15-8216788A3A97}" destId="{7E033263-6480-45EE-B79B-F96DCB4B093A}" srcOrd="3" destOrd="0" presId="urn:microsoft.com/office/officeart/2005/8/layout/cycle6"/>
    <dgm:cxn modelId="{757125F5-243A-434E-841B-5FEB5AFB37F3}" type="presParOf" srcId="{614FF342-B9F4-4A1B-AD15-8216788A3A97}" destId="{7218645B-4140-4A37-BC8A-8CE3E85D1B6D}" srcOrd="4" destOrd="0" presId="urn:microsoft.com/office/officeart/2005/8/layout/cycle6"/>
    <dgm:cxn modelId="{104F583D-F92D-4A67-910A-C89BC5BD3957}" type="presParOf" srcId="{614FF342-B9F4-4A1B-AD15-8216788A3A97}" destId="{152C1A9C-D6E5-4F8C-A217-ADD9D48E057E}" srcOrd="5" destOrd="0" presId="urn:microsoft.com/office/officeart/2005/8/layout/cycle6"/>
    <dgm:cxn modelId="{190A6004-B36A-4E3E-B1EF-AB6787F2B53D}" type="presParOf" srcId="{614FF342-B9F4-4A1B-AD15-8216788A3A97}" destId="{C0B5BF20-DCE5-4D60-A345-64189BE2B983}" srcOrd="6" destOrd="0" presId="urn:microsoft.com/office/officeart/2005/8/layout/cycle6"/>
    <dgm:cxn modelId="{1FEC268A-3E25-4EF7-8B29-2C6F489E553A}" type="presParOf" srcId="{614FF342-B9F4-4A1B-AD15-8216788A3A97}" destId="{8DE9421A-C1E8-49F8-8BAD-7037A635E476}" srcOrd="7" destOrd="0" presId="urn:microsoft.com/office/officeart/2005/8/layout/cycle6"/>
    <dgm:cxn modelId="{CB73AA11-5615-4A9B-BCD2-098625A06911}" type="presParOf" srcId="{614FF342-B9F4-4A1B-AD15-8216788A3A97}" destId="{682BE0AA-F6C1-4A6D-90A3-D34E37044E72}" srcOrd="8" destOrd="0" presId="urn:microsoft.com/office/officeart/2005/8/layout/cycle6"/>
    <dgm:cxn modelId="{B9B72E95-928E-4D1C-8444-F3161156365E}" type="presParOf" srcId="{614FF342-B9F4-4A1B-AD15-8216788A3A97}" destId="{8D1AA076-CDD1-4694-BE98-BB79410E8A71}" srcOrd="9" destOrd="0" presId="urn:microsoft.com/office/officeart/2005/8/layout/cycle6"/>
    <dgm:cxn modelId="{EE77663E-88C9-4A52-8E64-399B0B81C497}" type="presParOf" srcId="{614FF342-B9F4-4A1B-AD15-8216788A3A97}" destId="{5AD719F0-5A79-428A-AC91-1B2DAB5E7885}" srcOrd="10" destOrd="0" presId="urn:microsoft.com/office/officeart/2005/8/layout/cycle6"/>
    <dgm:cxn modelId="{0F4A7982-5B2B-4783-BCB3-50A5D97FDBCF}" type="presParOf" srcId="{614FF342-B9F4-4A1B-AD15-8216788A3A97}" destId="{EB42C26F-A81F-4FE4-A94A-D556E5395FF6}"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702A8-566E-426A-99B9-361D492CD2B6}">
      <dsp:nvSpPr>
        <dsp:cNvPr id="0" name=""/>
        <dsp:cNvSpPr/>
      </dsp:nvSpPr>
      <dsp:spPr>
        <a:xfrm>
          <a:off x="1637" y="488218"/>
          <a:ext cx="3491135" cy="4353009"/>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Year One</a:t>
          </a:r>
          <a:endParaRPr lang="en-US" sz="2400" kern="1200" dirty="0"/>
        </a:p>
        <a:p>
          <a:pPr marL="171450" lvl="1" indent="-171450" algn="l" defTabSz="800100" rtl="0">
            <a:lnSpc>
              <a:spcPct val="90000"/>
            </a:lnSpc>
            <a:spcBef>
              <a:spcPct val="0"/>
            </a:spcBef>
            <a:spcAft>
              <a:spcPct val="15000"/>
            </a:spcAft>
            <a:buChar char="••"/>
          </a:pPr>
          <a:r>
            <a:rPr lang="en-US" sz="1800" kern="1200" dirty="0" smtClean="0"/>
            <a:t>Held 5 in-person meetings including 4 expert panels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Reviewed documents and data from thought leaders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Held 4 listening sessions across the state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Invited input and recommendations via web portal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Heard from over 500 individuals across the Commonwealth </a:t>
          </a:r>
          <a:endParaRPr lang="en-US" sz="1800" kern="1200" dirty="0"/>
        </a:p>
        <a:p>
          <a:pPr marL="171450" lvl="1" indent="-171450" algn="l" defTabSz="800100" rtl="0">
            <a:lnSpc>
              <a:spcPct val="90000"/>
            </a:lnSpc>
            <a:spcBef>
              <a:spcPct val="0"/>
            </a:spcBef>
            <a:spcAft>
              <a:spcPct val="15000"/>
            </a:spcAft>
            <a:buChar char="••"/>
          </a:pPr>
          <a:r>
            <a:rPr lang="en-US" sz="1800" kern="1200" smtClean="0"/>
            <a:t>Drafted initial blueprint</a:t>
          </a:r>
          <a:endParaRPr lang="en-US" sz="1800" kern="1200" dirty="0"/>
        </a:p>
      </dsp:txBody>
      <dsp:txXfrm>
        <a:off x="103889" y="590470"/>
        <a:ext cx="3286631" cy="4148505"/>
      </dsp:txXfrm>
    </dsp:sp>
    <dsp:sp modelId="{1DC76F7C-64EC-4D4C-9FBA-E3EB5C6FB374}">
      <dsp:nvSpPr>
        <dsp:cNvPr id="0" name=""/>
        <dsp:cNvSpPr/>
      </dsp:nvSpPr>
      <dsp:spPr>
        <a:xfrm>
          <a:off x="3841886" y="2231822"/>
          <a:ext cx="740120" cy="865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841886" y="2404982"/>
        <a:ext cx="518084" cy="519481"/>
      </dsp:txXfrm>
    </dsp:sp>
    <dsp:sp modelId="{FEB5030D-E5CA-476C-B3F7-E88A2186D4BC}">
      <dsp:nvSpPr>
        <dsp:cNvPr id="0" name=""/>
        <dsp:cNvSpPr/>
      </dsp:nvSpPr>
      <dsp:spPr>
        <a:xfrm>
          <a:off x="4889227" y="488218"/>
          <a:ext cx="3491135" cy="4353009"/>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smtClean="0"/>
            <a:t>Year Two</a:t>
          </a:r>
          <a:endParaRPr lang="en-US" sz="2400" kern="1200" dirty="0"/>
        </a:p>
        <a:p>
          <a:pPr marL="171450" lvl="1" indent="-171450" algn="l" defTabSz="800100" rtl="0">
            <a:lnSpc>
              <a:spcPct val="90000"/>
            </a:lnSpc>
            <a:spcBef>
              <a:spcPct val="0"/>
            </a:spcBef>
            <a:spcAft>
              <a:spcPct val="15000"/>
            </a:spcAft>
            <a:buChar char="••"/>
          </a:pPr>
          <a:r>
            <a:rPr lang="en-US" sz="1800" b="0" kern="1200" dirty="0" smtClean="0"/>
            <a:t>Establish working groups to research, develop and explore potential initiatives</a:t>
          </a:r>
          <a:endParaRPr lang="en-US" sz="1800" b="0" kern="1200" dirty="0"/>
        </a:p>
        <a:p>
          <a:pPr marL="171450" lvl="1" indent="-171450" algn="l" defTabSz="800100" rtl="0">
            <a:lnSpc>
              <a:spcPct val="90000"/>
            </a:lnSpc>
            <a:spcBef>
              <a:spcPct val="0"/>
            </a:spcBef>
            <a:spcAft>
              <a:spcPct val="15000"/>
            </a:spcAft>
            <a:buChar char="••"/>
          </a:pPr>
          <a:r>
            <a:rPr lang="en-US" sz="1800" b="0" kern="1200" smtClean="0"/>
            <a:t>Provide recommendations to Governor Baker</a:t>
          </a:r>
          <a:endParaRPr lang="en-US" sz="1800" b="0" kern="1200" dirty="0"/>
        </a:p>
        <a:p>
          <a:pPr marL="171450" lvl="1" indent="-171450" algn="l" defTabSz="800100" rtl="0">
            <a:lnSpc>
              <a:spcPct val="90000"/>
            </a:lnSpc>
            <a:spcBef>
              <a:spcPct val="0"/>
            </a:spcBef>
            <a:spcAft>
              <a:spcPct val="15000"/>
            </a:spcAft>
            <a:buChar char="••"/>
          </a:pPr>
          <a:r>
            <a:rPr lang="en-US" sz="1800" b="0" kern="1200" dirty="0" smtClean="0"/>
            <a:t>Establish a plan for communications of the Council’s work and reports</a:t>
          </a:r>
          <a:endParaRPr lang="en-US" sz="1800" b="0" kern="1200" dirty="0"/>
        </a:p>
        <a:p>
          <a:pPr marL="171450" lvl="1" indent="-171450" algn="l" defTabSz="800100" rtl="0">
            <a:lnSpc>
              <a:spcPct val="90000"/>
            </a:lnSpc>
            <a:spcBef>
              <a:spcPct val="0"/>
            </a:spcBef>
            <a:spcAft>
              <a:spcPct val="15000"/>
            </a:spcAft>
            <a:buChar char="••"/>
          </a:pPr>
          <a:r>
            <a:rPr lang="en-US" sz="1800" b="0" kern="1200" smtClean="0"/>
            <a:t>Develop metrics to evaluate outcomes and measure success</a:t>
          </a:r>
          <a:endParaRPr lang="en-US" sz="1800" b="0" kern="1200" dirty="0"/>
        </a:p>
      </dsp:txBody>
      <dsp:txXfrm>
        <a:off x="4991479" y="590470"/>
        <a:ext cx="3286631" cy="4148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10D32-61E6-47AF-9617-7CE5B3D3454C}">
      <dsp:nvSpPr>
        <dsp:cNvPr id="0" name=""/>
        <dsp:cNvSpPr/>
      </dsp:nvSpPr>
      <dsp:spPr>
        <a:xfrm>
          <a:off x="2540878" y="591"/>
          <a:ext cx="1378477" cy="896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Improve Economic Security</a:t>
          </a:r>
          <a:endParaRPr lang="en-US" sz="1400" b="1" kern="1200" dirty="0"/>
        </a:p>
      </dsp:txBody>
      <dsp:txXfrm>
        <a:off x="2584618" y="44331"/>
        <a:ext cx="1290997" cy="808530"/>
      </dsp:txXfrm>
    </dsp:sp>
    <dsp:sp modelId="{C7B90285-EDAD-49A3-ADF0-1A348A5BC3BC}">
      <dsp:nvSpPr>
        <dsp:cNvPr id="0" name=""/>
        <dsp:cNvSpPr/>
      </dsp:nvSpPr>
      <dsp:spPr>
        <a:xfrm>
          <a:off x="1750822" y="448596"/>
          <a:ext cx="2958589" cy="2958589"/>
        </a:xfrm>
        <a:custGeom>
          <a:avLst/>
          <a:gdLst/>
          <a:ahLst/>
          <a:cxnLst/>
          <a:rect l="0" t="0" r="0" b="0"/>
          <a:pathLst>
            <a:path>
              <a:moveTo>
                <a:pt x="2178447" y="175646"/>
              </a:moveTo>
              <a:arcTo wR="1479294" hR="1479294" stAng="17892292" swAng="26238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033263-6480-45EE-B79B-F96DCB4B093A}">
      <dsp:nvSpPr>
        <dsp:cNvPr id="0" name=""/>
        <dsp:cNvSpPr/>
      </dsp:nvSpPr>
      <dsp:spPr>
        <a:xfrm>
          <a:off x="4020172" y="1479885"/>
          <a:ext cx="1378477" cy="896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Ensure Access &amp; Affordability of Services</a:t>
          </a:r>
          <a:endParaRPr lang="en-US" sz="1400" b="1" kern="1200" dirty="0"/>
        </a:p>
      </dsp:txBody>
      <dsp:txXfrm>
        <a:off x="4063912" y="1523625"/>
        <a:ext cx="1290997" cy="808530"/>
      </dsp:txXfrm>
    </dsp:sp>
    <dsp:sp modelId="{152C1A9C-D6E5-4F8C-A217-ADD9D48E057E}">
      <dsp:nvSpPr>
        <dsp:cNvPr id="0" name=""/>
        <dsp:cNvSpPr/>
      </dsp:nvSpPr>
      <dsp:spPr>
        <a:xfrm>
          <a:off x="1750822" y="448596"/>
          <a:ext cx="2958589" cy="2958589"/>
        </a:xfrm>
        <a:custGeom>
          <a:avLst/>
          <a:gdLst/>
          <a:ahLst/>
          <a:cxnLst/>
          <a:rect l="0" t="0" r="0" b="0"/>
          <a:pathLst>
            <a:path>
              <a:moveTo>
                <a:pt x="2885678" y="1937986"/>
              </a:moveTo>
              <a:arcTo wR="1479294" hR="1479294" stAng="1083824" swAng="26238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B5BF20-DCE5-4D60-A345-64189BE2B983}">
      <dsp:nvSpPr>
        <dsp:cNvPr id="0" name=""/>
        <dsp:cNvSpPr/>
      </dsp:nvSpPr>
      <dsp:spPr>
        <a:xfrm>
          <a:off x="2540878" y="2959180"/>
          <a:ext cx="1378477" cy="896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Promote </a:t>
          </a:r>
          <a:br>
            <a:rPr lang="en-US" sz="1400" b="1" kern="1200" dirty="0" smtClean="0"/>
          </a:br>
          <a:r>
            <a:rPr lang="en-US" sz="1400" b="1" kern="1200" dirty="0" smtClean="0"/>
            <a:t>Age-Friendly Communities</a:t>
          </a:r>
          <a:endParaRPr lang="en-US" sz="1400" b="1" kern="1200" dirty="0"/>
        </a:p>
      </dsp:txBody>
      <dsp:txXfrm>
        <a:off x="2584618" y="3002920"/>
        <a:ext cx="1290997" cy="808530"/>
      </dsp:txXfrm>
    </dsp:sp>
    <dsp:sp modelId="{682BE0AA-F6C1-4A6D-90A3-D34E37044E72}">
      <dsp:nvSpPr>
        <dsp:cNvPr id="0" name=""/>
        <dsp:cNvSpPr/>
      </dsp:nvSpPr>
      <dsp:spPr>
        <a:xfrm>
          <a:off x="1750822" y="448596"/>
          <a:ext cx="2958589" cy="2958589"/>
        </a:xfrm>
        <a:custGeom>
          <a:avLst/>
          <a:gdLst/>
          <a:ahLst/>
          <a:cxnLst/>
          <a:rect l="0" t="0" r="0" b="0"/>
          <a:pathLst>
            <a:path>
              <a:moveTo>
                <a:pt x="780141" y="2782942"/>
              </a:moveTo>
              <a:arcTo wR="1479294" hR="1479294" stAng="7092292" swAng="26238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1AA076-CDD1-4694-BE98-BB79410E8A71}">
      <dsp:nvSpPr>
        <dsp:cNvPr id="0" name=""/>
        <dsp:cNvSpPr/>
      </dsp:nvSpPr>
      <dsp:spPr>
        <a:xfrm>
          <a:off x="1061583" y="1479885"/>
          <a:ext cx="1378477" cy="896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Facilitate Connection &amp; Engagement </a:t>
          </a:r>
          <a:endParaRPr lang="en-US" sz="1400" b="1" kern="1200" dirty="0"/>
        </a:p>
      </dsp:txBody>
      <dsp:txXfrm>
        <a:off x="1105323" y="1523625"/>
        <a:ext cx="1290997" cy="808530"/>
      </dsp:txXfrm>
    </dsp:sp>
    <dsp:sp modelId="{EB42C26F-A81F-4FE4-A94A-D556E5395FF6}">
      <dsp:nvSpPr>
        <dsp:cNvPr id="0" name=""/>
        <dsp:cNvSpPr/>
      </dsp:nvSpPr>
      <dsp:spPr>
        <a:xfrm>
          <a:off x="1750822" y="448596"/>
          <a:ext cx="2958589" cy="2958589"/>
        </a:xfrm>
        <a:custGeom>
          <a:avLst/>
          <a:gdLst/>
          <a:ahLst/>
          <a:cxnLst/>
          <a:rect l="0" t="0" r="0" b="0"/>
          <a:pathLst>
            <a:path>
              <a:moveTo>
                <a:pt x="72911" y="1020602"/>
              </a:moveTo>
              <a:arcTo wR="1479294" hR="1479294" stAng="11883824" swAng="26238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9FE927C8-6BDB-4D93-A6B9-A7260934345E}" type="datetimeFigureOut">
              <a:rPr lang="en-US" smtClean="0"/>
              <a:pPr/>
              <a:t>5/11/2018</a:t>
            </a:fld>
            <a:endParaRPr lang="en-US"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90B567B8-2B24-4557-8DC0-E7D89F2DE7D8}" type="slidenum">
              <a:rPr lang="en-US" smtClean="0"/>
              <a:pPr/>
              <a:t>‹#›</a:t>
            </a:fld>
            <a:endParaRPr lang="en-US" dirty="0"/>
          </a:p>
        </p:txBody>
      </p:sp>
    </p:spTree>
    <p:extLst>
      <p:ext uri="{BB962C8B-B14F-4D97-AF65-F5344CB8AC3E}">
        <p14:creationId xmlns:p14="http://schemas.microsoft.com/office/powerpoint/2010/main" val="107166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579A96C-82AB-428E-8726-73A2B42C27CF}" type="datetimeFigureOut">
              <a:rPr lang="en-US" smtClean="0"/>
              <a:pPr/>
              <a:t>5/11/2018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6DD9EE0C-A7D7-4759-8806-A0AAEDF9B343}" type="slidenum">
              <a:rPr lang="en-US" smtClean="0"/>
              <a:pPr/>
              <a:t>‹#›</a:t>
            </a:fld>
            <a:endParaRPr lang="en-US" dirty="0"/>
          </a:p>
        </p:txBody>
      </p:sp>
    </p:spTree>
    <p:extLst>
      <p:ext uri="{BB962C8B-B14F-4D97-AF65-F5344CB8AC3E}">
        <p14:creationId xmlns:p14="http://schemas.microsoft.com/office/powerpoint/2010/main" val="124640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42E1B3-B30B-4045-88CC-934490D38883}" type="slidenum">
              <a:rPr lang="en-US" smtClean="0"/>
              <a:pPr/>
              <a:t>1</a:t>
            </a:fld>
            <a:endParaRPr lang="en-US" dirty="0"/>
          </a:p>
        </p:txBody>
      </p:sp>
    </p:spTree>
    <p:extLst>
      <p:ext uri="{BB962C8B-B14F-4D97-AF65-F5344CB8AC3E}">
        <p14:creationId xmlns:p14="http://schemas.microsoft.com/office/powerpoint/2010/main" val="1871018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10</a:t>
            </a:fld>
            <a:endParaRPr lang="en-US" altLang="en-US" dirty="0"/>
          </a:p>
        </p:txBody>
      </p:sp>
    </p:spTree>
    <p:extLst>
      <p:ext uri="{BB962C8B-B14F-4D97-AF65-F5344CB8AC3E}">
        <p14:creationId xmlns:p14="http://schemas.microsoft.com/office/powerpoint/2010/main" val="204931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2</a:t>
            </a:fld>
            <a:endParaRPr lang="en-US" altLang="en-US" dirty="0"/>
          </a:p>
        </p:txBody>
      </p:sp>
    </p:spTree>
    <p:extLst>
      <p:ext uri="{BB962C8B-B14F-4D97-AF65-F5344CB8AC3E}">
        <p14:creationId xmlns:p14="http://schemas.microsoft.com/office/powerpoint/2010/main" val="397870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3</a:t>
            </a:fld>
            <a:endParaRPr lang="en-US" altLang="en-US" dirty="0"/>
          </a:p>
        </p:txBody>
      </p:sp>
    </p:spTree>
    <p:extLst>
      <p:ext uri="{BB962C8B-B14F-4D97-AF65-F5344CB8AC3E}">
        <p14:creationId xmlns:p14="http://schemas.microsoft.com/office/powerpoint/2010/main" val="397870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4</a:t>
            </a:fld>
            <a:endParaRPr lang="en-US" altLang="en-US" dirty="0"/>
          </a:p>
        </p:txBody>
      </p:sp>
    </p:spTree>
    <p:extLst>
      <p:ext uri="{BB962C8B-B14F-4D97-AF65-F5344CB8AC3E}">
        <p14:creationId xmlns:p14="http://schemas.microsoft.com/office/powerpoint/2010/main" val="368047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5</a:t>
            </a:fld>
            <a:endParaRPr lang="en-US" altLang="en-US" dirty="0"/>
          </a:p>
        </p:txBody>
      </p:sp>
    </p:spTree>
    <p:extLst>
      <p:ext uri="{BB962C8B-B14F-4D97-AF65-F5344CB8AC3E}">
        <p14:creationId xmlns:p14="http://schemas.microsoft.com/office/powerpoint/2010/main" val="2049317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6</a:t>
            </a:fld>
            <a:endParaRPr lang="en-US" altLang="en-US" dirty="0"/>
          </a:p>
        </p:txBody>
      </p:sp>
    </p:spTree>
    <p:extLst>
      <p:ext uri="{BB962C8B-B14F-4D97-AF65-F5344CB8AC3E}">
        <p14:creationId xmlns:p14="http://schemas.microsoft.com/office/powerpoint/2010/main" val="204931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7</a:t>
            </a:fld>
            <a:endParaRPr lang="en-US" altLang="en-US" dirty="0"/>
          </a:p>
        </p:txBody>
      </p:sp>
    </p:spTree>
    <p:extLst>
      <p:ext uri="{BB962C8B-B14F-4D97-AF65-F5344CB8AC3E}">
        <p14:creationId xmlns:p14="http://schemas.microsoft.com/office/powerpoint/2010/main" val="204931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FFFD50-9F67-4C8B-A2E0-C2CEAB5A5865}" type="slidenum">
              <a:rPr lang="en-US" smtClean="0"/>
              <a:t>8</a:t>
            </a:fld>
            <a:endParaRPr lang="en-US"/>
          </a:p>
        </p:txBody>
      </p:sp>
    </p:spTree>
    <p:extLst>
      <p:ext uri="{BB962C8B-B14F-4D97-AF65-F5344CB8AC3E}">
        <p14:creationId xmlns:p14="http://schemas.microsoft.com/office/powerpoint/2010/main" val="79414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0" i="0" baseline="0" dirty="0" smtClean="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9</a:t>
            </a:fld>
            <a:endParaRPr lang="en-US" altLang="en-US" dirty="0"/>
          </a:p>
        </p:txBody>
      </p:sp>
    </p:spTree>
    <p:extLst>
      <p:ext uri="{BB962C8B-B14F-4D97-AF65-F5344CB8AC3E}">
        <p14:creationId xmlns:p14="http://schemas.microsoft.com/office/powerpoint/2010/main" val="204931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BF9D0-27BA-4E8A-8322-304E516EEB5E}" type="datetime1">
              <a:rPr lang="en-US" smtClean="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99272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467431-010F-45C9-890B-F26E10C1D92B}" type="datetime1">
              <a:rPr lang="en-US" smtClean="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284716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B5527-77F8-48BD-A7F5-1034EBB88534}" type="datetime1">
              <a:rPr lang="en-US" smtClean="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195131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C92A4-FD14-4F62-81CE-5DF7AFD951FF}" type="datetime1">
              <a:rPr lang="en-US" smtClean="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255126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2B0C7-8C57-48A8-A844-1FC62338E38D}" type="datetime1">
              <a:rPr lang="en-US" smtClean="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103753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518361-40AC-43E1-B822-7427E05C5731}" type="datetime1">
              <a:rPr lang="en-US" smtClean="0"/>
              <a:pPr/>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333021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A5522-30C0-4426-8A58-EC0A74BBA6A1}" type="datetime1">
              <a:rPr lang="en-US" smtClean="0"/>
              <a:pPr/>
              <a:t>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368692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3F8E6E-83C2-4627-954B-72D46725FC94}" type="datetime1">
              <a:rPr lang="en-US" smtClean="0"/>
              <a:pPr/>
              <a:t>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262663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D154-BAD3-4357-B935-2C2677312B4F}" type="datetime1">
              <a:rPr lang="en-US" smtClean="0"/>
              <a:pPr/>
              <a:t>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248002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51FDFA-D08E-4EC9-B690-9EADE30DFA8C}" type="datetime1">
              <a:rPr lang="en-US" smtClean="0"/>
              <a:pPr/>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5203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21FBE-91C5-413F-B9AC-34CDE8CA4A57}" type="datetime1">
              <a:rPr lang="en-US" smtClean="0"/>
              <a:pPr/>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364723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6E045-F926-438C-8341-6BFD08BE591A}" type="datetime1">
              <a:rPr lang="en-US" smtClean="0"/>
              <a:pPr/>
              <a:t>5/11/2018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0C3CB-B48A-45CA-9187-DBEB2631B05D}" type="slidenum">
              <a:rPr lang="en-US" smtClean="0"/>
              <a:pPr/>
              <a:t>‹#›</a:t>
            </a:fld>
            <a:endParaRPr lang="en-US" dirty="0"/>
          </a:p>
        </p:txBody>
      </p:sp>
    </p:spTree>
    <p:extLst>
      <p:ext uri="{BB962C8B-B14F-4D97-AF65-F5344CB8AC3E}">
        <p14:creationId xmlns:p14="http://schemas.microsoft.com/office/powerpoint/2010/main" val="2023005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
            <a:ext cx="9144000" cy="6857999"/>
          </a:xfrm>
          <a:prstGeom prst="rect">
            <a:avLst/>
          </a:prstGeom>
        </p:spPr>
      </p:pic>
      <p:sp>
        <p:nvSpPr>
          <p:cNvPr id="4" name="Rectangle 3"/>
          <p:cNvSpPr/>
          <p:nvPr/>
        </p:nvSpPr>
        <p:spPr>
          <a:xfrm>
            <a:off x="1066800" y="4495800"/>
            <a:ext cx="8153400" cy="1246495"/>
          </a:xfrm>
          <a:prstGeom prst="rect">
            <a:avLst/>
          </a:prstGeom>
        </p:spPr>
        <p:txBody>
          <a:bodyPr wrap="square">
            <a:spAutoFit/>
          </a:bodyPr>
          <a:lstStyle/>
          <a:p>
            <a:r>
              <a:rPr lang="en-US" sz="2500" b="1" dirty="0" smtClean="0">
                <a:solidFill>
                  <a:schemeClr val="bg1"/>
                </a:solidFill>
                <a:effectLst>
                  <a:outerShdw blurRad="38100" dist="38100" dir="2700000" algn="tl">
                    <a:srgbClr val="000000">
                      <a:alpha val="43137"/>
                    </a:srgbClr>
                  </a:outerShdw>
                </a:effectLst>
              </a:rPr>
              <a:t>Massachusetts Commission on Falls Prevention</a:t>
            </a:r>
          </a:p>
          <a:p>
            <a:r>
              <a:rPr lang="en-US" sz="2500" b="1" dirty="0" smtClean="0">
                <a:solidFill>
                  <a:schemeClr val="bg1"/>
                </a:solidFill>
                <a:effectLst>
                  <a:outerShdw blurRad="38100" dist="38100" dir="2700000" algn="tl">
                    <a:srgbClr val="000000">
                      <a:alpha val="43137"/>
                    </a:srgbClr>
                  </a:outerShdw>
                </a:effectLst>
              </a:rPr>
              <a:t>Robin Lipson, Executive Office of Elder Affairs</a:t>
            </a:r>
          </a:p>
          <a:p>
            <a:r>
              <a:rPr lang="en-US" sz="2500" b="1" dirty="0" smtClean="0">
                <a:solidFill>
                  <a:schemeClr val="bg1"/>
                </a:solidFill>
                <a:effectLst>
                  <a:outerShdw blurRad="38100" dist="38100" dir="2700000" algn="tl">
                    <a:srgbClr val="000000">
                      <a:alpha val="43137"/>
                    </a:srgbClr>
                  </a:outerShdw>
                </a:effectLst>
              </a:rPr>
              <a:t>7 May 2018</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7089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9143998" cy="6857999"/>
          </a:xfrm>
          <a:prstGeom prst="rect">
            <a:avLst/>
          </a:prstGeom>
        </p:spPr>
      </p:pic>
      <p:sp>
        <p:nvSpPr>
          <p:cNvPr id="3" name="Title 2"/>
          <p:cNvSpPr>
            <a:spLocks noGrp="1"/>
          </p:cNvSpPr>
          <p:nvPr>
            <p:ph type="title"/>
          </p:nvPr>
        </p:nvSpPr>
        <p:spPr>
          <a:xfrm>
            <a:off x="0" y="0"/>
            <a:ext cx="8763000" cy="990600"/>
          </a:xfrm>
        </p:spPr>
        <p:txBody>
          <a:bodyPr>
            <a:noAutofit/>
          </a:bodyPr>
          <a:lstStyle/>
          <a:p>
            <a:pPr algn="l"/>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Age-Friendly State Designation</a:t>
            </a:r>
            <a:br>
              <a:rPr lang="en-US" sz="3200" b="1" dirty="0" smtClean="0">
                <a:solidFill>
                  <a:schemeClr val="bg1"/>
                </a:solidFill>
              </a:rPr>
            </a:br>
            <a:r>
              <a:rPr lang="en-US" sz="2800" b="1" dirty="0" smtClean="0">
                <a:solidFill>
                  <a:schemeClr val="bg1"/>
                </a:solidFill>
              </a:rPr>
              <a:t>April 11</a:t>
            </a:r>
            <a:r>
              <a:rPr lang="en-US" sz="2800" b="1" baseline="30000" dirty="0" smtClean="0">
                <a:solidFill>
                  <a:schemeClr val="bg1"/>
                </a:solidFill>
              </a:rPr>
              <a:t>th</a:t>
            </a:r>
            <a:r>
              <a:rPr lang="en-US" sz="2800" b="1" dirty="0" smtClean="0">
                <a:solidFill>
                  <a:schemeClr val="bg1"/>
                </a:solidFill>
              </a:rPr>
              <a:t> Celebration </a:t>
            </a:r>
            <a:r>
              <a:rPr lang="en-US" sz="2800" b="1" dirty="0">
                <a:solidFill>
                  <a:schemeClr val="bg1"/>
                </a:solidFill>
              </a:rPr>
              <a:t>E</a:t>
            </a:r>
            <a:r>
              <a:rPr lang="en-US" sz="2800" b="1" dirty="0" smtClean="0">
                <a:solidFill>
                  <a:schemeClr val="bg1"/>
                </a:solidFill>
              </a:rPr>
              <a:t>vent</a:t>
            </a:r>
            <a:r>
              <a:rPr lang="en-US" sz="3200" b="1" dirty="0" smtClean="0">
                <a:solidFill>
                  <a:schemeClr val="bg1"/>
                </a:solidFill>
              </a:rPr>
              <a:t/>
            </a:r>
            <a:br>
              <a:rPr lang="en-US" sz="3200" b="1" dirty="0" smtClean="0">
                <a:solidFill>
                  <a:schemeClr val="bg1"/>
                </a:solidFill>
              </a:rPr>
            </a:br>
            <a:endParaRPr lang="en-US" sz="3200" b="1" dirty="0">
              <a:solidFill>
                <a:schemeClr val="bg1"/>
              </a:solidFill>
            </a:endParaRPr>
          </a:p>
        </p:txBody>
      </p:sp>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10</a:t>
            </a:fld>
            <a:endParaRPr lang="en-US" b="1" dirty="0">
              <a:solidFill>
                <a:schemeClr val="bg1"/>
              </a:solidFill>
            </a:endParaRPr>
          </a:p>
        </p:txBody>
      </p:sp>
      <p:pic>
        <p:nvPicPr>
          <p:cNvPr id="1026" name="Picture 2" descr="C:\Users\aebernardo\Desktop\crow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134" y="3429002"/>
            <a:ext cx="3621287" cy="271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ebernardo\Desktop\GovMS-podiu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114" y="3429002"/>
            <a:ext cx="3599876" cy="271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ebernardo\Desktop\socialgraphi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4889" y="1118938"/>
            <a:ext cx="4153299" cy="20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6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1"/>
            <a:ext cx="9143998" cy="6857999"/>
          </a:xfrm>
          <a:prstGeom prst="rect">
            <a:avLst/>
          </a:prstGeom>
        </p:spPr>
      </p:pic>
      <p:sp>
        <p:nvSpPr>
          <p:cNvPr id="7" name="Rectangle 6"/>
          <p:cNvSpPr/>
          <p:nvPr/>
        </p:nvSpPr>
        <p:spPr>
          <a:xfrm>
            <a:off x="-9525" y="203537"/>
            <a:ext cx="7629525" cy="1015663"/>
          </a:xfrm>
          <a:prstGeom prst="rect">
            <a:avLst/>
          </a:prstGeom>
        </p:spPr>
        <p:txBody>
          <a:bodyPr wrap="square" anchor="ctr">
            <a:spAutoFit/>
          </a:bodyPr>
          <a:lstStyle/>
          <a:p>
            <a:r>
              <a:rPr lang="en-US" sz="3200" b="1" dirty="0" smtClean="0">
                <a:solidFill>
                  <a:schemeClr val="bg1"/>
                </a:solidFill>
              </a:rPr>
              <a:t>Governor’s Council to Address Aging in MA</a:t>
            </a:r>
            <a:r>
              <a:rPr lang="en-US" sz="3500" b="1" dirty="0" smtClean="0">
                <a:solidFill>
                  <a:schemeClr val="bg1"/>
                </a:solidFill>
              </a:rPr>
              <a:t/>
            </a:r>
            <a:br>
              <a:rPr lang="en-US" sz="3500" b="1" dirty="0" smtClean="0">
                <a:solidFill>
                  <a:schemeClr val="bg1"/>
                </a:solidFill>
              </a:rPr>
            </a:br>
            <a:endParaRPr lang="en-US" sz="2800" b="1" dirty="0" smtClean="0">
              <a:solidFill>
                <a:schemeClr val="bg1"/>
              </a:solidFill>
            </a:endParaRPr>
          </a:p>
        </p:txBody>
      </p:sp>
      <p:sp>
        <p:nvSpPr>
          <p:cNvPr id="11"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2</a:t>
            </a:fld>
            <a:endParaRPr lang="en-US" b="1" dirty="0">
              <a:solidFill>
                <a:schemeClr val="bg1"/>
              </a:solidFill>
            </a:endParaRPr>
          </a:p>
        </p:txBody>
      </p:sp>
      <p:pic>
        <p:nvPicPr>
          <p:cNvPr id="3" name="Content Placeholder 2"/>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10688" y="1600199"/>
            <a:ext cx="7303572" cy="3657600"/>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221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0"/>
            <a:ext cx="9143998" cy="6857999"/>
          </a:xfrm>
          <a:prstGeom prst="rect">
            <a:avLst/>
          </a:prstGeom>
        </p:spPr>
      </p:pic>
      <p:graphicFrame>
        <p:nvGraphicFramePr>
          <p:cNvPr id="9" name="Content Placeholder 8"/>
          <p:cNvGraphicFramePr>
            <a:graphicFrameLocks noGrp="1"/>
          </p:cNvGraphicFramePr>
          <p:nvPr>
            <p:ph sz="half" idx="1"/>
            <p:extLst>
              <p:ext uri="{D42A27DB-BD31-4B8C-83A1-F6EECF244321}">
                <p14:modId xmlns:p14="http://schemas.microsoft.com/office/powerpoint/2010/main" val="2517083576"/>
              </p:ext>
            </p:extLst>
          </p:nvPr>
        </p:nvGraphicFramePr>
        <p:xfrm>
          <a:off x="371474" y="966482"/>
          <a:ext cx="8382000" cy="5329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9525" y="0"/>
            <a:ext cx="7629525" cy="1015663"/>
          </a:xfrm>
          <a:prstGeom prst="rect">
            <a:avLst/>
          </a:prstGeom>
        </p:spPr>
        <p:txBody>
          <a:bodyPr wrap="square">
            <a:spAutoFit/>
          </a:bodyPr>
          <a:lstStyle/>
          <a:p>
            <a:r>
              <a:rPr lang="en-US" sz="3200" b="1" dirty="0" smtClean="0">
                <a:solidFill>
                  <a:schemeClr val="bg1"/>
                </a:solidFill>
              </a:rPr>
              <a:t>Governor’s Council to Address Aging in MA</a:t>
            </a:r>
            <a:r>
              <a:rPr lang="en-US" sz="3500" b="1" dirty="0" smtClean="0">
                <a:solidFill>
                  <a:schemeClr val="bg1"/>
                </a:solidFill>
              </a:rPr>
              <a:t/>
            </a:r>
            <a:br>
              <a:rPr lang="en-US" sz="3500" b="1" dirty="0" smtClean="0">
                <a:solidFill>
                  <a:schemeClr val="bg1"/>
                </a:solidFill>
              </a:rPr>
            </a:br>
            <a:r>
              <a:rPr lang="en-US" sz="2800" b="1" dirty="0" smtClean="0">
                <a:solidFill>
                  <a:schemeClr val="bg1"/>
                </a:solidFill>
              </a:rPr>
              <a:t>Plan and Process</a:t>
            </a:r>
          </a:p>
        </p:txBody>
      </p:sp>
      <p:sp>
        <p:nvSpPr>
          <p:cNvPr id="11"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3</a:t>
            </a:fld>
            <a:endParaRPr lang="en-US" b="1" dirty="0">
              <a:solidFill>
                <a:schemeClr val="bg1"/>
              </a:solidFill>
            </a:endParaRPr>
          </a:p>
        </p:txBody>
      </p:sp>
    </p:spTree>
    <p:extLst>
      <p:ext uri="{BB962C8B-B14F-4D97-AF65-F5344CB8AC3E}">
        <p14:creationId xmlns:p14="http://schemas.microsoft.com/office/powerpoint/2010/main" val="96050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9143998" cy="6857999"/>
          </a:xfrm>
          <a:prstGeom prst="rect">
            <a:avLst/>
          </a:prstGeom>
        </p:spPr>
      </p:pic>
      <p:sp>
        <p:nvSpPr>
          <p:cNvPr id="3" name="Title 2"/>
          <p:cNvSpPr>
            <a:spLocks noGrp="1"/>
          </p:cNvSpPr>
          <p:nvPr>
            <p:ph type="title"/>
          </p:nvPr>
        </p:nvSpPr>
        <p:spPr>
          <a:xfrm>
            <a:off x="0" y="8860"/>
            <a:ext cx="6994451" cy="981740"/>
          </a:xfrm>
        </p:spPr>
        <p:txBody>
          <a:bodyPr anchor="t">
            <a:noAutofit/>
          </a:bodyPr>
          <a:lstStyle/>
          <a:p>
            <a:r>
              <a:rPr lang="en-US" sz="3500" b="1" dirty="0" smtClean="0">
                <a:solidFill>
                  <a:schemeClr val="bg1"/>
                </a:solidFill>
              </a:rPr>
              <a:t>Overview</a:t>
            </a:r>
            <a:br>
              <a:rPr lang="en-US" sz="3500" b="1" dirty="0" smtClean="0">
                <a:solidFill>
                  <a:schemeClr val="bg1"/>
                </a:solidFill>
              </a:rPr>
            </a:br>
            <a:r>
              <a:rPr lang="en-US" sz="2800" b="1" dirty="0" smtClean="0">
                <a:solidFill>
                  <a:schemeClr val="bg1"/>
                </a:solidFill>
              </a:rPr>
              <a:t>What the Council Heard</a:t>
            </a:r>
            <a:endParaRPr lang="en-US" sz="2800" b="1" dirty="0">
              <a:solidFill>
                <a:schemeClr val="bg1"/>
              </a:solidFill>
            </a:endParaRPr>
          </a:p>
        </p:txBody>
      </p:sp>
      <p:sp>
        <p:nvSpPr>
          <p:cNvPr id="2" name="Content Placeholder 1"/>
          <p:cNvSpPr>
            <a:spLocks noGrp="1"/>
          </p:cNvSpPr>
          <p:nvPr>
            <p:ph idx="1"/>
          </p:nvPr>
        </p:nvSpPr>
        <p:spPr>
          <a:prstGeom prst="rect">
            <a:avLst/>
          </a:prstGeom>
        </p:spPr>
        <p:txBody>
          <a:bodyPr>
            <a:noAutofit/>
          </a:bodyPr>
          <a:lstStyle/>
          <a:p>
            <a:pPr marL="57130" indent="0">
              <a:spcBef>
                <a:spcPts val="0"/>
              </a:spcBef>
              <a:spcAft>
                <a:spcPts val="600"/>
              </a:spcAft>
              <a:buClr>
                <a:srgbClr val="DDA037"/>
              </a:buClr>
              <a:buNone/>
            </a:pPr>
            <a:endParaRPr lang="en-US" sz="9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lvl="1">
              <a:spcBef>
                <a:spcPts val="0"/>
              </a:spcBef>
              <a:spcAft>
                <a:spcPts val="600"/>
              </a:spcAft>
              <a:buClr>
                <a:srgbClr val="DDA037"/>
              </a:buClr>
              <a:buFont typeface="Wingdings" panose="05000000000000000000" pitchFamily="2" charset="2"/>
              <a:buChar char="§"/>
            </a:pPr>
            <a:endParaRPr lang="en-US" sz="1600" dirty="0">
              <a:solidFill>
                <a:srgbClr val="000000"/>
              </a:solidFill>
            </a:endParaRPr>
          </a:p>
          <a:p>
            <a:pPr marL="457039">
              <a:spcBef>
                <a:spcPts val="0"/>
              </a:spcBef>
              <a:spcAft>
                <a:spcPts val="600"/>
              </a:spcAft>
              <a:buClr>
                <a:srgbClr val="000000"/>
              </a:buClr>
            </a:pPr>
            <a:endParaRPr lang="en-US" sz="2000" dirty="0">
              <a:solidFill>
                <a:srgbClr val="000000"/>
              </a:solidFill>
            </a:endParaRPr>
          </a:p>
          <a:p>
            <a:pPr marL="57130" indent="0">
              <a:spcBef>
                <a:spcPts val="0"/>
              </a:spcBef>
              <a:spcAft>
                <a:spcPts val="600"/>
              </a:spcAft>
              <a:buClr>
                <a:srgbClr val="000000"/>
              </a:buClr>
              <a:buNone/>
            </a:pPr>
            <a:endParaRPr lang="en-US" sz="2000" dirty="0">
              <a:solidFill>
                <a:srgbClr val="000000"/>
              </a:solidFill>
            </a:endParaRPr>
          </a:p>
          <a:p>
            <a:pPr marL="799819" lvl="1" indent="-342780">
              <a:spcBef>
                <a:spcPts val="0"/>
              </a:spcBef>
              <a:spcAft>
                <a:spcPts val="600"/>
              </a:spcAft>
              <a:buClr>
                <a:srgbClr val="000000"/>
              </a:buClr>
              <a:buFont typeface="Arial" panose="020B0604020202020204" pitchFamily="34" charset="0"/>
              <a:buChar char="•"/>
            </a:pPr>
            <a:endParaRPr lang="en-US" sz="1800" dirty="0">
              <a:solidFill>
                <a:srgbClr val="000000"/>
              </a:solidFill>
            </a:endParaRPr>
          </a:p>
        </p:txBody>
      </p:sp>
      <p:sp>
        <p:nvSpPr>
          <p:cNvPr id="9" name="Text Placeholder 8"/>
          <p:cNvSpPr>
            <a:spLocks noGrp="1"/>
          </p:cNvSpPr>
          <p:nvPr>
            <p:ph type="body" sz="half" idx="2"/>
          </p:nvPr>
        </p:nvSpPr>
        <p:spPr>
          <a:xfrm>
            <a:off x="215970" y="1092670"/>
            <a:ext cx="8763000" cy="812330"/>
          </a:xfr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en-US" sz="1500" b="1" dirty="0">
                <a:solidFill>
                  <a:schemeClr val="bg1"/>
                </a:solidFill>
              </a:rPr>
              <a:t>Over nine months the Council held five working meetings and convened four listening sessions throughout the state in addition to collecting public comment online. The result was input from more than 500 Massachusetts residents.</a:t>
            </a:r>
          </a:p>
        </p:txBody>
      </p:sp>
      <p:pic>
        <p:nvPicPr>
          <p:cNvPr id="7" name="Picture 2" descr="M:\aging council\listening sessions\wordcloud8.jpg"/>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10547" t="5625" r="10547" b="2813"/>
          <a:stretch>
            <a:fillRect/>
          </a:stretch>
        </p:blipFill>
        <p:spPr bwMode="auto">
          <a:xfrm>
            <a:off x="2028825" y="1959592"/>
            <a:ext cx="5086350" cy="4574496"/>
          </a:xfrm>
          <a:prstGeom prst="rect">
            <a:avLst/>
          </a:prstGeom>
          <a:ln>
            <a:solidFill>
              <a:schemeClr val="bg1"/>
            </a:solidFill>
          </a:ln>
          <a:extLst/>
        </p:spPr>
        <p:style>
          <a:lnRef idx="2">
            <a:schemeClr val="accent1"/>
          </a:lnRef>
          <a:fillRef idx="1">
            <a:schemeClr val="lt1"/>
          </a:fillRef>
          <a:effectRef idx="0">
            <a:schemeClr val="accent1"/>
          </a:effectRef>
          <a:fontRef idx="minor">
            <a:schemeClr val="dk1"/>
          </a:fontRef>
        </p:style>
      </p:pic>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4</a:t>
            </a:fld>
            <a:endParaRPr lang="en-US" b="1" dirty="0">
              <a:solidFill>
                <a:schemeClr val="bg1"/>
              </a:solidFill>
            </a:endParaRPr>
          </a:p>
        </p:txBody>
      </p:sp>
    </p:spTree>
    <p:extLst>
      <p:ext uri="{BB962C8B-B14F-4D97-AF65-F5344CB8AC3E}">
        <p14:creationId xmlns:p14="http://schemas.microsoft.com/office/powerpoint/2010/main" val="348134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9143998" cy="6857999"/>
          </a:xfrm>
          <a:prstGeom prst="rect">
            <a:avLst/>
          </a:prstGeom>
        </p:spPr>
      </p:pic>
      <p:sp>
        <p:nvSpPr>
          <p:cNvPr id="3" name="Title 2"/>
          <p:cNvSpPr>
            <a:spLocks noGrp="1"/>
          </p:cNvSpPr>
          <p:nvPr>
            <p:ph type="title"/>
          </p:nvPr>
        </p:nvSpPr>
        <p:spPr>
          <a:xfrm>
            <a:off x="0" y="0"/>
            <a:ext cx="8684494" cy="990600"/>
          </a:xfrm>
        </p:spPr>
        <p:txBody>
          <a:bodyPr>
            <a:noAutofit/>
          </a:bodyPr>
          <a:lstStyle/>
          <a:p>
            <a:pPr algn="l"/>
            <a:r>
              <a:rPr lang="en-US" sz="3200" b="1" dirty="0" smtClean="0">
                <a:solidFill>
                  <a:schemeClr val="bg1"/>
                </a:solidFill>
                <a:latin typeface="+mn-lt"/>
              </a:rPr>
              <a:t>Governor’s Council to Address Aging in MA</a:t>
            </a:r>
            <a:br>
              <a:rPr lang="en-US" sz="3200" b="1" dirty="0" smtClean="0">
                <a:solidFill>
                  <a:schemeClr val="bg1"/>
                </a:solidFill>
                <a:latin typeface="+mn-lt"/>
              </a:rPr>
            </a:br>
            <a:r>
              <a:rPr lang="en-US" sz="2800" b="1" dirty="0" smtClean="0">
                <a:solidFill>
                  <a:schemeClr val="bg1"/>
                </a:solidFill>
                <a:latin typeface="+mn-lt"/>
              </a:rPr>
              <a:t>Create an Age-Friendly Commonwealth</a:t>
            </a:r>
            <a:endParaRPr lang="en-US" sz="2800" b="1" dirty="0">
              <a:solidFill>
                <a:schemeClr val="bg1"/>
              </a:solidFill>
              <a:latin typeface="+mn-lt"/>
            </a:endParaRPr>
          </a:p>
        </p:txBody>
      </p:sp>
      <p:sp>
        <p:nvSpPr>
          <p:cNvPr id="2" name="Content Placeholder 1"/>
          <p:cNvSpPr>
            <a:spLocks noGrp="1"/>
          </p:cNvSpPr>
          <p:nvPr>
            <p:ph idx="1"/>
          </p:nvPr>
        </p:nvSpPr>
        <p:spPr>
          <a:xfrm>
            <a:off x="914400" y="1219200"/>
            <a:ext cx="7315200" cy="5059363"/>
          </a:xfrm>
          <a:prstGeom prst="rect">
            <a:avLst/>
          </a:prstGeom>
        </p:spPr>
        <p:txBody>
          <a:bodyPr>
            <a:noAutofit/>
          </a:bodyPr>
          <a:lstStyle/>
          <a:p>
            <a:pPr marL="114139" indent="0">
              <a:spcBef>
                <a:spcPts val="0"/>
              </a:spcBef>
              <a:spcAft>
                <a:spcPts val="600"/>
              </a:spcAft>
              <a:buClr>
                <a:srgbClr val="DDA037"/>
              </a:buClr>
              <a:buNone/>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114139" indent="0">
              <a:spcBef>
                <a:spcPts val="0"/>
              </a:spcBef>
              <a:spcAft>
                <a:spcPts val="600"/>
              </a:spcAft>
              <a:buClr>
                <a:srgbClr val="DDA037"/>
              </a:buClr>
              <a:buNone/>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marL="457039">
              <a:spcBef>
                <a:spcPts val="0"/>
              </a:spcBef>
              <a:spcAft>
                <a:spcPts val="600"/>
              </a:spcAft>
              <a:buClr>
                <a:srgbClr val="DDA037"/>
              </a:buClr>
              <a:buFont typeface="Wingdings" panose="05000000000000000000" pitchFamily="2" charset="2"/>
              <a:buChar char="§"/>
            </a:pPr>
            <a:endParaRPr lang="en-US" sz="2000" dirty="0">
              <a:solidFill>
                <a:srgbClr val="000000"/>
              </a:solidFill>
            </a:endParaRPr>
          </a:p>
          <a:p>
            <a:pPr lvl="1">
              <a:spcBef>
                <a:spcPts val="0"/>
              </a:spcBef>
              <a:spcAft>
                <a:spcPts val="600"/>
              </a:spcAft>
              <a:buClr>
                <a:srgbClr val="DDA037"/>
              </a:buClr>
              <a:buFont typeface="Wingdings" panose="05000000000000000000" pitchFamily="2" charset="2"/>
              <a:buChar char="§"/>
            </a:pPr>
            <a:endParaRPr lang="en-US" sz="1600" dirty="0">
              <a:solidFill>
                <a:srgbClr val="000000"/>
              </a:solidFill>
            </a:endParaRPr>
          </a:p>
          <a:p>
            <a:pPr marL="457039">
              <a:spcBef>
                <a:spcPts val="0"/>
              </a:spcBef>
              <a:spcAft>
                <a:spcPts val="600"/>
              </a:spcAft>
              <a:buClr>
                <a:srgbClr val="000000"/>
              </a:buClr>
            </a:pPr>
            <a:endParaRPr lang="en-US" sz="2000" dirty="0">
              <a:solidFill>
                <a:srgbClr val="000000"/>
              </a:solidFill>
            </a:endParaRPr>
          </a:p>
          <a:p>
            <a:pPr marL="57130" indent="0">
              <a:spcBef>
                <a:spcPts val="0"/>
              </a:spcBef>
              <a:spcAft>
                <a:spcPts val="600"/>
              </a:spcAft>
              <a:buClr>
                <a:srgbClr val="000000"/>
              </a:buClr>
              <a:buNone/>
            </a:pPr>
            <a:endParaRPr lang="en-US" sz="2000" dirty="0">
              <a:solidFill>
                <a:srgbClr val="000000"/>
              </a:solidFill>
            </a:endParaRPr>
          </a:p>
          <a:p>
            <a:pPr marL="799819" lvl="1" indent="-342780">
              <a:spcBef>
                <a:spcPts val="0"/>
              </a:spcBef>
              <a:spcAft>
                <a:spcPts val="600"/>
              </a:spcAft>
              <a:buClr>
                <a:srgbClr val="000000"/>
              </a:buClr>
              <a:buFont typeface="Arial" panose="020B0604020202020204" pitchFamily="34" charset="0"/>
              <a:buChar char="•"/>
            </a:pPr>
            <a:endParaRPr lang="en-US" sz="1800" dirty="0">
              <a:solidFill>
                <a:srgbClr val="000000"/>
              </a:solidFill>
            </a:endParaRPr>
          </a:p>
        </p:txBody>
      </p:sp>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5</a:t>
            </a:fld>
            <a:endParaRPr lang="en-US" b="1" dirty="0">
              <a:solidFill>
                <a:schemeClr val="bg1"/>
              </a:solidFill>
            </a:endParaRPr>
          </a:p>
        </p:txBody>
      </p:sp>
      <p:sp>
        <p:nvSpPr>
          <p:cNvPr id="18" name="Oval 17"/>
          <p:cNvSpPr/>
          <p:nvPr/>
        </p:nvSpPr>
        <p:spPr>
          <a:xfrm>
            <a:off x="1828800" y="1066800"/>
            <a:ext cx="5715001" cy="54102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a:off x="2245178" y="1389284"/>
            <a:ext cx="4898571" cy="475045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4220888330"/>
              </p:ext>
            </p:extLst>
          </p:nvPr>
        </p:nvGraphicFramePr>
        <p:xfrm>
          <a:off x="1483395" y="1824822"/>
          <a:ext cx="6460234" cy="385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2376677" y="1600199"/>
            <a:ext cx="4673670" cy="4598059"/>
          </a:xfrm>
          <a:prstGeom prst="rect">
            <a:avLst/>
          </a:prstGeom>
          <a:noFill/>
        </p:spPr>
        <p:txBody>
          <a:bodyPr wrap="square" lIns="91440" tIns="45720" rIns="91440" bIns="45720">
            <a:prstTxWarp prst="textArchUp">
              <a:avLst>
                <a:gd name="adj" fmla="val 6803461"/>
              </a:avLst>
            </a:prstTxWarp>
            <a:spAutoFit/>
          </a:bodyPr>
          <a:lstStyle/>
          <a:p>
            <a:pPr algn="ctr"/>
            <a:r>
              <a:rPr lang="en-US" sz="2500" dirty="0" smtClean="0">
                <a:ln w="10160">
                  <a:solidFill>
                    <a:schemeClr val="accent1"/>
                  </a:solidFill>
                  <a:prstDash val="solid"/>
                </a:ln>
                <a:solidFill>
                  <a:srgbClr val="000066"/>
                </a:solidFill>
                <a:effectLst>
                  <a:outerShdw blurRad="38100" dist="32000" dir="5400000" algn="tl">
                    <a:srgbClr val="000000">
                      <a:alpha val="30000"/>
                    </a:srgbClr>
                  </a:outerShdw>
                </a:effectLst>
              </a:rPr>
              <a:t>Access, Equity, Inclusion</a:t>
            </a:r>
            <a:endParaRPr lang="en-US" sz="2500" b="0" cap="none" spc="0" dirty="0">
              <a:ln w="10160">
                <a:solidFill>
                  <a:schemeClr val="accent1"/>
                </a:solidFill>
                <a:prstDash val="solid"/>
              </a:ln>
              <a:solidFill>
                <a:srgbClr val="000066"/>
              </a:solidFill>
              <a:effectLst>
                <a:outerShdw blurRad="38100" dist="32000" dir="5400000" algn="tl">
                  <a:srgbClr val="000000">
                    <a:alpha val="30000"/>
                  </a:srgbClr>
                </a:outerShdw>
              </a:effectLst>
            </a:endParaRPr>
          </a:p>
        </p:txBody>
      </p:sp>
      <p:sp>
        <p:nvSpPr>
          <p:cNvPr id="15" name="Rectangle 14"/>
          <p:cNvSpPr/>
          <p:nvPr/>
        </p:nvSpPr>
        <p:spPr>
          <a:xfrm>
            <a:off x="2395727" y="1855821"/>
            <a:ext cx="4678246" cy="4086813"/>
          </a:xfrm>
          <a:prstGeom prst="rect">
            <a:avLst/>
          </a:prstGeom>
        </p:spPr>
        <p:txBody>
          <a:bodyPr wrap="none">
            <a:prstTxWarp prst="textArchDown">
              <a:avLst/>
            </a:prstTxWarp>
            <a:spAutoFit/>
          </a:bodyPr>
          <a:lstStyle/>
          <a:p>
            <a:pPr algn="ctr"/>
            <a:r>
              <a:rPr lang="en-US" sz="2500" dirty="0" smtClean="0">
                <a:ln w="10160">
                  <a:solidFill>
                    <a:schemeClr val="accent1"/>
                  </a:solidFill>
                  <a:prstDash val="solid"/>
                </a:ln>
                <a:solidFill>
                  <a:srgbClr val="000066"/>
                </a:solidFill>
                <a:effectLst>
                  <a:outerShdw blurRad="38100" dist="32000" dir="5400000" algn="tl">
                    <a:srgbClr val="000000">
                      <a:alpha val="30000"/>
                    </a:srgbClr>
                  </a:outerShdw>
                </a:effectLst>
              </a:rPr>
              <a:t>Innovation and Technology</a:t>
            </a:r>
            <a:endParaRPr lang="en-US" sz="2500" dirty="0">
              <a:ln w="10160">
                <a:solidFill>
                  <a:schemeClr val="accent1"/>
                </a:solidFill>
                <a:prstDash val="solid"/>
              </a:ln>
              <a:solidFill>
                <a:srgbClr val="000066"/>
              </a:solidFill>
              <a:effectLst>
                <a:outerShdw blurRad="38100" dist="32000" dir="5400000" algn="tl">
                  <a:srgbClr val="000000">
                    <a:alpha val="30000"/>
                  </a:srgbClr>
                </a:outerShdw>
              </a:effectLst>
            </a:endParaRPr>
          </a:p>
        </p:txBody>
      </p:sp>
      <p:sp>
        <p:nvSpPr>
          <p:cNvPr id="4" name="Rectangle 3"/>
          <p:cNvSpPr/>
          <p:nvPr/>
        </p:nvSpPr>
        <p:spPr>
          <a:xfrm rot="16200000">
            <a:off x="1763456" y="2404347"/>
            <a:ext cx="3182199" cy="2640701"/>
          </a:xfrm>
          <a:prstGeom prst="rect">
            <a:avLst/>
          </a:prstGeom>
        </p:spPr>
        <p:txBody>
          <a:bodyPr wrap="none">
            <a:prstTxWarp prst="textArchUp">
              <a:avLst>
                <a:gd name="adj" fmla="val 11834061"/>
              </a:avLst>
            </a:prstTxWarp>
            <a:spAutoFit/>
          </a:bodyPr>
          <a:lstStyle/>
          <a:p>
            <a:pPr algn="ct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Community</a:t>
            </a:r>
            <a:endParaRPr lang="en-US"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Rectangle 15"/>
          <p:cNvSpPr/>
          <p:nvPr/>
        </p:nvSpPr>
        <p:spPr>
          <a:xfrm rot="5400000">
            <a:off x="4450513" y="2432363"/>
            <a:ext cx="3128601" cy="2640701"/>
          </a:xfrm>
          <a:prstGeom prst="rect">
            <a:avLst/>
          </a:prstGeom>
        </p:spPr>
        <p:txBody>
          <a:bodyPr wrap="none">
            <a:prstTxWarp prst="textArchUp">
              <a:avLst>
                <a:gd name="adj" fmla="val 10203106"/>
              </a:avLst>
            </a:prstTxWarp>
            <a:spAutoFit/>
          </a:bodyPr>
          <a:lstStyle/>
          <a:p>
            <a:pPr algn="ct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Community</a:t>
            </a:r>
            <a:endParaRPr lang="en-US" sz="2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C:\Users\THLyons\AppData\Local\Microsoft\Windows\Temporary Internet Files\Content.IE5\Q0EKGL4T\w3c-community-logo[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320040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1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9143998" cy="6857999"/>
          </a:xfrm>
          <a:prstGeom prst="rect">
            <a:avLst/>
          </a:prstGeom>
        </p:spPr>
      </p:pic>
      <p:sp>
        <p:nvSpPr>
          <p:cNvPr id="3" name="Title 2"/>
          <p:cNvSpPr>
            <a:spLocks noGrp="1"/>
          </p:cNvSpPr>
          <p:nvPr>
            <p:ph type="title"/>
          </p:nvPr>
        </p:nvSpPr>
        <p:spPr>
          <a:xfrm>
            <a:off x="0" y="0"/>
            <a:ext cx="8763000" cy="990600"/>
          </a:xfrm>
        </p:spPr>
        <p:txBody>
          <a:bodyPr>
            <a:noAutofit/>
          </a:bodyPr>
          <a:lstStyle/>
          <a:p>
            <a:pPr algn="l"/>
            <a:r>
              <a:rPr lang="en-US" sz="3500" b="1" dirty="0" smtClean="0">
                <a:solidFill>
                  <a:schemeClr val="bg1"/>
                </a:solidFill>
              </a:rPr>
              <a:t/>
            </a:r>
            <a:br>
              <a:rPr lang="en-US" sz="3500" b="1" dirty="0" smtClean="0">
                <a:solidFill>
                  <a:schemeClr val="bg1"/>
                </a:solidFill>
              </a:rPr>
            </a:br>
            <a:r>
              <a:rPr lang="en-US" sz="3500" b="1" dirty="0" smtClean="0">
                <a:solidFill>
                  <a:schemeClr val="bg1"/>
                </a:solidFill>
              </a:rPr>
              <a:t>Blueprint  </a:t>
            </a:r>
            <a:br>
              <a:rPr lang="en-US" sz="3500" b="1" dirty="0" smtClean="0">
                <a:solidFill>
                  <a:schemeClr val="bg1"/>
                </a:solidFill>
              </a:rPr>
            </a:br>
            <a:r>
              <a:rPr lang="en-US" sz="2800" b="1" dirty="0" smtClean="0">
                <a:solidFill>
                  <a:schemeClr val="bg1"/>
                </a:solidFill>
              </a:rPr>
              <a:t>Initial Priorities  </a:t>
            </a:r>
            <a:r>
              <a:rPr lang="en-US" sz="3500" b="1" dirty="0" smtClean="0">
                <a:solidFill>
                  <a:schemeClr val="bg1"/>
                </a:solidFill>
              </a:rPr>
              <a:t/>
            </a:r>
            <a:br>
              <a:rPr lang="en-US" sz="3500" b="1" dirty="0" smtClean="0">
                <a:solidFill>
                  <a:schemeClr val="bg1"/>
                </a:solidFill>
              </a:rPr>
            </a:br>
            <a:endParaRPr lang="en-US" sz="2800" b="1" dirty="0">
              <a:solidFill>
                <a:schemeClr val="bg1"/>
              </a:solidFill>
            </a:endParaRPr>
          </a:p>
        </p:txBody>
      </p:sp>
      <p:sp>
        <p:nvSpPr>
          <p:cNvPr id="2" name="Content Placeholder 1"/>
          <p:cNvSpPr>
            <a:spLocks noGrp="1"/>
          </p:cNvSpPr>
          <p:nvPr>
            <p:ph idx="1"/>
          </p:nvPr>
        </p:nvSpPr>
        <p:spPr>
          <a:xfrm>
            <a:off x="381000" y="1066801"/>
            <a:ext cx="8382000" cy="541019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571339" indent="-457200">
              <a:spcBef>
                <a:spcPts val="0"/>
              </a:spcBef>
              <a:spcAft>
                <a:spcPts val="600"/>
              </a:spcAft>
              <a:buAutoNum type="arabicPeriod"/>
            </a:pPr>
            <a:r>
              <a:rPr lang="en-US" sz="1800" b="1" dirty="0" smtClean="0">
                <a:solidFill>
                  <a:schemeClr val="tx1"/>
                </a:solidFill>
              </a:rPr>
              <a:t>Declare Massachusetts as an age-friendly state</a:t>
            </a:r>
          </a:p>
          <a:p>
            <a:pPr marL="571339" indent="-457200">
              <a:spcBef>
                <a:spcPts val="0"/>
              </a:spcBef>
              <a:spcAft>
                <a:spcPts val="600"/>
              </a:spcAft>
              <a:buAutoNum type="arabicPeriod"/>
            </a:pPr>
            <a:r>
              <a:rPr lang="en-US" sz="1800" b="1" dirty="0" smtClean="0">
                <a:solidFill>
                  <a:schemeClr val="tx1"/>
                </a:solidFill>
              </a:rPr>
              <a:t>Include age-friendly best practices in community compact </a:t>
            </a:r>
            <a:r>
              <a:rPr lang="en-US" sz="1800" b="1" dirty="0">
                <a:solidFill>
                  <a:schemeClr val="tx1"/>
                </a:solidFill>
              </a:rPr>
              <a:t>program (new business, economic development, innovation and </a:t>
            </a:r>
            <a:r>
              <a:rPr lang="en-US" sz="1800" b="1" dirty="0" smtClean="0">
                <a:solidFill>
                  <a:schemeClr val="tx1"/>
                </a:solidFill>
              </a:rPr>
              <a:t>technology)</a:t>
            </a:r>
          </a:p>
          <a:p>
            <a:pPr marL="571339" indent="-457200">
              <a:spcBef>
                <a:spcPts val="0"/>
              </a:spcBef>
              <a:spcAft>
                <a:spcPts val="600"/>
              </a:spcAft>
              <a:buAutoNum type="arabicPeriod"/>
            </a:pPr>
            <a:r>
              <a:rPr lang="en-US" sz="1800" b="1" dirty="0" smtClean="0">
                <a:solidFill>
                  <a:schemeClr val="tx1"/>
                </a:solidFill>
              </a:rPr>
              <a:t>Promote the designation of age-friendly employers and practices that support mature workers and workers who are caregivers</a:t>
            </a:r>
          </a:p>
          <a:p>
            <a:pPr marL="571339" indent="-457200">
              <a:spcBef>
                <a:spcPts val="0"/>
              </a:spcBef>
              <a:spcAft>
                <a:spcPts val="600"/>
              </a:spcAft>
              <a:buAutoNum type="arabicPeriod"/>
            </a:pPr>
            <a:r>
              <a:rPr lang="en-US" sz="1800" b="1" dirty="0" smtClean="0">
                <a:solidFill>
                  <a:schemeClr val="tx1"/>
                </a:solidFill>
              </a:rPr>
              <a:t>Increase participation in employer sponsored retirement plans and explore options for those without access to employer sponsored plans</a:t>
            </a:r>
          </a:p>
          <a:p>
            <a:pPr marL="571339" indent="-457200">
              <a:spcBef>
                <a:spcPts val="0"/>
              </a:spcBef>
              <a:spcAft>
                <a:spcPts val="600"/>
              </a:spcAft>
              <a:buAutoNum type="arabicPeriod"/>
            </a:pPr>
            <a:r>
              <a:rPr lang="en-US" sz="1800" b="1" dirty="0" smtClean="0">
                <a:solidFill>
                  <a:schemeClr val="tx1"/>
                </a:solidFill>
              </a:rPr>
              <a:t>Support caregivers through increased information and awareness </a:t>
            </a:r>
            <a:r>
              <a:rPr lang="en-US" sz="1800" b="1" dirty="0">
                <a:solidFill>
                  <a:schemeClr val="tx1"/>
                </a:solidFill>
              </a:rPr>
              <a:t> </a:t>
            </a:r>
            <a:r>
              <a:rPr lang="en-US" sz="1800" b="1" dirty="0" smtClean="0">
                <a:solidFill>
                  <a:schemeClr val="tx1"/>
                </a:solidFill>
              </a:rPr>
              <a:t>efforts </a:t>
            </a:r>
          </a:p>
          <a:p>
            <a:pPr marL="571339" indent="-457200">
              <a:spcBef>
                <a:spcPts val="0"/>
              </a:spcBef>
              <a:spcAft>
                <a:spcPts val="600"/>
              </a:spcAft>
              <a:buAutoNum type="arabicPeriod"/>
            </a:pPr>
            <a:r>
              <a:rPr lang="en-US" sz="1800" b="1" dirty="0" smtClean="0">
                <a:solidFill>
                  <a:schemeClr val="tx1"/>
                </a:solidFill>
              </a:rPr>
              <a:t>Promote and update property tax deferral programs </a:t>
            </a:r>
          </a:p>
          <a:p>
            <a:pPr marL="571339" indent="-457200">
              <a:spcBef>
                <a:spcPts val="0"/>
              </a:spcBef>
              <a:spcAft>
                <a:spcPts val="600"/>
              </a:spcAft>
              <a:buAutoNum type="arabicPeriod"/>
            </a:pPr>
            <a:r>
              <a:rPr lang="en-US" sz="1800" b="1" dirty="0">
                <a:solidFill>
                  <a:schemeClr val="tx1"/>
                </a:solidFill>
              </a:rPr>
              <a:t>C</a:t>
            </a:r>
            <a:r>
              <a:rPr lang="en-US" sz="1800" b="1" dirty="0" smtClean="0">
                <a:solidFill>
                  <a:schemeClr val="tx1"/>
                </a:solidFill>
              </a:rPr>
              <a:t>onsider </a:t>
            </a:r>
            <a:r>
              <a:rPr lang="en-US" sz="1800" b="1" dirty="0">
                <a:solidFill>
                  <a:schemeClr val="tx1"/>
                </a:solidFill>
              </a:rPr>
              <a:t>options, including new sources of capital, for increasing production of accessible, affordable, service enriched </a:t>
            </a:r>
            <a:r>
              <a:rPr lang="en-US" sz="1800" b="1" dirty="0" smtClean="0">
                <a:solidFill>
                  <a:schemeClr val="tx1"/>
                </a:solidFill>
              </a:rPr>
              <a:t>housing</a:t>
            </a:r>
          </a:p>
          <a:p>
            <a:pPr marL="571339" indent="-457200">
              <a:spcBef>
                <a:spcPts val="0"/>
              </a:spcBef>
              <a:spcAft>
                <a:spcPts val="600"/>
              </a:spcAft>
              <a:buAutoNum type="arabicPeriod"/>
            </a:pPr>
            <a:r>
              <a:rPr lang="en-US" sz="1800" b="1" dirty="0" smtClean="0">
                <a:solidFill>
                  <a:schemeClr val="tx1"/>
                </a:solidFill>
              </a:rPr>
              <a:t>Quickly scale and replicate successful age-friendly pilots, such as ride-sharing</a:t>
            </a:r>
          </a:p>
          <a:p>
            <a:pPr marL="571339" indent="-457200">
              <a:spcBef>
                <a:spcPts val="0"/>
              </a:spcBef>
              <a:spcAft>
                <a:spcPts val="600"/>
              </a:spcAft>
              <a:buAutoNum type="arabicPeriod"/>
            </a:pPr>
            <a:r>
              <a:rPr lang="en-US" sz="1800" b="1" dirty="0" smtClean="0">
                <a:solidFill>
                  <a:schemeClr val="tx1"/>
                </a:solidFill>
              </a:rPr>
              <a:t>Become the Silicon Valley for innovative technology, products and services related to aging</a:t>
            </a:r>
          </a:p>
          <a:p>
            <a:pPr marL="571339" indent="-457200">
              <a:spcBef>
                <a:spcPts val="0"/>
              </a:spcBef>
              <a:spcAft>
                <a:spcPts val="600"/>
              </a:spcAft>
              <a:buAutoNum type="arabicPeriod"/>
            </a:pPr>
            <a:r>
              <a:rPr lang="en-US" sz="1800" b="1" dirty="0" smtClean="0">
                <a:solidFill>
                  <a:schemeClr val="tx1"/>
                </a:solidFill>
              </a:rPr>
              <a:t>Begin changing perceptions and address ageism with specific trainings and communication tools </a:t>
            </a:r>
            <a:endParaRPr lang="en-US" sz="1800" b="1" dirty="0">
              <a:solidFill>
                <a:schemeClr val="tx1"/>
              </a:solidFill>
            </a:endParaRPr>
          </a:p>
          <a:p>
            <a:pPr marL="57130" indent="0">
              <a:spcBef>
                <a:spcPts val="0"/>
              </a:spcBef>
              <a:spcAft>
                <a:spcPts val="600"/>
              </a:spcAft>
              <a:buClr>
                <a:srgbClr val="000000"/>
              </a:buClr>
              <a:buNone/>
            </a:pPr>
            <a:endParaRPr lang="en-US" sz="2000" dirty="0">
              <a:solidFill>
                <a:srgbClr val="000000"/>
              </a:solidFill>
            </a:endParaRPr>
          </a:p>
          <a:p>
            <a:pPr marL="799819" lvl="1" indent="-342780">
              <a:spcBef>
                <a:spcPts val="0"/>
              </a:spcBef>
              <a:spcAft>
                <a:spcPts val="600"/>
              </a:spcAft>
              <a:buClr>
                <a:srgbClr val="000000"/>
              </a:buClr>
              <a:buFont typeface="Arial" panose="020B0604020202020204" pitchFamily="34" charset="0"/>
              <a:buChar char="•"/>
            </a:pPr>
            <a:endParaRPr lang="en-US" sz="1800" dirty="0">
              <a:solidFill>
                <a:srgbClr val="000000"/>
              </a:solidFill>
            </a:endParaRPr>
          </a:p>
        </p:txBody>
      </p:sp>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6</a:t>
            </a:fld>
            <a:endParaRPr lang="en-US" b="1" dirty="0">
              <a:solidFill>
                <a:schemeClr val="bg1"/>
              </a:solidFill>
            </a:endParaRPr>
          </a:p>
        </p:txBody>
      </p:sp>
    </p:spTree>
    <p:extLst>
      <p:ext uri="{BB962C8B-B14F-4D97-AF65-F5344CB8AC3E}">
        <p14:creationId xmlns:p14="http://schemas.microsoft.com/office/powerpoint/2010/main" val="1474809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9143998" cy="6857999"/>
          </a:xfrm>
          <a:prstGeom prst="rect">
            <a:avLst/>
          </a:prstGeom>
        </p:spPr>
      </p:pic>
      <p:sp>
        <p:nvSpPr>
          <p:cNvPr id="3" name="Title 2"/>
          <p:cNvSpPr>
            <a:spLocks noGrp="1"/>
          </p:cNvSpPr>
          <p:nvPr>
            <p:ph type="title"/>
          </p:nvPr>
        </p:nvSpPr>
        <p:spPr>
          <a:xfrm>
            <a:off x="0" y="0"/>
            <a:ext cx="8763000" cy="990600"/>
          </a:xfrm>
        </p:spPr>
        <p:txBody>
          <a:bodyPr>
            <a:noAutofit/>
          </a:bodyPr>
          <a:lstStyle/>
          <a:p>
            <a:pPr algn="l"/>
            <a:r>
              <a:rPr lang="en-US" sz="3500" b="1" dirty="0" smtClean="0">
                <a:solidFill>
                  <a:schemeClr val="bg1"/>
                </a:solidFill>
              </a:rPr>
              <a:t/>
            </a:r>
            <a:br>
              <a:rPr lang="en-US" sz="3500" b="1" dirty="0" smtClean="0">
                <a:solidFill>
                  <a:schemeClr val="bg1"/>
                </a:solidFill>
              </a:rPr>
            </a:br>
            <a:r>
              <a:rPr lang="en-US" sz="3500" b="1" dirty="0" smtClean="0">
                <a:solidFill>
                  <a:schemeClr val="bg1"/>
                </a:solidFill>
              </a:rPr>
              <a:t>Workgroups</a:t>
            </a:r>
            <a:br>
              <a:rPr lang="en-US" sz="3500" b="1" dirty="0" smtClean="0">
                <a:solidFill>
                  <a:schemeClr val="bg1"/>
                </a:solidFill>
              </a:rPr>
            </a:br>
            <a:endParaRPr lang="en-US" sz="2800" b="1" dirty="0">
              <a:solidFill>
                <a:schemeClr val="bg1"/>
              </a:solidFill>
            </a:endParaRPr>
          </a:p>
        </p:txBody>
      </p:sp>
      <p:sp>
        <p:nvSpPr>
          <p:cNvPr id="2" name="Content Placeholder 1"/>
          <p:cNvSpPr>
            <a:spLocks noGrp="1"/>
          </p:cNvSpPr>
          <p:nvPr>
            <p:ph idx="1"/>
          </p:nvPr>
        </p:nvSpPr>
        <p:spPr>
          <a:xfrm>
            <a:off x="381000" y="1219200"/>
            <a:ext cx="8382000" cy="47244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57130" indent="0">
              <a:spcBef>
                <a:spcPts val="0"/>
              </a:spcBef>
              <a:spcAft>
                <a:spcPts val="600"/>
              </a:spcAft>
              <a:buClr>
                <a:srgbClr val="000000"/>
              </a:buClr>
              <a:buNone/>
            </a:pPr>
            <a:r>
              <a:rPr lang="en-US" sz="2200" b="1" dirty="0">
                <a:solidFill>
                  <a:srgbClr val="000000"/>
                </a:solidFill>
              </a:rPr>
              <a:t>M</a:t>
            </a:r>
            <a:r>
              <a:rPr lang="en-US" sz="2200" b="1" dirty="0" smtClean="0">
                <a:solidFill>
                  <a:srgbClr val="000000"/>
                </a:solidFill>
              </a:rPr>
              <a:t>embers from the Governor’s Council to Address Aging in Massachusetts, along with topics experts are working on specific proposals in the following areas:</a:t>
            </a:r>
          </a:p>
          <a:p>
            <a:pPr marL="800080" lvl="1">
              <a:spcBef>
                <a:spcPts val="0"/>
              </a:spcBef>
              <a:spcAft>
                <a:spcPts val="600"/>
              </a:spcAft>
              <a:buClr>
                <a:srgbClr val="000000"/>
              </a:buClr>
              <a:buFont typeface="Arial" panose="020B0604020202020204" pitchFamily="34" charset="0"/>
              <a:buChar char="•"/>
            </a:pPr>
            <a:r>
              <a:rPr lang="en-US" sz="2200" dirty="0" smtClean="0">
                <a:solidFill>
                  <a:srgbClr val="000000"/>
                </a:solidFill>
              </a:rPr>
              <a:t>Caregiving</a:t>
            </a:r>
          </a:p>
          <a:p>
            <a:pPr marL="800080" lvl="1">
              <a:spcBef>
                <a:spcPts val="0"/>
              </a:spcBef>
              <a:spcAft>
                <a:spcPts val="600"/>
              </a:spcAft>
              <a:buClr>
                <a:srgbClr val="000000"/>
              </a:buClr>
              <a:buFont typeface="Arial" panose="020B0604020202020204" pitchFamily="34" charset="0"/>
              <a:buChar char="•"/>
            </a:pPr>
            <a:r>
              <a:rPr lang="en-US" sz="2200" dirty="0" smtClean="0">
                <a:solidFill>
                  <a:srgbClr val="000000"/>
                </a:solidFill>
              </a:rPr>
              <a:t>Employment </a:t>
            </a:r>
          </a:p>
          <a:p>
            <a:pPr marL="800080" lvl="1">
              <a:spcBef>
                <a:spcPts val="0"/>
              </a:spcBef>
              <a:spcAft>
                <a:spcPts val="600"/>
              </a:spcAft>
              <a:buClr>
                <a:srgbClr val="000000"/>
              </a:buClr>
              <a:buFont typeface="Arial" panose="020B0604020202020204" pitchFamily="34" charset="0"/>
              <a:buChar char="•"/>
            </a:pPr>
            <a:r>
              <a:rPr lang="en-US" sz="2200" dirty="0" smtClean="0">
                <a:solidFill>
                  <a:srgbClr val="000000"/>
                </a:solidFill>
              </a:rPr>
              <a:t>Housing</a:t>
            </a:r>
          </a:p>
          <a:p>
            <a:pPr marL="800080" lvl="1">
              <a:spcBef>
                <a:spcPts val="0"/>
              </a:spcBef>
              <a:spcAft>
                <a:spcPts val="600"/>
              </a:spcAft>
              <a:buClr>
                <a:srgbClr val="000000"/>
              </a:buClr>
              <a:buFont typeface="Arial" panose="020B0604020202020204" pitchFamily="34" charset="0"/>
              <a:buChar char="•"/>
            </a:pPr>
            <a:r>
              <a:rPr lang="en-US" sz="2200" dirty="0" smtClean="0">
                <a:solidFill>
                  <a:srgbClr val="000000"/>
                </a:solidFill>
              </a:rPr>
              <a:t>Innovation and Technology</a:t>
            </a:r>
            <a:endParaRPr lang="en-US" sz="2200" dirty="0">
              <a:solidFill>
                <a:srgbClr val="000000"/>
              </a:solidFill>
            </a:endParaRPr>
          </a:p>
          <a:p>
            <a:pPr marL="800080" lvl="1">
              <a:spcBef>
                <a:spcPts val="0"/>
              </a:spcBef>
              <a:spcAft>
                <a:spcPts val="600"/>
              </a:spcAft>
              <a:buClr>
                <a:srgbClr val="000000"/>
              </a:buClr>
              <a:buFont typeface="Arial" panose="020B0604020202020204" pitchFamily="34" charset="0"/>
              <a:buChar char="•"/>
            </a:pPr>
            <a:r>
              <a:rPr lang="en-US" sz="2200" dirty="0" smtClean="0">
                <a:solidFill>
                  <a:srgbClr val="000000"/>
                </a:solidFill>
              </a:rPr>
              <a:t>Transportation </a:t>
            </a:r>
          </a:p>
          <a:p>
            <a:pPr marL="800080" lvl="1">
              <a:spcBef>
                <a:spcPts val="0"/>
              </a:spcBef>
              <a:spcAft>
                <a:spcPts val="600"/>
              </a:spcAft>
              <a:buClr>
                <a:srgbClr val="000000"/>
              </a:buClr>
              <a:buFont typeface="Arial" panose="020B0604020202020204" pitchFamily="34" charset="0"/>
              <a:buChar char="•"/>
            </a:pPr>
            <a:endParaRPr lang="en-US" sz="2200" dirty="0">
              <a:solidFill>
                <a:srgbClr val="000000"/>
              </a:solidFill>
            </a:endParaRPr>
          </a:p>
          <a:p>
            <a:pPr marL="114280" indent="0">
              <a:spcBef>
                <a:spcPts val="0"/>
              </a:spcBef>
              <a:spcAft>
                <a:spcPts val="600"/>
              </a:spcAft>
              <a:buClr>
                <a:srgbClr val="000000"/>
              </a:buClr>
              <a:buNone/>
            </a:pPr>
            <a:r>
              <a:rPr lang="en-US" sz="2200" b="1" dirty="0" smtClean="0">
                <a:solidFill>
                  <a:srgbClr val="000000"/>
                </a:solidFill>
              </a:rPr>
              <a:t>The workgroups will present proposals to the full Governor’s Council to Address Aging in October 2018.</a:t>
            </a:r>
            <a:endParaRPr lang="en-US" sz="2200" b="1" dirty="0">
              <a:solidFill>
                <a:srgbClr val="000000"/>
              </a:solidFill>
            </a:endParaRPr>
          </a:p>
          <a:p>
            <a:pPr marL="799819" lvl="1" indent="-342780">
              <a:spcBef>
                <a:spcPts val="0"/>
              </a:spcBef>
              <a:spcAft>
                <a:spcPts val="600"/>
              </a:spcAft>
              <a:buClr>
                <a:srgbClr val="000000"/>
              </a:buClr>
              <a:buFont typeface="Arial" panose="020B0604020202020204" pitchFamily="34" charset="0"/>
              <a:buChar char="•"/>
            </a:pPr>
            <a:endParaRPr lang="en-US" sz="1800" dirty="0">
              <a:solidFill>
                <a:srgbClr val="000000"/>
              </a:solidFill>
            </a:endParaRPr>
          </a:p>
        </p:txBody>
      </p:sp>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7</a:t>
            </a:fld>
            <a:endParaRPr lang="en-US" b="1" dirty="0">
              <a:solidFill>
                <a:schemeClr val="bg1"/>
              </a:solidFill>
            </a:endParaRPr>
          </a:p>
        </p:txBody>
      </p:sp>
    </p:spTree>
    <p:extLst>
      <p:ext uri="{BB962C8B-B14F-4D97-AF65-F5344CB8AC3E}">
        <p14:creationId xmlns:p14="http://schemas.microsoft.com/office/powerpoint/2010/main" val="1171316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21387" r="18379"/>
          <a:stretch/>
        </p:blipFill>
        <p:spPr>
          <a:xfrm>
            <a:off x="533400" y="1823720"/>
            <a:ext cx="2909355" cy="2656368"/>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0"/>
            <a:ext cx="9158998" cy="6869249"/>
          </a:xfrm>
          <a:prstGeom prst="rect">
            <a:avLst/>
          </a:prstGeom>
        </p:spPr>
      </p:pic>
      <p:sp>
        <p:nvSpPr>
          <p:cNvPr id="5" name="Title 2"/>
          <p:cNvSpPr txBox="1">
            <a:spLocks/>
          </p:cNvSpPr>
          <p:nvPr/>
        </p:nvSpPr>
        <p:spPr>
          <a:xfrm>
            <a:off x="0" y="10"/>
            <a:ext cx="7959365" cy="9905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Age-Friendly State</a:t>
            </a:r>
            <a:endParaRPr lang="en-US" sz="2800" dirty="0">
              <a:solidFill>
                <a:schemeClr val="bg1"/>
              </a:solidFill>
            </a:endParaRPr>
          </a:p>
        </p:txBody>
      </p:sp>
      <p:pic>
        <p:nvPicPr>
          <p:cNvPr id="1026" name="Picture 2" descr="\\EHS-FP-ELD-001\ELD_users\AEBernardo\Amanda Bernardo\Accomplishments\Age-Friendly State of Commonwealth.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499" b="16860"/>
          <a:stretch/>
        </p:blipFill>
        <p:spPr bwMode="auto">
          <a:xfrm>
            <a:off x="2041061" y="1319625"/>
            <a:ext cx="4994809" cy="2533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17874" y="4126956"/>
            <a:ext cx="8723251"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t>The Governor </a:t>
            </a:r>
            <a:r>
              <a:rPr lang="en-US" b="1" dirty="0"/>
              <a:t>announced that Massachusetts has been designated by </a:t>
            </a:r>
            <a:r>
              <a:rPr lang="en-US" b="1" dirty="0" smtClean="0"/>
              <a:t>AARP </a:t>
            </a:r>
            <a:r>
              <a:rPr lang="en-US" b="1" dirty="0"/>
              <a:t>as only the second state in the country to join </a:t>
            </a:r>
            <a:r>
              <a:rPr lang="en-US" b="1" dirty="0" smtClean="0"/>
              <a:t>the organization’s </a:t>
            </a:r>
            <a:r>
              <a:rPr lang="en-US" b="1" dirty="0"/>
              <a:t>Age-Friendly Network. </a:t>
            </a:r>
            <a:endParaRPr lang="en-US" b="1" dirty="0" smtClean="0"/>
          </a:p>
          <a:p>
            <a:pPr algn="ctr"/>
            <a:endParaRPr lang="en-US" b="1" dirty="0"/>
          </a:p>
          <a:p>
            <a:pPr algn="ctr"/>
            <a:r>
              <a:rPr lang="en-US" b="1" dirty="0" smtClean="0"/>
              <a:t>This </a:t>
            </a:r>
            <a:r>
              <a:rPr lang="en-US" b="1" dirty="0"/>
              <a:t>designation commits </a:t>
            </a:r>
            <a:r>
              <a:rPr lang="en-US" b="1" dirty="0" smtClean="0"/>
              <a:t>us to making Massachusetts more livable and welcoming for older adults and people of </a:t>
            </a:r>
            <a:r>
              <a:rPr lang="en-US" b="1" u="sng" dirty="0" smtClean="0"/>
              <a:t>all</a:t>
            </a:r>
            <a:r>
              <a:rPr lang="en-US" b="1" dirty="0" smtClean="0"/>
              <a:t> ages through a diverse network of partners and communities. </a:t>
            </a:r>
            <a:endParaRPr lang="en-US" b="1" dirty="0"/>
          </a:p>
        </p:txBody>
      </p:sp>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8</a:t>
            </a:fld>
            <a:endParaRPr lang="en-US" b="1" dirty="0">
              <a:solidFill>
                <a:schemeClr val="bg1"/>
              </a:solidFill>
            </a:endParaRPr>
          </a:p>
        </p:txBody>
      </p:sp>
    </p:spTree>
    <p:extLst>
      <p:ext uri="{BB962C8B-B14F-4D97-AF65-F5344CB8AC3E}">
        <p14:creationId xmlns:p14="http://schemas.microsoft.com/office/powerpoint/2010/main" val="339652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
            <a:ext cx="9143998" cy="6857999"/>
          </a:xfrm>
          <a:prstGeom prst="rect">
            <a:avLst/>
          </a:prstGeom>
        </p:spPr>
      </p:pic>
      <p:sp>
        <p:nvSpPr>
          <p:cNvPr id="3" name="Title 2"/>
          <p:cNvSpPr>
            <a:spLocks noGrp="1"/>
          </p:cNvSpPr>
          <p:nvPr>
            <p:ph type="title"/>
          </p:nvPr>
        </p:nvSpPr>
        <p:spPr>
          <a:xfrm>
            <a:off x="0" y="0"/>
            <a:ext cx="8763000" cy="990600"/>
          </a:xfrm>
        </p:spPr>
        <p:txBody>
          <a:bodyPr>
            <a:noAutofit/>
          </a:bodyPr>
          <a:lstStyle/>
          <a:p>
            <a:pPr algn="l"/>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What </a:t>
            </a:r>
            <a:r>
              <a:rPr lang="en-US" sz="3200" b="1" dirty="0">
                <a:solidFill>
                  <a:schemeClr val="bg1"/>
                </a:solidFill>
              </a:rPr>
              <a:t>D</a:t>
            </a:r>
            <a:r>
              <a:rPr lang="en-US" sz="3200" b="1" dirty="0" smtClean="0">
                <a:solidFill>
                  <a:schemeClr val="bg1"/>
                </a:solidFill>
              </a:rPr>
              <a:t>oes Age Friendly Mean?  </a:t>
            </a:r>
            <a:br>
              <a:rPr lang="en-US" sz="3200" b="1" dirty="0" smtClean="0">
                <a:solidFill>
                  <a:schemeClr val="bg1"/>
                </a:solidFill>
              </a:rPr>
            </a:br>
            <a:endParaRPr lang="en-US" sz="3200" b="1" dirty="0">
              <a:solidFill>
                <a:schemeClr val="bg1"/>
              </a:solidFill>
            </a:endParaRPr>
          </a:p>
        </p:txBody>
      </p:sp>
      <p:sp>
        <p:nvSpPr>
          <p:cNvPr id="2" name="Content Placeholder 1"/>
          <p:cNvSpPr>
            <a:spLocks noGrp="1"/>
          </p:cNvSpPr>
          <p:nvPr>
            <p:ph idx="1"/>
          </p:nvPr>
        </p:nvSpPr>
        <p:spPr>
          <a:xfrm>
            <a:off x="268419" y="1213273"/>
            <a:ext cx="8491860" cy="4975256"/>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57130" indent="0">
              <a:spcBef>
                <a:spcPts val="0"/>
              </a:spcBef>
              <a:spcAft>
                <a:spcPts val="600"/>
              </a:spcAft>
              <a:buClr>
                <a:srgbClr val="000000"/>
              </a:buClr>
              <a:buNone/>
            </a:pPr>
            <a:r>
              <a:rPr lang="en-US" sz="1800" b="1" dirty="0">
                <a:solidFill>
                  <a:srgbClr val="000000"/>
                </a:solidFill>
              </a:rPr>
              <a:t>Age-Friendly describes a movement to make communities more welcoming and livable for older residents and people of all ages. It describes efforts we can take together to create places where people can grow up and grow old together. AARP has identified eight areas for communities throughout the country to focus on improving:</a:t>
            </a:r>
          </a:p>
          <a:p>
            <a:pPr marL="914380" lvl="1" indent="-457200">
              <a:spcBef>
                <a:spcPts val="0"/>
              </a:spcBef>
              <a:spcAft>
                <a:spcPts val="600"/>
              </a:spcAft>
              <a:buClr>
                <a:srgbClr val="000000"/>
              </a:buClr>
              <a:buAutoNum type="arabicPeriod"/>
            </a:pPr>
            <a:r>
              <a:rPr lang="en-US" sz="1800" b="1" dirty="0" smtClean="0">
                <a:solidFill>
                  <a:srgbClr val="000000"/>
                </a:solidFill>
              </a:rPr>
              <a:t>Outdoor </a:t>
            </a:r>
            <a:r>
              <a:rPr lang="en-US" sz="1800" b="1" dirty="0">
                <a:solidFill>
                  <a:srgbClr val="000000"/>
                </a:solidFill>
              </a:rPr>
              <a:t>Spaces &amp; </a:t>
            </a:r>
            <a:r>
              <a:rPr lang="en-US" sz="1800" b="1" dirty="0" smtClean="0">
                <a:solidFill>
                  <a:srgbClr val="000000"/>
                </a:solidFill>
              </a:rPr>
              <a:t>Buildings</a:t>
            </a:r>
          </a:p>
          <a:p>
            <a:pPr marL="914380" lvl="1" indent="-457200">
              <a:spcBef>
                <a:spcPts val="0"/>
              </a:spcBef>
              <a:spcAft>
                <a:spcPts val="600"/>
              </a:spcAft>
              <a:buClr>
                <a:srgbClr val="000000"/>
              </a:buClr>
              <a:buAutoNum type="arabicPeriod"/>
            </a:pPr>
            <a:r>
              <a:rPr lang="en-US" sz="1800" b="1" dirty="0" smtClean="0">
                <a:solidFill>
                  <a:srgbClr val="000000"/>
                </a:solidFill>
              </a:rPr>
              <a:t>Transportation</a:t>
            </a:r>
          </a:p>
          <a:p>
            <a:pPr marL="914380" lvl="1" indent="-457200">
              <a:spcBef>
                <a:spcPts val="0"/>
              </a:spcBef>
              <a:spcAft>
                <a:spcPts val="600"/>
              </a:spcAft>
              <a:buClr>
                <a:srgbClr val="000000"/>
              </a:buClr>
              <a:buAutoNum type="arabicPeriod"/>
            </a:pPr>
            <a:r>
              <a:rPr lang="en-US" sz="1800" b="1" dirty="0" smtClean="0">
                <a:solidFill>
                  <a:srgbClr val="000000"/>
                </a:solidFill>
              </a:rPr>
              <a:t>Housing</a:t>
            </a:r>
          </a:p>
          <a:p>
            <a:pPr marL="914380" lvl="1" indent="-457200">
              <a:spcBef>
                <a:spcPts val="0"/>
              </a:spcBef>
              <a:spcAft>
                <a:spcPts val="600"/>
              </a:spcAft>
              <a:buClr>
                <a:srgbClr val="000000"/>
              </a:buClr>
              <a:buAutoNum type="arabicPeriod"/>
            </a:pPr>
            <a:r>
              <a:rPr lang="en-US" sz="1800" b="1" dirty="0" smtClean="0">
                <a:solidFill>
                  <a:srgbClr val="000000"/>
                </a:solidFill>
              </a:rPr>
              <a:t>Social Participation</a:t>
            </a:r>
          </a:p>
          <a:p>
            <a:pPr marL="914380" lvl="1" indent="-457200">
              <a:spcBef>
                <a:spcPts val="0"/>
              </a:spcBef>
              <a:spcAft>
                <a:spcPts val="600"/>
              </a:spcAft>
              <a:buClr>
                <a:srgbClr val="000000"/>
              </a:buClr>
              <a:buAutoNum type="arabicPeriod"/>
            </a:pPr>
            <a:r>
              <a:rPr lang="en-US" sz="1800" b="1" dirty="0">
                <a:solidFill>
                  <a:srgbClr val="000000"/>
                </a:solidFill>
              </a:rPr>
              <a:t>Respect &amp; Social </a:t>
            </a:r>
            <a:r>
              <a:rPr lang="en-US" sz="1800" b="1" dirty="0" smtClean="0">
                <a:solidFill>
                  <a:srgbClr val="000000"/>
                </a:solidFill>
              </a:rPr>
              <a:t>Inclusion</a:t>
            </a:r>
          </a:p>
          <a:p>
            <a:pPr marL="914380" lvl="1" indent="-457200">
              <a:spcBef>
                <a:spcPts val="0"/>
              </a:spcBef>
              <a:spcAft>
                <a:spcPts val="600"/>
              </a:spcAft>
              <a:buClr>
                <a:srgbClr val="000000"/>
              </a:buClr>
              <a:buAutoNum type="arabicPeriod"/>
            </a:pPr>
            <a:r>
              <a:rPr lang="en-US" sz="1800" b="1" dirty="0">
                <a:solidFill>
                  <a:srgbClr val="000000"/>
                </a:solidFill>
              </a:rPr>
              <a:t>Civic Participation &amp; Employment</a:t>
            </a:r>
          </a:p>
          <a:p>
            <a:pPr marL="914380" lvl="1" indent="-457200">
              <a:spcBef>
                <a:spcPts val="0"/>
              </a:spcBef>
              <a:spcAft>
                <a:spcPts val="600"/>
              </a:spcAft>
              <a:buClr>
                <a:srgbClr val="000000"/>
              </a:buClr>
              <a:buAutoNum type="arabicPeriod"/>
            </a:pPr>
            <a:r>
              <a:rPr lang="en-US" sz="1800" b="1" dirty="0" smtClean="0">
                <a:solidFill>
                  <a:srgbClr val="000000"/>
                </a:solidFill>
              </a:rPr>
              <a:t>Communication &amp; Information</a:t>
            </a:r>
          </a:p>
          <a:p>
            <a:pPr marL="914380" lvl="1" indent="-457200">
              <a:spcBef>
                <a:spcPts val="0"/>
              </a:spcBef>
              <a:spcAft>
                <a:spcPts val="600"/>
              </a:spcAft>
              <a:buClr>
                <a:srgbClr val="000000"/>
              </a:buClr>
              <a:buAutoNum type="arabicPeriod"/>
            </a:pPr>
            <a:r>
              <a:rPr lang="en-US" sz="1800" b="1" dirty="0" smtClean="0">
                <a:solidFill>
                  <a:srgbClr val="000000"/>
                </a:solidFill>
              </a:rPr>
              <a:t>Community &amp; Health Services</a:t>
            </a:r>
            <a:endParaRPr lang="en-US" sz="1800" b="1" dirty="0">
              <a:solidFill>
                <a:srgbClr val="000000"/>
              </a:solidFill>
            </a:endParaRPr>
          </a:p>
          <a:p>
            <a:pPr marL="799819" lvl="1" indent="-342780">
              <a:spcBef>
                <a:spcPts val="0"/>
              </a:spcBef>
              <a:spcAft>
                <a:spcPts val="600"/>
              </a:spcAft>
              <a:buClr>
                <a:srgbClr val="000000"/>
              </a:buClr>
              <a:buFont typeface="Arial" panose="020B0604020202020204" pitchFamily="34" charset="0"/>
              <a:buChar char="•"/>
            </a:pPr>
            <a:endParaRPr lang="en-US" sz="1800" dirty="0">
              <a:solidFill>
                <a:srgbClr val="000000"/>
              </a:solidFill>
            </a:endParaRPr>
          </a:p>
        </p:txBody>
      </p:sp>
      <p:sp>
        <p:nvSpPr>
          <p:cNvPr id="8" name="Slide Number Placeholder 1"/>
          <p:cNvSpPr txBox="1">
            <a:spLocks/>
          </p:cNvSpPr>
          <p:nvPr/>
        </p:nvSpPr>
        <p:spPr>
          <a:xfrm>
            <a:off x="7035870" y="6538429"/>
            <a:ext cx="2133600" cy="31957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40C3CB-B48A-45CA-9187-DBEB2631B05D}" type="slidenum">
              <a:rPr lang="en-US" b="1" smtClean="0">
                <a:solidFill>
                  <a:schemeClr val="bg1"/>
                </a:solidFill>
              </a:rPr>
              <a:pPr/>
              <a:t>9</a:t>
            </a:fld>
            <a:endParaRPr lang="en-US" b="1" dirty="0">
              <a:solidFill>
                <a:schemeClr val="bg1"/>
              </a:solidFill>
            </a:endParaRPr>
          </a:p>
        </p:txBody>
      </p:sp>
      <p:pic>
        <p:nvPicPr>
          <p:cNvPr id="2050" name="Picture 2" descr="C:\Users\aebernardo\Desktop\Age-Friendly-Dimension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9011" y="2583612"/>
            <a:ext cx="3371846" cy="337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71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8292</TotalTime>
  <Words>510</Words>
  <Application>Microsoft Office PowerPoint</Application>
  <PresentationFormat>On-screen Show (4:3)</PresentationFormat>
  <Paragraphs>102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Overview What the Council Heard</vt:lpstr>
      <vt:lpstr>Governor’s Council to Address Aging in MA Create an Age-Friendly Commonwealth</vt:lpstr>
      <vt:lpstr> Blueprint   Initial Priorities   </vt:lpstr>
      <vt:lpstr> Workgroups </vt:lpstr>
      <vt:lpstr>PowerPoint Presentation</vt:lpstr>
      <vt:lpstr> What Does Age Friendly Mean?   </vt:lpstr>
      <vt:lpstr> Age-Friendly State Designation April 11th Celebration Event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dc:creator>
  <cp:lastModifiedBy> Carla Cicerchia</cp:lastModifiedBy>
  <cp:revision>1042</cp:revision>
  <cp:lastPrinted>2018-03-20T21:01:07Z</cp:lastPrinted>
  <dcterms:created xsi:type="dcterms:W3CDTF">2017-12-08T14:01:34Z</dcterms:created>
  <dcterms:modified xsi:type="dcterms:W3CDTF">2018-05-11T19:02:10Z</dcterms:modified>
</cp:coreProperties>
</file>