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343" r:id="rId4"/>
    <p:sldId id="314" r:id="rId5"/>
    <p:sldId id="354" r:id="rId6"/>
    <p:sldId id="341" r:id="rId7"/>
    <p:sldId id="342" r:id="rId8"/>
    <p:sldId id="315" r:id="rId9"/>
    <p:sldId id="316" r:id="rId10"/>
    <p:sldId id="326" r:id="rId11"/>
    <p:sldId id="345" r:id="rId12"/>
    <p:sldId id="346" r:id="rId13"/>
    <p:sldId id="347" r:id="rId14"/>
    <p:sldId id="349" r:id="rId15"/>
    <p:sldId id="327" r:id="rId16"/>
    <p:sldId id="350" r:id="rId17"/>
    <p:sldId id="353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96" d="100"/>
          <a:sy n="96" d="100"/>
        </p:scale>
        <p:origin x="-1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29E5B-2CE3-45BA-9834-8944D300E60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13D29DF-369A-4F30-B2D3-77C0AF239DBF}">
      <dgm:prSet phldrT="[Text]"/>
      <dgm:spPr/>
      <dgm:t>
        <a:bodyPr/>
        <a:lstStyle/>
        <a:p>
          <a:r>
            <a:rPr lang="en-US" dirty="0" smtClean="0"/>
            <a:t>Building the Age-Friendly Movement</a:t>
          </a:r>
          <a:endParaRPr lang="en-US" dirty="0"/>
        </a:p>
      </dgm:t>
    </dgm:pt>
    <dgm:pt modelId="{22A76D50-59BD-4F17-B988-4785D9E1843E}" type="parTrans" cxnId="{655FE2CE-F927-4E16-A2D6-801979514A02}">
      <dgm:prSet/>
      <dgm:spPr/>
      <dgm:t>
        <a:bodyPr/>
        <a:lstStyle/>
        <a:p>
          <a:endParaRPr lang="en-US"/>
        </a:p>
      </dgm:t>
    </dgm:pt>
    <dgm:pt modelId="{EC57D376-F149-4D12-8C65-6861CECED672}" type="sibTrans" cxnId="{655FE2CE-F927-4E16-A2D6-801979514A02}">
      <dgm:prSet/>
      <dgm:spPr/>
      <dgm:t>
        <a:bodyPr/>
        <a:lstStyle/>
        <a:p>
          <a:endParaRPr lang="en-US"/>
        </a:p>
      </dgm:t>
    </dgm:pt>
    <dgm:pt modelId="{F1CCAC76-C719-4D8D-9695-2DAAE98EF960}">
      <dgm:prSet phldrT="[Text]"/>
      <dgm:spPr/>
      <dgm:t>
        <a:bodyPr/>
        <a:lstStyle/>
        <a:p>
          <a:r>
            <a:rPr lang="en-US" dirty="0" smtClean="0"/>
            <a:t>Deepen Capacity-Building at Community Level</a:t>
          </a:r>
          <a:endParaRPr lang="en-US" dirty="0"/>
        </a:p>
      </dgm:t>
    </dgm:pt>
    <dgm:pt modelId="{16208133-E846-468D-87F2-A237325EB2DA}" type="parTrans" cxnId="{7E907AE1-51FC-4C34-81E7-FDABDCA9AC19}">
      <dgm:prSet/>
      <dgm:spPr/>
      <dgm:t>
        <a:bodyPr/>
        <a:lstStyle/>
        <a:p>
          <a:endParaRPr lang="en-US"/>
        </a:p>
      </dgm:t>
    </dgm:pt>
    <dgm:pt modelId="{A12FD9D3-F8CE-4401-8C2D-1B635321FFDA}" type="sibTrans" cxnId="{7E907AE1-51FC-4C34-81E7-FDABDCA9AC19}">
      <dgm:prSet/>
      <dgm:spPr/>
      <dgm:t>
        <a:bodyPr/>
        <a:lstStyle/>
        <a:p>
          <a:endParaRPr lang="en-US"/>
        </a:p>
      </dgm:t>
    </dgm:pt>
    <dgm:pt modelId="{25B571DE-E2E2-4916-AACF-CF480B92C7F4}">
      <dgm:prSet phldrT="[Text]"/>
      <dgm:spPr/>
      <dgm:t>
        <a:bodyPr/>
        <a:lstStyle/>
        <a:p>
          <a:r>
            <a:rPr lang="en-US" dirty="0" smtClean="0"/>
            <a:t>Embed Access, Equity and Inclusion within the Age-Friendly Movement</a:t>
          </a:r>
          <a:endParaRPr lang="en-US" dirty="0"/>
        </a:p>
      </dgm:t>
    </dgm:pt>
    <dgm:pt modelId="{764EFC9C-17E2-456B-B45D-69034ED94177}" type="parTrans" cxnId="{3503DA1D-E147-4CF7-833A-46A077E2D6A6}">
      <dgm:prSet/>
      <dgm:spPr/>
      <dgm:t>
        <a:bodyPr/>
        <a:lstStyle/>
        <a:p>
          <a:endParaRPr lang="en-US"/>
        </a:p>
      </dgm:t>
    </dgm:pt>
    <dgm:pt modelId="{205CB1DF-A4DF-4235-9A0B-1B9883FCE4CB}" type="sibTrans" cxnId="{3503DA1D-E147-4CF7-833A-46A077E2D6A6}">
      <dgm:prSet/>
      <dgm:spPr/>
      <dgm:t>
        <a:bodyPr/>
        <a:lstStyle/>
        <a:p>
          <a:endParaRPr lang="en-US"/>
        </a:p>
      </dgm:t>
    </dgm:pt>
    <dgm:pt modelId="{5D296F43-1E8C-47B1-A128-7AF3C6C2CC7F}">
      <dgm:prSet phldrT="[Text]"/>
      <dgm:spPr/>
      <dgm:t>
        <a:bodyPr/>
        <a:lstStyle/>
        <a:p>
          <a:r>
            <a:rPr lang="en-US" dirty="0" smtClean="0"/>
            <a:t>Develop and Promote a Policy and Advocacy Platform for Healthy Aging</a:t>
          </a:r>
          <a:endParaRPr lang="en-US" dirty="0"/>
        </a:p>
      </dgm:t>
    </dgm:pt>
    <dgm:pt modelId="{38DE0CA9-A6B6-4E18-AC74-13333349BCC5}" type="parTrans" cxnId="{722D9C77-2CE7-4D68-993A-DD0B1557A4B4}">
      <dgm:prSet/>
      <dgm:spPr/>
      <dgm:t>
        <a:bodyPr/>
        <a:lstStyle/>
        <a:p>
          <a:endParaRPr lang="en-US"/>
        </a:p>
      </dgm:t>
    </dgm:pt>
    <dgm:pt modelId="{F8C9E4B1-4258-4682-BA8E-8C0B34956B7E}" type="sibTrans" cxnId="{722D9C77-2CE7-4D68-993A-DD0B1557A4B4}">
      <dgm:prSet/>
      <dgm:spPr/>
      <dgm:t>
        <a:bodyPr/>
        <a:lstStyle/>
        <a:p>
          <a:endParaRPr lang="en-US"/>
        </a:p>
      </dgm:t>
    </dgm:pt>
    <dgm:pt modelId="{02CD6609-45E1-4601-950F-288246B8A3ED}" type="pres">
      <dgm:prSet presAssocID="{86429E5B-2CE3-45BA-9834-8944D300E601}" presName="Name0" presStyleCnt="0">
        <dgm:presLayoutVars>
          <dgm:dir/>
          <dgm:resizeHandles val="exact"/>
        </dgm:presLayoutVars>
      </dgm:prSet>
      <dgm:spPr/>
    </dgm:pt>
    <dgm:pt modelId="{9835B4A7-D13E-4AF6-B6D3-34A5D0AA2BC6}" type="pres">
      <dgm:prSet presAssocID="{86429E5B-2CE3-45BA-9834-8944D300E601}" presName="fgShape" presStyleLbl="fgShp" presStyleIdx="0" presStyleCnt="1"/>
      <dgm:spPr/>
    </dgm:pt>
    <dgm:pt modelId="{B3CF97B9-5B71-4366-B7E1-58C2FF01EEC9}" type="pres">
      <dgm:prSet presAssocID="{86429E5B-2CE3-45BA-9834-8944D300E601}" presName="linComp" presStyleCnt="0"/>
      <dgm:spPr/>
    </dgm:pt>
    <dgm:pt modelId="{FE6D7A3E-92EF-480E-AF28-7479A601B57B}" type="pres">
      <dgm:prSet presAssocID="{313D29DF-369A-4F30-B2D3-77C0AF239DBF}" presName="compNode" presStyleCnt="0"/>
      <dgm:spPr/>
    </dgm:pt>
    <dgm:pt modelId="{4CF5E60C-24C8-40E4-B34F-90C4E41E27B5}" type="pres">
      <dgm:prSet presAssocID="{313D29DF-369A-4F30-B2D3-77C0AF239DBF}" presName="bkgdShape" presStyleLbl="node1" presStyleIdx="0" presStyleCnt="4"/>
      <dgm:spPr/>
      <dgm:t>
        <a:bodyPr/>
        <a:lstStyle/>
        <a:p>
          <a:endParaRPr lang="en-US"/>
        </a:p>
      </dgm:t>
    </dgm:pt>
    <dgm:pt modelId="{52988EF3-FA77-4088-984F-9A0B6F3E43C9}" type="pres">
      <dgm:prSet presAssocID="{313D29DF-369A-4F30-B2D3-77C0AF239DB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F9CB8-85F9-4846-90F5-72C4CFC1ADFE}" type="pres">
      <dgm:prSet presAssocID="{313D29DF-369A-4F30-B2D3-77C0AF239DBF}" presName="invisiNode" presStyleLbl="node1" presStyleIdx="0" presStyleCnt="4"/>
      <dgm:spPr/>
    </dgm:pt>
    <dgm:pt modelId="{0A124258-5472-4B4F-97AC-8C80F9A8AC82}" type="pres">
      <dgm:prSet presAssocID="{313D29DF-369A-4F30-B2D3-77C0AF239DBF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53E912A-E845-40CB-A63F-CC9C83626505}" type="pres">
      <dgm:prSet presAssocID="{EC57D376-F149-4D12-8C65-6861CECED6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59CE29-6A3D-4402-B989-C842798A5776}" type="pres">
      <dgm:prSet presAssocID="{F1CCAC76-C719-4D8D-9695-2DAAE98EF960}" presName="compNode" presStyleCnt="0"/>
      <dgm:spPr/>
    </dgm:pt>
    <dgm:pt modelId="{C0C3FE40-4A6A-4345-82DA-D178754179B6}" type="pres">
      <dgm:prSet presAssocID="{F1CCAC76-C719-4D8D-9695-2DAAE98EF960}" presName="bkgdShape" presStyleLbl="node1" presStyleIdx="1" presStyleCnt="4"/>
      <dgm:spPr/>
      <dgm:t>
        <a:bodyPr/>
        <a:lstStyle/>
        <a:p>
          <a:endParaRPr lang="en-US"/>
        </a:p>
      </dgm:t>
    </dgm:pt>
    <dgm:pt modelId="{176D3284-CD7E-4E9A-9383-9A62E22FA33E}" type="pres">
      <dgm:prSet presAssocID="{F1CCAC76-C719-4D8D-9695-2DAAE98EF96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E0B91-E50C-42E1-AAF2-136D201AFA73}" type="pres">
      <dgm:prSet presAssocID="{F1CCAC76-C719-4D8D-9695-2DAAE98EF960}" presName="invisiNode" presStyleLbl="node1" presStyleIdx="1" presStyleCnt="4"/>
      <dgm:spPr/>
    </dgm:pt>
    <dgm:pt modelId="{14C280E9-AE2D-4BF0-8AC1-B944261D1DC5}" type="pres">
      <dgm:prSet presAssocID="{F1CCAC76-C719-4D8D-9695-2DAAE98EF960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AD90BF3-B286-4172-AEAC-CE6ECB8D9E67}" type="pres">
      <dgm:prSet presAssocID="{A12FD9D3-F8CE-4401-8C2D-1B635321FFD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6B688E-F899-46BB-A3CB-8D2E83FF197D}" type="pres">
      <dgm:prSet presAssocID="{25B571DE-E2E2-4916-AACF-CF480B92C7F4}" presName="compNode" presStyleCnt="0"/>
      <dgm:spPr/>
    </dgm:pt>
    <dgm:pt modelId="{64E10596-4B4D-4E3A-AA60-D9A479E9844C}" type="pres">
      <dgm:prSet presAssocID="{25B571DE-E2E2-4916-AACF-CF480B92C7F4}" presName="bkgdShape" presStyleLbl="node1" presStyleIdx="2" presStyleCnt="4"/>
      <dgm:spPr/>
      <dgm:t>
        <a:bodyPr/>
        <a:lstStyle/>
        <a:p>
          <a:endParaRPr lang="en-US"/>
        </a:p>
      </dgm:t>
    </dgm:pt>
    <dgm:pt modelId="{B20A41C3-EFCC-4238-8F4C-0785B5158979}" type="pres">
      <dgm:prSet presAssocID="{25B571DE-E2E2-4916-AACF-CF480B92C7F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6DDA4-88DA-48FF-9AEF-A46114ABE05C}" type="pres">
      <dgm:prSet presAssocID="{25B571DE-E2E2-4916-AACF-CF480B92C7F4}" presName="invisiNode" presStyleLbl="node1" presStyleIdx="2" presStyleCnt="4"/>
      <dgm:spPr/>
    </dgm:pt>
    <dgm:pt modelId="{82D40140-F414-47ED-8ED2-88F3F2BFC0CB}" type="pres">
      <dgm:prSet presAssocID="{25B571DE-E2E2-4916-AACF-CF480B92C7F4}" presName="imagNode" presStyleLbl="fgImgPlace1" presStyleIdx="2" presStyleCnt="4"/>
      <dgm:spPr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D63D4C4-2C11-45C2-8F75-91CF6AA64F26}" type="pres">
      <dgm:prSet presAssocID="{205CB1DF-A4DF-4235-9A0B-1B9883FCE4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5685E0-CAA9-482A-BA49-0301B9C01945}" type="pres">
      <dgm:prSet presAssocID="{5D296F43-1E8C-47B1-A128-7AF3C6C2CC7F}" presName="compNode" presStyleCnt="0"/>
      <dgm:spPr/>
    </dgm:pt>
    <dgm:pt modelId="{7E169E92-7605-4D18-AEF1-BCE4E8567840}" type="pres">
      <dgm:prSet presAssocID="{5D296F43-1E8C-47B1-A128-7AF3C6C2CC7F}" presName="bkgdShape" presStyleLbl="node1" presStyleIdx="3" presStyleCnt="4"/>
      <dgm:spPr/>
      <dgm:t>
        <a:bodyPr/>
        <a:lstStyle/>
        <a:p>
          <a:endParaRPr lang="en-US"/>
        </a:p>
      </dgm:t>
    </dgm:pt>
    <dgm:pt modelId="{045F6520-B947-48CE-92E1-27E080872B5E}" type="pres">
      <dgm:prSet presAssocID="{5D296F43-1E8C-47B1-A128-7AF3C6C2CC7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1F8F6-3F7E-4941-8B4D-B6F50D83E622}" type="pres">
      <dgm:prSet presAssocID="{5D296F43-1E8C-47B1-A128-7AF3C6C2CC7F}" presName="invisiNode" presStyleLbl="node1" presStyleIdx="3" presStyleCnt="4"/>
      <dgm:spPr/>
    </dgm:pt>
    <dgm:pt modelId="{F7D7261F-EAB0-4A7F-B02E-E701B4FBECC6}" type="pres">
      <dgm:prSet presAssocID="{5D296F43-1E8C-47B1-A128-7AF3C6C2CC7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4FFCA49-BC7B-48BC-9186-7A81D2AA7D93}" type="presOf" srcId="{EC57D376-F149-4D12-8C65-6861CECED672}" destId="{053E912A-E845-40CB-A63F-CC9C83626505}" srcOrd="0" destOrd="0" presId="urn:microsoft.com/office/officeart/2005/8/layout/hList7"/>
    <dgm:cxn modelId="{3503DA1D-E147-4CF7-833A-46A077E2D6A6}" srcId="{86429E5B-2CE3-45BA-9834-8944D300E601}" destId="{25B571DE-E2E2-4916-AACF-CF480B92C7F4}" srcOrd="2" destOrd="0" parTransId="{764EFC9C-17E2-456B-B45D-69034ED94177}" sibTransId="{205CB1DF-A4DF-4235-9A0B-1B9883FCE4CB}"/>
    <dgm:cxn modelId="{D22ECAC9-2801-4529-9B7D-98E4C87D3231}" type="presOf" srcId="{F1CCAC76-C719-4D8D-9695-2DAAE98EF960}" destId="{C0C3FE40-4A6A-4345-82DA-D178754179B6}" srcOrd="0" destOrd="0" presId="urn:microsoft.com/office/officeart/2005/8/layout/hList7"/>
    <dgm:cxn modelId="{655FE2CE-F927-4E16-A2D6-801979514A02}" srcId="{86429E5B-2CE3-45BA-9834-8944D300E601}" destId="{313D29DF-369A-4F30-B2D3-77C0AF239DBF}" srcOrd="0" destOrd="0" parTransId="{22A76D50-59BD-4F17-B988-4785D9E1843E}" sibTransId="{EC57D376-F149-4D12-8C65-6861CECED672}"/>
    <dgm:cxn modelId="{AB9404B4-B16E-44C6-8EEA-7CBA6C19225D}" type="presOf" srcId="{A12FD9D3-F8CE-4401-8C2D-1B635321FFDA}" destId="{FAD90BF3-B286-4172-AEAC-CE6ECB8D9E67}" srcOrd="0" destOrd="0" presId="urn:microsoft.com/office/officeart/2005/8/layout/hList7"/>
    <dgm:cxn modelId="{F2B2D34F-A079-4366-8202-0A6C4FBE60DD}" type="presOf" srcId="{25B571DE-E2E2-4916-AACF-CF480B92C7F4}" destId="{64E10596-4B4D-4E3A-AA60-D9A479E9844C}" srcOrd="0" destOrd="0" presId="urn:microsoft.com/office/officeart/2005/8/layout/hList7"/>
    <dgm:cxn modelId="{298322DE-5F83-48B5-8FBF-FEA05335A670}" type="presOf" srcId="{5D296F43-1E8C-47B1-A128-7AF3C6C2CC7F}" destId="{045F6520-B947-48CE-92E1-27E080872B5E}" srcOrd="1" destOrd="0" presId="urn:microsoft.com/office/officeart/2005/8/layout/hList7"/>
    <dgm:cxn modelId="{E27303B3-0675-4BE2-BE81-13D004D07165}" type="presOf" srcId="{313D29DF-369A-4F30-B2D3-77C0AF239DBF}" destId="{4CF5E60C-24C8-40E4-B34F-90C4E41E27B5}" srcOrd="0" destOrd="0" presId="urn:microsoft.com/office/officeart/2005/8/layout/hList7"/>
    <dgm:cxn modelId="{722D9C77-2CE7-4D68-993A-DD0B1557A4B4}" srcId="{86429E5B-2CE3-45BA-9834-8944D300E601}" destId="{5D296F43-1E8C-47B1-A128-7AF3C6C2CC7F}" srcOrd="3" destOrd="0" parTransId="{38DE0CA9-A6B6-4E18-AC74-13333349BCC5}" sibTransId="{F8C9E4B1-4258-4682-BA8E-8C0B34956B7E}"/>
    <dgm:cxn modelId="{5703FB44-00E6-427D-BCEB-0E1AF9A375B1}" type="presOf" srcId="{25B571DE-E2E2-4916-AACF-CF480B92C7F4}" destId="{B20A41C3-EFCC-4238-8F4C-0785B5158979}" srcOrd="1" destOrd="0" presId="urn:microsoft.com/office/officeart/2005/8/layout/hList7"/>
    <dgm:cxn modelId="{77C27D09-E992-46AE-98B8-0FFAE3D4E1E6}" type="presOf" srcId="{313D29DF-369A-4F30-B2D3-77C0AF239DBF}" destId="{52988EF3-FA77-4088-984F-9A0B6F3E43C9}" srcOrd="1" destOrd="0" presId="urn:microsoft.com/office/officeart/2005/8/layout/hList7"/>
    <dgm:cxn modelId="{1D800EC3-E929-4AF2-905E-8F2D9C927763}" type="presOf" srcId="{5D296F43-1E8C-47B1-A128-7AF3C6C2CC7F}" destId="{7E169E92-7605-4D18-AEF1-BCE4E8567840}" srcOrd="0" destOrd="0" presId="urn:microsoft.com/office/officeart/2005/8/layout/hList7"/>
    <dgm:cxn modelId="{599B3F4E-DABB-4A8B-89BC-3334E4E49183}" type="presOf" srcId="{86429E5B-2CE3-45BA-9834-8944D300E601}" destId="{02CD6609-45E1-4601-950F-288246B8A3ED}" srcOrd="0" destOrd="0" presId="urn:microsoft.com/office/officeart/2005/8/layout/hList7"/>
    <dgm:cxn modelId="{429F2F77-F52E-45D8-9EDC-F8F736FB4B0D}" type="presOf" srcId="{205CB1DF-A4DF-4235-9A0B-1B9883FCE4CB}" destId="{3D63D4C4-2C11-45C2-8F75-91CF6AA64F26}" srcOrd="0" destOrd="0" presId="urn:microsoft.com/office/officeart/2005/8/layout/hList7"/>
    <dgm:cxn modelId="{7E907AE1-51FC-4C34-81E7-FDABDCA9AC19}" srcId="{86429E5B-2CE3-45BA-9834-8944D300E601}" destId="{F1CCAC76-C719-4D8D-9695-2DAAE98EF960}" srcOrd="1" destOrd="0" parTransId="{16208133-E846-468D-87F2-A237325EB2DA}" sibTransId="{A12FD9D3-F8CE-4401-8C2D-1B635321FFDA}"/>
    <dgm:cxn modelId="{2F80BDE4-6DC4-49BF-9829-3F687CD9CAED}" type="presOf" srcId="{F1CCAC76-C719-4D8D-9695-2DAAE98EF960}" destId="{176D3284-CD7E-4E9A-9383-9A62E22FA33E}" srcOrd="1" destOrd="0" presId="urn:microsoft.com/office/officeart/2005/8/layout/hList7"/>
    <dgm:cxn modelId="{C359D8ED-0C4E-47A2-90C5-0340002B6127}" type="presParOf" srcId="{02CD6609-45E1-4601-950F-288246B8A3ED}" destId="{9835B4A7-D13E-4AF6-B6D3-34A5D0AA2BC6}" srcOrd="0" destOrd="0" presId="urn:microsoft.com/office/officeart/2005/8/layout/hList7"/>
    <dgm:cxn modelId="{E6396030-B010-43DF-95E5-3D14B4B715F4}" type="presParOf" srcId="{02CD6609-45E1-4601-950F-288246B8A3ED}" destId="{B3CF97B9-5B71-4366-B7E1-58C2FF01EEC9}" srcOrd="1" destOrd="0" presId="urn:microsoft.com/office/officeart/2005/8/layout/hList7"/>
    <dgm:cxn modelId="{E021FA2E-9D03-4176-B5BA-155B9B029608}" type="presParOf" srcId="{B3CF97B9-5B71-4366-B7E1-58C2FF01EEC9}" destId="{FE6D7A3E-92EF-480E-AF28-7479A601B57B}" srcOrd="0" destOrd="0" presId="urn:microsoft.com/office/officeart/2005/8/layout/hList7"/>
    <dgm:cxn modelId="{3ABF5D63-E4D2-447B-91BF-6AF4C6B9E2AC}" type="presParOf" srcId="{FE6D7A3E-92EF-480E-AF28-7479A601B57B}" destId="{4CF5E60C-24C8-40E4-B34F-90C4E41E27B5}" srcOrd="0" destOrd="0" presId="urn:microsoft.com/office/officeart/2005/8/layout/hList7"/>
    <dgm:cxn modelId="{5C39631C-09C7-468F-987F-0135B1BBAF59}" type="presParOf" srcId="{FE6D7A3E-92EF-480E-AF28-7479A601B57B}" destId="{52988EF3-FA77-4088-984F-9A0B6F3E43C9}" srcOrd="1" destOrd="0" presId="urn:microsoft.com/office/officeart/2005/8/layout/hList7"/>
    <dgm:cxn modelId="{C98336D6-A97C-403B-9D9F-F088C4902795}" type="presParOf" srcId="{FE6D7A3E-92EF-480E-AF28-7479A601B57B}" destId="{CCDF9CB8-85F9-4846-90F5-72C4CFC1ADFE}" srcOrd="2" destOrd="0" presId="urn:microsoft.com/office/officeart/2005/8/layout/hList7"/>
    <dgm:cxn modelId="{2AC5BF13-8FD6-43DF-A62D-F4699C3C7BFE}" type="presParOf" srcId="{FE6D7A3E-92EF-480E-AF28-7479A601B57B}" destId="{0A124258-5472-4B4F-97AC-8C80F9A8AC82}" srcOrd="3" destOrd="0" presId="urn:microsoft.com/office/officeart/2005/8/layout/hList7"/>
    <dgm:cxn modelId="{EFBDD043-E4C0-4FC5-BF56-28B836E4C96A}" type="presParOf" srcId="{B3CF97B9-5B71-4366-B7E1-58C2FF01EEC9}" destId="{053E912A-E845-40CB-A63F-CC9C83626505}" srcOrd="1" destOrd="0" presId="urn:microsoft.com/office/officeart/2005/8/layout/hList7"/>
    <dgm:cxn modelId="{C3DEBDB2-F87F-4AD2-8132-A7370D177823}" type="presParOf" srcId="{B3CF97B9-5B71-4366-B7E1-58C2FF01EEC9}" destId="{3D59CE29-6A3D-4402-B989-C842798A5776}" srcOrd="2" destOrd="0" presId="urn:microsoft.com/office/officeart/2005/8/layout/hList7"/>
    <dgm:cxn modelId="{E6C81D35-692D-494D-9563-37407236BF0B}" type="presParOf" srcId="{3D59CE29-6A3D-4402-B989-C842798A5776}" destId="{C0C3FE40-4A6A-4345-82DA-D178754179B6}" srcOrd="0" destOrd="0" presId="urn:microsoft.com/office/officeart/2005/8/layout/hList7"/>
    <dgm:cxn modelId="{F60A1182-F424-4C3C-9422-300013107151}" type="presParOf" srcId="{3D59CE29-6A3D-4402-B989-C842798A5776}" destId="{176D3284-CD7E-4E9A-9383-9A62E22FA33E}" srcOrd="1" destOrd="0" presId="urn:microsoft.com/office/officeart/2005/8/layout/hList7"/>
    <dgm:cxn modelId="{A0D0A6D0-3748-43C5-809D-18DA21937362}" type="presParOf" srcId="{3D59CE29-6A3D-4402-B989-C842798A5776}" destId="{6B3E0B91-E50C-42E1-AAF2-136D201AFA73}" srcOrd="2" destOrd="0" presId="urn:microsoft.com/office/officeart/2005/8/layout/hList7"/>
    <dgm:cxn modelId="{A25159B9-A623-4D6D-9651-2630F7CB9A5C}" type="presParOf" srcId="{3D59CE29-6A3D-4402-B989-C842798A5776}" destId="{14C280E9-AE2D-4BF0-8AC1-B944261D1DC5}" srcOrd="3" destOrd="0" presId="urn:microsoft.com/office/officeart/2005/8/layout/hList7"/>
    <dgm:cxn modelId="{DECF528F-41C4-457E-9448-B5ED2200EB99}" type="presParOf" srcId="{B3CF97B9-5B71-4366-B7E1-58C2FF01EEC9}" destId="{FAD90BF3-B286-4172-AEAC-CE6ECB8D9E67}" srcOrd="3" destOrd="0" presId="urn:microsoft.com/office/officeart/2005/8/layout/hList7"/>
    <dgm:cxn modelId="{09D4F5CA-5347-43B0-993A-43158A5B1C1A}" type="presParOf" srcId="{B3CF97B9-5B71-4366-B7E1-58C2FF01EEC9}" destId="{026B688E-F899-46BB-A3CB-8D2E83FF197D}" srcOrd="4" destOrd="0" presId="urn:microsoft.com/office/officeart/2005/8/layout/hList7"/>
    <dgm:cxn modelId="{23B086F2-B9F8-4564-9D31-A7541926D9C1}" type="presParOf" srcId="{026B688E-F899-46BB-A3CB-8D2E83FF197D}" destId="{64E10596-4B4D-4E3A-AA60-D9A479E9844C}" srcOrd="0" destOrd="0" presId="urn:microsoft.com/office/officeart/2005/8/layout/hList7"/>
    <dgm:cxn modelId="{0F69668A-F2D2-4568-9DDA-9BE039F8E54E}" type="presParOf" srcId="{026B688E-F899-46BB-A3CB-8D2E83FF197D}" destId="{B20A41C3-EFCC-4238-8F4C-0785B5158979}" srcOrd="1" destOrd="0" presId="urn:microsoft.com/office/officeart/2005/8/layout/hList7"/>
    <dgm:cxn modelId="{F890D070-3C91-4844-AFAE-6030DE2522D3}" type="presParOf" srcId="{026B688E-F899-46BB-A3CB-8D2E83FF197D}" destId="{2446DDA4-88DA-48FF-9AEF-A46114ABE05C}" srcOrd="2" destOrd="0" presId="urn:microsoft.com/office/officeart/2005/8/layout/hList7"/>
    <dgm:cxn modelId="{E566599E-38CD-4093-A304-9A5C645FEAA2}" type="presParOf" srcId="{026B688E-F899-46BB-A3CB-8D2E83FF197D}" destId="{82D40140-F414-47ED-8ED2-88F3F2BFC0CB}" srcOrd="3" destOrd="0" presId="urn:microsoft.com/office/officeart/2005/8/layout/hList7"/>
    <dgm:cxn modelId="{7D07EBB8-E76B-4839-B374-68F351FF4A17}" type="presParOf" srcId="{B3CF97B9-5B71-4366-B7E1-58C2FF01EEC9}" destId="{3D63D4C4-2C11-45C2-8F75-91CF6AA64F26}" srcOrd="5" destOrd="0" presId="urn:microsoft.com/office/officeart/2005/8/layout/hList7"/>
    <dgm:cxn modelId="{167680DE-656B-446E-A21C-B0B732FA15DC}" type="presParOf" srcId="{B3CF97B9-5B71-4366-B7E1-58C2FF01EEC9}" destId="{9D5685E0-CAA9-482A-BA49-0301B9C01945}" srcOrd="6" destOrd="0" presId="urn:microsoft.com/office/officeart/2005/8/layout/hList7"/>
    <dgm:cxn modelId="{41A1DC6C-A47F-42C7-9C99-3B0375C3805E}" type="presParOf" srcId="{9D5685E0-CAA9-482A-BA49-0301B9C01945}" destId="{7E169E92-7605-4D18-AEF1-BCE4E8567840}" srcOrd="0" destOrd="0" presId="urn:microsoft.com/office/officeart/2005/8/layout/hList7"/>
    <dgm:cxn modelId="{947A2827-F2ED-4AD5-9E7E-0A92DF92C147}" type="presParOf" srcId="{9D5685E0-CAA9-482A-BA49-0301B9C01945}" destId="{045F6520-B947-48CE-92E1-27E080872B5E}" srcOrd="1" destOrd="0" presId="urn:microsoft.com/office/officeart/2005/8/layout/hList7"/>
    <dgm:cxn modelId="{758110CD-1B0C-4D88-92EA-2E573BED7F71}" type="presParOf" srcId="{9D5685E0-CAA9-482A-BA49-0301B9C01945}" destId="{6171F8F6-3F7E-4941-8B4D-B6F50D83E622}" srcOrd="2" destOrd="0" presId="urn:microsoft.com/office/officeart/2005/8/layout/hList7"/>
    <dgm:cxn modelId="{8DA55761-72BF-4FEC-A52A-511126AD0E29}" type="presParOf" srcId="{9D5685E0-CAA9-482A-BA49-0301B9C01945}" destId="{F7D7261F-EAB0-4A7F-B02E-E701B4FBEC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5E60C-24C8-40E4-B34F-90C4E41E27B5}">
      <dsp:nvSpPr>
        <dsp:cNvPr id="0" name=""/>
        <dsp:cNvSpPr/>
      </dsp:nvSpPr>
      <dsp:spPr>
        <a:xfrm>
          <a:off x="1952" y="0"/>
          <a:ext cx="2046596" cy="4180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Building the Age-Friendly Movement</a:t>
          </a:r>
          <a:endParaRPr lang="en-US" sz="1900" kern="1200" dirty="0"/>
        </a:p>
      </dsp:txBody>
      <dsp:txXfrm>
        <a:off x="1952" y="1672298"/>
        <a:ext cx="2046596" cy="1672298"/>
      </dsp:txXfrm>
    </dsp:sp>
    <dsp:sp modelId="{0A124258-5472-4B4F-97AC-8C80F9A8AC82}">
      <dsp:nvSpPr>
        <dsp:cNvPr id="0" name=""/>
        <dsp:cNvSpPr/>
      </dsp:nvSpPr>
      <dsp:spPr>
        <a:xfrm>
          <a:off x="329156" y="250844"/>
          <a:ext cx="1392188" cy="13921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3FE40-4A6A-4345-82DA-D178754179B6}">
      <dsp:nvSpPr>
        <dsp:cNvPr id="0" name=""/>
        <dsp:cNvSpPr/>
      </dsp:nvSpPr>
      <dsp:spPr>
        <a:xfrm>
          <a:off x="2109947" y="0"/>
          <a:ext cx="2046596" cy="4180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Deepen Capacity-Building at Community Level</a:t>
          </a:r>
          <a:endParaRPr lang="en-US" sz="1900" kern="1200" dirty="0"/>
        </a:p>
      </dsp:txBody>
      <dsp:txXfrm>
        <a:off x="2109947" y="1672298"/>
        <a:ext cx="2046596" cy="1672298"/>
      </dsp:txXfrm>
    </dsp:sp>
    <dsp:sp modelId="{14C280E9-AE2D-4BF0-8AC1-B944261D1DC5}">
      <dsp:nvSpPr>
        <dsp:cNvPr id="0" name=""/>
        <dsp:cNvSpPr/>
      </dsp:nvSpPr>
      <dsp:spPr>
        <a:xfrm>
          <a:off x="2437151" y="250844"/>
          <a:ext cx="1392188" cy="139218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10596-4B4D-4E3A-AA60-D9A479E9844C}">
      <dsp:nvSpPr>
        <dsp:cNvPr id="0" name=""/>
        <dsp:cNvSpPr/>
      </dsp:nvSpPr>
      <dsp:spPr>
        <a:xfrm>
          <a:off x="4217941" y="0"/>
          <a:ext cx="2046596" cy="4180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Embed Access, Equity and Inclusion within the Age-Friendly Movement</a:t>
          </a:r>
          <a:endParaRPr lang="en-US" sz="1900" kern="1200" dirty="0"/>
        </a:p>
      </dsp:txBody>
      <dsp:txXfrm>
        <a:off x="4217941" y="1672298"/>
        <a:ext cx="2046596" cy="1672298"/>
      </dsp:txXfrm>
    </dsp:sp>
    <dsp:sp modelId="{82D40140-F414-47ED-8ED2-88F3F2BFC0CB}">
      <dsp:nvSpPr>
        <dsp:cNvPr id="0" name=""/>
        <dsp:cNvSpPr/>
      </dsp:nvSpPr>
      <dsp:spPr>
        <a:xfrm>
          <a:off x="4545146" y="250844"/>
          <a:ext cx="1392188" cy="1392188"/>
        </a:xfrm>
        <a:prstGeom prst="ellipse">
          <a:avLst/>
        </a:prstGeom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9E92-7605-4D18-AEF1-BCE4E8567840}">
      <dsp:nvSpPr>
        <dsp:cNvPr id="0" name=""/>
        <dsp:cNvSpPr/>
      </dsp:nvSpPr>
      <dsp:spPr>
        <a:xfrm>
          <a:off x="6325936" y="0"/>
          <a:ext cx="2046596" cy="4180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Develop and Promote a Policy and Advocacy Platform for Healthy Aging</a:t>
          </a:r>
          <a:endParaRPr lang="en-US" sz="1900" kern="1200" dirty="0"/>
        </a:p>
      </dsp:txBody>
      <dsp:txXfrm>
        <a:off x="6325936" y="1672298"/>
        <a:ext cx="2046596" cy="1672298"/>
      </dsp:txXfrm>
    </dsp:sp>
    <dsp:sp modelId="{F7D7261F-EAB0-4A7F-B02E-E701B4FBECC6}">
      <dsp:nvSpPr>
        <dsp:cNvPr id="0" name=""/>
        <dsp:cNvSpPr/>
      </dsp:nvSpPr>
      <dsp:spPr>
        <a:xfrm>
          <a:off x="6653141" y="250844"/>
          <a:ext cx="1392188" cy="139218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5B4A7-D13E-4AF6-B6D3-34A5D0AA2BC6}">
      <dsp:nvSpPr>
        <dsp:cNvPr id="0" name=""/>
        <dsp:cNvSpPr/>
      </dsp:nvSpPr>
      <dsp:spPr>
        <a:xfrm>
          <a:off x="334979" y="3344596"/>
          <a:ext cx="7704527" cy="62711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86DE-8BF5-48BF-BB43-A7631230FC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8003-1037-45D7-8A45-A092A7382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4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D3DB-1332-4278-A83A-3B73B4C5D5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6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6F9-378C-45B9-B273-8B04A07E4E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1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79FF-AE5E-48C3-AC21-F18B4F992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3C2C-529D-4531-B8AC-FCA1C38932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7419-12CB-4D17-B1A1-6B19872A0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AB0-7414-484F-8476-5CBE9D86F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98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8D43-86F4-49A9-8911-E8FD2ABC9E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7C53-957E-4D9D-8750-5FA59286C1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DE7-38D9-490A-9FAB-BFD7F1517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8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76727"/>
            <a:ext cx="103632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472340"/>
            <a:ext cx="103632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FE05-5CC8-4106-A0EB-4B457D1D2F4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240579-081D-40DB-AB99-171B8AE9F8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ames.Fuccione@mahealthyaging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39391"/>
            <a:ext cx="12019547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1F497D"/>
                </a:solidFill>
              </a:rPr>
              <a:t>Commission on Falls Prevention</a:t>
            </a:r>
          </a:p>
          <a:p>
            <a:pPr marL="0" indent="0" algn="r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2"/>
                </a:solidFill>
              </a:rPr>
              <a:t>James Fuccione – Senior Director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May 2018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26" y="292805"/>
            <a:ext cx="5548697" cy="1653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4364" y="614289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</a:rPr>
              <a:t>The work of the Massachusetts Healthy Aging Collaborative is supported in part </a:t>
            </a:r>
            <a:r>
              <a:rPr lang="en-US" sz="800" dirty="0" smtClean="0">
                <a:solidFill>
                  <a:prstClr val="white"/>
                </a:solidFill>
              </a:rPr>
              <a:t>by:</a:t>
            </a:r>
            <a:endParaRPr lang="en-US" sz="800" dirty="0">
              <a:solidFill>
                <a:prstClr val="white"/>
              </a:solidFill>
            </a:endParaRPr>
          </a:p>
        </p:txBody>
      </p:sp>
      <p:pic>
        <p:nvPicPr>
          <p:cNvPr id="1028" name="Picture 4" descr="Image result for tufts health plan foundatio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84" y="5958982"/>
            <a:ext cx="1800449" cy="70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arp ma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t="4052" r="17220" b="17681"/>
          <a:stretch/>
        </p:blipFill>
        <p:spPr bwMode="auto">
          <a:xfrm>
            <a:off x="10820399" y="5847276"/>
            <a:ext cx="914401" cy="91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Age-Friendly Lens: Stakeholder Orgs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206" t="34320" r="38353" b="4728"/>
          <a:stretch/>
        </p:blipFill>
        <p:spPr>
          <a:xfrm>
            <a:off x="1692675" y="1762424"/>
            <a:ext cx="7956644" cy="460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14762" y="561814"/>
            <a:ext cx="8966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Focus on linking </a:t>
            </a:r>
            <a:r>
              <a:rPr lang="en-US" sz="16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Determinants of Health</a:t>
            </a: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What Determines Population Health?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8045" t="21949" r="27884" b="10491"/>
          <a:stretch/>
        </p:blipFill>
        <p:spPr bwMode="auto">
          <a:xfrm>
            <a:off x="2747860" y="1236371"/>
            <a:ext cx="6307167" cy="508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19521" y="6248495"/>
            <a:ext cx="2493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Countyhealthrankings.org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53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Age-Friendly State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\\EHS-FP-ELD-001\ELD_users\AEBernardo\Amanda Bernardo\Accomplishments\Age-Friendly State of Commonweal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9" b="16860"/>
          <a:stretch/>
        </p:blipFill>
        <p:spPr bwMode="auto">
          <a:xfrm>
            <a:off x="2732575" y="1010225"/>
            <a:ext cx="6438363" cy="326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4753" y="4658900"/>
            <a:ext cx="99940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Governor announced that Massachusetts has been designated by the AARP as only the second state in the country to join that organization’s Age-Friendly Network.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designation commits our state to a continued path of progress in making Massachusetts more livable and welcoming for older adults and people of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ages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Age-Friendly State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16708"/>
          <a:stretch/>
        </p:blipFill>
        <p:spPr>
          <a:xfrm>
            <a:off x="730774" y="1490837"/>
            <a:ext cx="4781383" cy="388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ommunity Compact Cabi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95" y="1490837"/>
            <a:ext cx="3594123" cy="223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5122" t="28594" r="26574" b="54690"/>
          <a:stretch/>
        </p:blipFill>
        <p:spPr>
          <a:xfrm>
            <a:off x="6175477" y="4302515"/>
            <a:ext cx="5843760" cy="107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6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Data Gathering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529" t="12316" r="22898"/>
          <a:stretch/>
        </p:blipFill>
        <p:spPr>
          <a:xfrm>
            <a:off x="1923245" y="1402186"/>
            <a:ext cx="7851489" cy="499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126388" y="3178224"/>
            <a:ext cx="1286567" cy="4974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3245" y="1837785"/>
            <a:ext cx="1286567" cy="7743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Data Gathering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965" t="20815" r="20986"/>
          <a:stretch/>
        </p:blipFill>
        <p:spPr>
          <a:xfrm>
            <a:off x="1823862" y="914401"/>
            <a:ext cx="7822414" cy="559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8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Visit Us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394" t="13481" r="9156" b="102"/>
          <a:stretch/>
        </p:blipFill>
        <p:spPr>
          <a:xfrm>
            <a:off x="914400" y="1056068"/>
            <a:ext cx="10174310" cy="561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6200" y="774516"/>
            <a:ext cx="7803411" cy="77384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A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3"/>
            <a:ext cx="1663437" cy="495832"/>
          </a:xfrm>
          <a:prstGeom prst="rect">
            <a:avLst/>
          </a:prstGeom>
        </p:spPr>
      </p:pic>
      <p:pic>
        <p:nvPicPr>
          <p:cNvPr id="9" name="Picture 2" descr="Image result for tufts health plan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6" y="3880967"/>
            <a:ext cx="2132731" cy="8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aarp 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10" y="3648746"/>
            <a:ext cx="1778709" cy="14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elder services of merrimack vall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65" y="5597045"/>
            <a:ext cx="2971800" cy="5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2" y="3749500"/>
            <a:ext cx="2584430" cy="1256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5" y="3592777"/>
            <a:ext cx="1323456" cy="14131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6200" y="2039824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Fuccione: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James.Fuccione@mahealthyaging.org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617-717-9493</a:t>
            </a:r>
          </a:p>
        </p:txBody>
      </p:sp>
    </p:spTree>
    <p:extLst>
      <p:ext uri="{BB962C8B-B14F-4D97-AF65-F5344CB8AC3E}">
        <p14:creationId xmlns:p14="http://schemas.microsoft.com/office/powerpoint/2010/main" val="15672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Aging Population in MA (60+)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62" name="Picture 4" descr="Co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701" r="7143" b="16632"/>
          <a:stretch/>
        </p:blipFill>
        <p:spPr bwMode="auto">
          <a:xfrm>
            <a:off x="688914" y="1970469"/>
            <a:ext cx="5308701" cy="350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706527" y="1570359"/>
            <a:ext cx="835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2015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49249" y="1570359"/>
            <a:ext cx="253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</a:rPr>
              <a:t>0-year </a:t>
            </a:r>
            <a:r>
              <a:rPr lang="en-US" sz="2000" b="1" dirty="0">
                <a:solidFill>
                  <a:prstClr val="black"/>
                </a:solidFill>
              </a:rPr>
              <a:t>projection</a:t>
            </a:r>
          </a:p>
        </p:txBody>
      </p:sp>
      <p:pic>
        <p:nvPicPr>
          <p:cNvPr id="66" name="Picture 4" descr="Co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83333" r="9167" b="10000"/>
          <a:stretch/>
        </p:blipFill>
        <p:spPr bwMode="auto">
          <a:xfrm>
            <a:off x="3088624" y="5989543"/>
            <a:ext cx="5775220" cy="50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504" r="8030" b="17808"/>
          <a:stretch/>
        </p:blipFill>
        <p:spPr bwMode="auto">
          <a:xfrm>
            <a:off x="6096000" y="1970469"/>
            <a:ext cx="5535688" cy="36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How we got here: Age/Dementia Friendly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06886" y="4963528"/>
            <a:ext cx="20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1B61"/>
                </a:solidFill>
                <a:latin typeface="Arial"/>
              </a:rPr>
              <a:t>Massachusetts: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63296" y="2282963"/>
            <a:ext cx="166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1B61"/>
                </a:solidFill>
                <a:latin typeface="Arial"/>
              </a:rPr>
              <a:t>International/National: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914399" y="3422726"/>
            <a:ext cx="10722405" cy="568654"/>
          </a:xfrm>
          <a:prstGeom prst="rightArrow">
            <a:avLst/>
          </a:prstGeom>
          <a:solidFill>
            <a:srgbClr val="304066"/>
          </a:solidFill>
          <a:ln w="12700" cap="flat" cmpd="sng" algn="ctr">
            <a:solidFill>
              <a:srgbClr val="6666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2005 to Today</a:t>
            </a:r>
          </a:p>
        </p:txBody>
      </p:sp>
      <p:sp>
        <p:nvSpPr>
          <p:cNvPr id="11" name="Flowchart: Connector 10"/>
          <p:cNvSpPr>
            <a:spLocks noChangeAspect="1"/>
          </p:cNvSpPr>
          <p:nvPr/>
        </p:nvSpPr>
        <p:spPr>
          <a:xfrm>
            <a:off x="2687291" y="3972416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12" name="Flowchart: Connector 11"/>
          <p:cNvSpPr>
            <a:spLocks noChangeAspect="1"/>
          </p:cNvSpPr>
          <p:nvPr/>
        </p:nvSpPr>
        <p:spPr>
          <a:xfrm>
            <a:off x="2689455" y="4124816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2691619" y="4277216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18" name="Flowchart: Connector 17"/>
          <p:cNvSpPr>
            <a:spLocks noChangeAspect="1"/>
          </p:cNvSpPr>
          <p:nvPr/>
        </p:nvSpPr>
        <p:spPr>
          <a:xfrm>
            <a:off x="2693782" y="4429616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19" name="Flowchart: Connector 18"/>
          <p:cNvSpPr>
            <a:spLocks noChangeAspect="1"/>
          </p:cNvSpPr>
          <p:nvPr/>
        </p:nvSpPr>
        <p:spPr>
          <a:xfrm>
            <a:off x="7948294" y="4013685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>
          <a:xfrm>
            <a:off x="7948294" y="4166085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21" name="Flowchart: Connector 20"/>
          <p:cNvSpPr>
            <a:spLocks noChangeAspect="1"/>
          </p:cNvSpPr>
          <p:nvPr/>
        </p:nvSpPr>
        <p:spPr>
          <a:xfrm>
            <a:off x="7948294" y="4321533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24" name="Flowchart: Connector 23"/>
          <p:cNvSpPr>
            <a:spLocks noChangeAspect="1"/>
          </p:cNvSpPr>
          <p:nvPr/>
        </p:nvSpPr>
        <p:spPr>
          <a:xfrm>
            <a:off x="1864462" y="2932857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25" name="Flowchart: Connector 24"/>
          <p:cNvSpPr>
            <a:spLocks noChangeAspect="1"/>
          </p:cNvSpPr>
          <p:nvPr/>
        </p:nvSpPr>
        <p:spPr>
          <a:xfrm>
            <a:off x="1866626" y="3085257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26" name="Flowchart: Connector 25"/>
          <p:cNvSpPr>
            <a:spLocks noChangeAspect="1"/>
          </p:cNvSpPr>
          <p:nvPr/>
        </p:nvSpPr>
        <p:spPr>
          <a:xfrm>
            <a:off x="1868790" y="3237657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27" name="Flowchart: Connector 26"/>
          <p:cNvSpPr>
            <a:spLocks noChangeAspect="1"/>
          </p:cNvSpPr>
          <p:nvPr/>
        </p:nvSpPr>
        <p:spPr>
          <a:xfrm>
            <a:off x="1870953" y="3390057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2963214" y="3072479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2965378" y="3224879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3" name="Flowchart: Connector 32"/>
          <p:cNvSpPr>
            <a:spLocks noChangeAspect="1"/>
          </p:cNvSpPr>
          <p:nvPr/>
        </p:nvSpPr>
        <p:spPr>
          <a:xfrm>
            <a:off x="2967541" y="3377279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45387" y="2991613"/>
            <a:ext cx="358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/>
              </a:rPr>
              <a:t>becomes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USA affiliate for WHO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41769" y="5441295"/>
            <a:ext cx="210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/>
              </a:rPr>
              <a:t> + Healthy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Aging</a:t>
            </a:r>
          </a:p>
        </p:txBody>
      </p:sp>
      <p:sp>
        <p:nvSpPr>
          <p:cNvPr id="38" name="Flowchart: Connector 37"/>
          <p:cNvSpPr>
            <a:spLocks noChangeAspect="1"/>
          </p:cNvSpPr>
          <p:nvPr/>
        </p:nvSpPr>
        <p:spPr>
          <a:xfrm>
            <a:off x="9096111" y="3959174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9" name="Flowchart: Connector 38"/>
          <p:cNvSpPr>
            <a:spLocks noChangeAspect="1"/>
          </p:cNvSpPr>
          <p:nvPr/>
        </p:nvSpPr>
        <p:spPr>
          <a:xfrm>
            <a:off x="9096111" y="4111574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0" name="Flowchart: Connector 39"/>
          <p:cNvSpPr>
            <a:spLocks noChangeAspect="1"/>
          </p:cNvSpPr>
          <p:nvPr/>
        </p:nvSpPr>
        <p:spPr>
          <a:xfrm>
            <a:off x="9096111" y="4267022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1" name="Flowchart: Connector 40"/>
          <p:cNvSpPr>
            <a:spLocks noChangeAspect="1"/>
          </p:cNvSpPr>
          <p:nvPr/>
        </p:nvSpPr>
        <p:spPr>
          <a:xfrm>
            <a:off x="9096111" y="4419422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>
          <a:xfrm>
            <a:off x="4406976" y="3912554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3" name="Flowchart: Connector 42"/>
          <p:cNvSpPr>
            <a:spLocks noChangeAspect="1"/>
          </p:cNvSpPr>
          <p:nvPr/>
        </p:nvSpPr>
        <p:spPr>
          <a:xfrm>
            <a:off x="4406976" y="4064954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4" name="Flowchart: Connector 43"/>
          <p:cNvSpPr>
            <a:spLocks noChangeAspect="1"/>
          </p:cNvSpPr>
          <p:nvPr/>
        </p:nvSpPr>
        <p:spPr>
          <a:xfrm>
            <a:off x="4406976" y="4220402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5" name="Flowchart: Connector 44"/>
          <p:cNvSpPr>
            <a:spLocks noChangeAspect="1"/>
          </p:cNvSpPr>
          <p:nvPr/>
        </p:nvSpPr>
        <p:spPr>
          <a:xfrm>
            <a:off x="4406976" y="4372802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88923" y="6400676"/>
            <a:ext cx="2989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/>
              </a:rPr>
              <a:t>Action Oriented</a:t>
            </a:r>
            <a:endParaRPr lang="en-US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8" name="Flowchart: Connector 47"/>
          <p:cNvSpPr>
            <a:spLocks noChangeAspect="1"/>
          </p:cNvSpPr>
          <p:nvPr/>
        </p:nvSpPr>
        <p:spPr>
          <a:xfrm>
            <a:off x="4404828" y="4526450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7537875" y="2930169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7540039" y="3082569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3" name="Flowchart: Connector 52"/>
          <p:cNvSpPr>
            <a:spLocks noChangeAspect="1"/>
          </p:cNvSpPr>
          <p:nvPr/>
        </p:nvSpPr>
        <p:spPr>
          <a:xfrm>
            <a:off x="7542203" y="3234969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7544366" y="3387369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62117" y="2188082"/>
            <a:ext cx="310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/>
              </a:rPr>
              <a:t>Announced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at WH Conference on Aging</a:t>
            </a:r>
          </a:p>
        </p:txBody>
      </p:sp>
      <p:sp>
        <p:nvSpPr>
          <p:cNvPr id="58" name="Flowchart: Connector 57"/>
          <p:cNvSpPr>
            <a:spLocks noChangeAspect="1"/>
          </p:cNvSpPr>
          <p:nvPr/>
        </p:nvSpPr>
        <p:spPr>
          <a:xfrm>
            <a:off x="9108130" y="4575217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9" name="Flowchart: Connector 58"/>
          <p:cNvSpPr>
            <a:spLocks noChangeAspect="1"/>
          </p:cNvSpPr>
          <p:nvPr/>
        </p:nvSpPr>
        <p:spPr>
          <a:xfrm>
            <a:off x="9108130" y="4727617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0" name="Flowchart: Connector 59"/>
          <p:cNvSpPr>
            <a:spLocks noChangeAspect="1"/>
          </p:cNvSpPr>
          <p:nvPr/>
        </p:nvSpPr>
        <p:spPr>
          <a:xfrm>
            <a:off x="9108130" y="4883065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1" name="Flowchart: Connector 60"/>
          <p:cNvSpPr>
            <a:spLocks noChangeAspect="1"/>
          </p:cNvSpPr>
          <p:nvPr/>
        </p:nvSpPr>
        <p:spPr>
          <a:xfrm>
            <a:off x="9108130" y="5035465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pic>
        <p:nvPicPr>
          <p:cNvPr id="1028" name="Picture 4" descr="Image result for world health organization age friendly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1" y="836052"/>
            <a:ext cx="3425792" cy="11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Image result for tufts health plan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57" y="4606782"/>
            <a:ext cx="1800449" cy="70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21818" r="3290" b="22274"/>
          <a:stretch/>
        </p:blipFill>
        <p:spPr bwMode="auto">
          <a:xfrm>
            <a:off x="2659242" y="2313795"/>
            <a:ext cx="1959930" cy="7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Flowchart: Connector 68"/>
          <p:cNvSpPr>
            <a:spLocks noChangeAspect="1"/>
          </p:cNvSpPr>
          <p:nvPr/>
        </p:nvSpPr>
        <p:spPr>
          <a:xfrm>
            <a:off x="1862298" y="2350498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0" name="Flowchart: Connector 69"/>
          <p:cNvSpPr>
            <a:spLocks noChangeAspect="1"/>
          </p:cNvSpPr>
          <p:nvPr/>
        </p:nvSpPr>
        <p:spPr>
          <a:xfrm>
            <a:off x="1864462" y="2502898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1" name="Flowchart: Connector 70"/>
          <p:cNvSpPr>
            <a:spLocks noChangeAspect="1"/>
          </p:cNvSpPr>
          <p:nvPr/>
        </p:nvSpPr>
        <p:spPr>
          <a:xfrm>
            <a:off x="1866626" y="2655298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2" name="Flowchart: Connector 71"/>
          <p:cNvSpPr>
            <a:spLocks noChangeAspect="1"/>
          </p:cNvSpPr>
          <p:nvPr/>
        </p:nvSpPr>
        <p:spPr>
          <a:xfrm>
            <a:off x="1868789" y="2807698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pic>
        <p:nvPicPr>
          <p:cNvPr id="1032" name="Picture 8" descr="Image result for dementia friendly americ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3889" r="4514" b="9101"/>
          <a:stretch/>
        </p:blipFill>
        <p:spPr bwMode="auto">
          <a:xfrm>
            <a:off x="6788019" y="1173365"/>
            <a:ext cx="2356834" cy="99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ementia friendly massachuset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95" y="4495276"/>
            <a:ext cx="3158868" cy="8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65" y="4679078"/>
            <a:ext cx="1219202" cy="1219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81" y="5212766"/>
            <a:ext cx="1207183" cy="1207183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111421" y="6086591"/>
            <a:ext cx="2989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/>
              </a:rPr>
              <a:t>Convener/Steering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Committee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65" y="4471774"/>
            <a:ext cx="1323456" cy="1413116"/>
          </a:xfrm>
          <a:prstGeom prst="rect">
            <a:avLst/>
          </a:prstGeom>
        </p:spPr>
      </p:pic>
      <p:sp>
        <p:nvSpPr>
          <p:cNvPr id="77" name="Flowchart: Connector 76"/>
          <p:cNvSpPr>
            <a:spLocks noChangeAspect="1"/>
          </p:cNvSpPr>
          <p:nvPr/>
        </p:nvSpPr>
        <p:spPr>
          <a:xfrm>
            <a:off x="10411753" y="4027214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8" name="Flowchart: Connector 77"/>
          <p:cNvSpPr>
            <a:spLocks noChangeAspect="1"/>
          </p:cNvSpPr>
          <p:nvPr/>
        </p:nvSpPr>
        <p:spPr>
          <a:xfrm>
            <a:off x="10411753" y="4179614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9" name="Flowchart: Connector 78"/>
          <p:cNvSpPr>
            <a:spLocks noChangeAspect="1"/>
          </p:cNvSpPr>
          <p:nvPr/>
        </p:nvSpPr>
        <p:spPr>
          <a:xfrm>
            <a:off x="10411753" y="4335062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801592" y="5866144"/>
            <a:ext cx="2218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/>
              </a:rPr>
              <a:t>+ Dementia Friendly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/>
              </a:rPr>
              <a:t>MA</a:t>
            </a:r>
            <a:endParaRPr lang="en-US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1" name="Flowchart: Connector 80"/>
          <p:cNvSpPr>
            <a:spLocks noChangeAspect="1"/>
          </p:cNvSpPr>
          <p:nvPr/>
        </p:nvSpPr>
        <p:spPr>
          <a:xfrm>
            <a:off x="1848979" y="1897963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82" name="Flowchart: Connector 81"/>
          <p:cNvSpPr>
            <a:spLocks noChangeAspect="1"/>
          </p:cNvSpPr>
          <p:nvPr/>
        </p:nvSpPr>
        <p:spPr>
          <a:xfrm>
            <a:off x="1851143" y="2050363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83" name="Flowchart: Connector 82"/>
          <p:cNvSpPr>
            <a:spLocks noChangeAspect="1"/>
          </p:cNvSpPr>
          <p:nvPr/>
        </p:nvSpPr>
        <p:spPr>
          <a:xfrm>
            <a:off x="1853307" y="2202763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84" name="Flowchart: Connector 83"/>
          <p:cNvSpPr>
            <a:spLocks noChangeAspect="1"/>
          </p:cNvSpPr>
          <p:nvPr/>
        </p:nvSpPr>
        <p:spPr>
          <a:xfrm>
            <a:off x="1855470" y="2355163"/>
            <a:ext cx="97484" cy="77987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About MHAC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0579" y="1044121"/>
            <a:ext cx="8723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Healthy Aging Collaborative</a:t>
            </a:r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a network of leaders in community, health and wellness, government, advocacy, research, business, education, and philanthropy who have come together to advance healthy aging.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00580" y="2215166"/>
          <a:ext cx="8374486" cy="418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15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Age-Friendly Communities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0066" y="422557"/>
            <a:ext cx="8966707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(assessment, action planning, implementation) focusing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communities in three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i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hysical </a:t>
            </a:r>
            <a:r>
              <a:rPr lang="en-US" sz="16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Environment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i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ommunity </a:t>
            </a:r>
            <a:r>
              <a:rPr lang="en-US" sz="16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health </a:t>
            </a:r>
            <a:r>
              <a:rPr lang="en-US" sz="1600" b="1" i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600" b="1" i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315645" y="2343955"/>
            <a:ext cx="5969926" cy="4462287"/>
            <a:chOff x="1104" y="576"/>
            <a:chExt cx="3676" cy="3206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4" y="576"/>
              <a:ext cx="3668" cy="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1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699"/>
              <a:ext cx="3676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ight Arrow 24"/>
          <p:cNvSpPr/>
          <p:nvPr/>
        </p:nvSpPr>
        <p:spPr>
          <a:xfrm>
            <a:off x="5866207" y="3212061"/>
            <a:ext cx="1132805" cy="49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866205" y="5625413"/>
            <a:ext cx="1132805" cy="49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66206" y="4377910"/>
            <a:ext cx="1132805" cy="49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99480" y="5411443"/>
            <a:ext cx="3011713" cy="895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Community and Health Services</a:t>
            </a:r>
          </a:p>
        </p:txBody>
      </p:sp>
      <p:sp>
        <p:nvSpPr>
          <p:cNvPr id="29" name="Oval 28"/>
          <p:cNvSpPr/>
          <p:nvPr/>
        </p:nvSpPr>
        <p:spPr>
          <a:xfrm>
            <a:off x="7499479" y="4173085"/>
            <a:ext cx="3011714" cy="976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Social Environment</a:t>
            </a:r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7499478" y="2959821"/>
            <a:ext cx="3011715" cy="951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Physical </a:t>
            </a:r>
            <a:r>
              <a:rPr lang="en-US" b="1" dirty="0"/>
              <a:t>Environment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338509" y="2687009"/>
            <a:ext cx="8284" cy="3947375"/>
          </a:xfrm>
          <a:prstGeom prst="line">
            <a:avLst/>
          </a:prstGeom>
          <a:ln w="381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986902" y="4765183"/>
            <a:ext cx="483608" cy="214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Alignment with Dementia Friendly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811367" y="2037114"/>
            <a:ext cx="5441037" cy="4563308"/>
            <a:chOff x="1104" y="576"/>
            <a:chExt cx="3676" cy="3083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4" y="576"/>
              <a:ext cx="3668" cy="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1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76"/>
              <a:ext cx="3676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6240563" y="2037114"/>
            <a:ext cx="5090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Merriweather"/>
              </a:rPr>
              <a:t>Age-Friendly Community efforts…</a:t>
            </a:r>
          </a:p>
          <a:p>
            <a:pPr lvl="1"/>
            <a:endParaRPr lang="en-US" b="1" i="1" dirty="0">
              <a:solidFill>
                <a:schemeClr val="accent5">
                  <a:lumMod val="75000"/>
                </a:schemeClr>
              </a:solidFill>
              <a:latin typeface="Merriweather"/>
            </a:endParaRP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</a:rPr>
              <a:t>Include people living with Dementia, caregivers, and service/support providers on task force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Merriweather"/>
            </a:endParaRP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</a:rPr>
              <a:t>A Dementia Friendly advisory group that can focus on raising awareness and working through sectors in coordination with Age-Friendly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1672" y="1150871"/>
            <a:ext cx="990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capacity of local communities to embark on the </a:t>
            </a:r>
            <a:r>
              <a:rPr lang="en-US" dirty="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Age/Dementia Friendly </a:t>
            </a:r>
            <a:r>
              <a:rPr lang="en-US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 journey </a:t>
            </a:r>
          </a:p>
        </p:txBody>
      </p:sp>
    </p:spTree>
    <p:extLst>
      <p:ext uri="{BB962C8B-B14F-4D97-AF65-F5344CB8AC3E}">
        <p14:creationId xmlns:p14="http://schemas.microsoft.com/office/powerpoint/2010/main" val="42850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Age-Friendly Communities in MA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740" t="27751" r="10106" b="11994"/>
          <a:stretch/>
        </p:blipFill>
        <p:spPr>
          <a:xfrm>
            <a:off x="1107582" y="1167897"/>
            <a:ext cx="9364127" cy="508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8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Where to Begin…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9185647" cy="6540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7473" y="1217887"/>
            <a:ext cx="83677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Merriweather"/>
              </a:rPr>
              <a:t>It all starts with CONVENING: </a:t>
            </a:r>
            <a:r>
              <a:rPr lang="en-US" dirty="0" smtClean="0">
                <a:solidFill>
                  <a:srgbClr val="424242"/>
                </a:solidFill>
                <a:latin typeface="Merriweather"/>
              </a:rPr>
              <a:t>Active Age- and Dementia Friendly models</a:t>
            </a:r>
          </a:p>
          <a:p>
            <a:endParaRPr lang="en-US" i="1" dirty="0">
              <a:solidFill>
                <a:srgbClr val="424242"/>
              </a:solidFill>
              <a:latin typeface="Merriweath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Merriweather"/>
              </a:rPr>
              <a:t>Age-Friendly Berkshires (AARP – Municipal Resolution):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424242"/>
                </a:solidFill>
                <a:latin typeface="Merriweather"/>
              </a:rPr>
              <a:t>Countywide effort began with regional planning agency and private-pay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rriweather"/>
              </a:rPr>
              <a:t>home care </a:t>
            </a:r>
            <a:r>
              <a:rPr lang="en-US" i="1" dirty="0" smtClean="0">
                <a:solidFill>
                  <a:srgbClr val="424242"/>
                </a:solidFill>
                <a:latin typeface="Merriweather"/>
              </a:rPr>
              <a:t>company that lead “planning” and “people” sides of the work, respectively.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424242"/>
                </a:solidFill>
                <a:latin typeface="Merriweather"/>
              </a:rPr>
              <a:t>All volunteers and volunteer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Merriweather"/>
              </a:rPr>
              <a:t>Age-Friendly Yarmouth (WHO):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424242"/>
                </a:solidFill>
                <a:latin typeface="Merriweather"/>
              </a:rPr>
              <a:t>Director of Senior Services dedicates time to Age-Friendly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Merriweather"/>
              </a:rPr>
              <a:t>Age-Friendly Boston (AARP):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424242"/>
                </a:solidFill>
                <a:latin typeface="Merriweather"/>
              </a:rPr>
              <a:t>City’s Elderly Commission have dedicated staff to convene groups, liaise between city departments and carry out action plan.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424242"/>
                </a:solidFill>
                <a:latin typeface="Merriweather"/>
              </a:rPr>
              <a:t>Support came from THPF and UMass Boston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Merriweather"/>
              </a:rPr>
              <a:t>Salem for All Ages (AARP):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424242"/>
                </a:solidFill>
                <a:latin typeface="Merriweather"/>
              </a:rPr>
              <a:t>Volunteer, retired professor leads “people” side of the work with support from Mayor’s office and local volunteers/volunteer orgs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424242"/>
                </a:solidFill>
                <a:latin typeface="Merriweather"/>
              </a:rPr>
              <a:t>Support from UMass Boston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424242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4194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769" y="0"/>
            <a:ext cx="904916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Age-Friendly Lens: Municipal Gov’t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833" y="1287888"/>
            <a:ext cx="10018334" cy="4572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Department &amp; Board of Assessors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Selectmen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Projects &amp; Facilities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&amp; Economic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Services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Parks, Recreation &amp; Cultural Affairs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Clerk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 / Collector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Zoning Board of Appeals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ank.potx" id="{8337F1DD-9BB0-42F0-BE5C-C5CD31D377CB}" vid="{F2AB7B78-79EA-4DED-A328-83948C253F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29293</TotalTime>
  <Words>505</Words>
  <Application>Microsoft Office PowerPoint</Application>
  <PresentationFormat>Custom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 Carla Cicerchia</cp:lastModifiedBy>
  <cp:revision>182</cp:revision>
  <dcterms:created xsi:type="dcterms:W3CDTF">2017-05-01T18:56:14Z</dcterms:created>
  <dcterms:modified xsi:type="dcterms:W3CDTF">2018-05-11T19:05:15Z</dcterms:modified>
</cp:coreProperties>
</file>