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  <p:sldMasterId id="2147483648" r:id="rId5"/>
    <p:sldMasterId id="2147483695" r:id="rId6"/>
    <p:sldMasterId id="2147483684" r:id="rId7"/>
    <p:sldMasterId id="2147483706" r:id="rId8"/>
  </p:sldMasterIdLst>
  <p:notesMasterIdLst>
    <p:notesMasterId r:id="rId36"/>
  </p:notesMasterIdLst>
  <p:handoutMasterIdLst>
    <p:handoutMasterId r:id="rId37"/>
  </p:handoutMasterIdLst>
  <p:sldIdLst>
    <p:sldId id="256" r:id="rId9"/>
    <p:sldId id="286" r:id="rId10"/>
    <p:sldId id="274" r:id="rId11"/>
    <p:sldId id="287" r:id="rId12"/>
    <p:sldId id="303" r:id="rId13"/>
    <p:sldId id="302" r:id="rId14"/>
    <p:sldId id="301" r:id="rId15"/>
    <p:sldId id="300" r:id="rId16"/>
    <p:sldId id="298" r:id="rId17"/>
    <p:sldId id="299" r:id="rId18"/>
    <p:sldId id="297" r:id="rId19"/>
    <p:sldId id="304" r:id="rId20"/>
    <p:sldId id="275" r:id="rId21"/>
    <p:sldId id="280" r:id="rId22"/>
    <p:sldId id="278" r:id="rId23"/>
    <p:sldId id="282" r:id="rId24"/>
    <p:sldId id="281" r:id="rId25"/>
    <p:sldId id="284" r:id="rId26"/>
    <p:sldId id="293" r:id="rId27"/>
    <p:sldId id="294" r:id="rId28"/>
    <p:sldId id="295" r:id="rId29"/>
    <p:sldId id="296" r:id="rId30"/>
    <p:sldId id="283" r:id="rId31"/>
    <p:sldId id="260" r:id="rId32"/>
    <p:sldId id="262" r:id="rId33"/>
    <p:sldId id="259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kam, Emily" initials="BE" lastIdx="7" clrIdx="0">
    <p:extLst>
      <p:ext uri="{19B8F6BF-5375-455C-9EA6-DF929625EA0E}">
        <p15:presenceInfo xmlns:p15="http://schemas.microsoft.com/office/powerpoint/2012/main" userId="S::ebalkam@mbta.com::896ec759-75f7-466b-bb02-f5d9b9a2e1f0" providerId="AD"/>
      </p:ext>
    </p:extLst>
  </p:cmAuthor>
  <p:cmAuthor id="2" name="Kalugin, Katie" initials="KK" lastIdx="5" clrIdx="1">
    <p:extLst>
      <p:ext uri="{19B8F6BF-5375-455C-9EA6-DF929625EA0E}">
        <p15:presenceInfo xmlns:p15="http://schemas.microsoft.com/office/powerpoint/2012/main" userId="S::kkalugin@mbta.com::df029456-32ea-4334-96a0-62309f8ff882" providerId="AD"/>
      </p:ext>
    </p:extLst>
  </p:cmAuthor>
  <p:cmAuthor id="3" name="Cunningham, Siobhan" initials="CS" lastIdx="1" clrIdx="2">
    <p:extLst>
      <p:ext uri="{19B8F6BF-5375-455C-9EA6-DF929625EA0E}">
        <p15:presenceInfo xmlns:p15="http://schemas.microsoft.com/office/powerpoint/2012/main" userId="S::scunningham@mbta.com::86ac1c50-a7d8-4864-aafe-8aaafbe848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0B8F7-20E6-F33E-8ABE-1887A838F0ED}" v="2" dt="2021-09-23T17:06:51.396"/>
    <p1510:client id="{1D87D028-0826-D416-A014-38EAAC9E9849}" v="584" dt="2021-09-13T18:00:09.618"/>
    <p1510:client id="{3AE28B20-9CE2-BD54-858E-2EF744CE64D5}" v="10" dt="2021-09-24T00:00:29.130"/>
    <p1510:client id="{3D23F7B3-CC24-416A-CE1F-9987FADB6043}" v="33" dt="2021-09-23T17:14:34.580"/>
    <p1510:client id="{4039605E-5515-4049-D12E-324F21E58019}" v="236" dt="2021-09-22T12:50:52.168"/>
    <p1510:client id="{4EC3E5CC-6B61-CDF8-6061-9D10B34745AA}" v="131" dt="2021-09-14T17:23:52.590"/>
    <p1510:client id="{501D0212-760C-CAC0-1A34-934212809EEE}" v="125" dt="2021-09-07T15:49:24.763"/>
    <p1510:client id="{5162AADF-6B4B-8F88-C07C-740E11B96A66}" v="37" dt="2021-09-07T19:43:32.516"/>
    <p1510:client id="{62C0D2DA-DDBB-230C-739A-54CFD5621434}" v="205" dt="2021-09-17T21:54:28.455"/>
    <p1510:client id="{654FEB3B-F20F-2A37-44EF-3961C476850C}" v="67" dt="2021-10-05T23:21:55.788"/>
    <p1510:client id="{6E3ACFA9-CC2B-9CBE-D2A1-988C0426C83E}" v="7" dt="2021-09-15T21:49:19.458"/>
    <p1510:client id="{8906F548-6A72-E40D-F0C0-A770FAF3DA37}" v="61" dt="2021-09-22T14:05:21.731"/>
    <p1510:client id="{9683EE19-FEA7-2129-5252-A3D9A437AAEA}" v="204" dt="2021-09-22T22:10:27.270"/>
    <p1510:client id="{AEB3BDEF-58E4-14A7-F043-6641FA6F2C17}" v="409" dt="2021-09-24T00:30:48.390"/>
    <p1510:client id="{CBC10F9B-1163-54AF-8D4D-C19E8D075F67}" v="88" dt="2021-09-22T21:41:33.650"/>
    <p1510:client id="{CECFB7E3-004B-60B4-FD48-CCCA3262EEF1}" v="244" dt="2021-09-23T16:39:48.770"/>
    <p1510:client id="{CF813FB2-A2F4-883D-F5C3-A70D8FC2C29C}" v="80" dt="2021-09-15T20:24:21.303"/>
    <p1510:client id="{D063BE9E-80D3-B0FE-5A44-3CDC21F150BA}" v="4" dt="2021-09-14T17:26:41.776"/>
    <p1510:client id="{D15E1DFE-6C70-8A90-5D85-E31FF3894D44}" v="59" dt="2021-09-29T19:01:26.589"/>
    <p1510:client id="{D943D5AB-ECA6-7801-7203-BC714F9D7EC9}" v="24" dt="2021-09-29T18:42:12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5743F-1F12-4CF5-AF52-3040AB0728D2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7DA90-321A-44F7-943B-FC57AEBE8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6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E22E1-0204-4375-AD23-EC6E954BDFB1}" type="datetimeFigureOut">
              <a:rPr lang="en-US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40469-1C6B-41A2-97C9-261ECDDC4B7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99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79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2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9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08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4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8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9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0469-1C6B-41A2-97C9-261ECDDC4B7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6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732653"/>
            <a:ext cx="9144000" cy="1143000"/>
          </a:xfrm>
        </p:spPr>
        <p:txBody>
          <a:bodyPr anchor="b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42723"/>
            <a:ext cx="9144000" cy="1655762"/>
          </a:xfrm>
        </p:spPr>
        <p:txBody>
          <a:bodyPr/>
          <a:lstStyle>
            <a:lvl1pPr marL="0" indent="0" algn="l">
              <a:buNone/>
              <a:defRPr sz="2400" baseline="0"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Fiscal and Management Control Board</a:t>
            </a:r>
          </a:p>
          <a:p>
            <a:r>
              <a:rPr lang="en-US"/>
              <a:t>[Presenter Name]</a:t>
            </a:r>
          </a:p>
          <a:p>
            <a:r>
              <a:rPr lang="en-US"/>
              <a:t>[Date]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008240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37" y="649746"/>
            <a:ext cx="7374927" cy="166420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6788" y="143376"/>
            <a:ext cx="11798423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5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0171" y="457200"/>
            <a:ext cx="6516210" cy="5907023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400"/>
            <a:ext cx="4239365" cy="4306824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3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4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7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2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99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0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2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579" y="1605280"/>
            <a:ext cx="11114843" cy="457168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204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09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11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732653"/>
            <a:ext cx="9144000" cy="1143000"/>
          </a:xfrm>
        </p:spPr>
        <p:txBody>
          <a:bodyPr anchor="b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42723"/>
            <a:ext cx="9144000" cy="1655762"/>
          </a:xfrm>
        </p:spPr>
        <p:txBody>
          <a:bodyPr/>
          <a:lstStyle>
            <a:lvl1pPr marL="0" indent="0" algn="l">
              <a:buNone/>
              <a:defRPr sz="2400" baseline="0"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Fiscal and Management Control Board</a:t>
            </a:r>
          </a:p>
          <a:p>
            <a:r>
              <a:rPr lang="en-US"/>
              <a:t>[Presenter Name]</a:t>
            </a:r>
          </a:p>
          <a:p>
            <a:r>
              <a:rPr lang="en-US"/>
              <a:t>[Date]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008240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37" y="649746"/>
            <a:ext cx="7374927" cy="166420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6788" y="143376"/>
            <a:ext cx="11798423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53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579" y="1605280"/>
            <a:ext cx="11114843" cy="457168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</p:spTree>
    <p:extLst>
      <p:ext uri="{BB962C8B-B14F-4D97-AF65-F5344CB8AC3E}">
        <p14:creationId xmlns:p14="http://schemas.microsoft.com/office/powerpoint/2010/main" val="2474204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4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09344"/>
            <a:ext cx="5460507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698" y="1609344"/>
            <a:ext cx="5433134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</p:spTree>
    <p:extLst>
      <p:ext uri="{BB962C8B-B14F-4D97-AF65-F5344CB8AC3E}">
        <p14:creationId xmlns:p14="http://schemas.microsoft.com/office/powerpoint/2010/main" val="1577167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564481"/>
            <a:ext cx="5157787" cy="520700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" y="2201863"/>
            <a:ext cx="5157787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564481"/>
            <a:ext cx="5528568" cy="532607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203704"/>
            <a:ext cx="5528569" cy="411646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</p:spTree>
    <p:extLst>
      <p:ext uri="{BB962C8B-B14F-4D97-AF65-F5344CB8AC3E}">
        <p14:creationId xmlns:p14="http://schemas.microsoft.com/office/powerpoint/2010/main" val="1938261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</p:spTree>
    <p:extLst>
      <p:ext uri="{BB962C8B-B14F-4D97-AF65-F5344CB8AC3E}">
        <p14:creationId xmlns:p14="http://schemas.microsoft.com/office/powerpoint/2010/main" val="3813857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</p:spTree>
    <p:extLst>
      <p:ext uri="{BB962C8B-B14F-4D97-AF65-F5344CB8AC3E}">
        <p14:creationId xmlns:p14="http://schemas.microsoft.com/office/powerpoint/2010/main" val="2659873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</p:spTree>
    <p:extLst>
      <p:ext uri="{BB962C8B-B14F-4D97-AF65-F5344CB8AC3E}">
        <p14:creationId xmlns:p14="http://schemas.microsoft.com/office/powerpoint/2010/main" val="309906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4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437682" cy="5908088"/>
          </a:xfrm>
        </p:spPr>
        <p:txBody>
          <a:bodyPr/>
          <a:lstStyle>
            <a:lvl1pPr>
              <a:defRPr sz="32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399"/>
            <a:ext cx="4239365" cy="4307889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65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0171" y="457200"/>
            <a:ext cx="6516210" cy="5907023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400"/>
            <a:ext cx="4239365" cy="4306824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5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732653"/>
            <a:ext cx="9144000" cy="1143000"/>
          </a:xfrm>
        </p:spPr>
        <p:txBody>
          <a:bodyPr anchor="b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42723"/>
            <a:ext cx="9144000" cy="1655762"/>
          </a:xfrm>
        </p:spPr>
        <p:txBody>
          <a:bodyPr/>
          <a:lstStyle>
            <a:lvl1pPr marL="0" indent="0" algn="l">
              <a:buNone/>
              <a:defRPr sz="2400" baseline="0"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Fiscal and Management Control Board</a:t>
            </a:r>
          </a:p>
          <a:p>
            <a:r>
              <a:rPr lang="en-US"/>
              <a:t>[Presenter Name]</a:t>
            </a:r>
          </a:p>
          <a:p>
            <a:r>
              <a:rPr lang="en-US"/>
              <a:t>[Date]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008240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37" y="649746"/>
            <a:ext cx="7374927" cy="166420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6788" y="143376"/>
            <a:ext cx="11798423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4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579" y="1605280"/>
            <a:ext cx="11114843" cy="457168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43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4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09344"/>
            <a:ext cx="5460507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698" y="1609344"/>
            <a:ext cx="5433134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01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564481"/>
            <a:ext cx="5157787" cy="520700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" y="2201863"/>
            <a:ext cx="5157787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564481"/>
            <a:ext cx="5528568" cy="532607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203704"/>
            <a:ext cx="5528569" cy="411646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084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620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786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4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09344"/>
            <a:ext cx="5460507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698" y="1609344"/>
            <a:ext cx="5433134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167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437682" cy="5908088"/>
          </a:xfrm>
        </p:spPr>
        <p:txBody>
          <a:bodyPr/>
          <a:lstStyle>
            <a:lvl1pPr>
              <a:defRPr sz="32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399"/>
            <a:ext cx="4239365" cy="4307889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0171" y="457200"/>
            <a:ext cx="6516210" cy="5907023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400"/>
            <a:ext cx="4239365" cy="4306824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33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732653"/>
            <a:ext cx="9144000" cy="1143000"/>
          </a:xfrm>
        </p:spPr>
        <p:txBody>
          <a:bodyPr anchor="b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42723"/>
            <a:ext cx="9144000" cy="1655762"/>
          </a:xfrm>
        </p:spPr>
        <p:txBody>
          <a:bodyPr/>
          <a:lstStyle>
            <a:lvl1pPr marL="0" indent="0" algn="l">
              <a:buNone/>
              <a:defRPr sz="2400" baseline="0"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Fiscal and Management Control Board</a:t>
            </a:r>
          </a:p>
          <a:p>
            <a:r>
              <a:rPr lang="en-US"/>
              <a:t>[Presenter Name]</a:t>
            </a:r>
          </a:p>
          <a:p>
            <a:r>
              <a:rPr lang="en-US"/>
              <a:t>[Date]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008240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37" y="649746"/>
            <a:ext cx="7374927" cy="166420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6788" y="143376"/>
            <a:ext cx="11798423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4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579" y="1605280"/>
            <a:ext cx="11114843" cy="457168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43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4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09344"/>
            <a:ext cx="5460507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698" y="1609344"/>
            <a:ext cx="5433134" cy="45720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01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564481"/>
            <a:ext cx="5157787" cy="520700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" y="2201863"/>
            <a:ext cx="5157787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564481"/>
            <a:ext cx="5528568" cy="532607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203704"/>
            <a:ext cx="5528569" cy="411646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084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620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786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4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564481"/>
            <a:ext cx="5157787" cy="520700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" y="2201863"/>
            <a:ext cx="5157787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564481"/>
            <a:ext cx="5528568" cy="532607"/>
          </a:xfrm>
        </p:spPr>
        <p:txBody>
          <a:bodyPr anchor="ctr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203704"/>
            <a:ext cx="5528569" cy="4116463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261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437682" cy="5908088"/>
          </a:xfrm>
        </p:spPr>
        <p:txBody>
          <a:bodyPr/>
          <a:lstStyle>
            <a:lvl1pPr>
              <a:defRPr sz="32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399"/>
            <a:ext cx="4239365" cy="4307889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0171" y="457200"/>
            <a:ext cx="6516210" cy="5907023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400"/>
            <a:ext cx="4239365" cy="4306824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3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5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32029"/>
            <a:ext cx="10515600" cy="612559"/>
          </a:xfrm>
        </p:spPr>
        <p:txBody>
          <a:bodyPr>
            <a:normAutofit/>
          </a:bodyPr>
          <a:lstStyle>
            <a:lvl1pPr algn="ctr">
              <a:defRPr sz="36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87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215609"/>
            <a:ext cx="12192000" cy="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6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5747" b="17314"/>
          <a:stretch/>
        </p:blipFill>
        <p:spPr>
          <a:xfrm>
            <a:off x="10759736" y="5455997"/>
            <a:ext cx="1432264" cy="1402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457200"/>
            <a:ext cx="4239365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437682" cy="5908088"/>
          </a:xfrm>
        </p:spPr>
        <p:txBody>
          <a:bodyPr/>
          <a:lstStyle>
            <a:lvl1pPr>
              <a:defRPr sz="32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496" y="2057399"/>
            <a:ext cx="4239365" cy="4307889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39697" y="6492875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0816E-48CC-4A12-A8DA-CCDF8A8C4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6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6532" y="77617"/>
            <a:ext cx="2636668" cy="28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[Presentation</a:t>
            </a:r>
            <a:r>
              <a:rPr lang="en-US" sz="1200" baseline="0">
                <a:latin typeface="Franklin Gothic Book" panose="020B0503020102020204" pitchFamily="34" charset="0"/>
              </a:rPr>
              <a:t> Title]</a:t>
            </a:r>
            <a:endParaRPr lang="en-US" sz="1200">
              <a:latin typeface="Franklin Gothic Book" panose="020B0503020102020204" pitchFamily="34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38600" y="6492875"/>
            <a:ext cx="4114800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Draft for Discussion &amp; Policy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16818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8" r:id="rId7"/>
    <p:sldLayoutId id="2147483725" r:id="rId8"/>
    <p:sldLayoutId id="2147483726" r:id="rId9"/>
    <p:sldLayoutId id="214748372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A8385-6861-448A-BB9A-C3FC9DF400D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C4E9D-B36D-4BB7-9B19-EF1E26BA7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0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38600" y="6492875"/>
            <a:ext cx="4114800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Draft for Discussion &amp; Policy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16818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6532" y="77617"/>
            <a:ext cx="4227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Franklin Gothic Book" panose="020B0503020102020204" pitchFamily="34" charset="0"/>
              </a:rPr>
              <a:t>Reduced Fares System (RFS)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38600" y="6492875"/>
            <a:ext cx="4114800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Draft for Discussion &amp; Policy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99459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6532" y="77617"/>
            <a:ext cx="4227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Presentation Title</a:t>
            </a:r>
            <a:endParaRPr lang="en-US" sz="1200">
              <a:latin typeface="Franklin Gothic Book" panose="020B0503020102020204" pitchFamily="34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38600" y="6492875"/>
            <a:ext cx="4114800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Draft for Discussion &amp; Policy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99459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ustomertech@mbta.com" TargetMode="External"/><Relationship Id="rId2" Type="http://schemas.openxmlformats.org/officeDocument/2006/relationships/hyperlink" Target="mailto:swa@mbta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bta.com/techfeedbac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bta.com/fares/reduced/senior-charliecar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mbta.com/fares/reduced/youth-pass" TargetMode="External"/><Relationship Id="rId5" Type="http://schemas.openxmlformats.org/officeDocument/2006/relationships/hyperlink" Target="https://www.mbta.com/fares/reduced/blind-access-charliecard" TargetMode="External"/><Relationship Id="rId4" Type="http://schemas.openxmlformats.org/officeDocument/2006/relationships/hyperlink" Target="https://www.mbta.com/fares/reduced/transportation-access-pas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btareducedfares.secure.force.com/Application/apex/VisualAntidote__HostedFastForm?h=5FDTK" TargetMode="Externa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outlook.office365.com/owa/calendar/CharlieCardStoreAppointments@mbta.com/booking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.asana.com/?k=ajYAIRJk2d-XU9s02kpDUg&amp;d=1549200674147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mbta.com/accessibility/get-involved/rta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tel:+1-800-392-6100" TargetMode="External"/><Relationship Id="rId2" Type="http://schemas.openxmlformats.org/officeDocument/2006/relationships/hyperlink" Target="tel:+1-617-222-32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bta.com/customer-support" TargetMode="External"/><Relationship Id="rId5" Type="http://schemas.openxmlformats.org/officeDocument/2006/relationships/hyperlink" Target="tel:+1-617-222-2828" TargetMode="External"/><Relationship Id="rId4" Type="http://schemas.openxmlformats.org/officeDocument/2006/relationships/hyperlink" Target="tel:+1-617-222-5146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bta.com/accessibletech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Transforming Public Transportation for People With Disabilities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Town Hall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Massachusetts Commission for the Blind &amp; MBTA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Thursday October 7, 2021 12 pm - 1:30 pm</a:t>
            </a:r>
          </a:p>
        </p:txBody>
      </p:sp>
    </p:spTree>
    <p:extLst>
      <p:ext uri="{BB962C8B-B14F-4D97-AF65-F5344CB8AC3E}">
        <p14:creationId xmlns:p14="http://schemas.microsoft.com/office/powerpoint/2010/main" val="126606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ustomer Technology employee walks with a rider during a user research study for blind and low-vision riders.​">
            <a:extLst>
              <a:ext uri="{FF2B5EF4-FFF2-40B4-BE49-F238E27FC236}">
                <a16:creationId xmlns:a16="http://schemas.microsoft.com/office/drawing/2014/main" id="{111C417E-8161-CC4A-AB93-72E7B7FC3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r="20994"/>
          <a:stretch/>
        </p:blipFill>
        <p:spPr>
          <a:xfrm>
            <a:off x="6234109" y="1600201"/>
            <a:ext cx="5433598" cy="3943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80" y="1605280"/>
            <a:ext cx="5433595" cy="3409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Indoor Wayfinding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In 2019, blind &amp; low-vision riders told us that navigating unfamiliar stations was the biggest barrier to taking non-routine trips on the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We are hiring a project manager to help launch a pilot, to learn from the blind community about whether any of the existing technology solutions stands out above all others.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38579" y="431649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Proposed Technology Pilot</a:t>
            </a:r>
            <a:endParaRPr lang="en-US" sz="4800" b="1">
              <a:cs typeface="Calibri Ligh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51D5E1-997B-B641-B071-7E5E572050C7}"/>
              </a:ext>
            </a:extLst>
          </p:cNvPr>
          <p:cNvSpPr/>
          <p:nvPr/>
        </p:nvSpPr>
        <p:spPr>
          <a:xfrm>
            <a:off x="6219823" y="5543550"/>
            <a:ext cx="5433597" cy="637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 Customer Technology employee walks with a rider during a user research study for blind and low-vision riders.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C7BE-84B8-944D-B27A-B86E086D92B4}"/>
              </a:ext>
            </a:extLst>
          </p:cNvPr>
          <p:cNvSpPr/>
          <p:nvPr/>
        </p:nvSpPr>
        <p:spPr>
          <a:xfrm>
            <a:off x="538581" y="5014913"/>
            <a:ext cx="5415452" cy="1311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/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dk1"/>
                </a:solidFill>
                <a:latin typeface="Arial"/>
                <a:cs typeface="Arial"/>
              </a:rPr>
              <a:t>✋🏽 Get Involved</a:t>
            </a:r>
          </a:p>
          <a:p>
            <a:r>
              <a:rPr lang="en-US" sz="1400">
                <a:solidFill>
                  <a:schemeClr val="dk1"/>
                </a:solidFill>
                <a:latin typeface="Arial"/>
                <a:ea typeface="+mn-lt"/>
                <a:cs typeface="+mn-lt"/>
              </a:rPr>
              <a:t>Subscribe to SWA's updates to hear when this pilot begins. Email us if there is a technology that you use that you think we should know about. </a:t>
            </a:r>
            <a:r>
              <a:rPr lang="en-US" sz="1400">
                <a:solidFill>
                  <a:schemeClr val="dk1"/>
                </a:solidFill>
                <a:latin typeface="Arial"/>
                <a:cs typeface="Arial"/>
              </a:rPr>
              <a:t>Sign-up to be a research participant with Customer Technology.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48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79" y="2774800"/>
            <a:ext cx="5433595" cy="1938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📧 Email 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If you have questions or ideas about any of the topics mentioned above, you can email: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SWA at 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swa@mbta.com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Customer Technology at 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customertech@mbta.com</a:t>
            </a: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38579" y="431649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Get Involved</a:t>
            </a:r>
            <a:endParaRPr lang="en-US" sz="4800" b="1">
              <a:cs typeface="Calibri Ligh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62F480-F94F-3940-83BF-1EA1EDE082A1}"/>
              </a:ext>
            </a:extLst>
          </p:cNvPr>
          <p:cNvSpPr>
            <a:spLocks noGrp="1"/>
          </p:cNvSpPr>
          <p:nvPr/>
        </p:nvSpPr>
        <p:spPr>
          <a:xfrm>
            <a:off x="6219826" y="2768450"/>
            <a:ext cx="5433595" cy="1938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📋 Sign up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Help us improve the tools and technology you use when you ride the MBTA. Sign-up at  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mbta.com/techfeedback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69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5FF7-7704-435F-A810-D77A6473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Reduced Fare Tech Team: Katie Kalugin &amp; Emily Balkam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456C9-542B-4DB4-AF6D-4F0B65B30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41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A3FD-1FFD-4328-91AC-B6500987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Franklin Gothic Book"/>
              </a:rPr>
              <a:t>What is the Reduced Fares System (RFS)?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9FBD9-7361-4C5F-90BA-ABE11845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9" y="1423063"/>
            <a:ext cx="7536754" cy="5010660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>
                <a:latin typeface="Arial"/>
                <a:cs typeface="Arial"/>
              </a:rPr>
              <a:t>Purpose is to create one source of truth for the intake and administration of the MBTA's free and reduced fare programs for our </a:t>
            </a:r>
            <a:r>
              <a:rPr lang="en-US">
                <a:latin typeface="Arial"/>
                <a:cs typeface="Arial"/>
                <a:hlinkClick r:id="rId3"/>
              </a:rPr>
              <a:t>senior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>
                <a:latin typeface="Arial"/>
                <a:cs typeface="Arial"/>
                <a:hlinkClick r:id="rId4"/>
              </a:rPr>
              <a:t>disability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>
                <a:latin typeface="Arial"/>
                <a:cs typeface="Arial"/>
                <a:hlinkClick r:id="rId5"/>
              </a:rPr>
              <a:t>blind</a:t>
            </a:r>
            <a:r>
              <a:rPr lang="en-US">
                <a:latin typeface="Arial"/>
                <a:cs typeface="Arial"/>
              </a:rPr>
              <a:t>, and </a:t>
            </a:r>
            <a:r>
              <a:rPr lang="en-US">
                <a:latin typeface="Arial"/>
                <a:cs typeface="Arial"/>
                <a:hlinkClick r:id="rId6"/>
              </a:rPr>
              <a:t>youth</a:t>
            </a:r>
            <a:r>
              <a:rPr lang="en-US">
                <a:latin typeface="Arial"/>
                <a:cs typeface="Arial"/>
              </a:rPr>
              <a:t> riders.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b="1">
                <a:latin typeface="Arial"/>
                <a:cs typeface="Arial"/>
              </a:rPr>
              <a:t>The Reduced Fares System will: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>
                <a:latin typeface="Arial"/>
                <a:cs typeface="Arial"/>
              </a:rPr>
              <a:t>Centralize, and securely store data and documents.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>
                <a:latin typeface="Arial"/>
                <a:cs typeface="Arial"/>
              </a:rPr>
              <a:t>Utilize data and reporting to support decision-making.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>
                <a:latin typeface="Arial"/>
                <a:cs typeface="Arial"/>
              </a:rPr>
              <a:t>Include API/data connections to other systems.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>
                <a:latin typeface="Arial"/>
                <a:cs typeface="Arial"/>
              </a:rPr>
              <a:t>Be used through the completion of Fare Transformation.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endParaRPr lang="en-US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b="1">
                <a:latin typeface="Arial"/>
                <a:cs typeface="Arial"/>
              </a:rPr>
              <a:t>For Riders:</a:t>
            </a:r>
            <a:r>
              <a:rPr lang="en-US">
                <a:latin typeface="Arial"/>
                <a:cs typeface="Arial"/>
              </a:rPr>
              <a:t> Accessible and intuitive digital application with self-service options, as well as application submission and status notifications.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b="1">
                <a:latin typeface="Arial"/>
                <a:cs typeface="Arial"/>
              </a:rPr>
              <a:t>For Program Administrators (internal and external):</a:t>
            </a:r>
            <a:r>
              <a:rPr lang="en-US">
                <a:latin typeface="Arial"/>
                <a:cs typeface="Arial"/>
              </a:rPr>
              <a:t> An intuitive and efficient dashboard/workflow to review and process applications for eligibility and fulfillment.</a:t>
            </a:r>
          </a:p>
        </p:txBody>
      </p:sp>
      <p:graphicFrame>
        <p:nvGraphicFramePr>
          <p:cNvPr id="4" name="Table 5" descr="Table with two columns. First column titled Launch Order. Second column titled Program. &#10;&#10;Launch Order 1 - Program Youth Pass&#10;Launch Order 2 - Program Senior&#10;Launch Order 3 - Program Blind Access&#10;Launch Order 4 - Program TAP">
            <a:extLst>
              <a:ext uri="{FF2B5EF4-FFF2-40B4-BE49-F238E27FC236}">
                <a16:creationId xmlns:a16="http://schemas.microsoft.com/office/drawing/2014/main" id="{A9684592-903F-40D4-8BC9-5AE6158BF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272450"/>
              </p:ext>
            </p:extLst>
          </p:nvPr>
        </p:nvGraphicFramePr>
        <p:xfrm>
          <a:off x="8157307" y="1905000"/>
          <a:ext cx="3438374" cy="320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153">
                  <a:extLst>
                    <a:ext uri="{9D8B030D-6E8A-4147-A177-3AD203B41FA5}">
                      <a16:colId xmlns:a16="http://schemas.microsoft.com/office/drawing/2014/main" val="997505118"/>
                    </a:ext>
                  </a:extLst>
                </a:gridCol>
                <a:gridCol w="2090221">
                  <a:extLst>
                    <a:ext uri="{9D8B030D-6E8A-4147-A177-3AD203B41FA5}">
                      <a16:colId xmlns:a16="http://schemas.microsoft.com/office/drawing/2014/main" val="893014929"/>
                    </a:ext>
                  </a:extLst>
                </a:gridCol>
              </a:tblGrid>
              <a:tr h="6978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latin typeface="Franklin Gothic Book"/>
                        </a:rPr>
                        <a:t>Launch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Franklin Gothic Book"/>
                        </a:rPr>
                        <a:t>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7260"/>
                  </a:ext>
                </a:extLst>
              </a:tr>
              <a:tr h="7077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latin typeface="Franklin Gothic Book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Franklin Gothic Book"/>
                        </a:rPr>
                        <a:t>Youth 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39428"/>
                  </a:ext>
                </a:extLst>
              </a:tr>
              <a:tr h="540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latin typeface="Franklin Gothic Book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Franklin Gothic Book"/>
                        </a:rPr>
                        <a:t>Senior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946533"/>
                  </a:ext>
                </a:extLst>
              </a:tr>
              <a:tr h="7077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latin typeface="Franklin Gothic Book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Franklin Gothic Book"/>
                        </a:rPr>
                        <a:t>Blind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77328"/>
                  </a:ext>
                </a:extLst>
              </a:tr>
              <a:tr h="5504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latin typeface="Franklin Gothic Book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Franklin Gothic Book"/>
                        </a:rPr>
                        <a:t>TAP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37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2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4DA4-BED4-4986-8001-CF0EEAB7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Accessibility, Research, &amp;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DC7A3-70EE-4027-8181-50E739018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3rd party vendor for accessibility audit </a:t>
            </a:r>
          </a:p>
          <a:p>
            <a:r>
              <a:rPr lang="en-US">
                <a:latin typeface="Arial"/>
                <a:cs typeface="Arial"/>
              </a:rPr>
              <a:t>3rd party vendor for security penetration testing</a:t>
            </a:r>
          </a:p>
          <a:p>
            <a:r>
              <a:rPr lang="en-US">
                <a:latin typeface="Arial"/>
                <a:cs typeface="Arial"/>
              </a:rPr>
              <a:t>User interviews + user testing: </a:t>
            </a:r>
          </a:p>
          <a:p>
            <a:pPr lvl="1"/>
            <a:r>
              <a:rPr lang="en-US">
                <a:latin typeface="Arial"/>
                <a:cs typeface="Arial"/>
              </a:rPr>
              <a:t>What are the motivations, expectations, and challenges faced by people applying for reduced fare programs?</a:t>
            </a:r>
          </a:p>
          <a:p>
            <a:pPr lvl="1"/>
            <a:r>
              <a:rPr lang="en-US">
                <a:latin typeface="Arial"/>
                <a:cs typeface="Arial"/>
              </a:rPr>
              <a:t>What challenges do riders face as they complete the application?</a:t>
            </a:r>
          </a:p>
          <a:p>
            <a:pPr lvl="1"/>
            <a:r>
              <a:rPr lang="en-US">
                <a:latin typeface="Arial"/>
                <a:cs typeface="Arial"/>
              </a:rPr>
              <a:t>What questions do riders have?</a:t>
            </a:r>
          </a:p>
          <a:p>
            <a:pPr lvl="1"/>
            <a:r>
              <a:rPr lang="en-US">
                <a:latin typeface="Arial"/>
                <a:cs typeface="Arial"/>
              </a:rPr>
              <a:t>How can we better support riders throughout the online application process?</a:t>
            </a:r>
          </a:p>
          <a:p>
            <a:pPr lvl="1"/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08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F0EE-EF01-4037-9FC8-D8F7B934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Easier to Apply for Reduced Fares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913AF-6F77-4D8D-8950-5BAF8BF6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9" y="1379790"/>
            <a:ext cx="5803833" cy="51036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Arial"/>
                <a:cs typeface="Arial"/>
              </a:rPr>
              <a:t>Developing secure, online reduced fare applications for the MBTA's free and reduced fare programs:</a:t>
            </a:r>
          </a:p>
          <a:p>
            <a:pPr lvl="1"/>
            <a:r>
              <a:rPr lang="en-US">
                <a:latin typeface="Arial"/>
                <a:cs typeface="Arial"/>
              </a:rPr>
              <a:t>Senior </a:t>
            </a:r>
          </a:p>
          <a:p>
            <a:pPr lvl="1"/>
            <a:r>
              <a:rPr lang="en-US">
                <a:latin typeface="Arial"/>
                <a:cs typeface="Arial"/>
              </a:rPr>
              <a:t>TAP</a:t>
            </a:r>
          </a:p>
          <a:p>
            <a:pPr lvl="1"/>
            <a:r>
              <a:rPr lang="en-US">
                <a:latin typeface="Arial"/>
                <a:cs typeface="Arial"/>
              </a:rPr>
              <a:t>Blind Access</a:t>
            </a:r>
          </a:p>
          <a:p>
            <a:pPr lvl="1"/>
            <a:r>
              <a:rPr lang="en-US">
                <a:latin typeface="Arial"/>
                <a:cs typeface="Arial"/>
              </a:rPr>
              <a:t>Youth Pass</a:t>
            </a:r>
          </a:p>
          <a:p>
            <a:r>
              <a:rPr lang="en">
                <a:solidFill>
                  <a:schemeClr val="hlink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SENIOR CHARLIECARD ONLINE APPLICATION</a:t>
            </a:r>
            <a:endParaRPr lang="en">
              <a:solidFill>
                <a:schemeClr val="hlink"/>
              </a:solidFill>
              <a:latin typeface="Arial"/>
              <a:cs typeface="Arial"/>
            </a:endParaRPr>
          </a:p>
          <a:p>
            <a:r>
              <a:rPr lang="en">
                <a:latin typeface="Arial"/>
                <a:cs typeface="Arial"/>
              </a:rPr>
              <a:t>Seniors and riders w/disabilities can now </a:t>
            </a:r>
            <a:r>
              <a:rPr lang="en" b="1">
                <a:latin typeface="Arial"/>
                <a:cs typeface="Arial"/>
                <a:hlinkClick r:id="rId4"/>
              </a:rPr>
              <a:t>schedule a time</a:t>
            </a:r>
            <a:r>
              <a:rPr lang="en">
                <a:latin typeface="Arial"/>
                <a:cs typeface="Arial"/>
              </a:rPr>
              <a:t> to visit the </a:t>
            </a:r>
            <a:r>
              <a:rPr lang="en" err="1">
                <a:latin typeface="Arial"/>
                <a:cs typeface="Arial"/>
              </a:rPr>
              <a:t>CharlieCard</a:t>
            </a:r>
            <a:r>
              <a:rPr lang="en">
                <a:latin typeface="Arial"/>
                <a:cs typeface="Arial"/>
              </a:rPr>
              <a:t> Store to either apply in-person or renew their reduced fare </a:t>
            </a:r>
            <a:r>
              <a:rPr lang="en" err="1">
                <a:latin typeface="Arial"/>
                <a:cs typeface="Arial"/>
              </a:rPr>
              <a:t>CharlieCard</a:t>
            </a:r>
            <a:endParaRPr lang="en-US">
              <a:latin typeface="Arial"/>
              <a:cs typeface="Arial"/>
            </a:endParaRPr>
          </a:p>
          <a:p>
            <a:endParaRPr lang="en">
              <a:latin typeface="Arial"/>
              <a:cs typeface="Arial"/>
            </a:endParaRPr>
          </a:p>
        </p:txBody>
      </p:sp>
      <p:pic>
        <p:nvPicPr>
          <p:cNvPr id="4" name="Picture 4" descr="Screenshot of Senior CharlieCard webpage on mbta.com" title="Screenshot of Senior CharlieCard webpage">
            <a:extLst>
              <a:ext uri="{FF2B5EF4-FFF2-40B4-BE49-F238E27FC236}">
                <a16:creationId xmlns:a16="http://schemas.microsoft.com/office/drawing/2014/main" id="{FD27AC97-66A3-4913-90D8-D17180FD7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196" y="1382063"/>
            <a:ext cx="5363545" cy="5019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9" descr="Arrow: Slight curve with solid fill">
            <a:extLst>
              <a:ext uri="{FF2B5EF4-FFF2-40B4-BE49-F238E27FC236}">
                <a16:creationId xmlns:a16="http://schemas.microsoft.com/office/drawing/2014/main" id="{0391D254-7B7B-43DB-9F49-F6C0A33F9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5412" y="2761861"/>
            <a:ext cx="665584" cy="665584"/>
          </a:xfrm>
          <a:prstGeom prst="rect">
            <a:avLst/>
          </a:prstGeom>
        </p:spPr>
      </p:pic>
      <p:pic>
        <p:nvPicPr>
          <p:cNvPr id="15" name="Graphic 9" descr="Arrow: Slight curve with solid fill">
            <a:extLst>
              <a:ext uri="{FF2B5EF4-FFF2-40B4-BE49-F238E27FC236}">
                <a16:creationId xmlns:a16="http://schemas.microsoft.com/office/drawing/2014/main" id="{5B74AEE1-EA78-4DEE-813C-5B0C4CF3C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4207" y="4607691"/>
            <a:ext cx="665584" cy="665584"/>
          </a:xfrm>
          <a:prstGeom prst="rect">
            <a:avLst/>
          </a:prstGeom>
        </p:spPr>
      </p:pic>
      <p:pic>
        <p:nvPicPr>
          <p:cNvPr id="16" name="Graphic 9" descr="Arrow: Slight curve with solid fill">
            <a:extLst>
              <a:ext uri="{FF2B5EF4-FFF2-40B4-BE49-F238E27FC236}">
                <a16:creationId xmlns:a16="http://schemas.microsoft.com/office/drawing/2014/main" id="{4E88B5D9-60AC-425F-B21D-D847C205B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5801" y="5458445"/>
            <a:ext cx="665584" cy="6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7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A98DD-9B66-4D43-8458-59461A7D5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Blind Access </a:t>
            </a:r>
            <a:r>
              <a:rPr lang="en-US" b="1" err="1">
                <a:latin typeface="Arial"/>
                <a:cs typeface="Arial"/>
              </a:rPr>
              <a:t>CharlieCard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B78D-A883-4C2D-A915-95E6116EB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800" b="1">
                <a:solidFill>
                  <a:schemeClr val="dk1"/>
                </a:solidFill>
                <a:latin typeface="Arial"/>
                <a:cs typeface="Arial"/>
              </a:rPr>
              <a:t>Example online application instructions:</a:t>
            </a:r>
            <a:endParaRPr lang="en-US" b="1">
              <a:solidFill>
                <a:schemeClr val="dk1"/>
              </a:solidFill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">
                <a:latin typeface="Arial"/>
                <a:cs typeface="Arial"/>
              </a:rPr>
              <a:t>Upload an image of a valid, government-issued photo ID, such as a driver’s license, passport, or state ID. </a:t>
            </a:r>
          </a:p>
          <a:p>
            <a:pPr marL="514350" indent="-514350">
              <a:buAutoNum type="arabicPeriod"/>
            </a:pPr>
            <a:r>
              <a:rPr lang="en">
                <a:latin typeface="Arial"/>
                <a:cs typeface="Arial"/>
              </a:rPr>
              <a:t>Upload a picture of yourself from the neck up and in front of a solid background. Hats, face coverings, and sunglasses are not permitted. </a:t>
            </a:r>
          </a:p>
          <a:p>
            <a:pPr marL="514350" indent="-514350">
              <a:lnSpc>
                <a:spcPct val="114999"/>
              </a:lnSpc>
              <a:spcBef>
                <a:spcPts val="0"/>
              </a:spcBef>
              <a:buAutoNum type="arabicPeriod"/>
            </a:pPr>
            <a:r>
              <a:rPr lang="en">
                <a:solidFill>
                  <a:schemeClr val="dk1"/>
                </a:solidFill>
                <a:latin typeface="Arial"/>
                <a:cs typeface="Arial"/>
              </a:rPr>
              <a:t>Upload an image of one of the following: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800100" lvl="1" indent="-422910">
              <a:lnSpc>
                <a:spcPct val="114999"/>
              </a:lnSpc>
              <a:spcBef>
                <a:spcPts val="0"/>
              </a:spcBef>
              <a:buAutoNum type="alphaLcPeriod"/>
            </a:pPr>
            <a:r>
              <a:rPr lang="en">
                <a:solidFill>
                  <a:schemeClr val="dk1"/>
                </a:solidFill>
                <a:latin typeface="Arial"/>
                <a:cs typeface="Arial"/>
              </a:rPr>
              <a:t>Massachusetts Commission for the Blind ID Card 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800100" lvl="1" indent="-422910">
              <a:lnSpc>
                <a:spcPct val="114999"/>
              </a:lnSpc>
              <a:spcBef>
                <a:spcPts val="0"/>
              </a:spcBef>
              <a:buAutoNum type="alphaLcPeriod"/>
            </a:pPr>
            <a:r>
              <a:rPr lang="en">
                <a:solidFill>
                  <a:schemeClr val="dk1"/>
                </a:solidFill>
                <a:latin typeface="Arial"/>
                <a:cs typeface="Arial"/>
              </a:rPr>
              <a:t>Certificate of Blindness (or other blindness certification)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800100" lvl="1" indent="-422910">
              <a:lnSpc>
                <a:spcPct val="114999"/>
              </a:lnSpc>
              <a:spcBef>
                <a:spcPts val="0"/>
              </a:spcBef>
              <a:buAutoNum type="alphaLcPeriod"/>
            </a:pPr>
            <a:endParaRPr lang="en">
              <a:solidFill>
                <a:schemeClr val="dk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034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51FF1-7835-47FD-8AE9-EA31536E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Franklin Gothic Book"/>
              </a:rPr>
              <a:t>Where Are We Now and What's Next?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E559A-FC1B-4717-9E27-9A574AFE5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9" y="1605280"/>
            <a:ext cx="7387670" cy="45716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Completed design and feedback for Youth Pass; launched the Youth Pass online October 4th, including providing our external admins access to the system</a:t>
            </a:r>
          </a:p>
          <a:p>
            <a:r>
              <a:rPr lang="en-US">
                <a:latin typeface="Arial"/>
                <a:cs typeface="Arial"/>
              </a:rPr>
              <a:t>Beginning design and feedback for Senior next, followed by </a:t>
            </a:r>
            <a:r>
              <a:rPr lang="en-US" b="1">
                <a:latin typeface="Arial"/>
                <a:cs typeface="Arial"/>
              </a:rPr>
              <a:t>Blind Access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Stakeholder involvement throughout</a:t>
            </a:r>
          </a:p>
          <a:p>
            <a:r>
              <a:rPr lang="en-US">
                <a:latin typeface="Arial"/>
                <a:cs typeface="Arial"/>
                <a:hlinkClick r:id="rId3"/>
              </a:rPr>
              <a:t>Form for external stakeholder</a:t>
            </a:r>
            <a:r>
              <a:rPr lang="en-US">
                <a:latin typeface="Arial"/>
                <a:cs typeface="Arial"/>
              </a:rPr>
              <a:t> ideas, feedback, and questions</a:t>
            </a:r>
          </a:p>
        </p:txBody>
      </p:sp>
      <p:pic>
        <p:nvPicPr>
          <p:cNvPr id="7" name="Picture 7" descr="Screenshot of iterative design process." title="Iterative design.">
            <a:extLst>
              <a:ext uri="{FF2B5EF4-FFF2-40B4-BE49-F238E27FC236}">
                <a16:creationId xmlns:a16="http://schemas.microsoft.com/office/drawing/2014/main" id="{8DF5CEF7-CCC5-443E-8E03-B06969097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73" y="2430008"/>
            <a:ext cx="3728831" cy="19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95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8A48-9281-4163-9E4A-0622AEB7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Youth Pass Online Application – Step One</a:t>
            </a:r>
          </a:p>
        </p:txBody>
      </p:sp>
      <p:pic>
        <p:nvPicPr>
          <p:cNvPr id="5" name="Picture 2" descr="Screenshot of &quot;Before You Begin&quot; section of Youth Pass online application " title="Screenshot of Youth Pass online application ">
            <a:extLst>
              <a:ext uri="{FF2B5EF4-FFF2-40B4-BE49-F238E27FC236}">
                <a16:creationId xmlns:a16="http://schemas.microsoft.com/office/drawing/2014/main" id="{CF60417C-4662-4D56-9680-F249B7636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8" t="4772" r="9856" b="7494"/>
          <a:stretch/>
        </p:blipFill>
        <p:spPr>
          <a:xfrm>
            <a:off x="987706" y="2899199"/>
            <a:ext cx="4043142" cy="365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creenshot of eligibility section of Youth Pass webpage." title="Screenshot of eligibility">
            <a:extLst>
              <a:ext uri="{FF2B5EF4-FFF2-40B4-BE49-F238E27FC236}">
                <a16:creationId xmlns:a16="http://schemas.microsoft.com/office/drawing/2014/main" id="{B19AB403-1366-4B29-9442-DD53C438F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726" y="1387774"/>
            <a:ext cx="3382492" cy="246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Screenshot of Youth pass partner programs and documents for riders." title="Screenshot of partner programs">
            <a:extLst>
              <a:ext uri="{FF2B5EF4-FFF2-40B4-BE49-F238E27FC236}">
                <a16:creationId xmlns:a16="http://schemas.microsoft.com/office/drawing/2014/main" id="{19CDF865-289B-41E0-9F6A-B346C7332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726" y="4409075"/>
            <a:ext cx="3384506" cy="2085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261;p41">
            <a:extLst>
              <a:ext uri="{FF2B5EF4-FFF2-40B4-BE49-F238E27FC236}">
                <a16:creationId xmlns:a16="http://schemas.microsoft.com/office/drawing/2014/main" id="{0C7D6834-5B52-4255-B986-EC1E39EEF1C6}"/>
              </a:ext>
            </a:extLst>
          </p:cNvPr>
          <p:cNvSpPr txBox="1"/>
          <p:nvPr/>
        </p:nvSpPr>
        <p:spPr>
          <a:xfrm>
            <a:off x="688894" y="1312306"/>
            <a:ext cx="6289846" cy="87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00" b="1">
                <a:solidFill>
                  <a:srgbClr val="165C96"/>
                </a:solidFill>
                <a:latin typeface="Arial"/>
                <a:cs typeface="Arial"/>
              </a:rPr>
              <a:t>Step 1</a:t>
            </a:r>
            <a:endParaRPr lang="en-US">
              <a:latin typeface="Arial"/>
              <a:cs typeface="Arial"/>
            </a:endParaRPr>
          </a:p>
          <a:p>
            <a:r>
              <a:rPr lang="en" sz="3500" b="1">
                <a:solidFill>
                  <a:srgbClr val="165C96"/>
                </a:solidFill>
                <a:latin typeface="Arial"/>
                <a:cs typeface="Arial"/>
              </a:rPr>
              <a:t>Instructions</a:t>
            </a:r>
            <a:endParaRPr lang="en" sz="3500">
              <a:latin typeface="Arial"/>
              <a:cs typeface="Arial"/>
            </a:endParaRPr>
          </a:p>
          <a:p>
            <a:pPr>
              <a:lnSpc>
                <a:spcPct val="115000"/>
              </a:lnSpc>
            </a:pPr>
            <a:endParaRPr sz="1600" b="1">
              <a:solidFill>
                <a:schemeClr val="dk1"/>
              </a:solidFill>
              <a:latin typeface="Arial"/>
              <a:cs typeface="Arial"/>
            </a:endParaRPr>
          </a:p>
          <a:p>
            <a:pPr indent="608965">
              <a:lnSpc>
                <a:spcPct val="115000"/>
              </a:lnSpc>
            </a:pPr>
            <a:endParaRPr>
              <a:latin typeface="Arial"/>
              <a:cs typeface="Arial"/>
            </a:endParaRPr>
          </a:p>
          <a:p>
            <a:pPr indent="608965">
              <a:lnSpc>
                <a:spcPct val="115000"/>
              </a:lnSpc>
            </a:pPr>
            <a:endParaRPr>
              <a:latin typeface="Arial"/>
              <a:cs typeface="Arial"/>
            </a:endParaRPr>
          </a:p>
          <a:p>
            <a:pPr>
              <a:spcBef>
                <a:spcPts val="1333"/>
              </a:spcBef>
              <a:buSzPts val="1100"/>
            </a:pPr>
            <a:endParaRPr sz="2800">
              <a:latin typeface="Arial"/>
              <a:cs typeface="Arial"/>
            </a:endParaRPr>
          </a:p>
          <a:p>
            <a:pPr>
              <a:buClr>
                <a:schemeClr val="dk1"/>
              </a:buClr>
              <a:buSzPts val="1100"/>
            </a:pPr>
            <a:endParaRPr>
              <a:latin typeface="Arial"/>
              <a:ea typeface="Libre Franklin"/>
              <a:cs typeface="Libre Franklin"/>
            </a:endParaRPr>
          </a:p>
          <a:p>
            <a:pPr>
              <a:spcBef>
                <a:spcPts val="667"/>
              </a:spcBef>
              <a:buSzPts val="1100"/>
            </a:pPr>
            <a:endParaRPr>
              <a:solidFill>
                <a:srgbClr val="000000"/>
              </a:solidFill>
              <a:latin typeface="Arial"/>
              <a:ea typeface="Libre Franklin"/>
              <a:cs typeface="Libre Franklin"/>
            </a:endParaRPr>
          </a:p>
          <a:p>
            <a:pPr>
              <a:spcBef>
                <a:spcPts val="667"/>
              </a:spcBef>
              <a:spcAft>
                <a:spcPts val="667"/>
              </a:spcAft>
            </a:pPr>
            <a:endParaRPr sz="2800">
              <a:latin typeface="Arial"/>
              <a:ea typeface="Libre Franklin"/>
              <a:cs typeface="Libre Franklin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BDC1CF-8D40-4B95-8FD8-E96112120FAD}"/>
              </a:ext>
            </a:extLst>
          </p:cNvPr>
          <p:cNvCxnSpPr/>
          <p:nvPr/>
        </p:nvCxnSpPr>
        <p:spPr>
          <a:xfrm flipV="1">
            <a:off x="3162248" y="2549995"/>
            <a:ext cx="3941841" cy="943877"/>
          </a:xfrm>
          <a:prstGeom prst="straightConnector1">
            <a:avLst/>
          </a:prstGeom>
          <a:ln>
            <a:solidFill>
              <a:srgbClr val="165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076FEE-FCF7-4508-A189-EFBA5FAF3FE5}"/>
              </a:ext>
            </a:extLst>
          </p:cNvPr>
          <p:cNvCxnSpPr>
            <a:cxnSpLocks/>
          </p:cNvCxnSpPr>
          <p:nvPr/>
        </p:nvCxnSpPr>
        <p:spPr>
          <a:xfrm>
            <a:off x="3162587" y="3793829"/>
            <a:ext cx="3835484" cy="810252"/>
          </a:xfrm>
          <a:prstGeom prst="straightConnector1">
            <a:avLst/>
          </a:prstGeom>
          <a:ln>
            <a:solidFill>
              <a:srgbClr val="165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99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8A48-9281-4163-9E4A-0622AEB7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Youth Pass Online Application – Step Two</a:t>
            </a:r>
          </a:p>
        </p:txBody>
      </p:sp>
      <p:sp>
        <p:nvSpPr>
          <p:cNvPr id="3" name="Google Shape;262;p41">
            <a:extLst>
              <a:ext uri="{FF2B5EF4-FFF2-40B4-BE49-F238E27FC236}">
                <a16:creationId xmlns:a16="http://schemas.microsoft.com/office/drawing/2014/main" id="{D28C7B24-1AF1-4FEE-BBDE-E7F78438CDBC}"/>
              </a:ext>
            </a:extLst>
          </p:cNvPr>
          <p:cNvSpPr txBox="1">
            <a:spLocks/>
          </p:cNvSpPr>
          <p:nvPr/>
        </p:nvSpPr>
        <p:spPr>
          <a:xfrm>
            <a:off x="251625" y="1362357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100" b="1">
                <a:solidFill>
                  <a:srgbClr val="016699"/>
                </a:solidFill>
                <a:latin typeface="Arial"/>
                <a:cs typeface="Arial"/>
              </a:rPr>
              <a:t>Step 2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" sz="3500" b="1">
                <a:solidFill>
                  <a:srgbClr val="016699"/>
                </a:solidFill>
                <a:latin typeface="Arial"/>
                <a:cs typeface="Arial"/>
              </a:rPr>
              <a:t>Eligibility Checker</a:t>
            </a:r>
            <a:endParaRPr lang="en">
              <a:latin typeface="Arial"/>
              <a:cs typeface="Arial"/>
            </a:endParaRPr>
          </a:p>
        </p:txBody>
      </p:sp>
      <p:pic>
        <p:nvPicPr>
          <p:cNvPr id="4" name="Picture 3" descr="Screenshot of &quot;Eligibility Check&quot; section of Youth Pass online application." title="Screenshot of &quot;Eligibility Check&quot;">
            <a:extLst>
              <a:ext uri="{FF2B5EF4-FFF2-40B4-BE49-F238E27FC236}">
                <a16:creationId xmlns:a16="http://schemas.microsoft.com/office/drawing/2014/main" id="{2F67A444-31EA-459A-9F6F-0CBE30D6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806" y="1949301"/>
            <a:ext cx="4123463" cy="402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Google Shape;261;p41">
            <a:extLst>
              <a:ext uri="{FF2B5EF4-FFF2-40B4-BE49-F238E27FC236}">
                <a16:creationId xmlns:a16="http://schemas.microsoft.com/office/drawing/2014/main" id="{457DCF34-3051-469C-8A22-354586ED1CBA}"/>
              </a:ext>
            </a:extLst>
          </p:cNvPr>
          <p:cNvSpPr txBox="1"/>
          <p:nvPr/>
        </p:nvSpPr>
        <p:spPr>
          <a:xfrm>
            <a:off x="432863" y="2140809"/>
            <a:ext cx="7131131" cy="5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US" sz="2100" b="1" strike="sngStrike">
              <a:latin typeface="Arial"/>
              <a:cs typeface="Arial"/>
            </a:endParaRPr>
          </a:p>
          <a:p>
            <a:r>
              <a:rPr lang="en-US" sz="2100" b="1">
                <a:latin typeface="Arial"/>
                <a:cs typeface="Arial"/>
              </a:rPr>
              <a:t>The application immediately stops applicants who</a:t>
            </a:r>
            <a:endParaRPr lang="en-US" sz="2100">
              <a:latin typeface="Arial"/>
              <a:cs typeface="Arial"/>
            </a:endParaRPr>
          </a:p>
          <a:p>
            <a:pPr marL="380365" indent="-380365">
              <a:lnSpc>
                <a:spcPct val="114999"/>
              </a:lnSpc>
              <a:buChar char="•"/>
            </a:pPr>
            <a:r>
              <a:rPr lang="en-US" sz="1600">
                <a:latin typeface="Arial"/>
                <a:cs typeface="Arial"/>
              </a:rPr>
              <a:t>Entered a zip code not covered by the Youth Pass Program</a:t>
            </a:r>
          </a:p>
          <a:p>
            <a:pPr marL="380365" indent="-380365">
              <a:lnSpc>
                <a:spcPct val="114999"/>
              </a:lnSpc>
              <a:buChar char="•"/>
            </a:pPr>
            <a:r>
              <a:rPr lang="en-US" sz="1600">
                <a:latin typeface="Arial"/>
                <a:cs typeface="Arial"/>
              </a:rPr>
              <a:t>Are not enrolled in a partner program (if 18-25)</a:t>
            </a:r>
          </a:p>
          <a:p>
            <a:pPr marL="380365" indent="-380365">
              <a:lnSpc>
                <a:spcPct val="114999"/>
              </a:lnSpc>
              <a:buChar char="•"/>
            </a:pPr>
            <a:r>
              <a:rPr lang="en-US" sz="1600">
                <a:latin typeface="Arial"/>
                <a:cs typeface="Arial"/>
              </a:rPr>
              <a:t>Say that they can get a Student Charlie Card</a:t>
            </a:r>
          </a:p>
          <a:p>
            <a:pPr marL="380365" indent="-380365">
              <a:lnSpc>
                <a:spcPct val="114999"/>
              </a:lnSpc>
              <a:buChar char="•"/>
            </a:pPr>
            <a:r>
              <a:rPr lang="en-US" sz="1600">
                <a:latin typeface="Arial"/>
                <a:cs typeface="Arial"/>
              </a:rPr>
              <a:t>Are younger than 12</a:t>
            </a:r>
          </a:p>
          <a:p>
            <a:pPr marL="380365" indent="-380365">
              <a:lnSpc>
                <a:spcPct val="114999"/>
              </a:lnSpc>
              <a:buChar char="•"/>
            </a:pPr>
            <a:r>
              <a:rPr lang="en-US" sz="1600">
                <a:latin typeface="Arial"/>
                <a:cs typeface="Arial"/>
              </a:rPr>
              <a:t>Are older than 25</a:t>
            </a:r>
          </a:p>
          <a:p>
            <a:pPr marL="380365" indent="-380365">
              <a:lnSpc>
                <a:spcPct val="114999"/>
              </a:lnSpc>
              <a:buChar char="•"/>
            </a:pPr>
            <a:r>
              <a:rPr lang="en-US" sz="1600">
                <a:latin typeface="Arial"/>
                <a:cs typeface="Arial"/>
              </a:rPr>
              <a:t>Whose birthdate is in the future</a:t>
            </a:r>
          </a:p>
          <a:p>
            <a:pPr>
              <a:lnSpc>
                <a:spcPct val="114999"/>
              </a:lnSpc>
            </a:pPr>
            <a:endParaRPr lang="en-US" sz="1600">
              <a:latin typeface="Arial"/>
              <a:cs typeface="Arial"/>
            </a:endParaRPr>
          </a:p>
          <a:p>
            <a:pPr>
              <a:spcBef>
                <a:spcPts val="667"/>
              </a:spcBef>
              <a:buSzPts val="1100"/>
            </a:pPr>
            <a:r>
              <a:rPr lang="en-US" sz="2100" b="1">
                <a:latin typeface="Arial"/>
                <a:cs typeface="Arial"/>
              </a:rPr>
              <a:t>There are error messages to prevent typos</a:t>
            </a:r>
            <a:endParaRPr lang="en-US">
              <a:latin typeface="Arial"/>
              <a:cs typeface="Arial"/>
            </a:endParaRPr>
          </a:p>
          <a:p>
            <a:pPr marL="227965" indent="-227965">
              <a:spcBef>
                <a:spcPts val="667"/>
              </a:spcBef>
              <a:buSzPts val="1100"/>
              <a:buChar char="•"/>
            </a:pPr>
            <a:r>
              <a:rPr lang="en-US" sz="1600">
                <a:latin typeface="Arial"/>
                <a:cs typeface="Arial"/>
              </a:rPr>
              <a:t>   Birthdate is in the future</a:t>
            </a:r>
            <a:endParaRPr lang="en-US">
              <a:latin typeface="Arial"/>
              <a:cs typeface="Arial"/>
            </a:endParaRPr>
          </a:p>
          <a:p>
            <a:pPr marL="380365" indent="-380365">
              <a:lnSpc>
                <a:spcPct val="114999"/>
              </a:lnSpc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Invalid email or phone number</a:t>
            </a:r>
          </a:p>
          <a:p>
            <a:pPr marL="380365" indent="-380365">
              <a:lnSpc>
                <a:spcPct val="114999"/>
              </a:lnSpc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Required fields must be completed</a:t>
            </a:r>
          </a:p>
        </p:txBody>
      </p:sp>
    </p:spTree>
    <p:extLst>
      <p:ext uri="{BB962C8B-B14F-4D97-AF65-F5344CB8AC3E}">
        <p14:creationId xmlns:p14="http://schemas.microsoft.com/office/powerpoint/2010/main" val="38938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120A-3BEB-4A4D-A85E-B5114CAA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1" y="551542"/>
            <a:ext cx="11757891" cy="397165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Updates from System Wide </a:t>
            </a:r>
            <a:br>
              <a:rPr lang="en-US" b="1">
                <a:latin typeface="Arial"/>
                <a:cs typeface="Arial"/>
              </a:rPr>
            </a:br>
            <a:r>
              <a:rPr lang="en-US" b="1">
                <a:latin typeface="Arial"/>
                <a:cs typeface="Arial"/>
              </a:rPr>
              <a:t>Accessibility: Laura Brelsford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62785" y="2276434"/>
            <a:ext cx="5843539" cy="3979148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sz="2800">
                <a:latin typeface="Arial"/>
                <a:cs typeface="Calibri"/>
              </a:rPr>
              <a:t>Two Orange Line train sets are currently in service</a:t>
            </a:r>
            <a:endParaRPr lang="en-US" sz="2800">
              <a:cs typeface="Calibri"/>
            </a:endParaRPr>
          </a:p>
          <a:p>
            <a:pPr lvl="1"/>
            <a:r>
              <a:rPr lang="en-US" sz="2800">
                <a:latin typeface="Arial"/>
                <a:cs typeface="Calibri"/>
              </a:rPr>
              <a:t>Improved color contrast throughout </a:t>
            </a:r>
          </a:p>
          <a:p>
            <a:pPr lvl="1"/>
            <a:r>
              <a:rPr lang="en-US" sz="2800">
                <a:latin typeface="Arial"/>
                <a:cs typeface="Calibri"/>
              </a:rPr>
              <a:t>Enhanced PA/VMS systems</a:t>
            </a:r>
            <a:endParaRPr lang="en-US" sz="2800">
              <a:latin typeface="Arial"/>
              <a:cs typeface="Arial"/>
            </a:endParaRPr>
          </a:p>
          <a:p>
            <a:pPr lvl="1"/>
            <a:r>
              <a:rPr lang="en-US" sz="2800">
                <a:latin typeface="Arial"/>
                <a:cs typeface="Calibri"/>
              </a:rPr>
              <a:t>Door locator tones</a:t>
            </a:r>
          </a:p>
          <a:p>
            <a:pPr lvl="1"/>
            <a:r>
              <a:rPr lang="en-US" sz="2800">
                <a:latin typeface="Arial"/>
                <a:cs typeface="Calibri"/>
              </a:rPr>
              <a:t>Tactile/braille card numbers at each doorway</a:t>
            </a:r>
          </a:p>
          <a:p>
            <a:pPr lvl="1"/>
            <a:r>
              <a:rPr lang="en-US" sz="2800">
                <a:latin typeface="Arial"/>
                <a:cs typeface="Calibri"/>
              </a:rPr>
              <a:t>New priority seating signage</a:t>
            </a:r>
          </a:p>
        </p:txBody>
      </p:sp>
      <p:pic>
        <p:nvPicPr>
          <p:cNvPr id="8" name="Picture 8" descr="Image of interior of new Orange Line subway car. Orange seats, bright yellow stanchions, wide doorways.">
            <a:extLst>
              <a:ext uri="{FF2B5EF4-FFF2-40B4-BE49-F238E27FC236}">
                <a16:creationId xmlns:a16="http://schemas.microsoft.com/office/drawing/2014/main" id="{ACAFCA26-C9CE-441D-9AC8-97E5999D85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0754" y="2438126"/>
            <a:ext cx="6172386" cy="38160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B7C373-4BD9-485A-99F3-9407888F1B4F}"/>
              </a:ext>
            </a:extLst>
          </p:cNvPr>
          <p:cNvSpPr txBox="1"/>
          <p:nvPr/>
        </p:nvSpPr>
        <p:spPr>
          <a:xfrm>
            <a:off x="297543" y="1470781"/>
            <a:ext cx="11633198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b="1">
                <a:latin typeface="Arial"/>
                <a:cs typeface="Arial"/>
              </a:rPr>
              <a:t>New Orange &amp; Red Line Vehicles:</a:t>
            </a:r>
            <a:endParaRPr lang="en-US" sz="3600" b="1"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810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8A48-9281-4163-9E4A-0622AEB7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Youth Pass Online Application – Step Three</a:t>
            </a:r>
          </a:p>
        </p:txBody>
      </p:sp>
      <p:sp>
        <p:nvSpPr>
          <p:cNvPr id="5" name="Google Shape;262;p41">
            <a:extLst>
              <a:ext uri="{FF2B5EF4-FFF2-40B4-BE49-F238E27FC236}">
                <a16:creationId xmlns:a16="http://schemas.microsoft.com/office/drawing/2014/main" id="{4229533D-6D73-4063-AB7A-7CDFFF41E7CA}"/>
              </a:ext>
            </a:extLst>
          </p:cNvPr>
          <p:cNvSpPr txBox="1">
            <a:spLocks/>
          </p:cNvSpPr>
          <p:nvPr/>
        </p:nvSpPr>
        <p:spPr>
          <a:xfrm>
            <a:off x="386663" y="121767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100" b="1">
                <a:solidFill>
                  <a:srgbClr val="165C96"/>
                </a:solidFill>
                <a:latin typeface="Arial"/>
                <a:cs typeface="Arial"/>
              </a:rPr>
              <a:t>Step 3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" sz="3500" b="1">
                <a:solidFill>
                  <a:srgbClr val="165C96"/>
                </a:solidFill>
                <a:latin typeface="Arial"/>
                <a:cs typeface="Arial"/>
              </a:rPr>
              <a:t>Address and contact info</a:t>
            </a:r>
            <a:endParaRPr lang="en-US" sz="3500" b="1">
              <a:latin typeface="Arial"/>
              <a:cs typeface="Arial"/>
            </a:endParaRPr>
          </a:p>
          <a:p>
            <a:pPr marL="0" indent="0"/>
            <a:endParaRPr lang="en" b="1">
              <a:solidFill>
                <a:srgbClr val="016699"/>
              </a:solidFill>
              <a:latin typeface="Arial"/>
              <a:cs typeface="Arial"/>
            </a:endParaRPr>
          </a:p>
        </p:txBody>
      </p:sp>
      <p:pic>
        <p:nvPicPr>
          <p:cNvPr id="7" name="Picture 3" descr="Screenshot of &quot;Personal Information&quot; section of Youth Pass online application." title="Screenshot of &quot;Personal Information&quot; ">
            <a:extLst>
              <a:ext uri="{FF2B5EF4-FFF2-40B4-BE49-F238E27FC236}">
                <a16:creationId xmlns:a16="http://schemas.microsoft.com/office/drawing/2014/main" id="{1D0C7CBD-844D-41A6-9E68-C2B94C0C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32" y="3172406"/>
            <a:ext cx="3194613" cy="260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Screenshot of &quot;Contact Information&quot; section of Youth Pass online application." title="Screenshot of &quot;Contact Information&quot;">
            <a:extLst>
              <a:ext uri="{FF2B5EF4-FFF2-40B4-BE49-F238E27FC236}">
                <a16:creationId xmlns:a16="http://schemas.microsoft.com/office/drawing/2014/main" id="{2B0E8E80-B31E-47A0-81A8-95B8A24C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941" y="3175133"/>
            <a:ext cx="2934183" cy="1934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Screenshot of &quot;Address&quot; section of Youth Pass online application." title="Screenshot of &quot;Address&quot; section">
            <a:extLst>
              <a:ext uri="{FF2B5EF4-FFF2-40B4-BE49-F238E27FC236}">
                <a16:creationId xmlns:a16="http://schemas.microsoft.com/office/drawing/2014/main" id="{F89BF218-AAD0-4F08-A630-ED45A36ED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628" y="3130175"/>
            <a:ext cx="3860156" cy="3369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A173E9-0FD5-44C8-9991-900AF8E241E0}"/>
              </a:ext>
            </a:extLst>
          </p:cNvPr>
          <p:cNvSpPr txBox="1"/>
          <p:nvPr/>
        </p:nvSpPr>
        <p:spPr>
          <a:xfrm>
            <a:off x="489995" y="2351590"/>
            <a:ext cx="74309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>
                <a:latin typeface="Arial"/>
                <a:cs typeface="Arial"/>
              </a:rPr>
              <a:t>Applicant provides name, email, and phone number​</a:t>
            </a:r>
          </a:p>
          <a:p>
            <a:pPr>
              <a:buChar char="•"/>
            </a:pPr>
            <a:r>
              <a:rPr lang="en-US">
                <a:latin typeface="Arial"/>
                <a:cs typeface="Arial"/>
              </a:rPr>
              <a:t>Applicant enters home address and mailing address (if different)</a:t>
            </a:r>
          </a:p>
        </p:txBody>
      </p:sp>
    </p:spTree>
    <p:extLst>
      <p:ext uri="{BB962C8B-B14F-4D97-AF65-F5344CB8AC3E}">
        <p14:creationId xmlns:p14="http://schemas.microsoft.com/office/powerpoint/2010/main" val="101533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8A48-9281-4163-9E4A-0622AEB7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Youth Pass Online Application – Step Four</a:t>
            </a:r>
          </a:p>
        </p:txBody>
      </p:sp>
      <p:pic>
        <p:nvPicPr>
          <p:cNvPr id="4" name="Picture 3" descr="Screenshot of &quot;Proof of Age&quot; section of Youth Pass online application." title="Screenshot of &quot;Proof of Age&quot; section ">
            <a:extLst>
              <a:ext uri="{FF2B5EF4-FFF2-40B4-BE49-F238E27FC236}">
                <a16:creationId xmlns:a16="http://schemas.microsoft.com/office/drawing/2014/main" id="{0B224793-BC4B-4A36-811D-C9C59098E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860" y="1487940"/>
            <a:ext cx="3635059" cy="5004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262;p41">
            <a:extLst>
              <a:ext uri="{FF2B5EF4-FFF2-40B4-BE49-F238E27FC236}">
                <a16:creationId xmlns:a16="http://schemas.microsoft.com/office/drawing/2014/main" id="{9736BFB3-404E-4A37-AF0F-CD37FC1B63D5}"/>
              </a:ext>
            </a:extLst>
          </p:cNvPr>
          <p:cNvSpPr txBox="1">
            <a:spLocks/>
          </p:cNvSpPr>
          <p:nvPr/>
        </p:nvSpPr>
        <p:spPr>
          <a:xfrm>
            <a:off x="627802" y="1642078"/>
            <a:ext cx="11023206" cy="5938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100" b="1">
                <a:solidFill>
                  <a:srgbClr val="165C96"/>
                </a:solidFill>
                <a:latin typeface="Arial"/>
                <a:cs typeface="Arial"/>
              </a:rPr>
              <a:t>Step 4</a:t>
            </a:r>
            <a:endParaRPr lang="en-US" sz="35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" sz="3500" b="1">
                <a:solidFill>
                  <a:srgbClr val="165C96"/>
                </a:solidFill>
                <a:latin typeface="Arial"/>
                <a:cs typeface="Arial"/>
              </a:rPr>
              <a:t>Applicant uploads documents</a:t>
            </a:r>
            <a:endParaRPr lang="en-US" sz="3500">
              <a:latin typeface="Arial"/>
              <a:cs typeface="Arial"/>
            </a:endParaRPr>
          </a:p>
          <a:p>
            <a:pPr marL="0" indent="0"/>
            <a:endParaRPr lang="en" b="1">
              <a:solidFill>
                <a:srgbClr val="016699"/>
              </a:solidFill>
              <a:latin typeface="Arial"/>
              <a:cs typeface="Arial"/>
            </a:endParaRPr>
          </a:p>
        </p:txBody>
      </p:sp>
      <p:sp>
        <p:nvSpPr>
          <p:cNvPr id="12" name="Google Shape;261;p41">
            <a:extLst>
              <a:ext uri="{FF2B5EF4-FFF2-40B4-BE49-F238E27FC236}">
                <a16:creationId xmlns:a16="http://schemas.microsoft.com/office/drawing/2014/main" id="{B906AC33-EEC9-4020-B4CB-5231E1FC2830}"/>
              </a:ext>
            </a:extLst>
          </p:cNvPr>
          <p:cNvSpPr txBox="1"/>
          <p:nvPr/>
        </p:nvSpPr>
        <p:spPr>
          <a:xfrm>
            <a:off x="741523" y="2507341"/>
            <a:ext cx="6098431" cy="5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lang="en-US" sz="2100">
              <a:latin typeface="Arial"/>
              <a:cs typeface="Arial"/>
            </a:endParaRPr>
          </a:p>
          <a:p>
            <a:pPr marL="227965" indent="-227965">
              <a:lnSpc>
                <a:spcPct val="114999"/>
              </a:lnSpc>
              <a:buChar char="•"/>
            </a:pPr>
            <a:r>
              <a:rPr lang="en-US">
                <a:latin typeface="Arial"/>
                <a:cs typeface="Arial"/>
              </a:rPr>
              <a:t>Example photos associated with each option appear to help illustrate accepted documentation</a:t>
            </a:r>
          </a:p>
          <a:p>
            <a:pPr marL="227965" indent="-227965">
              <a:lnSpc>
                <a:spcPct val="114999"/>
              </a:lnSpc>
              <a:buChar char="•"/>
            </a:pPr>
            <a:r>
              <a:rPr lang="en-US">
                <a:latin typeface="Arial"/>
                <a:cs typeface="Arial"/>
              </a:rPr>
              <a:t>Applicant can upload from desktop or phone with "Select files"</a:t>
            </a:r>
          </a:p>
          <a:p>
            <a:pPr marL="227965" indent="-227965">
              <a:lnSpc>
                <a:spcPct val="114999"/>
              </a:lnSpc>
              <a:buChar char="•"/>
            </a:pPr>
            <a:r>
              <a:rPr lang="en-US">
                <a:latin typeface="Arial"/>
                <a:cs typeface="Arial"/>
              </a:rPr>
              <a:t>They can remove the file and add another one if needed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endParaRPr lang="en-US" sz="1600" b="1">
              <a:latin typeface="Libre Franklin"/>
            </a:endParaRPr>
          </a:p>
          <a:p>
            <a:pPr>
              <a:spcBef>
                <a:spcPts val="667"/>
              </a:spcBef>
              <a:spcAft>
                <a:spcPts val="667"/>
              </a:spcAft>
            </a:pPr>
            <a:endParaRPr lang="en-US" sz="1600" b="1"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467313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8A48-9281-4163-9E4A-0622AEB7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Youth Pass Online Application – Step Five</a:t>
            </a:r>
          </a:p>
        </p:txBody>
      </p:sp>
      <p:pic>
        <p:nvPicPr>
          <p:cNvPr id="4" name="Picture 3" descr="Screenshot of &quot;Application Submitted&quot; confirmation." title="Application Submitted">
            <a:extLst>
              <a:ext uri="{FF2B5EF4-FFF2-40B4-BE49-F238E27FC236}">
                <a16:creationId xmlns:a16="http://schemas.microsoft.com/office/drawing/2014/main" id="{A9AC839C-7DCA-4B03-8D95-7EF24848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420" y="1567673"/>
            <a:ext cx="5374512" cy="188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Screenshot of &quot;Application Submitted&quot; confirmation email." title="Application Submitted">
            <a:extLst>
              <a:ext uri="{FF2B5EF4-FFF2-40B4-BE49-F238E27FC236}">
                <a16:creationId xmlns:a16="http://schemas.microsoft.com/office/drawing/2014/main" id="{D5B25FCE-EE8F-4B26-81AE-D498963A3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322" y="3683938"/>
            <a:ext cx="5374509" cy="264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262;p41">
            <a:extLst>
              <a:ext uri="{FF2B5EF4-FFF2-40B4-BE49-F238E27FC236}">
                <a16:creationId xmlns:a16="http://schemas.microsoft.com/office/drawing/2014/main" id="{3A3AA7EF-9B1D-4BE9-9D93-B5C3DEF39A4E}"/>
              </a:ext>
            </a:extLst>
          </p:cNvPr>
          <p:cNvSpPr txBox="1">
            <a:spLocks/>
          </p:cNvSpPr>
          <p:nvPr/>
        </p:nvSpPr>
        <p:spPr>
          <a:xfrm>
            <a:off x="448058" y="1266572"/>
            <a:ext cx="10319079" cy="88318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100" b="1">
                <a:solidFill>
                  <a:srgbClr val="016699"/>
                </a:solidFill>
                <a:latin typeface="Arial"/>
                <a:cs typeface="Arial"/>
                <a:sym typeface="Merriweather"/>
              </a:rPr>
              <a:t>After submitting</a:t>
            </a:r>
            <a:endParaRPr lang="en-US" sz="21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" sz="3500" b="1">
                <a:solidFill>
                  <a:srgbClr val="016699"/>
                </a:solidFill>
                <a:latin typeface="Arial"/>
                <a:cs typeface="Arial"/>
              </a:rPr>
              <a:t>Applicant notifications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02283E-25AF-47AF-86A9-BC5A8785D9AF}"/>
              </a:ext>
            </a:extLst>
          </p:cNvPr>
          <p:cNvSpPr txBox="1"/>
          <p:nvPr/>
        </p:nvSpPr>
        <p:spPr>
          <a:xfrm>
            <a:off x="586451" y="2679539"/>
            <a:ext cx="51738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Confirmation on screen​</a:t>
            </a:r>
            <a:endParaRPr lang="en-US">
              <a:latin typeface="Arial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Email confirmation​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Status notifications throughout the process to set expectations and get input when required</a:t>
            </a:r>
          </a:p>
        </p:txBody>
      </p:sp>
    </p:spTree>
    <p:extLst>
      <p:ext uri="{BB962C8B-B14F-4D97-AF65-F5344CB8AC3E}">
        <p14:creationId xmlns:p14="http://schemas.microsoft.com/office/powerpoint/2010/main" val="389148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125F-6454-4127-90F6-07C2A4FB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Franklin Gothic Book"/>
              </a:rPr>
              <a:t>Opportunities to Streamline the Application Process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C2D2-6601-4CE5-949B-E997432F2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9" y="1605280"/>
            <a:ext cx="11114843" cy="45716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API/data connection between MCB and MBTA to:</a:t>
            </a:r>
          </a:p>
          <a:p>
            <a:pPr lvl="1"/>
            <a:r>
              <a:rPr lang="en-US">
                <a:latin typeface="Arial"/>
                <a:cs typeface="Arial"/>
              </a:rPr>
              <a:t>Share client information and photo</a:t>
            </a:r>
          </a:p>
          <a:p>
            <a:pPr lvl="1"/>
            <a:r>
              <a:rPr lang="en-US">
                <a:latin typeface="Arial"/>
                <a:cs typeface="Arial"/>
              </a:rPr>
              <a:t>Confirm eligibility</a:t>
            </a:r>
          </a:p>
          <a:p>
            <a:r>
              <a:rPr lang="en-US" b="1">
                <a:latin typeface="Arial"/>
                <a:cs typeface="Arial"/>
              </a:rPr>
              <a:t>Onsite support by MCB staff to help rider complete online application  </a:t>
            </a:r>
          </a:p>
        </p:txBody>
      </p:sp>
    </p:spTree>
    <p:extLst>
      <p:ext uri="{BB962C8B-B14F-4D97-AF65-F5344CB8AC3E}">
        <p14:creationId xmlns:p14="http://schemas.microsoft.com/office/powerpoint/2010/main" val="3995509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E7B8-B9C2-9745-BE99-A588D925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RIDE: Mahour Rahimi</a:t>
            </a:r>
          </a:p>
        </p:txBody>
      </p:sp>
      <p:pic>
        <p:nvPicPr>
          <p:cNvPr id="1028" name="Picture 4" descr="Image Description: Photo of a vehicle from The Ride parked along a street near Rowes Wharf in Boston.​">
            <a:extLst>
              <a:ext uri="{FF2B5EF4-FFF2-40B4-BE49-F238E27FC236}">
                <a16:creationId xmlns:a16="http://schemas.microsoft.com/office/drawing/2014/main" id="{EF4B0FEF-2B70-C340-AABE-8BC419B0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92" y="1451910"/>
            <a:ext cx="7010616" cy="455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9C14F-2F72-0D4D-ACAA-50B02B5A0C6A}"/>
              </a:ext>
            </a:extLst>
          </p:cNvPr>
          <p:cNvSpPr txBox="1"/>
          <p:nvPr/>
        </p:nvSpPr>
        <p:spPr>
          <a:xfrm>
            <a:off x="0" y="6131572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Image Description: Photo of a vehicle from The Ride parked along a street in Boston.</a:t>
            </a:r>
          </a:p>
        </p:txBody>
      </p:sp>
    </p:spTree>
    <p:extLst>
      <p:ext uri="{BB962C8B-B14F-4D97-AF65-F5344CB8AC3E}">
        <p14:creationId xmlns:p14="http://schemas.microsoft.com/office/powerpoint/2010/main" val="2932256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A221-2DA2-1B4C-9BB6-37A05FE6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RTAG – Eri Solomon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FFB52-8FFE-2343-BBD8-55F79F42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9" y="1847185"/>
            <a:ext cx="4858935" cy="45535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latin typeface="Arial"/>
                <a:cs typeface="Arial"/>
              </a:rPr>
              <a:t>How to get involved: join the Riders’ Transportation Access Group</a:t>
            </a:r>
          </a:p>
          <a:p>
            <a:r>
              <a:rPr lang="en-US" sz="1800">
                <a:latin typeface="Arial"/>
                <a:cs typeface="Arial"/>
              </a:rPr>
              <a:t>RTAG is a customer organization with a mission to advise the MBTA on transportation issues that affect people with disabilities and seniors. Membership is open to the general public.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/>
                <a:cs typeface="Arial"/>
              </a:rPr>
              <a:t>More information can be found here: </a:t>
            </a:r>
            <a:r>
              <a:rPr lang="en-US" sz="1600">
                <a:latin typeface="Franklin Gothic Book"/>
                <a:cs typeface="Arial"/>
                <a:hlinkClick r:id="rId2"/>
              </a:rPr>
              <a:t>https://www.mbta.com/accessibility/get-involved/rtag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Next meeting: Tuesday, November 23 at 2:00pm</a:t>
            </a:r>
            <a:endParaRPr lang="en-US" sz="1600">
              <a:latin typeface="Arial"/>
              <a:cs typeface="Arial"/>
            </a:endParaRPr>
          </a:p>
          <a:p>
            <a:r>
              <a:rPr lang="en-US" sz="1600">
                <a:latin typeface="Arial"/>
                <a:cs typeface="Arial"/>
              </a:rPr>
              <a:t>All meetings will be held over Zoom with dates and times subject to change. 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age Description: Photo of the RTAG logo. There are colored circles around each letter, Red for R, Orange for T, Green for A, and Blue for G. There is also a grey train track separating R and T as well as on the bottom of the logo. ​">
            <a:extLst>
              <a:ext uri="{FF2B5EF4-FFF2-40B4-BE49-F238E27FC236}">
                <a16:creationId xmlns:a16="http://schemas.microsoft.com/office/drawing/2014/main" id="{E28D1741-DC15-BC40-BDBA-E8496710D6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 bwMode="auto">
          <a:xfrm>
            <a:off x="6033105" y="2282674"/>
            <a:ext cx="5701695" cy="1869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E0A70-3FB3-5B4D-B7D9-1AFAF913793F}"/>
              </a:ext>
            </a:extLst>
          </p:cNvPr>
          <p:cNvSpPr txBox="1"/>
          <p:nvPr/>
        </p:nvSpPr>
        <p:spPr>
          <a:xfrm>
            <a:off x="5835952" y="4229575"/>
            <a:ext cx="599891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Arial"/>
                <a:cs typeface="Arial"/>
              </a:rPr>
              <a:t>Image Description:</a:t>
            </a:r>
            <a:r>
              <a:rPr lang="en-US" sz="1600">
                <a:latin typeface="Arial"/>
                <a:cs typeface="Arial"/>
              </a:rPr>
              <a:t> Photo of the RTAG logo. There are colored circles around each letter, Red for R, Orange for T, Green for A, and Blue for G. There is also a grey train track separating R and T as well as on the bottom of the logo.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40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8E4F-C449-CF41-822B-8144FC15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How To File A Customer Complaint: Jennifer Ross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67856-A8DA-634C-AD65-BC42FC54F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>
                <a:latin typeface="Arial"/>
                <a:cs typeface="Arial"/>
              </a:rPr>
              <a:t>Accessibility complaints require a full investigation, which may take up to 30 days.</a:t>
            </a:r>
            <a:endParaRPr lang="en-US"/>
          </a:p>
          <a:p>
            <a:pPr marL="0" indent="0">
              <a:buNone/>
            </a:pP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/>
                <a:cs typeface="Arial"/>
              </a:rPr>
              <a:t>If you have a complaint for either fixed route or the RIDE: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Monday - Friday: 6:30 AM - 8 PM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/>
                <a:cs typeface="Arial"/>
              </a:rPr>
              <a:t>Saturday - Sunday: 8 AM - 4 PM</a:t>
            </a:r>
            <a:endParaRPr lang="en-US">
              <a:solidFill>
                <a:srgbClr val="F14124"/>
              </a:solidFill>
              <a:latin typeface="Arial"/>
              <a:cs typeface="Arial"/>
            </a:endParaRPr>
          </a:p>
          <a:p>
            <a:pPr marL="457200" lvl="1">
              <a:buNone/>
            </a:pPr>
            <a:r>
              <a:rPr lang="en-US" b="1">
                <a:latin typeface="Arial"/>
                <a:cs typeface="Arial"/>
              </a:rPr>
              <a:t>Main Hotline: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chemeClr val="accent6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617-222-3200</a:t>
            </a:r>
            <a:endParaRPr lang="en-US">
              <a:solidFill>
                <a:schemeClr val="accent6"/>
              </a:solidFill>
              <a:latin typeface="Arial"/>
              <a:cs typeface="Arial"/>
            </a:endParaRPr>
          </a:p>
          <a:p>
            <a:pPr marL="457200" lvl="1">
              <a:buNone/>
            </a:pP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Toll</a:t>
            </a:r>
            <a:r>
              <a:rPr lang="en-US" b="1">
                <a:latin typeface="Arial"/>
                <a:cs typeface="Arial"/>
              </a:rPr>
              <a:t> Free: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chemeClr val="accent6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800-392-6100</a:t>
            </a:r>
            <a:endParaRPr lang="en-US">
              <a:solidFill>
                <a:schemeClr val="accent6"/>
              </a:solidFill>
              <a:latin typeface="Arial"/>
              <a:cs typeface="Arial"/>
            </a:endParaRPr>
          </a:p>
          <a:p>
            <a:pPr marL="457200" lvl="1">
              <a:buNone/>
            </a:pPr>
            <a:r>
              <a:rPr lang="en-US" b="1">
                <a:latin typeface="Arial"/>
                <a:cs typeface="Arial"/>
              </a:rPr>
              <a:t>TTY: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chemeClr val="accent6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617-222-5146</a:t>
            </a:r>
            <a:endParaRPr lang="en-US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b="1">
                <a:latin typeface="Arial"/>
                <a:cs typeface="Arial"/>
              </a:rPr>
              <a:t>Elevator/Escalator Hotline: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chemeClr val="accent6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617-222-2828</a:t>
            </a:r>
            <a:endParaRPr lang="en-US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>
                <a:solidFill>
                  <a:schemeClr val="accent6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https://www.mbta.com/customer-support</a:t>
            </a:r>
            <a:endParaRPr lang="en-US">
              <a:solidFill>
                <a:schemeClr val="accent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2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E708A-F4F3-074B-B395-D96D6BFB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Franklin Gothic Book"/>
              </a:rPr>
              <a:t>Q &amp; A</a:t>
            </a:r>
          </a:p>
        </p:txBody>
      </p:sp>
      <p:pic>
        <p:nvPicPr>
          <p:cNvPr id="4" name="Picture 4" descr="Different colored question marks">
            <a:extLst>
              <a:ext uri="{FF2B5EF4-FFF2-40B4-BE49-F238E27FC236}">
                <a16:creationId xmlns:a16="http://schemas.microsoft.com/office/drawing/2014/main" id="{D3004EA2-2AD1-43CB-85D0-88BF72E02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7" y="1617256"/>
            <a:ext cx="8101387" cy="45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120A-3BEB-4A4D-A85E-B5114CAA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New Bus &amp; Subway Trainings</a:t>
            </a:r>
            <a:endParaRPr lang="en-US" sz="4800" b="1"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391" y="1825625"/>
            <a:ext cx="680645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latin typeface="Arial"/>
                <a:cs typeface="Calibri"/>
              </a:rPr>
              <a:t>Full day trainings, completely refreshed</a:t>
            </a:r>
            <a:endParaRPr lang="en-US">
              <a:latin typeface="Arial"/>
              <a:cs typeface="Arial"/>
            </a:endParaRPr>
          </a:p>
          <a:p>
            <a:r>
              <a:rPr lang="en-US" sz="3200">
                <a:latin typeface="Arial"/>
                <a:cs typeface="Calibri"/>
              </a:rPr>
              <a:t>Changes based on feedback from Bus Operators, Subway Motorpersons &amp; Riders with disabilities</a:t>
            </a:r>
          </a:p>
          <a:p>
            <a:r>
              <a:rPr lang="en-US" sz="3200">
                <a:latin typeface="Arial"/>
                <a:cs typeface="Calibri"/>
              </a:rPr>
              <a:t>Classroom and hands-on learning</a:t>
            </a:r>
          </a:p>
          <a:p>
            <a:r>
              <a:rPr lang="en-US" sz="3200">
                <a:latin typeface="Arial"/>
                <a:cs typeface="Calibri"/>
              </a:rPr>
              <a:t>New module dedicated to responding to emergencies</a:t>
            </a:r>
          </a:p>
          <a:p>
            <a:pPr marL="0" indent="0">
              <a:buNone/>
            </a:pPr>
            <a:endParaRPr lang="en-US">
              <a:latin typeface="Arial"/>
              <a:cs typeface="Calibri"/>
            </a:endParaRPr>
          </a:p>
        </p:txBody>
      </p:sp>
      <p:pic>
        <p:nvPicPr>
          <p:cNvPr id="6" name="Picture 6" descr="Image of man using white cane exiting an MBTA bus at the sidewalk">
            <a:extLst>
              <a:ext uri="{FF2B5EF4-FFF2-40B4-BE49-F238E27FC236}">
                <a16:creationId xmlns:a16="http://schemas.microsoft.com/office/drawing/2014/main" id="{4ED735D4-AD91-45DB-9DCA-9D52AE093F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7884" y="1582748"/>
            <a:ext cx="3508444" cy="5319276"/>
          </a:xfrm>
        </p:spPr>
      </p:pic>
    </p:spTree>
    <p:extLst>
      <p:ext uri="{BB962C8B-B14F-4D97-AF65-F5344CB8AC3E}">
        <p14:creationId xmlns:p14="http://schemas.microsoft.com/office/powerpoint/2010/main" val="342865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120A-3BEB-4A4D-A85E-B5114CAA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63" y="383268"/>
            <a:ext cx="11338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Internal Accessibility Monitoring Program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57664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Calibri"/>
              </a:rPr>
              <a:t>Recently relaunched after Covid –related hiatus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Calibri"/>
              </a:rPr>
              <a:t>~20 part-time monitors</a:t>
            </a:r>
          </a:p>
          <a:p>
            <a:r>
              <a:rPr lang="en-US">
                <a:latin typeface="Arial"/>
                <a:cs typeface="Calibri"/>
              </a:rPr>
              <a:t>Evaluate all aspects of Operations compliance with accessibility policies</a:t>
            </a:r>
          </a:p>
          <a:p>
            <a:r>
              <a:rPr lang="en-US">
                <a:latin typeface="Arial"/>
                <a:cs typeface="Calibri"/>
              </a:rPr>
              <a:t>Bus, Subway, Commuter Rail, Ferry and Stations covered</a:t>
            </a:r>
          </a:p>
          <a:p>
            <a:r>
              <a:rPr lang="en-US">
                <a:latin typeface="Arial"/>
                <a:cs typeface="Calibri"/>
              </a:rPr>
              <a:t>Current focus on Subway stop announcements</a:t>
            </a:r>
          </a:p>
        </p:txBody>
      </p:sp>
      <p:pic>
        <p:nvPicPr>
          <p:cNvPr id="5" name="Picture 5" descr="Image of wheelchair accessible fare gate that is blocked off by an orange: and a sign that has fallen down in front of it">
            <a:extLst>
              <a:ext uri="{FF2B5EF4-FFF2-40B4-BE49-F238E27FC236}">
                <a16:creationId xmlns:a16="http://schemas.microsoft.com/office/drawing/2014/main" id="{849C57D9-F27A-47EE-B31C-62601AE13B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37950" y="1745335"/>
            <a:ext cx="3797544" cy="4500196"/>
          </a:xfrm>
        </p:spPr>
      </p:pic>
    </p:spTree>
    <p:extLst>
      <p:ext uri="{BB962C8B-B14F-4D97-AF65-F5344CB8AC3E}">
        <p14:creationId xmlns:p14="http://schemas.microsoft.com/office/powerpoint/2010/main" val="362747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hoto of the first two, side-by-side 55-inch screens installed at Tufts Medical Center that will display new kinds of real-time information">
            <a:extLst>
              <a:ext uri="{FF2B5EF4-FFF2-40B4-BE49-F238E27FC236}">
                <a16:creationId xmlns:a16="http://schemas.microsoft.com/office/drawing/2014/main" id="{DE4341A4-F2AF-4E61-9A34-534F0B59D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" t="12245" r="11743" b="6533"/>
          <a:stretch/>
        </p:blipFill>
        <p:spPr>
          <a:xfrm>
            <a:off x="6219824" y="1600200"/>
            <a:ext cx="5432499" cy="399707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80" y="1605280"/>
            <a:ext cx="5433595" cy="3409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cs typeface="Arial"/>
              </a:rPr>
              <a:t>Pre-fare Screens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Riders want more information about the status of the system &amp; service </a:t>
            </a:r>
            <a:r>
              <a:rPr lang="en-US" sz="1600" i="1">
                <a:solidFill>
                  <a:schemeClr val="dk1"/>
                </a:solidFill>
                <a:latin typeface="Arial"/>
                <a:cs typeface="Arial"/>
              </a:rPr>
              <a:t>before they pay their fare</a:t>
            </a: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These screens will: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Go live in eight (8) stations in November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Be in all rapid-transit stations in the next 2-3 years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Contain several new types of information—including a real-time snapshot of elevator outages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dk1"/>
                </a:solidFill>
                <a:latin typeface="Arial"/>
                <a:cs typeface="Arial"/>
              </a:rPr>
              <a:t>Include a button to generate an audio message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68817" y="395363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Karti Subramanian: New Digital Signage Project</a:t>
            </a:r>
            <a:endParaRPr lang="en-US" sz="4800" b="1">
              <a:cs typeface="Calibri Ligh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51D5E1-997B-B641-B071-7E5E572050C7}"/>
              </a:ext>
            </a:extLst>
          </p:cNvPr>
          <p:cNvSpPr/>
          <p:nvPr/>
        </p:nvSpPr>
        <p:spPr>
          <a:xfrm>
            <a:off x="6219823" y="5737074"/>
            <a:ext cx="5433597" cy="637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Photo of the first two, side-by-side 55-inch screens installed at Tufts Medical Center that will display new kinds of real-time information.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C7BE-84B8-944D-B27A-B86E086D92B4}"/>
              </a:ext>
            </a:extLst>
          </p:cNvPr>
          <p:cNvSpPr/>
          <p:nvPr/>
        </p:nvSpPr>
        <p:spPr>
          <a:xfrm>
            <a:off x="532534" y="5014913"/>
            <a:ext cx="5415452" cy="1311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/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dk1"/>
                </a:solidFill>
                <a:latin typeface="Arial"/>
                <a:cs typeface="Arial"/>
              </a:rPr>
              <a:t>✋🏽 Get Involved</a:t>
            </a: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chemeClr val="dk1"/>
                </a:solidFill>
                <a:latin typeface="Arial"/>
                <a:cs typeface="Arial"/>
              </a:rPr>
              <a:t>Subscribe to SWA's updates to hear when this new information is available. Email us to tell us what information would best support your trips on the T. And sign-up to help us craft the audio experience.</a:t>
            </a:r>
          </a:p>
        </p:txBody>
      </p:sp>
    </p:spTree>
    <p:extLst>
      <p:ext uri="{BB962C8B-B14F-4D97-AF65-F5344CB8AC3E}">
        <p14:creationId xmlns:p14="http://schemas.microsoft.com/office/powerpoint/2010/main" val="342749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der giving feedback to a Customer Technology employee on a mockup of what a 19-inch screen at elevator entrances might display.​&#10;">
            <a:extLst>
              <a:ext uri="{FF2B5EF4-FFF2-40B4-BE49-F238E27FC236}">
                <a16:creationId xmlns:a16="http://schemas.microsoft.com/office/drawing/2014/main" id="{3EFDABC7-CE40-194E-9CB4-7B53ABC07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5994" b="17196"/>
          <a:stretch/>
        </p:blipFill>
        <p:spPr>
          <a:xfrm>
            <a:off x="6219822" y="1600200"/>
            <a:ext cx="5433597" cy="3943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80" y="1605280"/>
            <a:ext cx="5433595" cy="3409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Elevator Screens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Riders who depend on elevators need better ways to plan their trips &amp; navigate outages.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These screens will: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Go live in two (2) stations in November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Be scaled-up based on pilot feedback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Be dedicated entirely to elevator out-of-service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Include a short audio message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38579" y="431649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New Digital Signage Project</a:t>
            </a:r>
            <a:endParaRPr lang="en-US" sz="4800" b="1">
              <a:cs typeface="Calibri Ligh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51D5E1-997B-B641-B071-7E5E572050C7}"/>
              </a:ext>
            </a:extLst>
          </p:cNvPr>
          <p:cNvSpPr/>
          <p:nvPr/>
        </p:nvSpPr>
        <p:spPr>
          <a:xfrm>
            <a:off x="6219823" y="5543550"/>
            <a:ext cx="5433597" cy="637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 rider giving feedback to a Customer Technology employee on a mockup of what a 19-inch screen at elevator entrances might display.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C7BE-84B8-944D-B27A-B86E086D92B4}"/>
              </a:ext>
            </a:extLst>
          </p:cNvPr>
          <p:cNvSpPr/>
          <p:nvPr/>
        </p:nvSpPr>
        <p:spPr>
          <a:xfrm>
            <a:off x="538581" y="5014913"/>
            <a:ext cx="5433594" cy="1166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/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dk1"/>
                </a:solidFill>
                <a:latin typeface="Arial"/>
                <a:ea typeface="+mn-lt"/>
                <a:cs typeface="+mn-lt"/>
              </a:rPr>
              <a:t>✋🏽 Get Involved</a:t>
            </a:r>
            <a:endParaRPr lang="en-US" sz="1400">
              <a:solidFill>
                <a:schemeClr val="dk1"/>
              </a:solidFill>
              <a:latin typeface="Arial"/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chemeClr val="dk1"/>
                </a:solidFill>
                <a:latin typeface="Arial"/>
                <a:ea typeface="+mn-lt"/>
                <a:cs typeface="+mn-lt"/>
              </a:rPr>
              <a:t>Subscribe to SWA's updates to hear when this new information is available. Give us feedback when you come across a screen during the pilot. And sign-up to help us craft the audio experience.</a:t>
            </a:r>
          </a:p>
        </p:txBody>
      </p:sp>
    </p:spTree>
    <p:extLst>
      <p:ext uri="{BB962C8B-B14F-4D97-AF65-F5344CB8AC3E}">
        <p14:creationId xmlns:p14="http://schemas.microsoft.com/office/powerpoint/2010/main" val="337741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of a rider using a Bluetooth-beacon based iPhone application.​">
            <a:extLst>
              <a:ext uri="{FF2B5EF4-FFF2-40B4-BE49-F238E27FC236}">
                <a16:creationId xmlns:a16="http://schemas.microsoft.com/office/drawing/2014/main" id="{61CFAD1F-49BC-A241-BBB7-624DF7833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r="19026"/>
          <a:stretch/>
        </p:blipFill>
        <p:spPr>
          <a:xfrm>
            <a:off x="6219821" y="1600201"/>
            <a:ext cx="5433598" cy="3943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80" y="1605280"/>
            <a:ext cx="5433595" cy="3409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Audio &amp; Visual Equivalence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As digital signage proliferates, we want to hold ourselves to a standard of two-way, audio- and visual-equivalence that supports all riders.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We've drafted a policy, based on what we know about digital signage technology, research with peer transit agencies, and feedback from riders. When ready, that policy will be available at 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mbta.com/accessibletech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38579" y="431649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New Technology Policy</a:t>
            </a:r>
            <a:endParaRPr lang="en-US" sz="4800" b="1">
              <a:cs typeface="Calibri Ligh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51D5E1-997B-B641-B071-7E5E572050C7}"/>
              </a:ext>
            </a:extLst>
          </p:cNvPr>
          <p:cNvSpPr/>
          <p:nvPr/>
        </p:nvSpPr>
        <p:spPr>
          <a:xfrm>
            <a:off x="6219823" y="5543550"/>
            <a:ext cx="5433597" cy="637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Photo of a rider using a Bluetooth-beacon based iPhone application.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C7BE-84B8-944D-B27A-B86E086D92B4}"/>
              </a:ext>
            </a:extLst>
          </p:cNvPr>
          <p:cNvSpPr/>
          <p:nvPr/>
        </p:nvSpPr>
        <p:spPr>
          <a:xfrm>
            <a:off x="538581" y="5014913"/>
            <a:ext cx="5433594" cy="11783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/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dk1"/>
                </a:solidFill>
                <a:latin typeface="Arial"/>
                <a:cs typeface="Arial"/>
              </a:rPr>
              <a:t>✋🏽 Get Involved</a:t>
            </a: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chemeClr val="dk1"/>
                </a:solidFill>
                <a:latin typeface="Arial"/>
                <a:ea typeface="+mn-lt"/>
                <a:cs typeface="+mn-lt"/>
              </a:rPr>
              <a:t>Subscribe to SWA's updates to hear when this draft policy is available. </a:t>
            </a:r>
            <a:r>
              <a:rPr lang="en-US" sz="1400">
                <a:solidFill>
                  <a:schemeClr val="dk1"/>
                </a:solidFill>
                <a:latin typeface="Arial"/>
                <a:cs typeface="Arial"/>
              </a:rPr>
              <a:t>Send us your feedback.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4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Urine is placed in a container inside an elevator at South Station, during an initial proof-of-concept of the urine-detection sensor.​">
            <a:extLst>
              <a:ext uri="{FF2B5EF4-FFF2-40B4-BE49-F238E27FC236}">
                <a16:creationId xmlns:a16="http://schemas.microsoft.com/office/drawing/2014/main" id="{32466A0F-BC91-4812-9E0D-3781CFB4D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" t="65" r="2281" b="93"/>
          <a:stretch/>
        </p:blipFill>
        <p:spPr>
          <a:xfrm>
            <a:off x="6219824" y="1605280"/>
            <a:ext cx="5435091" cy="39461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80" y="1605280"/>
            <a:ext cx="5433595" cy="3409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Urine-Detecting Sensors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Dirty elevators are a long-standing rider frustration. We have many ways of addressing this &amp; now have a promising new technology to try, too.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We'll soon launch a pilot: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To evaluate a sensor that detects the presence of urine &amp; notifies our cleaning crews</a:t>
            </a:r>
            <a:endParaRPr lang="en-US">
              <a:solidFill>
                <a:schemeClr val="dk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In three (3) elevators in downtown stations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38579" y="431649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New Technology Pilot</a:t>
            </a:r>
            <a:endParaRPr lang="en-US" sz="4800" b="1">
              <a:latin typeface="Arial"/>
              <a:cs typeface="Calibri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51D5E1-997B-B641-B071-7E5E572050C7}"/>
              </a:ext>
            </a:extLst>
          </p:cNvPr>
          <p:cNvSpPr/>
          <p:nvPr/>
        </p:nvSpPr>
        <p:spPr>
          <a:xfrm>
            <a:off x="6219823" y="5543550"/>
            <a:ext cx="5433597" cy="637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Urine is placed in a container inside an elevator at South Station, during an initial proof-of-concept of the urine-detection sensor.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C7BE-84B8-944D-B27A-B86E086D92B4}"/>
              </a:ext>
            </a:extLst>
          </p:cNvPr>
          <p:cNvSpPr/>
          <p:nvPr/>
        </p:nvSpPr>
        <p:spPr>
          <a:xfrm>
            <a:off x="538581" y="5014913"/>
            <a:ext cx="5433594" cy="1166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/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dk1"/>
                </a:solidFill>
                <a:latin typeface="Arial"/>
                <a:cs typeface="Arial"/>
              </a:rPr>
              <a:t>✋🏽 Get Involved</a:t>
            </a: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chemeClr val="dk1"/>
                </a:solidFill>
                <a:latin typeface="Arial"/>
                <a:ea typeface="+mn-lt"/>
                <a:cs typeface="+mn-lt"/>
              </a:rPr>
              <a:t>Subscribe to SWA's updates to hear when this pilot begins.</a:t>
            </a:r>
            <a:endParaRPr lang="en-US" sz="1400">
              <a:solidFill>
                <a:schemeClr val="dk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77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of a rider using the Blindways app to navigate to a bus stop.​">
            <a:extLst>
              <a:ext uri="{FF2B5EF4-FFF2-40B4-BE49-F238E27FC236}">
                <a16:creationId xmlns:a16="http://schemas.microsoft.com/office/drawing/2014/main" id="{18E770EA-5731-414B-8A11-35CFB17C7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t="11997" r="26419" b="360"/>
          <a:stretch/>
        </p:blipFill>
        <p:spPr>
          <a:xfrm>
            <a:off x="6219821" y="1600201"/>
            <a:ext cx="5433598" cy="3943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FABF17-7FF4-4B7E-B5A5-2FEC7E1F28C9}"/>
              </a:ext>
            </a:extLst>
          </p:cNvPr>
          <p:cNvSpPr>
            <a:spLocks noGrp="1"/>
          </p:cNvSpPr>
          <p:nvPr/>
        </p:nvSpPr>
        <p:spPr>
          <a:xfrm>
            <a:off x="538580" y="1605280"/>
            <a:ext cx="5433595" cy="3409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b="1" err="1">
                <a:solidFill>
                  <a:schemeClr val="dk1"/>
                </a:solidFill>
                <a:latin typeface="Arial"/>
                <a:cs typeface="Arial"/>
              </a:rPr>
              <a:t>Blindways</a:t>
            </a:r>
            <a:r>
              <a:rPr lang="en-US" sz="3800" b="1">
                <a:solidFill>
                  <a:schemeClr val="dk1"/>
                </a:solidFill>
                <a:latin typeface="Arial"/>
                <a:cs typeface="Arial"/>
              </a:rPr>
              <a:t> 2.0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In 2016, the Perkins School for the Blind launched an app to help blind riders solve the “last 30 feet” problem. We </a:t>
            </a:r>
            <a:r>
              <a:rPr lang="en-US" sz="1900" i="1">
                <a:solidFill>
                  <a:schemeClr val="dk1"/>
                </a:solidFill>
                <a:latin typeface="Arial"/>
                <a:cs typeface="Arial"/>
              </a:rPr>
              <a:t>think</a:t>
            </a: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 that new technology might support a better way of solving this problem.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solidFill>
                <a:schemeClr val="dk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Arial"/>
                <a:cs typeface="Arial"/>
              </a:rPr>
              <a:t>We’re in the early stages of investigating this new technology, in the hopes of raising money &amp; support to develop a proof-of-concept.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410E26-45E8-4C60-8575-A04C74B8B5F7}"/>
              </a:ext>
            </a:extLst>
          </p:cNvPr>
          <p:cNvSpPr>
            <a:spLocks noGrp="1"/>
          </p:cNvSpPr>
          <p:nvPr/>
        </p:nvSpPr>
        <p:spPr>
          <a:xfrm>
            <a:off x="538579" y="431649"/>
            <a:ext cx="10815221" cy="76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"/>
                <a:ea typeface="+mj-lt"/>
                <a:cs typeface="Calibri"/>
              </a:rPr>
              <a:t>Proposed Investigation</a:t>
            </a:r>
            <a:endParaRPr lang="en-US" sz="4800" b="1">
              <a:cs typeface="Calibri Ligh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51D5E1-997B-B641-B071-7E5E572050C7}"/>
              </a:ext>
            </a:extLst>
          </p:cNvPr>
          <p:cNvSpPr/>
          <p:nvPr/>
        </p:nvSpPr>
        <p:spPr>
          <a:xfrm>
            <a:off x="6219823" y="5543550"/>
            <a:ext cx="5433597" cy="637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Photo of a rider using the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Blindways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app to navigate to a bus stop.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C7BE-84B8-944D-B27A-B86E086D92B4}"/>
              </a:ext>
            </a:extLst>
          </p:cNvPr>
          <p:cNvSpPr/>
          <p:nvPr/>
        </p:nvSpPr>
        <p:spPr>
          <a:xfrm>
            <a:off x="538581" y="5014913"/>
            <a:ext cx="5433594" cy="1166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/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dk1"/>
                </a:solidFill>
                <a:latin typeface="Arial"/>
                <a:cs typeface="Arial"/>
              </a:rPr>
              <a:t>✋🏽 Get Involved</a:t>
            </a: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chemeClr val="dk1"/>
                </a:solidFill>
                <a:latin typeface="Arial"/>
                <a:cs typeface="Arial"/>
              </a:rPr>
              <a:t>Sign-up to be a research participant with Customer Technology.</a:t>
            </a:r>
          </a:p>
        </p:txBody>
      </p:sp>
    </p:spTree>
    <p:extLst>
      <p:ext uri="{BB962C8B-B14F-4D97-AF65-F5344CB8AC3E}">
        <p14:creationId xmlns:p14="http://schemas.microsoft.com/office/powerpoint/2010/main" val="303627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C99D81BA19E8458564EF320274DF13" ma:contentTypeVersion="11" ma:contentTypeDescription="Create a new document." ma:contentTypeScope="" ma:versionID="bccdbd28628abe51a02d9c819dc97317">
  <xsd:schema xmlns:xsd="http://www.w3.org/2001/XMLSchema" xmlns:xs="http://www.w3.org/2001/XMLSchema" xmlns:p="http://schemas.microsoft.com/office/2006/metadata/properties" xmlns:ns3="054c109e-e377-4cc3-9a75-698ac31e3434" xmlns:ns4="e5a079e5-6b3b-4e6d-ab46-eab049b53b15" targetNamespace="http://schemas.microsoft.com/office/2006/metadata/properties" ma:root="true" ma:fieldsID="701af8a7264c09d2da935628ca1b0ce4" ns3:_="" ns4:_="">
    <xsd:import namespace="054c109e-e377-4cc3-9a75-698ac31e3434"/>
    <xsd:import namespace="e5a079e5-6b3b-4e6d-ab46-eab049b53b1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c109e-e377-4cc3-9a75-698ac31e34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079e5-6b3b-4e6d-ab46-eab049b53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0C18DD-D397-4517-8F30-426CDDE0ECF2}">
  <ds:schemaRefs>
    <ds:schemaRef ds:uri="054c109e-e377-4cc3-9a75-698ac31e3434"/>
    <ds:schemaRef ds:uri="e5a079e5-6b3b-4e6d-ab46-eab049b53b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72C1C3-A7CF-46BD-990C-60B8D492CDB3}">
  <ds:schemaRefs>
    <ds:schemaRef ds:uri="054c109e-e377-4cc3-9a75-698ac31e3434"/>
    <ds:schemaRef ds:uri="e5a079e5-6b3b-4e6d-ab46-eab049b53b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0B6183E-8546-4DC5-8D88-83D5CB1361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11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Office Theme</vt:lpstr>
      <vt:lpstr>Office Theme</vt:lpstr>
      <vt:lpstr>1_Office Theme</vt:lpstr>
      <vt:lpstr>1_Office Theme</vt:lpstr>
      <vt:lpstr>Transforming Public Transportation for People With Disabilities </vt:lpstr>
      <vt:lpstr>Updates from System Wide  Accessibility: Laura Brelsford </vt:lpstr>
      <vt:lpstr>New Bus &amp; Subway Trainings</vt:lpstr>
      <vt:lpstr>Internal Accessibility Monitoring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Reduced Fare Tech Team: Katie Kalugin &amp; Emily Balkam</vt:lpstr>
      <vt:lpstr>What is the Reduced Fares System (RFS)?</vt:lpstr>
      <vt:lpstr>Accessibility, Research, &amp; Security</vt:lpstr>
      <vt:lpstr>Easier to Apply for Reduced Fares</vt:lpstr>
      <vt:lpstr>Blind Access CharlieCard</vt:lpstr>
      <vt:lpstr>Where Are We Now and What's Next?</vt:lpstr>
      <vt:lpstr>Youth Pass Online Application – Step One</vt:lpstr>
      <vt:lpstr>Youth Pass Online Application – Step Two</vt:lpstr>
      <vt:lpstr>Youth Pass Online Application – Step Three</vt:lpstr>
      <vt:lpstr>Youth Pass Online Application – Step Four</vt:lpstr>
      <vt:lpstr>Youth Pass Online Application – Step Five</vt:lpstr>
      <vt:lpstr>Opportunities to Streamline the Application Process</vt:lpstr>
      <vt:lpstr>The RIDE: Mahour Rahimi</vt:lpstr>
      <vt:lpstr>RTAG – Eri Solomon</vt:lpstr>
      <vt:lpstr>How To File A Customer Complaint: Jennifer Ross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Patterson, Hope</dc:creator>
  <cp:revision>27</cp:revision>
  <dcterms:created xsi:type="dcterms:W3CDTF">2019-08-26T18:42:38Z</dcterms:created>
  <dcterms:modified xsi:type="dcterms:W3CDTF">2021-10-05T23:22:24Z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0x010100A6C99D81BA19E8458564EF320274DF13</vt:lpwstr>
  </property>
</Properties>
</file>