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3" r:id="rId1"/>
    <p:sldMasterId id="2147483678" r:id="rId2"/>
  </p:sldMasterIdLst>
  <p:notesMasterIdLst>
    <p:notesMasterId r:id="rId42"/>
  </p:notesMasterIdLst>
  <p:handoutMasterIdLst>
    <p:handoutMasterId r:id="rId43"/>
  </p:handoutMasterIdLst>
  <p:sldIdLst>
    <p:sldId id="293" r:id="rId3"/>
    <p:sldId id="333" r:id="rId4"/>
    <p:sldId id="494" r:id="rId5"/>
    <p:sldId id="452" r:id="rId6"/>
    <p:sldId id="502" r:id="rId7"/>
    <p:sldId id="503" r:id="rId8"/>
    <p:sldId id="535" r:id="rId9"/>
    <p:sldId id="493" r:id="rId10"/>
    <p:sldId id="527" r:id="rId11"/>
    <p:sldId id="495" r:id="rId12"/>
    <p:sldId id="504" r:id="rId13"/>
    <p:sldId id="505" r:id="rId14"/>
    <p:sldId id="506" r:id="rId15"/>
    <p:sldId id="496" r:id="rId16"/>
    <p:sldId id="507" r:id="rId17"/>
    <p:sldId id="508" r:id="rId18"/>
    <p:sldId id="497" r:id="rId19"/>
    <p:sldId id="513" r:id="rId20"/>
    <p:sldId id="510" r:id="rId21"/>
    <p:sldId id="514" r:id="rId22"/>
    <p:sldId id="528" r:id="rId23"/>
    <p:sldId id="529" r:id="rId24"/>
    <p:sldId id="530" r:id="rId25"/>
    <p:sldId id="531" r:id="rId26"/>
    <p:sldId id="532" r:id="rId27"/>
    <p:sldId id="533" r:id="rId28"/>
    <p:sldId id="534" r:id="rId29"/>
    <p:sldId id="499" r:id="rId30"/>
    <p:sldId id="523" r:id="rId31"/>
    <p:sldId id="500" r:id="rId32"/>
    <p:sldId id="524" r:id="rId33"/>
    <p:sldId id="525" r:id="rId34"/>
    <p:sldId id="501" r:id="rId35"/>
    <p:sldId id="257" r:id="rId36"/>
    <p:sldId id="492" r:id="rId37"/>
    <p:sldId id="526" r:id="rId38"/>
    <p:sldId id="327" r:id="rId39"/>
    <p:sldId id="343" r:id="rId40"/>
    <p:sldId id="351" r:id="rId41"/>
  </p:sldIdLst>
  <p:sldSz cx="9144000" cy="5143500" type="screen16x9"/>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D83"/>
    <a:srgbClr val="00269E"/>
    <a:srgbClr val="F616D6"/>
    <a:srgbClr val="15F72B"/>
    <a:srgbClr val="FFFF66"/>
    <a:srgbClr val="000099"/>
    <a:srgbClr val="FF944B"/>
    <a:srgbClr val="ABC7FF"/>
    <a:srgbClr val="B3CC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25" autoAdjust="0"/>
    <p:restoredTop sz="95972" autoAdjust="0"/>
  </p:normalViewPr>
  <p:slideViewPr>
    <p:cSldViewPr snapToGrid="0">
      <p:cViewPr varScale="1">
        <p:scale>
          <a:sx n="90" d="100"/>
          <a:sy n="90" d="100"/>
        </p:scale>
        <p:origin x="1032" y="72"/>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150" d="100"/>
        <a:sy n="150" d="100"/>
      </p:scale>
      <p:origin x="0" y="0"/>
    </p:cViewPr>
  </p:sorterViewPr>
  <p:notesViewPr>
    <p:cSldViewPr snapToGrid="0">
      <p:cViewPr varScale="1">
        <p:scale>
          <a:sx n="77" d="100"/>
          <a:sy n="77" d="100"/>
        </p:scale>
        <p:origin x="-2842" y="-91"/>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3" y="3"/>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t" anchorCtr="0" compatLnSpc="1">
            <a:prstTxWarp prst="textNoShape">
              <a:avLst/>
            </a:prstTxWarp>
          </a:bodyPr>
          <a:lstStyle>
            <a:lvl1pPr>
              <a:defRPr sz="1200"/>
            </a:lvl1pPr>
          </a:lstStyle>
          <a:p>
            <a:endParaRPr lang="en-US" altLang="en-US" dirty="0"/>
          </a:p>
        </p:txBody>
      </p:sp>
      <p:sp>
        <p:nvSpPr>
          <p:cNvPr id="88067" name="Rectangle 3"/>
          <p:cNvSpPr>
            <a:spLocks noGrp="1" noChangeArrowheads="1"/>
          </p:cNvSpPr>
          <p:nvPr>
            <p:ph type="dt" sz="quarter" idx="1"/>
          </p:nvPr>
        </p:nvSpPr>
        <p:spPr bwMode="auto">
          <a:xfrm>
            <a:off x="3971184" y="3"/>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t" anchorCtr="0" compatLnSpc="1">
            <a:prstTxWarp prst="textNoShape">
              <a:avLst/>
            </a:prstTxWarp>
          </a:bodyPr>
          <a:lstStyle>
            <a:lvl1pPr algn="r">
              <a:defRPr sz="1200"/>
            </a:lvl1pPr>
          </a:lstStyle>
          <a:p>
            <a:endParaRPr lang="en-US" altLang="en-US" dirty="0"/>
          </a:p>
        </p:txBody>
      </p:sp>
      <p:sp>
        <p:nvSpPr>
          <p:cNvPr id="88068" name="Rectangle 4"/>
          <p:cNvSpPr>
            <a:spLocks noGrp="1" noChangeArrowheads="1"/>
          </p:cNvSpPr>
          <p:nvPr>
            <p:ph type="ftr" sz="quarter" idx="2"/>
          </p:nvPr>
        </p:nvSpPr>
        <p:spPr bwMode="auto">
          <a:xfrm>
            <a:off x="3" y="8829991"/>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b" anchorCtr="0" compatLnSpc="1">
            <a:prstTxWarp prst="textNoShape">
              <a:avLst/>
            </a:prstTxWarp>
          </a:bodyPr>
          <a:lstStyle>
            <a:lvl1pPr>
              <a:defRPr sz="1200"/>
            </a:lvl1pPr>
          </a:lstStyle>
          <a:p>
            <a:endParaRPr lang="en-US" altLang="en-US" dirty="0"/>
          </a:p>
        </p:txBody>
      </p:sp>
      <p:sp>
        <p:nvSpPr>
          <p:cNvPr id="88069" name="Rectangle 5"/>
          <p:cNvSpPr>
            <a:spLocks noGrp="1" noChangeArrowheads="1"/>
          </p:cNvSpPr>
          <p:nvPr>
            <p:ph type="sldNum" sz="quarter" idx="3"/>
          </p:nvPr>
        </p:nvSpPr>
        <p:spPr bwMode="auto">
          <a:xfrm>
            <a:off x="3971184" y="8829991"/>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0" tIns="45696" rIns="91390" bIns="45696" numCol="1" anchor="b" anchorCtr="0" compatLnSpc="1">
            <a:prstTxWarp prst="textNoShape">
              <a:avLst/>
            </a:prstTxWarp>
          </a:bodyPr>
          <a:lstStyle>
            <a:lvl1pPr algn="r">
              <a:defRPr sz="1200"/>
            </a:lvl1pPr>
          </a:lstStyle>
          <a:p>
            <a:fld id="{19E112F1-4A45-43B9-BB85-63530C6FFA71}" type="slidenum">
              <a:rPr lang="en-US" altLang="en-US"/>
              <a:pPr/>
              <a:t>‹#›</a:t>
            </a:fld>
            <a:endParaRPr lang="en-US" altLang="en-US" dirty="0"/>
          </a:p>
        </p:txBody>
      </p:sp>
    </p:spTree>
    <p:extLst>
      <p:ext uri="{BB962C8B-B14F-4D97-AF65-F5344CB8AC3E}">
        <p14:creationId xmlns:p14="http://schemas.microsoft.com/office/powerpoint/2010/main" val="1576813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3" y="3"/>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98" tIns="46449" rIns="92898" bIns="46449" numCol="1" anchor="t" anchorCtr="0" compatLnSpc="1">
            <a:prstTxWarp prst="textNoShape">
              <a:avLst/>
            </a:prstTxWarp>
          </a:bodyPr>
          <a:lstStyle>
            <a:lvl1pPr defTabSz="929876">
              <a:defRPr sz="1200"/>
            </a:lvl1pPr>
          </a:lstStyle>
          <a:p>
            <a:endParaRPr lang="en-US" altLang="en-US" dirty="0"/>
          </a:p>
        </p:txBody>
      </p:sp>
      <p:sp>
        <p:nvSpPr>
          <p:cNvPr id="17411" name="Rectangle 3"/>
          <p:cNvSpPr>
            <a:spLocks noGrp="1" noChangeArrowheads="1"/>
          </p:cNvSpPr>
          <p:nvPr>
            <p:ph type="dt" idx="1"/>
          </p:nvPr>
        </p:nvSpPr>
        <p:spPr bwMode="auto">
          <a:xfrm>
            <a:off x="3971184" y="3"/>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98" tIns="46449" rIns="92898" bIns="46449" numCol="1" anchor="t" anchorCtr="0" compatLnSpc="1">
            <a:prstTxWarp prst="textNoShape">
              <a:avLst/>
            </a:prstTxWarp>
          </a:bodyPr>
          <a:lstStyle>
            <a:lvl1pPr algn="r" defTabSz="929876">
              <a:defRPr sz="1200"/>
            </a:lvl1pPr>
          </a:lstStyle>
          <a:p>
            <a:endParaRPr lang="en-US" altLang="en-US" dirty="0"/>
          </a:p>
        </p:txBody>
      </p:sp>
      <p:sp>
        <p:nvSpPr>
          <p:cNvPr id="17412"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701360" y="4415793"/>
            <a:ext cx="5607684" cy="4183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98" tIns="46449" rIns="92898" bIns="4644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414" name="Rectangle 6"/>
          <p:cNvSpPr>
            <a:spLocks noGrp="1" noChangeArrowheads="1"/>
          </p:cNvSpPr>
          <p:nvPr>
            <p:ph type="ftr" sz="quarter" idx="4"/>
          </p:nvPr>
        </p:nvSpPr>
        <p:spPr bwMode="auto">
          <a:xfrm>
            <a:off x="3" y="8829991"/>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98" tIns="46449" rIns="92898" bIns="46449" numCol="1" anchor="b" anchorCtr="0" compatLnSpc="1">
            <a:prstTxWarp prst="textNoShape">
              <a:avLst/>
            </a:prstTxWarp>
          </a:bodyPr>
          <a:lstStyle>
            <a:lvl1pPr defTabSz="929876">
              <a:defRPr sz="1200"/>
            </a:lvl1pPr>
          </a:lstStyle>
          <a:p>
            <a:endParaRPr lang="en-US" altLang="en-US" dirty="0"/>
          </a:p>
        </p:txBody>
      </p:sp>
      <p:sp>
        <p:nvSpPr>
          <p:cNvPr id="17415" name="Rectangle 7"/>
          <p:cNvSpPr>
            <a:spLocks noGrp="1" noChangeArrowheads="1"/>
          </p:cNvSpPr>
          <p:nvPr>
            <p:ph type="sldNum" sz="quarter" idx="5"/>
          </p:nvPr>
        </p:nvSpPr>
        <p:spPr bwMode="auto">
          <a:xfrm>
            <a:off x="3971184" y="8829991"/>
            <a:ext cx="3037628" cy="46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898" tIns="46449" rIns="92898" bIns="46449" numCol="1" anchor="b" anchorCtr="0" compatLnSpc="1">
            <a:prstTxWarp prst="textNoShape">
              <a:avLst/>
            </a:prstTxWarp>
          </a:bodyPr>
          <a:lstStyle>
            <a:lvl1pPr algn="r" defTabSz="929876">
              <a:defRPr sz="1200"/>
            </a:lvl1pPr>
          </a:lstStyle>
          <a:p>
            <a:fld id="{598F580E-CA0A-4FFE-90EC-00961EC1CEE1}" type="slidenum">
              <a:rPr lang="en-US" altLang="en-US"/>
              <a:pPr/>
              <a:t>‹#›</a:t>
            </a:fld>
            <a:endParaRPr lang="en-US" altLang="en-US" dirty="0"/>
          </a:p>
        </p:txBody>
      </p:sp>
    </p:spTree>
    <p:extLst>
      <p:ext uri="{BB962C8B-B14F-4D97-AF65-F5344CB8AC3E}">
        <p14:creationId xmlns:p14="http://schemas.microsoft.com/office/powerpoint/2010/main" val="33792163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1446A4-B631-4AFD-B557-20EC68D4BD91}" type="slidenum">
              <a:rPr lang="en-US" altLang="en-US"/>
              <a:pPr/>
              <a:t>1</a:t>
            </a:fld>
            <a:endParaRPr lang="en-US" altLang="en-US" dirty="0"/>
          </a:p>
        </p:txBody>
      </p:sp>
      <p:sp>
        <p:nvSpPr>
          <p:cNvPr id="121858" name="Rectangle 2"/>
          <p:cNvSpPr>
            <a:spLocks noGrp="1" noRot="1" noChangeAspect="1" noChangeArrowheads="1" noTextEdit="1"/>
          </p:cNvSpPr>
          <p:nvPr>
            <p:ph type="sldImg"/>
          </p:nvPr>
        </p:nvSpPr>
        <p:spPr>
          <a:xfrm>
            <a:off x="-287338" y="1103313"/>
            <a:ext cx="9815513" cy="5522912"/>
          </a:xfrm>
          <a:ln/>
        </p:spPr>
      </p:sp>
      <p:sp>
        <p:nvSpPr>
          <p:cNvPr id="121859"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2203974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12</a:t>
            </a:fld>
            <a:endParaRPr lang="en-US" altLang="en-US" dirty="0"/>
          </a:p>
        </p:txBody>
      </p:sp>
    </p:spTree>
    <p:extLst>
      <p:ext uri="{BB962C8B-B14F-4D97-AF65-F5344CB8AC3E}">
        <p14:creationId xmlns:p14="http://schemas.microsoft.com/office/powerpoint/2010/main" val="161153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13</a:t>
            </a:fld>
            <a:endParaRPr lang="en-US" altLang="en-US" dirty="0"/>
          </a:p>
        </p:txBody>
      </p:sp>
    </p:spTree>
    <p:extLst>
      <p:ext uri="{BB962C8B-B14F-4D97-AF65-F5344CB8AC3E}">
        <p14:creationId xmlns:p14="http://schemas.microsoft.com/office/powerpoint/2010/main" val="13847663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14</a:t>
            </a:fld>
            <a:endParaRPr lang="en-US" altLang="en-US" dirty="0"/>
          </a:p>
        </p:txBody>
      </p:sp>
    </p:spTree>
    <p:extLst>
      <p:ext uri="{BB962C8B-B14F-4D97-AF65-F5344CB8AC3E}">
        <p14:creationId xmlns:p14="http://schemas.microsoft.com/office/powerpoint/2010/main" val="2666452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15</a:t>
            </a:fld>
            <a:endParaRPr lang="en-US" altLang="en-US" dirty="0"/>
          </a:p>
        </p:txBody>
      </p:sp>
    </p:spTree>
    <p:extLst>
      <p:ext uri="{BB962C8B-B14F-4D97-AF65-F5344CB8AC3E}">
        <p14:creationId xmlns:p14="http://schemas.microsoft.com/office/powerpoint/2010/main" val="57968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16</a:t>
            </a:fld>
            <a:endParaRPr lang="en-US" altLang="en-US" dirty="0"/>
          </a:p>
        </p:txBody>
      </p:sp>
    </p:spTree>
    <p:extLst>
      <p:ext uri="{BB962C8B-B14F-4D97-AF65-F5344CB8AC3E}">
        <p14:creationId xmlns:p14="http://schemas.microsoft.com/office/powerpoint/2010/main" val="2554330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17</a:t>
            </a:fld>
            <a:endParaRPr lang="en-US" altLang="en-US" dirty="0"/>
          </a:p>
        </p:txBody>
      </p:sp>
    </p:spTree>
    <p:extLst>
      <p:ext uri="{BB962C8B-B14F-4D97-AF65-F5344CB8AC3E}">
        <p14:creationId xmlns:p14="http://schemas.microsoft.com/office/powerpoint/2010/main" val="27283978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18</a:t>
            </a:fld>
            <a:endParaRPr lang="en-US" altLang="en-US" dirty="0"/>
          </a:p>
        </p:txBody>
      </p:sp>
    </p:spTree>
    <p:extLst>
      <p:ext uri="{BB962C8B-B14F-4D97-AF65-F5344CB8AC3E}">
        <p14:creationId xmlns:p14="http://schemas.microsoft.com/office/powerpoint/2010/main" val="3326304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19</a:t>
            </a:fld>
            <a:endParaRPr lang="en-US" altLang="en-US" dirty="0"/>
          </a:p>
        </p:txBody>
      </p:sp>
    </p:spTree>
    <p:extLst>
      <p:ext uri="{BB962C8B-B14F-4D97-AF65-F5344CB8AC3E}">
        <p14:creationId xmlns:p14="http://schemas.microsoft.com/office/powerpoint/2010/main" val="3418662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20</a:t>
            </a:fld>
            <a:endParaRPr lang="en-US" altLang="en-US" dirty="0"/>
          </a:p>
        </p:txBody>
      </p:sp>
    </p:spTree>
    <p:extLst>
      <p:ext uri="{BB962C8B-B14F-4D97-AF65-F5344CB8AC3E}">
        <p14:creationId xmlns:p14="http://schemas.microsoft.com/office/powerpoint/2010/main" val="28670641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21</a:t>
            </a:fld>
            <a:endParaRPr lang="en-US" altLang="en-US" dirty="0"/>
          </a:p>
        </p:txBody>
      </p:sp>
    </p:spTree>
    <p:extLst>
      <p:ext uri="{BB962C8B-B14F-4D97-AF65-F5344CB8AC3E}">
        <p14:creationId xmlns:p14="http://schemas.microsoft.com/office/powerpoint/2010/main" val="182372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a:t>
            </a:fld>
            <a:endParaRPr lang="en-US" altLang="en-US" dirty="0"/>
          </a:p>
        </p:txBody>
      </p:sp>
    </p:spTree>
    <p:extLst>
      <p:ext uri="{BB962C8B-B14F-4D97-AF65-F5344CB8AC3E}">
        <p14:creationId xmlns:p14="http://schemas.microsoft.com/office/powerpoint/2010/main" val="1552115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22</a:t>
            </a:fld>
            <a:endParaRPr lang="en-US" altLang="en-US" dirty="0"/>
          </a:p>
        </p:txBody>
      </p:sp>
    </p:spTree>
    <p:extLst>
      <p:ext uri="{BB962C8B-B14F-4D97-AF65-F5344CB8AC3E}">
        <p14:creationId xmlns:p14="http://schemas.microsoft.com/office/powerpoint/2010/main" val="32784873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23</a:t>
            </a:fld>
            <a:endParaRPr lang="en-US" altLang="en-US" dirty="0"/>
          </a:p>
        </p:txBody>
      </p:sp>
    </p:spTree>
    <p:extLst>
      <p:ext uri="{BB962C8B-B14F-4D97-AF65-F5344CB8AC3E}">
        <p14:creationId xmlns:p14="http://schemas.microsoft.com/office/powerpoint/2010/main" val="39937107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24</a:t>
            </a:fld>
            <a:endParaRPr lang="en-US" altLang="en-US" dirty="0"/>
          </a:p>
        </p:txBody>
      </p:sp>
    </p:spTree>
    <p:extLst>
      <p:ext uri="{BB962C8B-B14F-4D97-AF65-F5344CB8AC3E}">
        <p14:creationId xmlns:p14="http://schemas.microsoft.com/office/powerpoint/2010/main" val="36818521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25</a:t>
            </a:fld>
            <a:endParaRPr lang="en-US" altLang="en-US" dirty="0"/>
          </a:p>
        </p:txBody>
      </p:sp>
    </p:spTree>
    <p:extLst>
      <p:ext uri="{BB962C8B-B14F-4D97-AF65-F5344CB8AC3E}">
        <p14:creationId xmlns:p14="http://schemas.microsoft.com/office/powerpoint/2010/main" val="32207797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26</a:t>
            </a:fld>
            <a:endParaRPr lang="en-US" altLang="en-US" dirty="0"/>
          </a:p>
        </p:txBody>
      </p:sp>
    </p:spTree>
    <p:extLst>
      <p:ext uri="{BB962C8B-B14F-4D97-AF65-F5344CB8AC3E}">
        <p14:creationId xmlns:p14="http://schemas.microsoft.com/office/powerpoint/2010/main" val="22538452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27</a:t>
            </a:fld>
            <a:endParaRPr lang="en-US" altLang="en-US" dirty="0"/>
          </a:p>
        </p:txBody>
      </p:sp>
    </p:spTree>
    <p:extLst>
      <p:ext uri="{BB962C8B-B14F-4D97-AF65-F5344CB8AC3E}">
        <p14:creationId xmlns:p14="http://schemas.microsoft.com/office/powerpoint/2010/main" val="29092959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28</a:t>
            </a:fld>
            <a:endParaRPr lang="en-US" altLang="en-US" dirty="0"/>
          </a:p>
        </p:txBody>
      </p:sp>
    </p:spTree>
    <p:extLst>
      <p:ext uri="{BB962C8B-B14F-4D97-AF65-F5344CB8AC3E}">
        <p14:creationId xmlns:p14="http://schemas.microsoft.com/office/powerpoint/2010/main" val="32631979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29</a:t>
            </a:fld>
            <a:endParaRPr lang="en-US" altLang="en-US" dirty="0"/>
          </a:p>
        </p:txBody>
      </p:sp>
    </p:spTree>
    <p:extLst>
      <p:ext uri="{BB962C8B-B14F-4D97-AF65-F5344CB8AC3E}">
        <p14:creationId xmlns:p14="http://schemas.microsoft.com/office/powerpoint/2010/main" val="35131472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30</a:t>
            </a:fld>
            <a:endParaRPr lang="en-US" altLang="en-US" dirty="0"/>
          </a:p>
        </p:txBody>
      </p:sp>
    </p:spTree>
    <p:extLst>
      <p:ext uri="{BB962C8B-B14F-4D97-AF65-F5344CB8AC3E}">
        <p14:creationId xmlns:p14="http://schemas.microsoft.com/office/powerpoint/2010/main" val="10669334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31</a:t>
            </a:fld>
            <a:endParaRPr lang="en-US" altLang="en-US" dirty="0"/>
          </a:p>
        </p:txBody>
      </p:sp>
    </p:spTree>
    <p:extLst>
      <p:ext uri="{BB962C8B-B14F-4D97-AF65-F5344CB8AC3E}">
        <p14:creationId xmlns:p14="http://schemas.microsoft.com/office/powerpoint/2010/main" val="986343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5</a:t>
            </a:fld>
            <a:endParaRPr lang="en-US" altLang="en-US" dirty="0"/>
          </a:p>
        </p:txBody>
      </p:sp>
    </p:spTree>
    <p:extLst>
      <p:ext uri="{BB962C8B-B14F-4D97-AF65-F5344CB8AC3E}">
        <p14:creationId xmlns:p14="http://schemas.microsoft.com/office/powerpoint/2010/main" val="5451755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32</a:t>
            </a:fld>
            <a:endParaRPr lang="en-US" altLang="en-US" dirty="0"/>
          </a:p>
        </p:txBody>
      </p:sp>
    </p:spTree>
    <p:extLst>
      <p:ext uri="{BB962C8B-B14F-4D97-AF65-F5344CB8AC3E}">
        <p14:creationId xmlns:p14="http://schemas.microsoft.com/office/powerpoint/2010/main" val="2868687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33</a:t>
            </a:fld>
            <a:endParaRPr lang="en-US" altLang="en-US" dirty="0"/>
          </a:p>
        </p:txBody>
      </p:sp>
    </p:spTree>
    <p:extLst>
      <p:ext uri="{BB962C8B-B14F-4D97-AF65-F5344CB8AC3E}">
        <p14:creationId xmlns:p14="http://schemas.microsoft.com/office/powerpoint/2010/main" val="7767597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37</a:t>
            </a:fld>
            <a:endParaRPr lang="en-US" altLang="en-US" dirty="0"/>
          </a:p>
        </p:txBody>
      </p:sp>
    </p:spTree>
    <p:extLst>
      <p:ext uri="{BB962C8B-B14F-4D97-AF65-F5344CB8AC3E}">
        <p14:creationId xmlns:p14="http://schemas.microsoft.com/office/powerpoint/2010/main" val="264956704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39</a:t>
            </a:fld>
            <a:endParaRPr lang="en-US" altLang="en-US" dirty="0"/>
          </a:p>
        </p:txBody>
      </p:sp>
    </p:spTree>
    <p:extLst>
      <p:ext uri="{BB962C8B-B14F-4D97-AF65-F5344CB8AC3E}">
        <p14:creationId xmlns:p14="http://schemas.microsoft.com/office/powerpoint/2010/main" val="672096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6</a:t>
            </a:fld>
            <a:endParaRPr lang="en-US" altLang="en-US" dirty="0"/>
          </a:p>
        </p:txBody>
      </p:sp>
    </p:spTree>
    <p:extLst>
      <p:ext uri="{BB962C8B-B14F-4D97-AF65-F5344CB8AC3E}">
        <p14:creationId xmlns:p14="http://schemas.microsoft.com/office/powerpoint/2010/main" val="280255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7</a:t>
            </a:fld>
            <a:endParaRPr lang="en-US" altLang="en-US" dirty="0"/>
          </a:p>
        </p:txBody>
      </p:sp>
    </p:spTree>
    <p:extLst>
      <p:ext uri="{BB962C8B-B14F-4D97-AF65-F5344CB8AC3E}">
        <p14:creationId xmlns:p14="http://schemas.microsoft.com/office/powerpoint/2010/main" val="1702652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8</a:t>
            </a:fld>
            <a:endParaRPr lang="en-US" altLang="en-US" dirty="0"/>
          </a:p>
        </p:txBody>
      </p:sp>
    </p:spTree>
    <p:extLst>
      <p:ext uri="{BB962C8B-B14F-4D97-AF65-F5344CB8AC3E}">
        <p14:creationId xmlns:p14="http://schemas.microsoft.com/office/powerpoint/2010/main" val="2420510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9</a:t>
            </a:fld>
            <a:endParaRPr lang="en-US" altLang="en-US" dirty="0"/>
          </a:p>
        </p:txBody>
      </p:sp>
    </p:spTree>
    <p:extLst>
      <p:ext uri="{BB962C8B-B14F-4D97-AF65-F5344CB8AC3E}">
        <p14:creationId xmlns:p14="http://schemas.microsoft.com/office/powerpoint/2010/main" val="2174617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10</a:t>
            </a:fld>
            <a:endParaRPr lang="en-US" altLang="en-US" dirty="0"/>
          </a:p>
        </p:txBody>
      </p:sp>
    </p:spTree>
    <p:extLst>
      <p:ext uri="{BB962C8B-B14F-4D97-AF65-F5344CB8AC3E}">
        <p14:creationId xmlns:p14="http://schemas.microsoft.com/office/powerpoint/2010/main" val="2534978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F580E-CA0A-4FFE-90EC-00961EC1CEE1}" type="slidenum">
              <a:rPr lang="en-US" altLang="en-US" smtClean="0"/>
              <a:pPr/>
              <a:t>11</a:t>
            </a:fld>
            <a:endParaRPr lang="en-US" altLang="en-US" dirty="0"/>
          </a:p>
        </p:txBody>
      </p:sp>
    </p:spTree>
    <p:extLst>
      <p:ext uri="{BB962C8B-B14F-4D97-AF65-F5344CB8AC3E}">
        <p14:creationId xmlns:p14="http://schemas.microsoft.com/office/powerpoint/2010/main" val="16291401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05479" name="Line 7"/>
          <p:cNvSpPr>
            <a:spLocks noChangeShapeType="1"/>
          </p:cNvSpPr>
          <p:nvPr userDrawn="1"/>
        </p:nvSpPr>
        <p:spPr bwMode="auto">
          <a:xfrm>
            <a:off x="0" y="560785"/>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60" y="0"/>
            <a:ext cx="9135879" cy="5143500"/>
          </a:xfrm>
          <a:prstGeom prst="rect">
            <a:avLst/>
          </a:prstGeom>
        </p:spPr>
      </p:pic>
    </p:spTree>
    <p:extLst>
      <p:ext uri="{BB962C8B-B14F-4D97-AF65-F5344CB8AC3E}">
        <p14:creationId xmlns:p14="http://schemas.microsoft.com/office/powerpoint/2010/main" val="3746022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box slide">
    <p:spTree>
      <p:nvGrpSpPr>
        <p:cNvPr id="1" name=""/>
        <p:cNvGrpSpPr/>
        <p:nvPr/>
      </p:nvGrpSpPr>
      <p:grpSpPr>
        <a:xfrm>
          <a:off x="0" y="0"/>
          <a:ext cx="0" cy="0"/>
          <a:chOff x="0" y="0"/>
          <a:chExt cx="0" cy="0"/>
        </a:xfrm>
      </p:grpSpPr>
      <p:sp>
        <p:nvSpPr>
          <p:cNvPr id="11" name="Content Placeholder 8"/>
          <p:cNvSpPr>
            <a:spLocks noGrp="1"/>
          </p:cNvSpPr>
          <p:nvPr>
            <p:ph sz="quarter" idx="14"/>
          </p:nvPr>
        </p:nvSpPr>
        <p:spPr>
          <a:xfrm>
            <a:off x="470001" y="774291"/>
            <a:ext cx="8262518" cy="3991439"/>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462688" y="409855"/>
            <a:ext cx="7751547" cy="280871"/>
          </a:xfrm>
          <a:prstGeom prst="rect">
            <a:avLst/>
          </a:prstGeom>
        </p:spPr>
        <p:txBody>
          <a:bodyPr/>
          <a:lstStyle>
            <a:lvl1pPr>
              <a:lnSpc>
                <a:spcPct val="100000"/>
              </a:lnSpc>
              <a:defRPr sz="1600" b="1">
                <a:solidFill>
                  <a:srgbClr val="00269E"/>
                </a:solidFill>
                <a:latin typeface="Arial" pitchFamily="34" charset="0"/>
                <a:cs typeface="Arial" pitchFamily="34" charset="0"/>
              </a:defRPr>
            </a:lvl1pPr>
          </a:lstStyle>
          <a:p>
            <a:endParaRPr lang="en-US" dirty="0"/>
          </a:p>
        </p:txBody>
      </p:sp>
      <p:sp>
        <p:nvSpPr>
          <p:cNvPr id="7" name="Content Placeholder 8"/>
          <p:cNvSpPr>
            <a:spLocks noGrp="1"/>
          </p:cNvSpPr>
          <p:nvPr>
            <p:ph sz="quarter" idx="15" hasCustomPrompt="1"/>
          </p:nvPr>
        </p:nvSpPr>
        <p:spPr>
          <a:xfrm>
            <a:off x="384050" y="104441"/>
            <a:ext cx="7550913" cy="182915"/>
          </a:xfrm>
          <a:prstGeom prst="rect">
            <a:avLst/>
          </a:prstGeom>
        </p:spPr>
        <p:txBody>
          <a:bodyPr/>
          <a:lstStyle>
            <a:lvl1pPr marL="0" indent="0">
              <a:spcBef>
                <a:spcPts val="1000"/>
              </a:spcBef>
              <a:buClr>
                <a:schemeClr val="tx1"/>
              </a:buClr>
              <a:buFont typeface="Arial" pitchFamily="34" charset="0"/>
              <a:buNone/>
              <a:defRPr sz="1100" b="1" baseline="0">
                <a:solidFill>
                  <a:srgbClr val="00269E"/>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X. [Insert presentation or section title]</a:t>
            </a:r>
          </a:p>
        </p:txBody>
      </p:sp>
      <p:sp>
        <p:nvSpPr>
          <p:cNvPr id="12" name="Content Placeholder 8"/>
          <p:cNvSpPr>
            <a:spLocks noGrp="1"/>
          </p:cNvSpPr>
          <p:nvPr>
            <p:ph sz="quarter" idx="16" hasCustomPrompt="1"/>
          </p:nvPr>
        </p:nvSpPr>
        <p:spPr>
          <a:xfrm>
            <a:off x="376427" y="4823473"/>
            <a:ext cx="1424940" cy="131462"/>
          </a:xfrm>
          <a:prstGeom prst="rect">
            <a:avLst/>
          </a:prstGeom>
        </p:spPr>
        <p:txBody>
          <a:bodyPr/>
          <a:lstStyle>
            <a:lvl1pPr marL="0" indent="0">
              <a:spcBef>
                <a:spcPts val="1000"/>
              </a:spcBef>
              <a:buClr>
                <a:schemeClr val="tx1"/>
              </a:buClr>
              <a:buFont typeface="Arial" pitchFamily="34" charset="0"/>
              <a:buNone/>
              <a:defRPr sz="8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insert Secretariat]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181" y="-40886"/>
            <a:ext cx="9257495" cy="5211970"/>
          </a:xfrm>
          <a:prstGeom prst="rect">
            <a:avLst/>
          </a:prstGeom>
        </p:spPr>
      </p:pic>
    </p:spTree>
    <p:extLst>
      <p:ext uri="{BB962C8B-B14F-4D97-AF65-F5344CB8AC3E}">
        <p14:creationId xmlns:p14="http://schemas.microsoft.com/office/powerpoint/2010/main" val="4038606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uble box slide">
    <p:spTree>
      <p:nvGrpSpPr>
        <p:cNvPr id="1" name=""/>
        <p:cNvGrpSpPr/>
        <p:nvPr/>
      </p:nvGrpSpPr>
      <p:grpSpPr>
        <a:xfrm>
          <a:off x="0" y="0"/>
          <a:ext cx="0" cy="0"/>
          <a:chOff x="0" y="0"/>
          <a:chExt cx="0" cy="0"/>
        </a:xfrm>
      </p:grpSpPr>
      <p:sp>
        <p:nvSpPr>
          <p:cNvPr id="11" name="Content Placeholder 8"/>
          <p:cNvSpPr>
            <a:spLocks noGrp="1"/>
          </p:cNvSpPr>
          <p:nvPr>
            <p:ph sz="quarter" idx="14"/>
          </p:nvPr>
        </p:nvSpPr>
        <p:spPr>
          <a:xfrm>
            <a:off x="478330" y="813225"/>
            <a:ext cx="3953762" cy="3952505"/>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462688" y="409856"/>
            <a:ext cx="7751547" cy="280871"/>
          </a:xfrm>
          <a:prstGeom prst="rect">
            <a:avLst/>
          </a:prstGeom>
        </p:spPr>
        <p:txBody>
          <a:bodyPr/>
          <a:lstStyle>
            <a:lvl1pPr>
              <a:lnSpc>
                <a:spcPct val="100000"/>
              </a:lnSpc>
              <a:defRPr sz="1600" b="1">
                <a:solidFill>
                  <a:srgbClr val="00269E"/>
                </a:solidFill>
                <a:latin typeface="Arial" pitchFamily="34" charset="0"/>
                <a:cs typeface="Arial" pitchFamily="34" charset="0"/>
              </a:defRPr>
            </a:lvl1pPr>
          </a:lstStyle>
          <a:p>
            <a:endParaRPr lang="en-US" dirty="0"/>
          </a:p>
        </p:txBody>
      </p:sp>
      <p:sp>
        <p:nvSpPr>
          <p:cNvPr id="5" name="Content Placeholder 8"/>
          <p:cNvSpPr>
            <a:spLocks noGrp="1"/>
          </p:cNvSpPr>
          <p:nvPr>
            <p:ph sz="quarter" idx="15"/>
          </p:nvPr>
        </p:nvSpPr>
        <p:spPr>
          <a:xfrm>
            <a:off x="4778757" y="813225"/>
            <a:ext cx="3953762" cy="3952505"/>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4110226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Rectangle 2"/>
          <p:cNvSpPr/>
          <p:nvPr userDrawn="1"/>
        </p:nvSpPr>
        <p:spPr>
          <a:xfrm>
            <a:off x="116240" y="63932"/>
            <a:ext cx="8865031" cy="5079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9830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box slide">
    <p:spTree>
      <p:nvGrpSpPr>
        <p:cNvPr id="1" name=""/>
        <p:cNvGrpSpPr/>
        <p:nvPr/>
      </p:nvGrpSpPr>
      <p:grpSpPr>
        <a:xfrm>
          <a:off x="0" y="0"/>
          <a:ext cx="0" cy="0"/>
          <a:chOff x="0" y="0"/>
          <a:chExt cx="0" cy="0"/>
        </a:xfrm>
      </p:grpSpPr>
      <p:sp>
        <p:nvSpPr>
          <p:cNvPr id="11" name="Content Placeholder 8"/>
          <p:cNvSpPr>
            <a:spLocks noGrp="1"/>
          </p:cNvSpPr>
          <p:nvPr>
            <p:ph sz="quarter" idx="14"/>
          </p:nvPr>
        </p:nvSpPr>
        <p:spPr>
          <a:xfrm>
            <a:off x="470001" y="774291"/>
            <a:ext cx="8262518" cy="3991439"/>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462688" y="409855"/>
            <a:ext cx="7751547" cy="280871"/>
          </a:xfrm>
          <a:prstGeom prst="rect">
            <a:avLst/>
          </a:prstGeom>
        </p:spPr>
        <p:txBody>
          <a:bodyPr/>
          <a:lstStyle>
            <a:lvl1pPr>
              <a:lnSpc>
                <a:spcPct val="100000"/>
              </a:lnSpc>
              <a:defRPr sz="1600" b="1">
                <a:solidFill>
                  <a:srgbClr val="00269E"/>
                </a:solidFill>
                <a:latin typeface="Arial" pitchFamily="34" charset="0"/>
                <a:cs typeface="Arial" pitchFamily="34" charset="0"/>
              </a:defRPr>
            </a:lvl1pPr>
          </a:lstStyle>
          <a:p>
            <a:endParaRPr lang="en-US" dirty="0"/>
          </a:p>
        </p:txBody>
      </p:sp>
      <p:sp>
        <p:nvSpPr>
          <p:cNvPr id="7" name="Content Placeholder 8"/>
          <p:cNvSpPr>
            <a:spLocks noGrp="1"/>
          </p:cNvSpPr>
          <p:nvPr>
            <p:ph sz="quarter" idx="15" hasCustomPrompt="1"/>
          </p:nvPr>
        </p:nvSpPr>
        <p:spPr>
          <a:xfrm>
            <a:off x="384050" y="104441"/>
            <a:ext cx="7550913" cy="182915"/>
          </a:xfrm>
          <a:prstGeom prst="rect">
            <a:avLst/>
          </a:prstGeom>
        </p:spPr>
        <p:txBody>
          <a:bodyPr/>
          <a:lstStyle>
            <a:lvl1pPr marL="0" indent="0">
              <a:spcBef>
                <a:spcPts val="1000"/>
              </a:spcBef>
              <a:buClr>
                <a:schemeClr val="tx1"/>
              </a:buClr>
              <a:buFont typeface="Arial" pitchFamily="34" charset="0"/>
              <a:buNone/>
              <a:defRPr sz="1100" b="1" baseline="0">
                <a:solidFill>
                  <a:srgbClr val="00269E"/>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X. [Insert presentation or section title]</a:t>
            </a:r>
          </a:p>
        </p:txBody>
      </p:sp>
      <p:sp>
        <p:nvSpPr>
          <p:cNvPr id="12" name="Content Placeholder 8"/>
          <p:cNvSpPr>
            <a:spLocks noGrp="1"/>
          </p:cNvSpPr>
          <p:nvPr>
            <p:ph sz="quarter" idx="16" hasCustomPrompt="1"/>
          </p:nvPr>
        </p:nvSpPr>
        <p:spPr>
          <a:xfrm>
            <a:off x="376427" y="4823473"/>
            <a:ext cx="1424940" cy="131462"/>
          </a:xfrm>
          <a:prstGeom prst="rect">
            <a:avLst/>
          </a:prstGeom>
        </p:spPr>
        <p:txBody>
          <a:bodyPr/>
          <a:lstStyle>
            <a:lvl1pPr marL="0" indent="0">
              <a:spcBef>
                <a:spcPts val="1000"/>
              </a:spcBef>
              <a:buClr>
                <a:schemeClr val="tx1"/>
              </a:buClr>
              <a:buFont typeface="Arial" pitchFamily="34" charset="0"/>
              <a:buNone/>
              <a:defRPr sz="8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insert Secretariat]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181" y="-40886"/>
            <a:ext cx="9257495" cy="5211970"/>
          </a:xfrm>
          <a:prstGeom prst="rect">
            <a:avLst/>
          </a:prstGeom>
        </p:spPr>
      </p:pic>
    </p:spTree>
    <p:extLst>
      <p:ext uri="{BB962C8B-B14F-4D97-AF65-F5344CB8AC3E}">
        <p14:creationId xmlns:p14="http://schemas.microsoft.com/office/powerpoint/2010/main" val="89861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ouble box slide">
    <p:spTree>
      <p:nvGrpSpPr>
        <p:cNvPr id="1" name=""/>
        <p:cNvGrpSpPr/>
        <p:nvPr/>
      </p:nvGrpSpPr>
      <p:grpSpPr>
        <a:xfrm>
          <a:off x="0" y="0"/>
          <a:ext cx="0" cy="0"/>
          <a:chOff x="0" y="0"/>
          <a:chExt cx="0" cy="0"/>
        </a:xfrm>
      </p:grpSpPr>
      <p:sp>
        <p:nvSpPr>
          <p:cNvPr id="11" name="Content Placeholder 8"/>
          <p:cNvSpPr>
            <a:spLocks noGrp="1"/>
          </p:cNvSpPr>
          <p:nvPr>
            <p:ph sz="quarter" idx="14"/>
          </p:nvPr>
        </p:nvSpPr>
        <p:spPr>
          <a:xfrm>
            <a:off x="478330" y="813225"/>
            <a:ext cx="3953762" cy="3952505"/>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462688" y="409856"/>
            <a:ext cx="7751547" cy="280871"/>
          </a:xfrm>
          <a:prstGeom prst="rect">
            <a:avLst/>
          </a:prstGeom>
        </p:spPr>
        <p:txBody>
          <a:bodyPr/>
          <a:lstStyle>
            <a:lvl1pPr>
              <a:lnSpc>
                <a:spcPct val="100000"/>
              </a:lnSpc>
              <a:defRPr sz="1600" b="1">
                <a:solidFill>
                  <a:srgbClr val="00269E"/>
                </a:solidFill>
                <a:latin typeface="Arial" pitchFamily="34" charset="0"/>
                <a:cs typeface="Arial" pitchFamily="34" charset="0"/>
              </a:defRPr>
            </a:lvl1pPr>
          </a:lstStyle>
          <a:p>
            <a:endParaRPr lang="en-US" dirty="0"/>
          </a:p>
        </p:txBody>
      </p:sp>
      <p:sp>
        <p:nvSpPr>
          <p:cNvPr id="5" name="Content Placeholder 8"/>
          <p:cNvSpPr>
            <a:spLocks noGrp="1"/>
          </p:cNvSpPr>
          <p:nvPr>
            <p:ph sz="quarter" idx="15"/>
          </p:nvPr>
        </p:nvSpPr>
        <p:spPr>
          <a:xfrm>
            <a:off x="4778757" y="813225"/>
            <a:ext cx="3953762" cy="3952505"/>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528472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Rectangle 2"/>
          <p:cNvSpPr/>
          <p:nvPr userDrawn="1"/>
        </p:nvSpPr>
        <p:spPr>
          <a:xfrm>
            <a:off x="116240" y="63932"/>
            <a:ext cx="8865031" cy="5079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780674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27" name="Straight Connector 26"/>
          <p:cNvCxnSpPr/>
          <p:nvPr userDrawn="1"/>
        </p:nvCxnSpPr>
        <p:spPr>
          <a:xfrm>
            <a:off x="448408" y="275258"/>
            <a:ext cx="7499252" cy="0"/>
          </a:xfrm>
          <a:prstGeom prst="line">
            <a:avLst/>
          </a:prstGeom>
          <a:ln w="9525">
            <a:solidFill>
              <a:schemeClr val="accent1">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a:xfrm>
            <a:off x="448408" y="650803"/>
            <a:ext cx="8321040" cy="0"/>
          </a:xfrm>
          <a:prstGeom prst="line">
            <a:avLst/>
          </a:prstGeom>
          <a:ln w="12700">
            <a:solidFill>
              <a:schemeClr val="accent1">
                <a:lumMod val="50000"/>
              </a:schemeClr>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448408" y="4830331"/>
            <a:ext cx="8321040" cy="0"/>
          </a:xfrm>
          <a:prstGeom prst="line">
            <a:avLst/>
          </a:prstGeom>
          <a:ln w="12700">
            <a:solidFill>
              <a:schemeClr val="accent1">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40" name="Slide Number Placeholder 6"/>
          <p:cNvSpPr txBox="1">
            <a:spLocks/>
          </p:cNvSpPr>
          <p:nvPr userDrawn="1"/>
        </p:nvSpPr>
        <p:spPr>
          <a:xfrm>
            <a:off x="8077200" y="4949416"/>
            <a:ext cx="762000" cy="171450"/>
          </a:xfrm>
          <a:prstGeom prst="rect">
            <a:avLst/>
          </a:prstGeom>
        </p:spPr>
        <p:txBody>
          <a:bodyPr vert="horz" wrap="square" lIns="91440" tIns="45720" rIns="91440" bIns="45720" numCol="1" anchor="ctr" anchorCtr="0" compatLnSpc="1">
            <a:prstTxWarp prst="textNoShape">
              <a:avLst/>
            </a:prstTxWarp>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CFA4524-850C-6D4F-85BC-70D4F7341579}" type="slidenum">
              <a:rPr kumimoji="0" lang="en-US" sz="10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41" name="Content Placeholder 8"/>
          <p:cNvSpPr txBox="1">
            <a:spLocks/>
          </p:cNvSpPr>
          <p:nvPr userDrawn="1"/>
        </p:nvSpPr>
        <p:spPr>
          <a:xfrm>
            <a:off x="470001" y="1274219"/>
            <a:ext cx="8348472" cy="3328872"/>
          </a:xfrm>
          <a:prstGeom prst="rect">
            <a:avLst/>
          </a:prstGeom>
        </p:spPr>
        <p:txBody>
          <a:bodyPr/>
          <a:lstStyle>
            <a:lvl1pPr marL="342900" indent="-342900" algn="l" rtl="0" eaLnBrk="1" fontAlgn="base" hangingPunct="1">
              <a:spcBef>
                <a:spcPts val="1000"/>
              </a:spcBef>
              <a:spcAft>
                <a:spcPct val="0"/>
              </a:spcAft>
              <a:buClr>
                <a:schemeClr val="tx1"/>
              </a:buClr>
              <a:buFont typeface="+mj-lt"/>
              <a:buAutoNum type="arabicPeriod"/>
              <a:defRPr sz="1300" b="0">
                <a:solidFill>
                  <a:schemeClr val="tx2"/>
                </a:solidFill>
                <a:latin typeface="Arial" pitchFamily="34" charset="0"/>
                <a:ea typeface="+mn-ea"/>
                <a:cs typeface="Arial" pitchFamily="34" charset="0"/>
              </a:defRPr>
            </a:lvl1pPr>
            <a:lvl2pPr marL="400050" indent="-177800" algn="l" rtl="0" eaLnBrk="1" fontAlgn="base" hangingPunct="1">
              <a:spcBef>
                <a:spcPts val="600"/>
              </a:spcBef>
              <a:spcAft>
                <a:spcPct val="0"/>
              </a:spcAft>
              <a:buClr>
                <a:srgbClr val="0033CC"/>
              </a:buClr>
              <a:buFont typeface="Arial" pitchFamily="34" charset="0"/>
              <a:buChar char="›"/>
              <a:defRPr sz="2000">
                <a:solidFill>
                  <a:schemeClr val="tx2"/>
                </a:solidFill>
                <a:latin typeface="Arial" pitchFamily="34" charset="0"/>
                <a:cs typeface="Arial" pitchFamily="34" charset="0"/>
              </a:defRPr>
            </a:lvl2pPr>
            <a:lvl3pPr marL="57150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3pPr>
            <a:lvl4pPr marL="74295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4pPr>
            <a:lvl5pPr marL="857250" indent="-114300" algn="l" rtl="0" eaLnBrk="1" fontAlgn="base" hangingPunct="1">
              <a:spcBef>
                <a:spcPts val="600"/>
              </a:spcBef>
              <a:spcAft>
                <a:spcPct val="0"/>
              </a:spcAft>
              <a:buClr>
                <a:srgbClr val="0033CC"/>
              </a:buClr>
              <a:buChar char="»"/>
              <a:defRPr sz="1200">
                <a:solidFill>
                  <a:schemeClr val="tx2"/>
                </a:solidFill>
                <a:latin typeface="Arial" pitchFamily="34" charset="0"/>
                <a:cs typeface="Arial" pitchFamily="34" charset="0"/>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endParaRPr lang="en-US" dirty="0"/>
          </a:p>
        </p:txBody>
      </p:sp>
      <p:pic>
        <p:nvPicPr>
          <p:cNvPr id="12" name="Picture 2" descr="https://upload.wikimedia.org/wikipedia/commons/thumb/8/82/Seal_of_Massachusetts.svg/2000px-Seal_of_Massachusetts.svg.png"/>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8169996" y="122942"/>
            <a:ext cx="576408" cy="432306"/>
          </a:xfrm>
          <a:prstGeom prst="rect">
            <a:avLst/>
          </a:prstGeom>
          <a:noFill/>
          <a:extLst>
            <a:ext uri="{909E8E84-426E-40DD-AFC4-6F175D3DCCD1}">
              <a14:hiddenFill xmlns:a14="http://schemas.microsoft.com/office/drawing/2010/main">
                <a:solidFill>
                  <a:srgbClr val="FFFFFF"/>
                </a:solidFill>
              </a14:hiddenFill>
            </a:ext>
          </a:extLst>
        </p:spPr>
      </p:pic>
      <p:sp>
        <p:nvSpPr>
          <p:cNvPr id="13" name="Footer Placeholder 3"/>
          <p:cNvSpPr txBox="1">
            <a:spLocks/>
          </p:cNvSpPr>
          <p:nvPr userDrawn="1"/>
        </p:nvSpPr>
        <p:spPr>
          <a:xfrm>
            <a:off x="7467600" y="4822712"/>
            <a:ext cx="1371600" cy="157385"/>
          </a:xfrm>
          <a:prstGeom prst="rect">
            <a:avLst/>
          </a:prstGeom>
        </p:spPr>
        <p:txBody>
          <a:bodyPr/>
          <a:lstStyle>
            <a:defPPr>
              <a:defRPr lang="en-US"/>
            </a:defPPr>
            <a:lvl1pPr algn="ctr"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dirty="0"/>
              <a:t>Updated: </a:t>
            </a:r>
            <a:fld id="{2C37D8C4-C6B7-4C1A-9D05-DCC293D70813}" type="datetime1">
              <a:rPr lang="en-US" smtClean="0"/>
              <a:t>6/4/2020</a:t>
            </a:fld>
            <a:endParaRPr lang="en-US" dirty="0"/>
          </a:p>
        </p:txBody>
      </p:sp>
      <p:sp>
        <p:nvSpPr>
          <p:cNvPr id="2" name="TextBox 1"/>
          <p:cNvSpPr txBox="1"/>
          <p:nvPr userDrawn="1"/>
        </p:nvSpPr>
        <p:spPr>
          <a:xfrm>
            <a:off x="3150034" y="4885264"/>
            <a:ext cx="2843939" cy="230832"/>
          </a:xfrm>
          <a:prstGeom prst="rect">
            <a:avLst/>
          </a:prstGeom>
          <a:noFill/>
        </p:spPr>
        <p:txBody>
          <a:bodyPr wrap="square" rtlCol="0">
            <a:spAutoFit/>
          </a:bodyPr>
          <a:lstStyle/>
          <a:p>
            <a:pPr algn="ctr"/>
            <a:r>
              <a:rPr lang="en-US" sz="900" b="0" dirty="0">
                <a:solidFill>
                  <a:srgbClr val="FF0000"/>
                </a:solidFill>
              </a:rPr>
              <a:t>Draft for Discussion Purposes Only</a:t>
            </a:r>
          </a:p>
        </p:txBody>
      </p:sp>
    </p:spTree>
  </p:cSld>
  <p:clrMap bg1="lt1" tx1="dk1" bg2="lt2" tx2="dk2" accent1="accent1" accent2="accent2" accent3="accent3" accent4="accent4" accent5="accent5" accent6="accent6" hlink="hlink" folHlink="folHlink"/>
  <p:sldLayoutIdLst>
    <p:sldLayoutId id="2147483658" r:id="rId1"/>
    <p:sldLayoutId id="2147483655" r:id="rId2"/>
    <p:sldLayoutId id="2147483657" r:id="rId3"/>
    <p:sldLayoutId id="2147483656" r:id="rId4"/>
  </p:sldLayoutIdLst>
  <p:hf sldNum="0" hdr="0" dt="0"/>
  <p:txStyles>
    <p:title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Calibri" panose="020F0502020204030204" pitchFamily="34" charset="0"/>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Calibri" panose="020F0502020204030204" pitchFamily="34" charset="0"/>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27" name="Straight Connector 26"/>
          <p:cNvCxnSpPr/>
          <p:nvPr userDrawn="1"/>
        </p:nvCxnSpPr>
        <p:spPr>
          <a:xfrm>
            <a:off x="448408" y="275258"/>
            <a:ext cx="7499252" cy="0"/>
          </a:xfrm>
          <a:prstGeom prst="line">
            <a:avLst/>
          </a:prstGeom>
          <a:ln w="9525">
            <a:solidFill>
              <a:schemeClr val="accent1">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a:xfrm>
            <a:off x="448408" y="650803"/>
            <a:ext cx="8321040" cy="0"/>
          </a:xfrm>
          <a:prstGeom prst="line">
            <a:avLst/>
          </a:prstGeom>
          <a:ln w="12700">
            <a:solidFill>
              <a:schemeClr val="accent1">
                <a:lumMod val="50000"/>
              </a:schemeClr>
            </a:solidFill>
            <a:prstDash val="solid"/>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448408" y="4830331"/>
            <a:ext cx="8321040" cy="0"/>
          </a:xfrm>
          <a:prstGeom prst="line">
            <a:avLst/>
          </a:prstGeom>
          <a:ln w="12700">
            <a:solidFill>
              <a:schemeClr val="accent1">
                <a:lumMod val="50000"/>
              </a:schemeClr>
            </a:solidFill>
            <a:miter lim="800000"/>
          </a:ln>
        </p:spPr>
        <p:style>
          <a:lnRef idx="1">
            <a:schemeClr val="accent1"/>
          </a:lnRef>
          <a:fillRef idx="0">
            <a:schemeClr val="accent1"/>
          </a:fillRef>
          <a:effectRef idx="0">
            <a:schemeClr val="accent1"/>
          </a:effectRef>
          <a:fontRef idx="minor">
            <a:schemeClr val="tx1"/>
          </a:fontRef>
        </p:style>
      </p:cxnSp>
      <p:sp>
        <p:nvSpPr>
          <p:cNvPr id="40" name="Slide Number Placeholder 6"/>
          <p:cNvSpPr txBox="1">
            <a:spLocks/>
          </p:cNvSpPr>
          <p:nvPr userDrawn="1"/>
        </p:nvSpPr>
        <p:spPr>
          <a:xfrm>
            <a:off x="8077200" y="4949416"/>
            <a:ext cx="762000" cy="171450"/>
          </a:xfrm>
          <a:prstGeom prst="rect">
            <a:avLst/>
          </a:prstGeom>
        </p:spPr>
        <p:txBody>
          <a:bodyPr vert="horz" wrap="square" lIns="91440" tIns="45720" rIns="91440" bIns="45720" numCol="1" anchor="ctr" anchorCtr="0" compatLnSpc="1">
            <a:prstTxWarp prst="textNoShape">
              <a:avLst/>
            </a:prstTxWarp>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CFA4524-850C-6D4F-85BC-70D4F7341579}" type="slidenum">
              <a:rPr kumimoji="0" lang="en-US" sz="10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41" name="Content Placeholder 8"/>
          <p:cNvSpPr txBox="1">
            <a:spLocks/>
          </p:cNvSpPr>
          <p:nvPr userDrawn="1"/>
        </p:nvSpPr>
        <p:spPr>
          <a:xfrm>
            <a:off x="470001" y="1274219"/>
            <a:ext cx="8348472" cy="3328872"/>
          </a:xfrm>
          <a:prstGeom prst="rect">
            <a:avLst/>
          </a:prstGeom>
        </p:spPr>
        <p:txBody>
          <a:bodyPr/>
          <a:lstStyle>
            <a:lvl1pPr marL="342900" indent="-342900" algn="l" rtl="0" eaLnBrk="1" fontAlgn="base" hangingPunct="1">
              <a:spcBef>
                <a:spcPts val="1000"/>
              </a:spcBef>
              <a:spcAft>
                <a:spcPct val="0"/>
              </a:spcAft>
              <a:buClr>
                <a:schemeClr val="tx1"/>
              </a:buClr>
              <a:buFont typeface="+mj-lt"/>
              <a:buAutoNum type="arabicPeriod"/>
              <a:defRPr sz="1300" b="0">
                <a:solidFill>
                  <a:schemeClr val="tx2"/>
                </a:solidFill>
                <a:latin typeface="Arial" pitchFamily="34" charset="0"/>
                <a:ea typeface="+mn-ea"/>
                <a:cs typeface="Arial" pitchFamily="34" charset="0"/>
              </a:defRPr>
            </a:lvl1pPr>
            <a:lvl2pPr marL="400050" indent="-177800" algn="l" rtl="0" eaLnBrk="1" fontAlgn="base" hangingPunct="1">
              <a:spcBef>
                <a:spcPts val="600"/>
              </a:spcBef>
              <a:spcAft>
                <a:spcPct val="0"/>
              </a:spcAft>
              <a:buClr>
                <a:srgbClr val="0033CC"/>
              </a:buClr>
              <a:buFont typeface="Arial" pitchFamily="34" charset="0"/>
              <a:buChar char="›"/>
              <a:defRPr sz="2000">
                <a:solidFill>
                  <a:schemeClr val="tx2"/>
                </a:solidFill>
                <a:latin typeface="Arial" pitchFamily="34" charset="0"/>
                <a:cs typeface="Arial" pitchFamily="34" charset="0"/>
              </a:defRPr>
            </a:lvl2pPr>
            <a:lvl3pPr marL="57150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3pPr>
            <a:lvl4pPr marL="742950" indent="-171450" algn="l" rtl="0" eaLnBrk="1" fontAlgn="base" hangingPunct="1">
              <a:spcBef>
                <a:spcPts val="600"/>
              </a:spcBef>
              <a:spcAft>
                <a:spcPct val="0"/>
              </a:spcAft>
              <a:buClr>
                <a:srgbClr val="0033CC"/>
              </a:buClr>
              <a:buFont typeface="Arial" pitchFamily="34" charset="0"/>
              <a:buChar char="–"/>
              <a:defRPr sz="1400">
                <a:solidFill>
                  <a:schemeClr val="tx2"/>
                </a:solidFill>
                <a:latin typeface="Arial" pitchFamily="34" charset="0"/>
                <a:cs typeface="Arial" pitchFamily="34" charset="0"/>
              </a:defRPr>
            </a:lvl4pPr>
            <a:lvl5pPr marL="857250" indent="-114300" algn="l" rtl="0" eaLnBrk="1" fontAlgn="base" hangingPunct="1">
              <a:spcBef>
                <a:spcPts val="600"/>
              </a:spcBef>
              <a:spcAft>
                <a:spcPct val="0"/>
              </a:spcAft>
              <a:buClr>
                <a:srgbClr val="0033CC"/>
              </a:buClr>
              <a:buChar char="»"/>
              <a:defRPr sz="1200">
                <a:solidFill>
                  <a:schemeClr val="tx2"/>
                </a:solidFill>
                <a:latin typeface="Arial" pitchFamily="34" charset="0"/>
                <a:cs typeface="Arial" pitchFamily="34" charset="0"/>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a:lstStyle>
          <a:p>
            <a:endParaRPr lang="en-US" dirty="0"/>
          </a:p>
        </p:txBody>
      </p:sp>
      <p:pic>
        <p:nvPicPr>
          <p:cNvPr id="12" name="Picture 2" descr="https://upload.wikimedia.org/wikipedia/commons/thumb/8/82/Seal_of_Massachusetts.svg/2000px-Seal_of_Massachusetts.svg.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169996" y="122942"/>
            <a:ext cx="576408" cy="432306"/>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Footer Placeholder 3"/>
          <p:cNvSpPr txBox="1">
            <a:spLocks/>
          </p:cNvSpPr>
          <p:nvPr userDrawn="1"/>
        </p:nvSpPr>
        <p:spPr>
          <a:xfrm>
            <a:off x="7467600" y="4822712"/>
            <a:ext cx="1371600" cy="157385"/>
          </a:xfrm>
          <a:prstGeom prst="rect">
            <a:avLst/>
          </a:prstGeom>
        </p:spPr>
        <p:txBody>
          <a:bodyPr/>
          <a:lstStyle>
            <a:defPPr>
              <a:defRPr lang="en-US"/>
            </a:defPPr>
            <a:lvl1pPr algn="ctr"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dirty="0"/>
              <a:t>Updated: </a:t>
            </a:r>
            <a:fld id="{2C37D8C4-C6B7-4C1A-9D05-DCC293D70813}" type="datetime1">
              <a:rPr lang="en-US" smtClean="0"/>
              <a:t>6/4/2020</a:t>
            </a:fld>
            <a:endParaRPr lang="en-US" dirty="0"/>
          </a:p>
        </p:txBody>
      </p:sp>
    </p:spTree>
    <p:extLst>
      <p:ext uri="{BB962C8B-B14F-4D97-AF65-F5344CB8AC3E}">
        <p14:creationId xmlns:p14="http://schemas.microsoft.com/office/powerpoint/2010/main" val="96810621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hf sldNum="0" hdr="0" dt="0"/>
  <p:txStyles>
    <p:title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Calibri" panose="020F0502020204030204" pitchFamily="34" charset="0"/>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Calibri" panose="020F0502020204030204" pitchFamily="34" charset="0"/>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Calibri" panose="020F0502020204030204" pitchFamily="34" charset="0"/>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hyperlink" Target="http://www.mass.gov/mcb" TargetMode="Externa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8" y="-9797"/>
            <a:ext cx="9257690" cy="5212080"/>
          </a:xfrm>
          <a:prstGeom prst="rect">
            <a:avLst/>
          </a:prstGeom>
        </p:spPr>
      </p:pic>
      <p:sp>
        <p:nvSpPr>
          <p:cNvPr id="110596" name="Rectangle 4"/>
          <p:cNvSpPr>
            <a:spLocks noGrp="1" noChangeArrowheads="1"/>
          </p:cNvSpPr>
          <p:nvPr>
            <p:ph type="ctrTitle" idx="4294967295"/>
          </p:nvPr>
        </p:nvSpPr>
        <p:spPr>
          <a:xfrm>
            <a:off x="3025978" y="1773367"/>
            <a:ext cx="6278042" cy="1040694"/>
          </a:xfrm>
          <a:prstGeom prst="rect">
            <a:avLst/>
          </a:prstGeom>
        </p:spPr>
        <p:txBody>
          <a:bodyPr anchor="ctr"/>
          <a:lstStyle/>
          <a:p>
            <a:pPr>
              <a:lnSpc>
                <a:spcPct val="100000"/>
              </a:lnSpc>
              <a:spcAft>
                <a:spcPts val="600"/>
              </a:spcAft>
            </a:pPr>
            <a:br>
              <a:rPr lang="en-US" sz="1600" dirty="0">
                <a:solidFill>
                  <a:schemeClr val="bg1"/>
                </a:solidFill>
                <a:latin typeface="Arial" pitchFamily="34" charset="0"/>
                <a:cs typeface="Arial" pitchFamily="34" charset="0"/>
              </a:rPr>
            </a:br>
            <a:r>
              <a:rPr lang="en-US" sz="2400" dirty="0">
                <a:solidFill>
                  <a:schemeClr val="bg1"/>
                </a:solidFill>
                <a:latin typeface="Arial Bold" panose="020B0704020202020204" pitchFamily="34" charset="0"/>
                <a:cs typeface="Arial Bold" panose="020B0704020202020204" pitchFamily="34" charset="0"/>
              </a:rPr>
              <a:t>Massachusetts Commission for the Blind</a:t>
            </a:r>
            <a:br>
              <a:rPr lang="en-US" sz="1600" dirty="0">
                <a:solidFill>
                  <a:schemeClr val="bg1"/>
                </a:solidFill>
                <a:latin typeface="Arial Bold" panose="020B0704020202020204" pitchFamily="34" charset="0"/>
                <a:cs typeface="Arial Bold" panose="020B0704020202020204" pitchFamily="34" charset="0"/>
              </a:rPr>
            </a:br>
            <a:r>
              <a:rPr lang="en-US" sz="1600" dirty="0">
                <a:solidFill>
                  <a:schemeClr val="bg1"/>
                </a:solidFill>
                <a:latin typeface="Arial Bold" panose="020B0704020202020204" pitchFamily="34" charset="0"/>
                <a:cs typeface="Arial Bold" panose="020B0704020202020204" pitchFamily="34" charset="0"/>
              </a:rPr>
              <a:t>				</a:t>
            </a:r>
            <a:br>
              <a:rPr lang="en-US" sz="1600" dirty="0">
                <a:solidFill>
                  <a:schemeClr val="bg1"/>
                </a:solidFill>
                <a:latin typeface="Arial Bold" panose="020B0704020202020204" pitchFamily="34" charset="0"/>
                <a:cs typeface="Arial Bold" panose="020B0704020202020204" pitchFamily="34" charset="0"/>
              </a:rPr>
            </a:br>
            <a:r>
              <a:rPr lang="en-US" sz="2400" dirty="0">
                <a:solidFill>
                  <a:schemeClr val="bg1"/>
                </a:solidFill>
                <a:latin typeface="Arial Bold" panose="020B0704020202020204" pitchFamily="34" charset="0"/>
                <a:cs typeface="Arial Bold" panose="020B0704020202020204" pitchFamily="34" charset="0"/>
              </a:rPr>
              <a:t>Virtual Town Hall – June 5, 2020</a:t>
            </a:r>
            <a:endParaRPr lang="en-US" sz="2400" b="1" dirty="0">
              <a:solidFill>
                <a:schemeClr val="bg1"/>
              </a:solidFill>
              <a:latin typeface="Arial Bold" panose="020B0704020202020204" pitchFamily="34" charset="0"/>
              <a:cs typeface="Arial Bold" panose="020B0704020202020204" pitchFamily="34" charset="0"/>
            </a:endParaRPr>
          </a:p>
        </p:txBody>
      </p:sp>
    </p:spTree>
    <p:extLst>
      <p:ext uri="{BB962C8B-B14F-4D97-AF65-F5344CB8AC3E}">
        <p14:creationId xmlns:p14="http://schemas.microsoft.com/office/powerpoint/2010/main" val="1253623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2492990"/>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Rehabilitation Teaching</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Rehabilitation Supervisor</a:t>
            </a:r>
          </a:p>
          <a:p>
            <a:pPr algn="ctr"/>
            <a:r>
              <a:rPr lang="en-US" sz="3600" dirty="0">
                <a:solidFill>
                  <a:schemeClr val="bg1"/>
                </a:solidFill>
                <a:latin typeface="Arial Bold" panose="020B0704020202020204" pitchFamily="34" charset="0"/>
                <a:cs typeface="Arial Bold" panose="020B0704020202020204" pitchFamily="34" charset="0"/>
              </a:rPr>
              <a:t>Carolyn Ovesen</a:t>
            </a:r>
          </a:p>
        </p:txBody>
      </p:sp>
    </p:spTree>
    <p:extLst>
      <p:ext uri="{BB962C8B-B14F-4D97-AF65-F5344CB8AC3E}">
        <p14:creationId xmlns:p14="http://schemas.microsoft.com/office/powerpoint/2010/main" val="14464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1569660"/>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Definition of RT</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Individual Assessment</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Who Receives RT?</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REHABILITATION TEACHING (RT)</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2228676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539430"/>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COVID-19 and RT</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In-Home Service Changes</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technology is available? </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about adaptive equipment?</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Talking books and magnifiers</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Tactile markings</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Timepieces</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REHABILITATION TEACHING (RT)</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51088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539430"/>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RT Tips &amp; Techniques:</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Contrast</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Lighting</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Dark pens/bold paper</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Multi-sensory approach to task</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Use markings/tape/stickers (tactile/contrast/color)</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REHABILITATION TEACHING (RT)</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782582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046988"/>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Social Rehabilitation</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Social Service Supervisor</a:t>
            </a:r>
          </a:p>
          <a:p>
            <a:pPr algn="ctr"/>
            <a:r>
              <a:rPr lang="en-US" sz="3600" dirty="0">
                <a:solidFill>
                  <a:schemeClr val="bg1"/>
                </a:solidFill>
                <a:latin typeface="Arial Bold" panose="020B0704020202020204" pitchFamily="34" charset="0"/>
                <a:cs typeface="Arial Bold" panose="020B0704020202020204" pitchFamily="34" charset="0"/>
              </a:rPr>
              <a:t>Region 6</a:t>
            </a:r>
          </a:p>
          <a:p>
            <a:pPr algn="ctr"/>
            <a:r>
              <a:rPr lang="en-US" sz="3600" dirty="0">
                <a:solidFill>
                  <a:schemeClr val="bg1"/>
                </a:solidFill>
                <a:latin typeface="Arial Bold" panose="020B0704020202020204" pitchFamily="34" charset="0"/>
                <a:cs typeface="Arial Bold" panose="020B0704020202020204" pitchFamily="34" charset="0"/>
              </a:rPr>
              <a:t>Kathi White</a:t>
            </a:r>
          </a:p>
        </p:txBody>
      </p:sp>
    </p:spTree>
    <p:extLst>
      <p:ext uri="{BB962C8B-B14F-4D97-AF65-F5344CB8AC3E}">
        <p14:creationId xmlns:p14="http://schemas.microsoft.com/office/powerpoint/2010/main" val="4208517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046988"/>
          </a:xfrm>
          <a:prstGeom prst="rect">
            <a:avLst/>
          </a:prstGeom>
          <a:noFill/>
        </p:spPr>
        <p:txBody>
          <a:bodyPr wrap="square" rtlCol="0">
            <a:spAutoFit/>
          </a:bodyPr>
          <a:lstStyle/>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Who receives SR services? </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is the mission of SR?</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is the role of a Social Work Case Manager at MCB?</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How do you receive referrals?</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happens after registration?  </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SOCIAL REHABILITATION (SR)</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642188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046988"/>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SR Questions during COVID-19: </a:t>
            </a:r>
          </a:p>
          <a:p>
            <a:pPr marL="514350" indent="-514350">
              <a:buFont typeface="+mj-lt"/>
              <a:buAutoNum type="arabicPeriod"/>
            </a:pPr>
            <a:r>
              <a:rPr lang="en-US" sz="3200" dirty="0">
                <a:solidFill>
                  <a:schemeClr val="bg1"/>
                </a:solidFill>
                <a:latin typeface="Arial Bold" panose="020B0704020202020204" pitchFamily="34" charset="0"/>
                <a:cs typeface="Arial Bold" panose="020B0704020202020204" pitchFamily="34" charset="0"/>
              </a:rPr>
              <a:t>When will MCB make home visits?</a:t>
            </a:r>
          </a:p>
          <a:p>
            <a:pPr marL="514350" indent="-514350">
              <a:buFont typeface="+mj-lt"/>
              <a:buAutoNum type="arabicPeriod"/>
            </a:pPr>
            <a:r>
              <a:rPr lang="en-US" sz="3200" dirty="0">
                <a:solidFill>
                  <a:schemeClr val="bg1"/>
                </a:solidFill>
                <a:latin typeface="Arial Bold" panose="020B0704020202020204" pitchFamily="34" charset="0"/>
                <a:cs typeface="Arial Bold" panose="020B0704020202020204" pitchFamily="34" charset="0"/>
              </a:rPr>
              <a:t>Can you help me to learn to use BARD for downloading talking books?</a:t>
            </a:r>
          </a:p>
          <a:p>
            <a:pPr marL="514350" indent="-514350">
              <a:buFont typeface="+mj-lt"/>
              <a:buAutoNum type="arabicPeriod"/>
            </a:pPr>
            <a:r>
              <a:rPr lang="en-US" sz="3200" dirty="0">
                <a:solidFill>
                  <a:schemeClr val="bg1"/>
                </a:solidFill>
                <a:latin typeface="Arial Bold" panose="020B0704020202020204" pitchFamily="34" charset="0"/>
                <a:cs typeface="Arial Bold" panose="020B0704020202020204" pitchFamily="34" charset="0"/>
              </a:rPr>
              <a:t>Can you teach me to use Zoom? </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SOCIAL REHABILITATION (SR)</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611981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231654"/>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Older-Independent Blind Program</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Director</a:t>
            </a:r>
          </a:p>
          <a:p>
            <a:pPr algn="ctr"/>
            <a:r>
              <a:rPr lang="en-US" sz="3600" dirty="0">
                <a:solidFill>
                  <a:schemeClr val="bg1"/>
                </a:solidFill>
                <a:latin typeface="Arial Bold" panose="020B0704020202020204" pitchFamily="34" charset="0"/>
                <a:cs typeface="Arial Bold" panose="020B0704020202020204" pitchFamily="34" charset="0"/>
              </a:rPr>
              <a:t>Karen Hatcher</a:t>
            </a:r>
          </a:p>
        </p:txBody>
      </p:sp>
    </p:spTree>
    <p:extLst>
      <p:ext uri="{BB962C8B-B14F-4D97-AF65-F5344CB8AC3E}">
        <p14:creationId xmlns:p14="http://schemas.microsoft.com/office/powerpoint/2010/main" val="4138497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8045835" cy="3539430"/>
          </a:xfrm>
          <a:prstGeom prst="rect">
            <a:avLst/>
          </a:prstGeom>
          <a:noFill/>
        </p:spPr>
        <p:txBody>
          <a:bodyPr wrap="square" rtlCol="0">
            <a:spAutoFit/>
          </a:bodyPr>
          <a:lstStyle/>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is the goal of the OIB Program? </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How is the OIB Program funded?</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Who is eligible?</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How does OIB work with The Carroll Center for the Blind? </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What are OIB Peer Support Groups? </a:t>
            </a:r>
          </a:p>
          <a:p>
            <a:pPr marL="457200" indent="-457200">
              <a:buFont typeface="Arial" panose="020B0604020202020204" pitchFamily="34" charset="0"/>
              <a:buChar char="•"/>
            </a:pPr>
            <a:endParaRPr lang="en-US" sz="3200" dirty="0">
              <a:solidFill>
                <a:schemeClr val="bg1"/>
              </a:solidFill>
              <a:latin typeface="Arial Bold" panose="020B0704020202020204" pitchFamily="34" charset="0"/>
              <a:cs typeface="Arial Bold" panose="020B0704020202020204" pitchFamily="34" charset="0"/>
            </a:endParaRP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Older-Independent Blind Program (OIB)</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1830148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385542"/>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OIB and COVID-19:</a:t>
            </a:r>
          </a:p>
          <a:p>
            <a:pPr>
              <a:lnSpc>
                <a:spcPct val="100000"/>
              </a:lnSpc>
              <a:spcBef>
                <a:spcPts val="0"/>
              </a:spcBef>
            </a:pPr>
            <a:endParaRPr lang="en-US" sz="1400" b="1" dirty="0">
              <a:solidFill>
                <a:schemeClr val="bg1"/>
              </a:solidFill>
              <a:cs typeface="Arial Bold" panose="020B0704020202020204" pitchFamily="34" charset="0"/>
            </a:endParaRPr>
          </a:p>
          <a:p>
            <a:pPr marL="457200" indent="-457200">
              <a:lnSpc>
                <a:spcPct val="100000"/>
              </a:lnSpc>
              <a:spcBef>
                <a:spcPts val="0"/>
              </a:spcBef>
              <a:buFont typeface="Arial" panose="020B0604020202020204" pitchFamily="34" charset="0"/>
              <a:buChar char="•"/>
            </a:pPr>
            <a:r>
              <a:rPr lang="en-US" sz="2800" b="1" dirty="0">
                <a:solidFill>
                  <a:schemeClr val="bg1"/>
                </a:solidFill>
                <a:cs typeface="Arial Bold" panose="020B0704020202020204" pitchFamily="34" charset="0"/>
              </a:rPr>
              <a:t>Low vision peer support groups continue to </a:t>
            </a:r>
            <a:r>
              <a:rPr lang="en-US" sz="2800" b="1" dirty="0">
                <a:solidFill>
                  <a:schemeClr val="bg1"/>
                </a:solidFill>
                <a:latin typeface="Arial Bold" panose="020B0704020202020204" pitchFamily="34" charset="0"/>
                <a:cs typeface="Arial Bold" panose="020B0704020202020204" pitchFamily="34" charset="0"/>
              </a:rPr>
              <a:t>meet monthly via phone conference calls</a:t>
            </a:r>
          </a:p>
          <a:p>
            <a:pPr marL="457200" indent="-457200">
              <a:spcBef>
                <a:spcPts val="0"/>
              </a:spcBef>
              <a:buFont typeface="Arial" panose="020B0604020202020204" pitchFamily="34" charset="0"/>
              <a:buChar char="•"/>
            </a:pPr>
            <a:r>
              <a:rPr lang="en-US" sz="2800" dirty="0">
                <a:solidFill>
                  <a:schemeClr val="bg1"/>
                </a:solidFill>
                <a:latin typeface="Arial Bold" panose="020B0704020202020204" pitchFamily="34" charset="0"/>
                <a:cs typeface="Arial Bold" panose="020B0704020202020204" pitchFamily="34" charset="0"/>
              </a:rPr>
              <a:t>Diabetic Management Support Network - </a:t>
            </a:r>
            <a:r>
              <a:rPr lang="en-US" sz="2800">
                <a:solidFill>
                  <a:schemeClr val="bg1"/>
                </a:solidFill>
                <a:latin typeface="Arial Bold" panose="020B0704020202020204" pitchFamily="34" charset="0"/>
                <a:cs typeface="Arial Bold" panose="020B0704020202020204" pitchFamily="34" charset="0"/>
              </a:rPr>
              <a:t>Carroll Center</a:t>
            </a:r>
            <a:endParaRPr lang="en-US" sz="2800" b="1" dirty="0">
              <a:solidFill>
                <a:schemeClr val="bg1"/>
              </a:solidFill>
              <a:cs typeface="Arial Bold" panose="020B0704020202020204" pitchFamily="34" charset="0"/>
            </a:endParaRPr>
          </a:p>
          <a:p>
            <a:pPr marL="457200" indent="-457200">
              <a:lnSpc>
                <a:spcPct val="100000"/>
              </a:lnSpc>
              <a:spcBef>
                <a:spcPts val="0"/>
              </a:spcBef>
              <a:buFont typeface="Arial" panose="020B0604020202020204" pitchFamily="34" charset="0"/>
              <a:buChar char="•"/>
            </a:pPr>
            <a:r>
              <a:rPr lang="en-US" sz="2800" b="1" dirty="0">
                <a:solidFill>
                  <a:schemeClr val="bg1"/>
                </a:solidFill>
                <a:cs typeface="Arial Bold" panose="020B0704020202020204" pitchFamily="34" charset="0"/>
              </a:rPr>
              <a:t>MCB “check-in” phone calls have proven to be successful</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Older-Independent Blind Program (OIB)</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450557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906778" y="621566"/>
            <a:ext cx="7652429" cy="4339650"/>
          </a:xfrm>
          <a:prstGeom prst="rect">
            <a:avLst/>
          </a:prstGeom>
          <a:noFill/>
        </p:spPr>
        <p:txBody>
          <a:bodyPr wrap="square" rtlCol="0">
            <a:spAutoFit/>
          </a:bodyPr>
          <a:lstStyle/>
          <a:p>
            <a:pPr algn="ctr"/>
            <a:r>
              <a:rPr lang="en-US" sz="7200" dirty="0">
                <a:solidFill>
                  <a:schemeClr val="bg1"/>
                </a:solidFill>
                <a:latin typeface="Arial Bold" panose="020B0704020202020204" pitchFamily="34" charset="0"/>
                <a:cs typeface="Arial Bold" panose="020B0704020202020204" pitchFamily="34" charset="0"/>
              </a:rPr>
              <a:t>Welcome</a:t>
            </a:r>
          </a:p>
          <a:p>
            <a:pPr algn="ctr"/>
            <a:endParaRPr lang="en-US" sz="7200" dirty="0">
              <a:solidFill>
                <a:schemeClr val="bg1"/>
              </a:solidFill>
              <a:latin typeface="Arial Bold" panose="020B0704020202020204" pitchFamily="34" charset="0"/>
              <a:cs typeface="Arial Bold" panose="020B0704020202020204" pitchFamily="34" charset="0"/>
            </a:endParaRPr>
          </a:p>
          <a:p>
            <a:pPr algn="ctr"/>
            <a:endParaRPr lang="en-US" sz="4400" dirty="0">
              <a:solidFill>
                <a:schemeClr val="bg1"/>
              </a:solidFill>
              <a:latin typeface="Arial Bold" panose="020B0704020202020204" pitchFamily="34" charset="0"/>
              <a:cs typeface="Arial Bold" panose="020B0704020202020204" pitchFamily="34" charset="0"/>
            </a:endParaRPr>
          </a:p>
          <a:p>
            <a:pPr algn="ctr"/>
            <a:r>
              <a:rPr lang="en-US" sz="4400" dirty="0">
                <a:solidFill>
                  <a:schemeClr val="bg1"/>
                </a:solidFill>
                <a:latin typeface="Arial Bold" panose="020B0704020202020204" pitchFamily="34" charset="0"/>
                <a:cs typeface="Arial Bold" panose="020B0704020202020204" pitchFamily="34" charset="0"/>
              </a:rPr>
              <a:t>Commissioner</a:t>
            </a:r>
          </a:p>
          <a:p>
            <a:pPr algn="ctr"/>
            <a:r>
              <a:rPr lang="en-US" sz="4400" dirty="0">
                <a:solidFill>
                  <a:schemeClr val="bg1"/>
                </a:solidFill>
                <a:latin typeface="Arial Bold" panose="020B0704020202020204" pitchFamily="34" charset="0"/>
                <a:cs typeface="Arial Bold" panose="020B0704020202020204" pitchFamily="34" charset="0"/>
              </a:rPr>
              <a:t>David D’Arcangelo</a:t>
            </a:r>
          </a:p>
        </p:txBody>
      </p:sp>
      <p:pic>
        <p:nvPicPr>
          <p:cNvPr id="3" name="Picture 2" descr="White MCB logo with braille above M C B and Massachusetts Commission for the Blind underneath">
            <a:extLst>
              <a:ext uri="{FF2B5EF4-FFF2-40B4-BE49-F238E27FC236}">
                <a16:creationId xmlns:a16="http://schemas.microsoft.com/office/drawing/2014/main" id="{DC3F89C3-8DB9-4DE5-9F92-684D88EB60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4197" y="1382175"/>
            <a:ext cx="3677590" cy="2379150"/>
          </a:xfrm>
          <a:prstGeom prst="rect">
            <a:avLst/>
          </a:prstGeom>
        </p:spPr>
      </p:pic>
    </p:spTree>
    <p:extLst>
      <p:ext uri="{BB962C8B-B14F-4D97-AF65-F5344CB8AC3E}">
        <p14:creationId xmlns:p14="http://schemas.microsoft.com/office/powerpoint/2010/main" val="2104755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385542"/>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OIB Questions during COVID-19:</a:t>
            </a:r>
          </a:p>
          <a:p>
            <a:endParaRPr lang="en-US" sz="1400" dirty="0">
              <a:solidFill>
                <a:schemeClr val="bg1"/>
              </a:solidFill>
              <a:latin typeface="Arial Bold" panose="020B0704020202020204" pitchFamily="34" charset="0"/>
              <a:cs typeface="Arial Bold" panose="020B0704020202020204" pitchFamily="34" charset="0"/>
            </a:endParaRPr>
          </a:p>
          <a:p>
            <a:pPr marL="514350" indent="-514350">
              <a:buFont typeface="+mj-lt"/>
              <a:buAutoNum type="arabicPeriod"/>
            </a:pPr>
            <a:r>
              <a:rPr lang="en-US" sz="2800" dirty="0">
                <a:solidFill>
                  <a:schemeClr val="bg1"/>
                </a:solidFill>
                <a:latin typeface="Arial Bold" panose="020B0704020202020204" pitchFamily="34" charset="0"/>
                <a:cs typeface="Arial Bold" panose="020B0704020202020204" pitchFamily="34" charset="0"/>
              </a:rPr>
              <a:t>What is the status of Perkins Library?</a:t>
            </a:r>
          </a:p>
          <a:p>
            <a:pPr marL="514350" indent="-514350">
              <a:buFont typeface="+mj-lt"/>
              <a:buAutoNum type="arabicPeriod"/>
            </a:pPr>
            <a:r>
              <a:rPr lang="en-US" sz="2800" dirty="0">
                <a:solidFill>
                  <a:schemeClr val="bg1"/>
                </a:solidFill>
                <a:latin typeface="Arial Bold" panose="020B0704020202020204" pitchFamily="34" charset="0"/>
                <a:cs typeface="Arial Bold" panose="020B0704020202020204" pitchFamily="34" charset="0"/>
              </a:rPr>
              <a:t>How will consumers be notified when home visits can resume?</a:t>
            </a:r>
          </a:p>
          <a:p>
            <a:pPr marL="514350" indent="-514350">
              <a:buFont typeface="+mj-lt"/>
              <a:buAutoNum type="arabicPeriod"/>
            </a:pPr>
            <a:r>
              <a:rPr lang="en-US" sz="2800" dirty="0">
                <a:solidFill>
                  <a:schemeClr val="bg1"/>
                </a:solidFill>
                <a:latin typeface="Arial Bold" panose="020B0704020202020204" pitchFamily="34" charset="0"/>
                <a:cs typeface="Arial Bold" panose="020B0704020202020204" pitchFamily="34" charset="0"/>
              </a:rPr>
              <a:t>What is the status of MA Equipment Distribution Program for LG Button Telephones?  </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Older-Independent Blind Program (OIB)</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944951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046988"/>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Orientation &amp; Mobility</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MCB Director of O &amp; M </a:t>
            </a:r>
          </a:p>
          <a:p>
            <a:pPr algn="ctr"/>
            <a:r>
              <a:rPr lang="en-US" sz="3600" dirty="0">
                <a:solidFill>
                  <a:schemeClr val="bg1"/>
                </a:solidFill>
                <a:latin typeface="Arial Bold" panose="020B0704020202020204" pitchFamily="34" charset="0"/>
                <a:cs typeface="Arial Bold" panose="020B0704020202020204" pitchFamily="34" charset="0"/>
              </a:rPr>
              <a:t>Certified O &amp; M Specialist</a:t>
            </a:r>
          </a:p>
          <a:p>
            <a:pPr algn="ctr"/>
            <a:r>
              <a:rPr lang="en-US" sz="3600" dirty="0">
                <a:solidFill>
                  <a:schemeClr val="bg1"/>
                </a:solidFill>
                <a:latin typeface="Arial Bold" panose="020B0704020202020204" pitchFamily="34" charset="0"/>
                <a:cs typeface="Arial Bold" panose="020B0704020202020204" pitchFamily="34" charset="0"/>
              </a:rPr>
              <a:t>Meg Robertson</a:t>
            </a:r>
          </a:p>
        </p:txBody>
      </p:sp>
    </p:spTree>
    <p:extLst>
      <p:ext uri="{BB962C8B-B14F-4D97-AF65-F5344CB8AC3E}">
        <p14:creationId xmlns:p14="http://schemas.microsoft.com/office/powerpoint/2010/main" val="4239578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877985"/>
          </a:xfrm>
          <a:prstGeom prst="rect">
            <a:avLst/>
          </a:prstGeom>
          <a:noFill/>
        </p:spPr>
        <p:txBody>
          <a:bodyPr wrap="square" rtlCol="0">
            <a:spAutoFit/>
          </a:bodyPr>
          <a:lstStyle/>
          <a:p>
            <a:r>
              <a:rPr lang="en-US" sz="3000" dirty="0">
                <a:solidFill>
                  <a:schemeClr val="bg1"/>
                </a:solidFill>
                <a:latin typeface="Arial Bold" panose="020B0704020202020204" pitchFamily="34" charset="0"/>
                <a:cs typeface="Arial Bold" panose="020B0704020202020204" pitchFamily="34" charset="0"/>
              </a:rPr>
              <a:t>New O&amp;M Travel Supplies</a:t>
            </a: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Mask/s </a:t>
            </a: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Hand sanitizer </a:t>
            </a: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Disposable Gloves </a:t>
            </a: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Disposable Arm sleeves </a:t>
            </a: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Plastic zip lock bags</a:t>
            </a:r>
          </a:p>
          <a:p>
            <a:pPr marL="914400" lvl="1"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New personal procedures: Sanitize hands when entering and/or leaving a new setting or touching items, clean cane or dog harness; Wash hands upon return home</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
        <p:nvSpPr>
          <p:cNvPr id="2" name="Rectangle 1">
            <a:extLst>
              <a:ext uri="{FF2B5EF4-FFF2-40B4-BE49-F238E27FC236}">
                <a16:creationId xmlns:a16="http://schemas.microsoft.com/office/drawing/2014/main" id="{7A2E87AC-8E1C-4AFC-AAE5-A44B8C1B9C36}"/>
              </a:ext>
            </a:extLst>
          </p:cNvPr>
          <p:cNvSpPr/>
          <p:nvPr/>
        </p:nvSpPr>
        <p:spPr>
          <a:xfrm>
            <a:off x="1040235" y="94149"/>
            <a:ext cx="7684315" cy="461665"/>
          </a:xfrm>
          <a:prstGeom prst="rect">
            <a:avLst/>
          </a:prstGeom>
        </p:spPr>
        <p:txBody>
          <a:bodyPr wrap="square">
            <a:spAutoFit/>
          </a:bodyPr>
          <a:lstStyle/>
          <a:p>
            <a:pPr algn="ctr"/>
            <a:r>
              <a:rPr lang="en-US" sz="2400" dirty="0">
                <a:solidFill>
                  <a:schemeClr val="bg1"/>
                </a:solidFill>
                <a:latin typeface="Arial Bold" panose="020B0704020202020204" pitchFamily="34" charset="0"/>
                <a:cs typeface="Arial Bold" panose="020B0704020202020204" pitchFamily="34" charset="0"/>
              </a:rPr>
              <a:t>How Has COVID-19 Impacted O&amp;M Skills?</a:t>
            </a:r>
          </a:p>
        </p:txBody>
      </p:sp>
    </p:spTree>
    <p:extLst>
      <p:ext uri="{BB962C8B-B14F-4D97-AF65-F5344CB8AC3E}">
        <p14:creationId xmlns:p14="http://schemas.microsoft.com/office/powerpoint/2010/main" val="2270873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605421" y="727388"/>
            <a:ext cx="8442885" cy="4616648"/>
          </a:xfrm>
          <a:prstGeom prst="rect">
            <a:avLst/>
          </a:prstGeom>
          <a:noFill/>
        </p:spPr>
        <p:txBody>
          <a:bodyPr wrap="square" rtlCol="0">
            <a:spAutoFit/>
          </a:bodyPr>
          <a:lstStyle/>
          <a:p>
            <a:pPr lvl="1"/>
            <a:r>
              <a:rPr lang="en-US" sz="3000" dirty="0">
                <a:solidFill>
                  <a:schemeClr val="bg1"/>
                </a:solidFill>
                <a:latin typeface="Arial Bold" panose="020B0704020202020204" pitchFamily="34" charset="0"/>
                <a:cs typeface="Arial Bold" panose="020B0704020202020204" pitchFamily="34" charset="0"/>
              </a:rPr>
              <a:t>Guiding Assistance</a:t>
            </a:r>
          </a:p>
          <a:p>
            <a:pPr lvl="1"/>
            <a:endParaRPr lang="en-US" sz="2400" dirty="0">
              <a:solidFill>
                <a:schemeClr val="bg1"/>
              </a:solidFill>
              <a:latin typeface="Arial Bold" panose="020B0704020202020204" pitchFamily="34" charset="0"/>
              <a:cs typeface="Arial Bold" panose="020B0704020202020204" pitchFamily="34" charset="0"/>
            </a:endParaRPr>
          </a:p>
          <a:p>
            <a:pPr marL="1828800" lvl="3"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Don’t assume, that having a guide dog or cane, makes people aware of your vision loss</a:t>
            </a:r>
          </a:p>
          <a:p>
            <a:pPr marL="1828800" lvl="3" indent="-457200">
              <a:buFont typeface="Arial" panose="020B0604020202020204" pitchFamily="34" charset="0"/>
              <a:buChar char="•"/>
            </a:pPr>
            <a:endParaRPr lang="en-US" sz="2400" dirty="0">
              <a:solidFill>
                <a:schemeClr val="bg1"/>
              </a:solidFill>
              <a:latin typeface="Arial Bold" panose="020B0704020202020204" pitchFamily="34" charset="0"/>
              <a:cs typeface="Arial Bold" panose="020B0704020202020204" pitchFamily="34" charset="0"/>
            </a:endParaRPr>
          </a:p>
          <a:p>
            <a:pPr marL="1828800" lvl="3"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Wearing masks makes it difficult to hear</a:t>
            </a:r>
          </a:p>
          <a:p>
            <a:pPr marL="1828800" lvl="3" indent="-457200">
              <a:buFont typeface="Arial" panose="020B0604020202020204" pitchFamily="34" charset="0"/>
              <a:buChar char="•"/>
            </a:pPr>
            <a:endParaRPr lang="en-US" sz="2400" dirty="0">
              <a:solidFill>
                <a:schemeClr val="bg1"/>
              </a:solidFill>
              <a:latin typeface="Arial Bold" panose="020B0704020202020204" pitchFamily="34" charset="0"/>
              <a:cs typeface="Arial Bold" panose="020B0704020202020204" pitchFamily="34" charset="0"/>
            </a:endParaRPr>
          </a:p>
          <a:p>
            <a:pPr marL="1828800" lvl="3"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Standard guiding</a:t>
            </a:r>
          </a:p>
          <a:p>
            <a:pPr marL="1828800" lvl="3" indent="-457200">
              <a:buFont typeface="Arial" panose="020B0604020202020204" pitchFamily="34" charset="0"/>
              <a:buChar char="•"/>
            </a:pPr>
            <a:endParaRPr lang="en-US" sz="2400" dirty="0">
              <a:solidFill>
                <a:schemeClr val="bg1"/>
              </a:solidFill>
              <a:latin typeface="Arial Bold" panose="020B0704020202020204" pitchFamily="34" charset="0"/>
              <a:cs typeface="Arial Bold" panose="020B0704020202020204" pitchFamily="34" charset="0"/>
            </a:endParaRPr>
          </a:p>
          <a:p>
            <a:pPr marL="1828800" lvl="3"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Adaptive Guiding</a:t>
            </a:r>
          </a:p>
          <a:p>
            <a:pPr marL="1371600" lvl="2" indent="-457200">
              <a:buFont typeface="Arial" panose="020B0604020202020204" pitchFamily="34" charset="0"/>
              <a:buChar char="•"/>
            </a:pPr>
            <a:endParaRPr lang="en-US" sz="2400" dirty="0">
              <a:solidFill>
                <a:schemeClr val="bg1"/>
              </a:solidFill>
              <a:latin typeface="Arial Bold" panose="020B0704020202020204" pitchFamily="34" charset="0"/>
              <a:cs typeface="Arial Bold" panose="020B0704020202020204" pitchFamily="34" charset="0"/>
            </a:endParaRP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142613"/>
            <a:ext cx="8287903" cy="500483"/>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
        <p:nvSpPr>
          <p:cNvPr id="3" name="Rectangle 2">
            <a:extLst>
              <a:ext uri="{FF2B5EF4-FFF2-40B4-BE49-F238E27FC236}">
                <a16:creationId xmlns:a16="http://schemas.microsoft.com/office/drawing/2014/main" id="{10CE59DA-C550-400B-B167-5E8B2A6C4583}"/>
              </a:ext>
            </a:extLst>
          </p:cNvPr>
          <p:cNvSpPr/>
          <p:nvPr/>
        </p:nvSpPr>
        <p:spPr>
          <a:xfrm>
            <a:off x="1426128" y="1"/>
            <a:ext cx="4818176" cy="584775"/>
          </a:xfrm>
          <a:prstGeom prst="rect">
            <a:avLst/>
          </a:prstGeom>
        </p:spPr>
        <p:txBody>
          <a:bodyPr wrap="square">
            <a:spAutoFit/>
          </a:bodyPr>
          <a:lstStyle/>
          <a:p>
            <a:r>
              <a:rPr lang="en-US" sz="3200" spc="50" dirty="0">
                <a:ln w="13335" cmpd="sng">
                  <a:solidFill>
                    <a:srgbClr val="759AA5">
                      <a:lumMod val="50000"/>
                    </a:srgbClr>
                  </a:solidFill>
                  <a:prstDash val="solid"/>
                </a:ln>
                <a:solidFill>
                  <a:schemeClr val="bg1"/>
                </a:solidFill>
                <a:latin typeface="Arial Bold" panose="020B0704020202020204" pitchFamily="34" charset="0"/>
                <a:cs typeface="Arial Bold" panose="020B0704020202020204" pitchFamily="34" charset="0"/>
              </a:rPr>
              <a:t>Orientation &amp; Mobility</a:t>
            </a:r>
            <a:endParaRPr lang="en-US" sz="3200" dirty="0">
              <a:solidFill>
                <a:schemeClr val="bg1"/>
              </a:solidFill>
            </a:endParaRPr>
          </a:p>
        </p:txBody>
      </p:sp>
    </p:spTree>
    <p:extLst>
      <p:ext uri="{BB962C8B-B14F-4D97-AF65-F5344CB8AC3E}">
        <p14:creationId xmlns:p14="http://schemas.microsoft.com/office/powerpoint/2010/main" val="1618076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323987"/>
          </a:xfrm>
          <a:prstGeom prst="rect">
            <a:avLst/>
          </a:prstGeom>
          <a:noFill/>
        </p:spPr>
        <p:txBody>
          <a:bodyPr wrap="square" rtlCol="0">
            <a:spAutoFit/>
          </a:bodyPr>
          <a:lstStyle/>
          <a:p>
            <a:pPr lvl="1"/>
            <a:r>
              <a:rPr lang="en-US" sz="3000" dirty="0">
                <a:solidFill>
                  <a:schemeClr val="bg1"/>
                </a:solidFill>
                <a:latin typeface="Arial Bold" panose="020B0704020202020204" pitchFamily="34" charset="0"/>
                <a:cs typeface="Arial Bold" panose="020B0704020202020204" pitchFamily="34" charset="0"/>
              </a:rPr>
              <a:t>Environments</a:t>
            </a:r>
          </a:p>
          <a:p>
            <a:pPr lvl="1"/>
            <a:endParaRPr lang="en-US" sz="3000" dirty="0">
              <a:solidFill>
                <a:schemeClr val="bg1"/>
              </a:solidFill>
              <a:latin typeface="Arial Bold" panose="020B0704020202020204" pitchFamily="34" charset="0"/>
              <a:cs typeface="Arial Bold" panose="020B0704020202020204" pitchFamily="34" charset="0"/>
            </a:endParaRPr>
          </a:p>
          <a:p>
            <a:pPr marL="1371600" lvl="2" indent="-457200">
              <a:buFont typeface="Arial" panose="020B0604020202020204" pitchFamily="34" charset="0"/>
              <a:buChar char="•"/>
            </a:pPr>
            <a:r>
              <a:rPr lang="en-US" sz="3000" dirty="0">
                <a:solidFill>
                  <a:schemeClr val="bg1"/>
                </a:solidFill>
                <a:latin typeface="Arial Bold" panose="020B0704020202020204" pitchFamily="34" charset="0"/>
                <a:cs typeface="Arial Bold" panose="020B0704020202020204" pitchFamily="34" charset="0"/>
              </a:rPr>
              <a:t>No waiting areas</a:t>
            </a:r>
          </a:p>
          <a:p>
            <a:pPr marL="1371600" lvl="2" indent="-457200">
              <a:buFont typeface="Arial" panose="020B0604020202020204" pitchFamily="34" charset="0"/>
              <a:buChar char="•"/>
            </a:pPr>
            <a:r>
              <a:rPr lang="en-US" sz="3000" dirty="0">
                <a:solidFill>
                  <a:schemeClr val="bg1"/>
                </a:solidFill>
                <a:latin typeface="Arial Bold" panose="020B0704020202020204" pitchFamily="34" charset="0"/>
                <a:cs typeface="Arial Bold" panose="020B0704020202020204" pitchFamily="34" charset="0"/>
              </a:rPr>
              <a:t>One-way store aisles and sidewalks One-way entrances and exits</a:t>
            </a:r>
          </a:p>
          <a:p>
            <a:pPr marL="1371600" lvl="2" indent="-457200">
              <a:buFont typeface="Arial" panose="020B0604020202020204" pitchFamily="34" charset="0"/>
              <a:buChar char="•"/>
            </a:pPr>
            <a:r>
              <a:rPr lang="en-US" sz="3000" dirty="0">
                <a:solidFill>
                  <a:schemeClr val="bg1"/>
                </a:solidFill>
                <a:latin typeface="Arial Bold" panose="020B0704020202020204" pitchFamily="34" charset="0"/>
                <a:cs typeface="Arial Bold" panose="020B0704020202020204" pitchFamily="34" charset="0"/>
              </a:rPr>
              <a:t>Queues to get into a store</a:t>
            </a:r>
          </a:p>
          <a:p>
            <a:pPr marL="1371600" lvl="2" indent="-457200">
              <a:buFont typeface="Arial" panose="020B0604020202020204" pitchFamily="34" charset="0"/>
              <a:buChar char="•"/>
            </a:pPr>
            <a:r>
              <a:rPr lang="en-US" sz="3000" dirty="0">
                <a:solidFill>
                  <a:schemeClr val="bg1"/>
                </a:solidFill>
                <a:latin typeface="Arial Bold" panose="020B0704020202020204" pitchFamily="34" charset="0"/>
                <a:cs typeface="Arial Bold" panose="020B0704020202020204" pitchFamily="34" charset="0"/>
              </a:rPr>
              <a:t>Limited seating areas</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Orientation &amp; Mobility</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1891300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539430"/>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Pedestrian Environments</a:t>
            </a:r>
          </a:p>
          <a:p>
            <a:endParaRPr lang="en-US" sz="3200" dirty="0">
              <a:solidFill>
                <a:schemeClr val="bg1"/>
              </a:solidFill>
              <a:latin typeface="Arial Bold" panose="020B0704020202020204" pitchFamily="34" charset="0"/>
              <a:cs typeface="Arial Bold" panose="020B0704020202020204" pitchFamily="34" charset="0"/>
            </a:endParaRPr>
          </a:p>
          <a:p>
            <a:pPr marL="914400" lvl="1"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Construction </a:t>
            </a:r>
          </a:p>
          <a:p>
            <a:pPr marL="914400" lvl="1"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Outdoor restaurant seating </a:t>
            </a:r>
          </a:p>
          <a:p>
            <a:pPr marL="914400" lvl="1"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Expanded sidewalks </a:t>
            </a:r>
          </a:p>
          <a:p>
            <a:pPr marL="914400" lvl="1"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Traffic volumes </a:t>
            </a:r>
          </a:p>
          <a:p>
            <a:pPr marL="914400" lvl="1"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New bike lanes</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Orientation &amp; Mobility</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6266301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194691" cy="3508653"/>
          </a:xfrm>
          <a:prstGeom prst="rect">
            <a:avLst/>
          </a:prstGeom>
          <a:noFill/>
        </p:spPr>
        <p:txBody>
          <a:bodyPr wrap="square" rtlCol="0">
            <a:spAutoFit/>
          </a:bodyPr>
          <a:lstStyle/>
          <a:p>
            <a:r>
              <a:rPr lang="en-US" sz="3000" dirty="0">
                <a:solidFill>
                  <a:schemeClr val="bg1"/>
                </a:solidFill>
                <a:latin typeface="Arial Bold" panose="020B0704020202020204" pitchFamily="34" charset="0"/>
                <a:cs typeface="Arial Bold" panose="020B0704020202020204" pitchFamily="34" charset="0"/>
              </a:rPr>
              <a:t>More preparation for trips</a:t>
            </a:r>
          </a:p>
          <a:p>
            <a:endParaRPr lang="en-US" sz="24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Is this trip or errand needed? Is there another option? </a:t>
            </a:r>
          </a:p>
          <a:p>
            <a:endParaRPr lang="en-US" sz="24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Call ahead</a:t>
            </a:r>
          </a:p>
          <a:p>
            <a:pPr marL="914400" lvl="1"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Will there be a guide to assist? </a:t>
            </a:r>
          </a:p>
          <a:p>
            <a:pPr marL="457200" indent="-457200">
              <a:buFont typeface="Arial" panose="020B0604020202020204" pitchFamily="34" charset="0"/>
              <a:buChar char="•"/>
            </a:pPr>
            <a:endParaRPr lang="en-US" sz="24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Practice wearing a mask before going out.</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Orientation &amp; Mobility</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565109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757435" y="860758"/>
            <a:ext cx="8194691" cy="3046988"/>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Transportation </a:t>
            </a:r>
          </a:p>
          <a:p>
            <a:endParaRPr lang="en-US" sz="32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Loading of bus</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Paratransit</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Subway</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Cabs/Uber/</a:t>
            </a:r>
            <a:r>
              <a:rPr lang="en-US" sz="3200" dirty="0" err="1">
                <a:solidFill>
                  <a:schemeClr val="bg1"/>
                </a:solidFill>
                <a:latin typeface="Arial Bold" panose="020B0704020202020204" pitchFamily="34" charset="0"/>
                <a:cs typeface="Arial Bold" panose="020B0704020202020204" pitchFamily="34" charset="0"/>
              </a:rPr>
              <a:t>Lyfts</a:t>
            </a:r>
            <a:r>
              <a:rPr lang="en-US" sz="3200" dirty="0">
                <a:solidFill>
                  <a:schemeClr val="bg1"/>
                </a:solidFill>
                <a:latin typeface="Arial Bold" panose="020B0704020202020204" pitchFamily="34" charset="0"/>
                <a:cs typeface="Arial Bold" panose="020B0704020202020204" pitchFamily="34" charset="0"/>
              </a:rPr>
              <a:t> </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Orientation &amp; Mobility</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1018933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2492990"/>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Assistive Technology</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Director</a:t>
            </a:r>
          </a:p>
          <a:p>
            <a:pPr algn="ctr"/>
            <a:r>
              <a:rPr lang="en-US" sz="3600" dirty="0">
                <a:solidFill>
                  <a:schemeClr val="bg1"/>
                </a:solidFill>
                <a:latin typeface="Arial Bold" panose="020B0704020202020204" pitchFamily="34" charset="0"/>
                <a:cs typeface="Arial Bold" panose="020B0704020202020204" pitchFamily="34" charset="0"/>
              </a:rPr>
              <a:t>Alexander Pooler</a:t>
            </a:r>
          </a:p>
        </p:txBody>
      </p:sp>
    </p:spTree>
    <p:extLst>
      <p:ext uri="{BB962C8B-B14F-4D97-AF65-F5344CB8AC3E}">
        <p14:creationId xmlns:p14="http://schemas.microsoft.com/office/powerpoint/2010/main" val="26843604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287903" cy="4308872"/>
          </a:xfrm>
          <a:prstGeom prst="rect">
            <a:avLst/>
          </a:prstGeom>
          <a:noFill/>
        </p:spPr>
        <p:txBody>
          <a:bodyPr wrap="square" rtlCol="0">
            <a:spAutoFit/>
          </a:bodyPr>
          <a:lstStyle/>
          <a:p>
            <a:r>
              <a:rPr lang="en-US" sz="3000" dirty="0">
                <a:solidFill>
                  <a:schemeClr val="bg1"/>
                </a:solidFill>
                <a:latin typeface="Arial Bold" panose="020B0704020202020204" pitchFamily="34" charset="0"/>
                <a:cs typeface="Arial Bold" panose="020B0704020202020204" pitchFamily="34" charset="0"/>
              </a:rPr>
              <a:t>Top Questions Received during COVID-19</a:t>
            </a:r>
          </a:p>
          <a:p>
            <a:endParaRPr lang="en-US" sz="30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2800" dirty="0">
                <a:solidFill>
                  <a:schemeClr val="bg1"/>
                </a:solidFill>
                <a:latin typeface="Arial Bold" panose="020B0704020202020204" pitchFamily="34" charset="0"/>
                <a:cs typeface="Arial Bold" panose="020B0704020202020204" pitchFamily="34" charset="0"/>
              </a:rPr>
              <a:t>How is MCB able to work with people in long term care facilities?</a:t>
            </a:r>
          </a:p>
          <a:p>
            <a:pPr marL="457200" indent="-457200">
              <a:buFont typeface="Arial" panose="020B0604020202020204" pitchFamily="34" charset="0"/>
              <a:buChar char="•"/>
            </a:pPr>
            <a:r>
              <a:rPr lang="en-US" sz="2800" dirty="0">
                <a:solidFill>
                  <a:schemeClr val="bg1"/>
                </a:solidFill>
                <a:latin typeface="Arial Bold" panose="020B0704020202020204" pitchFamily="34" charset="0"/>
                <a:cs typeface="Arial Bold" panose="020B0704020202020204" pitchFamily="34" charset="0"/>
              </a:rPr>
              <a:t>Is MCB able to train on adaptive software remotely?</a:t>
            </a:r>
          </a:p>
          <a:p>
            <a:pPr marL="457200" indent="-457200">
              <a:buFont typeface="Arial" panose="020B0604020202020204" pitchFamily="34" charset="0"/>
              <a:buChar char="•"/>
            </a:pPr>
            <a:r>
              <a:rPr lang="en-US" sz="2800" dirty="0">
                <a:solidFill>
                  <a:schemeClr val="bg1"/>
                </a:solidFill>
                <a:latin typeface="Arial Bold" panose="020B0704020202020204" pitchFamily="34" charset="0"/>
                <a:cs typeface="Arial Bold" panose="020B0704020202020204" pitchFamily="34" charset="0"/>
              </a:rPr>
              <a:t>Can MCB help with accessibility and video conferencing?</a:t>
            </a:r>
            <a:r>
              <a:rPr lang="en-US" sz="3000" dirty="0">
                <a:solidFill>
                  <a:schemeClr val="bg1"/>
                </a:solidFill>
                <a:latin typeface="Arial Bold" panose="020B0704020202020204" pitchFamily="34" charset="0"/>
                <a:cs typeface="Arial Bold" panose="020B0704020202020204" pitchFamily="34" charset="0"/>
              </a:rPr>
              <a:t> </a:t>
            </a:r>
            <a:r>
              <a:rPr lang="en-US" sz="3200" dirty="0">
                <a:solidFill>
                  <a:schemeClr val="bg1"/>
                </a:solidFill>
                <a:latin typeface="Arial Bold" panose="020B0704020202020204" pitchFamily="34" charset="0"/>
                <a:cs typeface="Arial Bold" panose="020B0704020202020204" pitchFamily="34" charset="0"/>
              </a:rPr>
              <a:t> ​</a:t>
            </a:r>
          </a:p>
          <a:p>
            <a:endParaRPr lang="en-US" sz="3200" dirty="0">
              <a:solidFill>
                <a:schemeClr val="bg1"/>
              </a:solidFill>
              <a:latin typeface="Arial Bold" panose="020B0704020202020204" pitchFamily="34" charset="0"/>
              <a:cs typeface="Arial Bold" panose="020B0704020202020204" pitchFamily="34" charset="0"/>
            </a:endParaRP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Assistive Technology (AT)</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733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1158240" y="59977"/>
            <a:ext cx="6868042" cy="569377"/>
          </a:xfrm>
          <a:prstGeom prst="rect">
            <a:avLst/>
          </a:prstGeom>
        </p:spPr>
        <p:txBody>
          <a:bodyPr/>
          <a:lstStyle/>
          <a:p>
            <a:r>
              <a:rPr lang="en-US" sz="3600" b="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OVERVIEW</a:t>
            </a:r>
            <a:br>
              <a:rPr lang="en-US" sz="3200" kern="1200" spc="50" dirty="0">
                <a:ln w="13335" cmpd="sng">
                  <a:solidFill>
                    <a:srgbClr val="759AA5">
                      <a:lumMod val="50000"/>
                    </a:srgbClr>
                  </a:solidFill>
                  <a:prstDash val="solid"/>
                </a:ln>
                <a:solidFill>
                  <a:srgbClr val="B9AB6F">
                    <a:tint val="1000"/>
                  </a:srgbClr>
                </a:solidFill>
                <a:latin typeface="Tw Cen MT"/>
                <a:cs typeface="+mj-cs"/>
              </a:rPr>
            </a:br>
            <a:endParaRPr lang="en-US" sz="2800" dirty="0">
              <a:solidFill>
                <a:schemeClr val="bg1"/>
              </a:solidFill>
            </a:endParaRPr>
          </a:p>
        </p:txBody>
      </p:sp>
      <p:sp>
        <p:nvSpPr>
          <p:cNvPr id="4" name="Rectangle 3">
            <a:extLst>
              <a:ext uri="{FF2B5EF4-FFF2-40B4-BE49-F238E27FC236}">
                <a16:creationId xmlns:a16="http://schemas.microsoft.com/office/drawing/2014/main" id="{FF785CD9-9780-42D4-9F3F-B626C5B45BFD}"/>
              </a:ext>
            </a:extLst>
          </p:cNvPr>
          <p:cNvSpPr/>
          <p:nvPr/>
        </p:nvSpPr>
        <p:spPr>
          <a:xfrm>
            <a:off x="609599" y="967740"/>
            <a:ext cx="8191501" cy="3416320"/>
          </a:xfrm>
          <a:prstGeom prst="rect">
            <a:avLst/>
          </a:prstGeom>
        </p:spPr>
        <p:txBody>
          <a:bodyPr wrap="square">
            <a:spAutoFit/>
          </a:bodyPr>
          <a:lstStyle/>
          <a:p>
            <a:pPr marL="342900" indent="-342900" eaLnBrk="0" hangingPunct="0">
              <a:buFont typeface="Arial" panose="020B0604020202020204" pitchFamily="34" charset="0"/>
              <a:buChar char="•"/>
            </a:pPr>
            <a:r>
              <a:rPr lang="en-US" sz="2400" kern="0" dirty="0">
                <a:solidFill>
                  <a:schemeClr val="bg1"/>
                </a:solidFill>
                <a:latin typeface="Arial Bold" panose="020B0704020202020204" pitchFamily="34" charset="0"/>
                <a:cs typeface="Arial Bold" panose="020B0704020202020204" pitchFamily="34" charset="0"/>
              </a:rPr>
              <a:t>MCB provides social and vocational rehabilitation services to almost </a:t>
            </a:r>
            <a:r>
              <a:rPr lang="en-US" sz="2400" b="1" kern="0" dirty="0">
                <a:solidFill>
                  <a:schemeClr val="bg1"/>
                </a:solidFill>
                <a:latin typeface="Arial Bold" panose="020B0704020202020204" pitchFamily="34" charset="0"/>
                <a:cs typeface="Arial Bold" panose="020B0704020202020204" pitchFamily="34" charset="0"/>
              </a:rPr>
              <a:t>26,000 consumers.</a:t>
            </a:r>
          </a:p>
          <a:p>
            <a:pPr marL="342900" indent="-342900" eaLnBrk="0" hangingPunct="0">
              <a:buFont typeface="Arial" panose="020B0604020202020204" pitchFamily="34" charset="0"/>
              <a:buChar char="•"/>
            </a:pPr>
            <a:endParaRPr lang="en-US" sz="1200" b="1" kern="0" dirty="0">
              <a:solidFill>
                <a:schemeClr val="bg1"/>
              </a:solidFill>
              <a:latin typeface="Arial Bold" panose="020B0704020202020204" pitchFamily="34" charset="0"/>
              <a:cs typeface="Arial Bold" panose="020B0704020202020204" pitchFamily="34" charset="0"/>
            </a:endParaRPr>
          </a:p>
          <a:p>
            <a:pPr marL="342900" indent="-342900" eaLnBrk="0" hangingPunct="0">
              <a:buFont typeface="Arial" panose="020B0604020202020204" pitchFamily="34" charset="0"/>
              <a:buChar char="•"/>
            </a:pPr>
            <a:r>
              <a:rPr lang="en-US" sz="2400" kern="0" dirty="0">
                <a:solidFill>
                  <a:schemeClr val="bg1"/>
                </a:solidFill>
                <a:latin typeface="Arial Bold" panose="020B0704020202020204" pitchFamily="34" charset="0"/>
                <a:cs typeface="Arial Bold" panose="020B0704020202020204" pitchFamily="34" charset="0"/>
              </a:rPr>
              <a:t>We aim to provide quality services that enhance the lives of our consumers by promoting independence, dignity and self-determination.</a:t>
            </a:r>
          </a:p>
          <a:p>
            <a:pPr eaLnBrk="0" hangingPunct="0"/>
            <a:endParaRPr lang="en-US" sz="1200" kern="0" dirty="0">
              <a:solidFill>
                <a:schemeClr val="bg1"/>
              </a:solidFill>
              <a:latin typeface="Arial Bold" panose="020B0704020202020204" pitchFamily="34" charset="0"/>
              <a:cs typeface="Arial Bold" panose="020B0704020202020204" pitchFamily="34" charset="0"/>
            </a:endParaRPr>
          </a:p>
          <a:p>
            <a:pPr marL="342900" indent="-342900" eaLnBrk="0" hangingPunct="0">
              <a:buFont typeface="Arial" panose="020B0604020202020204" pitchFamily="34" charset="0"/>
              <a:buChar char="•"/>
            </a:pPr>
            <a:r>
              <a:rPr lang="en-US" sz="2400" kern="0" dirty="0">
                <a:solidFill>
                  <a:schemeClr val="bg1"/>
                </a:solidFill>
                <a:latin typeface="Arial Bold" panose="020B0704020202020204" pitchFamily="34" charset="0"/>
                <a:cs typeface="Arial Bold" panose="020B0704020202020204" pitchFamily="34" charset="0"/>
              </a:rPr>
              <a:t>We achieve this by partnering with community agencies, healthcare providers, employers and, most importantly, our consumers and their families.  </a:t>
            </a:r>
            <a:endParaRPr lang="en-US" sz="2400" dirty="0">
              <a:solidFill>
                <a:schemeClr val="bg1"/>
              </a:solidFill>
            </a:endParaRPr>
          </a:p>
        </p:txBody>
      </p:sp>
    </p:spTree>
    <p:extLst>
      <p:ext uri="{BB962C8B-B14F-4D97-AF65-F5344CB8AC3E}">
        <p14:creationId xmlns:p14="http://schemas.microsoft.com/office/powerpoint/2010/main" val="2141287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2492990"/>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Employment Services</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Supervisor</a:t>
            </a:r>
          </a:p>
          <a:p>
            <a:pPr algn="ctr"/>
            <a:r>
              <a:rPr lang="en-US" sz="3600" dirty="0">
                <a:solidFill>
                  <a:schemeClr val="bg1"/>
                </a:solidFill>
                <a:latin typeface="Arial Bold" panose="020B0704020202020204" pitchFamily="34" charset="0"/>
                <a:cs typeface="Arial Bold" panose="020B0704020202020204" pitchFamily="34" charset="0"/>
              </a:rPr>
              <a:t>Joe Buizon</a:t>
            </a:r>
          </a:p>
        </p:txBody>
      </p:sp>
    </p:spTree>
    <p:extLst>
      <p:ext uri="{BB962C8B-B14F-4D97-AF65-F5344CB8AC3E}">
        <p14:creationId xmlns:p14="http://schemas.microsoft.com/office/powerpoint/2010/main" val="1767261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287903" cy="3416320"/>
          </a:xfrm>
          <a:prstGeom prst="rect">
            <a:avLst/>
          </a:prstGeom>
          <a:noFill/>
        </p:spPr>
        <p:txBody>
          <a:bodyPr wrap="square" rtlCol="0">
            <a:spAutoFit/>
          </a:bodyPr>
          <a:lstStyle/>
          <a:p>
            <a:r>
              <a:rPr lang="en-US" sz="2400" dirty="0">
                <a:solidFill>
                  <a:schemeClr val="bg1"/>
                </a:solidFill>
                <a:latin typeface="Arial Bold" panose="020B0704020202020204" pitchFamily="34" charset="0"/>
                <a:cs typeface="Arial Bold" panose="020B0704020202020204" pitchFamily="34" charset="0"/>
              </a:rPr>
              <a:t>What is the role of Employment Services at MCB? </a:t>
            </a:r>
          </a:p>
          <a:p>
            <a:endParaRPr lang="en-US" sz="2400" dirty="0">
              <a:solidFill>
                <a:schemeClr val="bg1"/>
              </a:solidFill>
              <a:latin typeface="Arial Bold" panose="020B0704020202020204" pitchFamily="34" charset="0"/>
              <a:cs typeface="Arial Bold" panose="020B0704020202020204" pitchFamily="34" charset="0"/>
            </a:endParaRPr>
          </a:p>
          <a:p>
            <a:pPr marL="457200" indent="-457200">
              <a:buFont typeface="Arial" panose="020B0604020202020204" pitchFamily="34" charset="0"/>
              <a:buChar char="•"/>
            </a:pPr>
            <a:r>
              <a:rPr lang="en-US" sz="2400" dirty="0">
                <a:solidFill>
                  <a:schemeClr val="bg1"/>
                </a:solidFill>
                <a:latin typeface="Arial Bold" panose="020B0704020202020204" pitchFamily="34" charset="0"/>
                <a:cs typeface="Arial Bold" panose="020B0704020202020204" pitchFamily="34" charset="0"/>
              </a:rPr>
              <a:t>In Employment Services, we work with consumers in conjunction with VR counselors to assist individuals to prepare and eventually obtain gainful employment.  We also develop and maintain different programs that augment our work including MCB’s Internship Program, Virtual Mentoring, Employment Now, etc.  </a:t>
            </a: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Employment Services</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23809500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802035"/>
            <a:ext cx="8287903" cy="2308324"/>
          </a:xfrm>
          <a:prstGeom prst="rect">
            <a:avLst/>
          </a:prstGeom>
          <a:noFill/>
        </p:spPr>
        <p:txBody>
          <a:bodyPr wrap="square" rtlCol="0">
            <a:spAutoFit/>
          </a:bodyPr>
          <a:lstStyle/>
          <a:p>
            <a:r>
              <a:rPr lang="en-US" sz="2400" dirty="0">
                <a:solidFill>
                  <a:schemeClr val="bg1"/>
                </a:solidFill>
                <a:latin typeface="Arial Bold" panose="020B0704020202020204" pitchFamily="34" charset="0"/>
                <a:cs typeface="Arial Bold" panose="020B0704020202020204" pitchFamily="34" charset="0"/>
              </a:rPr>
              <a:t>What are the top questions for Employment Services? </a:t>
            </a:r>
          </a:p>
          <a:p>
            <a:endParaRPr lang="en-US" sz="2400" dirty="0">
              <a:solidFill>
                <a:schemeClr val="bg1"/>
              </a:solidFill>
              <a:latin typeface="Arial Bold" panose="020B0704020202020204" pitchFamily="34" charset="0"/>
              <a:cs typeface="Arial Bold" panose="020B0704020202020204" pitchFamily="34" charset="0"/>
            </a:endParaRPr>
          </a:p>
          <a:p>
            <a:pPr marL="342900" indent="-342900">
              <a:buFont typeface="Arial" panose="020B0604020202020204" pitchFamily="34" charset="0"/>
              <a:buChar char="•"/>
            </a:pPr>
            <a:r>
              <a:rPr lang="en-US" sz="2400" b="1" dirty="0">
                <a:solidFill>
                  <a:schemeClr val="bg1"/>
                </a:solidFill>
              </a:rPr>
              <a:t>How do consumers or clients access services?</a:t>
            </a:r>
            <a:endParaRPr lang="en-US" sz="2400" dirty="0">
              <a:solidFill>
                <a:schemeClr val="bg1"/>
              </a:solidFill>
            </a:endParaRPr>
          </a:p>
          <a:p>
            <a:pPr marL="342900" indent="-342900">
              <a:buFont typeface="Arial" panose="020B0604020202020204" pitchFamily="34" charset="0"/>
              <a:buChar char="•"/>
            </a:pPr>
            <a:r>
              <a:rPr lang="en-US" sz="2400" b="1" dirty="0">
                <a:solidFill>
                  <a:schemeClr val="bg1"/>
                </a:solidFill>
              </a:rPr>
              <a:t>What industries are hiring during this pandemic?  </a:t>
            </a:r>
            <a:endParaRPr lang="en-US" sz="2400" dirty="0">
              <a:solidFill>
                <a:schemeClr val="bg1"/>
              </a:solidFill>
            </a:endParaRPr>
          </a:p>
          <a:p>
            <a:pPr marL="342900" indent="-342900">
              <a:buFont typeface="Arial" panose="020B0604020202020204" pitchFamily="34" charset="0"/>
              <a:buChar char="•"/>
            </a:pPr>
            <a:r>
              <a:rPr lang="en-US" sz="2400" b="1" dirty="0">
                <a:solidFill>
                  <a:schemeClr val="bg1"/>
                </a:solidFill>
              </a:rPr>
              <a:t>How do employers engage with MCB or strengthen their relationship with us? </a:t>
            </a:r>
            <a:endParaRPr lang="en-US" sz="2400" dirty="0">
              <a:solidFill>
                <a:schemeClr val="bg1"/>
              </a:solidFill>
            </a:endParaRPr>
          </a:p>
        </p:txBody>
      </p:sp>
      <p:sp>
        <p:nvSpPr>
          <p:cNvPr id="5" name="Title 2">
            <a:extLst>
              <a:ext uri="{FF2B5EF4-FFF2-40B4-BE49-F238E27FC236}">
                <a16:creationId xmlns:a16="http://schemas.microsoft.com/office/drawing/2014/main" id="{38BB915B-CE9B-46EB-8CFF-62988BED16B1}"/>
              </a:ext>
            </a:extLst>
          </p:cNvPr>
          <p:cNvSpPr txBox="1">
            <a:spLocks/>
          </p:cNvSpPr>
          <p:nvPr/>
        </p:nvSpPr>
        <p:spPr>
          <a:xfrm>
            <a:off x="1111275" y="75257"/>
            <a:ext cx="8287903"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Employment Services</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2816133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2492990"/>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Children’s Services</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Director of Programs</a:t>
            </a:r>
          </a:p>
          <a:p>
            <a:pPr algn="ctr"/>
            <a:r>
              <a:rPr lang="en-US" sz="3600" dirty="0">
                <a:solidFill>
                  <a:schemeClr val="bg1"/>
                </a:solidFill>
                <a:latin typeface="Arial Bold" panose="020B0704020202020204" pitchFamily="34" charset="0"/>
                <a:cs typeface="Arial Bold" panose="020B0704020202020204" pitchFamily="34" charset="0"/>
              </a:rPr>
              <a:t>Susan Lavin</a:t>
            </a:r>
          </a:p>
        </p:txBody>
      </p:sp>
    </p:spTree>
    <p:extLst>
      <p:ext uri="{BB962C8B-B14F-4D97-AF65-F5344CB8AC3E}">
        <p14:creationId xmlns:p14="http://schemas.microsoft.com/office/powerpoint/2010/main" val="36831451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1"/>
          <p:cNvSpPr txBox="1">
            <a:spLocks noGrp="1"/>
          </p:cNvSpPr>
          <p:nvPr>
            <p:ph type="body" idx="4294967295"/>
          </p:nvPr>
        </p:nvSpPr>
        <p:spPr>
          <a:xfrm>
            <a:off x="1088897" y="737441"/>
            <a:ext cx="7597903" cy="3943350"/>
          </a:xfrm>
          <a:prstGeom prst="rect">
            <a:avLst/>
          </a:prstGeom>
        </p:spPr>
        <p:txBody>
          <a:bodyPr>
            <a:noAutofit/>
          </a:bodyPr>
          <a:lstStyle/>
          <a:p>
            <a:pPr marL="0" lvl="1" indent="128015" defTabSz="512063">
              <a:spcBef>
                <a:spcPts val="600"/>
              </a:spcBef>
              <a:buClrTx/>
              <a:buSzTx/>
              <a:buNone/>
              <a:defRPr sz="1232" b="0">
                <a:solidFill>
                  <a:schemeClr val="accent3">
                    <a:lumOff val="44000"/>
                  </a:schemeClr>
                </a:solidFill>
                <a:latin typeface="Arial Black"/>
                <a:ea typeface="Arial Black"/>
                <a:cs typeface="Arial Black"/>
                <a:sym typeface="Arial Black"/>
              </a:defRPr>
            </a:pPr>
            <a:r>
              <a:rPr sz="2200" dirty="0">
                <a:latin typeface="Arial Bold" panose="020B0704020202020204" pitchFamily="34" charset="0"/>
                <a:cs typeface="Arial Bold" panose="020B0704020202020204" pitchFamily="34" charset="0"/>
              </a:rPr>
              <a:t>Children’s S</a:t>
            </a:r>
            <a:r>
              <a:rPr lang="en-US" sz="2200" dirty="0">
                <a:latin typeface="Arial Bold" panose="020B0704020202020204" pitchFamily="34" charset="0"/>
                <a:cs typeface="Arial Bold" panose="020B0704020202020204" pitchFamily="34" charset="0"/>
              </a:rPr>
              <a:t>ocial</a:t>
            </a:r>
            <a:r>
              <a:rPr sz="2200" dirty="0">
                <a:latin typeface="Arial Bold" panose="020B0704020202020204" pitchFamily="34" charset="0"/>
                <a:cs typeface="Arial Bold" panose="020B0704020202020204" pitchFamily="34" charset="0"/>
              </a:rPr>
              <a:t> Workers (CSW’s) promote the</a:t>
            </a:r>
            <a:endParaRPr lang="en-US" sz="2200" dirty="0">
              <a:latin typeface="Arial Bold" panose="020B0704020202020204" pitchFamily="34" charset="0"/>
              <a:cs typeface="Arial Bold" panose="020B0704020202020204" pitchFamily="34" charset="0"/>
            </a:endParaRPr>
          </a:p>
          <a:p>
            <a:pPr marL="0" lvl="1" indent="128015" defTabSz="512063">
              <a:spcBef>
                <a:spcPts val="600"/>
              </a:spcBef>
              <a:buClrTx/>
              <a:buSzTx/>
              <a:buNone/>
              <a:defRPr sz="1232" b="0">
                <a:solidFill>
                  <a:schemeClr val="accent3">
                    <a:lumOff val="44000"/>
                  </a:schemeClr>
                </a:solidFill>
                <a:latin typeface="Arial Black"/>
                <a:ea typeface="Arial Black"/>
                <a:cs typeface="Arial Black"/>
                <a:sym typeface="Arial Black"/>
              </a:defRPr>
            </a:pPr>
            <a:r>
              <a:rPr sz="2200" dirty="0">
                <a:latin typeface="Arial Bold" panose="020B0704020202020204" pitchFamily="34" charset="0"/>
                <a:cs typeface="Arial Bold" panose="020B0704020202020204" pitchFamily="34" charset="0"/>
              </a:rPr>
              <a:t>education and wellness of legally blind children and</a:t>
            </a:r>
            <a:endParaRPr lang="en-US" sz="2200" dirty="0">
              <a:latin typeface="Arial Bold" panose="020B0704020202020204" pitchFamily="34" charset="0"/>
              <a:cs typeface="Arial Bold" panose="020B0704020202020204" pitchFamily="34" charset="0"/>
            </a:endParaRPr>
          </a:p>
          <a:p>
            <a:pPr marL="0" lvl="1" indent="128015" defTabSz="512063">
              <a:spcBef>
                <a:spcPts val="600"/>
              </a:spcBef>
              <a:buClrTx/>
              <a:buSzTx/>
              <a:buNone/>
              <a:defRPr sz="1232" b="0">
                <a:solidFill>
                  <a:schemeClr val="accent3">
                    <a:lumOff val="44000"/>
                  </a:schemeClr>
                </a:solidFill>
                <a:latin typeface="Arial Black"/>
                <a:ea typeface="Arial Black"/>
                <a:cs typeface="Arial Black"/>
                <a:sym typeface="Arial Black"/>
              </a:defRPr>
            </a:pPr>
            <a:r>
              <a:rPr sz="2200" dirty="0">
                <a:latin typeface="Arial Bold" panose="020B0704020202020204" pitchFamily="34" charset="0"/>
                <a:cs typeface="Arial Bold" panose="020B0704020202020204" pitchFamily="34" charset="0"/>
              </a:rPr>
              <a:t>their families by providing:</a:t>
            </a:r>
            <a:endParaRPr lang="en-US" sz="2200" dirty="0">
              <a:latin typeface="Arial Bold" panose="020B0704020202020204" pitchFamily="34" charset="0"/>
              <a:cs typeface="Arial Bold" panose="020B0704020202020204" pitchFamily="34" charset="0"/>
            </a:endParaRPr>
          </a:p>
          <a:p>
            <a:pPr marL="0" lvl="1" indent="128015" defTabSz="512063">
              <a:spcBef>
                <a:spcPts val="600"/>
              </a:spcBef>
              <a:buClrTx/>
              <a:buSzTx/>
              <a:buNone/>
              <a:defRPr sz="1232" b="0">
                <a:solidFill>
                  <a:schemeClr val="accent3">
                    <a:lumOff val="44000"/>
                  </a:schemeClr>
                </a:solidFill>
                <a:latin typeface="Arial Black"/>
                <a:ea typeface="Arial Black"/>
                <a:cs typeface="Arial Black"/>
                <a:sym typeface="Arial Black"/>
              </a:defRPr>
            </a:pPr>
            <a:endParaRPr sz="1400" dirty="0">
              <a:latin typeface="Arial Bold" panose="020B0704020202020204" pitchFamily="34" charset="0"/>
              <a:cs typeface="Arial Bold" panose="020B0704020202020204" pitchFamily="34" charset="0"/>
            </a:endParaRP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C</a:t>
            </a:r>
            <a:r>
              <a:rPr sz="2200" dirty="0">
                <a:latin typeface="Arial Bold" panose="020B0704020202020204" pitchFamily="34" charset="0"/>
                <a:cs typeface="Arial Bold" panose="020B0704020202020204" pitchFamily="34" charset="0"/>
              </a:rPr>
              <a:t>ase management</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E</a:t>
            </a:r>
            <a:r>
              <a:rPr sz="2200" dirty="0">
                <a:latin typeface="Arial Bold" panose="020B0704020202020204" pitchFamily="34" charset="0"/>
                <a:cs typeface="Arial Bold" panose="020B0704020202020204" pitchFamily="34" charset="0"/>
              </a:rPr>
              <a:t>ducational advocacy and parental support </a:t>
            </a:r>
            <a:br>
              <a:rPr sz="2200" dirty="0">
                <a:latin typeface="Arial Bold" panose="020B0704020202020204" pitchFamily="34" charset="0"/>
                <a:cs typeface="Arial Bold" panose="020B0704020202020204" pitchFamily="34" charset="0"/>
              </a:rPr>
            </a:br>
            <a:r>
              <a:rPr sz="2200" dirty="0">
                <a:latin typeface="Arial Bold" panose="020B0704020202020204" pitchFamily="34" charset="0"/>
                <a:cs typeface="Arial Bold" panose="020B0704020202020204" pitchFamily="34" charset="0"/>
              </a:rPr>
              <a:t>through the special education process</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S</a:t>
            </a:r>
            <a:r>
              <a:rPr sz="2200" dirty="0">
                <a:latin typeface="Arial Bold" panose="020B0704020202020204" pitchFamily="34" charset="0"/>
                <a:cs typeface="Arial Bold" panose="020B0704020202020204" pitchFamily="34" charset="0"/>
              </a:rPr>
              <a:t>ocialization and recreational* opportunities,</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I</a:t>
            </a:r>
            <a:r>
              <a:rPr sz="2200" dirty="0">
                <a:latin typeface="Arial Bold" panose="020B0704020202020204" pitchFamily="34" charset="0"/>
                <a:cs typeface="Arial Bold" panose="020B0704020202020204" pitchFamily="34" charset="0"/>
              </a:rPr>
              <a:t>nformation and referral for a variety of services and benefits</a:t>
            </a:r>
          </a:p>
        </p:txBody>
      </p:sp>
      <p:sp>
        <p:nvSpPr>
          <p:cNvPr id="4" name="Title 2">
            <a:extLst>
              <a:ext uri="{FF2B5EF4-FFF2-40B4-BE49-F238E27FC236}">
                <a16:creationId xmlns:a16="http://schemas.microsoft.com/office/drawing/2014/main" id="{706A9450-03B4-4DBD-BBF3-159D3193DF8E}"/>
              </a:ext>
            </a:extLst>
          </p:cNvPr>
          <p:cNvSpPr txBox="1">
            <a:spLocks/>
          </p:cNvSpPr>
          <p:nvPr/>
        </p:nvSpPr>
        <p:spPr>
          <a:xfrm>
            <a:off x="1088897" y="95693"/>
            <a:ext cx="7751762" cy="565740"/>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Children’s Services - Overv</a:t>
            </a:r>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iew</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1"/>
          <p:cNvSpPr txBox="1">
            <a:spLocks noGrp="1"/>
          </p:cNvSpPr>
          <p:nvPr>
            <p:ph type="body" idx="4294967295"/>
          </p:nvPr>
        </p:nvSpPr>
        <p:spPr>
          <a:xfrm>
            <a:off x="1088897" y="737441"/>
            <a:ext cx="7597903" cy="3943350"/>
          </a:xfrm>
          <a:prstGeom prst="rect">
            <a:avLst/>
          </a:prstGeom>
        </p:spPr>
        <p:txBody>
          <a:bodyPr>
            <a:noAutofit/>
          </a:bodyPr>
          <a:lstStyle/>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endParaRPr lang="en-US" sz="2200" dirty="0">
              <a:latin typeface="Arial Bold" panose="020B0704020202020204" pitchFamily="34" charset="0"/>
              <a:cs typeface="Arial Bold" panose="020B0704020202020204" pitchFamily="34" charset="0"/>
            </a:endParaRP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I</a:t>
            </a:r>
            <a:r>
              <a:rPr sz="2200" dirty="0">
                <a:latin typeface="Arial Bold" panose="020B0704020202020204" pitchFamily="34" charset="0"/>
                <a:cs typeface="Arial Bold" panose="020B0704020202020204" pitchFamily="34" charset="0"/>
              </a:rPr>
              <a:t>nformation and referral for a variety of services and benefits</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A</a:t>
            </a:r>
            <a:r>
              <a:rPr sz="2200" dirty="0">
                <a:latin typeface="Arial Bold" panose="020B0704020202020204" pitchFamily="34" charset="0"/>
                <a:cs typeface="Arial Bold" panose="020B0704020202020204" pitchFamily="34" charset="0"/>
              </a:rPr>
              <a:t>ssistance and advocacy in accessing public benefits and in-home support services</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R</a:t>
            </a:r>
            <a:r>
              <a:rPr sz="2200" dirty="0">
                <a:latin typeface="Arial Bold" panose="020B0704020202020204" pitchFamily="34" charset="0"/>
                <a:cs typeface="Arial Bold" panose="020B0704020202020204" pitchFamily="34" charset="0"/>
              </a:rPr>
              <a:t>espite* and flexible family supports*</a:t>
            </a:r>
          </a:p>
          <a:p>
            <a:pPr marL="704087" lvl="3" indent="-128015" defTabSz="512063">
              <a:spcBef>
                <a:spcPts val="600"/>
              </a:spcBef>
              <a:buClr>
                <a:schemeClr val="accent3">
                  <a:lumOff val="44000"/>
                </a:schemeClr>
              </a:buClr>
              <a:buChar char="•"/>
              <a:defRPr sz="1400" b="0">
                <a:solidFill>
                  <a:schemeClr val="accent3">
                    <a:lumOff val="44000"/>
                  </a:schemeClr>
                </a:solidFill>
                <a:latin typeface="Arial Black"/>
                <a:ea typeface="Arial Black"/>
                <a:cs typeface="Arial Black"/>
                <a:sym typeface="Arial Black"/>
              </a:defRPr>
            </a:pPr>
            <a:r>
              <a:rPr lang="en-US" sz="2200" dirty="0">
                <a:latin typeface="Arial Bold" panose="020B0704020202020204" pitchFamily="34" charset="0"/>
                <a:cs typeface="Arial Bold" panose="020B0704020202020204" pitchFamily="34" charset="0"/>
              </a:rPr>
              <a:t>C</a:t>
            </a:r>
            <a:r>
              <a:rPr sz="2200" dirty="0">
                <a:latin typeface="Arial Bold" panose="020B0704020202020204" pitchFamily="34" charset="0"/>
                <a:cs typeface="Arial Bold" panose="020B0704020202020204" pitchFamily="34" charset="0"/>
              </a:rPr>
              <a:t>ertifications for the Talking Book Library</a:t>
            </a:r>
            <a:endParaRPr lang="en-US" sz="2200" dirty="0">
              <a:latin typeface="Arial Bold" panose="020B0704020202020204" pitchFamily="34" charset="0"/>
              <a:cs typeface="Arial Bold" panose="020B0704020202020204" pitchFamily="34" charset="0"/>
            </a:endParaRPr>
          </a:p>
          <a:p>
            <a:pPr marL="576072" lvl="3" indent="0" defTabSz="512063">
              <a:spcBef>
                <a:spcPts val="600"/>
              </a:spcBef>
              <a:buClr>
                <a:schemeClr val="accent3">
                  <a:lumOff val="44000"/>
                </a:schemeClr>
              </a:buClr>
              <a:buNone/>
              <a:defRPr sz="1400" b="0">
                <a:solidFill>
                  <a:schemeClr val="accent3">
                    <a:lumOff val="44000"/>
                  </a:schemeClr>
                </a:solidFill>
                <a:latin typeface="Arial Black"/>
                <a:ea typeface="Arial Black"/>
                <a:cs typeface="Arial Black"/>
                <a:sym typeface="Arial Black"/>
              </a:defRPr>
            </a:pPr>
            <a:endParaRPr lang="en-US" sz="2200" dirty="0">
              <a:latin typeface="Arial Bold" panose="020B0704020202020204" pitchFamily="34" charset="0"/>
              <a:cs typeface="Arial Bold" panose="020B0704020202020204" pitchFamily="34" charset="0"/>
            </a:endParaRPr>
          </a:p>
          <a:p>
            <a:pPr marL="576072" lvl="3" indent="0" defTabSz="512063">
              <a:spcBef>
                <a:spcPts val="600"/>
              </a:spcBef>
              <a:buClr>
                <a:schemeClr val="accent3">
                  <a:lumOff val="44000"/>
                </a:schemeClr>
              </a:buClr>
              <a:buNone/>
              <a:defRPr sz="1400" b="0">
                <a:solidFill>
                  <a:schemeClr val="accent3">
                    <a:lumOff val="44000"/>
                  </a:schemeClr>
                </a:solidFill>
                <a:latin typeface="Arial Black"/>
                <a:ea typeface="Arial Black"/>
                <a:cs typeface="Arial Black"/>
                <a:sym typeface="Arial Black"/>
              </a:defRPr>
            </a:pPr>
            <a:r>
              <a:rPr sz="1400" i="1" dirty="0">
                <a:latin typeface="Arial Bold" panose="020B0704020202020204" pitchFamily="34" charset="0"/>
                <a:cs typeface="Arial Bold" panose="020B0704020202020204" pitchFamily="34" charset="0"/>
              </a:rPr>
              <a:t>*Title XX/income eligibility applies. These are promulgated yearly based on 200% of the Federal Poverty Guidelines.</a:t>
            </a:r>
          </a:p>
        </p:txBody>
      </p:sp>
      <p:sp>
        <p:nvSpPr>
          <p:cNvPr id="4" name="Title 2">
            <a:extLst>
              <a:ext uri="{FF2B5EF4-FFF2-40B4-BE49-F238E27FC236}">
                <a16:creationId xmlns:a16="http://schemas.microsoft.com/office/drawing/2014/main" id="{706A9450-03B4-4DBD-BBF3-159D3193DF8E}"/>
              </a:ext>
            </a:extLst>
          </p:cNvPr>
          <p:cNvSpPr txBox="1">
            <a:spLocks/>
          </p:cNvSpPr>
          <p:nvPr/>
        </p:nvSpPr>
        <p:spPr>
          <a:xfrm>
            <a:off x="1088897" y="53163"/>
            <a:ext cx="7751762" cy="565740"/>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Children’s Services - Overv</a:t>
            </a:r>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iew</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15709133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1"/>
          <p:cNvSpPr txBox="1">
            <a:spLocks noGrp="1"/>
          </p:cNvSpPr>
          <p:nvPr>
            <p:ph type="body" idx="4294967295"/>
          </p:nvPr>
        </p:nvSpPr>
        <p:spPr>
          <a:xfrm>
            <a:off x="1088897" y="737441"/>
            <a:ext cx="8055103" cy="3943350"/>
          </a:xfrm>
          <a:prstGeom prst="rect">
            <a:avLst/>
          </a:prstGeom>
        </p:spPr>
        <p:txBody>
          <a:bodyPr>
            <a:noAutofit/>
          </a:bodyPr>
          <a:lstStyle/>
          <a:p>
            <a:pPr marL="0" indent="0">
              <a:buClr>
                <a:schemeClr val="bg1"/>
              </a:buClr>
              <a:buNone/>
            </a:pPr>
            <a:r>
              <a:rPr lang="en-US" dirty="0">
                <a:solidFill>
                  <a:schemeClr val="bg1"/>
                </a:solidFill>
                <a:latin typeface="Arial Bold" panose="020B0704020202020204" pitchFamily="34" charset="0"/>
                <a:cs typeface="Arial Bold" panose="020B0704020202020204" pitchFamily="34" charset="0"/>
              </a:rPr>
              <a:t>Top Questions for MCB Children’s Workers during COVID-19:</a:t>
            </a:r>
          </a:p>
          <a:p>
            <a:pPr marL="0" indent="0">
              <a:buClr>
                <a:schemeClr val="bg1"/>
              </a:buClr>
              <a:buNone/>
            </a:pPr>
            <a:r>
              <a:rPr lang="en-US" dirty="0">
                <a:solidFill>
                  <a:schemeClr val="bg1"/>
                </a:solidFill>
                <a:latin typeface="Arial Bold" panose="020B0704020202020204" pitchFamily="34" charset="0"/>
                <a:cs typeface="Arial Bold" panose="020B0704020202020204" pitchFamily="34" charset="0"/>
              </a:rPr>
              <a:t>1. Available educational support and advocacy?</a:t>
            </a:r>
          </a:p>
          <a:p>
            <a:pPr marL="0" indent="0">
              <a:buClr>
                <a:schemeClr val="bg1"/>
              </a:buClr>
              <a:buNone/>
            </a:pPr>
            <a:r>
              <a:rPr lang="en-US" dirty="0">
                <a:solidFill>
                  <a:schemeClr val="bg1"/>
                </a:solidFill>
                <a:latin typeface="Arial Bold" panose="020B0704020202020204" pitchFamily="34" charset="0"/>
                <a:cs typeface="Arial Bold" panose="020B0704020202020204" pitchFamily="34" charset="0"/>
              </a:rPr>
              <a:t>2. Available MCB Respite Funds?</a:t>
            </a:r>
          </a:p>
          <a:p>
            <a:pPr marL="0" indent="0">
              <a:buNone/>
            </a:pPr>
            <a:r>
              <a:rPr lang="en-US" dirty="0">
                <a:solidFill>
                  <a:schemeClr val="bg1"/>
                </a:solidFill>
                <a:latin typeface="Arial Bold" panose="020B0704020202020204" pitchFamily="34" charset="0"/>
                <a:cs typeface="Arial Bold" panose="020B0704020202020204" pitchFamily="34" charset="0"/>
              </a:rPr>
              <a:t>3. Community financial resources for food, rent, and utilities? </a:t>
            </a:r>
          </a:p>
          <a:p>
            <a:pPr marL="576072" lvl="3" indent="0" defTabSz="512063">
              <a:spcBef>
                <a:spcPts val="600"/>
              </a:spcBef>
              <a:buClr>
                <a:schemeClr val="accent3">
                  <a:lumOff val="44000"/>
                </a:schemeClr>
              </a:buClr>
              <a:buNone/>
              <a:defRPr sz="1400" b="0">
                <a:solidFill>
                  <a:schemeClr val="accent3">
                    <a:lumOff val="44000"/>
                  </a:schemeClr>
                </a:solidFill>
                <a:latin typeface="Arial Black"/>
                <a:ea typeface="Arial Black"/>
                <a:cs typeface="Arial Black"/>
                <a:sym typeface="Arial Black"/>
              </a:defRPr>
            </a:pPr>
            <a:endParaRPr lang="en-US" sz="2200" dirty="0">
              <a:latin typeface="Arial Bold" panose="020B0704020202020204" pitchFamily="34" charset="0"/>
              <a:cs typeface="Arial Bold" panose="020B0704020202020204" pitchFamily="34" charset="0"/>
            </a:endParaRPr>
          </a:p>
        </p:txBody>
      </p:sp>
      <p:sp>
        <p:nvSpPr>
          <p:cNvPr id="4" name="Title 2">
            <a:extLst>
              <a:ext uri="{FF2B5EF4-FFF2-40B4-BE49-F238E27FC236}">
                <a16:creationId xmlns:a16="http://schemas.microsoft.com/office/drawing/2014/main" id="{706A9450-03B4-4DBD-BBF3-159D3193DF8E}"/>
              </a:ext>
            </a:extLst>
          </p:cNvPr>
          <p:cNvSpPr txBox="1">
            <a:spLocks/>
          </p:cNvSpPr>
          <p:nvPr/>
        </p:nvSpPr>
        <p:spPr>
          <a:xfrm>
            <a:off x="1088897" y="53163"/>
            <a:ext cx="7751762" cy="565740"/>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Children’s Services</a:t>
            </a:r>
            <a:endParaRPr lang="en-US" kern="0" dirty="0">
              <a:solidFill>
                <a:schemeClr val="bg1"/>
              </a:solidFill>
            </a:endParaRPr>
          </a:p>
        </p:txBody>
      </p:sp>
    </p:spTree>
    <p:extLst>
      <p:ext uri="{BB962C8B-B14F-4D97-AF65-F5344CB8AC3E}">
        <p14:creationId xmlns:p14="http://schemas.microsoft.com/office/powerpoint/2010/main" val="34024452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906780" y="1652916"/>
            <a:ext cx="7620000" cy="1200329"/>
          </a:xfrm>
          <a:prstGeom prst="rect">
            <a:avLst/>
          </a:prstGeom>
          <a:noFill/>
        </p:spPr>
        <p:txBody>
          <a:bodyPr wrap="square" rtlCol="0">
            <a:spAutoFit/>
          </a:bodyPr>
          <a:lstStyle/>
          <a:p>
            <a:pPr algn="ctr"/>
            <a:r>
              <a:rPr lang="en-US" sz="7200" dirty="0">
                <a:solidFill>
                  <a:schemeClr val="bg1"/>
                </a:solidFill>
                <a:latin typeface="Arial Bold" panose="020B0704020202020204" pitchFamily="34" charset="0"/>
                <a:cs typeface="Arial Bold" panose="020B0704020202020204" pitchFamily="34" charset="0"/>
              </a:rPr>
              <a:t>Discussion</a:t>
            </a:r>
          </a:p>
        </p:txBody>
      </p:sp>
    </p:spTree>
    <p:extLst>
      <p:ext uri="{BB962C8B-B14F-4D97-AF65-F5344CB8AC3E}">
        <p14:creationId xmlns:p14="http://schemas.microsoft.com/office/powerpoint/2010/main" val="2780203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510363" y="1090670"/>
            <a:ext cx="8142771" cy="3598776"/>
          </a:xfrm>
          <a:prstGeom prst="rect">
            <a:avLst/>
          </a:prstGeom>
        </p:spPr>
        <p:txBody>
          <a:bodyPr/>
          <a:lstStyle/>
          <a:p>
            <a:pPr marL="0" indent="0">
              <a:spcBef>
                <a:spcPts val="0"/>
              </a:spcBef>
              <a:buNone/>
            </a:pPr>
            <a:endParaRPr lang="en-US" sz="800"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r>
              <a:rPr lang="en-US" b="0" dirty="0">
                <a:solidFill>
                  <a:schemeClr val="bg1"/>
                </a:solidFill>
                <a:latin typeface="Arial Bold" panose="020B0704020202020204" pitchFamily="34" charset="0"/>
                <a:cs typeface="Arial Bold" panose="020B0704020202020204" pitchFamily="34" charset="0"/>
              </a:rPr>
              <a:t>Website:	</a:t>
            </a:r>
            <a:r>
              <a:rPr lang="en-US" b="0" dirty="0">
                <a:solidFill>
                  <a:schemeClr val="bg1"/>
                </a:solidFill>
                <a:latin typeface="Arial Bold" panose="020B0704020202020204" pitchFamily="34" charset="0"/>
                <a:cs typeface="Arial Bold" panose="020B0704020202020204" pitchFamily="34" charset="0"/>
                <a:hlinkClick r:id="rId2">
                  <a:extLst>
                    <a:ext uri="{A12FA001-AC4F-418D-AE19-62706E023703}">
                      <ahyp:hlinkClr xmlns:ahyp="http://schemas.microsoft.com/office/drawing/2018/hyperlinkcolor" val="tx"/>
                    </a:ext>
                  </a:extLst>
                </a:hlinkClick>
              </a:rPr>
              <a:t>www.mass.gov/mcb</a:t>
            </a: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r>
              <a:rPr lang="en-US" b="0" dirty="0">
                <a:solidFill>
                  <a:schemeClr val="bg1"/>
                </a:solidFill>
                <a:latin typeface="Arial Bold" panose="020B0704020202020204" pitchFamily="34" charset="0"/>
                <a:cs typeface="Arial Bold" panose="020B0704020202020204" pitchFamily="34" charset="0"/>
              </a:rPr>
              <a:t>Twitter/Instagram: @</a:t>
            </a:r>
            <a:r>
              <a:rPr lang="en-US" b="0" dirty="0" err="1">
                <a:solidFill>
                  <a:schemeClr val="bg1"/>
                </a:solidFill>
                <a:latin typeface="Arial Bold" panose="020B0704020202020204" pitchFamily="34" charset="0"/>
                <a:cs typeface="Arial Bold" panose="020B0704020202020204" pitchFamily="34" charset="0"/>
              </a:rPr>
              <a:t>massblind</a:t>
            </a: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r>
              <a:rPr lang="en-US" b="0" dirty="0">
                <a:solidFill>
                  <a:schemeClr val="bg1"/>
                </a:solidFill>
                <a:latin typeface="Arial Bold" panose="020B0704020202020204" pitchFamily="34" charset="0"/>
                <a:cs typeface="Arial Bold" panose="020B0704020202020204" pitchFamily="34" charset="0"/>
              </a:rPr>
              <a:t>Facebook: @</a:t>
            </a:r>
            <a:r>
              <a:rPr lang="en-US" b="0" dirty="0" err="1">
                <a:solidFill>
                  <a:schemeClr val="bg1"/>
                </a:solidFill>
                <a:latin typeface="Arial Bold" panose="020B0704020202020204" pitchFamily="34" charset="0"/>
                <a:cs typeface="Arial Bold" panose="020B0704020202020204" pitchFamily="34" charset="0"/>
              </a:rPr>
              <a:t>masscommblind</a:t>
            </a: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r>
              <a:rPr lang="en-US" b="0" dirty="0">
                <a:solidFill>
                  <a:schemeClr val="bg1"/>
                </a:solidFill>
                <a:latin typeface="Arial Bold" panose="020B0704020202020204" pitchFamily="34" charset="0"/>
                <a:cs typeface="Arial Bold" panose="020B0704020202020204" pitchFamily="34" charset="0"/>
              </a:rPr>
              <a:t>LinkedIn: Massachusetts Commission for the Blind</a:t>
            </a:r>
          </a:p>
          <a:p>
            <a:pPr marL="0" indent="0">
              <a:spcBef>
                <a:spcPts val="0"/>
              </a:spcBef>
              <a:buNone/>
            </a:pPr>
            <a:endParaRPr lang="en-US" b="0" dirty="0">
              <a:solidFill>
                <a:schemeClr val="bg1"/>
              </a:solidFill>
              <a:latin typeface="Arial Bold" panose="020B0704020202020204" pitchFamily="34" charset="0"/>
              <a:cs typeface="Arial Bold" panose="020B0704020202020204" pitchFamily="34" charset="0"/>
            </a:endParaRPr>
          </a:p>
          <a:p>
            <a:pPr marL="0" indent="0">
              <a:spcBef>
                <a:spcPts val="0"/>
              </a:spcBef>
              <a:buNone/>
            </a:pPr>
            <a:r>
              <a:rPr lang="en-US" b="0" dirty="0">
                <a:solidFill>
                  <a:schemeClr val="bg1"/>
                </a:solidFill>
                <a:latin typeface="Arial Bold" panose="020B0704020202020204" pitchFamily="34" charset="0"/>
                <a:cs typeface="Arial Bold" panose="020B0704020202020204" pitchFamily="34" charset="0"/>
              </a:rPr>
              <a:t>YouTube: Massachusetts Commission for the Blind</a:t>
            </a:r>
          </a:p>
        </p:txBody>
      </p:sp>
      <p:sp>
        <p:nvSpPr>
          <p:cNvPr id="3" name="Title 2"/>
          <p:cNvSpPr>
            <a:spLocks noGrp="1"/>
          </p:cNvSpPr>
          <p:nvPr>
            <p:ph type="title" idx="4294967295"/>
          </p:nvPr>
        </p:nvSpPr>
        <p:spPr>
          <a:xfrm>
            <a:off x="1313860" y="51797"/>
            <a:ext cx="7751762" cy="280988"/>
          </a:xfrm>
          <a:prstGeom prst="rect">
            <a:avLst/>
          </a:prstGeom>
        </p:spPr>
        <p:txBody>
          <a:bodyPr/>
          <a:lstStyle/>
          <a:p>
            <a:pPr algn="r"/>
            <a:br>
              <a:rPr lang="en-US" sz="3200" kern="1200" spc="50" dirty="0">
                <a:ln w="13335" cmpd="sng">
                  <a:solidFill>
                    <a:srgbClr val="759AA5">
                      <a:lumMod val="50000"/>
                    </a:srgbClr>
                  </a:solidFill>
                  <a:prstDash val="solid"/>
                </a:ln>
                <a:solidFill>
                  <a:srgbClr val="B9AB6F">
                    <a:tint val="1000"/>
                  </a:srgbClr>
                </a:solidFill>
                <a:latin typeface="Tw Cen MT"/>
                <a:cs typeface="+mj-cs"/>
              </a:rPr>
            </a:br>
            <a:endParaRPr lang="en-US" sz="2800" dirty="0">
              <a:solidFill>
                <a:schemeClr val="bg1"/>
              </a:solidFill>
            </a:endParaRPr>
          </a:p>
        </p:txBody>
      </p:sp>
      <p:sp>
        <p:nvSpPr>
          <p:cNvPr id="4" name="TextBox 3">
            <a:extLst>
              <a:ext uri="{FF2B5EF4-FFF2-40B4-BE49-F238E27FC236}">
                <a16:creationId xmlns:a16="http://schemas.microsoft.com/office/drawing/2014/main" id="{EAE7E0D7-395A-4E9A-8C35-53AFE5BE0DCA}"/>
              </a:ext>
            </a:extLst>
          </p:cNvPr>
          <p:cNvSpPr txBox="1"/>
          <p:nvPr/>
        </p:nvSpPr>
        <p:spPr>
          <a:xfrm>
            <a:off x="1105251" y="40397"/>
            <a:ext cx="4839418" cy="584775"/>
          </a:xfrm>
          <a:prstGeom prst="rect">
            <a:avLst/>
          </a:prstGeom>
          <a:noFill/>
        </p:spPr>
        <p:txBody>
          <a:bodyPr wrap="square" rtlCol="0">
            <a:spAutoFit/>
          </a:bodyPr>
          <a:lstStyle/>
          <a:p>
            <a:r>
              <a:rPr lang="en-US" sz="3200" dirty="0">
                <a:solidFill>
                  <a:schemeClr val="bg1"/>
                </a:solidFill>
                <a:latin typeface="Arial Bold" panose="020B0704020202020204" pitchFamily="34" charset="0"/>
                <a:cs typeface="Arial Bold" panose="020B0704020202020204" pitchFamily="34" charset="0"/>
              </a:rPr>
              <a:t>Connect With MCB</a:t>
            </a:r>
          </a:p>
        </p:txBody>
      </p:sp>
    </p:spTree>
    <p:extLst>
      <p:ext uri="{BB962C8B-B14F-4D97-AF65-F5344CB8AC3E}">
        <p14:creationId xmlns:p14="http://schemas.microsoft.com/office/powerpoint/2010/main" val="38587401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139321"/>
          </a:xfrm>
          <a:prstGeom prst="rect">
            <a:avLst/>
          </a:prstGeom>
          <a:noFill/>
        </p:spPr>
        <p:txBody>
          <a:bodyPr wrap="square" rtlCol="0">
            <a:spAutoFit/>
          </a:bodyPr>
          <a:lstStyle/>
          <a:p>
            <a:pPr algn="ctr"/>
            <a:r>
              <a:rPr lang="en-US" sz="5400" dirty="0">
                <a:solidFill>
                  <a:schemeClr val="bg1"/>
                </a:solidFill>
                <a:latin typeface="Arial Bold" panose="020B0704020202020204" pitchFamily="34" charset="0"/>
                <a:cs typeface="Arial Bold" panose="020B0704020202020204" pitchFamily="34" charset="0"/>
              </a:rPr>
              <a:t>Closing Music </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Josh Pearson</a:t>
            </a:r>
          </a:p>
          <a:p>
            <a:pPr algn="ctr"/>
            <a:r>
              <a:rPr lang="en-US" sz="3600" dirty="0">
                <a:solidFill>
                  <a:schemeClr val="bg1"/>
                </a:solidFill>
                <a:latin typeface="Arial Bold" panose="020B0704020202020204" pitchFamily="34" charset="0"/>
                <a:cs typeface="Arial Bold" panose="020B0704020202020204" pitchFamily="34" charset="0"/>
              </a:rPr>
              <a:t>MCB Consumer</a:t>
            </a:r>
          </a:p>
          <a:p>
            <a:pPr algn="ctr"/>
            <a:endParaRPr lang="en-US" sz="3600" dirty="0">
              <a:solidFill>
                <a:schemeClr val="bg1"/>
              </a:solidFill>
              <a:latin typeface="Arial Bold" panose="020B0704020202020204" pitchFamily="34" charset="0"/>
              <a:cs typeface="Arial Bold" panose="020B0704020202020204" pitchFamily="34" charset="0"/>
            </a:endParaRPr>
          </a:p>
        </p:txBody>
      </p:sp>
    </p:spTree>
    <p:extLst>
      <p:ext uri="{BB962C8B-B14F-4D97-AF65-F5344CB8AC3E}">
        <p14:creationId xmlns:p14="http://schemas.microsoft.com/office/powerpoint/2010/main" val="3293977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4294967295"/>
          </p:nvPr>
        </p:nvSpPr>
        <p:spPr>
          <a:xfrm>
            <a:off x="1063256" y="760687"/>
            <a:ext cx="7640212" cy="4076686"/>
          </a:xfrm>
          <a:prstGeom prst="rect">
            <a:avLst/>
          </a:prstGeom>
        </p:spPr>
        <p:txBody>
          <a:bodyPr/>
          <a:lstStyle/>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VR Update: Deputy Commissioner John Oliveira</a:t>
            </a: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Randolph-Sheppard Program: Jay Rufo</a:t>
            </a: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Rehabilitation Teaching: Carolyn Ovesen</a:t>
            </a: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Social Rehabilitation: Kathi White</a:t>
            </a:r>
          </a:p>
          <a:p>
            <a:pPr>
              <a:lnSpc>
                <a:spcPct val="150000"/>
              </a:lnSpc>
              <a:spcBef>
                <a:spcPts val="0"/>
              </a:spcBef>
              <a:spcAft>
                <a:spcPts val="0"/>
              </a:spcAft>
              <a:buClr>
                <a:schemeClr val="bg1"/>
              </a:buClr>
            </a:pPr>
            <a:r>
              <a:rPr lang="en-US" sz="1800" dirty="0">
                <a:solidFill>
                  <a:srgbClr val="FFFFFF"/>
                </a:solidFill>
                <a:latin typeface="Arial Bold" panose="020B0704020202020204" pitchFamily="34" charset="0"/>
                <a:ea typeface="Calibri" panose="020F0502020204030204" pitchFamily="34" charset="0"/>
                <a:cs typeface="Arial Bold" panose="020B0704020202020204" pitchFamily="34" charset="0"/>
              </a:rPr>
              <a:t>Older Independent Blind: Karen Hatcher</a:t>
            </a:r>
            <a:endPar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endParaRP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Orientation &amp; Mobility: Meg Robertson</a:t>
            </a: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Assistive Technology: Alexander Pooler</a:t>
            </a:r>
          </a:p>
          <a:p>
            <a:pPr>
              <a:lnSpc>
                <a:spcPct val="150000"/>
              </a:lnSpc>
              <a:spcBef>
                <a:spcPts val="0"/>
              </a:spcBef>
              <a:spcAft>
                <a:spcPts val="0"/>
              </a:spcAft>
              <a:buClr>
                <a:schemeClr val="bg1"/>
              </a:buClr>
            </a:pPr>
            <a:r>
              <a:rPr lang="en-US" sz="1800" dirty="0">
                <a:solidFill>
                  <a:srgbClr val="FFFFFF"/>
                </a:solidFill>
                <a:latin typeface="Arial Bold" panose="020B0704020202020204" pitchFamily="34" charset="0"/>
                <a:ea typeface="Calibri" panose="020F0502020204030204" pitchFamily="34" charset="0"/>
                <a:cs typeface="Arial Bold" panose="020B0704020202020204" pitchFamily="34" charset="0"/>
              </a:rPr>
              <a:t>Employment Services: Joe Buizon</a:t>
            </a:r>
          </a:p>
          <a:p>
            <a:pPr>
              <a:lnSpc>
                <a:spcPct val="150000"/>
              </a:lnSpc>
              <a:spcBef>
                <a:spcPts val="0"/>
              </a:spcBef>
              <a:spcAft>
                <a:spcPts val="0"/>
              </a:spcAft>
              <a:buClr>
                <a:schemeClr val="bg1"/>
              </a:buClr>
            </a:pPr>
            <a:r>
              <a:rPr lang="en-US" sz="1800" dirty="0">
                <a:solidFill>
                  <a:schemeClr val="bg1"/>
                </a:solidFill>
                <a:latin typeface="Arial Bold" panose="020B0704020202020204" pitchFamily="34" charset="0"/>
                <a:ea typeface="Calibri" panose="020F0502020204030204" pitchFamily="34" charset="0"/>
                <a:cs typeface="Arial Bold" panose="020B0704020202020204" pitchFamily="34" charset="0"/>
              </a:rPr>
              <a:t>Children’s Services: Susan Lavin</a:t>
            </a:r>
            <a:endParaRPr lang="en-US" sz="1800" dirty="0">
              <a:solidFill>
                <a:srgbClr val="FFFFFF"/>
              </a:solidFill>
              <a:latin typeface="Arial Bold" panose="020B0704020202020204" pitchFamily="34" charset="0"/>
              <a:ea typeface="Calibri" panose="020F0502020204030204" pitchFamily="34" charset="0"/>
              <a:cs typeface="Arial Bold" panose="020B0704020202020204" pitchFamily="34" charset="0"/>
            </a:endParaRPr>
          </a:p>
          <a:p>
            <a:pPr lvl="0">
              <a:lnSpc>
                <a:spcPct val="150000"/>
              </a:lnSpc>
              <a:spcBef>
                <a:spcPts val="0"/>
              </a:spcBef>
              <a:spcAft>
                <a:spcPts val="0"/>
              </a:spcAft>
              <a:buClr>
                <a:srgbClr val="FFFFFF"/>
              </a:buClr>
            </a:pPr>
            <a:r>
              <a:rPr lang="en-US" sz="1800" dirty="0">
                <a:solidFill>
                  <a:srgbClr val="FFFFFF"/>
                </a:solidFill>
                <a:latin typeface="Arial Bold" panose="020B0704020202020204" pitchFamily="34" charset="0"/>
                <a:ea typeface="Calibri" panose="020F0502020204030204" pitchFamily="34" charset="0"/>
                <a:cs typeface="Arial Bold" panose="020B0704020202020204" pitchFamily="34" charset="0"/>
              </a:rPr>
              <a:t>Questions &amp; Answers</a:t>
            </a:r>
          </a:p>
          <a:p>
            <a:pPr>
              <a:lnSpc>
                <a:spcPct val="150000"/>
              </a:lnSpc>
              <a:spcBef>
                <a:spcPts val="0"/>
              </a:spcBef>
              <a:spcAft>
                <a:spcPts val="0"/>
              </a:spcAft>
              <a:buClr>
                <a:schemeClr val="bg1"/>
              </a:buClr>
            </a:pPr>
            <a:endParaRPr lang="en-US" sz="1600" dirty="0">
              <a:solidFill>
                <a:schemeClr val="bg1"/>
              </a:solidFill>
              <a:ea typeface="Calibri" panose="020F0502020204030204" pitchFamily="34" charset="0"/>
              <a:cs typeface="Times New Roman" panose="02020603050405020304" pitchFamily="18" charset="0"/>
            </a:endParaRPr>
          </a:p>
          <a:p>
            <a:pPr marL="0" indent="0" algn="ctr">
              <a:lnSpc>
                <a:spcPct val="150000"/>
              </a:lnSpc>
              <a:spcBef>
                <a:spcPts val="0"/>
              </a:spcBef>
              <a:buNone/>
            </a:pPr>
            <a:endParaRPr lang="en-US" dirty="0"/>
          </a:p>
          <a:p>
            <a:pPr marL="0" indent="0">
              <a:buNone/>
            </a:pPr>
            <a:endParaRPr lang="en-US" dirty="0"/>
          </a:p>
        </p:txBody>
      </p:sp>
      <p:sp>
        <p:nvSpPr>
          <p:cNvPr id="3" name="Title 2"/>
          <p:cNvSpPr>
            <a:spLocks noGrp="1"/>
          </p:cNvSpPr>
          <p:nvPr>
            <p:ph type="title" idx="4294967295"/>
          </p:nvPr>
        </p:nvSpPr>
        <p:spPr>
          <a:xfrm>
            <a:off x="1313860" y="53163"/>
            <a:ext cx="7751762" cy="280988"/>
          </a:xfrm>
          <a:prstGeom prst="rect">
            <a:avLst/>
          </a:prstGeom>
        </p:spPr>
        <p:txBody>
          <a:bodyPr/>
          <a:lstStyle/>
          <a:p>
            <a:pPr algn="r"/>
            <a:br>
              <a:rPr lang="en-US" sz="3200" kern="1200" spc="50" dirty="0">
                <a:ln w="13335" cmpd="sng">
                  <a:solidFill>
                    <a:srgbClr val="759AA5">
                      <a:lumMod val="50000"/>
                    </a:srgbClr>
                  </a:solidFill>
                  <a:prstDash val="solid"/>
                </a:ln>
                <a:solidFill>
                  <a:srgbClr val="B9AB6F">
                    <a:tint val="1000"/>
                  </a:srgbClr>
                </a:solidFill>
                <a:latin typeface="Tw Cen MT"/>
                <a:cs typeface="+mj-cs"/>
              </a:rPr>
            </a:br>
            <a:endParaRPr lang="en-US" sz="2800" dirty="0">
              <a:solidFill>
                <a:schemeClr val="bg1"/>
              </a:solidFill>
            </a:endParaRPr>
          </a:p>
        </p:txBody>
      </p:sp>
      <p:sp>
        <p:nvSpPr>
          <p:cNvPr id="4" name="TextBox 3">
            <a:extLst>
              <a:ext uri="{FF2B5EF4-FFF2-40B4-BE49-F238E27FC236}">
                <a16:creationId xmlns:a16="http://schemas.microsoft.com/office/drawing/2014/main" id="{EAE7E0D7-395A-4E9A-8C35-53AFE5BE0DCA}"/>
              </a:ext>
            </a:extLst>
          </p:cNvPr>
          <p:cNvSpPr txBox="1"/>
          <p:nvPr/>
        </p:nvSpPr>
        <p:spPr>
          <a:xfrm>
            <a:off x="1148316" y="40397"/>
            <a:ext cx="5475767" cy="646331"/>
          </a:xfrm>
          <a:prstGeom prst="rect">
            <a:avLst/>
          </a:prstGeom>
          <a:noFill/>
        </p:spPr>
        <p:txBody>
          <a:bodyPr wrap="square" rtlCol="0">
            <a:spAutoFit/>
          </a:bodyPr>
          <a:lstStyle/>
          <a:p>
            <a:r>
              <a:rPr lang="en-US" sz="3600" spc="50" dirty="0">
                <a:ln w="13335" cmpd="sng">
                  <a:solidFill>
                    <a:srgbClr val="759AA5">
                      <a:lumMod val="50000"/>
                    </a:srgbClr>
                  </a:solidFill>
                  <a:prstDash val="solid"/>
                </a:ln>
                <a:solidFill>
                  <a:srgbClr val="B9AB6F">
                    <a:tint val="1000"/>
                  </a:srgbClr>
                </a:solidFill>
                <a:latin typeface="Arial Bold" panose="020B0704020202020204" pitchFamily="34" charset="0"/>
                <a:ea typeface="+mj-ea"/>
                <a:cs typeface="Arial Bold" panose="020B0704020202020204" pitchFamily="34" charset="0"/>
              </a:rPr>
              <a:t>AGENDA</a:t>
            </a:r>
            <a:endParaRPr lang="en-US" sz="3200" dirty="0">
              <a:solidFill>
                <a:schemeClr val="bg1"/>
              </a:solidFill>
              <a:latin typeface="Arial Bold" panose="020B0704020202020204" pitchFamily="34" charset="0"/>
              <a:cs typeface="Arial Bold" panose="020B0704020202020204" pitchFamily="34" charset="0"/>
            </a:endParaRPr>
          </a:p>
        </p:txBody>
      </p:sp>
    </p:spTree>
    <p:extLst>
      <p:ext uri="{BB962C8B-B14F-4D97-AF65-F5344CB8AC3E}">
        <p14:creationId xmlns:p14="http://schemas.microsoft.com/office/powerpoint/2010/main" val="2461675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231654"/>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Vocational Rehabilitation (VR) Update</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Deputy Commissioner</a:t>
            </a:r>
          </a:p>
          <a:p>
            <a:pPr algn="ctr"/>
            <a:r>
              <a:rPr lang="en-US" sz="3600" dirty="0">
                <a:solidFill>
                  <a:schemeClr val="bg1"/>
                </a:solidFill>
                <a:latin typeface="Arial Bold" panose="020B0704020202020204" pitchFamily="34" charset="0"/>
                <a:cs typeface="Arial Bold" panose="020B0704020202020204" pitchFamily="34" charset="0"/>
              </a:rPr>
              <a:t>John Oliveira</a:t>
            </a:r>
          </a:p>
        </p:txBody>
      </p:sp>
    </p:spTree>
    <p:extLst>
      <p:ext uri="{BB962C8B-B14F-4D97-AF65-F5344CB8AC3E}">
        <p14:creationId xmlns:p14="http://schemas.microsoft.com/office/powerpoint/2010/main" val="4164817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046988"/>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VR services assist older students and adults to prepare for, achieve, retain, or regain employment. The VR program is federally funded with a State match.  </a:t>
            </a:r>
            <a:r>
              <a:rPr lang="en-US" sz="3200" b="1" dirty="0">
                <a:solidFill>
                  <a:schemeClr val="bg1"/>
                </a:solidFill>
                <a:latin typeface="Arial Bold" panose="020B0704020202020204" pitchFamily="34" charset="0"/>
                <a:cs typeface="Arial Bold" panose="020B0704020202020204" pitchFamily="34" charset="0"/>
              </a:rPr>
              <a:t>(950 consumers actively receiving services)</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VR Services at MCB</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77562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539430"/>
          </a:xfrm>
          <a:prstGeom prst="rect">
            <a:avLst/>
          </a:prstGeom>
          <a:noFill/>
        </p:spPr>
        <p:txBody>
          <a:bodyPr wrap="square" rtlCol="0">
            <a:spAutoFit/>
          </a:bodyPr>
          <a:lstStyle/>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Consumer hired in the computer science field</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Consumer hired at a major hospital</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Consumer hired at </a:t>
            </a:r>
            <a:r>
              <a:rPr lang="en-US" sz="3200" dirty="0" err="1">
                <a:solidFill>
                  <a:schemeClr val="bg1"/>
                </a:solidFill>
                <a:latin typeface="Arial Bold" panose="020B0704020202020204" pitchFamily="34" charset="0"/>
                <a:cs typeface="Arial Bold" panose="020B0704020202020204" pitchFamily="34" charset="0"/>
              </a:rPr>
              <a:t>AllWays</a:t>
            </a:r>
            <a:r>
              <a:rPr lang="en-US" sz="3200" dirty="0">
                <a:solidFill>
                  <a:schemeClr val="bg1"/>
                </a:solidFill>
                <a:latin typeface="Arial Bold" panose="020B0704020202020204" pitchFamily="34" charset="0"/>
                <a:cs typeface="Arial Bold" panose="020B0704020202020204" pitchFamily="34" charset="0"/>
              </a:rPr>
              <a:t> Health Partners</a:t>
            </a:r>
          </a:p>
          <a:p>
            <a:pPr marL="457200" indent="-4572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Consumer hired at Dunkin’ Donuts Headquarters</a:t>
            </a:r>
            <a:endParaRPr lang="en-US" dirty="0"/>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VR Success Stories during COVID-19</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3573819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970318"/>
          </a:xfrm>
          <a:prstGeom prst="rect">
            <a:avLst/>
          </a:prstGeom>
          <a:noFill/>
        </p:spPr>
        <p:txBody>
          <a:bodyPr wrap="square" rtlCol="0">
            <a:spAutoFit/>
          </a:bodyPr>
          <a:lstStyle/>
          <a:p>
            <a:pPr algn="ctr"/>
            <a:r>
              <a:rPr lang="en-US" sz="4800" dirty="0">
                <a:solidFill>
                  <a:schemeClr val="bg1"/>
                </a:solidFill>
                <a:latin typeface="Arial Bold" panose="020B0704020202020204" pitchFamily="34" charset="0"/>
                <a:cs typeface="Arial Bold" panose="020B0704020202020204" pitchFamily="34" charset="0"/>
              </a:rPr>
              <a:t>Randolph-Sheppard Vending Facilities</a:t>
            </a:r>
          </a:p>
          <a:p>
            <a:pPr algn="ctr"/>
            <a:r>
              <a:rPr lang="en-US" sz="4800" dirty="0">
                <a:solidFill>
                  <a:schemeClr val="bg1"/>
                </a:solidFill>
                <a:latin typeface="Arial Bold" panose="020B0704020202020204" pitchFamily="34" charset="0"/>
                <a:cs typeface="Arial Bold" panose="020B0704020202020204" pitchFamily="34" charset="0"/>
              </a:rPr>
              <a:t>Program</a:t>
            </a:r>
          </a:p>
          <a:p>
            <a:pPr algn="ctr"/>
            <a:endParaRPr lang="en-US" sz="3600" dirty="0">
              <a:solidFill>
                <a:schemeClr val="bg1"/>
              </a:solidFill>
              <a:latin typeface="Arial Bold" panose="020B0704020202020204" pitchFamily="34" charset="0"/>
              <a:cs typeface="Arial Bold" panose="020B0704020202020204" pitchFamily="34" charset="0"/>
            </a:endParaRPr>
          </a:p>
          <a:p>
            <a:pPr algn="ctr"/>
            <a:r>
              <a:rPr lang="en-US" sz="3600" dirty="0">
                <a:solidFill>
                  <a:schemeClr val="bg1"/>
                </a:solidFill>
                <a:latin typeface="Arial Bold" panose="020B0704020202020204" pitchFamily="34" charset="0"/>
                <a:cs typeface="Arial Bold" panose="020B0704020202020204" pitchFamily="34" charset="0"/>
              </a:rPr>
              <a:t>Director</a:t>
            </a:r>
          </a:p>
          <a:p>
            <a:pPr algn="ctr"/>
            <a:r>
              <a:rPr lang="en-US" sz="3600" dirty="0">
                <a:solidFill>
                  <a:schemeClr val="bg1"/>
                </a:solidFill>
                <a:latin typeface="Arial Bold" panose="020B0704020202020204" pitchFamily="34" charset="0"/>
                <a:cs typeface="Arial Bold" panose="020B0704020202020204" pitchFamily="34" charset="0"/>
              </a:rPr>
              <a:t>Jay Rufo</a:t>
            </a:r>
          </a:p>
        </p:txBody>
      </p:sp>
    </p:spTree>
    <p:extLst>
      <p:ext uri="{BB962C8B-B14F-4D97-AF65-F5344CB8AC3E}">
        <p14:creationId xmlns:p14="http://schemas.microsoft.com/office/powerpoint/2010/main" val="4184150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D388FBF-E2C6-4A40-806E-70071FB81D88}"/>
              </a:ext>
            </a:extLst>
          </p:cNvPr>
          <p:cNvSpPr txBox="1"/>
          <p:nvPr/>
        </p:nvSpPr>
        <p:spPr>
          <a:xfrm>
            <a:off x="874881" y="951170"/>
            <a:ext cx="7652429" cy="3539430"/>
          </a:xfrm>
          <a:prstGeom prst="rect">
            <a:avLst/>
          </a:prstGeom>
          <a:noFill/>
        </p:spPr>
        <p:txBody>
          <a:bodyPr wrap="square" rtlCol="0">
            <a:spAutoFit/>
          </a:bodyPr>
          <a:lstStyle/>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Program Overview</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Consumer Qualifications</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Vendor Training</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Average Work Day</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Becoming a Vendor</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COVID-19 Impact</a:t>
            </a:r>
          </a:p>
          <a:p>
            <a:pPr marL="342900" indent="-342900">
              <a:buFont typeface="Arial" panose="020B0604020202020204" pitchFamily="34" charset="0"/>
              <a:buChar char="•"/>
            </a:pPr>
            <a:r>
              <a:rPr lang="en-US" sz="3200" dirty="0">
                <a:solidFill>
                  <a:schemeClr val="bg1"/>
                </a:solidFill>
                <a:latin typeface="Arial Bold" panose="020B0704020202020204" pitchFamily="34" charset="0"/>
                <a:cs typeface="Arial Bold" panose="020B0704020202020204" pitchFamily="34" charset="0"/>
              </a:rPr>
              <a:t>Success Story</a:t>
            </a:r>
          </a:p>
        </p:txBody>
      </p:sp>
      <p:sp>
        <p:nvSpPr>
          <p:cNvPr id="3" name="Title 2">
            <a:extLst>
              <a:ext uri="{FF2B5EF4-FFF2-40B4-BE49-F238E27FC236}">
                <a16:creationId xmlns:a16="http://schemas.microsoft.com/office/drawing/2014/main" id="{A1BAC424-0DE9-4EB3-9CB0-26C7578C500E}"/>
              </a:ext>
            </a:extLst>
          </p:cNvPr>
          <p:cNvSpPr txBox="1">
            <a:spLocks/>
          </p:cNvSpPr>
          <p:nvPr/>
        </p:nvSpPr>
        <p:spPr>
          <a:xfrm>
            <a:off x="1196339" y="75257"/>
            <a:ext cx="7652429" cy="567839"/>
          </a:xfrm>
          <a:prstGeom prst="rect">
            <a:avLst/>
          </a:prstGeom>
        </p:spPr>
        <p:txBody>
          <a:bodyPr/>
          <a:lstStyle>
            <a:lvl1pPr algn="l" rtl="0" eaLnBrk="1" fontAlgn="base" hangingPunct="1">
              <a:lnSpc>
                <a:spcPct val="90000"/>
              </a:lnSpc>
              <a:spcBef>
                <a:spcPct val="0"/>
              </a:spcBef>
              <a:spcAft>
                <a:spcPct val="0"/>
              </a:spcAft>
              <a:defRPr sz="2800" b="1">
                <a:solidFill>
                  <a:srgbClr val="0033CC"/>
                </a:solidFill>
                <a:latin typeface="Calibri" panose="020F0502020204030204" pitchFamily="34" charset="0"/>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r>
              <a:rPr lang="en-US" sz="3200" kern="1200" spc="50" dirty="0">
                <a:ln w="13335" cmpd="sng">
                  <a:solidFill>
                    <a:srgbClr val="759AA5">
                      <a:lumMod val="50000"/>
                    </a:srgbClr>
                  </a:solidFill>
                  <a:prstDash val="solid"/>
                </a:ln>
                <a:solidFill>
                  <a:srgbClr val="B9AB6F">
                    <a:tint val="1000"/>
                  </a:srgbClr>
                </a:solidFill>
                <a:latin typeface="Arial Bold" panose="020B0704020202020204" pitchFamily="34" charset="0"/>
                <a:cs typeface="Arial Bold" panose="020B0704020202020204" pitchFamily="34" charset="0"/>
              </a:rPr>
              <a:t>RANDOLPH-SHEPPARD PROGRAM</a:t>
            </a:r>
            <a:br>
              <a:rPr lang="en-US" sz="3200" kern="1200" spc="50" dirty="0">
                <a:ln w="13335" cmpd="sng">
                  <a:solidFill>
                    <a:srgbClr val="759AA5">
                      <a:lumMod val="50000"/>
                    </a:srgbClr>
                  </a:solidFill>
                  <a:prstDash val="solid"/>
                </a:ln>
                <a:solidFill>
                  <a:srgbClr val="B9AB6F">
                    <a:tint val="1000"/>
                  </a:srgbClr>
                </a:solidFill>
                <a:latin typeface="Tw Cen MT"/>
              </a:rPr>
            </a:br>
            <a:endParaRPr lang="en-US" kern="0" dirty="0">
              <a:solidFill>
                <a:schemeClr val="bg1"/>
              </a:solidFill>
            </a:endParaRPr>
          </a:p>
        </p:txBody>
      </p:sp>
    </p:spTree>
    <p:extLst>
      <p:ext uri="{BB962C8B-B14F-4D97-AF65-F5344CB8AC3E}">
        <p14:creationId xmlns:p14="http://schemas.microsoft.com/office/powerpoint/2010/main" val="728676146"/>
      </p:ext>
    </p:extLst>
  </p:cSld>
  <p:clrMapOvr>
    <a:masterClrMapping/>
  </p:clrMapOvr>
</p:sld>
</file>

<file path=ppt/theme/theme1.xml><?xml version="1.0" encoding="utf-8"?>
<a:theme xmlns:a="http://schemas.openxmlformats.org/drawingml/2006/main" name="Gov's Office Master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Gov's Office Master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itdpowerpointtemplate</Template>
  <TotalTime>0</TotalTime>
  <Words>1027</Words>
  <Application>Microsoft Office PowerPoint</Application>
  <PresentationFormat>On-screen Show (16:9)</PresentationFormat>
  <Paragraphs>266</Paragraphs>
  <Slides>39</Slides>
  <Notes>33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39</vt:i4>
      </vt:variant>
    </vt:vector>
  </HeadingPairs>
  <TitlesOfParts>
    <vt:vector size="46" baseType="lpstr">
      <vt:lpstr>Arial</vt:lpstr>
      <vt:lpstr>Arial Bold</vt:lpstr>
      <vt:lpstr>Calibri</vt:lpstr>
      <vt:lpstr>Tw Cen MT</vt:lpstr>
      <vt:lpstr>Verdana</vt:lpstr>
      <vt:lpstr>Gov's Office Master Template</vt:lpstr>
      <vt:lpstr>1_Gov's Office Master Template</vt:lpstr>
      <vt:lpstr> Massachusetts Commission for the Blind      Virtual Town Hall – June 5, 2020</vt:lpstr>
      <vt:lpstr>PowerPoint Presentation</vt:lpstr>
      <vt:lpstr>OVERVIEW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Governor's Office Master Template</dc:title>
  <dc:creator/>
  <cp:lastModifiedBy/>
  <cp:revision>1</cp:revision>
  <dcterms:created xsi:type="dcterms:W3CDTF">2017-01-25T23:11:38Z</dcterms:created>
  <dcterms:modified xsi:type="dcterms:W3CDTF">2020-06-04T21:20:48Z</dcterms:modified>
</cp:coreProperties>
</file>