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 id="2147483678" r:id="rId2"/>
  </p:sldMasterIdLst>
  <p:notesMasterIdLst>
    <p:notesMasterId r:id="rId45"/>
  </p:notesMasterIdLst>
  <p:handoutMasterIdLst>
    <p:handoutMasterId r:id="rId46"/>
  </p:handoutMasterIdLst>
  <p:sldIdLst>
    <p:sldId id="293" r:id="rId3"/>
    <p:sldId id="345" r:id="rId4"/>
    <p:sldId id="333" r:id="rId5"/>
    <p:sldId id="452" r:id="rId6"/>
    <p:sldId id="494" r:id="rId7"/>
    <p:sldId id="323" r:id="rId8"/>
    <p:sldId id="344" r:id="rId9"/>
    <p:sldId id="493" r:id="rId10"/>
    <p:sldId id="455" r:id="rId11"/>
    <p:sldId id="466" r:id="rId12"/>
    <p:sldId id="457" r:id="rId13"/>
    <p:sldId id="458" r:id="rId14"/>
    <p:sldId id="346" r:id="rId15"/>
    <p:sldId id="341" r:id="rId16"/>
    <p:sldId id="347" r:id="rId17"/>
    <p:sldId id="342" r:id="rId18"/>
    <p:sldId id="349" r:id="rId19"/>
    <p:sldId id="348" r:id="rId20"/>
    <p:sldId id="322" r:id="rId21"/>
    <p:sldId id="336" r:id="rId22"/>
    <p:sldId id="484" r:id="rId23"/>
    <p:sldId id="475" r:id="rId24"/>
    <p:sldId id="479" r:id="rId25"/>
    <p:sldId id="337" r:id="rId26"/>
    <p:sldId id="486" r:id="rId27"/>
    <p:sldId id="485" r:id="rId28"/>
    <p:sldId id="487" r:id="rId29"/>
    <p:sldId id="339" r:id="rId30"/>
    <p:sldId id="319" r:id="rId31"/>
    <p:sldId id="488" r:id="rId32"/>
    <p:sldId id="489" r:id="rId33"/>
    <p:sldId id="338" r:id="rId34"/>
    <p:sldId id="257" r:id="rId35"/>
    <p:sldId id="492" r:id="rId36"/>
    <p:sldId id="258" r:id="rId37"/>
    <p:sldId id="340" r:id="rId38"/>
    <p:sldId id="490" r:id="rId39"/>
    <p:sldId id="491" r:id="rId40"/>
    <p:sldId id="327" r:id="rId41"/>
    <p:sldId id="469" r:id="rId42"/>
    <p:sldId id="343" r:id="rId43"/>
    <p:sldId id="351" r:id="rId44"/>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00269E"/>
    <a:srgbClr val="F616D6"/>
    <a:srgbClr val="15F72B"/>
    <a:srgbClr val="FFFF66"/>
    <a:srgbClr val="000099"/>
    <a:srgbClr val="FF944B"/>
    <a:srgbClr val="ABC7FF"/>
    <a:srgbClr val="B3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5" autoAdjust="0"/>
    <p:restoredTop sz="95972" autoAdjust="0"/>
  </p:normalViewPr>
  <p:slideViewPr>
    <p:cSldViewPr snapToGrid="0">
      <p:cViewPr varScale="1">
        <p:scale>
          <a:sx n="90" d="100"/>
          <a:sy n="90" d="100"/>
        </p:scale>
        <p:origin x="1032" y="72"/>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77" d="100"/>
          <a:sy n="77" d="100"/>
        </p:scale>
        <p:origin x="-2842" y="-91"/>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3"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t" anchorCtr="0" compatLnSpc="1">
            <a:prstTxWarp prst="textNoShape">
              <a:avLst/>
            </a:prstTxWarp>
          </a:bodyPr>
          <a:lstStyle>
            <a:lvl1pPr>
              <a:defRPr sz="1200"/>
            </a:lvl1pPr>
          </a:lstStyle>
          <a:p>
            <a:endParaRPr lang="en-US" altLang="en-US" dirty="0"/>
          </a:p>
        </p:txBody>
      </p:sp>
      <p:sp>
        <p:nvSpPr>
          <p:cNvPr id="88067" name="Rectangle 3"/>
          <p:cNvSpPr>
            <a:spLocks noGrp="1" noChangeArrowheads="1"/>
          </p:cNvSpPr>
          <p:nvPr>
            <p:ph type="dt" sz="quarter" idx="1"/>
          </p:nvPr>
        </p:nvSpPr>
        <p:spPr bwMode="auto">
          <a:xfrm>
            <a:off x="3971184"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t" anchorCtr="0" compatLnSpc="1">
            <a:prstTxWarp prst="textNoShape">
              <a:avLst/>
            </a:prstTxWarp>
          </a:bodyPr>
          <a:lstStyle>
            <a:lvl1pPr algn="r">
              <a:defRPr sz="1200"/>
            </a:lvl1pPr>
          </a:lstStyle>
          <a:p>
            <a:endParaRPr lang="en-US" altLang="en-US" dirty="0"/>
          </a:p>
        </p:txBody>
      </p:sp>
      <p:sp>
        <p:nvSpPr>
          <p:cNvPr id="88068" name="Rectangle 4"/>
          <p:cNvSpPr>
            <a:spLocks noGrp="1" noChangeArrowheads="1"/>
          </p:cNvSpPr>
          <p:nvPr>
            <p:ph type="ftr" sz="quarter" idx="2"/>
          </p:nvPr>
        </p:nvSpPr>
        <p:spPr bwMode="auto">
          <a:xfrm>
            <a:off x="3"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b" anchorCtr="0" compatLnSpc="1">
            <a:prstTxWarp prst="textNoShape">
              <a:avLst/>
            </a:prstTxWarp>
          </a:bodyPr>
          <a:lstStyle>
            <a:lvl1pPr>
              <a:defRPr sz="1200"/>
            </a:lvl1pPr>
          </a:lstStyle>
          <a:p>
            <a:endParaRPr lang="en-US" altLang="en-US" dirty="0"/>
          </a:p>
        </p:txBody>
      </p:sp>
      <p:sp>
        <p:nvSpPr>
          <p:cNvPr id="88069" name="Rectangle 5"/>
          <p:cNvSpPr>
            <a:spLocks noGrp="1" noChangeArrowheads="1"/>
          </p:cNvSpPr>
          <p:nvPr>
            <p:ph type="sldNum" sz="quarter" idx="3"/>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b" anchorCtr="0" compatLnSpc="1">
            <a:prstTxWarp prst="textNoShape">
              <a:avLst/>
            </a:prstTxWarp>
          </a:bodyPr>
          <a:lstStyle>
            <a:lvl1pPr algn="r">
              <a:defRPr sz="1200"/>
            </a:lvl1pPr>
          </a:lstStyle>
          <a:p>
            <a:fld id="{19E112F1-4A45-43B9-BB85-63530C6FFA71}" type="slidenum">
              <a:rPr lang="en-US" altLang="en-US"/>
              <a:pPr/>
              <a:t>‹#›</a:t>
            </a:fld>
            <a:endParaRPr lang="en-US" altLang="en-US" dirty="0"/>
          </a:p>
        </p:txBody>
      </p:sp>
    </p:spTree>
    <p:extLst>
      <p:ext uri="{BB962C8B-B14F-4D97-AF65-F5344CB8AC3E}">
        <p14:creationId xmlns:p14="http://schemas.microsoft.com/office/powerpoint/2010/main" val="157681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lvl1pPr defTabSz="929876">
              <a:defRPr sz="1200"/>
            </a:lvl1pPr>
          </a:lstStyle>
          <a:p>
            <a:endParaRPr lang="en-US" altLang="en-US" dirty="0"/>
          </a:p>
        </p:txBody>
      </p:sp>
      <p:sp>
        <p:nvSpPr>
          <p:cNvPr id="17411" name="Rectangle 3"/>
          <p:cNvSpPr>
            <a:spLocks noGrp="1" noChangeArrowheads="1"/>
          </p:cNvSpPr>
          <p:nvPr>
            <p:ph type="dt" idx="1"/>
          </p:nvPr>
        </p:nvSpPr>
        <p:spPr bwMode="auto">
          <a:xfrm>
            <a:off x="3971184"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lvl1pPr algn="r" defTabSz="929876">
              <a:defRPr sz="1200"/>
            </a:lvl1pPr>
          </a:lstStyle>
          <a:p>
            <a:endParaRPr lang="en-US" altLang="en-US" dirty="0"/>
          </a:p>
        </p:txBody>
      </p:sp>
      <p:sp>
        <p:nvSpPr>
          <p:cNvPr id="1741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360" y="4415793"/>
            <a:ext cx="5607684"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3"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b" anchorCtr="0" compatLnSpc="1">
            <a:prstTxWarp prst="textNoShape">
              <a:avLst/>
            </a:prstTxWarp>
          </a:bodyPr>
          <a:lstStyle>
            <a:lvl1pPr defTabSz="929876">
              <a:defRPr sz="1200"/>
            </a:lvl1pPr>
          </a:lstStyle>
          <a:p>
            <a:endParaRPr lang="en-US" altLang="en-US" dirty="0"/>
          </a:p>
        </p:txBody>
      </p:sp>
      <p:sp>
        <p:nvSpPr>
          <p:cNvPr id="17415" name="Rectangle 7"/>
          <p:cNvSpPr>
            <a:spLocks noGrp="1" noChangeArrowheads="1"/>
          </p:cNvSpPr>
          <p:nvPr>
            <p:ph type="sldNum" sz="quarter" idx="5"/>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b" anchorCtr="0" compatLnSpc="1">
            <a:prstTxWarp prst="textNoShape">
              <a:avLst/>
            </a:prstTxWarp>
          </a:bodyPr>
          <a:lstStyle>
            <a:lvl1pPr algn="r" defTabSz="929876">
              <a:defRPr sz="1200"/>
            </a:lvl1pPr>
          </a:lstStyle>
          <a:p>
            <a:fld id="{598F580E-CA0A-4FFE-90EC-00961EC1CEE1}" type="slidenum">
              <a:rPr lang="en-US" altLang="en-US"/>
              <a:pPr/>
              <a:t>‹#›</a:t>
            </a:fld>
            <a:endParaRPr lang="en-US" altLang="en-US" dirty="0"/>
          </a:p>
        </p:txBody>
      </p:sp>
    </p:spTree>
    <p:extLst>
      <p:ext uri="{BB962C8B-B14F-4D97-AF65-F5344CB8AC3E}">
        <p14:creationId xmlns:p14="http://schemas.microsoft.com/office/powerpoint/2010/main" val="3379216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446A4-B631-4AFD-B557-20EC68D4BD91}" type="slidenum">
              <a:rPr lang="en-US" altLang="en-US"/>
              <a:pPr/>
              <a:t>1</a:t>
            </a:fld>
            <a:endParaRPr lang="en-US" altLang="en-US" dirty="0"/>
          </a:p>
        </p:txBody>
      </p:sp>
      <p:sp>
        <p:nvSpPr>
          <p:cNvPr id="121858" name="Rectangle 2"/>
          <p:cNvSpPr>
            <a:spLocks noGrp="1" noRot="1" noChangeAspect="1" noChangeArrowheads="1" noTextEdit="1"/>
          </p:cNvSpPr>
          <p:nvPr>
            <p:ph type="sldImg"/>
          </p:nvPr>
        </p:nvSpPr>
        <p:spPr>
          <a:xfrm>
            <a:off x="-287338" y="1103313"/>
            <a:ext cx="9815513" cy="5522912"/>
          </a:xfrm>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0397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28</a:t>
            </a:fld>
            <a:endParaRPr lang="en-US" altLang="en-US" dirty="0"/>
          </a:p>
        </p:txBody>
      </p:sp>
    </p:spTree>
    <p:extLst>
      <p:ext uri="{BB962C8B-B14F-4D97-AF65-F5344CB8AC3E}">
        <p14:creationId xmlns:p14="http://schemas.microsoft.com/office/powerpoint/2010/main" val="51861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32</a:t>
            </a:fld>
            <a:endParaRPr lang="en-US" altLang="en-US" dirty="0"/>
          </a:p>
        </p:txBody>
      </p:sp>
    </p:spTree>
    <p:extLst>
      <p:ext uri="{BB962C8B-B14F-4D97-AF65-F5344CB8AC3E}">
        <p14:creationId xmlns:p14="http://schemas.microsoft.com/office/powerpoint/2010/main" val="174283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36</a:t>
            </a:fld>
            <a:endParaRPr lang="en-US" altLang="en-US" dirty="0"/>
          </a:p>
        </p:txBody>
      </p:sp>
    </p:spTree>
    <p:extLst>
      <p:ext uri="{BB962C8B-B14F-4D97-AF65-F5344CB8AC3E}">
        <p14:creationId xmlns:p14="http://schemas.microsoft.com/office/powerpoint/2010/main" val="319728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F580E-CA0A-4FFE-90EC-00961EC1CEE1}" type="slidenum">
              <a:rPr lang="en-US" altLang="en-US" smtClean="0"/>
              <a:pPr/>
              <a:t>38</a:t>
            </a:fld>
            <a:endParaRPr lang="en-US" altLang="en-US" dirty="0"/>
          </a:p>
        </p:txBody>
      </p:sp>
    </p:spTree>
    <p:extLst>
      <p:ext uri="{BB962C8B-B14F-4D97-AF65-F5344CB8AC3E}">
        <p14:creationId xmlns:p14="http://schemas.microsoft.com/office/powerpoint/2010/main" val="198984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39</a:t>
            </a:fld>
            <a:endParaRPr lang="en-US" altLang="en-US" dirty="0"/>
          </a:p>
        </p:txBody>
      </p:sp>
    </p:spTree>
    <p:extLst>
      <p:ext uri="{BB962C8B-B14F-4D97-AF65-F5344CB8AC3E}">
        <p14:creationId xmlns:p14="http://schemas.microsoft.com/office/powerpoint/2010/main" val="264956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40</a:t>
            </a:fld>
            <a:endParaRPr lang="en-US" altLang="en-US" dirty="0"/>
          </a:p>
        </p:txBody>
      </p:sp>
    </p:spTree>
    <p:extLst>
      <p:ext uri="{BB962C8B-B14F-4D97-AF65-F5344CB8AC3E}">
        <p14:creationId xmlns:p14="http://schemas.microsoft.com/office/powerpoint/2010/main" val="514282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42</a:t>
            </a:fld>
            <a:endParaRPr lang="en-US" altLang="en-US" dirty="0"/>
          </a:p>
        </p:txBody>
      </p:sp>
    </p:spTree>
    <p:extLst>
      <p:ext uri="{BB962C8B-B14F-4D97-AF65-F5344CB8AC3E}">
        <p14:creationId xmlns:p14="http://schemas.microsoft.com/office/powerpoint/2010/main" val="67209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a:t>
            </a:fld>
            <a:endParaRPr lang="en-US" altLang="en-US" dirty="0"/>
          </a:p>
        </p:txBody>
      </p:sp>
    </p:spTree>
    <p:extLst>
      <p:ext uri="{BB962C8B-B14F-4D97-AF65-F5344CB8AC3E}">
        <p14:creationId xmlns:p14="http://schemas.microsoft.com/office/powerpoint/2010/main" val="413632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a:t>
            </a:fld>
            <a:endParaRPr lang="en-US" altLang="en-US" dirty="0"/>
          </a:p>
        </p:txBody>
      </p:sp>
    </p:spTree>
    <p:extLst>
      <p:ext uri="{BB962C8B-B14F-4D97-AF65-F5344CB8AC3E}">
        <p14:creationId xmlns:p14="http://schemas.microsoft.com/office/powerpoint/2010/main" val="15521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7</a:t>
            </a:fld>
            <a:endParaRPr lang="en-US" altLang="en-US" dirty="0"/>
          </a:p>
        </p:txBody>
      </p:sp>
    </p:spTree>
    <p:extLst>
      <p:ext uri="{BB962C8B-B14F-4D97-AF65-F5344CB8AC3E}">
        <p14:creationId xmlns:p14="http://schemas.microsoft.com/office/powerpoint/2010/main" val="149133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8</a:t>
            </a:fld>
            <a:endParaRPr lang="en-US" altLang="en-US" dirty="0"/>
          </a:p>
        </p:txBody>
      </p:sp>
    </p:spTree>
    <p:extLst>
      <p:ext uri="{BB962C8B-B14F-4D97-AF65-F5344CB8AC3E}">
        <p14:creationId xmlns:p14="http://schemas.microsoft.com/office/powerpoint/2010/main" val="242051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13</a:t>
            </a:fld>
            <a:endParaRPr lang="en-US" altLang="en-US" dirty="0"/>
          </a:p>
        </p:txBody>
      </p:sp>
    </p:spTree>
    <p:extLst>
      <p:ext uri="{BB962C8B-B14F-4D97-AF65-F5344CB8AC3E}">
        <p14:creationId xmlns:p14="http://schemas.microsoft.com/office/powerpoint/2010/main" val="338611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F580E-CA0A-4FFE-90EC-00961EC1CEE1}" type="slidenum">
              <a:rPr lang="en-US" altLang="en-US" smtClean="0"/>
              <a:pPr/>
              <a:t>18</a:t>
            </a:fld>
            <a:endParaRPr lang="en-US" altLang="en-US" dirty="0"/>
          </a:p>
        </p:txBody>
      </p:sp>
    </p:spTree>
    <p:extLst>
      <p:ext uri="{BB962C8B-B14F-4D97-AF65-F5344CB8AC3E}">
        <p14:creationId xmlns:p14="http://schemas.microsoft.com/office/powerpoint/2010/main" val="125723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20</a:t>
            </a:fld>
            <a:endParaRPr lang="en-US" altLang="en-US" dirty="0"/>
          </a:p>
        </p:txBody>
      </p:sp>
    </p:spTree>
    <p:extLst>
      <p:ext uri="{BB962C8B-B14F-4D97-AF65-F5344CB8AC3E}">
        <p14:creationId xmlns:p14="http://schemas.microsoft.com/office/powerpoint/2010/main" val="19469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24</a:t>
            </a:fld>
            <a:endParaRPr lang="en-US" altLang="en-US" dirty="0"/>
          </a:p>
        </p:txBody>
      </p:sp>
    </p:spTree>
    <p:extLst>
      <p:ext uri="{BB962C8B-B14F-4D97-AF65-F5344CB8AC3E}">
        <p14:creationId xmlns:p14="http://schemas.microsoft.com/office/powerpoint/2010/main" val="54380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5479" name="Line 7"/>
          <p:cNvSpPr>
            <a:spLocks noChangeShapeType="1"/>
          </p:cNvSpPr>
          <p:nvPr userDrawn="1"/>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74602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774291"/>
            <a:ext cx="8262518" cy="3991439"/>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8" y="409855"/>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Content Placeholder 8"/>
          <p:cNvSpPr>
            <a:spLocks noGrp="1"/>
          </p:cNvSpPr>
          <p:nvPr>
            <p:ph sz="quarter" idx="15" hasCustomPrompt="1"/>
          </p:nvPr>
        </p:nvSpPr>
        <p:spPr>
          <a:xfrm>
            <a:off x="384050" y="104441"/>
            <a:ext cx="7550913" cy="182915"/>
          </a:xfrm>
          <a:prstGeom prst="rect">
            <a:avLst/>
          </a:prstGeom>
        </p:spPr>
        <p:txBody>
          <a:bodyPr/>
          <a:lstStyle>
            <a:lvl1pPr marL="0" indent="0">
              <a:spcBef>
                <a:spcPts val="1000"/>
              </a:spcBef>
              <a:buClr>
                <a:schemeClr val="tx1"/>
              </a:buClr>
              <a:buFont typeface="Arial" pitchFamily="34" charset="0"/>
              <a:buNone/>
              <a:defRPr sz="1100" b="1" baseline="0">
                <a:solidFill>
                  <a:srgbClr val="00269E"/>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X. [Insert presentation or section title]</a:t>
            </a:r>
          </a:p>
        </p:txBody>
      </p:sp>
      <p:sp>
        <p:nvSpPr>
          <p:cNvPr id="12" name="Content Placeholder 8"/>
          <p:cNvSpPr>
            <a:spLocks noGrp="1"/>
          </p:cNvSpPr>
          <p:nvPr>
            <p:ph sz="quarter" idx="16" hasCustomPrompt="1"/>
          </p:nvPr>
        </p:nvSpPr>
        <p:spPr>
          <a:xfrm>
            <a:off x="376427" y="4823473"/>
            <a:ext cx="1424940" cy="131462"/>
          </a:xfrm>
          <a:prstGeom prst="rect">
            <a:avLst/>
          </a:prstGeom>
        </p:spPr>
        <p:txBody>
          <a:bodyPr/>
          <a:lstStyle>
            <a:lvl1pPr marL="0" indent="0">
              <a:spcBef>
                <a:spcPts val="1000"/>
              </a:spcBef>
              <a:buClr>
                <a:schemeClr val="tx1"/>
              </a:buClr>
              <a:buFont typeface="Arial" pitchFamily="34" charset="0"/>
              <a:buNone/>
              <a:defRPr sz="8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insert Secretariat]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81" y="-40886"/>
            <a:ext cx="9257495" cy="5211970"/>
          </a:xfrm>
          <a:prstGeom prst="rect">
            <a:avLst/>
          </a:prstGeom>
        </p:spPr>
      </p:pic>
    </p:spTree>
    <p:extLst>
      <p:ext uri="{BB962C8B-B14F-4D97-AF65-F5344CB8AC3E}">
        <p14:creationId xmlns:p14="http://schemas.microsoft.com/office/powerpoint/2010/main" val="403860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8330" y="813225"/>
            <a:ext cx="3953762" cy="3952505"/>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8" y="40985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5" name="Content Placeholder 8"/>
          <p:cNvSpPr>
            <a:spLocks noGrp="1"/>
          </p:cNvSpPr>
          <p:nvPr>
            <p:ph sz="quarter" idx="15"/>
          </p:nvPr>
        </p:nvSpPr>
        <p:spPr>
          <a:xfrm>
            <a:off x="4778757" y="813225"/>
            <a:ext cx="3953762" cy="3952505"/>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1022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116240" y="63932"/>
            <a:ext cx="8865031" cy="507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983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774291"/>
            <a:ext cx="8262518" cy="3991439"/>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8" y="409855"/>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Content Placeholder 8"/>
          <p:cNvSpPr>
            <a:spLocks noGrp="1"/>
          </p:cNvSpPr>
          <p:nvPr>
            <p:ph sz="quarter" idx="15" hasCustomPrompt="1"/>
          </p:nvPr>
        </p:nvSpPr>
        <p:spPr>
          <a:xfrm>
            <a:off x="384050" y="104441"/>
            <a:ext cx="7550913" cy="182915"/>
          </a:xfrm>
          <a:prstGeom prst="rect">
            <a:avLst/>
          </a:prstGeom>
        </p:spPr>
        <p:txBody>
          <a:bodyPr/>
          <a:lstStyle>
            <a:lvl1pPr marL="0" indent="0">
              <a:spcBef>
                <a:spcPts val="1000"/>
              </a:spcBef>
              <a:buClr>
                <a:schemeClr val="tx1"/>
              </a:buClr>
              <a:buFont typeface="Arial" pitchFamily="34" charset="0"/>
              <a:buNone/>
              <a:defRPr sz="1100" b="1" baseline="0">
                <a:solidFill>
                  <a:srgbClr val="00269E"/>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X. [Insert presentation or section title]</a:t>
            </a:r>
          </a:p>
        </p:txBody>
      </p:sp>
      <p:sp>
        <p:nvSpPr>
          <p:cNvPr id="12" name="Content Placeholder 8"/>
          <p:cNvSpPr>
            <a:spLocks noGrp="1"/>
          </p:cNvSpPr>
          <p:nvPr>
            <p:ph sz="quarter" idx="16" hasCustomPrompt="1"/>
          </p:nvPr>
        </p:nvSpPr>
        <p:spPr>
          <a:xfrm>
            <a:off x="376427" y="4823473"/>
            <a:ext cx="1424940" cy="131462"/>
          </a:xfrm>
          <a:prstGeom prst="rect">
            <a:avLst/>
          </a:prstGeom>
        </p:spPr>
        <p:txBody>
          <a:bodyPr/>
          <a:lstStyle>
            <a:lvl1pPr marL="0" indent="0">
              <a:spcBef>
                <a:spcPts val="1000"/>
              </a:spcBef>
              <a:buClr>
                <a:schemeClr val="tx1"/>
              </a:buClr>
              <a:buFont typeface="Arial" pitchFamily="34" charset="0"/>
              <a:buNone/>
              <a:defRPr sz="8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insert Secretariat]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81" y="-40886"/>
            <a:ext cx="9257495" cy="5211970"/>
          </a:xfrm>
          <a:prstGeom prst="rect">
            <a:avLst/>
          </a:prstGeom>
        </p:spPr>
      </p:pic>
    </p:spTree>
    <p:extLst>
      <p:ext uri="{BB962C8B-B14F-4D97-AF65-F5344CB8AC3E}">
        <p14:creationId xmlns:p14="http://schemas.microsoft.com/office/powerpoint/2010/main" val="8986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8330" y="813225"/>
            <a:ext cx="3953762" cy="3952505"/>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8" y="40985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5" name="Content Placeholder 8"/>
          <p:cNvSpPr>
            <a:spLocks noGrp="1"/>
          </p:cNvSpPr>
          <p:nvPr>
            <p:ph sz="quarter" idx="15"/>
          </p:nvPr>
        </p:nvSpPr>
        <p:spPr>
          <a:xfrm>
            <a:off x="4778757" y="813225"/>
            <a:ext cx="3953762" cy="3952505"/>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84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116240" y="63932"/>
            <a:ext cx="8865031" cy="507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067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08" y="275258"/>
            <a:ext cx="7499252" cy="0"/>
          </a:xfrm>
          <a:prstGeom prst="line">
            <a:avLst/>
          </a:prstGeom>
          <a:ln w="952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650803"/>
            <a:ext cx="8321040" cy="0"/>
          </a:xfrm>
          <a:prstGeom prst="line">
            <a:avLst/>
          </a:prstGeom>
          <a:ln w="12700">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4830331"/>
            <a:ext cx="8321040"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userDrawn="1"/>
        </p:nvSpPr>
        <p:spPr>
          <a:xfrm>
            <a:off x="8077200" y="4949416"/>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Content Placeholder 8"/>
          <p:cNvSpPr txBox="1">
            <a:spLocks/>
          </p:cNvSpPr>
          <p:nvPr userDrawn="1"/>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endParaRPr lang="en-US" dirty="0"/>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69996" y="122942"/>
            <a:ext cx="576408" cy="432306"/>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userDrawn="1"/>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t>Updated: </a:t>
            </a:r>
            <a:fld id="{2C37D8C4-C6B7-4C1A-9D05-DCC293D70813}" type="datetime1">
              <a:rPr lang="en-US" smtClean="0"/>
              <a:t>5/8/2020</a:t>
            </a:fld>
            <a:endParaRPr lang="en-US" dirty="0"/>
          </a:p>
        </p:txBody>
      </p:sp>
      <p:sp>
        <p:nvSpPr>
          <p:cNvPr id="2" name="TextBox 1"/>
          <p:cNvSpPr txBox="1"/>
          <p:nvPr userDrawn="1"/>
        </p:nvSpPr>
        <p:spPr>
          <a:xfrm>
            <a:off x="3150034" y="4885264"/>
            <a:ext cx="2843939" cy="230832"/>
          </a:xfrm>
          <a:prstGeom prst="rect">
            <a:avLst/>
          </a:prstGeom>
          <a:noFill/>
        </p:spPr>
        <p:txBody>
          <a:bodyPr wrap="square" rtlCol="0">
            <a:spAutoFit/>
          </a:bodyPr>
          <a:lstStyle/>
          <a:p>
            <a:pPr algn="ctr"/>
            <a:r>
              <a:rPr lang="en-US" sz="900" b="0" dirty="0">
                <a:solidFill>
                  <a:srgbClr val="FF0000"/>
                </a:solidFill>
              </a:rPr>
              <a:t>Draft for Discussion Purposes Only</a:t>
            </a:r>
          </a:p>
        </p:txBody>
      </p:sp>
    </p:spTree>
  </p:cSld>
  <p:clrMap bg1="lt1" tx1="dk1" bg2="lt2" tx2="dk2" accent1="accent1" accent2="accent2" accent3="accent3" accent4="accent4" accent5="accent5" accent6="accent6" hlink="hlink" folHlink="folHlink"/>
  <p:sldLayoutIdLst>
    <p:sldLayoutId id="2147483658" r:id="rId1"/>
    <p:sldLayoutId id="2147483655" r:id="rId2"/>
    <p:sldLayoutId id="2147483657" r:id="rId3"/>
    <p:sldLayoutId id="2147483656" r:id="rId4"/>
  </p:sldLayoutIdLst>
  <p:hf sldNum="0"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08" y="275258"/>
            <a:ext cx="7499252" cy="0"/>
          </a:xfrm>
          <a:prstGeom prst="line">
            <a:avLst/>
          </a:prstGeom>
          <a:ln w="952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650803"/>
            <a:ext cx="8321040" cy="0"/>
          </a:xfrm>
          <a:prstGeom prst="line">
            <a:avLst/>
          </a:prstGeom>
          <a:ln w="12700">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4830331"/>
            <a:ext cx="8321040"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userDrawn="1"/>
        </p:nvSpPr>
        <p:spPr>
          <a:xfrm>
            <a:off x="8077200" y="4949416"/>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Content Placeholder 8"/>
          <p:cNvSpPr txBox="1">
            <a:spLocks/>
          </p:cNvSpPr>
          <p:nvPr userDrawn="1"/>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endParaRPr lang="en-US" dirty="0"/>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9996" y="122942"/>
            <a:ext cx="576408" cy="43230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Footer Placeholder 3"/>
          <p:cNvSpPr txBox="1">
            <a:spLocks/>
          </p:cNvSpPr>
          <p:nvPr userDrawn="1"/>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t>Updated: </a:t>
            </a:r>
            <a:fld id="{2C37D8C4-C6B7-4C1A-9D05-DCC293D70813}" type="datetime1">
              <a:rPr lang="en-US" smtClean="0"/>
              <a:t>5/8/2020</a:t>
            </a:fld>
            <a:endParaRPr lang="en-US" dirty="0"/>
          </a:p>
        </p:txBody>
      </p:sp>
    </p:spTree>
    <p:extLst>
      <p:ext uri="{BB962C8B-B14F-4D97-AF65-F5344CB8AC3E}">
        <p14:creationId xmlns:p14="http://schemas.microsoft.com/office/powerpoint/2010/main" val="9681062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sldNum="0"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portal.freedomscientific.com/SponsoredSoftwar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mass.gov/mcb"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8" y="-9797"/>
            <a:ext cx="9257690" cy="5212080"/>
          </a:xfrm>
          <a:prstGeom prst="rect">
            <a:avLst/>
          </a:prstGeom>
        </p:spPr>
      </p:pic>
      <p:sp>
        <p:nvSpPr>
          <p:cNvPr id="110596" name="Rectangle 4"/>
          <p:cNvSpPr>
            <a:spLocks noGrp="1" noChangeArrowheads="1"/>
          </p:cNvSpPr>
          <p:nvPr>
            <p:ph type="ctrTitle" idx="4294967295"/>
          </p:nvPr>
        </p:nvSpPr>
        <p:spPr>
          <a:xfrm>
            <a:off x="3025978" y="1773367"/>
            <a:ext cx="6278042" cy="1040694"/>
          </a:xfrm>
          <a:prstGeom prst="rect">
            <a:avLst/>
          </a:prstGeom>
        </p:spPr>
        <p:txBody>
          <a:bodyPr anchor="ctr"/>
          <a:lstStyle/>
          <a:p>
            <a:pPr>
              <a:lnSpc>
                <a:spcPct val="100000"/>
              </a:lnSpc>
              <a:spcAft>
                <a:spcPts val="600"/>
              </a:spcAft>
            </a:pPr>
            <a:br>
              <a:rPr lang="en-US" sz="1600" dirty="0">
                <a:solidFill>
                  <a:schemeClr val="bg1"/>
                </a:solidFill>
                <a:latin typeface="Arial" pitchFamily="34" charset="0"/>
                <a:cs typeface="Arial" pitchFamily="34" charset="0"/>
              </a:rPr>
            </a:br>
            <a:r>
              <a:rPr lang="en-US" sz="2400" dirty="0">
                <a:solidFill>
                  <a:schemeClr val="bg1"/>
                </a:solidFill>
                <a:latin typeface="Arial Bold" panose="020B0704020202020204" pitchFamily="34" charset="0"/>
                <a:cs typeface="Arial Bold" panose="020B0704020202020204" pitchFamily="34" charset="0"/>
              </a:rPr>
              <a:t>Massachusetts Commission for the Blind</a:t>
            </a:r>
            <a:br>
              <a:rPr lang="en-US" sz="1600" dirty="0">
                <a:solidFill>
                  <a:schemeClr val="bg1"/>
                </a:solidFill>
                <a:latin typeface="Arial Bold" panose="020B0704020202020204" pitchFamily="34" charset="0"/>
                <a:cs typeface="Arial Bold" panose="020B0704020202020204" pitchFamily="34" charset="0"/>
              </a:rPr>
            </a:br>
            <a:r>
              <a:rPr lang="en-US" sz="1600" dirty="0">
                <a:solidFill>
                  <a:schemeClr val="bg1"/>
                </a:solidFill>
                <a:latin typeface="Arial Bold" panose="020B0704020202020204" pitchFamily="34" charset="0"/>
                <a:cs typeface="Arial Bold" panose="020B0704020202020204" pitchFamily="34" charset="0"/>
              </a:rPr>
              <a:t>				</a:t>
            </a:r>
            <a:br>
              <a:rPr lang="en-US" sz="1600" dirty="0">
                <a:solidFill>
                  <a:schemeClr val="bg1"/>
                </a:solidFill>
                <a:latin typeface="Arial Bold" panose="020B0704020202020204" pitchFamily="34" charset="0"/>
                <a:cs typeface="Arial Bold" panose="020B0704020202020204" pitchFamily="34" charset="0"/>
              </a:rPr>
            </a:br>
            <a:r>
              <a:rPr lang="en-US" sz="2400" dirty="0">
                <a:solidFill>
                  <a:schemeClr val="bg1"/>
                </a:solidFill>
                <a:latin typeface="Arial Bold" panose="020B0704020202020204" pitchFamily="34" charset="0"/>
                <a:cs typeface="Arial Bold" panose="020B0704020202020204" pitchFamily="34" charset="0"/>
              </a:rPr>
              <a:t>Virtual Town Hall – May 1, 2020</a:t>
            </a:r>
            <a:endParaRPr lang="en-US" sz="2400" b="1" dirty="0">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25362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a:xfrm>
            <a:off x="299880" y="1042568"/>
            <a:ext cx="4739953" cy="3991439"/>
          </a:xfrm>
        </p:spPr>
        <p:txBody>
          <a:bodyPr/>
          <a:lstStyle/>
          <a:p>
            <a:pPr marL="342900" lvl="0" indent="-342900">
              <a:buFont typeface="Arial" panose="020B0604020202020204" pitchFamily="34" charset="0"/>
              <a:buChar char="•"/>
            </a:pPr>
            <a:r>
              <a:rPr lang="en-US" sz="2400" dirty="0">
                <a:solidFill>
                  <a:srgbClr val="00269E"/>
                </a:solidFill>
                <a:latin typeface="Arial Bold" panose="020B0704020202020204" pitchFamily="34" charset="0"/>
                <a:cs typeface="Arial Bold" panose="020B0704020202020204" pitchFamily="34" charset="0"/>
              </a:rPr>
              <a:t>Part of our VR program, the Randolph Sheppard program prepares individuals who are legally blind for a career in concession management.  </a:t>
            </a:r>
            <a:r>
              <a:rPr lang="en-US" sz="2400" b="1" dirty="0">
                <a:solidFill>
                  <a:srgbClr val="00269E"/>
                </a:solidFill>
                <a:latin typeface="Arial Bold" panose="020B0704020202020204" pitchFamily="34" charset="0"/>
                <a:cs typeface="Arial Bold" panose="020B0704020202020204" pitchFamily="34" charset="0"/>
              </a:rPr>
              <a:t>(There are approximately 29 vending stands operating across the Commonwealth).</a:t>
            </a:r>
            <a:endParaRPr lang="en-US" sz="2400" dirty="0">
              <a:solidFill>
                <a:srgbClr val="00269E"/>
              </a:solidFill>
              <a:latin typeface="Arial Bold" panose="020B0704020202020204" pitchFamily="34" charset="0"/>
              <a:cs typeface="Arial Bold" panose="020B0704020202020204" pitchFamily="34" charset="0"/>
            </a:endParaRPr>
          </a:p>
          <a:p>
            <a:endParaRPr lang="en-US" dirty="0"/>
          </a:p>
        </p:txBody>
      </p:sp>
      <p:sp>
        <p:nvSpPr>
          <p:cNvPr id="6" name="Title 2">
            <a:extLst>
              <a:ext uri="{FF2B5EF4-FFF2-40B4-BE49-F238E27FC236}">
                <a16:creationId xmlns:a16="http://schemas.microsoft.com/office/drawing/2014/main" id="{CC60226A-22D8-4CDE-BE90-56F8D86FE4D5}"/>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VOCATIONAL REHABILITATION (VR)</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pic>
        <p:nvPicPr>
          <p:cNvPr id="1026" name="Picture 4" descr="photo of one of MCB's Randolph Sheppard vending facilities and vendor">
            <a:extLst>
              <a:ext uri="{FF2B5EF4-FFF2-40B4-BE49-F238E27FC236}">
                <a16:creationId xmlns:a16="http://schemas.microsoft.com/office/drawing/2014/main" id="{12236BA5-C5D6-496E-ADBF-88FEBF8FA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810" y="1180647"/>
            <a:ext cx="3084134" cy="230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08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a:xfrm>
            <a:off x="407318" y="1042568"/>
            <a:ext cx="5367273" cy="3991439"/>
          </a:xfrm>
        </p:spPr>
        <p:txBody>
          <a:bodyPr/>
          <a:lstStyle/>
          <a:p>
            <a:pPr marL="342900" indent="-342900">
              <a:buFont typeface="Arial" panose="020B0604020202020204" pitchFamily="34" charset="0"/>
              <a:buChar char="•"/>
            </a:pPr>
            <a:r>
              <a:rPr lang="en-US" sz="2000" dirty="0">
                <a:solidFill>
                  <a:srgbClr val="00269E"/>
                </a:solidFill>
                <a:latin typeface="Arial Bold" panose="020B0704020202020204" pitchFamily="34" charset="0"/>
                <a:cs typeface="Arial Bold" panose="020B0704020202020204" pitchFamily="34" charset="0"/>
              </a:rPr>
              <a:t>Social Rehabilitation (SR) services assist in the adjustment to blindness and support maximum personal independence and living in community. SR services are targeted to children 0-13, seniors and anyone not served by VR including consumers in the Deaf-blind extended supports unit. The SR program is state funded. </a:t>
            </a:r>
            <a:r>
              <a:rPr lang="en-US" sz="2000" b="1" dirty="0">
                <a:solidFill>
                  <a:srgbClr val="00269E"/>
                </a:solidFill>
                <a:latin typeface="Arial Bold" panose="020B0704020202020204" pitchFamily="34" charset="0"/>
                <a:cs typeface="Arial Bold" panose="020B0704020202020204" pitchFamily="34" charset="0"/>
              </a:rPr>
              <a:t>(2,200 seniors and other non-vocational adults actively receiving services)</a:t>
            </a:r>
          </a:p>
        </p:txBody>
      </p:sp>
      <p:sp>
        <p:nvSpPr>
          <p:cNvPr id="3" name="Title 2">
            <a:extLst>
              <a:ext uri="{FF2B5EF4-FFF2-40B4-BE49-F238E27FC236}">
                <a16:creationId xmlns:a16="http://schemas.microsoft.com/office/drawing/2014/main" id="{82ED116E-DF33-4453-B204-FCC55B5D8B49}"/>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SOCIAL REHABILITATION (SR)</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pic>
        <p:nvPicPr>
          <p:cNvPr id="4" name="Picture 3" descr="Two individuals holding hands, photo is a close up of hands ">
            <a:extLst>
              <a:ext uri="{FF2B5EF4-FFF2-40B4-BE49-F238E27FC236}">
                <a16:creationId xmlns:a16="http://schemas.microsoft.com/office/drawing/2014/main" id="{9F2DE8AE-C5F8-47DA-9DA7-353B84B4A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591" y="1145887"/>
            <a:ext cx="3162286" cy="2107676"/>
          </a:xfrm>
          <a:prstGeom prst="rect">
            <a:avLst/>
          </a:prstGeom>
        </p:spPr>
      </p:pic>
    </p:spTree>
    <p:extLst>
      <p:ext uri="{BB962C8B-B14F-4D97-AF65-F5344CB8AC3E}">
        <p14:creationId xmlns:p14="http://schemas.microsoft.com/office/powerpoint/2010/main" val="405404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p:txBody>
          <a:bodyPr/>
          <a:lstStyle/>
          <a:p>
            <a:r>
              <a:rPr lang="en-US" dirty="0"/>
              <a:t> </a:t>
            </a:r>
            <a:r>
              <a:rPr lang="en-US" b="1" dirty="0"/>
              <a:t>  </a:t>
            </a:r>
            <a:endParaRPr lang="en-US" dirty="0"/>
          </a:p>
          <a:p>
            <a:pPr marL="342900" indent="-342900">
              <a:buFont typeface="Arial" panose="020B0604020202020204" pitchFamily="34" charset="0"/>
              <a:buChar char="•"/>
            </a:pPr>
            <a:r>
              <a:rPr lang="en-US" sz="2400" dirty="0">
                <a:solidFill>
                  <a:srgbClr val="00269E"/>
                </a:solidFill>
                <a:latin typeface="Arial Bold" panose="020B0704020202020204" pitchFamily="34" charset="0"/>
                <a:cs typeface="Arial Bold" panose="020B0704020202020204" pitchFamily="34" charset="0"/>
              </a:rPr>
              <a:t>MCB’s Rehabilitation Teaching (RT) services prepare individuals who are blind to perform daily living skills safely and independently at home, in the community, and at work. Specialized teaching services include training in activities of daily living such as cooking, kitchen organization, safety and appliance use and self-care (grooming, clothing organization and care).</a:t>
            </a:r>
          </a:p>
          <a:p>
            <a:r>
              <a:rPr lang="en-US" dirty="0"/>
              <a:t> </a:t>
            </a:r>
          </a:p>
          <a:p>
            <a:r>
              <a:rPr lang="en-US" dirty="0"/>
              <a:t> </a:t>
            </a:r>
          </a:p>
          <a:p>
            <a:r>
              <a:rPr lang="en-US" b="1" dirty="0"/>
              <a:t> </a:t>
            </a:r>
            <a:endParaRPr lang="en-US" dirty="0"/>
          </a:p>
          <a:p>
            <a:r>
              <a:rPr lang="en-US" b="1" dirty="0"/>
              <a:t> </a:t>
            </a:r>
            <a:endParaRPr lang="en-US" dirty="0"/>
          </a:p>
          <a:p>
            <a:endParaRPr lang="en-US" dirty="0"/>
          </a:p>
        </p:txBody>
      </p:sp>
      <p:sp>
        <p:nvSpPr>
          <p:cNvPr id="3" name="Title 2">
            <a:extLst>
              <a:ext uri="{FF2B5EF4-FFF2-40B4-BE49-F238E27FC236}">
                <a16:creationId xmlns:a16="http://schemas.microsoft.com/office/drawing/2014/main" id="{A0A150FA-32F8-4CCC-BC64-F2F392D148D3}"/>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VISION REHABILITATION THERAPY (VRT)</a:t>
            </a:r>
            <a:r>
              <a:rPr lang="en-US"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390595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2862322"/>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COVID-19</a:t>
            </a:r>
          </a:p>
          <a:p>
            <a:pPr algn="ctr"/>
            <a:r>
              <a:rPr lang="en-US" sz="5400" dirty="0">
                <a:solidFill>
                  <a:schemeClr val="bg1"/>
                </a:solidFill>
                <a:latin typeface="Arial Bold" panose="020B0704020202020204" pitchFamily="34" charset="0"/>
                <a:cs typeface="Arial Bold" panose="020B0704020202020204" pitchFamily="34" charset="0"/>
              </a:rPr>
              <a:t>Response</a:t>
            </a:r>
            <a:endParaRPr lang="en-US" sz="3600" dirty="0">
              <a:solidFill>
                <a:schemeClr val="bg1"/>
              </a:solidFill>
              <a:latin typeface="Arial Bold" panose="020B0704020202020204" pitchFamily="34" charset="0"/>
              <a:cs typeface="Arial Bold" panose="020B0704020202020204" pitchFamily="34" charset="0"/>
            </a:endParaRP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MCB’s Continuity of Services</a:t>
            </a:r>
          </a:p>
        </p:txBody>
      </p:sp>
    </p:spTree>
    <p:extLst>
      <p:ext uri="{BB962C8B-B14F-4D97-AF65-F5344CB8AC3E}">
        <p14:creationId xmlns:p14="http://schemas.microsoft.com/office/powerpoint/2010/main" val="163034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18507-955D-423A-AD14-2F7960889BF9}"/>
              </a:ext>
            </a:extLst>
          </p:cNvPr>
          <p:cNvSpPr txBox="1"/>
          <p:nvPr/>
        </p:nvSpPr>
        <p:spPr>
          <a:xfrm>
            <a:off x="1174457" y="988516"/>
            <a:ext cx="7701095" cy="3785652"/>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400" b="1" dirty="0">
                <a:solidFill>
                  <a:schemeClr val="bg1"/>
                </a:solidFill>
                <a:latin typeface="Arial Bold" panose="020B0704020202020204" pitchFamily="34" charset="0"/>
                <a:cs typeface="Arial Bold" panose="020B0704020202020204" pitchFamily="34" charset="0"/>
              </a:rPr>
              <a:t>MCB left our physical offices on Friday, March 13 and were open for business on Monday, March 16. </a:t>
            </a:r>
          </a:p>
          <a:p>
            <a:pPr algn="just">
              <a:buClr>
                <a:schemeClr val="bg1"/>
              </a:buClr>
              <a:buSzPct val="125000"/>
            </a:pPr>
            <a:endParaRPr lang="en-US" sz="2400" dirty="0">
              <a:solidFill>
                <a:schemeClr val="bg1"/>
              </a:solidFill>
              <a:latin typeface="Arial Bold" panose="020B0704020202020204" pitchFamily="34" charset="0"/>
              <a:cs typeface="Arial Bold" panose="020B0704020202020204" pitchFamily="34" charset="0"/>
            </a:endParaRPr>
          </a:p>
          <a:p>
            <a:pPr marL="342900" indent="-342900" algn="just">
              <a:buClr>
                <a:schemeClr val="bg1"/>
              </a:buClr>
              <a:buSzPct val="125000"/>
              <a:buFont typeface="Arial" panose="020B0604020202020204" pitchFamily="34" charset="0"/>
              <a:buChar char="•"/>
            </a:pPr>
            <a:r>
              <a:rPr lang="en-US" sz="2400" b="1" dirty="0">
                <a:solidFill>
                  <a:schemeClr val="bg1"/>
                </a:solidFill>
                <a:latin typeface="Arial Bold" panose="020B0704020202020204" pitchFamily="34" charset="0"/>
                <a:cs typeface="Arial Bold" panose="020B0704020202020204" pitchFamily="34" charset="0"/>
              </a:rPr>
              <a:t>MCB’s typical Counseling process has Counselors equipped with laptops that have mobile internet access (MiFi), which enables use of email &amp; webmail, access to the web (teleconferencing &amp; video conferencing WebEx &amp; Zoom)</a:t>
            </a:r>
          </a:p>
        </p:txBody>
      </p:sp>
      <p:sp>
        <p:nvSpPr>
          <p:cNvPr id="5" name="TextBox 4">
            <a:extLst>
              <a:ext uri="{FF2B5EF4-FFF2-40B4-BE49-F238E27FC236}">
                <a16:creationId xmlns:a16="http://schemas.microsoft.com/office/drawing/2014/main" id="{D4CD3596-34FA-4B7F-9538-92ECE84A1729}"/>
              </a:ext>
            </a:extLst>
          </p:cNvPr>
          <p:cNvSpPr txBox="1"/>
          <p:nvPr/>
        </p:nvSpPr>
        <p:spPr>
          <a:xfrm>
            <a:off x="1174458" y="40397"/>
            <a:ext cx="7784983" cy="584775"/>
          </a:xfrm>
          <a:prstGeom prst="rect">
            <a:avLst/>
          </a:prstGeom>
          <a:noFill/>
        </p:spPr>
        <p:txBody>
          <a:bodyPr wrap="square" rtlCol="0">
            <a:spAutoFit/>
          </a:bodyPr>
          <a:lstStyle/>
          <a:p>
            <a:r>
              <a:rPr lang="en-US" sz="3200" dirty="0">
                <a:solidFill>
                  <a:schemeClr val="bg1"/>
                </a:solidFill>
                <a:latin typeface="Arial Bold" panose="020B0704020202020204" pitchFamily="34" charset="0"/>
                <a:cs typeface="Arial Bold" panose="020B0704020202020204" pitchFamily="34" charset="0"/>
              </a:rPr>
              <a:t>MCB Working Through COVID-19 </a:t>
            </a:r>
          </a:p>
        </p:txBody>
      </p:sp>
    </p:spTree>
    <p:extLst>
      <p:ext uri="{BB962C8B-B14F-4D97-AF65-F5344CB8AC3E}">
        <p14:creationId xmlns:p14="http://schemas.microsoft.com/office/powerpoint/2010/main" val="200449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18507-955D-423A-AD14-2F7960889BF9}"/>
              </a:ext>
            </a:extLst>
          </p:cNvPr>
          <p:cNvSpPr txBox="1"/>
          <p:nvPr/>
        </p:nvSpPr>
        <p:spPr>
          <a:xfrm>
            <a:off x="1090569" y="988516"/>
            <a:ext cx="7784983" cy="3416320"/>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400" b="1" dirty="0">
                <a:solidFill>
                  <a:schemeClr val="bg1"/>
                </a:solidFill>
                <a:latin typeface="Arial Bold" panose="020B0704020202020204" pitchFamily="34" charset="0"/>
                <a:cs typeface="Arial Bold" panose="020B0704020202020204" pitchFamily="34" charset="0"/>
              </a:rPr>
              <a:t>Counselors have access to our Cloud-based off premises Client Management System (AWARE)</a:t>
            </a:r>
          </a:p>
          <a:p>
            <a:pPr marL="342900" indent="-342900" algn="just">
              <a:buClr>
                <a:schemeClr val="bg1"/>
              </a:buClr>
              <a:buSzPct val="125000"/>
              <a:buFont typeface="Arial" panose="020B0604020202020204" pitchFamily="34" charset="0"/>
              <a:buChar char="•"/>
            </a:pPr>
            <a:endParaRPr lang="en-US" sz="2400" dirty="0">
              <a:solidFill>
                <a:schemeClr val="bg1"/>
              </a:solidFill>
              <a:latin typeface="Arial Bold" panose="020B0704020202020204" pitchFamily="34" charset="0"/>
              <a:cs typeface="Arial Bold" panose="020B0704020202020204" pitchFamily="34" charset="0"/>
            </a:endParaRPr>
          </a:p>
          <a:p>
            <a:pPr marL="342900" indent="-342900" algn="just">
              <a:buClr>
                <a:schemeClr val="bg1"/>
              </a:buClr>
              <a:buSzPct val="125000"/>
              <a:buFont typeface="Arial" panose="020B0604020202020204" pitchFamily="34" charset="0"/>
              <a:buChar char="•"/>
            </a:pPr>
            <a:r>
              <a:rPr lang="en-US" sz="2400" b="1" dirty="0">
                <a:solidFill>
                  <a:schemeClr val="bg1"/>
                </a:solidFill>
                <a:latin typeface="Arial Bold" panose="020B0704020202020204" pitchFamily="34" charset="0"/>
                <a:cs typeface="Arial Bold" panose="020B0704020202020204" pitchFamily="34" charset="0"/>
              </a:rPr>
              <a:t>MCB’s Central Registration has registered 55 new registrants, processed ~200 travel cards, Identification cards, Massachusetts Equipment Distribution Program applications, Disability Placard applications and Certificates of Blindness.  </a:t>
            </a:r>
          </a:p>
        </p:txBody>
      </p:sp>
      <p:sp>
        <p:nvSpPr>
          <p:cNvPr id="5" name="TextBox 4">
            <a:extLst>
              <a:ext uri="{FF2B5EF4-FFF2-40B4-BE49-F238E27FC236}">
                <a16:creationId xmlns:a16="http://schemas.microsoft.com/office/drawing/2014/main" id="{D4CD3596-34FA-4B7F-9538-92ECE84A1729}"/>
              </a:ext>
            </a:extLst>
          </p:cNvPr>
          <p:cNvSpPr txBox="1"/>
          <p:nvPr/>
        </p:nvSpPr>
        <p:spPr>
          <a:xfrm>
            <a:off x="1174458" y="40397"/>
            <a:ext cx="7784983" cy="584775"/>
          </a:xfrm>
          <a:prstGeom prst="rect">
            <a:avLst/>
          </a:prstGeom>
          <a:noFill/>
        </p:spPr>
        <p:txBody>
          <a:bodyPr wrap="square" rtlCol="0">
            <a:spAutoFit/>
          </a:bodyPr>
          <a:lstStyle/>
          <a:p>
            <a:r>
              <a:rPr lang="en-US" sz="3200" dirty="0">
                <a:solidFill>
                  <a:schemeClr val="bg1"/>
                </a:solidFill>
                <a:latin typeface="Arial Bold" panose="020B0704020202020204" pitchFamily="34" charset="0"/>
                <a:cs typeface="Arial Bold" panose="020B0704020202020204" pitchFamily="34" charset="0"/>
              </a:rPr>
              <a:t>MCB Working Through COVID-19 </a:t>
            </a:r>
          </a:p>
        </p:txBody>
      </p:sp>
    </p:spTree>
    <p:extLst>
      <p:ext uri="{BB962C8B-B14F-4D97-AF65-F5344CB8AC3E}">
        <p14:creationId xmlns:p14="http://schemas.microsoft.com/office/powerpoint/2010/main" val="130054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18507-955D-423A-AD14-2F7960889BF9}"/>
              </a:ext>
            </a:extLst>
          </p:cNvPr>
          <p:cNvSpPr txBox="1"/>
          <p:nvPr/>
        </p:nvSpPr>
        <p:spPr>
          <a:xfrm>
            <a:off x="947451" y="1031846"/>
            <a:ext cx="7953268" cy="2677656"/>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400" b="1" dirty="0">
                <a:solidFill>
                  <a:schemeClr val="bg1"/>
                </a:solidFill>
              </a:rPr>
              <a:t>More than 70% of MCB staff have been newly trained on Zoom for remote service calls and internal meetings, including a virtual meeting with almost 60 MCB Stakeholders on March 20th and a virtual all-staff call on March 27th with 129 participants that followed several other all-staff calls since March 10th. </a:t>
            </a:r>
          </a:p>
        </p:txBody>
      </p:sp>
      <p:sp>
        <p:nvSpPr>
          <p:cNvPr id="6" name="TextBox 5">
            <a:extLst>
              <a:ext uri="{FF2B5EF4-FFF2-40B4-BE49-F238E27FC236}">
                <a16:creationId xmlns:a16="http://schemas.microsoft.com/office/drawing/2014/main" id="{CBBB830C-CD19-48B4-87F5-C30EFBAC44A6}"/>
              </a:ext>
            </a:extLst>
          </p:cNvPr>
          <p:cNvSpPr txBox="1"/>
          <p:nvPr/>
        </p:nvSpPr>
        <p:spPr>
          <a:xfrm>
            <a:off x="1174458" y="40397"/>
            <a:ext cx="7784983" cy="584775"/>
          </a:xfrm>
          <a:prstGeom prst="rect">
            <a:avLst/>
          </a:prstGeom>
          <a:noFill/>
        </p:spPr>
        <p:txBody>
          <a:bodyPr wrap="square" rtlCol="0">
            <a:spAutoFit/>
          </a:bodyPr>
          <a:lstStyle/>
          <a:p>
            <a:r>
              <a:rPr lang="en-US" sz="3200" dirty="0">
                <a:solidFill>
                  <a:schemeClr val="bg1"/>
                </a:solidFill>
                <a:latin typeface="Arial Bold" panose="020B0704020202020204" pitchFamily="34" charset="0"/>
                <a:cs typeface="Arial Bold" panose="020B0704020202020204" pitchFamily="34" charset="0"/>
              </a:rPr>
              <a:t>MCB Working Through COVID-19 </a:t>
            </a:r>
          </a:p>
        </p:txBody>
      </p:sp>
    </p:spTree>
    <p:extLst>
      <p:ext uri="{BB962C8B-B14F-4D97-AF65-F5344CB8AC3E}">
        <p14:creationId xmlns:p14="http://schemas.microsoft.com/office/powerpoint/2010/main" val="103756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18507-955D-423A-AD14-2F7960889BF9}"/>
              </a:ext>
            </a:extLst>
          </p:cNvPr>
          <p:cNvSpPr txBox="1"/>
          <p:nvPr/>
        </p:nvSpPr>
        <p:spPr>
          <a:xfrm>
            <a:off x="1024569" y="1031846"/>
            <a:ext cx="7876150" cy="2308324"/>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400" b="1" dirty="0">
                <a:solidFill>
                  <a:schemeClr val="bg1"/>
                </a:solidFill>
              </a:rPr>
              <a:t>Working with TIC and affiliates to share MCB messaging on the hour, every hour since the March 10th MA State of Emergency declaration.  Our Social Media has gotten the message out and our Social Media metrics have increased exponentially.  </a:t>
            </a:r>
          </a:p>
        </p:txBody>
      </p:sp>
      <p:sp>
        <p:nvSpPr>
          <p:cNvPr id="6" name="TextBox 5">
            <a:extLst>
              <a:ext uri="{FF2B5EF4-FFF2-40B4-BE49-F238E27FC236}">
                <a16:creationId xmlns:a16="http://schemas.microsoft.com/office/drawing/2014/main" id="{CBBB830C-CD19-48B4-87F5-C30EFBAC44A6}"/>
              </a:ext>
            </a:extLst>
          </p:cNvPr>
          <p:cNvSpPr txBox="1"/>
          <p:nvPr/>
        </p:nvSpPr>
        <p:spPr>
          <a:xfrm>
            <a:off x="1174458" y="40397"/>
            <a:ext cx="7784983" cy="584775"/>
          </a:xfrm>
          <a:prstGeom prst="rect">
            <a:avLst/>
          </a:prstGeom>
          <a:noFill/>
        </p:spPr>
        <p:txBody>
          <a:bodyPr wrap="square" rtlCol="0">
            <a:spAutoFit/>
          </a:bodyPr>
          <a:lstStyle/>
          <a:p>
            <a:r>
              <a:rPr lang="en-US" sz="3200" dirty="0">
                <a:solidFill>
                  <a:schemeClr val="bg1"/>
                </a:solidFill>
                <a:latin typeface="Arial Bold" panose="020B0704020202020204" pitchFamily="34" charset="0"/>
                <a:cs typeface="Arial Bold" panose="020B0704020202020204" pitchFamily="34" charset="0"/>
              </a:rPr>
              <a:t>MCB Working Through COVID-19 </a:t>
            </a:r>
          </a:p>
        </p:txBody>
      </p:sp>
    </p:spTree>
    <p:extLst>
      <p:ext uri="{BB962C8B-B14F-4D97-AF65-F5344CB8AC3E}">
        <p14:creationId xmlns:p14="http://schemas.microsoft.com/office/powerpoint/2010/main" val="345481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18507-955D-423A-AD14-2F7960889BF9}"/>
              </a:ext>
            </a:extLst>
          </p:cNvPr>
          <p:cNvSpPr txBox="1"/>
          <p:nvPr/>
        </p:nvSpPr>
        <p:spPr>
          <a:xfrm>
            <a:off x="1115735" y="1031846"/>
            <a:ext cx="7466405" cy="1569660"/>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400" b="1" dirty="0">
                <a:solidFill>
                  <a:schemeClr val="bg1"/>
                </a:solidFill>
              </a:rPr>
              <a:t>Our Assistive Technology (AT) unit continues making AT deliveries in PPE to ensure safety for staff and consumers, along with continuing to provide remote AT assistance and training.</a:t>
            </a:r>
          </a:p>
        </p:txBody>
      </p:sp>
      <p:sp>
        <p:nvSpPr>
          <p:cNvPr id="6" name="TextBox 5">
            <a:extLst>
              <a:ext uri="{FF2B5EF4-FFF2-40B4-BE49-F238E27FC236}">
                <a16:creationId xmlns:a16="http://schemas.microsoft.com/office/drawing/2014/main" id="{CBBB830C-CD19-48B4-87F5-C30EFBAC44A6}"/>
              </a:ext>
            </a:extLst>
          </p:cNvPr>
          <p:cNvSpPr txBox="1"/>
          <p:nvPr/>
        </p:nvSpPr>
        <p:spPr>
          <a:xfrm>
            <a:off x="1174458" y="40397"/>
            <a:ext cx="7784983" cy="584775"/>
          </a:xfrm>
          <a:prstGeom prst="rect">
            <a:avLst/>
          </a:prstGeom>
          <a:noFill/>
        </p:spPr>
        <p:txBody>
          <a:bodyPr wrap="square" rtlCol="0">
            <a:spAutoFit/>
          </a:bodyPr>
          <a:lstStyle/>
          <a:p>
            <a:r>
              <a:rPr lang="en-US" sz="3200" dirty="0">
                <a:solidFill>
                  <a:schemeClr val="bg1"/>
                </a:solidFill>
                <a:latin typeface="Arial Bold" panose="020B0704020202020204" pitchFamily="34" charset="0"/>
                <a:cs typeface="Arial Bold" panose="020B0704020202020204" pitchFamily="34" charset="0"/>
              </a:rPr>
              <a:t>MCB Working Through COVID-19 </a:t>
            </a:r>
          </a:p>
        </p:txBody>
      </p:sp>
    </p:spTree>
    <p:extLst>
      <p:ext uri="{BB962C8B-B14F-4D97-AF65-F5344CB8AC3E}">
        <p14:creationId xmlns:p14="http://schemas.microsoft.com/office/powerpoint/2010/main" val="260099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18507-955D-423A-AD14-2F7960889BF9}"/>
              </a:ext>
            </a:extLst>
          </p:cNvPr>
          <p:cNvSpPr txBox="1"/>
          <p:nvPr/>
        </p:nvSpPr>
        <p:spPr>
          <a:xfrm>
            <a:off x="1002534" y="744900"/>
            <a:ext cx="7738793" cy="2585323"/>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200" b="1" dirty="0">
                <a:solidFill>
                  <a:schemeClr val="bg1"/>
                </a:solidFill>
              </a:rPr>
              <a:t>A VR Consumer was working remotely as a software engineer for three years with a starting salary of $83,000.  During the stay-at-home order, he was offered and accepted a new position as a full-time software engineer for an educational technology and publishing company.  He started April 6, 2020 at a base salary of $110,000 plus bonus. </a:t>
            </a:r>
          </a:p>
          <a:p>
            <a:pPr algn="just">
              <a:buClr>
                <a:schemeClr val="bg1"/>
              </a:buClr>
              <a:buSzPct val="125000"/>
            </a:pPr>
            <a:endParaRPr lang="en-US" sz="800" dirty="0">
              <a:solidFill>
                <a:schemeClr val="bg1"/>
              </a:solidFill>
            </a:endParaRPr>
          </a:p>
        </p:txBody>
      </p:sp>
      <p:sp>
        <p:nvSpPr>
          <p:cNvPr id="6" name="TextBox 5">
            <a:extLst>
              <a:ext uri="{FF2B5EF4-FFF2-40B4-BE49-F238E27FC236}">
                <a16:creationId xmlns:a16="http://schemas.microsoft.com/office/drawing/2014/main" id="{0EB442C3-06E3-41C6-9BED-CEA825E6A221}"/>
              </a:ext>
            </a:extLst>
          </p:cNvPr>
          <p:cNvSpPr txBox="1"/>
          <p:nvPr/>
        </p:nvSpPr>
        <p:spPr>
          <a:xfrm>
            <a:off x="1174458" y="40397"/>
            <a:ext cx="7843707" cy="523220"/>
          </a:xfrm>
          <a:prstGeom prst="rect">
            <a:avLst/>
          </a:prstGeom>
          <a:noFill/>
        </p:spPr>
        <p:txBody>
          <a:bodyPr wrap="square" rtlCol="0">
            <a:spAutoFit/>
          </a:bodyPr>
          <a:lstStyle/>
          <a:p>
            <a:r>
              <a:rPr lang="en-US" sz="2800" dirty="0">
                <a:solidFill>
                  <a:schemeClr val="bg1"/>
                </a:solidFill>
                <a:latin typeface="Arial Bold" panose="020B0704020202020204" pitchFamily="34" charset="0"/>
                <a:cs typeface="Arial Bold" panose="020B0704020202020204" pitchFamily="34" charset="0"/>
              </a:rPr>
              <a:t>MCB VR Success Stories During COVID-19 </a:t>
            </a:r>
          </a:p>
        </p:txBody>
      </p:sp>
      <p:sp>
        <p:nvSpPr>
          <p:cNvPr id="7" name="TextBox 6">
            <a:extLst>
              <a:ext uri="{FF2B5EF4-FFF2-40B4-BE49-F238E27FC236}">
                <a16:creationId xmlns:a16="http://schemas.microsoft.com/office/drawing/2014/main" id="{1980F3DA-FE4F-40A0-B077-D18C5E69DE61}"/>
              </a:ext>
            </a:extLst>
          </p:cNvPr>
          <p:cNvSpPr txBox="1"/>
          <p:nvPr/>
        </p:nvSpPr>
        <p:spPr>
          <a:xfrm>
            <a:off x="1088495" y="3186035"/>
            <a:ext cx="7566870" cy="1785104"/>
          </a:xfrm>
          <a:prstGeom prst="rect">
            <a:avLst/>
          </a:prstGeom>
          <a:noFill/>
        </p:spPr>
        <p:txBody>
          <a:bodyPr wrap="square" rtlCol="0">
            <a:spAutoFit/>
          </a:bodyPr>
          <a:lstStyle/>
          <a:p>
            <a:pPr marL="342900" indent="-342900" algn="just">
              <a:buClr>
                <a:schemeClr val="bg1"/>
              </a:buClr>
              <a:buSzPct val="125000"/>
              <a:buFont typeface="Arial" panose="020B0604020202020204" pitchFamily="34" charset="0"/>
              <a:buChar char="•"/>
            </a:pPr>
            <a:r>
              <a:rPr lang="en-US" sz="2200" b="1" dirty="0">
                <a:solidFill>
                  <a:schemeClr val="bg1"/>
                </a:solidFill>
              </a:rPr>
              <a:t>A VR Consumer has been hired by a theatre company on a full-time basis as a ticket agent and customer service representative.  He is working remotely and has been employed over 90 days and has been retained despite COVID-19 lay-offs.  </a:t>
            </a:r>
            <a:endParaRPr lang="en-US" sz="2200" dirty="0">
              <a:solidFill>
                <a:schemeClr val="bg1"/>
              </a:solidFill>
            </a:endParaRPr>
          </a:p>
        </p:txBody>
      </p:sp>
    </p:spTree>
    <p:extLst>
      <p:ext uri="{BB962C8B-B14F-4D97-AF65-F5344CB8AC3E}">
        <p14:creationId xmlns:p14="http://schemas.microsoft.com/office/powerpoint/2010/main" val="331829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2585323"/>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Opening Music </a:t>
            </a: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MCB Consumer</a:t>
            </a:r>
          </a:p>
          <a:p>
            <a:pPr algn="ctr"/>
            <a:r>
              <a:rPr lang="en-US" sz="3600" dirty="0">
                <a:solidFill>
                  <a:schemeClr val="bg1"/>
                </a:solidFill>
                <a:latin typeface="Arial Bold" panose="020B0704020202020204" pitchFamily="34" charset="0"/>
                <a:cs typeface="Arial Bold" panose="020B0704020202020204" pitchFamily="34" charset="0"/>
              </a:rPr>
              <a:t>Barry Spiro</a:t>
            </a:r>
          </a:p>
        </p:txBody>
      </p:sp>
    </p:spTree>
    <p:extLst>
      <p:ext uri="{BB962C8B-B14F-4D97-AF65-F5344CB8AC3E}">
        <p14:creationId xmlns:p14="http://schemas.microsoft.com/office/powerpoint/2010/main" val="411741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3416320"/>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Orientation &amp; </a:t>
            </a:r>
          </a:p>
          <a:p>
            <a:pPr algn="ctr"/>
            <a:r>
              <a:rPr lang="en-US" sz="5400" dirty="0">
                <a:solidFill>
                  <a:schemeClr val="bg1"/>
                </a:solidFill>
                <a:latin typeface="Arial Bold" panose="020B0704020202020204" pitchFamily="34" charset="0"/>
                <a:cs typeface="Arial Bold" panose="020B0704020202020204" pitchFamily="34" charset="0"/>
              </a:rPr>
              <a:t>Mobility</a:t>
            </a: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Meg Robertson</a:t>
            </a:r>
          </a:p>
          <a:p>
            <a:pPr algn="ctr"/>
            <a:r>
              <a:rPr lang="en-US" sz="3600" dirty="0">
                <a:solidFill>
                  <a:schemeClr val="bg1"/>
                </a:solidFill>
                <a:latin typeface="Arial Bold" panose="020B0704020202020204" pitchFamily="34" charset="0"/>
                <a:cs typeface="Arial Bold" panose="020B0704020202020204" pitchFamily="34" charset="0"/>
              </a:rPr>
              <a:t>Director O &amp; M</a:t>
            </a:r>
          </a:p>
        </p:txBody>
      </p:sp>
    </p:spTree>
    <p:extLst>
      <p:ext uri="{BB962C8B-B14F-4D97-AF65-F5344CB8AC3E}">
        <p14:creationId xmlns:p14="http://schemas.microsoft.com/office/powerpoint/2010/main" val="285965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563D83B-4781-4F9F-88D4-05313A2B3785}"/>
              </a:ext>
            </a:extLst>
          </p:cNvPr>
          <p:cNvSpPr>
            <a:spLocks noGrp="1"/>
          </p:cNvSpPr>
          <p:nvPr>
            <p:ph sz="quarter" idx="15"/>
          </p:nvPr>
        </p:nvSpPr>
        <p:spPr>
          <a:xfrm rot="10800000" flipV="1">
            <a:off x="850605" y="796954"/>
            <a:ext cx="5340470" cy="3892492"/>
          </a:xfrm>
        </p:spPr>
        <p:txBody>
          <a:bodyPr/>
          <a:lstStyle/>
          <a:p>
            <a:pPr marL="342900" indent="-342900">
              <a:buFont typeface="Arial" panose="020B0604020202020204" pitchFamily="34" charset="0"/>
              <a:buChar char="•"/>
              <a:defRPr/>
            </a:pPr>
            <a:r>
              <a:rPr lang="en-US" altLang="en-US" sz="1800" b="0" dirty="0">
                <a:solidFill>
                  <a:srgbClr val="0C2D83"/>
                </a:solidFill>
              </a:rPr>
              <a:t>Direct O&amp;M training on hold</a:t>
            </a:r>
          </a:p>
          <a:p>
            <a:pPr marL="342900" indent="-342900">
              <a:buFont typeface="Arial" panose="020B0604020202020204" pitchFamily="34" charset="0"/>
              <a:buChar char="•"/>
              <a:defRPr/>
            </a:pPr>
            <a:r>
              <a:rPr lang="en-US" altLang="en-US" sz="1800" b="0" dirty="0">
                <a:solidFill>
                  <a:srgbClr val="0C2D83"/>
                </a:solidFill>
              </a:rPr>
              <a:t>Phone interviews for new referrals</a:t>
            </a:r>
          </a:p>
          <a:p>
            <a:pPr marL="342900" indent="-342900">
              <a:buFont typeface="Arial" panose="020B0604020202020204" pitchFamily="34" charset="0"/>
              <a:buChar char="•"/>
              <a:defRPr/>
            </a:pPr>
            <a:r>
              <a:rPr lang="en-US" altLang="en-US" sz="1800" b="0" dirty="0">
                <a:solidFill>
                  <a:srgbClr val="0C2D83"/>
                </a:solidFill>
              </a:rPr>
              <a:t>Trouble shooting O&amp;M issues</a:t>
            </a:r>
          </a:p>
          <a:p>
            <a:pPr marL="742950" lvl="1" indent="-342900">
              <a:defRPr/>
            </a:pPr>
            <a:r>
              <a:rPr lang="en-US" altLang="en-US" sz="1800" dirty="0">
                <a:solidFill>
                  <a:srgbClr val="0C2D83"/>
                </a:solidFill>
              </a:rPr>
              <a:t>Encouraging practice of long cane skills</a:t>
            </a:r>
          </a:p>
          <a:p>
            <a:pPr marL="342900" indent="-342900">
              <a:buFont typeface="Arial" panose="020B0604020202020204" pitchFamily="34" charset="0"/>
              <a:buChar char="•"/>
              <a:defRPr/>
            </a:pPr>
            <a:r>
              <a:rPr lang="en-US" altLang="en-US" sz="1800" b="0" dirty="0">
                <a:solidFill>
                  <a:srgbClr val="0C2D83"/>
                </a:solidFill>
              </a:rPr>
              <a:t>Encouraging the learning of GPS apps, in familiar environments</a:t>
            </a:r>
          </a:p>
          <a:p>
            <a:pPr marL="342900" indent="-342900">
              <a:buFont typeface="Arial" panose="020B0604020202020204" pitchFamily="34" charset="0"/>
              <a:buChar char="•"/>
              <a:defRPr/>
            </a:pPr>
            <a:r>
              <a:rPr lang="en-US" altLang="en-US" sz="1800" b="0" dirty="0">
                <a:solidFill>
                  <a:srgbClr val="0C2D83"/>
                </a:solidFill>
              </a:rPr>
              <a:t>Sending out replacement O&amp;M equipment</a:t>
            </a:r>
          </a:p>
          <a:p>
            <a:pPr marL="342900" indent="-342900">
              <a:buFont typeface="Arial" panose="020B0604020202020204" pitchFamily="34" charset="0"/>
              <a:buChar char="•"/>
              <a:defRPr/>
            </a:pPr>
            <a:r>
              <a:rPr lang="en-US" altLang="en-US" sz="1800" b="0" dirty="0">
                <a:solidFill>
                  <a:srgbClr val="0C2D83"/>
                </a:solidFill>
              </a:rPr>
              <a:t>Review of street crossings &amp; environments for future instruction</a:t>
            </a:r>
          </a:p>
          <a:p>
            <a:pPr marL="342900" indent="-342900">
              <a:buFont typeface="Arial" panose="020B0604020202020204" pitchFamily="34" charset="0"/>
              <a:buChar char="•"/>
              <a:defRPr/>
            </a:pPr>
            <a:r>
              <a:rPr lang="en-US" altLang="en-US" sz="1800" b="0" dirty="0">
                <a:solidFill>
                  <a:srgbClr val="0C2D83"/>
                </a:solidFill>
              </a:rPr>
              <a:t>On-Line O&amp;M Training Continuing Ed. Courses</a:t>
            </a:r>
            <a:endParaRPr lang="en-US" altLang="en-US" sz="1800" dirty="0">
              <a:solidFill>
                <a:srgbClr val="0C2D83"/>
              </a:solidFill>
            </a:endParaRPr>
          </a:p>
          <a:p>
            <a:pPr marL="342900" indent="-342900">
              <a:buFont typeface="Arial" panose="020B0604020202020204" pitchFamily="34" charset="0"/>
              <a:buChar char="•"/>
              <a:defRPr/>
            </a:pPr>
            <a:endParaRPr lang="en-US" altLang="en-US" sz="1800" dirty="0"/>
          </a:p>
          <a:p>
            <a:pPr marL="342900" indent="-342900">
              <a:buFont typeface="Arial" panose="020B0604020202020204" pitchFamily="34" charset="0"/>
              <a:buChar char="•"/>
              <a:defRPr/>
            </a:pPr>
            <a:endParaRPr lang="en-US" altLang="en-US" sz="2400" dirty="0"/>
          </a:p>
          <a:p>
            <a:endParaRPr lang="en-US" dirty="0"/>
          </a:p>
        </p:txBody>
      </p:sp>
      <p:sp>
        <p:nvSpPr>
          <p:cNvPr id="10" name="Title 2">
            <a:extLst>
              <a:ext uri="{FF2B5EF4-FFF2-40B4-BE49-F238E27FC236}">
                <a16:creationId xmlns:a16="http://schemas.microsoft.com/office/drawing/2014/main" id="{D2834F5C-BAD3-4C44-8CC1-B2AA94AF03AA}"/>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ORIENTATION &amp; MOBILITY SERVICES</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pic>
        <p:nvPicPr>
          <p:cNvPr id="7" name="Content Placeholder 6" descr="Mother and child at intersection with child using white cane to safely cross the street">
            <a:extLst>
              <a:ext uri="{FF2B5EF4-FFF2-40B4-BE49-F238E27FC236}">
                <a16:creationId xmlns:a16="http://schemas.microsoft.com/office/drawing/2014/main" id="{5D46BF9F-C696-49B4-8072-DA4598C459F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17673" y="874010"/>
            <a:ext cx="2826327" cy="376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9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1FA74-F176-4F49-A467-729540F8FBA2}"/>
              </a:ext>
            </a:extLst>
          </p:cNvPr>
          <p:cNvSpPr>
            <a:spLocks noGrp="1"/>
          </p:cNvSpPr>
          <p:nvPr>
            <p:ph sz="quarter" idx="14"/>
          </p:nvPr>
        </p:nvSpPr>
        <p:spPr>
          <a:xfrm>
            <a:off x="260059" y="774291"/>
            <a:ext cx="6470350" cy="3991439"/>
          </a:xfrm>
        </p:spPr>
        <p:txBody>
          <a:bodyPr/>
          <a:lstStyle/>
          <a:p>
            <a:endParaRPr lang="en-US" sz="2400" dirty="0">
              <a:solidFill>
                <a:srgbClr val="00269E"/>
              </a:solidFill>
              <a:latin typeface="Arial Bold" panose="020B0704020202020204" pitchFamily="34" charset="0"/>
              <a:cs typeface="Arial Bold" panose="020B0704020202020204" pitchFamily="34" charset="0"/>
            </a:endParaRPr>
          </a:p>
          <a:p>
            <a:endParaRPr lang="en-US" dirty="0"/>
          </a:p>
          <a:p>
            <a:endParaRPr lang="en-US" dirty="0"/>
          </a:p>
          <a:p>
            <a:endParaRPr lang="en-US" dirty="0"/>
          </a:p>
        </p:txBody>
      </p:sp>
      <p:pic>
        <p:nvPicPr>
          <p:cNvPr id="5" name="Content Placeholder 5" descr="Senior navigating the sidewalk with white cane near roadway">
            <a:extLst>
              <a:ext uri="{FF2B5EF4-FFF2-40B4-BE49-F238E27FC236}">
                <a16:creationId xmlns:a16="http://schemas.microsoft.com/office/drawing/2014/main" id="{DA107810-F6EE-472D-86D6-2D4C1EB1E1C1}"/>
              </a:ext>
            </a:extLst>
          </p:cNvPr>
          <p:cNvPicPr>
            <a:picLocks noGrp="1" noChangeAspect="1" noChangeArrowheads="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5596569" y="920116"/>
            <a:ext cx="3185367" cy="2390463"/>
          </a:xfrm>
        </p:spPr>
      </p:pic>
      <p:sp>
        <p:nvSpPr>
          <p:cNvPr id="3" name="Rectangle 2">
            <a:extLst>
              <a:ext uri="{FF2B5EF4-FFF2-40B4-BE49-F238E27FC236}">
                <a16:creationId xmlns:a16="http://schemas.microsoft.com/office/drawing/2014/main" id="{40AF49C2-8C5C-400F-A3D8-9A95E0A88432}"/>
              </a:ext>
            </a:extLst>
          </p:cNvPr>
          <p:cNvSpPr/>
          <p:nvPr/>
        </p:nvSpPr>
        <p:spPr>
          <a:xfrm>
            <a:off x="978728" y="656515"/>
            <a:ext cx="4507672" cy="4062651"/>
          </a:xfrm>
          <a:prstGeom prst="rect">
            <a:avLst/>
          </a:prstGeom>
        </p:spPr>
        <p:txBody>
          <a:bodyPr wrap="square">
            <a:spAutoFit/>
          </a:bodyPr>
          <a:lstStyle/>
          <a:p>
            <a:pPr marL="342900" indent="-342900">
              <a:buFont typeface="Arial" panose="020B0604020202020204" pitchFamily="34" charset="0"/>
              <a:buChar char="•"/>
              <a:defRPr/>
            </a:pPr>
            <a:r>
              <a:rPr lang="en-US" altLang="en-US" dirty="0">
                <a:solidFill>
                  <a:srgbClr val="0C2D83"/>
                </a:solidFill>
              </a:rPr>
              <a:t>Check-in with current and past O&amp;M students</a:t>
            </a:r>
          </a:p>
          <a:p>
            <a:pPr marL="800100" lvl="1" indent="-342900">
              <a:buFont typeface="Arial" panose="020B0604020202020204" pitchFamily="34" charset="0"/>
              <a:buChar char="•"/>
              <a:defRPr/>
            </a:pPr>
            <a:r>
              <a:rPr lang="en-US" altLang="en-US" dirty="0">
                <a:solidFill>
                  <a:srgbClr val="0C2D83"/>
                </a:solidFill>
              </a:rPr>
              <a:t>Access to food options</a:t>
            </a:r>
          </a:p>
          <a:p>
            <a:pPr marL="800100" lvl="1" indent="-342900">
              <a:buFont typeface="Arial" panose="020B0604020202020204" pitchFamily="34" charset="0"/>
              <a:buChar char="•"/>
              <a:defRPr/>
            </a:pPr>
            <a:r>
              <a:rPr lang="en-US" altLang="en-US" dirty="0">
                <a:solidFill>
                  <a:srgbClr val="0C2D83"/>
                </a:solidFill>
              </a:rPr>
              <a:t>Boredom &amp; social isolation</a:t>
            </a:r>
          </a:p>
          <a:p>
            <a:pPr marL="800100" lvl="1" indent="-342900">
              <a:buFont typeface="Arial" panose="020B0604020202020204" pitchFamily="34" charset="0"/>
              <a:buChar char="•"/>
              <a:defRPr/>
            </a:pPr>
            <a:r>
              <a:rPr lang="en-US" altLang="en-US" dirty="0">
                <a:solidFill>
                  <a:srgbClr val="0C2D83"/>
                </a:solidFill>
              </a:rPr>
              <a:t>Verbal review of routes using safe O&amp;M techniques related to social distancing guidelines</a:t>
            </a:r>
          </a:p>
          <a:p>
            <a:pPr marL="800100" lvl="1" indent="-342900">
              <a:buFont typeface="Arial" panose="020B0604020202020204" pitchFamily="34" charset="0"/>
              <a:buChar char="•"/>
              <a:defRPr/>
            </a:pPr>
            <a:r>
              <a:rPr lang="en-US" altLang="en-US" dirty="0">
                <a:solidFill>
                  <a:srgbClr val="0C2D83"/>
                </a:solidFill>
              </a:rPr>
              <a:t>Review different ways to sanitize guide dog harness &amp; long cane </a:t>
            </a:r>
          </a:p>
          <a:p>
            <a:pPr marL="800100" lvl="1" indent="-342900">
              <a:buFont typeface="Arial" panose="020B0604020202020204" pitchFamily="34" charset="0"/>
              <a:buChar char="•"/>
              <a:defRPr/>
            </a:pPr>
            <a:r>
              <a:rPr lang="en-US" altLang="en-US" dirty="0">
                <a:solidFill>
                  <a:srgbClr val="0C2D83"/>
                </a:solidFill>
              </a:rPr>
              <a:t>Resources for face masks</a:t>
            </a:r>
          </a:p>
          <a:p>
            <a:pPr marL="1257300" lvl="2" indent="-342900">
              <a:buFont typeface="Arial" panose="020B0604020202020204" pitchFamily="34" charset="0"/>
              <a:buChar char="•"/>
              <a:defRPr/>
            </a:pPr>
            <a:r>
              <a:rPr lang="en-US" altLang="en-US" dirty="0">
                <a:solidFill>
                  <a:srgbClr val="0C2D83"/>
                </a:solidFill>
              </a:rPr>
              <a:t>Face mask causing disorientation</a:t>
            </a:r>
          </a:p>
          <a:p>
            <a:pPr marL="800100" lvl="1" indent="-342900">
              <a:buFont typeface="Arial" panose="020B0604020202020204" pitchFamily="34" charset="0"/>
              <a:buChar char="•"/>
              <a:defRPr/>
            </a:pPr>
            <a:r>
              <a:rPr lang="en-US" altLang="en-US" dirty="0">
                <a:solidFill>
                  <a:srgbClr val="0C2D83"/>
                </a:solidFill>
              </a:rPr>
              <a:t>Future planning: additional O&amp;M techniques/routes</a:t>
            </a:r>
            <a:endParaRPr lang="en-US" altLang="en-US" sz="2400" dirty="0">
              <a:solidFill>
                <a:srgbClr val="0C2D83"/>
              </a:solidFill>
            </a:endParaRPr>
          </a:p>
        </p:txBody>
      </p:sp>
      <p:sp>
        <p:nvSpPr>
          <p:cNvPr id="6" name="Title 2">
            <a:extLst>
              <a:ext uri="{FF2B5EF4-FFF2-40B4-BE49-F238E27FC236}">
                <a16:creationId xmlns:a16="http://schemas.microsoft.com/office/drawing/2014/main" id="{179742AB-B006-4F76-9464-E941C5C2228D}"/>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ORIENTATION &amp; MOBILITY SERVICES</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14520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1FA74-F176-4F49-A467-729540F8FBA2}"/>
              </a:ext>
            </a:extLst>
          </p:cNvPr>
          <p:cNvSpPr>
            <a:spLocks noGrp="1"/>
          </p:cNvSpPr>
          <p:nvPr>
            <p:ph sz="quarter" idx="14"/>
          </p:nvPr>
        </p:nvSpPr>
        <p:spPr>
          <a:xfrm>
            <a:off x="260059" y="774291"/>
            <a:ext cx="6470350" cy="3991439"/>
          </a:xfrm>
        </p:spPr>
        <p:txBody>
          <a:bodyPr/>
          <a:lstStyle/>
          <a:p>
            <a:endParaRPr lang="en-US" sz="2400" dirty="0">
              <a:solidFill>
                <a:srgbClr val="00269E"/>
              </a:solidFill>
              <a:latin typeface="Arial Bold" panose="020B0704020202020204" pitchFamily="34" charset="0"/>
              <a:cs typeface="Arial Bold" panose="020B0704020202020204" pitchFamily="34" charset="0"/>
            </a:endParaRPr>
          </a:p>
          <a:p>
            <a:endParaRPr lang="en-US" dirty="0"/>
          </a:p>
          <a:p>
            <a:endParaRPr lang="en-US" dirty="0"/>
          </a:p>
          <a:p>
            <a:endParaRPr lang="en-US" dirty="0"/>
          </a:p>
        </p:txBody>
      </p:sp>
      <p:sp>
        <p:nvSpPr>
          <p:cNvPr id="7" name="Title 2">
            <a:extLst>
              <a:ext uri="{FF2B5EF4-FFF2-40B4-BE49-F238E27FC236}">
                <a16:creationId xmlns:a16="http://schemas.microsoft.com/office/drawing/2014/main" id="{98AF1032-673C-4E26-87DA-1A26DB8597F9}"/>
              </a:ext>
            </a:extLst>
          </p:cNvPr>
          <p:cNvSpPr txBox="1">
            <a:spLocks/>
          </p:cNvSpPr>
          <p:nvPr/>
        </p:nvSpPr>
        <p:spPr>
          <a:xfrm>
            <a:off x="1088897" y="18958"/>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SOCIAL DISTANCING</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3" name="Rectangle 2">
            <a:extLst>
              <a:ext uri="{FF2B5EF4-FFF2-40B4-BE49-F238E27FC236}">
                <a16:creationId xmlns:a16="http://schemas.microsoft.com/office/drawing/2014/main" id="{40AF49C2-8C5C-400F-A3D8-9A95E0A88432}"/>
              </a:ext>
            </a:extLst>
          </p:cNvPr>
          <p:cNvSpPr/>
          <p:nvPr/>
        </p:nvSpPr>
        <p:spPr>
          <a:xfrm>
            <a:off x="968116" y="1135406"/>
            <a:ext cx="4463604" cy="3416320"/>
          </a:xfrm>
          <a:prstGeom prst="rect">
            <a:avLst/>
          </a:prstGeom>
        </p:spPr>
        <p:txBody>
          <a:bodyPr wrap="square">
            <a:spAutoFit/>
          </a:bodyPr>
          <a:lstStyle/>
          <a:p>
            <a:r>
              <a:rPr lang="en-US" sz="2400" b="1" dirty="0">
                <a:solidFill>
                  <a:srgbClr val="00269E"/>
                </a:solidFill>
              </a:rPr>
              <a:t>Adaptive Guiding</a:t>
            </a:r>
          </a:p>
          <a:p>
            <a:pPr marL="800100" lvl="1" indent="-342900">
              <a:buFont typeface="Arial" panose="020B0604020202020204" pitchFamily="34" charset="0"/>
              <a:buChar char="•"/>
            </a:pPr>
            <a:r>
              <a:rPr lang="en-US" sz="2400" dirty="0">
                <a:solidFill>
                  <a:srgbClr val="00269E"/>
                </a:solidFill>
              </a:rPr>
              <a:t>Voice Guide</a:t>
            </a:r>
          </a:p>
          <a:p>
            <a:pPr marL="800100" lvl="1" indent="-342900">
              <a:buFont typeface="Arial" panose="020B0604020202020204" pitchFamily="34" charset="0"/>
              <a:buChar char="•"/>
            </a:pPr>
            <a:r>
              <a:rPr lang="en-US" sz="2400" dirty="0">
                <a:solidFill>
                  <a:srgbClr val="00269E"/>
                </a:solidFill>
              </a:rPr>
              <a:t>Hand on guide back </a:t>
            </a:r>
          </a:p>
          <a:p>
            <a:pPr marL="800100" lvl="1" indent="-342900">
              <a:buFont typeface="Arial" panose="020B0604020202020204" pitchFamily="34" charset="0"/>
              <a:buChar char="•"/>
            </a:pPr>
            <a:r>
              <a:rPr lang="en-US" sz="2400" dirty="0">
                <a:solidFill>
                  <a:srgbClr val="00269E"/>
                </a:solidFill>
              </a:rPr>
              <a:t>Use of extra cane between guide and self</a:t>
            </a:r>
          </a:p>
          <a:p>
            <a:pPr marL="800100" lvl="1" indent="-342900">
              <a:buFont typeface="Arial" panose="020B0604020202020204" pitchFamily="34" charset="0"/>
              <a:buChar char="•"/>
            </a:pPr>
            <a:r>
              <a:rPr lang="en-US" sz="2400" dirty="0">
                <a:solidFill>
                  <a:srgbClr val="00269E"/>
                </a:solidFill>
              </a:rPr>
              <a:t>Shopping carriage</a:t>
            </a:r>
          </a:p>
          <a:p>
            <a:pPr marL="800100" lvl="1" indent="-342900">
              <a:buFont typeface="Arial" panose="020B0604020202020204" pitchFamily="34" charset="0"/>
              <a:buChar char="•"/>
            </a:pPr>
            <a:r>
              <a:rPr lang="en-US" sz="2400" dirty="0">
                <a:solidFill>
                  <a:srgbClr val="00269E"/>
                </a:solidFill>
              </a:rPr>
              <a:t>Options for not going out</a:t>
            </a:r>
          </a:p>
          <a:p>
            <a:pPr marL="800100" lvl="1" indent="-342900">
              <a:buFont typeface="Arial" panose="020B0604020202020204" pitchFamily="34" charset="0"/>
              <a:buChar char="•"/>
            </a:pPr>
            <a:r>
              <a:rPr lang="en-US" sz="2400" dirty="0">
                <a:solidFill>
                  <a:srgbClr val="00269E"/>
                </a:solidFill>
              </a:rPr>
              <a:t>Use of long cane for ID</a:t>
            </a:r>
          </a:p>
          <a:p>
            <a:pPr>
              <a:defRPr/>
            </a:pPr>
            <a:endParaRPr lang="en-US" altLang="en-US" sz="2400" dirty="0"/>
          </a:p>
        </p:txBody>
      </p:sp>
      <p:pic>
        <p:nvPicPr>
          <p:cNvPr id="8" name="Content Placeholder 6" descr="Close-up of traditional elbow guide">
            <a:extLst>
              <a:ext uri="{FF2B5EF4-FFF2-40B4-BE49-F238E27FC236}">
                <a16:creationId xmlns:a16="http://schemas.microsoft.com/office/drawing/2014/main" id="{B025C925-4C7B-45B6-A3E1-A02913F22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31720" y="1541924"/>
            <a:ext cx="3223115" cy="2603285"/>
          </a:xfrm>
          <a:prstGeom prst="rect">
            <a:avLst/>
          </a:prstGeom>
        </p:spPr>
      </p:pic>
    </p:spTree>
    <p:extLst>
      <p:ext uri="{BB962C8B-B14F-4D97-AF65-F5344CB8AC3E}">
        <p14:creationId xmlns:p14="http://schemas.microsoft.com/office/powerpoint/2010/main" val="118751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3416320"/>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Assistive </a:t>
            </a:r>
          </a:p>
          <a:p>
            <a:pPr algn="ctr"/>
            <a:r>
              <a:rPr lang="en-US" sz="5400" dirty="0">
                <a:solidFill>
                  <a:schemeClr val="bg1"/>
                </a:solidFill>
                <a:latin typeface="Arial Bold" panose="020B0704020202020204" pitchFamily="34" charset="0"/>
                <a:cs typeface="Arial Bold" panose="020B0704020202020204" pitchFamily="34" charset="0"/>
              </a:rPr>
              <a:t>Technology</a:t>
            </a:r>
            <a:endParaRPr lang="en-US" sz="3600" dirty="0">
              <a:solidFill>
                <a:schemeClr val="bg1"/>
              </a:solidFill>
              <a:latin typeface="Arial Bold" panose="020B0704020202020204" pitchFamily="34" charset="0"/>
              <a:cs typeface="Arial Bold" panose="020B0704020202020204" pitchFamily="34" charset="0"/>
            </a:endParaRP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Alexander Pooler</a:t>
            </a:r>
          </a:p>
          <a:p>
            <a:pPr algn="ctr"/>
            <a:r>
              <a:rPr lang="en-US" sz="3600" dirty="0">
                <a:solidFill>
                  <a:schemeClr val="bg1"/>
                </a:solidFill>
                <a:latin typeface="Arial Bold" panose="020B0704020202020204" pitchFamily="34" charset="0"/>
                <a:cs typeface="Arial Bold" panose="020B0704020202020204" pitchFamily="34" charset="0"/>
              </a:rPr>
              <a:t>Assistive Technology Director</a:t>
            </a:r>
          </a:p>
        </p:txBody>
      </p:sp>
    </p:spTree>
    <p:extLst>
      <p:ext uri="{BB962C8B-B14F-4D97-AF65-F5344CB8AC3E}">
        <p14:creationId xmlns:p14="http://schemas.microsoft.com/office/powerpoint/2010/main" val="328655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1FA74-F176-4F49-A467-729540F8FBA2}"/>
              </a:ext>
            </a:extLst>
          </p:cNvPr>
          <p:cNvSpPr>
            <a:spLocks noGrp="1"/>
          </p:cNvSpPr>
          <p:nvPr>
            <p:ph sz="quarter" idx="14"/>
          </p:nvPr>
        </p:nvSpPr>
        <p:spPr>
          <a:xfrm>
            <a:off x="260059" y="774291"/>
            <a:ext cx="6470350" cy="3991439"/>
          </a:xfrm>
        </p:spPr>
        <p:txBody>
          <a:bodyPr/>
          <a:lstStyle/>
          <a:p>
            <a:endParaRPr lang="en-US" sz="2400" dirty="0">
              <a:solidFill>
                <a:srgbClr val="00269E"/>
              </a:solidFill>
              <a:latin typeface="Arial Bold" panose="020B0704020202020204" pitchFamily="34" charset="0"/>
              <a:cs typeface="Arial Bold" panose="020B0704020202020204" pitchFamily="34" charset="0"/>
            </a:endParaRPr>
          </a:p>
          <a:p>
            <a:endParaRPr lang="en-US" dirty="0"/>
          </a:p>
          <a:p>
            <a:endParaRPr lang="en-US" dirty="0"/>
          </a:p>
          <a:p>
            <a:endParaRPr lang="en-US" dirty="0"/>
          </a:p>
        </p:txBody>
      </p:sp>
      <p:sp>
        <p:nvSpPr>
          <p:cNvPr id="7" name="Title 2">
            <a:extLst>
              <a:ext uri="{FF2B5EF4-FFF2-40B4-BE49-F238E27FC236}">
                <a16:creationId xmlns:a16="http://schemas.microsoft.com/office/drawing/2014/main" id="{98AF1032-673C-4E26-87DA-1A26DB8597F9}"/>
              </a:ext>
            </a:extLst>
          </p:cNvPr>
          <p:cNvSpPr txBox="1">
            <a:spLocks/>
          </p:cNvSpPr>
          <p:nvPr/>
        </p:nvSpPr>
        <p:spPr>
          <a:xfrm>
            <a:off x="1088897" y="18958"/>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Assistive Technology</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4" name="TextBox 3">
            <a:extLst>
              <a:ext uri="{FF2B5EF4-FFF2-40B4-BE49-F238E27FC236}">
                <a16:creationId xmlns:a16="http://schemas.microsoft.com/office/drawing/2014/main" id="{71E68326-3702-45AD-A30A-BF36AD8FC397}"/>
              </a:ext>
            </a:extLst>
          </p:cNvPr>
          <p:cNvSpPr txBox="1"/>
          <p:nvPr/>
        </p:nvSpPr>
        <p:spPr>
          <a:xfrm>
            <a:off x="947451" y="627964"/>
            <a:ext cx="7751762" cy="4154984"/>
          </a:xfrm>
          <a:prstGeom prst="rect">
            <a:avLst/>
          </a:prstGeom>
          <a:noFill/>
        </p:spPr>
        <p:txBody>
          <a:bodyPr wrap="square" rtlCol="0">
            <a:spAutoFit/>
          </a:bodyPr>
          <a:lstStyle/>
          <a:p>
            <a:r>
              <a:rPr lang="en-US" sz="2200" b="1" dirty="0">
                <a:solidFill>
                  <a:srgbClr val="00269E"/>
                </a:solidFill>
              </a:rPr>
              <a:t>Assistive Technology is working with our consumers remotely on their technology issues: </a:t>
            </a:r>
            <a:endParaRPr lang="en-US" sz="2200" dirty="0">
              <a:solidFill>
                <a:srgbClr val="00269E"/>
              </a:solidFill>
            </a:endParaRPr>
          </a:p>
          <a:p>
            <a:pPr marL="342900" indent="-342900">
              <a:buFont typeface="Arial" panose="020B0604020202020204" pitchFamily="34" charset="0"/>
              <a:buChar char="•"/>
            </a:pPr>
            <a:r>
              <a:rPr lang="en-US" sz="2200" dirty="0">
                <a:solidFill>
                  <a:srgbClr val="00269E"/>
                </a:solidFill>
              </a:rPr>
              <a:t>Deployment and training on Low Vision Devices </a:t>
            </a:r>
          </a:p>
          <a:p>
            <a:pPr marL="342900" indent="-342900">
              <a:buFont typeface="Arial" panose="020B0604020202020204" pitchFamily="34" charset="0"/>
              <a:buChar char="•"/>
            </a:pPr>
            <a:r>
              <a:rPr lang="en-US" sz="2200" dirty="0">
                <a:solidFill>
                  <a:srgbClr val="00269E"/>
                </a:solidFill>
              </a:rPr>
              <a:t>Help in downloading software to develop touch typing skills like Talking </a:t>
            </a:r>
            <a:r>
              <a:rPr lang="en-US" sz="2200" dirty="0" err="1">
                <a:solidFill>
                  <a:srgbClr val="00269E"/>
                </a:solidFill>
              </a:rPr>
              <a:t>Typer</a:t>
            </a:r>
            <a:endParaRPr lang="en-US" sz="2200" dirty="0">
              <a:solidFill>
                <a:srgbClr val="00269E"/>
              </a:solidFill>
            </a:endParaRPr>
          </a:p>
          <a:p>
            <a:pPr marL="342900" indent="-342900">
              <a:buFont typeface="Arial" panose="020B0604020202020204" pitchFamily="34" charset="0"/>
              <a:buChar char="•"/>
            </a:pPr>
            <a:r>
              <a:rPr lang="en-US" sz="2200" dirty="0">
                <a:solidFill>
                  <a:srgbClr val="00269E"/>
                </a:solidFill>
              </a:rPr>
              <a:t>Assistance in configuring ZoomText:</a:t>
            </a:r>
          </a:p>
          <a:p>
            <a:pPr marL="800100" lvl="1" indent="-342900">
              <a:buFont typeface="Arial" panose="020B0604020202020204" pitchFamily="34" charset="0"/>
              <a:buChar char="•"/>
            </a:pPr>
            <a:r>
              <a:rPr lang="en-US" sz="2200" dirty="0">
                <a:solidFill>
                  <a:srgbClr val="00269E"/>
                </a:solidFill>
              </a:rPr>
              <a:t>How to change magnification?</a:t>
            </a:r>
          </a:p>
          <a:p>
            <a:pPr marL="800100" lvl="1" indent="-342900">
              <a:buFont typeface="Arial" panose="020B0604020202020204" pitchFamily="34" charset="0"/>
              <a:buChar char="•"/>
            </a:pPr>
            <a:r>
              <a:rPr lang="en-US" sz="2200" dirty="0">
                <a:solidFill>
                  <a:srgbClr val="00269E"/>
                </a:solidFill>
              </a:rPr>
              <a:t>How to change mouse pointer?</a:t>
            </a:r>
          </a:p>
          <a:p>
            <a:pPr marL="800100" lvl="1" indent="-342900">
              <a:buFont typeface="Arial" panose="020B0604020202020204" pitchFamily="34" charset="0"/>
              <a:buChar char="•"/>
            </a:pPr>
            <a:r>
              <a:rPr lang="en-US" sz="2200" dirty="0">
                <a:solidFill>
                  <a:srgbClr val="00269E"/>
                </a:solidFill>
              </a:rPr>
              <a:t>How to change contrast?</a:t>
            </a:r>
          </a:p>
          <a:p>
            <a:pPr marL="342900" indent="-342900">
              <a:buFont typeface="Arial" panose="020B0604020202020204" pitchFamily="34" charset="0"/>
              <a:buChar char="•"/>
            </a:pPr>
            <a:r>
              <a:rPr lang="en-US" sz="2200" dirty="0">
                <a:solidFill>
                  <a:srgbClr val="00269E"/>
                </a:solidFill>
              </a:rPr>
              <a:t>Questions related to free access to VFO software JAWS, Fusion, and ZoomText until June 30, 2020</a:t>
            </a:r>
          </a:p>
          <a:p>
            <a:r>
              <a:rPr lang="en-US" sz="2200" dirty="0">
                <a:solidFill>
                  <a:srgbClr val="00269E"/>
                </a:solidFill>
                <a:hlinkClick r:id="rId2"/>
              </a:rPr>
              <a:t>https://portal.freedomscientific.com/SponsoredSoftware</a:t>
            </a:r>
            <a:endParaRPr lang="en-US" sz="2200" dirty="0">
              <a:solidFill>
                <a:srgbClr val="00269E"/>
              </a:solidFill>
            </a:endParaRPr>
          </a:p>
        </p:txBody>
      </p:sp>
    </p:spTree>
    <p:extLst>
      <p:ext uri="{BB962C8B-B14F-4D97-AF65-F5344CB8AC3E}">
        <p14:creationId xmlns:p14="http://schemas.microsoft.com/office/powerpoint/2010/main" val="3051788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1FA74-F176-4F49-A467-729540F8FBA2}"/>
              </a:ext>
            </a:extLst>
          </p:cNvPr>
          <p:cNvSpPr>
            <a:spLocks noGrp="1"/>
          </p:cNvSpPr>
          <p:nvPr>
            <p:ph sz="quarter" idx="14"/>
          </p:nvPr>
        </p:nvSpPr>
        <p:spPr>
          <a:xfrm>
            <a:off x="260059" y="774291"/>
            <a:ext cx="6470350" cy="3991439"/>
          </a:xfrm>
        </p:spPr>
        <p:txBody>
          <a:bodyPr/>
          <a:lstStyle/>
          <a:p>
            <a:endParaRPr lang="en-US" sz="2400" dirty="0">
              <a:solidFill>
                <a:srgbClr val="00269E"/>
              </a:solidFill>
              <a:latin typeface="Arial Bold" panose="020B0704020202020204" pitchFamily="34" charset="0"/>
              <a:cs typeface="Arial Bold" panose="020B0704020202020204" pitchFamily="34" charset="0"/>
            </a:endParaRPr>
          </a:p>
          <a:p>
            <a:endParaRPr lang="en-US" dirty="0"/>
          </a:p>
          <a:p>
            <a:endParaRPr lang="en-US" dirty="0"/>
          </a:p>
          <a:p>
            <a:endParaRPr lang="en-US" dirty="0"/>
          </a:p>
        </p:txBody>
      </p:sp>
      <p:sp>
        <p:nvSpPr>
          <p:cNvPr id="7" name="Title 2">
            <a:extLst>
              <a:ext uri="{FF2B5EF4-FFF2-40B4-BE49-F238E27FC236}">
                <a16:creationId xmlns:a16="http://schemas.microsoft.com/office/drawing/2014/main" id="{98AF1032-673C-4E26-87DA-1A26DB8597F9}"/>
              </a:ext>
            </a:extLst>
          </p:cNvPr>
          <p:cNvSpPr txBox="1">
            <a:spLocks/>
          </p:cNvSpPr>
          <p:nvPr/>
        </p:nvSpPr>
        <p:spPr>
          <a:xfrm>
            <a:off x="1088897" y="18958"/>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Assistive Technology</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4" name="TextBox 3">
            <a:extLst>
              <a:ext uri="{FF2B5EF4-FFF2-40B4-BE49-F238E27FC236}">
                <a16:creationId xmlns:a16="http://schemas.microsoft.com/office/drawing/2014/main" id="{7529DA7D-0858-4F18-A8C3-EEC3D0933C2C}"/>
              </a:ext>
            </a:extLst>
          </p:cNvPr>
          <p:cNvSpPr txBox="1"/>
          <p:nvPr/>
        </p:nvSpPr>
        <p:spPr>
          <a:xfrm>
            <a:off x="969485" y="672028"/>
            <a:ext cx="7751762" cy="3816429"/>
          </a:xfrm>
          <a:prstGeom prst="rect">
            <a:avLst/>
          </a:prstGeom>
          <a:noFill/>
        </p:spPr>
        <p:txBody>
          <a:bodyPr wrap="square" rtlCol="0">
            <a:spAutoFit/>
          </a:bodyPr>
          <a:lstStyle/>
          <a:p>
            <a:r>
              <a:rPr lang="en-US" sz="2200" b="1" dirty="0">
                <a:solidFill>
                  <a:srgbClr val="00269E"/>
                </a:solidFill>
              </a:rPr>
              <a:t>Distance Problem Solving: </a:t>
            </a:r>
            <a:endParaRPr lang="en-US" sz="2200" dirty="0">
              <a:solidFill>
                <a:srgbClr val="00269E"/>
              </a:solidFill>
            </a:endParaRPr>
          </a:p>
          <a:p>
            <a:pPr marL="342900" indent="-342900">
              <a:buFont typeface="Arial" panose="020B0604020202020204" pitchFamily="34" charset="0"/>
              <a:buChar char="•"/>
            </a:pPr>
            <a:r>
              <a:rPr lang="en-US" sz="2200" dirty="0">
                <a:solidFill>
                  <a:srgbClr val="00269E"/>
                </a:solidFill>
              </a:rPr>
              <a:t>JAWS Tandem - A JAWS Tandem connection serves as an online meeting between two JAWS users. A meeting can be conducted over the Internet, which is known as a Tandem Center session, or over a private network, known as a Tandem Direct session. The primary connection method is through Tandem Center, a gateway server responsible for creating meeting IDs, verifying proper use of JAWS Tandem, and providing a path between the two systems. After the session is established, the controller can manage and run the target system's desktop.</a:t>
            </a:r>
          </a:p>
        </p:txBody>
      </p:sp>
    </p:spTree>
    <p:extLst>
      <p:ext uri="{BB962C8B-B14F-4D97-AF65-F5344CB8AC3E}">
        <p14:creationId xmlns:p14="http://schemas.microsoft.com/office/powerpoint/2010/main" val="48009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1FA74-F176-4F49-A467-729540F8FBA2}"/>
              </a:ext>
            </a:extLst>
          </p:cNvPr>
          <p:cNvSpPr>
            <a:spLocks noGrp="1"/>
          </p:cNvSpPr>
          <p:nvPr>
            <p:ph sz="quarter" idx="14"/>
          </p:nvPr>
        </p:nvSpPr>
        <p:spPr>
          <a:xfrm>
            <a:off x="260059" y="774291"/>
            <a:ext cx="6470350" cy="3991439"/>
          </a:xfrm>
        </p:spPr>
        <p:txBody>
          <a:bodyPr/>
          <a:lstStyle/>
          <a:p>
            <a:endParaRPr lang="en-US" sz="2400" dirty="0">
              <a:solidFill>
                <a:srgbClr val="00269E"/>
              </a:solidFill>
              <a:latin typeface="Arial Bold" panose="020B0704020202020204" pitchFamily="34" charset="0"/>
              <a:cs typeface="Arial Bold" panose="020B0704020202020204" pitchFamily="34" charset="0"/>
            </a:endParaRPr>
          </a:p>
          <a:p>
            <a:endParaRPr lang="en-US" dirty="0"/>
          </a:p>
          <a:p>
            <a:endParaRPr lang="en-US" dirty="0"/>
          </a:p>
          <a:p>
            <a:endParaRPr lang="en-US" dirty="0"/>
          </a:p>
        </p:txBody>
      </p:sp>
      <p:sp>
        <p:nvSpPr>
          <p:cNvPr id="7" name="Title 2">
            <a:extLst>
              <a:ext uri="{FF2B5EF4-FFF2-40B4-BE49-F238E27FC236}">
                <a16:creationId xmlns:a16="http://schemas.microsoft.com/office/drawing/2014/main" id="{98AF1032-673C-4E26-87DA-1A26DB8597F9}"/>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Assistive Technology</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4" name="TextBox 3">
            <a:extLst>
              <a:ext uri="{FF2B5EF4-FFF2-40B4-BE49-F238E27FC236}">
                <a16:creationId xmlns:a16="http://schemas.microsoft.com/office/drawing/2014/main" id="{A269A708-0C68-4DBE-BA25-79F69A9F5165}"/>
              </a:ext>
            </a:extLst>
          </p:cNvPr>
          <p:cNvSpPr txBox="1"/>
          <p:nvPr/>
        </p:nvSpPr>
        <p:spPr>
          <a:xfrm>
            <a:off x="991518" y="774291"/>
            <a:ext cx="7751762" cy="3816429"/>
          </a:xfrm>
          <a:prstGeom prst="rect">
            <a:avLst/>
          </a:prstGeom>
          <a:noFill/>
        </p:spPr>
        <p:txBody>
          <a:bodyPr wrap="square" rtlCol="0">
            <a:spAutoFit/>
          </a:bodyPr>
          <a:lstStyle/>
          <a:p>
            <a:r>
              <a:rPr lang="en-US" sz="2200" b="1" dirty="0">
                <a:solidFill>
                  <a:srgbClr val="00269E"/>
                </a:solidFill>
              </a:rPr>
              <a:t>Remote Working and Learning for our Consumers: </a:t>
            </a:r>
            <a:endParaRPr lang="en-US" sz="2200" dirty="0">
              <a:solidFill>
                <a:srgbClr val="00269E"/>
              </a:solidFill>
            </a:endParaRPr>
          </a:p>
          <a:p>
            <a:pPr marL="342900" indent="-342900">
              <a:buFont typeface="Arial" panose="020B0604020202020204" pitchFamily="34" charset="0"/>
              <a:buChar char="•"/>
            </a:pPr>
            <a:r>
              <a:rPr lang="en-US" sz="2200" dirty="0">
                <a:solidFill>
                  <a:srgbClr val="00269E"/>
                </a:solidFill>
              </a:rPr>
              <a:t>Many schools and businesses are using work/learn from home software such as:</a:t>
            </a:r>
          </a:p>
          <a:p>
            <a:pPr marL="1257300" lvl="2" indent="-342900">
              <a:buFont typeface="Wingdings" panose="05000000000000000000" pitchFamily="2" charset="2"/>
              <a:buChar char="ü"/>
            </a:pPr>
            <a:r>
              <a:rPr lang="en-US" sz="2200" dirty="0" err="1">
                <a:solidFill>
                  <a:srgbClr val="00269E"/>
                </a:solidFill>
              </a:rPr>
              <a:t>Jamboard</a:t>
            </a:r>
            <a:endParaRPr lang="en-US" sz="2200" dirty="0">
              <a:solidFill>
                <a:srgbClr val="00269E"/>
              </a:solidFill>
            </a:endParaRPr>
          </a:p>
          <a:p>
            <a:pPr marL="1257300" lvl="2" indent="-342900">
              <a:buFont typeface="Wingdings" panose="05000000000000000000" pitchFamily="2" charset="2"/>
              <a:buChar char="ü"/>
            </a:pPr>
            <a:r>
              <a:rPr lang="en-US" sz="2200" dirty="0" err="1">
                <a:solidFill>
                  <a:srgbClr val="00269E"/>
                </a:solidFill>
              </a:rPr>
              <a:t>EdPuzzle</a:t>
            </a:r>
            <a:endParaRPr lang="en-US" sz="2200" dirty="0">
              <a:solidFill>
                <a:srgbClr val="00269E"/>
              </a:solidFill>
            </a:endParaRPr>
          </a:p>
          <a:p>
            <a:pPr marL="1257300" lvl="2" indent="-342900">
              <a:buFont typeface="Wingdings" panose="05000000000000000000" pitchFamily="2" charset="2"/>
              <a:buChar char="ü"/>
            </a:pPr>
            <a:r>
              <a:rPr lang="en-US" sz="2200" dirty="0">
                <a:solidFill>
                  <a:srgbClr val="00269E"/>
                </a:solidFill>
              </a:rPr>
              <a:t>Blackboard</a:t>
            </a:r>
          </a:p>
          <a:p>
            <a:pPr marL="1257300" lvl="2" indent="-342900">
              <a:buFont typeface="Wingdings" panose="05000000000000000000" pitchFamily="2" charset="2"/>
              <a:buChar char="ü"/>
            </a:pPr>
            <a:r>
              <a:rPr lang="en-US" sz="2200" dirty="0">
                <a:solidFill>
                  <a:srgbClr val="00269E"/>
                </a:solidFill>
              </a:rPr>
              <a:t>Moodle</a:t>
            </a:r>
          </a:p>
          <a:p>
            <a:pPr marL="1257300" lvl="2" indent="-342900">
              <a:buFont typeface="Wingdings" panose="05000000000000000000" pitchFamily="2" charset="2"/>
              <a:buChar char="ü"/>
            </a:pPr>
            <a:r>
              <a:rPr lang="en-US" sz="2200" dirty="0">
                <a:solidFill>
                  <a:srgbClr val="00269E"/>
                </a:solidFill>
              </a:rPr>
              <a:t>Canvas</a:t>
            </a:r>
          </a:p>
          <a:p>
            <a:pPr marL="1257300" lvl="2" indent="-342900">
              <a:buFont typeface="Wingdings" panose="05000000000000000000" pitchFamily="2" charset="2"/>
              <a:buChar char="ü"/>
            </a:pPr>
            <a:r>
              <a:rPr lang="en-US" sz="2200" dirty="0">
                <a:solidFill>
                  <a:srgbClr val="00269E"/>
                </a:solidFill>
              </a:rPr>
              <a:t>Google Classroom</a:t>
            </a:r>
          </a:p>
          <a:p>
            <a:pPr marL="1257300" lvl="2" indent="-342900">
              <a:buFont typeface="Wingdings" panose="05000000000000000000" pitchFamily="2" charset="2"/>
              <a:buChar char="ü"/>
            </a:pPr>
            <a:r>
              <a:rPr lang="en-US" sz="2200" dirty="0">
                <a:solidFill>
                  <a:srgbClr val="00269E"/>
                </a:solidFill>
              </a:rPr>
              <a:t>Zoom, WebEx</a:t>
            </a:r>
          </a:p>
          <a:p>
            <a:pPr marL="1257300" lvl="2" indent="-342900">
              <a:buFont typeface="Wingdings" panose="05000000000000000000" pitchFamily="2" charset="2"/>
              <a:buChar char="ü"/>
            </a:pPr>
            <a:r>
              <a:rPr lang="en-US" sz="2200" dirty="0">
                <a:solidFill>
                  <a:srgbClr val="00269E"/>
                </a:solidFill>
              </a:rPr>
              <a:t>Microsoft Teams</a:t>
            </a:r>
          </a:p>
        </p:txBody>
      </p:sp>
    </p:spTree>
    <p:extLst>
      <p:ext uri="{BB962C8B-B14F-4D97-AF65-F5344CB8AC3E}">
        <p14:creationId xmlns:p14="http://schemas.microsoft.com/office/powerpoint/2010/main" val="282809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3416320"/>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Employment</a:t>
            </a:r>
          </a:p>
          <a:p>
            <a:pPr algn="ctr"/>
            <a:r>
              <a:rPr lang="en-US" sz="5400" dirty="0">
                <a:solidFill>
                  <a:schemeClr val="bg1"/>
                </a:solidFill>
                <a:latin typeface="Arial Bold" panose="020B0704020202020204" pitchFamily="34" charset="0"/>
                <a:cs typeface="Arial Bold" panose="020B0704020202020204" pitchFamily="34" charset="0"/>
              </a:rPr>
              <a:t>Services</a:t>
            </a:r>
            <a:endParaRPr lang="en-US" sz="3600" dirty="0">
              <a:solidFill>
                <a:schemeClr val="bg1"/>
              </a:solidFill>
              <a:latin typeface="Arial Bold" panose="020B0704020202020204" pitchFamily="34" charset="0"/>
              <a:cs typeface="Arial Bold" panose="020B0704020202020204" pitchFamily="34" charset="0"/>
            </a:endParaRP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Joe Buizon</a:t>
            </a:r>
          </a:p>
          <a:p>
            <a:pPr algn="ctr"/>
            <a:r>
              <a:rPr lang="en-US" sz="3600" dirty="0">
                <a:solidFill>
                  <a:schemeClr val="bg1"/>
                </a:solidFill>
                <a:latin typeface="Arial Bold" panose="020B0704020202020204" pitchFamily="34" charset="0"/>
                <a:cs typeface="Arial Bold" panose="020B0704020202020204" pitchFamily="34" charset="0"/>
              </a:rPr>
              <a:t>Employment Services Supervisor</a:t>
            </a:r>
          </a:p>
        </p:txBody>
      </p:sp>
    </p:spTree>
    <p:extLst>
      <p:ext uri="{BB962C8B-B14F-4D97-AF65-F5344CB8AC3E}">
        <p14:creationId xmlns:p14="http://schemas.microsoft.com/office/powerpoint/2010/main" val="14023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881063" y="1028700"/>
            <a:ext cx="8262937" cy="3497263"/>
          </a:xfrm>
          <a:prstGeom prst="rect">
            <a:avLst/>
          </a:prstGeom>
        </p:spPr>
        <p:txBody>
          <a:bodyPr/>
          <a:lstStyle/>
          <a:p>
            <a:pPr marL="0" indent="0">
              <a:buNone/>
            </a:pPr>
            <a:r>
              <a:rPr lang="en-US" dirty="0">
                <a:solidFill>
                  <a:schemeClr val="bg1"/>
                </a:solidFill>
                <a:latin typeface="Arial Bold" panose="020B0704020202020204" pitchFamily="34" charset="0"/>
                <a:cs typeface="Arial Bold" panose="020B0704020202020204" pitchFamily="34" charset="0"/>
              </a:rPr>
              <a:t>What does Employment Services do?</a:t>
            </a:r>
          </a:p>
          <a:p>
            <a:pPr lvl="1"/>
            <a:r>
              <a:rPr lang="en-US" sz="2400" dirty="0">
                <a:solidFill>
                  <a:schemeClr val="bg1"/>
                </a:solidFill>
                <a:latin typeface="Arial Bold" panose="020B0704020202020204" pitchFamily="34" charset="0"/>
                <a:cs typeface="Arial Bold" panose="020B0704020202020204" pitchFamily="34" charset="0"/>
              </a:rPr>
              <a:t>Work with consumers in conjunction with the VR counselors to assist individuals to prepare and eventually obtain gainful employment</a:t>
            </a:r>
          </a:p>
          <a:p>
            <a:pPr marL="0" indent="0">
              <a:buNone/>
            </a:pPr>
            <a:r>
              <a:rPr lang="en-US" dirty="0">
                <a:solidFill>
                  <a:schemeClr val="bg1"/>
                </a:solidFill>
                <a:latin typeface="Arial Bold" panose="020B0704020202020204" pitchFamily="34" charset="0"/>
                <a:cs typeface="Arial Bold" panose="020B0704020202020204" pitchFamily="34" charset="0"/>
              </a:rPr>
              <a:t>How has our work changed during this historic time?</a:t>
            </a:r>
          </a:p>
          <a:p>
            <a:pPr lvl="1"/>
            <a:r>
              <a:rPr lang="en-US" sz="2400" dirty="0">
                <a:solidFill>
                  <a:schemeClr val="bg1"/>
                </a:solidFill>
                <a:latin typeface="Arial Bold" panose="020B0704020202020204" pitchFamily="34" charset="0"/>
                <a:cs typeface="Arial Bold" panose="020B0704020202020204" pitchFamily="34" charset="0"/>
              </a:rPr>
              <a:t>Helping any number of consumers apply for unemployment benefits</a:t>
            </a:r>
          </a:p>
          <a:p>
            <a:pPr marL="0" indent="0">
              <a:buNone/>
            </a:pPr>
            <a:endParaRPr lang="en-US" dirty="0">
              <a:solidFill>
                <a:schemeClr val="bg1"/>
              </a:solidFill>
            </a:endParaRPr>
          </a:p>
          <a:p>
            <a:pPr lvl="1"/>
            <a:endParaRPr lang="en-US" dirty="0">
              <a:solidFill>
                <a:schemeClr val="bg1"/>
              </a:solidFill>
            </a:endParaRPr>
          </a:p>
          <a:p>
            <a:endParaRPr lang="en-US" dirty="0">
              <a:solidFill>
                <a:schemeClr val="tx1"/>
              </a:solidFill>
            </a:endParaRPr>
          </a:p>
        </p:txBody>
      </p:sp>
      <p:sp>
        <p:nvSpPr>
          <p:cNvPr id="3" name="Title 2"/>
          <p:cNvSpPr>
            <a:spLocks noGrp="1"/>
          </p:cNvSpPr>
          <p:nvPr>
            <p:ph type="title" idx="4294967295"/>
          </p:nvPr>
        </p:nvSpPr>
        <p:spPr>
          <a:xfrm>
            <a:off x="1313860" y="51797"/>
            <a:ext cx="7751762" cy="280988"/>
          </a:xfrm>
          <a:prstGeom prst="rect">
            <a:avLst/>
          </a:prstGeom>
        </p:spPr>
        <p:txBody>
          <a:bodyPr/>
          <a:lstStyle/>
          <a:p>
            <a:pPr algn="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5" name="Title 2">
            <a:extLst>
              <a:ext uri="{FF2B5EF4-FFF2-40B4-BE49-F238E27FC236}">
                <a16:creationId xmlns:a16="http://schemas.microsoft.com/office/drawing/2014/main" id="{3947E379-BE41-4ACD-99DD-E77AB313BBAC}"/>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Employment</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Services</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199827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906778" y="621566"/>
            <a:ext cx="7652429" cy="4339650"/>
          </a:xfrm>
          <a:prstGeom prst="rect">
            <a:avLst/>
          </a:prstGeom>
          <a:noFill/>
        </p:spPr>
        <p:txBody>
          <a:bodyPr wrap="square" rtlCol="0">
            <a:spAutoFit/>
          </a:bodyPr>
          <a:lstStyle/>
          <a:p>
            <a:pPr algn="ctr"/>
            <a:r>
              <a:rPr lang="en-US" sz="7200" dirty="0">
                <a:solidFill>
                  <a:schemeClr val="bg1"/>
                </a:solidFill>
                <a:latin typeface="Arial Bold" panose="020B0704020202020204" pitchFamily="34" charset="0"/>
                <a:cs typeface="Arial Bold" panose="020B0704020202020204" pitchFamily="34" charset="0"/>
              </a:rPr>
              <a:t>Welcome</a:t>
            </a:r>
          </a:p>
          <a:p>
            <a:pPr algn="ctr"/>
            <a:endParaRPr lang="en-US" sz="7200" dirty="0">
              <a:solidFill>
                <a:schemeClr val="bg1"/>
              </a:solidFill>
              <a:latin typeface="Arial Bold" panose="020B0704020202020204" pitchFamily="34" charset="0"/>
              <a:cs typeface="Arial Bold" panose="020B0704020202020204" pitchFamily="34" charset="0"/>
            </a:endParaRPr>
          </a:p>
          <a:p>
            <a:pPr algn="ctr"/>
            <a:endParaRPr lang="en-US" sz="4400" dirty="0">
              <a:solidFill>
                <a:schemeClr val="bg1"/>
              </a:solidFill>
              <a:latin typeface="Arial Bold" panose="020B0704020202020204" pitchFamily="34" charset="0"/>
              <a:cs typeface="Arial Bold" panose="020B0704020202020204" pitchFamily="34" charset="0"/>
            </a:endParaRPr>
          </a:p>
          <a:p>
            <a:pPr algn="ctr"/>
            <a:r>
              <a:rPr lang="en-US" sz="4400" dirty="0">
                <a:solidFill>
                  <a:schemeClr val="bg1"/>
                </a:solidFill>
                <a:latin typeface="Arial Bold" panose="020B0704020202020204" pitchFamily="34" charset="0"/>
                <a:cs typeface="Arial Bold" panose="020B0704020202020204" pitchFamily="34" charset="0"/>
              </a:rPr>
              <a:t>Commissioner</a:t>
            </a:r>
          </a:p>
          <a:p>
            <a:pPr algn="ctr"/>
            <a:r>
              <a:rPr lang="en-US" sz="4400" dirty="0">
                <a:solidFill>
                  <a:schemeClr val="bg1"/>
                </a:solidFill>
                <a:latin typeface="Arial Bold" panose="020B0704020202020204" pitchFamily="34" charset="0"/>
                <a:cs typeface="Arial Bold" panose="020B0704020202020204" pitchFamily="34" charset="0"/>
              </a:rPr>
              <a:t>David D’Arcangelo</a:t>
            </a:r>
          </a:p>
        </p:txBody>
      </p:sp>
      <p:pic>
        <p:nvPicPr>
          <p:cNvPr id="9" name="Picture 8" descr="Headshot photo of Commissioner D'Arcangelo in front of American flag">
            <a:extLst>
              <a:ext uri="{FF2B5EF4-FFF2-40B4-BE49-F238E27FC236}">
                <a16:creationId xmlns:a16="http://schemas.microsoft.com/office/drawing/2014/main" id="{FD402AD8-0374-4EBF-A0F4-B6014A8624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51" t="10523" r="34535" b="16156"/>
          <a:stretch/>
        </p:blipFill>
        <p:spPr>
          <a:xfrm>
            <a:off x="4093535" y="1848176"/>
            <a:ext cx="1201524" cy="1607405"/>
          </a:xfrm>
          <a:prstGeom prst="rect">
            <a:avLst/>
          </a:prstGeom>
        </p:spPr>
      </p:pic>
    </p:spTree>
    <p:extLst>
      <p:ext uri="{BB962C8B-B14F-4D97-AF65-F5344CB8AC3E}">
        <p14:creationId xmlns:p14="http://schemas.microsoft.com/office/powerpoint/2010/main" val="210475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881063" y="1028700"/>
            <a:ext cx="8262937" cy="3497263"/>
          </a:xfrm>
          <a:prstGeom prst="rect">
            <a:avLst/>
          </a:prstGeom>
        </p:spPr>
        <p:txBody>
          <a:bodyPr/>
          <a:lstStyle/>
          <a:p>
            <a:pPr marL="0" indent="0" algn="ctr">
              <a:buNone/>
            </a:pPr>
            <a:r>
              <a:rPr lang="en-US" dirty="0">
                <a:solidFill>
                  <a:schemeClr val="bg1"/>
                </a:solidFill>
                <a:latin typeface="Arial Bold" panose="020B0704020202020204" pitchFamily="34" charset="0"/>
                <a:cs typeface="Arial Bold" panose="020B0704020202020204" pitchFamily="34" charset="0"/>
              </a:rPr>
              <a:t>JOB DRIVEN PROGRAMS</a:t>
            </a:r>
          </a:p>
          <a:p>
            <a:r>
              <a:rPr lang="en-US" dirty="0">
                <a:solidFill>
                  <a:schemeClr val="bg1"/>
                </a:solidFill>
                <a:latin typeface="Arial Bold" panose="020B0704020202020204" pitchFamily="34" charset="0"/>
                <a:cs typeface="Arial Bold" panose="020B0704020202020204" pitchFamily="34" charset="0"/>
              </a:rPr>
              <a:t>Aid Consumers with Job Applications </a:t>
            </a:r>
          </a:p>
          <a:p>
            <a:r>
              <a:rPr lang="en-US" dirty="0">
                <a:solidFill>
                  <a:schemeClr val="bg1"/>
                </a:solidFill>
                <a:latin typeface="Arial Bold" panose="020B0704020202020204" pitchFamily="34" charset="0"/>
                <a:cs typeface="Arial Bold" panose="020B0704020202020204" pitchFamily="34" charset="0"/>
              </a:rPr>
              <a:t>Summer Internship Program</a:t>
            </a:r>
          </a:p>
          <a:p>
            <a:r>
              <a:rPr lang="en-US" dirty="0">
                <a:solidFill>
                  <a:schemeClr val="bg1"/>
                </a:solidFill>
                <a:latin typeface="Arial Bold" panose="020B0704020202020204" pitchFamily="34" charset="0"/>
                <a:cs typeface="Arial Bold" panose="020B0704020202020204" pitchFamily="34" charset="0"/>
              </a:rPr>
              <a:t>Virtual Mentoring Program</a:t>
            </a:r>
          </a:p>
          <a:p>
            <a:pPr lvl="1"/>
            <a:endParaRPr lang="en-US" dirty="0">
              <a:solidFill>
                <a:schemeClr val="bg1"/>
              </a:solidFill>
            </a:endParaRPr>
          </a:p>
          <a:p>
            <a:endParaRPr lang="en-US" dirty="0">
              <a:solidFill>
                <a:schemeClr val="tx1"/>
              </a:solidFill>
            </a:endParaRPr>
          </a:p>
        </p:txBody>
      </p:sp>
      <p:sp>
        <p:nvSpPr>
          <p:cNvPr id="3" name="Title 2"/>
          <p:cNvSpPr>
            <a:spLocks noGrp="1"/>
          </p:cNvSpPr>
          <p:nvPr>
            <p:ph type="title" idx="4294967295"/>
          </p:nvPr>
        </p:nvSpPr>
        <p:spPr>
          <a:xfrm>
            <a:off x="1313860" y="51797"/>
            <a:ext cx="7751762" cy="280988"/>
          </a:xfrm>
          <a:prstGeom prst="rect">
            <a:avLst/>
          </a:prstGeom>
        </p:spPr>
        <p:txBody>
          <a:bodyPr/>
          <a:lstStyle/>
          <a:p>
            <a:pPr algn="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5" name="Title 2">
            <a:extLst>
              <a:ext uri="{FF2B5EF4-FFF2-40B4-BE49-F238E27FC236}">
                <a16:creationId xmlns:a16="http://schemas.microsoft.com/office/drawing/2014/main" id="{BFFDE0E8-F382-4BA2-944D-079376367699}"/>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Employment</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Services</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1838555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881063" y="1028700"/>
            <a:ext cx="8262937" cy="3497263"/>
          </a:xfrm>
          <a:prstGeom prst="rect">
            <a:avLst/>
          </a:prstGeom>
        </p:spPr>
        <p:txBody>
          <a:bodyPr/>
          <a:lstStyle/>
          <a:p>
            <a:pPr marL="0" indent="0" algn="ctr">
              <a:buNone/>
            </a:pPr>
            <a:r>
              <a:rPr lang="en-US" dirty="0">
                <a:solidFill>
                  <a:schemeClr val="bg1"/>
                </a:solidFill>
                <a:latin typeface="Arial Bold" panose="020B0704020202020204" pitchFamily="34" charset="0"/>
                <a:cs typeface="Arial Bold" panose="020B0704020202020204" pitchFamily="34" charset="0"/>
              </a:rPr>
              <a:t>JOB DRIVEN PROGRAMS</a:t>
            </a:r>
          </a:p>
          <a:p>
            <a:r>
              <a:rPr lang="en-US" dirty="0">
                <a:solidFill>
                  <a:schemeClr val="bg1"/>
                </a:solidFill>
                <a:latin typeface="Arial Bold" panose="020B0704020202020204" pitchFamily="34" charset="0"/>
                <a:cs typeface="Arial Bold" panose="020B0704020202020204" pitchFamily="34" charset="0"/>
              </a:rPr>
              <a:t>Mock Interviews</a:t>
            </a:r>
          </a:p>
          <a:p>
            <a:r>
              <a:rPr lang="en-US" dirty="0">
                <a:solidFill>
                  <a:schemeClr val="bg1"/>
                </a:solidFill>
                <a:latin typeface="Arial Bold" panose="020B0704020202020204" pitchFamily="34" charset="0"/>
                <a:cs typeface="Arial Bold" panose="020B0704020202020204" pitchFamily="34" charset="0"/>
              </a:rPr>
              <a:t>Moving October Job Fair to a Virtual Job Fair</a:t>
            </a:r>
          </a:p>
          <a:p>
            <a:pPr lvl="0"/>
            <a:r>
              <a:rPr lang="en-US" dirty="0">
                <a:solidFill>
                  <a:schemeClr val="bg1"/>
                </a:solidFill>
                <a:latin typeface="Arial Bold" panose="020B0704020202020204" pitchFamily="34" charset="0"/>
                <a:cs typeface="Arial Bold" panose="020B0704020202020204" pitchFamily="34" charset="0"/>
              </a:rPr>
              <a:t>Employment Now initiative – CHA and MEE </a:t>
            </a:r>
          </a:p>
          <a:p>
            <a:pPr lvl="0"/>
            <a:r>
              <a:rPr lang="en-US" dirty="0">
                <a:solidFill>
                  <a:schemeClr val="bg1"/>
                </a:solidFill>
                <a:latin typeface="Arial Bold" panose="020B0704020202020204" pitchFamily="34" charset="0"/>
                <a:cs typeface="Arial Bold" panose="020B0704020202020204" pitchFamily="34" charset="0"/>
              </a:rPr>
              <a:t>Continue to Reach out and Engage with Employers</a:t>
            </a:r>
          </a:p>
          <a:p>
            <a:endParaRPr lang="en-US" dirty="0">
              <a:solidFill>
                <a:schemeClr val="bg1"/>
              </a:solidFill>
            </a:endParaRPr>
          </a:p>
          <a:p>
            <a:endParaRPr lang="en-US" dirty="0">
              <a:solidFill>
                <a:schemeClr val="tx1"/>
              </a:solidFill>
            </a:endParaRPr>
          </a:p>
        </p:txBody>
      </p:sp>
      <p:sp>
        <p:nvSpPr>
          <p:cNvPr id="3" name="Title 2"/>
          <p:cNvSpPr>
            <a:spLocks noGrp="1"/>
          </p:cNvSpPr>
          <p:nvPr>
            <p:ph type="title" idx="4294967295"/>
          </p:nvPr>
        </p:nvSpPr>
        <p:spPr>
          <a:xfrm>
            <a:off x="1313860" y="51797"/>
            <a:ext cx="7751762" cy="280988"/>
          </a:xfrm>
          <a:prstGeom prst="rect">
            <a:avLst/>
          </a:prstGeom>
        </p:spPr>
        <p:txBody>
          <a:bodyPr/>
          <a:lstStyle/>
          <a:p>
            <a:pPr algn="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5" name="Title 2">
            <a:extLst>
              <a:ext uri="{FF2B5EF4-FFF2-40B4-BE49-F238E27FC236}">
                <a16:creationId xmlns:a16="http://schemas.microsoft.com/office/drawing/2014/main" id="{9A915AA0-3953-4126-A92D-E622DD8B6BC9}"/>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Employment</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Services</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137220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3416320"/>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Children’s</a:t>
            </a:r>
          </a:p>
          <a:p>
            <a:pPr algn="ctr"/>
            <a:r>
              <a:rPr lang="en-US" sz="5400" dirty="0">
                <a:solidFill>
                  <a:schemeClr val="bg1"/>
                </a:solidFill>
                <a:latin typeface="Arial Bold" panose="020B0704020202020204" pitchFamily="34" charset="0"/>
                <a:cs typeface="Arial Bold" panose="020B0704020202020204" pitchFamily="34" charset="0"/>
              </a:rPr>
              <a:t>Services</a:t>
            </a:r>
            <a:endParaRPr lang="en-US" sz="3600" dirty="0">
              <a:solidFill>
                <a:schemeClr val="bg1"/>
              </a:solidFill>
              <a:latin typeface="Arial Bold" panose="020B0704020202020204" pitchFamily="34" charset="0"/>
              <a:cs typeface="Arial Bold" panose="020B0704020202020204" pitchFamily="34" charset="0"/>
            </a:endParaRP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Susan Lavin</a:t>
            </a:r>
          </a:p>
          <a:p>
            <a:pPr algn="ctr"/>
            <a:r>
              <a:rPr lang="en-US" sz="3600" dirty="0">
                <a:solidFill>
                  <a:schemeClr val="bg1"/>
                </a:solidFill>
                <a:latin typeface="Arial Bold" panose="020B0704020202020204" pitchFamily="34" charset="0"/>
                <a:cs typeface="Arial Bold" panose="020B0704020202020204" pitchFamily="34" charset="0"/>
              </a:rPr>
              <a:t>Director of Programs</a:t>
            </a:r>
          </a:p>
        </p:txBody>
      </p:sp>
    </p:spTree>
    <p:extLst>
      <p:ext uri="{BB962C8B-B14F-4D97-AF65-F5344CB8AC3E}">
        <p14:creationId xmlns:p14="http://schemas.microsoft.com/office/powerpoint/2010/main" val="2428597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ent Placeholder 1"/>
          <p:cNvSpPr txBox="1">
            <a:spLocks noGrp="1"/>
          </p:cNvSpPr>
          <p:nvPr>
            <p:ph type="body" idx="4294967295"/>
          </p:nvPr>
        </p:nvSpPr>
        <p:spPr>
          <a:xfrm>
            <a:off x="1088897" y="737441"/>
            <a:ext cx="7597903" cy="3943350"/>
          </a:xfrm>
          <a:prstGeom prst="rect">
            <a:avLst/>
          </a:prstGeom>
        </p:spPr>
        <p:txBody>
          <a:bodyPr>
            <a:noAutofit/>
          </a:bodyPr>
          <a:lstStyle/>
          <a:p>
            <a:pPr marL="0" lvl="1" indent="128015" defTabSz="512063">
              <a:spcBef>
                <a:spcPts val="600"/>
              </a:spcBef>
              <a:buClrTx/>
              <a:buSzTx/>
              <a:buNone/>
              <a:defRPr sz="1232" b="0">
                <a:solidFill>
                  <a:schemeClr val="accent3">
                    <a:lumOff val="44000"/>
                  </a:schemeClr>
                </a:solidFill>
                <a:latin typeface="Arial Black"/>
                <a:ea typeface="Arial Black"/>
                <a:cs typeface="Arial Black"/>
                <a:sym typeface="Arial Black"/>
              </a:defRPr>
            </a:pPr>
            <a:r>
              <a:rPr sz="2200" dirty="0">
                <a:latin typeface="Arial Bold" panose="020B0704020202020204" pitchFamily="34" charset="0"/>
                <a:cs typeface="Arial Bold" panose="020B0704020202020204" pitchFamily="34" charset="0"/>
              </a:rPr>
              <a:t>Children’s S</a:t>
            </a:r>
            <a:r>
              <a:rPr lang="en-US" sz="2200" dirty="0">
                <a:latin typeface="Arial Bold" panose="020B0704020202020204" pitchFamily="34" charset="0"/>
                <a:cs typeface="Arial Bold" panose="020B0704020202020204" pitchFamily="34" charset="0"/>
              </a:rPr>
              <a:t>ocial</a:t>
            </a:r>
            <a:r>
              <a:rPr sz="2200" dirty="0">
                <a:latin typeface="Arial Bold" panose="020B0704020202020204" pitchFamily="34" charset="0"/>
                <a:cs typeface="Arial Bold" panose="020B0704020202020204" pitchFamily="34" charset="0"/>
              </a:rPr>
              <a:t> Workers (CSW’s) promote the</a:t>
            </a:r>
            <a:endParaRPr lang="en-US" sz="2200" dirty="0">
              <a:latin typeface="Arial Bold" panose="020B0704020202020204" pitchFamily="34" charset="0"/>
              <a:cs typeface="Arial Bold" panose="020B0704020202020204" pitchFamily="34" charset="0"/>
            </a:endParaRPr>
          </a:p>
          <a:p>
            <a:pPr marL="0" lvl="1" indent="128015" defTabSz="512063">
              <a:spcBef>
                <a:spcPts val="600"/>
              </a:spcBef>
              <a:buClrTx/>
              <a:buSzTx/>
              <a:buNone/>
              <a:defRPr sz="1232" b="0">
                <a:solidFill>
                  <a:schemeClr val="accent3">
                    <a:lumOff val="44000"/>
                  </a:schemeClr>
                </a:solidFill>
                <a:latin typeface="Arial Black"/>
                <a:ea typeface="Arial Black"/>
                <a:cs typeface="Arial Black"/>
                <a:sym typeface="Arial Black"/>
              </a:defRPr>
            </a:pPr>
            <a:r>
              <a:rPr sz="2200" dirty="0">
                <a:latin typeface="Arial Bold" panose="020B0704020202020204" pitchFamily="34" charset="0"/>
                <a:cs typeface="Arial Bold" panose="020B0704020202020204" pitchFamily="34" charset="0"/>
              </a:rPr>
              <a:t>education and wellness of legally blind children and</a:t>
            </a:r>
            <a:endParaRPr lang="en-US" sz="2200" dirty="0">
              <a:latin typeface="Arial Bold" panose="020B0704020202020204" pitchFamily="34" charset="0"/>
              <a:cs typeface="Arial Bold" panose="020B0704020202020204" pitchFamily="34" charset="0"/>
            </a:endParaRPr>
          </a:p>
          <a:p>
            <a:pPr marL="0" lvl="1" indent="128015" defTabSz="512063">
              <a:spcBef>
                <a:spcPts val="600"/>
              </a:spcBef>
              <a:buClrTx/>
              <a:buSzTx/>
              <a:buNone/>
              <a:defRPr sz="1232" b="0">
                <a:solidFill>
                  <a:schemeClr val="accent3">
                    <a:lumOff val="44000"/>
                  </a:schemeClr>
                </a:solidFill>
                <a:latin typeface="Arial Black"/>
                <a:ea typeface="Arial Black"/>
                <a:cs typeface="Arial Black"/>
                <a:sym typeface="Arial Black"/>
              </a:defRPr>
            </a:pPr>
            <a:r>
              <a:rPr sz="2200" dirty="0">
                <a:latin typeface="Arial Bold" panose="020B0704020202020204" pitchFamily="34" charset="0"/>
                <a:cs typeface="Arial Bold" panose="020B0704020202020204" pitchFamily="34" charset="0"/>
              </a:rPr>
              <a:t>their families by providing:</a:t>
            </a:r>
            <a:endParaRPr lang="en-US" sz="2200" dirty="0">
              <a:latin typeface="Arial Bold" panose="020B0704020202020204" pitchFamily="34" charset="0"/>
              <a:cs typeface="Arial Bold" panose="020B0704020202020204" pitchFamily="34" charset="0"/>
            </a:endParaRPr>
          </a:p>
          <a:p>
            <a:pPr marL="0" lvl="1" indent="128015" defTabSz="512063">
              <a:spcBef>
                <a:spcPts val="600"/>
              </a:spcBef>
              <a:buClrTx/>
              <a:buSzTx/>
              <a:buNone/>
              <a:defRPr sz="1232" b="0">
                <a:solidFill>
                  <a:schemeClr val="accent3">
                    <a:lumOff val="44000"/>
                  </a:schemeClr>
                </a:solidFill>
                <a:latin typeface="Arial Black"/>
                <a:ea typeface="Arial Black"/>
                <a:cs typeface="Arial Black"/>
                <a:sym typeface="Arial Black"/>
              </a:defRPr>
            </a:pPr>
            <a:endParaRPr sz="1400" dirty="0">
              <a:latin typeface="Arial Bold" panose="020B0704020202020204" pitchFamily="34" charset="0"/>
              <a:cs typeface="Arial Bold" panose="020B0704020202020204" pitchFamily="34" charset="0"/>
            </a:endParaRP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C</a:t>
            </a:r>
            <a:r>
              <a:rPr sz="2200" dirty="0">
                <a:latin typeface="Arial Bold" panose="020B0704020202020204" pitchFamily="34" charset="0"/>
                <a:cs typeface="Arial Bold" panose="020B0704020202020204" pitchFamily="34" charset="0"/>
              </a:rPr>
              <a:t>ase management</a:t>
            </a: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E</a:t>
            </a:r>
            <a:r>
              <a:rPr sz="2200" dirty="0">
                <a:latin typeface="Arial Bold" panose="020B0704020202020204" pitchFamily="34" charset="0"/>
                <a:cs typeface="Arial Bold" panose="020B0704020202020204" pitchFamily="34" charset="0"/>
              </a:rPr>
              <a:t>ducational advocacy and parental support </a:t>
            </a:r>
            <a:br>
              <a:rPr sz="2200" dirty="0">
                <a:latin typeface="Arial Bold" panose="020B0704020202020204" pitchFamily="34" charset="0"/>
                <a:cs typeface="Arial Bold" panose="020B0704020202020204" pitchFamily="34" charset="0"/>
              </a:rPr>
            </a:br>
            <a:r>
              <a:rPr sz="2200" dirty="0">
                <a:latin typeface="Arial Bold" panose="020B0704020202020204" pitchFamily="34" charset="0"/>
                <a:cs typeface="Arial Bold" panose="020B0704020202020204" pitchFamily="34" charset="0"/>
              </a:rPr>
              <a:t>through the special education process</a:t>
            </a: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S</a:t>
            </a:r>
            <a:r>
              <a:rPr sz="2200" dirty="0">
                <a:latin typeface="Arial Bold" panose="020B0704020202020204" pitchFamily="34" charset="0"/>
                <a:cs typeface="Arial Bold" panose="020B0704020202020204" pitchFamily="34" charset="0"/>
              </a:rPr>
              <a:t>ocialization and recreational* opportunities,</a:t>
            </a: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I</a:t>
            </a:r>
            <a:r>
              <a:rPr sz="2200" dirty="0">
                <a:latin typeface="Arial Bold" panose="020B0704020202020204" pitchFamily="34" charset="0"/>
                <a:cs typeface="Arial Bold" panose="020B0704020202020204" pitchFamily="34" charset="0"/>
              </a:rPr>
              <a:t>nformation and referral for a variety of services and benefits</a:t>
            </a:r>
          </a:p>
        </p:txBody>
      </p:sp>
      <p:sp>
        <p:nvSpPr>
          <p:cNvPr id="4" name="Title 2">
            <a:extLst>
              <a:ext uri="{FF2B5EF4-FFF2-40B4-BE49-F238E27FC236}">
                <a16:creationId xmlns:a16="http://schemas.microsoft.com/office/drawing/2014/main" id="{706A9450-03B4-4DBD-BBF3-159D3193DF8E}"/>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Children’s Services - Overv</a:t>
            </a:r>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iew</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ent Placeholder 1"/>
          <p:cNvSpPr txBox="1">
            <a:spLocks noGrp="1"/>
          </p:cNvSpPr>
          <p:nvPr>
            <p:ph type="body" idx="4294967295"/>
          </p:nvPr>
        </p:nvSpPr>
        <p:spPr>
          <a:xfrm>
            <a:off x="1088897" y="737441"/>
            <a:ext cx="7597903" cy="3943350"/>
          </a:xfrm>
          <a:prstGeom prst="rect">
            <a:avLst/>
          </a:prstGeom>
        </p:spPr>
        <p:txBody>
          <a:bodyPr>
            <a:noAutofit/>
          </a:bodyPr>
          <a:lstStyle/>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endParaRPr lang="en-US" sz="2200" dirty="0">
              <a:latin typeface="Arial Bold" panose="020B0704020202020204" pitchFamily="34" charset="0"/>
              <a:cs typeface="Arial Bold" panose="020B0704020202020204" pitchFamily="34" charset="0"/>
            </a:endParaRP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I</a:t>
            </a:r>
            <a:r>
              <a:rPr sz="2200" dirty="0">
                <a:latin typeface="Arial Bold" panose="020B0704020202020204" pitchFamily="34" charset="0"/>
                <a:cs typeface="Arial Bold" panose="020B0704020202020204" pitchFamily="34" charset="0"/>
              </a:rPr>
              <a:t>nformation and referral for a variety of services and benefits</a:t>
            </a: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A</a:t>
            </a:r>
            <a:r>
              <a:rPr sz="2200" dirty="0">
                <a:latin typeface="Arial Bold" panose="020B0704020202020204" pitchFamily="34" charset="0"/>
                <a:cs typeface="Arial Bold" panose="020B0704020202020204" pitchFamily="34" charset="0"/>
              </a:rPr>
              <a:t>ssistance and advocacy in accessing public benefits and in-home support services</a:t>
            </a: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R</a:t>
            </a:r>
            <a:r>
              <a:rPr sz="2200" dirty="0">
                <a:latin typeface="Arial Bold" panose="020B0704020202020204" pitchFamily="34" charset="0"/>
                <a:cs typeface="Arial Bold" panose="020B0704020202020204" pitchFamily="34" charset="0"/>
              </a:rPr>
              <a:t>espite* and flexible family supports*</a:t>
            </a:r>
          </a:p>
          <a:p>
            <a:pPr marL="704087" lvl="3" indent="-128015" defTabSz="512063">
              <a:spcBef>
                <a:spcPts val="600"/>
              </a:spcBef>
              <a:buClr>
                <a:schemeClr val="accent3">
                  <a:lumOff val="44000"/>
                </a:schemeClr>
              </a:buClr>
              <a:buChar char="•"/>
              <a:defRPr sz="1400" b="0">
                <a:solidFill>
                  <a:schemeClr val="accent3">
                    <a:lumOff val="44000"/>
                  </a:schemeClr>
                </a:solidFill>
                <a:latin typeface="Arial Black"/>
                <a:ea typeface="Arial Black"/>
                <a:cs typeface="Arial Black"/>
                <a:sym typeface="Arial Black"/>
              </a:defRPr>
            </a:pPr>
            <a:r>
              <a:rPr lang="en-US" sz="2200" dirty="0">
                <a:latin typeface="Arial Bold" panose="020B0704020202020204" pitchFamily="34" charset="0"/>
                <a:cs typeface="Arial Bold" panose="020B0704020202020204" pitchFamily="34" charset="0"/>
              </a:rPr>
              <a:t>C</a:t>
            </a:r>
            <a:r>
              <a:rPr sz="2200" dirty="0">
                <a:latin typeface="Arial Bold" panose="020B0704020202020204" pitchFamily="34" charset="0"/>
                <a:cs typeface="Arial Bold" panose="020B0704020202020204" pitchFamily="34" charset="0"/>
              </a:rPr>
              <a:t>ertifications for the Talking Book Library</a:t>
            </a:r>
            <a:endParaRPr lang="en-US" sz="2200" dirty="0">
              <a:latin typeface="Arial Bold" panose="020B0704020202020204" pitchFamily="34" charset="0"/>
              <a:cs typeface="Arial Bold" panose="020B0704020202020204" pitchFamily="34" charset="0"/>
            </a:endParaRPr>
          </a:p>
          <a:p>
            <a:pPr marL="576072" lvl="3" indent="0" defTabSz="512063">
              <a:spcBef>
                <a:spcPts val="600"/>
              </a:spcBef>
              <a:buClr>
                <a:schemeClr val="accent3">
                  <a:lumOff val="44000"/>
                </a:schemeClr>
              </a:buClr>
              <a:buNone/>
              <a:defRPr sz="1400" b="0">
                <a:solidFill>
                  <a:schemeClr val="accent3">
                    <a:lumOff val="44000"/>
                  </a:schemeClr>
                </a:solidFill>
                <a:latin typeface="Arial Black"/>
                <a:ea typeface="Arial Black"/>
                <a:cs typeface="Arial Black"/>
                <a:sym typeface="Arial Black"/>
              </a:defRPr>
            </a:pPr>
            <a:endParaRPr lang="en-US" sz="2200" dirty="0">
              <a:latin typeface="Arial Bold" panose="020B0704020202020204" pitchFamily="34" charset="0"/>
              <a:cs typeface="Arial Bold" panose="020B0704020202020204" pitchFamily="34" charset="0"/>
            </a:endParaRPr>
          </a:p>
          <a:p>
            <a:pPr marL="576072" lvl="3" indent="0" defTabSz="512063">
              <a:spcBef>
                <a:spcPts val="600"/>
              </a:spcBef>
              <a:buClr>
                <a:schemeClr val="accent3">
                  <a:lumOff val="44000"/>
                </a:schemeClr>
              </a:buClr>
              <a:buNone/>
              <a:defRPr sz="1400" b="0">
                <a:solidFill>
                  <a:schemeClr val="accent3">
                    <a:lumOff val="44000"/>
                  </a:schemeClr>
                </a:solidFill>
                <a:latin typeface="Arial Black"/>
                <a:ea typeface="Arial Black"/>
                <a:cs typeface="Arial Black"/>
                <a:sym typeface="Arial Black"/>
              </a:defRPr>
            </a:pPr>
            <a:r>
              <a:rPr sz="1400" i="1" dirty="0">
                <a:latin typeface="Arial Bold" panose="020B0704020202020204" pitchFamily="34" charset="0"/>
                <a:cs typeface="Arial Bold" panose="020B0704020202020204" pitchFamily="34" charset="0"/>
              </a:rPr>
              <a:t>*Title XX/income eligibility applies. These are promulgated yearly based on 200% of the Federal Poverty Guidelines.</a:t>
            </a:r>
          </a:p>
        </p:txBody>
      </p:sp>
      <p:sp>
        <p:nvSpPr>
          <p:cNvPr id="4" name="Title 2">
            <a:extLst>
              <a:ext uri="{FF2B5EF4-FFF2-40B4-BE49-F238E27FC236}">
                <a16:creationId xmlns:a16="http://schemas.microsoft.com/office/drawing/2014/main" id="{706A9450-03B4-4DBD-BBF3-159D3193DF8E}"/>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Children’s Services - Overv</a:t>
            </a:r>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iew</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157091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le"/>
          <p:cNvGraphicFramePr/>
          <p:nvPr>
            <p:extLst>
              <p:ext uri="{D42A27DB-BD31-4B8C-83A1-F6EECF244321}">
                <p14:modId xmlns:p14="http://schemas.microsoft.com/office/powerpoint/2010/main" val="3882383792"/>
              </p:ext>
            </p:extLst>
          </p:nvPr>
        </p:nvGraphicFramePr>
        <p:xfrm>
          <a:off x="2613512" y="1060696"/>
          <a:ext cx="3916974" cy="3631627"/>
        </p:xfrm>
        <a:graphic>
          <a:graphicData uri="http://schemas.openxmlformats.org/drawingml/2006/table">
            <a:tbl>
              <a:tblPr/>
              <a:tblGrid>
                <a:gridCol w="1838325">
                  <a:extLst>
                    <a:ext uri="{9D8B030D-6E8A-4147-A177-3AD203B41FA5}">
                      <a16:colId xmlns:a16="http://schemas.microsoft.com/office/drawing/2014/main" val="20000"/>
                    </a:ext>
                  </a:extLst>
                </a:gridCol>
                <a:gridCol w="2078649">
                  <a:extLst>
                    <a:ext uri="{9D8B030D-6E8A-4147-A177-3AD203B41FA5}">
                      <a16:colId xmlns:a16="http://schemas.microsoft.com/office/drawing/2014/main" val="20001"/>
                    </a:ext>
                  </a:extLst>
                </a:gridCol>
              </a:tblGrid>
              <a:tr h="396279">
                <a:tc gridSpan="2">
                  <a:txBody>
                    <a:bodyPr/>
                    <a:lstStyle/>
                    <a:p>
                      <a:pPr algn="ctr">
                        <a:defRPr sz="1800"/>
                      </a:pPr>
                      <a:r>
                        <a:rPr sz="1400">
                          <a:solidFill>
                            <a:schemeClr val="accent3">
                              <a:lumOff val="44000"/>
                            </a:schemeClr>
                          </a:solidFill>
                          <a:latin typeface="Arial Bold" panose="020B0704020202020204" pitchFamily="34" charset="0"/>
                          <a:ea typeface="Arial Black"/>
                          <a:cs typeface="Arial Bold" panose="020B0704020202020204" pitchFamily="34" charset="0"/>
                          <a:sym typeface="Arial Black"/>
                        </a:rPr>
                        <a:t>MCB Registry: Age 0 - 14</a:t>
                      </a:r>
                    </a:p>
                  </a:txBody>
                  <a:tcPr marL="0" marR="0" marT="0" marB="0" anchor="ctr" horzOverflow="overflow"/>
                </a:tc>
                <a:tc hMerge="1">
                  <a:txBody>
                    <a:bodyPr/>
                    <a:lstStyle/>
                    <a:p>
                      <a:endParaRPr lang="en-US"/>
                    </a:p>
                  </a:txBody>
                  <a:tcPr/>
                </a:tc>
                <a:extLst>
                  <a:ext uri="{0D108BD9-81ED-4DB2-BD59-A6C34878D82A}">
                    <a16:rowId xmlns:a16="http://schemas.microsoft.com/office/drawing/2014/main" val="10000"/>
                  </a:ext>
                </a:extLst>
              </a:tr>
              <a:tr h="330497">
                <a:tc>
                  <a:txBody>
                    <a:bodyPr/>
                    <a:lstStyle/>
                    <a:p>
                      <a:pPr algn="ctr">
                        <a:defRPr sz="1800"/>
                      </a:pPr>
                      <a:r>
                        <a:rPr sz="1400">
                          <a:solidFill>
                            <a:schemeClr val="accent3">
                              <a:lumOff val="44000"/>
                            </a:schemeClr>
                          </a:solidFill>
                          <a:latin typeface="Arial Bold" panose="020B0704020202020204" pitchFamily="34" charset="0"/>
                          <a:ea typeface="Arial Black"/>
                          <a:cs typeface="Arial Bold" panose="020B0704020202020204" pitchFamily="34" charset="0"/>
                          <a:sym typeface="Arial Black"/>
                        </a:rPr>
                        <a:t>REGION </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Arial Black"/>
                          <a:cs typeface="Arial Bold" panose="020B0704020202020204" pitchFamily="34" charset="0"/>
                          <a:sym typeface="Arial Black"/>
                        </a:rPr>
                        <a:t># OF INDIVIDUALS</a:t>
                      </a:r>
                    </a:p>
                  </a:txBody>
                  <a:tcPr marL="0" marR="0" marT="0" marB="0" anchor="ctr" horzOverflow="overflow"/>
                </a:tc>
                <a:extLst>
                  <a:ext uri="{0D108BD9-81ED-4DB2-BD59-A6C34878D82A}">
                    <a16:rowId xmlns:a16="http://schemas.microsoft.com/office/drawing/2014/main" val="10001"/>
                  </a:ext>
                </a:extLst>
              </a:tr>
              <a:tr h="363314">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WESTERN MA - 1</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180</a:t>
                      </a:r>
                    </a:p>
                  </a:txBody>
                  <a:tcPr marL="0" marR="0" marT="0" marB="0" anchor="ctr" horzOverflow="overflow"/>
                </a:tc>
                <a:extLst>
                  <a:ext uri="{0D108BD9-81ED-4DB2-BD59-A6C34878D82A}">
                    <a16:rowId xmlns:a16="http://schemas.microsoft.com/office/drawing/2014/main" val="10002"/>
                  </a:ext>
                </a:extLst>
              </a:tr>
              <a:tr h="444500">
                <a:tc>
                  <a:txBody>
                    <a:bodyPr/>
                    <a:lstStyle/>
                    <a:p>
                      <a:pPr algn="ctr">
                        <a:defRPr sz="1800"/>
                      </a:pPr>
                      <a:r>
                        <a:rPr sz="1400" dirty="0">
                          <a:solidFill>
                            <a:schemeClr val="accent3">
                              <a:lumOff val="44000"/>
                            </a:schemeClr>
                          </a:solidFill>
                          <a:latin typeface="Arial Bold" panose="020B0704020202020204" pitchFamily="34" charset="0"/>
                          <a:ea typeface="+mj-ea"/>
                          <a:cs typeface="Arial Bold" panose="020B0704020202020204" pitchFamily="34" charset="0"/>
                        </a:rPr>
                        <a:t>CENTRAL MA - 2</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205</a:t>
                      </a:r>
                    </a:p>
                  </a:txBody>
                  <a:tcPr marL="0" marR="0" marT="0" marB="0" anchor="ctr" horzOverflow="overflow"/>
                </a:tc>
                <a:extLst>
                  <a:ext uri="{0D108BD9-81ED-4DB2-BD59-A6C34878D82A}">
                    <a16:rowId xmlns:a16="http://schemas.microsoft.com/office/drawing/2014/main" val="10003"/>
                  </a:ext>
                </a:extLst>
              </a:tr>
              <a:tr h="444500">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NORTHEAST - 3</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231</a:t>
                      </a:r>
                    </a:p>
                  </a:txBody>
                  <a:tcPr marL="0" marR="0" marT="0" marB="0" anchor="ctr" horzOverflow="overflow"/>
                </a:tc>
                <a:extLst>
                  <a:ext uri="{0D108BD9-81ED-4DB2-BD59-A6C34878D82A}">
                    <a16:rowId xmlns:a16="http://schemas.microsoft.com/office/drawing/2014/main" val="10004"/>
                  </a:ext>
                </a:extLst>
              </a:tr>
              <a:tr h="444500">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GREATER BOSTON - 4</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229</a:t>
                      </a:r>
                    </a:p>
                  </a:txBody>
                  <a:tcPr marL="0" marR="0" marT="0" marB="0" anchor="ctr" horzOverflow="overflow"/>
                </a:tc>
                <a:extLst>
                  <a:ext uri="{0D108BD9-81ED-4DB2-BD59-A6C34878D82A}">
                    <a16:rowId xmlns:a16="http://schemas.microsoft.com/office/drawing/2014/main" val="10005"/>
                  </a:ext>
                </a:extLst>
              </a:tr>
              <a:tr h="444500">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SOUTHEAST - 5</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188</a:t>
                      </a:r>
                    </a:p>
                  </a:txBody>
                  <a:tcPr marL="0" marR="0" marT="0" marB="0" anchor="ctr" horzOverflow="overflow"/>
                </a:tc>
                <a:extLst>
                  <a:ext uri="{0D108BD9-81ED-4DB2-BD59-A6C34878D82A}">
                    <a16:rowId xmlns:a16="http://schemas.microsoft.com/office/drawing/2014/main" val="10006"/>
                  </a:ext>
                </a:extLst>
              </a:tr>
              <a:tr h="444500">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BOSTON - 6</a:t>
                      </a:r>
                    </a:p>
                  </a:txBody>
                  <a:tcPr marL="0" marR="0" marT="0" marB="0" anchor="ctr" horzOverflow="overflow"/>
                </a:tc>
                <a:tc>
                  <a:txBody>
                    <a:bodyPr/>
                    <a:lstStyle/>
                    <a:p>
                      <a:pPr algn="ctr">
                        <a:defRPr sz="1800"/>
                      </a:pPr>
                      <a:r>
                        <a:rPr sz="1400">
                          <a:solidFill>
                            <a:schemeClr val="accent3">
                              <a:lumOff val="44000"/>
                            </a:schemeClr>
                          </a:solidFill>
                          <a:latin typeface="Arial Bold" panose="020B0704020202020204" pitchFamily="34" charset="0"/>
                          <a:ea typeface="+mj-ea"/>
                          <a:cs typeface="Arial Bold" panose="020B0704020202020204" pitchFamily="34" charset="0"/>
                        </a:rPr>
                        <a:t>187</a:t>
                      </a:r>
                    </a:p>
                  </a:txBody>
                  <a:tcPr marL="0" marR="0" marT="0" marB="0" anchor="ctr" horzOverflow="overflow"/>
                </a:tc>
                <a:extLst>
                  <a:ext uri="{0D108BD9-81ED-4DB2-BD59-A6C34878D82A}">
                    <a16:rowId xmlns:a16="http://schemas.microsoft.com/office/drawing/2014/main" val="10007"/>
                  </a:ext>
                </a:extLst>
              </a:tr>
              <a:tr h="319037">
                <a:tc>
                  <a:txBody>
                    <a:bodyPr/>
                    <a:lstStyle/>
                    <a:p>
                      <a:pPr algn="ctr">
                        <a:defRPr sz="1800"/>
                      </a:pPr>
                      <a:r>
                        <a:rPr sz="1400">
                          <a:solidFill>
                            <a:schemeClr val="accent3">
                              <a:lumOff val="44000"/>
                            </a:schemeClr>
                          </a:solidFill>
                          <a:latin typeface="Arial Bold" panose="020B0704020202020204" pitchFamily="34" charset="0"/>
                          <a:ea typeface="Arial Black"/>
                          <a:cs typeface="Arial Bold" panose="020B0704020202020204" pitchFamily="34" charset="0"/>
                          <a:sym typeface="Arial Black"/>
                        </a:rPr>
                        <a:t>TOTAL</a:t>
                      </a:r>
                    </a:p>
                  </a:txBody>
                  <a:tcPr marL="0" marR="0" marT="0" marB="0" anchor="ctr" horzOverflow="overflow"/>
                </a:tc>
                <a:tc>
                  <a:txBody>
                    <a:bodyPr/>
                    <a:lstStyle/>
                    <a:p>
                      <a:pPr algn="ctr">
                        <a:defRPr sz="1800"/>
                      </a:pPr>
                      <a:r>
                        <a:rPr sz="1400" dirty="0">
                          <a:solidFill>
                            <a:schemeClr val="accent3">
                              <a:lumOff val="44000"/>
                            </a:schemeClr>
                          </a:solidFill>
                          <a:latin typeface="Arial Bold" panose="020B0704020202020204" pitchFamily="34" charset="0"/>
                          <a:ea typeface="Arial Black"/>
                          <a:cs typeface="Arial Bold" panose="020B0704020202020204" pitchFamily="34" charset="0"/>
                          <a:sym typeface="Arial Black"/>
                        </a:rPr>
                        <a:t>1220</a:t>
                      </a:r>
                    </a:p>
                  </a:txBody>
                  <a:tcPr marL="0" marR="0" marT="0" marB="0" anchor="ctr" horzOverflow="overflow"/>
                </a:tc>
                <a:extLst>
                  <a:ext uri="{0D108BD9-81ED-4DB2-BD59-A6C34878D82A}">
                    <a16:rowId xmlns:a16="http://schemas.microsoft.com/office/drawing/2014/main" val="10008"/>
                  </a:ext>
                </a:extLst>
              </a:tr>
            </a:tbl>
          </a:graphicData>
        </a:graphic>
      </p:graphicFrame>
      <p:sp>
        <p:nvSpPr>
          <p:cNvPr id="4" name="Title 2">
            <a:extLst>
              <a:ext uri="{FF2B5EF4-FFF2-40B4-BE49-F238E27FC236}">
                <a16:creationId xmlns:a16="http://schemas.microsoft.com/office/drawing/2014/main" id="{06B78718-C755-4262-ACDD-AC12678F1D71}"/>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Children’s Services - Overv</a:t>
            </a:r>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iew</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3416320"/>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Older Independent</a:t>
            </a:r>
          </a:p>
          <a:p>
            <a:pPr algn="ctr"/>
            <a:r>
              <a:rPr lang="en-US" sz="5400" dirty="0">
                <a:solidFill>
                  <a:schemeClr val="bg1"/>
                </a:solidFill>
                <a:latin typeface="Arial Bold" panose="020B0704020202020204" pitchFamily="34" charset="0"/>
                <a:cs typeface="Arial Bold" panose="020B0704020202020204" pitchFamily="34" charset="0"/>
              </a:rPr>
              <a:t>Blind (OIB)</a:t>
            </a: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Karen Hatcher</a:t>
            </a:r>
          </a:p>
          <a:p>
            <a:pPr algn="ctr"/>
            <a:r>
              <a:rPr lang="en-US" sz="3600" dirty="0">
                <a:solidFill>
                  <a:schemeClr val="bg1"/>
                </a:solidFill>
                <a:latin typeface="Arial Bold" panose="020B0704020202020204" pitchFamily="34" charset="0"/>
                <a:cs typeface="Arial Bold" panose="020B0704020202020204" pitchFamily="34" charset="0"/>
              </a:rPr>
              <a:t>Director OIB</a:t>
            </a:r>
          </a:p>
        </p:txBody>
      </p:sp>
    </p:spTree>
    <p:extLst>
      <p:ext uri="{BB962C8B-B14F-4D97-AF65-F5344CB8AC3E}">
        <p14:creationId xmlns:p14="http://schemas.microsoft.com/office/powerpoint/2010/main" val="136832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881063" y="735106"/>
            <a:ext cx="8262937" cy="4205384"/>
          </a:xfrm>
          <a:prstGeom prst="rect">
            <a:avLst/>
          </a:prstGeom>
        </p:spPr>
        <p:txBody>
          <a:bodyPr/>
          <a:lstStyle/>
          <a:p>
            <a:pPr>
              <a:buFont typeface="Arial" panose="020B0604020202020204" pitchFamily="34" charset="0"/>
              <a:buChar char="•"/>
            </a:pPr>
            <a:r>
              <a:rPr lang="en-US" sz="2200" dirty="0">
                <a:solidFill>
                  <a:schemeClr val="bg1"/>
                </a:solidFill>
                <a:latin typeface="Arial Bold" panose="020B0704020202020204" pitchFamily="34" charset="0"/>
                <a:cs typeface="Arial Bold" panose="020B0704020202020204" pitchFamily="34" charset="0"/>
              </a:rPr>
              <a:t>FEDERAL GRANT FUNDING SUPPORTS THE OIB PROGRAM (TITLE VII – CHAPTER 2 VR ACT OF 1973 AS AMENDED)</a:t>
            </a:r>
          </a:p>
          <a:p>
            <a:r>
              <a:rPr lang="en-US" sz="2200" dirty="0">
                <a:solidFill>
                  <a:schemeClr val="bg1"/>
                </a:solidFill>
                <a:latin typeface="Arial Bold" panose="020B0704020202020204" pitchFamily="34" charset="0"/>
                <a:cs typeface="Arial Bold" panose="020B0704020202020204" pitchFamily="34" charset="0"/>
              </a:rPr>
              <a:t>GOAL: TO PROVIDE INDEPENDENT LIVING SERVICES AND SUPPORT OLDER INDIVIDUALS WHO ARE BLIND. MCB ENCOURAGES ALL CONSUMERS TO MAINTAIN THEIR INDEPENDENCE AT HOME AND IN THEIR COMMUNITY.</a:t>
            </a:r>
          </a:p>
          <a:p>
            <a:r>
              <a:rPr lang="en-US" sz="2200" dirty="0">
                <a:solidFill>
                  <a:schemeClr val="bg1"/>
                </a:solidFill>
                <a:latin typeface="Arial Bold" panose="020B0704020202020204" pitchFamily="34" charset="0"/>
                <a:cs typeface="Arial Bold" panose="020B0704020202020204" pitchFamily="34" charset="0"/>
              </a:rPr>
              <a:t>ELIGIBILITY: MA RESIDENT, LEGALLY BLIND AND OVER AGE 55</a:t>
            </a:r>
          </a:p>
          <a:p>
            <a:endParaRPr lang="en-US" dirty="0">
              <a:solidFill>
                <a:schemeClr val="bg1"/>
              </a:solidFill>
            </a:endParaRPr>
          </a:p>
        </p:txBody>
      </p:sp>
      <p:sp>
        <p:nvSpPr>
          <p:cNvPr id="4" name="TextBox 3">
            <a:extLst>
              <a:ext uri="{FF2B5EF4-FFF2-40B4-BE49-F238E27FC236}">
                <a16:creationId xmlns:a16="http://schemas.microsoft.com/office/drawing/2014/main" id="{B5BF2DB1-6666-4A0F-BDCB-D6F6A4434137}"/>
              </a:ext>
            </a:extLst>
          </p:cNvPr>
          <p:cNvSpPr txBox="1"/>
          <p:nvPr/>
        </p:nvSpPr>
        <p:spPr>
          <a:xfrm>
            <a:off x="1313860" y="1272988"/>
            <a:ext cx="184731" cy="369332"/>
          </a:xfrm>
          <a:prstGeom prst="rect">
            <a:avLst/>
          </a:prstGeom>
          <a:noFill/>
        </p:spPr>
        <p:txBody>
          <a:bodyPr wrap="none" rtlCol="0">
            <a:spAutoFit/>
          </a:bodyPr>
          <a:lstStyle/>
          <a:p>
            <a:endParaRPr lang="en-US" dirty="0"/>
          </a:p>
        </p:txBody>
      </p:sp>
      <p:sp>
        <p:nvSpPr>
          <p:cNvPr id="5" name="Title 2">
            <a:extLst>
              <a:ext uri="{FF2B5EF4-FFF2-40B4-BE49-F238E27FC236}">
                <a16:creationId xmlns:a16="http://schemas.microsoft.com/office/drawing/2014/main" id="{D878FC65-B5F3-4496-A157-7EFC2DFEFCDF}"/>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Program Details</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2426975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461405-D6FA-435F-9636-33506D18A36A}"/>
              </a:ext>
            </a:extLst>
          </p:cNvPr>
          <p:cNvSpPr txBox="1"/>
          <p:nvPr/>
        </p:nvSpPr>
        <p:spPr>
          <a:xfrm>
            <a:off x="528810" y="1244906"/>
            <a:ext cx="8410311" cy="3570208"/>
          </a:xfrm>
          <a:prstGeom prst="rect">
            <a:avLst/>
          </a:prstGeom>
          <a:noFill/>
        </p:spPr>
        <p:txBody>
          <a:bodyPr wrap="square" rtlCol="0">
            <a:spAutoFit/>
          </a:bodyPr>
          <a:lstStyle/>
          <a:p>
            <a:r>
              <a:rPr lang="en-US" sz="1600" b="1" dirty="0">
                <a:solidFill>
                  <a:schemeClr val="accent3"/>
                </a:solidFill>
                <a:latin typeface="Arial Bold" panose="020B0704020202020204" pitchFamily="34" charset="0"/>
                <a:cs typeface="Arial Bold" panose="020B0704020202020204" pitchFamily="34" charset="0"/>
              </a:rPr>
              <a:t>NEW CONSUMER INTAKE / HOME VISITS		REMOTELY BY PHONE</a:t>
            </a:r>
          </a:p>
          <a:p>
            <a:endParaRPr lang="en-US" sz="1600" b="1" dirty="0">
              <a:solidFill>
                <a:schemeClr val="accent3"/>
              </a:solidFill>
              <a:latin typeface="Arial Bold" panose="020B0704020202020204" pitchFamily="34" charset="0"/>
              <a:cs typeface="Arial Bold" panose="020B0704020202020204" pitchFamily="34" charset="0"/>
            </a:endParaRPr>
          </a:p>
          <a:p>
            <a:r>
              <a:rPr lang="en-US" sz="1600" b="1" dirty="0">
                <a:solidFill>
                  <a:schemeClr val="accent3"/>
                </a:solidFill>
                <a:latin typeface="Arial Bold" panose="020B0704020202020204" pitchFamily="34" charset="0"/>
                <a:cs typeface="Arial Bold" panose="020B0704020202020204" pitchFamily="34" charset="0"/>
              </a:rPr>
              <a:t>LOW VISION AIDS / DEVICES HAND DELIVERED	MAILED TO CLIENT</a:t>
            </a:r>
          </a:p>
          <a:p>
            <a:endParaRPr lang="en-US" sz="1600" b="1" dirty="0">
              <a:solidFill>
                <a:schemeClr val="accent3"/>
              </a:solidFill>
              <a:latin typeface="Arial Bold" panose="020B0704020202020204" pitchFamily="34" charset="0"/>
              <a:cs typeface="Arial Bold" panose="020B0704020202020204" pitchFamily="34" charset="0"/>
            </a:endParaRPr>
          </a:p>
          <a:p>
            <a:r>
              <a:rPr lang="en-US" sz="1600" b="1" dirty="0">
                <a:solidFill>
                  <a:schemeClr val="accent3"/>
                </a:solidFill>
                <a:latin typeface="Arial Bold" panose="020B0704020202020204" pitchFamily="34" charset="0"/>
                <a:cs typeface="Arial Bold" panose="020B0704020202020204" pitchFamily="34" charset="0"/>
              </a:rPr>
              <a:t>REHABILITATION TEACHING / TRAINING “LIVE”	REMOTELY BY PHONE</a:t>
            </a:r>
          </a:p>
          <a:p>
            <a:endParaRPr lang="en-US" sz="1600" b="1" dirty="0">
              <a:solidFill>
                <a:schemeClr val="accent3"/>
              </a:solidFill>
              <a:latin typeface="Arial Bold" panose="020B0704020202020204" pitchFamily="34" charset="0"/>
              <a:cs typeface="Arial Bold" panose="020B0704020202020204" pitchFamily="34" charset="0"/>
            </a:endParaRPr>
          </a:p>
          <a:p>
            <a:r>
              <a:rPr lang="en-US" sz="1600" b="1" dirty="0">
                <a:solidFill>
                  <a:schemeClr val="accent3"/>
                </a:solidFill>
                <a:latin typeface="Arial Bold" panose="020B0704020202020204" pitchFamily="34" charset="0"/>
                <a:cs typeface="Arial Bold" panose="020B0704020202020204" pitchFamily="34" charset="0"/>
              </a:rPr>
              <a:t>LOW VISION PEER SUPPORT GROUPS “LIVE”		REMOTELY BY PHONE </a:t>
            </a:r>
          </a:p>
          <a:p>
            <a:endParaRPr lang="en-US" sz="1600" b="1" dirty="0">
              <a:solidFill>
                <a:schemeClr val="accent3"/>
              </a:solidFill>
              <a:latin typeface="Arial Bold" panose="020B0704020202020204" pitchFamily="34" charset="0"/>
              <a:cs typeface="Arial Bold" panose="020B0704020202020204" pitchFamily="34" charset="0"/>
            </a:endParaRPr>
          </a:p>
          <a:p>
            <a:r>
              <a:rPr lang="en-US" sz="1600" b="1" dirty="0">
                <a:solidFill>
                  <a:schemeClr val="accent3"/>
                </a:solidFill>
                <a:latin typeface="Arial Bold" panose="020B0704020202020204" pitchFamily="34" charset="0"/>
                <a:cs typeface="Arial Bold" panose="020B0704020202020204" pitchFamily="34" charset="0"/>
              </a:rPr>
              <a:t>OIB PRESENTATIONS AT SENIOR CENTERS		REMOTELY PEER GROUPS</a:t>
            </a:r>
          </a:p>
          <a:p>
            <a:endParaRPr lang="en-US" sz="1600" b="1" dirty="0">
              <a:solidFill>
                <a:schemeClr val="accent3"/>
              </a:solidFill>
              <a:latin typeface="Arial Bold" panose="020B0704020202020204" pitchFamily="34" charset="0"/>
              <a:cs typeface="Arial Bold" panose="020B0704020202020204" pitchFamily="34" charset="0"/>
            </a:endParaRPr>
          </a:p>
          <a:p>
            <a:r>
              <a:rPr lang="en-US" sz="1600" b="1" dirty="0">
                <a:solidFill>
                  <a:schemeClr val="accent3"/>
                </a:solidFill>
                <a:latin typeface="Arial Bold" panose="020B0704020202020204" pitchFamily="34" charset="0"/>
                <a:cs typeface="Arial Bold" panose="020B0704020202020204" pitchFamily="34" charset="0"/>
              </a:rPr>
              <a:t>DIABETIC MANAGEMENT AND SUPPORT GROUP	PILOT REMOTE TRAINING</a:t>
            </a:r>
          </a:p>
          <a:p>
            <a:endParaRPr lang="en-US" sz="1600" b="1" dirty="0">
              <a:solidFill>
                <a:schemeClr val="accent3"/>
              </a:solidFill>
              <a:latin typeface="Arial Bold" panose="020B0704020202020204" pitchFamily="34" charset="0"/>
              <a:cs typeface="Arial Bold" panose="020B0704020202020204" pitchFamily="34" charset="0"/>
            </a:endParaRPr>
          </a:p>
          <a:p>
            <a:r>
              <a:rPr lang="en-US" sz="1600" b="1" dirty="0">
                <a:solidFill>
                  <a:schemeClr val="accent3"/>
                </a:solidFill>
                <a:latin typeface="Arial Bold" panose="020B0704020202020204" pitchFamily="34" charset="0"/>
                <a:cs typeface="Arial Bold" panose="020B0704020202020204" pitchFamily="34" charset="0"/>
              </a:rPr>
              <a:t>PERKINS TALKING BOOKS MAILED			BARD DOWNLOADS</a:t>
            </a:r>
            <a:endParaRPr lang="en-US" dirty="0"/>
          </a:p>
          <a:p>
            <a:r>
              <a:rPr lang="en-US" dirty="0"/>
              <a:t>  </a:t>
            </a:r>
          </a:p>
        </p:txBody>
      </p:sp>
      <p:sp>
        <p:nvSpPr>
          <p:cNvPr id="4" name="Title 2">
            <a:extLst>
              <a:ext uri="{FF2B5EF4-FFF2-40B4-BE49-F238E27FC236}">
                <a16:creationId xmlns:a16="http://schemas.microsoft.com/office/drawing/2014/main" id="{6E1777D8-9FCF-4EE8-A527-58EA6441A011}"/>
              </a:ext>
            </a:extLst>
          </p:cNvPr>
          <p:cNvSpPr txBox="1">
            <a:spLocks/>
          </p:cNvSpPr>
          <p:nvPr/>
        </p:nvSpPr>
        <p:spPr>
          <a:xfrm>
            <a:off x="1088897" y="0"/>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Before/After COVID-19</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1497886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906780" y="1652916"/>
            <a:ext cx="7620000" cy="1569660"/>
          </a:xfrm>
          <a:prstGeom prst="rect">
            <a:avLst/>
          </a:prstGeom>
          <a:noFill/>
        </p:spPr>
        <p:txBody>
          <a:bodyPr wrap="square" rtlCol="0">
            <a:spAutoFit/>
          </a:bodyPr>
          <a:lstStyle/>
          <a:p>
            <a:pPr algn="ctr"/>
            <a:r>
              <a:rPr lang="en-US" sz="9600" dirty="0">
                <a:solidFill>
                  <a:schemeClr val="bg1"/>
                </a:solidFill>
                <a:latin typeface="Arial Bold" panose="020B0704020202020204" pitchFamily="34" charset="0"/>
                <a:cs typeface="Arial Bold" panose="020B0704020202020204" pitchFamily="34" charset="0"/>
              </a:rPr>
              <a:t>Questions?</a:t>
            </a:r>
          </a:p>
        </p:txBody>
      </p:sp>
    </p:spTree>
    <p:extLst>
      <p:ext uri="{BB962C8B-B14F-4D97-AF65-F5344CB8AC3E}">
        <p14:creationId xmlns:p14="http://schemas.microsoft.com/office/powerpoint/2010/main" val="278020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063256" y="823118"/>
            <a:ext cx="7640212" cy="4076686"/>
          </a:xfrm>
          <a:prstGeom prst="rect">
            <a:avLst/>
          </a:prstGeom>
        </p:spPr>
        <p:txBody>
          <a:bodyPr/>
          <a:lstStyle/>
          <a:p>
            <a:pPr>
              <a:lnSpc>
                <a:spcPct val="150000"/>
              </a:lnSpc>
              <a:spcBef>
                <a:spcPts val="0"/>
              </a:spcBef>
              <a:spcAft>
                <a:spcPts val="0"/>
              </a:spcAft>
              <a:buClr>
                <a:schemeClr val="bg1"/>
              </a:buClr>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Programs &amp; Services: John Oliveira</a:t>
            </a:r>
            <a:endParaRPr lang="en-US" sz="1600" dirty="0">
              <a:solidFill>
                <a:schemeClr val="bg1"/>
              </a:solidFill>
              <a:ea typeface="Calibri" panose="020F0502020204030204" pitchFamily="34" charset="0"/>
              <a:cs typeface="Times New Roman" panose="02020603050405020304" pitchFamily="18" charset="0"/>
            </a:endParaRPr>
          </a:p>
          <a:p>
            <a:pPr>
              <a:lnSpc>
                <a:spcPct val="150000"/>
              </a:lnSpc>
              <a:spcBef>
                <a:spcPts val="0"/>
              </a:spcBef>
              <a:spcAft>
                <a:spcPts val="0"/>
              </a:spcAft>
              <a:buClr>
                <a:schemeClr val="bg1"/>
              </a:buClr>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Orientation &amp; Mobility: Meg Robertson</a:t>
            </a:r>
            <a:endParaRPr lang="en-US" sz="1600" dirty="0">
              <a:solidFill>
                <a:schemeClr val="bg1"/>
              </a:solidFill>
              <a:ea typeface="Calibri" panose="020F0502020204030204" pitchFamily="34" charset="0"/>
              <a:cs typeface="Times New Roman" panose="02020603050405020304" pitchFamily="18" charset="0"/>
            </a:endParaRPr>
          </a:p>
          <a:p>
            <a:pPr>
              <a:lnSpc>
                <a:spcPct val="150000"/>
              </a:lnSpc>
              <a:spcBef>
                <a:spcPts val="0"/>
              </a:spcBef>
              <a:spcAft>
                <a:spcPts val="0"/>
              </a:spcAft>
              <a:buClr>
                <a:schemeClr val="bg1"/>
              </a:buClr>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Assistive Technology: Alexander Pooler</a:t>
            </a:r>
            <a:endParaRPr lang="en-US" sz="1600" dirty="0">
              <a:solidFill>
                <a:schemeClr val="bg1"/>
              </a:solidFill>
              <a:ea typeface="Calibri" panose="020F0502020204030204" pitchFamily="34" charset="0"/>
              <a:cs typeface="Times New Roman" panose="02020603050405020304" pitchFamily="18" charset="0"/>
            </a:endParaRPr>
          </a:p>
          <a:p>
            <a:pPr>
              <a:lnSpc>
                <a:spcPct val="150000"/>
              </a:lnSpc>
              <a:spcBef>
                <a:spcPts val="0"/>
              </a:spcBef>
              <a:spcAft>
                <a:spcPts val="0"/>
              </a:spcAft>
              <a:buClr>
                <a:schemeClr val="bg1"/>
              </a:buClr>
            </a:pPr>
            <a:r>
              <a:rPr lang="en-US" dirty="0">
                <a:solidFill>
                  <a:srgbClr val="FFFFFF"/>
                </a:solidFill>
                <a:latin typeface="Arial" panose="020B0604020202020204" pitchFamily="34" charset="0"/>
                <a:ea typeface="Calibri" panose="020F0502020204030204" pitchFamily="34" charset="0"/>
                <a:cs typeface="Times New Roman" panose="02020603050405020304" pitchFamily="18" charset="0"/>
              </a:rPr>
              <a:t>Employment Services: Joe Buizon</a:t>
            </a:r>
          </a:p>
          <a:p>
            <a:pPr>
              <a:lnSpc>
                <a:spcPct val="150000"/>
              </a:lnSpc>
              <a:spcBef>
                <a:spcPts val="0"/>
              </a:spcBef>
              <a:spcAft>
                <a:spcPts val="0"/>
              </a:spcAft>
              <a:buClr>
                <a:schemeClr val="bg1"/>
              </a:buClr>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Children’s Services: Susan Lavin</a:t>
            </a:r>
          </a:p>
          <a:p>
            <a:pPr lvl="0">
              <a:lnSpc>
                <a:spcPct val="150000"/>
              </a:lnSpc>
              <a:spcBef>
                <a:spcPts val="0"/>
              </a:spcBef>
              <a:spcAft>
                <a:spcPts val="0"/>
              </a:spcAft>
              <a:buClr>
                <a:srgbClr val="FFFFFF"/>
              </a:buClr>
            </a:pPr>
            <a:r>
              <a:rPr lang="en-US" dirty="0">
                <a:solidFill>
                  <a:srgbClr val="FFFFFF"/>
                </a:solidFill>
                <a:latin typeface="Arial" panose="020B0604020202020204" pitchFamily="34" charset="0"/>
                <a:ea typeface="Calibri" panose="020F0502020204030204" pitchFamily="34" charset="0"/>
                <a:cs typeface="Times New Roman" panose="02020603050405020304" pitchFamily="18" charset="0"/>
              </a:rPr>
              <a:t>Older Independent Blind: Karen Hatcher</a:t>
            </a:r>
          </a:p>
          <a:p>
            <a:pPr lvl="0">
              <a:lnSpc>
                <a:spcPct val="150000"/>
              </a:lnSpc>
              <a:spcBef>
                <a:spcPts val="0"/>
              </a:spcBef>
              <a:spcAft>
                <a:spcPts val="0"/>
              </a:spcAft>
              <a:buClr>
                <a:srgbClr val="FFFFFF"/>
              </a:buClr>
            </a:pPr>
            <a:r>
              <a:rPr lang="en-US" dirty="0">
                <a:solidFill>
                  <a:srgbClr val="FFFFFF"/>
                </a:solidFill>
                <a:latin typeface="Arial" panose="020B0604020202020204" pitchFamily="34" charset="0"/>
                <a:ea typeface="Calibri" panose="020F0502020204030204" pitchFamily="34" charset="0"/>
                <a:cs typeface="Times New Roman" panose="02020603050405020304" pitchFamily="18" charset="0"/>
              </a:rPr>
              <a:t>Questions &amp; Answers</a:t>
            </a:r>
          </a:p>
          <a:p>
            <a:pPr>
              <a:lnSpc>
                <a:spcPct val="150000"/>
              </a:lnSpc>
              <a:spcBef>
                <a:spcPts val="0"/>
              </a:spcBef>
              <a:spcAft>
                <a:spcPts val="0"/>
              </a:spcAft>
              <a:buClr>
                <a:schemeClr val="bg1"/>
              </a:buClr>
            </a:pPr>
            <a:endParaRPr lang="en-US" sz="1600" dirty="0">
              <a:solidFill>
                <a:schemeClr val="bg1"/>
              </a:solidFill>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en-US" dirty="0"/>
          </a:p>
          <a:p>
            <a:pPr marL="0" indent="0">
              <a:buNone/>
            </a:pPr>
            <a:endParaRPr lang="en-US" dirty="0"/>
          </a:p>
        </p:txBody>
      </p:sp>
      <p:sp>
        <p:nvSpPr>
          <p:cNvPr id="3" name="Title 2"/>
          <p:cNvSpPr>
            <a:spLocks noGrp="1"/>
          </p:cNvSpPr>
          <p:nvPr>
            <p:ph type="title" idx="4294967295"/>
          </p:nvPr>
        </p:nvSpPr>
        <p:spPr>
          <a:xfrm>
            <a:off x="1313860" y="51797"/>
            <a:ext cx="7751762" cy="280988"/>
          </a:xfrm>
          <a:prstGeom prst="rect">
            <a:avLst/>
          </a:prstGeom>
        </p:spPr>
        <p:txBody>
          <a:bodyPr/>
          <a:lstStyle/>
          <a:p>
            <a:pPr algn="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4" name="TextBox 3">
            <a:extLst>
              <a:ext uri="{FF2B5EF4-FFF2-40B4-BE49-F238E27FC236}">
                <a16:creationId xmlns:a16="http://schemas.microsoft.com/office/drawing/2014/main" id="{EAE7E0D7-395A-4E9A-8C35-53AFE5BE0DCA}"/>
              </a:ext>
            </a:extLst>
          </p:cNvPr>
          <p:cNvSpPr txBox="1"/>
          <p:nvPr/>
        </p:nvSpPr>
        <p:spPr>
          <a:xfrm>
            <a:off x="1148316" y="40397"/>
            <a:ext cx="5475767" cy="646331"/>
          </a:xfrm>
          <a:prstGeom prst="rect">
            <a:avLst/>
          </a:prstGeom>
          <a:noFill/>
        </p:spPr>
        <p:txBody>
          <a:bodyPr wrap="square" rtlCol="0">
            <a:spAutoFit/>
          </a:bodyPr>
          <a:lstStyle/>
          <a:p>
            <a:r>
              <a:rPr lang="en-US" sz="3600" spc="50" dirty="0">
                <a:ln w="13335" cmpd="sng">
                  <a:solidFill>
                    <a:srgbClr val="759AA5">
                      <a:lumMod val="50000"/>
                    </a:srgbClr>
                  </a:solidFill>
                  <a:prstDash val="solid"/>
                </a:ln>
                <a:solidFill>
                  <a:srgbClr val="B9AB6F">
                    <a:tint val="1000"/>
                  </a:srgbClr>
                </a:solidFill>
                <a:latin typeface="Arial Bold" panose="020B0704020202020204" pitchFamily="34" charset="0"/>
                <a:ea typeface="+mj-ea"/>
                <a:cs typeface="Arial Bold" panose="020B0704020202020204" pitchFamily="34" charset="0"/>
              </a:rPr>
              <a:t>AGENDA</a:t>
            </a:r>
            <a:endParaRPr lang="en-US" sz="3200" dirty="0">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461675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21718" y="688418"/>
            <a:ext cx="7652429" cy="5632311"/>
          </a:xfrm>
          <a:prstGeom prst="rect">
            <a:avLst/>
          </a:prstGeom>
          <a:noFill/>
        </p:spPr>
        <p:txBody>
          <a:bodyPr wrap="square" rtlCol="0">
            <a:spAutoFit/>
          </a:bodyPr>
          <a:lstStyle/>
          <a:p>
            <a:pPr algn="ctr"/>
            <a:r>
              <a:rPr lang="en-US" sz="4000" dirty="0">
                <a:solidFill>
                  <a:schemeClr val="bg1"/>
                </a:solidFill>
                <a:latin typeface="Arial Bold" panose="020B0704020202020204" pitchFamily="34" charset="0"/>
                <a:cs typeface="Arial Bold" panose="020B0704020202020204" pitchFamily="34" charset="0"/>
              </a:rPr>
              <a:t>Our offices are closed.</a:t>
            </a:r>
          </a:p>
          <a:p>
            <a:pPr algn="ctr"/>
            <a:r>
              <a:rPr lang="en-US" sz="4000" dirty="0">
                <a:solidFill>
                  <a:schemeClr val="bg1"/>
                </a:solidFill>
                <a:latin typeface="Arial Bold" panose="020B0704020202020204" pitchFamily="34" charset="0"/>
                <a:cs typeface="Arial Bold" panose="020B0704020202020204" pitchFamily="34" charset="0"/>
              </a:rPr>
              <a:t>But our services continue.</a:t>
            </a:r>
          </a:p>
          <a:p>
            <a:pPr algn="ctr"/>
            <a:endParaRPr lang="en-US" sz="4000" dirty="0">
              <a:solidFill>
                <a:schemeClr val="bg1"/>
              </a:solidFill>
              <a:latin typeface="Arial Bold" panose="020B0704020202020204" pitchFamily="34" charset="0"/>
              <a:cs typeface="Arial Bold" panose="020B0704020202020204" pitchFamily="34" charset="0"/>
            </a:endParaRPr>
          </a:p>
          <a:p>
            <a:pPr algn="ctr"/>
            <a:endParaRPr lang="en-US" sz="4000" dirty="0">
              <a:solidFill>
                <a:schemeClr val="bg1"/>
              </a:solidFill>
              <a:latin typeface="Arial Bold" panose="020B0704020202020204" pitchFamily="34" charset="0"/>
              <a:cs typeface="Arial Bold" panose="020B0704020202020204" pitchFamily="34" charset="0"/>
            </a:endParaRPr>
          </a:p>
          <a:p>
            <a:pPr algn="ctr"/>
            <a:endParaRPr lang="en-US" sz="4000" dirty="0">
              <a:solidFill>
                <a:schemeClr val="bg1"/>
              </a:solidFill>
              <a:latin typeface="Arial Bold" panose="020B0704020202020204" pitchFamily="34" charset="0"/>
              <a:cs typeface="Arial Bold" panose="020B0704020202020204" pitchFamily="34" charset="0"/>
            </a:endParaRPr>
          </a:p>
          <a:p>
            <a:pPr algn="ctr"/>
            <a:r>
              <a:rPr lang="en-US" sz="4000" dirty="0">
                <a:solidFill>
                  <a:schemeClr val="bg1"/>
                </a:solidFill>
                <a:latin typeface="Arial Bold" panose="020B0704020202020204" pitchFamily="34" charset="0"/>
                <a:cs typeface="Arial Bold" panose="020B0704020202020204" pitchFamily="34" charset="0"/>
              </a:rPr>
              <a:t>1-800-392-6450</a:t>
            </a:r>
          </a:p>
          <a:p>
            <a:pPr algn="ctr"/>
            <a:r>
              <a:rPr lang="en-US" sz="4000" dirty="0">
                <a:solidFill>
                  <a:schemeClr val="bg1"/>
                </a:solidFill>
                <a:latin typeface="Arial Bold" panose="020B0704020202020204" pitchFamily="34" charset="0"/>
                <a:cs typeface="Arial Bold" panose="020B0704020202020204" pitchFamily="34" charset="0"/>
              </a:rPr>
              <a:t>MCBinfo@mass.gov</a:t>
            </a:r>
          </a:p>
          <a:p>
            <a:pPr algn="ctr"/>
            <a:endParaRPr lang="en-US" sz="4000" dirty="0">
              <a:solidFill>
                <a:schemeClr val="bg1"/>
              </a:solidFill>
              <a:latin typeface="Arial Bold" panose="020B0704020202020204" pitchFamily="34" charset="0"/>
              <a:cs typeface="Arial Bold" panose="020B0704020202020204" pitchFamily="34" charset="0"/>
            </a:endParaRPr>
          </a:p>
          <a:p>
            <a:pPr algn="ctr"/>
            <a:endParaRPr lang="en-US" sz="4000" dirty="0">
              <a:solidFill>
                <a:schemeClr val="bg1"/>
              </a:solidFill>
              <a:latin typeface="Arial Bold" panose="020B0704020202020204" pitchFamily="34" charset="0"/>
              <a:cs typeface="Arial Bold" panose="020B0704020202020204" pitchFamily="34" charset="0"/>
            </a:endParaRPr>
          </a:p>
        </p:txBody>
      </p:sp>
      <p:pic>
        <p:nvPicPr>
          <p:cNvPr id="3" name="Picture 2" descr="Massachusetts Commission for the Blind logo with MCB written in letters and in Braille above">
            <a:extLst>
              <a:ext uri="{FF2B5EF4-FFF2-40B4-BE49-F238E27FC236}">
                <a16:creationId xmlns:a16="http://schemas.microsoft.com/office/drawing/2014/main" id="{8B1E51B8-BA4E-4FD2-A6E4-E65DBD37AEFD}"/>
              </a:ext>
            </a:extLst>
          </p:cNvPr>
          <p:cNvPicPr>
            <a:picLocks noChangeAspect="1"/>
          </p:cNvPicPr>
          <p:nvPr/>
        </p:nvPicPr>
        <p:blipFill rotWithShape="1">
          <a:blip r:embed="rId3">
            <a:extLst>
              <a:ext uri="{28A0092B-C50C-407E-A947-70E740481C1C}">
                <a14:useLocalDpi xmlns:a14="http://schemas.microsoft.com/office/drawing/2010/main" val="0"/>
              </a:ext>
            </a:extLst>
          </a:blip>
          <a:srcRect t="11557" b="12535"/>
          <a:stretch/>
        </p:blipFill>
        <p:spPr>
          <a:xfrm>
            <a:off x="3640768" y="2126514"/>
            <a:ext cx="1905000" cy="1446028"/>
          </a:xfrm>
          <a:prstGeom prst="rect">
            <a:avLst/>
          </a:prstGeom>
        </p:spPr>
      </p:pic>
    </p:spTree>
    <p:extLst>
      <p:ext uri="{BB962C8B-B14F-4D97-AF65-F5344CB8AC3E}">
        <p14:creationId xmlns:p14="http://schemas.microsoft.com/office/powerpoint/2010/main" val="2037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105251" y="1090670"/>
            <a:ext cx="7547883" cy="3598776"/>
          </a:xfrm>
          <a:prstGeom prst="rect">
            <a:avLst/>
          </a:prstGeom>
        </p:spPr>
        <p:txBody>
          <a:bodyPr/>
          <a:lstStyle/>
          <a:p>
            <a:pPr marL="0" indent="0">
              <a:spcBef>
                <a:spcPts val="0"/>
              </a:spcBef>
              <a:buNone/>
            </a:pPr>
            <a:endParaRPr lang="en-US" sz="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r>
              <a:rPr lang="en-US" sz="2800" b="0" dirty="0">
                <a:solidFill>
                  <a:schemeClr val="bg1"/>
                </a:solidFill>
                <a:latin typeface="Arial Bold" panose="020B0704020202020204" pitchFamily="34" charset="0"/>
                <a:cs typeface="Arial Bold" panose="020B0704020202020204" pitchFamily="34" charset="0"/>
              </a:rPr>
              <a:t>Website:	</a:t>
            </a:r>
            <a:r>
              <a:rPr lang="en-US" sz="2800" b="0" dirty="0">
                <a:solidFill>
                  <a:schemeClr val="bg1"/>
                </a:solidFill>
                <a:latin typeface="Arial Bold" panose="020B0704020202020204" pitchFamily="34" charset="0"/>
                <a:cs typeface="Arial Bold" panose="020B0704020202020204" pitchFamily="34" charset="0"/>
                <a:hlinkClick r:id="rId2">
                  <a:extLst>
                    <a:ext uri="{A12FA001-AC4F-418D-AE19-62706E023703}">
                      <ahyp:hlinkClr xmlns:ahyp="http://schemas.microsoft.com/office/drawing/2018/hyperlinkcolor" val="tx"/>
                    </a:ext>
                  </a:extLst>
                </a:hlinkClick>
              </a:rPr>
              <a:t>www.mass.gov/mcb</a:t>
            </a:r>
            <a:endParaRPr lang="en-US" sz="2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endParaRPr lang="en-US" sz="2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r>
              <a:rPr lang="en-US" sz="2800" b="0" dirty="0">
                <a:solidFill>
                  <a:schemeClr val="bg1"/>
                </a:solidFill>
                <a:latin typeface="Arial Bold" panose="020B0704020202020204" pitchFamily="34" charset="0"/>
                <a:cs typeface="Arial Bold" panose="020B0704020202020204" pitchFamily="34" charset="0"/>
              </a:rPr>
              <a:t>Twitter/Instagram: @</a:t>
            </a:r>
            <a:r>
              <a:rPr lang="en-US" sz="2800" b="0" dirty="0" err="1">
                <a:solidFill>
                  <a:schemeClr val="bg1"/>
                </a:solidFill>
                <a:latin typeface="Arial Bold" panose="020B0704020202020204" pitchFamily="34" charset="0"/>
                <a:cs typeface="Arial Bold" panose="020B0704020202020204" pitchFamily="34" charset="0"/>
              </a:rPr>
              <a:t>massblind</a:t>
            </a:r>
            <a:endParaRPr lang="en-US" sz="2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endParaRPr lang="en-US" sz="2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r>
              <a:rPr lang="en-US" sz="2800" b="0" dirty="0">
                <a:solidFill>
                  <a:schemeClr val="bg1"/>
                </a:solidFill>
                <a:latin typeface="Arial Bold" panose="020B0704020202020204" pitchFamily="34" charset="0"/>
                <a:cs typeface="Arial Bold" panose="020B0704020202020204" pitchFamily="34" charset="0"/>
              </a:rPr>
              <a:t>Facebook: @</a:t>
            </a:r>
            <a:r>
              <a:rPr lang="en-US" sz="2800" b="0" dirty="0" err="1">
                <a:solidFill>
                  <a:schemeClr val="bg1"/>
                </a:solidFill>
                <a:latin typeface="Arial Bold" panose="020B0704020202020204" pitchFamily="34" charset="0"/>
                <a:cs typeface="Arial Bold" panose="020B0704020202020204" pitchFamily="34" charset="0"/>
              </a:rPr>
              <a:t>masscommblind</a:t>
            </a:r>
            <a:endParaRPr lang="en-US" sz="2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endParaRPr lang="en-US" sz="2800" b="0" dirty="0">
              <a:solidFill>
                <a:schemeClr val="bg1"/>
              </a:solidFill>
              <a:latin typeface="Arial Bold" panose="020B0704020202020204" pitchFamily="34" charset="0"/>
              <a:cs typeface="Arial Bold" panose="020B0704020202020204" pitchFamily="34" charset="0"/>
            </a:endParaRPr>
          </a:p>
          <a:p>
            <a:pPr marL="0" indent="0">
              <a:spcBef>
                <a:spcPts val="0"/>
              </a:spcBef>
              <a:buNone/>
            </a:pPr>
            <a:r>
              <a:rPr lang="en-US" sz="2800" b="0" dirty="0">
                <a:solidFill>
                  <a:schemeClr val="bg1"/>
                </a:solidFill>
                <a:latin typeface="Arial Bold" panose="020B0704020202020204" pitchFamily="34" charset="0"/>
                <a:cs typeface="Arial Bold" panose="020B0704020202020204" pitchFamily="34" charset="0"/>
              </a:rPr>
              <a:t>LinkedIn: Massachusetts Commission for the Blind</a:t>
            </a:r>
          </a:p>
        </p:txBody>
      </p:sp>
      <p:sp>
        <p:nvSpPr>
          <p:cNvPr id="3" name="Title 2"/>
          <p:cNvSpPr>
            <a:spLocks noGrp="1"/>
          </p:cNvSpPr>
          <p:nvPr>
            <p:ph type="title" idx="4294967295"/>
          </p:nvPr>
        </p:nvSpPr>
        <p:spPr>
          <a:xfrm>
            <a:off x="1313860" y="51797"/>
            <a:ext cx="7751762" cy="280988"/>
          </a:xfrm>
          <a:prstGeom prst="rect">
            <a:avLst/>
          </a:prstGeom>
        </p:spPr>
        <p:txBody>
          <a:bodyPr/>
          <a:lstStyle/>
          <a:p>
            <a:pPr algn="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4" name="TextBox 3">
            <a:extLst>
              <a:ext uri="{FF2B5EF4-FFF2-40B4-BE49-F238E27FC236}">
                <a16:creationId xmlns:a16="http://schemas.microsoft.com/office/drawing/2014/main" id="{EAE7E0D7-395A-4E9A-8C35-53AFE5BE0DCA}"/>
              </a:ext>
            </a:extLst>
          </p:cNvPr>
          <p:cNvSpPr txBox="1"/>
          <p:nvPr/>
        </p:nvSpPr>
        <p:spPr>
          <a:xfrm>
            <a:off x="1105251" y="40397"/>
            <a:ext cx="4839418" cy="584775"/>
          </a:xfrm>
          <a:prstGeom prst="rect">
            <a:avLst/>
          </a:prstGeom>
          <a:noFill/>
        </p:spPr>
        <p:txBody>
          <a:bodyPr wrap="square" rtlCol="0">
            <a:spAutoFit/>
          </a:bodyPr>
          <a:lstStyle/>
          <a:p>
            <a:r>
              <a:rPr lang="en-US" sz="3200" dirty="0">
                <a:solidFill>
                  <a:schemeClr val="bg1"/>
                </a:solidFill>
                <a:latin typeface="Arial Bold" panose="020B0704020202020204" pitchFamily="34" charset="0"/>
                <a:cs typeface="Arial Bold" panose="020B0704020202020204" pitchFamily="34" charset="0"/>
              </a:rPr>
              <a:t>Connect With MCB</a:t>
            </a:r>
          </a:p>
        </p:txBody>
      </p:sp>
    </p:spTree>
    <p:extLst>
      <p:ext uri="{BB962C8B-B14F-4D97-AF65-F5344CB8AC3E}">
        <p14:creationId xmlns:p14="http://schemas.microsoft.com/office/powerpoint/2010/main" val="385874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2585323"/>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Closing Music </a:t>
            </a: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MCB Consumer</a:t>
            </a:r>
          </a:p>
          <a:p>
            <a:pPr algn="ctr"/>
            <a:r>
              <a:rPr lang="en-US" sz="3600" dirty="0">
                <a:solidFill>
                  <a:schemeClr val="bg1"/>
                </a:solidFill>
                <a:latin typeface="Arial Bold" panose="020B0704020202020204" pitchFamily="34" charset="0"/>
                <a:cs typeface="Arial Bold" panose="020B0704020202020204" pitchFamily="34" charset="0"/>
              </a:rPr>
              <a:t>Barry Spiro</a:t>
            </a:r>
          </a:p>
        </p:txBody>
      </p:sp>
    </p:spTree>
    <p:extLst>
      <p:ext uri="{BB962C8B-B14F-4D97-AF65-F5344CB8AC3E}">
        <p14:creationId xmlns:p14="http://schemas.microsoft.com/office/powerpoint/2010/main" val="329397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8240" y="59977"/>
            <a:ext cx="6868042" cy="569377"/>
          </a:xfrm>
          <a:prstGeom prst="rect">
            <a:avLst/>
          </a:prstGeom>
        </p:spPr>
        <p:txBody>
          <a:bodyPr/>
          <a:lstStyle/>
          <a:p>
            <a:r>
              <a:rPr lang="en-US" sz="3600" b="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OVERVIEW</a:t>
            </a: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4" name="Rectangle 3">
            <a:extLst>
              <a:ext uri="{FF2B5EF4-FFF2-40B4-BE49-F238E27FC236}">
                <a16:creationId xmlns:a16="http://schemas.microsoft.com/office/drawing/2014/main" id="{FF785CD9-9780-42D4-9F3F-B626C5B45BFD}"/>
              </a:ext>
            </a:extLst>
          </p:cNvPr>
          <p:cNvSpPr/>
          <p:nvPr/>
        </p:nvSpPr>
        <p:spPr>
          <a:xfrm>
            <a:off x="609599" y="967740"/>
            <a:ext cx="8191501" cy="3416320"/>
          </a:xfrm>
          <a:prstGeom prst="rect">
            <a:avLst/>
          </a:prstGeom>
        </p:spPr>
        <p:txBody>
          <a:bodyPr wrap="square">
            <a:spAutoFit/>
          </a:bodyPr>
          <a:lstStyle/>
          <a:p>
            <a:pPr marL="342900" indent="-342900" eaLnBrk="0" hangingPunct="0">
              <a:buFont typeface="Arial" panose="020B0604020202020204" pitchFamily="34" charset="0"/>
              <a:buChar char="•"/>
            </a:pPr>
            <a:r>
              <a:rPr lang="en-US" sz="2400" kern="0" dirty="0">
                <a:solidFill>
                  <a:schemeClr val="bg1"/>
                </a:solidFill>
                <a:latin typeface="Arial Bold" panose="020B0704020202020204" pitchFamily="34" charset="0"/>
                <a:cs typeface="Arial Bold" panose="020B0704020202020204" pitchFamily="34" charset="0"/>
              </a:rPr>
              <a:t>MCB provides social and vocational rehabilitation services to almost </a:t>
            </a:r>
            <a:r>
              <a:rPr lang="en-US" sz="2400" b="1" kern="0" dirty="0">
                <a:solidFill>
                  <a:schemeClr val="bg1"/>
                </a:solidFill>
                <a:latin typeface="Arial Bold" panose="020B0704020202020204" pitchFamily="34" charset="0"/>
                <a:cs typeface="Arial Bold" panose="020B0704020202020204" pitchFamily="34" charset="0"/>
              </a:rPr>
              <a:t>26,000 consumers.</a:t>
            </a:r>
          </a:p>
          <a:p>
            <a:pPr marL="342900" indent="-342900" eaLnBrk="0" hangingPunct="0">
              <a:buFont typeface="Arial" panose="020B0604020202020204" pitchFamily="34" charset="0"/>
              <a:buChar char="•"/>
            </a:pPr>
            <a:endParaRPr lang="en-US" sz="1200" b="1" kern="0" dirty="0">
              <a:solidFill>
                <a:schemeClr val="bg1"/>
              </a:solidFill>
              <a:latin typeface="Arial Bold" panose="020B0704020202020204" pitchFamily="34" charset="0"/>
              <a:cs typeface="Arial Bold" panose="020B0704020202020204" pitchFamily="34" charset="0"/>
            </a:endParaRPr>
          </a:p>
          <a:p>
            <a:pPr marL="342900" indent="-342900" eaLnBrk="0" hangingPunct="0">
              <a:buFont typeface="Arial" panose="020B0604020202020204" pitchFamily="34" charset="0"/>
              <a:buChar char="•"/>
            </a:pPr>
            <a:r>
              <a:rPr lang="en-US" sz="2400" kern="0" dirty="0">
                <a:solidFill>
                  <a:schemeClr val="bg1"/>
                </a:solidFill>
                <a:latin typeface="Arial Bold" panose="020B0704020202020204" pitchFamily="34" charset="0"/>
                <a:cs typeface="Arial Bold" panose="020B0704020202020204" pitchFamily="34" charset="0"/>
              </a:rPr>
              <a:t>We aim to provide quality services that enhance the lives of our consumers by promoting independence, dignity and self-determination.</a:t>
            </a:r>
          </a:p>
          <a:p>
            <a:pPr eaLnBrk="0" hangingPunct="0"/>
            <a:endParaRPr lang="en-US" sz="1200" kern="0" dirty="0">
              <a:solidFill>
                <a:schemeClr val="bg1"/>
              </a:solidFill>
              <a:latin typeface="Arial Bold" panose="020B0704020202020204" pitchFamily="34" charset="0"/>
              <a:cs typeface="Arial Bold" panose="020B0704020202020204" pitchFamily="34" charset="0"/>
            </a:endParaRPr>
          </a:p>
          <a:p>
            <a:pPr marL="342900" indent="-342900" eaLnBrk="0" hangingPunct="0">
              <a:buFont typeface="Arial" panose="020B0604020202020204" pitchFamily="34" charset="0"/>
              <a:buChar char="•"/>
            </a:pPr>
            <a:r>
              <a:rPr lang="en-US" sz="2400" kern="0" dirty="0">
                <a:solidFill>
                  <a:schemeClr val="bg1"/>
                </a:solidFill>
                <a:latin typeface="Arial Bold" panose="020B0704020202020204" pitchFamily="34" charset="0"/>
                <a:cs typeface="Arial Bold" panose="020B0704020202020204" pitchFamily="34" charset="0"/>
              </a:rPr>
              <a:t>We achieve this by partnering with community agencies, healthcare providers, employers and, most importantly, our consumers and their families.  </a:t>
            </a:r>
            <a:endParaRPr lang="en-US" sz="2400" dirty="0">
              <a:solidFill>
                <a:schemeClr val="bg1"/>
              </a:solidFill>
            </a:endParaRPr>
          </a:p>
        </p:txBody>
      </p:sp>
    </p:spTree>
    <p:extLst>
      <p:ext uri="{BB962C8B-B14F-4D97-AF65-F5344CB8AC3E}">
        <p14:creationId xmlns:p14="http://schemas.microsoft.com/office/powerpoint/2010/main" val="214128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41160" y="1028700"/>
            <a:ext cx="8262937" cy="3497263"/>
          </a:xfrm>
          <a:prstGeom prst="rect">
            <a:avLst/>
          </a:prstGeom>
        </p:spPr>
        <p:txBody>
          <a:bodyPr/>
          <a:lstStyle/>
          <a:p>
            <a:endParaRPr lang="en-US" sz="1200" dirty="0"/>
          </a:p>
          <a:p>
            <a:endParaRPr lang="en-US" dirty="0">
              <a:solidFill>
                <a:schemeClr val="tx1"/>
              </a:solidFill>
            </a:endParaRPr>
          </a:p>
        </p:txBody>
      </p:sp>
      <p:sp>
        <p:nvSpPr>
          <p:cNvPr id="3" name="Title 2"/>
          <p:cNvSpPr>
            <a:spLocks noGrp="1"/>
          </p:cNvSpPr>
          <p:nvPr>
            <p:ph type="title" idx="4294967295"/>
          </p:nvPr>
        </p:nvSpPr>
        <p:spPr>
          <a:xfrm>
            <a:off x="1196340" y="75257"/>
            <a:ext cx="4762500" cy="567839"/>
          </a:xfrm>
          <a:prstGeom prst="rect">
            <a:avLst/>
          </a:prstGeom>
        </p:spPr>
        <p:txBody>
          <a:bodyPr/>
          <a:lstStyle/>
          <a:p>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AGENCY OVERVIEW</a:t>
            </a: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5" name="Rectangle 4">
            <a:extLst>
              <a:ext uri="{FF2B5EF4-FFF2-40B4-BE49-F238E27FC236}">
                <a16:creationId xmlns:a16="http://schemas.microsoft.com/office/drawing/2014/main" id="{F109017E-17F0-4A29-A7B2-88836E775E96}"/>
              </a:ext>
            </a:extLst>
          </p:cNvPr>
          <p:cNvSpPr/>
          <p:nvPr/>
        </p:nvSpPr>
        <p:spPr>
          <a:xfrm>
            <a:off x="980501" y="998220"/>
            <a:ext cx="7911895" cy="3785652"/>
          </a:xfrm>
          <a:prstGeom prst="rect">
            <a:avLst/>
          </a:prstGeom>
        </p:spPr>
        <p:txBody>
          <a:bodyPr wrap="square">
            <a:spAutoFit/>
          </a:bodyPr>
          <a:lstStyle/>
          <a:p>
            <a:pPr marL="342900"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1 of 15 agencies in the Executive Office of Health and Human Services (EOHHS) </a:t>
            </a:r>
          </a:p>
          <a:p>
            <a:pPr algn="just">
              <a:buSzPct val="150000"/>
            </a:pPr>
            <a:endParaRPr lang="en-US" sz="2400" dirty="0">
              <a:solidFill>
                <a:schemeClr val="bg1"/>
              </a:solidFill>
              <a:latin typeface="Arial Bold" panose="020B0704020202020204" pitchFamily="34" charset="0"/>
              <a:cs typeface="Arial Bold" panose="020B0704020202020204" pitchFamily="34" charset="0"/>
            </a:endParaRPr>
          </a:p>
          <a:p>
            <a:pPr marL="342900"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Almost 150 Employees </a:t>
            </a:r>
          </a:p>
          <a:p>
            <a:pPr marL="800100" lvl="1" indent="-342900" algn="just">
              <a:buFont typeface="Arial" panose="020B0604020202020204" pitchFamily="34" charset="0"/>
              <a:buChar char="•"/>
            </a:pPr>
            <a:endParaRPr lang="en-US" sz="2400" dirty="0">
              <a:solidFill>
                <a:schemeClr val="bg1"/>
              </a:solidFill>
              <a:latin typeface="Arial Bold" panose="020B0704020202020204" pitchFamily="34" charset="0"/>
              <a:cs typeface="Arial Bold" panose="020B0704020202020204" pitchFamily="34" charset="0"/>
            </a:endParaRPr>
          </a:p>
          <a:p>
            <a:pPr marL="342900"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4 Offices</a:t>
            </a:r>
          </a:p>
          <a:p>
            <a:pPr marL="800100" lvl="1"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Boston (Regions 3, 4 &amp; 6)</a:t>
            </a:r>
          </a:p>
          <a:p>
            <a:pPr marL="800100" lvl="1"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New Bedford (Region 5)</a:t>
            </a:r>
          </a:p>
          <a:p>
            <a:pPr marL="800100" lvl="1"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Worcester (Region 2)</a:t>
            </a:r>
          </a:p>
          <a:p>
            <a:pPr marL="800100" lvl="1" indent="-342900" algn="just">
              <a:buSzPct val="150000"/>
              <a:buFont typeface="Arial" panose="020B0604020202020204" pitchFamily="34" charset="0"/>
              <a:buChar char="•"/>
            </a:pPr>
            <a:r>
              <a:rPr lang="en-US" sz="2400" dirty="0">
                <a:solidFill>
                  <a:schemeClr val="bg1"/>
                </a:solidFill>
                <a:latin typeface="Arial Bold" panose="020B0704020202020204" pitchFamily="34" charset="0"/>
                <a:cs typeface="Arial Bold" panose="020B0704020202020204" pitchFamily="34" charset="0"/>
              </a:rPr>
              <a:t>Springfield (Region 1)</a:t>
            </a:r>
          </a:p>
        </p:txBody>
      </p:sp>
    </p:spTree>
    <p:extLst>
      <p:ext uri="{BB962C8B-B14F-4D97-AF65-F5344CB8AC3E}">
        <p14:creationId xmlns:p14="http://schemas.microsoft.com/office/powerpoint/2010/main" val="365943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Massachusetts with six MCB regions indicated by color ">
            <a:extLst>
              <a:ext uri="{FF2B5EF4-FFF2-40B4-BE49-F238E27FC236}">
                <a16:creationId xmlns:a16="http://schemas.microsoft.com/office/drawing/2014/main" id="{2F151B77-AEA1-4917-9608-CB36D7B93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04" y="736481"/>
            <a:ext cx="7316984" cy="4121261"/>
          </a:xfrm>
          <a:prstGeom prst="rect">
            <a:avLst/>
          </a:prstGeom>
        </p:spPr>
      </p:pic>
      <p:sp>
        <p:nvSpPr>
          <p:cNvPr id="5" name="Title 2">
            <a:extLst>
              <a:ext uri="{FF2B5EF4-FFF2-40B4-BE49-F238E27FC236}">
                <a16:creationId xmlns:a16="http://schemas.microsoft.com/office/drawing/2014/main" id="{DD6FFA55-ED46-41B0-B109-20317B7796B8}"/>
              </a:ext>
            </a:extLst>
          </p:cNvPr>
          <p:cNvSpPr txBox="1">
            <a:spLocks/>
          </p:cNvSpPr>
          <p:nvPr/>
        </p:nvSpPr>
        <p:spPr>
          <a:xfrm>
            <a:off x="1158240" y="59977"/>
            <a:ext cx="6868042" cy="569377"/>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600" b="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SIX REGIONS OF MCB</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Tree>
    <p:extLst>
      <p:ext uri="{BB962C8B-B14F-4D97-AF65-F5344CB8AC3E}">
        <p14:creationId xmlns:p14="http://schemas.microsoft.com/office/powerpoint/2010/main" val="364355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874881" y="951170"/>
            <a:ext cx="7652429" cy="3416320"/>
          </a:xfrm>
          <a:prstGeom prst="rect">
            <a:avLst/>
          </a:prstGeom>
          <a:noFill/>
        </p:spPr>
        <p:txBody>
          <a:bodyPr wrap="square" rtlCol="0">
            <a:spAutoFit/>
          </a:bodyPr>
          <a:lstStyle/>
          <a:p>
            <a:pPr algn="ctr"/>
            <a:r>
              <a:rPr lang="en-US" sz="5400" dirty="0">
                <a:solidFill>
                  <a:schemeClr val="bg1"/>
                </a:solidFill>
                <a:latin typeface="Arial Bold" panose="020B0704020202020204" pitchFamily="34" charset="0"/>
                <a:cs typeface="Arial Bold" panose="020B0704020202020204" pitchFamily="34" charset="0"/>
              </a:rPr>
              <a:t>Programs &amp; Services</a:t>
            </a:r>
          </a:p>
          <a:p>
            <a:pPr algn="ctr"/>
            <a:r>
              <a:rPr lang="en-US" sz="5400" dirty="0">
                <a:solidFill>
                  <a:schemeClr val="bg1"/>
                </a:solidFill>
                <a:latin typeface="Arial Bold" panose="020B0704020202020204" pitchFamily="34" charset="0"/>
                <a:cs typeface="Arial Bold" panose="020B0704020202020204" pitchFamily="34" charset="0"/>
              </a:rPr>
              <a:t>Update</a:t>
            </a:r>
          </a:p>
          <a:p>
            <a:pPr algn="ctr"/>
            <a:endParaRPr lang="en-US" sz="3600" dirty="0">
              <a:solidFill>
                <a:schemeClr val="bg1"/>
              </a:solidFill>
              <a:latin typeface="Arial Bold" panose="020B0704020202020204" pitchFamily="34" charset="0"/>
              <a:cs typeface="Arial Bold" panose="020B0704020202020204" pitchFamily="34" charset="0"/>
            </a:endParaRPr>
          </a:p>
          <a:p>
            <a:pPr algn="ctr"/>
            <a:r>
              <a:rPr lang="en-US" sz="3600" dirty="0">
                <a:solidFill>
                  <a:schemeClr val="bg1"/>
                </a:solidFill>
                <a:latin typeface="Arial Bold" panose="020B0704020202020204" pitchFamily="34" charset="0"/>
                <a:cs typeface="Arial Bold" panose="020B0704020202020204" pitchFamily="34" charset="0"/>
              </a:rPr>
              <a:t>Deputy Commissioner</a:t>
            </a:r>
          </a:p>
          <a:p>
            <a:pPr algn="ctr"/>
            <a:r>
              <a:rPr lang="en-US" sz="3600" dirty="0">
                <a:solidFill>
                  <a:schemeClr val="bg1"/>
                </a:solidFill>
                <a:latin typeface="Arial Bold" panose="020B0704020202020204" pitchFamily="34" charset="0"/>
                <a:cs typeface="Arial Bold" panose="020B0704020202020204" pitchFamily="34" charset="0"/>
              </a:rPr>
              <a:t>John Oliveira</a:t>
            </a:r>
          </a:p>
        </p:txBody>
      </p:sp>
    </p:spTree>
    <p:extLst>
      <p:ext uri="{BB962C8B-B14F-4D97-AF65-F5344CB8AC3E}">
        <p14:creationId xmlns:p14="http://schemas.microsoft.com/office/powerpoint/2010/main" val="418415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a:xfrm>
            <a:off x="463965" y="1152061"/>
            <a:ext cx="4548566" cy="3991439"/>
          </a:xfrm>
        </p:spPr>
        <p:txBody>
          <a:bodyPr/>
          <a:lstStyle/>
          <a:p>
            <a:pPr marL="342900" lvl="0" indent="-342900">
              <a:buFont typeface="Arial" panose="020B0604020202020204" pitchFamily="34" charset="0"/>
              <a:buChar char="•"/>
            </a:pPr>
            <a:r>
              <a:rPr lang="en-US" sz="2400" dirty="0">
                <a:solidFill>
                  <a:srgbClr val="00269E"/>
                </a:solidFill>
                <a:latin typeface="Arial Bold" panose="020B0704020202020204" pitchFamily="34" charset="0"/>
                <a:cs typeface="Arial Bold" panose="020B0704020202020204" pitchFamily="34" charset="0"/>
              </a:rPr>
              <a:t>VR services assist older students and adults to prepare for, achieve, retain, or regain employment. The VR program is federally funded with a State match.  </a:t>
            </a:r>
            <a:r>
              <a:rPr lang="en-US" sz="2400" b="1" dirty="0">
                <a:solidFill>
                  <a:srgbClr val="00269E"/>
                </a:solidFill>
                <a:latin typeface="Arial Bold" panose="020B0704020202020204" pitchFamily="34" charset="0"/>
                <a:cs typeface="Arial Bold" panose="020B0704020202020204" pitchFamily="34" charset="0"/>
              </a:rPr>
              <a:t>(950 consumers actively receiving services)</a:t>
            </a:r>
          </a:p>
        </p:txBody>
      </p:sp>
      <p:sp>
        <p:nvSpPr>
          <p:cNvPr id="6" name="Title 2">
            <a:extLst>
              <a:ext uri="{FF2B5EF4-FFF2-40B4-BE49-F238E27FC236}">
                <a16:creationId xmlns:a16="http://schemas.microsoft.com/office/drawing/2014/main" id="{CC60226A-22D8-4CDE-BE90-56F8D86FE4D5}"/>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VOCATIONAL REHABILITATION (VR)</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pic>
        <p:nvPicPr>
          <p:cNvPr id="10" name="Picture 9" descr="Three individuals speaking over a table with papers and a laptop computer resembling an in person meeting ">
            <a:extLst>
              <a:ext uri="{FF2B5EF4-FFF2-40B4-BE49-F238E27FC236}">
                <a16:creationId xmlns:a16="http://schemas.microsoft.com/office/drawing/2014/main" id="{69B3B03B-B23C-4E15-A979-5FF0D5710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320" y="1286538"/>
            <a:ext cx="3561715" cy="1998035"/>
          </a:xfrm>
          <a:prstGeom prst="rect">
            <a:avLst/>
          </a:prstGeom>
        </p:spPr>
      </p:pic>
    </p:spTree>
    <p:extLst>
      <p:ext uri="{BB962C8B-B14F-4D97-AF65-F5344CB8AC3E}">
        <p14:creationId xmlns:p14="http://schemas.microsoft.com/office/powerpoint/2010/main" val="3708226247"/>
      </p:ext>
    </p:extLst>
  </p:cSld>
  <p:clrMapOvr>
    <a:masterClrMapping/>
  </p:clrMapOvr>
</p:sld>
</file>

<file path=ppt/theme/theme1.xml><?xml version="1.0" encoding="utf-8"?>
<a:theme xmlns:a="http://schemas.openxmlformats.org/drawingml/2006/main" name="Gov's Office Master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ov's Office Master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itdpowerpointtemplate</Template>
  <TotalTime>0</TotalTime>
  <Words>1470</Words>
  <Application>Microsoft Office PowerPoint</Application>
  <PresentationFormat>On-screen Show (16:9)</PresentationFormat>
  <Paragraphs>274</Paragraphs>
  <Slides>42</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Bold</vt:lpstr>
      <vt:lpstr>Calibri</vt:lpstr>
      <vt:lpstr>Tw Cen MT</vt:lpstr>
      <vt:lpstr>Verdana</vt:lpstr>
      <vt:lpstr>Wingdings</vt:lpstr>
      <vt:lpstr>Gov's Office Master Template</vt:lpstr>
      <vt:lpstr>1_Gov's Office Master Template</vt:lpstr>
      <vt:lpstr> Massachusetts Commission for the Blind      Virtual Town Hall – May 1, 2020</vt:lpstr>
      <vt:lpstr>PowerPoint Presentation</vt:lpstr>
      <vt:lpstr>PowerPoint Presentation</vt:lpstr>
      <vt:lpstr> </vt:lpstr>
      <vt:lpstr>OVERVIEW </vt:lpstr>
      <vt:lpstr>AGENCY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Office Master Template</dc:title>
  <dc:creator/>
  <cp:lastModifiedBy/>
  <cp:revision>1</cp:revision>
  <dcterms:created xsi:type="dcterms:W3CDTF">2017-01-25T23:11:38Z</dcterms:created>
  <dcterms:modified xsi:type="dcterms:W3CDTF">2020-05-08T12:10:39Z</dcterms:modified>
</cp:coreProperties>
</file>