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3" r:id="rId1"/>
    <p:sldMasterId id="2147483678" r:id="rId2"/>
    <p:sldMasterId id="2147483683" r:id="rId3"/>
  </p:sldMasterIdLst>
  <p:notesMasterIdLst>
    <p:notesMasterId r:id="rId23"/>
  </p:notesMasterIdLst>
  <p:handoutMasterIdLst>
    <p:handoutMasterId r:id="rId24"/>
  </p:handoutMasterIdLst>
  <p:sldIdLst>
    <p:sldId id="293" r:id="rId4"/>
    <p:sldId id="333" r:id="rId5"/>
    <p:sldId id="499" r:id="rId6"/>
    <p:sldId id="452" r:id="rId7"/>
    <p:sldId id="502" r:id="rId8"/>
    <p:sldId id="503" r:id="rId9"/>
    <p:sldId id="512" r:id="rId10"/>
    <p:sldId id="513" r:id="rId11"/>
    <p:sldId id="504" r:id="rId12"/>
    <p:sldId id="258" r:id="rId13"/>
    <p:sldId id="505" r:id="rId14"/>
    <p:sldId id="511" r:id="rId15"/>
    <p:sldId id="506" r:id="rId16"/>
    <p:sldId id="510" r:id="rId17"/>
    <p:sldId id="507" r:id="rId18"/>
    <p:sldId id="508" r:id="rId19"/>
    <p:sldId id="509" r:id="rId20"/>
    <p:sldId id="327" r:id="rId21"/>
    <p:sldId id="343" r:id="rId22"/>
  </p:sldIdLst>
  <p:sldSz cx="9144000" cy="5143500" type="screen16x9"/>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D83"/>
    <a:srgbClr val="00269E"/>
    <a:srgbClr val="F616D6"/>
    <a:srgbClr val="15F72B"/>
    <a:srgbClr val="FFFF66"/>
    <a:srgbClr val="000099"/>
    <a:srgbClr val="FF944B"/>
    <a:srgbClr val="ABC7FF"/>
    <a:srgbClr val="B3CC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25" autoAdjust="0"/>
    <p:restoredTop sz="68460" autoAdjust="0"/>
  </p:normalViewPr>
  <p:slideViewPr>
    <p:cSldViewPr snapToGrid="0">
      <p:cViewPr varScale="1">
        <p:scale>
          <a:sx n="65" d="100"/>
          <a:sy n="65" d="100"/>
        </p:scale>
        <p:origin x="1752" y="54"/>
      </p:cViewPr>
      <p:guideLst>
        <p:guide orient="horz" pos="2160"/>
        <p:guide pos="2880"/>
        <p:guide orient="horz" pos="162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0"/>
    </p:cViewPr>
  </p:sorterViewPr>
  <p:notesViewPr>
    <p:cSldViewPr snapToGrid="0">
      <p:cViewPr varScale="1">
        <p:scale>
          <a:sx n="77" d="100"/>
          <a:sy n="77" d="100"/>
        </p:scale>
        <p:origin x="-2842" y="-91"/>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3" y="3"/>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696" rIns="91390" bIns="45696" numCol="1" anchor="t" anchorCtr="0" compatLnSpc="1">
            <a:prstTxWarp prst="textNoShape">
              <a:avLst/>
            </a:prstTxWarp>
          </a:bodyPr>
          <a:lstStyle>
            <a:lvl1pPr>
              <a:defRPr sz="1200"/>
            </a:lvl1pPr>
          </a:lstStyle>
          <a:p>
            <a:endParaRPr lang="en-US" altLang="en-US" dirty="0"/>
          </a:p>
        </p:txBody>
      </p:sp>
      <p:sp>
        <p:nvSpPr>
          <p:cNvPr id="88067" name="Rectangle 3"/>
          <p:cNvSpPr>
            <a:spLocks noGrp="1" noChangeArrowheads="1"/>
          </p:cNvSpPr>
          <p:nvPr>
            <p:ph type="dt" sz="quarter" idx="1"/>
          </p:nvPr>
        </p:nvSpPr>
        <p:spPr bwMode="auto">
          <a:xfrm>
            <a:off x="3971184" y="3"/>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696" rIns="91390" bIns="45696" numCol="1" anchor="t" anchorCtr="0" compatLnSpc="1">
            <a:prstTxWarp prst="textNoShape">
              <a:avLst/>
            </a:prstTxWarp>
          </a:bodyPr>
          <a:lstStyle>
            <a:lvl1pPr algn="r">
              <a:defRPr sz="1200"/>
            </a:lvl1pPr>
          </a:lstStyle>
          <a:p>
            <a:endParaRPr lang="en-US" altLang="en-US" dirty="0"/>
          </a:p>
        </p:txBody>
      </p:sp>
      <p:sp>
        <p:nvSpPr>
          <p:cNvPr id="88068" name="Rectangle 4"/>
          <p:cNvSpPr>
            <a:spLocks noGrp="1" noChangeArrowheads="1"/>
          </p:cNvSpPr>
          <p:nvPr>
            <p:ph type="ftr" sz="quarter" idx="2"/>
          </p:nvPr>
        </p:nvSpPr>
        <p:spPr bwMode="auto">
          <a:xfrm>
            <a:off x="3" y="8829991"/>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696" rIns="91390" bIns="45696" numCol="1" anchor="b" anchorCtr="0" compatLnSpc="1">
            <a:prstTxWarp prst="textNoShape">
              <a:avLst/>
            </a:prstTxWarp>
          </a:bodyPr>
          <a:lstStyle>
            <a:lvl1pPr>
              <a:defRPr sz="1200"/>
            </a:lvl1pPr>
          </a:lstStyle>
          <a:p>
            <a:endParaRPr lang="en-US" altLang="en-US" dirty="0"/>
          </a:p>
        </p:txBody>
      </p:sp>
      <p:sp>
        <p:nvSpPr>
          <p:cNvPr id="88069" name="Rectangle 5"/>
          <p:cNvSpPr>
            <a:spLocks noGrp="1" noChangeArrowheads="1"/>
          </p:cNvSpPr>
          <p:nvPr>
            <p:ph type="sldNum" sz="quarter" idx="3"/>
          </p:nvPr>
        </p:nvSpPr>
        <p:spPr bwMode="auto">
          <a:xfrm>
            <a:off x="3971184" y="8829991"/>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696" rIns="91390" bIns="45696" numCol="1" anchor="b" anchorCtr="0" compatLnSpc="1">
            <a:prstTxWarp prst="textNoShape">
              <a:avLst/>
            </a:prstTxWarp>
          </a:bodyPr>
          <a:lstStyle>
            <a:lvl1pPr algn="r">
              <a:defRPr sz="1200"/>
            </a:lvl1pPr>
          </a:lstStyle>
          <a:p>
            <a:fld id="{19E112F1-4A45-43B9-BB85-63530C6FFA71}" type="slidenum">
              <a:rPr lang="en-US" altLang="en-US"/>
              <a:pPr/>
              <a:t>‹#›</a:t>
            </a:fld>
            <a:endParaRPr lang="en-US" altLang="en-US" dirty="0"/>
          </a:p>
        </p:txBody>
      </p:sp>
    </p:spTree>
    <p:extLst>
      <p:ext uri="{BB962C8B-B14F-4D97-AF65-F5344CB8AC3E}">
        <p14:creationId xmlns:p14="http://schemas.microsoft.com/office/powerpoint/2010/main" val="1576813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3" y="3"/>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t" anchorCtr="0" compatLnSpc="1">
            <a:prstTxWarp prst="textNoShape">
              <a:avLst/>
            </a:prstTxWarp>
          </a:bodyPr>
          <a:lstStyle>
            <a:lvl1pPr defTabSz="929876">
              <a:defRPr sz="1200"/>
            </a:lvl1pPr>
          </a:lstStyle>
          <a:p>
            <a:endParaRPr lang="en-US" altLang="en-US" dirty="0"/>
          </a:p>
        </p:txBody>
      </p:sp>
      <p:sp>
        <p:nvSpPr>
          <p:cNvPr id="17411" name="Rectangle 3"/>
          <p:cNvSpPr>
            <a:spLocks noGrp="1" noChangeArrowheads="1"/>
          </p:cNvSpPr>
          <p:nvPr>
            <p:ph type="dt" idx="1"/>
          </p:nvPr>
        </p:nvSpPr>
        <p:spPr bwMode="auto">
          <a:xfrm>
            <a:off x="3971184" y="3"/>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t" anchorCtr="0" compatLnSpc="1">
            <a:prstTxWarp prst="textNoShape">
              <a:avLst/>
            </a:prstTxWarp>
          </a:bodyPr>
          <a:lstStyle>
            <a:lvl1pPr algn="r" defTabSz="929876">
              <a:defRPr sz="1200"/>
            </a:lvl1pPr>
          </a:lstStyle>
          <a:p>
            <a:endParaRPr lang="en-US" altLang="en-US" dirty="0"/>
          </a:p>
        </p:txBody>
      </p:sp>
      <p:sp>
        <p:nvSpPr>
          <p:cNvPr id="17412"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701360" y="4415793"/>
            <a:ext cx="5607684"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4" name="Rectangle 6"/>
          <p:cNvSpPr>
            <a:spLocks noGrp="1" noChangeArrowheads="1"/>
          </p:cNvSpPr>
          <p:nvPr>
            <p:ph type="ftr" sz="quarter" idx="4"/>
          </p:nvPr>
        </p:nvSpPr>
        <p:spPr bwMode="auto">
          <a:xfrm>
            <a:off x="3" y="8829991"/>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b" anchorCtr="0" compatLnSpc="1">
            <a:prstTxWarp prst="textNoShape">
              <a:avLst/>
            </a:prstTxWarp>
          </a:bodyPr>
          <a:lstStyle>
            <a:lvl1pPr defTabSz="929876">
              <a:defRPr sz="1200"/>
            </a:lvl1pPr>
          </a:lstStyle>
          <a:p>
            <a:endParaRPr lang="en-US" altLang="en-US" dirty="0"/>
          </a:p>
        </p:txBody>
      </p:sp>
      <p:sp>
        <p:nvSpPr>
          <p:cNvPr id="17415" name="Rectangle 7"/>
          <p:cNvSpPr>
            <a:spLocks noGrp="1" noChangeArrowheads="1"/>
          </p:cNvSpPr>
          <p:nvPr>
            <p:ph type="sldNum" sz="quarter" idx="5"/>
          </p:nvPr>
        </p:nvSpPr>
        <p:spPr bwMode="auto">
          <a:xfrm>
            <a:off x="3971184" y="8829991"/>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b" anchorCtr="0" compatLnSpc="1">
            <a:prstTxWarp prst="textNoShape">
              <a:avLst/>
            </a:prstTxWarp>
          </a:bodyPr>
          <a:lstStyle>
            <a:lvl1pPr algn="r" defTabSz="929876">
              <a:defRPr sz="1200"/>
            </a:lvl1pPr>
          </a:lstStyle>
          <a:p>
            <a:fld id="{598F580E-CA0A-4FFE-90EC-00961EC1CEE1}" type="slidenum">
              <a:rPr lang="en-US" altLang="en-US"/>
              <a:pPr/>
              <a:t>‹#›</a:t>
            </a:fld>
            <a:endParaRPr lang="en-US" altLang="en-US" dirty="0"/>
          </a:p>
        </p:txBody>
      </p:sp>
    </p:spTree>
    <p:extLst>
      <p:ext uri="{BB962C8B-B14F-4D97-AF65-F5344CB8AC3E}">
        <p14:creationId xmlns:p14="http://schemas.microsoft.com/office/powerpoint/2010/main" val="33792163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upport.google.com/accessibility/answer/7641084?hl=en&amp;ref_topic=9071908"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446A4-B631-4AFD-B557-20EC68D4BD91}" type="slidenum">
              <a:rPr lang="en-US" altLang="en-US"/>
              <a:pPr/>
              <a:t>1</a:t>
            </a:fld>
            <a:endParaRPr lang="en-US" altLang="en-US" dirty="0"/>
          </a:p>
        </p:txBody>
      </p:sp>
      <p:sp>
        <p:nvSpPr>
          <p:cNvPr id="121858" name="Rectangle 2"/>
          <p:cNvSpPr>
            <a:spLocks noGrp="1" noRot="1" noChangeAspect="1" noChangeArrowheads="1" noTextEdit="1"/>
          </p:cNvSpPr>
          <p:nvPr>
            <p:ph type="sldImg"/>
          </p:nvPr>
        </p:nvSpPr>
        <p:spPr>
          <a:xfrm>
            <a:off x="-287338" y="1103313"/>
            <a:ext cx="9815513" cy="5522912"/>
          </a:xfrm>
          <a:ln/>
        </p:spPr>
      </p:sp>
      <p:sp>
        <p:nvSpPr>
          <p:cNvPr id="1218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03974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11</a:t>
            </a:fld>
            <a:endParaRPr lang="en-US" altLang="en-US" dirty="0"/>
          </a:p>
        </p:txBody>
      </p:sp>
    </p:spTree>
    <p:extLst>
      <p:ext uri="{BB962C8B-B14F-4D97-AF65-F5344CB8AC3E}">
        <p14:creationId xmlns:p14="http://schemas.microsoft.com/office/powerpoint/2010/main" val="222782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Amazon Echo Project Overview</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Project Proposal</a:t>
            </a:r>
          </a:p>
          <a:p>
            <a:r>
              <a:rPr lang="en-US" sz="1200" kern="1200" dirty="0">
                <a:solidFill>
                  <a:schemeClr val="tx1"/>
                </a:solidFill>
                <a:effectLst/>
                <a:latin typeface="Arial" charset="0"/>
                <a:ea typeface="+mn-ea"/>
                <a:cs typeface="+mn-cs"/>
              </a:rPr>
              <a:t>Expanding the capacity of Social Rehabilitation (SR) consumers to better manage daily life essential skills through consumer based Smart Speaker technology.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Project Deliverables</a:t>
            </a:r>
          </a:p>
          <a:p>
            <a:r>
              <a:rPr lang="en-US" sz="1200" kern="1200" dirty="0">
                <a:solidFill>
                  <a:schemeClr val="tx1"/>
                </a:solidFill>
                <a:effectLst/>
                <a:latin typeface="Arial" charset="0"/>
                <a:ea typeface="+mn-ea"/>
                <a:cs typeface="+mn-cs"/>
              </a:rPr>
              <a:t>The project is conceived in two phases; Phase 1 - Teaching and managing basic, yet essential, daily life skills, and Phase 2 managing more advanced daily life skills.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Future of Smart Speakers</a:t>
            </a:r>
          </a:p>
          <a:p>
            <a:r>
              <a:rPr lang="en-US" sz="1200" kern="1200" dirty="0">
                <a:solidFill>
                  <a:schemeClr val="tx1"/>
                </a:solidFill>
                <a:effectLst/>
                <a:latin typeface="Arial" charset="0"/>
                <a:ea typeface="+mn-ea"/>
                <a:cs typeface="+mn-cs"/>
              </a:rPr>
              <a:t>This will involve more sophisticated tasks, routines and use of “add-on” products.  This could include; Use of smart plugs, management of other smart devices, Integration into home climate control and security systems and developing more complex lists of Alexa enabled commands</a:t>
            </a:r>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12</a:t>
            </a:fld>
            <a:endParaRPr lang="en-US" altLang="en-US" dirty="0"/>
          </a:p>
        </p:txBody>
      </p:sp>
    </p:spTree>
    <p:extLst>
      <p:ext uri="{BB962C8B-B14F-4D97-AF65-F5344CB8AC3E}">
        <p14:creationId xmlns:p14="http://schemas.microsoft.com/office/powerpoint/2010/main" val="375744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13</a:t>
            </a:fld>
            <a:endParaRPr lang="en-US" altLang="en-US" dirty="0"/>
          </a:p>
        </p:txBody>
      </p:sp>
    </p:spTree>
    <p:extLst>
      <p:ext uri="{BB962C8B-B14F-4D97-AF65-F5344CB8AC3E}">
        <p14:creationId xmlns:p14="http://schemas.microsoft.com/office/powerpoint/2010/main" val="68071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Acquiring Accessible Information from Alexa and Other Smart Devices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Questions to ask:</a:t>
            </a:r>
          </a:p>
          <a:p>
            <a:r>
              <a:rPr lang="en-US" sz="1200" kern="1200" dirty="0">
                <a:solidFill>
                  <a:schemeClr val="tx1"/>
                </a:solidFill>
                <a:effectLst/>
                <a:latin typeface="Arial" charset="0"/>
                <a:ea typeface="+mn-ea"/>
                <a:cs typeface="+mn-cs"/>
              </a:rPr>
              <a:t>Alexa how many cases of </a:t>
            </a:r>
            <a:r>
              <a:rPr lang="en-US" sz="1200" kern="1200" dirty="0" err="1">
                <a:solidFill>
                  <a:schemeClr val="tx1"/>
                </a:solidFill>
                <a:effectLst/>
                <a:latin typeface="Arial" charset="0"/>
                <a:ea typeface="+mn-ea"/>
                <a:cs typeface="+mn-cs"/>
              </a:rPr>
              <a:t>Covid</a:t>
            </a:r>
            <a:r>
              <a:rPr lang="en-US" sz="1200" kern="1200" dirty="0">
                <a:solidFill>
                  <a:schemeClr val="tx1"/>
                </a:solidFill>
                <a:effectLst/>
                <a:latin typeface="Arial" charset="0"/>
                <a:ea typeface="+mn-ea"/>
                <a:cs typeface="+mn-cs"/>
              </a:rPr>
              <a:t> in (state or county) today?</a:t>
            </a:r>
          </a:p>
          <a:p>
            <a:r>
              <a:rPr lang="en-US" sz="1200" kern="1200" dirty="0">
                <a:solidFill>
                  <a:schemeClr val="tx1"/>
                </a:solidFill>
                <a:effectLst/>
                <a:latin typeface="Arial" charset="0"/>
                <a:ea typeface="+mn-ea"/>
                <a:cs typeface="+mn-cs"/>
              </a:rPr>
              <a:t>Alexa what are the symptoms of </a:t>
            </a:r>
            <a:r>
              <a:rPr lang="en-US" sz="1200" kern="1200" dirty="0" err="1">
                <a:solidFill>
                  <a:schemeClr val="tx1"/>
                </a:solidFill>
                <a:effectLst/>
                <a:latin typeface="Arial" charset="0"/>
                <a:ea typeface="+mn-ea"/>
                <a:cs typeface="+mn-cs"/>
              </a:rPr>
              <a:t>Covid</a:t>
            </a:r>
            <a:r>
              <a:rPr lang="en-US" sz="1200" kern="1200" dirty="0">
                <a:solidFill>
                  <a:schemeClr val="tx1"/>
                </a:solidFill>
                <a:effectLst/>
                <a:latin typeface="Arial" charset="0"/>
                <a:ea typeface="+mn-ea"/>
                <a:cs typeface="+mn-cs"/>
              </a:rPr>
              <a:t>?</a:t>
            </a:r>
          </a:p>
          <a:p>
            <a:r>
              <a:rPr lang="en-US" sz="1200" kern="1200" dirty="0">
                <a:solidFill>
                  <a:schemeClr val="tx1"/>
                </a:solidFill>
                <a:effectLst/>
                <a:latin typeface="Arial" charset="0"/>
                <a:ea typeface="+mn-ea"/>
                <a:cs typeface="+mn-cs"/>
              </a:rPr>
              <a:t>Alexa what is my risk for the </a:t>
            </a:r>
            <a:r>
              <a:rPr lang="en-US" sz="1200" kern="1200" dirty="0" err="1">
                <a:solidFill>
                  <a:schemeClr val="tx1"/>
                </a:solidFill>
                <a:effectLst/>
                <a:latin typeface="Arial" charset="0"/>
                <a:ea typeface="+mn-ea"/>
                <a:cs typeface="+mn-cs"/>
              </a:rPr>
              <a:t>Covid</a:t>
            </a:r>
            <a:r>
              <a:rPr lang="en-US" sz="1200" kern="1200" dirty="0">
                <a:solidFill>
                  <a:schemeClr val="tx1"/>
                </a:solidFill>
                <a:effectLst/>
                <a:latin typeface="Arial" charset="0"/>
                <a:ea typeface="+mn-ea"/>
                <a:cs typeface="+mn-cs"/>
              </a:rPr>
              <a:t> virus?</a:t>
            </a:r>
          </a:p>
          <a:p>
            <a:r>
              <a:rPr lang="en-US" sz="1200" kern="1200" dirty="0">
                <a:solidFill>
                  <a:schemeClr val="tx1"/>
                </a:solidFill>
                <a:effectLst/>
                <a:latin typeface="Arial" charset="0"/>
                <a:ea typeface="+mn-ea"/>
                <a:cs typeface="+mn-cs"/>
              </a:rPr>
              <a:t>Siri and Google results similar</a:t>
            </a:r>
          </a:p>
          <a:p>
            <a:r>
              <a:rPr lang="en-US" sz="1200" kern="1200" dirty="0">
                <a:solidFill>
                  <a:schemeClr val="tx1"/>
                </a:solidFill>
                <a:effectLst/>
                <a:latin typeface="Arial" charset="0"/>
                <a:ea typeface="+mn-ea"/>
                <a:cs typeface="+mn-cs"/>
              </a:rPr>
              <a:t>Bixby: results poor and out of date</a:t>
            </a:r>
          </a:p>
          <a:p>
            <a:r>
              <a:rPr lang="en-US" sz="1200" kern="1200" dirty="0" err="1">
                <a:solidFill>
                  <a:schemeClr val="tx1"/>
                </a:solidFill>
                <a:effectLst/>
                <a:latin typeface="Arial" charset="0"/>
                <a:ea typeface="+mn-ea"/>
                <a:cs typeface="+mn-cs"/>
              </a:rPr>
              <a:t>Covid</a:t>
            </a:r>
            <a:r>
              <a:rPr lang="en-US" sz="1200" kern="1200" dirty="0">
                <a:solidFill>
                  <a:schemeClr val="tx1"/>
                </a:solidFill>
                <a:effectLst/>
                <a:latin typeface="Arial" charset="0"/>
                <a:ea typeface="+mn-ea"/>
                <a:cs typeface="+mn-cs"/>
              </a:rPr>
              <a:t> iPhone app in Appstore very accessible with </a:t>
            </a:r>
            <a:r>
              <a:rPr lang="en-US" sz="1200" kern="1200" dirty="0" err="1">
                <a:solidFill>
                  <a:schemeClr val="tx1"/>
                </a:solidFill>
                <a:effectLst/>
                <a:latin typeface="Arial" charset="0"/>
                <a:ea typeface="+mn-ea"/>
                <a:cs typeface="+mn-cs"/>
              </a:rPr>
              <a:t>voiceOver</a:t>
            </a:r>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14</a:t>
            </a:fld>
            <a:endParaRPr lang="en-US" altLang="en-US" dirty="0"/>
          </a:p>
        </p:txBody>
      </p:sp>
    </p:spTree>
    <p:extLst>
      <p:ext uri="{BB962C8B-B14F-4D97-AF65-F5344CB8AC3E}">
        <p14:creationId xmlns:p14="http://schemas.microsoft.com/office/powerpoint/2010/main" val="3680011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15</a:t>
            </a:fld>
            <a:endParaRPr lang="en-US" altLang="en-US" dirty="0"/>
          </a:p>
        </p:txBody>
      </p:sp>
    </p:spTree>
    <p:extLst>
      <p:ext uri="{BB962C8B-B14F-4D97-AF65-F5344CB8AC3E}">
        <p14:creationId xmlns:p14="http://schemas.microsoft.com/office/powerpoint/2010/main" val="209538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16</a:t>
            </a:fld>
            <a:endParaRPr lang="en-US" altLang="en-US" dirty="0"/>
          </a:p>
        </p:txBody>
      </p:sp>
    </p:spTree>
    <p:extLst>
      <p:ext uri="{BB962C8B-B14F-4D97-AF65-F5344CB8AC3E}">
        <p14:creationId xmlns:p14="http://schemas.microsoft.com/office/powerpoint/2010/main" val="1046640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17</a:t>
            </a:fld>
            <a:endParaRPr lang="en-US" altLang="en-US" dirty="0"/>
          </a:p>
        </p:txBody>
      </p:sp>
    </p:spTree>
    <p:extLst>
      <p:ext uri="{BB962C8B-B14F-4D97-AF65-F5344CB8AC3E}">
        <p14:creationId xmlns:p14="http://schemas.microsoft.com/office/powerpoint/2010/main" val="1438997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18</a:t>
            </a:fld>
            <a:endParaRPr lang="en-US" altLang="en-US" dirty="0"/>
          </a:p>
        </p:txBody>
      </p:sp>
    </p:spTree>
    <p:extLst>
      <p:ext uri="{BB962C8B-B14F-4D97-AF65-F5344CB8AC3E}">
        <p14:creationId xmlns:p14="http://schemas.microsoft.com/office/powerpoint/2010/main" val="264956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2</a:t>
            </a:fld>
            <a:endParaRPr lang="en-US" altLang="en-US" dirty="0"/>
          </a:p>
        </p:txBody>
      </p:sp>
    </p:spTree>
    <p:extLst>
      <p:ext uri="{BB962C8B-B14F-4D97-AF65-F5344CB8AC3E}">
        <p14:creationId xmlns:p14="http://schemas.microsoft.com/office/powerpoint/2010/main" val="155211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3</a:t>
            </a:fld>
            <a:endParaRPr lang="en-US" altLang="en-US" dirty="0"/>
          </a:p>
        </p:txBody>
      </p:sp>
    </p:spTree>
    <p:extLst>
      <p:ext uri="{BB962C8B-B14F-4D97-AF65-F5344CB8AC3E}">
        <p14:creationId xmlns:p14="http://schemas.microsoft.com/office/powerpoint/2010/main" val="326319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5</a:t>
            </a:fld>
            <a:endParaRPr lang="en-US" altLang="en-US" dirty="0"/>
          </a:p>
        </p:txBody>
      </p:sp>
    </p:spTree>
    <p:extLst>
      <p:ext uri="{BB962C8B-B14F-4D97-AF65-F5344CB8AC3E}">
        <p14:creationId xmlns:p14="http://schemas.microsoft.com/office/powerpoint/2010/main" val="545175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Hello, my name is Richard Flint. I head up the CTU at MCB. This is the Mass Commission for the Blind consumer training unit. While training of course is the main focus of the CTU, we also have a help desk to assist you with your technology questions and issues . Any consumer can call the helpdesk with technical questions or to ask for advice with technology. Some examples of what the helpdesk can help you with include configuring, troubleshooting , and training of </a:t>
            </a:r>
            <a:r>
              <a:rPr lang="en-US" sz="1200" kern="1200" dirty="0" err="1">
                <a:solidFill>
                  <a:schemeClr val="tx1"/>
                </a:solidFill>
                <a:effectLst/>
                <a:latin typeface="Arial" charset="0"/>
                <a:ea typeface="+mn-ea"/>
                <a:cs typeface="+mn-cs"/>
              </a:rPr>
              <a:t>adatptive</a:t>
            </a:r>
            <a:r>
              <a:rPr lang="en-US" sz="1200" kern="1200" dirty="0">
                <a:solidFill>
                  <a:schemeClr val="tx1"/>
                </a:solidFill>
                <a:effectLst/>
                <a:latin typeface="Arial" charset="0"/>
                <a:ea typeface="+mn-ea"/>
                <a:cs typeface="+mn-cs"/>
              </a:rPr>
              <a:t> hardware and software. As always you can call the MCB technology helpdesk at, 617-626-7401, Monday through Friday from 8:45 am to 5:00 pm. </a:t>
            </a:r>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6</a:t>
            </a:fld>
            <a:endParaRPr lang="en-US" altLang="en-US" dirty="0"/>
          </a:p>
        </p:txBody>
      </p:sp>
    </p:spTree>
    <p:extLst>
      <p:ext uri="{BB962C8B-B14F-4D97-AF65-F5344CB8AC3E}">
        <p14:creationId xmlns:p14="http://schemas.microsoft.com/office/powerpoint/2010/main" val="280255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 Using the helpdesk you can get assistance troubleshooting technical issues, get spot training, even schedule training via phone. I would list here all the technologies the helpdesk can assist with, but the list would be much too long.  It would definitely include most Apple and Windows products and a wide variety of specialized adaptive technology </a:t>
            </a:r>
            <a:r>
              <a:rPr lang="en-US" sz="1200" kern="1200" dirty="0" err="1">
                <a:solidFill>
                  <a:schemeClr val="tx1"/>
                </a:solidFill>
                <a:effectLst/>
                <a:latin typeface="Arial" charset="0"/>
                <a:ea typeface="+mn-ea"/>
                <a:cs typeface="+mn-cs"/>
              </a:rPr>
              <a:t>products.From</a:t>
            </a:r>
            <a:r>
              <a:rPr lang="en-US" sz="1200" kern="1200" dirty="0">
                <a:solidFill>
                  <a:schemeClr val="tx1"/>
                </a:solidFill>
                <a:effectLst/>
                <a:latin typeface="Arial" charset="0"/>
                <a:ea typeface="+mn-ea"/>
                <a:cs typeface="+mn-cs"/>
              </a:rPr>
              <a:t> Apple to Zoom, we've got you covered!</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When you call the help desk with an issue or for training, you receive a unique custom tailored response that fits your personal situation, technology and needs.  Every user has different comfort and skill levels and technology needs so we work with you to find an answer that works for your situation. Please don't hesitate to call us with any question. If we can't answer a question immediately, we will research it and work with you to find a solution or guide you to the appropriate resource. The strength of our helpdesk, is that we do not focus on any one product line, so we can provide a much broader range of assistance. </a:t>
            </a:r>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7</a:t>
            </a:fld>
            <a:endParaRPr lang="en-US" altLang="en-US" dirty="0"/>
          </a:p>
        </p:txBody>
      </p:sp>
    </p:spTree>
    <p:extLst>
      <p:ext uri="{BB962C8B-B14F-4D97-AF65-F5344CB8AC3E}">
        <p14:creationId xmlns:p14="http://schemas.microsoft.com/office/powerpoint/2010/main" val="2030638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Arial" charset="0"/>
                <a:ea typeface="+mn-ea"/>
                <a:cs typeface="+mn-cs"/>
              </a:rPr>
              <a:t>However</a:t>
            </a:r>
            <a:r>
              <a:rPr lang="en-US" sz="1200" kern="1200" dirty="0">
                <a:solidFill>
                  <a:schemeClr val="tx1"/>
                </a:solidFill>
                <a:effectLst/>
                <a:latin typeface="Arial" charset="0"/>
                <a:ea typeface="+mn-ea"/>
                <a:cs typeface="+mn-cs"/>
              </a:rPr>
              <a:t>, if you do have a product specific issue outside of our normal business hours, here are some other options for assistance. Microsoft assistance is open 24-7, and they can assist with a </a:t>
            </a:r>
            <a:r>
              <a:rPr lang="en-US" sz="1200" kern="1200" dirty="0" err="1">
                <a:solidFill>
                  <a:schemeClr val="tx1"/>
                </a:solidFill>
                <a:effectLst/>
                <a:latin typeface="Arial" charset="0"/>
                <a:ea typeface="+mn-ea"/>
                <a:cs typeface="+mn-cs"/>
              </a:rPr>
              <a:t>microsoft</a:t>
            </a:r>
            <a:r>
              <a:rPr lang="en-US" sz="1200" kern="1200" dirty="0">
                <a:solidFill>
                  <a:schemeClr val="tx1"/>
                </a:solidFill>
                <a:effectLst/>
                <a:latin typeface="Arial" charset="0"/>
                <a:ea typeface="+mn-ea"/>
                <a:cs typeface="+mn-cs"/>
              </a:rPr>
              <a:t> specific issue. Google Accessibility is open Monday through Friday 4:00 am through 8:30 PM. Both are available through the Be My Eyes app on Apple or android smartphones and tablets. To access either one using the Be My Eyes app, open the app, open Specialized Help, open technical, then select either Microsoft or Google to request help. The benefit of using Be My Eyes is that the technician can see your screen and read error messages using the camera on your smart device.</a:t>
            </a:r>
          </a:p>
          <a:p>
            <a:r>
              <a:rPr lang="en-US" sz="1200" kern="1200" dirty="0">
                <a:solidFill>
                  <a:schemeClr val="tx1"/>
                </a:solidFill>
                <a:effectLst/>
                <a:latin typeface="Arial" charset="0"/>
                <a:ea typeface="+mn-ea"/>
                <a:cs typeface="+mn-cs"/>
              </a:rPr>
              <a:t>If you do not have a smart phone with be my eyes, you can reach Google Accessibility with the following link, to open online chat or e-mail questions and answers for google products and accessibility. Google does not have a telephone number to call for assistance </a:t>
            </a:r>
          </a:p>
          <a:p>
            <a:r>
              <a:rPr lang="en-US" sz="1200" kern="1200" dirty="0">
                <a:solidFill>
                  <a:schemeClr val="tx1"/>
                </a:solidFill>
                <a:effectLst/>
                <a:latin typeface="Arial" charset="0"/>
                <a:ea typeface="+mn-ea"/>
                <a:cs typeface="+mn-cs"/>
              </a:rPr>
              <a:t> </a:t>
            </a:r>
          </a:p>
          <a:p>
            <a:r>
              <a:rPr lang="en-US" sz="1200" u="sng" kern="1200" dirty="0">
                <a:solidFill>
                  <a:schemeClr val="tx1"/>
                </a:solidFill>
                <a:effectLst/>
                <a:latin typeface="Arial" charset="0"/>
                <a:ea typeface="+mn-ea"/>
                <a:cs typeface="+mn-cs"/>
                <a:hlinkClick r:id="rId3"/>
              </a:rPr>
              <a:t>https://support.google.com/accessibility/answer/7641084?hl=en&amp;ref_topic=9071908</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If you do not have a smart phone with Be My Eyes, you can still reach the Microsoft Helpdesk for disabilities by calling 1-800-936-5900. Microsoft may need remote into your system to assist you. They will request your permission first. </a:t>
            </a:r>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8</a:t>
            </a:fld>
            <a:endParaRPr lang="en-US" altLang="en-US" dirty="0"/>
          </a:p>
        </p:txBody>
      </p:sp>
    </p:spTree>
    <p:extLst>
      <p:ext uri="{BB962C8B-B14F-4D97-AF65-F5344CB8AC3E}">
        <p14:creationId xmlns:p14="http://schemas.microsoft.com/office/powerpoint/2010/main" val="3563226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9</a:t>
            </a:fld>
            <a:endParaRPr lang="en-US" altLang="en-US" dirty="0"/>
          </a:p>
        </p:txBody>
      </p:sp>
    </p:spTree>
    <p:extLst>
      <p:ext uri="{BB962C8B-B14F-4D97-AF65-F5344CB8AC3E}">
        <p14:creationId xmlns:p14="http://schemas.microsoft.com/office/powerpoint/2010/main" val="3520853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E6A7D-DB4C-4DDD-9372-520382F98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8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05479" name="Line 7"/>
          <p:cNvSpPr>
            <a:spLocks noChangeShapeType="1"/>
          </p:cNvSpPr>
          <p:nvPr userDrawn="1"/>
        </p:nvSpPr>
        <p:spPr bwMode="auto">
          <a:xfrm>
            <a:off x="0" y="560785"/>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374602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097B-49F7-4E52-A7D8-79896BB23F1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D7D4176-D2B6-4459-84F8-37A23C94B73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C429E7-C75F-46FF-AA9A-2E8659F7C35E}"/>
              </a:ext>
            </a:extLst>
          </p:cNvPr>
          <p:cNvSpPr>
            <a:spLocks noGrp="1"/>
          </p:cNvSpPr>
          <p:nvPr>
            <p:ph type="dt" sz="half" idx="10"/>
          </p:nvPr>
        </p:nvSpPr>
        <p:spPr/>
        <p:txBody>
          <a:bodyPr/>
          <a:lstStyle/>
          <a:p>
            <a:fld id="{772CD546-D20A-4F98-8B66-C87E0D70A6BD}" type="datetimeFigureOut">
              <a:rPr lang="en-US" smtClean="0"/>
              <a:t>7/13/2020</a:t>
            </a:fld>
            <a:endParaRPr lang="en-US"/>
          </a:p>
        </p:txBody>
      </p:sp>
      <p:sp>
        <p:nvSpPr>
          <p:cNvPr id="5" name="Footer Placeholder 4">
            <a:extLst>
              <a:ext uri="{FF2B5EF4-FFF2-40B4-BE49-F238E27FC236}">
                <a16:creationId xmlns:a16="http://schemas.microsoft.com/office/drawing/2014/main" id="{37CCD2FA-232D-4509-AA4B-EAC263822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5F8969-CEE7-4DF7-9F95-A25779281556}"/>
              </a:ext>
            </a:extLst>
          </p:cNvPr>
          <p:cNvSpPr>
            <a:spLocks noGrp="1"/>
          </p:cNvSpPr>
          <p:nvPr>
            <p:ph type="sldNum" sz="quarter" idx="12"/>
          </p:nvPr>
        </p:nvSpPr>
        <p:spPr/>
        <p:txBody>
          <a:bodyPr/>
          <a:lstStyle/>
          <a:p>
            <a:fld id="{9DE4F63B-D411-4CCD-9D32-C157AB76553B}" type="slidenum">
              <a:rPr lang="en-US" smtClean="0"/>
              <a:t>‹#›</a:t>
            </a:fld>
            <a:endParaRPr lang="en-US"/>
          </a:p>
        </p:txBody>
      </p:sp>
    </p:spTree>
    <p:extLst>
      <p:ext uri="{BB962C8B-B14F-4D97-AF65-F5344CB8AC3E}">
        <p14:creationId xmlns:p14="http://schemas.microsoft.com/office/powerpoint/2010/main" val="1876449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4EA4-2746-4395-BAA2-F71A8B1DAE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9A904D-063C-49DF-BCBE-69FC46FFA33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5939B4-AEAC-477A-8F52-E0C6AE38707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941D32-69D6-49F3-8FC0-3682392CAC3A}"/>
              </a:ext>
            </a:extLst>
          </p:cNvPr>
          <p:cNvSpPr>
            <a:spLocks noGrp="1"/>
          </p:cNvSpPr>
          <p:nvPr>
            <p:ph type="dt" sz="half" idx="10"/>
          </p:nvPr>
        </p:nvSpPr>
        <p:spPr/>
        <p:txBody>
          <a:bodyPr/>
          <a:lstStyle/>
          <a:p>
            <a:fld id="{772CD546-D20A-4F98-8B66-C87E0D70A6BD}" type="datetimeFigureOut">
              <a:rPr lang="en-US" smtClean="0"/>
              <a:t>7/13/2020</a:t>
            </a:fld>
            <a:endParaRPr lang="en-US"/>
          </a:p>
        </p:txBody>
      </p:sp>
      <p:sp>
        <p:nvSpPr>
          <p:cNvPr id="6" name="Footer Placeholder 5">
            <a:extLst>
              <a:ext uri="{FF2B5EF4-FFF2-40B4-BE49-F238E27FC236}">
                <a16:creationId xmlns:a16="http://schemas.microsoft.com/office/drawing/2014/main" id="{2A8F18CB-BEEF-4D7E-832B-6301874155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63DAD0-00DD-492A-B052-F1682810873B}"/>
              </a:ext>
            </a:extLst>
          </p:cNvPr>
          <p:cNvSpPr>
            <a:spLocks noGrp="1"/>
          </p:cNvSpPr>
          <p:nvPr>
            <p:ph type="sldNum" sz="quarter" idx="12"/>
          </p:nvPr>
        </p:nvSpPr>
        <p:spPr/>
        <p:txBody>
          <a:bodyPr/>
          <a:lstStyle/>
          <a:p>
            <a:fld id="{9DE4F63B-D411-4CCD-9D32-C157AB76553B}" type="slidenum">
              <a:rPr lang="en-US" smtClean="0"/>
              <a:t>‹#›</a:t>
            </a:fld>
            <a:endParaRPr lang="en-US"/>
          </a:p>
        </p:txBody>
      </p:sp>
    </p:spTree>
    <p:extLst>
      <p:ext uri="{BB962C8B-B14F-4D97-AF65-F5344CB8AC3E}">
        <p14:creationId xmlns:p14="http://schemas.microsoft.com/office/powerpoint/2010/main" val="3404145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34FE-0801-4D4A-826A-596B10378E5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E7ACDF-9F2E-4E30-9D8B-40B3B151761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3A614-AA00-4A96-9802-A49F78EABED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E3EA84-718F-427D-9B00-65DC98CBDF4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5CF4561-DB4D-44F5-9716-0FB775B4ADF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9E455D-A59D-4C93-B7C2-C8C104EA2A14}"/>
              </a:ext>
            </a:extLst>
          </p:cNvPr>
          <p:cNvSpPr>
            <a:spLocks noGrp="1"/>
          </p:cNvSpPr>
          <p:nvPr>
            <p:ph type="dt" sz="half" idx="10"/>
          </p:nvPr>
        </p:nvSpPr>
        <p:spPr/>
        <p:txBody>
          <a:bodyPr/>
          <a:lstStyle/>
          <a:p>
            <a:fld id="{772CD546-D20A-4F98-8B66-C87E0D70A6BD}" type="datetimeFigureOut">
              <a:rPr lang="en-US" smtClean="0"/>
              <a:t>7/13/2020</a:t>
            </a:fld>
            <a:endParaRPr lang="en-US"/>
          </a:p>
        </p:txBody>
      </p:sp>
      <p:sp>
        <p:nvSpPr>
          <p:cNvPr id="8" name="Footer Placeholder 7">
            <a:extLst>
              <a:ext uri="{FF2B5EF4-FFF2-40B4-BE49-F238E27FC236}">
                <a16:creationId xmlns:a16="http://schemas.microsoft.com/office/drawing/2014/main" id="{23C176D2-E45F-4B45-B423-148E5A363B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67F41D-85E3-401A-9EBF-BEDDC675961F}"/>
              </a:ext>
            </a:extLst>
          </p:cNvPr>
          <p:cNvSpPr>
            <a:spLocks noGrp="1"/>
          </p:cNvSpPr>
          <p:nvPr>
            <p:ph type="sldNum" sz="quarter" idx="12"/>
          </p:nvPr>
        </p:nvSpPr>
        <p:spPr/>
        <p:txBody>
          <a:bodyPr/>
          <a:lstStyle/>
          <a:p>
            <a:fld id="{9DE4F63B-D411-4CCD-9D32-C157AB76553B}" type="slidenum">
              <a:rPr lang="en-US" smtClean="0"/>
              <a:t>‹#›</a:t>
            </a:fld>
            <a:endParaRPr lang="en-US"/>
          </a:p>
        </p:txBody>
      </p:sp>
    </p:spTree>
    <p:extLst>
      <p:ext uri="{BB962C8B-B14F-4D97-AF65-F5344CB8AC3E}">
        <p14:creationId xmlns:p14="http://schemas.microsoft.com/office/powerpoint/2010/main" val="1976807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41AEE-BC51-4D79-AB3D-AE00000BC7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BC69E7-F4EB-47CB-AE89-C1FF8CF3B150}"/>
              </a:ext>
            </a:extLst>
          </p:cNvPr>
          <p:cNvSpPr>
            <a:spLocks noGrp="1"/>
          </p:cNvSpPr>
          <p:nvPr>
            <p:ph type="dt" sz="half" idx="10"/>
          </p:nvPr>
        </p:nvSpPr>
        <p:spPr/>
        <p:txBody>
          <a:bodyPr/>
          <a:lstStyle/>
          <a:p>
            <a:fld id="{772CD546-D20A-4F98-8B66-C87E0D70A6BD}" type="datetimeFigureOut">
              <a:rPr lang="en-US" smtClean="0"/>
              <a:t>7/13/2020</a:t>
            </a:fld>
            <a:endParaRPr lang="en-US"/>
          </a:p>
        </p:txBody>
      </p:sp>
      <p:sp>
        <p:nvSpPr>
          <p:cNvPr id="4" name="Footer Placeholder 3">
            <a:extLst>
              <a:ext uri="{FF2B5EF4-FFF2-40B4-BE49-F238E27FC236}">
                <a16:creationId xmlns:a16="http://schemas.microsoft.com/office/drawing/2014/main" id="{9F806B46-1707-409E-A02C-CEFDF9726C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497E6E-BEEA-45C2-887E-B4B0105DC6BF}"/>
              </a:ext>
            </a:extLst>
          </p:cNvPr>
          <p:cNvSpPr>
            <a:spLocks noGrp="1"/>
          </p:cNvSpPr>
          <p:nvPr>
            <p:ph type="sldNum" sz="quarter" idx="12"/>
          </p:nvPr>
        </p:nvSpPr>
        <p:spPr/>
        <p:txBody>
          <a:bodyPr/>
          <a:lstStyle/>
          <a:p>
            <a:fld id="{9DE4F63B-D411-4CCD-9D32-C157AB76553B}" type="slidenum">
              <a:rPr lang="en-US" smtClean="0"/>
              <a:t>‹#›</a:t>
            </a:fld>
            <a:endParaRPr lang="en-US"/>
          </a:p>
        </p:txBody>
      </p:sp>
    </p:spTree>
    <p:extLst>
      <p:ext uri="{BB962C8B-B14F-4D97-AF65-F5344CB8AC3E}">
        <p14:creationId xmlns:p14="http://schemas.microsoft.com/office/powerpoint/2010/main" val="533409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C9F1AF-89DC-479A-8CE6-E246C1D1CADF}"/>
              </a:ext>
            </a:extLst>
          </p:cNvPr>
          <p:cNvSpPr>
            <a:spLocks noGrp="1"/>
          </p:cNvSpPr>
          <p:nvPr>
            <p:ph type="dt" sz="half" idx="10"/>
          </p:nvPr>
        </p:nvSpPr>
        <p:spPr/>
        <p:txBody>
          <a:bodyPr/>
          <a:lstStyle/>
          <a:p>
            <a:fld id="{772CD546-D20A-4F98-8B66-C87E0D70A6BD}" type="datetimeFigureOut">
              <a:rPr lang="en-US" smtClean="0"/>
              <a:t>7/13/2020</a:t>
            </a:fld>
            <a:endParaRPr lang="en-US"/>
          </a:p>
        </p:txBody>
      </p:sp>
      <p:sp>
        <p:nvSpPr>
          <p:cNvPr id="3" name="Footer Placeholder 2">
            <a:extLst>
              <a:ext uri="{FF2B5EF4-FFF2-40B4-BE49-F238E27FC236}">
                <a16:creationId xmlns:a16="http://schemas.microsoft.com/office/drawing/2014/main" id="{7F9CED5C-5071-4C1A-BC2F-2BBF532B06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296BCA-2D78-4497-ACE1-5CFCF5A92798}"/>
              </a:ext>
            </a:extLst>
          </p:cNvPr>
          <p:cNvSpPr>
            <a:spLocks noGrp="1"/>
          </p:cNvSpPr>
          <p:nvPr>
            <p:ph type="sldNum" sz="quarter" idx="12"/>
          </p:nvPr>
        </p:nvSpPr>
        <p:spPr/>
        <p:txBody>
          <a:bodyPr/>
          <a:lstStyle/>
          <a:p>
            <a:fld id="{9DE4F63B-D411-4CCD-9D32-C157AB76553B}" type="slidenum">
              <a:rPr lang="en-US" smtClean="0"/>
              <a:t>‹#›</a:t>
            </a:fld>
            <a:endParaRPr lang="en-US"/>
          </a:p>
        </p:txBody>
      </p:sp>
    </p:spTree>
    <p:extLst>
      <p:ext uri="{BB962C8B-B14F-4D97-AF65-F5344CB8AC3E}">
        <p14:creationId xmlns:p14="http://schemas.microsoft.com/office/powerpoint/2010/main" val="289659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F3C3-37FC-4ACC-8387-4F12558B5B4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50A14A-A4FF-4B2C-BD77-AF4E0088AE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E55D6F-00AA-4DE7-AE99-0FB4E03C0EF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A5829B3-F111-4E95-910C-EA76C94B0070}"/>
              </a:ext>
            </a:extLst>
          </p:cNvPr>
          <p:cNvSpPr>
            <a:spLocks noGrp="1"/>
          </p:cNvSpPr>
          <p:nvPr>
            <p:ph type="dt" sz="half" idx="10"/>
          </p:nvPr>
        </p:nvSpPr>
        <p:spPr/>
        <p:txBody>
          <a:bodyPr/>
          <a:lstStyle/>
          <a:p>
            <a:fld id="{772CD546-D20A-4F98-8B66-C87E0D70A6BD}" type="datetimeFigureOut">
              <a:rPr lang="en-US" smtClean="0"/>
              <a:t>7/13/2020</a:t>
            </a:fld>
            <a:endParaRPr lang="en-US"/>
          </a:p>
        </p:txBody>
      </p:sp>
      <p:sp>
        <p:nvSpPr>
          <p:cNvPr id="6" name="Footer Placeholder 5">
            <a:extLst>
              <a:ext uri="{FF2B5EF4-FFF2-40B4-BE49-F238E27FC236}">
                <a16:creationId xmlns:a16="http://schemas.microsoft.com/office/drawing/2014/main" id="{350187C7-F93A-4FF9-8990-C98897EB51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B63A6-DB1A-431C-87D6-36FB194A231C}"/>
              </a:ext>
            </a:extLst>
          </p:cNvPr>
          <p:cNvSpPr>
            <a:spLocks noGrp="1"/>
          </p:cNvSpPr>
          <p:nvPr>
            <p:ph type="sldNum" sz="quarter" idx="12"/>
          </p:nvPr>
        </p:nvSpPr>
        <p:spPr/>
        <p:txBody>
          <a:bodyPr/>
          <a:lstStyle/>
          <a:p>
            <a:fld id="{9DE4F63B-D411-4CCD-9D32-C157AB76553B}" type="slidenum">
              <a:rPr lang="en-US" smtClean="0"/>
              <a:t>‹#›</a:t>
            </a:fld>
            <a:endParaRPr lang="en-US"/>
          </a:p>
        </p:txBody>
      </p:sp>
    </p:spTree>
    <p:extLst>
      <p:ext uri="{BB962C8B-B14F-4D97-AF65-F5344CB8AC3E}">
        <p14:creationId xmlns:p14="http://schemas.microsoft.com/office/powerpoint/2010/main" val="352509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AA21-88DD-444F-B2B1-0039D2745B0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C4A848-1015-4CBF-BE92-7B00C2149A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7EC9926-C06D-4980-9298-A75324572E0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A7AD86A-5F50-45B1-885A-768F74A93310}"/>
              </a:ext>
            </a:extLst>
          </p:cNvPr>
          <p:cNvSpPr>
            <a:spLocks noGrp="1"/>
          </p:cNvSpPr>
          <p:nvPr>
            <p:ph type="dt" sz="half" idx="10"/>
          </p:nvPr>
        </p:nvSpPr>
        <p:spPr/>
        <p:txBody>
          <a:bodyPr/>
          <a:lstStyle/>
          <a:p>
            <a:fld id="{772CD546-D20A-4F98-8B66-C87E0D70A6BD}" type="datetimeFigureOut">
              <a:rPr lang="en-US" smtClean="0"/>
              <a:t>7/13/2020</a:t>
            </a:fld>
            <a:endParaRPr lang="en-US"/>
          </a:p>
        </p:txBody>
      </p:sp>
      <p:sp>
        <p:nvSpPr>
          <p:cNvPr id="6" name="Footer Placeholder 5">
            <a:extLst>
              <a:ext uri="{FF2B5EF4-FFF2-40B4-BE49-F238E27FC236}">
                <a16:creationId xmlns:a16="http://schemas.microsoft.com/office/drawing/2014/main" id="{55BDC651-8AF1-4B1F-AF09-80E7EF525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1AA5F-4A1E-406B-9CD3-BA66F21F088B}"/>
              </a:ext>
            </a:extLst>
          </p:cNvPr>
          <p:cNvSpPr>
            <a:spLocks noGrp="1"/>
          </p:cNvSpPr>
          <p:nvPr>
            <p:ph type="sldNum" sz="quarter" idx="12"/>
          </p:nvPr>
        </p:nvSpPr>
        <p:spPr/>
        <p:txBody>
          <a:bodyPr/>
          <a:lstStyle/>
          <a:p>
            <a:fld id="{9DE4F63B-D411-4CCD-9D32-C157AB76553B}" type="slidenum">
              <a:rPr lang="en-US" smtClean="0"/>
              <a:t>‹#›</a:t>
            </a:fld>
            <a:endParaRPr lang="en-US"/>
          </a:p>
        </p:txBody>
      </p:sp>
    </p:spTree>
    <p:extLst>
      <p:ext uri="{BB962C8B-B14F-4D97-AF65-F5344CB8AC3E}">
        <p14:creationId xmlns:p14="http://schemas.microsoft.com/office/powerpoint/2010/main" val="1169557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CAB0-EDB9-4B97-AF6A-22A2E36556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1242BD-DDF4-4F7E-B6A0-33EEE2630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2DEDE-7D14-4A5E-9F30-C8EA31187B6E}"/>
              </a:ext>
            </a:extLst>
          </p:cNvPr>
          <p:cNvSpPr>
            <a:spLocks noGrp="1"/>
          </p:cNvSpPr>
          <p:nvPr>
            <p:ph type="dt" sz="half" idx="10"/>
          </p:nvPr>
        </p:nvSpPr>
        <p:spPr/>
        <p:txBody>
          <a:bodyPr/>
          <a:lstStyle/>
          <a:p>
            <a:fld id="{772CD546-D20A-4F98-8B66-C87E0D70A6BD}" type="datetimeFigureOut">
              <a:rPr lang="en-US" smtClean="0"/>
              <a:t>7/13/2020</a:t>
            </a:fld>
            <a:endParaRPr lang="en-US"/>
          </a:p>
        </p:txBody>
      </p:sp>
      <p:sp>
        <p:nvSpPr>
          <p:cNvPr id="5" name="Footer Placeholder 4">
            <a:extLst>
              <a:ext uri="{FF2B5EF4-FFF2-40B4-BE49-F238E27FC236}">
                <a16:creationId xmlns:a16="http://schemas.microsoft.com/office/drawing/2014/main" id="{03685C44-A834-4501-93CB-F1FC18926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9C037-5474-4045-AE7D-BAE4DC5824E5}"/>
              </a:ext>
            </a:extLst>
          </p:cNvPr>
          <p:cNvSpPr>
            <a:spLocks noGrp="1"/>
          </p:cNvSpPr>
          <p:nvPr>
            <p:ph type="sldNum" sz="quarter" idx="12"/>
          </p:nvPr>
        </p:nvSpPr>
        <p:spPr/>
        <p:txBody>
          <a:bodyPr/>
          <a:lstStyle/>
          <a:p>
            <a:fld id="{9DE4F63B-D411-4CCD-9D32-C157AB76553B}" type="slidenum">
              <a:rPr lang="en-US" smtClean="0"/>
              <a:t>‹#›</a:t>
            </a:fld>
            <a:endParaRPr lang="en-US"/>
          </a:p>
        </p:txBody>
      </p:sp>
    </p:spTree>
    <p:extLst>
      <p:ext uri="{BB962C8B-B14F-4D97-AF65-F5344CB8AC3E}">
        <p14:creationId xmlns:p14="http://schemas.microsoft.com/office/powerpoint/2010/main" val="965578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AC30D7-BCCB-4A2A-A3B2-7C1B624C2DE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F542D1-D4AE-42F2-A1FD-56832582D84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17EF0-DC8F-4F8F-B042-37251B7D7D74}"/>
              </a:ext>
            </a:extLst>
          </p:cNvPr>
          <p:cNvSpPr>
            <a:spLocks noGrp="1"/>
          </p:cNvSpPr>
          <p:nvPr>
            <p:ph type="dt" sz="half" idx="10"/>
          </p:nvPr>
        </p:nvSpPr>
        <p:spPr/>
        <p:txBody>
          <a:bodyPr/>
          <a:lstStyle/>
          <a:p>
            <a:fld id="{772CD546-D20A-4F98-8B66-C87E0D70A6BD}" type="datetimeFigureOut">
              <a:rPr lang="en-US" smtClean="0"/>
              <a:t>7/13/2020</a:t>
            </a:fld>
            <a:endParaRPr lang="en-US"/>
          </a:p>
        </p:txBody>
      </p:sp>
      <p:sp>
        <p:nvSpPr>
          <p:cNvPr id="5" name="Footer Placeholder 4">
            <a:extLst>
              <a:ext uri="{FF2B5EF4-FFF2-40B4-BE49-F238E27FC236}">
                <a16:creationId xmlns:a16="http://schemas.microsoft.com/office/drawing/2014/main" id="{69722624-7BC9-4C8B-8477-0C8B14624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A37C9-E04A-4062-BC39-A341B611F232}"/>
              </a:ext>
            </a:extLst>
          </p:cNvPr>
          <p:cNvSpPr>
            <a:spLocks noGrp="1"/>
          </p:cNvSpPr>
          <p:nvPr>
            <p:ph type="sldNum" sz="quarter" idx="12"/>
          </p:nvPr>
        </p:nvSpPr>
        <p:spPr/>
        <p:txBody>
          <a:bodyPr/>
          <a:lstStyle/>
          <a:p>
            <a:fld id="{9DE4F63B-D411-4CCD-9D32-C157AB76553B}" type="slidenum">
              <a:rPr lang="en-US" smtClean="0"/>
              <a:t>‹#›</a:t>
            </a:fld>
            <a:endParaRPr lang="en-US"/>
          </a:p>
        </p:txBody>
      </p:sp>
    </p:spTree>
    <p:extLst>
      <p:ext uri="{BB962C8B-B14F-4D97-AF65-F5344CB8AC3E}">
        <p14:creationId xmlns:p14="http://schemas.microsoft.com/office/powerpoint/2010/main" val="231306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box slide">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774291"/>
            <a:ext cx="8262518" cy="3991439"/>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8" y="409855"/>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
        <p:nvSpPr>
          <p:cNvPr id="7" name="Content Placeholder 8"/>
          <p:cNvSpPr>
            <a:spLocks noGrp="1"/>
          </p:cNvSpPr>
          <p:nvPr>
            <p:ph sz="quarter" idx="15" hasCustomPrompt="1"/>
          </p:nvPr>
        </p:nvSpPr>
        <p:spPr>
          <a:xfrm>
            <a:off x="384050" y="104441"/>
            <a:ext cx="7550913" cy="182915"/>
          </a:xfrm>
          <a:prstGeom prst="rect">
            <a:avLst/>
          </a:prstGeom>
        </p:spPr>
        <p:txBody>
          <a:bodyPr/>
          <a:lstStyle>
            <a:lvl1pPr marL="0" indent="0">
              <a:spcBef>
                <a:spcPts val="1000"/>
              </a:spcBef>
              <a:buClr>
                <a:schemeClr val="tx1"/>
              </a:buClr>
              <a:buFont typeface="Arial" pitchFamily="34" charset="0"/>
              <a:buNone/>
              <a:defRPr sz="1100" b="1" baseline="0">
                <a:solidFill>
                  <a:srgbClr val="00269E"/>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X. [Insert presentation or section title]</a:t>
            </a:r>
          </a:p>
        </p:txBody>
      </p:sp>
      <p:sp>
        <p:nvSpPr>
          <p:cNvPr id="12" name="Content Placeholder 8"/>
          <p:cNvSpPr>
            <a:spLocks noGrp="1"/>
          </p:cNvSpPr>
          <p:nvPr>
            <p:ph sz="quarter" idx="16" hasCustomPrompt="1"/>
          </p:nvPr>
        </p:nvSpPr>
        <p:spPr>
          <a:xfrm>
            <a:off x="376427" y="4823473"/>
            <a:ext cx="1424940" cy="131462"/>
          </a:xfrm>
          <a:prstGeom prst="rect">
            <a:avLst/>
          </a:prstGeom>
        </p:spPr>
        <p:txBody>
          <a:bodyPr/>
          <a:lstStyle>
            <a:lvl1pPr marL="0" indent="0">
              <a:spcBef>
                <a:spcPts val="1000"/>
              </a:spcBef>
              <a:buClr>
                <a:schemeClr val="tx1"/>
              </a:buClr>
              <a:buFont typeface="Arial" pitchFamily="34" charset="0"/>
              <a:buNone/>
              <a:defRPr sz="8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insert Secretariat]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81" y="-40886"/>
            <a:ext cx="9257495" cy="5211970"/>
          </a:xfrm>
          <a:prstGeom prst="rect">
            <a:avLst/>
          </a:prstGeom>
        </p:spPr>
      </p:pic>
    </p:spTree>
    <p:extLst>
      <p:ext uri="{BB962C8B-B14F-4D97-AF65-F5344CB8AC3E}">
        <p14:creationId xmlns:p14="http://schemas.microsoft.com/office/powerpoint/2010/main" val="403860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uble box slide">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8330" y="813225"/>
            <a:ext cx="3953762" cy="3952505"/>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8" y="409856"/>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
        <p:nvSpPr>
          <p:cNvPr id="5" name="Content Placeholder 8"/>
          <p:cNvSpPr>
            <a:spLocks noGrp="1"/>
          </p:cNvSpPr>
          <p:nvPr>
            <p:ph sz="quarter" idx="15"/>
          </p:nvPr>
        </p:nvSpPr>
        <p:spPr>
          <a:xfrm>
            <a:off x="4778757" y="813225"/>
            <a:ext cx="3953762" cy="3952505"/>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10226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Rectangle 2"/>
          <p:cNvSpPr/>
          <p:nvPr userDrawn="1"/>
        </p:nvSpPr>
        <p:spPr>
          <a:xfrm>
            <a:off x="116240" y="63932"/>
            <a:ext cx="8865031" cy="5079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9830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box slide">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774291"/>
            <a:ext cx="8262518" cy="3991439"/>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8" y="409855"/>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
        <p:nvSpPr>
          <p:cNvPr id="7" name="Content Placeholder 8"/>
          <p:cNvSpPr>
            <a:spLocks noGrp="1"/>
          </p:cNvSpPr>
          <p:nvPr>
            <p:ph sz="quarter" idx="15" hasCustomPrompt="1"/>
          </p:nvPr>
        </p:nvSpPr>
        <p:spPr>
          <a:xfrm>
            <a:off x="384050" y="104441"/>
            <a:ext cx="7550913" cy="182915"/>
          </a:xfrm>
          <a:prstGeom prst="rect">
            <a:avLst/>
          </a:prstGeom>
        </p:spPr>
        <p:txBody>
          <a:bodyPr/>
          <a:lstStyle>
            <a:lvl1pPr marL="0" indent="0">
              <a:spcBef>
                <a:spcPts val="1000"/>
              </a:spcBef>
              <a:buClr>
                <a:schemeClr val="tx1"/>
              </a:buClr>
              <a:buFont typeface="Arial" pitchFamily="34" charset="0"/>
              <a:buNone/>
              <a:defRPr sz="1100" b="1" baseline="0">
                <a:solidFill>
                  <a:srgbClr val="00269E"/>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X. [Insert presentation or section title]</a:t>
            </a:r>
          </a:p>
        </p:txBody>
      </p:sp>
      <p:sp>
        <p:nvSpPr>
          <p:cNvPr id="12" name="Content Placeholder 8"/>
          <p:cNvSpPr>
            <a:spLocks noGrp="1"/>
          </p:cNvSpPr>
          <p:nvPr>
            <p:ph sz="quarter" idx="16" hasCustomPrompt="1"/>
          </p:nvPr>
        </p:nvSpPr>
        <p:spPr>
          <a:xfrm>
            <a:off x="376427" y="4823473"/>
            <a:ext cx="1424940" cy="131462"/>
          </a:xfrm>
          <a:prstGeom prst="rect">
            <a:avLst/>
          </a:prstGeom>
        </p:spPr>
        <p:txBody>
          <a:bodyPr/>
          <a:lstStyle>
            <a:lvl1pPr marL="0" indent="0">
              <a:spcBef>
                <a:spcPts val="1000"/>
              </a:spcBef>
              <a:buClr>
                <a:schemeClr val="tx1"/>
              </a:buClr>
              <a:buFont typeface="Arial" pitchFamily="34" charset="0"/>
              <a:buNone/>
              <a:defRPr sz="8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insert Secretariat]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81" y="-40886"/>
            <a:ext cx="9257495" cy="5211970"/>
          </a:xfrm>
          <a:prstGeom prst="rect">
            <a:avLst/>
          </a:prstGeom>
        </p:spPr>
      </p:pic>
    </p:spTree>
    <p:extLst>
      <p:ext uri="{BB962C8B-B14F-4D97-AF65-F5344CB8AC3E}">
        <p14:creationId xmlns:p14="http://schemas.microsoft.com/office/powerpoint/2010/main" val="8986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box slide">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8330" y="813225"/>
            <a:ext cx="3953762" cy="3952505"/>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8" y="409856"/>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
        <p:nvSpPr>
          <p:cNvPr id="5" name="Content Placeholder 8"/>
          <p:cNvSpPr>
            <a:spLocks noGrp="1"/>
          </p:cNvSpPr>
          <p:nvPr>
            <p:ph sz="quarter" idx="15"/>
          </p:nvPr>
        </p:nvSpPr>
        <p:spPr>
          <a:xfrm>
            <a:off x="4778757" y="813225"/>
            <a:ext cx="3953762" cy="3952505"/>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28472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Rectangle 2"/>
          <p:cNvSpPr/>
          <p:nvPr userDrawn="1"/>
        </p:nvSpPr>
        <p:spPr>
          <a:xfrm>
            <a:off x="116240" y="63932"/>
            <a:ext cx="8865031" cy="5079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8067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44E2D-1C4E-4D82-9015-9AA56EA1F40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0749120-B389-4F6B-8458-7138A6545BF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3424967-6E8A-4C55-B9CD-8B7A2F013E9D}"/>
              </a:ext>
            </a:extLst>
          </p:cNvPr>
          <p:cNvSpPr>
            <a:spLocks noGrp="1"/>
          </p:cNvSpPr>
          <p:nvPr>
            <p:ph type="dt" sz="half" idx="10"/>
          </p:nvPr>
        </p:nvSpPr>
        <p:spPr/>
        <p:txBody>
          <a:bodyPr/>
          <a:lstStyle/>
          <a:p>
            <a:fld id="{772CD546-D20A-4F98-8B66-C87E0D70A6BD}" type="datetimeFigureOut">
              <a:rPr lang="en-US" smtClean="0"/>
              <a:t>7/13/2020</a:t>
            </a:fld>
            <a:endParaRPr lang="en-US"/>
          </a:p>
        </p:txBody>
      </p:sp>
      <p:sp>
        <p:nvSpPr>
          <p:cNvPr id="5" name="Footer Placeholder 4">
            <a:extLst>
              <a:ext uri="{FF2B5EF4-FFF2-40B4-BE49-F238E27FC236}">
                <a16:creationId xmlns:a16="http://schemas.microsoft.com/office/drawing/2014/main" id="{DF7BB203-1F57-4954-9B62-32A832BC2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82FB3-AD34-4934-9F4F-AE2E60ABE3BC}"/>
              </a:ext>
            </a:extLst>
          </p:cNvPr>
          <p:cNvSpPr>
            <a:spLocks noGrp="1"/>
          </p:cNvSpPr>
          <p:nvPr>
            <p:ph type="sldNum" sz="quarter" idx="12"/>
          </p:nvPr>
        </p:nvSpPr>
        <p:spPr/>
        <p:txBody>
          <a:bodyPr/>
          <a:lstStyle/>
          <a:p>
            <a:fld id="{9DE4F63B-D411-4CCD-9D32-C157AB76553B}" type="slidenum">
              <a:rPr lang="en-US" smtClean="0"/>
              <a:t>‹#›</a:t>
            </a:fld>
            <a:endParaRPr lang="en-US"/>
          </a:p>
        </p:txBody>
      </p:sp>
    </p:spTree>
    <p:extLst>
      <p:ext uri="{BB962C8B-B14F-4D97-AF65-F5344CB8AC3E}">
        <p14:creationId xmlns:p14="http://schemas.microsoft.com/office/powerpoint/2010/main" val="72326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F8643-A6F3-49C0-8987-024E30EB53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9D8D67-BE06-4E5A-A5FB-2D17E8BE1E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3DCE5-7090-48BF-A127-BADC33529D3C}"/>
              </a:ext>
            </a:extLst>
          </p:cNvPr>
          <p:cNvSpPr>
            <a:spLocks noGrp="1"/>
          </p:cNvSpPr>
          <p:nvPr>
            <p:ph type="dt" sz="half" idx="10"/>
          </p:nvPr>
        </p:nvSpPr>
        <p:spPr/>
        <p:txBody>
          <a:bodyPr/>
          <a:lstStyle/>
          <a:p>
            <a:fld id="{772CD546-D20A-4F98-8B66-C87E0D70A6BD}" type="datetimeFigureOut">
              <a:rPr lang="en-US" smtClean="0"/>
              <a:t>7/13/2020</a:t>
            </a:fld>
            <a:endParaRPr lang="en-US"/>
          </a:p>
        </p:txBody>
      </p:sp>
      <p:sp>
        <p:nvSpPr>
          <p:cNvPr id="5" name="Footer Placeholder 4">
            <a:extLst>
              <a:ext uri="{FF2B5EF4-FFF2-40B4-BE49-F238E27FC236}">
                <a16:creationId xmlns:a16="http://schemas.microsoft.com/office/drawing/2014/main" id="{9E60E4FC-3032-4B7C-9A4B-7079F9C21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D6F2C-0070-4B2E-B5A1-8072C0950F0A}"/>
              </a:ext>
            </a:extLst>
          </p:cNvPr>
          <p:cNvSpPr>
            <a:spLocks noGrp="1"/>
          </p:cNvSpPr>
          <p:nvPr>
            <p:ph type="sldNum" sz="quarter" idx="12"/>
          </p:nvPr>
        </p:nvSpPr>
        <p:spPr/>
        <p:txBody>
          <a:bodyPr/>
          <a:lstStyle/>
          <a:p>
            <a:fld id="{9DE4F63B-D411-4CCD-9D32-C157AB76553B}" type="slidenum">
              <a:rPr lang="en-US" smtClean="0"/>
              <a:t>‹#›</a:t>
            </a:fld>
            <a:endParaRPr lang="en-US"/>
          </a:p>
        </p:txBody>
      </p:sp>
    </p:spTree>
    <p:extLst>
      <p:ext uri="{BB962C8B-B14F-4D97-AF65-F5344CB8AC3E}">
        <p14:creationId xmlns:p14="http://schemas.microsoft.com/office/powerpoint/2010/main" val="30565478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userDrawn="1"/>
        </p:nvCxnSpPr>
        <p:spPr>
          <a:xfrm>
            <a:off x="448408" y="275258"/>
            <a:ext cx="7499252" cy="0"/>
          </a:xfrm>
          <a:prstGeom prst="line">
            <a:avLst/>
          </a:prstGeom>
          <a:ln w="952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48408" y="650803"/>
            <a:ext cx="8321040" cy="0"/>
          </a:xfrm>
          <a:prstGeom prst="line">
            <a:avLst/>
          </a:prstGeom>
          <a:ln w="12700">
            <a:solidFill>
              <a:schemeClr val="accent1">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48408" y="4830331"/>
            <a:ext cx="8321040"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p:cNvSpPr txBox="1">
            <a:spLocks/>
          </p:cNvSpPr>
          <p:nvPr userDrawn="1"/>
        </p:nvSpPr>
        <p:spPr>
          <a:xfrm>
            <a:off x="8077200" y="4949416"/>
            <a:ext cx="762000" cy="171450"/>
          </a:xfrm>
          <a:prstGeom prst="rect">
            <a:avLst/>
          </a:prstGeom>
        </p:spPr>
        <p:txBody>
          <a:bodyPr vert="horz" wrap="square" lIns="91440" tIns="45720" rIns="91440" bIns="45720" numCol="1" anchor="ctr"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FA4524-850C-6D4F-85BC-70D4F7341579}" type="slidenum">
              <a:rPr kumimoji="0" lang="en-US"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41" name="Content Placeholder 8"/>
          <p:cNvSpPr txBox="1">
            <a:spLocks/>
          </p:cNvSpPr>
          <p:nvPr userDrawn="1"/>
        </p:nvSpPr>
        <p:spPr>
          <a:xfrm>
            <a:off x="470001" y="1274219"/>
            <a:ext cx="8348472" cy="3328872"/>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endParaRPr lang="en-US" dirty="0"/>
          </a:p>
        </p:txBody>
      </p:sp>
      <p:pic>
        <p:nvPicPr>
          <p:cNvPr id="12" name="Picture 2" descr="https://upload.wikimedia.org/wikipedia/commons/thumb/8/82/Seal_of_Massachusetts.svg/2000px-Seal_of_Massachusetts.svg.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169996" y="122942"/>
            <a:ext cx="576408" cy="432306"/>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3"/>
          <p:cNvSpPr txBox="1">
            <a:spLocks/>
          </p:cNvSpPr>
          <p:nvPr userDrawn="1"/>
        </p:nvSpPr>
        <p:spPr>
          <a:xfrm>
            <a:off x="7467600" y="4822712"/>
            <a:ext cx="1371600" cy="157385"/>
          </a:xfrm>
          <a:prstGeom prst="rect">
            <a:avLst/>
          </a:prstGeom>
        </p:spPr>
        <p:txBody>
          <a:bodyPr/>
          <a:lstStyle>
            <a:defPPr>
              <a:defRPr lang="en-US"/>
            </a:defPPr>
            <a:lvl1pPr algn="ctr"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dirty="0"/>
              <a:t>Updated: </a:t>
            </a:r>
            <a:fld id="{2C37D8C4-C6B7-4C1A-9D05-DCC293D70813}" type="datetime1">
              <a:rPr lang="en-US" smtClean="0"/>
              <a:t>7/13/2020</a:t>
            </a:fld>
            <a:endParaRPr lang="en-US" dirty="0"/>
          </a:p>
        </p:txBody>
      </p:sp>
      <p:sp>
        <p:nvSpPr>
          <p:cNvPr id="2" name="TextBox 1"/>
          <p:cNvSpPr txBox="1"/>
          <p:nvPr userDrawn="1"/>
        </p:nvSpPr>
        <p:spPr>
          <a:xfrm>
            <a:off x="3150034" y="4885264"/>
            <a:ext cx="2843939" cy="230832"/>
          </a:xfrm>
          <a:prstGeom prst="rect">
            <a:avLst/>
          </a:prstGeom>
          <a:noFill/>
        </p:spPr>
        <p:txBody>
          <a:bodyPr wrap="square" rtlCol="0">
            <a:spAutoFit/>
          </a:bodyPr>
          <a:lstStyle/>
          <a:p>
            <a:pPr algn="ctr"/>
            <a:r>
              <a:rPr lang="en-US" sz="900" b="0" dirty="0">
                <a:solidFill>
                  <a:srgbClr val="FF0000"/>
                </a:solidFill>
              </a:rPr>
              <a:t>Draft for Discussion Purposes Only</a:t>
            </a:r>
          </a:p>
        </p:txBody>
      </p:sp>
    </p:spTree>
  </p:cSld>
  <p:clrMap bg1="lt1" tx1="dk1" bg2="lt2" tx2="dk2" accent1="accent1" accent2="accent2" accent3="accent3" accent4="accent4" accent5="accent5" accent6="accent6" hlink="hlink" folHlink="folHlink"/>
  <p:sldLayoutIdLst>
    <p:sldLayoutId id="2147483658" r:id="rId1"/>
    <p:sldLayoutId id="2147483655" r:id="rId2"/>
    <p:sldLayoutId id="2147483657" r:id="rId3"/>
    <p:sldLayoutId id="2147483656" r:id="rId4"/>
  </p:sldLayoutIdLst>
  <p:hf sldNum="0" hd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userDrawn="1"/>
        </p:nvCxnSpPr>
        <p:spPr>
          <a:xfrm>
            <a:off x="448408" y="275258"/>
            <a:ext cx="7499252" cy="0"/>
          </a:xfrm>
          <a:prstGeom prst="line">
            <a:avLst/>
          </a:prstGeom>
          <a:ln w="952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48408" y="650803"/>
            <a:ext cx="8321040" cy="0"/>
          </a:xfrm>
          <a:prstGeom prst="line">
            <a:avLst/>
          </a:prstGeom>
          <a:ln w="12700">
            <a:solidFill>
              <a:schemeClr val="accent1">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48408" y="4830331"/>
            <a:ext cx="8321040"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p:cNvSpPr txBox="1">
            <a:spLocks/>
          </p:cNvSpPr>
          <p:nvPr userDrawn="1"/>
        </p:nvSpPr>
        <p:spPr>
          <a:xfrm>
            <a:off x="8077200" y="4949416"/>
            <a:ext cx="762000" cy="171450"/>
          </a:xfrm>
          <a:prstGeom prst="rect">
            <a:avLst/>
          </a:prstGeom>
        </p:spPr>
        <p:txBody>
          <a:bodyPr vert="horz" wrap="square" lIns="91440" tIns="45720" rIns="91440" bIns="45720" numCol="1" anchor="ctr"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FA4524-850C-6D4F-85BC-70D4F7341579}" type="slidenum">
              <a:rPr kumimoji="0" lang="en-US"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41" name="Content Placeholder 8"/>
          <p:cNvSpPr txBox="1">
            <a:spLocks/>
          </p:cNvSpPr>
          <p:nvPr userDrawn="1"/>
        </p:nvSpPr>
        <p:spPr>
          <a:xfrm>
            <a:off x="470001" y="1274219"/>
            <a:ext cx="8348472" cy="3328872"/>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endParaRPr lang="en-US" dirty="0"/>
          </a:p>
        </p:txBody>
      </p:sp>
      <p:pic>
        <p:nvPicPr>
          <p:cNvPr id="12" name="Picture 2" descr="https://upload.wikimedia.org/wikipedia/commons/thumb/8/82/Seal_of_Massachusetts.svg/2000px-Seal_of_Massachusetts.svg.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69996" y="122942"/>
            <a:ext cx="576408" cy="432306"/>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Footer Placeholder 3"/>
          <p:cNvSpPr txBox="1">
            <a:spLocks/>
          </p:cNvSpPr>
          <p:nvPr userDrawn="1"/>
        </p:nvSpPr>
        <p:spPr>
          <a:xfrm>
            <a:off x="7467600" y="4822712"/>
            <a:ext cx="1371600" cy="157385"/>
          </a:xfrm>
          <a:prstGeom prst="rect">
            <a:avLst/>
          </a:prstGeom>
        </p:spPr>
        <p:txBody>
          <a:bodyPr/>
          <a:lstStyle>
            <a:defPPr>
              <a:defRPr lang="en-US"/>
            </a:defPPr>
            <a:lvl1pPr algn="ctr"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dirty="0"/>
              <a:t>Updated: </a:t>
            </a:r>
            <a:fld id="{2C37D8C4-C6B7-4C1A-9D05-DCC293D70813}" type="datetime1">
              <a:rPr lang="en-US" smtClean="0"/>
              <a:t>7/13/2020</a:t>
            </a:fld>
            <a:endParaRPr lang="en-US" dirty="0"/>
          </a:p>
        </p:txBody>
      </p:sp>
    </p:spTree>
    <p:extLst>
      <p:ext uri="{BB962C8B-B14F-4D97-AF65-F5344CB8AC3E}">
        <p14:creationId xmlns:p14="http://schemas.microsoft.com/office/powerpoint/2010/main" val="96810621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hf sldNum="0" hd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805FB1-12F0-4A15-A22B-966140CC893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C23363-9D3A-43BF-BD92-3836C99DF08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DD145-8CFB-4692-9104-1E34215C9C8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72CD546-D20A-4F98-8B66-C87E0D70A6BD}" type="datetimeFigureOut">
              <a:rPr lang="en-US" smtClean="0"/>
              <a:t>7/13/2020</a:t>
            </a:fld>
            <a:endParaRPr lang="en-US"/>
          </a:p>
        </p:txBody>
      </p:sp>
      <p:sp>
        <p:nvSpPr>
          <p:cNvPr id="5" name="Footer Placeholder 4">
            <a:extLst>
              <a:ext uri="{FF2B5EF4-FFF2-40B4-BE49-F238E27FC236}">
                <a16:creationId xmlns:a16="http://schemas.microsoft.com/office/drawing/2014/main" id="{0E34F005-031B-47A0-A577-3BA7B82A8B6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4A84CE-543F-44AE-94A9-FA3F86B0FE1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E4F63B-D411-4CCD-9D32-C157AB76553B}" type="slidenum">
              <a:rPr lang="en-US" smtClean="0"/>
              <a:t>‹#›</a:t>
            </a:fld>
            <a:endParaRPr lang="en-US"/>
          </a:p>
        </p:txBody>
      </p:sp>
    </p:spTree>
    <p:extLst>
      <p:ext uri="{BB962C8B-B14F-4D97-AF65-F5344CB8AC3E}">
        <p14:creationId xmlns:p14="http://schemas.microsoft.com/office/powerpoint/2010/main" val="35967706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hyperlink" Target="https://cvstats.net/"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www.mass.gov/mcb"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ssachusetts State Seal on Blue Background with White Text Massachusetts Commission for the Blind Virtual Town Hall July 10, 20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8" y="-9797"/>
            <a:ext cx="9257690" cy="5212080"/>
          </a:xfrm>
          <a:prstGeom prst="rect">
            <a:avLst/>
          </a:prstGeom>
        </p:spPr>
      </p:pic>
      <p:sp>
        <p:nvSpPr>
          <p:cNvPr id="110596" name="Rectangle 4"/>
          <p:cNvSpPr>
            <a:spLocks noGrp="1" noChangeArrowheads="1"/>
          </p:cNvSpPr>
          <p:nvPr>
            <p:ph type="ctrTitle" idx="4294967295"/>
          </p:nvPr>
        </p:nvSpPr>
        <p:spPr>
          <a:xfrm>
            <a:off x="3025978" y="1773367"/>
            <a:ext cx="6278042" cy="1040694"/>
          </a:xfrm>
          <a:prstGeom prst="rect">
            <a:avLst/>
          </a:prstGeom>
        </p:spPr>
        <p:txBody>
          <a:bodyPr anchor="ctr"/>
          <a:lstStyle/>
          <a:p>
            <a:pPr>
              <a:lnSpc>
                <a:spcPct val="100000"/>
              </a:lnSpc>
              <a:spcAft>
                <a:spcPts val="600"/>
              </a:spcAft>
            </a:pPr>
            <a:br>
              <a:rPr lang="en-US" sz="1600" dirty="0">
                <a:solidFill>
                  <a:schemeClr val="bg1"/>
                </a:solidFill>
                <a:latin typeface="Arial" pitchFamily="34" charset="0"/>
                <a:cs typeface="Arial" pitchFamily="34" charset="0"/>
              </a:rPr>
            </a:br>
            <a:r>
              <a:rPr lang="en-US" sz="2400" dirty="0">
                <a:solidFill>
                  <a:schemeClr val="bg1"/>
                </a:solidFill>
                <a:latin typeface="Arial Bold" panose="020B0704020202020204" pitchFamily="34" charset="0"/>
                <a:cs typeface="Arial Bold" panose="020B0704020202020204" pitchFamily="34" charset="0"/>
              </a:rPr>
              <a:t>Massachusetts Commission for the Blind</a:t>
            </a:r>
            <a:br>
              <a:rPr lang="en-US" sz="1600" dirty="0">
                <a:solidFill>
                  <a:schemeClr val="bg1"/>
                </a:solidFill>
                <a:latin typeface="Arial Bold" panose="020B0704020202020204" pitchFamily="34" charset="0"/>
                <a:cs typeface="Arial Bold" panose="020B0704020202020204" pitchFamily="34" charset="0"/>
              </a:rPr>
            </a:br>
            <a:r>
              <a:rPr lang="en-US" sz="1600" dirty="0">
                <a:solidFill>
                  <a:schemeClr val="bg1"/>
                </a:solidFill>
                <a:latin typeface="Arial Bold" panose="020B0704020202020204" pitchFamily="34" charset="0"/>
                <a:cs typeface="Arial Bold" panose="020B0704020202020204" pitchFamily="34" charset="0"/>
              </a:rPr>
              <a:t>				</a:t>
            </a:r>
            <a:br>
              <a:rPr lang="en-US" sz="1600" dirty="0">
                <a:solidFill>
                  <a:schemeClr val="bg1"/>
                </a:solidFill>
                <a:latin typeface="Arial Bold" panose="020B0704020202020204" pitchFamily="34" charset="0"/>
                <a:cs typeface="Arial Bold" panose="020B0704020202020204" pitchFamily="34" charset="0"/>
              </a:rPr>
            </a:br>
            <a:r>
              <a:rPr lang="en-US" sz="2400" dirty="0">
                <a:solidFill>
                  <a:schemeClr val="bg1"/>
                </a:solidFill>
                <a:latin typeface="Arial Bold" panose="020B0704020202020204" pitchFamily="34" charset="0"/>
                <a:cs typeface="Arial Bold" panose="020B0704020202020204" pitchFamily="34" charset="0"/>
              </a:rPr>
              <a:t>Virtual Town Hall – July 10, 2020</a:t>
            </a:r>
            <a:endParaRPr lang="en-US" sz="2400" b="1" dirty="0">
              <a:solidFill>
                <a:schemeClr val="bg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1253623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CDB1-0A89-4C8D-9DD2-D4CAE546437E}"/>
              </a:ext>
            </a:extLst>
          </p:cNvPr>
          <p:cNvSpPr>
            <a:spLocks noGrp="1"/>
          </p:cNvSpPr>
          <p:nvPr>
            <p:ph type="title"/>
          </p:nvPr>
        </p:nvSpPr>
        <p:spPr>
          <a:xfrm>
            <a:off x="571500" y="254062"/>
            <a:ext cx="7886700" cy="994172"/>
          </a:xfrm>
        </p:spPr>
        <p:txBody>
          <a:bodyPr>
            <a:normAutofit/>
          </a:bodyPr>
          <a:lstStyle/>
          <a:p>
            <a:pPr algn="ctr"/>
            <a:r>
              <a:rPr lang="en-US" sz="5400" dirty="0">
                <a:latin typeface="Arial" panose="020B0604020202020204" pitchFamily="34" charset="0"/>
                <a:cs typeface="Arial" panose="020B0604020202020204" pitchFamily="34" charset="0"/>
              </a:rPr>
              <a:t>Tyler Littlefield</a:t>
            </a:r>
          </a:p>
        </p:txBody>
      </p:sp>
      <p:sp>
        <p:nvSpPr>
          <p:cNvPr id="3" name="Content Placeholder 2">
            <a:extLst>
              <a:ext uri="{FF2B5EF4-FFF2-40B4-BE49-F238E27FC236}">
                <a16:creationId xmlns:a16="http://schemas.microsoft.com/office/drawing/2014/main" id="{3E7F0C2D-3EFB-4DD0-801E-78083D4F82EC}"/>
              </a:ext>
            </a:extLst>
          </p:cNvPr>
          <p:cNvSpPr>
            <a:spLocks noGrp="1"/>
          </p:cNvSpPr>
          <p:nvPr>
            <p:ph sz="half" idx="1"/>
          </p:nvPr>
        </p:nvSpPr>
        <p:spPr>
          <a:xfrm>
            <a:off x="0" y="1362148"/>
            <a:ext cx="4514850" cy="3263504"/>
          </a:xfrm>
        </p:spPr>
        <p:txBody>
          <a:bodyPr/>
          <a:lstStyle/>
          <a:p>
            <a:pPr lvl="2"/>
            <a:r>
              <a:rPr lang="en-US" sz="3200" dirty="0">
                <a:latin typeface="Arial" panose="020B0604020202020204" pitchFamily="34" charset="0"/>
                <a:cs typeface="Arial" panose="020B0604020202020204" pitchFamily="34" charset="0"/>
              </a:rPr>
              <a:t>Accessible COVID-19 Statistics Tracker</a:t>
            </a:r>
          </a:p>
          <a:p>
            <a:pPr lvl="2"/>
            <a:endParaRPr lang="en-US" sz="3200" dirty="0">
              <a:latin typeface="Arial" panose="020B0604020202020204" pitchFamily="34" charset="0"/>
              <a:cs typeface="Arial" panose="020B0604020202020204" pitchFamily="34" charset="0"/>
            </a:endParaRPr>
          </a:p>
          <a:p>
            <a:pPr lvl="2"/>
            <a:r>
              <a:rPr lang="en-US" sz="3200" dirty="0">
                <a:latin typeface="Arial" panose="020B0604020202020204" pitchFamily="34" charset="0"/>
                <a:cs typeface="Arial" panose="020B0604020202020204" pitchFamily="34" charset="0"/>
                <a:hlinkClick r:id="rId5"/>
              </a:rPr>
              <a:t>https://cvstats.net/</a:t>
            </a:r>
            <a:endParaRPr lang="en-US" sz="3200" dirty="0">
              <a:latin typeface="Arial" panose="020B0604020202020204" pitchFamily="34" charset="0"/>
              <a:cs typeface="Arial" panose="020B0604020202020204" pitchFamily="34" charset="0"/>
            </a:endParaRPr>
          </a:p>
          <a:p>
            <a:pPr lvl="2"/>
            <a:endParaRPr lang="en-US" dirty="0"/>
          </a:p>
        </p:txBody>
      </p:sp>
      <p:pic>
        <p:nvPicPr>
          <p:cNvPr id="6" name="Content Placeholder 5" descr="&#10;Photo of Tyler Littlefield, smiling for the camera">
            <a:extLst>
              <a:ext uri="{FF2B5EF4-FFF2-40B4-BE49-F238E27FC236}">
                <a16:creationId xmlns:a16="http://schemas.microsoft.com/office/drawing/2014/main" id="{6A49CE74-E96B-4FC8-B8DE-A58375D1874C}"/>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rot="272772">
            <a:off x="5621618" y="1630111"/>
            <a:ext cx="2857448" cy="2885102"/>
          </a:xfrm>
        </p:spPr>
      </p:pic>
      <p:pic>
        <p:nvPicPr>
          <p:cNvPr id="4" name="Tyler Littlefield CVStats interview">
            <a:hlinkClick r:id="" action="ppaction://media"/>
            <a:extLst>
              <a:ext uri="{FF2B5EF4-FFF2-40B4-BE49-F238E27FC236}">
                <a16:creationId xmlns:a16="http://schemas.microsoft.com/office/drawing/2014/main" id="{9D16C3A8-E2B8-49A3-B120-3ED9BDC263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88644" y="2388394"/>
            <a:ext cx="365522" cy="365522"/>
          </a:xfrm>
          <a:prstGeom prst="rect">
            <a:avLst/>
          </a:prstGeom>
        </p:spPr>
      </p:pic>
    </p:spTree>
    <p:extLst>
      <p:ext uri="{BB962C8B-B14F-4D97-AF65-F5344CB8AC3E}">
        <p14:creationId xmlns:p14="http://schemas.microsoft.com/office/powerpoint/2010/main" val="404817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874881" y="951170"/>
            <a:ext cx="7652429" cy="3785652"/>
          </a:xfrm>
          <a:prstGeom prst="rect">
            <a:avLst/>
          </a:prstGeom>
          <a:noFill/>
        </p:spPr>
        <p:txBody>
          <a:bodyPr wrap="square" rtlCol="0">
            <a:spAutoFit/>
          </a:bodyPr>
          <a:lstStyle/>
          <a:p>
            <a:pPr algn="ctr"/>
            <a:r>
              <a:rPr lang="en-US" sz="4800" dirty="0">
                <a:solidFill>
                  <a:schemeClr val="bg1"/>
                </a:solidFill>
                <a:latin typeface="Arial Bold" panose="020B0704020202020204" pitchFamily="34" charset="0"/>
                <a:cs typeface="Arial Bold" panose="020B0704020202020204" pitchFamily="34" charset="0"/>
              </a:rPr>
              <a:t>MCB Smart Speaker </a:t>
            </a:r>
          </a:p>
          <a:p>
            <a:pPr algn="ctr"/>
            <a:r>
              <a:rPr lang="en-US" sz="4800" dirty="0">
                <a:solidFill>
                  <a:schemeClr val="bg1"/>
                </a:solidFill>
                <a:latin typeface="Arial Bold" panose="020B0704020202020204" pitchFamily="34" charset="0"/>
                <a:cs typeface="Arial Bold" panose="020B0704020202020204" pitchFamily="34" charset="0"/>
              </a:rPr>
              <a:t>Pilot Program</a:t>
            </a:r>
            <a:endParaRPr lang="en-US" sz="3600" dirty="0">
              <a:solidFill>
                <a:schemeClr val="bg1"/>
              </a:solidFill>
              <a:latin typeface="Arial Bold" panose="020B0704020202020204" pitchFamily="34" charset="0"/>
              <a:cs typeface="Arial Bold" panose="020B0704020202020204" pitchFamily="34" charset="0"/>
            </a:endParaRPr>
          </a:p>
          <a:p>
            <a:pPr algn="ctr"/>
            <a:endParaRPr lang="en-US" sz="3600" dirty="0">
              <a:solidFill>
                <a:schemeClr val="bg1"/>
              </a:solidFill>
              <a:latin typeface="Arial Bold" panose="020B0704020202020204" pitchFamily="34" charset="0"/>
              <a:cs typeface="Arial Bold" panose="020B0704020202020204" pitchFamily="34" charset="0"/>
            </a:endParaRPr>
          </a:p>
          <a:p>
            <a:pPr algn="ctr"/>
            <a:r>
              <a:rPr lang="en-US" sz="3600" dirty="0">
                <a:solidFill>
                  <a:schemeClr val="bg1"/>
                </a:solidFill>
                <a:latin typeface="Arial Bold" panose="020B0704020202020204" pitchFamily="34" charset="0"/>
                <a:cs typeface="Arial Bold" panose="020B0704020202020204" pitchFamily="34" charset="0"/>
              </a:rPr>
              <a:t>Alexander Pooler</a:t>
            </a:r>
          </a:p>
          <a:p>
            <a:pPr algn="ctr"/>
            <a:r>
              <a:rPr lang="en-US" sz="3600" i="1" dirty="0">
                <a:solidFill>
                  <a:schemeClr val="bg1"/>
                </a:solidFill>
                <a:latin typeface="Arial Bold" panose="020B0704020202020204" pitchFamily="34" charset="0"/>
                <a:cs typeface="Arial Bold" panose="020B0704020202020204" pitchFamily="34" charset="0"/>
              </a:rPr>
              <a:t>Director of </a:t>
            </a:r>
          </a:p>
          <a:p>
            <a:pPr algn="ctr"/>
            <a:r>
              <a:rPr lang="en-US" sz="3600" i="1" dirty="0">
                <a:solidFill>
                  <a:schemeClr val="bg1"/>
                </a:solidFill>
                <a:latin typeface="Arial Bold" panose="020B0704020202020204" pitchFamily="34" charset="0"/>
                <a:cs typeface="Arial Bold" panose="020B0704020202020204" pitchFamily="34" charset="0"/>
              </a:rPr>
              <a:t>Assistive Technology</a:t>
            </a:r>
          </a:p>
        </p:txBody>
      </p:sp>
    </p:spTree>
    <p:extLst>
      <p:ext uri="{BB962C8B-B14F-4D97-AF65-F5344CB8AC3E}">
        <p14:creationId xmlns:p14="http://schemas.microsoft.com/office/powerpoint/2010/main" val="7339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874881" y="951170"/>
            <a:ext cx="7652429" cy="2554545"/>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latin typeface="Arial Bold" panose="020B0704020202020204" pitchFamily="34" charset="0"/>
                <a:cs typeface="Arial Bold" panose="020B0704020202020204" pitchFamily="34" charset="0"/>
              </a:rPr>
              <a:t>Project Proposal</a:t>
            </a:r>
          </a:p>
          <a:p>
            <a:r>
              <a:rPr lang="en-US" sz="3200" dirty="0">
                <a:solidFill>
                  <a:schemeClr val="bg1"/>
                </a:solidFill>
                <a:latin typeface="Arial Bold" panose="020B0704020202020204" pitchFamily="34" charset="0"/>
                <a:cs typeface="Arial Bold" panose="020B0704020202020204" pitchFamily="34" charset="0"/>
              </a:rPr>
              <a:t> </a:t>
            </a:r>
          </a:p>
          <a:p>
            <a:pPr marL="342900" indent="-342900">
              <a:buFont typeface="Arial" panose="020B0604020202020204" pitchFamily="34" charset="0"/>
              <a:buChar char="•"/>
            </a:pPr>
            <a:r>
              <a:rPr lang="en-US" sz="3200" dirty="0">
                <a:solidFill>
                  <a:schemeClr val="bg1"/>
                </a:solidFill>
                <a:latin typeface="Arial Bold" panose="020B0704020202020204" pitchFamily="34" charset="0"/>
                <a:cs typeface="Arial Bold" panose="020B0704020202020204" pitchFamily="34" charset="0"/>
              </a:rPr>
              <a:t>Project Deliverables</a:t>
            </a:r>
          </a:p>
          <a:p>
            <a:pPr marL="342900" indent="-342900">
              <a:buFont typeface="Arial" panose="020B0604020202020204" pitchFamily="34" charset="0"/>
              <a:buChar char="•"/>
            </a:pPr>
            <a:endParaRPr lang="en-US" sz="3200" dirty="0">
              <a:solidFill>
                <a:schemeClr val="bg1"/>
              </a:solidFill>
              <a:latin typeface="Arial Bold" panose="020B0704020202020204" pitchFamily="34" charset="0"/>
              <a:cs typeface="Arial Bold" panose="020B0704020202020204" pitchFamily="34" charset="0"/>
            </a:endParaRPr>
          </a:p>
          <a:p>
            <a:pPr marL="342900" indent="-342900">
              <a:buFont typeface="Arial" panose="020B0604020202020204" pitchFamily="34" charset="0"/>
              <a:buChar char="•"/>
            </a:pPr>
            <a:r>
              <a:rPr lang="en-US" sz="3200" dirty="0">
                <a:solidFill>
                  <a:schemeClr val="bg1"/>
                </a:solidFill>
                <a:latin typeface="Arial Bold" panose="020B0704020202020204" pitchFamily="34" charset="0"/>
                <a:cs typeface="Arial Bold" panose="020B0704020202020204" pitchFamily="34" charset="0"/>
              </a:rPr>
              <a:t>Future of Smart Speakers</a:t>
            </a:r>
          </a:p>
        </p:txBody>
      </p:sp>
      <p:sp>
        <p:nvSpPr>
          <p:cNvPr id="3" name="Title 2">
            <a:extLst>
              <a:ext uri="{FF2B5EF4-FFF2-40B4-BE49-F238E27FC236}">
                <a16:creationId xmlns:a16="http://schemas.microsoft.com/office/drawing/2014/main" id="{A1BAC424-0DE9-4EB3-9CB0-26C7578C500E}"/>
              </a:ext>
            </a:extLst>
          </p:cNvPr>
          <p:cNvSpPr txBox="1">
            <a:spLocks/>
          </p:cNvSpPr>
          <p:nvPr/>
        </p:nvSpPr>
        <p:spPr>
          <a:xfrm>
            <a:off x="1196339" y="75257"/>
            <a:ext cx="7652429" cy="567839"/>
          </a:xfrm>
          <a:prstGeom prst="rect">
            <a:avLst/>
          </a:prstGeom>
        </p:spPr>
        <p:txBody>
          <a:bodyPr/>
          <a:lst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a:lstStyle>
          <a:p>
            <a:r>
              <a:rPr lang="en-US" sz="32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Amazon Echo Project Overview</a:t>
            </a:r>
            <a:br>
              <a:rPr lang="en-US" sz="3200" kern="1200" spc="50" dirty="0">
                <a:ln w="13335" cmpd="sng">
                  <a:solidFill>
                    <a:srgbClr val="759AA5">
                      <a:lumMod val="50000"/>
                    </a:srgbClr>
                  </a:solidFill>
                  <a:prstDash val="solid"/>
                </a:ln>
                <a:solidFill>
                  <a:srgbClr val="B9AB6F">
                    <a:tint val="1000"/>
                  </a:srgbClr>
                </a:solidFill>
                <a:latin typeface="Tw Cen MT"/>
              </a:rPr>
            </a:br>
            <a:endParaRPr lang="en-US" kern="0" dirty="0">
              <a:solidFill>
                <a:schemeClr val="bg1"/>
              </a:solidFill>
            </a:endParaRPr>
          </a:p>
        </p:txBody>
      </p:sp>
    </p:spTree>
    <p:extLst>
      <p:ext uri="{BB962C8B-B14F-4D97-AF65-F5344CB8AC3E}">
        <p14:creationId xmlns:p14="http://schemas.microsoft.com/office/powerpoint/2010/main" val="88962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874881" y="951170"/>
            <a:ext cx="7652429" cy="3785652"/>
          </a:xfrm>
          <a:prstGeom prst="rect">
            <a:avLst/>
          </a:prstGeom>
          <a:noFill/>
        </p:spPr>
        <p:txBody>
          <a:bodyPr wrap="square" rtlCol="0">
            <a:spAutoFit/>
          </a:bodyPr>
          <a:lstStyle/>
          <a:p>
            <a:pPr algn="ctr"/>
            <a:r>
              <a:rPr lang="en-US" sz="4800" dirty="0">
                <a:solidFill>
                  <a:schemeClr val="bg1"/>
                </a:solidFill>
                <a:latin typeface="Arial Bold" panose="020B0704020202020204" pitchFamily="34" charset="0"/>
                <a:cs typeface="Arial Bold" panose="020B0704020202020204" pitchFamily="34" charset="0"/>
              </a:rPr>
              <a:t>How to Use a Smart Device for COVID-19 Info</a:t>
            </a:r>
            <a:endParaRPr lang="en-US" sz="3600" dirty="0">
              <a:solidFill>
                <a:schemeClr val="bg1"/>
              </a:solidFill>
              <a:latin typeface="Arial Bold" panose="020B0704020202020204" pitchFamily="34" charset="0"/>
              <a:cs typeface="Arial Bold" panose="020B0704020202020204" pitchFamily="34" charset="0"/>
            </a:endParaRPr>
          </a:p>
          <a:p>
            <a:pPr algn="ctr"/>
            <a:endParaRPr lang="en-US" sz="3600" dirty="0">
              <a:solidFill>
                <a:schemeClr val="bg1"/>
              </a:solidFill>
              <a:latin typeface="Arial Bold" panose="020B0704020202020204" pitchFamily="34" charset="0"/>
              <a:cs typeface="Arial Bold" panose="020B0704020202020204" pitchFamily="34" charset="0"/>
            </a:endParaRPr>
          </a:p>
          <a:p>
            <a:pPr algn="ctr"/>
            <a:r>
              <a:rPr lang="en-US" sz="3600" dirty="0">
                <a:solidFill>
                  <a:schemeClr val="bg1"/>
                </a:solidFill>
                <a:latin typeface="Arial Bold" panose="020B0704020202020204" pitchFamily="34" charset="0"/>
                <a:cs typeface="Arial Bold" panose="020B0704020202020204" pitchFamily="34" charset="0"/>
              </a:rPr>
              <a:t>Margaret Gaffney</a:t>
            </a:r>
          </a:p>
          <a:p>
            <a:pPr algn="ctr"/>
            <a:r>
              <a:rPr lang="en-US" sz="3600" dirty="0">
                <a:solidFill>
                  <a:schemeClr val="bg1"/>
                </a:solidFill>
                <a:latin typeface="Arial Bold" panose="020B0704020202020204" pitchFamily="34" charset="0"/>
                <a:cs typeface="Arial Bold" panose="020B0704020202020204" pitchFamily="34" charset="0"/>
              </a:rPr>
              <a:t>Region V, New Bedford</a:t>
            </a:r>
            <a:endParaRPr lang="en-US" sz="3600" i="1" dirty="0">
              <a:solidFill>
                <a:schemeClr val="bg1"/>
              </a:solidFill>
              <a:latin typeface="Arial Bold" panose="020B0704020202020204" pitchFamily="34" charset="0"/>
              <a:cs typeface="Arial Bold" panose="020B0704020202020204" pitchFamily="34" charset="0"/>
            </a:endParaRPr>
          </a:p>
          <a:p>
            <a:pPr algn="ctr"/>
            <a:r>
              <a:rPr lang="en-US" sz="3600" i="1" dirty="0">
                <a:solidFill>
                  <a:schemeClr val="bg1"/>
                </a:solidFill>
                <a:latin typeface="Arial Bold" panose="020B0704020202020204" pitchFamily="34" charset="0"/>
                <a:cs typeface="Arial Bold" panose="020B0704020202020204" pitchFamily="34" charset="0"/>
              </a:rPr>
              <a:t>Assistive Technology Specialist</a:t>
            </a:r>
          </a:p>
        </p:txBody>
      </p:sp>
    </p:spTree>
    <p:extLst>
      <p:ext uri="{BB962C8B-B14F-4D97-AF65-F5344CB8AC3E}">
        <p14:creationId xmlns:p14="http://schemas.microsoft.com/office/powerpoint/2010/main" val="1830564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501445" y="965918"/>
            <a:ext cx="8642555" cy="3970318"/>
          </a:xfrm>
          <a:prstGeom prst="rect">
            <a:avLst/>
          </a:prstGeom>
          <a:noFill/>
        </p:spPr>
        <p:txBody>
          <a:bodyPr wrap="square" rtlCol="0">
            <a:spAutoFit/>
          </a:bodyPr>
          <a:lstStyle/>
          <a:p>
            <a:r>
              <a:rPr lang="en-US" sz="2800" dirty="0">
                <a:solidFill>
                  <a:schemeClr val="bg1"/>
                </a:solidFill>
                <a:latin typeface="Arial Bold" panose="020B0704020202020204" pitchFamily="34" charset="0"/>
                <a:cs typeface="Arial Bold" panose="020B0704020202020204" pitchFamily="34" charset="0"/>
              </a:rPr>
              <a:t>Ask Alexa these Questions: </a:t>
            </a:r>
          </a:p>
          <a:p>
            <a:pPr marL="457200" indent="-457200">
              <a:buFont typeface="Arial" panose="020B0604020202020204" pitchFamily="34" charset="0"/>
              <a:buChar char="•"/>
            </a:pPr>
            <a:r>
              <a:rPr lang="en-US" sz="2800" dirty="0">
                <a:solidFill>
                  <a:schemeClr val="bg1"/>
                </a:solidFill>
                <a:latin typeface="Arial Bold" panose="020B0704020202020204" pitchFamily="34" charset="0"/>
                <a:cs typeface="Arial Bold" panose="020B0704020202020204" pitchFamily="34" charset="0"/>
              </a:rPr>
              <a:t>How many cases of </a:t>
            </a:r>
            <a:r>
              <a:rPr lang="en-US" sz="2800" dirty="0" err="1">
                <a:solidFill>
                  <a:schemeClr val="bg1"/>
                </a:solidFill>
                <a:latin typeface="Arial Bold" panose="020B0704020202020204" pitchFamily="34" charset="0"/>
                <a:cs typeface="Arial Bold" panose="020B0704020202020204" pitchFamily="34" charset="0"/>
              </a:rPr>
              <a:t>Covid</a:t>
            </a:r>
            <a:r>
              <a:rPr lang="en-US" sz="2800" dirty="0">
                <a:solidFill>
                  <a:schemeClr val="bg1"/>
                </a:solidFill>
                <a:latin typeface="Arial Bold" panose="020B0704020202020204" pitchFamily="34" charset="0"/>
                <a:cs typeface="Arial Bold" panose="020B0704020202020204" pitchFamily="34" charset="0"/>
              </a:rPr>
              <a:t> are in (state or county) today?</a:t>
            </a:r>
          </a:p>
          <a:p>
            <a:pPr marL="457200" indent="-457200">
              <a:buFont typeface="Arial" panose="020B0604020202020204" pitchFamily="34" charset="0"/>
              <a:buChar char="•"/>
            </a:pPr>
            <a:r>
              <a:rPr lang="en-US" sz="2800" dirty="0">
                <a:solidFill>
                  <a:schemeClr val="bg1"/>
                </a:solidFill>
                <a:latin typeface="Arial Bold" panose="020B0704020202020204" pitchFamily="34" charset="0"/>
                <a:cs typeface="Arial Bold" panose="020B0704020202020204" pitchFamily="34" charset="0"/>
              </a:rPr>
              <a:t>What are the symptoms of </a:t>
            </a:r>
            <a:r>
              <a:rPr lang="en-US" sz="2800" dirty="0" err="1">
                <a:solidFill>
                  <a:schemeClr val="bg1"/>
                </a:solidFill>
                <a:latin typeface="Arial Bold" panose="020B0704020202020204" pitchFamily="34" charset="0"/>
                <a:cs typeface="Arial Bold" panose="020B0704020202020204" pitchFamily="34" charset="0"/>
              </a:rPr>
              <a:t>Covid</a:t>
            </a:r>
            <a:r>
              <a:rPr lang="en-US" sz="2800" dirty="0">
                <a:solidFill>
                  <a:schemeClr val="bg1"/>
                </a:solidFill>
                <a:latin typeface="Arial Bold" panose="020B0704020202020204" pitchFamily="34" charset="0"/>
                <a:cs typeface="Arial Bold" panose="020B0704020202020204" pitchFamily="34" charset="0"/>
              </a:rPr>
              <a:t>?</a:t>
            </a:r>
          </a:p>
          <a:p>
            <a:pPr marL="457200" indent="-457200">
              <a:buFont typeface="Arial" panose="020B0604020202020204" pitchFamily="34" charset="0"/>
              <a:buChar char="•"/>
            </a:pPr>
            <a:r>
              <a:rPr lang="en-US" sz="2800" dirty="0">
                <a:solidFill>
                  <a:schemeClr val="bg1"/>
                </a:solidFill>
                <a:latin typeface="Arial Bold" panose="020B0704020202020204" pitchFamily="34" charset="0"/>
                <a:cs typeface="Arial Bold" panose="020B0704020202020204" pitchFamily="34" charset="0"/>
              </a:rPr>
              <a:t>What is my risk for the </a:t>
            </a:r>
            <a:r>
              <a:rPr lang="en-US" sz="2800" dirty="0" err="1">
                <a:solidFill>
                  <a:schemeClr val="bg1"/>
                </a:solidFill>
                <a:latin typeface="Arial Bold" panose="020B0704020202020204" pitchFamily="34" charset="0"/>
                <a:cs typeface="Arial Bold" panose="020B0704020202020204" pitchFamily="34" charset="0"/>
              </a:rPr>
              <a:t>Covid</a:t>
            </a:r>
            <a:r>
              <a:rPr lang="en-US" sz="2800" dirty="0">
                <a:solidFill>
                  <a:schemeClr val="bg1"/>
                </a:solidFill>
                <a:latin typeface="Arial Bold" panose="020B0704020202020204" pitchFamily="34" charset="0"/>
                <a:cs typeface="Arial Bold" panose="020B0704020202020204" pitchFamily="34" charset="0"/>
              </a:rPr>
              <a:t> virus?</a:t>
            </a:r>
          </a:p>
          <a:p>
            <a:endParaRPr lang="en-US" sz="2800" dirty="0">
              <a:solidFill>
                <a:schemeClr val="bg1"/>
              </a:solidFill>
              <a:latin typeface="Arial Bold" panose="020B0704020202020204" pitchFamily="34" charset="0"/>
              <a:cs typeface="Arial Bold" panose="020B0704020202020204" pitchFamily="34" charset="0"/>
            </a:endParaRPr>
          </a:p>
          <a:p>
            <a:r>
              <a:rPr lang="en-US" sz="2800" dirty="0">
                <a:solidFill>
                  <a:schemeClr val="bg1"/>
                </a:solidFill>
                <a:latin typeface="Arial Bold" panose="020B0704020202020204" pitchFamily="34" charset="0"/>
                <a:cs typeface="Arial Bold" panose="020B0704020202020204" pitchFamily="34" charset="0"/>
              </a:rPr>
              <a:t>Siri and Google: Similar results</a:t>
            </a:r>
          </a:p>
          <a:p>
            <a:r>
              <a:rPr lang="en-US" sz="2800" dirty="0">
                <a:solidFill>
                  <a:schemeClr val="bg1"/>
                </a:solidFill>
                <a:latin typeface="Arial Bold" panose="020B0704020202020204" pitchFamily="34" charset="0"/>
                <a:cs typeface="Arial Bold" panose="020B0704020202020204" pitchFamily="34" charset="0"/>
              </a:rPr>
              <a:t>Bixby: Poor and out of date results</a:t>
            </a:r>
          </a:p>
          <a:p>
            <a:r>
              <a:rPr lang="en-US" sz="2800" dirty="0" err="1">
                <a:solidFill>
                  <a:schemeClr val="bg1"/>
                </a:solidFill>
                <a:latin typeface="Arial Bold" panose="020B0704020202020204" pitchFamily="34" charset="0"/>
                <a:cs typeface="Arial Bold" panose="020B0704020202020204" pitchFamily="34" charset="0"/>
              </a:rPr>
              <a:t>Covid</a:t>
            </a:r>
            <a:r>
              <a:rPr lang="en-US" sz="2800" dirty="0">
                <a:solidFill>
                  <a:schemeClr val="bg1"/>
                </a:solidFill>
                <a:latin typeface="Arial Bold" panose="020B0704020202020204" pitchFamily="34" charset="0"/>
                <a:cs typeface="Arial Bold" panose="020B0704020202020204" pitchFamily="34" charset="0"/>
              </a:rPr>
              <a:t> iPhone app: Accessible with voiceover</a:t>
            </a:r>
          </a:p>
        </p:txBody>
      </p:sp>
      <p:sp>
        <p:nvSpPr>
          <p:cNvPr id="3" name="Title 2">
            <a:extLst>
              <a:ext uri="{FF2B5EF4-FFF2-40B4-BE49-F238E27FC236}">
                <a16:creationId xmlns:a16="http://schemas.microsoft.com/office/drawing/2014/main" id="{A1BAC424-0DE9-4EB3-9CB0-26C7578C500E}"/>
              </a:ext>
            </a:extLst>
          </p:cNvPr>
          <p:cNvSpPr txBox="1">
            <a:spLocks/>
          </p:cNvSpPr>
          <p:nvPr/>
        </p:nvSpPr>
        <p:spPr>
          <a:xfrm>
            <a:off x="1196339" y="75257"/>
            <a:ext cx="7652429" cy="567839"/>
          </a:xfrm>
          <a:prstGeom prst="rect">
            <a:avLst/>
          </a:prstGeom>
        </p:spPr>
        <p:txBody>
          <a:bodyPr/>
          <a:lst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a:lstStyle>
          <a:p>
            <a:r>
              <a:rPr lang="en-US" sz="32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Using a Smart Device during COVID</a:t>
            </a:r>
            <a:br>
              <a:rPr lang="en-US" sz="3200" kern="1200" spc="50" dirty="0">
                <a:ln w="13335" cmpd="sng">
                  <a:solidFill>
                    <a:srgbClr val="759AA5">
                      <a:lumMod val="50000"/>
                    </a:srgbClr>
                  </a:solidFill>
                  <a:prstDash val="solid"/>
                </a:ln>
                <a:solidFill>
                  <a:srgbClr val="B9AB6F">
                    <a:tint val="1000"/>
                  </a:srgbClr>
                </a:solidFill>
                <a:latin typeface="Tw Cen MT"/>
              </a:rPr>
            </a:br>
            <a:endParaRPr lang="en-US" kern="0" dirty="0">
              <a:solidFill>
                <a:schemeClr val="bg1"/>
              </a:solidFill>
            </a:endParaRPr>
          </a:p>
        </p:txBody>
      </p:sp>
    </p:spTree>
    <p:extLst>
      <p:ext uri="{BB962C8B-B14F-4D97-AF65-F5344CB8AC3E}">
        <p14:creationId xmlns:p14="http://schemas.microsoft.com/office/powerpoint/2010/main" val="3456840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874881" y="951170"/>
            <a:ext cx="7652429" cy="3785652"/>
          </a:xfrm>
          <a:prstGeom prst="rect">
            <a:avLst/>
          </a:prstGeom>
          <a:noFill/>
        </p:spPr>
        <p:txBody>
          <a:bodyPr wrap="square" rtlCol="0">
            <a:spAutoFit/>
          </a:bodyPr>
          <a:lstStyle/>
          <a:p>
            <a:pPr algn="ctr"/>
            <a:r>
              <a:rPr lang="en-US" sz="4800" dirty="0">
                <a:solidFill>
                  <a:schemeClr val="bg1"/>
                </a:solidFill>
                <a:latin typeface="Arial Bold" panose="020B0704020202020204" pitchFamily="34" charset="0"/>
                <a:cs typeface="Arial Bold" panose="020B0704020202020204" pitchFamily="34" charset="0"/>
              </a:rPr>
              <a:t>Guidelines for </a:t>
            </a:r>
          </a:p>
          <a:p>
            <a:pPr algn="ctr"/>
            <a:r>
              <a:rPr lang="en-US" sz="4800" dirty="0">
                <a:solidFill>
                  <a:schemeClr val="bg1"/>
                </a:solidFill>
                <a:latin typeface="Arial Bold" panose="020B0704020202020204" pitchFamily="34" charset="0"/>
                <a:cs typeface="Arial Bold" panose="020B0704020202020204" pitchFamily="34" charset="0"/>
              </a:rPr>
              <a:t>Remote Evaluations</a:t>
            </a:r>
            <a:endParaRPr lang="en-US" sz="3600" dirty="0">
              <a:solidFill>
                <a:schemeClr val="bg1"/>
              </a:solidFill>
              <a:latin typeface="Arial Bold" panose="020B0704020202020204" pitchFamily="34" charset="0"/>
              <a:cs typeface="Arial Bold" panose="020B0704020202020204" pitchFamily="34" charset="0"/>
            </a:endParaRPr>
          </a:p>
          <a:p>
            <a:pPr algn="ctr"/>
            <a:endParaRPr lang="en-US" sz="3600" dirty="0">
              <a:solidFill>
                <a:schemeClr val="bg1"/>
              </a:solidFill>
              <a:latin typeface="Arial Bold" panose="020B0704020202020204" pitchFamily="34" charset="0"/>
              <a:cs typeface="Arial Bold" panose="020B0704020202020204" pitchFamily="34" charset="0"/>
            </a:endParaRPr>
          </a:p>
          <a:p>
            <a:pPr algn="ctr"/>
            <a:r>
              <a:rPr lang="en-US" sz="3600" dirty="0">
                <a:solidFill>
                  <a:schemeClr val="bg1"/>
                </a:solidFill>
                <a:latin typeface="Arial Bold" panose="020B0704020202020204" pitchFamily="34" charset="0"/>
                <a:cs typeface="Arial Bold" panose="020B0704020202020204" pitchFamily="34" charset="0"/>
              </a:rPr>
              <a:t>William Hersh</a:t>
            </a:r>
          </a:p>
          <a:p>
            <a:pPr algn="ctr"/>
            <a:r>
              <a:rPr lang="en-US" sz="3600" dirty="0">
                <a:solidFill>
                  <a:schemeClr val="bg1"/>
                </a:solidFill>
                <a:latin typeface="Arial Bold" panose="020B0704020202020204" pitchFamily="34" charset="0"/>
                <a:cs typeface="Arial Bold" panose="020B0704020202020204" pitchFamily="34" charset="0"/>
              </a:rPr>
              <a:t>Region I, Springfield</a:t>
            </a:r>
            <a:endParaRPr lang="en-US" sz="3600" i="1" dirty="0">
              <a:solidFill>
                <a:schemeClr val="bg1"/>
              </a:solidFill>
              <a:latin typeface="Arial Bold" panose="020B0704020202020204" pitchFamily="34" charset="0"/>
              <a:cs typeface="Arial Bold" panose="020B0704020202020204" pitchFamily="34" charset="0"/>
            </a:endParaRPr>
          </a:p>
          <a:p>
            <a:pPr algn="ctr"/>
            <a:r>
              <a:rPr lang="en-US" sz="3600" i="1" dirty="0">
                <a:solidFill>
                  <a:schemeClr val="bg1"/>
                </a:solidFill>
                <a:latin typeface="Arial Bold" panose="020B0704020202020204" pitchFamily="34" charset="0"/>
                <a:cs typeface="Arial Bold" panose="020B0704020202020204" pitchFamily="34" charset="0"/>
              </a:rPr>
              <a:t>Assistive Technology Specialist</a:t>
            </a:r>
          </a:p>
        </p:txBody>
      </p:sp>
    </p:spTree>
    <p:extLst>
      <p:ext uri="{BB962C8B-B14F-4D97-AF65-F5344CB8AC3E}">
        <p14:creationId xmlns:p14="http://schemas.microsoft.com/office/powerpoint/2010/main" val="1151449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127590" y="1025598"/>
            <a:ext cx="8888819" cy="3785652"/>
          </a:xfrm>
          <a:prstGeom prst="rect">
            <a:avLst/>
          </a:prstGeom>
          <a:noFill/>
        </p:spPr>
        <p:txBody>
          <a:bodyPr wrap="square" rtlCol="0">
            <a:spAutoFit/>
          </a:bodyPr>
          <a:lstStyle/>
          <a:p>
            <a:pPr algn="ctr"/>
            <a:r>
              <a:rPr lang="en-US" sz="4800" dirty="0">
                <a:solidFill>
                  <a:schemeClr val="bg1"/>
                </a:solidFill>
                <a:latin typeface="Arial Bold" panose="020B0704020202020204" pitchFamily="34" charset="0"/>
                <a:cs typeface="Arial Bold" panose="020B0704020202020204" pitchFamily="34" charset="0"/>
              </a:rPr>
              <a:t>Experiences using Remote Log-In Tools during COVID-19</a:t>
            </a:r>
            <a:endParaRPr lang="en-US" sz="3600" dirty="0">
              <a:solidFill>
                <a:schemeClr val="bg1"/>
              </a:solidFill>
              <a:latin typeface="Arial Bold" panose="020B0704020202020204" pitchFamily="34" charset="0"/>
              <a:cs typeface="Arial Bold" panose="020B0704020202020204" pitchFamily="34" charset="0"/>
            </a:endParaRPr>
          </a:p>
          <a:p>
            <a:pPr algn="ctr"/>
            <a:endParaRPr lang="en-US" sz="3600" dirty="0">
              <a:solidFill>
                <a:schemeClr val="bg1"/>
              </a:solidFill>
              <a:latin typeface="Arial Bold" panose="020B0704020202020204" pitchFamily="34" charset="0"/>
              <a:cs typeface="Arial Bold" panose="020B0704020202020204" pitchFamily="34" charset="0"/>
            </a:endParaRPr>
          </a:p>
          <a:p>
            <a:pPr algn="ctr"/>
            <a:r>
              <a:rPr lang="en-US" sz="3600" dirty="0">
                <a:solidFill>
                  <a:schemeClr val="bg1"/>
                </a:solidFill>
                <a:latin typeface="Arial Bold" panose="020B0704020202020204" pitchFamily="34" charset="0"/>
                <a:cs typeface="Arial Bold" panose="020B0704020202020204" pitchFamily="34" charset="0"/>
              </a:rPr>
              <a:t>Brendan Finn</a:t>
            </a:r>
          </a:p>
          <a:p>
            <a:pPr algn="ctr"/>
            <a:r>
              <a:rPr lang="en-US" sz="3600" dirty="0">
                <a:solidFill>
                  <a:schemeClr val="bg1"/>
                </a:solidFill>
                <a:latin typeface="Arial Bold" panose="020B0704020202020204" pitchFamily="34" charset="0"/>
                <a:cs typeface="Arial Bold" panose="020B0704020202020204" pitchFamily="34" charset="0"/>
              </a:rPr>
              <a:t>Region II, Worcester</a:t>
            </a:r>
            <a:endParaRPr lang="en-US" sz="3600" i="1" dirty="0">
              <a:solidFill>
                <a:schemeClr val="bg1"/>
              </a:solidFill>
              <a:latin typeface="Arial Bold" panose="020B0704020202020204" pitchFamily="34" charset="0"/>
              <a:cs typeface="Arial Bold" panose="020B0704020202020204" pitchFamily="34" charset="0"/>
            </a:endParaRPr>
          </a:p>
          <a:p>
            <a:pPr algn="ctr"/>
            <a:r>
              <a:rPr lang="en-US" sz="3600" i="1" dirty="0">
                <a:solidFill>
                  <a:schemeClr val="bg1"/>
                </a:solidFill>
                <a:latin typeface="Arial Bold" panose="020B0704020202020204" pitchFamily="34" charset="0"/>
                <a:cs typeface="Arial Bold" panose="020B0704020202020204" pitchFamily="34" charset="0"/>
              </a:rPr>
              <a:t>Assistive Technology Specialist</a:t>
            </a:r>
          </a:p>
        </p:txBody>
      </p:sp>
    </p:spTree>
    <p:extLst>
      <p:ext uri="{BB962C8B-B14F-4D97-AF65-F5344CB8AC3E}">
        <p14:creationId xmlns:p14="http://schemas.microsoft.com/office/powerpoint/2010/main" val="2628892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127590" y="664091"/>
            <a:ext cx="8888819" cy="4247317"/>
          </a:xfrm>
          <a:prstGeom prst="rect">
            <a:avLst/>
          </a:prstGeom>
          <a:noFill/>
        </p:spPr>
        <p:txBody>
          <a:bodyPr wrap="square" rtlCol="0">
            <a:spAutoFit/>
          </a:bodyPr>
          <a:lstStyle/>
          <a:p>
            <a:pPr algn="ctr"/>
            <a:r>
              <a:rPr lang="en-US" sz="4800" dirty="0">
                <a:solidFill>
                  <a:schemeClr val="bg1"/>
                </a:solidFill>
                <a:latin typeface="Arial Bold" panose="020B0704020202020204" pitchFamily="34" charset="0"/>
                <a:cs typeface="Arial Bold" panose="020B0704020202020204" pitchFamily="34" charset="0"/>
              </a:rPr>
              <a:t>Maintaining Good </a:t>
            </a:r>
          </a:p>
          <a:p>
            <a:pPr algn="ctr"/>
            <a:r>
              <a:rPr lang="en-US" sz="4800" dirty="0">
                <a:solidFill>
                  <a:schemeClr val="bg1"/>
                </a:solidFill>
                <a:latin typeface="Arial Bold" panose="020B0704020202020204" pitchFamily="34" charset="0"/>
                <a:cs typeface="Arial Bold" panose="020B0704020202020204" pitchFamily="34" charset="0"/>
              </a:rPr>
              <a:t>Ergonomic Practices in </a:t>
            </a:r>
          </a:p>
          <a:p>
            <a:pPr algn="ctr"/>
            <a:r>
              <a:rPr lang="en-US" sz="4800" dirty="0">
                <a:solidFill>
                  <a:schemeClr val="bg1"/>
                </a:solidFill>
                <a:latin typeface="Arial Bold" panose="020B0704020202020204" pitchFamily="34" charset="0"/>
                <a:cs typeface="Arial Bold" panose="020B0704020202020204" pitchFamily="34" charset="0"/>
              </a:rPr>
              <a:t>Alternative Work Spaces</a:t>
            </a:r>
            <a:endParaRPr lang="en-US" sz="3600" dirty="0">
              <a:solidFill>
                <a:schemeClr val="bg1"/>
              </a:solidFill>
              <a:latin typeface="Arial Bold" panose="020B0704020202020204" pitchFamily="34" charset="0"/>
              <a:cs typeface="Arial Bold" panose="020B0704020202020204" pitchFamily="34" charset="0"/>
            </a:endParaRPr>
          </a:p>
          <a:p>
            <a:pPr algn="ctr"/>
            <a:endParaRPr lang="en-US" dirty="0">
              <a:solidFill>
                <a:schemeClr val="bg1"/>
              </a:solidFill>
              <a:latin typeface="Arial Bold" panose="020B0704020202020204" pitchFamily="34" charset="0"/>
              <a:cs typeface="Arial Bold" panose="020B0704020202020204" pitchFamily="34" charset="0"/>
            </a:endParaRPr>
          </a:p>
          <a:p>
            <a:pPr algn="ctr"/>
            <a:r>
              <a:rPr lang="en-US" sz="3600" dirty="0">
                <a:solidFill>
                  <a:schemeClr val="bg1"/>
                </a:solidFill>
                <a:latin typeface="Arial Bold" panose="020B0704020202020204" pitchFamily="34" charset="0"/>
                <a:cs typeface="Arial Bold" panose="020B0704020202020204" pitchFamily="34" charset="0"/>
              </a:rPr>
              <a:t>James Verrill</a:t>
            </a:r>
          </a:p>
          <a:p>
            <a:pPr algn="ctr"/>
            <a:r>
              <a:rPr lang="en-US" sz="3600" dirty="0">
                <a:solidFill>
                  <a:schemeClr val="bg1"/>
                </a:solidFill>
                <a:latin typeface="Arial Bold" panose="020B0704020202020204" pitchFamily="34" charset="0"/>
                <a:cs typeface="Arial Bold" panose="020B0704020202020204" pitchFamily="34" charset="0"/>
              </a:rPr>
              <a:t>Region III, Merrimack Valley</a:t>
            </a:r>
            <a:endParaRPr lang="en-US" sz="3600" i="1" dirty="0">
              <a:solidFill>
                <a:schemeClr val="bg1"/>
              </a:solidFill>
              <a:latin typeface="Arial Bold" panose="020B0704020202020204" pitchFamily="34" charset="0"/>
              <a:cs typeface="Arial Bold" panose="020B0704020202020204" pitchFamily="34" charset="0"/>
            </a:endParaRPr>
          </a:p>
          <a:p>
            <a:pPr algn="ctr"/>
            <a:r>
              <a:rPr lang="en-US" sz="3600" i="1" dirty="0">
                <a:solidFill>
                  <a:schemeClr val="bg1"/>
                </a:solidFill>
                <a:latin typeface="Arial Bold" panose="020B0704020202020204" pitchFamily="34" charset="0"/>
                <a:cs typeface="Arial Bold" panose="020B0704020202020204" pitchFamily="34" charset="0"/>
              </a:rPr>
              <a:t>Assistive Technology Specialist</a:t>
            </a:r>
          </a:p>
        </p:txBody>
      </p:sp>
    </p:spTree>
    <p:extLst>
      <p:ext uri="{BB962C8B-B14F-4D97-AF65-F5344CB8AC3E}">
        <p14:creationId xmlns:p14="http://schemas.microsoft.com/office/powerpoint/2010/main" val="3528914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864250" y="749148"/>
            <a:ext cx="7620000" cy="3416320"/>
          </a:xfrm>
          <a:prstGeom prst="rect">
            <a:avLst/>
          </a:prstGeom>
          <a:noFill/>
        </p:spPr>
        <p:txBody>
          <a:bodyPr wrap="square" rtlCol="0">
            <a:spAutoFit/>
          </a:bodyPr>
          <a:lstStyle/>
          <a:p>
            <a:pPr algn="ctr"/>
            <a:r>
              <a:rPr lang="en-US" sz="7200" dirty="0">
                <a:solidFill>
                  <a:schemeClr val="bg1"/>
                </a:solidFill>
                <a:latin typeface="Arial Bold" panose="020B0704020202020204" pitchFamily="34" charset="0"/>
                <a:cs typeface="Arial Bold" panose="020B0704020202020204" pitchFamily="34" charset="0"/>
              </a:rPr>
              <a:t>Questions &amp; Discussion</a:t>
            </a:r>
          </a:p>
          <a:p>
            <a:pPr algn="ctr"/>
            <a:endParaRPr lang="en-US" sz="3600" dirty="0">
              <a:solidFill>
                <a:schemeClr val="bg1"/>
              </a:solidFill>
              <a:latin typeface="Arial Bold" panose="020B0704020202020204" pitchFamily="34" charset="0"/>
              <a:cs typeface="Arial Bold" panose="020B0704020202020204" pitchFamily="34" charset="0"/>
            </a:endParaRPr>
          </a:p>
          <a:p>
            <a:pPr algn="ctr"/>
            <a:r>
              <a:rPr lang="en-US" sz="3600" dirty="0">
                <a:solidFill>
                  <a:schemeClr val="bg1"/>
                </a:solidFill>
                <a:latin typeface="Arial Bold" panose="020B0704020202020204" pitchFamily="34" charset="0"/>
                <a:cs typeface="Arial Bold" panose="020B0704020202020204" pitchFamily="34" charset="0"/>
              </a:rPr>
              <a:t>Via Chat or MCBinfo@mass.gov</a:t>
            </a:r>
          </a:p>
        </p:txBody>
      </p:sp>
    </p:spTree>
    <p:extLst>
      <p:ext uri="{BB962C8B-B14F-4D97-AF65-F5344CB8AC3E}">
        <p14:creationId xmlns:p14="http://schemas.microsoft.com/office/powerpoint/2010/main" val="2780203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510363" y="1090670"/>
            <a:ext cx="8142771" cy="3598776"/>
          </a:xfrm>
          <a:prstGeom prst="rect">
            <a:avLst/>
          </a:prstGeom>
        </p:spPr>
        <p:txBody>
          <a:bodyPr/>
          <a:lstStyle/>
          <a:p>
            <a:pPr marL="0" indent="0">
              <a:spcBef>
                <a:spcPts val="0"/>
              </a:spcBef>
              <a:buNone/>
            </a:pPr>
            <a:endParaRPr lang="en-US" sz="800" b="0" dirty="0">
              <a:solidFill>
                <a:schemeClr val="bg1"/>
              </a:solidFill>
              <a:latin typeface="Arial Bold" panose="020B0704020202020204" pitchFamily="34" charset="0"/>
              <a:cs typeface="Arial Bold" panose="020B0704020202020204" pitchFamily="34" charset="0"/>
            </a:endParaRPr>
          </a:p>
          <a:p>
            <a:pPr marL="0" indent="0">
              <a:spcBef>
                <a:spcPts val="0"/>
              </a:spcBef>
              <a:buNone/>
            </a:pPr>
            <a:r>
              <a:rPr lang="en-US" b="0" dirty="0">
                <a:solidFill>
                  <a:schemeClr val="bg1"/>
                </a:solidFill>
                <a:latin typeface="Arial Bold" panose="020B0704020202020204" pitchFamily="34" charset="0"/>
                <a:cs typeface="Arial Bold" panose="020B0704020202020204" pitchFamily="34" charset="0"/>
              </a:rPr>
              <a:t>Website:	</a:t>
            </a:r>
            <a:r>
              <a:rPr lang="en-US" b="0" dirty="0">
                <a:solidFill>
                  <a:schemeClr val="bg1"/>
                </a:solidFill>
                <a:latin typeface="Arial Bold" panose="020B0704020202020204" pitchFamily="34" charset="0"/>
                <a:cs typeface="Arial Bold" panose="020B0704020202020204" pitchFamily="34" charset="0"/>
                <a:hlinkClick r:id="rId2">
                  <a:extLst>
                    <a:ext uri="{A12FA001-AC4F-418D-AE19-62706E023703}">
                      <ahyp:hlinkClr xmlns:ahyp="http://schemas.microsoft.com/office/drawing/2018/hyperlinkcolor" val="tx"/>
                    </a:ext>
                  </a:extLst>
                </a:hlinkClick>
              </a:rPr>
              <a:t>www.mass.gov/mcb</a:t>
            </a:r>
            <a:endParaRPr lang="en-US" b="0" dirty="0">
              <a:solidFill>
                <a:schemeClr val="bg1"/>
              </a:solidFill>
              <a:latin typeface="Arial Bold" panose="020B0704020202020204" pitchFamily="34" charset="0"/>
              <a:cs typeface="Arial Bold" panose="020B0704020202020204" pitchFamily="34" charset="0"/>
            </a:endParaRPr>
          </a:p>
          <a:p>
            <a:pPr marL="0" indent="0">
              <a:spcBef>
                <a:spcPts val="0"/>
              </a:spcBef>
              <a:buNone/>
            </a:pPr>
            <a:endParaRPr lang="en-US" b="0" dirty="0">
              <a:solidFill>
                <a:schemeClr val="bg1"/>
              </a:solidFill>
              <a:latin typeface="Arial Bold" panose="020B0704020202020204" pitchFamily="34" charset="0"/>
              <a:cs typeface="Arial Bold" panose="020B0704020202020204" pitchFamily="34" charset="0"/>
            </a:endParaRPr>
          </a:p>
          <a:p>
            <a:pPr marL="0" indent="0">
              <a:spcBef>
                <a:spcPts val="0"/>
              </a:spcBef>
              <a:buNone/>
            </a:pPr>
            <a:r>
              <a:rPr lang="en-US" b="0" dirty="0">
                <a:solidFill>
                  <a:schemeClr val="bg1"/>
                </a:solidFill>
                <a:latin typeface="Arial Bold" panose="020B0704020202020204" pitchFamily="34" charset="0"/>
                <a:cs typeface="Arial Bold" panose="020B0704020202020204" pitchFamily="34" charset="0"/>
              </a:rPr>
              <a:t>Twitter/Instagram: @</a:t>
            </a:r>
            <a:r>
              <a:rPr lang="en-US" b="0" dirty="0" err="1">
                <a:solidFill>
                  <a:schemeClr val="bg1"/>
                </a:solidFill>
                <a:latin typeface="Arial Bold" panose="020B0704020202020204" pitchFamily="34" charset="0"/>
                <a:cs typeface="Arial Bold" panose="020B0704020202020204" pitchFamily="34" charset="0"/>
              </a:rPr>
              <a:t>massblind</a:t>
            </a:r>
            <a:endParaRPr lang="en-US" b="0" dirty="0">
              <a:solidFill>
                <a:schemeClr val="bg1"/>
              </a:solidFill>
              <a:latin typeface="Arial Bold" panose="020B0704020202020204" pitchFamily="34" charset="0"/>
              <a:cs typeface="Arial Bold" panose="020B0704020202020204" pitchFamily="34" charset="0"/>
            </a:endParaRPr>
          </a:p>
          <a:p>
            <a:pPr marL="0" indent="0">
              <a:spcBef>
                <a:spcPts val="0"/>
              </a:spcBef>
              <a:buNone/>
            </a:pPr>
            <a:endParaRPr lang="en-US" b="0" dirty="0">
              <a:solidFill>
                <a:schemeClr val="bg1"/>
              </a:solidFill>
              <a:latin typeface="Arial Bold" panose="020B0704020202020204" pitchFamily="34" charset="0"/>
              <a:cs typeface="Arial Bold" panose="020B0704020202020204" pitchFamily="34" charset="0"/>
            </a:endParaRPr>
          </a:p>
          <a:p>
            <a:pPr marL="0" indent="0">
              <a:spcBef>
                <a:spcPts val="0"/>
              </a:spcBef>
              <a:buNone/>
            </a:pPr>
            <a:r>
              <a:rPr lang="en-US" b="0" dirty="0">
                <a:solidFill>
                  <a:schemeClr val="bg1"/>
                </a:solidFill>
                <a:latin typeface="Arial Bold" panose="020B0704020202020204" pitchFamily="34" charset="0"/>
                <a:cs typeface="Arial Bold" panose="020B0704020202020204" pitchFamily="34" charset="0"/>
              </a:rPr>
              <a:t>Facebook: @</a:t>
            </a:r>
            <a:r>
              <a:rPr lang="en-US" b="0" dirty="0" err="1">
                <a:solidFill>
                  <a:schemeClr val="bg1"/>
                </a:solidFill>
                <a:latin typeface="Arial Bold" panose="020B0704020202020204" pitchFamily="34" charset="0"/>
                <a:cs typeface="Arial Bold" panose="020B0704020202020204" pitchFamily="34" charset="0"/>
              </a:rPr>
              <a:t>masscommblind</a:t>
            </a:r>
            <a:endParaRPr lang="en-US" b="0" dirty="0">
              <a:solidFill>
                <a:schemeClr val="bg1"/>
              </a:solidFill>
              <a:latin typeface="Arial Bold" panose="020B0704020202020204" pitchFamily="34" charset="0"/>
              <a:cs typeface="Arial Bold" panose="020B0704020202020204" pitchFamily="34" charset="0"/>
            </a:endParaRPr>
          </a:p>
          <a:p>
            <a:pPr marL="0" indent="0">
              <a:spcBef>
                <a:spcPts val="0"/>
              </a:spcBef>
              <a:buNone/>
            </a:pPr>
            <a:endParaRPr lang="en-US" b="0" dirty="0">
              <a:solidFill>
                <a:schemeClr val="bg1"/>
              </a:solidFill>
              <a:latin typeface="Arial Bold" panose="020B0704020202020204" pitchFamily="34" charset="0"/>
              <a:cs typeface="Arial Bold" panose="020B0704020202020204" pitchFamily="34" charset="0"/>
            </a:endParaRPr>
          </a:p>
          <a:p>
            <a:pPr marL="0" indent="0">
              <a:spcBef>
                <a:spcPts val="0"/>
              </a:spcBef>
              <a:buNone/>
            </a:pPr>
            <a:r>
              <a:rPr lang="en-US" b="0" dirty="0">
                <a:solidFill>
                  <a:schemeClr val="bg1"/>
                </a:solidFill>
                <a:latin typeface="Arial Bold" panose="020B0704020202020204" pitchFamily="34" charset="0"/>
                <a:cs typeface="Arial Bold" panose="020B0704020202020204" pitchFamily="34" charset="0"/>
              </a:rPr>
              <a:t>LinkedIn: Massachusetts Commission for the Blind</a:t>
            </a:r>
          </a:p>
          <a:p>
            <a:pPr marL="0" indent="0">
              <a:spcBef>
                <a:spcPts val="0"/>
              </a:spcBef>
              <a:buNone/>
            </a:pPr>
            <a:endParaRPr lang="en-US" b="0" dirty="0">
              <a:solidFill>
                <a:schemeClr val="bg1"/>
              </a:solidFill>
              <a:latin typeface="Arial Bold" panose="020B0704020202020204" pitchFamily="34" charset="0"/>
              <a:cs typeface="Arial Bold" panose="020B0704020202020204" pitchFamily="34" charset="0"/>
            </a:endParaRPr>
          </a:p>
          <a:p>
            <a:pPr marL="0" indent="0">
              <a:spcBef>
                <a:spcPts val="0"/>
              </a:spcBef>
              <a:buNone/>
            </a:pPr>
            <a:r>
              <a:rPr lang="en-US" b="0" dirty="0">
                <a:solidFill>
                  <a:schemeClr val="bg1"/>
                </a:solidFill>
                <a:latin typeface="Arial Bold" panose="020B0704020202020204" pitchFamily="34" charset="0"/>
                <a:cs typeface="Arial Bold" panose="020B0704020202020204" pitchFamily="34" charset="0"/>
              </a:rPr>
              <a:t>YouTube: Massachusetts Commission for the Blind</a:t>
            </a:r>
          </a:p>
        </p:txBody>
      </p:sp>
      <p:sp>
        <p:nvSpPr>
          <p:cNvPr id="3" name="Title 2"/>
          <p:cNvSpPr>
            <a:spLocks noGrp="1"/>
          </p:cNvSpPr>
          <p:nvPr>
            <p:ph type="title" idx="4294967295"/>
          </p:nvPr>
        </p:nvSpPr>
        <p:spPr>
          <a:xfrm>
            <a:off x="1313860" y="51797"/>
            <a:ext cx="7751762" cy="280988"/>
          </a:xfrm>
          <a:prstGeom prst="rect">
            <a:avLst/>
          </a:prstGeom>
        </p:spPr>
        <p:txBody>
          <a:bodyPr/>
          <a:lstStyle/>
          <a:p>
            <a:pPr algn="r"/>
            <a:br>
              <a:rPr lang="en-US" sz="3200" kern="1200" spc="50" dirty="0">
                <a:ln w="13335" cmpd="sng">
                  <a:solidFill>
                    <a:srgbClr val="759AA5">
                      <a:lumMod val="50000"/>
                    </a:srgbClr>
                  </a:solidFill>
                  <a:prstDash val="solid"/>
                </a:ln>
                <a:solidFill>
                  <a:srgbClr val="B9AB6F">
                    <a:tint val="1000"/>
                  </a:srgbClr>
                </a:solidFill>
                <a:latin typeface="Tw Cen MT"/>
                <a:cs typeface="+mj-cs"/>
              </a:rPr>
            </a:br>
            <a:endParaRPr lang="en-US" sz="2800" dirty="0">
              <a:solidFill>
                <a:schemeClr val="bg1"/>
              </a:solidFill>
            </a:endParaRPr>
          </a:p>
        </p:txBody>
      </p:sp>
      <p:sp>
        <p:nvSpPr>
          <p:cNvPr id="4" name="TextBox 3">
            <a:extLst>
              <a:ext uri="{FF2B5EF4-FFF2-40B4-BE49-F238E27FC236}">
                <a16:creationId xmlns:a16="http://schemas.microsoft.com/office/drawing/2014/main" id="{EAE7E0D7-395A-4E9A-8C35-53AFE5BE0DCA}"/>
              </a:ext>
            </a:extLst>
          </p:cNvPr>
          <p:cNvSpPr txBox="1"/>
          <p:nvPr/>
        </p:nvSpPr>
        <p:spPr>
          <a:xfrm>
            <a:off x="1105251" y="40397"/>
            <a:ext cx="4839418" cy="584775"/>
          </a:xfrm>
          <a:prstGeom prst="rect">
            <a:avLst/>
          </a:prstGeom>
          <a:noFill/>
        </p:spPr>
        <p:txBody>
          <a:bodyPr wrap="square" rtlCol="0">
            <a:spAutoFit/>
          </a:bodyPr>
          <a:lstStyle/>
          <a:p>
            <a:r>
              <a:rPr lang="en-US" sz="3200" dirty="0">
                <a:solidFill>
                  <a:schemeClr val="bg1"/>
                </a:solidFill>
                <a:latin typeface="Arial Bold" panose="020B0704020202020204" pitchFamily="34" charset="0"/>
                <a:cs typeface="Arial Bold" panose="020B0704020202020204" pitchFamily="34" charset="0"/>
              </a:rPr>
              <a:t>Connect With MCB</a:t>
            </a:r>
          </a:p>
        </p:txBody>
      </p:sp>
    </p:spTree>
    <p:extLst>
      <p:ext uri="{BB962C8B-B14F-4D97-AF65-F5344CB8AC3E}">
        <p14:creationId xmlns:p14="http://schemas.microsoft.com/office/powerpoint/2010/main" val="3858740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906778" y="621566"/>
            <a:ext cx="7652429" cy="4339650"/>
          </a:xfrm>
          <a:prstGeom prst="rect">
            <a:avLst/>
          </a:prstGeom>
          <a:noFill/>
        </p:spPr>
        <p:txBody>
          <a:bodyPr wrap="square" rtlCol="0">
            <a:spAutoFit/>
          </a:bodyPr>
          <a:lstStyle/>
          <a:p>
            <a:pPr algn="ctr"/>
            <a:r>
              <a:rPr lang="en-US" sz="7200" dirty="0">
                <a:solidFill>
                  <a:schemeClr val="bg1"/>
                </a:solidFill>
                <a:latin typeface="Arial Bold" panose="020B0704020202020204" pitchFamily="34" charset="0"/>
                <a:cs typeface="Arial Bold" panose="020B0704020202020204" pitchFamily="34" charset="0"/>
              </a:rPr>
              <a:t>Welcome</a:t>
            </a:r>
          </a:p>
          <a:p>
            <a:pPr algn="ctr"/>
            <a:endParaRPr lang="en-US" sz="7200" dirty="0">
              <a:solidFill>
                <a:schemeClr val="bg1"/>
              </a:solidFill>
              <a:latin typeface="Arial Bold" panose="020B0704020202020204" pitchFamily="34" charset="0"/>
              <a:cs typeface="Arial Bold" panose="020B0704020202020204" pitchFamily="34" charset="0"/>
            </a:endParaRPr>
          </a:p>
          <a:p>
            <a:pPr algn="ctr"/>
            <a:endParaRPr lang="en-US" sz="4400" dirty="0">
              <a:solidFill>
                <a:schemeClr val="bg1"/>
              </a:solidFill>
              <a:latin typeface="Arial Bold" panose="020B0704020202020204" pitchFamily="34" charset="0"/>
              <a:cs typeface="Arial Bold" panose="020B0704020202020204" pitchFamily="34" charset="0"/>
            </a:endParaRPr>
          </a:p>
          <a:p>
            <a:pPr algn="ctr"/>
            <a:r>
              <a:rPr lang="en-US" sz="4400" dirty="0">
                <a:solidFill>
                  <a:schemeClr val="bg1"/>
                </a:solidFill>
                <a:latin typeface="Arial Bold" panose="020B0704020202020204" pitchFamily="34" charset="0"/>
                <a:cs typeface="Arial Bold" panose="020B0704020202020204" pitchFamily="34" charset="0"/>
              </a:rPr>
              <a:t>Commissioner</a:t>
            </a:r>
          </a:p>
          <a:p>
            <a:pPr algn="ctr"/>
            <a:r>
              <a:rPr lang="en-US" sz="4400" dirty="0">
                <a:solidFill>
                  <a:schemeClr val="bg1"/>
                </a:solidFill>
                <a:latin typeface="Arial Bold" panose="020B0704020202020204" pitchFamily="34" charset="0"/>
                <a:cs typeface="Arial Bold" panose="020B0704020202020204" pitchFamily="34" charset="0"/>
              </a:rPr>
              <a:t>David D’Arcangelo</a:t>
            </a:r>
          </a:p>
        </p:txBody>
      </p:sp>
      <p:pic>
        <p:nvPicPr>
          <p:cNvPr id="3" name="Picture 2" descr="White MCB logo with braille above M C B and Massachusetts Commission for the Blind underneath">
            <a:extLst>
              <a:ext uri="{FF2B5EF4-FFF2-40B4-BE49-F238E27FC236}">
                <a16:creationId xmlns:a16="http://schemas.microsoft.com/office/drawing/2014/main" id="{DC3F89C3-8DB9-4DE5-9F92-684D88EB6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4197" y="1382175"/>
            <a:ext cx="3677590" cy="2379150"/>
          </a:xfrm>
          <a:prstGeom prst="rect">
            <a:avLst/>
          </a:prstGeom>
        </p:spPr>
      </p:pic>
    </p:spTree>
    <p:extLst>
      <p:ext uri="{BB962C8B-B14F-4D97-AF65-F5344CB8AC3E}">
        <p14:creationId xmlns:p14="http://schemas.microsoft.com/office/powerpoint/2010/main" val="2104755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874881" y="951170"/>
            <a:ext cx="7652429" cy="2492990"/>
          </a:xfrm>
          <a:prstGeom prst="rect">
            <a:avLst/>
          </a:prstGeom>
          <a:noFill/>
        </p:spPr>
        <p:txBody>
          <a:bodyPr wrap="square" rtlCol="0">
            <a:spAutoFit/>
          </a:bodyPr>
          <a:lstStyle/>
          <a:p>
            <a:pPr algn="ctr"/>
            <a:r>
              <a:rPr lang="en-US" sz="4800" dirty="0">
                <a:solidFill>
                  <a:schemeClr val="bg1"/>
                </a:solidFill>
                <a:latin typeface="Arial Bold" panose="020B0704020202020204" pitchFamily="34" charset="0"/>
                <a:cs typeface="Arial Bold" panose="020B0704020202020204" pitchFamily="34" charset="0"/>
              </a:rPr>
              <a:t>Assistive Technology</a:t>
            </a:r>
          </a:p>
          <a:p>
            <a:pPr algn="ctr"/>
            <a:endParaRPr lang="en-US" sz="3600" dirty="0">
              <a:solidFill>
                <a:schemeClr val="bg1"/>
              </a:solidFill>
              <a:latin typeface="Arial Bold" panose="020B0704020202020204" pitchFamily="34" charset="0"/>
              <a:cs typeface="Arial Bold" panose="020B0704020202020204" pitchFamily="34" charset="0"/>
            </a:endParaRPr>
          </a:p>
          <a:p>
            <a:pPr algn="ctr"/>
            <a:r>
              <a:rPr lang="en-US" sz="3600" dirty="0">
                <a:solidFill>
                  <a:schemeClr val="bg1"/>
                </a:solidFill>
                <a:latin typeface="Arial Bold" panose="020B0704020202020204" pitchFamily="34" charset="0"/>
                <a:cs typeface="Arial Bold" panose="020B0704020202020204" pitchFamily="34" charset="0"/>
              </a:rPr>
              <a:t>Director of Assistive Technology</a:t>
            </a:r>
          </a:p>
          <a:p>
            <a:pPr algn="ctr"/>
            <a:r>
              <a:rPr lang="en-US" sz="3600" dirty="0">
                <a:solidFill>
                  <a:schemeClr val="bg1"/>
                </a:solidFill>
                <a:latin typeface="Arial Bold" panose="020B0704020202020204" pitchFamily="34" charset="0"/>
                <a:cs typeface="Arial Bold" panose="020B0704020202020204" pitchFamily="34" charset="0"/>
              </a:rPr>
              <a:t>Alexander Pooler</a:t>
            </a:r>
          </a:p>
        </p:txBody>
      </p:sp>
    </p:spTree>
    <p:extLst>
      <p:ext uri="{BB962C8B-B14F-4D97-AF65-F5344CB8AC3E}">
        <p14:creationId xmlns:p14="http://schemas.microsoft.com/office/powerpoint/2010/main" val="2684360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1063256" y="760687"/>
            <a:ext cx="7857460" cy="4076686"/>
          </a:xfrm>
          <a:prstGeom prst="rect">
            <a:avLst/>
          </a:prstGeom>
        </p:spPr>
        <p:txBody>
          <a:bodyPr/>
          <a:lstStyle/>
          <a:p>
            <a:pPr>
              <a:lnSpc>
                <a:spcPct val="150000"/>
              </a:lnSpc>
              <a:spcBef>
                <a:spcPts val="0"/>
              </a:spcBef>
              <a:spcAft>
                <a:spcPts val="0"/>
              </a:spcAft>
              <a:buClr>
                <a:schemeClr val="bg1"/>
              </a:buClr>
            </a:pPr>
            <a:r>
              <a:rPr lang="en-US" sz="1800" dirty="0">
                <a:solidFill>
                  <a:schemeClr val="bg1"/>
                </a:solidFill>
                <a:latin typeface="Arial" panose="020B0604020202020204" pitchFamily="34" charset="0"/>
                <a:ea typeface="Calibri" panose="020F0502020204030204" pitchFamily="34" charset="0"/>
                <a:cs typeface="Arial" panose="020B0604020202020204" pitchFamily="34" charset="0"/>
              </a:rPr>
              <a:t>Consumer Training Unit Overview</a:t>
            </a:r>
          </a:p>
          <a:p>
            <a:pPr>
              <a:lnSpc>
                <a:spcPct val="150000"/>
              </a:lnSpc>
              <a:spcBef>
                <a:spcPts val="0"/>
              </a:spcBef>
              <a:spcAft>
                <a:spcPts val="0"/>
              </a:spcAft>
              <a:buClr>
                <a:schemeClr val="bg1"/>
              </a:buClr>
            </a:pPr>
            <a:r>
              <a:rPr lang="en-US" sz="1800" dirty="0">
                <a:solidFill>
                  <a:schemeClr val="bg1"/>
                </a:solidFill>
                <a:latin typeface="Arial" panose="020B0604020202020204" pitchFamily="34" charset="0"/>
                <a:ea typeface="Calibri" panose="020F0502020204030204" pitchFamily="34" charset="0"/>
                <a:cs typeface="Arial" panose="020B0604020202020204" pitchFamily="34" charset="0"/>
              </a:rPr>
              <a:t>MCB Consumer Interview </a:t>
            </a:r>
          </a:p>
          <a:p>
            <a:pPr>
              <a:lnSpc>
                <a:spcPct val="150000"/>
              </a:lnSpc>
              <a:spcBef>
                <a:spcPts val="0"/>
              </a:spcBef>
              <a:spcAft>
                <a:spcPts val="0"/>
              </a:spcAft>
              <a:buClr>
                <a:schemeClr val="bg1"/>
              </a:buClr>
            </a:pPr>
            <a:r>
              <a:rPr lang="en-US" sz="1800" dirty="0">
                <a:solidFill>
                  <a:schemeClr val="bg1"/>
                </a:solidFill>
                <a:latin typeface="Arial" panose="020B0604020202020204" pitchFamily="34" charset="0"/>
                <a:ea typeface="Calibri" panose="020F0502020204030204" pitchFamily="34" charset="0"/>
                <a:cs typeface="Arial" panose="020B0604020202020204" pitchFamily="34" charset="0"/>
              </a:rPr>
              <a:t>Smart Speaker Pilot Program </a:t>
            </a:r>
          </a:p>
          <a:p>
            <a:pPr>
              <a:lnSpc>
                <a:spcPct val="150000"/>
              </a:lnSpc>
              <a:spcBef>
                <a:spcPts val="0"/>
              </a:spcBef>
              <a:spcAft>
                <a:spcPts val="0"/>
              </a:spcAft>
              <a:buClr>
                <a:schemeClr val="bg1"/>
              </a:buClr>
            </a:pPr>
            <a:r>
              <a:rPr lang="en-US" sz="1800" dirty="0">
                <a:solidFill>
                  <a:schemeClr val="bg1"/>
                </a:solidFill>
                <a:latin typeface="Arial" panose="020B0604020202020204" pitchFamily="34" charset="0"/>
                <a:ea typeface="Calibri" panose="020F0502020204030204" pitchFamily="34" charset="0"/>
                <a:cs typeface="Arial" panose="020B0604020202020204" pitchFamily="34" charset="0"/>
              </a:rPr>
              <a:t>How to Use a Smart Device for COVID-19 Information</a:t>
            </a:r>
          </a:p>
          <a:p>
            <a:pPr>
              <a:lnSpc>
                <a:spcPct val="150000"/>
              </a:lnSpc>
              <a:spcBef>
                <a:spcPts val="0"/>
              </a:spcBef>
              <a:spcAft>
                <a:spcPts val="0"/>
              </a:spcAft>
              <a:buClr>
                <a:schemeClr val="bg1"/>
              </a:buClr>
            </a:pPr>
            <a:r>
              <a:rPr lang="en-US" sz="1800" dirty="0">
                <a:solidFill>
                  <a:schemeClr val="bg1"/>
                </a:solidFill>
                <a:latin typeface="Arial" panose="020B0604020202020204" pitchFamily="34" charset="0"/>
                <a:ea typeface="Calibri" panose="020F0502020204030204" pitchFamily="34" charset="0"/>
                <a:cs typeface="Arial" panose="020B0604020202020204" pitchFamily="34" charset="0"/>
              </a:rPr>
              <a:t>Guidelines for Remote Evaluations</a:t>
            </a:r>
          </a:p>
          <a:p>
            <a:pPr>
              <a:lnSpc>
                <a:spcPct val="150000"/>
              </a:lnSpc>
              <a:spcBef>
                <a:spcPts val="0"/>
              </a:spcBef>
              <a:spcAft>
                <a:spcPts val="0"/>
              </a:spcAft>
              <a:buClr>
                <a:schemeClr val="bg1"/>
              </a:buClr>
            </a:pPr>
            <a:r>
              <a:rPr lang="en-US" sz="1800" dirty="0">
                <a:solidFill>
                  <a:schemeClr val="bg1"/>
                </a:solidFill>
                <a:latin typeface="Arial" panose="020B0604020202020204" pitchFamily="34" charset="0"/>
                <a:ea typeface="Calibri" panose="020F0502020204030204" pitchFamily="34" charset="0"/>
                <a:cs typeface="Arial" panose="020B0604020202020204" pitchFamily="34" charset="0"/>
              </a:rPr>
              <a:t>Experiences using Remote Log-in Tools during COVID-19</a:t>
            </a:r>
          </a:p>
          <a:p>
            <a:pPr>
              <a:lnSpc>
                <a:spcPct val="150000"/>
              </a:lnSpc>
              <a:spcBef>
                <a:spcPts val="0"/>
              </a:spcBef>
              <a:spcAft>
                <a:spcPts val="0"/>
              </a:spcAft>
              <a:buClr>
                <a:schemeClr val="bg1"/>
              </a:buClr>
            </a:pPr>
            <a:r>
              <a:rPr lang="en-US" sz="1800" dirty="0">
                <a:solidFill>
                  <a:schemeClr val="bg1"/>
                </a:solidFill>
                <a:latin typeface="Arial" panose="020B0604020202020204" pitchFamily="34" charset="0"/>
                <a:ea typeface="Calibri" panose="020F0502020204030204" pitchFamily="34" charset="0"/>
                <a:cs typeface="Arial" panose="020B0604020202020204" pitchFamily="34" charset="0"/>
              </a:rPr>
              <a:t>Maintaining Good Ergonomic Practices in Alternative Work Spaces </a:t>
            </a:r>
          </a:p>
          <a:p>
            <a:pPr>
              <a:lnSpc>
                <a:spcPct val="150000"/>
              </a:lnSpc>
              <a:spcBef>
                <a:spcPts val="0"/>
              </a:spcBef>
              <a:spcAft>
                <a:spcPts val="0"/>
              </a:spcAft>
              <a:buClr>
                <a:schemeClr val="bg1"/>
              </a:buClr>
            </a:pPr>
            <a:r>
              <a:rPr lang="en-US" sz="1800" dirty="0">
                <a:solidFill>
                  <a:schemeClr val="bg1"/>
                </a:solidFill>
                <a:latin typeface="Arial" panose="020B0604020202020204" pitchFamily="34" charset="0"/>
                <a:ea typeface="Calibri" panose="020F0502020204030204" pitchFamily="34" charset="0"/>
                <a:cs typeface="Arial" panose="020B0604020202020204" pitchFamily="34" charset="0"/>
              </a:rPr>
              <a:t>Questions &amp; Answers using Chat or MCBinfo@mass.gov </a:t>
            </a:r>
          </a:p>
          <a:p>
            <a:pPr marL="0" indent="0" algn="ctr">
              <a:lnSpc>
                <a:spcPct val="150000"/>
              </a:lnSpc>
              <a:spcBef>
                <a:spcPts val="0"/>
              </a:spcBef>
              <a:buNone/>
            </a:pPr>
            <a:endParaRPr lang="en-US" dirty="0"/>
          </a:p>
          <a:p>
            <a:pPr marL="0" indent="0">
              <a:buNone/>
            </a:pPr>
            <a:endParaRPr lang="en-US" dirty="0"/>
          </a:p>
        </p:txBody>
      </p:sp>
      <p:sp>
        <p:nvSpPr>
          <p:cNvPr id="3" name="Title 2"/>
          <p:cNvSpPr>
            <a:spLocks noGrp="1"/>
          </p:cNvSpPr>
          <p:nvPr>
            <p:ph type="title" idx="4294967295"/>
          </p:nvPr>
        </p:nvSpPr>
        <p:spPr>
          <a:xfrm>
            <a:off x="1313860" y="53163"/>
            <a:ext cx="7751762" cy="280988"/>
          </a:xfrm>
          <a:prstGeom prst="rect">
            <a:avLst/>
          </a:prstGeom>
        </p:spPr>
        <p:txBody>
          <a:bodyPr/>
          <a:lstStyle/>
          <a:p>
            <a:pPr algn="r"/>
            <a:br>
              <a:rPr lang="en-US" sz="3200" kern="1200" spc="50" dirty="0">
                <a:ln w="13335" cmpd="sng">
                  <a:solidFill>
                    <a:srgbClr val="759AA5">
                      <a:lumMod val="50000"/>
                    </a:srgbClr>
                  </a:solidFill>
                  <a:prstDash val="solid"/>
                </a:ln>
                <a:solidFill>
                  <a:srgbClr val="B9AB6F">
                    <a:tint val="1000"/>
                  </a:srgbClr>
                </a:solidFill>
                <a:latin typeface="Tw Cen MT"/>
                <a:cs typeface="+mj-cs"/>
              </a:rPr>
            </a:br>
            <a:endParaRPr lang="en-US" sz="2800" dirty="0">
              <a:solidFill>
                <a:schemeClr val="bg1"/>
              </a:solidFill>
            </a:endParaRPr>
          </a:p>
        </p:txBody>
      </p:sp>
      <p:sp>
        <p:nvSpPr>
          <p:cNvPr id="4" name="TextBox 3">
            <a:extLst>
              <a:ext uri="{FF2B5EF4-FFF2-40B4-BE49-F238E27FC236}">
                <a16:creationId xmlns:a16="http://schemas.microsoft.com/office/drawing/2014/main" id="{EAE7E0D7-395A-4E9A-8C35-53AFE5BE0DCA}"/>
              </a:ext>
            </a:extLst>
          </p:cNvPr>
          <p:cNvSpPr txBox="1"/>
          <p:nvPr/>
        </p:nvSpPr>
        <p:spPr>
          <a:xfrm>
            <a:off x="1148316" y="40397"/>
            <a:ext cx="5475767" cy="646331"/>
          </a:xfrm>
          <a:prstGeom prst="rect">
            <a:avLst/>
          </a:prstGeom>
          <a:noFill/>
        </p:spPr>
        <p:txBody>
          <a:bodyPr wrap="square" rtlCol="0">
            <a:spAutoFit/>
          </a:bodyPr>
          <a:lstStyle/>
          <a:p>
            <a:r>
              <a:rPr lang="en-US" sz="3600" spc="50" dirty="0">
                <a:ln w="13335" cmpd="sng">
                  <a:solidFill>
                    <a:srgbClr val="759AA5">
                      <a:lumMod val="50000"/>
                    </a:srgbClr>
                  </a:solidFill>
                  <a:prstDash val="solid"/>
                </a:ln>
                <a:solidFill>
                  <a:srgbClr val="B9AB6F">
                    <a:tint val="1000"/>
                  </a:srgbClr>
                </a:solidFill>
                <a:latin typeface="Arial Bold" panose="020B0704020202020204" pitchFamily="34" charset="0"/>
                <a:ea typeface="+mj-ea"/>
                <a:cs typeface="Arial Bold" panose="020B0704020202020204" pitchFamily="34" charset="0"/>
              </a:rPr>
              <a:t>AGENDA</a:t>
            </a:r>
            <a:endParaRPr lang="en-US" sz="3200" dirty="0">
              <a:solidFill>
                <a:schemeClr val="bg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2461675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874881" y="951170"/>
            <a:ext cx="7652429" cy="3785652"/>
          </a:xfrm>
          <a:prstGeom prst="rect">
            <a:avLst/>
          </a:prstGeom>
          <a:noFill/>
        </p:spPr>
        <p:txBody>
          <a:bodyPr wrap="square" rtlCol="0">
            <a:spAutoFit/>
          </a:bodyPr>
          <a:lstStyle/>
          <a:p>
            <a:pPr algn="ctr"/>
            <a:r>
              <a:rPr lang="en-US" sz="4800" dirty="0">
                <a:solidFill>
                  <a:schemeClr val="bg1"/>
                </a:solidFill>
                <a:latin typeface="Arial Bold" panose="020B0704020202020204" pitchFamily="34" charset="0"/>
                <a:cs typeface="Arial Bold" panose="020B0704020202020204" pitchFamily="34" charset="0"/>
              </a:rPr>
              <a:t>Consumer Training Unit  (CTU) Overview</a:t>
            </a:r>
            <a:endParaRPr lang="en-US" sz="3600" dirty="0">
              <a:solidFill>
                <a:schemeClr val="bg1"/>
              </a:solidFill>
              <a:latin typeface="Arial Bold" panose="020B0704020202020204" pitchFamily="34" charset="0"/>
              <a:cs typeface="Arial Bold" panose="020B0704020202020204" pitchFamily="34" charset="0"/>
            </a:endParaRPr>
          </a:p>
          <a:p>
            <a:pPr algn="ctr"/>
            <a:endParaRPr lang="en-US" sz="3600" dirty="0">
              <a:solidFill>
                <a:schemeClr val="bg1"/>
              </a:solidFill>
              <a:latin typeface="Arial Bold" panose="020B0704020202020204" pitchFamily="34" charset="0"/>
              <a:cs typeface="Arial Bold" panose="020B0704020202020204" pitchFamily="34" charset="0"/>
            </a:endParaRPr>
          </a:p>
          <a:p>
            <a:pPr algn="ctr"/>
            <a:r>
              <a:rPr lang="en-US" sz="3600" dirty="0">
                <a:solidFill>
                  <a:schemeClr val="bg1"/>
                </a:solidFill>
                <a:latin typeface="Arial Bold" panose="020B0704020202020204" pitchFamily="34" charset="0"/>
                <a:cs typeface="Arial Bold" panose="020B0704020202020204" pitchFamily="34" charset="0"/>
              </a:rPr>
              <a:t>Richard Flint</a:t>
            </a:r>
          </a:p>
          <a:p>
            <a:pPr algn="ctr"/>
            <a:r>
              <a:rPr lang="en-US" sz="3600" i="1" dirty="0">
                <a:solidFill>
                  <a:schemeClr val="bg1"/>
                </a:solidFill>
                <a:latin typeface="Arial Bold" panose="020B0704020202020204" pitchFamily="34" charset="0"/>
                <a:cs typeface="Arial Bold" panose="020B0704020202020204" pitchFamily="34" charset="0"/>
              </a:rPr>
              <a:t>Supervisor for Technology for the Blind Consumer Training Unit </a:t>
            </a:r>
          </a:p>
        </p:txBody>
      </p:sp>
    </p:spTree>
    <p:extLst>
      <p:ext uri="{BB962C8B-B14F-4D97-AF65-F5344CB8AC3E}">
        <p14:creationId xmlns:p14="http://schemas.microsoft.com/office/powerpoint/2010/main" val="4164817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1196339" y="951170"/>
            <a:ext cx="7330971" cy="2862322"/>
          </a:xfrm>
          <a:prstGeom prst="rect">
            <a:avLst/>
          </a:prstGeom>
          <a:noFill/>
        </p:spPr>
        <p:txBody>
          <a:bodyPr wrap="square" rtlCol="0">
            <a:spAutoFit/>
          </a:bodyPr>
          <a:lstStyle/>
          <a:p>
            <a:r>
              <a:rPr lang="en-US" sz="3600" dirty="0">
                <a:solidFill>
                  <a:schemeClr val="bg1"/>
                </a:solidFill>
                <a:latin typeface="Arial Bold" panose="020B0704020202020204" pitchFamily="34" charset="0"/>
                <a:cs typeface="Arial Bold" panose="020B0704020202020204" pitchFamily="34" charset="0"/>
              </a:rPr>
              <a:t>Contact the Helpdesk</a:t>
            </a:r>
          </a:p>
          <a:p>
            <a:endParaRPr lang="en-US" sz="3600" dirty="0">
              <a:solidFill>
                <a:schemeClr val="bg1"/>
              </a:solidFill>
              <a:latin typeface="Arial Bold" panose="020B0704020202020204" pitchFamily="34" charset="0"/>
              <a:cs typeface="Arial Bold" panose="020B0704020202020204" pitchFamily="34" charset="0"/>
            </a:endParaRPr>
          </a:p>
          <a:p>
            <a:pPr marL="800100" lvl="1" indent="-342900">
              <a:buFont typeface="Arial" panose="020B0604020202020204" pitchFamily="34" charset="0"/>
              <a:buChar char="•"/>
            </a:pPr>
            <a:r>
              <a:rPr lang="en-US" sz="3600" dirty="0">
                <a:solidFill>
                  <a:schemeClr val="bg1"/>
                </a:solidFill>
                <a:latin typeface="Arial Bold" panose="020B0704020202020204" pitchFamily="34" charset="0"/>
                <a:cs typeface="Arial Bold" panose="020B0704020202020204" pitchFamily="34" charset="0"/>
              </a:rPr>
              <a:t>617-626-7401</a:t>
            </a:r>
          </a:p>
          <a:p>
            <a:pPr marL="800100" lvl="1" indent="-342900">
              <a:buFont typeface="Arial" panose="020B0604020202020204" pitchFamily="34" charset="0"/>
              <a:buChar char="•"/>
            </a:pPr>
            <a:r>
              <a:rPr lang="en-US" sz="3600" dirty="0">
                <a:solidFill>
                  <a:schemeClr val="bg1"/>
                </a:solidFill>
                <a:latin typeface="Arial Bold" panose="020B0704020202020204" pitchFamily="34" charset="0"/>
                <a:cs typeface="Arial Bold" panose="020B0704020202020204" pitchFamily="34" charset="0"/>
              </a:rPr>
              <a:t>Monday thru Friday</a:t>
            </a:r>
          </a:p>
          <a:p>
            <a:pPr marL="800100" lvl="1" indent="-342900">
              <a:buFont typeface="Arial" panose="020B0604020202020204" pitchFamily="34" charset="0"/>
              <a:buChar char="•"/>
            </a:pPr>
            <a:r>
              <a:rPr lang="en-US" sz="3600" dirty="0">
                <a:solidFill>
                  <a:schemeClr val="bg1"/>
                </a:solidFill>
                <a:latin typeface="Arial Bold" panose="020B0704020202020204" pitchFamily="34" charset="0"/>
                <a:cs typeface="Arial Bold" panose="020B0704020202020204" pitchFamily="34" charset="0"/>
              </a:rPr>
              <a:t>8:45 am to 5:00 pm EDT</a:t>
            </a:r>
          </a:p>
        </p:txBody>
      </p:sp>
      <p:sp>
        <p:nvSpPr>
          <p:cNvPr id="3" name="Title 2">
            <a:extLst>
              <a:ext uri="{FF2B5EF4-FFF2-40B4-BE49-F238E27FC236}">
                <a16:creationId xmlns:a16="http://schemas.microsoft.com/office/drawing/2014/main" id="{A1BAC424-0DE9-4EB3-9CB0-26C7578C500E}"/>
              </a:ext>
            </a:extLst>
          </p:cNvPr>
          <p:cNvSpPr txBox="1">
            <a:spLocks/>
          </p:cNvSpPr>
          <p:nvPr/>
        </p:nvSpPr>
        <p:spPr>
          <a:xfrm>
            <a:off x="1196339" y="75257"/>
            <a:ext cx="7652429" cy="567839"/>
          </a:xfrm>
          <a:prstGeom prst="rect">
            <a:avLst/>
          </a:prstGeom>
        </p:spPr>
        <p:txBody>
          <a:bodyPr/>
          <a:lst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a:lstStyle>
          <a:p>
            <a:r>
              <a:rPr lang="en-US" sz="32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Consumer Training Unit Overview</a:t>
            </a:r>
            <a:br>
              <a:rPr lang="en-US" sz="3200" kern="1200" spc="50" dirty="0">
                <a:ln w="13335" cmpd="sng">
                  <a:solidFill>
                    <a:srgbClr val="759AA5">
                      <a:lumMod val="50000"/>
                    </a:srgbClr>
                  </a:solidFill>
                  <a:prstDash val="solid"/>
                </a:ln>
                <a:solidFill>
                  <a:srgbClr val="B9AB6F">
                    <a:tint val="1000"/>
                  </a:srgbClr>
                </a:solidFill>
                <a:latin typeface="Tw Cen MT"/>
              </a:rPr>
            </a:br>
            <a:endParaRPr lang="en-US" kern="0" dirty="0">
              <a:solidFill>
                <a:schemeClr val="bg1"/>
              </a:solidFill>
            </a:endParaRPr>
          </a:p>
        </p:txBody>
      </p:sp>
    </p:spTree>
    <p:extLst>
      <p:ext uri="{BB962C8B-B14F-4D97-AF65-F5344CB8AC3E}">
        <p14:creationId xmlns:p14="http://schemas.microsoft.com/office/powerpoint/2010/main" val="3775620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1196339" y="951170"/>
            <a:ext cx="7330971" cy="2862322"/>
          </a:xfrm>
          <a:prstGeom prst="rect">
            <a:avLst/>
          </a:prstGeom>
          <a:noFill/>
        </p:spPr>
        <p:txBody>
          <a:bodyPr wrap="square" rtlCol="0">
            <a:spAutoFit/>
          </a:bodyPr>
          <a:lstStyle/>
          <a:p>
            <a:r>
              <a:rPr lang="en-US" sz="3600" dirty="0">
                <a:solidFill>
                  <a:schemeClr val="bg1"/>
                </a:solidFill>
                <a:latin typeface="Arial Bold" panose="020B0704020202020204" pitchFamily="34" charset="0"/>
                <a:cs typeface="Arial Bold" panose="020B0704020202020204" pitchFamily="34" charset="0"/>
              </a:rPr>
              <a:t>What does the Helpdesk do?</a:t>
            </a:r>
          </a:p>
          <a:p>
            <a:endParaRPr lang="en-US" sz="3600" dirty="0">
              <a:solidFill>
                <a:schemeClr val="bg1"/>
              </a:solidFill>
              <a:latin typeface="Arial Bold" panose="020B0704020202020204" pitchFamily="34" charset="0"/>
              <a:cs typeface="Arial Bold" panose="020B0704020202020204" pitchFamily="34" charset="0"/>
            </a:endParaRPr>
          </a:p>
          <a:p>
            <a:pPr marL="800100" lvl="1" indent="-342900">
              <a:buFont typeface="Arial" panose="020B0604020202020204" pitchFamily="34" charset="0"/>
              <a:buChar char="•"/>
            </a:pPr>
            <a:r>
              <a:rPr lang="en-US" sz="3600" dirty="0">
                <a:solidFill>
                  <a:schemeClr val="bg1"/>
                </a:solidFill>
                <a:latin typeface="Arial Bold" panose="020B0704020202020204" pitchFamily="34" charset="0"/>
                <a:cs typeface="Arial Bold" panose="020B0704020202020204" pitchFamily="34" charset="0"/>
              </a:rPr>
              <a:t>Troubleshoot</a:t>
            </a:r>
          </a:p>
          <a:p>
            <a:pPr marL="800100" lvl="1" indent="-342900">
              <a:buFont typeface="Arial" panose="020B0604020202020204" pitchFamily="34" charset="0"/>
              <a:buChar char="•"/>
            </a:pPr>
            <a:r>
              <a:rPr lang="en-US" sz="3600" dirty="0">
                <a:solidFill>
                  <a:schemeClr val="bg1"/>
                </a:solidFill>
                <a:latin typeface="Arial Bold" panose="020B0704020202020204" pitchFamily="34" charset="0"/>
                <a:cs typeface="Arial Bold" panose="020B0704020202020204" pitchFamily="34" charset="0"/>
              </a:rPr>
              <a:t>Train</a:t>
            </a:r>
          </a:p>
          <a:p>
            <a:pPr marL="800100" lvl="1" indent="-342900">
              <a:buFont typeface="Arial" panose="020B0604020202020204" pitchFamily="34" charset="0"/>
              <a:buChar char="•"/>
            </a:pPr>
            <a:r>
              <a:rPr lang="en-US" sz="3600" dirty="0">
                <a:solidFill>
                  <a:schemeClr val="bg1"/>
                </a:solidFill>
                <a:latin typeface="Arial Bold" panose="020B0704020202020204" pitchFamily="34" charset="0"/>
                <a:cs typeface="Arial Bold" panose="020B0704020202020204" pitchFamily="34" charset="0"/>
              </a:rPr>
              <a:t>Schedule Training</a:t>
            </a:r>
          </a:p>
        </p:txBody>
      </p:sp>
      <p:sp>
        <p:nvSpPr>
          <p:cNvPr id="3" name="Title 2">
            <a:extLst>
              <a:ext uri="{FF2B5EF4-FFF2-40B4-BE49-F238E27FC236}">
                <a16:creationId xmlns:a16="http://schemas.microsoft.com/office/drawing/2014/main" id="{A1BAC424-0DE9-4EB3-9CB0-26C7578C500E}"/>
              </a:ext>
            </a:extLst>
          </p:cNvPr>
          <p:cNvSpPr txBox="1">
            <a:spLocks/>
          </p:cNvSpPr>
          <p:nvPr/>
        </p:nvSpPr>
        <p:spPr>
          <a:xfrm>
            <a:off x="1196339" y="75257"/>
            <a:ext cx="7652429" cy="567839"/>
          </a:xfrm>
          <a:prstGeom prst="rect">
            <a:avLst/>
          </a:prstGeom>
        </p:spPr>
        <p:txBody>
          <a:bodyPr/>
          <a:lst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a:lstStyle>
          <a:p>
            <a:r>
              <a:rPr lang="en-US" sz="32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Consumer Training Unit Overview</a:t>
            </a:r>
            <a:br>
              <a:rPr lang="en-US" sz="3200" kern="1200" spc="50" dirty="0">
                <a:ln w="13335" cmpd="sng">
                  <a:solidFill>
                    <a:srgbClr val="759AA5">
                      <a:lumMod val="50000"/>
                    </a:srgbClr>
                  </a:solidFill>
                  <a:prstDash val="solid"/>
                </a:ln>
                <a:solidFill>
                  <a:srgbClr val="B9AB6F">
                    <a:tint val="1000"/>
                  </a:srgbClr>
                </a:solidFill>
                <a:latin typeface="Tw Cen MT"/>
              </a:rPr>
            </a:br>
            <a:endParaRPr lang="en-US" kern="0" dirty="0">
              <a:solidFill>
                <a:schemeClr val="bg1"/>
              </a:solidFill>
            </a:endParaRPr>
          </a:p>
        </p:txBody>
      </p:sp>
    </p:spTree>
    <p:extLst>
      <p:ext uri="{BB962C8B-B14F-4D97-AF65-F5344CB8AC3E}">
        <p14:creationId xmlns:p14="http://schemas.microsoft.com/office/powerpoint/2010/main" val="368868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1196339" y="951170"/>
            <a:ext cx="7330971" cy="3416320"/>
          </a:xfrm>
          <a:prstGeom prst="rect">
            <a:avLst/>
          </a:prstGeom>
          <a:noFill/>
        </p:spPr>
        <p:txBody>
          <a:bodyPr wrap="square" rtlCol="0">
            <a:spAutoFit/>
          </a:bodyPr>
          <a:lstStyle/>
          <a:p>
            <a:r>
              <a:rPr lang="en-US" sz="3600" dirty="0">
                <a:solidFill>
                  <a:schemeClr val="bg1"/>
                </a:solidFill>
                <a:latin typeface="Arial Bold" panose="020B0704020202020204" pitchFamily="34" charset="0"/>
                <a:cs typeface="Arial Bold" panose="020B0704020202020204" pitchFamily="34" charset="0"/>
              </a:rPr>
              <a:t>Other Options for Assistance</a:t>
            </a:r>
          </a:p>
          <a:p>
            <a:endParaRPr lang="en-US" sz="3600" dirty="0">
              <a:solidFill>
                <a:schemeClr val="bg1"/>
              </a:solidFill>
              <a:latin typeface="Arial Bold" panose="020B0704020202020204" pitchFamily="34" charset="0"/>
              <a:cs typeface="Arial Bold" panose="020B0704020202020204" pitchFamily="34" charset="0"/>
            </a:endParaRPr>
          </a:p>
          <a:p>
            <a:pPr marL="800100" lvl="1" indent="-342900">
              <a:buFont typeface="Arial" panose="020B0604020202020204" pitchFamily="34" charset="0"/>
              <a:buChar char="•"/>
            </a:pPr>
            <a:r>
              <a:rPr lang="en-US" sz="3600" dirty="0">
                <a:solidFill>
                  <a:schemeClr val="bg1"/>
                </a:solidFill>
                <a:latin typeface="Arial Bold" panose="020B0704020202020204" pitchFamily="34" charset="0"/>
                <a:cs typeface="Arial Bold" panose="020B0704020202020204" pitchFamily="34" charset="0"/>
              </a:rPr>
              <a:t>Microsoft</a:t>
            </a:r>
          </a:p>
          <a:p>
            <a:pPr marL="800100" lvl="1" indent="-342900">
              <a:buFont typeface="Arial" panose="020B0604020202020204" pitchFamily="34" charset="0"/>
              <a:buChar char="•"/>
            </a:pPr>
            <a:r>
              <a:rPr lang="en-US" sz="3600" dirty="0">
                <a:solidFill>
                  <a:schemeClr val="bg1"/>
                </a:solidFill>
                <a:latin typeface="Arial Bold" panose="020B0704020202020204" pitchFamily="34" charset="0"/>
                <a:cs typeface="Arial Bold" panose="020B0704020202020204" pitchFamily="34" charset="0"/>
              </a:rPr>
              <a:t>Google Accessibility</a:t>
            </a:r>
          </a:p>
          <a:p>
            <a:pPr marL="800100" lvl="1" indent="-342900">
              <a:buFont typeface="Arial" panose="020B0604020202020204" pitchFamily="34" charset="0"/>
              <a:buChar char="•"/>
            </a:pPr>
            <a:r>
              <a:rPr lang="en-US" sz="3600" dirty="0">
                <a:solidFill>
                  <a:schemeClr val="bg1"/>
                </a:solidFill>
                <a:latin typeface="Arial Bold" panose="020B0704020202020204" pitchFamily="34" charset="0"/>
                <a:cs typeface="Arial Bold" panose="020B0704020202020204" pitchFamily="34" charset="0"/>
              </a:rPr>
              <a:t>Be My Eyes App</a:t>
            </a:r>
          </a:p>
          <a:p>
            <a:pPr marL="800100" lvl="1" indent="-342900">
              <a:buFont typeface="Arial" panose="020B0604020202020204" pitchFamily="34" charset="0"/>
              <a:buChar char="•"/>
            </a:pPr>
            <a:r>
              <a:rPr lang="en-US" sz="3600" dirty="0">
                <a:solidFill>
                  <a:schemeClr val="bg1"/>
                </a:solidFill>
                <a:latin typeface="Arial Bold" panose="020B0704020202020204" pitchFamily="34" charset="0"/>
                <a:cs typeface="Arial Bold" panose="020B0704020202020204" pitchFamily="34" charset="0"/>
              </a:rPr>
              <a:t>1-800-936-5900 Microsoft</a:t>
            </a:r>
          </a:p>
        </p:txBody>
      </p:sp>
      <p:sp>
        <p:nvSpPr>
          <p:cNvPr id="3" name="Title 2">
            <a:extLst>
              <a:ext uri="{FF2B5EF4-FFF2-40B4-BE49-F238E27FC236}">
                <a16:creationId xmlns:a16="http://schemas.microsoft.com/office/drawing/2014/main" id="{A1BAC424-0DE9-4EB3-9CB0-26C7578C500E}"/>
              </a:ext>
            </a:extLst>
          </p:cNvPr>
          <p:cNvSpPr txBox="1">
            <a:spLocks/>
          </p:cNvSpPr>
          <p:nvPr/>
        </p:nvSpPr>
        <p:spPr>
          <a:xfrm>
            <a:off x="1196339" y="75257"/>
            <a:ext cx="7652429" cy="567839"/>
          </a:xfrm>
          <a:prstGeom prst="rect">
            <a:avLst/>
          </a:prstGeom>
        </p:spPr>
        <p:txBody>
          <a:bodyPr/>
          <a:lst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a:lstStyle>
          <a:p>
            <a:r>
              <a:rPr lang="en-US" sz="32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Consumer Training Unit Overview</a:t>
            </a:r>
            <a:br>
              <a:rPr lang="en-US" sz="3200" kern="1200" spc="50" dirty="0">
                <a:ln w="13335" cmpd="sng">
                  <a:solidFill>
                    <a:srgbClr val="759AA5">
                      <a:lumMod val="50000"/>
                    </a:srgbClr>
                  </a:solidFill>
                  <a:prstDash val="solid"/>
                </a:ln>
                <a:solidFill>
                  <a:srgbClr val="B9AB6F">
                    <a:tint val="1000"/>
                  </a:srgbClr>
                </a:solidFill>
                <a:latin typeface="Tw Cen MT"/>
              </a:rPr>
            </a:br>
            <a:endParaRPr lang="en-US" kern="0" dirty="0">
              <a:solidFill>
                <a:schemeClr val="bg1"/>
              </a:solidFill>
            </a:endParaRPr>
          </a:p>
        </p:txBody>
      </p:sp>
    </p:spTree>
    <p:extLst>
      <p:ext uri="{BB962C8B-B14F-4D97-AF65-F5344CB8AC3E}">
        <p14:creationId xmlns:p14="http://schemas.microsoft.com/office/powerpoint/2010/main" val="4121673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874881" y="951170"/>
            <a:ext cx="7652429" cy="3785652"/>
          </a:xfrm>
          <a:prstGeom prst="rect">
            <a:avLst/>
          </a:prstGeom>
          <a:noFill/>
        </p:spPr>
        <p:txBody>
          <a:bodyPr wrap="square" rtlCol="0">
            <a:spAutoFit/>
          </a:bodyPr>
          <a:lstStyle/>
          <a:p>
            <a:pPr algn="ctr"/>
            <a:r>
              <a:rPr lang="en-US" sz="4800" dirty="0">
                <a:solidFill>
                  <a:schemeClr val="bg1"/>
                </a:solidFill>
                <a:latin typeface="Arial Bold" panose="020B0704020202020204" pitchFamily="34" charset="0"/>
                <a:cs typeface="Arial Bold" panose="020B0704020202020204" pitchFamily="34" charset="0"/>
              </a:rPr>
              <a:t>MCB Consumer Interview</a:t>
            </a:r>
          </a:p>
          <a:p>
            <a:pPr algn="ctr"/>
            <a:r>
              <a:rPr lang="en-US" sz="4800" dirty="0">
                <a:solidFill>
                  <a:schemeClr val="bg1"/>
                </a:solidFill>
                <a:latin typeface="Arial Bold" panose="020B0704020202020204" pitchFamily="34" charset="0"/>
                <a:cs typeface="Arial Bold" panose="020B0704020202020204" pitchFamily="34" charset="0"/>
              </a:rPr>
              <a:t>with Tyler Littlefield</a:t>
            </a:r>
            <a:endParaRPr lang="en-US" sz="3600" dirty="0">
              <a:solidFill>
                <a:schemeClr val="bg1"/>
              </a:solidFill>
              <a:latin typeface="Arial Bold" panose="020B0704020202020204" pitchFamily="34" charset="0"/>
              <a:cs typeface="Arial Bold" panose="020B0704020202020204" pitchFamily="34" charset="0"/>
            </a:endParaRPr>
          </a:p>
          <a:p>
            <a:pPr algn="ctr"/>
            <a:endParaRPr lang="en-US" sz="3600" dirty="0">
              <a:solidFill>
                <a:schemeClr val="bg1"/>
              </a:solidFill>
              <a:latin typeface="Arial Bold" panose="020B0704020202020204" pitchFamily="34" charset="0"/>
              <a:cs typeface="Arial Bold" panose="020B0704020202020204" pitchFamily="34" charset="0"/>
            </a:endParaRPr>
          </a:p>
          <a:p>
            <a:pPr algn="ctr"/>
            <a:r>
              <a:rPr lang="en-US" sz="3600" dirty="0">
                <a:solidFill>
                  <a:schemeClr val="bg1"/>
                </a:solidFill>
                <a:latin typeface="Arial Bold" panose="020B0704020202020204" pitchFamily="34" charset="0"/>
                <a:cs typeface="Arial Bold" panose="020B0704020202020204" pitchFamily="34" charset="0"/>
              </a:rPr>
              <a:t>Evan Silver</a:t>
            </a:r>
          </a:p>
          <a:p>
            <a:pPr algn="ctr"/>
            <a:r>
              <a:rPr lang="en-US" sz="3600" i="1" dirty="0">
                <a:solidFill>
                  <a:schemeClr val="bg1"/>
                </a:solidFill>
                <a:latin typeface="Arial Bold" panose="020B0704020202020204" pitchFamily="34" charset="0"/>
                <a:cs typeface="Arial Bold" panose="020B0704020202020204" pitchFamily="34" charset="0"/>
              </a:rPr>
              <a:t>Assistant Director of </a:t>
            </a:r>
          </a:p>
          <a:p>
            <a:pPr algn="ctr"/>
            <a:r>
              <a:rPr lang="en-US" sz="3600" i="1" dirty="0">
                <a:solidFill>
                  <a:schemeClr val="bg1"/>
                </a:solidFill>
                <a:latin typeface="Arial Bold" panose="020B0704020202020204" pitchFamily="34" charset="0"/>
                <a:cs typeface="Arial Bold" panose="020B0704020202020204" pitchFamily="34" charset="0"/>
              </a:rPr>
              <a:t>Assistive Technology</a:t>
            </a:r>
          </a:p>
        </p:txBody>
      </p:sp>
    </p:spTree>
    <p:extLst>
      <p:ext uri="{BB962C8B-B14F-4D97-AF65-F5344CB8AC3E}">
        <p14:creationId xmlns:p14="http://schemas.microsoft.com/office/powerpoint/2010/main" val="3294799801"/>
      </p:ext>
    </p:extLst>
  </p:cSld>
  <p:clrMapOvr>
    <a:masterClrMapping/>
  </p:clrMapOvr>
</p:sld>
</file>

<file path=ppt/theme/theme1.xml><?xml version="1.0" encoding="utf-8"?>
<a:theme xmlns:a="http://schemas.openxmlformats.org/drawingml/2006/main" name="Gov's Office Master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Gov's Office Master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itdpowerpointtemplate</Template>
  <TotalTime>0</TotalTime>
  <Words>701</Words>
  <Application>Microsoft Office PowerPoint</Application>
  <PresentationFormat>On-screen Show (16:9)</PresentationFormat>
  <Paragraphs>158</Paragraphs>
  <Slides>19</Slides>
  <Notes>17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Arial Bold</vt:lpstr>
      <vt:lpstr>Calibri</vt:lpstr>
      <vt:lpstr>Calibri Light</vt:lpstr>
      <vt:lpstr>Tw Cen MT</vt:lpstr>
      <vt:lpstr>Verdana</vt:lpstr>
      <vt:lpstr>Gov's Office Master Template</vt:lpstr>
      <vt:lpstr>1_Gov's Office Master Template</vt:lpstr>
      <vt:lpstr>Office Theme</vt:lpstr>
      <vt:lpstr> Massachusetts Commission for the Blind      Virtual Town Hall – July 10, 2020</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Tyler Littlefield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Governor's Office Master Template</dc:title>
  <dc:creator/>
  <cp:lastModifiedBy/>
  <cp:revision>1</cp:revision>
  <dcterms:created xsi:type="dcterms:W3CDTF">2017-01-25T23:11:38Z</dcterms:created>
  <dcterms:modified xsi:type="dcterms:W3CDTF">2020-07-13T21:36:29Z</dcterms:modified>
</cp:coreProperties>
</file>