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203_24FBF38F.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201_E3A4701A.xml" ContentType="application/vnd.ms-powerpoint.comments+xml"/>
  <Override PartName="/ppt/notesSlides/notesSlide18.xml" ContentType="application/vnd.openxmlformats-officedocument.presentationml.notesSlide+xml"/>
  <Override PartName="/ppt/comments/modernComment_200_6B04E636.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FC_E7F7D80D.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4" r:id="rId4"/>
    <p:sldMasterId id="2147483648" r:id="rId5"/>
    <p:sldMasterId id="2147483684" r:id="rId6"/>
    <p:sldMasterId id="2147483708" r:id="rId7"/>
  </p:sldMasterIdLst>
  <p:notesMasterIdLst>
    <p:notesMasterId r:id="rId43"/>
  </p:notesMasterIdLst>
  <p:handoutMasterIdLst>
    <p:handoutMasterId r:id="rId44"/>
  </p:handoutMasterIdLst>
  <p:sldIdLst>
    <p:sldId id="293" r:id="rId8"/>
    <p:sldId id="333" r:id="rId9"/>
    <p:sldId id="484" r:id="rId10"/>
    <p:sldId id="486" r:id="rId11"/>
    <p:sldId id="487" r:id="rId12"/>
    <p:sldId id="488" r:id="rId13"/>
    <p:sldId id="489" r:id="rId14"/>
    <p:sldId id="490" r:id="rId15"/>
    <p:sldId id="477" r:id="rId16"/>
    <p:sldId id="502" r:id="rId17"/>
    <p:sldId id="501" r:id="rId18"/>
    <p:sldId id="500" r:id="rId19"/>
    <p:sldId id="499" r:id="rId20"/>
    <p:sldId id="498" r:id="rId21"/>
    <p:sldId id="497" r:id="rId22"/>
    <p:sldId id="496" r:id="rId23"/>
    <p:sldId id="495" r:id="rId24"/>
    <p:sldId id="494" r:id="rId25"/>
    <p:sldId id="493" r:id="rId26"/>
    <p:sldId id="492" r:id="rId27"/>
    <p:sldId id="491" r:id="rId28"/>
    <p:sldId id="516" r:id="rId29"/>
    <p:sldId id="515" r:id="rId30"/>
    <p:sldId id="514" r:id="rId31"/>
    <p:sldId id="513" r:id="rId32"/>
    <p:sldId id="512" r:id="rId33"/>
    <p:sldId id="511" r:id="rId34"/>
    <p:sldId id="510" r:id="rId35"/>
    <p:sldId id="509" r:id="rId36"/>
    <p:sldId id="508" r:id="rId37"/>
    <p:sldId id="507" r:id="rId38"/>
    <p:sldId id="506" r:id="rId39"/>
    <p:sldId id="505" r:id="rId40"/>
    <p:sldId id="504" r:id="rId41"/>
    <p:sldId id="503" r:id="rId42"/>
  </p:sldIdLst>
  <p:sldSz cx="9144000" cy="5143500" type="screen16x9"/>
  <p:notesSz cx="9240838" cy="147272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4639" userDrawn="1">
          <p15:clr>
            <a:srgbClr val="A4A3A4"/>
          </p15:clr>
        </p15:guide>
        <p15:guide id="2" pos="291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97049C20-6A74-925D-2A7C-25BECB136DB7}" name="Hawkinson, Karen" initials="HK" userId="S::khawkinson@mbta.com::a3d54cba-fa49-4b7f-839b-032d9753e893" providerId="AD"/>
  <p188:author id="{73D381D8-344A-EC64-BC0D-C0DB664BF5D4}" name="Balkam, Emily" initials="BE" userId="S::ebalkam@mbta.com::896ec759-75f7-466b-bb02-f5d9b9a2e1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D83"/>
    <a:srgbClr val="00269E"/>
    <a:srgbClr val="F616D6"/>
    <a:srgbClr val="15F72B"/>
    <a:srgbClr val="FFFF66"/>
    <a:srgbClr val="000099"/>
    <a:srgbClr val="FF944B"/>
    <a:srgbClr val="ABC7FF"/>
    <a:srgbClr val="B3CC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196D43-B23F-1BDE-8C1E-FD6576931C00}" v="41" dt="2023-03-07T15:35:07.366"/>
    <p1510:client id="{5AA60F41-1865-869E-B17A-4F2065B97216}" v="43" dt="2023-03-07T18:05:44.319"/>
    <p1510:client id="{6A7FD27F-58B7-911C-6D5E-0EFF6584D726}" v="57" dt="2023-03-07T15:19:40.011"/>
    <p1510:client id="{90D33DD6-A716-09B2-C204-4A98EDE661C3}" v="14" dt="2023-03-06T20:56:04.354"/>
    <p1510:client id="{A2876EC9-7DC4-F6BB-905A-207A865DB327}" v="13" dt="2023-03-07T15:20:22.194"/>
    <p1510:client id="{B94C63A1-9562-4944-AFD6-38F4FD61C31D}" v="3" dt="2023-03-07T15:16:35.1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7" autoAdjust="0"/>
    <p:restoredTop sz="95884" autoAdjust="0"/>
  </p:normalViewPr>
  <p:slideViewPr>
    <p:cSldViewPr snapToGrid="0">
      <p:cViewPr varScale="1">
        <p:scale>
          <a:sx n="64" d="100"/>
          <a:sy n="64" d="100"/>
        </p:scale>
        <p:origin x="1046" y="58"/>
      </p:cViewPr>
      <p:guideLst>
        <p:guide orient="horz" pos="2160"/>
        <p:guide pos="2880"/>
        <p:guide orient="horz" pos="1620"/>
      </p:guideLst>
    </p:cSldViewPr>
  </p:slideViewPr>
  <p:outlineViewPr>
    <p:cViewPr>
      <p:scale>
        <a:sx n="33" d="100"/>
        <a:sy n="33" d="100"/>
      </p:scale>
      <p:origin x="0" y="-264"/>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6" d="100"/>
          <a:sy n="66" d="100"/>
        </p:scale>
        <p:origin x="2814" y="72"/>
      </p:cViewPr>
      <p:guideLst>
        <p:guide orient="horz" pos="4639"/>
        <p:guide pos="29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1.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omments/modernComment_1FC_E7F7D80D.xml><?xml version="1.0" encoding="utf-8"?>
<p188:cmLst xmlns:a="http://schemas.openxmlformats.org/drawingml/2006/main" xmlns:r="http://schemas.openxmlformats.org/officeDocument/2006/relationships" xmlns:p188="http://schemas.microsoft.com/office/powerpoint/2018/8/main">
  <p188:cm id="{ACE3EB6F-0A1D-4EE6-981F-36E6BD56F731}" authorId="{97049C20-6A74-925D-2A7C-25BECB136DB7}" status="resolved" created="2023-02-17T18:27:38.921" complete="100000">
    <ac:txMkLst xmlns:ac="http://schemas.microsoft.com/office/drawing/2013/main/command">
      <pc:docMk xmlns:pc="http://schemas.microsoft.com/office/powerpoint/2013/main/command"/>
      <pc:sldMk xmlns:pc="http://schemas.microsoft.com/office/powerpoint/2013/main/command" cId="3891779597" sldId="508"/>
      <ac:spMk id="2" creationId="{1222F717-C82C-F76F-223A-668BC57E2ADB}"/>
      <ac:txMk cp="0" len="29">
        <ac:context len="213" hash="834380929"/>
      </ac:txMk>
    </ac:txMkLst>
    <p188:pos x="3215898" y="319652"/>
    <p188:txBody>
      <a:bodyPr/>
      <a:lstStyle/>
      <a:p>
        <a:r>
          <a:rPr lang="en-US"/>
          <a:t>Added "If you do not have an MCB ID"</a:t>
        </a:r>
      </a:p>
    </p188:txBody>
  </p188:cm>
</p188:cmLst>
</file>

<file path=ppt/comments/modernComment_200_6B04E636.xml><?xml version="1.0" encoding="utf-8"?>
<p188:cmLst xmlns:a="http://schemas.openxmlformats.org/drawingml/2006/main" xmlns:r="http://schemas.openxmlformats.org/officeDocument/2006/relationships" xmlns:p188="http://schemas.microsoft.com/office/powerpoint/2018/8/main">
  <p188:cm id="{906EAD1D-615C-4881-ADB6-7F2A91DA9138}" authorId="{97049C20-6A74-925D-2A7C-25BECB136DB7}" status="resolved" created="2023-02-17T18:26:04.498" complete="100000">
    <ac:txMkLst xmlns:ac="http://schemas.microsoft.com/office/drawing/2013/main/command">
      <pc:docMk xmlns:pc="http://schemas.microsoft.com/office/powerpoint/2013/main/command"/>
      <pc:sldMk xmlns:pc="http://schemas.microsoft.com/office/powerpoint/2013/main/command" cId="1795483190" sldId="512"/>
      <ac:spMk id="10" creationId="{E21B1B2E-2892-449B-9C33-69A743E818F7}"/>
      <ac:txMk cp="0" len="85">
        <ac:context len="159" hash="658089535"/>
      </ac:txMk>
    </ac:txMkLst>
    <p188:pos x="1714500" y="1385161"/>
    <p188:txBody>
      <a:bodyPr/>
      <a:lstStyle/>
      <a:p>
        <a:r>
          <a:rPr lang="en-US"/>
          <a:t>[@Balkam, Emily] This is a little misleading -- all riders will see this. Could reword as, "The instructions show what documents you will need to upload in the application."</a:t>
        </a:r>
      </a:p>
    </p188:txBody>
  </p188:cm>
</p188:cmLst>
</file>

<file path=ppt/comments/modernComment_201_E3A4701A.xml><?xml version="1.0" encoding="utf-8"?>
<p188:cmLst xmlns:a="http://schemas.openxmlformats.org/drawingml/2006/main" xmlns:r="http://schemas.openxmlformats.org/officeDocument/2006/relationships" xmlns:p188="http://schemas.microsoft.com/office/powerpoint/2018/8/main">
  <p188:cm id="{E30851D1-C4AD-400A-B0FF-D95A05DE32AE}" authorId="{97049C20-6A74-925D-2A7C-25BECB136DB7}" status="resolved" created="2023-02-17T18:24:51.560" complete="100000">
    <ac:deMkLst xmlns:ac="http://schemas.microsoft.com/office/drawing/2013/main/command">
      <pc:docMk xmlns:pc="http://schemas.microsoft.com/office/powerpoint/2013/main/command"/>
      <pc:sldMk xmlns:pc="http://schemas.microsoft.com/office/powerpoint/2013/main/command" cId="3522227373" sldId="541"/>
      <ac:spMk id="15" creationId="{1A5E1DEA-3370-4B83-AD52-FD2860B20DE2}"/>
    </ac:deMkLst>
    <p188:txBody>
      <a:bodyPr/>
      <a:lstStyle/>
      <a:p>
        <a:r>
          <a:rPr lang="en-US"/>
          <a:t>Differentiated the Chinese options</a:t>
        </a:r>
      </a:p>
    </p188:txBody>
  </p188:cm>
</p188:cmLst>
</file>

<file path=ppt/comments/modernComment_203_24FBF38F.xml><?xml version="1.0" encoding="utf-8"?>
<p188:cmLst xmlns:a="http://schemas.openxmlformats.org/drawingml/2006/main" xmlns:r="http://schemas.openxmlformats.org/officeDocument/2006/relationships" xmlns:p188="http://schemas.microsoft.com/office/powerpoint/2018/8/main">
  <p188:cm id="{4D9DBC24-4E3C-45DA-A5F2-BE16C238BEBF}" authorId="{73D381D8-344A-EC64-BC0D-C0DB664BF5D4}" status="resolved" created="2023-02-17T18:07:03.664" complete="100000">
    <ac:txMkLst xmlns:ac="http://schemas.microsoft.com/office/drawing/2013/main/command">
      <pc:docMk xmlns:pc="http://schemas.microsoft.com/office/powerpoint/2013/main/command"/>
      <pc:sldMk xmlns:pc="http://schemas.microsoft.com/office/powerpoint/2013/main/command" cId="620491663" sldId="515"/>
      <ac:spMk id="10" creationId="{32D3A4EF-A6A2-73EA-AB22-1BF77C6F5DF7}"/>
      <ac:txMk cp="61">
        <ac:context len="62" hash="338723246"/>
      </ac:txMk>
    </ac:txMkLst>
    <p188:pos x="458703" y="932447"/>
    <p188:replyLst>
      <p188:reply id="{6CF6D6F9-69A3-4D70-9DD3-9868D4C8CE56}" authorId="{97049C20-6A74-925D-2A7C-25BECB136DB7}" created="2023-02-17T18:24:03.934">
        <p188:txBody>
          <a:bodyPr/>
          <a:lstStyle/>
          <a:p>
            <a:r>
              <a:rPr lang="en-US"/>
              <a:t>[@Balkam, Emily] does this work?</a:t>
            </a:r>
          </a:p>
        </p188:txBody>
      </p188:reply>
      <p188:reply id="{0CA86890-6C6F-404B-89C2-B747A651D294}" authorId="{73D381D8-344A-EC64-BC0D-C0DB664BF5D4}" created="2023-02-17T19:06:58.804">
        <p188:txBody>
          <a:bodyPr/>
          <a:lstStyle/>
          <a:p>
            <a:r>
              <a:rPr lang="en-US"/>
              <a:t>perfect, thanks!</a:t>
            </a:r>
          </a:p>
        </p188:txBody>
      </p188:reply>
    </p188:replyLst>
    <p188:txBody>
      <a:bodyPr/>
      <a:lstStyle/>
      <a:p>
        <a:r>
          <a:rPr lang="en-US"/>
          <a:t>[@Hawkinson, Karen] Aniko asked me to add this to the presentation - is this clear? or better way to word?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5" y="5"/>
            <a:ext cx="4004084" cy="73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4314" tIns="67159" rIns="134314" bIns="67159" numCol="1" anchor="t" anchorCtr="0" compatLnSpc="1">
            <a:prstTxWarp prst="textNoShape">
              <a:avLst/>
            </a:prstTxWarp>
          </a:bodyPr>
          <a:lstStyle>
            <a:lvl1pPr>
              <a:defRPr sz="1800"/>
            </a:lvl1pPr>
          </a:lstStyle>
          <a:p>
            <a:endParaRPr lang="en-US" altLang="en-US" dirty="0"/>
          </a:p>
        </p:txBody>
      </p:sp>
      <p:sp>
        <p:nvSpPr>
          <p:cNvPr id="88067" name="Rectangle 3"/>
          <p:cNvSpPr>
            <a:spLocks noGrp="1" noChangeArrowheads="1"/>
          </p:cNvSpPr>
          <p:nvPr>
            <p:ph type="dt" sz="quarter" idx="1"/>
          </p:nvPr>
        </p:nvSpPr>
        <p:spPr bwMode="auto">
          <a:xfrm>
            <a:off x="5234662" y="5"/>
            <a:ext cx="4004084" cy="73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4314" tIns="67159" rIns="134314" bIns="67159" numCol="1" anchor="t" anchorCtr="0" compatLnSpc="1">
            <a:prstTxWarp prst="textNoShape">
              <a:avLst/>
            </a:prstTxWarp>
          </a:bodyPr>
          <a:lstStyle>
            <a:lvl1pPr algn="r">
              <a:defRPr sz="1800"/>
            </a:lvl1pPr>
          </a:lstStyle>
          <a:p>
            <a:endParaRPr lang="en-US" altLang="en-US" dirty="0"/>
          </a:p>
        </p:txBody>
      </p:sp>
      <p:sp>
        <p:nvSpPr>
          <p:cNvPr id="88068" name="Rectangle 4"/>
          <p:cNvSpPr>
            <a:spLocks noGrp="1" noChangeArrowheads="1"/>
          </p:cNvSpPr>
          <p:nvPr>
            <p:ph type="ftr" sz="quarter" idx="2"/>
          </p:nvPr>
        </p:nvSpPr>
        <p:spPr bwMode="auto">
          <a:xfrm>
            <a:off x="5" y="13988359"/>
            <a:ext cx="4004084" cy="73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4314" tIns="67159" rIns="134314" bIns="67159" numCol="1" anchor="b" anchorCtr="0" compatLnSpc="1">
            <a:prstTxWarp prst="textNoShape">
              <a:avLst/>
            </a:prstTxWarp>
          </a:bodyPr>
          <a:lstStyle>
            <a:lvl1pPr>
              <a:defRPr sz="1800"/>
            </a:lvl1pPr>
          </a:lstStyle>
          <a:p>
            <a:endParaRPr lang="en-US" altLang="en-US" dirty="0"/>
          </a:p>
        </p:txBody>
      </p:sp>
      <p:sp>
        <p:nvSpPr>
          <p:cNvPr id="88069" name="Rectangle 5"/>
          <p:cNvSpPr>
            <a:spLocks noGrp="1" noChangeArrowheads="1"/>
          </p:cNvSpPr>
          <p:nvPr>
            <p:ph type="sldNum" sz="quarter" idx="3"/>
          </p:nvPr>
        </p:nvSpPr>
        <p:spPr bwMode="auto">
          <a:xfrm>
            <a:off x="5234662" y="13988359"/>
            <a:ext cx="4004084" cy="73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4314" tIns="67159" rIns="134314" bIns="67159" numCol="1" anchor="b" anchorCtr="0" compatLnSpc="1">
            <a:prstTxWarp prst="textNoShape">
              <a:avLst/>
            </a:prstTxWarp>
          </a:bodyPr>
          <a:lstStyle>
            <a:lvl1pPr algn="r">
              <a:defRPr sz="1800"/>
            </a:lvl1pPr>
          </a:lstStyle>
          <a:p>
            <a:fld id="{19E112F1-4A45-43B9-BB85-63530C6FFA71}" type="slidenum">
              <a:rPr lang="en-US" altLang="en-US"/>
              <a:pPr/>
              <a:t>‹#›</a:t>
            </a:fld>
            <a:endParaRPr lang="en-US" altLang="en-US" dirty="0"/>
          </a:p>
        </p:txBody>
      </p:sp>
    </p:spTree>
    <p:extLst>
      <p:ext uri="{BB962C8B-B14F-4D97-AF65-F5344CB8AC3E}">
        <p14:creationId xmlns:p14="http://schemas.microsoft.com/office/powerpoint/2010/main" val="1576813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5" y="5"/>
            <a:ext cx="4004084" cy="73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6531" tIns="68266" rIns="136531" bIns="68266" numCol="1" anchor="t" anchorCtr="0" compatLnSpc="1">
            <a:prstTxWarp prst="textNoShape">
              <a:avLst/>
            </a:prstTxWarp>
          </a:bodyPr>
          <a:lstStyle>
            <a:lvl1pPr defTabSz="1366628">
              <a:defRPr sz="1800"/>
            </a:lvl1pPr>
          </a:lstStyle>
          <a:p>
            <a:endParaRPr lang="en-US" altLang="en-US" dirty="0"/>
          </a:p>
        </p:txBody>
      </p:sp>
      <p:sp>
        <p:nvSpPr>
          <p:cNvPr id="17411" name="Rectangle 3"/>
          <p:cNvSpPr>
            <a:spLocks noGrp="1" noChangeArrowheads="1"/>
          </p:cNvSpPr>
          <p:nvPr>
            <p:ph type="dt" idx="1"/>
          </p:nvPr>
        </p:nvSpPr>
        <p:spPr bwMode="auto">
          <a:xfrm>
            <a:off x="5234662" y="5"/>
            <a:ext cx="4004084" cy="73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6531" tIns="68266" rIns="136531" bIns="68266" numCol="1" anchor="t" anchorCtr="0" compatLnSpc="1">
            <a:prstTxWarp prst="textNoShape">
              <a:avLst/>
            </a:prstTxWarp>
          </a:bodyPr>
          <a:lstStyle>
            <a:lvl1pPr algn="r" defTabSz="1366628">
              <a:defRPr sz="1800"/>
            </a:lvl1pPr>
          </a:lstStyle>
          <a:p>
            <a:endParaRPr lang="en-US" altLang="en-US" dirty="0"/>
          </a:p>
        </p:txBody>
      </p:sp>
      <p:sp>
        <p:nvSpPr>
          <p:cNvPr id="17412" name="Rectangle 4"/>
          <p:cNvSpPr>
            <a:spLocks noGrp="1" noRot="1" noChangeAspect="1" noChangeArrowheads="1" noTextEdit="1"/>
          </p:cNvSpPr>
          <p:nvPr>
            <p:ph type="sldImg" idx="2"/>
          </p:nvPr>
        </p:nvSpPr>
        <p:spPr bwMode="auto">
          <a:xfrm>
            <a:off x="-287338" y="1103313"/>
            <a:ext cx="9815513" cy="552291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924506" y="6995444"/>
            <a:ext cx="7391831" cy="662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6531" tIns="68266" rIns="136531" bIns="682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4" name="Rectangle 6"/>
          <p:cNvSpPr>
            <a:spLocks noGrp="1" noChangeArrowheads="1"/>
          </p:cNvSpPr>
          <p:nvPr>
            <p:ph type="ftr" sz="quarter" idx="4"/>
          </p:nvPr>
        </p:nvSpPr>
        <p:spPr bwMode="auto">
          <a:xfrm>
            <a:off x="5" y="13988359"/>
            <a:ext cx="4004084" cy="73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6531" tIns="68266" rIns="136531" bIns="68266" numCol="1" anchor="b" anchorCtr="0" compatLnSpc="1">
            <a:prstTxWarp prst="textNoShape">
              <a:avLst/>
            </a:prstTxWarp>
          </a:bodyPr>
          <a:lstStyle>
            <a:lvl1pPr defTabSz="1366628">
              <a:defRPr sz="1800"/>
            </a:lvl1pPr>
          </a:lstStyle>
          <a:p>
            <a:endParaRPr lang="en-US" altLang="en-US" dirty="0"/>
          </a:p>
        </p:txBody>
      </p:sp>
      <p:sp>
        <p:nvSpPr>
          <p:cNvPr id="17415" name="Rectangle 7"/>
          <p:cNvSpPr>
            <a:spLocks noGrp="1" noChangeArrowheads="1"/>
          </p:cNvSpPr>
          <p:nvPr>
            <p:ph type="sldNum" sz="quarter" idx="5"/>
          </p:nvPr>
        </p:nvSpPr>
        <p:spPr bwMode="auto">
          <a:xfrm>
            <a:off x="5234662" y="13988359"/>
            <a:ext cx="4004084" cy="73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6531" tIns="68266" rIns="136531" bIns="68266" numCol="1" anchor="b" anchorCtr="0" compatLnSpc="1">
            <a:prstTxWarp prst="textNoShape">
              <a:avLst/>
            </a:prstTxWarp>
          </a:bodyPr>
          <a:lstStyle>
            <a:lvl1pPr algn="r" defTabSz="1366628">
              <a:defRPr sz="1800"/>
            </a:lvl1pPr>
          </a:lstStyle>
          <a:p>
            <a:fld id="{598F580E-CA0A-4FFE-90EC-00961EC1CEE1}" type="slidenum">
              <a:rPr lang="en-US" altLang="en-US"/>
              <a:pPr/>
              <a:t>‹#›</a:t>
            </a:fld>
            <a:endParaRPr lang="en-US" altLang="en-US" dirty="0"/>
          </a:p>
        </p:txBody>
      </p:sp>
    </p:spTree>
    <p:extLst>
      <p:ext uri="{BB962C8B-B14F-4D97-AF65-F5344CB8AC3E}">
        <p14:creationId xmlns:p14="http://schemas.microsoft.com/office/powerpoint/2010/main" val="337921632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1446A4-B631-4AFD-B557-20EC68D4BD91}" type="slidenum">
              <a:rPr lang="en-US" altLang="en-US"/>
              <a:pPr/>
              <a:t>1</a:t>
            </a:fld>
            <a:endParaRPr lang="en-US" altLang="en-US" dirty="0"/>
          </a:p>
        </p:txBody>
      </p:sp>
      <p:sp>
        <p:nvSpPr>
          <p:cNvPr id="121858" name="Rectangle 2"/>
          <p:cNvSpPr>
            <a:spLocks noGrp="1" noRot="1" noChangeAspect="1" noChangeArrowheads="1" noTextEdit="1"/>
          </p:cNvSpPr>
          <p:nvPr>
            <p:ph type="sldImg"/>
          </p:nvPr>
        </p:nvSpPr>
        <p:spPr>
          <a:xfrm>
            <a:off x="-287338" y="1103313"/>
            <a:ext cx="9815513" cy="5522912"/>
          </a:xfrm>
          <a:ln/>
        </p:spPr>
      </p:sp>
      <p:sp>
        <p:nvSpPr>
          <p:cNvPr id="1218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03974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map of RIDE service area?</a:t>
            </a:r>
          </a:p>
          <a:p>
            <a:r>
              <a:rPr lang="en-US" dirty="0"/>
              <a:t>Customized training</a:t>
            </a:r>
          </a:p>
          <a:p>
            <a:r>
              <a:rPr lang="en-US" dirty="0"/>
              <a:t>Intake PTA</a:t>
            </a:r>
          </a:p>
          <a:p>
            <a:r>
              <a:rPr lang="en-US" dirty="0"/>
              <a:t>Tips while traveling</a:t>
            </a:r>
          </a:p>
          <a:p>
            <a:r>
              <a:rPr lang="en-US" dirty="0"/>
              <a:t>Setting goals- monitoring and evaluation goal achievement.</a:t>
            </a:r>
          </a:p>
          <a:p>
            <a:endParaRPr lang="en-US" dirty="0"/>
          </a:p>
        </p:txBody>
      </p:sp>
      <p:sp>
        <p:nvSpPr>
          <p:cNvPr id="4" name="Slide Number Placeholder 3"/>
          <p:cNvSpPr>
            <a:spLocks noGrp="1"/>
          </p:cNvSpPr>
          <p:nvPr>
            <p:ph type="sldNum" sz="quarter" idx="5"/>
          </p:nvPr>
        </p:nvSpPr>
        <p:spPr/>
        <p:txBody>
          <a:bodyPr/>
          <a:lstStyle/>
          <a:p>
            <a:fld id="{D9835627-F730-4EAD-BC66-DD1636FDFA7F}" type="slidenum">
              <a:rPr lang="en-US" smtClean="0"/>
              <a:t>13</a:t>
            </a:fld>
            <a:endParaRPr lang="en-US"/>
          </a:p>
        </p:txBody>
      </p:sp>
    </p:spTree>
    <p:extLst>
      <p:ext uri="{BB962C8B-B14F-4D97-AF65-F5344CB8AC3E}">
        <p14:creationId xmlns:p14="http://schemas.microsoft.com/office/powerpoint/2010/main" val="1378529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MCB will travel train on the </a:t>
            </a:r>
            <a:r>
              <a:rPr lang="en-US" sz="1800">
                <a:effectLst/>
                <a:latin typeface="Calibri" panose="020F0502020204030204" pitchFamily="34" charset="0"/>
                <a:ea typeface="Calibri" panose="020F0502020204030204" pitchFamily="34" charset="0"/>
                <a:cs typeface="Times New Roman" panose="02020603050405020304" pitchFamily="18" charset="0"/>
              </a:rPr>
              <a:t>entire system but MBTA will travel train within the MBTA’s service area.</a:t>
            </a:r>
          </a:p>
          <a:p>
            <a:endParaRPr lang="en-US" dirty="0"/>
          </a:p>
        </p:txBody>
      </p:sp>
      <p:sp>
        <p:nvSpPr>
          <p:cNvPr id="4" name="Slide Number Placeholder 3"/>
          <p:cNvSpPr>
            <a:spLocks noGrp="1"/>
          </p:cNvSpPr>
          <p:nvPr>
            <p:ph type="sldNum" sz="quarter" idx="5"/>
          </p:nvPr>
        </p:nvSpPr>
        <p:spPr/>
        <p:txBody>
          <a:bodyPr/>
          <a:lstStyle/>
          <a:p>
            <a:fld id="{D9835627-F730-4EAD-BC66-DD1636FDFA7F}" type="slidenum">
              <a:rPr lang="en-US" smtClean="0"/>
              <a:t>15</a:t>
            </a:fld>
            <a:endParaRPr lang="en-US"/>
          </a:p>
        </p:txBody>
      </p:sp>
    </p:spTree>
    <p:extLst>
      <p:ext uri="{BB962C8B-B14F-4D97-AF65-F5344CB8AC3E}">
        <p14:creationId xmlns:p14="http://schemas.microsoft.com/office/powerpoint/2010/main" val="2852003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Sighted Guide techniques. Knowing closet parallel traffic. Knowing how to use other senses as weather affects one's ability to hear traffic patterns and other environmental changes. Knowing changes in surfaces when ambulating. Using technology to receive audible and vibration notifications.</a:t>
            </a:r>
          </a:p>
        </p:txBody>
      </p:sp>
      <p:sp>
        <p:nvSpPr>
          <p:cNvPr id="4" name="Slide Number Placeholder 3"/>
          <p:cNvSpPr>
            <a:spLocks noGrp="1"/>
          </p:cNvSpPr>
          <p:nvPr>
            <p:ph type="sldNum" sz="quarter" idx="5"/>
          </p:nvPr>
        </p:nvSpPr>
        <p:spPr/>
        <p:txBody>
          <a:bodyPr/>
          <a:lstStyle/>
          <a:p>
            <a:fld id="{D9835627-F730-4EAD-BC66-DD1636FDFA7F}" type="slidenum">
              <a:rPr lang="en-US" smtClean="0"/>
              <a:t>18</a:t>
            </a:fld>
            <a:endParaRPr lang="en-US"/>
          </a:p>
        </p:txBody>
      </p:sp>
    </p:spTree>
    <p:extLst>
      <p:ext uri="{BB962C8B-B14F-4D97-AF65-F5344CB8AC3E}">
        <p14:creationId xmlns:p14="http://schemas.microsoft.com/office/powerpoint/2010/main" val="1176053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stations will have a screen with auditory announcements</a:t>
            </a:r>
          </a:p>
        </p:txBody>
      </p:sp>
      <p:sp>
        <p:nvSpPr>
          <p:cNvPr id="4" name="Slide Number Placeholder 3"/>
          <p:cNvSpPr>
            <a:spLocks noGrp="1"/>
          </p:cNvSpPr>
          <p:nvPr>
            <p:ph type="sldNum" sz="quarter" idx="5"/>
          </p:nvPr>
        </p:nvSpPr>
        <p:spPr/>
        <p:txBody>
          <a:bodyPr/>
          <a:lstStyle/>
          <a:p>
            <a:fld id="{D9835627-F730-4EAD-BC66-DD1636FDFA7F}" type="slidenum">
              <a:rPr lang="en-US" smtClean="0"/>
              <a:t>19</a:t>
            </a:fld>
            <a:endParaRPr lang="en-US"/>
          </a:p>
        </p:txBody>
      </p:sp>
    </p:spTree>
    <p:extLst>
      <p:ext uri="{BB962C8B-B14F-4D97-AF65-F5344CB8AC3E}">
        <p14:creationId xmlns:p14="http://schemas.microsoft.com/office/powerpoint/2010/main" val="3421748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Emily is going to dive into what the process of applying for the Reduced Fare card looks like in a few minutes, but this is how the Mobility Center can help you do that</a:t>
            </a:r>
          </a:p>
        </p:txBody>
      </p:sp>
      <p:sp>
        <p:nvSpPr>
          <p:cNvPr id="4" name="Slide Number Placeholder 3"/>
          <p:cNvSpPr>
            <a:spLocks noGrp="1"/>
          </p:cNvSpPr>
          <p:nvPr>
            <p:ph type="sldNum" sz="quarter" idx="5"/>
          </p:nvPr>
        </p:nvSpPr>
        <p:spPr/>
        <p:txBody>
          <a:bodyPr/>
          <a:lstStyle/>
          <a:p>
            <a:fld id="{D9835627-F730-4EAD-BC66-DD1636FDFA7F}" type="slidenum">
              <a:rPr lang="en-US" smtClean="0"/>
              <a:t>20</a:t>
            </a:fld>
            <a:endParaRPr lang="en-US"/>
          </a:p>
        </p:txBody>
      </p:sp>
    </p:spTree>
    <p:extLst>
      <p:ext uri="{BB962C8B-B14F-4D97-AF65-F5344CB8AC3E}">
        <p14:creationId xmlns:p14="http://schemas.microsoft.com/office/powerpoint/2010/main" val="1870845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2889827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aaaab2771_0_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8aaaab2771_0_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3741925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4192123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2135551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F580E-CA0A-4FFE-90EC-00961EC1CEE1}" type="slidenum">
              <a:rPr lang="en-US" altLang="en-US" smtClean="0"/>
              <a:pPr/>
              <a:t>2</a:t>
            </a:fld>
            <a:endParaRPr lang="en-US" altLang="en-US" dirty="0"/>
          </a:p>
        </p:txBody>
      </p:sp>
    </p:spTree>
    <p:extLst>
      <p:ext uri="{BB962C8B-B14F-4D97-AF65-F5344CB8AC3E}">
        <p14:creationId xmlns:p14="http://schemas.microsoft.com/office/powerpoint/2010/main" val="242226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1673011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1673011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988988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4006962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30252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3223337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1384718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1307072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a:t>
            </a:r>
          </a:p>
          <a:p>
            <a:r>
              <a:rPr lang="en-US" dirty="0" err="1"/>
              <a:t>Blasch</a:t>
            </a:r>
            <a:r>
              <a:rPr lang="en-US" dirty="0"/>
              <a:t>, B., &amp; Welsh, R., (1987). </a:t>
            </a:r>
            <a:r>
              <a:rPr lang="en-US" i="1" dirty="0"/>
              <a:t>Foundations of Orientation and Mobility.</a:t>
            </a:r>
            <a:r>
              <a:rPr lang="en-US" i="0" dirty="0"/>
              <a:t> American Foundation for the Blind.</a:t>
            </a:r>
            <a:endParaRPr lang="en-US" dirty="0"/>
          </a:p>
        </p:txBody>
      </p:sp>
      <p:sp>
        <p:nvSpPr>
          <p:cNvPr id="4" name="Slide Number Placeholder 3"/>
          <p:cNvSpPr>
            <a:spLocks noGrp="1"/>
          </p:cNvSpPr>
          <p:nvPr>
            <p:ph type="sldNum" sz="quarter" idx="5"/>
          </p:nvPr>
        </p:nvSpPr>
        <p:spPr/>
        <p:txBody>
          <a:bodyPr/>
          <a:lstStyle/>
          <a:p>
            <a:fld id="{598F580E-CA0A-4FFE-90EC-00961EC1CEE1}" type="slidenum">
              <a:rPr lang="en-US" altLang="en-US" smtClean="0"/>
              <a:pPr/>
              <a:t>3</a:t>
            </a:fld>
            <a:endParaRPr lang="en-US" altLang="en-US" dirty="0"/>
          </a:p>
        </p:txBody>
      </p:sp>
    </p:spTree>
    <p:extLst>
      <p:ext uri="{BB962C8B-B14F-4D97-AF65-F5344CB8AC3E}">
        <p14:creationId xmlns:p14="http://schemas.microsoft.com/office/powerpoint/2010/main" val="4017112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Services are free</a:t>
            </a:r>
            <a:endParaRPr lang="en-US" dirty="0"/>
          </a:p>
        </p:txBody>
      </p:sp>
      <p:sp>
        <p:nvSpPr>
          <p:cNvPr id="4" name="Slide Number Placeholder 3"/>
          <p:cNvSpPr>
            <a:spLocks noGrp="1"/>
          </p:cNvSpPr>
          <p:nvPr>
            <p:ph type="sldNum" sz="quarter" idx="5"/>
          </p:nvPr>
        </p:nvSpPr>
        <p:spPr/>
        <p:txBody>
          <a:bodyPr/>
          <a:lstStyle/>
          <a:p>
            <a:fld id="{598F580E-CA0A-4FFE-90EC-00961EC1CEE1}" type="slidenum">
              <a:rPr lang="en-US" altLang="en-US" smtClean="0"/>
              <a:pPr/>
              <a:t>4</a:t>
            </a:fld>
            <a:endParaRPr lang="en-US" altLang="en-US" dirty="0"/>
          </a:p>
        </p:txBody>
      </p:sp>
    </p:spTree>
    <p:extLst>
      <p:ext uri="{BB962C8B-B14F-4D97-AF65-F5344CB8AC3E}">
        <p14:creationId xmlns:p14="http://schemas.microsoft.com/office/powerpoint/2010/main" val="2835088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F580E-CA0A-4FFE-90EC-00961EC1CEE1}" type="slidenum">
              <a:rPr lang="en-US" altLang="en-US" smtClean="0"/>
              <a:pPr/>
              <a:t>5</a:t>
            </a:fld>
            <a:endParaRPr lang="en-US" altLang="en-US" dirty="0"/>
          </a:p>
        </p:txBody>
      </p:sp>
    </p:spTree>
    <p:extLst>
      <p:ext uri="{BB962C8B-B14F-4D97-AF65-F5344CB8AC3E}">
        <p14:creationId xmlns:p14="http://schemas.microsoft.com/office/powerpoint/2010/main" val="778600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Pre-submitted question: What is the typical weekly schedule for the COMS? Remote vs field days.</a:t>
            </a:r>
          </a:p>
        </p:txBody>
      </p:sp>
      <p:sp>
        <p:nvSpPr>
          <p:cNvPr id="4" name="Slide Number Placeholder 3"/>
          <p:cNvSpPr>
            <a:spLocks noGrp="1"/>
          </p:cNvSpPr>
          <p:nvPr>
            <p:ph type="sldNum" sz="quarter" idx="5"/>
          </p:nvPr>
        </p:nvSpPr>
        <p:spPr/>
        <p:txBody>
          <a:bodyPr/>
          <a:lstStyle/>
          <a:p>
            <a:fld id="{598F580E-CA0A-4FFE-90EC-00961EC1CEE1}" type="slidenum">
              <a:rPr lang="en-US" altLang="en-US" smtClean="0"/>
              <a:pPr/>
              <a:t>6</a:t>
            </a:fld>
            <a:endParaRPr lang="en-US" altLang="en-US" dirty="0"/>
          </a:p>
        </p:txBody>
      </p:sp>
    </p:spTree>
    <p:extLst>
      <p:ext uri="{BB962C8B-B14F-4D97-AF65-F5344CB8AC3E}">
        <p14:creationId xmlns:p14="http://schemas.microsoft.com/office/powerpoint/2010/main" val="1899437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Pre-submitted question: Does your case have to be open to receive services? Yes.</a:t>
            </a:r>
          </a:p>
        </p:txBody>
      </p:sp>
      <p:sp>
        <p:nvSpPr>
          <p:cNvPr id="4" name="Slide Number Placeholder 3"/>
          <p:cNvSpPr>
            <a:spLocks noGrp="1"/>
          </p:cNvSpPr>
          <p:nvPr>
            <p:ph type="sldNum" sz="quarter" idx="5"/>
          </p:nvPr>
        </p:nvSpPr>
        <p:spPr/>
        <p:txBody>
          <a:bodyPr/>
          <a:lstStyle/>
          <a:p>
            <a:fld id="{598F580E-CA0A-4FFE-90EC-00961EC1CEE1}" type="slidenum">
              <a:rPr lang="en-US" altLang="en-US" smtClean="0"/>
              <a:pPr/>
              <a:t>7</a:t>
            </a:fld>
            <a:endParaRPr lang="en-US" altLang="en-US" dirty="0"/>
          </a:p>
        </p:txBody>
      </p:sp>
    </p:spTree>
    <p:extLst>
      <p:ext uri="{BB962C8B-B14F-4D97-AF65-F5344CB8AC3E}">
        <p14:creationId xmlns:p14="http://schemas.microsoft.com/office/powerpoint/2010/main" val="1608906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stop shop where we assist with teaching the community how to travel through the region using various modes of transportation. </a:t>
            </a:r>
          </a:p>
        </p:txBody>
      </p:sp>
      <p:sp>
        <p:nvSpPr>
          <p:cNvPr id="4" name="Slide Number Placeholder 3"/>
          <p:cNvSpPr>
            <a:spLocks noGrp="1"/>
          </p:cNvSpPr>
          <p:nvPr>
            <p:ph type="sldNum" sz="quarter" idx="5"/>
          </p:nvPr>
        </p:nvSpPr>
        <p:spPr/>
        <p:txBody>
          <a:bodyPr/>
          <a:lstStyle/>
          <a:p>
            <a:fld id="{D9835627-F730-4EAD-BC66-DD1636FDFA7F}" type="slidenum">
              <a:rPr lang="en-US" smtClean="0"/>
              <a:t>11</a:t>
            </a:fld>
            <a:endParaRPr lang="en-US"/>
          </a:p>
        </p:txBody>
      </p:sp>
    </p:spTree>
    <p:extLst>
      <p:ext uri="{BB962C8B-B14F-4D97-AF65-F5344CB8AC3E}">
        <p14:creationId xmlns:p14="http://schemas.microsoft.com/office/powerpoint/2010/main" val="2638973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a toolbox of resources and tools that can be used to help people navigate. </a:t>
            </a:r>
          </a:p>
        </p:txBody>
      </p:sp>
      <p:sp>
        <p:nvSpPr>
          <p:cNvPr id="4" name="Slide Number Placeholder 3"/>
          <p:cNvSpPr>
            <a:spLocks noGrp="1"/>
          </p:cNvSpPr>
          <p:nvPr>
            <p:ph type="sldNum" sz="quarter" idx="5"/>
          </p:nvPr>
        </p:nvSpPr>
        <p:spPr/>
        <p:txBody>
          <a:bodyPr/>
          <a:lstStyle/>
          <a:p>
            <a:fld id="{D9835627-F730-4EAD-BC66-DD1636FDFA7F}" type="slidenum">
              <a:rPr lang="en-US" smtClean="0"/>
              <a:t>12</a:t>
            </a:fld>
            <a:endParaRPr lang="en-US"/>
          </a:p>
        </p:txBody>
      </p:sp>
    </p:spTree>
    <p:extLst>
      <p:ext uri="{BB962C8B-B14F-4D97-AF65-F5344CB8AC3E}">
        <p14:creationId xmlns:p14="http://schemas.microsoft.com/office/powerpoint/2010/main" val="17545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05479" name="Line 7"/>
          <p:cNvSpPr>
            <a:spLocks noChangeShapeType="1"/>
          </p:cNvSpPr>
          <p:nvPr userDrawn="1"/>
        </p:nvSpPr>
        <p:spPr bwMode="auto">
          <a:xfrm>
            <a:off x="0" y="560785"/>
            <a:ext cx="91440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extLst>
      <p:ext uri="{BB962C8B-B14F-4D97-AF65-F5344CB8AC3E}">
        <p14:creationId xmlns:p14="http://schemas.microsoft.com/office/powerpoint/2010/main" val="3746022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049490"/>
            <a:ext cx="6858000" cy="857250"/>
          </a:xfrm>
        </p:spPr>
        <p:txBody>
          <a:bodyPr anchor="b"/>
          <a:lstStyle>
            <a:lvl1pPr algn="ctr">
              <a:defRPr sz="4500">
                <a:latin typeface="Franklin Gothic Book" panose="020B0503020102020204" pitchFamily="34" charset="0"/>
              </a:defRPr>
            </a:lvl1pPr>
          </a:lstStyle>
          <a:p>
            <a:r>
              <a:rPr lang="en-US"/>
              <a:t>Presentation Title</a:t>
            </a:r>
          </a:p>
        </p:txBody>
      </p:sp>
      <p:sp>
        <p:nvSpPr>
          <p:cNvPr id="3" name="Subtitle 2"/>
          <p:cNvSpPr>
            <a:spLocks noGrp="1"/>
          </p:cNvSpPr>
          <p:nvPr>
            <p:ph type="subTitle" idx="1" hasCustomPrompt="1"/>
          </p:nvPr>
        </p:nvSpPr>
        <p:spPr>
          <a:xfrm>
            <a:off x="1143000" y="3107042"/>
            <a:ext cx="6858000" cy="1241822"/>
          </a:xfrm>
        </p:spPr>
        <p:txBody>
          <a:bodyPr/>
          <a:lstStyle>
            <a:lvl1pPr marL="0" indent="0" algn="l">
              <a:buNone/>
              <a:defRPr sz="1800" baseline="0">
                <a:latin typeface="Franklin Gothic Book" panose="020B05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Fiscal and Management Control Board</a:t>
            </a:r>
          </a:p>
          <a:p>
            <a:r>
              <a:rPr lang="en-US"/>
              <a:t>[Presenter Name]</a:t>
            </a:r>
          </a:p>
          <a:p>
            <a:r>
              <a:rPr lang="en-US"/>
              <a:t>[Date]</a:t>
            </a:r>
          </a:p>
        </p:txBody>
      </p:sp>
      <p:sp>
        <p:nvSpPr>
          <p:cNvPr id="8"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cxnSp>
        <p:nvCxnSpPr>
          <p:cNvPr id="11" name="Straight Connector 10"/>
          <p:cNvCxnSpPr/>
          <p:nvPr userDrawn="1"/>
        </p:nvCxnSpPr>
        <p:spPr>
          <a:xfrm>
            <a:off x="0" y="3006180"/>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6403" y="487310"/>
            <a:ext cx="5531195" cy="1248156"/>
          </a:xfrm>
          <a:prstGeom prst="rect">
            <a:avLst/>
          </a:prstGeom>
        </p:spPr>
      </p:pic>
      <p:sp>
        <p:nvSpPr>
          <p:cNvPr id="4" name="Rectangle 3"/>
          <p:cNvSpPr/>
          <p:nvPr userDrawn="1"/>
        </p:nvSpPr>
        <p:spPr>
          <a:xfrm>
            <a:off x="147592" y="107533"/>
            <a:ext cx="8848817" cy="219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009653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2" name="Title 1"/>
          <p:cNvSpPr>
            <a:spLocks noGrp="1"/>
          </p:cNvSpPr>
          <p:nvPr>
            <p:ph type="title"/>
          </p:nvPr>
        </p:nvSpPr>
        <p:spPr>
          <a:xfrm>
            <a:off x="628650" y="399022"/>
            <a:ext cx="7886700" cy="459419"/>
          </a:xfrm>
        </p:spPr>
        <p:txBody>
          <a:bodyPr>
            <a:normAutofit/>
          </a:bodyPr>
          <a:lstStyle>
            <a:lvl1pPr algn="ctr">
              <a:defRPr sz="2700">
                <a:latin typeface="Franklin Gothic Book" panose="020B0503020102020204" pitchFamily="34" charset="0"/>
              </a:defRPr>
            </a:lvl1pPr>
          </a:lstStyle>
          <a:p>
            <a:r>
              <a:rPr lang="en-US"/>
              <a:t>Click to edit Master title style</a:t>
            </a:r>
          </a:p>
        </p:txBody>
      </p:sp>
      <p:sp>
        <p:nvSpPr>
          <p:cNvPr id="3" name="Content Placeholder 2"/>
          <p:cNvSpPr>
            <a:spLocks noGrp="1"/>
          </p:cNvSpPr>
          <p:nvPr>
            <p:ph idx="1"/>
          </p:nvPr>
        </p:nvSpPr>
        <p:spPr>
          <a:xfrm>
            <a:off x="403935" y="1203961"/>
            <a:ext cx="8336132" cy="34287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txBox="1">
            <a:spLocks/>
          </p:cNvSpPr>
          <p:nvPr userDrawn="1"/>
        </p:nvSpPr>
        <p:spPr>
          <a:xfrm>
            <a:off x="165918"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cxnSp>
        <p:nvCxnSpPr>
          <p:cNvPr id="5" name="Straight Connector 4"/>
          <p:cNvCxnSpPr/>
          <p:nvPr userDrawn="1"/>
        </p:nvCxnSpPr>
        <p:spPr>
          <a:xfrm>
            <a:off x="0" y="911707"/>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204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2" name="Title 1"/>
          <p:cNvSpPr>
            <a:spLocks noGrp="1"/>
          </p:cNvSpPr>
          <p:nvPr>
            <p:ph type="title"/>
          </p:nvPr>
        </p:nvSpPr>
        <p:spPr>
          <a:xfrm>
            <a:off x="623888" y="1282304"/>
            <a:ext cx="7886700" cy="2139553"/>
          </a:xfrm>
        </p:spPr>
        <p:txBody>
          <a:bodyPr anchor="ctr"/>
          <a:lstStyle>
            <a:lvl1pPr algn="ctr">
              <a:defRPr sz="4500">
                <a:latin typeface="Franklin Gothic Book" panose="020B0503020102020204" pitchFamily="34" charset="0"/>
              </a:defRPr>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latin typeface="Franklin Gothic Book" panose="020B05030201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9"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spTree>
    <p:extLst>
      <p:ext uri="{BB962C8B-B14F-4D97-AF65-F5344CB8AC3E}">
        <p14:creationId xmlns:p14="http://schemas.microsoft.com/office/powerpoint/2010/main" val="3383634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3" name="Content Placeholder 2"/>
          <p:cNvSpPr>
            <a:spLocks noGrp="1"/>
          </p:cNvSpPr>
          <p:nvPr>
            <p:ph sz="half" idx="1"/>
          </p:nvPr>
        </p:nvSpPr>
        <p:spPr>
          <a:xfrm>
            <a:off x="404622" y="1207008"/>
            <a:ext cx="4095380" cy="3429000"/>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6523" y="1207008"/>
            <a:ext cx="4074851" cy="3429000"/>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sp>
        <p:nvSpPr>
          <p:cNvPr id="14" name="Title 1"/>
          <p:cNvSpPr>
            <a:spLocks noGrp="1"/>
          </p:cNvSpPr>
          <p:nvPr>
            <p:ph type="title"/>
          </p:nvPr>
        </p:nvSpPr>
        <p:spPr>
          <a:xfrm>
            <a:off x="628650" y="399022"/>
            <a:ext cx="7886700" cy="459419"/>
          </a:xfrm>
        </p:spPr>
        <p:txBody>
          <a:bodyPr>
            <a:normAutofit/>
          </a:bodyPr>
          <a:lstStyle>
            <a:lvl1pPr algn="ctr">
              <a:defRPr sz="2700">
                <a:latin typeface="Franklin Gothic Book" panose="020B0503020102020204" pitchFamily="34" charset="0"/>
              </a:defRPr>
            </a:lvl1pPr>
          </a:lstStyle>
          <a:p>
            <a:r>
              <a:rPr lang="en-US"/>
              <a:t>Click to edit Master title style</a:t>
            </a:r>
          </a:p>
        </p:txBody>
      </p:sp>
      <p:cxnSp>
        <p:nvCxnSpPr>
          <p:cNvPr id="15" name="Straight Connector 14"/>
          <p:cNvCxnSpPr/>
          <p:nvPr userDrawn="1"/>
        </p:nvCxnSpPr>
        <p:spPr>
          <a:xfrm>
            <a:off x="0" y="911707"/>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167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3" name="Text Placeholder 2"/>
          <p:cNvSpPr>
            <a:spLocks noGrp="1"/>
          </p:cNvSpPr>
          <p:nvPr>
            <p:ph type="body" idx="1"/>
          </p:nvPr>
        </p:nvSpPr>
        <p:spPr>
          <a:xfrm>
            <a:off x="404623" y="1173361"/>
            <a:ext cx="3868340" cy="390525"/>
          </a:xfrm>
        </p:spPr>
        <p:txBody>
          <a:bodyPr anchor="ctr"/>
          <a:lstStyle>
            <a:lvl1pPr marL="0" indent="0">
              <a:buNone/>
              <a:defRPr sz="1800" b="1">
                <a:latin typeface="Franklin Gothic Book" panose="020B05030201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04623" y="1651397"/>
            <a:ext cx="3868340" cy="3086100"/>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72001" y="1173361"/>
            <a:ext cx="4146426" cy="399455"/>
          </a:xfrm>
        </p:spPr>
        <p:txBody>
          <a:bodyPr anchor="ctr"/>
          <a:lstStyle>
            <a:lvl1pPr marL="0" indent="0">
              <a:buNone/>
              <a:defRPr sz="1800" b="1">
                <a:latin typeface="Franklin Gothic Book" panose="020B05030201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572000" y="1652779"/>
            <a:ext cx="4146427" cy="3087347"/>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sp>
        <p:nvSpPr>
          <p:cNvPr id="16" name="Title 1"/>
          <p:cNvSpPr>
            <a:spLocks noGrp="1"/>
          </p:cNvSpPr>
          <p:nvPr>
            <p:ph type="title"/>
          </p:nvPr>
        </p:nvSpPr>
        <p:spPr>
          <a:xfrm>
            <a:off x="628650" y="399022"/>
            <a:ext cx="7886700" cy="459419"/>
          </a:xfrm>
        </p:spPr>
        <p:txBody>
          <a:bodyPr>
            <a:normAutofit/>
          </a:bodyPr>
          <a:lstStyle>
            <a:lvl1pPr algn="ctr">
              <a:defRPr sz="2700">
                <a:latin typeface="Franklin Gothic Book" panose="020B0503020102020204" pitchFamily="34" charset="0"/>
              </a:defRPr>
            </a:lvl1pPr>
          </a:lstStyle>
          <a:p>
            <a:r>
              <a:rPr lang="en-US"/>
              <a:t>Click to edit Master title style</a:t>
            </a:r>
          </a:p>
        </p:txBody>
      </p:sp>
      <p:cxnSp>
        <p:nvCxnSpPr>
          <p:cNvPr id="17" name="Straight Connector 16"/>
          <p:cNvCxnSpPr/>
          <p:nvPr userDrawn="1"/>
        </p:nvCxnSpPr>
        <p:spPr>
          <a:xfrm>
            <a:off x="0" y="911707"/>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261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10"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sp>
        <p:nvSpPr>
          <p:cNvPr id="14" name="Title 1"/>
          <p:cNvSpPr>
            <a:spLocks noGrp="1"/>
          </p:cNvSpPr>
          <p:nvPr>
            <p:ph type="title"/>
          </p:nvPr>
        </p:nvSpPr>
        <p:spPr>
          <a:xfrm>
            <a:off x="628650" y="399022"/>
            <a:ext cx="7886700" cy="459419"/>
          </a:xfrm>
        </p:spPr>
        <p:txBody>
          <a:bodyPr>
            <a:normAutofit/>
          </a:bodyPr>
          <a:lstStyle>
            <a:lvl1pPr algn="ctr">
              <a:defRPr sz="2700">
                <a:latin typeface="Franklin Gothic Book" panose="020B0503020102020204" pitchFamily="34" charset="0"/>
              </a:defRPr>
            </a:lvl1pPr>
          </a:lstStyle>
          <a:p>
            <a:r>
              <a:rPr lang="en-US"/>
              <a:t>Click to edit Master title style</a:t>
            </a:r>
          </a:p>
        </p:txBody>
      </p:sp>
      <p:cxnSp>
        <p:nvCxnSpPr>
          <p:cNvPr id="8" name="Straight Connector 7"/>
          <p:cNvCxnSpPr/>
          <p:nvPr userDrawn="1"/>
        </p:nvCxnSpPr>
        <p:spPr>
          <a:xfrm>
            <a:off x="0" y="911707"/>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857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no logo)">
    <p:spTree>
      <p:nvGrpSpPr>
        <p:cNvPr id="1" name=""/>
        <p:cNvGrpSpPr/>
        <p:nvPr/>
      </p:nvGrpSpPr>
      <p:grpSpPr>
        <a:xfrm>
          <a:off x="0" y="0"/>
          <a:ext cx="0" cy="0"/>
          <a:chOff x="0" y="0"/>
          <a:chExt cx="0" cy="0"/>
        </a:xfrm>
      </p:grpSpPr>
      <p:sp>
        <p:nvSpPr>
          <p:cNvPr id="10"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sp>
        <p:nvSpPr>
          <p:cNvPr id="14" name="Title 1"/>
          <p:cNvSpPr>
            <a:spLocks noGrp="1"/>
          </p:cNvSpPr>
          <p:nvPr>
            <p:ph type="title"/>
          </p:nvPr>
        </p:nvSpPr>
        <p:spPr>
          <a:xfrm>
            <a:off x="628650" y="399022"/>
            <a:ext cx="7886700" cy="459419"/>
          </a:xfrm>
        </p:spPr>
        <p:txBody>
          <a:bodyPr>
            <a:normAutofit/>
          </a:bodyPr>
          <a:lstStyle>
            <a:lvl1pPr algn="ctr">
              <a:defRPr sz="2700">
                <a:latin typeface="Franklin Gothic Book" panose="020B0503020102020204" pitchFamily="34" charset="0"/>
              </a:defRPr>
            </a:lvl1pPr>
          </a:lstStyle>
          <a:p>
            <a:r>
              <a:rPr lang="en-US"/>
              <a:t>Click to edit Master title style</a:t>
            </a:r>
          </a:p>
        </p:txBody>
      </p:sp>
      <p:cxnSp>
        <p:nvCxnSpPr>
          <p:cNvPr id="8" name="Straight Connector 7"/>
          <p:cNvCxnSpPr/>
          <p:nvPr userDrawn="1"/>
        </p:nvCxnSpPr>
        <p:spPr>
          <a:xfrm>
            <a:off x="0" y="911707"/>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873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7"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cxnSp>
        <p:nvCxnSpPr>
          <p:cNvPr id="6" name="Straight Connector 5"/>
          <p:cNvCxnSpPr/>
          <p:nvPr userDrawn="1"/>
        </p:nvCxnSpPr>
        <p:spPr>
          <a:xfrm>
            <a:off x="0" y="911707"/>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067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2" name="Title 1"/>
          <p:cNvSpPr>
            <a:spLocks noGrp="1"/>
          </p:cNvSpPr>
          <p:nvPr>
            <p:ph type="title"/>
          </p:nvPr>
        </p:nvSpPr>
        <p:spPr>
          <a:xfrm>
            <a:off x="404622" y="342900"/>
            <a:ext cx="3179524" cy="1200150"/>
          </a:xfrm>
        </p:spPr>
        <p:txBody>
          <a:bodyPr anchor="b"/>
          <a:lstStyle>
            <a:lvl1pPr>
              <a:defRPr sz="2400">
                <a:latin typeface="Franklin Gothic Book" panose="020B0503020102020204" pitchFamily="34" charset="0"/>
              </a:defRPr>
            </a:lvl1pPr>
          </a:lstStyle>
          <a:p>
            <a:r>
              <a:rPr lang="en-US"/>
              <a:t>Click to edit Master title style</a:t>
            </a:r>
          </a:p>
        </p:txBody>
      </p:sp>
      <p:sp>
        <p:nvSpPr>
          <p:cNvPr id="3" name="Content Placeholder 2"/>
          <p:cNvSpPr>
            <a:spLocks noGrp="1"/>
          </p:cNvSpPr>
          <p:nvPr>
            <p:ph idx="1"/>
          </p:nvPr>
        </p:nvSpPr>
        <p:spPr>
          <a:xfrm>
            <a:off x="3887391" y="342901"/>
            <a:ext cx="4828262" cy="4431066"/>
          </a:xfrm>
        </p:spPr>
        <p:txBody>
          <a:bodyPr/>
          <a:lstStyle>
            <a:lvl1pPr>
              <a:defRPr sz="2400">
                <a:latin typeface="Franklin Gothic Book" panose="020B0503020102020204" pitchFamily="34" charset="0"/>
              </a:defRPr>
            </a:lvl1pPr>
            <a:lvl2pPr>
              <a:defRPr sz="2100">
                <a:latin typeface="Franklin Gothic Book" panose="020B0503020102020204" pitchFamily="34" charset="0"/>
              </a:defRPr>
            </a:lvl2pPr>
            <a:lvl3pPr>
              <a:defRPr sz="1800">
                <a:latin typeface="Franklin Gothic Book" panose="020B0503020102020204" pitchFamily="34" charset="0"/>
              </a:defRPr>
            </a:lvl3pPr>
            <a:lvl4pPr>
              <a:defRPr sz="1500">
                <a:latin typeface="Franklin Gothic Book" panose="020B0503020102020204" pitchFamily="34" charset="0"/>
              </a:defRPr>
            </a:lvl4pPr>
            <a:lvl5pPr>
              <a:defRPr sz="1500">
                <a:latin typeface="Franklin Gothic Book" panose="020B0503020102020204" pitchFamily="34"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04622" y="1543050"/>
            <a:ext cx="3179524" cy="3230917"/>
          </a:xfrm>
        </p:spPr>
        <p:txBody>
          <a:bodyPr/>
          <a:lstStyle>
            <a:lvl1pPr marL="0" indent="0">
              <a:buNone/>
              <a:defRPr sz="1200">
                <a:latin typeface="Franklin Gothic Book" panose="020B05030201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9"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spTree>
    <p:extLst>
      <p:ext uri="{BB962C8B-B14F-4D97-AF65-F5344CB8AC3E}">
        <p14:creationId xmlns:p14="http://schemas.microsoft.com/office/powerpoint/2010/main" val="4034465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2" name="Title 1"/>
          <p:cNvSpPr>
            <a:spLocks noGrp="1"/>
          </p:cNvSpPr>
          <p:nvPr>
            <p:ph type="title"/>
          </p:nvPr>
        </p:nvSpPr>
        <p:spPr>
          <a:xfrm>
            <a:off x="404622" y="342900"/>
            <a:ext cx="3179524" cy="1200150"/>
          </a:xfrm>
        </p:spPr>
        <p:txBody>
          <a:bodyPr anchor="b"/>
          <a:lstStyle>
            <a:lvl1pPr>
              <a:defRPr sz="2400">
                <a:latin typeface="Franklin Gothic Book" panose="020B0503020102020204" pitchFamily="34" charset="0"/>
              </a:defRPr>
            </a:lvl1pPr>
          </a:lstStyle>
          <a:p>
            <a:r>
              <a:rPr lang="en-US"/>
              <a:t>Click to edit Master title style</a:t>
            </a:r>
          </a:p>
        </p:txBody>
      </p:sp>
      <p:sp>
        <p:nvSpPr>
          <p:cNvPr id="3" name="Picture Placeholder 2"/>
          <p:cNvSpPr>
            <a:spLocks noGrp="1"/>
          </p:cNvSpPr>
          <p:nvPr>
            <p:ph type="pic" idx="1"/>
          </p:nvPr>
        </p:nvSpPr>
        <p:spPr>
          <a:xfrm>
            <a:off x="3855128" y="342901"/>
            <a:ext cx="4887158" cy="4430267"/>
          </a:xfrm>
        </p:spPr>
        <p:txBody>
          <a:bodyPr/>
          <a:lstStyle>
            <a:lvl1pPr marL="0" indent="0">
              <a:buNone/>
              <a:defRPr sz="2400">
                <a:latin typeface="Franklin Gothic Book" panose="020B05030201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404622" y="1543050"/>
            <a:ext cx="3179524" cy="3230118"/>
          </a:xfrm>
        </p:spPr>
        <p:txBody>
          <a:bodyPr/>
          <a:lstStyle>
            <a:lvl1pPr marL="0" indent="0">
              <a:buNone/>
              <a:defRPr sz="1200">
                <a:latin typeface="Franklin Gothic Book" panose="020B05030201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10"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spTree>
    <p:extLst>
      <p:ext uri="{BB962C8B-B14F-4D97-AF65-F5344CB8AC3E}">
        <p14:creationId xmlns:p14="http://schemas.microsoft.com/office/powerpoint/2010/main" val="2272615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box slide">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774291"/>
            <a:ext cx="8262518" cy="3991439"/>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p:nvPr>
        </p:nvSpPr>
        <p:spPr>
          <a:xfrm>
            <a:off x="462688" y="409855"/>
            <a:ext cx="7751547" cy="280871"/>
          </a:xfrm>
          <a:prstGeom prst="rect">
            <a:avLst/>
          </a:prstGeom>
        </p:spPr>
        <p:txBody>
          <a:bodyPr/>
          <a:lstStyle>
            <a:lvl1pPr>
              <a:lnSpc>
                <a:spcPct val="100000"/>
              </a:lnSpc>
              <a:defRPr sz="1600" b="1">
                <a:solidFill>
                  <a:srgbClr val="00269E"/>
                </a:solidFill>
                <a:latin typeface="Arial" pitchFamily="34" charset="0"/>
                <a:cs typeface="Arial" pitchFamily="34" charset="0"/>
              </a:defRPr>
            </a:lvl1pPr>
          </a:lstStyle>
          <a:p>
            <a:endParaRPr lang="en-US" dirty="0"/>
          </a:p>
        </p:txBody>
      </p:sp>
      <p:sp>
        <p:nvSpPr>
          <p:cNvPr id="7" name="Content Placeholder 8"/>
          <p:cNvSpPr>
            <a:spLocks noGrp="1"/>
          </p:cNvSpPr>
          <p:nvPr>
            <p:ph sz="quarter" idx="15" hasCustomPrompt="1"/>
          </p:nvPr>
        </p:nvSpPr>
        <p:spPr>
          <a:xfrm>
            <a:off x="384050" y="104441"/>
            <a:ext cx="7550913" cy="182915"/>
          </a:xfrm>
          <a:prstGeom prst="rect">
            <a:avLst/>
          </a:prstGeom>
        </p:spPr>
        <p:txBody>
          <a:bodyPr/>
          <a:lstStyle>
            <a:lvl1pPr marL="0" indent="0">
              <a:spcBef>
                <a:spcPts val="1000"/>
              </a:spcBef>
              <a:buClr>
                <a:schemeClr val="tx1"/>
              </a:buClr>
              <a:buFont typeface="Arial" pitchFamily="34" charset="0"/>
              <a:buNone/>
              <a:defRPr sz="1100" b="1" baseline="0">
                <a:solidFill>
                  <a:srgbClr val="00269E"/>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X. [Insert presentation or section title]</a:t>
            </a:r>
          </a:p>
        </p:txBody>
      </p:sp>
      <p:sp>
        <p:nvSpPr>
          <p:cNvPr id="12" name="Content Placeholder 8"/>
          <p:cNvSpPr>
            <a:spLocks noGrp="1"/>
          </p:cNvSpPr>
          <p:nvPr>
            <p:ph sz="quarter" idx="16" hasCustomPrompt="1"/>
          </p:nvPr>
        </p:nvSpPr>
        <p:spPr>
          <a:xfrm>
            <a:off x="376427" y="4823473"/>
            <a:ext cx="1424940" cy="131462"/>
          </a:xfrm>
          <a:prstGeom prst="rect">
            <a:avLst/>
          </a:prstGeom>
        </p:spPr>
        <p:txBody>
          <a:bodyPr/>
          <a:lstStyle>
            <a:lvl1pPr marL="0" indent="0">
              <a:spcBef>
                <a:spcPts val="1000"/>
              </a:spcBef>
              <a:buClr>
                <a:schemeClr val="tx1"/>
              </a:buClr>
              <a:buFont typeface="Arial" pitchFamily="34" charset="0"/>
              <a:buNone/>
              <a:defRPr sz="8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insert Secretariat]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81" y="-40886"/>
            <a:ext cx="9257495" cy="5211970"/>
          </a:xfrm>
          <a:prstGeom prst="rect">
            <a:avLst/>
          </a:prstGeom>
        </p:spPr>
      </p:pic>
    </p:spTree>
    <p:extLst>
      <p:ext uri="{BB962C8B-B14F-4D97-AF65-F5344CB8AC3E}">
        <p14:creationId xmlns:p14="http://schemas.microsoft.com/office/powerpoint/2010/main" val="4038606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TD Basic" type="title">
  <p:cSld name="CTD Basic">
    <p:spTree>
      <p:nvGrpSpPr>
        <p:cNvPr id="1" name="Shape 58"/>
        <p:cNvGrpSpPr/>
        <p:nvPr/>
      </p:nvGrpSpPr>
      <p:grpSpPr>
        <a:xfrm>
          <a:off x="0" y="0"/>
          <a:ext cx="0" cy="0"/>
          <a:chOff x="0" y="0"/>
          <a:chExt cx="0" cy="0"/>
        </a:xfrm>
      </p:grpSpPr>
      <p:sp>
        <p:nvSpPr>
          <p:cNvPr id="59" name="Google Shape;59;p14"/>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0" name="Google Shape;60;p14"/>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4800"/>
              <a:buNone/>
              <a:defRPr sz="4800">
                <a:solidFill>
                  <a:srgbClr val="000000"/>
                </a:solidFill>
              </a:defRPr>
            </a:lvl1pPr>
            <a:lvl2pPr lvl="1" algn="ctr" rtl="0">
              <a:spcBef>
                <a:spcPts val="0"/>
              </a:spcBef>
              <a:spcAft>
                <a:spcPts val="0"/>
              </a:spcAft>
              <a:buClr>
                <a:srgbClr val="000000"/>
              </a:buClr>
              <a:buSzPts val="3600"/>
              <a:buNone/>
              <a:defRPr sz="3600">
                <a:solidFill>
                  <a:srgbClr val="000000"/>
                </a:solidFill>
              </a:defRPr>
            </a:lvl2pPr>
            <a:lvl3pPr lvl="2" algn="ctr" rtl="0">
              <a:spcBef>
                <a:spcPts val="0"/>
              </a:spcBef>
              <a:spcAft>
                <a:spcPts val="0"/>
              </a:spcAft>
              <a:buClr>
                <a:srgbClr val="000000"/>
              </a:buClr>
              <a:buSzPts val="3600"/>
              <a:buNone/>
              <a:defRPr sz="3600">
                <a:solidFill>
                  <a:srgbClr val="000000"/>
                </a:solidFill>
              </a:defRPr>
            </a:lvl3pPr>
            <a:lvl4pPr lvl="3" algn="ctr" rtl="0">
              <a:spcBef>
                <a:spcPts val="0"/>
              </a:spcBef>
              <a:spcAft>
                <a:spcPts val="0"/>
              </a:spcAft>
              <a:buClr>
                <a:srgbClr val="000000"/>
              </a:buClr>
              <a:buSzPts val="3600"/>
              <a:buNone/>
              <a:defRPr sz="3600">
                <a:solidFill>
                  <a:srgbClr val="000000"/>
                </a:solidFill>
              </a:defRPr>
            </a:lvl4pPr>
            <a:lvl5pPr lvl="4" algn="ctr" rtl="0">
              <a:spcBef>
                <a:spcPts val="0"/>
              </a:spcBef>
              <a:spcAft>
                <a:spcPts val="0"/>
              </a:spcAft>
              <a:buClr>
                <a:srgbClr val="000000"/>
              </a:buClr>
              <a:buSzPts val="3600"/>
              <a:buNone/>
              <a:defRPr sz="3600">
                <a:solidFill>
                  <a:srgbClr val="000000"/>
                </a:solidFill>
              </a:defRPr>
            </a:lvl5pPr>
            <a:lvl6pPr lvl="5" algn="ctr" rtl="0">
              <a:spcBef>
                <a:spcPts val="0"/>
              </a:spcBef>
              <a:spcAft>
                <a:spcPts val="0"/>
              </a:spcAft>
              <a:buClr>
                <a:srgbClr val="000000"/>
              </a:buClr>
              <a:buSzPts val="3600"/>
              <a:buNone/>
              <a:defRPr sz="3600">
                <a:solidFill>
                  <a:srgbClr val="000000"/>
                </a:solidFill>
              </a:defRPr>
            </a:lvl6pPr>
            <a:lvl7pPr lvl="6" algn="ctr" rtl="0">
              <a:spcBef>
                <a:spcPts val="0"/>
              </a:spcBef>
              <a:spcAft>
                <a:spcPts val="0"/>
              </a:spcAft>
              <a:buClr>
                <a:srgbClr val="000000"/>
              </a:buClr>
              <a:buSzPts val="3600"/>
              <a:buNone/>
              <a:defRPr sz="3600">
                <a:solidFill>
                  <a:srgbClr val="000000"/>
                </a:solidFill>
              </a:defRPr>
            </a:lvl7pPr>
            <a:lvl8pPr lvl="7" algn="ctr" rtl="0">
              <a:spcBef>
                <a:spcPts val="0"/>
              </a:spcBef>
              <a:spcAft>
                <a:spcPts val="0"/>
              </a:spcAft>
              <a:buClr>
                <a:srgbClr val="000000"/>
              </a:buClr>
              <a:buSzPts val="3600"/>
              <a:buNone/>
              <a:defRPr sz="3600">
                <a:solidFill>
                  <a:srgbClr val="000000"/>
                </a:solidFill>
              </a:defRPr>
            </a:lvl8pPr>
            <a:lvl9pPr lvl="8" algn="ctr" rtl="0">
              <a:spcBef>
                <a:spcPts val="0"/>
              </a:spcBef>
              <a:spcAft>
                <a:spcPts val="0"/>
              </a:spcAft>
              <a:buClr>
                <a:srgbClr val="000000"/>
              </a:buClr>
              <a:buSzPts val="3600"/>
              <a:buNone/>
              <a:defRPr sz="3600">
                <a:solidFill>
                  <a:srgbClr val="000000"/>
                </a:solidFill>
              </a:defRPr>
            </a:lvl9pPr>
          </a:lstStyle>
          <a:p>
            <a:endParaRPr/>
          </a:p>
        </p:txBody>
      </p:sp>
      <p:sp>
        <p:nvSpPr>
          <p:cNvPr id="61" name="Google Shape;61;p14"/>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2800"/>
              <a:buFont typeface="Libre Franklin Thin"/>
              <a:buNone/>
              <a:defRPr sz="2800">
                <a:solidFill>
                  <a:srgbClr val="999999"/>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 RL" type="secHead">
  <p:cSld name="Title Slide / RL">
    <p:spTree>
      <p:nvGrpSpPr>
        <p:cNvPr id="1" name="Shape 62"/>
        <p:cNvGrpSpPr/>
        <p:nvPr/>
      </p:nvGrpSpPr>
      <p:grpSpPr>
        <a:xfrm>
          <a:off x="0" y="0"/>
          <a:ext cx="0" cy="0"/>
          <a:chOff x="0" y="0"/>
          <a:chExt cx="0" cy="0"/>
        </a:xfrm>
      </p:grpSpPr>
      <p:pic>
        <p:nvPicPr>
          <p:cNvPr id="63" name="Google Shape;63;p15"/>
          <p:cNvPicPr preferRelativeResize="0"/>
          <p:nvPr/>
        </p:nvPicPr>
        <p:blipFill rotWithShape="1">
          <a:blip r:embed="rId2">
            <a:alphaModFix/>
          </a:blip>
          <a:srcRect t="12048" b="3577"/>
          <a:stretch/>
        </p:blipFill>
        <p:spPr>
          <a:xfrm>
            <a:off x="-100" y="0"/>
            <a:ext cx="9143955" cy="5143500"/>
          </a:xfrm>
          <a:prstGeom prst="rect">
            <a:avLst/>
          </a:prstGeom>
          <a:noFill/>
          <a:ln>
            <a:noFill/>
          </a:ln>
        </p:spPr>
      </p:pic>
      <p:sp>
        <p:nvSpPr>
          <p:cNvPr id="64" name="Google Shape;64;p15"/>
          <p:cNvSpPr/>
          <p:nvPr/>
        </p:nvSpPr>
        <p:spPr>
          <a:xfrm>
            <a:off x="-100" y="0"/>
            <a:ext cx="9151500" cy="5143500"/>
          </a:xfrm>
          <a:prstGeom prst="rect">
            <a:avLst/>
          </a:prstGeom>
          <a:solidFill>
            <a:srgbClr val="DA291C">
              <a:alpha val="65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15"/>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67" name="Google Shape;67;p15"/>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68" name="Google Shape;68;p15"/>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69" name="Google Shape;69;p15"/>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0" name="Google Shape;70;p15"/>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1" name="Google Shape;71;p15"/>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 BL">
  <p:cSld name="Title Slide / BL">
    <p:spTree>
      <p:nvGrpSpPr>
        <p:cNvPr id="1" name="Shape 72"/>
        <p:cNvGrpSpPr/>
        <p:nvPr/>
      </p:nvGrpSpPr>
      <p:grpSpPr>
        <a:xfrm>
          <a:off x="0" y="0"/>
          <a:ext cx="0" cy="0"/>
          <a:chOff x="0" y="0"/>
          <a:chExt cx="0" cy="0"/>
        </a:xfrm>
      </p:grpSpPr>
      <p:pic>
        <p:nvPicPr>
          <p:cNvPr id="73" name="Google Shape;73;p16"/>
          <p:cNvPicPr preferRelativeResize="0"/>
          <p:nvPr/>
        </p:nvPicPr>
        <p:blipFill rotWithShape="1">
          <a:blip r:embed="rId2">
            <a:alphaModFix/>
          </a:blip>
          <a:srcRect l="15340" t="6614" b="21957"/>
          <a:stretch/>
        </p:blipFill>
        <p:spPr>
          <a:xfrm>
            <a:off x="-100" y="0"/>
            <a:ext cx="9143955" cy="5143500"/>
          </a:xfrm>
          <a:prstGeom prst="rect">
            <a:avLst/>
          </a:prstGeom>
          <a:noFill/>
          <a:ln>
            <a:noFill/>
          </a:ln>
        </p:spPr>
      </p:pic>
      <p:sp>
        <p:nvSpPr>
          <p:cNvPr id="74" name="Google Shape;74;p16"/>
          <p:cNvSpPr/>
          <p:nvPr/>
        </p:nvSpPr>
        <p:spPr>
          <a:xfrm>
            <a:off x="-100" y="0"/>
            <a:ext cx="9151500" cy="5143500"/>
          </a:xfrm>
          <a:prstGeom prst="rect">
            <a:avLst/>
          </a:prstGeom>
          <a:solidFill>
            <a:srgbClr val="003DA5">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6"/>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16"/>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77" name="Google Shape;77;p16"/>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78" name="Google Shape;78;p16"/>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79" name="Google Shape;79;p16"/>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0" name="Google Shape;80;p16"/>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1" name="Google Shape;81;p16"/>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 GL">
  <p:cSld name="Title Slide / GL">
    <p:spTree>
      <p:nvGrpSpPr>
        <p:cNvPr id="1" name="Shape 82"/>
        <p:cNvGrpSpPr/>
        <p:nvPr/>
      </p:nvGrpSpPr>
      <p:grpSpPr>
        <a:xfrm>
          <a:off x="0" y="0"/>
          <a:ext cx="0" cy="0"/>
          <a:chOff x="0" y="0"/>
          <a:chExt cx="0" cy="0"/>
        </a:xfrm>
      </p:grpSpPr>
      <p:pic>
        <p:nvPicPr>
          <p:cNvPr id="83" name="Google Shape;83;p17"/>
          <p:cNvPicPr preferRelativeResize="0"/>
          <p:nvPr/>
        </p:nvPicPr>
        <p:blipFill rotWithShape="1">
          <a:blip r:embed="rId2">
            <a:alphaModFix/>
          </a:blip>
          <a:srcRect l="1192" t="14586" r="26952" b="24789"/>
          <a:stretch/>
        </p:blipFill>
        <p:spPr>
          <a:xfrm>
            <a:off x="-100" y="0"/>
            <a:ext cx="9143955" cy="5143500"/>
          </a:xfrm>
          <a:prstGeom prst="rect">
            <a:avLst/>
          </a:prstGeom>
          <a:noFill/>
          <a:ln>
            <a:noFill/>
          </a:ln>
        </p:spPr>
      </p:pic>
      <p:sp>
        <p:nvSpPr>
          <p:cNvPr id="84" name="Google Shape;84;p17"/>
          <p:cNvSpPr/>
          <p:nvPr/>
        </p:nvSpPr>
        <p:spPr>
          <a:xfrm>
            <a:off x="-100" y="0"/>
            <a:ext cx="9151500" cy="5143500"/>
          </a:xfrm>
          <a:prstGeom prst="rect">
            <a:avLst/>
          </a:prstGeom>
          <a:solidFill>
            <a:srgbClr val="00843D">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7"/>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86" name="Google Shape;86;p17"/>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87" name="Google Shape;87;p17"/>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88" name="Google Shape;88;p17"/>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89" name="Google Shape;89;p17"/>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0" name="Google Shape;90;p17"/>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91" name="Google Shape;91;p17"/>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 OL">
  <p:cSld name="Title Slide / OL">
    <p:spTree>
      <p:nvGrpSpPr>
        <p:cNvPr id="1" name="Shape 92"/>
        <p:cNvGrpSpPr/>
        <p:nvPr/>
      </p:nvGrpSpPr>
      <p:grpSpPr>
        <a:xfrm>
          <a:off x="0" y="0"/>
          <a:ext cx="0" cy="0"/>
          <a:chOff x="0" y="0"/>
          <a:chExt cx="0" cy="0"/>
        </a:xfrm>
      </p:grpSpPr>
      <p:pic>
        <p:nvPicPr>
          <p:cNvPr id="93" name="Google Shape;93;p18"/>
          <p:cNvPicPr preferRelativeResize="0"/>
          <p:nvPr/>
        </p:nvPicPr>
        <p:blipFill rotWithShape="1">
          <a:blip r:embed="rId2">
            <a:alphaModFix/>
          </a:blip>
          <a:srcRect l="10352" t="11354" r="3156" b="15674"/>
          <a:stretch/>
        </p:blipFill>
        <p:spPr>
          <a:xfrm>
            <a:off x="-100" y="0"/>
            <a:ext cx="9143955" cy="5143500"/>
          </a:xfrm>
          <a:prstGeom prst="rect">
            <a:avLst/>
          </a:prstGeom>
          <a:noFill/>
          <a:ln>
            <a:noFill/>
          </a:ln>
        </p:spPr>
      </p:pic>
      <p:sp>
        <p:nvSpPr>
          <p:cNvPr id="94" name="Google Shape;94;p18"/>
          <p:cNvSpPr/>
          <p:nvPr/>
        </p:nvSpPr>
        <p:spPr>
          <a:xfrm>
            <a:off x="-100" y="0"/>
            <a:ext cx="9151500" cy="5143500"/>
          </a:xfrm>
          <a:prstGeom prst="rect">
            <a:avLst/>
          </a:prstGeom>
          <a:solidFill>
            <a:srgbClr val="ED8B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8"/>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96" name="Google Shape;96;p18"/>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97" name="Google Shape;97;p18"/>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98" name="Google Shape;98;p18"/>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99" name="Google Shape;99;p18"/>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0" name="Google Shape;100;p18"/>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01" name="Google Shape;101;p18"/>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 CR">
  <p:cSld name="Title Slide / CR">
    <p:spTree>
      <p:nvGrpSpPr>
        <p:cNvPr id="1" name="Shape 102"/>
        <p:cNvGrpSpPr/>
        <p:nvPr/>
      </p:nvGrpSpPr>
      <p:grpSpPr>
        <a:xfrm>
          <a:off x="0" y="0"/>
          <a:ext cx="0" cy="0"/>
          <a:chOff x="0" y="0"/>
          <a:chExt cx="0" cy="0"/>
        </a:xfrm>
      </p:grpSpPr>
      <p:pic>
        <p:nvPicPr>
          <p:cNvPr id="103" name="Google Shape;103;p19"/>
          <p:cNvPicPr preferRelativeResize="0"/>
          <p:nvPr/>
        </p:nvPicPr>
        <p:blipFill rotWithShape="1">
          <a:blip r:embed="rId2">
            <a:alphaModFix/>
          </a:blip>
          <a:srcRect t="7869" b="7869"/>
          <a:stretch/>
        </p:blipFill>
        <p:spPr>
          <a:xfrm>
            <a:off x="-100" y="0"/>
            <a:ext cx="9143959" cy="5143502"/>
          </a:xfrm>
          <a:prstGeom prst="rect">
            <a:avLst/>
          </a:prstGeom>
          <a:noFill/>
          <a:ln>
            <a:noFill/>
          </a:ln>
        </p:spPr>
      </p:pic>
      <p:sp>
        <p:nvSpPr>
          <p:cNvPr id="104" name="Google Shape;104;p19"/>
          <p:cNvSpPr/>
          <p:nvPr/>
        </p:nvSpPr>
        <p:spPr>
          <a:xfrm>
            <a:off x="-100" y="0"/>
            <a:ext cx="9151500" cy="5143500"/>
          </a:xfrm>
          <a:prstGeom prst="rect">
            <a:avLst/>
          </a:prstGeom>
          <a:solidFill>
            <a:srgbClr val="80276C">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9"/>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06" name="Google Shape;106;p19"/>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19"/>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08" name="Google Shape;108;p19"/>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109" name="Google Shape;109;p19"/>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0" name="Google Shape;110;p19"/>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11" name="Google Shape;111;p19"/>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 Bus">
  <p:cSld name="Title Slide / Bus">
    <p:spTree>
      <p:nvGrpSpPr>
        <p:cNvPr id="1" name="Shape 112"/>
        <p:cNvGrpSpPr/>
        <p:nvPr/>
      </p:nvGrpSpPr>
      <p:grpSpPr>
        <a:xfrm>
          <a:off x="0" y="0"/>
          <a:ext cx="0" cy="0"/>
          <a:chOff x="0" y="0"/>
          <a:chExt cx="0" cy="0"/>
        </a:xfrm>
      </p:grpSpPr>
      <p:pic>
        <p:nvPicPr>
          <p:cNvPr id="113" name="Google Shape;113;p20"/>
          <p:cNvPicPr preferRelativeResize="0"/>
          <p:nvPr/>
        </p:nvPicPr>
        <p:blipFill rotWithShape="1">
          <a:blip r:embed="rId2">
            <a:alphaModFix/>
          </a:blip>
          <a:srcRect t="2497" b="13128"/>
          <a:stretch/>
        </p:blipFill>
        <p:spPr>
          <a:xfrm>
            <a:off x="-100" y="0"/>
            <a:ext cx="9143963" cy="5143500"/>
          </a:xfrm>
          <a:prstGeom prst="rect">
            <a:avLst/>
          </a:prstGeom>
          <a:noFill/>
          <a:ln>
            <a:noFill/>
          </a:ln>
        </p:spPr>
      </p:pic>
      <p:sp>
        <p:nvSpPr>
          <p:cNvPr id="114" name="Google Shape;114;p20"/>
          <p:cNvSpPr/>
          <p:nvPr/>
        </p:nvSpPr>
        <p:spPr>
          <a:xfrm>
            <a:off x="-100" y="0"/>
            <a:ext cx="9151500" cy="5143500"/>
          </a:xfrm>
          <a:prstGeom prst="rect">
            <a:avLst/>
          </a:prstGeom>
          <a:solidFill>
            <a:srgbClr val="FFC72C">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0"/>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16" name="Google Shape;116;p20"/>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17" name="Google Shape;117;p20"/>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18" name="Google Shape;118;p20"/>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119" name="Google Shape;119;p20"/>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0" name="Google Shape;120;p20"/>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21" name="Google Shape;121;p20"/>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 OCC">
  <p:cSld name="Section header / OCC">
    <p:spTree>
      <p:nvGrpSpPr>
        <p:cNvPr id="1" name="Shape 122"/>
        <p:cNvGrpSpPr/>
        <p:nvPr/>
      </p:nvGrpSpPr>
      <p:grpSpPr>
        <a:xfrm>
          <a:off x="0" y="0"/>
          <a:ext cx="0" cy="0"/>
          <a:chOff x="0" y="0"/>
          <a:chExt cx="0" cy="0"/>
        </a:xfrm>
      </p:grpSpPr>
      <p:pic>
        <p:nvPicPr>
          <p:cNvPr id="123" name="Google Shape;123;p21"/>
          <p:cNvPicPr preferRelativeResize="0"/>
          <p:nvPr/>
        </p:nvPicPr>
        <p:blipFill rotWithShape="1">
          <a:blip r:embed="rId2">
            <a:alphaModFix/>
          </a:blip>
          <a:srcRect t="7733" b="7742"/>
          <a:stretch/>
        </p:blipFill>
        <p:spPr>
          <a:xfrm>
            <a:off x="-100" y="0"/>
            <a:ext cx="9143951" cy="5143502"/>
          </a:xfrm>
          <a:prstGeom prst="rect">
            <a:avLst/>
          </a:prstGeom>
          <a:noFill/>
          <a:ln>
            <a:noFill/>
          </a:ln>
        </p:spPr>
      </p:pic>
      <p:sp>
        <p:nvSpPr>
          <p:cNvPr id="124" name="Google Shape;124;p21"/>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1"/>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6" name="Google Shape;126;p21"/>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27" name="Google Shape;127;p21"/>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28" name="Google Shape;128;p21"/>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29" name="Google Shape;129;p21"/>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 Shops">
  <p:cSld name="Section header / Shops">
    <p:spTree>
      <p:nvGrpSpPr>
        <p:cNvPr id="1" name="Shape 130"/>
        <p:cNvGrpSpPr/>
        <p:nvPr/>
      </p:nvGrpSpPr>
      <p:grpSpPr>
        <a:xfrm>
          <a:off x="0" y="0"/>
          <a:ext cx="0" cy="0"/>
          <a:chOff x="0" y="0"/>
          <a:chExt cx="0" cy="0"/>
        </a:xfrm>
      </p:grpSpPr>
      <p:pic>
        <p:nvPicPr>
          <p:cNvPr id="131" name="Google Shape;131;p22"/>
          <p:cNvPicPr preferRelativeResize="0"/>
          <p:nvPr/>
        </p:nvPicPr>
        <p:blipFill rotWithShape="1">
          <a:blip r:embed="rId2">
            <a:alphaModFix/>
          </a:blip>
          <a:srcRect t="19081" r="7518" b="11555"/>
          <a:stretch/>
        </p:blipFill>
        <p:spPr>
          <a:xfrm>
            <a:off x="-100" y="0"/>
            <a:ext cx="9143951" cy="5143499"/>
          </a:xfrm>
          <a:prstGeom prst="rect">
            <a:avLst/>
          </a:prstGeom>
          <a:noFill/>
          <a:ln>
            <a:noFill/>
          </a:ln>
        </p:spPr>
      </p:pic>
      <p:sp>
        <p:nvSpPr>
          <p:cNvPr id="132" name="Google Shape;132;p22"/>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2"/>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4" name="Google Shape;134;p22"/>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35" name="Google Shape;135;p22"/>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36" name="Google Shape;136;p22"/>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37" name="Google Shape;137;p22"/>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 Courthouse Station">
  <p:cSld name="Section header / Courthouse Station">
    <p:spTree>
      <p:nvGrpSpPr>
        <p:cNvPr id="1" name="Shape 138"/>
        <p:cNvGrpSpPr/>
        <p:nvPr/>
      </p:nvGrpSpPr>
      <p:grpSpPr>
        <a:xfrm>
          <a:off x="0" y="0"/>
          <a:ext cx="0" cy="0"/>
          <a:chOff x="0" y="0"/>
          <a:chExt cx="0" cy="0"/>
        </a:xfrm>
      </p:grpSpPr>
      <p:pic>
        <p:nvPicPr>
          <p:cNvPr id="139" name="Google Shape;139;p23"/>
          <p:cNvPicPr preferRelativeResize="0"/>
          <p:nvPr/>
        </p:nvPicPr>
        <p:blipFill rotWithShape="1">
          <a:blip r:embed="rId2">
            <a:alphaModFix/>
          </a:blip>
          <a:srcRect l="10506" t="18166" b="6327"/>
          <a:stretch/>
        </p:blipFill>
        <p:spPr>
          <a:xfrm>
            <a:off x="-100" y="0"/>
            <a:ext cx="9143957" cy="5143498"/>
          </a:xfrm>
          <a:prstGeom prst="rect">
            <a:avLst/>
          </a:prstGeom>
          <a:noFill/>
          <a:ln>
            <a:noFill/>
          </a:ln>
        </p:spPr>
      </p:pic>
      <p:sp>
        <p:nvSpPr>
          <p:cNvPr id="140" name="Google Shape;140;p23"/>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3"/>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 name="Google Shape;142;p23"/>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23"/>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44" name="Google Shape;144;p23"/>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45" name="Google Shape;145;p23"/>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uble box slide">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8330" y="813225"/>
            <a:ext cx="3953762" cy="3952505"/>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p:nvPr>
        </p:nvSpPr>
        <p:spPr>
          <a:xfrm>
            <a:off x="462688" y="409856"/>
            <a:ext cx="7751547" cy="280871"/>
          </a:xfrm>
          <a:prstGeom prst="rect">
            <a:avLst/>
          </a:prstGeom>
        </p:spPr>
        <p:txBody>
          <a:bodyPr/>
          <a:lstStyle>
            <a:lvl1pPr>
              <a:lnSpc>
                <a:spcPct val="100000"/>
              </a:lnSpc>
              <a:defRPr sz="1600" b="1">
                <a:solidFill>
                  <a:srgbClr val="00269E"/>
                </a:solidFill>
                <a:latin typeface="Arial" pitchFamily="34" charset="0"/>
                <a:cs typeface="Arial" pitchFamily="34" charset="0"/>
              </a:defRPr>
            </a:lvl1pPr>
          </a:lstStyle>
          <a:p>
            <a:endParaRPr lang="en-US" dirty="0"/>
          </a:p>
        </p:txBody>
      </p:sp>
      <p:sp>
        <p:nvSpPr>
          <p:cNvPr id="5" name="Content Placeholder 8"/>
          <p:cNvSpPr>
            <a:spLocks noGrp="1"/>
          </p:cNvSpPr>
          <p:nvPr>
            <p:ph sz="quarter" idx="15"/>
          </p:nvPr>
        </p:nvSpPr>
        <p:spPr>
          <a:xfrm>
            <a:off x="4778757" y="813225"/>
            <a:ext cx="3953762" cy="3952505"/>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10226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 South Station">
  <p:cSld name="Section header / South Station">
    <p:spTree>
      <p:nvGrpSpPr>
        <p:cNvPr id="1" name="Shape 146"/>
        <p:cNvGrpSpPr/>
        <p:nvPr/>
      </p:nvGrpSpPr>
      <p:grpSpPr>
        <a:xfrm>
          <a:off x="0" y="0"/>
          <a:ext cx="0" cy="0"/>
          <a:chOff x="0" y="0"/>
          <a:chExt cx="0" cy="0"/>
        </a:xfrm>
      </p:grpSpPr>
      <p:pic>
        <p:nvPicPr>
          <p:cNvPr id="147" name="Google Shape;147;p24"/>
          <p:cNvPicPr preferRelativeResize="0"/>
          <p:nvPr/>
        </p:nvPicPr>
        <p:blipFill rotWithShape="1">
          <a:blip r:embed="rId2">
            <a:alphaModFix/>
          </a:blip>
          <a:srcRect t="7813" b="7813"/>
          <a:stretch/>
        </p:blipFill>
        <p:spPr>
          <a:xfrm>
            <a:off x="-100" y="0"/>
            <a:ext cx="9143951" cy="5143501"/>
          </a:xfrm>
          <a:prstGeom prst="rect">
            <a:avLst/>
          </a:prstGeom>
          <a:noFill/>
          <a:ln>
            <a:noFill/>
          </a:ln>
        </p:spPr>
      </p:pic>
      <p:sp>
        <p:nvSpPr>
          <p:cNvPr id="148" name="Google Shape;148;p24"/>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4"/>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0" name="Google Shape;150;p24"/>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51" name="Google Shape;151;p24"/>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52" name="Google Shape;152;p24"/>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Commercial Strategies &amp;</a:t>
            </a:r>
            <a:endParaRPr sz="700">
              <a:solidFill>
                <a:srgbClr val="FFFFFF"/>
              </a:solidFill>
              <a:latin typeface="Libre Franklin Thin"/>
              <a:ea typeface="Libre Franklin Thin"/>
              <a:cs typeface="Libre Franklin Thin"/>
              <a:sym typeface="Libre Franklin Thin"/>
            </a:endParaRPr>
          </a:p>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Programs</a:t>
            </a:r>
            <a:endParaRPr sz="700">
              <a:solidFill>
                <a:srgbClr val="FFFFFF"/>
              </a:solidFill>
              <a:latin typeface="Libre Franklin Thin"/>
              <a:ea typeface="Libre Franklin Thin"/>
              <a:cs typeface="Libre Franklin Thin"/>
              <a:sym typeface="Libre Franklin Thin"/>
            </a:endParaRPr>
          </a:p>
        </p:txBody>
      </p:sp>
      <p:pic>
        <p:nvPicPr>
          <p:cNvPr id="153" name="Google Shape;153;p24"/>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 RL">
  <p:cSld name="Section header / RL">
    <p:spTree>
      <p:nvGrpSpPr>
        <p:cNvPr id="1" name="Shape 154"/>
        <p:cNvGrpSpPr/>
        <p:nvPr/>
      </p:nvGrpSpPr>
      <p:grpSpPr>
        <a:xfrm>
          <a:off x="0" y="0"/>
          <a:ext cx="0" cy="0"/>
          <a:chOff x="0" y="0"/>
          <a:chExt cx="0" cy="0"/>
        </a:xfrm>
      </p:grpSpPr>
      <p:pic>
        <p:nvPicPr>
          <p:cNvPr id="155" name="Google Shape;155;p25"/>
          <p:cNvPicPr preferRelativeResize="0"/>
          <p:nvPr/>
        </p:nvPicPr>
        <p:blipFill rotWithShape="1">
          <a:blip r:embed="rId2">
            <a:alphaModFix/>
          </a:blip>
          <a:srcRect t="7805" b="7813"/>
          <a:stretch/>
        </p:blipFill>
        <p:spPr>
          <a:xfrm>
            <a:off x="-100" y="0"/>
            <a:ext cx="9143945" cy="5143502"/>
          </a:xfrm>
          <a:prstGeom prst="rect">
            <a:avLst/>
          </a:prstGeom>
          <a:noFill/>
          <a:ln>
            <a:noFill/>
          </a:ln>
        </p:spPr>
      </p:pic>
      <p:sp>
        <p:nvSpPr>
          <p:cNvPr id="156" name="Google Shape;156;p25"/>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5"/>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8" name="Google Shape;158;p25"/>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59" name="Google Shape;159;p25"/>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60" name="Google Shape;160;p25"/>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61" name="Google Shape;161;p25"/>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 Thanks - Questions - Discussion">
  <p:cSld name="Section header / Thanks - Questions - Discussion">
    <p:spTree>
      <p:nvGrpSpPr>
        <p:cNvPr id="1" name="Shape 162"/>
        <p:cNvGrpSpPr/>
        <p:nvPr/>
      </p:nvGrpSpPr>
      <p:grpSpPr>
        <a:xfrm>
          <a:off x="0" y="0"/>
          <a:ext cx="0" cy="0"/>
          <a:chOff x="0" y="0"/>
          <a:chExt cx="0" cy="0"/>
        </a:xfrm>
      </p:grpSpPr>
      <p:pic>
        <p:nvPicPr>
          <p:cNvPr id="163" name="Google Shape;163;p26"/>
          <p:cNvPicPr preferRelativeResize="0"/>
          <p:nvPr/>
        </p:nvPicPr>
        <p:blipFill rotWithShape="1">
          <a:blip r:embed="rId2">
            <a:alphaModFix/>
          </a:blip>
          <a:srcRect t="7734" b="7734"/>
          <a:stretch/>
        </p:blipFill>
        <p:spPr>
          <a:xfrm>
            <a:off x="-100" y="0"/>
            <a:ext cx="9143952" cy="5143500"/>
          </a:xfrm>
          <a:prstGeom prst="rect">
            <a:avLst/>
          </a:prstGeom>
          <a:noFill/>
          <a:ln>
            <a:noFill/>
          </a:ln>
        </p:spPr>
      </p:pic>
      <p:sp>
        <p:nvSpPr>
          <p:cNvPr id="164" name="Google Shape;164;p26"/>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6"/>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66" name="Google Shape;166;p26"/>
          <p:cNvSpPr txBox="1"/>
          <p:nvPr/>
        </p:nvSpPr>
        <p:spPr>
          <a:xfrm>
            <a:off x="320025" y="3148650"/>
            <a:ext cx="5099100" cy="146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3600"/>
              <a:buFont typeface="Libre Franklin Thin"/>
              <a:buNone/>
            </a:pPr>
            <a:endParaRPr sz="3600">
              <a:solidFill>
                <a:srgbClr val="FFFFFF"/>
              </a:solidFill>
              <a:latin typeface="Libre Franklin Thin"/>
              <a:ea typeface="Libre Franklin Thin"/>
              <a:cs typeface="Libre Franklin Thin"/>
              <a:sym typeface="Libre Franklin Thin"/>
            </a:endParaRPr>
          </a:p>
          <a:p>
            <a:pPr marL="0" marR="0" lvl="0" indent="0" algn="l" rtl="0">
              <a:lnSpc>
                <a:spcPct val="100000"/>
              </a:lnSpc>
              <a:spcBef>
                <a:spcPts val="0"/>
              </a:spcBef>
              <a:spcAft>
                <a:spcPts val="0"/>
              </a:spcAft>
              <a:buClr>
                <a:srgbClr val="FFFFFF"/>
              </a:buClr>
              <a:buSzPts val="3600"/>
              <a:buFont typeface="Libre Franklin Thin"/>
              <a:buNone/>
            </a:pPr>
            <a:r>
              <a:rPr lang="en" sz="3600">
                <a:solidFill>
                  <a:srgbClr val="FFFFFF"/>
                </a:solidFill>
                <a:latin typeface="Libre Franklin Thin"/>
                <a:ea typeface="Libre Franklin Thin"/>
                <a:cs typeface="Libre Franklin Thin"/>
                <a:sym typeface="Libre Franklin Thin"/>
              </a:rPr>
              <a:t>Thank you.</a:t>
            </a:r>
            <a:endParaRPr sz="3600">
              <a:solidFill>
                <a:srgbClr val="FFFFFF"/>
              </a:solidFill>
              <a:latin typeface="Libre Franklin Thin"/>
              <a:ea typeface="Libre Franklin Thin"/>
              <a:cs typeface="Libre Franklin Thin"/>
              <a:sym typeface="Libre Franklin Thin"/>
            </a:endParaRPr>
          </a:p>
        </p:txBody>
      </p:sp>
      <p:sp>
        <p:nvSpPr>
          <p:cNvPr id="167" name="Google Shape;167;p26"/>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68" name="Google Shape;168;p26"/>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Commercial Strategies &amp;</a:t>
            </a:r>
            <a:endParaRPr sz="700">
              <a:solidFill>
                <a:srgbClr val="FFFFFF"/>
              </a:solidFill>
              <a:latin typeface="Libre Franklin Thin"/>
              <a:ea typeface="Libre Franklin Thin"/>
              <a:cs typeface="Libre Franklin Thin"/>
              <a:sym typeface="Libre Franklin Thin"/>
            </a:endParaRPr>
          </a:p>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Programs</a:t>
            </a:r>
            <a:endParaRPr sz="700">
              <a:solidFill>
                <a:srgbClr val="FFFFFF"/>
              </a:solidFill>
              <a:latin typeface="Libre Franklin Thin"/>
              <a:ea typeface="Libre Franklin Thin"/>
              <a:cs typeface="Libre Franklin Thin"/>
              <a:sym typeface="Libre Franklin Thin"/>
            </a:endParaRPr>
          </a:p>
        </p:txBody>
      </p:sp>
      <p:pic>
        <p:nvPicPr>
          <p:cNvPr id="169" name="Google Shape;169;p26"/>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0"/>
        <p:cNvGrpSpPr/>
        <p:nvPr/>
      </p:nvGrpSpPr>
      <p:grpSpPr>
        <a:xfrm>
          <a:off x="0" y="0"/>
          <a:ext cx="0" cy="0"/>
          <a:chOff x="0" y="0"/>
          <a:chExt cx="0" cy="0"/>
        </a:xfrm>
      </p:grpSpPr>
      <p:sp>
        <p:nvSpPr>
          <p:cNvPr id="171" name="Google Shape;171;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73" name="Google Shape;173;p27"/>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4"/>
        <p:cNvGrpSpPr/>
        <p:nvPr/>
      </p:nvGrpSpPr>
      <p:grpSpPr>
        <a:xfrm>
          <a:off x="0" y="0"/>
          <a:ext cx="0" cy="0"/>
          <a:chOff x="0" y="0"/>
          <a:chExt cx="0" cy="0"/>
        </a:xfrm>
      </p:grpSpPr>
      <p:sp>
        <p:nvSpPr>
          <p:cNvPr id="175" name="Google Shape;175;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2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7" name="Google Shape;177;p2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8" name="Google Shape;178;p28"/>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1" name="Google Shape;181;p29"/>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4" name="Google Shape;184;p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85" name="Google Shape;185;p30"/>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88" name="Google Shape;188;p31"/>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9"/>
        <p:cNvGrpSpPr/>
        <p:nvPr/>
      </p:nvGrpSpPr>
      <p:grpSpPr>
        <a:xfrm>
          <a:off x="0" y="0"/>
          <a:ext cx="0" cy="0"/>
          <a:chOff x="0" y="0"/>
          <a:chExt cx="0" cy="0"/>
        </a:xfrm>
      </p:grpSpPr>
      <p:sp>
        <p:nvSpPr>
          <p:cNvPr id="190" name="Google Shape;190;p3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2" name="Google Shape;192;p3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3" name="Google Shape;193;p3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4" name="Google Shape;194;p32"/>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se Study 1">
  <p:cSld name="Case Study 1">
    <p:spTree>
      <p:nvGrpSpPr>
        <p:cNvPr id="1" name="Shape 195"/>
        <p:cNvGrpSpPr/>
        <p:nvPr/>
      </p:nvGrpSpPr>
      <p:grpSpPr>
        <a:xfrm>
          <a:off x="0" y="0"/>
          <a:ext cx="0" cy="0"/>
          <a:chOff x="0" y="0"/>
          <a:chExt cx="0" cy="0"/>
        </a:xfrm>
      </p:grpSpPr>
      <p:sp>
        <p:nvSpPr>
          <p:cNvPr id="196" name="Google Shape;196;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3"/>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8" name="Google Shape;198;p33"/>
          <p:cNvSpPr txBox="1"/>
          <p:nvPr/>
        </p:nvSpPr>
        <p:spPr>
          <a:xfrm>
            <a:off x="265500" y="2070270"/>
            <a:ext cx="4045200" cy="7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636466"/>
                </a:solidFill>
                <a:latin typeface="Libre Franklin Thin"/>
                <a:ea typeface="Libre Franklin Thin"/>
                <a:cs typeface="Libre Franklin Thin"/>
                <a:sym typeface="Libre Franklin Thin"/>
              </a:rPr>
              <a:t>Subtitle goes here</a:t>
            </a:r>
            <a:endParaRPr sz="1600">
              <a:solidFill>
                <a:srgbClr val="636466"/>
              </a:solidFill>
              <a:latin typeface="Libre Franklin Thin"/>
              <a:ea typeface="Libre Franklin Thin"/>
              <a:cs typeface="Libre Franklin Thin"/>
              <a:sym typeface="Libre Franklin Thin"/>
            </a:endParaRPr>
          </a:p>
        </p:txBody>
      </p:sp>
      <p:sp>
        <p:nvSpPr>
          <p:cNvPr id="199" name="Google Shape;199;p33"/>
          <p:cNvSpPr txBox="1"/>
          <p:nvPr/>
        </p:nvSpPr>
        <p:spPr>
          <a:xfrm>
            <a:off x="265500" y="369277"/>
            <a:ext cx="4045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016699"/>
                </a:solidFill>
                <a:latin typeface="Merriweather"/>
                <a:ea typeface="Merriweather"/>
                <a:cs typeface="Merriweather"/>
                <a:sym typeface="Merriweather"/>
              </a:rPr>
              <a:t>Case Study</a:t>
            </a:r>
            <a:endParaRPr sz="2100" b="1">
              <a:solidFill>
                <a:srgbClr val="016699"/>
              </a:solidFill>
              <a:latin typeface="Merriweather"/>
              <a:ea typeface="Merriweather"/>
              <a:cs typeface="Merriweather"/>
              <a:sym typeface="Merriweather"/>
            </a:endParaRPr>
          </a:p>
        </p:txBody>
      </p:sp>
      <p:sp>
        <p:nvSpPr>
          <p:cNvPr id="200" name="Google Shape;200;p33"/>
          <p:cNvSpPr txBox="1"/>
          <p:nvPr/>
        </p:nvSpPr>
        <p:spPr>
          <a:xfrm>
            <a:off x="265500" y="2796075"/>
            <a:ext cx="1828200" cy="7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16699"/>
                </a:solidFill>
                <a:latin typeface="Merriweather"/>
                <a:ea typeface="Merriweather"/>
                <a:cs typeface="Merriweather"/>
                <a:sym typeface="Merriweather"/>
              </a:rPr>
              <a:t>Status</a:t>
            </a:r>
            <a:endParaRPr sz="1200" b="1">
              <a:solidFill>
                <a:srgbClr val="016699"/>
              </a:solidFill>
              <a:latin typeface="Merriweather"/>
              <a:ea typeface="Merriweather"/>
              <a:cs typeface="Merriweather"/>
              <a:sym typeface="Merriweather"/>
            </a:endParaRPr>
          </a:p>
          <a:p>
            <a:pPr marL="0" lvl="0" indent="0" algn="l" rtl="0">
              <a:spcBef>
                <a:spcPts val="800"/>
              </a:spcBef>
              <a:spcAft>
                <a:spcPts val="0"/>
              </a:spcAft>
              <a:buNone/>
            </a:pPr>
            <a:r>
              <a:rPr lang="en">
                <a:latin typeface="Libre Franklin"/>
                <a:ea typeface="Libre Franklin"/>
                <a:cs typeface="Libre Franklin"/>
                <a:sym typeface="Libre Franklin"/>
              </a:rPr>
              <a:t>Status</a:t>
            </a:r>
            <a:endParaRPr>
              <a:latin typeface="Libre Franklin"/>
              <a:ea typeface="Libre Franklin"/>
              <a:cs typeface="Libre Franklin"/>
              <a:sym typeface="Libre Franklin"/>
            </a:endParaRPr>
          </a:p>
        </p:txBody>
      </p:sp>
      <p:cxnSp>
        <p:nvCxnSpPr>
          <p:cNvPr id="201" name="Google Shape;201;p33"/>
          <p:cNvCxnSpPr/>
          <p:nvPr/>
        </p:nvCxnSpPr>
        <p:spPr>
          <a:xfrm>
            <a:off x="351975" y="2745275"/>
            <a:ext cx="1741800" cy="0"/>
          </a:xfrm>
          <a:prstGeom prst="straightConnector1">
            <a:avLst/>
          </a:prstGeom>
          <a:noFill/>
          <a:ln w="19050" cap="flat" cmpd="sng">
            <a:solidFill>
              <a:srgbClr val="D1D3D4"/>
            </a:solidFill>
            <a:prstDash val="solid"/>
            <a:round/>
            <a:headEnd type="none" w="med" len="med"/>
            <a:tailEnd type="none" w="med" len="med"/>
          </a:ln>
        </p:spPr>
      </p:cxnSp>
      <p:sp>
        <p:nvSpPr>
          <p:cNvPr id="202" name="Google Shape;202;p33"/>
          <p:cNvSpPr txBox="1"/>
          <p:nvPr/>
        </p:nvSpPr>
        <p:spPr>
          <a:xfrm>
            <a:off x="2398575" y="2796075"/>
            <a:ext cx="1828200" cy="7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16699"/>
                </a:solidFill>
                <a:latin typeface="Merriweather"/>
                <a:ea typeface="Merriweather"/>
                <a:cs typeface="Merriweather"/>
                <a:sym typeface="Merriweather"/>
              </a:rPr>
              <a:t>Focus Area</a:t>
            </a:r>
            <a:endParaRPr sz="1200" b="1">
              <a:solidFill>
                <a:srgbClr val="016699"/>
              </a:solidFill>
              <a:latin typeface="Merriweather"/>
              <a:ea typeface="Merriweather"/>
              <a:cs typeface="Merriweather"/>
              <a:sym typeface="Merriweather"/>
            </a:endParaRPr>
          </a:p>
          <a:p>
            <a:pPr marL="0" lvl="0" indent="0" algn="l" rtl="0">
              <a:spcBef>
                <a:spcPts val="800"/>
              </a:spcBef>
              <a:spcAft>
                <a:spcPts val="0"/>
              </a:spcAft>
              <a:buNone/>
            </a:pPr>
            <a:r>
              <a:rPr lang="en">
                <a:latin typeface="Libre Franklin"/>
                <a:ea typeface="Libre Franklin"/>
                <a:cs typeface="Libre Franklin"/>
                <a:sym typeface="Libre Franklin"/>
              </a:rPr>
              <a:t>In-station information</a:t>
            </a:r>
            <a:endParaRPr>
              <a:latin typeface="Libre Franklin"/>
              <a:ea typeface="Libre Franklin"/>
              <a:cs typeface="Libre Franklin"/>
              <a:sym typeface="Libre Franklin"/>
            </a:endParaRPr>
          </a:p>
        </p:txBody>
      </p:sp>
      <p:cxnSp>
        <p:nvCxnSpPr>
          <p:cNvPr id="203" name="Google Shape;203;p33"/>
          <p:cNvCxnSpPr/>
          <p:nvPr/>
        </p:nvCxnSpPr>
        <p:spPr>
          <a:xfrm>
            <a:off x="2485050" y="2745275"/>
            <a:ext cx="1741800" cy="0"/>
          </a:xfrm>
          <a:prstGeom prst="straightConnector1">
            <a:avLst/>
          </a:prstGeom>
          <a:noFill/>
          <a:ln w="19050" cap="flat" cmpd="sng">
            <a:solidFill>
              <a:srgbClr val="D1D3D4"/>
            </a:solidFill>
            <a:prstDash val="solid"/>
            <a:round/>
            <a:headEnd type="none" w="med" len="med"/>
            <a:tailEnd type="none" w="med" len="med"/>
          </a:ln>
        </p:spPr>
      </p:cxnSp>
      <p:sp>
        <p:nvSpPr>
          <p:cNvPr id="204" name="Google Shape;204;p33"/>
          <p:cNvSpPr txBox="1"/>
          <p:nvPr/>
        </p:nvSpPr>
        <p:spPr>
          <a:xfrm>
            <a:off x="265500" y="3915225"/>
            <a:ext cx="3961200" cy="7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016699"/>
                </a:solidFill>
                <a:latin typeface="Merriweather"/>
                <a:ea typeface="Merriweather"/>
                <a:cs typeface="Merriweather"/>
                <a:sym typeface="Merriweather"/>
              </a:rPr>
              <a:t>Impacts</a:t>
            </a:r>
            <a:endParaRPr sz="1300" b="1">
              <a:solidFill>
                <a:srgbClr val="016699"/>
              </a:solidFill>
              <a:latin typeface="Merriweather"/>
              <a:ea typeface="Merriweather"/>
              <a:cs typeface="Merriweather"/>
              <a:sym typeface="Merriweather"/>
            </a:endParaRPr>
          </a:p>
          <a:p>
            <a:pPr marL="0" lvl="0" indent="0" algn="l" rtl="0">
              <a:spcBef>
                <a:spcPts val="800"/>
              </a:spcBef>
              <a:spcAft>
                <a:spcPts val="0"/>
              </a:spcAft>
              <a:buNone/>
            </a:pPr>
            <a:r>
              <a:rPr lang="en">
                <a:latin typeface="Libre Franklin"/>
                <a:ea typeface="Libre Franklin"/>
                <a:cs typeface="Libre Franklin"/>
                <a:sym typeface="Libre Franklin"/>
              </a:rPr>
              <a:t>Rapid transit &amp; Bus riders. </a:t>
            </a:r>
            <a:endParaRPr>
              <a:latin typeface="Libre Franklin"/>
              <a:ea typeface="Libre Franklin"/>
              <a:cs typeface="Libre Franklin"/>
              <a:sym typeface="Libre Franklin"/>
            </a:endParaRPr>
          </a:p>
          <a:p>
            <a:pPr marL="0" lvl="0" indent="0" algn="l" rtl="0">
              <a:spcBef>
                <a:spcPts val="800"/>
              </a:spcBef>
              <a:spcAft>
                <a:spcPts val="0"/>
              </a:spcAft>
              <a:buNone/>
            </a:pPr>
            <a:r>
              <a:rPr lang="en">
                <a:latin typeface="Libre Franklin"/>
                <a:ea typeface="Libre Franklin"/>
                <a:cs typeface="Libre Franklin"/>
                <a:sym typeface="Libre Franklin"/>
              </a:rPr>
              <a:t>PIOs.</a:t>
            </a:r>
            <a:endParaRPr>
              <a:latin typeface="Libre Franklin"/>
              <a:ea typeface="Libre Franklin"/>
              <a:cs typeface="Libre Franklin"/>
              <a:sym typeface="Libre Franklin"/>
            </a:endParaRPr>
          </a:p>
        </p:txBody>
      </p:sp>
      <p:cxnSp>
        <p:nvCxnSpPr>
          <p:cNvPr id="205" name="Google Shape;205;p33"/>
          <p:cNvCxnSpPr/>
          <p:nvPr/>
        </p:nvCxnSpPr>
        <p:spPr>
          <a:xfrm>
            <a:off x="351975" y="3864425"/>
            <a:ext cx="3886200" cy="0"/>
          </a:xfrm>
          <a:prstGeom prst="straightConnector1">
            <a:avLst/>
          </a:prstGeom>
          <a:noFill/>
          <a:ln w="19050" cap="flat" cmpd="sng">
            <a:solidFill>
              <a:srgbClr val="D1D3D4"/>
            </a:solidFill>
            <a:prstDash val="solid"/>
            <a:round/>
            <a:headEnd type="none" w="med" len="med"/>
            <a:tailEnd type="none" w="med" len="med"/>
          </a:ln>
        </p:spPr>
      </p:cxnSp>
      <p:sp>
        <p:nvSpPr>
          <p:cNvPr id="206" name="Google Shape;206;p33"/>
          <p:cNvSpPr txBox="1">
            <a:spLocks noGrp="1"/>
          </p:cNvSpPr>
          <p:nvPr>
            <p:ph type="title"/>
          </p:nvPr>
        </p:nvSpPr>
        <p:spPr>
          <a:xfrm>
            <a:off x="240610" y="831550"/>
            <a:ext cx="4343100" cy="4929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3600">
                <a:solidFill>
                  <a:srgbClr val="000000"/>
                </a:solidFill>
              </a:defRPr>
            </a:lvl1pPr>
            <a:lvl2pPr lvl="1" rtl="0">
              <a:spcBef>
                <a:spcPts val="0"/>
              </a:spcBef>
              <a:spcAft>
                <a:spcPts val="0"/>
              </a:spcAft>
              <a:buNone/>
              <a:defRPr>
                <a:latin typeface="Libre Franklin"/>
                <a:ea typeface="Libre Franklin"/>
                <a:cs typeface="Libre Franklin"/>
                <a:sym typeface="Libre Franklin"/>
              </a:defRPr>
            </a:lvl2pPr>
            <a:lvl3pPr lvl="2" rtl="0">
              <a:spcBef>
                <a:spcPts val="0"/>
              </a:spcBef>
              <a:spcAft>
                <a:spcPts val="0"/>
              </a:spcAft>
              <a:buNone/>
              <a:defRPr>
                <a:latin typeface="Libre Franklin"/>
                <a:ea typeface="Libre Franklin"/>
                <a:cs typeface="Libre Franklin"/>
                <a:sym typeface="Libre Franklin"/>
              </a:defRPr>
            </a:lvl3pPr>
            <a:lvl4pPr lvl="3" rtl="0">
              <a:spcBef>
                <a:spcPts val="0"/>
              </a:spcBef>
              <a:spcAft>
                <a:spcPts val="0"/>
              </a:spcAft>
              <a:buNone/>
              <a:defRPr>
                <a:latin typeface="Libre Franklin"/>
                <a:ea typeface="Libre Franklin"/>
                <a:cs typeface="Libre Franklin"/>
                <a:sym typeface="Libre Franklin"/>
              </a:defRPr>
            </a:lvl4pPr>
            <a:lvl5pPr lvl="4" rtl="0">
              <a:spcBef>
                <a:spcPts val="0"/>
              </a:spcBef>
              <a:spcAft>
                <a:spcPts val="0"/>
              </a:spcAft>
              <a:buNone/>
              <a:defRPr>
                <a:latin typeface="Libre Franklin"/>
                <a:ea typeface="Libre Franklin"/>
                <a:cs typeface="Libre Franklin"/>
                <a:sym typeface="Libre Franklin"/>
              </a:defRPr>
            </a:lvl5pPr>
            <a:lvl6pPr lvl="5" rtl="0">
              <a:spcBef>
                <a:spcPts val="0"/>
              </a:spcBef>
              <a:spcAft>
                <a:spcPts val="0"/>
              </a:spcAft>
              <a:buNone/>
              <a:defRPr>
                <a:latin typeface="Libre Franklin"/>
                <a:ea typeface="Libre Franklin"/>
                <a:cs typeface="Libre Franklin"/>
                <a:sym typeface="Libre Franklin"/>
              </a:defRPr>
            </a:lvl6pPr>
            <a:lvl7pPr lvl="6" rtl="0">
              <a:spcBef>
                <a:spcPts val="0"/>
              </a:spcBef>
              <a:spcAft>
                <a:spcPts val="0"/>
              </a:spcAft>
              <a:buNone/>
              <a:defRPr>
                <a:latin typeface="Libre Franklin"/>
                <a:ea typeface="Libre Franklin"/>
                <a:cs typeface="Libre Franklin"/>
                <a:sym typeface="Libre Franklin"/>
              </a:defRPr>
            </a:lvl7pPr>
            <a:lvl8pPr lvl="7" rtl="0">
              <a:spcBef>
                <a:spcPts val="0"/>
              </a:spcBef>
              <a:spcAft>
                <a:spcPts val="0"/>
              </a:spcAft>
              <a:buNone/>
              <a:defRPr>
                <a:latin typeface="Libre Franklin"/>
                <a:ea typeface="Libre Franklin"/>
                <a:cs typeface="Libre Franklin"/>
                <a:sym typeface="Libre Franklin"/>
              </a:defRPr>
            </a:lvl8pPr>
            <a:lvl9pPr lvl="8" rtl="0">
              <a:spcBef>
                <a:spcPts val="0"/>
              </a:spcBef>
              <a:spcAft>
                <a:spcPts val="0"/>
              </a:spcAft>
              <a:buNone/>
              <a:defRPr>
                <a:latin typeface="Libre Franklin"/>
                <a:ea typeface="Libre Franklin"/>
                <a:cs typeface="Libre Franklin"/>
                <a:sym typeface="Libre Franklin"/>
              </a:defRPr>
            </a:lvl9pPr>
          </a:lstStyle>
          <a:p>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Rectangle 2"/>
          <p:cNvSpPr/>
          <p:nvPr userDrawn="1"/>
        </p:nvSpPr>
        <p:spPr>
          <a:xfrm>
            <a:off x="116240" y="63932"/>
            <a:ext cx="8865031" cy="5079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9830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7"/>
        <p:cNvGrpSpPr/>
        <p:nvPr/>
      </p:nvGrpSpPr>
      <p:grpSpPr>
        <a:xfrm>
          <a:off x="0" y="0"/>
          <a:ext cx="0" cy="0"/>
          <a:chOff x="0" y="0"/>
          <a:chExt cx="0" cy="0"/>
        </a:xfrm>
      </p:grpSpPr>
      <p:sp>
        <p:nvSpPr>
          <p:cNvPr id="208" name="Google Shape;208;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09" name="Google Shape;209;p34"/>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0"/>
        <p:cNvGrpSpPr/>
        <p:nvPr/>
      </p:nvGrpSpPr>
      <p:grpSpPr>
        <a:xfrm>
          <a:off x="0" y="0"/>
          <a:ext cx="0" cy="0"/>
          <a:chOff x="0" y="0"/>
          <a:chExt cx="0" cy="0"/>
        </a:xfrm>
      </p:grpSpPr>
      <p:sp>
        <p:nvSpPr>
          <p:cNvPr id="211" name="Google Shape;211;p3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2" name="Google Shape;212;p3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13" name="Google Shape;213;p35"/>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4"/>
        <p:cNvGrpSpPr/>
        <p:nvPr/>
      </p:nvGrpSpPr>
      <p:grpSpPr>
        <a:xfrm>
          <a:off x="0" y="0"/>
          <a:ext cx="0" cy="0"/>
          <a:chOff x="0" y="0"/>
          <a:chExt cx="0" cy="0"/>
        </a:xfrm>
      </p:grpSpPr>
      <p:sp>
        <p:nvSpPr>
          <p:cNvPr id="215" name="Google Shape;215;p36"/>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TD Basic" type="title">
  <p:cSld name="TITLE">
    <p:spTree>
      <p:nvGrpSpPr>
        <p:cNvPr id="1" name="Shape 59"/>
        <p:cNvGrpSpPr/>
        <p:nvPr/>
      </p:nvGrpSpPr>
      <p:grpSpPr>
        <a:xfrm>
          <a:off x="0" y="0"/>
          <a:ext cx="0" cy="0"/>
          <a:chOff x="0" y="0"/>
          <a:chExt cx="0" cy="0"/>
        </a:xfrm>
      </p:grpSpPr>
      <p:sp>
        <p:nvSpPr>
          <p:cNvPr id="60" name="Google Shape;60;p14"/>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14"/>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4800"/>
              <a:buNone/>
              <a:defRPr sz="4800">
                <a:solidFill>
                  <a:srgbClr val="000000"/>
                </a:solidFill>
              </a:defRPr>
            </a:lvl1pPr>
            <a:lvl2pPr lvl="1" algn="ctr" rtl="0">
              <a:spcBef>
                <a:spcPts val="0"/>
              </a:spcBef>
              <a:spcAft>
                <a:spcPts val="0"/>
              </a:spcAft>
              <a:buClr>
                <a:srgbClr val="000000"/>
              </a:buClr>
              <a:buSzPts val="3600"/>
              <a:buNone/>
              <a:defRPr sz="3600">
                <a:solidFill>
                  <a:srgbClr val="000000"/>
                </a:solidFill>
              </a:defRPr>
            </a:lvl2pPr>
            <a:lvl3pPr lvl="2" algn="ctr" rtl="0">
              <a:spcBef>
                <a:spcPts val="0"/>
              </a:spcBef>
              <a:spcAft>
                <a:spcPts val="0"/>
              </a:spcAft>
              <a:buClr>
                <a:srgbClr val="000000"/>
              </a:buClr>
              <a:buSzPts val="3600"/>
              <a:buNone/>
              <a:defRPr sz="3600">
                <a:solidFill>
                  <a:srgbClr val="000000"/>
                </a:solidFill>
              </a:defRPr>
            </a:lvl3pPr>
            <a:lvl4pPr lvl="3" algn="ctr" rtl="0">
              <a:spcBef>
                <a:spcPts val="0"/>
              </a:spcBef>
              <a:spcAft>
                <a:spcPts val="0"/>
              </a:spcAft>
              <a:buClr>
                <a:srgbClr val="000000"/>
              </a:buClr>
              <a:buSzPts val="3600"/>
              <a:buNone/>
              <a:defRPr sz="3600">
                <a:solidFill>
                  <a:srgbClr val="000000"/>
                </a:solidFill>
              </a:defRPr>
            </a:lvl4pPr>
            <a:lvl5pPr lvl="4" algn="ctr" rtl="0">
              <a:spcBef>
                <a:spcPts val="0"/>
              </a:spcBef>
              <a:spcAft>
                <a:spcPts val="0"/>
              </a:spcAft>
              <a:buClr>
                <a:srgbClr val="000000"/>
              </a:buClr>
              <a:buSzPts val="3600"/>
              <a:buNone/>
              <a:defRPr sz="3600">
                <a:solidFill>
                  <a:srgbClr val="000000"/>
                </a:solidFill>
              </a:defRPr>
            </a:lvl5pPr>
            <a:lvl6pPr lvl="5" algn="ctr" rtl="0">
              <a:spcBef>
                <a:spcPts val="0"/>
              </a:spcBef>
              <a:spcAft>
                <a:spcPts val="0"/>
              </a:spcAft>
              <a:buClr>
                <a:srgbClr val="000000"/>
              </a:buClr>
              <a:buSzPts val="3600"/>
              <a:buNone/>
              <a:defRPr sz="3600">
                <a:solidFill>
                  <a:srgbClr val="000000"/>
                </a:solidFill>
              </a:defRPr>
            </a:lvl6pPr>
            <a:lvl7pPr lvl="6" algn="ctr" rtl="0">
              <a:spcBef>
                <a:spcPts val="0"/>
              </a:spcBef>
              <a:spcAft>
                <a:spcPts val="0"/>
              </a:spcAft>
              <a:buClr>
                <a:srgbClr val="000000"/>
              </a:buClr>
              <a:buSzPts val="3600"/>
              <a:buNone/>
              <a:defRPr sz="3600">
                <a:solidFill>
                  <a:srgbClr val="000000"/>
                </a:solidFill>
              </a:defRPr>
            </a:lvl7pPr>
            <a:lvl8pPr lvl="7" algn="ctr" rtl="0">
              <a:spcBef>
                <a:spcPts val="0"/>
              </a:spcBef>
              <a:spcAft>
                <a:spcPts val="0"/>
              </a:spcAft>
              <a:buClr>
                <a:srgbClr val="000000"/>
              </a:buClr>
              <a:buSzPts val="3600"/>
              <a:buNone/>
              <a:defRPr sz="3600">
                <a:solidFill>
                  <a:srgbClr val="000000"/>
                </a:solidFill>
              </a:defRPr>
            </a:lvl8pPr>
            <a:lvl9pPr lvl="8" algn="ctr" rtl="0">
              <a:spcBef>
                <a:spcPts val="0"/>
              </a:spcBef>
              <a:spcAft>
                <a:spcPts val="0"/>
              </a:spcAft>
              <a:buClr>
                <a:srgbClr val="000000"/>
              </a:buClr>
              <a:buSzPts val="3600"/>
              <a:buNone/>
              <a:defRPr sz="3600">
                <a:solidFill>
                  <a:srgbClr val="000000"/>
                </a:solidFill>
              </a:defRPr>
            </a:lvl9pPr>
          </a:lstStyle>
          <a:p>
            <a:endParaRPr/>
          </a:p>
        </p:txBody>
      </p:sp>
      <p:sp>
        <p:nvSpPr>
          <p:cNvPr id="62" name="Google Shape;62;p14"/>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2800"/>
              <a:buFont typeface="Libre Franklin Thin"/>
              <a:buNone/>
              <a:defRPr sz="2800">
                <a:solidFill>
                  <a:srgbClr val="999999"/>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 RL" type="secHead">
  <p:cSld name="SECTION_HEADER">
    <p:spTree>
      <p:nvGrpSpPr>
        <p:cNvPr id="1" name="Shape 63"/>
        <p:cNvGrpSpPr/>
        <p:nvPr/>
      </p:nvGrpSpPr>
      <p:grpSpPr>
        <a:xfrm>
          <a:off x="0" y="0"/>
          <a:ext cx="0" cy="0"/>
          <a:chOff x="0" y="0"/>
          <a:chExt cx="0" cy="0"/>
        </a:xfrm>
      </p:grpSpPr>
      <p:pic>
        <p:nvPicPr>
          <p:cNvPr id="64" name="Google Shape;64;p15"/>
          <p:cNvPicPr preferRelativeResize="0"/>
          <p:nvPr/>
        </p:nvPicPr>
        <p:blipFill rotWithShape="1">
          <a:blip r:embed="rId2">
            <a:alphaModFix/>
          </a:blip>
          <a:srcRect t="12048" b="3577"/>
          <a:stretch/>
        </p:blipFill>
        <p:spPr>
          <a:xfrm>
            <a:off x="-100" y="0"/>
            <a:ext cx="9143955" cy="5143500"/>
          </a:xfrm>
          <a:prstGeom prst="rect">
            <a:avLst/>
          </a:prstGeom>
          <a:noFill/>
          <a:ln>
            <a:noFill/>
          </a:ln>
        </p:spPr>
      </p:pic>
      <p:sp>
        <p:nvSpPr>
          <p:cNvPr id="65" name="Google Shape;65;p15"/>
          <p:cNvSpPr/>
          <p:nvPr/>
        </p:nvSpPr>
        <p:spPr>
          <a:xfrm>
            <a:off x="-100" y="0"/>
            <a:ext cx="9151500" cy="5143500"/>
          </a:xfrm>
          <a:prstGeom prst="rect">
            <a:avLst/>
          </a:prstGeom>
          <a:solidFill>
            <a:srgbClr val="DA291C">
              <a:alpha val="65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7" name="Google Shape;67;p15"/>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15"/>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69" name="Google Shape;69;p15"/>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70" name="Google Shape;70;p15"/>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 name="Google Shape;71;p15"/>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2" name="Google Shape;72;p15"/>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 BL">
  <p:cSld name="SECTION_HEADER_1">
    <p:spTree>
      <p:nvGrpSpPr>
        <p:cNvPr id="1" name="Shape 73"/>
        <p:cNvGrpSpPr/>
        <p:nvPr/>
      </p:nvGrpSpPr>
      <p:grpSpPr>
        <a:xfrm>
          <a:off x="0" y="0"/>
          <a:ext cx="0" cy="0"/>
          <a:chOff x="0" y="0"/>
          <a:chExt cx="0" cy="0"/>
        </a:xfrm>
      </p:grpSpPr>
      <p:pic>
        <p:nvPicPr>
          <p:cNvPr id="74" name="Google Shape;74;p16"/>
          <p:cNvPicPr preferRelativeResize="0"/>
          <p:nvPr/>
        </p:nvPicPr>
        <p:blipFill rotWithShape="1">
          <a:blip r:embed="rId2">
            <a:alphaModFix/>
          </a:blip>
          <a:srcRect l="15340" t="6614" b="21957"/>
          <a:stretch/>
        </p:blipFill>
        <p:spPr>
          <a:xfrm>
            <a:off x="-100" y="0"/>
            <a:ext cx="9143955" cy="5143500"/>
          </a:xfrm>
          <a:prstGeom prst="rect">
            <a:avLst/>
          </a:prstGeom>
          <a:noFill/>
          <a:ln>
            <a:noFill/>
          </a:ln>
        </p:spPr>
      </p:pic>
      <p:sp>
        <p:nvSpPr>
          <p:cNvPr id="75" name="Google Shape;75;p16"/>
          <p:cNvSpPr/>
          <p:nvPr/>
        </p:nvSpPr>
        <p:spPr>
          <a:xfrm>
            <a:off x="-100" y="0"/>
            <a:ext cx="9151500" cy="5143500"/>
          </a:xfrm>
          <a:prstGeom prst="rect">
            <a:avLst/>
          </a:prstGeom>
          <a:solidFill>
            <a:srgbClr val="003DA5">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6"/>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77" name="Google Shape;77;p16"/>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78" name="Google Shape;78;p16"/>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79" name="Google Shape;79;p16"/>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80" name="Google Shape;80;p16"/>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1" name="Google Shape;81;p16"/>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6"/>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 GL">
  <p:cSld name="SECTION_HEADER_1_1">
    <p:spTree>
      <p:nvGrpSpPr>
        <p:cNvPr id="1" name="Shape 83"/>
        <p:cNvGrpSpPr/>
        <p:nvPr/>
      </p:nvGrpSpPr>
      <p:grpSpPr>
        <a:xfrm>
          <a:off x="0" y="0"/>
          <a:ext cx="0" cy="0"/>
          <a:chOff x="0" y="0"/>
          <a:chExt cx="0" cy="0"/>
        </a:xfrm>
      </p:grpSpPr>
      <p:pic>
        <p:nvPicPr>
          <p:cNvPr id="84" name="Google Shape;84;p17"/>
          <p:cNvPicPr preferRelativeResize="0"/>
          <p:nvPr/>
        </p:nvPicPr>
        <p:blipFill rotWithShape="1">
          <a:blip r:embed="rId2">
            <a:alphaModFix/>
          </a:blip>
          <a:srcRect l="1192" t="14586" r="26952" b="24789"/>
          <a:stretch/>
        </p:blipFill>
        <p:spPr>
          <a:xfrm>
            <a:off x="-100" y="0"/>
            <a:ext cx="9143955" cy="5143500"/>
          </a:xfrm>
          <a:prstGeom prst="rect">
            <a:avLst/>
          </a:prstGeom>
          <a:noFill/>
          <a:ln>
            <a:noFill/>
          </a:ln>
        </p:spPr>
      </p:pic>
      <p:sp>
        <p:nvSpPr>
          <p:cNvPr id="85" name="Google Shape;85;p17"/>
          <p:cNvSpPr/>
          <p:nvPr/>
        </p:nvSpPr>
        <p:spPr>
          <a:xfrm>
            <a:off x="-100" y="0"/>
            <a:ext cx="9151500" cy="5143500"/>
          </a:xfrm>
          <a:prstGeom prst="rect">
            <a:avLst/>
          </a:prstGeom>
          <a:solidFill>
            <a:srgbClr val="00843D">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7"/>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87" name="Google Shape;87;p17"/>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88" name="Google Shape;88;p17"/>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89" name="Google Shape;89;p17"/>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90" name="Google Shape;90;p17"/>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1" name="Google Shape;91;p17"/>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92" name="Google Shape;92;p17"/>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 OL">
  <p:cSld name="SECTION_HEADER_1_1_1">
    <p:spTree>
      <p:nvGrpSpPr>
        <p:cNvPr id="1" name="Shape 93"/>
        <p:cNvGrpSpPr/>
        <p:nvPr/>
      </p:nvGrpSpPr>
      <p:grpSpPr>
        <a:xfrm>
          <a:off x="0" y="0"/>
          <a:ext cx="0" cy="0"/>
          <a:chOff x="0" y="0"/>
          <a:chExt cx="0" cy="0"/>
        </a:xfrm>
      </p:grpSpPr>
      <p:pic>
        <p:nvPicPr>
          <p:cNvPr id="94" name="Google Shape;94;p18"/>
          <p:cNvPicPr preferRelativeResize="0"/>
          <p:nvPr/>
        </p:nvPicPr>
        <p:blipFill rotWithShape="1">
          <a:blip r:embed="rId2">
            <a:alphaModFix/>
          </a:blip>
          <a:srcRect l="10352" t="11354" r="3156" b="15674"/>
          <a:stretch/>
        </p:blipFill>
        <p:spPr>
          <a:xfrm>
            <a:off x="-100" y="0"/>
            <a:ext cx="9143955" cy="5143500"/>
          </a:xfrm>
          <a:prstGeom prst="rect">
            <a:avLst/>
          </a:prstGeom>
          <a:noFill/>
          <a:ln>
            <a:noFill/>
          </a:ln>
        </p:spPr>
      </p:pic>
      <p:sp>
        <p:nvSpPr>
          <p:cNvPr id="95" name="Google Shape;95;p18"/>
          <p:cNvSpPr/>
          <p:nvPr/>
        </p:nvSpPr>
        <p:spPr>
          <a:xfrm>
            <a:off x="-100" y="0"/>
            <a:ext cx="9151500" cy="5143500"/>
          </a:xfrm>
          <a:prstGeom prst="rect">
            <a:avLst/>
          </a:prstGeom>
          <a:solidFill>
            <a:srgbClr val="ED8B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8"/>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97" name="Google Shape;97;p18"/>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98" name="Google Shape;98;p18"/>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99" name="Google Shape;99;p18"/>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100" name="Google Shape;100;p18"/>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1" name="Google Shape;101;p18"/>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02" name="Google Shape;102;p18"/>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 CR">
  <p:cSld name="SECTION_HEADER_1_1_1_2">
    <p:spTree>
      <p:nvGrpSpPr>
        <p:cNvPr id="1" name="Shape 103"/>
        <p:cNvGrpSpPr/>
        <p:nvPr/>
      </p:nvGrpSpPr>
      <p:grpSpPr>
        <a:xfrm>
          <a:off x="0" y="0"/>
          <a:ext cx="0" cy="0"/>
          <a:chOff x="0" y="0"/>
          <a:chExt cx="0" cy="0"/>
        </a:xfrm>
      </p:grpSpPr>
      <p:pic>
        <p:nvPicPr>
          <p:cNvPr id="104" name="Google Shape;104;p19"/>
          <p:cNvPicPr preferRelativeResize="0"/>
          <p:nvPr/>
        </p:nvPicPr>
        <p:blipFill rotWithShape="1">
          <a:blip r:embed="rId2">
            <a:alphaModFix/>
          </a:blip>
          <a:srcRect t="7869" b="7869"/>
          <a:stretch/>
        </p:blipFill>
        <p:spPr>
          <a:xfrm>
            <a:off x="-100" y="0"/>
            <a:ext cx="9143959" cy="5143502"/>
          </a:xfrm>
          <a:prstGeom prst="rect">
            <a:avLst/>
          </a:prstGeom>
          <a:noFill/>
          <a:ln>
            <a:noFill/>
          </a:ln>
        </p:spPr>
      </p:pic>
      <p:sp>
        <p:nvSpPr>
          <p:cNvPr id="105" name="Google Shape;105;p19"/>
          <p:cNvSpPr/>
          <p:nvPr/>
        </p:nvSpPr>
        <p:spPr>
          <a:xfrm>
            <a:off x="-100" y="0"/>
            <a:ext cx="9151500" cy="5143500"/>
          </a:xfrm>
          <a:prstGeom prst="rect">
            <a:avLst/>
          </a:prstGeom>
          <a:solidFill>
            <a:srgbClr val="80276C">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9"/>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19"/>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19"/>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09" name="Google Shape;109;p19"/>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110" name="Google Shape;110;p19"/>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1" name="Google Shape;111;p19"/>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12" name="Google Shape;112;p19"/>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 Bus">
  <p:cSld name="SECTION_HEADER_1_1_1_2_1">
    <p:spTree>
      <p:nvGrpSpPr>
        <p:cNvPr id="1" name="Shape 113"/>
        <p:cNvGrpSpPr/>
        <p:nvPr/>
      </p:nvGrpSpPr>
      <p:grpSpPr>
        <a:xfrm>
          <a:off x="0" y="0"/>
          <a:ext cx="0" cy="0"/>
          <a:chOff x="0" y="0"/>
          <a:chExt cx="0" cy="0"/>
        </a:xfrm>
      </p:grpSpPr>
      <p:pic>
        <p:nvPicPr>
          <p:cNvPr id="114" name="Google Shape;114;p20"/>
          <p:cNvPicPr preferRelativeResize="0"/>
          <p:nvPr/>
        </p:nvPicPr>
        <p:blipFill rotWithShape="1">
          <a:blip r:embed="rId2">
            <a:alphaModFix/>
          </a:blip>
          <a:srcRect t="2497" b="13128"/>
          <a:stretch/>
        </p:blipFill>
        <p:spPr>
          <a:xfrm>
            <a:off x="-100" y="0"/>
            <a:ext cx="9143963" cy="5143500"/>
          </a:xfrm>
          <a:prstGeom prst="rect">
            <a:avLst/>
          </a:prstGeom>
          <a:noFill/>
          <a:ln>
            <a:noFill/>
          </a:ln>
        </p:spPr>
      </p:pic>
      <p:sp>
        <p:nvSpPr>
          <p:cNvPr id="115" name="Google Shape;115;p20"/>
          <p:cNvSpPr/>
          <p:nvPr/>
        </p:nvSpPr>
        <p:spPr>
          <a:xfrm>
            <a:off x="-100" y="0"/>
            <a:ext cx="9151500" cy="5143500"/>
          </a:xfrm>
          <a:prstGeom prst="rect">
            <a:avLst/>
          </a:prstGeom>
          <a:solidFill>
            <a:srgbClr val="FFC72C">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0"/>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17" name="Google Shape;117;p20"/>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18" name="Google Shape;118;p20"/>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19" name="Google Shape;119;p20"/>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120" name="Google Shape;120;p20"/>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1" name="Google Shape;121;p20"/>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22" name="Google Shape;122;p20"/>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D924-8577-4C05-8DCA-6D2BB24AF88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BC6C38-FE55-4337-8698-90162D47F2C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71F829F-6BF3-47DF-AE03-A757CB3DE645}"/>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7258CA-1496-45AE-8ABB-246A8DC2FE0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1BC4D0C-5CAC-4BDC-8543-AFEB50EF22C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A574F8-C818-40B3-AA2B-40D8510904AF}"/>
              </a:ext>
            </a:extLst>
          </p:cNvPr>
          <p:cNvSpPr>
            <a:spLocks noGrp="1"/>
          </p:cNvSpPr>
          <p:nvPr>
            <p:ph type="dt" sz="half" idx="10"/>
          </p:nvPr>
        </p:nvSpPr>
        <p:spPr/>
        <p:txBody>
          <a:bodyPr/>
          <a:lstStyle/>
          <a:p>
            <a:fld id="{C28A7355-7E67-4092-8297-DCFDA51DAC54}" type="datetimeFigureOut">
              <a:rPr lang="en-US" smtClean="0"/>
              <a:t>3/7/2023</a:t>
            </a:fld>
            <a:endParaRPr lang="en-US"/>
          </a:p>
        </p:txBody>
      </p:sp>
      <p:sp>
        <p:nvSpPr>
          <p:cNvPr id="8" name="Footer Placeholder 7">
            <a:extLst>
              <a:ext uri="{FF2B5EF4-FFF2-40B4-BE49-F238E27FC236}">
                <a16:creationId xmlns:a16="http://schemas.microsoft.com/office/drawing/2014/main" id="{B2FDB5DB-B57E-4F3B-8AA2-AE18705422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323717-13FC-4C64-A1BE-0FBD92B003B1}"/>
              </a:ext>
            </a:extLst>
          </p:cNvPr>
          <p:cNvSpPr>
            <a:spLocks noGrp="1"/>
          </p:cNvSpPr>
          <p:nvPr>
            <p:ph type="sldNum" sz="quarter" idx="12"/>
          </p:nvPr>
        </p:nvSpPr>
        <p:spPr/>
        <p:txBody>
          <a:bodyPr/>
          <a:lstStyle/>
          <a:p>
            <a:fld id="{A50DA723-C46C-423B-976B-260DEE1CCC89}" type="slidenum">
              <a:rPr lang="en-US" smtClean="0"/>
              <a:t>‹#›</a:t>
            </a:fld>
            <a:endParaRPr lang="en-US"/>
          </a:p>
        </p:txBody>
      </p:sp>
    </p:spTree>
    <p:extLst>
      <p:ext uri="{BB962C8B-B14F-4D97-AF65-F5344CB8AC3E}">
        <p14:creationId xmlns:p14="http://schemas.microsoft.com/office/powerpoint/2010/main" val="26203535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 OCC">
  <p:cSld name="SECTION_HEADER_1_1_1_1">
    <p:spTree>
      <p:nvGrpSpPr>
        <p:cNvPr id="1" name="Shape 123"/>
        <p:cNvGrpSpPr/>
        <p:nvPr/>
      </p:nvGrpSpPr>
      <p:grpSpPr>
        <a:xfrm>
          <a:off x="0" y="0"/>
          <a:ext cx="0" cy="0"/>
          <a:chOff x="0" y="0"/>
          <a:chExt cx="0" cy="0"/>
        </a:xfrm>
      </p:grpSpPr>
      <p:pic>
        <p:nvPicPr>
          <p:cNvPr id="124" name="Google Shape;124;p21"/>
          <p:cNvPicPr preferRelativeResize="0"/>
          <p:nvPr/>
        </p:nvPicPr>
        <p:blipFill rotWithShape="1">
          <a:blip r:embed="rId2">
            <a:alphaModFix/>
          </a:blip>
          <a:srcRect t="7733" b="7742"/>
          <a:stretch/>
        </p:blipFill>
        <p:spPr>
          <a:xfrm>
            <a:off x="-100" y="0"/>
            <a:ext cx="9143951" cy="5143502"/>
          </a:xfrm>
          <a:prstGeom prst="rect">
            <a:avLst/>
          </a:prstGeom>
          <a:noFill/>
          <a:ln>
            <a:noFill/>
          </a:ln>
        </p:spPr>
      </p:pic>
      <p:sp>
        <p:nvSpPr>
          <p:cNvPr id="125" name="Google Shape;125;p21"/>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1"/>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21"/>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28" name="Google Shape;128;p21"/>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29" name="Google Shape;129;p21"/>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30" name="Google Shape;130;p21"/>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 Shops">
  <p:cSld name="SECTION_HEADER_1_1_1_1_2">
    <p:spTree>
      <p:nvGrpSpPr>
        <p:cNvPr id="1" name="Shape 131"/>
        <p:cNvGrpSpPr/>
        <p:nvPr/>
      </p:nvGrpSpPr>
      <p:grpSpPr>
        <a:xfrm>
          <a:off x="0" y="0"/>
          <a:ext cx="0" cy="0"/>
          <a:chOff x="0" y="0"/>
          <a:chExt cx="0" cy="0"/>
        </a:xfrm>
      </p:grpSpPr>
      <p:pic>
        <p:nvPicPr>
          <p:cNvPr id="132" name="Google Shape;132;p22"/>
          <p:cNvPicPr preferRelativeResize="0"/>
          <p:nvPr/>
        </p:nvPicPr>
        <p:blipFill rotWithShape="1">
          <a:blip r:embed="rId2">
            <a:alphaModFix/>
          </a:blip>
          <a:srcRect t="19081" r="7518" b="11555"/>
          <a:stretch/>
        </p:blipFill>
        <p:spPr>
          <a:xfrm>
            <a:off x="-100" y="0"/>
            <a:ext cx="9143951" cy="5143499"/>
          </a:xfrm>
          <a:prstGeom prst="rect">
            <a:avLst/>
          </a:prstGeom>
          <a:noFill/>
          <a:ln>
            <a:noFill/>
          </a:ln>
        </p:spPr>
      </p:pic>
      <p:sp>
        <p:nvSpPr>
          <p:cNvPr id="133" name="Google Shape;133;p22"/>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2"/>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5" name="Google Shape;135;p22"/>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36" name="Google Shape;136;p22"/>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37" name="Google Shape;137;p22"/>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38" name="Google Shape;138;p22"/>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 Courthouse Station">
  <p:cSld name="SECTION_HEADER_1_1_1_1_2_1">
    <p:spTree>
      <p:nvGrpSpPr>
        <p:cNvPr id="1" name="Shape 139"/>
        <p:cNvGrpSpPr/>
        <p:nvPr/>
      </p:nvGrpSpPr>
      <p:grpSpPr>
        <a:xfrm>
          <a:off x="0" y="0"/>
          <a:ext cx="0" cy="0"/>
          <a:chOff x="0" y="0"/>
          <a:chExt cx="0" cy="0"/>
        </a:xfrm>
      </p:grpSpPr>
      <p:pic>
        <p:nvPicPr>
          <p:cNvPr id="140" name="Google Shape;140;p23"/>
          <p:cNvPicPr preferRelativeResize="0"/>
          <p:nvPr/>
        </p:nvPicPr>
        <p:blipFill rotWithShape="1">
          <a:blip r:embed="rId2">
            <a:alphaModFix/>
          </a:blip>
          <a:srcRect l="10506" t="18166" b="6327"/>
          <a:stretch/>
        </p:blipFill>
        <p:spPr>
          <a:xfrm>
            <a:off x="-100" y="0"/>
            <a:ext cx="9143957" cy="5143498"/>
          </a:xfrm>
          <a:prstGeom prst="rect">
            <a:avLst/>
          </a:prstGeom>
          <a:noFill/>
          <a:ln>
            <a:noFill/>
          </a:ln>
        </p:spPr>
      </p:pic>
      <p:sp>
        <p:nvSpPr>
          <p:cNvPr id="141" name="Google Shape;141;p23"/>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3"/>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3" name="Google Shape;143;p23"/>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44" name="Google Shape;144;p23"/>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45" name="Google Shape;145;p23"/>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46" name="Google Shape;146;p23"/>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 South Station">
  <p:cSld name="SECTION_HEADER_1_1_1_1_2_2">
    <p:spTree>
      <p:nvGrpSpPr>
        <p:cNvPr id="1" name="Shape 147"/>
        <p:cNvGrpSpPr/>
        <p:nvPr/>
      </p:nvGrpSpPr>
      <p:grpSpPr>
        <a:xfrm>
          <a:off x="0" y="0"/>
          <a:ext cx="0" cy="0"/>
          <a:chOff x="0" y="0"/>
          <a:chExt cx="0" cy="0"/>
        </a:xfrm>
      </p:grpSpPr>
      <p:pic>
        <p:nvPicPr>
          <p:cNvPr id="148" name="Google Shape;148;p24"/>
          <p:cNvPicPr preferRelativeResize="0"/>
          <p:nvPr/>
        </p:nvPicPr>
        <p:blipFill rotWithShape="1">
          <a:blip r:embed="rId2">
            <a:alphaModFix/>
          </a:blip>
          <a:srcRect t="7813" b="7813"/>
          <a:stretch/>
        </p:blipFill>
        <p:spPr>
          <a:xfrm>
            <a:off x="-100" y="0"/>
            <a:ext cx="9143951" cy="5143501"/>
          </a:xfrm>
          <a:prstGeom prst="rect">
            <a:avLst/>
          </a:prstGeom>
          <a:noFill/>
          <a:ln>
            <a:noFill/>
          </a:ln>
        </p:spPr>
      </p:pic>
      <p:sp>
        <p:nvSpPr>
          <p:cNvPr id="149" name="Google Shape;149;p24"/>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4"/>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1" name="Google Shape;151;p24"/>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52" name="Google Shape;152;p24"/>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53" name="Google Shape;153;p24"/>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 sz="700">
                <a:solidFill>
                  <a:srgbClr val="FFFFFF"/>
                </a:solidFill>
                <a:latin typeface="Libre Franklin Thin"/>
                <a:ea typeface="Libre Franklin Thin"/>
                <a:cs typeface="Libre Franklin Thin"/>
                <a:sym typeface="Libre Franklin Thin"/>
              </a:rPr>
              <a:t>Commercial Strategies and Programs</a:t>
            </a:r>
            <a:endParaRPr sz="700">
              <a:solidFill>
                <a:srgbClr val="FFFFFF"/>
              </a:solidFill>
              <a:latin typeface="Libre Franklin Thin"/>
              <a:ea typeface="Libre Franklin Thin"/>
              <a:cs typeface="Libre Franklin Thin"/>
              <a:sym typeface="Libre Franklin Thin"/>
            </a:endParaRPr>
          </a:p>
        </p:txBody>
      </p:sp>
      <p:pic>
        <p:nvPicPr>
          <p:cNvPr id="154" name="Google Shape;154;p24"/>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 RL">
  <p:cSld name="SECTION_HEADER_1_1_1_1_2_3">
    <p:spTree>
      <p:nvGrpSpPr>
        <p:cNvPr id="1" name="Shape 155"/>
        <p:cNvGrpSpPr/>
        <p:nvPr/>
      </p:nvGrpSpPr>
      <p:grpSpPr>
        <a:xfrm>
          <a:off x="0" y="0"/>
          <a:ext cx="0" cy="0"/>
          <a:chOff x="0" y="0"/>
          <a:chExt cx="0" cy="0"/>
        </a:xfrm>
      </p:grpSpPr>
      <p:pic>
        <p:nvPicPr>
          <p:cNvPr id="156" name="Google Shape;156;p25"/>
          <p:cNvPicPr preferRelativeResize="0"/>
          <p:nvPr/>
        </p:nvPicPr>
        <p:blipFill rotWithShape="1">
          <a:blip r:embed="rId2">
            <a:alphaModFix/>
          </a:blip>
          <a:srcRect t="7805" b="7813"/>
          <a:stretch/>
        </p:blipFill>
        <p:spPr>
          <a:xfrm>
            <a:off x="-100" y="0"/>
            <a:ext cx="9143945" cy="5143502"/>
          </a:xfrm>
          <a:prstGeom prst="rect">
            <a:avLst/>
          </a:prstGeom>
          <a:noFill/>
          <a:ln>
            <a:noFill/>
          </a:ln>
        </p:spPr>
      </p:pic>
      <p:sp>
        <p:nvSpPr>
          <p:cNvPr id="157" name="Google Shape;157;p25"/>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5"/>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9" name="Google Shape;159;p25"/>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60" name="Google Shape;160;p25"/>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25"/>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62" name="Google Shape;162;p25"/>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 Thanks - Questions - Discussion">
  <p:cSld name="SECTION_HEADER_1_1_1_1_1">
    <p:spTree>
      <p:nvGrpSpPr>
        <p:cNvPr id="1" name="Shape 163"/>
        <p:cNvGrpSpPr/>
        <p:nvPr/>
      </p:nvGrpSpPr>
      <p:grpSpPr>
        <a:xfrm>
          <a:off x="0" y="0"/>
          <a:ext cx="0" cy="0"/>
          <a:chOff x="0" y="0"/>
          <a:chExt cx="0" cy="0"/>
        </a:xfrm>
      </p:grpSpPr>
      <p:pic>
        <p:nvPicPr>
          <p:cNvPr id="164" name="Google Shape;164;p26"/>
          <p:cNvPicPr preferRelativeResize="0"/>
          <p:nvPr/>
        </p:nvPicPr>
        <p:blipFill rotWithShape="1">
          <a:blip r:embed="rId2">
            <a:alphaModFix/>
          </a:blip>
          <a:srcRect t="7734" b="7734"/>
          <a:stretch/>
        </p:blipFill>
        <p:spPr>
          <a:xfrm>
            <a:off x="-100" y="0"/>
            <a:ext cx="9143952" cy="5143500"/>
          </a:xfrm>
          <a:prstGeom prst="rect">
            <a:avLst/>
          </a:prstGeom>
          <a:noFill/>
          <a:ln>
            <a:noFill/>
          </a:ln>
        </p:spPr>
      </p:pic>
      <p:sp>
        <p:nvSpPr>
          <p:cNvPr id="165" name="Google Shape;165;p26"/>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6"/>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67" name="Google Shape;167;p26"/>
          <p:cNvSpPr txBox="1"/>
          <p:nvPr/>
        </p:nvSpPr>
        <p:spPr>
          <a:xfrm>
            <a:off x="320025" y="3148650"/>
            <a:ext cx="5099100" cy="146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3600"/>
              <a:buFont typeface="Libre Franklin Thin"/>
              <a:buNone/>
            </a:pPr>
            <a:endParaRPr sz="3600">
              <a:solidFill>
                <a:srgbClr val="FFFFFF"/>
              </a:solidFill>
              <a:latin typeface="Libre Franklin Thin"/>
              <a:ea typeface="Libre Franklin Thin"/>
              <a:cs typeface="Libre Franklin Thin"/>
              <a:sym typeface="Libre Franklin Thin"/>
            </a:endParaRPr>
          </a:p>
          <a:p>
            <a:pPr marL="0" marR="0" lvl="0" indent="0" algn="l" rtl="0">
              <a:lnSpc>
                <a:spcPct val="100000"/>
              </a:lnSpc>
              <a:spcBef>
                <a:spcPts val="0"/>
              </a:spcBef>
              <a:spcAft>
                <a:spcPts val="0"/>
              </a:spcAft>
              <a:buClr>
                <a:srgbClr val="FFFFFF"/>
              </a:buClr>
              <a:buSzPts val="3600"/>
              <a:buFont typeface="Libre Franklin Thin"/>
              <a:buNone/>
            </a:pPr>
            <a:r>
              <a:rPr lang="en" sz="3600">
                <a:solidFill>
                  <a:srgbClr val="FFFFFF"/>
                </a:solidFill>
                <a:latin typeface="Libre Franklin Thin"/>
                <a:ea typeface="Libre Franklin Thin"/>
                <a:cs typeface="Libre Franklin Thin"/>
                <a:sym typeface="Libre Franklin Thin"/>
              </a:rPr>
              <a:t>The end.</a:t>
            </a:r>
            <a:endParaRPr sz="3600">
              <a:solidFill>
                <a:srgbClr val="FFFFFF"/>
              </a:solidFill>
              <a:latin typeface="Libre Franklin Thin"/>
              <a:ea typeface="Libre Franklin Thin"/>
              <a:cs typeface="Libre Franklin Thin"/>
              <a:sym typeface="Libre Franklin Thin"/>
            </a:endParaRPr>
          </a:p>
        </p:txBody>
      </p:sp>
      <p:sp>
        <p:nvSpPr>
          <p:cNvPr id="168" name="Google Shape;168;p26"/>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69" name="Google Shape;169;p26"/>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Strategies  and Programs</a:t>
            </a:r>
            <a:endParaRPr sz="700">
              <a:solidFill>
                <a:srgbClr val="FFFFFF"/>
              </a:solidFill>
              <a:latin typeface="Libre Franklin Thin"/>
              <a:ea typeface="Libre Franklin Thin"/>
              <a:cs typeface="Libre Franklin Thin"/>
              <a:sym typeface="Libre Franklin Thin"/>
            </a:endParaRPr>
          </a:p>
        </p:txBody>
      </p:sp>
      <p:pic>
        <p:nvPicPr>
          <p:cNvPr id="170" name="Google Shape;170;p26"/>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3" name="Google Shape;173;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74" name="Google Shape;174;p27"/>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2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8" name="Google Shape;178;p2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9" name="Google Shape;179;p28"/>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0"/>
        <p:cNvGrpSpPr/>
        <p:nvPr/>
      </p:nvGrpSpPr>
      <p:grpSpPr>
        <a:xfrm>
          <a:off x="0" y="0"/>
          <a:ext cx="0" cy="0"/>
          <a:chOff x="0" y="0"/>
          <a:chExt cx="0" cy="0"/>
        </a:xfrm>
      </p:grpSpPr>
      <p:sp>
        <p:nvSpPr>
          <p:cNvPr id="181" name="Google Shape;18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2" name="Google Shape;182;p29"/>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5" name="Google Shape;185;p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86" name="Google Shape;186;p30"/>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049490"/>
            <a:ext cx="6858000" cy="857250"/>
          </a:xfrm>
        </p:spPr>
        <p:txBody>
          <a:bodyPr anchor="b"/>
          <a:lstStyle>
            <a:lvl1pPr algn="ctr">
              <a:defRPr sz="4500">
                <a:latin typeface="Franklin Gothic Book" panose="020B0503020102020204" pitchFamily="34" charset="0"/>
              </a:defRPr>
            </a:lvl1pPr>
          </a:lstStyle>
          <a:p>
            <a:r>
              <a:rPr lang="en-US"/>
              <a:t>Presentation Title</a:t>
            </a:r>
          </a:p>
        </p:txBody>
      </p:sp>
      <p:sp>
        <p:nvSpPr>
          <p:cNvPr id="3" name="Subtitle 2"/>
          <p:cNvSpPr>
            <a:spLocks noGrp="1"/>
          </p:cNvSpPr>
          <p:nvPr>
            <p:ph type="subTitle" idx="1" hasCustomPrompt="1"/>
          </p:nvPr>
        </p:nvSpPr>
        <p:spPr>
          <a:xfrm>
            <a:off x="1143000" y="3107042"/>
            <a:ext cx="6858000" cy="1241822"/>
          </a:xfrm>
        </p:spPr>
        <p:txBody>
          <a:bodyPr/>
          <a:lstStyle>
            <a:lvl1pPr marL="0" indent="0" algn="l">
              <a:buNone/>
              <a:defRPr sz="1800" baseline="0">
                <a:latin typeface="Franklin Gothic Book" panose="020B05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Fiscal and Management Control Board</a:t>
            </a:r>
          </a:p>
          <a:p>
            <a:r>
              <a:rPr lang="en-US"/>
              <a:t>[Presenter Name]</a:t>
            </a:r>
          </a:p>
          <a:p>
            <a:r>
              <a:rPr lang="en-US"/>
              <a:t>[Date]</a:t>
            </a:r>
          </a:p>
        </p:txBody>
      </p:sp>
      <p:sp>
        <p:nvSpPr>
          <p:cNvPr id="8"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cxnSp>
        <p:nvCxnSpPr>
          <p:cNvPr id="11" name="Straight Connector 10"/>
          <p:cNvCxnSpPr/>
          <p:nvPr userDrawn="1"/>
        </p:nvCxnSpPr>
        <p:spPr>
          <a:xfrm>
            <a:off x="0" y="3006180"/>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6403" y="487310"/>
            <a:ext cx="5531195" cy="1248156"/>
          </a:xfrm>
          <a:prstGeom prst="rect">
            <a:avLst/>
          </a:prstGeom>
        </p:spPr>
      </p:pic>
      <p:sp>
        <p:nvSpPr>
          <p:cNvPr id="4" name="Rectangle 3"/>
          <p:cNvSpPr/>
          <p:nvPr userDrawn="1"/>
        </p:nvSpPr>
        <p:spPr>
          <a:xfrm>
            <a:off x="147592" y="107533"/>
            <a:ext cx="8848817" cy="219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5531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
        <p:cNvGrpSpPr/>
        <p:nvPr/>
      </p:nvGrpSpPr>
      <p:grpSpPr>
        <a:xfrm>
          <a:off x="0" y="0"/>
          <a:ext cx="0" cy="0"/>
          <a:chOff x="0" y="0"/>
          <a:chExt cx="0" cy="0"/>
        </a:xfrm>
      </p:grpSpPr>
      <p:sp>
        <p:nvSpPr>
          <p:cNvPr id="188" name="Google Shape;188;p3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89" name="Google Shape;189;p31"/>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0"/>
        <p:cNvGrpSpPr/>
        <p:nvPr/>
      </p:nvGrpSpPr>
      <p:grpSpPr>
        <a:xfrm>
          <a:off x="0" y="0"/>
          <a:ext cx="0" cy="0"/>
          <a:chOff x="0" y="0"/>
          <a:chExt cx="0" cy="0"/>
        </a:xfrm>
      </p:grpSpPr>
      <p:sp>
        <p:nvSpPr>
          <p:cNvPr id="191" name="Google Shape;191;p3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3" name="Google Shape;193;p3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4" name="Google Shape;194;p3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5" name="Google Shape;195;p32"/>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se Study 1">
  <p:cSld name="SECTION_TITLE_AND_DESCRIPTION_1">
    <p:spTree>
      <p:nvGrpSpPr>
        <p:cNvPr id="1" name="Shape 196"/>
        <p:cNvGrpSpPr/>
        <p:nvPr/>
      </p:nvGrpSpPr>
      <p:grpSpPr>
        <a:xfrm>
          <a:off x="0" y="0"/>
          <a:ext cx="0" cy="0"/>
          <a:chOff x="0" y="0"/>
          <a:chExt cx="0" cy="0"/>
        </a:xfrm>
      </p:grpSpPr>
      <p:sp>
        <p:nvSpPr>
          <p:cNvPr id="197" name="Google Shape;197;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3"/>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9" name="Google Shape;199;p33"/>
          <p:cNvSpPr txBox="1"/>
          <p:nvPr/>
        </p:nvSpPr>
        <p:spPr>
          <a:xfrm>
            <a:off x="265500" y="2070270"/>
            <a:ext cx="4045200" cy="7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636466"/>
                </a:solidFill>
                <a:latin typeface="Libre Franklin Thin"/>
                <a:ea typeface="Libre Franklin Thin"/>
                <a:cs typeface="Libre Franklin Thin"/>
                <a:sym typeface="Libre Franklin Thin"/>
              </a:rPr>
              <a:t>Subtitle goes here</a:t>
            </a:r>
            <a:endParaRPr sz="1600">
              <a:solidFill>
                <a:srgbClr val="636466"/>
              </a:solidFill>
              <a:latin typeface="Libre Franklin Thin"/>
              <a:ea typeface="Libre Franklin Thin"/>
              <a:cs typeface="Libre Franklin Thin"/>
              <a:sym typeface="Libre Franklin Thin"/>
            </a:endParaRPr>
          </a:p>
        </p:txBody>
      </p:sp>
      <p:sp>
        <p:nvSpPr>
          <p:cNvPr id="200" name="Google Shape;200;p33"/>
          <p:cNvSpPr txBox="1"/>
          <p:nvPr/>
        </p:nvSpPr>
        <p:spPr>
          <a:xfrm>
            <a:off x="265500" y="369277"/>
            <a:ext cx="4045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016699"/>
                </a:solidFill>
                <a:latin typeface="Merriweather"/>
                <a:ea typeface="Merriweather"/>
                <a:cs typeface="Merriweather"/>
                <a:sym typeface="Merriweather"/>
              </a:rPr>
              <a:t>Case Study</a:t>
            </a:r>
            <a:endParaRPr sz="2100" b="1">
              <a:solidFill>
                <a:srgbClr val="016699"/>
              </a:solidFill>
              <a:latin typeface="Merriweather"/>
              <a:ea typeface="Merriweather"/>
              <a:cs typeface="Merriweather"/>
              <a:sym typeface="Merriweather"/>
            </a:endParaRPr>
          </a:p>
        </p:txBody>
      </p:sp>
      <p:sp>
        <p:nvSpPr>
          <p:cNvPr id="201" name="Google Shape;201;p33"/>
          <p:cNvSpPr txBox="1"/>
          <p:nvPr/>
        </p:nvSpPr>
        <p:spPr>
          <a:xfrm>
            <a:off x="265500" y="2796075"/>
            <a:ext cx="1828200" cy="7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16699"/>
                </a:solidFill>
                <a:latin typeface="Merriweather"/>
                <a:ea typeface="Merriweather"/>
                <a:cs typeface="Merriweather"/>
                <a:sym typeface="Merriweather"/>
              </a:rPr>
              <a:t>Status</a:t>
            </a:r>
            <a:endParaRPr sz="1200" b="1">
              <a:solidFill>
                <a:srgbClr val="016699"/>
              </a:solidFill>
              <a:latin typeface="Merriweather"/>
              <a:ea typeface="Merriweather"/>
              <a:cs typeface="Merriweather"/>
              <a:sym typeface="Merriweather"/>
            </a:endParaRPr>
          </a:p>
          <a:p>
            <a:pPr marL="0" lvl="0" indent="0" algn="l" rtl="0">
              <a:spcBef>
                <a:spcPts val="800"/>
              </a:spcBef>
              <a:spcAft>
                <a:spcPts val="0"/>
              </a:spcAft>
              <a:buNone/>
            </a:pPr>
            <a:r>
              <a:rPr lang="en">
                <a:latin typeface="Libre Franklin"/>
                <a:ea typeface="Libre Franklin"/>
                <a:cs typeface="Libre Franklin"/>
                <a:sym typeface="Libre Franklin"/>
              </a:rPr>
              <a:t>Status</a:t>
            </a:r>
            <a:endParaRPr>
              <a:latin typeface="Libre Franklin"/>
              <a:ea typeface="Libre Franklin"/>
              <a:cs typeface="Libre Franklin"/>
              <a:sym typeface="Libre Franklin"/>
            </a:endParaRPr>
          </a:p>
        </p:txBody>
      </p:sp>
      <p:cxnSp>
        <p:nvCxnSpPr>
          <p:cNvPr id="202" name="Google Shape;202;p33"/>
          <p:cNvCxnSpPr/>
          <p:nvPr/>
        </p:nvCxnSpPr>
        <p:spPr>
          <a:xfrm>
            <a:off x="351975" y="2745275"/>
            <a:ext cx="1741800" cy="0"/>
          </a:xfrm>
          <a:prstGeom prst="straightConnector1">
            <a:avLst/>
          </a:prstGeom>
          <a:noFill/>
          <a:ln w="19050" cap="flat" cmpd="sng">
            <a:solidFill>
              <a:srgbClr val="D1D3D4"/>
            </a:solidFill>
            <a:prstDash val="solid"/>
            <a:round/>
            <a:headEnd type="none" w="med" len="med"/>
            <a:tailEnd type="none" w="med" len="med"/>
          </a:ln>
        </p:spPr>
      </p:cxnSp>
      <p:sp>
        <p:nvSpPr>
          <p:cNvPr id="203" name="Google Shape;203;p33"/>
          <p:cNvSpPr txBox="1"/>
          <p:nvPr/>
        </p:nvSpPr>
        <p:spPr>
          <a:xfrm>
            <a:off x="2398575" y="2796075"/>
            <a:ext cx="1828200" cy="7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16699"/>
                </a:solidFill>
                <a:latin typeface="Merriweather"/>
                <a:ea typeface="Merriweather"/>
                <a:cs typeface="Merriweather"/>
                <a:sym typeface="Merriweather"/>
              </a:rPr>
              <a:t>Focus Area</a:t>
            </a:r>
            <a:endParaRPr sz="1200" b="1">
              <a:solidFill>
                <a:srgbClr val="016699"/>
              </a:solidFill>
              <a:latin typeface="Merriweather"/>
              <a:ea typeface="Merriweather"/>
              <a:cs typeface="Merriweather"/>
              <a:sym typeface="Merriweather"/>
            </a:endParaRPr>
          </a:p>
          <a:p>
            <a:pPr marL="0" lvl="0" indent="0" algn="l" rtl="0">
              <a:spcBef>
                <a:spcPts val="800"/>
              </a:spcBef>
              <a:spcAft>
                <a:spcPts val="0"/>
              </a:spcAft>
              <a:buNone/>
            </a:pPr>
            <a:r>
              <a:rPr lang="en">
                <a:latin typeface="Libre Franklin"/>
                <a:ea typeface="Libre Franklin"/>
                <a:cs typeface="Libre Franklin"/>
                <a:sym typeface="Libre Franklin"/>
              </a:rPr>
              <a:t>In-station information</a:t>
            </a:r>
            <a:endParaRPr>
              <a:latin typeface="Libre Franklin"/>
              <a:ea typeface="Libre Franklin"/>
              <a:cs typeface="Libre Franklin"/>
              <a:sym typeface="Libre Franklin"/>
            </a:endParaRPr>
          </a:p>
        </p:txBody>
      </p:sp>
      <p:cxnSp>
        <p:nvCxnSpPr>
          <p:cNvPr id="204" name="Google Shape;204;p33"/>
          <p:cNvCxnSpPr/>
          <p:nvPr/>
        </p:nvCxnSpPr>
        <p:spPr>
          <a:xfrm>
            <a:off x="2485050" y="2745275"/>
            <a:ext cx="1741800" cy="0"/>
          </a:xfrm>
          <a:prstGeom prst="straightConnector1">
            <a:avLst/>
          </a:prstGeom>
          <a:noFill/>
          <a:ln w="19050" cap="flat" cmpd="sng">
            <a:solidFill>
              <a:srgbClr val="D1D3D4"/>
            </a:solidFill>
            <a:prstDash val="solid"/>
            <a:round/>
            <a:headEnd type="none" w="med" len="med"/>
            <a:tailEnd type="none" w="med" len="med"/>
          </a:ln>
        </p:spPr>
      </p:cxnSp>
      <p:sp>
        <p:nvSpPr>
          <p:cNvPr id="205" name="Google Shape;205;p33"/>
          <p:cNvSpPr txBox="1"/>
          <p:nvPr/>
        </p:nvSpPr>
        <p:spPr>
          <a:xfrm>
            <a:off x="265500" y="3915225"/>
            <a:ext cx="3961200" cy="7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016699"/>
                </a:solidFill>
                <a:latin typeface="Merriweather"/>
                <a:ea typeface="Merriweather"/>
                <a:cs typeface="Merriweather"/>
                <a:sym typeface="Merriweather"/>
              </a:rPr>
              <a:t>Impacts</a:t>
            </a:r>
            <a:endParaRPr sz="1300" b="1">
              <a:solidFill>
                <a:srgbClr val="016699"/>
              </a:solidFill>
              <a:latin typeface="Merriweather"/>
              <a:ea typeface="Merriweather"/>
              <a:cs typeface="Merriweather"/>
              <a:sym typeface="Merriweather"/>
            </a:endParaRPr>
          </a:p>
          <a:p>
            <a:pPr marL="0" lvl="0" indent="0" algn="l" rtl="0">
              <a:spcBef>
                <a:spcPts val="800"/>
              </a:spcBef>
              <a:spcAft>
                <a:spcPts val="0"/>
              </a:spcAft>
              <a:buNone/>
            </a:pPr>
            <a:r>
              <a:rPr lang="en">
                <a:latin typeface="Libre Franklin"/>
                <a:ea typeface="Libre Franklin"/>
                <a:cs typeface="Libre Franklin"/>
                <a:sym typeface="Libre Franklin"/>
              </a:rPr>
              <a:t>Rapid transit &amp; Bus riders. </a:t>
            </a:r>
            <a:endParaRPr>
              <a:latin typeface="Libre Franklin"/>
              <a:ea typeface="Libre Franklin"/>
              <a:cs typeface="Libre Franklin"/>
              <a:sym typeface="Libre Franklin"/>
            </a:endParaRPr>
          </a:p>
          <a:p>
            <a:pPr marL="0" lvl="0" indent="0" algn="l" rtl="0">
              <a:spcBef>
                <a:spcPts val="800"/>
              </a:spcBef>
              <a:spcAft>
                <a:spcPts val="0"/>
              </a:spcAft>
              <a:buNone/>
            </a:pPr>
            <a:r>
              <a:rPr lang="en">
                <a:latin typeface="Libre Franklin"/>
                <a:ea typeface="Libre Franklin"/>
                <a:cs typeface="Libre Franklin"/>
                <a:sym typeface="Libre Franklin"/>
              </a:rPr>
              <a:t>PIOs.</a:t>
            </a:r>
            <a:endParaRPr>
              <a:latin typeface="Libre Franklin"/>
              <a:ea typeface="Libre Franklin"/>
              <a:cs typeface="Libre Franklin"/>
              <a:sym typeface="Libre Franklin"/>
            </a:endParaRPr>
          </a:p>
        </p:txBody>
      </p:sp>
      <p:cxnSp>
        <p:nvCxnSpPr>
          <p:cNvPr id="206" name="Google Shape;206;p33"/>
          <p:cNvCxnSpPr/>
          <p:nvPr/>
        </p:nvCxnSpPr>
        <p:spPr>
          <a:xfrm>
            <a:off x="351975" y="3864425"/>
            <a:ext cx="3886200" cy="0"/>
          </a:xfrm>
          <a:prstGeom prst="straightConnector1">
            <a:avLst/>
          </a:prstGeom>
          <a:noFill/>
          <a:ln w="19050" cap="flat" cmpd="sng">
            <a:solidFill>
              <a:srgbClr val="D1D3D4"/>
            </a:solidFill>
            <a:prstDash val="solid"/>
            <a:round/>
            <a:headEnd type="none" w="med" len="med"/>
            <a:tailEnd type="none" w="med" len="med"/>
          </a:ln>
        </p:spPr>
      </p:cxnSp>
      <p:sp>
        <p:nvSpPr>
          <p:cNvPr id="207" name="Google Shape;207;p33"/>
          <p:cNvSpPr txBox="1">
            <a:spLocks noGrp="1"/>
          </p:cNvSpPr>
          <p:nvPr>
            <p:ph type="title"/>
          </p:nvPr>
        </p:nvSpPr>
        <p:spPr>
          <a:xfrm>
            <a:off x="240610" y="831550"/>
            <a:ext cx="4343100" cy="4929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3600">
                <a:solidFill>
                  <a:srgbClr val="000000"/>
                </a:solidFill>
              </a:defRPr>
            </a:lvl1pPr>
            <a:lvl2pPr lvl="1" rtl="0">
              <a:spcBef>
                <a:spcPts val="0"/>
              </a:spcBef>
              <a:spcAft>
                <a:spcPts val="0"/>
              </a:spcAft>
              <a:buNone/>
              <a:defRPr>
                <a:latin typeface="Libre Franklin"/>
                <a:ea typeface="Libre Franklin"/>
                <a:cs typeface="Libre Franklin"/>
                <a:sym typeface="Libre Franklin"/>
              </a:defRPr>
            </a:lvl2pPr>
            <a:lvl3pPr lvl="2" rtl="0">
              <a:spcBef>
                <a:spcPts val="0"/>
              </a:spcBef>
              <a:spcAft>
                <a:spcPts val="0"/>
              </a:spcAft>
              <a:buNone/>
              <a:defRPr>
                <a:latin typeface="Libre Franklin"/>
                <a:ea typeface="Libre Franklin"/>
                <a:cs typeface="Libre Franklin"/>
                <a:sym typeface="Libre Franklin"/>
              </a:defRPr>
            </a:lvl3pPr>
            <a:lvl4pPr lvl="3" rtl="0">
              <a:spcBef>
                <a:spcPts val="0"/>
              </a:spcBef>
              <a:spcAft>
                <a:spcPts val="0"/>
              </a:spcAft>
              <a:buNone/>
              <a:defRPr>
                <a:latin typeface="Libre Franklin"/>
                <a:ea typeface="Libre Franklin"/>
                <a:cs typeface="Libre Franklin"/>
                <a:sym typeface="Libre Franklin"/>
              </a:defRPr>
            </a:lvl4pPr>
            <a:lvl5pPr lvl="4" rtl="0">
              <a:spcBef>
                <a:spcPts val="0"/>
              </a:spcBef>
              <a:spcAft>
                <a:spcPts val="0"/>
              </a:spcAft>
              <a:buNone/>
              <a:defRPr>
                <a:latin typeface="Libre Franklin"/>
                <a:ea typeface="Libre Franklin"/>
                <a:cs typeface="Libre Franklin"/>
                <a:sym typeface="Libre Franklin"/>
              </a:defRPr>
            </a:lvl5pPr>
            <a:lvl6pPr lvl="5" rtl="0">
              <a:spcBef>
                <a:spcPts val="0"/>
              </a:spcBef>
              <a:spcAft>
                <a:spcPts val="0"/>
              </a:spcAft>
              <a:buNone/>
              <a:defRPr>
                <a:latin typeface="Libre Franklin"/>
                <a:ea typeface="Libre Franklin"/>
                <a:cs typeface="Libre Franklin"/>
                <a:sym typeface="Libre Franklin"/>
              </a:defRPr>
            </a:lvl6pPr>
            <a:lvl7pPr lvl="6" rtl="0">
              <a:spcBef>
                <a:spcPts val="0"/>
              </a:spcBef>
              <a:spcAft>
                <a:spcPts val="0"/>
              </a:spcAft>
              <a:buNone/>
              <a:defRPr>
                <a:latin typeface="Libre Franklin"/>
                <a:ea typeface="Libre Franklin"/>
                <a:cs typeface="Libre Franklin"/>
                <a:sym typeface="Libre Franklin"/>
              </a:defRPr>
            </a:lvl7pPr>
            <a:lvl8pPr lvl="7" rtl="0">
              <a:spcBef>
                <a:spcPts val="0"/>
              </a:spcBef>
              <a:spcAft>
                <a:spcPts val="0"/>
              </a:spcAft>
              <a:buNone/>
              <a:defRPr>
                <a:latin typeface="Libre Franklin"/>
                <a:ea typeface="Libre Franklin"/>
                <a:cs typeface="Libre Franklin"/>
                <a:sym typeface="Libre Franklin"/>
              </a:defRPr>
            </a:lvl8pPr>
            <a:lvl9pPr lvl="8" rtl="0">
              <a:spcBef>
                <a:spcPts val="0"/>
              </a:spcBef>
              <a:spcAft>
                <a:spcPts val="0"/>
              </a:spcAft>
              <a:buNone/>
              <a:defRPr>
                <a:latin typeface="Libre Franklin"/>
                <a:ea typeface="Libre Franklin"/>
                <a:cs typeface="Libre Franklin"/>
                <a:sym typeface="Libre Franklin"/>
              </a:defRPr>
            </a:lvl9pPr>
          </a:lstStyle>
          <a:p>
            <a:endParaRPr/>
          </a:p>
        </p:txBody>
      </p:sp>
    </p:spTree>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8"/>
        <p:cNvGrpSpPr/>
        <p:nvPr/>
      </p:nvGrpSpPr>
      <p:grpSpPr>
        <a:xfrm>
          <a:off x="0" y="0"/>
          <a:ext cx="0" cy="0"/>
          <a:chOff x="0" y="0"/>
          <a:chExt cx="0" cy="0"/>
        </a:xfrm>
      </p:grpSpPr>
      <p:sp>
        <p:nvSpPr>
          <p:cNvPr id="209" name="Google Shape;209;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10" name="Google Shape;210;p34"/>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1"/>
        <p:cNvGrpSpPr/>
        <p:nvPr/>
      </p:nvGrpSpPr>
      <p:grpSpPr>
        <a:xfrm>
          <a:off x="0" y="0"/>
          <a:ext cx="0" cy="0"/>
          <a:chOff x="0" y="0"/>
          <a:chExt cx="0" cy="0"/>
        </a:xfrm>
      </p:grpSpPr>
      <p:sp>
        <p:nvSpPr>
          <p:cNvPr id="212" name="Google Shape;212;p3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3" name="Google Shape;213;p3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14" name="Google Shape;214;p35"/>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5"/>
        <p:cNvGrpSpPr/>
        <p:nvPr/>
      </p:nvGrpSpPr>
      <p:grpSpPr>
        <a:xfrm>
          <a:off x="0" y="0"/>
          <a:ext cx="0" cy="0"/>
          <a:chOff x="0" y="0"/>
          <a:chExt cx="0" cy="0"/>
        </a:xfrm>
      </p:grpSpPr>
      <p:sp>
        <p:nvSpPr>
          <p:cNvPr id="216" name="Google Shape;216;p36"/>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2" name="Title 1"/>
          <p:cNvSpPr>
            <a:spLocks noGrp="1"/>
          </p:cNvSpPr>
          <p:nvPr>
            <p:ph type="title"/>
          </p:nvPr>
        </p:nvSpPr>
        <p:spPr>
          <a:xfrm>
            <a:off x="628650" y="399022"/>
            <a:ext cx="7886700" cy="459419"/>
          </a:xfrm>
        </p:spPr>
        <p:txBody>
          <a:bodyPr>
            <a:normAutofit/>
          </a:bodyPr>
          <a:lstStyle>
            <a:lvl1pPr algn="ctr">
              <a:defRPr sz="2700">
                <a:latin typeface="Franklin Gothic Book" panose="020B0503020102020204" pitchFamily="34" charset="0"/>
              </a:defRPr>
            </a:lvl1pPr>
          </a:lstStyle>
          <a:p>
            <a:r>
              <a:rPr lang="en-US"/>
              <a:t>Click to edit Master title style</a:t>
            </a:r>
          </a:p>
        </p:txBody>
      </p:sp>
      <p:sp>
        <p:nvSpPr>
          <p:cNvPr id="3" name="Content Placeholder 2"/>
          <p:cNvSpPr>
            <a:spLocks noGrp="1"/>
          </p:cNvSpPr>
          <p:nvPr>
            <p:ph idx="1"/>
          </p:nvPr>
        </p:nvSpPr>
        <p:spPr>
          <a:xfrm>
            <a:off x="403935" y="1203961"/>
            <a:ext cx="8336132" cy="34287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txBox="1">
            <a:spLocks/>
          </p:cNvSpPr>
          <p:nvPr userDrawn="1"/>
        </p:nvSpPr>
        <p:spPr>
          <a:xfrm>
            <a:off x="165918"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cxnSp>
        <p:nvCxnSpPr>
          <p:cNvPr id="5" name="Straight Connector 4"/>
          <p:cNvCxnSpPr/>
          <p:nvPr userDrawn="1"/>
        </p:nvCxnSpPr>
        <p:spPr>
          <a:xfrm>
            <a:off x="0" y="911707"/>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658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049490"/>
            <a:ext cx="6858000" cy="857250"/>
          </a:xfrm>
        </p:spPr>
        <p:txBody>
          <a:bodyPr anchor="b"/>
          <a:lstStyle>
            <a:lvl1pPr algn="ctr">
              <a:defRPr sz="4500">
                <a:latin typeface="Franklin Gothic Book" panose="020B0503020102020204" pitchFamily="34" charset="0"/>
              </a:defRPr>
            </a:lvl1pPr>
          </a:lstStyle>
          <a:p>
            <a:r>
              <a:rPr lang="en-US"/>
              <a:t>Presentation Title</a:t>
            </a:r>
          </a:p>
        </p:txBody>
      </p:sp>
      <p:sp>
        <p:nvSpPr>
          <p:cNvPr id="3" name="Subtitle 2"/>
          <p:cNvSpPr>
            <a:spLocks noGrp="1"/>
          </p:cNvSpPr>
          <p:nvPr>
            <p:ph type="subTitle" idx="1" hasCustomPrompt="1"/>
          </p:nvPr>
        </p:nvSpPr>
        <p:spPr>
          <a:xfrm>
            <a:off x="1143000" y="3107042"/>
            <a:ext cx="6858000" cy="1241822"/>
          </a:xfrm>
        </p:spPr>
        <p:txBody>
          <a:bodyPr/>
          <a:lstStyle>
            <a:lvl1pPr marL="0" indent="0" algn="l">
              <a:buNone/>
              <a:defRPr sz="1800" baseline="0">
                <a:latin typeface="Franklin Gothic Book" panose="020B05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Fiscal and Management Control Board</a:t>
            </a:r>
          </a:p>
          <a:p>
            <a:r>
              <a:rPr lang="en-US"/>
              <a:t>[Presenter Name]</a:t>
            </a:r>
          </a:p>
          <a:p>
            <a:r>
              <a:rPr lang="en-US"/>
              <a:t>[Date]</a:t>
            </a:r>
          </a:p>
        </p:txBody>
      </p:sp>
      <p:sp>
        <p:nvSpPr>
          <p:cNvPr id="8"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cxnSp>
        <p:nvCxnSpPr>
          <p:cNvPr id="11" name="Straight Connector 10"/>
          <p:cNvCxnSpPr/>
          <p:nvPr userDrawn="1"/>
        </p:nvCxnSpPr>
        <p:spPr>
          <a:xfrm>
            <a:off x="0" y="3006180"/>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6403" y="487310"/>
            <a:ext cx="5531195" cy="1248156"/>
          </a:xfrm>
          <a:prstGeom prst="rect">
            <a:avLst/>
          </a:prstGeom>
        </p:spPr>
      </p:pic>
      <p:sp>
        <p:nvSpPr>
          <p:cNvPr id="4" name="Rectangle 3"/>
          <p:cNvSpPr/>
          <p:nvPr userDrawn="1"/>
        </p:nvSpPr>
        <p:spPr>
          <a:xfrm>
            <a:off x="147592" y="107533"/>
            <a:ext cx="8848817" cy="219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009653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2" name="Title 1"/>
          <p:cNvSpPr>
            <a:spLocks noGrp="1"/>
          </p:cNvSpPr>
          <p:nvPr>
            <p:ph type="title"/>
          </p:nvPr>
        </p:nvSpPr>
        <p:spPr>
          <a:xfrm>
            <a:off x="628650" y="399022"/>
            <a:ext cx="7886700" cy="459419"/>
          </a:xfrm>
        </p:spPr>
        <p:txBody>
          <a:bodyPr>
            <a:normAutofit/>
          </a:bodyPr>
          <a:lstStyle>
            <a:lvl1pPr algn="ctr">
              <a:defRPr sz="2700">
                <a:latin typeface="Franklin Gothic Book" panose="020B0503020102020204" pitchFamily="34" charset="0"/>
              </a:defRPr>
            </a:lvl1pPr>
          </a:lstStyle>
          <a:p>
            <a:r>
              <a:rPr lang="en-US"/>
              <a:t>Click to edit Master title style</a:t>
            </a:r>
          </a:p>
        </p:txBody>
      </p:sp>
      <p:sp>
        <p:nvSpPr>
          <p:cNvPr id="3" name="Content Placeholder 2"/>
          <p:cNvSpPr>
            <a:spLocks noGrp="1"/>
          </p:cNvSpPr>
          <p:nvPr>
            <p:ph idx="1"/>
          </p:nvPr>
        </p:nvSpPr>
        <p:spPr>
          <a:xfrm>
            <a:off x="403935" y="1203961"/>
            <a:ext cx="8336132" cy="3428762"/>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cxnSp>
        <p:nvCxnSpPr>
          <p:cNvPr id="5" name="Straight Connector 4"/>
          <p:cNvCxnSpPr/>
          <p:nvPr userDrawn="1"/>
        </p:nvCxnSpPr>
        <p:spPr>
          <a:xfrm>
            <a:off x="0" y="911707"/>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204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image" Target="../media/image6.png"/><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heme" Target="../theme/theme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image" Target="../media/image6.png"/><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theme" Target="../theme/theme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p:cNvCxnSpPr/>
          <p:nvPr userDrawn="1"/>
        </p:nvCxnSpPr>
        <p:spPr>
          <a:xfrm>
            <a:off x="448408" y="275258"/>
            <a:ext cx="7499252" cy="0"/>
          </a:xfrm>
          <a:prstGeom prst="line">
            <a:avLst/>
          </a:prstGeom>
          <a:ln w="9525">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48408" y="650803"/>
            <a:ext cx="8321040" cy="0"/>
          </a:xfrm>
          <a:prstGeom prst="line">
            <a:avLst/>
          </a:prstGeom>
          <a:ln w="12700">
            <a:solidFill>
              <a:schemeClr val="accent1">
                <a:lumMod val="50000"/>
              </a:scheme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48408" y="4830331"/>
            <a:ext cx="8321040"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40" name="Slide Number Placeholder 6"/>
          <p:cNvSpPr txBox="1">
            <a:spLocks/>
          </p:cNvSpPr>
          <p:nvPr userDrawn="1"/>
        </p:nvSpPr>
        <p:spPr>
          <a:xfrm>
            <a:off x="8077200" y="4949416"/>
            <a:ext cx="762000" cy="171450"/>
          </a:xfrm>
          <a:prstGeom prst="rect">
            <a:avLst/>
          </a:prstGeom>
        </p:spPr>
        <p:txBody>
          <a:bodyPr vert="horz" wrap="square" lIns="91440" tIns="45720" rIns="91440" bIns="45720" numCol="1" anchor="ctr" anchorCtr="0" compatLnSpc="1">
            <a:prstTxWarp prst="textNoShape">
              <a:avLst/>
            </a:prstTxWarp>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FA4524-850C-6D4F-85BC-70D4F7341579}" type="slidenum">
              <a:rPr kumimoji="0" lang="en-US" sz="1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41" name="Content Placeholder 8"/>
          <p:cNvSpPr txBox="1">
            <a:spLocks/>
          </p:cNvSpPr>
          <p:nvPr userDrawn="1"/>
        </p:nvSpPr>
        <p:spPr>
          <a:xfrm>
            <a:off x="470001" y="1274219"/>
            <a:ext cx="8348472" cy="3328872"/>
          </a:xfrm>
          <a:prstGeom prst="rect">
            <a:avLst/>
          </a:prstGeom>
        </p:spPr>
        <p:txBody>
          <a:bodyPr/>
          <a:lstStyle>
            <a:lvl1pPr marL="342900" indent="-342900" algn="l" rtl="0" eaLnBrk="1" fontAlgn="base" hangingPunct="1">
              <a:spcBef>
                <a:spcPts val="1000"/>
              </a:spcBef>
              <a:spcAft>
                <a:spcPct val="0"/>
              </a:spcAft>
              <a:buClr>
                <a:schemeClr val="tx1"/>
              </a:buClr>
              <a:buFont typeface="+mj-lt"/>
              <a:buAutoNum type="arabicPeriod"/>
              <a:defRPr sz="1300" b="0">
                <a:solidFill>
                  <a:schemeClr val="tx2"/>
                </a:solidFill>
                <a:latin typeface="Arial" pitchFamily="34" charset="0"/>
                <a:ea typeface="+mn-ea"/>
                <a:cs typeface="Arial" pitchFamily="34" charset="0"/>
              </a:defRPr>
            </a:lvl1pPr>
            <a:lvl2pPr marL="400050" indent="-177800" algn="l" rtl="0" eaLnBrk="1" fontAlgn="base" hangingPunct="1">
              <a:spcBef>
                <a:spcPts val="600"/>
              </a:spcBef>
              <a:spcAft>
                <a:spcPct val="0"/>
              </a:spcAft>
              <a:buClr>
                <a:srgbClr val="0033CC"/>
              </a:buClr>
              <a:buFont typeface="Arial" pitchFamily="34" charset="0"/>
              <a:buChar char="›"/>
              <a:defRPr sz="2000">
                <a:solidFill>
                  <a:schemeClr val="tx2"/>
                </a:solidFill>
                <a:latin typeface="Arial" pitchFamily="34" charset="0"/>
                <a:cs typeface="Arial" pitchFamily="34" charset="0"/>
              </a:defRPr>
            </a:lvl2pPr>
            <a:lvl3pPr marL="57150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3pPr>
            <a:lvl4pPr marL="74295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4pPr>
            <a:lvl5pPr marL="857250" indent="-114300" algn="l" rtl="0" eaLnBrk="1" fontAlgn="base" hangingPunct="1">
              <a:spcBef>
                <a:spcPts val="600"/>
              </a:spcBef>
              <a:spcAft>
                <a:spcPct val="0"/>
              </a:spcAft>
              <a:buClr>
                <a:srgbClr val="0033CC"/>
              </a:buClr>
              <a:buChar char="»"/>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endParaRPr lang="en-US" dirty="0"/>
          </a:p>
        </p:txBody>
      </p:sp>
      <p:pic>
        <p:nvPicPr>
          <p:cNvPr id="12" name="Picture 2" descr="https://upload.wikimedia.org/wikipedia/commons/thumb/8/82/Seal_of_Massachusetts.svg/2000px-Seal_of_Massachusetts.svg.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8169996" y="122942"/>
            <a:ext cx="576408" cy="432306"/>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3"/>
          <p:cNvSpPr txBox="1">
            <a:spLocks/>
          </p:cNvSpPr>
          <p:nvPr userDrawn="1"/>
        </p:nvSpPr>
        <p:spPr>
          <a:xfrm>
            <a:off x="7467600" y="4822712"/>
            <a:ext cx="1371600" cy="157385"/>
          </a:xfrm>
          <a:prstGeom prst="rect">
            <a:avLst/>
          </a:prstGeom>
        </p:spPr>
        <p:txBody>
          <a:bodyPr/>
          <a:lstStyle>
            <a:defPPr>
              <a:defRPr lang="en-US"/>
            </a:defPPr>
            <a:lvl1pPr algn="ctr" rtl="0" fontAlgn="base">
              <a:spcBef>
                <a:spcPct val="0"/>
              </a:spcBef>
              <a:spcAft>
                <a:spcPct val="0"/>
              </a:spcAft>
              <a:defRPr sz="8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dirty="0"/>
              <a:t>Updated: </a:t>
            </a:r>
            <a:fld id="{2C37D8C4-C6B7-4C1A-9D05-DCC293D70813}" type="datetime1">
              <a:rPr lang="en-US" smtClean="0"/>
              <a:t>3/7/2023</a:t>
            </a:fld>
            <a:endParaRPr lang="en-US" dirty="0"/>
          </a:p>
        </p:txBody>
      </p:sp>
      <p:sp>
        <p:nvSpPr>
          <p:cNvPr id="2" name="TextBox 1"/>
          <p:cNvSpPr txBox="1"/>
          <p:nvPr userDrawn="1"/>
        </p:nvSpPr>
        <p:spPr>
          <a:xfrm>
            <a:off x="3150034" y="4885264"/>
            <a:ext cx="2843939" cy="230832"/>
          </a:xfrm>
          <a:prstGeom prst="rect">
            <a:avLst/>
          </a:prstGeom>
          <a:noFill/>
        </p:spPr>
        <p:txBody>
          <a:bodyPr wrap="square" rtlCol="0">
            <a:spAutoFit/>
          </a:bodyPr>
          <a:lstStyle/>
          <a:p>
            <a:pPr algn="ctr"/>
            <a:r>
              <a:rPr lang="en-US" sz="900" b="0" dirty="0">
                <a:solidFill>
                  <a:srgbClr val="FF0000"/>
                </a:solidFill>
              </a:rPr>
              <a:t>Draft for Discussion Purposes Only</a:t>
            </a: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8" r:id="rId3"/>
    <p:sldLayoutId id="2147483667" r:id="rId4"/>
    <p:sldLayoutId id="2147483663" r:id="rId5"/>
    <p:sldLayoutId id="2147483661" r:id="rId6"/>
    <p:sldLayoutId id="2147483662" r:id="rId7"/>
  </p:sldLayoutIdLst>
  <p:hf sldNum="0" hdr="0" dt="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79899" y="58213"/>
            <a:ext cx="1977501" cy="230832"/>
          </a:xfrm>
          <a:prstGeom prst="rect">
            <a:avLst/>
          </a:prstGeom>
          <a:noFill/>
        </p:spPr>
        <p:txBody>
          <a:bodyPr wrap="square" rtlCol="0">
            <a:spAutoFit/>
          </a:bodyPr>
          <a:lstStyle/>
          <a:p>
            <a:r>
              <a:rPr lang="en-US" sz="900">
                <a:latin typeface="Franklin Gothic Book" panose="020B0503020102020204" pitchFamily="34" charset="0"/>
              </a:rPr>
              <a:t>[Presentation</a:t>
            </a:r>
            <a:r>
              <a:rPr lang="en-US" sz="900" baseline="0">
                <a:latin typeface="Franklin Gothic Book" panose="020B0503020102020204" pitchFamily="34" charset="0"/>
              </a:rPr>
              <a:t> Title]</a:t>
            </a:r>
            <a:endParaRPr lang="en-US" sz="900">
              <a:latin typeface="Franklin Gothic Book" panose="020B0503020102020204" pitchFamily="34" charset="0"/>
            </a:endParaRPr>
          </a:p>
        </p:txBody>
      </p:sp>
      <p:sp>
        <p:nvSpPr>
          <p:cNvPr id="10" name="Footer Placeholder 4"/>
          <p:cNvSpPr txBox="1">
            <a:spLocks/>
          </p:cNvSpPr>
          <p:nvPr userDrawn="1"/>
        </p:nvSpPr>
        <p:spPr>
          <a:xfrm>
            <a:off x="3028950" y="4869656"/>
            <a:ext cx="3086100" cy="243840"/>
          </a:xfrm>
          <a:prstGeom prst="rect">
            <a:avLst/>
          </a:prstGeom>
        </p:spPr>
        <p:txBody>
          <a:bodyPr vert="horz" lIns="68580" tIns="34290" rIns="68580" bIns="34290" rtlCol="0" anchor="ctr"/>
          <a:lstStyle>
            <a:defPPr>
              <a:defRPr lang="en-US"/>
            </a:defPPr>
            <a:lvl1pPr marL="0" algn="ctr" defTabSz="914400" rtl="0" eaLnBrk="1" latinLnBrk="0" hangingPunct="1">
              <a:defRPr sz="10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0">
                <a:solidFill>
                  <a:schemeClr val="tx1"/>
                </a:solidFill>
              </a:rPr>
              <a:t>Draft for Discussion &amp; Policy Purposes Only</a:t>
            </a:r>
          </a:p>
        </p:txBody>
      </p:sp>
    </p:spTree>
    <p:extLst>
      <p:ext uri="{BB962C8B-B14F-4D97-AF65-F5344CB8AC3E}">
        <p14:creationId xmlns:p14="http://schemas.microsoft.com/office/powerpoint/2010/main" val="216818724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49" r:id="rId3"/>
    <p:sldLayoutId id="2147483650" r:id="rId4"/>
    <p:sldLayoutId id="2147483651" r:id="rId5"/>
    <p:sldLayoutId id="2147483652" r:id="rId6"/>
    <p:sldLayoutId id="2147483653" r:id="rId7"/>
    <p:sldLayoutId id="2147483654" r:id="rId8"/>
    <p:sldLayoutId id="2147483658" r:id="rId9"/>
    <p:sldLayoutId id="2147483655" r:id="rId10"/>
    <p:sldLayoutId id="2147483656" r:id="rId11"/>
    <p:sldLayoutId id="2147483657" r:id="rId12"/>
  </p:sldLayoutIdLst>
  <p:txStyles>
    <p:titleStyle>
      <a:lvl1pPr algn="l" defTabSz="685800" rtl="0" eaLnBrk="1" latinLnBrk="0" hangingPunct="1">
        <a:lnSpc>
          <a:spcPct val="90000"/>
        </a:lnSpc>
        <a:spcBef>
          <a:spcPct val="0"/>
        </a:spcBef>
        <a:buNone/>
        <a:defRPr sz="3300" kern="1200">
          <a:solidFill>
            <a:schemeClr val="tx1"/>
          </a:solidFill>
          <a:latin typeface="Franklin Gothic Book" panose="020B05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75" y="4749900"/>
            <a:ext cx="9144000" cy="393600"/>
          </a:xfrm>
          <a:prstGeom prst="rect">
            <a:avLst/>
          </a:prstGeom>
          <a:solidFill>
            <a:srgbClr val="F3F3F3"/>
          </a:solidFill>
          <a:ln>
            <a:noFill/>
          </a:ln>
        </p:spPr>
        <p:txBody>
          <a:bodyPr spcFirstLastPara="1" wrap="square" lIns="91425" tIns="91425" rIns="91425" bIns="91425" anchor="ctr" anchorCtr="0">
            <a:noAutofit/>
          </a:bodyPr>
          <a:lstStyle/>
          <a:p>
            <a:pPr marL="457200" lvl="2" indent="0" algn="l" rtl="0">
              <a:spcBef>
                <a:spcPts val="0"/>
              </a:spcBef>
              <a:spcAft>
                <a:spcPts val="0"/>
              </a:spcAft>
              <a:buNone/>
            </a:pPr>
            <a:r>
              <a:rPr lang="en" sz="1000" i="1"/>
              <a:t>			                   </a:t>
            </a:r>
            <a:endParaRPr sz="1000" i="1"/>
          </a:p>
        </p:txBody>
      </p:sp>
      <p:sp>
        <p:nvSpPr>
          <p:cNvPr id="52" name="Google Shape;52;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bre Franklin Thin"/>
              <a:buNone/>
              <a:defRPr sz="2800">
                <a:solidFill>
                  <a:schemeClr val="dk1"/>
                </a:solidFill>
                <a:latin typeface="Libre Franklin Thin"/>
                <a:ea typeface="Libre Franklin Thin"/>
                <a:cs typeface="Libre Franklin Thin"/>
                <a:sym typeface="Libre Franklin Thin"/>
              </a:defRPr>
            </a:lvl1pPr>
            <a:lvl2pPr lvl="1"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2pPr>
            <a:lvl3pPr lvl="2"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3pPr>
            <a:lvl4pPr lvl="3"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4pPr>
            <a:lvl5pPr lvl="4"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5pPr>
            <a:lvl6pPr lvl="5"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6pPr>
            <a:lvl7pPr lvl="6"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7pPr>
            <a:lvl8pPr lvl="7"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8pPr>
            <a:lvl9pPr lvl="8"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9pPr>
          </a:lstStyle>
          <a:p>
            <a:endParaRPr/>
          </a:p>
        </p:txBody>
      </p:sp>
      <p:sp>
        <p:nvSpPr>
          <p:cNvPr id="53" name="Google Shape;53;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ibre Franklin"/>
              <a:buChar char="●"/>
              <a:defRPr sz="1800">
                <a:solidFill>
                  <a:schemeClr val="dk2"/>
                </a:solidFill>
                <a:latin typeface="Libre Franklin"/>
                <a:ea typeface="Libre Franklin"/>
                <a:cs typeface="Libre Franklin"/>
                <a:sym typeface="Libre Franklin"/>
              </a:defRPr>
            </a:lvl1pPr>
            <a:lvl2pPr marL="914400" lvl="1"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2pPr>
            <a:lvl3pPr marL="1371600" lvl="2"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3pPr>
            <a:lvl4pPr marL="1828800" lvl="3"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4pPr>
            <a:lvl5pPr marL="2286000" lvl="4"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5pPr>
            <a:lvl6pPr marL="2743200" lvl="5"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6pPr>
            <a:lvl7pPr marL="3200400" lvl="6"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7pPr>
            <a:lvl8pPr marL="3657600" lvl="7"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8pPr>
            <a:lvl9pPr marL="4114800" lvl="8" indent="-317500" rtl="0">
              <a:lnSpc>
                <a:spcPct val="115000"/>
              </a:lnSpc>
              <a:spcBef>
                <a:spcPts val="1600"/>
              </a:spcBef>
              <a:spcAft>
                <a:spcPts val="1600"/>
              </a:spcAft>
              <a:buClr>
                <a:schemeClr val="dk2"/>
              </a:buClr>
              <a:buSzPts val="1400"/>
              <a:buFont typeface="Libre Franklin"/>
              <a:buChar char="■"/>
              <a:defRPr>
                <a:solidFill>
                  <a:schemeClr val="dk2"/>
                </a:solidFill>
                <a:latin typeface="Libre Franklin"/>
                <a:ea typeface="Libre Franklin"/>
                <a:cs typeface="Libre Franklin"/>
                <a:sym typeface="Libre Franklin"/>
              </a:defRPr>
            </a:lvl9pPr>
          </a:lstStyle>
          <a:p>
            <a:endParaRPr/>
          </a:p>
        </p:txBody>
      </p:sp>
      <p:sp>
        <p:nvSpPr>
          <p:cNvPr id="54" name="Google Shape;54;p13"/>
          <p:cNvSpPr txBox="1">
            <a:spLocks noGrp="1"/>
          </p:cNvSpPr>
          <p:nvPr>
            <p:ph type="sldNum" idx="12"/>
          </p:nvPr>
        </p:nvSpPr>
        <p:spPr>
          <a:xfrm>
            <a:off x="8472458" y="4749892"/>
            <a:ext cx="548700" cy="393600"/>
          </a:xfrm>
          <a:prstGeom prst="rect">
            <a:avLst/>
          </a:prstGeom>
          <a:noFill/>
          <a:ln>
            <a:noFill/>
          </a:ln>
        </p:spPr>
        <p:txBody>
          <a:bodyPr spcFirstLastPara="1" wrap="square" lIns="91425" tIns="91425" rIns="91425" bIns="91425" anchor="ctr" anchorCtr="0">
            <a:noAutofit/>
          </a:bodyPr>
          <a:lstStyle>
            <a:lvl1pPr lvl="0" algn="r" rtl="0">
              <a:buNone/>
              <a:defRPr sz="1100">
                <a:latin typeface="Libre Franklin Thin"/>
                <a:ea typeface="Libre Franklin Thin"/>
                <a:cs typeface="Libre Franklin Thin"/>
                <a:sym typeface="Libre Franklin Thin"/>
              </a:defRPr>
            </a:lvl1pPr>
            <a:lvl2pPr lvl="1" algn="r" rtl="0">
              <a:buNone/>
              <a:defRPr sz="1100">
                <a:latin typeface="Libre Franklin Thin"/>
                <a:ea typeface="Libre Franklin Thin"/>
                <a:cs typeface="Libre Franklin Thin"/>
                <a:sym typeface="Libre Franklin Thin"/>
              </a:defRPr>
            </a:lvl2pPr>
            <a:lvl3pPr lvl="2" algn="r" rtl="0">
              <a:buNone/>
              <a:defRPr sz="1100">
                <a:latin typeface="Libre Franklin Thin"/>
                <a:ea typeface="Libre Franklin Thin"/>
                <a:cs typeface="Libre Franklin Thin"/>
                <a:sym typeface="Libre Franklin Thin"/>
              </a:defRPr>
            </a:lvl3pPr>
            <a:lvl4pPr lvl="3" algn="r" rtl="0">
              <a:buNone/>
              <a:defRPr sz="1100">
                <a:latin typeface="Libre Franklin Thin"/>
                <a:ea typeface="Libre Franklin Thin"/>
                <a:cs typeface="Libre Franklin Thin"/>
                <a:sym typeface="Libre Franklin Thin"/>
              </a:defRPr>
            </a:lvl4pPr>
            <a:lvl5pPr lvl="4" algn="r" rtl="0">
              <a:buNone/>
              <a:defRPr sz="1100">
                <a:latin typeface="Libre Franklin Thin"/>
                <a:ea typeface="Libre Franklin Thin"/>
                <a:cs typeface="Libre Franklin Thin"/>
                <a:sym typeface="Libre Franklin Thin"/>
              </a:defRPr>
            </a:lvl5pPr>
            <a:lvl6pPr lvl="5" algn="r" rtl="0">
              <a:buNone/>
              <a:defRPr sz="1100">
                <a:latin typeface="Libre Franklin Thin"/>
                <a:ea typeface="Libre Franklin Thin"/>
                <a:cs typeface="Libre Franklin Thin"/>
                <a:sym typeface="Libre Franklin Thin"/>
              </a:defRPr>
            </a:lvl6pPr>
            <a:lvl7pPr lvl="6" algn="r" rtl="0">
              <a:buNone/>
              <a:defRPr sz="1100">
                <a:latin typeface="Libre Franklin Thin"/>
                <a:ea typeface="Libre Franklin Thin"/>
                <a:cs typeface="Libre Franklin Thin"/>
                <a:sym typeface="Libre Franklin Thin"/>
              </a:defRPr>
            </a:lvl7pPr>
            <a:lvl8pPr lvl="7" algn="r" rtl="0">
              <a:buNone/>
              <a:defRPr sz="1100">
                <a:latin typeface="Libre Franklin Thin"/>
                <a:ea typeface="Libre Franklin Thin"/>
                <a:cs typeface="Libre Franklin Thin"/>
                <a:sym typeface="Libre Franklin Thin"/>
              </a:defRPr>
            </a:lvl8pPr>
            <a:lvl9pPr lvl="8" algn="r" rtl="0">
              <a:buNone/>
              <a:defRPr sz="1100">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pic>
        <p:nvPicPr>
          <p:cNvPr id="55" name="Google Shape;55;p13"/>
          <p:cNvPicPr preferRelativeResize="0"/>
          <p:nvPr/>
        </p:nvPicPr>
        <p:blipFill>
          <a:blip r:embed="rId25">
            <a:alphaModFix/>
          </a:blip>
          <a:stretch>
            <a:fillRect/>
          </a:stretch>
        </p:blipFill>
        <p:spPr>
          <a:xfrm>
            <a:off x="387900" y="4840635"/>
            <a:ext cx="1223010" cy="228600"/>
          </a:xfrm>
          <a:prstGeom prst="rect">
            <a:avLst/>
          </a:prstGeom>
          <a:noFill/>
          <a:ln>
            <a:noFill/>
          </a:ln>
        </p:spPr>
      </p:pic>
      <p:sp>
        <p:nvSpPr>
          <p:cNvPr id="56" name="Google Shape;56;p13"/>
          <p:cNvSpPr/>
          <p:nvPr/>
        </p:nvSpPr>
        <p:spPr>
          <a:xfrm>
            <a:off x="-75" y="4749900"/>
            <a:ext cx="9144000" cy="18300"/>
          </a:xfrm>
          <a:prstGeom prst="rect">
            <a:avLst/>
          </a:prstGeom>
          <a:solidFill>
            <a:srgbClr val="016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txBox="1"/>
          <p:nvPr userDrawn="1"/>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latin typeface="Libre Franklin Thin"/>
                <a:ea typeface="Libre Franklin Thin"/>
                <a:cs typeface="Libre Franklin Thin"/>
                <a:sym typeface="Libre Franklin Thin"/>
              </a:rPr>
              <a:t>Commercial Strategies &amp;</a:t>
            </a:r>
            <a:endParaRPr sz="700">
              <a:latin typeface="Libre Franklin Thin"/>
              <a:ea typeface="Libre Franklin Thin"/>
              <a:cs typeface="Libre Franklin Thin"/>
              <a:sym typeface="Libre Franklin Thin"/>
            </a:endParaRPr>
          </a:p>
          <a:p>
            <a:pPr marL="0" lvl="0" indent="0" algn="r" rtl="0">
              <a:spcBef>
                <a:spcPts val="0"/>
              </a:spcBef>
              <a:spcAft>
                <a:spcPts val="0"/>
              </a:spcAft>
              <a:buNone/>
            </a:pPr>
            <a:r>
              <a:rPr lang="en" sz="700">
                <a:latin typeface="Libre Franklin Thin"/>
                <a:ea typeface="Libre Franklin Thin"/>
                <a:cs typeface="Libre Franklin Thin"/>
                <a:sym typeface="Libre Franklin Thin"/>
              </a:rPr>
              <a:t>Programs</a:t>
            </a:r>
            <a:endParaRPr sz="700">
              <a:latin typeface="Libre Franklin Thin"/>
              <a:ea typeface="Libre Franklin Thin"/>
              <a:cs typeface="Libre Franklin Thin"/>
              <a:sym typeface="Libre Franklin Thin"/>
            </a:endParaRPr>
          </a:p>
        </p:txBody>
      </p:sp>
      <p:sp>
        <p:nvSpPr>
          <p:cNvPr id="9" name="Google Shape;58;p13">
            <a:extLst>
              <a:ext uri="{FF2B5EF4-FFF2-40B4-BE49-F238E27FC236}">
                <a16:creationId xmlns:a16="http://schemas.microsoft.com/office/drawing/2014/main" id="{616887C0-E266-449B-8666-B83B91F40A9F}"/>
              </a:ext>
            </a:extLst>
          </p:cNvPr>
          <p:cNvSpPr txBox="1"/>
          <p:nvPr userDrawn="1"/>
        </p:nvSpPr>
        <p:spPr>
          <a:xfrm>
            <a:off x="3371608" y="4782869"/>
            <a:ext cx="2400633"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i="1">
                <a:latin typeface="Libre Franklin"/>
                <a:ea typeface="Libre Franklin"/>
                <a:cs typeface="Libre Franklin"/>
                <a:sym typeface="Libre Franklin"/>
              </a:rPr>
              <a:t>For discussion and training purposes only.</a:t>
            </a:r>
            <a:endParaRPr sz="900" i="1">
              <a:latin typeface="Libre Franklin"/>
              <a:ea typeface="Libre Franklin"/>
              <a:cs typeface="Libre Franklin"/>
              <a:sym typeface="Libre Franklin"/>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75" y="4749900"/>
            <a:ext cx="9144000" cy="3936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bre Franklin Thin"/>
              <a:buNone/>
              <a:defRPr sz="2800">
                <a:solidFill>
                  <a:schemeClr val="dk1"/>
                </a:solidFill>
                <a:latin typeface="Libre Franklin Thin"/>
                <a:ea typeface="Libre Franklin Thin"/>
                <a:cs typeface="Libre Franklin Thin"/>
                <a:sym typeface="Libre Franklin Thin"/>
              </a:defRPr>
            </a:lvl1pPr>
            <a:lvl2pPr lvl="1"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2pPr>
            <a:lvl3pPr lvl="2"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3pPr>
            <a:lvl4pPr lvl="3"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4pPr>
            <a:lvl5pPr lvl="4"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5pPr>
            <a:lvl6pPr lvl="5"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6pPr>
            <a:lvl7pPr lvl="6"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7pPr>
            <a:lvl8pPr lvl="7"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8pPr>
            <a:lvl9pPr lvl="8"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9pPr>
          </a:lstStyle>
          <a:p>
            <a:endParaRPr/>
          </a:p>
        </p:txBody>
      </p:sp>
      <p:sp>
        <p:nvSpPr>
          <p:cNvPr id="53" name="Google Shape;53;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ibre Franklin"/>
              <a:buChar char="●"/>
              <a:defRPr sz="1800">
                <a:solidFill>
                  <a:schemeClr val="dk2"/>
                </a:solidFill>
                <a:latin typeface="Libre Franklin"/>
                <a:ea typeface="Libre Franklin"/>
                <a:cs typeface="Libre Franklin"/>
                <a:sym typeface="Libre Franklin"/>
              </a:defRPr>
            </a:lvl1pPr>
            <a:lvl2pPr marL="914400" lvl="1"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2pPr>
            <a:lvl3pPr marL="1371600" lvl="2"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3pPr>
            <a:lvl4pPr marL="1828800" lvl="3"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4pPr>
            <a:lvl5pPr marL="2286000" lvl="4"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5pPr>
            <a:lvl6pPr marL="2743200" lvl="5"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6pPr>
            <a:lvl7pPr marL="3200400" lvl="6"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7pPr>
            <a:lvl8pPr marL="3657600" lvl="7"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8pPr>
            <a:lvl9pPr marL="4114800" lvl="8" indent="-317500" rtl="0">
              <a:lnSpc>
                <a:spcPct val="115000"/>
              </a:lnSpc>
              <a:spcBef>
                <a:spcPts val="1600"/>
              </a:spcBef>
              <a:spcAft>
                <a:spcPts val="1600"/>
              </a:spcAft>
              <a:buClr>
                <a:schemeClr val="dk2"/>
              </a:buClr>
              <a:buSzPts val="1400"/>
              <a:buFont typeface="Libre Franklin"/>
              <a:buChar char="■"/>
              <a:defRPr>
                <a:solidFill>
                  <a:schemeClr val="dk2"/>
                </a:solidFill>
                <a:latin typeface="Libre Franklin"/>
                <a:ea typeface="Libre Franklin"/>
                <a:cs typeface="Libre Franklin"/>
                <a:sym typeface="Libre Franklin"/>
              </a:defRPr>
            </a:lvl9pPr>
          </a:lstStyle>
          <a:p>
            <a:endParaRPr/>
          </a:p>
        </p:txBody>
      </p:sp>
      <p:sp>
        <p:nvSpPr>
          <p:cNvPr id="54" name="Google Shape;54;p13"/>
          <p:cNvSpPr txBox="1">
            <a:spLocks noGrp="1"/>
          </p:cNvSpPr>
          <p:nvPr>
            <p:ph type="sldNum" idx="12"/>
          </p:nvPr>
        </p:nvSpPr>
        <p:spPr>
          <a:xfrm>
            <a:off x="8472458" y="4749892"/>
            <a:ext cx="548700" cy="393600"/>
          </a:xfrm>
          <a:prstGeom prst="rect">
            <a:avLst/>
          </a:prstGeom>
          <a:noFill/>
          <a:ln>
            <a:noFill/>
          </a:ln>
        </p:spPr>
        <p:txBody>
          <a:bodyPr spcFirstLastPara="1" wrap="square" lIns="91425" tIns="91425" rIns="91425" bIns="91425" anchor="ctr" anchorCtr="0">
            <a:noAutofit/>
          </a:bodyPr>
          <a:lstStyle>
            <a:lvl1pPr lvl="0" algn="r" rtl="0">
              <a:buNone/>
              <a:defRPr sz="1100">
                <a:latin typeface="Libre Franklin Thin"/>
                <a:ea typeface="Libre Franklin Thin"/>
                <a:cs typeface="Libre Franklin Thin"/>
                <a:sym typeface="Libre Franklin Thin"/>
              </a:defRPr>
            </a:lvl1pPr>
            <a:lvl2pPr lvl="1" algn="r" rtl="0">
              <a:buNone/>
              <a:defRPr sz="1100">
                <a:latin typeface="Libre Franklin Thin"/>
                <a:ea typeface="Libre Franklin Thin"/>
                <a:cs typeface="Libre Franklin Thin"/>
                <a:sym typeface="Libre Franklin Thin"/>
              </a:defRPr>
            </a:lvl2pPr>
            <a:lvl3pPr lvl="2" algn="r" rtl="0">
              <a:buNone/>
              <a:defRPr sz="1100">
                <a:latin typeface="Libre Franklin Thin"/>
                <a:ea typeface="Libre Franklin Thin"/>
                <a:cs typeface="Libre Franklin Thin"/>
                <a:sym typeface="Libre Franklin Thin"/>
              </a:defRPr>
            </a:lvl3pPr>
            <a:lvl4pPr lvl="3" algn="r" rtl="0">
              <a:buNone/>
              <a:defRPr sz="1100">
                <a:latin typeface="Libre Franklin Thin"/>
                <a:ea typeface="Libre Franklin Thin"/>
                <a:cs typeface="Libre Franklin Thin"/>
                <a:sym typeface="Libre Franklin Thin"/>
              </a:defRPr>
            </a:lvl4pPr>
            <a:lvl5pPr lvl="4" algn="r" rtl="0">
              <a:buNone/>
              <a:defRPr sz="1100">
                <a:latin typeface="Libre Franklin Thin"/>
                <a:ea typeface="Libre Franklin Thin"/>
                <a:cs typeface="Libre Franklin Thin"/>
                <a:sym typeface="Libre Franklin Thin"/>
              </a:defRPr>
            </a:lvl5pPr>
            <a:lvl6pPr lvl="5" algn="r" rtl="0">
              <a:buNone/>
              <a:defRPr sz="1100">
                <a:latin typeface="Libre Franklin Thin"/>
                <a:ea typeface="Libre Franklin Thin"/>
                <a:cs typeface="Libre Franklin Thin"/>
                <a:sym typeface="Libre Franklin Thin"/>
              </a:defRPr>
            </a:lvl6pPr>
            <a:lvl7pPr lvl="6" algn="r" rtl="0">
              <a:buNone/>
              <a:defRPr sz="1100">
                <a:latin typeface="Libre Franklin Thin"/>
                <a:ea typeface="Libre Franklin Thin"/>
                <a:cs typeface="Libre Franklin Thin"/>
                <a:sym typeface="Libre Franklin Thin"/>
              </a:defRPr>
            </a:lvl7pPr>
            <a:lvl8pPr lvl="7" algn="r" rtl="0">
              <a:buNone/>
              <a:defRPr sz="1100">
                <a:latin typeface="Libre Franklin Thin"/>
                <a:ea typeface="Libre Franklin Thin"/>
                <a:cs typeface="Libre Franklin Thin"/>
                <a:sym typeface="Libre Franklin Thin"/>
              </a:defRPr>
            </a:lvl8pPr>
            <a:lvl9pPr lvl="8" algn="r" rtl="0">
              <a:buNone/>
              <a:defRPr sz="1100">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pic>
        <p:nvPicPr>
          <p:cNvPr id="55" name="Google Shape;55;p13"/>
          <p:cNvPicPr preferRelativeResize="0"/>
          <p:nvPr/>
        </p:nvPicPr>
        <p:blipFill>
          <a:blip r:embed="rId25">
            <a:alphaModFix/>
          </a:blip>
          <a:stretch>
            <a:fillRect/>
          </a:stretch>
        </p:blipFill>
        <p:spPr>
          <a:xfrm>
            <a:off x="387900" y="4840635"/>
            <a:ext cx="1223010" cy="228600"/>
          </a:xfrm>
          <a:prstGeom prst="rect">
            <a:avLst/>
          </a:prstGeom>
          <a:noFill/>
          <a:ln>
            <a:noFill/>
          </a:ln>
        </p:spPr>
      </p:pic>
      <p:sp>
        <p:nvSpPr>
          <p:cNvPr id="56" name="Google Shape;56;p13"/>
          <p:cNvSpPr/>
          <p:nvPr/>
        </p:nvSpPr>
        <p:spPr>
          <a:xfrm>
            <a:off x="-75" y="4749900"/>
            <a:ext cx="9144000" cy="18300"/>
          </a:xfrm>
          <a:prstGeom prst="rect">
            <a:avLst/>
          </a:prstGeom>
          <a:solidFill>
            <a:srgbClr val="016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latin typeface="Libre Franklin Thin"/>
                <a:ea typeface="Libre Franklin Thin"/>
                <a:cs typeface="Libre Franklin Thin"/>
                <a:sym typeface="Libre Franklin Thin"/>
              </a:rPr>
              <a:t>Commercial Strategies  and Programs</a:t>
            </a:r>
            <a:endParaRPr sz="700">
              <a:latin typeface="Libre Franklin Thin"/>
              <a:ea typeface="Libre Franklin Thin"/>
              <a:cs typeface="Libre Franklin Thin"/>
              <a:sym typeface="Libre Franklin Thin"/>
            </a:endParaRPr>
          </a:p>
        </p:txBody>
      </p:sp>
      <p:sp>
        <p:nvSpPr>
          <p:cNvPr id="58" name="Google Shape;58;p13"/>
          <p:cNvSpPr txBox="1"/>
          <p:nvPr/>
        </p:nvSpPr>
        <p:spPr>
          <a:xfrm>
            <a:off x="3371608" y="4786488"/>
            <a:ext cx="2400633"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i="1">
                <a:latin typeface="Libre Franklin"/>
                <a:ea typeface="Libre Franklin"/>
                <a:cs typeface="Libre Franklin"/>
                <a:sym typeface="Libre Franklin"/>
              </a:rPr>
              <a:t>For discussion and training purposes only.</a:t>
            </a:r>
            <a:endParaRPr sz="900" i="1">
              <a:latin typeface="Libre Franklin"/>
              <a:ea typeface="Libre Franklin"/>
              <a:cs typeface="Libre Franklin"/>
              <a:sym typeface="Libre Franklin"/>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link.edgepilot.com/s/cc6a11cc/QTpDnhca2UiPk8cKjmWZ-A?u=http://mbta.com/blindaccess/apply"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mailto:mbtamobilitycenter@mtm-inc.net" TargetMode="External"/><Relationship Id="rId2" Type="http://schemas.openxmlformats.org/officeDocument/2006/relationships/hyperlink" Target="https://www.mbta.com/accessibility/mbta-mobility-center" TargetMode="Externa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203_24FBF38F.xml"/><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hyperlink" Target="http://www.mbta.com/fares/reduced/youth-pass" TargetMode="External"/><Relationship Id="rId7" Type="http://schemas.openxmlformats.org/officeDocument/2006/relationships/hyperlink" Target="http://mbta.com/youthpass/apply" TargetMode="External"/><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hyperlink" Target="http://mbta.com/tap/apply" TargetMode="External"/><Relationship Id="rId5" Type="http://schemas.openxmlformats.org/officeDocument/2006/relationships/hyperlink" Target="http://mbta.com/blindaccess/apply" TargetMode="External"/><Relationship Id="rId4" Type="http://schemas.openxmlformats.org/officeDocument/2006/relationships/hyperlink" Target="https://mbta.prod.simpligov.com/prod/portal/ShowWorkFlow/AnonymousEmbed/fc6ff5b0-f3bd-436d-8201-b6a4b98bc7fa" TargetMode="External"/></Relationships>
</file>

<file path=ppt/slides/_rels/slide25.xml.rels><?xml version="1.0" encoding="UTF-8" standalone="yes"?>
<Relationships xmlns="http://schemas.openxmlformats.org/package/2006/relationships"><Relationship Id="rId3" Type="http://schemas.microsoft.com/office/2018/10/relationships/comments" Target="../comments/modernComment_201_E3A4701A.xml"/><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200_6B04E636.xml"/><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FC_E7F7D80D.xml"/><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al of Massachuset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8" y="-9797"/>
            <a:ext cx="9257690" cy="5212080"/>
          </a:xfrm>
          <a:prstGeom prst="rect">
            <a:avLst/>
          </a:prstGeom>
        </p:spPr>
      </p:pic>
      <p:sp>
        <p:nvSpPr>
          <p:cNvPr id="110596" name="Rectangle 4"/>
          <p:cNvSpPr>
            <a:spLocks noGrp="1" noChangeArrowheads="1"/>
          </p:cNvSpPr>
          <p:nvPr>
            <p:ph type="ctrTitle" idx="4294967295"/>
          </p:nvPr>
        </p:nvSpPr>
        <p:spPr>
          <a:xfrm>
            <a:off x="3025978" y="1773366"/>
            <a:ext cx="6222764" cy="1919675"/>
          </a:xfrm>
          <a:prstGeom prst="rect">
            <a:avLst/>
          </a:prstGeom>
        </p:spPr>
        <p:txBody>
          <a:bodyPr anchor="ctr"/>
          <a:lstStyle/>
          <a:p>
            <a:pPr>
              <a:lnSpc>
                <a:spcPct val="100000"/>
              </a:lnSpc>
              <a:spcAft>
                <a:spcPts val="600"/>
              </a:spcAft>
            </a:pPr>
            <a:br>
              <a:rPr lang="en-US" sz="1600" dirty="0">
                <a:solidFill>
                  <a:schemeClr val="bg1"/>
                </a:solidFill>
                <a:latin typeface="Arial" pitchFamily="34" charset="0"/>
                <a:cs typeface="Arial" pitchFamily="34" charset="0"/>
              </a:rPr>
            </a:br>
            <a:r>
              <a:rPr lang="en-US" sz="2400" dirty="0">
                <a:solidFill>
                  <a:schemeClr val="bg1"/>
                </a:solidFill>
                <a:latin typeface="Arial Bold" panose="020B0704020202020204" pitchFamily="34" charset="0"/>
                <a:cs typeface="Arial Bold" panose="020B0704020202020204" pitchFamily="34" charset="0"/>
              </a:rPr>
              <a:t>Massachusetts Commission for the Blind</a:t>
            </a:r>
            <a:br>
              <a:rPr lang="en-US" sz="1600" dirty="0">
                <a:solidFill>
                  <a:schemeClr val="bg1"/>
                </a:solidFill>
                <a:latin typeface="Arial Bold" panose="020B0704020202020204" pitchFamily="34" charset="0"/>
                <a:cs typeface="Arial Bold" panose="020B0704020202020204" pitchFamily="34" charset="0"/>
              </a:rPr>
            </a:br>
            <a:r>
              <a:rPr lang="en-US" sz="1600" dirty="0">
                <a:solidFill>
                  <a:schemeClr val="bg1"/>
                </a:solidFill>
                <a:latin typeface="Arial Bold" panose="020B0704020202020204" pitchFamily="34" charset="0"/>
                <a:cs typeface="Arial Bold" panose="020B0704020202020204" pitchFamily="34" charset="0"/>
              </a:rPr>
              <a:t>				</a:t>
            </a:r>
            <a:br>
              <a:rPr lang="en-US" sz="1600" dirty="0">
                <a:solidFill>
                  <a:schemeClr val="bg1"/>
                </a:solidFill>
                <a:latin typeface="Arial Bold" panose="020B0704020202020204" pitchFamily="34" charset="0"/>
                <a:cs typeface="Arial Bold" panose="020B0704020202020204" pitchFamily="34" charset="0"/>
              </a:rPr>
            </a:br>
            <a:r>
              <a:rPr lang="en-US" sz="3200" dirty="0">
                <a:solidFill>
                  <a:schemeClr val="bg1"/>
                </a:solidFill>
                <a:latin typeface="Arial Bold" panose="020B0704020202020204" pitchFamily="34" charset="0"/>
                <a:cs typeface="Arial Bold" panose="020B0704020202020204" pitchFamily="34" charset="0"/>
              </a:rPr>
              <a:t>MCB Virtual Town Hall: </a:t>
            </a:r>
            <a:br>
              <a:rPr lang="en-US" sz="3200" dirty="0">
                <a:solidFill>
                  <a:schemeClr val="bg1"/>
                </a:solidFill>
                <a:latin typeface="Arial Bold" panose="020B0704020202020204" pitchFamily="34" charset="0"/>
                <a:cs typeface="Arial Bold" panose="020B0704020202020204" pitchFamily="34" charset="0"/>
              </a:rPr>
            </a:br>
            <a:r>
              <a:rPr lang="en-US" sz="3200" dirty="0">
                <a:solidFill>
                  <a:schemeClr val="bg1"/>
                </a:solidFill>
                <a:latin typeface="Arial Bold" panose="020B0704020202020204" pitchFamily="34" charset="0"/>
                <a:cs typeface="Arial Bold" panose="020B0704020202020204" pitchFamily="34" charset="0"/>
              </a:rPr>
              <a:t>MBTA Mobility Center</a:t>
            </a:r>
            <a:br>
              <a:rPr lang="en-US" sz="2400" dirty="0">
                <a:solidFill>
                  <a:schemeClr val="bg1"/>
                </a:solidFill>
                <a:latin typeface="Arial Bold" panose="020B0704020202020204" pitchFamily="34" charset="0"/>
                <a:cs typeface="Arial Bold" panose="020B0704020202020204" pitchFamily="34" charset="0"/>
              </a:rPr>
            </a:br>
            <a:r>
              <a:rPr lang="en-US" sz="2400" dirty="0">
                <a:solidFill>
                  <a:schemeClr val="bg1"/>
                </a:solidFill>
                <a:latin typeface="Arial Bold" panose="020B0704020202020204" pitchFamily="34" charset="0"/>
                <a:cs typeface="Arial Bold" panose="020B0704020202020204" pitchFamily="34" charset="0"/>
              </a:rPr>
              <a:t>March 10, 2023</a:t>
            </a:r>
            <a:endParaRPr lang="en-US" sz="2400" b="1" dirty="0">
              <a:solidFill>
                <a:schemeClr val="bg1"/>
              </a:solidFill>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1253623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normAutofit/>
          </a:bodyPr>
          <a:lstStyle/>
          <a:p>
            <a:r>
              <a:rPr lang="en-US" dirty="0">
                <a:solidFill>
                  <a:schemeClr val="bg2">
                    <a:lumMod val="25000"/>
                  </a:schemeClr>
                </a:solidFill>
                <a:latin typeface="Arial"/>
                <a:cs typeface="Arial"/>
              </a:rPr>
              <a:t>MBTA Mobility Center </a:t>
            </a:r>
          </a:p>
        </p:txBody>
      </p:sp>
      <p:sp>
        <p:nvSpPr>
          <p:cNvPr id="3" name="Subtitle 2"/>
          <p:cNvSpPr>
            <a:spLocks noGrp="1"/>
          </p:cNvSpPr>
          <p:nvPr>
            <p:ph type="subTitle" idx="1"/>
          </p:nvPr>
        </p:nvSpPr>
        <p:spPr>
          <a:xfrm>
            <a:off x="1143000" y="3430533"/>
            <a:ext cx="6858000" cy="1241822"/>
          </a:xfrm>
        </p:spPr>
        <p:txBody>
          <a:bodyPr vert="horz" lIns="68580" tIns="34290" rIns="68580" bIns="34290" rtlCol="0" anchor="t">
            <a:normAutofit/>
          </a:bodyPr>
          <a:lstStyle/>
          <a:p>
            <a:pPr algn="ctr"/>
            <a:r>
              <a:rPr lang="en-US">
                <a:latin typeface="Arial" panose="020B0604020202020204" pitchFamily="34" charset="0"/>
                <a:cs typeface="Arial" panose="020B0604020202020204" pitchFamily="34" charset="0"/>
              </a:rPr>
              <a:t>MCB Town Hall</a:t>
            </a:r>
          </a:p>
          <a:p>
            <a:pPr algn="ctr"/>
            <a:r>
              <a:rPr lang="en-US">
                <a:latin typeface="Arial" panose="020B0604020202020204" pitchFamily="34" charset="0"/>
                <a:cs typeface="Arial" panose="020B0604020202020204" pitchFamily="34" charset="0"/>
              </a:rPr>
              <a:t>03/10/2023</a:t>
            </a:r>
            <a:endParaRPr lang="en-US"/>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1913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normAutofit/>
          </a:bodyPr>
          <a:lstStyle/>
          <a:p>
            <a:r>
              <a:rPr lang="en-US" b="1" dirty="0">
                <a:solidFill>
                  <a:schemeClr val="bg2">
                    <a:lumMod val="25000"/>
                  </a:schemeClr>
                </a:solidFill>
                <a:latin typeface="Arial" panose="020B0604020202020204" pitchFamily="34" charset="0"/>
                <a:cs typeface="Arial" panose="020B0604020202020204" pitchFamily="34" charset="0"/>
              </a:rPr>
              <a:t>What is the MBTA Mobility Center?</a:t>
            </a:r>
          </a:p>
        </p:txBody>
      </p:sp>
      <p:sp>
        <p:nvSpPr>
          <p:cNvPr id="3" name="Content Placeholder 2">
            <a:extLst>
              <a:ext uri="{FF2B5EF4-FFF2-40B4-BE49-F238E27FC236}">
                <a16:creationId xmlns:a16="http://schemas.microsoft.com/office/drawing/2014/main" id="{792651B9-CF84-2E0E-63A8-FEBEC1C02390}"/>
              </a:ext>
            </a:extLst>
          </p:cNvPr>
          <p:cNvSpPr>
            <a:spLocks noGrp="1"/>
          </p:cNvSpPr>
          <p:nvPr>
            <p:ph idx="1"/>
          </p:nvPr>
        </p:nvSpPr>
        <p:spPr/>
        <p:txBody>
          <a:bodyPr anchor="ctr" anchorCtr="1">
            <a:normAutofit/>
          </a:bodyPr>
          <a:lstStyle/>
          <a:p>
            <a:pPr marL="0" indent="0" algn="ctr">
              <a:lnSpc>
                <a:spcPct val="150000"/>
              </a:lnSpc>
              <a:buNone/>
            </a:pPr>
            <a:r>
              <a:rPr lang="en-US" dirty="0">
                <a:latin typeface="Arial"/>
                <a:cs typeface="Arial"/>
              </a:rPr>
              <a:t>The MBTA Mobility Center serves as a "one stop shop" to empower the community on how to navigate the MBTA’s extensive accessible public transit services and other community resources while navigating through Boston and the Greater Boston Region </a:t>
            </a:r>
            <a:endParaRPr lang="en-US" dirty="0">
              <a:latin typeface="Arial" panose="020B0604020202020204" pitchFamily="34" charset="0"/>
              <a:cs typeface="Arial" panose="020B0604020202020204" pitchFamily="34" charset="0"/>
            </a:endParaRPr>
          </a:p>
          <a:p>
            <a:pPr marL="0" indent="0" algn="ctr">
              <a:lnSpc>
                <a:spcPct val="100000"/>
              </a:lnSpc>
              <a:buNone/>
            </a:pPr>
            <a:endParaRPr lang="en-US" dirty="0"/>
          </a:p>
        </p:txBody>
      </p:sp>
    </p:spTree>
    <p:extLst>
      <p:ext uri="{BB962C8B-B14F-4D97-AF65-F5344CB8AC3E}">
        <p14:creationId xmlns:p14="http://schemas.microsoft.com/office/powerpoint/2010/main" val="1029337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normAutofit/>
          </a:bodyPr>
          <a:lstStyle/>
          <a:p>
            <a:r>
              <a:rPr lang="en-US" b="1" dirty="0">
                <a:solidFill>
                  <a:schemeClr val="bg2">
                    <a:lumMod val="25000"/>
                  </a:schemeClr>
                </a:solidFill>
                <a:latin typeface="Arial"/>
                <a:cs typeface="Arial"/>
              </a:rPr>
              <a:t>Mobility Center Services</a:t>
            </a:r>
          </a:p>
        </p:txBody>
      </p:sp>
      <p:sp>
        <p:nvSpPr>
          <p:cNvPr id="3" name="Content Placeholder 2">
            <a:extLst>
              <a:ext uri="{FF2B5EF4-FFF2-40B4-BE49-F238E27FC236}">
                <a16:creationId xmlns:a16="http://schemas.microsoft.com/office/drawing/2014/main" id="{792651B9-CF84-2E0E-63A8-FEBEC1C02390}"/>
              </a:ext>
            </a:extLst>
          </p:cNvPr>
          <p:cNvSpPr>
            <a:spLocks noGrp="1"/>
          </p:cNvSpPr>
          <p:nvPr>
            <p:ph idx="1"/>
          </p:nvPr>
        </p:nvSpPr>
        <p:spPr>
          <a:xfrm>
            <a:off x="546653" y="1282429"/>
            <a:ext cx="8329145" cy="3861071"/>
          </a:xfrm>
        </p:spPr>
        <p:txBody>
          <a:bodyPr vert="horz" lIns="68580" tIns="34290" rIns="68580" bIns="34290" rtlCol="0" anchor="ctr" anchorCtr="1">
            <a:noAutofit/>
          </a:bodyPr>
          <a:lstStyle/>
          <a:p>
            <a:pPr>
              <a:buNone/>
            </a:pPr>
            <a:endParaRPr lang="en-US" dirty="0">
              <a:latin typeface="Arial"/>
              <a:cs typeface="Arial"/>
            </a:endParaRPr>
          </a:p>
          <a:p>
            <a:pPr>
              <a:buNone/>
            </a:pPr>
            <a:r>
              <a:rPr lang="en-US" b="1" dirty="0">
                <a:latin typeface="Arial"/>
                <a:cs typeface="Arial"/>
              </a:rPr>
              <a:t>Services include</a:t>
            </a:r>
            <a:endParaRPr lang="en-US" b="1" dirty="0"/>
          </a:p>
          <a:p>
            <a:pPr marL="342900" indent="-253604">
              <a:lnSpc>
                <a:spcPct val="120000"/>
              </a:lnSpc>
            </a:pPr>
            <a:r>
              <a:rPr lang="en-US" dirty="0">
                <a:latin typeface="Arial"/>
                <a:cs typeface="Arial"/>
              </a:rPr>
              <a:t>1:1 Individualized Travel Training for people who are 65+ and individuals with a disability</a:t>
            </a:r>
          </a:p>
          <a:p>
            <a:pPr marL="342900" indent="-253604">
              <a:lnSpc>
                <a:spcPct val="120000"/>
              </a:lnSpc>
            </a:pPr>
            <a:r>
              <a:rPr lang="en-US" dirty="0">
                <a:latin typeface="Arial"/>
                <a:cs typeface="Arial"/>
              </a:rPr>
              <a:t>Group trainings for riders and agency staff in the community</a:t>
            </a:r>
          </a:p>
          <a:p>
            <a:pPr marL="342900" indent="-253604">
              <a:lnSpc>
                <a:spcPct val="120000"/>
              </a:lnSpc>
            </a:pPr>
            <a:r>
              <a:rPr lang="en-US" dirty="0">
                <a:latin typeface="Arial"/>
                <a:cs typeface="Arial"/>
              </a:rPr>
              <a:t>Transit Access 101 group trainings at the emergency training center</a:t>
            </a:r>
          </a:p>
          <a:p>
            <a:pPr marL="342900" indent="-253604">
              <a:lnSpc>
                <a:spcPct val="120000"/>
              </a:lnSpc>
            </a:pPr>
            <a:r>
              <a:rPr lang="en-US" dirty="0">
                <a:latin typeface="Arial"/>
                <a:cs typeface="Arial"/>
              </a:rPr>
              <a:t>Trip planning assistance</a:t>
            </a:r>
          </a:p>
          <a:p>
            <a:pPr marL="342900" indent="-253604">
              <a:lnSpc>
                <a:spcPct val="120000"/>
              </a:lnSpc>
            </a:pPr>
            <a:r>
              <a:rPr lang="en-US" dirty="0">
                <a:latin typeface="Arial"/>
                <a:cs typeface="Arial"/>
              </a:rPr>
              <a:t>Technology training </a:t>
            </a:r>
          </a:p>
          <a:p>
            <a:pPr marL="342900" indent="-253604">
              <a:lnSpc>
                <a:spcPct val="120000"/>
              </a:lnSpc>
            </a:pPr>
            <a:r>
              <a:rPr lang="en-US" dirty="0">
                <a:latin typeface="Arial"/>
                <a:cs typeface="Arial"/>
              </a:rPr>
              <a:t>Reduced fare application support</a:t>
            </a:r>
            <a:endParaRPr lang="en-US" dirty="0"/>
          </a:p>
          <a:p>
            <a:pPr>
              <a:lnSpc>
                <a:spcPct val="150000"/>
              </a:lnSpc>
            </a:pPr>
            <a:endParaRPr lang="en-US" dirty="0">
              <a:latin typeface="Arial"/>
              <a:cs typeface="Arial"/>
            </a:endParaRPr>
          </a:p>
          <a:p>
            <a:pPr>
              <a:buNone/>
            </a:pPr>
            <a:endParaRPr lang="en-US" dirty="0">
              <a:latin typeface="Arial"/>
              <a:cs typeface="Arial"/>
            </a:endParaRPr>
          </a:p>
        </p:txBody>
      </p:sp>
    </p:spTree>
    <p:extLst>
      <p:ext uri="{BB962C8B-B14F-4D97-AF65-F5344CB8AC3E}">
        <p14:creationId xmlns:p14="http://schemas.microsoft.com/office/powerpoint/2010/main" val="3522290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lstStyle/>
          <a:p>
            <a:r>
              <a:rPr lang="en-US" b="1" dirty="0">
                <a:solidFill>
                  <a:schemeClr val="bg2">
                    <a:lumMod val="25000"/>
                  </a:schemeClr>
                </a:solidFill>
                <a:latin typeface="Arial"/>
                <a:cs typeface="Arial"/>
              </a:rPr>
              <a:t>1:1 Travel Training Process</a:t>
            </a:r>
            <a:endParaRPr lang="en-US" b="1" dirty="0">
              <a:solidFill>
                <a:schemeClr val="bg2">
                  <a:lumMod val="25000"/>
                </a:schemeClr>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2A0A25D9-6E68-2904-1B43-F9D375272715}"/>
              </a:ext>
            </a:extLst>
          </p:cNvPr>
          <p:cNvSpPr>
            <a:spLocks noGrp="1"/>
          </p:cNvSpPr>
          <p:nvPr>
            <p:ph idx="1"/>
          </p:nvPr>
        </p:nvSpPr>
        <p:spPr>
          <a:xfrm>
            <a:off x="474134" y="1168400"/>
            <a:ext cx="8229600" cy="3464322"/>
          </a:xfrm>
        </p:spPr>
        <p:txBody>
          <a:bodyPr vert="horz" lIns="68580" tIns="34290" rIns="68580" bIns="34290" rtlCol="0" anchor="t">
            <a:normAutofit/>
          </a:bodyPr>
          <a:lstStyle/>
          <a:p>
            <a:pPr>
              <a:lnSpc>
                <a:spcPct val="140000"/>
              </a:lnSpc>
            </a:pPr>
            <a:r>
              <a:rPr lang="en-US" dirty="0">
                <a:latin typeface="Arial"/>
                <a:cs typeface="Arial"/>
              </a:rPr>
              <a:t>Intake through referral </a:t>
            </a:r>
          </a:p>
          <a:p>
            <a:pPr>
              <a:lnSpc>
                <a:spcPct val="140000"/>
              </a:lnSpc>
            </a:pPr>
            <a:r>
              <a:rPr lang="en-US" dirty="0">
                <a:latin typeface="Arial"/>
                <a:cs typeface="Arial"/>
              </a:rPr>
              <a:t>Pre-training assessment and goal setting</a:t>
            </a:r>
          </a:p>
          <a:p>
            <a:pPr>
              <a:lnSpc>
                <a:spcPct val="140000"/>
              </a:lnSpc>
            </a:pPr>
            <a:r>
              <a:rPr lang="en-US" dirty="0">
                <a:latin typeface="Arial"/>
                <a:cs typeface="Arial"/>
              </a:rPr>
              <a:t>Travel training tips</a:t>
            </a:r>
          </a:p>
          <a:p>
            <a:pPr>
              <a:lnSpc>
                <a:spcPct val="140000"/>
              </a:lnSpc>
            </a:pPr>
            <a:r>
              <a:rPr lang="en-US" dirty="0">
                <a:latin typeface="Arial"/>
                <a:cs typeface="Arial"/>
              </a:rPr>
              <a:t>Trip training at a frequency and time agreed upon by the trainer and trainee</a:t>
            </a:r>
          </a:p>
          <a:p>
            <a:pPr>
              <a:lnSpc>
                <a:spcPct val="140000"/>
              </a:lnSpc>
            </a:pPr>
            <a:r>
              <a:rPr lang="en-US" dirty="0">
                <a:latin typeface="Arial"/>
                <a:cs typeface="Arial"/>
              </a:rPr>
              <a:t>Monitoring and evaluation of goal achievement</a:t>
            </a:r>
          </a:p>
          <a:p>
            <a:pPr marL="0" indent="0">
              <a:buNone/>
            </a:pPr>
            <a:endParaRPr lang="en-US" dirty="0"/>
          </a:p>
        </p:txBody>
      </p:sp>
    </p:spTree>
    <p:extLst>
      <p:ext uri="{BB962C8B-B14F-4D97-AF65-F5344CB8AC3E}">
        <p14:creationId xmlns:p14="http://schemas.microsoft.com/office/powerpoint/2010/main" val="1028618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normAutofit/>
          </a:bodyPr>
          <a:lstStyle/>
          <a:p>
            <a:r>
              <a:rPr lang="en-US" b="1" dirty="0">
                <a:solidFill>
                  <a:schemeClr val="bg2">
                    <a:lumMod val="25000"/>
                  </a:schemeClr>
                </a:solidFill>
                <a:latin typeface="Arial"/>
                <a:cs typeface="Arial"/>
              </a:rPr>
              <a:t>Who is a Candidate for 1:1 Travel Training?</a:t>
            </a:r>
          </a:p>
        </p:txBody>
      </p:sp>
      <p:sp>
        <p:nvSpPr>
          <p:cNvPr id="3" name="Content Placeholder 2">
            <a:extLst>
              <a:ext uri="{FF2B5EF4-FFF2-40B4-BE49-F238E27FC236}">
                <a16:creationId xmlns:a16="http://schemas.microsoft.com/office/drawing/2014/main" id="{792651B9-CF84-2E0E-63A8-FEBEC1C02390}"/>
              </a:ext>
            </a:extLst>
          </p:cNvPr>
          <p:cNvSpPr>
            <a:spLocks noGrp="1"/>
          </p:cNvSpPr>
          <p:nvPr>
            <p:ph idx="1"/>
          </p:nvPr>
        </p:nvSpPr>
        <p:spPr/>
        <p:txBody>
          <a:bodyPr vert="horz" lIns="68580" tIns="34290" rIns="68580" bIns="34290" rtlCol="0" anchor="t">
            <a:normAutofit fontScale="92500" lnSpcReduction="10000"/>
          </a:bodyPr>
          <a:lstStyle/>
          <a:p>
            <a:pPr marL="0" indent="0">
              <a:buNone/>
            </a:pPr>
            <a:r>
              <a:rPr lang="en-US" b="1" dirty="0">
                <a:latin typeface="Arial"/>
                <a:cs typeface="Arial"/>
              </a:rPr>
              <a:t>For individualized Travel Training with the MBTA Mobility Center those who are legally blind should meet the following criteria:</a:t>
            </a:r>
          </a:p>
          <a:p>
            <a:pPr marL="0" indent="0">
              <a:buNone/>
            </a:pPr>
            <a:endParaRPr lang="en-US" dirty="0">
              <a:latin typeface="Arial" panose="020B0604020202020204" pitchFamily="34" charset="0"/>
              <a:cs typeface="Arial" panose="020B0604020202020204" pitchFamily="34" charset="0"/>
            </a:endParaRPr>
          </a:p>
          <a:p>
            <a:pPr marL="342900">
              <a:lnSpc>
                <a:spcPct val="120000"/>
              </a:lnSpc>
            </a:pPr>
            <a:r>
              <a:rPr lang="en-US" dirty="0">
                <a:latin typeface="Arial"/>
                <a:cs typeface="Arial"/>
              </a:rPr>
              <a:t>Must have already completed Orientation &amp; Mobility training </a:t>
            </a:r>
            <a:endParaRPr lang="en-US" dirty="0">
              <a:latin typeface="Arial" panose="020B0604020202020204" pitchFamily="34" charset="0"/>
              <a:cs typeface="Arial" panose="020B0604020202020204" pitchFamily="34" charset="0"/>
            </a:endParaRPr>
          </a:p>
          <a:p>
            <a:pPr marL="342900">
              <a:lnSpc>
                <a:spcPct val="120000"/>
              </a:lnSpc>
            </a:pPr>
            <a:r>
              <a:rPr lang="en-US" dirty="0">
                <a:latin typeface="Arial"/>
                <a:cs typeface="Arial"/>
              </a:rPr>
              <a:t>Able to safely navigate in the community</a:t>
            </a:r>
          </a:p>
          <a:p>
            <a:pPr marL="342900">
              <a:lnSpc>
                <a:spcPct val="120000"/>
              </a:lnSpc>
            </a:pPr>
            <a:r>
              <a:rPr lang="en-US" dirty="0">
                <a:latin typeface="Arial"/>
                <a:cs typeface="Arial"/>
              </a:rPr>
              <a:t>Want to learn a route or explore stations within the MBTA bus and subway service area, or zones 1a though 3 on the Commuter Rail</a:t>
            </a:r>
            <a:endParaRPr lang="en-US" dirty="0">
              <a:latin typeface="Arial" panose="020B0604020202020204" pitchFamily="34" charset="0"/>
              <a:cs typeface="Arial" panose="020B0604020202020204" pitchFamily="34" charset="0"/>
            </a:endParaRPr>
          </a:p>
          <a:p>
            <a:pPr marL="342900">
              <a:lnSpc>
                <a:spcPct val="120000"/>
              </a:lnSpc>
            </a:pPr>
            <a:r>
              <a:rPr lang="en-US" dirty="0">
                <a:latin typeface="Arial"/>
                <a:cs typeface="Arial"/>
              </a:rPr>
              <a:t>Self-identify as having a disability or as someone who would benefit from travel training</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129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1260-17B3-49A1-7041-EEF46C3111F0}"/>
              </a:ext>
            </a:extLst>
          </p:cNvPr>
          <p:cNvSpPr>
            <a:spLocks noGrp="1"/>
          </p:cNvSpPr>
          <p:nvPr>
            <p:ph type="title"/>
          </p:nvPr>
        </p:nvSpPr>
        <p:spPr/>
        <p:txBody>
          <a:bodyPr/>
          <a:lstStyle/>
          <a:p>
            <a:r>
              <a:rPr lang="en-US" b="1" dirty="0">
                <a:solidFill>
                  <a:schemeClr val="bg2">
                    <a:lumMod val="25000"/>
                  </a:schemeClr>
                </a:solidFill>
                <a:latin typeface="Arial"/>
                <a:cs typeface="Arial"/>
              </a:rPr>
              <a:t>Training on The Commuter Rail</a:t>
            </a:r>
          </a:p>
        </p:txBody>
      </p:sp>
      <p:pic>
        <p:nvPicPr>
          <p:cNvPr id="4" name="Picture 4" descr="MBTA Commuter Rail Map cropped to show mostly Zones 1A, 1, 2, and 3. Beginning to the northeast of Boston and going counterclockwise Zone 3 stations include: Salem and Swampscott, North Wilmington, Wilmington, Kendal Green, Wellesley Square, Wellesley Hills, and Wellesley Farms, Norwood Central, Norwood Depot, and Islington,">
            <a:extLst>
              <a:ext uri="{FF2B5EF4-FFF2-40B4-BE49-F238E27FC236}">
                <a16:creationId xmlns:a16="http://schemas.microsoft.com/office/drawing/2014/main" id="{BC4FBEAA-D1DC-DEB1-479F-06CDE5B7CC97}"/>
              </a:ext>
            </a:extLst>
          </p:cNvPr>
          <p:cNvPicPr>
            <a:picLocks noGrp="1" noChangeAspect="1"/>
          </p:cNvPicPr>
          <p:nvPr>
            <p:ph idx="1"/>
          </p:nvPr>
        </p:nvPicPr>
        <p:blipFill>
          <a:blip r:embed="rId3"/>
          <a:stretch>
            <a:fillRect/>
          </a:stretch>
        </p:blipFill>
        <p:spPr>
          <a:xfrm>
            <a:off x="2246244" y="1072887"/>
            <a:ext cx="4373218" cy="3941747"/>
          </a:xfrm>
        </p:spPr>
      </p:pic>
    </p:spTree>
    <p:extLst>
      <p:ext uri="{BB962C8B-B14F-4D97-AF65-F5344CB8AC3E}">
        <p14:creationId xmlns:p14="http://schemas.microsoft.com/office/powerpoint/2010/main" val="4279622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lstStyle/>
          <a:p>
            <a:r>
              <a:rPr lang="en-US" b="1" dirty="0">
                <a:solidFill>
                  <a:schemeClr val="bg2">
                    <a:lumMod val="25000"/>
                  </a:schemeClr>
                </a:solidFill>
                <a:latin typeface="Arial" panose="020B0604020202020204" pitchFamily="34" charset="0"/>
                <a:cs typeface="Arial" panose="020B0604020202020204" pitchFamily="34" charset="0"/>
              </a:rPr>
              <a:t>Group Trainings</a:t>
            </a:r>
          </a:p>
        </p:txBody>
      </p:sp>
      <p:sp>
        <p:nvSpPr>
          <p:cNvPr id="3" name="Content Placeholder 2">
            <a:extLst>
              <a:ext uri="{FF2B5EF4-FFF2-40B4-BE49-F238E27FC236}">
                <a16:creationId xmlns:a16="http://schemas.microsoft.com/office/drawing/2014/main" id="{792651B9-CF84-2E0E-63A8-FEBEC1C02390}"/>
              </a:ext>
            </a:extLst>
          </p:cNvPr>
          <p:cNvSpPr>
            <a:spLocks noGrp="1"/>
          </p:cNvSpPr>
          <p:nvPr>
            <p:ph idx="1"/>
          </p:nvPr>
        </p:nvSpPr>
        <p:spPr>
          <a:xfrm>
            <a:off x="453941" y="961072"/>
            <a:ext cx="8336132" cy="4102316"/>
          </a:xfrm>
        </p:spPr>
        <p:txBody>
          <a:bodyPr vert="horz" lIns="68580" tIns="34290" rIns="68580" bIns="34290" rtlCol="0" anchor="t">
            <a:normAutofit/>
          </a:bodyPr>
          <a:lstStyle/>
          <a:p>
            <a:pPr marL="0" indent="0">
              <a:buNone/>
            </a:pPr>
            <a:endParaRPr lang="en-US">
              <a:latin typeface="Arial" panose="020B0604020202020204" pitchFamily="34" charset="0"/>
              <a:cs typeface="Arial" panose="020B0604020202020204" pitchFamily="34" charset="0"/>
            </a:endParaRPr>
          </a:p>
          <a:p>
            <a:pPr marL="0" indent="0">
              <a:buNone/>
            </a:pPr>
            <a:endParaRPr lang="en-US" sz="2700">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EBF5445B-7DCD-01AE-D755-DFBA81D99115}"/>
              </a:ext>
            </a:extLst>
          </p:cNvPr>
          <p:cNvGraphicFramePr>
            <a:graphicFrameLocks noGrp="1"/>
          </p:cNvGraphicFramePr>
          <p:nvPr>
            <p:extLst>
              <p:ext uri="{D42A27DB-BD31-4B8C-83A1-F6EECF244321}">
                <p14:modId xmlns:p14="http://schemas.microsoft.com/office/powerpoint/2010/main" val="1915575133"/>
              </p:ext>
            </p:extLst>
          </p:nvPr>
        </p:nvGraphicFramePr>
        <p:xfrm>
          <a:off x="480786" y="961571"/>
          <a:ext cx="8297722" cy="4132580"/>
        </p:xfrm>
        <a:graphic>
          <a:graphicData uri="http://schemas.openxmlformats.org/drawingml/2006/table">
            <a:tbl>
              <a:tblPr firstRow="1" bandRow="1">
                <a:tableStyleId>{5C22544A-7EE6-4342-B048-85BDC9FD1C3A}</a:tableStyleId>
              </a:tblPr>
              <a:tblGrid>
                <a:gridCol w="4321543">
                  <a:extLst>
                    <a:ext uri="{9D8B030D-6E8A-4147-A177-3AD203B41FA5}">
                      <a16:colId xmlns:a16="http://schemas.microsoft.com/office/drawing/2014/main" val="491107279"/>
                    </a:ext>
                  </a:extLst>
                </a:gridCol>
                <a:gridCol w="3976179">
                  <a:extLst>
                    <a:ext uri="{9D8B030D-6E8A-4147-A177-3AD203B41FA5}">
                      <a16:colId xmlns:a16="http://schemas.microsoft.com/office/drawing/2014/main" val="4022759272"/>
                    </a:ext>
                  </a:extLst>
                </a:gridCol>
              </a:tblGrid>
              <a:tr h="4132517">
                <a:tc>
                  <a:txBody>
                    <a:bodyPr/>
                    <a:lstStyle/>
                    <a:p>
                      <a:pPr algn="ctr">
                        <a:lnSpc>
                          <a:spcPct val="150000"/>
                        </a:lnSpc>
                      </a:pPr>
                      <a:r>
                        <a:rPr lang="en-US" sz="1800" b="1" dirty="0">
                          <a:solidFill>
                            <a:schemeClr val="tx1"/>
                          </a:solidFill>
                          <a:latin typeface="Arial"/>
                          <a:cs typeface="Arial"/>
                        </a:rPr>
                        <a:t>Transit Access 101</a:t>
                      </a:r>
                      <a:endParaRPr lang="en-US" sz="1800" b="0" dirty="0">
                        <a:solidFill>
                          <a:schemeClr val="tx1"/>
                        </a:solidFill>
                        <a:latin typeface="Arial"/>
                        <a:cs typeface="Arial"/>
                      </a:endParaRPr>
                    </a:p>
                    <a:p>
                      <a:pPr marL="285750" indent="-285750" algn="l">
                        <a:lnSpc>
                          <a:spcPct val="150000"/>
                        </a:lnSpc>
                        <a:buFont typeface="Arial" panose="020B0604020202020204" pitchFamily="34" charset="0"/>
                        <a:buChar char="•"/>
                      </a:pPr>
                      <a:r>
                        <a:rPr lang="en-US" sz="1800" b="0" dirty="0">
                          <a:solidFill>
                            <a:schemeClr val="tx1"/>
                          </a:solidFill>
                          <a:latin typeface="Arial"/>
                          <a:cs typeface="Arial"/>
                        </a:rPr>
                        <a:t>One hour classroom instruction at MBTA Emergency Training Center on the basics of using the MBTA system</a:t>
                      </a:r>
                    </a:p>
                    <a:p>
                      <a:pPr marL="285750" indent="-285750" algn="l">
                        <a:lnSpc>
                          <a:spcPct val="150000"/>
                        </a:lnSpc>
                        <a:buFont typeface="Arial" panose="020B0604020202020204" pitchFamily="34" charset="0"/>
                        <a:buChar char="•"/>
                      </a:pPr>
                      <a:r>
                        <a:rPr lang="en-US" sz="1800" b="0" dirty="0">
                          <a:solidFill>
                            <a:schemeClr val="tx1"/>
                          </a:solidFill>
                          <a:latin typeface="Arial"/>
                          <a:cs typeface="Arial"/>
                        </a:rPr>
                        <a:t>Explore an out-of-service Blue Line subway car and Green Line trolley</a:t>
                      </a:r>
                    </a:p>
                    <a:p>
                      <a:pPr marL="285750" indent="-285750" algn="l">
                        <a:lnSpc>
                          <a:spcPct val="150000"/>
                        </a:lnSpc>
                        <a:buFont typeface="Arial" panose="020B0604020202020204" pitchFamily="34" charset="0"/>
                        <a:buChar char="•"/>
                      </a:pPr>
                      <a:r>
                        <a:rPr lang="en-US" sz="1800" b="0" dirty="0">
                          <a:solidFill>
                            <a:schemeClr val="tx1"/>
                          </a:solidFill>
                          <a:latin typeface="Arial"/>
                          <a:cs typeface="Arial"/>
                        </a:rPr>
                        <a:t>Explore and ride an out-of-service MBTA bus and ride the Red Line</a:t>
                      </a:r>
                    </a:p>
                    <a:p>
                      <a:pPr marL="285750" indent="-285750" algn="l">
                        <a:lnSpc>
                          <a:spcPct val="150000"/>
                        </a:lnSpc>
                        <a:buFont typeface="Arial" panose="020B0604020202020204" pitchFamily="34" charset="0"/>
                        <a:buChar char="•"/>
                      </a:pPr>
                      <a:r>
                        <a:rPr lang="en-US" sz="1800" b="0" dirty="0">
                          <a:solidFill>
                            <a:schemeClr val="tx1"/>
                          </a:solidFill>
                          <a:latin typeface="Arial"/>
                          <a:cs typeface="Arial"/>
                        </a:rPr>
                        <a:t>Live demonstration on using fare vending machines and fare gates</a:t>
                      </a:r>
                    </a:p>
                  </a:txBody>
                  <a:tcPr marL="68580" marR="68580" marT="34290" marB="34290">
                    <a:noFill/>
                  </a:tcPr>
                </a:tc>
                <a:tc>
                  <a:txBody>
                    <a:bodyPr/>
                    <a:lstStyle/>
                    <a:p>
                      <a:pPr algn="ctr">
                        <a:lnSpc>
                          <a:spcPct val="150000"/>
                        </a:lnSpc>
                      </a:pPr>
                      <a:r>
                        <a:rPr lang="en-US" sz="1800" b="1" dirty="0">
                          <a:solidFill>
                            <a:schemeClr val="tx1"/>
                          </a:solidFill>
                          <a:latin typeface="Arial"/>
                          <a:cs typeface="Arial"/>
                        </a:rPr>
                        <a:t>On-site Group Trainings</a:t>
                      </a:r>
                    </a:p>
                    <a:p>
                      <a:pPr marL="285750" indent="-285750" algn="l">
                        <a:lnSpc>
                          <a:spcPct val="150000"/>
                        </a:lnSpc>
                        <a:buFont typeface="Arial" panose="020B0604020202020204" pitchFamily="34" charset="0"/>
                        <a:buChar char="•"/>
                      </a:pPr>
                      <a:r>
                        <a:rPr lang="en-US" sz="1800" b="0" dirty="0">
                          <a:solidFill>
                            <a:schemeClr val="tx1"/>
                          </a:solidFill>
                          <a:latin typeface="Arial"/>
                          <a:cs typeface="Arial"/>
                        </a:rPr>
                        <a:t>One hour classroom instruction held at community-based organizations (e.g. senior center)</a:t>
                      </a:r>
                    </a:p>
                    <a:p>
                      <a:pPr marL="285750" indent="-285750" algn="l">
                        <a:lnSpc>
                          <a:spcPct val="150000"/>
                        </a:lnSpc>
                        <a:buFont typeface="Arial" panose="020B0604020202020204" pitchFamily="34" charset="0"/>
                        <a:buChar char="•"/>
                      </a:pPr>
                      <a:r>
                        <a:rPr lang="en-US" sz="1800" b="0" dirty="0">
                          <a:solidFill>
                            <a:schemeClr val="tx1"/>
                          </a:solidFill>
                          <a:latin typeface="Arial"/>
                          <a:cs typeface="Arial"/>
                        </a:rPr>
                        <a:t>Explore an out of service MBTA bus to learn more about bus features</a:t>
                      </a:r>
                    </a:p>
                  </a:txBody>
                  <a:tcPr marL="68580" marR="68580" marT="34290" marB="34290">
                    <a:noFill/>
                  </a:tcPr>
                </a:tc>
                <a:extLst>
                  <a:ext uri="{0D108BD9-81ED-4DB2-BD59-A6C34878D82A}">
                    <a16:rowId xmlns:a16="http://schemas.microsoft.com/office/drawing/2014/main" val="3836024204"/>
                  </a:ext>
                </a:extLst>
              </a:tr>
            </a:tbl>
          </a:graphicData>
        </a:graphic>
      </p:graphicFrame>
    </p:spTree>
    <p:extLst>
      <p:ext uri="{BB962C8B-B14F-4D97-AF65-F5344CB8AC3E}">
        <p14:creationId xmlns:p14="http://schemas.microsoft.com/office/powerpoint/2010/main" val="147684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lstStyle/>
          <a:p>
            <a:r>
              <a:rPr lang="en-US" b="1" dirty="0">
                <a:solidFill>
                  <a:schemeClr val="bg2">
                    <a:lumMod val="25000"/>
                  </a:schemeClr>
                </a:solidFill>
                <a:latin typeface="Arial" panose="020B0604020202020204" pitchFamily="34" charset="0"/>
                <a:cs typeface="Arial" panose="020B0604020202020204" pitchFamily="34" charset="0"/>
              </a:rPr>
              <a:t>Trip Planning</a:t>
            </a:r>
          </a:p>
        </p:txBody>
      </p:sp>
      <p:sp>
        <p:nvSpPr>
          <p:cNvPr id="3" name="Content Placeholder 2">
            <a:extLst>
              <a:ext uri="{FF2B5EF4-FFF2-40B4-BE49-F238E27FC236}">
                <a16:creationId xmlns:a16="http://schemas.microsoft.com/office/drawing/2014/main" id="{792651B9-CF84-2E0E-63A8-FEBEC1C02390}"/>
              </a:ext>
            </a:extLst>
          </p:cNvPr>
          <p:cNvSpPr>
            <a:spLocks noGrp="1"/>
          </p:cNvSpPr>
          <p:nvPr>
            <p:ph idx="1"/>
          </p:nvPr>
        </p:nvSpPr>
        <p:spPr>
          <a:xfrm>
            <a:off x="347134" y="1203961"/>
            <a:ext cx="8392934" cy="3540518"/>
          </a:xfrm>
        </p:spPr>
        <p:txBody>
          <a:bodyPr vert="horz" lIns="68580" tIns="34290" rIns="68580" bIns="34290" rtlCol="0" anchor="t">
            <a:normAutofit/>
          </a:bodyPr>
          <a:lstStyle/>
          <a:p>
            <a:pPr marL="0" indent="0">
              <a:lnSpc>
                <a:spcPct val="140000"/>
              </a:lnSpc>
              <a:buNone/>
            </a:pPr>
            <a:r>
              <a:rPr lang="en-US" b="1" dirty="0">
                <a:latin typeface="Arial" panose="020B0604020202020204" pitchFamily="34" charset="0"/>
                <a:cs typeface="Arial" panose="020B0604020202020204" pitchFamily="34" charset="0"/>
              </a:rPr>
              <a:t>The Mobility Center’s Travel Trainers and Transit Coordinators provide trip planning assistance:</a:t>
            </a:r>
            <a:endParaRPr lang="en-US" dirty="0">
              <a:latin typeface="Arial" panose="020B0604020202020204" pitchFamily="34" charset="0"/>
              <a:cs typeface="Arial" panose="020B0604020202020204" pitchFamily="34" charset="0"/>
            </a:endParaRPr>
          </a:p>
          <a:p>
            <a:pPr marL="383381">
              <a:lnSpc>
                <a:spcPct val="120000"/>
              </a:lnSpc>
              <a:tabLst>
                <a:tab pos="383381" algn="l"/>
              </a:tabLst>
            </a:pPr>
            <a:r>
              <a:rPr lang="en-US" dirty="0">
                <a:latin typeface="Arial"/>
                <a:cs typeface="Arial"/>
              </a:rPr>
              <a:t>Providing guidance to individuals and groups covering tools such as maps, schedules, MBTA trip planning tools, and phone apps</a:t>
            </a:r>
          </a:p>
          <a:p>
            <a:pPr marL="383381">
              <a:lnSpc>
                <a:spcPct val="120000"/>
              </a:lnSpc>
              <a:tabLst>
                <a:tab pos="383381" algn="l"/>
              </a:tabLst>
            </a:pPr>
            <a:r>
              <a:rPr lang="en-US" dirty="0">
                <a:latin typeface="Arial"/>
                <a:cs typeface="Arial"/>
              </a:rPr>
              <a:t>Exploring alternative modes of transportation, as well (for example: ridesharing, micro-transit, MassRideMatch.org) </a:t>
            </a:r>
          </a:p>
        </p:txBody>
      </p:sp>
    </p:spTree>
    <p:extLst>
      <p:ext uri="{BB962C8B-B14F-4D97-AF65-F5344CB8AC3E}">
        <p14:creationId xmlns:p14="http://schemas.microsoft.com/office/powerpoint/2010/main" val="2769953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lstStyle/>
          <a:p>
            <a:r>
              <a:rPr lang="en-US" b="1" dirty="0">
                <a:solidFill>
                  <a:schemeClr val="bg2">
                    <a:lumMod val="25000"/>
                  </a:schemeClr>
                </a:solidFill>
                <a:latin typeface="Arial"/>
                <a:cs typeface="Arial"/>
              </a:rPr>
              <a:t>Tactile Tools</a:t>
            </a:r>
            <a:endParaRPr lang="en-US" b="1" dirty="0">
              <a:solidFill>
                <a:schemeClr val="bg2">
                  <a:lumMod val="25000"/>
                </a:schemeClr>
              </a:solidFill>
              <a:latin typeface="Arial" panose="020B0604020202020204" pitchFamily="34" charset="0"/>
              <a:cs typeface="Arial" panose="020B0604020202020204" pitchFamily="34" charset="0"/>
            </a:endParaRPr>
          </a:p>
        </p:txBody>
      </p:sp>
      <p:pic>
        <p:nvPicPr>
          <p:cNvPr id="4" name="Picture 4" descr="MBTA Tactile Map made from fabric has different textures of trim for the different color subway lines, Silver Line, and Commuter Rail. It has Braille labels, beads for the subway stations, knots for the Commuter Rail. A small plastic airplane represents Logan Airport and flannel indicates water.">
            <a:extLst>
              <a:ext uri="{FF2B5EF4-FFF2-40B4-BE49-F238E27FC236}">
                <a16:creationId xmlns:a16="http://schemas.microsoft.com/office/drawing/2014/main" id="{91FC0504-04D5-86E5-9F27-F521309E0EB2}"/>
              </a:ext>
            </a:extLst>
          </p:cNvPr>
          <p:cNvPicPr>
            <a:picLocks noGrp="1" noChangeAspect="1"/>
          </p:cNvPicPr>
          <p:nvPr>
            <p:ph idx="1"/>
          </p:nvPr>
        </p:nvPicPr>
        <p:blipFill>
          <a:blip r:embed="rId3"/>
          <a:stretch>
            <a:fillRect/>
          </a:stretch>
        </p:blipFill>
        <p:spPr>
          <a:xfrm>
            <a:off x="626087" y="1665469"/>
            <a:ext cx="3549222" cy="2654119"/>
          </a:xfrm>
        </p:spPr>
      </p:pic>
      <p:pic>
        <p:nvPicPr>
          <p:cNvPr id="5" name="Picture 5" descr="A map of the Green Line Extension on manila cardstock has Braille station names and orange puff paint for the lines with dots for the stations.">
            <a:extLst>
              <a:ext uri="{FF2B5EF4-FFF2-40B4-BE49-F238E27FC236}">
                <a16:creationId xmlns:a16="http://schemas.microsoft.com/office/drawing/2014/main" id="{5C5C5C56-A1C0-49D8-3750-7B492326888A}"/>
              </a:ext>
            </a:extLst>
          </p:cNvPr>
          <p:cNvPicPr>
            <a:picLocks noChangeAspect="1"/>
          </p:cNvPicPr>
          <p:nvPr/>
        </p:nvPicPr>
        <p:blipFill>
          <a:blip r:embed="rId4"/>
          <a:stretch>
            <a:fillRect/>
          </a:stretch>
        </p:blipFill>
        <p:spPr>
          <a:xfrm>
            <a:off x="4608510" y="1664122"/>
            <a:ext cx="3909961" cy="2643815"/>
          </a:xfrm>
          <a:prstGeom prst="rect">
            <a:avLst/>
          </a:prstGeom>
        </p:spPr>
      </p:pic>
    </p:spTree>
    <p:extLst>
      <p:ext uri="{BB962C8B-B14F-4D97-AF65-F5344CB8AC3E}">
        <p14:creationId xmlns:p14="http://schemas.microsoft.com/office/powerpoint/2010/main" val="4049396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lstStyle/>
          <a:p>
            <a:r>
              <a:rPr lang="en-US" b="1" dirty="0">
                <a:solidFill>
                  <a:schemeClr val="bg2">
                    <a:lumMod val="25000"/>
                  </a:schemeClr>
                </a:solidFill>
                <a:latin typeface="Arial"/>
                <a:cs typeface="Arial"/>
              </a:rPr>
              <a:t>Technology Training</a:t>
            </a:r>
            <a:endParaRPr lang="en-US" b="1" dirty="0">
              <a:solidFill>
                <a:schemeClr val="bg2">
                  <a:lumMod val="25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92651B9-CF84-2E0E-63A8-FEBEC1C02390}"/>
              </a:ext>
            </a:extLst>
          </p:cNvPr>
          <p:cNvSpPr>
            <a:spLocks noGrp="1"/>
          </p:cNvSpPr>
          <p:nvPr>
            <p:ph idx="1"/>
          </p:nvPr>
        </p:nvSpPr>
        <p:spPr>
          <a:xfrm>
            <a:off x="355600" y="999067"/>
            <a:ext cx="8491623" cy="3979334"/>
          </a:xfrm>
        </p:spPr>
        <p:txBody>
          <a:bodyPr vert="horz" lIns="68580" tIns="34290" rIns="68580" bIns="34290" rtlCol="0" anchor="t">
            <a:noAutofit/>
          </a:bodyPr>
          <a:lstStyle/>
          <a:p>
            <a:pPr>
              <a:buNone/>
            </a:pPr>
            <a:r>
              <a:rPr lang="en-US" sz="1800" b="1" dirty="0">
                <a:latin typeface="Arial"/>
                <a:cs typeface="Arial"/>
              </a:rPr>
              <a:t>Mobility Center customers can receive training focused on skill-building in:</a:t>
            </a:r>
            <a:endParaRPr lang="en-US" sz="1800" dirty="0">
              <a:latin typeface="Arial"/>
              <a:cs typeface="Arial"/>
            </a:endParaRPr>
          </a:p>
          <a:p>
            <a:pPr>
              <a:lnSpc>
                <a:spcPct val="160000"/>
              </a:lnSpc>
            </a:pPr>
            <a:r>
              <a:rPr lang="en-US" sz="1800" dirty="0">
                <a:latin typeface="Arial"/>
                <a:cs typeface="Arial"/>
              </a:rPr>
              <a:t>Using online resources, such as the T-alert tool for service alerts and the MBTA Trip Planner, to understand schedules and navigate the fixed-route and manage their reduced-fare account </a:t>
            </a:r>
          </a:p>
          <a:p>
            <a:pPr>
              <a:lnSpc>
                <a:spcPct val="120000"/>
              </a:lnSpc>
            </a:pPr>
            <a:r>
              <a:rPr lang="en-US" sz="1800" dirty="0">
                <a:latin typeface="Arial"/>
                <a:cs typeface="Arial"/>
              </a:rPr>
              <a:t>Using mobile apps to order private transportation from taxi companies and ridesharing, such as Uber and Lyft</a:t>
            </a:r>
          </a:p>
          <a:p>
            <a:pPr>
              <a:lnSpc>
                <a:spcPct val="120000"/>
              </a:lnSpc>
            </a:pPr>
            <a:r>
              <a:rPr lang="en-US" sz="1800" dirty="0">
                <a:latin typeface="Arial"/>
                <a:cs typeface="Arial"/>
              </a:rPr>
              <a:t>Using online tools to accomplish tasks or attend appointments virtually, such as online grocery delivery and telehealth</a:t>
            </a:r>
          </a:p>
          <a:p>
            <a:pPr>
              <a:lnSpc>
                <a:spcPct val="120000"/>
              </a:lnSpc>
            </a:pPr>
            <a:r>
              <a:rPr lang="en-US" sz="1800" dirty="0">
                <a:latin typeface="Arial"/>
                <a:cs typeface="Arial"/>
              </a:rPr>
              <a:t>Signing up for and/or booking trips on RIDE Flex</a:t>
            </a:r>
          </a:p>
        </p:txBody>
      </p:sp>
    </p:spTree>
    <p:extLst>
      <p:ext uri="{BB962C8B-B14F-4D97-AF65-F5344CB8AC3E}">
        <p14:creationId xmlns:p14="http://schemas.microsoft.com/office/powerpoint/2010/main" val="3327343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88FBF-E2C6-4A40-806E-70071FB81D88}"/>
              </a:ext>
            </a:extLst>
          </p:cNvPr>
          <p:cNvSpPr txBox="1"/>
          <p:nvPr/>
        </p:nvSpPr>
        <p:spPr>
          <a:xfrm>
            <a:off x="869180" y="486212"/>
            <a:ext cx="7652429" cy="2985433"/>
          </a:xfrm>
          <a:prstGeom prst="rect">
            <a:avLst/>
          </a:prstGeom>
          <a:noFill/>
        </p:spPr>
        <p:txBody>
          <a:bodyPr wrap="square" lIns="91440" tIns="45720" rIns="91440" bIns="45720" rtlCol="0" anchor="t">
            <a:spAutoFit/>
          </a:bodyPr>
          <a:lstStyle/>
          <a:p>
            <a:pPr algn="ctr"/>
            <a:r>
              <a:rPr lang="en-US" sz="7200" dirty="0">
                <a:solidFill>
                  <a:schemeClr val="bg1"/>
                </a:solidFill>
                <a:latin typeface="Arial Bold"/>
                <a:cs typeface="Arial Bold"/>
              </a:rPr>
              <a:t>Welcome</a:t>
            </a:r>
            <a:endParaRPr lang="en-US" dirty="0">
              <a:solidFill>
                <a:schemeClr val="bg1"/>
              </a:solidFill>
              <a:latin typeface="Arial Bold"/>
              <a:cs typeface="Arial Bold"/>
            </a:endParaRPr>
          </a:p>
          <a:p>
            <a:pPr algn="ctr"/>
            <a:endParaRPr lang="en-US" sz="7200" dirty="0">
              <a:solidFill>
                <a:schemeClr val="bg1"/>
              </a:solidFill>
              <a:latin typeface="Arial Bold" panose="020B0704020202020204" pitchFamily="34" charset="0"/>
              <a:cs typeface="Arial Bold" panose="020B0704020202020204" pitchFamily="34" charset="0"/>
            </a:endParaRPr>
          </a:p>
          <a:p>
            <a:pPr algn="ctr"/>
            <a:endParaRPr lang="en-US" sz="2400" dirty="0">
              <a:solidFill>
                <a:schemeClr val="bg1"/>
              </a:solidFill>
              <a:latin typeface="Arial Bold" panose="020B0704020202020204" pitchFamily="34" charset="0"/>
              <a:cs typeface="Arial Bold" panose="020B0704020202020204" pitchFamily="34" charset="0"/>
            </a:endParaRPr>
          </a:p>
          <a:p>
            <a:pPr algn="ctr"/>
            <a:endParaRPr lang="en-US" sz="2000" dirty="0">
              <a:solidFill>
                <a:schemeClr val="bg1"/>
              </a:solidFill>
              <a:latin typeface="Arial Bold" panose="020B0704020202020204" pitchFamily="34" charset="0"/>
              <a:cs typeface="Arial Bold" panose="020B0704020202020204" pitchFamily="34" charset="0"/>
            </a:endParaRPr>
          </a:p>
        </p:txBody>
      </p:sp>
      <p:pic>
        <p:nvPicPr>
          <p:cNvPr id="3" name="Picture 2" descr="White MCB logo with braille above M C B and Massachusetts Commission for the Blind underneath">
            <a:extLst>
              <a:ext uri="{FF2B5EF4-FFF2-40B4-BE49-F238E27FC236}">
                <a16:creationId xmlns:a16="http://schemas.microsoft.com/office/drawing/2014/main" id="{DC3F89C3-8DB9-4DE5-9F92-684D88EB6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862" y="923472"/>
            <a:ext cx="4925866" cy="3191281"/>
          </a:xfrm>
          <a:prstGeom prst="rect">
            <a:avLst/>
          </a:prstGeom>
        </p:spPr>
      </p:pic>
      <p:sp>
        <p:nvSpPr>
          <p:cNvPr id="2" name="TextBox 1">
            <a:extLst>
              <a:ext uri="{FF2B5EF4-FFF2-40B4-BE49-F238E27FC236}">
                <a16:creationId xmlns:a16="http://schemas.microsoft.com/office/drawing/2014/main" id="{BCA48F21-65D3-D709-EFB6-B84248B40BA9}"/>
              </a:ext>
            </a:extLst>
          </p:cNvPr>
          <p:cNvSpPr txBox="1"/>
          <p:nvPr/>
        </p:nvSpPr>
        <p:spPr>
          <a:xfrm>
            <a:off x="266951" y="3116931"/>
            <a:ext cx="430504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r>
              <a:rPr lang="en-US" dirty="0">
                <a:solidFill>
                  <a:schemeClr val="bg1"/>
                </a:solidFill>
                <a:latin typeface="Arial"/>
              </a:rPr>
              <a:t>MCB Virtual Town Hall: </a:t>
            </a:r>
            <a:br>
              <a:rPr lang="en-US" dirty="0"/>
            </a:br>
            <a:r>
              <a:rPr lang="en-US" dirty="0">
                <a:solidFill>
                  <a:schemeClr val="bg1"/>
                </a:solidFill>
                <a:latin typeface="Arial"/>
              </a:rPr>
              <a:t>MBTA Mobility Center</a:t>
            </a:r>
            <a:br>
              <a:rPr lang="en-US" dirty="0"/>
            </a:br>
            <a:r>
              <a:rPr lang="en-US" dirty="0">
                <a:solidFill>
                  <a:schemeClr val="bg1"/>
                </a:solidFill>
                <a:latin typeface="Arial"/>
              </a:rPr>
              <a:t>Allyson Bull, M.Ed., COMS, TVI</a:t>
            </a:r>
          </a:p>
          <a:p>
            <a:r>
              <a:rPr lang="en-US" dirty="0">
                <a:solidFill>
                  <a:schemeClr val="bg1"/>
                </a:solidFill>
                <a:latin typeface="Arial"/>
              </a:rPr>
              <a:t>Kara Peters, M.Ed., COMS</a:t>
            </a:r>
          </a:p>
        </p:txBody>
      </p:sp>
    </p:spTree>
    <p:extLst>
      <p:ext uri="{BB962C8B-B14F-4D97-AF65-F5344CB8AC3E}">
        <p14:creationId xmlns:p14="http://schemas.microsoft.com/office/powerpoint/2010/main" val="551709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a:xfrm>
            <a:off x="628650" y="399022"/>
            <a:ext cx="8005313" cy="459419"/>
          </a:xfrm>
        </p:spPr>
        <p:txBody>
          <a:bodyPr>
            <a:normAutofit/>
          </a:bodyPr>
          <a:lstStyle/>
          <a:p>
            <a:r>
              <a:rPr lang="en-US" b="1">
                <a:solidFill>
                  <a:schemeClr val="bg2">
                    <a:lumMod val="25000"/>
                  </a:schemeClr>
                </a:solidFill>
                <a:latin typeface="Arial"/>
                <a:cs typeface="Arial"/>
              </a:rPr>
              <a:t>How to Apply for the Blind Access Card</a:t>
            </a:r>
          </a:p>
        </p:txBody>
      </p:sp>
      <p:sp>
        <p:nvSpPr>
          <p:cNvPr id="3" name="Content Placeholder 2">
            <a:extLst>
              <a:ext uri="{FF2B5EF4-FFF2-40B4-BE49-F238E27FC236}">
                <a16:creationId xmlns:a16="http://schemas.microsoft.com/office/drawing/2014/main" id="{792651B9-CF84-2E0E-63A8-FEBEC1C02390}"/>
              </a:ext>
            </a:extLst>
          </p:cNvPr>
          <p:cNvSpPr>
            <a:spLocks noGrp="1"/>
          </p:cNvSpPr>
          <p:nvPr>
            <p:ph idx="1"/>
          </p:nvPr>
        </p:nvSpPr>
        <p:spPr/>
        <p:txBody>
          <a:bodyPr vert="horz" lIns="68580" tIns="34290" rIns="68580" bIns="34290" rtlCol="0" anchor="t">
            <a:normAutofit/>
          </a:bodyPr>
          <a:lstStyle/>
          <a:p>
            <a:pPr>
              <a:lnSpc>
                <a:spcPct val="120000"/>
              </a:lnSpc>
            </a:pPr>
            <a:r>
              <a:rPr lang="en-US" sz="1800" dirty="0">
                <a:latin typeface="Arial"/>
                <a:cs typeface="Arial"/>
              </a:rPr>
              <a:t>Online at</a:t>
            </a:r>
            <a:r>
              <a:rPr lang="en-US" sz="1800" dirty="0">
                <a:solidFill>
                  <a:srgbClr val="002060"/>
                </a:solidFill>
                <a:latin typeface="Arial"/>
                <a:cs typeface="Arial"/>
              </a:rPr>
              <a:t> </a:t>
            </a:r>
            <a:r>
              <a:rPr lang="en-US" sz="1800" dirty="0">
                <a:solidFill>
                  <a:schemeClr val="accent1">
                    <a:lumMod val="75000"/>
                  </a:schemeClr>
                </a:solidFill>
                <a:ea typeface="+mn-lt"/>
                <a:cs typeface="+mn-lt"/>
                <a:hlinkClick r:id="rId3">
                  <a:extLst>
                    <a:ext uri="{A12FA001-AC4F-418D-AE19-62706E023703}">
                      <ahyp:hlinkClr xmlns:ahyp="http://schemas.microsoft.com/office/drawing/2018/hyperlinkcolor" val="tx"/>
                    </a:ext>
                  </a:extLst>
                </a:hlinkClick>
              </a:rPr>
              <a:t>mbta.com/blindaccess/apply</a:t>
            </a:r>
            <a:r>
              <a:rPr lang="en-US" sz="1800" dirty="0">
                <a:solidFill>
                  <a:srgbClr val="0070C0"/>
                </a:solidFill>
                <a:ea typeface="+mn-lt"/>
                <a:cs typeface="+mn-lt"/>
              </a:rPr>
              <a:t> </a:t>
            </a:r>
            <a:r>
              <a:rPr lang="en-US" sz="1800" dirty="0">
                <a:latin typeface="Calibri"/>
                <a:ea typeface="+mn-lt"/>
                <a:cs typeface="Calibri"/>
              </a:rPr>
              <a:t> </a:t>
            </a:r>
            <a:r>
              <a:rPr lang="en-US" sz="1800" dirty="0">
                <a:latin typeface="Arial"/>
                <a:ea typeface="+mn-lt"/>
                <a:cs typeface="Arial"/>
              </a:rPr>
              <a:t>Card</a:t>
            </a:r>
            <a:r>
              <a:rPr lang="en-US" sz="1800" dirty="0">
                <a:latin typeface="Arial"/>
                <a:cs typeface="Arial"/>
              </a:rPr>
              <a:t> will be mailed to you</a:t>
            </a:r>
          </a:p>
          <a:p>
            <a:pPr>
              <a:lnSpc>
                <a:spcPct val="120000"/>
              </a:lnSpc>
            </a:pPr>
            <a:r>
              <a:rPr lang="en-US" sz="1800" dirty="0">
                <a:latin typeface="Arial"/>
                <a:cs typeface="Arial"/>
              </a:rPr>
              <a:t>Your Travel Trainer can help complete the process online </a:t>
            </a:r>
            <a:r>
              <a:rPr lang="en-US" sz="1800" b="1" u="sng" dirty="0">
                <a:latin typeface="Arial"/>
                <a:cs typeface="Arial"/>
              </a:rPr>
              <a:t>or</a:t>
            </a:r>
            <a:r>
              <a:rPr lang="en-US" sz="1800" dirty="0">
                <a:latin typeface="Arial"/>
                <a:cs typeface="Arial"/>
              </a:rPr>
              <a:t> in person at the </a:t>
            </a:r>
            <a:r>
              <a:rPr lang="en-US" sz="1800" dirty="0" err="1">
                <a:latin typeface="Arial"/>
                <a:cs typeface="Arial"/>
              </a:rPr>
              <a:t>CharlieCard</a:t>
            </a:r>
            <a:r>
              <a:rPr lang="en-US" sz="1800" dirty="0">
                <a:latin typeface="Arial"/>
                <a:cs typeface="Arial"/>
              </a:rPr>
              <a:t> Store</a:t>
            </a:r>
          </a:p>
          <a:p>
            <a:pPr lvl="1">
              <a:lnSpc>
                <a:spcPct val="120000"/>
              </a:lnSpc>
            </a:pPr>
            <a:r>
              <a:rPr lang="en-US" sz="1500" dirty="0">
                <a:latin typeface="Arial"/>
                <a:cs typeface="Arial"/>
              </a:rPr>
              <a:t>Located at the Downtown Crossing Concourse</a:t>
            </a:r>
          </a:p>
          <a:p>
            <a:pPr lvl="1">
              <a:lnSpc>
                <a:spcPct val="120000"/>
              </a:lnSpc>
            </a:pPr>
            <a:r>
              <a:rPr lang="en-US" sz="1500" dirty="0">
                <a:latin typeface="Arial"/>
                <a:cs typeface="Arial"/>
              </a:rPr>
              <a:t>By appointment on Mondays or walk-in Tuesday-Friday</a:t>
            </a:r>
          </a:p>
          <a:p>
            <a:pPr>
              <a:lnSpc>
                <a:spcPct val="120000"/>
              </a:lnSpc>
              <a:spcBef>
                <a:spcPts val="375"/>
              </a:spcBef>
              <a:spcAft>
                <a:spcPts val="375"/>
              </a:spcAft>
            </a:pPr>
            <a:r>
              <a:rPr lang="en-US" sz="1800" dirty="0">
                <a:latin typeface="Arial"/>
                <a:cs typeface="Arial"/>
              </a:rPr>
              <a:t>Mobility Center staff are trained to assist in completing the online version via phone. A Navigator, who answers the phone, can direct you to where to apply online or in-person. They can help book an appointment for you, if preferred</a:t>
            </a:r>
          </a:p>
        </p:txBody>
      </p:sp>
    </p:spTree>
    <p:extLst>
      <p:ext uri="{BB962C8B-B14F-4D97-AF65-F5344CB8AC3E}">
        <p14:creationId xmlns:p14="http://schemas.microsoft.com/office/powerpoint/2010/main" val="3272991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lstStyle/>
          <a:p>
            <a:r>
              <a:rPr lang="en-US" b="1">
                <a:solidFill>
                  <a:schemeClr val="bg2">
                    <a:lumMod val="25000"/>
                  </a:schemeClr>
                </a:solidFill>
                <a:latin typeface="Arial" panose="020B0604020202020204" pitchFamily="34" charset="0"/>
                <a:cs typeface="Arial" panose="020B0604020202020204" pitchFamily="34" charset="0"/>
              </a:rPr>
              <a:t>Contact the Mobility Center</a:t>
            </a:r>
          </a:p>
        </p:txBody>
      </p:sp>
      <p:sp>
        <p:nvSpPr>
          <p:cNvPr id="7" name="Text Placeholder 2">
            <a:extLst>
              <a:ext uri="{FF2B5EF4-FFF2-40B4-BE49-F238E27FC236}">
                <a16:creationId xmlns:a16="http://schemas.microsoft.com/office/drawing/2014/main" id="{F304ED5E-80C5-1F32-9765-2A38295512BC}"/>
              </a:ext>
            </a:extLst>
          </p:cNvPr>
          <p:cNvSpPr txBox="1">
            <a:spLocks/>
          </p:cNvSpPr>
          <p:nvPr/>
        </p:nvSpPr>
        <p:spPr>
          <a:xfrm>
            <a:off x="845890" y="1284730"/>
            <a:ext cx="7188097" cy="2826440"/>
          </a:xfrm>
          <a:prstGeom prst="rect">
            <a:avLst/>
          </a:prstGeom>
        </p:spPr>
        <p:txBody>
          <a:bodyPr lIns="68580" tIns="34290" rIns="68580" bIns="3429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a:latin typeface="Arial"/>
                <a:cs typeface="Arial"/>
              </a:rPr>
              <a:t>In-person: </a:t>
            </a:r>
            <a:r>
              <a:rPr lang="en-US" sz="1800">
                <a:latin typeface="Arial"/>
                <a:cs typeface="Arial"/>
              </a:rPr>
              <a:t>1000 Mass. Ave, Suite 201, Boston, MA 02118</a:t>
            </a:r>
          </a:p>
          <a:p>
            <a:pPr marL="0" indent="0" algn="ctr">
              <a:buNone/>
            </a:pPr>
            <a:r>
              <a:rPr lang="en-US" sz="1800">
                <a:latin typeface="Arial"/>
                <a:cs typeface="Arial"/>
              </a:rPr>
              <a:t>Monday – Friday 8:30AM – 5PM</a:t>
            </a:r>
          </a:p>
          <a:p>
            <a:pPr marL="0" indent="0" algn="ctr">
              <a:buNone/>
            </a:pPr>
            <a:endParaRPr lang="en-US" sz="1800">
              <a:latin typeface="Arial" panose="020B0604020202020204" pitchFamily="34" charset="0"/>
              <a:cs typeface="Arial" panose="020B0604020202020204" pitchFamily="34" charset="0"/>
            </a:endParaRPr>
          </a:p>
          <a:p>
            <a:pPr marL="0" indent="0" algn="ctr">
              <a:buNone/>
            </a:pPr>
            <a:r>
              <a:rPr lang="en-US" sz="1800" b="1">
                <a:latin typeface="Arial"/>
                <a:cs typeface="Arial"/>
              </a:rPr>
              <a:t>Phone</a:t>
            </a:r>
            <a:r>
              <a:rPr lang="en-US" sz="1800">
                <a:latin typeface="Arial"/>
                <a:cs typeface="Arial"/>
              </a:rPr>
              <a:t>: 617-337-2727 or 617-337-2756 (711 for Relay)</a:t>
            </a:r>
          </a:p>
          <a:p>
            <a:pPr marL="0" indent="0" algn="ctr">
              <a:buNone/>
            </a:pPr>
            <a:endParaRPr lang="en-US" sz="1800">
              <a:latin typeface="Arial" panose="020B0604020202020204" pitchFamily="34" charset="0"/>
              <a:cs typeface="Arial" panose="020B0604020202020204" pitchFamily="34" charset="0"/>
            </a:endParaRPr>
          </a:p>
          <a:p>
            <a:pPr marL="0" indent="0" algn="ctr">
              <a:buNone/>
            </a:pPr>
            <a:r>
              <a:rPr lang="en-US" sz="1800" b="1">
                <a:latin typeface="Arial"/>
                <a:cs typeface="Arial"/>
              </a:rPr>
              <a:t>Website</a:t>
            </a:r>
            <a:r>
              <a:rPr lang="en-US" sz="1800">
                <a:latin typeface="Arial"/>
                <a:cs typeface="Arial"/>
              </a:rPr>
              <a:t>: </a:t>
            </a:r>
            <a:r>
              <a:rPr lang="en-US" sz="1800">
                <a:solidFill>
                  <a:schemeClr val="accent1">
                    <a:lumMod val="75000"/>
                  </a:schemeClr>
                </a:solidFill>
                <a:latin typeface="Arial"/>
                <a:cs typeface="Arial"/>
                <a:hlinkClick r:id="rId2">
                  <a:extLst>
                    <a:ext uri="{A12FA001-AC4F-418D-AE19-62706E023703}">
                      <ahyp:hlinkClr xmlns:ahyp="http://schemas.microsoft.com/office/drawing/2018/hyperlinkcolor" val="tx"/>
                    </a:ext>
                  </a:extLst>
                </a:hlinkClick>
              </a:rPr>
              <a:t>www.mbta.com/accessibility/mbta-mobility-center</a:t>
            </a:r>
            <a:r>
              <a:rPr lang="en-US" sz="1800">
                <a:solidFill>
                  <a:schemeClr val="accent1">
                    <a:lumMod val="75000"/>
                  </a:schemeClr>
                </a:solidFill>
                <a:latin typeface="Arial"/>
                <a:cs typeface="Arial"/>
              </a:rPr>
              <a:t> </a:t>
            </a:r>
            <a:endParaRPr lang="en-US" sz="1800">
              <a:solidFill>
                <a:schemeClr val="accent1">
                  <a:lumMod val="75000"/>
                </a:schemeClr>
              </a:solidFill>
              <a:latin typeface="Arial" panose="020B0604020202020204" pitchFamily="34" charset="0"/>
              <a:cs typeface="Arial" panose="020B0604020202020204" pitchFamily="34" charset="0"/>
            </a:endParaRPr>
          </a:p>
          <a:p>
            <a:pPr marL="0" indent="0" algn="ctr">
              <a:buNone/>
            </a:pPr>
            <a:endParaRPr lang="en-US" sz="1800">
              <a:latin typeface="Arial" panose="020B0604020202020204" pitchFamily="34" charset="0"/>
              <a:cs typeface="Arial" panose="020B0604020202020204" pitchFamily="34" charset="0"/>
              <a:hlinkClick r:id="rId3"/>
            </a:endParaRPr>
          </a:p>
          <a:p>
            <a:pPr marL="0" indent="0" algn="ctr">
              <a:buNone/>
            </a:pPr>
            <a:r>
              <a:rPr lang="en-US" sz="1800" b="1">
                <a:latin typeface="Arial"/>
                <a:cs typeface="Arial"/>
              </a:rPr>
              <a:t>E-mail</a:t>
            </a:r>
            <a:r>
              <a:rPr lang="en-US" sz="1800">
                <a:latin typeface="Arial"/>
                <a:cs typeface="Arial"/>
              </a:rPr>
              <a:t>:</a:t>
            </a:r>
            <a:r>
              <a:rPr lang="en-US" sz="1500">
                <a:solidFill>
                  <a:schemeClr val="accent1">
                    <a:lumMod val="50000"/>
                  </a:schemeClr>
                </a:solidFill>
                <a:latin typeface="Arial"/>
                <a:cs typeface="Arial"/>
              </a:rPr>
              <a:t> </a:t>
            </a:r>
            <a:r>
              <a:rPr lang="en-US" sz="1800" u="sng">
                <a:solidFill>
                  <a:schemeClr val="accent1">
                    <a:lumMod val="75000"/>
                  </a:schemeClr>
                </a:solidFill>
                <a:latin typeface="Arial"/>
                <a:cs typeface="Arial"/>
                <a:sym typeface="Arial"/>
              </a:rPr>
              <a:t>howtotravel@mbta.com</a:t>
            </a:r>
            <a:r>
              <a:rPr lang="en-US" sz="1800">
                <a:solidFill>
                  <a:schemeClr val="accent1">
                    <a:lumMod val="75000"/>
                  </a:schemeClr>
                </a:solidFill>
                <a:latin typeface="Arial"/>
                <a:cs typeface="Arial"/>
                <a:sym typeface="Arial"/>
              </a:rPr>
              <a:t>  or</a:t>
            </a:r>
            <a:endParaRPr lang="en-US" sz="1800">
              <a:solidFill>
                <a:schemeClr val="accent1">
                  <a:lumMod val="75000"/>
                </a:schemeClr>
              </a:solidFill>
              <a:latin typeface="Arial"/>
              <a:cs typeface="Arial"/>
            </a:endParaRPr>
          </a:p>
          <a:p>
            <a:pPr algn="ctr">
              <a:buNone/>
            </a:pPr>
            <a:r>
              <a:rPr lang="en-US" sz="1800" u="sng">
                <a:solidFill>
                  <a:schemeClr val="accent1">
                    <a:lumMod val="75000"/>
                  </a:schemeClr>
                </a:solidFill>
                <a:latin typeface="Arial"/>
                <a:cs typeface="Calibri" panose="020F0502020204030204"/>
                <a:hlinkClick r:id="rId3">
                  <a:extLst>
                    <a:ext uri="{A12FA001-AC4F-418D-AE19-62706E023703}">
                      <ahyp:hlinkClr xmlns:ahyp="http://schemas.microsoft.com/office/drawing/2018/hyperlinkcolor" val="tx"/>
                    </a:ext>
                  </a:extLst>
                </a:hlinkClick>
              </a:rPr>
              <a:t>mbtamobilitycenter@mtm-inc.net</a:t>
            </a:r>
            <a:endParaRPr lang="en-US" sz="1800" u="sng">
              <a:solidFill>
                <a:schemeClr val="accent1">
                  <a:lumMod val="75000"/>
                </a:schemeClr>
              </a:solidFill>
              <a:latin typeface="Arial"/>
              <a:ea typeface="+mn-lt"/>
              <a:cs typeface="+mn-lt"/>
            </a:endParaRPr>
          </a:p>
          <a:p>
            <a:pPr marL="0" indent="0" algn="ctr">
              <a:buNone/>
            </a:pPr>
            <a:endParaRPr lang="en-US" sz="2100" u="sng">
              <a:solidFill>
                <a:schemeClr val="accent1">
                  <a:lumMod val="75000"/>
                </a:schemeClr>
              </a:solidFill>
              <a:latin typeface="Arial"/>
              <a:cs typeface="Calibri" panose="020F0502020204030204"/>
            </a:endParaRPr>
          </a:p>
          <a:p>
            <a:pPr marL="0" indent="0" algn="ctr">
              <a:buNone/>
            </a:pPr>
            <a:r>
              <a:rPr lang="en-US" sz="1800" b="1">
                <a:latin typeface="Arial"/>
                <a:cs typeface="Arial"/>
              </a:rPr>
              <a:t>Facebook</a:t>
            </a:r>
            <a:r>
              <a:rPr lang="en-US" sz="1800">
                <a:latin typeface="Arial"/>
                <a:cs typeface="Arial"/>
              </a:rPr>
              <a:t>: MBTA Mobility Center</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887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4CCFE-2709-ED1A-2760-5F4DAB215C4E}"/>
              </a:ext>
            </a:extLst>
          </p:cNvPr>
          <p:cNvSpPr>
            <a:spLocks noGrp="1"/>
          </p:cNvSpPr>
          <p:nvPr>
            <p:ph type="ctrTitle"/>
          </p:nvPr>
        </p:nvSpPr>
        <p:spPr/>
        <p:txBody>
          <a:bodyPr/>
          <a:lstStyle/>
          <a:p>
            <a:r>
              <a:rPr lang="en-US" dirty="0">
                <a:latin typeface="Franklin Gothic Book"/>
              </a:rPr>
              <a:t>Reduced Fare Programs</a:t>
            </a:r>
            <a:endParaRPr lang="en-US" dirty="0"/>
          </a:p>
        </p:txBody>
      </p:sp>
      <p:sp>
        <p:nvSpPr>
          <p:cNvPr id="3" name="Subtitle 2">
            <a:extLst>
              <a:ext uri="{FF2B5EF4-FFF2-40B4-BE49-F238E27FC236}">
                <a16:creationId xmlns:a16="http://schemas.microsoft.com/office/drawing/2014/main" id="{BB7EF53D-1BB7-FDF4-25D2-C49EF154B655}"/>
              </a:ext>
            </a:extLst>
          </p:cNvPr>
          <p:cNvSpPr>
            <a:spLocks noGrp="1"/>
          </p:cNvSpPr>
          <p:nvPr>
            <p:ph type="subTitle" idx="1"/>
          </p:nvPr>
        </p:nvSpPr>
        <p:spPr/>
        <p:txBody>
          <a:bodyPr vert="horz" lIns="91440" tIns="45720" rIns="91440" bIns="45720" rtlCol="0" anchor="t">
            <a:normAutofit/>
          </a:bodyPr>
          <a:lstStyle/>
          <a:p>
            <a:r>
              <a:rPr lang="en-US" dirty="0">
                <a:latin typeface="Franklin Gothic Book"/>
              </a:rPr>
              <a:t>Emily Balkam</a:t>
            </a:r>
          </a:p>
          <a:p>
            <a:r>
              <a:rPr lang="en-US" dirty="0">
                <a:latin typeface="Franklin Gothic Book"/>
              </a:rPr>
              <a:t>Sr. Technical Product Manager for Reduced Fares</a:t>
            </a:r>
          </a:p>
          <a:p>
            <a:r>
              <a:rPr lang="en-US" dirty="0">
                <a:latin typeface="Franklin Gothic Book"/>
              </a:rPr>
              <a:t>Massachusetts Bay Transportation Authority (MBTA)</a:t>
            </a:r>
            <a:endParaRPr lang="en-US" dirty="0"/>
          </a:p>
        </p:txBody>
      </p:sp>
    </p:spTree>
    <p:extLst>
      <p:ext uri="{BB962C8B-B14F-4D97-AF65-F5344CB8AC3E}">
        <p14:creationId xmlns:p14="http://schemas.microsoft.com/office/powerpoint/2010/main" val="1382797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B2F4C"/>
        </a:solidFill>
        <a:effectLst/>
      </p:bgPr>
    </p:bg>
    <p:spTree>
      <p:nvGrpSpPr>
        <p:cNvPr id="1" name="Shape 260"/>
        <p:cNvGrpSpPr/>
        <p:nvPr/>
      </p:nvGrpSpPr>
      <p:grpSpPr>
        <a:xfrm>
          <a:off x="0" y="0"/>
          <a:ext cx="0" cy="0"/>
          <a:chOff x="0" y="0"/>
          <a:chExt cx="0" cy="0"/>
        </a:xfrm>
      </p:grpSpPr>
      <p:sp>
        <p:nvSpPr>
          <p:cNvPr id="2" name="Google Shape;224;p37">
            <a:extLst>
              <a:ext uri="{FF2B5EF4-FFF2-40B4-BE49-F238E27FC236}">
                <a16:creationId xmlns:a16="http://schemas.microsoft.com/office/drawing/2014/main" id="{D514C5A0-E50E-4075-8006-4854CA7CBF06}"/>
              </a:ext>
            </a:extLst>
          </p:cNvPr>
          <p:cNvSpPr txBox="1">
            <a:spLocks noGrp="1"/>
          </p:cNvSpPr>
          <p:nvPr>
            <p:ph type="title"/>
          </p:nvPr>
        </p:nvSpPr>
        <p:spPr>
          <a:xfrm>
            <a:off x="423789" y="350821"/>
            <a:ext cx="8283900" cy="2045100"/>
          </a:xfrm>
          <a:prstGeom prst="rect">
            <a:avLst/>
          </a:prstGeom>
        </p:spPr>
        <p:txBody>
          <a:bodyPr spcFirstLastPara="1" wrap="square" lIns="91425" tIns="91425" rIns="91425" bIns="91425" anchor="t" anchorCtr="0">
            <a:noAutofit/>
          </a:bodyPr>
          <a:lstStyle/>
          <a:p>
            <a:r>
              <a:rPr lang="en" sz="3400" b="1">
                <a:solidFill>
                  <a:schemeClr val="bg1"/>
                </a:solidFill>
                <a:latin typeface="Helvetica"/>
                <a:cs typeface="Helvetica"/>
              </a:rPr>
              <a:t>Reduced Fare Media</a:t>
            </a:r>
          </a:p>
        </p:txBody>
      </p:sp>
      <p:pic>
        <p:nvPicPr>
          <p:cNvPr id="7" name="Picture 7" descr="Example image of a Senior CharlieCard">
            <a:extLst>
              <a:ext uri="{FF2B5EF4-FFF2-40B4-BE49-F238E27FC236}">
                <a16:creationId xmlns:a16="http://schemas.microsoft.com/office/drawing/2014/main" id="{75D95775-548C-39DC-E0A0-171A125F9F2A}"/>
              </a:ext>
            </a:extLst>
          </p:cNvPr>
          <p:cNvPicPr>
            <a:picLocks noChangeAspect="1"/>
          </p:cNvPicPr>
          <p:nvPr/>
        </p:nvPicPr>
        <p:blipFill>
          <a:blip r:embed="rId4"/>
          <a:stretch>
            <a:fillRect/>
          </a:stretch>
        </p:blipFill>
        <p:spPr>
          <a:xfrm>
            <a:off x="272441" y="1169519"/>
            <a:ext cx="1944666" cy="1207396"/>
          </a:xfrm>
          <a:prstGeom prst="rect">
            <a:avLst/>
          </a:prstGeom>
        </p:spPr>
      </p:pic>
      <p:sp>
        <p:nvSpPr>
          <p:cNvPr id="6" name="TextBox 5">
            <a:extLst>
              <a:ext uri="{FF2B5EF4-FFF2-40B4-BE49-F238E27FC236}">
                <a16:creationId xmlns:a16="http://schemas.microsoft.com/office/drawing/2014/main" id="{35AA7677-EF51-C7BE-BA83-A06C617E6BE7}"/>
              </a:ext>
            </a:extLst>
          </p:cNvPr>
          <p:cNvSpPr txBox="1"/>
          <p:nvPr/>
        </p:nvSpPr>
        <p:spPr>
          <a:xfrm>
            <a:off x="2285999" y="1168443"/>
            <a:ext cx="2399516"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latin typeface="Helvetica"/>
              </a:rPr>
              <a:t>Senior</a:t>
            </a:r>
            <a:endParaRPr lang="en-US" sz="1200">
              <a:solidFill>
                <a:schemeClr val="bg1"/>
              </a:solidFill>
              <a:latin typeface="Helvetica"/>
            </a:endParaRPr>
          </a:p>
          <a:p>
            <a:r>
              <a:rPr lang="en-US" sz="1200">
                <a:solidFill>
                  <a:schemeClr val="bg1"/>
                </a:solidFill>
                <a:latin typeface="Helvetica"/>
              </a:rPr>
              <a:t>50% reduced one-way fares</a:t>
            </a:r>
          </a:p>
          <a:p>
            <a:r>
              <a:rPr lang="en-US" sz="1200">
                <a:solidFill>
                  <a:schemeClr val="bg1"/>
                </a:solidFill>
                <a:latin typeface="Helvetica"/>
              </a:rPr>
              <a:t>$10 7-Day </a:t>
            </a:r>
            <a:r>
              <a:rPr lang="en-US" sz="1200" err="1">
                <a:solidFill>
                  <a:schemeClr val="bg1"/>
                </a:solidFill>
                <a:latin typeface="Helvetica"/>
              </a:rPr>
              <a:t>LinkPasses</a:t>
            </a:r>
            <a:endParaRPr lang="en-US" sz="1200">
              <a:solidFill>
                <a:schemeClr val="bg1"/>
              </a:solidFill>
              <a:latin typeface="Helvetica"/>
            </a:endParaRPr>
          </a:p>
          <a:p>
            <a:r>
              <a:rPr lang="en-US" sz="1200">
                <a:solidFill>
                  <a:schemeClr val="bg1"/>
                </a:solidFill>
                <a:latin typeface="Helvetica"/>
              </a:rPr>
              <a:t>$30 monthly </a:t>
            </a:r>
            <a:r>
              <a:rPr lang="en-US" sz="1200" err="1">
                <a:solidFill>
                  <a:schemeClr val="bg1"/>
                </a:solidFill>
                <a:latin typeface="Helvetica"/>
              </a:rPr>
              <a:t>LinkPasses</a:t>
            </a:r>
          </a:p>
          <a:p>
            <a:r>
              <a:rPr lang="en-US" sz="1200">
                <a:solidFill>
                  <a:schemeClr val="bg1"/>
                </a:solidFill>
                <a:latin typeface="Helvetica"/>
              </a:rPr>
              <a:t>Age 65+</a:t>
            </a:r>
          </a:p>
          <a:p>
            <a:endParaRPr lang="en-US" b="1">
              <a:solidFill>
                <a:srgbClr val="FFFFFF"/>
              </a:solidFill>
            </a:endParaRPr>
          </a:p>
          <a:p>
            <a:endParaRPr lang="en-US"/>
          </a:p>
        </p:txBody>
      </p:sp>
      <p:pic>
        <p:nvPicPr>
          <p:cNvPr id="5" name="Picture 6" descr="Example image of a Transportation Access Pass CharlieCard">
            <a:extLst>
              <a:ext uri="{FF2B5EF4-FFF2-40B4-BE49-F238E27FC236}">
                <a16:creationId xmlns:a16="http://schemas.microsoft.com/office/drawing/2014/main" id="{7861016B-FB39-3667-D049-AFEDB34F2952}"/>
              </a:ext>
            </a:extLst>
          </p:cNvPr>
          <p:cNvPicPr>
            <a:picLocks noChangeAspect="1"/>
          </p:cNvPicPr>
          <p:nvPr/>
        </p:nvPicPr>
        <p:blipFill>
          <a:blip r:embed="rId5"/>
          <a:stretch>
            <a:fillRect/>
          </a:stretch>
        </p:blipFill>
        <p:spPr>
          <a:xfrm>
            <a:off x="272441" y="2904849"/>
            <a:ext cx="1983810" cy="1244026"/>
          </a:xfrm>
          <a:prstGeom prst="rect">
            <a:avLst/>
          </a:prstGeom>
        </p:spPr>
      </p:pic>
      <p:sp>
        <p:nvSpPr>
          <p:cNvPr id="8" name="TextBox 7">
            <a:extLst>
              <a:ext uri="{FF2B5EF4-FFF2-40B4-BE49-F238E27FC236}">
                <a16:creationId xmlns:a16="http://schemas.microsoft.com/office/drawing/2014/main" id="{CA79AAF3-AA62-2C63-0370-8258450F48F6}"/>
              </a:ext>
            </a:extLst>
          </p:cNvPr>
          <p:cNvSpPr txBox="1"/>
          <p:nvPr/>
        </p:nvSpPr>
        <p:spPr>
          <a:xfrm>
            <a:off x="2285998" y="2906428"/>
            <a:ext cx="2399516"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latin typeface="Helvetica"/>
              </a:rPr>
              <a:t>Transportation Access Pass</a:t>
            </a:r>
            <a:endParaRPr lang="en-US" sz="1200">
              <a:solidFill>
                <a:schemeClr val="bg1"/>
              </a:solidFill>
              <a:latin typeface="Helvetica"/>
            </a:endParaRPr>
          </a:p>
          <a:p>
            <a:r>
              <a:rPr lang="en-US" sz="1200">
                <a:solidFill>
                  <a:schemeClr val="bg1"/>
                </a:solidFill>
                <a:latin typeface="Helvetica"/>
              </a:rPr>
              <a:t>50% reduced one-way fares</a:t>
            </a:r>
          </a:p>
          <a:p>
            <a:r>
              <a:rPr lang="en-US" sz="1200">
                <a:solidFill>
                  <a:schemeClr val="bg1"/>
                </a:solidFill>
                <a:latin typeface="Helvetica"/>
              </a:rPr>
              <a:t>$10 7-Day LinkPasses</a:t>
            </a:r>
          </a:p>
          <a:p>
            <a:r>
              <a:rPr lang="en-US" sz="1200">
                <a:solidFill>
                  <a:schemeClr val="bg1"/>
                </a:solidFill>
                <a:latin typeface="Helvetica"/>
              </a:rPr>
              <a:t>$30 monthly LinkPasses</a:t>
            </a:r>
          </a:p>
          <a:p>
            <a:endParaRPr lang="en-US" b="1">
              <a:solidFill>
                <a:schemeClr val="bg1"/>
              </a:solidFill>
            </a:endParaRPr>
          </a:p>
          <a:p>
            <a:endParaRPr lang="en-US"/>
          </a:p>
        </p:txBody>
      </p:sp>
      <p:pic>
        <p:nvPicPr>
          <p:cNvPr id="4" name="Picture 4" descr="Example image of a Blind Access CharlieCard">
            <a:extLst>
              <a:ext uri="{FF2B5EF4-FFF2-40B4-BE49-F238E27FC236}">
                <a16:creationId xmlns:a16="http://schemas.microsoft.com/office/drawing/2014/main" id="{2007513A-292C-8C76-B448-1C5DF3806FC5}"/>
              </a:ext>
            </a:extLst>
          </p:cNvPr>
          <p:cNvPicPr>
            <a:picLocks noChangeAspect="1"/>
          </p:cNvPicPr>
          <p:nvPr/>
        </p:nvPicPr>
        <p:blipFill>
          <a:blip r:embed="rId6"/>
          <a:stretch>
            <a:fillRect/>
          </a:stretch>
        </p:blipFill>
        <p:spPr>
          <a:xfrm>
            <a:off x="4787402" y="1170100"/>
            <a:ext cx="1941461" cy="1205934"/>
          </a:xfrm>
          <a:prstGeom prst="rect">
            <a:avLst/>
          </a:prstGeom>
        </p:spPr>
      </p:pic>
      <p:sp>
        <p:nvSpPr>
          <p:cNvPr id="10" name="TextBox 9">
            <a:extLst>
              <a:ext uri="{FF2B5EF4-FFF2-40B4-BE49-F238E27FC236}">
                <a16:creationId xmlns:a16="http://schemas.microsoft.com/office/drawing/2014/main" id="{32D3A4EF-A6A2-73EA-AB22-1BF77C6F5DF7}"/>
              </a:ext>
            </a:extLst>
          </p:cNvPr>
          <p:cNvSpPr txBox="1"/>
          <p:nvPr/>
        </p:nvSpPr>
        <p:spPr>
          <a:xfrm>
            <a:off x="6738709" y="1168442"/>
            <a:ext cx="213798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latin typeface="Helvetica"/>
              </a:rPr>
              <a:t>Blind Access</a:t>
            </a:r>
            <a:endParaRPr lang="en-US" sz="1200">
              <a:solidFill>
                <a:schemeClr val="bg1"/>
              </a:solidFill>
              <a:latin typeface="Helvetica"/>
            </a:endParaRPr>
          </a:p>
          <a:p>
            <a:r>
              <a:rPr lang="en-US" sz="1200">
                <a:solidFill>
                  <a:schemeClr val="bg1"/>
                </a:solidFill>
                <a:latin typeface="Helvetica"/>
              </a:rPr>
              <a:t>Free travel for cardholders and a sighted guide</a:t>
            </a:r>
          </a:p>
          <a:p>
            <a:endParaRPr lang="en-US"/>
          </a:p>
        </p:txBody>
      </p:sp>
      <p:pic>
        <p:nvPicPr>
          <p:cNvPr id="3" name="Picture 4" descr="Example image of a Youth Pass CharlieCard for 2023">
            <a:extLst>
              <a:ext uri="{FF2B5EF4-FFF2-40B4-BE49-F238E27FC236}">
                <a16:creationId xmlns:a16="http://schemas.microsoft.com/office/drawing/2014/main" id="{29FD4D09-C255-CEE8-ABF1-6A24292CF31E}"/>
              </a:ext>
            </a:extLst>
          </p:cNvPr>
          <p:cNvPicPr>
            <a:picLocks noChangeAspect="1"/>
          </p:cNvPicPr>
          <p:nvPr/>
        </p:nvPicPr>
        <p:blipFill>
          <a:blip r:embed="rId7"/>
          <a:stretch>
            <a:fillRect/>
          </a:stretch>
        </p:blipFill>
        <p:spPr>
          <a:xfrm>
            <a:off x="4789640" y="2847515"/>
            <a:ext cx="1944666" cy="1256916"/>
          </a:xfrm>
          <a:prstGeom prst="rect">
            <a:avLst/>
          </a:prstGeom>
        </p:spPr>
      </p:pic>
      <p:sp>
        <p:nvSpPr>
          <p:cNvPr id="9" name="TextBox 8">
            <a:extLst>
              <a:ext uri="{FF2B5EF4-FFF2-40B4-BE49-F238E27FC236}">
                <a16:creationId xmlns:a16="http://schemas.microsoft.com/office/drawing/2014/main" id="{BA94C6CD-F906-2634-5F96-1286C8237833}"/>
              </a:ext>
            </a:extLst>
          </p:cNvPr>
          <p:cNvSpPr txBox="1"/>
          <p:nvPr/>
        </p:nvSpPr>
        <p:spPr>
          <a:xfrm>
            <a:off x="6748396" y="2843799"/>
            <a:ext cx="2399516"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latin typeface="Helvetica"/>
              </a:rPr>
              <a:t>Youth Pass</a:t>
            </a:r>
            <a:endParaRPr lang="en-US" sz="1200">
              <a:solidFill>
                <a:schemeClr val="bg1"/>
              </a:solidFill>
              <a:latin typeface="Helvetica"/>
            </a:endParaRPr>
          </a:p>
          <a:p>
            <a:r>
              <a:rPr lang="en-US" sz="1200">
                <a:solidFill>
                  <a:schemeClr val="bg1"/>
                </a:solidFill>
                <a:latin typeface="Helvetica"/>
              </a:rPr>
              <a:t>50% reduced one-way fares</a:t>
            </a:r>
          </a:p>
          <a:p>
            <a:r>
              <a:rPr lang="en-US" sz="1200">
                <a:solidFill>
                  <a:schemeClr val="bg1"/>
                </a:solidFill>
                <a:latin typeface="Helvetica"/>
              </a:rPr>
              <a:t>$10 7-Day </a:t>
            </a:r>
            <a:r>
              <a:rPr lang="en-US" sz="1200" err="1">
                <a:solidFill>
                  <a:schemeClr val="bg1"/>
                </a:solidFill>
                <a:latin typeface="Helvetica"/>
              </a:rPr>
              <a:t>LinkPasses</a:t>
            </a:r>
          </a:p>
          <a:p>
            <a:r>
              <a:rPr lang="en-US" sz="1200">
                <a:solidFill>
                  <a:schemeClr val="bg1"/>
                </a:solidFill>
                <a:latin typeface="Helvetica"/>
              </a:rPr>
              <a:t>$30 monthly </a:t>
            </a:r>
            <a:r>
              <a:rPr lang="en-US" sz="1200" err="1">
                <a:solidFill>
                  <a:schemeClr val="bg1"/>
                </a:solidFill>
                <a:latin typeface="Helvetica"/>
              </a:rPr>
              <a:t>LinkPasses</a:t>
            </a:r>
          </a:p>
          <a:p>
            <a:r>
              <a:rPr lang="en-US" sz="1200">
                <a:solidFill>
                  <a:schemeClr val="bg1"/>
                </a:solidFill>
                <a:latin typeface="Helvetica"/>
              </a:rPr>
              <a:t>Ages 12-25</a:t>
            </a:r>
          </a:p>
          <a:p>
            <a:endParaRPr lang="en-US" b="1">
              <a:solidFill>
                <a:srgbClr val="FFFFFF"/>
              </a:solidFill>
            </a:endParaRPr>
          </a:p>
          <a:p>
            <a:endParaRPr lang="en-US"/>
          </a:p>
        </p:txBody>
      </p:sp>
      <p:sp>
        <p:nvSpPr>
          <p:cNvPr id="263" name="Google Shape;263;p41">
            <a:extLst>
              <a:ext uri="{C183D7F6-B498-43B3-948B-1728B52AA6E4}">
                <adec:decorative xmlns:adec="http://schemas.microsoft.com/office/drawing/2017/decorative" val="0"/>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Tree>
    <p:extLst>
      <p:ext uri="{BB962C8B-B14F-4D97-AF65-F5344CB8AC3E}">
        <p14:creationId xmlns:p14="http://schemas.microsoft.com/office/powerpoint/2010/main" val="620491663"/>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8"/>
          <p:cNvSpPr txBox="1">
            <a:spLocks noGrp="1"/>
          </p:cNvSpPr>
          <p:nvPr>
            <p:ph type="title" idx="4294967295"/>
          </p:nvPr>
        </p:nvSpPr>
        <p:spPr>
          <a:xfrm>
            <a:off x="311150" y="225425"/>
            <a:ext cx="8521700" cy="85883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a:defRPr/>
            </a:pPr>
            <a:r>
              <a:rPr lang="en" sz="2600" b="1">
                <a:solidFill>
                  <a:srgbClr val="016699"/>
                </a:solidFill>
                <a:latin typeface="Helvetica"/>
                <a:sym typeface="Merriweather"/>
              </a:rPr>
              <a:t>Apply for Reduced Fare Programs</a:t>
            </a:r>
            <a:endParaRPr lang="en-US"/>
          </a:p>
        </p:txBody>
      </p:sp>
      <p:sp>
        <p:nvSpPr>
          <p:cNvPr id="230" name="Google Shape;230;p38"/>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3" name="TextBox 2">
            <a:extLst>
              <a:ext uri="{FF2B5EF4-FFF2-40B4-BE49-F238E27FC236}">
                <a16:creationId xmlns:a16="http://schemas.microsoft.com/office/drawing/2014/main" id="{43EC40FD-8E5C-4225-9BB1-642B4356ED55}"/>
              </a:ext>
            </a:extLst>
          </p:cNvPr>
          <p:cNvSpPr txBox="1"/>
          <p:nvPr/>
        </p:nvSpPr>
        <p:spPr>
          <a:xfrm>
            <a:off x="435769" y="883281"/>
            <a:ext cx="8393905"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chemeClr val="tx1"/>
                </a:solidFill>
                <a:latin typeface="Helvetica"/>
              </a:rPr>
              <a:t>In Person for Senior, Blind and TAP: </a:t>
            </a:r>
          </a:p>
          <a:p>
            <a:pPr marL="285750" lvl="5" indent="-285750">
              <a:buChar char="•"/>
            </a:pPr>
            <a:r>
              <a:rPr lang="en-US" sz="1800" err="1">
                <a:solidFill>
                  <a:schemeClr val="tx1"/>
                </a:solidFill>
                <a:latin typeface="Helvetica"/>
              </a:rPr>
              <a:t>CharlieCard</a:t>
            </a:r>
            <a:r>
              <a:rPr lang="en-US" sz="1800">
                <a:solidFill>
                  <a:schemeClr val="tx1"/>
                </a:solidFill>
                <a:latin typeface="Helvetica"/>
              </a:rPr>
              <a:t> Store: 7 Chauncy St, Boston, MA 02111</a:t>
            </a:r>
          </a:p>
          <a:p>
            <a:pPr marL="285750" lvl="5" indent="-285750">
              <a:buChar char="•"/>
            </a:pPr>
            <a:r>
              <a:rPr lang="en-US" sz="1800">
                <a:solidFill>
                  <a:schemeClr val="tx1"/>
                </a:solidFill>
                <a:latin typeface="Helvetica"/>
              </a:rPr>
              <a:t>Mobility Center: 1000 Massachusetts Ave, Boston, MA 20118</a:t>
            </a:r>
          </a:p>
          <a:p>
            <a:pPr marL="285750" lvl="5" indent="-285750">
              <a:buChar char="•"/>
            </a:pPr>
            <a:endParaRPr lang="en-US" sz="1800">
              <a:solidFill>
                <a:schemeClr val="tx1"/>
              </a:solidFill>
              <a:latin typeface="Helvetica"/>
            </a:endParaRPr>
          </a:p>
          <a:p>
            <a:pPr lvl="5"/>
            <a:r>
              <a:rPr lang="en-US" sz="1800" b="1">
                <a:solidFill>
                  <a:schemeClr val="tx1"/>
                </a:solidFill>
                <a:latin typeface="Helvetica"/>
              </a:rPr>
              <a:t>In Person for Youth Pass:</a:t>
            </a:r>
            <a:r>
              <a:rPr lang="en-US" sz="1800">
                <a:solidFill>
                  <a:schemeClr val="tx1"/>
                </a:solidFill>
                <a:latin typeface="Helvetica"/>
              </a:rPr>
              <a:t> </a:t>
            </a:r>
          </a:p>
          <a:p>
            <a:pPr marL="285750" lvl="5" indent="-285750">
              <a:buChar char="•"/>
            </a:pPr>
            <a:r>
              <a:rPr lang="en-US" sz="1800">
                <a:solidFill>
                  <a:schemeClr val="tx1"/>
                </a:solidFill>
                <a:latin typeface="Helvetica"/>
              </a:rPr>
              <a:t>Visit </a:t>
            </a:r>
            <a:r>
              <a:rPr lang="en-US" sz="1800">
                <a:latin typeface="Helvetica"/>
                <a:hlinkClick r:id="rId3"/>
              </a:rPr>
              <a:t>mbta.com/fares/reduced/youth-pass</a:t>
            </a:r>
            <a:r>
              <a:rPr lang="en-US" sz="1800">
                <a:latin typeface="Helvetica"/>
              </a:rPr>
              <a:t> for participating city or towns.</a:t>
            </a:r>
            <a:endParaRPr lang="en-US" sz="1800">
              <a:solidFill>
                <a:schemeClr val="tx1"/>
              </a:solidFill>
              <a:latin typeface="Helvetica"/>
            </a:endParaRPr>
          </a:p>
          <a:p>
            <a:endParaRPr lang="en-US" sz="1800">
              <a:solidFill>
                <a:schemeClr val="tx1"/>
              </a:solidFill>
              <a:latin typeface="Helvetica"/>
            </a:endParaRPr>
          </a:p>
          <a:p>
            <a:r>
              <a:rPr lang="en-US" sz="1800" b="1">
                <a:solidFill>
                  <a:schemeClr val="tx1"/>
                </a:solidFill>
                <a:latin typeface="Helvetica"/>
              </a:rPr>
              <a:t>On-Line (fully accessible): </a:t>
            </a:r>
          </a:p>
          <a:p>
            <a:pPr marL="285750" indent="-285750">
              <a:buChar char="•"/>
            </a:pPr>
            <a:r>
              <a:rPr lang="en-US" sz="1800">
                <a:solidFill>
                  <a:schemeClr val="tx1"/>
                </a:solidFill>
                <a:latin typeface="Helvetica"/>
              </a:rPr>
              <a:t>Senior: </a:t>
            </a:r>
            <a:r>
              <a:rPr lang="en-US" sz="1800">
                <a:solidFill>
                  <a:srgbClr val="0070C0"/>
                </a:solidFill>
                <a:latin typeface="Helvetica"/>
                <a:cs typeface="Helvetica"/>
                <a:hlinkClick r:id="rId4"/>
              </a:rPr>
              <a:t>mbta.com/senior/apply</a:t>
            </a:r>
            <a:endParaRPr lang="en-US" sz="1800">
              <a:solidFill>
                <a:srgbClr val="0070C0"/>
              </a:solidFill>
              <a:latin typeface="Helvetica"/>
              <a:cs typeface="Helvetica"/>
            </a:endParaRPr>
          </a:p>
          <a:p>
            <a:pPr marL="285750" indent="-285750">
              <a:buChar char="•"/>
            </a:pPr>
            <a:r>
              <a:rPr lang="en-US" sz="1800">
                <a:solidFill>
                  <a:schemeClr val="tx1"/>
                </a:solidFill>
                <a:latin typeface="Helvetica"/>
                <a:cs typeface="Helvetica"/>
              </a:rPr>
              <a:t>Blind: </a:t>
            </a:r>
            <a:r>
              <a:rPr lang="en-US" sz="1800">
                <a:solidFill>
                  <a:srgbClr val="0070C0"/>
                </a:solidFill>
                <a:latin typeface="Helvetica"/>
                <a:hlinkClick r:id="rId5"/>
              </a:rPr>
              <a:t>mbta.com/blindaccess/apply</a:t>
            </a:r>
            <a:endParaRPr lang="en-US" sz="1800">
              <a:solidFill>
                <a:srgbClr val="0070C0"/>
              </a:solidFill>
              <a:latin typeface="Helvetica"/>
            </a:endParaRPr>
          </a:p>
          <a:p>
            <a:pPr marL="285750" indent="-285750">
              <a:buChar char="•"/>
            </a:pPr>
            <a:r>
              <a:rPr lang="en-US" sz="1800">
                <a:solidFill>
                  <a:schemeClr val="tx1"/>
                </a:solidFill>
                <a:latin typeface="Helvetica"/>
              </a:rPr>
              <a:t>TAP: </a:t>
            </a:r>
            <a:r>
              <a:rPr lang="en-US" sz="1800">
                <a:solidFill>
                  <a:srgbClr val="0070C0"/>
                </a:solidFill>
                <a:latin typeface="Helvetica"/>
                <a:hlinkClick r:id="rId6"/>
              </a:rPr>
              <a:t>mbta.com/tap/apply</a:t>
            </a:r>
            <a:endParaRPr lang="en-US" sz="1800">
              <a:solidFill>
                <a:srgbClr val="0070C0"/>
              </a:solidFill>
              <a:latin typeface="Helvetica"/>
            </a:endParaRPr>
          </a:p>
          <a:p>
            <a:pPr marL="285750" indent="-285750">
              <a:buChar char="•"/>
            </a:pPr>
            <a:r>
              <a:rPr lang="en-US" sz="1800">
                <a:solidFill>
                  <a:schemeClr val="tx1"/>
                </a:solidFill>
                <a:latin typeface="Helvetica"/>
              </a:rPr>
              <a:t>Youth: </a:t>
            </a:r>
            <a:r>
              <a:rPr lang="en-US" sz="1800">
                <a:solidFill>
                  <a:srgbClr val="0070C0"/>
                </a:solidFill>
                <a:latin typeface="Helvetica"/>
                <a:hlinkClick r:id="rId7"/>
              </a:rPr>
              <a:t>mbta.com/youthpass/apply</a:t>
            </a:r>
            <a:endParaRPr lang="en-US" sz="1800">
              <a:solidFill>
                <a:srgbClr val="0070C0"/>
              </a:solidFill>
              <a:latin typeface="Helvetica"/>
            </a:endParaRPr>
          </a:p>
          <a:p>
            <a:endParaRPr lang="en-US" sz="1800">
              <a:solidFill>
                <a:srgbClr val="0070C0"/>
              </a:solidFill>
              <a:latin typeface="Helvetica"/>
            </a:endParaRPr>
          </a:p>
          <a:p>
            <a:endParaRPr lang="en-US" sz="1800">
              <a:solidFill>
                <a:srgbClr val="0070C0"/>
              </a:solidFill>
              <a:latin typeface="Helvetica"/>
              <a:cs typeface="Helvetica"/>
            </a:endParaRPr>
          </a:p>
          <a:p>
            <a:pPr marL="285750" indent="-285750">
              <a:buChar char="•"/>
            </a:pPr>
            <a:endParaRPr lang="en-US" sz="2400"/>
          </a:p>
        </p:txBody>
      </p:sp>
    </p:spTree>
    <p:extLst>
      <p:ext uri="{BB962C8B-B14F-4D97-AF65-F5344CB8AC3E}">
        <p14:creationId xmlns:p14="http://schemas.microsoft.com/office/powerpoint/2010/main" val="1333729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1"/>
          <p:cNvSpPr txBox="1">
            <a:spLocks noGrp="1"/>
          </p:cNvSpPr>
          <p:nvPr>
            <p:ph type="title" idx="4294967295"/>
          </p:nvPr>
        </p:nvSpPr>
        <p:spPr>
          <a:xfrm>
            <a:off x="328581" y="311451"/>
            <a:ext cx="8198190" cy="788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a:defRPr/>
            </a:pPr>
            <a:r>
              <a:rPr lang="en-US" sz="2600" b="1">
                <a:solidFill>
                  <a:srgbClr val="165C96"/>
                </a:solidFill>
                <a:latin typeface="Helvetica"/>
                <a:cs typeface="Arial"/>
                <a:sym typeface="Arial"/>
              </a:rPr>
              <a:t>Selecting a Language</a:t>
            </a:r>
            <a:endParaRPr lang="en-US"/>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chemeClr val="dk1"/>
              </a:solidFill>
              <a:effectLst/>
              <a:uLnTx/>
              <a:uFillTx/>
              <a:latin typeface="Arial"/>
              <a:ea typeface="Arial"/>
              <a:cs typeface="Arial"/>
              <a:sym typeface="Arial"/>
            </a:endParaRPr>
          </a:p>
          <a:p>
            <a:pPr marL="0" marR="0" lvl="0" indent="45720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45720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endParaRPr kumimoji="0" lang="en-US" sz="2100" b="0" i="0" u="none" strike="noStrike" kern="0" cap="none" spc="0" normalizeH="0" baseline="0" noProof="0">
              <a:ln>
                <a:noFill/>
              </a:ln>
              <a:solidFill>
                <a:srgbClr val="000000"/>
              </a:solidFill>
              <a:effectLst/>
              <a:uLnTx/>
              <a:uFillTx/>
              <a:latin typeface="Libre Franklin"/>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400" b="0" i="0" u="none" strike="noStrike" kern="0" cap="none" spc="0" normalizeH="0" baseline="0" noProof="0">
              <a:ln>
                <a:noFill/>
              </a:ln>
              <a:solidFill>
                <a:srgbClr val="000000"/>
              </a:solidFill>
              <a:effectLst/>
              <a:uLnTx/>
              <a:uFillTx/>
              <a:latin typeface="Libre Franklin"/>
              <a:ea typeface="Libre Franklin"/>
              <a:cs typeface="Libre Franklin"/>
              <a:sym typeface="Arial"/>
            </a:endParaRPr>
          </a:p>
          <a:p>
            <a:pPr marL="0" marR="0" lvl="0" indent="0" algn="l" defTabSz="914400" rtl="0" eaLnBrk="1" fontAlgn="auto" latinLnBrk="0" hangingPunct="1">
              <a:lnSpc>
                <a:spcPct val="100000"/>
              </a:lnSpc>
              <a:spcBef>
                <a:spcPts val="500"/>
              </a:spcBef>
              <a:spcAft>
                <a:spcPts val="0"/>
              </a:spcAft>
              <a:buClr>
                <a:srgbClr val="000000"/>
              </a:buClr>
              <a:buSzPts val="1100"/>
              <a:buFont typeface="Arial"/>
              <a:buNone/>
              <a:tabLst/>
              <a:defRPr/>
            </a:pPr>
            <a:endParaRPr kumimoji="0" lang="en-US" sz="1400" b="0" i="0" u="none" strike="noStrike" kern="0" cap="none" spc="0" normalizeH="0" baseline="0" noProof="0">
              <a:ln>
                <a:noFill/>
              </a:ln>
              <a:solidFill>
                <a:srgbClr val="000000"/>
              </a:solidFill>
              <a:effectLst/>
              <a:uLnTx/>
              <a:uFillTx/>
              <a:latin typeface="Libre Franklin"/>
              <a:ea typeface="Libre Franklin"/>
              <a:cs typeface="Libre Franklin"/>
              <a:sym typeface="Arial"/>
            </a:endParaRPr>
          </a:p>
          <a:p>
            <a:pPr marL="0" marR="0" lvl="0" indent="0" algn="l" defTabSz="914400" rtl="0" eaLnBrk="1" fontAlgn="auto" latinLnBrk="0" hangingPunct="1">
              <a:lnSpc>
                <a:spcPct val="100000"/>
              </a:lnSpc>
              <a:spcBef>
                <a:spcPts val="500"/>
              </a:spcBef>
              <a:spcAft>
                <a:spcPts val="500"/>
              </a:spcAft>
              <a:buClr>
                <a:srgbClr val="000000"/>
              </a:buClr>
              <a:buSzTx/>
              <a:buFont typeface="Arial"/>
              <a:buNone/>
              <a:tabLst/>
              <a:defRPr/>
            </a:pPr>
            <a:endParaRPr kumimoji="0" lang="en-US" sz="2100" b="0" i="0" u="none" strike="noStrike" kern="0" cap="none" spc="0" normalizeH="0" baseline="0" noProof="0">
              <a:ln>
                <a:noFill/>
              </a:ln>
              <a:solidFill>
                <a:srgbClr val="000000"/>
              </a:solidFill>
              <a:effectLst/>
              <a:uLnTx/>
              <a:uFillTx/>
              <a:latin typeface="Libre Franklin"/>
              <a:ea typeface="Libre Franklin"/>
              <a:cs typeface="Libre Franklin"/>
              <a:sym typeface="Arial"/>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15" name="Google Shape;261;p41">
            <a:extLst>
              <a:ext uri="{FF2B5EF4-FFF2-40B4-BE49-F238E27FC236}">
                <a16:creationId xmlns:a16="http://schemas.microsoft.com/office/drawing/2014/main" id="{1A5E1DEA-3370-4B83-AD52-FD2860B20DE2}"/>
              </a:ext>
            </a:extLst>
          </p:cNvPr>
          <p:cNvSpPr txBox="1"/>
          <p:nvPr/>
        </p:nvSpPr>
        <p:spPr>
          <a:xfrm>
            <a:off x="390081" y="1072237"/>
            <a:ext cx="2955979" cy="3193226"/>
          </a:xfrm>
          <a:prstGeom prst="rect">
            <a:avLst/>
          </a:prstGeom>
          <a:noFill/>
          <a:ln>
            <a:noFill/>
          </a:ln>
        </p:spPr>
        <p:txBody>
          <a:bodyPr spcFirstLastPara="1" wrap="square" lIns="91425" tIns="91425" rIns="91425" bIns="91425" anchor="t" anchorCtr="0">
            <a:noAutofit/>
          </a:bodyPr>
          <a:lstStyle/>
          <a:p>
            <a:r>
              <a:rPr lang="en-US" sz="1800">
                <a:latin typeface="Helvetica"/>
              </a:rPr>
              <a:t>Select a language, and all copy will translate automatically. </a:t>
            </a:r>
          </a:p>
          <a:p>
            <a:endParaRPr lang="en-US" sz="1800">
              <a:latin typeface="Helvetica"/>
            </a:endParaRPr>
          </a:p>
          <a:p>
            <a:r>
              <a:rPr lang="en-US" sz="1800">
                <a:latin typeface="Helvetica"/>
              </a:rPr>
              <a:t>Supported languages:</a:t>
            </a:r>
          </a:p>
          <a:p>
            <a:pPr marL="285750" indent="-285750">
              <a:buChar char="•"/>
            </a:pPr>
            <a:r>
              <a:rPr lang="en-US" sz="1800">
                <a:latin typeface="Helvetica"/>
              </a:rPr>
              <a:t>English</a:t>
            </a:r>
          </a:p>
          <a:p>
            <a:pPr marL="285750" indent="-285750">
              <a:buChar char="•"/>
            </a:pPr>
            <a:r>
              <a:rPr lang="en-US" sz="1800">
                <a:latin typeface="Helvetica"/>
              </a:rPr>
              <a:t>Spanish</a:t>
            </a:r>
          </a:p>
          <a:p>
            <a:pPr marL="285750" indent="-285750">
              <a:buChar char="•"/>
            </a:pPr>
            <a:r>
              <a:rPr lang="en-US" sz="1800">
                <a:latin typeface="Helvetica"/>
              </a:rPr>
              <a:t>Portuguese</a:t>
            </a:r>
          </a:p>
          <a:p>
            <a:pPr marL="285750" indent="-285750">
              <a:buChar char="•"/>
            </a:pPr>
            <a:r>
              <a:rPr lang="en-US" sz="1800">
                <a:latin typeface="Helvetica"/>
              </a:rPr>
              <a:t>Simplified Chinese</a:t>
            </a:r>
          </a:p>
          <a:p>
            <a:pPr marL="285750" indent="-285750">
              <a:buChar char="•"/>
            </a:pPr>
            <a:r>
              <a:rPr lang="en-US" sz="1800">
                <a:latin typeface="Helvetica"/>
              </a:rPr>
              <a:t>Traditional Chinese</a:t>
            </a:r>
          </a:p>
          <a:p>
            <a:endParaRPr lang="en-US" sz="1800" b="1">
              <a:solidFill>
                <a:srgbClr val="165C96"/>
              </a:solidFill>
              <a:latin typeface="Helvetica"/>
              <a:cs typeface="Helvetica"/>
            </a:endParaRPr>
          </a:p>
          <a:p>
            <a:endParaRPr lang="en-US" sz="1800" b="1">
              <a:solidFill>
                <a:srgbClr val="165C96"/>
              </a:solidFill>
              <a:latin typeface="Helvetica"/>
              <a:cs typeface="Helvetica"/>
            </a:endParaRPr>
          </a:p>
          <a:p>
            <a:endParaRPr lang="en-US" sz="1800" b="1">
              <a:solidFill>
                <a:srgbClr val="165C96"/>
              </a:solidFill>
              <a:latin typeface="Helvetica"/>
              <a:cs typeface="Helvetica"/>
            </a:endParaRPr>
          </a:p>
          <a:p>
            <a:endParaRPr lang="en-US" sz="1800">
              <a:latin typeface="Helvetica"/>
            </a:endParaRPr>
          </a:p>
          <a:p>
            <a:endParaRPr lang="en-US" sz="1800">
              <a:latin typeface="Helvetica"/>
              <a:cs typeface="Helvetica"/>
            </a:endParaRPr>
          </a:p>
        </p:txBody>
      </p:sp>
      <p:pic>
        <p:nvPicPr>
          <p:cNvPr id="2" name="Picture 2" descr="Apply for a Blind Access CharlieCard&#10;&#10;Select a language required field displays with options for English, Spanish, Portuguese, Simplified Chinese and Traditional Chinese." title="Screenshot of Application">
            <a:extLst>
              <a:ext uri="{FF2B5EF4-FFF2-40B4-BE49-F238E27FC236}">
                <a16:creationId xmlns:a16="http://schemas.microsoft.com/office/drawing/2014/main" id="{69EBB768-C277-5668-12F6-BB2F3EE58541}"/>
              </a:ext>
            </a:extLst>
          </p:cNvPr>
          <p:cNvPicPr>
            <a:picLocks noChangeAspect="1"/>
          </p:cNvPicPr>
          <p:nvPr/>
        </p:nvPicPr>
        <p:blipFill>
          <a:blip r:embed="rId4"/>
          <a:stretch>
            <a:fillRect/>
          </a:stretch>
        </p:blipFill>
        <p:spPr>
          <a:xfrm>
            <a:off x="3290262" y="1415018"/>
            <a:ext cx="5572125" cy="1826936"/>
          </a:xfrm>
          <a:prstGeom prst="rect">
            <a:avLst/>
          </a:prstGeom>
          <a:ln w="381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19204634"/>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1"/>
          <p:cNvSpPr txBox="1">
            <a:spLocks noGrp="1"/>
          </p:cNvSpPr>
          <p:nvPr>
            <p:ph type="title" idx="4294967295"/>
          </p:nvPr>
        </p:nvSpPr>
        <p:spPr>
          <a:xfrm>
            <a:off x="328581" y="311451"/>
            <a:ext cx="8345674" cy="788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a:ln>
                  <a:noFill/>
                </a:ln>
                <a:solidFill>
                  <a:srgbClr val="165C96"/>
                </a:solidFill>
                <a:effectLst/>
                <a:uLnTx/>
                <a:uFillTx/>
                <a:latin typeface="Helvetica"/>
                <a:ea typeface="Arial"/>
                <a:cs typeface="Arial"/>
                <a:sym typeface="Arial"/>
              </a:rPr>
              <a:t>Starting the Application</a:t>
            </a:r>
            <a:endParaRPr kumimoji="0" lang="en-US" sz="2600" b="0" i="0" u="none" strike="noStrike" kern="0" cap="none" spc="0" normalizeH="0" baseline="0" noProof="0">
              <a:ln>
                <a:noFill/>
              </a:ln>
              <a:solidFill>
                <a:srgbClr val="000000"/>
              </a:solidFill>
              <a:effectLst/>
              <a:uLnTx/>
              <a:uFillTx/>
              <a:latin typeface="Helvetica"/>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chemeClr val="dk1"/>
              </a:solidFill>
              <a:effectLst/>
              <a:uLnTx/>
              <a:uFillTx/>
              <a:latin typeface="Arial"/>
              <a:ea typeface="Arial"/>
              <a:cs typeface="Arial"/>
              <a:sym typeface="Arial"/>
            </a:endParaRPr>
          </a:p>
          <a:p>
            <a:pPr marL="0" marR="0" lvl="0" indent="45720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45720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endParaRPr kumimoji="0" lang="en-US" sz="2100" b="0" i="0" u="none" strike="noStrike" kern="0" cap="none" spc="0" normalizeH="0" baseline="0" noProof="0">
              <a:ln>
                <a:noFill/>
              </a:ln>
              <a:solidFill>
                <a:srgbClr val="000000"/>
              </a:solidFill>
              <a:effectLst/>
              <a:uLnTx/>
              <a:uFillTx/>
              <a:latin typeface="Libre Franklin"/>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400" b="0" i="0" u="none" strike="noStrike" kern="0" cap="none" spc="0" normalizeH="0" baseline="0" noProof="0">
              <a:ln>
                <a:noFill/>
              </a:ln>
              <a:solidFill>
                <a:srgbClr val="000000"/>
              </a:solidFill>
              <a:effectLst/>
              <a:uLnTx/>
              <a:uFillTx/>
              <a:latin typeface="Libre Franklin"/>
              <a:ea typeface="Libre Franklin"/>
              <a:cs typeface="Libre Franklin"/>
              <a:sym typeface="Arial"/>
            </a:endParaRPr>
          </a:p>
          <a:p>
            <a:pPr marL="0" marR="0" lvl="0" indent="0" algn="l" defTabSz="914400" rtl="0" eaLnBrk="1" fontAlgn="auto" latinLnBrk="0" hangingPunct="1">
              <a:lnSpc>
                <a:spcPct val="100000"/>
              </a:lnSpc>
              <a:spcBef>
                <a:spcPts val="500"/>
              </a:spcBef>
              <a:spcAft>
                <a:spcPts val="0"/>
              </a:spcAft>
              <a:buClr>
                <a:srgbClr val="000000"/>
              </a:buClr>
              <a:buSzPts val="1100"/>
              <a:buFont typeface="Arial"/>
              <a:buNone/>
              <a:tabLst/>
              <a:defRPr/>
            </a:pPr>
            <a:endParaRPr kumimoji="0" lang="en-US" sz="1400" b="0" i="0" u="none" strike="noStrike" kern="0" cap="none" spc="0" normalizeH="0" baseline="0" noProof="0">
              <a:ln>
                <a:noFill/>
              </a:ln>
              <a:solidFill>
                <a:srgbClr val="000000"/>
              </a:solidFill>
              <a:effectLst/>
              <a:uLnTx/>
              <a:uFillTx/>
              <a:latin typeface="Libre Franklin"/>
              <a:ea typeface="Libre Franklin"/>
              <a:cs typeface="Libre Franklin"/>
              <a:sym typeface="Arial"/>
            </a:endParaRPr>
          </a:p>
          <a:p>
            <a:pPr marL="0" marR="0" lvl="0" indent="0" algn="l" defTabSz="914400" rtl="0" eaLnBrk="1" fontAlgn="auto" latinLnBrk="0" hangingPunct="1">
              <a:lnSpc>
                <a:spcPct val="100000"/>
              </a:lnSpc>
              <a:spcBef>
                <a:spcPts val="500"/>
              </a:spcBef>
              <a:spcAft>
                <a:spcPts val="500"/>
              </a:spcAft>
              <a:buClr>
                <a:srgbClr val="000000"/>
              </a:buClr>
              <a:buSzTx/>
              <a:buFont typeface="Arial"/>
              <a:buNone/>
              <a:tabLst/>
              <a:defRPr/>
            </a:pPr>
            <a:endParaRPr kumimoji="0" lang="en-US" sz="2100" b="0" i="0" u="none" strike="noStrike" kern="0" cap="none" spc="0" normalizeH="0" baseline="0" noProof="0">
              <a:ln>
                <a:noFill/>
              </a:ln>
              <a:solidFill>
                <a:srgbClr val="000000"/>
              </a:solidFill>
              <a:effectLst/>
              <a:uLnTx/>
              <a:uFillTx/>
              <a:latin typeface="Libre Franklin"/>
              <a:ea typeface="Libre Franklin"/>
              <a:cs typeface="Libre Franklin"/>
              <a:sym typeface="Arial"/>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10" name="Google Shape;261;p41">
            <a:extLst>
              <a:ext uri="{FF2B5EF4-FFF2-40B4-BE49-F238E27FC236}">
                <a16:creationId xmlns:a16="http://schemas.microsoft.com/office/drawing/2014/main" id="{E21B1B2E-2892-449B-9C33-69A743E818F7}"/>
              </a:ext>
            </a:extLst>
          </p:cNvPr>
          <p:cNvSpPr txBox="1"/>
          <p:nvPr/>
        </p:nvSpPr>
        <p:spPr>
          <a:xfrm>
            <a:off x="327145" y="987128"/>
            <a:ext cx="3140510" cy="3188123"/>
          </a:xfrm>
          <a:prstGeom prst="rect">
            <a:avLst/>
          </a:prstGeom>
          <a:noFill/>
          <a:ln>
            <a:noFill/>
          </a:ln>
        </p:spPr>
        <p:txBody>
          <a:bodyPr spcFirstLastPara="1" wrap="square" lIns="91425" tIns="91425" rIns="91425" bIns="91425" anchor="t" anchorCtr="0">
            <a:noAutofit/>
          </a:bodyPr>
          <a:lstStyle/>
          <a:p>
            <a:r>
              <a:rPr lang="en-US" sz="1800">
                <a:latin typeface="Helvetica"/>
                <a:cs typeface="Helvetica"/>
              </a:rPr>
              <a:t>The instructions will show what documents you will need to upload in the application.</a:t>
            </a:r>
          </a:p>
          <a:p>
            <a:endParaRPr lang="en-US" sz="1800">
              <a:latin typeface="Helvetica"/>
            </a:endParaRPr>
          </a:p>
          <a:p>
            <a:endParaRPr lang="en-US" sz="1800">
              <a:latin typeface="Helvetica"/>
            </a:endParaRPr>
          </a:p>
          <a:p>
            <a:endParaRPr lang="en-US" sz="1800">
              <a:latin typeface="Helvetica"/>
            </a:endParaRPr>
          </a:p>
          <a:p>
            <a:r>
              <a:rPr lang="en-US" sz="1800">
                <a:latin typeface="Helvetica"/>
              </a:rPr>
              <a:t>This form can be used for </a:t>
            </a:r>
            <a:r>
              <a:rPr lang="en-US" sz="1800" b="1">
                <a:latin typeface="Helvetica"/>
              </a:rPr>
              <a:t>new, renewal </a:t>
            </a:r>
            <a:r>
              <a:rPr lang="en-US" sz="1800">
                <a:latin typeface="Helvetica"/>
              </a:rPr>
              <a:t>or</a:t>
            </a:r>
            <a:r>
              <a:rPr lang="en-US" sz="1800" b="1">
                <a:latin typeface="Helvetica"/>
              </a:rPr>
              <a:t> replacement </a:t>
            </a:r>
            <a:r>
              <a:rPr lang="en-US" sz="1800">
                <a:latin typeface="Helvetica"/>
              </a:rPr>
              <a:t>card requests. </a:t>
            </a:r>
            <a:endParaRPr lang="en-US" sz="1800" strike="sngStrike">
              <a:latin typeface="Helvetica"/>
            </a:endParaRPr>
          </a:p>
        </p:txBody>
      </p:sp>
      <p:pic>
        <p:nvPicPr>
          <p:cNvPr id="3" name="Picture 3" descr="What would you like to do?&#10;&#10;Option to select new, renew, or replace a CharlieCard" title="Screenshot of Application">
            <a:extLst>
              <a:ext uri="{FF2B5EF4-FFF2-40B4-BE49-F238E27FC236}">
                <a16:creationId xmlns:a16="http://schemas.microsoft.com/office/drawing/2014/main" id="{AC9D23E0-B485-1991-F808-35C2C39C0C2F}"/>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997278" y="2810733"/>
            <a:ext cx="4119033" cy="1873129"/>
          </a:xfrm>
          <a:prstGeom prst="rect">
            <a:avLst/>
          </a:prstGeom>
          <a:ln w="28575" cap="sq">
            <a:solidFill>
              <a:schemeClr val="tx1">
                <a:lumMod val="50000"/>
                <a:lumOff val="50000"/>
              </a:schemeClr>
            </a:solidFill>
            <a:miter lim="800000"/>
          </a:ln>
          <a:effectLst>
            <a:outerShdw blurRad="57150" dist="50800" dir="2700000" algn="tl" rotWithShape="0">
              <a:srgbClr val="000000">
                <a:alpha val="40000"/>
              </a:srgbClr>
            </a:outerShdw>
          </a:effectLst>
        </p:spPr>
      </p:pic>
      <p:pic>
        <p:nvPicPr>
          <p:cNvPr id="4" name="Picture 4" descr="Before You Begin&#10;This application is for people who are legally blind.&#10;&#10;You will need to upload the following items:&#10;&#10;1. New applicants will need a Massachusetts Commission for the Blind ID or Certificate of Blindness, or out-of-state blindness certification.&#10;&#10;2. If you do not have a Massachusetts Commission for the Blind ID, or if you are requesting a renewal or replacement card, you will need a government-issued photo ID, such as a passport or state ID. Expired IDs will not be accepted.&#10;&#10;3. A recent color photo of yourself from the neck up in front of a solid, light-colored background. You cannot wear a hat, face covering, or sunglasses." title="Screenshot of Application Instructions">
            <a:extLst>
              <a:ext uri="{FF2B5EF4-FFF2-40B4-BE49-F238E27FC236}">
                <a16:creationId xmlns:a16="http://schemas.microsoft.com/office/drawing/2014/main" id="{DBB67735-6C10-D234-6AB0-374E831E8EC2}"/>
              </a:ext>
            </a:extLst>
          </p:cNvPr>
          <p:cNvPicPr>
            <a:picLocks noChangeAspect="1"/>
          </p:cNvPicPr>
          <p:nvPr/>
        </p:nvPicPr>
        <p:blipFill>
          <a:blip r:embed="rId5"/>
          <a:stretch>
            <a:fillRect/>
          </a:stretch>
        </p:blipFill>
        <p:spPr>
          <a:xfrm>
            <a:off x="3298158" y="917365"/>
            <a:ext cx="5517981" cy="1692025"/>
          </a:xfrm>
          <a:prstGeom prst="rect">
            <a:avLst/>
          </a:prstGeom>
          <a:ln w="381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5483190"/>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49250" y="198438"/>
            <a:ext cx="8520113" cy="7921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r>
              <a:rPr kumimoji="0" lang="en" sz="2600" b="1" i="0" u="none" strike="noStrike" kern="0" cap="none" spc="0" normalizeH="0" baseline="0" noProof="0">
                <a:ln>
                  <a:noFill/>
                </a:ln>
                <a:solidFill>
                  <a:srgbClr val="016699"/>
                </a:solidFill>
                <a:effectLst/>
                <a:uLnTx/>
                <a:uFillTx/>
                <a:latin typeface="Helvetica"/>
                <a:ea typeface="Libre Franklin Thin"/>
                <a:cs typeface="Libre Franklin Thin"/>
                <a:sym typeface="Libre Franklin Thin"/>
              </a:rPr>
              <a:t>Required Personal Information</a:t>
            </a:r>
            <a:endParaRPr kumimoji="0" lang="en" sz="2600" b="0" i="0" u="none" strike="noStrike" kern="0" cap="none" spc="0" normalizeH="0" baseline="0" noProof="0">
              <a:ln>
                <a:noFill/>
              </a:ln>
              <a:solidFill>
                <a:srgbClr val="999999"/>
              </a:solidFill>
              <a:effectLst/>
              <a:uLnTx/>
              <a:uFillTx/>
              <a:latin typeface="Helvetica"/>
              <a:ea typeface="Libre Franklin Thin"/>
              <a:cs typeface="Libre Franklin Thin"/>
              <a:sym typeface="Libre Franklin Thin"/>
            </a:endParaRPr>
          </a:p>
        </p:txBody>
      </p:sp>
      <p:sp>
        <p:nvSpPr>
          <p:cNvPr id="261" name="Google Shape;261;p41"/>
          <p:cNvSpPr txBox="1"/>
          <p:nvPr/>
        </p:nvSpPr>
        <p:spPr>
          <a:xfrm>
            <a:off x="420092" y="942163"/>
            <a:ext cx="3930391" cy="3369866"/>
          </a:xfrm>
          <a:prstGeom prst="rect">
            <a:avLst/>
          </a:prstGeom>
          <a:noFill/>
          <a:ln>
            <a:noFill/>
          </a:ln>
        </p:spPr>
        <p:txBody>
          <a:bodyPr spcFirstLastPara="1" wrap="square" lIns="91425" tIns="91425" rIns="91425" bIns="91425" anchor="t" anchorCtr="0">
            <a:noAutofit/>
          </a:bodyPr>
          <a:lstStyle/>
          <a:p>
            <a:r>
              <a:rPr lang="en-US" sz="1800"/>
              <a:t>All required fields must be completed including: </a:t>
            </a:r>
          </a:p>
          <a:p>
            <a:pPr marL="285750" indent="-285750">
              <a:buChar char="•"/>
            </a:pPr>
            <a:r>
              <a:rPr lang="en-US" sz="1800"/>
              <a:t>Date of birth</a:t>
            </a:r>
          </a:p>
          <a:p>
            <a:pPr marL="285750" indent="-285750">
              <a:buChar char="•"/>
            </a:pPr>
            <a:r>
              <a:rPr lang="en-US" sz="1800"/>
              <a:t>First name </a:t>
            </a:r>
          </a:p>
          <a:p>
            <a:pPr marL="285750" indent="-285750">
              <a:buChar char="•"/>
            </a:pPr>
            <a:r>
              <a:rPr lang="en-US" sz="1800"/>
              <a:t>Last name</a:t>
            </a:r>
          </a:p>
          <a:p>
            <a:endParaRPr lang="en-US" sz="1800" b="1">
              <a:latin typeface="Helvetica"/>
            </a:endParaRPr>
          </a:p>
          <a:p>
            <a:endParaRPr lang="en-US" sz="1800">
              <a:latin typeface="Helvetica"/>
            </a:endParaRPr>
          </a:p>
          <a:p>
            <a:pPr marL="285750" indent="-285750">
              <a:lnSpc>
                <a:spcPct val="114999"/>
              </a:lnSpc>
              <a:buFont typeface="Arial,Sans-Serif"/>
              <a:buChar char="•"/>
            </a:pPr>
            <a:endParaRPr lang="en-US" sz="1600">
              <a:latin typeface="Helvetica"/>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4" name="Picture 4" descr="Personal information screen with date of birth, first name and last name fields. All fields are required." title="Screenshot of Application">
            <a:extLst>
              <a:ext uri="{FF2B5EF4-FFF2-40B4-BE49-F238E27FC236}">
                <a16:creationId xmlns:a16="http://schemas.microsoft.com/office/drawing/2014/main" id="{4FF35716-7A29-893F-D34F-E240287919AD}"/>
              </a:ext>
            </a:extLst>
          </p:cNvPr>
          <p:cNvPicPr>
            <a:picLocks noChangeAspect="1"/>
          </p:cNvPicPr>
          <p:nvPr/>
        </p:nvPicPr>
        <p:blipFill>
          <a:blip r:embed="rId3"/>
          <a:stretch>
            <a:fillRect/>
          </a:stretch>
        </p:blipFill>
        <p:spPr>
          <a:xfrm>
            <a:off x="4162927" y="1468119"/>
            <a:ext cx="4517857" cy="2771243"/>
          </a:xfrm>
          <a:prstGeom prst="rect">
            <a:avLst/>
          </a:prstGeom>
          <a:ln w="381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11174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11150" y="225425"/>
            <a:ext cx="8521700" cy="7937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r>
              <a:rPr kumimoji="0" lang="en" sz="2600" b="1" i="0" u="none" strike="noStrike" kern="0" cap="none" spc="0" normalizeH="0" baseline="0" noProof="0">
                <a:ln>
                  <a:noFill/>
                </a:ln>
                <a:solidFill>
                  <a:srgbClr val="165C96"/>
                </a:solidFill>
                <a:effectLst/>
                <a:uLnTx/>
                <a:uFillTx/>
                <a:latin typeface="Helvetica"/>
                <a:ea typeface="Libre Franklin Thin"/>
                <a:cs typeface="Libre Franklin Thin"/>
                <a:sym typeface="Libre Franklin Thin"/>
              </a:rPr>
              <a:t>Optional Contact Information</a:t>
            </a:r>
            <a:endParaRPr kumimoji="0" lang="en-US" sz="2600" b="1" i="0" u="none" strike="noStrike" kern="0" cap="none" spc="0" normalizeH="0" baseline="0" noProof="0">
              <a:ln>
                <a:noFill/>
              </a:ln>
              <a:solidFill>
                <a:srgbClr val="999999"/>
              </a:solidFill>
              <a:effectLst/>
              <a:uLnTx/>
              <a:uFillTx/>
              <a:latin typeface="Helvetica"/>
              <a:ea typeface="Libre Franklin Thin"/>
              <a:cs typeface="Libre Franklin Thin"/>
              <a:sym typeface="Libre Franklin Thin"/>
            </a:endParaRPr>
          </a:p>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endParaRPr kumimoji="0" lang="en" sz="2100" b="1" i="0" u="none" strike="noStrike" kern="0" cap="none" spc="0" normalizeH="0" baseline="0" noProof="0">
              <a:ln>
                <a:noFill/>
              </a:ln>
              <a:solidFill>
                <a:srgbClr val="016699"/>
              </a:solidFill>
              <a:effectLst/>
              <a:uLnTx/>
              <a:uFillTx/>
              <a:latin typeface="Merriweather"/>
              <a:ea typeface="Libre Franklin Thin"/>
              <a:cs typeface="Libre Franklin Thin"/>
              <a:sym typeface="Libre Franklin Thin"/>
            </a:endParaRPr>
          </a:p>
        </p:txBody>
      </p:sp>
      <p:sp>
        <p:nvSpPr>
          <p:cNvPr id="261" name="Google Shape;261;p41"/>
          <p:cNvSpPr txBox="1"/>
          <p:nvPr/>
        </p:nvSpPr>
        <p:spPr>
          <a:xfrm>
            <a:off x="309480" y="914510"/>
            <a:ext cx="3540267" cy="3664925"/>
          </a:xfrm>
          <a:prstGeom prst="rect">
            <a:avLst/>
          </a:prstGeom>
          <a:noFill/>
          <a:ln>
            <a:noFill/>
          </a:ln>
        </p:spPr>
        <p:txBody>
          <a:bodyPr spcFirstLastPara="1" wrap="square" lIns="91425" tIns="91425" rIns="91425" bIns="91425" anchor="t" anchorCtr="0">
            <a:noAutofit/>
          </a:bodyPr>
          <a:lstStyle/>
          <a:p>
            <a:pPr>
              <a:lnSpc>
                <a:spcPct val="115000"/>
              </a:lnSpc>
            </a:pPr>
            <a:r>
              <a:rPr lang="en-US" sz="1800">
                <a:latin typeface="Helvetica"/>
              </a:rPr>
              <a:t>Adding an email and phone number are optional.</a:t>
            </a:r>
          </a:p>
          <a:p>
            <a:pPr>
              <a:lnSpc>
                <a:spcPct val="114999"/>
              </a:lnSpc>
            </a:pPr>
            <a:endParaRPr lang="en-US" sz="1800">
              <a:latin typeface="Helvetica"/>
            </a:endParaRPr>
          </a:p>
          <a:p>
            <a:pPr>
              <a:lnSpc>
                <a:spcPct val="114999"/>
              </a:lnSpc>
            </a:pPr>
            <a:r>
              <a:rPr lang="en-US" sz="1800">
                <a:latin typeface="Helvetica"/>
              </a:rPr>
              <a:t>If you provide an email address, you will receive status updates as your application is processed.</a:t>
            </a:r>
          </a:p>
          <a:p>
            <a:pPr>
              <a:lnSpc>
                <a:spcPct val="114999"/>
              </a:lnSpc>
            </a:pPr>
            <a:endParaRPr lang="en-US" sz="1800">
              <a:latin typeface="Helvetica"/>
            </a:endParaRPr>
          </a:p>
          <a:p>
            <a:pPr>
              <a:lnSpc>
                <a:spcPct val="114999"/>
              </a:lnSpc>
            </a:pPr>
            <a:endParaRPr lang="en-US" sz="1800">
              <a:latin typeface="Helvetica"/>
            </a:endParaRPr>
          </a:p>
          <a:p>
            <a:pPr>
              <a:spcBef>
                <a:spcPts val="500"/>
              </a:spcBef>
              <a:spcAft>
                <a:spcPts val="500"/>
              </a:spcAft>
            </a:pPr>
            <a:endParaRPr lang="en-US" sz="1200"/>
          </a:p>
          <a:p>
            <a:pPr>
              <a:spcBef>
                <a:spcPts val="500"/>
              </a:spcBef>
              <a:spcAft>
                <a:spcPts val="500"/>
              </a:spcAft>
            </a:pPr>
            <a:endParaRPr lang="en-US" sz="1200" b="1">
              <a:latin typeface="Libre Franklin"/>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pic>
        <p:nvPicPr>
          <p:cNvPr id="2" name="Picture 2" descr="Contact Information&#10;&#10;We will only use your information to contact you about your application. We'll send you email updates with the status of your application.&#10;&#10;Optional fields to provide Phone Number and Email" title="Screenshot of Application">
            <a:extLst>
              <a:ext uri="{FF2B5EF4-FFF2-40B4-BE49-F238E27FC236}">
                <a16:creationId xmlns:a16="http://schemas.microsoft.com/office/drawing/2014/main" id="{DAC319E0-2D0B-3CD8-28F0-BA42F6A90AD1}"/>
              </a:ext>
            </a:extLst>
          </p:cNvPr>
          <p:cNvPicPr>
            <a:picLocks noChangeAspect="1"/>
          </p:cNvPicPr>
          <p:nvPr/>
        </p:nvPicPr>
        <p:blipFill>
          <a:blip r:embed="rId3"/>
          <a:stretch>
            <a:fillRect/>
          </a:stretch>
        </p:blipFill>
        <p:spPr>
          <a:xfrm>
            <a:off x="3907632" y="1282555"/>
            <a:ext cx="4836318" cy="1842584"/>
          </a:xfrm>
          <a:prstGeom prst="rect">
            <a:avLst/>
          </a:prstGeom>
          <a:ln w="381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6310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11150" y="225425"/>
            <a:ext cx="8521700" cy="7937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a:defRPr/>
            </a:pPr>
            <a:r>
              <a:rPr lang="en" sz="2600" b="1">
                <a:solidFill>
                  <a:srgbClr val="165C96"/>
                </a:solidFill>
                <a:latin typeface="Helvetica"/>
              </a:rPr>
              <a:t>Proof of Blindness</a:t>
            </a:r>
            <a:endParaRPr lang="en-US"/>
          </a:p>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endParaRPr kumimoji="0" lang="en" sz="2100" b="1" i="0" u="none" strike="noStrike" kern="0" cap="none" spc="0" normalizeH="0" baseline="0" noProof="0">
              <a:ln>
                <a:noFill/>
              </a:ln>
              <a:solidFill>
                <a:srgbClr val="016699"/>
              </a:solidFill>
              <a:effectLst/>
              <a:uLnTx/>
              <a:uFillTx/>
              <a:latin typeface="Merriweather"/>
              <a:ea typeface="Libre Franklin Thin"/>
              <a:cs typeface="Libre Franklin Thin"/>
              <a:sym typeface="Libre Franklin Thin"/>
            </a:endParaRPr>
          </a:p>
        </p:txBody>
      </p:sp>
      <p:sp>
        <p:nvSpPr>
          <p:cNvPr id="261" name="Google Shape;261;p41"/>
          <p:cNvSpPr txBox="1"/>
          <p:nvPr/>
        </p:nvSpPr>
        <p:spPr>
          <a:xfrm>
            <a:off x="309479" y="896074"/>
            <a:ext cx="3534241" cy="3342213"/>
          </a:xfrm>
          <a:prstGeom prst="rect">
            <a:avLst/>
          </a:prstGeom>
          <a:noFill/>
          <a:ln>
            <a:noFill/>
          </a:ln>
        </p:spPr>
        <p:txBody>
          <a:bodyPr spcFirstLastPara="1" wrap="square" lIns="91425" tIns="91425" rIns="91425" bIns="91425" anchor="t" anchorCtr="0">
            <a:noAutofit/>
          </a:bodyPr>
          <a:lstStyle/>
          <a:p>
            <a:pPr>
              <a:lnSpc>
                <a:spcPct val="114999"/>
              </a:lnSpc>
              <a:spcAft>
                <a:spcPts val="600"/>
              </a:spcAft>
            </a:pPr>
            <a:r>
              <a:rPr lang="en-US" sz="1800">
                <a:latin typeface="Helvetica"/>
              </a:rPr>
              <a:t>If you have an MCB ID, you can upload it as both proof of blindness and proof of identity. </a:t>
            </a:r>
          </a:p>
          <a:p>
            <a:pPr>
              <a:lnSpc>
                <a:spcPct val="114999"/>
              </a:lnSpc>
              <a:spcAft>
                <a:spcPts val="600"/>
              </a:spcAft>
            </a:pPr>
            <a:endParaRPr lang="en-US" sz="1800">
              <a:latin typeface="Helvetica"/>
              <a:cs typeface="Helvetica"/>
            </a:endParaRPr>
          </a:p>
          <a:p>
            <a:pPr>
              <a:lnSpc>
                <a:spcPct val="114999"/>
              </a:lnSpc>
              <a:spcAft>
                <a:spcPts val="600"/>
              </a:spcAft>
            </a:pPr>
            <a:r>
              <a:rPr lang="en-US" sz="1800">
                <a:latin typeface="Helvetica"/>
                <a:cs typeface="Helvetica"/>
              </a:rPr>
              <a:t>If you </a:t>
            </a:r>
            <a:r>
              <a:rPr lang="en-US" sz="1800" b="1">
                <a:latin typeface="Helvetica"/>
                <a:cs typeface="Helvetica"/>
              </a:rPr>
              <a:t>don't</a:t>
            </a:r>
            <a:r>
              <a:rPr lang="en-US" sz="1800">
                <a:latin typeface="Helvetica"/>
                <a:cs typeface="Helvetica"/>
              </a:rPr>
              <a:t> have an MCB ID, you can upload a MCB or out-of state blindness certification instead. You will also be asked to upload a photo ID.</a:t>
            </a:r>
            <a:endParaRPr lang="en-US"/>
          </a:p>
          <a:p>
            <a:pPr>
              <a:spcBef>
                <a:spcPts val="500"/>
              </a:spcBef>
              <a:spcAft>
                <a:spcPts val="500"/>
              </a:spcAft>
            </a:pPr>
            <a:endParaRPr lang="en-US" sz="1200" b="1">
              <a:latin typeface="Libre Franklin"/>
            </a:endParaRPr>
          </a:p>
          <a:p>
            <a:pPr>
              <a:spcBef>
                <a:spcPts val="500"/>
              </a:spcBef>
              <a:spcAft>
                <a:spcPts val="500"/>
              </a:spcAft>
            </a:pPr>
            <a:endParaRPr lang="en-US" sz="1200" b="1">
              <a:latin typeface="Libre Franklin"/>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pic>
        <p:nvPicPr>
          <p:cNvPr id="2" name="Picture 3" descr="Do You Have a MCB ID?&#10;&#10;A Massachusetts Commission for the Blind (MCB) ID verifies registration as an individual who is legally blind in Massachusetts.&#10;&#10;If you don't have a MCB ID or Certificate of Blindness, or out-of-state blindness certification, you may be eligible for a Transportation Access Pass (TAP) CharlieCard .&#10;&#10;Photo of sample MCB ID&#10;&#10;If you need help applying for a Blind Access CharlieCard, we recommend visiting the Mobility Center  or the CharlieCard Store.&#10;&#10;Do you have a MCB ID? (required) *&#10; Selection option is &quot;Yes&quot;&#10; Not selected option is &quot;No, I have a MCB Certificate of Blindness or out-of-state blindness certification.&#10;&#10;Upload a Photo of Yourself&#10;Select files button &#10;Sample MCB ID png shows as file uploaded successfully&#10;" title="Screenshot of Application">
            <a:extLst>
              <a:ext uri="{FF2B5EF4-FFF2-40B4-BE49-F238E27FC236}">
                <a16:creationId xmlns:a16="http://schemas.microsoft.com/office/drawing/2014/main" id="{2D539B60-EF96-B696-A947-16BE09727513}"/>
              </a:ext>
            </a:extLst>
          </p:cNvPr>
          <p:cNvPicPr>
            <a:picLocks noChangeAspect="1"/>
          </p:cNvPicPr>
          <p:nvPr/>
        </p:nvPicPr>
        <p:blipFill>
          <a:blip r:embed="rId3"/>
          <a:stretch>
            <a:fillRect/>
          </a:stretch>
        </p:blipFill>
        <p:spPr>
          <a:xfrm>
            <a:off x="4117622" y="385779"/>
            <a:ext cx="4605866" cy="4047389"/>
          </a:xfrm>
          <a:prstGeom prst="rect">
            <a:avLst/>
          </a:prstGeom>
        </p:spPr>
      </p:pic>
    </p:spTree>
    <p:extLst>
      <p:ext uri="{BB962C8B-B14F-4D97-AF65-F5344CB8AC3E}">
        <p14:creationId xmlns:p14="http://schemas.microsoft.com/office/powerpoint/2010/main" val="2938481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58240" y="59978"/>
            <a:ext cx="7835290" cy="569377"/>
          </a:xfrm>
          <a:prstGeom prst="rect">
            <a:avLst/>
          </a:prstGeom>
        </p:spPr>
        <p:txBody>
          <a:bodyPr/>
          <a:lstStyle/>
          <a:p>
            <a:r>
              <a:rPr lang="en-US" sz="3600" b="0" kern="1200" spc="50" dirty="0">
                <a:ln w="13335" cmpd="sng">
                  <a:solidFill>
                    <a:srgbClr val="759AA5">
                      <a:lumMod val="50000"/>
                    </a:srgbClr>
                  </a:solidFill>
                  <a:prstDash val="solid"/>
                </a:ln>
                <a:solidFill>
                  <a:srgbClr val="B9AB6F">
                    <a:tint val="1000"/>
                  </a:srgbClr>
                </a:solidFill>
                <a:latin typeface="Arial Bold" panose="020B0704020202020204" pitchFamily="34" charset="0"/>
                <a:cs typeface="Arial Bold" panose="020B0704020202020204" pitchFamily="34" charset="0"/>
              </a:rPr>
              <a:t>What is Orientation and Mobility?</a:t>
            </a:r>
            <a:endParaRPr lang="en-US" dirty="0">
              <a:solidFill>
                <a:schemeClr val="bg1"/>
              </a:solidFill>
            </a:endParaRPr>
          </a:p>
        </p:txBody>
      </p:sp>
      <p:pic>
        <p:nvPicPr>
          <p:cNvPr id="7" name="Picture 6" descr="Woman walking in a kitchen using her white cane.">
            <a:extLst>
              <a:ext uri="{FF2B5EF4-FFF2-40B4-BE49-F238E27FC236}">
                <a16:creationId xmlns:a16="http://schemas.microsoft.com/office/drawing/2014/main" id="{37357DFF-0581-A4CD-C97A-76307A18D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469" y="830842"/>
            <a:ext cx="2720480" cy="4032049"/>
          </a:xfrm>
          <a:prstGeom prst="rect">
            <a:avLst/>
          </a:prstGeom>
        </p:spPr>
      </p:pic>
      <p:sp>
        <p:nvSpPr>
          <p:cNvPr id="8" name="Rectangle 7">
            <a:extLst>
              <a:ext uri="{FF2B5EF4-FFF2-40B4-BE49-F238E27FC236}">
                <a16:creationId xmlns:a16="http://schemas.microsoft.com/office/drawing/2014/main" id="{9FC03BC8-1C9E-1FAA-36C5-3E0DB752EADF}"/>
              </a:ext>
            </a:extLst>
          </p:cNvPr>
          <p:cNvSpPr/>
          <p:nvPr/>
        </p:nvSpPr>
        <p:spPr>
          <a:xfrm>
            <a:off x="5535779" y="755796"/>
            <a:ext cx="2863702" cy="4182139"/>
          </a:xfrm>
          <a:prstGeom prst="rect">
            <a:avLst/>
          </a:prstGeom>
          <a:no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764F98A-110A-43E3-5553-DB090DF0E128}"/>
              </a:ext>
            </a:extLst>
          </p:cNvPr>
          <p:cNvSpPr txBox="1"/>
          <p:nvPr/>
        </p:nvSpPr>
        <p:spPr>
          <a:xfrm>
            <a:off x="108904" y="1056167"/>
            <a:ext cx="5173141" cy="1518495"/>
          </a:xfrm>
          <a:prstGeom prst="rect">
            <a:avLst/>
          </a:prstGeom>
          <a:noFill/>
        </p:spPr>
        <p:txBody>
          <a:bodyPr wrap="square" lIns="91440" tIns="45720" rIns="91440" bIns="45720" rtlCol="0" anchor="t">
            <a:spAutoFit/>
          </a:bodyPr>
          <a:lstStyle/>
          <a:p>
            <a:r>
              <a:rPr lang="en-US" sz="2000" dirty="0">
                <a:solidFill>
                  <a:schemeClr val="bg1"/>
                </a:solidFill>
                <a:latin typeface="Arial"/>
              </a:rPr>
              <a:t>Orientation and Mobility (O&amp;M)</a:t>
            </a:r>
          </a:p>
          <a:p>
            <a:endParaRPr lang="en-US" dirty="0">
              <a:solidFill>
                <a:schemeClr val="bg1"/>
              </a:solidFill>
            </a:endParaRPr>
          </a:p>
          <a:p>
            <a:r>
              <a:rPr lang="en-US" dirty="0">
                <a:solidFill>
                  <a:schemeClr val="bg1"/>
                </a:solidFill>
                <a:latin typeface="Arial"/>
              </a:rPr>
              <a:t>“The ability to move independently, safely, and purposefully through the environment,” (Blasch &amp; Welsh, 1987)</a:t>
            </a:r>
          </a:p>
        </p:txBody>
      </p:sp>
      <p:sp>
        <p:nvSpPr>
          <p:cNvPr id="4" name="TextBox 3">
            <a:extLst>
              <a:ext uri="{FF2B5EF4-FFF2-40B4-BE49-F238E27FC236}">
                <a16:creationId xmlns:a16="http://schemas.microsoft.com/office/drawing/2014/main" id="{A84F3892-C530-BD81-17BC-F50EF4EA72E3}"/>
              </a:ext>
            </a:extLst>
          </p:cNvPr>
          <p:cNvSpPr txBox="1"/>
          <p:nvPr/>
        </p:nvSpPr>
        <p:spPr>
          <a:xfrm>
            <a:off x="164067" y="2775364"/>
            <a:ext cx="512254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Arial"/>
              </a:rPr>
              <a:t>Cover skills including:</a:t>
            </a:r>
          </a:p>
          <a:p>
            <a:pPr marL="285750" indent="-285750">
              <a:buFont typeface="Arial"/>
              <a:buChar char="•"/>
            </a:pPr>
            <a:r>
              <a:rPr lang="en-US" sz="2000" dirty="0">
                <a:solidFill>
                  <a:schemeClr val="bg1"/>
                </a:solidFill>
                <a:latin typeface="Arial"/>
              </a:rPr>
              <a:t>Orientation to the environment</a:t>
            </a:r>
          </a:p>
          <a:p>
            <a:pPr marL="285750" indent="-285750">
              <a:buFont typeface="Arial"/>
              <a:buChar char="•"/>
            </a:pPr>
            <a:r>
              <a:rPr lang="en-US" sz="2000" dirty="0">
                <a:solidFill>
                  <a:schemeClr val="bg1"/>
                </a:solidFill>
                <a:latin typeface="Arial"/>
              </a:rPr>
              <a:t>Non-visual</a:t>
            </a:r>
          </a:p>
          <a:p>
            <a:pPr marL="285750" indent="-285750">
              <a:buFont typeface="Arial"/>
              <a:buChar char="•"/>
            </a:pPr>
            <a:r>
              <a:rPr lang="en-US" sz="2000" dirty="0">
                <a:solidFill>
                  <a:schemeClr val="bg1"/>
                </a:solidFill>
                <a:latin typeface="Arial"/>
              </a:rPr>
              <a:t>Auditory</a:t>
            </a:r>
          </a:p>
          <a:p>
            <a:pPr marL="285750" indent="-285750">
              <a:buFont typeface="Arial"/>
              <a:buChar char="•"/>
            </a:pPr>
            <a:r>
              <a:rPr lang="en-US" sz="2000" dirty="0">
                <a:solidFill>
                  <a:schemeClr val="bg1"/>
                </a:solidFill>
                <a:latin typeface="Arial"/>
              </a:rPr>
              <a:t>Long cane techniques</a:t>
            </a:r>
          </a:p>
          <a:p>
            <a:pPr marL="285750" indent="-285750">
              <a:buFont typeface="Arial"/>
              <a:buChar char="•"/>
            </a:pPr>
            <a:r>
              <a:rPr lang="en-US" sz="2000" dirty="0">
                <a:solidFill>
                  <a:schemeClr val="bg1"/>
                </a:solidFill>
                <a:latin typeface="Arial"/>
              </a:rPr>
              <a:t>Technology/GPS/app training</a:t>
            </a:r>
          </a:p>
        </p:txBody>
      </p:sp>
    </p:spTree>
    <p:extLst>
      <p:ext uri="{BB962C8B-B14F-4D97-AF65-F5344CB8AC3E}">
        <p14:creationId xmlns:p14="http://schemas.microsoft.com/office/powerpoint/2010/main" val="4058740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11150" y="225425"/>
            <a:ext cx="8521700" cy="7937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r>
              <a:rPr kumimoji="0" lang="en" sz="2600" b="1" i="0" u="none" strike="noStrike" kern="0" cap="none" spc="0" normalizeH="0" baseline="0" noProof="0">
                <a:ln>
                  <a:noFill/>
                </a:ln>
                <a:solidFill>
                  <a:srgbClr val="165C96"/>
                </a:solidFill>
                <a:effectLst/>
                <a:uLnTx/>
                <a:uFillTx/>
                <a:latin typeface="Helvetica"/>
                <a:ea typeface="Libre Franklin Thin"/>
                <a:cs typeface="Libre Franklin Thin"/>
                <a:sym typeface="Libre Franklin Thin"/>
              </a:rPr>
              <a:t>Upload a Photo ID</a:t>
            </a:r>
            <a:endParaRPr kumimoji="0" lang="en-US" sz="2600" b="0" i="0" u="none" strike="noStrike" kern="0" cap="none" spc="0" normalizeH="0" baseline="0" noProof="0">
              <a:ln>
                <a:noFill/>
              </a:ln>
              <a:solidFill>
                <a:srgbClr val="999999"/>
              </a:solidFill>
              <a:effectLst/>
              <a:uLnTx/>
              <a:uFillTx/>
              <a:latin typeface="Helvetica"/>
              <a:ea typeface="Libre Franklin Thin"/>
              <a:cs typeface="Libre Franklin Thin"/>
              <a:sym typeface="Libre Franklin Thin"/>
            </a:endParaRPr>
          </a:p>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endParaRPr kumimoji="0" lang="en" sz="2100" b="1" i="0" u="none" strike="noStrike" kern="0" cap="none" spc="0" normalizeH="0" baseline="0" noProof="0">
              <a:ln>
                <a:noFill/>
              </a:ln>
              <a:solidFill>
                <a:srgbClr val="016699"/>
              </a:solidFill>
              <a:effectLst/>
              <a:uLnTx/>
              <a:uFillTx/>
              <a:latin typeface="Merriweather"/>
              <a:ea typeface="Libre Franklin Thin"/>
              <a:cs typeface="Libre Franklin Thin"/>
              <a:sym typeface="Libre Franklin Thin"/>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2" name="Google Shape;261;p41">
            <a:extLst>
              <a:ext uri="{FF2B5EF4-FFF2-40B4-BE49-F238E27FC236}">
                <a16:creationId xmlns:a16="http://schemas.microsoft.com/office/drawing/2014/main" id="{1222F717-C82C-F76F-223A-668BC57E2ADB}"/>
              </a:ext>
            </a:extLst>
          </p:cNvPr>
          <p:cNvSpPr txBox="1"/>
          <p:nvPr/>
        </p:nvSpPr>
        <p:spPr>
          <a:xfrm>
            <a:off x="309479" y="886857"/>
            <a:ext cx="3847644" cy="3019592"/>
          </a:xfrm>
          <a:prstGeom prst="rect">
            <a:avLst/>
          </a:prstGeom>
          <a:noFill/>
          <a:ln>
            <a:noFill/>
          </a:ln>
        </p:spPr>
        <p:txBody>
          <a:bodyPr spcFirstLastPara="1" wrap="square" lIns="91425" tIns="91425" rIns="91425" bIns="91425" anchor="t" anchorCtr="0">
            <a:noAutofit/>
          </a:bodyPr>
          <a:lstStyle/>
          <a:p>
            <a:pPr>
              <a:lnSpc>
                <a:spcPct val="114999"/>
              </a:lnSpc>
              <a:spcAft>
                <a:spcPts val="600"/>
              </a:spcAft>
            </a:pPr>
            <a:r>
              <a:rPr lang="en-US" sz="1800">
                <a:latin typeface="Helvetica"/>
                <a:cs typeface="Helvetica"/>
              </a:rPr>
              <a:t>If you do not have an MCB ID, you are required to upload a photo ID to verify your identify.</a:t>
            </a:r>
            <a:endParaRPr lang="en-US">
              <a:cs typeface="Helvetica"/>
            </a:endParaRPr>
          </a:p>
          <a:p>
            <a:pPr marL="285750" indent="-285750">
              <a:lnSpc>
                <a:spcPct val="114999"/>
              </a:lnSpc>
              <a:spcAft>
                <a:spcPts val="600"/>
              </a:spcAft>
              <a:buFont typeface="Arial,Sans-Serif"/>
              <a:buChar char="•"/>
            </a:pPr>
            <a:r>
              <a:rPr lang="en-US" sz="1800">
                <a:latin typeface="Helvetica"/>
                <a:cs typeface="Helvetica"/>
              </a:rPr>
              <a:t>Click on the blue </a:t>
            </a:r>
            <a:r>
              <a:rPr lang="en-US" sz="1800" b="1">
                <a:latin typeface="Helvetica"/>
                <a:cs typeface="Helvetica"/>
              </a:rPr>
              <a:t>Select files</a:t>
            </a:r>
            <a:r>
              <a:rPr lang="en-US" sz="1800">
                <a:latin typeface="Helvetica"/>
                <a:cs typeface="Helvetica"/>
              </a:rPr>
              <a:t> button to upload from a desktop or phone</a:t>
            </a:r>
            <a:endParaRPr lang="en-US" sz="1800"/>
          </a:p>
          <a:p>
            <a:pPr marL="285750" indent="-285750">
              <a:lnSpc>
                <a:spcPct val="114999"/>
              </a:lnSpc>
              <a:spcAft>
                <a:spcPts val="600"/>
              </a:spcAft>
              <a:buFont typeface="Arial,Sans-Serif"/>
              <a:buChar char="•"/>
            </a:pPr>
            <a:r>
              <a:rPr lang="en-US" sz="1800">
                <a:latin typeface="Helvetica"/>
                <a:cs typeface="Helvetica"/>
              </a:rPr>
              <a:t>You only need to upload the front of your card</a:t>
            </a:r>
          </a:p>
          <a:p>
            <a:pPr>
              <a:spcBef>
                <a:spcPts val="500"/>
              </a:spcBef>
              <a:spcAft>
                <a:spcPts val="500"/>
              </a:spcAft>
            </a:pPr>
            <a:endParaRPr lang="en-US" sz="1200" b="1">
              <a:latin typeface="Libre Franklin"/>
            </a:endParaRPr>
          </a:p>
        </p:txBody>
      </p:sp>
      <p:pic>
        <p:nvPicPr>
          <p:cNvPr id="3" name="Picture 4" descr="Upload Photo ID&#10;Upload a government-issued photo ID, such as a passport, state ID, or Massachusetts Commission for the Blind ID. Expired IDs, photocopies, and edited photos with blurred information will not be accepted.&#10;&#10;sample drivers license image&#10;&#10;Upload a photo ID (required) &#10;select files button&#10;Sample photo id shown as uploaded successfully" title="Screenshot of Application">
            <a:extLst>
              <a:ext uri="{FF2B5EF4-FFF2-40B4-BE49-F238E27FC236}">
                <a16:creationId xmlns:a16="http://schemas.microsoft.com/office/drawing/2014/main" id="{70389320-AB29-1F4C-5A89-67110829257E}"/>
              </a:ext>
            </a:extLst>
          </p:cNvPr>
          <p:cNvPicPr>
            <a:picLocks noChangeAspect="1"/>
          </p:cNvPicPr>
          <p:nvPr/>
        </p:nvPicPr>
        <p:blipFill>
          <a:blip r:embed="rId4"/>
          <a:stretch>
            <a:fillRect/>
          </a:stretch>
        </p:blipFill>
        <p:spPr>
          <a:xfrm>
            <a:off x="4142364" y="743133"/>
            <a:ext cx="4874364" cy="3200165"/>
          </a:xfrm>
          <a:prstGeom prst="rect">
            <a:avLst/>
          </a:prstGeom>
        </p:spPr>
      </p:pic>
    </p:spTree>
    <p:extLst>
      <p:ext uri="{BB962C8B-B14F-4D97-AF65-F5344CB8AC3E}">
        <p14:creationId xmlns:p14="http://schemas.microsoft.com/office/powerpoint/2010/main" val="3891779597"/>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11150" y="225425"/>
            <a:ext cx="8521700" cy="7937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r>
              <a:rPr kumimoji="0" lang="en" sz="2600" b="1" i="0" u="none" strike="noStrike" kern="0" cap="none" spc="0" normalizeH="0" baseline="0" noProof="0">
                <a:ln>
                  <a:noFill/>
                </a:ln>
                <a:solidFill>
                  <a:srgbClr val="165C96"/>
                </a:solidFill>
                <a:effectLst/>
                <a:uLnTx/>
                <a:uFillTx/>
                <a:latin typeface="Helvetica"/>
                <a:ea typeface="Libre Franklin Thin"/>
                <a:cs typeface="Libre Franklin Thin"/>
                <a:sym typeface="Libre Franklin Thin"/>
              </a:rPr>
              <a:t>Upload a Photo of Yourself</a:t>
            </a:r>
            <a:endParaRPr kumimoji="0" lang="en-US" sz="2600" b="0" i="0" u="none" strike="noStrike" kern="0" cap="none" spc="0" normalizeH="0" baseline="0" noProof="0">
              <a:ln>
                <a:noFill/>
              </a:ln>
              <a:solidFill>
                <a:srgbClr val="999999"/>
              </a:solidFill>
              <a:effectLst/>
              <a:uLnTx/>
              <a:uFillTx/>
              <a:latin typeface="Helvetica"/>
              <a:ea typeface="Libre Franklin Thin"/>
              <a:cs typeface="Libre Franklin Thin"/>
              <a:sym typeface="Libre Franklin Thin"/>
            </a:endParaRPr>
          </a:p>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endParaRPr kumimoji="0" lang="en" sz="2100" b="1" i="0" u="none" strike="noStrike" kern="0" cap="none" spc="0" normalizeH="0" baseline="0" noProof="0">
              <a:ln>
                <a:noFill/>
              </a:ln>
              <a:solidFill>
                <a:srgbClr val="016699"/>
              </a:solidFill>
              <a:effectLst/>
              <a:uLnTx/>
              <a:uFillTx/>
              <a:latin typeface="Merriweather"/>
              <a:ea typeface="Libre Franklin Thin"/>
              <a:cs typeface="Libre Franklin Thin"/>
              <a:sym typeface="Libre Franklin Thin"/>
            </a:endParaRPr>
          </a:p>
        </p:txBody>
      </p:sp>
      <p:sp>
        <p:nvSpPr>
          <p:cNvPr id="2" name="Google Shape;261;p41">
            <a:extLst>
              <a:ext uri="{FF2B5EF4-FFF2-40B4-BE49-F238E27FC236}">
                <a16:creationId xmlns:a16="http://schemas.microsoft.com/office/drawing/2014/main" id="{CE0F07C5-B3DC-4E74-A79D-DE4B5B398726}"/>
              </a:ext>
            </a:extLst>
          </p:cNvPr>
          <p:cNvSpPr txBox="1"/>
          <p:nvPr/>
        </p:nvSpPr>
        <p:spPr>
          <a:xfrm>
            <a:off x="309479" y="813115"/>
            <a:ext cx="4151831" cy="3305342"/>
          </a:xfrm>
          <a:prstGeom prst="rect">
            <a:avLst/>
          </a:prstGeom>
          <a:noFill/>
          <a:ln>
            <a:noFill/>
          </a:ln>
        </p:spPr>
        <p:txBody>
          <a:bodyPr spcFirstLastPara="1" wrap="square" lIns="91425" tIns="91425" rIns="91425" bIns="91425" anchor="t" anchorCtr="0">
            <a:noAutofit/>
          </a:bodyPr>
          <a:lstStyle/>
          <a:p>
            <a:pPr>
              <a:lnSpc>
                <a:spcPct val="114999"/>
              </a:lnSpc>
            </a:pPr>
            <a:r>
              <a:rPr lang="en-US" sz="1800">
                <a:latin typeface="Helvetica"/>
              </a:rPr>
              <a:t>You are required to upload a photo for fraud prevention purposes. </a:t>
            </a:r>
          </a:p>
          <a:p>
            <a:pPr>
              <a:lnSpc>
                <a:spcPct val="114999"/>
              </a:lnSpc>
            </a:pPr>
            <a:endParaRPr lang="en-US" sz="1800">
              <a:latin typeface="Helvetica"/>
            </a:endParaRPr>
          </a:p>
          <a:p>
            <a:pPr>
              <a:lnSpc>
                <a:spcPct val="114999"/>
              </a:lnSpc>
            </a:pPr>
            <a:r>
              <a:rPr lang="en-US" sz="1800">
                <a:latin typeface="Helvetica"/>
              </a:rPr>
              <a:t>Your picture must be a recent color photo of yourself from the neck up in front of a solid, light-colored background. You cannot wear a hat, face covering, or sunglasses.</a:t>
            </a:r>
            <a:endParaRPr lang="en-US"/>
          </a:p>
          <a:p>
            <a:pPr>
              <a:spcBef>
                <a:spcPts val="500"/>
              </a:spcBef>
              <a:spcAft>
                <a:spcPts val="500"/>
              </a:spcAft>
            </a:pPr>
            <a:endParaRPr lang="en-US" sz="1600" b="1">
              <a:solidFill>
                <a:srgbClr val="FF0000"/>
              </a:solidFill>
              <a:latin typeface="Libre Franklin"/>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pic>
        <p:nvPicPr>
          <p:cNvPr id="5" name="Picture 5" descr="Upload a photo of yourself ​&#10;&#10;Upload a recent color photo of yourself from the neck up in front of a solid, light-colored background. You cannot wear a hat, face covering, or sunglasses.​&#10;&#10;Guidelines:​&#10;&#10;Submit a color photo, taken in last 6 months.​&#10;&#10;Use a clear image of your face. Do not use filters commonly used on social media.​&#10;&#10;Use a solid, light-colored background with no background objects​&#10;&#10;sample images that illustrate how the photo should look and mistakes to avoid.​&#10;&#10;Upload a photo of yourself (required)  *​&#10;&#10;.gif, .jpeg, .jpg, and .png file formats are accepted​&#10;&#10;Select files button" title="Screenshot of application">
            <a:extLst>
              <a:ext uri="{FF2B5EF4-FFF2-40B4-BE49-F238E27FC236}">
                <a16:creationId xmlns:a16="http://schemas.microsoft.com/office/drawing/2014/main" id="{33E25C50-098C-E2D8-A26C-9EAB398DDE0F}"/>
              </a:ext>
            </a:extLst>
          </p:cNvPr>
          <p:cNvPicPr>
            <a:picLocks noChangeAspect="1"/>
          </p:cNvPicPr>
          <p:nvPr/>
        </p:nvPicPr>
        <p:blipFill>
          <a:blip r:embed="rId3"/>
          <a:stretch>
            <a:fillRect/>
          </a:stretch>
        </p:blipFill>
        <p:spPr>
          <a:xfrm>
            <a:off x="5298406" y="177857"/>
            <a:ext cx="3119186" cy="4486998"/>
          </a:xfrm>
          <a:prstGeom prst="rect">
            <a:avLst/>
          </a:prstGeom>
          <a:ln w="381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1871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11150" y="225425"/>
            <a:ext cx="8521700" cy="7937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a:buClr>
                <a:srgbClr val="999999"/>
              </a:buClr>
              <a:defRPr/>
            </a:pPr>
            <a:r>
              <a:rPr kumimoji="0" lang="en" sz="2600" b="1" i="0" u="none" strike="noStrike" kern="0" cap="none" spc="0" normalizeH="0" baseline="0" noProof="0">
                <a:ln>
                  <a:noFill/>
                </a:ln>
                <a:solidFill>
                  <a:srgbClr val="165C96"/>
                </a:solidFill>
                <a:effectLst/>
                <a:uLnTx/>
                <a:uFillTx/>
                <a:latin typeface="Helvetica"/>
                <a:ea typeface="Libre Franklin Thin"/>
                <a:cs typeface="Libre Franklin Thin"/>
                <a:sym typeface="Libre Franklin Thin"/>
              </a:rPr>
              <a:t>Getting Your Card</a:t>
            </a:r>
            <a:endParaRPr kumimoji="0" lang="en-US" sz="2600" b="1" i="0" u="none" strike="noStrike" kern="0" cap="none" spc="0" normalizeH="0" baseline="0" noProof="0">
              <a:ln>
                <a:noFill/>
              </a:ln>
              <a:solidFill>
                <a:srgbClr val="999999"/>
              </a:solidFill>
              <a:effectLst/>
              <a:uLnTx/>
              <a:uFillTx/>
              <a:latin typeface="Helvetica"/>
              <a:ea typeface="Libre Franklin Thin"/>
              <a:cs typeface="Libre Franklin Thin"/>
              <a:sym typeface="Libre Franklin Thin"/>
            </a:endParaRPr>
          </a:p>
        </p:txBody>
      </p:sp>
      <p:sp>
        <p:nvSpPr>
          <p:cNvPr id="261" name="Google Shape;261;p41"/>
          <p:cNvSpPr txBox="1"/>
          <p:nvPr/>
        </p:nvSpPr>
        <p:spPr>
          <a:xfrm>
            <a:off x="380236" y="866443"/>
            <a:ext cx="7982200" cy="1199525"/>
          </a:xfrm>
          <a:prstGeom prst="rect">
            <a:avLst/>
          </a:prstGeom>
          <a:noFill/>
          <a:ln>
            <a:noFill/>
          </a:ln>
        </p:spPr>
        <p:txBody>
          <a:bodyPr spcFirstLastPara="1" wrap="square" lIns="91425" tIns="91425" rIns="91425" bIns="91425" anchor="t" anchorCtr="0">
            <a:noAutofit/>
          </a:bodyPr>
          <a:lstStyle/>
          <a:p>
            <a:pPr>
              <a:lnSpc>
                <a:spcPct val="114999"/>
              </a:lnSpc>
            </a:pPr>
            <a:r>
              <a:rPr lang="en-US" sz="1800"/>
              <a:t>You can choose to have your card </a:t>
            </a:r>
            <a:r>
              <a:rPr lang="en-US" sz="1800" b="1"/>
              <a:t>mailed</a:t>
            </a:r>
            <a:r>
              <a:rPr lang="en-US" sz="1800"/>
              <a:t> to you, or you can </a:t>
            </a:r>
            <a:r>
              <a:rPr lang="en-US" sz="1800" b="1"/>
              <a:t>pick up</a:t>
            </a:r>
            <a:r>
              <a:rPr lang="en-US" sz="1800"/>
              <a:t> your card at the </a:t>
            </a:r>
            <a:r>
              <a:rPr lang="en-US" sz="1800" err="1"/>
              <a:t>CharlieCard</a:t>
            </a:r>
            <a:r>
              <a:rPr lang="en-US" sz="1800"/>
              <a:t> Store. </a:t>
            </a:r>
          </a:p>
          <a:p>
            <a:pPr>
              <a:lnSpc>
                <a:spcPct val="114999"/>
              </a:lnSpc>
            </a:pPr>
            <a:endParaRPr lang="en-US" sz="1800"/>
          </a:p>
          <a:p>
            <a:pPr>
              <a:lnSpc>
                <a:spcPct val="114999"/>
              </a:lnSpc>
            </a:pPr>
            <a:r>
              <a:rPr lang="en-US" sz="1800"/>
              <a:t>You will receive email or mailed notifications in your preferred language as your application is processed.</a:t>
            </a:r>
          </a:p>
          <a:p>
            <a:pPr>
              <a:lnSpc>
                <a:spcPct val="114999"/>
              </a:lnSpc>
            </a:pPr>
            <a:endParaRPr lang="en-US"/>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pic>
        <p:nvPicPr>
          <p:cNvPr id="3" name="Picture 3" descr="Getting Your Card&#10;&#10;If your application is approved, how would you like to receive your Blind Access CharlieCard? (required) *&#10;&#10;If your application is approved, how would you like to receive your Blind Access CharlieCard? (required)&#10;&#10;Option not selected: Mail to my address&#10;Option selected:  Pick up at the CharlieCard Store&#10;&#10;The CharlieCard Store is located at Downtown Crossing Station, on the underground concourse between the Red and Orange lines: 7 Chauncy Street, Boston, MA 02111.&#10;&#10;For hours and more information about the CharlieCard Store , visit the MBTA website." title="Screenshot of Application">
            <a:extLst>
              <a:ext uri="{FF2B5EF4-FFF2-40B4-BE49-F238E27FC236}">
                <a16:creationId xmlns:a16="http://schemas.microsoft.com/office/drawing/2014/main" id="{C615405D-A9DB-0FB7-A180-3D4510862C1C}"/>
              </a:ext>
            </a:extLst>
          </p:cNvPr>
          <p:cNvPicPr>
            <a:picLocks noChangeAspect="1"/>
          </p:cNvPicPr>
          <p:nvPr/>
        </p:nvPicPr>
        <p:blipFill>
          <a:blip r:embed="rId3"/>
          <a:stretch>
            <a:fillRect/>
          </a:stretch>
        </p:blipFill>
        <p:spPr>
          <a:xfrm>
            <a:off x="1593056" y="2680774"/>
            <a:ext cx="5950743" cy="1910788"/>
          </a:xfrm>
          <a:prstGeom prst="rect">
            <a:avLst/>
          </a:prstGeom>
          <a:ln w="381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4069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11150" y="225425"/>
            <a:ext cx="8521700" cy="7937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r>
              <a:rPr kumimoji="0" lang="en" sz="2600" b="1" i="0" u="none" strike="noStrike" kern="0" cap="none" spc="0" normalizeH="0" baseline="0" noProof="0">
                <a:ln>
                  <a:noFill/>
                </a:ln>
                <a:solidFill>
                  <a:srgbClr val="165C96"/>
                </a:solidFill>
                <a:effectLst/>
                <a:uLnTx/>
                <a:uFillTx/>
                <a:latin typeface="Helvetica"/>
                <a:ea typeface="Libre Franklin Thin"/>
                <a:cs typeface="Libre Franklin Thin"/>
                <a:sym typeface="Libre Franklin Thin"/>
              </a:rPr>
              <a:t>Optional Demographic Information</a:t>
            </a:r>
            <a:endParaRPr kumimoji="0" lang="en-US" sz="2600" b="0" i="0" u="none" strike="noStrike" kern="0" cap="none" spc="0" normalizeH="0" baseline="0" noProof="0">
              <a:ln>
                <a:noFill/>
              </a:ln>
              <a:solidFill>
                <a:srgbClr val="999999"/>
              </a:solidFill>
              <a:effectLst/>
              <a:uLnTx/>
              <a:uFillTx/>
              <a:latin typeface="Helvetica"/>
              <a:ea typeface="Libre Franklin Thin"/>
              <a:cs typeface="Libre Franklin Thin"/>
              <a:sym typeface="Libre Franklin Thin"/>
            </a:endParaRPr>
          </a:p>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endParaRPr kumimoji="0" lang="en" sz="2100" b="1" i="0" u="none" strike="noStrike" kern="0" cap="none" spc="0" normalizeH="0" baseline="0" noProof="0">
              <a:ln>
                <a:noFill/>
              </a:ln>
              <a:solidFill>
                <a:srgbClr val="016699"/>
              </a:solidFill>
              <a:effectLst/>
              <a:uLnTx/>
              <a:uFillTx/>
              <a:latin typeface="Merriweather"/>
              <a:ea typeface="Libre Franklin Thin"/>
              <a:cs typeface="Libre Franklin Thin"/>
              <a:sym typeface="Libre Franklin Thin"/>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2" name="Google Shape;261;p41">
            <a:extLst>
              <a:ext uri="{FF2B5EF4-FFF2-40B4-BE49-F238E27FC236}">
                <a16:creationId xmlns:a16="http://schemas.microsoft.com/office/drawing/2014/main" id="{57ED0764-E8AE-4BA4-A30F-99B92177E455}"/>
              </a:ext>
            </a:extLst>
          </p:cNvPr>
          <p:cNvSpPr txBox="1"/>
          <p:nvPr/>
        </p:nvSpPr>
        <p:spPr>
          <a:xfrm>
            <a:off x="309479" y="891990"/>
            <a:ext cx="4540619" cy="785516"/>
          </a:xfrm>
          <a:prstGeom prst="rect">
            <a:avLst/>
          </a:prstGeom>
          <a:noFill/>
          <a:ln>
            <a:noFill/>
          </a:ln>
        </p:spPr>
        <p:txBody>
          <a:bodyPr spcFirstLastPara="1" wrap="square" lIns="91425" tIns="91425" rIns="91425" bIns="91425" anchor="t" anchorCtr="0">
            <a:noAutofit/>
          </a:bodyPr>
          <a:lstStyle/>
          <a:p>
            <a:pPr>
              <a:lnSpc>
                <a:spcPct val="115000"/>
              </a:lnSpc>
            </a:pPr>
            <a:r>
              <a:rPr lang="en-US" sz="1800">
                <a:latin typeface="Helvetica"/>
              </a:rPr>
              <a:t>These questions are optional and are not required to apply.</a:t>
            </a:r>
            <a:endParaRPr lang="en-US" sz="1800" b="1">
              <a:latin typeface="Helvetica"/>
            </a:endParaRPr>
          </a:p>
        </p:txBody>
      </p:sp>
      <p:pic>
        <p:nvPicPr>
          <p:cNvPr id="3" name="Picture 3" descr="Demographic Information&#10;&#10;The MBTA collects demographic information to understand more about its riders.&#10;&#10;Providing your information is optional and does not affect your eligibility for a Blind Access CharlieCard. Any information you choose to share will only be used by MBTA staff for research that will not be linked to your name.&#10;&#10;Would you like to share information about your race, ethnicity, gender identity, income, or employment status? (optional)&#10; Yes&#10; No" title="Screenshot of Application">
            <a:extLst>
              <a:ext uri="{FF2B5EF4-FFF2-40B4-BE49-F238E27FC236}">
                <a16:creationId xmlns:a16="http://schemas.microsoft.com/office/drawing/2014/main" id="{0D6A3F9A-5BB4-4BF9-ADD2-6B5F75031FA6}"/>
              </a:ext>
            </a:extLst>
          </p:cNvPr>
          <p:cNvPicPr>
            <a:picLocks noChangeAspect="1"/>
          </p:cNvPicPr>
          <p:nvPr/>
        </p:nvPicPr>
        <p:blipFill rotWithShape="1">
          <a:blip r:embed="rId3"/>
          <a:srcRect b="21136"/>
          <a:stretch/>
        </p:blipFill>
        <p:spPr>
          <a:xfrm>
            <a:off x="422212" y="2070860"/>
            <a:ext cx="5467155" cy="1781461"/>
          </a:xfrm>
          <a:prstGeom prst="rect">
            <a:avLst/>
          </a:prstGeom>
          <a:ln w="38100" cap="sq">
            <a:solidFill>
              <a:schemeClr val="bg2">
                <a:lumMod val="60000"/>
                <a:lumOff val="40000"/>
              </a:schemeClr>
            </a:solidFill>
            <a:prstDash val="solid"/>
            <a:miter lim="800000"/>
          </a:ln>
          <a:effectLst>
            <a:outerShdw blurRad="50800" dist="38100" dir="2700000" algn="tl" rotWithShape="0">
              <a:srgbClr val="000000">
                <a:alpha val="43000"/>
              </a:srgbClr>
            </a:outerShdw>
          </a:effectLst>
        </p:spPr>
      </p:pic>
      <p:pic>
        <p:nvPicPr>
          <p:cNvPr id="4" name="Picture 5" descr="Demographic questions relating to race/ethnicity, gender identity, household income and employment status." title="Screenshot of Application">
            <a:extLst>
              <a:ext uri="{FF2B5EF4-FFF2-40B4-BE49-F238E27FC236}">
                <a16:creationId xmlns:a16="http://schemas.microsoft.com/office/drawing/2014/main" id="{E2EB455B-E302-411F-A6E7-4227DFB0903A}"/>
              </a:ext>
            </a:extLst>
          </p:cNvPr>
          <p:cNvPicPr>
            <a:picLocks noChangeAspect="1"/>
          </p:cNvPicPr>
          <p:nvPr/>
        </p:nvPicPr>
        <p:blipFill rotWithShape="1">
          <a:blip r:embed="rId4"/>
          <a:srcRect l="-545" r="-272" b="8033"/>
          <a:stretch/>
        </p:blipFill>
        <p:spPr>
          <a:xfrm>
            <a:off x="6274573" y="352243"/>
            <a:ext cx="2645587" cy="4008609"/>
          </a:xfrm>
          <a:prstGeom prst="rect">
            <a:avLst/>
          </a:prstGeom>
          <a:ln w="38100" cap="sq">
            <a:solidFill>
              <a:schemeClr val="bg2">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46947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11150" y="225425"/>
            <a:ext cx="8521700" cy="5905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r>
              <a:rPr kumimoji="0" lang="en" sz="2600" b="1" i="0" u="none" strike="noStrike" kern="0" cap="none" spc="0" normalizeH="0" baseline="0" noProof="0">
                <a:ln>
                  <a:noFill/>
                </a:ln>
                <a:solidFill>
                  <a:srgbClr val="165C96"/>
                </a:solidFill>
                <a:effectLst/>
                <a:uLnTx/>
                <a:uFillTx/>
                <a:latin typeface="Helvetica"/>
                <a:ea typeface="Libre Franklin Thin"/>
                <a:cs typeface="Libre Franklin Thin"/>
                <a:sym typeface="Libre Franklin Thin"/>
              </a:rPr>
              <a:t>Required Rules and Conditions</a:t>
            </a:r>
            <a:endParaRPr kumimoji="0" lang="en-US" sz="2600" b="0" i="0" u="none" strike="noStrike" kern="0" cap="none" spc="0" normalizeH="0" baseline="0" noProof="0">
              <a:ln>
                <a:noFill/>
              </a:ln>
              <a:solidFill>
                <a:srgbClr val="999999"/>
              </a:solidFill>
              <a:effectLst/>
              <a:uLnTx/>
              <a:uFillTx/>
              <a:latin typeface="Helvetica"/>
              <a:ea typeface="Libre Franklin Thin"/>
              <a:cs typeface="Libre Franklin Thin"/>
              <a:sym typeface="Libre Franklin Thin"/>
            </a:endParaRPr>
          </a:p>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endParaRPr kumimoji="0" lang="en" sz="2100" b="1" i="0" u="none" strike="noStrike" kern="0" cap="none" spc="0" normalizeH="0" baseline="0" noProof="0">
              <a:ln>
                <a:noFill/>
              </a:ln>
              <a:solidFill>
                <a:srgbClr val="016699"/>
              </a:solidFill>
              <a:effectLst/>
              <a:uLnTx/>
              <a:uFillTx/>
              <a:latin typeface="Helvetica"/>
              <a:ea typeface="Libre Franklin Thin"/>
              <a:cs typeface="Libre Franklin Thin"/>
              <a:sym typeface="Libre Franklin Thin"/>
            </a:endParaRPr>
          </a:p>
        </p:txBody>
      </p:sp>
      <p:sp>
        <p:nvSpPr>
          <p:cNvPr id="261" name="Google Shape;261;p41"/>
          <p:cNvSpPr txBox="1"/>
          <p:nvPr/>
        </p:nvSpPr>
        <p:spPr>
          <a:xfrm>
            <a:off x="314425" y="817123"/>
            <a:ext cx="6232234" cy="1025177"/>
          </a:xfrm>
          <a:prstGeom prst="rect">
            <a:avLst/>
          </a:prstGeom>
          <a:noFill/>
          <a:ln>
            <a:noFill/>
          </a:ln>
        </p:spPr>
        <p:txBody>
          <a:bodyPr spcFirstLastPara="1" wrap="square" lIns="91425" tIns="91425" rIns="91425" bIns="91425" anchor="t" anchorCtr="0">
            <a:noAutofit/>
          </a:bodyPr>
          <a:lstStyle/>
          <a:p>
            <a:pPr>
              <a:lnSpc>
                <a:spcPct val="114999"/>
              </a:lnSpc>
            </a:pPr>
            <a:r>
              <a:rPr lang="en-US" sz="1800">
                <a:latin typeface="Helvetica"/>
              </a:rPr>
              <a:t>You must check off the agreement statement to finish submitting your application.</a:t>
            </a:r>
            <a:r>
              <a:rPr lang="en-US" sz="1600">
                <a:latin typeface="Helvetica"/>
              </a:rPr>
              <a:t> </a:t>
            </a:r>
            <a:endParaRPr lang="en-US">
              <a:latin typeface="Helvetica"/>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pic>
        <p:nvPicPr>
          <p:cNvPr id="5" name="Picture 4" descr="Free/Reduced Fares Rules and Conditions&#10;&#10;Please read the Free/Reduced Fares Rules and Conditions . This link opens in a new tab.&#10;Checkbox selected to indicate that you agree to rules and conditions.&#10;&#10;Submit button" title="Screenshot of Application">
            <a:extLst>
              <a:ext uri="{FF2B5EF4-FFF2-40B4-BE49-F238E27FC236}">
                <a16:creationId xmlns:a16="http://schemas.microsoft.com/office/drawing/2014/main" id="{58DF2E09-66A0-497A-A7BB-422D8A1C375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041400" y="2237798"/>
            <a:ext cx="6715477" cy="2227181"/>
          </a:xfrm>
          <a:prstGeom prst="rect">
            <a:avLst/>
          </a:prstGeom>
          <a:ln w="28575" cap="sq">
            <a:solidFill>
              <a:schemeClr val="tx1">
                <a:lumMod val="50000"/>
                <a:lumOff val="50000"/>
              </a:schemeClr>
            </a:solidFill>
            <a:miter lim="800000"/>
          </a:ln>
          <a:effectLst>
            <a:outerShdw blurRad="57150" dist="50800" dir="2700000" algn="tl" rotWithShape="0">
              <a:srgbClr val="000000">
                <a:alpha val="40000"/>
              </a:srgbClr>
            </a:outerShdw>
          </a:effectLst>
        </p:spPr>
      </p:pic>
      <p:sp>
        <p:nvSpPr>
          <p:cNvPr id="3" name="Oval 2">
            <a:extLst>
              <a:ext uri="{FF2B5EF4-FFF2-40B4-BE49-F238E27FC236}">
                <a16:creationId xmlns:a16="http://schemas.microsoft.com/office/drawing/2014/main" id="{19638DC9-C17F-4907-B77D-9E609830A5AD}"/>
              </a:ext>
              <a:ext uri="{C183D7F6-B498-43B3-948B-1728B52AA6E4}">
                <adec:decorative xmlns:adec="http://schemas.microsoft.com/office/drawing/2017/decorative" val="1"/>
              </a:ext>
            </a:extLst>
          </p:cNvPr>
          <p:cNvSpPr/>
          <p:nvPr/>
        </p:nvSpPr>
        <p:spPr>
          <a:xfrm>
            <a:off x="1249443" y="3361228"/>
            <a:ext cx="748173" cy="3564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368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09563" y="263525"/>
            <a:ext cx="8520112" cy="79216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r>
              <a:rPr kumimoji="0" lang="en" sz="2600" b="1" i="0" u="none" strike="noStrike" kern="0" cap="none" spc="0" normalizeH="0" baseline="0" noProof="0">
                <a:ln>
                  <a:noFill/>
                </a:ln>
                <a:solidFill>
                  <a:srgbClr val="016699"/>
                </a:solidFill>
                <a:effectLst/>
                <a:uLnTx/>
                <a:uFillTx/>
                <a:latin typeface="Helvetica"/>
                <a:ea typeface="Libre Franklin Thin"/>
                <a:cs typeface="Libre Franklin Thin"/>
                <a:sym typeface="Libre Franklin Thin"/>
              </a:rPr>
              <a:t>Notifications After Submission</a:t>
            </a:r>
            <a:endParaRPr kumimoji="0" lang="en-US" sz="2600" b="0" i="0" u="none" strike="noStrike" kern="0" cap="none" spc="0" normalizeH="0" baseline="0" noProof="0">
              <a:ln>
                <a:noFill/>
              </a:ln>
              <a:solidFill>
                <a:srgbClr val="999999"/>
              </a:solidFill>
              <a:effectLst/>
              <a:uLnTx/>
              <a:uFillTx/>
              <a:latin typeface="Helvetica"/>
              <a:ea typeface="Libre Franklin Thin"/>
              <a:cs typeface="Libre Franklin Thin"/>
              <a:sym typeface="Libre Franklin Thin"/>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2" name="Google Shape;261;p41">
            <a:extLst>
              <a:ext uri="{FF2B5EF4-FFF2-40B4-BE49-F238E27FC236}">
                <a16:creationId xmlns:a16="http://schemas.microsoft.com/office/drawing/2014/main" id="{D825CA78-3BFB-445F-A403-9A94F482965E}"/>
              </a:ext>
            </a:extLst>
          </p:cNvPr>
          <p:cNvSpPr txBox="1"/>
          <p:nvPr/>
        </p:nvSpPr>
        <p:spPr>
          <a:xfrm>
            <a:off x="311853" y="1054211"/>
            <a:ext cx="3368956" cy="3384917"/>
          </a:xfrm>
          <a:prstGeom prst="rect">
            <a:avLst/>
          </a:prstGeom>
          <a:noFill/>
          <a:ln>
            <a:noFill/>
          </a:ln>
        </p:spPr>
        <p:txBody>
          <a:bodyPr spcFirstLastPara="1" wrap="square" lIns="91425" tIns="91425" rIns="91425" bIns="91425" anchor="t" anchorCtr="0">
            <a:noAutofit/>
          </a:bodyPr>
          <a:lstStyle/>
          <a:p>
            <a:pPr>
              <a:lnSpc>
                <a:spcPct val="114999"/>
              </a:lnSpc>
            </a:pPr>
            <a:r>
              <a:rPr lang="en-US" sz="1800">
                <a:latin typeface="Helvetica"/>
              </a:rPr>
              <a:t>After Submission:</a:t>
            </a:r>
            <a:endParaRPr lang="en-US"/>
          </a:p>
          <a:p>
            <a:pPr marL="285750" indent="-285750">
              <a:lnSpc>
                <a:spcPct val="114999"/>
              </a:lnSpc>
              <a:buChar char="•"/>
            </a:pPr>
            <a:r>
              <a:rPr lang="en-US" sz="1800">
                <a:latin typeface="Helvetica"/>
              </a:rPr>
              <a:t>On screen confirmation</a:t>
            </a:r>
            <a:endParaRPr lang="en-US"/>
          </a:p>
          <a:p>
            <a:pPr marL="285750" indent="-285750">
              <a:lnSpc>
                <a:spcPct val="114999"/>
              </a:lnSpc>
              <a:buChar char="•"/>
            </a:pPr>
            <a:r>
              <a:rPr lang="en-US" sz="1800">
                <a:latin typeface="Helvetica"/>
              </a:rPr>
              <a:t>If you provided an email address, status notices are sent as application is processed</a:t>
            </a:r>
          </a:p>
          <a:p>
            <a:pPr marL="285750" indent="-285750">
              <a:lnSpc>
                <a:spcPct val="114999"/>
              </a:lnSpc>
              <a:buChar char="•"/>
            </a:pPr>
            <a:r>
              <a:rPr lang="en-US" sz="1800">
                <a:latin typeface="Helvetica"/>
              </a:rPr>
              <a:t>If you did not provide an email, printed letters and phone calls will be used when needed</a:t>
            </a:r>
          </a:p>
          <a:p>
            <a:pPr>
              <a:lnSpc>
                <a:spcPct val="114999"/>
              </a:lnSpc>
            </a:pPr>
            <a:endParaRPr lang="en-US" sz="1800">
              <a:latin typeface="Helvetica"/>
              <a:cs typeface="Helvetica"/>
            </a:endParaRPr>
          </a:p>
          <a:p>
            <a:pPr>
              <a:lnSpc>
                <a:spcPct val="114999"/>
              </a:lnSpc>
            </a:pPr>
            <a:endParaRPr lang="en-US"/>
          </a:p>
        </p:txBody>
      </p:sp>
      <p:pic>
        <p:nvPicPr>
          <p:cNvPr id="5" name="Picture 5" descr="Application submitted confirmation screen. Includes information on how to get help from customer support with questions and a link to take a survey to provide feedback." title="Screenshot of Application">
            <a:extLst>
              <a:ext uri="{FF2B5EF4-FFF2-40B4-BE49-F238E27FC236}">
                <a16:creationId xmlns:a16="http://schemas.microsoft.com/office/drawing/2014/main" id="{5973BAE9-E995-6051-FF1C-12280EF3D7EE}"/>
              </a:ext>
            </a:extLst>
          </p:cNvPr>
          <p:cNvPicPr>
            <a:picLocks noChangeAspect="1"/>
          </p:cNvPicPr>
          <p:nvPr/>
        </p:nvPicPr>
        <p:blipFill>
          <a:blip r:embed="rId3"/>
          <a:stretch>
            <a:fillRect/>
          </a:stretch>
        </p:blipFill>
        <p:spPr>
          <a:xfrm>
            <a:off x="3921920" y="1169452"/>
            <a:ext cx="4907754" cy="3097491"/>
          </a:xfrm>
          <a:prstGeom prst="rect">
            <a:avLst/>
          </a:prstGeom>
          <a:ln w="381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60747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58240" y="59978"/>
            <a:ext cx="7835290" cy="569377"/>
          </a:xfrm>
          <a:prstGeom prst="rect">
            <a:avLst/>
          </a:prstGeom>
        </p:spPr>
        <p:txBody>
          <a:bodyPr lIns="91440" tIns="45720" rIns="91440" bIns="45720" anchor="t"/>
          <a:lstStyle/>
          <a:p>
            <a:r>
              <a:rPr lang="en-US" kern="1200" spc="50" dirty="0">
                <a:ln w="13335" cmpd="sng">
                  <a:solidFill>
                    <a:srgbClr val="759AA5">
                      <a:lumMod val="50000"/>
                    </a:srgbClr>
                  </a:solidFill>
                  <a:prstDash val="solid"/>
                </a:ln>
                <a:solidFill>
                  <a:schemeClr val="bg1"/>
                </a:solidFill>
                <a:latin typeface="Arial"/>
                <a:cs typeface="Arial Bold"/>
              </a:rPr>
              <a:t>MCB Orientation and Mobility Services</a:t>
            </a:r>
            <a:endParaRPr lang="en-US">
              <a:solidFill>
                <a:schemeClr val="bg1"/>
              </a:solidFill>
              <a:latin typeface="Arial"/>
              <a:cs typeface="Arial"/>
            </a:endParaRPr>
          </a:p>
        </p:txBody>
      </p:sp>
      <p:sp>
        <p:nvSpPr>
          <p:cNvPr id="4" name="TextBox 3">
            <a:extLst>
              <a:ext uri="{FF2B5EF4-FFF2-40B4-BE49-F238E27FC236}">
                <a16:creationId xmlns:a16="http://schemas.microsoft.com/office/drawing/2014/main" id="{9B47D777-72AB-7F92-3EDF-6BEF2ED006D2}"/>
              </a:ext>
            </a:extLst>
          </p:cNvPr>
          <p:cNvSpPr txBox="1"/>
          <p:nvPr/>
        </p:nvSpPr>
        <p:spPr>
          <a:xfrm>
            <a:off x="305846" y="1285970"/>
            <a:ext cx="8428396" cy="292387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solidFill>
                  <a:schemeClr val="bg1"/>
                </a:solidFill>
                <a:latin typeface="Arial"/>
              </a:rPr>
              <a:t>Orientation and Mobility (O&amp;M) services through MCB are provided by Certified Orientation and Mobility Specialists (COMS)</a:t>
            </a:r>
          </a:p>
          <a:p>
            <a:pPr marL="285750" indent="-285750">
              <a:buFont typeface="Arial" panose="020B0604020202020204" pitchFamily="34" charset="0"/>
              <a:buChar char="•"/>
            </a:pPr>
            <a:r>
              <a:rPr lang="en-US" sz="2000" dirty="0">
                <a:solidFill>
                  <a:schemeClr val="bg1"/>
                </a:solidFill>
                <a:latin typeface="Arial"/>
              </a:rPr>
              <a:t>MCB provides community O&amp;M services</a:t>
            </a:r>
            <a:endParaRPr lang="en-US" sz="2000">
              <a:solidFill>
                <a:schemeClr val="bg1"/>
              </a:solidFill>
              <a:latin typeface="Arial"/>
              <a:cs typeface="Arial" panose="020B0604020202020204" pitchFamily="34" charset="0"/>
            </a:endParaRPr>
          </a:p>
          <a:p>
            <a:pPr marL="742950" lvl="1" indent="-285750">
              <a:buFont typeface="Arial" panose="020B0604020202020204" pitchFamily="34" charset="0"/>
              <a:buChar char="•"/>
            </a:pPr>
            <a:r>
              <a:rPr lang="en-US" sz="2000" dirty="0">
                <a:solidFill>
                  <a:schemeClr val="bg1"/>
                </a:solidFill>
                <a:latin typeface="Arial"/>
                <a:cs typeface="Arial"/>
              </a:rPr>
              <a:t>Take place at home, work, and community locations (nursing homes, prisons, colleges, day program settings, etc.)</a:t>
            </a:r>
          </a:p>
          <a:p>
            <a:pPr marL="742950" lvl="1" indent="-285750">
              <a:buFont typeface="Arial" panose="020B0604020202020204" pitchFamily="34" charset="0"/>
              <a:buChar char="•"/>
            </a:pPr>
            <a:r>
              <a:rPr lang="en-US" sz="2000" dirty="0">
                <a:solidFill>
                  <a:schemeClr val="bg1"/>
                </a:solidFill>
                <a:latin typeface="Arial"/>
                <a:cs typeface="Arial"/>
              </a:rPr>
              <a:t>Lessons will be structured differently depending on the consumer’s goals and abilities</a:t>
            </a:r>
          </a:p>
          <a:p>
            <a:pPr marL="742950" lvl="1" indent="-285750">
              <a:buFont typeface="Arial" panose="020B0604020202020204" pitchFamily="34" charset="0"/>
              <a:buChar char="•"/>
            </a:pPr>
            <a:r>
              <a:rPr lang="en-US" sz="2000" dirty="0">
                <a:solidFill>
                  <a:schemeClr val="bg1"/>
                </a:solidFill>
                <a:latin typeface="Arial"/>
                <a:cs typeface="Arial"/>
              </a:rPr>
              <a:t>1:1 service model</a:t>
            </a:r>
          </a:p>
          <a:p>
            <a:pPr marL="742950" lvl="1" indent="-28575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241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58240" y="59978"/>
            <a:ext cx="7835290" cy="569377"/>
          </a:xfrm>
          <a:prstGeom prst="rect">
            <a:avLst/>
          </a:prstGeom>
        </p:spPr>
        <p:txBody>
          <a:bodyPr lIns="91440" tIns="45720" rIns="91440" bIns="45720" anchor="t"/>
          <a:lstStyle/>
          <a:p>
            <a:r>
              <a:rPr lang="en-US" kern="1200" spc="50" dirty="0">
                <a:ln w="13335" cmpd="sng">
                  <a:solidFill>
                    <a:srgbClr val="759AA5">
                      <a:lumMod val="50000"/>
                    </a:srgbClr>
                  </a:solidFill>
                  <a:prstDash val="solid"/>
                </a:ln>
                <a:solidFill>
                  <a:schemeClr val="bg1"/>
                </a:solidFill>
                <a:latin typeface="Arial"/>
                <a:cs typeface="Arial Bold"/>
              </a:rPr>
              <a:t>Who is eligible for MCB O&amp;M services?</a:t>
            </a:r>
            <a:endParaRPr lang="en-US">
              <a:solidFill>
                <a:schemeClr val="bg1"/>
              </a:solidFill>
              <a:latin typeface="Arial"/>
              <a:cs typeface="Arial Bold"/>
            </a:endParaRPr>
          </a:p>
        </p:txBody>
      </p:sp>
      <p:sp>
        <p:nvSpPr>
          <p:cNvPr id="4" name="TextBox 3">
            <a:extLst>
              <a:ext uri="{FF2B5EF4-FFF2-40B4-BE49-F238E27FC236}">
                <a16:creationId xmlns:a16="http://schemas.microsoft.com/office/drawing/2014/main" id="{3A639588-9B41-F195-9CD6-78CB3896DD1F}"/>
              </a:ext>
            </a:extLst>
          </p:cNvPr>
          <p:cNvSpPr txBox="1"/>
          <p:nvPr/>
        </p:nvSpPr>
        <p:spPr>
          <a:xfrm>
            <a:off x="347330" y="1339702"/>
            <a:ext cx="8300484" cy="304698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solidFill>
                  <a:schemeClr val="bg1"/>
                </a:solidFill>
                <a:latin typeface="Arial"/>
              </a:rPr>
              <a:t>Individuals registered with MCB are eligible for O&amp;M community services</a:t>
            </a:r>
          </a:p>
          <a:p>
            <a:pPr marL="742950" lvl="1" indent="-285750">
              <a:buFont typeface="Arial" panose="020B0604020202020204" pitchFamily="34" charset="0"/>
              <a:buChar char="•"/>
            </a:pPr>
            <a:r>
              <a:rPr lang="en-US" sz="2400" dirty="0">
                <a:solidFill>
                  <a:schemeClr val="bg1"/>
                </a:solidFill>
                <a:latin typeface="Arial"/>
              </a:rPr>
              <a:t>Students should receive O&amp;M services through their IEP; they become eligible just before graduation</a:t>
            </a:r>
          </a:p>
          <a:p>
            <a:pPr marL="742950" lvl="1" indent="-285750">
              <a:buFont typeface="Arial" panose="020B0604020202020204" pitchFamily="34" charset="0"/>
              <a:buChar char="•"/>
            </a:pPr>
            <a:r>
              <a:rPr lang="en-US" sz="2400" dirty="0">
                <a:solidFill>
                  <a:schemeClr val="bg1"/>
                </a:solidFill>
                <a:latin typeface="Arial"/>
              </a:rPr>
              <a:t>Individuals on both the social rehabilitation (SR) and vocational rehabilitation (VR) track</a:t>
            </a:r>
            <a:endParaRPr lang="en-US" sz="2400">
              <a:solidFill>
                <a:schemeClr val="bg1"/>
              </a:solidFill>
            </a:endParaRPr>
          </a:p>
          <a:p>
            <a:pPr marL="742950" lvl="1" indent="-285750">
              <a:buFont typeface="Arial" panose="020B0604020202020204" pitchFamily="34" charset="0"/>
              <a:buChar char="•"/>
            </a:pPr>
            <a:r>
              <a:rPr lang="en-US" sz="2400" dirty="0" err="1">
                <a:solidFill>
                  <a:schemeClr val="bg1"/>
                </a:solidFill>
                <a:latin typeface="Arial"/>
              </a:rPr>
              <a:t>DeafBlind</a:t>
            </a:r>
            <a:r>
              <a:rPr lang="en-US" sz="2400" dirty="0">
                <a:solidFill>
                  <a:schemeClr val="bg1"/>
                </a:solidFill>
                <a:latin typeface="Arial"/>
              </a:rPr>
              <a:t> Extended Supports (DBES) </a:t>
            </a:r>
          </a:p>
          <a:p>
            <a:pPr marL="742950" lvl="1" indent="-285750">
              <a:buFont typeface="Arial" panose="020B0604020202020204" pitchFamily="34" charset="0"/>
              <a:buChar char="•"/>
            </a:pPr>
            <a:r>
              <a:rPr lang="en-US" sz="2400" dirty="0">
                <a:solidFill>
                  <a:schemeClr val="bg1"/>
                </a:solidFill>
                <a:latin typeface="Arial"/>
              </a:rPr>
              <a:t>Adults with legal blindness</a:t>
            </a:r>
          </a:p>
        </p:txBody>
      </p:sp>
    </p:spTree>
    <p:extLst>
      <p:ext uri="{BB962C8B-B14F-4D97-AF65-F5344CB8AC3E}">
        <p14:creationId xmlns:p14="http://schemas.microsoft.com/office/powerpoint/2010/main" val="645430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58240" y="59978"/>
            <a:ext cx="7835290" cy="569377"/>
          </a:xfrm>
          <a:prstGeom prst="rect">
            <a:avLst/>
          </a:prstGeom>
        </p:spPr>
        <p:txBody>
          <a:bodyPr lIns="91440" tIns="45720" rIns="91440" bIns="45720" anchor="t"/>
          <a:lstStyle/>
          <a:p>
            <a:r>
              <a:rPr lang="en-US" sz="3200" kern="1200" spc="50" dirty="0">
                <a:ln w="13335" cmpd="sng">
                  <a:solidFill>
                    <a:srgbClr val="759AA5">
                      <a:lumMod val="50000"/>
                    </a:srgbClr>
                  </a:solidFill>
                  <a:prstDash val="solid"/>
                </a:ln>
                <a:solidFill>
                  <a:schemeClr val="bg1"/>
                </a:solidFill>
                <a:latin typeface="Arial"/>
                <a:cs typeface="Arial Bold"/>
              </a:rPr>
              <a:t>Where does MCB O&amp;M Take Place?</a:t>
            </a:r>
            <a:endParaRPr lang="en-US" sz="2400">
              <a:solidFill>
                <a:schemeClr val="bg1"/>
              </a:solidFill>
              <a:latin typeface="Arial"/>
              <a:cs typeface="Arial Bold"/>
            </a:endParaRPr>
          </a:p>
        </p:txBody>
      </p:sp>
      <p:sp>
        <p:nvSpPr>
          <p:cNvPr id="7" name="TextBox 6">
            <a:extLst>
              <a:ext uri="{FF2B5EF4-FFF2-40B4-BE49-F238E27FC236}">
                <a16:creationId xmlns:a16="http://schemas.microsoft.com/office/drawing/2014/main" id="{98DBEF35-D5F3-5876-4336-2E7CB63C4D1D}"/>
              </a:ext>
            </a:extLst>
          </p:cNvPr>
          <p:cNvSpPr txBox="1"/>
          <p:nvPr/>
        </p:nvSpPr>
        <p:spPr>
          <a:xfrm>
            <a:off x="5809574" y="713095"/>
            <a:ext cx="3334426" cy="3847207"/>
          </a:xfrm>
          <a:prstGeom prst="rect">
            <a:avLst/>
          </a:prstGeom>
          <a:noFill/>
        </p:spPr>
        <p:txBody>
          <a:bodyPr wrap="square" lIns="91440" tIns="45720" rIns="91440" bIns="45720" rtlCol="0" anchor="t">
            <a:spAutoFit/>
          </a:bodyPr>
          <a:lstStyle/>
          <a:p>
            <a:r>
              <a:rPr lang="en-US" sz="1600" u="sng" dirty="0">
                <a:solidFill>
                  <a:schemeClr val="bg1"/>
                </a:solidFill>
              </a:rPr>
              <a:t>MCB COMS</a:t>
            </a:r>
          </a:p>
          <a:p>
            <a:endParaRPr lang="en-US" sz="1600" dirty="0">
              <a:solidFill>
                <a:schemeClr val="bg1"/>
              </a:solidFill>
            </a:endParaRPr>
          </a:p>
          <a:p>
            <a:r>
              <a:rPr lang="en-US" sz="1600" dirty="0">
                <a:solidFill>
                  <a:schemeClr val="bg1"/>
                </a:solidFill>
              </a:rPr>
              <a:t>Region 1 (Western MA)</a:t>
            </a:r>
          </a:p>
          <a:p>
            <a:pPr marL="285750" indent="-285750">
              <a:buFontTx/>
              <a:buChar char="-"/>
            </a:pPr>
            <a:r>
              <a:rPr lang="en-US" sz="1600" dirty="0">
                <a:solidFill>
                  <a:schemeClr val="bg1"/>
                </a:solidFill>
              </a:rPr>
              <a:t>Mike Dionne</a:t>
            </a:r>
          </a:p>
          <a:p>
            <a:r>
              <a:rPr lang="en-US" sz="1600" dirty="0">
                <a:solidFill>
                  <a:schemeClr val="bg1"/>
                </a:solidFill>
              </a:rPr>
              <a:t>Region 3 (Northeast)</a:t>
            </a:r>
          </a:p>
          <a:p>
            <a:pPr marL="285750" indent="-285750">
              <a:buFontTx/>
              <a:buChar char="-"/>
            </a:pPr>
            <a:r>
              <a:rPr lang="en-US" sz="1600" dirty="0">
                <a:solidFill>
                  <a:schemeClr val="bg1"/>
                </a:solidFill>
              </a:rPr>
              <a:t>Matt Edwards </a:t>
            </a:r>
          </a:p>
          <a:p>
            <a:r>
              <a:rPr lang="en-US" sz="1600" dirty="0">
                <a:solidFill>
                  <a:schemeClr val="bg1"/>
                </a:solidFill>
              </a:rPr>
              <a:t>Region 4 (Metro-west)</a:t>
            </a:r>
          </a:p>
          <a:p>
            <a:pPr marL="285750" indent="-285750">
              <a:buFontTx/>
              <a:buChar char="-"/>
            </a:pPr>
            <a:r>
              <a:rPr lang="en-US" sz="1600" dirty="0">
                <a:solidFill>
                  <a:schemeClr val="bg1"/>
                </a:solidFill>
              </a:rPr>
              <a:t>Kara Peters</a:t>
            </a:r>
          </a:p>
          <a:p>
            <a:r>
              <a:rPr lang="en-US" sz="1600" dirty="0">
                <a:solidFill>
                  <a:schemeClr val="bg1"/>
                </a:solidFill>
              </a:rPr>
              <a:t>Region 5 (Southeast)</a:t>
            </a:r>
          </a:p>
          <a:p>
            <a:pPr marL="285750" indent="-285750">
              <a:buFontTx/>
              <a:buChar char="-"/>
            </a:pPr>
            <a:r>
              <a:rPr lang="en-US" sz="1600" dirty="0">
                <a:solidFill>
                  <a:schemeClr val="bg1"/>
                </a:solidFill>
              </a:rPr>
              <a:t>Karin Barrows </a:t>
            </a:r>
          </a:p>
          <a:p>
            <a:pPr marL="285750" indent="-285750">
              <a:buFontTx/>
              <a:buChar char="-"/>
            </a:pPr>
            <a:endParaRPr lang="en-US" dirty="0">
              <a:solidFill>
                <a:schemeClr val="bg1"/>
              </a:solidFill>
            </a:endParaRPr>
          </a:p>
          <a:p>
            <a:r>
              <a:rPr lang="en-US" sz="1600" dirty="0">
                <a:solidFill>
                  <a:schemeClr val="bg1"/>
                </a:solidFill>
              </a:rPr>
              <a:t>MCB also receives supplementary O&amp;M support from our community partners at the Carroll Center for the Blind</a:t>
            </a:r>
            <a:r>
              <a:rPr lang="en-US" dirty="0">
                <a:solidFill>
                  <a:schemeClr val="bg1"/>
                </a:solidFill>
              </a:rPr>
              <a:t>.</a:t>
            </a:r>
          </a:p>
        </p:txBody>
      </p:sp>
      <p:pic>
        <p:nvPicPr>
          <p:cNvPr id="4" name="Picture 7" descr="Map of Massachusetts labeling the 6 Regions across the state that MCB serves." title="Map Titled &quot;Massachusetts Cities and Towns&quot;">
            <a:extLst>
              <a:ext uri="{FF2B5EF4-FFF2-40B4-BE49-F238E27FC236}">
                <a16:creationId xmlns:a16="http://schemas.microsoft.com/office/drawing/2014/main" id="{F86E4ECE-E539-9ADF-0319-3A17A6B11BE4}"/>
              </a:ext>
            </a:extLst>
          </p:cNvPr>
          <p:cNvPicPr>
            <a:picLocks noChangeAspect="1"/>
          </p:cNvPicPr>
          <p:nvPr/>
        </p:nvPicPr>
        <p:blipFill>
          <a:blip r:embed="rId3"/>
          <a:stretch>
            <a:fillRect/>
          </a:stretch>
        </p:blipFill>
        <p:spPr>
          <a:xfrm>
            <a:off x="260183" y="1168564"/>
            <a:ext cx="5465344" cy="3445549"/>
          </a:xfrm>
          <a:prstGeom prst="rect">
            <a:avLst/>
          </a:prstGeom>
        </p:spPr>
      </p:pic>
    </p:spTree>
    <p:extLst>
      <p:ext uri="{BB962C8B-B14F-4D97-AF65-F5344CB8AC3E}">
        <p14:creationId xmlns:p14="http://schemas.microsoft.com/office/powerpoint/2010/main" val="378015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58240" y="59978"/>
            <a:ext cx="7835290" cy="569377"/>
          </a:xfrm>
          <a:prstGeom prst="rect">
            <a:avLst/>
          </a:prstGeom>
        </p:spPr>
        <p:txBody>
          <a:bodyPr/>
          <a:lstStyle/>
          <a:p>
            <a:r>
              <a:rPr lang="en-US" sz="3600" b="0" kern="1200" spc="50" dirty="0">
                <a:ln w="13335" cmpd="sng">
                  <a:solidFill>
                    <a:srgbClr val="759AA5">
                      <a:lumMod val="50000"/>
                    </a:srgbClr>
                  </a:solidFill>
                  <a:prstDash val="solid"/>
                </a:ln>
                <a:solidFill>
                  <a:srgbClr val="B9AB6F">
                    <a:tint val="1000"/>
                  </a:srgbClr>
                </a:solidFill>
                <a:latin typeface="Arial Bold" panose="020B0704020202020204" pitchFamily="34" charset="0"/>
                <a:cs typeface="Arial Bold" panose="020B0704020202020204" pitchFamily="34" charset="0"/>
              </a:rPr>
              <a:t>How to Request O&amp;M with MCB</a:t>
            </a:r>
            <a:endParaRPr lang="en-US" dirty="0">
              <a:solidFill>
                <a:schemeClr val="bg1"/>
              </a:solidFill>
            </a:endParaRPr>
          </a:p>
        </p:txBody>
      </p:sp>
      <p:sp>
        <p:nvSpPr>
          <p:cNvPr id="4" name="TextBox 3">
            <a:extLst>
              <a:ext uri="{FF2B5EF4-FFF2-40B4-BE49-F238E27FC236}">
                <a16:creationId xmlns:a16="http://schemas.microsoft.com/office/drawing/2014/main" id="{4591BB89-031B-ED49-0708-AF3A4F0E9FEB}"/>
              </a:ext>
            </a:extLst>
          </p:cNvPr>
          <p:cNvSpPr txBox="1"/>
          <p:nvPr/>
        </p:nvSpPr>
        <p:spPr>
          <a:xfrm>
            <a:off x="164375" y="1860887"/>
            <a:ext cx="4472763" cy="2308324"/>
          </a:xfrm>
          <a:prstGeom prst="rect">
            <a:avLst/>
          </a:prstGeom>
          <a:noFill/>
        </p:spPr>
        <p:txBody>
          <a:bodyPr wrap="square" lIns="91440" tIns="45720" rIns="91440" bIns="45720" rtlCol="0" anchor="t">
            <a:spAutoFit/>
          </a:bodyPr>
          <a:lstStyle/>
          <a:p>
            <a:r>
              <a:rPr lang="en-US" dirty="0">
                <a:solidFill>
                  <a:schemeClr val="bg1"/>
                </a:solidFill>
              </a:rPr>
              <a:t>You can request MCB O&amp;M services by contacting your case manager. If you do not know who your case manager is, you can contact the main MCB line:</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(617) 727-5550</a:t>
            </a:r>
          </a:p>
          <a:p>
            <a:pPr marL="285750" indent="-285750">
              <a:buFont typeface="Arial" panose="020B0604020202020204" pitchFamily="34" charset="0"/>
              <a:buChar char="•"/>
            </a:pPr>
            <a:r>
              <a:rPr lang="en-US" dirty="0">
                <a:solidFill>
                  <a:schemeClr val="bg1"/>
                </a:solidFill>
              </a:rPr>
              <a:t>Toll free: 800-392-6450</a:t>
            </a:r>
          </a:p>
          <a:p>
            <a:pPr marL="285750" indent="-285750">
              <a:buFont typeface="Arial" panose="020B0604020202020204" pitchFamily="34" charset="0"/>
              <a:buChar char="•"/>
            </a:pPr>
            <a:r>
              <a:rPr lang="en-US" dirty="0">
                <a:solidFill>
                  <a:schemeClr val="bg1"/>
                </a:solidFill>
                <a:latin typeface="Arial"/>
              </a:rPr>
              <a:t>MCBInfo@mass.gov</a:t>
            </a:r>
            <a:endParaRPr lang="en-US" dirty="0">
              <a:solidFill>
                <a:schemeClr val="bg1"/>
              </a:solidFill>
            </a:endParaRPr>
          </a:p>
        </p:txBody>
      </p:sp>
      <p:pic>
        <p:nvPicPr>
          <p:cNvPr id="9" name="Picture 8" descr="A woman is smiling while answering a phone and taking notes on a brailler.">
            <a:extLst>
              <a:ext uri="{FF2B5EF4-FFF2-40B4-BE49-F238E27FC236}">
                <a16:creationId xmlns:a16="http://schemas.microsoft.com/office/drawing/2014/main" id="{C9F60BA6-A6B1-5735-767B-161CC9E00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7138" y="1458495"/>
            <a:ext cx="4255225" cy="2836107"/>
          </a:xfrm>
          <a:prstGeom prst="rect">
            <a:avLst/>
          </a:prstGeom>
        </p:spPr>
      </p:pic>
      <p:sp>
        <p:nvSpPr>
          <p:cNvPr id="10" name="Rectangle 9">
            <a:extLst>
              <a:ext uri="{FF2B5EF4-FFF2-40B4-BE49-F238E27FC236}">
                <a16:creationId xmlns:a16="http://schemas.microsoft.com/office/drawing/2014/main" id="{66895332-3CCD-DD1A-57A2-E1F12831C1DF}"/>
              </a:ext>
            </a:extLst>
          </p:cNvPr>
          <p:cNvSpPr/>
          <p:nvPr/>
        </p:nvSpPr>
        <p:spPr>
          <a:xfrm>
            <a:off x="4571999" y="1389321"/>
            <a:ext cx="4407626" cy="299129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405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58240" y="59978"/>
            <a:ext cx="7835290" cy="569377"/>
          </a:xfrm>
          <a:prstGeom prst="rect">
            <a:avLst/>
          </a:prstGeom>
        </p:spPr>
        <p:txBody>
          <a:bodyPr/>
          <a:lstStyle/>
          <a:p>
            <a:r>
              <a:rPr lang="en-US" sz="3600" b="0" kern="1200" spc="50" dirty="0">
                <a:ln w="13335" cmpd="sng">
                  <a:solidFill>
                    <a:srgbClr val="759AA5">
                      <a:lumMod val="50000"/>
                    </a:srgbClr>
                  </a:solidFill>
                  <a:prstDash val="solid"/>
                </a:ln>
                <a:solidFill>
                  <a:srgbClr val="B9AB6F">
                    <a:tint val="1000"/>
                  </a:srgbClr>
                </a:solidFill>
                <a:latin typeface="Arial Bold" panose="020B0704020202020204" pitchFamily="34" charset="0"/>
                <a:cs typeface="Arial Bold" panose="020B0704020202020204" pitchFamily="34" charset="0"/>
              </a:rPr>
              <a:t>O&amp;M Apps </a:t>
            </a:r>
            <a:endParaRPr lang="en-US" dirty="0">
              <a:solidFill>
                <a:schemeClr val="bg1"/>
              </a:solidFill>
            </a:endParaRPr>
          </a:p>
        </p:txBody>
      </p:sp>
      <p:sp>
        <p:nvSpPr>
          <p:cNvPr id="4" name="TextBox 3">
            <a:extLst>
              <a:ext uri="{FF2B5EF4-FFF2-40B4-BE49-F238E27FC236}">
                <a16:creationId xmlns:a16="http://schemas.microsoft.com/office/drawing/2014/main" id="{F1C51D4B-EE58-06F4-F991-D5DDCD060BBA}"/>
              </a:ext>
            </a:extLst>
          </p:cNvPr>
          <p:cNvSpPr txBox="1"/>
          <p:nvPr/>
        </p:nvSpPr>
        <p:spPr>
          <a:xfrm>
            <a:off x="879569" y="1080522"/>
            <a:ext cx="8392632" cy="2769989"/>
          </a:xfrm>
          <a:prstGeom prst="rect">
            <a:avLst/>
          </a:prstGeom>
          <a:noFill/>
        </p:spPr>
        <p:txBody>
          <a:bodyPr wrap="square" lIns="91440" tIns="45720" rIns="91440" bIns="45720" rtlCol="0" anchor="t">
            <a:spAutoFit/>
          </a:bodyPr>
          <a:lstStyle/>
          <a:p>
            <a:r>
              <a:rPr lang="en-US" sz="2400" dirty="0">
                <a:solidFill>
                  <a:schemeClr val="bg1"/>
                </a:solidFill>
                <a:latin typeface="Arial"/>
              </a:rPr>
              <a:t>The following apps can be helpful for trip planning and navigation:</a:t>
            </a:r>
            <a:endParaRPr lang="en-US" sz="2000" dirty="0">
              <a:solidFill>
                <a:schemeClr val="bg1"/>
              </a:solidFill>
              <a:latin typeface="Arial"/>
            </a:endParaRPr>
          </a:p>
          <a:p>
            <a:pPr marL="285750" indent="-285750">
              <a:buFont typeface="Arial" panose="020B0604020202020204" pitchFamily="34" charset="0"/>
              <a:buChar char="•"/>
            </a:pPr>
            <a:endParaRPr lang="en-US" dirty="0">
              <a:solidFill>
                <a:srgbClr val="FFFFFF"/>
              </a:solidFill>
              <a:latin typeface="Arial" panose="020B0604020202020204" pitchFamily="34" charset="0"/>
            </a:endParaRPr>
          </a:p>
          <a:p>
            <a:pPr marL="285750" indent="-285750">
              <a:buFont typeface="Arial" panose="020B0604020202020204" pitchFamily="34" charset="0"/>
              <a:buChar char="•"/>
            </a:pPr>
            <a:endParaRPr lang="en-US" b="0" i="0" dirty="0">
              <a:solidFill>
                <a:schemeClr val="bg1"/>
              </a:solidFill>
              <a:effectLst/>
              <a:latin typeface="Arial" panose="020B0604020202020204" pitchFamily="34" charset="0"/>
            </a:endParaRPr>
          </a:p>
          <a:p>
            <a:pPr marL="285750" indent="-285750">
              <a:buFont typeface="Arial" panose="020B0604020202020204" pitchFamily="34" charset="0"/>
              <a:buChar char="•"/>
            </a:pPr>
            <a:endParaRPr lang="en-US" dirty="0">
              <a:solidFill>
                <a:schemeClr val="bg1"/>
              </a:solidFill>
              <a:latin typeface="Arial" panose="020B0604020202020204" pitchFamily="34" charset="0"/>
            </a:endParaRPr>
          </a:p>
          <a:p>
            <a:pPr marL="285750" indent="-285750">
              <a:buFont typeface="Arial" panose="020B0604020202020204" pitchFamily="34" charset="0"/>
              <a:buChar char="•"/>
            </a:pPr>
            <a:endParaRPr lang="en-US" dirty="0">
              <a:solidFill>
                <a:schemeClr val="bg1"/>
              </a:solidFill>
              <a:latin typeface="Arial"/>
            </a:endParaRPr>
          </a:p>
          <a:p>
            <a:pPr marL="285750" indent="-285750">
              <a:buFont typeface="Arial" panose="020B0604020202020204" pitchFamily="34" charset="0"/>
              <a:buChar char="•"/>
            </a:pPr>
            <a:endParaRPr lang="en-US" dirty="0">
              <a:solidFill>
                <a:schemeClr val="bg1"/>
              </a:solidFill>
              <a:latin typeface="Arial" panose="020B0604020202020204" pitchFamily="34" charset="0"/>
            </a:endParaRPr>
          </a:p>
          <a:p>
            <a:endParaRPr lang="en-US" dirty="0">
              <a:solidFill>
                <a:schemeClr val="bg1"/>
              </a:solidFill>
              <a:latin typeface="Arial" panose="020B0604020202020204" pitchFamily="34" charset="0"/>
            </a:endParaRPr>
          </a:p>
          <a:p>
            <a:r>
              <a:rPr lang="en-US" b="0" i="0" dirty="0">
                <a:solidFill>
                  <a:schemeClr val="bg1"/>
                </a:solidFill>
                <a:effectLst/>
                <a:latin typeface="Arial" panose="020B0604020202020204" pitchFamily="34" charset="0"/>
              </a:rPr>
              <a:t> These are apps for navigation, will not assist with crossing the street</a:t>
            </a:r>
            <a:endParaRPr lang="en-US" dirty="0">
              <a:solidFill>
                <a:schemeClr val="bg1"/>
              </a:solidFill>
            </a:endParaRPr>
          </a:p>
        </p:txBody>
      </p:sp>
      <p:pic>
        <p:nvPicPr>
          <p:cNvPr id="7" name="Picture 6" descr="BlindSqaure app logo">
            <a:extLst>
              <a:ext uri="{FF2B5EF4-FFF2-40B4-BE49-F238E27FC236}">
                <a16:creationId xmlns:a16="http://schemas.microsoft.com/office/drawing/2014/main" id="{51F2461B-8770-76E9-9E94-68DFA3980DF2}"/>
              </a:ext>
            </a:extLst>
          </p:cNvPr>
          <p:cNvPicPr>
            <a:picLocks noChangeAspect="1"/>
          </p:cNvPicPr>
          <p:nvPr/>
        </p:nvPicPr>
        <p:blipFill>
          <a:blip r:embed="rId2"/>
          <a:stretch>
            <a:fillRect/>
          </a:stretch>
        </p:blipFill>
        <p:spPr>
          <a:xfrm>
            <a:off x="504604" y="3986919"/>
            <a:ext cx="1061927" cy="1054449"/>
          </a:xfrm>
          <a:prstGeom prst="rect">
            <a:avLst/>
          </a:prstGeom>
        </p:spPr>
      </p:pic>
      <p:pic>
        <p:nvPicPr>
          <p:cNvPr id="9" name="Picture 8" descr="Google Maps app logo">
            <a:extLst>
              <a:ext uri="{FF2B5EF4-FFF2-40B4-BE49-F238E27FC236}">
                <a16:creationId xmlns:a16="http://schemas.microsoft.com/office/drawing/2014/main" id="{DDFE092A-B150-C8FD-A806-C224C2BC1EB2}"/>
              </a:ext>
            </a:extLst>
          </p:cNvPr>
          <p:cNvPicPr>
            <a:picLocks noChangeAspect="1"/>
          </p:cNvPicPr>
          <p:nvPr/>
        </p:nvPicPr>
        <p:blipFill>
          <a:blip r:embed="rId3"/>
          <a:stretch>
            <a:fillRect/>
          </a:stretch>
        </p:blipFill>
        <p:spPr>
          <a:xfrm>
            <a:off x="1899019" y="3971689"/>
            <a:ext cx="1061927" cy="1069679"/>
          </a:xfrm>
          <a:prstGeom prst="rect">
            <a:avLst/>
          </a:prstGeom>
        </p:spPr>
      </p:pic>
      <p:pic>
        <p:nvPicPr>
          <p:cNvPr id="11" name="Picture 10" descr="Transit app logo">
            <a:extLst>
              <a:ext uri="{FF2B5EF4-FFF2-40B4-BE49-F238E27FC236}">
                <a16:creationId xmlns:a16="http://schemas.microsoft.com/office/drawing/2014/main" id="{A47D5527-6B77-E515-2EEB-8B0EC2E5450E}"/>
              </a:ext>
            </a:extLst>
          </p:cNvPr>
          <p:cNvPicPr>
            <a:picLocks noChangeAspect="1"/>
          </p:cNvPicPr>
          <p:nvPr/>
        </p:nvPicPr>
        <p:blipFill>
          <a:blip r:embed="rId4"/>
          <a:stretch>
            <a:fillRect/>
          </a:stretch>
        </p:blipFill>
        <p:spPr>
          <a:xfrm>
            <a:off x="3293434" y="3971689"/>
            <a:ext cx="1061928" cy="1068338"/>
          </a:xfrm>
          <a:prstGeom prst="rect">
            <a:avLst/>
          </a:prstGeom>
        </p:spPr>
      </p:pic>
      <p:pic>
        <p:nvPicPr>
          <p:cNvPr id="13" name="Picture 12" descr="All Aboard app logo">
            <a:extLst>
              <a:ext uri="{FF2B5EF4-FFF2-40B4-BE49-F238E27FC236}">
                <a16:creationId xmlns:a16="http://schemas.microsoft.com/office/drawing/2014/main" id="{54080F4F-AF62-F79A-6C15-7FFC3A692F42}"/>
              </a:ext>
            </a:extLst>
          </p:cNvPr>
          <p:cNvPicPr>
            <a:picLocks noChangeAspect="1"/>
          </p:cNvPicPr>
          <p:nvPr/>
        </p:nvPicPr>
        <p:blipFill>
          <a:blip r:embed="rId5"/>
          <a:stretch>
            <a:fillRect/>
          </a:stretch>
        </p:blipFill>
        <p:spPr>
          <a:xfrm>
            <a:off x="4687850" y="3957133"/>
            <a:ext cx="1061927" cy="1080236"/>
          </a:xfrm>
          <a:prstGeom prst="rect">
            <a:avLst/>
          </a:prstGeom>
        </p:spPr>
      </p:pic>
      <p:pic>
        <p:nvPicPr>
          <p:cNvPr id="15" name="Picture 14" descr="Aira app logo">
            <a:extLst>
              <a:ext uri="{FF2B5EF4-FFF2-40B4-BE49-F238E27FC236}">
                <a16:creationId xmlns:a16="http://schemas.microsoft.com/office/drawing/2014/main" id="{9FF07408-4DFD-4CC8-DBA4-0CF46A844DC2}"/>
              </a:ext>
            </a:extLst>
          </p:cNvPr>
          <p:cNvPicPr>
            <a:picLocks noChangeAspect="1"/>
          </p:cNvPicPr>
          <p:nvPr/>
        </p:nvPicPr>
        <p:blipFill>
          <a:blip r:embed="rId6"/>
          <a:stretch>
            <a:fillRect/>
          </a:stretch>
        </p:blipFill>
        <p:spPr>
          <a:xfrm>
            <a:off x="6082265" y="3963941"/>
            <a:ext cx="1061927" cy="1073428"/>
          </a:xfrm>
          <a:prstGeom prst="rect">
            <a:avLst/>
          </a:prstGeom>
        </p:spPr>
      </p:pic>
      <p:pic>
        <p:nvPicPr>
          <p:cNvPr id="17" name="Picture 16" descr="Be My Eyes app logo">
            <a:extLst>
              <a:ext uri="{FF2B5EF4-FFF2-40B4-BE49-F238E27FC236}">
                <a16:creationId xmlns:a16="http://schemas.microsoft.com/office/drawing/2014/main" id="{B469DD08-CAC9-94F7-14EF-AAAD8ED16535}"/>
              </a:ext>
            </a:extLst>
          </p:cNvPr>
          <p:cNvPicPr>
            <a:picLocks noChangeAspect="1"/>
          </p:cNvPicPr>
          <p:nvPr/>
        </p:nvPicPr>
        <p:blipFill>
          <a:blip r:embed="rId7"/>
          <a:stretch>
            <a:fillRect/>
          </a:stretch>
        </p:blipFill>
        <p:spPr>
          <a:xfrm>
            <a:off x="7476680" y="3957133"/>
            <a:ext cx="1061927" cy="1059794"/>
          </a:xfrm>
          <a:prstGeom prst="rect">
            <a:avLst/>
          </a:prstGeom>
        </p:spPr>
      </p:pic>
      <p:sp>
        <p:nvSpPr>
          <p:cNvPr id="6" name="TextBox 5">
            <a:extLst>
              <a:ext uri="{FF2B5EF4-FFF2-40B4-BE49-F238E27FC236}">
                <a16:creationId xmlns:a16="http://schemas.microsoft.com/office/drawing/2014/main" id="{BA534988-3619-C59E-7C47-DDCA275F1D4B}"/>
              </a:ext>
            </a:extLst>
          </p:cNvPr>
          <p:cNvSpPr txBox="1"/>
          <p:nvPr/>
        </p:nvSpPr>
        <p:spPr>
          <a:xfrm>
            <a:off x="558511" y="1935306"/>
            <a:ext cx="375371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dirty="0" err="1">
                <a:solidFill>
                  <a:schemeClr val="bg1"/>
                </a:solidFill>
                <a:latin typeface="Arial"/>
              </a:rPr>
              <a:t>BlindSquare</a:t>
            </a:r>
            <a:endParaRPr lang="en-US">
              <a:solidFill>
                <a:schemeClr val="bg1"/>
              </a:solidFill>
              <a:latin typeface="Arial"/>
            </a:endParaRPr>
          </a:p>
          <a:p>
            <a:pPr marL="285750" indent="-285750">
              <a:buFont typeface="Arial,Sans-Serif"/>
              <a:buChar char="•"/>
            </a:pPr>
            <a:r>
              <a:rPr lang="en-US" dirty="0">
                <a:solidFill>
                  <a:schemeClr val="bg1"/>
                </a:solidFill>
                <a:latin typeface="Arial"/>
              </a:rPr>
              <a:t>Apple Maps/Google Maps (with narration/Screen reader)</a:t>
            </a:r>
          </a:p>
          <a:p>
            <a:pPr marL="285750" indent="-285750">
              <a:buFont typeface="Arial,Sans-Serif"/>
              <a:buChar char="•"/>
            </a:pPr>
            <a:r>
              <a:rPr lang="en-US" dirty="0">
                <a:solidFill>
                  <a:schemeClr val="bg1"/>
                </a:solidFill>
                <a:latin typeface="Arial"/>
              </a:rPr>
              <a:t>Transit (not an official MBTA app)</a:t>
            </a:r>
            <a:endParaRPr lang="en-US" dirty="0">
              <a:solidFill>
                <a:schemeClr val="bg1"/>
              </a:solidFill>
            </a:endParaRPr>
          </a:p>
        </p:txBody>
      </p:sp>
      <p:sp>
        <p:nvSpPr>
          <p:cNvPr id="8" name="TextBox 7">
            <a:extLst>
              <a:ext uri="{FF2B5EF4-FFF2-40B4-BE49-F238E27FC236}">
                <a16:creationId xmlns:a16="http://schemas.microsoft.com/office/drawing/2014/main" id="{1C614121-6ECD-60EF-12CE-254FAB66CD37}"/>
              </a:ext>
            </a:extLst>
          </p:cNvPr>
          <p:cNvSpPr txBox="1"/>
          <p:nvPr/>
        </p:nvSpPr>
        <p:spPr>
          <a:xfrm>
            <a:off x="5262995" y="1935306"/>
            <a:ext cx="377969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dirty="0">
                <a:solidFill>
                  <a:schemeClr val="bg1"/>
                </a:solidFill>
                <a:latin typeface="Arial"/>
              </a:rPr>
              <a:t>All Aboard (MEE) </a:t>
            </a:r>
          </a:p>
          <a:p>
            <a:pPr marL="285750" indent="-285750">
              <a:buFont typeface="Arial,Sans-Serif"/>
              <a:buChar char="•"/>
            </a:pPr>
            <a:r>
              <a:rPr lang="en-US" dirty="0">
                <a:solidFill>
                  <a:schemeClr val="bg1"/>
                </a:solidFill>
                <a:latin typeface="Arial"/>
              </a:rPr>
              <a:t>Aira </a:t>
            </a:r>
          </a:p>
          <a:p>
            <a:pPr marL="285750" indent="-285750">
              <a:buFont typeface="Arial,Sans-Serif"/>
              <a:buChar char="•"/>
            </a:pPr>
            <a:r>
              <a:rPr lang="en-US" dirty="0">
                <a:solidFill>
                  <a:schemeClr val="bg1"/>
                </a:solidFill>
                <a:latin typeface="Arial"/>
              </a:rPr>
              <a:t>Be My Eyes</a:t>
            </a:r>
          </a:p>
          <a:p>
            <a:pPr marL="285750" indent="-285750">
              <a:buFont typeface="Arial,Sans-Serif"/>
              <a:buChar char="•"/>
            </a:pPr>
            <a:r>
              <a:rPr lang="en-US" dirty="0" err="1">
                <a:solidFill>
                  <a:schemeClr val="bg1"/>
                </a:solidFill>
                <a:latin typeface="Arial"/>
              </a:rPr>
              <a:t>Lazarillo</a:t>
            </a:r>
            <a:endParaRPr lang="en-US" dirty="0" err="1">
              <a:solidFill>
                <a:schemeClr val="bg1"/>
              </a:solidFill>
            </a:endParaRPr>
          </a:p>
          <a:p>
            <a:endParaRPr lang="en-US" dirty="0"/>
          </a:p>
        </p:txBody>
      </p:sp>
    </p:spTree>
    <p:extLst>
      <p:ext uri="{BB962C8B-B14F-4D97-AF65-F5344CB8AC3E}">
        <p14:creationId xmlns:p14="http://schemas.microsoft.com/office/powerpoint/2010/main" val="4850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40531" y="823118"/>
            <a:ext cx="8262937" cy="4076686"/>
          </a:xfrm>
          <a:prstGeom prst="rect">
            <a:avLst/>
          </a:prstGeom>
        </p:spPr>
        <p:txBody>
          <a:bodyPr lIns="91440" tIns="45720" rIns="91440" bIns="45720" anchor="t"/>
          <a:lstStyle/>
          <a:p>
            <a:pPr marL="0" indent="0" algn="ctr">
              <a:spcBef>
                <a:spcPts val="0"/>
              </a:spcBef>
              <a:buNone/>
            </a:pPr>
            <a:r>
              <a:rPr lang="en-US" dirty="0">
                <a:solidFill>
                  <a:schemeClr val="bg1"/>
                </a:solidFill>
                <a:latin typeface="Arial Bold" panose="020B0704020202020204" pitchFamily="34" charset="0"/>
                <a:cs typeface="Arial Bold" panose="020B0704020202020204" pitchFamily="34" charset="0"/>
              </a:rPr>
              <a:t>1-800-392-6450</a:t>
            </a:r>
          </a:p>
          <a:p>
            <a:pPr marL="0" indent="0" algn="ctr">
              <a:spcBef>
                <a:spcPts val="0"/>
              </a:spcBef>
              <a:buNone/>
            </a:pPr>
            <a:r>
              <a:rPr lang="en-US" dirty="0">
                <a:solidFill>
                  <a:schemeClr val="bg1"/>
                </a:solidFill>
                <a:latin typeface="Arial Bold" panose="020B0704020202020204" pitchFamily="34" charset="0"/>
                <a:cs typeface="Arial Bold" panose="020B0704020202020204" pitchFamily="34" charset="0"/>
              </a:rPr>
              <a:t>600 Washington Street, Boston, MA 02111</a:t>
            </a:r>
          </a:p>
          <a:p>
            <a:pPr marL="0" indent="0" algn="ctr">
              <a:spcBef>
                <a:spcPts val="0"/>
              </a:spcBef>
              <a:buNone/>
            </a:pPr>
            <a:r>
              <a:rPr lang="en-US" dirty="0">
                <a:solidFill>
                  <a:schemeClr val="bg1"/>
                </a:solidFill>
                <a:latin typeface="Arial Bold" panose="020B0704020202020204" pitchFamily="34" charset="0"/>
                <a:cs typeface="Arial Bold" panose="020B0704020202020204" pitchFamily="34" charset="0"/>
              </a:rPr>
              <a:t>www.mass.gov/mcb</a:t>
            </a:r>
          </a:p>
          <a:p>
            <a:pPr marL="0" indent="0" algn="ctr">
              <a:spcBef>
                <a:spcPts val="0"/>
              </a:spcBef>
              <a:buNone/>
            </a:pPr>
            <a:r>
              <a:rPr lang="en-US" dirty="0">
                <a:solidFill>
                  <a:schemeClr val="bg1"/>
                </a:solidFill>
                <a:latin typeface="Arial Bold" panose="020B0704020202020204" pitchFamily="34" charset="0"/>
                <a:cs typeface="Arial Bold" panose="020B0704020202020204" pitchFamily="34" charset="0"/>
              </a:rPr>
              <a:t>MCBinfo@mass.gov</a:t>
            </a:r>
          </a:p>
          <a:p>
            <a:pPr marL="0" indent="0" algn="ctr">
              <a:spcBef>
                <a:spcPts val="0"/>
              </a:spcBef>
              <a:buNone/>
            </a:pPr>
            <a:endParaRPr lang="en-US" dirty="0">
              <a:solidFill>
                <a:schemeClr val="bg1"/>
              </a:solidFill>
              <a:latin typeface="Arial Bold" panose="020B0704020202020204" pitchFamily="34" charset="0"/>
              <a:cs typeface="Arial Bold" panose="020B0704020202020204" pitchFamily="34" charset="0"/>
            </a:endParaRPr>
          </a:p>
          <a:p>
            <a:pPr marL="0" indent="0" algn="ctr">
              <a:spcBef>
                <a:spcPts val="0"/>
              </a:spcBef>
              <a:buNone/>
            </a:pPr>
            <a:r>
              <a:rPr lang="en-US" u="sng" dirty="0">
                <a:solidFill>
                  <a:schemeClr val="bg1"/>
                </a:solidFill>
                <a:latin typeface="Arial Bold" panose="020B0704020202020204" pitchFamily="34" charset="0"/>
                <a:cs typeface="Arial Bold" panose="020B0704020202020204" pitchFamily="34" charset="0"/>
              </a:rPr>
              <a:t>Follow us:</a:t>
            </a:r>
          </a:p>
          <a:p>
            <a:pPr marL="0" indent="0" algn="ctr">
              <a:spcBef>
                <a:spcPts val="0"/>
              </a:spcBef>
              <a:buNone/>
            </a:pPr>
            <a:r>
              <a:rPr lang="en-US" dirty="0">
                <a:solidFill>
                  <a:schemeClr val="bg1"/>
                </a:solidFill>
                <a:latin typeface="Arial Bold"/>
                <a:cs typeface="Arial Bold"/>
              </a:rPr>
              <a:t>Twitter: @massblind</a:t>
            </a:r>
          </a:p>
          <a:p>
            <a:pPr marL="0" indent="0" algn="ctr">
              <a:spcBef>
                <a:spcPts val="0"/>
              </a:spcBef>
              <a:buNone/>
            </a:pPr>
            <a:r>
              <a:rPr lang="en-US" dirty="0">
                <a:solidFill>
                  <a:schemeClr val="bg1"/>
                </a:solidFill>
                <a:latin typeface="Arial Bold" panose="020B0704020202020204" pitchFamily="34" charset="0"/>
                <a:cs typeface="Arial Bold" panose="020B0704020202020204" pitchFamily="34" charset="0"/>
              </a:rPr>
              <a:t>Facebook: @masscommblind</a:t>
            </a:r>
          </a:p>
          <a:p>
            <a:pPr marL="0" indent="0" algn="ctr">
              <a:spcBef>
                <a:spcPts val="0"/>
              </a:spcBef>
              <a:buNone/>
            </a:pPr>
            <a:r>
              <a:rPr lang="en-US" dirty="0">
                <a:solidFill>
                  <a:schemeClr val="bg1"/>
                </a:solidFill>
                <a:latin typeface="Arial Bold" panose="020B0704020202020204" pitchFamily="34" charset="0"/>
                <a:cs typeface="Arial Bold" panose="020B0704020202020204" pitchFamily="34" charset="0"/>
              </a:rPr>
              <a:t>Instagram: @massblind</a:t>
            </a:r>
          </a:p>
          <a:p>
            <a:pPr marL="0" indent="0" algn="ctr">
              <a:spcBef>
                <a:spcPts val="0"/>
              </a:spcBef>
              <a:buNone/>
            </a:pPr>
            <a:r>
              <a:rPr lang="en-US" dirty="0">
                <a:solidFill>
                  <a:schemeClr val="bg1"/>
                </a:solidFill>
                <a:latin typeface="Arial Bold" panose="020B0704020202020204" pitchFamily="34" charset="0"/>
                <a:cs typeface="Arial Bold" panose="020B0704020202020204" pitchFamily="34" charset="0"/>
              </a:rPr>
              <a:t>LinkedIn: Massachusetts Commission for the Blind </a:t>
            </a:r>
            <a:endParaRPr lang="en-US" dirty="0"/>
          </a:p>
          <a:p>
            <a:pPr marL="0" indent="0">
              <a:buNone/>
            </a:pPr>
            <a:endParaRPr lang="en-US" dirty="0"/>
          </a:p>
        </p:txBody>
      </p:sp>
      <p:sp>
        <p:nvSpPr>
          <p:cNvPr id="3" name="Title 2"/>
          <p:cNvSpPr>
            <a:spLocks noGrp="1"/>
          </p:cNvSpPr>
          <p:nvPr>
            <p:ph type="title" idx="4294967295"/>
          </p:nvPr>
        </p:nvSpPr>
        <p:spPr>
          <a:xfrm>
            <a:off x="1313860" y="51797"/>
            <a:ext cx="7751762" cy="280988"/>
          </a:xfrm>
          <a:prstGeom prst="rect">
            <a:avLst/>
          </a:prstGeom>
        </p:spPr>
        <p:txBody>
          <a:bodyPr/>
          <a:lstStyle/>
          <a:p>
            <a:pPr algn="r"/>
            <a:br>
              <a:rPr lang="en-US" sz="3200" kern="1200" spc="50" dirty="0">
                <a:ln w="13335" cmpd="sng">
                  <a:solidFill>
                    <a:srgbClr val="759AA5">
                      <a:lumMod val="50000"/>
                    </a:srgbClr>
                  </a:solidFill>
                  <a:prstDash val="solid"/>
                </a:ln>
                <a:solidFill>
                  <a:srgbClr val="B9AB6F">
                    <a:tint val="1000"/>
                  </a:srgbClr>
                </a:solidFill>
                <a:latin typeface="Tw Cen MT"/>
                <a:cs typeface="+mj-cs"/>
              </a:rPr>
            </a:br>
            <a:endParaRPr lang="en-US" sz="2800" dirty="0">
              <a:solidFill>
                <a:schemeClr val="bg1"/>
              </a:solidFill>
            </a:endParaRPr>
          </a:p>
        </p:txBody>
      </p:sp>
      <p:sp>
        <p:nvSpPr>
          <p:cNvPr id="4" name="TextBox 3">
            <a:extLst>
              <a:ext uri="{FF2B5EF4-FFF2-40B4-BE49-F238E27FC236}">
                <a16:creationId xmlns:a16="http://schemas.microsoft.com/office/drawing/2014/main" id="{EAE7E0D7-395A-4E9A-8C35-53AFE5BE0DCA}"/>
              </a:ext>
            </a:extLst>
          </p:cNvPr>
          <p:cNvSpPr txBox="1"/>
          <p:nvPr/>
        </p:nvSpPr>
        <p:spPr>
          <a:xfrm>
            <a:off x="1313860" y="40397"/>
            <a:ext cx="7751762" cy="646331"/>
          </a:xfrm>
          <a:prstGeom prst="rect">
            <a:avLst/>
          </a:prstGeom>
          <a:noFill/>
        </p:spPr>
        <p:txBody>
          <a:bodyPr wrap="square" rtlCol="0">
            <a:spAutoFit/>
          </a:bodyPr>
          <a:lstStyle/>
          <a:p>
            <a:pPr algn="ctr"/>
            <a:r>
              <a:rPr lang="en-US" sz="3600" spc="50" dirty="0">
                <a:ln w="13335" cmpd="sng">
                  <a:solidFill>
                    <a:srgbClr val="759AA5">
                      <a:lumMod val="50000"/>
                    </a:srgbClr>
                  </a:solidFill>
                  <a:prstDash val="solid"/>
                </a:ln>
                <a:solidFill>
                  <a:srgbClr val="B9AB6F">
                    <a:tint val="1000"/>
                  </a:srgbClr>
                </a:solidFill>
                <a:latin typeface="Arial Bold" panose="020B0704020202020204" pitchFamily="34" charset="0"/>
                <a:cs typeface="Arial Bold" panose="020B0704020202020204" pitchFamily="34" charset="0"/>
              </a:rPr>
              <a:t>CONNECT WITH MCB</a:t>
            </a:r>
            <a:endParaRPr lang="en-US" sz="3600" dirty="0">
              <a:solidFill>
                <a:schemeClr val="bg1"/>
              </a:solidFill>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3186546572"/>
      </p:ext>
    </p:extLst>
  </p:cSld>
  <p:clrMapOvr>
    <a:masterClrMapping/>
  </p:clrMapOvr>
</p:sld>
</file>

<file path=ppt/theme/theme1.xml><?xml version="1.0" encoding="utf-8"?>
<a:theme xmlns:a="http://schemas.openxmlformats.org/drawingml/2006/main" name="Gov's Office Master 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TD Presentation v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TD Presentation v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BF8B54B9C2F145908D8A087AFDEA5B" ma:contentTypeVersion="14" ma:contentTypeDescription="Create a new document." ma:contentTypeScope="" ma:versionID="dc83c7189a06fa71bb69ebb5272215de">
  <xsd:schema xmlns:xsd="http://www.w3.org/2001/XMLSchema" xmlns:xs="http://www.w3.org/2001/XMLSchema" xmlns:p="http://schemas.microsoft.com/office/2006/metadata/properties" xmlns:ns2="16af42cc-106b-4e2e-8581-13122269057d" xmlns:ns3="40a772cb-aa71-4859-aa0d-6b203ba91e60" targetNamespace="http://schemas.microsoft.com/office/2006/metadata/properties" ma:root="true" ma:fieldsID="720b9c39aadb5405e30ca48747da7846" ns2:_="" ns3:_="">
    <xsd:import namespace="16af42cc-106b-4e2e-8581-13122269057d"/>
    <xsd:import namespace="40a772cb-aa71-4859-aa0d-6b203ba91e6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af42cc-106b-4e2e-8581-1312226905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a772cb-aa71-4859-aa0d-6b203ba91e6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3d9ecb3-1fba-45da-ba27-037be048c495}" ma:internalName="TaxCatchAll" ma:showField="CatchAllData" ma:web="40a772cb-aa71-4859-aa0d-6b203ba91e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0a772cb-aa71-4859-aa0d-6b203ba91e60" xsi:nil="true"/>
    <lcf76f155ced4ddcb4097134ff3c332f xmlns="16af42cc-106b-4e2e-8581-13122269057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847FE4B-781B-432A-91F2-3D2F6A9B7817}">
  <ds:schemaRefs>
    <ds:schemaRef ds:uri="http://schemas.microsoft.com/sharepoint/v3/contenttype/forms"/>
  </ds:schemaRefs>
</ds:datastoreItem>
</file>

<file path=customXml/itemProps2.xml><?xml version="1.0" encoding="utf-8"?>
<ds:datastoreItem xmlns:ds="http://schemas.openxmlformats.org/officeDocument/2006/customXml" ds:itemID="{F070A2F6-62BF-41A8-83D7-03BB879F7C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af42cc-106b-4e2e-8581-13122269057d"/>
    <ds:schemaRef ds:uri="40a772cb-aa71-4859-aa0d-6b203ba91e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4D5105-F1C9-4221-AB79-FF1D3D85C47C}">
  <ds:schemaRefs>
    <ds:schemaRef ds:uri="http://schemas.microsoft.com/office/2006/metadata/properties"/>
    <ds:schemaRef ds:uri="http://schemas.microsoft.com/office/infopath/2007/PartnerControls"/>
    <ds:schemaRef ds:uri="40a772cb-aa71-4859-aa0d-6b203ba91e60"/>
    <ds:schemaRef ds:uri="16af42cc-106b-4e2e-8581-13122269057d"/>
  </ds:schemaRefs>
</ds:datastoreItem>
</file>

<file path=docProps/app.xml><?xml version="1.0" encoding="utf-8"?>
<Properties xmlns="http://schemas.openxmlformats.org/officeDocument/2006/extended-properties" xmlns:vt="http://schemas.openxmlformats.org/officeDocument/2006/docPropsVTypes">
  <Template>itdpowerpointtemplate</Template>
  <TotalTime>0</TotalTime>
  <Words>1339</Words>
  <Application>Microsoft Office PowerPoint</Application>
  <PresentationFormat>On-screen Show (16:9)</PresentationFormat>
  <Paragraphs>171</Paragraphs>
  <Slides>35</Slides>
  <Notes>27</Notes>
  <HiddenSlides>0</HiddenSlides>
  <MMClips>0</MMClips>
  <ScaleCrop>false</ScaleCrop>
  <HeadingPairs>
    <vt:vector size="4" baseType="variant">
      <vt:variant>
        <vt:lpstr>Theme</vt:lpstr>
      </vt:variant>
      <vt:variant>
        <vt:i4>4</vt:i4>
      </vt:variant>
      <vt:variant>
        <vt:lpstr>Slide Titles</vt:lpstr>
      </vt:variant>
      <vt:variant>
        <vt:i4>35</vt:i4>
      </vt:variant>
    </vt:vector>
  </HeadingPairs>
  <TitlesOfParts>
    <vt:vector size="39" baseType="lpstr">
      <vt:lpstr>Gov's Office Master Template</vt:lpstr>
      <vt:lpstr>Office Theme</vt:lpstr>
      <vt:lpstr>CTD Presentation v1</vt:lpstr>
      <vt:lpstr>CTD Presentation v1</vt:lpstr>
      <vt:lpstr> Massachusetts Commission for the Blind      MCB Virtual Town Hall:  MBTA Mobility Center March 10, 2023</vt:lpstr>
      <vt:lpstr>PowerPoint Presentation</vt:lpstr>
      <vt:lpstr>What is Orientation and Mobility?</vt:lpstr>
      <vt:lpstr>MCB Orientation and Mobility Services</vt:lpstr>
      <vt:lpstr>Who is eligible for MCB O&amp;M services?</vt:lpstr>
      <vt:lpstr>Where does MCB O&amp;M Take Place?</vt:lpstr>
      <vt:lpstr>How to Request O&amp;M with MCB</vt:lpstr>
      <vt:lpstr>O&amp;M Apps </vt:lpstr>
      <vt:lpstr> </vt:lpstr>
      <vt:lpstr>MBTA Mobility Center </vt:lpstr>
      <vt:lpstr>What is the MBTA Mobility Center?</vt:lpstr>
      <vt:lpstr>Mobility Center Services</vt:lpstr>
      <vt:lpstr>1:1 Travel Training Process</vt:lpstr>
      <vt:lpstr>Who is a Candidate for 1:1 Travel Training?</vt:lpstr>
      <vt:lpstr>Training on The Commuter Rail</vt:lpstr>
      <vt:lpstr>Group Trainings</vt:lpstr>
      <vt:lpstr>Trip Planning</vt:lpstr>
      <vt:lpstr>Tactile Tools</vt:lpstr>
      <vt:lpstr>Technology Training</vt:lpstr>
      <vt:lpstr>How to Apply for the Blind Access Card</vt:lpstr>
      <vt:lpstr>Contact the Mobility Center</vt:lpstr>
      <vt:lpstr>Reduced Fare Programs</vt:lpstr>
      <vt:lpstr>Reduced Fare Media</vt:lpstr>
      <vt:lpstr>Apply for Reduced Fare Programs</vt:lpstr>
      <vt:lpstr>Selecting a Language       </vt:lpstr>
      <vt:lpstr>Starting the Application       </vt:lpstr>
      <vt:lpstr>Required Personal Information</vt:lpstr>
      <vt:lpstr>Optional Contact Information </vt:lpstr>
      <vt:lpstr>Proof of Blindness </vt:lpstr>
      <vt:lpstr>Upload a Photo ID </vt:lpstr>
      <vt:lpstr>Upload a Photo of Yourself </vt:lpstr>
      <vt:lpstr>Getting Your Card</vt:lpstr>
      <vt:lpstr>Optional Demographic Information </vt:lpstr>
      <vt:lpstr>Required Rules and Conditions </vt:lpstr>
      <vt:lpstr>Notifications After Submission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Governor's Office Master Template</dc:title>
  <dc:creator/>
  <cp:lastModifiedBy/>
  <cp:revision>155</cp:revision>
  <dcterms:created xsi:type="dcterms:W3CDTF">2017-01-25T23:11:38Z</dcterms:created>
  <dcterms:modified xsi:type="dcterms:W3CDTF">2023-03-07T18:05:45Z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0x010100E8BF8B54B9C2F145908D8A087AFDEA5B</vt:lpwstr>
  </property>
  <property fmtid="{D5CDD505-2E9C-101B-9397-08002B2CF9AE}" pid="3" name="MediaServiceImageTags">
    <vt:lpwstr/>
  </property>
</Properties>
</file>