
<file path=[Content_Types].xml><?xml version="1.0" encoding="utf-8"?>
<Types xmlns="http://schemas.openxmlformats.org/package/2006/content-types">
  <Default Extension="jpeg" ContentType="image/jpeg"/>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2"/>
  </p:notesMasterIdLst>
  <p:sldIdLst>
    <p:sldId id="490" r:id="rId5"/>
    <p:sldId id="333" r:id="rId6"/>
    <p:sldId id="499" r:id="rId7"/>
    <p:sldId id="452" r:id="rId8"/>
    <p:sldId id="491" r:id="rId9"/>
    <p:sldId id="485" r:id="rId10"/>
    <p:sldId id="500" r:id="rId11"/>
    <p:sldId id="497" r:id="rId12"/>
    <p:sldId id="501" r:id="rId13"/>
    <p:sldId id="495" r:id="rId14"/>
    <p:sldId id="502" r:id="rId15"/>
    <p:sldId id="496" r:id="rId16"/>
    <p:sldId id="503" r:id="rId17"/>
    <p:sldId id="493" r:id="rId18"/>
    <p:sldId id="504" r:id="rId19"/>
    <p:sldId id="505" r:id="rId20"/>
    <p:sldId id="343"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2B3871F-52C4-4E59-9C6D-58E6F61C6DBC}">
          <p14:sldIdLst>
            <p14:sldId id="490"/>
            <p14:sldId id="333"/>
            <p14:sldId id="499"/>
            <p14:sldId id="452"/>
            <p14:sldId id="491"/>
            <p14:sldId id="485"/>
            <p14:sldId id="500"/>
            <p14:sldId id="497"/>
            <p14:sldId id="501"/>
            <p14:sldId id="495"/>
            <p14:sldId id="502"/>
            <p14:sldId id="496"/>
            <p14:sldId id="503"/>
            <p14:sldId id="493"/>
            <p14:sldId id="504"/>
            <p14:sldId id="505"/>
            <p14:sldId id="343"/>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0" d="100"/>
          <a:sy n="70" d="100"/>
        </p:scale>
        <p:origin x="732"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A7274B-F783-4476-8A5C-669E1E355898}" type="datetimeFigureOut">
              <a:rPr lang="en-US" smtClean="0"/>
              <a:t>9/22/2020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302891-C88C-45C2-B4DE-146608BEDEF9}" type="slidenum">
              <a:rPr lang="en-US" smtClean="0"/>
              <a:t>‹#›</a:t>
            </a:fld>
            <a:endParaRPr lang="en-US"/>
          </a:p>
        </p:txBody>
      </p:sp>
    </p:spTree>
    <p:extLst>
      <p:ext uri="{BB962C8B-B14F-4D97-AF65-F5344CB8AC3E}">
        <p14:creationId xmlns:p14="http://schemas.microsoft.com/office/powerpoint/2010/main" val="18773974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1446A4-B631-4AFD-B557-20EC68D4BD91}" type="slidenum">
              <a:rPr lang="en-US" altLang="en-US"/>
              <a:pPr/>
              <a:t>1</a:t>
            </a:fld>
            <a:endParaRPr lang="en-US" altLang="en-US" dirty="0"/>
          </a:p>
        </p:txBody>
      </p:sp>
      <p:sp>
        <p:nvSpPr>
          <p:cNvPr id="121858" name="Rectangle 2"/>
          <p:cNvSpPr>
            <a:spLocks noGrp="1" noRot="1" noChangeAspect="1" noChangeArrowheads="1" noTextEdit="1"/>
          </p:cNvSpPr>
          <p:nvPr>
            <p:ph type="sldImg"/>
          </p:nvPr>
        </p:nvSpPr>
        <p:spPr>
          <a:xfrm>
            <a:off x="-287338" y="1103313"/>
            <a:ext cx="9815513" cy="5522912"/>
          </a:xfrm>
          <a:ln/>
        </p:spPr>
      </p:sp>
      <p:sp>
        <p:nvSpPr>
          <p:cNvPr id="121859"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32655362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8F580E-CA0A-4FFE-90EC-00961EC1CEE1}" type="slidenum">
              <a:rPr lang="en-US" altLang="en-US" smtClean="0"/>
              <a:pPr/>
              <a:t>2</a:t>
            </a:fld>
            <a:endParaRPr lang="en-US" altLang="en-US" dirty="0"/>
          </a:p>
        </p:txBody>
      </p:sp>
    </p:spTree>
    <p:extLst>
      <p:ext uri="{BB962C8B-B14F-4D97-AF65-F5344CB8AC3E}">
        <p14:creationId xmlns:p14="http://schemas.microsoft.com/office/powerpoint/2010/main" val="1552115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8F580E-CA0A-4FFE-90EC-00961EC1CEE1}" type="slidenum">
              <a:rPr lang="en-US" altLang="en-US" smtClean="0"/>
              <a:pPr/>
              <a:t>3</a:t>
            </a:fld>
            <a:endParaRPr lang="en-US" altLang="en-US" dirty="0"/>
          </a:p>
        </p:txBody>
      </p:sp>
    </p:spTree>
    <p:extLst>
      <p:ext uri="{BB962C8B-B14F-4D97-AF65-F5344CB8AC3E}">
        <p14:creationId xmlns:p14="http://schemas.microsoft.com/office/powerpoint/2010/main" val="32631979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8F580E-CA0A-4FFE-90EC-00961EC1CEE1}" type="slidenum">
              <a:rPr lang="en-US" altLang="en-US" smtClean="0"/>
              <a:pPr/>
              <a:t>7</a:t>
            </a:fld>
            <a:endParaRPr lang="en-US" altLang="en-US" dirty="0"/>
          </a:p>
        </p:txBody>
      </p:sp>
    </p:spTree>
    <p:extLst>
      <p:ext uri="{BB962C8B-B14F-4D97-AF65-F5344CB8AC3E}">
        <p14:creationId xmlns:p14="http://schemas.microsoft.com/office/powerpoint/2010/main" val="26211187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8F580E-CA0A-4FFE-90EC-00961EC1CEE1}" type="slidenum">
              <a:rPr lang="en-US" altLang="en-US" smtClean="0"/>
              <a:pPr/>
              <a:t>9</a:t>
            </a:fld>
            <a:endParaRPr lang="en-US" altLang="en-US" dirty="0"/>
          </a:p>
        </p:txBody>
      </p:sp>
    </p:spTree>
    <p:extLst>
      <p:ext uri="{BB962C8B-B14F-4D97-AF65-F5344CB8AC3E}">
        <p14:creationId xmlns:p14="http://schemas.microsoft.com/office/powerpoint/2010/main" val="1833709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8F580E-CA0A-4FFE-90EC-00961EC1CEE1}" type="slidenum">
              <a:rPr lang="en-US" altLang="en-US" smtClean="0"/>
              <a:pPr/>
              <a:t>11</a:t>
            </a:fld>
            <a:endParaRPr lang="en-US" altLang="en-US" dirty="0"/>
          </a:p>
        </p:txBody>
      </p:sp>
    </p:spTree>
    <p:extLst>
      <p:ext uri="{BB962C8B-B14F-4D97-AF65-F5344CB8AC3E}">
        <p14:creationId xmlns:p14="http://schemas.microsoft.com/office/powerpoint/2010/main" val="14397646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8F580E-CA0A-4FFE-90EC-00961EC1CEE1}" type="slidenum">
              <a:rPr lang="en-US" altLang="en-US" smtClean="0"/>
              <a:pPr/>
              <a:t>13</a:t>
            </a:fld>
            <a:endParaRPr lang="en-US" altLang="en-US" dirty="0"/>
          </a:p>
        </p:txBody>
      </p:sp>
    </p:spTree>
    <p:extLst>
      <p:ext uri="{BB962C8B-B14F-4D97-AF65-F5344CB8AC3E}">
        <p14:creationId xmlns:p14="http://schemas.microsoft.com/office/powerpoint/2010/main" val="11493090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8F580E-CA0A-4FFE-90EC-00961EC1CEE1}" type="slidenum">
              <a:rPr lang="en-US" altLang="en-US" smtClean="0"/>
              <a:pPr/>
              <a:t>15</a:t>
            </a:fld>
            <a:endParaRPr lang="en-US" altLang="en-US" dirty="0"/>
          </a:p>
        </p:txBody>
      </p:sp>
    </p:spTree>
    <p:extLst>
      <p:ext uri="{BB962C8B-B14F-4D97-AF65-F5344CB8AC3E}">
        <p14:creationId xmlns:p14="http://schemas.microsoft.com/office/powerpoint/2010/main" val="16740075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8F580E-CA0A-4FFE-90EC-00961EC1CEE1}" type="slidenum">
              <a:rPr lang="en-US" altLang="en-US" smtClean="0"/>
              <a:pPr/>
              <a:t>16</a:t>
            </a:fld>
            <a:endParaRPr lang="en-US" altLang="en-US" dirty="0"/>
          </a:p>
        </p:txBody>
      </p:sp>
    </p:spTree>
    <p:extLst>
      <p:ext uri="{BB962C8B-B14F-4D97-AF65-F5344CB8AC3E}">
        <p14:creationId xmlns:p14="http://schemas.microsoft.com/office/powerpoint/2010/main" val="11915029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D889A-5141-4181-A7C9-C55BC628386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92E30F7-F6DD-495C-B90D-955294EB18A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0BE992C-B136-45D9-A1A9-F9F47518F502}"/>
              </a:ext>
            </a:extLst>
          </p:cNvPr>
          <p:cNvSpPr>
            <a:spLocks noGrp="1"/>
          </p:cNvSpPr>
          <p:nvPr>
            <p:ph type="dt" sz="half" idx="10"/>
          </p:nvPr>
        </p:nvSpPr>
        <p:spPr/>
        <p:txBody>
          <a:bodyPr/>
          <a:lstStyle/>
          <a:p>
            <a:fld id="{67A01B01-DF0F-46AD-8AE2-D9851AA56ABD}" type="datetimeFigureOut">
              <a:rPr lang="en-US" smtClean="0"/>
              <a:t>9/22/2020</a:t>
            </a:fld>
            <a:endParaRPr lang="en-US"/>
          </a:p>
        </p:txBody>
      </p:sp>
      <p:sp>
        <p:nvSpPr>
          <p:cNvPr id="5" name="Footer Placeholder 4">
            <a:extLst>
              <a:ext uri="{FF2B5EF4-FFF2-40B4-BE49-F238E27FC236}">
                <a16:creationId xmlns:a16="http://schemas.microsoft.com/office/drawing/2014/main" id="{6E837BAD-E180-4D45-8412-4A8AF4265A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FA4BDE-CB8D-4E26-8DEB-3DEE053C170D}"/>
              </a:ext>
            </a:extLst>
          </p:cNvPr>
          <p:cNvSpPr>
            <a:spLocks noGrp="1"/>
          </p:cNvSpPr>
          <p:nvPr>
            <p:ph type="sldNum" sz="quarter" idx="12"/>
          </p:nvPr>
        </p:nvSpPr>
        <p:spPr/>
        <p:txBody>
          <a:bodyPr/>
          <a:lstStyle/>
          <a:p>
            <a:fld id="{12856371-AE33-48AC-BF71-A36E52F8C2D8}" type="slidenum">
              <a:rPr lang="en-US" smtClean="0"/>
              <a:t>‹#›</a:t>
            </a:fld>
            <a:endParaRPr lang="en-US"/>
          </a:p>
        </p:txBody>
      </p:sp>
    </p:spTree>
    <p:extLst>
      <p:ext uri="{BB962C8B-B14F-4D97-AF65-F5344CB8AC3E}">
        <p14:creationId xmlns:p14="http://schemas.microsoft.com/office/powerpoint/2010/main" val="36346307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9D43DE-DB24-4AF5-B1EC-51D1204ADB9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6224BE6-05CB-4F05-A077-00559BE6848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3CA576-B1B7-4240-8566-45E3649748F6}"/>
              </a:ext>
            </a:extLst>
          </p:cNvPr>
          <p:cNvSpPr>
            <a:spLocks noGrp="1"/>
          </p:cNvSpPr>
          <p:nvPr>
            <p:ph type="dt" sz="half" idx="10"/>
          </p:nvPr>
        </p:nvSpPr>
        <p:spPr/>
        <p:txBody>
          <a:bodyPr/>
          <a:lstStyle/>
          <a:p>
            <a:fld id="{67A01B01-DF0F-46AD-8AE2-D9851AA56ABD}" type="datetimeFigureOut">
              <a:rPr lang="en-US" smtClean="0"/>
              <a:t>9/22/2020</a:t>
            </a:fld>
            <a:endParaRPr lang="en-US"/>
          </a:p>
        </p:txBody>
      </p:sp>
      <p:sp>
        <p:nvSpPr>
          <p:cNvPr id="5" name="Footer Placeholder 4">
            <a:extLst>
              <a:ext uri="{FF2B5EF4-FFF2-40B4-BE49-F238E27FC236}">
                <a16:creationId xmlns:a16="http://schemas.microsoft.com/office/drawing/2014/main" id="{666EE24F-6218-403A-93DA-1C402E3CEE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4F3B5B-9298-44A5-8B90-121A5C308C53}"/>
              </a:ext>
            </a:extLst>
          </p:cNvPr>
          <p:cNvSpPr>
            <a:spLocks noGrp="1"/>
          </p:cNvSpPr>
          <p:nvPr>
            <p:ph type="sldNum" sz="quarter" idx="12"/>
          </p:nvPr>
        </p:nvSpPr>
        <p:spPr/>
        <p:txBody>
          <a:bodyPr/>
          <a:lstStyle/>
          <a:p>
            <a:fld id="{12856371-AE33-48AC-BF71-A36E52F8C2D8}" type="slidenum">
              <a:rPr lang="en-US" smtClean="0"/>
              <a:t>‹#›</a:t>
            </a:fld>
            <a:endParaRPr lang="en-US"/>
          </a:p>
        </p:txBody>
      </p:sp>
    </p:spTree>
    <p:extLst>
      <p:ext uri="{BB962C8B-B14F-4D97-AF65-F5344CB8AC3E}">
        <p14:creationId xmlns:p14="http://schemas.microsoft.com/office/powerpoint/2010/main" val="18854200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D23EF09-1777-4726-AB6F-D42BF5E3BA9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876BEFF-E6F6-45BE-88FD-085437189D3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C5F0AF-BCAA-46DC-831F-D761A718853A}"/>
              </a:ext>
            </a:extLst>
          </p:cNvPr>
          <p:cNvSpPr>
            <a:spLocks noGrp="1"/>
          </p:cNvSpPr>
          <p:nvPr>
            <p:ph type="dt" sz="half" idx="10"/>
          </p:nvPr>
        </p:nvSpPr>
        <p:spPr/>
        <p:txBody>
          <a:bodyPr/>
          <a:lstStyle/>
          <a:p>
            <a:fld id="{67A01B01-DF0F-46AD-8AE2-D9851AA56ABD}" type="datetimeFigureOut">
              <a:rPr lang="en-US" smtClean="0"/>
              <a:t>9/22/2020</a:t>
            </a:fld>
            <a:endParaRPr lang="en-US"/>
          </a:p>
        </p:txBody>
      </p:sp>
      <p:sp>
        <p:nvSpPr>
          <p:cNvPr id="5" name="Footer Placeholder 4">
            <a:extLst>
              <a:ext uri="{FF2B5EF4-FFF2-40B4-BE49-F238E27FC236}">
                <a16:creationId xmlns:a16="http://schemas.microsoft.com/office/drawing/2014/main" id="{3CF1B758-D016-4906-AE57-DC7EDD4D74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431BE0-58E8-458E-ADB0-9458E1312DA6}"/>
              </a:ext>
            </a:extLst>
          </p:cNvPr>
          <p:cNvSpPr>
            <a:spLocks noGrp="1"/>
          </p:cNvSpPr>
          <p:nvPr>
            <p:ph type="sldNum" sz="quarter" idx="12"/>
          </p:nvPr>
        </p:nvSpPr>
        <p:spPr/>
        <p:txBody>
          <a:bodyPr/>
          <a:lstStyle/>
          <a:p>
            <a:fld id="{12856371-AE33-48AC-BF71-A36E52F8C2D8}" type="slidenum">
              <a:rPr lang="en-US" smtClean="0"/>
              <a:t>‹#›</a:t>
            </a:fld>
            <a:endParaRPr lang="en-US"/>
          </a:p>
        </p:txBody>
      </p:sp>
    </p:spTree>
    <p:extLst>
      <p:ext uri="{BB962C8B-B14F-4D97-AF65-F5344CB8AC3E}">
        <p14:creationId xmlns:p14="http://schemas.microsoft.com/office/powerpoint/2010/main" val="14724772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105479" name="Line 7"/>
          <p:cNvSpPr>
            <a:spLocks noChangeShapeType="1"/>
          </p:cNvSpPr>
          <p:nvPr userDrawn="1"/>
        </p:nvSpPr>
        <p:spPr bwMode="auto">
          <a:xfrm>
            <a:off x="0" y="747713"/>
            <a:ext cx="12192000" cy="0"/>
          </a:xfrm>
          <a:prstGeom prst="line">
            <a:avLst/>
          </a:prstGeom>
          <a:noFill/>
          <a:ln w="9525">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14" y="0"/>
            <a:ext cx="12181172" cy="6858000"/>
          </a:xfrm>
          <a:prstGeom prst="rect">
            <a:avLst/>
          </a:prstGeom>
        </p:spPr>
      </p:pic>
    </p:spTree>
    <p:extLst>
      <p:ext uri="{BB962C8B-B14F-4D97-AF65-F5344CB8AC3E}">
        <p14:creationId xmlns:p14="http://schemas.microsoft.com/office/powerpoint/2010/main" val="39256105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D8762-B142-4FB3-A637-91143C8D014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579193D-A5EB-4917-A134-268C7D2E9E8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4D7B45-D2B2-4B95-803B-21E41CBB099A}"/>
              </a:ext>
            </a:extLst>
          </p:cNvPr>
          <p:cNvSpPr>
            <a:spLocks noGrp="1"/>
          </p:cNvSpPr>
          <p:nvPr>
            <p:ph type="dt" sz="half" idx="10"/>
          </p:nvPr>
        </p:nvSpPr>
        <p:spPr/>
        <p:txBody>
          <a:bodyPr/>
          <a:lstStyle/>
          <a:p>
            <a:fld id="{67A01B01-DF0F-46AD-8AE2-D9851AA56ABD}" type="datetimeFigureOut">
              <a:rPr lang="en-US" smtClean="0"/>
              <a:t>9/22/2020</a:t>
            </a:fld>
            <a:endParaRPr lang="en-US"/>
          </a:p>
        </p:txBody>
      </p:sp>
      <p:sp>
        <p:nvSpPr>
          <p:cNvPr id="5" name="Footer Placeholder 4">
            <a:extLst>
              <a:ext uri="{FF2B5EF4-FFF2-40B4-BE49-F238E27FC236}">
                <a16:creationId xmlns:a16="http://schemas.microsoft.com/office/drawing/2014/main" id="{DA9D9E18-984B-4943-B0AD-08E9F15B83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6067E5-2CD9-47D1-B891-512C8AC35B4B}"/>
              </a:ext>
            </a:extLst>
          </p:cNvPr>
          <p:cNvSpPr>
            <a:spLocks noGrp="1"/>
          </p:cNvSpPr>
          <p:nvPr>
            <p:ph type="sldNum" sz="quarter" idx="12"/>
          </p:nvPr>
        </p:nvSpPr>
        <p:spPr/>
        <p:txBody>
          <a:bodyPr/>
          <a:lstStyle/>
          <a:p>
            <a:fld id="{12856371-AE33-48AC-BF71-A36E52F8C2D8}" type="slidenum">
              <a:rPr lang="en-US" smtClean="0"/>
              <a:t>‹#›</a:t>
            </a:fld>
            <a:endParaRPr lang="en-US"/>
          </a:p>
        </p:txBody>
      </p:sp>
    </p:spTree>
    <p:extLst>
      <p:ext uri="{BB962C8B-B14F-4D97-AF65-F5344CB8AC3E}">
        <p14:creationId xmlns:p14="http://schemas.microsoft.com/office/powerpoint/2010/main" val="34494371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B2155-5435-47A3-A9E4-244EA7D1E08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81B5990-A01E-4A40-A146-0B1BE70679C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E78BB5E-5D9C-4720-983D-CF31AB7919F3}"/>
              </a:ext>
            </a:extLst>
          </p:cNvPr>
          <p:cNvSpPr>
            <a:spLocks noGrp="1"/>
          </p:cNvSpPr>
          <p:nvPr>
            <p:ph type="dt" sz="half" idx="10"/>
          </p:nvPr>
        </p:nvSpPr>
        <p:spPr/>
        <p:txBody>
          <a:bodyPr/>
          <a:lstStyle/>
          <a:p>
            <a:fld id="{67A01B01-DF0F-46AD-8AE2-D9851AA56ABD}" type="datetimeFigureOut">
              <a:rPr lang="en-US" smtClean="0"/>
              <a:t>9/22/2020</a:t>
            </a:fld>
            <a:endParaRPr lang="en-US"/>
          </a:p>
        </p:txBody>
      </p:sp>
      <p:sp>
        <p:nvSpPr>
          <p:cNvPr id="5" name="Footer Placeholder 4">
            <a:extLst>
              <a:ext uri="{FF2B5EF4-FFF2-40B4-BE49-F238E27FC236}">
                <a16:creationId xmlns:a16="http://schemas.microsoft.com/office/drawing/2014/main" id="{95EF5052-849D-4FB6-9B31-A529BD4B56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38DDDB-95D0-46BE-8905-74BC69D9D3EC}"/>
              </a:ext>
            </a:extLst>
          </p:cNvPr>
          <p:cNvSpPr>
            <a:spLocks noGrp="1"/>
          </p:cNvSpPr>
          <p:nvPr>
            <p:ph type="sldNum" sz="quarter" idx="12"/>
          </p:nvPr>
        </p:nvSpPr>
        <p:spPr/>
        <p:txBody>
          <a:bodyPr/>
          <a:lstStyle/>
          <a:p>
            <a:fld id="{12856371-AE33-48AC-BF71-A36E52F8C2D8}" type="slidenum">
              <a:rPr lang="en-US" smtClean="0"/>
              <a:t>‹#›</a:t>
            </a:fld>
            <a:endParaRPr lang="en-US"/>
          </a:p>
        </p:txBody>
      </p:sp>
    </p:spTree>
    <p:extLst>
      <p:ext uri="{BB962C8B-B14F-4D97-AF65-F5344CB8AC3E}">
        <p14:creationId xmlns:p14="http://schemas.microsoft.com/office/powerpoint/2010/main" val="34226130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7355B-A2ED-4290-AFD6-AF988EE8F3A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D471667-65F0-461B-BA33-9BA7AC90206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9DB5230-CC9F-4D14-9842-975D7E47521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2139E3D-DBF3-4978-ACFD-EE3F440A190B}"/>
              </a:ext>
            </a:extLst>
          </p:cNvPr>
          <p:cNvSpPr>
            <a:spLocks noGrp="1"/>
          </p:cNvSpPr>
          <p:nvPr>
            <p:ph type="dt" sz="half" idx="10"/>
          </p:nvPr>
        </p:nvSpPr>
        <p:spPr/>
        <p:txBody>
          <a:bodyPr/>
          <a:lstStyle/>
          <a:p>
            <a:fld id="{67A01B01-DF0F-46AD-8AE2-D9851AA56ABD}" type="datetimeFigureOut">
              <a:rPr lang="en-US" smtClean="0"/>
              <a:t>9/22/2020</a:t>
            </a:fld>
            <a:endParaRPr lang="en-US"/>
          </a:p>
        </p:txBody>
      </p:sp>
      <p:sp>
        <p:nvSpPr>
          <p:cNvPr id="6" name="Footer Placeholder 5">
            <a:extLst>
              <a:ext uri="{FF2B5EF4-FFF2-40B4-BE49-F238E27FC236}">
                <a16:creationId xmlns:a16="http://schemas.microsoft.com/office/drawing/2014/main" id="{6EACDA3B-B5D5-4787-8323-BAF73EE8D59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546DB78-7FB2-4BB1-B186-E3D73EC53757}"/>
              </a:ext>
            </a:extLst>
          </p:cNvPr>
          <p:cNvSpPr>
            <a:spLocks noGrp="1"/>
          </p:cNvSpPr>
          <p:nvPr>
            <p:ph type="sldNum" sz="quarter" idx="12"/>
          </p:nvPr>
        </p:nvSpPr>
        <p:spPr/>
        <p:txBody>
          <a:bodyPr/>
          <a:lstStyle/>
          <a:p>
            <a:fld id="{12856371-AE33-48AC-BF71-A36E52F8C2D8}" type="slidenum">
              <a:rPr lang="en-US" smtClean="0"/>
              <a:t>‹#›</a:t>
            </a:fld>
            <a:endParaRPr lang="en-US"/>
          </a:p>
        </p:txBody>
      </p:sp>
    </p:spTree>
    <p:extLst>
      <p:ext uri="{BB962C8B-B14F-4D97-AF65-F5344CB8AC3E}">
        <p14:creationId xmlns:p14="http://schemas.microsoft.com/office/powerpoint/2010/main" val="11688162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A3C865-9143-4B2D-928C-307E387C812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6315B01-6D6E-42DB-9927-82EA46684ED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5A56D07-B4D2-4EA0-9B78-A114E012694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ED601E4-8885-4412-AF77-55AC6AEB50E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24BD7EE-82CF-4494-BBE7-048EA72D7C3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2B5C289-80CA-4313-B761-E02721FC188F}"/>
              </a:ext>
            </a:extLst>
          </p:cNvPr>
          <p:cNvSpPr>
            <a:spLocks noGrp="1"/>
          </p:cNvSpPr>
          <p:nvPr>
            <p:ph type="dt" sz="half" idx="10"/>
          </p:nvPr>
        </p:nvSpPr>
        <p:spPr/>
        <p:txBody>
          <a:bodyPr/>
          <a:lstStyle/>
          <a:p>
            <a:fld id="{67A01B01-DF0F-46AD-8AE2-D9851AA56ABD}" type="datetimeFigureOut">
              <a:rPr lang="en-US" smtClean="0"/>
              <a:t>9/22/2020</a:t>
            </a:fld>
            <a:endParaRPr lang="en-US"/>
          </a:p>
        </p:txBody>
      </p:sp>
      <p:sp>
        <p:nvSpPr>
          <p:cNvPr id="8" name="Footer Placeholder 7">
            <a:extLst>
              <a:ext uri="{FF2B5EF4-FFF2-40B4-BE49-F238E27FC236}">
                <a16:creationId xmlns:a16="http://schemas.microsoft.com/office/drawing/2014/main" id="{6AD85A47-6A6B-407C-A9BD-D51C19C2E5E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755857F-8D05-4060-A1A9-23D08D3E8A0B}"/>
              </a:ext>
            </a:extLst>
          </p:cNvPr>
          <p:cNvSpPr>
            <a:spLocks noGrp="1"/>
          </p:cNvSpPr>
          <p:nvPr>
            <p:ph type="sldNum" sz="quarter" idx="12"/>
          </p:nvPr>
        </p:nvSpPr>
        <p:spPr/>
        <p:txBody>
          <a:bodyPr/>
          <a:lstStyle/>
          <a:p>
            <a:fld id="{12856371-AE33-48AC-BF71-A36E52F8C2D8}" type="slidenum">
              <a:rPr lang="en-US" smtClean="0"/>
              <a:t>‹#›</a:t>
            </a:fld>
            <a:endParaRPr lang="en-US"/>
          </a:p>
        </p:txBody>
      </p:sp>
    </p:spTree>
    <p:extLst>
      <p:ext uri="{BB962C8B-B14F-4D97-AF65-F5344CB8AC3E}">
        <p14:creationId xmlns:p14="http://schemas.microsoft.com/office/powerpoint/2010/main" val="39342656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A0717-6EE2-4950-880B-B648E8F0AD9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BD29E86-5B15-4928-8C8C-FBC6949D7A67}"/>
              </a:ext>
            </a:extLst>
          </p:cNvPr>
          <p:cNvSpPr>
            <a:spLocks noGrp="1"/>
          </p:cNvSpPr>
          <p:nvPr>
            <p:ph type="dt" sz="half" idx="10"/>
          </p:nvPr>
        </p:nvSpPr>
        <p:spPr/>
        <p:txBody>
          <a:bodyPr/>
          <a:lstStyle/>
          <a:p>
            <a:fld id="{67A01B01-DF0F-46AD-8AE2-D9851AA56ABD}" type="datetimeFigureOut">
              <a:rPr lang="en-US" smtClean="0"/>
              <a:t>9/22/2020</a:t>
            </a:fld>
            <a:endParaRPr lang="en-US"/>
          </a:p>
        </p:txBody>
      </p:sp>
      <p:sp>
        <p:nvSpPr>
          <p:cNvPr id="4" name="Footer Placeholder 3">
            <a:extLst>
              <a:ext uri="{FF2B5EF4-FFF2-40B4-BE49-F238E27FC236}">
                <a16:creationId xmlns:a16="http://schemas.microsoft.com/office/drawing/2014/main" id="{6C0D64EC-AC59-4BD5-B706-58654F25DBE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9715EC6-6265-4DF1-8B13-77844C7EE60B}"/>
              </a:ext>
            </a:extLst>
          </p:cNvPr>
          <p:cNvSpPr>
            <a:spLocks noGrp="1"/>
          </p:cNvSpPr>
          <p:nvPr>
            <p:ph type="sldNum" sz="quarter" idx="12"/>
          </p:nvPr>
        </p:nvSpPr>
        <p:spPr/>
        <p:txBody>
          <a:bodyPr/>
          <a:lstStyle/>
          <a:p>
            <a:fld id="{12856371-AE33-48AC-BF71-A36E52F8C2D8}" type="slidenum">
              <a:rPr lang="en-US" smtClean="0"/>
              <a:t>‹#›</a:t>
            </a:fld>
            <a:endParaRPr lang="en-US"/>
          </a:p>
        </p:txBody>
      </p:sp>
    </p:spTree>
    <p:extLst>
      <p:ext uri="{BB962C8B-B14F-4D97-AF65-F5344CB8AC3E}">
        <p14:creationId xmlns:p14="http://schemas.microsoft.com/office/powerpoint/2010/main" val="9348182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1C8FEB1-AEBD-4B62-9A8B-1B9EC6126B2A}"/>
              </a:ext>
            </a:extLst>
          </p:cNvPr>
          <p:cNvSpPr>
            <a:spLocks noGrp="1"/>
          </p:cNvSpPr>
          <p:nvPr>
            <p:ph type="dt" sz="half" idx="10"/>
          </p:nvPr>
        </p:nvSpPr>
        <p:spPr/>
        <p:txBody>
          <a:bodyPr/>
          <a:lstStyle/>
          <a:p>
            <a:fld id="{67A01B01-DF0F-46AD-8AE2-D9851AA56ABD}" type="datetimeFigureOut">
              <a:rPr lang="en-US" smtClean="0"/>
              <a:t>9/22/2020</a:t>
            </a:fld>
            <a:endParaRPr lang="en-US"/>
          </a:p>
        </p:txBody>
      </p:sp>
      <p:sp>
        <p:nvSpPr>
          <p:cNvPr id="3" name="Footer Placeholder 2">
            <a:extLst>
              <a:ext uri="{FF2B5EF4-FFF2-40B4-BE49-F238E27FC236}">
                <a16:creationId xmlns:a16="http://schemas.microsoft.com/office/drawing/2014/main" id="{7EB34AE8-931D-4EA1-A6ED-57DF8BA9D84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2BD7629-42A8-4B21-A546-D904B84C6E02}"/>
              </a:ext>
            </a:extLst>
          </p:cNvPr>
          <p:cNvSpPr>
            <a:spLocks noGrp="1"/>
          </p:cNvSpPr>
          <p:nvPr>
            <p:ph type="sldNum" sz="quarter" idx="12"/>
          </p:nvPr>
        </p:nvSpPr>
        <p:spPr/>
        <p:txBody>
          <a:bodyPr/>
          <a:lstStyle/>
          <a:p>
            <a:fld id="{12856371-AE33-48AC-BF71-A36E52F8C2D8}" type="slidenum">
              <a:rPr lang="en-US" smtClean="0"/>
              <a:t>‹#›</a:t>
            </a:fld>
            <a:endParaRPr lang="en-US"/>
          </a:p>
        </p:txBody>
      </p:sp>
    </p:spTree>
    <p:extLst>
      <p:ext uri="{BB962C8B-B14F-4D97-AF65-F5344CB8AC3E}">
        <p14:creationId xmlns:p14="http://schemas.microsoft.com/office/powerpoint/2010/main" val="5519410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87328-F0E7-4418-AFCE-DADCE0CBD5C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C7C6260-7605-4ECB-878E-464E74F95B3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4759A75-425C-4C5E-A8CB-ECCEDFF385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90137B1-92E3-4A9C-9059-0235E1F60492}"/>
              </a:ext>
            </a:extLst>
          </p:cNvPr>
          <p:cNvSpPr>
            <a:spLocks noGrp="1"/>
          </p:cNvSpPr>
          <p:nvPr>
            <p:ph type="dt" sz="half" idx="10"/>
          </p:nvPr>
        </p:nvSpPr>
        <p:spPr/>
        <p:txBody>
          <a:bodyPr/>
          <a:lstStyle/>
          <a:p>
            <a:fld id="{67A01B01-DF0F-46AD-8AE2-D9851AA56ABD}" type="datetimeFigureOut">
              <a:rPr lang="en-US" smtClean="0"/>
              <a:t>9/22/2020</a:t>
            </a:fld>
            <a:endParaRPr lang="en-US"/>
          </a:p>
        </p:txBody>
      </p:sp>
      <p:sp>
        <p:nvSpPr>
          <p:cNvPr id="6" name="Footer Placeholder 5">
            <a:extLst>
              <a:ext uri="{FF2B5EF4-FFF2-40B4-BE49-F238E27FC236}">
                <a16:creationId xmlns:a16="http://schemas.microsoft.com/office/drawing/2014/main" id="{EDFB7966-D01E-45CD-A67B-EDF2A7EF8BF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AE511AC-B5AD-41F9-B9F1-BE0CEF7BE6ED}"/>
              </a:ext>
            </a:extLst>
          </p:cNvPr>
          <p:cNvSpPr>
            <a:spLocks noGrp="1"/>
          </p:cNvSpPr>
          <p:nvPr>
            <p:ph type="sldNum" sz="quarter" idx="12"/>
          </p:nvPr>
        </p:nvSpPr>
        <p:spPr/>
        <p:txBody>
          <a:bodyPr/>
          <a:lstStyle/>
          <a:p>
            <a:fld id="{12856371-AE33-48AC-BF71-A36E52F8C2D8}" type="slidenum">
              <a:rPr lang="en-US" smtClean="0"/>
              <a:t>‹#›</a:t>
            </a:fld>
            <a:endParaRPr lang="en-US"/>
          </a:p>
        </p:txBody>
      </p:sp>
    </p:spTree>
    <p:extLst>
      <p:ext uri="{BB962C8B-B14F-4D97-AF65-F5344CB8AC3E}">
        <p14:creationId xmlns:p14="http://schemas.microsoft.com/office/powerpoint/2010/main" val="6091290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1CC05-17F0-486A-B5CD-CFB767BDC3C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0EEF9E4-5533-430F-949A-8BEBEEA379E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ADFDB09-16B4-4D1E-AF6C-1DEFAD268B7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DAC0BF5-F283-4FA8-A6A1-8C95DCA2D7A9}"/>
              </a:ext>
            </a:extLst>
          </p:cNvPr>
          <p:cNvSpPr>
            <a:spLocks noGrp="1"/>
          </p:cNvSpPr>
          <p:nvPr>
            <p:ph type="dt" sz="half" idx="10"/>
          </p:nvPr>
        </p:nvSpPr>
        <p:spPr/>
        <p:txBody>
          <a:bodyPr/>
          <a:lstStyle/>
          <a:p>
            <a:fld id="{67A01B01-DF0F-46AD-8AE2-D9851AA56ABD}" type="datetimeFigureOut">
              <a:rPr lang="en-US" smtClean="0"/>
              <a:t>9/22/2020</a:t>
            </a:fld>
            <a:endParaRPr lang="en-US"/>
          </a:p>
        </p:txBody>
      </p:sp>
      <p:sp>
        <p:nvSpPr>
          <p:cNvPr id="6" name="Footer Placeholder 5">
            <a:extLst>
              <a:ext uri="{FF2B5EF4-FFF2-40B4-BE49-F238E27FC236}">
                <a16:creationId xmlns:a16="http://schemas.microsoft.com/office/drawing/2014/main" id="{49790151-918D-439C-A09E-398D929123B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0B504AB-FF06-41DC-AEE4-E976AE52E889}"/>
              </a:ext>
            </a:extLst>
          </p:cNvPr>
          <p:cNvSpPr>
            <a:spLocks noGrp="1"/>
          </p:cNvSpPr>
          <p:nvPr>
            <p:ph type="sldNum" sz="quarter" idx="12"/>
          </p:nvPr>
        </p:nvSpPr>
        <p:spPr/>
        <p:txBody>
          <a:bodyPr/>
          <a:lstStyle/>
          <a:p>
            <a:fld id="{12856371-AE33-48AC-BF71-A36E52F8C2D8}" type="slidenum">
              <a:rPr lang="en-US" smtClean="0"/>
              <a:t>‹#›</a:t>
            </a:fld>
            <a:endParaRPr lang="en-US"/>
          </a:p>
        </p:txBody>
      </p:sp>
    </p:spTree>
    <p:extLst>
      <p:ext uri="{BB962C8B-B14F-4D97-AF65-F5344CB8AC3E}">
        <p14:creationId xmlns:p14="http://schemas.microsoft.com/office/powerpoint/2010/main" val="16231908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64AB51C-D037-4983-B4DB-2399491D3A1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60C841F-2137-4DBF-B600-35D2D8576C1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30AC3A-772E-49ED-839A-0E1FA515F9B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A01B01-DF0F-46AD-8AE2-D9851AA56ABD}" type="datetimeFigureOut">
              <a:rPr lang="en-US" smtClean="0"/>
              <a:t>9/22/2020</a:t>
            </a:fld>
            <a:endParaRPr lang="en-US"/>
          </a:p>
        </p:txBody>
      </p:sp>
      <p:sp>
        <p:nvSpPr>
          <p:cNvPr id="5" name="Footer Placeholder 4">
            <a:extLst>
              <a:ext uri="{FF2B5EF4-FFF2-40B4-BE49-F238E27FC236}">
                <a16:creationId xmlns:a16="http://schemas.microsoft.com/office/drawing/2014/main" id="{A9432893-2410-4D1C-9AA3-A270EDEE8A0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8DBCD89-4ED4-4D8E-A03E-4B696AB779C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856371-AE33-48AC-BF71-A36E52F8C2D8}" type="slidenum">
              <a:rPr lang="en-US" smtClean="0"/>
              <a:t>‹#›</a:t>
            </a:fld>
            <a:endParaRPr lang="en-US"/>
          </a:p>
        </p:txBody>
      </p:sp>
    </p:spTree>
    <p:extLst>
      <p:ext uri="{BB962C8B-B14F-4D97-AF65-F5344CB8AC3E}">
        <p14:creationId xmlns:p14="http://schemas.microsoft.com/office/powerpoint/2010/main" val="30106916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hyperlink" Target="mailto:MCBinfo@mass.gov" TargetMode="External"/><Relationship Id="rId2" Type="http://schemas.openxmlformats.org/officeDocument/2006/relationships/hyperlink" Target="mailto:BlindnessRegistry@mass.gov" TargetMode="External"/><Relationship Id="rId1" Type="http://schemas.openxmlformats.org/officeDocument/2006/relationships/slideLayout" Target="../slideLayouts/slideLayout12.xml"/><Relationship Id="rId5" Type="http://schemas.openxmlformats.org/officeDocument/2006/relationships/hyperlink" Target="http://www.mass.gov/reportofblindness" TargetMode="External"/><Relationship Id="rId4" Type="http://schemas.openxmlformats.org/officeDocument/2006/relationships/hyperlink" Target="mailto:MCB-Ombudsman@mass.gov"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notesSlide" Target="../notesSlides/notesSlide9.xml"/></Relationships>
</file>

<file path=ppt/slides/_rels/slide17.xml.rels><?xml version="1.0" encoding="UTF-8" standalone="yes"?>
<Relationships xmlns="http://schemas.openxmlformats.org/package/2006/relationships"><Relationship Id="rId2" Type="http://schemas.openxmlformats.org/officeDocument/2006/relationships/hyperlink" Target="http://www.mass.gov/mcb" TargetMode="Externa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931" y="-13063"/>
            <a:ext cx="12343587" cy="6949440"/>
          </a:xfrm>
          <a:prstGeom prst="rect">
            <a:avLst/>
          </a:prstGeom>
        </p:spPr>
      </p:pic>
      <p:sp>
        <p:nvSpPr>
          <p:cNvPr id="110596" name="Rectangle 4"/>
          <p:cNvSpPr>
            <a:spLocks noGrp="1" noChangeArrowheads="1"/>
          </p:cNvSpPr>
          <p:nvPr>
            <p:ph type="ctrTitle" idx="4294967295"/>
          </p:nvPr>
        </p:nvSpPr>
        <p:spPr>
          <a:xfrm>
            <a:off x="4034637" y="2444001"/>
            <a:ext cx="8370723" cy="1387592"/>
          </a:xfrm>
          <a:prstGeom prst="rect">
            <a:avLst/>
          </a:prstGeom>
        </p:spPr>
        <p:txBody>
          <a:bodyPr anchor="ctr">
            <a:normAutofit fontScale="90000"/>
          </a:bodyPr>
          <a:lstStyle/>
          <a:p>
            <a:pPr>
              <a:lnSpc>
                <a:spcPct val="100000"/>
              </a:lnSpc>
              <a:spcAft>
                <a:spcPts val="800"/>
              </a:spcAft>
            </a:pPr>
            <a:br>
              <a:rPr lang="en-US" sz="2133" dirty="0">
                <a:solidFill>
                  <a:schemeClr val="bg1"/>
                </a:solidFill>
                <a:latin typeface="Arial" pitchFamily="34" charset="0"/>
                <a:cs typeface="Arial" pitchFamily="34" charset="0"/>
              </a:rPr>
            </a:br>
            <a:r>
              <a:rPr lang="en-US" sz="3200" dirty="0">
                <a:solidFill>
                  <a:schemeClr val="bg1"/>
                </a:solidFill>
                <a:latin typeface="Arial Bold" panose="020B0704020202020204" pitchFamily="34" charset="0"/>
                <a:cs typeface="Arial Bold" panose="020B0704020202020204" pitchFamily="34" charset="0"/>
              </a:rPr>
              <a:t>Massachusetts Commission for the Blind</a:t>
            </a:r>
            <a:br>
              <a:rPr lang="en-US" sz="2133" dirty="0">
                <a:solidFill>
                  <a:schemeClr val="bg1"/>
                </a:solidFill>
                <a:latin typeface="Arial Bold" panose="020B0704020202020204" pitchFamily="34" charset="0"/>
                <a:cs typeface="Arial Bold" panose="020B0704020202020204" pitchFamily="34" charset="0"/>
              </a:rPr>
            </a:br>
            <a:r>
              <a:rPr lang="en-US" sz="2133" dirty="0">
                <a:solidFill>
                  <a:schemeClr val="bg1"/>
                </a:solidFill>
                <a:latin typeface="Arial Bold" panose="020B0704020202020204" pitchFamily="34" charset="0"/>
                <a:cs typeface="Arial Bold" panose="020B0704020202020204" pitchFamily="34" charset="0"/>
              </a:rPr>
              <a:t>				</a:t>
            </a:r>
            <a:br>
              <a:rPr lang="en-US" sz="2133" dirty="0">
                <a:solidFill>
                  <a:schemeClr val="bg1"/>
                </a:solidFill>
                <a:latin typeface="Arial Bold" panose="020B0704020202020204" pitchFamily="34" charset="0"/>
                <a:cs typeface="Arial Bold" panose="020B0704020202020204" pitchFamily="34" charset="0"/>
              </a:rPr>
            </a:br>
            <a:r>
              <a:rPr lang="en-US" sz="3200" dirty="0">
                <a:solidFill>
                  <a:schemeClr val="bg1"/>
                </a:solidFill>
                <a:latin typeface="Arial Bold" panose="020B0704020202020204" pitchFamily="34" charset="0"/>
                <a:cs typeface="Arial Bold" panose="020B0704020202020204" pitchFamily="34" charset="0"/>
              </a:rPr>
              <a:t>MCB Town Hall - September 23, 2020</a:t>
            </a:r>
            <a:endParaRPr lang="en-US" sz="3200" b="1" dirty="0">
              <a:solidFill>
                <a:schemeClr val="bg1"/>
              </a:solidFill>
              <a:latin typeface="Arial Bold" panose="020B0704020202020204" pitchFamily="34" charset="0"/>
              <a:cs typeface="Arial Bold" panose="020B0704020202020204" pitchFamily="34" charset="0"/>
            </a:endParaRPr>
          </a:p>
        </p:txBody>
      </p:sp>
    </p:spTree>
    <p:extLst>
      <p:ext uri="{BB962C8B-B14F-4D97-AF65-F5344CB8AC3E}">
        <p14:creationId xmlns:p14="http://schemas.microsoft.com/office/powerpoint/2010/main" val="6967532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294967295"/>
          </p:nvPr>
        </p:nvSpPr>
        <p:spPr>
          <a:xfrm>
            <a:off x="1417675" y="813643"/>
            <a:ext cx="10476613" cy="5962760"/>
          </a:xfrm>
          <a:prstGeom prst="rect">
            <a:avLst/>
          </a:prstGeom>
        </p:spPr>
        <p:txBody>
          <a:bodyPr anchor="t">
            <a:normAutofit fontScale="92500" lnSpcReduction="10000"/>
          </a:bodyPr>
          <a:lstStyle/>
          <a:p>
            <a:pPr>
              <a:lnSpc>
                <a:spcPct val="150000"/>
              </a:lnSpc>
              <a:spcBef>
                <a:spcPts val="0"/>
              </a:spcBef>
              <a:buFont typeface="Wingdings" panose="05000000000000000000" pitchFamily="2" charset="2"/>
              <a:buChar char="§"/>
            </a:pPr>
            <a:r>
              <a:rPr lang="en-US" sz="3200" dirty="0">
                <a:solidFill>
                  <a:schemeClr val="bg1"/>
                </a:solidFill>
                <a:latin typeface="Arial Bold" panose="020B0704020202020204" pitchFamily="34" charset="0"/>
                <a:cs typeface="Arial Bold" panose="020B0704020202020204" pitchFamily="34" charset="0"/>
              </a:rPr>
              <a:t>What are some of the benefits of registration?</a:t>
            </a:r>
          </a:p>
          <a:p>
            <a:pPr lvl="1">
              <a:lnSpc>
                <a:spcPct val="150000"/>
              </a:lnSpc>
              <a:spcBef>
                <a:spcPts val="0"/>
              </a:spcBef>
              <a:buFont typeface="Wingdings" panose="05000000000000000000" pitchFamily="2" charset="2"/>
              <a:buChar char="§"/>
            </a:pPr>
            <a:r>
              <a:rPr lang="en-US" sz="3200" dirty="0">
                <a:solidFill>
                  <a:schemeClr val="bg1"/>
                </a:solidFill>
                <a:latin typeface="Arial Bold" panose="020B0704020202020204" pitchFamily="34" charset="0"/>
                <a:cs typeface="Arial Bold" panose="020B0704020202020204" pitchFamily="34" charset="0"/>
              </a:rPr>
              <a:t>Real Estate &amp; Auto Excise tax exemptions</a:t>
            </a:r>
          </a:p>
          <a:p>
            <a:pPr lvl="1">
              <a:lnSpc>
                <a:spcPct val="150000"/>
              </a:lnSpc>
              <a:spcBef>
                <a:spcPts val="0"/>
              </a:spcBef>
              <a:buFont typeface="Wingdings" panose="05000000000000000000" pitchFamily="2" charset="2"/>
              <a:buChar char="§"/>
            </a:pPr>
            <a:r>
              <a:rPr lang="en-US" sz="3200" dirty="0">
                <a:solidFill>
                  <a:schemeClr val="bg1"/>
                </a:solidFill>
                <a:latin typeface="Arial Bold" panose="020B0704020202020204" pitchFamily="34" charset="0"/>
                <a:cs typeface="Arial Bold" panose="020B0704020202020204" pitchFamily="34" charset="0"/>
              </a:rPr>
              <a:t>Certificates of Blindness</a:t>
            </a:r>
          </a:p>
          <a:p>
            <a:pPr lvl="1">
              <a:lnSpc>
                <a:spcPct val="150000"/>
              </a:lnSpc>
              <a:spcBef>
                <a:spcPts val="0"/>
              </a:spcBef>
              <a:buFont typeface="Wingdings" panose="05000000000000000000" pitchFamily="2" charset="2"/>
              <a:buChar char="§"/>
            </a:pPr>
            <a:r>
              <a:rPr lang="en-US" sz="3200" dirty="0">
                <a:solidFill>
                  <a:schemeClr val="bg1"/>
                </a:solidFill>
                <a:latin typeface="Arial Bold" panose="020B0704020202020204" pitchFamily="34" charset="0"/>
                <a:cs typeface="Arial Bold" panose="020B0704020202020204" pitchFamily="34" charset="0"/>
              </a:rPr>
              <a:t>MCB ID card</a:t>
            </a:r>
          </a:p>
          <a:p>
            <a:pPr lvl="1">
              <a:lnSpc>
                <a:spcPct val="150000"/>
              </a:lnSpc>
              <a:spcBef>
                <a:spcPts val="0"/>
              </a:spcBef>
              <a:buFont typeface="Wingdings" panose="05000000000000000000" pitchFamily="2" charset="2"/>
              <a:buChar char="§"/>
            </a:pPr>
            <a:r>
              <a:rPr lang="en-US" sz="3200" dirty="0">
                <a:solidFill>
                  <a:schemeClr val="bg1"/>
                </a:solidFill>
                <a:latin typeface="Arial Bold" panose="020B0704020202020204" pitchFamily="34" charset="0"/>
                <a:cs typeface="Arial Bold" panose="020B0704020202020204" pitchFamily="34" charset="0"/>
              </a:rPr>
              <a:t>Voting rights information</a:t>
            </a:r>
          </a:p>
          <a:p>
            <a:pPr lvl="1">
              <a:lnSpc>
                <a:spcPct val="150000"/>
              </a:lnSpc>
              <a:spcBef>
                <a:spcPts val="0"/>
              </a:spcBef>
              <a:buFont typeface="Wingdings" panose="05000000000000000000" pitchFamily="2" charset="2"/>
              <a:buChar char="§"/>
            </a:pPr>
            <a:r>
              <a:rPr lang="en-US" sz="3200" dirty="0">
                <a:solidFill>
                  <a:schemeClr val="bg1"/>
                </a:solidFill>
                <a:latin typeface="Arial Bold" panose="020B0704020202020204" pitchFamily="34" charset="0"/>
                <a:cs typeface="Arial Bold" panose="020B0704020202020204" pitchFamily="34" charset="0"/>
              </a:rPr>
              <a:t>Certification for handicap placards &amp; specialized telephone equipment</a:t>
            </a:r>
          </a:p>
          <a:p>
            <a:pPr lvl="1">
              <a:lnSpc>
                <a:spcPct val="150000"/>
              </a:lnSpc>
              <a:spcBef>
                <a:spcPts val="0"/>
              </a:spcBef>
              <a:buFont typeface="Wingdings" panose="05000000000000000000" pitchFamily="2" charset="2"/>
              <a:buChar char="§"/>
            </a:pPr>
            <a:r>
              <a:rPr lang="en-US" sz="3200" dirty="0">
                <a:solidFill>
                  <a:schemeClr val="bg1"/>
                </a:solidFill>
                <a:latin typeface="Arial Bold" panose="020B0704020202020204" pitchFamily="34" charset="0"/>
                <a:cs typeface="Arial Bold" panose="020B0704020202020204" pitchFamily="34" charset="0"/>
              </a:rPr>
              <a:t>Specialized blindness services i.e. Orientation &amp; Mobility, Independent Living training etc. .</a:t>
            </a:r>
            <a:endParaRPr lang="en-US" sz="3200" dirty="0">
              <a:latin typeface="Arial Bold" panose="020B0704020202020204" pitchFamily="34" charset="0"/>
              <a:cs typeface="Arial Bold" panose="020B0704020202020204" pitchFamily="34" charset="0"/>
            </a:endParaRPr>
          </a:p>
          <a:p>
            <a:pPr>
              <a:lnSpc>
                <a:spcPct val="150000"/>
              </a:lnSpc>
              <a:spcBef>
                <a:spcPts val="0"/>
              </a:spcBef>
              <a:buFont typeface="Wingdings" panose="05000000000000000000" pitchFamily="2" charset="2"/>
              <a:buChar char="§"/>
            </a:pPr>
            <a:endParaRPr lang="en-US" dirty="0">
              <a:solidFill>
                <a:schemeClr val="bg1"/>
              </a:solidFill>
            </a:endParaRPr>
          </a:p>
          <a:p>
            <a:pPr marL="0" indent="0">
              <a:buNone/>
            </a:pPr>
            <a:endParaRPr lang="en-US" dirty="0"/>
          </a:p>
        </p:txBody>
      </p:sp>
      <p:sp>
        <p:nvSpPr>
          <p:cNvPr id="3" name="Title 2"/>
          <p:cNvSpPr>
            <a:spLocks noGrp="1"/>
          </p:cNvSpPr>
          <p:nvPr>
            <p:ph type="title" idx="4294967295"/>
          </p:nvPr>
        </p:nvSpPr>
        <p:spPr>
          <a:xfrm>
            <a:off x="597963" y="122542"/>
            <a:ext cx="11894288" cy="732045"/>
          </a:xfrm>
          <a:prstGeom prst="rect">
            <a:avLst/>
          </a:prstGeom>
        </p:spPr>
        <p:txBody>
          <a:bodyPr anchor="t">
            <a:normAutofit fontScale="90000"/>
          </a:bodyPr>
          <a:lstStyle/>
          <a:p>
            <a:pPr algn="ctr"/>
            <a:r>
              <a:rPr lang="en-US" sz="4000" spc="67" dirty="0">
                <a:ln w="13335" cmpd="sng">
                  <a:solidFill>
                    <a:srgbClr val="759AA5">
                      <a:lumMod val="50000"/>
                    </a:srgbClr>
                  </a:solidFill>
                  <a:prstDash val="solid"/>
                </a:ln>
                <a:solidFill>
                  <a:srgbClr val="B9AB6F">
                    <a:tint val="1000"/>
                  </a:srgbClr>
                </a:solidFill>
                <a:latin typeface="Arial Bold" panose="020B0704020202020204" pitchFamily="34" charset="0"/>
                <a:cs typeface="Arial Bold" panose="020B0704020202020204" pitchFamily="34" charset="0"/>
              </a:rPr>
              <a:t>CR	Frequently Asked Questions Continued</a:t>
            </a:r>
            <a:br>
              <a:rPr lang="en-US" sz="4267" spc="67" dirty="0">
                <a:ln w="13335" cmpd="sng">
                  <a:solidFill>
                    <a:srgbClr val="759AA5">
                      <a:lumMod val="50000"/>
                    </a:srgbClr>
                  </a:solidFill>
                  <a:prstDash val="solid"/>
                </a:ln>
                <a:solidFill>
                  <a:srgbClr val="B9AB6F">
                    <a:tint val="1000"/>
                  </a:srgbClr>
                </a:solidFill>
                <a:latin typeface="Tw Cen MT"/>
              </a:rPr>
            </a:br>
            <a:br>
              <a:rPr lang="en-US" sz="4267" spc="67" dirty="0">
                <a:ln w="13335" cmpd="sng">
                  <a:solidFill>
                    <a:srgbClr val="759AA5">
                      <a:lumMod val="50000"/>
                    </a:srgbClr>
                  </a:solidFill>
                  <a:prstDash val="solid"/>
                </a:ln>
                <a:solidFill>
                  <a:srgbClr val="B9AB6F">
                    <a:tint val="1000"/>
                  </a:srgbClr>
                </a:solidFill>
                <a:latin typeface="Tw Cen MT"/>
              </a:rPr>
            </a:br>
            <a:endParaRPr lang="en-US" sz="3733" dirty="0">
              <a:solidFill>
                <a:schemeClr val="bg1"/>
              </a:solidFill>
            </a:endParaRPr>
          </a:p>
        </p:txBody>
      </p:sp>
    </p:spTree>
    <p:extLst>
      <p:ext uri="{BB962C8B-B14F-4D97-AF65-F5344CB8AC3E}">
        <p14:creationId xmlns:p14="http://schemas.microsoft.com/office/powerpoint/2010/main" val="41181101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D388FBF-E2C6-4A40-806E-70071FB81D88}"/>
              </a:ext>
            </a:extLst>
          </p:cNvPr>
          <p:cNvSpPr txBox="1"/>
          <p:nvPr/>
        </p:nvSpPr>
        <p:spPr>
          <a:xfrm>
            <a:off x="1166509" y="1268227"/>
            <a:ext cx="10203239" cy="2800767"/>
          </a:xfrm>
          <a:prstGeom prst="rect">
            <a:avLst/>
          </a:prstGeom>
          <a:noFill/>
        </p:spPr>
        <p:txBody>
          <a:bodyPr wrap="square" rtlCol="0">
            <a:spAutoFit/>
          </a:bodyPr>
          <a:lstStyle/>
          <a:p>
            <a:pPr algn="ctr"/>
            <a:endParaRPr lang="en-US" sz="6400" dirty="0">
              <a:solidFill>
                <a:schemeClr val="bg1"/>
              </a:solidFill>
              <a:latin typeface="Arial Bold" panose="020B0704020202020204" pitchFamily="34" charset="0"/>
              <a:cs typeface="Arial Bold" panose="020B0704020202020204" pitchFamily="34" charset="0"/>
            </a:endParaRPr>
          </a:p>
          <a:p>
            <a:pPr algn="ctr"/>
            <a:r>
              <a:rPr lang="en-US" sz="6400" dirty="0">
                <a:solidFill>
                  <a:schemeClr val="bg1"/>
                </a:solidFill>
                <a:latin typeface="Arial Bold" panose="020B0704020202020204" pitchFamily="34" charset="0"/>
                <a:cs typeface="Arial Bold" panose="020B0704020202020204" pitchFamily="34" charset="0"/>
              </a:rPr>
              <a:t>Beverly Jean-Baptiste</a:t>
            </a:r>
          </a:p>
          <a:p>
            <a:pPr algn="ctr"/>
            <a:r>
              <a:rPr lang="en-US" sz="4800" dirty="0">
                <a:solidFill>
                  <a:schemeClr val="bg1"/>
                </a:solidFill>
                <a:latin typeface="Arial Bold" panose="020B0704020202020204" pitchFamily="34" charset="0"/>
                <a:ea typeface="Calibri" panose="020F0502020204030204" pitchFamily="34" charset="0"/>
                <a:cs typeface="Arial Bold" panose="020B0704020202020204" pitchFamily="34" charset="0"/>
              </a:rPr>
              <a:t>Office Specialist</a:t>
            </a:r>
          </a:p>
        </p:txBody>
      </p:sp>
    </p:spTree>
    <p:extLst>
      <p:ext uri="{BB962C8B-B14F-4D97-AF65-F5344CB8AC3E}">
        <p14:creationId xmlns:p14="http://schemas.microsoft.com/office/powerpoint/2010/main" val="11241642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294967295"/>
          </p:nvPr>
        </p:nvSpPr>
        <p:spPr>
          <a:xfrm>
            <a:off x="1417675" y="813643"/>
            <a:ext cx="10476613" cy="5962760"/>
          </a:xfrm>
          <a:prstGeom prst="rect">
            <a:avLst/>
          </a:prstGeom>
        </p:spPr>
        <p:txBody>
          <a:bodyPr/>
          <a:lstStyle/>
          <a:p>
            <a:pPr>
              <a:lnSpc>
                <a:spcPct val="150000"/>
              </a:lnSpc>
              <a:spcBef>
                <a:spcPts val="0"/>
              </a:spcBef>
              <a:buFont typeface="Wingdings" panose="05000000000000000000" pitchFamily="2" charset="2"/>
              <a:buChar char="§"/>
            </a:pPr>
            <a:r>
              <a:rPr lang="en-US" dirty="0">
                <a:solidFill>
                  <a:schemeClr val="bg1"/>
                </a:solidFill>
                <a:latin typeface="Arial Bold" panose="020B0704020202020204" pitchFamily="34" charset="0"/>
                <a:cs typeface="Arial Bold" panose="020B0704020202020204" pitchFamily="34" charset="0"/>
              </a:rPr>
              <a:t>Why do I need a Certificate of Blindness (COB)? </a:t>
            </a:r>
          </a:p>
          <a:p>
            <a:pPr lvl="1">
              <a:lnSpc>
                <a:spcPct val="150000"/>
              </a:lnSpc>
              <a:spcBef>
                <a:spcPts val="0"/>
              </a:spcBef>
              <a:buFont typeface="Wingdings" panose="05000000000000000000" pitchFamily="2" charset="2"/>
              <a:buChar char="§"/>
            </a:pPr>
            <a:r>
              <a:rPr lang="en-US" sz="2800" dirty="0">
                <a:solidFill>
                  <a:schemeClr val="bg1"/>
                </a:solidFill>
                <a:latin typeface="Arial Bold" panose="020B0704020202020204" pitchFamily="34" charset="0"/>
                <a:cs typeface="Arial Bold" panose="020B0704020202020204" pitchFamily="34" charset="0"/>
              </a:rPr>
              <a:t>COBs are used for tax exemption &amp; HP Placard applications &amp; obtaining an MBTA Blind Access card. </a:t>
            </a:r>
          </a:p>
          <a:p>
            <a:pPr>
              <a:lnSpc>
                <a:spcPct val="150000"/>
              </a:lnSpc>
              <a:spcBef>
                <a:spcPts val="0"/>
              </a:spcBef>
              <a:buFont typeface="Wingdings" panose="05000000000000000000" pitchFamily="2" charset="2"/>
              <a:buChar char="§"/>
            </a:pPr>
            <a:r>
              <a:rPr lang="en-US" dirty="0">
                <a:solidFill>
                  <a:schemeClr val="bg1"/>
                </a:solidFill>
                <a:latin typeface="Arial Bold" panose="020B0704020202020204" pitchFamily="34" charset="0"/>
                <a:cs typeface="Arial Bold" panose="020B0704020202020204" pitchFamily="34" charset="0"/>
              </a:rPr>
              <a:t>What are my options for free or reduced travel?</a:t>
            </a:r>
          </a:p>
          <a:p>
            <a:pPr lvl="1">
              <a:lnSpc>
                <a:spcPct val="150000"/>
              </a:lnSpc>
              <a:spcBef>
                <a:spcPts val="0"/>
              </a:spcBef>
              <a:buFont typeface="Wingdings" panose="05000000000000000000" pitchFamily="2" charset="2"/>
              <a:buChar char="§"/>
            </a:pPr>
            <a:r>
              <a:rPr lang="en-US" sz="2800" dirty="0">
                <a:solidFill>
                  <a:schemeClr val="bg1"/>
                </a:solidFill>
                <a:latin typeface="Arial Bold" panose="020B0704020202020204" pitchFamily="34" charset="0"/>
                <a:cs typeface="Arial Bold" panose="020B0704020202020204" pitchFamily="34" charset="0"/>
              </a:rPr>
              <a:t>The MCB ID card provides verification of blindness required by some travel companies offering free or reduced rate travel. The MBTA offers free travel with the Blind Access card, call 617-222-3200.</a:t>
            </a:r>
          </a:p>
          <a:p>
            <a:pPr>
              <a:lnSpc>
                <a:spcPct val="150000"/>
              </a:lnSpc>
              <a:spcBef>
                <a:spcPts val="0"/>
              </a:spcBef>
              <a:buFont typeface="Wingdings" panose="05000000000000000000" pitchFamily="2" charset="2"/>
              <a:buChar char="§"/>
            </a:pPr>
            <a:endParaRPr lang="en-US" dirty="0">
              <a:solidFill>
                <a:schemeClr val="bg1"/>
              </a:solidFill>
            </a:endParaRPr>
          </a:p>
          <a:p>
            <a:pPr marL="0" indent="0">
              <a:buNone/>
            </a:pPr>
            <a:endParaRPr lang="en-US" dirty="0"/>
          </a:p>
        </p:txBody>
      </p:sp>
      <p:sp>
        <p:nvSpPr>
          <p:cNvPr id="3" name="Title 2"/>
          <p:cNvSpPr>
            <a:spLocks noGrp="1"/>
          </p:cNvSpPr>
          <p:nvPr>
            <p:ph type="title" idx="4294967295"/>
          </p:nvPr>
        </p:nvSpPr>
        <p:spPr>
          <a:xfrm>
            <a:off x="584315" y="81598"/>
            <a:ext cx="11894288" cy="732045"/>
          </a:xfrm>
          <a:prstGeom prst="rect">
            <a:avLst/>
          </a:prstGeom>
        </p:spPr>
        <p:txBody>
          <a:bodyPr>
            <a:normAutofit/>
          </a:bodyPr>
          <a:lstStyle/>
          <a:p>
            <a:pPr algn="ctr"/>
            <a:r>
              <a:rPr lang="en-US" sz="3600" spc="67" dirty="0">
                <a:ln w="13335" cmpd="sng">
                  <a:solidFill>
                    <a:srgbClr val="759AA5">
                      <a:lumMod val="50000"/>
                    </a:srgbClr>
                  </a:solidFill>
                  <a:prstDash val="solid"/>
                </a:ln>
                <a:solidFill>
                  <a:srgbClr val="B9AB6F">
                    <a:tint val="1000"/>
                  </a:srgbClr>
                </a:solidFill>
                <a:latin typeface="Arial Bold" panose="020B0704020202020204" pitchFamily="34" charset="0"/>
                <a:cs typeface="Arial Bold" panose="020B0704020202020204" pitchFamily="34" charset="0"/>
              </a:rPr>
              <a:t>CR	Frequently Asked Questions Continued</a:t>
            </a:r>
            <a:endParaRPr lang="en-US" sz="3600" dirty="0">
              <a:solidFill>
                <a:schemeClr val="bg1"/>
              </a:solidFill>
            </a:endParaRPr>
          </a:p>
        </p:txBody>
      </p:sp>
    </p:spTree>
    <p:extLst>
      <p:ext uri="{BB962C8B-B14F-4D97-AF65-F5344CB8AC3E}">
        <p14:creationId xmlns:p14="http://schemas.microsoft.com/office/powerpoint/2010/main" val="12748345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D388FBF-E2C6-4A40-806E-70071FB81D88}"/>
              </a:ext>
            </a:extLst>
          </p:cNvPr>
          <p:cNvSpPr txBox="1"/>
          <p:nvPr/>
        </p:nvSpPr>
        <p:spPr>
          <a:xfrm>
            <a:off x="1166509" y="1268227"/>
            <a:ext cx="10203239" cy="3539430"/>
          </a:xfrm>
          <a:prstGeom prst="rect">
            <a:avLst/>
          </a:prstGeom>
          <a:noFill/>
        </p:spPr>
        <p:txBody>
          <a:bodyPr wrap="square" rtlCol="0">
            <a:spAutoFit/>
          </a:bodyPr>
          <a:lstStyle/>
          <a:p>
            <a:pPr algn="ctr"/>
            <a:endParaRPr lang="en-US" sz="6400" dirty="0">
              <a:solidFill>
                <a:schemeClr val="bg1"/>
              </a:solidFill>
              <a:latin typeface="Arial Bold" panose="020B0704020202020204" pitchFamily="34" charset="0"/>
              <a:cs typeface="Arial Bold" panose="020B0704020202020204" pitchFamily="34" charset="0"/>
            </a:endParaRPr>
          </a:p>
          <a:p>
            <a:pPr algn="ctr"/>
            <a:r>
              <a:rPr lang="en-US" sz="6400" dirty="0">
                <a:solidFill>
                  <a:schemeClr val="bg1"/>
                </a:solidFill>
                <a:latin typeface="Arial Bold" panose="020B0704020202020204" pitchFamily="34" charset="0"/>
                <a:cs typeface="Arial Bold" panose="020B0704020202020204" pitchFamily="34" charset="0"/>
              </a:rPr>
              <a:t>Luis Nolasco</a:t>
            </a:r>
          </a:p>
          <a:p>
            <a:pPr algn="ctr"/>
            <a:r>
              <a:rPr lang="en-US" sz="4800" dirty="0">
                <a:solidFill>
                  <a:schemeClr val="bg1"/>
                </a:solidFill>
                <a:latin typeface="Arial Bold" panose="020B0704020202020204" pitchFamily="34" charset="0"/>
                <a:ea typeface="Calibri" panose="020F0502020204030204" pitchFamily="34" charset="0"/>
                <a:cs typeface="Arial Bold" panose="020B0704020202020204" pitchFamily="34" charset="0"/>
              </a:rPr>
              <a:t>Director of Consumer Registration &amp; Data Management</a:t>
            </a:r>
          </a:p>
        </p:txBody>
      </p:sp>
    </p:spTree>
    <p:extLst>
      <p:ext uri="{BB962C8B-B14F-4D97-AF65-F5344CB8AC3E}">
        <p14:creationId xmlns:p14="http://schemas.microsoft.com/office/powerpoint/2010/main" val="24299261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294967295"/>
          </p:nvPr>
        </p:nvSpPr>
        <p:spPr>
          <a:xfrm>
            <a:off x="1417675" y="1097491"/>
            <a:ext cx="10186949" cy="5435581"/>
          </a:xfrm>
          <a:prstGeom prst="rect">
            <a:avLst/>
          </a:prstGeom>
        </p:spPr>
        <p:txBody>
          <a:bodyPr>
            <a:normAutofit fontScale="32500" lnSpcReduction="20000"/>
          </a:bodyPr>
          <a:lstStyle/>
          <a:p>
            <a:pPr marL="0" indent="0">
              <a:spcBef>
                <a:spcPts val="0"/>
              </a:spcBef>
              <a:buNone/>
            </a:pPr>
            <a:endParaRPr lang="en-US" sz="4000" dirty="0">
              <a:solidFill>
                <a:schemeClr val="bg1"/>
              </a:solidFill>
              <a:latin typeface="Arial Bold" panose="020B0704020202020204" pitchFamily="34" charset="0"/>
              <a:cs typeface="Arial Bold" panose="020B0704020202020204" pitchFamily="34" charset="0"/>
            </a:endParaRPr>
          </a:p>
          <a:p>
            <a:pPr>
              <a:spcBef>
                <a:spcPts val="0"/>
              </a:spcBef>
            </a:pPr>
            <a:endParaRPr lang="en-US" sz="7400" dirty="0">
              <a:solidFill>
                <a:schemeClr val="bg1"/>
              </a:solidFill>
              <a:latin typeface="Arial Bold" panose="020B0704020202020204" pitchFamily="34" charset="0"/>
              <a:cs typeface="Arial Bold" panose="020B0704020202020204" pitchFamily="34" charset="0"/>
            </a:endParaRPr>
          </a:p>
          <a:p>
            <a:pPr>
              <a:spcBef>
                <a:spcPts val="0"/>
              </a:spcBef>
            </a:pPr>
            <a:r>
              <a:rPr lang="en-US" sz="7400" dirty="0">
                <a:solidFill>
                  <a:schemeClr val="bg1"/>
                </a:solidFill>
                <a:latin typeface="Arial Bold" panose="020B0704020202020204" pitchFamily="34" charset="0"/>
                <a:cs typeface="Arial Bold" panose="020B0704020202020204" pitchFamily="34" charset="0"/>
              </a:rPr>
              <a:t>Central Register Inquiries: </a:t>
            </a:r>
            <a:r>
              <a:rPr lang="en-US" sz="7400" dirty="0">
                <a:solidFill>
                  <a:schemeClr val="bg1"/>
                </a:solidFill>
                <a:latin typeface="Arial Bold" panose="020B0704020202020204" pitchFamily="34" charset="0"/>
                <a:cs typeface="Arial Bold" panose="020B0704020202020204" pitchFamily="34" charset="0"/>
                <a:hlinkClick r:id="rId2">
                  <a:extLst>
                    <a:ext uri="{A12FA001-AC4F-418D-AE19-62706E023703}">
                      <ahyp:hlinkClr xmlns:ahyp="http://schemas.microsoft.com/office/drawing/2018/hyperlinkcolor" val="tx"/>
                    </a:ext>
                  </a:extLst>
                </a:hlinkClick>
              </a:rPr>
              <a:t>BlindnessRegistry@mass.gov</a:t>
            </a:r>
            <a:endParaRPr lang="en-US" sz="7400" dirty="0">
              <a:solidFill>
                <a:schemeClr val="bg1"/>
              </a:solidFill>
              <a:latin typeface="Arial Bold" panose="020B0704020202020204" pitchFamily="34" charset="0"/>
              <a:cs typeface="Arial Bold" panose="020B0704020202020204" pitchFamily="34" charset="0"/>
            </a:endParaRPr>
          </a:p>
          <a:p>
            <a:pPr>
              <a:spcBef>
                <a:spcPts val="0"/>
              </a:spcBef>
            </a:pPr>
            <a:endParaRPr lang="en-US" sz="7400" dirty="0">
              <a:solidFill>
                <a:schemeClr val="bg1"/>
              </a:solidFill>
              <a:latin typeface="Arial Bold" panose="020B0704020202020204" pitchFamily="34" charset="0"/>
              <a:cs typeface="Arial Bold" panose="020B0704020202020204" pitchFamily="34" charset="0"/>
            </a:endParaRPr>
          </a:p>
          <a:p>
            <a:pPr marL="0" indent="0">
              <a:spcBef>
                <a:spcPts val="0"/>
              </a:spcBef>
              <a:buNone/>
            </a:pPr>
            <a:r>
              <a:rPr lang="en-US" sz="7400" dirty="0">
                <a:solidFill>
                  <a:schemeClr val="bg1"/>
                </a:solidFill>
                <a:latin typeface="Arial Bold" panose="020B0704020202020204" pitchFamily="34" charset="0"/>
                <a:cs typeface="Arial Bold" panose="020B0704020202020204" pitchFamily="34" charset="0"/>
              </a:rPr>
              <a:t>	Phone: 617-626-7415 </a:t>
            </a:r>
          </a:p>
          <a:p>
            <a:pPr marL="0" indent="0">
              <a:spcBef>
                <a:spcPts val="0"/>
              </a:spcBef>
              <a:buNone/>
            </a:pPr>
            <a:r>
              <a:rPr lang="en-US" sz="7400" dirty="0">
                <a:solidFill>
                  <a:schemeClr val="bg1"/>
                </a:solidFill>
                <a:latin typeface="Arial Bold" panose="020B0704020202020204" pitchFamily="34" charset="0"/>
                <a:cs typeface="Arial Bold" panose="020B0704020202020204" pitchFamily="34" charset="0"/>
              </a:rPr>
              <a:t>	</a:t>
            </a:r>
          </a:p>
          <a:p>
            <a:pPr>
              <a:spcBef>
                <a:spcPts val="0"/>
              </a:spcBef>
            </a:pPr>
            <a:r>
              <a:rPr lang="en-US" sz="7400" dirty="0">
                <a:solidFill>
                  <a:schemeClr val="bg1"/>
                </a:solidFill>
                <a:latin typeface="Arial Bold" panose="020B0704020202020204" pitchFamily="34" charset="0"/>
                <a:cs typeface="Arial Bold" panose="020B0704020202020204" pitchFamily="34" charset="0"/>
              </a:rPr>
              <a:t>General MCB Inquiries: </a:t>
            </a:r>
            <a:r>
              <a:rPr lang="en-US" sz="7400" b="1" dirty="0">
                <a:solidFill>
                  <a:schemeClr val="bg1"/>
                </a:solidFill>
                <a:latin typeface="Arial Bold" panose="020B0704020202020204" pitchFamily="34" charset="0"/>
                <a:cs typeface="Arial Bold" panose="020B0704020202020204" pitchFamily="34" charset="0"/>
                <a:hlinkClick r:id="rId3">
                  <a:extLst>
                    <a:ext uri="{A12FA001-AC4F-418D-AE19-62706E023703}">
                      <ahyp:hlinkClr xmlns:ahyp="http://schemas.microsoft.com/office/drawing/2018/hyperlinkcolor" val="tx"/>
                    </a:ext>
                  </a:extLst>
                </a:hlinkClick>
              </a:rPr>
              <a:t>MCBinfo@mass.gov</a:t>
            </a:r>
            <a:endParaRPr lang="en-US" sz="7400" dirty="0">
              <a:solidFill>
                <a:schemeClr val="bg1"/>
              </a:solidFill>
              <a:latin typeface="Arial Bold" panose="020B0704020202020204" pitchFamily="34" charset="0"/>
              <a:cs typeface="Arial Bold" panose="020B0704020202020204" pitchFamily="34" charset="0"/>
            </a:endParaRPr>
          </a:p>
          <a:p>
            <a:pPr marL="0" indent="0">
              <a:lnSpc>
                <a:spcPct val="220000"/>
              </a:lnSpc>
              <a:spcBef>
                <a:spcPts val="0"/>
              </a:spcBef>
              <a:buNone/>
            </a:pPr>
            <a:r>
              <a:rPr lang="en-US" sz="7400" dirty="0">
                <a:solidFill>
                  <a:schemeClr val="bg1"/>
                </a:solidFill>
                <a:latin typeface="Arial Bold" panose="020B0704020202020204" pitchFamily="34" charset="0"/>
                <a:cs typeface="Arial Bold" panose="020B0704020202020204" pitchFamily="34" charset="0"/>
              </a:rPr>
              <a:t>	Phone: 617-727-5550</a:t>
            </a:r>
          </a:p>
          <a:p>
            <a:pPr marL="0" indent="0">
              <a:spcBef>
                <a:spcPts val="0"/>
              </a:spcBef>
              <a:buNone/>
            </a:pPr>
            <a:r>
              <a:rPr lang="en-US" sz="7400" dirty="0">
                <a:solidFill>
                  <a:schemeClr val="bg1"/>
                </a:solidFill>
                <a:latin typeface="Arial Bold" panose="020B0704020202020204" pitchFamily="34" charset="0"/>
                <a:cs typeface="Arial Bold" panose="020B0704020202020204" pitchFamily="34" charset="0"/>
              </a:rPr>
              <a:t>	Toll Free: 800-392-6450</a:t>
            </a:r>
          </a:p>
          <a:p>
            <a:pPr marL="0" indent="0">
              <a:spcBef>
                <a:spcPts val="0"/>
              </a:spcBef>
              <a:buNone/>
            </a:pPr>
            <a:r>
              <a:rPr lang="en-US" sz="7400" dirty="0">
                <a:solidFill>
                  <a:schemeClr val="bg1"/>
                </a:solidFill>
                <a:latin typeface="Arial Bold" panose="020B0704020202020204" pitchFamily="34" charset="0"/>
                <a:cs typeface="Arial Bold" panose="020B0704020202020204" pitchFamily="34" charset="0"/>
              </a:rPr>
              <a:t>	</a:t>
            </a:r>
          </a:p>
          <a:p>
            <a:pPr>
              <a:spcBef>
                <a:spcPts val="0"/>
              </a:spcBef>
            </a:pPr>
            <a:r>
              <a:rPr lang="en-US" sz="7400" dirty="0">
                <a:solidFill>
                  <a:schemeClr val="bg1"/>
                </a:solidFill>
                <a:latin typeface="Arial Bold" panose="020B0704020202020204" pitchFamily="34" charset="0"/>
                <a:cs typeface="Arial Bold" panose="020B0704020202020204" pitchFamily="34" charset="0"/>
              </a:rPr>
              <a:t>Ombudsman: </a:t>
            </a:r>
            <a:r>
              <a:rPr lang="en-US" sz="7400" dirty="0">
                <a:solidFill>
                  <a:schemeClr val="bg1"/>
                </a:solidFill>
                <a:latin typeface="Arial Bold" panose="020B0704020202020204" pitchFamily="34" charset="0"/>
                <a:cs typeface="Arial Bold" panose="020B0704020202020204" pitchFamily="34" charset="0"/>
                <a:hlinkClick r:id="rId4">
                  <a:extLst>
                    <a:ext uri="{A12FA001-AC4F-418D-AE19-62706E023703}">
                      <ahyp:hlinkClr xmlns:ahyp="http://schemas.microsoft.com/office/drawing/2018/hyperlinkcolor" val="tx"/>
                    </a:ext>
                  </a:extLst>
                </a:hlinkClick>
              </a:rPr>
              <a:t>MCB-Ombudsman@mass.gov</a:t>
            </a:r>
            <a:endParaRPr lang="en-US" sz="7400" dirty="0">
              <a:solidFill>
                <a:schemeClr val="bg1"/>
              </a:solidFill>
              <a:latin typeface="Arial Bold" panose="020B0704020202020204" pitchFamily="34" charset="0"/>
              <a:cs typeface="Arial Bold" panose="020B0704020202020204" pitchFamily="34" charset="0"/>
            </a:endParaRPr>
          </a:p>
          <a:p>
            <a:pPr>
              <a:spcBef>
                <a:spcPts val="0"/>
              </a:spcBef>
            </a:pPr>
            <a:endParaRPr lang="en-US" sz="7400" dirty="0">
              <a:solidFill>
                <a:schemeClr val="bg1"/>
              </a:solidFill>
              <a:latin typeface="Arial Bold" panose="020B0704020202020204" pitchFamily="34" charset="0"/>
              <a:cs typeface="Arial Bold" panose="020B0704020202020204" pitchFamily="34" charset="0"/>
            </a:endParaRPr>
          </a:p>
          <a:p>
            <a:pPr marL="0" indent="0">
              <a:spcBef>
                <a:spcPts val="0"/>
              </a:spcBef>
              <a:buNone/>
            </a:pPr>
            <a:r>
              <a:rPr lang="en-US" sz="7400" dirty="0">
                <a:solidFill>
                  <a:schemeClr val="bg1"/>
                </a:solidFill>
                <a:latin typeface="Arial Bold" panose="020B0704020202020204" pitchFamily="34" charset="0"/>
                <a:cs typeface="Arial Bold" panose="020B0704020202020204" pitchFamily="34" charset="0"/>
              </a:rPr>
              <a:t>	Phone: 617-626-7408</a:t>
            </a:r>
          </a:p>
          <a:p>
            <a:pPr marL="0" indent="0">
              <a:spcBef>
                <a:spcPts val="0"/>
              </a:spcBef>
              <a:buNone/>
            </a:pPr>
            <a:endParaRPr lang="en-US" sz="7400" dirty="0">
              <a:solidFill>
                <a:schemeClr val="bg1"/>
              </a:solidFill>
              <a:latin typeface="Arial Bold" panose="020B0704020202020204" pitchFamily="34" charset="0"/>
              <a:cs typeface="Arial Bold" panose="020B0704020202020204" pitchFamily="34" charset="0"/>
            </a:endParaRPr>
          </a:p>
          <a:p>
            <a:pPr>
              <a:spcBef>
                <a:spcPts val="0"/>
              </a:spcBef>
            </a:pPr>
            <a:r>
              <a:rPr lang="en-US" sz="7400" dirty="0">
                <a:solidFill>
                  <a:schemeClr val="bg1"/>
                </a:solidFill>
                <a:latin typeface="Arial Bold" panose="020B0704020202020204" pitchFamily="34" charset="0"/>
                <a:cs typeface="Arial Bold" panose="020B0704020202020204" pitchFamily="34" charset="0"/>
              </a:rPr>
              <a:t>Online Registration Portal: (eye physicians only)</a:t>
            </a:r>
            <a:endParaRPr lang="en-US" sz="7400" dirty="0">
              <a:solidFill>
                <a:schemeClr val="bg1"/>
              </a:solidFill>
              <a:latin typeface="Arial Bold" panose="020B0704020202020204" pitchFamily="34" charset="0"/>
              <a:cs typeface="Arial Bold" panose="020B0704020202020204" pitchFamily="34" charset="0"/>
              <a:hlinkClick r:id="rId5">
                <a:extLst>
                  <a:ext uri="{A12FA001-AC4F-418D-AE19-62706E023703}">
                    <ahyp:hlinkClr xmlns:ahyp="http://schemas.microsoft.com/office/drawing/2018/hyperlinkcolor" val="tx"/>
                  </a:ext>
                </a:extLst>
              </a:hlinkClick>
            </a:endParaRPr>
          </a:p>
          <a:p>
            <a:pPr marL="0" indent="0">
              <a:lnSpc>
                <a:spcPct val="100000"/>
              </a:lnSpc>
              <a:buNone/>
            </a:pPr>
            <a:r>
              <a:rPr lang="en-US" sz="7400" b="1" dirty="0">
                <a:solidFill>
                  <a:schemeClr val="bg1">
                    <a:lumMod val="95000"/>
                  </a:schemeClr>
                </a:solidFill>
                <a:latin typeface="Arial Bold" panose="020B0704020202020204" pitchFamily="34" charset="0"/>
                <a:cs typeface="Arial Bold" panose="020B0704020202020204" pitchFamily="34" charset="0"/>
              </a:rPr>
              <a:t>	</a:t>
            </a:r>
            <a:r>
              <a:rPr lang="en-US" sz="7400" b="1" dirty="0">
                <a:solidFill>
                  <a:schemeClr val="bg1"/>
                </a:solidFill>
                <a:latin typeface="Arial Bold" panose="020B0704020202020204" pitchFamily="34" charset="0"/>
                <a:cs typeface="Arial Bold" panose="020B0704020202020204" pitchFamily="34" charset="0"/>
                <a:hlinkClick r:id="rId5">
                  <a:extLst>
                    <a:ext uri="{A12FA001-AC4F-418D-AE19-62706E023703}">
                      <ahyp:hlinkClr xmlns:ahyp="http://schemas.microsoft.com/office/drawing/2018/hyperlinkcolor" val="tx"/>
                    </a:ext>
                  </a:extLst>
                </a:hlinkClick>
              </a:rPr>
              <a:t>www.mass.gov/reportofblindness</a:t>
            </a:r>
            <a:endParaRPr lang="en-US" b="1" dirty="0">
              <a:solidFill>
                <a:schemeClr val="bg1"/>
              </a:solidFill>
              <a:latin typeface="Arial Bold" panose="020B0704020202020204" pitchFamily="34" charset="0"/>
              <a:cs typeface="Arial Bold" panose="020B0704020202020204" pitchFamily="34" charset="0"/>
            </a:endParaRPr>
          </a:p>
          <a:p>
            <a:pPr marL="0" indent="0" algn="ctr">
              <a:lnSpc>
                <a:spcPct val="100000"/>
              </a:lnSpc>
              <a:buNone/>
            </a:pPr>
            <a:endParaRPr lang="en-US" b="1" dirty="0">
              <a:solidFill>
                <a:schemeClr val="bg1"/>
              </a:solidFill>
              <a:latin typeface="Arial Bold" panose="020B0704020202020204" pitchFamily="34" charset="0"/>
              <a:cs typeface="Arial Bold" panose="020B0704020202020204" pitchFamily="34" charset="0"/>
            </a:endParaRPr>
          </a:p>
          <a:p>
            <a:pPr marL="0" lvl="0" indent="0">
              <a:lnSpc>
                <a:spcPct val="100000"/>
              </a:lnSpc>
              <a:buNone/>
            </a:pPr>
            <a:endParaRPr lang="en-US" sz="2400" dirty="0">
              <a:solidFill>
                <a:schemeClr val="bg1"/>
              </a:solidFill>
              <a:latin typeface="Arial Bold" panose="020B0704020202020204" pitchFamily="34" charset="0"/>
              <a:cs typeface="Arial Bold" panose="020B0704020202020204" pitchFamily="34" charset="0"/>
            </a:endParaRPr>
          </a:p>
          <a:p>
            <a:pPr marL="457200" lvl="1" indent="0">
              <a:lnSpc>
                <a:spcPct val="100000"/>
              </a:lnSpc>
              <a:buNone/>
            </a:pPr>
            <a:endParaRPr lang="en-US" sz="1600" dirty="0">
              <a:solidFill>
                <a:schemeClr val="bg1"/>
              </a:solidFill>
              <a:latin typeface="Arial Bold" panose="020B0704020202020204" pitchFamily="34" charset="0"/>
              <a:cs typeface="Arial Bold" panose="020B0704020202020204" pitchFamily="34" charset="0"/>
            </a:endParaRPr>
          </a:p>
        </p:txBody>
      </p:sp>
      <p:sp>
        <p:nvSpPr>
          <p:cNvPr id="3" name="Title 2"/>
          <p:cNvSpPr>
            <a:spLocks noGrp="1"/>
          </p:cNvSpPr>
          <p:nvPr>
            <p:ph type="title" idx="4294967295"/>
          </p:nvPr>
        </p:nvSpPr>
        <p:spPr>
          <a:xfrm>
            <a:off x="1751813" y="69063"/>
            <a:ext cx="10335683" cy="374651"/>
          </a:xfrm>
          <a:prstGeom prst="rect">
            <a:avLst/>
          </a:prstGeom>
        </p:spPr>
        <p:txBody>
          <a:bodyPr>
            <a:normAutofit fontScale="90000"/>
          </a:bodyPr>
          <a:lstStyle/>
          <a:p>
            <a:pPr algn="r"/>
            <a:br>
              <a:rPr lang="en-US" sz="4267" spc="67" dirty="0">
                <a:ln w="13335" cmpd="sng">
                  <a:solidFill>
                    <a:srgbClr val="759AA5">
                      <a:lumMod val="50000"/>
                    </a:srgbClr>
                  </a:solidFill>
                  <a:prstDash val="solid"/>
                </a:ln>
                <a:solidFill>
                  <a:srgbClr val="B9AB6F">
                    <a:tint val="1000"/>
                  </a:srgbClr>
                </a:solidFill>
                <a:latin typeface="Tw Cen MT"/>
              </a:rPr>
            </a:br>
            <a:endParaRPr lang="en-US" sz="3733" dirty="0">
              <a:solidFill>
                <a:schemeClr val="bg1"/>
              </a:solidFill>
            </a:endParaRPr>
          </a:p>
        </p:txBody>
      </p:sp>
      <p:sp>
        <p:nvSpPr>
          <p:cNvPr id="4" name="TextBox 3">
            <a:extLst>
              <a:ext uri="{FF2B5EF4-FFF2-40B4-BE49-F238E27FC236}">
                <a16:creationId xmlns:a16="http://schemas.microsoft.com/office/drawing/2014/main" id="{EAE7E0D7-395A-4E9A-8C35-53AFE5BE0DCA}"/>
              </a:ext>
            </a:extLst>
          </p:cNvPr>
          <p:cNvSpPr txBox="1"/>
          <p:nvPr/>
        </p:nvSpPr>
        <p:spPr>
          <a:xfrm>
            <a:off x="1531089" y="53863"/>
            <a:ext cx="10806685" cy="769441"/>
          </a:xfrm>
          <a:prstGeom prst="rect">
            <a:avLst/>
          </a:prstGeom>
          <a:noFill/>
        </p:spPr>
        <p:txBody>
          <a:bodyPr wrap="square" rtlCol="0">
            <a:spAutoFit/>
          </a:bodyPr>
          <a:lstStyle/>
          <a:p>
            <a:r>
              <a:rPr lang="en-US" sz="4400" spc="67" dirty="0">
                <a:ln w="13335" cmpd="sng">
                  <a:solidFill>
                    <a:srgbClr val="759AA5">
                      <a:lumMod val="50000"/>
                    </a:srgbClr>
                  </a:solidFill>
                  <a:prstDash val="solid"/>
                </a:ln>
                <a:solidFill>
                  <a:srgbClr val="B9AB6F">
                    <a:tint val="1000"/>
                  </a:srgbClr>
                </a:solidFill>
                <a:latin typeface="Arial Bold" panose="020B0704020202020204" pitchFamily="34" charset="0"/>
                <a:ea typeface="+mj-ea"/>
                <a:cs typeface="Arial Bold" panose="020B0704020202020204" pitchFamily="34" charset="0"/>
              </a:rPr>
              <a:t>CR Important Numbers</a:t>
            </a:r>
            <a:endParaRPr lang="en-US" sz="4400" dirty="0">
              <a:solidFill>
                <a:schemeClr val="bg1"/>
              </a:solidFill>
              <a:latin typeface="Arial Bold" panose="020B0704020202020204" pitchFamily="34" charset="0"/>
              <a:cs typeface="Arial Bold" panose="020B0704020202020204" pitchFamily="34" charset="0"/>
            </a:endParaRPr>
          </a:p>
        </p:txBody>
      </p:sp>
    </p:spTree>
    <p:extLst>
      <p:ext uri="{BB962C8B-B14F-4D97-AF65-F5344CB8AC3E}">
        <p14:creationId xmlns:p14="http://schemas.microsoft.com/office/powerpoint/2010/main" val="36853729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D388FBF-E2C6-4A40-806E-70071FB81D88}"/>
              </a:ext>
            </a:extLst>
          </p:cNvPr>
          <p:cNvSpPr txBox="1"/>
          <p:nvPr/>
        </p:nvSpPr>
        <p:spPr>
          <a:xfrm>
            <a:off x="1166509" y="1268227"/>
            <a:ext cx="10203239" cy="2800767"/>
          </a:xfrm>
          <a:prstGeom prst="rect">
            <a:avLst/>
          </a:prstGeom>
          <a:noFill/>
        </p:spPr>
        <p:txBody>
          <a:bodyPr wrap="square" rtlCol="0">
            <a:spAutoFit/>
          </a:bodyPr>
          <a:lstStyle/>
          <a:p>
            <a:pPr algn="ctr"/>
            <a:endParaRPr lang="en-US" sz="6400" dirty="0">
              <a:solidFill>
                <a:schemeClr val="bg1"/>
              </a:solidFill>
              <a:latin typeface="Arial Bold" panose="020B0704020202020204" pitchFamily="34" charset="0"/>
              <a:cs typeface="Arial Bold" panose="020B0704020202020204" pitchFamily="34" charset="0"/>
            </a:endParaRPr>
          </a:p>
          <a:p>
            <a:pPr algn="ctr"/>
            <a:r>
              <a:rPr lang="en-US" sz="6400" dirty="0">
                <a:solidFill>
                  <a:schemeClr val="bg1"/>
                </a:solidFill>
                <a:latin typeface="Arial Bold" panose="020B0704020202020204" pitchFamily="34" charset="0"/>
                <a:cs typeface="Arial Bold" panose="020B0704020202020204" pitchFamily="34" charset="0"/>
              </a:rPr>
              <a:t>Darren Black</a:t>
            </a:r>
          </a:p>
          <a:p>
            <a:pPr algn="ctr"/>
            <a:r>
              <a:rPr lang="en-US" sz="4800" dirty="0">
                <a:solidFill>
                  <a:schemeClr val="bg1"/>
                </a:solidFill>
                <a:latin typeface="Arial Bold" panose="020B0704020202020204" pitchFamily="34" charset="0"/>
                <a:ea typeface="Calibri" panose="020F0502020204030204" pitchFamily="34" charset="0"/>
                <a:cs typeface="Arial Bold" panose="020B0704020202020204" pitchFamily="34" charset="0"/>
              </a:rPr>
              <a:t>SR/RT Supervisor, Region 4</a:t>
            </a:r>
          </a:p>
        </p:txBody>
      </p:sp>
    </p:spTree>
    <p:extLst>
      <p:ext uri="{BB962C8B-B14F-4D97-AF65-F5344CB8AC3E}">
        <p14:creationId xmlns:p14="http://schemas.microsoft.com/office/powerpoint/2010/main" val="32804629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D388FBF-E2C6-4A40-806E-70071FB81D88}"/>
              </a:ext>
            </a:extLst>
          </p:cNvPr>
          <p:cNvSpPr txBox="1"/>
          <p:nvPr/>
        </p:nvSpPr>
        <p:spPr>
          <a:xfrm>
            <a:off x="7188052" y="2826362"/>
            <a:ext cx="5472751" cy="3813264"/>
          </a:xfrm>
          <a:prstGeom prst="rect">
            <a:avLst/>
          </a:prstGeom>
        </p:spPr>
        <p:txBody>
          <a:bodyPr vert="horz" lIns="91440" tIns="45720" rIns="91440" bIns="45720" rtlCol="0" anchor="b">
            <a:normAutofit fontScale="47500" lnSpcReduction="20000"/>
          </a:bodyPr>
          <a:lstStyle/>
          <a:p>
            <a:pPr>
              <a:lnSpc>
                <a:spcPct val="120000"/>
              </a:lnSpc>
              <a:spcBef>
                <a:spcPct val="0"/>
              </a:spcBef>
              <a:spcAft>
                <a:spcPts val="600"/>
              </a:spcAft>
            </a:pPr>
            <a:r>
              <a:rPr lang="en-US" sz="16000" dirty="0">
                <a:latin typeface="Arial Bold" panose="020B0704020202020204" pitchFamily="34" charset="0"/>
                <a:ea typeface="+mj-ea"/>
                <a:cs typeface="Arial Bold" panose="020B0704020202020204" pitchFamily="34" charset="0"/>
              </a:rPr>
              <a:t>Matthew </a:t>
            </a:r>
            <a:r>
              <a:rPr lang="en-US" sz="16000" dirty="0" err="1">
                <a:latin typeface="Arial Bold" panose="020B0704020202020204" pitchFamily="34" charset="0"/>
                <a:ea typeface="+mj-ea"/>
                <a:cs typeface="Arial Bold" panose="020B0704020202020204" pitchFamily="34" charset="0"/>
              </a:rPr>
              <a:t>Shifrin</a:t>
            </a:r>
            <a:endParaRPr lang="en-US" sz="16000" dirty="0">
              <a:latin typeface="Arial Bold" panose="020B0704020202020204" pitchFamily="34" charset="0"/>
              <a:ea typeface="+mj-ea"/>
              <a:cs typeface="Arial Bold" panose="020B0704020202020204" pitchFamily="34" charset="0"/>
            </a:endParaRPr>
          </a:p>
          <a:p>
            <a:pPr>
              <a:lnSpc>
                <a:spcPct val="120000"/>
              </a:lnSpc>
              <a:spcBef>
                <a:spcPct val="0"/>
              </a:spcBef>
              <a:spcAft>
                <a:spcPts val="600"/>
              </a:spcAft>
            </a:pPr>
            <a:r>
              <a:rPr lang="en-US" sz="12000" dirty="0">
                <a:latin typeface="Arial Bold" panose="020B0704020202020204" pitchFamily="34" charset="0"/>
                <a:ea typeface="+mj-ea"/>
                <a:cs typeface="Arial Bold" panose="020B0704020202020204" pitchFamily="34" charset="0"/>
              </a:rPr>
              <a:t>Student</a:t>
            </a:r>
          </a:p>
        </p:txBody>
      </p:sp>
      <p:sp>
        <p:nvSpPr>
          <p:cNvPr id="9" name="Freeform: Shape 8">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Picture 2" descr="Matthew Shifrin sitting in a chair by a table of Lego sculptures modeled into expert village">
            <a:extLst>
              <a:ext uri="{FF2B5EF4-FFF2-40B4-BE49-F238E27FC236}">
                <a16:creationId xmlns:a16="http://schemas.microsoft.com/office/drawing/2014/main" id="{4A987C97-3984-4539-9F39-37C1AD7F46E1}"/>
              </a:ext>
            </a:extLst>
          </p:cNvPr>
          <p:cNvPicPr>
            <a:picLocks noChangeAspect="1"/>
          </p:cNvPicPr>
          <p:nvPr/>
        </p:nvPicPr>
        <p:blipFill rotWithShape="1">
          <a:blip r:embed="rId5">
            <a:extLst>
              <a:ext uri="{28A0092B-C50C-407E-A947-70E740481C1C}">
                <a14:useLocalDpi xmlns:a14="http://schemas.microsoft.com/office/drawing/2010/main" val="0"/>
              </a:ext>
            </a:extLst>
          </a:blip>
          <a:srcRect l="10581" r="-2" b="-2"/>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pic>
        <p:nvPicPr>
          <p:cNvPr id="2" name="New Recording 287Probably not">
            <a:hlinkClick r:id="" action="ppaction://media"/>
            <a:extLst>
              <a:ext uri="{FF2B5EF4-FFF2-40B4-BE49-F238E27FC236}">
                <a16:creationId xmlns:a16="http://schemas.microsoft.com/office/drawing/2014/main" id="{957CF055-84E2-4BB3-BF93-DA4EC6ADB6DB}"/>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766412" y="1998388"/>
            <a:ext cx="609600" cy="609600"/>
          </a:xfrm>
          <a:prstGeom prst="rect">
            <a:avLst/>
          </a:prstGeom>
        </p:spPr>
      </p:pic>
    </p:spTree>
    <p:extLst>
      <p:ext uri="{BB962C8B-B14F-4D97-AF65-F5344CB8AC3E}">
        <p14:creationId xmlns:p14="http://schemas.microsoft.com/office/powerpoint/2010/main" val="70616718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7762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294967295"/>
          </p:nvPr>
        </p:nvSpPr>
        <p:spPr>
          <a:xfrm>
            <a:off x="667486" y="2373071"/>
            <a:ext cx="10857028" cy="3766783"/>
          </a:xfrm>
          <a:prstGeom prst="rect">
            <a:avLst/>
          </a:prstGeom>
        </p:spPr>
        <p:txBody>
          <a:bodyPr/>
          <a:lstStyle/>
          <a:p>
            <a:pPr marL="0" indent="0">
              <a:spcBef>
                <a:spcPts val="0"/>
              </a:spcBef>
              <a:buNone/>
            </a:pPr>
            <a:endParaRPr lang="en-US" sz="1067" dirty="0">
              <a:solidFill>
                <a:schemeClr val="bg1"/>
              </a:solidFill>
              <a:latin typeface="Arial Bold" panose="020B0704020202020204" pitchFamily="34" charset="0"/>
              <a:cs typeface="Arial Bold" panose="020B0704020202020204" pitchFamily="34" charset="0"/>
            </a:endParaRPr>
          </a:p>
          <a:p>
            <a:pPr marL="0" indent="0" algn="ctr">
              <a:spcBef>
                <a:spcPts val="0"/>
              </a:spcBef>
              <a:buNone/>
            </a:pPr>
            <a:r>
              <a:rPr lang="en-US" b="0" dirty="0">
                <a:solidFill>
                  <a:schemeClr val="bg1"/>
                </a:solidFill>
                <a:latin typeface="Arial Bold" panose="020B0704020202020204" pitchFamily="34" charset="0"/>
                <a:cs typeface="Arial Bold" panose="020B0704020202020204" pitchFamily="34" charset="0"/>
              </a:rPr>
              <a:t>Website:	</a:t>
            </a:r>
            <a:r>
              <a:rPr lang="en-US" b="0" dirty="0">
                <a:solidFill>
                  <a:schemeClr val="bg1"/>
                </a:solidFill>
                <a:latin typeface="Arial Bold" panose="020B0704020202020204" pitchFamily="34" charset="0"/>
                <a:cs typeface="Arial Bold" panose="020B0704020202020204" pitchFamily="34" charset="0"/>
                <a:hlinkClick r:id="rId2">
                  <a:extLst>
                    <a:ext uri="{A12FA001-AC4F-418D-AE19-62706E023703}">
                      <ahyp:hlinkClr xmlns:ahyp="http://schemas.microsoft.com/office/drawing/2018/hyperlinkcolor" val="tx"/>
                    </a:ext>
                  </a:extLst>
                </a:hlinkClick>
              </a:rPr>
              <a:t>www.mass.gov/mcb</a:t>
            </a:r>
            <a:endParaRPr lang="en-US" b="0" dirty="0">
              <a:solidFill>
                <a:schemeClr val="bg1"/>
              </a:solidFill>
              <a:latin typeface="Arial Bold" panose="020B0704020202020204" pitchFamily="34" charset="0"/>
              <a:cs typeface="Arial Bold" panose="020B0704020202020204" pitchFamily="34" charset="0"/>
            </a:endParaRPr>
          </a:p>
          <a:p>
            <a:pPr marL="0" indent="0" algn="ctr">
              <a:spcBef>
                <a:spcPts val="0"/>
              </a:spcBef>
              <a:buNone/>
            </a:pPr>
            <a:endParaRPr lang="en-US" b="0" dirty="0">
              <a:solidFill>
                <a:schemeClr val="bg1"/>
              </a:solidFill>
              <a:latin typeface="Arial Bold" panose="020B0704020202020204" pitchFamily="34" charset="0"/>
              <a:cs typeface="Arial Bold" panose="020B0704020202020204" pitchFamily="34" charset="0"/>
            </a:endParaRPr>
          </a:p>
          <a:p>
            <a:pPr marL="0" indent="0" algn="ctr">
              <a:spcBef>
                <a:spcPts val="0"/>
              </a:spcBef>
              <a:buNone/>
            </a:pPr>
            <a:r>
              <a:rPr lang="en-US" b="0" dirty="0">
                <a:solidFill>
                  <a:schemeClr val="bg1"/>
                </a:solidFill>
                <a:latin typeface="Arial Bold" panose="020B0704020202020204" pitchFamily="34" charset="0"/>
                <a:cs typeface="Arial Bold" panose="020B0704020202020204" pitchFamily="34" charset="0"/>
              </a:rPr>
              <a:t>Twitter/Instagram: @</a:t>
            </a:r>
            <a:r>
              <a:rPr lang="en-US" b="0" dirty="0" err="1">
                <a:solidFill>
                  <a:schemeClr val="bg1"/>
                </a:solidFill>
                <a:latin typeface="Arial Bold" panose="020B0704020202020204" pitchFamily="34" charset="0"/>
                <a:cs typeface="Arial Bold" panose="020B0704020202020204" pitchFamily="34" charset="0"/>
              </a:rPr>
              <a:t>massblind</a:t>
            </a:r>
            <a:endParaRPr lang="en-US" b="0" dirty="0">
              <a:solidFill>
                <a:schemeClr val="bg1"/>
              </a:solidFill>
              <a:latin typeface="Arial Bold" panose="020B0704020202020204" pitchFamily="34" charset="0"/>
              <a:cs typeface="Arial Bold" panose="020B0704020202020204" pitchFamily="34" charset="0"/>
            </a:endParaRPr>
          </a:p>
          <a:p>
            <a:pPr marL="0" indent="0" algn="ctr">
              <a:spcBef>
                <a:spcPts val="0"/>
              </a:spcBef>
              <a:buNone/>
            </a:pPr>
            <a:endParaRPr lang="en-US" b="0" dirty="0">
              <a:solidFill>
                <a:schemeClr val="bg1"/>
              </a:solidFill>
              <a:latin typeface="Arial Bold" panose="020B0704020202020204" pitchFamily="34" charset="0"/>
              <a:cs typeface="Arial Bold" panose="020B0704020202020204" pitchFamily="34" charset="0"/>
            </a:endParaRPr>
          </a:p>
          <a:p>
            <a:pPr marL="0" indent="0" algn="ctr">
              <a:spcBef>
                <a:spcPts val="0"/>
              </a:spcBef>
              <a:buNone/>
            </a:pPr>
            <a:r>
              <a:rPr lang="en-US" b="0" dirty="0">
                <a:solidFill>
                  <a:schemeClr val="bg1"/>
                </a:solidFill>
                <a:latin typeface="Arial Bold" panose="020B0704020202020204" pitchFamily="34" charset="0"/>
                <a:cs typeface="Arial Bold" panose="020B0704020202020204" pitchFamily="34" charset="0"/>
              </a:rPr>
              <a:t>Facebook: @</a:t>
            </a:r>
            <a:r>
              <a:rPr lang="en-US" b="0" dirty="0" err="1">
                <a:solidFill>
                  <a:schemeClr val="bg1"/>
                </a:solidFill>
                <a:latin typeface="Arial Bold" panose="020B0704020202020204" pitchFamily="34" charset="0"/>
                <a:cs typeface="Arial Bold" panose="020B0704020202020204" pitchFamily="34" charset="0"/>
              </a:rPr>
              <a:t>masscommblind</a:t>
            </a:r>
            <a:endParaRPr lang="en-US" b="0" dirty="0">
              <a:solidFill>
                <a:schemeClr val="bg1"/>
              </a:solidFill>
              <a:latin typeface="Arial Bold" panose="020B0704020202020204" pitchFamily="34" charset="0"/>
              <a:cs typeface="Arial Bold" panose="020B0704020202020204" pitchFamily="34" charset="0"/>
            </a:endParaRPr>
          </a:p>
          <a:p>
            <a:pPr marL="0" indent="0" algn="ctr">
              <a:spcBef>
                <a:spcPts val="0"/>
              </a:spcBef>
              <a:buNone/>
            </a:pPr>
            <a:endParaRPr lang="en-US" b="0" dirty="0">
              <a:solidFill>
                <a:schemeClr val="bg1"/>
              </a:solidFill>
              <a:latin typeface="Arial Bold" panose="020B0704020202020204" pitchFamily="34" charset="0"/>
              <a:cs typeface="Arial Bold" panose="020B0704020202020204" pitchFamily="34" charset="0"/>
            </a:endParaRPr>
          </a:p>
          <a:p>
            <a:pPr marL="0" indent="0" algn="ctr">
              <a:spcBef>
                <a:spcPts val="0"/>
              </a:spcBef>
              <a:buNone/>
            </a:pPr>
            <a:r>
              <a:rPr lang="en-US" b="0" dirty="0">
                <a:solidFill>
                  <a:schemeClr val="bg1"/>
                </a:solidFill>
                <a:latin typeface="Arial Bold" panose="020B0704020202020204" pitchFamily="34" charset="0"/>
                <a:cs typeface="Arial Bold" panose="020B0704020202020204" pitchFamily="34" charset="0"/>
              </a:rPr>
              <a:t>LinkedIn: Massachusetts Commission for the Blind</a:t>
            </a:r>
          </a:p>
          <a:p>
            <a:pPr marL="0" indent="0" algn="ctr">
              <a:spcBef>
                <a:spcPts val="0"/>
              </a:spcBef>
              <a:buNone/>
            </a:pPr>
            <a:endParaRPr lang="en-US" b="0" dirty="0">
              <a:solidFill>
                <a:schemeClr val="bg1"/>
              </a:solidFill>
              <a:latin typeface="Arial Bold" panose="020B0704020202020204" pitchFamily="34" charset="0"/>
              <a:cs typeface="Arial Bold" panose="020B0704020202020204" pitchFamily="34" charset="0"/>
            </a:endParaRPr>
          </a:p>
          <a:p>
            <a:pPr marL="0" indent="0" algn="ctr">
              <a:spcBef>
                <a:spcPts val="0"/>
              </a:spcBef>
              <a:buNone/>
            </a:pPr>
            <a:r>
              <a:rPr lang="en-US" b="0" dirty="0">
                <a:solidFill>
                  <a:schemeClr val="bg1"/>
                </a:solidFill>
                <a:latin typeface="Arial Bold" panose="020B0704020202020204" pitchFamily="34" charset="0"/>
                <a:cs typeface="Arial Bold" panose="020B0704020202020204" pitchFamily="34" charset="0"/>
              </a:rPr>
              <a:t>YouTube: Massachusetts Commission for the Blind</a:t>
            </a:r>
          </a:p>
        </p:txBody>
      </p:sp>
      <p:sp>
        <p:nvSpPr>
          <p:cNvPr id="3" name="Title 2"/>
          <p:cNvSpPr>
            <a:spLocks noGrp="1"/>
          </p:cNvSpPr>
          <p:nvPr>
            <p:ph type="title" idx="4294967295"/>
          </p:nvPr>
        </p:nvSpPr>
        <p:spPr>
          <a:xfrm>
            <a:off x="1751813" y="69063"/>
            <a:ext cx="10335683" cy="374651"/>
          </a:xfrm>
          <a:prstGeom prst="rect">
            <a:avLst/>
          </a:prstGeom>
        </p:spPr>
        <p:txBody>
          <a:bodyPr>
            <a:normAutofit fontScale="90000"/>
          </a:bodyPr>
          <a:lstStyle/>
          <a:p>
            <a:pPr algn="r"/>
            <a:br>
              <a:rPr lang="en-US" sz="4267" spc="67" dirty="0">
                <a:ln w="13335" cmpd="sng">
                  <a:solidFill>
                    <a:srgbClr val="759AA5">
                      <a:lumMod val="50000"/>
                    </a:srgbClr>
                  </a:solidFill>
                  <a:prstDash val="solid"/>
                </a:ln>
                <a:solidFill>
                  <a:srgbClr val="B9AB6F">
                    <a:tint val="1000"/>
                  </a:srgbClr>
                </a:solidFill>
                <a:latin typeface="Tw Cen MT"/>
              </a:rPr>
            </a:br>
            <a:endParaRPr lang="en-US" sz="3733" dirty="0">
              <a:solidFill>
                <a:schemeClr val="bg1"/>
              </a:solidFill>
            </a:endParaRPr>
          </a:p>
        </p:txBody>
      </p:sp>
      <p:sp>
        <p:nvSpPr>
          <p:cNvPr id="4" name="TextBox 3">
            <a:extLst>
              <a:ext uri="{FF2B5EF4-FFF2-40B4-BE49-F238E27FC236}">
                <a16:creationId xmlns:a16="http://schemas.microsoft.com/office/drawing/2014/main" id="{EAE7E0D7-395A-4E9A-8C35-53AFE5BE0DCA}"/>
              </a:ext>
            </a:extLst>
          </p:cNvPr>
          <p:cNvSpPr txBox="1"/>
          <p:nvPr/>
        </p:nvSpPr>
        <p:spPr>
          <a:xfrm>
            <a:off x="1473668" y="53863"/>
            <a:ext cx="9089699" cy="748988"/>
          </a:xfrm>
          <a:prstGeom prst="rect">
            <a:avLst/>
          </a:prstGeom>
          <a:noFill/>
        </p:spPr>
        <p:txBody>
          <a:bodyPr wrap="square" rtlCol="0">
            <a:spAutoFit/>
          </a:bodyPr>
          <a:lstStyle/>
          <a:p>
            <a:pPr algn="ctr"/>
            <a:r>
              <a:rPr lang="en-US" sz="4267" dirty="0">
                <a:solidFill>
                  <a:schemeClr val="bg1"/>
                </a:solidFill>
                <a:latin typeface="Arial Bold" panose="020B0704020202020204" pitchFamily="34" charset="0"/>
                <a:cs typeface="Arial Bold" panose="020B0704020202020204" pitchFamily="34" charset="0"/>
              </a:rPr>
              <a:t>Connect With MCB</a:t>
            </a:r>
          </a:p>
        </p:txBody>
      </p:sp>
      <p:sp>
        <p:nvSpPr>
          <p:cNvPr id="5" name="Rectangle 4">
            <a:extLst>
              <a:ext uri="{FF2B5EF4-FFF2-40B4-BE49-F238E27FC236}">
                <a16:creationId xmlns:a16="http://schemas.microsoft.com/office/drawing/2014/main" id="{B144EF51-736B-4C39-9642-8F9DD927CCF0}"/>
              </a:ext>
            </a:extLst>
          </p:cNvPr>
          <p:cNvSpPr/>
          <p:nvPr/>
        </p:nvSpPr>
        <p:spPr>
          <a:xfrm>
            <a:off x="3743432" y="1101082"/>
            <a:ext cx="4705135" cy="1107996"/>
          </a:xfrm>
          <a:prstGeom prst="rect">
            <a:avLst/>
          </a:prstGeom>
        </p:spPr>
        <p:txBody>
          <a:bodyPr wrap="none">
            <a:spAutoFit/>
          </a:bodyPr>
          <a:lstStyle/>
          <a:p>
            <a:pPr algn="ctr"/>
            <a:r>
              <a:rPr lang="en-US" sz="6600" dirty="0">
                <a:solidFill>
                  <a:schemeClr val="bg1"/>
                </a:solidFill>
                <a:latin typeface="Arial Bold" panose="020B0704020202020204" pitchFamily="34" charset="0"/>
                <a:cs typeface="Arial Bold" panose="020B0704020202020204" pitchFamily="34" charset="0"/>
              </a:rPr>
              <a:t>Thank you!</a:t>
            </a:r>
          </a:p>
        </p:txBody>
      </p:sp>
    </p:spTree>
    <p:extLst>
      <p:ext uri="{BB962C8B-B14F-4D97-AF65-F5344CB8AC3E}">
        <p14:creationId xmlns:p14="http://schemas.microsoft.com/office/powerpoint/2010/main" val="38587401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D388FBF-E2C6-4A40-806E-70071FB81D88}"/>
              </a:ext>
            </a:extLst>
          </p:cNvPr>
          <p:cNvSpPr txBox="1"/>
          <p:nvPr/>
        </p:nvSpPr>
        <p:spPr>
          <a:xfrm>
            <a:off x="1209038" y="828756"/>
            <a:ext cx="10203239" cy="5755615"/>
          </a:xfrm>
          <a:prstGeom prst="rect">
            <a:avLst/>
          </a:prstGeom>
          <a:noFill/>
        </p:spPr>
        <p:txBody>
          <a:bodyPr wrap="square" rtlCol="0">
            <a:spAutoFit/>
          </a:bodyPr>
          <a:lstStyle/>
          <a:p>
            <a:pPr algn="ctr"/>
            <a:r>
              <a:rPr lang="en-US" sz="9600" dirty="0">
                <a:solidFill>
                  <a:schemeClr val="bg1"/>
                </a:solidFill>
                <a:latin typeface="Arial Bold" panose="020B0704020202020204" pitchFamily="34" charset="0"/>
                <a:cs typeface="Arial Bold" panose="020B0704020202020204" pitchFamily="34" charset="0"/>
              </a:rPr>
              <a:t>Welcome</a:t>
            </a:r>
          </a:p>
          <a:p>
            <a:pPr algn="ctr"/>
            <a:endParaRPr lang="en-US" sz="9600" dirty="0">
              <a:solidFill>
                <a:schemeClr val="bg1"/>
              </a:solidFill>
              <a:latin typeface="Arial Bold" panose="020B0704020202020204" pitchFamily="34" charset="0"/>
              <a:cs typeface="Arial Bold" panose="020B0704020202020204" pitchFamily="34" charset="0"/>
            </a:endParaRPr>
          </a:p>
          <a:p>
            <a:pPr algn="ctr"/>
            <a:endParaRPr lang="en-US" sz="5867" dirty="0">
              <a:solidFill>
                <a:schemeClr val="bg1"/>
              </a:solidFill>
              <a:latin typeface="Arial Bold" panose="020B0704020202020204" pitchFamily="34" charset="0"/>
              <a:cs typeface="Arial Bold" panose="020B0704020202020204" pitchFamily="34" charset="0"/>
            </a:endParaRPr>
          </a:p>
          <a:p>
            <a:pPr algn="ctr"/>
            <a:r>
              <a:rPr lang="en-US" sz="5867" dirty="0">
                <a:solidFill>
                  <a:schemeClr val="bg1"/>
                </a:solidFill>
                <a:latin typeface="Arial Bold" panose="020B0704020202020204" pitchFamily="34" charset="0"/>
                <a:cs typeface="Arial Bold" panose="020B0704020202020204" pitchFamily="34" charset="0"/>
              </a:rPr>
              <a:t>Commissioner</a:t>
            </a:r>
          </a:p>
          <a:p>
            <a:pPr algn="ctr"/>
            <a:r>
              <a:rPr lang="en-US" sz="5867" dirty="0">
                <a:solidFill>
                  <a:schemeClr val="bg1"/>
                </a:solidFill>
                <a:latin typeface="Arial Bold" panose="020B0704020202020204" pitchFamily="34" charset="0"/>
                <a:cs typeface="Arial Bold" panose="020B0704020202020204" pitchFamily="34" charset="0"/>
              </a:rPr>
              <a:t>David D’Arcangelo</a:t>
            </a:r>
          </a:p>
        </p:txBody>
      </p:sp>
      <p:pic>
        <p:nvPicPr>
          <p:cNvPr id="3" name="Picture 2" descr="White MCB logo with braille above M C B and Massachusetts Commission for the Blind underneath">
            <a:extLst>
              <a:ext uri="{FF2B5EF4-FFF2-40B4-BE49-F238E27FC236}">
                <a16:creationId xmlns:a16="http://schemas.microsoft.com/office/drawing/2014/main" id="{DC3F89C3-8DB9-4DE5-9F92-684D88EB605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58930" y="1842900"/>
            <a:ext cx="4903453" cy="3172200"/>
          </a:xfrm>
          <a:prstGeom prst="rect">
            <a:avLst/>
          </a:prstGeom>
        </p:spPr>
      </p:pic>
    </p:spTree>
    <p:extLst>
      <p:ext uri="{BB962C8B-B14F-4D97-AF65-F5344CB8AC3E}">
        <p14:creationId xmlns:p14="http://schemas.microsoft.com/office/powerpoint/2010/main" val="21047553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D388FBF-E2C6-4A40-806E-70071FB81D88}"/>
              </a:ext>
            </a:extLst>
          </p:cNvPr>
          <p:cNvSpPr txBox="1"/>
          <p:nvPr/>
        </p:nvSpPr>
        <p:spPr>
          <a:xfrm>
            <a:off x="1166509" y="1268227"/>
            <a:ext cx="10203239" cy="3539430"/>
          </a:xfrm>
          <a:prstGeom prst="rect">
            <a:avLst/>
          </a:prstGeom>
          <a:noFill/>
        </p:spPr>
        <p:txBody>
          <a:bodyPr wrap="square" rtlCol="0">
            <a:spAutoFit/>
          </a:bodyPr>
          <a:lstStyle/>
          <a:p>
            <a:pPr algn="ctr"/>
            <a:endParaRPr lang="en-US" sz="6400" dirty="0">
              <a:solidFill>
                <a:schemeClr val="bg1"/>
              </a:solidFill>
              <a:latin typeface="Arial Bold" panose="020B0704020202020204" pitchFamily="34" charset="0"/>
              <a:cs typeface="Arial Bold" panose="020B0704020202020204" pitchFamily="34" charset="0"/>
            </a:endParaRPr>
          </a:p>
          <a:p>
            <a:pPr algn="ctr"/>
            <a:r>
              <a:rPr lang="en-US" sz="6400" dirty="0">
                <a:solidFill>
                  <a:schemeClr val="bg1"/>
                </a:solidFill>
                <a:latin typeface="Arial Bold" panose="020B0704020202020204" pitchFamily="34" charset="0"/>
                <a:cs typeface="Arial Bold" panose="020B0704020202020204" pitchFamily="34" charset="0"/>
              </a:rPr>
              <a:t>Mary Otiato</a:t>
            </a:r>
            <a:endParaRPr lang="en-US" sz="4800" dirty="0">
              <a:solidFill>
                <a:schemeClr val="bg1"/>
              </a:solidFill>
              <a:latin typeface="Arial Bold" panose="020B0704020202020204" pitchFamily="34" charset="0"/>
              <a:cs typeface="Arial Bold" panose="020B0704020202020204" pitchFamily="34" charset="0"/>
            </a:endParaRPr>
          </a:p>
          <a:p>
            <a:pPr algn="ctr"/>
            <a:r>
              <a:rPr lang="en-US" sz="4800" dirty="0">
                <a:solidFill>
                  <a:schemeClr val="bg1"/>
                </a:solidFill>
                <a:latin typeface="Arial Bold" panose="020B0704020202020204" pitchFamily="34" charset="0"/>
                <a:ea typeface="Calibri" panose="020F0502020204030204" pitchFamily="34" charset="0"/>
                <a:cs typeface="Arial Bold" panose="020B0704020202020204" pitchFamily="34" charset="0"/>
              </a:rPr>
              <a:t>Director of Policy &amp; Strategic Initiatives/Ombudsman</a:t>
            </a:r>
          </a:p>
        </p:txBody>
      </p:sp>
    </p:spTree>
    <p:extLst>
      <p:ext uri="{BB962C8B-B14F-4D97-AF65-F5344CB8AC3E}">
        <p14:creationId xmlns:p14="http://schemas.microsoft.com/office/powerpoint/2010/main" val="26843604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294967295"/>
          </p:nvPr>
        </p:nvSpPr>
        <p:spPr>
          <a:xfrm>
            <a:off x="1417675" y="813643"/>
            <a:ext cx="10476613" cy="5962760"/>
          </a:xfrm>
          <a:prstGeom prst="rect">
            <a:avLst/>
          </a:prstGeom>
        </p:spPr>
        <p:txBody>
          <a:bodyPr anchor="ctr">
            <a:normAutofit/>
          </a:bodyPr>
          <a:lstStyle/>
          <a:p>
            <a:pPr>
              <a:lnSpc>
                <a:spcPct val="150000"/>
              </a:lnSpc>
              <a:spcBef>
                <a:spcPts val="0"/>
              </a:spcBef>
              <a:buFont typeface="Wingdings" panose="05000000000000000000" pitchFamily="2" charset="2"/>
              <a:buChar char="§"/>
            </a:pPr>
            <a:r>
              <a:rPr lang="en-US" sz="3600" dirty="0">
                <a:solidFill>
                  <a:schemeClr val="bg1"/>
                </a:solidFill>
                <a:latin typeface="Arial Bold" panose="020B0704020202020204" pitchFamily="34" charset="0"/>
                <a:cs typeface="Arial Bold" panose="020B0704020202020204" pitchFamily="34" charset="0"/>
              </a:rPr>
              <a:t>Why the Central Registry (CR)?</a:t>
            </a:r>
          </a:p>
          <a:p>
            <a:pPr>
              <a:lnSpc>
                <a:spcPct val="150000"/>
              </a:lnSpc>
              <a:spcBef>
                <a:spcPts val="0"/>
              </a:spcBef>
              <a:buFont typeface="Wingdings" panose="05000000000000000000" pitchFamily="2" charset="2"/>
              <a:buChar char="§"/>
            </a:pPr>
            <a:r>
              <a:rPr lang="en-US" sz="3600" dirty="0">
                <a:solidFill>
                  <a:schemeClr val="bg1"/>
                </a:solidFill>
                <a:latin typeface="Arial Bold" panose="020B0704020202020204" pitchFamily="34" charset="0"/>
                <a:cs typeface="Arial Bold" panose="020B0704020202020204" pitchFamily="34" charset="0"/>
              </a:rPr>
              <a:t>CR Staff &amp; Functions</a:t>
            </a:r>
          </a:p>
          <a:p>
            <a:pPr>
              <a:lnSpc>
                <a:spcPct val="150000"/>
              </a:lnSpc>
              <a:spcBef>
                <a:spcPts val="0"/>
              </a:spcBef>
              <a:buFont typeface="Wingdings" panose="05000000000000000000" pitchFamily="2" charset="2"/>
              <a:buChar char="§"/>
            </a:pPr>
            <a:r>
              <a:rPr lang="en-US" sz="3600" dirty="0">
                <a:solidFill>
                  <a:schemeClr val="bg1"/>
                </a:solidFill>
                <a:latin typeface="Arial Bold" panose="020B0704020202020204" pitchFamily="34" charset="0"/>
                <a:cs typeface="Arial Bold" panose="020B0704020202020204" pitchFamily="34" charset="0"/>
              </a:rPr>
              <a:t>Frequently Asked Questions</a:t>
            </a:r>
          </a:p>
          <a:p>
            <a:pPr>
              <a:lnSpc>
                <a:spcPct val="150000"/>
              </a:lnSpc>
              <a:spcBef>
                <a:spcPts val="0"/>
              </a:spcBef>
              <a:buFont typeface="Wingdings" panose="05000000000000000000" pitchFamily="2" charset="2"/>
              <a:buChar char="§"/>
            </a:pPr>
            <a:r>
              <a:rPr lang="en-US" sz="3600" dirty="0">
                <a:solidFill>
                  <a:schemeClr val="bg1"/>
                </a:solidFill>
                <a:latin typeface="Arial Bold" panose="020B0704020202020204" pitchFamily="34" charset="0"/>
                <a:cs typeface="Arial Bold" panose="020B0704020202020204" pitchFamily="34" charset="0"/>
              </a:rPr>
              <a:t>Business Process Redesign</a:t>
            </a:r>
          </a:p>
          <a:p>
            <a:pPr>
              <a:lnSpc>
                <a:spcPct val="150000"/>
              </a:lnSpc>
              <a:spcBef>
                <a:spcPts val="0"/>
              </a:spcBef>
              <a:buFont typeface="Wingdings" panose="05000000000000000000" pitchFamily="2" charset="2"/>
              <a:buChar char="§"/>
            </a:pPr>
            <a:r>
              <a:rPr lang="en-US" sz="3600" dirty="0">
                <a:solidFill>
                  <a:schemeClr val="bg1"/>
                </a:solidFill>
                <a:latin typeface="Arial Bold" panose="020B0704020202020204" pitchFamily="34" charset="0"/>
                <a:cs typeface="Arial Bold" panose="020B0704020202020204" pitchFamily="34" charset="0"/>
              </a:rPr>
              <a:t>Important CR Information</a:t>
            </a:r>
          </a:p>
          <a:p>
            <a:pPr>
              <a:lnSpc>
                <a:spcPct val="150000"/>
              </a:lnSpc>
              <a:spcBef>
                <a:spcPts val="0"/>
              </a:spcBef>
              <a:buFont typeface="Wingdings" panose="05000000000000000000" pitchFamily="2" charset="2"/>
              <a:buChar char="§"/>
            </a:pPr>
            <a:endParaRPr lang="en-US" sz="3600" dirty="0">
              <a:solidFill>
                <a:schemeClr val="bg1"/>
              </a:solidFill>
            </a:endParaRPr>
          </a:p>
          <a:p>
            <a:pPr marL="0" indent="0">
              <a:buNone/>
            </a:pPr>
            <a:endParaRPr lang="en-US" dirty="0"/>
          </a:p>
        </p:txBody>
      </p:sp>
      <p:sp>
        <p:nvSpPr>
          <p:cNvPr id="3" name="Title 2"/>
          <p:cNvSpPr>
            <a:spLocks noGrp="1"/>
          </p:cNvSpPr>
          <p:nvPr>
            <p:ph type="title" idx="4294967295"/>
          </p:nvPr>
        </p:nvSpPr>
        <p:spPr>
          <a:xfrm>
            <a:off x="297712" y="286314"/>
            <a:ext cx="11894288" cy="732045"/>
          </a:xfrm>
          <a:prstGeom prst="rect">
            <a:avLst/>
          </a:prstGeom>
        </p:spPr>
        <p:txBody>
          <a:bodyPr>
            <a:normAutofit fontScale="90000"/>
          </a:bodyPr>
          <a:lstStyle/>
          <a:p>
            <a:pPr algn="ctr"/>
            <a:r>
              <a:rPr lang="en-US" b="1" spc="67" dirty="0">
                <a:ln w="13335" cmpd="sng">
                  <a:solidFill>
                    <a:srgbClr val="759AA5">
                      <a:lumMod val="50000"/>
                    </a:srgbClr>
                  </a:solidFill>
                  <a:prstDash val="solid"/>
                </a:ln>
                <a:solidFill>
                  <a:srgbClr val="B9AB6F">
                    <a:tint val="1000"/>
                  </a:srgbClr>
                </a:solidFill>
                <a:latin typeface="Arial Bold" panose="020B0704020202020204" pitchFamily="34" charset="0"/>
                <a:cs typeface="Arial Bold" panose="020B0704020202020204" pitchFamily="34" charset="0"/>
              </a:rPr>
              <a:t>MCB Central Registry - Introduction</a:t>
            </a:r>
            <a:br>
              <a:rPr lang="en-US" sz="4267" spc="67" dirty="0">
                <a:ln w="13335" cmpd="sng">
                  <a:solidFill>
                    <a:srgbClr val="759AA5">
                      <a:lumMod val="50000"/>
                    </a:srgbClr>
                  </a:solidFill>
                  <a:prstDash val="solid"/>
                </a:ln>
                <a:solidFill>
                  <a:srgbClr val="B9AB6F">
                    <a:tint val="1000"/>
                  </a:srgbClr>
                </a:solidFill>
                <a:latin typeface="Tw Cen MT"/>
              </a:rPr>
            </a:br>
            <a:endParaRPr lang="en-US" sz="3733" dirty="0">
              <a:solidFill>
                <a:schemeClr val="bg1"/>
              </a:solidFill>
            </a:endParaRPr>
          </a:p>
        </p:txBody>
      </p:sp>
    </p:spTree>
    <p:extLst>
      <p:ext uri="{BB962C8B-B14F-4D97-AF65-F5344CB8AC3E}">
        <p14:creationId xmlns:p14="http://schemas.microsoft.com/office/powerpoint/2010/main" val="24616757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294967295"/>
          </p:nvPr>
        </p:nvSpPr>
        <p:spPr>
          <a:xfrm>
            <a:off x="1417675" y="1097491"/>
            <a:ext cx="10186949" cy="5435581"/>
          </a:xfrm>
          <a:prstGeom prst="rect">
            <a:avLst/>
          </a:prstGeom>
        </p:spPr>
        <p:txBody>
          <a:bodyPr>
            <a:normAutofit lnSpcReduction="10000"/>
          </a:bodyPr>
          <a:lstStyle/>
          <a:p>
            <a:pPr marL="0" indent="0">
              <a:lnSpc>
                <a:spcPct val="100000"/>
              </a:lnSpc>
              <a:buNone/>
            </a:pPr>
            <a:r>
              <a:rPr lang="en-US" sz="2600" b="1" dirty="0">
                <a:solidFill>
                  <a:schemeClr val="bg1"/>
                </a:solidFill>
                <a:latin typeface="Arial Bold" panose="020B0704020202020204" pitchFamily="34" charset="0"/>
                <a:cs typeface="Arial Bold" panose="020B0704020202020204" pitchFamily="34" charset="0"/>
              </a:rPr>
              <a:t>OnBase System</a:t>
            </a:r>
            <a:endParaRPr lang="en-US" sz="2600" dirty="0">
              <a:solidFill>
                <a:schemeClr val="bg1"/>
              </a:solidFill>
              <a:latin typeface="Arial Bold" panose="020B0704020202020204" pitchFamily="34" charset="0"/>
              <a:cs typeface="Arial Bold" panose="020B0704020202020204" pitchFamily="34" charset="0"/>
            </a:endParaRPr>
          </a:p>
          <a:p>
            <a:pPr lvl="0">
              <a:lnSpc>
                <a:spcPct val="100000"/>
              </a:lnSpc>
            </a:pPr>
            <a:r>
              <a:rPr lang="en-US" sz="2600" dirty="0">
                <a:solidFill>
                  <a:schemeClr val="bg1"/>
                </a:solidFill>
                <a:latin typeface="Arial Bold" panose="020B0704020202020204" pitchFamily="34" charset="0"/>
                <a:cs typeface="Arial Bold" panose="020B0704020202020204" pitchFamily="34" charset="0"/>
              </a:rPr>
              <a:t>OnBase is a data extraction tool from the MRLB. When data is extracted from the MRLB, it goes through a quality control process to validate the registrant information. </a:t>
            </a:r>
          </a:p>
          <a:p>
            <a:pPr lvl="0">
              <a:lnSpc>
                <a:spcPct val="100000"/>
              </a:lnSpc>
            </a:pPr>
            <a:r>
              <a:rPr lang="en-US" sz="2600" dirty="0">
                <a:solidFill>
                  <a:schemeClr val="bg1"/>
                </a:solidFill>
                <a:latin typeface="Arial Bold" panose="020B0704020202020204" pitchFamily="34" charset="0"/>
                <a:cs typeface="Arial Bold" panose="020B0704020202020204" pitchFamily="34" charset="0"/>
              </a:rPr>
              <a:t>OnBase expedites the registration process, and especially in cases where the registrant is in danger of losing employment or needs immediate safety services.  </a:t>
            </a:r>
          </a:p>
          <a:p>
            <a:pPr lvl="0">
              <a:lnSpc>
                <a:spcPct val="100000"/>
              </a:lnSpc>
            </a:pPr>
            <a:r>
              <a:rPr lang="en-US" sz="2600" dirty="0">
                <a:solidFill>
                  <a:schemeClr val="bg1"/>
                </a:solidFill>
                <a:latin typeface="Arial Bold" panose="020B0704020202020204" pitchFamily="34" charset="0"/>
                <a:cs typeface="Arial Bold" panose="020B0704020202020204" pitchFamily="34" charset="0"/>
              </a:rPr>
              <a:t>Current state -  MRLB is submitted to MCB via fax, CR has to code the report and manually enter the data into the central registration system which a long time.</a:t>
            </a:r>
          </a:p>
          <a:p>
            <a:pPr lvl="0">
              <a:lnSpc>
                <a:spcPct val="100000"/>
              </a:lnSpc>
            </a:pPr>
            <a:r>
              <a:rPr lang="en-US" sz="2600" dirty="0">
                <a:solidFill>
                  <a:schemeClr val="bg1"/>
                </a:solidFill>
                <a:latin typeface="Arial Bold" panose="020B0704020202020204" pitchFamily="34" charset="0"/>
                <a:cs typeface="Arial Bold" panose="020B0704020202020204" pitchFamily="34" charset="0"/>
              </a:rPr>
              <a:t>Future state – MRLB is submitted into OnBase, data is validated and converted into excel. After QA, data is forwarded into the Case Management System.</a:t>
            </a:r>
          </a:p>
          <a:p>
            <a:pPr lvl="0">
              <a:lnSpc>
                <a:spcPct val="100000"/>
              </a:lnSpc>
            </a:pPr>
            <a:endParaRPr lang="en-US" sz="2400" dirty="0">
              <a:solidFill>
                <a:schemeClr val="bg1"/>
              </a:solidFill>
              <a:latin typeface="Arial Bold" panose="020B0704020202020204" pitchFamily="34" charset="0"/>
              <a:cs typeface="Arial Bold" panose="020B0704020202020204" pitchFamily="34" charset="0"/>
            </a:endParaRPr>
          </a:p>
          <a:p>
            <a:pPr marL="457200" lvl="1" indent="0">
              <a:lnSpc>
                <a:spcPct val="100000"/>
              </a:lnSpc>
              <a:buNone/>
            </a:pPr>
            <a:endParaRPr lang="en-US" sz="1600" dirty="0">
              <a:solidFill>
                <a:schemeClr val="bg1"/>
              </a:solidFill>
              <a:latin typeface="Arial Bold" panose="020B0704020202020204" pitchFamily="34" charset="0"/>
              <a:cs typeface="Arial Bold" panose="020B0704020202020204" pitchFamily="34" charset="0"/>
            </a:endParaRPr>
          </a:p>
        </p:txBody>
      </p:sp>
      <p:sp>
        <p:nvSpPr>
          <p:cNvPr id="3" name="Title 2"/>
          <p:cNvSpPr>
            <a:spLocks noGrp="1"/>
          </p:cNvSpPr>
          <p:nvPr>
            <p:ph type="title" idx="4294967295"/>
          </p:nvPr>
        </p:nvSpPr>
        <p:spPr>
          <a:xfrm>
            <a:off x="1751813" y="69063"/>
            <a:ext cx="10335683" cy="374651"/>
          </a:xfrm>
          <a:prstGeom prst="rect">
            <a:avLst/>
          </a:prstGeom>
        </p:spPr>
        <p:txBody>
          <a:bodyPr>
            <a:normAutofit fontScale="90000"/>
          </a:bodyPr>
          <a:lstStyle/>
          <a:p>
            <a:pPr algn="r"/>
            <a:br>
              <a:rPr lang="en-US" sz="4267" spc="67" dirty="0">
                <a:ln w="13335" cmpd="sng">
                  <a:solidFill>
                    <a:srgbClr val="759AA5">
                      <a:lumMod val="50000"/>
                    </a:srgbClr>
                  </a:solidFill>
                  <a:prstDash val="solid"/>
                </a:ln>
                <a:solidFill>
                  <a:srgbClr val="B9AB6F">
                    <a:tint val="1000"/>
                  </a:srgbClr>
                </a:solidFill>
                <a:latin typeface="Tw Cen MT"/>
              </a:rPr>
            </a:br>
            <a:endParaRPr lang="en-US" sz="3733" dirty="0">
              <a:solidFill>
                <a:schemeClr val="bg1"/>
              </a:solidFill>
            </a:endParaRPr>
          </a:p>
        </p:txBody>
      </p:sp>
      <p:sp>
        <p:nvSpPr>
          <p:cNvPr id="4" name="TextBox 3">
            <a:extLst>
              <a:ext uri="{FF2B5EF4-FFF2-40B4-BE49-F238E27FC236}">
                <a16:creationId xmlns:a16="http://schemas.microsoft.com/office/drawing/2014/main" id="{EAE7E0D7-395A-4E9A-8C35-53AFE5BE0DCA}"/>
              </a:ext>
            </a:extLst>
          </p:cNvPr>
          <p:cNvSpPr txBox="1"/>
          <p:nvPr/>
        </p:nvSpPr>
        <p:spPr>
          <a:xfrm>
            <a:off x="1531089" y="53863"/>
            <a:ext cx="10806685" cy="769441"/>
          </a:xfrm>
          <a:prstGeom prst="rect">
            <a:avLst/>
          </a:prstGeom>
          <a:noFill/>
        </p:spPr>
        <p:txBody>
          <a:bodyPr wrap="square" rtlCol="0">
            <a:spAutoFit/>
          </a:bodyPr>
          <a:lstStyle/>
          <a:p>
            <a:r>
              <a:rPr lang="en-US" sz="4400" spc="67" dirty="0">
                <a:ln w="13335" cmpd="sng">
                  <a:solidFill>
                    <a:srgbClr val="759AA5">
                      <a:lumMod val="50000"/>
                    </a:srgbClr>
                  </a:solidFill>
                  <a:prstDash val="solid"/>
                </a:ln>
                <a:solidFill>
                  <a:srgbClr val="B9AB6F">
                    <a:tint val="1000"/>
                  </a:srgbClr>
                </a:solidFill>
                <a:latin typeface="Arial Bold" panose="020B0704020202020204" pitchFamily="34" charset="0"/>
                <a:ea typeface="+mj-ea"/>
                <a:cs typeface="Arial Bold" panose="020B0704020202020204" pitchFamily="34" charset="0"/>
              </a:rPr>
              <a:t>MCB CR Business Process Redesign</a:t>
            </a:r>
            <a:endParaRPr lang="en-US" sz="4400" dirty="0">
              <a:solidFill>
                <a:schemeClr val="bg1"/>
              </a:solidFill>
              <a:latin typeface="Arial Bold" panose="020B0704020202020204" pitchFamily="34" charset="0"/>
              <a:cs typeface="Arial Bold" panose="020B0704020202020204" pitchFamily="34" charset="0"/>
            </a:endParaRPr>
          </a:p>
        </p:txBody>
      </p:sp>
    </p:spTree>
    <p:extLst>
      <p:ext uri="{BB962C8B-B14F-4D97-AF65-F5344CB8AC3E}">
        <p14:creationId xmlns:p14="http://schemas.microsoft.com/office/powerpoint/2010/main" val="13208875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294967295"/>
          </p:nvPr>
        </p:nvSpPr>
        <p:spPr>
          <a:xfrm>
            <a:off x="1417675" y="1097491"/>
            <a:ext cx="10186949" cy="5435581"/>
          </a:xfrm>
          <a:prstGeom prst="rect">
            <a:avLst/>
          </a:prstGeom>
        </p:spPr>
        <p:txBody>
          <a:bodyPr>
            <a:normAutofit fontScale="85000" lnSpcReduction="10000"/>
          </a:bodyPr>
          <a:lstStyle/>
          <a:p>
            <a:pPr marL="0" indent="0">
              <a:lnSpc>
                <a:spcPct val="100000"/>
              </a:lnSpc>
              <a:buNone/>
            </a:pPr>
            <a:r>
              <a:rPr lang="en-US" b="1" dirty="0">
                <a:solidFill>
                  <a:schemeClr val="bg1"/>
                </a:solidFill>
                <a:latin typeface="Arial Bold" panose="020B0704020202020204" pitchFamily="34" charset="0"/>
                <a:cs typeface="Arial Bold" panose="020B0704020202020204" pitchFamily="34" charset="0"/>
              </a:rPr>
              <a:t>MCB Short Form – First Impression Matters</a:t>
            </a:r>
            <a:endParaRPr lang="en-US" dirty="0">
              <a:solidFill>
                <a:schemeClr val="bg1"/>
              </a:solidFill>
              <a:latin typeface="Arial Bold" panose="020B0704020202020204" pitchFamily="34" charset="0"/>
              <a:cs typeface="Arial Bold" panose="020B0704020202020204" pitchFamily="34" charset="0"/>
            </a:endParaRPr>
          </a:p>
          <a:p>
            <a:pPr lvl="0">
              <a:lnSpc>
                <a:spcPct val="100000"/>
              </a:lnSpc>
            </a:pPr>
            <a:r>
              <a:rPr lang="en-US" dirty="0">
                <a:solidFill>
                  <a:schemeClr val="bg1"/>
                </a:solidFill>
                <a:latin typeface="Arial Bold" panose="020B0704020202020204" pitchFamily="34" charset="0"/>
                <a:cs typeface="Arial Bold" panose="020B0704020202020204" pitchFamily="34" charset="0"/>
              </a:rPr>
              <a:t>When a patient is diagnosed as legally blind and registered with MCB, it is important that the individual receive a meaningful welcome from the agency.</a:t>
            </a:r>
          </a:p>
          <a:p>
            <a:pPr lvl="0">
              <a:lnSpc>
                <a:spcPct val="100000"/>
              </a:lnSpc>
            </a:pPr>
            <a:r>
              <a:rPr lang="en-US" dirty="0">
                <a:solidFill>
                  <a:schemeClr val="bg1"/>
                </a:solidFill>
                <a:latin typeface="Arial Bold" panose="020B0704020202020204" pitchFamily="34" charset="0"/>
                <a:cs typeface="Arial Bold" panose="020B0704020202020204" pitchFamily="34" charset="0"/>
              </a:rPr>
              <a:t>The short form validates registrant demographic data for accuracy.  </a:t>
            </a:r>
          </a:p>
          <a:p>
            <a:pPr lvl="0">
              <a:lnSpc>
                <a:spcPct val="100000"/>
              </a:lnSpc>
            </a:pPr>
            <a:r>
              <a:rPr lang="en-US" dirty="0">
                <a:solidFill>
                  <a:schemeClr val="bg1"/>
                </a:solidFill>
                <a:latin typeface="Arial Bold" panose="020B0704020202020204" pitchFamily="34" charset="0"/>
                <a:cs typeface="Arial Bold" panose="020B0704020202020204" pitchFamily="34" charset="0"/>
              </a:rPr>
              <a:t>The form has about 26 survey questions that touches on topics like shared consumers with other agencies, transportation use and safety, driver’s license, visual function and technology use.</a:t>
            </a:r>
          </a:p>
          <a:p>
            <a:pPr lvl="0">
              <a:lnSpc>
                <a:spcPct val="100000"/>
              </a:lnSpc>
            </a:pPr>
            <a:r>
              <a:rPr lang="en-US" dirty="0">
                <a:solidFill>
                  <a:schemeClr val="bg1"/>
                </a:solidFill>
                <a:latin typeface="Arial Bold" panose="020B0704020202020204" pitchFamily="34" charset="0"/>
                <a:cs typeface="Arial Bold" panose="020B0704020202020204" pitchFamily="34" charset="0"/>
              </a:rPr>
              <a:t>The survey also addresses immigration statuses, labor force involvement and language preferences for better service delivery.</a:t>
            </a:r>
          </a:p>
          <a:p>
            <a:pPr lvl="0">
              <a:lnSpc>
                <a:spcPct val="100000"/>
              </a:lnSpc>
            </a:pPr>
            <a:r>
              <a:rPr lang="en-US" dirty="0">
                <a:solidFill>
                  <a:schemeClr val="bg1"/>
                </a:solidFill>
                <a:latin typeface="Arial Bold" panose="020B0704020202020204" pitchFamily="34" charset="0"/>
                <a:cs typeface="Arial Bold" panose="020B0704020202020204" pitchFamily="34" charset="0"/>
              </a:rPr>
              <a:t>All questions on the survey are pegged to other surveys such as ACS, GSS, NHIS etc. for comparison.</a:t>
            </a:r>
          </a:p>
          <a:p>
            <a:pPr lvl="0">
              <a:lnSpc>
                <a:spcPct val="100000"/>
              </a:lnSpc>
            </a:pPr>
            <a:endParaRPr lang="en-US" sz="2400" dirty="0">
              <a:solidFill>
                <a:schemeClr val="bg1"/>
              </a:solidFill>
              <a:latin typeface="Arial Bold" panose="020B0704020202020204" pitchFamily="34" charset="0"/>
              <a:cs typeface="Arial Bold" panose="020B0704020202020204" pitchFamily="34" charset="0"/>
            </a:endParaRPr>
          </a:p>
          <a:p>
            <a:pPr marL="457200" lvl="1" indent="0">
              <a:lnSpc>
                <a:spcPct val="100000"/>
              </a:lnSpc>
              <a:buNone/>
            </a:pPr>
            <a:endParaRPr lang="en-US" sz="1600" dirty="0">
              <a:solidFill>
                <a:schemeClr val="bg1"/>
              </a:solidFill>
              <a:latin typeface="Arial Bold" panose="020B0704020202020204" pitchFamily="34" charset="0"/>
              <a:cs typeface="Arial Bold" panose="020B0704020202020204" pitchFamily="34" charset="0"/>
            </a:endParaRPr>
          </a:p>
        </p:txBody>
      </p:sp>
      <p:sp>
        <p:nvSpPr>
          <p:cNvPr id="3" name="Title 2"/>
          <p:cNvSpPr>
            <a:spLocks noGrp="1"/>
          </p:cNvSpPr>
          <p:nvPr>
            <p:ph type="title" idx="4294967295"/>
          </p:nvPr>
        </p:nvSpPr>
        <p:spPr>
          <a:xfrm>
            <a:off x="1751813" y="69063"/>
            <a:ext cx="10335683" cy="374651"/>
          </a:xfrm>
          <a:prstGeom prst="rect">
            <a:avLst/>
          </a:prstGeom>
        </p:spPr>
        <p:txBody>
          <a:bodyPr>
            <a:normAutofit fontScale="90000"/>
          </a:bodyPr>
          <a:lstStyle/>
          <a:p>
            <a:pPr algn="r"/>
            <a:br>
              <a:rPr lang="en-US" sz="4267" spc="67" dirty="0">
                <a:ln w="13335" cmpd="sng">
                  <a:solidFill>
                    <a:srgbClr val="759AA5">
                      <a:lumMod val="50000"/>
                    </a:srgbClr>
                  </a:solidFill>
                  <a:prstDash val="solid"/>
                </a:ln>
                <a:solidFill>
                  <a:srgbClr val="B9AB6F">
                    <a:tint val="1000"/>
                  </a:srgbClr>
                </a:solidFill>
                <a:latin typeface="Tw Cen MT"/>
              </a:rPr>
            </a:br>
            <a:endParaRPr lang="en-US" sz="3733" dirty="0">
              <a:solidFill>
                <a:schemeClr val="bg1"/>
              </a:solidFill>
            </a:endParaRPr>
          </a:p>
        </p:txBody>
      </p:sp>
      <p:sp>
        <p:nvSpPr>
          <p:cNvPr id="4" name="TextBox 3">
            <a:extLst>
              <a:ext uri="{FF2B5EF4-FFF2-40B4-BE49-F238E27FC236}">
                <a16:creationId xmlns:a16="http://schemas.microsoft.com/office/drawing/2014/main" id="{EAE7E0D7-395A-4E9A-8C35-53AFE5BE0DCA}"/>
              </a:ext>
            </a:extLst>
          </p:cNvPr>
          <p:cNvSpPr txBox="1"/>
          <p:nvPr/>
        </p:nvSpPr>
        <p:spPr>
          <a:xfrm>
            <a:off x="1531089" y="53863"/>
            <a:ext cx="10806685" cy="769441"/>
          </a:xfrm>
          <a:prstGeom prst="rect">
            <a:avLst/>
          </a:prstGeom>
          <a:noFill/>
        </p:spPr>
        <p:txBody>
          <a:bodyPr wrap="square" rtlCol="0">
            <a:spAutoFit/>
          </a:bodyPr>
          <a:lstStyle/>
          <a:p>
            <a:r>
              <a:rPr lang="en-US" sz="4400" spc="67" dirty="0">
                <a:ln w="13335" cmpd="sng">
                  <a:solidFill>
                    <a:srgbClr val="759AA5">
                      <a:lumMod val="50000"/>
                    </a:srgbClr>
                  </a:solidFill>
                  <a:prstDash val="solid"/>
                </a:ln>
                <a:solidFill>
                  <a:srgbClr val="B9AB6F">
                    <a:tint val="1000"/>
                  </a:srgbClr>
                </a:solidFill>
                <a:latin typeface="Arial Bold" panose="020B0704020202020204" pitchFamily="34" charset="0"/>
                <a:cs typeface="Arial Bold" panose="020B0704020202020204" pitchFamily="34" charset="0"/>
              </a:rPr>
              <a:t>MCB CR Business Process Redesign</a:t>
            </a:r>
            <a:endParaRPr lang="en-US" sz="4400" dirty="0">
              <a:solidFill>
                <a:schemeClr val="bg1"/>
              </a:solidFill>
              <a:latin typeface="Arial Bold" panose="020B0704020202020204" pitchFamily="34" charset="0"/>
              <a:cs typeface="Arial Bold" panose="020B0704020202020204" pitchFamily="34" charset="0"/>
            </a:endParaRPr>
          </a:p>
        </p:txBody>
      </p:sp>
    </p:spTree>
    <p:extLst>
      <p:ext uri="{BB962C8B-B14F-4D97-AF65-F5344CB8AC3E}">
        <p14:creationId xmlns:p14="http://schemas.microsoft.com/office/powerpoint/2010/main" val="31554352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D388FBF-E2C6-4A40-806E-70071FB81D88}"/>
              </a:ext>
            </a:extLst>
          </p:cNvPr>
          <p:cNvSpPr txBox="1"/>
          <p:nvPr/>
        </p:nvSpPr>
        <p:spPr>
          <a:xfrm>
            <a:off x="1166509" y="1268227"/>
            <a:ext cx="10203239" cy="2800767"/>
          </a:xfrm>
          <a:prstGeom prst="rect">
            <a:avLst/>
          </a:prstGeom>
          <a:noFill/>
        </p:spPr>
        <p:txBody>
          <a:bodyPr wrap="square" rtlCol="0">
            <a:spAutoFit/>
          </a:bodyPr>
          <a:lstStyle/>
          <a:p>
            <a:pPr algn="ctr"/>
            <a:endParaRPr lang="en-US" sz="6400" dirty="0">
              <a:solidFill>
                <a:schemeClr val="bg1"/>
              </a:solidFill>
              <a:latin typeface="Arial Bold" panose="020B0704020202020204" pitchFamily="34" charset="0"/>
              <a:cs typeface="Arial Bold" panose="020B0704020202020204" pitchFamily="34" charset="0"/>
            </a:endParaRPr>
          </a:p>
          <a:p>
            <a:pPr algn="ctr"/>
            <a:r>
              <a:rPr lang="en-US" sz="6400" dirty="0">
                <a:solidFill>
                  <a:schemeClr val="bg1"/>
                </a:solidFill>
                <a:latin typeface="Arial Bold" panose="020B0704020202020204" pitchFamily="34" charset="0"/>
                <a:cs typeface="Arial Bold" panose="020B0704020202020204" pitchFamily="34" charset="0"/>
              </a:rPr>
              <a:t>Karin Butler</a:t>
            </a:r>
          </a:p>
          <a:p>
            <a:pPr algn="ctr"/>
            <a:r>
              <a:rPr lang="en-US" sz="4800" dirty="0">
                <a:solidFill>
                  <a:schemeClr val="bg1"/>
                </a:solidFill>
                <a:latin typeface="Arial Bold" panose="020B0704020202020204" pitchFamily="34" charset="0"/>
                <a:ea typeface="Calibri" panose="020F0502020204030204" pitchFamily="34" charset="0"/>
                <a:cs typeface="Arial Bold" panose="020B0704020202020204" pitchFamily="34" charset="0"/>
              </a:rPr>
              <a:t>MCB Registrar</a:t>
            </a:r>
          </a:p>
        </p:txBody>
      </p:sp>
    </p:spTree>
    <p:extLst>
      <p:ext uri="{BB962C8B-B14F-4D97-AF65-F5344CB8AC3E}">
        <p14:creationId xmlns:p14="http://schemas.microsoft.com/office/powerpoint/2010/main" val="42713247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294967295"/>
          </p:nvPr>
        </p:nvSpPr>
        <p:spPr>
          <a:xfrm>
            <a:off x="1417675" y="813643"/>
            <a:ext cx="10476613" cy="5962760"/>
          </a:xfrm>
          <a:prstGeom prst="rect">
            <a:avLst/>
          </a:prstGeom>
        </p:spPr>
        <p:txBody>
          <a:bodyPr>
            <a:normAutofit fontScale="62500" lnSpcReduction="20000"/>
          </a:bodyPr>
          <a:lstStyle/>
          <a:p>
            <a:pPr>
              <a:lnSpc>
                <a:spcPct val="120000"/>
              </a:lnSpc>
              <a:spcBef>
                <a:spcPts val="0"/>
              </a:spcBef>
              <a:buFont typeface="Wingdings" panose="05000000000000000000" pitchFamily="2" charset="2"/>
              <a:buChar char="§"/>
            </a:pPr>
            <a:r>
              <a:rPr lang="en-US" sz="5800" b="1" dirty="0">
                <a:solidFill>
                  <a:schemeClr val="bg1"/>
                </a:solidFill>
                <a:latin typeface="Arial" panose="020B0604020202020204" pitchFamily="34" charset="0"/>
                <a:cs typeface="Arial" panose="020B0604020202020204" pitchFamily="34" charset="0"/>
              </a:rPr>
              <a:t>How do I become registered?</a:t>
            </a:r>
          </a:p>
          <a:p>
            <a:pPr lvl="1">
              <a:lnSpc>
                <a:spcPct val="120000"/>
              </a:lnSpc>
              <a:spcBef>
                <a:spcPts val="0"/>
              </a:spcBef>
              <a:buFont typeface="Wingdings" panose="05000000000000000000" pitchFamily="2" charset="2"/>
              <a:buChar char="§"/>
            </a:pPr>
            <a:r>
              <a:rPr lang="en-US" sz="5800" dirty="0">
                <a:solidFill>
                  <a:schemeClr val="bg1"/>
                </a:solidFill>
                <a:latin typeface="Arial" panose="020B0604020202020204" pitchFamily="34" charset="0"/>
                <a:cs typeface="Arial" panose="020B0604020202020204" pitchFamily="34" charset="0"/>
              </a:rPr>
              <a:t>Eye physician submits the results of most recent eye exam.  If vision meets the definition of legal blindness, patient will be registered, notified by mail &amp; contacted for an explanation of services.  Legal Blindness: vision with correction of 20/200 or less in the better eye; or, peripheral field of ten degrees or less regardless of acuity. </a:t>
            </a:r>
          </a:p>
          <a:p>
            <a:pPr>
              <a:lnSpc>
                <a:spcPct val="150000"/>
              </a:lnSpc>
              <a:spcBef>
                <a:spcPts val="0"/>
              </a:spcBef>
              <a:buFont typeface="Wingdings" panose="05000000000000000000" pitchFamily="2" charset="2"/>
              <a:buChar char="§"/>
            </a:pPr>
            <a:endParaRPr lang="en-US" dirty="0">
              <a:solidFill>
                <a:schemeClr val="bg1"/>
              </a:solidFill>
            </a:endParaRPr>
          </a:p>
          <a:p>
            <a:pPr marL="0" indent="0">
              <a:buNone/>
            </a:pPr>
            <a:endParaRPr lang="en-US" dirty="0"/>
          </a:p>
        </p:txBody>
      </p:sp>
      <p:sp>
        <p:nvSpPr>
          <p:cNvPr id="3" name="Title 2"/>
          <p:cNvSpPr>
            <a:spLocks noGrp="1"/>
          </p:cNvSpPr>
          <p:nvPr>
            <p:ph type="title" idx="4294967295"/>
          </p:nvPr>
        </p:nvSpPr>
        <p:spPr>
          <a:xfrm>
            <a:off x="-207255" y="313609"/>
            <a:ext cx="11894288" cy="732045"/>
          </a:xfrm>
          <a:prstGeom prst="rect">
            <a:avLst/>
          </a:prstGeom>
        </p:spPr>
        <p:txBody>
          <a:bodyPr>
            <a:normAutofit fontScale="90000"/>
          </a:bodyPr>
          <a:lstStyle/>
          <a:p>
            <a:pPr algn="ctr"/>
            <a:r>
              <a:rPr lang="en-US" spc="67" dirty="0">
                <a:ln w="13335" cmpd="sng">
                  <a:solidFill>
                    <a:srgbClr val="759AA5">
                      <a:lumMod val="50000"/>
                    </a:srgbClr>
                  </a:solidFill>
                  <a:prstDash val="solid"/>
                </a:ln>
                <a:solidFill>
                  <a:srgbClr val="B9AB6F">
                    <a:tint val="1000"/>
                  </a:srgbClr>
                </a:solidFill>
                <a:latin typeface="Arial Bold" panose="020B0704020202020204" pitchFamily="34" charset="0"/>
                <a:cs typeface="Arial Bold" panose="020B0704020202020204" pitchFamily="34" charset="0"/>
              </a:rPr>
              <a:t>CR	Frequently Asked Questions</a:t>
            </a:r>
            <a:br>
              <a:rPr lang="en-US" sz="4267" spc="67" dirty="0">
                <a:ln w="13335" cmpd="sng">
                  <a:solidFill>
                    <a:srgbClr val="759AA5">
                      <a:lumMod val="50000"/>
                    </a:srgbClr>
                  </a:solidFill>
                  <a:prstDash val="solid"/>
                </a:ln>
                <a:solidFill>
                  <a:srgbClr val="B9AB6F">
                    <a:tint val="1000"/>
                  </a:srgbClr>
                </a:solidFill>
                <a:latin typeface="Tw Cen MT"/>
              </a:rPr>
            </a:br>
            <a:endParaRPr lang="en-US" sz="3733" dirty="0">
              <a:solidFill>
                <a:schemeClr val="bg1"/>
              </a:solidFill>
            </a:endParaRPr>
          </a:p>
        </p:txBody>
      </p:sp>
    </p:spTree>
    <p:extLst>
      <p:ext uri="{BB962C8B-B14F-4D97-AF65-F5344CB8AC3E}">
        <p14:creationId xmlns:p14="http://schemas.microsoft.com/office/powerpoint/2010/main" val="6728428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D388FBF-E2C6-4A40-806E-70071FB81D88}"/>
              </a:ext>
            </a:extLst>
          </p:cNvPr>
          <p:cNvSpPr txBox="1"/>
          <p:nvPr/>
        </p:nvSpPr>
        <p:spPr>
          <a:xfrm>
            <a:off x="1166509" y="1268227"/>
            <a:ext cx="10203239" cy="3539430"/>
          </a:xfrm>
          <a:prstGeom prst="rect">
            <a:avLst/>
          </a:prstGeom>
          <a:noFill/>
        </p:spPr>
        <p:txBody>
          <a:bodyPr wrap="square" rtlCol="0">
            <a:spAutoFit/>
          </a:bodyPr>
          <a:lstStyle/>
          <a:p>
            <a:pPr algn="ctr"/>
            <a:endParaRPr lang="en-US" sz="6400" dirty="0">
              <a:solidFill>
                <a:schemeClr val="bg1"/>
              </a:solidFill>
              <a:latin typeface="Arial Bold" panose="020B0704020202020204" pitchFamily="34" charset="0"/>
              <a:cs typeface="Arial Bold" panose="020B0704020202020204" pitchFamily="34" charset="0"/>
            </a:endParaRPr>
          </a:p>
          <a:p>
            <a:pPr algn="ctr"/>
            <a:r>
              <a:rPr lang="en-US" sz="6400" dirty="0">
                <a:solidFill>
                  <a:schemeClr val="bg1"/>
                </a:solidFill>
                <a:latin typeface="Arial Bold" panose="020B0704020202020204" pitchFamily="34" charset="0"/>
                <a:cs typeface="Arial Bold" panose="020B0704020202020204" pitchFamily="34" charset="0"/>
              </a:rPr>
              <a:t>Luis Nolasco</a:t>
            </a:r>
          </a:p>
          <a:p>
            <a:pPr algn="ctr"/>
            <a:r>
              <a:rPr lang="en-US" sz="4800" dirty="0">
                <a:solidFill>
                  <a:schemeClr val="bg1"/>
                </a:solidFill>
                <a:latin typeface="Arial Bold" panose="020B0704020202020204" pitchFamily="34" charset="0"/>
                <a:ea typeface="Calibri" panose="020F0502020204030204" pitchFamily="34" charset="0"/>
                <a:cs typeface="Arial Bold" panose="020B0704020202020204" pitchFamily="34" charset="0"/>
              </a:rPr>
              <a:t>Director of Consumer Registration &amp; Data Management</a:t>
            </a:r>
          </a:p>
        </p:txBody>
      </p:sp>
    </p:spTree>
    <p:extLst>
      <p:ext uri="{BB962C8B-B14F-4D97-AF65-F5344CB8AC3E}">
        <p14:creationId xmlns:p14="http://schemas.microsoft.com/office/powerpoint/2010/main" val="39961886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284ED58165FCD4F8C8F76F94C24152C" ma:contentTypeVersion="2" ma:contentTypeDescription="Create a new document." ma:contentTypeScope="" ma:versionID="31bd5a0a80d5be599a2c42b3d92f28e1">
  <xsd:schema xmlns:xsd="http://www.w3.org/2001/XMLSchema" xmlns:xs="http://www.w3.org/2001/XMLSchema" xmlns:p="http://schemas.microsoft.com/office/2006/metadata/properties" xmlns:ns3="b495986e-e4dc-4f6f-9bf5-566354005739" targetNamespace="http://schemas.microsoft.com/office/2006/metadata/properties" ma:root="true" ma:fieldsID="29cce53451dfeacafaa04def001fc40b" ns3:_="">
    <xsd:import namespace="b495986e-e4dc-4f6f-9bf5-566354005739"/>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495986e-e4dc-4f6f-9bf5-56635400573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233EF8D-212F-4342-A5A5-C372B7A5A9D9}">
  <ds:schemaRefs>
    <ds:schemaRef ds:uri="http://schemas.microsoft.com/sharepoint/v3/contenttype/forms"/>
  </ds:schemaRefs>
</ds:datastoreItem>
</file>

<file path=customXml/itemProps2.xml><?xml version="1.0" encoding="utf-8"?>
<ds:datastoreItem xmlns:ds="http://schemas.openxmlformats.org/officeDocument/2006/customXml" ds:itemID="{40260088-5E31-46C7-A5A7-491F0C672B3D}">
  <ds:schemaRef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documentManagement/types"/>
    <ds:schemaRef ds:uri="b495986e-e4dc-4f6f-9bf5-566354005739"/>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7BDF8355-BC3E-4A20-B2B3-A905D016CB4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495986e-e4dc-4f6f-9bf5-56635400573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69</TotalTime>
  <Words>547</Words>
  <Application>Microsoft Office PowerPoint</Application>
  <PresentationFormat>Widescreen</PresentationFormat>
  <Paragraphs>104</Paragraphs>
  <Slides>17</Slides>
  <Notes>9</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Arial Bold</vt:lpstr>
      <vt:lpstr>Calibri</vt:lpstr>
      <vt:lpstr>Calibri Light</vt:lpstr>
      <vt:lpstr>Tw Cen MT</vt:lpstr>
      <vt:lpstr>Wingdings</vt:lpstr>
      <vt:lpstr>Office Theme</vt:lpstr>
      <vt:lpstr> Massachusetts Commission for the Blind      MCB Town Hall - September 23, 2020</vt:lpstr>
      <vt:lpstr>PowerPoint Presentation</vt:lpstr>
      <vt:lpstr>PowerPoint Presentation</vt:lpstr>
      <vt:lpstr>MCB Central Registry - Introduction </vt:lpstr>
      <vt:lpstr> </vt:lpstr>
      <vt:lpstr> </vt:lpstr>
      <vt:lpstr>PowerPoint Presentation</vt:lpstr>
      <vt:lpstr>CR Frequently Asked Questions </vt:lpstr>
      <vt:lpstr>PowerPoint Presentation</vt:lpstr>
      <vt:lpstr>CR Frequently Asked Questions Continued  </vt:lpstr>
      <vt:lpstr>PowerPoint Presentation</vt:lpstr>
      <vt:lpstr>CR Frequently Asked Questions Continued</vt:lpstr>
      <vt:lpstr>PowerPoint Presentation</vt:lpstr>
      <vt:lpstr> </vt:lpstr>
      <vt:lpstr>PowerPoint Presentation</vt:lpstr>
      <vt:lpstr>PowerPoint Presentation</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Massachusetts Commission for the Blind      MCB Town Hall - September 23, 2020</dc:title>
  <dc:creator>Kath, Carla (MCB)</dc:creator>
  <cp:lastModifiedBy>Kath, Carla (MCB)</cp:lastModifiedBy>
  <cp:revision>6</cp:revision>
  <dcterms:created xsi:type="dcterms:W3CDTF">2020-09-22T15:57:31Z</dcterms:created>
  <dcterms:modified xsi:type="dcterms:W3CDTF">2020-09-22T17:12:46Z</dcterms:modified>
</cp:coreProperties>
</file>