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98" r:id="rId4"/>
  </p:sldMasterIdLst>
  <p:notesMasterIdLst>
    <p:notesMasterId r:id="rId48"/>
  </p:notesMasterIdLst>
  <p:sldIdLst>
    <p:sldId id="256" r:id="rId5"/>
    <p:sldId id="539" r:id="rId6"/>
    <p:sldId id="498" r:id="rId7"/>
    <p:sldId id="532" r:id="rId8"/>
    <p:sldId id="354" r:id="rId9"/>
    <p:sldId id="371" r:id="rId10"/>
    <p:sldId id="372" r:id="rId11"/>
    <p:sldId id="535" r:id="rId12"/>
    <p:sldId id="500" r:id="rId13"/>
    <p:sldId id="578" r:id="rId14"/>
    <p:sldId id="579" r:id="rId15"/>
    <p:sldId id="580" r:id="rId16"/>
    <p:sldId id="581" r:id="rId17"/>
    <p:sldId id="540" r:id="rId18"/>
    <p:sldId id="542" r:id="rId19"/>
    <p:sldId id="474" r:id="rId20"/>
    <p:sldId id="544" r:id="rId21"/>
    <p:sldId id="575" r:id="rId22"/>
    <p:sldId id="550" r:id="rId23"/>
    <p:sldId id="552" r:id="rId24"/>
    <p:sldId id="553" r:id="rId25"/>
    <p:sldId id="554" r:id="rId26"/>
    <p:sldId id="555" r:id="rId27"/>
    <p:sldId id="499" r:id="rId28"/>
    <p:sldId id="556" r:id="rId29"/>
    <p:sldId id="557" r:id="rId30"/>
    <p:sldId id="558" r:id="rId31"/>
    <p:sldId id="473" r:id="rId32"/>
    <p:sldId id="401" r:id="rId33"/>
    <p:sldId id="402" r:id="rId34"/>
    <p:sldId id="403" r:id="rId35"/>
    <p:sldId id="561" r:id="rId36"/>
    <p:sldId id="364" r:id="rId37"/>
    <p:sldId id="449" r:id="rId38"/>
    <p:sldId id="563" r:id="rId39"/>
    <p:sldId id="565" r:id="rId40"/>
    <p:sldId id="567" r:id="rId41"/>
    <p:sldId id="568" r:id="rId42"/>
    <p:sldId id="569" r:id="rId43"/>
    <p:sldId id="570" r:id="rId44"/>
    <p:sldId id="571" r:id="rId45"/>
    <p:sldId id="572" r:id="rId46"/>
    <p:sldId id="573" r:id="rId47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A88097-26ED-2FB8-86E1-4370C399167C}" name="Kalagarla, Sneha (EEA)" initials="KS(" userId="S::Sneha.Kalagarla@mass.gov::6a08df25-d23a-48fa-8975-8988dfe3be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dlocal" initials="i" lastIdx="2" clrIdx="0"/>
  <p:cmAuthor id="1" name="Kalagarla, Sneha (EEA)" initials="KS(" lastIdx="26" clrIdx="1">
    <p:extLst>
      <p:ext uri="{19B8F6BF-5375-455C-9EA6-DF929625EA0E}">
        <p15:presenceInfo xmlns:p15="http://schemas.microsoft.com/office/powerpoint/2012/main" userId="S::Sneha.Kalagarla@mass.gov::6a08df25-d23a-48fa-8975-8988dfe3be95" providerId="AD"/>
      </p:ext>
    </p:extLst>
  </p:cmAuthor>
  <p:cmAuthor id="2" name="Kuci, Jona (EEA)" initials="KJ(" lastIdx="7" clrIdx="2">
    <p:extLst>
      <p:ext uri="{19B8F6BF-5375-455C-9EA6-DF929625EA0E}">
        <p15:presenceInfo xmlns:p15="http://schemas.microsoft.com/office/powerpoint/2012/main" userId="S::jona.kuci@mass.gov::765bd1fd-ef45-42c9-99da-af3fd4e61b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98E0FB-3AE7-4EFF-A1C6-62FFFAC49F08}" v="21" dt="2024-12-04T15:41:37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6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1640" y="52"/>
      </p:cViewPr>
      <p:guideLst>
        <p:guide orient="horz" pos="2160"/>
        <p:guide pos="2880"/>
      </p:guideLst>
    </p:cSldViewPr>
  </p:slideViewPr>
  <p:outlineViewPr>
    <p:cViewPr varScale="1">
      <p:scale>
        <a:sx n="30" d="100"/>
        <a:sy n="30" d="100"/>
      </p:scale>
      <p:origin x="0" y="2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76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3584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5025" cy="34829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5300" cy="461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679437F-8458-8C47-8CB3-A70E010A6E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8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2C95-FDFD-B646-AD21-FB1B35284C31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09698996-CFBB-2E46-B029-5D8F7BAC27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SzPct val="100000"/>
                <a:buFont typeface="Times New Roman" charset="0"/>
                <a:buNone/>
              </a:pPr>
              <a:t>1</a:t>
            </a:fld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0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2C95-FDFD-B646-AD21-FB1B35284C31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09698996-CFBB-2E46-B029-5D8F7BAC27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SzPct val="100000"/>
                <a:buFont typeface="Times New Roman" charset="0"/>
                <a:buNone/>
              </a:pPr>
              <a:t>36</a:t>
            </a:fld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https://eplace.eea.mass.gov/citizenaccess/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7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https://eplace.eea.mass.gov/citizenaccess/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5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94D2C95-FDFD-B646-AD21-FB1B35284C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9698996-CFBB-2E46-B029-5D8F7BAC27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94D2C95-FDFD-B646-AD21-FB1B35284C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9698996-CFBB-2E46-B029-5D8F7BAC27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7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2C95-FDFD-B646-AD21-FB1B35284C31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09698996-CFBB-2E46-B029-5D8F7BAC27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SzPct val="100000"/>
                <a:buFont typeface="Times New Roman" charset="0"/>
                <a:buNone/>
              </a:pPr>
              <a:t>19</a:t>
            </a:fld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2C95-FDFD-B646-AD21-FB1B35284C31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09698996-CFBB-2E46-B029-5D8F7BAC27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SzPct val="100000"/>
                <a:buFont typeface="Times New Roman" charset="0"/>
                <a:buNone/>
              </a:pPr>
              <a:t>27</a:t>
            </a:fld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2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2C95-FDFD-B646-AD21-FB1B35284C31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09698996-CFBB-2E46-B029-5D8F7BAC27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SzPct val="100000"/>
                <a:buFont typeface="Times New Roman" charset="0"/>
                <a:buNone/>
              </a:pPr>
              <a:t>32</a:t>
            </a:fld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1.bp.blogspot.com/-zpRD6ykFFTU/T7GbZXnUDgI/AAAAAAAAARg/fnXoYnTRxiM/s1600/300px-Seal_of_Massachusetts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80060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5715000"/>
            <a:ext cx="2819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1"/>
            <a:ext cx="7772400" cy="1295400"/>
          </a:xfrm>
        </p:spPr>
        <p:txBody>
          <a:bodyPr/>
          <a:lstStyle>
            <a:lvl1pPr algn="ctr">
              <a:defRPr>
                <a:solidFill>
                  <a:srgbClr val="3F93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838200" y="3886200"/>
            <a:ext cx="7696200" cy="762000"/>
          </a:xfrm>
        </p:spPr>
        <p:txBody>
          <a:bodyPr/>
          <a:lstStyle>
            <a:lvl1pPr algn="ctr">
              <a:defRPr>
                <a:solidFill>
                  <a:srgbClr val="2B399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705600" y="6416675"/>
            <a:ext cx="2133600" cy="2127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fld id="{014C6BB2-ED01-D941-A874-F77E522314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6705600" y="6096000"/>
            <a:ext cx="2133600" cy="38100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8658D7-1126-ED4D-8495-0BFAD5FF0E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229600" cy="452628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1E4BF15A-7CE0-344C-8EF2-3A65B5B170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4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340475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8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00" y="6569075"/>
            <a:ext cx="2133600" cy="212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800">
                <a:solidFill>
                  <a:srgbClr val="7F7F7F"/>
                </a:solidFill>
                <a:cs typeface="Arial" charset="0"/>
              </a:defRPr>
            </a:lvl1pPr>
          </a:lstStyle>
          <a:p>
            <a:fld id="{987A5038-E5CA-484B-B742-AF87E36897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0" name="Picture 4" descr="http://1.bp.blogspot.com/-zpRD6ykFFTU/T7GbZXnUDgI/AAAAAAAAARg/fnXoYnTRxiM/s1600/300px-Seal_of_Massachusetts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219200"/>
            <a:ext cx="8229600" cy="46038"/>
          </a:xfrm>
          <a:prstGeom prst="rect">
            <a:avLst/>
          </a:prstGeom>
          <a:solidFill>
            <a:srgbClr val="2B3990"/>
          </a:solidFill>
          <a:ln w="28575" cap="rnd">
            <a:solidFill>
              <a:srgbClr val="2B3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0750" y="6334701"/>
            <a:ext cx="23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EEA </a:t>
            </a:r>
            <a:r>
              <a:rPr lang="en-US" b="1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ePlace</a:t>
            </a:r>
            <a:r>
              <a:rPr lang="en-US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Portal</a:t>
            </a:r>
          </a:p>
        </p:txBody>
      </p:sp>
    </p:spTree>
    <p:extLst>
      <p:ext uri="{BB962C8B-B14F-4D97-AF65-F5344CB8AC3E}">
        <p14:creationId xmlns:p14="http://schemas.microsoft.com/office/powerpoint/2010/main" val="25967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F9365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457200" indent="-228600" algn="l" rtl="0" eaLnBrk="1" fontAlgn="base" hangingPunct="1">
        <a:spcBef>
          <a:spcPts val="1000"/>
        </a:spcBef>
        <a:spcAft>
          <a:spcPct val="0"/>
        </a:spcAft>
        <a:buClr>
          <a:srgbClr val="3F9365"/>
        </a:buClr>
        <a:buFont typeface="Wingdings 3" charset="0"/>
        <a:buChar char="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31775" algn="l" rtl="0" eaLnBrk="1" fontAlgn="base" hangingPunct="1">
        <a:spcBef>
          <a:spcPts val="400"/>
        </a:spcBef>
        <a:spcAft>
          <a:spcPct val="0"/>
        </a:spcAft>
        <a:buClr>
          <a:srgbClr val="3F9365"/>
        </a:buClr>
        <a:buFont typeface="Wingdings" charset="0"/>
        <a:buChar char="§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30188" algn="l" rtl="0" eaLnBrk="1" fontAlgn="base" hangingPunct="1">
        <a:spcBef>
          <a:spcPts val="400"/>
        </a:spcBef>
        <a:spcAft>
          <a:spcPct val="0"/>
        </a:spcAft>
        <a:buClr>
          <a:srgbClr val="3F9365"/>
        </a:buClr>
        <a:buFont typeface="Arial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5625" indent="-228600" algn="l" rtl="0" eaLnBrk="1" fontAlgn="base" hangingPunct="1">
        <a:spcBef>
          <a:spcPts val="400"/>
        </a:spcBef>
        <a:spcAft>
          <a:spcPct val="0"/>
        </a:spcAft>
        <a:buClr>
          <a:srgbClr val="3F9365"/>
        </a:buClr>
        <a:buFont typeface="Times New Roman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slide" Target="slide27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place.eea.mass.gov/citizenaccess/" TargetMode="Externa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nursery-and-plant-inspections" TargetMode="External"/><Relationship Id="rId2" Type="http://schemas.openxmlformats.org/officeDocument/2006/relationships/hyperlink" Target="mailto:ePLACE_helpdesk@state.ma.us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716461" y="1731914"/>
            <a:ext cx="7691224" cy="127914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MDAR – Plant Industries</a:t>
            </a:r>
            <a:br>
              <a:rPr lang="en-US" b="1" dirty="0"/>
            </a:br>
            <a:r>
              <a:rPr lang="en-US" b="1" dirty="0"/>
              <a:t>Nursery Forms</a:t>
            </a:r>
            <a:br>
              <a:rPr lang="en-US" b="1" dirty="0"/>
            </a:br>
            <a:r>
              <a:rPr lang="en-US" b="1" dirty="0"/>
              <a:t>EEA ePLACE Portal Instructions</a:t>
            </a: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4E9E94-C765-4EC1-BAE7-334A698AA7B3}"/>
              </a:ext>
            </a:extLst>
          </p:cNvPr>
          <p:cNvSpPr txBox="1">
            <a:spLocks/>
          </p:cNvSpPr>
          <p:nvPr/>
        </p:nvSpPr>
        <p:spPr>
          <a:xfrm>
            <a:off x="3619500" y="6514546"/>
            <a:ext cx="2133600" cy="34345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D2C7E8-C8FC-44FF-B1A6-1EBC9328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314" y="6053978"/>
            <a:ext cx="7671371" cy="32907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b="1" dirty="0">
                <a:solidFill>
                  <a:srgbClr val="3F9365"/>
                </a:solidFill>
              </a:rPr>
              <a:t>EEA ePLACE Portal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FDF1E51-C0A9-C83F-AEEF-DFD584E94B50}"/>
              </a:ext>
            </a:extLst>
          </p:cNvPr>
          <p:cNvSpPr txBox="1">
            <a:spLocks/>
          </p:cNvSpPr>
          <p:nvPr/>
        </p:nvSpPr>
        <p:spPr bwMode="auto">
          <a:xfrm>
            <a:off x="1301583" y="2872509"/>
            <a:ext cx="7125956" cy="180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F9365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9pPr>
          </a:lstStyle>
          <a:p>
            <a:pPr algn="l" defTabSz="914400"/>
            <a:r>
              <a:rPr lang="en-US" sz="1900" b="1" dirty="0">
                <a:solidFill>
                  <a:schemeClr val="accent5">
                    <a:lumMod val="50000"/>
                  </a:schemeClr>
                </a:solidFill>
              </a:rPr>
              <a:t>Below forms are part of Plant Industries-Nursery Program </a:t>
            </a:r>
          </a:p>
          <a:p>
            <a:pPr marL="571500" indent="-571500" algn="l" defTabSz="914400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</a:rPr>
              <a:t>Nursery Grower License </a:t>
            </a:r>
          </a:p>
          <a:p>
            <a:pPr marL="571500" indent="-571500" algn="l" defTabSz="914400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</a:rPr>
              <a:t>Nursery Agent License </a:t>
            </a:r>
          </a:p>
          <a:p>
            <a:pPr marL="571500" indent="-571500" algn="l" defTabSz="914400">
              <a:buFont typeface="Wingdings" panose="05000000000000000000" pitchFamily="2" charset="2"/>
              <a:buChar char="ü"/>
            </a:pP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</a:rPr>
              <a:t>Change of Company Information Form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62847-2457-91D1-EC9D-F42CB21B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16" y="1625891"/>
            <a:ext cx="4182059" cy="2705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6870" y="1357744"/>
            <a:ext cx="4117079" cy="4657573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Select MDAR – Plant Industries(Nursery) program, a list of applicable record types will be displayed.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To add Outlet(s), select “Nursery Agent Application”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Click "Continue" button.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FF0000"/>
                </a:solidFill>
              </a:rPr>
              <a:t>Important: </a:t>
            </a:r>
            <a:r>
              <a:rPr lang="en-US" sz="1800" dirty="0">
                <a:solidFill>
                  <a:schemeClr val="tx1"/>
                </a:solidFill>
              </a:rPr>
              <a:t>Before beginning the application process to add new Outlet(s) ensure you have your Company Reference Number and Current Registration/ License Number. </a:t>
            </a:r>
            <a:r>
              <a:rPr lang="en-US" sz="1800" u="sng" dirty="0">
                <a:solidFill>
                  <a:srgbClr val="FF0000"/>
                </a:solidFill>
              </a:rPr>
              <a:t>If you do not have this information, please contact the agency.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CBFF4F-4EB3-0867-7CBC-5E012C820ACC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636438" y="1899032"/>
            <a:ext cx="829844" cy="827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305DA2-2B04-DF71-4FC3-AA4B7974A7F7}"/>
              </a:ext>
            </a:extLst>
          </p:cNvPr>
          <p:cNvSpPr/>
          <p:nvPr/>
        </p:nvSpPr>
        <p:spPr>
          <a:xfrm>
            <a:off x="4466282" y="1822844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5246" y="310890"/>
            <a:ext cx="9163829" cy="827421"/>
          </a:xfrm>
        </p:spPr>
        <p:txBody>
          <a:bodyPr>
            <a:normAutofit/>
          </a:bodyPr>
          <a:lstStyle/>
          <a:p>
            <a:r>
              <a:rPr lang="en-US" sz="3200" dirty="0"/>
              <a:t>Adding new Outlet(s) to your License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AC7B9-5415-F8F3-8C12-14355AAD49E4}"/>
              </a:ext>
            </a:extLst>
          </p:cNvPr>
          <p:cNvCxnSpPr>
            <a:cxnSpLocks/>
          </p:cNvCxnSpPr>
          <p:nvPr/>
        </p:nvCxnSpPr>
        <p:spPr>
          <a:xfrm>
            <a:off x="3010080" y="3641725"/>
            <a:ext cx="1360036" cy="435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B51CC5B-6E6F-C0C5-51C4-473C95A7C565}"/>
              </a:ext>
            </a:extLst>
          </p:cNvPr>
          <p:cNvSpPr/>
          <p:nvPr/>
        </p:nvSpPr>
        <p:spPr>
          <a:xfrm>
            <a:off x="4466282" y="3953196"/>
            <a:ext cx="1061207" cy="3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6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507646-8BFD-BD6C-3110-9FC16319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16" y="1625891"/>
            <a:ext cx="4182059" cy="270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Renew your Registration/License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441" y="1242865"/>
            <a:ext cx="3985991" cy="491588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Select MDAR – Plant Industries (Nursery) program, a list of applicable record types will be displayed.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Choose the appropriate renewal for your registration/license, then click "Continue“ to begin your application.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FF0000"/>
                </a:solidFill>
              </a:rPr>
              <a:t>Important: </a:t>
            </a:r>
            <a:r>
              <a:rPr lang="en-US" sz="1800" dirty="0">
                <a:solidFill>
                  <a:schemeClr val="tx1"/>
                </a:solidFill>
              </a:rPr>
              <a:t>Before beginning the renewal process, ensure you have your Company Reference Number and Current Registration/ License Number. </a:t>
            </a:r>
            <a:r>
              <a:rPr lang="en-US" sz="1800" u="sng" dirty="0">
                <a:solidFill>
                  <a:srgbClr val="FF0000"/>
                </a:solidFill>
              </a:rPr>
              <a:t>If you do not have this information, please contact the agency.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1CC5B-6E6F-C0C5-51C4-473C95A7C565}"/>
              </a:ext>
            </a:extLst>
          </p:cNvPr>
          <p:cNvSpPr/>
          <p:nvPr/>
        </p:nvSpPr>
        <p:spPr>
          <a:xfrm>
            <a:off x="4435856" y="3940757"/>
            <a:ext cx="1142907" cy="3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CBFF4F-4EB3-0867-7CBC-5E012C820ACC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884218" y="3352800"/>
            <a:ext cx="2551638" cy="777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305DA2-2B04-DF71-4FC3-AA4B7974A7F7}"/>
              </a:ext>
            </a:extLst>
          </p:cNvPr>
          <p:cNvSpPr/>
          <p:nvPr/>
        </p:nvSpPr>
        <p:spPr>
          <a:xfrm>
            <a:off x="4438257" y="2449795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3509100-EEE5-31EC-6B37-B27CBDD1E4FC}"/>
              </a:ext>
            </a:extLst>
          </p:cNvPr>
          <p:cNvSpPr/>
          <p:nvPr/>
        </p:nvSpPr>
        <p:spPr>
          <a:xfrm>
            <a:off x="4438257" y="1966916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7A69B-1E5E-B3D4-8907-37AA1308A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432" y="4675151"/>
            <a:ext cx="5040494" cy="16330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E66B66-8EDD-2570-27E1-BD53CC970F8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729646" y="4423267"/>
            <a:ext cx="2283786" cy="106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75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Modify/Amend your Registration/License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441" y="1242865"/>
            <a:ext cx="3985991" cy="491588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Select MDAR – Plant Industries (Nursery) program, a list of applicable record types will be displayed.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Choose the appropriate amendment your Registration/ License, then click "Continue“ to begin your application.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FF0000"/>
                </a:solidFill>
              </a:rPr>
              <a:t>Important: </a:t>
            </a:r>
            <a:r>
              <a:rPr lang="en-US" sz="1800" dirty="0">
                <a:solidFill>
                  <a:schemeClr val="tx1"/>
                </a:solidFill>
              </a:rPr>
              <a:t>Before beginning </a:t>
            </a:r>
            <a:r>
              <a:rPr lang="en-US" sz="1800" dirty="0"/>
              <a:t>the</a:t>
            </a:r>
            <a:r>
              <a:rPr lang="en-US" sz="1800" dirty="0">
                <a:solidFill>
                  <a:schemeClr val="tx1"/>
                </a:solidFill>
              </a:rPr>
              <a:t> amendment process, ensure you have your Company Reference Number and Current Registration/ License Number. </a:t>
            </a:r>
            <a:r>
              <a:rPr lang="en-US" sz="1800" u="sng" dirty="0">
                <a:solidFill>
                  <a:srgbClr val="FF0000"/>
                </a:solidFill>
              </a:rPr>
              <a:t>If you do not have this information, please contact the agency.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CBFF4F-4EB3-0867-7CBC-5E012C820ACC}"/>
              </a:ext>
            </a:extLst>
          </p:cNvPr>
          <p:cNvCxnSpPr>
            <a:cxnSpLocks/>
          </p:cNvCxnSpPr>
          <p:nvPr/>
        </p:nvCxnSpPr>
        <p:spPr>
          <a:xfrm>
            <a:off x="2761673" y="3429000"/>
            <a:ext cx="1608443" cy="625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987A69B-1E5E-B3D4-8907-37AA1308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312" y="4942167"/>
            <a:ext cx="5021397" cy="16269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E66B66-8EDD-2570-27E1-BD53CC970F8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784526" y="4696808"/>
            <a:ext cx="2283786" cy="105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42EFC14-B7FC-F1A4-5A7D-0B35DFCD1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16" y="1625891"/>
            <a:ext cx="4182059" cy="27054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6EC004-8283-4B69-8E52-DD78420B364D}"/>
              </a:ext>
            </a:extLst>
          </p:cNvPr>
          <p:cNvSpPr/>
          <p:nvPr/>
        </p:nvSpPr>
        <p:spPr>
          <a:xfrm>
            <a:off x="4435856" y="3940757"/>
            <a:ext cx="1142907" cy="3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49E20B-220E-0C43-81EB-FDE5124EAB04}"/>
              </a:ext>
            </a:extLst>
          </p:cNvPr>
          <p:cNvSpPr/>
          <p:nvPr/>
        </p:nvSpPr>
        <p:spPr>
          <a:xfrm>
            <a:off x="4438257" y="2597573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6E97423-D344-5215-00AF-0897F6BA8796}"/>
              </a:ext>
            </a:extLst>
          </p:cNvPr>
          <p:cNvSpPr/>
          <p:nvPr/>
        </p:nvSpPr>
        <p:spPr>
          <a:xfrm>
            <a:off x="4438257" y="2114694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0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Update your Company/Nursery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45269" y="1246460"/>
            <a:ext cx="4222545" cy="491588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Select MDAR – Plant Industries (Nursery) program, a list of applicable record types will be displayed.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Choose the “MDAR – Change of Company Information Form” to update your Company or Nursery Information, click "Continue“ to begin your application.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FF0000"/>
                </a:solidFill>
              </a:rPr>
              <a:t>Important: </a:t>
            </a:r>
            <a:r>
              <a:rPr lang="en-US" sz="1800" dirty="0">
                <a:solidFill>
                  <a:schemeClr val="tx1"/>
                </a:solidFill>
              </a:rPr>
              <a:t>Before beginning </a:t>
            </a:r>
            <a:r>
              <a:rPr lang="en-US" sz="1800" dirty="0"/>
              <a:t>the Company Information form</a:t>
            </a:r>
            <a:r>
              <a:rPr lang="en-US" sz="1800" dirty="0">
                <a:solidFill>
                  <a:schemeClr val="tx1"/>
                </a:solidFill>
              </a:rPr>
              <a:t>, ensure you have your Company Reference Number, and any Current Registration/ License Number associated with the Company. </a:t>
            </a:r>
            <a:r>
              <a:rPr lang="en-US" sz="1800" u="sng" dirty="0">
                <a:solidFill>
                  <a:srgbClr val="FF0000"/>
                </a:solidFill>
              </a:rPr>
              <a:t>If you do not have this information, please contact the agency.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CBFF4F-4EB3-0867-7CBC-5E012C820ACC}"/>
              </a:ext>
            </a:extLst>
          </p:cNvPr>
          <p:cNvCxnSpPr>
            <a:cxnSpLocks/>
          </p:cNvCxnSpPr>
          <p:nvPr/>
        </p:nvCxnSpPr>
        <p:spPr>
          <a:xfrm>
            <a:off x="2393789" y="3668647"/>
            <a:ext cx="1906382" cy="387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E66B66-8EDD-2570-27E1-BD53CC970F8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37560" y="4725942"/>
            <a:ext cx="722023" cy="1074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71118-E065-3716-FB15-6018FF67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583" y="4997044"/>
            <a:ext cx="4975825" cy="1607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C09E99-32ED-2125-0489-D62AF16D5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16" y="1625891"/>
            <a:ext cx="4182059" cy="27054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6FC85C-01CF-F425-70F0-5C54A881EDB8}"/>
              </a:ext>
            </a:extLst>
          </p:cNvPr>
          <p:cNvSpPr/>
          <p:nvPr/>
        </p:nvSpPr>
        <p:spPr>
          <a:xfrm>
            <a:off x="4435856" y="3940757"/>
            <a:ext cx="1142907" cy="3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1245C9-CEAE-C0F3-05B9-E91DB3D982E3}"/>
              </a:ext>
            </a:extLst>
          </p:cNvPr>
          <p:cNvSpPr/>
          <p:nvPr/>
        </p:nvSpPr>
        <p:spPr>
          <a:xfrm>
            <a:off x="4435856" y="2764868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1999" y="2234629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F9365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399175" y="1941785"/>
            <a:ext cx="8498046" cy="1996062"/>
          </a:xfrm>
        </p:spPr>
        <p:txBody>
          <a:bodyPr/>
          <a:lstStyle/>
          <a:p>
            <a:r>
              <a:rPr lang="en-US" sz="4000" b="1" dirty="0"/>
              <a:t>Adding Contact Information</a:t>
            </a:r>
            <a:br>
              <a:rPr lang="en-US" b="1" dirty="0"/>
            </a:b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4E9E94-C765-4EC1-BAE7-334A698AA7B3}"/>
              </a:ext>
            </a:extLst>
          </p:cNvPr>
          <p:cNvSpPr txBox="1">
            <a:spLocks/>
          </p:cNvSpPr>
          <p:nvPr/>
        </p:nvSpPr>
        <p:spPr>
          <a:xfrm>
            <a:off x="3619500" y="6514546"/>
            <a:ext cx="2133600" cy="34345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D2C7E8-C8FC-44FF-B1A6-1EBC9328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513" y="4294293"/>
            <a:ext cx="7671371" cy="3290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charset="0"/>
                <a:cs typeface="Arial" charset="0"/>
              </a:rPr>
              <a:t>EEA ePLACE Instructions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2547F-97B1-BD3B-45B9-1C725B066C5F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666750"/>
          </a:xfrm>
        </p:spPr>
        <p:txBody>
          <a:bodyPr/>
          <a:lstStyle/>
          <a:p>
            <a:r>
              <a:rPr lang="en-US" sz="3200" dirty="0"/>
              <a:t>Contact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38" y="1219200"/>
            <a:ext cx="8955294" cy="4867259"/>
          </a:xfrm>
        </p:spPr>
        <p:txBody>
          <a:bodyPr/>
          <a:lstStyle/>
          <a:p>
            <a:pPr marL="228600" lvl="1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Note:</a:t>
            </a:r>
            <a:r>
              <a:rPr lang="en-US" sz="2000" dirty="0">
                <a:latin typeface="Arial"/>
                <a:ea typeface="ＭＳ Ｐゴシック"/>
                <a:cs typeface="Arial"/>
              </a:rPr>
              <a:t> Please read the instructions under each contact section to add the information accordingly. </a:t>
            </a:r>
            <a:r>
              <a:rPr lang="en-US" sz="2000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hlinkClick r:id="rId2" action="ppaction://hlinksldjump"/>
              </a:rPr>
              <a:t>Company Information – Look Up</a:t>
            </a:r>
            <a:endParaRPr 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hlinkClick r:id="rId3" action="ppaction://hlinksldjump"/>
              </a:rPr>
              <a:t>Company Information – Add New</a:t>
            </a:r>
            <a:endParaRPr lang="en-US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hlinkClick r:id="rId4" action="ppaction://hlinksldjump"/>
              </a:rPr>
              <a:t>Authorized Representative Company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9C4484-A2C9-05AC-F474-9EC11BD627A7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5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A9B77A-6E28-1BDD-025B-A38FB33E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75" y="1358539"/>
            <a:ext cx="5192926" cy="1255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D85F16-7D34-7B0E-E975-290A89AB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127" y="4051621"/>
            <a:ext cx="4436903" cy="26609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8491CD-8FAA-0638-F854-BEC9AD512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127" y="2669805"/>
            <a:ext cx="3621186" cy="12876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09" y="618910"/>
            <a:ext cx="8229600" cy="59615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Contact Type – Company Information – Look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8400" y="1230385"/>
            <a:ext cx="3522848" cy="4290002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Company Information will be the company information of the Registrant company.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Depending on your application, the system will provide you option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cs typeface="Arial"/>
              </a:rPr>
              <a:t>To “Look Up” the Company Information</a:t>
            </a:r>
            <a:endParaRPr lang="en-US" sz="1000" dirty="0">
              <a:latin typeface="Arial"/>
              <a:cs typeface="Arial"/>
            </a:endParaRP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/>
                <a:cs typeface="Arial"/>
              </a:rPr>
              <a:t>Click the “Look Up” button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/>
                <a:cs typeface="Arial"/>
              </a:rPr>
              <a:t>Search portlet will open. Enter the Company name information and click “Look Up”.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400" dirty="0">
                <a:latin typeface="Arial"/>
                <a:cs typeface="Arial"/>
              </a:rPr>
              <a:t>Select the contact and click “Continue”.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776756" y="6569075"/>
            <a:ext cx="2133600" cy="2127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449215-0CEE-F4F0-87C1-40735EAAF7C3}"/>
              </a:ext>
            </a:extLst>
          </p:cNvPr>
          <p:cNvCxnSpPr>
            <a:cxnSpLocks/>
          </p:cNvCxnSpPr>
          <p:nvPr/>
        </p:nvCxnSpPr>
        <p:spPr>
          <a:xfrm flipV="1">
            <a:off x="1829314" y="2483224"/>
            <a:ext cx="1947130" cy="1291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D7BCC5-AFC6-4CFE-1036-9655B5A1CD39}"/>
              </a:ext>
            </a:extLst>
          </p:cNvPr>
          <p:cNvCxnSpPr>
            <a:cxnSpLocks/>
          </p:cNvCxnSpPr>
          <p:nvPr/>
        </p:nvCxnSpPr>
        <p:spPr>
          <a:xfrm>
            <a:off x="5519956" y="2728904"/>
            <a:ext cx="151002" cy="133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58E962-3F4B-C277-3CF5-2A2FA6D6E639}"/>
              </a:ext>
            </a:extLst>
          </p:cNvPr>
          <p:cNvCxnSpPr>
            <a:cxnSpLocks/>
          </p:cNvCxnSpPr>
          <p:nvPr/>
        </p:nvCxnSpPr>
        <p:spPr>
          <a:xfrm>
            <a:off x="1419358" y="5203299"/>
            <a:ext cx="3087769" cy="136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F03290C-D713-00C2-CE29-7D39DB2268FF}"/>
              </a:ext>
            </a:extLst>
          </p:cNvPr>
          <p:cNvCxnSpPr>
            <a:cxnSpLocks/>
          </p:cNvCxnSpPr>
          <p:nvPr/>
        </p:nvCxnSpPr>
        <p:spPr>
          <a:xfrm flipV="1">
            <a:off x="1829314" y="3859359"/>
            <a:ext cx="2677813" cy="771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B95769-AB46-5431-D7F5-E888ACFB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04120"/>
            <a:ext cx="5181600" cy="138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94" y="602203"/>
            <a:ext cx="8229600" cy="59615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Contact Type – Company Information – Add New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2953" y="1353424"/>
            <a:ext cx="3402248" cy="4806891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latin typeface="Arial"/>
                <a:cs typeface="Arial"/>
              </a:rPr>
              <a:t>Company Information will be the company information of the Registrant company.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latin typeface="Arial"/>
                <a:cs typeface="Arial"/>
              </a:rPr>
              <a:t>This information will be required. To add this information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Arial"/>
                <a:cs typeface="Arial"/>
              </a:rPr>
              <a:t>Click “Add New”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Arial"/>
                <a:cs typeface="Arial"/>
              </a:rPr>
              <a:t>Enter the information and click “Continue”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776756" y="6569075"/>
            <a:ext cx="2133600" cy="2127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8BB7FA-B524-9D35-AE84-C0F8600BFB9E}"/>
              </a:ext>
            </a:extLst>
          </p:cNvPr>
          <p:cNvCxnSpPr>
            <a:cxnSpLocks/>
          </p:cNvCxnSpPr>
          <p:nvPr/>
        </p:nvCxnSpPr>
        <p:spPr>
          <a:xfrm>
            <a:off x="4006709" y="2744203"/>
            <a:ext cx="399874" cy="281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3B265C-1E53-4CC4-8568-381C8211B685}"/>
              </a:ext>
            </a:extLst>
          </p:cNvPr>
          <p:cNvCxnSpPr>
            <a:cxnSpLocks/>
          </p:cNvCxnSpPr>
          <p:nvPr/>
        </p:nvCxnSpPr>
        <p:spPr>
          <a:xfrm flipV="1">
            <a:off x="2052918" y="2469614"/>
            <a:ext cx="1380564" cy="927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9B06147-3351-4A65-2FE7-B323734A7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716" y="2442367"/>
            <a:ext cx="4469047" cy="417987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58E962-3F4B-C277-3CF5-2A2FA6D6E639}"/>
              </a:ext>
            </a:extLst>
          </p:cNvPr>
          <p:cNvCxnSpPr>
            <a:cxnSpLocks/>
          </p:cNvCxnSpPr>
          <p:nvPr/>
        </p:nvCxnSpPr>
        <p:spPr>
          <a:xfrm>
            <a:off x="1524000" y="4066370"/>
            <a:ext cx="3209365" cy="2249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0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11" y="634416"/>
            <a:ext cx="8816929" cy="59615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Contact Type – Authorized Representative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776756" y="6569075"/>
            <a:ext cx="2133600" cy="212725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3B265C-1E53-4CC4-8568-381C8211B685}"/>
              </a:ext>
            </a:extLst>
          </p:cNvPr>
          <p:cNvCxnSpPr>
            <a:cxnSpLocks/>
          </p:cNvCxnSpPr>
          <p:nvPr/>
        </p:nvCxnSpPr>
        <p:spPr>
          <a:xfrm flipV="1">
            <a:off x="2043953" y="2469614"/>
            <a:ext cx="1389529" cy="1473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FC6394-B12F-DB4A-12BD-9D363A68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1309722"/>
            <a:ext cx="4695825" cy="1400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4E852C-3848-9A42-6C58-52C9F00EF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32" y="2791009"/>
            <a:ext cx="4785235" cy="360477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8BB7FA-B524-9D35-AE84-C0F8600BFB9E}"/>
              </a:ext>
            </a:extLst>
          </p:cNvPr>
          <p:cNvCxnSpPr>
            <a:cxnSpLocks/>
          </p:cNvCxnSpPr>
          <p:nvPr/>
        </p:nvCxnSpPr>
        <p:spPr>
          <a:xfrm>
            <a:off x="3866658" y="2770887"/>
            <a:ext cx="399874" cy="281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2953" y="1353424"/>
            <a:ext cx="3249847" cy="4806891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latin typeface="Arial"/>
                <a:cs typeface="Arial"/>
              </a:rPr>
              <a:t>Authorized Representative Company will be the company information of the 3</a:t>
            </a:r>
            <a:r>
              <a:rPr lang="en-US" sz="1700" baseline="30000" dirty="0">
                <a:latin typeface="Arial"/>
                <a:cs typeface="Arial"/>
              </a:rPr>
              <a:t>rd</a:t>
            </a:r>
            <a:r>
              <a:rPr lang="en-US" sz="1700" dirty="0">
                <a:latin typeface="Arial"/>
                <a:cs typeface="Arial"/>
              </a:rPr>
              <a:t> party company hired by the registrant company.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latin typeface="Arial"/>
                <a:cs typeface="Arial"/>
              </a:rPr>
              <a:t>This information will be required. To add this information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Arial"/>
                <a:cs typeface="Arial"/>
              </a:rPr>
              <a:t>Click “Add New”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latin typeface="Arial"/>
                <a:cs typeface="Arial"/>
              </a:rPr>
              <a:t>Enter the information and click “Continue”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sz="1500" dirty="0">
              <a:latin typeface="Arial"/>
              <a:cs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58E962-3F4B-C277-3CF5-2A2FA6D6E639}"/>
              </a:ext>
            </a:extLst>
          </p:cNvPr>
          <p:cNvCxnSpPr>
            <a:cxnSpLocks/>
          </p:cNvCxnSpPr>
          <p:nvPr/>
        </p:nvCxnSpPr>
        <p:spPr>
          <a:xfrm>
            <a:off x="1559859" y="4507742"/>
            <a:ext cx="2868706" cy="1534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95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38200" y="3886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1999" y="2234629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3F9365"/>
              </a:solidFill>
              <a:cs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7696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600"/>
              </a:spcBef>
            </a:pPr>
            <a:endParaRPr lang="en-US" sz="2400" dirty="0">
              <a:solidFill>
                <a:srgbClr val="2B3990"/>
              </a:solidFill>
              <a:cs typeface="Arial" charset="0"/>
            </a:endParaRPr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348661" y="2082780"/>
            <a:ext cx="8498046" cy="1996062"/>
          </a:xfrm>
        </p:spPr>
        <p:txBody>
          <a:bodyPr/>
          <a:lstStyle/>
          <a:p>
            <a:br>
              <a:rPr lang="en-US" sz="4000" b="1" dirty="0"/>
            </a:br>
            <a:r>
              <a:rPr lang="en-US" sz="4000" b="1" dirty="0"/>
              <a:t>Adding Application Information</a:t>
            </a:r>
            <a:br>
              <a:rPr lang="en-US" b="1" dirty="0"/>
            </a:b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4E9E94-C765-4EC1-BAE7-334A698AA7B3}"/>
              </a:ext>
            </a:extLst>
          </p:cNvPr>
          <p:cNvSpPr txBox="1">
            <a:spLocks/>
          </p:cNvSpPr>
          <p:nvPr/>
        </p:nvSpPr>
        <p:spPr>
          <a:xfrm>
            <a:off x="3619500" y="6514546"/>
            <a:ext cx="2133600" cy="34345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D2C7E8-C8FC-44FF-B1A6-1EBC9328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999" y="4198982"/>
            <a:ext cx="7671371" cy="3290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charset="0"/>
                <a:cs typeface="Arial" charset="0"/>
              </a:rPr>
              <a:t>EEA ePLACE Instructions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46675-D135-6505-FF48-1CA1A830C5C0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A50D-124E-5272-30DC-10A14CE0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EEA ePLACE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703F-68F7-BF32-5B0A-4E41DDB39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Finding your Registration/License Application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Adding Contact Information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Adding Application Information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Uploading attachments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Review and submit your Application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Make a Payment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69726-4789-55CD-A674-66286E0AC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0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Adding Application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541" y="1390928"/>
            <a:ext cx="8451954" cy="4867259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hlinkClick r:id="rId2" action="ppaction://hlinksldjump"/>
              </a:rPr>
              <a:t>Adding Application Information – Table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hlinkClick r:id="rId3" action="ppaction://hlinksldjump"/>
              </a:rPr>
              <a:t>Adding Application Information – Yes/No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hlinkClick r:id="rId4" action="ppaction://hlinksldjump"/>
              </a:rPr>
              <a:t>Adding Application Information – Text box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hlinkClick r:id="rId5" action="ppaction://hlinksldjump"/>
              </a:rPr>
              <a:t>Adding Application Information – Description box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hlinkClick r:id="rId6" action="ppaction://hlinksldjump"/>
              </a:rPr>
              <a:t>Adding Application Information – Checkboxes</a:t>
            </a:r>
            <a:endParaRPr lang="en-US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hlinkClick r:id="rId7" action="ppaction://hlinksldjump"/>
              </a:rPr>
              <a:t>Adding Application Information – Dropdowns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20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C0927-107D-2293-6803-D6ECDFF40C4B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2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24DA17-EFFC-4E72-91FD-1D2F6164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1182149"/>
          </a:xfrm>
        </p:spPr>
        <p:txBody>
          <a:bodyPr>
            <a:normAutofit/>
          </a:bodyPr>
          <a:lstStyle/>
          <a:p>
            <a:r>
              <a:rPr lang="en-US" sz="3200" dirty="0"/>
              <a:t>Adding Application information - Table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B136B6-E0AF-45EB-A2A2-D028BA2E4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196" y="1367544"/>
            <a:ext cx="3234074" cy="452628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Please read the instructions under the section, if available 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To add information into the table, </a:t>
            </a:r>
            <a:endParaRPr lang="en-US" sz="1800" dirty="0"/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Click “Add a Row” </a:t>
            </a:r>
            <a:endParaRPr lang="en-US" sz="1600" dirty="0"/>
          </a:p>
          <a:p>
            <a:pPr lvl="1">
              <a:buClr>
                <a:srgbClr val="3B885D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Enter information accordingly and click “Submit” </a:t>
            </a:r>
            <a:endParaRPr lang="en-US" sz="1600" dirty="0"/>
          </a:p>
          <a:p>
            <a:pPr lvl="1">
              <a:buClr>
                <a:srgbClr val="3B885D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Repeat the steps above to add multiple rows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Click "Continue Application" to proceed to the next page of the application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en-US" sz="20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100-E131-4C99-AC07-755CD50B3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CBA774-5E34-3726-ECD5-34F2C2F88DF0}"/>
              </a:ext>
            </a:extLst>
          </p:cNvPr>
          <p:cNvCxnSpPr>
            <a:cxnSpLocks/>
          </p:cNvCxnSpPr>
          <p:nvPr/>
        </p:nvCxnSpPr>
        <p:spPr>
          <a:xfrm>
            <a:off x="1817233" y="1669409"/>
            <a:ext cx="1781644" cy="729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E1597A-A2B8-4421-5CDE-BB26D2E92FC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259106" y="5208241"/>
            <a:ext cx="1398494" cy="40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B38687-90A2-627B-2D26-8ABF43F24BE6}"/>
              </a:ext>
            </a:extLst>
          </p:cNvPr>
          <p:cNvCxnSpPr>
            <a:cxnSpLocks/>
          </p:cNvCxnSpPr>
          <p:nvPr/>
        </p:nvCxnSpPr>
        <p:spPr>
          <a:xfrm>
            <a:off x="4034783" y="3260024"/>
            <a:ext cx="881166" cy="59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16CD8F4-52DF-0270-6F36-4617267A5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089012"/>
            <a:ext cx="5344927" cy="3196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2C285A-CDFC-C8CB-BC66-3107C6ACA0FE}"/>
              </a:ext>
            </a:extLst>
          </p:cNvPr>
          <p:cNvCxnSpPr>
            <a:cxnSpLocks/>
          </p:cNvCxnSpPr>
          <p:nvPr/>
        </p:nvCxnSpPr>
        <p:spPr>
          <a:xfrm>
            <a:off x="1543574" y="3630684"/>
            <a:ext cx="3372375" cy="1127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D197AC-11CF-D4D9-211D-B1F3784F2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180" y="1431795"/>
            <a:ext cx="5468722" cy="17854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5C2D9-34D1-15F8-FC26-900919477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491" y="3347718"/>
            <a:ext cx="3830009" cy="15967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E7235E-B69C-2AC9-6D6A-DBA79FE9C2FF}"/>
              </a:ext>
            </a:extLst>
          </p:cNvPr>
          <p:cNvCxnSpPr>
            <a:cxnSpLocks/>
          </p:cNvCxnSpPr>
          <p:nvPr/>
        </p:nvCxnSpPr>
        <p:spPr>
          <a:xfrm flipV="1">
            <a:off x="2432807" y="3083859"/>
            <a:ext cx="1224793" cy="183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34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24DA17-EFFC-4E72-91FD-1D2F6164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1093717"/>
          </a:xfrm>
        </p:spPr>
        <p:txBody>
          <a:bodyPr>
            <a:normAutofit/>
          </a:bodyPr>
          <a:lstStyle/>
          <a:p>
            <a:r>
              <a:rPr lang="en-US" sz="3200" dirty="0"/>
              <a:t>Adding Application information – Yes/No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100-E131-4C99-AC07-755CD50B3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091248-8E20-D022-5840-6E2338E5E27E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2402541" y="3663629"/>
            <a:ext cx="1683028" cy="564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B793BF-F8AC-F83D-C166-45DC1453035D}"/>
              </a:ext>
            </a:extLst>
          </p:cNvPr>
          <p:cNvCxnSpPr>
            <a:cxnSpLocks/>
          </p:cNvCxnSpPr>
          <p:nvPr/>
        </p:nvCxnSpPr>
        <p:spPr>
          <a:xfrm>
            <a:off x="2990757" y="1753711"/>
            <a:ext cx="982396" cy="754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9DB777-C596-2572-0DE0-C917D2EA65BC}"/>
              </a:ext>
            </a:extLst>
          </p:cNvPr>
          <p:cNvSpPr txBox="1">
            <a:spLocks/>
          </p:cNvSpPr>
          <p:nvPr/>
        </p:nvSpPr>
        <p:spPr bwMode="auto">
          <a:xfrm>
            <a:off x="162488" y="1214732"/>
            <a:ext cx="3495112" cy="45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6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7200" indent="-2286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3F9365"/>
              </a:buClr>
              <a:buFont typeface="Wingdings 3" charset="0"/>
              <a:buChar char="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31775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F9365"/>
              </a:buClr>
              <a:buFont typeface="Wingdings" charset="0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301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F9365"/>
              </a:buClr>
              <a:buFont typeface="Arial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5625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F9365"/>
              </a:buClr>
              <a:buFont typeface="Times New Roman" charset="0"/>
              <a:buChar char="-"/>
              <a:defRPr sz="16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Please read the instructions under the section, if available 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To answer the questions, select either “Yes” or “No” as applicable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Click "Continue Application" to proceed to the next page of the application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A4C5A-D551-5744-380E-D8723F700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569" y="2345495"/>
            <a:ext cx="48006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5B64A4-06E3-8CA6-851F-5B8F90D5D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69" y="4080261"/>
            <a:ext cx="4895943" cy="29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B2479-0F39-3A96-9A17-FC5542D00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96" y="2133211"/>
            <a:ext cx="5097556" cy="2778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B24DA17-EFFC-4E72-91FD-1D2F6164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76199"/>
            <a:ext cx="8841996" cy="1182149"/>
          </a:xfrm>
        </p:spPr>
        <p:txBody>
          <a:bodyPr>
            <a:normAutofit/>
          </a:bodyPr>
          <a:lstStyle/>
          <a:p>
            <a:r>
              <a:rPr lang="en-US" sz="3100" dirty="0"/>
              <a:t>Adding Application information – Text box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B136B6-E0AF-45EB-A2A2-D028BA2E4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564" y="1394012"/>
            <a:ext cx="3495112" cy="458006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Please read the instructions under the section, if available 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Enter the information accordingly in the Text boxes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Click "Continue Application" to proceed to the next page of the application accordingly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100-E131-4C99-AC07-755CD50B3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7269-CFFC-40F5-8F52-5C980356F22D}"/>
              </a:ext>
            </a:extLst>
          </p:cNvPr>
          <p:cNvCxnSpPr>
            <a:cxnSpLocks/>
          </p:cNvCxnSpPr>
          <p:nvPr/>
        </p:nvCxnSpPr>
        <p:spPr>
          <a:xfrm>
            <a:off x="2861526" y="3127675"/>
            <a:ext cx="792150" cy="780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00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24DA17-EFFC-4E72-91FD-1D2F6164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04" y="76199"/>
            <a:ext cx="8841996" cy="1182149"/>
          </a:xfrm>
        </p:spPr>
        <p:txBody>
          <a:bodyPr>
            <a:normAutofit/>
          </a:bodyPr>
          <a:lstStyle/>
          <a:p>
            <a:r>
              <a:rPr lang="en-US" sz="3100" dirty="0"/>
              <a:t>Adding Application information – Description box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B136B6-E0AF-45EB-A2A2-D028BA2E4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564" y="1394012"/>
            <a:ext cx="3495112" cy="458006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Please read the instructions under the section, if available. 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Enter the information accordingly in the Description box.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Note</a:t>
            </a:r>
            <a:r>
              <a:rPr lang="en-US" sz="1600" dirty="0"/>
              <a:t> – You can enter up to 4000 characters in the description box.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Click "Continue Application" to proceed to the next page of the application.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100-E131-4C99-AC07-755CD50B3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01326-FFF4-40AA-9E21-F53F7C35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274" y="1970540"/>
            <a:ext cx="5417726" cy="29067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7269-CFFC-40F5-8F52-5C980356F22D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946246" y="1694576"/>
            <a:ext cx="1780028" cy="1729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D520FF-1D07-4355-9BA6-75160E2B0384}"/>
              </a:ext>
            </a:extLst>
          </p:cNvPr>
          <p:cNvCxnSpPr>
            <a:cxnSpLocks/>
          </p:cNvCxnSpPr>
          <p:nvPr/>
        </p:nvCxnSpPr>
        <p:spPr>
          <a:xfrm flipV="1">
            <a:off x="2407640" y="4668144"/>
            <a:ext cx="1310821" cy="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EFFF4E-359E-0F61-A655-0AB6B72716FA}"/>
              </a:ext>
            </a:extLst>
          </p:cNvPr>
          <p:cNvCxnSpPr>
            <a:cxnSpLocks/>
          </p:cNvCxnSpPr>
          <p:nvPr/>
        </p:nvCxnSpPr>
        <p:spPr>
          <a:xfrm>
            <a:off x="1652631" y="3423917"/>
            <a:ext cx="2073643" cy="54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10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A5726-5743-EC91-9148-43A18443B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00" y="2016842"/>
            <a:ext cx="5731904" cy="2635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B24DA17-EFFC-4E72-91FD-1D2F6164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199"/>
            <a:ext cx="8522453" cy="1182149"/>
          </a:xfrm>
        </p:spPr>
        <p:txBody>
          <a:bodyPr>
            <a:normAutofit/>
          </a:bodyPr>
          <a:lstStyle/>
          <a:p>
            <a:r>
              <a:rPr lang="en-US" sz="3200" dirty="0"/>
              <a:t>Adding Application information – Checkboxes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B136B6-E0AF-45EB-A2A2-D028BA2E4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96" y="1329309"/>
            <a:ext cx="3365800" cy="458006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Please read the instructions under the section, if available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Select the checkbox(es) accordingly.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Note</a:t>
            </a:r>
            <a:r>
              <a:rPr lang="en-US" sz="1600" dirty="0"/>
              <a:t> – You can select multiple or only one check box depending on the business rule.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Click "Continue Application" to proceed to the next page of the application accordingly.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100-E131-4C99-AC07-755CD50B3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7269-CFFC-40F5-8F52-5C980356F22D}"/>
              </a:ext>
            </a:extLst>
          </p:cNvPr>
          <p:cNvCxnSpPr>
            <a:cxnSpLocks/>
          </p:cNvCxnSpPr>
          <p:nvPr/>
        </p:nvCxnSpPr>
        <p:spPr>
          <a:xfrm>
            <a:off x="1744910" y="1627464"/>
            <a:ext cx="1751904" cy="1616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D520FF-1D07-4355-9BA6-75160E2B0384}"/>
              </a:ext>
            </a:extLst>
          </p:cNvPr>
          <p:cNvCxnSpPr>
            <a:cxnSpLocks/>
          </p:cNvCxnSpPr>
          <p:nvPr/>
        </p:nvCxnSpPr>
        <p:spPr>
          <a:xfrm>
            <a:off x="2272331" y="2793534"/>
            <a:ext cx="1008751" cy="899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84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24DA17-EFFC-4E72-91FD-1D2F6164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199"/>
            <a:ext cx="8522453" cy="1182149"/>
          </a:xfrm>
        </p:spPr>
        <p:txBody>
          <a:bodyPr>
            <a:normAutofit/>
          </a:bodyPr>
          <a:lstStyle/>
          <a:p>
            <a:r>
              <a:rPr lang="en-US" sz="3200" dirty="0"/>
              <a:t>Adding Application information – Dropdowns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B136B6-E0AF-45EB-A2A2-D028BA2E4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563" y="1394012"/>
            <a:ext cx="3156559" cy="4580068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Please read the instructions under the section, if available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Select a value from the dropdown list which is applicable to the application section.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Click "Continue Application" to proceed to the next page of the application accordingly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04100-E131-4C99-AC07-755CD50B3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2F7269-CFFC-40F5-8F52-5C980356F22D}"/>
              </a:ext>
            </a:extLst>
          </p:cNvPr>
          <p:cNvCxnSpPr>
            <a:cxnSpLocks/>
          </p:cNvCxnSpPr>
          <p:nvPr/>
        </p:nvCxnSpPr>
        <p:spPr>
          <a:xfrm>
            <a:off x="2250141" y="2841812"/>
            <a:ext cx="1308847" cy="203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AAFA189-E60C-537A-857B-B251B45A3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75223"/>
            <a:ext cx="4524375" cy="2124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B67033-9451-D296-E1ED-0BF6E47A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920" y="3143541"/>
            <a:ext cx="2295845" cy="163852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E5855E-EA18-FAEB-D7EF-A81DE4637EAD}"/>
              </a:ext>
            </a:extLst>
          </p:cNvPr>
          <p:cNvCxnSpPr>
            <a:cxnSpLocks/>
          </p:cNvCxnSpPr>
          <p:nvPr/>
        </p:nvCxnSpPr>
        <p:spPr>
          <a:xfrm>
            <a:off x="4383741" y="3045353"/>
            <a:ext cx="1197394" cy="770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CEDF1B3-6914-F673-FABE-960570F6D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962845"/>
            <a:ext cx="4706471" cy="2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37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38200" y="3886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1999" y="2234629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3F9365"/>
              </a:solidFill>
              <a:cs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7696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600"/>
              </a:spcBef>
            </a:pPr>
            <a:endParaRPr lang="en-US" sz="2400" dirty="0">
              <a:solidFill>
                <a:srgbClr val="2B3990"/>
              </a:solidFill>
              <a:cs typeface="Arial" charset="0"/>
            </a:endParaRPr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437276" y="2073209"/>
            <a:ext cx="8498046" cy="1634906"/>
          </a:xfrm>
        </p:spPr>
        <p:txBody>
          <a:bodyPr anchor="t"/>
          <a:lstStyle/>
          <a:p>
            <a:r>
              <a:rPr lang="en-US" sz="4000" b="1" dirty="0"/>
              <a:t>Uploading attachments</a:t>
            </a:r>
            <a:br>
              <a:rPr lang="en-US" sz="4000" b="1" dirty="0"/>
            </a:br>
            <a:r>
              <a:rPr lang="en-US" sz="4000" b="1" dirty="0"/>
              <a:t>in the Document Section</a:t>
            </a:r>
            <a:br>
              <a:rPr lang="en-US" b="1" dirty="0"/>
            </a:b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4E9E94-C765-4EC1-BAE7-334A698AA7B3}"/>
              </a:ext>
            </a:extLst>
          </p:cNvPr>
          <p:cNvSpPr txBox="1">
            <a:spLocks/>
          </p:cNvSpPr>
          <p:nvPr/>
        </p:nvSpPr>
        <p:spPr>
          <a:xfrm>
            <a:off x="3619500" y="6514546"/>
            <a:ext cx="2133600" cy="34345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D2C7E8-C8FC-44FF-B1A6-1EBC9328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614" y="4286247"/>
            <a:ext cx="7671371" cy="3290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charset="0"/>
                <a:cs typeface="Arial" charset="0"/>
              </a:rPr>
              <a:t>EEA ePLACE Instructions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8ADD4-52AE-85CE-D7B5-9DC8B9682152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35A2-7B14-49FA-8EDD-8A92C20A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42984"/>
            <a:ext cx="8547463" cy="676216"/>
          </a:xfrm>
        </p:spPr>
        <p:txBody>
          <a:bodyPr/>
          <a:lstStyle/>
          <a:p>
            <a:r>
              <a:rPr lang="en-US" sz="3200" dirty="0"/>
              <a:t>Uploading Documents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EA4A45-A2D1-4AA2-83E6-5145B8FF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810" y="1277629"/>
            <a:ext cx="3428121" cy="4675495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latin typeface="Arial"/>
                <a:ea typeface="ＭＳ Ｐゴシック"/>
                <a:cs typeface="Arial"/>
              </a:rPr>
              <a:t>A list of all required documents will be displayed on the Documents page, if applicable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Note: 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It is mandatory step to upload the documents to submit the application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latin typeface="Arial"/>
                <a:ea typeface="ＭＳ Ｐゴシック"/>
                <a:cs typeface="Arial"/>
              </a:rPr>
              <a:t>To upload the attachments, click “Browse” button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E9858-2C1A-490B-ADFD-4844A7341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657600" y="6577784"/>
            <a:ext cx="2133600" cy="212725"/>
          </a:xfrm>
        </p:spPr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28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51DD34-FD93-4D18-8BEE-1C0A15478547}"/>
              </a:ext>
            </a:extLst>
          </p:cNvPr>
          <p:cNvCxnSpPr>
            <a:cxnSpLocks/>
          </p:cNvCxnSpPr>
          <p:nvPr/>
        </p:nvCxnSpPr>
        <p:spPr>
          <a:xfrm>
            <a:off x="1359017" y="5422580"/>
            <a:ext cx="2331930" cy="676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A9EFFF-3596-420B-A042-527DC5907A72}"/>
              </a:ext>
            </a:extLst>
          </p:cNvPr>
          <p:cNvCxnSpPr>
            <a:cxnSpLocks/>
          </p:cNvCxnSpPr>
          <p:nvPr/>
        </p:nvCxnSpPr>
        <p:spPr>
          <a:xfrm>
            <a:off x="2063692" y="1652631"/>
            <a:ext cx="1627255" cy="1563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CE342CB-BCE9-EE6E-2F7E-569EA587E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35" y="1698188"/>
            <a:ext cx="5295255" cy="4516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6953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122"/>
            <a:ext cx="8229600" cy="1062458"/>
          </a:xfrm>
        </p:spPr>
        <p:txBody>
          <a:bodyPr>
            <a:normAutofit/>
          </a:bodyPr>
          <a:lstStyle/>
          <a:p>
            <a:r>
              <a:rPr lang="en-US" sz="3200" dirty="0"/>
              <a:t>Uploading Documents (Attaching)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5015" y="1376658"/>
            <a:ext cx="3727862" cy="452628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A “File Upload” window opens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Click “Browse”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A pop-up will open and choose the file(s) you want to attach. 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b="1" u="sng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Note :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Ensure the name of attachment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latin typeface="Arial"/>
                <a:ea typeface="ＭＳ Ｐゴシック"/>
                <a:cs typeface="Arial"/>
              </a:rPr>
              <a:t>Has less than 75 characters.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700" dirty="0">
                <a:latin typeface="Arial"/>
                <a:ea typeface="ＭＳ Ｐゴシック"/>
                <a:cs typeface="Arial"/>
              </a:rPr>
              <a:t>Does not contain any special characters such as commas, dashes etc.,</a:t>
            </a:r>
            <a:endParaRPr lang="en-US" sz="1600" b="1" u="sng" dirty="0"/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latin typeface="Arial"/>
                <a:ea typeface="ＭＳ Ｐゴシック"/>
                <a:cs typeface="Arial"/>
              </a:rPr>
              <a:t>When all files reach 100%, click “Continue”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02C9BB-4A9B-9DF2-F45B-9FAEE383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17" y="1376658"/>
            <a:ext cx="2994739" cy="315574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C21DD93-6FBF-CCA8-60B0-F1BD1E5FB66A}"/>
              </a:ext>
            </a:extLst>
          </p:cNvPr>
          <p:cNvCxnSpPr>
            <a:cxnSpLocks/>
          </p:cNvCxnSpPr>
          <p:nvPr/>
        </p:nvCxnSpPr>
        <p:spPr>
          <a:xfrm flipV="1">
            <a:off x="2499919" y="1468073"/>
            <a:ext cx="1828800" cy="134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F44B4A-997F-9C6E-50D1-E09539259282}"/>
              </a:ext>
            </a:extLst>
          </p:cNvPr>
          <p:cNvCxnSpPr>
            <a:cxnSpLocks/>
          </p:cNvCxnSpPr>
          <p:nvPr/>
        </p:nvCxnSpPr>
        <p:spPr>
          <a:xfrm>
            <a:off x="2419619" y="2493511"/>
            <a:ext cx="2949335" cy="1625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CF5B86-8418-8EF8-1AF5-88257066032E}"/>
              </a:ext>
            </a:extLst>
          </p:cNvPr>
          <p:cNvCxnSpPr>
            <a:cxnSpLocks/>
          </p:cNvCxnSpPr>
          <p:nvPr/>
        </p:nvCxnSpPr>
        <p:spPr>
          <a:xfrm>
            <a:off x="6033761" y="4217355"/>
            <a:ext cx="174092" cy="307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61801A6-7238-4117-E433-4605F503EE0E}"/>
              </a:ext>
            </a:extLst>
          </p:cNvPr>
          <p:cNvCxnSpPr>
            <a:cxnSpLocks/>
          </p:cNvCxnSpPr>
          <p:nvPr/>
        </p:nvCxnSpPr>
        <p:spPr>
          <a:xfrm flipV="1">
            <a:off x="2419619" y="4258587"/>
            <a:ext cx="2009898" cy="1222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1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General Navigation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400960"/>
            <a:ext cx="8229600" cy="4420999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Click                      button to move to the next page.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Any field with a red asterisk (</a:t>
            </a: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)is required before you continue to the page.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Click                      button to save your work and resume later.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Click on the tool tips       where applicable to get more details</a:t>
            </a:r>
            <a:r>
              <a:rPr lang="en-US" sz="1600" dirty="0"/>
              <a:t>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Suggested preferred browsers are Chrome and Microsoft Edge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581C1-B962-C0FB-A245-812AB054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21" y="1419833"/>
            <a:ext cx="1447015" cy="310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E2CA6-612A-543A-03A2-6C5619C88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22" y="2708404"/>
            <a:ext cx="1447014" cy="33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57906-8DB6-827A-C180-C72B16B59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40" y="3245966"/>
            <a:ext cx="445970" cy="4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3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7148" y="1344417"/>
            <a:ext cx="3917868" cy="4738991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Select the document type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Provide a description of each document that you uploaded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Click “Browse” to add more documents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When all documents are uploaded and described, click “Save”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847850" y="4991100"/>
            <a:ext cx="2971800" cy="1422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867325" y="1581150"/>
            <a:ext cx="952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3412" y="596152"/>
            <a:ext cx="8229600" cy="682447"/>
          </a:xfrm>
        </p:spPr>
        <p:txBody>
          <a:bodyPr>
            <a:normAutofit/>
          </a:bodyPr>
          <a:lstStyle/>
          <a:p>
            <a:r>
              <a:rPr lang="en-US" sz="3200" dirty="0"/>
              <a:t>Uploading Documents (Attaching)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F59437-F88C-46F0-A6EE-6A8F97AE0685}"/>
              </a:ext>
            </a:extLst>
          </p:cNvPr>
          <p:cNvCxnSpPr>
            <a:cxnSpLocks/>
          </p:cNvCxnSpPr>
          <p:nvPr/>
        </p:nvCxnSpPr>
        <p:spPr>
          <a:xfrm>
            <a:off x="2626262" y="2324101"/>
            <a:ext cx="2105705" cy="200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40F4ED4-A9AA-28A7-7A95-D16484B53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1314047"/>
            <a:ext cx="3328987" cy="52677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37A31D-2A67-2D6B-6075-735ACF8A0B87}"/>
              </a:ext>
            </a:extLst>
          </p:cNvPr>
          <p:cNvCxnSpPr>
            <a:cxnSpLocks/>
          </p:cNvCxnSpPr>
          <p:nvPr/>
        </p:nvCxnSpPr>
        <p:spPr>
          <a:xfrm>
            <a:off x="1952625" y="3511413"/>
            <a:ext cx="3495675" cy="2772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280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34FF-103F-D7B1-2E95-E0C8EA774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333" y="1340237"/>
            <a:ext cx="4722667" cy="49425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4451" y="1340237"/>
            <a:ext cx="3940743" cy="452628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You should see a message that you have successfully attached documents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Review the list of attached documents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When ready, click on “Continue Application” to proceed 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to the next page of the application. 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22149"/>
            <a:ext cx="8229600" cy="677149"/>
          </a:xfrm>
        </p:spPr>
        <p:txBody>
          <a:bodyPr>
            <a:normAutofit/>
          </a:bodyPr>
          <a:lstStyle/>
          <a:p>
            <a:r>
              <a:rPr lang="en-US" sz="3200" dirty="0"/>
              <a:t>Uploading Documents (Attaching)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161FEB-353D-458B-ADEB-8A82E8EA423F}"/>
              </a:ext>
            </a:extLst>
          </p:cNvPr>
          <p:cNvCxnSpPr>
            <a:cxnSpLocks/>
          </p:cNvCxnSpPr>
          <p:nvPr/>
        </p:nvCxnSpPr>
        <p:spPr>
          <a:xfrm>
            <a:off x="1885950" y="4381500"/>
            <a:ext cx="2461932" cy="1714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E43E06-1278-4929-9E16-F222749A691E}"/>
              </a:ext>
            </a:extLst>
          </p:cNvPr>
          <p:cNvCxnSpPr>
            <a:cxnSpLocks/>
          </p:cNvCxnSpPr>
          <p:nvPr/>
        </p:nvCxnSpPr>
        <p:spPr>
          <a:xfrm>
            <a:off x="3951215" y="1569471"/>
            <a:ext cx="470118" cy="16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EEA0A5-3691-46B7-B4C2-EA1ED889C5D1}"/>
              </a:ext>
            </a:extLst>
          </p:cNvPr>
          <p:cNvCxnSpPr>
            <a:cxnSpLocks/>
          </p:cNvCxnSpPr>
          <p:nvPr/>
        </p:nvCxnSpPr>
        <p:spPr>
          <a:xfrm>
            <a:off x="2399251" y="2864297"/>
            <a:ext cx="2067974" cy="2237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82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1999" y="2234629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3F9365"/>
              </a:solidFill>
              <a:cs typeface="Arial" charset="0"/>
            </a:endParaRPr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170577" y="1973769"/>
            <a:ext cx="8498046" cy="1996062"/>
          </a:xfrm>
        </p:spPr>
        <p:txBody>
          <a:bodyPr/>
          <a:lstStyle/>
          <a:p>
            <a:r>
              <a:rPr lang="en-US" sz="4000" b="1" dirty="0"/>
              <a:t>Review and submit </a:t>
            </a:r>
            <a:br>
              <a:rPr lang="en-US" sz="4000" b="1" dirty="0"/>
            </a:br>
            <a:r>
              <a:rPr lang="en-US" sz="4000" b="1" dirty="0"/>
              <a:t>your Application </a:t>
            </a: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4E9E94-C765-4EC1-BAE7-334A698AA7B3}"/>
              </a:ext>
            </a:extLst>
          </p:cNvPr>
          <p:cNvSpPr txBox="1">
            <a:spLocks/>
          </p:cNvSpPr>
          <p:nvPr/>
        </p:nvSpPr>
        <p:spPr>
          <a:xfrm>
            <a:off x="3619500" y="6514546"/>
            <a:ext cx="2133600" cy="34345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D2C7E8-C8FC-44FF-B1A6-1EBC9328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614" y="4286247"/>
            <a:ext cx="7671371" cy="3290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charset="0"/>
                <a:cs typeface="Arial" charset="0"/>
              </a:rPr>
              <a:t>EEA ePLACE Instructions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82FBC2-D439-ED67-4788-856360F0B068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4C4683-E315-6A9C-B8E9-2A575EDC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196" y="1417825"/>
            <a:ext cx="4662183" cy="4982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200" dirty="0"/>
              <a:t>Review of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1169" y="1317172"/>
            <a:ext cx="3981450" cy="452628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The entire application information is  shown on a summary page for your review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If you need to make any changes, select “Edit Application” button. This will take you to the first page of your application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Continue to the bottom of the page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46D2D2-58BE-4B73-8ACB-31BA7CBFB25E}"/>
              </a:ext>
            </a:extLst>
          </p:cNvPr>
          <p:cNvCxnSpPr>
            <a:cxnSpLocks/>
          </p:cNvCxnSpPr>
          <p:nvPr/>
        </p:nvCxnSpPr>
        <p:spPr>
          <a:xfrm flipV="1">
            <a:off x="3333750" y="3003176"/>
            <a:ext cx="2825003" cy="749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D022D90-9976-41B3-A5EA-BEB4AB491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814195"/>
            <a:ext cx="4267200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04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87902E-AF5A-4EBD-96D4-05A0130D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61" y="1831651"/>
            <a:ext cx="5956183" cy="2899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Certifying 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" y="1279940"/>
            <a:ext cx="3078761" cy="3451451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Read the Certification Statement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Select the check the box to complete your certification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Click “Continue Application” to proceed with the submittal of the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8658D7-1126-ED4D-8495-0BFAD5FF0E82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E5A83-09D2-49CD-BF3F-CD34E454F20D}"/>
              </a:ext>
            </a:extLst>
          </p:cNvPr>
          <p:cNvCxnSpPr>
            <a:cxnSpLocks/>
          </p:cNvCxnSpPr>
          <p:nvPr/>
        </p:nvCxnSpPr>
        <p:spPr>
          <a:xfrm>
            <a:off x="2290194" y="2449585"/>
            <a:ext cx="973123" cy="1577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7A0F1A-5AA5-4262-845B-6FFED255A1A8}"/>
              </a:ext>
            </a:extLst>
          </p:cNvPr>
          <p:cNvCxnSpPr>
            <a:cxnSpLocks/>
          </p:cNvCxnSpPr>
          <p:nvPr/>
        </p:nvCxnSpPr>
        <p:spPr>
          <a:xfrm>
            <a:off x="1919008" y="3502508"/>
            <a:ext cx="1235253" cy="83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94D6E30-049B-4641-022B-983A7F5D0195}"/>
              </a:ext>
            </a:extLst>
          </p:cNvPr>
          <p:cNvSpPr txBox="1"/>
          <p:nvPr/>
        </p:nvSpPr>
        <p:spPr>
          <a:xfrm>
            <a:off x="293613" y="5009403"/>
            <a:ext cx="86742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Please note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that some applications require specific </a:t>
            </a:r>
            <a:r>
              <a:rPr lang="en-US" sz="2000" u="sng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certification steps</a:t>
            </a:r>
            <a:r>
              <a:rPr lang="en-US" sz="20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; please check system email notifications. The notifications will provide instructions on how to complete the next steps.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FBF303-BEDE-DE9C-31ED-E33BF0B406A7}"/>
              </a:ext>
            </a:extLst>
          </p:cNvPr>
          <p:cNvCxnSpPr>
            <a:cxnSpLocks/>
          </p:cNvCxnSpPr>
          <p:nvPr/>
        </p:nvCxnSpPr>
        <p:spPr>
          <a:xfrm flipV="1">
            <a:off x="2214694" y="2502770"/>
            <a:ext cx="3576506" cy="289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03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EE909C-97DE-96D8-1F86-2469D798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287" y="1540808"/>
            <a:ext cx="6036278" cy="2842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047"/>
            <a:ext cx="8229600" cy="596153"/>
          </a:xfrm>
        </p:spPr>
        <p:txBody>
          <a:bodyPr/>
          <a:lstStyle/>
          <a:p>
            <a:r>
              <a:rPr lang="en-US" sz="3200" dirty="0"/>
              <a:t>Application Submission Successful!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313330"/>
            <a:ext cx="2961314" cy="472552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When you submit your application, you will receive a Record ID so you can track the status of your application online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/>
              <a:t>Upon submission of your application please make sure to check your email for system notifications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FF0000"/>
                </a:solidFill>
              </a:rPr>
              <a:t>Note: </a:t>
            </a:r>
            <a:r>
              <a:rPr lang="en-US" sz="1800" dirty="0"/>
              <a:t>A copy of your Application i.e., Proof of Record (POR) will be emailed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00450" y="6568795"/>
            <a:ext cx="2190750" cy="213006"/>
          </a:xfrm>
        </p:spPr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35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70DF11-BA0D-BC63-1496-89F6520B593B}"/>
              </a:ext>
            </a:extLst>
          </p:cNvPr>
          <p:cNvCxnSpPr>
            <a:cxnSpLocks/>
          </p:cNvCxnSpPr>
          <p:nvPr/>
        </p:nvCxnSpPr>
        <p:spPr>
          <a:xfrm>
            <a:off x="2441196" y="2668433"/>
            <a:ext cx="597839" cy="11684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09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1999" y="2234629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3F9365"/>
              </a:solidFill>
              <a:cs typeface="Arial" charset="0"/>
            </a:endParaRPr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322977" y="1937762"/>
            <a:ext cx="8498046" cy="1996062"/>
          </a:xfrm>
        </p:spPr>
        <p:txBody>
          <a:bodyPr/>
          <a:lstStyle/>
          <a:p>
            <a:r>
              <a:rPr lang="en-US" sz="4000" b="1" dirty="0"/>
              <a:t>Make a Payment </a:t>
            </a:r>
            <a:br>
              <a:rPr lang="en-US" sz="4000" b="1" dirty="0"/>
            </a:br>
            <a:r>
              <a:rPr lang="en-US" sz="4000" b="1" dirty="0"/>
              <a:t>for an Application</a:t>
            </a: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4E9E94-C765-4EC1-BAE7-334A698AA7B3}"/>
              </a:ext>
            </a:extLst>
          </p:cNvPr>
          <p:cNvSpPr txBox="1">
            <a:spLocks/>
          </p:cNvSpPr>
          <p:nvPr/>
        </p:nvSpPr>
        <p:spPr>
          <a:xfrm>
            <a:off x="3619500" y="6514546"/>
            <a:ext cx="2133600" cy="34345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D2C7E8-C8FC-44FF-B1A6-1EBC9328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0614" y="4286247"/>
            <a:ext cx="7671371" cy="3290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charset="0"/>
                <a:cs typeface="Arial" charset="0"/>
              </a:rPr>
              <a:t>EEA ePLACE Instructions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B5CFF0-C4BE-5E03-B091-6E189D845AA0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3265"/>
            <a:ext cx="8582013" cy="983139"/>
          </a:xfrm>
        </p:spPr>
        <p:txBody>
          <a:bodyPr/>
          <a:lstStyle/>
          <a:p>
            <a:r>
              <a:rPr lang="en-US" sz="2800" dirty="0"/>
              <a:t>Selecting the Payment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33499"/>
            <a:ext cx="3411634" cy="4581525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As a part of application submission, the system will take you to the fee page, both online payment and pay by mail options are available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FF0000"/>
                </a:solidFill>
              </a:rPr>
              <a:t>Note</a:t>
            </a:r>
            <a:r>
              <a:rPr lang="en-US" sz="2200" dirty="0"/>
              <a:t> - Online payment will require a service charge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Click the appropriate box to continue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37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2A5713-8B67-4F40-B475-3A0CEFBBF04D}"/>
              </a:ext>
            </a:extLst>
          </p:cNvPr>
          <p:cNvCxnSpPr>
            <a:cxnSpLocks/>
          </p:cNvCxnSpPr>
          <p:nvPr/>
        </p:nvCxnSpPr>
        <p:spPr>
          <a:xfrm>
            <a:off x="2307292" y="4479062"/>
            <a:ext cx="1197908" cy="597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37FCD10-F8C9-F4B9-24F8-FE071C863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19" y="1456301"/>
            <a:ext cx="5466093" cy="3788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441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664"/>
            <a:ext cx="8229600" cy="549515"/>
          </a:xfrm>
        </p:spPr>
        <p:txBody>
          <a:bodyPr/>
          <a:lstStyle/>
          <a:p>
            <a:r>
              <a:rPr lang="en-US" sz="3200" dirty="0"/>
              <a:t>Pay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415" y="1332662"/>
            <a:ext cx="3851910" cy="4538099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If you choose “Pay Online”, you will be brought to this screen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Provide all payment and billing information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Accept the terms and conditions and click submit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You will be e-mailed a receipt.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Arial"/>
                <a:ea typeface="ＭＳ Ｐゴシック"/>
                <a:cs typeface="Arial"/>
              </a:rPr>
              <a:t>The application will be submitted to the Agency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38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6B512A-7AE2-F0B1-1687-A1B2F956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167" y="1625362"/>
            <a:ext cx="4947394" cy="42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8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047"/>
            <a:ext cx="8229600" cy="596153"/>
          </a:xfrm>
        </p:spPr>
        <p:txBody>
          <a:bodyPr/>
          <a:lstStyle/>
          <a:p>
            <a:r>
              <a:rPr lang="en-US" sz="3200" dirty="0"/>
              <a:t>Application Submission Successful!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3426" y="1419225"/>
            <a:ext cx="3271427" cy="452628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When the online payment is completed successfully, the Record ID page will be displayed 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Note: Use this number to track the status of your application online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Upon submission of your application please make sure to check your email for system notifications </a:t>
            </a:r>
          </a:p>
          <a:p>
            <a:pPr marL="0" indent="0">
              <a:buNone/>
            </a:pPr>
            <a:r>
              <a:rPr lang="en-US" sz="1800" dirty="0"/>
              <a:t> 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00450" y="6568795"/>
            <a:ext cx="2190750" cy="213006"/>
          </a:xfrm>
        </p:spPr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39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70DF11-BA0D-BC63-1496-89F6520B593B}"/>
              </a:ext>
            </a:extLst>
          </p:cNvPr>
          <p:cNvCxnSpPr>
            <a:cxnSpLocks/>
          </p:cNvCxnSpPr>
          <p:nvPr/>
        </p:nvCxnSpPr>
        <p:spPr>
          <a:xfrm>
            <a:off x="2428875" y="2609850"/>
            <a:ext cx="955978" cy="165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C1C54EB-FCB1-088D-C5C6-0292B2E2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87" y="1903319"/>
            <a:ext cx="5540187" cy="27403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190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322977" y="2047054"/>
            <a:ext cx="8498046" cy="1996062"/>
          </a:xfrm>
        </p:spPr>
        <p:txBody>
          <a:bodyPr/>
          <a:lstStyle/>
          <a:p>
            <a:r>
              <a:rPr lang="en-US" sz="4000" b="1" dirty="0"/>
              <a:t>Finding your </a:t>
            </a:r>
            <a:br>
              <a:rPr lang="en-US" sz="4000" b="1" dirty="0"/>
            </a:br>
            <a:r>
              <a:rPr lang="en-US" sz="4000" b="1" dirty="0"/>
              <a:t>Registration/License Application in EEA ePLACE Portal</a:t>
            </a: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4E9E94-C765-4EC1-BAE7-334A698AA7B3}"/>
              </a:ext>
            </a:extLst>
          </p:cNvPr>
          <p:cNvSpPr txBox="1">
            <a:spLocks/>
          </p:cNvSpPr>
          <p:nvPr/>
        </p:nvSpPr>
        <p:spPr>
          <a:xfrm>
            <a:off x="3619500" y="6514546"/>
            <a:ext cx="2133600" cy="34345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D2C7E8-C8FC-44FF-B1A6-1EBC9328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034" y="4194807"/>
            <a:ext cx="7671371" cy="3290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" charset="0"/>
                <a:cs typeface="Arial" charset="0"/>
              </a:rPr>
              <a:t>EEA ePLACE Instructions</a:t>
            </a:r>
            <a:endParaRPr lang="en-US" sz="2000" dirty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highlight>
                <a:srgbClr val="FFFF00"/>
              </a:highlight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987F5-0E64-0E41-096D-491FCEAE7364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8489"/>
            <a:ext cx="8229600" cy="592060"/>
          </a:xfrm>
        </p:spPr>
        <p:txBody>
          <a:bodyPr/>
          <a:lstStyle/>
          <a:p>
            <a:r>
              <a:rPr lang="en-US" sz="3200" dirty="0"/>
              <a:t>Pay by Mail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045" y="1485012"/>
            <a:ext cx="3051435" cy="4423799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If you choose “Pay by mail”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/>
              <a:t>Check your email for instructions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Note</a:t>
            </a:r>
            <a:r>
              <a:rPr lang="en-US" dirty="0"/>
              <a:t> – A payment instructions will be attached to your notification</a:t>
            </a:r>
          </a:p>
          <a:p>
            <a:pPr lvl="1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Please note – If you decide to pay online, you can access the payment link. Go to </a:t>
            </a:r>
            <a:r>
              <a:rPr lang="en-US" sz="2000" dirty="0">
                <a:hlinkClick r:id="rId2" action="ppaction://hlinksldjump"/>
              </a:rPr>
              <a:t>Slide 7</a:t>
            </a:r>
            <a:r>
              <a:rPr lang="en-US" sz="2000" dirty="0"/>
              <a:t> for instructions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40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A12069-6371-40C8-9CCF-F11A63B8D823}"/>
              </a:ext>
            </a:extLst>
          </p:cNvPr>
          <p:cNvCxnSpPr>
            <a:cxnSpLocks/>
          </p:cNvCxnSpPr>
          <p:nvPr/>
        </p:nvCxnSpPr>
        <p:spPr>
          <a:xfrm>
            <a:off x="2533190" y="1935598"/>
            <a:ext cx="666290" cy="769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4EAE236-6546-B6FE-F122-4EF504CB7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480" y="1342682"/>
            <a:ext cx="5880847" cy="2588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58FC5F-F9C0-172F-5119-E017AB57BEBA}"/>
              </a:ext>
            </a:extLst>
          </p:cNvPr>
          <p:cNvSpPr/>
          <p:nvPr/>
        </p:nvSpPr>
        <p:spPr>
          <a:xfrm>
            <a:off x="3165462" y="3245834"/>
            <a:ext cx="2940423" cy="672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7E8A6E-CC97-0272-BEF2-98CE43B336E4}"/>
              </a:ext>
            </a:extLst>
          </p:cNvPr>
          <p:cNvCxnSpPr>
            <a:cxnSpLocks/>
          </p:cNvCxnSpPr>
          <p:nvPr/>
        </p:nvCxnSpPr>
        <p:spPr>
          <a:xfrm flipV="1">
            <a:off x="1766047" y="1620853"/>
            <a:ext cx="4178475" cy="2297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6D9E6A5-E10C-1C12-98F4-1A4790D2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05" y="3271288"/>
            <a:ext cx="2783602" cy="353182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FB64E3-CA0C-303F-161E-9AB7D5A5ACF2}"/>
              </a:ext>
            </a:extLst>
          </p:cNvPr>
          <p:cNvCxnSpPr>
            <a:cxnSpLocks/>
          </p:cNvCxnSpPr>
          <p:nvPr/>
        </p:nvCxnSpPr>
        <p:spPr>
          <a:xfrm>
            <a:off x="6696635" y="1620853"/>
            <a:ext cx="681318" cy="1620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2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19452B8-B7BB-5271-C41A-8FDA6F342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238" y="4579039"/>
            <a:ext cx="5239238" cy="178268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644F1B-B0FB-B58C-EAD4-3B25D17FE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223" y="1283444"/>
            <a:ext cx="4868299" cy="31627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19379-57A3-4841-B31D-C0B21965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2" y="581290"/>
            <a:ext cx="8576276" cy="569259"/>
          </a:xfrm>
        </p:spPr>
        <p:txBody>
          <a:bodyPr/>
          <a:lstStyle/>
          <a:p>
            <a:r>
              <a:rPr lang="en-US" sz="2800" dirty="0">
                <a:latin typeface="Arial"/>
                <a:ea typeface="ＭＳ Ｐゴシック"/>
                <a:cs typeface="Arial"/>
              </a:rPr>
              <a:t>How to make a payment via PAY FEES DUE link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0AA36-D484-43A3-88BC-E74772088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574" y="1405454"/>
            <a:ext cx="3375712" cy="4644837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If your application is assessed with additional fees, you can pay online by logging into your account in EEA ePLACE using your username/ password - </a:t>
            </a:r>
            <a:r>
              <a:rPr lang="en-US" sz="2200" dirty="0">
                <a:hlinkClick r:id="rId5"/>
              </a:rPr>
              <a:t>Mass.gov Licensing and Permitting Portal</a:t>
            </a:r>
            <a:endParaRPr lang="en-US" sz="2200" dirty="0"/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latin typeface="Arial"/>
                <a:ea typeface="ＭＳ Ｐゴシック"/>
                <a:cs typeface="Arial"/>
              </a:rPr>
              <a:t>Click on the “My Records” tab </a:t>
            </a: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B53D1-6A7D-499E-9D7B-C0A9F523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9000" y="6569075"/>
            <a:ext cx="2133600" cy="212725"/>
          </a:xfrm>
        </p:spPr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41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F7A99B-70DC-47F3-9EF0-22DAEFB16CED}"/>
              </a:ext>
            </a:extLst>
          </p:cNvPr>
          <p:cNvCxnSpPr>
            <a:cxnSpLocks/>
          </p:cNvCxnSpPr>
          <p:nvPr/>
        </p:nvCxnSpPr>
        <p:spPr>
          <a:xfrm flipV="1">
            <a:off x="1568741" y="2727273"/>
            <a:ext cx="5391896" cy="309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30D06B-FC8E-40C6-3AAD-B210C50572C5}"/>
              </a:ext>
            </a:extLst>
          </p:cNvPr>
          <p:cNvCxnSpPr>
            <a:cxnSpLocks/>
          </p:cNvCxnSpPr>
          <p:nvPr/>
        </p:nvCxnSpPr>
        <p:spPr>
          <a:xfrm flipV="1">
            <a:off x="2726422" y="4963886"/>
            <a:ext cx="2032190" cy="279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60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BAE63C-436B-600C-BF85-1F0F886FD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69" y="1398440"/>
            <a:ext cx="5398169" cy="21658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0AA36-D484-43A3-88BC-E74772088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55" y="1358801"/>
            <a:ext cx="3394545" cy="4994374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The Application Record will be listed</a:t>
            </a:r>
            <a:endParaRPr lang="en-US" sz="2000" dirty="0"/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Select “Pay Fees Due” link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The system will take you to the Fee Page, where you can select the payment option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Follow instructions from page 3 – 6 to complete your payment accordingly</a:t>
            </a:r>
          </a:p>
          <a:p>
            <a:pPr marL="0" indent="0">
              <a:buClr>
                <a:schemeClr val="accent6">
                  <a:lumMod val="50000"/>
                </a:schemeClr>
              </a:buClr>
              <a:buNone/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B53D1-6A7D-499E-9D7B-C0A9F523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9000" y="6569075"/>
            <a:ext cx="2133600" cy="212725"/>
          </a:xfrm>
        </p:spPr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42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CE89F57-456D-4584-7C6A-B2CE25A9A02D}"/>
              </a:ext>
            </a:extLst>
          </p:cNvPr>
          <p:cNvSpPr txBox="1">
            <a:spLocks/>
          </p:cNvSpPr>
          <p:nvPr/>
        </p:nvSpPr>
        <p:spPr bwMode="auto">
          <a:xfrm>
            <a:off x="283862" y="581290"/>
            <a:ext cx="8576276" cy="56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F9365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F9365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lang="en-US" sz="2800" dirty="0">
                <a:latin typeface="Arial"/>
                <a:ea typeface="ＭＳ Ｐゴシック"/>
                <a:cs typeface="Arial"/>
              </a:rPr>
              <a:t>Accessing Payment Link on the </a:t>
            </a:r>
            <a:r>
              <a:rPr lang="en-US" sz="2800">
                <a:latin typeface="Arial"/>
                <a:ea typeface="ＭＳ Ｐゴシック"/>
                <a:cs typeface="Arial"/>
              </a:rPr>
              <a:t>Application Record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B08575-F581-7EDC-B887-8DDFD8CFA705}"/>
              </a:ext>
            </a:extLst>
          </p:cNvPr>
          <p:cNvSpPr/>
          <p:nvPr/>
        </p:nvSpPr>
        <p:spPr>
          <a:xfrm>
            <a:off x="7193901" y="3276557"/>
            <a:ext cx="606491" cy="152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2C06A-9F46-6BE0-5669-19EFE45C6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905" y="2181015"/>
            <a:ext cx="5414295" cy="1383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A0868E-930F-BF8E-3273-E44E3DF43E07}"/>
              </a:ext>
            </a:extLst>
          </p:cNvPr>
          <p:cNvSpPr/>
          <p:nvPr/>
        </p:nvSpPr>
        <p:spPr>
          <a:xfrm>
            <a:off x="7960659" y="3128682"/>
            <a:ext cx="690282" cy="30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n>
                <a:solidFill>
                  <a:srgbClr val="FF0000"/>
                </a:solidFill>
              </a:ln>
              <a:noFill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F7A99B-70DC-47F3-9EF0-22DAEFB16CED}"/>
              </a:ext>
            </a:extLst>
          </p:cNvPr>
          <p:cNvCxnSpPr>
            <a:cxnSpLocks/>
          </p:cNvCxnSpPr>
          <p:nvPr/>
        </p:nvCxnSpPr>
        <p:spPr>
          <a:xfrm>
            <a:off x="2286000" y="2494204"/>
            <a:ext cx="5607697" cy="782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12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95144" y="506077"/>
            <a:ext cx="8024400" cy="682682"/>
          </a:xfrm>
        </p:spPr>
        <p:txBody>
          <a:bodyPr/>
          <a:lstStyle/>
          <a:p>
            <a:pPr algn="l"/>
            <a:r>
              <a:rPr lang="en-US" sz="3200" dirty="0"/>
              <a:t>Questions?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47936" y="1364467"/>
            <a:ext cx="8518816" cy="335096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For technical assistance:</a:t>
            </a:r>
          </a:p>
          <a:p>
            <a:pPr lvl="1"/>
            <a:r>
              <a:rPr lang="en-US" sz="2400" dirty="0"/>
              <a:t>Contact the ePlace Help Desk Team at (844) 733-7522</a:t>
            </a:r>
          </a:p>
          <a:p>
            <a:pPr lvl="1"/>
            <a:r>
              <a:rPr lang="en-US" sz="2400" dirty="0"/>
              <a:t>Or send an email to: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ePLACE_helpdesk@state.ma.us</a:t>
            </a:r>
            <a:endParaRPr lang="en-US" sz="2400" dirty="0"/>
          </a:p>
          <a:p>
            <a:pPr marL="0" indent="0" algn="l" defTabSz="914400">
              <a:buFont typeface="Arial" charset="0"/>
              <a:buNone/>
            </a:pPr>
            <a:r>
              <a:rPr lang="en-US" dirty="0">
                <a:solidFill>
                  <a:schemeClr val="tx1"/>
                </a:solidFill>
              </a:rPr>
              <a:t>For assistance with MDAR – Plant Industries Agency</a:t>
            </a:r>
          </a:p>
          <a:p>
            <a:pPr lvl="1" defTabSz="914400"/>
            <a:r>
              <a:rPr lang="en-US" sz="2400" dirty="0">
                <a:solidFill>
                  <a:schemeClr val="tx1"/>
                </a:solidFill>
              </a:rPr>
              <a:t>Nursery and Plant Inspections</a:t>
            </a:r>
          </a:p>
          <a:p>
            <a:pPr lvl="2"/>
            <a:r>
              <a:rPr lang="en-US" dirty="0">
                <a:hlinkClick r:id="rId3"/>
              </a:rPr>
              <a:t>https://www.mass.gov/nursery-and-plant-inspections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3566544" y="6553277"/>
            <a:ext cx="2133600" cy="212725"/>
          </a:xfrm>
        </p:spPr>
        <p:txBody>
          <a:bodyPr/>
          <a:lstStyle/>
          <a:p>
            <a:pPr algn="ctr"/>
            <a:fld id="{4A1CB9DC-AE73-6249-B04B-8FC14CD0CF1A}" type="slidenum">
              <a:rPr lang="en-US" smtClean="0"/>
              <a:pPr algn="ct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1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File an Online Registration/License 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9411"/>
            <a:ext cx="7905750" cy="452628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After logging in to the EEA ePLACE Portal, click here to start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609B05E6-C0D7-2E4A-963D-8E79E5BBAD9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668" y="3253839"/>
            <a:ext cx="926275" cy="175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B92763-021D-4524-B1F2-C73B5959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286044"/>
            <a:ext cx="7429500" cy="37623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B333F2-3054-40A8-AB5C-C03D1139F5E7}"/>
              </a:ext>
            </a:extLst>
          </p:cNvPr>
          <p:cNvCxnSpPr>
            <a:cxnSpLocks/>
          </p:cNvCxnSpPr>
          <p:nvPr/>
        </p:nvCxnSpPr>
        <p:spPr>
          <a:xfrm>
            <a:off x="2952750" y="1828800"/>
            <a:ext cx="2807168" cy="1543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B03B8CE-861E-CF2B-7FBD-47A9D3E65865}"/>
              </a:ext>
            </a:extLst>
          </p:cNvPr>
          <p:cNvSpPr/>
          <p:nvPr/>
        </p:nvSpPr>
        <p:spPr>
          <a:xfrm>
            <a:off x="5824757" y="3372374"/>
            <a:ext cx="2320954" cy="721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6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Read and accept the “Terms and Conditions”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/>
              <a:t>Click the checkbox and click “Continue”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26" name="Picture 2" descr="\\env.govt.state.ma.us\enterprise\DEP-Winter-U-Home\ESwallow\EIPAS FormTestingScreen Caps\ScreenCaps\AQ09\AQ09_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/>
          <a:stretch/>
        </p:blipFill>
        <p:spPr bwMode="auto">
          <a:xfrm>
            <a:off x="1947553" y="2580011"/>
            <a:ext cx="4435580" cy="36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20785" y="2290194"/>
            <a:ext cx="1326768" cy="3163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6A7C30F-23A9-B587-7BD9-3A8212213800}"/>
              </a:ext>
            </a:extLst>
          </p:cNvPr>
          <p:cNvSpPr/>
          <p:nvPr/>
        </p:nvSpPr>
        <p:spPr>
          <a:xfrm>
            <a:off x="1900810" y="5454127"/>
            <a:ext cx="223496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DF2C2F2-D0A8-FD45-3642-DA079CEB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File an Online Registration/License Application</a:t>
            </a:r>
          </a:p>
        </p:txBody>
      </p:sp>
    </p:spTree>
    <p:extLst>
      <p:ext uri="{BB962C8B-B14F-4D97-AF65-F5344CB8AC3E}">
        <p14:creationId xmlns:p14="http://schemas.microsoft.com/office/powerpoint/2010/main" val="18889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A5050-AC28-6410-5F21-5361A814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621" y="1381475"/>
            <a:ext cx="5284254" cy="4777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Select the MDAR- Plant Industries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668" y="1381475"/>
            <a:ext cx="3101631" cy="452628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latin typeface="Arial"/>
                <a:ea typeface="ＭＳ Ｐゴシック"/>
                <a:cs typeface="Arial"/>
              </a:rPr>
              <a:t>Click on “Apply for a MDAR Authorization – Plant Industries (Nursery) from the list of options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200" dirty="0">
                <a:latin typeface="Arial"/>
                <a:ea typeface="ＭＳ Ｐゴシック"/>
                <a:cs typeface="Arial"/>
              </a:rPr>
              <a:t>You can also search for the application on the search bar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3BD96A-234D-4538-9F98-73D0D4B35B4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71924" y="2808956"/>
            <a:ext cx="2516697" cy="2273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2EC4E8-7FD5-4BCA-96B6-B0F31D182AD6}"/>
              </a:ext>
            </a:extLst>
          </p:cNvPr>
          <p:cNvCxnSpPr>
            <a:cxnSpLocks/>
          </p:cNvCxnSpPr>
          <p:nvPr/>
        </p:nvCxnSpPr>
        <p:spPr>
          <a:xfrm>
            <a:off x="2785145" y="2905406"/>
            <a:ext cx="6034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53360C-484B-4865-BF30-BEAD1A496E22}"/>
              </a:ext>
            </a:extLst>
          </p:cNvPr>
          <p:cNvSpPr/>
          <p:nvPr/>
        </p:nvSpPr>
        <p:spPr>
          <a:xfrm>
            <a:off x="3388621" y="4993340"/>
            <a:ext cx="2680485" cy="179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3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24" y="79469"/>
            <a:ext cx="8763776" cy="1143000"/>
          </a:xfrm>
        </p:spPr>
        <p:txBody>
          <a:bodyPr/>
          <a:lstStyle/>
          <a:p>
            <a:r>
              <a:rPr lang="en-US" sz="3200" dirty="0"/>
              <a:t>Plant Industries – Registration/License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822" y="1222469"/>
            <a:ext cx="8729084" cy="4867259"/>
          </a:xfrm>
        </p:spPr>
        <p:txBody>
          <a:bodyPr/>
          <a:lstStyle/>
          <a:p>
            <a:pPr marL="6858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hlinkClick r:id="rId2" action="ppaction://hlinksldjump"/>
              </a:rPr>
              <a:t>Apply for New Registration/License</a:t>
            </a:r>
            <a:endParaRPr lang="en-US" sz="2400" dirty="0"/>
          </a:p>
          <a:p>
            <a:pPr marL="6858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hlinkClick r:id="rId3" action="ppaction://hlinksldjump"/>
              </a:rPr>
              <a:t>Adding new Outlet(s) to your current Registration/License</a:t>
            </a:r>
            <a:endParaRPr lang="en-US" sz="2400" dirty="0">
              <a:hlinkClick r:id="rId4" action="ppaction://hlinksldjump"/>
            </a:endParaRPr>
          </a:p>
          <a:p>
            <a:pPr marL="6858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hlinkClick r:id="rId5" action="ppaction://hlinksldjump"/>
              </a:rPr>
              <a:t>Renew your Registration/License</a:t>
            </a:r>
            <a:endParaRPr lang="en-US" sz="2400" dirty="0"/>
          </a:p>
          <a:p>
            <a:pPr marL="6858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hlinkClick r:id="rId6" action="ppaction://hlinksldjump"/>
              </a:rPr>
              <a:t>Modify/Amend your Registration/License</a:t>
            </a:r>
            <a:endParaRPr lang="en-US" sz="2400" dirty="0"/>
          </a:p>
          <a:p>
            <a:pPr marL="6858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hlinkClick r:id="rId7" action="ppaction://hlinksldjump"/>
              </a:rPr>
              <a:t>Update your Company/Nursery Information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74786-2082-1F25-5EF0-5F661A92FC9B}"/>
              </a:ext>
            </a:extLst>
          </p:cNvPr>
          <p:cNvSpPr txBox="1"/>
          <p:nvPr/>
        </p:nvSpPr>
        <p:spPr>
          <a:xfrm>
            <a:off x="6907306" y="630610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to home 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8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04179-E38D-9877-4AB4-9BFBD390A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70" y="1712762"/>
            <a:ext cx="4182059" cy="2705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 for New Registration/License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308970"/>
            <a:ext cx="3501354" cy="4567107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/>
                <a:ea typeface="ＭＳ Ｐゴシック"/>
                <a:cs typeface="Arial"/>
              </a:rPr>
              <a:t>Select MDAR – Plant Industries (Nursery) program a list of applicable record types will be displayed. 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Choose the appropriate application for a new registration/license, then click "Continue" at the bottom of the page to begin your application.</a:t>
            </a:r>
            <a:endParaRPr lang="en-US" sz="280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fld id="{1E4BF15A-7CE0-344C-8EF2-3A65B5B1708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1CC5B-6E6F-C0C5-51C4-473C95A7C565}"/>
              </a:ext>
            </a:extLst>
          </p:cNvPr>
          <p:cNvSpPr/>
          <p:nvPr/>
        </p:nvSpPr>
        <p:spPr>
          <a:xfrm>
            <a:off x="3780351" y="4040067"/>
            <a:ext cx="1114922" cy="3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CBFF4F-4EB3-0867-7CBC-5E012C820ACC}"/>
              </a:ext>
            </a:extLst>
          </p:cNvPr>
          <p:cNvCxnSpPr>
            <a:cxnSpLocks/>
          </p:cNvCxnSpPr>
          <p:nvPr/>
        </p:nvCxnSpPr>
        <p:spPr>
          <a:xfrm flipV="1">
            <a:off x="1653309" y="4194949"/>
            <a:ext cx="2004291" cy="10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C305DA2-2B04-DF71-4FC3-AA4B7974A7F7}"/>
              </a:ext>
            </a:extLst>
          </p:cNvPr>
          <p:cNvSpPr/>
          <p:nvPr/>
        </p:nvSpPr>
        <p:spPr>
          <a:xfrm>
            <a:off x="3780351" y="1891739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3509100-EEE5-31EC-6B37-B27CBDD1E4FC}"/>
              </a:ext>
            </a:extLst>
          </p:cNvPr>
          <p:cNvSpPr/>
          <p:nvPr/>
        </p:nvSpPr>
        <p:spPr>
          <a:xfrm>
            <a:off x="3780351" y="2359903"/>
            <a:ext cx="199978" cy="1523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7296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">
  <a:themeElements>
    <a:clrScheme name="Custom 1">
      <a:dk1>
        <a:srgbClr val="000000"/>
      </a:dk1>
      <a:lt1>
        <a:srgbClr val="FFFFFF"/>
      </a:lt1>
      <a:dk2>
        <a:srgbClr val="D4C66F"/>
      </a:dk2>
      <a:lt2>
        <a:srgbClr val="F1F0E7"/>
      </a:lt2>
      <a:accent1>
        <a:srgbClr val="3F9365"/>
      </a:accent1>
      <a:accent2>
        <a:srgbClr val="2B3990"/>
      </a:accent2>
      <a:accent3>
        <a:srgbClr val="F69200"/>
      </a:accent3>
      <a:accent4>
        <a:srgbClr val="BDB58B"/>
      </a:accent4>
      <a:accent5>
        <a:srgbClr val="CDD2F0"/>
      </a:accent5>
      <a:accent6>
        <a:srgbClr val="ABDBC0"/>
      </a:accent6>
      <a:hlink>
        <a:srgbClr val="FF8C00"/>
      </a:hlink>
      <a:folHlink>
        <a:srgbClr val="D4C6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3990"/>
        </a:solidFill>
        <a:ln>
          <a:noFill/>
        </a:ln>
      </a:spPr>
      <a:bodyPr rtlCol="0" anchor="ctr"/>
      <a:lstStyle>
        <a:defPPr algn="ctr">
          <a:defRPr sz="14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2989e5f-c70d-4288-8a08-cf47fad9c6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83C63A65D81E45801275A9CDC85318" ma:contentTypeVersion="5" ma:contentTypeDescription="Create a new document." ma:contentTypeScope="" ma:versionID="36637fd63be8878403b995c2d8ee9fd3">
  <xsd:schema xmlns:xsd="http://www.w3.org/2001/XMLSchema" xmlns:xs="http://www.w3.org/2001/XMLSchema" xmlns:p="http://schemas.microsoft.com/office/2006/metadata/properties" xmlns:ns2="42989e5f-c70d-4288-8a08-cf47fad9c687" targetNamespace="http://schemas.microsoft.com/office/2006/metadata/properties" ma:root="true" ma:fieldsID="74f551fa3f089352100c5cf15668ba0d" ns2:_="">
    <xsd:import namespace="42989e5f-c70d-4288-8a08-cf47fad9c68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89e5f-c70d-4288-8a08-cf47fad9c687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Work In Progress" ma:format="Dropdown" ma:internalName="Category">
      <xsd:simpleType>
        <xsd:restriction base="dms:Choice">
          <xsd:enumeration value="Work In Progress"/>
          <xsd:enumeration value="Production"/>
          <xsd:enumeration value="Manuals and Guide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C8B2E-A295-4F76-9606-9BB69F5734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802B8D-AC63-4E54-B759-C9FA966C435A}">
  <ds:schemaRefs>
    <ds:schemaRef ds:uri="42989e5f-c70d-4288-8a08-cf47fad9c68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DCF073F-DC64-4568-B8BB-09C94D19C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89e5f-c70d-4288-8a08-cf47fad9c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16053</TotalTime>
  <Words>2063</Words>
  <Application>Microsoft Office PowerPoint</Application>
  <PresentationFormat>On-screen Show (4:3)</PresentationFormat>
  <Paragraphs>272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Wingdings 3</vt:lpstr>
      <vt:lpstr>Presentation Template </vt:lpstr>
      <vt:lpstr>MDAR – Plant Industries Nursery Forms EEA ePLACE Portal Instructions </vt:lpstr>
      <vt:lpstr>Instructions for EEA ePLACE Portal</vt:lpstr>
      <vt:lpstr>General Navigation</vt:lpstr>
      <vt:lpstr>Finding your  Registration/License Application in EEA ePLACE Portal </vt:lpstr>
      <vt:lpstr>File an Online Registration/License Application</vt:lpstr>
      <vt:lpstr>File an Online Registration/License Application</vt:lpstr>
      <vt:lpstr>Select the MDAR- Plant Industries Program</vt:lpstr>
      <vt:lpstr>Plant Industries – Registration/License Process</vt:lpstr>
      <vt:lpstr>Apply for New Registration/License</vt:lpstr>
      <vt:lpstr>Adding new Outlet(s) to your License</vt:lpstr>
      <vt:lpstr>Renew your Registration/License</vt:lpstr>
      <vt:lpstr>Modify/Amend your Registration/License</vt:lpstr>
      <vt:lpstr>Update your Company/Nursery Information</vt:lpstr>
      <vt:lpstr>Adding Contact Information  </vt:lpstr>
      <vt:lpstr>Contact Types</vt:lpstr>
      <vt:lpstr>Contact Type – Company Information – Look Up</vt:lpstr>
      <vt:lpstr>Contact Type – Company Information – Add New</vt:lpstr>
      <vt:lpstr>Contact Type – Authorized Representative Company</vt:lpstr>
      <vt:lpstr> Adding Application Information  </vt:lpstr>
      <vt:lpstr>Adding Application Information</vt:lpstr>
      <vt:lpstr>Adding Application information - Table</vt:lpstr>
      <vt:lpstr>Adding Application information – Yes/No</vt:lpstr>
      <vt:lpstr>Adding Application information – Text box</vt:lpstr>
      <vt:lpstr>Adding Application information – Description box</vt:lpstr>
      <vt:lpstr>Adding Application information – Checkboxes</vt:lpstr>
      <vt:lpstr>Adding Application information – Dropdowns</vt:lpstr>
      <vt:lpstr>Uploading attachments in the Document Section  </vt:lpstr>
      <vt:lpstr>Uploading Documents</vt:lpstr>
      <vt:lpstr>Uploading Documents (Attaching)</vt:lpstr>
      <vt:lpstr>Uploading Documents (Attaching)</vt:lpstr>
      <vt:lpstr>Uploading Documents (Attaching)</vt:lpstr>
      <vt:lpstr>Review and submit  your Application  </vt:lpstr>
      <vt:lpstr>Review of your application</vt:lpstr>
      <vt:lpstr>Certifying the application</vt:lpstr>
      <vt:lpstr>Application Submission Successful!</vt:lpstr>
      <vt:lpstr>Make a Payment  for an Application </vt:lpstr>
      <vt:lpstr>Selecting the Payment Option</vt:lpstr>
      <vt:lpstr>Pay Online</vt:lpstr>
      <vt:lpstr>Application Submission Successful!</vt:lpstr>
      <vt:lpstr>Pay by Mail </vt:lpstr>
      <vt:lpstr>How to make a payment via PAY FEES DUE link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Management for EEA ePLACE Portal</dc:title>
  <dc:creator>Sneha.Kalagarla@mass.gov</dc:creator>
  <cp:lastModifiedBy>Kaseta, Kyle (AGR)</cp:lastModifiedBy>
  <cp:revision>1310</cp:revision>
  <cp:lastPrinted>1601-01-01T00:00:00Z</cp:lastPrinted>
  <dcterms:created xsi:type="dcterms:W3CDTF">2014-06-17T15:39:54Z</dcterms:created>
  <dcterms:modified xsi:type="dcterms:W3CDTF">2025-01-23T16:44:05Z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0x0101009483C63A65D81E45801275A9CDC85318</vt:lpwstr>
  </property>
  <property fmtid="{D5CDD505-2E9C-101B-9397-08002B2CF9AE}" pid="4" name="MediaServiceImageTags">
    <vt:lpwstr/>
  </property>
  <property fmtid="{D5CDD505-2E9C-101B-9397-08002B2CF9AE}" pid="5" name="Tag">
    <vt:lpwstr>DEP</vt:lpwstr>
  </property>
</Properties>
</file>