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389" r:id="rId5"/>
    <p:sldId id="418" r:id="rId6"/>
    <p:sldId id="343" r:id="rId7"/>
    <p:sldId id="394" r:id="rId8"/>
    <p:sldId id="393" r:id="rId9"/>
    <p:sldId id="344" r:id="rId10"/>
    <p:sldId id="397" r:id="rId11"/>
    <p:sldId id="398" r:id="rId12"/>
    <p:sldId id="455" r:id="rId13"/>
    <p:sldId id="460" r:id="rId14"/>
    <p:sldId id="399" r:id="rId15"/>
    <p:sldId id="400" r:id="rId16"/>
    <p:sldId id="345" r:id="rId17"/>
    <p:sldId id="377" r:id="rId18"/>
    <p:sldId id="401" r:id="rId19"/>
    <p:sldId id="461" r:id="rId20"/>
    <p:sldId id="462" r:id="rId21"/>
    <p:sldId id="346" r:id="rId22"/>
    <p:sldId id="419" r:id="rId23"/>
    <p:sldId id="350" r:id="rId24"/>
    <p:sldId id="395" r:id="rId25"/>
    <p:sldId id="396" r:id="rId26"/>
    <p:sldId id="386" r:id="rId27"/>
    <p:sldId id="387" r:id="rId28"/>
    <p:sldId id="406" r:id="rId29"/>
    <p:sldId id="349" r:id="rId30"/>
    <p:sldId id="407" r:id="rId31"/>
    <p:sldId id="388" r:id="rId32"/>
    <p:sldId id="408" r:id="rId33"/>
    <p:sldId id="409" r:id="rId34"/>
    <p:sldId id="410" r:id="rId35"/>
    <p:sldId id="411" r:id="rId36"/>
    <p:sldId id="412" r:id="rId37"/>
    <p:sldId id="413" r:id="rId38"/>
    <p:sldId id="414" r:id="rId39"/>
    <p:sldId id="415" r:id="rId40"/>
    <p:sldId id="416" r:id="rId41"/>
    <p:sldId id="402" r:id="rId42"/>
    <p:sldId id="404" r:id="rId43"/>
    <p:sldId id="417" r:id="rId44"/>
    <p:sldId id="382" r:id="rId45"/>
    <p:sldId id="35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guen, Beth (EOL)" initials="G(" lastIdx="17" clrIdx="0">
    <p:extLst>
      <p:ext uri="{19B8F6BF-5375-455C-9EA6-DF929625EA0E}">
        <p15:presenceInfo xmlns:p15="http://schemas.microsoft.com/office/powerpoint/2012/main" userId="S::elizabeth.m.goguen@detma.org::9c82a5df-88d4-4145-85ea-76655414713d" providerId="AD"/>
      </p:ext>
    </p:extLst>
  </p:cmAuthor>
  <p:cmAuthor id="2" name="Quan, Christopher (DWD)" initials="QC(" lastIdx="7" clrIdx="1">
    <p:extLst>
      <p:ext uri="{19B8F6BF-5375-455C-9EA6-DF929625EA0E}">
        <p15:presenceInfo xmlns:p15="http://schemas.microsoft.com/office/powerpoint/2012/main" userId="S::Christopher.Quan@detma.org::3a2e9160-94d3-4a5a-8e43-53ad2dd1e8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2B4A"/>
    <a:srgbClr val="223651"/>
    <a:srgbClr val="139876"/>
    <a:srgbClr val="7D3379"/>
    <a:srgbClr val="53A4CF"/>
    <a:srgbClr val="112638"/>
    <a:srgbClr val="45A78E"/>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91FF1-5A2E-4B28-92DA-FECF97EDA8E1}" v="8" dt="2021-11-16T18:36:46.660"/>
    <p1510:client id="{BFB151ED-1893-11D9-C5A0-20F9A1952059}" v="2" dt="2021-11-18T13:42:21.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9" autoAdjust="0"/>
    <p:restoredTop sz="94660"/>
  </p:normalViewPr>
  <p:slideViewPr>
    <p:cSldViewPr snapToGrid="0" snapToObjects="1">
      <p:cViewPr varScale="1">
        <p:scale>
          <a:sx n="69" d="100"/>
          <a:sy n="69" d="100"/>
        </p:scale>
        <p:origin x="200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uen, Beth (EOL)" userId="S::elizabeth.m.goguen@detma.org::9c82a5df-88d4-4145-85ea-76655414713d" providerId="AD" clId="Web-{187A0A18-AC81-5DF7-CAD1-B148574A5197}"/>
    <pc:docChg chg="modSld">
      <pc:chgData name="Goguen, Beth (EOL)" userId="S::elizabeth.m.goguen@detma.org::9c82a5df-88d4-4145-85ea-76655414713d" providerId="AD" clId="Web-{187A0A18-AC81-5DF7-CAD1-B148574A5197}" dt="2021-11-15T17:28:59.999" v="34"/>
      <pc:docMkLst>
        <pc:docMk/>
      </pc:docMkLst>
      <pc:sldChg chg="delCm">
        <pc:chgData name="Goguen, Beth (EOL)" userId="S::elizabeth.m.goguen@detma.org::9c82a5df-88d4-4145-85ea-76655414713d" providerId="AD" clId="Web-{187A0A18-AC81-5DF7-CAD1-B148574A5197}" dt="2021-11-15T17:27:44.358" v="31"/>
        <pc:sldMkLst>
          <pc:docMk/>
          <pc:sldMk cId="2670773955" sldId="349"/>
        </pc:sldMkLst>
      </pc:sldChg>
      <pc:sldChg chg="delCm">
        <pc:chgData name="Goguen, Beth (EOL)" userId="S::elizabeth.m.goguen@detma.org::9c82a5df-88d4-4145-85ea-76655414713d" providerId="AD" clId="Web-{187A0A18-AC81-5DF7-CAD1-B148574A5197}" dt="2021-11-15T17:25:57.622" v="5"/>
        <pc:sldMkLst>
          <pc:docMk/>
          <pc:sldMk cId="839607896" sldId="350"/>
        </pc:sldMkLst>
      </pc:sldChg>
      <pc:sldChg chg="delCm">
        <pc:chgData name="Goguen, Beth (EOL)" userId="S::elizabeth.m.goguen@detma.org::9c82a5df-88d4-4145-85ea-76655414713d" providerId="AD" clId="Web-{187A0A18-AC81-5DF7-CAD1-B148574A5197}" dt="2021-11-15T17:25:19.387" v="4"/>
        <pc:sldMkLst>
          <pc:docMk/>
          <pc:sldMk cId="3242351541" sldId="377"/>
        </pc:sldMkLst>
      </pc:sldChg>
      <pc:sldChg chg="delCm">
        <pc:chgData name="Goguen, Beth (EOL)" userId="S::elizabeth.m.goguen@detma.org::9c82a5df-88d4-4145-85ea-76655414713d" providerId="AD" clId="Web-{187A0A18-AC81-5DF7-CAD1-B148574A5197}" dt="2021-11-15T17:27:12.373" v="29"/>
        <pc:sldMkLst>
          <pc:docMk/>
          <pc:sldMk cId="1081888434" sldId="386"/>
        </pc:sldMkLst>
      </pc:sldChg>
      <pc:sldChg chg="delCm">
        <pc:chgData name="Goguen, Beth (EOL)" userId="S::elizabeth.m.goguen@detma.org::9c82a5df-88d4-4145-85ea-76655414713d" providerId="AD" clId="Web-{187A0A18-AC81-5DF7-CAD1-B148574A5197}" dt="2021-11-15T17:27:25.951" v="30"/>
        <pc:sldMkLst>
          <pc:docMk/>
          <pc:sldMk cId="392238028" sldId="387"/>
        </pc:sldMkLst>
      </pc:sldChg>
      <pc:sldChg chg="delCm">
        <pc:chgData name="Goguen, Beth (EOL)" userId="S::elizabeth.m.goguen@detma.org::9c82a5df-88d4-4145-85ea-76655414713d" providerId="AD" clId="Web-{187A0A18-AC81-5DF7-CAD1-B148574A5197}" dt="2021-11-15T17:23:47.558" v="2"/>
        <pc:sldMkLst>
          <pc:docMk/>
          <pc:sldMk cId="3189062943" sldId="393"/>
        </pc:sldMkLst>
      </pc:sldChg>
      <pc:sldChg chg="modSp">
        <pc:chgData name="Goguen, Beth (EOL)" userId="S::elizabeth.m.goguen@detma.org::9c82a5df-88d4-4145-85ea-76655414713d" providerId="AD" clId="Web-{187A0A18-AC81-5DF7-CAD1-B148574A5197}" dt="2021-11-15T17:27:01.420" v="28" actId="20577"/>
        <pc:sldMkLst>
          <pc:docMk/>
          <pc:sldMk cId="93771129" sldId="396"/>
        </pc:sldMkLst>
        <pc:spChg chg="mod">
          <ac:chgData name="Goguen, Beth (EOL)" userId="S::elizabeth.m.goguen@detma.org::9c82a5df-88d4-4145-85ea-76655414713d" providerId="AD" clId="Web-{187A0A18-AC81-5DF7-CAD1-B148574A5197}" dt="2021-11-15T17:27:01.420" v="28" actId="20577"/>
          <ac:spMkLst>
            <pc:docMk/>
            <pc:sldMk cId="93771129" sldId="396"/>
            <ac:spMk id="2" creationId="{00000000-0000-0000-0000-000000000000}"/>
          </ac:spMkLst>
        </pc:spChg>
      </pc:sldChg>
      <pc:sldChg chg="delCm">
        <pc:chgData name="Goguen, Beth (EOL)" userId="S::elizabeth.m.goguen@detma.org::9c82a5df-88d4-4145-85ea-76655414713d" providerId="AD" clId="Web-{187A0A18-AC81-5DF7-CAD1-B148574A5197}" dt="2021-11-15T17:24:41.246" v="3"/>
        <pc:sldMkLst>
          <pc:docMk/>
          <pc:sldMk cId="3728188083" sldId="400"/>
        </pc:sldMkLst>
      </pc:sldChg>
      <pc:sldChg chg="delCm">
        <pc:chgData name="Goguen, Beth (EOL)" userId="S::elizabeth.m.goguen@detma.org::9c82a5df-88d4-4145-85ea-76655414713d" providerId="AD" clId="Web-{187A0A18-AC81-5DF7-CAD1-B148574A5197}" dt="2021-11-15T17:28:22.874" v="32"/>
        <pc:sldMkLst>
          <pc:docMk/>
          <pc:sldMk cId="1614969716" sldId="412"/>
        </pc:sldMkLst>
      </pc:sldChg>
      <pc:sldChg chg="delCm">
        <pc:chgData name="Goguen, Beth (EOL)" userId="S::elizabeth.m.goguen@detma.org::9c82a5df-88d4-4145-85ea-76655414713d" providerId="AD" clId="Web-{187A0A18-AC81-5DF7-CAD1-B148574A5197}" dt="2021-11-15T17:28:37.077" v="33"/>
        <pc:sldMkLst>
          <pc:docMk/>
          <pc:sldMk cId="1819529296" sldId="414"/>
        </pc:sldMkLst>
      </pc:sldChg>
      <pc:sldChg chg="delCm">
        <pc:chgData name="Goguen, Beth (EOL)" userId="S::elizabeth.m.goguen@detma.org::9c82a5df-88d4-4145-85ea-76655414713d" providerId="AD" clId="Web-{187A0A18-AC81-5DF7-CAD1-B148574A5197}" dt="2021-11-15T17:28:59.999" v="34"/>
        <pc:sldMkLst>
          <pc:docMk/>
          <pc:sldMk cId="15366145" sldId="417"/>
        </pc:sldMkLst>
      </pc:sldChg>
      <pc:sldChg chg="delCm">
        <pc:chgData name="Goguen, Beth (EOL)" userId="S::elizabeth.m.goguen@detma.org::9c82a5df-88d4-4145-85ea-76655414713d" providerId="AD" clId="Web-{187A0A18-AC81-5DF7-CAD1-B148574A5197}" dt="2021-11-15T17:22:47.495" v="0"/>
        <pc:sldMkLst>
          <pc:docMk/>
          <pc:sldMk cId="1436834728" sldId="455"/>
        </pc:sldMkLst>
      </pc:sldChg>
    </pc:docChg>
  </pc:docChgLst>
  <pc:docChgLst>
    <pc:chgData name="Goguen, Beth (EOL)" userId="S::elizabeth.m.goguen@detma.org::9c82a5df-88d4-4145-85ea-76655414713d" providerId="AD" clId="Web-{FC54DAD5-6542-FF3A-5B44-E62303393D2D}"/>
    <pc:docChg chg="modSld">
      <pc:chgData name="Goguen, Beth (EOL)" userId="S::elizabeth.m.goguen@detma.org::9c82a5df-88d4-4145-85ea-76655414713d" providerId="AD" clId="Web-{FC54DAD5-6542-FF3A-5B44-E62303393D2D}" dt="2021-11-10T12:32:52.242" v="105"/>
      <pc:docMkLst>
        <pc:docMk/>
      </pc:docMkLst>
      <pc:sldChg chg="addCm">
        <pc:chgData name="Goguen, Beth (EOL)" userId="S::elizabeth.m.goguen@detma.org::9c82a5df-88d4-4145-85ea-76655414713d" providerId="AD" clId="Web-{FC54DAD5-6542-FF3A-5B44-E62303393D2D}" dt="2021-11-10T12:25:19.454" v="82"/>
        <pc:sldMkLst>
          <pc:docMk/>
          <pc:sldMk cId="2670773955" sldId="349"/>
        </pc:sldMkLst>
      </pc:sldChg>
      <pc:sldChg chg="addCm">
        <pc:chgData name="Goguen, Beth (EOL)" userId="S::elizabeth.m.goguen@detma.org::9c82a5df-88d4-4145-85ea-76655414713d" providerId="AD" clId="Web-{FC54DAD5-6542-FF3A-5B44-E62303393D2D}" dt="2021-11-08T21:34:34.604" v="79"/>
        <pc:sldMkLst>
          <pc:docMk/>
          <pc:sldMk cId="839607896" sldId="350"/>
        </pc:sldMkLst>
      </pc:sldChg>
      <pc:sldChg chg="addCm">
        <pc:chgData name="Goguen, Beth (EOL)" userId="S::elizabeth.m.goguen@detma.org::9c82a5df-88d4-4145-85ea-76655414713d" providerId="AD" clId="Web-{FC54DAD5-6542-FF3A-5B44-E62303393D2D}" dt="2021-11-08T21:32:46.400" v="76"/>
        <pc:sldMkLst>
          <pc:docMk/>
          <pc:sldMk cId="3242351541" sldId="377"/>
        </pc:sldMkLst>
      </pc:sldChg>
      <pc:sldChg chg="addCm">
        <pc:chgData name="Goguen, Beth (EOL)" userId="S::elizabeth.m.goguen@detma.org::9c82a5df-88d4-4145-85ea-76655414713d" providerId="AD" clId="Web-{FC54DAD5-6542-FF3A-5B44-E62303393D2D}" dt="2021-11-10T12:29:56.786" v="101"/>
        <pc:sldMkLst>
          <pc:docMk/>
          <pc:sldMk cId="222166413" sldId="382"/>
        </pc:sldMkLst>
      </pc:sldChg>
      <pc:sldChg chg="addCm">
        <pc:chgData name="Goguen, Beth (EOL)" userId="S::elizabeth.m.goguen@detma.org::9c82a5df-88d4-4145-85ea-76655414713d" providerId="AD" clId="Web-{FC54DAD5-6542-FF3A-5B44-E62303393D2D}" dt="2021-11-10T12:22:38.483" v="80"/>
        <pc:sldMkLst>
          <pc:docMk/>
          <pc:sldMk cId="1081888434" sldId="386"/>
        </pc:sldMkLst>
      </pc:sldChg>
      <pc:sldChg chg="addCm">
        <pc:chgData name="Goguen, Beth (EOL)" userId="S::elizabeth.m.goguen@detma.org::9c82a5df-88d4-4145-85ea-76655414713d" providerId="AD" clId="Web-{FC54DAD5-6542-FF3A-5B44-E62303393D2D}" dt="2021-11-10T12:23:32.015" v="81"/>
        <pc:sldMkLst>
          <pc:docMk/>
          <pc:sldMk cId="392238028" sldId="387"/>
        </pc:sldMkLst>
      </pc:sldChg>
      <pc:sldChg chg="modSp addCm">
        <pc:chgData name="Goguen, Beth (EOL)" userId="S::elizabeth.m.goguen@detma.org::9c82a5df-88d4-4145-85ea-76655414713d" providerId="AD" clId="Web-{FC54DAD5-6542-FF3A-5B44-E62303393D2D}" dt="2021-11-08T19:56:08.312" v="9"/>
        <pc:sldMkLst>
          <pc:docMk/>
          <pc:sldMk cId="3189062943" sldId="393"/>
        </pc:sldMkLst>
        <pc:spChg chg="mod">
          <ac:chgData name="Goguen, Beth (EOL)" userId="S::elizabeth.m.goguen@detma.org::9c82a5df-88d4-4145-85ea-76655414713d" providerId="AD" clId="Web-{FC54DAD5-6542-FF3A-5B44-E62303393D2D}" dt="2021-11-08T19:54:41.795" v="7" actId="20577"/>
          <ac:spMkLst>
            <pc:docMk/>
            <pc:sldMk cId="3189062943" sldId="393"/>
            <ac:spMk id="18436" creationId="{00000000-0000-0000-0000-000000000000}"/>
          </ac:spMkLst>
        </pc:spChg>
      </pc:sldChg>
      <pc:sldChg chg="modSp addCm">
        <pc:chgData name="Goguen, Beth (EOL)" userId="S::elizabeth.m.goguen@detma.org::9c82a5df-88d4-4145-85ea-76655414713d" providerId="AD" clId="Web-{FC54DAD5-6542-FF3A-5B44-E62303393D2D}" dt="2021-11-08T20:14:53.922" v="75" actId="20577"/>
        <pc:sldMkLst>
          <pc:docMk/>
          <pc:sldMk cId="3728188083" sldId="400"/>
        </pc:sldMkLst>
        <pc:spChg chg="mod">
          <ac:chgData name="Goguen, Beth (EOL)" userId="S::elizabeth.m.goguen@detma.org::9c82a5df-88d4-4145-85ea-76655414713d" providerId="AD" clId="Web-{FC54DAD5-6542-FF3A-5B44-E62303393D2D}" dt="2021-11-08T20:14:53.922" v="75" actId="20577"/>
          <ac:spMkLst>
            <pc:docMk/>
            <pc:sldMk cId="3728188083" sldId="400"/>
            <ac:spMk id="2" creationId="{00000000-0000-0000-0000-000000000000}"/>
          </ac:spMkLst>
        </pc:spChg>
      </pc:sldChg>
      <pc:sldChg chg="addCm">
        <pc:chgData name="Goguen, Beth (EOL)" userId="S::elizabeth.m.goguen@detma.org::9c82a5df-88d4-4145-85ea-76655414713d" providerId="AD" clId="Web-{FC54DAD5-6542-FF3A-5B44-E62303393D2D}" dt="2021-11-08T21:33:23.416" v="77"/>
        <pc:sldMkLst>
          <pc:docMk/>
          <pc:sldMk cId="2511756602" sldId="401"/>
        </pc:sldMkLst>
      </pc:sldChg>
      <pc:sldChg chg="modSp">
        <pc:chgData name="Goguen, Beth (EOL)" userId="S::elizabeth.m.goguen@detma.org::9c82a5df-88d4-4145-85ea-76655414713d" providerId="AD" clId="Web-{FC54DAD5-6542-FF3A-5B44-E62303393D2D}" dt="2021-11-10T12:28:17.003" v="100" actId="20577"/>
        <pc:sldMkLst>
          <pc:docMk/>
          <pc:sldMk cId="21270485" sldId="404"/>
        </pc:sldMkLst>
        <pc:spChg chg="mod">
          <ac:chgData name="Goguen, Beth (EOL)" userId="S::elizabeth.m.goguen@detma.org::9c82a5df-88d4-4145-85ea-76655414713d" providerId="AD" clId="Web-{FC54DAD5-6542-FF3A-5B44-E62303393D2D}" dt="2021-11-10T12:28:17.003" v="100" actId="20577"/>
          <ac:spMkLst>
            <pc:docMk/>
            <pc:sldMk cId="21270485" sldId="404"/>
            <ac:spMk id="2" creationId="{00000000-0000-0000-0000-000000000000}"/>
          </ac:spMkLst>
        </pc:spChg>
      </pc:sldChg>
      <pc:sldChg chg="addCm">
        <pc:chgData name="Goguen, Beth (EOL)" userId="S::elizabeth.m.goguen@detma.org::9c82a5df-88d4-4145-85ea-76655414713d" providerId="AD" clId="Web-{FC54DAD5-6542-FF3A-5B44-E62303393D2D}" dt="2021-11-10T12:31:49.663" v="104"/>
        <pc:sldMkLst>
          <pc:docMk/>
          <pc:sldMk cId="3016129129" sldId="410"/>
        </pc:sldMkLst>
      </pc:sldChg>
      <pc:sldChg chg="addCm">
        <pc:chgData name="Goguen, Beth (EOL)" userId="S::elizabeth.m.goguen@detma.org::9c82a5df-88d4-4145-85ea-76655414713d" providerId="AD" clId="Web-{FC54DAD5-6542-FF3A-5B44-E62303393D2D}" dt="2021-11-10T12:31:00.647" v="103"/>
        <pc:sldMkLst>
          <pc:docMk/>
          <pc:sldMk cId="1614969716" sldId="412"/>
        </pc:sldMkLst>
      </pc:sldChg>
      <pc:sldChg chg="addCm">
        <pc:chgData name="Goguen, Beth (EOL)" userId="S::elizabeth.m.goguen@detma.org::9c82a5df-88d4-4145-85ea-76655414713d" providerId="AD" clId="Web-{FC54DAD5-6542-FF3A-5B44-E62303393D2D}" dt="2021-11-10T12:26:53.252" v="83"/>
        <pc:sldMkLst>
          <pc:docMk/>
          <pc:sldMk cId="1819529296" sldId="414"/>
        </pc:sldMkLst>
      </pc:sldChg>
      <pc:sldChg chg="addCm">
        <pc:chgData name="Goguen, Beth (EOL)" userId="S::elizabeth.m.goguen@detma.org::9c82a5df-88d4-4145-85ea-76655414713d" providerId="AD" clId="Web-{FC54DAD5-6542-FF3A-5B44-E62303393D2D}" dt="2021-11-10T12:32:52.242" v="105"/>
        <pc:sldMkLst>
          <pc:docMk/>
          <pc:sldMk cId="184859671" sldId="415"/>
        </pc:sldMkLst>
      </pc:sldChg>
      <pc:sldChg chg="addCm">
        <pc:chgData name="Goguen, Beth (EOL)" userId="S::elizabeth.m.goguen@detma.org::9c82a5df-88d4-4145-85ea-76655414713d" providerId="AD" clId="Web-{FC54DAD5-6542-FF3A-5B44-E62303393D2D}" dt="2021-11-10T12:30:29.615" v="102"/>
        <pc:sldMkLst>
          <pc:docMk/>
          <pc:sldMk cId="15366145" sldId="417"/>
        </pc:sldMkLst>
      </pc:sldChg>
      <pc:sldChg chg="addCm">
        <pc:chgData name="Goguen, Beth (EOL)" userId="S::elizabeth.m.goguen@detma.org::9c82a5df-88d4-4145-85ea-76655414713d" providerId="AD" clId="Web-{FC54DAD5-6542-FF3A-5B44-E62303393D2D}" dt="2021-11-08T19:57:35.047" v="10"/>
        <pc:sldMkLst>
          <pc:docMk/>
          <pc:sldMk cId="1436834728" sldId="455"/>
        </pc:sldMkLst>
      </pc:sldChg>
    </pc:docChg>
  </pc:docChgLst>
  <pc:docChgLst>
    <pc:chgData name="Quan, Christopher (DWD)" userId="S::christopher.quan@detma.org::3a2e9160-94d3-4a5a-8e43-53ad2dd1e8bb" providerId="AD" clId="Web-{BFB151ED-1893-11D9-C5A0-20F9A1952059}"/>
    <pc:docChg chg="modSld">
      <pc:chgData name="Quan, Christopher (DWD)" userId="S::christopher.quan@detma.org::3a2e9160-94d3-4a5a-8e43-53ad2dd1e8bb" providerId="AD" clId="Web-{BFB151ED-1893-11D9-C5A0-20F9A1952059}" dt="2021-11-18T13:42:21.815" v="1"/>
      <pc:docMkLst>
        <pc:docMk/>
      </pc:docMkLst>
      <pc:sldChg chg="addSp modSp">
        <pc:chgData name="Quan, Christopher (DWD)" userId="S::christopher.quan@detma.org::3a2e9160-94d3-4a5a-8e43-53ad2dd1e8bb" providerId="AD" clId="Web-{BFB151ED-1893-11D9-C5A0-20F9A1952059}" dt="2021-11-18T13:42:21.815" v="1"/>
        <pc:sldMkLst>
          <pc:docMk/>
          <pc:sldMk cId="82478255" sldId="389"/>
        </pc:sldMkLst>
        <pc:spChg chg="add">
          <ac:chgData name="Quan, Christopher (DWD)" userId="S::christopher.quan@detma.org::3a2e9160-94d3-4a5a-8e43-53ad2dd1e8bb" providerId="AD" clId="Web-{BFB151ED-1893-11D9-C5A0-20F9A1952059}" dt="2021-11-18T13:42:21.815" v="1"/>
          <ac:spMkLst>
            <pc:docMk/>
            <pc:sldMk cId="82478255" sldId="389"/>
            <ac:spMk id="5" creationId="{BD6E1E2C-09BF-4C69-A579-E100268DA025}"/>
          </ac:spMkLst>
        </pc:spChg>
        <pc:spChg chg="mod">
          <ac:chgData name="Quan, Christopher (DWD)" userId="S::christopher.quan@detma.org::3a2e9160-94d3-4a5a-8e43-53ad2dd1e8bb" providerId="AD" clId="Web-{BFB151ED-1893-11D9-C5A0-20F9A1952059}" dt="2021-11-18T13:42:19.940" v="0" actId="1076"/>
          <ac:spMkLst>
            <pc:docMk/>
            <pc:sldMk cId="82478255" sldId="389"/>
            <ac:spMk id="8" creationId="{00000000-0000-0000-0000-000000000000}"/>
          </ac:spMkLst>
        </pc:spChg>
      </pc:sldChg>
    </pc:docChg>
  </pc:docChgLst>
  <pc:docChgLst>
    <pc:chgData name="Quan, Christopher (DWD)" userId="3a2e9160-94d3-4a5a-8e43-53ad2dd1e8bb" providerId="ADAL" clId="{86E91FF1-5A2E-4B28-92DA-FECF97EDA8E1}"/>
    <pc:docChg chg="custSel addSld modSld">
      <pc:chgData name="Quan, Christopher (DWD)" userId="3a2e9160-94d3-4a5a-8e43-53ad2dd1e8bb" providerId="ADAL" clId="{86E91FF1-5A2E-4B28-92DA-FECF97EDA8E1}" dt="2021-11-16T18:59:23.830" v="860" actId="1589"/>
      <pc:docMkLst>
        <pc:docMk/>
      </pc:docMkLst>
      <pc:sldChg chg="modSp mod">
        <pc:chgData name="Quan, Christopher (DWD)" userId="3a2e9160-94d3-4a5a-8e43-53ad2dd1e8bb" providerId="ADAL" clId="{86E91FF1-5A2E-4B28-92DA-FECF97EDA8E1}" dt="2021-11-12T18:08:44.190" v="125" actId="115"/>
        <pc:sldMkLst>
          <pc:docMk/>
          <pc:sldMk cId="2670773955" sldId="349"/>
        </pc:sldMkLst>
        <pc:spChg chg="mod">
          <ac:chgData name="Quan, Christopher (DWD)" userId="3a2e9160-94d3-4a5a-8e43-53ad2dd1e8bb" providerId="ADAL" clId="{86E91FF1-5A2E-4B28-92DA-FECF97EDA8E1}" dt="2021-11-12T18:08:44.190" v="125" actId="115"/>
          <ac:spMkLst>
            <pc:docMk/>
            <pc:sldMk cId="2670773955" sldId="349"/>
            <ac:spMk id="2" creationId="{00000000-0000-0000-0000-000000000000}"/>
          </ac:spMkLst>
        </pc:spChg>
      </pc:sldChg>
      <pc:sldChg chg="modSp mod">
        <pc:chgData name="Quan, Christopher (DWD)" userId="3a2e9160-94d3-4a5a-8e43-53ad2dd1e8bb" providerId="ADAL" clId="{86E91FF1-5A2E-4B28-92DA-FECF97EDA8E1}" dt="2021-11-12T18:07:06.367" v="57" actId="6549"/>
        <pc:sldMkLst>
          <pc:docMk/>
          <pc:sldMk cId="839607896" sldId="350"/>
        </pc:sldMkLst>
        <pc:spChg chg="mod">
          <ac:chgData name="Quan, Christopher (DWD)" userId="3a2e9160-94d3-4a5a-8e43-53ad2dd1e8bb" providerId="ADAL" clId="{86E91FF1-5A2E-4B28-92DA-FECF97EDA8E1}" dt="2021-11-12T18:07:06.367" v="57" actId="6549"/>
          <ac:spMkLst>
            <pc:docMk/>
            <pc:sldMk cId="839607896" sldId="350"/>
            <ac:spMk id="86020" creationId="{00000000-0000-0000-0000-000000000000}"/>
          </ac:spMkLst>
        </pc:spChg>
      </pc:sldChg>
      <pc:sldChg chg="modSp mod">
        <pc:chgData name="Quan, Christopher (DWD)" userId="3a2e9160-94d3-4a5a-8e43-53ad2dd1e8bb" providerId="ADAL" clId="{86E91FF1-5A2E-4B28-92DA-FECF97EDA8E1}" dt="2021-11-12T18:06:33.822" v="56" actId="27636"/>
        <pc:sldMkLst>
          <pc:docMk/>
          <pc:sldMk cId="3242351541" sldId="377"/>
        </pc:sldMkLst>
        <pc:spChg chg="mod">
          <ac:chgData name="Quan, Christopher (DWD)" userId="3a2e9160-94d3-4a5a-8e43-53ad2dd1e8bb" providerId="ADAL" clId="{86E91FF1-5A2E-4B28-92DA-FECF97EDA8E1}" dt="2021-11-12T18:06:33.822" v="56" actId="27636"/>
          <ac:spMkLst>
            <pc:docMk/>
            <pc:sldMk cId="3242351541" sldId="377"/>
            <ac:spMk id="2" creationId="{00000000-0000-0000-0000-000000000000}"/>
          </ac:spMkLst>
        </pc:spChg>
      </pc:sldChg>
      <pc:sldChg chg="modSp mod addCm">
        <pc:chgData name="Quan, Christopher (DWD)" userId="3a2e9160-94d3-4a5a-8e43-53ad2dd1e8bb" providerId="ADAL" clId="{86E91FF1-5A2E-4B28-92DA-FECF97EDA8E1}" dt="2021-11-16T18:59:23.830" v="860" actId="1589"/>
        <pc:sldMkLst>
          <pc:docMk/>
          <pc:sldMk cId="222166413" sldId="382"/>
        </pc:sldMkLst>
        <pc:spChg chg="mod">
          <ac:chgData name="Quan, Christopher (DWD)" userId="3a2e9160-94d3-4a5a-8e43-53ad2dd1e8bb" providerId="ADAL" clId="{86E91FF1-5A2E-4B28-92DA-FECF97EDA8E1}" dt="2021-11-16T18:59:15.326" v="859" actId="207"/>
          <ac:spMkLst>
            <pc:docMk/>
            <pc:sldMk cId="222166413" sldId="382"/>
            <ac:spMk id="2" creationId="{00000000-0000-0000-0000-000000000000}"/>
          </ac:spMkLst>
        </pc:spChg>
      </pc:sldChg>
      <pc:sldChg chg="addCm">
        <pc:chgData name="Quan, Christopher (DWD)" userId="3a2e9160-94d3-4a5a-8e43-53ad2dd1e8bb" providerId="ADAL" clId="{86E91FF1-5A2E-4B28-92DA-FECF97EDA8E1}" dt="2021-11-10T13:21:08.229" v="3" actId="1589"/>
        <pc:sldMkLst>
          <pc:docMk/>
          <pc:sldMk cId="1081888434" sldId="386"/>
        </pc:sldMkLst>
      </pc:sldChg>
      <pc:sldChg chg="modSp mod">
        <pc:chgData name="Quan, Christopher (DWD)" userId="3a2e9160-94d3-4a5a-8e43-53ad2dd1e8bb" providerId="ADAL" clId="{86E91FF1-5A2E-4B28-92DA-FECF97EDA8E1}" dt="2021-11-16T18:23:55.799" v="260" actId="1076"/>
        <pc:sldMkLst>
          <pc:docMk/>
          <pc:sldMk cId="82478255" sldId="389"/>
        </pc:sldMkLst>
        <pc:spChg chg="mod">
          <ac:chgData name="Quan, Christopher (DWD)" userId="3a2e9160-94d3-4a5a-8e43-53ad2dd1e8bb" providerId="ADAL" clId="{86E91FF1-5A2E-4B28-92DA-FECF97EDA8E1}" dt="2021-11-16T18:23:55.799" v="260" actId="1076"/>
          <ac:spMkLst>
            <pc:docMk/>
            <pc:sldMk cId="82478255" sldId="389"/>
            <ac:spMk id="9" creationId="{00000000-0000-0000-0000-000000000000}"/>
          </ac:spMkLst>
        </pc:spChg>
      </pc:sldChg>
      <pc:sldChg chg="modSp mod modCm">
        <pc:chgData name="Quan, Christopher (DWD)" userId="3a2e9160-94d3-4a5a-8e43-53ad2dd1e8bb" providerId="ADAL" clId="{86E91FF1-5A2E-4B28-92DA-FECF97EDA8E1}" dt="2021-11-12T18:02:01.557" v="34" actId="20577"/>
        <pc:sldMkLst>
          <pc:docMk/>
          <pc:sldMk cId="3189062943" sldId="393"/>
        </pc:sldMkLst>
        <pc:spChg chg="mod">
          <ac:chgData name="Quan, Christopher (DWD)" userId="3a2e9160-94d3-4a5a-8e43-53ad2dd1e8bb" providerId="ADAL" clId="{86E91FF1-5A2E-4B28-92DA-FECF97EDA8E1}" dt="2021-11-12T18:02:01.557" v="34" actId="20577"/>
          <ac:spMkLst>
            <pc:docMk/>
            <pc:sldMk cId="3189062943" sldId="393"/>
            <ac:spMk id="18436" creationId="{00000000-0000-0000-0000-000000000000}"/>
          </ac:spMkLst>
        </pc:spChg>
      </pc:sldChg>
      <pc:sldChg chg="modNotesTx">
        <pc:chgData name="Quan, Christopher (DWD)" userId="3a2e9160-94d3-4a5a-8e43-53ad2dd1e8bb" providerId="ADAL" clId="{86E91FF1-5A2E-4B28-92DA-FECF97EDA8E1}" dt="2021-11-10T13:20:03.307" v="2" actId="6549"/>
        <pc:sldMkLst>
          <pc:docMk/>
          <pc:sldMk cId="3503607162" sldId="395"/>
        </pc:sldMkLst>
      </pc:sldChg>
      <pc:sldChg chg="modSp mod addCm modCm">
        <pc:chgData name="Quan, Christopher (DWD)" userId="3a2e9160-94d3-4a5a-8e43-53ad2dd1e8bb" providerId="ADAL" clId="{86E91FF1-5A2E-4B28-92DA-FECF97EDA8E1}" dt="2021-11-12T18:05:18.836" v="52" actId="1589"/>
        <pc:sldMkLst>
          <pc:docMk/>
          <pc:sldMk cId="3728188083" sldId="400"/>
        </pc:sldMkLst>
        <pc:spChg chg="mod">
          <ac:chgData name="Quan, Christopher (DWD)" userId="3a2e9160-94d3-4a5a-8e43-53ad2dd1e8bb" providerId="ADAL" clId="{86E91FF1-5A2E-4B28-92DA-FECF97EDA8E1}" dt="2021-11-12T18:00:25.436" v="25" actId="20577"/>
          <ac:spMkLst>
            <pc:docMk/>
            <pc:sldMk cId="3728188083" sldId="400"/>
            <ac:spMk id="2" creationId="{00000000-0000-0000-0000-000000000000}"/>
          </ac:spMkLst>
        </pc:spChg>
      </pc:sldChg>
      <pc:sldChg chg="addSp modSp mod addCm">
        <pc:chgData name="Quan, Christopher (DWD)" userId="3a2e9160-94d3-4a5a-8e43-53ad2dd1e8bb" providerId="ADAL" clId="{86E91FF1-5A2E-4B28-92DA-FECF97EDA8E1}" dt="2021-11-16T18:37:12.843" v="288" actId="1589"/>
        <pc:sldMkLst>
          <pc:docMk/>
          <pc:sldMk cId="2511756602" sldId="401"/>
        </pc:sldMkLst>
        <pc:picChg chg="add mod">
          <ac:chgData name="Quan, Christopher (DWD)" userId="3a2e9160-94d3-4a5a-8e43-53ad2dd1e8bb" providerId="ADAL" clId="{86E91FF1-5A2E-4B28-92DA-FECF97EDA8E1}" dt="2021-11-16T18:36:38.502" v="281" actId="1076"/>
          <ac:picMkLst>
            <pc:docMk/>
            <pc:sldMk cId="2511756602" sldId="401"/>
            <ac:picMk id="6" creationId="{9ED52D77-6D5C-4039-AEFD-D36DA0121082}"/>
          </ac:picMkLst>
        </pc:picChg>
        <pc:picChg chg="add mod">
          <ac:chgData name="Quan, Christopher (DWD)" userId="3a2e9160-94d3-4a5a-8e43-53ad2dd1e8bb" providerId="ADAL" clId="{86E91FF1-5A2E-4B28-92DA-FECF97EDA8E1}" dt="2021-11-16T18:36:51.658" v="285" actId="1076"/>
          <ac:picMkLst>
            <pc:docMk/>
            <pc:sldMk cId="2511756602" sldId="401"/>
            <ac:picMk id="7" creationId="{CD8C0C7D-F68B-4F0C-86AA-5CE016F2BA8C}"/>
          </ac:picMkLst>
        </pc:picChg>
      </pc:sldChg>
      <pc:sldChg chg="modSp mod addCm">
        <pc:chgData name="Quan, Christopher (DWD)" userId="3a2e9160-94d3-4a5a-8e43-53ad2dd1e8bb" providerId="ADAL" clId="{86E91FF1-5A2E-4B28-92DA-FECF97EDA8E1}" dt="2021-11-16T18:48:42.623" v="483" actId="1589"/>
        <pc:sldMkLst>
          <pc:docMk/>
          <pc:sldMk cId="3016129129" sldId="410"/>
        </pc:sldMkLst>
        <pc:spChg chg="mod">
          <ac:chgData name="Quan, Christopher (DWD)" userId="3a2e9160-94d3-4a5a-8e43-53ad2dd1e8bb" providerId="ADAL" clId="{86E91FF1-5A2E-4B28-92DA-FECF97EDA8E1}" dt="2021-11-16T18:48:26.047" v="482" actId="27636"/>
          <ac:spMkLst>
            <pc:docMk/>
            <pc:sldMk cId="3016129129" sldId="410"/>
            <ac:spMk id="2" creationId="{00000000-0000-0000-0000-000000000000}"/>
          </ac:spMkLst>
        </pc:spChg>
      </pc:sldChg>
      <pc:sldChg chg="modSp mod">
        <pc:chgData name="Quan, Christopher (DWD)" userId="3a2e9160-94d3-4a5a-8e43-53ad2dd1e8bb" providerId="ADAL" clId="{86E91FF1-5A2E-4B28-92DA-FECF97EDA8E1}" dt="2021-11-12T18:10:20.236" v="179" actId="20577"/>
        <pc:sldMkLst>
          <pc:docMk/>
          <pc:sldMk cId="1614969716" sldId="412"/>
        </pc:sldMkLst>
        <pc:spChg chg="mod">
          <ac:chgData name="Quan, Christopher (DWD)" userId="3a2e9160-94d3-4a5a-8e43-53ad2dd1e8bb" providerId="ADAL" clId="{86E91FF1-5A2E-4B28-92DA-FECF97EDA8E1}" dt="2021-11-12T18:10:20.236" v="179" actId="20577"/>
          <ac:spMkLst>
            <pc:docMk/>
            <pc:sldMk cId="1614969716" sldId="412"/>
            <ac:spMk id="2" creationId="{00000000-0000-0000-0000-000000000000}"/>
          </ac:spMkLst>
        </pc:spChg>
      </pc:sldChg>
      <pc:sldChg chg="modSp mod">
        <pc:chgData name="Quan, Christopher (DWD)" userId="3a2e9160-94d3-4a5a-8e43-53ad2dd1e8bb" providerId="ADAL" clId="{86E91FF1-5A2E-4B28-92DA-FECF97EDA8E1}" dt="2021-11-16T18:54:04.154" v="636" actId="20577"/>
        <pc:sldMkLst>
          <pc:docMk/>
          <pc:sldMk cId="1819529296" sldId="414"/>
        </pc:sldMkLst>
        <pc:spChg chg="mod">
          <ac:chgData name="Quan, Christopher (DWD)" userId="3a2e9160-94d3-4a5a-8e43-53ad2dd1e8bb" providerId="ADAL" clId="{86E91FF1-5A2E-4B28-92DA-FECF97EDA8E1}" dt="2021-11-16T18:54:04.154" v="636" actId="20577"/>
          <ac:spMkLst>
            <pc:docMk/>
            <pc:sldMk cId="1819529296" sldId="414"/>
            <ac:spMk id="2" creationId="{00000000-0000-0000-0000-000000000000}"/>
          </ac:spMkLst>
        </pc:spChg>
      </pc:sldChg>
      <pc:sldChg chg="addCm">
        <pc:chgData name="Quan, Christopher (DWD)" userId="3a2e9160-94d3-4a5a-8e43-53ad2dd1e8bb" providerId="ADAL" clId="{86E91FF1-5A2E-4B28-92DA-FECF97EDA8E1}" dt="2021-11-16T18:54:21.271" v="637" actId="1589"/>
        <pc:sldMkLst>
          <pc:docMk/>
          <pc:sldMk cId="184859671" sldId="415"/>
        </pc:sldMkLst>
      </pc:sldChg>
      <pc:sldChg chg="modSp mod">
        <pc:chgData name="Quan, Christopher (DWD)" userId="3a2e9160-94d3-4a5a-8e43-53ad2dd1e8bb" providerId="ADAL" clId="{86E91FF1-5A2E-4B28-92DA-FECF97EDA8E1}" dt="2021-11-16T18:53:18.189" v="608" actId="21"/>
        <pc:sldMkLst>
          <pc:docMk/>
          <pc:sldMk cId="841041086" sldId="416"/>
        </pc:sldMkLst>
        <pc:spChg chg="mod">
          <ac:chgData name="Quan, Christopher (DWD)" userId="3a2e9160-94d3-4a5a-8e43-53ad2dd1e8bb" providerId="ADAL" clId="{86E91FF1-5A2E-4B28-92DA-FECF97EDA8E1}" dt="2021-11-16T18:53:18.189" v="608" actId="21"/>
          <ac:spMkLst>
            <pc:docMk/>
            <pc:sldMk cId="841041086" sldId="416"/>
            <ac:spMk id="2" creationId="{00000000-0000-0000-0000-000000000000}"/>
          </ac:spMkLst>
        </pc:spChg>
      </pc:sldChg>
      <pc:sldChg chg="modSp mod">
        <pc:chgData name="Quan, Christopher (DWD)" userId="3a2e9160-94d3-4a5a-8e43-53ad2dd1e8bb" providerId="ADAL" clId="{86E91FF1-5A2E-4B28-92DA-FECF97EDA8E1}" dt="2021-11-12T18:11:33.126" v="223" actId="20577"/>
        <pc:sldMkLst>
          <pc:docMk/>
          <pc:sldMk cId="15366145" sldId="417"/>
        </pc:sldMkLst>
        <pc:spChg chg="mod">
          <ac:chgData name="Quan, Christopher (DWD)" userId="3a2e9160-94d3-4a5a-8e43-53ad2dd1e8bb" providerId="ADAL" clId="{86E91FF1-5A2E-4B28-92DA-FECF97EDA8E1}" dt="2021-11-12T18:11:33.126" v="223" actId="20577"/>
          <ac:spMkLst>
            <pc:docMk/>
            <pc:sldMk cId="15366145" sldId="417"/>
            <ac:spMk id="2" creationId="{00000000-0000-0000-0000-000000000000}"/>
          </ac:spMkLst>
        </pc:spChg>
      </pc:sldChg>
      <pc:sldChg chg="addSp delSp modSp mod addCm modCm">
        <pc:chgData name="Quan, Christopher (DWD)" userId="3a2e9160-94d3-4a5a-8e43-53ad2dd1e8bb" providerId="ADAL" clId="{86E91FF1-5A2E-4B28-92DA-FECF97EDA8E1}" dt="2021-11-12T18:05:35.820" v="54" actId="1589"/>
        <pc:sldMkLst>
          <pc:docMk/>
          <pc:sldMk cId="1436834728" sldId="455"/>
        </pc:sldMkLst>
        <pc:spChg chg="mod">
          <ac:chgData name="Quan, Christopher (DWD)" userId="3a2e9160-94d3-4a5a-8e43-53ad2dd1e8bb" providerId="ADAL" clId="{86E91FF1-5A2E-4B28-92DA-FECF97EDA8E1}" dt="2021-11-12T18:02:54.335" v="42" actId="14100"/>
          <ac:spMkLst>
            <pc:docMk/>
            <pc:sldMk cId="1436834728" sldId="455"/>
            <ac:spMk id="356354" creationId="{3038EE13-5958-47C9-83F9-CFC16A110CA9}"/>
          </ac:spMkLst>
        </pc:spChg>
        <pc:picChg chg="add mod">
          <ac:chgData name="Quan, Christopher (DWD)" userId="3a2e9160-94d3-4a5a-8e43-53ad2dd1e8bb" providerId="ADAL" clId="{86E91FF1-5A2E-4B28-92DA-FECF97EDA8E1}" dt="2021-11-12T18:05:02.614" v="51" actId="14100"/>
          <ac:picMkLst>
            <pc:docMk/>
            <pc:sldMk cId="1436834728" sldId="455"/>
            <ac:picMk id="3" creationId="{638DA6B4-06E6-4CE1-A430-75E7A443943E}"/>
          </ac:picMkLst>
        </pc:picChg>
        <pc:picChg chg="del">
          <ac:chgData name="Quan, Christopher (DWD)" userId="3a2e9160-94d3-4a5a-8e43-53ad2dd1e8bb" providerId="ADAL" clId="{86E91FF1-5A2E-4B28-92DA-FECF97EDA8E1}" dt="2021-11-12T18:04:25.094" v="47" actId="478"/>
          <ac:picMkLst>
            <pc:docMk/>
            <pc:sldMk cId="1436834728" sldId="455"/>
            <ac:picMk id="43013" creationId="{4FF9A69A-1963-4EC9-AE1A-7AEB7BE93157}"/>
          </ac:picMkLst>
        </pc:picChg>
      </pc:sldChg>
      <pc:sldChg chg="addSp delSp modSp mod">
        <pc:chgData name="Quan, Christopher (DWD)" userId="3a2e9160-94d3-4a5a-8e43-53ad2dd1e8bb" providerId="ADAL" clId="{86E91FF1-5A2E-4B28-92DA-FECF97EDA8E1}" dt="2021-11-12T18:03:16.376" v="46" actId="14100"/>
        <pc:sldMkLst>
          <pc:docMk/>
          <pc:sldMk cId="4195943311" sldId="460"/>
        </pc:sldMkLst>
        <pc:spChg chg="add del mod">
          <ac:chgData name="Quan, Christopher (DWD)" userId="3a2e9160-94d3-4a5a-8e43-53ad2dd1e8bb" providerId="ADAL" clId="{86E91FF1-5A2E-4B28-92DA-FECF97EDA8E1}" dt="2021-11-12T18:03:11.838" v="45"/>
          <ac:spMkLst>
            <pc:docMk/>
            <pc:sldMk cId="4195943311" sldId="460"/>
            <ac:spMk id="3" creationId="{DD0230B7-66E9-4C5C-A511-4174A74C3E97}"/>
          </ac:spMkLst>
        </pc:spChg>
        <pc:spChg chg="add mod">
          <ac:chgData name="Quan, Christopher (DWD)" userId="3a2e9160-94d3-4a5a-8e43-53ad2dd1e8bb" providerId="ADAL" clId="{86E91FF1-5A2E-4B28-92DA-FECF97EDA8E1}" dt="2021-11-12T18:03:16.376" v="46" actId="14100"/>
          <ac:spMkLst>
            <pc:docMk/>
            <pc:sldMk cId="4195943311" sldId="460"/>
            <ac:spMk id="7" creationId="{D1E65F49-363D-40A0-AFAF-4AA845550E61}"/>
          </ac:spMkLst>
        </pc:spChg>
        <pc:spChg chg="del mod">
          <ac:chgData name="Quan, Christopher (DWD)" userId="3a2e9160-94d3-4a5a-8e43-53ad2dd1e8bb" providerId="ADAL" clId="{86E91FF1-5A2E-4B28-92DA-FECF97EDA8E1}" dt="2021-11-12T18:03:08.928" v="44" actId="478"/>
          <ac:spMkLst>
            <pc:docMk/>
            <pc:sldMk cId="4195943311" sldId="460"/>
            <ac:spMk id="356354" creationId="{3038EE13-5958-47C9-83F9-CFC16A110CA9}"/>
          </ac:spMkLst>
        </pc:spChg>
      </pc:sldChg>
      <pc:sldChg chg="addSp delSp modSp new mod">
        <pc:chgData name="Quan, Christopher (DWD)" userId="3a2e9160-94d3-4a5a-8e43-53ad2dd1e8bb" providerId="ADAL" clId="{86E91FF1-5A2E-4B28-92DA-FECF97EDA8E1}" dt="2021-11-16T18:37:01.812" v="287" actId="14100"/>
        <pc:sldMkLst>
          <pc:docMk/>
          <pc:sldMk cId="2160071749" sldId="461"/>
        </pc:sldMkLst>
        <pc:spChg chg="del">
          <ac:chgData name="Quan, Christopher (DWD)" userId="3a2e9160-94d3-4a5a-8e43-53ad2dd1e8bb" providerId="ADAL" clId="{86E91FF1-5A2E-4B28-92DA-FECF97EDA8E1}" dt="2021-11-16T18:28:57.017" v="265" actId="478"/>
          <ac:spMkLst>
            <pc:docMk/>
            <pc:sldMk cId="2160071749" sldId="461"/>
            <ac:spMk id="2" creationId="{8DE20BDD-B3BE-4906-859D-E162019976B4}"/>
          </ac:spMkLst>
        </pc:spChg>
        <pc:picChg chg="add del mod">
          <ac:chgData name="Quan, Christopher (DWD)" userId="3a2e9160-94d3-4a5a-8e43-53ad2dd1e8bb" providerId="ADAL" clId="{86E91FF1-5A2E-4B28-92DA-FECF97EDA8E1}" dt="2021-11-16T18:36:42.831" v="282" actId="21"/>
          <ac:picMkLst>
            <pc:docMk/>
            <pc:sldMk cId="2160071749" sldId="461"/>
            <ac:picMk id="6" creationId="{E165D274-222F-4A77-9A70-DC5231ED4448}"/>
          </ac:picMkLst>
        </pc:picChg>
        <pc:picChg chg="add del mod">
          <ac:chgData name="Quan, Christopher (DWD)" userId="3a2e9160-94d3-4a5a-8e43-53ad2dd1e8bb" providerId="ADAL" clId="{86E91FF1-5A2E-4B28-92DA-FECF97EDA8E1}" dt="2021-11-16T18:34:37.440" v="273" actId="478"/>
          <ac:picMkLst>
            <pc:docMk/>
            <pc:sldMk cId="2160071749" sldId="461"/>
            <ac:picMk id="8" creationId="{8F8EE6F3-A6B5-4A88-9A6B-6DBFF0E99783}"/>
          </ac:picMkLst>
        </pc:picChg>
        <pc:picChg chg="add mod">
          <ac:chgData name="Quan, Christopher (DWD)" userId="3a2e9160-94d3-4a5a-8e43-53ad2dd1e8bb" providerId="ADAL" clId="{86E91FF1-5A2E-4B28-92DA-FECF97EDA8E1}" dt="2021-11-16T18:37:01.812" v="287" actId="14100"/>
          <ac:picMkLst>
            <pc:docMk/>
            <pc:sldMk cId="2160071749" sldId="461"/>
            <ac:picMk id="10" creationId="{2D7BB4AF-114C-4340-8DEF-34979F543E34}"/>
          </ac:picMkLst>
        </pc:picChg>
      </pc:sldChg>
      <pc:sldChg chg="addSp delSp modSp new mod">
        <pc:chgData name="Quan, Christopher (DWD)" userId="3a2e9160-94d3-4a5a-8e43-53ad2dd1e8bb" providerId="ADAL" clId="{86E91FF1-5A2E-4B28-92DA-FECF97EDA8E1}" dt="2021-11-16T18:35:45.237" v="280" actId="1076"/>
        <pc:sldMkLst>
          <pc:docMk/>
          <pc:sldMk cId="2987754594" sldId="462"/>
        </pc:sldMkLst>
        <pc:spChg chg="del">
          <ac:chgData name="Quan, Christopher (DWD)" userId="3a2e9160-94d3-4a5a-8e43-53ad2dd1e8bb" providerId="ADAL" clId="{86E91FF1-5A2E-4B28-92DA-FECF97EDA8E1}" dt="2021-11-16T18:35:37.611" v="277" actId="478"/>
          <ac:spMkLst>
            <pc:docMk/>
            <pc:sldMk cId="2987754594" sldId="462"/>
            <ac:spMk id="2" creationId="{B4058E63-3955-461B-95CD-716DF314CD43}"/>
          </ac:spMkLst>
        </pc:spChg>
        <pc:picChg chg="add mod">
          <ac:chgData name="Quan, Christopher (DWD)" userId="3a2e9160-94d3-4a5a-8e43-53ad2dd1e8bb" providerId="ADAL" clId="{86E91FF1-5A2E-4B28-92DA-FECF97EDA8E1}" dt="2021-11-16T18:35:45.237" v="280" actId="1076"/>
          <ac:picMkLst>
            <pc:docMk/>
            <pc:sldMk cId="2987754594" sldId="462"/>
            <ac:picMk id="6" creationId="{5804253D-3BD5-48F7-898B-E296A776B9D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1-08T13:33:23.416" idx="6">
    <p:pos x="5462" y="904"/>
    <p:text>I think it would be helpful to have a screenshot
</p:text>
    <p:extLst>
      <p:ext uri="{C676402C-5697-4E1C-873F-D02D1690AC5C}">
        <p15:threadingInfo xmlns:p15="http://schemas.microsoft.com/office/powerpoint/2012/main" timeZoneBias="480"/>
      </p:ext>
    </p:extLst>
  </p:cm>
  <p:cm authorId="2" dt="2021-11-16T13:37:12.811" idx="4">
    <p:pos x="5462" y="1000"/>
    <p:text>updated</p:text>
    <p:extLst>
      <p:ext uri="{C676402C-5697-4E1C-873F-D02D1690AC5C}">
        <p15:threadingInfo xmlns:p15="http://schemas.microsoft.com/office/powerpoint/2012/main" timeZoneBias="300">
          <p15:parentCm authorId="1" idx="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10T04:31:49.663" idx="16">
    <p:pos x="5529" y="903"/>
    <p:text>Do you speak to the interview verification form and keeping all itemized receipts?
</p:text>
    <p:extLst>
      <p:ext uri="{C676402C-5697-4E1C-873F-D02D1690AC5C}">
        <p15:threadingInfo xmlns:p15="http://schemas.microsoft.com/office/powerpoint/2012/main" timeZoneBias="480"/>
      </p:ext>
    </p:extLst>
  </p:cm>
  <p:cm authorId="2" dt="2021-11-16T13:48:42.592" idx="5">
    <p:pos x="5529" y="999"/>
    <p:text>Updated</p:text>
    <p:extLst>
      <p:ext uri="{C676402C-5697-4E1C-873F-D02D1690AC5C}">
        <p15:threadingInfo xmlns:p15="http://schemas.microsoft.com/office/powerpoint/2012/main" timeZoneBias="300">
          <p15:parentCm authorId="1" idx="1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1-10T04:32:52.242" idx="17">
    <p:pos x="5546" y="1005"/>
    <p:text>Do you speak to the form that verifies they are not getting relocation from the new employer?  and keeping all itemized receipts?
</p:text>
    <p:extLst>
      <p:ext uri="{C676402C-5697-4E1C-873F-D02D1690AC5C}">
        <p15:threadingInfo xmlns:p15="http://schemas.microsoft.com/office/powerpoint/2012/main" timeZoneBias="480"/>
      </p:ext>
    </p:extLst>
  </p:cm>
  <p:cm authorId="2" dt="2021-11-16T13:54:21.240" idx="6">
    <p:pos x="5546" y="1101"/>
    <p:text>updated</p:text>
    <p:extLst>
      <p:ext uri="{C676402C-5697-4E1C-873F-D02D1690AC5C}">
        <p15:threadingInfo xmlns:p15="http://schemas.microsoft.com/office/powerpoint/2012/main" timeZoneBias="300">
          <p15:parentCm authorId="1" idx="1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1-10T04:29:56.786" idx="13">
    <p:pos x="5461" y="860"/>
    <p:text>Do we need to indicate how it must be submitted with training package if customer is eligible?  Cannot turn it down.....must be considered. 
</p:text>
    <p:extLst>
      <p:ext uri="{C676402C-5697-4E1C-873F-D02D1690AC5C}">
        <p15:threadingInfo xmlns:p15="http://schemas.microsoft.com/office/powerpoint/2012/main" timeZoneBias="480"/>
      </p:ext>
    </p:extLst>
  </p:cm>
  <p:cm authorId="2" dt="2021-11-16T13:59:23.801" idx="7">
    <p:pos x="5461" y="956"/>
    <p:text>updated</p:text>
    <p:extLst>
      <p:ext uri="{C676402C-5697-4E1C-873F-D02D1690AC5C}">
        <p15:threadingInfo xmlns:p15="http://schemas.microsoft.com/office/powerpoint/2012/main" timeZoneBias="300">
          <p15:parentCm authorId="1" idx="1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798B2-8A4B-2446-B6F0-7A9B9C158E37}" type="datetimeFigureOut">
              <a:rPr lang="en-US" smtClean="0"/>
              <a:t>11/18/2021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1118-A4E6-2B4A-AF18-287D336DCF6C}" type="datetimeFigureOut">
              <a:rPr lang="en-US" smtClean="0"/>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rPr>
              <a:t>Workers participating on the ATAA need a Certification from the USDOL </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99E32-6EF6-4310-A470-CEE40FAA0F1C}" type="slidenum">
              <a:rPr lang="en-US" altLang="en-US" smtClean="0"/>
              <a:pPr>
                <a:spcBef>
                  <a:spcPct val="0"/>
                </a:spcBef>
              </a:pPr>
              <a:t>3</a:t>
            </a:fld>
            <a:endParaRPr lang="en-US" altLang="en-US"/>
          </a:p>
        </p:txBody>
      </p:sp>
    </p:spTree>
    <p:extLst>
      <p:ext uri="{BB962C8B-B14F-4D97-AF65-F5344CB8AC3E}">
        <p14:creationId xmlns:p14="http://schemas.microsoft.com/office/powerpoint/2010/main" val="266432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7967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Jesse - Section 618.415 </a:t>
            </a:r>
            <a:r>
              <a:rPr lang="en-US" sz="1200" b="1" dirty="0">
                <a:effectLst/>
                <a:latin typeface="Times New Roman" panose="02020603050405020304" pitchFamily="18" charset="0"/>
                <a:ea typeface="Times New Roman" panose="02020603050405020304" pitchFamily="18" charset="0"/>
              </a:rPr>
              <a:t>Eligibility for a job search allowance. </a:t>
            </a:r>
            <a:r>
              <a:rPr lang="en-US" sz="1200" kern="1200" dirty="0">
                <a:solidFill>
                  <a:schemeClr val="tx1"/>
                </a:solidFill>
                <a:effectLst/>
                <a:latin typeface="+mn-lt"/>
                <a:ea typeface="+mn-ea"/>
                <a:cs typeface="+mn-cs"/>
              </a:rPr>
              <a:t>sets forth the eligibility requirements for job search allowances. Section 237(a)(2)(B) of the Act requires, as a condition for receipt of a job search allowance, that “the worker cannot reasonably be expected to secure suitable employment in the commuting area in which the worker resides.” In implementing this provision, the Department used the same definition of the term “suitable employment” as is used in subpart F and defined in Subpart</a:t>
            </a:r>
            <a:r>
              <a:rPr lang="en-US" sz="1200" kern="1200" baseline="0" dirty="0">
                <a:solidFill>
                  <a:schemeClr val="tx1"/>
                </a:solidFill>
                <a:effectLst/>
                <a:latin typeface="+mn-lt"/>
                <a:ea typeface="+mn-ea"/>
                <a:cs typeface="+mn-cs"/>
              </a:rPr>
              <a:t> A, section</a:t>
            </a:r>
            <a:r>
              <a:rPr lang="en-US" sz="1200" kern="1200" dirty="0">
                <a:solidFill>
                  <a:schemeClr val="tx1"/>
                </a:solidFill>
                <a:effectLst/>
                <a:latin typeface="+mn-lt"/>
                <a:ea typeface="+mn-ea"/>
                <a:cs typeface="+mn-cs"/>
              </a:rPr>
              <a:t> 618.110. This departs from 20 CFR 617.32(a)(4) and 617.42(a)(6), which used “suitable work,” applying the State UI law definition of suitable work, as the threshold for approval of job search and relocation allowances.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618.415, paragraph (a) has several changes.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Paragraph (a) excludes language on registration for work with the State agency because Section 618.310 already requires States to provide employment and case management services, and the Act does not contain this particular registration requirement for job search allowance eligibility.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(a)(3) substitutes the term “suitable employment” for “suitable work” and eliminates the reference to long-term duration. Suitable employment may exclude some work—i.e., some lower-skilled and lower-paying work—that would qualify as suitable work under a State law. Suitable employment is work at a substantially equal or higher skill level paying at least 80 percent of the AAW’s previous wage. Suitable employment differs from suitable work because, in most States, suitable work includes jobs with wages, skills requirements, or both, that are lower than those in jobs that would qualify as suitable employment under the Act. Paragraph (a)(3) also adds “employment that pays a wage of at least the 75th percentile of national wages, as determined by the National Occupational Employment Wage Estimates.” This alternative ensures that AAWs who can reasonably expect to find a job that otherwise meets the suitable employment definition except that it pays a wage of at least the 75th percentile of national wages, rather than paying at least 80 percent of the AAW’s previous wage, would still be eligible for job search allowances.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changes will make it easier for workers to qualify for a job search allowance, because fewer local jobs would qualify as suitable employment. The change, however, might make it harder for workers to qualify for a relocation allowance, because, similarly, fewer jobs requiring relocation would qualify as suitable employment. This difficulty should be mitigated by the fact that workers who find suitable employment with the help of a job search allowance would also be eligible for a moving allowance to relocate to that same suitable employment. The unique economic circumstances of workers adversely affected by international trade is why the Department made this change. This change also would provide administrative consistency and uniformity of interpretation and application of Federal law.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few slides will walk you through finding the 75th percentile, and the State would use the percentile for the occupation of the job in question. If there are multiple jobs available that might be suitable, the percentile for that specific occupation would apply.</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38640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Jesse -</a:t>
            </a:r>
          </a:p>
          <a:p>
            <a:r>
              <a:rPr lang="en-US" sz="1200" kern="1200" dirty="0">
                <a:solidFill>
                  <a:schemeClr val="tx1"/>
                </a:solidFill>
                <a:effectLst/>
                <a:latin typeface="+mn-lt"/>
                <a:ea typeface="+mn-ea"/>
                <a:cs typeface="+mn-cs"/>
              </a:rPr>
              <a:t>To find the 75th percentile of national wages, as determined by the National Occupational Employment Wage Estimates, visit the U.S. Bureau of Labor Statistics (BLS) web page, select the appropriate State and occupation for the worker, view percentile wage estimates, and locate the 75th percentile.</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52592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Jesse - Section 618.415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Paragraph (a)(4) establishes that the State determines whether an AAW could reasonably expect to find suitable employment through alternatives to a job search allowance, such as by having an AAW search and interview for jobs through electronic means. The Department added this provision to reflect the cost-saving technological advances of the modern era. There are now countless websites, apps, and online services that connect employers with workers, and many communication technologies make face-to-face discussion via video conferencing simple and inexpensive. By this change, the Department is encouraging States and AAWs to use these cost-saving, and possibly equally effective, measures.</a:t>
            </a:r>
          </a:p>
          <a:p>
            <a:endParaRPr lang="en-US" dirty="0"/>
          </a:p>
          <a:p>
            <a:r>
              <a:rPr lang="en-US" sz="1200" kern="1200" dirty="0">
                <a:solidFill>
                  <a:schemeClr val="tx1"/>
                </a:solidFill>
                <a:effectLst/>
                <a:latin typeface="+mn-lt"/>
                <a:ea typeface="+mn-ea"/>
                <a:cs typeface="+mn-cs"/>
              </a:rPr>
              <a:t>Paragraph (a)(5) clarifies that a State may not approve job search allowances if the AAW received a relocation allowance under the same certification since an AAW must have already obtained work to qualify for the relocation allowance.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(a)(6) gives an AAW 30 calendar days to complete a job 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describes when a job search is complete. A job search is not complete until the AAW has received a bona fide (i.e., good faith) offer of employment, or has contacted each employer the AAW either planned to contact or to whom the AAW was referred by the State agency or other one-stop partner. </a:t>
            </a:r>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67642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Jesse - Section 618.420 </a:t>
            </a:r>
            <a:r>
              <a:rPr lang="en-US" sz="1200" b="1" dirty="0">
                <a:effectLst/>
                <a:latin typeface="Times New Roman" panose="02020603050405020304" pitchFamily="18" charset="0"/>
                <a:ea typeface="Times New Roman" panose="02020603050405020304" pitchFamily="18" charset="0"/>
              </a:rPr>
              <a:t>Findings required for a job search allowance. </a:t>
            </a:r>
            <a:r>
              <a:rPr lang="en-US" sz="1200" kern="1200" dirty="0">
                <a:solidFill>
                  <a:schemeClr val="tx1"/>
                </a:solidFill>
                <a:effectLst/>
                <a:latin typeface="+mn-lt"/>
                <a:ea typeface="+mn-ea"/>
                <a:cs typeface="+mn-cs"/>
              </a:rPr>
              <a:t>explains what a State must find before approving a job search allowance, and further delineates the responsibilities between a liable State and an agent State, when a job search occurs in a different State from the liable State. Subpart H, Administration by Applicable State Agencies, establishes the responsibilities of the liable State and an agent State. Specifically, Section 618.824 establishes that the liable State makes all determinations on each claim for program benefits, and the agent State pays the costs for job search and relocation allowances.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 adds the employer contact verification requirement. The Department has determined that this requirement, which requires a liable State to verify the AAW’s contacts with employers certified by the AAW in the worker’s own job search plan or through referrals, more logically fits under the section on required findings.</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13972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Jesse - Section 618.425 </a:t>
            </a:r>
            <a:r>
              <a:rPr lang="en-US" sz="1200" b="1" dirty="0">
                <a:effectLst/>
                <a:latin typeface="Times New Roman" panose="02020603050405020304" pitchFamily="18" charset="0"/>
                <a:ea typeface="Times New Roman" panose="02020603050405020304" pitchFamily="18" charset="0"/>
              </a:rPr>
              <a:t>Amount of a job search allowance. </a:t>
            </a:r>
            <a:r>
              <a:rPr lang="en-US" sz="1200" kern="1200" dirty="0">
                <a:solidFill>
                  <a:schemeClr val="tx1"/>
                </a:solidFill>
                <a:effectLst/>
                <a:latin typeface="+mn-lt"/>
                <a:ea typeface="+mn-ea"/>
                <a:cs typeface="+mn-cs"/>
              </a:rPr>
              <a:t>explains how to calculate the amount of a job search allowance and updates the maximum amount available for allowances to the statutory limit of $1,250. It also simplifies requirements by basing allowable travel, lodging, and meal costs on the Federal Travel</a:t>
            </a:r>
            <a:r>
              <a:rPr lang="en-US" sz="1200" kern="1200" baseline="0" dirty="0">
                <a:solidFill>
                  <a:schemeClr val="tx1"/>
                </a:solidFill>
                <a:effectLst/>
                <a:latin typeface="+mn-lt"/>
                <a:ea typeface="+mn-ea"/>
                <a:cs typeface="+mn-cs"/>
              </a:rPr>
              <a:t> Regulations (or FTR)</a:t>
            </a:r>
            <a:r>
              <a:rPr lang="en-US" sz="1200" kern="1200" dirty="0">
                <a:solidFill>
                  <a:schemeClr val="tx1"/>
                </a:solidFill>
                <a:effectLst/>
                <a:latin typeface="+mn-lt"/>
                <a:ea typeface="+mn-ea"/>
                <a:cs typeface="+mn-cs"/>
              </a:rPr>
              <a:t>, which in the Department’s judgment are reasonable and necessary in amount. The lodging and meal allowance is set, by statute, at 90 percent of the lower of actual meal and lodging costs or one-half the applicable prevailing per diem rates in the FTR. Section 618.425 reflects the statutory limit. Section 618.425 also replaces the term “public transportation” with the term “mode of transportation.” The reference to public transportation has been unduly limiting, so the Department is using this more expansive term.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189295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Jesse - Section 618.415(a)(1) provides the time limits within which an AAW must request a job search allowance. It contains minor rewording for readability, but the requirements are unchanged.</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33471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Section 618.440 </a:t>
            </a:r>
            <a:r>
              <a:rPr lang="en-US" sz="1200" b="1" dirty="0">
                <a:effectLst/>
                <a:latin typeface="Times New Roman" panose="02020603050405020304" pitchFamily="18" charset="0"/>
                <a:ea typeface="Times New Roman" panose="02020603050405020304" pitchFamily="18" charset="0"/>
              </a:rPr>
              <a:t>Applying for a relocation allowance. </a:t>
            </a:r>
            <a:r>
              <a:rPr lang="en-US" sz="1200" kern="1200" dirty="0">
                <a:solidFill>
                  <a:schemeClr val="tx1"/>
                </a:solidFill>
                <a:effectLst/>
                <a:latin typeface="+mn-lt"/>
                <a:ea typeface="+mn-ea"/>
                <a:cs typeface="+mn-cs"/>
              </a:rPr>
              <a:t>describes the application process for a relocation allowance but differs from 20 CFR 617.41 on when to file an application. While paragraph (a) is essentially unchanged, paragraph (b) allows an AAW to apply for a relocation allowance only after the Department issues a certification covering that worker. This is consistent with sec. 238(a)(1) of the Act. This is the same change for job search allowances reflected in Section 618.410, which also does not permit applications until after the Department issues a certification. A State may not issue a relocation allowance or a reimbursement to anyone not covered by a certified petition for any reason. Permitting precertification applications can raise workers’ expectations of payments that may not become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also contains the requirement that the State may approve the relocation only after an AAW files an application and before such worker undertakes the relocation.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77207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Section 618.445 removes the requirement regarding registration with the State agency from the job search eligibility requirements because the Act does not contain a registration requirement for relocation allowance eligibility and because Section 618.310 of subpart C, absent from 20 CFR part 617, already requires that States make available employment and case management services to all trade-affected workers. Further, paragraph (a)(5) departs from 20 CFR 617.42(a)(6) in three respects.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(a)(5) substitutes a Federal law definition of “suitable employment” for “suitable work” under State law and eliminates the reference to “affording a reasonable expectation of employment of long-term duration” because the concept of long-term employment is substantially included in the definition of “suitable employment.” Paragraph (a)(5) also adds “employment that pays a wage of at least the 75th percentile for national wages, as determined by the National Occupational Employment Wage Estimates.” This alternative ensures that AAWs who obtain or receive a bona fide offer of a job that otherwise meets the suitable employment definition except that it pays a wage of at least the 75th percentile of national wages, rather than paying at least 80 percent of the AAW’s previous wage, would still be eligible for relocation allowances.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before granting a relocation allowance, the State must determine that an AAW has no reasonable expectation of securing suitable employment in the commuting area. This is consistent with the treatment of job search allowances, and, as explained earlier, is in many States likely to be a higher standard than the suitable work standard used in 20 CFR part 617. Using suitable employment in the eligibility criteria for relocation allowances limits the jobs for which a State may pay a relocation allowance. However, the Department has concluded this change would increase workers’ options. The change would permit more AAWs to use a relocation allowance to secure suitable employment or other high-paying employment outside the commuting area, rather than settle for suitable work within the commuting area. And AAWs who are eligible for the job search allowance, and thereby find suitable employment or other high-paying employment, will similarly be eligible to relocate to that same suitable employment by using a relocation allowance.</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188762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a:t>
            </a:r>
            <a:r>
              <a:rPr lang="en-US" dirty="0"/>
              <a:t>- </a:t>
            </a:r>
            <a:r>
              <a:rPr lang="en-US" sz="1200" kern="1200" dirty="0">
                <a:solidFill>
                  <a:schemeClr val="tx1"/>
                </a:solidFill>
                <a:effectLst/>
                <a:latin typeface="+mn-lt"/>
                <a:ea typeface="+mn-ea"/>
                <a:cs typeface="+mn-cs"/>
              </a:rPr>
              <a:t>Two other significant differences involve the timing of relocations. First, paragraph (a)(6) simply states the two statutory 182-day time limits for beginning a relocation, instead of stating that an AAW must begin a relocation “within a reasonable period” and later elaborating on what is a reasonable period merely by providing the same deadlines as in paragraph (a)(6).</a:t>
            </a:r>
            <a:r>
              <a:rPr lang="en-US" sz="1200" kern="1200" baseline="0" dirty="0">
                <a:solidFill>
                  <a:schemeClr val="tx1"/>
                </a:solidFill>
                <a:effectLst/>
                <a:latin typeface="+mn-lt"/>
                <a:ea typeface="+mn-ea"/>
                <a:cs typeface="+mn-cs"/>
              </a:rPr>
              <a:t> Section</a:t>
            </a:r>
            <a:r>
              <a:rPr lang="en-US" sz="1200" kern="1200" dirty="0">
                <a:solidFill>
                  <a:schemeClr val="tx1"/>
                </a:solidFill>
                <a:effectLst/>
                <a:latin typeface="+mn-lt"/>
                <a:ea typeface="+mn-ea"/>
                <a:cs typeface="+mn-cs"/>
              </a:rPr>
              <a:t> 618.445 omits references to reasonable period to begin a relocation because the firm deadlines provided for an AAW beginning a relocation are sufficient, and render moot the references to a reasonable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(a)(7) requires an AAW to complete the relocation within a “reasonable time” under the FTR, while retaining the required factors in 20 CFR 617.43(a) that a State must consider in determining whether a worker has completed the relocation within a reasonable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significant difference involves the statutory 182-day time limit in which the relocation must occur. The 2002 Program amended sec. 238(c)(2) of the Act, which requires the AAW’s relocation to occur within 182 days after the conclusion of an approved training program, by adding at the end of the provision the alternative condition “if the worker entered a training program approved by the Secretary under [sec.] 236(b)(1) and (2)” (which govern supplemental assistance for workers in training outside the commuting area). All workers who conclude TAA approved training must apply for a relocation allowance no later than the 182nd day after concluding such training, in accordance with sec. 238(a)(2)(E)(ii) the Act and § 618.445(a)(1)(ii). However, the Department interprets sec. 238(c)(2) of the Act to mean that an AAW approved by the State, under § 618.640(c) and (d), to receive subsistence and transportation payments (supplemental assistance) for training at facilities outside the worker’s commuting area, must also begin the relocation within 182 days after completing training, the same as the relocation allowance application deadline. In contrast, AAWs who are not approved by the State to receive subsistence and transportation payments, because they receive training within their commuting area, may begin relocation within 182 days after applying for a relocation allowance, which effectively permits these workers to begin relocation much later than workers who receive supplemental assistance in training.</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369508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rPr>
              <a:t>Workers participating on the ATAA need a Certification from the USDOL </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99E32-6EF6-4310-A470-CEE40FAA0F1C}" type="slidenum">
              <a:rPr lang="en-US" altLang="en-US" smtClean="0"/>
              <a:pPr>
                <a:spcBef>
                  <a:spcPct val="0"/>
                </a:spcBef>
              </a:pPr>
              <a:t>4</a:t>
            </a:fld>
            <a:endParaRPr lang="en-US" altLang="en-US"/>
          </a:p>
        </p:txBody>
      </p:sp>
    </p:spTree>
    <p:extLst>
      <p:ext uri="{BB962C8B-B14F-4D97-AF65-F5344CB8AC3E}">
        <p14:creationId xmlns:p14="http://schemas.microsoft.com/office/powerpoint/2010/main" val="591614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Julie - Section 618.455 Determining the amount of a relocation allowance.</a:t>
            </a:r>
            <a:r>
              <a:rPr lang="en-US" sz="1100" b="0" baseline="0" dirty="0">
                <a:effectLst/>
                <a:latin typeface="Calibri" panose="020F0502020204030204" pitchFamily="34" charset="0"/>
                <a:ea typeface="Times New Roman" panose="02020603050405020304" pitchFamily="18" charset="0"/>
                <a:cs typeface="Arial" panose="020B0604020202020204" pitchFamily="34" charset="0"/>
              </a:rPr>
              <a:t> </a:t>
            </a:r>
            <a:r>
              <a:rPr lang="en-US" sz="1200" kern="1200" dirty="0">
                <a:solidFill>
                  <a:schemeClr val="tx1"/>
                </a:solidFill>
                <a:effectLst/>
                <a:latin typeface="+mn-lt"/>
                <a:ea typeface="+mn-ea"/>
                <a:cs typeface="+mn-cs"/>
              </a:rPr>
              <a:t>consolidates, reorganizes, and updates the requirements. A relocation allowance includes, with specified qualifications, 90 percent of the travel and subsistence costs of the AAW and their family to reach their new home, 90 percent of the cost of moving household effects, and a lump sum equal to three times the worker’s average weekly wage, not to exceed $1,250. The lump sum maximum reflects the statutory limit.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618.455 requires States to follow the Federal Travel Regulations. Paragraph (a)(1) refers to 41 CFR chapter 301 (travel) and paragraph (a)(3) refers to 41 CFR chapter 302 (movement of household goods).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(a)(2) sets reimbursement amounts for the family’s meals and lodging at 90 percent of the lower of their actual meals and lodging costs or one-half the applicable prevailing per diem rates in the FTR. The current per diem rates can be found at: gsa.gov.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a:t>
            </a:r>
            <a:r>
              <a:rPr lang="en-US" sz="1200" kern="1200" baseline="0" dirty="0">
                <a:solidFill>
                  <a:schemeClr val="tx1"/>
                </a:solidFill>
                <a:effectLst/>
                <a:latin typeface="+mn-lt"/>
                <a:ea typeface="+mn-ea"/>
                <a:cs typeface="+mn-cs"/>
              </a:rPr>
              <a:t> (a)</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(4) </a:t>
            </a: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Lump sum.</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As part of the relocation allowance, the worker will receive a lump sum equivalent to three times the worker’s average weekly wage, not to exceed $1,250.</a:t>
            </a:r>
          </a:p>
          <a:p>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r>
              <a:rPr lang="en-US" sz="1100" dirty="0">
                <a:effectLst/>
                <a:latin typeface="Calibri" panose="020F0502020204030204" pitchFamily="34" charset="0"/>
                <a:ea typeface="Times New Roman" panose="02020603050405020304" pitchFamily="18" charset="0"/>
                <a:cs typeface="Arial" panose="020B0604020202020204" pitchFamily="34" charset="0"/>
              </a:rPr>
              <a:t>Paragraph</a:t>
            </a:r>
            <a:r>
              <a:rPr lang="en-US" sz="1100" baseline="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(b) </a:t>
            </a: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Reduction. </a:t>
            </a:r>
            <a:r>
              <a:rPr lang="en-US" sz="1200" i="0" dirty="0">
                <a:effectLst/>
                <a:latin typeface="Times New Roman" panose="02020603050405020304" pitchFamily="18" charset="0"/>
                <a:ea typeface="Times New Roman" panose="02020603050405020304" pitchFamily="18" charset="0"/>
                <a:cs typeface="Arial" panose="020B0604020202020204" pitchFamily="34" charset="0"/>
              </a:rPr>
              <a:t>Is not new</a:t>
            </a: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If the AAW is eligible to receive or has received moving expenses from any other source for the same relocation, the State must deduct the amount received from the amount of the relocation allowance as determined in paragraphs (a)(1) through (3) of this section.</a:t>
            </a:r>
          </a:p>
          <a:p>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r>
              <a:rPr lang="en-US" sz="1100" dirty="0">
                <a:effectLst/>
                <a:latin typeface="Calibri" panose="020F0502020204030204" pitchFamily="34" charset="0"/>
                <a:ea typeface="Times New Roman" panose="02020603050405020304" pitchFamily="18" charset="0"/>
                <a:cs typeface="Arial" panose="020B0604020202020204" pitchFamily="34" charset="0"/>
              </a:rPr>
              <a:t>Paragraph</a:t>
            </a:r>
            <a:r>
              <a:rPr lang="en-US" sz="1100" baseline="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(c) </a:t>
            </a:r>
            <a:r>
              <a:rPr lang="en-US" sz="1200" i="1" dirty="0">
                <a:effectLst/>
                <a:latin typeface="Times New Roman" panose="02020603050405020304" pitchFamily="18" charset="0"/>
                <a:ea typeface="Times New Roman" panose="02020603050405020304" pitchFamily="18" charset="0"/>
                <a:cs typeface="Arial" panose="020B0604020202020204" pitchFamily="34" charset="0"/>
              </a:rPr>
              <a:t>Limitation.</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Is also not new. In no case may the State pay a travel allowance for the AAW or a family member more than once for a single relocation.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303630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Section 618.455, Paragraph (a)(3)(ii) increases the allowable amount of insurance coverage of such household goods and effects to $40,000 from $10,000. The Department determined that $10,000 was no longer an appropriate level of insurance coverage as households’ accumulated goods and effects have increased in value due to inflation and rising household incomes since 1987.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618.455 omits the more detailed provisions for trailers, rental trucks, house trailers, and temporary storage. These detailed requirements are unnecessary and better addressed by the Federal Travel Regulations (or FTR). The Department notes that moving a house trailer or mobile home, as permitted under paragraph (a)(3)(</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has special requirements under the FTR, at 41 CFR part 302-10, of which the worker must be notified before planning such a move.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119686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Julie - Section 618.445 Eligibility for a relocation allowance. </a:t>
            </a:r>
            <a:r>
              <a:rPr lang="en-US" sz="1200" b="0" kern="1200" dirty="0">
                <a:solidFill>
                  <a:schemeClr val="tx1"/>
                </a:solidFill>
                <a:effectLst/>
                <a:latin typeface="+mn-lt"/>
                <a:ea typeface="+mn-ea"/>
                <a:cs typeface="+mn-cs"/>
              </a:rPr>
              <a:t>Paragraph</a:t>
            </a:r>
            <a:r>
              <a:rPr lang="en-US" sz="1200" b="0" kern="1200" baseline="0" dirty="0">
                <a:solidFill>
                  <a:schemeClr val="tx1"/>
                </a:solidFill>
                <a:effectLst/>
                <a:latin typeface="+mn-lt"/>
                <a:ea typeface="+mn-ea"/>
                <a:cs typeface="+mn-cs"/>
              </a:rPr>
              <a:t> (a)(1)</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Conditions</a:t>
            </a:r>
            <a:r>
              <a:rPr lang="en-US" sz="1200" kern="1200" dirty="0">
                <a:solidFill>
                  <a:schemeClr val="tx1"/>
                </a:solidFill>
                <a:effectLst/>
                <a:latin typeface="+mn-lt"/>
                <a:ea typeface="+mn-ea"/>
                <a:cs typeface="+mn-cs"/>
              </a:rPr>
              <a:t>. To be eligible for a relocation allowance, the AAW must:</a:t>
            </a:r>
          </a:p>
          <a:p>
            <a:r>
              <a:rPr lang="en-US" sz="1200" kern="1200" dirty="0">
                <a:solidFill>
                  <a:schemeClr val="tx1"/>
                </a:solidFill>
                <a:effectLst/>
                <a:latin typeface="+mn-lt"/>
                <a:ea typeface="+mn-ea"/>
                <a:cs typeface="+mn-cs"/>
              </a:rPr>
              <a:t>(1) File an application before either:</a:t>
            </a:r>
          </a:p>
          <a:p>
            <a:r>
              <a:rPr lang="en-US" sz="1200" kern="1200" dirty="0">
                <a:solidFill>
                  <a:schemeClr val="tx1"/>
                </a:solidFill>
                <a:effectLst/>
                <a:latin typeface="+mn-lt"/>
                <a:ea typeface="+mn-ea"/>
                <a:cs typeface="+mn-cs"/>
              </a:rPr>
              <a:t>(i) The later of the 425th day after the date of the certification under which the worker is covered, or the 425th day after the date of the worker’s last total separation; or</a:t>
            </a:r>
          </a:p>
          <a:p>
            <a:r>
              <a:rPr lang="en-US" sz="1200" kern="1200" dirty="0">
                <a:solidFill>
                  <a:schemeClr val="tx1"/>
                </a:solidFill>
                <a:effectLst/>
                <a:latin typeface="+mn-lt"/>
                <a:ea typeface="+mn-ea"/>
                <a:cs typeface="+mn-cs"/>
              </a:rPr>
              <a:t>(ii) The 182nd day after the date the worker concluded training;</a:t>
            </a:r>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1320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044B8-1D27-43DD-AE6A-94E65222DCA6}" type="slidenum">
              <a:rPr lang="en-US" altLang="en-US" smtClean="0"/>
              <a:pPr>
                <a:spcBef>
                  <a:spcPct val="0"/>
                </a:spcBef>
              </a:pPr>
              <a:t>42</a:t>
            </a:fld>
            <a:endParaRPr lang="en-US" altLang="en-US"/>
          </a:p>
        </p:txBody>
      </p:sp>
    </p:spTree>
    <p:extLst>
      <p:ext uri="{BB962C8B-B14F-4D97-AF65-F5344CB8AC3E}">
        <p14:creationId xmlns:p14="http://schemas.microsoft.com/office/powerpoint/2010/main" val="304366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rPr>
              <a:t>Workers participating on the ATAA need a Certification from the USDOL </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99E32-6EF6-4310-A470-CEE40FAA0F1C}" type="slidenum">
              <a:rPr lang="en-US" altLang="en-US" smtClean="0"/>
              <a:pPr>
                <a:spcBef>
                  <a:spcPct val="0"/>
                </a:spcBef>
              </a:pPr>
              <a:t>5</a:t>
            </a:fld>
            <a:endParaRPr lang="en-US" altLang="en-US"/>
          </a:p>
        </p:txBody>
      </p:sp>
    </p:spTree>
    <p:extLst>
      <p:ext uri="{BB962C8B-B14F-4D97-AF65-F5344CB8AC3E}">
        <p14:creationId xmlns:p14="http://schemas.microsoft.com/office/powerpoint/2010/main" val="416653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rPr>
              <a:t>Workers participating on the ATAA need a Certification from the USDOL </a:t>
            </a: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61B6A8-A11A-466C-A56E-32564ADBF2D1}" type="slidenum">
              <a:rPr lang="en-US" altLang="en-US" smtClean="0"/>
              <a:pPr>
                <a:spcBef>
                  <a:spcPct val="0"/>
                </a:spcBef>
              </a:pPr>
              <a:t>6</a:t>
            </a:fld>
            <a:endParaRPr lang="en-US" altLang="en-US"/>
          </a:p>
        </p:txBody>
      </p:sp>
    </p:spTree>
    <p:extLst>
      <p:ext uri="{BB962C8B-B14F-4D97-AF65-F5344CB8AC3E}">
        <p14:creationId xmlns:p14="http://schemas.microsoft.com/office/powerpoint/2010/main" val="388939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393DFF2-ABCE-479F-901B-3F2C30903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3D1FCF2-3F6F-4F83-AB9E-A5C7A46A91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Workers participating on the ATAA need a Certification from the USDOL </a:t>
            </a:r>
          </a:p>
        </p:txBody>
      </p:sp>
      <p:sp>
        <p:nvSpPr>
          <p:cNvPr id="64516" name="Slide Number Placeholder 3">
            <a:extLst>
              <a:ext uri="{FF2B5EF4-FFF2-40B4-BE49-F238E27FC236}">
                <a16:creationId xmlns:a16="http://schemas.microsoft.com/office/drawing/2014/main" id="{F97DC72F-A2A2-4B12-8AA6-48E23EADCF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anose="020F0502020204030204" pitchFamily="34" charset="0"/>
              </a:defRPr>
            </a:lvl1pPr>
            <a:lvl2pPr marL="742950" indent="-285750" algn="l" defTabSz="931863" eaLnBrk="0" hangingPunct="0">
              <a:spcBef>
                <a:spcPct val="30000"/>
              </a:spcBef>
              <a:defRPr sz="1200">
                <a:solidFill>
                  <a:schemeClr val="tx1"/>
                </a:solidFill>
                <a:latin typeface="Calibri" panose="020F0502020204030204" pitchFamily="34" charset="0"/>
              </a:defRPr>
            </a:lvl2pPr>
            <a:lvl3pPr marL="1143000" indent="-228600" algn="l" defTabSz="931863" eaLnBrk="0" hangingPunct="0">
              <a:spcBef>
                <a:spcPct val="30000"/>
              </a:spcBef>
              <a:defRPr sz="1200">
                <a:solidFill>
                  <a:schemeClr val="tx1"/>
                </a:solidFill>
                <a:latin typeface="Calibri" panose="020F0502020204030204" pitchFamily="34" charset="0"/>
              </a:defRPr>
            </a:lvl3pPr>
            <a:lvl4pPr marL="1600200" indent="-228600" algn="l" defTabSz="931863" eaLnBrk="0" hangingPunct="0">
              <a:spcBef>
                <a:spcPct val="30000"/>
              </a:spcBef>
              <a:defRPr sz="1200">
                <a:solidFill>
                  <a:schemeClr val="tx1"/>
                </a:solidFill>
                <a:latin typeface="Calibri" panose="020F0502020204030204" pitchFamily="34" charset="0"/>
              </a:defRPr>
            </a:lvl4pPr>
            <a:lvl5pPr marL="2057400" indent="-228600" algn="l" defTabSz="931863" eaLnBrk="0" hangingPunct="0">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256AC44-F017-40A1-8048-F6BE6C4B4B85}"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423993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393DFF2-ABCE-479F-901B-3F2C30903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3D1FCF2-3F6F-4F83-AB9E-A5C7A46A91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Workers participating on the ATAA need a Certification from the USDOL </a:t>
            </a:r>
          </a:p>
        </p:txBody>
      </p:sp>
      <p:sp>
        <p:nvSpPr>
          <p:cNvPr id="64516" name="Slide Number Placeholder 3">
            <a:extLst>
              <a:ext uri="{FF2B5EF4-FFF2-40B4-BE49-F238E27FC236}">
                <a16:creationId xmlns:a16="http://schemas.microsoft.com/office/drawing/2014/main" id="{F97DC72F-A2A2-4B12-8AA6-48E23EADCF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anose="020F0502020204030204" pitchFamily="34" charset="0"/>
              </a:defRPr>
            </a:lvl1pPr>
            <a:lvl2pPr marL="742950" indent="-285750" algn="l" defTabSz="931863" eaLnBrk="0" hangingPunct="0">
              <a:spcBef>
                <a:spcPct val="30000"/>
              </a:spcBef>
              <a:defRPr sz="1200">
                <a:solidFill>
                  <a:schemeClr val="tx1"/>
                </a:solidFill>
                <a:latin typeface="Calibri" panose="020F0502020204030204" pitchFamily="34" charset="0"/>
              </a:defRPr>
            </a:lvl2pPr>
            <a:lvl3pPr marL="1143000" indent="-228600" algn="l" defTabSz="931863" eaLnBrk="0" hangingPunct="0">
              <a:spcBef>
                <a:spcPct val="30000"/>
              </a:spcBef>
              <a:defRPr sz="1200">
                <a:solidFill>
                  <a:schemeClr val="tx1"/>
                </a:solidFill>
                <a:latin typeface="Calibri" panose="020F0502020204030204" pitchFamily="34" charset="0"/>
              </a:defRPr>
            </a:lvl3pPr>
            <a:lvl4pPr marL="1600200" indent="-228600" algn="l" defTabSz="931863" eaLnBrk="0" hangingPunct="0">
              <a:spcBef>
                <a:spcPct val="30000"/>
              </a:spcBef>
              <a:defRPr sz="1200">
                <a:solidFill>
                  <a:schemeClr val="tx1"/>
                </a:solidFill>
                <a:latin typeface="Calibri" panose="020F0502020204030204" pitchFamily="34" charset="0"/>
              </a:defRPr>
            </a:lvl4pPr>
            <a:lvl5pPr marL="2057400" indent="-228600" algn="l" defTabSz="931863" eaLnBrk="0" hangingPunct="0">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256AC44-F017-40A1-8048-F6BE6C4B4B85}" type="slidenum">
              <a:rPr lang="en-US" altLang="en-US"/>
              <a:pPr algn="r" eaLnBrk="1" hangingPunct="1">
                <a:spcBef>
                  <a:spcPct val="0"/>
                </a:spcBef>
              </a:pPr>
              <a:t>10</a:t>
            </a:fld>
            <a:endParaRPr lang="en-US" altLang="en-US"/>
          </a:p>
        </p:txBody>
      </p:sp>
    </p:spTree>
    <p:extLst>
      <p:ext uri="{BB962C8B-B14F-4D97-AF65-F5344CB8AC3E}">
        <p14:creationId xmlns:p14="http://schemas.microsoft.com/office/powerpoint/2010/main" val="354991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Emphasize that the new 65% coverage for HCTC is for customers under BOTH the new and old Acts.  </a:t>
            </a:r>
          </a:p>
        </p:txBody>
      </p:sp>
    </p:spTree>
    <p:extLst>
      <p:ext uri="{BB962C8B-B14F-4D97-AF65-F5344CB8AC3E}">
        <p14:creationId xmlns:p14="http://schemas.microsoft.com/office/powerpoint/2010/main" val="28566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3640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67700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Rectangle 16"/>
          <p:cNvSpPr>
            <a:spLocks noGrp="1" noChangeArrowheads="1"/>
          </p:cNvSpPr>
          <p:nvPr>
            <p:ph type="sldNum" sz="quarter" idx="10"/>
          </p:nvPr>
        </p:nvSpPr>
        <p:spPr>
          <a:ln/>
        </p:spPr>
        <p:txBody>
          <a:bodyPr/>
          <a:lstStyle>
            <a:lvl1pPr>
              <a:defRPr/>
            </a:lvl1pPr>
          </a:lstStyle>
          <a:p>
            <a:pPr>
              <a:defRPr/>
            </a:pPr>
            <a:fld id="{EB8C7EE2-B339-4C68-BA78-AB4AC81F3823}" type="slidenum">
              <a:rPr lang="en-US" altLang="en-US"/>
              <a:pPr>
                <a:defRPr/>
              </a:pPr>
              <a:t>‹#›</a:t>
            </a:fld>
            <a:endParaRPr lang="en-US" altLang="en-US"/>
          </a:p>
        </p:txBody>
      </p:sp>
    </p:spTree>
    <p:extLst>
      <p:ext uri="{BB962C8B-B14F-4D97-AF65-F5344CB8AC3E}">
        <p14:creationId xmlns:p14="http://schemas.microsoft.com/office/powerpoint/2010/main" val="263643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A7FB4490-D2E7-4DF8-89B3-EC57AB34BE54}" type="slidenum">
              <a:rPr lang="en-US" altLang="en-US"/>
              <a:pPr>
                <a:defRPr/>
              </a:pPr>
              <a:t>‹#›</a:t>
            </a:fld>
            <a:endParaRPr lang="en-US" altLang="en-US"/>
          </a:p>
        </p:txBody>
      </p:sp>
    </p:spTree>
    <p:extLst>
      <p:ext uri="{BB962C8B-B14F-4D97-AF65-F5344CB8AC3E}">
        <p14:creationId xmlns:p14="http://schemas.microsoft.com/office/powerpoint/2010/main" val="9761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9"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w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wi.hctc.stakehldr.en@irs.gov"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credits-deductions/individuals/hctc"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links.govdelivery.com/track?type=click&amp;enid=ZWFzPTEmbWFpbGluZ2lkPTIwMTYwMjE2LjU1MjY1OTMxJm1lc3NhZ2VpZD1NREItUFJELUJVTC0yMDE2MDIxNi41NTI2NTkzMSZkYXRhYmFzZWlkPTEwMDEmc2VyaWFsPTE3MDY5OTg0JmVtYWlsaWQ9YmdvZ3VlbkBkZXRtYS5vcmcmdXNlcmlkPWJnb2d1ZW5AZGV0bWEub3JnJmZsPSZleHRyYT1NdWx0aXZhcmlhdGVJZD0mJiY=&amp;&amp;&amp;100&amp;&amp;&amp;https://wdr.doleta.gov/directives/corr_doc.cfm?DOCN=498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bls.gov/oes/current/oessrcst.ht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mailto:Maynor.Acevedo@Massmail.state.ma.us"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Christopher.QUan@Massmail.state.ma.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8" name="Rectangle 3"/>
          <p:cNvSpPr txBox="1">
            <a:spLocks noChangeArrowheads="1"/>
          </p:cNvSpPr>
          <p:nvPr/>
        </p:nvSpPr>
        <p:spPr>
          <a:xfrm>
            <a:off x="137151" y="5087599"/>
            <a:ext cx="3505200" cy="1214528"/>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200" dirty="0">
                <a:cs typeface="Arial" panose="020B0604020202020204" pitchFamily="34" charset="0"/>
              </a:rPr>
              <a:t>Charlie Baker, Governor</a:t>
            </a:r>
            <a:br>
              <a:rPr lang="en-US" altLang="en-US" sz="1200" dirty="0">
                <a:cs typeface="Arial" panose="020B0604020202020204" pitchFamily="34" charset="0"/>
              </a:rPr>
            </a:br>
            <a:br>
              <a:rPr lang="en-US" altLang="en-US" sz="1200" dirty="0">
                <a:cs typeface="Arial" panose="020B0604020202020204" pitchFamily="34" charset="0"/>
              </a:rPr>
            </a:br>
            <a:r>
              <a:rPr lang="en-US" altLang="en-US" sz="1200" dirty="0" err="1">
                <a:cs typeface="Arial" panose="020B0604020202020204" pitchFamily="34" charset="0"/>
              </a:rPr>
              <a:t>Karyn</a:t>
            </a:r>
            <a:r>
              <a:rPr lang="en-US" altLang="en-US" sz="1200" dirty="0">
                <a:cs typeface="Arial" panose="020B0604020202020204" pitchFamily="34" charset="0"/>
              </a:rPr>
              <a:t> </a:t>
            </a:r>
            <a:r>
              <a:rPr lang="en-US" altLang="en-US" sz="1200" dirty="0" err="1">
                <a:cs typeface="Arial" panose="020B0604020202020204" pitchFamily="34" charset="0"/>
              </a:rPr>
              <a:t>Polito</a:t>
            </a:r>
            <a:r>
              <a:rPr lang="en-US" altLang="en-US" sz="1200" dirty="0">
                <a:cs typeface="Arial" panose="020B0604020202020204" pitchFamily="34" charset="0"/>
              </a:rPr>
              <a:t>, Lieutenant Governor</a:t>
            </a:r>
            <a:br>
              <a:rPr lang="en-US" altLang="en-US" sz="1200" dirty="0">
                <a:cs typeface="Arial" panose="020B0604020202020204" pitchFamily="34" charset="0"/>
              </a:rPr>
            </a:br>
            <a:br>
              <a:rPr lang="en-US" altLang="en-US" sz="1200" dirty="0">
                <a:cs typeface="Arial" panose="020B0604020202020204" pitchFamily="34" charset="0"/>
              </a:rPr>
            </a:br>
            <a:r>
              <a:rPr lang="en-US" altLang="en-US" sz="1200" dirty="0" err="1">
                <a:cs typeface="Arial" panose="020B0604020202020204" pitchFamily="34" charset="0"/>
              </a:rPr>
              <a:t>Rosalin</a:t>
            </a:r>
            <a:r>
              <a:rPr lang="en-US" altLang="en-US" sz="1200" dirty="0">
                <a:cs typeface="Arial" panose="020B0604020202020204" pitchFamily="34" charset="0"/>
              </a:rPr>
              <a:t> Acosta, Secretary</a:t>
            </a:r>
            <a:br>
              <a:rPr lang="en-US" altLang="en-US" sz="1200" dirty="0">
                <a:cs typeface="Arial" panose="020B0604020202020204" pitchFamily="34" charset="0"/>
              </a:rPr>
            </a:br>
            <a:br>
              <a:rPr lang="en-US" altLang="en-US" sz="1200" dirty="0">
                <a:cs typeface="Arial" panose="020B0604020202020204" pitchFamily="34" charset="0"/>
              </a:rPr>
            </a:br>
            <a:r>
              <a:rPr lang="en-US" altLang="en-US" sz="1200" dirty="0">
                <a:cs typeface="Arial" panose="020B0604020202020204" pitchFamily="34" charset="0"/>
              </a:rPr>
              <a:t>Alice Sweeney, Director, </a:t>
            </a:r>
            <a:r>
              <a:rPr lang="en-US" altLang="en-US" sz="1200" dirty="0" err="1">
                <a:cs typeface="Arial" panose="020B0604020202020204" pitchFamily="34" charset="0"/>
              </a:rPr>
              <a:t>MassHire</a:t>
            </a:r>
            <a:r>
              <a:rPr lang="en-US" altLang="en-US" sz="1200" dirty="0">
                <a:cs typeface="Arial" panose="020B0604020202020204" pitchFamily="34" charset="0"/>
              </a:rPr>
              <a:t> DCS</a:t>
            </a:r>
            <a:endParaRPr lang="en-US" altLang="en-US" sz="1200" dirty="0">
              <a:solidFill>
                <a:srgbClr val="FF6600"/>
              </a:solidFill>
              <a:cs typeface="Arial" panose="020B0604020202020204" pitchFamily="34" charset="0"/>
            </a:endParaRPr>
          </a:p>
        </p:txBody>
      </p:sp>
      <p:sp>
        <p:nvSpPr>
          <p:cNvPr id="9" name="Rectangle 2"/>
          <p:cNvSpPr txBox="1">
            <a:spLocks/>
          </p:cNvSpPr>
          <p:nvPr/>
        </p:nvSpPr>
        <p:spPr bwMode="auto">
          <a:xfrm>
            <a:off x="533400" y="599960"/>
            <a:ext cx="8077200" cy="2618537"/>
          </a:xfrm>
          <a:prstGeom prst="rect">
            <a:avLst/>
          </a:prstGeom>
          <a:ln w="76200" cmpd="tri">
            <a:solidFill>
              <a:schemeClr val="tx2"/>
            </a:solidFill>
            <a:miter lim="800000"/>
            <a:headEnd/>
            <a:tailEnd/>
          </a:ln>
        </p:spPr>
        <p:txBody>
          <a:bodyPr vert="horz" lIns="0" tIns="45720" rIns="0" bIns="45720" rtlCol="0" anchor="b" anchorCtr="0">
            <a:spAutoFit/>
          </a:bodyPr>
          <a:lstStyle>
            <a:lvl1pPr algn="l" defTabSz="457200" rtl="0" eaLnBrk="1" latinLnBrk="0" hangingPunct="1">
              <a:lnSpc>
                <a:spcPct val="80000"/>
              </a:lnSpc>
              <a:spcBef>
                <a:spcPct val="0"/>
              </a:spcBef>
              <a:buNone/>
              <a:defRPr sz="5400" b="0" kern="1200">
                <a:solidFill>
                  <a:srgbClr val="FFFFFF"/>
                </a:solidFill>
                <a:latin typeface="+mj-lt"/>
                <a:ea typeface="+mj-ea"/>
                <a:cs typeface="Calibri"/>
              </a:defRPr>
            </a:lvl1pPr>
          </a:lstStyle>
          <a:p>
            <a:pPr algn="ctr">
              <a:defRPr/>
            </a:pPr>
            <a:r>
              <a:rPr lang="en-US" sz="1200" dirty="0"/>
              <a:t> </a:t>
            </a:r>
            <a:br>
              <a:rPr lang="en-US" dirty="0"/>
            </a:br>
            <a:endParaRPr lang="en-US" sz="4800" dirty="0"/>
          </a:p>
          <a:p>
            <a:pPr algn="ctr">
              <a:defRPr/>
            </a:pPr>
            <a:r>
              <a:rPr lang="en-US" sz="4800" b="1" dirty="0">
                <a:latin typeface="+mn-lt"/>
              </a:rPr>
              <a:t>Additional Benefits Under the Trade Program</a:t>
            </a:r>
          </a:p>
          <a:p>
            <a:pPr algn="ctr">
              <a:defRPr/>
            </a:pPr>
            <a:endParaRPr lang="en-US" sz="4800" dirty="0"/>
          </a:p>
        </p:txBody>
      </p:sp>
      <p:sp>
        <p:nvSpPr>
          <p:cNvPr id="5" name="TextBox 1">
            <a:extLst>
              <a:ext uri="{FF2B5EF4-FFF2-40B4-BE49-F238E27FC236}">
                <a16:creationId xmlns:a16="http://schemas.microsoft.com/office/drawing/2014/main" id="{BD6E1E2C-09BF-4C69-A579-E100268DA025}"/>
              </a:ext>
            </a:extLst>
          </p:cNvPr>
          <p:cNvSpPr txBox="1"/>
          <p:nvPr/>
        </p:nvSpPr>
        <p:spPr>
          <a:xfrm>
            <a:off x="117182" y="6590979"/>
            <a:ext cx="8948057"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i="1" dirty="0" err="1">
                <a:ea typeface="+mn-lt"/>
                <a:cs typeface="+mn-lt"/>
              </a:rPr>
              <a:t>MassHire</a:t>
            </a:r>
            <a:r>
              <a:rPr lang="en-US" sz="900" i="1" dirty="0">
                <a:ea typeface="+mn-lt"/>
                <a:cs typeface="+mn-lt"/>
              </a:rPr>
              <a:t> Program &amp; Services are funded in part by US Department of Labor (USDOL) Employment and Training Administration grants as well as non-federal funded grants </a:t>
            </a:r>
            <a:endParaRPr lang="en-US" sz="900" dirty="0">
              <a:cs typeface="Calibri"/>
            </a:endParaRPr>
          </a:p>
        </p:txBody>
      </p:sp>
    </p:spTree>
    <p:extLst>
      <p:ext uri="{BB962C8B-B14F-4D97-AF65-F5344CB8AC3E}">
        <p14:creationId xmlns:p14="http://schemas.microsoft.com/office/powerpoint/2010/main" val="824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6">
            <a:extLst>
              <a:ext uri="{FF2B5EF4-FFF2-40B4-BE49-F238E27FC236}">
                <a16:creationId xmlns:a16="http://schemas.microsoft.com/office/drawing/2014/main" id="{9E9A6ED6-0142-4683-8376-4D49F19A08C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l"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l"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l"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l"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a:spcBef>
                <a:spcPct val="0"/>
              </a:spcBef>
              <a:buClrTx/>
              <a:buSzTx/>
              <a:buFontTx/>
              <a:buNone/>
            </a:pPr>
            <a:fld id="{4DB91A08-6312-4549-B523-6E432120FF89}" type="slidenum">
              <a:rPr lang="en-US" altLang="en-US" sz="1000">
                <a:solidFill>
                  <a:schemeClr val="bg1"/>
                </a:solidFill>
              </a:rPr>
              <a:pPr algn="r">
                <a:spcBef>
                  <a:spcPct val="0"/>
                </a:spcBef>
                <a:buClrTx/>
                <a:buSzTx/>
                <a:buFontTx/>
                <a:buNone/>
              </a:pPr>
              <a:t>10</a:t>
            </a:fld>
            <a:endParaRPr lang="en-US" altLang="en-US" sz="1000">
              <a:solidFill>
                <a:schemeClr val="bg1"/>
              </a:solidFill>
            </a:endParaRPr>
          </a:p>
        </p:txBody>
      </p:sp>
      <p:sp>
        <p:nvSpPr>
          <p:cNvPr id="18436" name="Rectangle 3">
            <a:extLst>
              <a:ext uri="{FF2B5EF4-FFF2-40B4-BE49-F238E27FC236}">
                <a16:creationId xmlns:a16="http://schemas.microsoft.com/office/drawing/2014/main" id="{0091AFA0-3591-41D1-83FD-E985B95A068C}"/>
              </a:ext>
            </a:extLst>
          </p:cNvPr>
          <p:cNvSpPr>
            <a:spLocks noGrp="1"/>
          </p:cNvSpPr>
          <p:nvPr>
            <p:ph type="body" idx="1"/>
          </p:nvPr>
        </p:nvSpPr>
        <p:spPr>
          <a:xfrm>
            <a:off x="228599" y="1219200"/>
            <a:ext cx="8833207" cy="5105400"/>
          </a:xfrm>
        </p:spPr>
        <p:txBody>
          <a:bodyPr/>
          <a:lstStyle/>
          <a:p>
            <a:pPr>
              <a:spcBef>
                <a:spcPts val="0"/>
              </a:spcBef>
              <a:spcAft>
                <a:spcPts val="0"/>
              </a:spcAft>
              <a:buFont typeface="Courier New"/>
              <a:buChar char="o"/>
              <a:tabLst>
                <a:tab pos="457200" algn="l"/>
              </a:tabLst>
              <a:defRPr/>
            </a:pPr>
            <a:endParaRPr lang="en-US" sz="900" dirty="0">
              <a:ea typeface="Times New Roman"/>
            </a:endParaRPr>
          </a:p>
          <a:p>
            <a:pPr>
              <a:spcBef>
                <a:spcPts val="0"/>
              </a:spcBef>
              <a:spcAft>
                <a:spcPts val="0"/>
              </a:spcAft>
              <a:buFont typeface="Courier New"/>
              <a:buChar char="o"/>
              <a:tabLst>
                <a:tab pos="457200" algn="l"/>
              </a:tabLst>
              <a:defRPr/>
            </a:pPr>
            <a:r>
              <a:rPr lang="en-US" dirty="0">
                <a:solidFill>
                  <a:schemeClr val="accent6"/>
                </a:solidFill>
                <a:ea typeface="Times New Roman"/>
              </a:rPr>
              <a:t>Customer must obtain reemployment within 26 weeks from date of separation to be eligible</a:t>
            </a:r>
          </a:p>
          <a:p>
            <a:pPr>
              <a:spcBef>
                <a:spcPts val="0"/>
              </a:spcBef>
              <a:spcAft>
                <a:spcPts val="0"/>
              </a:spcAft>
              <a:buFont typeface="Courier New"/>
              <a:buChar char="o"/>
              <a:tabLst>
                <a:tab pos="457200" algn="l"/>
              </a:tabLst>
              <a:defRPr/>
            </a:pPr>
            <a:endParaRPr lang="en-US" dirty="0">
              <a:solidFill>
                <a:schemeClr val="accent6"/>
              </a:solidFill>
            </a:endParaRPr>
          </a:p>
          <a:p>
            <a:pPr>
              <a:spcBef>
                <a:spcPts val="0"/>
              </a:spcBef>
              <a:spcAft>
                <a:spcPts val="0"/>
              </a:spcAft>
              <a:buFont typeface="Courier New"/>
              <a:buChar char="o"/>
              <a:tabLst>
                <a:tab pos="457200" algn="l"/>
              </a:tabLst>
              <a:defRPr/>
            </a:pPr>
            <a:r>
              <a:rPr lang="en-US" dirty="0">
                <a:solidFill>
                  <a:schemeClr val="accent6"/>
                </a:solidFill>
              </a:rPr>
              <a:t>New employment cannot be with the same division/facility from which he/she was separated.</a:t>
            </a:r>
          </a:p>
          <a:p>
            <a:pPr>
              <a:spcBef>
                <a:spcPts val="0"/>
              </a:spcBef>
              <a:spcAft>
                <a:spcPts val="0"/>
              </a:spcAft>
              <a:buFont typeface="Courier New"/>
              <a:buChar char="o"/>
              <a:tabLst>
                <a:tab pos="457200" algn="l"/>
              </a:tabLst>
              <a:defRPr/>
            </a:pPr>
            <a:endParaRPr lang="en-US" dirty="0">
              <a:solidFill>
                <a:schemeClr val="accent6"/>
              </a:solidFill>
            </a:endParaRPr>
          </a:p>
          <a:p>
            <a:pPr>
              <a:spcBef>
                <a:spcPts val="0"/>
              </a:spcBef>
              <a:spcAft>
                <a:spcPts val="0"/>
              </a:spcAft>
              <a:buFont typeface="Courier New"/>
              <a:buChar char="o"/>
              <a:tabLst>
                <a:tab pos="457200" algn="l"/>
              </a:tabLst>
              <a:defRPr/>
            </a:pPr>
            <a:r>
              <a:rPr lang="en-US" dirty="0">
                <a:solidFill>
                  <a:schemeClr val="accent6"/>
                </a:solidFill>
              </a:rPr>
              <a:t>Workers must choose between TRA </a:t>
            </a:r>
            <a:r>
              <a:rPr lang="en-US" u="sng" dirty="0">
                <a:solidFill>
                  <a:schemeClr val="accent6"/>
                </a:solidFill>
              </a:rPr>
              <a:t>or</a:t>
            </a:r>
            <a:r>
              <a:rPr lang="en-US" dirty="0">
                <a:solidFill>
                  <a:schemeClr val="accent6"/>
                </a:solidFill>
              </a:rPr>
              <a:t> ATAA</a:t>
            </a:r>
            <a:br>
              <a:rPr lang="en-US" dirty="0">
                <a:solidFill>
                  <a:schemeClr val="accent6"/>
                </a:solidFill>
              </a:rPr>
            </a:br>
            <a:endParaRPr lang="en-US" dirty="0">
              <a:solidFill>
                <a:schemeClr val="accent6"/>
              </a:solidFill>
            </a:endParaRPr>
          </a:p>
          <a:p>
            <a:pPr>
              <a:spcBef>
                <a:spcPts val="0"/>
              </a:spcBef>
              <a:spcAft>
                <a:spcPts val="0"/>
              </a:spcAft>
              <a:buFont typeface="Courier New"/>
              <a:buChar char="o"/>
              <a:tabLst>
                <a:tab pos="457200" algn="l"/>
              </a:tabLst>
              <a:defRPr/>
            </a:pPr>
            <a:r>
              <a:rPr lang="en-US" dirty="0">
                <a:solidFill>
                  <a:schemeClr val="accent6"/>
                </a:solidFill>
              </a:rPr>
              <a:t>ATAA participants are not eligible for any other benefits other than relocation allowances and HCTC.  </a:t>
            </a:r>
            <a:r>
              <a:rPr lang="en-US" b="0" i="0" dirty="0">
                <a:solidFill>
                  <a:schemeClr val="accent6"/>
                </a:solidFill>
                <a:effectLst/>
              </a:rPr>
              <a:t>Receipt of ATAA prohibits eligibility for other benefits.</a:t>
            </a:r>
            <a:endParaRPr lang="en-US" dirty="0">
              <a:solidFill>
                <a:schemeClr val="accent6"/>
              </a:solidFill>
            </a:endParaRPr>
          </a:p>
          <a:p>
            <a:pPr>
              <a:spcBef>
                <a:spcPts val="0"/>
              </a:spcBef>
              <a:spcAft>
                <a:spcPts val="0"/>
              </a:spcAft>
              <a:buFont typeface="Courier New"/>
              <a:buChar char="o"/>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p:txBody>
      </p:sp>
      <p:sp>
        <p:nvSpPr>
          <p:cNvPr id="7" name="Rectangle 2">
            <a:extLst>
              <a:ext uri="{FF2B5EF4-FFF2-40B4-BE49-F238E27FC236}">
                <a16:creationId xmlns:a16="http://schemas.microsoft.com/office/drawing/2014/main" id="{D1E65F49-363D-40A0-AFAF-4AA845550E61}"/>
              </a:ext>
            </a:extLst>
          </p:cNvPr>
          <p:cNvSpPr>
            <a:spLocks noGrp="1"/>
          </p:cNvSpPr>
          <p:nvPr>
            <p:ph type="title"/>
          </p:nvPr>
        </p:nvSpPr>
        <p:spPr bwMode="auto">
          <a:xfrm>
            <a:off x="457199" y="139700"/>
            <a:ext cx="8340291" cy="954088"/>
          </a:xfrm>
        </p:spPr>
        <p:txBody>
          <a:bodyPr/>
          <a:lstStyle/>
          <a:p>
            <a:pPr>
              <a:defRPr/>
            </a:pPr>
            <a:r>
              <a:rPr lang="en-US" dirty="0">
                <a:effectLst/>
              </a:rPr>
              <a:t>Alternative Trade Adjustment Assistance (ATAA)</a:t>
            </a:r>
          </a:p>
        </p:txBody>
      </p:sp>
    </p:spTree>
    <p:extLst>
      <p:ext uri="{BB962C8B-B14F-4D97-AF65-F5344CB8AC3E}">
        <p14:creationId xmlns:p14="http://schemas.microsoft.com/office/powerpoint/2010/main" val="419594331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customer may obtain employment before turning 50 years old and receive A/RTAA benefits after turning 50 years old</a:t>
            </a:r>
          </a:p>
          <a:p>
            <a:pPr lvl="1"/>
            <a:r>
              <a:rPr lang="en-US" sz="2600" b="1" u="sng" dirty="0"/>
              <a:t>IF</a:t>
            </a:r>
            <a:r>
              <a:rPr lang="en-US" sz="2600" dirty="0"/>
              <a:t> the A/RTAA eligibility period established after obtaining such employment has not expired when the individual turned 50 years old.</a:t>
            </a:r>
          </a:p>
          <a:p>
            <a:pPr marL="0" indent="0">
              <a:buNone/>
            </a:pPr>
            <a:endParaRPr lang="en-US" dirty="0"/>
          </a:p>
        </p:txBody>
      </p:sp>
      <p:sp>
        <p:nvSpPr>
          <p:cNvPr id="3" name="Title 2"/>
          <p:cNvSpPr>
            <a:spLocks noGrp="1"/>
          </p:cNvSpPr>
          <p:nvPr>
            <p:ph type="title"/>
          </p:nvPr>
        </p:nvSpPr>
        <p:spPr/>
        <p:txBody>
          <a:bodyPr/>
          <a:lstStyle/>
          <a:p>
            <a:r>
              <a:rPr lang="en-US" dirty="0"/>
              <a:t>Age Requirement</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11</a:t>
            </a:fld>
            <a:endParaRPr lang="en-US" altLang="en-US"/>
          </a:p>
        </p:txBody>
      </p:sp>
    </p:spTree>
    <p:extLst>
      <p:ext uri="{BB962C8B-B14F-4D97-AF65-F5344CB8AC3E}">
        <p14:creationId xmlns:p14="http://schemas.microsoft.com/office/powerpoint/2010/main" val="367952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dirty="0"/>
              <a:t>A customer can change employment</a:t>
            </a:r>
          </a:p>
          <a:p>
            <a:r>
              <a:rPr lang="en-US" dirty="0"/>
              <a:t>Can hold multiple jobs </a:t>
            </a:r>
          </a:p>
          <a:p>
            <a:pPr lvl="1" indent="-287020"/>
            <a:r>
              <a:rPr lang="en-US" dirty="0"/>
              <a:t>all jobs must be submitted on application</a:t>
            </a:r>
            <a:endParaRPr lang="en-US" dirty="0">
              <a:cs typeface="Calibri"/>
            </a:endParaRPr>
          </a:p>
          <a:p>
            <a:pPr lvl="1" indent="-287020"/>
            <a:r>
              <a:rPr lang="en-US" dirty="0">
                <a:cs typeface="Calibri"/>
              </a:rPr>
              <a:t>If an additional job is obtained after initial ATAA eligibility is established, it must be included.</a:t>
            </a:r>
            <a:endParaRPr lang="en-US" dirty="0"/>
          </a:p>
          <a:p>
            <a:r>
              <a:rPr lang="en-US" dirty="0"/>
              <a:t>Can experience a period of unemployment and return to A/RTAA</a:t>
            </a:r>
          </a:p>
        </p:txBody>
      </p:sp>
      <p:sp>
        <p:nvSpPr>
          <p:cNvPr id="3" name="Title 2"/>
          <p:cNvSpPr>
            <a:spLocks noGrp="1"/>
          </p:cNvSpPr>
          <p:nvPr>
            <p:ph type="title"/>
          </p:nvPr>
        </p:nvSpPr>
        <p:spPr/>
        <p:txBody>
          <a:bodyPr/>
          <a:lstStyle/>
          <a:p>
            <a:r>
              <a:rPr lang="en-US" dirty="0"/>
              <a:t>Continuing Eligibility</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12</a:t>
            </a:fld>
            <a:endParaRPr lang="en-US" altLang="en-US"/>
          </a:p>
        </p:txBody>
      </p:sp>
    </p:spTree>
    <p:extLst>
      <p:ext uri="{BB962C8B-B14F-4D97-AF65-F5344CB8AC3E}">
        <p14:creationId xmlns:p14="http://schemas.microsoft.com/office/powerpoint/2010/main" val="372818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138"/>
            <a:ext cx="8458200" cy="4525962"/>
          </a:xfrm>
        </p:spPr>
        <p:txBody>
          <a:bodyPr/>
          <a:lstStyle/>
          <a:p>
            <a:pPr marL="0">
              <a:lnSpc>
                <a:spcPct val="115000"/>
              </a:lnSpc>
              <a:spcBef>
                <a:spcPts val="0"/>
              </a:spcBef>
              <a:spcAft>
                <a:spcPts val="1000"/>
              </a:spcAft>
              <a:defRPr/>
            </a:pPr>
            <a:r>
              <a:rPr lang="en-US" sz="2800" b="1" dirty="0">
                <a:latin typeface="Calibri" panose="020F0502020204030204" pitchFamily="34" charset="0"/>
                <a:ea typeface="Calibri" panose="020F0502020204030204" pitchFamily="34" charset="0"/>
                <a:cs typeface="Times New Roman" panose="02020603050405020304" pitchFamily="18" charset="0"/>
              </a:rPr>
              <a:t>A/RTAA</a:t>
            </a:r>
            <a:r>
              <a:rPr lang="en-US" sz="2800" dirty="0">
                <a:latin typeface="Calibri" panose="020F0502020204030204" pitchFamily="34" charset="0"/>
                <a:ea typeface="Calibri" panose="020F0502020204030204" pitchFamily="34" charset="0"/>
                <a:cs typeface="Times New Roman" panose="02020603050405020304" pitchFamily="18" charset="0"/>
              </a:rPr>
              <a:t> - If there is a </a:t>
            </a:r>
            <a:r>
              <a:rPr lang="en-US" sz="2800" u="sng" dirty="0">
                <a:latin typeface="Calibri" panose="020F0502020204030204" pitchFamily="34" charset="0"/>
                <a:ea typeface="Calibri" panose="020F0502020204030204" pitchFamily="34" charset="0"/>
                <a:cs typeface="Times New Roman" panose="02020603050405020304" pitchFamily="18" charset="0"/>
              </a:rPr>
              <a:t>change in employer</a:t>
            </a:r>
            <a:r>
              <a:rPr lang="en-US" sz="2800" dirty="0">
                <a:latin typeface="Calibri" panose="020F0502020204030204" pitchFamily="34" charset="0"/>
                <a:ea typeface="Calibri" panose="020F0502020204030204" pitchFamily="34" charset="0"/>
                <a:cs typeface="Times New Roman" panose="02020603050405020304" pitchFamily="18" charset="0"/>
              </a:rPr>
              <a:t> a </a:t>
            </a:r>
            <a:r>
              <a:rPr lang="en-US" sz="2800" u="sng" dirty="0">
                <a:latin typeface="Calibri" panose="020F0502020204030204" pitchFamily="34" charset="0"/>
                <a:ea typeface="Calibri" panose="020F0502020204030204" pitchFamily="34" charset="0"/>
                <a:cs typeface="Times New Roman" panose="02020603050405020304" pitchFamily="18" charset="0"/>
              </a:rPr>
              <a:t>redetermination </a:t>
            </a:r>
            <a:r>
              <a:rPr lang="en-US" sz="2800" dirty="0">
                <a:latin typeface="Calibri" panose="020F0502020204030204" pitchFamily="34" charset="0"/>
                <a:ea typeface="Calibri" panose="020F0502020204030204" pitchFamily="34" charset="0"/>
                <a:cs typeface="Times New Roman" panose="02020603050405020304" pitchFamily="18" charset="0"/>
              </a:rPr>
              <a:t>is required.  In order to do so all the paystubs must be entered from the old employer before TAA can </a:t>
            </a:r>
            <a:r>
              <a:rPr lang="en-US" sz="2800" u="sng" dirty="0">
                <a:latin typeface="Calibri" panose="020F0502020204030204" pitchFamily="34" charset="0"/>
                <a:ea typeface="Calibri" panose="020F0502020204030204" pitchFamily="34" charset="0"/>
                <a:cs typeface="Times New Roman" panose="02020603050405020304" pitchFamily="18" charset="0"/>
              </a:rPr>
              <a:t>close</a:t>
            </a:r>
            <a:r>
              <a:rPr lang="en-US" sz="2800" dirty="0">
                <a:latin typeface="Calibri" panose="020F0502020204030204" pitchFamily="34" charset="0"/>
                <a:ea typeface="Calibri" panose="020F0502020204030204" pitchFamily="34" charset="0"/>
                <a:cs typeface="Times New Roman" panose="02020603050405020304" pitchFamily="18" charset="0"/>
              </a:rPr>
              <a:t> the current A/RTAA Application.  Once the Application is closed then </a:t>
            </a:r>
            <a:r>
              <a:rPr lang="en-US" sz="2800" u="sng" dirty="0">
                <a:latin typeface="Calibri" panose="020F0502020204030204" pitchFamily="34" charset="0"/>
                <a:ea typeface="Calibri" panose="020F0502020204030204" pitchFamily="34" charset="0"/>
                <a:cs typeface="Times New Roman" panose="02020603050405020304" pitchFamily="18" charset="0"/>
              </a:rPr>
              <a:t>a NEW A/RTAA Application</a:t>
            </a:r>
            <a:r>
              <a:rPr lang="en-US" sz="2800" dirty="0">
                <a:latin typeface="Calibri" panose="020F0502020204030204" pitchFamily="34" charset="0"/>
                <a:ea typeface="Calibri" panose="020F0502020204030204" pitchFamily="34" charset="0"/>
                <a:cs typeface="Times New Roman" panose="02020603050405020304" pitchFamily="18" charset="0"/>
              </a:rPr>
              <a:t> will be submitted for new employment.  TAA will review and make a determination.</a:t>
            </a:r>
          </a:p>
          <a:p>
            <a:pPr marL="0">
              <a:lnSpc>
                <a:spcPct val="115000"/>
              </a:lnSpc>
              <a:spcBef>
                <a:spcPts val="0"/>
              </a:spcBef>
              <a:spcAft>
                <a:spcPts val="1000"/>
              </a:spcAft>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
        <p:nvSpPr>
          <p:cNvPr id="3" name="Title 2"/>
          <p:cNvSpPr>
            <a:spLocks noGrp="1"/>
          </p:cNvSpPr>
          <p:nvPr>
            <p:ph type="title"/>
          </p:nvPr>
        </p:nvSpPr>
        <p:spPr>
          <a:xfrm>
            <a:off x="761999" y="58738"/>
            <a:ext cx="7924800" cy="1143000"/>
          </a:xfrm>
        </p:spPr>
        <p:txBody>
          <a:bodyPr/>
          <a:lstStyle/>
          <a:p>
            <a:pPr algn="ctr">
              <a:defRPr/>
            </a:pPr>
            <a:r>
              <a:rPr lang="en-US" sz="4400" cap="all" dirty="0">
                <a:effectLst>
                  <a:outerShdw blurRad="38100" dist="38100" dir="2700000" algn="tl">
                    <a:srgbClr val="000000">
                      <a:alpha val="43137"/>
                    </a:srgbClr>
                  </a:outerShdw>
                  <a:reflection blurRad="12700" stA="50000" endPos="50000" dist="5004" dir="5400000" sy="-100000"/>
                </a:effectLst>
              </a:rPr>
              <a:t>A/RTAA - Reminders</a:t>
            </a:r>
            <a:endParaRPr lang="en-US" sz="4400" dirty="0">
              <a:effectLst>
                <a:outerShdw blurRad="38100" dist="38100" dir="2700000" algn="tl">
                  <a:srgbClr val="000000">
                    <a:alpha val="43137"/>
                  </a:srgbClr>
                </a:outerShdw>
                <a:reflection blurRad="12700" stA="50000" endPos="50000" dist="5004" dir="5400000" sy="-100000"/>
              </a:effectLst>
            </a:endParaRPr>
          </a:p>
        </p:txBody>
      </p:sp>
      <p:sp>
        <p:nvSpPr>
          <p:cNvPr id="10445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00E23A3C-AA20-4AB2-8118-C415D09FF82E}" type="slidenum">
              <a:rPr lang="en-US" altLang="en-US" smtClean="0">
                <a:solidFill>
                  <a:schemeClr val="bg1"/>
                </a:solidFill>
              </a:rPr>
              <a:pPr/>
              <a:t>13</a:t>
            </a:fld>
            <a:endParaRPr lang="en-US" altLang="en-US">
              <a:solidFill>
                <a:schemeClr val="bg1"/>
              </a:solidFill>
            </a:endParaRPr>
          </a:p>
        </p:txBody>
      </p:sp>
      <p:pic>
        <p:nvPicPr>
          <p:cNvPr id="104453"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9906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68" y="4748974"/>
            <a:ext cx="3098731" cy="188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8904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3020"/>
            <a:ext cx="8229600" cy="4892039"/>
          </a:xfrm>
        </p:spPr>
        <p:txBody>
          <a:bodyPr>
            <a:normAutofit fontScale="92500" lnSpcReduction="10000"/>
          </a:bodyPr>
          <a:lstStyle/>
          <a:p>
            <a:pPr marL="0" indent="0">
              <a:buNone/>
            </a:pPr>
            <a:r>
              <a:rPr lang="en-US" sz="3100" dirty="0"/>
              <a:t>When submitting weekly certifications, the following wages must be included:</a:t>
            </a:r>
          </a:p>
          <a:p>
            <a:r>
              <a:rPr lang="en-US" sz="3100" dirty="0"/>
              <a:t>Regular pay</a:t>
            </a:r>
          </a:p>
          <a:p>
            <a:r>
              <a:rPr lang="en-US" sz="3100" dirty="0"/>
              <a:t>Overtime</a:t>
            </a:r>
          </a:p>
          <a:p>
            <a:r>
              <a:rPr lang="en-US" sz="3100" dirty="0"/>
              <a:t>Commission</a:t>
            </a:r>
          </a:p>
          <a:p>
            <a:r>
              <a:rPr lang="en-US" sz="3100" dirty="0"/>
              <a:t>Bonus pay</a:t>
            </a:r>
          </a:p>
          <a:p>
            <a:r>
              <a:rPr lang="en-US" sz="3100" dirty="0"/>
              <a:t>Shift differential</a:t>
            </a:r>
          </a:p>
          <a:p>
            <a:r>
              <a:rPr lang="en-US" sz="3100" dirty="0"/>
              <a:t>Paid sick or vacation time</a:t>
            </a:r>
          </a:p>
          <a:p>
            <a:pPr marL="0" indent="0">
              <a:buNone/>
            </a:pPr>
            <a:r>
              <a:rPr lang="en-US" sz="3100" dirty="0"/>
              <a:t>Total hours for the week must also be included.</a:t>
            </a:r>
          </a:p>
          <a:p>
            <a:endParaRPr lang="en-US" dirty="0"/>
          </a:p>
        </p:txBody>
      </p:sp>
      <p:sp>
        <p:nvSpPr>
          <p:cNvPr id="3" name="Title 2"/>
          <p:cNvSpPr>
            <a:spLocks noGrp="1"/>
          </p:cNvSpPr>
          <p:nvPr>
            <p:ph type="title"/>
          </p:nvPr>
        </p:nvSpPr>
        <p:spPr/>
        <p:txBody>
          <a:bodyPr/>
          <a:lstStyle/>
          <a:p>
            <a:r>
              <a:rPr lang="en-US" dirty="0"/>
              <a:t>A/RTAA Weekly Certifications</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14</a:t>
            </a:fld>
            <a:endParaRPr lang="en-US" altLang="en-US"/>
          </a:p>
        </p:txBody>
      </p:sp>
    </p:spTree>
    <p:extLst>
      <p:ext uri="{BB962C8B-B14F-4D97-AF65-F5344CB8AC3E}">
        <p14:creationId xmlns:p14="http://schemas.microsoft.com/office/powerpoint/2010/main" val="324235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If there is a permanent change in wages, make sure to select the option in the weekly certification and post the service update on the employment tab under </a:t>
            </a:r>
            <a:r>
              <a:rPr lang="en-US" u="sng" dirty="0"/>
              <a:t>Services</a:t>
            </a:r>
            <a:r>
              <a:rPr lang="en-US" dirty="0"/>
              <a:t>.  *Employment Follow-Up</a:t>
            </a:r>
          </a:p>
        </p:txBody>
      </p:sp>
      <p:sp>
        <p:nvSpPr>
          <p:cNvPr id="3" name="Title 2"/>
          <p:cNvSpPr>
            <a:spLocks noGrp="1"/>
          </p:cNvSpPr>
          <p:nvPr>
            <p:ph type="title"/>
          </p:nvPr>
        </p:nvSpPr>
        <p:spPr/>
        <p:txBody>
          <a:bodyPr/>
          <a:lstStyle/>
          <a:p>
            <a:r>
              <a:rPr lang="en-US" dirty="0"/>
              <a:t>Changes in Wages</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15</a:t>
            </a:fld>
            <a:endParaRPr lang="en-US" altLang="en-US"/>
          </a:p>
        </p:txBody>
      </p:sp>
      <p:pic>
        <p:nvPicPr>
          <p:cNvPr id="6" name="Picture 5">
            <a:extLst>
              <a:ext uri="{FF2B5EF4-FFF2-40B4-BE49-F238E27FC236}">
                <a16:creationId xmlns:a16="http://schemas.microsoft.com/office/drawing/2014/main" id="{9ED52D77-6D5C-4039-AEFD-D36DA0121082}"/>
              </a:ext>
            </a:extLst>
          </p:cNvPr>
          <p:cNvPicPr>
            <a:picLocks noChangeAspect="1"/>
          </p:cNvPicPr>
          <p:nvPr/>
        </p:nvPicPr>
        <p:blipFill>
          <a:blip r:embed="rId2"/>
          <a:stretch>
            <a:fillRect/>
          </a:stretch>
        </p:blipFill>
        <p:spPr>
          <a:xfrm>
            <a:off x="0" y="3072924"/>
            <a:ext cx="5390545" cy="2757508"/>
          </a:xfrm>
          <a:prstGeom prst="rect">
            <a:avLst/>
          </a:prstGeom>
        </p:spPr>
      </p:pic>
      <p:pic>
        <p:nvPicPr>
          <p:cNvPr id="7" name="Picture 6">
            <a:extLst>
              <a:ext uri="{FF2B5EF4-FFF2-40B4-BE49-F238E27FC236}">
                <a16:creationId xmlns:a16="http://schemas.microsoft.com/office/drawing/2014/main" id="{CD8C0C7D-F68B-4F0C-86AA-5CE016F2BA8C}"/>
              </a:ext>
            </a:extLst>
          </p:cNvPr>
          <p:cNvPicPr>
            <a:picLocks noChangeAspect="1"/>
          </p:cNvPicPr>
          <p:nvPr/>
        </p:nvPicPr>
        <p:blipFill>
          <a:blip r:embed="rId3"/>
          <a:stretch>
            <a:fillRect/>
          </a:stretch>
        </p:blipFill>
        <p:spPr>
          <a:xfrm>
            <a:off x="4920591" y="4941495"/>
            <a:ext cx="4223409" cy="1916505"/>
          </a:xfrm>
          <a:prstGeom prst="rect">
            <a:avLst/>
          </a:prstGeom>
        </p:spPr>
      </p:pic>
    </p:spTree>
    <p:extLst>
      <p:ext uri="{BB962C8B-B14F-4D97-AF65-F5344CB8AC3E}">
        <p14:creationId xmlns:p14="http://schemas.microsoft.com/office/powerpoint/2010/main" val="25117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4886F0-92F5-4A8A-B8CC-FE8D4010494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FC60E5F-CBFC-491A-8CAC-8F59D49A7D76}"/>
              </a:ext>
            </a:extLst>
          </p:cNvPr>
          <p:cNvSpPr>
            <a:spLocks noGrp="1"/>
          </p:cNvSpPr>
          <p:nvPr>
            <p:ph type="sldNum" sz="quarter" idx="10"/>
          </p:nvPr>
        </p:nvSpPr>
        <p:spPr/>
        <p:txBody>
          <a:bodyPr/>
          <a:lstStyle/>
          <a:p>
            <a:pPr>
              <a:defRPr/>
            </a:pPr>
            <a:fld id="{EB8C7EE2-B339-4C68-BA78-AB4AC81F3823}" type="slidenum">
              <a:rPr lang="en-US" altLang="en-US" smtClean="0"/>
              <a:pPr>
                <a:defRPr/>
              </a:pPr>
              <a:t>16</a:t>
            </a:fld>
            <a:endParaRPr lang="en-US" altLang="en-US"/>
          </a:p>
        </p:txBody>
      </p:sp>
      <p:pic>
        <p:nvPicPr>
          <p:cNvPr id="10" name="Picture 9">
            <a:extLst>
              <a:ext uri="{FF2B5EF4-FFF2-40B4-BE49-F238E27FC236}">
                <a16:creationId xmlns:a16="http://schemas.microsoft.com/office/drawing/2014/main" id="{2D7BB4AF-114C-4340-8DEF-34979F543E34}"/>
              </a:ext>
            </a:extLst>
          </p:cNvPr>
          <p:cNvPicPr>
            <a:picLocks noChangeAspect="1"/>
          </p:cNvPicPr>
          <p:nvPr/>
        </p:nvPicPr>
        <p:blipFill>
          <a:blip r:embed="rId2"/>
          <a:stretch>
            <a:fillRect/>
          </a:stretch>
        </p:blipFill>
        <p:spPr>
          <a:xfrm>
            <a:off x="541918" y="1332484"/>
            <a:ext cx="8306754" cy="4534162"/>
          </a:xfrm>
          <a:prstGeom prst="rect">
            <a:avLst/>
          </a:prstGeom>
        </p:spPr>
      </p:pic>
    </p:spTree>
    <p:extLst>
      <p:ext uri="{BB962C8B-B14F-4D97-AF65-F5344CB8AC3E}">
        <p14:creationId xmlns:p14="http://schemas.microsoft.com/office/powerpoint/2010/main" val="216007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9379E-05B9-406B-9053-1ADF33BD171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470CA35-2638-4950-8546-41C6AC9AA4E9}"/>
              </a:ext>
            </a:extLst>
          </p:cNvPr>
          <p:cNvSpPr>
            <a:spLocks noGrp="1"/>
          </p:cNvSpPr>
          <p:nvPr>
            <p:ph type="sldNum" sz="quarter" idx="10"/>
          </p:nvPr>
        </p:nvSpPr>
        <p:spPr/>
        <p:txBody>
          <a:bodyPr/>
          <a:lstStyle/>
          <a:p>
            <a:pPr>
              <a:defRPr/>
            </a:pPr>
            <a:fld id="{EB8C7EE2-B339-4C68-BA78-AB4AC81F3823}" type="slidenum">
              <a:rPr lang="en-US" altLang="en-US" smtClean="0"/>
              <a:pPr>
                <a:defRPr/>
              </a:pPr>
              <a:t>17</a:t>
            </a:fld>
            <a:endParaRPr lang="en-US" altLang="en-US"/>
          </a:p>
        </p:txBody>
      </p:sp>
      <p:pic>
        <p:nvPicPr>
          <p:cNvPr id="6" name="Picture 5">
            <a:extLst>
              <a:ext uri="{FF2B5EF4-FFF2-40B4-BE49-F238E27FC236}">
                <a16:creationId xmlns:a16="http://schemas.microsoft.com/office/drawing/2014/main" id="{5804253D-3BD5-48F7-898B-E296A776B9D0}"/>
              </a:ext>
            </a:extLst>
          </p:cNvPr>
          <p:cNvPicPr>
            <a:picLocks noChangeAspect="1"/>
          </p:cNvPicPr>
          <p:nvPr/>
        </p:nvPicPr>
        <p:blipFill>
          <a:blip r:embed="rId2"/>
          <a:stretch>
            <a:fillRect/>
          </a:stretch>
        </p:blipFill>
        <p:spPr>
          <a:xfrm>
            <a:off x="1530410" y="1480976"/>
            <a:ext cx="6057840" cy="4512418"/>
          </a:xfrm>
          <a:prstGeom prst="rect">
            <a:avLst/>
          </a:prstGeom>
        </p:spPr>
      </p:pic>
    </p:spTree>
    <p:extLst>
      <p:ext uri="{BB962C8B-B14F-4D97-AF65-F5344CB8AC3E}">
        <p14:creationId xmlns:p14="http://schemas.microsoft.com/office/powerpoint/2010/main" val="298775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E6684D92-8808-469D-BD98-A5C0E1170C1C}" type="slidenum">
              <a:rPr lang="en-US" altLang="en-US" smtClean="0">
                <a:solidFill>
                  <a:schemeClr val="bg1"/>
                </a:solidFill>
              </a:rPr>
              <a:pPr/>
              <a:t>18</a:t>
            </a:fld>
            <a:endParaRPr lang="en-US" altLang="en-US">
              <a:solidFill>
                <a:schemeClr val="bg1"/>
              </a:solidFill>
            </a:endParaRPr>
          </a:p>
        </p:txBody>
      </p:sp>
      <p:sp>
        <p:nvSpPr>
          <p:cNvPr id="3" name="Title 2"/>
          <p:cNvSpPr txBox="1">
            <a:spLocks/>
          </p:cNvSpPr>
          <p:nvPr/>
        </p:nvSpPr>
        <p:spPr>
          <a:xfrm>
            <a:off x="762000" y="274638"/>
            <a:ext cx="7924800" cy="1143000"/>
          </a:xfrm>
          <a:prstGeom prst="rect">
            <a:avLst/>
          </a:prstGeom>
        </p:spPr>
        <p:txBody>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4400" cap="all" dirty="0">
                <a:solidFill>
                  <a:schemeClr val="bg1"/>
                </a:solidFill>
                <a:effectLst>
                  <a:outerShdw blurRad="38100" dist="38100" dir="2700000" algn="tl">
                    <a:srgbClr val="000000">
                      <a:alpha val="43137"/>
                    </a:srgbClr>
                  </a:outerShdw>
                  <a:reflection blurRad="12700" stA="50000" endPos="50000" dist="5004" dir="5400000" sy="-100000"/>
                </a:effectLst>
              </a:rPr>
              <a:t>A/RTAA - Reminders</a:t>
            </a:r>
            <a:endParaRPr lang="en-US" sz="4400" dirty="0">
              <a:solidFill>
                <a:schemeClr val="bg1"/>
              </a:solidFill>
              <a:effectLst>
                <a:outerShdw blurRad="38100" dist="38100" dir="2700000" algn="tl">
                  <a:srgbClr val="000000">
                    <a:alpha val="43137"/>
                  </a:srgbClr>
                </a:outerShdw>
                <a:reflection blurRad="12700" stA="50000" endPos="50000" dist="5004" dir="5400000" sy="-100000"/>
              </a:effectLst>
            </a:endParaRPr>
          </a:p>
        </p:txBody>
      </p:sp>
      <p:pic>
        <p:nvPicPr>
          <p:cNvPr id="105476"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9906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F827C24-E864-4FCC-9BB7-84072879DBE4}"/>
              </a:ext>
            </a:extLst>
          </p:cNvPr>
          <p:cNvPicPr>
            <a:picLocks noChangeAspect="1"/>
          </p:cNvPicPr>
          <p:nvPr/>
        </p:nvPicPr>
        <p:blipFill>
          <a:blip r:embed="rId3"/>
          <a:stretch>
            <a:fillRect/>
          </a:stretch>
        </p:blipFill>
        <p:spPr>
          <a:xfrm>
            <a:off x="318494" y="1265889"/>
            <a:ext cx="8507012" cy="4925112"/>
          </a:xfrm>
          <a:prstGeom prst="rect">
            <a:avLst/>
          </a:prstGeom>
        </p:spPr>
      </p:pic>
    </p:spTree>
    <p:extLst>
      <p:ext uri="{BB962C8B-B14F-4D97-AF65-F5344CB8AC3E}">
        <p14:creationId xmlns:p14="http://schemas.microsoft.com/office/powerpoint/2010/main" val="159584305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55E9E-892F-40B0-BCFB-4236185188DC}"/>
              </a:ext>
            </a:extLst>
          </p:cNvPr>
          <p:cNvSpPr>
            <a:spLocks noGrp="1"/>
          </p:cNvSpPr>
          <p:nvPr>
            <p:ph type="sldNum" sz="quarter" idx="10"/>
          </p:nvPr>
        </p:nvSpPr>
        <p:spPr/>
        <p:txBody>
          <a:bodyPr/>
          <a:lstStyle/>
          <a:p>
            <a:pPr>
              <a:defRPr/>
            </a:pPr>
            <a:fld id="{A7FB4490-D2E7-4DF8-89B3-EC57AB34BE54}" type="slidenum">
              <a:rPr lang="en-US" altLang="en-US" smtClean="0"/>
              <a:pPr>
                <a:defRPr/>
              </a:pPr>
              <a:t>19</a:t>
            </a:fld>
            <a:endParaRPr lang="en-US" altLang="en-US"/>
          </a:p>
        </p:txBody>
      </p:sp>
      <p:pic>
        <p:nvPicPr>
          <p:cNvPr id="2050" name="Picture 2" descr="Facebook">
            <a:extLst>
              <a:ext uri="{FF2B5EF4-FFF2-40B4-BE49-F238E27FC236}">
                <a16:creationId xmlns:a16="http://schemas.microsoft.com/office/drawing/2014/main" id="{5B8AD6B2-9C86-4C06-8983-165EDB4CC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162" y="2003461"/>
            <a:ext cx="6467676" cy="340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9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umotion Careers">
            <a:extLst>
              <a:ext uri="{FF2B5EF4-FFF2-40B4-BE49-F238E27FC236}">
                <a16:creationId xmlns:a16="http://schemas.microsoft.com/office/drawing/2014/main" id="{BE7D25C8-1E3D-46FF-8DE5-0DB44BA2F0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2099945"/>
            <a:ext cx="8178799" cy="26581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862173D-D387-4392-8EF3-D2B8F07D2F40}"/>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smtClean="0">
                <a:solidFill>
                  <a:schemeClr val="tx1">
                    <a:tint val="75000"/>
                  </a:schemeClr>
                </a:solidFill>
              </a:rPr>
              <a:pPr defTabSz="914400">
                <a:spcAft>
                  <a:spcPts val="600"/>
                </a:spcAft>
              </a:pPr>
              <a:t>2</a:t>
            </a:fld>
            <a:endParaRPr lang="en-US" sz="1200">
              <a:solidFill>
                <a:schemeClr val="tx1">
                  <a:tint val="75000"/>
                </a:schemeClr>
              </a:solidFill>
            </a:endParaRPr>
          </a:p>
        </p:txBody>
      </p:sp>
    </p:spTree>
    <p:extLst>
      <p:ext uri="{BB962C8B-B14F-4D97-AF65-F5344CB8AC3E}">
        <p14:creationId xmlns:p14="http://schemas.microsoft.com/office/powerpoint/2010/main" val="77060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942C1FA-7032-48BD-98C1-5CC6F414B11E}" type="slidenum">
              <a:rPr lang="en-US" altLang="en-US" sz="1000" smtClean="0">
                <a:solidFill>
                  <a:schemeClr val="bg1"/>
                </a:solidFill>
              </a:rPr>
              <a:pPr>
                <a:spcBef>
                  <a:spcPct val="0"/>
                </a:spcBef>
                <a:buClrTx/>
                <a:buSzTx/>
                <a:buFontTx/>
                <a:buNone/>
              </a:pPr>
              <a:t>20</a:t>
            </a:fld>
            <a:endParaRPr lang="en-US" altLang="en-US" sz="1000">
              <a:solidFill>
                <a:schemeClr val="bg1"/>
              </a:solidFill>
            </a:endParaRPr>
          </a:p>
        </p:txBody>
      </p:sp>
      <p:sp>
        <p:nvSpPr>
          <p:cNvPr id="291842" name="Rectangle 2"/>
          <p:cNvSpPr>
            <a:spLocks noGrp="1"/>
          </p:cNvSpPr>
          <p:nvPr>
            <p:ph type="title"/>
          </p:nvPr>
        </p:nvSpPr>
        <p:spPr bwMode="auto">
          <a:xfrm>
            <a:off x="457199" y="25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effectLst/>
              </a:rPr>
              <a:t>Health Coverage Tax Credit (HCTC)</a:t>
            </a:r>
          </a:p>
        </p:txBody>
      </p:sp>
      <p:sp>
        <p:nvSpPr>
          <p:cNvPr id="86020" name="Rectangle 3"/>
          <p:cNvSpPr>
            <a:spLocks noGrp="1"/>
          </p:cNvSpPr>
          <p:nvPr>
            <p:ph type="body" idx="1"/>
          </p:nvPr>
        </p:nvSpPr>
        <p:spPr>
          <a:xfrm>
            <a:off x="304800" y="1402277"/>
            <a:ext cx="8534400" cy="4640714"/>
          </a:xfrm>
        </p:spPr>
        <p:txBody>
          <a:bodyPr>
            <a:normAutofit/>
          </a:bodyPr>
          <a:lstStyle/>
          <a:p>
            <a:pPr marL="0" indent="0">
              <a:buNone/>
              <a:defRPr/>
            </a:pPr>
            <a:r>
              <a:rPr lang="en-US" sz="2000" dirty="0"/>
              <a:t>The Health Coverage Tax Credit has been extended through December 31, 2021</a:t>
            </a:r>
          </a:p>
          <a:p>
            <a:pPr marL="0" indent="0">
              <a:buNone/>
              <a:defRPr/>
            </a:pPr>
            <a:r>
              <a:rPr lang="en-US" sz="2000" dirty="0"/>
              <a:t>Forms may be submitted by </a:t>
            </a:r>
            <a:r>
              <a:rPr lang="en-US" sz="2000" i="1" dirty="0"/>
              <a:t>one</a:t>
            </a:r>
            <a:r>
              <a:rPr lang="en-US" sz="2000" dirty="0"/>
              <a:t> of the following:</a:t>
            </a:r>
          </a:p>
          <a:p>
            <a:pPr marL="0" indent="0">
              <a:buNone/>
              <a:defRPr/>
            </a:pPr>
            <a:r>
              <a:rPr lang="en-US" sz="2000" dirty="0"/>
              <a:t>Mail to:		Internal Revenue Service </a:t>
            </a:r>
            <a:br>
              <a:rPr lang="en-US" sz="2000" dirty="0"/>
            </a:br>
            <a:r>
              <a:rPr lang="en-US" sz="2000" dirty="0"/>
              <a:t>			Stop 6098 AUSC </a:t>
            </a:r>
            <a:br>
              <a:rPr lang="en-US" sz="2000" dirty="0"/>
            </a:br>
            <a:r>
              <a:rPr lang="en-US" sz="2000" dirty="0"/>
              <a:t>			Austin, TX 78741</a:t>
            </a:r>
          </a:p>
          <a:p>
            <a:pPr marL="0" indent="0">
              <a:buNone/>
              <a:defRPr/>
            </a:pPr>
            <a:r>
              <a:rPr lang="en-US" sz="2000" dirty="0"/>
              <a:t>Fax: 		855-250-1731</a:t>
            </a:r>
          </a:p>
          <a:p>
            <a:pPr marL="0" indent="0">
              <a:buNone/>
              <a:defRPr/>
            </a:pPr>
            <a:r>
              <a:rPr lang="en-US" sz="2000" dirty="0"/>
              <a:t>Email:		</a:t>
            </a:r>
            <a:r>
              <a:rPr lang="en-US" sz="2000" dirty="0">
                <a:hlinkClick r:id="rId3"/>
              </a:rPr>
              <a:t>wi.hctc.stakehldr.en@irs.gov</a:t>
            </a:r>
            <a:r>
              <a:rPr lang="en-US" sz="2000" dirty="0"/>
              <a:t> </a:t>
            </a:r>
          </a:p>
          <a:p>
            <a:pPr marL="0" indent="0">
              <a:buNone/>
              <a:defRPr/>
            </a:pPr>
            <a:r>
              <a:rPr lang="en-US" sz="2000" dirty="0"/>
              <a:t>Allow up to six weeks from receipt of the form.</a:t>
            </a:r>
          </a:p>
        </p:txBody>
      </p:sp>
    </p:spTree>
    <p:extLst>
      <p:ext uri="{BB962C8B-B14F-4D97-AF65-F5344CB8AC3E}">
        <p14:creationId xmlns:p14="http://schemas.microsoft.com/office/powerpoint/2010/main" val="83960789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942C1FA-7032-48BD-98C1-5CC6F414B11E}" type="slidenum">
              <a:rPr lang="en-US" altLang="en-US" sz="1000" smtClean="0">
                <a:solidFill>
                  <a:schemeClr val="bg1"/>
                </a:solidFill>
              </a:rPr>
              <a:pPr>
                <a:spcBef>
                  <a:spcPct val="0"/>
                </a:spcBef>
                <a:buClrTx/>
                <a:buSzTx/>
                <a:buFontTx/>
                <a:buNone/>
              </a:pPr>
              <a:t>21</a:t>
            </a:fld>
            <a:endParaRPr lang="en-US" altLang="en-US" sz="1000">
              <a:solidFill>
                <a:schemeClr val="bg1"/>
              </a:solidFill>
            </a:endParaRPr>
          </a:p>
        </p:txBody>
      </p:sp>
      <p:sp>
        <p:nvSpPr>
          <p:cNvPr id="291842" name="Rectangle 2"/>
          <p:cNvSpPr>
            <a:spLocks noGrp="1"/>
          </p:cNvSpPr>
          <p:nvPr>
            <p:ph type="title"/>
          </p:nvPr>
        </p:nvSpPr>
        <p:spPr bwMode="auto">
          <a:xfrm>
            <a:off x="457199" y="25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effectLst/>
              </a:rPr>
              <a:t>Health Coverage Tax Credit (HCTC)</a:t>
            </a:r>
          </a:p>
        </p:txBody>
      </p:sp>
      <p:sp>
        <p:nvSpPr>
          <p:cNvPr id="86020" name="Rectangle 3"/>
          <p:cNvSpPr>
            <a:spLocks noGrp="1"/>
          </p:cNvSpPr>
          <p:nvPr>
            <p:ph type="body" idx="1"/>
          </p:nvPr>
        </p:nvSpPr>
        <p:spPr>
          <a:xfrm>
            <a:off x="304800" y="1302886"/>
            <a:ext cx="8534400" cy="4876800"/>
          </a:xfrm>
        </p:spPr>
        <p:txBody>
          <a:bodyPr>
            <a:normAutofit/>
          </a:bodyPr>
          <a:lstStyle/>
          <a:p>
            <a:pPr marL="0" indent="0">
              <a:buNone/>
              <a:defRPr/>
            </a:pPr>
            <a:r>
              <a:rPr lang="en-US" sz="2000" dirty="0"/>
              <a:t>HCTC is only available to the following:</a:t>
            </a:r>
            <a:endParaRPr lang="en-US" sz="1200" dirty="0"/>
          </a:p>
          <a:p>
            <a:pPr>
              <a:buFont typeface="Wingdings" panose="05000000000000000000" pitchFamily="2" charset="2"/>
              <a:buChar char="Ø"/>
              <a:defRPr/>
            </a:pPr>
            <a:r>
              <a:rPr lang="en-US" sz="1800" dirty="0"/>
              <a:t>An eligible trade adjustment assistance (TAA) recipient (</a:t>
            </a:r>
            <a:r>
              <a:rPr lang="en-US" altLang="en-US" sz="1800" dirty="0"/>
              <a:t>Customer must be receiving TRA or would be but has not yet exhausted UI (as of the first day of the month or any day within that month)</a:t>
            </a:r>
            <a:r>
              <a:rPr lang="en-US" sz="1800" dirty="0"/>
              <a:t>, reemployment (RTAA) recipient.  Or </a:t>
            </a:r>
          </a:p>
          <a:p>
            <a:pPr>
              <a:buFont typeface="Wingdings" panose="05000000000000000000" pitchFamily="2" charset="2"/>
              <a:buChar char="Ø"/>
              <a:defRPr/>
            </a:pPr>
            <a:r>
              <a:rPr lang="en-US" sz="1800" dirty="0"/>
              <a:t>55-64 years old whose defined-benefit pension plans were taken over by the Pension Benefit Guaranty Corp (PBGC).  Or </a:t>
            </a:r>
          </a:p>
          <a:p>
            <a:pPr>
              <a:buFont typeface="Wingdings" panose="05000000000000000000" pitchFamily="2" charset="2"/>
              <a:buChar char="Ø"/>
              <a:defRPr/>
            </a:pPr>
            <a:r>
              <a:rPr lang="en-US" sz="1800" dirty="0"/>
              <a:t>The family member of a TAA recipient, RTAA recipient, or PBGC pension payee who is deceased or who finalized a divorce with the customer. </a:t>
            </a:r>
          </a:p>
          <a:p>
            <a:pPr>
              <a:buFont typeface="Wingdings" panose="05000000000000000000" pitchFamily="2" charset="2"/>
              <a:buChar char="Ø"/>
              <a:defRPr/>
            </a:pPr>
            <a:r>
              <a:rPr lang="en-US" sz="1800" dirty="0"/>
              <a:t>Have a qualifying health plan.</a:t>
            </a:r>
          </a:p>
          <a:p>
            <a:pPr marL="0" indent="0" algn="ctr">
              <a:defRPr/>
            </a:pPr>
            <a:r>
              <a:rPr lang="en-US" sz="1800" dirty="0"/>
              <a:t>For more information, please visit </a:t>
            </a:r>
          </a:p>
          <a:p>
            <a:pPr marL="0" indent="0" algn="ctr">
              <a:defRPr/>
            </a:pPr>
            <a:r>
              <a:rPr lang="en-US" sz="1600" b="1" i="1" u="sng" dirty="0">
                <a:solidFill>
                  <a:srgbClr val="000099"/>
                </a:solidFill>
                <a:hlinkClick r:id="rId3"/>
              </a:rPr>
              <a:t>https://www.irs.gov/credits-deductions/individuals/hctc</a:t>
            </a:r>
            <a:endParaRPr lang="en-US" sz="1600" b="1" i="1" u="sng" dirty="0">
              <a:solidFill>
                <a:srgbClr val="000099"/>
              </a:solidFill>
            </a:endParaRPr>
          </a:p>
          <a:p>
            <a:pPr marL="0" indent="0" algn="ctr">
              <a:defRPr/>
            </a:pPr>
            <a:r>
              <a:rPr lang="en-US" sz="1600" b="1" i="1" u="sng" dirty="0">
                <a:solidFill>
                  <a:srgbClr val="00B0F0"/>
                </a:solidFill>
                <a:hlinkClick r:id="rId4"/>
              </a:rPr>
              <a:t>https://wdr.doleta.gov/directives/corr_doc.cfm?DOCN=4983</a:t>
            </a:r>
            <a:endParaRPr lang="en-US" sz="1600" b="1" i="1" u="sng" dirty="0">
              <a:solidFill>
                <a:srgbClr val="00B0F0"/>
              </a:solidFill>
            </a:endParaRPr>
          </a:p>
          <a:p>
            <a:pPr marL="0" indent="0" algn="ctr">
              <a:defRPr/>
            </a:pPr>
            <a:endParaRPr lang="en-US" sz="1600" b="1" i="1" u="sng" dirty="0">
              <a:solidFill>
                <a:srgbClr val="000099"/>
              </a:solidFill>
            </a:endParaRPr>
          </a:p>
          <a:p>
            <a:pPr marL="0" indent="0">
              <a:defRPr/>
            </a:pPr>
            <a:endParaRPr lang="en-US" sz="2000" dirty="0"/>
          </a:p>
          <a:p>
            <a:pPr marL="514350" indent="-514350">
              <a:buFont typeface="Wingdings 3" panose="05040102010807070707" pitchFamily="18" charset="2"/>
              <a:buChar char=""/>
              <a:defRPr/>
            </a:pPr>
            <a:endParaRPr lang="en-US" altLang="en-US" dirty="0">
              <a:solidFill>
                <a:schemeClr val="bg1">
                  <a:lumMod val="85000"/>
                </a:schemeClr>
              </a:solidFill>
            </a:endParaRPr>
          </a:p>
          <a:p>
            <a:pPr marL="514350" indent="-514350" algn="ctr">
              <a:defRPr/>
            </a:pPr>
            <a:endParaRPr lang="en-US" altLang="en-US" dirty="0">
              <a:solidFill>
                <a:schemeClr val="bg1">
                  <a:lumMod val="85000"/>
                </a:schemeClr>
              </a:solidFill>
            </a:endParaRPr>
          </a:p>
          <a:p>
            <a:pPr marL="514350" indent="-514350" algn="ctr">
              <a:defRPr/>
            </a:pPr>
            <a:endParaRPr lang="en-US" altLang="en-US" dirty="0">
              <a:solidFill>
                <a:schemeClr val="bg1">
                  <a:lumMod val="85000"/>
                </a:schemeClr>
              </a:solidFill>
            </a:endParaRPr>
          </a:p>
        </p:txBody>
      </p:sp>
    </p:spTree>
    <p:extLst>
      <p:ext uri="{BB962C8B-B14F-4D97-AF65-F5344CB8AC3E}">
        <p14:creationId xmlns:p14="http://schemas.microsoft.com/office/powerpoint/2010/main" val="350360716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pPr marL="0" indent="0">
              <a:buNone/>
            </a:pPr>
            <a:r>
              <a:rPr lang="en-US" dirty="0"/>
              <a:t>The customer is not eligible for HCTC if they:</a:t>
            </a:r>
          </a:p>
          <a:p>
            <a:r>
              <a:rPr lang="en-US" dirty="0"/>
              <a:t>Can be claimed as a dependent on another person’s federal income tax return; or</a:t>
            </a:r>
          </a:p>
          <a:p>
            <a:r>
              <a:rPr lang="en-US" dirty="0"/>
              <a:t>Are enrolled in Medicare, Medicaid, the Children’s Health Insurance Program, or the Federal Employees Health Benefits Program or are eligible to receive benefits under the U.S. military health system (TRICARE); or</a:t>
            </a:r>
          </a:p>
          <a:p>
            <a:r>
              <a:rPr lang="en-US" dirty="0"/>
              <a:t>Are enrolled in an Affordable Care Act Marketplace insurance.</a:t>
            </a:r>
          </a:p>
        </p:txBody>
      </p:sp>
      <p:sp>
        <p:nvSpPr>
          <p:cNvPr id="3" name="Title 2"/>
          <p:cNvSpPr>
            <a:spLocks noGrp="1"/>
          </p:cNvSpPr>
          <p:nvPr>
            <p:ph type="title"/>
          </p:nvPr>
        </p:nvSpPr>
        <p:spPr/>
        <p:txBody>
          <a:bodyPr/>
          <a:lstStyle/>
          <a:p>
            <a:r>
              <a:rPr lang="en-US" dirty="0"/>
              <a:t>Not Eligible for HCTC</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22</a:t>
            </a:fld>
            <a:endParaRPr lang="en-US" altLang="en-US"/>
          </a:p>
        </p:txBody>
      </p:sp>
    </p:spTree>
    <p:extLst>
      <p:ext uri="{BB962C8B-B14F-4D97-AF65-F5344CB8AC3E}">
        <p14:creationId xmlns:p14="http://schemas.microsoft.com/office/powerpoint/2010/main" val="9377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38150" indent="-438150">
              <a:lnSpc>
                <a:spcPct val="80000"/>
              </a:lnSpc>
              <a:buFont typeface="Wingdings 3" panose="05040102010807070707" pitchFamily="18" charset="2"/>
              <a:buAutoNum type="arabicPeriod"/>
            </a:pPr>
            <a:r>
              <a:rPr lang="en-US" altLang="en-US" sz="2000" dirty="0"/>
              <a:t>Daily, the Trade Unit sends a list of potentially eligible customers to the HCTC Program</a:t>
            </a:r>
          </a:p>
          <a:p>
            <a:pPr marL="438150" indent="-438150">
              <a:lnSpc>
                <a:spcPct val="80000"/>
              </a:lnSpc>
              <a:buFont typeface="Wingdings 3" panose="05040102010807070707" pitchFamily="18" charset="2"/>
              <a:buAutoNum type="arabicPeriod"/>
            </a:pPr>
            <a:r>
              <a:rPr lang="en-US" altLang="en-US" sz="2000" dirty="0"/>
              <a:t>Customer should ensure that they meet all the HCTC Eligibility Requirements and has a Qualified Health Plan</a:t>
            </a:r>
          </a:p>
          <a:p>
            <a:pPr marL="438150" indent="-438150">
              <a:lnSpc>
                <a:spcPct val="80000"/>
              </a:lnSpc>
              <a:buFont typeface="Wingdings 3" panose="05040102010807070707" pitchFamily="18" charset="2"/>
              <a:buAutoNum type="arabicPeriod"/>
            </a:pPr>
            <a:r>
              <a:rPr lang="en-US" altLang="en-US" sz="2000" dirty="0"/>
              <a:t>Must register for Advance Monthly Payments for HCTC</a:t>
            </a:r>
          </a:p>
          <a:p>
            <a:pPr marL="438150" indent="-438150">
              <a:lnSpc>
                <a:spcPct val="80000"/>
              </a:lnSpc>
              <a:buFont typeface="Wingdings 3" panose="05040102010807070707" pitchFamily="18" charset="2"/>
              <a:buAutoNum type="arabicPeriod"/>
            </a:pPr>
            <a:r>
              <a:rPr lang="en-US" altLang="en-US" sz="2000" dirty="0"/>
              <a:t>Customer should complete the form and send in all required documents</a:t>
            </a:r>
          </a:p>
          <a:p>
            <a:pPr marL="438150" indent="-438150">
              <a:lnSpc>
                <a:spcPct val="80000"/>
              </a:lnSpc>
              <a:buFont typeface="Wingdings 3" panose="05040102010807070707" pitchFamily="18" charset="2"/>
              <a:buAutoNum type="arabicPeriod"/>
            </a:pPr>
            <a:r>
              <a:rPr lang="en-US" altLang="en-US" sz="2000" dirty="0"/>
              <a:t>Once enrolled customer must submit payment for 27.5%.  HCTC will take the 27.5%, pay the remaining 72.5%, and send 100% payment to the health plan</a:t>
            </a:r>
          </a:p>
          <a:p>
            <a:pPr marL="438150" indent="-438150">
              <a:lnSpc>
                <a:spcPct val="80000"/>
              </a:lnSpc>
              <a:buFont typeface="Wingdings 3" panose="05040102010807070707" pitchFamily="18" charset="2"/>
              <a:buAutoNum type="arabicPeriod"/>
            </a:pPr>
            <a:r>
              <a:rPr lang="en-US" altLang="en-US" sz="2000" dirty="0"/>
              <a:t>Customer should continue to pay health insurance bills in full directly to the health plan until the customer receives enrollment confirmation. </a:t>
            </a:r>
          </a:p>
        </p:txBody>
      </p:sp>
      <p:sp>
        <p:nvSpPr>
          <p:cNvPr id="3" name="Title 2"/>
          <p:cNvSpPr>
            <a:spLocks noGrp="1"/>
          </p:cNvSpPr>
          <p:nvPr>
            <p:ph type="title"/>
          </p:nvPr>
        </p:nvSpPr>
        <p:spPr/>
        <p:txBody>
          <a:bodyPr/>
          <a:lstStyle/>
          <a:p>
            <a:r>
              <a:rPr lang="en-US" altLang="en-US" dirty="0"/>
              <a:t>Claiming HCTC</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23</a:t>
            </a:fld>
            <a:endParaRPr lang="en-US" altLang="en-US"/>
          </a:p>
        </p:txBody>
      </p:sp>
    </p:spTree>
    <p:extLst>
      <p:ext uri="{BB962C8B-B14F-4D97-AF65-F5344CB8AC3E}">
        <p14:creationId xmlns:p14="http://schemas.microsoft.com/office/powerpoint/2010/main" val="108188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Claiming HCTC Monthly</a:t>
            </a:r>
          </a:p>
        </p:txBody>
      </p:sp>
      <p:pic>
        <p:nvPicPr>
          <p:cNvPr id="259079" name="Picture 7" descr="MCj040769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259080" name="Picture 8" descr="MCj04348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59094" name="Picture 22" descr="MCj042461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371600"/>
            <a:ext cx="1155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59097" name="Line 25"/>
          <p:cNvSpPr>
            <a:spLocks noChangeShapeType="1"/>
          </p:cNvSpPr>
          <p:nvPr/>
        </p:nvSpPr>
        <p:spPr bwMode="auto">
          <a:xfrm>
            <a:off x="2057400" y="2438400"/>
            <a:ext cx="1981200" cy="0"/>
          </a:xfrm>
          <a:prstGeom prst="line">
            <a:avLst/>
          </a:prstGeom>
          <a:noFill/>
          <a:ln w="57150">
            <a:solidFill>
              <a:srgbClr val="0071C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098" name="Text Box 26"/>
          <p:cNvSpPr txBox="1">
            <a:spLocks noChangeArrowheads="1"/>
          </p:cNvSpPr>
          <p:nvPr/>
        </p:nvSpPr>
        <p:spPr bwMode="auto">
          <a:xfrm>
            <a:off x="1752600" y="1524000"/>
            <a:ext cx="25146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Daily, Trade Unit sends list of potential </a:t>
            </a:r>
            <a:r>
              <a:rPr lang="en-US" altLang="en-US" sz="1400" dirty="0" err="1">
                <a:solidFill>
                  <a:schemeClr val="tx1"/>
                </a:solidFill>
              </a:rPr>
              <a:t>eligibles</a:t>
            </a:r>
            <a:r>
              <a:rPr lang="en-US" altLang="en-US" sz="1400" dirty="0">
                <a:solidFill>
                  <a:schemeClr val="tx1"/>
                </a:solidFill>
              </a:rPr>
              <a:t> to HCTC program</a:t>
            </a:r>
          </a:p>
        </p:txBody>
      </p:sp>
      <p:sp>
        <p:nvSpPr>
          <p:cNvPr id="259099" name="Line 27"/>
          <p:cNvSpPr>
            <a:spLocks noChangeShapeType="1"/>
          </p:cNvSpPr>
          <p:nvPr/>
        </p:nvSpPr>
        <p:spPr bwMode="auto">
          <a:xfrm>
            <a:off x="5867400" y="2438400"/>
            <a:ext cx="1828800" cy="0"/>
          </a:xfrm>
          <a:prstGeom prst="line">
            <a:avLst/>
          </a:prstGeom>
          <a:noFill/>
          <a:ln w="57150">
            <a:solidFill>
              <a:srgbClr val="0071C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100" name="Text Box 28"/>
          <p:cNvSpPr txBox="1">
            <a:spLocks noChangeArrowheads="1"/>
          </p:cNvSpPr>
          <p:nvPr/>
        </p:nvSpPr>
        <p:spPr bwMode="auto">
          <a:xfrm>
            <a:off x="5638800" y="1600200"/>
            <a:ext cx="213360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HCTC sends Program Kit and Registration Form to customer</a:t>
            </a:r>
          </a:p>
        </p:txBody>
      </p:sp>
      <p:pic>
        <p:nvPicPr>
          <p:cNvPr id="259101" name="Picture 29" descr="MCj04348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9102" name="Text Box 30"/>
          <p:cNvSpPr txBox="1">
            <a:spLocks noChangeArrowheads="1"/>
          </p:cNvSpPr>
          <p:nvPr/>
        </p:nvSpPr>
        <p:spPr bwMode="auto">
          <a:xfrm>
            <a:off x="6019800" y="3232150"/>
            <a:ext cx="2133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Customer completes form and sends it back to HCTC</a:t>
            </a:r>
          </a:p>
        </p:txBody>
      </p:sp>
      <p:cxnSp>
        <p:nvCxnSpPr>
          <p:cNvPr id="259103" name="AutoShape 31"/>
          <p:cNvCxnSpPr>
            <a:cxnSpLocks noChangeShapeType="1"/>
            <a:stCxn id="259094" idx="2"/>
            <a:endCxn id="259101" idx="3"/>
          </p:cNvCxnSpPr>
          <p:nvPr/>
        </p:nvCxnSpPr>
        <p:spPr bwMode="auto">
          <a:xfrm rot="5400000">
            <a:off x="6403975" y="2130425"/>
            <a:ext cx="1257300" cy="2635250"/>
          </a:xfrm>
          <a:prstGeom prst="bentConnector2">
            <a:avLst/>
          </a:prstGeom>
          <a:noFill/>
          <a:ln w="57150">
            <a:solidFill>
              <a:srgbClr val="0071C6"/>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9104" name="Picture 32" descr="MCj042461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0"/>
            <a:ext cx="1155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59105" name="Text Box 33"/>
          <p:cNvSpPr txBox="1">
            <a:spLocks noChangeArrowheads="1"/>
          </p:cNvSpPr>
          <p:nvPr/>
        </p:nvSpPr>
        <p:spPr bwMode="auto">
          <a:xfrm>
            <a:off x="1905000" y="3124200"/>
            <a:ext cx="213360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HCTC Program sends monthly invoices to customer</a:t>
            </a:r>
          </a:p>
        </p:txBody>
      </p:sp>
      <p:sp>
        <p:nvSpPr>
          <p:cNvPr id="259106" name="Line 34"/>
          <p:cNvSpPr>
            <a:spLocks noChangeShapeType="1"/>
          </p:cNvSpPr>
          <p:nvPr/>
        </p:nvSpPr>
        <p:spPr bwMode="auto">
          <a:xfrm flipH="1">
            <a:off x="2057400" y="4038600"/>
            <a:ext cx="1981200" cy="0"/>
          </a:xfrm>
          <a:prstGeom prst="line">
            <a:avLst/>
          </a:prstGeom>
          <a:noFill/>
          <a:ln w="57150">
            <a:solidFill>
              <a:srgbClr val="0071C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9107" name="Picture 35" descr="MCj04348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9108" name="Text Box 36"/>
          <p:cNvSpPr txBox="1">
            <a:spLocks noChangeArrowheads="1"/>
          </p:cNvSpPr>
          <p:nvPr/>
        </p:nvSpPr>
        <p:spPr bwMode="auto">
          <a:xfrm>
            <a:off x="1295400" y="5029200"/>
            <a:ext cx="259080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Customer submits payment for 27.5% of health insurance premium to HCTC Program</a:t>
            </a:r>
          </a:p>
        </p:txBody>
      </p:sp>
      <p:cxnSp>
        <p:nvCxnSpPr>
          <p:cNvPr id="259109" name="AutoShape 37"/>
          <p:cNvCxnSpPr>
            <a:cxnSpLocks noChangeShapeType="1"/>
            <a:stCxn id="259104" idx="2"/>
            <a:endCxn id="259107" idx="1"/>
          </p:cNvCxnSpPr>
          <p:nvPr/>
        </p:nvCxnSpPr>
        <p:spPr bwMode="auto">
          <a:xfrm rot="16200000" flipH="1">
            <a:off x="1908175" y="3394075"/>
            <a:ext cx="1485900" cy="3689350"/>
          </a:xfrm>
          <a:prstGeom prst="bentConnector2">
            <a:avLst/>
          </a:prstGeom>
          <a:noFill/>
          <a:ln w="57150">
            <a:solidFill>
              <a:srgbClr val="0071C6"/>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9110" name="Picture 38" descr="MCj043959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876800"/>
            <a:ext cx="1238250" cy="1524000"/>
          </a:xfrm>
          <a:prstGeom prst="rect">
            <a:avLst/>
          </a:prstGeom>
          <a:solidFill>
            <a:srgbClr val="FFCC00">
              <a:alpha val="28000"/>
            </a:srgbClr>
          </a:solidFill>
          <a:ln>
            <a:noFill/>
          </a:ln>
          <a:extLst>
            <a:ext uri="{91240B29-F687-4F45-9708-019B960494DF}">
              <a14:hiddenLine xmlns:a14="http://schemas.microsoft.com/office/drawing/2010/main" w="9525">
                <a:solidFill>
                  <a:srgbClr val="FF6600"/>
                </a:solidFill>
                <a:miter lim="800000"/>
                <a:headEnd/>
                <a:tailEnd/>
              </a14:hiddenLine>
            </a:ext>
          </a:extLst>
        </p:spPr>
      </p:pic>
      <p:sp>
        <p:nvSpPr>
          <p:cNvPr id="259111" name="Line 39"/>
          <p:cNvSpPr>
            <a:spLocks noChangeShapeType="1"/>
          </p:cNvSpPr>
          <p:nvPr/>
        </p:nvSpPr>
        <p:spPr bwMode="auto">
          <a:xfrm>
            <a:off x="5943600" y="5943600"/>
            <a:ext cx="1600200" cy="0"/>
          </a:xfrm>
          <a:prstGeom prst="line">
            <a:avLst/>
          </a:prstGeom>
          <a:noFill/>
          <a:ln w="57150">
            <a:solidFill>
              <a:srgbClr val="0071C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112" name="Text Box 40"/>
          <p:cNvSpPr txBox="1">
            <a:spLocks noChangeArrowheads="1"/>
          </p:cNvSpPr>
          <p:nvPr/>
        </p:nvSpPr>
        <p:spPr bwMode="auto">
          <a:xfrm>
            <a:off x="5715000" y="4724400"/>
            <a:ext cx="19050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solidFill>
                  <a:schemeClr val="tx1"/>
                </a:solidFill>
              </a:rPr>
              <a:t>HCTC pays remaining 72.5% and sends 100% payment to the health plan</a:t>
            </a:r>
          </a:p>
        </p:txBody>
      </p:sp>
    </p:spTree>
    <p:extLst>
      <p:ext uri="{BB962C8B-B14F-4D97-AF65-F5344CB8AC3E}">
        <p14:creationId xmlns:p14="http://schemas.microsoft.com/office/powerpoint/2010/main" val="39223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1318758" y="2033392"/>
            <a:ext cx="6506483" cy="2791215"/>
          </a:xfrm>
          <a:prstGeom prst="rect">
            <a:avLst/>
          </a:prstGeom>
        </p:spPr>
      </p:pic>
    </p:spTree>
    <p:extLst>
      <p:ext uri="{BB962C8B-B14F-4D97-AF65-F5344CB8AC3E}">
        <p14:creationId xmlns:p14="http://schemas.microsoft.com/office/powerpoint/2010/main" val="365694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32858"/>
            <a:ext cx="8229600" cy="4525963"/>
          </a:xfrm>
        </p:spPr>
        <p:txBody>
          <a:bodyPr>
            <a:normAutofit/>
          </a:bodyPr>
          <a:lstStyle/>
          <a:p>
            <a:pPr>
              <a:buFont typeface="Wingdings" panose="05000000000000000000" pitchFamily="2" charset="2"/>
              <a:buChar char="Ø"/>
            </a:pPr>
            <a:r>
              <a:rPr lang="en-US" dirty="0"/>
              <a:t>Granted to assist an customers in obtaining </a:t>
            </a:r>
            <a:r>
              <a:rPr lang="en-US" i="1" u="sng" dirty="0"/>
              <a:t>suitable employment </a:t>
            </a:r>
            <a:r>
              <a:rPr lang="en-US" dirty="0"/>
              <a:t>outside of their local travel area. </a:t>
            </a:r>
            <a:br>
              <a:rPr lang="en-US" dirty="0"/>
            </a:br>
            <a:r>
              <a:rPr lang="en-US" u="sng" dirty="0"/>
              <a:t>(31 or more miles roundtrip.)</a:t>
            </a:r>
            <a:endParaRPr lang="en-US" i="1" u="sng" dirty="0"/>
          </a:p>
          <a:p>
            <a:pPr>
              <a:buFont typeface="Wingdings" panose="05000000000000000000" pitchFamily="2" charset="2"/>
              <a:buChar char="Ø"/>
            </a:pPr>
            <a:endParaRPr lang="en-US" dirty="0"/>
          </a:p>
          <a:p>
            <a:pPr>
              <a:buFont typeface="Wingdings" panose="05000000000000000000" pitchFamily="2" charset="2"/>
              <a:buChar char="Ø"/>
            </a:pPr>
            <a:r>
              <a:rPr lang="en-US" dirty="0"/>
              <a:t>A petition certification </a:t>
            </a:r>
            <a:r>
              <a:rPr lang="en-US" u="sng" dirty="0"/>
              <a:t>is required </a:t>
            </a:r>
            <a:r>
              <a:rPr lang="en-US" dirty="0"/>
              <a:t>before filing a job search application</a:t>
            </a:r>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solidFill>
                <a:prstClr val="black"/>
              </a:solidFill>
              <a:cs typeface="Arial" charset="0"/>
            </a:endParaRPr>
          </a:p>
          <a:p>
            <a:pPr>
              <a:defRPr/>
            </a:pPr>
            <a:endParaRPr lang="en-US" dirty="0"/>
          </a:p>
        </p:txBody>
      </p:sp>
      <p:sp>
        <p:nvSpPr>
          <p:cNvPr id="3" name="Title 2"/>
          <p:cNvSpPr>
            <a:spLocks noGrp="1"/>
          </p:cNvSpPr>
          <p:nvPr>
            <p:ph type="title"/>
          </p:nvPr>
        </p:nvSpPr>
        <p:spPr>
          <a:xfrm>
            <a:off x="457200" y="274638"/>
            <a:ext cx="8229600" cy="944562"/>
          </a:xfrm>
        </p:spPr>
        <p:txBody>
          <a:bodyPr>
            <a:normAutofit/>
          </a:bodyPr>
          <a:lstStyle/>
          <a:p>
            <a:pPr>
              <a:defRPr/>
            </a:pPr>
            <a:r>
              <a:rPr lang="en-US" dirty="0">
                <a:effectLst/>
              </a:rPr>
              <a:t>Job Search Allowances</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26</a:t>
            </a:fld>
            <a:endParaRPr lang="en-US" altLang="en-US" sz="1000">
              <a:solidFill>
                <a:schemeClr val="bg1"/>
              </a:solidFill>
            </a:endParaRPr>
          </a:p>
        </p:txBody>
      </p:sp>
    </p:spTree>
    <p:extLst>
      <p:ext uri="{BB962C8B-B14F-4D97-AF65-F5344CB8AC3E}">
        <p14:creationId xmlns:p14="http://schemas.microsoft.com/office/powerpoint/2010/main" val="267077395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9829"/>
            <a:ext cx="8229600" cy="4525963"/>
          </a:xfrm>
        </p:spPr>
        <p:txBody>
          <a:bodyPr>
            <a:normAutofit/>
          </a:bodyPr>
          <a:lstStyle/>
          <a:p>
            <a:pPr>
              <a:buFont typeface="Wingdings" panose="05000000000000000000" pitchFamily="2" charset="2"/>
              <a:buChar char="Ø"/>
            </a:pPr>
            <a:r>
              <a:rPr lang="en-US" sz="1800" dirty="0"/>
              <a:t>Travel to and attendance at job fairs and interviews</a:t>
            </a:r>
          </a:p>
          <a:p>
            <a:pPr>
              <a:buFont typeface="Wingdings" panose="05000000000000000000" pitchFamily="2" charset="2"/>
              <a:buChar char="Ø"/>
            </a:pPr>
            <a:r>
              <a:rPr lang="en-US" sz="1800" dirty="0"/>
              <a:t>Travel to and attendance at prevocational workshops</a:t>
            </a:r>
          </a:p>
          <a:p>
            <a:pPr>
              <a:buFont typeface="Wingdings" panose="05000000000000000000" pitchFamily="2" charset="2"/>
              <a:buChar char="Ø"/>
            </a:pPr>
            <a:r>
              <a:rPr lang="en-US" sz="1800" dirty="0"/>
              <a:t>Making an in-person visit with a potential employer who may reasonably be expected to have openings for suitable employment</a:t>
            </a:r>
          </a:p>
          <a:p>
            <a:pPr>
              <a:buFont typeface="Wingdings" panose="05000000000000000000" pitchFamily="2" charset="2"/>
              <a:buChar char="Ø"/>
            </a:pPr>
            <a:r>
              <a:rPr lang="en-US" sz="1800" dirty="0"/>
              <a:t>Completing a job application in person with a potential employer who may reasonably be expected to have openings for suitable employment</a:t>
            </a:r>
          </a:p>
          <a:p>
            <a:pPr>
              <a:buFont typeface="Wingdings" panose="05000000000000000000" pitchFamily="2" charset="2"/>
              <a:buChar char="Ø"/>
            </a:pPr>
            <a:r>
              <a:rPr lang="en-US" sz="1800" dirty="0"/>
              <a:t>Going to a local one-stop, copy shop, post office, or similar entity to print, copy, mail, email, or fax a job application, cover letter, and/or a resume</a:t>
            </a:r>
          </a:p>
          <a:p>
            <a:pPr>
              <a:buFont typeface="Wingdings" panose="05000000000000000000" pitchFamily="2" charset="2"/>
              <a:buChar char="Ø"/>
            </a:pPr>
            <a:r>
              <a:rPr lang="en-US" sz="1800" dirty="0"/>
              <a:t>Going to a local one-stop, public library, community center, or similar entity to use online job matching systems, to search for job matches, request referrals, submit applications/resumes, attend workshops, and/or apply for jobs</a:t>
            </a:r>
          </a:p>
          <a:p>
            <a:pPr>
              <a:buFont typeface="Wingdings" panose="05000000000000000000" pitchFamily="2" charset="2"/>
              <a:buChar char="Ø"/>
            </a:pPr>
            <a:r>
              <a:rPr lang="en-US" sz="1800" dirty="0"/>
              <a:t>Attending a professional association meeting for networking purposes</a:t>
            </a:r>
            <a:endParaRPr lang="en-US" altLang="en-US" sz="1800" dirty="0"/>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solidFill>
                <a:prstClr val="black"/>
              </a:solidFill>
              <a:cs typeface="Arial" charset="0"/>
            </a:endParaRPr>
          </a:p>
          <a:p>
            <a:pPr>
              <a:defRPr/>
            </a:pPr>
            <a:endParaRPr lang="en-US" dirty="0"/>
          </a:p>
        </p:txBody>
      </p:sp>
      <p:sp>
        <p:nvSpPr>
          <p:cNvPr id="3" name="Title 2"/>
          <p:cNvSpPr>
            <a:spLocks noGrp="1"/>
          </p:cNvSpPr>
          <p:nvPr>
            <p:ph type="title"/>
          </p:nvPr>
        </p:nvSpPr>
        <p:spPr>
          <a:xfrm>
            <a:off x="457200" y="274638"/>
            <a:ext cx="8229600" cy="944562"/>
          </a:xfrm>
        </p:spPr>
        <p:txBody>
          <a:bodyPr>
            <a:normAutofit/>
          </a:bodyPr>
          <a:lstStyle/>
          <a:p>
            <a:pPr>
              <a:defRPr/>
            </a:pPr>
            <a:r>
              <a:rPr lang="en-US" dirty="0">
                <a:effectLst/>
              </a:rPr>
              <a:t>Job Search Allowances</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27</a:t>
            </a:fld>
            <a:endParaRPr lang="en-US" altLang="en-US" sz="1000">
              <a:solidFill>
                <a:schemeClr val="bg1"/>
              </a:solidFill>
            </a:endParaRPr>
          </a:p>
        </p:txBody>
      </p:sp>
    </p:spTree>
    <p:extLst>
      <p:ext uri="{BB962C8B-B14F-4D97-AF65-F5344CB8AC3E}">
        <p14:creationId xmlns:p14="http://schemas.microsoft.com/office/powerpoint/2010/main" val="57807958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Job Search Allowance Eligibility</a:t>
            </a:r>
          </a:p>
        </p:txBody>
      </p:sp>
      <p:sp>
        <p:nvSpPr>
          <p:cNvPr id="2" name="Content Placeholder 1"/>
          <p:cNvSpPr>
            <a:spLocks noGrp="1"/>
          </p:cNvSpPr>
          <p:nvPr>
            <p:ph idx="1"/>
          </p:nvPr>
        </p:nvSpPr>
        <p:spPr>
          <a:xfrm>
            <a:off x="604399" y="1552853"/>
            <a:ext cx="7824304" cy="4000500"/>
          </a:xfrm>
        </p:spPr>
        <p:txBody>
          <a:bodyPr>
            <a:noAutofit/>
          </a:bodyPr>
          <a:lstStyle/>
          <a:p>
            <a:pPr>
              <a:buFont typeface="Wingdings" panose="05000000000000000000" pitchFamily="2" charset="2"/>
              <a:buChar char="Ø"/>
            </a:pPr>
            <a:r>
              <a:rPr lang="en-US" sz="2100" dirty="0"/>
              <a:t>An customer </a:t>
            </a:r>
            <a:r>
              <a:rPr lang="en-US" sz="2100" i="1" dirty="0"/>
              <a:t>totally</a:t>
            </a:r>
            <a:r>
              <a:rPr lang="en-US" sz="2100" dirty="0"/>
              <a:t> separated from the job covered under the certification when beginning the job search</a:t>
            </a:r>
          </a:p>
          <a:p>
            <a:pPr>
              <a:buFont typeface="Wingdings" panose="05000000000000000000" pitchFamily="2" charset="2"/>
              <a:buChar char="Ø"/>
            </a:pPr>
            <a:r>
              <a:rPr lang="en-US" sz="2100" dirty="0"/>
              <a:t>Cannot reasonably expect to secure suitable employment in the commuting area</a:t>
            </a:r>
          </a:p>
          <a:p>
            <a:pPr>
              <a:buFont typeface="Wingdings" panose="05000000000000000000" pitchFamily="2" charset="2"/>
              <a:buChar char="Ø"/>
            </a:pPr>
            <a:r>
              <a:rPr lang="en-US" sz="2100" dirty="0"/>
              <a:t>Can reasonably expect to obtain either suitable employment </a:t>
            </a:r>
            <a:r>
              <a:rPr lang="en-US" sz="2100" i="1" u="sng" dirty="0"/>
              <a:t>or</a:t>
            </a:r>
            <a:r>
              <a:rPr lang="en-US" sz="2100" dirty="0"/>
              <a:t> employment that pays a wage of at least the 75th percentile of national wages, as determined by the National Occupational Employment Wage Estimates</a:t>
            </a:r>
          </a:p>
          <a:p>
            <a:pPr>
              <a:buFont typeface="Wingdings" panose="05000000000000000000" pitchFamily="2" charset="2"/>
              <a:buChar char="Ø"/>
            </a:pPr>
            <a:r>
              <a:rPr lang="en-US" sz="2100" dirty="0"/>
              <a:t>Meets the suitable employment requirements in the area of the job search</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278618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75</a:t>
            </a:r>
            <a:r>
              <a:rPr lang="en-US" baseline="30000" dirty="0"/>
              <a:t>th</a:t>
            </a:r>
            <a:r>
              <a:rPr lang="en-US" dirty="0"/>
              <a:t> Percentile</a:t>
            </a:r>
          </a:p>
        </p:txBody>
      </p:sp>
      <p:sp>
        <p:nvSpPr>
          <p:cNvPr id="2" name="Content Placeholder 1"/>
          <p:cNvSpPr>
            <a:spLocks noGrp="1"/>
          </p:cNvSpPr>
          <p:nvPr>
            <p:ph idx="1"/>
          </p:nvPr>
        </p:nvSpPr>
        <p:spPr>
          <a:xfrm>
            <a:off x="174171" y="1306286"/>
            <a:ext cx="8773886" cy="4822371"/>
          </a:xfrm>
        </p:spPr>
        <p:txBody>
          <a:bodyPr>
            <a:noAutofit/>
          </a:bodyPr>
          <a:lstStyle/>
          <a:p>
            <a:pPr>
              <a:buFont typeface="Wingdings" panose="05000000000000000000" pitchFamily="2" charset="2"/>
              <a:buChar char="Ø"/>
            </a:pPr>
            <a:r>
              <a:rPr lang="en-US" sz="2100" dirty="0"/>
              <a:t>Can reasonably expect to obtain either suitable employment </a:t>
            </a:r>
            <a:r>
              <a:rPr lang="en-US" sz="2100" i="1" u="sng" dirty="0"/>
              <a:t>or</a:t>
            </a:r>
            <a:r>
              <a:rPr lang="en-US" sz="2100" dirty="0"/>
              <a:t> employment that pays a wage of at least the 75th percentile of national wages, as determined by the National Occupational Employment Wage Estimates</a:t>
            </a:r>
          </a:p>
          <a:p>
            <a:pPr>
              <a:buFont typeface="Wingdings" panose="05000000000000000000" pitchFamily="2" charset="2"/>
              <a:buChar char="Ø"/>
            </a:pPr>
            <a:r>
              <a:rPr lang="en-US" sz="2100" dirty="0"/>
              <a:t>Visit BLS web page: </a:t>
            </a:r>
            <a:r>
              <a:rPr lang="en-US" sz="2100" dirty="0">
                <a:hlinkClick r:id="rId3"/>
              </a:rPr>
              <a:t>https://www.bls.gov/oes/current/oessrcst.htm</a:t>
            </a:r>
            <a:endParaRPr lang="en-US" sz="2100" dirty="0"/>
          </a:p>
          <a:p>
            <a:endParaRPr lang="en-US" sz="2100"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29</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164" y="2988781"/>
            <a:ext cx="5203454" cy="3139876"/>
          </a:xfrm>
          <a:prstGeom prst="rect">
            <a:avLst/>
          </a:prstGeom>
        </p:spPr>
      </p:pic>
    </p:spTree>
    <p:extLst>
      <p:ext uri="{BB962C8B-B14F-4D97-AF65-F5344CB8AC3E}">
        <p14:creationId xmlns:p14="http://schemas.microsoft.com/office/powerpoint/2010/main" val="31889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5633DF-B844-4398-BA6E-B67F409F9F5E}" type="slidenum">
              <a:rPr lang="en-US" altLang="en-US" sz="1000" smtClean="0">
                <a:solidFill>
                  <a:schemeClr val="bg1"/>
                </a:solidFill>
              </a:rPr>
              <a:pPr>
                <a:spcBef>
                  <a:spcPct val="0"/>
                </a:spcBef>
                <a:buClrTx/>
                <a:buSzTx/>
                <a:buFontTx/>
                <a:buNone/>
              </a:pPr>
              <a:t>3</a:t>
            </a:fld>
            <a:endParaRPr lang="en-US" altLang="en-US" sz="1000">
              <a:solidFill>
                <a:schemeClr val="bg1"/>
              </a:solidFill>
            </a:endParaRPr>
          </a:p>
        </p:txBody>
      </p:sp>
      <p:sp>
        <p:nvSpPr>
          <p:cNvPr id="356354" name="Rectangle 2"/>
          <p:cNvSpPr>
            <a:spLocks noGrp="1"/>
          </p:cNvSpPr>
          <p:nvPr>
            <p:ph type="title"/>
          </p:nvPr>
        </p:nvSpPr>
        <p:spPr bwMode="auto">
          <a:xfrm>
            <a:off x="228600" y="152400"/>
            <a:ext cx="8534400" cy="1143000"/>
          </a:xfrm>
        </p:spPr>
        <p:txBody>
          <a:bodyPr/>
          <a:lstStyle/>
          <a:p>
            <a:pPr algn="ctr">
              <a:defRPr/>
            </a:pPr>
            <a:r>
              <a:rPr lang="en-US" sz="3000" dirty="0">
                <a:effectLst/>
              </a:rPr>
              <a:t>Reemployment Trade Adjustment Assistance (RTAA)</a:t>
            </a:r>
          </a:p>
        </p:txBody>
      </p:sp>
      <p:sp>
        <p:nvSpPr>
          <p:cNvPr id="18436" name="Rectangle 3"/>
          <p:cNvSpPr>
            <a:spLocks noGrp="1"/>
          </p:cNvSpPr>
          <p:nvPr>
            <p:ph type="body" idx="1"/>
          </p:nvPr>
        </p:nvSpPr>
        <p:spPr>
          <a:xfrm>
            <a:off x="365760" y="1450428"/>
            <a:ext cx="8397240" cy="4445875"/>
          </a:xfrm>
        </p:spPr>
        <p:txBody>
          <a:bodyPr>
            <a:normAutofit/>
          </a:bodyPr>
          <a:lstStyle/>
          <a:p>
            <a:pPr marL="0" indent="0">
              <a:defRPr/>
            </a:pPr>
            <a:endParaRPr lang="en-US" sz="600" dirty="0"/>
          </a:p>
          <a:p>
            <a:pPr marL="0" indent="0">
              <a:buNone/>
              <a:defRPr/>
            </a:pPr>
            <a:r>
              <a:rPr lang="en-US" dirty="0"/>
              <a:t>Reemployment Trade Adjustment Assistance (RTAA) provides wage subsidies to individuals 50 years of age or older who return to work paying less than their trade-impacted employment.  </a:t>
            </a:r>
            <a:endParaRPr lang="en-US" sz="2400" dirty="0"/>
          </a:p>
        </p:txBody>
      </p:sp>
    </p:spTree>
    <p:extLst>
      <p:ext uri="{BB962C8B-B14F-4D97-AF65-F5344CB8AC3E}">
        <p14:creationId xmlns:p14="http://schemas.microsoft.com/office/powerpoint/2010/main" val="382155398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Job Search Allowance Eligibility</a:t>
            </a:r>
          </a:p>
        </p:txBody>
      </p:sp>
      <p:sp>
        <p:nvSpPr>
          <p:cNvPr id="2" name="Content Placeholder 1"/>
          <p:cNvSpPr>
            <a:spLocks noGrp="1"/>
          </p:cNvSpPr>
          <p:nvPr>
            <p:ph idx="1"/>
          </p:nvPr>
        </p:nvSpPr>
        <p:spPr>
          <a:xfrm>
            <a:off x="604399" y="1552853"/>
            <a:ext cx="7824304" cy="4000500"/>
          </a:xfrm>
        </p:spPr>
        <p:txBody>
          <a:bodyPr>
            <a:noAutofit/>
          </a:bodyPr>
          <a:lstStyle/>
          <a:p>
            <a:pPr>
              <a:buFont typeface="Wingdings" panose="05000000000000000000" pitchFamily="2" charset="2"/>
              <a:buChar char="Ø"/>
            </a:pPr>
            <a:r>
              <a:rPr lang="en-US" sz="2400" dirty="0"/>
              <a:t>Cannot reasonably expect to secure suitable employment by alternatives to being physically present in the area of the job search;</a:t>
            </a:r>
          </a:p>
          <a:p>
            <a:pPr>
              <a:buFont typeface="Wingdings" panose="05000000000000000000" pitchFamily="2" charset="2"/>
              <a:buChar char="Ø"/>
            </a:pPr>
            <a:r>
              <a:rPr lang="en-US" sz="2400" dirty="0"/>
              <a:t>Not previously have received a relocation allowance under the same certification; and</a:t>
            </a:r>
          </a:p>
          <a:p>
            <a:pPr>
              <a:buFont typeface="Wingdings" panose="05000000000000000000" pitchFamily="2" charset="2"/>
              <a:buChar char="Ø"/>
            </a:pPr>
            <a:r>
              <a:rPr lang="en-US" sz="2400" dirty="0"/>
              <a:t>Complete a state-approved job search within 30 calendar days after the worker leaves the commuting area to begin the job search</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30</a:t>
            </a:fld>
            <a:endParaRPr lang="en-US" dirty="0"/>
          </a:p>
        </p:txBody>
      </p:sp>
    </p:spTree>
    <p:extLst>
      <p:ext uri="{BB962C8B-B14F-4D97-AF65-F5344CB8AC3E}">
        <p14:creationId xmlns:p14="http://schemas.microsoft.com/office/powerpoint/2010/main" val="333696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139614"/>
            <a:ext cx="8131629" cy="954348"/>
          </a:xfrm>
        </p:spPr>
        <p:txBody>
          <a:bodyPr/>
          <a:lstStyle/>
          <a:p>
            <a:r>
              <a:rPr lang="en-US" dirty="0"/>
              <a:t>Job Search Allowance Findings Required</a:t>
            </a:r>
          </a:p>
        </p:txBody>
      </p:sp>
      <p:sp>
        <p:nvSpPr>
          <p:cNvPr id="2" name="Content Placeholder 1"/>
          <p:cNvSpPr>
            <a:spLocks noGrp="1"/>
          </p:cNvSpPr>
          <p:nvPr>
            <p:ph idx="1"/>
          </p:nvPr>
        </p:nvSpPr>
        <p:spPr>
          <a:xfrm>
            <a:off x="272144" y="1436913"/>
            <a:ext cx="8501742" cy="4761755"/>
          </a:xfrm>
        </p:spPr>
        <p:txBody>
          <a:bodyPr>
            <a:normAutofit/>
          </a:bodyPr>
          <a:lstStyle/>
          <a:p>
            <a:pPr>
              <a:buFont typeface="Wingdings" panose="05000000000000000000" pitchFamily="2" charset="2"/>
              <a:buChar char="Ø"/>
            </a:pPr>
            <a:r>
              <a:rPr lang="en-US" dirty="0"/>
              <a:t>Before approving the final payment of a job search allowances states must:</a:t>
            </a:r>
          </a:p>
          <a:p>
            <a:pPr lvl="1">
              <a:buFont typeface="Wingdings" panose="05000000000000000000" pitchFamily="2" charset="2"/>
              <a:buChar char="Ø"/>
            </a:pPr>
            <a:r>
              <a:rPr lang="en-US" dirty="0"/>
              <a:t>Find that the customer meets the eligibility requirements for a job search allowance specified </a:t>
            </a:r>
          </a:p>
          <a:p>
            <a:pPr lvl="1">
              <a:buFont typeface="Wingdings" panose="05000000000000000000" pitchFamily="2" charset="2"/>
              <a:buChar char="Ø"/>
            </a:pPr>
            <a:r>
              <a:rPr lang="en-US" dirty="0"/>
              <a:t>Verify that the worker contacted each employer the state certified, or to whom the state or one-stop center referred the worker as part of the job search </a:t>
            </a:r>
          </a:p>
          <a:p>
            <a:pPr lvl="1">
              <a:buFont typeface="Wingdings" panose="05000000000000000000" pitchFamily="2" charset="2"/>
              <a:buChar char="Ø"/>
            </a:pPr>
            <a:r>
              <a:rPr lang="en-US" dirty="0"/>
              <a:t>Must find that the worker completed the job search within the established time limits</a:t>
            </a:r>
          </a:p>
          <a:p>
            <a:pPr lvl="1">
              <a:buFont typeface="Wingdings" panose="05000000000000000000" pitchFamily="2" charset="2"/>
              <a:buChar char="Ø"/>
            </a:pPr>
            <a:r>
              <a:rPr lang="en-US" dirty="0"/>
              <a:t>Must have the Job Search Allowance Interview Verification Form signed by Interviewing Company</a:t>
            </a:r>
          </a:p>
          <a:p>
            <a:pPr lvl="1">
              <a:buFont typeface="Wingdings" panose="05000000000000000000" pitchFamily="2" charset="2"/>
              <a:buChar char="Ø"/>
            </a:pPr>
            <a:r>
              <a:rPr lang="en-US" dirty="0"/>
              <a:t>Submit all original receipts during the job search</a:t>
            </a:r>
          </a:p>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301612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Job Search Allowance Amount</a:t>
            </a:r>
          </a:p>
        </p:txBody>
      </p:sp>
      <p:sp>
        <p:nvSpPr>
          <p:cNvPr id="2" name="Content Placeholder 1"/>
          <p:cNvSpPr>
            <a:spLocks noGrp="1"/>
          </p:cNvSpPr>
          <p:nvPr>
            <p:ph idx="1"/>
          </p:nvPr>
        </p:nvSpPr>
        <p:spPr>
          <a:xfrm>
            <a:off x="604399" y="1712992"/>
            <a:ext cx="7934110" cy="3680222"/>
          </a:xfrm>
        </p:spPr>
        <p:txBody>
          <a:bodyPr>
            <a:normAutofit/>
          </a:bodyPr>
          <a:lstStyle/>
          <a:p>
            <a:pPr>
              <a:buFont typeface="Wingdings" panose="05000000000000000000" pitchFamily="2" charset="2"/>
              <a:buChar char="Ø"/>
            </a:pPr>
            <a:r>
              <a:rPr lang="en-US" dirty="0"/>
              <a:t>90% of allowable costs up to a maximum benefit of $1,250</a:t>
            </a:r>
          </a:p>
          <a:p>
            <a:pPr>
              <a:buFont typeface="Wingdings" panose="05000000000000000000" pitchFamily="2" charset="2"/>
              <a:buChar char="Ø"/>
            </a:pPr>
            <a:r>
              <a:rPr lang="en-US" dirty="0"/>
              <a:t>May included multiple job searches </a:t>
            </a:r>
            <a:r>
              <a:rPr lang="en-US" b="1" dirty="0">
                <a:solidFill>
                  <a:schemeClr val="accent6"/>
                </a:solidFill>
              </a:rPr>
              <a:t>for up to 30 days from 1</a:t>
            </a:r>
            <a:r>
              <a:rPr lang="en-US" b="1" baseline="30000" dirty="0">
                <a:solidFill>
                  <a:schemeClr val="accent6"/>
                </a:solidFill>
              </a:rPr>
              <a:t>st</a:t>
            </a:r>
            <a:r>
              <a:rPr lang="en-US" b="1" dirty="0">
                <a:solidFill>
                  <a:schemeClr val="accent6"/>
                </a:solidFill>
              </a:rPr>
              <a:t> interview</a:t>
            </a:r>
            <a:endParaRPr lang="en-US" dirty="0"/>
          </a:p>
          <a:p>
            <a:pPr>
              <a:buFont typeface="Wingdings" panose="05000000000000000000" pitchFamily="2" charset="2"/>
              <a:buChar char="Ø"/>
            </a:pPr>
            <a:r>
              <a:rPr lang="en-US" dirty="0"/>
              <a:t>Participant may use other forms of transportation but reimbursement will be limited to the mileage calculation</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32</a:t>
            </a:fld>
            <a:endParaRPr lang="en-US" dirty="0"/>
          </a:p>
        </p:txBody>
      </p:sp>
    </p:spTree>
    <p:extLst>
      <p:ext uri="{BB962C8B-B14F-4D97-AF65-F5344CB8AC3E}">
        <p14:creationId xmlns:p14="http://schemas.microsoft.com/office/powerpoint/2010/main" val="739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Job Search Allowance Deadline</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dirty="0"/>
              <a:t>Deadline for application (before):</a:t>
            </a:r>
          </a:p>
          <a:p>
            <a:pPr lvl="1">
              <a:buFont typeface="Wingdings" panose="05000000000000000000" pitchFamily="2" charset="2"/>
              <a:buChar char="Ø"/>
            </a:pPr>
            <a:r>
              <a:rPr lang="en-US" dirty="0"/>
              <a:t>The later of the 365th day after either the date of the certification under which they are covered, or the 365th day after their last total separation; or</a:t>
            </a:r>
          </a:p>
          <a:p>
            <a:pPr lvl="1">
              <a:buFont typeface="Wingdings" panose="05000000000000000000" pitchFamily="2" charset="2"/>
              <a:buChar char="Ø"/>
            </a:pPr>
            <a:r>
              <a:rPr lang="en-US" dirty="0"/>
              <a:t>The 182nd day after the date of concluding approved training</a:t>
            </a:r>
          </a:p>
          <a:p>
            <a:pPr lvl="1">
              <a:buFont typeface="Wingdings" panose="05000000000000000000" pitchFamily="2" charset="2"/>
              <a:buChar char="Ø"/>
            </a:pPr>
            <a:r>
              <a:rPr lang="en-US" dirty="0"/>
              <a:t>Must be filed prior to leaving on Job Search.</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33</a:t>
            </a:fld>
            <a:endParaRPr lang="en-US" dirty="0"/>
          </a:p>
        </p:txBody>
      </p:sp>
    </p:spTree>
    <p:extLst>
      <p:ext uri="{BB962C8B-B14F-4D97-AF65-F5344CB8AC3E}">
        <p14:creationId xmlns:p14="http://schemas.microsoft.com/office/powerpoint/2010/main" val="1614969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34</a:t>
            </a:fld>
            <a:endParaRPr lang="en-US"/>
          </a:p>
        </p:txBody>
      </p:sp>
      <p:sp>
        <p:nvSpPr>
          <p:cNvPr id="5" name="Footer Placeholder 4"/>
          <p:cNvSpPr>
            <a:spLocks noGrp="1"/>
          </p:cNvSpPr>
          <p:nvPr>
            <p:ph type="ftr" sz="quarter" idx="11"/>
          </p:nvPr>
        </p:nvSpPr>
        <p:spPr>
          <a:xfrm>
            <a:off x="0" y="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6" name="Picture 5"/>
          <p:cNvPicPr>
            <a:picLocks noChangeAspect="1"/>
          </p:cNvPicPr>
          <p:nvPr/>
        </p:nvPicPr>
        <p:blipFill>
          <a:blip r:embed="rId2"/>
          <a:stretch>
            <a:fillRect/>
          </a:stretch>
        </p:blipFill>
        <p:spPr>
          <a:xfrm>
            <a:off x="1266363" y="1518971"/>
            <a:ext cx="6611273" cy="3820058"/>
          </a:xfrm>
          <a:prstGeom prst="rect">
            <a:avLst/>
          </a:prstGeom>
        </p:spPr>
      </p:pic>
    </p:spTree>
    <p:extLst>
      <p:ext uri="{BB962C8B-B14F-4D97-AF65-F5344CB8AC3E}">
        <p14:creationId xmlns:p14="http://schemas.microsoft.com/office/powerpoint/2010/main" val="2073133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Relocation Allowance</a:t>
            </a:r>
          </a:p>
        </p:txBody>
      </p:sp>
      <p:sp>
        <p:nvSpPr>
          <p:cNvPr id="2" name="Content Placeholder 1"/>
          <p:cNvSpPr>
            <a:spLocks noGrp="1"/>
          </p:cNvSpPr>
          <p:nvPr>
            <p:ph idx="1"/>
          </p:nvPr>
        </p:nvSpPr>
        <p:spPr/>
        <p:txBody>
          <a:bodyPr>
            <a:normAutofit fontScale="92500"/>
          </a:bodyPr>
          <a:lstStyle/>
          <a:p>
            <a:pPr>
              <a:buFont typeface="Wingdings" panose="05000000000000000000" pitchFamily="2" charset="2"/>
              <a:buChar char="Ø"/>
            </a:pPr>
            <a:r>
              <a:rPr lang="en-US" dirty="0"/>
              <a:t>Available to a customer with a total separation</a:t>
            </a:r>
          </a:p>
          <a:p>
            <a:pPr>
              <a:buFont typeface="Wingdings" panose="05000000000000000000" pitchFamily="2" charset="2"/>
              <a:buChar char="Ø"/>
            </a:pPr>
            <a:r>
              <a:rPr lang="en-US" dirty="0"/>
              <a:t>Must be approved by the state prior to relocation</a:t>
            </a:r>
          </a:p>
          <a:p>
            <a:pPr>
              <a:buFont typeface="Wingdings" panose="05000000000000000000" pitchFamily="2" charset="2"/>
              <a:buChar char="Ø"/>
            </a:pPr>
            <a:r>
              <a:rPr lang="en-US" dirty="0"/>
              <a:t>Relocate to </a:t>
            </a:r>
            <a:r>
              <a:rPr lang="en-US" i="1" dirty="0"/>
              <a:t>suitable employment </a:t>
            </a:r>
            <a:r>
              <a:rPr lang="en-US" dirty="0"/>
              <a:t>within the United States</a:t>
            </a:r>
          </a:p>
          <a:p>
            <a:pPr>
              <a:buFont typeface="Wingdings" panose="05000000000000000000" pitchFamily="2" charset="2"/>
              <a:buChar char="Ø"/>
            </a:pPr>
            <a:r>
              <a:rPr lang="en-US" dirty="0"/>
              <a:t>Outside of their local travel area.  </a:t>
            </a:r>
            <a:r>
              <a:rPr lang="en-US" u="sng" dirty="0"/>
              <a:t>(31 or more miles roundtrip.)</a:t>
            </a:r>
          </a:p>
          <a:p>
            <a:pPr>
              <a:buFont typeface="Wingdings" panose="05000000000000000000" pitchFamily="2" charset="2"/>
              <a:buChar char="Ø"/>
            </a:pPr>
            <a:r>
              <a:rPr lang="en-US" dirty="0"/>
              <a:t>Verify employer is </a:t>
            </a:r>
            <a:r>
              <a:rPr lang="en-US" b="1" u="sng" dirty="0"/>
              <a:t>not</a:t>
            </a:r>
            <a:r>
              <a:rPr lang="en-US" dirty="0"/>
              <a:t> offering relocation to the customer</a:t>
            </a:r>
          </a:p>
          <a:p>
            <a:pPr>
              <a:buFont typeface="Wingdings" panose="05000000000000000000" pitchFamily="2" charset="2"/>
              <a:buChar char="Ø"/>
            </a:pPr>
            <a:r>
              <a:rPr lang="en-US" sz="2800" dirty="0"/>
              <a:t>Submit all itemized receipts to TRADE in order to receive reimbursement</a:t>
            </a:r>
          </a:p>
          <a:p>
            <a:pPr>
              <a:buFont typeface="Wingdings" panose="05000000000000000000" pitchFamily="2" charset="2"/>
              <a:buChar char="Ø"/>
            </a:pP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35</a:t>
            </a:fld>
            <a:endParaRPr lang="en-US" dirty="0"/>
          </a:p>
        </p:txBody>
      </p:sp>
    </p:spTree>
    <p:extLst>
      <p:ext uri="{BB962C8B-B14F-4D97-AF65-F5344CB8AC3E}">
        <p14:creationId xmlns:p14="http://schemas.microsoft.com/office/powerpoint/2010/main" val="181952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Relocation Allowance Eligibility</a:t>
            </a:r>
          </a:p>
        </p:txBody>
      </p:sp>
      <p:sp>
        <p:nvSpPr>
          <p:cNvPr id="2" name="Content Placeholder 1"/>
          <p:cNvSpPr>
            <a:spLocks noGrp="1"/>
          </p:cNvSpPr>
          <p:nvPr>
            <p:ph idx="1"/>
          </p:nvPr>
        </p:nvSpPr>
        <p:spPr>
          <a:xfrm>
            <a:off x="304800" y="1604050"/>
            <a:ext cx="8512629" cy="3898106"/>
          </a:xfrm>
        </p:spPr>
        <p:txBody>
          <a:bodyPr>
            <a:normAutofit fontScale="85000" lnSpcReduction="20000"/>
          </a:bodyPr>
          <a:lstStyle/>
          <a:p>
            <a:pPr>
              <a:buFont typeface="Wingdings" panose="05000000000000000000" pitchFamily="2" charset="2"/>
              <a:buChar char="Ø"/>
            </a:pPr>
            <a:r>
              <a:rPr lang="en-US" dirty="0"/>
              <a:t>No previous relocation allowance under the same certification</a:t>
            </a:r>
          </a:p>
          <a:p>
            <a:pPr>
              <a:buFont typeface="Wingdings" panose="05000000000000000000" pitchFamily="2" charset="2"/>
              <a:buChar char="Ø"/>
            </a:pPr>
            <a:r>
              <a:rPr lang="en-US" dirty="0"/>
              <a:t>Relocate within the U.S., but outside the worker’s commuting area</a:t>
            </a:r>
          </a:p>
          <a:p>
            <a:pPr>
              <a:buFont typeface="Wingdings" panose="05000000000000000000" pitchFamily="2" charset="2"/>
              <a:buChar char="Ø"/>
            </a:pPr>
            <a:r>
              <a:rPr lang="en-US" dirty="0"/>
              <a:t>No reasonable expectation of securing suitable employment in the commuting area</a:t>
            </a:r>
          </a:p>
          <a:p>
            <a:pPr>
              <a:buFont typeface="Wingdings" panose="05000000000000000000" pitchFamily="2" charset="2"/>
              <a:buChar char="Ø"/>
            </a:pPr>
            <a:r>
              <a:rPr lang="en-US" dirty="0"/>
              <a:t>Obtained either suitable employment or employment that pays a wage of at least the 75th percentile of national wages, as determined by the National Occupational Employment Wage Estimates, and otherwise meets the suitable employment requirements, or a bona fide offer of such employment, in the area of intended relocation</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36</a:t>
            </a:fld>
            <a:endParaRPr lang="en-US" dirty="0"/>
          </a:p>
        </p:txBody>
      </p:sp>
    </p:spTree>
    <p:extLst>
      <p:ext uri="{BB962C8B-B14F-4D97-AF65-F5344CB8AC3E}">
        <p14:creationId xmlns:p14="http://schemas.microsoft.com/office/powerpoint/2010/main" val="18485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Relocation Allowance Timing</a:t>
            </a:r>
          </a:p>
        </p:txBody>
      </p:sp>
      <p:sp>
        <p:nvSpPr>
          <p:cNvPr id="2" name="Content Placeholder 1"/>
          <p:cNvSpPr>
            <a:spLocks noGrp="1"/>
          </p:cNvSpPr>
          <p:nvPr>
            <p:ph idx="1"/>
          </p:nvPr>
        </p:nvSpPr>
        <p:spPr>
          <a:xfrm>
            <a:off x="604399" y="1447274"/>
            <a:ext cx="7867739" cy="4424136"/>
          </a:xfrm>
        </p:spPr>
        <p:txBody>
          <a:bodyPr>
            <a:normAutofit/>
          </a:bodyPr>
          <a:lstStyle/>
          <a:p>
            <a:pPr>
              <a:buFont typeface="Wingdings" panose="05000000000000000000" pitchFamily="2" charset="2"/>
              <a:buChar char="Ø"/>
            </a:pPr>
            <a:r>
              <a:rPr lang="en-US" dirty="0"/>
              <a:t>Begin the relocation no later than: </a:t>
            </a:r>
          </a:p>
          <a:p>
            <a:pPr lvl="1">
              <a:buFont typeface="Wingdings" panose="05000000000000000000" pitchFamily="2" charset="2"/>
              <a:buChar char="Ø"/>
            </a:pPr>
            <a:r>
              <a:rPr lang="en-US" sz="2475" dirty="0"/>
              <a:t>182 days after the worker files the application</a:t>
            </a:r>
          </a:p>
          <a:p>
            <a:pPr lvl="1">
              <a:buFont typeface="Wingdings" panose="05000000000000000000" pitchFamily="2" charset="2"/>
              <a:buChar char="Ø"/>
            </a:pPr>
            <a:r>
              <a:rPr lang="en-US" sz="2475" dirty="0"/>
              <a:t>182 days after the conclusion of an approved training program, if the worker entered a training program that received supplemental assistance approved under 20 CFR 618.640(c) (subsistence payments) and (d) (transportation payments)</a:t>
            </a:r>
          </a:p>
          <a:p>
            <a:pPr>
              <a:buFont typeface="Wingdings" panose="05000000000000000000" pitchFamily="2" charset="2"/>
              <a:buChar char="Ø"/>
            </a:pPr>
            <a:r>
              <a:rPr lang="en-US" sz="2775" dirty="0"/>
              <a:t>Complete the relocation within a reasonable time</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37</a:t>
            </a:fld>
            <a:endParaRPr lang="en-US" dirty="0"/>
          </a:p>
        </p:txBody>
      </p:sp>
    </p:spTree>
    <p:extLst>
      <p:ext uri="{BB962C8B-B14F-4D97-AF65-F5344CB8AC3E}">
        <p14:creationId xmlns:p14="http://schemas.microsoft.com/office/powerpoint/2010/main" val="841041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Relocation Allowances Amount</a:t>
            </a:r>
          </a:p>
        </p:txBody>
      </p:sp>
      <p:sp>
        <p:nvSpPr>
          <p:cNvPr id="2" name="Content Placeholder 1"/>
          <p:cNvSpPr>
            <a:spLocks noGrp="1"/>
          </p:cNvSpPr>
          <p:nvPr>
            <p:ph idx="1"/>
          </p:nvPr>
        </p:nvSpPr>
        <p:spPr>
          <a:xfrm>
            <a:off x="604399" y="1604050"/>
            <a:ext cx="7825922" cy="3898106"/>
          </a:xfrm>
        </p:spPr>
        <p:txBody>
          <a:bodyPr>
            <a:normAutofit/>
          </a:bodyPr>
          <a:lstStyle/>
          <a:p>
            <a:pPr>
              <a:buFont typeface="Wingdings" panose="05000000000000000000" pitchFamily="2" charset="2"/>
              <a:buChar char="Ø"/>
            </a:pPr>
            <a:r>
              <a:rPr lang="en-US" sz="2100" b="1" dirty="0"/>
              <a:t>Travel</a:t>
            </a:r>
          </a:p>
          <a:p>
            <a:pPr lvl="1">
              <a:buFont typeface="Wingdings" panose="05000000000000000000" pitchFamily="2" charset="2"/>
              <a:buChar char="Ø"/>
            </a:pPr>
            <a:r>
              <a:rPr lang="en-US" sz="2100" dirty="0"/>
              <a:t>Mileage for POV at the relocation rate, per GSA</a:t>
            </a:r>
          </a:p>
          <a:p>
            <a:pPr>
              <a:buFont typeface="Wingdings" panose="05000000000000000000" pitchFamily="2" charset="2"/>
              <a:buChar char="Ø"/>
            </a:pPr>
            <a:r>
              <a:rPr lang="en-US" sz="2100" b="1" dirty="0"/>
              <a:t>Lodging / Meals</a:t>
            </a:r>
          </a:p>
          <a:p>
            <a:pPr lvl="1">
              <a:buFont typeface="Wingdings" panose="05000000000000000000" pitchFamily="2" charset="2"/>
              <a:buChar char="Ø"/>
            </a:pPr>
            <a:r>
              <a:rPr lang="en-US" sz="2100" dirty="0"/>
              <a:t>90% of lodging and meals, lessor of:</a:t>
            </a:r>
          </a:p>
          <a:p>
            <a:pPr lvl="2">
              <a:buFont typeface="Wingdings" panose="05000000000000000000" pitchFamily="2" charset="2"/>
              <a:buChar char="Ø"/>
            </a:pPr>
            <a:r>
              <a:rPr lang="en-US" sz="2100" dirty="0"/>
              <a:t>Actual costs; or,</a:t>
            </a:r>
          </a:p>
          <a:p>
            <a:pPr lvl="2">
              <a:buFont typeface="Wingdings" panose="05000000000000000000" pitchFamily="2" charset="2"/>
              <a:buChar char="Ø"/>
            </a:pPr>
            <a:r>
              <a:rPr lang="en-US" sz="2100" dirty="0"/>
              <a:t>50% of per diem allowance</a:t>
            </a:r>
          </a:p>
          <a:p>
            <a:pPr>
              <a:buFont typeface="Wingdings" panose="05000000000000000000" pitchFamily="2" charset="2"/>
              <a:buChar char="Ø"/>
            </a:pPr>
            <a:r>
              <a:rPr lang="en-US" sz="2100" b="1" dirty="0"/>
              <a:t>Lump Sum Payment</a:t>
            </a:r>
          </a:p>
          <a:p>
            <a:pPr lvl="1">
              <a:buFont typeface="Wingdings" panose="05000000000000000000" pitchFamily="2" charset="2"/>
              <a:buChar char="Ø"/>
            </a:pPr>
            <a:r>
              <a:rPr lang="en-US" sz="2100" dirty="0"/>
              <a:t>3x average weekly wage</a:t>
            </a:r>
          </a:p>
          <a:p>
            <a:pPr lvl="1">
              <a:buFont typeface="Wingdings" panose="05000000000000000000" pitchFamily="2" charset="2"/>
              <a:buChar char="Ø"/>
            </a:pPr>
            <a:r>
              <a:rPr lang="en-US" sz="2100" dirty="0"/>
              <a:t>Up to $1,250</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38</a:t>
            </a:fld>
            <a:endParaRPr lang="en-US" dirty="0"/>
          </a:p>
        </p:txBody>
      </p:sp>
    </p:spTree>
    <p:extLst>
      <p:ext uri="{BB962C8B-B14F-4D97-AF65-F5344CB8AC3E}">
        <p14:creationId xmlns:p14="http://schemas.microsoft.com/office/powerpoint/2010/main" val="326007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Household Goods</a:t>
            </a:r>
          </a:p>
        </p:txBody>
      </p:sp>
      <p:sp>
        <p:nvSpPr>
          <p:cNvPr id="2" name="Content Placeholder 1"/>
          <p:cNvSpPr>
            <a:spLocks noGrp="1"/>
          </p:cNvSpPr>
          <p:nvPr>
            <p:ph idx="1"/>
          </p:nvPr>
        </p:nvSpPr>
        <p:spPr>
          <a:xfrm>
            <a:off x="604399" y="1726407"/>
            <a:ext cx="8082399" cy="3898106"/>
          </a:xfrm>
        </p:spPr>
        <p:txBody>
          <a:bodyPr vert="horz" lIns="91440" tIns="45720" rIns="91440" bIns="45720" rtlCol="0" anchor="t">
            <a:normAutofit/>
          </a:bodyPr>
          <a:lstStyle/>
          <a:p>
            <a:pPr>
              <a:buFont typeface="Wingdings" panose="05000000000000000000" pitchFamily="2" charset="2"/>
              <a:buChar char="Ø"/>
            </a:pPr>
            <a:r>
              <a:rPr lang="en-US" dirty="0"/>
              <a:t>Movement of household goods</a:t>
            </a:r>
          </a:p>
          <a:p>
            <a:pPr lvl="1" indent="-287020">
              <a:buFont typeface="Wingdings" panose="05000000000000000000" pitchFamily="2" charset="2"/>
              <a:buChar char="Ø"/>
            </a:pPr>
            <a:r>
              <a:rPr lang="en-US" dirty="0"/>
              <a:t>Commercial carrier, rental trailer/truck, etc.</a:t>
            </a:r>
            <a:endParaRPr lang="en-US" dirty="0">
              <a:cs typeface="Calibri"/>
            </a:endParaRPr>
          </a:p>
          <a:p>
            <a:pPr lvl="1" indent="-287020">
              <a:buFont typeface="Wingdings" panose="05000000000000000000" pitchFamily="2" charset="2"/>
              <a:buChar char="Ø"/>
            </a:pPr>
            <a:r>
              <a:rPr lang="en-US">
                <a:cs typeface="Calibri"/>
              </a:rPr>
              <a:t>Can include up to $40,000 of insurance</a:t>
            </a:r>
            <a:endParaRPr lang="en-US" dirty="0"/>
          </a:p>
          <a:p>
            <a:pPr>
              <a:buFont typeface="Wingdings" panose="05000000000000000000" pitchFamily="2" charset="2"/>
              <a:buChar char="Ø"/>
            </a:pPr>
            <a:r>
              <a:rPr lang="en-US" dirty="0"/>
              <a:t>Temporary storage of up to 60 days</a:t>
            </a:r>
          </a:p>
          <a:p>
            <a:pPr>
              <a:buFont typeface="Wingdings" panose="05000000000000000000" pitchFamily="2" charset="2"/>
              <a:buChar char="Ø"/>
            </a:pPr>
            <a:r>
              <a:rPr lang="en-US" sz="2175" dirty="0"/>
              <a:t>Subject to Federal Travel Regulations</a:t>
            </a:r>
          </a:p>
          <a:p>
            <a:pPr lvl="1" indent="-287020">
              <a:buFont typeface="Wingdings" panose="05000000000000000000" pitchFamily="2" charset="2"/>
              <a:buChar char="Ø"/>
            </a:pPr>
            <a:r>
              <a:rPr lang="en-US" sz="1875" dirty="0"/>
              <a:t>Currently set at 18,000 lbs.</a:t>
            </a:r>
            <a:endParaRPr lang="en-US" sz="1875" dirty="0">
              <a:cs typeface="Calibri"/>
            </a:endParaRPr>
          </a:p>
          <a:p>
            <a:endParaRPr lang="en-US" sz="2175"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39</a:t>
            </a:fld>
            <a:endParaRPr lang="en-US" dirty="0"/>
          </a:p>
        </p:txBody>
      </p:sp>
    </p:spTree>
    <p:extLst>
      <p:ext uri="{BB962C8B-B14F-4D97-AF65-F5344CB8AC3E}">
        <p14:creationId xmlns:p14="http://schemas.microsoft.com/office/powerpoint/2010/main" val="2127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5633DF-B844-4398-BA6E-B67F409F9F5E}" type="slidenum">
              <a:rPr lang="en-US" altLang="en-US" sz="1000" smtClean="0">
                <a:solidFill>
                  <a:schemeClr val="bg1"/>
                </a:solidFill>
              </a:rPr>
              <a:pPr>
                <a:spcBef>
                  <a:spcPct val="0"/>
                </a:spcBef>
                <a:buClrTx/>
                <a:buSzTx/>
                <a:buFontTx/>
                <a:buNone/>
              </a:pPr>
              <a:t>4</a:t>
            </a:fld>
            <a:endParaRPr lang="en-US" altLang="en-US" sz="1000">
              <a:solidFill>
                <a:schemeClr val="bg1"/>
              </a:solidFill>
            </a:endParaRPr>
          </a:p>
        </p:txBody>
      </p:sp>
      <p:sp>
        <p:nvSpPr>
          <p:cNvPr id="356354" name="Rectangle 2"/>
          <p:cNvSpPr>
            <a:spLocks noGrp="1"/>
          </p:cNvSpPr>
          <p:nvPr>
            <p:ph type="title"/>
          </p:nvPr>
        </p:nvSpPr>
        <p:spPr bwMode="auto">
          <a:xfrm>
            <a:off x="228600" y="152400"/>
            <a:ext cx="8534400" cy="1143000"/>
          </a:xfrm>
        </p:spPr>
        <p:txBody>
          <a:bodyPr/>
          <a:lstStyle/>
          <a:p>
            <a:pPr algn="ctr">
              <a:defRPr/>
            </a:pPr>
            <a:r>
              <a:rPr lang="en-US" sz="3000" dirty="0">
                <a:effectLst/>
              </a:rPr>
              <a:t>Reemployment Trade Adjustment Assistance (RTAA)</a:t>
            </a:r>
          </a:p>
        </p:txBody>
      </p:sp>
      <p:sp>
        <p:nvSpPr>
          <p:cNvPr id="18436" name="Rectangle 3"/>
          <p:cNvSpPr>
            <a:spLocks noGrp="1"/>
          </p:cNvSpPr>
          <p:nvPr>
            <p:ph type="body" idx="1"/>
          </p:nvPr>
        </p:nvSpPr>
        <p:spPr>
          <a:xfrm>
            <a:off x="228600" y="1173162"/>
            <a:ext cx="8534400" cy="5367401"/>
          </a:xfrm>
        </p:spPr>
        <p:txBody>
          <a:bodyPr>
            <a:normAutofit/>
          </a:bodyPr>
          <a:lstStyle/>
          <a:p>
            <a:pPr marL="0" indent="0">
              <a:defRPr/>
            </a:pPr>
            <a:endParaRPr lang="en-US" sz="600" dirty="0"/>
          </a:p>
          <a:p>
            <a:pPr marL="115888" indent="-115888">
              <a:buFont typeface="Wingdings 3" panose="05040102010807070707" pitchFamily="18" charset="2"/>
              <a:buChar char=""/>
              <a:defRPr/>
            </a:pPr>
            <a:r>
              <a:rPr lang="en-US" sz="1900" dirty="0">
                <a:effectLst>
                  <a:outerShdw blurRad="38100" dist="38100" dir="2700000" algn="tl">
                    <a:srgbClr val="000000">
                      <a:alpha val="43137"/>
                    </a:srgbClr>
                  </a:outerShdw>
                </a:effectLst>
              </a:rPr>
              <a:t>  The following rules apply:</a:t>
            </a:r>
            <a:br>
              <a:rPr lang="en-US" sz="1900" dirty="0">
                <a:effectLst>
                  <a:outerShdw blurRad="38100" dist="38100" dir="2700000" algn="tl">
                    <a:srgbClr val="000000">
                      <a:alpha val="43137"/>
                    </a:srgbClr>
                  </a:outerShdw>
                </a:effectLst>
              </a:rPr>
            </a:br>
            <a:endParaRPr lang="en-US" sz="1900" dirty="0">
              <a:effectLst>
                <a:outerShdw blurRad="38100" dist="38100" dir="2700000" algn="tl">
                  <a:srgbClr val="000000">
                    <a:alpha val="43137"/>
                  </a:srgbClr>
                </a:outerShdw>
              </a:effectLst>
            </a:endParaRPr>
          </a:p>
          <a:p>
            <a:pPr>
              <a:spcBef>
                <a:spcPts val="0"/>
              </a:spcBef>
              <a:buFont typeface="Courier New" panose="02070309020205020404" pitchFamily="49" charset="0"/>
              <a:buChar char="o"/>
              <a:tabLst>
                <a:tab pos="457200" algn="l"/>
              </a:tabLst>
              <a:defRPr/>
            </a:pPr>
            <a:r>
              <a:rPr lang="en-US" sz="1900" dirty="0">
                <a:ea typeface="Times New Roman"/>
              </a:rPr>
              <a:t>Available to customers age 50 or older at application</a:t>
            </a:r>
            <a:br>
              <a:rPr lang="en-US" sz="1900" i="1" u="sng" dirty="0">
                <a:ea typeface="Times New Roman"/>
              </a:rPr>
            </a:br>
            <a:endParaRPr lang="en-US" sz="1900" i="1" u="sng" dirty="0">
              <a:ea typeface="Times New Roman"/>
            </a:endParaRPr>
          </a:p>
          <a:p>
            <a:pPr>
              <a:spcBef>
                <a:spcPts val="0"/>
              </a:spcBef>
              <a:buFont typeface="Courier New" panose="02070309020205020404" pitchFamily="49" charset="0"/>
              <a:buChar char="o"/>
              <a:tabLst>
                <a:tab pos="457200" algn="l"/>
              </a:tabLst>
              <a:defRPr/>
            </a:pPr>
            <a:r>
              <a:rPr lang="en-US" altLang="en-US" sz="1900" dirty="0"/>
              <a:t>Must apply for RTAA Two years from the date customer exhausts UI (and any EUC) or two years from the date of reemployment, whichever is </a:t>
            </a:r>
            <a:r>
              <a:rPr lang="en-US" altLang="en-US" sz="1900" b="1" dirty="0"/>
              <a:t>earlier</a:t>
            </a:r>
            <a:endParaRPr lang="en-US" altLang="en-US" sz="1900" dirty="0"/>
          </a:p>
          <a:p>
            <a:pPr>
              <a:spcBef>
                <a:spcPts val="0"/>
              </a:spcBef>
              <a:buFont typeface="Courier New" panose="02070309020205020404" pitchFamily="49" charset="0"/>
              <a:buChar char="o"/>
              <a:tabLst>
                <a:tab pos="457200" algn="l"/>
              </a:tabLst>
              <a:defRPr/>
            </a:pPr>
            <a:endParaRPr lang="en-US" sz="1900" dirty="0">
              <a:ea typeface="Times New Roman"/>
            </a:endParaRPr>
          </a:p>
          <a:p>
            <a:pPr>
              <a:spcBef>
                <a:spcPts val="0"/>
              </a:spcBef>
              <a:buFont typeface="Courier New" panose="02070309020205020404" pitchFamily="49" charset="0"/>
              <a:buChar char="o"/>
              <a:tabLst>
                <a:tab pos="457200" algn="l"/>
              </a:tabLst>
              <a:defRPr/>
            </a:pPr>
            <a:r>
              <a:rPr lang="en-US" sz="1900" dirty="0">
                <a:ea typeface="Times New Roman"/>
              </a:rPr>
              <a:t>Must earn less than they did from the certified company and cannot earn more than </a:t>
            </a:r>
            <a:r>
              <a:rPr lang="en-US" sz="1900" b="1" dirty="0">
                <a:ea typeface="Times New Roman"/>
              </a:rPr>
              <a:t>$50,000 </a:t>
            </a:r>
            <a:r>
              <a:rPr lang="en-US" sz="1900" dirty="0">
                <a:ea typeface="Times New Roman"/>
              </a:rPr>
              <a:t>annually in gross wages</a:t>
            </a:r>
          </a:p>
          <a:p>
            <a:pPr>
              <a:spcBef>
                <a:spcPts val="0"/>
              </a:spcBef>
              <a:buFont typeface="Courier New" panose="02070309020205020404" pitchFamily="49" charset="0"/>
              <a:buChar char="o"/>
              <a:tabLst>
                <a:tab pos="457200" algn="l"/>
              </a:tabLst>
              <a:defRPr/>
            </a:pPr>
            <a:endParaRPr lang="en-US" sz="1900" dirty="0">
              <a:ea typeface="Times New Roman"/>
            </a:endParaRPr>
          </a:p>
          <a:p>
            <a:pPr>
              <a:spcBef>
                <a:spcPts val="0"/>
              </a:spcBef>
              <a:buFont typeface="Courier New" panose="02070309020205020404" pitchFamily="49" charset="0"/>
              <a:buChar char="o"/>
              <a:tabLst>
                <a:tab pos="457200" algn="l"/>
              </a:tabLst>
              <a:defRPr/>
            </a:pPr>
            <a:r>
              <a:rPr lang="en-US" sz="1900" dirty="0">
                <a:ea typeface="Times New Roman"/>
              </a:rPr>
              <a:t>customers may receive </a:t>
            </a:r>
            <a:r>
              <a:rPr lang="en-US" sz="1900" b="1" u="sng" dirty="0">
                <a:ea typeface="Times New Roman"/>
              </a:rPr>
              <a:t>up to $10,000 </a:t>
            </a:r>
            <a:r>
              <a:rPr lang="en-US" sz="1900" dirty="0">
                <a:ea typeface="Times New Roman"/>
              </a:rPr>
              <a:t>over the course of the 2 year eligibility period</a:t>
            </a:r>
          </a:p>
          <a:p>
            <a:pPr>
              <a:spcBef>
                <a:spcPts val="0"/>
              </a:spcBef>
              <a:buFont typeface="Courier New" panose="02070309020205020404" pitchFamily="49" charset="0"/>
              <a:buChar char="o"/>
              <a:tabLst>
                <a:tab pos="457200" algn="l"/>
              </a:tabLst>
              <a:defRPr/>
            </a:pPr>
            <a:endParaRPr lang="en-US" sz="1900" dirty="0">
              <a:ea typeface="Times New Roman"/>
            </a:endParaRPr>
          </a:p>
          <a:p>
            <a:pPr>
              <a:spcBef>
                <a:spcPts val="0"/>
              </a:spcBef>
              <a:buFont typeface="Courier New" panose="02070309020205020404" pitchFamily="49" charset="0"/>
              <a:buChar char="o"/>
              <a:tabLst>
                <a:tab pos="457200" algn="l"/>
              </a:tabLst>
              <a:defRPr/>
            </a:pPr>
            <a:r>
              <a:rPr lang="en-US" sz="1900" dirty="0"/>
              <a:t>Not be with the same division/facility from which he/she </a:t>
            </a:r>
            <a:br>
              <a:rPr lang="en-US" sz="1900" dirty="0"/>
            </a:br>
            <a:r>
              <a:rPr lang="en-US" sz="1900" dirty="0"/>
              <a:t>was separated</a:t>
            </a:r>
          </a:p>
          <a:p>
            <a:pPr>
              <a:spcBef>
                <a:spcPts val="0"/>
              </a:spcBef>
              <a:buFont typeface="Courier New" panose="02070309020205020404" pitchFamily="49" charset="0"/>
              <a:buChar char="o"/>
              <a:tabLst>
                <a:tab pos="457200" algn="l"/>
              </a:tabLst>
              <a:defRPr/>
            </a:pPr>
            <a:endParaRPr lang="en-US" sz="1900" dirty="0">
              <a:ea typeface="Times New Roman"/>
            </a:endParaRPr>
          </a:p>
          <a:p>
            <a:pPr marL="0" indent="0">
              <a:spcBef>
                <a:spcPts val="0"/>
              </a:spcBef>
              <a:buNone/>
              <a:tabLst>
                <a:tab pos="457200" algn="l"/>
              </a:tabLst>
              <a:defRPr/>
            </a:pPr>
            <a:endParaRPr lang="en-US" sz="1700" dirty="0"/>
          </a:p>
        </p:txBody>
      </p:sp>
      <p:pic>
        <p:nvPicPr>
          <p:cNvPr id="1003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9348" y="5120199"/>
            <a:ext cx="2387016" cy="160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49499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Relocation Allowance Deadlines</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dirty="0"/>
              <a:t>File an application before either:</a:t>
            </a:r>
          </a:p>
          <a:p>
            <a:pPr lvl="1">
              <a:buFont typeface="Wingdings" panose="05000000000000000000" pitchFamily="2" charset="2"/>
              <a:buChar char="Ø"/>
            </a:pPr>
            <a:r>
              <a:rPr lang="en-US" dirty="0"/>
              <a:t>The later of the 425th day after the date of the certification under which the worker is covered, or the 425th day after the date of the worker’s last total separation; </a:t>
            </a:r>
            <a:r>
              <a:rPr lang="en-US" i="1" u="sng" dirty="0"/>
              <a:t>or</a:t>
            </a:r>
          </a:p>
          <a:p>
            <a:pPr lvl="1">
              <a:buFont typeface="Wingdings" panose="05000000000000000000" pitchFamily="2" charset="2"/>
              <a:buChar char="Ø"/>
            </a:pPr>
            <a:r>
              <a:rPr lang="en-US" dirty="0"/>
              <a:t>The 182nd day after the date the worker concluded training</a:t>
            </a:r>
          </a:p>
          <a:p>
            <a:pPr lvl="1">
              <a:buFont typeface="Wingdings" panose="05000000000000000000" pitchFamily="2" charset="2"/>
              <a:buChar char="Ø"/>
            </a:pPr>
            <a:r>
              <a:rPr lang="en-US" dirty="0"/>
              <a:t>Must be filed before relocation.</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40</a:t>
            </a:fld>
            <a:endParaRPr lang="en-US" dirty="0"/>
          </a:p>
        </p:txBody>
      </p:sp>
    </p:spTree>
    <p:extLst>
      <p:ext uri="{BB962C8B-B14F-4D97-AF65-F5344CB8AC3E}">
        <p14:creationId xmlns:p14="http://schemas.microsoft.com/office/powerpoint/2010/main" val="15366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6661"/>
            <a:ext cx="8229600" cy="4755781"/>
          </a:xfrm>
        </p:spPr>
        <p:txBody>
          <a:bodyPr>
            <a:normAutofit lnSpcReduction="10000"/>
          </a:bodyPr>
          <a:lstStyle/>
          <a:p>
            <a:pPr>
              <a:buFont typeface="Wingdings" panose="05000000000000000000" pitchFamily="2" charset="2"/>
              <a:buChar char="Ø"/>
            </a:pPr>
            <a:r>
              <a:rPr lang="en-US" dirty="0"/>
              <a:t>Travel allowance is a reimbursement paid to eligible Trade customers whose travel to the training provider will be 31 miles or more round trip compared to travel from home to the Trade certified employer </a:t>
            </a:r>
            <a:r>
              <a:rPr lang="en-US" sz="2000" dirty="0">
                <a:solidFill>
                  <a:srgbClr val="0070C0"/>
                </a:solidFill>
              </a:rPr>
              <a:t>*Always make sure to double check if the customer could be eligible for Travel allowances and submit it with the training package.</a:t>
            </a:r>
          </a:p>
          <a:p>
            <a:pPr>
              <a:buFont typeface="Wingdings" panose="05000000000000000000" pitchFamily="2" charset="2"/>
              <a:buChar char="Ø"/>
            </a:pPr>
            <a:r>
              <a:rPr lang="en-US" dirty="0"/>
              <a:t>Daily travel allowance may not exceed 50% of the federal per diem rate established for the area the client will travel</a:t>
            </a:r>
          </a:p>
          <a:p>
            <a:pPr>
              <a:buFont typeface="Wingdings" panose="05000000000000000000" pitchFamily="2" charset="2"/>
              <a:buChar char="Ø"/>
            </a:pPr>
            <a:r>
              <a:rPr lang="en-US" dirty="0"/>
              <a:t>Travel allowance cannot exceed the reasonable costs total</a:t>
            </a:r>
          </a:p>
          <a:p>
            <a:pPr marL="0" indent="0" algn="ctr">
              <a:buNone/>
            </a:pPr>
            <a:r>
              <a:rPr lang="en-US" sz="2000" b="1" i="1" u="sng" dirty="0"/>
              <a:t>For more information, please review Policy 100 DCS 13.101</a:t>
            </a:r>
          </a:p>
        </p:txBody>
      </p:sp>
      <p:sp>
        <p:nvSpPr>
          <p:cNvPr id="3" name="Title 2"/>
          <p:cNvSpPr>
            <a:spLocks noGrp="1"/>
          </p:cNvSpPr>
          <p:nvPr>
            <p:ph type="title"/>
          </p:nvPr>
        </p:nvSpPr>
        <p:spPr/>
        <p:txBody>
          <a:bodyPr/>
          <a:lstStyle/>
          <a:p>
            <a:r>
              <a:rPr lang="en-US" dirty="0"/>
              <a:t>Travel Allowance</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41</a:t>
            </a:fld>
            <a:endParaRPr lang="en-US" altLang="en-US"/>
          </a:p>
        </p:txBody>
      </p:sp>
    </p:spTree>
    <p:extLst>
      <p:ext uri="{BB962C8B-B14F-4D97-AF65-F5344CB8AC3E}">
        <p14:creationId xmlns:p14="http://schemas.microsoft.com/office/powerpoint/2010/main" val="222166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457200" y="1752600"/>
            <a:ext cx="8229600" cy="4953000"/>
          </a:xfrm>
        </p:spPr>
        <p:txBody>
          <a:bodyPr/>
          <a:lstStyle/>
          <a:p>
            <a:pPr marL="0" indent="0">
              <a:buNone/>
            </a:pPr>
            <a:r>
              <a:rPr lang="en-US" altLang="en-US" dirty="0"/>
              <a:t>Maynor Acevedo</a:t>
            </a:r>
          </a:p>
          <a:p>
            <a:pPr marL="0" indent="0">
              <a:buNone/>
            </a:pPr>
            <a:r>
              <a:rPr lang="en-US" altLang="en-US" dirty="0">
                <a:hlinkClick r:id="rId3"/>
              </a:rPr>
              <a:t>Maynor.Acevedo@Detma.org</a:t>
            </a:r>
            <a:r>
              <a:rPr lang="en-US" altLang="en-US" dirty="0"/>
              <a:t> </a:t>
            </a:r>
          </a:p>
          <a:p>
            <a:pPr marL="0" indent="0">
              <a:buNone/>
            </a:pPr>
            <a:endParaRPr lang="en-US" altLang="en-US" dirty="0"/>
          </a:p>
          <a:p>
            <a:pPr marL="0" indent="0">
              <a:buNone/>
            </a:pPr>
            <a:r>
              <a:rPr lang="en-US" altLang="en-US" sz="2800" dirty="0"/>
              <a:t>Christopher </a:t>
            </a:r>
            <a:r>
              <a:rPr lang="en-US" altLang="en-US" sz="2800" dirty="0" err="1"/>
              <a:t>Quan</a:t>
            </a:r>
            <a:r>
              <a:rPr lang="en-US" altLang="en-US" sz="2800" dirty="0"/>
              <a:t> </a:t>
            </a:r>
          </a:p>
          <a:p>
            <a:pPr marL="0" indent="0">
              <a:buNone/>
            </a:pPr>
            <a:r>
              <a:rPr lang="en-US" altLang="en-US" sz="2800" dirty="0">
                <a:hlinkClick r:id="rId4"/>
              </a:rPr>
              <a:t>Christopher.Quan@Detma.org</a:t>
            </a:r>
            <a:endParaRPr lang="en-US" altLang="en-US" sz="2800" dirty="0"/>
          </a:p>
          <a:p>
            <a:endParaRPr lang="en-US" altLang="en-US" sz="2800" dirty="0"/>
          </a:p>
          <a:p>
            <a:endParaRPr lang="en-US" altLang="en-US" sz="2800" dirty="0"/>
          </a:p>
        </p:txBody>
      </p:sp>
      <p:sp>
        <p:nvSpPr>
          <p:cNvPr id="3" name="Title 2"/>
          <p:cNvSpPr>
            <a:spLocks noGrp="1"/>
          </p:cNvSpPr>
          <p:nvPr>
            <p:ph type="title"/>
          </p:nvPr>
        </p:nvSpPr>
        <p:spPr>
          <a:xfrm>
            <a:off x="457200" y="38100"/>
            <a:ext cx="8229600" cy="1143000"/>
          </a:xfrm>
        </p:spPr>
        <p:txBody>
          <a:bodyPr/>
          <a:lstStyle/>
          <a:p>
            <a:pPr>
              <a:defRPr/>
            </a:pPr>
            <a:r>
              <a:rPr lang="en-US" dirty="0"/>
              <a:t>Contacts</a:t>
            </a:r>
          </a:p>
        </p:txBody>
      </p:sp>
      <p:sp>
        <p:nvSpPr>
          <p:cNvPr id="1239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3C2C3D4-33A4-48FE-B76F-F7B177CBB34A}" type="slidenum">
              <a:rPr lang="en-US" altLang="en-US" sz="1000" smtClean="0">
                <a:solidFill>
                  <a:schemeClr val="bg1"/>
                </a:solidFill>
              </a:rPr>
              <a:pPr>
                <a:spcBef>
                  <a:spcPct val="0"/>
                </a:spcBef>
                <a:buClrTx/>
                <a:buSzTx/>
                <a:buFontTx/>
                <a:buNone/>
              </a:pPr>
              <a:t>42</a:t>
            </a:fld>
            <a:endParaRPr lang="en-US" altLang="en-US" sz="1000">
              <a:solidFill>
                <a:schemeClr val="bg1"/>
              </a:solidFill>
            </a:endParaRPr>
          </a:p>
        </p:txBody>
      </p:sp>
    </p:spTree>
    <p:extLst>
      <p:ext uri="{BB962C8B-B14F-4D97-AF65-F5344CB8AC3E}">
        <p14:creationId xmlns:p14="http://schemas.microsoft.com/office/powerpoint/2010/main" val="24648123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5633DF-B844-4398-BA6E-B67F409F9F5E}" type="slidenum">
              <a:rPr lang="en-US" altLang="en-US" sz="1000" smtClean="0">
                <a:solidFill>
                  <a:schemeClr val="bg1"/>
                </a:solidFill>
              </a:rPr>
              <a:pPr>
                <a:spcBef>
                  <a:spcPct val="0"/>
                </a:spcBef>
                <a:buClrTx/>
                <a:buSzTx/>
                <a:buFontTx/>
                <a:buNone/>
              </a:pPr>
              <a:t>5</a:t>
            </a:fld>
            <a:endParaRPr lang="en-US" altLang="en-US" sz="1000">
              <a:solidFill>
                <a:schemeClr val="bg1"/>
              </a:solidFill>
            </a:endParaRPr>
          </a:p>
        </p:txBody>
      </p:sp>
      <p:sp>
        <p:nvSpPr>
          <p:cNvPr id="356354" name="Rectangle 2"/>
          <p:cNvSpPr>
            <a:spLocks noGrp="1"/>
          </p:cNvSpPr>
          <p:nvPr>
            <p:ph type="title"/>
          </p:nvPr>
        </p:nvSpPr>
        <p:spPr bwMode="auto">
          <a:xfrm>
            <a:off x="228600" y="152400"/>
            <a:ext cx="8534400" cy="1143000"/>
          </a:xfrm>
        </p:spPr>
        <p:txBody>
          <a:bodyPr/>
          <a:lstStyle/>
          <a:p>
            <a:pPr algn="ctr">
              <a:defRPr/>
            </a:pPr>
            <a:r>
              <a:rPr lang="en-US" sz="3000" dirty="0">
                <a:effectLst/>
              </a:rPr>
              <a:t>Reemployment Trade Adjustment Assistance (RTAA)</a:t>
            </a:r>
          </a:p>
        </p:txBody>
      </p:sp>
      <p:sp>
        <p:nvSpPr>
          <p:cNvPr id="18436" name="Rectangle 3"/>
          <p:cNvSpPr>
            <a:spLocks noGrp="1"/>
          </p:cNvSpPr>
          <p:nvPr>
            <p:ph type="body" idx="1"/>
          </p:nvPr>
        </p:nvSpPr>
        <p:spPr>
          <a:xfrm>
            <a:off x="377190" y="1173162"/>
            <a:ext cx="8385810" cy="5367401"/>
          </a:xfrm>
        </p:spPr>
        <p:txBody>
          <a:bodyPr vert="horz" lIns="91440" tIns="45720" rIns="91440" bIns="45720" rtlCol="0" anchor="t">
            <a:normAutofit/>
          </a:bodyPr>
          <a:lstStyle/>
          <a:p>
            <a:pPr marL="0" indent="0">
              <a:defRPr/>
            </a:pPr>
            <a:endParaRPr lang="en-US" sz="600" dirty="0"/>
          </a:p>
          <a:p>
            <a:pPr marL="115570" indent="-115570">
              <a:buFont typeface="Wingdings 3" panose="05040102010807070707" pitchFamily="18" charset="2"/>
              <a:buChar char=""/>
              <a:defRPr/>
            </a:pPr>
            <a:r>
              <a:rPr lang="en-US" sz="1900" dirty="0">
                <a:effectLst>
                  <a:outerShdw blurRad="38100" dist="38100" dir="2700000" algn="tl">
                    <a:srgbClr val="000000">
                      <a:alpha val="43137"/>
                    </a:srgbClr>
                  </a:outerShdw>
                </a:effectLst>
              </a:rPr>
              <a:t>  The following rules - continued:</a:t>
            </a:r>
            <a:br>
              <a:rPr lang="en-US" sz="1900" dirty="0"/>
            </a:br>
            <a:endParaRPr lang="en-US" sz="1900" dirty="0"/>
          </a:p>
          <a:p>
            <a:pPr>
              <a:spcBef>
                <a:spcPts val="0"/>
              </a:spcBef>
              <a:buFont typeface="Courier New" panose="02070309020205020404" pitchFamily="49" charset="0"/>
              <a:buChar char="o"/>
              <a:tabLst>
                <a:tab pos="457200" algn="l"/>
              </a:tabLst>
              <a:defRPr/>
            </a:pPr>
            <a:r>
              <a:rPr lang="en-US" sz="1900" dirty="0"/>
              <a:t>Can include multiple jobs</a:t>
            </a:r>
            <a:br>
              <a:rPr lang="en-US" sz="1900" dirty="0"/>
            </a:br>
            <a:endParaRPr lang="en-US" sz="1900" dirty="0"/>
          </a:p>
          <a:p>
            <a:pPr>
              <a:spcBef>
                <a:spcPts val="0"/>
              </a:spcBef>
              <a:buFont typeface="Courier New" panose="02070309020205020404" pitchFamily="49" charset="0"/>
              <a:buChar char="o"/>
              <a:tabLst>
                <a:tab pos="457200" algn="l"/>
              </a:tabLst>
              <a:defRPr/>
            </a:pPr>
            <a:r>
              <a:rPr lang="en-US" sz="1900" dirty="0"/>
              <a:t>If a customer decides to pursue training after collecting RTAA, they will not be eligible for TRA, the receipt of RTAA negates the receipt of TRA</a:t>
            </a:r>
          </a:p>
          <a:p>
            <a:pPr>
              <a:spcBef>
                <a:spcPts val="0"/>
              </a:spcBef>
              <a:buFont typeface="Courier New" panose="02070309020205020404" pitchFamily="49" charset="0"/>
              <a:buChar char="o"/>
              <a:tabLst>
                <a:tab pos="457200" algn="l"/>
              </a:tabLst>
              <a:defRPr/>
            </a:pPr>
            <a:endParaRPr lang="en-US" sz="1900" dirty="0"/>
          </a:p>
          <a:p>
            <a:pPr>
              <a:spcBef>
                <a:spcPts val="0"/>
              </a:spcBef>
              <a:buFont typeface="Courier New" panose="02070309020205020404" pitchFamily="49" charset="0"/>
              <a:buChar char="o"/>
              <a:tabLst>
                <a:tab pos="457200" algn="l"/>
              </a:tabLst>
              <a:defRPr/>
            </a:pPr>
            <a:r>
              <a:rPr lang="en-US" sz="1900" dirty="0"/>
              <a:t>RTAA participants may participate in </a:t>
            </a:r>
            <a:r>
              <a:rPr lang="en-US" sz="1900" u="sng" dirty="0"/>
              <a:t>training full-time</a:t>
            </a:r>
            <a:r>
              <a:rPr lang="en-US" sz="1900" dirty="0"/>
              <a:t> or </a:t>
            </a:r>
            <a:r>
              <a:rPr lang="en-US" sz="1900" u="sng" dirty="0"/>
              <a:t>part-time and reemployed at least </a:t>
            </a:r>
            <a:r>
              <a:rPr lang="en-US" sz="1900" b="1" u="sng" dirty="0"/>
              <a:t>20</a:t>
            </a:r>
            <a:r>
              <a:rPr lang="en-US" sz="1900" u="sng" dirty="0"/>
              <a:t> hours</a:t>
            </a:r>
            <a:r>
              <a:rPr lang="en-US" sz="1900" dirty="0"/>
              <a:t> per week</a:t>
            </a:r>
          </a:p>
          <a:p>
            <a:pPr>
              <a:spcBef>
                <a:spcPts val="0"/>
              </a:spcBef>
              <a:buFont typeface="Courier New" panose="02070309020205020404" pitchFamily="49" charset="0"/>
              <a:buChar char="o"/>
              <a:tabLst>
                <a:tab pos="457200" algn="l"/>
              </a:tabLst>
              <a:defRPr/>
            </a:pPr>
            <a:endParaRPr lang="en-US" sz="1900" dirty="0"/>
          </a:p>
          <a:p>
            <a:pPr>
              <a:spcBef>
                <a:spcPts val="0"/>
              </a:spcBef>
              <a:buFont typeface="Courier New" panose="02070309020205020404" pitchFamily="49" charset="0"/>
              <a:buChar char="o"/>
              <a:tabLst>
                <a:tab pos="457200" algn="l"/>
              </a:tabLst>
              <a:defRPr/>
            </a:pPr>
            <a:r>
              <a:rPr lang="en-US" sz="2000" dirty="0"/>
              <a:t>If a customer is employed part-time (at least 20 hours per week) and in TAA approved training, the State must verify participation in training on a monthly basis</a:t>
            </a:r>
            <a:endParaRPr lang="en-US" sz="1900" dirty="0"/>
          </a:p>
          <a:p>
            <a:pPr marL="0" indent="0">
              <a:spcBef>
                <a:spcPts val="0"/>
              </a:spcBef>
              <a:buNone/>
              <a:tabLst>
                <a:tab pos="457200" algn="l"/>
              </a:tabLst>
              <a:defRPr/>
            </a:pPr>
            <a:endParaRPr lang="en-US" sz="1700" dirty="0"/>
          </a:p>
        </p:txBody>
      </p:sp>
    </p:spTree>
    <p:extLst>
      <p:ext uri="{BB962C8B-B14F-4D97-AF65-F5344CB8AC3E}">
        <p14:creationId xmlns:p14="http://schemas.microsoft.com/office/powerpoint/2010/main" val="31890629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BE2CFE08-B844-4329-A267-7A2985B5BB92}" type="slidenum">
              <a:rPr lang="en-US" altLang="en-US" sz="1000" smtClean="0">
                <a:solidFill>
                  <a:schemeClr val="bg1"/>
                </a:solidFill>
              </a:rPr>
              <a:pPr>
                <a:spcBef>
                  <a:spcPct val="0"/>
                </a:spcBef>
                <a:buClrTx/>
                <a:buSzTx/>
                <a:buFontTx/>
                <a:buNone/>
              </a:pPr>
              <a:t>6</a:t>
            </a:fld>
            <a:endParaRPr lang="en-US" altLang="en-US" sz="1000">
              <a:solidFill>
                <a:schemeClr val="bg1"/>
              </a:solidFill>
            </a:endParaRPr>
          </a:p>
        </p:txBody>
      </p:sp>
      <p:sp>
        <p:nvSpPr>
          <p:cNvPr id="356354" name="Rectangle 2"/>
          <p:cNvSpPr>
            <a:spLocks noGrp="1"/>
          </p:cNvSpPr>
          <p:nvPr>
            <p:ph type="title"/>
          </p:nvPr>
        </p:nvSpPr>
        <p:spPr bwMode="auto">
          <a:xfrm>
            <a:off x="228600" y="52356"/>
            <a:ext cx="8534400" cy="1143000"/>
          </a:xfrm>
        </p:spPr>
        <p:txBody>
          <a:bodyPr/>
          <a:lstStyle/>
          <a:p>
            <a:pPr algn="ctr">
              <a:defRPr/>
            </a:pPr>
            <a:r>
              <a:rPr lang="en-US" sz="3000" dirty="0">
                <a:effectLst/>
              </a:rPr>
              <a:t>Reemployment Trade Adjustment Assistance (RTAA)</a:t>
            </a:r>
          </a:p>
        </p:txBody>
      </p:sp>
      <p:sp>
        <p:nvSpPr>
          <p:cNvPr id="102404" name="Rectangle 3"/>
          <p:cNvSpPr>
            <a:spLocks noGrp="1"/>
          </p:cNvSpPr>
          <p:nvPr>
            <p:ph type="body" idx="1"/>
          </p:nvPr>
        </p:nvSpPr>
        <p:spPr>
          <a:xfrm>
            <a:off x="228600" y="1819275"/>
            <a:ext cx="8534400" cy="3290888"/>
          </a:xfrm>
        </p:spPr>
        <p:txBody>
          <a:bodyPr/>
          <a:lstStyle/>
          <a:p>
            <a:r>
              <a:rPr lang="en-US" altLang="en-US" sz="2400" dirty="0"/>
              <a:t>NOTE:  If an individual has already received Trade Readjustment Allowances (TRA), the RTAA eligibility period will begin with the date of qualifying reemployment and will be reduced by the number of weeks of TRA received.  </a:t>
            </a:r>
          </a:p>
          <a:p>
            <a:endParaRPr lang="en-US" altLang="en-US" sz="2400" dirty="0"/>
          </a:p>
          <a:p>
            <a:r>
              <a:rPr lang="en-US" altLang="en-US" sz="2400" dirty="0"/>
              <a:t>Prior TRA receipt will also reduce the maximum amount of RTAA potentially payable.</a:t>
            </a:r>
          </a:p>
        </p:txBody>
      </p:sp>
      <p:pic>
        <p:nvPicPr>
          <p:cNvPr id="1024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599" y="4603813"/>
            <a:ext cx="2870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058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No TRA </a:t>
            </a:r>
            <a:r>
              <a:rPr lang="en-US" dirty="0"/>
              <a:t>= 104 weeks beginning the earlier of:</a:t>
            </a:r>
          </a:p>
          <a:p>
            <a:pPr marL="514350" indent="-514350">
              <a:buFont typeface="+mj-lt"/>
              <a:buAutoNum type="arabicPeriod"/>
            </a:pPr>
            <a:r>
              <a:rPr lang="en-US" dirty="0"/>
              <a:t>The date of UI exhaustion based on the qualifying separation</a:t>
            </a:r>
          </a:p>
          <a:p>
            <a:pPr marL="857250" lvl="1" indent="-457200"/>
            <a:r>
              <a:rPr lang="en-US" dirty="0"/>
              <a:t>With multiple qualifying separations, the last separation is used</a:t>
            </a:r>
          </a:p>
          <a:p>
            <a:pPr marL="514350" indent="-514350">
              <a:buFont typeface="+mj-lt"/>
              <a:buAutoNum type="arabicPeriod"/>
            </a:pPr>
            <a:r>
              <a:rPr lang="en-US" dirty="0"/>
              <a:t>Date on which the worker first begins qualifying reemployment</a:t>
            </a:r>
          </a:p>
          <a:p>
            <a:endParaRPr lang="en-US" dirty="0"/>
          </a:p>
        </p:txBody>
      </p:sp>
      <p:sp>
        <p:nvSpPr>
          <p:cNvPr id="3" name="Title 2"/>
          <p:cNvSpPr>
            <a:spLocks noGrp="1"/>
          </p:cNvSpPr>
          <p:nvPr>
            <p:ph type="title"/>
          </p:nvPr>
        </p:nvSpPr>
        <p:spPr/>
        <p:txBody>
          <a:bodyPr/>
          <a:lstStyle/>
          <a:p>
            <a:r>
              <a:rPr lang="en-US" dirty="0"/>
              <a:t>RTAA Eligibility Period</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7</a:t>
            </a:fld>
            <a:endParaRPr lang="en-US" altLang="en-US"/>
          </a:p>
        </p:txBody>
      </p:sp>
    </p:spTree>
    <p:extLst>
      <p:ext uri="{BB962C8B-B14F-4D97-AF65-F5344CB8AC3E}">
        <p14:creationId xmlns:p14="http://schemas.microsoft.com/office/powerpoint/2010/main" val="92610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With TRA </a:t>
            </a:r>
            <a:r>
              <a:rPr lang="en-US" dirty="0"/>
              <a:t>= 104 weeks beginning on:</a:t>
            </a:r>
          </a:p>
          <a:p>
            <a:r>
              <a:rPr lang="en-US" dirty="0"/>
              <a:t>Date on which the worker first begins qualifying reemployment reduced by the total number of weeks for which the worker received TRA</a:t>
            </a:r>
          </a:p>
          <a:p>
            <a:pPr marL="0" indent="0">
              <a:buNone/>
            </a:pPr>
            <a:endParaRPr lang="en-US" dirty="0"/>
          </a:p>
        </p:txBody>
      </p:sp>
      <p:sp>
        <p:nvSpPr>
          <p:cNvPr id="3" name="Title 2"/>
          <p:cNvSpPr>
            <a:spLocks noGrp="1"/>
          </p:cNvSpPr>
          <p:nvPr>
            <p:ph type="title"/>
          </p:nvPr>
        </p:nvSpPr>
        <p:spPr/>
        <p:txBody>
          <a:bodyPr/>
          <a:lstStyle/>
          <a:p>
            <a:r>
              <a:rPr lang="en-US" dirty="0"/>
              <a:t>RTAA Eligibility Period</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8</a:t>
            </a:fld>
            <a:endParaRPr lang="en-US" altLang="en-US"/>
          </a:p>
        </p:txBody>
      </p:sp>
    </p:spTree>
    <p:extLst>
      <p:ext uri="{BB962C8B-B14F-4D97-AF65-F5344CB8AC3E}">
        <p14:creationId xmlns:p14="http://schemas.microsoft.com/office/powerpoint/2010/main" val="164291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6">
            <a:extLst>
              <a:ext uri="{FF2B5EF4-FFF2-40B4-BE49-F238E27FC236}">
                <a16:creationId xmlns:a16="http://schemas.microsoft.com/office/drawing/2014/main" id="{9E9A6ED6-0142-4683-8376-4D49F19A08C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l"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l"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l"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l"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a:spcBef>
                <a:spcPct val="0"/>
              </a:spcBef>
              <a:buClrTx/>
              <a:buSzTx/>
              <a:buFontTx/>
              <a:buNone/>
            </a:pPr>
            <a:fld id="{4DB91A08-6312-4549-B523-6E432120FF89}" type="slidenum">
              <a:rPr lang="en-US" altLang="en-US" sz="1000">
                <a:solidFill>
                  <a:schemeClr val="bg1"/>
                </a:solidFill>
              </a:rPr>
              <a:pPr algn="r">
                <a:spcBef>
                  <a:spcPct val="0"/>
                </a:spcBef>
                <a:buClrTx/>
                <a:buSzTx/>
                <a:buFontTx/>
                <a:buNone/>
              </a:pPr>
              <a:t>9</a:t>
            </a:fld>
            <a:endParaRPr lang="en-US" altLang="en-US" sz="1000">
              <a:solidFill>
                <a:schemeClr val="bg1"/>
              </a:solidFill>
            </a:endParaRPr>
          </a:p>
        </p:txBody>
      </p:sp>
      <p:sp>
        <p:nvSpPr>
          <p:cNvPr id="356354" name="Rectangle 2">
            <a:extLst>
              <a:ext uri="{FF2B5EF4-FFF2-40B4-BE49-F238E27FC236}">
                <a16:creationId xmlns:a16="http://schemas.microsoft.com/office/drawing/2014/main" id="{3038EE13-5958-47C9-83F9-CFC16A110CA9}"/>
              </a:ext>
            </a:extLst>
          </p:cNvPr>
          <p:cNvSpPr>
            <a:spLocks noGrp="1"/>
          </p:cNvSpPr>
          <p:nvPr>
            <p:ph type="title"/>
          </p:nvPr>
        </p:nvSpPr>
        <p:spPr bwMode="auto">
          <a:xfrm>
            <a:off x="304800" y="76200"/>
            <a:ext cx="8540817" cy="1143000"/>
          </a:xfrm>
        </p:spPr>
        <p:txBody>
          <a:bodyPr/>
          <a:lstStyle/>
          <a:p>
            <a:pPr>
              <a:defRPr/>
            </a:pPr>
            <a:r>
              <a:rPr lang="en-US" dirty="0">
                <a:effectLst/>
              </a:rPr>
              <a:t>Alternative Trade Adjustment Assistance (ATAA)</a:t>
            </a:r>
          </a:p>
        </p:txBody>
      </p:sp>
      <p:sp>
        <p:nvSpPr>
          <p:cNvPr id="18436" name="Rectangle 3">
            <a:extLst>
              <a:ext uri="{FF2B5EF4-FFF2-40B4-BE49-F238E27FC236}">
                <a16:creationId xmlns:a16="http://schemas.microsoft.com/office/drawing/2014/main" id="{0091AFA0-3591-41D1-83FD-E985B95A068C}"/>
              </a:ext>
            </a:extLst>
          </p:cNvPr>
          <p:cNvSpPr>
            <a:spLocks noGrp="1"/>
          </p:cNvSpPr>
          <p:nvPr>
            <p:ph type="body" idx="1"/>
          </p:nvPr>
        </p:nvSpPr>
        <p:spPr>
          <a:xfrm>
            <a:off x="228600" y="1219200"/>
            <a:ext cx="7086600" cy="5105400"/>
          </a:xfrm>
        </p:spPr>
        <p:txBody>
          <a:bodyPr/>
          <a:lstStyle/>
          <a:p>
            <a:pPr marL="0" indent="0" algn="ctr">
              <a:defRPr/>
            </a:pPr>
            <a:r>
              <a:rPr lang="en-US" sz="2000" b="1" dirty="0">
                <a:solidFill>
                  <a:srgbClr val="002060"/>
                </a:solidFill>
              </a:rPr>
              <a:t>Following the Sunset Provisions for Reversion 2021, RTAA is replaced by ATAA </a:t>
            </a:r>
          </a:p>
          <a:p>
            <a:pPr marL="0" indent="0">
              <a:buNone/>
              <a:defRPr/>
            </a:pPr>
            <a:r>
              <a:rPr lang="en-US" sz="2400" dirty="0"/>
              <a:t>The following rules apply:</a:t>
            </a:r>
            <a:br>
              <a:rPr lang="en-US" sz="2400" dirty="0"/>
            </a:br>
            <a:endParaRPr lang="en-US" sz="2400" dirty="0"/>
          </a:p>
          <a:p>
            <a:pPr>
              <a:spcBef>
                <a:spcPts val="0"/>
              </a:spcBef>
              <a:spcAft>
                <a:spcPts val="0"/>
              </a:spcAft>
              <a:buFont typeface="Courier New"/>
              <a:buChar char="o"/>
              <a:tabLst>
                <a:tab pos="457200" algn="l"/>
              </a:tabLst>
              <a:defRPr/>
            </a:pPr>
            <a:r>
              <a:rPr lang="en-US" sz="2400" dirty="0">
                <a:ea typeface="Times New Roman"/>
              </a:rPr>
              <a:t>DOL will issue a determination for ATAA Eligibility at time of Petition Certification</a:t>
            </a:r>
            <a:endParaRPr lang="en-US" sz="2400" i="1" dirty="0">
              <a:ea typeface="Times New Roman"/>
            </a:endParaRPr>
          </a:p>
          <a:p>
            <a:pPr marL="0" indent="0">
              <a:spcBef>
                <a:spcPts val="0"/>
              </a:spcBef>
              <a:spcAft>
                <a:spcPts val="0"/>
              </a:spcAft>
              <a:tabLst>
                <a:tab pos="457200" algn="l"/>
              </a:tabLst>
              <a:defRPr/>
            </a:pPr>
            <a:endParaRPr lang="en-US" sz="800" dirty="0">
              <a:ea typeface="Times New Roman"/>
            </a:endParaRPr>
          </a:p>
          <a:p>
            <a:pPr>
              <a:spcBef>
                <a:spcPts val="0"/>
              </a:spcBef>
              <a:spcAft>
                <a:spcPts val="0"/>
              </a:spcAft>
              <a:buFont typeface="Courier New"/>
              <a:buChar char="o"/>
              <a:tabLst>
                <a:tab pos="457200" algn="l"/>
              </a:tabLst>
              <a:defRPr/>
            </a:pPr>
            <a:r>
              <a:rPr lang="en-US" sz="2400" dirty="0">
                <a:ea typeface="Times New Roman"/>
              </a:rPr>
              <a:t>Must be at least age 50 at time of application</a:t>
            </a:r>
          </a:p>
          <a:p>
            <a:pPr>
              <a:spcBef>
                <a:spcPts val="0"/>
              </a:spcBef>
              <a:spcAft>
                <a:spcPts val="0"/>
              </a:spcAft>
              <a:buFont typeface="Courier New"/>
              <a:buChar char="o"/>
              <a:tabLst>
                <a:tab pos="457200" algn="l"/>
              </a:tabLst>
              <a:defRPr/>
            </a:pPr>
            <a:endParaRPr lang="en-US" sz="800" dirty="0">
              <a:ea typeface="Times New Roman"/>
            </a:endParaRPr>
          </a:p>
          <a:p>
            <a:pPr>
              <a:spcBef>
                <a:spcPts val="0"/>
              </a:spcBef>
              <a:spcAft>
                <a:spcPts val="0"/>
              </a:spcAft>
              <a:buFont typeface="Courier New"/>
              <a:buChar char="o"/>
              <a:tabLst>
                <a:tab pos="457200" algn="l"/>
              </a:tabLst>
              <a:defRPr/>
            </a:pPr>
            <a:r>
              <a:rPr lang="en-US" sz="2400" dirty="0">
                <a:ea typeface="Times New Roman"/>
              </a:rPr>
              <a:t>Cannot earn more than $50,000 annually in gross wages new job</a:t>
            </a:r>
          </a:p>
          <a:p>
            <a:pPr>
              <a:spcBef>
                <a:spcPts val="0"/>
              </a:spcBef>
              <a:spcAft>
                <a:spcPts val="0"/>
              </a:spcAft>
              <a:buFont typeface="Courier New"/>
              <a:buChar char="o"/>
              <a:tabLst>
                <a:tab pos="457200" algn="l"/>
              </a:tabLst>
              <a:defRPr/>
            </a:pPr>
            <a:endParaRPr lang="en-US" sz="800" dirty="0">
              <a:ea typeface="Times New Roman"/>
            </a:endParaRPr>
          </a:p>
          <a:p>
            <a:pPr>
              <a:spcBef>
                <a:spcPts val="0"/>
              </a:spcBef>
              <a:spcAft>
                <a:spcPts val="0"/>
              </a:spcAft>
              <a:buFont typeface="Courier New"/>
              <a:buChar char="o"/>
              <a:tabLst>
                <a:tab pos="457200" algn="l"/>
              </a:tabLst>
              <a:defRPr/>
            </a:pPr>
            <a:r>
              <a:rPr lang="en-US" sz="2400" dirty="0">
                <a:ea typeface="Times New Roman"/>
              </a:rPr>
              <a:t>Workers </a:t>
            </a:r>
            <a:r>
              <a:rPr lang="en-US" sz="2400" u="sng" dirty="0">
                <a:ea typeface="Times New Roman"/>
              </a:rPr>
              <a:t>may receive up to</a:t>
            </a:r>
            <a:r>
              <a:rPr lang="en-US" sz="2400" dirty="0">
                <a:ea typeface="Times New Roman"/>
              </a:rPr>
              <a:t> $10,000 over the course of the 2 year eligibility period</a:t>
            </a:r>
          </a:p>
          <a:p>
            <a:pPr>
              <a:spcBef>
                <a:spcPts val="0"/>
              </a:spcBef>
              <a:spcAft>
                <a:spcPts val="0"/>
              </a:spcAft>
              <a:buFont typeface="Courier New"/>
              <a:buChar char="o"/>
              <a:tabLst>
                <a:tab pos="457200" algn="l"/>
              </a:tabLst>
              <a:defRPr/>
            </a:pPr>
            <a:endParaRPr lang="en-US" sz="600" dirty="0">
              <a:ea typeface="Times New Roman"/>
            </a:endParaRPr>
          </a:p>
          <a:p>
            <a:pPr marL="0" indent="0">
              <a:spcBef>
                <a:spcPts val="0"/>
              </a:spcBef>
              <a:spcAft>
                <a:spcPts val="0"/>
              </a:spcAft>
              <a:buNone/>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a:p>
            <a:pPr>
              <a:spcBef>
                <a:spcPts val="0"/>
              </a:spcBef>
              <a:spcAft>
                <a:spcPts val="0"/>
              </a:spcAft>
              <a:buFont typeface="Courier New"/>
              <a:buChar char="o"/>
              <a:tabLst>
                <a:tab pos="457200" algn="l"/>
              </a:tabLst>
              <a:defRPr/>
            </a:pPr>
            <a:endParaRPr lang="en-US" sz="1800" dirty="0"/>
          </a:p>
        </p:txBody>
      </p:sp>
      <p:pic>
        <p:nvPicPr>
          <p:cNvPr id="3" name="Picture 2">
            <a:extLst>
              <a:ext uri="{FF2B5EF4-FFF2-40B4-BE49-F238E27FC236}">
                <a16:creationId xmlns:a16="http://schemas.microsoft.com/office/drawing/2014/main" id="{638DA6B4-06E6-4CE1-A430-75E7A443943E}"/>
              </a:ext>
            </a:extLst>
          </p:cNvPr>
          <p:cNvPicPr>
            <a:picLocks noChangeAspect="1"/>
          </p:cNvPicPr>
          <p:nvPr/>
        </p:nvPicPr>
        <p:blipFill>
          <a:blip r:embed="rId3"/>
          <a:stretch>
            <a:fillRect/>
          </a:stretch>
        </p:blipFill>
        <p:spPr>
          <a:xfrm>
            <a:off x="5924308" y="5001769"/>
            <a:ext cx="3219692" cy="1856232"/>
          </a:xfrm>
          <a:prstGeom prst="rect">
            <a:avLst/>
          </a:prstGeom>
        </p:spPr>
      </p:pic>
    </p:spTree>
    <p:extLst>
      <p:ext uri="{BB962C8B-B14F-4D97-AF65-F5344CB8AC3E}">
        <p14:creationId xmlns:p14="http://schemas.microsoft.com/office/powerpoint/2010/main" val="1436834728"/>
      </p:ext>
    </p:extLst>
  </p:cSld>
  <p:clrMapOvr>
    <a:masterClrMapping/>
  </p:clrMapOvr>
  <p:transition spd="med">
    <p:fade/>
  </p:transition>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9B83D9EC05746835EEFEAC1333386" ma:contentTypeVersion="9" ma:contentTypeDescription="Create a new document." ma:contentTypeScope="" ma:versionID="006ba3e599dabd0635471657cdb3bfc3">
  <xsd:schema xmlns:xsd="http://www.w3.org/2001/XMLSchema" xmlns:xs="http://www.w3.org/2001/XMLSchema" xmlns:p="http://schemas.microsoft.com/office/2006/metadata/properties" xmlns:ns2="a543ae4e-6060-48c8-a421-709023b87e3c" xmlns:ns3="b72976aa-e7d9-498e-b08a-d3d9e47e4056" targetNamespace="http://schemas.microsoft.com/office/2006/metadata/properties" ma:root="true" ma:fieldsID="4314587907e6f5a278d5334c3fd06d7f" ns2:_="" ns3:_="">
    <xsd:import namespace="a543ae4e-6060-48c8-a421-709023b87e3c"/>
    <xsd:import namespace="b72976aa-e7d9-498e-b08a-d3d9e47e40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3ae4e-6060-48c8-a421-709023b87e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2976aa-e7d9-498e-b08a-d3d9e47e405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72976aa-e7d9-498e-b08a-d3d9e47e4056">
      <UserInfo>
        <DisplayName>Goguen, Beth (EOL)</DisplayName>
        <AccountId>50</AccountId>
        <AccountType/>
      </UserInfo>
    </SharedWithUsers>
  </documentManagement>
</p:properties>
</file>

<file path=customXml/itemProps1.xml><?xml version="1.0" encoding="utf-8"?>
<ds:datastoreItem xmlns:ds="http://schemas.openxmlformats.org/officeDocument/2006/customXml" ds:itemID="{E9188532-0CA2-45EF-A261-3139BDD61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3ae4e-6060-48c8-a421-709023b87e3c"/>
    <ds:schemaRef ds:uri="b72976aa-e7d9-498e-b08a-d3d9e47e4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4F1675-A541-4322-85E4-300A039DC0CB}">
  <ds:schemaRefs>
    <ds:schemaRef ds:uri="http://schemas.microsoft.com/sharepoint/v3/contenttype/forms"/>
  </ds:schemaRefs>
</ds:datastoreItem>
</file>

<file path=customXml/itemProps3.xml><?xml version="1.0" encoding="utf-8"?>
<ds:datastoreItem xmlns:ds="http://schemas.openxmlformats.org/officeDocument/2006/customXml" ds:itemID="{DBF50818-2652-410F-A35F-84CE474D5E2C}">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b72976aa-e7d9-498e-b08a-d3d9e47e4056"/>
    <ds:schemaRef ds:uri="a543ae4e-6060-48c8-a421-709023b87e3c"/>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6801</TotalTime>
  <Words>5395</Words>
  <Application>Microsoft Office PowerPoint</Application>
  <PresentationFormat>On-screen Show (4:3)</PresentationFormat>
  <Paragraphs>340</Paragraphs>
  <Slides>42</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Courier New</vt:lpstr>
      <vt:lpstr>Lucida Grande</vt:lpstr>
      <vt:lpstr>Lucida Sans Unicode</vt:lpstr>
      <vt:lpstr>Times New Roman</vt:lpstr>
      <vt:lpstr>Wingdings</vt:lpstr>
      <vt:lpstr>Wingdings 3</vt:lpstr>
      <vt:lpstr>Office Theme</vt:lpstr>
      <vt:lpstr>PowerPoint Presentation</vt:lpstr>
      <vt:lpstr>PowerPoint Presentation</vt:lpstr>
      <vt:lpstr>Reemployment Trade Adjustment Assistance (RTAA)</vt:lpstr>
      <vt:lpstr>Reemployment Trade Adjustment Assistance (RTAA)</vt:lpstr>
      <vt:lpstr>Reemployment Trade Adjustment Assistance (RTAA)</vt:lpstr>
      <vt:lpstr>Reemployment Trade Adjustment Assistance (RTAA)</vt:lpstr>
      <vt:lpstr>RTAA Eligibility Period</vt:lpstr>
      <vt:lpstr>RTAA Eligibility Period</vt:lpstr>
      <vt:lpstr>Alternative Trade Adjustment Assistance (ATAA)</vt:lpstr>
      <vt:lpstr>Alternative Trade Adjustment Assistance (ATAA)</vt:lpstr>
      <vt:lpstr>Age Requirement</vt:lpstr>
      <vt:lpstr>Continuing Eligibility</vt:lpstr>
      <vt:lpstr>A/RTAA - Reminders</vt:lpstr>
      <vt:lpstr>A/RTAA Weekly Certifications</vt:lpstr>
      <vt:lpstr>Changes in Wages</vt:lpstr>
      <vt:lpstr>PowerPoint Presentation</vt:lpstr>
      <vt:lpstr>PowerPoint Presentation</vt:lpstr>
      <vt:lpstr>PowerPoint Presentation</vt:lpstr>
      <vt:lpstr>PowerPoint Presentation</vt:lpstr>
      <vt:lpstr>Health Coverage Tax Credit (HCTC)</vt:lpstr>
      <vt:lpstr>Health Coverage Tax Credit (HCTC)</vt:lpstr>
      <vt:lpstr>Not Eligible for HCTC</vt:lpstr>
      <vt:lpstr>Claiming HCTC</vt:lpstr>
      <vt:lpstr>Claiming HCTC Monthly</vt:lpstr>
      <vt:lpstr>PowerPoint Presentation</vt:lpstr>
      <vt:lpstr>Job Search Allowances</vt:lpstr>
      <vt:lpstr>Job Search Allowances</vt:lpstr>
      <vt:lpstr>Job Search Allowance Eligibility</vt:lpstr>
      <vt:lpstr>75th Percentile</vt:lpstr>
      <vt:lpstr>Job Search Allowance Eligibility</vt:lpstr>
      <vt:lpstr>Job Search Allowance Findings Required</vt:lpstr>
      <vt:lpstr>Job Search Allowance Amount</vt:lpstr>
      <vt:lpstr>Job Search Allowance Deadline</vt:lpstr>
      <vt:lpstr>PowerPoint Presentation</vt:lpstr>
      <vt:lpstr>Relocation Allowance</vt:lpstr>
      <vt:lpstr>Relocation Allowance Eligibility</vt:lpstr>
      <vt:lpstr>Relocation Allowance Timing</vt:lpstr>
      <vt:lpstr>Relocation Allowances Amount</vt:lpstr>
      <vt:lpstr>Household Goods</vt:lpstr>
      <vt:lpstr>Relocation Allowance Deadlines</vt:lpstr>
      <vt:lpstr>Travel Allowance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Quan, Christopher (DWD)</cp:lastModifiedBy>
  <cp:revision>218</cp:revision>
  <dcterms:created xsi:type="dcterms:W3CDTF">2018-04-17T17:15:10Z</dcterms:created>
  <dcterms:modified xsi:type="dcterms:W3CDTF">2021-11-18T15:43:14Z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0x0101005739B83D9EC05746835EEFEAC1333386</vt:lpwstr>
  </property>
</Properties>
</file>