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72" r:id="rId23"/>
    <p:sldId id="393" r:id="rId24"/>
    <p:sldId id="394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4A"/>
    <a:srgbClr val="223651"/>
    <a:srgbClr val="FAA71F"/>
    <a:srgbClr val="139876"/>
    <a:srgbClr val="7D3379"/>
    <a:srgbClr val="53A4CF"/>
    <a:srgbClr val="112638"/>
    <a:srgbClr val="45A78E"/>
    <a:srgbClr val="426480"/>
    <a:srgbClr val="426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1752" autoAdjust="0"/>
  </p:normalViewPr>
  <p:slideViewPr>
    <p:cSldViewPr snapToGrid="0" snapToObjects="1">
      <p:cViewPr varScale="1">
        <p:scale>
          <a:sx n="80" d="100"/>
          <a:sy n="80" d="100"/>
        </p:scale>
        <p:origin x="9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6" d="100"/>
        <a:sy n="156" d="100"/>
      </p:scale>
      <p:origin x="0" y="-4854"/>
    </p:cViewPr>
  </p:sorterViewPr>
  <p:notesViewPr>
    <p:cSldViewPr snapToGrid="0" snapToObjects="1">
      <p:cViewPr>
        <p:scale>
          <a:sx n="68" d="100"/>
          <a:sy n="68" d="100"/>
        </p:scale>
        <p:origin x="25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03:57:46.037" idx="1">
    <p:pos x="10" y="202"/>
    <p:text>Novo usuário</p:text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E76CC-54FD-CB45-8BAD-11B0B5987EC8}">
      <dgm:prSet phldrT="[Text]"/>
      <dgm:spPr/>
      <dgm:t>
        <a:bodyPr/>
        <a:lstStyle/>
        <a:p>
          <a:r>
            <a:rPr lang="pt-BR">
              <a:solidFill>
                <a:schemeClr val="accent6"/>
              </a:solidFill>
            </a:rPr>
            <a:t>Avaliação</a:t>
          </a: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en-US"/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en-US"/>
        </a:p>
      </dgm:t>
    </dgm:pt>
    <dgm:pt modelId="{12625909-57A5-E241-88E8-82CEE6F60941}">
      <dgm:prSet phldrT="[Text]"/>
      <dgm:spPr/>
      <dgm:t>
        <a:bodyPr/>
        <a:lstStyle/>
        <a:p>
          <a:r>
            <a:rPr lang="pt-BR">
              <a:solidFill>
                <a:schemeClr val="accent6"/>
              </a:solidFill>
            </a:rPr>
            <a:t>Desenvolvimento de um plano de ação de carreira - </a:t>
          </a:r>
          <a:r>
            <a:rPr lang="pt-BR" b="1">
              <a:solidFill>
                <a:schemeClr val="accent6"/>
              </a:solidFill>
            </a:rPr>
            <a:t>Procura de emprego e/ou treinamento?</a:t>
          </a: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en-US"/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en-US"/>
        </a:p>
      </dgm:t>
    </dgm:pt>
    <dgm:pt modelId="{D0C0A53D-BFFD-494D-AE33-06BFE4F0E171}">
      <dgm:prSet phldrT="[Text]"/>
      <dgm:spPr/>
      <dgm:t>
        <a:bodyPr/>
        <a:lstStyle/>
        <a:p>
          <a:r>
            <a:rPr lang="pt-BR">
              <a:solidFill>
                <a:schemeClr val="accent6"/>
              </a:solidFill>
            </a:rPr>
            <a:t>Pesquisa do mercado de trabalho</a:t>
          </a: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en-US"/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en-US"/>
        </a:p>
      </dgm:t>
    </dgm:pt>
    <dgm:pt modelId="{91B426F9-2AD3-7947-8235-62C6B9CFB2FA}">
      <dgm:prSet phldrT="[Text]"/>
      <dgm:spPr/>
      <dgm:t>
        <a:bodyPr/>
        <a:lstStyle/>
        <a:p>
          <a:r>
            <a:rPr lang="pt-BR">
              <a:solidFill>
                <a:schemeClr val="accent6"/>
              </a:solidFill>
            </a:rPr>
            <a:t>Candidatar-se a empregos ou iniciar treinamento</a:t>
          </a: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en-US"/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en-US"/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2C55-39DD-6542-A1F3-357D1E1F8D04}">
      <dsp:nvSpPr>
        <dsp:cNvPr id="0" name=""/>
        <dsp:cNvSpPr/>
      </dsp:nvSpPr>
      <dsp:spPr>
        <a:xfrm rot="5400000">
          <a:off x="363497" y="1546826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0595-1FEE-D048-9DE8-94FC5D629B23}">
      <dsp:nvSpPr>
        <dsp:cNvPr id="0" name=""/>
        <dsp:cNvSpPr/>
      </dsp:nvSpPr>
      <dsp:spPr>
        <a:xfrm>
          <a:off x="146246" y="2099281"/>
          <a:ext cx="1630537" cy="72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accent6"/>
              </a:solidFill>
            </a:rPr>
            <a:t>Avaliação</a:t>
          </a:r>
        </a:p>
      </dsp:txBody>
      <dsp:txXfrm>
        <a:off x="146246" y="2099281"/>
        <a:ext cx="1630537" cy="721591"/>
      </dsp:txXfrm>
    </dsp:sp>
    <dsp:sp modelId="{AB239BFB-F671-934E-B2B3-F156D961F5B5}">
      <dsp:nvSpPr>
        <dsp:cNvPr id="0" name=""/>
        <dsp:cNvSpPr/>
      </dsp:nvSpPr>
      <dsp:spPr>
        <a:xfrm>
          <a:off x="1505675" y="1515009"/>
          <a:ext cx="307648" cy="3076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1949-6025-904D-883A-9ABB6735728D}">
      <dsp:nvSpPr>
        <dsp:cNvPr id="0" name=""/>
        <dsp:cNvSpPr/>
      </dsp:nvSpPr>
      <dsp:spPr>
        <a:xfrm rot="5400000">
          <a:off x="2368394" y="1000574"/>
          <a:ext cx="1092539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D6A-2B78-0349-8166-7CBA13139EB0}">
      <dsp:nvSpPr>
        <dsp:cNvPr id="0" name=""/>
        <dsp:cNvSpPr/>
      </dsp:nvSpPr>
      <dsp:spPr>
        <a:xfrm>
          <a:off x="4209244" y="1169671"/>
          <a:ext cx="1630537" cy="159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accent6"/>
              </a:solidFill>
            </a:rPr>
            <a:t>Desenvolvimento de um plano de ação de carreira - </a:t>
          </a:r>
          <a:r>
            <a:rPr lang="pt-BR" sz="1600" b="1" kern="1200">
              <a:solidFill>
                <a:schemeClr val="accent6"/>
              </a:solidFill>
            </a:rPr>
            <a:t>Procura de emprego e/ou treinamento?</a:t>
          </a:r>
        </a:p>
      </dsp:txBody>
      <dsp:txXfrm>
        <a:off x="4209244" y="1169671"/>
        <a:ext cx="1630537" cy="1599386"/>
      </dsp:txXfrm>
    </dsp:sp>
    <dsp:sp modelId="{05A96504-748A-4446-BC17-3E9497F507C9}">
      <dsp:nvSpPr>
        <dsp:cNvPr id="0" name=""/>
        <dsp:cNvSpPr/>
      </dsp:nvSpPr>
      <dsp:spPr>
        <a:xfrm>
          <a:off x="3501771" y="936011"/>
          <a:ext cx="307648" cy="3076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62FED-0209-E649-8E95-31E84103BDA5}">
      <dsp:nvSpPr>
        <dsp:cNvPr id="0" name=""/>
        <dsp:cNvSpPr/>
      </dsp:nvSpPr>
      <dsp:spPr>
        <a:xfrm rot="5400000">
          <a:off x="4356158" y="575040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731-23E9-3343-9290-E2DE96E643C5}">
      <dsp:nvSpPr>
        <dsp:cNvPr id="0" name=""/>
        <dsp:cNvSpPr/>
      </dsp:nvSpPr>
      <dsp:spPr>
        <a:xfrm>
          <a:off x="2264902" y="1541389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accent6"/>
              </a:solidFill>
            </a:rPr>
            <a:t>Pesquisa do mercado de trabalho</a:t>
          </a:r>
        </a:p>
      </dsp:txBody>
      <dsp:txXfrm>
        <a:off x="2264902" y="1541389"/>
        <a:ext cx="1630537" cy="1429261"/>
      </dsp:txXfrm>
    </dsp:sp>
    <dsp:sp modelId="{D35CA330-841E-EF4A-80BA-34C8B870C386}">
      <dsp:nvSpPr>
        <dsp:cNvPr id="0" name=""/>
        <dsp:cNvSpPr/>
      </dsp:nvSpPr>
      <dsp:spPr>
        <a:xfrm>
          <a:off x="5497867" y="442075"/>
          <a:ext cx="307648" cy="3076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ED24-1390-884E-9FD2-DCDF27E59FE5}">
      <dsp:nvSpPr>
        <dsp:cNvPr id="0" name=""/>
        <dsp:cNvSpPr/>
      </dsp:nvSpPr>
      <dsp:spPr>
        <a:xfrm rot="5400000">
          <a:off x="6352254" y="81104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B3-FA90-F945-AF82-0046AC5A7B83}">
      <dsp:nvSpPr>
        <dsp:cNvPr id="0" name=""/>
        <dsp:cNvSpPr/>
      </dsp:nvSpPr>
      <dsp:spPr>
        <a:xfrm>
          <a:off x="6171074" y="620732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accent6"/>
              </a:solidFill>
            </a:rPr>
            <a:t>Candidatar-se a empregos ou iniciar treinamento</a:t>
          </a:r>
        </a:p>
      </dsp:txBody>
      <dsp:txXfrm>
        <a:off x="6171074" y="620732"/>
        <a:ext cx="1630537" cy="142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2484029" y="-884651"/>
          <a:ext cx="3072609" cy="6616102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5096089" y="1925358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5695926" y="2219540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4394313" y="1704864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5295614" y="507673"/>
          <a:ext cx="3199456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</dsp:txBody>
      <dsp:txXfrm>
        <a:off x="5295614" y="507673"/>
        <a:ext cx="3199456" cy="775488"/>
      </dsp:txXfrm>
    </dsp:sp>
    <dsp:sp modelId="{8E25DE20-0C58-41EC-98DE-C60338683E21}">
      <dsp:nvSpPr>
        <dsp:cNvPr id="0" name=""/>
        <dsp:cNvSpPr/>
      </dsp:nvSpPr>
      <dsp:spPr>
        <a:xfrm>
          <a:off x="4274192" y="824913"/>
          <a:ext cx="2932313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274192" y="824913"/>
        <a:ext cx="2932313" cy="775488"/>
      </dsp:txXfrm>
    </dsp:sp>
    <dsp:sp modelId="{5DF89BFF-944B-43A7-B579-21096E550DF3}">
      <dsp:nvSpPr>
        <dsp:cNvPr id="0" name=""/>
        <dsp:cNvSpPr/>
      </dsp:nvSpPr>
      <dsp:spPr>
        <a:xfrm>
          <a:off x="1875026" y="1375521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1375521"/>
        <a:ext cx="1972647" cy="775488"/>
      </dsp:txXfrm>
    </dsp:sp>
    <dsp:sp modelId="{C9EEA517-1F46-4769-856B-A985EDC95EC3}">
      <dsp:nvSpPr>
        <dsp:cNvPr id="0" name=""/>
        <dsp:cNvSpPr/>
      </dsp:nvSpPr>
      <dsp:spPr>
        <a:xfrm>
          <a:off x="6201402" y="2630833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5233859" y="1911577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5233859" y="1911577"/>
        <a:ext cx="1972647" cy="775488"/>
      </dsp:txXfrm>
    </dsp:sp>
    <dsp:sp modelId="{534FAC38-20E5-4A4F-B78E-6E5D0D314D3E}">
      <dsp:nvSpPr>
        <dsp:cNvPr id="0" name=""/>
        <dsp:cNvSpPr/>
      </dsp:nvSpPr>
      <dsp:spPr>
        <a:xfrm>
          <a:off x="1875026" y="2501433"/>
          <a:ext cx="2932314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2501433"/>
        <a:ext cx="2932314" cy="775488"/>
      </dsp:txXfrm>
    </dsp:sp>
    <dsp:sp modelId="{8EE29B51-767F-40B9-AF05-8297A12CB22B}">
      <dsp:nvSpPr>
        <dsp:cNvPr id="0" name=""/>
        <dsp:cNvSpPr/>
      </dsp:nvSpPr>
      <dsp:spPr>
        <a:xfrm>
          <a:off x="4540766" y="4071311"/>
          <a:ext cx="2665740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540766" y="4071311"/>
        <a:ext cx="2665740" cy="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E66AE-C2C3-4BE4-AA0F-1FFDE8E44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14825"/>
            <a:ext cx="5382201" cy="4283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723900"/>
            <a:ext cx="4725987" cy="3544888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7E59B-8AD2-4427-ABAE-569BD241D9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17797" y="5730046"/>
            <a:ext cx="595351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17797" y="4415790"/>
            <a:ext cx="5675835" cy="4183380"/>
          </a:xfrm>
        </p:spPr>
        <p:txBody>
          <a:bodyPr/>
          <a:lstStyle/>
          <a:p>
            <a:pPr marL="174708" indent="-174708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912" y="4489387"/>
            <a:ext cx="5898698" cy="4487747"/>
          </a:xfrm>
        </p:spPr>
        <p:txBody>
          <a:bodyPr/>
          <a:lstStyle/>
          <a:p>
            <a:pPr fontAlgn="base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078" y="4204328"/>
            <a:ext cx="6368903" cy="4758919"/>
          </a:xfrm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9878" y="4253574"/>
            <a:ext cx="6342055" cy="4673256"/>
          </a:xfrm>
        </p:spPr>
        <p:txBody>
          <a:bodyPr/>
          <a:lstStyle/>
          <a:p>
            <a:pPr>
              <a:defRPr/>
            </a:pPr>
            <a:endParaRPr lang="en-US" sz="115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0" y="4499168"/>
            <a:ext cx="5655469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093D-D2EA-499A-BE76-57FE013B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8181" y="4415790"/>
            <a:ext cx="55054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65" y="4400128"/>
            <a:ext cx="5692462" cy="4323988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79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82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368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255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914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029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0916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80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A03CB-A17C-415B-96A2-0F3CE0428BB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b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090" y="4251975"/>
            <a:ext cx="5257800" cy="43586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cs typeface="Calibri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151D7-A896-41CE-9D47-C3489DB4B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38369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10D97-DC9E-48E2-9266-5D53D69CD5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903D2-57E9-4FA8-8300-902AFDBD51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orgs/office-of-multilingual-service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orqworks.com/" TargetMode="External"/><Relationship Id="rId5" Type="http://schemas.openxmlformats.org/officeDocument/2006/relationships/hyperlink" Target="http://www.careerinfonet.org/" TargetMode="External"/><Relationship Id="rId4" Type="http://schemas.openxmlformats.org/officeDocument/2006/relationships/hyperlink" Target="http://www.masscis.intocareer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ss.gov/how-to/find-a-masshire-career-cen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how-to/find-a-masshire-career-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hyperlink" Target="http://www.mass.gov/DUA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s://www.mass.gov/senior-community-service-employment-program-scs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CB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mass.gov/MRC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mass.gov/DTA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2528" y="995572"/>
            <a:ext cx="7832785" cy="1444625"/>
          </a:xfrm>
        </p:spPr>
        <p:txBody>
          <a:bodyPr/>
          <a:lstStyle/>
          <a:p>
            <a:pPr algn="ctr"/>
            <a:r>
              <a:rPr lang="pt-BR" b="1"/>
              <a:t>Bem-vindo ao MassHire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pt-BR" b="1"/>
              <a:t>Serviços multilíngues</a:t>
            </a: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48075"/>
            <a:ext cx="83010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" y="5263604"/>
            <a:ext cx="891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rgbClr val="000000"/>
                </a:solidFill>
                <a:latin typeface="Calibri"/>
              </a:rPr>
              <a:t>Acesse documentos e publicações traduzidos em nossa página multilíngue em: </a:t>
            </a:r>
          </a:p>
          <a:p>
            <a:pPr algn="ctr">
              <a:defRPr/>
            </a:pPr>
            <a:r>
              <a:rPr lang="pt-BR" sz="2400" dirty="0">
                <a:hlinkClick r:id="rId6"/>
              </a:rPr>
              <a:t>https://www.mass.gov/orgs/office-of-multilingual-services</a:t>
            </a:r>
          </a:p>
        </p:txBody>
      </p:sp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74" y="139614"/>
            <a:ext cx="8762161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pt-BR" sz="2100" b="1" dirty="0" err="1">
                <a:solidFill>
                  <a:schemeClr val="bg1"/>
                </a:solidFill>
                <a:cs typeface="Arial" charset="0"/>
              </a:rPr>
              <a:t>Trade</a:t>
            </a:r>
            <a:r>
              <a:rPr lang="pt-BR" sz="21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100" b="1" dirty="0" err="1">
                <a:solidFill>
                  <a:schemeClr val="bg1"/>
                </a:solidFill>
                <a:cs typeface="Arial" charset="0"/>
              </a:rPr>
              <a:t>Adjustment</a:t>
            </a:r>
            <a:r>
              <a:rPr lang="pt-BR" sz="21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100" b="1" dirty="0" err="1">
                <a:solidFill>
                  <a:schemeClr val="bg1"/>
                </a:solidFill>
                <a:cs typeface="Arial" charset="0"/>
              </a:rPr>
              <a:t>Assistance</a:t>
            </a:r>
            <a:r>
              <a:rPr lang="pt-BR" sz="2100" b="1" dirty="0">
                <a:solidFill>
                  <a:schemeClr val="bg1"/>
                </a:solidFill>
                <a:cs typeface="Arial" charset="0"/>
              </a:rPr>
              <a:t> (TAA - Subsídios de Ajuste Comercial),         </a:t>
            </a:r>
            <a:br>
              <a:rPr lang="pt-BR" sz="2100" b="1" dirty="0">
                <a:solidFill>
                  <a:schemeClr val="bg1"/>
                </a:solidFill>
                <a:cs typeface="Arial" charset="0"/>
              </a:rPr>
            </a:br>
            <a:r>
              <a:rPr lang="pt-BR" sz="2100" b="1" dirty="0" err="1">
                <a:solidFill>
                  <a:schemeClr val="bg1"/>
                </a:solidFill>
                <a:cs typeface="Arial" charset="0"/>
              </a:rPr>
              <a:t>Trade</a:t>
            </a:r>
            <a:r>
              <a:rPr lang="pt-BR" sz="21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100" b="1" dirty="0" err="1">
                <a:solidFill>
                  <a:schemeClr val="bg1"/>
                </a:solidFill>
                <a:cs typeface="Arial" charset="0"/>
              </a:rPr>
              <a:t>Readjustment</a:t>
            </a:r>
            <a:r>
              <a:rPr lang="pt-BR" sz="21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100" b="1" dirty="0" err="1">
                <a:solidFill>
                  <a:schemeClr val="bg1"/>
                </a:solidFill>
                <a:cs typeface="Arial" charset="0"/>
              </a:rPr>
              <a:t>Allowances</a:t>
            </a:r>
            <a:r>
              <a:rPr lang="pt-BR" sz="2100" b="1" dirty="0">
                <a:solidFill>
                  <a:schemeClr val="bg1"/>
                </a:solidFill>
                <a:cs typeface="Arial" charset="0"/>
              </a:rPr>
              <a:t> (TRA - Provisão de Reajuste de Competência)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35"/>
            <a:ext cx="9144000" cy="4742530"/>
          </a:xfrm>
        </p:spPr>
        <p:txBody>
          <a:bodyPr>
            <a:noAutofit/>
          </a:bodyPr>
          <a:lstStyle/>
          <a:p>
            <a:pPr indent="571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pt-BR" dirty="0">
                <a:solidFill>
                  <a:schemeClr val="accent6"/>
                </a:solidFill>
                <a:cs typeface="Arial" charset="0"/>
              </a:rPr>
              <a:t>Se seu emprego foi transferido para o estrangeiro ou foi afetado por competição externa de outros países, você pode ser elegível para benefícios, incluindo: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pt-BR" sz="2800" b="1" dirty="0">
                <a:solidFill>
                  <a:srgbClr val="118963"/>
                </a:solidFill>
                <a:cs typeface="Arial" charset="0"/>
              </a:rPr>
              <a:t>Assistência financeira para treinamento profissional				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pt-BR" sz="2800" b="1" dirty="0">
                <a:solidFill>
                  <a:srgbClr val="118963"/>
                </a:solidFill>
                <a:cs typeface="Arial" charset="0"/>
              </a:rPr>
              <a:t>Benefícios em dinheiro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81" y="3878169"/>
            <a:ext cx="2883346" cy="189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9" y="2329434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8541" y="5703224"/>
            <a:ext cx="80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Os prazos previstos aplicam-se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0"/>
            <a:ext cx="8229600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pt-BR" sz="4000" b="1">
                <a:solidFill>
                  <a:schemeClr val="bg1"/>
                </a:solidFill>
                <a:cs typeface="Arial" charset="0"/>
              </a:rPr>
              <a:t>National Dislocated Worker Grants (NDWGs - Subsídios Nacionais para Trabalhadores Deslocados)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>
              <a:buNone/>
              <a:defRPr/>
            </a:pPr>
            <a:endParaRPr lang="en-US" sz="2400" dirty="0">
              <a:solidFill>
                <a:srgbClr val="000099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" y="4348114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85" y="422428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156" y="3038211"/>
            <a:ext cx="821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Os Subsídios Nacionais para Trabalhadores Deslocados prestam assistência aos clientes que foram afetados por demissões em massa (</a:t>
            </a:r>
            <a:r>
              <a:rPr kumimoji="0" lang="pt-BR" sz="24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layoffs</a:t>
            </a:r>
            <a:r>
              <a:rPr kumimoji="0" lang="pt-BR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) causadas por eventos econômicos inesperados.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/>
            <a:r>
              <a:rPr lang="pt-BR" sz="2800" b="1" dirty="0" err="1"/>
              <a:t>Services</a:t>
            </a:r>
            <a:r>
              <a:rPr lang="pt-BR" sz="2800" b="1" dirty="0"/>
              <a:t> to </a:t>
            </a:r>
            <a:r>
              <a:rPr lang="pt-BR" sz="2800" b="1" dirty="0" err="1"/>
              <a:t>Migrant</a:t>
            </a:r>
            <a:r>
              <a:rPr lang="pt-BR" sz="2800" b="1" dirty="0"/>
              <a:t> </a:t>
            </a:r>
            <a:r>
              <a:rPr lang="pt-BR" sz="2800" b="1" dirty="0" err="1"/>
              <a:t>Seasonal</a:t>
            </a:r>
            <a:r>
              <a:rPr lang="pt-BR" sz="2800" b="1" dirty="0"/>
              <a:t> </a:t>
            </a:r>
            <a:r>
              <a:rPr lang="pt-BR" sz="2800" b="1" dirty="0" err="1"/>
              <a:t>Farm</a:t>
            </a:r>
            <a:r>
              <a:rPr lang="pt-BR" sz="2800" b="1" dirty="0"/>
              <a:t> </a:t>
            </a:r>
            <a:r>
              <a:rPr lang="pt-BR" sz="2800" b="1" dirty="0" err="1"/>
              <a:t>Workers</a:t>
            </a:r>
            <a:r>
              <a:rPr lang="pt-BR" sz="2800" b="1" dirty="0"/>
              <a:t> (</a:t>
            </a:r>
            <a:r>
              <a:rPr lang="pt-BR" sz="2800" b="1" dirty="0" err="1"/>
              <a:t>MSFWs</a:t>
            </a:r>
            <a:r>
              <a:rPr lang="pt-BR" sz="2800" b="1" dirty="0"/>
              <a:t> - Serviços para Trabalhadores Rurais Migrantes Sazonais) e Empregadores Agrícolas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401" y="1463040"/>
            <a:ext cx="8309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Serviços com assistência da equipe e indicações para serviços de apoio.</a:t>
            </a: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7" y="204531"/>
            <a:ext cx="7982959" cy="954348"/>
          </a:xfrm>
        </p:spPr>
        <p:txBody>
          <a:bodyPr/>
          <a:lstStyle/>
          <a:p>
            <a:r>
              <a:rPr lang="pt-BR" b="1"/>
              <a:t>Onde começo? Procura de emprego ou treinamento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133684"/>
              </p:ext>
            </p:extLst>
          </p:nvPr>
        </p:nvGraphicFramePr>
        <p:xfrm>
          <a:off x="210063" y="2787195"/>
          <a:ext cx="780523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7079443" y="1347123"/>
            <a:ext cx="1871721" cy="1648628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81571" y="1885443"/>
            <a:ext cx="166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accent6"/>
                </a:solidFill>
              </a:rPr>
              <a:t>Seu novo emprego!</a:t>
            </a: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>
              <a:defRPr/>
            </a:pPr>
            <a:r>
              <a:rPr 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Avaliações:</a:t>
            </a:r>
            <a:br>
              <a:rPr 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Procura de emprego ou treinamento?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1618" y="1350714"/>
            <a:ext cx="6118725" cy="426412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pt-BR" sz="2000" b="1" dirty="0">
                <a:solidFill>
                  <a:srgbClr val="042B4A"/>
                </a:solidFill>
                <a:latin typeface="+mn-lt"/>
              </a:rPr>
              <a:t>Como as avaliações podem ajudar você a encontrar um emprego ou treinamento?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223651"/>
                </a:solidFill>
                <a:latin typeface="+mn-lt"/>
              </a:rPr>
              <a:t>Determinar os pontos fortes, desafios e barreiras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223651"/>
                </a:solidFill>
                <a:latin typeface="+mn-lt"/>
              </a:rPr>
              <a:t>Identificar metas e oportunidades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223651"/>
                </a:solidFill>
                <a:latin typeface="+mn-lt"/>
              </a:rPr>
              <a:t>Facilitar a tomada de decisões</a:t>
            </a:r>
          </a:p>
          <a:p>
            <a:pPr>
              <a:spcBef>
                <a:spcPts val="0"/>
              </a:spcBef>
              <a:buNone/>
              <a:defRPr/>
            </a:pPr>
            <a:endParaRPr lang="en-US" altLang="en-US" sz="2000" dirty="0">
              <a:solidFill>
                <a:srgbClr val="042B4A"/>
              </a:solidFill>
            </a:endParaRPr>
          </a:p>
          <a:p>
            <a:pPr>
              <a:buNone/>
              <a:defRPr/>
            </a:pPr>
            <a:r>
              <a:rPr lang="pt-BR" sz="2000" b="1" dirty="0">
                <a:solidFill>
                  <a:srgbClr val="042B4A"/>
                </a:solidFill>
                <a:latin typeface="+mn-lt"/>
              </a:rPr>
              <a:t>O que as ferramentas de avaliação conseguem medir?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42B4A"/>
                </a:solidFill>
                <a:latin typeface="+mn-lt"/>
              </a:rPr>
              <a:t>Conhecimento, competências e habilidade (</a:t>
            </a:r>
            <a:r>
              <a:rPr lang="pt-BR" sz="2000" dirty="0" err="1">
                <a:solidFill>
                  <a:srgbClr val="042B4A"/>
                </a:solidFill>
                <a:latin typeface="+mn-lt"/>
              </a:rPr>
              <a:t>KSAs</a:t>
            </a:r>
            <a:r>
              <a:rPr lang="pt-BR" sz="2000" dirty="0">
                <a:solidFill>
                  <a:srgbClr val="042B4A"/>
                </a:solidFill>
                <a:latin typeface="+mn-lt"/>
              </a:rPr>
              <a:t>, da sigla em inglês)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solidFill>
                  <a:srgbClr val="042B4A"/>
                </a:solidFill>
                <a:latin typeface="+mn-lt"/>
              </a:rPr>
              <a:t>Aptidão/Habilidades</a:t>
            </a:r>
            <a:endParaRPr lang="pt-BR" sz="20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42B4A"/>
                </a:solidFill>
                <a:latin typeface="+mn-lt"/>
              </a:rPr>
              <a:t>Valores profissionais e pessoais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42B4A"/>
                </a:solidFill>
                <a:latin typeface="+mn-lt"/>
              </a:rPr>
              <a:t>Características da personalidade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42B4A"/>
                </a:solidFill>
                <a:latin typeface="+mn-lt"/>
              </a:rPr>
              <a:t>Interesses ocupacionais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kern="0" dirty="0">
              <a:solidFill>
                <a:srgbClr val="22365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/>
          </p:cNvGrpSpPr>
          <p:nvPr/>
        </p:nvGrpSpPr>
        <p:grpSpPr bwMode="auto">
          <a:xfrm rot="21255744">
            <a:off x="6631607" y="2686140"/>
            <a:ext cx="1700222" cy="2163570"/>
            <a:chOff x="6096000" y="863036"/>
            <a:chExt cx="3048000" cy="3480364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96000" y="863036"/>
              <a:ext cx="3048000" cy="3480364"/>
              <a:chOff x="6553822" y="930963"/>
              <a:chExt cx="2590183" cy="371723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582931" y="1930236"/>
                <a:ext cx="474740" cy="108242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pt-BR" sz="825" b="1" cap="small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Avaliação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7035844" y="1568141"/>
                <a:ext cx="457156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pt-BR" sz="750" b="1" cap="small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Análise de mercado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385306" y="1552340"/>
                <a:ext cx="474740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pt-BR" sz="825" b="1" cap="small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Desenvolvimento de competências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589249" y="1397653"/>
                <a:ext cx="668153" cy="130581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pt-BR" sz="825" b="1" cap="small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Ferramentas de marketing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046250" y="1220298"/>
                <a:ext cx="474740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pt-BR" sz="825" b="1" cap="small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Procura de emprego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79" y="1516788"/>
                <a:ext cx="1488143" cy="316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750" cap="small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Pesquisa de treinamento</a:t>
                </a: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100474"/>
            <a:ext cx="8288593" cy="11143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/>
              <a:t>Informações do mercado de trabalho:</a:t>
            </a:r>
            <a:br>
              <a:rPr lang="pt-BR" sz="4400" b="1"/>
            </a:br>
            <a:r>
              <a:rPr lang="pt-BR" sz="4400" b="1"/>
              <a:t>Procura de emprego ou treinamento?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98206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582801" y="4099131"/>
            <a:ext cx="284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200" b="1">
                <a:solidFill>
                  <a:srgbClr val="FFFFFF"/>
                </a:solidFill>
                <a:cs typeface="Arial" charset="0"/>
              </a:rPr>
              <a:t>Tomar decisões informadas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200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1675" y="1757017"/>
            <a:ext cx="3366002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pt-BR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Identificar lacunas de competências </a:t>
            </a:r>
          </a:p>
          <a:p>
            <a:pPr>
              <a:defRPr/>
            </a:pPr>
            <a:r>
              <a:rPr lang="pt-BR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 informações sobre salários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6283" y="3336420"/>
            <a:ext cx="37949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pt-BR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Encontrar empregadores oferecendo </a:t>
            </a:r>
          </a:p>
          <a:p>
            <a:pPr>
              <a:defRPr/>
            </a:pPr>
            <a:r>
              <a:rPr lang="pt-BR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empregos que interessem a você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0921" y="2409790"/>
            <a:ext cx="323771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pt-BR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Saber quais empregos estão </a:t>
            </a:r>
          </a:p>
          <a:p>
            <a:pPr algn="r">
              <a:defRPr/>
            </a:pPr>
            <a:r>
              <a:rPr lang="pt-BR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em demanda ou em declínio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6425" y="400539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Refinar sua procura de emprego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56174" y="5147951"/>
            <a:ext cx="442300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b="1" cap="all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Encontrar o emprego certo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Identificar programas de treinamento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Saber quais empregos exigem uma certificação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518" y="5024840"/>
            <a:ext cx="407206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2000" b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Respostas para suas perguntas sobre a procura de emprego ou trajetória do treinamento</a:t>
            </a: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96897"/>
            <a:ext cx="7414227" cy="954348"/>
          </a:xfrm>
        </p:spPr>
        <p:txBody>
          <a:bodyPr/>
          <a:lstStyle/>
          <a:p>
            <a:pPr algn="ctr"/>
            <a:r>
              <a:rPr lang="pt-BR" b="1"/>
              <a:t>Ferramentas online para </a:t>
            </a:r>
            <a:br>
              <a:rPr lang="pt-BR" b="1"/>
            </a:br>
            <a:r>
              <a:rPr lang="pt-BR" b="1"/>
              <a:t>procura de emprego ou treinamento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20260" y="3751786"/>
            <a:ext cx="807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333399"/>
                </a:solidFill>
                <a:latin typeface="Arial"/>
                <a:cs typeface="Arial" charset="0"/>
              </a:rPr>
              <a:t>Essas ferramentas online podem ajudar você com avaliações, treinamento, empregos e muito mais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t-BR" sz="2000" dirty="0" err="1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  <a:r>
              <a:rPr lang="pt-BR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t-BR" sz="2000" dirty="0" err="1">
                <a:solidFill>
                  <a:srgbClr val="333399"/>
                </a:solidFill>
                <a:latin typeface="Arial"/>
                <a:cs typeface="Arial" charset="0"/>
                <a:hlinkClick r:id="rId4"/>
              </a:rPr>
              <a:t>www.masscis.intocareers.org</a:t>
            </a:r>
            <a:endParaRPr lang="pt-BR" sz="2000" dirty="0">
              <a:solidFill>
                <a:srgbClr val="333399"/>
              </a:solidFill>
              <a:latin typeface="Arial"/>
              <a:cs typeface="Arial" charset="0"/>
              <a:hlinkClick r:id="rId4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t-BR" sz="2000" dirty="0" err="1">
                <a:solidFill>
                  <a:srgbClr val="002060"/>
                </a:solidFill>
                <a:latin typeface="Arial"/>
                <a:cs typeface="Arial" charset="0"/>
                <a:hlinkClick r:id="rId5"/>
              </a:rPr>
              <a:t>www.careerinfonet.org</a:t>
            </a:r>
            <a:endParaRPr lang="pt-BR" sz="2000" dirty="0">
              <a:solidFill>
                <a:srgbClr val="002060"/>
              </a:solidFill>
              <a:latin typeface="Arial"/>
              <a:cs typeface="Arial" charset="0"/>
              <a:hlinkClick r:id="rId5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t-BR" sz="2000" dirty="0" err="1">
                <a:solidFill>
                  <a:srgbClr val="333399"/>
                </a:solidFill>
                <a:latin typeface="Arial"/>
                <a:cs typeface="Arial" charset="0"/>
                <a:hlinkClick r:id="rId6"/>
              </a:rPr>
              <a:t>www.torqworks.com</a:t>
            </a:r>
            <a:endParaRPr lang="pt-BR" sz="2000" dirty="0">
              <a:solidFill>
                <a:srgbClr val="333399"/>
              </a:solidFill>
              <a:latin typeface="Arial"/>
              <a:cs typeface="Arial" charset="0"/>
              <a:hlinkClick r:id="rId6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t-BR" sz="2000" dirty="0" err="1">
                <a:solidFill>
                  <a:srgbClr val="333399"/>
                </a:solidFill>
                <a:latin typeface="Arial"/>
                <a:cs typeface="Arial" charset="0"/>
              </a:rPr>
              <a:t>WorkKeys</a:t>
            </a:r>
            <a:endParaRPr lang="pt-BR" sz="200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249" y="1360374"/>
            <a:ext cx="86252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pt-BR" sz="2500" b="1" dirty="0">
                <a:solidFill>
                  <a:srgbClr val="042B4A"/>
                </a:solidFill>
              </a:rPr>
              <a:t>Por que usar ferramentas online para procurar empregos ou treinamentos?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500" dirty="0">
                <a:solidFill>
                  <a:srgbClr val="002060"/>
                </a:solidFill>
              </a:rPr>
              <a:t>Tomar melhores decisões, mais informadas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500" dirty="0">
                <a:solidFill>
                  <a:srgbClr val="002060"/>
                </a:solidFill>
              </a:rPr>
              <a:t>Aprender como o acesso ao seu conhecimento, competências, habilidades, valores e interesses se relaciona ao processo de processo de procura de emprego e treinamento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4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28800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b="1">
                <a:solidFill>
                  <a:schemeClr val="bg1"/>
                </a:solidFill>
              </a:rPr>
              <a:t>Trajetória da procura de emprego</a:t>
            </a:r>
            <a:br>
              <a:rPr lang="pt-BR" sz="2100" b="1">
                <a:solidFill>
                  <a:schemeClr val="accent6"/>
                </a:solidFill>
              </a:rPr>
            </a:br>
            <a:endParaRPr lang="pt-BR" sz="2100" b="1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Processo de procura de emprego</a:t>
            </a:r>
          </a:p>
          <a:p>
            <a:pPr>
              <a:defRPr/>
            </a:pPr>
            <a:endParaRPr lang="en-US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72413" y="2927990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675"/>
              <a:t>LMI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675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675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675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675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675"/>
              <a:t>LMI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36DC0-40D3-483B-9CB2-4107D092994E}"/>
              </a:ext>
            </a:extLst>
          </p:cNvPr>
          <p:cNvSpPr txBox="1"/>
          <p:nvPr/>
        </p:nvSpPr>
        <p:spPr>
          <a:xfrm>
            <a:off x="4094922" y="2048086"/>
            <a:ext cx="1154023" cy="523220"/>
          </a:xfrm>
          <a:prstGeom prst="rect">
            <a:avLst/>
          </a:prstGeom>
          <a:solidFill>
            <a:srgbClr val="FAA7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</a:rPr>
              <a:t>Auto-</a:t>
            </a:r>
            <a:r>
              <a:rPr lang="en-US" sz="1400" b="1" dirty="0" err="1">
                <a:solidFill>
                  <a:schemeClr val="accent6"/>
                </a:solidFill>
              </a:rPr>
              <a:t>avaliação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CA1E5-B1DB-4A5C-B7F1-9BCC40930F57}"/>
              </a:ext>
            </a:extLst>
          </p:cNvPr>
          <p:cNvSpPr txBox="1"/>
          <p:nvPr/>
        </p:nvSpPr>
        <p:spPr>
          <a:xfrm>
            <a:off x="6078915" y="2810935"/>
            <a:ext cx="112316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/>
                </a:solidFill>
              </a:rPr>
              <a:t>Análise</a:t>
            </a:r>
            <a:r>
              <a:rPr lang="en-US" sz="1600" b="1" dirty="0">
                <a:solidFill>
                  <a:schemeClr val="accent6"/>
                </a:solidFill>
              </a:rPr>
              <a:t> de </a:t>
            </a:r>
            <a:r>
              <a:rPr lang="en-US" sz="1600" b="1" dirty="0" err="1">
                <a:solidFill>
                  <a:schemeClr val="accent6"/>
                </a:solidFill>
              </a:rPr>
              <a:t>mercado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4EF7A-0B48-49BF-BDE3-02C82730F2EF}"/>
              </a:ext>
            </a:extLst>
          </p:cNvPr>
          <p:cNvSpPr txBox="1"/>
          <p:nvPr/>
        </p:nvSpPr>
        <p:spPr>
          <a:xfrm>
            <a:off x="5863472" y="4212946"/>
            <a:ext cx="1338606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6"/>
                </a:solidFill>
              </a:rPr>
              <a:t>Desenvolver</a:t>
            </a:r>
            <a:r>
              <a:rPr lang="en-US" sz="1600" b="1" dirty="0">
                <a:solidFill>
                  <a:schemeClr val="accent6"/>
                </a:solidFill>
              </a:rPr>
              <a:t> um </a:t>
            </a:r>
            <a:r>
              <a:rPr lang="en-US" sz="1600" b="1" dirty="0" err="1">
                <a:solidFill>
                  <a:schemeClr val="accent6"/>
                </a:solidFill>
              </a:rPr>
              <a:t>plano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83769-752A-4690-B941-7BDCB039A93B}"/>
              </a:ext>
            </a:extLst>
          </p:cNvPr>
          <p:cNvSpPr txBox="1"/>
          <p:nvPr/>
        </p:nvSpPr>
        <p:spPr>
          <a:xfrm>
            <a:off x="4094922" y="5015537"/>
            <a:ext cx="129388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6"/>
                </a:solidFill>
              </a:rPr>
              <a:t>Implementar</a:t>
            </a:r>
            <a:r>
              <a:rPr lang="en-US" sz="1600" b="1" dirty="0">
                <a:solidFill>
                  <a:schemeClr val="accent6"/>
                </a:solidFill>
              </a:rPr>
              <a:t>  o </a:t>
            </a:r>
            <a:r>
              <a:rPr lang="en-US" sz="1600" b="1" dirty="0" err="1">
                <a:solidFill>
                  <a:schemeClr val="accent6"/>
                </a:solidFill>
              </a:rPr>
              <a:t>plano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532579-0C96-409D-A1D8-D3D0432025C6}"/>
              </a:ext>
            </a:extLst>
          </p:cNvPr>
          <p:cNvSpPr txBox="1"/>
          <p:nvPr/>
        </p:nvSpPr>
        <p:spPr>
          <a:xfrm>
            <a:off x="2017336" y="4286905"/>
            <a:ext cx="1238581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6"/>
                </a:solidFill>
              </a:rPr>
              <a:t>Entrevista</a:t>
            </a:r>
            <a:r>
              <a:rPr lang="en-US" sz="1600" b="1" dirty="0">
                <a:solidFill>
                  <a:schemeClr val="accent6"/>
                </a:solidFill>
              </a:rPr>
              <a:t> do </a:t>
            </a:r>
            <a:r>
              <a:rPr lang="en-US" sz="1600" b="1" dirty="0" err="1">
                <a:solidFill>
                  <a:schemeClr val="accent6"/>
                </a:solidFill>
              </a:rPr>
              <a:t>emprego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2EDA47-20CE-4D59-9387-A74BFDAA53C3}"/>
              </a:ext>
            </a:extLst>
          </p:cNvPr>
          <p:cNvSpPr txBox="1"/>
          <p:nvPr/>
        </p:nvSpPr>
        <p:spPr>
          <a:xfrm>
            <a:off x="2174090" y="2702928"/>
            <a:ext cx="12007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Oferta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emprego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AC24BB-3351-46C7-8957-95379D8354A9}"/>
              </a:ext>
            </a:extLst>
          </p:cNvPr>
          <p:cNvSpPr txBox="1"/>
          <p:nvPr/>
        </p:nvSpPr>
        <p:spPr>
          <a:xfrm>
            <a:off x="3971286" y="3646687"/>
            <a:ext cx="145933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/>
                </a:solidFill>
              </a:rPr>
              <a:t>Emprego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b="1">
                <a:solidFill>
                  <a:schemeClr val="bg1"/>
                </a:solidFill>
              </a:rPr>
              <a:t>Trajetória do treinamento</a:t>
            </a:r>
            <a:br>
              <a:rPr lang="pt-BR" sz="2100" b="1">
                <a:solidFill>
                  <a:schemeClr val="accent6"/>
                </a:solidFill>
              </a:rPr>
            </a:br>
            <a:endParaRPr lang="pt-BR" sz="2100" b="1">
              <a:solidFill>
                <a:schemeClr val="accent6"/>
              </a:solidFill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26865" y="1302327"/>
            <a:ext cx="1856509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2"/>
                </a:solidFill>
              </a:rPr>
              <a:t>Auto-avaliação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Informações sobre o mercado de trabalho</a:t>
            </a: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1953498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Estabelecer metas de treinamento</a:t>
            </a: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Desenvolver um plano de ação de carreira </a:t>
            </a:r>
          </a:p>
        </p:txBody>
      </p:sp>
      <p:sp>
        <p:nvSpPr>
          <p:cNvPr id="17" name="Oval 16"/>
          <p:cNvSpPr/>
          <p:nvPr/>
        </p:nvSpPr>
        <p:spPr>
          <a:xfrm>
            <a:off x="1814065" y="2563088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2"/>
                </a:solidFill>
              </a:rPr>
              <a:t>Concluir um programa de treinamento ou certificação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8268" y="3594812"/>
            <a:ext cx="15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Emprego</a:t>
            </a: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51" y="146172"/>
            <a:ext cx="7131050" cy="954348"/>
          </a:xfrm>
        </p:spPr>
        <p:txBody>
          <a:bodyPr/>
          <a:lstStyle/>
          <a:p>
            <a:pPr algn="ctr"/>
            <a:r>
              <a:rPr lang="pt-BR" b="1" dirty="0"/>
              <a:t>MASSHIRE CAREER CENTERS</a:t>
            </a:r>
            <a:br>
              <a:rPr lang="pt-BR" b="1" dirty="0"/>
            </a:br>
            <a:r>
              <a:rPr lang="pt-BR" b="1" dirty="0"/>
              <a:t>(Centro de Carreiras do </a:t>
            </a:r>
            <a:r>
              <a:rPr lang="pt-BR" b="1" dirty="0" err="1"/>
              <a:t>MassHire</a:t>
            </a:r>
            <a:r>
              <a:rPr lang="pt-BR" b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76" y="2914743"/>
            <a:ext cx="2941499" cy="24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05" y="1455710"/>
            <a:ext cx="86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02060"/>
                </a:solidFill>
              </a:rPr>
              <a:t>Ajudando a eliminar o medo e a confusão durante a procura de empregos!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629" y="5383753"/>
            <a:ext cx="894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O </a:t>
            </a:r>
            <a:r>
              <a:rPr lang="pt-BR" sz="2800" b="1" dirty="0" err="1">
                <a:solidFill>
                  <a:srgbClr val="002060"/>
                </a:solidFill>
              </a:rPr>
              <a:t>MassHire</a:t>
            </a:r>
            <a:r>
              <a:rPr lang="pt-BR" sz="2800" b="1" dirty="0">
                <a:solidFill>
                  <a:srgbClr val="002060"/>
                </a:solidFill>
              </a:rPr>
              <a:t> apoia VOCÊ e ajuda VOCÊ a voltar ao trabalho</a:t>
            </a: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64087" y="89445"/>
            <a:ext cx="8022779" cy="954400"/>
          </a:xfrm>
        </p:spPr>
        <p:txBody>
          <a:bodyPr/>
          <a:lstStyle/>
          <a:p>
            <a:r>
              <a:rPr lang="pt-BR" sz="4000" b="1" dirty="0"/>
              <a:t>Aprendizado baseado no trabalho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391886" y="1716404"/>
            <a:ext cx="8561195" cy="3977030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002060"/>
                </a:solidFill>
              </a:rPr>
              <a:t>Estágios registrados</a:t>
            </a:r>
          </a:p>
          <a:p>
            <a:pPr lvl="1"/>
            <a:r>
              <a:rPr lang="pt-BR" sz="3000" dirty="0">
                <a:solidFill>
                  <a:srgbClr val="002060"/>
                </a:solidFill>
              </a:rPr>
              <a:t>Tradicionais (Construção e Ofícios)</a:t>
            </a:r>
          </a:p>
          <a:p>
            <a:pPr lvl="1"/>
            <a:r>
              <a:rPr lang="pt-BR" sz="3000" dirty="0">
                <a:solidFill>
                  <a:srgbClr val="002060"/>
                </a:solidFill>
              </a:rPr>
              <a:t>Não tradicionais (Tecnologia, Fabricação e Saúde) </a:t>
            </a:r>
          </a:p>
          <a:p>
            <a:r>
              <a:rPr lang="pt-BR" sz="3000" dirty="0">
                <a:solidFill>
                  <a:srgbClr val="002060"/>
                </a:solidFill>
              </a:rPr>
              <a:t>Treinamento no trabalho (OJT - </a:t>
            </a:r>
            <a:r>
              <a:rPr lang="pt-BR" sz="3000" dirty="0" err="1">
                <a:solidFill>
                  <a:srgbClr val="002060"/>
                </a:solidFill>
              </a:rPr>
              <a:t>On</a:t>
            </a:r>
            <a:r>
              <a:rPr lang="pt-BR" sz="3000" dirty="0">
                <a:solidFill>
                  <a:srgbClr val="002060"/>
                </a:solidFill>
              </a:rPr>
              <a:t> </a:t>
            </a:r>
            <a:r>
              <a:rPr lang="pt-BR" sz="3000" dirty="0" err="1">
                <a:solidFill>
                  <a:srgbClr val="002060"/>
                </a:solidFill>
              </a:rPr>
              <a:t>the</a:t>
            </a:r>
            <a:r>
              <a:rPr lang="pt-BR" sz="3000" dirty="0">
                <a:solidFill>
                  <a:srgbClr val="002060"/>
                </a:solidFill>
              </a:rPr>
              <a:t> Job Training) ou estágio remunerado</a:t>
            </a:r>
          </a:p>
          <a:p>
            <a:r>
              <a:rPr lang="pt-BR" sz="3000" dirty="0">
                <a:solidFill>
                  <a:srgbClr val="002060"/>
                </a:solidFill>
              </a:rPr>
              <a:t>Treinamento personalizado</a:t>
            </a:r>
          </a:p>
          <a:p>
            <a:r>
              <a:rPr lang="pt-BR" sz="3000" dirty="0">
                <a:solidFill>
                  <a:srgbClr val="042B4A"/>
                </a:solidFill>
              </a:rPr>
              <a:t>Benefícios para veteranos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43" y="46845"/>
            <a:ext cx="6075848" cy="954348"/>
          </a:xfrm>
        </p:spPr>
        <p:txBody>
          <a:bodyPr/>
          <a:lstStyle/>
          <a:p>
            <a:r>
              <a:rPr lang="pt-BR" sz="4000" b="1"/>
              <a:t>MassHire JobQuest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3078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Login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785691" y="3619500"/>
            <a:ext cx="1295400" cy="533400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Registro de novo usuário</a:t>
            </a:r>
          </a:p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654760" y="4457700"/>
            <a:ext cx="1447800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Anúncios de eventos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100"/>
            <a:ext cx="1066800" cy="1447800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bg1"/>
                </a:solidFill>
              </a:rPr>
              <a:t>Procurar: </a:t>
            </a:r>
          </a:p>
          <a:p>
            <a:pPr algn="ctr">
              <a:buFont typeface="Arial" pitchFamily="34" charset="0"/>
              <a:buChar char="•"/>
            </a:pPr>
            <a:r>
              <a:rPr lang="pt-BR" sz="1100" b="1">
                <a:solidFill>
                  <a:schemeClr val="bg1"/>
                </a:solidFill>
              </a:rPr>
              <a:t>Empregos</a:t>
            </a:r>
          </a:p>
          <a:p>
            <a:pPr algn="ctr">
              <a:buFont typeface="Arial" pitchFamily="34" charset="0"/>
              <a:buChar char="•"/>
            </a:pPr>
            <a:r>
              <a:rPr lang="pt-BR" sz="1100" b="1">
                <a:solidFill>
                  <a:schemeClr val="bg1"/>
                </a:solidFill>
              </a:rPr>
              <a:t>Escolas de treinamento</a:t>
            </a:r>
          </a:p>
          <a:p>
            <a:pPr algn="ctr">
              <a:buFont typeface="Arial" pitchFamily="34" charset="0"/>
              <a:buChar char="•"/>
            </a:pPr>
            <a:r>
              <a:rPr lang="pt-BR" sz="1100" b="1">
                <a:solidFill>
                  <a:schemeClr val="bg1"/>
                </a:solidFill>
              </a:rPr>
              <a:t>Eventos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pt-BR" sz="1100" b="1">
                <a:solidFill>
                  <a:schemeClr val="bg1"/>
                </a:solidFill>
              </a:rPr>
              <a:t>Acesso ao:</a:t>
            </a:r>
          </a:p>
          <a:p>
            <a:pPr algn="ctr"/>
            <a:r>
              <a:rPr lang="pt-BR" sz="1100" b="1">
                <a:solidFill>
                  <a:schemeClr val="bg1"/>
                </a:solidFill>
              </a:rPr>
              <a:t>My Job 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solidFill>
                  <a:schemeClr val="accent6"/>
                </a:solidFill>
              </a:rPr>
              <a:t>www.mass.gov/jobquest</a:t>
            </a: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17877" cy="954348"/>
          </a:xfrm>
        </p:spPr>
        <p:txBody>
          <a:bodyPr/>
          <a:lstStyle/>
          <a:p>
            <a:pPr algn="ctr"/>
            <a:r>
              <a:rPr lang="pt-BR" b="1"/>
              <a:t>JobQuest – Correspondência de empregos</a:t>
            </a:r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lang="en-US" altLang="en-US" sz="675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675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64369" y="1336228"/>
            <a:ext cx="4079631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/>
              <a:t>Resume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Desenvolvimento de resume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Cartas de apresentação (</a:t>
            </a:r>
            <a:r>
              <a:rPr lang="pt-BR" sz="2400" dirty="0" err="1"/>
              <a:t>Cover</a:t>
            </a:r>
            <a:r>
              <a:rPr lang="pt-BR" sz="2400" dirty="0"/>
              <a:t> </a:t>
            </a:r>
            <a:r>
              <a:rPr lang="pt-BR" sz="2400" dirty="0" err="1"/>
              <a:t>Letters</a:t>
            </a:r>
            <a:r>
              <a:rPr lang="pt-BR" sz="24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Candidatar-se online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336228"/>
            <a:ext cx="3933825" cy="19073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/>
              <a:t>Avaliações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/>
              <a:t>Identificação de competências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/>
              <a:t>WorkKeys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/>
              <a:t>TORQ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/>
              <a:t>Tipologia de Myers-Briggs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1113" y="3578883"/>
            <a:ext cx="4833256" cy="23913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/>
              <a:t>Procura de emprego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Organizando sua procura de emprego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Sistemas de acompanhamento de candidatos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Desenvolvendo um argumento de marketing pessoal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Trabalhador maduro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64369" y="3243532"/>
            <a:ext cx="4079628" cy="13320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 err="1"/>
              <a:t>Networking</a:t>
            </a:r>
            <a:r>
              <a:rPr lang="pt-BR" sz="2400" b="1" dirty="0"/>
              <a:t> (Rede de contato)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err="1"/>
              <a:t>Networking</a:t>
            </a:r>
            <a:r>
              <a:rPr lang="pt-BR" sz="2400" dirty="0"/>
              <a:t> Works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LinkedIn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64369" y="4496167"/>
            <a:ext cx="4079629" cy="15998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/>
              <a:t>Entrevistas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Sucesso em entrevistas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Entrevistas por telefone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Negociação de salário</a:t>
            </a:r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147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/>
              <a:t>Educação financeira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/>
              <a:t>Orçamentos pessoais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/>
              <a:t>Planos de poupança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/>
              <a:t>Crédito, débito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/>
              <a:t>Tomada de decisões financeiras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/>
              <a:t>Roubo de identidade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47" y="4386850"/>
            <a:ext cx="495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42B4A"/>
                </a:solidFill>
              </a:rPr>
              <a:t>Estes treinamentos são para voltar ao mercado de trabalho, assistência TANF (</a:t>
            </a:r>
            <a:r>
              <a:rPr lang="pt-BR" dirty="0" err="1">
                <a:solidFill>
                  <a:srgbClr val="042B4A"/>
                </a:solidFill>
              </a:rPr>
              <a:t>Temporary</a:t>
            </a:r>
            <a:r>
              <a:rPr lang="pt-BR" dirty="0">
                <a:solidFill>
                  <a:srgbClr val="042B4A"/>
                </a:solidFill>
              </a:rPr>
              <a:t> </a:t>
            </a:r>
            <a:r>
              <a:rPr lang="pt-BR" dirty="0" err="1">
                <a:solidFill>
                  <a:srgbClr val="042B4A"/>
                </a:solidFill>
              </a:rPr>
              <a:t>Assistance</a:t>
            </a:r>
            <a:r>
              <a:rPr lang="pt-BR" dirty="0">
                <a:solidFill>
                  <a:srgbClr val="042B4A"/>
                </a:solidFill>
              </a:rPr>
              <a:t> for </a:t>
            </a:r>
            <a:r>
              <a:rPr lang="pt-BR" dirty="0" err="1">
                <a:solidFill>
                  <a:srgbClr val="042B4A"/>
                </a:solidFill>
              </a:rPr>
              <a:t>Needy</a:t>
            </a:r>
            <a:r>
              <a:rPr lang="pt-BR" dirty="0">
                <a:solidFill>
                  <a:srgbClr val="042B4A"/>
                </a:solidFill>
              </a:rPr>
              <a:t> </a:t>
            </a:r>
            <a:r>
              <a:rPr lang="pt-BR" dirty="0" err="1">
                <a:solidFill>
                  <a:srgbClr val="042B4A"/>
                </a:solidFill>
              </a:rPr>
              <a:t>Families</a:t>
            </a:r>
            <a:r>
              <a:rPr lang="pt-BR" dirty="0">
                <a:solidFill>
                  <a:srgbClr val="042B4A"/>
                </a:solidFill>
              </a:rPr>
              <a:t> (TANF ou Assistência Temporária a Famílias Carentes)</a:t>
            </a:r>
            <a:r>
              <a:rPr lang="pt-BR" dirty="0" err="1">
                <a:solidFill>
                  <a:srgbClr val="042B4A"/>
                </a:solidFill>
              </a:rPr>
              <a:t>/Assistência</a:t>
            </a:r>
            <a:r>
              <a:rPr lang="pt-BR" dirty="0">
                <a:solidFill>
                  <a:srgbClr val="042B4A"/>
                </a:solidFill>
              </a:rPr>
              <a:t> Pública e pessoas desempregadas há muito tempo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80114" y="1336228"/>
            <a:ext cx="4737884" cy="273335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/>
              <a:t>Treinamentos em competências essenciais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Preparação da força de trabalho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Competências preparatórias para o trabalho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Habilidades pessoais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8" y="4356611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9780" y="1465582"/>
            <a:ext cx="7979433" cy="4395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pt-BR" dirty="0"/>
              <a:t>Você pode ser elegível para até 26 semanas adicionais de benefícios por desemprego enquanto estiver fazendo um treinamento aprovado</a:t>
            </a:r>
          </a:p>
          <a:p>
            <a:pPr lvl="2"/>
            <a:r>
              <a:rPr lang="pt-BR" dirty="0"/>
              <a:t>As exigências de procura de emprego poderão ser dispensadas enquanto você estiver frequentando um treinamento aprovado em período integral</a:t>
            </a:r>
          </a:p>
          <a:p>
            <a:pPr lvl="2"/>
            <a:r>
              <a:rPr lang="pt-BR" dirty="0"/>
              <a:t>Envie sua inscrição para o </a:t>
            </a:r>
            <a:r>
              <a:rPr lang="pt-BR" i="1" dirty="0" err="1"/>
              <a:t>Department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Unemployment</a:t>
            </a:r>
            <a:r>
              <a:rPr lang="pt-BR" i="1" dirty="0"/>
              <a:t> </a:t>
            </a:r>
            <a:r>
              <a:rPr lang="pt-BR" i="1" dirty="0" err="1"/>
              <a:t>Assistance</a:t>
            </a:r>
            <a:r>
              <a:rPr lang="pt-BR" i="1" dirty="0"/>
              <a:t> </a:t>
            </a:r>
            <a:r>
              <a:rPr lang="pt-BR" dirty="0"/>
              <a:t>(DUA) até sua </a:t>
            </a:r>
            <a:r>
              <a:rPr lang="pt-BR" b="1" dirty="0"/>
              <a:t>20ª</a:t>
            </a:r>
            <a:r>
              <a:rPr lang="pt-BR" dirty="0"/>
              <a:t> semana paga de benefícios</a:t>
            </a:r>
          </a:p>
          <a:p>
            <a:pPr lvl="2"/>
            <a:r>
              <a:rPr lang="pt-BR" i="1" dirty="0"/>
              <a:t>Para obter mais informações:</a:t>
            </a:r>
            <a:r>
              <a:rPr lang="pt-BR" dirty="0"/>
              <a:t> </a:t>
            </a:r>
          </a:p>
          <a:p>
            <a:pPr lvl="3"/>
            <a:r>
              <a:rPr lang="pt-BR" dirty="0"/>
              <a:t>Acesse sua caixa de entrada de requerente no UI Online para solicitar a inscrição do TOP; ou</a:t>
            </a:r>
          </a:p>
          <a:p>
            <a:pPr lvl="3"/>
            <a:r>
              <a:rPr lang="pt-BR" dirty="0"/>
              <a:t>Contate seu Centro de carreiras local ou</a:t>
            </a:r>
          </a:p>
          <a:p>
            <a:pPr lvl="3"/>
            <a:r>
              <a:rPr lang="pt-BR" dirty="0"/>
              <a:t>Contate a unidade do TOP: (617)-626-5521 </a:t>
            </a:r>
            <a:r>
              <a:rPr lang="pt-BR" i="1" dirty="0"/>
              <a:t>ou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http://www.mass.gov/dua/top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097" y="165826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pt-BR" sz="3100" b="1" dirty="0"/>
              <a:t>Programa de oportunidades de treinamento</a:t>
            </a:r>
            <a:br>
              <a:rPr lang="pt-BR" sz="3100" b="1" dirty="0"/>
            </a:br>
            <a:r>
              <a:rPr lang="pt-BR" sz="3100" b="1" dirty="0"/>
              <a:t>(TOP - Training </a:t>
            </a:r>
            <a:r>
              <a:rPr lang="pt-BR" sz="3100" b="1" dirty="0" err="1"/>
              <a:t>Opportunities</a:t>
            </a:r>
            <a:r>
              <a:rPr lang="pt-BR" sz="3100" b="1" dirty="0"/>
              <a:t> </a:t>
            </a:r>
            <a:r>
              <a:rPr lang="pt-BR" sz="3100" b="1" dirty="0" err="1"/>
              <a:t>Program</a:t>
            </a:r>
            <a:r>
              <a:rPr lang="pt-BR" sz="3100" b="1" dirty="0"/>
              <a:t>) Seção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59" y="4382219"/>
            <a:ext cx="1430740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72" y="-113"/>
            <a:ext cx="5713973" cy="954348"/>
          </a:xfrm>
        </p:spPr>
        <p:txBody>
          <a:bodyPr>
            <a:noAutofit/>
          </a:bodyPr>
          <a:lstStyle/>
          <a:p>
            <a:r>
              <a:rPr lang="pt-BR" sz="4000" b="1">
                <a:solidFill>
                  <a:schemeClr val="bg1"/>
                </a:solidFill>
              </a:rPr>
              <a:t>Seguro-desemprego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36" y="1459832"/>
            <a:ext cx="8928118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pt-BR" sz="2600" dirty="0">
                <a:cs typeface="Arial" charset="0"/>
              </a:rPr>
              <a:t>O </a:t>
            </a:r>
            <a:r>
              <a:rPr lang="pt-BR" sz="2600" i="1" dirty="0">
                <a:cs typeface="Arial" charset="0"/>
              </a:rPr>
              <a:t>seguro-desemprego (UI - </a:t>
            </a:r>
            <a:r>
              <a:rPr lang="pt-BR" sz="2600" i="1" dirty="0" err="1">
                <a:cs typeface="Arial" charset="0"/>
              </a:rPr>
              <a:t>Unemployment</a:t>
            </a:r>
            <a:r>
              <a:rPr lang="pt-BR" sz="2600" i="1" dirty="0">
                <a:cs typeface="Arial" charset="0"/>
              </a:rPr>
              <a:t> </a:t>
            </a:r>
            <a:r>
              <a:rPr lang="pt-BR" sz="2600" i="1" dirty="0" err="1">
                <a:cs typeface="Arial" charset="0"/>
              </a:rPr>
              <a:t>Insurance</a:t>
            </a:r>
            <a:r>
              <a:rPr lang="pt-BR" sz="2600" i="1" dirty="0">
                <a:cs typeface="Arial" charset="0"/>
              </a:rPr>
              <a:t>)</a:t>
            </a:r>
            <a:r>
              <a:rPr lang="pt-BR" sz="2600" dirty="0">
                <a:cs typeface="Arial" charset="0"/>
              </a:rPr>
              <a:t> fornece uma substituição de salário temporária e parcial. </a:t>
            </a:r>
          </a:p>
          <a:p>
            <a:pPr lvl="1" algn="ctr" eaLnBrk="0" hangingPunc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t-BR" sz="2600" dirty="0">
                <a:cs typeface="Arial" charset="0"/>
              </a:rPr>
              <a:t>Você deve ser capaz de trabalhar, estar disponível para trabalhar e estar procurando trabalho ativamente enquanto recebe benefícios por desemprego</a:t>
            </a:r>
            <a:r>
              <a:rPr lang="pt-BR" sz="2800" b="1" dirty="0">
                <a:cs typeface="Arial" charset="0"/>
              </a:rPr>
              <a:t>.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endParaRPr lang="en-US" sz="2400" dirty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pt-BR" sz="2000" dirty="0">
                <a:cs typeface="Arial" charset="0"/>
              </a:rPr>
              <a:t>Contate o </a:t>
            </a:r>
            <a:r>
              <a:rPr lang="pt-BR" sz="2000" dirty="0" err="1">
                <a:cs typeface="Arial" charset="0"/>
              </a:rPr>
              <a:t>Department</a:t>
            </a:r>
            <a:r>
              <a:rPr lang="pt-BR" sz="2000" dirty="0">
                <a:cs typeface="Arial" charset="0"/>
              </a:rPr>
              <a:t> </a:t>
            </a:r>
            <a:r>
              <a:rPr lang="pt-BR" sz="2000" dirty="0" err="1">
                <a:cs typeface="Arial" charset="0"/>
              </a:rPr>
              <a:t>of</a:t>
            </a:r>
            <a:r>
              <a:rPr lang="pt-BR" sz="2000" dirty="0">
                <a:cs typeface="Arial" charset="0"/>
              </a:rPr>
              <a:t> </a:t>
            </a:r>
            <a:r>
              <a:rPr lang="pt-BR" sz="2000" dirty="0" err="1">
                <a:cs typeface="Arial" charset="0"/>
              </a:rPr>
              <a:t>Unemployment</a:t>
            </a:r>
            <a:r>
              <a:rPr lang="pt-BR" sz="2000" dirty="0">
                <a:cs typeface="Arial" charset="0"/>
              </a:rPr>
              <a:t> </a:t>
            </a:r>
            <a:r>
              <a:rPr lang="pt-BR" sz="2000" dirty="0" err="1">
                <a:cs typeface="Arial" charset="0"/>
              </a:rPr>
              <a:t>Assistance</a:t>
            </a:r>
            <a:r>
              <a:rPr lang="pt-BR" sz="2000" dirty="0">
                <a:cs typeface="Arial" charset="0"/>
              </a:rPr>
              <a:t> (DUA - Departamento de Assistência por Desemprego) se tiver alguma pergunta sobre o seguro-desemprego: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pt-BR" sz="2000" dirty="0">
                <a:cs typeface="Arial" charset="0"/>
              </a:rPr>
              <a:t>ligue para </a:t>
            </a:r>
            <a:r>
              <a:rPr lang="pt-BR" sz="2000" b="1" dirty="0"/>
              <a:t>877-626-6800</a:t>
            </a:r>
            <a:r>
              <a:rPr lang="pt-BR" sz="2000" b="1" dirty="0">
                <a:cs typeface="Arial" charset="0"/>
              </a:rPr>
              <a:t> </a:t>
            </a:r>
            <a:r>
              <a:rPr lang="pt-BR" sz="2000" dirty="0">
                <a:cs typeface="Arial" charset="0"/>
              </a:rPr>
              <a:t>ou acesse o site abaixo.  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pt-BR" sz="2000" dirty="0">
                <a:cs typeface="Arial" charset="0"/>
              </a:rPr>
              <a:t>Acesse: </a:t>
            </a:r>
            <a:r>
              <a:rPr lang="pt-BR" sz="2000" i="1" dirty="0">
                <a:cs typeface="Arial" charset="0"/>
              </a:rPr>
              <a:t> </a:t>
            </a:r>
            <a:r>
              <a:rPr lang="pt-BR" sz="2000" dirty="0" err="1">
                <a:hlinkClick r:id="rId3"/>
              </a:rPr>
              <a:t>www.mass.gov/dua</a:t>
            </a:r>
            <a:r>
              <a:rPr lang="pt-BR" sz="2000" dirty="0"/>
              <a:t>  </a:t>
            </a: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endParaRPr lang="en-U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-139485"/>
            <a:ext cx="9143999" cy="1472339"/>
          </a:xfrm>
        </p:spPr>
        <p:txBody>
          <a:bodyPr/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 de Recontratação e Avaliação de Elegibilidade (RESEA -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Re-Employment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Eligibility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lang="en-US" altLang="en-US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585081"/>
            <a:ext cx="8300528" cy="458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>
                <a:solidFill>
                  <a:srgbClr val="0C3B5D"/>
                </a:solidFill>
              </a:rPr>
              <a:t>O </a:t>
            </a:r>
            <a:r>
              <a:rPr lang="pt-BR" b="1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 </a:t>
            </a:r>
            <a:r>
              <a:rPr lang="pt-BR">
                <a:solidFill>
                  <a:srgbClr val="0C3B5D"/>
                </a:solidFill>
              </a:rPr>
              <a:t>é um programa de subsídios federais para clientes que estejam recebendo benefícios por desemprego.  </a:t>
            </a:r>
          </a:p>
          <a:p>
            <a:pPr marL="0" indent="0">
              <a:buNone/>
              <a:defRPr/>
            </a:pPr>
            <a:r>
              <a:rPr lang="pt-BR">
                <a:solidFill>
                  <a:srgbClr val="0C3B5D"/>
                </a:solidFill>
              </a:rPr>
              <a:t>Se for selecionado para o programa RESEA, preste muita atenção à carta de notificação do DUA que contém informações importantes e os </a:t>
            </a:r>
            <a:r>
              <a:rPr lang="pt-BR" b="1">
                <a:solidFill>
                  <a:srgbClr val="0C3B5D"/>
                </a:solidFill>
              </a:rPr>
              <a:t>PRAZOS</a:t>
            </a:r>
            <a:r>
              <a:rPr lang="pt-BR">
                <a:solidFill>
                  <a:srgbClr val="0C3B5D"/>
                </a:solidFill>
              </a:rPr>
              <a:t>.  </a:t>
            </a:r>
          </a:p>
          <a:p>
            <a:pPr marL="0" indent="0">
              <a:buFontTx/>
              <a:buNone/>
              <a:defRPr/>
            </a:pPr>
            <a:r>
              <a:rPr lang="pt-BR">
                <a:solidFill>
                  <a:srgbClr val="0C3B5D"/>
                </a:solidFill>
              </a:rPr>
              <a:t>Esta notificação do RESEA será enviada para: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srgbClr val="0C3B5D"/>
                </a:solidFill>
              </a:rPr>
              <a:t>Sua caixa de entrada do UI Online; 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srgbClr val="0C3B5D"/>
                </a:solidFill>
              </a:rPr>
              <a:t>Enviada pelo correio </a:t>
            </a:r>
          </a:p>
          <a:p>
            <a:pPr marL="0" indent="0">
              <a:buNone/>
              <a:defRPr/>
            </a:pPr>
            <a:r>
              <a:rPr lang="pt-BR">
                <a:solidFill>
                  <a:srgbClr val="0C3B5D"/>
                </a:solidFill>
              </a:rPr>
              <a:t>É necessário que você </a:t>
            </a:r>
            <a:r>
              <a:rPr lang="pt-BR" b="1">
                <a:solidFill>
                  <a:srgbClr val="0C3B5D"/>
                </a:solidFill>
              </a:rPr>
              <a:t>tome providências e responda antes</a:t>
            </a:r>
            <a:r>
              <a:rPr lang="pt-BR">
                <a:solidFill>
                  <a:srgbClr val="0C3B5D"/>
                </a:solidFill>
              </a:rPr>
              <a:t> dos prazos especificados na carta.</a:t>
            </a:r>
          </a:p>
          <a:p>
            <a:pPr marL="0" indent="0">
              <a:buNone/>
            </a:pPr>
            <a:r>
              <a:rPr lang="pt-BR">
                <a:solidFill>
                  <a:srgbClr val="002060"/>
                </a:solidFill>
              </a:rPr>
              <a:t>Contate o seu Centro de carreiras local do MassHire, se tiver alguma pergunta ou preocupação.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8783" y="264160"/>
            <a:ext cx="8523186" cy="3004631"/>
          </a:xfrm>
        </p:spPr>
        <p:txBody>
          <a:bodyPr/>
          <a:lstStyle/>
          <a:p>
            <a:pPr algn="ctr"/>
            <a:r>
              <a:rPr lang="pt-BR" b="1" dirty="0"/>
              <a:t>Perguntas?</a:t>
            </a:r>
            <a:br>
              <a:rPr lang="pt-BR" b="1" dirty="0"/>
            </a:br>
            <a:br>
              <a:rPr lang="pt-BR" b="1" dirty="0"/>
            </a:br>
            <a:r>
              <a:rPr lang="pt-BR" sz="4000" b="1" dirty="0"/>
              <a:t>Contate o seu Centro de carreiras local do </a:t>
            </a:r>
            <a:r>
              <a:rPr lang="pt-BR" sz="4000" b="1" dirty="0" err="1"/>
              <a:t>MassHire</a:t>
            </a:r>
            <a:endParaRPr lang="pt-BR" sz="40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198783" y="511695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4"/>
            </a:endParaRPr>
          </a:p>
          <a:p>
            <a:r>
              <a:rPr lang="pt-BR">
                <a:hlinkClick r:id="rId4"/>
              </a:rPr>
              <a:t>https://www.mass.gov/how-to/find-a-masshire-career-center</a:t>
            </a:r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pt-BR" sz="4000" b="1"/>
              <a:t>Localizações do MassHire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2624997" y="6050223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pt-BR" dirty="0">
                <a:hlinkClick r:id="rId3"/>
              </a:rPr>
              <a:t>https://www.mass.gov/how-to/find-a-masshire-career-center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267621" y="6306131"/>
            <a:ext cx="225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ENCONTRE UM CENTRO DE CARREIRAS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04576" y="14192"/>
            <a:ext cx="6193396" cy="954088"/>
          </a:xfrm>
        </p:spPr>
        <p:txBody>
          <a:bodyPr/>
          <a:lstStyle/>
          <a:p>
            <a:r>
              <a:rPr lang="pt-BR" sz="4000" b="1"/>
              <a:t>Parcerias do MassHire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110075" y="1307824"/>
            <a:ext cx="4674480" cy="448627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900" b="1" dirty="0" err="1">
                <a:solidFill>
                  <a:srgbClr val="002060"/>
                </a:solidFill>
              </a:rPr>
              <a:t>Department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  <a:r>
              <a:rPr lang="pt-BR" sz="1900" b="1" dirty="0" err="1">
                <a:solidFill>
                  <a:srgbClr val="002060"/>
                </a:solidFill>
              </a:rPr>
              <a:t>of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  <a:r>
              <a:rPr lang="pt-BR" sz="1900" b="1" dirty="0" err="1">
                <a:solidFill>
                  <a:srgbClr val="002060"/>
                </a:solidFill>
              </a:rPr>
              <a:t>Unemployment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  <a:r>
              <a:rPr lang="pt-BR" sz="1900" b="1" dirty="0" err="1">
                <a:solidFill>
                  <a:srgbClr val="002060"/>
                </a:solidFill>
              </a:rPr>
              <a:t>Assistance</a:t>
            </a:r>
            <a:r>
              <a:rPr lang="pt-BR" sz="1900" b="1" dirty="0">
                <a:solidFill>
                  <a:srgbClr val="002060"/>
                </a:solidFill>
              </a:rPr>
              <a:t> (DUA - Departamento de Assistência por Desemprego)</a:t>
            </a:r>
          </a:p>
          <a:p>
            <a:endParaRPr lang="pt-BR" sz="1900" b="1" dirty="0">
              <a:solidFill>
                <a:srgbClr val="002060"/>
              </a:solidFill>
            </a:endParaRPr>
          </a:p>
          <a:p>
            <a:r>
              <a:rPr lang="pt-BR" sz="1900" b="1" dirty="0" err="1">
                <a:solidFill>
                  <a:srgbClr val="002060"/>
                </a:solidFill>
                <a:hlinkClick r:id="rId3"/>
              </a:rPr>
              <a:t>www.mass.gov/DUA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pt-BR" sz="1900" b="1" dirty="0" err="1">
                <a:solidFill>
                  <a:srgbClr val="002060"/>
                </a:solidFill>
              </a:rPr>
              <a:t>Department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  <a:r>
              <a:rPr lang="pt-BR" sz="1900" b="1" dirty="0" err="1">
                <a:solidFill>
                  <a:srgbClr val="002060"/>
                </a:solidFill>
              </a:rPr>
              <a:t>of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  <a:r>
              <a:rPr lang="pt-BR" sz="1900" b="1" dirty="0" err="1">
                <a:solidFill>
                  <a:srgbClr val="002060"/>
                </a:solidFill>
              </a:rPr>
              <a:t>Transitional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  <a:r>
              <a:rPr lang="pt-BR" sz="1900" b="1" dirty="0" err="1">
                <a:solidFill>
                  <a:srgbClr val="002060"/>
                </a:solidFill>
              </a:rPr>
              <a:t>Assistance</a:t>
            </a:r>
            <a:r>
              <a:rPr lang="pt-BR" sz="1900" b="1" dirty="0">
                <a:solidFill>
                  <a:srgbClr val="002060"/>
                </a:solidFill>
              </a:rPr>
              <a:t> (DTA - Departamento de Assistência Transicional)</a:t>
            </a:r>
          </a:p>
          <a:p>
            <a:r>
              <a:rPr lang="pt-BR" sz="1900" b="1" dirty="0" err="1">
                <a:solidFill>
                  <a:srgbClr val="002060"/>
                </a:solidFill>
                <a:hlinkClick r:id="rId4"/>
              </a:rPr>
              <a:t>www.mass.gov/DTA</a:t>
            </a:r>
            <a:endParaRPr lang="pt-BR" sz="1900" b="1" dirty="0">
              <a:solidFill>
                <a:srgbClr val="002060"/>
              </a:solidFill>
              <a:hlinkClick r:id="rId4"/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pt-BR" sz="1900" b="1" dirty="0" err="1">
                <a:solidFill>
                  <a:srgbClr val="002060"/>
                </a:solidFill>
              </a:rPr>
              <a:t>Mass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  <a:r>
              <a:rPr lang="pt-BR" sz="1900" b="1" dirty="0" err="1">
                <a:solidFill>
                  <a:srgbClr val="002060"/>
                </a:solidFill>
              </a:rPr>
              <a:t>Rehabilitation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  <a:r>
              <a:rPr lang="pt-BR" sz="1900" b="1" dirty="0" err="1">
                <a:solidFill>
                  <a:srgbClr val="002060"/>
                </a:solidFill>
              </a:rPr>
              <a:t>Commission</a:t>
            </a:r>
            <a:r>
              <a:rPr lang="pt-BR" sz="1900" b="1" dirty="0">
                <a:solidFill>
                  <a:srgbClr val="002060"/>
                </a:solidFill>
              </a:rPr>
              <a:t> (MRC - Comissão de Reabilitação de Massachusetts)</a:t>
            </a:r>
          </a:p>
          <a:p>
            <a:r>
              <a:rPr lang="pt-BR" sz="1900" b="1" dirty="0" err="1">
                <a:solidFill>
                  <a:srgbClr val="002060"/>
                </a:solidFill>
                <a:hlinkClick r:id="rId5"/>
              </a:rPr>
              <a:t>www.mass.gov/MRC</a:t>
            </a:r>
            <a:endParaRPr lang="pt-BR" sz="1900" b="1" dirty="0">
              <a:solidFill>
                <a:srgbClr val="002060"/>
              </a:solidFill>
              <a:hlinkClick r:id="rId5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4824849" y="1263431"/>
            <a:ext cx="4266143" cy="4762818"/>
          </a:xfr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900" b="1" dirty="0">
                <a:solidFill>
                  <a:srgbClr val="002060"/>
                </a:solidFill>
              </a:rPr>
              <a:t>MCB – Massachusetts </a:t>
            </a:r>
            <a:r>
              <a:rPr lang="pt-BR" sz="1900" b="1" dirty="0" err="1">
                <a:solidFill>
                  <a:srgbClr val="002060"/>
                </a:solidFill>
              </a:rPr>
              <a:t>Commission</a:t>
            </a:r>
            <a:r>
              <a:rPr lang="pt-BR" sz="1900" b="1" dirty="0">
                <a:solidFill>
                  <a:srgbClr val="002060"/>
                </a:solidFill>
              </a:rPr>
              <a:t> for </a:t>
            </a:r>
            <a:r>
              <a:rPr lang="pt-BR" sz="1900" b="1" dirty="0" err="1">
                <a:solidFill>
                  <a:srgbClr val="002060"/>
                </a:solidFill>
              </a:rPr>
              <a:t>the</a:t>
            </a:r>
            <a:r>
              <a:rPr lang="pt-BR" sz="1900" b="1" dirty="0">
                <a:solidFill>
                  <a:srgbClr val="002060"/>
                </a:solidFill>
              </a:rPr>
              <a:t> </a:t>
            </a:r>
            <a:r>
              <a:rPr lang="pt-BR" sz="1900" b="1" dirty="0" err="1">
                <a:solidFill>
                  <a:srgbClr val="002060"/>
                </a:solidFill>
              </a:rPr>
              <a:t>Blind</a:t>
            </a:r>
            <a:r>
              <a:rPr lang="pt-BR" sz="1900" b="1" dirty="0">
                <a:solidFill>
                  <a:srgbClr val="002060"/>
                </a:solidFill>
              </a:rPr>
              <a:t> (Comissão para os Cegos de Massachusetts) </a:t>
            </a:r>
            <a:r>
              <a:rPr lang="pt-BR" sz="1900" b="1" dirty="0" err="1">
                <a:solidFill>
                  <a:srgbClr val="002060"/>
                </a:solidFill>
                <a:hlinkClick r:id="rId6"/>
              </a:rPr>
              <a:t>www.mass.gov/MCB</a:t>
            </a:r>
            <a:endParaRPr lang="pt-BR" sz="1900" b="1" dirty="0">
              <a:solidFill>
                <a:srgbClr val="002060"/>
              </a:solidFill>
              <a:hlinkClick r:id="rId6"/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3966" y="3671184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4212" y="5411261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74098" y="2259601"/>
            <a:ext cx="1312701" cy="464322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7459464" y="5378575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77" y="2115601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4555" y="3796234"/>
            <a:ext cx="48178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>
                <a:solidFill>
                  <a:srgbClr val="002060"/>
                </a:solidFill>
              </a:rPr>
              <a:t>Senior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Community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Service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Employment</a:t>
            </a:r>
            <a:r>
              <a:rPr lang="pt-BR" b="1" dirty="0">
                <a:solidFill>
                  <a:srgbClr val="002060"/>
                </a:solidFill>
              </a:rPr>
              <a:t> </a:t>
            </a:r>
          </a:p>
          <a:p>
            <a:r>
              <a:rPr lang="pt-BR" b="1" dirty="0" err="1">
                <a:solidFill>
                  <a:srgbClr val="002060"/>
                </a:solidFill>
              </a:rPr>
              <a:t>Program</a:t>
            </a:r>
            <a:r>
              <a:rPr lang="pt-BR" b="1" dirty="0">
                <a:solidFill>
                  <a:srgbClr val="002060"/>
                </a:solidFill>
              </a:rPr>
              <a:t> (SCSEP - Programa de Contratação</a:t>
            </a:r>
          </a:p>
          <a:p>
            <a:r>
              <a:rPr lang="pt-BR" b="1" dirty="0">
                <a:solidFill>
                  <a:srgbClr val="002060"/>
                </a:solidFill>
              </a:rPr>
              <a:t>de </a:t>
            </a:r>
            <a:r>
              <a:rPr lang="pt-BR" b="1" dirty="0" err="1">
                <a:solidFill>
                  <a:srgbClr val="002060"/>
                </a:solidFill>
              </a:rPr>
              <a:t>Seniors</a:t>
            </a:r>
            <a:r>
              <a:rPr lang="pt-BR" b="1" dirty="0">
                <a:solidFill>
                  <a:srgbClr val="002060"/>
                </a:solidFill>
              </a:rPr>
              <a:t> em Serviços Comunitários)</a:t>
            </a:r>
          </a:p>
          <a:p>
            <a:r>
              <a:rPr lang="pt-BR" b="1" dirty="0">
                <a:hlinkClick r:id="rId12"/>
              </a:rPr>
              <a:t>https://www.mass.gov/senior-community-service-employment-program-scsep</a:t>
            </a:r>
            <a:r>
              <a:rPr lang="pt-BR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89" y="2710525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642" y="0"/>
            <a:ext cx="7425824" cy="954348"/>
          </a:xfrm>
        </p:spPr>
        <p:txBody>
          <a:bodyPr/>
          <a:lstStyle/>
          <a:p>
            <a:r>
              <a:rPr lang="pt-BR" b="1" dirty="0"/>
              <a:t>Como o </a:t>
            </a:r>
            <a:r>
              <a:rPr lang="pt-BR" b="1" dirty="0" err="1"/>
              <a:t>MassHire</a:t>
            </a:r>
            <a:r>
              <a:rPr lang="pt-BR" b="1" dirty="0"/>
              <a:t> pode ajudar você?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Serviços e programas especializados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cap="none" normalizeH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Trajetória da procura de emprego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Trajetória do treinamento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Seguro-desemprego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516"/>
            <a:ext cx="7131050" cy="954348"/>
          </a:xfrm>
        </p:spPr>
        <p:txBody>
          <a:bodyPr/>
          <a:lstStyle/>
          <a:p>
            <a:r>
              <a:rPr lang="pt-BR" b="1"/>
              <a:t>Serviços e programas especializados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15" y="2531723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4210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pt-BR" sz="3300" b="1"/>
              <a:t>   Serviços para veteranos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04085"/>
            <a:ext cx="8229600" cy="4662487"/>
          </a:xfrm>
        </p:spPr>
        <p:txBody>
          <a:bodyPr rtlCol="0">
            <a:normAutofit fontScale="47500" lnSpcReduction="20000"/>
          </a:bodyPr>
          <a:lstStyle/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endParaRPr lang="pt-BR" sz="3900" b="1" dirty="0">
              <a:solidFill>
                <a:srgbClr val="0C3B5D"/>
              </a:solidFill>
              <a:cs typeface="Arial" charset="0"/>
            </a:endParaRPr>
          </a:p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pt-BR" sz="3900" b="1" dirty="0">
                <a:solidFill>
                  <a:srgbClr val="0C3B5D"/>
                </a:solidFill>
                <a:cs typeface="Arial" charset="0"/>
              </a:rPr>
              <a:t>Clientes veteranos e seus cônjuges elegíveis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pt-BR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pt-BR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pt-BR" sz="3800" b="1" i="1" dirty="0">
                <a:solidFill>
                  <a:srgbClr val="0C3B5D"/>
                </a:solidFill>
                <a:cs typeface="Arial" charset="0"/>
              </a:rPr>
              <a:t>Servimos com orgulho aqueles que orgulhosamente serviram nosso país!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2081" y="1809052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pt-BR" sz="3500" b="1">
                <a:solidFill>
                  <a:schemeClr val="bg1"/>
                </a:solidFill>
                <a:cs typeface="Arial" charset="0"/>
              </a:rPr>
              <a:t>Clientes com deficiências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727075"/>
          </a:xfrm>
        </p:spPr>
        <p:txBody>
          <a:bodyPr rtlCol="0">
            <a:noAutofit/>
          </a:bodyPr>
          <a:lstStyle/>
          <a:p>
            <a:pPr marL="114300" indent="0" algn="ctr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pt-BR" sz="2400" b="1">
                <a:solidFill>
                  <a:srgbClr val="0C3B5D"/>
                </a:solidFill>
              </a:rPr>
              <a:t>Os clientes podem autoidentificar-se e receber assistência individual, se tiverem uma deficiência</a:t>
            </a:r>
          </a:p>
          <a:p>
            <a:pPr marL="114300" indent="0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0C3B5D"/>
              </a:solidFill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pt-BR" sz="2000" b="1">
                <a:solidFill>
                  <a:srgbClr val="0C3B5D"/>
                </a:solidFill>
                <a:cs typeface="Arial" charset="0"/>
              </a:rPr>
              <a:t>Acomodações razoáveis estão disponíveis mediante solicitação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243205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pt-BR" b="1"/>
              <a:t>Adultos jovens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2400"/>
              <a:t> 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pt-BR" sz="2400"/>
              <a:t>Requisitos de elegibilidade aplicam-se</a:t>
            </a:r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11261</TotalTime>
  <Words>1264</Words>
  <Application>Microsoft Office PowerPoint</Application>
  <PresentationFormat>On-screen Show (4:3)</PresentationFormat>
  <Paragraphs>285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Lucida Grande</vt:lpstr>
      <vt:lpstr>Arial</vt:lpstr>
      <vt:lpstr>Calibri</vt:lpstr>
      <vt:lpstr>Wingdings</vt:lpstr>
      <vt:lpstr>Office Theme</vt:lpstr>
      <vt:lpstr>1_Office Theme</vt:lpstr>
      <vt:lpstr>Bem-vindo ao MassHire</vt:lpstr>
      <vt:lpstr>MASSHIRE CAREER CENTERS (Centro de Carreiras do MassHire)</vt:lpstr>
      <vt:lpstr>Localizações do MassHire</vt:lpstr>
      <vt:lpstr>Parcerias do MassHire</vt:lpstr>
      <vt:lpstr>Como o MassHire pode ajudar você?</vt:lpstr>
      <vt:lpstr>Serviços e programas especializados</vt:lpstr>
      <vt:lpstr>   Serviços para veteranos</vt:lpstr>
      <vt:lpstr>Clientes com deficiências</vt:lpstr>
      <vt:lpstr>Adultos jovens</vt:lpstr>
      <vt:lpstr>Serviços multilíngues</vt:lpstr>
      <vt:lpstr>Trade Adjustment Assistance (TAA - Subsídios de Ajuste Comercial),          Trade Readjustment Allowances (TRA - Provisão de Reajuste de Competência)</vt:lpstr>
      <vt:lpstr>National Dislocated Worker Grants (NDWGs - Subsídios Nacionais para Trabalhadores Deslocados)</vt:lpstr>
      <vt:lpstr>Services to Migrant Seasonal Farm Workers (MSFWs - Serviços para Trabalhadores Rurais Migrantes Sazonais) e Empregadores Agrícolas</vt:lpstr>
      <vt:lpstr>Onde começo? Procura de emprego ou treinamento</vt:lpstr>
      <vt:lpstr>Avaliações: Procura de emprego ou treinamento?</vt:lpstr>
      <vt:lpstr>Informações do mercado de trabalho: Procura de emprego ou treinamento?</vt:lpstr>
      <vt:lpstr>Ferramentas online para  procura de emprego ou treinamento</vt:lpstr>
      <vt:lpstr>Trajetória da procura de emprego </vt:lpstr>
      <vt:lpstr>Trajetória do treinamento </vt:lpstr>
      <vt:lpstr>Aprendizado baseado no trabalho</vt:lpstr>
      <vt:lpstr>MassHire JobQuest</vt:lpstr>
      <vt:lpstr>JobQuest – Correspondência de empregos</vt:lpstr>
      <vt:lpstr>PowerPoint Presentation</vt:lpstr>
      <vt:lpstr>PowerPoint Presentation</vt:lpstr>
      <vt:lpstr>Programa de oportunidades de treinamento (TOP - Training Opportunities Program) Seção 30</vt:lpstr>
      <vt:lpstr>Seguro-desemprego</vt:lpstr>
      <vt:lpstr>Serviços de Recontratação e Avaliação de Elegibilidade (RESEA - Re-Employment Services and Eligibility Assessment)</vt:lpstr>
      <vt:lpstr>Perguntas?  Contate o seu Centro de carreiras local do MassHire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mdelapaz21@aol.com</cp:lastModifiedBy>
  <cp:revision>652</cp:revision>
  <cp:lastPrinted>2020-03-12T17:41:47Z</cp:lastPrinted>
  <dcterms:created xsi:type="dcterms:W3CDTF">2018-04-17T17:15:10Z</dcterms:created>
  <dcterms:modified xsi:type="dcterms:W3CDTF">2020-06-29T18:39:45Z</dcterms:modified>
</cp:coreProperties>
</file>