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3" r:id="rId4"/>
  </p:sldMasterIdLst>
  <p:notesMasterIdLst>
    <p:notesMasterId r:id="rId41"/>
  </p:notesMasterIdLst>
  <p:sldIdLst>
    <p:sldId id="256" r:id="rId5"/>
    <p:sldId id="257" r:id="rId6"/>
    <p:sldId id="314" r:id="rId7"/>
    <p:sldId id="325" r:id="rId8"/>
    <p:sldId id="269" r:id="rId9"/>
    <p:sldId id="324" r:id="rId10"/>
    <p:sldId id="320" r:id="rId11"/>
    <p:sldId id="289" r:id="rId12"/>
    <p:sldId id="290" r:id="rId13"/>
    <p:sldId id="274" r:id="rId14"/>
    <p:sldId id="291" r:id="rId15"/>
    <p:sldId id="292" r:id="rId16"/>
    <p:sldId id="322" r:id="rId17"/>
    <p:sldId id="294" r:id="rId18"/>
    <p:sldId id="295" r:id="rId19"/>
    <p:sldId id="296" r:id="rId20"/>
    <p:sldId id="303" r:id="rId21"/>
    <p:sldId id="304" r:id="rId22"/>
    <p:sldId id="316" r:id="rId23"/>
    <p:sldId id="317" r:id="rId24"/>
    <p:sldId id="305" r:id="rId25"/>
    <p:sldId id="297" r:id="rId26"/>
    <p:sldId id="298" r:id="rId27"/>
    <p:sldId id="299" r:id="rId28"/>
    <p:sldId id="300" r:id="rId29"/>
    <p:sldId id="301" r:id="rId30"/>
    <p:sldId id="302" r:id="rId31"/>
    <p:sldId id="283" r:id="rId32"/>
    <p:sldId id="323" r:id="rId33"/>
    <p:sldId id="318" r:id="rId34"/>
    <p:sldId id="309" r:id="rId35"/>
    <p:sldId id="277" r:id="rId36"/>
    <p:sldId id="276" r:id="rId37"/>
    <p:sldId id="321" r:id="rId38"/>
    <p:sldId id="267" r:id="rId39"/>
    <p:sldId id="313" r:id="rId40"/>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F95FED-99B9-F4C5-1692-3BDC4C28754E}" v="148" dt="2020-06-15T10:46:36.685"/>
    <p1510:client id="{C67ADA95-226E-2EB7-050B-285AE5CD335C}" v="19" dt="2020-06-16T01:01:15.094"/>
    <p1510:client id="{D1BCCC86-ECAA-2D48-FCE7-F76DD5399196}" v="378" dt="2020-06-15T15:05:22.921"/>
    <p1510:client id="{DD1B1300-33B7-4BC2-A62A-B9861C0A3C60}" v="23" dt="2020-06-16T10:57:42.571"/>
  </p1510:revLst>
</p1510:revInfo>
</file>

<file path=ppt/tableStyles.xml><?xml version="1.0" encoding="utf-8"?>
<a:tblStyleLst xmlns:a="http://schemas.openxmlformats.org/drawingml/2006/main" def="{05D0556F-220F-4FC2-ABDD-FF0801D3DDD8}">
  <a:tblStyle styleId="{05D0556F-220F-4FC2-ABDD-FF0801D3DDD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49" autoAdjust="0"/>
    <p:restoredTop sz="95072" autoAdjust="0"/>
  </p:normalViewPr>
  <p:slideViewPr>
    <p:cSldViewPr snapToGrid="0">
      <p:cViewPr varScale="1">
        <p:scale>
          <a:sx n="62" d="100"/>
          <a:sy n="62" d="100"/>
        </p:scale>
        <p:origin x="840" y="5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970938" y="0"/>
            <a:ext cx="3037840" cy="464820"/>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15790"/>
            <a:ext cx="5608320" cy="4183380"/>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4820"/>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1:notes"/>
          <p:cNvSpPr txBox="1">
            <a:spLocks noGrp="1"/>
          </p:cNvSpPr>
          <p:nvPr>
            <p:ph type="body" idx="1"/>
          </p:nvPr>
        </p:nvSpPr>
        <p:spPr>
          <a:xfrm>
            <a:off x="701040" y="4415790"/>
            <a:ext cx="5608320" cy="418338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dirty="0"/>
          </a:p>
        </p:txBody>
      </p:sp>
      <p:sp>
        <p:nvSpPr>
          <p:cNvPr id="120" name="Google Shape;120;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8069ac5d60_3_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8069ac5d60_3_11:notes"/>
          <p:cNvSpPr txBox="1">
            <a:spLocks noGrp="1"/>
          </p:cNvSpPr>
          <p:nvPr>
            <p:ph type="body" idx="1"/>
          </p:nvPr>
        </p:nvSpPr>
        <p:spPr>
          <a:xfrm>
            <a:off x="701040" y="4415790"/>
            <a:ext cx="5608200" cy="41835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dirty="0"/>
          </a:p>
        </p:txBody>
      </p:sp>
      <p:sp>
        <p:nvSpPr>
          <p:cNvPr id="126" name="Google Shape;126;g8069ac5d60_3_11:notes"/>
          <p:cNvSpPr txBox="1">
            <a:spLocks noGrp="1"/>
          </p:cNvSpPr>
          <p:nvPr>
            <p:ph type="sldNum" idx="12"/>
          </p:nvPr>
        </p:nvSpPr>
        <p:spPr>
          <a:xfrm>
            <a:off x="3970938" y="8829967"/>
            <a:ext cx="3037800" cy="4647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9"/>
        <p:cNvGrpSpPr/>
        <p:nvPr/>
      </p:nvGrpSpPr>
      <p:grpSpPr>
        <a:xfrm>
          <a:off x="0" y="0"/>
          <a:ext cx="0" cy="0"/>
          <a:chOff x="0" y="0"/>
          <a:chExt cx="0" cy="0"/>
        </a:xfrm>
      </p:grpSpPr>
      <p:sp>
        <p:nvSpPr>
          <p:cNvPr id="210" name="Google Shape;210;g8069ac5d60_0_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1" name="Google Shape;211;g8069ac5d60_0_15:notes"/>
          <p:cNvSpPr txBox="1">
            <a:spLocks noGrp="1"/>
          </p:cNvSpPr>
          <p:nvPr>
            <p:ph type="body" idx="1"/>
          </p:nvPr>
        </p:nvSpPr>
        <p:spPr>
          <a:xfrm>
            <a:off x="701040" y="4415790"/>
            <a:ext cx="5608200" cy="4183500"/>
          </a:xfrm>
          <a:prstGeom prst="rect">
            <a:avLst/>
          </a:prstGeom>
        </p:spPr>
        <p:txBody>
          <a:bodyPr spcFirstLastPara="1" wrap="square" lIns="93175" tIns="46575" rIns="93175" bIns="46575" anchor="t" anchorCtr="0">
            <a:noAutofit/>
          </a:bodyPr>
          <a:lstStyle/>
          <a:p>
            <a:pPr marL="0" lvl="0" indent="0" algn="l" rtl="0">
              <a:spcBef>
                <a:spcPts val="0"/>
              </a:spcBef>
              <a:spcAft>
                <a:spcPts val="0"/>
              </a:spcAft>
              <a:buNone/>
            </a:pPr>
            <a:endParaRPr dirty="0"/>
          </a:p>
        </p:txBody>
      </p:sp>
      <p:sp>
        <p:nvSpPr>
          <p:cNvPr id="212" name="Google Shape;212;g8069ac5d60_0_15:notes"/>
          <p:cNvSpPr txBox="1">
            <a:spLocks noGrp="1"/>
          </p:cNvSpPr>
          <p:nvPr>
            <p:ph type="sldNum" idx="12"/>
          </p:nvPr>
        </p:nvSpPr>
        <p:spPr>
          <a:xfrm>
            <a:off x="3970938" y="8829967"/>
            <a:ext cx="3037800" cy="464700"/>
          </a:xfrm>
          <a:prstGeom prst="rect">
            <a:avLst/>
          </a:prstGeom>
        </p:spPr>
        <p:txBody>
          <a:bodyPr spcFirstLastPara="1" wrap="square" lIns="93175" tIns="46575" rIns="93175" bIns="465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35</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20"/>
        <p:cNvGrpSpPr/>
        <p:nvPr/>
      </p:nvGrpSpPr>
      <p:grpSpPr>
        <a:xfrm>
          <a:off x="0" y="0"/>
          <a:ext cx="0" cy="0"/>
          <a:chOff x="0" y="0"/>
          <a:chExt cx="0" cy="0"/>
        </a:xfrm>
      </p:grpSpPr>
      <p:sp>
        <p:nvSpPr>
          <p:cNvPr id="21" name="Google Shape;21;p2"/>
          <p:cNvSpPr/>
          <p:nvPr/>
        </p:nvSpPr>
        <p:spPr>
          <a:xfrm>
            <a:off x="0" y="-14107"/>
            <a:ext cx="12192000" cy="4385986"/>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2" name="Google Shape;22;p2"/>
          <p:cNvSpPr txBox="1">
            <a:spLocks noGrp="1"/>
          </p:cNvSpPr>
          <p:nvPr>
            <p:ph type="title"/>
          </p:nvPr>
        </p:nvSpPr>
        <p:spPr>
          <a:xfrm>
            <a:off x="609600" y="972491"/>
            <a:ext cx="8534400" cy="1141001"/>
          </a:xfrm>
          <a:prstGeom prst="rect">
            <a:avLst/>
          </a:prstGeom>
          <a:noFill/>
          <a:ln>
            <a:noFill/>
          </a:ln>
        </p:spPr>
        <p:txBody>
          <a:bodyPr spcFirstLastPara="1" wrap="square" lIns="0" tIns="45700" rIns="0" bIns="45700" anchor="b" anchorCtr="0">
            <a:noAutofit/>
          </a:bodyPr>
          <a:lstStyle>
            <a:lvl1pPr lvl="0" algn="l">
              <a:lnSpc>
                <a:spcPct val="80000"/>
              </a:lnSpc>
              <a:spcBef>
                <a:spcPts val="0"/>
              </a:spcBef>
              <a:spcAft>
                <a:spcPts val="0"/>
              </a:spcAft>
              <a:buClr>
                <a:srgbClr val="FFFFFF"/>
              </a:buClr>
              <a:buSzPts val="5400"/>
              <a:buFont typeface="Calibri"/>
              <a:buNone/>
              <a:defRPr sz="54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
          <p:cNvSpPr txBox="1">
            <a:spLocks noGrp="1"/>
          </p:cNvSpPr>
          <p:nvPr>
            <p:ph type="body" idx="1"/>
          </p:nvPr>
        </p:nvSpPr>
        <p:spPr>
          <a:xfrm>
            <a:off x="609600" y="2286530"/>
            <a:ext cx="8796867" cy="746125"/>
          </a:xfrm>
          <a:prstGeom prst="rect">
            <a:avLst/>
          </a:prstGeom>
          <a:noFill/>
          <a:ln>
            <a:noFill/>
          </a:ln>
        </p:spPr>
        <p:txBody>
          <a:bodyPr spcFirstLastPara="1" wrap="square" lIns="0" tIns="45700" rIns="0" bIns="45700" anchor="t" anchorCtr="0">
            <a:noAutofit/>
          </a:bodyPr>
          <a:lstStyle>
            <a:lvl1pPr marL="457200" lvl="0" indent="-228600" algn="l">
              <a:lnSpc>
                <a:spcPct val="80000"/>
              </a:lnSpc>
              <a:spcBef>
                <a:spcPts val="1800"/>
              </a:spcBef>
              <a:spcAft>
                <a:spcPts val="0"/>
              </a:spcAft>
              <a:buSzPts val="3200"/>
              <a:buNone/>
              <a:defRPr sz="3200">
                <a:solidFill>
                  <a:srgbClr val="FDD809"/>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2"/>
          <p:cNvSpPr txBox="1">
            <a:spLocks noGrp="1"/>
          </p:cNvSpPr>
          <p:nvPr>
            <p:ph type="body" idx="2"/>
          </p:nvPr>
        </p:nvSpPr>
        <p:spPr>
          <a:xfrm>
            <a:off x="609600" y="3870326"/>
            <a:ext cx="6714067" cy="297677"/>
          </a:xfrm>
          <a:prstGeom prst="rect">
            <a:avLst/>
          </a:prstGeom>
          <a:noFill/>
          <a:ln>
            <a:noFill/>
          </a:ln>
        </p:spPr>
        <p:txBody>
          <a:bodyPr spcFirstLastPara="1" wrap="square" lIns="0" tIns="45700" rIns="0" bIns="45700" anchor="t" anchorCtr="0">
            <a:noAutofit/>
          </a:bodyPr>
          <a:lstStyle>
            <a:lvl1pPr marL="457200" lvl="0" indent="-228600" algn="l">
              <a:lnSpc>
                <a:spcPct val="90000"/>
              </a:lnSpc>
              <a:spcBef>
                <a:spcPts val="1800"/>
              </a:spcBef>
              <a:spcAft>
                <a:spcPts val="0"/>
              </a:spcAft>
              <a:buSzPts val="1800"/>
              <a:buNone/>
              <a:defRPr sz="1800">
                <a:solidFill>
                  <a:srgbClr val="FFFFF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5" name="Google Shape;25;p2"/>
          <p:cNvSpPr txBox="1">
            <a:spLocks noGrp="1"/>
          </p:cNvSpPr>
          <p:nvPr>
            <p:ph type="body" idx="3"/>
          </p:nvPr>
        </p:nvSpPr>
        <p:spPr>
          <a:xfrm>
            <a:off x="609600" y="5137134"/>
            <a:ext cx="4306197" cy="1459169"/>
          </a:xfrm>
          <a:prstGeom prst="rect">
            <a:avLst/>
          </a:prstGeom>
          <a:noFill/>
          <a:ln>
            <a:noFill/>
          </a:ln>
        </p:spPr>
        <p:txBody>
          <a:bodyPr spcFirstLastPara="1" wrap="square" lIns="0" tIns="45700" rIns="0" bIns="45700" anchor="t" anchorCtr="0">
            <a:noAutofit/>
          </a:bodyPr>
          <a:lstStyle>
            <a:lvl1pPr marL="457200" lvl="0" indent="-228600" algn="l">
              <a:lnSpc>
                <a:spcPct val="100000"/>
              </a:lnSpc>
              <a:spcBef>
                <a:spcPts val="1800"/>
              </a:spcBef>
              <a:spcAft>
                <a:spcPts val="0"/>
              </a:spcAft>
              <a:buSzPts val="1800"/>
              <a:buNone/>
              <a:defRPr sz="1800">
                <a:solidFill>
                  <a:srgbClr val="7F7F7F"/>
                </a:solidFill>
              </a:defRPr>
            </a:lvl1pPr>
            <a:lvl2pPr marL="914400" lvl="1" indent="-228600" algn="l">
              <a:lnSpc>
                <a:spcPct val="90000"/>
              </a:lnSpc>
              <a:spcBef>
                <a:spcPts val="900"/>
              </a:spcBef>
              <a:spcAft>
                <a:spcPts val="0"/>
              </a:spcAft>
              <a:buSzPts val="2800"/>
              <a:buNone/>
              <a:defRPr sz="2800">
                <a:solidFill>
                  <a:srgbClr val="FFFFFF"/>
                </a:solidFill>
              </a:defRPr>
            </a:lvl2pPr>
            <a:lvl3pPr marL="1371600" lvl="2" indent="-228600" algn="l">
              <a:lnSpc>
                <a:spcPct val="90000"/>
              </a:lnSpc>
              <a:spcBef>
                <a:spcPts val="900"/>
              </a:spcBef>
              <a:spcAft>
                <a:spcPts val="0"/>
              </a:spcAft>
              <a:buSzPts val="2400"/>
              <a:buNone/>
              <a:defRPr sz="2400">
                <a:solidFill>
                  <a:srgbClr val="FFFFFF"/>
                </a:solidFill>
              </a:defRPr>
            </a:lvl3pPr>
            <a:lvl4pPr marL="1828800" lvl="3" indent="-228600" algn="l">
              <a:lnSpc>
                <a:spcPct val="90000"/>
              </a:lnSpc>
              <a:spcBef>
                <a:spcPts val="900"/>
              </a:spcBef>
              <a:spcAft>
                <a:spcPts val="0"/>
              </a:spcAft>
              <a:buSzPts val="2400"/>
              <a:buNone/>
              <a:defRPr sz="2400">
                <a:solidFill>
                  <a:srgbClr val="FFFFFF"/>
                </a:solidFill>
              </a:defRPr>
            </a:lvl4pPr>
            <a:lvl5pPr marL="2286000" lvl="4" indent="-228600" algn="l">
              <a:lnSpc>
                <a:spcPct val="90000"/>
              </a:lnSpc>
              <a:spcBef>
                <a:spcPts val="900"/>
              </a:spcBef>
              <a:spcAft>
                <a:spcPts val="0"/>
              </a:spcAft>
              <a:buSzPts val="2400"/>
              <a:buNone/>
              <a:defRPr sz="2400">
                <a:solidFill>
                  <a:srgbClr val="FFFFFF"/>
                </a:solidFill>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6" name="Google Shape;26;p2"/>
          <p:cNvSpPr/>
          <p:nvPr/>
        </p:nvSpPr>
        <p:spPr>
          <a:xfrm rot="10800000">
            <a:off x="9811070" y="-14108"/>
            <a:ext cx="2401452" cy="4385986"/>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lt1"/>
              </a:solidFill>
              <a:latin typeface="Calibri"/>
              <a:ea typeface="Calibri"/>
              <a:cs typeface="Calibri"/>
              <a:sym typeface="Calibri"/>
            </a:endParaRPr>
          </a:p>
        </p:txBody>
      </p:sp>
      <p:pic>
        <p:nvPicPr>
          <p:cNvPr id="27" name="Google Shape;27;p2" descr="49ECFA4C-D406-4EEC-836A-19C07C708CF2"/>
          <p:cNvPicPr preferRelativeResize="0"/>
          <p:nvPr/>
        </p:nvPicPr>
        <p:blipFill rotWithShape="1">
          <a:blip r:embed="rId2">
            <a:alphaModFix/>
          </a:blip>
          <a:srcRect/>
          <a:stretch/>
        </p:blipFill>
        <p:spPr>
          <a:xfrm>
            <a:off x="8110115" y="4544917"/>
            <a:ext cx="3820999" cy="216841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Image Slide">
  <p:cSld name="Image Slide">
    <p:spTree>
      <p:nvGrpSpPr>
        <p:cNvPr id="1" name="Shape 100"/>
        <p:cNvGrpSpPr/>
        <p:nvPr/>
      </p:nvGrpSpPr>
      <p:grpSpPr>
        <a:xfrm>
          <a:off x="0" y="0"/>
          <a:ext cx="0" cy="0"/>
          <a:chOff x="0" y="0"/>
          <a:chExt cx="0" cy="0"/>
        </a:xfrm>
      </p:grpSpPr>
      <p:sp>
        <p:nvSpPr>
          <p:cNvPr id="101" name="Google Shape;101;p14"/>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2" name="Google Shape;102;p14"/>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103" name="Google Shape;103;p14"/>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04" name="Google Shape;104;p14"/>
          <p:cNvSpPr>
            <a:spLocks noGrp="1"/>
          </p:cNvSpPr>
          <p:nvPr>
            <p:ph type="pic" idx="2"/>
          </p:nvPr>
        </p:nvSpPr>
        <p:spPr>
          <a:xfrm>
            <a:off x="0" y="1216122"/>
            <a:ext cx="12192000"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2 Images">
  <p:cSld name="2 Images">
    <p:spTree>
      <p:nvGrpSpPr>
        <p:cNvPr id="1" name="Shape 105"/>
        <p:cNvGrpSpPr/>
        <p:nvPr/>
      </p:nvGrpSpPr>
      <p:grpSpPr>
        <a:xfrm>
          <a:off x="0" y="0"/>
          <a:ext cx="0" cy="0"/>
          <a:chOff x="0" y="0"/>
          <a:chExt cx="0" cy="0"/>
        </a:xfrm>
      </p:grpSpPr>
      <p:sp>
        <p:nvSpPr>
          <p:cNvPr id="106" name="Google Shape;106;p15"/>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7" name="Google Shape;107;p15"/>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108" name="Google Shape;108;p15"/>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09" name="Google Shape;109;p15"/>
          <p:cNvSpPr>
            <a:spLocks noGrp="1"/>
          </p:cNvSpPr>
          <p:nvPr>
            <p:ph type="pic" idx="2"/>
          </p:nvPr>
        </p:nvSpPr>
        <p:spPr>
          <a:xfrm>
            <a:off x="1" y="1216122"/>
            <a:ext cx="6110111"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
        <p:nvSpPr>
          <p:cNvPr id="110" name="Google Shape;110;p15"/>
          <p:cNvSpPr>
            <a:spLocks noGrp="1"/>
          </p:cNvSpPr>
          <p:nvPr>
            <p:ph type="pic" idx="3"/>
          </p:nvPr>
        </p:nvSpPr>
        <p:spPr>
          <a:xfrm>
            <a:off x="6096001" y="1216122"/>
            <a:ext cx="6110111" cy="4918364"/>
          </a:xfrm>
          <a:prstGeom prst="rect">
            <a:avLst/>
          </a:prstGeom>
          <a:solidFill>
            <a:srgbClr val="D1D3D4"/>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400"/>
              <a:buFont typeface="Arial"/>
              <a:buChar char="•"/>
              <a:defRPr sz="24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cxnSp>
        <p:nvCxnSpPr>
          <p:cNvPr id="111" name="Google Shape;111;p15"/>
          <p:cNvCxnSpPr/>
          <p:nvPr/>
        </p:nvCxnSpPr>
        <p:spPr>
          <a:xfrm>
            <a:off x="6096000" y="1216122"/>
            <a:ext cx="0" cy="4918364"/>
          </a:xfrm>
          <a:prstGeom prst="straightConnector1">
            <a:avLst/>
          </a:prstGeom>
          <a:noFill/>
          <a:ln w="25400" cap="flat" cmpd="sng">
            <a:solidFill>
              <a:srgbClr val="426480"/>
            </a:solidFill>
            <a:prstDash val="solid"/>
            <a:round/>
            <a:headEnd type="none" w="sm" len="sm"/>
            <a:tailEnd type="none" w="sm" len="sm"/>
          </a:ln>
        </p:spPr>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Video Slide">
  <p:cSld name="Video Slide">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4" name="Google Shape;114;p16"/>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
        <p:nvSpPr>
          <p:cNvPr id="115" name="Google Shape;115;p16"/>
          <p:cNvSpPr txBox="1"/>
          <p:nvPr/>
        </p:nvSpPr>
        <p:spPr>
          <a:xfrm>
            <a:off x="8752859" y="6359525"/>
            <a:ext cx="2257028" cy="362076"/>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US" sz="1000" dirty="0">
                <a:solidFill>
                  <a:srgbClr val="042B4A"/>
                </a:solidFill>
                <a:latin typeface="Calibri"/>
                <a:ea typeface="Calibri"/>
                <a:cs typeface="Calibri"/>
                <a:sym typeface="Calibri"/>
              </a:rPr>
              <a:t>MassHireFallRiverCareers.org</a:t>
            </a:r>
            <a:endParaRPr sz="1000" dirty="0">
              <a:solidFill>
                <a:srgbClr val="042B4A"/>
              </a:solidFill>
              <a:latin typeface="Calibri"/>
              <a:ea typeface="Calibri"/>
              <a:cs typeface="Calibri"/>
              <a:sym typeface="Calibri"/>
            </a:endParaRPr>
          </a:p>
        </p:txBody>
      </p:sp>
      <p:cxnSp>
        <p:nvCxnSpPr>
          <p:cNvPr id="116" name="Google Shape;116;p16"/>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117" name="Google Shape;117;p16"/>
          <p:cNvSpPr>
            <a:spLocks noGrp="1"/>
          </p:cNvSpPr>
          <p:nvPr>
            <p:ph type="media" idx="2"/>
          </p:nvPr>
        </p:nvSpPr>
        <p:spPr>
          <a:xfrm>
            <a:off x="0" y="1236664"/>
            <a:ext cx="12192000" cy="5621337"/>
          </a:xfrm>
          <a:prstGeom prst="rect">
            <a:avLst/>
          </a:prstGeom>
          <a:solidFill>
            <a:schemeClr val="accent1"/>
          </a:solid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8"/>
        <p:cNvGrpSpPr/>
        <p:nvPr/>
      </p:nvGrpSpPr>
      <p:grpSpPr>
        <a:xfrm>
          <a:off x="0" y="0"/>
          <a:ext cx="0" cy="0"/>
          <a:chOff x="0" y="0"/>
          <a:chExt cx="0" cy="0"/>
        </a:xfrm>
      </p:grpSpPr>
      <p:sp>
        <p:nvSpPr>
          <p:cNvPr id="29" name="Google Shape;29;p3"/>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3"/>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31" name="Google Shape;31;p3"/>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32" name="Google Shape;32;p3"/>
          <p:cNvSpPr txBox="1">
            <a:spLocks noGrp="1"/>
          </p:cNvSpPr>
          <p:nvPr>
            <p:ph type="body" idx="1"/>
          </p:nvPr>
        </p:nvSpPr>
        <p:spPr>
          <a:xfrm>
            <a:off x="609600" y="1446236"/>
            <a:ext cx="10972800" cy="4525963"/>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800"/>
              </a:spcBef>
              <a:spcAft>
                <a:spcPts val="0"/>
              </a:spcAft>
              <a:buSzPts val="1800"/>
              <a:buChar char="•"/>
              <a:defRPr/>
            </a:lvl1pPr>
            <a:lvl2pPr marL="914400" lvl="1" indent="-342900" algn="l">
              <a:lnSpc>
                <a:spcPct val="90000"/>
              </a:lnSpc>
              <a:spcBef>
                <a:spcPts val="900"/>
              </a:spcBef>
              <a:spcAft>
                <a:spcPts val="0"/>
              </a:spcAft>
              <a:buSzPts val="1800"/>
              <a:buChar char="–"/>
              <a:defRPr/>
            </a:lvl2pPr>
            <a:lvl3pPr marL="1371600" lvl="2" indent="-342900" algn="l">
              <a:lnSpc>
                <a:spcPct val="90000"/>
              </a:lnSpc>
              <a:spcBef>
                <a:spcPts val="900"/>
              </a:spcBef>
              <a:spcAft>
                <a:spcPts val="0"/>
              </a:spcAft>
              <a:buSzPts val="1800"/>
              <a:buChar char="•"/>
              <a:defRPr/>
            </a:lvl3pPr>
            <a:lvl4pPr marL="1828800" lvl="3" indent="-342900" algn="l">
              <a:lnSpc>
                <a:spcPct val="90000"/>
              </a:lnSpc>
              <a:spcBef>
                <a:spcPts val="900"/>
              </a:spcBef>
              <a:spcAft>
                <a:spcPts val="0"/>
              </a:spcAft>
              <a:buSzPts val="1800"/>
              <a:buChar char="–"/>
              <a:defRPr/>
            </a:lvl4pPr>
            <a:lvl5pPr marL="2286000" lvl="4" indent="-342900" algn="l">
              <a:lnSpc>
                <a:spcPct val="90000"/>
              </a:lnSpc>
              <a:spcBef>
                <a:spcPts val="900"/>
              </a:spcBef>
              <a:spcAft>
                <a:spcPts val="0"/>
              </a:spcAft>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2 Content Boxes">
  <p:cSld name="2 Content Boxes">
    <p:spTree>
      <p:nvGrpSpPr>
        <p:cNvPr id="1" name="Shape 42"/>
        <p:cNvGrpSpPr/>
        <p:nvPr/>
      </p:nvGrpSpPr>
      <p:grpSpPr>
        <a:xfrm>
          <a:off x="0" y="0"/>
          <a:ext cx="0" cy="0"/>
          <a:chOff x="0" y="0"/>
          <a:chExt cx="0" cy="0"/>
        </a:xfrm>
      </p:grpSpPr>
      <p:sp>
        <p:nvSpPr>
          <p:cNvPr id="43" name="Google Shape;43;p5"/>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5"/>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45" name="Google Shape;45;p5"/>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46" name="Google Shape;46;p5"/>
          <p:cNvSpPr txBox="1">
            <a:spLocks noGrp="1"/>
          </p:cNvSpPr>
          <p:nvPr>
            <p:ph type="body" idx="1"/>
          </p:nvPr>
        </p:nvSpPr>
        <p:spPr>
          <a:xfrm>
            <a:off x="609601"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7" name="Google Shape;47;p5"/>
          <p:cNvSpPr txBox="1">
            <a:spLocks noGrp="1"/>
          </p:cNvSpPr>
          <p:nvPr>
            <p:ph type="body" idx="2"/>
          </p:nvPr>
        </p:nvSpPr>
        <p:spPr>
          <a:xfrm>
            <a:off x="6375398" y="1446236"/>
            <a:ext cx="5204177" cy="4525963"/>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800"/>
              </a:spcBef>
              <a:spcAft>
                <a:spcPts val="0"/>
              </a:spcAft>
              <a:buSzPts val="2400"/>
              <a:buChar char="•"/>
              <a:defRPr sz="2400"/>
            </a:lvl1pPr>
            <a:lvl2pPr marL="914400" lvl="1" indent="-355600" algn="l">
              <a:lnSpc>
                <a:spcPct val="90000"/>
              </a:lnSpc>
              <a:spcBef>
                <a:spcPts val="900"/>
              </a:spcBef>
              <a:spcAft>
                <a:spcPts val="0"/>
              </a:spcAft>
              <a:buSzPts val="2000"/>
              <a:buChar char="–"/>
              <a:defRPr sz="2000"/>
            </a:lvl2pPr>
            <a:lvl3pPr marL="1371600" lvl="2" indent="-342900" algn="l">
              <a:lnSpc>
                <a:spcPct val="90000"/>
              </a:lnSpc>
              <a:spcBef>
                <a:spcPts val="900"/>
              </a:spcBef>
              <a:spcAft>
                <a:spcPts val="0"/>
              </a:spcAft>
              <a:buSzPts val="1800"/>
              <a:buChar char="•"/>
              <a:defRPr sz="18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48"/>
        <p:cNvGrpSpPr/>
        <p:nvPr/>
      </p:nvGrpSpPr>
      <p:grpSpPr>
        <a:xfrm>
          <a:off x="0" y="0"/>
          <a:ext cx="0" cy="0"/>
          <a:chOff x="0" y="0"/>
          <a:chExt cx="0" cy="0"/>
        </a:xfrm>
      </p:grpSpPr>
      <p:sp>
        <p:nvSpPr>
          <p:cNvPr id="49" name="Google Shape;49;p6"/>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0" name="Google Shape;50;p6"/>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51" name="Google Shape;51;p6"/>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52" name="Google Shape;52;p6"/>
          <p:cNvSpPr txBox="1">
            <a:spLocks noGrp="1"/>
          </p:cNvSpPr>
          <p:nvPr>
            <p:ph type="body" idx="1"/>
          </p:nvPr>
        </p:nvSpPr>
        <p:spPr>
          <a:xfrm>
            <a:off x="609601"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3" name="Google Shape;53;p6"/>
          <p:cNvSpPr txBox="1">
            <a:spLocks noGrp="1"/>
          </p:cNvSpPr>
          <p:nvPr>
            <p:ph type="body" idx="2"/>
          </p:nvPr>
        </p:nvSpPr>
        <p:spPr>
          <a:xfrm>
            <a:off x="8113889"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4" name="Google Shape;54;p6"/>
          <p:cNvSpPr txBox="1">
            <a:spLocks noGrp="1"/>
          </p:cNvSpPr>
          <p:nvPr>
            <p:ph type="body" idx="3"/>
          </p:nvPr>
        </p:nvSpPr>
        <p:spPr>
          <a:xfrm>
            <a:off x="4368800" y="1446236"/>
            <a:ext cx="3468511" cy="4525963"/>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30200" algn="l">
              <a:lnSpc>
                <a:spcPct val="90000"/>
              </a:lnSpc>
              <a:spcBef>
                <a:spcPts val="900"/>
              </a:spcBef>
              <a:spcAft>
                <a:spcPts val="0"/>
              </a:spcAft>
              <a:buSzPts val="1600"/>
              <a:buChar char="–"/>
              <a:defRPr sz="1600"/>
            </a:lvl4pPr>
            <a:lvl5pPr marL="2286000" lvl="4" indent="-330200" algn="l">
              <a:lnSpc>
                <a:spcPct val="90000"/>
              </a:lnSpc>
              <a:spcBef>
                <a:spcPts val="900"/>
              </a:spcBef>
              <a:spcAft>
                <a:spcPts val="0"/>
              </a:spcAft>
              <a:buSzPts val="1600"/>
              <a:buChar char="»"/>
              <a:defRPr sz="16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4 Content Boxes">
  <p:cSld name="4 Content Boxes">
    <p:spTree>
      <p:nvGrpSpPr>
        <p:cNvPr id="1" name="Shape 61"/>
        <p:cNvGrpSpPr/>
        <p:nvPr/>
      </p:nvGrpSpPr>
      <p:grpSpPr>
        <a:xfrm>
          <a:off x="0" y="0"/>
          <a:ext cx="0" cy="0"/>
          <a:chOff x="0" y="0"/>
          <a:chExt cx="0" cy="0"/>
        </a:xfrm>
      </p:grpSpPr>
      <p:sp>
        <p:nvSpPr>
          <p:cNvPr id="62" name="Google Shape;62;p8"/>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8"/>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64" name="Google Shape;64;p8"/>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65" name="Google Shape;65;p8"/>
          <p:cNvSpPr txBox="1">
            <a:spLocks noGrp="1"/>
          </p:cNvSpPr>
          <p:nvPr>
            <p:ph type="body" idx="1"/>
          </p:nvPr>
        </p:nvSpPr>
        <p:spPr>
          <a:xfrm>
            <a:off x="609600" y="1446237"/>
            <a:ext cx="5317067"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6" name="Google Shape;66;p8"/>
          <p:cNvSpPr txBox="1">
            <a:spLocks noGrp="1"/>
          </p:cNvSpPr>
          <p:nvPr>
            <p:ph type="body" idx="2"/>
          </p:nvPr>
        </p:nvSpPr>
        <p:spPr>
          <a:xfrm>
            <a:off x="609600" y="3820584"/>
            <a:ext cx="5317067"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7" name="Google Shape;67;p8"/>
          <p:cNvSpPr txBox="1">
            <a:spLocks noGrp="1"/>
          </p:cNvSpPr>
          <p:nvPr>
            <p:ph type="body" idx="3"/>
          </p:nvPr>
        </p:nvSpPr>
        <p:spPr>
          <a:xfrm>
            <a:off x="6265333" y="1446237"/>
            <a:ext cx="5317065"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8" name="Google Shape;68;p8"/>
          <p:cNvSpPr txBox="1">
            <a:spLocks noGrp="1"/>
          </p:cNvSpPr>
          <p:nvPr>
            <p:ph type="body" idx="4"/>
          </p:nvPr>
        </p:nvSpPr>
        <p:spPr>
          <a:xfrm>
            <a:off x="6265333" y="3820584"/>
            <a:ext cx="5317065" cy="2152097"/>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42900" algn="l">
              <a:lnSpc>
                <a:spcPct val="90000"/>
              </a:lnSpc>
              <a:spcBef>
                <a:spcPts val="900"/>
              </a:spcBef>
              <a:spcAft>
                <a:spcPts val="0"/>
              </a:spcAft>
              <a:buSzPts val="1800"/>
              <a:buChar char="–"/>
              <a:defRPr sz="1800"/>
            </a:lvl4pPr>
            <a:lvl5pPr marL="2286000" lvl="4" indent="-342900" algn="l">
              <a:lnSpc>
                <a:spcPct val="90000"/>
              </a:lnSpc>
              <a:spcBef>
                <a:spcPts val="900"/>
              </a:spcBef>
              <a:spcAft>
                <a:spcPts val="0"/>
              </a:spcAft>
              <a:buSzPts val="1800"/>
              <a:buChar char="»"/>
              <a:defRPr sz="18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 Column">
  <p:cSld name="2 Column">
    <p:spTree>
      <p:nvGrpSpPr>
        <p:cNvPr id="1" name="Shape 69"/>
        <p:cNvGrpSpPr/>
        <p:nvPr/>
      </p:nvGrpSpPr>
      <p:grpSpPr>
        <a:xfrm>
          <a:off x="0" y="0"/>
          <a:ext cx="0" cy="0"/>
          <a:chOff x="0" y="0"/>
          <a:chExt cx="0" cy="0"/>
        </a:xfrm>
      </p:grpSpPr>
      <p:sp>
        <p:nvSpPr>
          <p:cNvPr id="70" name="Google Shape;70;p9"/>
          <p:cNvSpPr txBox="1">
            <a:spLocks noGrp="1"/>
          </p:cNvSpPr>
          <p:nvPr>
            <p:ph type="body" idx="1"/>
          </p:nvPr>
        </p:nvSpPr>
        <p:spPr>
          <a:xfrm>
            <a:off x="609600" y="1463066"/>
            <a:ext cx="5175957" cy="494851"/>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1" name="Google Shape;71;p9"/>
          <p:cNvSpPr txBox="1">
            <a:spLocks noGrp="1"/>
          </p:cNvSpPr>
          <p:nvPr>
            <p:ph type="body" idx="2"/>
          </p:nvPr>
        </p:nvSpPr>
        <p:spPr>
          <a:xfrm>
            <a:off x="609601" y="2061480"/>
            <a:ext cx="5175956" cy="3910719"/>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72" name="Google Shape;72;p9"/>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9"/>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74" name="Google Shape;74;p9"/>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75" name="Google Shape;75;p9"/>
          <p:cNvSpPr txBox="1">
            <a:spLocks noGrp="1"/>
          </p:cNvSpPr>
          <p:nvPr>
            <p:ph type="body" idx="3"/>
          </p:nvPr>
        </p:nvSpPr>
        <p:spPr>
          <a:xfrm>
            <a:off x="6406443" y="1463066"/>
            <a:ext cx="5175956" cy="494851"/>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6" name="Google Shape;76;p9"/>
          <p:cNvSpPr txBox="1">
            <a:spLocks noGrp="1"/>
          </p:cNvSpPr>
          <p:nvPr>
            <p:ph type="body" idx="4"/>
          </p:nvPr>
        </p:nvSpPr>
        <p:spPr>
          <a:xfrm>
            <a:off x="6406444" y="2061480"/>
            <a:ext cx="5175955" cy="3910719"/>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 Column">
  <p:cSld name="3 Column">
    <p:spTree>
      <p:nvGrpSpPr>
        <p:cNvPr id="1" name="Shape 77"/>
        <p:cNvGrpSpPr/>
        <p:nvPr/>
      </p:nvGrpSpPr>
      <p:grpSpPr>
        <a:xfrm>
          <a:off x="0" y="0"/>
          <a:ext cx="0" cy="0"/>
          <a:chOff x="0" y="0"/>
          <a:chExt cx="0" cy="0"/>
        </a:xfrm>
      </p:grpSpPr>
      <p:sp>
        <p:nvSpPr>
          <p:cNvPr id="78" name="Google Shape;78;p10"/>
          <p:cNvSpPr txBox="1">
            <a:spLocks noGrp="1"/>
          </p:cNvSpPr>
          <p:nvPr>
            <p:ph type="body" idx="1"/>
          </p:nvPr>
        </p:nvSpPr>
        <p:spPr>
          <a:xfrm>
            <a:off x="609601" y="1463065"/>
            <a:ext cx="3412068" cy="759435"/>
          </a:xfrm>
          <a:prstGeom prst="rect">
            <a:avLst/>
          </a:prstGeom>
          <a:solidFill>
            <a:srgbClr val="042B4A"/>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79" name="Google Shape;79;p10"/>
          <p:cNvSpPr txBox="1">
            <a:spLocks noGrp="1"/>
          </p:cNvSpPr>
          <p:nvPr>
            <p:ph type="body" idx="2"/>
          </p:nvPr>
        </p:nvSpPr>
        <p:spPr>
          <a:xfrm>
            <a:off x="609601"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0" name="Google Shape;80;p10"/>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0"/>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82" name="Google Shape;82;p10"/>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83" name="Google Shape;83;p10"/>
          <p:cNvSpPr txBox="1">
            <a:spLocks noGrp="1"/>
          </p:cNvSpPr>
          <p:nvPr>
            <p:ph type="body" idx="3"/>
          </p:nvPr>
        </p:nvSpPr>
        <p:spPr>
          <a:xfrm>
            <a:off x="8170331" y="1463065"/>
            <a:ext cx="3412068" cy="759435"/>
          </a:xfrm>
          <a:prstGeom prst="rect">
            <a:avLst/>
          </a:prstGeom>
          <a:solidFill>
            <a:srgbClr val="7D3379"/>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4" name="Google Shape;84;p10"/>
          <p:cNvSpPr txBox="1">
            <a:spLocks noGrp="1"/>
          </p:cNvSpPr>
          <p:nvPr>
            <p:ph type="body" idx="4"/>
          </p:nvPr>
        </p:nvSpPr>
        <p:spPr>
          <a:xfrm>
            <a:off x="8170332"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85" name="Google Shape;85;p10"/>
          <p:cNvSpPr txBox="1">
            <a:spLocks noGrp="1"/>
          </p:cNvSpPr>
          <p:nvPr>
            <p:ph type="body" idx="5"/>
          </p:nvPr>
        </p:nvSpPr>
        <p:spPr>
          <a:xfrm>
            <a:off x="4368801" y="1463065"/>
            <a:ext cx="3412068" cy="759435"/>
          </a:xfrm>
          <a:prstGeom prst="rect">
            <a:avLst/>
          </a:prstGeom>
          <a:solidFill>
            <a:srgbClr val="53A4CF"/>
          </a:solidFill>
          <a:ln>
            <a:noFill/>
          </a:ln>
        </p:spPr>
        <p:txBody>
          <a:bodyPr spcFirstLastPara="1" wrap="square" lIns="91425" tIns="0" rIns="91425" bIns="45700" anchor="ctr" anchorCtr="0">
            <a:noAutofit/>
          </a:bodyPr>
          <a:lstStyle>
            <a:lvl1pPr marL="457200" lvl="0" indent="-228600" algn="ctr">
              <a:lnSpc>
                <a:spcPct val="90000"/>
              </a:lnSpc>
              <a:spcBef>
                <a:spcPts val="1800"/>
              </a:spcBef>
              <a:spcAft>
                <a:spcPts val="0"/>
              </a:spcAft>
              <a:buSzPts val="2000"/>
              <a:buNone/>
              <a:defRPr sz="2000" b="1">
                <a:solidFill>
                  <a:schemeClr val="lt1"/>
                </a:solidFill>
              </a:defRPr>
            </a:lvl1pPr>
            <a:lvl2pPr marL="914400" lvl="1" indent="-228600" algn="l">
              <a:lnSpc>
                <a:spcPct val="90000"/>
              </a:lnSpc>
              <a:spcBef>
                <a:spcPts val="900"/>
              </a:spcBef>
              <a:spcAft>
                <a:spcPts val="0"/>
              </a:spcAft>
              <a:buSzPts val="2000"/>
              <a:buNone/>
              <a:defRPr sz="2000" b="1"/>
            </a:lvl2pPr>
            <a:lvl3pPr marL="1371600" lvl="2" indent="-228600" algn="l">
              <a:lnSpc>
                <a:spcPct val="90000"/>
              </a:lnSpc>
              <a:spcBef>
                <a:spcPts val="900"/>
              </a:spcBef>
              <a:spcAft>
                <a:spcPts val="0"/>
              </a:spcAft>
              <a:buSzPts val="1800"/>
              <a:buNone/>
              <a:defRPr sz="1800" b="1"/>
            </a:lvl3pPr>
            <a:lvl4pPr marL="1828800" lvl="3" indent="-228600" algn="l">
              <a:lnSpc>
                <a:spcPct val="90000"/>
              </a:lnSpc>
              <a:spcBef>
                <a:spcPts val="900"/>
              </a:spcBef>
              <a:spcAft>
                <a:spcPts val="0"/>
              </a:spcAft>
              <a:buSzPts val="1600"/>
              <a:buNone/>
              <a:defRPr sz="1600" b="1"/>
            </a:lvl4pPr>
            <a:lvl5pPr marL="2286000" lvl="4" indent="-228600" algn="l">
              <a:lnSpc>
                <a:spcPct val="90000"/>
              </a:lnSpc>
              <a:spcBef>
                <a:spcPts val="900"/>
              </a:spcBef>
              <a:spcAft>
                <a:spcPts val="0"/>
              </a:spcAft>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86" name="Google Shape;86;p10"/>
          <p:cNvSpPr txBox="1">
            <a:spLocks noGrp="1"/>
          </p:cNvSpPr>
          <p:nvPr>
            <p:ph type="body" idx="6"/>
          </p:nvPr>
        </p:nvSpPr>
        <p:spPr>
          <a:xfrm>
            <a:off x="4368801" y="2328333"/>
            <a:ext cx="3412067" cy="3643865"/>
          </a:xfrm>
          <a:prstGeom prst="rect">
            <a:avLst/>
          </a:prstGeom>
          <a:noFill/>
          <a:ln>
            <a:noFill/>
          </a:ln>
        </p:spPr>
        <p:txBody>
          <a:bodyPr spcFirstLastPara="1" wrap="square" lIns="91425" tIns="45700" rIns="91425" bIns="45700" anchor="t" anchorCtr="0">
            <a:noAutofit/>
          </a:bodyPr>
          <a:lstStyle>
            <a:lvl1pPr marL="457200" lvl="0" indent="-355600" algn="l">
              <a:lnSpc>
                <a:spcPct val="90000"/>
              </a:lnSpc>
              <a:spcBef>
                <a:spcPts val="1800"/>
              </a:spcBef>
              <a:spcAft>
                <a:spcPts val="0"/>
              </a:spcAft>
              <a:buSzPts val="2000"/>
              <a:buChar char="•"/>
              <a:defRPr sz="2000"/>
            </a:lvl1pPr>
            <a:lvl2pPr marL="914400" lvl="1" indent="-342900" algn="l">
              <a:lnSpc>
                <a:spcPct val="90000"/>
              </a:lnSpc>
              <a:spcBef>
                <a:spcPts val="900"/>
              </a:spcBef>
              <a:spcAft>
                <a:spcPts val="0"/>
              </a:spcAft>
              <a:buSzPts val="1800"/>
              <a:buChar char="–"/>
              <a:defRPr sz="1800"/>
            </a:lvl2pPr>
            <a:lvl3pPr marL="1371600" lvl="2" indent="-330200" algn="l">
              <a:lnSpc>
                <a:spcPct val="90000"/>
              </a:lnSpc>
              <a:spcBef>
                <a:spcPts val="900"/>
              </a:spcBef>
              <a:spcAft>
                <a:spcPts val="0"/>
              </a:spcAft>
              <a:buSzPts val="1600"/>
              <a:buChar char="•"/>
              <a:defRPr sz="1600"/>
            </a:lvl3pPr>
            <a:lvl4pPr marL="1828800" lvl="3" indent="-317500" algn="l">
              <a:lnSpc>
                <a:spcPct val="90000"/>
              </a:lnSpc>
              <a:spcBef>
                <a:spcPts val="900"/>
              </a:spcBef>
              <a:spcAft>
                <a:spcPts val="0"/>
              </a:spcAft>
              <a:buSzPts val="1400"/>
              <a:buChar char="–"/>
              <a:defRPr sz="1400"/>
            </a:lvl4pPr>
            <a:lvl5pPr marL="2286000" lvl="4" indent="-317500" algn="l">
              <a:lnSpc>
                <a:spcPct val="90000"/>
              </a:lnSpc>
              <a:spcBef>
                <a:spcPts val="900"/>
              </a:spcBef>
              <a:spcAft>
                <a:spcPts val="0"/>
              </a:spcAft>
              <a:buSzPts val="1400"/>
              <a:buChar char="»"/>
              <a:defRPr sz="14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7"/>
        <p:cNvGrpSpPr/>
        <p:nvPr/>
      </p:nvGrpSpPr>
      <p:grpSpPr>
        <a:xfrm>
          <a:off x="0" y="0"/>
          <a:ext cx="0" cy="0"/>
          <a:chOff x="0" y="0"/>
          <a:chExt cx="0" cy="0"/>
        </a:xfrm>
      </p:grpSpPr>
      <p:sp>
        <p:nvSpPr>
          <p:cNvPr id="88" name="Google Shape;88;p11"/>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9" name="Google Shape;89;p11"/>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90" name="Google Shape;90;p11"/>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hart">
  <p:cSld name="Chart">
    <p:spTree>
      <p:nvGrpSpPr>
        <p:cNvPr id="1" name="Shape 91"/>
        <p:cNvGrpSpPr/>
        <p:nvPr/>
      </p:nvGrpSpPr>
      <p:grpSpPr>
        <a:xfrm>
          <a:off x="0" y="0"/>
          <a:ext cx="0" cy="0"/>
          <a:chOff x="0" y="0"/>
          <a:chExt cx="0" cy="0"/>
        </a:xfrm>
      </p:grpSpPr>
      <p:sp>
        <p:nvSpPr>
          <p:cNvPr id="92" name="Google Shape;92;p12"/>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rgbClr val="FFFFF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3" name="Google Shape;93;p12"/>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lvl="0" indent="0" algn="r">
              <a:spcBef>
                <a:spcPts val="0"/>
              </a:spcBef>
              <a:buNone/>
              <a:defRPr sz="1000">
                <a:solidFill>
                  <a:srgbClr val="042B4A"/>
                </a:solidFill>
                <a:latin typeface="Calibri"/>
                <a:ea typeface="Calibri"/>
                <a:cs typeface="Calibri"/>
                <a:sym typeface="Calibri"/>
              </a:defRPr>
            </a:lvl1pPr>
            <a:lvl2pPr marL="0" lvl="1" indent="0" algn="r">
              <a:spcBef>
                <a:spcPts val="0"/>
              </a:spcBef>
              <a:buNone/>
              <a:defRPr sz="1000">
                <a:solidFill>
                  <a:srgbClr val="042B4A"/>
                </a:solidFill>
                <a:latin typeface="Calibri"/>
                <a:ea typeface="Calibri"/>
                <a:cs typeface="Calibri"/>
                <a:sym typeface="Calibri"/>
              </a:defRPr>
            </a:lvl2pPr>
            <a:lvl3pPr marL="0" lvl="2" indent="0" algn="r">
              <a:spcBef>
                <a:spcPts val="0"/>
              </a:spcBef>
              <a:buNone/>
              <a:defRPr sz="1000">
                <a:solidFill>
                  <a:srgbClr val="042B4A"/>
                </a:solidFill>
                <a:latin typeface="Calibri"/>
                <a:ea typeface="Calibri"/>
                <a:cs typeface="Calibri"/>
                <a:sym typeface="Calibri"/>
              </a:defRPr>
            </a:lvl3pPr>
            <a:lvl4pPr marL="0" lvl="3" indent="0" algn="r">
              <a:spcBef>
                <a:spcPts val="0"/>
              </a:spcBef>
              <a:buNone/>
              <a:defRPr sz="1000">
                <a:solidFill>
                  <a:srgbClr val="042B4A"/>
                </a:solidFill>
                <a:latin typeface="Calibri"/>
                <a:ea typeface="Calibri"/>
                <a:cs typeface="Calibri"/>
                <a:sym typeface="Calibri"/>
              </a:defRPr>
            </a:lvl4pPr>
            <a:lvl5pPr marL="0" lvl="4" indent="0" algn="r">
              <a:spcBef>
                <a:spcPts val="0"/>
              </a:spcBef>
              <a:buNone/>
              <a:defRPr sz="1000">
                <a:solidFill>
                  <a:srgbClr val="042B4A"/>
                </a:solidFill>
                <a:latin typeface="Calibri"/>
                <a:ea typeface="Calibri"/>
                <a:cs typeface="Calibri"/>
                <a:sym typeface="Calibri"/>
              </a:defRPr>
            </a:lvl5pPr>
            <a:lvl6pPr marL="0" lvl="5" indent="0" algn="r">
              <a:spcBef>
                <a:spcPts val="0"/>
              </a:spcBef>
              <a:buNone/>
              <a:defRPr sz="1000">
                <a:solidFill>
                  <a:srgbClr val="042B4A"/>
                </a:solidFill>
                <a:latin typeface="Calibri"/>
                <a:ea typeface="Calibri"/>
                <a:cs typeface="Calibri"/>
                <a:sym typeface="Calibri"/>
              </a:defRPr>
            </a:lvl6pPr>
            <a:lvl7pPr marL="0" lvl="6" indent="0" algn="r">
              <a:spcBef>
                <a:spcPts val="0"/>
              </a:spcBef>
              <a:buNone/>
              <a:defRPr sz="1000">
                <a:solidFill>
                  <a:srgbClr val="042B4A"/>
                </a:solidFill>
                <a:latin typeface="Calibri"/>
                <a:ea typeface="Calibri"/>
                <a:cs typeface="Calibri"/>
                <a:sym typeface="Calibri"/>
              </a:defRPr>
            </a:lvl7pPr>
            <a:lvl8pPr marL="0" lvl="7" indent="0" algn="r">
              <a:spcBef>
                <a:spcPts val="0"/>
              </a:spcBef>
              <a:buNone/>
              <a:defRPr sz="1000">
                <a:solidFill>
                  <a:srgbClr val="042B4A"/>
                </a:solidFill>
                <a:latin typeface="Calibri"/>
                <a:ea typeface="Calibri"/>
                <a:cs typeface="Calibri"/>
                <a:sym typeface="Calibri"/>
              </a:defRPr>
            </a:lvl8pPr>
            <a:lvl9pPr marL="0" lvl="8" indent="0" algn="r">
              <a:spcBef>
                <a:spcPts val="0"/>
              </a:spcBef>
              <a:buNone/>
              <a:defRPr sz="1000">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cxnSp>
        <p:nvCxnSpPr>
          <p:cNvPr id="94" name="Google Shape;94;p12"/>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sp>
        <p:nvSpPr>
          <p:cNvPr id="95" name="Google Shape;95;p12"/>
          <p:cNvSpPr>
            <a:spLocks noGrp="1"/>
          </p:cNvSpPr>
          <p:nvPr>
            <p:ph type="chart" idx="2"/>
          </p:nvPr>
        </p:nvSpPr>
        <p:spPr>
          <a:xfrm>
            <a:off x="609600" y="1555750"/>
            <a:ext cx="10972800" cy="4306888"/>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R="0" lvl="1"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R="0" lvl="2"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R="0" lvl="3"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R="0" lvl="4"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R="0" lvl="5"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R="0" lvl="6"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R="0" lvl="7"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R="0" lvl="8"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p:nvPr/>
        </p:nvSpPr>
        <p:spPr>
          <a:xfrm>
            <a:off x="0" y="2"/>
            <a:ext cx="12192000" cy="1227101"/>
          </a:xfrm>
          <a:prstGeom prst="rect">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 name="Google Shape;11;p1"/>
          <p:cNvSpPr txBox="1">
            <a:spLocks noGrp="1"/>
          </p:cNvSpPr>
          <p:nvPr>
            <p:ph type="title"/>
          </p:nvPr>
        </p:nvSpPr>
        <p:spPr>
          <a:xfrm>
            <a:off x="609600" y="139614"/>
            <a:ext cx="9508067" cy="954348"/>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rgbClr val="FFFFFF"/>
              </a:buClr>
              <a:buSzPts val="3600"/>
              <a:buFont typeface="Calibri"/>
              <a:buNone/>
              <a:defRPr sz="3600" b="0" i="0" u="none" strike="noStrike" cap="none">
                <a:solidFill>
                  <a:srgbClr val="FFFFF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sldNum" idx="12"/>
          </p:nvPr>
        </p:nvSpPr>
        <p:spPr>
          <a:xfrm>
            <a:off x="11187289" y="6358002"/>
            <a:ext cx="395111" cy="365125"/>
          </a:xfrm>
          <a:prstGeom prst="rect">
            <a:avLst/>
          </a:prstGeom>
          <a:noFill/>
          <a:ln>
            <a:noFill/>
          </a:ln>
        </p:spPr>
        <p:txBody>
          <a:bodyPr spcFirstLastPara="1" wrap="square" lIns="0" tIns="45700" rIns="0" bIns="45700" anchor="ctr" anchorCtr="0">
            <a:noAutofit/>
          </a:bodyPr>
          <a:lstStyle>
            <a:lvl1pPr marL="0" marR="0" lvl="0" indent="0" algn="r" rtl="0">
              <a:spcBef>
                <a:spcPts val="0"/>
              </a:spcBef>
              <a:buNone/>
              <a:defRPr sz="1000" b="0" i="0" u="none" strike="noStrike" cap="none">
                <a:solidFill>
                  <a:srgbClr val="042B4A"/>
                </a:solidFill>
                <a:latin typeface="Calibri"/>
                <a:ea typeface="Calibri"/>
                <a:cs typeface="Calibri"/>
                <a:sym typeface="Calibri"/>
              </a:defRPr>
            </a:lvl1pPr>
            <a:lvl2pPr marL="0" marR="0" lvl="1" indent="0" algn="r" rtl="0">
              <a:spcBef>
                <a:spcPts val="0"/>
              </a:spcBef>
              <a:buNone/>
              <a:defRPr sz="1000" b="0" i="0" u="none" strike="noStrike" cap="none">
                <a:solidFill>
                  <a:srgbClr val="042B4A"/>
                </a:solidFill>
                <a:latin typeface="Calibri"/>
                <a:ea typeface="Calibri"/>
                <a:cs typeface="Calibri"/>
                <a:sym typeface="Calibri"/>
              </a:defRPr>
            </a:lvl2pPr>
            <a:lvl3pPr marL="0" marR="0" lvl="2" indent="0" algn="r" rtl="0">
              <a:spcBef>
                <a:spcPts val="0"/>
              </a:spcBef>
              <a:buNone/>
              <a:defRPr sz="1000" b="0" i="0" u="none" strike="noStrike" cap="none">
                <a:solidFill>
                  <a:srgbClr val="042B4A"/>
                </a:solidFill>
                <a:latin typeface="Calibri"/>
                <a:ea typeface="Calibri"/>
                <a:cs typeface="Calibri"/>
                <a:sym typeface="Calibri"/>
              </a:defRPr>
            </a:lvl3pPr>
            <a:lvl4pPr marL="0" marR="0" lvl="3" indent="0" algn="r" rtl="0">
              <a:spcBef>
                <a:spcPts val="0"/>
              </a:spcBef>
              <a:buNone/>
              <a:defRPr sz="1000" b="0" i="0" u="none" strike="noStrike" cap="none">
                <a:solidFill>
                  <a:srgbClr val="042B4A"/>
                </a:solidFill>
                <a:latin typeface="Calibri"/>
                <a:ea typeface="Calibri"/>
                <a:cs typeface="Calibri"/>
                <a:sym typeface="Calibri"/>
              </a:defRPr>
            </a:lvl4pPr>
            <a:lvl5pPr marL="0" marR="0" lvl="4" indent="0" algn="r" rtl="0">
              <a:spcBef>
                <a:spcPts val="0"/>
              </a:spcBef>
              <a:buNone/>
              <a:defRPr sz="1000" b="0" i="0" u="none" strike="noStrike" cap="none">
                <a:solidFill>
                  <a:srgbClr val="042B4A"/>
                </a:solidFill>
                <a:latin typeface="Calibri"/>
                <a:ea typeface="Calibri"/>
                <a:cs typeface="Calibri"/>
                <a:sym typeface="Calibri"/>
              </a:defRPr>
            </a:lvl5pPr>
            <a:lvl6pPr marL="0" marR="0" lvl="5" indent="0" algn="r" rtl="0">
              <a:spcBef>
                <a:spcPts val="0"/>
              </a:spcBef>
              <a:buNone/>
              <a:defRPr sz="1000" b="0" i="0" u="none" strike="noStrike" cap="none">
                <a:solidFill>
                  <a:srgbClr val="042B4A"/>
                </a:solidFill>
                <a:latin typeface="Calibri"/>
                <a:ea typeface="Calibri"/>
                <a:cs typeface="Calibri"/>
                <a:sym typeface="Calibri"/>
              </a:defRPr>
            </a:lvl6pPr>
            <a:lvl7pPr marL="0" marR="0" lvl="6" indent="0" algn="r" rtl="0">
              <a:spcBef>
                <a:spcPts val="0"/>
              </a:spcBef>
              <a:buNone/>
              <a:defRPr sz="1000" b="0" i="0" u="none" strike="noStrike" cap="none">
                <a:solidFill>
                  <a:srgbClr val="042B4A"/>
                </a:solidFill>
                <a:latin typeface="Calibri"/>
                <a:ea typeface="Calibri"/>
                <a:cs typeface="Calibri"/>
                <a:sym typeface="Calibri"/>
              </a:defRPr>
            </a:lvl7pPr>
            <a:lvl8pPr marL="0" marR="0" lvl="7" indent="0" algn="r" rtl="0">
              <a:spcBef>
                <a:spcPts val="0"/>
              </a:spcBef>
              <a:buNone/>
              <a:defRPr sz="1000" b="0" i="0" u="none" strike="noStrike" cap="none">
                <a:solidFill>
                  <a:srgbClr val="042B4A"/>
                </a:solidFill>
                <a:latin typeface="Calibri"/>
                <a:ea typeface="Calibri"/>
                <a:cs typeface="Calibri"/>
                <a:sym typeface="Calibri"/>
              </a:defRPr>
            </a:lvl8pPr>
            <a:lvl9pPr marL="0" marR="0" lvl="8" indent="0" algn="r" rtl="0">
              <a:spcBef>
                <a:spcPts val="0"/>
              </a:spcBef>
              <a:buNone/>
              <a:defRPr sz="1000" b="0" i="0" u="none" strike="noStrike" cap="none">
                <a:solidFill>
                  <a:srgbClr val="042B4A"/>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
        <p:nvSpPr>
          <p:cNvPr id="13" name="Google Shape;13;p1"/>
          <p:cNvSpPr txBox="1">
            <a:spLocks noGrp="1"/>
          </p:cNvSpPr>
          <p:nvPr>
            <p:ph type="body" idx="1"/>
          </p:nvPr>
        </p:nvSpPr>
        <p:spPr>
          <a:xfrm>
            <a:off x="609600" y="1446236"/>
            <a:ext cx="10972800" cy="4525963"/>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800"/>
              </a:spcBef>
              <a:spcAft>
                <a:spcPts val="0"/>
              </a:spcAft>
              <a:buClr>
                <a:schemeClr val="dk1"/>
              </a:buClr>
              <a:buSzPts val="2800"/>
              <a:buFont typeface="Arial"/>
              <a:buChar char="•"/>
              <a:defRPr sz="2800" b="0" i="0" u="none" strike="noStrike" cap="none">
                <a:solidFill>
                  <a:schemeClr val="dk2"/>
                </a:solidFill>
                <a:latin typeface="Calibri"/>
                <a:ea typeface="Calibri"/>
                <a:cs typeface="Calibri"/>
                <a:sym typeface="Calibri"/>
              </a:defRPr>
            </a:lvl1pPr>
            <a:lvl2pPr marL="914400" marR="0" lvl="1" indent="-381000" algn="l" rtl="0">
              <a:lnSpc>
                <a:spcPct val="90000"/>
              </a:lnSpc>
              <a:spcBef>
                <a:spcPts val="900"/>
              </a:spcBef>
              <a:spcAft>
                <a:spcPts val="0"/>
              </a:spcAft>
              <a:buClr>
                <a:schemeClr val="dk1"/>
              </a:buClr>
              <a:buSzPts val="2400"/>
              <a:buFont typeface="Merriweather Sans"/>
              <a:buChar char="–"/>
              <a:defRPr sz="2400" b="0" i="0" u="none" strike="noStrike" cap="none">
                <a:solidFill>
                  <a:schemeClr val="dk2"/>
                </a:solidFill>
                <a:latin typeface="Calibri"/>
                <a:ea typeface="Calibri"/>
                <a:cs typeface="Calibri"/>
                <a:sym typeface="Calibri"/>
              </a:defRPr>
            </a:lvl2pPr>
            <a:lvl3pPr marL="1371600" marR="0" lvl="2"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3pPr>
            <a:lvl4pPr marL="1828800" marR="0" lvl="3" indent="-355600" algn="l" rtl="0">
              <a:lnSpc>
                <a:spcPct val="90000"/>
              </a:lnSpc>
              <a:spcBef>
                <a:spcPts val="900"/>
              </a:spcBef>
              <a:spcAft>
                <a:spcPts val="0"/>
              </a:spcAft>
              <a:buClr>
                <a:schemeClr val="dk1"/>
              </a:buClr>
              <a:buSzPts val="2000"/>
              <a:buFont typeface="Merriweather Sans"/>
              <a:buChar char="–"/>
              <a:defRPr sz="2000" b="0" i="0" u="none" strike="noStrike" cap="none">
                <a:solidFill>
                  <a:schemeClr val="dk2"/>
                </a:solidFill>
                <a:latin typeface="Calibri"/>
                <a:ea typeface="Calibri"/>
                <a:cs typeface="Calibri"/>
                <a:sym typeface="Calibri"/>
              </a:defRPr>
            </a:lvl4pPr>
            <a:lvl5pPr marL="2286000" marR="0" lvl="4" indent="-355600" algn="l" rtl="0">
              <a:lnSpc>
                <a:spcPct val="90000"/>
              </a:lnSpc>
              <a:spcBef>
                <a:spcPts val="900"/>
              </a:spcBef>
              <a:spcAft>
                <a:spcPts val="0"/>
              </a:spcAft>
              <a:buClr>
                <a:schemeClr val="dk1"/>
              </a:buClr>
              <a:buSzPts val="2000"/>
              <a:buFont typeface="Arial"/>
              <a:buChar char="»"/>
              <a:defRPr sz="2000" b="0" i="0" u="none" strike="noStrike" cap="none">
                <a:solidFill>
                  <a:schemeClr val="dk2"/>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pic>
        <p:nvPicPr>
          <p:cNvPr id="14" name="Google Shape;14;p1" descr="MassHire Logo.png"/>
          <p:cNvPicPr preferRelativeResize="0"/>
          <p:nvPr/>
        </p:nvPicPr>
        <p:blipFill rotWithShape="1">
          <a:blip r:embed="rId14">
            <a:alphaModFix/>
          </a:blip>
          <a:srcRect/>
          <a:stretch/>
        </p:blipFill>
        <p:spPr>
          <a:xfrm>
            <a:off x="363296" y="6321715"/>
            <a:ext cx="880533" cy="418422"/>
          </a:xfrm>
          <a:prstGeom prst="rect">
            <a:avLst/>
          </a:prstGeom>
          <a:noFill/>
          <a:ln>
            <a:noFill/>
          </a:ln>
        </p:spPr>
      </p:pic>
      <p:sp>
        <p:nvSpPr>
          <p:cNvPr id="15" name="Google Shape;15;p1"/>
          <p:cNvSpPr txBox="1"/>
          <p:nvPr/>
        </p:nvSpPr>
        <p:spPr>
          <a:xfrm>
            <a:off x="8752859" y="6359525"/>
            <a:ext cx="2257028" cy="362076"/>
          </a:xfrm>
          <a:prstGeom prst="rect">
            <a:avLst/>
          </a:prstGeom>
          <a:noFill/>
          <a:ln>
            <a:noFill/>
          </a:ln>
        </p:spPr>
        <p:txBody>
          <a:bodyPr spcFirstLastPara="1" wrap="square" lIns="0" tIns="45700" rIns="0" bIns="45700" anchor="ctr" anchorCtr="0">
            <a:noAutofit/>
          </a:bodyPr>
          <a:lstStyle/>
          <a:p>
            <a:pPr marL="0" marR="0" lvl="0" indent="0" algn="r" rtl="0">
              <a:lnSpc>
                <a:spcPct val="100000"/>
              </a:lnSpc>
              <a:spcBef>
                <a:spcPts val="0"/>
              </a:spcBef>
              <a:spcAft>
                <a:spcPts val="0"/>
              </a:spcAft>
              <a:buClr>
                <a:srgbClr val="042B4A"/>
              </a:buClr>
              <a:buSzPts val="1000"/>
              <a:buFont typeface="Calibri"/>
              <a:buNone/>
            </a:pPr>
            <a:r>
              <a:rPr lang="en-US" sz="1000" b="0" i="0" u="none" strike="noStrike" cap="none" dirty="0">
                <a:solidFill>
                  <a:srgbClr val="042B4A"/>
                </a:solidFill>
                <a:latin typeface="Calibri"/>
                <a:ea typeface="Calibri"/>
                <a:cs typeface="Calibri"/>
                <a:sym typeface="Calibri"/>
              </a:rPr>
              <a:t>Mass.Gov/LWD</a:t>
            </a:r>
            <a:endParaRPr dirty="0"/>
          </a:p>
        </p:txBody>
      </p:sp>
      <p:cxnSp>
        <p:nvCxnSpPr>
          <p:cNvPr id="16" name="Google Shape;16;p1"/>
          <p:cNvCxnSpPr/>
          <p:nvPr/>
        </p:nvCxnSpPr>
        <p:spPr>
          <a:xfrm rot="10800000">
            <a:off x="11208251" y="6483048"/>
            <a:ext cx="0" cy="148867"/>
          </a:xfrm>
          <a:prstGeom prst="straightConnector1">
            <a:avLst/>
          </a:prstGeom>
          <a:noFill/>
          <a:ln w="12700" cap="flat" cmpd="sng">
            <a:solidFill>
              <a:schemeClr val="dk1"/>
            </a:solidFill>
            <a:prstDash val="solid"/>
            <a:round/>
            <a:headEnd type="none" w="sm" len="sm"/>
            <a:tailEnd type="none" w="sm" len="sm"/>
          </a:ln>
        </p:spPr>
      </p:cxnSp>
      <p:cxnSp>
        <p:nvCxnSpPr>
          <p:cNvPr id="17" name="Google Shape;17;p1"/>
          <p:cNvCxnSpPr/>
          <p:nvPr/>
        </p:nvCxnSpPr>
        <p:spPr>
          <a:xfrm>
            <a:off x="0" y="6200016"/>
            <a:ext cx="12192000" cy="0"/>
          </a:xfrm>
          <a:prstGeom prst="straightConnector1">
            <a:avLst/>
          </a:prstGeom>
          <a:noFill/>
          <a:ln w="12700" cap="flat" cmpd="sng">
            <a:solidFill>
              <a:schemeClr val="dk1"/>
            </a:solidFill>
            <a:prstDash val="solid"/>
            <a:round/>
            <a:headEnd type="none" w="sm" len="sm"/>
            <a:tailEnd type="none" w="sm" len="sm"/>
          </a:ln>
        </p:spPr>
      </p:cxnSp>
      <p:sp>
        <p:nvSpPr>
          <p:cNvPr id="18" name="Google Shape;18;p1"/>
          <p:cNvSpPr/>
          <p:nvPr/>
        </p:nvSpPr>
        <p:spPr>
          <a:xfrm>
            <a:off x="10569223" y="2"/>
            <a:ext cx="986237" cy="1217082"/>
          </a:xfrm>
          <a:prstGeom prst="rtTriangle">
            <a:avLst/>
          </a:prstGeom>
          <a:solidFill>
            <a:schemeClr val="dk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 name="Google Shape;19;p1"/>
          <p:cNvSpPr/>
          <p:nvPr/>
        </p:nvSpPr>
        <p:spPr>
          <a:xfrm rot="10800000">
            <a:off x="10827070" y="-14108"/>
            <a:ext cx="1385449" cy="1241210"/>
          </a:xfrm>
          <a:prstGeom prst="rtTriangle">
            <a:avLst/>
          </a:prstGeom>
          <a:solidFill>
            <a:srgbClr val="45A78E"/>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dirty="0">
              <a:solidFill>
                <a:schemeClr val="lt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1" r:id="rId3"/>
    <p:sldLayoutId id="2147483652" r:id="rId4"/>
    <p:sldLayoutId id="2147483654" r:id="rId5"/>
    <p:sldLayoutId id="2147483655" r:id="rId6"/>
    <p:sldLayoutId id="2147483656" r:id="rId7"/>
    <p:sldLayoutId id="2147483657" r:id="rId8"/>
    <p:sldLayoutId id="2147483658" r:id="rId9"/>
    <p:sldLayoutId id="2147483660" r:id="rId10"/>
    <p:sldLayoutId id="2147483661" r:id="rId11"/>
    <p:sldLayoutId id="2147483662"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mass.gov/doc/on-the-job-ojt-wage-caps-and-reimbursement-rate-waivers-for-job-driven-dislocated-worker" TargetMode="External"/><Relationship Id="rId2" Type="http://schemas.openxmlformats.org/officeDocument/2006/relationships/hyperlink" Target="https://www.mass.gov/service-details/massworkforce-wioa-ojt-on-the-job-training-policy-issuances" TargetMode="External"/><Relationship Id="rId1" Type="http://schemas.openxmlformats.org/officeDocument/2006/relationships/slideLayout" Target="../slideLayouts/slideLayout2.xml"/><Relationship Id="rId4" Type="http://schemas.openxmlformats.org/officeDocument/2006/relationships/hyperlink" Target="mailto:leslie.seifried@state.ma.us"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mscibelli@masshirehcwb.com" TargetMode="External"/><Relationship Id="rId2" Type="http://schemas.openxmlformats.org/officeDocument/2006/relationships/hyperlink" Target="https://www.onetonline.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hyperlink" Target="mailto:mscibelli@masshirehcwb.com" TargetMode="External"/><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3" Type="http://schemas.openxmlformats.org/officeDocument/2006/relationships/hyperlink" Target="https://www.dol.gov/general/topic/training" TargetMode="External"/><Relationship Id="rId2" Type="http://schemas.openxmlformats.org/officeDocument/2006/relationships/hyperlink" Target="https://www.mass.gov/on-the-job-training-ojt" TargetMode="External"/><Relationship Id="rId1" Type="http://schemas.openxmlformats.org/officeDocument/2006/relationships/slideLayout" Target="../slideLayouts/slideLayout2.xml"/><Relationship Id="rId5" Type="http://schemas.openxmlformats.org/officeDocument/2006/relationships/hyperlink" Target="https://www.onetonline.org/" TargetMode="External"/><Relationship Id="rId4" Type="http://schemas.openxmlformats.org/officeDocument/2006/relationships/hyperlink" Target="https://www.thebalancecareers.com/how-on-the-job-training-brings-you-value-1917941"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mailto:mscibelli@masshirehcwb.com"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hyperlink" Target="mailto:akingman@masshiregbcc.org"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7"/>
          <p:cNvSpPr txBox="1">
            <a:spLocks noGrp="1"/>
          </p:cNvSpPr>
          <p:nvPr>
            <p:ph type="body" idx="1"/>
          </p:nvPr>
        </p:nvSpPr>
        <p:spPr>
          <a:xfrm>
            <a:off x="656948" y="1394310"/>
            <a:ext cx="8057785" cy="746125"/>
          </a:xfrm>
          <a:prstGeom prst="rect">
            <a:avLst/>
          </a:prstGeom>
          <a:noFill/>
          <a:ln>
            <a:noFill/>
          </a:ln>
        </p:spPr>
        <p:txBody>
          <a:bodyPr spcFirstLastPara="1" wrap="square" lIns="0" tIns="45700" rIns="0" bIns="45700" anchor="t" anchorCtr="0">
            <a:noAutofit/>
          </a:bodyPr>
          <a:lstStyle/>
          <a:p>
            <a:pPr marL="0" lvl="0" indent="0">
              <a:spcBef>
                <a:spcPts val="0"/>
              </a:spcBef>
              <a:buSzPts val="3600"/>
            </a:pPr>
            <a:r>
              <a:rPr lang="en-US" sz="3600" b="1" dirty="0">
                <a:solidFill>
                  <a:srgbClr val="FFFFFF"/>
                </a:solidFill>
              </a:rPr>
              <a:t>COVID-19 Disaster Recovery NDWG – OJT Operational Guidance Training</a:t>
            </a:r>
          </a:p>
          <a:p>
            <a:pPr marL="0" lvl="0" indent="0">
              <a:spcBef>
                <a:spcPts val="0"/>
              </a:spcBef>
              <a:buSzPts val="3600"/>
            </a:pPr>
            <a:r>
              <a:rPr lang="en-US" sz="3600" b="1" dirty="0">
                <a:solidFill>
                  <a:srgbClr val="FFFFFF"/>
                </a:solidFill>
              </a:rPr>
              <a:t>February 1, 2022</a:t>
            </a:r>
            <a:endParaRPr dirty="0">
              <a:solidFill>
                <a:srgbClr val="FFFFFF"/>
              </a:solidFill>
            </a:endParaRPr>
          </a:p>
          <a:p>
            <a:pPr marL="0" lvl="0" indent="0" algn="l" rtl="0">
              <a:lnSpc>
                <a:spcPct val="80000"/>
              </a:lnSpc>
              <a:spcBef>
                <a:spcPts val="1800"/>
              </a:spcBef>
              <a:spcAft>
                <a:spcPts val="0"/>
              </a:spcAft>
              <a:buSzPts val="3200"/>
              <a:buNone/>
            </a:pPr>
            <a:endParaRPr lang="en-US" dirty="0">
              <a:solidFill>
                <a:srgbClr val="FFFFFF"/>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Eligible Participant(s) (Specific to COVID-19 DWG)</a:t>
            </a:r>
            <a:br>
              <a:rPr lang="en-US" dirty="0"/>
            </a:br>
            <a:endParaRPr lang="en-US"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dirty="0"/>
          </a:p>
        </p:txBody>
      </p:sp>
      <p:sp>
        <p:nvSpPr>
          <p:cNvPr id="4" name="Text Placeholder 3"/>
          <p:cNvSpPr>
            <a:spLocks noGrp="1"/>
          </p:cNvSpPr>
          <p:nvPr>
            <p:ph type="body" idx="1"/>
          </p:nvPr>
        </p:nvSpPr>
        <p:spPr>
          <a:xfrm>
            <a:off x="539261" y="1296766"/>
            <a:ext cx="10972800" cy="4893019"/>
          </a:xfrm>
        </p:spPr>
        <p:txBody>
          <a:bodyPr/>
          <a:lstStyle/>
          <a:p>
            <a:pPr marL="114300" indent="0" algn="ctr">
              <a:spcBef>
                <a:spcPts val="0"/>
              </a:spcBef>
              <a:buNone/>
            </a:pPr>
            <a:r>
              <a:rPr lang="en-US" sz="1800" dirty="0"/>
              <a:t>To be eligible to participate in the MA Disaster COVID-19 DWG project, </a:t>
            </a:r>
          </a:p>
          <a:p>
            <a:pPr marL="114300" indent="0" algn="ctr">
              <a:spcBef>
                <a:spcPts val="0"/>
              </a:spcBef>
              <a:buNone/>
            </a:pPr>
            <a:r>
              <a:rPr lang="en-US" sz="1800" dirty="0"/>
              <a:t>individuals must meet all of the following eligibility requirements:</a:t>
            </a:r>
          </a:p>
          <a:p>
            <a:pPr marL="114300" indent="0">
              <a:spcBef>
                <a:spcPts val="0"/>
              </a:spcBef>
              <a:buNone/>
            </a:pPr>
            <a:endParaRPr lang="en-US" sz="1800" dirty="0"/>
          </a:p>
          <a:p>
            <a:pPr marL="114300" indent="0">
              <a:spcBef>
                <a:spcPts val="0"/>
              </a:spcBef>
              <a:buNone/>
            </a:pPr>
            <a:r>
              <a:rPr lang="en-US" sz="1800" b="1" dirty="0"/>
              <a:t>WIOA Title I Eligibility including: </a:t>
            </a:r>
          </a:p>
          <a:p>
            <a:pPr marL="114300" indent="0">
              <a:spcBef>
                <a:spcPts val="0"/>
              </a:spcBef>
              <a:buNone/>
            </a:pPr>
            <a:r>
              <a:rPr lang="en-US" sz="1800" dirty="0"/>
              <a:t>•A citizen or national of the United States, lawfully admitted permanent resident alien, refugee, asylee, parolee, or other immigrant authorized by the Attorney General to work in the United States.</a:t>
            </a:r>
          </a:p>
          <a:p>
            <a:pPr marL="114300" indent="0">
              <a:spcBef>
                <a:spcPts val="0"/>
              </a:spcBef>
              <a:buNone/>
            </a:pPr>
            <a:r>
              <a:rPr lang="en-US" sz="1800" dirty="0"/>
              <a:t>•In compliance with the Military Selective Service Act.  (WIOA Sec. 189(h)).  (This applies to males 18 or older who were born on or after January 1, 1960).</a:t>
            </a:r>
          </a:p>
          <a:p>
            <a:pPr marL="114300" indent="0">
              <a:spcBef>
                <a:spcPts val="0"/>
              </a:spcBef>
              <a:buNone/>
            </a:pPr>
            <a:endParaRPr lang="en-US" sz="1800" dirty="0"/>
          </a:p>
          <a:p>
            <a:pPr marL="114300" indent="0">
              <a:spcBef>
                <a:spcPts val="0"/>
              </a:spcBef>
              <a:buNone/>
            </a:pPr>
            <a:r>
              <a:rPr lang="en-US" sz="1800" b="1" dirty="0"/>
              <a:t>COVID-19 NDWG Eligibility (one must apply):</a:t>
            </a:r>
          </a:p>
          <a:p>
            <a:pPr>
              <a:spcBef>
                <a:spcPts val="0"/>
              </a:spcBef>
            </a:pPr>
            <a:r>
              <a:rPr lang="en-US" sz="1800" dirty="0"/>
              <a:t>Temporarily or permanently laid off as a consequence of the COVID-19 pandemic;</a:t>
            </a:r>
          </a:p>
          <a:p>
            <a:pPr>
              <a:spcBef>
                <a:spcPts val="0"/>
              </a:spcBef>
            </a:pPr>
            <a:r>
              <a:rPr lang="en-US" sz="1800" dirty="0"/>
              <a:t>A dislocated worker as defined at 29 U.S.C. 3102(3)(15);</a:t>
            </a:r>
          </a:p>
          <a:p>
            <a:pPr>
              <a:spcBef>
                <a:spcPts val="0"/>
              </a:spcBef>
            </a:pPr>
            <a:r>
              <a:rPr lang="en-US" sz="1800" dirty="0"/>
              <a:t>A long-term unemployed worker; or  (27 weeks or more during prior 24 months)</a:t>
            </a:r>
          </a:p>
          <a:p>
            <a:pPr>
              <a:spcBef>
                <a:spcPts val="0"/>
              </a:spcBef>
            </a:pPr>
            <a:r>
              <a:rPr lang="en-US" sz="1800" dirty="0"/>
              <a:t>A self-employed individual who became unemployed or significantly underemployed as a result of the COVID-19 pandemic.</a:t>
            </a:r>
          </a:p>
          <a:p>
            <a:pPr marL="114300" indent="0">
              <a:spcBef>
                <a:spcPts val="0"/>
              </a:spcBef>
              <a:buNone/>
            </a:pPr>
            <a:endParaRPr lang="en-US" sz="1800" dirty="0"/>
          </a:p>
          <a:p>
            <a:pPr marL="114300" indent="0">
              <a:spcBef>
                <a:spcPts val="0"/>
              </a:spcBef>
              <a:buNone/>
            </a:pPr>
            <a:r>
              <a:rPr lang="en-US" sz="1800" dirty="0"/>
              <a:t>Veterans’ preference applies within these eligible groups.</a:t>
            </a:r>
          </a:p>
          <a:p>
            <a:pPr marL="114300" indent="0">
              <a:spcBef>
                <a:spcPts val="0"/>
              </a:spcBef>
              <a:buNone/>
            </a:pPr>
            <a:endParaRPr lang="en-US" sz="1400" dirty="0"/>
          </a:p>
          <a:p>
            <a:endParaRPr lang="en-US" sz="1400" dirty="0"/>
          </a:p>
        </p:txBody>
      </p:sp>
    </p:spTree>
    <p:extLst>
      <p:ext uri="{BB962C8B-B14F-4D97-AF65-F5344CB8AC3E}">
        <p14:creationId xmlns:p14="http://schemas.microsoft.com/office/powerpoint/2010/main" val="2713609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OJT Provisions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dirty="0"/>
          </a:p>
        </p:txBody>
      </p:sp>
      <p:sp>
        <p:nvSpPr>
          <p:cNvPr id="4" name="Text Placeholder 3"/>
          <p:cNvSpPr>
            <a:spLocks noGrp="1"/>
          </p:cNvSpPr>
          <p:nvPr>
            <p:ph type="body" idx="1"/>
          </p:nvPr>
        </p:nvSpPr>
        <p:spPr>
          <a:xfrm>
            <a:off x="609600" y="1243583"/>
            <a:ext cx="10972800" cy="5301595"/>
          </a:xfrm>
        </p:spPr>
        <p:txBody>
          <a:bodyPr/>
          <a:lstStyle/>
          <a:p>
            <a:pPr>
              <a:spcBef>
                <a:spcPts val="0"/>
              </a:spcBef>
            </a:pPr>
            <a:r>
              <a:rPr lang="en-US" sz="2000" dirty="0">
                <a:solidFill>
                  <a:srgbClr val="141414"/>
                </a:solidFill>
                <a:latin typeface="Calibri" panose="020F0502020204030204" pitchFamily="34" charset="0"/>
                <a:cs typeface="Calibri" panose="020F0502020204030204" pitchFamily="34" charset="0"/>
              </a:rPr>
              <a:t>MassWorkforce WIOA OJT (On the Job Training) policy issuances – Documents located here</a:t>
            </a:r>
            <a:endParaRPr lang="en-US" sz="2000" dirty="0">
              <a:latin typeface="Calibri" panose="020F0502020204030204" pitchFamily="34" charset="0"/>
              <a:cs typeface="Calibri" panose="020F0502020204030204" pitchFamily="34" charset="0"/>
            </a:endParaRPr>
          </a:p>
          <a:p>
            <a:pPr marL="114300" indent="0">
              <a:spcBef>
                <a:spcPts val="0"/>
              </a:spcBef>
              <a:buNone/>
            </a:pPr>
            <a:r>
              <a:rPr lang="en-US" sz="2000" dirty="0">
                <a:hlinkClick r:id="rId2"/>
              </a:rPr>
              <a:t>https://www.mass.gov/service-details/massworkforce-wioa-ojt-on-the-job-training-policy-issuances</a:t>
            </a:r>
            <a:endParaRPr lang="en-US" sz="2000" dirty="0"/>
          </a:p>
          <a:p>
            <a:pPr marL="114300" indent="0">
              <a:spcBef>
                <a:spcPts val="0"/>
              </a:spcBef>
              <a:buNone/>
            </a:pPr>
            <a:endParaRPr lang="en-US" sz="2000" dirty="0"/>
          </a:p>
          <a:p>
            <a:pPr lvl="0">
              <a:spcBef>
                <a:spcPts val="0"/>
              </a:spcBef>
              <a:buClr>
                <a:srgbClr val="009876"/>
              </a:buClr>
            </a:pPr>
            <a:r>
              <a:rPr lang="en-US" sz="2000" dirty="0">
                <a:solidFill>
                  <a:srgbClr val="032B4A"/>
                </a:solidFill>
              </a:rPr>
              <a:t>On-the-Job (OJT) Wage Caps and Reimbursement Rate Waivers for Job Driven, Dislocated Worker Training, and Sector Partnership National Emergency Grants(NEGs)</a:t>
            </a:r>
          </a:p>
          <a:p>
            <a:pPr marL="114300" lvl="0" indent="0">
              <a:spcBef>
                <a:spcPts val="0"/>
              </a:spcBef>
              <a:buClr>
                <a:srgbClr val="009876"/>
              </a:buClr>
              <a:buNone/>
            </a:pPr>
            <a:r>
              <a:rPr lang="en-US" sz="2000" dirty="0">
                <a:solidFill>
                  <a:srgbClr val="032B4A"/>
                </a:solidFill>
                <a:hlinkClick r:id="rId3"/>
              </a:rPr>
              <a:t>https://www.mass.gov/doc/on-the-job-ojt-wage-caps-and-reimbursement-rate-waivers-for-job-driven-dislocated-worker</a:t>
            </a:r>
            <a:endParaRPr lang="en-US" sz="2000" dirty="0"/>
          </a:p>
          <a:p>
            <a:pPr lvl="0"/>
            <a:r>
              <a:rPr lang="en-US" sz="2000" dirty="0"/>
              <a:t>Eligibility (Funding source specific)</a:t>
            </a:r>
            <a:endParaRPr lang="en-US" sz="2000" u="sng" dirty="0"/>
          </a:p>
          <a:p>
            <a:pPr lvl="0"/>
            <a:r>
              <a:rPr lang="en-US" sz="2000" dirty="0"/>
              <a:t>Reimbursement: 50% </a:t>
            </a:r>
            <a:r>
              <a:rPr lang="en-US" sz="2000" b="1" dirty="0"/>
              <a:t>unless</a:t>
            </a:r>
            <a:r>
              <a:rPr lang="en-US" sz="2000" dirty="0"/>
              <a:t> Local Workforce Development Board has established criteria to reimburse up to 75% of wages</a:t>
            </a:r>
          </a:p>
          <a:p>
            <a:pPr lvl="0"/>
            <a:r>
              <a:rPr lang="en-US" sz="2000" dirty="0"/>
              <a:t>Max contract hours: 1040</a:t>
            </a:r>
          </a:p>
          <a:p>
            <a:pPr lvl="0"/>
            <a:r>
              <a:rPr lang="en-US" sz="2000" dirty="0"/>
              <a:t>Must be a full-time and permanent position and new employee</a:t>
            </a:r>
            <a:endParaRPr lang="en-US" sz="2000" dirty="0">
              <a:solidFill>
                <a:srgbClr val="FF0000"/>
              </a:solidFill>
            </a:endParaRPr>
          </a:p>
          <a:p>
            <a:pPr lvl="0"/>
            <a:r>
              <a:rPr lang="en-US" sz="1800" dirty="0"/>
              <a:t>Employer Eligibility: EEC checklist and Confirm that this employer is compliant with DUA taxes (email </a:t>
            </a:r>
            <a:r>
              <a:rPr lang="en-US" sz="1800" dirty="0">
                <a:hlinkClick r:id="rId4"/>
              </a:rPr>
              <a:t>leslie.seifried@state.ma.us</a:t>
            </a:r>
            <a:r>
              <a:rPr lang="en-US" sz="1800" dirty="0"/>
              <a:t>) and Certificate of Good Standing </a:t>
            </a:r>
          </a:p>
          <a:p>
            <a:pPr marL="114300" lvl="0" indent="0">
              <a:buNone/>
            </a:pPr>
            <a:endParaRPr lang="en-US" sz="2000" dirty="0"/>
          </a:p>
          <a:p>
            <a:pPr lvl="0"/>
            <a:endParaRPr lang="en-US" sz="2000" dirty="0"/>
          </a:p>
          <a:p>
            <a:pPr lvl="0"/>
            <a:endParaRPr lang="en-US" sz="2000" dirty="0"/>
          </a:p>
          <a:p>
            <a:pPr marL="114300" indent="0">
              <a:buNone/>
            </a:pPr>
            <a:endParaRPr lang="en-US" dirty="0"/>
          </a:p>
        </p:txBody>
      </p:sp>
    </p:spTree>
    <p:extLst>
      <p:ext uri="{BB962C8B-B14F-4D97-AF65-F5344CB8AC3E}">
        <p14:creationId xmlns:p14="http://schemas.microsoft.com/office/powerpoint/2010/main" val="10715964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 the Job Training (OJT) Process “Guidance”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dirty="0"/>
          </a:p>
        </p:txBody>
      </p:sp>
      <p:sp>
        <p:nvSpPr>
          <p:cNvPr id="4" name="Text Placeholder 3"/>
          <p:cNvSpPr>
            <a:spLocks noGrp="1"/>
          </p:cNvSpPr>
          <p:nvPr>
            <p:ph type="body" idx="1"/>
          </p:nvPr>
        </p:nvSpPr>
        <p:spPr>
          <a:xfrm>
            <a:off x="609600" y="1093962"/>
            <a:ext cx="10972800" cy="5112874"/>
          </a:xfrm>
        </p:spPr>
        <p:txBody>
          <a:bodyPr/>
          <a:lstStyle/>
          <a:p>
            <a:pPr marL="114300" indent="0">
              <a:buNone/>
            </a:pPr>
            <a:r>
              <a:rPr lang="en-US" b="1" dirty="0"/>
              <a:t>☐</a:t>
            </a:r>
            <a:r>
              <a:rPr lang="en-US" sz="2400" b="1" dirty="0"/>
              <a:t>Step 1: Meet with the Employer – Employer Eligibility Checklist / DUA Compliance</a:t>
            </a:r>
          </a:p>
          <a:p>
            <a:pPr marL="114300" indent="0">
              <a:buNone/>
            </a:pPr>
            <a:r>
              <a:rPr lang="en-US" sz="2400" b="1" dirty="0"/>
              <a:t>☐Step 2: DRAFT of the OJT Training Plan </a:t>
            </a:r>
          </a:p>
          <a:p>
            <a:pPr marL="114300" indent="0">
              <a:buNone/>
            </a:pPr>
            <a:r>
              <a:rPr lang="en-US" sz="2400" b="1" dirty="0"/>
              <a:t>☐Step 3: Identify OJT Participant(s)  </a:t>
            </a:r>
          </a:p>
          <a:p>
            <a:pPr marL="114300" indent="0">
              <a:buNone/>
            </a:pPr>
            <a:r>
              <a:rPr lang="en-US" sz="2400" b="1" dirty="0"/>
              <a:t>☐Step 4: OJT Pre-Contract </a:t>
            </a:r>
          </a:p>
          <a:p>
            <a:pPr marL="114300" indent="0">
              <a:buNone/>
            </a:pPr>
            <a:r>
              <a:rPr lang="en-US" sz="2400" b="1" dirty="0"/>
              <a:t>☐Step 5: OJT Contract and OJT Training Plan Design / Certificate of Good Standing</a:t>
            </a:r>
          </a:p>
          <a:p>
            <a:pPr marL="114300" indent="0">
              <a:buNone/>
            </a:pPr>
            <a:r>
              <a:rPr lang="en-US" sz="2400" b="1" dirty="0"/>
              <a:t>☐Step 6: OJT Contract Start-Up </a:t>
            </a:r>
          </a:p>
          <a:p>
            <a:pPr marL="114300" indent="0">
              <a:buNone/>
            </a:pPr>
            <a:r>
              <a:rPr lang="en-US" sz="2400" b="1" dirty="0"/>
              <a:t>☐Step 7: Invoice and Progress Report</a:t>
            </a:r>
          </a:p>
          <a:p>
            <a:pPr marL="114300" indent="0">
              <a:buNone/>
            </a:pPr>
            <a:r>
              <a:rPr lang="en-US" sz="2400" b="1" dirty="0"/>
              <a:t>☐Step 8: Monitoring</a:t>
            </a:r>
          </a:p>
          <a:p>
            <a:pPr marL="114300" indent="0">
              <a:buNone/>
            </a:pPr>
            <a:r>
              <a:rPr lang="en-US" sz="2400" b="1" dirty="0"/>
              <a:t>☐Step 9: Follow Up</a:t>
            </a:r>
          </a:p>
          <a:p>
            <a:endParaRPr lang="en-US" dirty="0"/>
          </a:p>
        </p:txBody>
      </p:sp>
    </p:spTree>
    <p:extLst>
      <p:ext uri="{BB962C8B-B14F-4D97-AF65-F5344CB8AC3E}">
        <p14:creationId xmlns:p14="http://schemas.microsoft.com/office/powerpoint/2010/main" val="253836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Marketing to Employers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dirty="0"/>
          </a:p>
        </p:txBody>
      </p:sp>
      <p:sp>
        <p:nvSpPr>
          <p:cNvPr id="4" name="Text Placeholder 3"/>
          <p:cNvSpPr>
            <a:spLocks noGrp="1"/>
          </p:cNvSpPr>
          <p:nvPr>
            <p:ph type="body" idx="1"/>
          </p:nvPr>
        </p:nvSpPr>
        <p:spPr>
          <a:xfrm>
            <a:off x="609600" y="1446236"/>
            <a:ext cx="10972800" cy="4786122"/>
          </a:xfrm>
        </p:spPr>
        <p:txBody>
          <a:bodyPr/>
          <a:lstStyle/>
          <a:p>
            <a:pPr marL="114300" indent="0">
              <a:buNone/>
            </a:pPr>
            <a:r>
              <a:rPr lang="en-US" dirty="0"/>
              <a:t>Discussing OJT benefits during company meeting</a:t>
            </a:r>
          </a:p>
          <a:p>
            <a:pPr lvl="1">
              <a:buFont typeface="Arial" panose="020B0604020202020204" pitchFamily="34" charset="0"/>
              <a:buChar char="•"/>
            </a:pPr>
            <a:r>
              <a:rPr lang="en-US" dirty="0"/>
              <a:t>Ability to train new hire without specific skill sets (skill gap); can give company opportunity to gain a larger pool of eligible applicants  </a:t>
            </a:r>
          </a:p>
          <a:p>
            <a:pPr lvl="1">
              <a:buFont typeface="Arial" panose="020B0604020202020204" pitchFamily="34" charset="0"/>
              <a:buChar char="•"/>
            </a:pPr>
            <a:r>
              <a:rPr lang="en-US" dirty="0"/>
              <a:t>Reimbursement assists in making up for loss productivity for training</a:t>
            </a:r>
          </a:p>
          <a:p>
            <a:pPr lvl="1">
              <a:buFont typeface="Arial" panose="020B0604020202020204" pitchFamily="34" charset="0"/>
              <a:buChar char="•"/>
            </a:pPr>
            <a:r>
              <a:rPr lang="en-US" dirty="0"/>
              <a:t>Training plan is a useful tool for new hire;  benefit by company organizing and creating schedule for new hire to keep on track </a:t>
            </a:r>
          </a:p>
          <a:p>
            <a:pPr lvl="1">
              <a:buFont typeface="Arial" panose="020B0604020202020204" pitchFamily="34" charset="0"/>
              <a:buChar char="•"/>
            </a:pPr>
            <a:r>
              <a:rPr lang="en-US" dirty="0"/>
              <a:t>Relatively low extra work for company; career center handles most of paperwork</a:t>
            </a:r>
          </a:p>
          <a:p>
            <a:pPr lvl="1">
              <a:buFont typeface="Arial" panose="020B0604020202020204" pitchFamily="34" charset="0"/>
              <a:buChar char="•"/>
            </a:pPr>
            <a:r>
              <a:rPr lang="en-US" dirty="0"/>
              <a:t>Great way to build workforce </a:t>
            </a:r>
          </a:p>
          <a:p>
            <a:pPr lvl="1">
              <a:buFont typeface="Arial" panose="020B0604020202020204" pitchFamily="34" charset="0"/>
              <a:buChar char="•"/>
            </a:pPr>
            <a:r>
              <a:rPr lang="en-US" dirty="0"/>
              <a:t>New hire training is always needed no matter the position; going to hire someone anyway why not utilize the OJT, even for 4 weeks?</a:t>
            </a:r>
          </a:p>
          <a:p>
            <a:pPr marL="114300" indent="0">
              <a:buNone/>
            </a:pPr>
            <a:endParaRPr lang="en-US" dirty="0"/>
          </a:p>
        </p:txBody>
      </p:sp>
    </p:spTree>
    <p:extLst>
      <p:ext uri="{BB962C8B-B14F-4D97-AF65-F5344CB8AC3E}">
        <p14:creationId xmlns:p14="http://schemas.microsoft.com/office/powerpoint/2010/main" val="4261070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 Eligibility </a:t>
            </a:r>
            <a:br>
              <a:rPr lang="en-US" dirty="0"/>
            </a:br>
            <a:r>
              <a:rPr lang="en-US" dirty="0"/>
              <a:t>Checklist</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dirty="0"/>
          </a:p>
        </p:txBody>
      </p:sp>
      <p:pic>
        <p:nvPicPr>
          <p:cNvPr id="4" name="Picture 3"/>
          <p:cNvPicPr>
            <a:picLocks noChangeAspect="1"/>
          </p:cNvPicPr>
          <p:nvPr/>
        </p:nvPicPr>
        <p:blipFill>
          <a:blip r:embed="rId2"/>
          <a:stretch>
            <a:fillRect/>
          </a:stretch>
        </p:blipFill>
        <p:spPr>
          <a:xfrm>
            <a:off x="4917369" y="-108285"/>
            <a:ext cx="6467475" cy="8353425"/>
          </a:xfrm>
          <a:prstGeom prst="rect">
            <a:avLst/>
          </a:prstGeom>
        </p:spPr>
      </p:pic>
    </p:spTree>
    <p:extLst>
      <p:ext uri="{BB962C8B-B14F-4D97-AF65-F5344CB8AC3E}">
        <p14:creationId xmlns:p14="http://schemas.microsoft.com/office/powerpoint/2010/main" val="1786102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DUA Compliance Verification (submit with EEC)</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dirty="0"/>
          </a:p>
        </p:txBody>
      </p:sp>
      <p:sp>
        <p:nvSpPr>
          <p:cNvPr id="6" name="Text Placeholder 5"/>
          <p:cNvSpPr>
            <a:spLocks noGrp="1"/>
          </p:cNvSpPr>
          <p:nvPr>
            <p:ph type="body" idx="1"/>
          </p:nvPr>
        </p:nvSpPr>
        <p:spPr/>
        <p:txBody>
          <a:bodyPr/>
          <a:lstStyle/>
          <a:p>
            <a:pPr>
              <a:buFont typeface="Wingdings" panose="05000000000000000000" pitchFamily="2" charset="2"/>
              <a:buChar char="Ø"/>
            </a:pPr>
            <a:r>
              <a:rPr lang="en-US" sz="1200" dirty="0"/>
              <a:t>Email to Leslie </a:t>
            </a:r>
          </a:p>
          <a:p>
            <a:pPr marL="114300" indent="0">
              <a:buNone/>
            </a:pPr>
            <a:r>
              <a:rPr lang="en-US" sz="1200" dirty="0"/>
              <a:t>Dear </a:t>
            </a:r>
            <a:r>
              <a:rPr lang="en-US" sz="1200" b="1" dirty="0"/>
              <a:t>Leslie (leslie.seifried@state.ma.us)</a:t>
            </a:r>
          </a:p>
          <a:p>
            <a:pPr marL="114300" indent="0">
              <a:buNone/>
            </a:pPr>
            <a:r>
              <a:rPr lang="en-US" sz="1200" dirty="0"/>
              <a:t> Please check the DUA Status of the following company:</a:t>
            </a:r>
          </a:p>
          <a:p>
            <a:pPr marL="114300" indent="0">
              <a:buNone/>
            </a:pPr>
            <a:r>
              <a:rPr lang="en-US" sz="1200" dirty="0"/>
              <a:t>Company		FEIN#			</a:t>
            </a:r>
          </a:p>
          <a:p>
            <a:pPr marL="114300" indent="0">
              <a:buNone/>
            </a:pPr>
            <a:r>
              <a:rPr lang="en-US" sz="1200" dirty="0"/>
              <a:t>Street</a:t>
            </a:r>
          </a:p>
          <a:p>
            <a:pPr marL="114300" indent="0">
              <a:buNone/>
            </a:pPr>
            <a:r>
              <a:rPr lang="en-US" sz="1200" dirty="0"/>
              <a:t>City, State, ZIP</a:t>
            </a:r>
          </a:p>
          <a:p>
            <a:pPr marL="114300" indent="0">
              <a:buNone/>
            </a:pPr>
            <a:r>
              <a:rPr lang="en-US" sz="1200" dirty="0"/>
              <a:t> Thank you,</a:t>
            </a:r>
          </a:p>
          <a:p>
            <a:pPr marL="114300" indent="0">
              <a:buNone/>
            </a:pPr>
            <a:r>
              <a:rPr lang="en-US" sz="1200" dirty="0"/>
              <a:t>[Your name]</a:t>
            </a:r>
          </a:p>
          <a:p>
            <a:pPr lvl="0">
              <a:buFont typeface="Wingdings" panose="05000000000000000000" pitchFamily="2" charset="2"/>
              <a:buChar char="Ø"/>
            </a:pPr>
            <a:r>
              <a:rPr lang="en-US" sz="1200" dirty="0"/>
              <a:t>When Leslie receives a response she will respond to your request via email.  </a:t>
            </a:r>
          </a:p>
          <a:p>
            <a:pPr lvl="0">
              <a:buFont typeface="Wingdings" panose="05000000000000000000" pitchFamily="2" charset="2"/>
              <a:buChar char="Ø"/>
            </a:pPr>
            <a:r>
              <a:rPr lang="en-US" sz="1200" dirty="0"/>
              <a:t>Requests made by 3pm will typically have a response within 48 business hours.  The response will indicate whether the Employer is “compliant”, or “out of compliance” with the designated program (no information about the nature of the non-compliance will be shared).</a:t>
            </a:r>
          </a:p>
          <a:p>
            <a:pPr>
              <a:buFont typeface="Wingdings" panose="05000000000000000000" pitchFamily="2" charset="2"/>
              <a:buChar char="Ø"/>
            </a:pPr>
            <a:r>
              <a:rPr lang="en-US" sz="1200" dirty="0"/>
              <a:t>Leslie’s email response will be forwarded to the primary operator MHHCWB with the EEC form. </a:t>
            </a:r>
          </a:p>
          <a:p>
            <a:endParaRPr lang="en-US" sz="1200" dirty="0"/>
          </a:p>
        </p:txBody>
      </p:sp>
    </p:spTree>
    <p:extLst>
      <p:ext uri="{BB962C8B-B14F-4D97-AF65-F5344CB8AC3E}">
        <p14:creationId xmlns:p14="http://schemas.microsoft.com/office/powerpoint/2010/main" val="675321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Certificate of Good Standing</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16</a:t>
            </a:fld>
            <a:endParaRPr lang="en-US" dirty="0"/>
          </a:p>
        </p:txBody>
      </p:sp>
      <p:sp>
        <p:nvSpPr>
          <p:cNvPr id="4" name="Text Placeholder 3"/>
          <p:cNvSpPr>
            <a:spLocks noGrp="1"/>
          </p:cNvSpPr>
          <p:nvPr>
            <p:ph type="body" idx="1"/>
          </p:nvPr>
        </p:nvSpPr>
        <p:spPr/>
        <p:txBody>
          <a:bodyPr/>
          <a:lstStyle/>
          <a:p>
            <a:pPr marL="114300" indent="0">
              <a:buNone/>
            </a:pPr>
            <a:r>
              <a:rPr lang="en-US" dirty="0"/>
              <a:t>Request from Employer at the time of EEC Completion.</a:t>
            </a:r>
          </a:p>
          <a:p>
            <a:pPr>
              <a:buFont typeface="Wingdings" panose="05000000000000000000" pitchFamily="2" charset="2"/>
              <a:buChar char="ü"/>
            </a:pPr>
            <a:r>
              <a:rPr lang="en-US" dirty="0"/>
              <a:t>Employer must provide a Certificate of Good Standing dated within the last 3 months</a:t>
            </a:r>
          </a:p>
          <a:p>
            <a:pPr>
              <a:buFont typeface="Wingdings" panose="05000000000000000000" pitchFamily="2" charset="2"/>
              <a:buChar char="ü"/>
            </a:pPr>
            <a:r>
              <a:rPr lang="en-US" dirty="0"/>
              <a:t>Submit a copy with the OJT Contract to MHHCWB</a:t>
            </a:r>
          </a:p>
          <a:p>
            <a:endParaRPr lang="en-US" dirty="0"/>
          </a:p>
        </p:txBody>
      </p:sp>
    </p:spTree>
    <p:extLst>
      <p:ext uri="{BB962C8B-B14F-4D97-AF65-F5344CB8AC3E}">
        <p14:creationId xmlns:p14="http://schemas.microsoft.com/office/powerpoint/2010/main" val="3963954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OJT Training Plan…  What’s that?</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17</a:t>
            </a:fld>
            <a:endParaRPr lang="en-US" dirty="0"/>
          </a:p>
        </p:txBody>
      </p:sp>
      <p:sp>
        <p:nvSpPr>
          <p:cNvPr id="4" name="Text Placeholder 3"/>
          <p:cNvSpPr>
            <a:spLocks noGrp="1"/>
          </p:cNvSpPr>
          <p:nvPr>
            <p:ph type="body" idx="1"/>
          </p:nvPr>
        </p:nvSpPr>
        <p:spPr/>
        <p:txBody>
          <a:bodyPr/>
          <a:lstStyle/>
          <a:p>
            <a:pPr>
              <a:defRPr/>
            </a:pPr>
            <a:r>
              <a:rPr lang="en-US" dirty="0"/>
              <a:t>Training Plan</a:t>
            </a:r>
          </a:p>
          <a:p>
            <a:pPr lvl="1">
              <a:buFont typeface="Wingdings" panose="05000000000000000000" pitchFamily="2" charset="2"/>
              <a:buChar char="ü"/>
              <a:defRPr/>
            </a:pPr>
            <a:r>
              <a:rPr lang="en-US" sz="2000" dirty="0"/>
              <a:t>Utilized for OJT Matching process</a:t>
            </a:r>
          </a:p>
          <a:p>
            <a:pPr lvl="1">
              <a:buFont typeface="Wingdings" panose="05000000000000000000" pitchFamily="2" charset="2"/>
              <a:buChar char="ü"/>
              <a:defRPr/>
            </a:pPr>
            <a:r>
              <a:rPr lang="en-US" sz="2000" dirty="0"/>
              <a:t>Identify potential OJT candidates skill gaps</a:t>
            </a:r>
          </a:p>
          <a:p>
            <a:pPr>
              <a:defRPr/>
            </a:pPr>
            <a:r>
              <a:rPr lang="en-US" dirty="0"/>
              <a:t>Connection to OJT Contract &amp; Monthly Progress Report</a:t>
            </a:r>
            <a:endParaRPr lang="en-US" sz="2000" dirty="0"/>
          </a:p>
          <a:p>
            <a:pPr lvl="1">
              <a:buFont typeface="Wingdings" panose="05000000000000000000" pitchFamily="2" charset="2"/>
              <a:buChar char="ü"/>
              <a:defRPr/>
            </a:pPr>
            <a:r>
              <a:rPr lang="en-US" sz="2000" dirty="0"/>
              <a:t>Training Plan is embedded into the OJT Contract and Monthly Progress Report</a:t>
            </a:r>
          </a:p>
          <a:p>
            <a:r>
              <a:rPr lang="en-US" dirty="0"/>
              <a:t>Resources:</a:t>
            </a:r>
          </a:p>
          <a:p>
            <a:pPr lvl="1">
              <a:buFont typeface="Wingdings" panose="05000000000000000000" pitchFamily="2" charset="2"/>
              <a:buChar char="ü"/>
            </a:pPr>
            <a:r>
              <a:rPr lang="en-US" sz="2000" dirty="0">
                <a:hlinkClick r:id="rId2"/>
              </a:rPr>
              <a:t>https://www.onetonline.org/</a:t>
            </a:r>
            <a:endParaRPr lang="en-US" sz="2000" dirty="0"/>
          </a:p>
          <a:p>
            <a:pPr lvl="1">
              <a:buFont typeface="Wingdings" panose="05000000000000000000" pitchFamily="2" charset="2"/>
              <a:buChar char="ü"/>
            </a:pPr>
            <a:r>
              <a:rPr lang="en-US" sz="2000" dirty="0"/>
              <a:t>MHHCWB (</a:t>
            </a:r>
            <a:r>
              <a:rPr lang="en-US" sz="2000" dirty="0">
                <a:hlinkClick r:id="rId3"/>
              </a:rPr>
              <a:t>mscibelli@masshirehcwb.com</a:t>
            </a:r>
            <a:r>
              <a:rPr lang="en-US" sz="2000" dirty="0"/>
              <a:t>) for examples</a:t>
            </a:r>
          </a:p>
        </p:txBody>
      </p:sp>
    </p:spTree>
    <p:extLst>
      <p:ext uri="{BB962C8B-B14F-4D97-AF65-F5344CB8AC3E}">
        <p14:creationId xmlns:p14="http://schemas.microsoft.com/office/powerpoint/2010/main" val="29819667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Training Plan Example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18</a:t>
            </a:fld>
            <a:endParaRPr lang="en-US" dirty="0"/>
          </a:p>
        </p:txBody>
      </p:sp>
      <p:pic>
        <p:nvPicPr>
          <p:cNvPr id="6" name="Picture 5"/>
          <p:cNvPicPr>
            <a:picLocks noChangeAspect="1"/>
          </p:cNvPicPr>
          <p:nvPr/>
        </p:nvPicPr>
        <p:blipFill>
          <a:blip r:embed="rId2"/>
          <a:stretch>
            <a:fillRect/>
          </a:stretch>
        </p:blipFill>
        <p:spPr>
          <a:xfrm>
            <a:off x="2290762" y="1296063"/>
            <a:ext cx="7610475" cy="4913906"/>
          </a:xfrm>
          <a:prstGeom prst="rect">
            <a:avLst/>
          </a:prstGeom>
        </p:spPr>
      </p:pic>
    </p:spTree>
    <p:extLst>
      <p:ext uri="{BB962C8B-B14F-4D97-AF65-F5344CB8AC3E}">
        <p14:creationId xmlns:p14="http://schemas.microsoft.com/office/powerpoint/2010/main" val="24469000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Plan Example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19</a:t>
            </a:fld>
            <a:endParaRPr lang="en-US" dirty="0"/>
          </a:p>
        </p:txBody>
      </p:sp>
      <p:pic>
        <p:nvPicPr>
          <p:cNvPr id="4" name="Picture 3"/>
          <p:cNvPicPr>
            <a:picLocks noChangeAspect="1"/>
          </p:cNvPicPr>
          <p:nvPr/>
        </p:nvPicPr>
        <p:blipFill>
          <a:blip r:embed="rId2"/>
          <a:stretch>
            <a:fillRect/>
          </a:stretch>
        </p:blipFill>
        <p:spPr>
          <a:xfrm>
            <a:off x="2157164" y="989358"/>
            <a:ext cx="7591425" cy="5276850"/>
          </a:xfrm>
          <a:prstGeom prst="rect">
            <a:avLst/>
          </a:prstGeom>
        </p:spPr>
      </p:pic>
    </p:spTree>
    <p:extLst>
      <p:ext uri="{BB962C8B-B14F-4D97-AF65-F5344CB8AC3E}">
        <p14:creationId xmlns:p14="http://schemas.microsoft.com/office/powerpoint/2010/main" val="651084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8"/>
          <p:cNvSpPr txBox="1">
            <a:spLocks noGrp="1"/>
          </p:cNvSpPr>
          <p:nvPr>
            <p:ph type="title"/>
          </p:nvPr>
        </p:nvSpPr>
        <p:spPr>
          <a:xfrm>
            <a:off x="609600" y="139614"/>
            <a:ext cx="9508200" cy="9543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Clr>
                <a:schemeClr val="accent6"/>
              </a:buClr>
              <a:buSzPts val="1100"/>
              <a:buFont typeface="Arial"/>
              <a:buNone/>
            </a:pPr>
            <a:r>
              <a:rPr lang="en-US" sz="2800" dirty="0">
                <a:solidFill>
                  <a:srgbClr val="FFFFFF"/>
                </a:solidFill>
              </a:rPr>
              <a:t>Today’s webinar training will be recorded.</a:t>
            </a:r>
            <a:endParaRPr dirty="0">
              <a:solidFill>
                <a:srgbClr val="FFFFFF"/>
              </a:solidFill>
            </a:endParaRPr>
          </a:p>
        </p:txBody>
      </p:sp>
      <p:sp>
        <p:nvSpPr>
          <p:cNvPr id="129" name="Google Shape;129;p18"/>
          <p:cNvSpPr txBox="1">
            <a:spLocks noGrp="1"/>
          </p:cNvSpPr>
          <p:nvPr>
            <p:ph type="sldNum" idx="12"/>
          </p:nvPr>
        </p:nvSpPr>
        <p:spPr>
          <a:xfrm>
            <a:off x="11187289" y="6358002"/>
            <a:ext cx="395100" cy="365100"/>
          </a:xfrm>
          <a:prstGeom prst="rect">
            <a:avLst/>
          </a:prstGeom>
        </p:spPr>
        <p:txBody>
          <a:bodyPr spcFirstLastPara="1" wrap="square" lIns="0"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a:t>2</a:t>
            </a:fld>
            <a:endParaRPr dirty="0"/>
          </a:p>
        </p:txBody>
      </p:sp>
      <p:sp>
        <p:nvSpPr>
          <p:cNvPr id="130" name="Google Shape;130;p18"/>
          <p:cNvSpPr>
            <a:spLocks noGrp="1"/>
          </p:cNvSpPr>
          <p:nvPr>
            <p:ph type="chart" idx="2"/>
          </p:nvPr>
        </p:nvSpPr>
        <p:spPr>
          <a:xfrm>
            <a:off x="518746" y="1555750"/>
            <a:ext cx="11063654" cy="4306800"/>
          </a:xfrm>
          <a:prstGeom prst="rect">
            <a:avLst/>
          </a:prstGeom>
        </p:spPr>
        <p:txBody>
          <a:bodyPr spcFirstLastPara="1" wrap="square" lIns="91425" tIns="45700" rIns="91425" bIns="45700" anchor="t" anchorCtr="0">
            <a:noAutofit/>
          </a:bodyPr>
          <a:lstStyle/>
          <a:p>
            <a:pPr marL="0" lvl="0" indent="0" algn="l" rtl="0">
              <a:spcBef>
                <a:spcPts val="1800"/>
              </a:spcBef>
              <a:spcAft>
                <a:spcPts val="0"/>
              </a:spcAft>
              <a:buClr>
                <a:schemeClr val="accent6"/>
              </a:buClr>
              <a:buSzPts val="1100"/>
              <a:buFont typeface="Arial"/>
              <a:buNone/>
            </a:pPr>
            <a:endParaRPr lang="en-US" sz="2400" dirty="0">
              <a:solidFill>
                <a:srgbClr val="213240"/>
              </a:solidFill>
            </a:endParaRPr>
          </a:p>
          <a:p>
            <a:pPr marL="342900" indent="-342900">
              <a:buFont typeface="Arial" panose="020B0604020202020204" pitchFamily="34" charset="0"/>
              <a:buChar char="•"/>
            </a:pPr>
            <a:r>
              <a:rPr lang="en-US" b="1" dirty="0">
                <a:solidFill>
                  <a:srgbClr val="213240"/>
                </a:solidFill>
              </a:rPr>
              <a:t>Please use the chat box to introduce yourself. </a:t>
            </a:r>
          </a:p>
          <a:p>
            <a:pPr marL="342900" indent="-342900">
              <a:buFont typeface="Arial" panose="020B0604020202020204" pitchFamily="34" charset="0"/>
              <a:buChar char="•"/>
            </a:pPr>
            <a:r>
              <a:rPr lang="en-US" dirty="0">
                <a:solidFill>
                  <a:srgbClr val="213240"/>
                </a:solidFill>
              </a:rPr>
              <a:t>Please </a:t>
            </a:r>
            <a:r>
              <a:rPr lang="en-US" b="1" dirty="0">
                <a:solidFill>
                  <a:srgbClr val="213240"/>
                </a:solidFill>
              </a:rPr>
              <a:t>use the chat box to ask a question.</a:t>
            </a:r>
          </a:p>
          <a:p>
            <a:pPr marL="342900" indent="-342900">
              <a:buFont typeface="Arial" panose="020B0604020202020204" pitchFamily="34" charset="0"/>
              <a:buChar char="•"/>
            </a:pPr>
            <a:r>
              <a:rPr lang="en-US" dirty="0">
                <a:solidFill>
                  <a:srgbClr val="213240"/>
                </a:solidFill>
              </a:rPr>
              <a:t>Remember to </a:t>
            </a:r>
            <a:r>
              <a:rPr lang="en-US" b="1" dirty="0">
                <a:solidFill>
                  <a:srgbClr val="213240"/>
                </a:solidFill>
              </a:rPr>
              <a:t>mute your computers and phones </a:t>
            </a:r>
            <a:r>
              <a:rPr lang="en-US" dirty="0">
                <a:solidFill>
                  <a:srgbClr val="213240"/>
                </a:solidFill>
              </a:rPr>
              <a:t>to minimize background noise. </a:t>
            </a:r>
          </a:p>
          <a:p>
            <a:pPr marL="342900" indent="-342900">
              <a:buFont typeface="Arial" panose="020B0604020202020204" pitchFamily="34" charset="0"/>
              <a:buChar char="•"/>
            </a:pPr>
            <a:r>
              <a:rPr lang="en-US" dirty="0">
                <a:solidFill>
                  <a:srgbClr val="213240"/>
                </a:solidFill>
              </a:rPr>
              <a:t>Local area technical assistance is available if you feel a “deeper dive” into this information would be beneficial </a:t>
            </a:r>
            <a:r>
              <a:rPr lang="en-US" dirty="0">
                <a:solidFill>
                  <a:srgbClr val="213240"/>
                </a:solidFill>
                <a:hlinkClick r:id="rId3"/>
              </a:rPr>
              <a:t>mscibelli@masshirehcwb.com</a:t>
            </a:r>
            <a:endParaRPr lang="en-US" dirty="0">
              <a:solidFill>
                <a:srgbClr val="213240"/>
              </a:solidFill>
            </a:endParaRPr>
          </a:p>
          <a:p>
            <a:pPr marL="342900" indent="-342900">
              <a:buFont typeface="Arial" panose="020B0604020202020204" pitchFamily="34" charset="0"/>
              <a:buChar char="•"/>
            </a:pPr>
            <a:endParaRPr lang="en-US" sz="2400" dirty="0">
              <a:solidFill>
                <a:srgbClr val="213240"/>
              </a:solidFill>
            </a:endParaRPr>
          </a:p>
          <a:p>
            <a:pPr marL="0" indent="0">
              <a:buNone/>
            </a:pPr>
            <a:r>
              <a:rPr lang="en-US" sz="2400" dirty="0">
                <a:solidFill>
                  <a:srgbClr val="213240"/>
                </a:solidFill>
              </a:rPr>
              <a:t> </a:t>
            </a:r>
          </a:p>
          <a:p>
            <a:pPr marL="0" indent="0">
              <a:buNone/>
            </a:pPr>
            <a:endParaRPr sz="2400" dirty="0">
              <a:solidFill>
                <a:srgbClr val="213240"/>
              </a:solidFill>
            </a:endParaRPr>
          </a:p>
          <a:p>
            <a:pPr marL="0" lvl="0" indent="0" algn="l" rtl="0">
              <a:spcBef>
                <a:spcPts val="1800"/>
              </a:spcBef>
              <a:spcAft>
                <a:spcPts val="0"/>
              </a:spcAft>
              <a:buClr>
                <a:schemeClr val="accent6"/>
              </a:buClr>
              <a:buSzPts val="1100"/>
              <a:buFont typeface="Arial"/>
              <a:buNone/>
            </a:pPr>
            <a:endParaRPr sz="2000" dirty="0">
              <a:solidFill>
                <a:srgbClr val="213240"/>
              </a:solidFill>
            </a:endParaRPr>
          </a:p>
          <a:p>
            <a:pPr marL="0" lvl="0" indent="0" algn="l" rtl="0">
              <a:spcBef>
                <a:spcPts val="1800"/>
              </a:spcBef>
              <a:spcAft>
                <a:spcPts val="0"/>
              </a:spcAft>
              <a:buClr>
                <a:schemeClr val="accent6"/>
              </a:buClr>
              <a:buSzPts val="1100"/>
              <a:buFont typeface="Arial"/>
              <a:buNone/>
            </a:pPr>
            <a:endParaRPr sz="2600" dirty="0">
              <a:solidFill>
                <a:schemeClr val="accent5"/>
              </a:solidFill>
            </a:endParaRPr>
          </a:p>
          <a:p>
            <a:pPr marL="0" lvl="0" indent="0" algn="l" rtl="0">
              <a:spcBef>
                <a:spcPts val="1800"/>
              </a:spcBef>
              <a:spcAft>
                <a:spcPts val="0"/>
              </a:spcAft>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Plan Example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20</a:t>
            </a:fld>
            <a:endParaRPr lang="en-US" dirty="0"/>
          </a:p>
        </p:txBody>
      </p:sp>
      <p:pic>
        <p:nvPicPr>
          <p:cNvPr id="4" name="Picture 3"/>
          <p:cNvPicPr>
            <a:picLocks noChangeAspect="1"/>
          </p:cNvPicPr>
          <p:nvPr/>
        </p:nvPicPr>
        <p:blipFill>
          <a:blip r:embed="rId2"/>
          <a:stretch>
            <a:fillRect/>
          </a:stretch>
        </p:blipFill>
        <p:spPr>
          <a:xfrm>
            <a:off x="2443162" y="1881187"/>
            <a:ext cx="7305675" cy="3095625"/>
          </a:xfrm>
          <a:prstGeom prst="rect">
            <a:avLst/>
          </a:prstGeom>
        </p:spPr>
      </p:pic>
    </p:spTree>
    <p:extLst>
      <p:ext uri="{BB962C8B-B14F-4D97-AF65-F5344CB8AC3E}">
        <p14:creationId xmlns:p14="http://schemas.microsoft.com/office/powerpoint/2010/main" val="6123828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Identify Eligible OJT Participant(s)</a:t>
            </a:r>
            <a:br>
              <a:rPr lang="en-US" dirty="0"/>
            </a:br>
            <a:endParaRPr lang="en-US"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21</a:t>
            </a:fld>
            <a:endParaRPr lang="en-US" dirty="0"/>
          </a:p>
        </p:txBody>
      </p:sp>
      <p:sp>
        <p:nvSpPr>
          <p:cNvPr id="4" name="Text Placeholder 3"/>
          <p:cNvSpPr>
            <a:spLocks noGrp="1"/>
          </p:cNvSpPr>
          <p:nvPr>
            <p:ph type="body" idx="1"/>
          </p:nvPr>
        </p:nvSpPr>
        <p:spPr/>
        <p:txBody>
          <a:bodyPr/>
          <a:lstStyle/>
          <a:p>
            <a:pPr>
              <a:defRPr/>
            </a:pPr>
            <a:r>
              <a:rPr lang="en-US" altLang="en-US" dirty="0"/>
              <a:t>Referral Options and Eligibility </a:t>
            </a:r>
          </a:p>
          <a:p>
            <a:pPr marL="0" indent="0">
              <a:buFont typeface="Arial" charset="0"/>
              <a:buNone/>
              <a:defRPr/>
            </a:pPr>
            <a:r>
              <a:rPr lang="en-US" sz="2000" dirty="0"/>
              <a:t>The participant must meet </a:t>
            </a:r>
            <a:r>
              <a:rPr lang="en-US" sz="2000" b="1" u="sng" dirty="0"/>
              <a:t>eligibility criteria </a:t>
            </a:r>
            <a:r>
              <a:rPr lang="en-US" sz="2000" dirty="0"/>
              <a:t>for the COVID-19 NDWG.  The DRAFT OJT training plan will guide the match process based on competencies outlined for the OJT position. </a:t>
            </a:r>
          </a:p>
          <a:p>
            <a:pPr marL="114300" indent="0">
              <a:buNone/>
              <a:defRPr/>
            </a:pPr>
            <a:endParaRPr lang="en-US" altLang="en-US" sz="2400" dirty="0"/>
          </a:p>
          <a:p>
            <a:pPr>
              <a:defRPr/>
            </a:pPr>
            <a:r>
              <a:rPr lang="en-US" altLang="en-US" sz="2000" dirty="0"/>
              <a:t>Internal and Reverse Referrals </a:t>
            </a:r>
          </a:p>
          <a:p>
            <a:pPr lvl="1">
              <a:buFont typeface="Wingdings" panose="05000000000000000000" pitchFamily="2" charset="2"/>
              <a:buChar char="ü"/>
              <a:defRPr/>
            </a:pPr>
            <a:r>
              <a:rPr lang="en-US" altLang="en-US" sz="1800" dirty="0"/>
              <a:t>Career Center Staff</a:t>
            </a:r>
          </a:p>
          <a:p>
            <a:pPr lvl="1">
              <a:buFont typeface="Wingdings" panose="05000000000000000000" pitchFamily="2" charset="2"/>
              <a:buChar char="ü"/>
              <a:defRPr/>
            </a:pPr>
            <a:r>
              <a:rPr lang="en-US" altLang="en-US" sz="1800" dirty="0"/>
              <a:t>WIOA Title I , VET, TRADE, NDWG and other potential customers</a:t>
            </a:r>
          </a:p>
          <a:p>
            <a:pPr lvl="1">
              <a:buFont typeface="Wingdings" panose="05000000000000000000" pitchFamily="2" charset="2"/>
              <a:buChar char="ü"/>
              <a:defRPr/>
            </a:pPr>
            <a:r>
              <a:rPr lang="en-US" altLang="en-US" sz="1800" dirty="0"/>
              <a:t>Search applicant pool for potential OJT candidates</a:t>
            </a:r>
          </a:p>
          <a:p>
            <a:pPr lvl="1">
              <a:buFont typeface="Wingdings" panose="05000000000000000000" pitchFamily="2" charset="2"/>
              <a:buChar char="ü"/>
              <a:defRPr/>
            </a:pPr>
            <a:r>
              <a:rPr lang="en-US" altLang="en-US" sz="1800" dirty="0"/>
              <a:t>Employers – Reverse referrals</a:t>
            </a:r>
          </a:p>
          <a:p>
            <a:pPr marL="114300" indent="0">
              <a:buNone/>
            </a:pPr>
            <a:endParaRPr lang="en-US" dirty="0"/>
          </a:p>
        </p:txBody>
      </p:sp>
    </p:spTree>
    <p:extLst>
      <p:ext uri="{BB962C8B-B14F-4D97-AF65-F5344CB8AC3E}">
        <p14:creationId xmlns:p14="http://schemas.microsoft.com/office/powerpoint/2010/main" val="4039474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OJT Pre-Contract Form</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22</a:t>
            </a:fld>
            <a:endParaRPr lang="en-US" dirty="0"/>
          </a:p>
        </p:txBody>
      </p:sp>
      <p:pic>
        <p:nvPicPr>
          <p:cNvPr id="5" name="Picture 4"/>
          <p:cNvPicPr>
            <a:picLocks noChangeAspect="1"/>
          </p:cNvPicPr>
          <p:nvPr/>
        </p:nvPicPr>
        <p:blipFill>
          <a:blip r:embed="rId2"/>
          <a:stretch>
            <a:fillRect/>
          </a:stretch>
        </p:blipFill>
        <p:spPr>
          <a:xfrm>
            <a:off x="916238" y="1271884"/>
            <a:ext cx="9977631" cy="5362144"/>
          </a:xfrm>
          <a:prstGeom prst="rect">
            <a:avLst/>
          </a:prstGeom>
        </p:spPr>
      </p:pic>
    </p:spTree>
    <p:extLst>
      <p:ext uri="{BB962C8B-B14F-4D97-AF65-F5344CB8AC3E}">
        <p14:creationId xmlns:p14="http://schemas.microsoft.com/office/powerpoint/2010/main" val="21414385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OJT Contract Template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23</a:t>
            </a:fld>
            <a:endParaRPr lang="en-US" dirty="0"/>
          </a:p>
        </p:txBody>
      </p:sp>
      <p:pic>
        <p:nvPicPr>
          <p:cNvPr id="5" name="Picture 4"/>
          <p:cNvPicPr>
            <a:picLocks noChangeAspect="1"/>
          </p:cNvPicPr>
          <p:nvPr/>
        </p:nvPicPr>
        <p:blipFill>
          <a:blip r:embed="rId2"/>
          <a:stretch>
            <a:fillRect/>
          </a:stretch>
        </p:blipFill>
        <p:spPr>
          <a:xfrm>
            <a:off x="1495386" y="1247775"/>
            <a:ext cx="9334500" cy="5610225"/>
          </a:xfrm>
          <a:prstGeom prst="rect">
            <a:avLst/>
          </a:prstGeom>
        </p:spPr>
      </p:pic>
    </p:spTree>
    <p:extLst>
      <p:ext uri="{BB962C8B-B14F-4D97-AF65-F5344CB8AC3E}">
        <p14:creationId xmlns:p14="http://schemas.microsoft.com/office/powerpoint/2010/main" val="25244401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OJT Contract Template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24</a:t>
            </a:fld>
            <a:endParaRPr lang="en-US" dirty="0"/>
          </a:p>
        </p:txBody>
      </p:sp>
      <p:pic>
        <p:nvPicPr>
          <p:cNvPr id="6" name="Picture 5"/>
          <p:cNvPicPr>
            <a:picLocks noChangeAspect="1"/>
          </p:cNvPicPr>
          <p:nvPr/>
        </p:nvPicPr>
        <p:blipFill>
          <a:blip r:embed="rId2"/>
          <a:stretch>
            <a:fillRect/>
          </a:stretch>
        </p:blipFill>
        <p:spPr>
          <a:xfrm>
            <a:off x="1225448" y="1200150"/>
            <a:ext cx="9182100" cy="5657850"/>
          </a:xfrm>
          <a:prstGeom prst="rect">
            <a:avLst/>
          </a:prstGeom>
        </p:spPr>
      </p:pic>
    </p:spTree>
    <p:extLst>
      <p:ext uri="{BB962C8B-B14F-4D97-AF65-F5344CB8AC3E}">
        <p14:creationId xmlns:p14="http://schemas.microsoft.com/office/powerpoint/2010/main" val="18400340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OJT Contract Template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25</a:t>
            </a:fld>
            <a:endParaRPr lang="en-US" dirty="0"/>
          </a:p>
        </p:txBody>
      </p:sp>
      <p:pic>
        <p:nvPicPr>
          <p:cNvPr id="6" name="Picture 5"/>
          <p:cNvPicPr>
            <a:picLocks noChangeAspect="1"/>
          </p:cNvPicPr>
          <p:nvPr/>
        </p:nvPicPr>
        <p:blipFill>
          <a:blip r:embed="rId2"/>
          <a:stretch>
            <a:fillRect/>
          </a:stretch>
        </p:blipFill>
        <p:spPr>
          <a:xfrm>
            <a:off x="5783792" y="1409700"/>
            <a:ext cx="4333875" cy="5448300"/>
          </a:xfrm>
          <a:prstGeom prst="rect">
            <a:avLst/>
          </a:prstGeom>
        </p:spPr>
      </p:pic>
    </p:spTree>
    <p:extLst>
      <p:ext uri="{BB962C8B-B14F-4D97-AF65-F5344CB8AC3E}">
        <p14:creationId xmlns:p14="http://schemas.microsoft.com/office/powerpoint/2010/main" val="33693294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Contract Execution </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26</a:t>
            </a:fld>
            <a:endParaRPr lang="en-US" dirty="0"/>
          </a:p>
        </p:txBody>
      </p:sp>
      <p:sp>
        <p:nvSpPr>
          <p:cNvPr id="8" name="Text Placeholder 7"/>
          <p:cNvSpPr>
            <a:spLocks noGrp="1"/>
          </p:cNvSpPr>
          <p:nvPr>
            <p:ph type="body" idx="1"/>
          </p:nvPr>
        </p:nvSpPr>
        <p:spPr/>
        <p:txBody>
          <a:bodyPr/>
          <a:lstStyle/>
          <a:p>
            <a:pPr>
              <a:buFont typeface="Arial" panose="020B0604020202020204" pitchFamily="34" charset="0"/>
              <a:buChar char="•"/>
              <a:defRPr/>
            </a:pPr>
            <a:r>
              <a:rPr lang="en-US" sz="2400" b="1" dirty="0"/>
              <a:t>SPoC prepares OJT Contract and completes all applicable information </a:t>
            </a:r>
          </a:p>
          <a:p>
            <a:pPr>
              <a:buFont typeface="Arial" panose="020B0604020202020204" pitchFamily="34" charset="0"/>
              <a:buChar char="•"/>
              <a:defRPr/>
            </a:pPr>
            <a:r>
              <a:rPr lang="en-US" sz="2400" b="1" dirty="0"/>
              <a:t>SPoC gets the </a:t>
            </a:r>
            <a:r>
              <a:rPr lang="en-US" sz="2400" b="1" u="sng" dirty="0"/>
              <a:t>employers’ signatory name and email address</a:t>
            </a:r>
            <a:endParaRPr lang="en-US" sz="2400" u="sng" dirty="0"/>
          </a:p>
          <a:p>
            <a:pPr marL="342900">
              <a:buFont typeface="Arial" panose="020B0604020202020204" pitchFamily="34" charset="0"/>
              <a:buChar char="•"/>
              <a:defRPr/>
            </a:pPr>
            <a:r>
              <a:rPr lang="en-US" sz="2400" b="1" dirty="0"/>
              <a:t> SPoC sends contract and signatory information to MHHCWB for OJT Contract Review, Approval &amp; Signature Execution Process:</a:t>
            </a:r>
          </a:p>
          <a:p>
            <a:pPr marL="800100" lvl="1">
              <a:buFont typeface="Wingdings" panose="05000000000000000000" pitchFamily="2" charset="2"/>
              <a:buChar char="Ø"/>
              <a:defRPr/>
            </a:pPr>
            <a:r>
              <a:rPr lang="en-US" sz="2000" b="1" dirty="0"/>
              <a:t>MHHCWB will:</a:t>
            </a:r>
          </a:p>
          <a:p>
            <a:pPr lvl="2">
              <a:buFont typeface="Wingdings" panose="05000000000000000000" pitchFamily="2" charset="2"/>
              <a:buChar char="ü"/>
              <a:defRPr/>
            </a:pPr>
            <a:r>
              <a:rPr lang="en-US" dirty="0"/>
              <a:t>Review and Approve</a:t>
            </a:r>
          </a:p>
          <a:p>
            <a:pPr lvl="2">
              <a:buFont typeface="Wingdings" panose="05000000000000000000" pitchFamily="2" charset="2"/>
              <a:buChar char="ü"/>
              <a:defRPr/>
            </a:pPr>
            <a:r>
              <a:rPr lang="en-US" dirty="0"/>
              <a:t>Send to Employer for e-signature</a:t>
            </a:r>
          </a:p>
          <a:p>
            <a:pPr lvl="2">
              <a:buFont typeface="Wingdings" panose="05000000000000000000" pitchFamily="2" charset="2"/>
              <a:buChar char="ü"/>
              <a:defRPr/>
            </a:pPr>
            <a:r>
              <a:rPr lang="en-US" dirty="0"/>
              <a:t>Send a fully executed copy to SPoC</a:t>
            </a:r>
          </a:p>
          <a:p>
            <a:pPr marL="571500" lvl="1" indent="0">
              <a:buNone/>
              <a:defRPr/>
            </a:pPr>
            <a:endParaRPr lang="en-US" dirty="0"/>
          </a:p>
        </p:txBody>
      </p:sp>
    </p:spTree>
    <p:extLst>
      <p:ext uri="{BB962C8B-B14F-4D97-AF65-F5344CB8AC3E}">
        <p14:creationId xmlns:p14="http://schemas.microsoft.com/office/powerpoint/2010/main" val="29820653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 Start-Up</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27</a:t>
            </a:fld>
            <a:endParaRPr lang="en-US" dirty="0"/>
          </a:p>
        </p:txBody>
      </p:sp>
      <p:sp>
        <p:nvSpPr>
          <p:cNvPr id="4" name="Text Placeholder 3"/>
          <p:cNvSpPr>
            <a:spLocks noGrp="1"/>
          </p:cNvSpPr>
          <p:nvPr>
            <p:ph type="body" idx="1"/>
          </p:nvPr>
        </p:nvSpPr>
        <p:spPr/>
        <p:txBody>
          <a:bodyPr/>
          <a:lstStyle/>
          <a:p>
            <a:pPr marL="0" indent="0">
              <a:buFont typeface="Arial" charset="0"/>
              <a:buNone/>
              <a:defRPr/>
            </a:pPr>
            <a:r>
              <a:rPr lang="en-US" dirty="0"/>
              <a:t>At time of contract signing or prior to; the SPoC reviews the following with employer:</a:t>
            </a:r>
          </a:p>
          <a:p>
            <a:pPr marL="0" indent="0">
              <a:buFont typeface="Arial" charset="0"/>
              <a:buNone/>
              <a:defRPr/>
            </a:pPr>
            <a:endParaRPr lang="en-US" dirty="0"/>
          </a:p>
          <a:p>
            <a:pPr>
              <a:buFont typeface="Wingdings" panose="05000000000000000000" pitchFamily="2" charset="2"/>
              <a:buChar char="q"/>
              <a:defRPr/>
            </a:pPr>
            <a:r>
              <a:rPr lang="en-US" altLang="en-US" dirty="0"/>
              <a:t>Invoicing Process</a:t>
            </a:r>
          </a:p>
          <a:p>
            <a:pPr>
              <a:buFont typeface="Wingdings" panose="05000000000000000000" pitchFamily="2" charset="2"/>
              <a:buChar char="q"/>
              <a:defRPr/>
            </a:pPr>
            <a:r>
              <a:rPr lang="en-US" altLang="en-US" dirty="0"/>
              <a:t>Monthly Progress Report </a:t>
            </a:r>
          </a:p>
          <a:p>
            <a:pPr>
              <a:buFont typeface="Wingdings" panose="05000000000000000000" pitchFamily="2" charset="2"/>
              <a:buChar char="q"/>
              <a:defRPr/>
            </a:pPr>
            <a:r>
              <a:rPr lang="en-US" altLang="en-US" dirty="0"/>
              <a:t>Local Monitoring and Primary Operator Monitoring </a:t>
            </a:r>
            <a:endParaRPr lang="en-US" dirty="0"/>
          </a:p>
          <a:p>
            <a:endParaRPr lang="en-US" dirty="0"/>
          </a:p>
        </p:txBody>
      </p:sp>
    </p:spTree>
    <p:extLst>
      <p:ext uri="{BB962C8B-B14F-4D97-AF65-F5344CB8AC3E}">
        <p14:creationId xmlns:p14="http://schemas.microsoft.com/office/powerpoint/2010/main" val="8864140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Invoice and Progress Report</a:t>
            </a:r>
            <a:br>
              <a:rPr lang="en-US" dirty="0"/>
            </a:br>
            <a:endParaRPr lang="en-US"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28</a:t>
            </a:fld>
            <a:endParaRPr lang="en-US" dirty="0"/>
          </a:p>
        </p:txBody>
      </p:sp>
      <p:sp>
        <p:nvSpPr>
          <p:cNvPr id="4" name="Text Placeholder 3"/>
          <p:cNvSpPr>
            <a:spLocks noGrp="1"/>
          </p:cNvSpPr>
          <p:nvPr>
            <p:ph type="body" idx="1"/>
          </p:nvPr>
        </p:nvSpPr>
        <p:spPr/>
        <p:txBody>
          <a:bodyPr/>
          <a:lstStyle/>
          <a:p>
            <a:pPr marL="0" indent="0">
              <a:buFont typeface="Arial" charset="0"/>
              <a:buNone/>
              <a:defRPr/>
            </a:pPr>
            <a:r>
              <a:rPr lang="en-US" altLang="en-US" dirty="0"/>
              <a:t>Invoice – Monthly Process</a:t>
            </a:r>
          </a:p>
          <a:p>
            <a:pPr indent="-457200">
              <a:buFont typeface="+mj-lt"/>
              <a:buAutoNum type="arabicPeriod"/>
              <a:defRPr/>
            </a:pPr>
            <a:r>
              <a:rPr lang="en-US" dirty="0"/>
              <a:t>The Employer submits Invoice with backup documentation to SPOC with the OJT Monthly Progress Report – signatures must be on both</a:t>
            </a:r>
          </a:p>
          <a:p>
            <a:pPr indent="-457200">
              <a:buFont typeface="+mj-lt"/>
              <a:buAutoNum type="arabicPeriod"/>
              <a:defRPr/>
            </a:pPr>
            <a:r>
              <a:rPr lang="en-US" dirty="0"/>
              <a:t>The SPoC verifies for accuracy and gets official signature</a:t>
            </a:r>
          </a:p>
          <a:p>
            <a:pPr indent="-457200">
              <a:buFont typeface="+mj-lt"/>
              <a:buAutoNum type="arabicPeriod"/>
              <a:defRPr/>
            </a:pPr>
            <a:r>
              <a:rPr lang="en-US" dirty="0"/>
              <a:t>The SPoC submits to MHHCWB and will process payment directly to the employer within 30-days of receipt of the invoice</a:t>
            </a:r>
          </a:p>
          <a:p>
            <a:pPr marL="0" indent="0">
              <a:buNone/>
              <a:defRPr/>
            </a:pPr>
            <a:endParaRPr lang="en-US" dirty="0"/>
          </a:p>
          <a:p>
            <a:pPr marL="114300" indent="0">
              <a:buNone/>
            </a:pPr>
            <a:r>
              <a:rPr lang="en-US" sz="2000" dirty="0"/>
              <a:t>*See OJT invoice template and monthly progress report template forms in Policy attachments</a:t>
            </a:r>
          </a:p>
          <a:p>
            <a:pPr marL="114300" indent="0">
              <a:buNone/>
            </a:pPr>
            <a:endParaRPr lang="en-US" dirty="0"/>
          </a:p>
        </p:txBody>
      </p:sp>
    </p:spTree>
    <p:extLst>
      <p:ext uri="{BB962C8B-B14F-4D97-AF65-F5344CB8AC3E}">
        <p14:creationId xmlns:p14="http://schemas.microsoft.com/office/powerpoint/2010/main" val="12925622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Employer Invoice Template</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29</a:t>
            </a:fld>
            <a:endParaRPr lang="en-US" dirty="0"/>
          </a:p>
        </p:txBody>
      </p:sp>
      <p:pic>
        <p:nvPicPr>
          <p:cNvPr id="6" name="Picture 5"/>
          <p:cNvPicPr>
            <a:picLocks noChangeAspect="1"/>
          </p:cNvPicPr>
          <p:nvPr/>
        </p:nvPicPr>
        <p:blipFill>
          <a:blip r:embed="rId2"/>
          <a:stretch>
            <a:fillRect/>
          </a:stretch>
        </p:blipFill>
        <p:spPr>
          <a:xfrm>
            <a:off x="3259805" y="1202246"/>
            <a:ext cx="8932195" cy="6486525"/>
          </a:xfrm>
          <a:prstGeom prst="rect">
            <a:avLst/>
          </a:prstGeom>
        </p:spPr>
      </p:pic>
    </p:spTree>
    <p:extLst>
      <p:ext uri="{BB962C8B-B14F-4D97-AF65-F5344CB8AC3E}">
        <p14:creationId xmlns:p14="http://schemas.microsoft.com/office/powerpoint/2010/main" val="1097635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Presenter’s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dirty="0"/>
          </a:p>
        </p:txBody>
      </p:sp>
      <p:sp>
        <p:nvSpPr>
          <p:cNvPr id="6" name="Text Placeholder 5"/>
          <p:cNvSpPr>
            <a:spLocks noGrp="1"/>
          </p:cNvSpPr>
          <p:nvPr>
            <p:ph type="body" idx="1"/>
          </p:nvPr>
        </p:nvSpPr>
        <p:spPr/>
        <p:txBody>
          <a:bodyPr/>
          <a:lstStyle/>
          <a:p>
            <a:pPr marL="114300" indent="0">
              <a:buNone/>
            </a:pPr>
            <a:endParaRPr lang="en-US" dirty="0"/>
          </a:p>
          <a:p>
            <a:pPr marL="114300" indent="0">
              <a:spcBef>
                <a:spcPts val="0"/>
              </a:spcBef>
              <a:buNone/>
            </a:pPr>
            <a:r>
              <a:rPr lang="en-US" dirty="0"/>
              <a:t>Melissa Scibelli</a:t>
            </a:r>
          </a:p>
          <a:p>
            <a:pPr marL="114300" indent="0">
              <a:spcBef>
                <a:spcPts val="0"/>
              </a:spcBef>
              <a:buNone/>
            </a:pPr>
            <a:r>
              <a:rPr lang="en-US" dirty="0"/>
              <a:t>Director of Workforce Development Programs</a:t>
            </a:r>
          </a:p>
          <a:p>
            <a:pPr marL="114300" indent="0">
              <a:spcBef>
                <a:spcPts val="0"/>
              </a:spcBef>
              <a:buNone/>
            </a:pPr>
            <a:r>
              <a:rPr lang="en-US" dirty="0"/>
              <a:t>MassHire Hampden County Workforce Board</a:t>
            </a:r>
          </a:p>
          <a:p>
            <a:pPr marL="114300" indent="0">
              <a:spcBef>
                <a:spcPts val="0"/>
              </a:spcBef>
              <a:buNone/>
            </a:pPr>
            <a:endParaRPr lang="en-US" dirty="0"/>
          </a:p>
          <a:p>
            <a:pPr marL="114300" indent="0">
              <a:spcBef>
                <a:spcPts val="0"/>
              </a:spcBef>
              <a:buNone/>
            </a:pPr>
            <a:r>
              <a:rPr lang="en-US" dirty="0"/>
              <a:t>Andrea Kingman    </a:t>
            </a:r>
          </a:p>
          <a:p>
            <a:pPr marL="114300" indent="0">
              <a:spcBef>
                <a:spcPts val="0"/>
              </a:spcBef>
              <a:buNone/>
            </a:pPr>
            <a:r>
              <a:rPr lang="en-US" dirty="0"/>
              <a:t>Business Services Manager </a:t>
            </a:r>
          </a:p>
          <a:p>
            <a:pPr marL="114300" indent="0">
              <a:spcBef>
                <a:spcPts val="0"/>
              </a:spcBef>
              <a:buNone/>
            </a:pPr>
            <a:r>
              <a:rPr lang="en-US" dirty="0"/>
              <a:t>MassHire Greater Brockton Career Center</a:t>
            </a:r>
          </a:p>
        </p:txBody>
      </p:sp>
    </p:spTree>
    <p:extLst>
      <p:ext uri="{BB962C8B-B14F-4D97-AF65-F5344CB8AC3E}">
        <p14:creationId xmlns:p14="http://schemas.microsoft.com/office/powerpoint/2010/main" val="3318968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Monthly Progress Report</a:t>
            </a:r>
          </a:p>
        </p:txBody>
      </p:sp>
      <p:sp>
        <p:nvSpPr>
          <p:cNvPr id="3" name="Slide Number Placeholder 2"/>
          <p:cNvSpPr>
            <a:spLocks noGrp="1"/>
          </p:cNvSpPr>
          <p:nvPr>
            <p:ph type="sldNum" idx="12"/>
          </p:nvPr>
        </p:nvSpPr>
        <p:spPr/>
        <p:txBody>
          <a:bodyPr/>
          <a:lstStyle/>
          <a:p>
            <a:pPr lvl="0"/>
            <a:fld id="{00000000-1234-1234-1234-123412341234}" type="slidenum">
              <a:rPr lang="en-US" smtClean="0"/>
              <a:pPr lvl="0"/>
              <a:t>30</a:t>
            </a:fld>
            <a:endParaRPr lang="en-US" dirty="0"/>
          </a:p>
        </p:txBody>
      </p:sp>
      <p:sp>
        <p:nvSpPr>
          <p:cNvPr id="17" name="Picture Placeholder 16"/>
          <p:cNvSpPr>
            <a:spLocks noGrp="1"/>
          </p:cNvSpPr>
          <p:nvPr>
            <p:ph type="pic" idx="2"/>
          </p:nvPr>
        </p:nvSpPr>
        <p:spPr/>
      </p:sp>
      <p:sp>
        <p:nvSpPr>
          <p:cNvPr id="18" name="Picture Placeholder 17"/>
          <p:cNvSpPr>
            <a:spLocks noGrp="1"/>
          </p:cNvSpPr>
          <p:nvPr>
            <p:ph type="pic" idx="3"/>
          </p:nvPr>
        </p:nvSpPr>
        <p:spPr>
          <a:xfrm>
            <a:off x="6217921" y="1205276"/>
            <a:ext cx="6110111" cy="4918364"/>
          </a:xfrm>
        </p:spPr>
      </p:sp>
      <p:pic>
        <p:nvPicPr>
          <p:cNvPr id="7" name="Picture 6"/>
          <p:cNvPicPr>
            <a:picLocks noChangeAspect="1"/>
          </p:cNvPicPr>
          <p:nvPr/>
        </p:nvPicPr>
        <p:blipFill>
          <a:blip r:embed="rId2"/>
          <a:stretch>
            <a:fillRect/>
          </a:stretch>
        </p:blipFill>
        <p:spPr>
          <a:xfrm>
            <a:off x="0" y="1194816"/>
            <a:ext cx="6534150" cy="5163186"/>
          </a:xfrm>
          <a:prstGeom prst="rect">
            <a:avLst/>
          </a:prstGeom>
        </p:spPr>
      </p:pic>
      <p:pic>
        <p:nvPicPr>
          <p:cNvPr id="8" name="Picture 7"/>
          <p:cNvPicPr>
            <a:picLocks noChangeAspect="1"/>
          </p:cNvPicPr>
          <p:nvPr/>
        </p:nvPicPr>
        <p:blipFill>
          <a:blip r:embed="rId3"/>
          <a:stretch>
            <a:fillRect/>
          </a:stretch>
        </p:blipFill>
        <p:spPr>
          <a:xfrm>
            <a:off x="6778378" y="947658"/>
            <a:ext cx="5305425" cy="6191250"/>
          </a:xfrm>
          <a:prstGeom prst="rect">
            <a:avLst/>
          </a:prstGeom>
        </p:spPr>
      </p:pic>
    </p:spTree>
    <p:extLst>
      <p:ext uri="{BB962C8B-B14F-4D97-AF65-F5344CB8AC3E}">
        <p14:creationId xmlns:p14="http://schemas.microsoft.com/office/powerpoint/2010/main" val="28613682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MOSES Guidance </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31</a:t>
            </a:fld>
            <a:endParaRPr lang="en-US" dirty="0"/>
          </a:p>
        </p:txBody>
      </p:sp>
      <p:sp>
        <p:nvSpPr>
          <p:cNvPr id="4" name="Text Placeholder 3"/>
          <p:cNvSpPr>
            <a:spLocks noGrp="1"/>
          </p:cNvSpPr>
          <p:nvPr>
            <p:ph type="body" idx="1"/>
          </p:nvPr>
        </p:nvSpPr>
        <p:spPr/>
        <p:txBody>
          <a:bodyPr/>
          <a:lstStyle/>
          <a:p>
            <a:endParaRPr lang="en-US" dirty="0"/>
          </a:p>
          <a:p>
            <a:r>
              <a:rPr lang="en-US" dirty="0"/>
              <a:t>MOSES Guide is available to address data entry and Course and Training Provider information </a:t>
            </a:r>
          </a:p>
          <a:p>
            <a:pPr marL="114300" indent="0">
              <a:buNone/>
            </a:pPr>
            <a:endParaRPr lang="en-US" dirty="0"/>
          </a:p>
          <a:p>
            <a:r>
              <a:rPr lang="en-US" dirty="0"/>
              <a:t>See Primary Operator OJT MOSES Guidance Review Packet</a:t>
            </a:r>
          </a:p>
        </p:txBody>
      </p:sp>
    </p:spTree>
    <p:extLst>
      <p:ext uri="{BB962C8B-B14F-4D97-AF65-F5344CB8AC3E}">
        <p14:creationId xmlns:p14="http://schemas.microsoft.com/office/powerpoint/2010/main" val="4285905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US" dirty="0"/>
            </a:br>
            <a:r>
              <a:rPr lang="en-US" dirty="0"/>
              <a:t>OJT Worksite Monitoring </a:t>
            </a:r>
            <a:br>
              <a:rPr lang="en-US" dirty="0"/>
            </a:br>
            <a:endParaRPr lang="en-US"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32</a:t>
            </a:fld>
            <a:endParaRPr lang="en-US" dirty="0"/>
          </a:p>
        </p:txBody>
      </p:sp>
      <p:sp>
        <p:nvSpPr>
          <p:cNvPr id="4" name="Text Placeholder 3"/>
          <p:cNvSpPr>
            <a:spLocks noGrp="1"/>
          </p:cNvSpPr>
          <p:nvPr>
            <p:ph type="body" idx="1"/>
          </p:nvPr>
        </p:nvSpPr>
        <p:spPr>
          <a:xfrm>
            <a:off x="609600" y="1255776"/>
            <a:ext cx="10972800" cy="4547617"/>
          </a:xfrm>
        </p:spPr>
        <p:txBody>
          <a:bodyPr/>
          <a:lstStyle/>
          <a:p>
            <a:r>
              <a:rPr lang="en-US" dirty="0"/>
              <a:t>MassHire staff will monitor OJT at least once in person or virtually.  A monitoring form is included in the policy</a:t>
            </a:r>
          </a:p>
          <a:p>
            <a:endParaRPr lang="en-US" dirty="0"/>
          </a:p>
          <a:p>
            <a:r>
              <a:rPr lang="en-US" dirty="0"/>
              <a:t>Primary Operator will also conduct 1 monitoring during the OJT contract time period (can be done in conjunction with local area monitoring) </a:t>
            </a:r>
          </a:p>
          <a:p>
            <a:pPr marL="114300" indent="0">
              <a:buNone/>
            </a:pPr>
            <a:endParaRPr lang="en-US" sz="2000" dirty="0"/>
          </a:p>
          <a:p>
            <a:pPr marL="114300" indent="0">
              <a:buNone/>
            </a:pPr>
            <a:r>
              <a:rPr lang="en-US" sz="2000" dirty="0"/>
              <a:t>*See OJT monitoring form template in Policy attachments</a:t>
            </a:r>
          </a:p>
        </p:txBody>
      </p:sp>
    </p:spTree>
    <p:extLst>
      <p:ext uri="{BB962C8B-B14F-4D97-AF65-F5344CB8AC3E}">
        <p14:creationId xmlns:p14="http://schemas.microsoft.com/office/powerpoint/2010/main" val="223021692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Calibri" panose="020F0502020204030204" pitchFamily="34" charset="0"/>
                <a:ea typeface="Times New Roman" panose="02020603050405020304" pitchFamily="18" charset="0"/>
              </a:rPr>
              <a:t>MHHCWB Statewide OJT Document Process</a:t>
            </a:r>
            <a:br>
              <a:rPr lang="en-US" dirty="0">
                <a:latin typeface="Calibri" panose="020F0502020204030204" pitchFamily="34" charset="0"/>
                <a:ea typeface="Times New Roman" panose="02020603050405020304" pitchFamily="18" charset="0"/>
              </a:rPr>
            </a:br>
            <a:endParaRPr lang="en-US" dirty="0"/>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33</a:t>
            </a:fld>
            <a:endParaRPr lang="en-US" dirty="0"/>
          </a:p>
        </p:txBody>
      </p:sp>
      <p:pic>
        <p:nvPicPr>
          <p:cNvPr id="4" name="Picture 3"/>
          <p:cNvPicPr>
            <a:picLocks noChangeAspect="1"/>
          </p:cNvPicPr>
          <p:nvPr/>
        </p:nvPicPr>
        <p:blipFill>
          <a:blip r:embed="rId2"/>
          <a:stretch>
            <a:fillRect/>
          </a:stretch>
        </p:blipFill>
        <p:spPr>
          <a:xfrm>
            <a:off x="4478867" y="1266825"/>
            <a:ext cx="5638800" cy="5591175"/>
          </a:xfrm>
          <a:prstGeom prst="rect">
            <a:avLst/>
          </a:prstGeom>
        </p:spPr>
      </p:pic>
    </p:spTree>
    <p:extLst>
      <p:ext uri="{BB962C8B-B14F-4D97-AF65-F5344CB8AC3E}">
        <p14:creationId xmlns:p14="http://schemas.microsoft.com/office/powerpoint/2010/main" val="12010119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Resources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34</a:t>
            </a:fld>
            <a:endParaRPr lang="en-US" dirty="0"/>
          </a:p>
        </p:txBody>
      </p:sp>
      <p:sp>
        <p:nvSpPr>
          <p:cNvPr id="7" name="Text Placeholder 6"/>
          <p:cNvSpPr>
            <a:spLocks noGrp="1"/>
          </p:cNvSpPr>
          <p:nvPr>
            <p:ph type="body" idx="1"/>
          </p:nvPr>
        </p:nvSpPr>
        <p:spPr/>
        <p:txBody>
          <a:bodyPr/>
          <a:lstStyle/>
          <a:p>
            <a:pPr marL="114300" indent="0">
              <a:buNone/>
            </a:pPr>
            <a:r>
              <a:rPr lang="en-US" sz="2000" dirty="0">
                <a:solidFill>
                  <a:schemeClr val="accent6"/>
                </a:solidFill>
              </a:rPr>
              <a:t>Commonwealth of MA Website</a:t>
            </a:r>
            <a:endParaRPr lang="en-US" sz="2000" dirty="0">
              <a:solidFill>
                <a:schemeClr val="accent6"/>
              </a:solidFill>
              <a:hlinkClick r:id="rId2"/>
            </a:endParaRPr>
          </a:p>
          <a:p>
            <a:pPr marL="114300" indent="0">
              <a:buNone/>
            </a:pPr>
            <a:r>
              <a:rPr lang="en-US" sz="2000" dirty="0">
                <a:hlinkClick r:id="rId2"/>
              </a:rPr>
              <a:t>https://www.mass.gov/on-the-job-training-ojt</a:t>
            </a:r>
            <a:endParaRPr lang="en-US" sz="2000" dirty="0"/>
          </a:p>
          <a:p>
            <a:pPr marL="114300" indent="0">
              <a:buNone/>
            </a:pPr>
            <a:r>
              <a:rPr lang="en-US" sz="2000" dirty="0"/>
              <a:t>U.S. Department of Labor</a:t>
            </a:r>
          </a:p>
          <a:p>
            <a:pPr marL="114300" indent="0">
              <a:buNone/>
            </a:pPr>
            <a:r>
              <a:rPr lang="en-US" sz="2000" dirty="0">
                <a:hlinkClick r:id="rId3"/>
              </a:rPr>
              <a:t>https://www.dol.gov/general/topic/training</a:t>
            </a:r>
            <a:endParaRPr lang="en-US" sz="2000" dirty="0"/>
          </a:p>
          <a:p>
            <a:pPr marL="114300" indent="0">
              <a:buNone/>
            </a:pPr>
            <a:r>
              <a:rPr lang="en-US" sz="2000" dirty="0"/>
              <a:t>The Balance Careers - article</a:t>
            </a:r>
          </a:p>
          <a:p>
            <a:pPr marL="114300" indent="0">
              <a:buNone/>
            </a:pPr>
            <a:r>
              <a:rPr lang="en-US" sz="2000" dirty="0">
                <a:hlinkClick r:id="rId4"/>
              </a:rPr>
              <a:t>https://www.thebalancecareers.com/how-on-the-job-training-brings-you-value-1917941</a:t>
            </a:r>
            <a:endParaRPr lang="en-US" sz="2000" dirty="0"/>
          </a:p>
          <a:p>
            <a:pPr marL="114300" indent="0">
              <a:buNone/>
            </a:pPr>
            <a:r>
              <a:rPr lang="en-US" sz="2000" dirty="0"/>
              <a:t>O*NET OnLine</a:t>
            </a:r>
          </a:p>
          <a:p>
            <a:pPr marL="114300" indent="0">
              <a:buNone/>
            </a:pPr>
            <a:r>
              <a:rPr lang="en-US" sz="2000" dirty="0">
                <a:hlinkClick r:id="rId5"/>
              </a:rPr>
              <a:t>https://www.onetonline.org/</a:t>
            </a:r>
            <a:endParaRPr lang="en-US" sz="2000" dirty="0"/>
          </a:p>
          <a:p>
            <a:pPr marL="114300" indent="0">
              <a:buNone/>
            </a:pPr>
            <a:endParaRPr lang="en-US" dirty="0"/>
          </a:p>
          <a:p>
            <a:endParaRPr lang="en-US" dirty="0"/>
          </a:p>
        </p:txBody>
      </p:sp>
    </p:spTree>
    <p:extLst>
      <p:ext uri="{BB962C8B-B14F-4D97-AF65-F5344CB8AC3E}">
        <p14:creationId xmlns:p14="http://schemas.microsoft.com/office/powerpoint/2010/main" val="40090653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28"/>
          <p:cNvSpPr txBox="1">
            <a:spLocks noGrp="1"/>
          </p:cNvSpPr>
          <p:nvPr>
            <p:ph type="title"/>
          </p:nvPr>
        </p:nvSpPr>
        <p:spPr>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US" dirty="0"/>
              <a:t>Contact Information:</a:t>
            </a:r>
            <a:endParaRPr dirty="0"/>
          </a:p>
        </p:txBody>
      </p:sp>
      <p:sp>
        <p:nvSpPr>
          <p:cNvPr id="215" name="Google Shape;215;p28"/>
          <p:cNvSpPr txBox="1">
            <a:spLocks noGrp="1"/>
          </p:cNvSpPr>
          <p:nvPr>
            <p:ph type="sldNum" idx="12"/>
          </p:nvPr>
        </p:nvSpPr>
        <p:spPr>
          <a:prstGeom prst="rect">
            <a:avLst/>
          </a:prstGeom>
        </p:spPr>
        <p:txBody>
          <a:bodyPr spcFirstLastPara="1" wrap="square" lIns="0" tIns="45700" rIns="0"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dirty="0"/>
              <a:t>35</a:t>
            </a:fld>
            <a:endParaRPr dirty="0"/>
          </a:p>
        </p:txBody>
      </p:sp>
      <p:sp>
        <p:nvSpPr>
          <p:cNvPr id="216" name="Google Shape;216;p28"/>
          <p:cNvSpPr txBox="1">
            <a:spLocks noGrp="1"/>
          </p:cNvSpPr>
          <p:nvPr>
            <p:ph type="body" idx="1"/>
          </p:nvPr>
        </p:nvSpPr>
        <p:spPr>
          <a:prstGeom prst="rect">
            <a:avLst/>
          </a:prstGeom>
        </p:spPr>
        <p:txBody>
          <a:bodyPr spcFirstLastPara="1" wrap="square" lIns="91425" tIns="45700" rIns="91425" bIns="45700" anchor="t" anchorCtr="0">
            <a:noAutofit/>
          </a:bodyPr>
          <a:lstStyle/>
          <a:p>
            <a:pPr marL="76200" indent="0">
              <a:spcBef>
                <a:spcPts val="0"/>
              </a:spcBef>
              <a:buNone/>
            </a:pPr>
            <a:endParaRPr lang="en-US" b="1" dirty="0"/>
          </a:p>
          <a:p>
            <a:pPr marL="76200" indent="0">
              <a:spcBef>
                <a:spcPts val="0"/>
              </a:spcBef>
              <a:buNone/>
            </a:pPr>
            <a:r>
              <a:rPr lang="en-US" b="1" dirty="0"/>
              <a:t>Melissa Scibelli</a:t>
            </a:r>
          </a:p>
          <a:p>
            <a:pPr marL="76200" indent="0">
              <a:spcBef>
                <a:spcPts val="0"/>
              </a:spcBef>
              <a:buNone/>
            </a:pPr>
            <a:r>
              <a:rPr lang="en-US" b="1" dirty="0"/>
              <a:t>Director of Workforce Development Programs</a:t>
            </a:r>
          </a:p>
          <a:p>
            <a:pPr marL="76200" indent="0">
              <a:spcBef>
                <a:spcPts val="0"/>
              </a:spcBef>
              <a:buNone/>
            </a:pPr>
            <a:r>
              <a:rPr lang="en-US" b="1" dirty="0"/>
              <a:t>MassHire Hampden County Workforce Board</a:t>
            </a:r>
          </a:p>
          <a:p>
            <a:pPr marL="76200" indent="0">
              <a:spcBef>
                <a:spcPts val="0"/>
              </a:spcBef>
              <a:buNone/>
            </a:pPr>
            <a:r>
              <a:rPr lang="en-US" b="1" dirty="0">
                <a:hlinkClick r:id="rId3"/>
              </a:rPr>
              <a:t>mscibelli@masshirehcwb.com</a:t>
            </a:r>
            <a:endParaRPr lang="en-US" b="1" dirty="0"/>
          </a:p>
          <a:p>
            <a:pPr marL="76200" indent="0">
              <a:spcBef>
                <a:spcPts val="0"/>
              </a:spcBef>
              <a:buNone/>
            </a:pPr>
            <a:endParaRPr lang="en-US" b="1" dirty="0"/>
          </a:p>
          <a:p>
            <a:pPr marL="76200" indent="0">
              <a:spcBef>
                <a:spcPts val="0"/>
              </a:spcBef>
              <a:buNone/>
            </a:pPr>
            <a:endParaRPr lang="en-US" b="1" dirty="0"/>
          </a:p>
        </p:txBody>
      </p:sp>
      <p:sp>
        <p:nvSpPr>
          <p:cNvPr id="2" name="Text Placeholder 1"/>
          <p:cNvSpPr>
            <a:spLocks noGrp="1"/>
          </p:cNvSpPr>
          <p:nvPr>
            <p:ph type="body" idx="2"/>
          </p:nvPr>
        </p:nvSpPr>
        <p:spPr/>
        <p:txBody>
          <a:bodyPr/>
          <a:lstStyle/>
          <a:p>
            <a:pPr marL="76200" lvl="0" indent="0">
              <a:spcBef>
                <a:spcPts val="0"/>
              </a:spcBef>
              <a:buNone/>
            </a:pPr>
            <a:endParaRPr lang="en-US" dirty="0"/>
          </a:p>
          <a:p>
            <a:pPr marL="76200" lvl="0" indent="0">
              <a:spcBef>
                <a:spcPts val="0"/>
              </a:spcBef>
              <a:buNone/>
            </a:pPr>
            <a:r>
              <a:rPr lang="en-US" b="1" dirty="0"/>
              <a:t>Andrea Kingman    </a:t>
            </a:r>
          </a:p>
          <a:p>
            <a:pPr marL="76200" lvl="0" indent="0">
              <a:spcBef>
                <a:spcPts val="0"/>
              </a:spcBef>
              <a:buNone/>
            </a:pPr>
            <a:r>
              <a:rPr lang="en-US" b="1" dirty="0"/>
              <a:t>Business Services Manager </a:t>
            </a:r>
          </a:p>
          <a:p>
            <a:pPr marL="76200" lvl="0" indent="0">
              <a:spcBef>
                <a:spcPts val="0"/>
              </a:spcBef>
              <a:buNone/>
            </a:pPr>
            <a:r>
              <a:rPr lang="en-US" b="1" dirty="0"/>
              <a:t>MassHire Greater Brockton Career Center</a:t>
            </a:r>
          </a:p>
          <a:p>
            <a:pPr marL="76200" lvl="0" indent="0">
              <a:spcBef>
                <a:spcPts val="0"/>
              </a:spcBef>
              <a:buNone/>
            </a:pPr>
            <a:endParaRPr lang="en-US" b="1" dirty="0"/>
          </a:p>
          <a:p>
            <a:pPr marL="76200" lvl="0" indent="0">
              <a:spcBef>
                <a:spcPts val="0"/>
              </a:spcBef>
              <a:buNone/>
            </a:pPr>
            <a:r>
              <a:rPr lang="en-US" dirty="0">
                <a:hlinkClick r:id="rId4"/>
              </a:rPr>
              <a:t>akingman@masshiregbcc.org</a:t>
            </a:r>
            <a:endParaRPr lang="en-US" dirty="0"/>
          </a:p>
          <a:p>
            <a:pPr marL="76200" lvl="0" indent="0">
              <a:spcBef>
                <a:spcPts val="0"/>
              </a:spcBef>
              <a:buNone/>
            </a:pPr>
            <a:endParaRPr lang="en-US" dirty="0"/>
          </a:p>
          <a:p>
            <a:pPr marL="76200" lvl="0" indent="0" algn="ctr">
              <a:spcBef>
                <a:spcPts val="0"/>
              </a:spcBef>
              <a:buNone/>
            </a:pPr>
            <a:endParaRPr lang="en-US" b="1" dirty="0"/>
          </a:p>
          <a:p>
            <a:pPr marL="76200" indent="0">
              <a:buNone/>
            </a:pP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Questions or Comments?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36</a:t>
            </a:fld>
            <a:endParaRPr lang="en-US" dirty="0"/>
          </a:p>
        </p:txBody>
      </p:sp>
      <p:sp>
        <p:nvSpPr>
          <p:cNvPr id="4" name="Text Placeholder 3"/>
          <p:cNvSpPr>
            <a:spLocks noGrp="1"/>
          </p:cNvSpPr>
          <p:nvPr>
            <p:ph type="body" idx="1"/>
          </p:nvPr>
        </p:nvSpPr>
        <p:spPr/>
        <p:txBody>
          <a:bodyPr/>
          <a:lstStyle/>
          <a:p>
            <a:pPr marL="114300" indent="0">
              <a:buNone/>
            </a:pPr>
            <a:endParaRPr lang="en-US" dirty="0"/>
          </a:p>
          <a:p>
            <a:pPr marL="114300" indent="0" algn="ctr">
              <a:buNone/>
            </a:pPr>
            <a:endParaRPr lang="en-US" sz="7200" dirty="0"/>
          </a:p>
        </p:txBody>
      </p:sp>
      <p:pic>
        <p:nvPicPr>
          <p:cNvPr id="6" name="Picture 5"/>
          <p:cNvPicPr preferRelativeResize="0">
            <a:picLocks/>
          </p:cNvPicPr>
          <p:nvPr/>
        </p:nvPicPr>
        <p:blipFill>
          <a:blip r:embed="rId2"/>
          <a:stretch>
            <a:fillRect/>
          </a:stretch>
        </p:blipFill>
        <p:spPr>
          <a:xfrm>
            <a:off x="3476626" y="1966144"/>
            <a:ext cx="5238750" cy="2614613"/>
          </a:xfrm>
          <a:prstGeom prst="rect">
            <a:avLst/>
          </a:prstGeom>
        </p:spPr>
      </p:pic>
    </p:spTree>
    <p:extLst>
      <p:ext uri="{BB962C8B-B14F-4D97-AF65-F5344CB8AC3E}">
        <p14:creationId xmlns:p14="http://schemas.microsoft.com/office/powerpoint/2010/main" val="4176129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COVID-19 NDWG Project/Grant Overview</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dirty="0"/>
          </a:p>
        </p:txBody>
      </p:sp>
      <p:sp>
        <p:nvSpPr>
          <p:cNvPr id="4" name="Text Placeholder 3"/>
          <p:cNvSpPr>
            <a:spLocks noGrp="1"/>
          </p:cNvSpPr>
          <p:nvPr>
            <p:ph type="body" idx="1"/>
          </p:nvPr>
        </p:nvSpPr>
        <p:spPr/>
        <p:txBody>
          <a:bodyPr/>
          <a:lstStyle/>
          <a:p>
            <a:pPr marL="114300" indent="0">
              <a:spcBef>
                <a:spcPts val="0"/>
              </a:spcBef>
              <a:buClr>
                <a:srgbClr val="009876"/>
              </a:buClr>
              <a:buNone/>
            </a:pPr>
            <a:r>
              <a:rPr lang="en-US" sz="1800" b="1" u="sng" dirty="0">
                <a:latin typeface="Calibri" panose="020F0502020204030204" pitchFamily="34" charset="0"/>
                <a:cs typeface="Calibri" panose="020F0502020204030204" pitchFamily="34" charset="0"/>
              </a:rPr>
              <a:t>Grant Partners: </a:t>
            </a:r>
          </a:p>
          <a:p>
            <a:pPr marL="114300" indent="0">
              <a:spcBef>
                <a:spcPts val="0"/>
              </a:spcBef>
              <a:buClr>
                <a:srgbClr val="009876"/>
              </a:buClr>
              <a:buNone/>
            </a:pPr>
            <a:r>
              <a:rPr lang="en-US" sz="1800" b="1" u="sng" dirty="0">
                <a:latin typeface="Calibri" panose="020F0502020204030204" pitchFamily="34" charset="0"/>
                <a:cs typeface="Calibri" panose="020F0502020204030204" pitchFamily="34" charset="0"/>
              </a:rPr>
              <a:t>Grantee</a:t>
            </a:r>
            <a:r>
              <a:rPr lang="en-US" sz="1800" dirty="0">
                <a:latin typeface="Calibri" panose="020F0502020204030204" pitchFamily="34" charset="0"/>
                <a:cs typeface="Calibri" panose="020F0502020204030204" pitchFamily="34" charset="0"/>
              </a:rPr>
              <a:t>: EOLWD/</a:t>
            </a:r>
            <a:r>
              <a:rPr lang="en-US" sz="1800" dirty="0" err="1">
                <a:latin typeface="Calibri" panose="020F0502020204030204" pitchFamily="34" charset="0"/>
                <a:cs typeface="Calibri" panose="020F0502020204030204" pitchFamily="34" charset="0"/>
              </a:rPr>
              <a:t>MassHire</a:t>
            </a:r>
            <a:r>
              <a:rPr lang="en-US" sz="1800" dirty="0">
                <a:latin typeface="Calibri" panose="020F0502020204030204" pitchFamily="34" charset="0"/>
                <a:cs typeface="Calibri" panose="020F0502020204030204" pitchFamily="34" charset="0"/>
              </a:rPr>
              <a:t> Department of Career Services</a:t>
            </a:r>
            <a:r>
              <a:rPr lang="en-US" sz="1800" b="1" u="sng" dirty="0">
                <a:latin typeface="Calibri" panose="020F0502020204030204" pitchFamily="34" charset="0"/>
                <a:cs typeface="Calibri" panose="020F0502020204030204" pitchFamily="34" charset="0"/>
              </a:rPr>
              <a:t>/Primary Operator</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MassHire</a:t>
            </a:r>
            <a:r>
              <a:rPr lang="en-US" sz="1800" dirty="0">
                <a:latin typeface="Calibri" panose="020F0502020204030204" pitchFamily="34" charset="0"/>
                <a:cs typeface="Calibri" panose="020F0502020204030204" pitchFamily="34" charset="0"/>
              </a:rPr>
              <a:t> Hampden County Workforce Board/Other </a:t>
            </a:r>
            <a:r>
              <a:rPr lang="en-US" sz="1800" b="1" u="sng" dirty="0">
                <a:latin typeface="Calibri" panose="020F0502020204030204" pitchFamily="34" charset="0"/>
                <a:cs typeface="Calibri" panose="020F0502020204030204" pitchFamily="34" charset="0"/>
              </a:rPr>
              <a:t>Partners:</a:t>
            </a:r>
            <a:r>
              <a:rPr lang="en-US" sz="1800" dirty="0">
                <a:latin typeface="Calibri" panose="020F0502020204030204" pitchFamily="34" charset="0"/>
                <a:cs typeface="Calibri" panose="020F0502020204030204" pitchFamily="34" charset="0"/>
              </a:rPr>
              <a:t> </a:t>
            </a:r>
            <a:r>
              <a:rPr lang="en-US" sz="1800" dirty="0" err="1">
                <a:latin typeface="Calibri" panose="020F0502020204030204" pitchFamily="34" charset="0"/>
                <a:cs typeface="Calibri" panose="020F0502020204030204" pitchFamily="34" charset="0"/>
              </a:rPr>
              <a:t>MassHire</a:t>
            </a:r>
            <a:r>
              <a:rPr lang="en-US" sz="1800" dirty="0">
                <a:latin typeface="Calibri" panose="020F0502020204030204" pitchFamily="34" charset="0"/>
                <a:cs typeface="Calibri" panose="020F0502020204030204" pitchFamily="34" charset="0"/>
              </a:rPr>
              <a:t> Career Centers (16 total across MA)</a:t>
            </a:r>
          </a:p>
          <a:p>
            <a:pPr marL="114300" lvl="0" indent="0">
              <a:spcBef>
                <a:spcPts val="0"/>
              </a:spcBef>
              <a:buClr>
                <a:srgbClr val="009876"/>
              </a:buClr>
              <a:buNone/>
            </a:pPr>
            <a:endParaRPr lang="en-US" sz="1800" dirty="0">
              <a:solidFill>
                <a:srgbClr val="032B4A"/>
              </a:solidFill>
              <a:latin typeface="Calibri" panose="020F0502020204030204" pitchFamily="34" charset="0"/>
              <a:cs typeface="Calibri" panose="020F0502020204030204" pitchFamily="34" charset="0"/>
            </a:endParaRPr>
          </a:p>
          <a:p>
            <a:pPr marL="114300" lvl="0" indent="0">
              <a:spcBef>
                <a:spcPts val="0"/>
              </a:spcBef>
              <a:buClr>
                <a:srgbClr val="009876"/>
              </a:buClr>
              <a:buNone/>
            </a:pPr>
            <a:r>
              <a:rPr lang="en-US" sz="1800" dirty="0">
                <a:solidFill>
                  <a:srgbClr val="032B4A"/>
                </a:solidFill>
                <a:latin typeface="Calibri" panose="020F0502020204030204" pitchFamily="34" charset="0"/>
                <a:cs typeface="Calibri" panose="020F0502020204030204" pitchFamily="34" charset="0"/>
              </a:rPr>
              <a:t>The </a:t>
            </a:r>
            <a:r>
              <a:rPr lang="en-US" sz="1800" dirty="0" err="1">
                <a:solidFill>
                  <a:srgbClr val="032B4A"/>
                </a:solidFill>
                <a:latin typeface="Calibri" panose="020F0502020204030204" pitchFamily="34" charset="0"/>
                <a:cs typeface="Calibri" panose="020F0502020204030204" pitchFamily="34" charset="0"/>
              </a:rPr>
              <a:t>MassHire</a:t>
            </a:r>
            <a:r>
              <a:rPr lang="en-US" sz="1800" dirty="0">
                <a:solidFill>
                  <a:srgbClr val="032B4A"/>
                </a:solidFill>
                <a:latin typeface="Calibri" panose="020F0502020204030204" pitchFamily="34" charset="0"/>
                <a:cs typeface="Calibri" panose="020F0502020204030204" pitchFamily="34" charset="0"/>
              </a:rPr>
              <a:t> Hampden County Workforce Board (MHHCWB) has been identified as the statewide operator for this project. Funds for Career Services will be accessible through the NDWG Vouchering model. In this model, $2,400 per-Eligible enrollee is available to be accessed by local WIOA Fiscal Agents for the provision of Career Services. Period of Performance: April 10, 2020 – March 31, 2022 (applying for </a:t>
            </a:r>
            <a:r>
              <a:rPr lang="en-US" sz="1800">
                <a:solidFill>
                  <a:srgbClr val="032B4A"/>
                </a:solidFill>
                <a:latin typeface="Calibri" panose="020F0502020204030204" pitchFamily="34" charset="0"/>
                <a:cs typeface="Calibri" panose="020F0502020204030204" pitchFamily="34" charset="0"/>
              </a:rPr>
              <a:t>NCE through 2023). </a:t>
            </a:r>
            <a:endParaRPr lang="en-US" sz="1800" dirty="0">
              <a:solidFill>
                <a:srgbClr val="032B4A"/>
              </a:solidFill>
              <a:latin typeface="Calibri" panose="020F0502020204030204" pitchFamily="34" charset="0"/>
              <a:cs typeface="Calibri" panose="020F0502020204030204" pitchFamily="34" charset="0"/>
            </a:endParaRPr>
          </a:p>
          <a:p>
            <a:pPr marL="114300" lvl="0" indent="0">
              <a:lnSpc>
                <a:spcPct val="100000"/>
              </a:lnSpc>
              <a:spcBef>
                <a:spcPts val="0"/>
              </a:spcBef>
              <a:buClr>
                <a:srgbClr val="009876"/>
              </a:buClr>
              <a:buNone/>
            </a:pPr>
            <a:endParaRPr lang="en-US" sz="2000" dirty="0">
              <a:solidFill>
                <a:srgbClr val="032B4A"/>
              </a:solidFill>
              <a:latin typeface="Calibri" panose="020F0502020204030204" pitchFamily="34" charset="0"/>
              <a:cs typeface="Calibri" panose="020F0502020204030204" pitchFamily="34" charset="0"/>
            </a:endParaRPr>
          </a:p>
          <a:p>
            <a:pPr marL="114300" lvl="0" indent="0">
              <a:lnSpc>
                <a:spcPct val="100000"/>
              </a:lnSpc>
              <a:spcBef>
                <a:spcPts val="0"/>
              </a:spcBef>
              <a:buClr>
                <a:srgbClr val="009876"/>
              </a:buClr>
              <a:buNone/>
            </a:pPr>
            <a:r>
              <a:rPr lang="en-US" sz="1600" dirty="0">
                <a:solidFill>
                  <a:srgbClr val="032B4A"/>
                </a:solidFill>
                <a:latin typeface="Calibri" panose="020F0502020204030204" pitchFamily="34" charset="0"/>
                <a:cs typeface="Calibri" panose="020F0502020204030204" pitchFamily="34" charset="0"/>
              </a:rPr>
              <a:t>MASTER AGREEMENT</a:t>
            </a:r>
          </a:p>
          <a:p>
            <a:pPr marL="114300" lvl="0" indent="0">
              <a:lnSpc>
                <a:spcPct val="100000"/>
              </a:lnSpc>
              <a:spcBef>
                <a:spcPts val="0"/>
              </a:spcBef>
              <a:buClr>
                <a:srgbClr val="009876"/>
              </a:buClr>
              <a:buNone/>
            </a:pPr>
            <a:r>
              <a:rPr lang="en-US" sz="1600" dirty="0">
                <a:solidFill>
                  <a:srgbClr val="032B4A"/>
                </a:solidFill>
                <a:latin typeface="Calibri" panose="020F0502020204030204" pitchFamily="34" charset="0"/>
                <a:cs typeface="Calibri" panose="020F0502020204030204" pitchFamily="34" charset="0"/>
              </a:rPr>
              <a:t>Executed between the </a:t>
            </a:r>
            <a:r>
              <a:rPr lang="en-US" sz="1600" dirty="0" err="1">
                <a:solidFill>
                  <a:srgbClr val="032B4A"/>
                </a:solidFill>
                <a:latin typeface="Calibri" panose="020F0502020204030204" pitchFamily="34" charset="0"/>
                <a:cs typeface="Calibri" panose="020F0502020204030204" pitchFamily="34" charset="0"/>
              </a:rPr>
              <a:t>MassHire</a:t>
            </a:r>
            <a:r>
              <a:rPr lang="en-US" sz="1600" dirty="0">
                <a:solidFill>
                  <a:srgbClr val="032B4A"/>
                </a:solidFill>
                <a:latin typeface="Calibri" panose="020F0502020204030204" pitchFamily="34" charset="0"/>
                <a:cs typeface="Calibri" panose="020F0502020204030204" pitchFamily="34" charset="0"/>
              </a:rPr>
              <a:t> Hampden County Workforce Board, Inc. and all 16 local area WIOA Fiscal Agents. Master Agreement Consists of:</a:t>
            </a:r>
          </a:p>
          <a:p>
            <a:pPr marL="571500" lvl="1" indent="0">
              <a:lnSpc>
                <a:spcPct val="100000"/>
              </a:lnSpc>
              <a:spcBef>
                <a:spcPts val="0"/>
              </a:spcBef>
              <a:buClr>
                <a:srgbClr val="009876"/>
              </a:buClr>
              <a:buNone/>
            </a:pPr>
            <a:r>
              <a:rPr lang="en-US" sz="1600" dirty="0">
                <a:solidFill>
                  <a:srgbClr val="032B4A"/>
                </a:solidFill>
                <a:latin typeface="Calibri" panose="020F0502020204030204" pitchFamily="34" charset="0"/>
                <a:cs typeface="Calibri" panose="020F0502020204030204" pitchFamily="34" charset="0"/>
              </a:rPr>
              <a:t>Work Statement:</a:t>
            </a:r>
          </a:p>
          <a:p>
            <a:pPr lvl="2">
              <a:spcBef>
                <a:spcPts val="0"/>
              </a:spcBef>
              <a:buClr>
                <a:srgbClr val="009876"/>
              </a:buClr>
            </a:pPr>
            <a:r>
              <a:rPr lang="en-US" sz="1600" dirty="0">
                <a:solidFill>
                  <a:srgbClr val="032B4A"/>
                </a:solidFill>
                <a:latin typeface="Calibri" panose="020F0502020204030204" pitchFamily="34" charset="0"/>
                <a:cs typeface="Calibri" panose="020F0502020204030204" pitchFamily="34" charset="0"/>
              </a:rPr>
              <a:t>Scope of Work-Roles and Responsibilities</a:t>
            </a:r>
          </a:p>
          <a:p>
            <a:pPr lvl="2">
              <a:spcBef>
                <a:spcPts val="0"/>
              </a:spcBef>
              <a:buClr>
                <a:srgbClr val="009876"/>
              </a:buClr>
            </a:pPr>
            <a:r>
              <a:rPr lang="en-US" sz="1600" dirty="0">
                <a:solidFill>
                  <a:srgbClr val="032B4A"/>
                </a:solidFill>
                <a:latin typeface="Calibri" panose="020F0502020204030204" pitchFamily="34" charset="0"/>
                <a:cs typeface="Calibri" panose="020F0502020204030204" pitchFamily="34" charset="0"/>
              </a:rPr>
              <a:t>Participant Eligibility and Enrollment Criteria</a:t>
            </a:r>
          </a:p>
          <a:p>
            <a:pPr lvl="2">
              <a:spcBef>
                <a:spcPts val="0"/>
              </a:spcBef>
              <a:buClr>
                <a:srgbClr val="009876"/>
              </a:buClr>
            </a:pPr>
            <a:r>
              <a:rPr lang="en-US" sz="1600" dirty="0">
                <a:solidFill>
                  <a:srgbClr val="032B4A"/>
                </a:solidFill>
                <a:latin typeface="Calibri" panose="020F0502020204030204" pitchFamily="34" charset="0"/>
                <a:cs typeface="Calibri" panose="020F0502020204030204" pitchFamily="34" charset="0"/>
              </a:rPr>
              <a:t>Training and Support Services procedures</a:t>
            </a:r>
          </a:p>
          <a:p>
            <a:pPr lvl="2">
              <a:spcBef>
                <a:spcPts val="0"/>
              </a:spcBef>
              <a:buClr>
                <a:srgbClr val="009876"/>
              </a:buClr>
            </a:pPr>
            <a:r>
              <a:rPr lang="en-US" sz="1600" dirty="0">
                <a:solidFill>
                  <a:srgbClr val="032B4A"/>
                </a:solidFill>
                <a:latin typeface="Calibri" panose="020F0502020204030204" pitchFamily="34" charset="0"/>
                <a:cs typeface="Calibri" panose="020F0502020204030204" pitchFamily="34" charset="0"/>
              </a:rPr>
              <a:t>Vouchering Procedures</a:t>
            </a:r>
          </a:p>
          <a:p>
            <a:pPr lvl="2">
              <a:spcBef>
                <a:spcPts val="0"/>
              </a:spcBef>
              <a:buClr>
                <a:srgbClr val="009876"/>
              </a:buClr>
            </a:pPr>
            <a:r>
              <a:rPr lang="en-US" sz="1600" b="1" dirty="0" err="1">
                <a:solidFill>
                  <a:srgbClr val="032B4A"/>
                </a:solidFill>
                <a:latin typeface="Calibri" panose="020F0502020204030204" pitchFamily="34" charset="0"/>
                <a:cs typeface="Calibri" panose="020F0502020204030204" pitchFamily="34" charset="0"/>
              </a:rPr>
              <a:t>SPoC</a:t>
            </a:r>
            <a:r>
              <a:rPr lang="en-US" sz="1600" b="1" dirty="0">
                <a:solidFill>
                  <a:srgbClr val="032B4A"/>
                </a:solidFill>
                <a:latin typeface="Calibri" panose="020F0502020204030204" pitchFamily="34" charset="0"/>
                <a:cs typeface="Calibri" panose="020F0502020204030204" pitchFamily="34" charset="0"/>
              </a:rPr>
              <a:t> Designation </a:t>
            </a:r>
          </a:p>
          <a:p>
            <a:pPr marL="114300" indent="0">
              <a:spcBef>
                <a:spcPts val="0"/>
              </a:spcBef>
              <a:buNone/>
            </a:pPr>
            <a:endParaRPr lang="en-US" sz="2000" dirty="0">
              <a:latin typeface="Calibri" panose="020F0502020204030204" pitchFamily="34" charset="0"/>
              <a:cs typeface="Calibri" panose="020F0502020204030204" pitchFamily="34" charset="0"/>
            </a:endParaRPr>
          </a:p>
          <a:p>
            <a:pPr marL="114300" indent="0">
              <a:buNone/>
            </a:pPr>
            <a:endParaRPr lang="en-US" dirty="0"/>
          </a:p>
        </p:txBody>
      </p:sp>
    </p:spTree>
    <p:extLst>
      <p:ext uri="{BB962C8B-B14F-4D97-AF65-F5344CB8AC3E}">
        <p14:creationId xmlns:p14="http://schemas.microsoft.com/office/powerpoint/2010/main" val="3878567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bg1"/>
                </a:solidFill>
              </a:rPr>
              <a:t>Overview of Training Topics </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dirty="0"/>
          </a:p>
        </p:txBody>
      </p:sp>
      <p:sp>
        <p:nvSpPr>
          <p:cNvPr id="4" name="Text Placeholder 3"/>
          <p:cNvSpPr>
            <a:spLocks noGrp="1"/>
          </p:cNvSpPr>
          <p:nvPr>
            <p:ph type="body" idx="1"/>
          </p:nvPr>
        </p:nvSpPr>
        <p:spPr/>
        <p:txBody>
          <a:bodyPr/>
          <a:lstStyle/>
          <a:p>
            <a:pPr marL="342900" lvl="0" fontAlgn="base">
              <a:spcBef>
                <a:spcPts val="0"/>
              </a:spcBef>
              <a:buFont typeface="Symbol" panose="05050102010706020507" pitchFamily="18" charset="2"/>
              <a:buChar char=""/>
            </a:pPr>
            <a:r>
              <a:rPr lang="en-US" sz="3200" dirty="0">
                <a:latin typeface="Calibri" panose="020F0502020204030204" pitchFamily="34" charset="0"/>
                <a:ea typeface="Times New Roman" panose="02020603050405020304" pitchFamily="18" charset="0"/>
              </a:rPr>
              <a:t>OJT Model Overview and Benefits </a:t>
            </a:r>
          </a:p>
          <a:p>
            <a:pPr marL="0" lvl="0" indent="0" fontAlgn="base">
              <a:spcBef>
                <a:spcPts val="0"/>
              </a:spcBef>
              <a:buNone/>
            </a:pPr>
            <a:endParaRPr lang="en-US" sz="3200" dirty="0">
              <a:latin typeface="Times New Roman" panose="02020603050405020304" pitchFamily="18" charset="0"/>
              <a:ea typeface="Times New Roman" panose="02020603050405020304" pitchFamily="18" charset="0"/>
            </a:endParaRPr>
          </a:p>
          <a:p>
            <a:pPr marL="342900" lvl="0" fontAlgn="base">
              <a:spcBef>
                <a:spcPts val="0"/>
              </a:spcBef>
              <a:buFont typeface="Symbol" panose="05050102010706020507" pitchFamily="18" charset="2"/>
              <a:buChar char=""/>
            </a:pPr>
            <a:r>
              <a:rPr lang="en-US" sz="3200" dirty="0">
                <a:latin typeface="Calibri" panose="020F0502020204030204" pitchFamily="34" charset="0"/>
                <a:ea typeface="Times New Roman" panose="02020603050405020304" pitchFamily="18" charset="0"/>
              </a:rPr>
              <a:t>Eligibility: Employer and Employee </a:t>
            </a:r>
          </a:p>
          <a:p>
            <a:pPr marL="0" lvl="0" indent="0" fontAlgn="base">
              <a:spcBef>
                <a:spcPts val="0"/>
              </a:spcBef>
              <a:buNone/>
            </a:pPr>
            <a:endParaRPr lang="en-US" sz="3200" dirty="0">
              <a:latin typeface="Times New Roman" panose="02020603050405020304" pitchFamily="18" charset="0"/>
              <a:ea typeface="Times New Roman" panose="02020603050405020304" pitchFamily="18" charset="0"/>
            </a:endParaRPr>
          </a:p>
          <a:p>
            <a:pPr marL="342900" lvl="0" fontAlgn="base">
              <a:spcBef>
                <a:spcPts val="0"/>
              </a:spcBef>
              <a:buFont typeface="Symbol" panose="05050102010706020507" pitchFamily="18" charset="2"/>
              <a:buChar char=""/>
            </a:pPr>
            <a:r>
              <a:rPr lang="en-US" sz="3200" dirty="0">
                <a:latin typeface="Calibri" panose="020F0502020204030204" pitchFamily="34" charset="0"/>
                <a:ea typeface="Times New Roman" panose="02020603050405020304" pitchFamily="18" charset="0"/>
              </a:rPr>
              <a:t>OJT Process: Working with the Employer and Customer</a:t>
            </a:r>
          </a:p>
          <a:p>
            <a:pPr marL="0" lvl="0" indent="0" fontAlgn="base">
              <a:spcBef>
                <a:spcPts val="0"/>
              </a:spcBef>
              <a:buNone/>
            </a:pPr>
            <a:r>
              <a:rPr lang="en-US" sz="3200" dirty="0">
                <a:latin typeface="Calibri" panose="020F0502020204030204" pitchFamily="34" charset="0"/>
                <a:ea typeface="Times New Roman" panose="02020603050405020304" pitchFamily="18" charset="0"/>
              </a:rPr>
              <a:t> </a:t>
            </a:r>
            <a:endParaRPr lang="en-US" sz="3200" dirty="0">
              <a:latin typeface="Times New Roman" panose="02020603050405020304" pitchFamily="18" charset="0"/>
              <a:ea typeface="Times New Roman" panose="02020603050405020304" pitchFamily="18" charset="0"/>
            </a:endParaRPr>
          </a:p>
          <a:p>
            <a:pPr marL="342900" lvl="0" fontAlgn="base">
              <a:spcBef>
                <a:spcPts val="0"/>
              </a:spcBef>
              <a:buFont typeface="Symbol" panose="05050102010706020507" pitchFamily="18" charset="2"/>
              <a:buChar char=""/>
            </a:pPr>
            <a:r>
              <a:rPr lang="en-US" sz="3200" dirty="0">
                <a:latin typeface="Calibri" panose="020F0502020204030204" pitchFamily="34" charset="0"/>
                <a:ea typeface="Times New Roman" panose="02020603050405020304" pitchFamily="18" charset="0"/>
              </a:rPr>
              <a:t>OJT Documents/Paperwork Review </a:t>
            </a:r>
            <a:endParaRPr lang="en-US" sz="3200" dirty="0">
              <a:latin typeface="Times New Roman" panose="02020603050405020304" pitchFamily="18" charset="0"/>
              <a:ea typeface="Times New Roman" panose="02020603050405020304" pitchFamily="18" charset="0"/>
            </a:endParaRPr>
          </a:p>
          <a:p>
            <a:pPr marL="800100" lvl="1" fontAlgn="base">
              <a:spcBef>
                <a:spcPts val="0"/>
              </a:spcBef>
              <a:buFont typeface="Symbol" panose="05050102010706020507" pitchFamily="18" charset="2"/>
              <a:buChar char=""/>
            </a:pPr>
            <a:r>
              <a:rPr lang="en-US" sz="2800" dirty="0">
                <a:latin typeface="Calibri" panose="020F0502020204030204" pitchFamily="34" charset="0"/>
                <a:ea typeface="Times New Roman" panose="02020603050405020304" pitchFamily="18" charset="0"/>
              </a:rPr>
              <a:t>MOSES Data Entry  (guidance slides in separate packet)</a:t>
            </a:r>
          </a:p>
          <a:p>
            <a:pPr marL="457200" lvl="1" indent="0" fontAlgn="base">
              <a:spcBef>
                <a:spcPts val="0"/>
              </a:spcBef>
              <a:buNone/>
            </a:pPr>
            <a:endParaRPr lang="en-US" sz="2800" dirty="0">
              <a:latin typeface="Times New Roman" panose="02020603050405020304" pitchFamily="18" charset="0"/>
              <a:ea typeface="Times New Roman" panose="02020603050405020304" pitchFamily="18" charset="0"/>
            </a:endParaRPr>
          </a:p>
          <a:p>
            <a:pPr marL="342900" lvl="0" fontAlgn="base">
              <a:spcBef>
                <a:spcPts val="0"/>
              </a:spcBef>
              <a:buFont typeface="Symbol" panose="05050102010706020507" pitchFamily="18" charset="2"/>
              <a:buChar char=""/>
            </a:pPr>
            <a:r>
              <a:rPr lang="en-US" sz="3200" dirty="0">
                <a:latin typeface="Calibri" panose="020F0502020204030204" pitchFamily="34" charset="0"/>
                <a:ea typeface="Times New Roman" panose="02020603050405020304" pitchFamily="18" charset="0"/>
              </a:rPr>
              <a:t>Technical Assistance/Resources </a:t>
            </a:r>
            <a:endParaRPr lang="en-US" sz="3200" dirty="0">
              <a:latin typeface="Times New Roman" panose="02020603050405020304" pitchFamily="18" charset="0"/>
              <a:ea typeface="Times New Roman" panose="02020603050405020304" pitchFamily="18" charset="0"/>
            </a:endParaRPr>
          </a:p>
          <a:p>
            <a:pPr marL="342900" lvl="0" fontAlgn="base">
              <a:buFont typeface="Symbol" panose="05050102010706020507" pitchFamily="18" charset="2"/>
              <a:buChar char=""/>
            </a:pPr>
            <a:endParaRPr lang="en-US" sz="3200" dirty="0">
              <a:latin typeface="Times New Roman" panose="02020603050405020304" pitchFamily="18" charset="0"/>
              <a:ea typeface="Times New Roman" panose="02020603050405020304" pitchFamily="18" charset="0"/>
            </a:endParaRPr>
          </a:p>
          <a:p>
            <a:endParaRPr lang="en-US" sz="3200" dirty="0"/>
          </a:p>
        </p:txBody>
      </p:sp>
    </p:spTree>
    <p:extLst>
      <p:ext uri="{BB962C8B-B14F-4D97-AF65-F5344CB8AC3E}">
        <p14:creationId xmlns:p14="http://schemas.microsoft.com/office/powerpoint/2010/main" val="1547839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Workforce Trends - Opportunities for OJT’s</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dirty="0"/>
          </a:p>
        </p:txBody>
      </p:sp>
      <p:sp>
        <p:nvSpPr>
          <p:cNvPr id="4" name="Text Placeholder 3"/>
          <p:cNvSpPr>
            <a:spLocks noGrp="1"/>
          </p:cNvSpPr>
          <p:nvPr>
            <p:ph type="body" idx="1"/>
          </p:nvPr>
        </p:nvSpPr>
        <p:spPr/>
        <p:txBody>
          <a:bodyPr/>
          <a:lstStyle/>
          <a:p>
            <a:r>
              <a:rPr lang="en-US" dirty="0"/>
              <a:t>Reinvention – disruptive change creating opportunities for job seekers and employers</a:t>
            </a:r>
          </a:p>
          <a:p>
            <a:r>
              <a:rPr lang="en-US" dirty="0"/>
              <a:t>50% of all employees will need reskilling by 2025, as adoption of technology increases, according to the World Economic Forum's Future of Jobs Report</a:t>
            </a:r>
          </a:p>
          <a:p>
            <a:r>
              <a:rPr lang="en-US" dirty="0"/>
              <a:t>Newly emerging this year are skills in self-management such as </a:t>
            </a:r>
            <a:r>
              <a:rPr lang="en-US" u="sng" dirty="0"/>
              <a:t>active learning</a:t>
            </a:r>
            <a:r>
              <a:rPr lang="en-US" dirty="0"/>
              <a:t>, resilience, stress tolerance and flexibility</a:t>
            </a:r>
          </a:p>
          <a:p>
            <a:r>
              <a:rPr lang="en-US" dirty="0"/>
              <a:t>Respondents to the Future of Jobs Survey estimate that around 40% of workers will require </a:t>
            </a:r>
            <a:r>
              <a:rPr lang="en-US" u="sng" dirty="0"/>
              <a:t>reskilling of six months or less</a:t>
            </a:r>
            <a:endParaRPr lang="en-US" dirty="0"/>
          </a:p>
          <a:p>
            <a:pPr marL="114300" indent="0">
              <a:spcBef>
                <a:spcPts val="0"/>
              </a:spcBef>
              <a:buNone/>
            </a:pPr>
            <a:endParaRPr lang="en-US" sz="1200" dirty="0"/>
          </a:p>
          <a:p>
            <a:pPr marL="114300" indent="0">
              <a:spcBef>
                <a:spcPts val="0"/>
              </a:spcBef>
              <a:buNone/>
            </a:pPr>
            <a:endParaRPr lang="en-US" sz="1200" dirty="0"/>
          </a:p>
          <a:p>
            <a:pPr marL="114300" indent="0" algn="ctr">
              <a:spcBef>
                <a:spcPts val="0"/>
              </a:spcBef>
              <a:buNone/>
            </a:pPr>
            <a:r>
              <a:rPr lang="en-US" sz="1200" dirty="0"/>
              <a:t>World Economic Forum</a:t>
            </a:r>
          </a:p>
          <a:p>
            <a:pPr marL="114300" indent="0" algn="ctr">
              <a:spcBef>
                <a:spcPts val="0"/>
              </a:spcBef>
              <a:buNone/>
            </a:pPr>
            <a:r>
              <a:rPr lang="en-US" sz="1200" dirty="0"/>
              <a:t>https://www.weforum.org/agenda/2020/10/top-10-work-skills-of-tomorrow-how-long-it-takes-to-learn-them/</a:t>
            </a:r>
          </a:p>
          <a:p>
            <a:pPr marL="114300" indent="0">
              <a:buNone/>
            </a:pPr>
            <a:endParaRPr lang="en-US" dirty="0"/>
          </a:p>
        </p:txBody>
      </p:sp>
    </p:spTree>
    <p:extLst>
      <p:ext uri="{BB962C8B-B14F-4D97-AF65-F5344CB8AC3E}">
        <p14:creationId xmlns:p14="http://schemas.microsoft.com/office/powerpoint/2010/main" val="2447085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On-the-Job Training (OJT) Background</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dirty="0"/>
          </a:p>
        </p:txBody>
      </p:sp>
      <p:sp>
        <p:nvSpPr>
          <p:cNvPr id="4" name="Text Placeholder 3"/>
          <p:cNvSpPr>
            <a:spLocks noGrp="1"/>
          </p:cNvSpPr>
          <p:nvPr>
            <p:ph type="body" idx="1"/>
          </p:nvPr>
        </p:nvSpPr>
        <p:spPr/>
        <p:txBody>
          <a:bodyPr/>
          <a:lstStyle/>
          <a:p>
            <a:pPr marL="114300" indent="0">
              <a:buNone/>
            </a:pPr>
            <a:r>
              <a:rPr lang="en-US" dirty="0"/>
              <a:t>On-the-Job Training (OJT) provides WIOA eligible participants occupational skills and training essential to the performance of a specific job. OJT is an “earn and learn” employment model where participants may upgrade, retool, and increase employability skills. OJT addresses local employers’ workforce needs, enhances the skills of the participants and aids employers in attaining qualified, skilled workforce with the competencies that are needed. </a:t>
            </a:r>
          </a:p>
          <a:p>
            <a:pPr marL="114300" indent="0">
              <a:buNone/>
            </a:pPr>
            <a:endParaRPr lang="en-US" dirty="0"/>
          </a:p>
          <a:p>
            <a:pPr marL="114300" indent="0">
              <a:buNone/>
            </a:pPr>
            <a:endParaRPr lang="en-US" dirty="0"/>
          </a:p>
        </p:txBody>
      </p:sp>
    </p:spTree>
    <p:extLst>
      <p:ext uri="{BB962C8B-B14F-4D97-AF65-F5344CB8AC3E}">
        <p14:creationId xmlns:p14="http://schemas.microsoft.com/office/powerpoint/2010/main" val="966353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On-the-Job (OJT) Training</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dirty="0"/>
          </a:p>
        </p:txBody>
      </p:sp>
      <p:sp>
        <p:nvSpPr>
          <p:cNvPr id="4" name="Text Placeholder 3"/>
          <p:cNvSpPr>
            <a:spLocks noGrp="1"/>
          </p:cNvSpPr>
          <p:nvPr>
            <p:ph type="body" idx="1"/>
          </p:nvPr>
        </p:nvSpPr>
        <p:spPr/>
        <p:txBody>
          <a:bodyPr/>
          <a:lstStyle/>
          <a:p>
            <a:pPr marL="114300" indent="0" algn="ctr">
              <a:buClr>
                <a:srgbClr val="93A299"/>
              </a:buClr>
              <a:buNone/>
              <a:defRPr/>
            </a:pPr>
            <a:r>
              <a:rPr lang="en-US" b="1" i="1" dirty="0">
                <a:solidFill>
                  <a:srgbClr val="002060"/>
                </a:solidFill>
                <a:latin typeface="Calibri" panose="020F0502020204030204" pitchFamily="34" charset="0"/>
                <a:cs typeface="Calibri" panose="020F0502020204030204" pitchFamily="34" charset="0"/>
              </a:rPr>
              <a:t>Earn While You Learn Model</a:t>
            </a:r>
            <a:endParaRPr lang="en-US" dirty="0">
              <a:solidFill>
                <a:srgbClr val="002060"/>
              </a:solidFill>
              <a:latin typeface="Calibri" panose="020F0502020204030204" pitchFamily="34" charset="0"/>
              <a:cs typeface="Calibri" panose="020F0502020204030204" pitchFamily="34" charset="0"/>
            </a:endParaRPr>
          </a:p>
          <a:p>
            <a:pPr lvl="0">
              <a:buClr>
                <a:srgbClr val="93A299"/>
              </a:buClr>
              <a:defRPr/>
            </a:pPr>
            <a:r>
              <a:rPr lang="en-US" dirty="0">
                <a:solidFill>
                  <a:srgbClr val="002060"/>
                </a:solidFill>
                <a:latin typeface="Calibri" panose="020F0502020204030204" pitchFamily="34" charset="0"/>
                <a:cs typeface="Calibri" panose="020F0502020204030204" pitchFamily="34" charset="0"/>
              </a:rPr>
              <a:t>Hands on training that the employer designs</a:t>
            </a:r>
          </a:p>
          <a:p>
            <a:pPr lvl="0">
              <a:buClr>
                <a:srgbClr val="93A299"/>
              </a:buClr>
              <a:defRPr/>
            </a:pPr>
            <a:r>
              <a:rPr lang="en-US" dirty="0">
                <a:solidFill>
                  <a:srgbClr val="002060"/>
                </a:solidFill>
                <a:latin typeface="Calibri" panose="020F0502020204030204" pitchFamily="34" charset="0"/>
                <a:cs typeface="Calibri" panose="020F0502020204030204" pitchFamily="34" charset="0"/>
              </a:rPr>
              <a:t>A payment to offset training costs</a:t>
            </a:r>
          </a:p>
          <a:p>
            <a:pPr lvl="0">
              <a:buClr>
                <a:srgbClr val="93A299"/>
              </a:buClr>
              <a:defRPr/>
            </a:pPr>
            <a:r>
              <a:rPr lang="en-US" dirty="0">
                <a:solidFill>
                  <a:srgbClr val="002060"/>
                </a:solidFill>
                <a:latin typeface="Calibri" panose="020F0502020204030204" pitchFamily="34" charset="0"/>
                <a:cs typeface="Calibri" panose="020F0502020204030204" pitchFamily="34" charset="0"/>
              </a:rPr>
              <a:t>An opportunity to train employees and provide knowledge or skills essential to the full and adequate performance of a job</a:t>
            </a:r>
          </a:p>
          <a:p>
            <a:pPr lvl="0">
              <a:buClr>
                <a:srgbClr val="93A299"/>
              </a:buClr>
              <a:defRPr/>
            </a:pPr>
            <a:r>
              <a:rPr lang="en-US" dirty="0">
                <a:solidFill>
                  <a:srgbClr val="002060"/>
                </a:solidFill>
                <a:latin typeface="Calibri" panose="020F0502020204030204" pitchFamily="34" charset="0"/>
                <a:cs typeface="Calibri" panose="020F0502020204030204" pitchFamily="34" charset="0"/>
              </a:rPr>
              <a:t>An investment in the company and the employee</a:t>
            </a:r>
          </a:p>
          <a:p>
            <a:pPr lvl="0">
              <a:buClr>
                <a:srgbClr val="93A299"/>
              </a:buClr>
              <a:defRPr/>
            </a:pPr>
            <a:r>
              <a:rPr lang="en-US" dirty="0">
                <a:solidFill>
                  <a:srgbClr val="002060"/>
                </a:solidFill>
                <a:latin typeface="Calibri" panose="020F0502020204030204" pitchFamily="34" charset="0"/>
                <a:cs typeface="Calibri" panose="020F0502020204030204" pitchFamily="34" charset="0"/>
              </a:rPr>
              <a:t>An opportunity to train an individual to learn new skills (COVID-19 impact on jobs)</a:t>
            </a:r>
          </a:p>
          <a:p>
            <a:pPr marL="114300" lvl="0" indent="0">
              <a:buClr>
                <a:srgbClr val="93A299"/>
              </a:buClr>
              <a:buNone/>
              <a:defRPr/>
            </a:pPr>
            <a:endParaRPr lang="en-US" dirty="0">
              <a:solidFill>
                <a:srgbClr val="564B3C"/>
              </a:solidFill>
              <a:latin typeface="Century Gothic"/>
            </a:endParaRPr>
          </a:p>
          <a:p>
            <a:pPr marL="114300" indent="0">
              <a:buNone/>
            </a:pPr>
            <a:endParaRPr lang="en-US" sz="2000" dirty="0"/>
          </a:p>
          <a:p>
            <a:pPr marL="114300" indent="0">
              <a:buNone/>
            </a:pPr>
            <a:endParaRPr lang="en-US" dirty="0"/>
          </a:p>
        </p:txBody>
      </p:sp>
    </p:spTree>
    <p:extLst>
      <p:ext uri="{BB962C8B-B14F-4D97-AF65-F5344CB8AC3E}">
        <p14:creationId xmlns:p14="http://schemas.microsoft.com/office/powerpoint/2010/main" val="1127379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Does It Work?</a:t>
            </a:r>
          </a:p>
        </p:txBody>
      </p:sp>
      <p:sp>
        <p:nvSpPr>
          <p:cNvPr id="3" name="Slide Number Placeholder 2"/>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dirty="0"/>
          </a:p>
        </p:txBody>
      </p:sp>
      <p:sp>
        <p:nvSpPr>
          <p:cNvPr id="4" name="Text Placeholder 3"/>
          <p:cNvSpPr>
            <a:spLocks noGrp="1"/>
          </p:cNvSpPr>
          <p:nvPr>
            <p:ph type="body" idx="1"/>
          </p:nvPr>
        </p:nvSpPr>
        <p:spPr>
          <a:xfrm>
            <a:off x="609600" y="1446236"/>
            <a:ext cx="10972800" cy="4665806"/>
          </a:xfrm>
        </p:spPr>
        <p:txBody>
          <a:bodyPr/>
          <a:lstStyle/>
          <a:p>
            <a:r>
              <a:rPr lang="en-US" altLang="en-US" dirty="0"/>
              <a:t>Qualified (eligible) applicants are matched with approved job openings with eligible employers</a:t>
            </a:r>
          </a:p>
          <a:p>
            <a:r>
              <a:rPr lang="en-US" altLang="en-US" dirty="0"/>
              <a:t>A training plan is developed that meets the needs of the employer and participant</a:t>
            </a:r>
          </a:p>
          <a:p>
            <a:r>
              <a:rPr lang="en-US" altLang="en-US" dirty="0"/>
              <a:t>A contract is developed and executed</a:t>
            </a:r>
          </a:p>
          <a:p>
            <a:r>
              <a:rPr lang="en-US" altLang="en-US" dirty="0"/>
              <a:t>The employer gets reimbursed for the costs of training during the OJT period (formula is based on the hourly pay of the OJT employee)</a:t>
            </a:r>
          </a:p>
          <a:p>
            <a:pPr marL="114300" indent="0" algn="ctr">
              <a:buNone/>
            </a:pPr>
            <a:r>
              <a:rPr lang="en-US" altLang="en-US" dirty="0"/>
              <a:t>It is often used to learn how to use particular tools or equipment in a live-work practice, simulated, or training environment.</a:t>
            </a:r>
          </a:p>
          <a:p>
            <a:endParaRPr lang="en-US" dirty="0"/>
          </a:p>
        </p:txBody>
      </p:sp>
    </p:spTree>
    <p:extLst>
      <p:ext uri="{BB962C8B-B14F-4D97-AF65-F5344CB8AC3E}">
        <p14:creationId xmlns:p14="http://schemas.microsoft.com/office/powerpoint/2010/main" val="2260248209"/>
      </p:ext>
    </p:extLst>
  </p:cSld>
  <p:clrMapOvr>
    <a:masterClrMapping/>
  </p:clrMapOvr>
</p:sld>
</file>

<file path=ppt/theme/theme1.xml><?xml version="1.0" encoding="utf-8"?>
<a:theme xmlns:a="http://schemas.openxmlformats.org/drawingml/2006/main" name="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9eef59b-4fb6-4551-80fa-880d5adf8c10">
      <UserInfo>
        <DisplayName>McIntyre, Allison (DCS)</DisplayName>
        <AccountId>24</AccountId>
        <AccountType/>
      </UserInfo>
      <UserInfo>
        <DisplayName>Hurley, Diane (EOL)</DisplayName>
        <AccountId>27</AccountId>
        <AccountType/>
      </UserInfo>
      <UserInfo>
        <DisplayName>Gregory, Christina (EOL)</DisplayName>
        <AccountId>26</AccountId>
        <AccountType/>
      </UserInfo>
      <UserInfo>
        <DisplayName>Seifried, Leslie (EOL)</DisplayName>
        <AccountId>28</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D32159C95269649829869F39D3D78A7" ma:contentTypeVersion="9" ma:contentTypeDescription="Create a new document." ma:contentTypeScope="" ma:versionID="74dc5dc70641cb1753791374dfee95b7">
  <xsd:schema xmlns:xsd="http://www.w3.org/2001/XMLSchema" xmlns:xs="http://www.w3.org/2001/XMLSchema" xmlns:p="http://schemas.microsoft.com/office/2006/metadata/properties" xmlns:ns2="69eef59b-4fb6-4551-80fa-880d5adf8c10" xmlns:ns3="704fe8ed-9af7-42bb-ab2d-7383d487533c" targetNamespace="http://schemas.microsoft.com/office/2006/metadata/properties" ma:root="true" ma:fieldsID="9dbb90e553ad1ff594bd8497cc3a08dd" ns2:_="" ns3:_="">
    <xsd:import namespace="69eef59b-4fb6-4551-80fa-880d5adf8c10"/>
    <xsd:import namespace="704fe8ed-9af7-42bb-ab2d-7383d48753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eef59b-4fb6-4551-80fa-880d5adf8c1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4fe8ed-9af7-42bb-ab2d-7383d487533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F400A62-F615-4BF1-8090-5A8ED7B8A4FC}">
  <ds:schemaRefs>
    <ds:schemaRef ds:uri="http://schemas.microsoft.com/office/2006/documentManagement/types"/>
    <ds:schemaRef ds:uri="http://schemas.microsoft.com/office/2006/metadata/properties"/>
    <ds:schemaRef ds:uri="http://purl.org/dc/terms/"/>
    <ds:schemaRef ds:uri="http://schemas.openxmlformats.org/package/2006/metadata/core-properties"/>
    <ds:schemaRef ds:uri="69eef59b-4fb6-4551-80fa-880d5adf8c10"/>
    <ds:schemaRef ds:uri="http://purl.org/dc/dcmitype/"/>
    <ds:schemaRef ds:uri="http://schemas.microsoft.com/office/infopath/2007/PartnerControls"/>
    <ds:schemaRef ds:uri="704fe8ed-9af7-42bb-ab2d-7383d487533c"/>
    <ds:schemaRef ds:uri="http://www.w3.org/XML/1998/namespace"/>
    <ds:schemaRef ds:uri="http://purl.org/dc/elements/1.1/"/>
  </ds:schemaRefs>
</ds:datastoreItem>
</file>

<file path=customXml/itemProps2.xml><?xml version="1.0" encoding="utf-8"?>
<ds:datastoreItem xmlns:ds="http://schemas.openxmlformats.org/officeDocument/2006/customXml" ds:itemID="{A9D63412-B07E-4D52-94BD-4BD6EAB85A5E}">
  <ds:schemaRefs>
    <ds:schemaRef ds:uri="http://schemas.microsoft.com/sharepoint/v3/contenttype/forms"/>
  </ds:schemaRefs>
</ds:datastoreItem>
</file>

<file path=customXml/itemProps3.xml><?xml version="1.0" encoding="utf-8"?>
<ds:datastoreItem xmlns:ds="http://schemas.openxmlformats.org/officeDocument/2006/customXml" ds:itemID="{17A135B8-07AF-4558-8FE5-A327A36A28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eef59b-4fb6-4551-80fa-880d5adf8c10"/>
    <ds:schemaRef ds:uri="704fe8ed-9af7-42bb-ab2d-7383d48753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769</TotalTime>
  <Words>1914</Words>
  <Application>Microsoft Office PowerPoint</Application>
  <PresentationFormat>Widescreen</PresentationFormat>
  <Paragraphs>254</Paragraphs>
  <Slides>36</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36</vt:i4>
      </vt:variant>
    </vt:vector>
  </HeadingPairs>
  <TitlesOfParts>
    <vt:vector size="44" baseType="lpstr">
      <vt:lpstr>Arial</vt:lpstr>
      <vt:lpstr>Calibri</vt:lpstr>
      <vt:lpstr>Century Gothic</vt:lpstr>
      <vt:lpstr>Merriweather Sans</vt:lpstr>
      <vt:lpstr>Symbol</vt:lpstr>
      <vt:lpstr>Times New Roman</vt:lpstr>
      <vt:lpstr>Wingdings</vt:lpstr>
      <vt:lpstr>Office Theme</vt:lpstr>
      <vt:lpstr>PowerPoint Presentation</vt:lpstr>
      <vt:lpstr>Today’s webinar training will be recorded.</vt:lpstr>
      <vt:lpstr>Presenter’s</vt:lpstr>
      <vt:lpstr>COVID-19 NDWG Project/Grant Overview</vt:lpstr>
      <vt:lpstr>Overview of Training Topics </vt:lpstr>
      <vt:lpstr>Workforce Trends - Opportunities for OJT’s</vt:lpstr>
      <vt:lpstr>On-the-Job Training (OJT) Background</vt:lpstr>
      <vt:lpstr>On-the-Job (OJT) Training</vt:lpstr>
      <vt:lpstr>How Does It Work?</vt:lpstr>
      <vt:lpstr> Eligible Participant(s) (Specific to COVID-19 DWG) </vt:lpstr>
      <vt:lpstr>OJT Provisions</vt:lpstr>
      <vt:lpstr>On the Job Training (OJT) Process “Guidance”</vt:lpstr>
      <vt:lpstr>Marketing to Employers</vt:lpstr>
      <vt:lpstr>Employer Eligibility  Checklist</vt:lpstr>
      <vt:lpstr>DUA Compliance Verification (submit with EEC)</vt:lpstr>
      <vt:lpstr>Certificate of Good Standing</vt:lpstr>
      <vt:lpstr>OJT Training Plan…  What’s that?</vt:lpstr>
      <vt:lpstr>Training Plan Example</vt:lpstr>
      <vt:lpstr>Training Plan Example</vt:lpstr>
      <vt:lpstr>Training Plan Example</vt:lpstr>
      <vt:lpstr>Identify Eligible OJT Participant(s) </vt:lpstr>
      <vt:lpstr>OJT Pre-Contract Form</vt:lpstr>
      <vt:lpstr>OJT Contract Template</vt:lpstr>
      <vt:lpstr>OJT Contract Template</vt:lpstr>
      <vt:lpstr>OJT Contract Template</vt:lpstr>
      <vt:lpstr>Contract Execution </vt:lpstr>
      <vt:lpstr>Contract Start-Up</vt:lpstr>
      <vt:lpstr>Invoice and Progress Report </vt:lpstr>
      <vt:lpstr>Employer Invoice Template</vt:lpstr>
      <vt:lpstr>Monthly Progress Report</vt:lpstr>
      <vt:lpstr>MOSES Guidance </vt:lpstr>
      <vt:lpstr> OJT Worksite Monitoring  </vt:lpstr>
      <vt:lpstr>MHHCWB Statewide OJT Document Process </vt:lpstr>
      <vt:lpstr>Resources</vt:lpstr>
      <vt:lpstr>Contact Information:</vt:lpstr>
      <vt:lpstr>Additional Questions or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Stadhard, Sacha (EOL)</dc:creator>
  <cp:lastModifiedBy>Booker2, Lukas (DWD)</cp:lastModifiedBy>
  <cp:revision>292</cp:revision>
  <dcterms:modified xsi:type="dcterms:W3CDTF">2022-02-02T14:24:47Z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0x010100AD32159C95269649829869F39D3D78A7</vt:lpwstr>
  </property>
</Properties>
</file>