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Plavnick" initials="NP" lastIdx="3" clrIdx="0">
    <p:extLst>
      <p:ext uri="{19B8F6BF-5375-455C-9EA6-DF929625EA0E}">
        <p15:presenceInfo xmlns:p15="http://schemas.microsoft.com/office/powerpoint/2012/main" userId="5a17fb8c6ce285cb" providerId="Windows Live"/>
      </p:ext>
    </p:extLst>
  </p:cmAuthor>
  <p:cmAuthor id="2" name="mdelapaz21@aol.com" initials="m" lastIdx="4" clrIdx="1">
    <p:extLst>
      <p:ext uri="{19B8F6BF-5375-455C-9EA6-DF929625EA0E}">
        <p15:presenceInfo xmlns:p15="http://schemas.microsoft.com/office/powerpoint/2012/main" userId="9de94512980a5c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78450" autoAdjust="0"/>
  </p:normalViewPr>
  <p:slideViewPr>
    <p:cSldViewPr snapToGrid="0" snapToObjects="1">
      <p:cViewPr varScale="1">
        <p:scale>
          <a:sx n="54" d="100"/>
          <a:sy n="54" d="100"/>
        </p:scale>
        <p:origin x="16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>
      <p:cViewPr>
        <p:scale>
          <a:sx n="84" d="100"/>
          <a:sy n="84" d="100"/>
        </p:scale>
        <p:origin x="540" y="-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15T17:27:09.988" idx="4">
    <p:pos x="10" y="10"/>
    <p:text>I can't translate the text in the bubbles it is an image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es-ES" dirty="0">
              <a:solidFill>
                <a:schemeClr val="accent6"/>
              </a:solidFill>
            </a:rPr>
            <a:t>Evaluación</a:t>
          </a: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es-ES" dirty="0">
              <a:solidFill>
                <a:schemeClr val="accent6"/>
              </a:solidFill>
            </a:rPr>
            <a:t>Desarrollar un Plan de Acción Profesional — </a:t>
          </a:r>
          <a:r>
            <a:rPr lang="es-ES" b="1" dirty="0">
              <a:solidFill>
                <a:schemeClr val="accent6"/>
              </a:solidFill>
            </a:rPr>
            <a:t>¿Búsqueda de empleo y/o capacitación?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es-ES" dirty="0">
              <a:solidFill>
                <a:schemeClr val="accent6"/>
              </a:solidFill>
            </a:rPr>
            <a:t>Investigar el mercado laboral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es-ES" dirty="0">
              <a:solidFill>
                <a:schemeClr val="accent6"/>
              </a:solidFill>
            </a:rPr>
            <a:t>Aplicar para empleos o comenzar una capacitación</a:t>
          </a: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  <dgm:t>
        <a:bodyPr/>
        <a:lstStyle/>
        <a:p>
          <a:endParaRPr lang="en-US"/>
        </a:p>
      </dgm:t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  <dgm:t>
        <a:bodyPr/>
        <a:lstStyle/>
        <a:p>
          <a:endParaRPr lang="en-US"/>
        </a:p>
      </dgm:t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  <dgm:t>
        <a:bodyPr/>
        <a:lstStyle/>
        <a:p>
          <a:endParaRPr lang="en-US"/>
        </a:p>
      </dgm:t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  <dgm:t>
        <a:bodyPr/>
        <a:lstStyle/>
        <a:p>
          <a:endParaRPr lang="en-US"/>
        </a:p>
      </dgm:t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accent6"/>
              </a:solidFill>
            </a:rPr>
            <a:t>Evaluación</a:t>
          </a: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accent6"/>
              </a:solidFill>
            </a:rPr>
            <a:t>Desarrollar un Plan de Acción Profesional — </a:t>
          </a:r>
          <a:r>
            <a:rPr lang="es-ES" sz="1700" b="1" kern="1200" dirty="0">
              <a:solidFill>
                <a:schemeClr val="accent6"/>
              </a:solidFill>
            </a:rPr>
            <a:t>¿Búsqueda de empleo y/o capacitación?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accent6"/>
              </a:solidFill>
            </a:rPr>
            <a:t>Investigar el mercado laboral</a:t>
          </a: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accent6"/>
              </a:solidFill>
            </a:rPr>
            <a:t>Aplicar para empleos o comenzar una capacitación</a:t>
          </a: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5" tIns="47488" rIns="94975" bIns="474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975" tIns="47488" rIns="94975" bIns="474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defRPr/>
            </a:pPr>
            <a:r>
              <a:rPr lang="es-ES" sz="1400" dirty="0"/>
              <a:t>Bienvenido a MassHire — nuestra misión es conectar empresas y gente que busca empleo mediante una red que abarca todo el estado, formada por expertos en contrataciones. Es nuestra misión ayudar a las personas a encontrar buenos empleos, y ayudar a las empresas a encontrar candidatos calificados.</a:t>
            </a:r>
          </a:p>
          <a:p>
            <a:pPr>
              <a:defRPr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spcBef>
                <a:spcPct val="0"/>
              </a:spcBef>
            </a:pPr>
            <a:r>
              <a:rPr lang="es-ES" sz="1400" dirty="0"/>
              <a:t>Si necesita asistencia con servicios de traducción o interpretación en varios idiomas, incluyendo el Lenguaje de Señas Americano , Los Centros de Recursos Profesionales MassHire pueden ayudar.</a:t>
            </a:r>
          </a:p>
          <a:p>
            <a:pPr>
              <a:spcBef>
                <a:spcPct val="0"/>
              </a:spcBef>
            </a:pPr>
            <a:endParaRPr lang="en-US" sz="1400" dirty="0"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</a:pPr>
            <a:r>
              <a:rPr lang="es-ES" sz="1400" dirty="0">
                <a:highlight>
                  <a:srgbClr val="FFFF00"/>
                </a:highlight>
              </a:rPr>
              <a:t>Por favor, contacte con la Unidad de Servicios  Multilingüe al 1-888-822-3422.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6024" fontAlgn="base">
              <a:spcBef>
                <a:spcPct val="0"/>
              </a:spcBef>
              <a:spcAft>
                <a:spcPct val="0"/>
              </a:spcAft>
              <a:defRPr/>
            </a:pPr>
            <a:fld id="{6E1E66AE-C2C3-4BE4-AA0F-1FFDE8E44A41}" type="slidenum">
              <a:rPr lang="en-US">
                <a:solidFill>
                  <a:prstClr val="black"/>
                </a:solidFill>
                <a:latin typeface="Calibri"/>
              </a:rPr>
              <a:pPr defTabSz="466024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r>
              <a:rPr lang="es-ES" sz="1400" dirty="0"/>
              <a:t>Si su empleo se vio afectado negativamente por competencia extranjera o el servicio que usted ofrecía se trasladó a otro país, usted puede ser elegible para los beneficios que incluyen asistencia financiera para capacitación laboral y/o para una extensión de los beneficios de desempleo.  </a:t>
            </a:r>
          </a:p>
          <a:p>
            <a:endParaRPr lang="en-US" sz="1400" dirty="0"/>
          </a:p>
          <a:p>
            <a:r>
              <a:rPr lang="es-ES" sz="1400" dirty="0"/>
              <a:t>Se aplican fechas límite estrictas — contacte con el Centro de Recursos Profesionales MassHire más cercano para averiguar si usted es elegible.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024">
              <a:defRPr/>
            </a:pPr>
            <a:fld id="{1683126A-5919-944C-8385-AD187C64D85E}" type="slidenum">
              <a:rPr lang="en-US">
                <a:solidFill>
                  <a:prstClr val="black"/>
                </a:solidFill>
                <a:latin typeface="Calibri"/>
              </a:rPr>
              <a:pPr defTabSz="46602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/>
              <a:t>Los centros de Recursos Profesionales MassHire cuentan con subsidios federales disponibles, como por ejemplo, los Subsidios Nacionales para Trabajadores Desplazados o NDWG, por sus siglas en inglés. </a:t>
            </a:r>
          </a:p>
          <a:p>
            <a:endParaRPr lang="en-US" sz="1400" dirty="0"/>
          </a:p>
          <a:p>
            <a:r>
              <a:rPr lang="es-ES" sz="1400" dirty="0"/>
              <a:t>Este subsidio ofrece asistencia a las personas que se vieron afectadas por despidos masivos a causa de eventos económicos no esperados. Estos subsidios también pueden ser útiles ya que ofrecen asistencia financiera para capacitación, desarrollo laboral y contratación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024">
              <a:defRPr/>
            </a:pPr>
            <a:fld id="{1683126A-5919-944C-8385-AD187C64D85E}" type="slidenum">
              <a:rPr lang="en-US">
                <a:solidFill>
                  <a:prstClr val="black"/>
                </a:solidFill>
                <a:latin typeface="Calibri"/>
              </a:rPr>
              <a:pPr defTabSz="46602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r>
              <a:rPr lang="es-ES" sz="1400" dirty="0"/>
              <a:t>Si usted es una persona que ha tenido un empleo temporal en la agricultura y que viaja a distintas granjas, ¡hay servicios disponibles para usted!</a:t>
            </a:r>
          </a:p>
          <a:p>
            <a:endParaRPr lang="en-US" sz="1400" dirty="0"/>
          </a:p>
          <a:p>
            <a:r>
              <a:rPr lang="es-ES" sz="1400" dirty="0"/>
              <a:t>Los Trabajadores Agrícolas de Temporada y Migrantes o (MFSW, por sus siglas en inglés), pueden recibir ayuda de nuestro personal, como  por ejemplo, referencias de empleo y contratación, capacitación para el desarrollo de habilidades y orientación profesional.</a:t>
            </a:r>
          </a:p>
          <a:p>
            <a:endParaRPr lang="en-US" sz="1400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024">
              <a:defRPr/>
            </a:pPr>
            <a:fld id="{1683126A-5919-944C-8385-AD187C64D85E}" type="slidenum">
              <a:rPr lang="en-US">
                <a:solidFill>
                  <a:prstClr val="black"/>
                </a:solidFill>
                <a:latin typeface="Calibri"/>
              </a:rPr>
              <a:pPr defTabSz="46602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4976" y="4458552"/>
            <a:ext cx="5554779" cy="4325829"/>
          </a:xfrm>
        </p:spPr>
        <p:txBody>
          <a:bodyPr/>
          <a:lstStyle/>
          <a:p>
            <a:r>
              <a:rPr lang="es-ES" b="1" dirty="0"/>
              <a:t>TEXTO</a:t>
            </a:r>
          </a:p>
          <a:p>
            <a:r>
              <a:rPr lang="es-ES" dirty="0"/>
              <a:t>Los Centros de Recursos Profesionales </a:t>
            </a:r>
            <a:r>
              <a:rPr lang="es-ES" dirty="0" err="1"/>
              <a:t>MassHire</a:t>
            </a:r>
            <a:r>
              <a:rPr lang="es-ES" dirty="0"/>
              <a:t> trabajan con usted de distintas maneras, incluyendo la búsqueda de empleo y la capacitación. </a:t>
            </a:r>
          </a:p>
          <a:p>
            <a:endParaRPr lang="en-US" dirty="0"/>
          </a:p>
          <a:p>
            <a:r>
              <a:rPr lang="es-ES" dirty="0"/>
              <a:t>El primer paso es una </a:t>
            </a:r>
            <a:r>
              <a:rPr lang="es-ES" b="1" dirty="0"/>
              <a:t>evaluación</a:t>
            </a:r>
            <a:r>
              <a:rPr lang="es-ES" dirty="0"/>
              <a:t> de sus habilidades y experiencia; esto le ayudará  a darse cuenta si </a:t>
            </a:r>
            <a:r>
              <a:rPr lang="es-ES" dirty="0">
                <a:solidFill>
                  <a:prstClr val="black"/>
                </a:solidFill>
              </a:rPr>
              <a:t>para obtener el empleo que desea, </a:t>
            </a:r>
            <a:r>
              <a:rPr lang="es-ES" dirty="0"/>
              <a:t>usted necesita actualizar sus conocimientos mediante una capacitación. Las evaluaciones responden a sus preguntas relacionadas con la búsqueda de empleo a lo largo del proceso.</a:t>
            </a:r>
          </a:p>
          <a:p>
            <a:endParaRPr lang="en-US" dirty="0"/>
          </a:p>
          <a:p>
            <a:r>
              <a:rPr lang="es-ES" b="1" dirty="0"/>
              <a:t>Investigar el mercado laboral</a:t>
            </a:r>
            <a:r>
              <a:rPr lang="es-ES" dirty="0"/>
              <a:t> puede ayudarle a encontrar las respuestas a las preguntas de su búsqueda de empleo y capacitación como: ¿tengo los conocimientos necesarios? ¿Hay empleos para mí? ¿Cuánto pagan? ¿Dónde se encuentran las escuelas y cuánto cuesta la capacitación? La investigación del mercado laboral lo mantiene informado sobre cuáles son las habilidades con mayor demanda y qué empleadores están haciendo contrataciones.</a:t>
            </a:r>
          </a:p>
          <a:p>
            <a:endParaRPr lang="en-US" dirty="0"/>
          </a:p>
          <a:p>
            <a:r>
              <a:rPr lang="es-ES" dirty="0"/>
              <a:t>Junto con su asesor laboral, usted desarrollará un </a:t>
            </a:r>
            <a:r>
              <a:rPr lang="es-ES" b="1" dirty="0"/>
              <a:t>Plan de Acción Profesional. </a:t>
            </a:r>
            <a:r>
              <a:rPr lang="es-ES" b="0" dirty="0"/>
              <a:t>Su elegibilidad para los programas de capacitación y otros servicios especiales se determinará durante este proceso. Usted puede actualizar su currículo, practicar las aptitudes para una entrevista, trabajar en sus metas y</a:t>
            </a:r>
            <a:r>
              <a:rPr lang="es-ES" dirty="0"/>
              <a:t> determinar sus </a:t>
            </a:r>
            <a:r>
              <a:rPr lang="es-ES" b="0" dirty="0"/>
              <a:t>limitaciones. </a:t>
            </a:r>
          </a:p>
          <a:p>
            <a:endParaRPr lang="en-US" b="1" dirty="0"/>
          </a:p>
          <a:p>
            <a:r>
              <a:rPr lang="es-ES" b="1" dirty="0"/>
              <a:t>El proceso de búsqueda de empleo y la investigación del mercado laboral le preparan para los empleos o para comenzar un programa de capacitación con la meta final de obtener un empleo.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7613" y="731838"/>
            <a:ext cx="4772025" cy="3579812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6339" indent="-3024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9753" indent="-241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3654" indent="-241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7555" indent="-241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1455" indent="-241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5357" indent="-241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9258" indent="-241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3160" indent="-241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34400" y="5786798"/>
            <a:ext cx="6144413" cy="31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9" tIns="48390" rIns="96779" bIns="4839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34400" y="4459526"/>
            <a:ext cx="5857828" cy="4224814"/>
          </a:xfrm>
        </p:spPr>
        <p:txBody>
          <a:bodyPr/>
          <a:lstStyle/>
          <a:p>
            <a:pPr fontAlgn="base"/>
            <a:r>
              <a:rPr lang="es-ES" sz="1400" b="1" dirty="0"/>
              <a:t>TEXTO</a:t>
            </a:r>
          </a:p>
          <a:p>
            <a:pPr fontAlgn="base"/>
            <a:r>
              <a:rPr lang="es-ES" sz="1400" b="1" dirty="0"/>
              <a:t>Los Centros de Recursos Profesionales MassHire pueden ayudarle con las Evaluaciones. </a:t>
            </a:r>
          </a:p>
          <a:p>
            <a:pPr fontAlgn="base"/>
            <a:endParaRPr lang="en-US" sz="1400" b="1" dirty="0"/>
          </a:p>
          <a:p>
            <a:pPr fontAlgn="base"/>
            <a:r>
              <a:rPr lang="es-ES" sz="1400" b="1" dirty="0"/>
              <a:t>La búsqueda de empleo y la capacitación eficaz comienzan con una evaluación — </a:t>
            </a:r>
            <a:r>
              <a:rPr lang="es-ES" sz="1400" dirty="0"/>
              <a:t>de usted mismo/a y del mercado laboral.</a:t>
            </a:r>
          </a:p>
          <a:p>
            <a:pPr fontAlgn="base"/>
            <a:endParaRPr lang="en-US" sz="1400" b="1" dirty="0"/>
          </a:p>
          <a:p>
            <a:pPr fontAlgn="base"/>
            <a:r>
              <a:rPr lang="es-ES" sz="1400" dirty="0"/>
              <a:t>Las </a:t>
            </a:r>
            <a:r>
              <a:rPr lang="es-ES" sz="1400" b="1" dirty="0"/>
              <a:t>Evaluaciones Profesionales</a:t>
            </a:r>
            <a:r>
              <a:rPr lang="es-ES" sz="1400" dirty="0"/>
              <a:t> son herramientas que están diseñadas para ayudar a las personas a entender cómo una variedad de atributos personales (valores, preferencias, motivaciones, aptitudes y habilidades), influyen en su posible éxito y satisfacción con distintas opciones de empleo y capacitación y de entornos laborales. </a:t>
            </a:r>
          </a:p>
          <a:p>
            <a:pPr fontAlgn="base"/>
            <a:endParaRPr lang="en-US" sz="1400" dirty="0"/>
          </a:p>
          <a:p>
            <a:r>
              <a:rPr lang="es-ES" sz="1400" b="1" dirty="0"/>
              <a:t>Qué pueden hacer las </a:t>
            </a:r>
            <a:r>
              <a:rPr lang="es-ES" sz="1400" b="1" i="1" dirty="0"/>
              <a:t>Evaluaciones</a:t>
            </a:r>
            <a:r>
              <a:rPr lang="es-ES" sz="1400" b="1" dirty="0"/>
              <a:t>:</a:t>
            </a:r>
          </a:p>
          <a:p>
            <a:pPr marL="178080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Determinar si usted cuenta con las habilidades que se buscan en el mercado o si necesita capacitación o mejorar sus aptitudes</a:t>
            </a:r>
          </a:p>
          <a:p>
            <a:pPr marL="178080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Identificar carencias en sus habilidades para tomar una decisión informada sobre su necesidad de capacitación y cómo debe ser la capacitación.</a:t>
            </a:r>
          </a:p>
          <a:p>
            <a:pPr marL="178080" indent="-17808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2635" y="4533852"/>
            <a:ext cx="6087837" cy="4532195"/>
          </a:xfrm>
        </p:spPr>
        <p:txBody>
          <a:bodyPr/>
          <a:lstStyle/>
          <a:p>
            <a:pPr fontAlgn="base"/>
            <a:r>
              <a:rPr lang="es-ES" sz="1400" b="1" dirty="0"/>
              <a:t>TEXTO</a:t>
            </a:r>
          </a:p>
          <a:p>
            <a:pPr marL="178080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¿Cómo puede ayudarme la información del mercado laboral con mi búsqueda de empleo o capacitación?</a:t>
            </a:r>
          </a:p>
          <a:p>
            <a:pPr fontAlgn="base"/>
            <a:endParaRPr lang="en-US" sz="1400" dirty="0"/>
          </a:p>
          <a:p>
            <a:pPr marL="178080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Puede ayudar a responder a preguntas de búsqueda de empleo o capacitación como las siguientes: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¿Puedo obtener un empleo con mis aptitudes actuales?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¿Qué empleadores están contratando?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¿Cuánto están pagando los empleadores?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¿Dónde están ubicadas las instituciones?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¿Cuánto dura el programa de capacitación?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r>
              <a:rPr lang="es-ES" sz="1400" dirty="0"/>
              <a:t>¿Cuánto cuesta la capacitación?</a:t>
            </a:r>
          </a:p>
          <a:p>
            <a:pPr marL="644104" lvl="1" indent="-178080" fontAlgn="base">
              <a:buFont typeface="Arial" panose="020B0604020202020204" pitchFamily="34" charset="0"/>
              <a:buChar char="•"/>
            </a:pPr>
            <a:endParaRPr lang="en-US" sz="1400" dirty="0"/>
          </a:p>
          <a:p>
            <a:pPr fontAlgn="base"/>
            <a:r>
              <a:rPr lang="es-ES" sz="1400" dirty="0"/>
              <a:t>Las respuestas a estas preguntas le ayudarán a tomar decisiones informadas para su búsqueda de empleo o necesidades de capacitación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/>
              <a:t>Estas herramientas en línea ofrecen varios tipos de evaluaciones, así como respuestas a preguntas relacionadas con el inicio de su búsqueda de empleo o de capacitación, sus necesidades de empleo y mucho más.  </a:t>
            </a:r>
          </a:p>
          <a:p>
            <a:endParaRPr lang="en-US" sz="1400" dirty="0"/>
          </a:p>
          <a:p>
            <a:r>
              <a:rPr lang="es-ES" sz="1400" dirty="0"/>
              <a:t>Por favor, contacte con su Centro de Recursos Profesionales </a:t>
            </a:r>
            <a:r>
              <a:rPr lang="es-ES" sz="1400" dirty="0" err="1"/>
              <a:t>MassHire</a:t>
            </a:r>
            <a:r>
              <a:rPr lang="es-ES" sz="1400" dirty="0"/>
              <a:t> más cercano para obtener asistencia detallada para las preguntas sobre su búsqueda de empleo y capacitación.</a:t>
            </a:r>
          </a:p>
          <a:p>
            <a:endParaRPr lang="en-US" sz="140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6283" y="4245970"/>
            <a:ext cx="6573119" cy="4806053"/>
          </a:xfrm>
        </p:spPr>
        <p:txBody>
          <a:bodyPr/>
          <a:lstStyle/>
          <a:p>
            <a:pPr>
              <a:defRPr/>
            </a:pPr>
            <a:r>
              <a:rPr lang="es-ES" sz="1100" dirty="0" err="1"/>
              <a:t>Self</a:t>
            </a:r>
            <a:r>
              <a:rPr lang="es-ES" sz="1100" dirty="0"/>
              <a:t> </a:t>
            </a:r>
            <a:r>
              <a:rPr lang="es-ES" sz="1100" dirty="0" err="1"/>
              <a:t>Assesment</a:t>
            </a:r>
            <a:r>
              <a:rPr lang="es-ES" sz="1100" dirty="0"/>
              <a:t> =  </a:t>
            </a:r>
            <a:r>
              <a:rPr lang="es-ES" sz="1100" b="1" dirty="0"/>
              <a:t>Auto Evaluación </a:t>
            </a:r>
          </a:p>
          <a:p>
            <a:pPr>
              <a:defRPr/>
            </a:pPr>
            <a:endParaRPr lang="es-ES" sz="1100" dirty="0"/>
          </a:p>
          <a:p>
            <a:pPr>
              <a:defRPr/>
            </a:pPr>
            <a:r>
              <a:rPr lang="es-ES" sz="1100" dirty="0" err="1"/>
              <a:t>Market</a:t>
            </a:r>
            <a:r>
              <a:rPr lang="es-ES" sz="1100" dirty="0"/>
              <a:t> </a:t>
            </a:r>
            <a:r>
              <a:rPr lang="es-ES" sz="1100" dirty="0" err="1"/>
              <a:t>Analysis</a:t>
            </a:r>
            <a:r>
              <a:rPr lang="es-ES" sz="1100" dirty="0"/>
              <a:t> = </a:t>
            </a:r>
            <a:r>
              <a:rPr lang="es-ES" sz="1100" b="1" dirty="0"/>
              <a:t>Análisis de Mercado</a:t>
            </a:r>
            <a:endParaRPr lang="es-ES" sz="1100" dirty="0"/>
          </a:p>
          <a:p>
            <a:pPr>
              <a:defRPr/>
            </a:pPr>
            <a:endParaRPr lang="es-ES" sz="1100" dirty="0"/>
          </a:p>
          <a:p>
            <a:pPr>
              <a:defRPr/>
            </a:pPr>
            <a:r>
              <a:rPr lang="es-ES" sz="1400" dirty="0" err="1"/>
              <a:t>Develop</a:t>
            </a:r>
            <a:r>
              <a:rPr lang="es-ES" sz="1400" dirty="0"/>
              <a:t> Plan = </a:t>
            </a:r>
            <a:r>
              <a:rPr lang="es-ES" sz="1400" b="1" dirty="0"/>
              <a:t>Desarrollar un Plan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0" dirty="0" err="1"/>
              <a:t>Implememt</a:t>
            </a:r>
            <a:r>
              <a:rPr lang="es-ES" sz="1400" b="0" dirty="0"/>
              <a:t> Plan </a:t>
            </a:r>
            <a:r>
              <a:rPr lang="es-ES" sz="1400" b="1" dirty="0"/>
              <a:t>= Implementar un Plan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0" dirty="0"/>
              <a:t>Job Interview = </a:t>
            </a:r>
            <a:r>
              <a:rPr lang="es-ES" sz="1400" b="1" dirty="0"/>
              <a:t>Entrevista Laboral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0" dirty="0"/>
              <a:t>Job </a:t>
            </a:r>
            <a:r>
              <a:rPr lang="es-ES" sz="1400" b="0" dirty="0" err="1"/>
              <a:t>Offer</a:t>
            </a:r>
            <a:r>
              <a:rPr lang="es-ES" sz="1400" b="0" dirty="0"/>
              <a:t> = </a:t>
            </a:r>
            <a:r>
              <a:rPr lang="es-ES" sz="1400" b="1" dirty="0"/>
              <a:t>Oferta de Empleo 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0" dirty="0" err="1"/>
              <a:t>Employment</a:t>
            </a:r>
            <a:r>
              <a:rPr lang="es-ES" sz="1400" b="0" dirty="0"/>
              <a:t> = </a:t>
            </a:r>
            <a:r>
              <a:rPr lang="es-ES" sz="1400" b="1" dirty="0"/>
              <a:t>Empleo </a:t>
            </a:r>
          </a:p>
          <a:p>
            <a:pPr>
              <a:defRPr/>
            </a:pPr>
            <a:endParaRPr lang="es-ES" sz="1100" b="1" dirty="0"/>
          </a:p>
          <a:p>
            <a:pPr>
              <a:defRPr/>
            </a:pPr>
            <a:endParaRPr lang="es-ES" sz="1100" dirty="0"/>
          </a:p>
          <a:p>
            <a:pPr>
              <a:defRPr/>
            </a:pPr>
            <a:r>
              <a:rPr lang="es-ES" sz="1100" dirty="0"/>
              <a:t>Los Centros de Recursos Profesionales MassHire pueden ayudar que el proceso de búsqueda de empleo sea mas fácil.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s-ES" sz="1100" dirty="0"/>
              <a:t>Hay seis pasos principales:</a:t>
            </a:r>
          </a:p>
          <a:p>
            <a:pPr>
              <a:defRPr/>
            </a:pPr>
            <a:r>
              <a:rPr lang="es-ES" sz="1100" dirty="0"/>
              <a:t>Primero se debe realizar una </a:t>
            </a:r>
            <a:r>
              <a:rPr lang="es-ES" sz="1100" b="1" dirty="0"/>
              <a:t>Auto Evaluación</a:t>
            </a:r>
            <a:r>
              <a:rPr lang="es-ES" sz="1100" dirty="0"/>
              <a:t> para responder a algunas preguntas básicas como:</a:t>
            </a:r>
          </a:p>
          <a:p>
            <a:pPr marL="652957" lvl="1" indent="-178080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¿Qué quiere hacer usted? ¿Qué habilidades tiene usted o cuales le faltan?</a:t>
            </a:r>
            <a:endParaRPr lang="en-US" sz="1100" dirty="0"/>
          </a:p>
          <a:p>
            <a:pPr>
              <a:defRPr/>
            </a:pPr>
            <a:r>
              <a:rPr lang="es-ES" sz="1100" b="1" dirty="0"/>
              <a:t>(Flecha apuntando hacia Análisis de Mercado) </a:t>
            </a:r>
          </a:p>
          <a:p>
            <a:pPr>
              <a:defRPr/>
            </a:pPr>
            <a:r>
              <a:rPr lang="es-ES" sz="1100" b="1" dirty="0"/>
              <a:t>Texto: </a:t>
            </a:r>
            <a:r>
              <a:rPr lang="es-ES" sz="1100" dirty="0"/>
              <a:t>Luego, mire el  mercado laboral para entender qué áreas tienen demanda y dónde están ubicadas. </a:t>
            </a:r>
          </a:p>
          <a:p>
            <a:pPr>
              <a:defRPr/>
            </a:pPr>
            <a:r>
              <a:rPr lang="es-ES" sz="1100" b="1" dirty="0"/>
              <a:t>(Flecha hacia Desarrollar un Plan) </a:t>
            </a:r>
          </a:p>
          <a:p>
            <a:pPr>
              <a:defRPr/>
            </a:pPr>
            <a:r>
              <a:rPr lang="es-ES" sz="1100" b="1" dirty="0"/>
              <a:t>Texto: </a:t>
            </a:r>
            <a:r>
              <a:rPr lang="es-ES" sz="1100" dirty="0"/>
              <a:t>Una vez que usted obtuvo esta información, puede comenzar a </a:t>
            </a:r>
            <a:r>
              <a:rPr lang="es-ES" sz="1100" b="1" dirty="0"/>
              <a:t>desarrollar un plan</a:t>
            </a:r>
            <a:r>
              <a:rPr lang="es-ES" sz="1100" dirty="0"/>
              <a:t> que incluya una carta de presentación y un currículo. Recuerde, usted quiere destacar esas habilidades, ¡así que no sea tímido/a acerca de sus logros! </a:t>
            </a:r>
          </a:p>
          <a:p>
            <a:pPr>
              <a:defRPr/>
            </a:pPr>
            <a:r>
              <a:rPr lang="es-ES" sz="1100" b="1" dirty="0"/>
              <a:t>(Flecha hacia Implementar un Plan) </a:t>
            </a:r>
          </a:p>
          <a:p>
            <a:pPr>
              <a:defRPr/>
            </a:pPr>
            <a:r>
              <a:rPr lang="es-ES" sz="1100" b="1" dirty="0"/>
              <a:t>Texto: </a:t>
            </a:r>
            <a:r>
              <a:rPr lang="es-ES" sz="1100" dirty="0"/>
              <a:t>¡Ahora es momento de poner ese plan en acción! Investigue las organizaciones específicas en las que usted puede estar interesado/a; hable con amigos, familiares, ex compañeros de trabajo y gerentes. ¡Nunca se sabe quién conoce a quién!  </a:t>
            </a:r>
          </a:p>
          <a:p>
            <a:pPr>
              <a:defRPr/>
            </a:pPr>
            <a:r>
              <a:rPr lang="es-ES" sz="1100" b="1" dirty="0"/>
              <a:t>(Flecha hacia Entrevista Laboral) </a:t>
            </a:r>
          </a:p>
          <a:p>
            <a:pPr>
              <a:defRPr/>
            </a:pPr>
            <a:r>
              <a:rPr lang="es-ES" sz="1100" b="1" dirty="0"/>
              <a:t>Texto: </a:t>
            </a:r>
            <a:r>
              <a:rPr lang="es-ES" sz="1100" dirty="0"/>
              <a:t>Implementar su plan es la preparación para la entrevista laboral. Es importante vestirse de manera adecuada, practicar frente al espejo o con alguien sobre cómo responder preguntas habituales, ¡y no olvide el seguimiento con cartas de agradecimiento!</a:t>
            </a:r>
          </a:p>
          <a:p>
            <a:pPr>
              <a:defRPr/>
            </a:pPr>
            <a:r>
              <a:rPr lang="es-ES" sz="1100" b="1" dirty="0"/>
              <a:t>(Flecha hacia Oferta de Empleo) </a:t>
            </a:r>
          </a:p>
          <a:p>
            <a:pPr>
              <a:defRPr/>
            </a:pPr>
            <a:r>
              <a:rPr lang="es-ES" sz="1100" b="1" dirty="0"/>
              <a:t>Texto: </a:t>
            </a:r>
            <a:r>
              <a:rPr lang="es-ES" sz="1100" dirty="0"/>
              <a:t>Tras realizar la investigación, comprender el mercado laboral, desarrollar e implementar un plan y prepararse para la entrevista laboral, es probable que llegue una oferta de empleo en la que usted tal vez quiera negociar el salario.</a:t>
            </a:r>
          </a:p>
          <a:p>
            <a:pPr>
              <a:defRPr/>
            </a:pPr>
            <a:r>
              <a:rPr lang="es-ES" sz="1100" dirty="0"/>
              <a:t>Estos pasos a veces no suceden en este orden específico y tal vez se repitan varias veces. Solo tenga presente que la meta final es conseguir </a:t>
            </a:r>
            <a:r>
              <a:rPr lang="es-ES" sz="1100" b="1" dirty="0"/>
              <a:t>Empleo.</a:t>
            </a:r>
            <a:r>
              <a:rPr lang="es-ES" sz="1100" dirty="0"/>
              <a:t>  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838" indent="-29020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112" indent="-2324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746" indent="-2324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732" indent="-2324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609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5488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0367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45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8532" y="4295703"/>
            <a:ext cx="6545410" cy="4719542"/>
          </a:xfrm>
        </p:spPr>
        <p:txBody>
          <a:bodyPr/>
          <a:lstStyle/>
          <a:p>
            <a:pPr>
              <a:defRPr/>
            </a:pPr>
            <a:r>
              <a:rPr lang="es-ES" sz="1100" b="1" dirty="0"/>
              <a:t>TEXTO</a:t>
            </a:r>
          </a:p>
          <a:p>
            <a:pPr>
              <a:defRPr/>
            </a:pPr>
            <a:r>
              <a:rPr lang="es-ES" dirty="0"/>
              <a:t>Decidir si usted necesita capacitación es un proceso, y los Centros de Recursos Profesionales MassHire pueden ser de  ayuda. Estos pasos pueden ayudarle a tomar decisiones informadas sobre si usted necesita capacitación o certificación para volver a tener un empleo.</a:t>
            </a:r>
            <a:endParaRPr lang="en-US" dirty="0"/>
          </a:p>
          <a:p>
            <a:pPr>
              <a:defRPr/>
            </a:pPr>
            <a:r>
              <a:rPr lang="es-ES" b="1" dirty="0"/>
              <a:t>Autoevaluación: 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Le ayuda a determinar sus fortalezas y debilidades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Le ayuda a crear un plan para alcanzar sus metas de capacitación y contratación; y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Le ayuda a determinar qué es posible, y a establecer metas realistas</a:t>
            </a:r>
            <a:endParaRPr lang="en-US" dirty="0"/>
          </a:p>
          <a:p>
            <a:pPr>
              <a:defRPr/>
            </a:pPr>
            <a:r>
              <a:rPr lang="es-ES" b="1" dirty="0"/>
              <a:t>Información del mercado laboral: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¿Qué habilidades se necesitan para el mercado laboral cambiante de hoy en día?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¿Qué tipos de empleo están disponibles una vez que yo complete la capacitación?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¿Puedo permitirme la capacitación o debo trabajar mientras asisto al programa de capacitación?</a:t>
            </a:r>
            <a:endParaRPr lang="en-US" dirty="0"/>
          </a:p>
          <a:p>
            <a:pPr>
              <a:defRPr/>
            </a:pPr>
            <a:r>
              <a:rPr lang="es-ES" b="1" dirty="0"/>
              <a:t>Establecer metas: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Establecer metas es importante para orientarle hacia su empleo deseado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Las metas le ayudan a poner prioridades, planificar y organizarse</a:t>
            </a:r>
            <a:endParaRPr lang="en-US" dirty="0"/>
          </a:p>
          <a:p>
            <a:pPr>
              <a:defRPr/>
            </a:pPr>
            <a:r>
              <a:rPr lang="es-ES" b="1" dirty="0"/>
              <a:t>Desarrollar un plan de acción profesional: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Después de completar las autoevaluaciones, investigar el mercado laboral y fijar metas, usted está listo/a para desarrollar un plan de acción profesional.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Su plan puede incluir opciones de capacitación, habilidades que usted desea desarrollar o los tipos de empleos para los que usted desea aplicar tras la capacitación.</a:t>
            </a:r>
          </a:p>
          <a:p>
            <a:pPr marL="174759" indent="-174759">
              <a:buFont typeface="Arial" panose="020B0604020202020204" pitchFamily="34" charset="0"/>
              <a:buChar char="•"/>
              <a:defRPr/>
            </a:pPr>
            <a:r>
              <a:rPr lang="es-ES" dirty="0"/>
              <a:t>¡Una vez que haya completado su programa de capacitación con éxito, usted estará listo/a para la meta principal de su plan de acción profesional usando sus conocimientos y habilidades recién adquiridos para obtener el empleo que usted quiere!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838" indent="-29020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112" indent="-2324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746" indent="-2324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732" indent="-2324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609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5488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0367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45" indent="-232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defRPr/>
            </a:pPr>
            <a:r>
              <a:rPr lang="es-ES" sz="1400" dirty="0"/>
              <a:t>Nuestros asesores laborales en MassHire están aquí para usted, y entienden que buscar un empleo puede hacerlo sentir confuso, asustado, solo y frustrado. Le ayudaremos a atravesar este proceso y a que regrese a trabajar lo antes posible.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s-ES" sz="1400" dirty="0"/>
              <a:t>Por favor, preste mucha atención a la información que se ofrece en esta presentación mientras le mostramos lo que usted puede esperar de la asistencia laboral.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543729"/>
            <a:ext cx="5836809" cy="4224814"/>
          </a:xfrm>
        </p:spPr>
        <p:txBody>
          <a:bodyPr/>
          <a:lstStyle/>
          <a:p>
            <a:pPr defTabSz="932048">
              <a:defRPr/>
            </a:pPr>
            <a:r>
              <a:rPr lang="es-ES" sz="1300" b="1" dirty="0"/>
              <a:t>TEXTO</a:t>
            </a:r>
          </a:p>
          <a:p>
            <a:pPr defTabSz="932048">
              <a:defRPr/>
            </a:pPr>
            <a:r>
              <a:rPr lang="es-ES" sz="1300" dirty="0"/>
              <a:t>El aprendizaje mientras trabaja es un conjunto de modelos que ofrecen la oportunidad de aprender mientras recibe un salario, e incluyen programas registrados para aprendices y capacitación mientras trabaja (OJT, por sus siglas en inglés)</a:t>
            </a:r>
            <a:endParaRPr lang="en-US" sz="1300" dirty="0"/>
          </a:p>
          <a:p>
            <a:r>
              <a:rPr lang="es-ES" sz="1300" dirty="0"/>
              <a:t>Los beneficios de un Aprendizaje Registrado incluyen:</a:t>
            </a:r>
          </a:p>
          <a:p>
            <a:pPr marL="174759" indent="-174759">
              <a:buFont typeface="Arial" panose="020B0604020202020204" pitchFamily="34" charset="0"/>
              <a:buChar char="•"/>
            </a:pPr>
            <a:r>
              <a:rPr lang="es-ES" sz="1300" dirty="0"/>
              <a:t>Tener un contrato como empleado permanente y de jornada completa, que incluye salario y beneficios</a:t>
            </a:r>
          </a:p>
          <a:p>
            <a:pPr marL="174759" indent="-174759">
              <a:buFont typeface="Arial" panose="020B0604020202020204" pitchFamily="34" charset="0"/>
              <a:buChar char="•"/>
            </a:pPr>
            <a:r>
              <a:rPr lang="es-ES" sz="1300" dirty="0"/>
              <a:t>Asistir a una capacitación de media jornada (4-5 semanas); y</a:t>
            </a:r>
          </a:p>
          <a:p>
            <a:pPr marL="174759" indent="-174759">
              <a:buFont typeface="Arial" panose="020B0604020202020204" pitchFamily="34" charset="0"/>
              <a:buChar char="•"/>
            </a:pPr>
            <a:r>
              <a:rPr lang="es-ES" sz="1300" dirty="0"/>
              <a:t>Capacitación guiada durante el trabajo</a:t>
            </a:r>
            <a:endParaRPr lang="en-US" sz="1300" dirty="0"/>
          </a:p>
          <a:p>
            <a:r>
              <a:rPr lang="es-ES" sz="1300" dirty="0"/>
              <a:t>El Programa OJT que permite a los empleadores contratar nuevos empleados y capacitarlos en su lugar de trabajo. Estos beneficios incluyen:</a:t>
            </a:r>
          </a:p>
          <a:p>
            <a:pPr marL="174759" indent="-174759">
              <a:buFont typeface="Arial" panose="020B0604020202020204" pitchFamily="34" charset="0"/>
              <a:buChar char="•"/>
            </a:pPr>
            <a:r>
              <a:rPr lang="es-ES" sz="1300" dirty="0"/>
              <a:t>Tener un contrato como empleado permanente y de jornada completa, que incluye salario y beneficios</a:t>
            </a:r>
          </a:p>
          <a:p>
            <a:pPr marL="174759" indent="-174759">
              <a:buFont typeface="Arial" panose="020B0604020202020204" pitchFamily="34" charset="0"/>
              <a:buChar char="•"/>
            </a:pPr>
            <a:r>
              <a:rPr lang="es-ES" sz="1300" dirty="0"/>
              <a:t>Un programa de capacitación creado en base a la descripción del empleo y cualquier habilidad que haga falta; y</a:t>
            </a:r>
          </a:p>
          <a:p>
            <a:pPr marL="174759" indent="-174759">
              <a:buFont typeface="Arial" panose="020B0604020202020204" pitchFamily="34" charset="0"/>
              <a:buChar char="•"/>
            </a:pPr>
            <a:r>
              <a:rPr lang="es-ES" sz="1300" dirty="0"/>
              <a:t>Guía laboral durante el período de capacitación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300" dirty="0"/>
              <a:t>Llame al Centro de Recursos Profesionales de su área para hablar sobre el asesor laboral y conocer detalles adicionales acerca del aprendizaje en el trabajo.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/>
              <a:t>JobQuest es una base de datos en línea del estado de Massachusetts sobre oferta de empleos y sobre programas de capacitación laboral disponibles con información sobre instituciones, costos y ubicación. También puede obtener información acerca de los eventos de MassHire en los que puede tener la oportunidad de relacionarse y conocer nuevos empleadores. </a:t>
            </a:r>
          </a:p>
          <a:p>
            <a:endParaRPr lang="en-US" sz="1400" dirty="0"/>
          </a:p>
          <a:p>
            <a:r>
              <a:rPr lang="es-ES" sz="1400" dirty="0"/>
              <a:t>Usted podrá crear un perfil en JobQuest que le permitirá cargar su currículo y filtrar los empleos según sus habilidades. 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710247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>
                <a:latin typeface="Arial" panose="020B0604020202020204" pitchFamily="34" charset="0"/>
              </a:rPr>
              <a:t>La oferta y demanda de empleo le ayudan a centrar su búsqueda de empleo al combinar sus habilidades con los diferentes empleos que hayan publicado los empleadores</a:t>
            </a:r>
          </a:p>
          <a:p>
            <a:endParaRPr lang="en-US" altLang="en-US" sz="1400" dirty="0">
              <a:latin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</a:rPr>
              <a:t>JobQuest también permite</a:t>
            </a:r>
          </a:p>
          <a:p>
            <a:endParaRPr lang="en-US" altLang="en-US" sz="1400" dirty="0">
              <a:latin typeface="Arial" panose="020B0604020202020204" pitchFamily="34" charset="0"/>
            </a:endParaRPr>
          </a:p>
          <a:p>
            <a:pPr marL="178080" indent="-17808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</a:rPr>
              <a:t>Encontrar programas de capacitación y certificación;</a:t>
            </a:r>
          </a:p>
          <a:p>
            <a:pPr marL="178080" indent="-17808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</a:rPr>
              <a:t>Ubicar eventos relacionados con oferta de empleo en todo el estado; y</a:t>
            </a:r>
          </a:p>
          <a:p>
            <a:pPr marL="178080" indent="-17808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</a:rPr>
              <a:t>Conectarse con herramientas de información del mercado laboral como TORQ</a:t>
            </a: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endParaRPr lang="en-US" sz="1400" b="1" i="1" dirty="0"/>
          </a:p>
          <a:p>
            <a:r>
              <a:rPr lang="es-ES" sz="1400" b="1" i="1" dirty="0"/>
              <a:t>Cursos y talleres</a:t>
            </a:r>
          </a:p>
          <a:p>
            <a:pPr marL="174759" indent="-174759" fontAlgn="base">
              <a:buFont typeface="Arial" panose="020B0604020202020204" pitchFamily="34" charset="0"/>
              <a:buChar char="•"/>
            </a:pPr>
            <a:r>
              <a:rPr lang="es-ES" sz="1400" dirty="0"/>
              <a:t>Participe en nuestros talleres para que le ayuden a tomar decisiones informadas sobre su Profesión Laboral</a:t>
            </a:r>
          </a:p>
          <a:p>
            <a:pPr marL="174759" indent="-174759" fontAlgn="base">
              <a:buFont typeface="Arial" panose="020B0604020202020204" pitchFamily="34" charset="0"/>
              <a:buChar char="•"/>
            </a:pPr>
            <a:r>
              <a:rPr lang="es-ES" sz="1400" dirty="0"/>
              <a:t>Piense en las cosas que le interesan, sus habilidades y capacidades y evalúe sus próximos pasos</a:t>
            </a:r>
          </a:p>
          <a:p>
            <a:pPr fontAlgn="base"/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Preguntas que se pueden responder al asistir a los talleres de Los Centros de Recursos Profesionales MassHire:</a:t>
            </a:r>
          </a:p>
          <a:p>
            <a:pPr marL="174759" indent="-174759" fontAlgn="base">
              <a:buFont typeface="Arial" panose="020B0604020202020204" pitchFamily="34" charset="0"/>
              <a:buChar char="•"/>
            </a:pPr>
            <a:r>
              <a:rPr lang="es-ES" sz="1400" dirty="0"/>
              <a:t>¿Cómo puedo actualizar mi currículo?</a:t>
            </a:r>
          </a:p>
          <a:p>
            <a:pPr marL="174759" indent="-174759" fontAlgn="base">
              <a:buFont typeface="Arial" panose="020B0604020202020204" pitchFamily="34" charset="0"/>
              <a:buChar char="•"/>
            </a:pPr>
            <a:r>
              <a:rPr lang="es-ES" sz="1400" dirty="0"/>
              <a:t>¿Cuáles son mis habilidades?</a:t>
            </a:r>
          </a:p>
          <a:p>
            <a:pPr marL="174759" indent="-174759" fontAlgn="base">
              <a:buFont typeface="Arial" panose="020B0604020202020204" pitchFamily="34" charset="0"/>
              <a:buChar char="•"/>
            </a:pPr>
            <a:r>
              <a:rPr lang="es-ES" sz="1400" dirty="0"/>
              <a:t>¿Cuáles son mis aptitudes transferibles?</a:t>
            </a:r>
          </a:p>
          <a:p>
            <a:pPr marL="174759" indent="-174759" fontAlgn="base">
              <a:buFont typeface="Arial" panose="020B0604020202020204" pitchFamily="34" charset="0"/>
              <a:buChar char="•"/>
            </a:pPr>
            <a:r>
              <a:rPr lang="es-ES" sz="1400" dirty="0"/>
              <a:t>¿Necesito capacitación o certificación para obtener un empleo?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pPr fontAlgn="base"/>
            <a:r>
              <a:rPr lang="es-ES" sz="1400" dirty="0"/>
              <a:t>Estos talleres adicionales pueden ayudar a las personas que buscan empleo con temas especializados necesarios para ingresar a la fuerza laboral.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300" y="4443709"/>
            <a:ext cx="5874988" cy="4366814"/>
          </a:xfrm>
        </p:spPr>
        <p:txBody>
          <a:bodyPr/>
          <a:lstStyle/>
          <a:p>
            <a:r>
              <a:rPr lang="es-ES" sz="1400" b="1" dirty="0"/>
              <a:t>Texto:</a:t>
            </a:r>
          </a:p>
          <a:p>
            <a:r>
              <a:rPr lang="es-ES" sz="1400" dirty="0"/>
              <a:t>El Programa de Oportunidades de Capacitación (TOP, por sus siglas en inglés) le permite cobrar beneficios de desempleo mientras asiste a una capacitación a tiempo completo para obtener nuevas habilidades laborales</a:t>
            </a:r>
            <a:r>
              <a:rPr lang="es-ES" sz="1400" u="heavy" dirty="0"/>
              <a:t>. Si usted califica, </a:t>
            </a:r>
          </a:p>
          <a:p>
            <a:endParaRPr lang="en-US" sz="1400" u="heavy" dirty="0"/>
          </a:p>
          <a:p>
            <a:r>
              <a:rPr lang="en-US" sz="1400" u="heavy" dirty="0"/>
              <a:t>Leer </a:t>
            </a:r>
            <a:r>
              <a:rPr lang="en-US" sz="1400" u="heavy" dirty="0" err="1"/>
              <a:t>pantalla</a:t>
            </a:r>
            <a:endParaRPr lang="en-US" sz="1400" u="heavy" dirty="0"/>
          </a:p>
          <a:p>
            <a:endParaRPr lang="en-US" sz="1400" u="heavy" dirty="0"/>
          </a:p>
          <a:p>
            <a:r>
              <a:rPr lang="es-ES" sz="1400" u="sng" dirty="0"/>
              <a:t>Contacte con su Centro de Recursos Profesionales  local; o</a:t>
            </a:r>
          </a:p>
          <a:p>
            <a:r>
              <a:rPr lang="es-ES" sz="1400" u="sng" dirty="0"/>
              <a:t>Contacte con la unidad del programa TOP: al (617)-626-5521 o vaya a nuestra pagina web indicada en la pantalla</a:t>
            </a:r>
            <a:endParaRPr lang="en-US" sz="1400" u="heav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/>
              <a:t>MassHire ayuda a asegurarse de que usted cumpla con los requisitos de sus beneficios de desempleo.</a:t>
            </a:r>
          </a:p>
          <a:p>
            <a:endParaRPr lang="es-ES" sz="1400" dirty="0"/>
          </a:p>
          <a:p>
            <a:r>
              <a:rPr lang="es-ES" sz="1400" dirty="0"/>
              <a:t>Para preguntas sobre el Seguro de Desempleo, contacte con el  Departamento de Asistencia al Desempleado al 877-626-6800 o visite nuestro sitio web a  mass.gov/dua.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Texto en </a:t>
            </a: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pantalla.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380" indent="-2935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99" indent="-2341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776" indent="-2341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55" indent="-2341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8533" indent="-2341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412" indent="-2341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91" indent="-2341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3168" indent="-2341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spcBef>
                <a:spcPct val="0"/>
              </a:spcBef>
            </a:pPr>
            <a:r>
              <a:rPr lang="es-ES" sz="1400" dirty="0"/>
              <a:t>Estos son algunos de los recursos y guía para la búsqueda de empleo que MassHire tiene para ofrecer. ¡Esperamos poder ayudarle en el Centro de Recursos Profesionales MassHire más cercano a su domicilio!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s-ES" sz="1400" dirty="0"/>
              <a:t>Si tiene alguna pregunta sobre su búsqueda de empleo, capacitación o próximos pasos, por favor utilice el enlace en la pantalla para contactar con el Centro de Recursos Profesionales de su área.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6024">
              <a:spcBef>
                <a:spcPct val="0"/>
              </a:spcBef>
              <a:defRPr/>
            </a:pPr>
            <a:r>
              <a:rPr lang="es-ES" sz="1400" b="1" dirty="0"/>
              <a:t>TEXTO</a:t>
            </a:r>
          </a:p>
          <a:p>
            <a:pPr>
              <a:defRPr/>
            </a:pPr>
            <a:r>
              <a:rPr lang="es-ES" sz="1400" dirty="0"/>
              <a:t>Existen varios Centros de Recursos Profesionales MassHire en todo el estado de Massachusetts que están trabajando para fortalecer nuestros servicios en línea. L</a:t>
            </a:r>
            <a:r>
              <a:rPr lang="es-ES" sz="1400" dirty="0">
                <a:solidFill>
                  <a:prstClr val="black"/>
                </a:solidFill>
              </a:rPr>
              <a:t>os servicios que se describen en esta presentación, </a:t>
            </a:r>
            <a:r>
              <a:rPr lang="es-ES" sz="1400" dirty="0"/>
              <a:t>podrán accederse en línea, y podrá trabajar de manera remota con los asesores laborales.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s-ES" sz="1400" dirty="0"/>
              <a:t>Por favor, contacte con el Centro de Recursos Profesionales más cercano para conseguir más información acerca de estos servicios.</a:t>
            </a:r>
          </a:p>
          <a:p>
            <a:pPr defTabSz="466024">
              <a:spcBef>
                <a:spcPct val="0"/>
              </a:spcBef>
              <a:defRPr/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s-ES" sz="1400" dirty="0"/>
              <a:t>Visite nuestro sitio web indicado en la pantalla para encontrar el Centro de Recursos Profesionales MassHire más cercano a su domicilio. 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s-ES" sz="1400" dirty="0"/>
              <a:t>Si tiene preguntas sobre el contenido de cualquiera de las pantallas de esta presentación, por favor visite el enlace y contacte con su Centro de Recursos Profesionales local por teléfono. </a:t>
            </a:r>
          </a:p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spcBef>
                <a:spcPct val="0"/>
              </a:spcBef>
            </a:pPr>
            <a:r>
              <a:rPr lang="es-ES" sz="1400" dirty="0"/>
              <a:t>MassHire colabora con otras agencias gubernamentales para ayudar a que usted se conecte con servicios sociales y asistirle con sus necesidades mientras esté buscando trabajo.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3179" y="4294088"/>
            <a:ext cx="5426389" cy="4401795"/>
          </a:xfrm>
        </p:spPr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/>
              <a:t>¿Cómo puede ayudarle MassHire?</a:t>
            </a:r>
          </a:p>
          <a:p>
            <a:endParaRPr lang="en-US" sz="1400" dirty="0"/>
          </a:p>
          <a:p>
            <a:pPr defTabSz="466024">
              <a:defRPr/>
            </a:pPr>
            <a:r>
              <a:rPr lang="es-ES" sz="1400" dirty="0"/>
              <a:t>Un asesor laboral puede informarle sobre la  búsqueda de empleo y oportunidades de capacitación y también puede ayudar a evaluar sus barreras y metas. Usted recibirá orientación  personalizada de búsqueda de empleo para dar los primeros pasos y planificar el futuro.</a:t>
            </a:r>
          </a:p>
          <a:p>
            <a:endParaRPr lang="en-US" sz="1400" dirty="0"/>
          </a:p>
          <a:p>
            <a:pPr defTabSz="466024">
              <a:defRPr/>
            </a:pPr>
            <a:r>
              <a:rPr lang="es-ES" sz="1400" dirty="0"/>
              <a:t>Explore sus opciones de capacitación. Aprenda sobre HiSET (Prueba de Equivalencia de Escuela Secundaria -- también conocida como Diploma General de Equivalencias o GED, por sus siglas en inglés) y programas de capacitación certificados.  ¡Usted puede ser elegible para recibir pagos mientras aprende las habilidades  en el trabajo!</a:t>
            </a:r>
          </a:p>
          <a:p>
            <a:pPr defTabSz="466024">
              <a:defRPr/>
            </a:pPr>
            <a:endParaRPr lang="en-US" sz="1400" dirty="0"/>
          </a:p>
          <a:p>
            <a:pPr defTabSz="466024">
              <a:defRPr/>
            </a:pPr>
            <a:r>
              <a:rPr lang="es-ES" sz="1400" dirty="0"/>
              <a:t>Los Centros de Recursos Profesionales MassHire también pueden ayudarle a alcanzar los requisitos de su </a:t>
            </a:r>
            <a:r>
              <a:rPr lang="es-ES" sz="1400" b="1" dirty="0"/>
              <a:t>seguro de desempleo.</a:t>
            </a:r>
          </a:p>
          <a:p>
            <a:pPr defTabSz="466024">
              <a:defRPr/>
            </a:pPr>
            <a:endParaRPr lang="en-US" sz="1400" dirty="0"/>
          </a:p>
          <a:p>
            <a:pPr defTabSz="466024">
              <a:defRPr/>
            </a:pPr>
            <a:r>
              <a:rPr lang="es-ES" sz="1400" dirty="0"/>
              <a:t>¡Pero antes, queremos comenzar por mostrarle todos los programas y servicios especializados que los Centros de Recursos Profesionales MassHire tienen para ofrecer!</a:t>
            </a:r>
          </a:p>
          <a:p>
            <a:pPr defTabSz="466024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dirty="0"/>
              <a:t>TEXTO</a:t>
            </a:r>
          </a:p>
          <a:p>
            <a:r>
              <a:rPr lang="es-ES" sz="1400" dirty="0"/>
              <a:t>MassHire ofrece muchos programas y servicios especializados para ayudar a las personas que buscan empleo  en su camino hacia obtener un trabajo.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spcBef>
                <a:spcPct val="0"/>
              </a:spcBef>
            </a:pPr>
            <a:r>
              <a:rPr lang="es-ES" sz="1400" dirty="0"/>
              <a:t>Los Servicios para Veteranos incluyen a los veteranos que buscan empleo y a sus esposos o esposas elegibles que tienen derecho a recibir servicio prioritario.</a:t>
            </a:r>
          </a:p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" sz="1400" dirty="0"/>
              <a:t>Cada Centro de Recursos Profesionales MassHire cuenta con un representante para veteranos que puede ofrecer información y referencias para acceder a otros servicios y beneficios.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6024" fontAlgn="base">
              <a:spcBef>
                <a:spcPct val="0"/>
              </a:spcBef>
              <a:spcAft>
                <a:spcPct val="0"/>
              </a:spcAft>
              <a:defRPr/>
            </a:pPr>
            <a:fld id="{879151D7-A896-41CE-9D47-C3489DB4BEC4}" type="slidenum">
              <a:rPr lang="en-US">
                <a:solidFill>
                  <a:prstClr val="black"/>
                </a:solidFill>
                <a:latin typeface="Calibri"/>
              </a:rPr>
              <a:pPr defTabSz="466024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1066" y="4460167"/>
            <a:ext cx="5681980" cy="387499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 marL="118720" defTabSz="949757" eaLnBrk="0" hangingPunct="0">
              <a:lnSpc>
                <a:spcPct val="90000"/>
              </a:lnSpc>
              <a:spcBef>
                <a:spcPct val="20000"/>
              </a:spcBef>
              <a:spcAft>
                <a:spcPts val="208"/>
              </a:spcAft>
              <a:buClr>
                <a:srgbClr val="9DBFBE"/>
              </a:buClr>
              <a:buSzPct val="100000"/>
              <a:defRPr/>
            </a:pPr>
            <a:r>
              <a:rPr lang="es-ES" sz="1400" dirty="0">
                <a:solidFill>
                  <a:srgbClr val="0C3B5D"/>
                </a:solidFill>
              </a:rPr>
              <a:t>Si usted es una persona que tiene una discapacidad, por favor tenga en cuenta que puede identificarse a sí mismo y recibir asistencia individual en cualquier Centro de Recursos Profesionales </a:t>
            </a:r>
            <a:r>
              <a:rPr lang="es-ES" sz="1400" dirty="0" err="1">
                <a:solidFill>
                  <a:srgbClr val="0C3B5D"/>
                </a:solidFill>
              </a:rPr>
              <a:t>MassHire</a:t>
            </a:r>
            <a:r>
              <a:rPr lang="es-ES" sz="1400" dirty="0">
                <a:solidFill>
                  <a:srgbClr val="0C3B5D"/>
                </a:solidFill>
              </a:rPr>
              <a:t>.</a:t>
            </a:r>
          </a:p>
          <a:p>
            <a:pPr marL="474879" indent="-356159" defTabSz="949757" eaLnBrk="0" hangingPunct="0">
              <a:lnSpc>
                <a:spcPct val="90000"/>
              </a:lnSpc>
              <a:spcBef>
                <a:spcPct val="20000"/>
              </a:spcBef>
              <a:spcAft>
                <a:spcPts val="208"/>
              </a:spcAft>
              <a:buClr>
                <a:srgbClr val="9DBFBE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ES" sz="1400" dirty="0">
                <a:solidFill>
                  <a:srgbClr val="0C3B5D"/>
                </a:solidFill>
              </a:rPr>
              <a:t>Hay equipos de adaptación y ajustes razonables a disposición si lo solicita, junto con </a:t>
            </a:r>
          </a:p>
          <a:p>
            <a:pPr marL="118720" indent="0" defTabSz="949757" eaLnBrk="0" hangingPunct="0">
              <a:lnSpc>
                <a:spcPct val="90000"/>
              </a:lnSpc>
              <a:spcBef>
                <a:spcPct val="20000"/>
              </a:spcBef>
              <a:spcAft>
                <a:spcPts val="208"/>
              </a:spcAft>
              <a:buClr>
                <a:srgbClr val="9DBFBE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s-ES" sz="1400" dirty="0">
              <a:solidFill>
                <a:srgbClr val="0C3B5D"/>
              </a:solidFill>
            </a:endParaRPr>
          </a:p>
          <a:p>
            <a:pPr marL="474879" indent="-356159" defTabSz="949757" eaLnBrk="0" hangingPunct="0">
              <a:lnSpc>
                <a:spcPct val="90000"/>
              </a:lnSpc>
              <a:spcBef>
                <a:spcPct val="20000"/>
              </a:spcBef>
              <a:spcAft>
                <a:spcPts val="208"/>
              </a:spcAft>
              <a:buClr>
                <a:srgbClr val="9DBFBE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ES" sz="1400" dirty="0">
                <a:solidFill>
                  <a:srgbClr val="0C3B5D"/>
                </a:solidFill>
              </a:rPr>
              <a:t>Derivaciones a agencias, tales como</a:t>
            </a:r>
          </a:p>
          <a:p>
            <a:pPr marL="1248205" lvl="2" indent="-298448" defTabSz="949757" eaLnBrk="0" hangingPunct="0">
              <a:lnSpc>
                <a:spcPct val="90000"/>
              </a:lnSpc>
              <a:spcBef>
                <a:spcPts val="208"/>
              </a:spcBef>
              <a:spcAft>
                <a:spcPts val="416"/>
              </a:spcAft>
              <a:buClr>
                <a:srgbClr val="9DBFBE"/>
              </a:buClr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rgbClr val="0C3B5D"/>
                </a:solidFill>
              </a:rPr>
              <a:t>La Comisión de Massachusetts para Ciegos; y</a:t>
            </a:r>
          </a:p>
          <a:p>
            <a:pPr marL="1248205" lvl="2" indent="-298448" defTabSz="949757" eaLnBrk="0" hangingPunct="0">
              <a:lnSpc>
                <a:spcPct val="90000"/>
              </a:lnSpc>
              <a:spcBef>
                <a:spcPts val="208"/>
              </a:spcBef>
              <a:spcAft>
                <a:spcPts val="416"/>
              </a:spcAft>
              <a:buClr>
                <a:srgbClr val="9DBFBE"/>
              </a:buClr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rgbClr val="0C3B5D"/>
                </a:solidFill>
              </a:rPr>
              <a:t>La Comisión de Rehabilitación de Massachusetts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6024" fontAlgn="base">
              <a:spcBef>
                <a:spcPct val="0"/>
              </a:spcBef>
              <a:spcAft>
                <a:spcPct val="0"/>
              </a:spcAft>
              <a:defRPr/>
            </a:pPr>
            <a:fld id="{4FB10D97-DC9E-48E2-9266-5D53D69CD5F3}" type="slidenum">
              <a:rPr lang="en-US">
                <a:solidFill>
                  <a:prstClr val="black"/>
                </a:solidFill>
                <a:latin typeface="Calibri"/>
              </a:rPr>
              <a:pPr defTabSz="466024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1400" b="1" dirty="0"/>
              <a:t>TEXTO</a:t>
            </a:r>
          </a:p>
          <a:p>
            <a:pPr>
              <a:spcBef>
                <a:spcPct val="0"/>
              </a:spcBef>
            </a:pPr>
            <a:r>
              <a:rPr lang="es-ES" sz="1400" dirty="0"/>
              <a:t>Nuestro programa de jóvenes adultos para edades entre 14 y 24 años ofrece cursos de preparación laboral, programas de educación financiera, programas de planificación laboral incluyendo HiSET (también conocido como GED), capacitación laboral y educación superior.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s-ES" sz="1400" dirty="0"/>
              <a:t>También trabajamos con los jóvenes para encontrar empleos para todo el año y empleos de verano, y también asistimos con la búsqueda de empleo y la contratación.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6024" fontAlgn="base">
              <a:spcBef>
                <a:spcPct val="0"/>
              </a:spcBef>
              <a:spcAft>
                <a:spcPct val="0"/>
              </a:spcAft>
              <a:defRPr/>
            </a:pPr>
            <a:fld id="{5BD903D2-57E9-4FA8-8300-902AFDBD5102}" type="slidenum">
              <a:rPr lang="en-US">
                <a:solidFill>
                  <a:prstClr val="black"/>
                </a:solidFill>
                <a:latin typeface="Calibri"/>
              </a:rPr>
              <a:pPr defTabSz="466024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ss.gov/orgs/office-of-multilingual-services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es-ES" b="1" dirty="0"/>
              <a:t>Bienvenido a MassHire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4914" y="134874"/>
            <a:ext cx="8229600" cy="954088"/>
          </a:xfrm>
        </p:spPr>
        <p:txBody>
          <a:bodyPr/>
          <a:lstStyle/>
          <a:p>
            <a:pPr algn="ctr"/>
            <a:r>
              <a:rPr lang="es-ES" b="1" dirty="0"/>
              <a:t>Servicios Multilingües 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2527" y="5130023"/>
            <a:ext cx="7518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</a:rPr>
              <a:t>Para</a:t>
            </a:r>
            <a:r>
              <a:rPr lang="es-ES" sz="2000" dirty="0">
                <a:solidFill>
                  <a:srgbClr val="000000"/>
                </a:solidFill>
                <a:latin typeface="Calibri"/>
              </a:rPr>
              <a:t> acceder a las traducciones de publicaciones y documentos visite nuestra página de Servicios Multilingües en la web: </a:t>
            </a:r>
          </a:p>
          <a:p>
            <a:pPr algn="ctr">
              <a:defRPr/>
            </a:pPr>
            <a:r>
              <a:rPr lang="es-ES" sz="1600" dirty="0">
                <a:hlinkClick r:id="rId5"/>
              </a:rPr>
              <a:t>https://www.mass.gov/orgs/office-of-multilingual-services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1215F9-591B-4E87-99A7-7904F4C29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59981"/>
              </p:ext>
            </p:extLst>
          </p:nvPr>
        </p:nvGraphicFramePr>
        <p:xfrm>
          <a:off x="1973580" y="3648074"/>
          <a:ext cx="5669279" cy="1381124"/>
        </p:xfrm>
        <a:graphic>
          <a:graphicData uri="http://schemas.openxmlformats.org/drawingml/2006/table">
            <a:tbl>
              <a:tblPr firstRow="1" firstCol="1" bandRow="1"/>
              <a:tblGrid>
                <a:gridCol w="1853710">
                  <a:extLst>
                    <a:ext uri="{9D8B030D-6E8A-4147-A177-3AD203B41FA5}">
                      <a16:colId xmlns:a16="http://schemas.microsoft.com/office/drawing/2014/main" val="1437062131"/>
                    </a:ext>
                  </a:extLst>
                </a:gridCol>
                <a:gridCol w="1968115">
                  <a:extLst>
                    <a:ext uri="{9D8B030D-6E8A-4147-A177-3AD203B41FA5}">
                      <a16:colId xmlns:a16="http://schemas.microsoft.com/office/drawing/2014/main" val="1027023305"/>
                    </a:ext>
                  </a:extLst>
                </a:gridCol>
                <a:gridCol w="1847454">
                  <a:extLst>
                    <a:ext uri="{9D8B030D-6E8A-4147-A177-3AD203B41FA5}">
                      <a16:colId xmlns:a16="http://schemas.microsoft.com/office/drawing/2014/main" val="544504354"/>
                    </a:ext>
                  </a:extLst>
                </a:gridCol>
              </a:tblGrid>
              <a:tr h="345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Español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Portugués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Criollo Haitiano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16678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Vietnamita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Chino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Jemer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06033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Laosiano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Italiano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Ruso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05915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Coreano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Árabe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Francés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5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614"/>
            <a:ext cx="91440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s-ES" sz="2600" b="1" spc="-30" dirty="0">
                <a:solidFill>
                  <a:schemeClr val="bg1"/>
                </a:solidFill>
                <a:cs typeface="Arial" charset="0"/>
              </a:rPr>
              <a:t>Asistencia por Ajustes Comerciales (TAA, por sus siglas en inglés),</a:t>
            </a:r>
            <a:br>
              <a:rPr lang="es-ES" sz="2600" b="1" spc="-30" dirty="0">
                <a:solidFill>
                  <a:schemeClr val="bg1"/>
                </a:solidFill>
                <a:cs typeface="Arial" charset="0"/>
              </a:rPr>
            </a:br>
            <a:r>
              <a:rPr lang="es-ES" sz="2600" b="1" spc="-30" dirty="0">
                <a:solidFill>
                  <a:schemeClr val="bg1"/>
                </a:solidFill>
                <a:cs typeface="Arial" charset="0"/>
              </a:rPr>
              <a:t>Asignación por Reajuste Comercial (TRA, por sus siglas en inglés)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s-E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s-ES" dirty="0">
                <a:solidFill>
                  <a:schemeClr val="accent6"/>
                </a:solidFill>
                <a:cs typeface="Arial" charset="0"/>
              </a:rPr>
              <a:t>Si su empleo se ha mudado a otro país o fue afectado por competencia extranjera, usted puede ser elegible para beneficios como: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s-ES" sz="2800" b="1" dirty="0">
                <a:solidFill>
                  <a:srgbClr val="118963"/>
                </a:solidFill>
                <a:cs typeface="Arial" charset="0"/>
              </a:rPr>
              <a:t>Asistencia financiera para capacitación laboral	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s-ES" sz="2800" b="1" dirty="0">
                <a:solidFill>
                  <a:srgbClr val="118963"/>
                </a:solidFill>
                <a:cs typeface="Arial" charset="0"/>
              </a:rPr>
              <a:t>Beneficios de dinero en efectivo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552146" y="4019186"/>
            <a:ext cx="2478766" cy="162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14" y="3281310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7" y="5715392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Hay</a:t>
            </a:r>
            <a:r>
              <a:rPr kumimoji="0" lang="es-ES" sz="24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fechas de vencimiento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780"/>
            <a:ext cx="91440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s-ES" sz="3500" b="1" dirty="0">
                <a:solidFill>
                  <a:schemeClr val="bg1"/>
                </a:solidFill>
                <a:cs typeface="Arial" charset="0"/>
              </a:rPr>
              <a:t>Subsidios Nacionales para Trabajadores Desplazados (NDWG, por sus siglas en inglés)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Los Subsidios Nacionales para Trabajadores Desplazados asisten a las personas que se ven afectadas por despidos masivos a causa de eventos económicos no esperados.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1" y="139614"/>
            <a:ext cx="8976730" cy="954348"/>
          </a:xfrm>
        </p:spPr>
        <p:txBody>
          <a:bodyPr/>
          <a:lstStyle/>
          <a:p>
            <a:pPr algn="ctr"/>
            <a:r>
              <a:rPr lang="es-ES" sz="3000" b="1" spc="-20" dirty="0"/>
              <a:t>Servicios para Trabajadores Agrícolas de Temporada,  Migrantes (</a:t>
            </a:r>
            <a:r>
              <a:rPr lang="es-ES" sz="3000" b="1" spc="-20" dirty="0">
                <a:highlight>
                  <a:srgbClr val="FFFF00"/>
                </a:highlight>
              </a:rPr>
              <a:t>MSFW, </a:t>
            </a:r>
            <a:r>
              <a:rPr lang="es-ES" sz="3000" b="1" spc="-20" dirty="0"/>
              <a:t>por sus siglas en inglés) y Agricultores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466" y="1463040"/>
            <a:ext cx="6227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Servicios con asistencia del personal y derivaciones para Servicios de Ayuda.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pPr algn="ctr"/>
            <a:r>
              <a:rPr lang="es-ES" b="1" dirty="0"/>
              <a:t>¿Por dónde empiezo?</a:t>
            </a:r>
            <a:br>
              <a:rPr lang="es-ES" b="1" dirty="0"/>
            </a:br>
            <a:r>
              <a:rPr lang="es-ES" b="1" dirty="0"/>
              <a:t>Búsqueda de Empleo o Capacitación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973920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6746487" y="1218482"/>
            <a:ext cx="2397514" cy="1959615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14665" y="1885443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¡Su Nuevo Empleo!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Evaluaciones:</a:t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¿Búsqueda de Empleo o Capacitación?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9" y="1430215"/>
            <a:ext cx="6314614" cy="4662472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s-ES" sz="2000" b="1" dirty="0">
                <a:solidFill>
                  <a:srgbClr val="042B4A"/>
                </a:solidFill>
                <a:latin typeface="+mn-lt"/>
              </a:rPr>
              <a:t>¿Cómo pueden las evaluaciones ayudarle a encontrar empleo o capacitación?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223651"/>
                </a:solidFill>
                <a:latin typeface="+mn-lt"/>
              </a:rPr>
              <a:t>Determinar fortalezas, dificultades y limitaciones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223651"/>
                </a:solidFill>
                <a:latin typeface="+mn-lt"/>
              </a:rPr>
              <a:t>Identificar metas y oportunidades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223651"/>
                </a:solidFill>
                <a:latin typeface="+mn-lt"/>
              </a:rPr>
              <a:t>Facilitar la toma de decisiones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es-ES" sz="2000" b="1" dirty="0">
                <a:solidFill>
                  <a:srgbClr val="042B4A"/>
                </a:solidFill>
                <a:latin typeface="+mn-lt"/>
              </a:rPr>
              <a:t>¿Qué pueden medir las herramientas de evaluación?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42B4A"/>
                </a:solidFill>
                <a:latin typeface="+mn-lt"/>
              </a:rPr>
              <a:t>Conocimiento, habilidades y capacidades (KSA, por sus siglas en inglés)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42B4A"/>
                </a:solidFill>
                <a:latin typeface="+mn-lt"/>
              </a:rPr>
              <a:t>Aptitudes/capacidades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42B4A"/>
                </a:solidFill>
                <a:latin typeface="+mn-lt"/>
              </a:rPr>
              <a:t>Valores del trabajo y personales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42B4A"/>
                </a:solidFill>
                <a:latin typeface="+mn-lt"/>
              </a:rPr>
              <a:t>Características de la personalidad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42B4A"/>
                </a:solidFill>
                <a:latin typeface="+mn-lt"/>
              </a:rPr>
              <a:t>Intereses ocupacionales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 noChangeAspect="1"/>
          </p:cNvGrpSpPr>
          <p:nvPr/>
        </p:nvGrpSpPr>
        <p:grpSpPr bwMode="auto">
          <a:xfrm rot="21255744">
            <a:off x="6427771" y="1967093"/>
            <a:ext cx="2509625" cy="3775568"/>
            <a:chOff x="6068306" y="863036"/>
            <a:chExt cx="3075695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68306" y="863036"/>
              <a:ext cx="3075695" cy="3480364"/>
              <a:chOff x="6530287" y="930963"/>
              <a:chExt cx="2613718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30287" y="1925234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s-ES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Evaluación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6949825" y="1626997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s-ES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Análisis de Mercado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430856" y="170747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s-ES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Construcción de Habilidades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308911" y="1830045"/>
                <a:ext cx="1054976" cy="1305814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>
                  <a:defRPr/>
                </a:pPr>
                <a:r>
                  <a:rPr lang="es-ES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Herramientas de Comercialización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127189" y="1220298"/>
                <a:ext cx="312862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s-ES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Búsqueda Laboral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81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Investigación de Capacitaciones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/>
              <a:t>Información del Mercado Laboral:</a:t>
            </a:r>
            <a:br>
              <a:rPr lang="es-ES" sz="4400" b="1" dirty="0"/>
            </a:br>
            <a:r>
              <a:rPr lang="es-ES" sz="4400" b="1" dirty="0"/>
              <a:t>¿Búsqueda de Empleo o Capacitación?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17485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200" b="1" dirty="0">
                <a:solidFill>
                  <a:srgbClr val="FFFFFF"/>
                </a:solidFill>
                <a:cs typeface="Arial" charset="0"/>
              </a:rPr>
              <a:t>Tomar decisiones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200" b="1" dirty="0">
                <a:solidFill>
                  <a:srgbClr val="FFFFFF"/>
                </a:solidFill>
                <a:cs typeface="Arial" charset="0"/>
              </a:rPr>
              <a:t> informadas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Identificar carencias en las aptitudes </a:t>
            </a:r>
          </a:p>
          <a:p>
            <a:pPr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 información salarial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Encontrar empleadores que estén </a:t>
            </a:r>
          </a:p>
          <a:p>
            <a:pPr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cubriendo puestos de interés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Saber qué empleos </a:t>
            </a:r>
          </a:p>
          <a:p>
            <a:pPr algn="r"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aumentan o disminuyen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Limitar la búsqueda laboral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8107" y="5173233"/>
            <a:ext cx="365914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encontrar el empleo adecuado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Identificar programas de capacitación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Saber qué empleos requieren una certificación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024840"/>
            <a:ext cx="538288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2000" b="1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Respuestas a sus preguntas sobre la</a:t>
            </a:r>
          </a:p>
          <a:p>
            <a:pPr algn="ctr">
              <a:defRPr/>
            </a:pPr>
            <a:r>
              <a:rPr lang="es-ES" sz="2000" b="1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búsqueda de empleo o el proceso de capacitación</a:t>
            </a: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6249" y="1143872"/>
            <a:ext cx="862522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s-ES" sz="2500" b="1" dirty="0">
                <a:solidFill>
                  <a:srgbClr val="042B4A"/>
                </a:solidFill>
              </a:rPr>
              <a:t>¿Por qué usar herramientas en línea para explorar la búsqueda de empleo o  capacitación?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srgbClr val="002060"/>
                </a:solidFill>
              </a:rPr>
              <a:t>Tomar mejores decisiones y con mayor información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srgbClr val="002060"/>
                </a:solidFill>
              </a:rPr>
              <a:t>Aprender cómo la evaluación de sus conocimientos, habilidades, capacidades, valores e intereses se relacionan con el proceso de capacitación y búsqueda laboral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49" y="96897"/>
            <a:ext cx="7735243" cy="954348"/>
          </a:xfrm>
        </p:spPr>
        <p:txBody>
          <a:bodyPr/>
          <a:lstStyle/>
          <a:p>
            <a:pPr algn="ctr"/>
            <a:r>
              <a:rPr lang="es-ES" b="1" dirty="0"/>
              <a:t>Herramientas En Línea para</a:t>
            </a:r>
            <a:br>
              <a:rPr lang="es-ES" b="1" dirty="0"/>
            </a:br>
            <a:r>
              <a:rPr lang="es-ES" b="1" dirty="0"/>
              <a:t>la Búsqueda de Empleo o Capacitación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3400" y="3564896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333399"/>
                </a:solidFill>
                <a:latin typeface="Arial"/>
                <a:cs typeface="Arial" charset="0"/>
              </a:rPr>
              <a:t>Estas herramientas en línea pueden ayudarle con las evaluaciones, la capacitación, el empleo y mucho más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es-E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40089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Búsqueda de Empleo</a:t>
            </a:r>
            <a:r>
              <a:rPr lang="es-ES" sz="2100" b="1" dirty="0">
                <a:solidFill>
                  <a:schemeClr val="accent6"/>
                </a:solidFill>
              </a:rPr>
              <a:t/>
            </a:r>
            <a:br>
              <a:rPr lang="es-ES" sz="2100" b="1" dirty="0">
                <a:solidFill>
                  <a:schemeClr val="accent6"/>
                </a:solidFill>
              </a:rPr>
            </a:br>
            <a:endParaRPr lang="es-ES" sz="21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Proceso de Búsqueda de Empleo</a:t>
            </a: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675" dirty="0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675" dirty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675" dirty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675" dirty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675" dirty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675" dirty="0"/>
              <a:t>LMI</a:t>
            </a: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Capacitación</a:t>
            </a:r>
            <a:r>
              <a:rPr lang="es-ES" sz="2100" b="1" dirty="0">
                <a:solidFill>
                  <a:schemeClr val="accent6"/>
                </a:solidFill>
              </a:rPr>
              <a:t/>
            </a:r>
            <a:br>
              <a:rPr lang="es-ES" sz="2100" b="1" dirty="0">
                <a:solidFill>
                  <a:schemeClr val="accent6"/>
                </a:solidFill>
              </a:rPr>
            </a:br>
            <a:endParaRPr lang="es-ES" sz="21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Auto-Evaluación</a:t>
            </a: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Información del Mercado Laboral</a:t>
            </a: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-20" dirty="0">
                <a:solidFill>
                  <a:schemeClr val="tx2"/>
                </a:solidFill>
              </a:rPr>
              <a:t>Fijar Metas de Capacitación</a:t>
            </a: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Desarrollar un Plan de Acción Profesional</a:t>
            </a:r>
          </a:p>
        </p:txBody>
      </p:sp>
      <p:sp>
        <p:nvSpPr>
          <p:cNvPr id="17" name="Oval 16"/>
          <p:cNvSpPr/>
          <p:nvPr/>
        </p:nvSpPr>
        <p:spPr>
          <a:xfrm>
            <a:off x="1719943" y="2563087"/>
            <a:ext cx="2103039" cy="146857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-30" dirty="0">
                <a:solidFill>
                  <a:schemeClr val="tx2"/>
                </a:solidFill>
              </a:rPr>
              <a:t>Completar un Programa de Capacitación o Certificación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7028" y="3654781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Empleo</a:t>
            </a: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146172"/>
            <a:ext cx="8346557" cy="954348"/>
          </a:xfrm>
        </p:spPr>
        <p:txBody>
          <a:bodyPr/>
          <a:lstStyle/>
          <a:p>
            <a:pPr algn="ctr"/>
            <a:r>
              <a:rPr lang="es-ES" sz="4000" b="1" dirty="0"/>
              <a:t>CENTROS DE RECURSOS PROFESIONALES  MASSHIRE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30" y="1455710"/>
            <a:ext cx="9004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spc="-30" dirty="0">
                <a:solidFill>
                  <a:srgbClr val="002060"/>
                </a:solidFill>
              </a:rPr>
              <a:t>¡Ayudamos a eliminar el miedo y la confusión al buscar empleo!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35" y="5511318"/>
            <a:ext cx="864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spc="-30" dirty="0" err="1">
                <a:solidFill>
                  <a:srgbClr val="002060"/>
                </a:solidFill>
              </a:rPr>
              <a:t>MassHire</a:t>
            </a:r>
            <a:r>
              <a:rPr lang="es-ES" sz="2600" b="1" spc="-30" dirty="0">
                <a:solidFill>
                  <a:srgbClr val="002060"/>
                </a:solidFill>
              </a:rPr>
              <a:t> le ayuda y hace que USTED vuelva a trabajar</a:t>
            </a: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7394" y="89445"/>
            <a:ext cx="7309212" cy="954400"/>
          </a:xfrm>
        </p:spPr>
        <p:txBody>
          <a:bodyPr/>
          <a:lstStyle/>
          <a:p>
            <a:pPr algn="ctr"/>
            <a:r>
              <a:rPr lang="es-ES" sz="4000" b="1" dirty="0"/>
              <a:t>Aprendizaje en el Trabajo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 lnSpcReduction="10000"/>
          </a:bodyPr>
          <a:lstStyle/>
          <a:p>
            <a:r>
              <a:rPr lang="es-ES" sz="3000" dirty="0">
                <a:solidFill>
                  <a:srgbClr val="002060"/>
                </a:solidFill>
              </a:rPr>
              <a:t>Programas Registrados para Aprendices</a:t>
            </a:r>
          </a:p>
          <a:p>
            <a:pPr lvl="1"/>
            <a:r>
              <a:rPr lang="es-ES" sz="3000" dirty="0">
                <a:solidFill>
                  <a:srgbClr val="002060"/>
                </a:solidFill>
              </a:rPr>
              <a:t>Tradicional (Construcción y Oficios)</a:t>
            </a:r>
          </a:p>
          <a:p>
            <a:pPr lvl="1"/>
            <a:r>
              <a:rPr lang="es-ES" sz="3000" dirty="0">
                <a:solidFill>
                  <a:srgbClr val="002060"/>
                </a:solidFill>
              </a:rPr>
              <a:t>No Tradicional (Tecnología, Fabricación y Asistencia Sanitaria) </a:t>
            </a:r>
          </a:p>
          <a:p>
            <a:r>
              <a:rPr lang="es-ES" sz="3000" dirty="0">
                <a:solidFill>
                  <a:srgbClr val="002060"/>
                </a:solidFill>
              </a:rPr>
              <a:t>Capacitación en el Empleo (OJT, por sus siglas en inglés)</a:t>
            </a:r>
          </a:p>
          <a:p>
            <a:r>
              <a:rPr lang="es-ES" sz="3000" dirty="0">
                <a:solidFill>
                  <a:srgbClr val="002060"/>
                </a:solidFill>
              </a:rPr>
              <a:t>Capacitación personalizada</a:t>
            </a:r>
          </a:p>
          <a:p>
            <a:r>
              <a:rPr lang="es-ES" sz="3000" dirty="0">
                <a:solidFill>
                  <a:srgbClr val="042B4A"/>
                </a:solidFill>
              </a:rPr>
              <a:t>Beneficios para Veteranos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es-ES" sz="4000" b="1" dirty="0"/>
              <a:t>Búsquedas en JobQuest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Ingresar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848599" y="3586841"/>
            <a:ext cx="1232491" cy="659332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Usuario de Primera Vez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Registrarse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Cartelera de Eventos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828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1100" b="1" u="sng" dirty="0">
                <a:solidFill>
                  <a:schemeClr val="bg1"/>
                </a:solidFill>
              </a:rPr>
              <a:t>Puede buscar:</a:t>
            </a:r>
            <a:r>
              <a:rPr lang="es-ES" sz="1100" b="1" dirty="0">
                <a:solidFill>
                  <a:schemeClr val="bg1"/>
                </a:solidFill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</a:rPr>
              <a:t>Empleos</a:t>
            </a:r>
          </a:p>
          <a:p>
            <a:pPr algn="ctr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</a:rPr>
              <a:t>Instituciones de Capacitación</a:t>
            </a:r>
          </a:p>
          <a:p>
            <a:pPr algn="ctr">
              <a:buFont typeface="Arial" pitchFamily="34" charset="0"/>
              <a:buChar char="•"/>
            </a:pPr>
            <a:r>
              <a:rPr lang="es-ES" sz="1100" b="1" dirty="0">
                <a:solidFill>
                  <a:schemeClr val="bg1"/>
                </a:solidFill>
              </a:rPr>
              <a:t>Eventos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u="sng" dirty="0">
                <a:solidFill>
                  <a:schemeClr val="bg1"/>
                </a:solidFill>
              </a:rPr>
              <a:t>Acceso a</a:t>
            </a:r>
            <a:r>
              <a:rPr lang="es-ES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Mi Búsqueda (My JobQuest)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accent6"/>
                </a:solidFill>
              </a:rPr>
              <a:t>www.mass.gov/jobquest</a:t>
            </a: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es-ES" b="1" dirty="0"/>
              <a:t>JobQuest — Oferta Y Demanda de Empleo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y Talleres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Currículo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Desarrollo de currículo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Cartas de presentación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Solicitudes en línea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4429479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Evaluaciones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Identificación de habilidades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Workkeys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Torq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Indicador del tipo myers-briggs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Búsqueda Laboral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Organizar su búsqueda laboral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Sistemas de seguimiento del solicitante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Desarrollo de su discurso de promoción personal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Trabajador maduro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3113240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Redes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Networking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Linkedin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5" y="4496167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Entrevistas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Éxito en entrevistas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Entrevistas telefónicas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Negociación del salario</a:t>
            </a: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y Talleres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Educación Financiera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Presupuestos personales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Planes de ahorros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Crédito, débito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Toma de decisiones financieras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Robo de identidad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495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42B4A"/>
                </a:solidFill>
              </a:rPr>
              <a:t>Estas capacitaciones son para el Reingreso, para personas con TANF/Asistencia Pública y para personas que estuvieron mucho tiempo sin empleo.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/>
              <a:t>Capacitación sobre Habilidades Esenciales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Preparación para trabajar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Habilidades para el trabajo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200" dirty="0"/>
              <a:t>Habilidades interpersonales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4228496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302386"/>
            <a:ext cx="7979433" cy="5049583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es-ES" dirty="0"/>
              <a:t>Usted podría ser elegible para obtener hasta 26 semanas adicionales de beneficios de desempleo mientras se encuentre realizando una capacitación aprobada.</a:t>
            </a:r>
          </a:p>
          <a:p>
            <a:pPr lvl="2"/>
            <a:r>
              <a:rPr lang="es-ES" dirty="0"/>
              <a:t>Sus requisitos de búsqueda de empleo pueden ser eximidos mientras se encuentre en una capacitación aprobada a tiempo completo.</a:t>
            </a:r>
          </a:p>
          <a:p>
            <a:pPr lvl="2"/>
            <a:r>
              <a:rPr lang="es-ES" dirty="0"/>
              <a:t>Envíe su solicitud al </a:t>
            </a:r>
            <a:r>
              <a:rPr lang="es-ES" i="1" dirty="0"/>
              <a:t>Departamento de Asistencia al Desempleo</a:t>
            </a:r>
            <a:r>
              <a:rPr lang="es-ES" dirty="0"/>
              <a:t> (DUA, por sus siglas en inglés) antes de la semana </a:t>
            </a:r>
            <a:r>
              <a:rPr lang="es-ES" b="1" dirty="0"/>
              <a:t>20°</a:t>
            </a:r>
            <a:r>
              <a:rPr lang="es-ES" dirty="0"/>
              <a:t> de pago de beneficios.</a:t>
            </a:r>
          </a:p>
          <a:p>
            <a:pPr lvl="2"/>
            <a:r>
              <a:rPr lang="es-ES" i="1" dirty="0"/>
              <a:t>Para más información:</a:t>
            </a:r>
            <a:endParaRPr lang="es-ES" dirty="0"/>
          </a:p>
          <a:p>
            <a:pPr lvl="3">
              <a:spcBef>
                <a:spcPts val="300"/>
              </a:spcBef>
            </a:pPr>
            <a:r>
              <a:rPr lang="es-ES" dirty="0"/>
              <a:t>Diríjase a su correo electrónico en el sistema de desempleo en línea (UI Online) para obtener la solicitud del programa TOP; o</a:t>
            </a:r>
          </a:p>
          <a:p>
            <a:pPr lvl="3">
              <a:spcBef>
                <a:spcPts val="300"/>
              </a:spcBef>
            </a:pPr>
            <a:r>
              <a:rPr lang="es-ES" dirty="0"/>
              <a:t>Contacte con su Centro de Recursos Profesionales local; o</a:t>
            </a:r>
          </a:p>
          <a:p>
            <a:pPr lvl="3">
              <a:spcBef>
                <a:spcPts val="300"/>
              </a:spcBef>
            </a:pPr>
            <a:r>
              <a:rPr lang="es-ES" dirty="0"/>
              <a:t>Contacte con la unidad del programa TOP: (617)-626-5521 </a:t>
            </a:r>
            <a:r>
              <a:rPr lang="es-ES" i="1" dirty="0"/>
              <a:t>o</a:t>
            </a:r>
            <a:r>
              <a:rPr lang="es-ES" dirty="0"/>
              <a:t>  </a:t>
            </a:r>
            <a:r>
              <a:rPr lang="es-ES" dirty="0">
                <a:hlinkClick r:id="rId3"/>
              </a:rPr>
              <a:t>http://www.mass.gov/dua/top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059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s-ES" sz="3000" b="1" spc="-20" dirty="0"/>
              <a:t>Programa de Oportunidades de Capacitación</a:t>
            </a:r>
            <a:br>
              <a:rPr lang="es-ES" sz="3000" b="1" spc="-20" dirty="0"/>
            </a:br>
            <a:r>
              <a:rPr lang="es-ES" sz="3000" b="1" spc="-20" dirty="0"/>
              <a:t>(TOP, por sus siglas en inglés)</a:t>
            </a:r>
            <a:br>
              <a:rPr lang="es-ES" sz="3000" b="1" spc="-20" dirty="0"/>
            </a:br>
            <a:r>
              <a:rPr lang="es-ES" sz="3000" b="1" spc="-20" dirty="0"/>
              <a:t>Sección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42" y="4760850"/>
            <a:ext cx="1292314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713973" cy="95434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Seguro de Desempleo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4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s-ES" sz="2600" dirty="0">
                <a:cs typeface="Arial" charset="0"/>
              </a:rPr>
              <a:t>El </a:t>
            </a:r>
            <a:r>
              <a:rPr lang="es-ES" sz="2600" i="1" dirty="0">
                <a:cs typeface="Arial" charset="0"/>
              </a:rPr>
              <a:t>Seguro de Desempleo (UI, por sus siglas en inglés)</a:t>
            </a:r>
            <a:r>
              <a:rPr lang="es-ES" sz="2600" dirty="0">
                <a:cs typeface="Arial" charset="0"/>
              </a:rPr>
              <a:t> ofrece un reemplazo de su salario de forma parcial y temporal.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cs typeface="Arial" charset="0"/>
              </a:rPr>
              <a:t>Usted debe ser capaz de trabajar, estar disponible para trabajar y buscar empleo de manera activa mientras cobra los beneficios de Seguro de Desempleo (UI)</a:t>
            </a:r>
            <a:r>
              <a:rPr lang="es-ES" sz="2800" b="1" dirty="0">
                <a:cs typeface="Arial" charset="0"/>
              </a:rPr>
              <a:t>.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s-ES" sz="2000" dirty="0">
                <a:cs typeface="Arial" charset="0"/>
              </a:rPr>
              <a:t>Por favor, contáctese con el Departamento de Asistencia al Desempleado para más información sobre el Seguro de Desempleo: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s-ES" sz="2000" dirty="0"/>
              <a:t>l</a:t>
            </a:r>
            <a:r>
              <a:rPr lang="es-ES" sz="2000" dirty="0">
                <a:cs typeface="Arial" charset="0"/>
              </a:rPr>
              <a:t>lame al </a:t>
            </a:r>
            <a:r>
              <a:rPr lang="es-ES" sz="2000" b="1" dirty="0"/>
              <a:t>877-626-6800</a:t>
            </a:r>
            <a:r>
              <a:rPr lang="es-ES" sz="2000" b="1" dirty="0">
                <a:cs typeface="Arial" charset="0"/>
              </a:rPr>
              <a:t> </a:t>
            </a:r>
            <a:r>
              <a:rPr lang="es-ES" sz="2000" dirty="0">
                <a:cs typeface="Arial" charset="0"/>
              </a:rPr>
              <a:t>o visite la página web de abajo.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s-ES" sz="2000" dirty="0">
                <a:cs typeface="Arial" charset="0"/>
              </a:rPr>
              <a:t>Visite: mass.gov/</a:t>
            </a:r>
            <a:r>
              <a:rPr lang="es-ES" sz="2000" dirty="0" err="1">
                <a:cs typeface="Arial" charset="0"/>
              </a:rPr>
              <a:t>dua</a:t>
            </a:r>
            <a:r>
              <a:rPr lang="es-ES" sz="2000" dirty="0">
                <a:cs typeface="Arial" charset="0"/>
              </a:rPr>
              <a:t>    </a:t>
            </a:r>
            <a:endParaRPr lang="es-ES" sz="2000" dirty="0"/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de Re-Inserción Laboral y</a:t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Elegibilidad</a:t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(RESEA, por sus siglas en inglés)</a:t>
            </a: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443550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</a:t>
            </a:r>
            <a:r>
              <a:rPr lang="es-ES" dirty="0">
                <a:solidFill>
                  <a:srgbClr val="0C3B5D"/>
                </a:solidFill>
              </a:rPr>
              <a:t> es un programa que cuenta con subsidio federal para las personas que reciben beneficios de Seguro de Desempleo (UI).  </a:t>
            </a:r>
          </a:p>
          <a:p>
            <a:pPr marL="0" indent="0">
              <a:buNone/>
              <a:defRPr/>
            </a:pPr>
            <a:r>
              <a:rPr lang="es-ES" dirty="0">
                <a:solidFill>
                  <a:srgbClr val="0C3B5D"/>
                </a:solidFill>
              </a:rPr>
              <a:t>Si usted es seleccionado/a para el programa RESEA, por favor preste mucha atención a la carta de notificación del Departamento de Asistencia al Desempleado con información importante y </a:t>
            </a:r>
            <a:r>
              <a:rPr lang="es-ES" b="1" dirty="0">
                <a:solidFill>
                  <a:srgbClr val="0C3B5D"/>
                </a:solidFill>
              </a:rPr>
              <a:t>FECHAS LÍMITE.</a:t>
            </a:r>
            <a:r>
              <a:rPr lang="es-ES" dirty="0">
                <a:solidFill>
                  <a:srgbClr val="0C3B5D"/>
                </a:solidFill>
              </a:rPr>
              <a:t>  </a:t>
            </a:r>
          </a:p>
          <a:p>
            <a:pPr marL="0" indent="0">
              <a:buFontTx/>
              <a:buNone/>
              <a:defRPr/>
            </a:pPr>
            <a:r>
              <a:rPr lang="es-ES" dirty="0">
                <a:solidFill>
                  <a:srgbClr val="0C3B5D"/>
                </a:solidFill>
              </a:rPr>
              <a:t>Esta notificación de RESEA se enviará: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C3B5D"/>
                </a:solidFill>
              </a:rPr>
              <a:t>A su correo electrónico en el sistema de desempleo en línea (UI Online); 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C3B5D"/>
                </a:solidFill>
              </a:rPr>
              <a:t>Por correo (US Mail) </a:t>
            </a:r>
          </a:p>
          <a:p>
            <a:pPr marL="0" indent="0">
              <a:buNone/>
              <a:defRPr/>
            </a:pPr>
            <a:r>
              <a:rPr lang="es-ES" dirty="0">
                <a:solidFill>
                  <a:srgbClr val="0C3B5D"/>
                </a:solidFill>
              </a:rPr>
              <a:t>Usted deberá </a:t>
            </a:r>
            <a:r>
              <a:rPr lang="es-ES" b="1" dirty="0">
                <a:solidFill>
                  <a:srgbClr val="0C3B5D"/>
                </a:solidFill>
              </a:rPr>
              <a:t>actuar y responder antes</a:t>
            </a:r>
            <a:r>
              <a:rPr lang="es-ES" dirty="0">
                <a:solidFill>
                  <a:srgbClr val="0C3B5D"/>
                </a:solidFill>
              </a:rPr>
              <a:t> de las fechas límite que se indican en la carta.</a:t>
            </a:r>
          </a:p>
          <a:p>
            <a:pPr marL="0" indent="0">
              <a:buNone/>
            </a:pPr>
            <a:r>
              <a:rPr lang="es-ES" dirty="0">
                <a:solidFill>
                  <a:srgbClr val="002060"/>
                </a:solidFill>
              </a:rPr>
              <a:t>Por favor, contacte con el Centro de Recursos Profesionales MassHire de su área si tiene preguntas o inquietudes.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07666" y="551242"/>
            <a:ext cx="7728667" cy="3004631"/>
          </a:xfrm>
        </p:spPr>
        <p:txBody>
          <a:bodyPr/>
          <a:lstStyle/>
          <a:p>
            <a:pPr algn="ctr"/>
            <a:r>
              <a:rPr lang="es-ES" b="1" dirty="0"/>
              <a:t>¿Tiene Preguntas?</a:t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sz="4000" b="1" dirty="0"/>
              <a:t>Contacte con el Centro de Recursos Profesionales</a:t>
            </a:r>
            <a:br>
              <a:rPr lang="es-ES" sz="4000" b="1" dirty="0"/>
            </a:br>
            <a:r>
              <a:rPr lang="es-ES" sz="4000" b="1" dirty="0"/>
              <a:t>MassHire de su área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s-ES" dirty="0">
                <a:hlinkClick r:id="rId4"/>
              </a:rPr>
              <a:t>https://www.mass.gov/how-to/find-a-masshire-career-center</a:t>
            </a:r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s-ES" sz="4000" b="1" dirty="0"/>
              <a:t>Ubicaciones de MassHire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742563" y="6109008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s-ES" dirty="0">
                <a:hlinkClick r:id="rId3"/>
              </a:rPr>
              <a:t>https://www.mass.gov/how-to/find-a-masshire-career-center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2875" y="6304002"/>
            <a:ext cx="262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6"/>
                </a:solidFill>
              </a:rPr>
              <a:t>ENCUENTRE UN CENTRO DE RECURSOS PROFESIONALES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475302" y="137172"/>
            <a:ext cx="6193396" cy="954088"/>
          </a:xfrm>
        </p:spPr>
        <p:txBody>
          <a:bodyPr/>
          <a:lstStyle/>
          <a:p>
            <a:pPr algn="ctr"/>
            <a:r>
              <a:rPr lang="es-ES" sz="4000" b="1" dirty="0"/>
              <a:t>Colaboradores de MassHire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829856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900" b="1" dirty="0">
                <a:solidFill>
                  <a:srgbClr val="002060"/>
                </a:solidFill>
              </a:rPr>
              <a:t>Departamento de Asistencia al Desempleado</a:t>
            </a:r>
          </a:p>
          <a:p>
            <a:r>
              <a:rPr lang="es-ES" sz="1900" b="1" dirty="0">
                <a:solidFill>
                  <a:srgbClr val="002060"/>
                </a:solidFill>
              </a:rPr>
              <a:t>(DUA, por sus siglas en inglés)</a:t>
            </a:r>
          </a:p>
          <a:p>
            <a:r>
              <a:rPr lang="es-ES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es-ES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s-ES" sz="1900" b="1" dirty="0">
                <a:solidFill>
                  <a:srgbClr val="002060"/>
                </a:solidFill>
              </a:rPr>
              <a:t>Departamento de Asistencia Transicional (DTA, por sus siglas en inglés)</a:t>
            </a:r>
          </a:p>
          <a:p>
            <a:r>
              <a:rPr lang="es-ES" sz="1900" b="1" dirty="0">
                <a:solidFill>
                  <a:srgbClr val="002060"/>
                </a:solidFill>
                <a:hlinkClick r:id="rId4"/>
              </a:rPr>
              <a:t>www.mass.gov/DTA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s-ES" sz="1900" b="1" dirty="0">
                <a:solidFill>
                  <a:srgbClr val="002060"/>
                </a:solidFill>
              </a:rPr>
              <a:t>Comisión de Rehabilitación de Massachusetts (MRC, por sus siglas en inglés)</a:t>
            </a:r>
          </a:p>
          <a:p>
            <a:r>
              <a:rPr lang="es-ES" sz="1900" b="1" dirty="0">
                <a:solidFill>
                  <a:srgbClr val="002060"/>
                </a:solidFill>
                <a:hlinkClick r:id="rId5"/>
              </a:rPr>
              <a:t>www.mass.gov/MRC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900" b="1" dirty="0">
                <a:solidFill>
                  <a:srgbClr val="002060"/>
                </a:solidFill>
              </a:rPr>
              <a:t>Comisión para ciegos de Massachusetts (MCB, por sus siglas en inglés)</a:t>
            </a:r>
          </a:p>
          <a:p>
            <a:r>
              <a:rPr lang="es-ES" sz="1900" b="1" dirty="0">
                <a:solidFill>
                  <a:srgbClr val="002060"/>
                </a:solidFill>
                <a:hlinkClick r:id="rId6"/>
              </a:rPr>
              <a:t>www.mass.gov/MCB</a:t>
            </a: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5390" y="3359018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2917" y="5514608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8574" y="1945337"/>
            <a:ext cx="1312701" cy="492915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225931" y="5209071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93" y="1678582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3763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Programa de Empleo para Personas Mayores en Servicios a la Comunidad (SCSEP, por sus siglas en inglés)</a:t>
            </a:r>
          </a:p>
          <a:p>
            <a:r>
              <a:rPr lang="es-ES" b="1" dirty="0">
                <a:hlinkClick r:id="rId12"/>
              </a:rPr>
              <a:t>https://www.mass.gov/senior-community-service-employment-program-scsep</a:t>
            </a:r>
            <a:r>
              <a:rPr lang="es-E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31" y="2438252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" y="19826"/>
            <a:ext cx="8809463" cy="954348"/>
          </a:xfrm>
        </p:spPr>
        <p:txBody>
          <a:bodyPr/>
          <a:lstStyle/>
          <a:p>
            <a:pPr algn="ctr"/>
            <a:r>
              <a:rPr lang="es-ES" b="1" dirty="0"/>
              <a:t>¿Cómo puede ayudarle MassHire?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Programas y Servicios Especializados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cap="none" normalizeH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Búsqueda de </a:t>
              </a:r>
              <a:r>
                <a:rPr kumimoji="0" lang="es-ES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Empleo</a:t>
              </a:r>
              <a:r>
                <a:rPr kumimoji="0" lang="es-ES" sz="2400" b="0" i="0" u="none" strike="noStrike" cap="none" normalizeH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Capacitación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Seguro de Desempleo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0"/>
            <a:ext cx="7131050" cy="954348"/>
          </a:xfrm>
        </p:spPr>
        <p:txBody>
          <a:bodyPr/>
          <a:lstStyle/>
          <a:p>
            <a:r>
              <a:rPr lang="es-ES" b="1" dirty="0"/>
              <a:t>Programas y Servicios Especializados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s-ES" sz="3300" b="1" dirty="0"/>
              <a:t>   Servicios para Veteranos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2234" y="1446213"/>
            <a:ext cx="8374566" cy="466248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es-ES" sz="3900" b="1" dirty="0">
                <a:solidFill>
                  <a:srgbClr val="0C3B5D"/>
                </a:solidFill>
                <a:cs typeface="Arial" charset="0"/>
              </a:rPr>
              <a:t>Veteranos y sus Esposos o Esposas Elegibles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s-E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s-E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0" lvl="1" indent="0" algn="ctr" defTabSz="268288" fontAlgn="auto">
              <a:spcAft>
                <a:spcPts val="600"/>
              </a:spcAft>
              <a:buFont typeface="Lucida Grande"/>
              <a:buNone/>
              <a:defRPr/>
            </a:pPr>
            <a:r>
              <a:rPr lang="es-ES" sz="3100" b="1" i="1" spc="-30" dirty="0">
                <a:solidFill>
                  <a:srgbClr val="0C3B5D"/>
                </a:solidFill>
                <a:cs typeface="Arial" charset="0"/>
              </a:rPr>
              <a:t>¡Con orgullo servimos a quienes orgullosamente sirvieron a nuestro país!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1936497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s-ES" sz="3500" b="1" dirty="0">
                <a:solidFill>
                  <a:schemeClr val="bg1"/>
                </a:solidFill>
                <a:cs typeface="Arial" charset="0"/>
              </a:rPr>
              <a:t>Personas con Discapacidades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es-ES" sz="2400" b="1" dirty="0">
                <a:solidFill>
                  <a:srgbClr val="0C3B5D"/>
                </a:solidFill>
              </a:rPr>
              <a:t>Las personas pueden autoidentificarse y recibir asistencia individual si tienen una discapacidad</a:t>
            </a: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" sz="2000" b="1" dirty="0">
                <a:solidFill>
                  <a:srgbClr val="0C3B5D"/>
                </a:solidFill>
                <a:cs typeface="Arial" charset="0"/>
              </a:rPr>
              <a:t>Las adaptaciones razonables están disponibles si las solicita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s-ES" b="1" dirty="0"/>
              <a:t>Jóvenes Adultos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s-ES" sz="2400" dirty="0"/>
              <a:t>Se Aplican Requisitos de Elegibilidad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11913</TotalTime>
  <Words>3998</Words>
  <Application>Microsoft Office PowerPoint</Application>
  <PresentationFormat>On-screen Show (4:3)</PresentationFormat>
  <Paragraphs>493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Grande</vt:lpstr>
      <vt:lpstr>Microsoft Sans Serif</vt:lpstr>
      <vt:lpstr>Wingdings</vt:lpstr>
      <vt:lpstr>Office Theme</vt:lpstr>
      <vt:lpstr>1_Office Theme</vt:lpstr>
      <vt:lpstr>Bienvenido a MassHire</vt:lpstr>
      <vt:lpstr>CENTROS DE RECURSOS PROFESIONALES  MASSHIRE</vt:lpstr>
      <vt:lpstr>Ubicaciones de MassHire</vt:lpstr>
      <vt:lpstr>Colaboradores de MassHire</vt:lpstr>
      <vt:lpstr>¿Cómo puede ayudarle MassHire?</vt:lpstr>
      <vt:lpstr>Programas y Servicios Especializados</vt:lpstr>
      <vt:lpstr>   Servicios para Veteranos</vt:lpstr>
      <vt:lpstr>Personas con Discapacidades</vt:lpstr>
      <vt:lpstr>Jóvenes Adultos</vt:lpstr>
      <vt:lpstr>Servicios Multilingües </vt:lpstr>
      <vt:lpstr>Asistencia por Ajustes Comerciales (TAA, por sus siglas en inglés), Asignación por Reajuste Comercial (TRA, por sus siglas en inglés)</vt:lpstr>
      <vt:lpstr>Subsidios Nacionales para Trabajadores Desplazados (NDWG, por sus siglas en inglés)</vt:lpstr>
      <vt:lpstr>Servicios para Trabajadores Agrícolas de Temporada,  Migrantes (MSFW, por sus siglas en inglés) y Agricultores</vt:lpstr>
      <vt:lpstr>¿Por dónde empiezo? Búsqueda de Empleo o Capacitación</vt:lpstr>
      <vt:lpstr>Evaluaciones: ¿Búsqueda de Empleo o Capacitación?</vt:lpstr>
      <vt:lpstr>Información del Mercado Laboral: ¿Búsqueda de Empleo o Capacitación?</vt:lpstr>
      <vt:lpstr>Herramientas En Línea para la Búsqueda de Empleo o Capacitación</vt:lpstr>
      <vt:lpstr>Búsqueda de Empleo </vt:lpstr>
      <vt:lpstr>Capacitación </vt:lpstr>
      <vt:lpstr>Aprendizaje en el Trabajo</vt:lpstr>
      <vt:lpstr>Búsquedas en JobQuest</vt:lpstr>
      <vt:lpstr>JobQuest — Oferta Y Demanda de Empleo</vt:lpstr>
      <vt:lpstr>PowerPoint Presentation</vt:lpstr>
      <vt:lpstr>PowerPoint Presentation</vt:lpstr>
      <vt:lpstr>Programa de Oportunidades de Capacitación (TOP, por sus siglas en inglés) Sección 30</vt:lpstr>
      <vt:lpstr>Seguro de Desempleo</vt:lpstr>
      <vt:lpstr>Servicios de Re-Inserción Laboral y Evaluación de Elegibilidad (RESEA, por sus siglas en inglés)</vt:lpstr>
      <vt:lpstr>¿Tiene Preguntas?  Contacte con el Centro de Recursos Profesionales MassHire de su área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Leonard, Kim (EOL)</cp:lastModifiedBy>
  <cp:revision>732</cp:revision>
  <cp:lastPrinted>2020-06-05T20:14:30Z</cp:lastPrinted>
  <dcterms:created xsi:type="dcterms:W3CDTF">2018-04-17T17:15:10Z</dcterms:created>
  <dcterms:modified xsi:type="dcterms:W3CDTF">2020-06-19T12:18:43Z</dcterms:modified>
</cp:coreProperties>
</file>