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6E_D944D37A.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74_9C4AFD7D.xml" ContentType="application/vnd.ms-powerpoint.comments+xml"/>
  <Override PartName="/ppt/notesSlides/notesSlide10.xml" ContentType="application/vnd.openxmlformats-officedocument.presentationml.notesSlide+xml"/>
  <Override PartName="/ppt/comments/modernComment_12C_C05CDDF9.xml" ContentType="application/vnd.ms-powerpoint.comments+xml"/>
  <Override PartName="/ppt/notesSlides/notesSlide11.xml" ContentType="application/vnd.openxmlformats-officedocument.presentationml.notesSlide+xml"/>
  <Override PartName="/ppt/comments/modernComment_12B_F4E1EA8D.xml" ContentType="application/vnd.ms-powerpoint.comments+xml"/>
  <Override PartName="/ppt/comments/modernComment_171_B0D445B.xml" ContentType="application/vnd.ms-powerpoint.comments+xml"/>
  <Override PartName="/ppt/notesSlides/notesSlide12.xml" ContentType="application/vnd.openxmlformats-officedocument.presentationml.notesSlide+xml"/>
  <Override PartName="/ppt/comments/modernComment_167_48EAA9D1.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2E_E605BAE0.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29_B7DFA6F2.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90_884646F.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modernComment_18C_19BB5CCF.xml" ContentType="application/vnd.ms-powerpoint.comments+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5"/>
  </p:notesMasterIdLst>
  <p:handoutMasterIdLst>
    <p:handoutMasterId r:id="rId46"/>
  </p:handoutMasterIdLst>
  <p:sldIdLst>
    <p:sldId id="363" r:id="rId5"/>
    <p:sldId id="290" r:id="rId6"/>
    <p:sldId id="361" r:id="rId7"/>
    <p:sldId id="364" r:id="rId8"/>
    <p:sldId id="360" r:id="rId9"/>
    <p:sldId id="289" r:id="rId10"/>
    <p:sldId id="412" r:id="rId11"/>
    <p:sldId id="291" r:id="rId12"/>
    <p:sldId id="293" r:id="rId13"/>
    <p:sldId id="295" r:id="rId14"/>
    <p:sldId id="366" r:id="rId15"/>
    <p:sldId id="367" r:id="rId16"/>
    <p:sldId id="292" r:id="rId17"/>
    <p:sldId id="415" r:id="rId18"/>
    <p:sldId id="296" r:id="rId19"/>
    <p:sldId id="372" r:id="rId20"/>
    <p:sldId id="418" r:id="rId21"/>
    <p:sldId id="300" r:id="rId22"/>
    <p:sldId id="299" r:id="rId23"/>
    <p:sldId id="368" r:id="rId24"/>
    <p:sldId id="369" r:id="rId25"/>
    <p:sldId id="359" r:id="rId26"/>
    <p:sldId id="301" r:id="rId27"/>
    <p:sldId id="302" r:id="rId28"/>
    <p:sldId id="303" r:id="rId29"/>
    <p:sldId id="304" r:id="rId30"/>
    <p:sldId id="305" r:id="rId31"/>
    <p:sldId id="411" r:id="rId32"/>
    <p:sldId id="409" r:id="rId33"/>
    <p:sldId id="405" r:id="rId34"/>
    <p:sldId id="395" r:id="rId35"/>
    <p:sldId id="297" r:id="rId36"/>
    <p:sldId id="399" r:id="rId37"/>
    <p:sldId id="400" r:id="rId38"/>
    <p:sldId id="397" r:id="rId39"/>
    <p:sldId id="417" r:id="rId40"/>
    <p:sldId id="402" r:id="rId41"/>
    <p:sldId id="396" r:id="rId42"/>
    <p:sldId id="379" r:id="rId43"/>
    <p:sldId id="357"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6E2ECF-FC55-2AAB-2461-E49662A48A4B}" name="Goguen, Beth (EOL)" initials="G(" userId="S::elizabeth.m.goguen@detma.org::9c82a5df-88d4-4145-85ea-76655414713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42B4A"/>
    <a:srgbClr val="223651"/>
    <a:srgbClr val="139876"/>
    <a:srgbClr val="7D3379"/>
    <a:srgbClr val="53A4CF"/>
    <a:srgbClr val="112638"/>
    <a:srgbClr val="45A78E"/>
    <a:srgbClr val="426480"/>
    <a:srgbClr val="42647F"/>
    <a:srgbClr val="FAA7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DF3940-7BF6-ACB2-CBE1-75C117183257}" v="27" dt="2021-11-18T13:41:20.062"/>
    <p1510:client id="{3D14F1F3-A2EE-EC56-5E9F-C7E47EEF0D0B}" v="93" dt="2021-10-04T20:00:25.182"/>
    <p1510:client id="{5219821C-8159-C964-A72B-F9031A4DCBDF}" v="134" dt="2021-09-29T17:14:13.570"/>
    <p1510:client id="{60DA096F-905B-3B98-4215-2741F57AB052}" v="29" dt="2021-10-05T15:36:11.140"/>
    <p1510:client id="{73195C47-02F8-940B-FDB8-381C31A71A78}" v="27" dt="2021-10-04T20:40:57.445"/>
    <p1510:client id="{B0586BD4-F239-235A-9F3C-A866F38B51B8}" v="5" dt="2021-10-06T12:49:14.498"/>
    <p1510:client id="{D44BA688-E9E4-B82B-4B16-349D268DFFCD}" v="962" dt="2021-10-06T20:48:10.007"/>
    <p1510:client id="{F797EFE5-B155-B05E-7B0F-839543E037DF}" v="79" dt="2021-10-06T00:42:43.101"/>
    <p1510:client id="{FDCC8254-D351-444A-8280-95EE08B22FFD}" v="2" dt="2021-09-27T19:59:35.4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99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cevedo, Maynor (EOL)" userId="S::maynor.acevedo@detma.org::d7f2f2ae-ed90-42c9-b4d8-41177a52f027" providerId="AD" clId="Web-{FDCC8254-D351-444A-8280-95EE08B22FFD}"/>
    <pc:docChg chg="modSld">
      <pc:chgData name="Acevedo, Maynor (EOL)" userId="S::maynor.acevedo@detma.org::d7f2f2ae-ed90-42c9-b4d8-41177a52f027" providerId="AD" clId="Web-{FDCC8254-D351-444A-8280-95EE08B22FFD}" dt="2021-09-27T19:59:35.470" v="1" actId="1076"/>
      <pc:docMkLst>
        <pc:docMk/>
      </pc:docMkLst>
      <pc:sldChg chg="modSp">
        <pc:chgData name="Acevedo, Maynor (EOL)" userId="S::maynor.acevedo@detma.org::d7f2f2ae-ed90-42c9-b4d8-41177a52f027" providerId="AD" clId="Web-{FDCC8254-D351-444A-8280-95EE08B22FFD}" dt="2021-09-27T19:59:35.470" v="1" actId="1076"/>
        <pc:sldMkLst>
          <pc:docMk/>
          <pc:sldMk cId="812668920" sldId="293"/>
        </pc:sldMkLst>
        <pc:spChg chg="mod">
          <ac:chgData name="Acevedo, Maynor (EOL)" userId="S::maynor.acevedo@detma.org::d7f2f2ae-ed90-42c9-b4d8-41177a52f027" providerId="AD" clId="Web-{FDCC8254-D351-444A-8280-95EE08B22FFD}" dt="2021-09-27T19:59:35.470" v="1" actId="1076"/>
          <ac:spMkLst>
            <pc:docMk/>
            <pc:sldMk cId="812668920" sldId="293"/>
            <ac:spMk id="16388" creationId="{00000000-0000-0000-0000-000000000000}"/>
          </ac:spMkLst>
        </pc:spChg>
      </pc:sldChg>
    </pc:docChg>
  </pc:docChgLst>
  <pc:docChgLst>
    <pc:chgData name="Quan, Christopher (DWD)" userId="S::christopher.quan@detma.org::3a2e9160-94d3-4a5a-8e43-53ad2dd1e8bb" providerId="AD" clId="Web-{B0586BD4-F239-235A-9F3C-A866F38B51B8}"/>
    <pc:docChg chg="modSld">
      <pc:chgData name="Quan, Christopher (DWD)" userId="S::christopher.quan@detma.org::3a2e9160-94d3-4a5a-8e43-53ad2dd1e8bb" providerId="AD" clId="Web-{B0586BD4-F239-235A-9F3C-A866F38B51B8}" dt="2021-10-06T12:49:14.498" v="4" actId="20577"/>
      <pc:docMkLst>
        <pc:docMk/>
      </pc:docMkLst>
      <pc:sldChg chg="modSp">
        <pc:chgData name="Quan, Christopher (DWD)" userId="S::christopher.quan@detma.org::3a2e9160-94d3-4a5a-8e43-53ad2dd1e8bb" providerId="AD" clId="Web-{B0586BD4-F239-235A-9F3C-A866F38B51B8}" dt="2021-10-06T12:49:14.498" v="4" actId="20577"/>
        <pc:sldMkLst>
          <pc:docMk/>
          <pc:sldMk cId="2693465915" sldId="379"/>
        </pc:sldMkLst>
        <pc:spChg chg="mod">
          <ac:chgData name="Quan, Christopher (DWD)" userId="S::christopher.quan@detma.org::3a2e9160-94d3-4a5a-8e43-53ad2dd1e8bb" providerId="AD" clId="Web-{B0586BD4-F239-235A-9F3C-A866F38B51B8}" dt="2021-10-06T12:49:14.498" v="4" actId="20577"/>
          <ac:spMkLst>
            <pc:docMk/>
            <pc:sldMk cId="2693465915" sldId="379"/>
            <ac:spMk id="2" creationId="{00000000-0000-0000-0000-000000000000}"/>
          </ac:spMkLst>
        </pc:spChg>
      </pc:sldChg>
      <pc:sldChg chg="modSp modCm">
        <pc:chgData name="Quan, Christopher (DWD)" userId="S::christopher.quan@detma.org::3a2e9160-94d3-4a5a-8e43-53ad2dd1e8bb" providerId="AD" clId="Web-{B0586BD4-F239-235A-9F3C-A866F38B51B8}" dt="2021-10-06T12:48:49.764" v="2" actId="20577"/>
        <pc:sldMkLst>
          <pc:docMk/>
          <pc:sldMk cId="431709391" sldId="396"/>
        </pc:sldMkLst>
        <pc:spChg chg="mod">
          <ac:chgData name="Quan, Christopher (DWD)" userId="S::christopher.quan@detma.org::3a2e9160-94d3-4a5a-8e43-53ad2dd1e8bb" providerId="AD" clId="Web-{B0586BD4-F239-235A-9F3C-A866F38B51B8}" dt="2021-10-06T12:48:49.764" v="2" actId="20577"/>
          <ac:spMkLst>
            <pc:docMk/>
            <pc:sldMk cId="431709391" sldId="396"/>
            <ac:spMk id="2" creationId="{00000000-0000-0000-0000-000000000000}"/>
          </ac:spMkLst>
        </pc:spChg>
      </pc:sldChg>
    </pc:docChg>
  </pc:docChgLst>
  <pc:docChgLst>
    <pc:chgData name="Quan, Christopher (DWD)" userId="S::christopher.quan@detma.org::3a2e9160-94d3-4a5a-8e43-53ad2dd1e8bb" providerId="AD" clId="Web-{5219821C-8159-C964-A72B-F9031A4DCBDF}"/>
    <pc:docChg chg="delSld modSld sldOrd">
      <pc:chgData name="Quan, Christopher (DWD)" userId="S::christopher.quan@detma.org::3a2e9160-94d3-4a5a-8e43-53ad2dd1e8bb" providerId="AD" clId="Web-{5219821C-8159-C964-A72B-F9031A4DCBDF}" dt="2021-09-29T17:14:13.570" v="121"/>
      <pc:docMkLst>
        <pc:docMk/>
      </pc:docMkLst>
      <pc:sldChg chg="ord">
        <pc:chgData name="Quan, Christopher (DWD)" userId="S::christopher.quan@detma.org::3a2e9160-94d3-4a5a-8e43-53ad2dd1e8bb" providerId="AD" clId="Web-{5219821C-8159-C964-A72B-F9031A4DCBDF}" dt="2021-09-29T17:09:30.187" v="1"/>
        <pc:sldMkLst>
          <pc:docMk/>
          <pc:sldMk cId="1148673358" sldId="290"/>
        </pc:sldMkLst>
      </pc:sldChg>
      <pc:sldChg chg="modSp">
        <pc:chgData name="Quan, Christopher (DWD)" userId="S::christopher.quan@detma.org::3a2e9160-94d3-4a5a-8e43-53ad2dd1e8bb" providerId="AD" clId="Web-{5219821C-8159-C964-A72B-F9031A4DCBDF}" dt="2021-09-29T17:11:08.367" v="28" actId="20577"/>
        <pc:sldMkLst>
          <pc:docMk/>
          <pc:sldMk cId="1883640279" sldId="361"/>
        </pc:sldMkLst>
        <pc:spChg chg="mod">
          <ac:chgData name="Quan, Christopher (DWD)" userId="S::christopher.quan@detma.org::3a2e9160-94d3-4a5a-8e43-53ad2dd1e8bb" providerId="AD" clId="Web-{5219821C-8159-C964-A72B-F9031A4DCBDF}" dt="2021-09-29T17:11:08.367" v="28" actId="20577"/>
          <ac:spMkLst>
            <pc:docMk/>
            <pc:sldMk cId="1883640279" sldId="361"/>
            <ac:spMk id="2" creationId="{00000000-0000-0000-0000-000000000000}"/>
          </ac:spMkLst>
        </pc:spChg>
        <pc:spChg chg="mod">
          <ac:chgData name="Quan, Christopher (DWD)" userId="S::christopher.quan@detma.org::3a2e9160-94d3-4a5a-8e43-53ad2dd1e8bb" providerId="AD" clId="Web-{5219821C-8159-C964-A72B-F9031A4DCBDF}" dt="2021-09-29T17:10:20.145" v="23" actId="20577"/>
          <ac:spMkLst>
            <pc:docMk/>
            <pc:sldMk cId="1883640279" sldId="361"/>
            <ac:spMk id="3" creationId="{00000000-0000-0000-0000-000000000000}"/>
          </ac:spMkLst>
        </pc:spChg>
      </pc:sldChg>
      <pc:sldChg chg="del">
        <pc:chgData name="Quan, Christopher (DWD)" userId="S::christopher.quan@detma.org::3a2e9160-94d3-4a5a-8e43-53ad2dd1e8bb" providerId="AD" clId="Web-{5219821C-8159-C964-A72B-F9031A4DCBDF}" dt="2021-09-29T17:12:12.482" v="29"/>
        <pc:sldMkLst>
          <pc:docMk/>
          <pc:sldMk cId="1214965694" sldId="413"/>
        </pc:sldMkLst>
      </pc:sldChg>
      <pc:sldChg chg="del">
        <pc:chgData name="Quan, Christopher (DWD)" userId="S::christopher.quan@detma.org::3a2e9160-94d3-4a5a-8e43-53ad2dd1e8bb" providerId="AD" clId="Web-{5219821C-8159-C964-A72B-F9031A4DCBDF}" dt="2021-09-29T17:12:12.498" v="30"/>
        <pc:sldMkLst>
          <pc:docMk/>
          <pc:sldMk cId="4094851432" sldId="414"/>
        </pc:sldMkLst>
      </pc:sldChg>
      <pc:sldChg chg="addSp delSp modSp">
        <pc:chgData name="Quan, Christopher (DWD)" userId="S::christopher.quan@detma.org::3a2e9160-94d3-4a5a-8e43-53ad2dd1e8bb" providerId="AD" clId="Web-{5219821C-8159-C964-A72B-F9031A4DCBDF}" dt="2021-09-29T17:14:13.570" v="121"/>
        <pc:sldMkLst>
          <pc:docMk/>
          <pc:sldMk cId="3083974772" sldId="416"/>
        </pc:sldMkLst>
        <pc:spChg chg="add mod">
          <ac:chgData name="Quan, Christopher (DWD)" userId="S::christopher.quan@detma.org::3a2e9160-94d3-4a5a-8e43-53ad2dd1e8bb" providerId="AD" clId="Web-{5219821C-8159-C964-A72B-F9031A4DCBDF}" dt="2021-09-29T17:14:13.570" v="121"/>
          <ac:spMkLst>
            <pc:docMk/>
            <pc:sldMk cId="3083974772" sldId="416"/>
            <ac:spMk id="6" creationId="{9D09BB83-2FA6-487C-A267-A689C332444D}"/>
          </ac:spMkLst>
        </pc:spChg>
        <pc:graphicFrameChg chg="del mod modGraphic">
          <ac:chgData name="Quan, Christopher (DWD)" userId="S::christopher.quan@detma.org::3a2e9160-94d3-4a5a-8e43-53ad2dd1e8bb" providerId="AD" clId="Web-{5219821C-8159-C964-A72B-F9031A4DCBDF}" dt="2021-09-29T17:14:13.570" v="121"/>
          <ac:graphicFrameMkLst>
            <pc:docMk/>
            <pc:sldMk cId="3083974772" sldId="416"/>
            <ac:graphicFrameMk id="5" creationId="{D6DF91A9-6653-4B46-99E4-BDB7431FA1ED}"/>
          </ac:graphicFrameMkLst>
        </pc:graphicFrameChg>
      </pc:sldChg>
    </pc:docChg>
  </pc:docChgLst>
  <pc:docChgLst>
    <pc:chgData name="Quan, Christopher (DWD)" userId="S::christopher.quan@detma.org::3a2e9160-94d3-4a5a-8e43-53ad2dd1e8bb" providerId="AD" clId="Web-{3D14F1F3-A2EE-EC56-5E9F-C7E47EEF0D0B}"/>
    <pc:docChg chg="modSld">
      <pc:chgData name="Quan, Christopher (DWD)" userId="S::christopher.quan@detma.org::3a2e9160-94d3-4a5a-8e43-53ad2dd1e8bb" providerId="AD" clId="Web-{3D14F1F3-A2EE-EC56-5E9F-C7E47EEF0D0B}" dt="2021-10-04T20:00:25.182" v="87"/>
      <pc:docMkLst>
        <pc:docMk/>
      </pc:docMkLst>
      <pc:sldChg chg="modSp delCm">
        <pc:chgData name="Quan, Christopher (DWD)" userId="S::christopher.quan@detma.org::3a2e9160-94d3-4a5a-8e43-53ad2dd1e8bb" providerId="AD" clId="Web-{3D14F1F3-A2EE-EC56-5E9F-C7E47EEF0D0B}" dt="2021-10-04T19:53:55.559" v="8"/>
        <pc:sldMkLst>
          <pc:docMk/>
          <pc:sldMk cId="3900559485" sldId="291"/>
        </pc:sldMkLst>
        <pc:spChg chg="mod">
          <ac:chgData name="Quan, Christopher (DWD)" userId="S::christopher.quan@detma.org::3a2e9160-94d3-4a5a-8e43-53ad2dd1e8bb" providerId="AD" clId="Web-{3D14F1F3-A2EE-EC56-5E9F-C7E47EEF0D0B}" dt="2021-10-04T19:53:48.150" v="7" actId="20577"/>
          <ac:spMkLst>
            <pc:docMk/>
            <pc:sldMk cId="3900559485" sldId="291"/>
            <ac:spMk id="12292" creationId="{00000000-0000-0000-0000-000000000000}"/>
          </ac:spMkLst>
        </pc:spChg>
      </pc:sldChg>
      <pc:sldChg chg="modSp">
        <pc:chgData name="Quan, Christopher (DWD)" userId="S::christopher.quan@detma.org::3a2e9160-94d3-4a5a-8e43-53ad2dd1e8bb" providerId="AD" clId="Web-{3D14F1F3-A2EE-EC56-5E9F-C7E47EEF0D0B}" dt="2021-10-04T19:54:53.046" v="30" actId="20577"/>
        <pc:sldMkLst>
          <pc:docMk/>
          <pc:sldMk cId="2609427667" sldId="295"/>
        </pc:sldMkLst>
        <pc:spChg chg="mod">
          <ac:chgData name="Quan, Christopher (DWD)" userId="S::christopher.quan@detma.org::3a2e9160-94d3-4a5a-8e43-53ad2dd1e8bb" providerId="AD" clId="Web-{3D14F1F3-A2EE-EC56-5E9F-C7E47EEF0D0B}" dt="2021-10-04T19:54:53.046" v="30" actId="20577"/>
          <ac:spMkLst>
            <pc:docMk/>
            <pc:sldMk cId="2609427667" sldId="295"/>
            <ac:spMk id="9220" creationId="{00000000-0000-0000-0000-000000000000}"/>
          </ac:spMkLst>
        </pc:spChg>
      </pc:sldChg>
      <pc:sldChg chg="modSp delCm">
        <pc:chgData name="Quan, Christopher (DWD)" userId="S::christopher.quan@detma.org::3a2e9160-94d3-4a5a-8e43-53ad2dd1e8bb" providerId="AD" clId="Web-{3D14F1F3-A2EE-EC56-5E9F-C7E47EEF0D0B}" dt="2021-10-04T20:00:25.182" v="87"/>
        <pc:sldMkLst>
          <pc:docMk/>
          <pc:sldMk cId="547916981" sldId="367"/>
        </pc:sldMkLst>
        <pc:spChg chg="mod">
          <ac:chgData name="Quan, Christopher (DWD)" userId="S::christopher.quan@detma.org::3a2e9160-94d3-4a5a-8e43-53ad2dd1e8bb" providerId="AD" clId="Web-{3D14F1F3-A2EE-EC56-5E9F-C7E47EEF0D0B}" dt="2021-10-04T20:00:21.682" v="86" actId="20577"/>
          <ac:spMkLst>
            <pc:docMk/>
            <pc:sldMk cId="547916981" sldId="367"/>
            <ac:spMk id="2" creationId="{00000000-0000-0000-0000-000000000000}"/>
          </ac:spMkLst>
        </pc:spChg>
      </pc:sldChg>
    </pc:docChg>
  </pc:docChgLst>
  <pc:docChgLst>
    <pc:chgData name="Quan, Christopher (DWD)" userId="S::christopher.quan@detma.org::3a2e9160-94d3-4a5a-8e43-53ad2dd1e8bb" providerId="AD" clId="Web-{60DA096F-905B-3B98-4215-2741F57AB052}"/>
    <pc:docChg chg="modSld">
      <pc:chgData name="Quan, Christopher (DWD)" userId="S::christopher.quan@detma.org::3a2e9160-94d3-4a5a-8e43-53ad2dd1e8bb" providerId="AD" clId="Web-{60DA096F-905B-3B98-4215-2741F57AB052}" dt="2021-10-05T15:36:11.140" v="33"/>
      <pc:docMkLst>
        <pc:docMk/>
      </pc:docMkLst>
      <pc:sldChg chg="modSp delCm">
        <pc:chgData name="Quan, Christopher (DWD)" userId="S::christopher.quan@detma.org::3a2e9160-94d3-4a5a-8e43-53ad2dd1e8bb" providerId="AD" clId="Web-{60DA096F-905B-3B98-4215-2741F57AB052}" dt="2021-10-05T15:36:11.140" v="33"/>
        <pc:sldMkLst>
          <pc:docMk/>
          <pc:sldMk cId="2609427667" sldId="295"/>
        </pc:sldMkLst>
        <pc:spChg chg="mod">
          <ac:chgData name="Quan, Christopher (DWD)" userId="S::christopher.quan@detma.org::3a2e9160-94d3-4a5a-8e43-53ad2dd1e8bb" providerId="AD" clId="Web-{60DA096F-905B-3B98-4215-2741F57AB052}" dt="2021-10-05T15:35:55.499" v="32" actId="20577"/>
          <ac:spMkLst>
            <pc:docMk/>
            <pc:sldMk cId="2609427667" sldId="295"/>
            <ac:spMk id="9220" creationId="{00000000-0000-0000-0000-000000000000}"/>
          </ac:spMkLst>
        </pc:spChg>
      </pc:sldChg>
    </pc:docChg>
  </pc:docChgLst>
  <pc:docChgLst>
    <pc:chgData name="Quan, Christopher (DWD)" userId="S::christopher.quan@detma.org::3a2e9160-94d3-4a5a-8e43-53ad2dd1e8bb" providerId="AD" clId="Web-{0FDF3940-7BF6-ACB2-CBE1-75C117183257}"/>
    <pc:docChg chg="modSld">
      <pc:chgData name="Quan, Christopher (DWD)" userId="S::christopher.quan@detma.org::3a2e9160-94d3-4a5a-8e43-53ad2dd1e8bb" providerId="AD" clId="Web-{0FDF3940-7BF6-ACB2-CBE1-75C117183257}" dt="2021-11-18T13:41:19.047" v="20" actId="20577"/>
      <pc:docMkLst>
        <pc:docMk/>
      </pc:docMkLst>
      <pc:sldChg chg="addSp modSp">
        <pc:chgData name="Quan, Christopher (DWD)" userId="S::christopher.quan@detma.org::3a2e9160-94d3-4a5a-8e43-53ad2dd1e8bb" providerId="AD" clId="Web-{0FDF3940-7BF6-ACB2-CBE1-75C117183257}" dt="2021-11-18T13:41:19.047" v="20" actId="20577"/>
        <pc:sldMkLst>
          <pc:docMk/>
          <pc:sldMk cId="1718831058" sldId="363"/>
        </pc:sldMkLst>
        <pc:spChg chg="add mod">
          <ac:chgData name="Quan, Christopher (DWD)" userId="S::christopher.quan@detma.org::3a2e9160-94d3-4a5a-8e43-53ad2dd1e8bb" providerId="AD" clId="Web-{0FDF3940-7BF6-ACB2-CBE1-75C117183257}" dt="2021-11-18T13:41:19.047" v="20" actId="20577"/>
          <ac:spMkLst>
            <pc:docMk/>
            <pc:sldMk cId="1718831058" sldId="363"/>
            <ac:spMk id="2" creationId="{9F4A159E-11A6-4C81-8652-8B72ADC4DE6B}"/>
          </ac:spMkLst>
        </pc:spChg>
        <pc:spChg chg="mod">
          <ac:chgData name="Quan, Christopher (DWD)" userId="S::christopher.quan@detma.org::3a2e9160-94d3-4a5a-8e43-53ad2dd1e8bb" providerId="AD" clId="Web-{0FDF3940-7BF6-ACB2-CBE1-75C117183257}" dt="2021-11-18T13:40:09.327" v="0" actId="1076"/>
          <ac:spMkLst>
            <pc:docMk/>
            <pc:sldMk cId="1718831058" sldId="363"/>
            <ac:spMk id="8" creationId="{00000000-0000-0000-0000-000000000000}"/>
          </ac:spMkLst>
        </pc:spChg>
      </pc:sldChg>
    </pc:docChg>
  </pc:docChgLst>
  <pc:docChgLst>
    <pc:chgData name="Goguen, Beth (EOL)" userId="S::elizabeth.m.goguen@detma.org::9c82a5df-88d4-4145-85ea-76655414713d" providerId="AD" clId="Web-{F797EFE5-B155-B05E-7B0F-839543E037DF}"/>
    <pc:docChg chg="mod modSld">
      <pc:chgData name="Goguen, Beth (EOL)" userId="S::elizabeth.m.goguen@detma.org::9c82a5df-88d4-4145-85ea-76655414713d" providerId="AD" clId="Web-{F797EFE5-B155-B05E-7B0F-839543E037DF}" dt="2021-10-06T00:42:43.101" v="56" actId="20577"/>
      <pc:docMkLst>
        <pc:docMk/>
      </pc:docMkLst>
      <pc:sldChg chg="addCm">
        <pc:chgData name="Goguen, Beth (EOL)" userId="S::elizabeth.m.goguen@detma.org::9c82a5df-88d4-4145-85ea-76655414713d" providerId="AD" clId="Web-{F797EFE5-B155-B05E-7B0F-839543E037DF}" dt="2021-10-04T17:27:42.982" v="1"/>
        <pc:sldMkLst>
          <pc:docMk/>
          <pc:sldMk cId="3900559485" sldId="291"/>
        </pc:sldMkLst>
      </pc:sldChg>
      <pc:sldChg chg="addCm">
        <pc:chgData name="Goguen, Beth (EOL)" userId="S::elizabeth.m.goguen@detma.org::9c82a5df-88d4-4145-85ea-76655414713d" providerId="AD" clId="Web-{F797EFE5-B155-B05E-7B0F-839543E037DF}" dt="2021-10-04T17:28:47.048" v="2"/>
        <pc:sldMkLst>
          <pc:docMk/>
          <pc:sldMk cId="2609427667" sldId="295"/>
        </pc:sldMkLst>
      </pc:sldChg>
      <pc:sldChg chg="addCm">
        <pc:chgData name="Goguen, Beth (EOL)" userId="S::elizabeth.m.goguen@detma.org::9c82a5df-88d4-4145-85ea-76655414713d" providerId="AD" clId="Web-{F797EFE5-B155-B05E-7B0F-839543E037DF}" dt="2021-10-04T18:27:31.474" v="22"/>
        <pc:sldMkLst>
          <pc:docMk/>
          <pc:sldMk cId="3084887794" sldId="297"/>
        </pc:sldMkLst>
      </pc:sldChg>
      <pc:sldChg chg="addCm modCm">
        <pc:chgData name="Goguen, Beth (EOL)" userId="S::elizabeth.m.goguen@detma.org::9c82a5df-88d4-4145-85ea-76655414713d" providerId="AD" clId="Web-{F797EFE5-B155-B05E-7B0F-839543E037DF}" dt="2021-10-04T17:33:31.328" v="8"/>
        <pc:sldMkLst>
          <pc:docMk/>
          <pc:sldMk cId="4108446349" sldId="299"/>
        </pc:sldMkLst>
      </pc:sldChg>
      <pc:sldChg chg="addCm">
        <pc:chgData name="Goguen, Beth (EOL)" userId="S::elizabeth.m.goguen@detma.org::9c82a5df-88d4-4145-85ea-76655414713d" providerId="AD" clId="Web-{F797EFE5-B155-B05E-7B0F-839543E037DF}" dt="2021-10-04T17:33:03.328" v="6"/>
        <pc:sldMkLst>
          <pc:docMk/>
          <pc:sldMk cId="3227311609" sldId="300"/>
        </pc:sldMkLst>
      </pc:sldChg>
      <pc:sldChg chg="modSp addCm">
        <pc:chgData name="Goguen, Beth (EOL)" userId="S::elizabeth.m.goguen@detma.org::9c82a5df-88d4-4145-85ea-76655414713d" providerId="AD" clId="Web-{F797EFE5-B155-B05E-7B0F-839543E037DF}" dt="2021-10-04T17:35:02.798" v="21"/>
        <pc:sldMkLst>
          <pc:docMk/>
          <pc:sldMk cId="3859135200" sldId="302"/>
        </pc:sldMkLst>
        <pc:spChg chg="mod">
          <ac:chgData name="Goguen, Beth (EOL)" userId="S::elizabeth.m.goguen@detma.org::9c82a5df-88d4-4145-85ea-76655414713d" providerId="AD" clId="Web-{F797EFE5-B155-B05E-7B0F-839543E037DF}" dt="2021-10-04T17:34:47.970" v="20" actId="20577"/>
          <ac:spMkLst>
            <pc:docMk/>
            <pc:sldMk cId="3859135200" sldId="302"/>
            <ac:spMk id="31748" creationId="{00000000-0000-0000-0000-000000000000}"/>
          </ac:spMkLst>
        </pc:spChg>
      </pc:sldChg>
      <pc:sldChg chg="addCm">
        <pc:chgData name="Goguen, Beth (EOL)" userId="S::elizabeth.m.goguen@detma.org::9c82a5df-88d4-4145-85ea-76655414713d" providerId="AD" clId="Web-{F797EFE5-B155-B05E-7B0F-839543E037DF}" dt="2021-10-04T17:34:18.782" v="10"/>
        <pc:sldMkLst>
          <pc:docMk/>
          <pc:sldMk cId="1223338449" sldId="359"/>
        </pc:sldMkLst>
      </pc:sldChg>
      <pc:sldChg chg="addCm">
        <pc:chgData name="Goguen, Beth (EOL)" userId="S::elizabeth.m.goguen@detma.org::9c82a5df-88d4-4145-85ea-76655414713d" providerId="AD" clId="Web-{F797EFE5-B155-B05E-7B0F-839543E037DF}" dt="2021-10-04T17:29:32.254" v="3"/>
        <pc:sldMkLst>
          <pc:docMk/>
          <pc:sldMk cId="3645166458" sldId="366"/>
        </pc:sldMkLst>
      </pc:sldChg>
      <pc:sldChg chg="addCm">
        <pc:chgData name="Goguen, Beth (EOL)" userId="S::elizabeth.m.goguen@detma.org::9c82a5df-88d4-4145-85ea-76655414713d" providerId="AD" clId="Web-{F797EFE5-B155-B05E-7B0F-839543E037DF}" dt="2021-10-04T17:30:16.959" v="4"/>
        <pc:sldMkLst>
          <pc:docMk/>
          <pc:sldMk cId="547916981" sldId="367"/>
        </pc:sldMkLst>
      </pc:sldChg>
      <pc:sldChg chg="addCm">
        <pc:chgData name="Goguen, Beth (EOL)" userId="S::elizabeth.m.goguen@detma.org::9c82a5df-88d4-4145-85ea-76655414713d" providerId="AD" clId="Web-{F797EFE5-B155-B05E-7B0F-839543E037DF}" dt="2021-10-04T17:34:00.094" v="9"/>
        <pc:sldMkLst>
          <pc:docMk/>
          <pc:sldMk cId="185418843" sldId="369"/>
        </pc:sldMkLst>
      </pc:sldChg>
      <pc:sldChg chg="addCm">
        <pc:chgData name="Goguen, Beth (EOL)" userId="S::elizabeth.m.goguen@detma.org::9c82a5df-88d4-4145-85ea-76655414713d" providerId="AD" clId="Web-{F797EFE5-B155-B05E-7B0F-839543E037DF}" dt="2021-10-04T17:32:22.138" v="5"/>
        <pc:sldMkLst>
          <pc:docMk/>
          <pc:sldMk cId="2622160253" sldId="372"/>
        </pc:sldMkLst>
      </pc:sldChg>
      <pc:sldChg chg="modSp">
        <pc:chgData name="Goguen, Beth (EOL)" userId="S::elizabeth.m.goguen@detma.org::9c82a5df-88d4-4145-85ea-76655414713d" providerId="AD" clId="Web-{F797EFE5-B155-B05E-7B0F-839543E037DF}" dt="2021-10-06T00:42:43.101" v="56" actId="20577"/>
        <pc:sldMkLst>
          <pc:docMk/>
          <pc:sldMk cId="2693465915" sldId="379"/>
        </pc:sldMkLst>
        <pc:spChg chg="mod">
          <ac:chgData name="Goguen, Beth (EOL)" userId="S::elizabeth.m.goguen@detma.org::9c82a5df-88d4-4145-85ea-76655414713d" providerId="AD" clId="Web-{F797EFE5-B155-B05E-7B0F-839543E037DF}" dt="2021-10-06T00:42:43.101" v="56" actId="20577"/>
          <ac:spMkLst>
            <pc:docMk/>
            <pc:sldMk cId="2693465915" sldId="379"/>
            <ac:spMk id="2" creationId="{00000000-0000-0000-0000-000000000000}"/>
          </ac:spMkLst>
        </pc:spChg>
      </pc:sldChg>
      <pc:sldChg chg="addCm">
        <pc:chgData name="Goguen, Beth (EOL)" userId="S::elizabeth.m.goguen@detma.org::9c82a5df-88d4-4145-85ea-76655414713d" providerId="AD" clId="Web-{F797EFE5-B155-B05E-7B0F-839543E037DF}" dt="2021-10-06T00:41:48.272" v="55"/>
        <pc:sldMkLst>
          <pc:docMk/>
          <pc:sldMk cId="431709391" sldId="396"/>
        </pc:sldMkLst>
      </pc:sldChg>
      <pc:sldChg chg="modSp">
        <pc:chgData name="Goguen, Beth (EOL)" userId="S::elizabeth.m.goguen@detma.org::9c82a5df-88d4-4145-85ea-76655414713d" providerId="AD" clId="Web-{F797EFE5-B155-B05E-7B0F-839543E037DF}" dt="2021-10-04T18:28:50.637" v="34" actId="20577"/>
        <pc:sldMkLst>
          <pc:docMk/>
          <pc:sldMk cId="571814289" sldId="397"/>
        </pc:sldMkLst>
        <pc:spChg chg="mod">
          <ac:chgData name="Goguen, Beth (EOL)" userId="S::elizabeth.m.goguen@detma.org::9c82a5df-88d4-4145-85ea-76655414713d" providerId="AD" clId="Web-{F797EFE5-B155-B05E-7B0F-839543E037DF}" dt="2021-10-04T18:28:50.637" v="34" actId="20577"/>
          <ac:spMkLst>
            <pc:docMk/>
            <pc:sldMk cId="571814289" sldId="397"/>
            <ac:spMk id="2" creationId="{00000000-0000-0000-0000-000000000000}"/>
          </ac:spMkLst>
        </pc:spChg>
      </pc:sldChg>
      <pc:sldChg chg="addCm">
        <pc:chgData name="Goguen, Beth (EOL)" userId="S::elizabeth.m.goguen@detma.org::9c82a5df-88d4-4145-85ea-76655414713d" providerId="AD" clId="Web-{F797EFE5-B155-B05E-7B0F-839543E037DF}" dt="2021-10-06T00:40:07.209" v="54"/>
        <pc:sldMkLst>
          <pc:docMk/>
          <pc:sldMk cId="142894191" sldId="400"/>
        </pc:sldMkLst>
      </pc:sldChg>
      <pc:sldChg chg="modSp">
        <pc:chgData name="Goguen, Beth (EOL)" userId="S::elizabeth.m.goguen@detma.org::9c82a5df-88d4-4145-85ea-76655414713d" providerId="AD" clId="Web-{F797EFE5-B155-B05E-7B0F-839543E037DF}" dt="2021-10-06T00:38:39.737" v="53" actId="20577"/>
        <pc:sldMkLst>
          <pc:docMk/>
          <pc:sldMk cId="3875917491" sldId="405"/>
        </pc:sldMkLst>
        <pc:spChg chg="mod">
          <ac:chgData name="Goguen, Beth (EOL)" userId="S::elizabeth.m.goguen@detma.org::9c82a5df-88d4-4145-85ea-76655414713d" providerId="AD" clId="Web-{F797EFE5-B155-B05E-7B0F-839543E037DF}" dt="2021-10-06T00:38:39.737" v="53" actId="20577"/>
          <ac:spMkLst>
            <pc:docMk/>
            <pc:sldMk cId="3875917491" sldId="405"/>
            <ac:spMk id="2" creationId="{00000000-0000-0000-0000-000000000000}"/>
          </ac:spMkLst>
        </pc:spChg>
      </pc:sldChg>
    </pc:docChg>
  </pc:docChgLst>
  <pc:docChgLst>
    <pc:chgData name="Quan, Christopher (DWD)" userId="S::christopher.quan@detma.org::3a2e9160-94d3-4a5a-8e43-53ad2dd1e8bb" providerId="AD" clId="Web-{D44BA688-E9E4-B82B-4B16-349D268DFFCD}"/>
    <pc:docChg chg="addSld delSld modSld sldOrd">
      <pc:chgData name="Quan, Christopher (DWD)" userId="S::christopher.quan@detma.org::3a2e9160-94d3-4a5a-8e43-53ad2dd1e8bb" providerId="AD" clId="Web-{D44BA688-E9E4-B82B-4B16-349D268DFFCD}" dt="2021-10-06T20:48:10.007" v="897"/>
      <pc:docMkLst>
        <pc:docMk/>
      </pc:docMkLst>
      <pc:sldChg chg="delSp modSp">
        <pc:chgData name="Quan, Christopher (DWD)" userId="S::christopher.quan@detma.org::3a2e9160-94d3-4a5a-8e43-53ad2dd1e8bb" providerId="AD" clId="Web-{D44BA688-E9E4-B82B-4B16-349D268DFFCD}" dt="2021-10-06T18:26:58.516" v="175" actId="20577"/>
        <pc:sldMkLst>
          <pc:docMk/>
          <pc:sldMk cId="3900559485" sldId="291"/>
        </pc:sldMkLst>
        <pc:spChg chg="del mod">
          <ac:chgData name="Quan, Christopher (DWD)" userId="S::christopher.quan@detma.org::3a2e9160-94d3-4a5a-8e43-53ad2dd1e8bb" providerId="AD" clId="Web-{D44BA688-E9E4-B82B-4B16-349D268DFFCD}" dt="2021-10-06T18:25:05.679" v="151"/>
          <ac:spMkLst>
            <pc:docMk/>
            <pc:sldMk cId="3900559485" sldId="291"/>
            <ac:spMk id="12291" creationId="{00000000-0000-0000-0000-000000000000}"/>
          </ac:spMkLst>
        </pc:spChg>
        <pc:spChg chg="mod">
          <ac:chgData name="Quan, Christopher (DWD)" userId="S::christopher.quan@detma.org::3a2e9160-94d3-4a5a-8e43-53ad2dd1e8bb" providerId="AD" clId="Web-{D44BA688-E9E4-B82B-4B16-349D268DFFCD}" dt="2021-10-06T18:26:58.516" v="175" actId="20577"/>
          <ac:spMkLst>
            <pc:docMk/>
            <pc:sldMk cId="3900559485" sldId="291"/>
            <ac:spMk id="12292" creationId="{00000000-0000-0000-0000-000000000000}"/>
          </ac:spMkLst>
        </pc:spChg>
      </pc:sldChg>
      <pc:sldChg chg="modSp modCm">
        <pc:chgData name="Quan, Christopher (DWD)" userId="S::christopher.quan@detma.org::3a2e9160-94d3-4a5a-8e43-53ad2dd1e8bb" providerId="AD" clId="Web-{D44BA688-E9E4-B82B-4B16-349D268DFFCD}" dt="2021-10-06T20:44:26.034" v="885" actId="20577"/>
        <pc:sldMkLst>
          <pc:docMk/>
          <pc:sldMk cId="3084887794" sldId="297"/>
        </pc:sldMkLst>
        <pc:spChg chg="mod">
          <ac:chgData name="Quan, Christopher (DWD)" userId="S::christopher.quan@detma.org::3a2e9160-94d3-4a5a-8e43-53ad2dd1e8bb" providerId="AD" clId="Web-{D44BA688-E9E4-B82B-4B16-349D268DFFCD}" dt="2021-10-06T20:44:26.034" v="885" actId="20577"/>
          <ac:spMkLst>
            <pc:docMk/>
            <pc:sldMk cId="3084887794" sldId="297"/>
            <ac:spMk id="2" creationId="{00000000-0000-0000-0000-000000000000}"/>
          </ac:spMkLst>
        </pc:spChg>
      </pc:sldChg>
      <pc:sldChg chg="addSp modSp addAnim modCm">
        <pc:chgData name="Quan, Christopher (DWD)" userId="S::christopher.quan@detma.org::3a2e9160-94d3-4a5a-8e43-53ad2dd1e8bb" providerId="AD" clId="Web-{D44BA688-E9E4-B82B-4B16-349D268DFFCD}" dt="2021-10-06T20:26:05.965" v="699"/>
        <pc:sldMkLst>
          <pc:docMk/>
          <pc:sldMk cId="4108446349" sldId="299"/>
        </pc:sldMkLst>
        <pc:spChg chg="mod">
          <ac:chgData name="Quan, Christopher (DWD)" userId="S::christopher.quan@detma.org::3a2e9160-94d3-4a5a-8e43-53ad2dd1e8bb" providerId="AD" clId="Web-{D44BA688-E9E4-B82B-4B16-349D268DFFCD}" dt="2021-10-06T20:20:52.046" v="629" actId="20577"/>
          <ac:spMkLst>
            <pc:docMk/>
            <pc:sldMk cId="4108446349" sldId="299"/>
            <ac:spMk id="2" creationId="{00000000-0000-0000-0000-000000000000}"/>
          </ac:spMkLst>
        </pc:spChg>
        <pc:spChg chg="add mod">
          <ac:chgData name="Quan, Christopher (DWD)" userId="S::christopher.quan@detma.org::3a2e9160-94d3-4a5a-8e43-53ad2dd1e8bb" providerId="AD" clId="Web-{D44BA688-E9E4-B82B-4B16-349D268DFFCD}" dt="2021-10-06T20:24:55.974" v="697" actId="14100"/>
          <ac:spMkLst>
            <pc:docMk/>
            <pc:sldMk cId="4108446349" sldId="299"/>
            <ac:spMk id="3" creationId="{4D981B3A-6AD1-4C69-B8DF-F3BBA28FC1EF}"/>
          </ac:spMkLst>
        </pc:spChg>
        <pc:spChg chg="mod">
          <ac:chgData name="Quan, Christopher (DWD)" userId="S::christopher.quan@detma.org::3a2e9160-94d3-4a5a-8e43-53ad2dd1e8bb" providerId="AD" clId="Web-{D44BA688-E9E4-B82B-4B16-349D268DFFCD}" dt="2021-10-06T20:21:40.831" v="634" actId="20577"/>
          <ac:spMkLst>
            <pc:docMk/>
            <pc:sldMk cId="4108446349" sldId="299"/>
            <ac:spMk id="7" creationId="{00000000-0000-0000-0000-000000000000}"/>
          </ac:spMkLst>
        </pc:spChg>
        <pc:spChg chg="mod">
          <ac:chgData name="Quan, Christopher (DWD)" userId="S::christopher.quan@detma.org::3a2e9160-94d3-4a5a-8e43-53ad2dd1e8bb" providerId="AD" clId="Web-{D44BA688-E9E4-B82B-4B16-349D268DFFCD}" dt="2021-10-06T20:25:00.490" v="698" actId="14100"/>
          <ac:spMkLst>
            <pc:docMk/>
            <pc:sldMk cId="4108446349" sldId="299"/>
            <ac:spMk id="8" creationId="{00000000-0000-0000-0000-000000000000}"/>
          </ac:spMkLst>
        </pc:spChg>
        <pc:spChg chg="mod">
          <ac:chgData name="Quan, Christopher (DWD)" userId="S::christopher.quan@detma.org::3a2e9160-94d3-4a5a-8e43-53ad2dd1e8bb" providerId="AD" clId="Web-{D44BA688-E9E4-B82B-4B16-349D268DFFCD}" dt="2021-10-06T20:22:16.647" v="642" actId="14100"/>
          <ac:spMkLst>
            <pc:docMk/>
            <pc:sldMk cId="4108446349" sldId="299"/>
            <ac:spMk id="9" creationId="{00000000-0000-0000-0000-000000000000}"/>
          </ac:spMkLst>
        </pc:spChg>
      </pc:sldChg>
      <pc:sldChg chg="modSp modCm">
        <pc:chgData name="Quan, Christopher (DWD)" userId="S::christopher.quan@detma.org::3a2e9160-94d3-4a5a-8e43-53ad2dd1e8bb" providerId="AD" clId="Web-{D44BA688-E9E4-B82B-4B16-349D268DFFCD}" dt="2021-10-06T20:20:17.667" v="613" actId="20577"/>
        <pc:sldMkLst>
          <pc:docMk/>
          <pc:sldMk cId="3227311609" sldId="300"/>
        </pc:sldMkLst>
        <pc:spChg chg="mod">
          <ac:chgData name="Quan, Christopher (DWD)" userId="S::christopher.quan@detma.org::3a2e9160-94d3-4a5a-8e43-53ad2dd1e8bb" providerId="AD" clId="Web-{D44BA688-E9E4-B82B-4B16-349D268DFFCD}" dt="2021-10-06T20:20:17.667" v="613" actId="20577"/>
          <ac:spMkLst>
            <pc:docMk/>
            <pc:sldMk cId="3227311609" sldId="300"/>
            <ac:spMk id="27652" creationId="{00000000-0000-0000-0000-000000000000}"/>
          </ac:spMkLst>
        </pc:spChg>
      </pc:sldChg>
      <pc:sldChg chg="modSp modCm">
        <pc:chgData name="Quan, Christopher (DWD)" userId="S::christopher.quan@detma.org::3a2e9160-94d3-4a5a-8e43-53ad2dd1e8bb" providerId="AD" clId="Web-{D44BA688-E9E4-B82B-4B16-349D268DFFCD}" dt="2021-10-06T20:31:30.463" v="798"/>
        <pc:sldMkLst>
          <pc:docMk/>
          <pc:sldMk cId="3859135200" sldId="302"/>
        </pc:sldMkLst>
        <pc:spChg chg="mod">
          <ac:chgData name="Quan, Christopher (DWD)" userId="S::christopher.quan@detma.org::3a2e9160-94d3-4a5a-8e43-53ad2dd1e8bb" providerId="AD" clId="Web-{D44BA688-E9E4-B82B-4B16-349D268DFFCD}" dt="2021-10-06T20:31:27.260" v="797" actId="20577"/>
          <ac:spMkLst>
            <pc:docMk/>
            <pc:sldMk cId="3859135200" sldId="302"/>
            <ac:spMk id="31748" creationId="{00000000-0000-0000-0000-000000000000}"/>
          </ac:spMkLst>
        </pc:spChg>
      </pc:sldChg>
      <pc:sldChg chg="modSp">
        <pc:chgData name="Quan, Christopher (DWD)" userId="S::christopher.quan@detma.org::3a2e9160-94d3-4a5a-8e43-53ad2dd1e8bb" providerId="AD" clId="Web-{D44BA688-E9E4-B82B-4B16-349D268DFFCD}" dt="2021-10-06T20:32:11.639" v="806" actId="20577"/>
        <pc:sldMkLst>
          <pc:docMk/>
          <pc:sldMk cId="616370056" sldId="305"/>
        </pc:sldMkLst>
        <pc:spChg chg="mod">
          <ac:chgData name="Quan, Christopher (DWD)" userId="S::christopher.quan@detma.org::3a2e9160-94d3-4a5a-8e43-53ad2dd1e8bb" providerId="AD" clId="Web-{D44BA688-E9E4-B82B-4B16-349D268DFFCD}" dt="2021-10-06T20:32:11.639" v="806" actId="20577"/>
          <ac:spMkLst>
            <pc:docMk/>
            <pc:sldMk cId="616370056" sldId="305"/>
            <ac:spMk id="37892" creationId="{00000000-0000-0000-0000-000000000000}"/>
          </ac:spMkLst>
        </pc:spChg>
      </pc:sldChg>
      <pc:sldChg chg="addSp delSp modSp">
        <pc:chgData name="Quan, Christopher (DWD)" userId="S::christopher.quan@detma.org::3a2e9160-94d3-4a5a-8e43-53ad2dd1e8bb" providerId="AD" clId="Web-{D44BA688-E9E4-B82B-4B16-349D268DFFCD}" dt="2021-10-06T20:46:40.156" v="887"/>
        <pc:sldMkLst>
          <pc:docMk/>
          <pc:sldMk cId="789194248" sldId="356"/>
        </pc:sldMkLst>
        <pc:picChg chg="add del mod">
          <ac:chgData name="Quan, Christopher (DWD)" userId="S::christopher.quan@detma.org::3a2e9160-94d3-4a5a-8e43-53ad2dd1e8bb" providerId="AD" clId="Web-{D44BA688-E9E4-B82B-4B16-349D268DFFCD}" dt="2021-10-06T20:46:40.156" v="887"/>
          <ac:picMkLst>
            <pc:docMk/>
            <pc:sldMk cId="789194248" sldId="356"/>
            <ac:picMk id="4" creationId="{06B3601D-B665-4A84-8A3F-EBCF69D21DA1}"/>
          </ac:picMkLst>
        </pc:picChg>
      </pc:sldChg>
      <pc:sldChg chg="modSp modCm">
        <pc:chgData name="Quan, Christopher (DWD)" userId="S::christopher.quan@detma.org::3a2e9160-94d3-4a5a-8e43-53ad2dd1e8bb" providerId="AD" clId="Web-{D44BA688-E9E4-B82B-4B16-349D268DFFCD}" dt="2021-10-06T20:48:10.007" v="897"/>
        <pc:sldMkLst>
          <pc:docMk/>
          <pc:sldMk cId="1223338449" sldId="359"/>
        </pc:sldMkLst>
        <pc:spChg chg="mod">
          <ac:chgData name="Quan, Christopher (DWD)" userId="S::christopher.quan@detma.org::3a2e9160-94d3-4a5a-8e43-53ad2dd1e8bb" providerId="AD" clId="Web-{D44BA688-E9E4-B82B-4B16-349D268DFFCD}" dt="2021-10-06T20:29:54.142" v="776" actId="20577"/>
          <ac:spMkLst>
            <pc:docMk/>
            <pc:sldMk cId="1223338449" sldId="359"/>
            <ac:spMk id="27652" creationId="{00000000-0000-0000-0000-000000000000}"/>
          </ac:spMkLst>
        </pc:spChg>
      </pc:sldChg>
      <pc:sldChg chg="modSp">
        <pc:chgData name="Quan, Christopher (DWD)" userId="S::christopher.quan@detma.org::3a2e9160-94d3-4a5a-8e43-53ad2dd1e8bb" providerId="AD" clId="Web-{D44BA688-E9E4-B82B-4B16-349D268DFFCD}" dt="2021-10-06T20:05:40.384" v="226" actId="20577"/>
        <pc:sldMkLst>
          <pc:docMk/>
          <pc:sldMk cId="1883640279" sldId="361"/>
        </pc:sldMkLst>
        <pc:spChg chg="mod">
          <ac:chgData name="Quan, Christopher (DWD)" userId="S::christopher.quan@detma.org::3a2e9160-94d3-4a5a-8e43-53ad2dd1e8bb" providerId="AD" clId="Web-{D44BA688-E9E4-B82B-4B16-349D268DFFCD}" dt="2021-10-06T20:05:40.384" v="226" actId="20577"/>
          <ac:spMkLst>
            <pc:docMk/>
            <pc:sldMk cId="1883640279" sldId="361"/>
            <ac:spMk id="2" creationId="{00000000-0000-0000-0000-000000000000}"/>
          </ac:spMkLst>
        </pc:spChg>
      </pc:sldChg>
      <pc:sldChg chg="modSp modCm">
        <pc:chgData name="Quan, Christopher (DWD)" userId="S::christopher.quan@detma.org::3a2e9160-94d3-4a5a-8e43-53ad2dd1e8bb" providerId="AD" clId="Web-{D44BA688-E9E4-B82B-4B16-349D268DFFCD}" dt="2021-10-06T20:08:55.090" v="257" actId="20577"/>
        <pc:sldMkLst>
          <pc:docMk/>
          <pc:sldMk cId="3645166458" sldId="366"/>
        </pc:sldMkLst>
        <pc:spChg chg="mod">
          <ac:chgData name="Quan, Christopher (DWD)" userId="S::christopher.quan@detma.org::3a2e9160-94d3-4a5a-8e43-53ad2dd1e8bb" providerId="AD" clId="Web-{D44BA688-E9E4-B82B-4B16-349D268DFFCD}" dt="2021-10-06T20:08:55.090" v="257" actId="20577"/>
          <ac:spMkLst>
            <pc:docMk/>
            <pc:sldMk cId="3645166458" sldId="366"/>
            <ac:spMk id="9220" creationId="{00000000-0000-0000-0000-000000000000}"/>
          </ac:spMkLst>
        </pc:spChg>
      </pc:sldChg>
      <pc:sldChg chg="modSp">
        <pc:chgData name="Quan, Christopher (DWD)" userId="S::christopher.quan@detma.org::3a2e9160-94d3-4a5a-8e43-53ad2dd1e8bb" providerId="AD" clId="Web-{D44BA688-E9E4-B82B-4B16-349D268DFFCD}" dt="2021-10-06T20:10:50.022" v="295" actId="20577"/>
        <pc:sldMkLst>
          <pc:docMk/>
          <pc:sldMk cId="547916981" sldId="367"/>
        </pc:sldMkLst>
        <pc:spChg chg="mod">
          <ac:chgData name="Quan, Christopher (DWD)" userId="S::christopher.quan@detma.org::3a2e9160-94d3-4a5a-8e43-53ad2dd1e8bb" providerId="AD" clId="Web-{D44BA688-E9E4-B82B-4B16-349D268DFFCD}" dt="2021-10-06T20:10:50.022" v="295" actId="20577"/>
          <ac:spMkLst>
            <pc:docMk/>
            <pc:sldMk cId="547916981" sldId="367"/>
            <ac:spMk id="2" creationId="{00000000-0000-0000-0000-000000000000}"/>
          </ac:spMkLst>
        </pc:spChg>
        <pc:spChg chg="mod">
          <ac:chgData name="Quan, Christopher (DWD)" userId="S::christopher.quan@detma.org::3a2e9160-94d3-4a5a-8e43-53ad2dd1e8bb" providerId="AD" clId="Web-{D44BA688-E9E4-B82B-4B16-349D268DFFCD}" dt="2021-10-06T20:09:29.155" v="262" actId="14100"/>
          <ac:spMkLst>
            <pc:docMk/>
            <pc:sldMk cId="547916981" sldId="367"/>
            <ac:spMk id="3" creationId="{00000000-0000-0000-0000-000000000000}"/>
          </ac:spMkLst>
        </pc:spChg>
      </pc:sldChg>
      <pc:sldChg chg="modSp modCm">
        <pc:chgData name="Quan, Christopher (DWD)" userId="S::christopher.quan@detma.org::3a2e9160-94d3-4a5a-8e43-53ad2dd1e8bb" providerId="AD" clId="Web-{D44BA688-E9E4-B82B-4B16-349D268DFFCD}" dt="2021-10-06T20:29:37.187" v="770" actId="20577"/>
        <pc:sldMkLst>
          <pc:docMk/>
          <pc:sldMk cId="185418843" sldId="369"/>
        </pc:sldMkLst>
        <pc:spChg chg="mod">
          <ac:chgData name="Quan, Christopher (DWD)" userId="S::christopher.quan@detma.org::3a2e9160-94d3-4a5a-8e43-53ad2dd1e8bb" providerId="AD" clId="Web-{D44BA688-E9E4-B82B-4B16-349D268DFFCD}" dt="2021-10-06T20:29:37.187" v="770" actId="20577"/>
          <ac:spMkLst>
            <pc:docMk/>
            <pc:sldMk cId="185418843" sldId="369"/>
            <ac:spMk id="2" creationId="{00000000-0000-0000-0000-000000000000}"/>
          </ac:spMkLst>
        </pc:spChg>
      </pc:sldChg>
      <pc:sldChg chg="modCm">
        <pc:chgData name="Quan, Christopher (DWD)" userId="S::christopher.quan@detma.org::3a2e9160-94d3-4a5a-8e43-53ad2dd1e8bb" providerId="AD" clId="Web-{D44BA688-E9E4-B82B-4B16-349D268DFFCD}" dt="2021-10-06T20:15:02.217" v="451"/>
        <pc:sldMkLst>
          <pc:docMk/>
          <pc:sldMk cId="2622160253" sldId="372"/>
        </pc:sldMkLst>
      </pc:sldChg>
      <pc:sldChg chg="modSp modCm">
        <pc:chgData name="Quan, Christopher (DWD)" userId="S::christopher.quan@detma.org::3a2e9160-94d3-4a5a-8e43-53ad2dd1e8bb" providerId="AD" clId="Web-{D44BA688-E9E4-B82B-4B16-349D268DFFCD}" dt="2021-10-06T18:21:12.410" v="70" actId="20577"/>
        <pc:sldMkLst>
          <pc:docMk/>
          <pc:sldMk cId="142894191" sldId="400"/>
        </pc:sldMkLst>
        <pc:spChg chg="mod">
          <ac:chgData name="Quan, Christopher (DWD)" userId="S::christopher.quan@detma.org::3a2e9160-94d3-4a5a-8e43-53ad2dd1e8bb" providerId="AD" clId="Web-{D44BA688-E9E4-B82B-4B16-349D268DFFCD}" dt="2021-10-06T18:21:12.410" v="70" actId="20577"/>
          <ac:spMkLst>
            <pc:docMk/>
            <pc:sldMk cId="142894191" sldId="400"/>
            <ac:spMk id="2" creationId="{00000000-0000-0000-0000-000000000000}"/>
          </ac:spMkLst>
        </pc:spChg>
      </pc:sldChg>
      <pc:sldChg chg="modSp">
        <pc:chgData name="Quan, Christopher (DWD)" userId="S::christopher.quan@detma.org::3a2e9160-94d3-4a5a-8e43-53ad2dd1e8bb" providerId="AD" clId="Web-{D44BA688-E9E4-B82B-4B16-349D268DFFCD}" dt="2021-10-06T20:32:45.001" v="809" actId="20577"/>
        <pc:sldMkLst>
          <pc:docMk/>
          <pc:sldMk cId="3875917491" sldId="405"/>
        </pc:sldMkLst>
        <pc:spChg chg="mod">
          <ac:chgData name="Quan, Christopher (DWD)" userId="S::christopher.quan@detma.org::3a2e9160-94d3-4a5a-8e43-53ad2dd1e8bb" providerId="AD" clId="Web-{D44BA688-E9E4-B82B-4B16-349D268DFFCD}" dt="2021-10-06T20:32:45.001" v="809" actId="20577"/>
          <ac:spMkLst>
            <pc:docMk/>
            <pc:sldMk cId="3875917491" sldId="405"/>
            <ac:spMk id="2" creationId="{00000000-0000-0000-0000-000000000000}"/>
          </ac:spMkLst>
        </pc:spChg>
      </pc:sldChg>
      <pc:sldChg chg="modSp add replId">
        <pc:chgData name="Quan, Christopher (DWD)" userId="S::christopher.quan@detma.org::3a2e9160-94d3-4a5a-8e43-53ad2dd1e8bb" providerId="AD" clId="Web-{D44BA688-E9E4-B82B-4B16-349D268DFFCD}" dt="2021-10-06T18:22:28.198" v="84" actId="20577"/>
        <pc:sldMkLst>
          <pc:docMk/>
          <pc:sldMk cId="389341123" sldId="417"/>
        </pc:sldMkLst>
        <pc:spChg chg="mod">
          <ac:chgData name="Quan, Christopher (DWD)" userId="S::christopher.quan@detma.org::3a2e9160-94d3-4a5a-8e43-53ad2dd1e8bb" providerId="AD" clId="Web-{D44BA688-E9E4-B82B-4B16-349D268DFFCD}" dt="2021-10-06T18:22:28.198" v="84" actId="20577"/>
          <ac:spMkLst>
            <pc:docMk/>
            <pc:sldMk cId="389341123" sldId="417"/>
            <ac:spMk id="2" creationId="{00000000-0000-0000-0000-000000000000}"/>
          </ac:spMkLst>
        </pc:spChg>
      </pc:sldChg>
      <pc:sldChg chg="modSp add del ord replId">
        <pc:chgData name="Quan, Christopher (DWD)" userId="S::christopher.quan@detma.org::3a2e9160-94d3-4a5a-8e43-53ad2dd1e8bb" providerId="AD" clId="Web-{D44BA688-E9E4-B82B-4B16-349D268DFFCD}" dt="2021-10-06T18:20:50.581" v="38"/>
        <pc:sldMkLst>
          <pc:docMk/>
          <pc:sldMk cId="2639780046" sldId="417"/>
        </pc:sldMkLst>
        <pc:spChg chg="mod">
          <ac:chgData name="Quan, Christopher (DWD)" userId="S::christopher.quan@detma.org::3a2e9160-94d3-4a5a-8e43-53ad2dd1e8bb" providerId="AD" clId="Web-{D44BA688-E9E4-B82B-4B16-349D268DFFCD}" dt="2021-10-06T18:20:50.424" v="37" actId="20577"/>
          <ac:spMkLst>
            <pc:docMk/>
            <pc:sldMk cId="2639780046" sldId="417"/>
            <ac:spMk id="2" creationId="{00000000-0000-0000-0000-000000000000}"/>
          </ac:spMkLst>
        </pc:spChg>
      </pc:sldChg>
      <pc:sldChg chg="modSp add replId">
        <pc:chgData name="Quan, Christopher (DWD)" userId="S::christopher.quan@detma.org::3a2e9160-94d3-4a5a-8e43-53ad2dd1e8bb" providerId="AD" clId="Web-{D44BA688-E9E4-B82B-4B16-349D268DFFCD}" dt="2021-10-06T20:19:26.460" v="592" actId="20577"/>
        <pc:sldMkLst>
          <pc:docMk/>
          <pc:sldMk cId="2363147358" sldId="418"/>
        </pc:sldMkLst>
        <pc:spChg chg="mod">
          <ac:chgData name="Quan, Christopher (DWD)" userId="S::christopher.quan@detma.org::3a2e9160-94d3-4a5a-8e43-53ad2dd1e8bb" providerId="AD" clId="Web-{D44BA688-E9E4-B82B-4B16-349D268DFFCD}" dt="2021-10-06T20:19:26.460" v="592" actId="20577"/>
          <ac:spMkLst>
            <pc:docMk/>
            <pc:sldMk cId="2363147358" sldId="418"/>
            <ac:spMk id="2" creationId="{00000000-0000-0000-0000-000000000000}"/>
          </ac:spMkLst>
        </pc:spChg>
        <pc:spChg chg="mod">
          <ac:chgData name="Quan, Christopher (DWD)" userId="S::christopher.quan@detma.org::3a2e9160-94d3-4a5a-8e43-53ad2dd1e8bb" providerId="AD" clId="Web-{D44BA688-E9E4-B82B-4B16-349D268DFFCD}" dt="2021-10-06T20:12:18.061" v="300" actId="20577"/>
          <ac:spMkLst>
            <pc:docMk/>
            <pc:sldMk cId="2363147358" sldId="418"/>
            <ac:spMk id="3" creationId="{00000000-0000-0000-0000-000000000000}"/>
          </ac:spMkLst>
        </pc:spChg>
      </pc:sldChg>
      <pc:sldChg chg="addSp delSp modSp new">
        <pc:chgData name="Quan, Christopher (DWD)" userId="S::christopher.quan@detma.org::3a2e9160-94d3-4a5a-8e43-53ad2dd1e8bb" providerId="AD" clId="Web-{D44BA688-E9E4-B82B-4B16-349D268DFFCD}" dt="2021-10-06T20:47:21.519" v="896" actId="1076"/>
        <pc:sldMkLst>
          <pc:docMk/>
          <pc:sldMk cId="3267112603" sldId="419"/>
        </pc:sldMkLst>
        <pc:spChg chg="del">
          <ac:chgData name="Quan, Christopher (DWD)" userId="S::christopher.quan@detma.org::3a2e9160-94d3-4a5a-8e43-53ad2dd1e8bb" providerId="AD" clId="Web-{D44BA688-E9E4-B82B-4B16-349D268DFFCD}" dt="2021-10-06T20:46:54.813" v="890"/>
          <ac:spMkLst>
            <pc:docMk/>
            <pc:sldMk cId="3267112603" sldId="419"/>
            <ac:spMk id="2" creationId="{A1F5E590-AA97-43A7-895B-81EE6C686D1F}"/>
          </ac:spMkLst>
        </pc:spChg>
        <pc:spChg chg="del">
          <ac:chgData name="Quan, Christopher (DWD)" userId="S::christopher.quan@detma.org::3a2e9160-94d3-4a5a-8e43-53ad2dd1e8bb" providerId="AD" clId="Web-{D44BA688-E9E4-B82B-4B16-349D268DFFCD}" dt="2021-10-06T20:46:52.063" v="889"/>
          <ac:spMkLst>
            <pc:docMk/>
            <pc:sldMk cId="3267112603" sldId="419"/>
            <ac:spMk id="3" creationId="{C83734F6-392A-4DA7-88BD-D6C4989A6078}"/>
          </ac:spMkLst>
        </pc:spChg>
        <pc:picChg chg="add mod">
          <ac:chgData name="Quan, Christopher (DWD)" userId="S::christopher.quan@detma.org::3a2e9160-94d3-4a5a-8e43-53ad2dd1e8bb" providerId="AD" clId="Web-{D44BA688-E9E4-B82B-4B16-349D268DFFCD}" dt="2021-10-06T20:47:21.519" v="896" actId="1076"/>
          <ac:picMkLst>
            <pc:docMk/>
            <pc:sldMk cId="3267112603" sldId="419"/>
            <ac:picMk id="5" creationId="{3D906AA4-AD8D-4678-A14B-0597494C428A}"/>
          </ac:picMkLst>
        </pc:picChg>
      </pc:sldChg>
    </pc:docChg>
  </pc:docChgLst>
  <pc:docChgLst>
    <pc:chgData name="Quan, Christopher (DWD)" userId="S::christopher.quan@detma.org::3a2e9160-94d3-4a5a-8e43-53ad2dd1e8bb" providerId="AD" clId="Web-{73195C47-02F8-940B-FDB8-381C31A71A78}"/>
    <pc:docChg chg="modSld">
      <pc:chgData name="Quan, Christopher (DWD)" userId="S::christopher.quan@detma.org::3a2e9160-94d3-4a5a-8e43-53ad2dd1e8bb" providerId="AD" clId="Web-{73195C47-02F8-940B-FDB8-381C31A71A78}" dt="2021-10-04T20:40:53.554" v="26" actId="20577"/>
      <pc:docMkLst>
        <pc:docMk/>
      </pc:docMkLst>
      <pc:sldChg chg="modSp">
        <pc:chgData name="Quan, Christopher (DWD)" userId="S::christopher.quan@detma.org::3a2e9160-94d3-4a5a-8e43-53ad2dd1e8bb" providerId="AD" clId="Web-{73195C47-02F8-940B-FDB8-381C31A71A78}" dt="2021-10-04T20:40:53.554" v="26" actId="20577"/>
        <pc:sldMkLst>
          <pc:docMk/>
          <pc:sldMk cId="2609427667" sldId="295"/>
        </pc:sldMkLst>
        <pc:spChg chg="mod">
          <ac:chgData name="Quan, Christopher (DWD)" userId="S::christopher.quan@detma.org::3a2e9160-94d3-4a5a-8e43-53ad2dd1e8bb" providerId="AD" clId="Web-{73195C47-02F8-940B-FDB8-381C31A71A78}" dt="2021-10-04T20:40:53.554" v="26" actId="20577"/>
          <ac:spMkLst>
            <pc:docMk/>
            <pc:sldMk cId="2609427667" sldId="295"/>
            <ac:spMk id="9220" creationId="{00000000-0000-0000-0000-000000000000}"/>
          </ac:spMkLst>
        </pc:spChg>
      </pc:sldChg>
      <pc:sldChg chg="modSp">
        <pc:chgData name="Quan, Christopher (DWD)" userId="S::christopher.quan@detma.org::3a2e9160-94d3-4a5a-8e43-53ad2dd1e8bb" providerId="AD" clId="Web-{73195C47-02F8-940B-FDB8-381C31A71A78}" dt="2021-10-04T20:39:27.876" v="7" actId="20577"/>
        <pc:sldMkLst>
          <pc:docMk/>
          <pc:sldMk cId="547916981" sldId="367"/>
        </pc:sldMkLst>
        <pc:spChg chg="mod">
          <ac:chgData name="Quan, Christopher (DWD)" userId="S::christopher.quan@detma.org::3a2e9160-94d3-4a5a-8e43-53ad2dd1e8bb" providerId="AD" clId="Web-{73195C47-02F8-940B-FDB8-381C31A71A78}" dt="2021-10-04T20:39:27.876" v="7" actId="20577"/>
          <ac:spMkLst>
            <pc:docMk/>
            <pc:sldMk cId="547916981" sldId="367"/>
            <ac:spMk id="2" creationId="{00000000-0000-0000-0000-000000000000}"/>
          </ac:spMkLst>
        </pc:spChg>
      </pc:sldChg>
    </pc:docChg>
  </pc:docChgLst>
</pc:chgInfo>
</file>

<file path=ppt/comments/modernComment_129_B7DFA6F2.xml><?xml version="1.0" encoding="utf-8"?>
<p188:cmLst xmlns:a="http://schemas.openxmlformats.org/drawingml/2006/main" xmlns:r="http://schemas.openxmlformats.org/officeDocument/2006/relationships" xmlns:p188="http://schemas.microsoft.com/office/powerpoint/2018/8/main">
  <p188:cm id="{09E923EB-4AC6-42A0-8344-E8A4AF0F80B5}" authorId="{1C6E2ECF-FC55-2AAB-2461-E49662A48A4B}" status="resolved" created="2021-10-04T18:27:31.474" complete="100000">
    <ac:deMkLst xmlns:ac="http://schemas.microsoft.com/office/drawing/2013/main/command">
      <pc:docMk xmlns:pc="http://schemas.microsoft.com/office/powerpoint/2013/main/command"/>
      <pc:sldMk xmlns:pc="http://schemas.microsoft.com/office/powerpoint/2013/main/command" cId="3084887794" sldId="297"/>
      <ac:spMk id="2" creationId="{00000000-0000-0000-0000-000000000000}"/>
    </ac:deMkLst>
    <p188:txBody>
      <a:bodyPr/>
      <a:lstStyle/>
      <a:p>
        <a:r>
          <a:rPr lang="en-US"/>
          <a:t>Do you explain the process for choosing not to elect to be co-enrolled?</a:t>
        </a:r>
      </a:p>
    </p188:txBody>
  </p188:cm>
</p188:cmLst>
</file>

<file path=ppt/comments/modernComment_12B_F4E1EA8D.xml><?xml version="1.0" encoding="utf-8"?>
<p188:cmLst xmlns:a="http://schemas.openxmlformats.org/drawingml/2006/main" xmlns:r="http://schemas.openxmlformats.org/officeDocument/2006/relationships" xmlns:p188="http://schemas.microsoft.com/office/powerpoint/2018/8/main">
  <p188:cm id="{4795ABCB-66DF-4D4F-94B0-995376A027FE}" authorId="{1C6E2ECF-FC55-2AAB-2461-E49662A48A4B}" status="resolved" created="2021-10-04T17:33:22.656" complete="100000">
    <pc:sldMkLst xmlns:pc="http://schemas.microsoft.com/office/powerpoint/2013/main/command">
      <pc:docMk/>
      <pc:sldMk cId="4108446349" sldId="299"/>
    </pc:sldMkLst>
    <p188:replyLst>
      <p188:reply id="{42D76E51-8025-4C12-A8DF-A0A8ECFCA374}" authorId="{1C6E2ECF-FC55-2AAB-2461-E49662A48A4B}" created="2021-10-04T17:33:31.328">
        <p188:txBody>
          <a:bodyPr/>
          <a:lstStyle/>
          <a:p>
            <a:r>
              <a:rPr lang="en-US"/>
              <a:t>also now ATAA?</a:t>
            </a:r>
          </a:p>
        </p188:txBody>
      </p188:reply>
    </p188:replyLst>
    <p188:txBody>
      <a:bodyPr/>
      <a:lstStyle/>
      <a:p>
        <a:r>
          <a:rPr lang="en-US"/>
          <a:t>now 8/16??</a:t>
        </a:r>
      </a:p>
    </p188:txBody>
  </p188:cm>
</p188:cmLst>
</file>

<file path=ppt/comments/modernComment_12C_C05CDDF9.xml><?xml version="1.0" encoding="utf-8"?>
<p188:cmLst xmlns:a="http://schemas.openxmlformats.org/drawingml/2006/main" xmlns:r="http://schemas.openxmlformats.org/officeDocument/2006/relationships" xmlns:p188="http://schemas.microsoft.com/office/powerpoint/2018/8/main">
  <p188:cm id="{0F3E4423-C5EB-47A5-8724-27A9C6586A14}" authorId="{1C6E2ECF-FC55-2AAB-2461-E49662A48A4B}" status="resolved" created="2021-10-04T17:33:03.328" complete="100000">
    <ac:deMkLst xmlns:ac="http://schemas.microsoft.com/office/drawing/2013/main/command">
      <pc:docMk xmlns:pc="http://schemas.microsoft.com/office/powerpoint/2013/main/command"/>
      <pc:sldMk xmlns:pc="http://schemas.microsoft.com/office/powerpoint/2013/main/command" cId="3227311609" sldId="300"/>
      <ac:spMk id="27652" creationId="{00000000-0000-0000-0000-000000000000}"/>
    </ac:deMkLst>
    <p188:txBody>
      <a:bodyPr/>
      <a:lstStyle/>
      <a:p>
        <a:r>
          <a:rPr lang="en-US"/>
          <a:t>Do you go over how this can now be done remotely?</a:t>
        </a:r>
      </a:p>
    </p188:txBody>
  </p188:cm>
</p188:cmLst>
</file>

<file path=ppt/comments/modernComment_12E_E605BAE0.xml><?xml version="1.0" encoding="utf-8"?>
<p188:cmLst xmlns:a="http://schemas.openxmlformats.org/drawingml/2006/main" xmlns:r="http://schemas.openxmlformats.org/officeDocument/2006/relationships" xmlns:p188="http://schemas.microsoft.com/office/powerpoint/2018/8/main">
  <p188:cm id="{68694D46-9E32-4D6F-A768-AA599A1FE8DB}" authorId="{1C6E2ECF-FC55-2AAB-2461-E49662A48A4B}" status="resolved" created="2021-10-04T17:35:02.798" complete="100000">
    <ac:deMkLst xmlns:ac="http://schemas.microsoft.com/office/drawing/2013/main/command">
      <pc:docMk xmlns:pc="http://schemas.microsoft.com/office/powerpoint/2013/main/command"/>
      <pc:sldMk xmlns:pc="http://schemas.microsoft.com/office/powerpoint/2013/main/command" cId="3859135200" sldId="302"/>
      <ac:spMk id="31748" creationId="{00000000-0000-0000-0000-000000000000}"/>
    </ac:deMkLst>
    <p188:txBody>
      <a:bodyPr/>
      <a:lstStyle/>
      <a:p>
        <a:r>
          <a:rPr lang="en-US"/>
          <a:t>or 8/16</a:t>
        </a:r>
      </a:p>
    </p188:txBody>
  </p188:cm>
</p188:cmLst>
</file>

<file path=ppt/comments/modernComment_167_48EAA9D1.xml><?xml version="1.0" encoding="utf-8"?>
<p188:cmLst xmlns:a="http://schemas.openxmlformats.org/drawingml/2006/main" xmlns:r="http://schemas.openxmlformats.org/officeDocument/2006/relationships" xmlns:p188="http://schemas.microsoft.com/office/powerpoint/2018/8/main">
  <p188:cm id="{E17B8656-5B5B-4DD1-8947-ED64BB6D0C86}" authorId="{1C6E2ECF-FC55-2AAB-2461-E49662A48A4B}" status="resolved" created="2021-10-04T17:34:18.782" complete="100000">
    <pc:sldMkLst xmlns:pc="http://schemas.microsoft.com/office/powerpoint/2013/main/command">
      <pc:docMk/>
      <pc:sldMk cId="1223338449" sldId="359"/>
    </pc:sldMkLst>
    <p188:txBody>
      <a:bodyPr/>
      <a:lstStyle/>
      <a:p>
        <a:r>
          <a:rPr lang="en-US"/>
          <a:t>or the 8/16</a:t>
        </a:r>
      </a:p>
    </p188:txBody>
  </p188:cm>
</p188:cmLst>
</file>

<file path=ppt/comments/modernComment_16E_D944D37A.xml><?xml version="1.0" encoding="utf-8"?>
<p188:cmLst xmlns:a="http://schemas.openxmlformats.org/drawingml/2006/main" xmlns:r="http://schemas.openxmlformats.org/officeDocument/2006/relationships" xmlns:p188="http://schemas.microsoft.com/office/powerpoint/2018/8/main">
  <p188:cm id="{C96948F4-558E-4F59-A33F-29A8775C49EA}" authorId="{1C6E2ECF-FC55-2AAB-2461-E49662A48A4B}" status="resolved" created="2021-10-04T17:29:32.254" complete="100000">
    <pc:sldMkLst xmlns:pc="http://schemas.microsoft.com/office/powerpoint/2013/main/command">
      <pc:docMk/>
      <pc:sldMk cId="3645166458" sldId="366"/>
    </pc:sldMkLst>
    <p188:txBody>
      <a:bodyPr/>
      <a:lstStyle/>
      <a:p>
        <a:r>
          <a:rPr lang="en-US"/>
          <a:t>Services or no services, depending on law.......but we strongly encourage all</a:t>
        </a:r>
      </a:p>
    </p188:txBody>
  </p188:cm>
</p188:cmLst>
</file>

<file path=ppt/comments/modernComment_171_B0D445B.xml><?xml version="1.0" encoding="utf-8"?>
<p188:cmLst xmlns:a="http://schemas.openxmlformats.org/drawingml/2006/main" xmlns:r="http://schemas.openxmlformats.org/officeDocument/2006/relationships" xmlns:p188="http://schemas.microsoft.com/office/powerpoint/2018/8/main">
  <p188:cm id="{52EC2912-0F87-44AD-A82F-B7CC8D8EBC24}" authorId="{1C6E2ECF-FC55-2AAB-2461-E49662A48A4B}" status="resolved" created="2021-10-04T17:34:00.094" complete="100000">
    <ac:deMkLst xmlns:ac="http://schemas.microsoft.com/office/drawing/2013/main/command">
      <pc:docMk xmlns:pc="http://schemas.microsoft.com/office/powerpoint/2013/main/command"/>
      <pc:sldMk xmlns:pc="http://schemas.microsoft.com/office/powerpoint/2013/main/command" cId="185418843" sldId="369"/>
      <ac:spMk id="2" creationId="{00000000-0000-0000-0000-000000000000}"/>
    </ac:deMkLst>
    <p188:txBody>
      <a:bodyPr/>
      <a:lstStyle/>
      <a:p>
        <a:r>
          <a:rPr lang="en-US"/>
          <a:t>No Good cause now?</a:t>
        </a:r>
      </a:p>
    </p188:txBody>
  </p188:cm>
</p188:cmLst>
</file>

<file path=ppt/comments/modernComment_174_9C4AFD7D.xml><?xml version="1.0" encoding="utf-8"?>
<p188:cmLst xmlns:a="http://schemas.openxmlformats.org/drawingml/2006/main" xmlns:r="http://schemas.openxmlformats.org/officeDocument/2006/relationships" xmlns:p188="http://schemas.microsoft.com/office/powerpoint/2018/8/main">
  <p188:cm id="{B2F34CDE-F23E-49E9-A07F-CBFDEEFCFFEE}" authorId="{1C6E2ECF-FC55-2AAB-2461-E49662A48A4B}" status="resolved" created="2021-10-04T17:32:22.138" complete="100000">
    <pc:sldMkLst xmlns:pc="http://schemas.microsoft.com/office/powerpoint/2013/main/command">
      <pc:docMk/>
      <pc:sldMk cId="2622160253" sldId="372"/>
    </pc:sldMkLst>
    <p188:txBody>
      <a:bodyPr/>
      <a:lstStyle/>
      <a:p>
        <a:r>
          <a:rPr lang="en-US"/>
          <a:t>We should describe how we do follow up emails every 30 days for those who got a notice but did not file a 1666 as of the date. </a:t>
        </a:r>
      </a:p>
    </p188:txBody>
  </p188:cm>
</p188:cmLst>
</file>

<file path=ppt/comments/modernComment_18C_19BB5CCF.xml><?xml version="1.0" encoding="utf-8"?>
<p188:cmLst xmlns:a="http://schemas.openxmlformats.org/drawingml/2006/main" xmlns:r="http://schemas.openxmlformats.org/officeDocument/2006/relationships" xmlns:p188="http://schemas.microsoft.com/office/powerpoint/2018/8/main">
  <p188:cm id="{0EB74782-9698-416F-A71A-4D4936A7214A}" authorId="{1C6E2ECF-FC55-2AAB-2461-E49662A48A4B}" status="resolved" created="2021-10-06T00:41:48.272" complete="100000">
    <ac:deMkLst xmlns:ac="http://schemas.microsoft.com/office/drawing/2013/main/command">
      <pc:docMk xmlns:pc="http://schemas.microsoft.com/office/powerpoint/2013/main/command"/>
      <pc:sldMk xmlns:pc="http://schemas.microsoft.com/office/powerpoint/2013/main/command" cId="431709391" sldId="396"/>
      <ac:spMk id="2" creationId="{00000000-0000-0000-0000-000000000000}"/>
    </ac:deMkLst>
    <p188:txBody>
      <a:bodyPr/>
      <a:lstStyle/>
      <a:p>
        <a:r>
          <a:rPr lang="en-US"/>
          <a:t>If approved, </a:t>
        </a:r>
      </a:p>
    </p188:txBody>
  </p188:cm>
</p188:cmLst>
</file>

<file path=ppt/comments/modernComment_190_884646F.xml><?xml version="1.0" encoding="utf-8"?>
<p188:cmLst xmlns:a="http://schemas.openxmlformats.org/drawingml/2006/main" xmlns:r="http://schemas.openxmlformats.org/officeDocument/2006/relationships" xmlns:p188="http://schemas.microsoft.com/office/powerpoint/2018/8/main">
  <p188:cm id="{03D85662-1C1B-44AD-A1F8-FFE6913EE15C}" authorId="{1C6E2ECF-FC55-2AAB-2461-E49662A48A4B}" status="resolved" created="2021-10-06T00:40:07.209" complete="100000">
    <ac:deMkLst xmlns:ac="http://schemas.microsoft.com/office/drawing/2013/main/command">
      <pc:docMk xmlns:pc="http://schemas.microsoft.com/office/powerpoint/2013/main/command"/>
      <pc:sldMk xmlns:pc="http://schemas.microsoft.com/office/powerpoint/2013/main/command" cId="142894191" sldId="400"/>
      <ac:spMk id="2" creationId="{00000000-0000-0000-0000-000000000000}"/>
    </ac:deMkLst>
    <p188:txBody>
      <a:bodyPr/>
      <a:lstStyle/>
      <a:p>
        <a:r>
          <a:rPr lang="en-US"/>
          <a:t>TORQ</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51798B2-8A4B-2446-B6F0-7A9B9C158E37}" type="datetimeFigureOut">
              <a:rPr lang="en-US" smtClean="0"/>
              <a:t>11/18/2021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943C99-E074-C04C-AF52-066428F31260}" type="slidenum">
              <a:rPr lang="en-US" smtClean="0"/>
              <a:t>‹#›</a:t>
            </a:fld>
            <a:endParaRPr lang="en-US"/>
          </a:p>
        </p:txBody>
      </p:sp>
    </p:spTree>
    <p:extLst>
      <p:ext uri="{BB962C8B-B14F-4D97-AF65-F5344CB8AC3E}">
        <p14:creationId xmlns:p14="http://schemas.microsoft.com/office/powerpoint/2010/main" val="810204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FE1118-A4E6-2B4A-AF18-287D336DCF6C}" type="datetimeFigureOut">
              <a:rPr lang="en-US" smtClean="0"/>
              <a:t>11/18/2021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83126A-5919-944C-8385-AD187C64D85E}" type="slidenum">
              <a:rPr lang="en-US" smtClean="0"/>
              <a:t>‹#›</a:t>
            </a:fld>
            <a:endParaRPr lang="en-US"/>
          </a:p>
        </p:txBody>
      </p:sp>
    </p:spTree>
    <p:extLst>
      <p:ext uri="{BB962C8B-B14F-4D97-AF65-F5344CB8AC3E}">
        <p14:creationId xmlns:p14="http://schemas.microsoft.com/office/powerpoint/2010/main" val="33968002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Mention that despite the multiple amendments, the purpose of the program has remains the same.  </a:t>
            </a:r>
          </a:p>
        </p:txBody>
      </p:sp>
    </p:spTree>
    <p:extLst>
      <p:ext uri="{BB962C8B-B14F-4D97-AF65-F5344CB8AC3E}">
        <p14:creationId xmlns:p14="http://schemas.microsoft.com/office/powerpoint/2010/main" val="369796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Can mention that all ECs will be reviewed on a case-by-case basis and applied uniformly.  </a:t>
            </a:r>
          </a:p>
        </p:txBody>
      </p:sp>
    </p:spTree>
    <p:extLst>
      <p:ext uri="{BB962C8B-B14F-4D97-AF65-F5344CB8AC3E}">
        <p14:creationId xmlns:p14="http://schemas.microsoft.com/office/powerpoint/2010/main" val="2954997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ASK QUESTION:</a:t>
            </a:r>
          </a:p>
          <a:p>
            <a:endParaRPr lang="en-US" altLang="en-US"/>
          </a:p>
          <a:p>
            <a:r>
              <a:rPr lang="en-US" altLang="en-US"/>
              <a:t>RESEA</a:t>
            </a:r>
          </a:p>
          <a:p>
            <a:r>
              <a:rPr lang="en-US" altLang="en-US"/>
              <a:t>Notices posted around Career Center</a:t>
            </a:r>
          </a:p>
          <a:p>
            <a:endParaRPr lang="en-US" altLang="en-US"/>
          </a:p>
          <a:p>
            <a:endParaRPr lang="en-US" altLang="en-US"/>
          </a:p>
        </p:txBody>
      </p:sp>
    </p:spTree>
    <p:extLst>
      <p:ext uri="{BB962C8B-B14F-4D97-AF65-F5344CB8AC3E}">
        <p14:creationId xmlns:p14="http://schemas.microsoft.com/office/powerpoint/2010/main" val="943040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Can mention that all ECs will be reviewed on a case-by-case basis and applied uniformly.  </a:t>
            </a:r>
          </a:p>
        </p:txBody>
      </p:sp>
    </p:spTree>
    <p:extLst>
      <p:ext uri="{BB962C8B-B14F-4D97-AF65-F5344CB8AC3E}">
        <p14:creationId xmlns:p14="http://schemas.microsoft.com/office/powerpoint/2010/main" val="2475583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01533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7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D8AEF7-BF71-45B5-B7E7-F424D1DD1E22}" type="slidenum">
              <a:rPr lang="en-US" altLang="en-US" smtClean="0"/>
              <a:pPr>
                <a:spcBef>
                  <a:spcPct val="0"/>
                </a:spcBef>
              </a:pPr>
              <a:t>24</a:t>
            </a:fld>
            <a:endParaRPr lang="en-US" altLang="en-US"/>
          </a:p>
        </p:txBody>
      </p:sp>
    </p:spTree>
    <p:extLst>
      <p:ext uri="{BB962C8B-B14F-4D97-AF65-F5344CB8AC3E}">
        <p14:creationId xmlns:p14="http://schemas.microsoft.com/office/powerpoint/2010/main" val="1146823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D8F95B-BD65-4B9F-A5B9-B82FFDB8C2FE}" type="slidenum">
              <a:rPr lang="en-US" altLang="en-US" smtClean="0"/>
              <a:pPr>
                <a:spcBef>
                  <a:spcPct val="0"/>
                </a:spcBef>
              </a:pPr>
              <a:t>25</a:t>
            </a:fld>
            <a:endParaRPr lang="en-US" altLang="en-US"/>
          </a:p>
        </p:txBody>
      </p:sp>
    </p:spTree>
    <p:extLst>
      <p:ext uri="{BB962C8B-B14F-4D97-AF65-F5344CB8AC3E}">
        <p14:creationId xmlns:p14="http://schemas.microsoft.com/office/powerpoint/2010/main" val="2496175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8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F78166D-6A44-46DF-96E3-B91A0F803B82}" type="slidenum">
              <a:rPr lang="en-US" altLang="en-US" smtClean="0"/>
              <a:pPr>
                <a:spcBef>
                  <a:spcPct val="0"/>
                </a:spcBef>
              </a:pPr>
              <a:t>26</a:t>
            </a:fld>
            <a:endParaRPr lang="en-US" altLang="en-US"/>
          </a:p>
        </p:txBody>
      </p:sp>
    </p:spTree>
    <p:extLst>
      <p:ext uri="{BB962C8B-B14F-4D97-AF65-F5344CB8AC3E}">
        <p14:creationId xmlns:p14="http://schemas.microsoft.com/office/powerpoint/2010/main" val="382100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89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6D1FE4-DBC0-44AF-816B-4E4E37340E39}" type="slidenum">
              <a:rPr lang="en-US" altLang="en-US" smtClean="0"/>
              <a:pPr>
                <a:spcBef>
                  <a:spcPct val="0"/>
                </a:spcBef>
              </a:pPr>
              <a:t>27</a:t>
            </a:fld>
            <a:endParaRPr lang="en-US" altLang="en-US"/>
          </a:p>
        </p:txBody>
      </p:sp>
    </p:spTree>
    <p:extLst>
      <p:ext uri="{BB962C8B-B14F-4D97-AF65-F5344CB8AC3E}">
        <p14:creationId xmlns:p14="http://schemas.microsoft.com/office/powerpoint/2010/main" val="320432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Briefly talk about co-enrolling Trade customers</a:t>
            </a:r>
          </a:p>
        </p:txBody>
      </p:sp>
    </p:spTree>
    <p:extLst>
      <p:ext uri="{BB962C8B-B14F-4D97-AF65-F5344CB8AC3E}">
        <p14:creationId xmlns:p14="http://schemas.microsoft.com/office/powerpoint/2010/main" val="2967275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Frankie – Section 618.330 </a:t>
            </a:r>
            <a:r>
              <a:rPr lang="x-none" sz="1200" kern="1200">
                <a:solidFill>
                  <a:schemeClr val="tx1"/>
                </a:solidFill>
                <a:effectLst/>
                <a:latin typeface="+mn-lt"/>
                <a:ea typeface="+mn-ea"/>
                <a:cs typeface="+mn-cs"/>
              </a:rPr>
              <a:t>Paragraph (a) provides an overview of assessments. </a:t>
            </a:r>
            <a:endParaRPr lang="en-US" sz="1200" kern="1200">
              <a:solidFill>
                <a:schemeClr val="tx1"/>
              </a:solidFill>
              <a:effectLst/>
              <a:latin typeface="+mn-lt"/>
              <a:ea typeface="+mn-ea"/>
              <a:cs typeface="+mn-cs"/>
            </a:endParaRPr>
          </a:p>
          <a:p>
            <a:r>
              <a:rPr lang="x-none" sz="1200" kern="1200">
                <a:solidFill>
                  <a:schemeClr val="tx1"/>
                </a:solidFill>
                <a:effectLst/>
                <a:latin typeface="+mn-lt"/>
                <a:ea typeface="+mn-ea"/>
                <a:cs typeface="+mn-cs"/>
              </a:rPr>
              <a:t>Paragraph (b) provides that the States must ensure the scheduling of the assessment gives trade-affected workers enough time and information to consider, request, and enroll in training or obtain a waiver of the training requirement for TRA before expiration of the 26-week deadlines for enrollment in training provided under sec. 231(a)(5)(A) of the Act. </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x-none" sz="1200" kern="1200">
                <a:solidFill>
                  <a:schemeClr val="tx1"/>
                </a:solidFill>
                <a:effectLst/>
                <a:latin typeface="+mn-lt"/>
                <a:ea typeface="+mn-ea"/>
                <a:cs typeface="+mn-cs"/>
              </a:rPr>
              <a:t>Paragraph (c) provides that assessments are created in cooperation with the trade-affected worker with </a:t>
            </a:r>
            <a:r>
              <a:rPr lang="en-US" sz="1200" kern="1200">
                <a:solidFill>
                  <a:schemeClr val="tx1"/>
                </a:solidFill>
                <a:effectLst/>
                <a:latin typeface="+mn-lt"/>
                <a:ea typeface="+mn-ea"/>
                <a:cs typeface="+mn-cs"/>
              </a:rPr>
              <a:t>their</a:t>
            </a:r>
            <a:r>
              <a:rPr lang="x-none" sz="1200" kern="1200">
                <a:solidFill>
                  <a:schemeClr val="tx1"/>
                </a:solidFill>
                <a:effectLst/>
                <a:latin typeface="+mn-lt"/>
                <a:ea typeface="+mn-ea"/>
                <a:cs typeface="+mn-cs"/>
              </a:rPr>
              <a:t> interests, skills, aptitudes, and abilities discussed</a:t>
            </a:r>
            <a:r>
              <a:rPr lang="en-US" sz="1200" kern="1200">
                <a:solidFill>
                  <a:schemeClr val="tx1"/>
                </a:solidFill>
                <a:effectLst/>
                <a:latin typeface="+mn-lt"/>
                <a:ea typeface="+mn-ea"/>
                <a:cs typeface="+mn-cs"/>
              </a:rPr>
              <a:t>.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P</a:t>
            </a:r>
            <a:r>
              <a:rPr lang="x-none" sz="1200" kern="1200">
                <a:solidFill>
                  <a:schemeClr val="tx1"/>
                </a:solidFill>
                <a:effectLst/>
                <a:latin typeface="+mn-lt"/>
                <a:ea typeface="+mn-ea"/>
                <a:cs typeface="+mn-cs"/>
              </a:rPr>
              <a:t>aragraph (d) requires that the results be documented in the worker’s case file. An assessment requires more than a review of information available about the trade-affected worker, </a:t>
            </a:r>
            <a:r>
              <a:rPr lang="en-US" sz="1200" kern="1200">
                <a:solidFill>
                  <a:schemeClr val="tx1"/>
                </a:solidFill>
                <a:effectLst/>
                <a:latin typeface="+mn-lt"/>
                <a:ea typeface="+mn-ea"/>
                <a:cs typeface="+mn-cs"/>
              </a:rPr>
              <a:t>their</a:t>
            </a:r>
            <a:r>
              <a:rPr lang="x-none" sz="1200" kern="1200">
                <a:solidFill>
                  <a:schemeClr val="tx1"/>
                </a:solidFill>
                <a:effectLst/>
                <a:latin typeface="+mn-lt"/>
                <a:ea typeface="+mn-ea"/>
                <a:cs typeface="+mn-cs"/>
              </a:rPr>
              <a:t> education, and previous employment. An assessment is an interactive process that includes the involvement of the trade-affected worker. </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x-none" sz="1200" kern="1200">
                <a:solidFill>
                  <a:schemeClr val="tx1"/>
                </a:solidFill>
                <a:effectLst/>
                <a:latin typeface="+mn-lt"/>
                <a:ea typeface="+mn-ea"/>
                <a:cs typeface="+mn-cs"/>
              </a:rPr>
              <a:t>Paragraph (e) discusses what to do if a partner program conducts the assessment(s). The use of partner programs’ assessments can increase efficiency, ensure that workers quickly receive appropriate reemployment services, and quickly identify those workers requiring a more comprehensive and specialized assessment of their skills. The Department recognizes that the lack of uniform requirements for assessments means that some assessments conducted by partner programs may not meet all TAA Program requirements for an initial assessment. If so, the State must supplement those partner program assessments with additional information to comply with </a:t>
            </a:r>
            <a:r>
              <a:rPr lang="en-US" sz="1200" kern="1200">
                <a:solidFill>
                  <a:schemeClr val="tx1"/>
                </a:solidFill>
                <a:effectLst/>
                <a:latin typeface="+mn-lt"/>
                <a:ea typeface="+mn-ea"/>
                <a:cs typeface="+mn-cs"/>
              </a:rPr>
              <a:t>Section</a:t>
            </a:r>
            <a:r>
              <a:rPr lang="x-none" sz="1200" kern="1200">
                <a:solidFill>
                  <a:schemeClr val="tx1"/>
                </a:solidFill>
                <a:effectLst/>
                <a:latin typeface="+mn-lt"/>
                <a:ea typeface="+mn-ea"/>
                <a:cs typeface="+mn-cs"/>
              </a:rPr>
              <a:t> 618.335. </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x-none" sz="1200" kern="1200">
                <a:solidFill>
                  <a:schemeClr val="tx1"/>
                </a:solidFill>
                <a:effectLst/>
                <a:latin typeface="+mn-lt"/>
                <a:ea typeface="+mn-ea"/>
                <a:cs typeface="+mn-cs"/>
              </a:rPr>
              <a:t>Paragraph (f) requires that States must explain the advantages of receiving an assessment to trade-affected workers and also confirms that a worker may refuse an assessment. However, the worker must provide any information necessary (outside the assessment process) that enables States to determine eligibility for any benefit under this part 618. </a:t>
            </a:r>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33</a:t>
            </a:fld>
            <a:endParaRPr lang="en-US"/>
          </a:p>
        </p:txBody>
      </p:sp>
    </p:spTree>
    <p:extLst>
      <p:ext uri="{BB962C8B-B14F-4D97-AF65-F5344CB8AC3E}">
        <p14:creationId xmlns:p14="http://schemas.microsoft.com/office/powerpoint/2010/main" val="138855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4431FD-773B-4CD8-BE1E-4067887F8295}" type="slidenum">
              <a:rPr lang="en-US" altLang="en-US" smtClean="0"/>
              <a:pPr>
                <a:spcBef>
                  <a:spcPct val="0"/>
                </a:spcBef>
              </a:pPr>
              <a:t>5</a:t>
            </a:fld>
            <a:endParaRPr lang="en-US" altLang="en-US"/>
          </a:p>
        </p:txBody>
      </p:sp>
    </p:spTree>
    <p:extLst>
      <p:ext uri="{BB962C8B-B14F-4D97-AF65-F5344CB8AC3E}">
        <p14:creationId xmlns:p14="http://schemas.microsoft.com/office/powerpoint/2010/main" val="1446415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Frankie - Section 618.335 Initial Assessments - implements sec. 239(g)(4) of the Act. Section 618.335 aligns the TAA Program with WIOA and it provides the requirements for an initial assessment of trade-affected workers. The first step in the process is to determine whether the worker will need employment and case management services and training. The State must provide TAA Program benefit information to trade-affected workers no later than at the time of the initial assessment, as discussed in Section 618.816(f). However, the State may provide this information to a worker even earlier, upon receiving a notice of a certified petition covering that worker. </a:t>
            </a:r>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34</a:t>
            </a:fld>
            <a:endParaRPr lang="en-US"/>
          </a:p>
        </p:txBody>
      </p:sp>
    </p:spTree>
    <p:extLst>
      <p:ext uri="{BB962C8B-B14F-4D97-AF65-F5344CB8AC3E}">
        <p14:creationId xmlns:p14="http://schemas.microsoft.com/office/powerpoint/2010/main" val="1731769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**JULIE** Section 618.350 </a:t>
            </a:r>
            <a:r>
              <a:rPr lang="x-none" sz="1200" kern="1200">
                <a:solidFill>
                  <a:schemeClr val="tx1"/>
                </a:solidFill>
                <a:effectLst/>
                <a:latin typeface="+mn-lt"/>
                <a:ea typeface="+mn-ea"/>
                <a:cs typeface="+mn-cs"/>
              </a:rPr>
              <a:t>Paragraph (a) requires the State to </a:t>
            </a:r>
            <a:r>
              <a:rPr lang="x-none" sz="1200" b="1" kern="1200">
                <a:solidFill>
                  <a:schemeClr val="tx1"/>
                </a:solidFill>
                <a:effectLst/>
                <a:latin typeface="+mn-lt"/>
                <a:ea typeface="+mn-ea"/>
                <a:cs typeface="+mn-cs"/>
              </a:rPr>
              <a:t>make available </a:t>
            </a:r>
            <a:r>
              <a:rPr lang="x-none" sz="1200" kern="1200">
                <a:solidFill>
                  <a:schemeClr val="tx1"/>
                </a:solidFill>
                <a:effectLst/>
                <a:latin typeface="+mn-lt"/>
                <a:ea typeface="+mn-ea"/>
                <a:cs typeface="+mn-cs"/>
              </a:rPr>
              <a:t>an IEP to all trade-affected workers and </a:t>
            </a:r>
            <a:r>
              <a:rPr lang="x-none" sz="1200" b="1" kern="1200">
                <a:solidFill>
                  <a:schemeClr val="tx1"/>
                </a:solidFill>
                <a:effectLst/>
                <a:latin typeface="+mn-lt"/>
                <a:ea typeface="+mn-ea"/>
                <a:cs typeface="+mn-cs"/>
              </a:rPr>
              <a:t>requires the establishment of an IEP </a:t>
            </a:r>
            <a:r>
              <a:rPr lang="x-none" sz="1200" kern="1200">
                <a:solidFill>
                  <a:schemeClr val="tx1"/>
                </a:solidFill>
                <a:effectLst/>
                <a:latin typeface="+mn-lt"/>
                <a:ea typeface="+mn-ea"/>
                <a:cs typeface="+mn-cs"/>
              </a:rPr>
              <a:t>for workers who apply for training under subpart F or a job search allowance under subpart D. </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x-none" sz="1200" kern="1200">
                <a:solidFill>
                  <a:schemeClr val="tx1"/>
                </a:solidFill>
                <a:effectLst/>
                <a:latin typeface="+mn-lt"/>
                <a:ea typeface="+mn-ea"/>
                <a:cs typeface="+mn-cs"/>
              </a:rPr>
              <a:t>Paragraph (b) requires that the IEP must document both </a:t>
            </a:r>
            <a:r>
              <a:rPr lang="en-US" sz="1200" kern="1200">
                <a:solidFill>
                  <a:schemeClr val="tx1"/>
                </a:solidFill>
                <a:effectLst/>
                <a:latin typeface="+mn-lt"/>
                <a:ea typeface="+mn-ea"/>
                <a:cs typeface="+mn-cs"/>
              </a:rPr>
              <a:t>the </a:t>
            </a:r>
            <a:r>
              <a:rPr lang="x-none" sz="1200" kern="1200">
                <a:solidFill>
                  <a:schemeClr val="tx1"/>
                </a:solidFill>
                <a:effectLst/>
                <a:latin typeface="+mn-lt"/>
                <a:ea typeface="+mn-ea"/>
                <a:cs typeface="+mn-cs"/>
              </a:rPr>
              <a:t>results of the assessment and a service strategy to provide the </a:t>
            </a:r>
            <a:r>
              <a:rPr lang="en-US" sz="1200" kern="1200">
                <a:solidFill>
                  <a:schemeClr val="tx1"/>
                </a:solidFill>
                <a:effectLst/>
                <a:latin typeface="+mn-lt"/>
                <a:ea typeface="+mn-ea"/>
                <a:cs typeface="+mn-cs"/>
              </a:rPr>
              <a:t>trade-affected </a:t>
            </a:r>
            <a:r>
              <a:rPr lang="x-none" sz="1200" kern="1200">
                <a:solidFill>
                  <a:schemeClr val="tx1"/>
                </a:solidFill>
                <a:effectLst/>
                <a:latin typeface="+mn-lt"/>
                <a:ea typeface="+mn-ea"/>
                <a:cs typeface="+mn-cs"/>
              </a:rPr>
              <a:t>worker with needed services for reemployment. Paragraph (c) provides the required elements of an IEP. The IEP must be developed jointly between the State and the trade-affected worker. These elements are required because they cover most aspects of the training and reemployment process. </a:t>
            </a:r>
            <a:r>
              <a:rPr lang="en-US" sz="1200" kern="1200">
                <a:solidFill>
                  <a:schemeClr val="tx1"/>
                </a:solidFill>
                <a:effectLst/>
                <a:latin typeface="+mn-lt"/>
                <a:ea typeface="+mn-ea"/>
                <a:cs typeface="+mn-cs"/>
              </a:rPr>
              <a:t>The trade-affected worker has an active role and responsibilities in the IEP process.</a:t>
            </a:r>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35</a:t>
            </a:fld>
            <a:endParaRPr lang="en-US"/>
          </a:p>
        </p:txBody>
      </p:sp>
    </p:spTree>
    <p:extLst>
      <p:ext uri="{BB962C8B-B14F-4D97-AF65-F5344CB8AC3E}">
        <p14:creationId xmlns:p14="http://schemas.microsoft.com/office/powerpoint/2010/main" val="2720731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**JULIE** Section 618.350 </a:t>
            </a:r>
            <a:r>
              <a:rPr lang="x-none" sz="1200" kern="1200">
                <a:solidFill>
                  <a:schemeClr val="tx1"/>
                </a:solidFill>
                <a:effectLst/>
                <a:latin typeface="+mn-lt"/>
                <a:ea typeface="+mn-ea"/>
                <a:cs typeface="+mn-cs"/>
              </a:rPr>
              <a:t>Paragraph (a) requires the State to </a:t>
            </a:r>
            <a:r>
              <a:rPr lang="x-none" sz="1200" b="1" kern="1200">
                <a:solidFill>
                  <a:schemeClr val="tx1"/>
                </a:solidFill>
                <a:effectLst/>
                <a:latin typeface="+mn-lt"/>
                <a:ea typeface="+mn-ea"/>
                <a:cs typeface="+mn-cs"/>
              </a:rPr>
              <a:t>make available </a:t>
            </a:r>
            <a:r>
              <a:rPr lang="x-none" sz="1200" kern="1200">
                <a:solidFill>
                  <a:schemeClr val="tx1"/>
                </a:solidFill>
                <a:effectLst/>
                <a:latin typeface="+mn-lt"/>
                <a:ea typeface="+mn-ea"/>
                <a:cs typeface="+mn-cs"/>
              </a:rPr>
              <a:t>an IEP to all trade-affected workers and </a:t>
            </a:r>
            <a:r>
              <a:rPr lang="x-none" sz="1200" b="1" kern="1200">
                <a:solidFill>
                  <a:schemeClr val="tx1"/>
                </a:solidFill>
                <a:effectLst/>
                <a:latin typeface="+mn-lt"/>
                <a:ea typeface="+mn-ea"/>
                <a:cs typeface="+mn-cs"/>
              </a:rPr>
              <a:t>requires the establishment of an IEP </a:t>
            </a:r>
            <a:r>
              <a:rPr lang="x-none" sz="1200" kern="1200">
                <a:solidFill>
                  <a:schemeClr val="tx1"/>
                </a:solidFill>
                <a:effectLst/>
                <a:latin typeface="+mn-lt"/>
                <a:ea typeface="+mn-ea"/>
                <a:cs typeface="+mn-cs"/>
              </a:rPr>
              <a:t>for workers who apply for training under subpart F or a job search allowance under subpart D. </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x-none" sz="1200" kern="1200">
                <a:solidFill>
                  <a:schemeClr val="tx1"/>
                </a:solidFill>
                <a:effectLst/>
                <a:latin typeface="+mn-lt"/>
                <a:ea typeface="+mn-ea"/>
                <a:cs typeface="+mn-cs"/>
              </a:rPr>
              <a:t>Paragraph (b) requires that the IEP must document both </a:t>
            </a:r>
            <a:r>
              <a:rPr lang="en-US" sz="1200" kern="1200">
                <a:solidFill>
                  <a:schemeClr val="tx1"/>
                </a:solidFill>
                <a:effectLst/>
                <a:latin typeface="+mn-lt"/>
                <a:ea typeface="+mn-ea"/>
                <a:cs typeface="+mn-cs"/>
              </a:rPr>
              <a:t>the </a:t>
            </a:r>
            <a:r>
              <a:rPr lang="x-none" sz="1200" kern="1200">
                <a:solidFill>
                  <a:schemeClr val="tx1"/>
                </a:solidFill>
                <a:effectLst/>
                <a:latin typeface="+mn-lt"/>
                <a:ea typeface="+mn-ea"/>
                <a:cs typeface="+mn-cs"/>
              </a:rPr>
              <a:t>results of the assessment and a service strategy to provide the </a:t>
            </a:r>
            <a:r>
              <a:rPr lang="en-US" sz="1200" kern="1200">
                <a:solidFill>
                  <a:schemeClr val="tx1"/>
                </a:solidFill>
                <a:effectLst/>
                <a:latin typeface="+mn-lt"/>
                <a:ea typeface="+mn-ea"/>
                <a:cs typeface="+mn-cs"/>
              </a:rPr>
              <a:t>trade-affected </a:t>
            </a:r>
            <a:r>
              <a:rPr lang="x-none" sz="1200" kern="1200">
                <a:solidFill>
                  <a:schemeClr val="tx1"/>
                </a:solidFill>
                <a:effectLst/>
                <a:latin typeface="+mn-lt"/>
                <a:ea typeface="+mn-ea"/>
                <a:cs typeface="+mn-cs"/>
              </a:rPr>
              <a:t>worker with needed services for reemployment. Paragraph (c) provides the required elements of an IEP. The IEP must be developed jointly between the State and the trade-affected worker. These elements are required because they cover most aspects of the training and reemployment process. </a:t>
            </a:r>
            <a:r>
              <a:rPr lang="en-US" sz="1200" kern="1200">
                <a:solidFill>
                  <a:schemeClr val="tx1"/>
                </a:solidFill>
                <a:effectLst/>
                <a:latin typeface="+mn-lt"/>
                <a:ea typeface="+mn-ea"/>
                <a:cs typeface="+mn-cs"/>
              </a:rPr>
              <a:t>The trade-affected worker has an active role and responsibilities in the IEP process.</a:t>
            </a:r>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36</a:t>
            </a:fld>
            <a:endParaRPr lang="en-US"/>
          </a:p>
        </p:txBody>
      </p:sp>
    </p:spTree>
    <p:extLst>
      <p:ext uri="{BB962C8B-B14F-4D97-AF65-F5344CB8AC3E}">
        <p14:creationId xmlns:p14="http://schemas.microsoft.com/office/powerpoint/2010/main" val="2247825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Section 618.350 </a:t>
            </a:r>
            <a:r>
              <a:rPr lang="x-none" sz="1200" kern="1200">
                <a:solidFill>
                  <a:schemeClr val="tx1"/>
                </a:solidFill>
                <a:effectLst/>
                <a:latin typeface="+mn-lt"/>
                <a:ea typeface="+mn-ea"/>
                <a:cs typeface="+mn-cs"/>
              </a:rPr>
              <a:t>Paragraph (d) explains that the IEP can be developed by a partner program, but it must be supplemented to include the elements required in proposed paragraph (c) if the IEP does not already include them. This reduces duplication of services, while still meeting program-specific needs. </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x-none" sz="1200" kern="1200">
                <a:solidFill>
                  <a:schemeClr val="tx1"/>
                </a:solidFill>
                <a:effectLst/>
                <a:latin typeface="+mn-lt"/>
                <a:ea typeface="+mn-ea"/>
                <a:cs typeface="+mn-cs"/>
              </a:rPr>
              <a:t>Paragraph (e) requires the State to monitor the worker’s progress toward meeting the IEP’s elements. </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x-none" sz="1200" kern="1200">
                <a:solidFill>
                  <a:schemeClr val="tx1"/>
                </a:solidFill>
                <a:effectLst/>
                <a:latin typeface="+mn-lt"/>
                <a:ea typeface="+mn-ea"/>
                <a:cs typeface="+mn-cs"/>
              </a:rPr>
              <a:t>Paragraph (f) requires the State to modify the IEP as necessary, and with the worker’s input. The State also must modify the IEP when there is a change to the </a:t>
            </a:r>
            <a:r>
              <a:rPr lang="en-US" sz="1200" kern="1200">
                <a:solidFill>
                  <a:schemeClr val="tx1"/>
                </a:solidFill>
                <a:effectLst/>
                <a:latin typeface="+mn-lt"/>
                <a:ea typeface="+mn-ea"/>
                <a:cs typeface="+mn-cs"/>
              </a:rPr>
              <a:t>trade-affected </a:t>
            </a:r>
            <a:r>
              <a:rPr lang="x-none" sz="1200" kern="1200">
                <a:solidFill>
                  <a:schemeClr val="tx1"/>
                </a:solidFill>
                <a:effectLst/>
                <a:latin typeface="+mn-lt"/>
                <a:ea typeface="+mn-ea"/>
                <a:cs typeface="+mn-cs"/>
              </a:rPr>
              <a:t>worker’s approved training program or revisions to receipt of subsistence and transportation payments. </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x-none" sz="1200" kern="1200">
                <a:solidFill>
                  <a:schemeClr val="tx1"/>
                </a:solidFill>
                <a:effectLst/>
                <a:latin typeface="+mn-lt"/>
                <a:ea typeface="+mn-ea"/>
                <a:cs typeface="+mn-cs"/>
              </a:rPr>
              <a:t>Paragraph (g) </a:t>
            </a:r>
            <a:r>
              <a:rPr lang="en-US" sz="1200" kern="1200">
                <a:solidFill>
                  <a:schemeClr val="tx1"/>
                </a:solidFill>
                <a:effectLst/>
                <a:latin typeface="+mn-lt"/>
                <a:ea typeface="+mn-ea"/>
                <a:cs typeface="+mn-cs"/>
              </a:rPr>
              <a:t>requires the State to make the trade-affected worker aware of the advantages of receiving an IEP.</a:t>
            </a:r>
            <a:r>
              <a:rPr lang="en-US" sz="1200" kern="1200" baseline="0">
                <a:solidFill>
                  <a:schemeClr val="tx1"/>
                </a:solidFill>
                <a:effectLst/>
                <a:latin typeface="+mn-lt"/>
                <a:ea typeface="+mn-ea"/>
                <a:cs typeface="+mn-cs"/>
              </a:rPr>
              <a:t>  It also</a:t>
            </a:r>
            <a:r>
              <a:rPr lang="en-US" sz="1200" kern="1200">
                <a:solidFill>
                  <a:schemeClr val="tx1"/>
                </a:solidFill>
                <a:effectLst/>
                <a:latin typeface="+mn-lt"/>
                <a:ea typeface="+mn-ea"/>
                <a:cs typeface="+mn-cs"/>
              </a:rPr>
              <a:t> </a:t>
            </a:r>
            <a:r>
              <a:rPr lang="x-none" sz="1200" kern="1200">
                <a:solidFill>
                  <a:schemeClr val="tx1"/>
                </a:solidFill>
                <a:effectLst/>
                <a:latin typeface="+mn-lt"/>
                <a:ea typeface="+mn-ea"/>
                <a:cs typeface="+mn-cs"/>
              </a:rPr>
              <a:t>explains that a </a:t>
            </a:r>
            <a:r>
              <a:rPr lang="en-US" sz="1200" kern="1200">
                <a:solidFill>
                  <a:schemeClr val="tx1"/>
                </a:solidFill>
                <a:effectLst/>
                <a:latin typeface="+mn-lt"/>
                <a:ea typeface="+mn-ea"/>
                <a:cs typeface="+mn-cs"/>
              </a:rPr>
              <a:t>trade-affected </a:t>
            </a:r>
            <a:r>
              <a:rPr lang="x-none" sz="1200" kern="1200">
                <a:solidFill>
                  <a:schemeClr val="tx1"/>
                </a:solidFill>
                <a:effectLst/>
                <a:latin typeface="+mn-lt"/>
                <a:ea typeface="+mn-ea"/>
                <a:cs typeface="+mn-cs"/>
              </a:rPr>
              <a:t>worker seeking a job-search allowance under subpart D or training under subpart F </a:t>
            </a:r>
            <a:r>
              <a:rPr lang="x-none" sz="1200" b="1" kern="1200">
                <a:solidFill>
                  <a:schemeClr val="tx1"/>
                </a:solidFill>
                <a:effectLst/>
                <a:latin typeface="+mn-lt"/>
                <a:ea typeface="+mn-ea"/>
                <a:cs typeface="+mn-cs"/>
              </a:rPr>
              <a:t>may refuse </a:t>
            </a:r>
            <a:r>
              <a:rPr lang="x-none" sz="1200" kern="1200">
                <a:solidFill>
                  <a:schemeClr val="tx1"/>
                </a:solidFill>
                <a:effectLst/>
                <a:latin typeface="+mn-lt"/>
                <a:ea typeface="+mn-ea"/>
                <a:cs typeface="+mn-cs"/>
              </a:rPr>
              <a:t>to participate in the IEP process. However, the trade-affected worker must provide sufficient information, either through a partial IEP or outside of the IEP process, </a:t>
            </a:r>
            <a:r>
              <a:rPr lang="en-US" sz="1200" kern="1200">
                <a:solidFill>
                  <a:schemeClr val="tx1"/>
                </a:solidFill>
                <a:effectLst/>
                <a:latin typeface="+mn-lt"/>
                <a:ea typeface="+mn-ea"/>
                <a:cs typeface="+mn-cs"/>
              </a:rPr>
              <a:t>for </a:t>
            </a:r>
            <a:r>
              <a:rPr lang="x-none" sz="1200" kern="1200">
                <a:solidFill>
                  <a:schemeClr val="tx1"/>
                </a:solidFill>
                <a:effectLst/>
                <a:latin typeface="+mn-lt"/>
                <a:ea typeface="+mn-ea"/>
                <a:cs typeface="+mn-cs"/>
              </a:rPr>
              <a:t>the State to make a determination on the six required training approval criteria or the job-search allowance application criteria. Failure to do so will result in denial of the training program or allowance. A trade-affected worker so denied can appeal the training denial, in accordance with provisions in subparts D, F, and H. </a:t>
            </a:r>
            <a:r>
              <a:rPr lang="en-US" sz="1200" kern="1200">
                <a:solidFill>
                  <a:schemeClr val="tx1"/>
                </a:solidFill>
                <a:effectLst/>
                <a:latin typeface="+mn-lt"/>
                <a:ea typeface="+mn-ea"/>
                <a:cs typeface="+mn-cs"/>
              </a:rPr>
              <a:t> </a:t>
            </a:r>
            <a:endParaRPr lang="en-US"/>
          </a:p>
        </p:txBody>
      </p:sp>
      <p:sp>
        <p:nvSpPr>
          <p:cNvPr id="4" name="Slide Number Placeholder 3"/>
          <p:cNvSpPr>
            <a:spLocks noGrp="1"/>
          </p:cNvSpPr>
          <p:nvPr>
            <p:ph type="sldNum" sz="quarter" idx="10"/>
          </p:nvPr>
        </p:nvSpPr>
        <p:spPr/>
        <p:txBody>
          <a:bodyPr/>
          <a:lstStyle/>
          <a:p>
            <a:fld id="{9B342BB8-3F7E-4150-BE07-912221E53E6C}" type="slidenum">
              <a:rPr lang="en-US" smtClean="0"/>
              <a:t>37</a:t>
            </a:fld>
            <a:endParaRPr lang="en-US"/>
          </a:p>
        </p:txBody>
      </p:sp>
    </p:spTree>
    <p:extLst>
      <p:ext uri="{BB962C8B-B14F-4D97-AF65-F5344CB8AC3E}">
        <p14:creationId xmlns:p14="http://schemas.microsoft.com/office/powerpoint/2010/main" val="860240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49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8044B8-1D27-43DD-AE6A-94E65222DCA6}" type="slidenum">
              <a:rPr lang="en-US" altLang="en-US" smtClean="0"/>
              <a:pPr>
                <a:spcBef>
                  <a:spcPct val="0"/>
                </a:spcBef>
              </a:pPr>
              <a:t>40</a:t>
            </a:fld>
            <a:endParaRPr lang="en-US" altLang="en-US"/>
          </a:p>
        </p:txBody>
      </p:sp>
    </p:spTree>
    <p:extLst>
      <p:ext uri="{BB962C8B-B14F-4D97-AF65-F5344CB8AC3E}">
        <p14:creationId xmlns:p14="http://schemas.microsoft.com/office/powerpoint/2010/main" val="3043661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4431FD-773B-4CD8-BE1E-4067887F8295}" type="slidenum">
              <a:rPr lang="en-US" altLang="en-US" smtClean="0"/>
              <a:pPr>
                <a:spcBef>
                  <a:spcPct val="0"/>
                </a:spcBef>
              </a:pPr>
              <a:t>6</a:t>
            </a:fld>
            <a:endParaRPr lang="en-US" altLang="en-US"/>
          </a:p>
        </p:txBody>
      </p:sp>
    </p:spTree>
    <p:extLst>
      <p:ext uri="{BB962C8B-B14F-4D97-AF65-F5344CB8AC3E}">
        <p14:creationId xmlns:p14="http://schemas.microsoft.com/office/powerpoint/2010/main" val="3161488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Mention that this list is not comprehensive – just an overview.  Tell participants that we will be going over each specific service later in the day.</a:t>
            </a:r>
          </a:p>
        </p:txBody>
      </p:sp>
    </p:spTree>
    <p:extLst>
      <p:ext uri="{BB962C8B-B14F-4D97-AF65-F5344CB8AC3E}">
        <p14:creationId xmlns:p14="http://schemas.microsoft.com/office/powerpoint/2010/main" val="103344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Talk about how we help our customers return to the workforce by working together.  Briefly mention the roles of each group. </a:t>
            </a:r>
          </a:p>
        </p:txBody>
      </p:sp>
    </p:spTree>
    <p:extLst>
      <p:ext uri="{BB962C8B-B14F-4D97-AF65-F5344CB8AC3E}">
        <p14:creationId xmlns:p14="http://schemas.microsoft.com/office/powerpoint/2010/main" val="3445527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4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F6B743-AF4E-4C80-84C0-78374FBEFD28}" type="slidenum">
              <a:rPr lang="en-US" altLang="en-US" smtClean="0"/>
              <a:pPr>
                <a:spcBef>
                  <a:spcPct val="0"/>
                </a:spcBef>
              </a:pPr>
              <a:t>10</a:t>
            </a:fld>
            <a:endParaRPr lang="en-US" altLang="en-US"/>
          </a:p>
        </p:txBody>
      </p:sp>
    </p:spTree>
    <p:extLst>
      <p:ext uri="{BB962C8B-B14F-4D97-AF65-F5344CB8AC3E}">
        <p14:creationId xmlns:p14="http://schemas.microsoft.com/office/powerpoint/2010/main" val="3790475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4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Calibri" panose="020F0502020204030204" pitchFamily="34" charset="0"/>
              </a:defRPr>
            </a:lvl1pPr>
            <a:lvl2pPr marL="742950" indent="-285750" defTabSz="931863">
              <a:spcBef>
                <a:spcPct val="30000"/>
              </a:spcBef>
              <a:defRPr sz="1200">
                <a:solidFill>
                  <a:schemeClr val="tx1"/>
                </a:solidFill>
                <a:latin typeface="Calibri" panose="020F0502020204030204" pitchFamily="34" charset="0"/>
              </a:defRPr>
            </a:lvl2pPr>
            <a:lvl3pPr marL="1143000" indent="-228600" defTabSz="931863">
              <a:spcBef>
                <a:spcPct val="30000"/>
              </a:spcBef>
              <a:defRPr sz="1200">
                <a:solidFill>
                  <a:schemeClr val="tx1"/>
                </a:solidFill>
                <a:latin typeface="Calibri" panose="020F0502020204030204" pitchFamily="34" charset="0"/>
              </a:defRPr>
            </a:lvl3pPr>
            <a:lvl4pPr marL="1600200" indent="-228600" defTabSz="931863">
              <a:spcBef>
                <a:spcPct val="30000"/>
              </a:spcBef>
              <a:defRPr sz="1200">
                <a:solidFill>
                  <a:schemeClr val="tx1"/>
                </a:solidFill>
                <a:latin typeface="Calibri" panose="020F0502020204030204" pitchFamily="34" charset="0"/>
              </a:defRPr>
            </a:lvl4pPr>
            <a:lvl5pPr marL="2057400" indent="-228600" defTabSz="931863">
              <a:spcBef>
                <a:spcPct val="30000"/>
              </a:spcBef>
              <a:defRPr sz="1200">
                <a:solidFill>
                  <a:schemeClr val="tx1"/>
                </a:solidFill>
                <a:latin typeface="Calibri" panose="020F0502020204030204" pitchFamily="34" charset="0"/>
              </a:defRPr>
            </a:lvl5pPr>
            <a:lvl6pPr marL="2514600" indent="-228600" defTabSz="9318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18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18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186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F6B743-AF4E-4C80-84C0-78374FBEFD28}" type="slidenum">
              <a:rPr lang="en-US" altLang="en-US" smtClean="0"/>
              <a:pPr>
                <a:spcBef>
                  <a:spcPct val="0"/>
                </a:spcBef>
              </a:pPr>
              <a:t>11</a:t>
            </a:fld>
            <a:endParaRPr lang="en-US" altLang="en-US"/>
          </a:p>
        </p:txBody>
      </p:sp>
    </p:spTree>
    <p:extLst>
      <p:ext uri="{BB962C8B-B14F-4D97-AF65-F5344CB8AC3E}">
        <p14:creationId xmlns:p14="http://schemas.microsoft.com/office/powerpoint/2010/main" val="355845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Stress that it is important to know both the 2002 Act and the 2009 Act as we will be providing benefits under two different sets of rules for customers covered by petitions filed before AND on or after May 18, 2009.</a:t>
            </a:r>
          </a:p>
          <a:p>
            <a:r>
              <a:rPr lang="en-US" altLang="en-US"/>
              <a:t>Mention that we are now going to go over some of the major differences between the two Acts.  For current counselors, this will highlight the changes.  For new counselors, this will give an overview of the services under the Trade program.  </a:t>
            </a:r>
          </a:p>
        </p:txBody>
      </p:sp>
    </p:spTree>
    <p:extLst>
      <p:ext uri="{BB962C8B-B14F-4D97-AF65-F5344CB8AC3E}">
        <p14:creationId xmlns:p14="http://schemas.microsoft.com/office/powerpoint/2010/main" val="1931096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Stress that it is important to know both the 2002 Act and the 2009 Act as we will be providing benefits under two different sets of rules for customers covered by petitions filed before AND on or after May 18, 2009.</a:t>
            </a:r>
          </a:p>
          <a:p>
            <a:r>
              <a:rPr lang="en-US" altLang="en-US"/>
              <a:t>Mention that we are now going to go over some of the major differences between the two Acts.  For current counselors, this will highlight the changes.  For new counselors, this will give an overview of the services under the Trade program.  </a:t>
            </a:r>
          </a:p>
        </p:txBody>
      </p:sp>
    </p:spTree>
    <p:extLst>
      <p:ext uri="{BB962C8B-B14F-4D97-AF65-F5344CB8AC3E}">
        <p14:creationId xmlns:p14="http://schemas.microsoft.com/office/powerpoint/2010/main" val="90232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a:t>Presenter Name</a:t>
            </a:r>
            <a:br>
              <a:rPr lang="en-US"/>
            </a:br>
            <a:r>
              <a:rPr lang="en-US"/>
              <a:t>Contact information</a:t>
            </a:r>
          </a:p>
          <a:p>
            <a:pPr lvl="0"/>
            <a:r>
              <a:rPr lang="en-US"/>
              <a:t>Email</a:t>
            </a:r>
            <a:br>
              <a:rPr lang="en-US"/>
            </a:br>
            <a:r>
              <a:rPr lang="en-US"/>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err="1">
                <a:solidFill>
                  <a:srgbClr val="042B4A"/>
                </a:solidFill>
                <a:latin typeface="+mn-lt"/>
                <a:cs typeface="Calibri"/>
              </a:rPr>
              <a:t>MassHireFallRiverCareers.org</a:t>
            </a:r>
            <a:endParaRPr lang="en-US" sz="100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Rectangle 16"/>
          <p:cNvSpPr>
            <a:spLocks noGrp="1" noChangeArrowheads="1"/>
          </p:cNvSpPr>
          <p:nvPr>
            <p:ph type="sldNum" sz="quarter" idx="10"/>
          </p:nvPr>
        </p:nvSpPr>
        <p:spPr>
          <a:ln/>
        </p:spPr>
        <p:txBody>
          <a:bodyPr/>
          <a:lstStyle>
            <a:lvl1pPr>
              <a:defRPr/>
            </a:lvl1pPr>
          </a:lstStyle>
          <a:p>
            <a:pPr>
              <a:defRPr/>
            </a:pPr>
            <a:fld id="{EB8C7EE2-B339-4C68-BA78-AB4AC81F3823}" type="slidenum">
              <a:rPr lang="en-US" altLang="en-US"/>
              <a:pPr>
                <a:defRPr/>
              </a:pPr>
              <a:t>‹#›</a:t>
            </a:fld>
            <a:endParaRPr lang="en-US" altLang="en-US"/>
          </a:p>
        </p:txBody>
      </p:sp>
    </p:spTree>
    <p:extLst>
      <p:ext uri="{BB962C8B-B14F-4D97-AF65-F5344CB8AC3E}">
        <p14:creationId xmlns:p14="http://schemas.microsoft.com/office/powerpoint/2010/main" val="2636439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a:t>
            </a:r>
            <a:br>
              <a:rPr lang="en-US"/>
            </a:br>
            <a:r>
              <a:rPr lang="en-US"/>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271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ight Triangle 5"/>
          <p:cNvSpPr/>
          <p:nvPr userDrawn="1"/>
        </p:nvSpPr>
        <p:spPr>
          <a:xfrm>
            <a:off x="7926917" y="2"/>
            <a:ext cx="739678" cy="1217082"/>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7">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65" r:id="rId5"/>
    <p:sldLayoutId id="2147483659" r:id="rId6"/>
    <p:sldLayoutId id="2147483653" r:id="rId7"/>
    <p:sldLayoutId id="2147483660" r:id="rId8"/>
    <p:sldLayoutId id="2147483654" r:id="rId9"/>
    <p:sldLayoutId id="2147483663" r:id="rId10"/>
    <p:sldLayoutId id="2147483664" r:id="rId11"/>
    <p:sldLayoutId id="2147483656" r:id="rId12"/>
    <p:sldLayoutId id="2147483662" r:id="rId13"/>
    <p:sldLayoutId id="2147483661" r:id="rId14"/>
    <p:sldLayoutId id="2147483666" r:id="rId15"/>
  </p:sldLayoutIdLst>
  <p:hf hdr="0" dt="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6E_D944D37A.xm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mailto:taa.petition@dol.gov" TargetMode="External"/><Relationship Id="rId2" Type="http://schemas.openxmlformats.org/officeDocument/2006/relationships/hyperlink" Target="https://www.etareports.doleta.gov/petition/index.cfm"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microsoft.com/office/2018/10/relationships/comments" Target="../comments/modernComment_174_9C4AFD7D.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2C_C05CDDF9.xm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12B_F4E1EA8D.xm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microsoft.com/office/2018/10/relationships/comments" Target="../comments/modernComment_171_B0D445B.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167_48EAA9D1.xm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12E_E605BAE0.xm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microsoft.com/office/2018/10/relationships/comments" Target="../comments/modernComment_129_B7DFA6F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microsoft.com/office/2018/10/relationships/comments" Target="../comments/modernComment_190_884646F.xm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microsoft.com/office/2018/10/relationships/comments" Target="../comments/modernComment_18C_19BB5CCF.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mailto:Maynor.Acevedo@Massmail.state.ma.us" TargetMode="External"/><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hyperlink" Target="mailto:Christopher.QUan@Massmail.state.ma.u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9532" y="5019792"/>
            <a:ext cx="4541178" cy="1359739"/>
          </a:xfrm>
          <a:prstGeom prst="rect">
            <a:avLst/>
          </a:prstGeom>
        </p:spPr>
      </p:pic>
      <p:sp>
        <p:nvSpPr>
          <p:cNvPr id="8" name="Rectangle 3"/>
          <p:cNvSpPr txBox="1">
            <a:spLocks noChangeArrowheads="1"/>
          </p:cNvSpPr>
          <p:nvPr/>
        </p:nvSpPr>
        <p:spPr>
          <a:xfrm>
            <a:off x="117941" y="5222069"/>
            <a:ext cx="3505200" cy="1214528"/>
          </a:xfrm>
          <a:prstGeom prst="rect">
            <a:avLst/>
          </a:prstGeom>
        </p:spPr>
        <p:txBody>
          <a:bodyPr/>
          <a:lst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en-US" sz="1200">
                <a:cs typeface="Arial" panose="020B0604020202020204" pitchFamily="34" charset="0"/>
              </a:rPr>
              <a:t>Charlie Baker, Governor</a:t>
            </a:r>
            <a:br>
              <a:rPr lang="en-US" altLang="en-US" sz="1200">
                <a:cs typeface="Arial" panose="020B0604020202020204" pitchFamily="34" charset="0"/>
              </a:rPr>
            </a:br>
            <a:br>
              <a:rPr lang="en-US" altLang="en-US" sz="1200">
                <a:cs typeface="Arial" panose="020B0604020202020204" pitchFamily="34" charset="0"/>
              </a:rPr>
            </a:br>
            <a:r>
              <a:rPr lang="en-US" altLang="en-US" sz="1200" err="1">
                <a:cs typeface="Arial" panose="020B0604020202020204" pitchFamily="34" charset="0"/>
              </a:rPr>
              <a:t>Karyn</a:t>
            </a:r>
            <a:r>
              <a:rPr lang="en-US" altLang="en-US" sz="1200">
                <a:cs typeface="Arial" panose="020B0604020202020204" pitchFamily="34" charset="0"/>
              </a:rPr>
              <a:t> </a:t>
            </a:r>
            <a:r>
              <a:rPr lang="en-US" altLang="en-US" sz="1200" err="1">
                <a:cs typeface="Arial" panose="020B0604020202020204" pitchFamily="34" charset="0"/>
              </a:rPr>
              <a:t>Polito</a:t>
            </a:r>
            <a:r>
              <a:rPr lang="en-US" altLang="en-US" sz="1200">
                <a:cs typeface="Arial" panose="020B0604020202020204" pitchFamily="34" charset="0"/>
              </a:rPr>
              <a:t>, Lieutenant Governor</a:t>
            </a:r>
            <a:br>
              <a:rPr lang="en-US" altLang="en-US" sz="1200">
                <a:cs typeface="Arial" panose="020B0604020202020204" pitchFamily="34" charset="0"/>
              </a:rPr>
            </a:br>
            <a:br>
              <a:rPr lang="en-US" altLang="en-US" sz="1200">
                <a:cs typeface="Arial" panose="020B0604020202020204" pitchFamily="34" charset="0"/>
              </a:rPr>
            </a:br>
            <a:r>
              <a:rPr lang="en-US" altLang="en-US" sz="1200" err="1">
                <a:cs typeface="Arial" panose="020B0604020202020204" pitchFamily="34" charset="0"/>
              </a:rPr>
              <a:t>Rosalin</a:t>
            </a:r>
            <a:r>
              <a:rPr lang="en-US" altLang="en-US" sz="1200">
                <a:cs typeface="Arial" panose="020B0604020202020204" pitchFamily="34" charset="0"/>
              </a:rPr>
              <a:t> Acosta, Secretary</a:t>
            </a:r>
            <a:br>
              <a:rPr lang="en-US" altLang="en-US" sz="1200">
                <a:cs typeface="Arial" panose="020B0604020202020204" pitchFamily="34" charset="0"/>
              </a:rPr>
            </a:br>
            <a:br>
              <a:rPr lang="en-US" altLang="en-US" sz="1200">
                <a:cs typeface="Arial" panose="020B0604020202020204" pitchFamily="34" charset="0"/>
              </a:rPr>
            </a:br>
            <a:r>
              <a:rPr lang="en-US" altLang="en-US" sz="1200">
                <a:cs typeface="Arial" panose="020B0604020202020204" pitchFamily="34" charset="0"/>
              </a:rPr>
              <a:t>Alice Sweeney, Director, </a:t>
            </a:r>
            <a:r>
              <a:rPr lang="en-US" altLang="en-US" sz="1200" err="1">
                <a:cs typeface="Arial" panose="020B0604020202020204" pitchFamily="34" charset="0"/>
              </a:rPr>
              <a:t>MassHire</a:t>
            </a:r>
            <a:r>
              <a:rPr lang="en-US" altLang="en-US" sz="1200">
                <a:cs typeface="Arial" panose="020B0604020202020204" pitchFamily="34" charset="0"/>
              </a:rPr>
              <a:t> DCS</a:t>
            </a:r>
            <a:endParaRPr lang="en-US" altLang="en-US" sz="1200">
              <a:solidFill>
                <a:srgbClr val="FF6600"/>
              </a:solidFill>
              <a:cs typeface="Arial" panose="020B0604020202020204" pitchFamily="34" charset="0"/>
            </a:endParaRPr>
          </a:p>
        </p:txBody>
      </p:sp>
      <p:sp>
        <p:nvSpPr>
          <p:cNvPr id="9" name="Rectangle 2"/>
          <p:cNvSpPr txBox="1">
            <a:spLocks/>
          </p:cNvSpPr>
          <p:nvPr/>
        </p:nvSpPr>
        <p:spPr bwMode="auto">
          <a:xfrm>
            <a:off x="533400" y="528892"/>
            <a:ext cx="8168148" cy="2923877"/>
          </a:xfrm>
          <a:prstGeom prst="rect">
            <a:avLst/>
          </a:prstGeom>
          <a:ln w="76200" cmpd="tri">
            <a:solidFill>
              <a:schemeClr val="tx2"/>
            </a:solidFill>
            <a:miter lim="800000"/>
            <a:headEnd/>
            <a:tailEnd/>
          </a:ln>
        </p:spPr>
        <p:txBody>
          <a:bodyPr vert="horz" wrap="square" lIns="0" tIns="45720" rIns="0" bIns="45720" rtlCol="0" anchor="b" anchorCtr="0">
            <a:spAutoFit/>
          </a:bodyPr>
          <a:lstStyle>
            <a:lvl1pPr algn="l" defTabSz="457200" rtl="0" eaLnBrk="1" latinLnBrk="0" hangingPunct="1">
              <a:lnSpc>
                <a:spcPct val="80000"/>
              </a:lnSpc>
              <a:spcBef>
                <a:spcPct val="0"/>
              </a:spcBef>
              <a:buNone/>
              <a:defRPr sz="5400" b="0" kern="1200">
                <a:solidFill>
                  <a:srgbClr val="FFFFFF"/>
                </a:solidFill>
                <a:latin typeface="+mj-lt"/>
                <a:ea typeface="+mj-ea"/>
                <a:cs typeface="Calibri"/>
              </a:defRPr>
            </a:lvl1pPr>
          </a:lstStyle>
          <a:p>
            <a:pPr algn="ctr">
              <a:defRPr/>
            </a:pPr>
            <a:r>
              <a:rPr lang="en-US" sz="1200"/>
              <a:t> </a:t>
            </a:r>
            <a:br>
              <a:rPr lang="en-US"/>
            </a:br>
            <a:endParaRPr lang="en-US"/>
          </a:p>
          <a:p>
            <a:pPr algn="ctr">
              <a:defRPr/>
            </a:pPr>
            <a:r>
              <a:rPr lang="en-US" sz="4000">
                <a:latin typeface="+mn-lt"/>
              </a:rPr>
              <a:t>Trade Adjustment Assistance Program</a:t>
            </a:r>
          </a:p>
          <a:p>
            <a:pPr algn="ctr">
              <a:defRPr/>
            </a:pPr>
            <a:r>
              <a:rPr lang="en-US" sz="3600">
                <a:latin typeface="+mn-lt"/>
              </a:rPr>
              <a:t> </a:t>
            </a:r>
            <a:endParaRPr lang="en-US" sz="2400">
              <a:latin typeface="+mn-lt"/>
            </a:endParaRPr>
          </a:p>
          <a:p>
            <a:pPr algn="ctr">
              <a:defRPr/>
            </a:pPr>
            <a:r>
              <a:rPr lang="en-US" sz="3600">
                <a:latin typeface="+mn-lt"/>
              </a:rPr>
              <a:t>OVERVIEW</a:t>
            </a:r>
          </a:p>
          <a:p>
            <a:pPr algn="ctr">
              <a:defRPr/>
            </a:pPr>
            <a:br>
              <a:rPr lang="en-US" sz="4000">
                <a:latin typeface="+mn-lt"/>
              </a:rPr>
            </a:br>
            <a:endParaRPr lang="en-US" sz="1200"/>
          </a:p>
        </p:txBody>
      </p:sp>
      <p:sp>
        <p:nvSpPr>
          <p:cNvPr id="2" name="TextBox 1">
            <a:extLst>
              <a:ext uri="{FF2B5EF4-FFF2-40B4-BE49-F238E27FC236}">
                <a16:creationId xmlns:a16="http://schemas.microsoft.com/office/drawing/2014/main" id="{9F4A159E-11A6-4C81-8652-8B72ADC4DE6B}"/>
              </a:ext>
            </a:extLst>
          </p:cNvPr>
          <p:cNvSpPr txBox="1"/>
          <p:nvPr/>
        </p:nvSpPr>
        <p:spPr>
          <a:xfrm>
            <a:off x="117182" y="6590979"/>
            <a:ext cx="8948057"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i="1" dirty="0" err="1">
                <a:ea typeface="+mn-lt"/>
                <a:cs typeface="+mn-lt"/>
              </a:rPr>
              <a:t>MassHire</a:t>
            </a:r>
            <a:r>
              <a:rPr lang="en-US" sz="900" i="1" dirty="0">
                <a:ea typeface="+mn-lt"/>
                <a:cs typeface="+mn-lt"/>
              </a:rPr>
              <a:t> Program &amp; Services are funded in part by US Department of Labor (USDOL) Employment and Training Administration grants as well as non-federal funded grants </a:t>
            </a:r>
            <a:endParaRPr lang="en-US" sz="900" dirty="0">
              <a:cs typeface="Calibri"/>
            </a:endParaRPr>
          </a:p>
        </p:txBody>
      </p:sp>
    </p:spTree>
    <p:extLst>
      <p:ext uri="{BB962C8B-B14F-4D97-AF65-F5344CB8AC3E}">
        <p14:creationId xmlns:p14="http://schemas.microsoft.com/office/powerpoint/2010/main" val="1718831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0F55C42C-0AB5-46F2-BA7B-39F4C7F6C16F}" type="slidenum">
              <a:rPr lang="en-US" altLang="en-US" sz="1000" smtClean="0">
                <a:solidFill>
                  <a:schemeClr val="bg1"/>
                </a:solidFill>
              </a:rPr>
              <a:pPr>
                <a:spcBef>
                  <a:spcPct val="0"/>
                </a:spcBef>
                <a:buClrTx/>
                <a:buSzTx/>
                <a:buFontTx/>
                <a:buNone/>
              </a:pPr>
              <a:t>10</a:t>
            </a:fld>
            <a:endParaRPr lang="en-US" altLang="en-US" sz="1000">
              <a:solidFill>
                <a:schemeClr val="bg1"/>
              </a:solidFill>
            </a:endParaRPr>
          </a:p>
        </p:txBody>
      </p:sp>
      <p:sp>
        <p:nvSpPr>
          <p:cNvPr id="333826" name="Rectangle 2"/>
          <p:cNvSpPr>
            <a:spLocks noGrp="1"/>
          </p:cNvSpPr>
          <p:nvPr>
            <p:ph type="title"/>
          </p:nvPr>
        </p:nvSpPr>
        <p:spPr bwMode="auto">
          <a:xfrm>
            <a:off x="457199" y="139614"/>
            <a:ext cx="8229599" cy="954348"/>
          </a:xfrm>
        </p:spPr>
        <p:txBody>
          <a:bodyPr>
            <a:noAutofit/>
          </a:bodyPr>
          <a:lstStyle/>
          <a:p>
            <a:pPr>
              <a:defRPr/>
            </a:pPr>
            <a:r>
              <a:rPr lang="en-US" sz="4400">
                <a:solidFill>
                  <a:schemeClr val="bg1"/>
                </a:solidFill>
                <a:effectLst>
                  <a:outerShdw blurRad="38100" dist="38100" dir="2700000" algn="tl">
                    <a:srgbClr val="000000">
                      <a:alpha val="43137"/>
                    </a:srgbClr>
                  </a:outerShdw>
                </a:effectLst>
              </a:rPr>
              <a:t>Petitions</a:t>
            </a:r>
          </a:p>
        </p:txBody>
      </p:sp>
      <p:sp>
        <p:nvSpPr>
          <p:cNvPr id="9220" name="Rectangle 3"/>
          <p:cNvSpPr>
            <a:spLocks noGrp="1"/>
          </p:cNvSpPr>
          <p:nvPr>
            <p:ph type="body" idx="1"/>
          </p:nvPr>
        </p:nvSpPr>
        <p:spPr>
          <a:xfrm>
            <a:off x="457200" y="1427497"/>
            <a:ext cx="8229600" cy="4786489"/>
          </a:xfrm>
        </p:spPr>
        <p:txBody>
          <a:bodyPr vert="horz" lIns="91440" tIns="45720" rIns="91440" bIns="45720" rtlCol="0" anchor="t">
            <a:normAutofit fontScale="85000" lnSpcReduction="20000"/>
          </a:bodyPr>
          <a:lstStyle/>
          <a:p>
            <a:pPr marL="0" indent="0">
              <a:buNone/>
              <a:defRPr/>
            </a:pPr>
            <a:r>
              <a:rPr lang="en-US" altLang="en-US"/>
              <a:t>If a company is affected by foreign Trade, a Petition can be filed.  DOL will then investigate if the company can be Trade certified.</a:t>
            </a:r>
          </a:p>
          <a:p>
            <a:pPr marL="0" indent="0">
              <a:buNone/>
              <a:defRPr/>
            </a:pPr>
            <a:r>
              <a:rPr lang="en-US" altLang="en-US"/>
              <a:t>DOL will look to issue a determination within 45 days.  </a:t>
            </a:r>
          </a:p>
          <a:p>
            <a:pPr marL="0" indent="0">
              <a:buNone/>
              <a:defRPr/>
            </a:pPr>
            <a:r>
              <a:rPr lang="en-US" altLang="en-US"/>
              <a:t>Who can file?</a:t>
            </a:r>
          </a:p>
          <a:p>
            <a:pPr marL="1090295">
              <a:defRPr/>
            </a:pPr>
            <a:r>
              <a:rPr lang="en-US">
                <a:ea typeface="+mn-lt"/>
                <a:cs typeface="+mn-lt"/>
              </a:rPr>
              <a:t>A group of two or more workers from the same firm;</a:t>
            </a:r>
            <a:endParaRPr lang="en-US" altLang="en-US">
              <a:ea typeface="+mn-lt"/>
              <a:cs typeface="+mn-lt"/>
            </a:endParaRPr>
          </a:p>
          <a:p>
            <a:pPr marL="1090295">
              <a:defRPr/>
            </a:pPr>
            <a:r>
              <a:rPr lang="en-US">
                <a:ea typeface="+mn-lt"/>
                <a:cs typeface="+mn-lt"/>
              </a:rPr>
              <a:t>A union or other duly authorized representative of such workers; </a:t>
            </a:r>
            <a:endParaRPr lang="en-US" altLang="en-US">
              <a:ea typeface="+mn-lt"/>
              <a:cs typeface="+mn-lt"/>
            </a:endParaRPr>
          </a:p>
          <a:p>
            <a:pPr marL="1090295">
              <a:defRPr/>
            </a:pPr>
            <a:r>
              <a:rPr lang="en-US">
                <a:ea typeface="+mn-lt"/>
                <a:cs typeface="+mn-lt"/>
              </a:rPr>
              <a:t>The firm(s) of such workers; </a:t>
            </a:r>
            <a:endParaRPr lang="en-US" altLang="en-US">
              <a:ea typeface="+mn-lt"/>
              <a:cs typeface="+mn-lt"/>
            </a:endParaRPr>
          </a:p>
          <a:p>
            <a:pPr marL="1090295">
              <a:defRPr/>
            </a:pPr>
            <a:r>
              <a:rPr lang="en-US" err="1">
                <a:ea typeface="+mn-lt"/>
                <a:cs typeface="+mn-lt"/>
              </a:rPr>
              <a:t>MassHire</a:t>
            </a:r>
            <a:r>
              <a:rPr lang="en-US">
                <a:ea typeface="+mn-lt"/>
                <a:cs typeface="+mn-lt"/>
              </a:rPr>
              <a:t> Career Center operators or partners, including State workforce officials, employment security agencies, or dislocated worker unit and rapid response team members.</a:t>
            </a:r>
            <a:endParaRPr lang="en-US" altLang="en-US">
              <a:cs typeface="Calibri"/>
            </a:endParaRPr>
          </a:p>
          <a:p>
            <a:pPr marL="1090295" lvl="2">
              <a:defRPr/>
            </a:pPr>
            <a:endParaRPr lang="en-US" altLang="en-US">
              <a:cs typeface="Calibri"/>
            </a:endParaRPr>
          </a:p>
          <a:p>
            <a:pPr marL="0" indent="0">
              <a:buNone/>
              <a:defRPr/>
            </a:pPr>
            <a:endParaRPr lang="en-US" altLang="en-US"/>
          </a:p>
        </p:txBody>
      </p:sp>
    </p:spTree>
    <p:extLst>
      <p:ext uri="{BB962C8B-B14F-4D97-AF65-F5344CB8AC3E}">
        <p14:creationId xmlns:p14="http://schemas.microsoft.com/office/powerpoint/2010/main" val="260942766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0F55C42C-0AB5-46F2-BA7B-39F4C7F6C16F}" type="slidenum">
              <a:rPr lang="en-US" altLang="en-US" sz="1000" smtClean="0">
                <a:solidFill>
                  <a:schemeClr val="bg1"/>
                </a:solidFill>
              </a:rPr>
              <a:pPr>
                <a:spcBef>
                  <a:spcPct val="0"/>
                </a:spcBef>
                <a:buClrTx/>
                <a:buSzTx/>
                <a:buFontTx/>
                <a:buNone/>
              </a:pPr>
              <a:t>11</a:t>
            </a:fld>
            <a:endParaRPr lang="en-US" altLang="en-US" sz="1000">
              <a:solidFill>
                <a:schemeClr val="bg1"/>
              </a:solidFill>
            </a:endParaRPr>
          </a:p>
        </p:txBody>
      </p:sp>
      <p:sp>
        <p:nvSpPr>
          <p:cNvPr id="333826" name="Rectangle 2"/>
          <p:cNvSpPr>
            <a:spLocks noGrp="1"/>
          </p:cNvSpPr>
          <p:nvPr>
            <p:ph type="title"/>
          </p:nvPr>
        </p:nvSpPr>
        <p:spPr bwMode="auto">
          <a:xfrm>
            <a:off x="457199" y="139614"/>
            <a:ext cx="8229599" cy="954348"/>
          </a:xfrm>
        </p:spPr>
        <p:txBody>
          <a:bodyPr>
            <a:noAutofit/>
          </a:bodyPr>
          <a:lstStyle/>
          <a:p>
            <a:pPr>
              <a:defRPr/>
            </a:pPr>
            <a:r>
              <a:rPr lang="en-US" sz="4400">
                <a:solidFill>
                  <a:schemeClr val="bg1"/>
                </a:solidFill>
                <a:effectLst>
                  <a:outerShdw blurRad="38100" dist="38100" dir="2700000" algn="tl">
                    <a:srgbClr val="000000">
                      <a:alpha val="43137"/>
                    </a:srgbClr>
                  </a:outerShdw>
                </a:effectLst>
              </a:rPr>
              <a:t>Petitions</a:t>
            </a:r>
          </a:p>
        </p:txBody>
      </p:sp>
      <p:sp>
        <p:nvSpPr>
          <p:cNvPr id="9220" name="Rectangle 3"/>
          <p:cNvSpPr>
            <a:spLocks noGrp="1"/>
          </p:cNvSpPr>
          <p:nvPr>
            <p:ph type="body" idx="1"/>
          </p:nvPr>
        </p:nvSpPr>
        <p:spPr>
          <a:xfrm>
            <a:off x="457200" y="1614310"/>
            <a:ext cx="8229600" cy="4786489"/>
          </a:xfrm>
        </p:spPr>
        <p:txBody>
          <a:bodyPr vert="horz" lIns="91440" tIns="45720" rIns="91440" bIns="45720" rtlCol="0" anchor="t">
            <a:normAutofit/>
          </a:bodyPr>
          <a:lstStyle/>
          <a:p>
            <a:pPr marL="0" indent="0">
              <a:buNone/>
              <a:defRPr/>
            </a:pPr>
            <a:r>
              <a:rPr lang="en-US" altLang="en-US" sz="2200"/>
              <a:t>If the petition is certified, DOL issues the following important criteria:</a:t>
            </a:r>
          </a:p>
          <a:p>
            <a:pPr>
              <a:buClr>
                <a:schemeClr val="accent6"/>
              </a:buClr>
              <a:buFont typeface="Wingdings" panose="05000000000000000000" pitchFamily="2" charset="2"/>
              <a:buChar char="Ø"/>
              <a:defRPr/>
            </a:pPr>
            <a:r>
              <a:rPr lang="en-US" altLang="en-US" sz="2200">
                <a:solidFill>
                  <a:srgbClr val="0D2F37"/>
                </a:solidFill>
              </a:rPr>
              <a:t>The Petition will cover </a:t>
            </a:r>
            <a:r>
              <a:rPr lang="en-US" altLang="en-US" sz="2200" u="sng">
                <a:solidFill>
                  <a:srgbClr val="0D2F37"/>
                </a:solidFill>
              </a:rPr>
              <a:t>all or some</a:t>
            </a:r>
            <a:r>
              <a:rPr lang="en-US" altLang="en-US" sz="2200">
                <a:solidFill>
                  <a:srgbClr val="0D2F37"/>
                </a:solidFill>
              </a:rPr>
              <a:t> customers</a:t>
            </a:r>
          </a:p>
          <a:p>
            <a:pPr>
              <a:buClr>
                <a:schemeClr val="accent6"/>
              </a:buClr>
              <a:buFont typeface="Wingdings" panose="05000000000000000000" pitchFamily="2" charset="2"/>
              <a:buChar char="Ø"/>
              <a:defRPr/>
            </a:pPr>
            <a:r>
              <a:rPr lang="en-US" altLang="en-US" sz="2200">
                <a:solidFill>
                  <a:srgbClr val="0D2F37"/>
                </a:solidFill>
              </a:rPr>
              <a:t>Impact Date – normally a year prior to the petition filing date</a:t>
            </a:r>
          </a:p>
          <a:p>
            <a:pPr>
              <a:buClr>
                <a:schemeClr val="accent6"/>
              </a:buClr>
              <a:buFont typeface="Wingdings" panose="05000000000000000000" pitchFamily="2" charset="2"/>
              <a:buChar char="Ø"/>
              <a:defRPr/>
            </a:pPr>
            <a:r>
              <a:rPr lang="en-US" altLang="en-US" sz="2200">
                <a:solidFill>
                  <a:srgbClr val="0D2F37"/>
                </a:solidFill>
              </a:rPr>
              <a:t>Expiration Date – Two years after the certification date</a:t>
            </a:r>
            <a:endParaRPr lang="en-US" altLang="en-US" sz="2200"/>
          </a:p>
          <a:p>
            <a:pPr>
              <a:buClr>
                <a:schemeClr val="accent6"/>
              </a:buClr>
              <a:buFont typeface="Wingdings" panose="05000000000000000000" pitchFamily="2" charset="2"/>
              <a:buChar char="Ø"/>
              <a:defRPr/>
            </a:pPr>
            <a:r>
              <a:rPr lang="en-US" altLang="en-US" sz="2200"/>
              <a:t>A customer’s layoff must be from the covered group and must fall between these two dates in order to be covered.</a:t>
            </a:r>
          </a:p>
          <a:p>
            <a:pPr>
              <a:buClr>
                <a:srgbClr val="000000"/>
              </a:buClr>
              <a:buFont typeface="Wingdings" panose="05000000000000000000" pitchFamily="2" charset="2"/>
              <a:buChar char="Ø"/>
              <a:defRPr/>
            </a:pPr>
            <a:r>
              <a:rPr lang="en-US" altLang="en-US" sz="2200">
                <a:solidFill>
                  <a:srgbClr val="032B4A"/>
                </a:solidFill>
                <a:cs typeface="Calibri"/>
              </a:rPr>
              <a:t>Services or no services, depending on the specific law the petition falls under.</a:t>
            </a:r>
          </a:p>
          <a:p>
            <a:pPr marL="0" indent="0">
              <a:defRPr/>
            </a:pPr>
            <a:endParaRPr lang="en-US" altLang="en-US" sz="2000" b="1" i="1">
              <a:solidFill>
                <a:srgbClr val="0D2F37"/>
              </a:solidFill>
              <a:cs typeface="Calibri"/>
            </a:endParaRPr>
          </a:p>
        </p:txBody>
      </p:sp>
    </p:spTree>
    <p:extLst>
      <p:ext uri="{BB962C8B-B14F-4D97-AF65-F5344CB8AC3E}">
        <p14:creationId xmlns:p14="http://schemas.microsoft.com/office/powerpoint/2010/main" val="3645166458"/>
      </p:ext>
    </p:extLst>
  </p:cSld>
  <p:clrMapOvr>
    <a:masterClrMapping/>
  </p:clrMapOvr>
  <p:transition spd="med">
    <p:fade/>
  </p:transition>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a:bodyPr>
          <a:lstStyle/>
          <a:p>
            <a:pPr marL="0" indent="0" defTabSz="914400">
              <a:lnSpc>
                <a:spcPct val="95000"/>
              </a:lnSpc>
              <a:buClr>
                <a:srgbClr val="7A232F"/>
              </a:buClr>
              <a:buNone/>
            </a:pPr>
            <a:r>
              <a:rPr lang="en-US" sz="2400">
                <a:solidFill>
                  <a:srgbClr val="242021"/>
                </a:solidFill>
              </a:rPr>
              <a:t>Online: </a:t>
            </a:r>
            <a:r>
              <a:rPr lang="en-US" sz="2400">
                <a:ea typeface="+mn-lt"/>
                <a:cs typeface="+mn-lt"/>
                <a:hlinkClick r:id="rId2"/>
              </a:rPr>
              <a:t>https://www.etareports.doleta.gov/petition/index.cfm</a:t>
            </a:r>
            <a:r>
              <a:rPr lang="en-US" sz="2400">
                <a:ea typeface="+mn-lt"/>
                <a:cs typeface="+mn-lt"/>
              </a:rPr>
              <a:t> </a:t>
            </a:r>
            <a:endParaRPr lang="en-US" sz="2400">
              <a:solidFill>
                <a:srgbClr val="242021"/>
              </a:solidFill>
              <a:cs typeface="Calibri"/>
            </a:endParaRPr>
          </a:p>
          <a:p>
            <a:pPr marL="0" lvl="0" indent="0" defTabSz="914400">
              <a:lnSpc>
                <a:spcPct val="95000"/>
              </a:lnSpc>
              <a:buClr>
                <a:srgbClr val="7A232F"/>
              </a:buClr>
              <a:buNone/>
            </a:pPr>
            <a:r>
              <a:rPr lang="en-US" sz="2400">
                <a:solidFill>
                  <a:srgbClr val="242021"/>
                </a:solidFill>
              </a:rPr>
              <a:t>Via email: </a:t>
            </a:r>
            <a:r>
              <a:rPr lang="en-US" sz="2400">
                <a:solidFill>
                  <a:srgbClr val="242021"/>
                </a:solidFill>
                <a:hlinkClick r:id="rId3"/>
              </a:rPr>
              <a:t>taa.petition@dol.gov</a:t>
            </a:r>
            <a:r>
              <a:rPr lang="en-US" sz="2400">
                <a:solidFill>
                  <a:srgbClr val="242021"/>
                </a:solidFill>
              </a:rPr>
              <a:t> </a:t>
            </a:r>
            <a:endParaRPr lang="en-US" sz="2400">
              <a:solidFill>
                <a:srgbClr val="242021"/>
              </a:solidFill>
              <a:cs typeface="Calibri"/>
            </a:endParaRPr>
          </a:p>
          <a:p>
            <a:pPr marL="0" indent="0" defTabSz="914400">
              <a:lnSpc>
                <a:spcPct val="95000"/>
              </a:lnSpc>
              <a:buClr>
                <a:srgbClr val="7A232F"/>
              </a:buClr>
              <a:buNone/>
            </a:pPr>
            <a:r>
              <a:rPr lang="en-US" sz="2400">
                <a:solidFill>
                  <a:srgbClr val="242021"/>
                </a:solidFill>
              </a:rPr>
              <a:t>Via fax: 202-693-3584</a:t>
            </a:r>
            <a:br>
              <a:rPr lang="en-US" sz="2400">
                <a:solidFill>
                  <a:srgbClr val="242021"/>
                </a:solidFill>
              </a:rPr>
            </a:br>
            <a:r>
              <a:rPr lang="en-US" sz="2400">
                <a:solidFill>
                  <a:srgbClr val="242021"/>
                </a:solidFill>
              </a:rPr>
              <a:t>202-693-3585</a:t>
            </a:r>
            <a:br>
              <a:rPr lang="en-US" sz="2400">
                <a:solidFill>
                  <a:srgbClr val="242021"/>
                </a:solidFill>
              </a:rPr>
            </a:br>
            <a:r>
              <a:rPr lang="en-US" sz="2400">
                <a:solidFill>
                  <a:srgbClr val="242021"/>
                </a:solidFill>
              </a:rPr>
              <a:t>202-693-3986</a:t>
            </a:r>
            <a:endParaRPr lang="en-US" sz="2400">
              <a:solidFill>
                <a:srgbClr val="242021"/>
              </a:solidFill>
              <a:cs typeface="Calibri"/>
            </a:endParaRPr>
          </a:p>
          <a:p>
            <a:pPr marL="0" indent="0" defTabSz="914400">
              <a:lnSpc>
                <a:spcPct val="95000"/>
              </a:lnSpc>
              <a:buClr>
                <a:srgbClr val="7A232F"/>
              </a:buClr>
              <a:buNone/>
            </a:pPr>
            <a:r>
              <a:rPr lang="en-US" sz="2400">
                <a:solidFill>
                  <a:srgbClr val="242021"/>
                </a:solidFill>
              </a:rPr>
              <a:t>Via mail:  U.S. Department of Labor</a:t>
            </a:r>
            <a:br>
              <a:rPr lang="en-US" sz="2400">
                <a:solidFill>
                  <a:srgbClr val="242021"/>
                </a:solidFill>
              </a:rPr>
            </a:br>
            <a:r>
              <a:rPr lang="en-US" sz="2400">
                <a:solidFill>
                  <a:srgbClr val="242021"/>
                </a:solidFill>
              </a:rPr>
              <a:t>Office of Trade Adjustment Assistance</a:t>
            </a:r>
            <a:br>
              <a:rPr lang="en-US" sz="2400">
                <a:solidFill>
                  <a:srgbClr val="242021"/>
                </a:solidFill>
              </a:rPr>
            </a:br>
            <a:r>
              <a:rPr lang="en-US" sz="2400">
                <a:solidFill>
                  <a:srgbClr val="242021"/>
                </a:solidFill>
              </a:rPr>
              <a:t>200 Constitution Ave NW., Room N-5428</a:t>
            </a:r>
            <a:br>
              <a:rPr lang="en-US" sz="2400">
                <a:solidFill>
                  <a:srgbClr val="242021"/>
                </a:solidFill>
                <a:cs typeface="Calibri"/>
              </a:rPr>
            </a:br>
            <a:r>
              <a:rPr lang="en-US" sz="2400">
                <a:solidFill>
                  <a:srgbClr val="242021"/>
                </a:solidFill>
              </a:rPr>
              <a:t>Washington, D.C. 20210</a:t>
            </a:r>
            <a:endParaRPr lang="en-US" sz="2400">
              <a:solidFill>
                <a:srgbClr val="242021"/>
              </a:solidFill>
              <a:cs typeface="Calibri"/>
            </a:endParaRPr>
          </a:p>
          <a:p>
            <a:pPr marL="0" lvl="0" indent="0" defTabSz="914400">
              <a:lnSpc>
                <a:spcPct val="95000"/>
              </a:lnSpc>
              <a:buClr>
                <a:srgbClr val="7A232F"/>
              </a:buClr>
              <a:buNone/>
            </a:pPr>
            <a:endParaRPr lang="en-US" sz="2400">
              <a:solidFill>
                <a:srgbClr val="242021"/>
              </a:solidFill>
            </a:endParaRPr>
          </a:p>
          <a:p>
            <a:endParaRPr lang="en-US"/>
          </a:p>
        </p:txBody>
      </p:sp>
      <p:sp>
        <p:nvSpPr>
          <p:cNvPr id="3" name="Title 2"/>
          <p:cNvSpPr>
            <a:spLocks noGrp="1"/>
          </p:cNvSpPr>
          <p:nvPr>
            <p:ph type="title"/>
          </p:nvPr>
        </p:nvSpPr>
        <p:spPr>
          <a:xfrm>
            <a:off x="457200" y="139614"/>
            <a:ext cx="8228846" cy="954348"/>
          </a:xfrm>
        </p:spPr>
        <p:txBody>
          <a:bodyPr/>
          <a:lstStyle/>
          <a:p>
            <a:r>
              <a:rPr lang="en-US"/>
              <a:t>How to File a Petition - </a:t>
            </a:r>
            <a:r>
              <a:rPr lang="en-US">
                <a:ea typeface="+mj-lt"/>
                <a:cs typeface="+mj-lt"/>
              </a:rPr>
              <a:t>Never submit via more than one method</a:t>
            </a:r>
            <a:endParaRPr lang="en-US"/>
          </a:p>
        </p:txBody>
      </p:sp>
      <p:sp>
        <p:nvSpPr>
          <p:cNvPr id="4" name="Slide Number Placeholder 3"/>
          <p:cNvSpPr>
            <a:spLocks noGrp="1"/>
          </p:cNvSpPr>
          <p:nvPr>
            <p:ph type="sldNum" sz="quarter" idx="10"/>
          </p:nvPr>
        </p:nvSpPr>
        <p:spPr/>
        <p:txBody>
          <a:bodyPr/>
          <a:lstStyle/>
          <a:p>
            <a:pPr>
              <a:defRPr/>
            </a:pPr>
            <a:fld id="{EB8C7EE2-B339-4C68-BA78-AB4AC81F3823}" type="slidenum">
              <a:rPr lang="en-US" altLang="en-US" smtClean="0"/>
              <a:pPr>
                <a:defRPr/>
              </a:pPr>
              <a:t>12</a:t>
            </a:fld>
            <a:endParaRPr lang="en-US" altLang="en-US"/>
          </a:p>
        </p:txBody>
      </p:sp>
    </p:spTree>
    <p:extLst>
      <p:ext uri="{BB962C8B-B14F-4D97-AF65-F5344CB8AC3E}">
        <p14:creationId xmlns:p14="http://schemas.microsoft.com/office/powerpoint/2010/main" val="547916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C1B06509-0527-40DC-A55B-292C151BB6A6}" type="slidenum">
              <a:rPr lang="en-US" altLang="en-US" sz="1000" smtClean="0">
                <a:solidFill>
                  <a:schemeClr val="bg1"/>
                </a:solidFill>
              </a:rPr>
              <a:pPr>
                <a:spcBef>
                  <a:spcPct val="0"/>
                </a:spcBef>
                <a:buClrTx/>
                <a:buSzTx/>
                <a:buFontTx/>
                <a:buNone/>
              </a:pPr>
              <a:t>13</a:t>
            </a:fld>
            <a:endParaRPr lang="en-US" altLang="en-US" sz="1000">
              <a:solidFill>
                <a:schemeClr val="bg1"/>
              </a:solidFill>
            </a:endParaRPr>
          </a:p>
        </p:txBody>
      </p:sp>
      <p:sp>
        <p:nvSpPr>
          <p:cNvPr id="150530" name="Rectangle 2"/>
          <p:cNvSpPr>
            <a:spLocks noGrp="1"/>
          </p:cNvSpPr>
          <p:nvPr>
            <p:ph type="title"/>
          </p:nvPr>
        </p:nvSpPr>
        <p:spPr bwMode="auto">
          <a:xfrm>
            <a:off x="304800" y="177800"/>
            <a:ext cx="8458200" cy="889000"/>
          </a:xfrm>
        </p:spPr>
        <p:txBody>
          <a:bodyPr/>
          <a:lstStyle/>
          <a:p>
            <a:pPr>
              <a:defRPr/>
            </a:pPr>
            <a:r>
              <a:rPr lang="en-US" sz="3000">
                <a:effectLst/>
              </a:rPr>
              <a:t>Petitions v. Rules to Follow</a:t>
            </a:r>
          </a:p>
        </p:txBody>
      </p:sp>
      <p:sp>
        <p:nvSpPr>
          <p:cNvPr id="14340" name="Rectangle 3"/>
          <p:cNvSpPr>
            <a:spLocks noGrp="1"/>
          </p:cNvSpPr>
          <p:nvPr>
            <p:ph type="body" idx="1"/>
          </p:nvPr>
        </p:nvSpPr>
        <p:spPr>
          <a:xfrm>
            <a:off x="838200" y="1066800"/>
            <a:ext cx="7924800" cy="1219200"/>
          </a:xfrm>
        </p:spPr>
        <p:txBody>
          <a:bodyPr/>
          <a:lstStyle/>
          <a:p>
            <a:pPr marL="0" indent="0">
              <a:lnSpc>
                <a:spcPct val="80000"/>
              </a:lnSpc>
            </a:pPr>
            <a:endParaRPr lang="en-US" altLang="en-US" sz="1300"/>
          </a:p>
          <a:p>
            <a:pPr marL="0" indent="0">
              <a:lnSpc>
                <a:spcPct val="80000"/>
              </a:lnSpc>
            </a:pPr>
            <a:endParaRPr lang="en-US" altLang="en-US" sz="1400"/>
          </a:p>
          <a:p>
            <a:pPr marL="0" indent="0">
              <a:lnSpc>
                <a:spcPct val="80000"/>
              </a:lnSpc>
            </a:pPr>
            <a:endParaRPr lang="en-US" altLang="en-US" sz="1400"/>
          </a:p>
          <a:p>
            <a:pPr marL="0" indent="0">
              <a:lnSpc>
                <a:spcPct val="80000"/>
              </a:lnSpc>
            </a:pPr>
            <a:endParaRPr lang="en-US" altLang="en-US" sz="1400"/>
          </a:p>
          <a:p>
            <a:pPr marL="0" indent="0">
              <a:lnSpc>
                <a:spcPct val="80000"/>
              </a:lnSpc>
            </a:pPr>
            <a:endParaRPr lang="en-US" altLang="en-US" sz="1400"/>
          </a:p>
        </p:txBody>
      </p:sp>
      <p:graphicFrame>
        <p:nvGraphicFramePr>
          <p:cNvPr id="150625" name="Group 97"/>
          <p:cNvGraphicFramePr>
            <a:graphicFrameLocks noGrp="1"/>
          </p:cNvGraphicFramePr>
          <p:nvPr>
            <p:extLst>
              <p:ext uri="{D42A27DB-BD31-4B8C-83A1-F6EECF244321}">
                <p14:modId xmlns:p14="http://schemas.microsoft.com/office/powerpoint/2010/main" val="1771254661"/>
              </p:ext>
            </p:extLst>
          </p:nvPr>
        </p:nvGraphicFramePr>
        <p:xfrm>
          <a:off x="457200" y="1295400"/>
          <a:ext cx="8153400" cy="4794659"/>
        </p:xfrm>
        <a:graphic>
          <a:graphicData uri="http://schemas.openxmlformats.org/drawingml/2006/table">
            <a:tbl>
              <a:tblPr/>
              <a:tblGrid>
                <a:gridCol w="2273544">
                  <a:extLst>
                    <a:ext uri="{9D8B030D-6E8A-4147-A177-3AD203B41FA5}">
                      <a16:colId xmlns:a16="http://schemas.microsoft.com/office/drawing/2014/main" val="20000"/>
                    </a:ext>
                  </a:extLst>
                </a:gridCol>
                <a:gridCol w="5879856">
                  <a:extLst>
                    <a:ext uri="{9D8B030D-6E8A-4147-A177-3AD203B41FA5}">
                      <a16:colId xmlns:a16="http://schemas.microsoft.com/office/drawing/2014/main" val="20001"/>
                    </a:ext>
                  </a:extLst>
                </a:gridCol>
              </a:tblGrid>
              <a:tr h="1609995">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000" b="1" i="0" u="none" strike="noStrike" cap="none" normalizeH="0" baseline="0">
                          <a:ln>
                            <a:noFill/>
                          </a:ln>
                          <a:solidFill>
                            <a:srgbClr val="0D2F37"/>
                          </a:solidFill>
                          <a:effectLst/>
                          <a:latin typeface="+mn-lt"/>
                        </a:rPr>
                        <a:t>2002 Act</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000" b="0" i="0" u="none" strike="noStrike" cap="none" normalizeH="0" baseline="0">
                          <a:ln>
                            <a:noFill/>
                          </a:ln>
                          <a:solidFill>
                            <a:srgbClr val="0D2F37"/>
                          </a:solidFill>
                          <a:effectLst/>
                          <a:latin typeface="+mn-lt"/>
                        </a:rPr>
                        <a:t>applies to…</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000" b="0" i="0" u="none" strike="noStrike" cap="none" normalizeH="0" baseline="0">
                          <a:ln>
                            <a:noFill/>
                          </a:ln>
                          <a:solidFill>
                            <a:srgbClr val="0D2F37"/>
                          </a:solidFill>
                          <a:effectLst/>
                          <a:latin typeface="+mn-lt"/>
                        </a:rPr>
                        <a:t>Customers who are covered by petitions filed before May 18, 2009.  Petition numbers are </a:t>
                      </a:r>
                      <a:r>
                        <a:rPr kumimoji="0" lang="en-US" sz="2000" b="1" i="0" u="none" strike="noStrike" cap="none" normalizeH="0" baseline="0">
                          <a:ln>
                            <a:noFill/>
                          </a:ln>
                          <a:solidFill>
                            <a:srgbClr val="0D2F37"/>
                          </a:solidFill>
                          <a:effectLst/>
                          <a:latin typeface="+mn-lt"/>
                        </a:rPr>
                        <a:t>69,999</a:t>
                      </a:r>
                      <a:r>
                        <a:rPr kumimoji="0" lang="en-US" sz="2000" b="0" i="0" u="none" strike="noStrike" cap="none" normalizeH="0" baseline="0">
                          <a:ln>
                            <a:noFill/>
                          </a:ln>
                          <a:solidFill>
                            <a:srgbClr val="0D2F37"/>
                          </a:solidFill>
                          <a:effectLst/>
                          <a:latin typeface="+mn-lt"/>
                        </a:rPr>
                        <a:t> </a:t>
                      </a:r>
                      <a:r>
                        <a:rPr kumimoji="0" lang="en-US" sz="2000" b="1" i="0" u="none" strike="noStrike" cap="none" normalizeH="0" baseline="0">
                          <a:ln>
                            <a:noFill/>
                          </a:ln>
                          <a:solidFill>
                            <a:srgbClr val="0D2F37"/>
                          </a:solidFill>
                          <a:effectLst/>
                          <a:latin typeface="+mn-lt"/>
                        </a:rPr>
                        <a:t>and lower </a:t>
                      </a:r>
                      <a:r>
                        <a:rPr kumimoji="0" lang="en-US" sz="2000" b="0" i="0" u="none" strike="noStrike" cap="none" normalizeH="0" baseline="0">
                          <a:ln>
                            <a:noFill/>
                          </a:ln>
                          <a:solidFill>
                            <a:srgbClr val="0D2F37"/>
                          </a:solidFill>
                          <a:effectLst/>
                          <a:latin typeface="+mn-lt"/>
                        </a:rPr>
                        <a:t>and</a:t>
                      </a:r>
                      <a:r>
                        <a:rPr kumimoji="0" lang="en-US" sz="2000" b="1" i="0" u="none" strike="noStrike" cap="none" normalizeH="0" baseline="0">
                          <a:ln>
                            <a:noFill/>
                          </a:ln>
                          <a:solidFill>
                            <a:srgbClr val="0D2F37"/>
                          </a:solidFill>
                          <a:effectLst/>
                          <a:latin typeface="+mn-lt"/>
                        </a:rPr>
                        <a:t> </a:t>
                      </a:r>
                      <a:r>
                        <a:rPr kumimoji="0" lang="en-US" sz="2000" b="0" i="0" u="none" strike="noStrike" cap="none" normalizeH="0" baseline="0">
                          <a:ln>
                            <a:noFill/>
                          </a:ln>
                          <a:solidFill>
                            <a:srgbClr val="0D2F37"/>
                          </a:solidFill>
                          <a:effectLst/>
                          <a:latin typeface="+mn-lt"/>
                        </a:rPr>
                        <a:t>customers who are covered by petitions filed on or after February 15, 2011. Petition numbers </a:t>
                      </a:r>
                      <a:r>
                        <a:rPr kumimoji="0" lang="en-US" sz="2000" b="1" i="0" u="none" strike="noStrike" cap="none" normalizeH="0" baseline="0">
                          <a:ln>
                            <a:noFill/>
                          </a:ln>
                          <a:solidFill>
                            <a:srgbClr val="0D2F37"/>
                          </a:solidFill>
                          <a:effectLst/>
                          <a:latin typeface="+mn-lt"/>
                        </a:rPr>
                        <a:t>80,000</a:t>
                      </a:r>
                      <a:r>
                        <a:rPr kumimoji="0" lang="en-US" sz="2000" b="0" i="0" u="none" strike="noStrike" cap="none" normalizeH="0" baseline="0">
                          <a:ln>
                            <a:noFill/>
                          </a:ln>
                          <a:solidFill>
                            <a:srgbClr val="0D2F37"/>
                          </a:solidFill>
                          <a:effectLst/>
                          <a:latin typeface="+mn-lt"/>
                        </a:rPr>
                        <a:t> through</a:t>
                      </a:r>
                      <a:r>
                        <a:rPr kumimoji="0" lang="en-US" sz="2000" b="1" i="0" u="none" strike="noStrike" cap="none" normalizeH="0" baseline="0">
                          <a:ln>
                            <a:noFill/>
                          </a:ln>
                          <a:solidFill>
                            <a:srgbClr val="0D2F37"/>
                          </a:solidFill>
                          <a:effectLst/>
                          <a:latin typeface="+mn-lt"/>
                        </a:rPr>
                        <a:t> 80,999</a:t>
                      </a:r>
                      <a:r>
                        <a:rPr kumimoji="0" lang="en-US" sz="2000" b="0" i="0" u="none" strike="noStrike" cap="none" normalizeH="0" baseline="0">
                          <a:ln>
                            <a:noFill/>
                          </a:ln>
                          <a:solidFill>
                            <a:srgbClr val="0D2F37"/>
                          </a:solidFill>
                          <a:effectLst/>
                          <a:latin typeface="+mn-lt"/>
                        </a:rPr>
                        <a:t> </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50724">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000" b="1" i="0" u="none" strike="noStrike" cap="none" normalizeH="0" baseline="0">
                          <a:ln>
                            <a:noFill/>
                          </a:ln>
                          <a:solidFill>
                            <a:srgbClr val="0D2F37"/>
                          </a:solidFill>
                          <a:effectLst/>
                          <a:latin typeface="+mn-lt"/>
                        </a:rPr>
                        <a:t>2009 Act</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000" b="0" i="0" u="none" strike="noStrike" cap="none" normalizeH="0" baseline="0">
                          <a:ln>
                            <a:noFill/>
                          </a:ln>
                          <a:solidFill>
                            <a:srgbClr val="0D2F37"/>
                          </a:solidFill>
                          <a:effectLst/>
                          <a:latin typeface="+mn-lt"/>
                        </a:rPr>
                        <a:t>applies to…</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000" b="0" i="0" u="none" strike="noStrike" cap="none" normalizeH="0" baseline="0">
                          <a:ln>
                            <a:noFill/>
                          </a:ln>
                          <a:solidFill>
                            <a:srgbClr val="0D2F37"/>
                          </a:solidFill>
                          <a:effectLst/>
                          <a:latin typeface="+mn-lt"/>
                        </a:rPr>
                        <a:t>Customers who are covered by petitions filed on or after May 18, 2009.  Petition numbers are </a:t>
                      </a:r>
                      <a:r>
                        <a:rPr kumimoji="0" lang="en-US" sz="2000" b="1" i="0" u="none" strike="noStrike" cap="none" normalizeH="0" baseline="0">
                          <a:ln>
                            <a:noFill/>
                          </a:ln>
                          <a:solidFill>
                            <a:srgbClr val="0D2F37"/>
                          </a:solidFill>
                          <a:effectLst/>
                          <a:latin typeface="+mn-lt"/>
                        </a:rPr>
                        <a:t>70,000</a:t>
                      </a:r>
                      <a:r>
                        <a:rPr kumimoji="0" lang="en-US" sz="2000" b="0" i="0" u="none" strike="noStrike" cap="none" normalizeH="0" baseline="0">
                          <a:ln>
                            <a:noFill/>
                          </a:ln>
                          <a:solidFill>
                            <a:srgbClr val="0D2F37"/>
                          </a:solidFill>
                          <a:effectLst/>
                          <a:latin typeface="+mn-lt"/>
                        </a:rPr>
                        <a:t> through </a:t>
                      </a:r>
                      <a:r>
                        <a:rPr kumimoji="0" lang="en-US" sz="2000" b="1" i="0" u="none" strike="noStrike" cap="none" normalizeH="0" baseline="0">
                          <a:ln>
                            <a:noFill/>
                          </a:ln>
                          <a:solidFill>
                            <a:srgbClr val="0D2F37"/>
                          </a:solidFill>
                          <a:effectLst/>
                          <a:latin typeface="+mn-lt"/>
                        </a:rPr>
                        <a:t>79,999</a:t>
                      </a:r>
                      <a:r>
                        <a:rPr kumimoji="0" lang="en-US" sz="2000" b="0" i="0" u="none" strike="noStrike" cap="none" normalizeH="0" baseline="0">
                          <a:ln>
                            <a:noFill/>
                          </a:ln>
                          <a:solidFill>
                            <a:srgbClr val="0D2F37"/>
                          </a:solidFill>
                          <a:effectLst/>
                          <a:latin typeface="+mn-lt"/>
                        </a:rPr>
                        <a:t> </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lg" len="med"/>
                    </a:lnB>
                    <a:lnTlToBr>
                      <a:noFill/>
                    </a:lnTlToBr>
                    <a:lnBlToTr>
                      <a:noFill/>
                    </a:lnBlToTr>
                    <a:noFill/>
                  </a:tcPr>
                </a:tc>
                <a:extLst>
                  <a:ext uri="{0D108BD9-81ED-4DB2-BD59-A6C34878D82A}">
                    <a16:rowId xmlns:a16="http://schemas.microsoft.com/office/drawing/2014/main" val="10001"/>
                  </a:ext>
                </a:extLst>
              </a:tr>
              <a:tr h="1077828">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000" b="1" i="0" u="none" strike="noStrike" cap="none" normalizeH="0" baseline="0">
                          <a:ln>
                            <a:noFill/>
                          </a:ln>
                          <a:solidFill>
                            <a:srgbClr val="0D2F37"/>
                          </a:solidFill>
                          <a:effectLst/>
                          <a:latin typeface="+mn-lt"/>
                        </a:rPr>
                        <a:t>2011 Act</a:t>
                      </a:r>
                      <a:r>
                        <a:rPr kumimoji="0" lang="en-US" sz="2000" b="0" i="0" u="none" strike="noStrike" cap="none" normalizeH="0" baseline="0">
                          <a:ln>
                            <a:noFill/>
                          </a:ln>
                          <a:solidFill>
                            <a:srgbClr val="0D2F37"/>
                          </a:solidFill>
                          <a:effectLst/>
                          <a:latin typeface="+mn-lt"/>
                        </a:rPr>
                        <a:t> </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000" b="0" i="0" u="none" strike="noStrike" cap="none" normalizeH="0" baseline="0">
                          <a:ln>
                            <a:noFill/>
                          </a:ln>
                          <a:solidFill>
                            <a:srgbClr val="0D2F37"/>
                          </a:solidFill>
                          <a:effectLst/>
                          <a:latin typeface="+mn-lt"/>
                        </a:rPr>
                        <a:t>applies to…</a:t>
                      </a: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lg" len="med"/>
                    </a:lnT>
                    <a:lnB w="28575"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000" b="0" i="0" u="none" strike="noStrike" cap="none" normalizeH="0" baseline="0">
                          <a:ln>
                            <a:noFill/>
                          </a:ln>
                          <a:solidFill>
                            <a:srgbClr val="0D2F37"/>
                          </a:solidFill>
                          <a:effectLst/>
                          <a:latin typeface="+mn-lt"/>
                        </a:rPr>
                        <a:t>Customers who are covered by petitions filed on or after October 21, 2011. Petition numbers </a:t>
                      </a:r>
                      <a:r>
                        <a:rPr kumimoji="0" lang="en-US" sz="2000" b="1" i="0" u="none" strike="noStrike" cap="none" normalizeH="0" baseline="0">
                          <a:ln>
                            <a:noFill/>
                          </a:ln>
                          <a:solidFill>
                            <a:srgbClr val="0D2F37"/>
                          </a:solidFill>
                          <a:effectLst/>
                          <a:latin typeface="+mn-lt"/>
                        </a:rPr>
                        <a:t>81,000</a:t>
                      </a:r>
                      <a:r>
                        <a:rPr kumimoji="0" lang="en-US" sz="2000" b="0" i="0" u="none" strike="noStrike" cap="none" normalizeH="0" baseline="0">
                          <a:ln>
                            <a:noFill/>
                          </a:ln>
                          <a:solidFill>
                            <a:srgbClr val="0D2F37"/>
                          </a:solidFill>
                          <a:effectLst/>
                          <a:latin typeface="+mn-lt"/>
                        </a:rPr>
                        <a:t> through</a:t>
                      </a:r>
                      <a:r>
                        <a:rPr kumimoji="0" lang="en-US" sz="2000" b="1" i="0" u="none" strike="noStrike" cap="none" normalizeH="0" baseline="0">
                          <a:ln>
                            <a:noFill/>
                          </a:ln>
                          <a:solidFill>
                            <a:srgbClr val="0D2F37"/>
                          </a:solidFill>
                          <a:effectLst/>
                          <a:latin typeface="+mn-lt"/>
                        </a:rPr>
                        <a:t> 84,999</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lg" len="med"/>
                    </a:lnT>
                    <a:lnB w="28575" cap="flat" cmpd="sng" algn="ctr">
                      <a:solidFill>
                        <a:schemeClr val="tx1"/>
                      </a:solidFill>
                      <a:prstDash val="solid"/>
                      <a:round/>
                      <a:headEnd type="none" w="med" len="med"/>
                      <a:tailEnd type="none" w="lg" len="med"/>
                    </a:lnB>
                    <a:lnTlToBr>
                      <a:noFill/>
                    </a:lnTlToBr>
                    <a:lnBlToTr>
                      <a:noFill/>
                    </a:lnBlToTr>
                    <a:noFill/>
                  </a:tcPr>
                </a:tc>
                <a:extLst>
                  <a:ext uri="{0D108BD9-81ED-4DB2-BD59-A6C34878D82A}">
                    <a16:rowId xmlns:a16="http://schemas.microsoft.com/office/drawing/2014/main" val="10002"/>
                  </a:ext>
                </a:extLst>
              </a:tr>
              <a:tr h="1050699">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000" b="1" i="0" u="none" strike="noStrike" cap="none" normalizeH="0" baseline="0">
                          <a:ln>
                            <a:noFill/>
                          </a:ln>
                          <a:solidFill>
                            <a:srgbClr val="0D2F37"/>
                          </a:solidFill>
                          <a:effectLst/>
                          <a:latin typeface="+mn-lt"/>
                        </a:rPr>
                        <a:t>2015 Act </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000" b="1" i="0" u="none" strike="noStrike" cap="none" normalizeH="0" baseline="0">
                          <a:ln>
                            <a:noFill/>
                          </a:ln>
                          <a:solidFill>
                            <a:srgbClr val="0D2F37"/>
                          </a:solidFill>
                          <a:effectLst/>
                          <a:latin typeface="+mn-lt"/>
                        </a:rPr>
                        <a:t>applies to…</a:t>
                      </a:r>
                      <a:endParaRPr kumimoji="0" lang="en-US" sz="2000" b="0" i="0" u="none" strike="noStrike" cap="none" normalizeH="0" baseline="0">
                        <a:ln>
                          <a:noFill/>
                        </a:ln>
                        <a:solidFill>
                          <a:srgbClr val="0D2F37"/>
                        </a:solidFill>
                        <a:effectLst/>
                        <a:latin typeface="+mn-lt"/>
                      </a:endParaRPr>
                    </a:p>
                  </a:txBody>
                  <a:tcPr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lg"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000" b="0" i="0" u="none" strike="noStrike" cap="none" normalizeH="0" baseline="0">
                          <a:ln>
                            <a:noFill/>
                          </a:ln>
                          <a:solidFill>
                            <a:srgbClr val="0D2F37"/>
                          </a:solidFill>
                          <a:effectLst/>
                          <a:latin typeface="+mn-lt"/>
                        </a:rPr>
                        <a:t>Customers who are covered by petitions filed on or after January 1, 2014.  Petition numbers are </a:t>
                      </a:r>
                      <a:r>
                        <a:rPr kumimoji="0" lang="en-US" sz="2000" b="1" i="0" u="none" strike="noStrike" cap="none" normalizeH="0" baseline="0">
                          <a:ln>
                            <a:noFill/>
                          </a:ln>
                          <a:solidFill>
                            <a:srgbClr val="0D2F37"/>
                          </a:solidFill>
                          <a:effectLst/>
                          <a:latin typeface="+mn-lt"/>
                        </a:rPr>
                        <a:t>85,000</a:t>
                      </a:r>
                      <a:r>
                        <a:rPr kumimoji="0" lang="en-US" sz="2000" b="0" i="0" u="none" strike="noStrike" cap="none" normalizeH="0" baseline="0">
                          <a:ln>
                            <a:noFill/>
                          </a:ln>
                          <a:solidFill>
                            <a:srgbClr val="0D2F37"/>
                          </a:solidFill>
                          <a:effectLst/>
                          <a:latin typeface="+mn-lt"/>
                        </a:rPr>
                        <a:t> and higher</a:t>
                      </a:r>
                    </a:p>
                  </a:txBody>
                  <a:tcPr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lg"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4783485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C1B06509-0527-40DC-A55B-292C151BB6A6}" type="slidenum">
              <a:rPr lang="en-US" altLang="en-US" sz="1000" smtClean="0">
                <a:solidFill>
                  <a:schemeClr val="bg1"/>
                </a:solidFill>
              </a:rPr>
              <a:pPr>
                <a:spcBef>
                  <a:spcPct val="0"/>
                </a:spcBef>
                <a:buClrTx/>
                <a:buSzTx/>
                <a:buFontTx/>
                <a:buNone/>
              </a:pPr>
              <a:t>14</a:t>
            </a:fld>
            <a:endParaRPr lang="en-US" altLang="en-US" sz="1000">
              <a:solidFill>
                <a:schemeClr val="bg1"/>
              </a:solidFill>
            </a:endParaRPr>
          </a:p>
        </p:txBody>
      </p:sp>
      <p:sp>
        <p:nvSpPr>
          <p:cNvPr id="150530" name="Rectangle 2"/>
          <p:cNvSpPr>
            <a:spLocks noGrp="1"/>
          </p:cNvSpPr>
          <p:nvPr>
            <p:ph type="title"/>
          </p:nvPr>
        </p:nvSpPr>
        <p:spPr bwMode="auto">
          <a:xfrm>
            <a:off x="304800" y="177800"/>
            <a:ext cx="8458200" cy="889000"/>
          </a:xfrm>
        </p:spPr>
        <p:txBody>
          <a:bodyPr/>
          <a:lstStyle/>
          <a:p>
            <a:pPr>
              <a:defRPr/>
            </a:pPr>
            <a:r>
              <a:rPr lang="en-US" sz="3000">
                <a:effectLst/>
              </a:rPr>
              <a:t>Petitions v. Rules to Follow</a:t>
            </a:r>
          </a:p>
        </p:txBody>
      </p:sp>
      <p:sp>
        <p:nvSpPr>
          <p:cNvPr id="14340" name="Rectangle 3"/>
          <p:cNvSpPr>
            <a:spLocks noGrp="1"/>
          </p:cNvSpPr>
          <p:nvPr>
            <p:ph type="body" idx="1"/>
          </p:nvPr>
        </p:nvSpPr>
        <p:spPr>
          <a:xfrm>
            <a:off x="838200" y="1066800"/>
            <a:ext cx="7924800" cy="1219200"/>
          </a:xfrm>
        </p:spPr>
        <p:txBody>
          <a:bodyPr/>
          <a:lstStyle/>
          <a:p>
            <a:pPr marL="0" indent="0">
              <a:lnSpc>
                <a:spcPct val="80000"/>
              </a:lnSpc>
            </a:pPr>
            <a:endParaRPr lang="en-US" altLang="en-US" sz="1300"/>
          </a:p>
          <a:p>
            <a:pPr marL="0" indent="0">
              <a:lnSpc>
                <a:spcPct val="80000"/>
              </a:lnSpc>
            </a:pPr>
            <a:endParaRPr lang="en-US" altLang="en-US" sz="1400"/>
          </a:p>
          <a:p>
            <a:pPr marL="0" indent="0">
              <a:lnSpc>
                <a:spcPct val="80000"/>
              </a:lnSpc>
            </a:pPr>
            <a:endParaRPr lang="en-US" altLang="en-US" sz="1400"/>
          </a:p>
          <a:p>
            <a:pPr marL="0" indent="0">
              <a:lnSpc>
                <a:spcPct val="80000"/>
              </a:lnSpc>
            </a:pPr>
            <a:endParaRPr lang="en-US" altLang="en-US" sz="1400"/>
          </a:p>
          <a:p>
            <a:pPr marL="0" indent="0">
              <a:lnSpc>
                <a:spcPct val="80000"/>
              </a:lnSpc>
            </a:pPr>
            <a:endParaRPr lang="en-US" altLang="en-US" sz="1400"/>
          </a:p>
        </p:txBody>
      </p:sp>
      <p:graphicFrame>
        <p:nvGraphicFramePr>
          <p:cNvPr id="150625" name="Group 97"/>
          <p:cNvGraphicFramePr>
            <a:graphicFrameLocks noGrp="1"/>
          </p:cNvGraphicFramePr>
          <p:nvPr/>
        </p:nvGraphicFramePr>
        <p:xfrm>
          <a:off x="495300" y="2368684"/>
          <a:ext cx="8153400" cy="1050699"/>
        </p:xfrm>
        <a:graphic>
          <a:graphicData uri="http://schemas.openxmlformats.org/drawingml/2006/table">
            <a:tbl>
              <a:tblPr/>
              <a:tblGrid>
                <a:gridCol w="2273544">
                  <a:extLst>
                    <a:ext uri="{9D8B030D-6E8A-4147-A177-3AD203B41FA5}">
                      <a16:colId xmlns:a16="http://schemas.microsoft.com/office/drawing/2014/main" val="20000"/>
                    </a:ext>
                  </a:extLst>
                </a:gridCol>
                <a:gridCol w="5879856">
                  <a:extLst>
                    <a:ext uri="{9D8B030D-6E8A-4147-A177-3AD203B41FA5}">
                      <a16:colId xmlns:a16="http://schemas.microsoft.com/office/drawing/2014/main" val="20001"/>
                    </a:ext>
                  </a:extLst>
                </a:gridCol>
              </a:tblGrid>
              <a:tr h="1050699">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000" b="1" i="0" u="none" strike="noStrike" cap="none" normalizeH="0" baseline="0">
                          <a:ln>
                            <a:noFill/>
                          </a:ln>
                          <a:solidFill>
                            <a:srgbClr val="0D2F37"/>
                          </a:solidFill>
                          <a:effectLst/>
                          <a:latin typeface="+mn-lt"/>
                        </a:rPr>
                        <a:t>Reversion 2021</a:t>
                      </a:r>
                    </a:p>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000" b="1" i="0" u="none" strike="noStrike" cap="none" normalizeH="0" baseline="0">
                          <a:ln>
                            <a:noFill/>
                          </a:ln>
                          <a:solidFill>
                            <a:srgbClr val="0D2F37"/>
                          </a:solidFill>
                          <a:effectLst/>
                          <a:latin typeface="+mn-lt"/>
                        </a:rPr>
                        <a:t>applies to…</a:t>
                      </a:r>
                      <a:endParaRPr kumimoji="0" lang="en-US" sz="2000" b="0" i="0" u="none" strike="noStrike" cap="none" normalizeH="0" baseline="0">
                        <a:ln>
                          <a:noFill/>
                        </a:ln>
                        <a:solidFill>
                          <a:srgbClr val="0D2F37"/>
                        </a:solidFill>
                        <a:effectLst/>
                        <a:latin typeface="+mn-lt"/>
                      </a:endParaRPr>
                    </a:p>
                  </a:txBody>
                  <a:tcPr marT="45693" marB="456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lg"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000" b="1" i="0" u="none" strike="noStrike" cap="none" normalizeH="0" baseline="0">
                          <a:ln>
                            <a:noFill/>
                          </a:ln>
                          <a:solidFill>
                            <a:srgbClr val="0D2F37"/>
                          </a:solidFill>
                          <a:effectLst/>
                          <a:latin typeface="+mn-lt"/>
                        </a:rPr>
                        <a:t>Customers who are covered by petitions filed on or after July 1, 2021.  Petition numbers are 98,000 and higher</a:t>
                      </a:r>
                    </a:p>
                  </a:txBody>
                  <a:tcPr marT="45693" marB="456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lg"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55227508"/>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1E5A2F36-275D-4EAC-896A-2F10D99B2821}" type="slidenum">
              <a:rPr lang="en-US" altLang="en-US" sz="1000" smtClean="0">
                <a:solidFill>
                  <a:schemeClr val="bg1"/>
                </a:solidFill>
              </a:rPr>
              <a:pPr>
                <a:spcBef>
                  <a:spcPct val="0"/>
                </a:spcBef>
                <a:buClrTx/>
                <a:buSzTx/>
                <a:buFontTx/>
                <a:buNone/>
              </a:pPr>
              <a:t>15</a:t>
            </a:fld>
            <a:endParaRPr lang="en-US" altLang="en-US" sz="1000">
              <a:solidFill>
                <a:schemeClr val="bg1"/>
              </a:solidFill>
            </a:endParaRPr>
          </a:p>
        </p:txBody>
      </p:sp>
      <p:sp>
        <p:nvSpPr>
          <p:cNvPr id="165890" name="Rectangle 2"/>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effectLst/>
              </a:rPr>
              <a:t>List of Affected Customers</a:t>
            </a:r>
          </a:p>
        </p:txBody>
      </p:sp>
      <p:sp>
        <p:nvSpPr>
          <p:cNvPr id="21508" name="Rectangle 3"/>
          <p:cNvSpPr>
            <a:spLocks noGrp="1"/>
          </p:cNvSpPr>
          <p:nvPr>
            <p:ph type="body" idx="1"/>
          </p:nvPr>
        </p:nvSpPr>
        <p:spPr>
          <a:xfrm>
            <a:off x="457200" y="1295400"/>
            <a:ext cx="8229600" cy="1109663"/>
          </a:xfrm>
        </p:spPr>
        <p:txBody>
          <a:bodyPr/>
          <a:lstStyle/>
          <a:p>
            <a:pPr marL="0" indent="0">
              <a:buNone/>
            </a:pPr>
            <a:r>
              <a:rPr lang="en-US" altLang="en-US"/>
              <a:t>To ensure that MDCS notifies all of the affected customers, the Trade Unit will:</a:t>
            </a:r>
          </a:p>
          <a:p>
            <a:pPr marL="0" indent="0"/>
            <a:endParaRPr lang="en-US" altLang="en-US"/>
          </a:p>
          <a:p>
            <a:pPr marL="0" indent="0"/>
            <a:endParaRPr lang="en-US" altLang="en-US"/>
          </a:p>
        </p:txBody>
      </p:sp>
      <p:sp>
        <p:nvSpPr>
          <p:cNvPr id="12293" name="Text Box 4"/>
          <p:cNvSpPr txBox="1">
            <a:spLocks noChangeArrowheads="1"/>
          </p:cNvSpPr>
          <p:nvPr/>
        </p:nvSpPr>
        <p:spPr bwMode="auto">
          <a:xfrm>
            <a:off x="457200" y="2286000"/>
            <a:ext cx="7940675"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eaLnBrk="0" hangingPunct="0">
              <a:spcBef>
                <a:spcPts val="400"/>
              </a:spcBef>
              <a:buClr>
                <a:schemeClr val="accent1"/>
              </a:buClr>
              <a:buSzPct val="68000"/>
              <a:buFont typeface="Wingdings 3" pitchFamily="18" charset="2"/>
              <a:defRPr sz="2700">
                <a:solidFill>
                  <a:schemeClr val="tx1"/>
                </a:solidFill>
                <a:latin typeface="Lucida Sans Unicode" pitchFamily="34" charset="0"/>
              </a:defRPr>
            </a:lvl1pPr>
            <a:lvl2pPr marL="742950" indent="-285750" algn="l"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l"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l"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l"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
                <a:schemeClr val="tx1"/>
              </a:buClr>
              <a:buSzTx/>
              <a:buFontTx/>
              <a:buAutoNum type="arabicPeriod"/>
              <a:defRPr/>
            </a:pPr>
            <a:r>
              <a:rPr lang="en-US" altLang="en-US" sz="2400">
                <a:solidFill>
                  <a:srgbClr val="0D2F37"/>
                </a:solidFill>
                <a:cs typeface="Arial" charset="0"/>
              </a:rPr>
              <a:t>Contact the company directly or contact Rapid Response to obtain lists of affected employees from the company, and </a:t>
            </a:r>
          </a:p>
          <a:p>
            <a:pPr eaLnBrk="1" hangingPunct="1">
              <a:spcBef>
                <a:spcPct val="0"/>
              </a:spcBef>
              <a:buClr>
                <a:schemeClr val="tx1"/>
              </a:buClr>
              <a:buSzTx/>
              <a:buFontTx/>
              <a:buAutoNum type="arabicPeriod"/>
              <a:defRPr/>
            </a:pPr>
            <a:endParaRPr lang="en-US" altLang="en-US" sz="1600">
              <a:solidFill>
                <a:srgbClr val="0D2F37"/>
              </a:solidFill>
              <a:cs typeface="Arial" charset="0"/>
            </a:endParaRPr>
          </a:p>
          <a:p>
            <a:pPr eaLnBrk="1" hangingPunct="1">
              <a:spcBef>
                <a:spcPct val="0"/>
              </a:spcBef>
              <a:buClr>
                <a:schemeClr val="tx1"/>
              </a:buClr>
              <a:buSzTx/>
              <a:buFontTx/>
              <a:buAutoNum type="arabicPeriod"/>
              <a:defRPr/>
            </a:pPr>
            <a:r>
              <a:rPr lang="en-US" altLang="en-US" sz="2400">
                <a:solidFill>
                  <a:srgbClr val="0D2F37"/>
                </a:solidFill>
                <a:cs typeface="Arial" charset="0"/>
              </a:rPr>
              <a:t>Receive a list of UI claimants (via an interface with UIO) from DUA who filed</a:t>
            </a:r>
          </a:p>
          <a:p>
            <a:pPr marL="341313" indent="0" eaLnBrk="1" hangingPunct="1">
              <a:spcBef>
                <a:spcPct val="0"/>
              </a:spcBef>
              <a:buClr>
                <a:schemeClr val="tx1"/>
              </a:buClr>
              <a:buSzTx/>
              <a:defRPr/>
            </a:pPr>
            <a:r>
              <a:rPr lang="en-US" altLang="en-US" sz="2400">
                <a:solidFill>
                  <a:srgbClr val="0D2F37"/>
                </a:solidFill>
                <a:cs typeface="Arial" charset="0"/>
              </a:rPr>
              <a:t>a claim against the company </a:t>
            </a:r>
          </a:p>
          <a:p>
            <a:pPr marL="341313" indent="0" eaLnBrk="1" hangingPunct="1">
              <a:spcBef>
                <a:spcPct val="0"/>
              </a:spcBef>
              <a:buClr>
                <a:schemeClr val="tx1"/>
              </a:buClr>
              <a:buSzTx/>
              <a:defRPr/>
            </a:pPr>
            <a:r>
              <a:rPr lang="en-US" altLang="en-US" sz="2400">
                <a:solidFill>
                  <a:srgbClr val="0D2F37"/>
                </a:solidFill>
                <a:cs typeface="Arial" charset="0"/>
              </a:rPr>
              <a:t>back to impact date.</a:t>
            </a:r>
          </a:p>
          <a:p>
            <a:pPr marL="0" indent="0" eaLnBrk="1" hangingPunct="1">
              <a:spcBef>
                <a:spcPct val="0"/>
              </a:spcBef>
              <a:buClr>
                <a:schemeClr val="tx1"/>
              </a:buClr>
              <a:buSzTx/>
              <a:defRPr/>
            </a:pPr>
            <a:endParaRPr lang="en-US" altLang="en-US" sz="2400">
              <a:solidFill>
                <a:srgbClr val="0D2F37"/>
              </a:solidFill>
              <a:cs typeface="Arial" charset="0"/>
            </a:endParaRPr>
          </a:p>
        </p:txBody>
      </p:sp>
      <p:pic>
        <p:nvPicPr>
          <p:cNvPr id="21510" name="Picture 5" descr="MPj0285071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366450"/>
            <a:ext cx="2438400" cy="1601788"/>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417425"/>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60868"/>
            <a:ext cx="8229600" cy="3971339"/>
          </a:xfrm>
        </p:spPr>
        <p:txBody>
          <a:bodyPr/>
          <a:lstStyle/>
          <a:p>
            <a:pPr marL="0" indent="0">
              <a:buNone/>
            </a:pPr>
            <a:r>
              <a:rPr lang="en-US"/>
              <a:t>Once we obtain the list of Affected workers, MDCS will send out a Notice of Potential Trade Eligibility to the customers on the list.</a:t>
            </a:r>
          </a:p>
          <a:p>
            <a:pPr marL="0" indent="0">
              <a:buNone/>
            </a:pPr>
            <a:endParaRPr lang="en-US"/>
          </a:p>
          <a:p>
            <a:pPr marL="0" indent="0">
              <a:buNone/>
            </a:pPr>
            <a:r>
              <a:rPr lang="en-US"/>
              <a:t>The notice will have the company information, petition number and will describe which affected group is eligible to apply.</a:t>
            </a:r>
          </a:p>
          <a:p>
            <a:pPr marL="0" indent="0">
              <a:buNone/>
            </a:pPr>
            <a:endParaRPr lang="en-US"/>
          </a:p>
          <a:p>
            <a:pPr marL="0" indent="0">
              <a:buNone/>
            </a:pPr>
            <a:endParaRPr lang="en-US"/>
          </a:p>
        </p:txBody>
      </p:sp>
      <p:sp>
        <p:nvSpPr>
          <p:cNvPr id="3" name="Title 2"/>
          <p:cNvSpPr>
            <a:spLocks noGrp="1"/>
          </p:cNvSpPr>
          <p:nvPr>
            <p:ph type="title"/>
          </p:nvPr>
        </p:nvSpPr>
        <p:spPr/>
        <p:txBody>
          <a:bodyPr/>
          <a:lstStyle/>
          <a:p>
            <a:r>
              <a:rPr lang="en-US"/>
              <a:t>Notice of Trade Eligibility</a:t>
            </a:r>
          </a:p>
        </p:txBody>
      </p:sp>
      <p:sp>
        <p:nvSpPr>
          <p:cNvPr id="4" name="Slide Number Placeholder 3"/>
          <p:cNvSpPr>
            <a:spLocks noGrp="1"/>
          </p:cNvSpPr>
          <p:nvPr>
            <p:ph type="sldNum" sz="quarter" idx="10"/>
          </p:nvPr>
        </p:nvSpPr>
        <p:spPr/>
        <p:txBody>
          <a:bodyPr/>
          <a:lstStyle/>
          <a:p>
            <a:pPr>
              <a:defRPr/>
            </a:pPr>
            <a:fld id="{EB8C7EE2-B339-4C68-BA78-AB4AC81F3823}" type="slidenum">
              <a:rPr lang="en-US" altLang="en-US" smtClean="0"/>
              <a:pPr>
                <a:defRPr/>
              </a:pPr>
              <a:t>16</a:t>
            </a:fld>
            <a:endParaRPr lang="en-US" altLang="en-US"/>
          </a:p>
        </p:txBody>
      </p:sp>
    </p:spTree>
    <p:extLst>
      <p:ext uri="{BB962C8B-B14F-4D97-AF65-F5344CB8AC3E}">
        <p14:creationId xmlns:p14="http://schemas.microsoft.com/office/powerpoint/2010/main" val="2622160253"/>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15478"/>
            <a:ext cx="8229600" cy="4436288"/>
          </a:xfrm>
        </p:spPr>
        <p:txBody>
          <a:bodyPr vert="horz" lIns="91440" tIns="45720" rIns="91440" bIns="45720" rtlCol="0" anchor="t">
            <a:normAutofit/>
          </a:bodyPr>
          <a:lstStyle/>
          <a:p>
            <a:pPr marL="0" indent="0">
              <a:buNone/>
            </a:pPr>
            <a:r>
              <a:rPr lang="en-US">
                <a:cs typeface="Calibri"/>
              </a:rPr>
              <a:t>Additional outreach is done to ensure all customers are notified of their potential eligibility:</a:t>
            </a:r>
            <a:endParaRPr lang="en-US"/>
          </a:p>
          <a:p>
            <a:pPr marL="457200" indent="-457200"/>
            <a:r>
              <a:rPr lang="en-US"/>
              <a:t>UI</a:t>
            </a:r>
            <a:r>
              <a:rPr lang="en-US">
                <a:cs typeface="Calibri"/>
              </a:rPr>
              <a:t> online Homescreen (Banner stating their company is Trade certified)</a:t>
            </a:r>
          </a:p>
          <a:p>
            <a:pPr marL="457200" indent="-457200"/>
            <a:r>
              <a:rPr lang="en-US">
                <a:cs typeface="Calibri"/>
              </a:rPr>
              <a:t>Every 30 days, workers that were sent a notification but a 1666 has not been filed, is sent an E-Mail stating they may be Trade eligible</a:t>
            </a:r>
          </a:p>
          <a:p>
            <a:pPr marL="0" indent="0">
              <a:buNone/>
            </a:pPr>
            <a:endParaRPr lang="en-US"/>
          </a:p>
          <a:p>
            <a:pPr marL="0" indent="0">
              <a:buNone/>
            </a:pPr>
            <a:endParaRPr lang="en-US">
              <a:cs typeface="Calibri"/>
            </a:endParaRPr>
          </a:p>
        </p:txBody>
      </p:sp>
      <p:sp>
        <p:nvSpPr>
          <p:cNvPr id="3" name="Title 2"/>
          <p:cNvSpPr>
            <a:spLocks noGrp="1"/>
          </p:cNvSpPr>
          <p:nvPr>
            <p:ph type="title"/>
          </p:nvPr>
        </p:nvSpPr>
        <p:spPr>
          <a:xfrm>
            <a:off x="457200" y="139614"/>
            <a:ext cx="8073863" cy="954348"/>
          </a:xfrm>
        </p:spPr>
        <p:txBody>
          <a:bodyPr/>
          <a:lstStyle/>
          <a:p>
            <a:r>
              <a:rPr lang="en-US"/>
              <a:t>Trade Eligibility Outreach</a:t>
            </a:r>
          </a:p>
        </p:txBody>
      </p:sp>
      <p:sp>
        <p:nvSpPr>
          <p:cNvPr id="4" name="Slide Number Placeholder 3"/>
          <p:cNvSpPr>
            <a:spLocks noGrp="1"/>
          </p:cNvSpPr>
          <p:nvPr>
            <p:ph type="sldNum" sz="quarter" idx="10"/>
          </p:nvPr>
        </p:nvSpPr>
        <p:spPr/>
        <p:txBody>
          <a:bodyPr/>
          <a:lstStyle/>
          <a:p>
            <a:pPr>
              <a:defRPr/>
            </a:pPr>
            <a:fld id="{EB8C7EE2-B339-4C68-BA78-AB4AC81F3823}" type="slidenum">
              <a:rPr lang="en-US" altLang="en-US" smtClean="0"/>
              <a:pPr>
                <a:defRPr/>
              </a:pPr>
              <a:t>17</a:t>
            </a:fld>
            <a:endParaRPr lang="en-US" altLang="en-US"/>
          </a:p>
        </p:txBody>
      </p:sp>
    </p:spTree>
    <p:extLst>
      <p:ext uri="{BB962C8B-B14F-4D97-AF65-F5344CB8AC3E}">
        <p14:creationId xmlns:p14="http://schemas.microsoft.com/office/powerpoint/2010/main" val="2363147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8461F731-F4B2-4607-88D1-23CFC2C711FB}" type="slidenum">
              <a:rPr lang="en-US" altLang="en-US" sz="1000" smtClean="0">
                <a:solidFill>
                  <a:schemeClr val="bg1"/>
                </a:solidFill>
              </a:rPr>
              <a:pPr>
                <a:spcBef>
                  <a:spcPct val="0"/>
                </a:spcBef>
                <a:buClrTx/>
                <a:buSzTx/>
                <a:buFontTx/>
                <a:buNone/>
              </a:pPr>
              <a:t>18</a:t>
            </a:fld>
            <a:endParaRPr lang="en-US" altLang="en-US" sz="1000">
              <a:solidFill>
                <a:schemeClr val="bg1"/>
              </a:solidFill>
            </a:endParaRPr>
          </a:p>
        </p:txBody>
      </p:sp>
      <p:sp>
        <p:nvSpPr>
          <p:cNvPr id="184322" name="Rectangle 2"/>
          <p:cNvSpPr>
            <a:spLocks noGrp="1"/>
          </p:cNvSpPr>
          <p:nvPr>
            <p:ph type="title"/>
          </p:nvPr>
        </p:nvSpPr>
        <p:spPr bwMode="auto"/>
        <p:txBody>
          <a:bodyPr/>
          <a:lstStyle/>
          <a:p>
            <a:pPr>
              <a:defRPr/>
            </a:pPr>
            <a:r>
              <a:rPr lang="en-US">
                <a:effectLst/>
              </a:rPr>
              <a:t>1666 Trade Eligibility Application</a:t>
            </a:r>
          </a:p>
        </p:txBody>
      </p:sp>
      <p:sp>
        <p:nvSpPr>
          <p:cNvPr id="27652" name="Rectangle 3"/>
          <p:cNvSpPr>
            <a:spLocks noGrp="1"/>
          </p:cNvSpPr>
          <p:nvPr>
            <p:ph type="body" idx="1"/>
          </p:nvPr>
        </p:nvSpPr>
        <p:spPr>
          <a:xfrm>
            <a:off x="457200" y="1481138"/>
            <a:ext cx="8248972" cy="4525962"/>
          </a:xfrm>
        </p:spPr>
        <p:txBody>
          <a:bodyPr vert="horz" lIns="91440" tIns="45720" rIns="91440" bIns="45720" rtlCol="0" anchor="t">
            <a:normAutofit/>
          </a:bodyPr>
          <a:lstStyle/>
          <a:p>
            <a:pPr>
              <a:buFont typeface="Wingdings" panose="05000000000000000000" pitchFamily="2" charset="2"/>
              <a:buChar char="Ø"/>
            </a:pPr>
            <a:r>
              <a:rPr lang="en-US" altLang="en-US" sz="2500"/>
              <a:t>Customer’s first step to see if they are eligible for Trade benefits is to submit a 1666 application with a career center counselor or Trade staff person.</a:t>
            </a:r>
          </a:p>
          <a:p>
            <a:pPr>
              <a:buFont typeface="Wingdings" panose="05000000000000000000" pitchFamily="2" charset="2"/>
              <a:buChar char="Ø"/>
            </a:pPr>
            <a:r>
              <a:rPr lang="en-US" altLang="en-US" sz="2500"/>
              <a:t>1666 is submitted via MOSES.</a:t>
            </a:r>
          </a:p>
          <a:p>
            <a:pPr>
              <a:buFont typeface="Wingdings" panose="05000000000000000000" pitchFamily="2" charset="2"/>
              <a:buChar char="Ø"/>
            </a:pPr>
            <a:r>
              <a:rPr lang="en-US" altLang="en-US" sz="2500"/>
              <a:t>The TRA unit will receive the application and do the investigation in order to make a determination.</a:t>
            </a:r>
          </a:p>
          <a:p>
            <a:pPr marL="1090295" lvl="2">
              <a:buFont typeface="Wingdings" panose="05000000000000000000" pitchFamily="2" charset="2"/>
              <a:buChar char="Ø"/>
            </a:pPr>
            <a:r>
              <a:rPr lang="en-US" altLang="en-US" sz="1700"/>
              <a:t>2 forms will be sent, one to the employer and one to the customer’s UI inbox</a:t>
            </a:r>
            <a:endParaRPr lang="en-US" altLang="en-US" sz="1700">
              <a:cs typeface="Calibri"/>
            </a:endParaRPr>
          </a:p>
          <a:p>
            <a:pPr>
              <a:buFont typeface="Wingdings" panose="05000000000000000000" pitchFamily="2" charset="2"/>
              <a:buChar char="Ø"/>
            </a:pPr>
            <a:r>
              <a:rPr lang="en-US" altLang="en-US" sz="2500"/>
              <a:t>Application requires customers work history and petition number associated with the company.  All can be done remotely.</a:t>
            </a:r>
            <a:endParaRPr lang="en-US" altLang="en-US" sz="2500">
              <a:cs typeface="Calibri"/>
            </a:endParaRPr>
          </a:p>
        </p:txBody>
      </p:sp>
    </p:spTree>
    <p:extLst>
      <p:ext uri="{BB962C8B-B14F-4D97-AF65-F5344CB8AC3E}">
        <p14:creationId xmlns:p14="http://schemas.microsoft.com/office/powerpoint/2010/main" val="3227311609"/>
      </p:ext>
    </p:extLst>
  </p:cSld>
  <p:clrMapOvr>
    <a:masterClrMapping/>
  </p:clrMapOvr>
  <p:transition spd="med">
    <p:fade/>
  </p:transition>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8708D830-29B3-40EB-AC8D-1B7F443750CB}" type="slidenum">
              <a:rPr lang="en-US" altLang="en-US" sz="1000" smtClean="0">
                <a:solidFill>
                  <a:schemeClr val="bg1"/>
                </a:solidFill>
              </a:rPr>
              <a:pPr>
                <a:spcBef>
                  <a:spcPct val="0"/>
                </a:spcBef>
                <a:buClrTx/>
                <a:buSzTx/>
                <a:buFontTx/>
                <a:buNone/>
              </a:pPr>
              <a:t>19</a:t>
            </a:fld>
            <a:endParaRPr lang="en-US" altLang="en-US" sz="1000">
              <a:solidFill>
                <a:schemeClr val="bg1"/>
              </a:solidFill>
            </a:endParaRPr>
          </a:p>
        </p:txBody>
      </p:sp>
      <p:sp>
        <p:nvSpPr>
          <p:cNvPr id="176130" name="Rectangle 2"/>
          <p:cNvSpPr>
            <a:spLocks noGrp="1"/>
          </p:cNvSpPr>
          <p:nvPr>
            <p:ph type="title"/>
          </p:nvPr>
        </p:nvSpPr>
        <p:spPr bwMode="auto">
          <a:xfrm>
            <a:off x="382929" y="152400"/>
            <a:ext cx="8229600" cy="1143000"/>
          </a:xfrm>
        </p:spPr>
        <p:txBody>
          <a:bodyPr/>
          <a:lstStyle/>
          <a:p>
            <a:pPr>
              <a:defRPr/>
            </a:pPr>
            <a:r>
              <a:rPr lang="en-US" sz="4000">
                <a:effectLst/>
              </a:rPr>
              <a:t>Deadlines</a:t>
            </a:r>
          </a:p>
        </p:txBody>
      </p:sp>
      <p:sp>
        <p:nvSpPr>
          <p:cNvPr id="25604" name="Rectangle 3"/>
          <p:cNvSpPr>
            <a:spLocks noGrp="1"/>
          </p:cNvSpPr>
          <p:nvPr>
            <p:ph type="body" idx="1"/>
          </p:nvPr>
        </p:nvSpPr>
        <p:spPr>
          <a:xfrm>
            <a:off x="914400" y="1189038"/>
            <a:ext cx="7239000" cy="609600"/>
          </a:xfrm>
        </p:spPr>
        <p:txBody>
          <a:bodyPr>
            <a:normAutofit/>
          </a:bodyPr>
          <a:lstStyle/>
          <a:p>
            <a:pPr marL="0" indent="0" algn="ctr">
              <a:buNone/>
            </a:pPr>
            <a:r>
              <a:rPr lang="en-US" altLang="en-US" sz="2900" b="1"/>
              <a:t>Watch out for those deadlines!</a:t>
            </a:r>
          </a:p>
        </p:txBody>
      </p:sp>
      <p:sp>
        <p:nvSpPr>
          <p:cNvPr id="2" name="Pentagon 1"/>
          <p:cNvSpPr/>
          <p:nvPr/>
        </p:nvSpPr>
        <p:spPr>
          <a:xfrm>
            <a:off x="379413" y="1731963"/>
            <a:ext cx="8510586" cy="91598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r>
              <a:rPr lang="en-US" sz="1400" b="1">
                <a:solidFill>
                  <a:schemeClr val="accent6"/>
                </a:solidFill>
              </a:rPr>
              <a:t>8/16 or 26/26 Weeks TRA</a:t>
            </a:r>
          </a:p>
          <a:p>
            <a:pPr algn="ctr">
              <a:defRPr/>
            </a:pPr>
            <a:r>
              <a:rPr lang="en-US" sz="1400" b="1">
                <a:solidFill>
                  <a:schemeClr val="accent6"/>
                </a:solidFill>
              </a:rPr>
              <a:t> 8 or 26 weeks </a:t>
            </a:r>
            <a:r>
              <a:rPr lang="en-US" sz="1400">
                <a:solidFill>
                  <a:schemeClr val="accent6"/>
                </a:solidFill>
              </a:rPr>
              <a:t>after certification </a:t>
            </a:r>
            <a:r>
              <a:rPr lang="en-US" sz="1400" b="1">
                <a:solidFill>
                  <a:schemeClr val="accent6"/>
                </a:solidFill>
              </a:rPr>
              <a:t>or </a:t>
            </a:r>
            <a:br>
              <a:rPr lang="en-US" sz="1400" b="1">
                <a:solidFill>
                  <a:schemeClr val="accent6"/>
                </a:solidFill>
              </a:rPr>
            </a:br>
            <a:r>
              <a:rPr lang="en-US" sz="1400" b="1">
                <a:solidFill>
                  <a:schemeClr val="accent6"/>
                </a:solidFill>
              </a:rPr>
              <a:t>16 or 26 weeks </a:t>
            </a:r>
            <a:r>
              <a:rPr lang="en-US" sz="1400">
                <a:solidFill>
                  <a:schemeClr val="accent6"/>
                </a:solidFill>
              </a:rPr>
              <a:t>after separation, whichever is later</a:t>
            </a:r>
            <a:endParaRPr lang="en-US" sz="1400">
              <a:solidFill>
                <a:schemeClr val="accent6"/>
              </a:solidFill>
              <a:cs typeface="Calibri"/>
            </a:endParaRPr>
          </a:p>
        </p:txBody>
      </p:sp>
      <p:sp>
        <p:nvSpPr>
          <p:cNvPr id="7" name="Pentagon 6"/>
          <p:cNvSpPr/>
          <p:nvPr/>
        </p:nvSpPr>
        <p:spPr>
          <a:xfrm>
            <a:off x="403394" y="2765028"/>
            <a:ext cx="8507069" cy="89217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hangingPunct="1">
              <a:defRPr/>
            </a:pPr>
            <a:r>
              <a:rPr lang="en-US" sz="1400" b="1">
                <a:solidFill>
                  <a:schemeClr val="accent6"/>
                </a:solidFill>
              </a:rPr>
              <a:t>RTAA</a:t>
            </a:r>
          </a:p>
          <a:p>
            <a:pPr>
              <a:spcBef>
                <a:spcPts val="0"/>
              </a:spcBef>
              <a:tabLst>
                <a:tab pos="457200" algn="l"/>
              </a:tabLst>
              <a:defRPr/>
            </a:pPr>
            <a:r>
              <a:rPr lang="en-US" altLang="en-US" sz="1400">
                <a:solidFill>
                  <a:schemeClr val="accent6"/>
                </a:solidFill>
              </a:rPr>
              <a:t>Must apply for RTAA Two years from the date customer exhausts UI (and any EUC) or two years from the date of reemployment, whichever is </a:t>
            </a:r>
            <a:r>
              <a:rPr lang="en-US" altLang="en-US" sz="1400" b="1">
                <a:solidFill>
                  <a:schemeClr val="accent6"/>
                </a:solidFill>
              </a:rPr>
              <a:t>earlier.  Any TRA collected will affect eligibility period</a:t>
            </a:r>
            <a:endParaRPr lang="en-US" altLang="en-US" sz="1400">
              <a:solidFill>
                <a:schemeClr val="accent6"/>
              </a:solidFill>
            </a:endParaRPr>
          </a:p>
        </p:txBody>
      </p:sp>
      <p:sp>
        <p:nvSpPr>
          <p:cNvPr id="8" name="Pentagon 7"/>
          <p:cNvSpPr/>
          <p:nvPr/>
        </p:nvSpPr>
        <p:spPr>
          <a:xfrm>
            <a:off x="403394" y="4527101"/>
            <a:ext cx="8577337" cy="72436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a:solidFill>
                  <a:schemeClr val="accent6"/>
                </a:solidFill>
              </a:rPr>
              <a:t>365 Days Job Search Allowance</a:t>
            </a:r>
          </a:p>
          <a:p>
            <a:pPr algn="ctr" eaLnBrk="1" hangingPunct="1">
              <a:defRPr/>
            </a:pPr>
            <a:r>
              <a:rPr lang="en-US" sz="1400">
                <a:solidFill>
                  <a:schemeClr val="accent6"/>
                </a:solidFill>
              </a:rPr>
              <a:t> Apply </a:t>
            </a:r>
            <a:r>
              <a:rPr lang="en-US" sz="1400" b="1">
                <a:solidFill>
                  <a:schemeClr val="accent6"/>
                </a:solidFill>
              </a:rPr>
              <a:t>365 days </a:t>
            </a:r>
            <a:r>
              <a:rPr lang="en-US" sz="1400">
                <a:solidFill>
                  <a:schemeClr val="accent6"/>
                </a:solidFill>
              </a:rPr>
              <a:t>from separation/certification or </a:t>
            </a:r>
            <a:r>
              <a:rPr lang="en-US" sz="1400" b="1">
                <a:solidFill>
                  <a:schemeClr val="accent6"/>
                </a:solidFill>
              </a:rPr>
              <a:t>6 months (182 days) </a:t>
            </a:r>
            <a:r>
              <a:rPr lang="en-US" sz="1400">
                <a:solidFill>
                  <a:schemeClr val="accent6"/>
                </a:solidFill>
              </a:rPr>
              <a:t>after training</a:t>
            </a:r>
          </a:p>
        </p:txBody>
      </p:sp>
      <p:sp>
        <p:nvSpPr>
          <p:cNvPr id="9" name="Pentagon 8"/>
          <p:cNvSpPr/>
          <p:nvPr/>
        </p:nvSpPr>
        <p:spPr>
          <a:xfrm>
            <a:off x="397216" y="5346051"/>
            <a:ext cx="8575409" cy="7151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a:solidFill>
                  <a:schemeClr val="accent6"/>
                </a:solidFill>
              </a:rPr>
              <a:t>425 Days Relocation Allowance</a:t>
            </a:r>
          </a:p>
          <a:p>
            <a:pPr algn="ctr" eaLnBrk="1" hangingPunct="1">
              <a:defRPr/>
            </a:pPr>
            <a:r>
              <a:rPr lang="en-US" sz="1400">
                <a:solidFill>
                  <a:schemeClr val="accent6"/>
                </a:solidFill>
              </a:rPr>
              <a:t> Apply </a:t>
            </a:r>
            <a:r>
              <a:rPr lang="en-US" sz="1400" b="1">
                <a:solidFill>
                  <a:schemeClr val="accent6"/>
                </a:solidFill>
              </a:rPr>
              <a:t>425 days </a:t>
            </a:r>
            <a:r>
              <a:rPr lang="en-US" sz="1400">
                <a:solidFill>
                  <a:schemeClr val="accent6"/>
                </a:solidFill>
              </a:rPr>
              <a:t>from separation/certification or </a:t>
            </a:r>
          </a:p>
          <a:p>
            <a:pPr algn="ctr" eaLnBrk="1" hangingPunct="1">
              <a:defRPr/>
            </a:pPr>
            <a:r>
              <a:rPr lang="en-US" sz="1400" b="1">
                <a:solidFill>
                  <a:schemeClr val="accent6"/>
                </a:solidFill>
              </a:rPr>
              <a:t>6 months (182 days) </a:t>
            </a:r>
            <a:r>
              <a:rPr lang="en-US" sz="1400">
                <a:solidFill>
                  <a:schemeClr val="accent6"/>
                </a:solidFill>
              </a:rPr>
              <a:t>after training</a:t>
            </a:r>
          </a:p>
        </p:txBody>
      </p:sp>
      <p:sp>
        <p:nvSpPr>
          <p:cNvPr id="3" name="Pentagon 6">
            <a:extLst>
              <a:ext uri="{FF2B5EF4-FFF2-40B4-BE49-F238E27FC236}">
                <a16:creationId xmlns:a16="http://schemas.microsoft.com/office/drawing/2014/main" id="{4D981B3A-6AD1-4C69-B8DF-F3BBA28FC1EF}"/>
              </a:ext>
            </a:extLst>
          </p:cNvPr>
          <p:cNvSpPr/>
          <p:nvPr/>
        </p:nvSpPr>
        <p:spPr>
          <a:xfrm>
            <a:off x="408902" y="3762054"/>
            <a:ext cx="8507069" cy="66265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eaLnBrk="1" hangingPunct="1">
              <a:defRPr/>
            </a:pPr>
            <a:r>
              <a:rPr lang="en-US" sz="1400" b="1">
                <a:solidFill>
                  <a:schemeClr val="accent6"/>
                </a:solidFill>
              </a:rPr>
              <a:t>ATAA</a:t>
            </a:r>
          </a:p>
          <a:p>
            <a:pPr algn="ctr">
              <a:tabLst>
                <a:tab pos="457200" algn="l"/>
              </a:tabLst>
              <a:defRPr/>
            </a:pPr>
            <a:r>
              <a:rPr lang="en-US" altLang="en-US" sz="1400">
                <a:solidFill>
                  <a:schemeClr val="accent6"/>
                </a:solidFill>
              </a:rPr>
              <a:t>Must obtain employment within 26 weeks of separation to be eligible.</a:t>
            </a:r>
            <a:endParaRPr lang="en-US" altLang="en-US" sz="1400" b="1">
              <a:solidFill>
                <a:schemeClr val="accent6"/>
              </a:solidFill>
              <a:cs typeface="Calibri"/>
            </a:endParaRPr>
          </a:p>
        </p:txBody>
      </p:sp>
    </p:spTree>
    <p:extLst>
      <p:ext uri="{BB962C8B-B14F-4D97-AF65-F5344CB8AC3E}">
        <p14:creationId xmlns:p14="http://schemas.microsoft.com/office/powerpoint/2010/main" val="41084463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0-#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3" grpId="0" animBg="1"/>
    </p:bldLst>
  </p:timing>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8DDEEB63-9AAF-44D9-819E-2A659B7F7604}" type="slidenum">
              <a:rPr lang="en-US" altLang="en-US" sz="1000" smtClean="0">
                <a:solidFill>
                  <a:schemeClr val="bg1"/>
                </a:solidFill>
              </a:rPr>
              <a:pPr>
                <a:spcBef>
                  <a:spcPct val="0"/>
                </a:spcBef>
                <a:buClrTx/>
                <a:buSzTx/>
                <a:buFontTx/>
                <a:buNone/>
              </a:pPr>
              <a:t>2</a:t>
            </a:fld>
            <a:endParaRPr lang="en-US" altLang="en-US" sz="1000">
              <a:solidFill>
                <a:schemeClr val="bg1"/>
              </a:solidFill>
            </a:endParaRPr>
          </a:p>
        </p:txBody>
      </p:sp>
      <p:sp>
        <p:nvSpPr>
          <p:cNvPr id="142338" name="Rectangle 2"/>
          <p:cNvSpPr>
            <a:spLocks noGrp="1"/>
          </p:cNvSpPr>
          <p:nvPr>
            <p:ph type="title"/>
          </p:nvPr>
        </p:nvSpPr>
        <p:spPr bwMode="auto"/>
        <p:txBody>
          <a:bodyPr/>
          <a:lstStyle/>
          <a:p>
            <a:pPr>
              <a:defRPr/>
            </a:pPr>
            <a:r>
              <a:rPr lang="en-US">
                <a:effectLst/>
              </a:rPr>
              <a:t>Our Purpose</a:t>
            </a:r>
          </a:p>
        </p:txBody>
      </p:sp>
      <p:sp>
        <p:nvSpPr>
          <p:cNvPr id="6148" name="Rectangle 3"/>
          <p:cNvSpPr>
            <a:spLocks noGrp="1"/>
          </p:cNvSpPr>
          <p:nvPr>
            <p:ph type="body" idx="1"/>
          </p:nvPr>
        </p:nvSpPr>
        <p:spPr>
          <a:xfrm>
            <a:off x="457200" y="1219200"/>
            <a:ext cx="8229600" cy="3167063"/>
          </a:xfrm>
        </p:spPr>
        <p:txBody>
          <a:bodyPr>
            <a:normAutofit/>
          </a:bodyPr>
          <a:lstStyle/>
          <a:p>
            <a:pPr marL="0" indent="0">
              <a:buNone/>
              <a:defRPr/>
            </a:pPr>
            <a:r>
              <a:rPr lang="en-US" altLang="en-US" b="1">
                <a:effectLst>
                  <a:outerShdw blurRad="38100" dist="38100" dir="2700000" algn="tl">
                    <a:srgbClr val="000000">
                      <a:alpha val="43137"/>
                    </a:srgbClr>
                  </a:outerShdw>
                </a:effectLst>
                <a:cs typeface="Arial" panose="020B0604020202020204" pitchFamily="34" charset="0"/>
              </a:rPr>
              <a:t>The TAA Program</a:t>
            </a:r>
            <a:r>
              <a:rPr lang="en-US" altLang="en-US">
                <a:cs typeface="Arial" panose="020B0604020202020204" pitchFamily="34" charset="0"/>
              </a:rPr>
              <a:t> has and will continue to help customers who have lost their jobs as a result of foreign trade to quickly rejoin the workforce by providing them with the means to attain competitive and marketable skills for today’s increasingly competitive work environment.  </a:t>
            </a:r>
          </a:p>
        </p:txBody>
      </p:sp>
      <p:pic>
        <p:nvPicPr>
          <p:cNvPr id="10245" name="Picture 10" descr="MPj042852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733" y="3455106"/>
            <a:ext cx="4038600" cy="2686050"/>
          </a:xfrm>
          <a:prstGeom prst="rect">
            <a:avLst/>
          </a:prstGeom>
          <a:noFill/>
          <a:ln w="9525">
            <a:solidFill>
              <a:srgbClr val="0071C6"/>
            </a:solidFill>
            <a:miter lim="800000"/>
            <a:headEnd/>
            <a:tailEnd/>
          </a:ln>
          <a:effectLst>
            <a:outerShdw dist="107763" dir="135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673358"/>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B8C7EE2-B339-4C68-BA78-AB4AC81F3823}" type="slidenum">
              <a:rPr lang="en-US" altLang="en-US" smtClean="0"/>
              <a:pPr>
                <a:defRPr/>
              </a:pPr>
              <a:t>20</a:t>
            </a:fld>
            <a:endParaRPr lang="en-US" altLang="en-US"/>
          </a:p>
        </p:txBody>
      </p:sp>
      <p:pic>
        <p:nvPicPr>
          <p:cNvPr id="6" name="Picture 5"/>
          <p:cNvPicPr>
            <a:picLocks noChangeAspect="1"/>
          </p:cNvPicPr>
          <p:nvPr/>
        </p:nvPicPr>
        <p:blipFill>
          <a:blip r:embed="rId2"/>
          <a:stretch>
            <a:fillRect/>
          </a:stretch>
        </p:blipFill>
        <p:spPr>
          <a:xfrm rot="20810980">
            <a:off x="247650" y="2338387"/>
            <a:ext cx="8648700" cy="2181225"/>
          </a:xfrm>
          <a:prstGeom prst="rect">
            <a:avLst/>
          </a:prstGeom>
        </p:spPr>
      </p:pic>
    </p:spTree>
    <p:extLst>
      <p:ext uri="{BB962C8B-B14F-4D97-AF65-F5344CB8AC3E}">
        <p14:creationId xmlns:p14="http://schemas.microsoft.com/office/powerpoint/2010/main" val="843874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1947" y="1446235"/>
            <a:ext cx="8394853" cy="4525963"/>
          </a:xfrm>
        </p:spPr>
        <p:txBody>
          <a:bodyPr vert="horz" lIns="91440" tIns="45720" rIns="91440" bIns="45720" rtlCol="0" anchor="t">
            <a:normAutofit/>
          </a:bodyPr>
          <a:lstStyle/>
          <a:p>
            <a:pPr marL="0" indent="0">
              <a:buNone/>
            </a:pPr>
            <a:r>
              <a:rPr lang="en-US"/>
              <a:t>If a customer misses their deadline and they can justify the reason why, there are </a:t>
            </a:r>
            <a:r>
              <a:rPr lang="en-US" b="1" u="sng"/>
              <a:t>up to 2 or 3</a:t>
            </a:r>
            <a:r>
              <a:rPr lang="en-US"/>
              <a:t> extensions that they can apply for depending on the law they fall under. </a:t>
            </a:r>
            <a:br>
              <a:rPr lang="en-US"/>
            </a:br>
            <a:endParaRPr lang="en-US"/>
          </a:p>
          <a:p>
            <a:pPr marL="1090295" lvl="2"/>
            <a:r>
              <a:rPr lang="en-US" sz="2800"/>
              <a:t>	Extenuating Circumstances</a:t>
            </a:r>
            <a:endParaRPr lang="en-US" sz="2800">
              <a:cs typeface="Calibri"/>
            </a:endParaRPr>
          </a:p>
          <a:p>
            <a:pPr marL="1090295" lvl="2"/>
            <a:r>
              <a:rPr lang="en-US" sz="2800"/>
              <a:t>	Federal Good Cause </a:t>
            </a:r>
            <a:endParaRPr lang="en-US" sz="2800">
              <a:cs typeface="Calibri"/>
            </a:endParaRPr>
          </a:p>
          <a:p>
            <a:pPr marL="1090295" lvl="2"/>
            <a:r>
              <a:rPr lang="en-US" sz="2800"/>
              <a:t>	Equitable Tolling</a:t>
            </a:r>
            <a:endParaRPr lang="en-US" sz="2800">
              <a:cs typeface="Calibri"/>
            </a:endParaRPr>
          </a:p>
          <a:p>
            <a:pPr marL="861695" lvl="2" indent="0">
              <a:buNone/>
            </a:pPr>
            <a:r>
              <a:rPr lang="en-US" sz="2800">
                <a:cs typeface="Calibri"/>
              </a:rPr>
              <a:t>(2015R removes Good Cause Extensions)</a:t>
            </a:r>
            <a:endParaRPr lang="en-US">
              <a:cs typeface="Calibri"/>
            </a:endParaRPr>
          </a:p>
        </p:txBody>
      </p:sp>
      <p:sp>
        <p:nvSpPr>
          <p:cNvPr id="3" name="Title 2"/>
          <p:cNvSpPr>
            <a:spLocks noGrp="1"/>
          </p:cNvSpPr>
          <p:nvPr>
            <p:ph type="title"/>
          </p:nvPr>
        </p:nvSpPr>
        <p:spPr/>
        <p:txBody>
          <a:bodyPr/>
          <a:lstStyle/>
          <a:p>
            <a:r>
              <a:rPr lang="en-US"/>
              <a:t>Extensions</a:t>
            </a:r>
          </a:p>
        </p:txBody>
      </p:sp>
      <p:sp>
        <p:nvSpPr>
          <p:cNvPr id="4" name="Slide Number Placeholder 3"/>
          <p:cNvSpPr>
            <a:spLocks noGrp="1"/>
          </p:cNvSpPr>
          <p:nvPr>
            <p:ph type="sldNum" sz="quarter" idx="10"/>
          </p:nvPr>
        </p:nvSpPr>
        <p:spPr/>
        <p:txBody>
          <a:bodyPr/>
          <a:lstStyle/>
          <a:p>
            <a:pPr>
              <a:defRPr/>
            </a:pPr>
            <a:fld id="{EB8C7EE2-B339-4C68-BA78-AB4AC81F3823}" type="slidenum">
              <a:rPr lang="en-US" altLang="en-US" smtClean="0"/>
              <a:pPr>
                <a:defRPr/>
              </a:pPr>
              <a:t>21</a:t>
            </a:fld>
            <a:endParaRPr lang="en-US" altLang="en-US"/>
          </a:p>
        </p:txBody>
      </p:sp>
    </p:spTree>
    <p:extLst>
      <p:ext uri="{BB962C8B-B14F-4D97-AF65-F5344CB8AC3E}">
        <p14:creationId xmlns:p14="http://schemas.microsoft.com/office/powerpoint/2010/main" val="185418843"/>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8461F731-F4B2-4607-88D1-23CFC2C711FB}" type="slidenum">
              <a:rPr lang="en-US" altLang="en-US" sz="1000" smtClean="0">
                <a:solidFill>
                  <a:schemeClr val="bg1"/>
                </a:solidFill>
              </a:rPr>
              <a:pPr>
                <a:spcBef>
                  <a:spcPct val="0"/>
                </a:spcBef>
                <a:buClrTx/>
                <a:buSzTx/>
                <a:buFontTx/>
                <a:buNone/>
              </a:pPr>
              <a:t>22</a:t>
            </a:fld>
            <a:endParaRPr lang="en-US" altLang="en-US" sz="1000">
              <a:solidFill>
                <a:schemeClr val="bg1"/>
              </a:solidFill>
            </a:endParaRPr>
          </a:p>
        </p:txBody>
      </p:sp>
      <p:sp>
        <p:nvSpPr>
          <p:cNvPr id="184322" name="Rectangle 2"/>
          <p:cNvSpPr>
            <a:spLocks noGrp="1"/>
          </p:cNvSpPr>
          <p:nvPr>
            <p:ph type="title"/>
          </p:nvPr>
        </p:nvSpPr>
        <p:spPr bwMode="auto"/>
        <p:txBody>
          <a:bodyPr/>
          <a:lstStyle/>
          <a:p>
            <a:pPr>
              <a:defRPr/>
            </a:pPr>
            <a:r>
              <a:rPr lang="en-US">
                <a:effectLst/>
              </a:rPr>
              <a:t>Extenuating Circumstances (EC)</a:t>
            </a:r>
          </a:p>
        </p:txBody>
      </p:sp>
      <p:sp>
        <p:nvSpPr>
          <p:cNvPr id="27652" name="Rectangle 3"/>
          <p:cNvSpPr>
            <a:spLocks noGrp="1"/>
          </p:cNvSpPr>
          <p:nvPr>
            <p:ph type="body" idx="1"/>
          </p:nvPr>
        </p:nvSpPr>
        <p:spPr>
          <a:xfrm>
            <a:off x="457200" y="1481138"/>
            <a:ext cx="8371901" cy="4525962"/>
          </a:xfrm>
        </p:spPr>
        <p:txBody>
          <a:bodyPr vert="horz" lIns="91440" tIns="45720" rIns="91440" bIns="45720" rtlCol="0" anchor="t">
            <a:normAutofit/>
          </a:bodyPr>
          <a:lstStyle/>
          <a:p>
            <a:pPr marL="0" indent="0">
              <a:buNone/>
            </a:pPr>
            <a:r>
              <a:rPr lang="en-US" altLang="en-US" sz="2500"/>
              <a:t>The Extenuating Circumstances (EC) extension extends the 8/16 or 26/26 week deadlines by an additional 45 days.  </a:t>
            </a:r>
          </a:p>
        </p:txBody>
      </p:sp>
      <p:sp>
        <p:nvSpPr>
          <p:cNvPr id="31749" name="Text Box 4"/>
          <p:cNvSpPr txBox="1">
            <a:spLocks noChangeArrowheads="1"/>
          </p:cNvSpPr>
          <p:nvPr/>
        </p:nvSpPr>
        <p:spPr bwMode="auto">
          <a:xfrm>
            <a:off x="631825" y="2441448"/>
            <a:ext cx="6781800" cy="2585323"/>
          </a:xfrm>
          <a:prstGeom prst="rect">
            <a:avLst/>
          </a:prstGeom>
          <a:noFill/>
          <a:ln>
            <a:noFill/>
          </a:ln>
          <a:effectLst/>
        </p:spPr>
        <p:txBody>
          <a:bodyPr>
            <a:spAutoFit/>
          </a:bodyPr>
          <a:lstStyle>
            <a:lvl1pPr marL="342900" indent="-342900" algn="l" eaLnBrk="0" hangingPunct="0">
              <a:spcBef>
                <a:spcPts val="400"/>
              </a:spcBef>
              <a:buClr>
                <a:schemeClr val="accent1"/>
              </a:buClr>
              <a:buSzPct val="68000"/>
              <a:buFont typeface="Wingdings 3" pitchFamily="18" charset="2"/>
              <a:defRPr sz="2700">
                <a:solidFill>
                  <a:schemeClr val="tx1"/>
                </a:solidFill>
                <a:latin typeface="Lucida Sans Unicode" pitchFamily="34" charset="0"/>
              </a:defRPr>
            </a:lvl1pPr>
            <a:lvl2pPr marL="742950" indent="-285750" algn="l"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algn="l"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algn="l"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algn="l"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
                <a:schemeClr val="folHlink"/>
              </a:buClr>
              <a:buSzTx/>
              <a:buFont typeface="Wingdings 3" pitchFamily="18" charset="2"/>
              <a:buChar char="}"/>
              <a:defRPr/>
            </a:pPr>
            <a:r>
              <a:rPr lang="en-US" altLang="en-US" sz="2300">
                <a:solidFill>
                  <a:schemeClr val="tx2"/>
                </a:solidFill>
                <a:latin typeface="Calibri" panose="020F0502020204030204" pitchFamily="34" charset="0"/>
                <a:cs typeface="Calibri" panose="020F0502020204030204" pitchFamily="34" charset="0"/>
              </a:rPr>
              <a:t>“Extenuating Circumstances” must be circumstances </a:t>
            </a:r>
            <a:r>
              <a:rPr lang="en-US" altLang="en-US" sz="2300" u="sng">
                <a:solidFill>
                  <a:schemeClr val="tx2"/>
                </a:solidFill>
                <a:latin typeface="Calibri" panose="020F0502020204030204" pitchFamily="34" charset="0"/>
                <a:cs typeface="Calibri" panose="020F0502020204030204" pitchFamily="34" charset="0"/>
              </a:rPr>
              <a:t>beyond the control</a:t>
            </a:r>
            <a:r>
              <a:rPr lang="en-US" altLang="en-US" sz="2300">
                <a:solidFill>
                  <a:schemeClr val="tx2"/>
                </a:solidFill>
                <a:latin typeface="Calibri" panose="020F0502020204030204" pitchFamily="34" charset="0"/>
                <a:cs typeface="Calibri" panose="020F0502020204030204" pitchFamily="34" charset="0"/>
              </a:rPr>
              <a:t> of the customer.  </a:t>
            </a:r>
          </a:p>
          <a:p>
            <a:pPr marL="0" indent="0" eaLnBrk="1" hangingPunct="1">
              <a:spcBef>
                <a:spcPct val="0"/>
              </a:spcBef>
              <a:buClr>
                <a:schemeClr val="folHlink"/>
              </a:buClr>
              <a:buSzTx/>
              <a:defRPr/>
            </a:pPr>
            <a:endParaRPr lang="en-US" altLang="en-US" sz="2300">
              <a:solidFill>
                <a:schemeClr val="tx2"/>
              </a:solidFill>
              <a:latin typeface="Calibri" panose="020F0502020204030204" pitchFamily="34" charset="0"/>
              <a:cs typeface="Calibri" panose="020F0502020204030204" pitchFamily="34" charset="0"/>
            </a:endParaRPr>
          </a:p>
          <a:p>
            <a:pPr eaLnBrk="1" hangingPunct="1">
              <a:spcBef>
                <a:spcPct val="0"/>
              </a:spcBef>
              <a:buClr>
                <a:schemeClr val="folHlink"/>
              </a:buClr>
              <a:buSzTx/>
              <a:buFont typeface="Wingdings 3" pitchFamily="18" charset="2"/>
              <a:buChar char="}"/>
              <a:defRPr/>
            </a:pPr>
            <a:r>
              <a:rPr lang="en-US" altLang="en-US" sz="2300">
                <a:solidFill>
                  <a:schemeClr val="tx2"/>
                </a:solidFill>
                <a:latin typeface="Calibri" panose="020F0502020204030204" pitchFamily="34" charset="0"/>
                <a:cs typeface="Calibri" panose="020F0502020204030204" pitchFamily="34" charset="0"/>
              </a:rPr>
              <a:t>The “Secretary” determines if there are extenuating circumstances that justify an extension in the enrollment period – the state acts as the Secretary in this case.</a:t>
            </a:r>
            <a:r>
              <a:rPr lang="en-US" altLang="en-US" sz="2400">
                <a:solidFill>
                  <a:schemeClr val="tx2"/>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223338449"/>
      </p:ext>
    </p:extLst>
  </p:cSld>
  <p:clrMapOvr>
    <a:masterClrMapping/>
  </p:clrMapOvr>
  <p:transition spd="med">
    <p:fade/>
  </p:transition>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FA9A4125-6C75-4D22-9F35-699C0A6218B1}" type="slidenum">
              <a:rPr lang="en-US" altLang="en-US" sz="1000" smtClean="0">
                <a:solidFill>
                  <a:schemeClr val="bg1"/>
                </a:solidFill>
              </a:rPr>
              <a:pPr>
                <a:spcBef>
                  <a:spcPct val="0"/>
                </a:spcBef>
                <a:buClrTx/>
                <a:buSzTx/>
                <a:buFontTx/>
                <a:buNone/>
              </a:pPr>
              <a:t>23</a:t>
            </a:fld>
            <a:endParaRPr lang="en-US" altLang="en-US" sz="1000">
              <a:solidFill>
                <a:schemeClr val="bg1"/>
              </a:solidFill>
            </a:endParaRPr>
          </a:p>
        </p:txBody>
      </p:sp>
      <p:sp>
        <p:nvSpPr>
          <p:cNvPr id="186370" name="Rectangle 2"/>
          <p:cNvSpPr>
            <a:spLocks noGrp="1"/>
          </p:cNvSpPr>
          <p:nvPr>
            <p:ph type="title"/>
          </p:nvPr>
        </p:nvSpPr>
        <p:spPr bwMode="auto"/>
        <p:txBody>
          <a:bodyPr/>
          <a:lstStyle/>
          <a:p>
            <a:pPr>
              <a:defRPr/>
            </a:pPr>
            <a:r>
              <a:rPr lang="en-US">
                <a:effectLst/>
              </a:rPr>
              <a:t>Extenuating Circumstances (EC)</a:t>
            </a:r>
          </a:p>
        </p:txBody>
      </p:sp>
      <p:sp>
        <p:nvSpPr>
          <p:cNvPr id="29700" name="Rectangle 3"/>
          <p:cNvSpPr>
            <a:spLocks noGrp="1"/>
          </p:cNvSpPr>
          <p:nvPr>
            <p:ph type="body" idx="1"/>
          </p:nvPr>
        </p:nvSpPr>
        <p:spPr/>
        <p:txBody>
          <a:bodyPr/>
          <a:lstStyle/>
          <a:p>
            <a:pPr marL="0" indent="0"/>
            <a:r>
              <a:rPr lang="en-US" altLang="en-US"/>
              <a:t>There is no single, universally endorsed definition of “extenuating”.  </a:t>
            </a:r>
          </a:p>
          <a:p>
            <a:pPr marL="0" indent="0"/>
            <a:r>
              <a:rPr lang="en-US" altLang="en-US"/>
              <a:t>In general, the situation must be beyond the individual’s immediate control and must be unusual and/or infrequent, unexpected, and significantly disruptive.  Examples include:  </a:t>
            </a:r>
          </a:p>
        </p:txBody>
      </p:sp>
      <p:sp>
        <p:nvSpPr>
          <p:cNvPr id="29701" name="Text Box 4"/>
          <p:cNvSpPr txBox="1">
            <a:spLocks noChangeArrowheads="1"/>
          </p:cNvSpPr>
          <p:nvPr/>
        </p:nvSpPr>
        <p:spPr bwMode="auto">
          <a:xfrm>
            <a:off x="1488440" y="4054498"/>
            <a:ext cx="5562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
                <a:schemeClr val="folHlink"/>
              </a:buClr>
              <a:buSzTx/>
              <a:buFont typeface="Wingdings 3" panose="05040102010807070707" pitchFamily="18" charset="2"/>
              <a:buChar char="}"/>
            </a:pPr>
            <a:r>
              <a:rPr lang="en-US" altLang="en-US" sz="2400">
                <a:solidFill>
                  <a:schemeClr val="tx2"/>
                </a:solidFill>
                <a:latin typeface="+mn-lt"/>
              </a:rPr>
              <a:t>Hospitalization</a:t>
            </a:r>
          </a:p>
          <a:p>
            <a:pPr eaLnBrk="1" hangingPunct="1">
              <a:spcBef>
                <a:spcPct val="0"/>
              </a:spcBef>
              <a:buClr>
                <a:schemeClr val="folHlink"/>
              </a:buClr>
              <a:buSzTx/>
              <a:buFont typeface="Wingdings 3" panose="05040102010807070707" pitchFamily="18" charset="2"/>
              <a:buChar char="}"/>
            </a:pPr>
            <a:r>
              <a:rPr lang="en-US" altLang="en-US" sz="2400">
                <a:solidFill>
                  <a:schemeClr val="tx2"/>
                </a:solidFill>
                <a:latin typeface="+mn-lt"/>
              </a:rPr>
              <a:t>Family bereavement</a:t>
            </a:r>
          </a:p>
          <a:p>
            <a:pPr eaLnBrk="1" hangingPunct="1">
              <a:spcBef>
                <a:spcPct val="0"/>
              </a:spcBef>
              <a:buClr>
                <a:schemeClr val="folHlink"/>
              </a:buClr>
              <a:buSzTx/>
              <a:buFont typeface="Wingdings 3" panose="05040102010807070707" pitchFamily="18" charset="2"/>
              <a:buChar char="}"/>
            </a:pPr>
            <a:r>
              <a:rPr lang="en-US" altLang="en-US" sz="2400">
                <a:solidFill>
                  <a:schemeClr val="tx2"/>
                </a:solidFill>
                <a:latin typeface="+mn-lt"/>
              </a:rPr>
              <a:t>Incarceration</a:t>
            </a:r>
          </a:p>
          <a:p>
            <a:pPr eaLnBrk="1" hangingPunct="1">
              <a:spcBef>
                <a:spcPct val="0"/>
              </a:spcBef>
              <a:buClr>
                <a:schemeClr val="folHlink"/>
              </a:buClr>
              <a:buSzTx/>
              <a:buFont typeface="Wingdings 3" panose="05040102010807070707" pitchFamily="18" charset="2"/>
              <a:buChar char="}"/>
            </a:pPr>
            <a:r>
              <a:rPr lang="en-US" altLang="en-US" sz="2400">
                <a:solidFill>
                  <a:schemeClr val="tx2"/>
                </a:solidFill>
                <a:latin typeface="+mn-lt"/>
              </a:rPr>
              <a:t>Domestic displacement</a:t>
            </a:r>
          </a:p>
          <a:p>
            <a:pPr eaLnBrk="1" hangingPunct="1">
              <a:spcBef>
                <a:spcPct val="0"/>
              </a:spcBef>
              <a:buClr>
                <a:schemeClr val="folHlink"/>
              </a:buClr>
              <a:buSzTx/>
              <a:buFont typeface="Wingdings 3" panose="05040102010807070707" pitchFamily="18" charset="2"/>
              <a:buChar char="}"/>
            </a:pPr>
            <a:r>
              <a:rPr lang="en-US" altLang="en-US" sz="2400">
                <a:solidFill>
                  <a:schemeClr val="tx2"/>
                </a:solidFill>
                <a:latin typeface="+mn-lt"/>
              </a:rPr>
              <a:t>Etc.</a:t>
            </a:r>
          </a:p>
        </p:txBody>
      </p:sp>
    </p:spTree>
    <p:extLst>
      <p:ext uri="{BB962C8B-B14F-4D97-AF65-F5344CB8AC3E}">
        <p14:creationId xmlns:p14="http://schemas.microsoft.com/office/powerpoint/2010/main" val="3980816821"/>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47810ECF-2E8F-4C81-9825-2912F5522ADF}" type="slidenum">
              <a:rPr lang="en-US" altLang="en-US" sz="1000" smtClean="0">
                <a:solidFill>
                  <a:schemeClr val="bg1"/>
                </a:solidFill>
              </a:rPr>
              <a:pPr>
                <a:spcBef>
                  <a:spcPct val="0"/>
                </a:spcBef>
                <a:buClrTx/>
                <a:buSzTx/>
                <a:buFontTx/>
                <a:buNone/>
              </a:pPr>
              <a:t>24</a:t>
            </a:fld>
            <a:endParaRPr lang="en-US" altLang="en-US" sz="1000">
              <a:solidFill>
                <a:schemeClr val="bg1"/>
              </a:solidFill>
            </a:endParaRPr>
          </a:p>
        </p:txBody>
      </p:sp>
      <p:sp>
        <p:nvSpPr>
          <p:cNvPr id="352258" name="Rectangle 2"/>
          <p:cNvSpPr>
            <a:spLocks noGrp="1" noChangeArrowheads="1"/>
          </p:cNvSpPr>
          <p:nvPr>
            <p:ph type="title"/>
          </p:nvPr>
        </p:nvSpPr>
        <p:spPr bwMode="auto">
          <a:xfrm>
            <a:off x="457199" y="15240"/>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a:effectLst/>
              </a:rPr>
              <a:t>Federal Good Cause</a:t>
            </a:r>
          </a:p>
        </p:txBody>
      </p:sp>
      <p:sp>
        <p:nvSpPr>
          <p:cNvPr id="31748" name="Rectangle 3"/>
          <p:cNvSpPr>
            <a:spLocks noGrp="1"/>
          </p:cNvSpPr>
          <p:nvPr>
            <p:ph type="body" idx="1"/>
          </p:nvPr>
        </p:nvSpPr>
        <p:spPr>
          <a:xfrm>
            <a:off x="457200" y="1905000"/>
            <a:ext cx="8229600" cy="2862263"/>
          </a:xfrm>
        </p:spPr>
        <p:txBody>
          <a:bodyPr vert="horz" lIns="91440" tIns="45720" rIns="91440" bIns="45720" rtlCol="0" anchor="t">
            <a:normAutofit/>
          </a:bodyPr>
          <a:lstStyle/>
          <a:p>
            <a:pPr>
              <a:buFont typeface="Wingdings 3" panose="05040102010807070707" pitchFamily="18" charset="2"/>
              <a:buChar char=""/>
            </a:pPr>
            <a:r>
              <a:rPr lang="en-US" altLang="en-US" sz="2300"/>
              <a:t>Effective with the 2011 and 2015 Program, 2015R Removed FGC</a:t>
            </a:r>
          </a:p>
          <a:p>
            <a:endParaRPr lang="en-US" altLang="en-US" sz="2300"/>
          </a:p>
          <a:p>
            <a:pPr>
              <a:buFont typeface="Wingdings 3" panose="05040102010807070707" pitchFamily="18" charset="2"/>
              <a:buChar char=""/>
            </a:pPr>
            <a:r>
              <a:rPr lang="en-US" altLang="en-US" sz="2300"/>
              <a:t>A waiver for good cause of the time limitations applies  “with respect to an application for TRA or enrollment in training”.  This means the 8/16 or 26</a:t>
            </a:r>
            <a:r>
              <a:rPr lang="en-US" altLang="en-US" sz="2500"/>
              <a:t> week enrollment in training deadline.</a:t>
            </a:r>
          </a:p>
        </p:txBody>
      </p:sp>
    </p:spTree>
    <p:extLst>
      <p:ext uri="{BB962C8B-B14F-4D97-AF65-F5344CB8AC3E}">
        <p14:creationId xmlns:p14="http://schemas.microsoft.com/office/powerpoint/2010/main" val="3859135200"/>
      </p:ext>
    </p:extLst>
  </p:cSld>
  <p:clrMapOvr>
    <a:masterClrMapping/>
  </p:clrMapOvr>
  <p:transition spd="med">
    <p:fade/>
  </p:transition>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26016EDA-4F9B-445F-8CAF-8E5DF54D446C}" type="slidenum">
              <a:rPr lang="en-US" altLang="en-US" sz="1000" smtClean="0">
                <a:solidFill>
                  <a:schemeClr val="bg1"/>
                </a:solidFill>
              </a:rPr>
              <a:pPr>
                <a:spcBef>
                  <a:spcPct val="0"/>
                </a:spcBef>
                <a:buClrTx/>
                <a:buSzTx/>
                <a:buFontTx/>
                <a:buNone/>
              </a:pPr>
              <a:t>25</a:t>
            </a:fld>
            <a:endParaRPr lang="en-US" altLang="en-US" sz="1000">
              <a:solidFill>
                <a:schemeClr val="bg1"/>
              </a:solidFill>
            </a:endParaRPr>
          </a:p>
        </p:txBody>
      </p:sp>
      <p:sp>
        <p:nvSpPr>
          <p:cNvPr id="358402" name="Rectangle 2"/>
          <p:cNvSpPr>
            <a:spLocks noGrp="1" noChangeArrowheads="1"/>
          </p:cNvSpPr>
          <p:nvPr>
            <p:ph type="title"/>
          </p:nvPr>
        </p:nvSpPr>
        <p:spPr bwMode="auto">
          <a:xfrm>
            <a:off x="571500" y="239331"/>
            <a:ext cx="8077200" cy="7921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a:effectLst/>
              </a:rPr>
              <a:t>Federal Good Cause Criteria</a:t>
            </a:r>
          </a:p>
        </p:txBody>
      </p:sp>
      <p:sp>
        <p:nvSpPr>
          <p:cNvPr id="33796" name="Rectangle 3"/>
          <p:cNvSpPr>
            <a:spLocks noGrp="1"/>
          </p:cNvSpPr>
          <p:nvPr>
            <p:ph type="body" idx="1"/>
          </p:nvPr>
        </p:nvSpPr>
        <p:spPr>
          <a:xfrm>
            <a:off x="457200" y="1295400"/>
            <a:ext cx="8305800" cy="4969042"/>
          </a:xfrm>
        </p:spPr>
        <p:txBody>
          <a:bodyPr>
            <a:normAutofit fontScale="70000" lnSpcReduction="20000"/>
          </a:bodyPr>
          <a:lstStyle/>
          <a:p>
            <a:pPr marL="174625" indent="-174625" defTabSz="174625">
              <a:lnSpc>
                <a:spcPct val="80000"/>
              </a:lnSpc>
              <a:buFont typeface="Wingdings 3" panose="05040102010807070707" pitchFamily="18" charset="2"/>
              <a:buChar char=""/>
            </a:pPr>
            <a:r>
              <a:rPr lang="en-US" altLang="en-US" sz="2000"/>
              <a:t>Customer acted reasonably prudent </a:t>
            </a:r>
          </a:p>
          <a:p>
            <a:pPr marL="174625" indent="-174625" defTabSz="174625">
              <a:lnSpc>
                <a:spcPct val="80000"/>
              </a:lnSpc>
              <a:buFont typeface="Wingdings 3" panose="05040102010807070707" pitchFamily="18" charset="2"/>
              <a:buChar char=""/>
            </a:pPr>
            <a:r>
              <a:rPr lang="en-US" altLang="en-US" sz="2000"/>
              <a:t>Determination/Notice not received </a:t>
            </a:r>
          </a:p>
          <a:p>
            <a:pPr marL="174625" indent="-174625" defTabSz="174625">
              <a:lnSpc>
                <a:spcPct val="80000"/>
              </a:lnSpc>
              <a:buFont typeface="Wingdings 3" panose="05040102010807070707" pitchFamily="18" charset="2"/>
              <a:buChar char=""/>
            </a:pPr>
            <a:r>
              <a:rPr lang="en-US" altLang="en-US" sz="2000"/>
              <a:t>Factors outside of the control of the customer</a:t>
            </a:r>
          </a:p>
          <a:p>
            <a:pPr marL="174625" indent="-174625" defTabSz="174625">
              <a:lnSpc>
                <a:spcPct val="80000"/>
              </a:lnSpc>
              <a:buFont typeface="Wingdings 3" panose="05040102010807070707" pitchFamily="18" charset="2"/>
              <a:buChar char=""/>
            </a:pPr>
            <a:r>
              <a:rPr lang="en-US" altLang="en-US" sz="2000"/>
              <a:t>Customer sought extension in timely manner</a:t>
            </a:r>
          </a:p>
          <a:p>
            <a:pPr marL="174625" indent="-174625" defTabSz="174625">
              <a:lnSpc>
                <a:spcPct val="80000"/>
              </a:lnSpc>
              <a:buFont typeface="Wingdings 3" panose="05040102010807070707" pitchFamily="18" charset="2"/>
              <a:buChar char=""/>
            </a:pPr>
            <a:r>
              <a:rPr lang="en-US" altLang="en-US" sz="2000"/>
              <a:t>Customer physically unable to take timely action</a:t>
            </a:r>
          </a:p>
          <a:p>
            <a:pPr marL="174625" indent="-174625" defTabSz="174625">
              <a:lnSpc>
                <a:spcPct val="80000"/>
              </a:lnSpc>
              <a:buFont typeface="Wingdings 3" panose="05040102010807070707" pitchFamily="18" charset="2"/>
              <a:buChar char=""/>
            </a:pPr>
            <a:r>
              <a:rPr lang="en-US" altLang="en-US" sz="2000"/>
              <a:t>Intimidation, coercion, or harassment by employer</a:t>
            </a:r>
          </a:p>
          <a:p>
            <a:pPr marL="174625" indent="-174625" defTabSz="174625">
              <a:lnSpc>
                <a:spcPct val="80000"/>
              </a:lnSpc>
              <a:buFont typeface="Wingdings 3" panose="05040102010807070707" pitchFamily="18" charset="2"/>
              <a:buChar char=""/>
            </a:pPr>
            <a:r>
              <a:rPr lang="en-US" altLang="en-US" sz="2000"/>
              <a:t>Customer misinformed by career center or state staff</a:t>
            </a:r>
          </a:p>
          <a:p>
            <a:pPr marL="174625" indent="-174625" defTabSz="174625">
              <a:lnSpc>
                <a:spcPct val="80000"/>
              </a:lnSpc>
              <a:buFont typeface="Wingdings 3" panose="05040102010807070707" pitchFamily="18" charset="2"/>
              <a:buChar char=""/>
            </a:pPr>
            <a:r>
              <a:rPr lang="en-US" altLang="en-US" sz="2000"/>
              <a:t>Reasonable advice not provided to customer</a:t>
            </a:r>
          </a:p>
          <a:p>
            <a:pPr marL="174625" indent="-174625" defTabSz="174625">
              <a:lnSpc>
                <a:spcPct val="80000"/>
              </a:lnSpc>
              <a:buFont typeface="Wingdings 3" panose="05040102010807070707" pitchFamily="18" charset="2"/>
              <a:buChar char=""/>
            </a:pPr>
            <a:r>
              <a:rPr lang="en-US" altLang="en-US" sz="2000"/>
              <a:t>Compelling reasons or circumstances</a:t>
            </a:r>
          </a:p>
          <a:p>
            <a:pPr marL="682625" lvl="1" indent="-217488" defTabSz="174625">
              <a:lnSpc>
                <a:spcPct val="80000"/>
              </a:lnSpc>
            </a:pPr>
            <a:r>
              <a:rPr lang="en-US" altLang="en-US" sz="1700"/>
              <a:t>Neglect by the state</a:t>
            </a:r>
          </a:p>
          <a:p>
            <a:pPr marL="682625" lvl="1" indent="-217488" defTabSz="174625">
              <a:lnSpc>
                <a:spcPct val="80000"/>
              </a:lnSpc>
            </a:pPr>
            <a:r>
              <a:rPr lang="en-US" altLang="en-US" sz="1700"/>
              <a:t>Illness or injury to customer or immediate family</a:t>
            </a:r>
          </a:p>
          <a:p>
            <a:pPr marL="682625" lvl="1" indent="-217488" defTabSz="174625">
              <a:lnSpc>
                <a:spcPct val="80000"/>
              </a:lnSpc>
            </a:pPr>
            <a:r>
              <a:rPr lang="en-US" altLang="en-US" sz="1700"/>
              <a:t>Delay in mail</a:t>
            </a:r>
          </a:p>
          <a:p>
            <a:pPr marL="682625" lvl="1" indent="-217488" defTabSz="174625">
              <a:lnSpc>
                <a:spcPct val="80000"/>
              </a:lnSpc>
            </a:pPr>
            <a:r>
              <a:rPr lang="en-US" altLang="en-US" sz="1700"/>
              <a:t>Natural catastrophe</a:t>
            </a:r>
          </a:p>
          <a:p>
            <a:pPr marL="682625" lvl="1" indent="-217488" defTabSz="174625">
              <a:lnSpc>
                <a:spcPct val="80000"/>
              </a:lnSpc>
            </a:pPr>
            <a:r>
              <a:rPr lang="en-US" altLang="en-US" sz="1700"/>
              <a:t>Delay in employer providing information</a:t>
            </a:r>
          </a:p>
          <a:p>
            <a:pPr marL="682625" lvl="1" indent="-217488" defTabSz="174625">
              <a:lnSpc>
                <a:spcPct val="80000"/>
              </a:lnSpc>
            </a:pPr>
            <a:r>
              <a:rPr lang="en-US" altLang="en-US" sz="1700"/>
              <a:t>Compelling personal affairs or problems</a:t>
            </a:r>
          </a:p>
          <a:p>
            <a:pPr marL="682625" lvl="1" indent="-217488" defTabSz="174625">
              <a:lnSpc>
                <a:spcPct val="80000"/>
              </a:lnSpc>
            </a:pPr>
            <a:r>
              <a:rPr lang="en-US" altLang="en-US" sz="1700"/>
              <a:t>Communication not in customer’s native language</a:t>
            </a:r>
          </a:p>
          <a:p>
            <a:pPr marL="682625" lvl="1" indent="-217488" defTabSz="174625">
              <a:lnSpc>
                <a:spcPct val="80000"/>
              </a:lnSpc>
            </a:pPr>
            <a:r>
              <a:rPr lang="en-US" altLang="en-US" sz="1700"/>
              <a:t>Loss or unavailability of records</a:t>
            </a:r>
          </a:p>
          <a:p>
            <a:pPr marL="174625" indent="-174625" defTabSz="174625">
              <a:lnSpc>
                <a:spcPct val="80000"/>
              </a:lnSpc>
            </a:pPr>
            <a:endParaRPr lang="en-US" altLang="en-US" sz="2000"/>
          </a:p>
        </p:txBody>
      </p:sp>
    </p:spTree>
    <p:extLst>
      <p:ext uri="{BB962C8B-B14F-4D97-AF65-F5344CB8AC3E}">
        <p14:creationId xmlns:p14="http://schemas.microsoft.com/office/powerpoint/2010/main" val="1407266959"/>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5FCA024E-22E8-4763-8B2E-71A3A8F9304E}" type="slidenum">
              <a:rPr lang="en-US" altLang="en-US" sz="1000" smtClean="0">
                <a:solidFill>
                  <a:schemeClr val="bg1"/>
                </a:solidFill>
              </a:rPr>
              <a:pPr>
                <a:spcBef>
                  <a:spcPct val="0"/>
                </a:spcBef>
                <a:buClrTx/>
                <a:buSzTx/>
                <a:buFontTx/>
                <a:buNone/>
              </a:pPr>
              <a:t>26</a:t>
            </a:fld>
            <a:endParaRPr lang="en-US" altLang="en-US" sz="1000">
              <a:solidFill>
                <a:schemeClr val="bg1"/>
              </a:solidFill>
            </a:endParaRPr>
          </a:p>
        </p:txBody>
      </p:sp>
      <p:sp>
        <p:nvSpPr>
          <p:cNvPr id="35843" name="Rectangle 2"/>
          <p:cNvSpPr>
            <a:spLocks noGrp="1"/>
          </p:cNvSpPr>
          <p:nvPr>
            <p:ph type="body" idx="1"/>
          </p:nvPr>
        </p:nvSpPr>
        <p:spPr>
          <a:xfrm>
            <a:off x="441157" y="1487904"/>
            <a:ext cx="8229600" cy="4656041"/>
          </a:xfrm>
        </p:spPr>
        <p:txBody>
          <a:bodyPr>
            <a:normAutofit lnSpcReduction="10000"/>
          </a:bodyPr>
          <a:lstStyle/>
          <a:p>
            <a:pPr marL="231775" indent="-231775">
              <a:buFont typeface="Wingdings 3" panose="05040102010807070707" pitchFamily="18" charset="2"/>
              <a:buChar char=""/>
            </a:pPr>
            <a:r>
              <a:rPr lang="en-US" altLang="en-US" sz="2400"/>
              <a:t>Equitable Tolling of a deadline </a:t>
            </a:r>
            <a:r>
              <a:rPr lang="en-US" altLang="en-US" sz="2400" i="1" u="sng"/>
              <a:t>may only apply in egregious </a:t>
            </a:r>
            <a:r>
              <a:rPr lang="en-US" altLang="en-US" sz="2400"/>
              <a:t>circumstances where an individual acted with due diligence to meet the deadline.</a:t>
            </a:r>
          </a:p>
          <a:p>
            <a:pPr marL="231775" indent="-231775">
              <a:buFont typeface="Wingdings 3" panose="05040102010807070707" pitchFamily="18" charset="2"/>
              <a:buChar char=""/>
            </a:pPr>
            <a:r>
              <a:rPr lang="en-US" altLang="en-US" sz="2400"/>
              <a:t>Equitable Tolling should be applied in situations where it would be manifestly unfair to deny a customer TRA</a:t>
            </a:r>
          </a:p>
          <a:p>
            <a:pPr marL="231775" indent="-231775">
              <a:buFont typeface="Wingdings 3" panose="05040102010807070707" pitchFamily="18" charset="2"/>
              <a:buChar char=""/>
            </a:pPr>
            <a:r>
              <a:rPr lang="en-US" altLang="en-US" sz="2400"/>
              <a:t>Deadlines that can be Equitably tolled: </a:t>
            </a:r>
            <a:r>
              <a:rPr lang="en-US" altLang="en-US" sz="1800">
                <a:solidFill>
                  <a:srgbClr val="0071C6"/>
                </a:solidFill>
              </a:rPr>
              <a:t>Training </a:t>
            </a:r>
            <a:r>
              <a:rPr lang="en-US" altLang="en-US" sz="1600">
                <a:solidFill>
                  <a:srgbClr val="0071C6"/>
                </a:solidFill>
              </a:rPr>
              <a:t>(TRA purposes), </a:t>
            </a:r>
            <a:r>
              <a:rPr lang="en-US" altLang="en-US" sz="1800">
                <a:solidFill>
                  <a:srgbClr val="0071C6"/>
                </a:solidFill>
              </a:rPr>
              <a:t>Additional TRA, Job Search Allowances, Relocation Allowances</a:t>
            </a:r>
          </a:p>
          <a:p>
            <a:pPr marL="231775" indent="-231775" algn="ctr">
              <a:buFont typeface="Wingdings 3" panose="05040102010807070707" pitchFamily="18" charset="2"/>
              <a:buChar char=""/>
            </a:pPr>
            <a:r>
              <a:rPr lang="en-US" altLang="en-US" sz="2400"/>
              <a:t> A 45 day EC and Federal Good Cause must be submitted and approved prior to Equitable Tolling being approved.</a:t>
            </a:r>
            <a:br>
              <a:rPr lang="en-US" altLang="en-US" sz="2400"/>
            </a:br>
            <a:br>
              <a:rPr lang="en-US" altLang="en-US" sz="2400"/>
            </a:br>
            <a:r>
              <a:rPr lang="en-US" sz="1800" b="1" i="1" u="sng"/>
              <a:t>For more information, please review Policy 100 DCS 13.103</a:t>
            </a:r>
          </a:p>
          <a:p>
            <a:pPr marL="0" indent="0" algn="ctr">
              <a:buNone/>
            </a:pPr>
            <a:r>
              <a:rPr lang="en-US" altLang="en-US" sz="1800"/>
              <a:t>*</a:t>
            </a:r>
            <a:r>
              <a:rPr lang="en-US" sz="1800"/>
              <a:t>No deadline may be tolled for longer than 36 months</a:t>
            </a:r>
            <a:endParaRPr lang="en-US" altLang="en-US" sz="2400"/>
          </a:p>
          <a:p>
            <a:pPr marL="231775" indent="-231775"/>
            <a:endParaRPr lang="en-US" altLang="en-US" sz="2800"/>
          </a:p>
        </p:txBody>
      </p:sp>
      <p:sp>
        <p:nvSpPr>
          <p:cNvPr id="35844" name="Rectangle 3"/>
          <p:cNvSpPr>
            <a:spLocks/>
          </p:cNvSpPr>
          <p:nvPr/>
        </p:nvSpPr>
        <p:spPr bwMode="auto">
          <a:xfrm>
            <a:off x="381000" y="5867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r>
              <a:rPr lang="en-US" altLang="en-US" sz="3600" b="1">
                <a:solidFill>
                  <a:schemeClr val="bg1"/>
                </a:solidFill>
              </a:rPr>
              <a:t>Equitable Tolling</a:t>
            </a:r>
            <a:br>
              <a:rPr lang="en-US" altLang="en-US" sz="3600" b="1">
                <a:solidFill>
                  <a:schemeClr val="bg1"/>
                </a:solidFill>
              </a:rPr>
            </a:br>
            <a:r>
              <a:rPr lang="en-US" altLang="en-US" sz="2000">
                <a:solidFill>
                  <a:schemeClr val="bg1"/>
                </a:solidFill>
              </a:rPr>
              <a:t>May apply to all TAA Customers</a:t>
            </a:r>
          </a:p>
        </p:txBody>
      </p:sp>
    </p:spTree>
    <p:extLst>
      <p:ext uri="{BB962C8B-B14F-4D97-AF65-F5344CB8AC3E}">
        <p14:creationId xmlns:p14="http://schemas.microsoft.com/office/powerpoint/2010/main" val="1287297469"/>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2C5EBB8E-A12B-4080-AB82-57FE624DC37D}" type="slidenum">
              <a:rPr lang="en-US" altLang="en-US" sz="1000" smtClean="0">
                <a:solidFill>
                  <a:schemeClr val="bg1"/>
                </a:solidFill>
              </a:rPr>
              <a:pPr>
                <a:spcBef>
                  <a:spcPct val="0"/>
                </a:spcBef>
                <a:buClrTx/>
                <a:buSzTx/>
                <a:buFontTx/>
                <a:buNone/>
              </a:pPr>
              <a:t>27</a:t>
            </a:fld>
            <a:endParaRPr lang="en-US" altLang="en-US" sz="1000">
              <a:solidFill>
                <a:schemeClr val="bg1"/>
              </a:solidFill>
            </a:endParaRPr>
          </a:p>
        </p:txBody>
      </p:sp>
      <p:sp>
        <p:nvSpPr>
          <p:cNvPr id="337922" name="Rectangle 2"/>
          <p:cNvSpPr>
            <a:spLocks noGrp="1"/>
          </p:cNvSpPr>
          <p:nvPr>
            <p:ph type="title"/>
          </p:nvPr>
        </p:nvSpPr>
        <p:spPr bwMode="auto">
          <a:xfrm>
            <a:off x="457200" y="227520"/>
            <a:ext cx="8229600" cy="685800"/>
          </a:xfrm>
        </p:spPr>
        <p:txBody>
          <a:bodyPr/>
          <a:lstStyle/>
          <a:p>
            <a:pPr>
              <a:defRPr/>
            </a:pPr>
            <a:r>
              <a:rPr lang="en-US">
                <a:effectLst/>
              </a:rPr>
              <a:t>Equitable Tolling</a:t>
            </a:r>
          </a:p>
        </p:txBody>
      </p:sp>
      <p:sp>
        <p:nvSpPr>
          <p:cNvPr id="37892" name="Rectangle 3"/>
          <p:cNvSpPr>
            <a:spLocks noGrp="1"/>
          </p:cNvSpPr>
          <p:nvPr>
            <p:ph type="body" idx="1"/>
          </p:nvPr>
        </p:nvSpPr>
        <p:spPr>
          <a:xfrm>
            <a:off x="176952" y="993531"/>
            <a:ext cx="8361680" cy="5086428"/>
          </a:xfrm>
        </p:spPr>
        <p:txBody>
          <a:bodyPr vert="horz" lIns="91440" tIns="45720" rIns="91440" bIns="45720" rtlCol="0" anchor="t">
            <a:normAutofit fontScale="92500" lnSpcReduction="20000"/>
          </a:bodyPr>
          <a:lstStyle/>
          <a:p>
            <a:pPr marL="0" indent="0">
              <a:lnSpc>
                <a:spcPct val="80000"/>
              </a:lnSpc>
              <a:defRPr/>
            </a:pPr>
            <a:endParaRPr lang="en-US" altLang="en-US" sz="2500" b="1"/>
          </a:p>
          <a:p>
            <a:pPr marL="0" indent="0">
              <a:lnSpc>
                <a:spcPct val="80000"/>
              </a:lnSpc>
              <a:defRPr/>
            </a:pPr>
            <a:r>
              <a:rPr lang="en-US" altLang="en-US" sz="2500" b="1"/>
              <a:t>Length of Time Allowed:</a:t>
            </a:r>
          </a:p>
          <a:p>
            <a:pPr lvl="1" indent="-287020">
              <a:lnSpc>
                <a:spcPct val="80000"/>
              </a:lnSpc>
              <a:defRPr/>
            </a:pPr>
            <a:r>
              <a:rPr lang="en-US" altLang="en-US" sz="1900" b="1"/>
              <a:t>Training for TRA purposes</a:t>
            </a:r>
            <a:endParaRPr lang="en-US" altLang="en-US" sz="1900" b="1">
              <a:cs typeface="Calibri"/>
            </a:endParaRPr>
          </a:p>
          <a:p>
            <a:pPr marL="1090295" lvl="2">
              <a:lnSpc>
                <a:spcPct val="80000"/>
              </a:lnSpc>
              <a:defRPr/>
            </a:pPr>
            <a:r>
              <a:rPr lang="en-US" altLang="en-US" sz="1900"/>
              <a:t>Start on the date the person </a:t>
            </a:r>
            <a:r>
              <a:rPr lang="en-US" altLang="en-US" sz="1900" i="1" u="sng">
                <a:effectLst>
                  <a:outerShdw blurRad="38100" dist="38100" dir="2700000" algn="tl">
                    <a:srgbClr val="000000">
                      <a:alpha val="43137"/>
                    </a:srgbClr>
                  </a:outerShdw>
                </a:effectLst>
              </a:rPr>
              <a:t>knew or should have known </a:t>
            </a:r>
            <a:r>
              <a:rPr lang="en-US" altLang="en-US" sz="1900"/>
              <a:t>+ the </a:t>
            </a:r>
            <a:r>
              <a:rPr lang="en-US" altLang="en-US" sz="1900" i="1"/>
              <a:t>latter of</a:t>
            </a:r>
            <a:r>
              <a:rPr lang="en-US" altLang="en-US" sz="1900"/>
              <a:t> the last day of the 8th week or 56 days</a:t>
            </a:r>
            <a:endParaRPr lang="en-US" altLang="en-US" sz="1900">
              <a:cs typeface="Calibri"/>
            </a:endParaRPr>
          </a:p>
          <a:p>
            <a:pPr marL="1090295" lvl="2">
              <a:lnSpc>
                <a:spcPct val="80000"/>
              </a:lnSpc>
              <a:defRPr/>
            </a:pPr>
            <a:endParaRPr lang="en-US" altLang="en-US" sz="1700">
              <a:cs typeface="Calibri"/>
            </a:endParaRPr>
          </a:p>
          <a:p>
            <a:pPr lvl="1" indent="-287020">
              <a:lnSpc>
                <a:spcPct val="80000"/>
              </a:lnSpc>
              <a:defRPr/>
            </a:pPr>
            <a:r>
              <a:rPr lang="en-US" altLang="en-US" sz="1900" b="1"/>
              <a:t>Additional TRA*</a:t>
            </a:r>
            <a:endParaRPr lang="en-US" altLang="en-US" sz="1900" b="1">
              <a:cs typeface="Calibri"/>
            </a:endParaRPr>
          </a:p>
          <a:p>
            <a:pPr marL="1090295" lvl="2">
              <a:lnSpc>
                <a:spcPct val="80000"/>
              </a:lnSpc>
              <a:defRPr/>
            </a:pPr>
            <a:r>
              <a:rPr lang="en-US" altLang="en-US" sz="1900"/>
              <a:t>Start on the date the person </a:t>
            </a:r>
            <a:r>
              <a:rPr lang="en-US" altLang="en-US" sz="1900" u="sng">
                <a:effectLst>
                  <a:outerShdw blurRad="38100" dist="38100" dir="2700000" algn="tl">
                    <a:srgbClr val="000000">
                      <a:alpha val="43137"/>
                    </a:srgbClr>
                  </a:outerShdw>
                </a:effectLst>
              </a:rPr>
              <a:t>knew or should have known </a:t>
            </a:r>
            <a:r>
              <a:rPr lang="en-US" altLang="en-US" sz="1900"/>
              <a:t>+ 210 days </a:t>
            </a:r>
            <a:endParaRPr lang="en-US" altLang="en-US" sz="1900">
              <a:cs typeface="Calibri"/>
            </a:endParaRPr>
          </a:p>
          <a:p>
            <a:pPr marL="1090295" lvl="2">
              <a:lnSpc>
                <a:spcPct val="80000"/>
              </a:lnSpc>
              <a:buFont typeface="Wingdings 2" panose="05020102010507070707" pitchFamily="18" charset="2"/>
              <a:buNone/>
              <a:defRPr/>
            </a:pPr>
            <a:endParaRPr lang="en-US" altLang="en-US" sz="1700">
              <a:cs typeface="Calibri"/>
            </a:endParaRPr>
          </a:p>
          <a:p>
            <a:pPr lvl="1" indent="-287020">
              <a:lnSpc>
                <a:spcPct val="80000"/>
              </a:lnSpc>
              <a:defRPr/>
            </a:pPr>
            <a:r>
              <a:rPr lang="en-US" altLang="en-US" sz="1900" b="1"/>
              <a:t>Job Search Allowances</a:t>
            </a:r>
            <a:endParaRPr lang="en-US" altLang="en-US" sz="1900" b="1">
              <a:cs typeface="Calibri"/>
            </a:endParaRPr>
          </a:p>
          <a:p>
            <a:pPr marL="1090295" lvl="2">
              <a:lnSpc>
                <a:spcPct val="80000"/>
              </a:lnSpc>
              <a:defRPr/>
            </a:pPr>
            <a:r>
              <a:rPr lang="en-US" altLang="en-US" sz="1900"/>
              <a:t>Start on the date the person </a:t>
            </a:r>
            <a:r>
              <a:rPr lang="en-US" altLang="en-US" sz="1900" u="sng">
                <a:effectLst>
                  <a:outerShdw blurRad="38100" dist="38100" dir="2700000" algn="tl">
                    <a:srgbClr val="000000">
                      <a:alpha val="43137"/>
                    </a:srgbClr>
                  </a:outerShdw>
                </a:effectLst>
              </a:rPr>
              <a:t>knew or should have known </a:t>
            </a:r>
            <a:r>
              <a:rPr lang="en-US" altLang="en-US" sz="1900"/>
              <a:t>+ 365 days OR if participated in TAA approved training + 182 days from the end date of training </a:t>
            </a:r>
            <a:endParaRPr lang="en-US" altLang="en-US" sz="1900">
              <a:cs typeface="Calibri"/>
            </a:endParaRPr>
          </a:p>
          <a:p>
            <a:pPr marL="1090295" lvl="2">
              <a:lnSpc>
                <a:spcPct val="80000"/>
              </a:lnSpc>
              <a:buFont typeface="Wingdings 2" panose="05020102010507070707" pitchFamily="18" charset="2"/>
              <a:buNone/>
              <a:defRPr/>
            </a:pPr>
            <a:endParaRPr lang="en-US" altLang="en-US" sz="1700">
              <a:cs typeface="Calibri"/>
            </a:endParaRPr>
          </a:p>
          <a:p>
            <a:pPr lvl="1" indent="-287020">
              <a:lnSpc>
                <a:spcPct val="80000"/>
              </a:lnSpc>
              <a:defRPr/>
            </a:pPr>
            <a:r>
              <a:rPr lang="en-US" altLang="en-US" sz="1900" b="1"/>
              <a:t>Relocation Allowances</a:t>
            </a:r>
            <a:endParaRPr lang="en-US" altLang="en-US" sz="1900" b="1">
              <a:cs typeface="Calibri"/>
            </a:endParaRPr>
          </a:p>
          <a:p>
            <a:pPr marL="1090295" lvl="2">
              <a:lnSpc>
                <a:spcPct val="80000"/>
              </a:lnSpc>
              <a:defRPr/>
            </a:pPr>
            <a:r>
              <a:rPr lang="en-US" altLang="en-US" sz="1900"/>
              <a:t>Start on the date the person </a:t>
            </a:r>
            <a:r>
              <a:rPr lang="en-US" altLang="en-US" sz="1900" u="sng">
                <a:effectLst>
                  <a:outerShdw blurRad="38100" dist="38100" dir="2700000" algn="tl">
                    <a:srgbClr val="000000">
                      <a:alpha val="43137"/>
                    </a:srgbClr>
                  </a:outerShdw>
                </a:effectLst>
              </a:rPr>
              <a:t>knew or should have known</a:t>
            </a:r>
            <a:r>
              <a:rPr lang="en-US" altLang="en-US" sz="1900"/>
              <a:t> + 425 days OR if participated in TAA approved training + 182 days from the end date of training</a:t>
            </a:r>
            <a:endParaRPr lang="en-US" altLang="en-US" sz="1700" b="1">
              <a:cs typeface="Calibri"/>
            </a:endParaRPr>
          </a:p>
          <a:p>
            <a:pPr marL="0" indent="0">
              <a:lnSpc>
                <a:spcPct val="80000"/>
              </a:lnSpc>
              <a:buNone/>
              <a:defRPr/>
            </a:pPr>
            <a:r>
              <a:rPr lang="en-US" altLang="en-US" sz="2000" b="1"/>
              <a:t>					</a:t>
            </a:r>
            <a:r>
              <a:rPr lang="en-US" altLang="en-US" sz="1400"/>
              <a:t>*Only 2002 and 2015R customers have a 210 day deadline</a:t>
            </a:r>
          </a:p>
        </p:txBody>
      </p:sp>
    </p:spTree>
    <p:extLst>
      <p:ext uri="{BB962C8B-B14F-4D97-AF65-F5344CB8AC3E}">
        <p14:creationId xmlns:p14="http://schemas.microsoft.com/office/powerpoint/2010/main" val="616370056"/>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941BE8DD-6BA1-AD43-8321-0CEB068BCC7D}" type="slidenum">
              <a:rPr lang="en-US" smtClean="0"/>
              <a:pPr/>
              <a:t>28</a:t>
            </a:fld>
            <a:endParaRPr lang="en-US"/>
          </a:p>
        </p:txBody>
      </p:sp>
      <p:pic>
        <p:nvPicPr>
          <p:cNvPr id="1026" name="Picture 2" descr="https://www.deccanherald.com/sites/dh/files/styles/article_detail/public/article_images/2018/06/06/career-planning.jpg?itok=6DsFvFUG"/>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1371825" y="1446213"/>
            <a:ext cx="6400350"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95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297148"/>
            <a:ext cx="8229600" cy="4525963"/>
          </a:xfrm>
        </p:spPr>
        <p:txBody>
          <a:bodyPr>
            <a:noAutofit/>
          </a:bodyPr>
          <a:lstStyle/>
          <a:p>
            <a:pPr marL="0" indent="0">
              <a:buNone/>
            </a:pPr>
            <a:r>
              <a:rPr lang="en-US" sz="2000"/>
              <a:t>Case Management helps ensure that customers will receive the services that best fit their needs.  </a:t>
            </a:r>
          </a:p>
          <a:p>
            <a:pPr marL="0" indent="0">
              <a:buNone/>
            </a:pPr>
            <a:r>
              <a:rPr lang="en-US" sz="1800"/>
              <a:t>Case Management:</a:t>
            </a:r>
          </a:p>
          <a:p>
            <a:pPr>
              <a:buClr>
                <a:schemeClr val="folHlink"/>
              </a:buClr>
              <a:buFont typeface="Wingdings 3" panose="05040102010807070707" pitchFamily="18" charset="2"/>
              <a:buChar char="}"/>
            </a:pPr>
            <a:r>
              <a:rPr lang="en-US" altLang="en-US" sz="1800">
                <a:solidFill>
                  <a:srgbClr val="0D2F37"/>
                </a:solidFill>
              </a:rPr>
              <a:t>Comprehensive and specialized assessment of skill levels and service needs</a:t>
            </a:r>
          </a:p>
          <a:p>
            <a:pPr>
              <a:buClr>
                <a:schemeClr val="folHlink"/>
              </a:buClr>
              <a:buFont typeface="Wingdings 3" panose="05040102010807070707" pitchFamily="18" charset="2"/>
              <a:buChar char="}"/>
            </a:pPr>
            <a:r>
              <a:rPr lang="en-US" altLang="en-US" sz="1800">
                <a:solidFill>
                  <a:srgbClr val="0D2F37"/>
                </a:solidFill>
              </a:rPr>
              <a:t>Development of an individual employment plan</a:t>
            </a:r>
          </a:p>
          <a:p>
            <a:pPr>
              <a:buClr>
                <a:schemeClr val="folHlink"/>
              </a:buClr>
              <a:buFont typeface="Wingdings 3" panose="05040102010807070707" pitchFamily="18" charset="2"/>
              <a:buChar char="}"/>
            </a:pPr>
            <a:r>
              <a:rPr lang="en-US" altLang="en-US" sz="1800">
                <a:solidFill>
                  <a:srgbClr val="0D2F37"/>
                </a:solidFill>
              </a:rPr>
              <a:t>Provided information on training and financial aid</a:t>
            </a:r>
          </a:p>
          <a:p>
            <a:pPr>
              <a:buClr>
                <a:schemeClr val="folHlink"/>
              </a:buClr>
              <a:buFont typeface="Wingdings 3" panose="05040102010807070707" pitchFamily="18" charset="2"/>
              <a:buChar char="}"/>
            </a:pPr>
            <a:r>
              <a:rPr lang="en-US" altLang="en-US" sz="1800">
                <a:solidFill>
                  <a:srgbClr val="0D2F37"/>
                </a:solidFill>
              </a:rPr>
              <a:t>Prevocational services (</a:t>
            </a:r>
            <a:r>
              <a:rPr lang="en-US" altLang="en-US" sz="1800" err="1">
                <a:solidFill>
                  <a:srgbClr val="0D2F37"/>
                </a:solidFill>
              </a:rPr>
              <a:t>eg</a:t>
            </a:r>
            <a:r>
              <a:rPr lang="en-US" altLang="en-US" sz="1800">
                <a:solidFill>
                  <a:srgbClr val="0D2F37"/>
                </a:solidFill>
              </a:rPr>
              <a:t>, communication skills, interviewing skills, personal maintenance skills, </a:t>
            </a:r>
            <a:r>
              <a:rPr lang="en-US" altLang="en-US" sz="1800" err="1">
                <a:solidFill>
                  <a:srgbClr val="0D2F37"/>
                </a:solidFill>
              </a:rPr>
              <a:t>etc</a:t>
            </a:r>
            <a:r>
              <a:rPr lang="en-US" altLang="en-US" sz="1800">
                <a:solidFill>
                  <a:srgbClr val="0D2F37"/>
                </a:solidFill>
              </a:rPr>
              <a:t>)</a:t>
            </a:r>
          </a:p>
          <a:p>
            <a:pPr>
              <a:buClr>
                <a:schemeClr val="folHlink"/>
              </a:buClr>
              <a:buFont typeface="Wingdings 3" panose="05040102010807070707" pitchFamily="18" charset="2"/>
              <a:buChar char="}"/>
            </a:pPr>
            <a:r>
              <a:rPr lang="en-US" altLang="en-US" sz="1800">
                <a:solidFill>
                  <a:srgbClr val="0D2F37"/>
                </a:solidFill>
              </a:rPr>
              <a:t>Individual career counseling, including job search and placement counseling</a:t>
            </a:r>
          </a:p>
          <a:p>
            <a:pPr>
              <a:buClr>
                <a:schemeClr val="folHlink"/>
              </a:buClr>
              <a:buFont typeface="Wingdings 3" panose="05040102010807070707" pitchFamily="18" charset="2"/>
              <a:buChar char="}"/>
            </a:pPr>
            <a:r>
              <a:rPr lang="en-US" altLang="en-US" sz="1800">
                <a:solidFill>
                  <a:srgbClr val="0D2F37"/>
                </a:solidFill>
              </a:rPr>
              <a:t>Employment statistics information</a:t>
            </a:r>
          </a:p>
          <a:p>
            <a:pPr>
              <a:buClr>
                <a:schemeClr val="folHlink"/>
              </a:buClr>
              <a:buFont typeface="Wingdings 3" panose="05040102010807070707" pitchFamily="18" charset="2"/>
              <a:buChar char="}"/>
            </a:pPr>
            <a:r>
              <a:rPr lang="en-US" altLang="en-US" sz="1800">
                <a:solidFill>
                  <a:srgbClr val="0D2F37"/>
                </a:solidFill>
              </a:rPr>
              <a:t>Information relating to supportive services (child care, transportation, housing assistance, </a:t>
            </a:r>
            <a:r>
              <a:rPr lang="en-US" altLang="en-US" sz="1800" err="1">
                <a:solidFill>
                  <a:srgbClr val="0D2F37"/>
                </a:solidFill>
              </a:rPr>
              <a:t>etc</a:t>
            </a:r>
            <a:r>
              <a:rPr lang="en-US" altLang="en-US" sz="1800">
                <a:solidFill>
                  <a:srgbClr val="0D2F37"/>
                </a:solidFill>
              </a:rPr>
              <a:t>)</a:t>
            </a:r>
          </a:p>
          <a:p>
            <a:pPr marL="0" indent="0">
              <a:buNone/>
            </a:pPr>
            <a:endParaRPr lang="en-US" sz="2400"/>
          </a:p>
        </p:txBody>
      </p:sp>
      <p:sp>
        <p:nvSpPr>
          <p:cNvPr id="3" name="Title 2"/>
          <p:cNvSpPr>
            <a:spLocks noGrp="1"/>
          </p:cNvSpPr>
          <p:nvPr>
            <p:ph type="title"/>
          </p:nvPr>
        </p:nvSpPr>
        <p:spPr/>
        <p:txBody>
          <a:bodyPr/>
          <a:lstStyle/>
          <a:p>
            <a:r>
              <a:rPr lang="en-US"/>
              <a:t>Case Management</a:t>
            </a:r>
          </a:p>
        </p:txBody>
      </p:sp>
      <p:sp>
        <p:nvSpPr>
          <p:cNvPr id="4" name="Slide Number Placeholder 3"/>
          <p:cNvSpPr>
            <a:spLocks noGrp="1"/>
          </p:cNvSpPr>
          <p:nvPr>
            <p:ph type="sldNum" sz="quarter" idx="10"/>
          </p:nvPr>
        </p:nvSpPr>
        <p:spPr/>
        <p:txBody>
          <a:bodyPr/>
          <a:lstStyle/>
          <a:p>
            <a:pPr>
              <a:defRPr/>
            </a:pPr>
            <a:fld id="{EB8C7EE2-B339-4C68-BA78-AB4AC81F3823}" type="slidenum">
              <a:rPr lang="en-US" altLang="en-US" smtClean="0"/>
              <a:pPr>
                <a:defRPr/>
              </a:pPr>
              <a:t>29</a:t>
            </a:fld>
            <a:endParaRPr lang="en-US" altLang="en-US"/>
          </a:p>
        </p:txBody>
      </p:sp>
    </p:spTree>
    <p:extLst>
      <p:ext uri="{BB962C8B-B14F-4D97-AF65-F5344CB8AC3E}">
        <p14:creationId xmlns:p14="http://schemas.microsoft.com/office/powerpoint/2010/main" val="884482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Autofit/>
          </a:bodyPr>
          <a:lstStyle/>
          <a:p>
            <a:pPr marL="0" indent="0">
              <a:buNone/>
            </a:pPr>
            <a:r>
              <a:rPr lang="en-US" sz="2400"/>
              <a:t>An overview of the Trade Program over a series of WebEx meetings.</a:t>
            </a:r>
          </a:p>
          <a:p>
            <a:r>
              <a:rPr lang="en-US" sz="2000"/>
              <a:t>Introduction – History, Petitions, Filing a 1666, and Extension requests</a:t>
            </a:r>
          </a:p>
          <a:p>
            <a:r>
              <a:rPr lang="en-US" sz="2000"/>
              <a:t>Employment and Case Management, Waivers</a:t>
            </a:r>
          </a:p>
          <a:p>
            <a:r>
              <a:rPr lang="en-US" sz="2000"/>
              <a:t>Training Benefits</a:t>
            </a:r>
          </a:p>
          <a:p>
            <a:r>
              <a:rPr lang="en-US" sz="2000"/>
              <a:t>Alternative/Re-Employment Trade Adjustment Assistance and Health Coverage Tax Credit (A/RTAA and HCTC)</a:t>
            </a:r>
            <a:endParaRPr lang="en-US" sz="2000">
              <a:cs typeface="Calibri"/>
            </a:endParaRPr>
          </a:p>
          <a:p>
            <a:r>
              <a:rPr lang="en-US" sz="2000"/>
              <a:t>Travel, Job Search, and Relocation Allowances</a:t>
            </a:r>
          </a:p>
          <a:p>
            <a:r>
              <a:rPr lang="en-US" sz="2000">
                <a:ea typeface="+mn-lt"/>
                <a:cs typeface="+mn-lt"/>
              </a:rPr>
              <a:t>Trade Readjustment Allowance Benefits (TRA)</a:t>
            </a:r>
            <a:endParaRPr lang="en-US" sz="2000">
              <a:cs typeface="Calibri"/>
            </a:endParaRPr>
          </a:p>
        </p:txBody>
      </p:sp>
      <p:sp>
        <p:nvSpPr>
          <p:cNvPr id="3" name="Title 2"/>
          <p:cNvSpPr>
            <a:spLocks noGrp="1"/>
          </p:cNvSpPr>
          <p:nvPr>
            <p:ph type="title"/>
          </p:nvPr>
        </p:nvSpPr>
        <p:spPr/>
        <p:txBody>
          <a:bodyPr/>
          <a:lstStyle/>
          <a:p>
            <a:r>
              <a:rPr lang="en-US"/>
              <a:t>Objective of the Trade Sessions</a:t>
            </a:r>
          </a:p>
        </p:txBody>
      </p:sp>
      <p:sp>
        <p:nvSpPr>
          <p:cNvPr id="4" name="Slide Number Placeholder 3"/>
          <p:cNvSpPr>
            <a:spLocks noGrp="1"/>
          </p:cNvSpPr>
          <p:nvPr>
            <p:ph type="sldNum" sz="quarter" idx="10"/>
          </p:nvPr>
        </p:nvSpPr>
        <p:spPr/>
        <p:txBody>
          <a:bodyPr/>
          <a:lstStyle/>
          <a:p>
            <a:pPr>
              <a:defRPr/>
            </a:pPr>
            <a:fld id="{EB8C7EE2-B339-4C68-BA78-AB4AC81F3823}" type="slidenum">
              <a:rPr lang="en-US" altLang="en-US" smtClean="0"/>
              <a:pPr>
                <a:defRPr/>
              </a:pPr>
              <a:t>3</a:t>
            </a:fld>
            <a:endParaRPr lang="en-US" altLang="en-US"/>
          </a:p>
        </p:txBody>
      </p:sp>
    </p:spTree>
    <p:extLst>
      <p:ext uri="{BB962C8B-B14F-4D97-AF65-F5344CB8AC3E}">
        <p14:creationId xmlns:p14="http://schemas.microsoft.com/office/powerpoint/2010/main" val="1883640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a:bodyPr>
          <a:lstStyle/>
          <a:p>
            <a:pPr marL="0" indent="0">
              <a:buNone/>
            </a:pPr>
            <a:r>
              <a:rPr lang="en-US" sz="2400"/>
              <a:t>The Department of Labor Employment and Training Administration published a Final Rule implementing the Trade Adjustment Assistance Reauthorization Act of 2015 on August 21, 2020 (85 FR 51896).  The TAA Final Rule is codified at 20 CFR Part 618 and became effective on September 21, 2020.  </a:t>
            </a:r>
          </a:p>
          <a:p>
            <a:pPr marL="0" indent="0">
              <a:buNone/>
            </a:pPr>
            <a:endParaRPr lang="en-US" sz="2400"/>
          </a:p>
          <a:p>
            <a:pPr marL="0" indent="0">
              <a:buNone/>
            </a:pPr>
            <a:r>
              <a:rPr lang="en-US" sz="2400"/>
              <a:t>TAA Final Rule mandates co-enrollment between the TAA Program, and WIOA DW Program, </a:t>
            </a:r>
            <a:r>
              <a:rPr lang="en-US" sz="2400" b="1" u="sng">
                <a:ea typeface="+mn-lt"/>
                <a:cs typeface="+mn-lt"/>
              </a:rPr>
              <a:t>if eligible</a:t>
            </a:r>
            <a:r>
              <a:rPr lang="en-US" sz="2400">
                <a:ea typeface="+mn-lt"/>
                <a:cs typeface="+mn-lt"/>
              </a:rPr>
              <a:t>,</a:t>
            </a:r>
            <a:r>
              <a:rPr lang="en-US" sz="2400"/>
              <a:t> and strongly encourages co-enrollment in other programs to ensure coordinated services for trade-affected workers.</a:t>
            </a:r>
          </a:p>
          <a:p>
            <a:pPr marL="0" indent="0">
              <a:buNone/>
            </a:pPr>
            <a:endParaRPr lang="en-US"/>
          </a:p>
        </p:txBody>
      </p:sp>
      <p:sp>
        <p:nvSpPr>
          <p:cNvPr id="3" name="Title 2"/>
          <p:cNvSpPr>
            <a:spLocks noGrp="1"/>
          </p:cNvSpPr>
          <p:nvPr>
            <p:ph type="title"/>
          </p:nvPr>
        </p:nvSpPr>
        <p:spPr/>
        <p:txBody>
          <a:bodyPr/>
          <a:lstStyle/>
          <a:p>
            <a:r>
              <a:rPr lang="en-US"/>
              <a:t>TAA Final Rule – Co-Enrollment</a:t>
            </a:r>
          </a:p>
        </p:txBody>
      </p:sp>
      <p:sp>
        <p:nvSpPr>
          <p:cNvPr id="4" name="Slide Number Placeholder 3"/>
          <p:cNvSpPr>
            <a:spLocks noGrp="1"/>
          </p:cNvSpPr>
          <p:nvPr>
            <p:ph type="sldNum" sz="quarter" idx="10"/>
          </p:nvPr>
        </p:nvSpPr>
        <p:spPr/>
        <p:txBody>
          <a:bodyPr/>
          <a:lstStyle/>
          <a:p>
            <a:pPr>
              <a:defRPr/>
            </a:pPr>
            <a:fld id="{EB8C7EE2-B339-4C68-BA78-AB4AC81F3823}" type="slidenum">
              <a:rPr lang="en-US" altLang="en-US" smtClean="0"/>
              <a:pPr>
                <a:defRPr/>
              </a:pPr>
              <a:t>30</a:t>
            </a:fld>
            <a:endParaRPr lang="en-US" altLang="en-US"/>
          </a:p>
        </p:txBody>
      </p:sp>
    </p:spTree>
    <p:extLst>
      <p:ext uri="{BB962C8B-B14F-4D97-AF65-F5344CB8AC3E}">
        <p14:creationId xmlns:p14="http://schemas.microsoft.com/office/powerpoint/2010/main" val="3875917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77444AF0-1055-4C1E-A0A2-11BB93463000}" type="slidenum">
              <a:rPr lang="en-US" altLang="en-US" sz="1000" smtClean="0">
                <a:solidFill>
                  <a:schemeClr val="bg1"/>
                </a:solidFill>
              </a:rPr>
              <a:pPr>
                <a:spcBef>
                  <a:spcPct val="0"/>
                </a:spcBef>
                <a:buClrTx/>
                <a:buSzTx/>
                <a:buFontTx/>
                <a:buNone/>
              </a:pPr>
              <a:t>31</a:t>
            </a:fld>
            <a:endParaRPr lang="en-US" altLang="en-US" sz="1000">
              <a:solidFill>
                <a:schemeClr val="bg1"/>
              </a:solidFill>
            </a:endParaRPr>
          </a:p>
        </p:txBody>
      </p:sp>
      <p:sp>
        <p:nvSpPr>
          <p:cNvPr id="166914" name="Rectangle 2"/>
          <p:cNvSpPr>
            <a:spLocks noGrp="1"/>
          </p:cNvSpPr>
          <p:nvPr>
            <p:ph type="title"/>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effectLst/>
              </a:rPr>
              <a:t>Co-Enrollment</a:t>
            </a:r>
          </a:p>
        </p:txBody>
      </p:sp>
      <p:sp>
        <p:nvSpPr>
          <p:cNvPr id="23556" name="Rectangle 3"/>
          <p:cNvSpPr>
            <a:spLocks noGrp="1"/>
          </p:cNvSpPr>
          <p:nvPr>
            <p:ph type="body" idx="1"/>
          </p:nvPr>
        </p:nvSpPr>
        <p:spPr>
          <a:xfrm>
            <a:off x="457200" y="1481138"/>
            <a:ext cx="8382000" cy="4525962"/>
          </a:xfrm>
        </p:spPr>
        <p:txBody>
          <a:bodyPr>
            <a:normAutofit fontScale="92500" lnSpcReduction="10000"/>
          </a:bodyPr>
          <a:lstStyle/>
          <a:p>
            <a:pPr marL="0" indent="0">
              <a:lnSpc>
                <a:spcPct val="90000"/>
              </a:lnSpc>
              <a:buNone/>
            </a:pPr>
            <a:r>
              <a:rPr lang="en-US" altLang="en-US" sz="2500"/>
              <a:t>WIOA Co-enrollment is now a requirement.  It allows trade-affected customers to receive supportive services that may assist in a quicker transition to work.</a:t>
            </a:r>
          </a:p>
          <a:p>
            <a:pPr marL="0" indent="0">
              <a:lnSpc>
                <a:spcPct val="90000"/>
              </a:lnSpc>
              <a:buNone/>
            </a:pPr>
            <a:r>
              <a:rPr lang="en-US" altLang="en-US" sz="2500"/>
              <a:t>Career Centers should fully integrate TAA participants and resources into the One-Stop Career Center system, thereby maximizing and enhancing existing employment and career planning structures.  This can help lead to successful outcomes.</a:t>
            </a:r>
          </a:p>
          <a:p>
            <a:pPr marL="0" indent="0">
              <a:lnSpc>
                <a:spcPct val="90000"/>
              </a:lnSpc>
              <a:buNone/>
            </a:pPr>
            <a:r>
              <a:rPr lang="en-US" altLang="en-US" sz="2500"/>
              <a:t>Some other co-enrollment options may be</a:t>
            </a:r>
          </a:p>
          <a:p>
            <a:pPr marL="0" indent="0">
              <a:lnSpc>
                <a:spcPct val="90000"/>
              </a:lnSpc>
              <a:buNone/>
            </a:pPr>
            <a:endParaRPr lang="en-US" altLang="en-US" sz="2500"/>
          </a:p>
          <a:p>
            <a:pPr marL="0" indent="0" algn="ctr">
              <a:lnSpc>
                <a:spcPct val="90000"/>
              </a:lnSpc>
              <a:buNone/>
            </a:pPr>
            <a:endParaRPr lang="en-US" altLang="en-US" sz="2500"/>
          </a:p>
          <a:p>
            <a:pPr marL="0" indent="0" algn="ctr">
              <a:lnSpc>
                <a:spcPct val="90000"/>
              </a:lnSpc>
              <a:buNone/>
            </a:pPr>
            <a:r>
              <a:rPr lang="en-US" altLang="en-US" sz="2500" b="1" i="1" u="sng"/>
              <a:t>Policy Issuance 100 DCS 13.112</a:t>
            </a:r>
          </a:p>
        </p:txBody>
      </p:sp>
      <p:sp>
        <p:nvSpPr>
          <p:cNvPr id="6" name="Text Box 4"/>
          <p:cNvSpPr txBox="1">
            <a:spLocks noChangeArrowheads="1"/>
          </p:cNvSpPr>
          <p:nvPr/>
        </p:nvSpPr>
        <p:spPr bwMode="auto">
          <a:xfrm>
            <a:off x="1914567" y="4390347"/>
            <a:ext cx="546726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marL="457200" indent="-457200" eaLnBrk="1" hangingPunct="1">
              <a:spcBef>
                <a:spcPct val="0"/>
              </a:spcBef>
              <a:buClr>
                <a:schemeClr val="accent6"/>
              </a:buClr>
              <a:buSzTx/>
              <a:buFont typeface="Wingdings" panose="05000000000000000000" pitchFamily="2" charset="2"/>
              <a:buChar char="Ø"/>
            </a:pPr>
            <a:r>
              <a:rPr lang="en-US" altLang="en-US" sz="2400">
                <a:solidFill>
                  <a:schemeClr val="tx2"/>
                </a:solidFill>
                <a:latin typeface="+mn-lt"/>
              </a:rPr>
              <a:t>Wagner-</a:t>
            </a:r>
            <a:r>
              <a:rPr lang="en-US" altLang="en-US" sz="2400" err="1">
                <a:solidFill>
                  <a:schemeClr val="tx2"/>
                </a:solidFill>
                <a:latin typeface="+mn-lt"/>
              </a:rPr>
              <a:t>Peyser</a:t>
            </a:r>
            <a:endParaRPr lang="en-US" altLang="en-US" sz="2400">
              <a:solidFill>
                <a:schemeClr val="tx2"/>
              </a:solidFill>
              <a:latin typeface="+mn-lt"/>
            </a:endParaRPr>
          </a:p>
          <a:p>
            <a:pPr marL="457200" indent="-457200" eaLnBrk="1" hangingPunct="1">
              <a:spcBef>
                <a:spcPct val="0"/>
              </a:spcBef>
              <a:buClr>
                <a:schemeClr val="accent6"/>
              </a:buClr>
              <a:buSzTx/>
              <a:buFont typeface="Wingdings" panose="05000000000000000000" pitchFamily="2" charset="2"/>
              <a:buChar char="Ø"/>
            </a:pPr>
            <a:r>
              <a:rPr lang="en-US" altLang="en-US" sz="2400">
                <a:solidFill>
                  <a:schemeClr val="tx2"/>
                </a:solidFill>
                <a:latin typeface="+mn-lt"/>
              </a:rPr>
              <a:t>Other (Adult, Veteran, MA Rehab, Etc.)</a:t>
            </a:r>
          </a:p>
        </p:txBody>
      </p:sp>
    </p:spTree>
    <p:extLst>
      <p:ext uri="{BB962C8B-B14F-4D97-AF65-F5344CB8AC3E}">
        <p14:creationId xmlns:p14="http://schemas.microsoft.com/office/powerpoint/2010/main" val="1094844898"/>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839" y="1532466"/>
            <a:ext cx="8825500" cy="4637963"/>
          </a:xfrm>
        </p:spPr>
        <p:txBody>
          <a:bodyPr vert="horz" lIns="91440" tIns="45720" rIns="91440" bIns="45720" rtlCol="0" anchor="t">
            <a:normAutofit lnSpcReduction="10000"/>
          </a:bodyPr>
          <a:lstStyle/>
          <a:p>
            <a:pPr>
              <a:buFont typeface="Wingdings" panose="05000000000000000000" pitchFamily="2" charset="2"/>
              <a:buChar char="Ø"/>
            </a:pPr>
            <a:r>
              <a:rPr lang="en-US" sz="2400"/>
              <a:t>A state </a:t>
            </a:r>
            <a:r>
              <a:rPr lang="en-US" sz="2400" b="1" i="1" u="sng"/>
              <a:t>must</a:t>
            </a:r>
            <a:r>
              <a:rPr lang="en-US" sz="2400"/>
              <a:t> co-enroll workers who are eligible for WIOA dislocated worker program </a:t>
            </a:r>
            <a:r>
              <a:rPr lang="en-US" sz="2000" b="1" u="sng"/>
              <a:t>(All 1666’s approved as of September 21, 2020)</a:t>
            </a:r>
          </a:p>
          <a:p>
            <a:pPr lvl="1" indent="-287020"/>
            <a:r>
              <a:rPr lang="en-US" sz="2000"/>
              <a:t>Workers may decline without losing access to TAA Program benefits and services</a:t>
            </a:r>
            <a:endParaRPr lang="en-US" sz="2000">
              <a:cs typeface="Calibri"/>
            </a:endParaRPr>
          </a:p>
          <a:p>
            <a:pPr>
              <a:buFont typeface="Wingdings" panose="05000000000000000000" pitchFamily="2" charset="2"/>
              <a:buChar char="Ø"/>
            </a:pPr>
            <a:r>
              <a:rPr lang="en-US" sz="2400"/>
              <a:t>Most trade affected workers who have been separated from employment meet the definition of dislocated worker in WIOA</a:t>
            </a:r>
          </a:p>
          <a:p>
            <a:pPr lvl="1" indent="-287020"/>
            <a:r>
              <a:rPr lang="en-US" sz="2000"/>
              <a:t>Partially separated workers and adversely affected incumbent workers may also meet the definition</a:t>
            </a:r>
            <a:endParaRPr lang="en-US" sz="2000">
              <a:cs typeface="Calibri"/>
            </a:endParaRPr>
          </a:p>
          <a:p>
            <a:pPr>
              <a:buFont typeface="Wingdings" panose="05000000000000000000" pitchFamily="2" charset="2"/>
              <a:buChar char="Ø"/>
            </a:pPr>
            <a:r>
              <a:rPr lang="en-US" sz="2400"/>
              <a:t>The Selective Service requirement of WIOA must be met for co-enrollment to occur</a:t>
            </a:r>
          </a:p>
          <a:p>
            <a:pPr marL="0" indent="0" algn="ctr">
              <a:buNone/>
            </a:pPr>
            <a:r>
              <a:rPr lang="en-US" altLang="en-US" sz="2400" b="1" i="1" u="sng"/>
              <a:t>Policy Issuance 100 DCS 13.112</a:t>
            </a:r>
            <a:br>
              <a:rPr lang="en-US" altLang="en-US" sz="2400" b="1" i="1" u="sng"/>
            </a:br>
            <a:br>
              <a:rPr lang="en-US" altLang="en-US" sz="2400" b="1" i="1" u="sng"/>
            </a:br>
            <a:r>
              <a:rPr lang="en-US" altLang="en-US" sz="2400" b="1" i="1" u="sng">
                <a:cs typeface="Calibri"/>
              </a:rPr>
              <a:t>*Must document reason if worker wishes to not Co-Enroll.</a:t>
            </a:r>
            <a:endParaRPr lang="en-US" altLang="en-US" sz="2400" b="1" i="1" u="sng"/>
          </a:p>
          <a:p>
            <a:pPr marL="0" indent="0" algn="ctr">
              <a:buNone/>
            </a:pPr>
            <a:endParaRPr lang="en-US" sz="2400"/>
          </a:p>
          <a:p>
            <a:pPr marL="0" indent="0">
              <a:buNone/>
              <a:defRPr/>
            </a:pPr>
            <a:endParaRPr lang="en-US" sz="2000"/>
          </a:p>
        </p:txBody>
      </p:sp>
      <p:sp>
        <p:nvSpPr>
          <p:cNvPr id="2253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AB282985-5954-4C1C-823B-1315C38182AF}" type="slidenum">
              <a:rPr lang="en-US" altLang="en-US" sz="1000" smtClean="0">
                <a:solidFill>
                  <a:schemeClr val="bg1"/>
                </a:solidFill>
              </a:rPr>
              <a:pPr>
                <a:spcBef>
                  <a:spcPct val="0"/>
                </a:spcBef>
                <a:buClrTx/>
                <a:buSzTx/>
                <a:buFontTx/>
                <a:buNone/>
              </a:pPr>
              <a:t>32</a:t>
            </a:fld>
            <a:endParaRPr lang="en-US" altLang="en-US" sz="1000">
              <a:solidFill>
                <a:schemeClr val="bg1"/>
              </a:solidFill>
            </a:endParaRPr>
          </a:p>
        </p:txBody>
      </p:sp>
      <p:sp>
        <p:nvSpPr>
          <p:cNvPr id="5" name="Rectangle 2"/>
          <p:cNvSpPr>
            <a:spLocks noGrp="1"/>
          </p:cNvSpPr>
          <p:nvPr>
            <p:ph type="title"/>
          </p:nvPr>
        </p:nvSpPr>
        <p:spPr bwMode="auto">
          <a:xfrm>
            <a:off x="457200" y="139614"/>
            <a:ext cx="7131050" cy="95434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effectLst/>
              </a:rPr>
              <a:t>Co-Enrollment - continued</a:t>
            </a:r>
          </a:p>
        </p:txBody>
      </p:sp>
    </p:spTree>
    <p:extLst>
      <p:ext uri="{BB962C8B-B14F-4D97-AF65-F5344CB8AC3E}">
        <p14:creationId xmlns:p14="http://schemas.microsoft.com/office/powerpoint/2010/main" val="3084887794"/>
      </p:ext>
    </p:extLst>
  </p:cSld>
  <p:clrMapOvr>
    <a:masterClrMapping/>
  </p:clrMapOvr>
  <p:transition spd="med">
    <p:fade/>
  </p:transition>
  <p:extLst>
    <p:ext uri="{6950BFC3-D8DA-4A85-94F7-54DA5524770B}">
      <p188:commentRel xmlns:p188="http://schemas.microsoft.com/office/powerpoint/2018/8/main" r:id="rId2"/>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Font typeface="Wingdings" panose="05000000000000000000" pitchFamily="2" charset="2"/>
              <a:buChar char="Ø"/>
            </a:pPr>
            <a:r>
              <a:rPr lang="en-US"/>
              <a:t>Initial assessments must be scheduled timely to ensure compliance with deadlines</a:t>
            </a:r>
          </a:p>
          <a:p>
            <a:pPr>
              <a:buFont typeface="Wingdings" panose="05000000000000000000" pitchFamily="2" charset="2"/>
              <a:buChar char="Ø"/>
            </a:pPr>
            <a:r>
              <a:rPr lang="en-US"/>
              <a:t>Administered with the cooperation of the worker</a:t>
            </a:r>
          </a:p>
          <a:p>
            <a:pPr>
              <a:buFont typeface="Wingdings" panose="05000000000000000000" pitchFamily="2" charset="2"/>
              <a:buChar char="Ø"/>
            </a:pPr>
            <a:r>
              <a:rPr lang="en-US"/>
              <a:t>Results must be documented</a:t>
            </a:r>
          </a:p>
          <a:p>
            <a:pPr>
              <a:buFont typeface="Wingdings" panose="05000000000000000000" pitchFamily="2" charset="2"/>
              <a:buChar char="Ø"/>
            </a:pPr>
            <a:r>
              <a:rPr lang="en-US"/>
              <a:t>Partner program assessment may be used if compliant </a:t>
            </a:r>
          </a:p>
          <a:p>
            <a:pPr lvl="1">
              <a:buFont typeface="Courier New" panose="02070309020205020404" pitchFamily="49" charset="0"/>
              <a:buChar char="o"/>
            </a:pPr>
            <a:r>
              <a:rPr lang="en-US"/>
              <a:t>May be supplemented. Components already completed do not need to be replicated</a:t>
            </a:r>
          </a:p>
          <a:p>
            <a:pPr>
              <a:buFont typeface="Wingdings" panose="05000000000000000000" pitchFamily="2" charset="2"/>
              <a:buChar char="Ø"/>
            </a:pPr>
            <a:r>
              <a:rPr lang="en-US"/>
              <a:t>A worker may refuse an assessment</a:t>
            </a:r>
          </a:p>
          <a:p>
            <a:pPr lvl="1">
              <a:buFont typeface="Courier New" panose="02070309020205020404" pitchFamily="49" charset="0"/>
              <a:buChar char="o"/>
            </a:pPr>
            <a:r>
              <a:rPr lang="en-US"/>
              <a:t>This may result in the denial of certain benefits</a:t>
            </a:r>
          </a:p>
        </p:txBody>
      </p:sp>
      <p:sp>
        <p:nvSpPr>
          <p:cNvPr id="3" name="Slide Number Placeholder 2"/>
          <p:cNvSpPr>
            <a:spLocks noGrp="1"/>
          </p:cNvSpPr>
          <p:nvPr>
            <p:ph type="sldNum" sz="quarter" idx="12"/>
          </p:nvPr>
        </p:nvSpPr>
        <p:spPr>
          <a:xfrm>
            <a:off x="8390466" y="6358001"/>
            <a:ext cx="296333" cy="365125"/>
          </a:xfrm>
          <a:prstGeom prst="rect">
            <a:avLst/>
          </a:prstGeom>
        </p:spPr>
        <p:txBody>
          <a:bodyPr vert="horz" lIns="0" tIns="45720" rIns="0" bIns="45720" rtlCol="0" anchor="ctr"/>
          <a:lstStyle>
            <a:defPPr>
              <a:defRPr lang="en-US"/>
            </a:defPPr>
            <a:lvl1pPr marL="0" algn="r" defTabSz="457200" rtl="0" eaLnBrk="1" latinLnBrk="0" hangingPunct="1">
              <a:defRPr sz="1000" kern="1200">
                <a:solidFill>
                  <a:srgbClr val="042B4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8B7785-F6D6-45F8-833E-07BD84680091}" type="slidenum">
              <a:rPr lang="en-US" smtClean="0"/>
              <a:pPr/>
              <a:t>33</a:t>
            </a:fld>
            <a:endParaRPr lang="en-US"/>
          </a:p>
        </p:txBody>
      </p:sp>
      <p:sp>
        <p:nvSpPr>
          <p:cNvPr id="4" name="Title 3"/>
          <p:cNvSpPr>
            <a:spLocks noGrp="1"/>
          </p:cNvSpPr>
          <p:nvPr>
            <p:ph type="title"/>
          </p:nvPr>
        </p:nvSpPr>
        <p:spPr/>
        <p:txBody>
          <a:bodyPr/>
          <a:lstStyle/>
          <a:p>
            <a:r>
              <a:rPr lang="en-US"/>
              <a:t>Assessments</a:t>
            </a:r>
          </a:p>
        </p:txBody>
      </p:sp>
    </p:spTree>
    <p:extLst>
      <p:ext uri="{BB962C8B-B14F-4D97-AF65-F5344CB8AC3E}">
        <p14:creationId xmlns:p14="http://schemas.microsoft.com/office/powerpoint/2010/main" val="19326517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fontScale="92500"/>
          </a:bodyPr>
          <a:lstStyle/>
          <a:p>
            <a:pPr>
              <a:buFont typeface="Wingdings" panose="05000000000000000000" pitchFamily="2" charset="2"/>
              <a:buChar char="Ø"/>
            </a:pPr>
            <a:r>
              <a:rPr lang="en-US"/>
              <a:t>Assessments help determine best service strategy to assist the worker in obtaining reemployment.</a:t>
            </a:r>
            <a:endParaRPr lang="en-US">
              <a:cs typeface="Calibri"/>
            </a:endParaRPr>
          </a:p>
          <a:p>
            <a:pPr>
              <a:buFont typeface="Wingdings" panose="05000000000000000000" pitchFamily="2" charset="2"/>
              <a:buChar char="Ø"/>
            </a:pPr>
            <a:r>
              <a:rPr lang="en-US"/>
              <a:t>Assessments include:</a:t>
            </a:r>
          </a:p>
          <a:p>
            <a:pPr lvl="1" indent="-287020"/>
            <a:r>
              <a:rPr lang="en-US"/>
              <a:t>Exploring labor market</a:t>
            </a:r>
            <a:endParaRPr lang="en-US">
              <a:cs typeface="Calibri"/>
            </a:endParaRPr>
          </a:p>
          <a:p>
            <a:pPr lvl="1" indent="-287020"/>
            <a:r>
              <a:rPr lang="en-US"/>
              <a:t>Knowledge, skills, and abilities</a:t>
            </a:r>
            <a:endParaRPr lang="en-US">
              <a:cs typeface="Calibri"/>
            </a:endParaRPr>
          </a:p>
          <a:p>
            <a:pPr lvl="1" indent="-287020"/>
            <a:r>
              <a:rPr lang="en-US"/>
              <a:t>Transferrable skills</a:t>
            </a:r>
            <a:endParaRPr lang="en-US">
              <a:cs typeface="Calibri"/>
            </a:endParaRPr>
          </a:p>
          <a:p>
            <a:pPr lvl="1" indent="-287020"/>
            <a:r>
              <a:rPr lang="en-US"/>
              <a:t>Evaluation of skill levels</a:t>
            </a:r>
            <a:endParaRPr lang="en-US">
              <a:cs typeface="Calibri"/>
            </a:endParaRPr>
          </a:p>
          <a:p>
            <a:pPr lvl="1" indent="-287020"/>
            <a:r>
              <a:rPr lang="en-US"/>
              <a:t>Barriers to employment</a:t>
            </a:r>
            <a:endParaRPr lang="en-US">
              <a:cs typeface="Calibri"/>
            </a:endParaRPr>
          </a:p>
          <a:p>
            <a:pPr>
              <a:buFont typeface="Wingdings" panose="05000000000000000000" pitchFamily="2" charset="2"/>
              <a:buChar char="Ø"/>
            </a:pPr>
            <a:r>
              <a:rPr lang="en-US"/>
              <a:t>Assessments will help determine which route the customer will take next.  TORQ is a valuable tool for this.</a:t>
            </a:r>
            <a:endParaRPr lang="en-US">
              <a:cs typeface="Calibri"/>
            </a:endParaRPr>
          </a:p>
        </p:txBody>
      </p:sp>
      <p:sp>
        <p:nvSpPr>
          <p:cNvPr id="3" name="Slide Number Placeholder 2"/>
          <p:cNvSpPr>
            <a:spLocks noGrp="1"/>
          </p:cNvSpPr>
          <p:nvPr>
            <p:ph type="sldNum" sz="quarter" idx="12"/>
          </p:nvPr>
        </p:nvSpPr>
        <p:spPr>
          <a:xfrm>
            <a:off x="8390466" y="6358001"/>
            <a:ext cx="296333" cy="365125"/>
          </a:xfrm>
          <a:prstGeom prst="rect">
            <a:avLst/>
          </a:prstGeom>
        </p:spPr>
        <p:txBody>
          <a:bodyPr vert="horz" lIns="0" tIns="45720" rIns="0" bIns="45720" rtlCol="0" anchor="ctr"/>
          <a:lstStyle>
            <a:defPPr>
              <a:defRPr lang="en-US"/>
            </a:defPPr>
            <a:lvl1pPr marL="0" algn="r" defTabSz="457200" rtl="0" eaLnBrk="1" latinLnBrk="0" hangingPunct="1">
              <a:defRPr sz="1000" kern="1200">
                <a:solidFill>
                  <a:srgbClr val="042B4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8B7785-F6D6-45F8-833E-07BD84680091}" type="slidenum">
              <a:rPr lang="en-US" smtClean="0"/>
              <a:pPr/>
              <a:t>34</a:t>
            </a:fld>
            <a:endParaRPr lang="en-US"/>
          </a:p>
        </p:txBody>
      </p:sp>
      <p:sp>
        <p:nvSpPr>
          <p:cNvPr id="4" name="Title 3"/>
          <p:cNvSpPr>
            <a:spLocks noGrp="1"/>
          </p:cNvSpPr>
          <p:nvPr>
            <p:ph type="title"/>
          </p:nvPr>
        </p:nvSpPr>
        <p:spPr/>
        <p:txBody>
          <a:bodyPr/>
          <a:lstStyle/>
          <a:p>
            <a:r>
              <a:rPr lang="en-US"/>
              <a:t>Assessments</a:t>
            </a:r>
          </a:p>
        </p:txBody>
      </p:sp>
    </p:spTree>
    <p:extLst>
      <p:ext uri="{BB962C8B-B14F-4D97-AF65-F5344CB8AC3E}">
        <p14:creationId xmlns:p14="http://schemas.microsoft.com/office/powerpoint/2010/main" val="142894191"/>
      </p:ext>
    </p:extLst>
  </p:cSld>
  <p:clrMapOvr>
    <a:masterClrMapping/>
  </p:clrMapOvr>
  <p:extLst>
    <p:ext uri="{6950BFC3-D8DA-4A85-94F7-54DA5524770B}">
      <p188:commentRel xmlns:p188="http://schemas.microsoft.com/office/powerpoint/2018/8/main" r:id="rId3"/>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a:bodyPr>
          <a:lstStyle/>
          <a:p>
            <a:r>
              <a:rPr lang="en-US"/>
              <a:t>IEP or Career Action Plan (CAP) is needed to approve training</a:t>
            </a:r>
          </a:p>
          <a:p>
            <a:r>
              <a:rPr lang="en-US"/>
              <a:t>Uses results of assessments</a:t>
            </a:r>
          </a:p>
          <a:p>
            <a:r>
              <a:rPr lang="en-US"/>
              <a:t>Must document:</a:t>
            </a:r>
          </a:p>
          <a:p>
            <a:pPr lvl="1" indent="-287020"/>
            <a:r>
              <a:rPr lang="en-US"/>
              <a:t>Employment goal</a:t>
            </a:r>
            <a:endParaRPr lang="en-US">
              <a:cs typeface="Calibri"/>
            </a:endParaRPr>
          </a:p>
          <a:p>
            <a:pPr lvl="1" indent="-287020"/>
            <a:r>
              <a:rPr lang="en-US"/>
              <a:t>Type of training proposed, if any</a:t>
            </a:r>
            <a:endParaRPr lang="en-US">
              <a:cs typeface="Calibri"/>
            </a:endParaRPr>
          </a:p>
          <a:p>
            <a:pPr lvl="1" indent="-287020"/>
            <a:r>
              <a:rPr lang="en-US"/>
              <a:t>Services, if any, needed to obtain suitable employment</a:t>
            </a:r>
            <a:endParaRPr lang="en-US">
              <a:cs typeface="Calibri"/>
            </a:endParaRPr>
          </a:p>
          <a:p>
            <a:pPr lvl="1" indent="-287020"/>
            <a:r>
              <a:rPr lang="en-US"/>
              <a:t>Supplemental assistance that may be needed</a:t>
            </a:r>
            <a:endParaRPr lang="en-US">
              <a:cs typeface="Calibri"/>
            </a:endParaRPr>
          </a:p>
          <a:p>
            <a:pPr lvl="1" indent="-287020"/>
            <a:endParaRPr lang="en-US">
              <a:cs typeface="Calibri"/>
            </a:endParaRPr>
          </a:p>
          <a:p>
            <a:pPr lvl="1" indent="-287020"/>
            <a:endParaRPr lang="en-US">
              <a:cs typeface="Calibri"/>
            </a:endParaRPr>
          </a:p>
          <a:p>
            <a:endParaRPr lang="en-US"/>
          </a:p>
        </p:txBody>
      </p:sp>
      <p:sp>
        <p:nvSpPr>
          <p:cNvPr id="3" name="Slide Number Placeholder 2"/>
          <p:cNvSpPr>
            <a:spLocks noGrp="1"/>
          </p:cNvSpPr>
          <p:nvPr>
            <p:ph type="sldNum" sz="quarter" idx="12"/>
          </p:nvPr>
        </p:nvSpPr>
        <p:spPr>
          <a:xfrm>
            <a:off x="8390466" y="6358001"/>
            <a:ext cx="296333" cy="365125"/>
          </a:xfrm>
          <a:prstGeom prst="rect">
            <a:avLst/>
          </a:prstGeom>
        </p:spPr>
        <p:txBody>
          <a:bodyPr vert="horz" lIns="0" tIns="45720" rIns="0" bIns="45720" rtlCol="0" anchor="ctr"/>
          <a:lstStyle>
            <a:defPPr>
              <a:defRPr lang="en-US"/>
            </a:defPPr>
            <a:lvl1pPr marL="0" algn="r" defTabSz="457200" rtl="0" eaLnBrk="1" latinLnBrk="0" hangingPunct="1">
              <a:defRPr sz="1000" kern="1200">
                <a:solidFill>
                  <a:srgbClr val="042B4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8B7785-F6D6-45F8-833E-07BD84680091}" type="slidenum">
              <a:rPr lang="en-US" smtClean="0"/>
              <a:pPr/>
              <a:t>35</a:t>
            </a:fld>
            <a:endParaRPr lang="en-US"/>
          </a:p>
        </p:txBody>
      </p:sp>
      <p:sp>
        <p:nvSpPr>
          <p:cNvPr id="4" name="Title 3"/>
          <p:cNvSpPr>
            <a:spLocks noGrp="1"/>
          </p:cNvSpPr>
          <p:nvPr>
            <p:ph type="title"/>
          </p:nvPr>
        </p:nvSpPr>
        <p:spPr/>
        <p:txBody>
          <a:bodyPr/>
          <a:lstStyle/>
          <a:p>
            <a:r>
              <a:rPr lang="en-US"/>
              <a:t>Individual Employment Plans</a:t>
            </a:r>
          </a:p>
        </p:txBody>
      </p:sp>
    </p:spTree>
    <p:extLst>
      <p:ext uri="{BB962C8B-B14F-4D97-AF65-F5344CB8AC3E}">
        <p14:creationId xmlns:p14="http://schemas.microsoft.com/office/powerpoint/2010/main" val="571814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a:bodyPr>
          <a:lstStyle/>
          <a:p>
            <a:pPr marL="0" indent="0">
              <a:buNone/>
            </a:pPr>
            <a:r>
              <a:rPr lang="en-US">
                <a:ea typeface="+mn-lt"/>
                <a:cs typeface="+mn-lt"/>
              </a:rPr>
              <a:t>Suitable Employment </a:t>
            </a:r>
            <a:endParaRPr lang="en-US">
              <a:cs typeface="Calibri"/>
            </a:endParaRPr>
          </a:p>
          <a:p>
            <a:pPr lvl="1" indent="-287020"/>
            <a:r>
              <a:rPr lang="en-US">
                <a:ea typeface="+mn-lt"/>
                <a:cs typeface="+mn-lt"/>
              </a:rPr>
              <a:t>Work of a substantially equal or higher skill level than the worker’s past adversely affected employment </a:t>
            </a:r>
            <a:endParaRPr lang="en-US"/>
          </a:p>
          <a:p>
            <a:pPr lvl="1" indent="-287020"/>
            <a:r>
              <a:rPr lang="en-US">
                <a:ea typeface="+mn-lt"/>
                <a:cs typeface="+mn-lt"/>
              </a:rPr>
              <a:t>Wages for such work that are not less than 80% of the worker’s average weekly wage. </a:t>
            </a:r>
          </a:p>
          <a:p>
            <a:pPr lvl="1" indent="-287020"/>
            <a:r>
              <a:rPr lang="en-US">
                <a:ea typeface="+mn-lt"/>
                <a:cs typeface="+mn-lt"/>
              </a:rPr>
              <a:t>Part-time, temporary, short-term, or threatened employment is not suitable employment.    </a:t>
            </a:r>
            <a:endParaRPr lang="en-US">
              <a:cs typeface="Calibri"/>
            </a:endParaRPr>
          </a:p>
          <a:p>
            <a:pPr lvl="1" indent="-287020"/>
            <a:endParaRPr lang="en-US">
              <a:cs typeface="Calibri"/>
            </a:endParaRPr>
          </a:p>
          <a:p>
            <a:pPr lvl="1" indent="-287020"/>
            <a:endParaRPr lang="en-US">
              <a:cs typeface="Calibri"/>
            </a:endParaRPr>
          </a:p>
          <a:p>
            <a:endParaRPr lang="en-US"/>
          </a:p>
        </p:txBody>
      </p:sp>
      <p:sp>
        <p:nvSpPr>
          <p:cNvPr id="3" name="Slide Number Placeholder 2"/>
          <p:cNvSpPr>
            <a:spLocks noGrp="1"/>
          </p:cNvSpPr>
          <p:nvPr>
            <p:ph type="sldNum" sz="quarter" idx="12"/>
          </p:nvPr>
        </p:nvSpPr>
        <p:spPr>
          <a:xfrm>
            <a:off x="8390466" y="6358001"/>
            <a:ext cx="296333" cy="365125"/>
          </a:xfrm>
          <a:prstGeom prst="rect">
            <a:avLst/>
          </a:prstGeom>
        </p:spPr>
        <p:txBody>
          <a:bodyPr vert="horz" lIns="0" tIns="45720" rIns="0" bIns="45720" rtlCol="0" anchor="ctr"/>
          <a:lstStyle>
            <a:defPPr>
              <a:defRPr lang="en-US"/>
            </a:defPPr>
            <a:lvl1pPr marL="0" algn="r" defTabSz="457200" rtl="0" eaLnBrk="1" latinLnBrk="0" hangingPunct="1">
              <a:defRPr sz="1000" kern="1200">
                <a:solidFill>
                  <a:srgbClr val="042B4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8B7785-F6D6-45F8-833E-07BD84680091}" type="slidenum">
              <a:rPr lang="en-US" smtClean="0"/>
              <a:pPr/>
              <a:t>36</a:t>
            </a:fld>
            <a:endParaRPr lang="en-US"/>
          </a:p>
        </p:txBody>
      </p:sp>
      <p:sp>
        <p:nvSpPr>
          <p:cNvPr id="4" name="Title 3"/>
          <p:cNvSpPr>
            <a:spLocks noGrp="1"/>
          </p:cNvSpPr>
          <p:nvPr>
            <p:ph type="title"/>
          </p:nvPr>
        </p:nvSpPr>
        <p:spPr/>
        <p:txBody>
          <a:bodyPr/>
          <a:lstStyle/>
          <a:p>
            <a:r>
              <a:rPr lang="en-US"/>
              <a:t>Individual Employment Plans</a:t>
            </a:r>
          </a:p>
        </p:txBody>
      </p:sp>
    </p:spTree>
    <p:extLst>
      <p:ext uri="{BB962C8B-B14F-4D97-AF65-F5344CB8AC3E}">
        <p14:creationId xmlns:p14="http://schemas.microsoft.com/office/powerpoint/2010/main" val="389341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a:t>Partner program IEP may be used or supplemented</a:t>
            </a:r>
          </a:p>
          <a:p>
            <a:r>
              <a:rPr lang="en-US"/>
              <a:t>Must monitor progress against the IEP to ensure customer is on track</a:t>
            </a:r>
          </a:p>
          <a:p>
            <a:r>
              <a:rPr lang="en-US"/>
              <a:t>Modify the IEP as necessary</a:t>
            </a:r>
          </a:p>
          <a:p>
            <a:r>
              <a:rPr lang="en-US"/>
              <a:t>A worker may refuse an IEP</a:t>
            </a:r>
          </a:p>
          <a:p>
            <a:pPr lvl="1"/>
            <a:r>
              <a:rPr lang="en-US"/>
              <a:t>May result in a denial of a job search allowance, relocation allowance, and/or training</a:t>
            </a:r>
          </a:p>
          <a:p>
            <a:endParaRPr lang="en-US"/>
          </a:p>
        </p:txBody>
      </p:sp>
      <p:sp>
        <p:nvSpPr>
          <p:cNvPr id="3" name="Slide Number Placeholder 2"/>
          <p:cNvSpPr>
            <a:spLocks noGrp="1"/>
          </p:cNvSpPr>
          <p:nvPr>
            <p:ph type="sldNum" sz="quarter" idx="12"/>
          </p:nvPr>
        </p:nvSpPr>
        <p:spPr>
          <a:xfrm>
            <a:off x="8390466" y="6358001"/>
            <a:ext cx="296333" cy="365125"/>
          </a:xfrm>
          <a:prstGeom prst="rect">
            <a:avLst/>
          </a:prstGeom>
        </p:spPr>
        <p:txBody>
          <a:bodyPr vert="horz" lIns="0" tIns="45720" rIns="0" bIns="45720" rtlCol="0" anchor="ctr"/>
          <a:lstStyle>
            <a:defPPr>
              <a:defRPr lang="en-US"/>
            </a:defPPr>
            <a:lvl1pPr marL="0" algn="r" defTabSz="457200" rtl="0" eaLnBrk="1" latinLnBrk="0" hangingPunct="1">
              <a:defRPr sz="1000" kern="1200">
                <a:solidFill>
                  <a:srgbClr val="042B4A"/>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8B7785-F6D6-45F8-833E-07BD84680091}" type="slidenum">
              <a:rPr lang="en-US" smtClean="0"/>
              <a:pPr/>
              <a:t>37</a:t>
            </a:fld>
            <a:endParaRPr lang="en-US"/>
          </a:p>
        </p:txBody>
      </p:sp>
      <p:sp>
        <p:nvSpPr>
          <p:cNvPr id="4" name="Title 3"/>
          <p:cNvSpPr>
            <a:spLocks noGrp="1"/>
          </p:cNvSpPr>
          <p:nvPr>
            <p:ph type="title"/>
          </p:nvPr>
        </p:nvSpPr>
        <p:spPr/>
        <p:txBody>
          <a:bodyPr/>
          <a:lstStyle/>
          <a:p>
            <a:r>
              <a:rPr lang="en-US"/>
              <a:t>Individual Employment Plans</a:t>
            </a:r>
          </a:p>
        </p:txBody>
      </p:sp>
    </p:spTree>
    <p:extLst>
      <p:ext uri="{BB962C8B-B14F-4D97-AF65-F5344CB8AC3E}">
        <p14:creationId xmlns:p14="http://schemas.microsoft.com/office/powerpoint/2010/main" val="3172347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01422"/>
            <a:ext cx="8122356" cy="4155960"/>
          </a:xfrm>
        </p:spPr>
        <p:txBody>
          <a:bodyPr vert="horz" lIns="91440" tIns="45720" rIns="91440" bIns="45720" rtlCol="0" anchor="t">
            <a:normAutofit/>
          </a:bodyPr>
          <a:lstStyle/>
          <a:p>
            <a:pPr marL="0" indent="0">
              <a:buNone/>
              <a:defRPr/>
            </a:pPr>
            <a:r>
              <a:rPr lang="en-US"/>
              <a:t>TAA Eligibility must be determined before a customer can access TAA benefits.</a:t>
            </a:r>
            <a:br>
              <a:rPr lang="en-US"/>
            </a:br>
            <a:br>
              <a:rPr lang="en-US"/>
            </a:br>
            <a:r>
              <a:rPr lang="en-US" sz="2400"/>
              <a:t>Submit an application for TAA Eligibility (MA Form 1666) via MOSES.  DUA will issue a determination.</a:t>
            </a:r>
            <a:br>
              <a:rPr lang="en-US"/>
            </a:br>
            <a:br>
              <a:rPr lang="en-US"/>
            </a:br>
            <a:r>
              <a:rPr lang="en-US" sz="2000"/>
              <a:t>Note: When the application is submitted, DUA will simultaneously send a form 855A to the employer and 855B to the customer in their UI inbox.  Filling out the 855B may assist in expediting the determination.  If approved, a link to apply for TRA will appear in UI Online.</a:t>
            </a:r>
          </a:p>
        </p:txBody>
      </p:sp>
      <p:sp>
        <p:nvSpPr>
          <p:cNvPr id="3" name="Title 2"/>
          <p:cNvSpPr>
            <a:spLocks noGrp="1"/>
          </p:cNvSpPr>
          <p:nvPr>
            <p:ph type="title"/>
          </p:nvPr>
        </p:nvSpPr>
        <p:spPr/>
        <p:txBody>
          <a:bodyPr/>
          <a:lstStyle/>
          <a:p>
            <a:pPr>
              <a:defRPr/>
            </a:pPr>
            <a:r>
              <a:rPr lang="en-US"/>
              <a:t>Trade Eligibility</a:t>
            </a:r>
          </a:p>
        </p:txBody>
      </p:sp>
      <p:sp>
        <p:nvSpPr>
          <p:cNvPr id="2253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AB282985-5954-4C1C-823B-1315C38182AF}" type="slidenum">
              <a:rPr lang="en-US" altLang="en-US" sz="1000" smtClean="0">
                <a:solidFill>
                  <a:schemeClr val="bg1"/>
                </a:solidFill>
              </a:rPr>
              <a:pPr>
                <a:spcBef>
                  <a:spcPct val="0"/>
                </a:spcBef>
                <a:buClrTx/>
                <a:buSzTx/>
                <a:buFontTx/>
                <a:buNone/>
              </a:pPr>
              <a:t>38</a:t>
            </a:fld>
            <a:endParaRPr lang="en-US" altLang="en-US" sz="1000">
              <a:solidFill>
                <a:schemeClr val="bg1"/>
              </a:solidFill>
            </a:endParaRPr>
          </a:p>
        </p:txBody>
      </p:sp>
    </p:spTree>
    <p:extLst>
      <p:ext uri="{BB962C8B-B14F-4D97-AF65-F5344CB8AC3E}">
        <p14:creationId xmlns:p14="http://schemas.microsoft.com/office/powerpoint/2010/main" val="431709391"/>
      </p:ext>
    </p:extLst>
  </p:cSld>
  <p:clrMapOvr>
    <a:masterClrMapping/>
  </p:clrMapOvr>
  <p:transition spd="med">
    <p:fade/>
  </p:transition>
  <p:extLst>
    <p:ext uri="{6950BFC3-D8DA-4A85-94F7-54DA5524770B}">
      <p188:commentRel xmlns:p188="http://schemas.microsoft.com/office/powerpoint/2018/8/main" r:id="rId2"/>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lnSpcReduction="10000"/>
          </a:bodyPr>
          <a:lstStyle/>
          <a:p>
            <a:pPr marL="0" indent="0">
              <a:buNone/>
              <a:defRPr/>
            </a:pPr>
            <a:r>
              <a:rPr lang="en-US" sz="2600"/>
              <a:t>Interstate Customer is someone that resides in one state but claims UI benefits from another State.  Each state would pay for their responsible portion of the TAA Benefits.</a:t>
            </a:r>
          </a:p>
          <a:p>
            <a:pPr>
              <a:defRPr/>
            </a:pPr>
            <a:r>
              <a:rPr lang="en-US" sz="2200"/>
              <a:t>If the customer worked at a company outside of MA and their UI claim is outside of MA, he/she must file the TAA Eligibility application in their state </a:t>
            </a:r>
            <a:r>
              <a:rPr lang="en-US" sz="2200" b="1"/>
              <a:t>(MA is the agent state that pays training costs only)</a:t>
            </a:r>
          </a:p>
          <a:p>
            <a:pPr>
              <a:defRPr/>
            </a:pPr>
            <a:r>
              <a:rPr lang="en-US" sz="2200"/>
              <a:t>If the customer worked at a company in a different state than where they reside and their UI claim is in MA, they will file a 1666 </a:t>
            </a:r>
            <a:r>
              <a:rPr lang="en-US" sz="2200" b="1"/>
              <a:t>(MA is the liable state that pays UI and TRA benefits only)</a:t>
            </a:r>
          </a:p>
          <a:p>
            <a:pPr marL="514350" indent="-514350">
              <a:buFont typeface="Wingdings 3" panose="05040102010807070707" pitchFamily="18" charset="2"/>
              <a:buAutoNum type="arabicPeriod"/>
              <a:defRPr/>
            </a:pPr>
            <a:endParaRPr lang="en-US" sz="2000"/>
          </a:p>
          <a:p>
            <a:pPr marL="0" indent="0" algn="ctr">
              <a:buNone/>
              <a:defRPr/>
            </a:pPr>
            <a:r>
              <a:rPr lang="en-US" sz="1800" b="1" i="1" u="sng"/>
              <a:t>For more information, please review Policy 100 DCS 13.111</a:t>
            </a:r>
          </a:p>
          <a:p>
            <a:pPr marL="0" indent="0">
              <a:buNone/>
              <a:defRPr/>
            </a:pPr>
            <a:endParaRPr lang="en-US"/>
          </a:p>
          <a:p>
            <a:endParaRPr lang="en-US"/>
          </a:p>
        </p:txBody>
      </p:sp>
      <p:sp>
        <p:nvSpPr>
          <p:cNvPr id="3" name="Title 2"/>
          <p:cNvSpPr>
            <a:spLocks noGrp="1"/>
          </p:cNvSpPr>
          <p:nvPr>
            <p:ph type="title"/>
          </p:nvPr>
        </p:nvSpPr>
        <p:spPr/>
        <p:txBody>
          <a:bodyPr/>
          <a:lstStyle/>
          <a:p>
            <a:r>
              <a:rPr lang="en-US"/>
              <a:t>Interstate Customer</a:t>
            </a:r>
          </a:p>
        </p:txBody>
      </p:sp>
      <p:sp>
        <p:nvSpPr>
          <p:cNvPr id="4" name="Slide Number Placeholder 3"/>
          <p:cNvSpPr>
            <a:spLocks noGrp="1"/>
          </p:cNvSpPr>
          <p:nvPr>
            <p:ph type="sldNum" sz="quarter" idx="10"/>
          </p:nvPr>
        </p:nvSpPr>
        <p:spPr/>
        <p:txBody>
          <a:bodyPr/>
          <a:lstStyle/>
          <a:p>
            <a:pPr>
              <a:defRPr/>
            </a:pPr>
            <a:fld id="{EB8C7EE2-B339-4C68-BA78-AB4AC81F3823}" type="slidenum">
              <a:rPr lang="en-US" altLang="en-US" smtClean="0"/>
              <a:pPr>
                <a:defRPr/>
              </a:pPr>
              <a:t>39</a:t>
            </a:fld>
            <a:endParaRPr lang="en-US" altLang="en-US"/>
          </a:p>
        </p:txBody>
      </p:sp>
    </p:spTree>
    <p:extLst>
      <p:ext uri="{BB962C8B-B14F-4D97-AF65-F5344CB8AC3E}">
        <p14:creationId xmlns:p14="http://schemas.microsoft.com/office/powerpoint/2010/main" val="2693465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B8C7EE2-B339-4C68-BA78-AB4AC81F3823}" type="slidenum">
              <a:rPr lang="en-US" altLang="en-US" smtClean="0"/>
              <a:pPr>
                <a:defRPr/>
              </a:pPr>
              <a:t>4</a:t>
            </a:fld>
            <a:endParaRPr lang="en-US" altLang="en-US"/>
          </a:p>
        </p:txBody>
      </p:sp>
      <p:pic>
        <p:nvPicPr>
          <p:cNvPr id="7" name="Picture 6"/>
          <p:cNvPicPr>
            <a:picLocks noChangeAspect="1"/>
          </p:cNvPicPr>
          <p:nvPr/>
        </p:nvPicPr>
        <p:blipFill>
          <a:blip r:embed="rId2"/>
          <a:stretch>
            <a:fillRect/>
          </a:stretch>
        </p:blipFill>
        <p:spPr>
          <a:xfrm>
            <a:off x="762000" y="1524000"/>
            <a:ext cx="7620000" cy="3810000"/>
          </a:xfrm>
          <a:prstGeom prst="rect">
            <a:avLst/>
          </a:prstGeom>
        </p:spPr>
      </p:pic>
    </p:spTree>
    <p:extLst>
      <p:ext uri="{BB962C8B-B14F-4D97-AF65-F5344CB8AC3E}">
        <p14:creationId xmlns:p14="http://schemas.microsoft.com/office/powerpoint/2010/main" val="11896116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Content Placeholder 1"/>
          <p:cNvSpPr>
            <a:spLocks noGrp="1"/>
          </p:cNvSpPr>
          <p:nvPr>
            <p:ph idx="1"/>
          </p:nvPr>
        </p:nvSpPr>
        <p:spPr>
          <a:xfrm>
            <a:off x="457200" y="1752600"/>
            <a:ext cx="8229600" cy="4953000"/>
          </a:xfrm>
        </p:spPr>
        <p:txBody>
          <a:bodyPr/>
          <a:lstStyle/>
          <a:p>
            <a:pPr marL="0" indent="0">
              <a:buNone/>
            </a:pPr>
            <a:r>
              <a:rPr lang="en-US" altLang="en-US"/>
              <a:t>Maynor Acevedo</a:t>
            </a:r>
          </a:p>
          <a:p>
            <a:pPr marL="0" indent="0">
              <a:buNone/>
            </a:pPr>
            <a:r>
              <a:rPr lang="en-US" altLang="en-US">
                <a:hlinkClick r:id="rId3"/>
              </a:rPr>
              <a:t>Maynor.Acevedo@Detma.org</a:t>
            </a:r>
            <a:r>
              <a:rPr lang="en-US" altLang="en-US"/>
              <a:t> </a:t>
            </a:r>
          </a:p>
          <a:p>
            <a:pPr marL="0" indent="0">
              <a:buNone/>
            </a:pPr>
            <a:endParaRPr lang="en-US" altLang="en-US"/>
          </a:p>
          <a:p>
            <a:pPr marL="0" indent="0">
              <a:buNone/>
            </a:pPr>
            <a:r>
              <a:rPr lang="en-US" altLang="en-US" sz="2800"/>
              <a:t>Christopher </a:t>
            </a:r>
            <a:r>
              <a:rPr lang="en-US" altLang="en-US" sz="2800" err="1"/>
              <a:t>Quan</a:t>
            </a:r>
            <a:r>
              <a:rPr lang="en-US" altLang="en-US" sz="2800"/>
              <a:t> </a:t>
            </a:r>
          </a:p>
          <a:p>
            <a:pPr marL="0" indent="0">
              <a:buNone/>
            </a:pPr>
            <a:r>
              <a:rPr lang="en-US" altLang="en-US" sz="2800">
                <a:hlinkClick r:id="rId4"/>
              </a:rPr>
              <a:t>Christopher.Quan@Detma.org</a:t>
            </a:r>
            <a:endParaRPr lang="en-US" altLang="en-US" sz="2800"/>
          </a:p>
          <a:p>
            <a:endParaRPr lang="en-US" altLang="en-US" sz="2800"/>
          </a:p>
          <a:p>
            <a:endParaRPr lang="en-US" altLang="en-US" sz="2800"/>
          </a:p>
        </p:txBody>
      </p:sp>
      <p:sp>
        <p:nvSpPr>
          <p:cNvPr id="3" name="Title 2"/>
          <p:cNvSpPr>
            <a:spLocks noGrp="1"/>
          </p:cNvSpPr>
          <p:nvPr>
            <p:ph type="title"/>
          </p:nvPr>
        </p:nvSpPr>
        <p:spPr>
          <a:xfrm>
            <a:off x="457200" y="38100"/>
            <a:ext cx="8229600" cy="1143000"/>
          </a:xfrm>
        </p:spPr>
        <p:txBody>
          <a:bodyPr/>
          <a:lstStyle/>
          <a:p>
            <a:pPr>
              <a:defRPr/>
            </a:pPr>
            <a:r>
              <a:rPr lang="en-US"/>
              <a:t>Contacts</a:t>
            </a:r>
          </a:p>
        </p:txBody>
      </p:sp>
      <p:sp>
        <p:nvSpPr>
          <p:cNvPr id="123908"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43C2C3D4-33A4-48FE-B76F-F7B177CBB34A}" type="slidenum">
              <a:rPr lang="en-US" altLang="en-US" sz="1000" smtClean="0">
                <a:solidFill>
                  <a:schemeClr val="bg1"/>
                </a:solidFill>
              </a:rPr>
              <a:pPr>
                <a:spcBef>
                  <a:spcPct val="0"/>
                </a:spcBef>
                <a:buClrTx/>
                <a:buSzTx/>
                <a:buFontTx/>
                <a:buNone/>
              </a:pPr>
              <a:t>40</a:t>
            </a:fld>
            <a:endParaRPr lang="en-US" altLang="en-US" sz="1000">
              <a:solidFill>
                <a:schemeClr val="bg1"/>
              </a:solidFill>
            </a:endParaRPr>
          </a:p>
        </p:txBody>
      </p:sp>
    </p:spTree>
    <p:extLst>
      <p:ext uri="{BB962C8B-B14F-4D97-AF65-F5344CB8AC3E}">
        <p14:creationId xmlns:p14="http://schemas.microsoft.com/office/powerpoint/2010/main" val="246481235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CCECDB66-C005-4718-8A04-17ADC7B67A31}" type="slidenum">
              <a:rPr lang="en-US" altLang="en-US" sz="1000" smtClean="0">
                <a:solidFill>
                  <a:schemeClr val="bg1"/>
                </a:solidFill>
              </a:rPr>
              <a:pPr>
                <a:spcBef>
                  <a:spcPct val="0"/>
                </a:spcBef>
                <a:buClrTx/>
                <a:buSzTx/>
                <a:buFontTx/>
                <a:buNone/>
              </a:pPr>
              <a:t>5</a:t>
            </a:fld>
            <a:endParaRPr lang="en-US" altLang="en-US" sz="1000">
              <a:solidFill>
                <a:schemeClr val="bg1"/>
              </a:solidFill>
            </a:endParaRPr>
          </a:p>
        </p:txBody>
      </p:sp>
      <p:sp>
        <p:nvSpPr>
          <p:cNvPr id="346114" name="Rectangle 2"/>
          <p:cNvSpPr>
            <a:spLocks noGrp="1"/>
          </p:cNvSpPr>
          <p:nvPr>
            <p:ph type="title"/>
          </p:nvPr>
        </p:nvSpPr>
        <p:spPr bwMode="auto">
          <a:xfrm>
            <a:off x="152400" y="0"/>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effectLst/>
              </a:rPr>
              <a:t>Some History…</a:t>
            </a:r>
          </a:p>
        </p:txBody>
      </p:sp>
      <p:sp>
        <p:nvSpPr>
          <p:cNvPr id="6148" name="Rectangle 3"/>
          <p:cNvSpPr>
            <a:spLocks noGrp="1"/>
          </p:cNvSpPr>
          <p:nvPr>
            <p:ph type="body" idx="1"/>
          </p:nvPr>
        </p:nvSpPr>
        <p:spPr>
          <a:xfrm>
            <a:off x="361739" y="1620457"/>
            <a:ext cx="8420519" cy="3516923"/>
          </a:xfrm>
        </p:spPr>
        <p:txBody>
          <a:bodyPr>
            <a:normAutofit/>
          </a:bodyPr>
          <a:lstStyle/>
          <a:p>
            <a:pPr marL="0" indent="0">
              <a:buNone/>
              <a:defRPr/>
            </a:pPr>
            <a:r>
              <a:rPr lang="en-US"/>
              <a:t>The</a:t>
            </a:r>
            <a:r>
              <a:rPr lang="en-US" b="1"/>
              <a:t> Trade Expansion Act of 1962 </a:t>
            </a:r>
            <a:r>
              <a:rPr lang="en-US"/>
              <a:t>first implemented the Trade Readjustment Allowance program.  Training benefits were not available with this Act.</a:t>
            </a:r>
          </a:p>
          <a:p>
            <a:pPr marL="0" indent="0">
              <a:buNone/>
              <a:defRPr/>
            </a:pPr>
            <a:endParaRPr lang="en-US"/>
          </a:p>
          <a:p>
            <a:pPr marL="0" indent="0">
              <a:buNone/>
              <a:defRPr/>
            </a:pPr>
            <a:r>
              <a:rPr lang="en-US"/>
              <a:t>The</a:t>
            </a:r>
            <a:r>
              <a:rPr lang="en-US" b="1"/>
              <a:t> Trade Act of 1974 </a:t>
            </a:r>
            <a:r>
              <a:rPr lang="en-US"/>
              <a:t>establishes training benefits for workers affected by Trade.  This act has been amended several times.</a:t>
            </a:r>
          </a:p>
        </p:txBody>
      </p:sp>
    </p:spTree>
    <p:extLst>
      <p:ext uri="{BB962C8B-B14F-4D97-AF65-F5344CB8AC3E}">
        <p14:creationId xmlns:p14="http://schemas.microsoft.com/office/powerpoint/2010/main" val="275201076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CCECDB66-C005-4718-8A04-17ADC7B67A31}" type="slidenum">
              <a:rPr lang="en-US" altLang="en-US" sz="1000" smtClean="0">
                <a:solidFill>
                  <a:schemeClr val="bg1"/>
                </a:solidFill>
              </a:rPr>
              <a:pPr>
                <a:spcBef>
                  <a:spcPct val="0"/>
                </a:spcBef>
                <a:buClrTx/>
                <a:buSzTx/>
                <a:buFontTx/>
                <a:buNone/>
              </a:pPr>
              <a:t>6</a:t>
            </a:fld>
            <a:endParaRPr lang="en-US" altLang="en-US" sz="1000">
              <a:solidFill>
                <a:schemeClr val="bg1"/>
              </a:solidFill>
            </a:endParaRPr>
          </a:p>
        </p:txBody>
      </p:sp>
      <p:sp>
        <p:nvSpPr>
          <p:cNvPr id="346114" name="Rectangle 2"/>
          <p:cNvSpPr>
            <a:spLocks noGrp="1"/>
          </p:cNvSpPr>
          <p:nvPr>
            <p:ph type="title"/>
          </p:nvPr>
        </p:nvSpPr>
        <p:spPr bwMode="auto">
          <a:xfrm>
            <a:off x="152400" y="0"/>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effectLst/>
              </a:rPr>
              <a:t>Amendments</a:t>
            </a:r>
          </a:p>
        </p:txBody>
      </p:sp>
      <p:sp>
        <p:nvSpPr>
          <p:cNvPr id="6148" name="Rectangle 3"/>
          <p:cNvSpPr>
            <a:spLocks noGrp="1"/>
          </p:cNvSpPr>
          <p:nvPr>
            <p:ph type="body" idx="1"/>
          </p:nvPr>
        </p:nvSpPr>
        <p:spPr>
          <a:xfrm>
            <a:off x="127000" y="1517301"/>
            <a:ext cx="6959600" cy="4310744"/>
          </a:xfrm>
        </p:spPr>
        <p:txBody>
          <a:bodyPr/>
          <a:lstStyle/>
          <a:p>
            <a:pPr marL="0" indent="0">
              <a:buNone/>
              <a:defRPr/>
            </a:pPr>
            <a:r>
              <a:rPr lang="en-US" sz="2000"/>
              <a:t>After the Trade Act of 1974, there were several Amendments</a:t>
            </a:r>
          </a:p>
          <a:p>
            <a:pPr>
              <a:buFont typeface="Wingdings" panose="05000000000000000000" pitchFamily="2" charset="2"/>
              <a:buChar char="Ø"/>
              <a:defRPr/>
            </a:pPr>
            <a:r>
              <a:rPr lang="en-US" sz="2000"/>
              <a:t>It was amended in 2002 through the Trade Adjustment Assistance Reform Act of 2002.</a:t>
            </a:r>
          </a:p>
          <a:p>
            <a:pPr>
              <a:buFont typeface="Wingdings" panose="05000000000000000000" pitchFamily="2" charset="2"/>
              <a:buChar char="Ø"/>
              <a:defRPr/>
            </a:pPr>
            <a:r>
              <a:rPr lang="en-US" sz="2000"/>
              <a:t>In 2009 it was amended through the Trade and Globalization Adjustment Assistance Act of 2009.</a:t>
            </a:r>
          </a:p>
          <a:p>
            <a:pPr>
              <a:buFont typeface="Wingdings" panose="05000000000000000000" pitchFamily="2" charset="2"/>
              <a:buChar char="Ø"/>
              <a:defRPr/>
            </a:pPr>
            <a:r>
              <a:rPr lang="en-US" sz="2000"/>
              <a:t>In 2011 it was amended through the Trade Adjustment Assistance Extension Act of 2011 (TAAEA expired on December 31, 2013.  Reversion 2014 took place until a new Act was signed into law)</a:t>
            </a:r>
          </a:p>
          <a:p>
            <a:pPr>
              <a:buFont typeface="Wingdings" panose="05000000000000000000" pitchFamily="2" charset="2"/>
              <a:buChar char="Ø"/>
              <a:defRPr/>
            </a:pPr>
            <a:r>
              <a:rPr lang="en-US" sz="2000" b="1"/>
              <a:t>On June 29, 2015, the Trade Adjustment Assistance Reauthorization Act of 2015 was signed into law (TAARA 2015 covers petitions approved on or after Jan 1, 2014)</a:t>
            </a:r>
            <a:endParaRPr lang="en-US" sz="2400" b="1">
              <a:solidFill>
                <a:srgbClr val="FF6600"/>
              </a:solidFill>
            </a:endParaRPr>
          </a:p>
        </p:txBody>
      </p:sp>
      <p:pic>
        <p:nvPicPr>
          <p:cNvPr id="8197" name="Picture 4" descr="MPj0401101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0777" y="3396016"/>
            <a:ext cx="1828800" cy="2743200"/>
          </a:xfrm>
          <a:prstGeom prst="rect">
            <a:avLst/>
          </a:prstGeom>
          <a:noFill/>
          <a:ln>
            <a:noFill/>
          </a:ln>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8888476"/>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DF3CC5-04A6-4F9D-9D6B-D35A83DA05A0}"/>
              </a:ext>
            </a:extLst>
          </p:cNvPr>
          <p:cNvSpPr>
            <a:spLocks noGrp="1"/>
          </p:cNvSpPr>
          <p:nvPr>
            <p:ph idx="1"/>
          </p:nvPr>
        </p:nvSpPr>
        <p:spPr/>
        <p:txBody>
          <a:bodyPr/>
          <a:lstStyle/>
          <a:p>
            <a:pPr marL="0" indent="0">
              <a:buNone/>
            </a:pPr>
            <a:endParaRPr lang="en-US"/>
          </a:p>
          <a:p>
            <a:pPr marL="0" indent="0">
              <a:buNone/>
            </a:pPr>
            <a:r>
              <a:rPr lang="en-US"/>
              <a:t>TAARA 2015 established sunset provisions called “Reversion 2021” to begin July 1, 2021 and expire June 30, 2022.  </a:t>
            </a:r>
          </a:p>
          <a:p>
            <a:pPr marL="0" indent="0">
              <a:buNone/>
            </a:pPr>
            <a:endParaRPr lang="en-US"/>
          </a:p>
          <a:p>
            <a:pPr marL="0" indent="0">
              <a:buNone/>
            </a:pPr>
            <a:r>
              <a:rPr lang="en-US"/>
              <a:t>Any new petitions filed on or after July 1, 2021 will start with 98,000 and will fall under Reversion 2021 requirements.</a:t>
            </a:r>
          </a:p>
        </p:txBody>
      </p:sp>
      <p:sp>
        <p:nvSpPr>
          <p:cNvPr id="3" name="Title 2">
            <a:extLst>
              <a:ext uri="{FF2B5EF4-FFF2-40B4-BE49-F238E27FC236}">
                <a16:creationId xmlns:a16="http://schemas.microsoft.com/office/drawing/2014/main" id="{77F41F92-74D5-4F99-845B-5A93F03B15A4}"/>
              </a:ext>
            </a:extLst>
          </p:cNvPr>
          <p:cNvSpPr>
            <a:spLocks noGrp="1"/>
          </p:cNvSpPr>
          <p:nvPr>
            <p:ph type="title"/>
          </p:nvPr>
        </p:nvSpPr>
        <p:spPr/>
        <p:txBody>
          <a:bodyPr/>
          <a:lstStyle/>
          <a:p>
            <a:r>
              <a:rPr lang="en-US"/>
              <a:t>Reversion 2021</a:t>
            </a:r>
          </a:p>
        </p:txBody>
      </p:sp>
      <p:sp>
        <p:nvSpPr>
          <p:cNvPr id="4" name="Slide Number Placeholder 3">
            <a:extLst>
              <a:ext uri="{FF2B5EF4-FFF2-40B4-BE49-F238E27FC236}">
                <a16:creationId xmlns:a16="http://schemas.microsoft.com/office/drawing/2014/main" id="{09BAA024-1C4D-4B4A-97E1-04E8EC6625D9}"/>
              </a:ext>
            </a:extLst>
          </p:cNvPr>
          <p:cNvSpPr>
            <a:spLocks noGrp="1"/>
          </p:cNvSpPr>
          <p:nvPr>
            <p:ph type="sldNum" sz="quarter" idx="10"/>
          </p:nvPr>
        </p:nvSpPr>
        <p:spPr/>
        <p:txBody>
          <a:bodyPr/>
          <a:lstStyle/>
          <a:p>
            <a:fld id="{26DF2BE2-62AB-489E-9A22-F74F740AD108}" type="slidenum">
              <a:rPr lang="en-US" altLang="en-US" smtClean="0"/>
              <a:pPr/>
              <a:t>7</a:t>
            </a:fld>
            <a:endParaRPr lang="en-US" altLang="en-US"/>
          </a:p>
        </p:txBody>
      </p:sp>
    </p:spTree>
    <p:extLst>
      <p:ext uri="{BB962C8B-B14F-4D97-AF65-F5344CB8AC3E}">
        <p14:creationId xmlns:p14="http://schemas.microsoft.com/office/powerpoint/2010/main" val="3945296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3FF06188-69EE-40E4-9B57-F78CBAF73812}" type="slidenum">
              <a:rPr lang="en-US" altLang="en-US" sz="1000" smtClean="0">
                <a:solidFill>
                  <a:schemeClr val="bg1"/>
                </a:solidFill>
              </a:rPr>
              <a:pPr>
                <a:spcBef>
                  <a:spcPct val="0"/>
                </a:spcBef>
                <a:buClrTx/>
                <a:buSzTx/>
                <a:buFontTx/>
                <a:buNone/>
              </a:pPr>
              <a:t>8</a:t>
            </a:fld>
            <a:endParaRPr lang="en-US" altLang="en-US" sz="1000">
              <a:solidFill>
                <a:schemeClr val="bg1"/>
              </a:solidFill>
            </a:endParaRPr>
          </a:p>
        </p:txBody>
      </p:sp>
      <p:sp>
        <p:nvSpPr>
          <p:cNvPr id="12292" name="Text Box 4"/>
          <p:cNvSpPr txBox="1">
            <a:spLocks noChangeArrowheads="1"/>
          </p:cNvSpPr>
          <p:nvPr/>
        </p:nvSpPr>
        <p:spPr bwMode="auto">
          <a:xfrm>
            <a:off x="457199" y="1427374"/>
            <a:ext cx="8382000" cy="4416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t">
            <a:spAutoFit/>
          </a:bodyPr>
          <a:lstStyle>
            <a:lvl1pPr marL="342900" indent="-342900">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marL="0" indent="0"/>
            <a:r>
              <a:rPr lang="en-US" sz="2400">
                <a:latin typeface="Lucida Sans Unicode"/>
                <a:cs typeface="Lucida Sans Unicode"/>
              </a:rPr>
              <a:t>The program offers a variety of benefits and services to eligible customers, including: </a:t>
            </a:r>
            <a:endParaRPr lang="en-US">
              <a:solidFill>
                <a:schemeClr val="accent6"/>
              </a:solidFill>
              <a:cs typeface="Lucida Sans Unicode"/>
            </a:endParaRPr>
          </a:p>
          <a:p>
            <a:pPr>
              <a:buFont typeface="Wingdings" panose="05040102010807070707" pitchFamily="18" charset="2"/>
              <a:buChar char="Ø"/>
            </a:pPr>
            <a:r>
              <a:rPr lang="en-US" altLang="en-US" sz="2400">
                <a:solidFill>
                  <a:schemeClr val="accent6"/>
                </a:solidFill>
                <a:latin typeface="+mn-lt"/>
              </a:rPr>
              <a:t>Case Management (2002, 2009, 2011, and 2015)</a:t>
            </a:r>
            <a:endParaRPr lang="en-US">
              <a:solidFill>
                <a:schemeClr val="accent6"/>
              </a:solidFill>
              <a:cs typeface="Lucida Sans Unicode"/>
            </a:endParaRPr>
          </a:p>
          <a:p>
            <a:pPr>
              <a:buClrTx/>
              <a:buFont typeface="Wingdings" panose="05040102010807070707" pitchFamily="18" charset="2"/>
              <a:buChar char="Ø"/>
            </a:pPr>
            <a:r>
              <a:rPr lang="en-US" altLang="en-US" sz="2400">
                <a:solidFill>
                  <a:schemeClr val="accent6"/>
                </a:solidFill>
                <a:latin typeface="+mn-lt"/>
              </a:rPr>
              <a:t>Job training</a:t>
            </a:r>
            <a:endParaRPr lang="en-US" altLang="en-US" sz="2400">
              <a:solidFill>
                <a:schemeClr val="accent6"/>
              </a:solidFill>
              <a:latin typeface="+mn-lt"/>
              <a:cs typeface="Calibri"/>
            </a:endParaRPr>
          </a:p>
          <a:p>
            <a:pPr>
              <a:buClrTx/>
              <a:buFont typeface="Wingdings" panose="05000000000000000000" pitchFamily="2" charset="2"/>
              <a:buChar char="Ø"/>
            </a:pPr>
            <a:r>
              <a:rPr lang="en-US" altLang="en-US" sz="2400">
                <a:solidFill>
                  <a:schemeClr val="accent6"/>
                </a:solidFill>
                <a:latin typeface="+mn-lt"/>
              </a:rPr>
              <a:t>Income support (TRA)</a:t>
            </a:r>
            <a:endParaRPr lang="en-US" altLang="en-US" sz="2400">
              <a:solidFill>
                <a:schemeClr val="accent6"/>
              </a:solidFill>
              <a:latin typeface="+mn-lt"/>
              <a:cs typeface="Calibri"/>
            </a:endParaRPr>
          </a:p>
          <a:p>
            <a:pPr>
              <a:buClrTx/>
              <a:buFont typeface="Wingdings" panose="05000000000000000000" pitchFamily="2" charset="2"/>
              <a:buChar char="Ø"/>
            </a:pPr>
            <a:r>
              <a:rPr lang="en-US" altLang="en-US" sz="2400">
                <a:solidFill>
                  <a:schemeClr val="accent6"/>
                </a:solidFill>
                <a:latin typeface="+mn-lt"/>
              </a:rPr>
              <a:t>Job search and relocation allowances</a:t>
            </a:r>
            <a:endParaRPr lang="en-US" altLang="en-US" sz="2400">
              <a:solidFill>
                <a:schemeClr val="accent6"/>
              </a:solidFill>
              <a:latin typeface="+mn-lt"/>
              <a:cs typeface="Calibri"/>
            </a:endParaRPr>
          </a:p>
          <a:p>
            <a:pPr>
              <a:buClrTx/>
              <a:buFont typeface="Wingdings" panose="05000000000000000000" pitchFamily="2" charset="2"/>
              <a:buChar char="Ø"/>
            </a:pPr>
            <a:r>
              <a:rPr lang="en-US" altLang="en-US" sz="2400">
                <a:solidFill>
                  <a:schemeClr val="accent6"/>
                </a:solidFill>
                <a:latin typeface="+mn-lt"/>
              </a:rPr>
              <a:t>Tax credit to help with the costs of health insurance (HCTC) </a:t>
            </a:r>
            <a:endParaRPr lang="en-US" altLang="en-US" sz="2400">
              <a:solidFill>
                <a:schemeClr val="accent6"/>
              </a:solidFill>
              <a:latin typeface="+mn-lt"/>
              <a:cs typeface="Calibri"/>
            </a:endParaRPr>
          </a:p>
          <a:p>
            <a:pPr>
              <a:buClrTx/>
              <a:buFont typeface="Wingdings" panose="05000000000000000000" pitchFamily="2" charset="2"/>
              <a:buChar char="Ø"/>
            </a:pPr>
            <a:r>
              <a:rPr lang="en-US" altLang="en-US" sz="2400">
                <a:solidFill>
                  <a:schemeClr val="accent6"/>
                </a:solidFill>
                <a:latin typeface="+mn-lt"/>
              </a:rPr>
              <a:t>ATAA/RTAA - Wage supplement to certain reemployed trade-affected customers that are at least 50 years of age or older</a:t>
            </a:r>
            <a:endParaRPr lang="en-US" altLang="en-US" sz="2400">
              <a:solidFill>
                <a:schemeClr val="accent6"/>
              </a:solidFill>
              <a:latin typeface="+mn-lt"/>
              <a:cs typeface="Calibri"/>
            </a:endParaRPr>
          </a:p>
          <a:p>
            <a:pPr lvl="1">
              <a:buClrTx/>
            </a:pPr>
            <a:r>
              <a:rPr lang="en-US" altLang="en-US" sz="2000">
                <a:solidFill>
                  <a:schemeClr val="accent6"/>
                </a:solidFill>
                <a:latin typeface="+mn-lt"/>
                <a:cs typeface="Calibri"/>
              </a:rPr>
              <a:t>ATAA – 2002 and 2015R</a:t>
            </a:r>
          </a:p>
          <a:p>
            <a:pPr lvl="1">
              <a:buClrTx/>
            </a:pPr>
            <a:r>
              <a:rPr lang="en-US" altLang="en-US" sz="2000">
                <a:solidFill>
                  <a:schemeClr val="accent6"/>
                </a:solidFill>
                <a:latin typeface="+mn-lt"/>
                <a:cs typeface="Calibri"/>
              </a:rPr>
              <a:t>RTAA – 2009, 2011, and 2015</a:t>
            </a:r>
            <a:endParaRPr lang="en-US">
              <a:solidFill>
                <a:schemeClr val="accent6"/>
              </a:solidFill>
            </a:endParaRPr>
          </a:p>
        </p:txBody>
      </p:sp>
      <p:sp>
        <p:nvSpPr>
          <p:cNvPr id="6" name="Rectangle 2"/>
          <p:cNvSpPr>
            <a:spLocks noGrp="1"/>
          </p:cNvSpPr>
          <p:nvPr>
            <p:ph type="title"/>
          </p:nvPr>
        </p:nvSpPr>
        <p:spPr bwMode="auto">
          <a:xfrm>
            <a:off x="457200" y="139614"/>
            <a:ext cx="7131050" cy="954348"/>
          </a:xfrm>
        </p:spPr>
        <p:txBody>
          <a:bodyPr/>
          <a:lstStyle/>
          <a:p>
            <a:pPr>
              <a:defRPr/>
            </a:pPr>
            <a:r>
              <a:rPr lang="en-US">
                <a:effectLst/>
              </a:rPr>
              <a:t>Benefits</a:t>
            </a:r>
          </a:p>
        </p:txBody>
      </p:sp>
    </p:spTree>
    <p:extLst>
      <p:ext uri="{BB962C8B-B14F-4D97-AF65-F5344CB8AC3E}">
        <p14:creationId xmlns:p14="http://schemas.microsoft.com/office/powerpoint/2010/main" val="390055948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6"/>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spcBef>
                <a:spcPct val="0"/>
              </a:spcBef>
              <a:buClrTx/>
              <a:buSzTx/>
              <a:buFontTx/>
              <a:buNone/>
            </a:pPr>
            <a:fld id="{B20512E2-D667-495A-A5F8-E08993639F9C}" type="slidenum">
              <a:rPr lang="en-US" altLang="en-US" sz="1000" smtClean="0">
                <a:solidFill>
                  <a:schemeClr val="bg1"/>
                </a:solidFill>
              </a:rPr>
              <a:pPr>
                <a:spcBef>
                  <a:spcPct val="0"/>
                </a:spcBef>
                <a:buClrTx/>
                <a:buSzTx/>
                <a:buFontTx/>
                <a:buNone/>
              </a:pPr>
              <a:t>9</a:t>
            </a:fld>
            <a:endParaRPr lang="en-US" altLang="en-US" sz="1000">
              <a:solidFill>
                <a:schemeClr val="bg1"/>
              </a:solidFill>
            </a:endParaRPr>
          </a:p>
        </p:txBody>
      </p:sp>
      <p:sp>
        <p:nvSpPr>
          <p:cNvPr id="144386" name="Rectangle 2"/>
          <p:cNvSpPr>
            <a:spLocks noGrp="1"/>
          </p:cNvSpPr>
          <p:nvPr>
            <p:ph type="title"/>
          </p:nvPr>
        </p:nvSpPr>
        <p:spPr bwMode="auto">
          <a:xfrm>
            <a:off x="457200" y="274638"/>
            <a:ext cx="8229600" cy="8429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WORKING TOGETHER</a:t>
            </a:r>
          </a:p>
        </p:txBody>
      </p:sp>
      <p:sp>
        <p:nvSpPr>
          <p:cNvPr id="16388" name="Rectangle 4"/>
          <p:cNvSpPr>
            <a:spLocks noChangeArrowheads="1"/>
          </p:cNvSpPr>
          <p:nvPr/>
        </p:nvSpPr>
        <p:spPr bwMode="auto">
          <a:xfrm>
            <a:off x="445339" y="2817376"/>
            <a:ext cx="3524250" cy="923330"/>
          </a:xfrm>
          <a:prstGeom prst="rect">
            <a:avLst/>
          </a:prstGeom>
          <a:solidFill>
            <a:schemeClr val="bg2"/>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1800" b="1" err="1">
                <a:latin typeface="Arial" panose="020B0604020202020204" pitchFamily="34" charset="0"/>
              </a:rPr>
              <a:t>MassHire</a:t>
            </a:r>
            <a:r>
              <a:rPr lang="en-US" altLang="en-US" sz="1800" b="1">
                <a:latin typeface="Arial" panose="020B0604020202020204" pitchFamily="34" charset="0"/>
              </a:rPr>
              <a:t> Department of Career Services (MDCS)</a:t>
            </a:r>
          </a:p>
          <a:p>
            <a:pPr algn="ctr" eaLnBrk="1" hangingPunct="1">
              <a:spcBef>
                <a:spcPct val="0"/>
              </a:spcBef>
              <a:buClrTx/>
              <a:buSzTx/>
              <a:buFontTx/>
              <a:buNone/>
            </a:pPr>
            <a:r>
              <a:rPr lang="en-US" altLang="en-US" sz="1800" b="1">
                <a:latin typeface="Arial" panose="020B0604020202020204" pitchFamily="34" charset="0"/>
              </a:rPr>
              <a:t>Administers TAA benefits</a:t>
            </a:r>
          </a:p>
        </p:txBody>
      </p:sp>
      <p:sp>
        <p:nvSpPr>
          <p:cNvPr id="16389" name="Rectangle 6"/>
          <p:cNvSpPr>
            <a:spLocks noChangeArrowheads="1"/>
          </p:cNvSpPr>
          <p:nvPr/>
        </p:nvSpPr>
        <p:spPr bwMode="auto">
          <a:xfrm>
            <a:off x="2819400" y="1343729"/>
            <a:ext cx="3502025" cy="1200329"/>
          </a:xfrm>
          <a:prstGeom prst="rect">
            <a:avLst/>
          </a:prstGeom>
          <a:solidFill>
            <a:schemeClr val="bg2"/>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1800" b="1" err="1">
                <a:latin typeface="Arial" panose="020B0604020202020204" pitchFamily="34" charset="0"/>
              </a:rPr>
              <a:t>MassHire</a:t>
            </a:r>
            <a:r>
              <a:rPr lang="en-US" altLang="en-US" sz="1800" b="1">
                <a:latin typeface="Arial" panose="020B0604020202020204" pitchFamily="34" charset="0"/>
              </a:rPr>
              <a:t> Career Centers Provide reemployment and career services</a:t>
            </a:r>
          </a:p>
          <a:p>
            <a:pPr algn="ctr" eaLnBrk="1" hangingPunct="1">
              <a:spcBef>
                <a:spcPct val="0"/>
              </a:spcBef>
              <a:buClrTx/>
              <a:buSzTx/>
              <a:buFontTx/>
              <a:buNone/>
            </a:pPr>
            <a:endParaRPr lang="en-US" altLang="en-US" sz="1800" b="1">
              <a:latin typeface="Arial" panose="020B0604020202020204" pitchFamily="34" charset="0"/>
            </a:endParaRPr>
          </a:p>
        </p:txBody>
      </p:sp>
      <p:pic>
        <p:nvPicPr>
          <p:cNvPr id="16390" name="Picture 24" descr="MCj043392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733800"/>
            <a:ext cx="11430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8" descr="MCj0434894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410075"/>
            <a:ext cx="8858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9" descr="MCj0434880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4486275"/>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2" descr="MCj0434901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4038600"/>
            <a:ext cx="12954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0" descr="MCj0434889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5095875"/>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1" descr="MCj043490400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4333875"/>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3" descr="MCj043489200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67000" y="5172075"/>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4" descr="MCj0434874000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4867275"/>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15" descr="MCj0432657000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76600" y="41148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16" descr="MCj04339530000[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52800" y="5019675"/>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0" name="Rectangle 5"/>
          <p:cNvSpPr>
            <a:spLocks noChangeArrowheads="1"/>
          </p:cNvSpPr>
          <p:nvPr/>
        </p:nvSpPr>
        <p:spPr bwMode="auto">
          <a:xfrm>
            <a:off x="5181600" y="2805410"/>
            <a:ext cx="3724275" cy="923330"/>
          </a:xfrm>
          <a:prstGeom prst="rect">
            <a:avLst/>
          </a:prstGeom>
          <a:solidFill>
            <a:schemeClr val="bg2"/>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1800" b="1">
                <a:latin typeface="Arial" panose="020B0604020202020204" pitchFamily="34" charset="0"/>
              </a:rPr>
              <a:t>Department of Unemployment Assistance (DUA)</a:t>
            </a:r>
          </a:p>
          <a:p>
            <a:pPr algn="ctr" eaLnBrk="1" hangingPunct="1">
              <a:spcBef>
                <a:spcPct val="0"/>
              </a:spcBef>
              <a:buClrTx/>
              <a:buSzTx/>
              <a:buFontTx/>
              <a:buNone/>
            </a:pPr>
            <a:r>
              <a:rPr lang="en-US" altLang="en-US" sz="1800" b="1">
                <a:latin typeface="Arial" panose="020B0604020202020204" pitchFamily="34" charset="0"/>
              </a:rPr>
              <a:t>Administers TRA benefits</a:t>
            </a:r>
          </a:p>
        </p:txBody>
      </p:sp>
    </p:spTree>
    <p:extLst>
      <p:ext uri="{BB962C8B-B14F-4D97-AF65-F5344CB8AC3E}">
        <p14:creationId xmlns:p14="http://schemas.microsoft.com/office/powerpoint/2010/main" val="812668920"/>
      </p:ext>
    </p:extLst>
  </p:cSld>
  <p:clrMapOvr>
    <a:masterClrMapping/>
  </p:clrMapOvr>
  <p:transition spd="med">
    <p:fade/>
  </p:transition>
</p:sld>
</file>

<file path=ppt/theme/theme1.xml><?xml version="1.0" encoding="utf-8"?>
<a:theme xmlns:a="http://schemas.openxmlformats.org/drawingml/2006/main" name="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72976aa-e7d9-498e-b08a-d3d9e47e4056">
      <UserInfo>
        <DisplayName>Goguen, Beth (EOL)</DisplayName>
        <AccountId>50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739B83D9EC05746835EEFEAC1333386" ma:contentTypeVersion="9" ma:contentTypeDescription="Create a new document." ma:contentTypeScope="" ma:versionID="006ba3e599dabd0635471657cdb3bfc3">
  <xsd:schema xmlns:xsd="http://www.w3.org/2001/XMLSchema" xmlns:xs="http://www.w3.org/2001/XMLSchema" xmlns:p="http://schemas.microsoft.com/office/2006/metadata/properties" xmlns:ns2="a543ae4e-6060-48c8-a421-709023b87e3c" xmlns:ns3="b72976aa-e7d9-498e-b08a-d3d9e47e4056" targetNamespace="http://schemas.microsoft.com/office/2006/metadata/properties" ma:root="true" ma:fieldsID="4314587907e6f5a278d5334c3fd06d7f" ns2:_="" ns3:_="">
    <xsd:import namespace="a543ae4e-6060-48c8-a421-709023b87e3c"/>
    <xsd:import namespace="b72976aa-e7d9-498e-b08a-d3d9e47e405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43ae4e-6060-48c8-a421-709023b87e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2976aa-e7d9-498e-b08a-d3d9e47e405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E0B52E-EAEB-40D5-AAFA-C1C870EAE1BA}">
  <ds:schemaRefs>
    <ds:schemaRef ds:uri="http://schemas.microsoft.com/sharepoint/v3/contenttype/forms"/>
  </ds:schemaRefs>
</ds:datastoreItem>
</file>

<file path=customXml/itemProps2.xml><?xml version="1.0" encoding="utf-8"?>
<ds:datastoreItem xmlns:ds="http://schemas.openxmlformats.org/officeDocument/2006/customXml" ds:itemID="{646B5743-A2DC-4E32-940F-1E397E3200F7}">
  <ds:schemaRefs>
    <ds:schemaRef ds:uri="a543ae4e-6060-48c8-a421-709023b87e3c"/>
    <ds:schemaRef ds:uri="b72976aa-e7d9-498e-b08a-d3d9e47e405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7F411A2-9823-4C4D-9C76-013A89ED6F3F}">
  <ds:schemaRefs>
    <ds:schemaRef ds:uri="a543ae4e-6060-48c8-a421-709023b87e3c"/>
    <ds:schemaRef ds:uri="b72976aa-e7d9-498e-b08a-d3d9e47e405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4072</Words>
  <Application>Microsoft Office PowerPoint</Application>
  <PresentationFormat>On-screen Show (4:3)</PresentationFormat>
  <Paragraphs>360</Paragraphs>
  <Slides>40</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Arial Black</vt:lpstr>
      <vt:lpstr>Calibri</vt:lpstr>
      <vt:lpstr>Courier New</vt:lpstr>
      <vt:lpstr>Lucida Grande</vt:lpstr>
      <vt:lpstr>Lucida Sans Unicode</vt:lpstr>
      <vt:lpstr>Verdana</vt:lpstr>
      <vt:lpstr>Wingdings</vt:lpstr>
      <vt:lpstr>Wingdings 2</vt:lpstr>
      <vt:lpstr>Wingdings 3</vt:lpstr>
      <vt:lpstr>Office Theme</vt:lpstr>
      <vt:lpstr>PowerPoint Presentation</vt:lpstr>
      <vt:lpstr>Our Purpose</vt:lpstr>
      <vt:lpstr>Objective of the Trade Sessions</vt:lpstr>
      <vt:lpstr>PowerPoint Presentation</vt:lpstr>
      <vt:lpstr>Some History…</vt:lpstr>
      <vt:lpstr>Amendments</vt:lpstr>
      <vt:lpstr>Reversion 2021</vt:lpstr>
      <vt:lpstr>Benefits</vt:lpstr>
      <vt:lpstr>WORKING TOGETHER</vt:lpstr>
      <vt:lpstr>Petitions</vt:lpstr>
      <vt:lpstr>Petitions</vt:lpstr>
      <vt:lpstr>How to File a Petition - Never submit via more than one method</vt:lpstr>
      <vt:lpstr>Petitions v. Rules to Follow</vt:lpstr>
      <vt:lpstr>Petitions v. Rules to Follow</vt:lpstr>
      <vt:lpstr>List of Affected Customers</vt:lpstr>
      <vt:lpstr>Notice of Trade Eligibility</vt:lpstr>
      <vt:lpstr>Trade Eligibility Outreach</vt:lpstr>
      <vt:lpstr>1666 Trade Eligibility Application</vt:lpstr>
      <vt:lpstr>Deadlines</vt:lpstr>
      <vt:lpstr>PowerPoint Presentation</vt:lpstr>
      <vt:lpstr>Extensions</vt:lpstr>
      <vt:lpstr>Extenuating Circumstances (EC)</vt:lpstr>
      <vt:lpstr>Extenuating Circumstances (EC)</vt:lpstr>
      <vt:lpstr>Federal Good Cause</vt:lpstr>
      <vt:lpstr>Federal Good Cause Criteria</vt:lpstr>
      <vt:lpstr>PowerPoint Presentation</vt:lpstr>
      <vt:lpstr>Equitable Tolling</vt:lpstr>
      <vt:lpstr>PowerPoint Presentation</vt:lpstr>
      <vt:lpstr>Case Management</vt:lpstr>
      <vt:lpstr>TAA Final Rule – Co-Enrollment</vt:lpstr>
      <vt:lpstr>Co-Enrollment</vt:lpstr>
      <vt:lpstr>Co-Enrollment - continued</vt:lpstr>
      <vt:lpstr>Assessments</vt:lpstr>
      <vt:lpstr>Assessments</vt:lpstr>
      <vt:lpstr>Individual Employment Plans</vt:lpstr>
      <vt:lpstr>Individual Employment Plans</vt:lpstr>
      <vt:lpstr>Individual Employment Plans</vt:lpstr>
      <vt:lpstr>Trade Eligibility</vt:lpstr>
      <vt:lpstr>Interstate Customer</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Pertuso</dc:creator>
  <cp:lastModifiedBy>Quan, Christopher (DWD)</cp:lastModifiedBy>
  <cp:revision>10</cp:revision>
  <dcterms:created xsi:type="dcterms:W3CDTF">2018-04-17T17:15:10Z</dcterms:created>
  <dcterms:modified xsi:type="dcterms:W3CDTF">2021-11-18T15:42:23Z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0x0101005739B83D9EC05746835EEFEAC1333386</vt:lpwstr>
  </property>
</Properties>
</file>