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Lst>
  <p:notesMasterIdLst>
    <p:notesMasterId r:id="rId28"/>
  </p:notesMasterIdLst>
  <p:handoutMasterIdLst>
    <p:handoutMasterId r:id="rId29"/>
  </p:handoutMasterIdLst>
  <p:sldIdLst>
    <p:sldId id="311" r:id="rId5"/>
    <p:sldId id="313" r:id="rId6"/>
    <p:sldId id="416" r:id="rId7"/>
    <p:sldId id="413" r:id="rId8"/>
    <p:sldId id="397" r:id="rId9"/>
    <p:sldId id="414" r:id="rId10"/>
    <p:sldId id="415" r:id="rId11"/>
    <p:sldId id="401" r:id="rId12"/>
    <p:sldId id="399" r:id="rId13"/>
    <p:sldId id="418" r:id="rId14"/>
    <p:sldId id="400" r:id="rId15"/>
    <p:sldId id="419" r:id="rId16"/>
    <p:sldId id="417" r:id="rId17"/>
    <p:sldId id="412" r:id="rId18"/>
    <p:sldId id="328" r:id="rId19"/>
    <p:sldId id="403" r:id="rId20"/>
    <p:sldId id="420" r:id="rId21"/>
    <p:sldId id="391" r:id="rId22"/>
    <p:sldId id="405" r:id="rId23"/>
    <p:sldId id="421" r:id="rId24"/>
    <p:sldId id="408" r:id="rId25"/>
    <p:sldId id="422" r:id="rId26"/>
    <p:sldId id="423" r:id="rId27"/>
  </p:sldIdLst>
  <p:sldSz cx="9144000" cy="6858000" type="screen4x3"/>
  <p:notesSz cx="6954838" cy="9309100"/>
  <p:custShowLst>
    <p:custShow name="Custom Show 1" id="0">
      <p:sldLst/>
    </p:custShow>
    <p:custShow name="Custom Show 2" id="1">
      <p:sldLst/>
    </p:custShow>
    <p:custShow name="Custom Show 3" id="2">
      <p:sldLst/>
    </p:custShow>
  </p:custShowLst>
  <p:defaultTextStyle>
    <a:defPPr>
      <a:defRPr lang="en-US"/>
    </a:defPPr>
    <a:lvl1pPr algn="l" rtl="0" eaLnBrk="0" fontAlgn="base" hangingPunct="0">
      <a:spcBef>
        <a:spcPct val="0"/>
      </a:spcBef>
      <a:spcAft>
        <a:spcPct val="0"/>
      </a:spcAft>
      <a:defRPr sz="2400" kern="1200">
        <a:solidFill>
          <a:schemeClr val="tx1"/>
        </a:solidFill>
        <a:latin typeface="Lucida Sans Unicode" panose="020B060203050402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Lucida Sans Unicode" panose="020B060203050402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Lucida Sans Unicode" panose="020B060203050402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Lucida Sans Unicode" panose="020B060203050402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Lucida Sans Unicode" panose="020B0602030504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Lucida Sans Unicode" panose="020B0602030504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Lucida Sans Unicode" panose="020B0602030504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Lucida Sans Unicode" panose="020B0602030504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Lucida Sans Unicode" panose="020B0602030504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C4"/>
    <a:srgbClr val="0000CC"/>
    <a:srgbClr val="FF0000"/>
    <a:srgbClr val="CCFFCC"/>
    <a:srgbClr val="FFCC00"/>
    <a:srgbClr val="99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482955-A9BC-1F6F-F9C8-FF7C16BD54F0}" v="11" dt="2021-12-07T13:00:18.149"/>
    <p1510:client id="{20A10C1C-5842-46AB-A906-6FD87DC92393}" v="2" dt="2021-12-07T15:29:53.2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7" autoAdjust="0"/>
    <p:restoredTop sz="93792" autoAdjust="0"/>
  </p:normalViewPr>
  <p:slideViewPr>
    <p:cSldViewPr>
      <p:cViewPr varScale="1">
        <p:scale>
          <a:sx n="68" d="100"/>
          <a:sy n="68" d="100"/>
        </p:scale>
        <p:origin x="768" y="72"/>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43DEF4-82F3-42F5-9625-680ADF11EA88}"/>
              </a:ext>
            </a:extLst>
          </p:cNvPr>
          <p:cNvSpPr>
            <a:spLocks noGrp="1"/>
          </p:cNvSpPr>
          <p:nvPr>
            <p:ph type="hdr" sz="quarter"/>
          </p:nvPr>
        </p:nvSpPr>
        <p:spPr>
          <a:xfrm>
            <a:off x="0" y="0"/>
            <a:ext cx="3014663" cy="465138"/>
          </a:xfrm>
          <a:prstGeom prst="rect">
            <a:avLst/>
          </a:prstGeom>
        </p:spPr>
        <p:txBody>
          <a:bodyPr vert="horz" lIns="91440" tIns="45720" rIns="91440" bIns="45720" rtlCol="0"/>
          <a:lstStyle>
            <a:lvl1pPr algn="l" eaLnBrk="1" hangingPunct="1">
              <a:defRPr sz="1200">
                <a:cs typeface="Arial" charset="0"/>
              </a:defRPr>
            </a:lvl1pPr>
          </a:lstStyle>
          <a:p>
            <a:pPr>
              <a:defRPr/>
            </a:pPr>
            <a:endParaRPr lang="en-US" dirty="0"/>
          </a:p>
        </p:txBody>
      </p:sp>
      <p:sp>
        <p:nvSpPr>
          <p:cNvPr id="3" name="Date Placeholder 2">
            <a:extLst>
              <a:ext uri="{FF2B5EF4-FFF2-40B4-BE49-F238E27FC236}">
                <a16:creationId xmlns:a16="http://schemas.microsoft.com/office/drawing/2014/main" id="{EBEB5763-86DF-4B26-9148-CB01C64D4C15}"/>
              </a:ext>
            </a:extLst>
          </p:cNvPr>
          <p:cNvSpPr>
            <a:spLocks noGrp="1"/>
          </p:cNvSpPr>
          <p:nvPr>
            <p:ph type="dt" sz="quarter" idx="1"/>
          </p:nvPr>
        </p:nvSpPr>
        <p:spPr>
          <a:xfrm>
            <a:off x="3938588" y="0"/>
            <a:ext cx="3014662" cy="465138"/>
          </a:xfrm>
          <a:prstGeom prst="rect">
            <a:avLst/>
          </a:prstGeom>
        </p:spPr>
        <p:txBody>
          <a:bodyPr vert="horz" lIns="91440" tIns="45720" rIns="91440" bIns="45720" rtlCol="0"/>
          <a:lstStyle>
            <a:lvl1pPr algn="r" eaLnBrk="1" hangingPunct="1">
              <a:defRPr sz="1200">
                <a:cs typeface="Arial" charset="0"/>
              </a:defRPr>
            </a:lvl1pPr>
          </a:lstStyle>
          <a:p>
            <a:pPr>
              <a:defRPr/>
            </a:pPr>
            <a:fld id="{B0235BB0-DC7A-45E3-A2FA-09E264D1232F}" type="datetimeFigureOut">
              <a:rPr lang="en-US"/>
              <a:pPr>
                <a:defRPr/>
              </a:pPr>
              <a:t>12/7/2021</a:t>
            </a:fld>
            <a:endParaRPr lang="en-US" dirty="0"/>
          </a:p>
        </p:txBody>
      </p:sp>
      <p:sp>
        <p:nvSpPr>
          <p:cNvPr id="4" name="Footer Placeholder 3">
            <a:extLst>
              <a:ext uri="{FF2B5EF4-FFF2-40B4-BE49-F238E27FC236}">
                <a16:creationId xmlns:a16="http://schemas.microsoft.com/office/drawing/2014/main" id="{37CDF807-0B16-4A2A-A6C4-07A5FA43E0A4}"/>
              </a:ext>
            </a:extLst>
          </p:cNvPr>
          <p:cNvSpPr>
            <a:spLocks noGrp="1"/>
          </p:cNvSpPr>
          <p:nvPr>
            <p:ph type="ftr" sz="quarter" idx="2"/>
          </p:nvPr>
        </p:nvSpPr>
        <p:spPr>
          <a:xfrm>
            <a:off x="0" y="8842375"/>
            <a:ext cx="3014663" cy="465138"/>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en-US" dirty="0"/>
          </a:p>
        </p:txBody>
      </p:sp>
      <p:sp>
        <p:nvSpPr>
          <p:cNvPr id="5" name="Slide Number Placeholder 4">
            <a:extLst>
              <a:ext uri="{FF2B5EF4-FFF2-40B4-BE49-F238E27FC236}">
                <a16:creationId xmlns:a16="http://schemas.microsoft.com/office/drawing/2014/main" id="{F25B7E50-B759-4684-B130-912B14B2DB67}"/>
              </a:ext>
            </a:extLst>
          </p:cNvPr>
          <p:cNvSpPr>
            <a:spLocks noGrp="1"/>
          </p:cNvSpPr>
          <p:nvPr>
            <p:ph type="sldNum" sz="quarter" idx="3"/>
          </p:nvPr>
        </p:nvSpPr>
        <p:spPr>
          <a:xfrm>
            <a:off x="3938588" y="8842375"/>
            <a:ext cx="301466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6133F47-45BB-4945-A7C3-D59801895202}"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1106315-439B-4DB1-97C4-72F25E0CCA85}"/>
              </a:ext>
            </a:extLst>
          </p:cNvPr>
          <p:cNvSpPr>
            <a:spLocks noGrp="1" noChangeArrowheads="1"/>
          </p:cNvSpPr>
          <p:nvPr>
            <p:ph type="hdr" sz="quarter"/>
          </p:nvPr>
        </p:nvSpPr>
        <p:spPr bwMode="auto">
          <a:xfrm>
            <a:off x="0" y="0"/>
            <a:ext cx="301466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eaLnBrk="1" hangingPunct="1">
              <a:spcBef>
                <a:spcPct val="0"/>
              </a:spcBef>
              <a:buClrTx/>
              <a:buSzTx/>
              <a:buFontTx/>
              <a:buNone/>
              <a:defRPr sz="1200">
                <a:latin typeface="Arial" charset="0"/>
                <a:cs typeface="Arial" charset="0"/>
              </a:defRPr>
            </a:lvl1pPr>
          </a:lstStyle>
          <a:p>
            <a:pPr>
              <a:defRPr/>
            </a:pPr>
            <a:endParaRPr lang="en-US" dirty="0"/>
          </a:p>
        </p:txBody>
      </p:sp>
      <p:sp>
        <p:nvSpPr>
          <p:cNvPr id="16387" name="Rectangle 3">
            <a:extLst>
              <a:ext uri="{FF2B5EF4-FFF2-40B4-BE49-F238E27FC236}">
                <a16:creationId xmlns:a16="http://schemas.microsoft.com/office/drawing/2014/main" id="{C1977C2E-7B1C-40DA-B99C-2E83157229D1}"/>
              </a:ext>
            </a:extLst>
          </p:cNvPr>
          <p:cNvSpPr>
            <a:spLocks noGrp="1" noChangeArrowheads="1"/>
          </p:cNvSpPr>
          <p:nvPr>
            <p:ph type="dt" idx="1"/>
          </p:nvPr>
        </p:nvSpPr>
        <p:spPr bwMode="auto">
          <a:xfrm>
            <a:off x="3938588" y="0"/>
            <a:ext cx="3014662"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spcBef>
                <a:spcPct val="0"/>
              </a:spcBef>
              <a:buClrTx/>
              <a:buSzTx/>
              <a:buFontTx/>
              <a:buNone/>
              <a:defRPr sz="1200">
                <a:latin typeface="Arial" charset="0"/>
                <a:cs typeface="Arial" charset="0"/>
              </a:defRPr>
            </a:lvl1pPr>
          </a:lstStyle>
          <a:p>
            <a:pPr>
              <a:defRPr/>
            </a:pPr>
            <a:endParaRPr lang="en-US" dirty="0"/>
          </a:p>
        </p:txBody>
      </p:sp>
      <p:sp>
        <p:nvSpPr>
          <p:cNvPr id="4100" name="Rectangle 4">
            <a:extLst>
              <a:ext uri="{FF2B5EF4-FFF2-40B4-BE49-F238E27FC236}">
                <a16:creationId xmlns:a16="http://schemas.microsoft.com/office/drawing/2014/main" id="{FE1D5DCC-5EE9-411D-ABB1-94EA203FAE52}"/>
              </a:ext>
            </a:extLst>
          </p:cNvPr>
          <p:cNvSpPr>
            <a:spLocks noGrp="1" noRot="1" noChangeAspect="1" noChangeArrowheads="1" noTextEdit="1"/>
          </p:cNvSpPr>
          <p:nvPr>
            <p:ph type="sldImg" idx="2"/>
          </p:nvPr>
        </p:nvSpPr>
        <p:spPr bwMode="auto">
          <a:xfrm>
            <a:off x="1150938"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a:extLst>
              <a:ext uri="{FF2B5EF4-FFF2-40B4-BE49-F238E27FC236}">
                <a16:creationId xmlns:a16="http://schemas.microsoft.com/office/drawing/2014/main" id="{D3ADF96C-C1CA-46E2-972D-BDDC4FEDD526}"/>
              </a:ext>
            </a:extLst>
          </p:cNvPr>
          <p:cNvSpPr>
            <a:spLocks noGrp="1" noChangeArrowheads="1"/>
          </p:cNvSpPr>
          <p:nvPr>
            <p:ph type="body" sz="quarter" idx="3"/>
          </p:nvPr>
        </p:nvSpPr>
        <p:spPr bwMode="auto">
          <a:xfrm>
            <a:off x="695325" y="4422775"/>
            <a:ext cx="5564188" cy="418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a:extLst>
              <a:ext uri="{FF2B5EF4-FFF2-40B4-BE49-F238E27FC236}">
                <a16:creationId xmlns:a16="http://schemas.microsoft.com/office/drawing/2014/main" id="{8BC3BBE8-AAFB-40CE-A2C4-3B73998F3336}"/>
              </a:ext>
            </a:extLst>
          </p:cNvPr>
          <p:cNvSpPr>
            <a:spLocks noGrp="1" noChangeArrowheads="1"/>
          </p:cNvSpPr>
          <p:nvPr>
            <p:ph type="ftr" sz="quarter" idx="4"/>
          </p:nvPr>
        </p:nvSpPr>
        <p:spPr bwMode="auto">
          <a:xfrm>
            <a:off x="0" y="8842375"/>
            <a:ext cx="301466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eaLnBrk="1" hangingPunct="1">
              <a:spcBef>
                <a:spcPct val="0"/>
              </a:spcBef>
              <a:buClrTx/>
              <a:buSzTx/>
              <a:buFontTx/>
              <a:buNone/>
              <a:defRPr sz="1200">
                <a:latin typeface="Arial" charset="0"/>
                <a:cs typeface="Arial" charset="0"/>
              </a:defRPr>
            </a:lvl1pPr>
          </a:lstStyle>
          <a:p>
            <a:pPr>
              <a:defRPr/>
            </a:pPr>
            <a:endParaRPr lang="en-US" dirty="0"/>
          </a:p>
        </p:txBody>
      </p:sp>
      <p:sp>
        <p:nvSpPr>
          <p:cNvPr id="16391" name="Rectangle 7">
            <a:extLst>
              <a:ext uri="{FF2B5EF4-FFF2-40B4-BE49-F238E27FC236}">
                <a16:creationId xmlns:a16="http://schemas.microsoft.com/office/drawing/2014/main" id="{2BC173EC-6003-4570-9CFD-BE49360D0CDA}"/>
              </a:ext>
            </a:extLst>
          </p:cNvPr>
          <p:cNvSpPr>
            <a:spLocks noGrp="1" noChangeArrowheads="1"/>
          </p:cNvSpPr>
          <p:nvPr>
            <p:ph type="sldNum" sz="quarter" idx="5"/>
          </p:nvPr>
        </p:nvSpPr>
        <p:spPr bwMode="auto">
          <a:xfrm>
            <a:off x="3938588" y="8842375"/>
            <a:ext cx="3014662"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atin typeface="Arial" panose="020B0604020202020204" pitchFamily="34" charset="0"/>
              </a:defRPr>
            </a:lvl1pPr>
          </a:lstStyle>
          <a:p>
            <a:pPr>
              <a:defRPr/>
            </a:pPr>
            <a:fld id="{23B485A2-FAE7-495B-9F90-CA35C62A9D83}"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249ACA8C-75FA-4A73-9246-C417418B6D9D}"/>
              </a:ext>
            </a:extLst>
          </p:cNvPr>
          <p:cNvSpPr>
            <a:spLocks noGrp="1" noChangeArrowheads="1"/>
          </p:cNvSpPr>
          <p:nvPr>
            <p:ph type="sldNum" sz="quarter" idx="5"/>
          </p:nvPr>
        </p:nvSpPr>
        <p:spPr>
          <a:noFill/>
        </p:spPr>
        <p:txBody>
          <a:bodyPr/>
          <a:lstStyle>
            <a:lvl1pPr defTabSz="931863">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F613554-48AA-4AC5-A725-745373853677}" type="slidenum">
              <a:rPr lang="en-US" altLang="en-US" smtClean="0"/>
              <a:pPr>
                <a:spcBef>
                  <a:spcPct val="0"/>
                </a:spcBef>
              </a:pPr>
              <a:t>1</a:t>
            </a:fld>
            <a:endParaRPr lang="en-US" altLang="en-US" dirty="0"/>
          </a:p>
        </p:txBody>
      </p:sp>
      <p:sp>
        <p:nvSpPr>
          <p:cNvPr id="7171" name="Rectangle 2">
            <a:extLst>
              <a:ext uri="{FF2B5EF4-FFF2-40B4-BE49-F238E27FC236}">
                <a16:creationId xmlns:a16="http://schemas.microsoft.com/office/drawing/2014/main" id="{6C54C2C0-0C6E-4C9F-B69D-A2BE298F55C9}"/>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810C389E-DB1D-4ED0-9228-4474C735B8CF}"/>
              </a:ext>
            </a:extLst>
          </p:cNvPr>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890" b="0" i="0" baseline="0" dirty="0">
                <a:latin typeface="Calibri" panose="020F0502020204030204" pitchFamily="34" charset="0"/>
                <a:cs typeface="Calibri" panose="020F0502020204030204" pitchFamily="34" charset="0"/>
              </a:rPr>
              <a:t>NOTE: Eligibility for TAA and TRA are not the same. There is no earnings requirement for general TAA eligibility (training, employment and case management services, job search, relocation, etc.).</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890" b="0" i="0" baseline="0" dirty="0">
                <a:latin typeface="Calibri" panose="020F0502020204030204" pitchFamily="34" charset="0"/>
                <a:cs typeface="Calibri" panose="020F0502020204030204" pitchFamily="34" charset="0"/>
              </a:rPr>
              <a:t>Note: Customers are provided a written determination of their eligibility for TAA services and deadline date to be in approve TAA training or have received an approved waiver from training.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890" b="0" i="0" baseline="0" dirty="0">
              <a:latin typeface="Calibri" panose="020F0502020204030204" pitchFamily="34" charset="0"/>
              <a:cs typeface="Calibri" panose="020F0502020204030204" pitchFamily="34" charset="0"/>
            </a:endParaRPr>
          </a:p>
          <a:p>
            <a:endParaRPr lang="en-US" sz="900"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5"/>
          </p:nvPr>
        </p:nvSpPr>
        <p:spPr/>
        <p:txBody>
          <a:bodyPr/>
          <a:lstStyle/>
          <a:p>
            <a:pPr>
              <a:defRPr/>
            </a:pPr>
            <a:fld id="{23B485A2-FAE7-495B-9F90-CA35C62A9D83}" type="slidenum">
              <a:rPr lang="en-US" altLang="en-US" smtClean="0"/>
              <a:pPr>
                <a:defRPr/>
              </a:pPr>
              <a:t>5</a:t>
            </a:fld>
            <a:endParaRPr lang="en-US" altLang="en-US" dirty="0"/>
          </a:p>
        </p:txBody>
      </p:sp>
    </p:spTree>
    <p:extLst>
      <p:ext uri="{BB962C8B-B14F-4D97-AF65-F5344CB8AC3E}">
        <p14:creationId xmlns:p14="http://schemas.microsoft.com/office/powerpoint/2010/main" val="1896158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aseline="0" dirty="0">
              <a:latin typeface="Calibri" panose="020F0502020204030204" pitchFamily="34" charset="0"/>
            </a:endParaRPr>
          </a:p>
        </p:txBody>
      </p:sp>
      <p:sp>
        <p:nvSpPr>
          <p:cNvPr id="4" name="Slide Number Placeholder 3"/>
          <p:cNvSpPr>
            <a:spLocks noGrp="1"/>
          </p:cNvSpPr>
          <p:nvPr>
            <p:ph type="sldNum" sz="quarter" idx="5"/>
          </p:nvPr>
        </p:nvSpPr>
        <p:spPr/>
        <p:txBody>
          <a:bodyPr/>
          <a:lstStyle/>
          <a:p>
            <a:pPr>
              <a:defRPr/>
            </a:pPr>
            <a:fld id="{23B485A2-FAE7-495B-9F90-CA35C62A9D83}" type="slidenum">
              <a:rPr lang="en-US" altLang="en-US" smtClean="0"/>
              <a:pPr>
                <a:defRPr/>
              </a:pPr>
              <a:t>9</a:t>
            </a:fld>
            <a:endParaRPr lang="en-US" altLang="en-US" dirty="0"/>
          </a:p>
        </p:txBody>
      </p:sp>
    </p:spTree>
    <p:extLst>
      <p:ext uri="{BB962C8B-B14F-4D97-AF65-F5344CB8AC3E}">
        <p14:creationId xmlns:p14="http://schemas.microsoft.com/office/powerpoint/2010/main" val="27105816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Freeform 7">
            <a:extLst>
              <a:ext uri="{FF2B5EF4-FFF2-40B4-BE49-F238E27FC236}">
                <a16:creationId xmlns:a16="http://schemas.microsoft.com/office/drawing/2014/main" id="{19A73336-A3A5-4B4F-8BCC-ADF70F1B4614}"/>
              </a:ext>
            </a:extLst>
          </p:cNvPr>
          <p:cNvSpPr>
            <a:spLocks/>
          </p:cNvSpPr>
          <p:nvPr/>
        </p:nvSpPr>
        <p:spPr bwMode="auto">
          <a:xfrm>
            <a:off x="519113" y="5937250"/>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sz="1800" dirty="0">
              <a:latin typeface="Arial" charset="0"/>
              <a:cs typeface="Arial" charset="0"/>
            </a:endParaRPr>
          </a:p>
        </p:txBody>
      </p:sp>
      <p:sp>
        <p:nvSpPr>
          <p:cNvPr id="4" name="Freeform 9">
            <a:extLst>
              <a:ext uri="{FF2B5EF4-FFF2-40B4-BE49-F238E27FC236}">
                <a16:creationId xmlns:a16="http://schemas.microsoft.com/office/drawing/2014/main" id="{36E01F65-0A63-4128-8EAF-5B5AB79539C9}"/>
              </a:ext>
            </a:extLst>
          </p:cNvPr>
          <p:cNvSpPr>
            <a:spLocks/>
          </p:cNvSpPr>
          <p:nvPr/>
        </p:nvSpPr>
        <p:spPr bwMode="auto">
          <a:xfrm>
            <a:off x="504825" y="5930900"/>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5" name="Right Triangle 4">
            <a:extLst>
              <a:ext uri="{FF2B5EF4-FFF2-40B4-BE49-F238E27FC236}">
                <a16:creationId xmlns:a16="http://schemas.microsoft.com/office/drawing/2014/main" id="{E108895A-A468-47CF-B9CB-FF24ED6C7D6C}"/>
              </a:ext>
            </a:extLst>
          </p:cNvPr>
          <p:cNvSpPr>
            <a:spLocks/>
          </p:cNvSpPr>
          <p:nvPr/>
        </p:nvSpPr>
        <p:spPr bwMode="auto">
          <a:xfrm>
            <a:off x="13008" y="5783316"/>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dirty="0"/>
          </a:p>
        </p:txBody>
      </p:sp>
      <p:cxnSp>
        <p:nvCxnSpPr>
          <p:cNvPr id="6" name="Straight Connector 5">
            <a:extLst>
              <a:ext uri="{FF2B5EF4-FFF2-40B4-BE49-F238E27FC236}">
                <a16:creationId xmlns:a16="http://schemas.microsoft.com/office/drawing/2014/main" id="{2B34B236-2E24-4B6B-B3A7-5254F3A46A5B}"/>
              </a:ext>
            </a:extLst>
          </p:cNvPr>
          <p:cNvCxnSpPr/>
          <p:nvPr/>
        </p:nvCxnSpPr>
        <p:spPr>
          <a:xfrm>
            <a:off x="9813" y="5779801"/>
            <a:ext cx="3405509" cy="108438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pic>
        <p:nvPicPr>
          <p:cNvPr id="7" name="Picture 10">
            <a:extLst>
              <a:ext uri="{FF2B5EF4-FFF2-40B4-BE49-F238E27FC236}">
                <a16:creationId xmlns:a16="http://schemas.microsoft.com/office/drawing/2014/main" id="{05FF17A0-84E3-4BE2-9AE6-28EEA19EC7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850" y="163513"/>
            <a:ext cx="5867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a:extLst>
              <a:ext uri="{FF2B5EF4-FFF2-40B4-BE49-F238E27FC236}">
                <a16:creationId xmlns:a16="http://schemas.microsoft.com/office/drawing/2014/main" id="{39A8C8DA-B511-4C49-9D97-029D46BF65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87313"/>
            <a:ext cx="1676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2">
            <a:extLst>
              <a:ext uri="{FF2B5EF4-FFF2-40B4-BE49-F238E27FC236}">
                <a16:creationId xmlns:a16="http://schemas.microsoft.com/office/drawing/2014/main" id="{EC141DF5-E585-4A66-990F-1759FD9C6702}"/>
              </a:ext>
            </a:extLst>
          </p:cNvPr>
          <p:cNvSpPr>
            <a:spLocks noChangeArrowheads="1"/>
          </p:cNvSpPr>
          <p:nvPr userDrawn="1"/>
        </p:nvSpPr>
        <p:spPr bwMode="auto">
          <a:xfrm>
            <a:off x="3449638" y="5172075"/>
            <a:ext cx="5572125" cy="136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Lucida Sans Unicode" pitchFamily="34" charset="0"/>
                <a:cs typeface="Arial" charset="0"/>
              </a:defRPr>
            </a:lvl1pPr>
            <a:lvl2pPr marL="742950" indent="-285750" eaLnBrk="0" hangingPunct="0">
              <a:defRPr sz="2400">
                <a:solidFill>
                  <a:schemeClr val="tx1"/>
                </a:solidFill>
                <a:latin typeface="Lucida Sans Unicode" pitchFamily="34" charset="0"/>
                <a:cs typeface="Arial" charset="0"/>
              </a:defRPr>
            </a:lvl2pPr>
            <a:lvl3pPr marL="1143000" indent="-228600" eaLnBrk="0" hangingPunct="0">
              <a:defRPr sz="2400">
                <a:solidFill>
                  <a:schemeClr val="tx1"/>
                </a:solidFill>
                <a:latin typeface="Lucida Sans Unicode" pitchFamily="34" charset="0"/>
                <a:cs typeface="Arial" charset="0"/>
              </a:defRPr>
            </a:lvl3pPr>
            <a:lvl4pPr marL="1600200" indent="-228600" eaLnBrk="0" hangingPunct="0">
              <a:defRPr sz="2400">
                <a:solidFill>
                  <a:schemeClr val="tx1"/>
                </a:solidFill>
                <a:latin typeface="Lucida Sans Unicode" pitchFamily="34" charset="0"/>
                <a:cs typeface="Arial" charset="0"/>
              </a:defRPr>
            </a:lvl4pPr>
            <a:lvl5pPr marL="2057400" indent="-228600" eaLnBrk="0" hangingPunct="0">
              <a:defRPr sz="2400">
                <a:solidFill>
                  <a:schemeClr val="tx1"/>
                </a:solidFill>
                <a:latin typeface="Lucida Sans Unicode" pitchFamily="34" charset="0"/>
                <a:cs typeface="Arial" charset="0"/>
              </a:defRPr>
            </a:lvl5pPr>
            <a:lvl6pPr marL="2514600" indent="-228600" eaLnBrk="0" fontAlgn="base" hangingPunct="0">
              <a:spcBef>
                <a:spcPct val="0"/>
              </a:spcBef>
              <a:spcAft>
                <a:spcPct val="0"/>
              </a:spcAft>
              <a:defRPr sz="2400">
                <a:solidFill>
                  <a:schemeClr val="tx1"/>
                </a:solidFill>
                <a:latin typeface="Lucida Sans Unicode" pitchFamily="34" charset="0"/>
                <a:cs typeface="Arial" charset="0"/>
              </a:defRPr>
            </a:lvl6pPr>
            <a:lvl7pPr marL="2971800" indent="-228600" eaLnBrk="0" fontAlgn="base" hangingPunct="0">
              <a:spcBef>
                <a:spcPct val="0"/>
              </a:spcBef>
              <a:spcAft>
                <a:spcPct val="0"/>
              </a:spcAft>
              <a:defRPr sz="2400">
                <a:solidFill>
                  <a:schemeClr val="tx1"/>
                </a:solidFill>
                <a:latin typeface="Lucida Sans Unicode" pitchFamily="34" charset="0"/>
                <a:cs typeface="Arial" charset="0"/>
              </a:defRPr>
            </a:lvl7pPr>
            <a:lvl8pPr marL="3429000" indent="-228600" eaLnBrk="0" fontAlgn="base" hangingPunct="0">
              <a:spcBef>
                <a:spcPct val="0"/>
              </a:spcBef>
              <a:spcAft>
                <a:spcPct val="0"/>
              </a:spcAft>
              <a:defRPr sz="2400">
                <a:solidFill>
                  <a:schemeClr val="tx1"/>
                </a:solidFill>
                <a:latin typeface="Lucida Sans Unicode" pitchFamily="34" charset="0"/>
                <a:cs typeface="Arial" charset="0"/>
              </a:defRPr>
            </a:lvl8pPr>
            <a:lvl9pPr marL="3886200" indent="-228600" eaLnBrk="0" fontAlgn="base" hangingPunct="0">
              <a:spcBef>
                <a:spcPct val="0"/>
              </a:spcBef>
              <a:spcAft>
                <a:spcPct val="0"/>
              </a:spcAft>
              <a:defRPr sz="2400">
                <a:solidFill>
                  <a:schemeClr val="tx1"/>
                </a:solidFill>
                <a:latin typeface="Lucida Sans Unicode" pitchFamily="34" charset="0"/>
                <a:cs typeface="Arial" charset="0"/>
              </a:defRPr>
            </a:lvl9pPr>
          </a:lstStyle>
          <a:p>
            <a:pPr algn="r" eaLnBrk="1" hangingPunct="1">
              <a:spcBef>
                <a:spcPct val="5000"/>
              </a:spcBef>
              <a:spcAft>
                <a:spcPct val="10000"/>
              </a:spcAft>
              <a:defRPr/>
            </a:pPr>
            <a:r>
              <a:rPr lang="en-US" altLang="en-US" sz="1800" b="1" dirty="0">
                <a:solidFill>
                  <a:srgbClr val="0071C6"/>
                </a:solidFill>
                <a:latin typeface="Tahoma" pitchFamily="34" charset="0"/>
              </a:rPr>
              <a:t>Deval L. Patrick, Governor</a:t>
            </a:r>
          </a:p>
          <a:p>
            <a:pPr algn="r" eaLnBrk="1" hangingPunct="1">
              <a:spcBef>
                <a:spcPct val="5000"/>
              </a:spcBef>
              <a:spcAft>
                <a:spcPct val="10000"/>
              </a:spcAft>
              <a:defRPr/>
            </a:pPr>
            <a:r>
              <a:rPr lang="en-US" altLang="en-US" sz="1800" b="1" dirty="0">
                <a:solidFill>
                  <a:srgbClr val="0071C6"/>
                </a:solidFill>
                <a:latin typeface="Tahoma" pitchFamily="34" charset="0"/>
              </a:rPr>
              <a:t>Timothy P. Murray, Lieutenant Governor</a:t>
            </a:r>
          </a:p>
          <a:p>
            <a:pPr algn="r" eaLnBrk="1" hangingPunct="1">
              <a:spcBef>
                <a:spcPct val="5000"/>
              </a:spcBef>
              <a:spcAft>
                <a:spcPct val="10000"/>
              </a:spcAft>
              <a:defRPr/>
            </a:pPr>
            <a:r>
              <a:rPr lang="en-US" altLang="en-US" sz="1800" b="1" dirty="0">
                <a:solidFill>
                  <a:srgbClr val="0071C6"/>
                </a:solidFill>
                <a:latin typeface="Arial Unicode MS" pitchFamily="34" charset="-128"/>
                <a:ea typeface="Arial Unicode MS" pitchFamily="34" charset="-128"/>
                <a:cs typeface="Arial Unicode MS" pitchFamily="34" charset="-128"/>
              </a:rPr>
              <a:t>Joanne F. Goldstein, Secretary</a:t>
            </a:r>
          </a:p>
          <a:p>
            <a:pPr algn="r" eaLnBrk="1" hangingPunct="1">
              <a:spcBef>
                <a:spcPct val="5000"/>
              </a:spcBef>
              <a:spcAft>
                <a:spcPct val="10000"/>
              </a:spcAft>
              <a:defRPr/>
            </a:pPr>
            <a:r>
              <a:rPr lang="en-US" altLang="en-US" sz="1800" b="1" dirty="0">
                <a:solidFill>
                  <a:srgbClr val="0071C6"/>
                </a:solidFill>
                <a:latin typeface="Arial Unicode MS" pitchFamily="34" charset="-128"/>
                <a:ea typeface="Arial Unicode MS" pitchFamily="34" charset="-128"/>
                <a:cs typeface="Arial Unicode MS" pitchFamily="34" charset="-128"/>
              </a:rPr>
              <a:t>Judith L. Cicatiello, Director </a:t>
            </a:r>
          </a:p>
        </p:txBody>
      </p:sp>
      <p:sp>
        <p:nvSpPr>
          <p:cNvPr id="9" name="Title Placeholder 8"/>
          <p:cNvSpPr>
            <a:spLocks noGrp="1"/>
          </p:cNvSpPr>
          <p:nvPr>
            <p:ph type="ctrTitle"/>
          </p:nvPr>
        </p:nvSpPr>
        <p:spPr>
          <a:xfrm>
            <a:off x="279400" y="1951038"/>
            <a:ext cx="8623300" cy="1470025"/>
          </a:xfrm>
        </p:spPr>
        <p:txBody>
          <a:bodyPr/>
          <a:lstStyle>
            <a:lvl1pPr>
              <a:defRPr sz="4400"/>
            </a:lvl1pPr>
          </a:lstStyle>
          <a:p>
            <a:pPr lvl="0"/>
            <a:r>
              <a:rPr lang="en-US" noProof="0"/>
              <a:t>Click to edit Master title style</a:t>
            </a:r>
          </a:p>
        </p:txBody>
      </p:sp>
      <p:sp>
        <p:nvSpPr>
          <p:cNvPr id="11" name="Date Placeholder 9">
            <a:extLst>
              <a:ext uri="{FF2B5EF4-FFF2-40B4-BE49-F238E27FC236}">
                <a16:creationId xmlns:a16="http://schemas.microsoft.com/office/drawing/2014/main" id="{5E5834A9-353A-4DB6-A649-339176AD429B}"/>
              </a:ext>
            </a:extLst>
          </p:cNvPr>
          <p:cNvSpPr>
            <a:spLocks noGrp="1"/>
          </p:cNvSpPr>
          <p:nvPr>
            <p:ph type="dt" sz="half" idx="10"/>
          </p:nvPr>
        </p:nvSpPr>
        <p:spPr>
          <a:xfrm>
            <a:off x="247650" y="6164263"/>
            <a:ext cx="2133600" cy="476250"/>
          </a:xfrm>
          <a:prstGeom prst="rect">
            <a:avLst/>
          </a:prstGeom>
        </p:spPr>
        <p:txBody>
          <a:bodyPr vert="horz" wrap="square" lIns="91440" tIns="45720" rIns="91440" bIns="45720" numCol="1" anchor="b" anchorCtr="0" compatLnSpc="1">
            <a:prstTxWarp prst="textNoShape">
              <a:avLst/>
            </a:prstTxWarp>
          </a:bodyPr>
          <a:lstStyle>
            <a:lvl1pPr eaLnBrk="1" hangingPunct="1">
              <a:spcBef>
                <a:spcPct val="0"/>
              </a:spcBef>
              <a:buClrTx/>
              <a:buSzTx/>
              <a:buFontTx/>
              <a:buNone/>
              <a:defRPr sz="1400" b="1">
                <a:solidFill>
                  <a:schemeClr val="bg1"/>
                </a:solidFill>
                <a:latin typeface="Arial" charset="0"/>
                <a:cs typeface="Arial" charset="0"/>
              </a:defRPr>
            </a:lvl1pPr>
          </a:lstStyle>
          <a:p>
            <a:pPr>
              <a:defRPr/>
            </a:pPr>
            <a:endParaRPr lang="en-US" dirty="0"/>
          </a:p>
        </p:txBody>
      </p:sp>
    </p:spTree>
    <p:extLst>
      <p:ext uri="{BB962C8B-B14F-4D97-AF65-F5344CB8AC3E}">
        <p14:creationId xmlns:p14="http://schemas.microsoft.com/office/powerpoint/2010/main" val="3961024977"/>
      </p:ext>
    </p:extLst>
  </p:cSld>
  <p:clrMapOvr>
    <a:masterClrMapping/>
  </p:clrMapOvr>
  <p:transition spd="med" advTm="5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7271389"/>
      </p:ext>
    </p:extLst>
  </p:cSld>
  <p:clrMapOvr>
    <a:masterClrMapping/>
  </p:clrMapOvr>
  <p:transition spd="med" advTm="5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6713" y="104775"/>
            <a:ext cx="2174875" cy="6021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8913" y="104775"/>
            <a:ext cx="6375400" cy="60213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3053314"/>
      </p:ext>
    </p:extLst>
  </p:cSld>
  <p:clrMapOvr>
    <a:masterClrMapping/>
  </p:clrMapOvr>
  <p:transition spd="med" advTm="500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043692595"/>
      </p:ext>
    </p:extLst>
  </p:cSld>
  <p:clrMapOvr>
    <a:masterClrMapping/>
  </p:clrMapOvr>
  <p:transition spd="med" advTm="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880431"/>
      </p:ext>
    </p:extLst>
  </p:cSld>
  <p:clrMapOvr>
    <a:masterClrMapping/>
  </p:clrMapOvr>
  <p:transition spd="med" advTm="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93817918"/>
      </p:ext>
    </p:extLst>
  </p:cSld>
  <p:clrMapOvr>
    <a:masterClrMapping/>
  </p:clrMapOvr>
  <p:transition spd="med" advTm="5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8498510"/>
      </p:ext>
    </p:extLst>
  </p:cSld>
  <p:clrMapOvr>
    <a:masterClrMapping/>
  </p:clrMapOvr>
  <p:transition spd="med" advTm="5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6438448"/>
      </p:ext>
    </p:extLst>
  </p:cSld>
  <p:clrMapOvr>
    <a:masterClrMapping/>
  </p:clrMapOvr>
  <p:transition spd="med" advTm="5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53157916"/>
      </p:ext>
    </p:extLst>
  </p:cSld>
  <p:clrMapOvr>
    <a:masterClrMapping/>
  </p:clrMapOvr>
  <p:transition spd="med" advTm="5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1506237"/>
      </p:ext>
    </p:extLst>
  </p:cSld>
  <p:clrMapOvr>
    <a:masterClrMapping/>
  </p:clrMapOvr>
  <p:transition spd="med" advTm="5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76270173"/>
      </p:ext>
    </p:extLst>
  </p:cSld>
  <p:clrMapOvr>
    <a:masterClrMapping/>
  </p:clrMapOvr>
  <p:transition spd="med" advTm="5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85224727"/>
      </p:ext>
    </p:extLst>
  </p:cSld>
  <p:clrMapOvr>
    <a:masterClrMapping/>
  </p:clrMapOvr>
  <p:transition spd="med" advTm="5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44B64811-BDEB-4E33-8D99-2A460494D1CD}"/>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defRPr/>
            </a:pPr>
            <a:endParaRPr lang="en-US" sz="1800" dirty="0">
              <a:latin typeface="Arial" charset="0"/>
              <a:cs typeface="Arial" charset="0"/>
            </a:endParaRPr>
          </a:p>
        </p:txBody>
      </p:sp>
      <p:sp>
        <p:nvSpPr>
          <p:cNvPr id="1027" name="Freeform 11">
            <a:extLst>
              <a:ext uri="{FF2B5EF4-FFF2-40B4-BE49-F238E27FC236}">
                <a16:creationId xmlns:a16="http://schemas.microsoft.com/office/drawing/2014/main" id="{B3131C2E-6CE0-4CBC-99BA-22617EE020D3}"/>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14" name="Right Triangle 13">
            <a:extLst>
              <a:ext uri="{FF2B5EF4-FFF2-40B4-BE49-F238E27FC236}">
                <a16:creationId xmlns:a16="http://schemas.microsoft.com/office/drawing/2014/main" id="{EF91CA6B-B010-4E75-AB51-81BE6FE09A02}"/>
              </a:ext>
            </a:extLst>
          </p:cNvPr>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dirty="0"/>
          </a:p>
        </p:txBody>
      </p:sp>
      <p:cxnSp>
        <p:nvCxnSpPr>
          <p:cNvPr id="15" name="Straight Connector 14">
            <a:extLst>
              <a:ext uri="{FF2B5EF4-FFF2-40B4-BE49-F238E27FC236}">
                <a16:creationId xmlns:a16="http://schemas.microsoft.com/office/drawing/2014/main" id="{B051E742-FE5B-482D-9F29-26B33CA4142A}"/>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32" name="Title Placeholder 8">
            <a:extLst>
              <a:ext uri="{FF2B5EF4-FFF2-40B4-BE49-F238E27FC236}">
                <a16:creationId xmlns:a16="http://schemas.microsoft.com/office/drawing/2014/main" id="{752FB5A9-DF41-47DE-A3A8-60C3B4C9075E}"/>
              </a:ext>
            </a:extLst>
          </p:cNvPr>
          <p:cNvSpPr>
            <a:spLocks noGrp="1"/>
          </p:cNvSpPr>
          <p:nvPr>
            <p:ph type="title"/>
          </p:nvPr>
        </p:nvSpPr>
        <p:spPr bwMode="auto">
          <a:xfrm>
            <a:off x="188913" y="104775"/>
            <a:ext cx="8702675"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17961" dir="2700000" algn="ctr" rotWithShape="0">
                    <a:schemeClr val="tx1"/>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3" name="Slide Number Placeholder 17">
            <a:extLst>
              <a:ext uri="{FF2B5EF4-FFF2-40B4-BE49-F238E27FC236}">
                <a16:creationId xmlns:a16="http://schemas.microsoft.com/office/drawing/2014/main" id="{2DCC2808-BED7-44A2-8BB3-E5B3903534A6}"/>
              </a:ext>
            </a:extLst>
          </p:cNvPr>
          <p:cNvSpPr>
            <a:spLocks/>
          </p:cNvSpPr>
          <p:nvPr/>
        </p:nvSpPr>
        <p:spPr bwMode="auto">
          <a:xfrm>
            <a:off x="8045450" y="6216650"/>
            <a:ext cx="823913" cy="51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chemeClr val="tx1"/>
                </a:solidFill>
                <a:latin typeface="Lucida Sans Unicode" panose="020B0602030504020204" pitchFamily="34" charset="0"/>
                <a:cs typeface="Arial" panose="020B0604020202020204" pitchFamily="34" charset="0"/>
              </a:defRPr>
            </a:lvl1pPr>
            <a:lvl2pPr marL="742950" indent="-285750" eaLnBrk="0" hangingPunct="0">
              <a:defRPr sz="2400">
                <a:solidFill>
                  <a:schemeClr val="tx1"/>
                </a:solidFill>
                <a:latin typeface="Lucida Sans Unicode" panose="020B0602030504020204" pitchFamily="34" charset="0"/>
                <a:cs typeface="Arial" panose="020B0604020202020204" pitchFamily="34" charset="0"/>
              </a:defRPr>
            </a:lvl2pPr>
            <a:lvl3pPr marL="1143000" indent="-228600" eaLnBrk="0" hangingPunct="0">
              <a:defRPr sz="2400">
                <a:solidFill>
                  <a:schemeClr val="tx1"/>
                </a:solidFill>
                <a:latin typeface="Lucida Sans Unicode" panose="020B0602030504020204" pitchFamily="34" charset="0"/>
                <a:cs typeface="Arial" panose="020B0604020202020204" pitchFamily="34" charset="0"/>
              </a:defRPr>
            </a:lvl3pPr>
            <a:lvl4pPr marL="1600200" indent="-228600" eaLnBrk="0" hangingPunct="0">
              <a:defRPr sz="2400">
                <a:solidFill>
                  <a:schemeClr val="tx1"/>
                </a:solidFill>
                <a:latin typeface="Lucida Sans Unicode" panose="020B0602030504020204" pitchFamily="34" charset="0"/>
                <a:cs typeface="Arial" panose="020B0604020202020204" pitchFamily="34" charset="0"/>
              </a:defRPr>
            </a:lvl4pPr>
            <a:lvl5pPr marL="2057400" indent="-228600" eaLnBrk="0" hangingPunct="0">
              <a:defRPr sz="2400">
                <a:solidFill>
                  <a:schemeClr val="tx1"/>
                </a:solidFill>
                <a:latin typeface="Lucida Sans Unicode" panose="020B0602030504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Lucida Sans Unicode" panose="020B0602030504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Lucida Sans Unicode" panose="020B0602030504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Lucida Sans Unicode" panose="020B0602030504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Lucida Sans Unicode" panose="020B0602030504020204" pitchFamily="34" charset="0"/>
                <a:cs typeface="Arial" panose="020B0604020202020204" pitchFamily="34" charset="0"/>
              </a:defRPr>
            </a:lvl9pPr>
          </a:lstStyle>
          <a:p>
            <a:pPr algn="ctr" eaLnBrk="1" hangingPunct="1">
              <a:defRPr/>
            </a:pPr>
            <a:fld id="{D2B47501-4B92-4794-8F2E-4A692D7C0A5D}" type="slidenum">
              <a:rPr lang="en-US" altLang="en-US" sz="1800" b="1" smtClean="0">
                <a:solidFill>
                  <a:srgbClr val="336699"/>
                </a:solidFill>
                <a:latin typeface="Arial" panose="020B0604020202020204" pitchFamily="34" charset="0"/>
              </a:rPr>
              <a:pPr algn="ctr" eaLnBrk="1" hangingPunct="1">
                <a:defRPr/>
              </a:pPr>
              <a:t>‹#›</a:t>
            </a:fld>
            <a:endParaRPr lang="en-US" altLang="en-US" sz="1800" b="1" dirty="0">
              <a:solidFill>
                <a:srgbClr val="336699"/>
              </a:solidFill>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4513" r:id="rId1"/>
    <p:sldLayoutId id="2147484491" r:id="rId2"/>
    <p:sldLayoutId id="2147484492" r:id="rId3"/>
    <p:sldLayoutId id="2147484493" r:id="rId4"/>
    <p:sldLayoutId id="2147484494" r:id="rId5"/>
    <p:sldLayoutId id="2147484495" r:id="rId6"/>
    <p:sldLayoutId id="2147484496" r:id="rId7"/>
    <p:sldLayoutId id="2147484497" r:id="rId8"/>
    <p:sldLayoutId id="2147484498" r:id="rId9"/>
    <p:sldLayoutId id="2147484499" r:id="rId10"/>
    <p:sldLayoutId id="2147484500" r:id="rId11"/>
    <p:sldLayoutId id="2147484514" r:id="rId12"/>
  </p:sldLayoutIdLst>
  <p:transition spd="med" advTm="5000"/>
  <p:txStyles>
    <p:titleStyle>
      <a:lvl1pPr algn="ctr" rtl="0" eaLnBrk="0" fontAlgn="base" hangingPunct="0">
        <a:spcBef>
          <a:spcPct val="0"/>
        </a:spcBef>
        <a:spcAft>
          <a:spcPct val="0"/>
        </a:spcAft>
        <a:defRPr sz="3800" b="1">
          <a:solidFill>
            <a:srgbClr val="0C69BE"/>
          </a:solidFill>
          <a:latin typeface="+mj-lt"/>
          <a:ea typeface="+mj-ea"/>
          <a:cs typeface="+mj-cs"/>
        </a:defRPr>
      </a:lvl1pPr>
      <a:lvl2pPr algn="ctr" rtl="0" eaLnBrk="0" fontAlgn="base" hangingPunct="0">
        <a:spcBef>
          <a:spcPct val="0"/>
        </a:spcBef>
        <a:spcAft>
          <a:spcPct val="0"/>
        </a:spcAft>
        <a:defRPr sz="3800" b="1">
          <a:solidFill>
            <a:srgbClr val="0C69BE"/>
          </a:solidFill>
          <a:latin typeface="Tahoma" pitchFamily="34" charset="0"/>
          <a:cs typeface="Arial" charset="0"/>
        </a:defRPr>
      </a:lvl2pPr>
      <a:lvl3pPr algn="ctr" rtl="0" eaLnBrk="0" fontAlgn="base" hangingPunct="0">
        <a:spcBef>
          <a:spcPct val="0"/>
        </a:spcBef>
        <a:spcAft>
          <a:spcPct val="0"/>
        </a:spcAft>
        <a:defRPr sz="3800" b="1">
          <a:solidFill>
            <a:srgbClr val="0C69BE"/>
          </a:solidFill>
          <a:latin typeface="Tahoma" pitchFamily="34" charset="0"/>
          <a:cs typeface="Arial" charset="0"/>
        </a:defRPr>
      </a:lvl3pPr>
      <a:lvl4pPr algn="ctr" rtl="0" eaLnBrk="0" fontAlgn="base" hangingPunct="0">
        <a:spcBef>
          <a:spcPct val="0"/>
        </a:spcBef>
        <a:spcAft>
          <a:spcPct val="0"/>
        </a:spcAft>
        <a:defRPr sz="3800" b="1">
          <a:solidFill>
            <a:srgbClr val="0C69BE"/>
          </a:solidFill>
          <a:latin typeface="Tahoma" pitchFamily="34" charset="0"/>
          <a:cs typeface="Arial" charset="0"/>
        </a:defRPr>
      </a:lvl4pPr>
      <a:lvl5pPr algn="ctr" rtl="0" eaLnBrk="0" fontAlgn="base" hangingPunct="0">
        <a:spcBef>
          <a:spcPct val="0"/>
        </a:spcBef>
        <a:spcAft>
          <a:spcPct val="0"/>
        </a:spcAft>
        <a:defRPr sz="3800" b="1">
          <a:solidFill>
            <a:srgbClr val="0C69BE"/>
          </a:solidFill>
          <a:latin typeface="Tahoma" pitchFamily="34" charset="0"/>
          <a:cs typeface="Arial" charset="0"/>
        </a:defRPr>
      </a:lvl5pPr>
      <a:lvl6pPr marL="457200" algn="ctr" rtl="0" fontAlgn="base">
        <a:spcBef>
          <a:spcPct val="0"/>
        </a:spcBef>
        <a:spcAft>
          <a:spcPct val="0"/>
        </a:spcAft>
        <a:defRPr sz="3800" b="1">
          <a:solidFill>
            <a:srgbClr val="0C69BE"/>
          </a:solidFill>
          <a:latin typeface="Tahoma" pitchFamily="34" charset="0"/>
          <a:cs typeface="Arial" charset="0"/>
        </a:defRPr>
      </a:lvl6pPr>
      <a:lvl7pPr marL="914400" algn="ctr" rtl="0" fontAlgn="base">
        <a:spcBef>
          <a:spcPct val="0"/>
        </a:spcBef>
        <a:spcAft>
          <a:spcPct val="0"/>
        </a:spcAft>
        <a:defRPr sz="3800" b="1">
          <a:solidFill>
            <a:srgbClr val="0C69BE"/>
          </a:solidFill>
          <a:latin typeface="Tahoma" pitchFamily="34" charset="0"/>
          <a:cs typeface="Arial" charset="0"/>
        </a:defRPr>
      </a:lvl7pPr>
      <a:lvl8pPr marL="1371600" algn="ctr" rtl="0" fontAlgn="base">
        <a:spcBef>
          <a:spcPct val="0"/>
        </a:spcBef>
        <a:spcAft>
          <a:spcPct val="0"/>
        </a:spcAft>
        <a:defRPr sz="3800" b="1">
          <a:solidFill>
            <a:srgbClr val="0C69BE"/>
          </a:solidFill>
          <a:latin typeface="Tahoma" pitchFamily="34" charset="0"/>
          <a:cs typeface="Arial" charset="0"/>
        </a:defRPr>
      </a:lvl8pPr>
      <a:lvl9pPr marL="1828800" algn="ctr" rtl="0" fontAlgn="base">
        <a:spcBef>
          <a:spcPct val="0"/>
        </a:spcBef>
        <a:spcAft>
          <a:spcPct val="0"/>
        </a:spcAft>
        <a:defRPr sz="3800" b="1">
          <a:solidFill>
            <a:srgbClr val="0C69BE"/>
          </a:solidFill>
          <a:latin typeface="Tahoma" pitchFamily="34" charset="0"/>
          <a:cs typeface="Arial" charset="0"/>
        </a:defRPr>
      </a:lvl9pPr>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a:solidFill>
            <a:schemeClr val="tx1"/>
          </a:solidFill>
          <a:latin typeface="+mn-lt"/>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a:solidFill>
            <a:schemeClr val="tx1"/>
          </a:solidFill>
          <a:latin typeface="+mn-lt"/>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a:solidFill>
            <a:schemeClr val="tx1"/>
          </a:solidFill>
          <a:latin typeface="+mn-lt"/>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mn-lt"/>
          <a:cs typeface="+mn-cs"/>
        </a:defRPr>
      </a:lvl5pPr>
      <a:lvl6pPr marL="1828800" indent="-228600" algn="l" rtl="0" fontAlgn="base">
        <a:spcBef>
          <a:spcPts val="350"/>
        </a:spcBef>
        <a:spcAft>
          <a:spcPct val="0"/>
        </a:spcAft>
        <a:buClr>
          <a:schemeClr val="accent2"/>
        </a:buClr>
        <a:buFont typeface="Wingdings 2" pitchFamily="18" charset="2"/>
        <a:buChar char=""/>
        <a:defRPr>
          <a:solidFill>
            <a:schemeClr val="tx1"/>
          </a:solidFill>
          <a:latin typeface="+mn-lt"/>
          <a:cs typeface="+mn-cs"/>
        </a:defRPr>
      </a:lvl6pPr>
      <a:lvl7pPr marL="2286000" indent="-228600" algn="l" rtl="0" fontAlgn="base">
        <a:spcBef>
          <a:spcPts val="350"/>
        </a:spcBef>
        <a:spcAft>
          <a:spcPct val="0"/>
        </a:spcAft>
        <a:buClr>
          <a:schemeClr val="accent2"/>
        </a:buClr>
        <a:buFont typeface="Wingdings 2" pitchFamily="18" charset="2"/>
        <a:buChar char=""/>
        <a:defRPr>
          <a:solidFill>
            <a:schemeClr val="tx1"/>
          </a:solidFill>
          <a:latin typeface="+mn-lt"/>
          <a:cs typeface="+mn-cs"/>
        </a:defRPr>
      </a:lvl7pPr>
      <a:lvl8pPr marL="2743200" indent="-228600" algn="l" rtl="0" fontAlgn="base">
        <a:spcBef>
          <a:spcPts val="350"/>
        </a:spcBef>
        <a:spcAft>
          <a:spcPct val="0"/>
        </a:spcAft>
        <a:buClr>
          <a:schemeClr val="accent2"/>
        </a:buClr>
        <a:buFont typeface="Wingdings 2" pitchFamily="18" charset="2"/>
        <a:buChar char=""/>
        <a:defRPr>
          <a:solidFill>
            <a:schemeClr val="tx1"/>
          </a:solidFill>
          <a:latin typeface="+mn-lt"/>
          <a:cs typeface="+mn-cs"/>
        </a:defRPr>
      </a:lvl8pPr>
      <a:lvl9pPr marL="3200400" indent="-228600" algn="l" rtl="0" fontAlgn="base">
        <a:spcBef>
          <a:spcPts val="350"/>
        </a:spcBef>
        <a:spcAft>
          <a:spcPct val="0"/>
        </a:spcAft>
        <a:buClr>
          <a:schemeClr val="accent2"/>
        </a:buClr>
        <a:buFont typeface="Wingdings 2" pitchFamily="18"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formacioncontinua.ufm.edu/taller/taller-preguntas-fantasticas-y-donde-encontrarlas/" TargetMode="Externa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a:extLst>
              <a:ext uri="{FF2B5EF4-FFF2-40B4-BE49-F238E27FC236}">
                <a16:creationId xmlns:a16="http://schemas.microsoft.com/office/drawing/2014/main" id="{EFF569FE-265A-4B62-B64A-E6D81A7ED409}"/>
              </a:ext>
            </a:extLst>
          </p:cNvPr>
          <p:cNvSpPr txBox="1">
            <a:spLocks noChangeArrowheads="1"/>
          </p:cNvSpPr>
          <p:nvPr/>
        </p:nvSpPr>
        <p:spPr bwMode="auto">
          <a:xfrm>
            <a:off x="-76200" y="2895600"/>
            <a:ext cx="9144000" cy="1066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algn="ctr" eaLnBrk="1" hangingPunct="1">
              <a:spcBef>
                <a:spcPts val="400"/>
              </a:spcBef>
              <a:buClr>
                <a:schemeClr val="accent1"/>
              </a:buClr>
              <a:buSzPct val="68000"/>
              <a:buFont typeface="Wingdings 3" panose="05040102010807070707" pitchFamily="18" charset="2"/>
              <a:buNone/>
            </a:pPr>
            <a:r>
              <a:rPr lang="en-US" altLang="en-US" sz="3600" b="1" dirty="0">
                <a:latin typeface="Calibri" panose="020F0502020204030204" pitchFamily="34" charset="0"/>
                <a:cs typeface="Calibri" panose="020F0502020204030204" pitchFamily="34" charset="0"/>
              </a:rPr>
              <a:t>Trade Readjustment Allowance (TRA)</a:t>
            </a:r>
          </a:p>
          <a:p>
            <a:pPr algn="ctr" eaLnBrk="1" hangingPunct="1">
              <a:spcBef>
                <a:spcPts val="400"/>
              </a:spcBef>
              <a:buClr>
                <a:schemeClr val="accent1"/>
              </a:buClr>
              <a:buSzPct val="68000"/>
              <a:buFont typeface="Wingdings 3" panose="05040102010807070707" pitchFamily="18" charset="2"/>
              <a:buNone/>
            </a:pPr>
            <a:r>
              <a:rPr lang="en-US" altLang="en-US" sz="2400" b="1" dirty="0">
                <a:latin typeface="Calibri" panose="020F0502020204030204" pitchFamily="34" charset="0"/>
                <a:cs typeface="Calibri" panose="020F0502020204030204" pitchFamily="34" charset="0"/>
              </a:rPr>
              <a:t>Reversion 2021</a:t>
            </a:r>
          </a:p>
        </p:txBody>
      </p:sp>
      <p:pic>
        <p:nvPicPr>
          <p:cNvPr id="6147" name="Picture 3" descr="topgraphic">
            <a:extLst>
              <a:ext uri="{FF2B5EF4-FFF2-40B4-BE49-F238E27FC236}">
                <a16:creationId xmlns:a16="http://schemas.microsoft.com/office/drawing/2014/main" id="{0A9C3185-AEE3-481A-B225-70C115F0D8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03" y="-34131"/>
            <a:ext cx="9144000" cy="207168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4">
            <a:extLst>
              <a:ext uri="{FF2B5EF4-FFF2-40B4-BE49-F238E27FC236}">
                <a16:creationId xmlns:a16="http://schemas.microsoft.com/office/drawing/2014/main" id="{55C0B664-82DB-4392-8185-BAA8D0947352}"/>
              </a:ext>
            </a:extLst>
          </p:cNvPr>
          <p:cNvSpPr>
            <a:spLocks/>
          </p:cNvSpPr>
          <p:nvPr/>
        </p:nvSpPr>
        <p:spPr bwMode="auto">
          <a:xfrm>
            <a:off x="2177" y="2037557"/>
            <a:ext cx="9144000" cy="647700"/>
          </a:xfrm>
          <a:prstGeom prst="rect">
            <a:avLst/>
          </a:prstGeom>
          <a:solidFill>
            <a:schemeClr val="bg1"/>
          </a:solidFill>
          <a:ln>
            <a:noFill/>
          </a:ln>
          <a:effectLst/>
        </p:spPr>
        <p:txBody>
          <a:bodyPr anchor="ctr"/>
          <a:lstStyle>
            <a:lvl1pPr>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algn="ctr">
              <a:spcBef>
                <a:spcPct val="0"/>
              </a:spcBef>
              <a:buFontTx/>
              <a:buNone/>
            </a:pPr>
            <a:endParaRPr lang="en-US" altLang="en-US" sz="3600" i="1" dirty="0">
              <a:solidFill>
                <a:srgbClr val="000099"/>
              </a:solidFill>
            </a:endParaRPr>
          </a:p>
        </p:txBody>
      </p:sp>
      <p:sp>
        <p:nvSpPr>
          <p:cNvPr id="6149" name="Rectangle 5">
            <a:extLst>
              <a:ext uri="{FF2B5EF4-FFF2-40B4-BE49-F238E27FC236}">
                <a16:creationId xmlns:a16="http://schemas.microsoft.com/office/drawing/2014/main" id="{5355171C-B721-45EA-A03D-14F012282B02}"/>
              </a:ext>
            </a:extLst>
          </p:cNvPr>
          <p:cNvSpPr>
            <a:spLocks noChangeArrowheads="1"/>
          </p:cNvSpPr>
          <p:nvPr/>
        </p:nvSpPr>
        <p:spPr bwMode="auto">
          <a:xfrm>
            <a:off x="4343400" y="5029200"/>
            <a:ext cx="4800600" cy="9028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65125" indent="-255588">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eaLnBrk="1" hangingPunct="1">
              <a:spcBef>
                <a:spcPts val="400"/>
              </a:spcBef>
              <a:buClr>
                <a:schemeClr val="accent1"/>
              </a:buClr>
              <a:buSzPct val="68000"/>
              <a:buFont typeface="Wingdings 3" panose="05040102010807070707" pitchFamily="18" charset="2"/>
              <a:buNone/>
            </a:pPr>
            <a:r>
              <a:rPr lang="en-US" altLang="en-US" sz="1400" b="1" dirty="0">
                <a:latin typeface="Calibri" panose="020F0502020204030204" pitchFamily="34" charset="0"/>
                <a:cs typeface="Calibri" panose="020F0502020204030204" pitchFamily="34" charset="0"/>
              </a:rPr>
              <a:t>Department of Unemployment Assistance</a:t>
            </a:r>
          </a:p>
          <a:p>
            <a:pPr eaLnBrk="1" hangingPunct="1">
              <a:spcBef>
                <a:spcPts val="400"/>
              </a:spcBef>
              <a:buClr>
                <a:schemeClr val="accent1"/>
              </a:buClr>
              <a:buSzPct val="68000"/>
              <a:buNone/>
            </a:pPr>
            <a:r>
              <a:rPr lang="en-US" altLang="en-US" sz="1400" b="1" dirty="0">
                <a:latin typeface="Calibri" panose="020F0502020204030204" pitchFamily="34" charset="0"/>
                <a:cs typeface="Calibri" panose="020F0502020204030204" pitchFamily="34" charset="0"/>
              </a:rPr>
              <a:t>	</a:t>
            </a:r>
            <a:r>
              <a:rPr lang="en-US" sz="1400" b="1" dirty="0">
                <a:effectLst/>
                <a:latin typeface="Calibri" panose="020F0502020204030204" pitchFamily="34" charset="0"/>
                <a:ea typeface="Calibri" panose="020F0502020204030204" pitchFamily="34" charset="0"/>
                <a:cs typeface="Calibri" panose="020F0502020204030204" pitchFamily="34" charset="0"/>
              </a:rPr>
              <a:t>DUA/DSC Integration Unit 2021</a:t>
            </a:r>
          </a:p>
          <a:p>
            <a:pPr eaLnBrk="1" hangingPunct="1">
              <a:spcBef>
                <a:spcPts val="400"/>
              </a:spcBef>
              <a:buClr>
                <a:schemeClr val="accent1"/>
              </a:buClr>
              <a:buSzPct val="68000"/>
              <a:buFont typeface="Wingdings 3" panose="05040102010807070707" pitchFamily="18" charset="2"/>
              <a:buNone/>
            </a:pPr>
            <a:endParaRPr lang="en-US" altLang="en-US" sz="1800" b="1" dirty="0">
              <a:latin typeface="Lucida Sans Unicode" panose="020B0602030504020204" pitchFamily="34" charset="0"/>
            </a:endParaRPr>
          </a:p>
        </p:txBody>
      </p:sp>
    </p:spTree>
  </p:cSld>
  <p:clrMapOvr>
    <a:masterClrMapping/>
  </p:clrMapOvr>
  <p:transition spd="med" advTm="5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p:cTn id="7" dur="1000" fill="hold"/>
                                        <p:tgtEl>
                                          <p:spTgt spid="99330"/>
                                        </p:tgtEl>
                                        <p:attrNameLst>
                                          <p:attrName>ppt_w</p:attrName>
                                        </p:attrNameLst>
                                      </p:cBhvr>
                                      <p:tavLst>
                                        <p:tav tm="0">
                                          <p:val>
                                            <p:fltVal val="0"/>
                                          </p:val>
                                        </p:tav>
                                        <p:tav tm="100000">
                                          <p:val>
                                            <p:strVal val="#ppt_w"/>
                                          </p:val>
                                        </p:tav>
                                      </p:tavLst>
                                    </p:anim>
                                    <p:anim calcmode="lin" valueType="num">
                                      <p:cBhvr>
                                        <p:cTn id="8" dur="1000" fill="hold"/>
                                        <p:tgtEl>
                                          <p:spTgt spid="99330"/>
                                        </p:tgtEl>
                                        <p:attrNameLst>
                                          <p:attrName>ppt_h</p:attrName>
                                        </p:attrNameLst>
                                      </p:cBhvr>
                                      <p:tavLst>
                                        <p:tav tm="0">
                                          <p:val>
                                            <p:fltVal val="0"/>
                                          </p:val>
                                        </p:tav>
                                        <p:tav tm="100000">
                                          <p:val>
                                            <p:strVal val="#ppt_h"/>
                                          </p:val>
                                        </p:tav>
                                      </p:tavLst>
                                    </p:anim>
                                    <p:animEffect transition="in" filter="fade">
                                      <p:cBhvr>
                                        <p:cTn id="9" dur="1000"/>
                                        <p:tgtEl>
                                          <p:spTgt spid="99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7C61-083A-4A87-9AB7-CCA9A88BD6EF}"/>
              </a:ext>
            </a:extLst>
          </p:cNvPr>
          <p:cNvSpPr>
            <a:spLocks noGrp="1"/>
          </p:cNvSpPr>
          <p:nvPr>
            <p:ph type="title"/>
          </p:nvPr>
        </p:nvSpPr>
        <p:spPr>
          <a:xfrm>
            <a:off x="188913" y="104775"/>
            <a:ext cx="8702675" cy="657225"/>
          </a:xfrm>
        </p:spPr>
        <p:txBody>
          <a:bodyPr/>
          <a:lstStyle/>
          <a:p>
            <a:r>
              <a:rPr lang="en-US" sz="2000" dirty="0">
                <a:latin typeface="Calibri" panose="020F0502020204030204" pitchFamily="34" charset="0"/>
                <a:cs typeface="Calibri" panose="020F0502020204030204" pitchFamily="34" charset="0"/>
              </a:rPr>
              <a:t>Qualifying Requirements for Basic TRA </a:t>
            </a:r>
          </a:p>
        </p:txBody>
      </p:sp>
      <p:sp>
        <p:nvSpPr>
          <p:cNvPr id="3" name="Content Placeholder 2">
            <a:extLst>
              <a:ext uri="{FF2B5EF4-FFF2-40B4-BE49-F238E27FC236}">
                <a16:creationId xmlns:a16="http://schemas.microsoft.com/office/drawing/2014/main" id="{04284CE5-9F3C-4856-9C78-C8B35EEA1068}"/>
              </a:ext>
            </a:extLst>
          </p:cNvPr>
          <p:cNvSpPr>
            <a:spLocks noGrp="1"/>
          </p:cNvSpPr>
          <p:nvPr>
            <p:ph idx="1"/>
          </p:nvPr>
        </p:nvSpPr>
        <p:spPr>
          <a:xfrm>
            <a:off x="425450" y="762000"/>
            <a:ext cx="8229600" cy="4754563"/>
          </a:xfrm>
        </p:spPr>
        <p:txBody>
          <a:bodyPr/>
          <a:lstStyle/>
          <a:p>
            <a:r>
              <a:rPr lang="en-US" sz="1800" dirty="0">
                <a:latin typeface="Calibri" panose="020F0502020204030204" pitchFamily="34" charset="0"/>
                <a:cs typeface="Calibri" panose="020F0502020204030204" pitchFamily="34" charset="0"/>
              </a:rPr>
              <a:t>Workers must be enrolled or participating in TAA-approved training, have completed such training, or have obtained a waiver from the training requirement.</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Can continue to collect Basic TRA after training ends as long as the customer is conducting an active work search. Must meet stricter work search requirements (EB work test) to receive Basic TRA, accept suitable work, actively seek work, be referred to suitable work (for Basic TRA Only). </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Duration of Basic TRA: Participants may use Basic TRA during the 104-week eligibility period following layoff from adversely affected employment. </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If participants return to the Trade-affected employer and are subsequently laid off, their 104-week eligibility period starts over. </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After the 104-week Basic Eligibility period, participants are no longer able to receive any remaining Basic TRA.</a:t>
            </a:r>
          </a:p>
          <a:p>
            <a:endParaRPr lang="en-US" sz="1800" dirty="0">
              <a:solidFill>
                <a:srgbClr val="0000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0470643"/>
      </p:ext>
    </p:extLst>
  </p:cSld>
  <p:clrMapOvr>
    <a:masterClrMapping/>
  </p:clrMapOvr>
  <p:transition spd="med" advTm="5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DB39-4F16-42F1-B412-FC1AB0B4C583}"/>
              </a:ext>
            </a:extLst>
          </p:cNvPr>
          <p:cNvSpPr>
            <a:spLocks noGrp="1"/>
          </p:cNvSpPr>
          <p:nvPr>
            <p:ph type="title"/>
          </p:nvPr>
        </p:nvSpPr>
        <p:spPr>
          <a:xfrm>
            <a:off x="228600" y="304800"/>
            <a:ext cx="8001000" cy="685800"/>
          </a:xfrm>
        </p:spPr>
        <p:txBody>
          <a:bodyPr/>
          <a:lstStyle/>
          <a:p>
            <a:r>
              <a:rPr lang="en-US" sz="2000" b="1" dirty="0">
                <a:latin typeface="Calibri" panose="020F0502020204030204" pitchFamily="34" charset="0"/>
                <a:cs typeface="Calibri" panose="020F0502020204030204" pitchFamily="34" charset="0"/>
              </a:rPr>
              <a:t>Qualifying Requirements for Additional TRA </a:t>
            </a:r>
          </a:p>
        </p:txBody>
      </p:sp>
      <p:sp>
        <p:nvSpPr>
          <p:cNvPr id="3" name="Content Placeholder 2">
            <a:extLst>
              <a:ext uri="{FF2B5EF4-FFF2-40B4-BE49-F238E27FC236}">
                <a16:creationId xmlns:a16="http://schemas.microsoft.com/office/drawing/2014/main" id="{4F55550A-3EF4-40C8-83B5-D9D1919F535F}"/>
              </a:ext>
            </a:extLst>
          </p:cNvPr>
          <p:cNvSpPr>
            <a:spLocks noGrp="1"/>
          </p:cNvSpPr>
          <p:nvPr>
            <p:ph idx="1"/>
          </p:nvPr>
        </p:nvSpPr>
        <p:spPr>
          <a:xfrm>
            <a:off x="457200" y="1143000"/>
            <a:ext cx="7772400" cy="4953000"/>
          </a:xfrm>
        </p:spPr>
        <p:txBody>
          <a:bodyPr/>
          <a:lstStyle/>
          <a:p>
            <a:pPr marL="0" indent="0">
              <a:buNone/>
            </a:pPr>
            <a:r>
              <a:rPr lang="en-US" sz="1800" b="1" dirty="0">
                <a:solidFill>
                  <a:srgbClr val="0000FF"/>
                </a:solidFill>
                <a:latin typeface="Calibri" panose="020F0502020204030204" pitchFamily="34" charset="0"/>
                <a:cs typeface="Calibri" panose="020F0502020204030204" pitchFamily="34" charset="0"/>
              </a:rPr>
              <a:t> </a:t>
            </a:r>
            <a:r>
              <a:rPr lang="en-US" sz="1800" b="1" u="sng" dirty="0">
                <a:latin typeface="Calibri" panose="020F0502020204030204" pitchFamily="34" charset="0"/>
                <a:cs typeface="Calibri" panose="020F0502020204030204" pitchFamily="34" charset="0"/>
              </a:rPr>
              <a:t>Eligibility deadlines for “Additional” TRA benefits</a:t>
            </a:r>
          </a:p>
          <a:p>
            <a:pPr marL="285750" indent="-285750">
              <a:spcBef>
                <a:spcPts val="1200"/>
              </a:spcBef>
            </a:pPr>
            <a:r>
              <a:rPr lang="en-US" sz="1800" dirty="0">
                <a:latin typeface="Calibri" panose="020F0502020204030204" pitchFamily="34" charset="0"/>
                <a:cs typeface="Calibri" panose="020F0502020204030204" pitchFamily="34" charset="0"/>
              </a:rPr>
              <a:t>To be eligible for Additional TRA, a worker must make a bona fide application for training within 210 days of the later of the worker’s </a:t>
            </a:r>
          </a:p>
          <a:p>
            <a:pPr marL="285750" indent="-285750">
              <a:spcBef>
                <a:spcPts val="1200"/>
              </a:spcBef>
            </a:pPr>
            <a:r>
              <a:rPr lang="en-US" sz="1800" dirty="0">
                <a:latin typeface="Calibri" panose="020F0502020204030204" pitchFamily="34" charset="0"/>
                <a:cs typeface="Calibri" panose="020F0502020204030204" pitchFamily="34" charset="0"/>
              </a:rPr>
              <a:t>Most recent qualifying separation or </a:t>
            </a:r>
          </a:p>
          <a:p>
            <a:pPr marL="285750" indent="-285750">
              <a:spcBef>
                <a:spcPts val="1200"/>
              </a:spcBef>
            </a:pPr>
            <a:r>
              <a:rPr lang="en-US" sz="1800" dirty="0">
                <a:latin typeface="Calibri" panose="020F0502020204030204" pitchFamily="34" charset="0"/>
                <a:cs typeface="Calibri" panose="020F0502020204030204" pitchFamily="34" charset="0"/>
              </a:rPr>
              <a:t>The first certification of eligibility to apply  for adjustment assistance that covers the workers.</a:t>
            </a:r>
          </a:p>
          <a:p>
            <a:pPr marL="285750" indent="-285750">
              <a:spcBef>
                <a:spcPts val="1200"/>
              </a:spcBef>
            </a:pPr>
            <a:r>
              <a:rPr lang="en-US" sz="1800" dirty="0">
                <a:latin typeface="Calibri" panose="020F0502020204030204" pitchFamily="34" charset="0"/>
                <a:cs typeface="Calibri" panose="020F0502020204030204" pitchFamily="34" charset="0"/>
              </a:rPr>
              <a:t>When an individual’s 1666 is approved, UIO will automatically display the link to Apply for TRA Benefits on their Home Page.  </a:t>
            </a:r>
          </a:p>
          <a:p>
            <a:pPr marL="285750" indent="-285750">
              <a:spcBef>
                <a:spcPts val="1200"/>
              </a:spcBef>
            </a:pPr>
            <a:r>
              <a:rPr lang="en-US" sz="1800" dirty="0">
                <a:latin typeface="Calibri" panose="020F0502020204030204" pitchFamily="34" charset="0"/>
                <a:cs typeface="Calibri" panose="020F0502020204030204" pitchFamily="34" charset="0"/>
              </a:rPr>
              <a:t>The claimant should not delay in applying for TRA. Delays can result with missing the deadline date and not receiving “Additional” TRA.</a:t>
            </a:r>
          </a:p>
          <a:p>
            <a:pPr marL="285750" indent="-285750">
              <a:spcBef>
                <a:spcPts val="1200"/>
              </a:spcBef>
            </a:pPr>
            <a:r>
              <a:rPr lang="en-US" sz="1800" dirty="0">
                <a:latin typeface="Calibri" panose="020F0502020204030204" pitchFamily="34" charset="0"/>
                <a:cs typeface="Calibri" panose="020F0502020204030204" pitchFamily="34" charset="0"/>
              </a:rPr>
              <a:t>Once the application has been submitted, UIO will store the submittal date and send it over to update the MOSES Trade Application Details TRA screen.</a:t>
            </a:r>
          </a:p>
          <a:p>
            <a:pPr marL="285750" indent="-285750"/>
            <a:endParaRPr lang="en-US" sz="1800" b="1" dirty="0">
              <a:latin typeface="Calibri" panose="020F0502020204030204" pitchFamily="34" charset="0"/>
              <a:cs typeface="Calibri" panose="020F0502020204030204" pitchFamily="34" charset="0"/>
            </a:endParaRPr>
          </a:p>
          <a:p>
            <a:pPr marL="285750" indent="-285750"/>
            <a:endParaRPr lang="en-US" sz="1800" b="1" dirty="0">
              <a:latin typeface="Calibri" panose="020F0502020204030204" pitchFamily="34" charset="0"/>
              <a:cs typeface="Calibri" panose="020F0502020204030204" pitchFamily="34" charset="0"/>
            </a:endParaRPr>
          </a:p>
          <a:p>
            <a:pPr marL="285750" indent="-285750"/>
            <a:endParaRPr lang="en-US" sz="1800" b="1" dirty="0">
              <a:latin typeface="Calibri" panose="020F0502020204030204" pitchFamily="34" charset="0"/>
              <a:cs typeface="Calibri" panose="020F0502020204030204" pitchFamily="34" charset="0"/>
            </a:endParaRPr>
          </a:p>
          <a:p>
            <a:pPr marL="285750" indent="-285750"/>
            <a:endParaRPr lang="en-US" sz="1800" b="1" dirty="0">
              <a:latin typeface="Calibri" panose="020F0502020204030204" pitchFamily="34" charset="0"/>
              <a:cs typeface="Calibri" panose="020F0502020204030204" pitchFamily="34" charset="0"/>
            </a:endParaRPr>
          </a:p>
          <a:p>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10462525"/>
      </p:ext>
    </p:extLst>
  </p:cSld>
  <p:clrMapOvr>
    <a:masterClrMapping/>
  </p:clrMapOvr>
  <p:transition spd="med" advTm="5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66D0-6DC7-4207-8668-91D346298D85}"/>
              </a:ext>
            </a:extLst>
          </p:cNvPr>
          <p:cNvSpPr>
            <a:spLocks noGrp="1"/>
          </p:cNvSpPr>
          <p:nvPr>
            <p:ph type="title"/>
          </p:nvPr>
        </p:nvSpPr>
        <p:spPr/>
        <p:txBody>
          <a:bodyPr/>
          <a:lstStyle/>
          <a:p>
            <a:r>
              <a:rPr lang="en-US" sz="2000" dirty="0">
                <a:latin typeface="Calibri" panose="020F0502020204030204" pitchFamily="34" charset="0"/>
                <a:cs typeface="Calibri" panose="020F0502020204030204" pitchFamily="34" charset="0"/>
              </a:rPr>
              <a:t>Qualifying Requirements for Additional TRA </a:t>
            </a:r>
          </a:p>
        </p:txBody>
      </p:sp>
      <p:sp>
        <p:nvSpPr>
          <p:cNvPr id="21" name="Content Placeholder 20">
            <a:extLst>
              <a:ext uri="{FF2B5EF4-FFF2-40B4-BE49-F238E27FC236}">
                <a16:creationId xmlns:a16="http://schemas.microsoft.com/office/drawing/2014/main" id="{FC020D0E-49BC-419D-8F51-B7E0F8A155AD}"/>
              </a:ext>
            </a:extLst>
          </p:cNvPr>
          <p:cNvSpPr>
            <a:spLocks noGrp="1"/>
          </p:cNvSpPr>
          <p:nvPr>
            <p:ph idx="1"/>
          </p:nvPr>
        </p:nvSpPr>
        <p:spPr>
          <a:xfrm>
            <a:off x="349250" y="1095375"/>
            <a:ext cx="8382000" cy="5076825"/>
          </a:xfrm>
        </p:spPr>
        <p:txBody>
          <a:bodyPr/>
          <a:lstStyle/>
          <a:p>
            <a:r>
              <a:rPr lang="en-US" sz="1800" dirty="0">
                <a:latin typeface="Calibri" panose="020F0502020204030204" pitchFamily="34" charset="0"/>
                <a:cs typeface="Calibri" panose="020F0502020204030204" pitchFamily="34" charset="0"/>
              </a:rPr>
              <a:t>When the claimant signs into UIO, their Home Page will display the link to Apply for TRA Benefits. The link can be found under Benefits Overview and on the left side of the claim. </a:t>
            </a: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p:txBody>
      </p:sp>
      <p:pic>
        <p:nvPicPr>
          <p:cNvPr id="25" name="Picture 24">
            <a:extLst>
              <a:ext uri="{FF2B5EF4-FFF2-40B4-BE49-F238E27FC236}">
                <a16:creationId xmlns:a16="http://schemas.microsoft.com/office/drawing/2014/main" id="{15F5945C-8A89-45F3-AB29-8809BDAB983B}"/>
              </a:ext>
            </a:extLst>
          </p:cNvPr>
          <p:cNvPicPr>
            <a:picLocks noChangeAspect="1"/>
          </p:cNvPicPr>
          <p:nvPr/>
        </p:nvPicPr>
        <p:blipFill>
          <a:blip r:embed="rId2"/>
          <a:stretch>
            <a:fillRect/>
          </a:stretch>
        </p:blipFill>
        <p:spPr>
          <a:xfrm>
            <a:off x="685800" y="2362200"/>
            <a:ext cx="7548081" cy="3124200"/>
          </a:xfrm>
          <a:prstGeom prst="rect">
            <a:avLst/>
          </a:prstGeom>
        </p:spPr>
      </p:pic>
    </p:spTree>
    <p:extLst>
      <p:ext uri="{BB962C8B-B14F-4D97-AF65-F5344CB8AC3E}">
        <p14:creationId xmlns:p14="http://schemas.microsoft.com/office/powerpoint/2010/main" val="4229182480"/>
      </p:ext>
    </p:extLst>
  </p:cSld>
  <p:clrMapOvr>
    <a:masterClrMapping/>
  </p:clrMapOvr>
  <p:transition spd="med" advTm="5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B229-8F8F-4DA3-9710-05FEB06661DB}"/>
              </a:ext>
            </a:extLst>
          </p:cNvPr>
          <p:cNvSpPr>
            <a:spLocks noGrp="1"/>
          </p:cNvSpPr>
          <p:nvPr>
            <p:ph type="title"/>
          </p:nvPr>
        </p:nvSpPr>
        <p:spPr/>
        <p:txBody>
          <a:bodyPr/>
          <a:lstStyle/>
          <a:p>
            <a:r>
              <a:rPr lang="en-US" sz="1800" b="1" dirty="0">
                <a:latin typeface="Calibri" panose="020F0502020204030204" pitchFamily="34" charset="0"/>
                <a:cs typeface="Calibri" panose="020F0502020204030204" pitchFamily="34" charset="0"/>
              </a:rPr>
              <a:t>Qualifying Requirements for Additional TRA </a:t>
            </a:r>
            <a:endParaRPr lang="en-US" sz="18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DA3437D-6438-4EB3-A9A7-D01DFEDABA02}"/>
              </a:ext>
            </a:extLst>
          </p:cNvPr>
          <p:cNvSpPr>
            <a:spLocks noGrp="1"/>
          </p:cNvSpPr>
          <p:nvPr>
            <p:ph idx="1"/>
          </p:nvPr>
        </p:nvSpPr>
        <p:spPr>
          <a:xfrm>
            <a:off x="533400" y="990600"/>
            <a:ext cx="8229600" cy="4525963"/>
          </a:xfrm>
        </p:spPr>
        <p:txBody>
          <a:bodyPr/>
          <a:lstStyle/>
          <a:p>
            <a:pPr marL="0" marR="0">
              <a:lnSpc>
                <a:spcPct val="107000"/>
              </a:lnSpc>
              <a:spcBef>
                <a:spcPts val="60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Additional TRA is limited to workers who are enrolled in a training program;</a:t>
            </a:r>
          </a:p>
          <a:p>
            <a:pPr marL="0" marR="0">
              <a:lnSpc>
                <a:spcPct val="107000"/>
              </a:lnSpc>
              <a:spcBef>
                <a:spcPts val="60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Workers who have received a training waiver are not eligible for additional TRA.</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TAA participants may only collect additional TRA so long as they remain enrolled in</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 qualified training program. </a:t>
            </a:r>
          </a:p>
          <a:p>
            <a:r>
              <a:rPr lang="en-US" sz="1800" dirty="0">
                <a:latin typeface="Calibri" panose="020F0502020204030204" pitchFamily="34" charset="0"/>
                <a:cs typeface="Calibri" panose="020F0502020204030204" pitchFamily="34" charset="0"/>
              </a:rPr>
              <a:t>Benchmarks are up to date</a:t>
            </a:r>
          </a:p>
          <a:p>
            <a:pPr marL="109537" indent="0">
              <a:buNone/>
            </a:pP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No Additional TRA can be paid during breaks in training longer than 30 days, or breaks during transition from remedial to vocational training</a:t>
            </a:r>
          </a:p>
          <a:p>
            <a:pPr marL="109537" indent="0">
              <a:buNone/>
            </a:pPr>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Unlike “Basic” TRA, no “Additional” TRA benefits can not be paid beyond the completion of the approved TAA Training Program </a:t>
            </a:r>
          </a:p>
          <a:p>
            <a:pPr marL="109537" indent="0">
              <a:buNone/>
            </a:pPr>
            <a:endParaRPr lang="en-US" sz="1800" dirty="0">
              <a:latin typeface="Calibri" panose="020F0502020204030204" pitchFamily="34" charset="0"/>
              <a:cs typeface="Calibri" panose="020F0502020204030204" pitchFamily="34" charset="0"/>
            </a:endParaRPr>
          </a:p>
          <a:p>
            <a:pPr marL="109537" indent="0">
              <a:buNone/>
            </a:pP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8912882"/>
      </p:ext>
    </p:extLst>
  </p:cSld>
  <p:clrMapOvr>
    <a:masterClrMapping/>
  </p:clrMapOvr>
  <p:transition spd="med" advTm="5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07736-2915-4CD7-A8D4-49DC32BEBEF8}"/>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Qualifying Requirements for Additional TRA </a:t>
            </a:r>
          </a:p>
        </p:txBody>
      </p:sp>
      <p:sp>
        <p:nvSpPr>
          <p:cNvPr id="3" name="Content Placeholder 2">
            <a:extLst>
              <a:ext uri="{FF2B5EF4-FFF2-40B4-BE49-F238E27FC236}">
                <a16:creationId xmlns:a16="http://schemas.microsoft.com/office/drawing/2014/main" id="{E1FDEC09-FC7B-4BCE-9A39-2D20741DFDD2}"/>
              </a:ext>
            </a:extLst>
          </p:cNvPr>
          <p:cNvSpPr>
            <a:spLocks noGrp="1"/>
          </p:cNvSpPr>
          <p:nvPr>
            <p:ph idx="1"/>
          </p:nvPr>
        </p:nvSpPr>
        <p:spPr>
          <a:xfrm>
            <a:off x="228600" y="1143000"/>
            <a:ext cx="8001000" cy="4038600"/>
          </a:xfrm>
        </p:spPr>
        <p:txBody>
          <a:bodyPr/>
          <a:lstStyle/>
          <a:p>
            <a:pPr>
              <a:spcBef>
                <a:spcPts val="0"/>
              </a:spcBef>
            </a:pPr>
            <a:r>
              <a:rPr lang="en-US" sz="1800" dirty="0">
                <a:latin typeface="Calibri" panose="020F0502020204030204" pitchFamily="34" charset="0"/>
                <a:cs typeface="Calibri" panose="020F0502020204030204" pitchFamily="34" charset="0"/>
              </a:rPr>
              <a:t>Or after the 78-week eligibility period has ended even if there is a remaining balance of benefits</a:t>
            </a:r>
          </a:p>
          <a:p>
            <a:pPr>
              <a:spcBef>
                <a:spcPts val="0"/>
              </a:spcBef>
            </a:pPr>
            <a:endParaRPr lang="en-US" sz="1800" dirty="0">
              <a:latin typeface="Calibri" panose="020F0502020204030204" pitchFamily="34" charset="0"/>
              <a:cs typeface="Calibri" panose="020F0502020204030204" pitchFamily="34" charset="0"/>
            </a:endParaRPr>
          </a:p>
          <a:p>
            <a:pPr>
              <a:spcBef>
                <a:spcPts val="0"/>
              </a:spcBef>
            </a:pPr>
            <a:r>
              <a:rPr lang="en-US" sz="1800" dirty="0">
                <a:latin typeface="Calibri" panose="020F0502020204030204" pitchFamily="34" charset="0"/>
                <a:cs typeface="Calibri" panose="020F0502020204030204" pitchFamily="34" charset="0"/>
              </a:rPr>
              <a:t>This 78-week eligibility period follows the last week of entitlement to Basic TRA or begins with the first week of TAA-approved training.</a:t>
            </a:r>
          </a:p>
          <a:p>
            <a:pPr>
              <a:spcBef>
                <a:spcPts val="0"/>
              </a:spcBef>
            </a:pPr>
            <a:endParaRPr lang="en-US" sz="1800" dirty="0">
              <a:latin typeface="Calibri" panose="020F0502020204030204" pitchFamily="34" charset="0"/>
              <a:cs typeface="Calibri" panose="020F0502020204030204" pitchFamily="34" charset="0"/>
            </a:endParaRPr>
          </a:p>
          <a:p>
            <a:pPr marL="0" indent="0">
              <a:buNone/>
            </a:pPr>
            <a:r>
              <a:rPr lang="en-US" sz="1800" dirty="0">
                <a:latin typeface="Calibri" panose="020F0502020204030204" pitchFamily="34" charset="0"/>
                <a:cs typeface="Calibri" panose="020F0502020204030204" pitchFamily="34" charset="0"/>
              </a:rPr>
              <a:t>Benchmarks: The purpose of training benchmarks is to allow early and ongoing assessment of the performance of a training participant to determine whether the original training program is a good fit.</a:t>
            </a:r>
          </a:p>
          <a:p>
            <a:pPr marL="0" indent="0">
              <a:buNone/>
            </a:pPr>
            <a:endParaRPr lang="en-US" sz="1800" dirty="0">
              <a:latin typeface="Calibri" panose="020F0502020204030204" pitchFamily="34" charset="0"/>
              <a:cs typeface="Calibri" panose="020F0502020204030204" pitchFamily="34" charset="0"/>
            </a:endParaRPr>
          </a:p>
          <a:p>
            <a:pPr marL="0" indent="0">
              <a:buNone/>
            </a:pPr>
            <a:r>
              <a:rPr lang="en-US" sz="1800" dirty="0">
                <a:latin typeface="Calibri" panose="020F0502020204030204" pitchFamily="34" charset="0"/>
                <a:cs typeface="Calibri" panose="020F0502020204030204" pitchFamily="34" charset="0"/>
              </a:rPr>
              <a:t> Benchmarks also function as a protection of the appropriate expenditure of TAA Program funds. </a:t>
            </a:r>
          </a:p>
        </p:txBody>
      </p:sp>
    </p:spTree>
    <p:extLst>
      <p:ext uri="{BB962C8B-B14F-4D97-AF65-F5344CB8AC3E}">
        <p14:creationId xmlns:p14="http://schemas.microsoft.com/office/powerpoint/2010/main" val="3495879643"/>
      </p:ext>
    </p:extLst>
  </p:cSld>
  <p:clrMapOvr>
    <a:masterClrMapping/>
  </p:clrMapOvr>
  <p:transition spd="med" advTm="5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F81D4B8-066D-47B8-90E4-7DEE4D3A518C}"/>
              </a:ext>
            </a:extLst>
          </p:cNvPr>
          <p:cNvSpPr>
            <a:spLocks noGrp="1" noChangeArrowheads="1"/>
          </p:cNvSpPr>
          <p:nvPr>
            <p:ph type="title"/>
          </p:nvPr>
        </p:nvSpPr>
        <p:spPr/>
        <p:txBody>
          <a:bodyPr/>
          <a:lstStyle/>
          <a:p>
            <a:pPr eaLnBrk="1" hangingPunct="1"/>
            <a:r>
              <a:rPr lang="en-US" sz="2000" b="1" dirty="0">
                <a:effectLst/>
                <a:latin typeface="Calibri" panose="020F0502020204030204" pitchFamily="34" charset="0"/>
                <a:cs typeface="Calibri" panose="020F0502020204030204" pitchFamily="34" charset="0"/>
              </a:rPr>
              <a:t>Completion TRA</a:t>
            </a:r>
            <a:endParaRPr lang="en-US" altLang="en-US" sz="2000"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51530D54-31D3-4E4C-A8AC-356978E7BB9F}"/>
              </a:ext>
            </a:extLst>
          </p:cNvPr>
          <p:cNvSpPr>
            <a:spLocks noGrp="1"/>
          </p:cNvSpPr>
          <p:nvPr>
            <p:ph idx="1"/>
          </p:nvPr>
        </p:nvSpPr>
        <p:spPr>
          <a:xfrm>
            <a:off x="304800" y="1066800"/>
            <a:ext cx="7924800" cy="5410200"/>
          </a:xfrm>
        </p:spPr>
        <p:txBody>
          <a:bodyPr/>
          <a:lstStyle/>
          <a:p>
            <a:pPr marL="0" indent="0">
              <a:buNone/>
            </a:pPr>
            <a:r>
              <a:rPr lang="en-US" sz="1600" b="1" dirty="0">
                <a:latin typeface="Calibri" panose="020F0502020204030204" pitchFamily="34" charset="0"/>
                <a:cs typeface="Calibri" panose="020F0502020204030204" pitchFamily="34" charset="0"/>
              </a:rPr>
              <a:t>“Completion” TRA benefits are available to individuals who have exhausted all “Basic” &amp; “Additional” TRA, including federal extensions, are still attending TAA approved training.  </a:t>
            </a:r>
          </a:p>
          <a:p>
            <a:pPr marL="0" indent="0">
              <a:buNone/>
            </a:pPr>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provides participants with up to 13 additional weeks of income support while in full time training</a:t>
            </a:r>
          </a:p>
          <a:p>
            <a:r>
              <a:rPr lang="en-US" sz="1600" b="1" dirty="0">
                <a:latin typeface="Calibri" panose="020F0502020204030204" pitchFamily="34" charset="0"/>
                <a:cs typeface="Calibri" panose="020F0502020204030204" pitchFamily="34" charset="0"/>
              </a:rPr>
              <a:t>must be applied for via UIO within the last 20 weeks of  training</a:t>
            </a:r>
          </a:p>
          <a:p>
            <a:pPr marL="0" indent="0">
              <a:buNone/>
            </a:pPr>
            <a:endParaRPr lang="en-US" sz="1600" b="1" dirty="0">
              <a:latin typeface="Calibri" panose="020F0502020204030204" pitchFamily="34" charset="0"/>
              <a:cs typeface="Calibri" panose="020F0502020204030204" pitchFamily="34" charset="0"/>
            </a:endParaRPr>
          </a:p>
          <a:p>
            <a:pPr marL="0" indent="0">
              <a:buNone/>
            </a:pPr>
            <a:r>
              <a:rPr lang="en-US" sz="1600" b="1" u="sng" dirty="0">
                <a:latin typeface="Calibri" panose="020F0502020204030204" pitchFamily="34" charset="0"/>
                <a:cs typeface="Calibri" panose="020F0502020204030204" pitchFamily="34" charset="0"/>
              </a:rPr>
              <a:t>Conditions of Completion TRA</a:t>
            </a:r>
            <a:r>
              <a:rPr lang="en-US" sz="1600" b="1" dirty="0">
                <a:latin typeface="Calibri" panose="020F0502020204030204" pitchFamily="34" charset="0"/>
                <a:cs typeface="Calibri" panose="020F0502020204030204" pitchFamily="34" charset="0"/>
              </a:rPr>
              <a:t>:</a:t>
            </a:r>
            <a:br>
              <a:rPr lang="en-US" sz="1600" b="1" dirty="0">
                <a:latin typeface="Calibri" panose="020F0502020204030204" pitchFamily="34" charset="0"/>
                <a:cs typeface="Calibri" panose="020F0502020204030204" pitchFamily="34" charset="0"/>
              </a:rPr>
            </a:br>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The requested weeks are necessary for the customer to complete a training program that leads to a degree or industry recognized credential; AND</a:t>
            </a:r>
          </a:p>
          <a:p>
            <a:r>
              <a:rPr lang="en-US" sz="1600" b="1" dirty="0">
                <a:latin typeface="Calibri" panose="020F0502020204030204" pitchFamily="34" charset="0"/>
                <a:cs typeface="Calibri" panose="020F0502020204030204" pitchFamily="34" charset="0"/>
              </a:rPr>
              <a:t>The customer is participating in full time training each week; AND</a:t>
            </a:r>
          </a:p>
          <a:p>
            <a:r>
              <a:rPr lang="en-US" sz="1600" b="1" dirty="0">
                <a:latin typeface="Calibri" panose="020F0502020204030204" pitchFamily="34" charset="0"/>
                <a:cs typeface="Calibri" panose="020F0502020204030204" pitchFamily="34" charset="0"/>
              </a:rPr>
              <a:t>The customer has met the performance benchmarks established in the approved training plan; AND</a:t>
            </a:r>
          </a:p>
          <a:p>
            <a:r>
              <a:rPr lang="en-US" sz="1600" b="1" dirty="0">
                <a:latin typeface="Calibri" panose="020F0502020204030204" pitchFamily="34" charset="0"/>
                <a:cs typeface="Calibri" panose="020F0502020204030204" pitchFamily="34" charset="0"/>
              </a:rPr>
              <a:t>The customer is expected to continue to make progress toward the completion of the approved training; AND</a:t>
            </a:r>
          </a:p>
          <a:p>
            <a:pPr marL="285750" indent="-285750"/>
            <a:r>
              <a:rPr lang="en-US" sz="1600" b="1" dirty="0">
                <a:latin typeface="Calibri" panose="020F0502020204030204" pitchFamily="34" charset="0"/>
                <a:cs typeface="Calibri" panose="020F0502020204030204" pitchFamily="34" charset="0"/>
              </a:rPr>
              <a:t>Complete the training during the period authorized for receipt of Completion TRA.</a:t>
            </a:r>
          </a:p>
          <a:p>
            <a:pPr marL="0" indent="0">
              <a:buNone/>
            </a:pPr>
            <a:endParaRPr lang="en-US" sz="1600" dirty="0">
              <a:latin typeface="Courier New" panose="02070309020205020404" pitchFamily="49" charset="0"/>
              <a:cs typeface="Courier New" panose="02070309020205020404" pitchFamily="49" charset="0"/>
            </a:endParaRPr>
          </a:p>
        </p:txBody>
      </p:sp>
    </p:spTree>
  </p:cSld>
  <p:clrMapOvr>
    <a:masterClrMapping/>
  </p:clrMapOvr>
  <p:transition spd="med" advTm="5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FB157-5F04-4518-8ADB-754DB4A566DC}"/>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Completion TRA Eligibility Period</a:t>
            </a:r>
            <a:br>
              <a:rPr lang="en-US" sz="1800" dirty="0">
                <a:latin typeface="Courier New" panose="02070309020205020404" pitchFamily="49" charset="0"/>
                <a:cs typeface="Courier New" panose="02070309020205020404" pitchFamily="49" charset="0"/>
              </a:rPr>
            </a:br>
            <a:endParaRPr lang="en-US" sz="1800" dirty="0">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E0F28E82-C24A-4941-8DC7-E2D4F4B203AD}"/>
              </a:ext>
            </a:extLst>
          </p:cNvPr>
          <p:cNvSpPr>
            <a:spLocks noGrp="1"/>
          </p:cNvSpPr>
          <p:nvPr>
            <p:ph idx="1"/>
          </p:nvPr>
        </p:nvSpPr>
        <p:spPr>
          <a:xfrm>
            <a:off x="381000" y="838200"/>
            <a:ext cx="7848600" cy="5181600"/>
          </a:xfrm>
        </p:spPr>
        <p:txBody>
          <a:bodyPr/>
          <a:lstStyle/>
          <a:p>
            <a:r>
              <a:rPr lang="en-US" sz="1600" b="1" dirty="0">
                <a:latin typeface="Calibri" panose="020F0502020204030204" pitchFamily="34" charset="0"/>
                <a:cs typeface="Calibri" panose="020F0502020204030204" pitchFamily="34" charset="0"/>
              </a:rPr>
              <a:t>While there are 13 weeks of Completion TRA payable to eligible TAA participants, these 13 weeks can  only be collected if the customer will complete the training* and is within the last 20 weeks of training.  The 13 weeks are payable anytime during the 20-week period.  </a:t>
            </a:r>
          </a:p>
          <a:p>
            <a:pPr marL="0" indent="0">
              <a:spcBef>
                <a:spcPts val="0"/>
              </a:spcBef>
              <a:buNone/>
            </a:pPr>
            <a:br>
              <a:rPr lang="en-US" sz="1600" b="1" dirty="0">
                <a:latin typeface="Calibri" panose="020F0502020204030204" pitchFamily="34" charset="0"/>
                <a:cs typeface="Calibri" panose="020F0502020204030204" pitchFamily="34" charset="0"/>
              </a:rPr>
            </a:br>
            <a:r>
              <a:rPr lang="en-US" sz="1600" b="1" dirty="0">
                <a:latin typeface="Calibri" panose="020F0502020204030204" pitchFamily="34" charset="0"/>
                <a:cs typeface="Calibri" panose="020F0502020204030204" pitchFamily="34" charset="0"/>
              </a:rPr>
              <a:t>*Just Cause can be approved to extend the 20-week period</a:t>
            </a:r>
          </a:p>
          <a:p>
            <a:pPr marL="0" indent="0">
              <a:buNone/>
            </a:pPr>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This 20-week time frame will begin with the first week in which a TAA participant files a claim for Completion TRA and not </a:t>
            </a:r>
            <a:r>
              <a:rPr lang="en-US" sz="1600" b="1" u="sng" dirty="0">
                <a:latin typeface="Calibri" panose="020F0502020204030204" pitchFamily="34" charset="0"/>
                <a:cs typeface="Calibri" panose="020F0502020204030204" pitchFamily="34" charset="0"/>
              </a:rPr>
              <a:t>automatically at the end of Additional TRA</a:t>
            </a:r>
            <a:r>
              <a:rPr lang="en-US" sz="1600" b="1" dirty="0">
                <a:latin typeface="Calibri" panose="020F0502020204030204" pitchFamily="34" charset="0"/>
                <a:cs typeface="Calibri" panose="020F0502020204030204" pitchFamily="34" charset="0"/>
              </a:rPr>
              <a:t>. </a:t>
            </a:r>
          </a:p>
          <a:p>
            <a:pPr marL="0" indent="0">
              <a:buNone/>
            </a:pPr>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If a participant has exhausted all other UI and TRA benefits but will not be able to complete approved training within the allowable 20-week period, none of the 13 weeks of Completion TRA are able to be paid.</a:t>
            </a:r>
          </a:p>
          <a:p>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Completion TRA benefits cannot be paid during scheduled school breaks greater than 30 days. </a:t>
            </a:r>
          </a:p>
          <a:p>
            <a:r>
              <a:rPr lang="en-US" sz="1600" b="1" dirty="0">
                <a:latin typeface="Calibri" panose="020F0502020204030204" pitchFamily="34" charset="0"/>
                <a:cs typeface="Calibri" panose="020F0502020204030204" pitchFamily="34" charset="0"/>
              </a:rPr>
              <a:t>Completion TRA benefits cannot be paid beyond the completion of the approved TAA Training Program.</a:t>
            </a:r>
          </a:p>
          <a:p>
            <a:r>
              <a:rPr lang="en-US" sz="1600" b="1" dirty="0">
                <a:latin typeface="Calibri" panose="020F0502020204030204" pitchFamily="34" charset="0"/>
                <a:cs typeface="Calibri" panose="020F0502020204030204" pitchFamily="34" charset="0"/>
              </a:rPr>
              <a:t>Completion TRA benefits cannot be paid beyond the 20-week time frame </a:t>
            </a:r>
            <a:r>
              <a:rPr lang="en-US" sz="1400"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42159972"/>
      </p:ext>
    </p:extLst>
  </p:cSld>
  <p:clrMapOvr>
    <a:masterClrMapping/>
  </p:clrMapOvr>
  <p:transition spd="med" advTm="5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C0D96-7060-4709-9794-5D5FDED96B9C}"/>
              </a:ext>
            </a:extLst>
          </p:cNvPr>
          <p:cNvSpPr>
            <a:spLocks noGrp="1"/>
          </p:cNvSpPr>
          <p:nvPr>
            <p:ph type="title"/>
          </p:nvPr>
        </p:nvSpPr>
        <p:spPr>
          <a:xfrm>
            <a:off x="188913" y="104775"/>
            <a:ext cx="8702675" cy="581025"/>
          </a:xfrm>
        </p:spPr>
        <p:txBody>
          <a:bodyPr/>
          <a:lstStyle/>
          <a:p>
            <a:r>
              <a:rPr lang="en-US" sz="2400" dirty="0">
                <a:latin typeface="Calibri" panose="020F0502020204030204" pitchFamily="34" charset="0"/>
                <a:cs typeface="Calibri" panose="020F0502020204030204" pitchFamily="34" charset="0"/>
              </a:rPr>
              <a:t>Breaks in training</a:t>
            </a:r>
          </a:p>
        </p:txBody>
      </p:sp>
      <p:sp>
        <p:nvSpPr>
          <p:cNvPr id="3" name="Content Placeholder 2">
            <a:extLst>
              <a:ext uri="{FF2B5EF4-FFF2-40B4-BE49-F238E27FC236}">
                <a16:creationId xmlns:a16="http://schemas.microsoft.com/office/drawing/2014/main" id="{BBB8D870-EBB0-4751-BE1E-19D97560C60A}"/>
              </a:ext>
            </a:extLst>
          </p:cNvPr>
          <p:cNvSpPr>
            <a:spLocks noGrp="1"/>
          </p:cNvSpPr>
          <p:nvPr>
            <p:ph idx="1"/>
          </p:nvPr>
        </p:nvSpPr>
        <p:spPr>
          <a:xfrm>
            <a:off x="457200" y="685800"/>
            <a:ext cx="8229600" cy="4754563"/>
          </a:xfrm>
        </p:spPr>
        <p:txBody>
          <a:bodyPr/>
          <a:lstStyle/>
          <a:p>
            <a:pPr marL="109537" indent="0">
              <a:buNone/>
            </a:pPr>
            <a:r>
              <a:rPr lang="en-US" sz="1800" dirty="0">
                <a:latin typeface="Calibri" panose="020F0502020204030204" pitchFamily="34" charset="0"/>
                <a:cs typeface="Calibri" panose="020F0502020204030204" pitchFamily="34" charset="0"/>
              </a:rPr>
              <a:t>Eligibility for Basic and Additional TRA continues during scheduled breaks in training, but only if a scheduled break is no longer than 30 days (not counting weekends and holidays, unless these are included on the academic schedule) and all of the following additional conditions are met:</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pPr marL="109537" indent="0">
              <a:buNone/>
            </a:pPr>
            <a:r>
              <a:rPr lang="en-US" sz="1800" dirty="0">
                <a:latin typeface="Calibri" panose="020F0502020204030204" pitchFamily="34" charset="0"/>
                <a:cs typeface="Calibri" panose="020F0502020204030204" pitchFamily="34" charset="0"/>
              </a:rPr>
              <a:t>1. Participant were in TAA-approved training immediately before the beginning of the break,</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pPr marL="109537" indent="0">
              <a:buNone/>
            </a:pPr>
            <a:r>
              <a:rPr lang="en-US" sz="1800" dirty="0">
                <a:latin typeface="Calibri" panose="020F0502020204030204" pitchFamily="34" charset="0"/>
                <a:cs typeface="Calibri" panose="020F0502020204030204" pitchFamily="34" charset="0"/>
              </a:rPr>
              <a:t>2. The break is pre-approved in the published academic schedule, or the previously established schedule of training issued by the training provider, or is indicated in the training program approved for participants; and</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pPr marL="109537" indent="0">
              <a:buNone/>
            </a:pPr>
            <a:r>
              <a:rPr lang="en-US" sz="1800" dirty="0">
                <a:latin typeface="Calibri" panose="020F0502020204030204" pitchFamily="34" charset="0"/>
                <a:cs typeface="Calibri" panose="020F0502020204030204" pitchFamily="34" charset="0"/>
              </a:rPr>
              <a:t>3. Participants resume training immediately after break</a:t>
            </a:r>
            <a:br>
              <a:rPr lang="en-US" sz="1800" dirty="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pPr marL="109537" indent="0">
              <a:buNone/>
            </a:pPr>
            <a:r>
              <a:rPr lang="en-US" sz="1800" dirty="0">
                <a:latin typeface="Calibri" panose="020F0502020204030204" pitchFamily="34" charset="0"/>
                <a:cs typeface="Calibri" panose="020F0502020204030204" pitchFamily="34" charset="0"/>
              </a:rPr>
              <a:t>The break begins on the day following the last day of scheduled training and up to the last day of the break preceding the next scheduled day of training. Weekend days are not counted unless they are normally scheduled for training. Official state and federal holidays are also not counted.</a:t>
            </a:r>
          </a:p>
          <a:p>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3897385"/>
      </p:ext>
    </p:extLst>
  </p:cSld>
  <p:clrMapOvr>
    <a:masterClrMapping/>
  </p:clrMapOvr>
  <p:transition spd="med" advTm="5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B155-F60F-45E5-9975-67662C5013D5}"/>
              </a:ext>
            </a:extLst>
          </p:cNvPr>
          <p:cNvSpPr>
            <a:spLocks noGrp="1"/>
          </p:cNvSpPr>
          <p:nvPr>
            <p:ph type="title"/>
          </p:nvPr>
        </p:nvSpPr>
        <p:spPr>
          <a:xfrm>
            <a:off x="152400" y="228600"/>
            <a:ext cx="8001000" cy="533400"/>
          </a:xfrm>
        </p:spPr>
        <p:txBody>
          <a:bodyPr/>
          <a:lstStyle/>
          <a:p>
            <a:r>
              <a:rPr lang="en-US" sz="2000" b="1" dirty="0">
                <a:latin typeface="Calibri" panose="020F0502020204030204" pitchFamily="34" charset="0"/>
                <a:cs typeface="Calibri" panose="020F0502020204030204" pitchFamily="34" charset="0"/>
              </a:rPr>
              <a:t>Summary:  Maximum TRA Under TAARA 2015</a:t>
            </a:r>
          </a:p>
        </p:txBody>
      </p:sp>
      <p:sp>
        <p:nvSpPr>
          <p:cNvPr id="3" name="Content Placeholder 2">
            <a:extLst>
              <a:ext uri="{FF2B5EF4-FFF2-40B4-BE49-F238E27FC236}">
                <a16:creationId xmlns:a16="http://schemas.microsoft.com/office/drawing/2014/main" id="{9414302C-3E38-4C48-8B0A-5A80CF170DA2}"/>
              </a:ext>
            </a:extLst>
          </p:cNvPr>
          <p:cNvSpPr>
            <a:spLocks noGrp="1"/>
          </p:cNvSpPr>
          <p:nvPr>
            <p:ph idx="1"/>
          </p:nvPr>
        </p:nvSpPr>
        <p:spPr>
          <a:xfrm>
            <a:off x="457200" y="1184097"/>
            <a:ext cx="7467600" cy="4876800"/>
          </a:xfrm>
        </p:spPr>
        <p:txBody>
          <a:bodyPr/>
          <a:lstStyle/>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UI</a:t>
            </a:r>
            <a:r>
              <a:rPr lang="en-US" sz="1800" b="1" i="1" u="none" strike="noStrike" kern="1200" baseline="0" dirty="0">
                <a:ln>
                  <a:noFill/>
                </a:ln>
                <a:effectLst/>
                <a:latin typeface="Calibri" panose="020F0502020204030204" pitchFamily="34" charset="0"/>
                <a:cs typeface="Calibri" panose="020F0502020204030204" pitchFamily="34" charset="0"/>
              </a:rPr>
              <a:t>/</a:t>
            </a:r>
            <a:r>
              <a:rPr lang="en-US" sz="1800" b="1" kern="1200" dirty="0">
                <a:latin typeface="Calibri" panose="020F0502020204030204" pitchFamily="34" charset="0"/>
                <a:cs typeface="Calibri" panose="020F0502020204030204" pitchFamily="34" charset="0"/>
              </a:rPr>
              <a:t>B</a:t>
            </a:r>
            <a:r>
              <a:rPr lang="en-US" sz="1800" b="1" u="none" strike="noStrike" kern="1200" baseline="0" dirty="0">
                <a:ln>
                  <a:noFill/>
                </a:ln>
                <a:effectLst/>
                <a:latin typeface="Calibri" panose="020F0502020204030204" pitchFamily="34" charset="0"/>
                <a:cs typeface="Calibri" panose="020F0502020204030204" pitchFamily="34" charset="0"/>
              </a:rPr>
              <a:t>asic</a:t>
            </a:r>
            <a:r>
              <a:rPr lang="en-US" sz="1800" b="1" i="0" u="none" strike="noStrike" kern="1200" baseline="0" dirty="0">
                <a:ln>
                  <a:noFill/>
                </a:ln>
                <a:effectLst/>
                <a:latin typeface="Calibri" panose="020F0502020204030204" pitchFamily="34" charset="0"/>
                <a:cs typeface="Calibri" panose="020F0502020204030204" pitchFamily="34" charset="0"/>
              </a:rPr>
              <a:t> TRA (</a:t>
            </a:r>
            <a:r>
              <a:rPr lang="en-US" sz="1800" b="1" kern="1200" dirty="0">
                <a:latin typeface="Calibri" panose="020F0502020204030204" pitchFamily="34" charset="0"/>
                <a:cs typeface="Calibri" panose="020F0502020204030204" pitchFamily="34" charset="0"/>
              </a:rPr>
              <a:t>30</a:t>
            </a:r>
            <a:r>
              <a:rPr lang="en-US" sz="1800" b="1" i="0" u="none" strike="noStrike" kern="1200" baseline="0" dirty="0">
                <a:ln>
                  <a:noFill/>
                </a:ln>
                <a:effectLst/>
                <a:latin typeface="Calibri" panose="020F0502020204030204" pitchFamily="34" charset="0"/>
                <a:cs typeface="Calibri" panose="020F0502020204030204" pitchFamily="34" charset="0"/>
              </a:rPr>
              <a:t> weeks of UI + 22 weeks of TRA) = 52 weeks</a:t>
            </a:r>
          </a:p>
          <a:p>
            <a:pPr marL="0" marR="0" indent="0" algn="l" rtl="0" eaLnBrk="0" fontAlgn="base" latinLnBrk="0" hangingPunct="0">
              <a:spcBef>
                <a:spcPts val="400"/>
              </a:spcBef>
              <a:spcAft>
                <a:spcPts val="0"/>
              </a:spcAft>
              <a:buNone/>
            </a:pPr>
            <a:endParaRPr lang="en-US" sz="1800" b="0"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Additional TRA (if in training)                                = 65 weeks max </a:t>
            </a:r>
          </a:p>
          <a:p>
            <a:pPr marL="0" marR="0" indent="0" algn="l" rtl="0" eaLnBrk="0" fontAlgn="base" latinLnBrk="0" hangingPunct="0">
              <a:spcBef>
                <a:spcPts val="400"/>
              </a:spcBef>
              <a:spcAft>
                <a:spcPts val="0"/>
              </a:spcAft>
              <a:buNone/>
            </a:pPr>
            <a:r>
              <a:rPr lang="en-US" sz="1800" b="1" i="0" u="none" strike="noStrike" kern="1200" baseline="0" dirty="0">
                <a:ln>
                  <a:noFill/>
                </a:ln>
                <a:effectLst/>
                <a:latin typeface="Calibri" panose="020F0502020204030204" pitchFamily="34" charset="0"/>
                <a:cs typeface="Calibri" panose="020F0502020204030204" pitchFamily="34" charset="0"/>
              </a:rPr>
              <a:t>(within the 78-week eligibility period) Note: Once training ends, Additional ends.</a:t>
            </a:r>
          </a:p>
          <a:p>
            <a:pPr marL="0" marR="0" indent="0" algn="l" rtl="0" eaLnBrk="0" fontAlgn="base" latinLnBrk="0" hangingPunct="0">
              <a:spcBef>
                <a:spcPts val="400"/>
              </a:spcBef>
              <a:spcAft>
                <a:spcPts val="0"/>
              </a:spcAft>
              <a:buNone/>
            </a:pPr>
            <a:r>
              <a:rPr lang="en-US" sz="1800" b="1" i="0" u="heavy" strike="noStrike" dirty="0">
                <a:effectLst/>
                <a:latin typeface="Calibri" panose="020F0502020204030204" pitchFamily="34" charset="0"/>
                <a:cs typeface="Calibri" panose="020F0502020204030204" pitchFamily="34" charset="0"/>
              </a:rPr>
              <a:t>_______________________________________________________________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Maximum of                                                  = 117 weeks</a:t>
            </a:r>
          </a:p>
          <a:p>
            <a:pPr marL="0" marR="0" indent="0" algn="l" rtl="0" eaLnBrk="0" fontAlgn="base" latinLnBrk="0" hangingPunct="0">
              <a:spcBef>
                <a:spcPts val="400"/>
              </a:spcBef>
              <a:spcAft>
                <a:spcPts val="0"/>
              </a:spcAft>
              <a:buNone/>
            </a:pPr>
            <a:r>
              <a:rPr lang="en-US" sz="1800" b="1" i="0" u="heavy" strike="noStrike" kern="1200" dirty="0">
                <a:ln>
                  <a:noFill/>
                </a:ln>
                <a:effectLst/>
                <a:latin typeface="Calibri" panose="020F0502020204030204" pitchFamily="34" charset="0"/>
                <a:cs typeface="Calibri" panose="020F0502020204030204" pitchFamily="34" charset="0"/>
              </a:rPr>
              <a:t>_______________________________________________________________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Completion TRA </a:t>
            </a:r>
            <a:endParaRPr lang="en-US" sz="1800" b="1"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(If benchmarks and other criteria are met, payable within the last 20 weeks of training)</a:t>
            </a:r>
            <a:endParaRPr lang="en-US" sz="1800" b="1"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buNone/>
            </a:pPr>
            <a:r>
              <a:rPr lang="en-US" sz="1800" b="1" i="0" u="none" strike="noStrike" kern="1200" baseline="0" dirty="0">
                <a:ln>
                  <a:noFill/>
                </a:ln>
                <a:effectLst/>
                <a:latin typeface="Calibri" panose="020F0502020204030204" pitchFamily="34" charset="0"/>
                <a:cs typeface="Calibri" panose="020F0502020204030204" pitchFamily="34" charset="0"/>
              </a:rPr>
              <a:t>                                                                        = 13 weeks max</a:t>
            </a:r>
          </a:p>
          <a:p>
            <a:pPr marL="0" marR="0" indent="0" algn="l" rtl="0" eaLnBrk="0" fontAlgn="base" latinLnBrk="0" hangingPunct="0">
              <a:spcBef>
                <a:spcPts val="400"/>
              </a:spcBef>
              <a:spcAft>
                <a:spcPts val="0"/>
              </a:spcAft>
              <a:buNone/>
            </a:pPr>
            <a:r>
              <a:rPr lang="en-US" sz="1800" b="1" i="0" u="heavy" strike="noStrike" dirty="0">
                <a:effectLst/>
                <a:latin typeface="Calibri" panose="020F0502020204030204" pitchFamily="34" charset="0"/>
                <a:cs typeface="Calibri" panose="020F0502020204030204" pitchFamily="34" charset="0"/>
              </a:rPr>
              <a:t>_____________________________________________________</a:t>
            </a:r>
          </a:p>
          <a:p>
            <a:pPr marL="0" marR="0" indent="0" algn="l" rtl="0" eaLnBrk="0" fontAlgn="base" latinLnBrk="0" hangingPunct="0">
              <a:spcBef>
                <a:spcPts val="400"/>
              </a:spcBef>
              <a:spcAft>
                <a:spcPts val="0"/>
              </a:spcAft>
            </a:pPr>
            <a:r>
              <a:rPr lang="en-US" sz="1800" b="1" i="0" u="none" strike="noStrike" kern="1200" baseline="0" dirty="0">
                <a:ln>
                  <a:noFill/>
                </a:ln>
                <a:effectLst/>
                <a:latin typeface="Calibri" panose="020F0502020204030204" pitchFamily="34" charset="0"/>
                <a:cs typeface="Calibri" panose="020F0502020204030204" pitchFamily="34" charset="0"/>
              </a:rPr>
              <a:t>Maximum of                                                   = 130 weeks </a:t>
            </a:r>
            <a:endParaRPr lang="en-US" sz="1800" b="1" i="0" u="none" strike="noStrike" dirty="0">
              <a:effectLst/>
              <a:latin typeface="Calibri" panose="020F0502020204030204" pitchFamily="34" charset="0"/>
              <a:cs typeface="Calibri" panose="020F0502020204030204" pitchFamily="34" charset="0"/>
            </a:endParaRPr>
          </a:p>
          <a:p>
            <a:pPr marL="0" marR="0" indent="0" algn="l" rtl="0" eaLnBrk="0" fontAlgn="base" latinLnBrk="0" hangingPunct="0">
              <a:spcBef>
                <a:spcPts val="400"/>
              </a:spcBef>
              <a:spcAft>
                <a:spcPts val="0"/>
              </a:spcAft>
              <a:buNone/>
            </a:pPr>
            <a:endParaRPr lang="en-US" sz="1100" b="0" i="0" strike="noStrike" dirty="0">
              <a:effectLst/>
              <a:latin typeface="Arial" panose="020B0604020202020204" pitchFamily="34" charset="0"/>
            </a:endParaRPr>
          </a:p>
        </p:txBody>
      </p:sp>
    </p:spTree>
    <p:extLst>
      <p:ext uri="{BB962C8B-B14F-4D97-AF65-F5344CB8AC3E}">
        <p14:creationId xmlns:p14="http://schemas.microsoft.com/office/powerpoint/2010/main" val="224300462"/>
      </p:ext>
    </p:extLst>
  </p:cSld>
  <p:clrMapOvr>
    <a:masterClrMapping/>
  </p:clrMapOvr>
  <p:transition spd="med" advTm="5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6A10C-3D97-4774-A2F0-EBAC74CCE623}"/>
              </a:ext>
            </a:extLst>
          </p:cNvPr>
          <p:cNvSpPr>
            <a:spLocks noGrp="1"/>
          </p:cNvSpPr>
          <p:nvPr>
            <p:ph type="title"/>
          </p:nvPr>
        </p:nvSpPr>
        <p:spPr>
          <a:xfrm>
            <a:off x="345640" y="281941"/>
            <a:ext cx="8001000" cy="533400"/>
          </a:xfrm>
        </p:spPr>
        <p:txBody>
          <a:bodyPr/>
          <a:lstStyle/>
          <a:p>
            <a:r>
              <a:rPr lang="en-US" sz="2000" dirty="0">
                <a:latin typeface="Calibri" panose="020F0502020204030204" pitchFamily="34" charset="0"/>
                <a:cs typeface="Calibri" panose="020F0502020204030204" pitchFamily="34" charset="0"/>
              </a:rPr>
              <a:t>TAARA 2015 Program Benefits: TRA Timeline</a:t>
            </a:r>
          </a:p>
        </p:txBody>
      </p:sp>
      <p:pic>
        <p:nvPicPr>
          <p:cNvPr id="4" name="Content Placeholder 3">
            <a:extLst>
              <a:ext uri="{FF2B5EF4-FFF2-40B4-BE49-F238E27FC236}">
                <a16:creationId xmlns:a16="http://schemas.microsoft.com/office/drawing/2014/main" id="{0852910F-DAF8-4ADB-AE06-76DC1AAF560E}"/>
              </a:ext>
            </a:extLst>
          </p:cNvPr>
          <p:cNvPicPr>
            <a:picLocks noGrp="1" noChangeAspect="1"/>
          </p:cNvPicPr>
          <p:nvPr>
            <p:ph idx="1"/>
          </p:nvPr>
        </p:nvPicPr>
        <p:blipFill>
          <a:blip r:embed="rId2"/>
          <a:stretch>
            <a:fillRect/>
          </a:stretch>
        </p:blipFill>
        <p:spPr>
          <a:xfrm>
            <a:off x="0" y="1295400"/>
            <a:ext cx="9144000" cy="4648200"/>
          </a:xfrm>
          <a:prstGeom prst="rect">
            <a:avLst/>
          </a:prstGeom>
        </p:spPr>
      </p:pic>
    </p:spTree>
    <p:extLst>
      <p:ext uri="{BB962C8B-B14F-4D97-AF65-F5344CB8AC3E}">
        <p14:creationId xmlns:p14="http://schemas.microsoft.com/office/powerpoint/2010/main" val="3064093725"/>
      </p:ext>
    </p:extLst>
  </p:cSld>
  <p:clrMapOvr>
    <a:masterClrMapping/>
  </p:clrMapOvr>
  <p:transition spd="med" advTm="5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8AF68EC-2210-40E0-BCC5-CA2FFC16F0DF}"/>
              </a:ext>
            </a:extLst>
          </p:cNvPr>
          <p:cNvSpPr>
            <a:spLocks noGrp="1" noChangeArrowheads="1"/>
          </p:cNvSpPr>
          <p:nvPr>
            <p:ph type="title"/>
          </p:nvPr>
        </p:nvSpPr>
        <p:spPr/>
        <p:txBody>
          <a:bodyPr/>
          <a:lstStyle/>
          <a:p>
            <a:r>
              <a:rPr lang="en-US" altLang="en-US" sz="2800" b="1" dirty="0">
                <a:latin typeface="Calibri" panose="020F0502020204030204" pitchFamily="34" charset="0"/>
                <a:cs typeface="Calibri" panose="020F0502020204030204" pitchFamily="34" charset="0"/>
              </a:rPr>
              <a:t>Trade Readjustment Allowances</a:t>
            </a:r>
          </a:p>
        </p:txBody>
      </p:sp>
      <p:sp>
        <p:nvSpPr>
          <p:cNvPr id="8195" name="Rectangle 3">
            <a:extLst>
              <a:ext uri="{FF2B5EF4-FFF2-40B4-BE49-F238E27FC236}">
                <a16:creationId xmlns:a16="http://schemas.microsoft.com/office/drawing/2014/main" id="{3C1939E9-9BDB-4763-8B9A-C9D46058528F}"/>
              </a:ext>
            </a:extLst>
          </p:cNvPr>
          <p:cNvSpPr>
            <a:spLocks noGrp="1" noChangeArrowheads="1"/>
          </p:cNvSpPr>
          <p:nvPr>
            <p:ph idx="1"/>
          </p:nvPr>
        </p:nvSpPr>
        <p:spPr>
          <a:xfrm>
            <a:off x="304800" y="1250236"/>
            <a:ext cx="8305800" cy="4540964"/>
          </a:xfrm>
        </p:spPr>
        <p:txBody>
          <a:bodyPr/>
          <a:lstStyle/>
          <a:p>
            <a:pPr marL="0" indent="0">
              <a:buNone/>
            </a:pPr>
            <a:r>
              <a:rPr lang="en-US" altLang="en-US" sz="2000" dirty="0">
                <a:latin typeface="Calibri" panose="020F0502020204030204" pitchFamily="34" charset="0"/>
                <a:cs typeface="Calibri" panose="020F0502020204030204" pitchFamily="34" charset="0"/>
              </a:rPr>
              <a:t>Trade Readjustment Allowance (TRA) under the Trade Act of 1974 (as amended by the Trade Adjustment Assistance Reauthorization Act of 2015 (TAARA 2015)), and the Trade Adjustment Assistance for Workers Reversion 2021 are federal funds appropriated by Congress. </a:t>
            </a: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r>
              <a:rPr lang="en-US" altLang="en-US" sz="2000" dirty="0">
                <a:latin typeface="Calibri" panose="020F0502020204030204" pitchFamily="34" charset="0"/>
                <a:cs typeface="Calibri" panose="020F0502020204030204" pitchFamily="34" charset="0"/>
              </a:rPr>
              <a:t>The Department of Labor (DOL) allots appropriated funds to The Department of Unemployment Assistance (DUA) – TRA Unit for the administrating the Trade Readjustment Allowance (TRA) benefits. </a:t>
            </a: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r>
              <a:rPr lang="en-US" altLang="en-US" sz="2000" dirty="0">
                <a:latin typeface="Calibri" panose="020F0502020204030204" pitchFamily="34" charset="0"/>
                <a:cs typeface="Calibri" panose="020F0502020204030204" pitchFamily="34" charset="0"/>
              </a:rPr>
              <a:t>TRA provides financial support to eligible participants while enrolled in or participating in training or conducting work search. TRA is not available until all eligibility for unemployment insurance (UI) benefits and applicable extensions are exhausted.</a:t>
            </a: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endParaRPr lang="en-US" altLang="en-US" sz="2000" dirty="0">
              <a:latin typeface="Calibri" panose="020F0502020204030204" pitchFamily="34" charset="0"/>
              <a:cs typeface="Calibri" panose="020F0502020204030204" pitchFamily="34" charset="0"/>
            </a:endParaRPr>
          </a:p>
          <a:p>
            <a:pPr marL="0" indent="0">
              <a:buNone/>
            </a:pPr>
            <a:endParaRPr lang="en-US" altLang="en-US" sz="2000" dirty="0">
              <a:latin typeface="Calibri" panose="020F0502020204030204" pitchFamily="34" charset="0"/>
              <a:cs typeface="Calibri" panose="020F0502020204030204" pitchFamily="34" charset="0"/>
            </a:endParaRPr>
          </a:p>
          <a:p>
            <a:pPr marL="0" indent="0">
              <a:spcBef>
                <a:spcPts val="600"/>
              </a:spcBef>
              <a:buNone/>
            </a:pPr>
            <a:endParaRPr lang="en-US" altLang="en-US" dirty="0"/>
          </a:p>
          <a:p>
            <a:pPr marL="0" indent="0">
              <a:buNone/>
            </a:pPr>
            <a:endParaRPr lang="en-US" altLang="en-US" sz="1600" dirty="0">
              <a:latin typeface="Calibri" panose="020F0502020204030204" pitchFamily="34" charset="0"/>
              <a:cs typeface="Calibri" panose="020F0502020204030204" pitchFamily="34" charset="0"/>
            </a:endParaRPr>
          </a:p>
          <a:p>
            <a:pPr marL="0" indent="0">
              <a:buNone/>
            </a:pPr>
            <a:r>
              <a:rPr lang="en-US" altLang="en-US" dirty="0"/>
              <a:t>					</a:t>
            </a:r>
          </a:p>
        </p:txBody>
      </p:sp>
    </p:spTree>
  </p:cSld>
  <p:clrMapOvr>
    <a:masterClrMapping/>
  </p:clrMapOvr>
  <p:transition spd="med" advTm="500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8B3F-52F7-47B4-A695-9D7B272FD231}"/>
              </a:ext>
            </a:extLst>
          </p:cNvPr>
          <p:cNvSpPr>
            <a:spLocks noGrp="1"/>
          </p:cNvSpPr>
          <p:nvPr>
            <p:ph type="title"/>
          </p:nvPr>
        </p:nvSpPr>
        <p:spPr/>
        <p:txBody>
          <a:bodyPr/>
          <a:lstStyle/>
          <a:p>
            <a:r>
              <a:rPr lang="en-US" sz="2400" dirty="0">
                <a:latin typeface="Calibri" panose="020F0502020204030204" pitchFamily="34" charset="0"/>
                <a:cs typeface="Calibri" panose="020F0502020204030204" pitchFamily="34" charset="0"/>
              </a:rPr>
              <a:t>Additional TRA Matrix</a:t>
            </a:r>
          </a:p>
        </p:txBody>
      </p:sp>
      <p:pic>
        <p:nvPicPr>
          <p:cNvPr id="8" name="Content Placeholder 7">
            <a:extLst>
              <a:ext uri="{FF2B5EF4-FFF2-40B4-BE49-F238E27FC236}">
                <a16:creationId xmlns:a16="http://schemas.microsoft.com/office/drawing/2014/main" id="{744475A2-4C55-4E22-AA94-34D0A77088A2}"/>
              </a:ext>
            </a:extLst>
          </p:cNvPr>
          <p:cNvPicPr>
            <a:picLocks noGrp="1" noChangeAspect="1"/>
          </p:cNvPicPr>
          <p:nvPr>
            <p:ph idx="1"/>
          </p:nvPr>
        </p:nvPicPr>
        <p:blipFill>
          <a:blip r:embed="rId2"/>
          <a:stretch>
            <a:fillRect/>
          </a:stretch>
        </p:blipFill>
        <p:spPr>
          <a:xfrm>
            <a:off x="457200" y="990600"/>
            <a:ext cx="8229600" cy="4387188"/>
          </a:xfrm>
        </p:spPr>
      </p:pic>
      <p:pic>
        <p:nvPicPr>
          <p:cNvPr id="9" name="Picture 8">
            <a:extLst>
              <a:ext uri="{FF2B5EF4-FFF2-40B4-BE49-F238E27FC236}">
                <a16:creationId xmlns:a16="http://schemas.microsoft.com/office/drawing/2014/main" id="{5056CD43-6027-4C60-B376-0AE52E407ED9}"/>
              </a:ext>
            </a:extLst>
          </p:cNvPr>
          <p:cNvPicPr>
            <a:picLocks noChangeAspect="1"/>
          </p:cNvPicPr>
          <p:nvPr/>
        </p:nvPicPr>
        <p:blipFill>
          <a:blip r:embed="rId3"/>
          <a:stretch>
            <a:fillRect/>
          </a:stretch>
        </p:blipFill>
        <p:spPr>
          <a:xfrm>
            <a:off x="3733800" y="5377788"/>
            <a:ext cx="3779848" cy="609653"/>
          </a:xfrm>
          <a:prstGeom prst="rect">
            <a:avLst/>
          </a:prstGeom>
        </p:spPr>
      </p:pic>
    </p:spTree>
    <p:extLst>
      <p:ext uri="{BB962C8B-B14F-4D97-AF65-F5344CB8AC3E}">
        <p14:creationId xmlns:p14="http://schemas.microsoft.com/office/powerpoint/2010/main" val="2397966319"/>
      </p:ext>
    </p:extLst>
  </p:cSld>
  <p:clrMapOvr>
    <a:masterClrMapping/>
  </p:clrMapOvr>
  <p:transition spd="med" advTm="500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97287-0706-4ECE-A59C-BD373536FE0D}"/>
              </a:ext>
            </a:extLst>
          </p:cNvPr>
          <p:cNvSpPr>
            <a:spLocks noGrp="1"/>
          </p:cNvSpPr>
          <p:nvPr>
            <p:ph type="title"/>
          </p:nvPr>
        </p:nvSpPr>
        <p:spPr>
          <a:xfrm>
            <a:off x="152400" y="381000"/>
            <a:ext cx="7924800" cy="533400"/>
          </a:xfrm>
        </p:spPr>
        <p:txBody>
          <a:bodyPr/>
          <a:lstStyle/>
          <a:p>
            <a:r>
              <a:rPr lang="en-US" sz="2000" dirty="0">
                <a:latin typeface="Calibri" panose="020F0502020204030204" pitchFamily="34" charset="0"/>
                <a:cs typeface="Calibri" panose="020F0502020204030204" pitchFamily="34" charset="0"/>
              </a:rPr>
              <a:t>Earnings Disregard &amp; Election Provisions</a:t>
            </a:r>
            <a:endParaRPr lang="en-US" sz="2000" b="1"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DF7FBBF-536F-4E1F-A6A2-539B4AE8D541}"/>
              </a:ext>
            </a:extLst>
          </p:cNvPr>
          <p:cNvSpPr>
            <a:spLocks noGrp="1"/>
          </p:cNvSpPr>
          <p:nvPr>
            <p:ph idx="1"/>
          </p:nvPr>
        </p:nvSpPr>
        <p:spPr>
          <a:xfrm>
            <a:off x="152400" y="1066800"/>
            <a:ext cx="8229600" cy="4114800"/>
          </a:xfrm>
        </p:spPr>
        <p:txBody>
          <a:bodyPr/>
          <a:lstStyle/>
          <a:p>
            <a:pPr>
              <a:spcBef>
                <a:spcPts val="1200"/>
              </a:spcBef>
            </a:pPr>
            <a:r>
              <a:rPr lang="en-US" sz="1800" b="1" dirty="0">
                <a:latin typeface="Calibri" panose="020F0502020204030204" pitchFamily="34" charset="0"/>
                <a:cs typeface="Calibri" panose="020F0502020204030204" pitchFamily="34" charset="0"/>
              </a:rPr>
              <a:t>No Earnings Exclusion</a:t>
            </a:r>
          </a:p>
          <a:p>
            <a:pPr>
              <a:spcBef>
                <a:spcPts val="1200"/>
              </a:spcBef>
            </a:pPr>
            <a:r>
              <a:rPr lang="en-US" sz="1800" b="1" dirty="0">
                <a:latin typeface="Calibri" panose="020F0502020204030204" pitchFamily="34" charset="0"/>
                <a:cs typeface="Calibri" panose="020F0502020204030204" pitchFamily="34" charset="0"/>
              </a:rPr>
              <a:t>Workers employed while in training will no longer be allowed to earn wages without an impact on their TRA Weekly Benefit Amount (WBA).</a:t>
            </a:r>
          </a:p>
          <a:p>
            <a:pPr>
              <a:spcBef>
                <a:spcPts val="1200"/>
              </a:spcBef>
            </a:pPr>
            <a:r>
              <a:rPr lang="en-US" sz="1800" b="1" dirty="0">
                <a:latin typeface="Calibri" panose="020F0502020204030204" pitchFamily="34" charset="0"/>
                <a:cs typeface="Calibri" panose="020F0502020204030204" pitchFamily="34" charset="0"/>
              </a:rPr>
              <a:t>Any wages earned weekly above their UI earnings exclusion amount during the  benefit year are deducted dollar for dollar from their WBA. </a:t>
            </a:r>
          </a:p>
          <a:p>
            <a:pPr>
              <a:spcBef>
                <a:spcPts val="1200"/>
              </a:spcBef>
            </a:pPr>
            <a:r>
              <a:rPr lang="en-US" sz="1800" b="1" dirty="0">
                <a:latin typeface="Calibri" panose="020F0502020204030204" pitchFamily="34" charset="0"/>
                <a:cs typeface="Calibri" panose="020F0502020204030204" pitchFamily="34" charset="0"/>
              </a:rPr>
              <a:t>Claimant’s must report total gross earnings on their weekly certification. </a:t>
            </a:r>
          </a:p>
          <a:p>
            <a:pPr>
              <a:spcBef>
                <a:spcPts val="1200"/>
              </a:spcBef>
            </a:pPr>
            <a:r>
              <a:rPr lang="en-US" sz="1800" b="1" dirty="0">
                <a:latin typeface="Calibri" panose="020F0502020204030204" pitchFamily="34" charset="0"/>
                <a:cs typeface="Calibri" panose="020F0502020204030204" pitchFamily="34" charset="0"/>
              </a:rPr>
              <a:t>The claimant’s earnings exclusion $ amt can be found on the initial UI Monetary Determination they received. </a:t>
            </a:r>
          </a:p>
          <a:p>
            <a:pPr>
              <a:spcBef>
                <a:spcPts val="1200"/>
              </a:spcBef>
            </a:pPr>
            <a:endParaRPr lang="en-US" sz="1800" b="1" dirty="0">
              <a:latin typeface="Calibri" panose="020F0502020204030204" pitchFamily="34" charset="0"/>
              <a:cs typeface="Calibri" panose="020F0502020204030204" pitchFamily="34" charset="0"/>
            </a:endParaRPr>
          </a:p>
          <a:p>
            <a:pPr marL="0" indent="0">
              <a:buNone/>
            </a:pP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6001035"/>
      </p:ext>
    </p:extLst>
  </p:cSld>
  <p:clrMapOvr>
    <a:masterClrMapping/>
  </p:clrMapOvr>
  <p:transition spd="med" advTm="5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2B51B-63BD-4E47-A82A-A916EF532C5E}"/>
              </a:ext>
            </a:extLst>
          </p:cNvPr>
          <p:cNvSpPr>
            <a:spLocks noGrp="1"/>
          </p:cNvSpPr>
          <p:nvPr>
            <p:ph type="title"/>
          </p:nvPr>
        </p:nvSpPr>
        <p:spPr/>
        <p:txBody>
          <a:bodyPr/>
          <a:lstStyle/>
          <a:p>
            <a:r>
              <a:rPr lang="en-US" sz="2000" dirty="0">
                <a:latin typeface="Calibri" panose="020F0502020204030204" pitchFamily="34" charset="0"/>
                <a:cs typeface="Calibri" panose="020F0502020204030204" pitchFamily="34" charset="0"/>
              </a:rPr>
              <a:t>Earnings Disregard &amp; Election Provision</a:t>
            </a:r>
          </a:p>
        </p:txBody>
      </p:sp>
      <p:sp>
        <p:nvSpPr>
          <p:cNvPr id="3" name="Content Placeholder 2">
            <a:extLst>
              <a:ext uri="{FF2B5EF4-FFF2-40B4-BE49-F238E27FC236}">
                <a16:creationId xmlns:a16="http://schemas.microsoft.com/office/drawing/2014/main" id="{8DB065CF-7541-47C7-B4B1-EB5C4FC50F58}"/>
              </a:ext>
            </a:extLst>
          </p:cNvPr>
          <p:cNvSpPr>
            <a:spLocks noGrp="1"/>
          </p:cNvSpPr>
          <p:nvPr>
            <p:ph idx="1"/>
          </p:nvPr>
        </p:nvSpPr>
        <p:spPr>
          <a:xfrm>
            <a:off x="457200" y="1166018"/>
            <a:ext cx="8229600" cy="4525963"/>
          </a:xfrm>
        </p:spPr>
        <p:txBody>
          <a:bodyPr/>
          <a:lstStyle/>
          <a:p>
            <a:pPr marL="109537" indent="0">
              <a:spcBef>
                <a:spcPts val="600"/>
              </a:spcBef>
              <a:buNone/>
            </a:pPr>
            <a:r>
              <a:rPr lang="en-US" sz="1800" dirty="0">
                <a:latin typeface="Calibri" panose="020F0502020204030204" pitchFamily="34" charset="0"/>
                <a:cs typeface="Calibri" panose="020F0502020204030204" pitchFamily="34" charset="0"/>
              </a:rPr>
              <a:t>Earnings Over the Benefit Rate (EOBR) </a:t>
            </a:r>
          </a:p>
          <a:p>
            <a:pPr>
              <a:spcBef>
                <a:spcPts val="1200"/>
              </a:spcBef>
            </a:pPr>
            <a:r>
              <a:rPr lang="en-US" sz="1800" dirty="0">
                <a:latin typeface="Calibri" panose="020F0502020204030204" pitchFamily="34" charset="0"/>
                <a:cs typeface="Calibri" panose="020F0502020204030204" pitchFamily="34" charset="0"/>
              </a:rPr>
              <a:t> Partial income reported during the weekly benefit certification by the claimant that is over the benefit rate plus earnings disregard. </a:t>
            </a:r>
          </a:p>
          <a:p>
            <a:pPr>
              <a:spcBef>
                <a:spcPts val="1200"/>
              </a:spcBef>
            </a:pPr>
            <a:r>
              <a:rPr lang="en-US" sz="1800" dirty="0">
                <a:latin typeface="Calibri" panose="020F0502020204030204" pitchFamily="34" charset="0"/>
                <a:cs typeface="Calibri" panose="020F0502020204030204" pitchFamily="34" charset="0"/>
              </a:rPr>
              <a:t>The claimant is required to report all wages. </a:t>
            </a:r>
          </a:p>
          <a:p>
            <a:pPr>
              <a:spcBef>
                <a:spcPts val="1200"/>
              </a:spcBef>
            </a:pPr>
            <a:r>
              <a:rPr lang="en-US" sz="1800" dirty="0">
                <a:latin typeface="Calibri" panose="020F0502020204030204" pitchFamily="34" charset="0"/>
                <a:cs typeface="Calibri" panose="020F0502020204030204" pitchFamily="34" charset="0"/>
              </a:rPr>
              <a:t>Benefits will not be paid if the reported wage is  greater than the WBA.</a:t>
            </a:r>
          </a:p>
          <a:p>
            <a:pPr marL="109537" indent="0">
              <a:buNone/>
            </a:pPr>
            <a:endParaRPr lang="en-US" sz="1800" dirty="0">
              <a:latin typeface="Calibri" panose="020F0502020204030204" pitchFamily="34" charset="0"/>
              <a:cs typeface="Calibri" panose="020F0502020204030204" pitchFamily="34" charset="0"/>
            </a:endParaRPr>
          </a:p>
          <a:p>
            <a:pPr marL="109537" indent="0">
              <a:buNone/>
            </a:pPr>
            <a:r>
              <a:rPr lang="en-US" sz="1800" dirty="0">
                <a:latin typeface="Calibri" panose="020F0502020204030204" pitchFamily="34" charset="0"/>
                <a:cs typeface="Calibri" panose="020F0502020204030204" pitchFamily="34" charset="0"/>
              </a:rPr>
              <a:t>Election between TRA and UI</a:t>
            </a:r>
          </a:p>
          <a:p>
            <a:pPr>
              <a:buFont typeface="Wingdings" panose="05000000000000000000" pitchFamily="2" charset="2"/>
              <a:buChar char="Ø"/>
            </a:pPr>
            <a:r>
              <a:rPr lang="en-US" sz="1800" dirty="0">
                <a:latin typeface="Calibri" panose="020F0502020204030204" pitchFamily="34" charset="0"/>
                <a:cs typeface="Calibri" panose="020F0502020204030204" pitchFamily="34" charset="0"/>
              </a:rPr>
              <a:t>If they qualify for subsequent UI claim, TAA participants will no longer be allowed to elect to receive TRA instead of the new UI claim filed.</a:t>
            </a:r>
          </a:p>
          <a:p>
            <a:pPr>
              <a:buFont typeface="Wingdings" panose="05000000000000000000" pitchFamily="2" charset="2"/>
              <a:buChar char="Ø"/>
            </a:pPr>
            <a:r>
              <a:rPr lang="en-US" sz="1800" dirty="0">
                <a:latin typeface="Calibri" panose="020F0502020204030204" pitchFamily="34" charset="0"/>
                <a:cs typeface="Calibri" panose="020F0502020204030204" pitchFamily="34" charset="0"/>
              </a:rPr>
              <a:t>Claimant must exhaust the new UI claim before they return to the TRA claim.</a:t>
            </a:r>
          </a:p>
          <a:p>
            <a:pPr marL="109537" indent="0">
              <a:buNone/>
            </a:pPr>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4187959"/>
      </p:ext>
    </p:extLst>
  </p:cSld>
  <p:clrMapOvr>
    <a:masterClrMapping/>
  </p:clrMapOvr>
  <p:transition spd="med" advTm="5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311C0-2435-4E78-BEFD-A864C29F904D}"/>
              </a:ext>
            </a:extLst>
          </p:cNvPr>
          <p:cNvSpPr>
            <a:spLocks noGrp="1"/>
          </p:cNvSpPr>
          <p:nvPr>
            <p:ph type="title"/>
          </p:nvPr>
        </p:nvSpPr>
        <p:spPr>
          <a:xfrm>
            <a:off x="220372" y="345959"/>
            <a:ext cx="8702675" cy="990600"/>
          </a:xfrm>
        </p:spPr>
        <p:txBody>
          <a:bodyPr/>
          <a:lstStyle/>
          <a:p>
            <a:r>
              <a:rPr lang="en-US" dirty="0">
                <a:ea typeface="Tahoma"/>
              </a:rPr>
              <a:t>THANK YOU</a:t>
            </a:r>
            <a:endParaRPr lang="en-US" dirty="0"/>
          </a:p>
        </p:txBody>
      </p:sp>
      <p:pic>
        <p:nvPicPr>
          <p:cNvPr id="4" name="Picture 4">
            <a:extLst>
              <a:ext uri="{FF2B5EF4-FFF2-40B4-BE49-F238E27FC236}">
                <a16:creationId xmlns:a16="http://schemas.microsoft.com/office/drawing/2014/main" id="{E2D42088-E912-49B5-AF99-ADB47ADE55B1}"/>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1553708" y="1600200"/>
            <a:ext cx="6036584" cy="4525963"/>
          </a:xfrm>
        </p:spPr>
      </p:pic>
    </p:spTree>
    <p:extLst>
      <p:ext uri="{BB962C8B-B14F-4D97-AF65-F5344CB8AC3E}">
        <p14:creationId xmlns:p14="http://schemas.microsoft.com/office/powerpoint/2010/main" val="3091184553"/>
      </p:ext>
    </p:extLst>
  </p:cSld>
  <p:clrMapOvr>
    <a:masterClrMapping/>
  </p:clrMapOvr>
  <p:transition spd="med" advTm="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66202-8DEA-443F-A849-43E744150931}"/>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Background </a:t>
            </a:r>
          </a:p>
        </p:txBody>
      </p:sp>
      <p:sp>
        <p:nvSpPr>
          <p:cNvPr id="6" name="Content Placeholder 5">
            <a:extLst>
              <a:ext uri="{FF2B5EF4-FFF2-40B4-BE49-F238E27FC236}">
                <a16:creationId xmlns:a16="http://schemas.microsoft.com/office/drawing/2014/main" id="{B522F85B-D923-492C-8C2C-86B4932B48BE}"/>
              </a:ext>
            </a:extLst>
          </p:cNvPr>
          <p:cNvSpPr>
            <a:spLocks noGrp="1"/>
          </p:cNvSpPr>
          <p:nvPr>
            <p:ph idx="1"/>
          </p:nvPr>
        </p:nvSpPr>
        <p:spPr>
          <a:xfrm>
            <a:off x="457200" y="1333500"/>
            <a:ext cx="8229600" cy="4190999"/>
          </a:xfrm>
        </p:spPr>
        <p:txBody>
          <a:bodyPr/>
          <a:lstStyle/>
          <a:p>
            <a:pPr>
              <a:spcBef>
                <a:spcPts val="1800"/>
              </a:spcBef>
            </a:pPr>
            <a:r>
              <a:rPr lang="en-US" sz="1800" dirty="0">
                <a:latin typeface="Calibri" panose="020F0502020204030204" pitchFamily="34" charset="0"/>
                <a:cs typeface="Calibri" panose="020F0502020204030204" pitchFamily="34" charset="0"/>
              </a:rPr>
              <a:t>Section 406 of TAARA 2015 included “reversion” and “sunset” provisions;</a:t>
            </a:r>
          </a:p>
          <a:p>
            <a:pPr>
              <a:spcBef>
                <a:spcPts val="1800"/>
              </a:spcBef>
            </a:pPr>
            <a:r>
              <a:rPr lang="en-US" sz="1800" dirty="0">
                <a:latin typeface="Calibri" panose="020F0502020204030204" pitchFamily="34" charset="0"/>
                <a:cs typeface="Calibri" panose="020F0502020204030204" pitchFamily="34" charset="0"/>
              </a:rPr>
              <a:t>These materials only address reversion;</a:t>
            </a:r>
          </a:p>
          <a:p>
            <a:pPr>
              <a:spcBef>
                <a:spcPts val="1800"/>
              </a:spcBef>
            </a:pPr>
            <a:r>
              <a:rPr lang="en-US" sz="1800" dirty="0">
                <a:latin typeface="Calibri" panose="020F0502020204030204" pitchFamily="34" charset="0"/>
                <a:cs typeface="Calibri" panose="020F0502020204030204" pitchFamily="34" charset="0"/>
              </a:rPr>
              <a:t>On July 1, 2021, TAA for Workers will revert to a modified version of the 2002 Program;</a:t>
            </a:r>
          </a:p>
          <a:p>
            <a:pPr>
              <a:spcBef>
                <a:spcPts val="1800"/>
              </a:spcBef>
            </a:pPr>
            <a:r>
              <a:rPr lang="en-US" sz="1800" dirty="0">
                <a:latin typeface="Calibri" panose="020F0502020204030204" pitchFamily="34" charset="0"/>
                <a:cs typeface="Calibri" panose="020F0502020204030204" pitchFamily="34" charset="0"/>
              </a:rPr>
              <a:t>Program will be known as “Reversion 2021”</a:t>
            </a:r>
          </a:p>
          <a:p>
            <a:pPr>
              <a:spcBef>
                <a:spcPts val="1800"/>
              </a:spcBef>
            </a:pPr>
            <a:r>
              <a:rPr lang="en-US" sz="1800" dirty="0">
                <a:latin typeface="Calibri" panose="020F0502020204030204" pitchFamily="34" charset="0"/>
                <a:cs typeface="Calibri" panose="020F0502020204030204" pitchFamily="34" charset="0"/>
              </a:rPr>
              <a:t>The TAA Program does not expire on July 1, 2021</a:t>
            </a:r>
          </a:p>
          <a:p>
            <a:pPr>
              <a:spcBef>
                <a:spcPts val="1800"/>
              </a:spcBef>
            </a:pPr>
            <a:r>
              <a:rPr lang="en-US" sz="1800" dirty="0">
                <a:latin typeface="Calibri" panose="020F0502020204030204" pitchFamily="34" charset="0"/>
                <a:cs typeface="Calibri" panose="020F0502020204030204" pitchFamily="34" charset="0"/>
              </a:rPr>
              <a:t>TEGL 24-20 is the Operational Guidance for Reversion 2021</a:t>
            </a:r>
          </a:p>
          <a:p>
            <a:pPr>
              <a:spcBef>
                <a:spcPts val="1800"/>
              </a:spcBef>
            </a:pPr>
            <a:r>
              <a:rPr lang="en-US" sz="1800" dirty="0">
                <a:latin typeface="Calibri" panose="020F0502020204030204" pitchFamily="34" charset="0"/>
                <a:cs typeface="Calibri" panose="020F0502020204030204" pitchFamily="34" charset="0"/>
              </a:rPr>
              <a:t>20 CFR 618 applies unless impacted by Reversion 2021</a:t>
            </a:r>
          </a:p>
          <a:p>
            <a:endParaRPr lang="en-US" dirty="0"/>
          </a:p>
        </p:txBody>
      </p:sp>
    </p:spTree>
    <p:extLst>
      <p:ext uri="{BB962C8B-B14F-4D97-AF65-F5344CB8AC3E}">
        <p14:creationId xmlns:p14="http://schemas.microsoft.com/office/powerpoint/2010/main" val="2334517030"/>
      </p:ext>
    </p:extLst>
  </p:cSld>
  <p:clrMapOvr>
    <a:masterClrMapping/>
  </p:clrMapOvr>
  <p:transition spd="med" advTm="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799A2-C6A3-466D-9561-0326017518AF}"/>
              </a:ext>
            </a:extLst>
          </p:cNvPr>
          <p:cNvSpPr>
            <a:spLocks noGrp="1"/>
          </p:cNvSpPr>
          <p:nvPr>
            <p:ph type="title"/>
          </p:nvPr>
        </p:nvSpPr>
        <p:spPr/>
        <p:txBody>
          <a:bodyPr/>
          <a:lstStyle/>
          <a:p>
            <a:r>
              <a:rPr lang="en-US" sz="2800" dirty="0">
                <a:latin typeface="Calibri" panose="020F0502020204030204" pitchFamily="34" charset="0"/>
                <a:cs typeface="Calibri" panose="020F0502020204030204" pitchFamily="34" charset="0"/>
              </a:rPr>
              <a:t>Trade Readjustment Allowances</a:t>
            </a:r>
          </a:p>
        </p:txBody>
      </p:sp>
      <p:sp>
        <p:nvSpPr>
          <p:cNvPr id="3" name="Content Placeholder 2">
            <a:extLst>
              <a:ext uri="{FF2B5EF4-FFF2-40B4-BE49-F238E27FC236}">
                <a16:creationId xmlns:a16="http://schemas.microsoft.com/office/drawing/2014/main" id="{B7EC74C4-0A70-4C9E-8CAD-681EB9D1B16B}"/>
              </a:ext>
            </a:extLst>
          </p:cNvPr>
          <p:cNvSpPr>
            <a:spLocks noGrp="1"/>
          </p:cNvSpPr>
          <p:nvPr>
            <p:ph idx="1"/>
          </p:nvPr>
        </p:nvSpPr>
        <p:spPr>
          <a:xfrm>
            <a:off x="425450" y="1095375"/>
            <a:ext cx="8229600" cy="4924425"/>
          </a:xfrm>
        </p:spPr>
        <p:txBody>
          <a:bodyPr/>
          <a:lstStyle/>
          <a:p>
            <a:pPr marL="109537" indent="0">
              <a:buNone/>
            </a:pPr>
            <a:r>
              <a:rPr lang="en-US" sz="1800" dirty="0">
                <a:latin typeface="Calibri" panose="020F0502020204030204" pitchFamily="34" charset="0"/>
                <a:cs typeface="Calibri" panose="020F0502020204030204" pitchFamily="34" charset="0"/>
              </a:rPr>
              <a:t>There are three types of TRA: </a:t>
            </a:r>
          </a:p>
          <a:p>
            <a:pPr marL="109537" indent="0">
              <a:spcBef>
                <a:spcPts val="600"/>
              </a:spcBef>
              <a:buNone/>
            </a:pPr>
            <a:r>
              <a:rPr lang="en-US" sz="1800" b="1" u="sng" dirty="0">
                <a:latin typeface="Calibri" panose="020F0502020204030204" pitchFamily="34" charset="0"/>
                <a:cs typeface="Calibri" panose="020F0502020204030204" pitchFamily="34" charset="0"/>
              </a:rPr>
              <a:t>Basic TRA</a:t>
            </a:r>
          </a:p>
          <a:p>
            <a:pPr marL="109537" indent="0">
              <a:spcBef>
                <a:spcPts val="0"/>
              </a:spcBef>
              <a:buNone/>
            </a:pPr>
            <a:r>
              <a:rPr lang="en-US" sz="1800" dirty="0">
                <a:latin typeface="Calibri" panose="020F0502020204030204" pitchFamily="34" charset="0"/>
                <a:cs typeface="Calibri" panose="020F0502020204030204" pitchFamily="34" charset="0"/>
              </a:rPr>
              <a:t>Payable if the participant is either enrolled in TAA approved training, has obtained </a:t>
            </a:r>
          </a:p>
          <a:p>
            <a:pPr marL="109537" indent="0">
              <a:spcBef>
                <a:spcPts val="0"/>
              </a:spcBef>
              <a:buNone/>
            </a:pPr>
            <a:r>
              <a:rPr lang="en-US" sz="1800" dirty="0">
                <a:latin typeface="Calibri" panose="020F0502020204030204" pitchFamily="34" charset="0"/>
                <a:cs typeface="Calibri" panose="020F0502020204030204" pitchFamily="34" charset="0"/>
              </a:rPr>
              <a:t> a waiver of the training requirement or has completed their TAA approved</a:t>
            </a:r>
          </a:p>
          <a:p>
            <a:pPr marL="109537" indent="0">
              <a:spcBef>
                <a:spcPts val="0"/>
              </a:spcBef>
              <a:buNone/>
            </a:pPr>
            <a:r>
              <a:rPr lang="en-US" sz="1800" dirty="0">
                <a:latin typeface="Calibri" panose="020F0502020204030204" pitchFamily="34" charset="0"/>
                <a:cs typeface="Calibri" panose="020F0502020204030204" pitchFamily="34" charset="0"/>
              </a:rPr>
              <a:t> training. </a:t>
            </a:r>
          </a:p>
          <a:p>
            <a:pPr marL="109537" indent="0">
              <a:spcBef>
                <a:spcPts val="600"/>
              </a:spcBef>
              <a:buNone/>
            </a:pPr>
            <a:r>
              <a:rPr lang="en-US" sz="1800" b="1" u="sng" dirty="0">
                <a:latin typeface="Calibri" panose="020F0502020204030204" pitchFamily="34" charset="0"/>
                <a:cs typeface="Calibri" panose="020F0502020204030204" pitchFamily="34" charset="0"/>
              </a:rPr>
              <a:t>Additional TRA </a:t>
            </a:r>
            <a:endParaRPr lang="en-US" sz="1800" dirty="0">
              <a:latin typeface="Calibri" panose="020F0502020204030204" pitchFamily="34" charset="0"/>
              <a:cs typeface="Calibri" panose="020F0502020204030204" pitchFamily="34" charset="0"/>
            </a:endParaRPr>
          </a:p>
          <a:p>
            <a:pPr marL="109537" indent="0">
              <a:spcBef>
                <a:spcPts val="600"/>
              </a:spcBef>
              <a:buNone/>
            </a:pPr>
            <a:r>
              <a:rPr lang="en-US" sz="1800" dirty="0">
                <a:latin typeface="Calibri" panose="020F0502020204030204" pitchFamily="34" charset="0"/>
                <a:cs typeface="Calibri" panose="020F0502020204030204" pitchFamily="34" charset="0"/>
              </a:rPr>
              <a:t>After basic TRA has been exhausted, workers who are enrolled in a TAA-approved training program are eligible for an additional 65 weeks of income support, within a 78-week eligibility period.</a:t>
            </a:r>
          </a:p>
          <a:p>
            <a:pPr marL="109537" indent="0">
              <a:spcBef>
                <a:spcPts val="600"/>
              </a:spcBef>
              <a:buNone/>
            </a:pPr>
            <a:r>
              <a:rPr lang="en-US" sz="1800" b="1" u="sng" dirty="0">
                <a:latin typeface="Calibri" panose="020F0502020204030204" pitchFamily="34" charset="0"/>
                <a:cs typeface="Calibri" panose="020F0502020204030204" pitchFamily="34" charset="0"/>
              </a:rPr>
              <a:t>Completion TRA</a:t>
            </a:r>
          </a:p>
          <a:p>
            <a:pPr marL="109537" indent="0">
              <a:spcBef>
                <a:spcPts val="600"/>
              </a:spcBef>
              <a:buNone/>
            </a:pPr>
            <a:r>
              <a:rPr lang="en-US" sz="1800" dirty="0">
                <a:latin typeface="Calibri" panose="020F0502020204030204" pitchFamily="34" charset="0"/>
                <a:cs typeface="Calibri" panose="020F0502020204030204" pitchFamily="34" charset="0"/>
              </a:rPr>
              <a:t> Payable only if the participant is attending TAA approved training, has exhausted</a:t>
            </a:r>
          </a:p>
          <a:p>
            <a:pPr marL="109537" indent="0">
              <a:spcBef>
                <a:spcPts val="600"/>
              </a:spcBef>
              <a:buNone/>
            </a:pPr>
            <a:r>
              <a:rPr lang="en-US" sz="1800" dirty="0">
                <a:latin typeface="Calibri" panose="020F0502020204030204" pitchFamily="34" charset="0"/>
                <a:cs typeface="Calibri" panose="020F0502020204030204" pitchFamily="34" charset="0"/>
              </a:rPr>
              <a:t>  all rights to Additional TRA and has met specific training benchmarks. Completion</a:t>
            </a:r>
          </a:p>
          <a:p>
            <a:pPr marL="109537" indent="0">
              <a:spcBef>
                <a:spcPts val="600"/>
              </a:spcBef>
              <a:buNone/>
            </a:pPr>
            <a:r>
              <a:rPr lang="en-US" sz="1800" dirty="0">
                <a:latin typeface="Calibri" panose="020F0502020204030204" pitchFamily="34" charset="0"/>
                <a:cs typeface="Calibri" panose="020F0502020204030204" pitchFamily="34" charset="0"/>
              </a:rPr>
              <a:t>  TRA cannot be paid for any week the participant isn’t attending training or not</a:t>
            </a:r>
          </a:p>
          <a:p>
            <a:pPr marL="109537" indent="0">
              <a:spcBef>
                <a:spcPts val="600"/>
              </a:spcBef>
              <a:buNone/>
            </a:pPr>
            <a:r>
              <a:rPr lang="en-US" sz="1800" dirty="0">
                <a:latin typeface="Calibri" panose="020F0502020204030204" pitchFamily="34" charset="0"/>
                <a:cs typeface="Calibri" panose="020F0502020204030204" pitchFamily="34" charset="0"/>
              </a:rPr>
              <a:t>   within the 20th week of completing their TAA approved training. </a:t>
            </a:r>
          </a:p>
          <a:p>
            <a:pPr marL="109537" indent="0">
              <a:spcBef>
                <a:spcPts val="0"/>
              </a:spcBef>
              <a:buNone/>
            </a:pPr>
            <a:endParaRPr lang="en-US" sz="1800" dirty="0">
              <a:latin typeface="Calibri" panose="020F0502020204030204" pitchFamily="34" charset="0"/>
              <a:cs typeface="Calibri" panose="020F0502020204030204" pitchFamily="34" charset="0"/>
            </a:endParaRPr>
          </a:p>
          <a:p>
            <a:pPr marL="109537" indent="0">
              <a:spcBef>
                <a:spcPts val="0"/>
              </a:spcBef>
              <a:buNone/>
            </a:pP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72218996"/>
      </p:ext>
    </p:extLst>
  </p:cSld>
  <p:clrMapOvr>
    <a:masterClrMapping/>
  </p:clrMapOvr>
  <p:transition spd="med" advTm="5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54023-47E5-4CB4-B65E-394A1065D3D9}"/>
              </a:ext>
            </a:extLst>
          </p:cNvPr>
          <p:cNvSpPr>
            <a:spLocks noGrp="1"/>
          </p:cNvSpPr>
          <p:nvPr>
            <p:ph type="title"/>
          </p:nvPr>
        </p:nvSpPr>
        <p:spPr/>
        <p:txBody>
          <a:bodyPr/>
          <a:lstStyle/>
          <a:p>
            <a:r>
              <a:rPr lang="en-US" sz="2400" b="1" dirty="0">
                <a:latin typeface="Calibri" panose="020F0502020204030204" pitchFamily="34" charset="0"/>
                <a:cs typeface="Calibri" panose="020F0502020204030204" pitchFamily="34" charset="0"/>
              </a:rPr>
              <a:t>Qualifying Requirements for Trade (TAA)  </a:t>
            </a:r>
          </a:p>
        </p:txBody>
      </p:sp>
      <p:sp>
        <p:nvSpPr>
          <p:cNvPr id="3" name="Content Placeholder 2">
            <a:extLst>
              <a:ext uri="{FF2B5EF4-FFF2-40B4-BE49-F238E27FC236}">
                <a16:creationId xmlns:a16="http://schemas.microsoft.com/office/drawing/2014/main" id="{F1867D00-2476-4E88-918E-B29FF3D11DF0}"/>
              </a:ext>
            </a:extLst>
          </p:cNvPr>
          <p:cNvSpPr>
            <a:spLocks noGrp="1"/>
          </p:cNvSpPr>
          <p:nvPr>
            <p:ph sz="half" idx="1"/>
          </p:nvPr>
        </p:nvSpPr>
        <p:spPr>
          <a:xfrm>
            <a:off x="345343" y="1095374"/>
            <a:ext cx="8610600" cy="4391025"/>
          </a:xfrm>
        </p:spPr>
        <p:txBody>
          <a:bodyPr/>
          <a:lstStyle/>
          <a:p>
            <a:pPr marL="109537" indent="0">
              <a:spcBef>
                <a:spcPts val="600"/>
              </a:spcBef>
              <a:buNone/>
            </a:pPr>
            <a:r>
              <a:rPr lang="en-US" sz="1800" b="1" dirty="0">
                <a:latin typeface="Calibri" panose="020F0502020204030204" pitchFamily="34" charset="0"/>
                <a:cs typeface="Calibri" panose="020F0502020204030204" pitchFamily="34" charset="0"/>
              </a:rPr>
              <a:t>To be eligible for TAA benefits, an adversely affected worker must meet all the following requirements:</a:t>
            </a:r>
          </a:p>
          <a:p>
            <a:pPr>
              <a:spcBef>
                <a:spcPts val="1800"/>
              </a:spcBef>
            </a:pPr>
            <a:r>
              <a:rPr lang="en-US" sz="1800" b="1" u="sng" dirty="0">
                <a:latin typeface="Calibri" panose="020F0502020204030204" pitchFamily="34" charset="0"/>
                <a:cs typeface="Calibri" panose="020F0502020204030204" pitchFamily="34" charset="0"/>
              </a:rPr>
              <a:t>Petition numbers For Reversion 2021 will begin with 98000</a:t>
            </a:r>
            <a:r>
              <a:rPr lang="en-US" sz="1800" b="1" dirty="0">
                <a:latin typeface="Calibri" panose="020F0502020204030204" pitchFamily="34" charset="0"/>
                <a:cs typeface="Calibri" panose="020F0502020204030204" pitchFamily="34" charset="0"/>
              </a:rPr>
              <a:t>. The petition number corresponds with the law governing the TAA Program. </a:t>
            </a:r>
          </a:p>
          <a:p>
            <a:pPr>
              <a:spcBef>
                <a:spcPts val="1800"/>
              </a:spcBef>
            </a:pPr>
            <a:r>
              <a:rPr lang="en-US" sz="1800" b="1" dirty="0">
                <a:latin typeface="Calibri" panose="020F0502020204030204" pitchFamily="34" charset="0"/>
                <a:cs typeface="Calibri" panose="020F0502020204030204" pitchFamily="34" charset="0"/>
              </a:rPr>
              <a:t>Certification - Must be an adversely affected worker covered by a certification and be laid off because of lack of work.</a:t>
            </a:r>
          </a:p>
          <a:p>
            <a:pPr>
              <a:spcBef>
                <a:spcPts val="1800"/>
              </a:spcBef>
            </a:pPr>
            <a:r>
              <a:rPr lang="en-US" sz="1800" b="1" dirty="0">
                <a:latin typeface="Calibri" panose="020F0502020204030204" pitchFamily="34" charset="0"/>
                <a:cs typeface="Calibri" panose="020F0502020204030204" pitchFamily="34" charset="0"/>
              </a:rPr>
              <a:t>Dates are determined by Department of Labor (DOL) and will be listed on the certification</a:t>
            </a:r>
          </a:p>
          <a:p>
            <a:pPr>
              <a:spcBef>
                <a:spcPts val="1800"/>
              </a:spcBef>
            </a:pPr>
            <a:r>
              <a:rPr lang="en-US" sz="1800" b="1" dirty="0">
                <a:latin typeface="Calibri" panose="020F0502020204030204" pitchFamily="34" charset="0"/>
                <a:cs typeface="Calibri" panose="020F0502020204030204" pitchFamily="34" charset="0"/>
              </a:rPr>
              <a:t>Separation – Must have a qualifying layoff. The first qualifying layoff must have occurred on or after the impact date of the certification; and on or before the expiration date of the certification. </a:t>
            </a:r>
          </a:p>
          <a:p>
            <a:pPr marL="109537" indent="0">
              <a:spcBef>
                <a:spcPts val="1800"/>
              </a:spcBef>
              <a:buNone/>
            </a:pPr>
            <a:r>
              <a:rPr lang="en-US" sz="1800" b="1" dirty="0">
                <a:latin typeface="Calibri" panose="020F0502020204030204" pitchFamily="34" charset="0"/>
                <a:cs typeface="Calibri" panose="020F0502020204030204" pitchFamily="34" charset="0"/>
              </a:rPr>
              <a:t>.</a:t>
            </a:r>
          </a:p>
          <a:p>
            <a:pPr>
              <a:spcBef>
                <a:spcPts val="600"/>
              </a:spcBef>
              <a:buFont typeface="Arial" panose="020B0604020202020204" pitchFamily="34" charset="0"/>
              <a:buChar char="•"/>
            </a:pPr>
            <a:endParaRPr lang="en-US" sz="1800" b="1"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7CAE474E-538C-43EA-88D8-00EF97DE5AAC}"/>
              </a:ext>
            </a:extLst>
          </p:cNvPr>
          <p:cNvSpPr>
            <a:spLocks noGrp="1"/>
          </p:cNvSpPr>
          <p:nvPr>
            <p:ph sz="half" idx="2"/>
          </p:nvPr>
        </p:nvSpPr>
        <p:spPr>
          <a:xfrm>
            <a:off x="152400" y="6494106"/>
            <a:ext cx="7848600" cy="1981200"/>
          </a:xfrm>
        </p:spPr>
        <p:txBody>
          <a:bodyPr/>
          <a:lstStyle/>
          <a:p>
            <a:pPr marL="0" indent="0">
              <a:buNone/>
            </a:pPr>
            <a:endParaRPr lang="en-US" sz="2000" dirty="0"/>
          </a:p>
          <a:p>
            <a:endParaRPr lang="en-US" dirty="0"/>
          </a:p>
        </p:txBody>
      </p:sp>
    </p:spTree>
    <p:extLst>
      <p:ext uri="{BB962C8B-B14F-4D97-AF65-F5344CB8AC3E}">
        <p14:creationId xmlns:p14="http://schemas.microsoft.com/office/powerpoint/2010/main" val="756453397"/>
      </p:ext>
    </p:extLst>
  </p:cSld>
  <p:clrMapOvr>
    <a:masterClrMapping/>
  </p:clrMapOvr>
  <p:transition spd="med" advTm="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93039E-C24F-43F0-B596-4FA479BEC2F1}"/>
              </a:ext>
            </a:extLst>
          </p:cNvPr>
          <p:cNvSpPr>
            <a:spLocks noGrp="1"/>
          </p:cNvSpPr>
          <p:nvPr>
            <p:ph type="title"/>
          </p:nvPr>
        </p:nvSpPr>
        <p:spPr/>
        <p:txBody>
          <a:bodyPr/>
          <a:lstStyle/>
          <a:p>
            <a:r>
              <a:rPr lang="en-US" sz="2400" b="1" dirty="0">
                <a:latin typeface="Calibri" panose="020F0502020204030204" pitchFamily="34" charset="0"/>
                <a:cs typeface="Calibri" panose="020F0502020204030204" pitchFamily="34" charset="0"/>
              </a:rPr>
              <a:t>Qualifying Requirements for Trade (TAA) </a:t>
            </a:r>
            <a:endParaRPr lang="en-US" sz="2400" dirty="0"/>
          </a:p>
        </p:txBody>
      </p:sp>
      <p:sp>
        <p:nvSpPr>
          <p:cNvPr id="6" name="Content Placeholder 5">
            <a:extLst>
              <a:ext uri="{FF2B5EF4-FFF2-40B4-BE49-F238E27FC236}">
                <a16:creationId xmlns:a16="http://schemas.microsoft.com/office/drawing/2014/main" id="{3A1FA933-1BB6-453B-A092-340857BA65C6}"/>
              </a:ext>
            </a:extLst>
          </p:cNvPr>
          <p:cNvSpPr>
            <a:spLocks noGrp="1"/>
          </p:cNvSpPr>
          <p:nvPr>
            <p:ph idx="1"/>
          </p:nvPr>
        </p:nvSpPr>
        <p:spPr>
          <a:xfrm>
            <a:off x="457200" y="1057703"/>
            <a:ext cx="8229600" cy="4525963"/>
          </a:xfrm>
        </p:spPr>
        <p:txBody>
          <a:bodyPr/>
          <a:lstStyle/>
          <a:p>
            <a:pPr>
              <a:spcBef>
                <a:spcPts val="1800"/>
              </a:spcBef>
            </a:pPr>
            <a:r>
              <a:rPr lang="en-US" sz="1800" b="1" dirty="0">
                <a:latin typeface="Calibri" panose="020F0502020204030204" pitchFamily="34" charset="0"/>
                <a:cs typeface="Calibri" panose="020F0502020204030204" pitchFamily="34" charset="0"/>
              </a:rPr>
              <a:t>Apply to participate in the Trade program. One 1666 form per certification i.e., petition number.</a:t>
            </a:r>
          </a:p>
          <a:p>
            <a:pPr>
              <a:spcBef>
                <a:spcPts val="1800"/>
              </a:spcBef>
            </a:pPr>
            <a:r>
              <a:rPr lang="en-US" sz="1800" b="1" dirty="0">
                <a:latin typeface="Calibri" panose="020F0502020204030204" pitchFamily="34" charset="0"/>
                <a:cs typeface="Calibri" panose="020F0502020204030204" pitchFamily="34" charset="0"/>
              </a:rPr>
              <a:t>Nightly, UIO will received a file of individual Applications to Participate in the Trade Adjustment Assistance (TAA) Program Form 1666 from MOSES. </a:t>
            </a:r>
          </a:p>
          <a:p>
            <a:pPr>
              <a:spcBef>
                <a:spcPts val="1800"/>
              </a:spcBef>
            </a:pPr>
            <a:r>
              <a:rPr lang="en-US" sz="1800" b="1" dirty="0">
                <a:latin typeface="Calibri" panose="020F0502020204030204" pitchFamily="34" charset="0"/>
                <a:cs typeface="Calibri" panose="020F0502020204030204" pitchFamily="34" charset="0"/>
              </a:rPr>
              <a:t>TRA staff will determine if an individual is eligible for TAA services.</a:t>
            </a:r>
          </a:p>
          <a:p>
            <a:pPr>
              <a:spcBef>
                <a:spcPts val="1800"/>
              </a:spcBef>
            </a:pPr>
            <a:r>
              <a:rPr lang="en-US" sz="1800" b="1" dirty="0">
                <a:latin typeface="Calibri" panose="020F0502020204030204" pitchFamily="34" charset="0"/>
                <a:cs typeface="Calibri" panose="020F0502020204030204" pitchFamily="34" charset="0"/>
              </a:rPr>
              <a:t>The TAA Form 1666 determination will be either uploaded to the individuals UIO Inbox or sent by U.S. Mail. </a:t>
            </a:r>
          </a:p>
          <a:p>
            <a:pPr>
              <a:spcBef>
                <a:spcPts val="1800"/>
              </a:spcBef>
            </a:pPr>
            <a:endParaRPr lang="en-US" sz="1800" b="1" dirty="0">
              <a:latin typeface="Calibri" panose="020F0502020204030204" pitchFamily="34" charset="0"/>
              <a:cs typeface="Calibri" panose="020F0502020204030204" pitchFamily="34" charset="0"/>
            </a:endParaRPr>
          </a:p>
          <a:p>
            <a:pPr marL="109537" indent="0">
              <a:buNone/>
            </a:pPr>
            <a:endParaRPr lang="en-US" dirty="0"/>
          </a:p>
        </p:txBody>
      </p:sp>
    </p:spTree>
    <p:extLst>
      <p:ext uri="{BB962C8B-B14F-4D97-AF65-F5344CB8AC3E}">
        <p14:creationId xmlns:p14="http://schemas.microsoft.com/office/powerpoint/2010/main" val="36955998"/>
      </p:ext>
    </p:extLst>
  </p:cSld>
  <p:clrMapOvr>
    <a:masterClrMapping/>
  </p:clrMapOvr>
  <p:transition spd="med" advTm="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4002-7339-41EC-B114-4477B44A964E}"/>
              </a:ext>
            </a:extLst>
          </p:cNvPr>
          <p:cNvSpPr>
            <a:spLocks noGrp="1"/>
          </p:cNvSpPr>
          <p:nvPr>
            <p:ph type="title"/>
          </p:nvPr>
        </p:nvSpPr>
        <p:spPr/>
        <p:txBody>
          <a:bodyPr/>
          <a:lstStyle/>
          <a:p>
            <a:r>
              <a:rPr lang="en-US" sz="2800" dirty="0">
                <a:latin typeface="Calibri" panose="020F0502020204030204" pitchFamily="34" charset="0"/>
                <a:cs typeface="Calibri" panose="020F0502020204030204" pitchFamily="34" charset="0"/>
              </a:rPr>
              <a:t>Notification </a:t>
            </a:r>
          </a:p>
        </p:txBody>
      </p:sp>
      <p:sp>
        <p:nvSpPr>
          <p:cNvPr id="8" name="TextBox 7">
            <a:extLst>
              <a:ext uri="{FF2B5EF4-FFF2-40B4-BE49-F238E27FC236}">
                <a16:creationId xmlns:a16="http://schemas.microsoft.com/office/drawing/2014/main" id="{3C731D95-7B22-46D3-BCD8-894BC74E91B9}"/>
              </a:ext>
            </a:extLst>
          </p:cNvPr>
          <p:cNvSpPr txBox="1"/>
          <p:nvPr/>
        </p:nvSpPr>
        <p:spPr>
          <a:xfrm>
            <a:off x="533400" y="1028343"/>
            <a:ext cx="7772400" cy="4524315"/>
          </a:xfrm>
          <a:prstGeom prst="rect">
            <a:avLst/>
          </a:prstGeom>
          <a:noFill/>
        </p:spPr>
        <p:txBody>
          <a:bodyPr wrap="square">
            <a:spAutoFit/>
          </a:bodyPr>
          <a:lstStyle/>
          <a:p>
            <a:pPr marL="285750" indent="-285750">
              <a:buFont typeface="Wingdings" panose="05000000000000000000" pitchFamily="2" charset="2"/>
              <a:buChar char="Ø"/>
            </a:pPr>
            <a:endParaRPr lang="en-US" sz="1800" dirty="0">
              <a:latin typeface="Calibri" panose="020F0502020204030204" pitchFamily="34" charset="0"/>
              <a:cs typeface="Calibri" panose="020F0502020204030204" pitchFamily="34" charset="0"/>
            </a:endParaRPr>
          </a:p>
          <a:p>
            <a:r>
              <a:rPr lang="en-US" sz="1800" b="1" u="sng" dirty="0">
                <a:latin typeface="Calibri" panose="020F0502020204030204" pitchFamily="34" charset="0"/>
                <a:cs typeface="Calibri" panose="020F0502020204030204" pitchFamily="34" charset="0"/>
              </a:rPr>
              <a:t>Electronic Notification</a:t>
            </a:r>
          </a:p>
          <a:p>
            <a:r>
              <a:rPr lang="en-US" sz="1800" dirty="0">
                <a:latin typeface="Calibri" panose="020F0502020204030204" pitchFamily="34" charset="0"/>
                <a:cs typeface="Calibri" panose="020F0502020204030204" pitchFamily="34" charset="0"/>
              </a:rPr>
              <a:t>If the claimant chooses "electronic" as their preferred correspondence method, they will receive an email from the agency alerting they have  important, time sensitive correspondence.</a:t>
            </a:r>
          </a:p>
          <a:p>
            <a:endParaRPr lang="en-US" sz="1800" dirty="0">
              <a:latin typeface="Calibri" panose="020F0502020204030204" pitchFamily="34" charset="0"/>
              <a:cs typeface="Calibri" panose="020F0502020204030204" pitchFamily="34" charset="0"/>
            </a:endParaRPr>
          </a:p>
          <a:p>
            <a:r>
              <a:rPr lang="en-US" sz="1800" b="1" u="sng" dirty="0">
                <a:latin typeface="Calibri" panose="020F0502020204030204" pitchFamily="34" charset="0"/>
                <a:cs typeface="Calibri" panose="020F0502020204030204" pitchFamily="34" charset="0"/>
              </a:rPr>
              <a:t>U.S. Mail</a:t>
            </a:r>
          </a:p>
          <a:p>
            <a:r>
              <a:rPr lang="en-US" sz="1800" dirty="0">
                <a:latin typeface="Calibri" panose="020F0502020204030204" pitchFamily="34" charset="0"/>
                <a:cs typeface="Calibri" panose="020F0502020204030204" pitchFamily="34" charset="0"/>
              </a:rPr>
              <a:t>If the claimant chooses “U.S. Mail” as their preferred correspondence method, their determination will be mail.  Determination is uploaded to the claimant’s UIO Inbox. </a:t>
            </a:r>
          </a:p>
          <a:p>
            <a:pPr marL="285750" indent="-285750">
              <a:buFont typeface="Wingdings" panose="05000000000000000000" pitchFamily="2" charset="2"/>
              <a:buChar char="Ø"/>
            </a:pPr>
            <a:endParaRPr lang="en-US" sz="1800"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sz="1800" dirty="0">
                <a:latin typeface="Calibri" panose="020F0502020204030204" pitchFamily="34" charset="0"/>
                <a:cs typeface="Calibri" panose="020F0502020204030204" pitchFamily="34" charset="0"/>
              </a:rPr>
              <a:t>It is important they check their UIO Inbox daily and </a:t>
            </a:r>
            <a:r>
              <a:rPr lang="en-US" sz="1800" b="1" u="sng" dirty="0">
                <a:latin typeface="Calibri" panose="020F0502020204030204" pitchFamily="34" charset="0"/>
                <a:cs typeface="Calibri" panose="020F0502020204030204" pitchFamily="34" charset="0"/>
              </a:rPr>
              <a:t>do not discard </a:t>
            </a:r>
            <a:r>
              <a:rPr lang="en-US" sz="1800" dirty="0">
                <a:latin typeface="Calibri" panose="020F0502020204030204" pitchFamily="34" charset="0"/>
                <a:cs typeface="Calibri" panose="020F0502020204030204" pitchFamily="34" charset="0"/>
              </a:rPr>
              <a:t>any correspondence they receive from the agency.</a:t>
            </a:r>
          </a:p>
          <a:p>
            <a:endParaRPr lang="en-US" sz="1800"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sz="1800" dirty="0">
                <a:latin typeface="Calibri" panose="020F0502020204030204" pitchFamily="34" charset="0"/>
                <a:cs typeface="Calibri" panose="020F0502020204030204" pitchFamily="34" charset="0"/>
              </a:rPr>
              <a:t>It is important they read their determination as it has the TRA deadline date and the 210-day deadline date. </a:t>
            </a:r>
          </a:p>
        </p:txBody>
      </p:sp>
    </p:spTree>
    <p:extLst>
      <p:ext uri="{BB962C8B-B14F-4D97-AF65-F5344CB8AC3E}">
        <p14:creationId xmlns:p14="http://schemas.microsoft.com/office/powerpoint/2010/main" val="4190864079"/>
      </p:ext>
    </p:extLst>
  </p:cSld>
  <p:clrMapOvr>
    <a:masterClrMapping/>
  </p:clrMapOvr>
  <p:transition spd="med" advTm="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5EFB5D9-34C4-470A-92C8-B83D364A18C2}"/>
              </a:ext>
            </a:extLst>
          </p:cNvPr>
          <p:cNvSpPr>
            <a:spLocks noGrp="1"/>
          </p:cNvSpPr>
          <p:nvPr>
            <p:ph type="title"/>
          </p:nvPr>
        </p:nvSpPr>
        <p:spPr>
          <a:xfrm>
            <a:off x="76200" y="404674"/>
            <a:ext cx="8001000" cy="533400"/>
          </a:xfrm>
        </p:spPr>
        <p:txBody>
          <a:bodyPr/>
          <a:lstStyle/>
          <a:p>
            <a:r>
              <a:rPr lang="en-US" sz="2000" b="1" dirty="0">
                <a:latin typeface="Calibri" panose="020F0502020204030204" pitchFamily="34" charset="0"/>
                <a:cs typeface="Calibri" panose="020F0502020204030204" pitchFamily="34" charset="0"/>
              </a:rPr>
              <a:t>Qualifying Requirements for Basic TRA </a:t>
            </a:r>
          </a:p>
        </p:txBody>
      </p:sp>
      <p:sp>
        <p:nvSpPr>
          <p:cNvPr id="6" name="Content Placeholder 5">
            <a:extLst>
              <a:ext uri="{FF2B5EF4-FFF2-40B4-BE49-F238E27FC236}">
                <a16:creationId xmlns:a16="http://schemas.microsoft.com/office/drawing/2014/main" id="{54D947B1-88A6-4A74-B8D5-2ED7EA3F94AB}"/>
              </a:ext>
            </a:extLst>
          </p:cNvPr>
          <p:cNvSpPr>
            <a:spLocks noGrp="1"/>
          </p:cNvSpPr>
          <p:nvPr>
            <p:ph idx="1"/>
          </p:nvPr>
        </p:nvSpPr>
        <p:spPr>
          <a:xfrm>
            <a:off x="533400" y="1028700"/>
            <a:ext cx="7696200" cy="4800600"/>
          </a:xfrm>
        </p:spPr>
        <p:txBody>
          <a:bodyPr/>
          <a:lstStyle/>
          <a:p>
            <a:pPr marL="0" indent="0">
              <a:buNone/>
            </a:pPr>
            <a:r>
              <a:rPr lang="en-US" sz="1800" dirty="0">
                <a:latin typeface="Calibri" panose="020F0502020204030204" pitchFamily="34" charset="0"/>
                <a:cs typeface="Calibri" panose="020F0502020204030204" pitchFamily="34" charset="0"/>
              </a:rPr>
              <a:t>Basic” TRA benefits are determined based on an individual’s initial separation from the Trade-certified company (i.e., their first qualifying separation after the company’s impact date). </a:t>
            </a:r>
          </a:p>
          <a:p>
            <a:pPr marL="285750" indent="-285750"/>
            <a:r>
              <a:rPr lang="en-US" sz="1800" dirty="0">
                <a:latin typeface="Calibri" panose="020F0502020204030204" pitchFamily="34" charset="0"/>
                <a:cs typeface="Calibri" panose="020F0502020204030204" pitchFamily="34" charset="0"/>
              </a:rPr>
              <a:t>Wages and employment - Must have had at least 26 weeks of employment with the   certified employer at wages of at least $30 or more per week during the 52-week period ending with the week of their first qualifying separation, or any subsequent qualifying layoff under the same certification.</a:t>
            </a:r>
          </a:p>
          <a:p>
            <a:pPr marL="285750" indent="-285750"/>
            <a:r>
              <a:rPr lang="en-US" sz="1800" dirty="0">
                <a:latin typeface="Calibri" panose="020F0502020204030204" pitchFamily="34" charset="0"/>
                <a:cs typeface="Calibri" panose="020F0502020204030204" pitchFamily="34" charset="0"/>
              </a:rPr>
              <a:t>Entitlement to UI - Must be monetarily eligible for unemployment insurance (UI) benefits at the time of the first qualifying layoff, on or after the impact date;</a:t>
            </a:r>
          </a:p>
          <a:p>
            <a:pPr marL="285750" indent="-285750"/>
            <a:r>
              <a:rPr lang="en-US" sz="1800" dirty="0">
                <a:latin typeface="Calibri" panose="020F0502020204030204" pitchFamily="34" charset="0"/>
                <a:cs typeface="Calibri" panose="020F0502020204030204" pitchFamily="34" charset="0"/>
              </a:rPr>
              <a:t>Exhaustion of UI - Must have exhausted all rights to unemployment insurance benefits or federal extensions. BYE of the current claim can not be expired;</a:t>
            </a:r>
          </a:p>
          <a:p>
            <a:pPr marL="285750" indent="-285750"/>
            <a:r>
              <a:rPr lang="en-US" sz="1800" dirty="0">
                <a:latin typeface="Calibri" panose="020F0502020204030204" pitchFamily="34" charset="0"/>
                <a:cs typeface="Calibri" panose="020F0502020204030204" pitchFamily="34" charset="0"/>
              </a:rPr>
              <a:t>The weekly Basic TRA payment begins the week after a worker’s UC eligibility expires. </a:t>
            </a: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endParaRPr lang="en-US" dirty="0"/>
          </a:p>
        </p:txBody>
      </p:sp>
    </p:spTree>
    <p:extLst>
      <p:ext uri="{BB962C8B-B14F-4D97-AF65-F5344CB8AC3E}">
        <p14:creationId xmlns:p14="http://schemas.microsoft.com/office/powerpoint/2010/main" val="2182338099"/>
      </p:ext>
    </p:extLst>
  </p:cSld>
  <p:clrMapOvr>
    <a:masterClrMapping/>
  </p:clrMapOvr>
  <p:transition spd="med" advTm="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28A12-D4C2-4C5B-B390-B1CFB0B8EDBB}"/>
              </a:ext>
            </a:extLst>
          </p:cNvPr>
          <p:cNvSpPr>
            <a:spLocks noGrp="1"/>
          </p:cNvSpPr>
          <p:nvPr>
            <p:ph type="title"/>
          </p:nvPr>
        </p:nvSpPr>
        <p:spPr/>
        <p:txBody>
          <a:bodyPr/>
          <a:lstStyle/>
          <a:p>
            <a:r>
              <a:rPr lang="en-US" sz="2000" b="1" dirty="0">
                <a:latin typeface="Calibri" panose="020F0502020204030204" pitchFamily="34" charset="0"/>
                <a:cs typeface="Calibri" panose="020F0502020204030204" pitchFamily="34" charset="0"/>
              </a:rPr>
              <a:t>Qualifying Requirements for Basic TRA </a:t>
            </a:r>
          </a:p>
        </p:txBody>
      </p:sp>
      <p:sp>
        <p:nvSpPr>
          <p:cNvPr id="5" name="Content Placeholder 4">
            <a:extLst>
              <a:ext uri="{FF2B5EF4-FFF2-40B4-BE49-F238E27FC236}">
                <a16:creationId xmlns:a16="http://schemas.microsoft.com/office/drawing/2014/main" id="{A95D44AA-184D-4067-A360-45204921028D}"/>
              </a:ext>
            </a:extLst>
          </p:cNvPr>
          <p:cNvSpPr>
            <a:spLocks noGrp="1"/>
          </p:cNvSpPr>
          <p:nvPr>
            <p:ph idx="1"/>
          </p:nvPr>
        </p:nvSpPr>
        <p:spPr>
          <a:xfrm>
            <a:off x="685800" y="914400"/>
            <a:ext cx="7772400" cy="5257800"/>
          </a:xfrm>
        </p:spPr>
        <p:txBody>
          <a:bodyPr/>
          <a:lstStyle/>
          <a:p>
            <a:pPr marL="109537" indent="0">
              <a:spcBef>
                <a:spcPts val="0"/>
              </a:spcBef>
              <a:spcAft>
                <a:spcPts val="0"/>
              </a:spcAft>
              <a:buNone/>
            </a:pPr>
            <a:r>
              <a:rPr lang="en-US" sz="1600" i="0" u="none" strike="noStrike" kern="1200" baseline="0" dirty="0">
                <a:ln>
                  <a:noFill/>
                </a:ln>
                <a:effectLst/>
                <a:latin typeface="Calibri" panose="020F0502020204030204" pitchFamily="34" charset="0"/>
                <a:cs typeface="Calibri" panose="020F0502020204030204" pitchFamily="34" charset="0"/>
              </a:rPr>
              <a:t> Must meet the 8/16-week </a:t>
            </a:r>
            <a:r>
              <a:rPr lang="en-US" sz="1600" kern="1200" dirty="0">
                <a:latin typeface="Calibri" panose="020F0502020204030204" pitchFamily="34" charset="0"/>
                <a:cs typeface="Calibri" panose="020F0502020204030204" pitchFamily="34" charset="0"/>
              </a:rPr>
              <a:t>eligibility </a:t>
            </a:r>
            <a:r>
              <a:rPr lang="en-US" sz="1600" i="0" u="none" strike="noStrike" kern="1200" baseline="0" dirty="0">
                <a:ln>
                  <a:noFill/>
                </a:ln>
                <a:effectLst/>
                <a:latin typeface="Calibri" panose="020F0502020204030204" pitchFamily="34" charset="0"/>
                <a:cs typeface="Calibri" panose="020F0502020204030204" pitchFamily="34" charset="0"/>
              </a:rPr>
              <a:t>deadline;</a:t>
            </a:r>
          </a:p>
          <a:p>
            <a:pPr marL="109537" indent="0">
              <a:spcBef>
                <a:spcPts val="0"/>
              </a:spcBef>
              <a:spcAft>
                <a:spcPts val="0"/>
              </a:spcAft>
              <a:buNone/>
            </a:pPr>
            <a:endParaRPr lang="en-US" sz="1600" i="0" u="none" strike="noStrike" kern="1200" baseline="0" dirty="0">
              <a:ln>
                <a:noFill/>
              </a:ln>
              <a:effectLst/>
              <a:latin typeface="Calibri" panose="020F0502020204030204" pitchFamily="34" charset="0"/>
              <a:cs typeface="Calibri" panose="020F0502020204030204" pitchFamily="34" charset="0"/>
            </a:endParaRPr>
          </a:p>
          <a:p>
            <a:pPr>
              <a:spcBef>
                <a:spcPts val="0"/>
              </a:spcBef>
              <a:spcAft>
                <a:spcPts val="0"/>
              </a:spcAft>
            </a:pPr>
            <a:r>
              <a:rPr lang="en-US" sz="1600" i="0" u="none" strike="noStrike" kern="1200" baseline="0" dirty="0">
                <a:ln>
                  <a:noFill/>
                </a:ln>
                <a:effectLst/>
                <a:latin typeface="Calibri" panose="020F0502020204030204" pitchFamily="34" charset="0"/>
                <a:cs typeface="Calibri" panose="020F0502020204030204" pitchFamily="34" charset="0"/>
              </a:rPr>
              <a:t>Must be enrolled in or participating in TAA approved training or have received a waiver from the TAA training requirements (only Basic TRA) or have the deadline extended due to extenuating circumstances by the enrollment in training deadline.</a:t>
            </a:r>
          </a:p>
          <a:p>
            <a:pPr marL="109537" indent="0">
              <a:spcBef>
                <a:spcPts val="0"/>
              </a:spcBef>
              <a:spcAft>
                <a:spcPts val="0"/>
              </a:spcAft>
              <a:buNone/>
            </a:pPr>
            <a:endParaRPr lang="en-US" sz="1600" i="0" u="none" strike="noStrike" kern="1200" baseline="0" dirty="0">
              <a:ln>
                <a:noFill/>
              </a:ln>
              <a:effectLst/>
              <a:latin typeface="Calibri" panose="020F0502020204030204" pitchFamily="34" charset="0"/>
              <a:cs typeface="Calibri" panose="020F0502020204030204" pitchFamily="34" charset="0"/>
            </a:endParaRPr>
          </a:p>
          <a:p>
            <a:pPr marL="109537" indent="0">
              <a:spcBef>
                <a:spcPts val="0"/>
              </a:spcBef>
              <a:spcAft>
                <a:spcPts val="0"/>
              </a:spcAft>
              <a:buNone/>
            </a:pPr>
            <a:r>
              <a:rPr lang="en-US" sz="1600" kern="1200" dirty="0">
                <a:latin typeface="Calibri" panose="020F0502020204030204" pitchFamily="34" charset="0"/>
                <a:cs typeface="Calibri" panose="020F0502020204030204" pitchFamily="34" charset="0"/>
              </a:rPr>
              <a:t>       </a:t>
            </a:r>
            <a:r>
              <a:rPr lang="en-US" sz="1600" i="0" u="none" strike="noStrike" kern="1200" baseline="0" dirty="0">
                <a:ln>
                  <a:noFill/>
                </a:ln>
                <a:effectLst/>
                <a:latin typeface="Calibri" panose="020F0502020204030204" pitchFamily="34" charset="0"/>
                <a:cs typeface="Calibri" panose="020F0502020204030204" pitchFamily="34" charset="0"/>
              </a:rPr>
              <a:t>8 weeks from the date of the certification; OR </a:t>
            </a:r>
            <a:r>
              <a:rPr lang="en-US" sz="1600" kern="1200" dirty="0">
                <a:latin typeface="Calibri" panose="020F0502020204030204" pitchFamily="34" charset="0"/>
                <a:cs typeface="Calibri" panose="020F0502020204030204" pitchFamily="34" charset="0"/>
              </a:rPr>
              <a:t> 1</a:t>
            </a:r>
            <a:r>
              <a:rPr lang="en-US" sz="1600" i="0" u="none" strike="noStrike" kern="1200" baseline="0" dirty="0">
                <a:ln>
                  <a:noFill/>
                </a:ln>
                <a:effectLst/>
                <a:latin typeface="Calibri" panose="020F0502020204030204" pitchFamily="34" charset="0"/>
                <a:cs typeface="Calibri" panose="020F0502020204030204" pitchFamily="34" charset="0"/>
              </a:rPr>
              <a:t>6 weeks from the customer’s most  </a:t>
            </a:r>
          </a:p>
          <a:p>
            <a:pPr marL="109537" indent="0">
              <a:spcBef>
                <a:spcPts val="0"/>
              </a:spcBef>
              <a:spcAft>
                <a:spcPts val="0"/>
              </a:spcAft>
              <a:buNone/>
            </a:pPr>
            <a:r>
              <a:rPr lang="en-US" sz="1600" i="0" u="none" strike="noStrike" kern="1200" baseline="0" dirty="0">
                <a:ln>
                  <a:noFill/>
                </a:ln>
                <a:effectLst/>
                <a:latin typeface="Calibri" panose="020F0502020204030204" pitchFamily="34" charset="0"/>
                <a:cs typeface="Calibri" panose="020F0502020204030204" pitchFamily="34" charset="0"/>
              </a:rPr>
              <a:t>      recent total separation from adversely affected  employment.</a:t>
            </a:r>
          </a:p>
          <a:p>
            <a:pPr marL="109537" indent="0">
              <a:spcBef>
                <a:spcPts val="0"/>
              </a:spcBef>
              <a:spcAft>
                <a:spcPts val="0"/>
              </a:spcAft>
              <a:buNone/>
            </a:pPr>
            <a:endParaRPr lang="en-US" sz="1600" i="0" u="none" strike="noStrike" kern="1200" baseline="0" dirty="0">
              <a:ln>
                <a:noFill/>
              </a:ln>
              <a:effectLst/>
              <a:latin typeface="Calibri" panose="020F0502020204030204" pitchFamily="34" charset="0"/>
              <a:cs typeface="Calibri" panose="020F0502020204030204" pitchFamily="34" charset="0"/>
            </a:endParaRPr>
          </a:p>
          <a:p>
            <a:pPr>
              <a:spcBef>
                <a:spcPts val="0"/>
              </a:spcBef>
              <a:spcAft>
                <a:spcPts val="0"/>
              </a:spcAft>
            </a:pPr>
            <a:r>
              <a:rPr lang="en-US" sz="1600" i="0" u="none" strike="noStrike" kern="1200" baseline="0" dirty="0">
                <a:ln>
                  <a:noFill/>
                </a:ln>
                <a:effectLst/>
                <a:latin typeface="Calibri" panose="020F0502020204030204" pitchFamily="34" charset="0"/>
                <a:cs typeface="Calibri" panose="020F0502020204030204" pitchFamily="34" charset="0"/>
              </a:rPr>
              <a:t>Basic TRA can not be paid if customer has a break in training of 30 days or more (excludes weekends and holidays);</a:t>
            </a:r>
          </a:p>
          <a:p>
            <a:pPr>
              <a:spcBef>
                <a:spcPts val="0"/>
              </a:spcBef>
              <a:spcAft>
                <a:spcPts val="0"/>
              </a:spcAft>
            </a:pPr>
            <a:endParaRPr lang="en-US" sz="1600" kern="1200" dirty="0">
              <a:latin typeface="Calibri" panose="020F0502020204030204" pitchFamily="34" charset="0"/>
              <a:cs typeface="Calibri" panose="020F0502020204030204" pitchFamily="34" charset="0"/>
            </a:endParaRPr>
          </a:p>
          <a:p>
            <a:pPr>
              <a:spcBef>
                <a:spcPts val="0"/>
              </a:spcBef>
              <a:spcAft>
                <a:spcPts val="0"/>
              </a:spcAft>
            </a:pPr>
            <a:r>
              <a:rPr lang="en-US" sz="1600" i="0" u="none" strike="noStrike" kern="1200" baseline="0" dirty="0">
                <a:ln>
                  <a:noFill/>
                </a:ln>
                <a:effectLst/>
                <a:latin typeface="Calibri" panose="020F0502020204030204" pitchFamily="34" charset="0"/>
                <a:cs typeface="Calibri" panose="020F0502020204030204" pitchFamily="34" charset="0"/>
              </a:rPr>
              <a:t>The total amount of Basic TRA benefits available to a worker is equal to 52 times the weekly TRA benefit minus the total amount of UC benefits and Federal Extensions. </a:t>
            </a:r>
          </a:p>
          <a:p>
            <a:pPr>
              <a:spcBef>
                <a:spcPts val="0"/>
              </a:spcBef>
              <a:spcAft>
                <a:spcPts val="0"/>
              </a:spcAft>
            </a:pPr>
            <a:endParaRPr lang="en-US" sz="1600" i="0" u="none" strike="noStrike" kern="1200" baseline="0" dirty="0">
              <a:ln>
                <a:noFill/>
              </a:ln>
              <a:effectLst/>
              <a:latin typeface="Calibri" panose="020F0502020204030204" pitchFamily="34" charset="0"/>
              <a:cs typeface="Calibri" panose="020F0502020204030204" pitchFamily="34" charset="0"/>
            </a:endParaRPr>
          </a:p>
          <a:p>
            <a:pPr>
              <a:spcBef>
                <a:spcPts val="0"/>
              </a:spcBef>
              <a:spcAft>
                <a:spcPts val="0"/>
              </a:spcAft>
            </a:pPr>
            <a:r>
              <a:rPr lang="en-US" sz="1600" i="0" u="none" strike="noStrike" kern="1200" baseline="0" dirty="0">
                <a:ln>
                  <a:noFill/>
                </a:ln>
                <a:effectLst/>
                <a:latin typeface="Calibri" panose="020F0502020204030204" pitchFamily="34" charset="0"/>
                <a:cs typeface="Calibri" panose="020F0502020204030204" pitchFamily="34" charset="0"/>
              </a:rPr>
              <a:t>For example, assuming a, a worker who received 30 weeks of UC benefits would be eligible for 22 weeks of basic TRA.</a:t>
            </a:r>
          </a:p>
          <a:p>
            <a:pPr>
              <a:spcBef>
                <a:spcPts val="0"/>
              </a:spcBef>
              <a:spcAft>
                <a:spcPts val="0"/>
              </a:spcAft>
            </a:pPr>
            <a:endParaRPr lang="en-US" sz="1600" i="0" u="none" strike="noStrike" kern="1200" baseline="0" dirty="0">
              <a:ln>
                <a:noFill/>
              </a:ln>
              <a:effectLst/>
              <a:latin typeface="Calibri" panose="020F0502020204030204" pitchFamily="34" charset="0"/>
              <a:cs typeface="Calibri" panose="020F0502020204030204" pitchFamily="34" charset="0"/>
            </a:endParaRPr>
          </a:p>
          <a:p>
            <a:pPr>
              <a:spcBef>
                <a:spcPts val="0"/>
              </a:spcBef>
              <a:spcAft>
                <a:spcPts val="0"/>
              </a:spcAft>
            </a:pPr>
            <a:r>
              <a:rPr lang="en-US" sz="1600" i="0" u="none" strike="noStrike" kern="1200" baseline="0" dirty="0">
                <a:ln>
                  <a:noFill/>
                </a:ln>
                <a:effectLst/>
                <a:latin typeface="Calibri" panose="020F0502020204030204" pitchFamily="34" charset="0"/>
                <a:cs typeface="Calibri" panose="020F0502020204030204" pitchFamily="34" charset="0"/>
              </a:rPr>
              <a:t>TRA can only be requested through UI Online weekly. </a:t>
            </a:r>
          </a:p>
          <a:p>
            <a:pPr>
              <a:spcBef>
                <a:spcPts val="0"/>
              </a:spcBef>
              <a:spcAft>
                <a:spcPts val="0"/>
              </a:spcAft>
            </a:pPr>
            <a:endParaRPr lang="en-US" sz="1600" i="0" u="none" strike="noStrike" kern="1200" baseline="0" dirty="0">
              <a:ln>
                <a:noFill/>
              </a:ln>
              <a:solidFill>
                <a:srgbClr val="0000C4"/>
              </a:solidFill>
              <a:effectLst/>
              <a:latin typeface="Calibri" panose="020F0502020204030204" pitchFamily="34" charset="0"/>
              <a:cs typeface="Calibri" panose="020F0502020204030204" pitchFamily="34" charset="0"/>
            </a:endParaRPr>
          </a:p>
          <a:p>
            <a:pPr>
              <a:spcBef>
                <a:spcPts val="0"/>
              </a:spcBef>
              <a:spcAft>
                <a:spcPts val="0"/>
              </a:spcAft>
            </a:pPr>
            <a:endParaRPr lang="en-US" sz="1600" i="0" u="none" strike="noStrike" kern="1200" baseline="0" dirty="0">
              <a:ln>
                <a:noFill/>
              </a:ln>
              <a:solidFill>
                <a:srgbClr val="0000C4"/>
              </a:solidFill>
              <a:effectLst/>
              <a:latin typeface="Calibri" panose="020F0502020204030204" pitchFamily="34" charset="0"/>
              <a:cs typeface="Calibri" panose="020F0502020204030204" pitchFamily="34" charset="0"/>
            </a:endParaRPr>
          </a:p>
          <a:p>
            <a:pPr>
              <a:spcBef>
                <a:spcPts val="0"/>
              </a:spcBef>
              <a:spcAft>
                <a:spcPts val="0"/>
              </a:spcAft>
            </a:pPr>
            <a:endParaRPr lang="en-US" sz="1600" i="0" u="none" strike="noStrike" kern="1200" baseline="0" dirty="0">
              <a:ln>
                <a:noFill/>
              </a:ln>
              <a:solidFill>
                <a:srgbClr val="0000C4"/>
              </a:solidFill>
              <a:effectLst/>
              <a:latin typeface="Calibri" panose="020F0502020204030204" pitchFamily="34" charset="0"/>
              <a:cs typeface="Calibri" panose="020F0502020204030204" pitchFamily="34" charset="0"/>
            </a:endParaRPr>
          </a:p>
          <a:p>
            <a:pPr>
              <a:spcBef>
                <a:spcPts val="0"/>
              </a:spcBef>
              <a:spcAft>
                <a:spcPts val="0"/>
              </a:spcAft>
            </a:pPr>
            <a:endParaRPr lang="en-US" sz="1600" b="1" i="0" u="none" strike="noStrike" kern="1200" baseline="0" dirty="0">
              <a:ln>
                <a:noFill/>
              </a:ln>
              <a:solidFill>
                <a:srgbClr val="0000C4"/>
              </a:solidFill>
              <a:effectLst/>
              <a:latin typeface="Calibri" panose="020F0502020204030204" pitchFamily="34" charset="0"/>
              <a:cs typeface="Calibri" panose="020F0502020204030204" pitchFamily="34" charset="0"/>
            </a:endParaRPr>
          </a:p>
          <a:p>
            <a:pPr>
              <a:spcBef>
                <a:spcPts val="0"/>
              </a:spcBef>
              <a:spcAft>
                <a:spcPts val="0"/>
              </a:spcAft>
            </a:pPr>
            <a:endParaRPr lang="en-US" sz="1600" b="1" kern="1200" dirty="0">
              <a:solidFill>
                <a:srgbClr val="0000C4"/>
              </a:solidFill>
              <a:latin typeface="Calibri" panose="020F0502020204030204" pitchFamily="34" charset="0"/>
              <a:cs typeface="Calibri" panose="020F0502020204030204" pitchFamily="34" charset="0"/>
            </a:endParaRPr>
          </a:p>
          <a:p>
            <a:pPr>
              <a:spcBef>
                <a:spcPts val="0"/>
              </a:spcBef>
              <a:spcAft>
                <a:spcPts val="0"/>
              </a:spcAft>
            </a:pPr>
            <a:endParaRPr lang="en-US" sz="1600" b="1" i="0" u="none" strike="noStrike" kern="1200" baseline="0" dirty="0">
              <a:ln>
                <a:noFill/>
              </a:ln>
              <a:solidFill>
                <a:srgbClr val="0000C4"/>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1429932"/>
      </p:ext>
    </p:extLst>
  </p:cSld>
  <p:clrMapOvr>
    <a:masterClrMapping/>
  </p:clrMapOvr>
  <p:transition spd="med" advTm="5000"/>
</p:sld>
</file>

<file path=ppt/theme/theme1.xml><?xml version="1.0" encoding="utf-8"?>
<a:theme xmlns:a="http://schemas.openxmlformats.org/drawingml/2006/main" name="Concourse">
  <a:themeElements>
    <a:clrScheme name="Concourse 1">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44B9E8"/>
      </a:folHlink>
    </a:clrScheme>
    <a:fontScheme name="Concourse">
      <a:majorFont>
        <a:latin typeface="Tahoma"/>
        <a:ea typeface=""/>
        <a:cs typeface="Arial"/>
      </a:majorFont>
      <a:minorFont>
        <a:latin typeface="Lucida Sans Unicode"/>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365125" marR="0" indent="-255588" algn="l" defTabSz="914400" rtl="0" eaLnBrk="1" fontAlgn="base" latinLnBrk="0" hangingPunct="1">
          <a:lnSpc>
            <a:spcPct val="100000"/>
          </a:lnSpc>
          <a:spcBef>
            <a:spcPts val="400"/>
          </a:spcBef>
          <a:spcAft>
            <a:spcPct val="0"/>
          </a:spcAft>
          <a:buClr>
            <a:schemeClr val="accent1"/>
          </a:buClr>
          <a:buSzPct val="68000"/>
          <a:buFont typeface="Wingdings 3" pitchFamily="18" charset="2"/>
          <a:buChar char=""/>
          <a:tabLst/>
          <a:defRPr kumimoji="0" lang="en-US" sz="2400" b="0" i="0" u="none" strike="noStrike" cap="none" normalizeH="0" baseline="0" smtClean="0">
            <a:ln>
              <a:noFill/>
            </a:ln>
            <a:solidFill>
              <a:schemeClr val="tx1"/>
            </a:solidFill>
            <a:effectLst/>
            <a:latin typeface="Lucida Sans Unicode" pitchFamily="34" charset="0"/>
            <a:cs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365125" marR="0" indent="-255588" algn="l" defTabSz="914400" rtl="0" eaLnBrk="1" fontAlgn="base" latinLnBrk="0" hangingPunct="1">
          <a:lnSpc>
            <a:spcPct val="100000"/>
          </a:lnSpc>
          <a:spcBef>
            <a:spcPts val="400"/>
          </a:spcBef>
          <a:spcAft>
            <a:spcPct val="0"/>
          </a:spcAft>
          <a:buClr>
            <a:schemeClr val="accent1"/>
          </a:buClr>
          <a:buSzPct val="68000"/>
          <a:buFont typeface="Wingdings 3" pitchFamily="18" charset="2"/>
          <a:buChar char=""/>
          <a:tabLst/>
          <a:defRPr kumimoji="0" lang="en-US" sz="2400" b="0" i="0" u="none" strike="noStrike" cap="none" normalizeH="0" baseline="0" smtClean="0">
            <a:ln>
              <a:noFill/>
            </a:ln>
            <a:solidFill>
              <a:schemeClr val="tx1"/>
            </a:solidFill>
            <a:effectLst/>
            <a:latin typeface="Lucida Sans Unicode" pitchFamily="34" charset="0"/>
            <a:cs typeface="Arial" charset="0"/>
          </a:defRPr>
        </a:defPPr>
      </a:lstStyle>
    </a:lnDef>
  </a:objectDefaults>
  <a:extraClrSchemeLst>
    <a:extraClrScheme>
      <a:clrScheme name="Concourse 1">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44B9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b72976aa-e7d9-498e-b08a-d3d9e47e4056">
      <UserInfo>
        <DisplayName>Goguen, Beth (EOL)</DisplayName>
        <AccountId>50</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739B83D9EC05746835EEFEAC1333386" ma:contentTypeVersion="9" ma:contentTypeDescription="Create a new document." ma:contentTypeScope="" ma:versionID="006ba3e599dabd0635471657cdb3bfc3">
  <xsd:schema xmlns:xsd="http://www.w3.org/2001/XMLSchema" xmlns:xs="http://www.w3.org/2001/XMLSchema" xmlns:p="http://schemas.microsoft.com/office/2006/metadata/properties" xmlns:ns2="a543ae4e-6060-48c8-a421-709023b87e3c" xmlns:ns3="b72976aa-e7d9-498e-b08a-d3d9e47e4056" targetNamespace="http://schemas.microsoft.com/office/2006/metadata/properties" ma:root="true" ma:fieldsID="4314587907e6f5a278d5334c3fd06d7f" ns2:_="" ns3:_="">
    <xsd:import namespace="a543ae4e-6060-48c8-a421-709023b87e3c"/>
    <xsd:import namespace="b72976aa-e7d9-498e-b08a-d3d9e47e405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43ae4e-6060-48c8-a421-709023b87e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2976aa-e7d9-498e-b08a-d3d9e47e40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B9F7B3-89C0-493D-968D-60B7C2AE80C0}">
  <ds:schemaRefs>
    <ds:schemaRef ds:uri="http://schemas.microsoft.com/sharepoint/v3/contenttype/forms"/>
  </ds:schemaRefs>
</ds:datastoreItem>
</file>

<file path=customXml/itemProps2.xml><?xml version="1.0" encoding="utf-8"?>
<ds:datastoreItem xmlns:ds="http://schemas.openxmlformats.org/officeDocument/2006/customXml" ds:itemID="{1D578AFE-D6F3-46B7-91A6-C8BB8DBF601D}">
  <ds:schemaRefs>
    <ds:schemaRef ds:uri="http://www.w3.org/XML/1998/namespace"/>
    <ds:schemaRef ds:uri="http://schemas.microsoft.com/office/infopath/2007/PartnerControls"/>
    <ds:schemaRef ds:uri="http://schemas.microsoft.com/office/2006/documentManagement/types"/>
    <ds:schemaRef ds:uri="http://purl.org/dc/dcmitype/"/>
    <ds:schemaRef ds:uri="http://purl.org/dc/elements/1.1/"/>
    <ds:schemaRef ds:uri="a543ae4e-6060-48c8-a421-709023b87e3c"/>
    <ds:schemaRef ds:uri="http://schemas.openxmlformats.org/package/2006/metadata/core-properties"/>
    <ds:schemaRef ds:uri="http://schemas.microsoft.com/office/2006/metadata/properties"/>
    <ds:schemaRef ds:uri="b72976aa-e7d9-498e-b08a-d3d9e47e4056"/>
    <ds:schemaRef ds:uri="http://purl.org/dc/terms/"/>
  </ds:schemaRefs>
</ds:datastoreItem>
</file>

<file path=customXml/itemProps3.xml><?xml version="1.0" encoding="utf-8"?>
<ds:datastoreItem xmlns:ds="http://schemas.openxmlformats.org/officeDocument/2006/customXml" ds:itemID="{D2BE2096-3965-44C2-A82D-405063D24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43ae4e-6060-48c8-a421-709023b87e3c"/>
    <ds:schemaRef ds:uri="b72976aa-e7d9-498e-b08a-d3d9e47e40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44080</TotalTime>
  <Words>2414</Words>
  <Application>Microsoft Office PowerPoint</Application>
  <PresentationFormat>On-screen Show (4:3)</PresentationFormat>
  <Paragraphs>200</Paragraphs>
  <Slides>23</Slides>
  <Notes>3</Notes>
  <HiddenSlides>0</HiddenSlides>
  <MMClips>0</MMClips>
  <ScaleCrop>false</ScaleCrop>
  <HeadingPairs>
    <vt:vector size="8" baseType="variant">
      <vt:variant>
        <vt:lpstr>Fonts Used</vt:lpstr>
      </vt:variant>
      <vt:variant>
        <vt:i4>10</vt:i4>
      </vt:variant>
      <vt:variant>
        <vt:lpstr>Theme</vt:lpstr>
      </vt:variant>
      <vt:variant>
        <vt:i4>1</vt:i4>
      </vt:variant>
      <vt:variant>
        <vt:lpstr>Slide Titles</vt:lpstr>
      </vt:variant>
      <vt:variant>
        <vt:i4>23</vt:i4>
      </vt:variant>
      <vt:variant>
        <vt:lpstr>Custom Shows</vt:lpstr>
      </vt:variant>
      <vt:variant>
        <vt:i4>3</vt:i4>
      </vt:variant>
    </vt:vector>
  </HeadingPairs>
  <TitlesOfParts>
    <vt:vector size="37" baseType="lpstr">
      <vt:lpstr>Arial</vt:lpstr>
      <vt:lpstr>Arial Unicode MS</vt:lpstr>
      <vt:lpstr>Calibri</vt:lpstr>
      <vt:lpstr>Courier New</vt:lpstr>
      <vt:lpstr>Lucida Sans Unicode</vt:lpstr>
      <vt:lpstr>Tahoma</vt:lpstr>
      <vt:lpstr>Verdana</vt:lpstr>
      <vt:lpstr>Wingdings</vt:lpstr>
      <vt:lpstr>Wingdings 2</vt:lpstr>
      <vt:lpstr>Wingdings 3</vt:lpstr>
      <vt:lpstr>Concourse</vt:lpstr>
      <vt:lpstr>PowerPoint Presentation</vt:lpstr>
      <vt:lpstr>Trade Readjustment Allowances</vt:lpstr>
      <vt:lpstr>Background </vt:lpstr>
      <vt:lpstr>Trade Readjustment Allowances</vt:lpstr>
      <vt:lpstr>Qualifying Requirements for Trade (TAA)  </vt:lpstr>
      <vt:lpstr>Qualifying Requirements for Trade (TAA) </vt:lpstr>
      <vt:lpstr>Notification </vt:lpstr>
      <vt:lpstr>Qualifying Requirements for Basic TRA </vt:lpstr>
      <vt:lpstr>Qualifying Requirements for Basic TRA </vt:lpstr>
      <vt:lpstr>Qualifying Requirements for Basic TRA </vt:lpstr>
      <vt:lpstr>Qualifying Requirements for Additional TRA </vt:lpstr>
      <vt:lpstr>Qualifying Requirements for Additional TRA </vt:lpstr>
      <vt:lpstr>Qualifying Requirements for Additional TRA </vt:lpstr>
      <vt:lpstr>Qualifying Requirements for Additional TRA </vt:lpstr>
      <vt:lpstr>Completion TRA</vt:lpstr>
      <vt:lpstr>Completion TRA Eligibility Period </vt:lpstr>
      <vt:lpstr>Breaks in training</vt:lpstr>
      <vt:lpstr>Summary:  Maximum TRA Under TAARA 2015</vt:lpstr>
      <vt:lpstr>TAARA 2015 Program Benefits: TRA Timeline</vt:lpstr>
      <vt:lpstr>Additional TRA Matrix</vt:lpstr>
      <vt:lpstr>Earnings Disregard &amp; Election Provisions</vt:lpstr>
      <vt:lpstr>Earnings Disregard &amp; Election Provision</vt:lpstr>
      <vt:lpstr>THANK YOU</vt:lpstr>
      <vt:lpstr>Custom Show 1</vt:lpstr>
      <vt:lpstr>Custom Show 2</vt:lpstr>
      <vt:lpstr>Custom Show 3</vt:lpstr>
    </vt:vector>
  </TitlesOfParts>
  <Company>DWD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mhossain</dc:creator>
  <cp:lastModifiedBy>Quan, Christopher (DWD)</cp:lastModifiedBy>
  <cp:revision>544</cp:revision>
  <cp:lastPrinted>2015-10-29T13:11:35Z</cp:lastPrinted>
  <dcterms:created xsi:type="dcterms:W3CDTF">2011-04-11T17:45:21Z</dcterms:created>
  <dcterms:modified xsi:type="dcterms:W3CDTF">2021-12-07T15:38:17Z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0x0101005739B83D9EC05746835EEFEAC1333386</vt:lpwstr>
  </property>
</Properties>
</file>