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9"/>
  </p:notesMasterIdLst>
  <p:handoutMasterIdLst>
    <p:handoutMasterId r:id="rId30"/>
  </p:handoutMasterIdLst>
  <p:sldIdLst>
    <p:sldId id="363" r:id="rId2"/>
    <p:sldId id="392" r:id="rId3"/>
    <p:sldId id="360" r:id="rId4"/>
    <p:sldId id="394" r:id="rId5"/>
    <p:sldId id="452" r:id="rId6"/>
    <p:sldId id="396" r:id="rId7"/>
    <p:sldId id="397" r:id="rId8"/>
    <p:sldId id="459" r:id="rId9"/>
    <p:sldId id="456" r:id="rId10"/>
    <p:sldId id="458" r:id="rId11"/>
    <p:sldId id="453" r:id="rId12"/>
    <p:sldId id="454" r:id="rId13"/>
    <p:sldId id="400" r:id="rId14"/>
    <p:sldId id="408" r:id="rId15"/>
    <p:sldId id="455" r:id="rId16"/>
    <p:sldId id="460" r:id="rId17"/>
    <p:sldId id="411" r:id="rId18"/>
    <p:sldId id="402" r:id="rId19"/>
    <p:sldId id="330" r:id="rId20"/>
    <p:sldId id="331" r:id="rId21"/>
    <p:sldId id="332" r:id="rId22"/>
    <p:sldId id="333" r:id="rId23"/>
    <p:sldId id="334" r:id="rId24"/>
    <p:sldId id="335" r:id="rId25"/>
    <p:sldId id="336" r:id="rId26"/>
    <p:sldId id="337" r:id="rId27"/>
    <p:sldId id="451"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Quan, Christopher (DWD)" initials="QC(" lastIdx="1" clrIdx="0">
    <p:extLst>
      <p:ext uri="{19B8F6BF-5375-455C-9EA6-DF929625EA0E}">
        <p15:presenceInfo xmlns:p15="http://schemas.microsoft.com/office/powerpoint/2012/main" userId="S::Christopher.Quan@detma.org::3a2e9160-94d3-4a5a-8e43-53ad2dd1e8bb" providerId="AD"/>
      </p:ext>
    </p:extLst>
  </p:cmAuthor>
  <p:cmAuthor id="2" name="Goguen, Beth (EOL)" initials="GB(" lastIdx="3" clrIdx="1">
    <p:extLst>
      <p:ext uri="{19B8F6BF-5375-455C-9EA6-DF929625EA0E}">
        <p15:presenceInfo xmlns:p15="http://schemas.microsoft.com/office/powerpoint/2012/main" userId="Goguen, Beth (EO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42B4A"/>
    <a:srgbClr val="223651"/>
    <a:srgbClr val="139876"/>
    <a:srgbClr val="7D3379"/>
    <a:srgbClr val="53A4CF"/>
    <a:srgbClr val="112638"/>
    <a:srgbClr val="45A78E"/>
    <a:srgbClr val="426480"/>
    <a:srgbClr val="42647F"/>
    <a:srgbClr val="FAA71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122" autoAdjust="0"/>
    <p:restoredTop sz="94660"/>
  </p:normalViewPr>
  <p:slideViewPr>
    <p:cSldViewPr snapToGrid="0" snapToObjects="1">
      <p:cViewPr varScale="1">
        <p:scale>
          <a:sx n="69" d="100"/>
          <a:sy n="69" d="100"/>
        </p:scale>
        <p:origin x="1920"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51798B2-8A4B-2446-B6F0-7A9B9C158E37}" type="datetimeFigureOut">
              <a:rPr lang="en-US" smtClean="0"/>
              <a:t>11/18/2021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C943C99-E074-C04C-AF52-066428F31260}" type="slidenum">
              <a:rPr lang="en-US" smtClean="0"/>
              <a:t>‹#›</a:t>
            </a:fld>
            <a:endParaRPr lang="en-US"/>
          </a:p>
        </p:txBody>
      </p:sp>
    </p:spTree>
    <p:extLst>
      <p:ext uri="{BB962C8B-B14F-4D97-AF65-F5344CB8AC3E}">
        <p14:creationId xmlns:p14="http://schemas.microsoft.com/office/powerpoint/2010/main" val="810204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FE1118-A4E6-2B4A-AF18-287D336DCF6C}" type="datetimeFigureOut">
              <a:rPr lang="en-US" smtClean="0"/>
              <a:t>11/18/2021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83126A-5919-944C-8385-AD187C64D85E}" type="slidenum">
              <a:rPr lang="en-US" smtClean="0"/>
              <a:t>‹#›</a:t>
            </a:fld>
            <a:endParaRPr lang="en-US"/>
          </a:p>
        </p:txBody>
      </p:sp>
    </p:spTree>
    <p:extLst>
      <p:ext uri="{BB962C8B-B14F-4D97-AF65-F5344CB8AC3E}">
        <p14:creationId xmlns:p14="http://schemas.microsoft.com/office/powerpoint/2010/main" val="339680023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Rectangle 3"/>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Mention that despite the multiple amendments, the purpose of the program has remains the same.  </a:t>
            </a:r>
          </a:p>
        </p:txBody>
      </p:sp>
    </p:spTree>
    <p:extLst>
      <p:ext uri="{BB962C8B-B14F-4D97-AF65-F5344CB8AC3E}">
        <p14:creationId xmlns:p14="http://schemas.microsoft.com/office/powerpoint/2010/main" val="3697968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Jesse - Section 618.425 </a:t>
            </a:r>
            <a:r>
              <a:rPr lang="en-US" sz="1200" b="1" dirty="0">
                <a:effectLst/>
                <a:latin typeface="Times New Roman" panose="02020603050405020304" pitchFamily="18" charset="0"/>
                <a:ea typeface="Times New Roman" panose="02020603050405020304" pitchFamily="18" charset="0"/>
              </a:rPr>
              <a:t>Amount of a job search allowance. </a:t>
            </a:r>
            <a:r>
              <a:rPr lang="en-US" sz="1200" kern="1200" dirty="0">
                <a:solidFill>
                  <a:schemeClr val="tx1"/>
                </a:solidFill>
                <a:effectLst/>
                <a:latin typeface="+mn-lt"/>
                <a:ea typeface="+mn-ea"/>
                <a:cs typeface="+mn-cs"/>
              </a:rPr>
              <a:t>explains how to calculate the amount of a job search allowance and updates the maximum amount available for allowances to the statutory limit of $1,250. It also simplifies requirements by basing allowable travel, lodging, and meal costs on the Federal Travel</a:t>
            </a:r>
            <a:r>
              <a:rPr lang="en-US" sz="1200" kern="1200" baseline="0" dirty="0">
                <a:solidFill>
                  <a:schemeClr val="tx1"/>
                </a:solidFill>
                <a:effectLst/>
                <a:latin typeface="+mn-lt"/>
                <a:ea typeface="+mn-ea"/>
                <a:cs typeface="+mn-cs"/>
              </a:rPr>
              <a:t> Regulations (or FTR)</a:t>
            </a:r>
            <a:r>
              <a:rPr lang="en-US" sz="1200" kern="1200" dirty="0">
                <a:solidFill>
                  <a:schemeClr val="tx1"/>
                </a:solidFill>
                <a:effectLst/>
                <a:latin typeface="+mn-lt"/>
                <a:ea typeface="+mn-ea"/>
                <a:cs typeface="+mn-cs"/>
              </a:rPr>
              <a:t>, which in the Department’s judgment are reasonable and necessary in amount. The lodging and meal allowance is set, by statute, at 90 percent of the lower of actual meal and lodging costs or one-half the applicable prevailing per diem rates in the FTR. Section 618.425 reflects the statutory limit. Section 618.425 also replaces the term “public transportation” with the term “mode of transportation.” The reference to public transportation has been unduly limiting, so the Department is using this more expansive term. </a:t>
            </a:r>
          </a:p>
          <a:p>
            <a:endParaRPr lang="en-US" dirty="0"/>
          </a:p>
        </p:txBody>
      </p:sp>
      <p:sp>
        <p:nvSpPr>
          <p:cNvPr id="4" name="Slide Number Placeholder 3"/>
          <p:cNvSpPr>
            <a:spLocks noGrp="1"/>
          </p:cNvSpPr>
          <p:nvPr>
            <p:ph type="sldNum" sz="quarter" idx="10"/>
          </p:nvPr>
        </p:nvSpPr>
        <p:spPr/>
        <p:txBody>
          <a:bodyPr/>
          <a:lstStyle/>
          <a:p>
            <a:fld id="{9B342BB8-3F7E-4150-BE07-912221E53E6C}" type="slidenum">
              <a:rPr lang="en-US" smtClean="0"/>
              <a:t>17</a:t>
            </a:fld>
            <a:endParaRPr lang="en-US"/>
          </a:p>
        </p:txBody>
      </p:sp>
    </p:spTree>
    <p:extLst>
      <p:ext uri="{BB962C8B-B14F-4D97-AF65-F5344CB8AC3E}">
        <p14:creationId xmlns:p14="http://schemas.microsoft.com/office/powerpoint/2010/main" val="18929553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200000"/>
              </a:lnSpc>
              <a:spcBef>
                <a:spcPts val="0"/>
              </a:spcBef>
              <a:spcAft>
                <a:spcPts val="0"/>
              </a:spcAft>
            </a:pPr>
            <a:r>
              <a:rPr lang="en-US" sz="1200" b="1" dirty="0">
                <a:effectLst/>
                <a:latin typeface="Times New Roman" panose="02020603050405020304" pitchFamily="18" charset="0"/>
                <a:ea typeface="Times New Roman" panose="02020603050405020304" pitchFamily="18" charset="0"/>
                <a:cs typeface="Arial" panose="020B0604020202020204" pitchFamily="34" charset="0"/>
              </a:rPr>
              <a:t>Julie - Section 618.455 Determining the amount of a relocation allowance.</a:t>
            </a:r>
            <a:r>
              <a:rPr lang="en-US" sz="1100" b="0" baseline="0" dirty="0">
                <a:effectLst/>
                <a:latin typeface="Calibri" panose="020F0502020204030204" pitchFamily="34" charset="0"/>
                <a:ea typeface="Times New Roman" panose="02020603050405020304" pitchFamily="18" charset="0"/>
                <a:cs typeface="Arial" panose="020B0604020202020204" pitchFamily="34" charset="0"/>
              </a:rPr>
              <a:t> </a:t>
            </a:r>
            <a:r>
              <a:rPr lang="en-US" sz="1200" kern="1200" dirty="0">
                <a:solidFill>
                  <a:schemeClr val="tx1"/>
                </a:solidFill>
                <a:effectLst/>
                <a:latin typeface="+mn-lt"/>
                <a:ea typeface="+mn-ea"/>
                <a:cs typeface="+mn-cs"/>
              </a:rPr>
              <a:t>consolidates, reorganizes, and updates the requirements. A relocation allowance includes, with specified qualifications, 90 percent of the travel and subsistence costs of the AAW and their family to reach their new home, 90 percent of the cost of moving household effects, and a lump sum equal to three times the worker’s average weekly wage, not to exceed $1,250. The lump sum maximum reflects the statutory limit.</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Section 618.455 requires States to follow the Federal Travel Regulations. Paragraph (a)(1) refers to 41 CFR chapter 301 (travel) and paragraph (a)(3) refers to 41 CFR chapter 302 (movement of household goods).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Paragraph (a)(2) sets reimbursement amounts for the family’s meals and lodging at 90 percent of the lower of their actual meals and lodging costs or one-half the applicable prevailing per diem rates in the FTR. The current per diem rates can be found at: gsa.gov.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Paragraph</a:t>
            </a:r>
            <a:r>
              <a:rPr lang="en-US" sz="1200" kern="1200" baseline="0" dirty="0">
                <a:solidFill>
                  <a:schemeClr val="tx1"/>
                </a:solidFill>
                <a:effectLst/>
                <a:latin typeface="+mn-lt"/>
                <a:ea typeface="+mn-ea"/>
                <a:cs typeface="+mn-cs"/>
              </a:rPr>
              <a:t> (a)</a:t>
            </a:r>
            <a:r>
              <a:rPr lang="en-US" sz="1200" dirty="0">
                <a:effectLst/>
                <a:latin typeface="Times New Roman" panose="02020603050405020304" pitchFamily="18" charset="0"/>
                <a:ea typeface="Times New Roman" panose="02020603050405020304" pitchFamily="18" charset="0"/>
                <a:cs typeface="Arial" panose="020B0604020202020204" pitchFamily="34" charset="0"/>
              </a:rPr>
              <a:t>(4) </a:t>
            </a:r>
            <a:r>
              <a:rPr lang="en-US" sz="1200" i="1" dirty="0">
                <a:effectLst/>
                <a:latin typeface="Times New Roman" panose="02020603050405020304" pitchFamily="18" charset="0"/>
                <a:ea typeface="Times New Roman" panose="02020603050405020304" pitchFamily="18" charset="0"/>
                <a:cs typeface="Arial" panose="020B0604020202020204" pitchFamily="34" charset="0"/>
              </a:rPr>
              <a:t>Lump sum.</a:t>
            </a:r>
            <a:r>
              <a:rPr lang="en-US" sz="1200" dirty="0">
                <a:effectLst/>
                <a:latin typeface="Times New Roman" panose="02020603050405020304" pitchFamily="18" charset="0"/>
                <a:ea typeface="Times New Roman" panose="02020603050405020304" pitchFamily="18" charset="0"/>
                <a:cs typeface="Arial" panose="020B0604020202020204" pitchFamily="34" charset="0"/>
              </a:rPr>
              <a:t> As part of the relocation allowance, the worker will receive a lump sum equivalent to three times the worker’s average weekly wage, not to exceed $1,250.</a:t>
            </a:r>
          </a:p>
          <a:p>
            <a:endParaRPr lang="en-US" sz="1100" dirty="0">
              <a:effectLst/>
              <a:latin typeface="Calibri" panose="020F0502020204030204" pitchFamily="34" charset="0"/>
              <a:ea typeface="Times New Roman" panose="02020603050405020304" pitchFamily="18" charset="0"/>
              <a:cs typeface="Arial" panose="020B0604020202020204" pitchFamily="34" charset="0"/>
            </a:endParaRPr>
          </a:p>
          <a:p>
            <a:r>
              <a:rPr lang="en-US" sz="1100" dirty="0">
                <a:effectLst/>
                <a:latin typeface="Calibri" panose="020F0502020204030204" pitchFamily="34" charset="0"/>
                <a:ea typeface="Times New Roman" panose="02020603050405020304" pitchFamily="18" charset="0"/>
                <a:cs typeface="Arial" panose="020B0604020202020204" pitchFamily="34" charset="0"/>
              </a:rPr>
              <a:t>Paragraph</a:t>
            </a:r>
            <a:r>
              <a:rPr lang="en-US" sz="1100" baseline="0" dirty="0">
                <a:effectLst/>
                <a:latin typeface="Calibri" panose="020F0502020204030204" pitchFamily="34" charset="0"/>
                <a:ea typeface="Times New Roman" panose="02020603050405020304" pitchFamily="18" charset="0"/>
                <a:cs typeface="Arial" panose="020B0604020202020204" pitchFamily="34" charset="0"/>
              </a:rPr>
              <a:t> </a:t>
            </a:r>
            <a:r>
              <a:rPr lang="en-US" sz="1200" dirty="0">
                <a:effectLst/>
                <a:latin typeface="Times New Roman" panose="02020603050405020304" pitchFamily="18" charset="0"/>
                <a:ea typeface="Times New Roman" panose="02020603050405020304" pitchFamily="18" charset="0"/>
                <a:cs typeface="Arial" panose="020B0604020202020204" pitchFamily="34" charset="0"/>
              </a:rPr>
              <a:t>(b) </a:t>
            </a:r>
            <a:r>
              <a:rPr lang="en-US" sz="1200" i="1" dirty="0">
                <a:effectLst/>
                <a:latin typeface="Times New Roman" panose="02020603050405020304" pitchFamily="18" charset="0"/>
                <a:ea typeface="Times New Roman" panose="02020603050405020304" pitchFamily="18" charset="0"/>
                <a:cs typeface="Arial" panose="020B0604020202020204" pitchFamily="34" charset="0"/>
              </a:rPr>
              <a:t>Reduction. </a:t>
            </a:r>
            <a:r>
              <a:rPr lang="en-US" sz="1200" i="0" dirty="0">
                <a:effectLst/>
                <a:latin typeface="Times New Roman" panose="02020603050405020304" pitchFamily="18" charset="0"/>
                <a:ea typeface="Times New Roman" panose="02020603050405020304" pitchFamily="18" charset="0"/>
                <a:cs typeface="Arial" panose="020B0604020202020204" pitchFamily="34" charset="0"/>
              </a:rPr>
              <a:t>Is not new</a:t>
            </a:r>
            <a:r>
              <a:rPr lang="en-US" sz="1200" i="1" dirty="0">
                <a:effectLst/>
                <a:latin typeface="Times New Roman" panose="02020603050405020304" pitchFamily="18" charset="0"/>
                <a:ea typeface="Times New Roman" panose="02020603050405020304" pitchFamily="18" charset="0"/>
                <a:cs typeface="Arial" panose="020B0604020202020204" pitchFamily="34" charset="0"/>
              </a:rPr>
              <a:t>.</a:t>
            </a:r>
            <a:r>
              <a:rPr lang="en-US" sz="1200" dirty="0">
                <a:effectLst/>
                <a:latin typeface="Times New Roman" panose="02020603050405020304" pitchFamily="18" charset="0"/>
                <a:ea typeface="Times New Roman" panose="02020603050405020304" pitchFamily="18" charset="0"/>
                <a:cs typeface="Arial" panose="020B0604020202020204" pitchFamily="34" charset="0"/>
              </a:rPr>
              <a:t> If the AAW is eligible to receive or has received moving expenses from any other source for the same relocation, the State must deduct the amount received from the amount of the relocation allowance as determined in paragraphs (a)(1) through (3) of this section.</a:t>
            </a:r>
          </a:p>
          <a:p>
            <a:endParaRPr lang="en-US" sz="1100" dirty="0">
              <a:effectLst/>
              <a:latin typeface="Calibri" panose="020F0502020204030204" pitchFamily="34" charset="0"/>
              <a:ea typeface="Times New Roman" panose="02020603050405020304" pitchFamily="18" charset="0"/>
              <a:cs typeface="Arial" panose="020B0604020202020204" pitchFamily="34" charset="0"/>
            </a:endParaRPr>
          </a:p>
          <a:p>
            <a:r>
              <a:rPr lang="en-US" sz="1100" dirty="0">
                <a:effectLst/>
                <a:latin typeface="Calibri" panose="020F0502020204030204" pitchFamily="34" charset="0"/>
                <a:ea typeface="Times New Roman" panose="02020603050405020304" pitchFamily="18" charset="0"/>
                <a:cs typeface="Arial" panose="020B0604020202020204" pitchFamily="34" charset="0"/>
              </a:rPr>
              <a:t>Paragraph</a:t>
            </a:r>
            <a:r>
              <a:rPr lang="en-US" sz="1100" baseline="0" dirty="0">
                <a:effectLst/>
                <a:latin typeface="Calibri" panose="020F0502020204030204" pitchFamily="34" charset="0"/>
                <a:ea typeface="Times New Roman" panose="02020603050405020304" pitchFamily="18" charset="0"/>
                <a:cs typeface="Arial" panose="020B0604020202020204" pitchFamily="34" charset="0"/>
              </a:rPr>
              <a:t> </a:t>
            </a:r>
            <a:r>
              <a:rPr lang="en-US" sz="1200" dirty="0">
                <a:effectLst/>
                <a:latin typeface="Times New Roman" panose="02020603050405020304" pitchFamily="18" charset="0"/>
                <a:ea typeface="Times New Roman" panose="02020603050405020304" pitchFamily="18" charset="0"/>
                <a:cs typeface="Arial" panose="020B0604020202020204" pitchFamily="34" charset="0"/>
              </a:rPr>
              <a:t>(c) </a:t>
            </a:r>
            <a:r>
              <a:rPr lang="en-US" sz="1200" i="1" dirty="0">
                <a:effectLst/>
                <a:latin typeface="Times New Roman" panose="02020603050405020304" pitchFamily="18" charset="0"/>
                <a:ea typeface="Times New Roman" panose="02020603050405020304" pitchFamily="18" charset="0"/>
                <a:cs typeface="Arial" panose="020B0604020202020204" pitchFamily="34" charset="0"/>
              </a:rPr>
              <a:t>Limitation.</a:t>
            </a:r>
            <a:r>
              <a:rPr lang="en-US" sz="1200" dirty="0">
                <a:effectLst/>
                <a:latin typeface="Times New Roman" panose="02020603050405020304" pitchFamily="18" charset="0"/>
                <a:ea typeface="Times New Roman" panose="02020603050405020304" pitchFamily="18" charset="0"/>
                <a:cs typeface="Arial" panose="020B0604020202020204" pitchFamily="34" charset="0"/>
              </a:rPr>
              <a:t> Is also not new. In no case may the State pay a travel allowance for the AAW or a family member more than once for a single relocation.</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B342BB8-3F7E-4150-BE07-912221E53E6C}" type="slidenum">
              <a:rPr lang="en-US" smtClean="0"/>
              <a:t>18</a:t>
            </a:fld>
            <a:endParaRPr lang="en-US"/>
          </a:p>
        </p:txBody>
      </p:sp>
    </p:spTree>
    <p:extLst>
      <p:ext uri="{BB962C8B-B14F-4D97-AF65-F5344CB8AC3E}">
        <p14:creationId xmlns:p14="http://schemas.microsoft.com/office/powerpoint/2010/main" val="3036306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7" name="Rectangle 3"/>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Mention that ALL of these criteria must be met in order to receive any TRA</a:t>
            </a:r>
          </a:p>
        </p:txBody>
      </p:sp>
    </p:spTree>
    <p:extLst>
      <p:ext uri="{BB962C8B-B14F-4D97-AF65-F5344CB8AC3E}">
        <p14:creationId xmlns:p14="http://schemas.microsoft.com/office/powerpoint/2010/main" val="32240448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7987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Calibri" panose="020F0502020204030204" pitchFamily="34" charset="0"/>
              </a:defRPr>
            </a:lvl1pPr>
            <a:lvl2pPr marL="742950" indent="-285750" defTabSz="931863">
              <a:spcBef>
                <a:spcPct val="30000"/>
              </a:spcBef>
              <a:defRPr sz="1200">
                <a:solidFill>
                  <a:schemeClr val="tx1"/>
                </a:solidFill>
                <a:latin typeface="Calibri" panose="020F0502020204030204" pitchFamily="34" charset="0"/>
              </a:defRPr>
            </a:lvl2pPr>
            <a:lvl3pPr marL="1143000" indent="-228600" defTabSz="931863">
              <a:spcBef>
                <a:spcPct val="30000"/>
              </a:spcBef>
              <a:defRPr sz="1200">
                <a:solidFill>
                  <a:schemeClr val="tx1"/>
                </a:solidFill>
                <a:latin typeface="Calibri" panose="020F0502020204030204" pitchFamily="34" charset="0"/>
              </a:defRPr>
            </a:lvl3pPr>
            <a:lvl4pPr marL="1600200" indent="-228600" defTabSz="931863">
              <a:spcBef>
                <a:spcPct val="30000"/>
              </a:spcBef>
              <a:defRPr sz="1200">
                <a:solidFill>
                  <a:schemeClr val="tx1"/>
                </a:solidFill>
                <a:latin typeface="Calibri" panose="020F0502020204030204" pitchFamily="34" charset="0"/>
              </a:defRPr>
            </a:lvl4pPr>
            <a:lvl5pPr marL="2057400" indent="-228600" defTabSz="931863">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ECAF4D5-BCF8-41A5-9B4B-C03990132DBB}" type="slidenum">
              <a:rPr lang="en-US" altLang="en-US" smtClean="0"/>
              <a:pPr>
                <a:spcBef>
                  <a:spcPct val="0"/>
                </a:spcBef>
              </a:pPr>
              <a:t>21</a:t>
            </a:fld>
            <a:endParaRPr lang="en-US" altLang="en-US"/>
          </a:p>
        </p:txBody>
      </p:sp>
    </p:spTree>
    <p:extLst>
      <p:ext uri="{BB962C8B-B14F-4D97-AF65-F5344CB8AC3E}">
        <p14:creationId xmlns:p14="http://schemas.microsoft.com/office/powerpoint/2010/main" val="11986667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Rectangle 3"/>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Wait for animation.</a:t>
            </a:r>
          </a:p>
          <a:p>
            <a:r>
              <a:rPr lang="en-US" altLang="en-US"/>
              <a:t>Talk about the 91 weeks (extra 13 weeks to allow for breaks, etc)   Stress that customer must be in training (cannot be on a waiver).</a:t>
            </a:r>
          </a:p>
        </p:txBody>
      </p:sp>
    </p:spTree>
    <p:extLst>
      <p:ext uri="{BB962C8B-B14F-4D97-AF65-F5344CB8AC3E}">
        <p14:creationId xmlns:p14="http://schemas.microsoft.com/office/powerpoint/2010/main" val="2370798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1" name="Rectangle 3"/>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34876411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8602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Calibri" panose="020F0502020204030204" pitchFamily="34" charset="0"/>
              </a:defRPr>
            </a:lvl1pPr>
            <a:lvl2pPr marL="742950" indent="-285750" defTabSz="931863">
              <a:spcBef>
                <a:spcPct val="30000"/>
              </a:spcBef>
              <a:defRPr sz="1200">
                <a:solidFill>
                  <a:schemeClr val="tx1"/>
                </a:solidFill>
                <a:latin typeface="Calibri" panose="020F0502020204030204" pitchFamily="34" charset="0"/>
              </a:defRPr>
            </a:lvl2pPr>
            <a:lvl3pPr marL="1143000" indent="-228600" defTabSz="931863">
              <a:spcBef>
                <a:spcPct val="30000"/>
              </a:spcBef>
              <a:defRPr sz="1200">
                <a:solidFill>
                  <a:schemeClr val="tx1"/>
                </a:solidFill>
                <a:latin typeface="Calibri" panose="020F0502020204030204" pitchFamily="34" charset="0"/>
              </a:defRPr>
            </a:lvl3pPr>
            <a:lvl4pPr marL="1600200" indent="-228600" defTabSz="931863">
              <a:spcBef>
                <a:spcPct val="30000"/>
              </a:spcBef>
              <a:defRPr sz="1200">
                <a:solidFill>
                  <a:schemeClr val="tx1"/>
                </a:solidFill>
                <a:latin typeface="Calibri" panose="020F0502020204030204" pitchFamily="34" charset="0"/>
              </a:defRPr>
            </a:lvl4pPr>
            <a:lvl5pPr marL="2057400" indent="-228600" defTabSz="931863">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C84F455-1048-48D2-AD24-83C9F9A0B5BB}" type="slidenum">
              <a:rPr lang="en-US" altLang="en-US" smtClean="0"/>
              <a:pPr>
                <a:spcBef>
                  <a:spcPct val="0"/>
                </a:spcBef>
              </a:pPr>
              <a:t>24</a:t>
            </a:fld>
            <a:endParaRPr lang="en-US" altLang="en-US"/>
          </a:p>
        </p:txBody>
      </p:sp>
    </p:spTree>
    <p:extLst>
      <p:ext uri="{BB962C8B-B14F-4D97-AF65-F5344CB8AC3E}">
        <p14:creationId xmlns:p14="http://schemas.microsoft.com/office/powerpoint/2010/main" val="24854162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8806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Calibri" panose="020F0502020204030204" pitchFamily="34" charset="0"/>
              </a:defRPr>
            </a:lvl1pPr>
            <a:lvl2pPr marL="742950" indent="-285750" defTabSz="931863">
              <a:spcBef>
                <a:spcPct val="30000"/>
              </a:spcBef>
              <a:defRPr sz="1200">
                <a:solidFill>
                  <a:schemeClr val="tx1"/>
                </a:solidFill>
                <a:latin typeface="Calibri" panose="020F0502020204030204" pitchFamily="34" charset="0"/>
              </a:defRPr>
            </a:lvl2pPr>
            <a:lvl3pPr marL="1143000" indent="-228600" defTabSz="931863">
              <a:spcBef>
                <a:spcPct val="30000"/>
              </a:spcBef>
              <a:defRPr sz="1200">
                <a:solidFill>
                  <a:schemeClr val="tx1"/>
                </a:solidFill>
                <a:latin typeface="Calibri" panose="020F0502020204030204" pitchFamily="34" charset="0"/>
              </a:defRPr>
            </a:lvl3pPr>
            <a:lvl4pPr marL="1600200" indent="-228600" defTabSz="931863">
              <a:spcBef>
                <a:spcPct val="30000"/>
              </a:spcBef>
              <a:defRPr sz="1200">
                <a:solidFill>
                  <a:schemeClr val="tx1"/>
                </a:solidFill>
                <a:latin typeface="Calibri" panose="020F0502020204030204" pitchFamily="34" charset="0"/>
              </a:defRPr>
            </a:lvl4pPr>
            <a:lvl5pPr marL="2057400" indent="-228600" defTabSz="931863">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A9CB92B-989F-4812-80EF-B87914283D7B}" type="slidenum">
              <a:rPr lang="en-US" altLang="en-US" smtClean="0"/>
              <a:pPr>
                <a:spcBef>
                  <a:spcPct val="0"/>
                </a:spcBef>
              </a:pPr>
              <a:t>25</a:t>
            </a:fld>
            <a:endParaRPr lang="en-US" altLang="en-US"/>
          </a:p>
        </p:txBody>
      </p:sp>
    </p:spTree>
    <p:extLst>
      <p:ext uri="{BB962C8B-B14F-4D97-AF65-F5344CB8AC3E}">
        <p14:creationId xmlns:p14="http://schemas.microsoft.com/office/powerpoint/2010/main" val="16204153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9011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Calibri" panose="020F0502020204030204" pitchFamily="34" charset="0"/>
              </a:defRPr>
            </a:lvl1pPr>
            <a:lvl2pPr marL="742950" indent="-285750" defTabSz="931863">
              <a:spcBef>
                <a:spcPct val="30000"/>
              </a:spcBef>
              <a:defRPr sz="1200">
                <a:solidFill>
                  <a:schemeClr val="tx1"/>
                </a:solidFill>
                <a:latin typeface="Calibri" panose="020F0502020204030204" pitchFamily="34" charset="0"/>
              </a:defRPr>
            </a:lvl2pPr>
            <a:lvl3pPr marL="1143000" indent="-228600" defTabSz="931863">
              <a:spcBef>
                <a:spcPct val="30000"/>
              </a:spcBef>
              <a:defRPr sz="1200">
                <a:solidFill>
                  <a:schemeClr val="tx1"/>
                </a:solidFill>
                <a:latin typeface="Calibri" panose="020F0502020204030204" pitchFamily="34" charset="0"/>
              </a:defRPr>
            </a:lvl3pPr>
            <a:lvl4pPr marL="1600200" indent="-228600" defTabSz="931863">
              <a:spcBef>
                <a:spcPct val="30000"/>
              </a:spcBef>
              <a:defRPr sz="1200">
                <a:solidFill>
                  <a:schemeClr val="tx1"/>
                </a:solidFill>
                <a:latin typeface="Calibri" panose="020F0502020204030204" pitchFamily="34" charset="0"/>
              </a:defRPr>
            </a:lvl4pPr>
            <a:lvl5pPr marL="2057400" indent="-228600" defTabSz="931863">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FA452AB-6C37-4983-9730-D280EDF6A33C}" type="slidenum">
              <a:rPr lang="en-US" altLang="en-US" smtClean="0"/>
              <a:pPr>
                <a:spcBef>
                  <a:spcPct val="0"/>
                </a:spcBef>
              </a:pPr>
              <a:t>26</a:t>
            </a:fld>
            <a:endParaRPr lang="en-US" altLang="en-US"/>
          </a:p>
        </p:txBody>
      </p:sp>
    </p:spTree>
    <p:extLst>
      <p:ext uri="{BB962C8B-B14F-4D97-AF65-F5344CB8AC3E}">
        <p14:creationId xmlns:p14="http://schemas.microsoft.com/office/powerpoint/2010/main" val="12146952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493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493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Calibri" panose="020F0502020204030204" pitchFamily="34" charset="0"/>
              </a:defRPr>
            </a:lvl1pPr>
            <a:lvl2pPr marL="742950" indent="-285750" defTabSz="931863">
              <a:spcBef>
                <a:spcPct val="30000"/>
              </a:spcBef>
              <a:defRPr sz="1200">
                <a:solidFill>
                  <a:schemeClr val="tx1"/>
                </a:solidFill>
                <a:latin typeface="Calibri" panose="020F0502020204030204" pitchFamily="34" charset="0"/>
              </a:defRPr>
            </a:lvl2pPr>
            <a:lvl3pPr marL="1143000" indent="-228600" defTabSz="931863">
              <a:spcBef>
                <a:spcPct val="30000"/>
              </a:spcBef>
              <a:defRPr sz="1200">
                <a:solidFill>
                  <a:schemeClr val="tx1"/>
                </a:solidFill>
                <a:latin typeface="Calibri" panose="020F0502020204030204" pitchFamily="34" charset="0"/>
              </a:defRPr>
            </a:lvl3pPr>
            <a:lvl4pPr marL="1600200" indent="-228600" defTabSz="931863">
              <a:spcBef>
                <a:spcPct val="30000"/>
              </a:spcBef>
              <a:defRPr sz="1200">
                <a:solidFill>
                  <a:schemeClr val="tx1"/>
                </a:solidFill>
                <a:latin typeface="Calibri" panose="020F0502020204030204" pitchFamily="34" charset="0"/>
              </a:defRPr>
            </a:lvl4pPr>
            <a:lvl5pPr marL="2057400" indent="-228600" defTabSz="931863">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78044B8-1D27-43DD-AE6A-94E65222DCA6}" type="slidenum">
              <a:rPr lang="en-US" altLang="en-US" smtClean="0"/>
              <a:pPr>
                <a:spcBef>
                  <a:spcPct val="0"/>
                </a:spcBef>
              </a:pPr>
              <a:t>27</a:t>
            </a:fld>
            <a:endParaRPr lang="en-US" altLang="en-US"/>
          </a:p>
        </p:txBody>
      </p:sp>
    </p:spTree>
    <p:extLst>
      <p:ext uri="{BB962C8B-B14F-4D97-AF65-F5344CB8AC3E}">
        <p14:creationId xmlns:p14="http://schemas.microsoft.com/office/powerpoint/2010/main" val="30436616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922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Calibri" panose="020F0502020204030204" pitchFamily="34" charset="0"/>
              </a:defRPr>
            </a:lvl1pPr>
            <a:lvl2pPr marL="742950" indent="-285750" defTabSz="931863">
              <a:spcBef>
                <a:spcPct val="30000"/>
              </a:spcBef>
              <a:defRPr sz="1200">
                <a:solidFill>
                  <a:schemeClr val="tx1"/>
                </a:solidFill>
                <a:latin typeface="Calibri" panose="020F0502020204030204" pitchFamily="34" charset="0"/>
              </a:defRPr>
            </a:lvl2pPr>
            <a:lvl3pPr marL="1143000" indent="-228600" defTabSz="931863">
              <a:spcBef>
                <a:spcPct val="30000"/>
              </a:spcBef>
              <a:defRPr sz="1200">
                <a:solidFill>
                  <a:schemeClr val="tx1"/>
                </a:solidFill>
                <a:latin typeface="Calibri" panose="020F0502020204030204" pitchFamily="34" charset="0"/>
              </a:defRPr>
            </a:lvl3pPr>
            <a:lvl4pPr marL="1600200" indent="-228600" defTabSz="931863">
              <a:spcBef>
                <a:spcPct val="30000"/>
              </a:spcBef>
              <a:defRPr sz="1200">
                <a:solidFill>
                  <a:schemeClr val="tx1"/>
                </a:solidFill>
                <a:latin typeface="Calibri" panose="020F0502020204030204" pitchFamily="34" charset="0"/>
              </a:defRPr>
            </a:lvl4pPr>
            <a:lvl5pPr marL="2057400" indent="-228600" defTabSz="931863">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B4431FD-773B-4CD8-BE1E-4067887F8295}" type="slidenum">
              <a:rPr lang="en-US" altLang="en-US" smtClean="0"/>
              <a:pPr>
                <a:spcBef>
                  <a:spcPct val="0"/>
                </a:spcBef>
              </a:pPr>
              <a:t>3</a:t>
            </a:fld>
            <a:endParaRPr lang="en-US" altLang="en-US"/>
          </a:p>
        </p:txBody>
      </p:sp>
    </p:spTree>
    <p:extLst>
      <p:ext uri="{BB962C8B-B14F-4D97-AF65-F5344CB8AC3E}">
        <p14:creationId xmlns:p14="http://schemas.microsoft.com/office/powerpoint/2010/main" val="14464150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922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Calibri" panose="020F0502020204030204" pitchFamily="34" charset="0"/>
              </a:defRPr>
            </a:lvl1pPr>
            <a:lvl2pPr marL="742950" indent="-285750" defTabSz="931863">
              <a:spcBef>
                <a:spcPct val="30000"/>
              </a:spcBef>
              <a:defRPr sz="1200">
                <a:solidFill>
                  <a:schemeClr val="tx1"/>
                </a:solidFill>
                <a:latin typeface="Calibri" panose="020F0502020204030204" pitchFamily="34" charset="0"/>
              </a:defRPr>
            </a:lvl2pPr>
            <a:lvl3pPr marL="1143000" indent="-228600" defTabSz="931863">
              <a:spcBef>
                <a:spcPct val="30000"/>
              </a:spcBef>
              <a:defRPr sz="1200">
                <a:solidFill>
                  <a:schemeClr val="tx1"/>
                </a:solidFill>
                <a:latin typeface="Calibri" panose="020F0502020204030204" pitchFamily="34" charset="0"/>
              </a:defRPr>
            </a:lvl3pPr>
            <a:lvl4pPr marL="1600200" indent="-228600" defTabSz="931863">
              <a:spcBef>
                <a:spcPct val="30000"/>
              </a:spcBef>
              <a:defRPr sz="1200">
                <a:solidFill>
                  <a:schemeClr val="tx1"/>
                </a:solidFill>
                <a:latin typeface="Calibri" panose="020F0502020204030204" pitchFamily="34" charset="0"/>
              </a:defRPr>
            </a:lvl4pPr>
            <a:lvl5pPr marL="2057400" indent="-228600" defTabSz="931863">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B4431FD-773B-4CD8-BE1E-4067887F8295}" type="slidenum">
              <a:rPr lang="en-US" altLang="en-US" smtClean="0"/>
              <a:pPr>
                <a:spcBef>
                  <a:spcPct val="0"/>
                </a:spcBef>
              </a:pPr>
              <a:t>4</a:t>
            </a:fld>
            <a:endParaRPr lang="en-US" altLang="en-US"/>
          </a:p>
        </p:txBody>
      </p:sp>
    </p:spTree>
    <p:extLst>
      <p:ext uri="{BB962C8B-B14F-4D97-AF65-F5344CB8AC3E}">
        <p14:creationId xmlns:p14="http://schemas.microsoft.com/office/powerpoint/2010/main" val="31614881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Rectangle 3"/>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Stress that it is important to know both the 2002 Act and the 2009 Act as we will be providing benefits under two different sets of rules for customers covered by petitions filed before AND on or after May 18, 2009.</a:t>
            </a:r>
          </a:p>
          <a:p>
            <a:r>
              <a:rPr lang="en-US" altLang="en-US" dirty="0"/>
              <a:t>Mention that we are now going to go over some of the major differences between the two Acts.  For current counselors, this will highlight the changes.  For new counselors, this will give an overview of the services under the Trade program.  </a:t>
            </a:r>
          </a:p>
        </p:txBody>
      </p:sp>
    </p:spTree>
    <p:extLst>
      <p:ext uri="{BB962C8B-B14F-4D97-AF65-F5344CB8AC3E}">
        <p14:creationId xmlns:p14="http://schemas.microsoft.com/office/powerpoint/2010/main" val="19310961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Rectangle 3"/>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Stress that it is important to know both the 2002 Act and the 2009 Act as we will be providing benefits under two different sets of rules for customers covered by petitions filed before AND on or after May 18, 2009.</a:t>
            </a:r>
          </a:p>
          <a:p>
            <a:r>
              <a:rPr lang="en-US" altLang="en-US" dirty="0"/>
              <a:t>Mention that we are now going to go over some of the major differences between the two Acts.  For current counselors, this will highlight the changes.  For new counselors, this will give an overview of the services under the Trade program.  </a:t>
            </a:r>
          </a:p>
        </p:txBody>
      </p:sp>
    </p:spTree>
    <p:extLst>
      <p:ext uri="{BB962C8B-B14F-4D97-AF65-F5344CB8AC3E}">
        <p14:creationId xmlns:p14="http://schemas.microsoft.com/office/powerpoint/2010/main" val="22595089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a:extLst>
              <a:ext uri="{FF2B5EF4-FFF2-40B4-BE49-F238E27FC236}">
                <a16:creationId xmlns:a16="http://schemas.microsoft.com/office/drawing/2014/main" id="{82923512-F262-4ACF-8672-BA6EC24EEC5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a:extLst>
              <a:ext uri="{FF2B5EF4-FFF2-40B4-BE49-F238E27FC236}">
                <a16:creationId xmlns:a16="http://schemas.microsoft.com/office/drawing/2014/main" id="{AFFE3B49-A40D-4AFD-B2F6-FF4B4F6C9980}"/>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No Retroactive Approval – after training is complete no requests for travel and subsistence allowances will be approved/backdated</a:t>
            </a:r>
          </a:p>
          <a:p>
            <a:endParaRPr lang="en-US" altLang="en-US"/>
          </a:p>
        </p:txBody>
      </p:sp>
      <p:sp>
        <p:nvSpPr>
          <p:cNvPr id="57348" name="Slide Number Placeholder 3">
            <a:extLst>
              <a:ext uri="{FF2B5EF4-FFF2-40B4-BE49-F238E27FC236}">
                <a16:creationId xmlns:a16="http://schemas.microsoft.com/office/drawing/2014/main" id="{0E5A1276-42F9-42DE-8E26-FB1ADA1D700A}"/>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31863" eaLnBrk="0" hangingPunct="0">
              <a:spcBef>
                <a:spcPct val="30000"/>
              </a:spcBef>
              <a:defRPr sz="1200">
                <a:solidFill>
                  <a:schemeClr val="tx1"/>
                </a:solidFill>
                <a:latin typeface="Calibri" panose="020F0502020204030204" pitchFamily="34" charset="0"/>
              </a:defRPr>
            </a:lvl1pPr>
            <a:lvl2pPr marL="742950" indent="-285750" algn="l" defTabSz="931863" eaLnBrk="0" hangingPunct="0">
              <a:spcBef>
                <a:spcPct val="30000"/>
              </a:spcBef>
              <a:defRPr sz="1200">
                <a:solidFill>
                  <a:schemeClr val="tx1"/>
                </a:solidFill>
                <a:latin typeface="Calibri" panose="020F0502020204030204" pitchFamily="34" charset="0"/>
              </a:defRPr>
            </a:lvl2pPr>
            <a:lvl3pPr marL="1143000" indent="-228600" algn="l" defTabSz="931863" eaLnBrk="0" hangingPunct="0">
              <a:spcBef>
                <a:spcPct val="30000"/>
              </a:spcBef>
              <a:defRPr sz="1200">
                <a:solidFill>
                  <a:schemeClr val="tx1"/>
                </a:solidFill>
                <a:latin typeface="Calibri" panose="020F0502020204030204" pitchFamily="34" charset="0"/>
              </a:defRPr>
            </a:lvl3pPr>
            <a:lvl4pPr marL="1600200" indent="-228600" algn="l" defTabSz="931863" eaLnBrk="0" hangingPunct="0">
              <a:spcBef>
                <a:spcPct val="30000"/>
              </a:spcBef>
              <a:defRPr sz="1200">
                <a:solidFill>
                  <a:schemeClr val="tx1"/>
                </a:solidFill>
                <a:latin typeface="Calibri" panose="020F0502020204030204" pitchFamily="34" charset="0"/>
              </a:defRPr>
            </a:lvl4pPr>
            <a:lvl5pPr marL="2057400" indent="-228600" algn="l"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A8CA1D80-371C-4606-9033-0EAFB145133A}" type="slidenum">
              <a:rPr lang="en-US" altLang="en-US"/>
              <a:pPr algn="r" eaLnBrk="1" hangingPunct="1">
                <a:spcBef>
                  <a:spcPct val="0"/>
                </a:spcBef>
              </a:pPr>
              <a:t>13</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4599881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6393DFF2-ABCE-479F-901B-3F2C30903D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83D1FCF2-3F6F-4F83-AB9E-A5C7A46A919D}"/>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solidFill>
                  <a:srgbClr val="FF0000"/>
                </a:solidFill>
              </a:rPr>
              <a:t>Workers participating on the ATAA need a Certification from the USDOL </a:t>
            </a:r>
          </a:p>
        </p:txBody>
      </p:sp>
      <p:sp>
        <p:nvSpPr>
          <p:cNvPr id="64516" name="Slide Number Placeholder 3">
            <a:extLst>
              <a:ext uri="{FF2B5EF4-FFF2-40B4-BE49-F238E27FC236}">
                <a16:creationId xmlns:a16="http://schemas.microsoft.com/office/drawing/2014/main" id="{F97DC72F-A2A2-4B12-8AA6-48E23EADCF37}"/>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31863" eaLnBrk="0" hangingPunct="0">
              <a:spcBef>
                <a:spcPct val="30000"/>
              </a:spcBef>
              <a:defRPr sz="1200">
                <a:solidFill>
                  <a:schemeClr val="tx1"/>
                </a:solidFill>
                <a:latin typeface="Calibri" panose="020F0502020204030204" pitchFamily="34" charset="0"/>
              </a:defRPr>
            </a:lvl1pPr>
            <a:lvl2pPr marL="742950" indent="-285750" algn="l" defTabSz="931863" eaLnBrk="0" hangingPunct="0">
              <a:spcBef>
                <a:spcPct val="30000"/>
              </a:spcBef>
              <a:defRPr sz="1200">
                <a:solidFill>
                  <a:schemeClr val="tx1"/>
                </a:solidFill>
                <a:latin typeface="Calibri" panose="020F0502020204030204" pitchFamily="34" charset="0"/>
              </a:defRPr>
            </a:lvl2pPr>
            <a:lvl3pPr marL="1143000" indent="-228600" algn="l" defTabSz="931863" eaLnBrk="0" hangingPunct="0">
              <a:spcBef>
                <a:spcPct val="30000"/>
              </a:spcBef>
              <a:defRPr sz="1200">
                <a:solidFill>
                  <a:schemeClr val="tx1"/>
                </a:solidFill>
                <a:latin typeface="Calibri" panose="020F0502020204030204" pitchFamily="34" charset="0"/>
              </a:defRPr>
            </a:lvl3pPr>
            <a:lvl4pPr marL="1600200" indent="-228600" algn="l" defTabSz="931863" eaLnBrk="0" hangingPunct="0">
              <a:spcBef>
                <a:spcPct val="30000"/>
              </a:spcBef>
              <a:defRPr sz="1200">
                <a:solidFill>
                  <a:schemeClr val="tx1"/>
                </a:solidFill>
                <a:latin typeface="Calibri" panose="020F0502020204030204" pitchFamily="34" charset="0"/>
              </a:defRPr>
            </a:lvl4pPr>
            <a:lvl5pPr marL="2057400" indent="-228600" algn="l"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0256AC44-F017-40A1-8048-F6BE6C4B4B85}" type="slidenum">
              <a:rPr lang="en-US" altLang="en-US"/>
              <a:pPr algn="r" eaLnBrk="1" hangingPunct="1">
                <a:spcBef>
                  <a:spcPct val="0"/>
                </a:spcBef>
              </a:pPr>
              <a:t>15</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6393DFF2-ABCE-479F-901B-3F2C30903D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83D1FCF2-3F6F-4F83-AB9E-A5C7A46A919D}"/>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solidFill>
                  <a:srgbClr val="FF0000"/>
                </a:solidFill>
              </a:rPr>
              <a:t>Workers participating on the ATAA need a Certification from the USDOL </a:t>
            </a:r>
          </a:p>
        </p:txBody>
      </p:sp>
      <p:sp>
        <p:nvSpPr>
          <p:cNvPr id="64516" name="Slide Number Placeholder 3">
            <a:extLst>
              <a:ext uri="{FF2B5EF4-FFF2-40B4-BE49-F238E27FC236}">
                <a16:creationId xmlns:a16="http://schemas.microsoft.com/office/drawing/2014/main" id="{F97DC72F-A2A2-4B12-8AA6-48E23EADCF37}"/>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31863" eaLnBrk="0" hangingPunct="0">
              <a:spcBef>
                <a:spcPct val="30000"/>
              </a:spcBef>
              <a:defRPr sz="1200">
                <a:solidFill>
                  <a:schemeClr val="tx1"/>
                </a:solidFill>
                <a:latin typeface="Calibri" panose="020F0502020204030204" pitchFamily="34" charset="0"/>
              </a:defRPr>
            </a:lvl1pPr>
            <a:lvl2pPr marL="742950" indent="-285750" algn="l" defTabSz="931863" eaLnBrk="0" hangingPunct="0">
              <a:spcBef>
                <a:spcPct val="30000"/>
              </a:spcBef>
              <a:defRPr sz="1200">
                <a:solidFill>
                  <a:schemeClr val="tx1"/>
                </a:solidFill>
                <a:latin typeface="Calibri" panose="020F0502020204030204" pitchFamily="34" charset="0"/>
              </a:defRPr>
            </a:lvl2pPr>
            <a:lvl3pPr marL="1143000" indent="-228600" algn="l" defTabSz="931863" eaLnBrk="0" hangingPunct="0">
              <a:spcBef>
                <a:spcPct val="30000"/>
              </a:spcBef>
              <a:defRPr sz="1200">
                <a:solidFill>
                  <a:schemeClr val="tx1"/>
                </a:solidFill>
                <a:latin typeface="Calibri" panose="020F0502020204030204" pitchFamily="34" charset="0"/>
              </a:defRPr>
            </a:lvl3pPr>
            <a:lvl4pPr marL="1600200" indent="-228600" algn="l" defTabSz="931863" eaLnBrk="0" hangingPunct="0">
              <a:spcBef>
                <a:spcPct val="30000"/>
              </a:spcBef>
              <a:defRPr sz="1200">
                <a:solidFill>
                  <a:schemeClr val="tx1"/>
                </a:solidFill>
                <a:latin typeface="Calibri" panose="020F0502020204030204" pitchFamily="34" charset="0"/>
              </a:defRPr>
            </a:lvl4pPr>
            <a:lvl5pPr marL="2057400" indent="-228600" algn="l"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0256AC44-F017-40A1-8048-F6BE6C4B4B85}" type="slidenum">
              <a:rPr lang="en-US" altLang="en-US"/>
              <a:pPr algn="r" eaLnBrk="1" hangingPunct="1">
                <a:spcBef>
                  <a:spcPct val="0"/>
                </a:spcBef>
              </a:pPr>
              <a:t>16</a:t>
            </a:fld>
            <a:endParaRPr lang="en-US" altLang="en-US"/>
          </a:p>
        </p:txBody>
      </p:sp>
    </p:spTree>
    <p:extLst>
      <p:ext uri="{BB962C8B-B14F-4D97-AF65-F5344CB8AC3E}">
        <p14:creationId xmlns:p14="http://schemas.microsoft.com/office/powerpoint/2010/main" val="40750022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Rectangle 2"/>
          <p:cNvSpPr/>
          <p:nvPr userDrawn="1"/>
        </p:nvSpPr>
        <p:spPr>
          <a:xfrm>
            <a:off x="0" y="-14107"/>
            <a:ext cx="9144000" cy="4385986"/>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itle 14"/>
          <p:cNvSpPr>
            <a:spLocks noGrp="1"/>
          </p:cNvSpPr>
          <p:nvPr userDrawn="1">
            <p:ph type="title"/>
          </p:nvPr>
        </p:nvSpPr>
        <p:spPr>
          <a:xfrm>
            <a:off x="457200" y="972490"/>
            <a:ext cx="6400800" cy="1141001"/>
          </a:xfrm>
        </p:spPr>
        <p:txBody>
          <a:bodyPr lIns="0" rIns="0" anchor="b" anchorCtr="0"/>
          <a:lstStyle>
            <a:lvl1pPr>
              <a:lnSpc>
                <a:spcPct val="80000"/>
              </a:lnSpc>
              <a:defRPr sz="5400" b="0"/>
            </a:lvl1pPr>
          </a:lstStyle>
          <a:p>
            <a:r>
              <a:rPr lang="en-US" dirty="0"/>
              <a:t>Click to edit Master title style</a:t>
            </a:r>
          </a:p>
        </p:txBody>
      </p:sp>
      <p:sp>
        <p:nvSpPr>
          <p:cNvPr id="17" name="Text Placeholder 16"/>
          <p:cNvSpPr>
            <a:spLocks noGrp="1"/>
          </p:cNvSpPr>
          <p:nvPr userDrawn="1">
            <p:ph type="body" sz="quarter" idx="10"/>
          </p:nvPr>
        </p:nvSpPr>
        <p:spPr>
          <a:xfrm>
            <a:off x="457200" y="2286529"/>
            <a:ext cx="6597650" cy="746125"/>
          </a:xfrm>
        </p:spPr>
        <p:txBody>
          <a:bodyPr lIns="0" rIns="0">
            <a:noAutofit/>
          </a:bodyPr>
          <a:lstStyle>
            <a:lvl1pPr marL="0" indent="0">
              <a:lnSpc>
                <a:spcPct val="80000"/>
              </a:lnSpc>
              <a:buNone/>
              <a:defRPr sz="3200">
                <a:solidFill>
                  <a:srgbClr val="FDD809"/>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Click to edit Master text styles</a:t>
            </a:r>
          </a:p>
        </p:txBody>
      </p:sp>
      <p:sp>
        <p:nvSpPr>
          <p:cNvPr id="20" name="Text Placeholder 16"/>
          <p:cNvSpPr>
            <a:spLocks noGrp="1"/>
          </p:cNvSpPr>
          <p:nvPr userDrawn="1">
            <p:ph type="body" sz="quarter" idx="11" hasCustomPrompt="1"/>
          </p:nvPr>
        </p:nvSpPr>
        <p:spPr>
          <a:xfrm>
            <a:off x="457200" y="3870325"/>
            <a:ext cx="5035550" cy="297677"/>
          </a:xfrm>
        </p:spPr>
        <p:txBody>
          <a:bodyPr lIns="0" rIns="0">
            <a:noAutofit/>
          </a:bodyPr>
          <a:lstStyle>
            <a:lvl1pPr marL="0" indent="0">
              <a:lnSpc>
                <a:spcPct val="90000"/>
              </a:lnSpc>
              <a:buNone/>
              <a:defRPr sz="1800">
                <a:solidFill>
                  <a:srgbClr val="FFFFFF"/>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April 27, 2018</a:t>
            </a:r>
          </a:p>
        </p:txBody>
      </p:sp>
      <p:sp>
        <p:nvSpPr>
          <p:cNvPr id="22" name="Text Placeholder 16"/>
          <p:cNvSpPr>
            <a:spLocks noGrp="1"/>
          </p:cNvSpPr>
          <p:nvPr userDrawn="1">
            <p:ph type="body" sz="quarter" idx="12" hasCustomPrompt="1"/>
          </p:nvPr>
        </p:nvSpPr>
        <p:spPr>
          <a:xfrm>
            <a:off x="457200" y="5137133"/>
            <a:ext cx="3229648" cy="1459169"/>
          </a:xfrm>
        </p:spPr>
        <p:txBody>
          <a:bodyPr lIns="0" rIns="0">
            <a:noAutofit/>
          </a:bodyPr>
          <a:lstStyle>
            <a:lvl1pPr marL="0" indent="0">
              <a:lnSpc>
                <a:spcPct val="100000"/>
              </a:lnSpc>
              <a:buNone/>
              <a:defRPr sz="1800">
                <a:solidFill>
                  <a:schemeClr val="bg1">
                    <a:lumMod val="50000"/>
                  </a:schemeClr>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Presenter Name</a:t>
            </a:r>
            <a:br>
              <a:rPr lang="en-US" dirty="0"/>
            </a:br>
            <a:r>
              <a:rPr lang="en-US" dirty="0"/>
              <a:t>Contact information</a:t>
            </a:r>
          </a:p>
          <a:p>
            <a:pPr lvl="0"/>
            <a:r>
              <a:rPr lang="en-US" dirty="0"/>
              <a:t>Email</a:t>
            </a:r>
            <a:br>
              <a:rPr lang="en-US" dirty="0"/>
            </a:br>
            <a:r>
              <a:rPr lang="en-US" dirty="0"/>
              <a:t>Phone</a:t>
            </a:r>
          </a:p>
        </p:txBody>
      </p:sp>
      <p:sp>
        <p:nvSpPr>
          <p:cNvPr id="12" name="Right Triangle 11"/>
          <p:cNvSpPr/>
          <p:nvPr/>
        </p:nvSpPr>
        <p:spPr>
          <a:xfrm flipH="1" flipV="1">
            <a:off x="7358302" y="-14108"/>
            <a:ext cx="1801089" cy="4385986"/>
          </a:xfrm>
          <a:prstGeom prst="rtTriangle">
            <a:avLst/>
          </a:prstGeom>
          <a:solidFill>
            <a:srgbClr val="45A78E"/>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350804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 name="Chart Placeholder 2"/>
          <p:cNvSpPr>
            <a:spLocks noGrp="1"/>
          </p:cNvSpPr>
          <p:nvPr>
            <p:ph type="chart" sz="quarter" idx="10"/>
          </p:nvPr>
        </p:nvSpPr>
        <p:spPr>
          <a:xfrm>
            <a:off x="457200" y="1555750"/>
            <a:ext cx="8229600" cy="4306888"/>
          </a:xfrm>
        </p:spPr>
        <p:txBody>
          <a:bodyPr/>
          <a:lstStyle/>
          <a:p>
            <a:endParaRPr lang="en-US"/>
          </a:p>
        </p:txBody>
      </p:sp>
    </p:spTree>
    <p:extLst>
      <p:ext uri="{BB962C8B-B14F-4D97-AF65-F5344CB8AC3E}">
        <p14:creationId xmlns:p14="http://schemas.microsoft.com/office/powerpoint/2010/main" val="3951118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 name="Table Placeholder 3"/>
          <p:cNvSpPr>
            <a:spLocks noGrp="1"/>
          </p:cNvSpPr>
          <p:nvPr>
            <p:ph type="tbl" sz="quarter" idx="11"/>
          </p:nvPr>
        </p:nvSpPr>
        <p:spPr>
          <a:xfrm>
            <a:off x="457200" y="1555750"/>
            <a:ext cx="8229600" cy="4306888"/>
          </a:xfrm>
        </p:spPr>
        <p:txBody>
          <a:bodyPr/>
          <a:lstStyle/>
          <a:p>
            <a:endParaRPr lang="en-US"/>
          </a:p>
        </p:txBody>
      </p:sp>
    </p:spTree>
    <p:extLst>
      <p:ext uri="{BB962C8B-B14F-4D97-AF65-F5344CB8AC3E}">
        <p14:creationId xmlns:p14="http://schemas.microsoft.com/office/powerpoint/2010/main" val="7700913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mage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 name="Picture Placeholder 4"/>
          <p:cNvSpPr>
            <a:spLocks noGrp="1"/>
          </p:cNvSpPr>
          <p:nvPr>
            <p:ph type="pic" sz="quarter" idx="10"/>
          </p:nvPr>
        </p:nvSpPr>
        <p:spPr>
          <a:xfrm>
            <a:off x="0" y="1216122"/>
            <a:ext cx="9144000" cy="4918364"/>
          </a:xfrm>
          <a:solidFill>
            <a:srgbClr val="D1D3D4"/>
          </a:solidFill>
        </p:spPr>
        <p:txBody>
          <a:bodyPr/>
          <a:lstStyle/>
          <a:p>
            <a:endParaRPr lang="en-US"/>
          </a:p>
        </p:txBody>
      </p:sp>
    </p:spTree>
    <p:extLst>
      <p:ext uri="{BB962C8B-B14F-4D97-AF65-F5344CB8AC3E}">
        <p14:creationId xmlns:p14="http://schemas.microsoft.com/office/powerpoint/2010/main" val="3025038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Images">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 name="Picture Placeholder 4"/>
          <p:cNvSpPr>
            <a:spLocks noGrp="1"/>
          </p:cNvSpPr>
          <p:nvPr>
            <p:ph type="pic" sz="quarter" idx="10"/>
          </p:nvPr>
        </p:nvSpPr>
        <p:spPr>
          <a:xfrm>
            <a:off x="0" y="1216122"/>
            <a:ext cx="4582583" cy="4918364"/>
          </a:xfrm>
          <a:solidFill>
            <a:srgbClr val="D1D3D4"/>
          </a:solidFill>
        </p:spPr>
        <p:txBody>
          <a:bodyPr>
            <a:normAutofit/>
          </a:bodyPr>
          <a:lstStyle>
            <a:lvl1pPr>
              <a:defRPr sz="2400"/>
            </a:lvl1pPr>
          </a:lstStyle>
          <a:p>
            <a:endParaRPr lang="en-US" dirty="0"/>
          </a:p>
        </p:txBody>
      </p:sp>
      <p:sp>
        <p:nvSpPr>
          <p:cNvPr id="7" name="Picture Placeholder 4"/>
          <p:cNvSpPr>
            <a:spLocks noGrp="1"/>
          </p:cNvSpPr>
          <p:nvPr>
            <p:ph type="pic" sz="quarter" idx="11"/>
          </p:nvPr>
        </p:nvSpPr>
        <p:spPr>
          <a:xfrm>
            <a:off x="4572000" y="1216122"/>
            <a:ext cx="4582583" cy="4918364"/>
          </a:xfrm>
          <a:solidFill>
            <a:srgbClr val="D1D3D4"/>
          </a:solidFill>
        </p:spPr>
        <p:txBody>
          <a:bodyPr>
            <a:normAutofit/>
          </a:bodyPr>
          <a:lstStyle>
            <a:lvl1pPr>
              <a:defRPr sz="2400"/>
            </a:lvl1pPr>
          </a:lstStyle>
          <a:p>
            <a:endParaRPr lang="en-US" dirty="0"/>
          </a:p>
        </p:txBody>
      </p:sp>
      <p:cxnSp>
        <p:nvCxnSpPr>
          <p:cNvPr id="3" name="Straight Connector 2"/>
          <p:cNvCxnSpPr/>
          <p:nvPr userDrawn="1"/>
        </p:nvCxnSpPr>
        <p:spPr>
          <a:xfrm>
            <a:off x="4572000" y="1216122"/>
            <a:ext cx="0" cy="4918364"/>
          </a:xfrm>
          <a:prstGeom prst="line">
            <a:avLst/>
          </a:prstGeom>
          <a:ln>
            <a:solidFill>
              <a:srgbClr val="42648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749593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o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sp>
        <p:nvSpPr>
          <p:cNvPr id="12" name="TextBox 11"/>
          <p:cNvSpPr txBox="1"/>
          <p:nvPr userDrawn="1"/>
        </p:nvSpPr>
        <p:spPr>
          <a:xfrm>
            <a:off x="6564644" y="6359525"/>
            <a:ext cx="1692771" cy="362076"/>
          </a:xfrm>
          <a:prstGeom prst="rect">
            <a:avLst/>
          </a:prstGeom>
          <a:noFill/>
        </p:spPr>
        <p:txBody>
          <a:bodyPr wrap="none" lIns="0" rIns="0" rtlCol="0" anchor="ctr" anchorCtr="0">
            <a:noAutofit/>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000" dirty="0" err="1">
                <a:solidFill>
                  <a:srgbClr val="042B4A"/>
                </a:solidFill>
                <a:latin typeface="+mn-lt"/>
                <a:cs typeface="Calibri"/>
              </a:rPr>
              <a:t>MassHireFallRiverCareers.org</a:t>
            </a:r>
            <a:endParaRPr lang="en-US" sz="1000" dirty="0">
              <a:solidFill>
                <a:srgbClr val="042B4A"/>
              </a:solidFill>
              <a:latin typeface="+mn-lt"/>
              <a:cs typeface="Calibri"/>
            </a:endParaRPr>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 name="Media Placeholder 2"/>
          <p:cNvSpPr>
            <a:spLocks noGrp="1"/>
          </p:cNvSpPr>
          <p:nvPr>
            <p:ph type="media" sz="quarter" idx="10"/>
          </p:nvPr>
        </p:nvSpPr>
        <p:spPr>
          <a:xfrm>
            <a:off x="0" y="1236663"/>
            <a:ext cx="9144000" cy="5621337"/>
          </a:xfrm>
          <a:solidFill>
            <a:schemeClr val="accent1"/>
          </a:solidFill>
        </p:spPr>
        <p:txBody>
          <a:bodyPr/>
          <a:lstStyle/>
          <a:p>
            <a:endParaRPr lang="en-US"/>
          </a:p>
        </p:txBody>
      </p:sp>
    </p:spTree>
    <p:extLst>
      <p:ext uri="{BB962C8B-B14F-4D97-AF65-F5344CB8AC3E}">
        <p14:creationId xmlns:p14="http://schemas.microsoft.com/office/powerpoint/2010/main" val="5265522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Rectangle 16">
            <a:extLst>
              <a:ext uri="{FF2B5EF4-FFF2-40B4-BE49-F238E27FC236}">
                <a16:creationId xmlns:a16="http://schemas.microsoft.com/office/drawing/2014/main" id="{3D41C40A-E3DC-4362-8158-A41ADD46A038}"/>
              </a:ext>
            </a:extLst>
          </p:cNvPr>
          <p:cNvSpPr>
            <a:spLocks noGrp="1" noChangeArrowheads="1"/>
          </p:cNvSpPr>
          <p:nvPr>
            <p:ph type="sldNum" sz="quarter" idx="10"/>
          </p:nvPr>
        </p:nvSpPr>
        <p:spPr>
          <a:ln/>
        </p:spPr>
        <p:txBody>
          <a:bodyPr/>
          <a:lstStyle>
            <a:lvl1pPr>
              <a:defRPr/>
            </a:lvl1pPr>
          </a:lstStyle>
          <a:p>
            <a:fld id="{26DF2BE2-62AB-489E-9A22-F74F740AD108}" type="slidenum">
              <a:rPr lang="en-US" altLang="en-US"/>
              <a:pPr/>
              <a:t>‹#›</a:t>
            </a:fld>
            <a:endParaRPr lang="en-US" altLang="en-US"/>
          </a:p>
        </p:txBody>
      </p:sp>
    </p:spTree>
    <p:extLst>
      <p:ext uri="{BB962C8B-B14F-4D97-AF65-F5344CB8AC3E}">
        <p14:creationId xmlns:p14="http://schemas.microsoft.com/office/powerpoint/2010/main" val="33102878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74675" y="304800"/>
            <a:ext cx="8001000" cy="1216025"/>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dt" sz="half" idx="10"/>
          </p:nvPr>
        </p:nvSpPr>
        <p:spPr>
          <a:xfrm>
            <a:off x="457200" y="6416675"/>
            <a:ext cx="2133600" cy="365125"/>
          </a:xfrm>
          <a:prstGeom prst="rect">
            <a:avLst/>
          </a:prstGeom>
        </p:spPr>
        <p:txBody>
          <a:bodyPr/>
          <a:lstStyle>
            <a:lvl1pPr algn="ctr" eaLnBrk="1" hangingPunct="1">
              <a:defRPr>
                <a:cs typeface="Arial" charset="0"/>
              </a:defRPr>
            </a:lvl1pPr>
          </a:lstStyle>
          <a:p>
            <a:pPr>
              <a:defRPr/>
            </a:pPr>
            <a:r>
              <a:rPr lang="en-US"/>
              <a:t>Webinar Title Here</a:t>
            </a:r>
          </a:p>
        </p:txBody>
      </p:sp>
      <p:sp>
        <p:nvSpPr>
          <p:cNvPr id="6" name="Rectangle 7"/>
          <p:cNvSpPr>
            <a:spLocks noGrp="1" noChangeArrowheads="1"/>
          </p:cNvSpPr>
          <p:nvPr>
            <p:ph type="ftr" sz="quarter" idx="11"/>
          </p:nvPr>
        </p:nvSpPr>
        <p:spPr>
          <a:xfrm>
            <a:off x="3124200" y="6416675"/>
            <a:ext cx="2895600" cy="365125"/>
          </a:xfrm>
          <a:prstGeom prst="rect">
            <a:avLst/>
          </a:prstGeom>
        </p:spPr>
        <p:txBody>
          <a:bodyPr/>
          <a:lstStyle>
            <a:lvl1pPr algn="ctr" eaLnBrk="1" hangingPunct="1">
              <a:defRPr>
                <a:cs typeface="Arial" charset="0"/>
              </a:defRPr>
            </a:lvl1pPr>
          </a:lstStyle>
          <a:p>
            <a:pPr>
              <a:defRPr/>
            </a:pPr>
            <a:r>
              <a:rPr lang="en-US"/>
              <a:t>#</a:t>
            </a:r>
          </a:p>
        </p:txBody>
      </p:sp>
      <p:sp>
        <p:nvSpPr>
          <p:cNvPr id="7" name="Rectangle 8"/>
          <p:cNvSpPr>
            <a:spLocks noGrp="1" noChangeArrowheads="1"/>
          </p:cNvSpPr>
          <p:nvPr>
            <p:ph type="sldNum" sz="quarter" idx="12"/>
          </p:nvPr>
        </p:nvSpPr>
        <p:spPr/>
        <p:txBody>
          <a:bodyPr/>
          <a:lstStyle>
            <a:lvl1pPr>
              <a:defRPr/>
            </a:lvl1pPr>
          </a:lstStyle>
          <a:p>
            <a:pPr>
              <a:defRPr/>
            </a:pPr>
            <a:fld id="{4B747D96-78B5-4BC9-BA6C-9F1B49246D57}" type="slidenum">
              <a:rPr lang="en-US" altLang="en-US"/>
              <a:pPr>
                <a:defRPr/>
              </a:pPr>
              <a:t>‹#›</a:t>
            </a:fld>
            <a:endParaRPr lang="en-US" altLang="en-US"/>
          </a:p>
        </p:txBody>
      </p:sp>
    </p:spTree>
    <p:extLst>
      <p:ext uri="{BB962C8B-B14F-4D97-AF65-F5344CB8AC3E}">
        <p14:creationId xmlns:p14="http://schemas.microsoft.com/office/powerpoint/2010/main" val="3938253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5"/>
            <a:ext cx="8229600" cy="45259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92864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1"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6"/>
          <p:cNvSpPr>
            <a:spLocks noGrp="1"/>
          </p:cNvSpPr>
          <p:nvPr>
            <p:ph sz="quarter" idx="11"/>
          </p:nvPr>
        </p:nvSpPr>
        <p:spPr>
          <a:xfrm>
            <a:off x="4781548"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27878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Content Placeholder 16"/>
          <p:cNvSpPr>
            <a:spLocks noGrp="1"/>
          </p:cNvSpPr>
          <p:nvPr>
            <p:ph sz="quarter" idx="10"/>
          </p:nvPr>
        </p:nvSpPr>
        <p:spPr>
          <a:xfrm>
            <a:off x="457200"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
        <p:nvSpPr>
          <p:cNvPr id="21" name="Content Placeholder 16"/>
          <p:cNvSpPr>
            <a:spLocks noGrp="1"/>
          </p:cNvSpPr>
          <p:nvPr>
            <p:ph sz="quarter" idx="11"/>
          </p:nvPr>
        </p:nvSpPr>
        <p:spPr>
          <a:xfrm>
            <a:off x="6085416"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
        <p:nvSpPr>
          <p:cNvPr id="22" name="Content Placeholder 16"/>
          <p:cNvSpPr>
            <a:spLocks noGrp="1"/>
          </p:cNvSpPr>
          <p:nvPr>
            <p:ph sz="quarter" idx="12"/>
          </p:nvPr>
        </p:nvSpPr>
        <p:spPr>
          <a:xfrm>
            <a:off x="3276600"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867400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2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1"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6"/>
          <p:cNvSpPr>
            <a:spLocks noGrp="1"/>
          </p:cNvSpPr>
          <p:nvPr>
            <p:ph sz="quarter" idx="11"/>
          </p:nvPr>
        </p:nvSpPr>
        <p:spPr>
          <a:xfrm>
            <a:off x="4781548"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49771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1"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6"/>
            <a:ext cx="3987800"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
        <p:nvSpPr>
          <p:cNvPr id="12" name="Content Placeholder 16"/>
          <p:cNvSpPr>
            <a:spLocks noGrp="1"/>
          </p:cNvSpPr>
          <p:nvPr>
            <p:ph sz="quarter" idx="11"/>
          </p:nvPr>
        </p:nvSpPr>
        <p:spPr>
          <a:xfrm>
            <a:off x="457200" y="3820583"/>
            <a:ext cx="3987800"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
        <p:nvSpPr>
          <p:cNvPr id="14" name="Content Placeholder 16"/>
          <p:cNvSpPr>
            <a:spLocks noGrp="1"/>
          </p:cNvSpPr>
          <p:nvPr>
            <p:ph sz="quarter" idx="12"/>
          </p:nvPr>
        </p:nvSpPr>
        <p:spPr>
          <a:xfrm>
            <a:off x="4698999" y="1446236"/>
            <a:ext cx="3987799"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
        <p:nvSpPr>
          <p:cNvPr id="16" name="Content Placeholder 16"/>
          <p:cNvSpPr>
            <a:spLocks noGrp="1"/>
          </p:cNvSpPr>
          <p:nvPr>
            <p:ph sz="quarter" idx="13"/>
          </p:nvPr>
        </p:nvSpPr>
        <p:spPr>
          <a:xfrm>
            <a:off x="4698999" y="3820583"/>
            <a:ext cx="3987799"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70183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63065"/>
            <a:ext cx="3881968" cy="494851"/>
          </a:xfrm>
          <a:prstGeom prst="rect">
            <a:avLst/>
          </a:prstGeom>
          <a:solidFill>
            <a:srgbClr val="042B4A"/>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061479"/>
            <a:ext cx="3881967" cy="3910719"/>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20" name="Straight Connector 19"/>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Text Placeholder 2"/>
          <p:cNvSpPr>
            <a:spLocks noGrp="1"/>
          </p:cNvSpPr>
          <p:nvPr>
            <p:ph type="body" idx="10"/>
          </p:nvPr>
        </p:nvSpPr>
        <p:spPr>
          <a:xfrm>
            <a:off x="4804832" y="1463065"/>
            <a:ext cx="3881967" cy="494851"/>
          </a:xfrm>
          <a:prstGeom prst="rect">
            <a:avLst/>
          </a:prstGeom>
          <a:solidFill>
            <a:srgbClr val="53A4CF"/>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3" name="Content Placeholder 3"/>
          <p:cNvSpPr>
            <a:spLocks noGrp="1"/>
          </p:cNvSpPr>
          <p:nvPr>
            <p:ph sz="half" idx="11"/>
          </p:nvPr>
        </p:nvSpPr>
        <p:spPr>
          <a:xfrm>
            <a:off x="4804833" y="2061479"/>
            <a:ext cx="3881966" cy="3910719"/>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28345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63064"/>
            <a:ext cx="2559051" cy="759435"/>
          </a:xfrm>
          <a:prstGeom prst="rect">
            <a:avLst/>
          </a:prstGeom>
          <a:solidFill>
            <a:srgbClr val="042B4A"/>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1"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
        <p:nvSpPr>
          <p:cNvPr id="1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20" name="Straight Connector 19"/>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 Placeholder 2"/>
          <p:cNvSpPr>
            <a:spLocks noGrp="1"/>
          </p:cNvSpPr>
          <p:nvPr>
            <p:ph type="body" idx="10"/>
          </p:nvPr>
        </p:nvSpPr>
        <p:spPr>
          <a:xfrm>
            <a:off x="6127748" y="1463064"/>
            <a:ext cx="2559051" cy="759435"/>
          </a:xfrm>
          <a:prstGeom prst="rect">
            <a:avLst/>
          </a:prstGeom>
          <a:solidFill>
            <a:srgbClr val="7D3379"/>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2" name="Content Placeholder 3"/>
          <p:cNvSpPr>
            <a:spLocks noGrp="1"/>
          </p:cNvSpPr>
          <p:nvPr>
            <p:ph sz="half" idx="11"/>
          </p:nvPr>
        </p:nvSpPr>
        <p:spPr>
          <a:xfrm>
            <a:off x="6127749"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
        <p:nvSpPr>
          <p:cNvPr id="13" name="Text Placeholder 2"/>
          <p:cNvSpPr>
            <a:spLocks noGrp="1"/>
          </p:cNvSpPr>
          <p:nvPr>
            <p:ph type="body" idx="12"/>
          </p:nvPr>
        </p:nvSpPr>
        <p:spPr>
          <a:xfrm>
            <a:off x="3276600" y="1463064"/>
            <a:ext cx="2559051" cy="759435"/>
          </a:xfrm>
          <a:prstGeom prst="rect">
            <a:avLst/>
          </a:prstGeom>
          <a:solidFill>
            <a:srgbClr val="53A4CF"/>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4" name="Content Placeholder 3"/>
          <p:cNvSpPr>
            <a:spLocks noGrp="1"/>
          </p:cNvSpPr>
          <p:nvPr>
            <p:ph sz="half" idx="13"/>
          </p:nvPr>
        </p:nvSpPr>
        <p:spPr>
          <a:xfrm>
            <a:off x="3276601"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4128487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69790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
            <a:ext cx="9144000" cy="1227101"/>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3"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sp>
        <p:nvSpPr>
          <p:cNvPr id="4" name="Text Placeholder 3"/>
          <p:cNvSpPr>
            <a:spLocks noGrp="1"/>
          </p:cNvSpPr>
          <p:nvPr>
            <p:ph type="body" idx="1"/>
          </p:nvPr>
        </p:nvSpPr>
        <p:spPr>
          <a:xfrm>
            <a:off x="457200" y="1446235"/>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userDrawn="1"/>
        </p:nvCxnSpPr>
        <p:spPr>
          <a:xfrm>
            <a:off x="0" y="6200016"/>
            <a:ext cx="9144000" cy="0"/>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 name="Right Triangle 5"/>
          <p:cNvSpPr/>
          <p:nvPr userDrawn="1"/>
        </p:nvSpPr>
        <p:spPr>
          <a:xfrm>
            <a:off x="7926917" y="2"/>
            <a:ext cx="739678" cy="1217082"/>
          </a:xfrm>
          <a:prstGeom prst="rtTriangle">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ight Triangle 13"/>
          <p:cNvSpPr/>
          <p:nvPr userDrawn="1"/>
        </p:nvSpPr>
        <p:spPr>
          <a:xfrm flipH="1" flipV="1">
            <a:off x="8120302" y="-14108"/>
            <a:ext cx="1039087" cy="1241210"/>
          </a:xfrm>
          <a:prstGeom prst="rtTriangle">
            <a:avLst/>
          </a:prstGeom>
          <a:solidFill>
            <a:srgbClr val="45A78E"/>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5" name="Picture 4"/>
          <p:cNvPicPr>
            <a:picLocks noChangeAspect="1"/>
          </p:cNvPicPr>
          <p:nvPr userDrawn="1"/>
        </p:nvPicPr>
        <p:blipFill rotWithShape="1">
          <a:blip r:embed="rId18">
            <a:extLst>
              <a:ext uri="{28A0092B-C50C-407E-A947-70E740481C1C}">
                <a14:useLocalDpi xmlns:a14="http://schemas.microsoft.com/office/drawing/2010/main" val="0"/>
              </a:ext>
            </a:extLst>
          </a:blip>
          <a:srcRect l="1785" t="14557" r="3572" b="12388"/>
          <a:stretch/>
        </p:blipFill>
        <p:spPr>
          <a:xfrm>
            <a:off x="38501" y="6285297"/>
            <a:ext cx="2040556" cy="471638"/>
          </a:xfrm>
          <a:prstGeom prst="rect">
            <a:avLst/>
          </a:prstGeom>
        </p:spPr>
      </p:pic>
    </p:spTree>
    <p:extLst>
      <p:ext uri="{BB962C8B-B14F-4D97-AF65-F5344CB8AC3E}">
        <p14:creationId xmlns:p14="http://schemas.microsoft.com/office/powerpoint/2010/main" val="1816731614"/>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0" r:id="rId3"/>
    <p:sldLayoutId id="2147483652" r:id="rId4"/>
    <p:sldLayoutId id="2147483665" r:id="rId5"/>
    <p:sldLayoutId id="2147483659" r:id="rId6"/>
    <p:sldLayoutId id="2147483653" r:id="rId7"/>
    <p:sldLayoutId id="2147483660" r:id="rId8"/>
    <p:sldLayoutId id="2147483654" r:id="rId9"/>
    <p:sldLayoutId id="2147483663" r:id="rId10"/>
    <p:sldLayoutId id="2147483664" r:id="rId11"/>
    <p:sldLayoutId id="2147483656" r:id="rId12"/>
    <p:sldLayoutId id="2147483662" r:id="rId13"/>
    <p:sldLayoutId id="2147483661" r:id="rId14"/>
    <p:sldLayoutId id="2147483667" r:id="rId15"/>
    <p:sldLayoutId id="2147483668" r:id="rId16"/>
  </p:sldLayoutIdLst>
  <p:hf hdr="0" dt="0"/>
  <p:txStyles>
    <p:titleStyle>
      <a:lvl1pPr algn="l" defTabSz="457200" rtl="0" eaLnBrk="1" latinLnBrk="0" hangingPunct="1">
        <a:lnSpc>
          <a:spcPct val="90000"/>
        </a:lnSpc>
        <a:spcBef>
          <a:spcPct val="0"/>
        </a:spcBef>
        <a:buNone/>
        <a:defRPr sz="3600" b="0" kern="1200">
          <a:solidFill>
            <a:srgbClr val="FFFFFF"/>
          </a:solidFill>
          <a:latin typeface="+mj-lt"/>
          <a:ea typeface="+mj-ea"/>
          <a:cs typeface="Calibri"/>
        </a:defRPr>
      </a:lvl1pPr>
    </p:titleStyle>
    <p:bodyStyle>
      <a:lvl1pPr marL="285750" indent="-285750" algn="l" defTabSz="457200" rtl="0" eaLnBrk="1" latinLnBrk="0" hangingPunct="1">
        <a:lnSpc>
          <a:spcPct val="90000"/>
        </a:lnSpc>
        <a:spcBef>
          <a:spcPts val="1800"/>
        </a:spcBef>
        <a:buClr>
          <a:schemeClr val="tx1"/>
        </a:buClr>
        <a:buFont typeface="Arial"/>
        <a:buChar char="•"/>
        <a:defRPr sz="2800" kern="1200">
          <a:solidFill>
            <a:schemeClr val="tx2"/>
          </a:solidFill>
          <a:latin typeface="+mn-lt"/>
          <a:ea typeface="+mn-ea"/>
          <a:cs typeface="+mn-cs"/>
        </a:defRPr>
      </a:lvl1pPr>
      <a:lvl2pPr marL="736600" indent="-287338" algn="l" defTabSz="457200" rtl="0" eaLnBrk="1" latinLnBrk="0" hangingPunct="1">
        <a:lnSpc>
          <a:spcPct val="90000"/>
        </a:lnSpc>
        <a:spcBef>
          <a:spcPts val="900"/>
        </a:spcBef>
        <a:buClr>
          <a:schemeClr val="tx1"/>
        </a:buClr>
        <a:buFont typeface="Lucida Grande"/>
        <a:buChar char="–"/>
        <a:tabLst/>
        <a:defRPr sz="2400" kern="1200">
          <a:solidFill>
            <a:schemeClr val="tx2"/>
          </a:solidFill>
          <a:latin typeface="+mn-lt"/>
          <a:ea typeface="+mn-ea"/>
          <a:cs typeface="+mn-cs"/>
        </a:defRPr>
      </a:lvl2pPr>
      <a:lvl3pPr marL="1090613" indent="-228600" algn="l" defTabSz="457200" rtl="0" eaLnBrk="1" latinLnBrk="0" hangingPunct="1">
        <a:lnSpc>
          <a:spcPct val="90000"/>
        </a:lnSpc>
        <a:spcBef>
          <a:spcPts val="900"/>
        </a:spcBef>
        <a:buClr>
          <a:schemeClr val="tx1"/>
        </a:buClr>
        <a:buFont typeface="Arial"/>
        <a:buChar char="•"/>
        <a:defRPr sz="2000" kern="1200">
          <a:solidFill>
            <a:schemeClr val="tx2"/>
          </a:solidFill>
          <a:latin typeface="+mn-lt"/>
          <a:ea typeface="+mn-ea"/>
          <a:cs typeface="+mn-cs"/>
        </a:defRPr>
      </a:lvl3pPr>
      <a:lvl4pPr marL="1543050" indent="-225425" algn="l" defTabSz="457200" rtl="0" eaLnBrk="1" latinLnBrk="0" hangingPunct="1">
        <a:lnSpc>
          <a:spcPct val="90000"/>
        </a:lnSpc>
        <a:spcBef>
          <a:spcPts val="900"/>
        </a:spcBef>
        <a:buClr>
          <a:schemeClr val="tx1"/>
        </a:buClr>
        <a:buFont typeface="Lucida Grande"/>
        <a:buChar char="–"/>
        <a:defRPr sz="2000" kern="1200">
          <a:solidFill>
            <a:schemeClr val="tx2"/>
          </a:solidFill>
          <a:latin typeface="+mn-lt"/>
          <a:ea typeface="+mn-ea"/>
          <a:cs typeface="+mn-cs"/>
        </a:defRPr>
      </a:lvl4pPr>
      <a:lvl5pPr marL="1943100" indent="-228600" algn="l" defTabSz="457200" rtl="0" eaLnBrk="1" latinLnBrk="0" hangingPunct="1">
        <a:lnSpc>
          <a:spcPct val="90000"/>
        </a:lnSpc>
        <a:spcBef>
          <a:spcPts val="900"/>
        </a:spcBef>
        <a:buClr>
          <a:schemeClr val="tx1"/>
        </a:buClr>
        <a:buFont typeface="Arial"/>
        <a:buChar char="»"/>
        <a:defRPr sz="2000" kern="1200">
          <a:solidFill>
            <a:schemeClr val="tx2"/>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3" Type="http://schemas.openxmlformats.org/officeDocument/2006/relationships/hyperlink" Target="mailto:Maynor.Acevedo@Massmail.state.ma.us" TargetMode="External"/><Relationship Id="rId2" Type="http://schemas.openxmlformats.org/officeDocument/2006/relationships/notesSlide" Target="../notesSlides/notesSlide19.xml"/><Relationship Id="rId1" Type="http://schemas.openxmlformats.org/officeDocument/2006/relationships/slideLayout" Target="../slideLayouts/slideLayout15.xml"/><Relationship Id="rId4" Type="http://schemas.openxmlformats.org/officeDocument/2006/relationships/hyperlink" Target="mailto:Christopher.QUan@Massmail.state.ma.u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79532" y="5019792"/>
            <a:ext cx="4541178" cy="1359739"/>
          </a:xfrm>
          <a:prstGeom prst="rect">
            <a:avLst/>
          </a:prstGeom>
        </p:spPr>
      </p:pic>
      <p:sp>
        <p:nvSpPr>
          <p:cNvPr id="8" name="Rectangle 3"/>
          <p:cNvSpPr txBox="1">
            <a:spLocks noChangeArrowheads="1"/>
          </p:cNvSpPr>
          <p:nvPr/>
        </p:nvSpPr>
        <p:spPr>
          <a:xfrm>
            <a:off x="146756" y="5039188"/>
            <a:ext cx="3505200" cy="1214528"/>
          </a:xfrm>
          <a:prstGeom prst="rect">
            <a:avLst/>
          </a:prstGeom>
        </p:spPr>
        <p:txBody>
          <a:bodyPr/>
          <a:lstStyle>
            <a:lvl1pPr marL="285750" indent="-285750" algn="l" defTabSz="457200" rtl="0" eaLnBrk="1" latinLnBrk="0" hangingPunct="1">
              <a:lnSpc>
                <a:spcPct val="90000"/>
              </a:lnSpc>
              <a:spcBef>
                <a:spcPts val="1800"/>
              </a:spcBef>
              <a:buClr>
                <a:schemeClr val="tx1"/>
              </a:buClr>
              <a:buFont typeface="Arial"/>
              <a:buChar char="•"/>
              <a:defRPr sz="2800" kern="1200">
                <a:solidFill>
                  <a:schemeClr val="tx2"/>
                </a:solidFill>
                <a:latin typeface="+mn-lt"/>
                <a:ea typeface="+mn-ea"/>
                <a:cs typeface="+mn-cs"/>
              </a:defRPr>
            </a:lvl1pPr>
            <a:lvl2pPr marL="736600" indent="-287338" algn="l" defTabSz="457200" rtl="0" eaLnBrk="1" latinLnBrk="0" hangingPunct="1">
              <a:lnSpc>
                <a:spcPct val="90000"/>
              </a:lnSpc>
              <a:spcBef>
                <a:spcPts val="900"/>
              </a:spcBef>
              <a:buClr>
                <a:schemeClr val="tx1"/>
              </a:buClr>
              <a:buFont typeface="Lucida Grande"/>
              <a:buChar char="–"/>
              <a:tabLst/>
              <a:defRPr sz="2400" kern="1200">
                <a:solidFill>
                  <a:schemeClr val="tx2"/>
                </a:solidFill>
                <a:latin typeface="+mn-lt"/>
                <a:ea typeface="+mn-ea"/>
                <a:cs typeface="+mn-cs"/>
              </a:defRPr>
            </a:lvl2pPr>
            <a:lvl3pPr marL="1090613" indent="-228600" algn="l" defTabSz="457200" rtl="0" eaLnBrk="1" latinLnBrk="0" hangingPunct="1">
              <a:lnSpc>
                <a:spcPct val="90000"/>
              </a:lnSpc>
              <a:spcBef>
                <a:spcPts val="900"/>
              </a:spcBef>
              <a:buClr>
                <a:schemeClr val="tx1"/>
              </a:buClr>
              <a:buFont typeface="Arial"/>
              <a:buChar char="•"/>
              <a:defRPr sz="2000" kern="1200">
                <a:solidFill>
                  <a:schemeClr val="tx2"/>
                </a:solidFill>
                <a:latin typeface="+mn-lt"/>
                <a:ea typeface="+mn-ea"/>
                <a:cs typeface="+mn-cs"/>
              </a:defRPr>
            </a:lvl3pPr>
            <a:lvl4pPr marL="1543050" indent="-225425" algn="l" defTabSz="457200" rtl="0" eaLnBrk="1" latinLnBrk="0" hangingPunct="1">
              <a:lnSpc>
                <a:spcPct val="90000"/>
              </a:lnSpc>
              <a:spcBef>
                <a:spcPts val="900"/>
              </a:spcBef>
              <a:buClr>
                <a:schemeClr val="tx1"/>
              </a:buClr>
              <a:buFont typeface="Lucida Grande"/>
              <a:buChar char="–"/>
              <a:defRPr sz="2000" kern="1200">
                <a:solidFill>
                  <a:schemeClr val="tx2"/>
                </a:solidFill>
                <a:latin typeface="+mn-lt"/>
                <a:ea typeface="+mn-ea"/>
                <a:cs typeface="+mn-cs"/>
              </a:defRPr>
            </a:lvl4pPr>
            <a:lvl5pPr marL="1943100" indent="-228600" algn="l" defTabSz="457200" rtl="0" eaLnBrk="1" latinLnBrk="0" hangingPunct="1">
              <a:lnSpc>
                <a:spcPct val="90000"/>
              </a:lnSpc>
              <a:spcBef>
                <a:spcPts val="900"/>
              </a:spcBef>
              <a:buClr>
                <a:schemeClr val="tx1"/>
              </a:buClr>
              <a:buFont typeface="Arial"/>
              <a:buChar char="»"/>
              <a:defRPr sz="2000" kern="1200">
                <a:solidFill>
                  <a:schemeClr val="tx2"/>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altLang="en-US" sz="1200" dirty="0">
                <a:cs typeface="Arial" panose="020B0604020202020204" pitchFamily="34" charset="0"/>
              </a:rPr>
              <a:t>Charlie Baker, Governor</a:t>
            </a:r>
            <a:br>
              <a:rPr lang="en-US" altLang="en-US" sz="1200" dirty="0">
                <a:cs typeface="Arial" panose="020B0604020202020204" pitchFamily="34" charset="0"/>
              </a:rPr>
            </a:br>
            <a:br>
              <a:rPr lang="en-US" altLang="en-US" sz="1200" dirty="0">
                <a:cs typeface="Arial" panose="020B0604020202020204" pitchFamily="34" charset="0"/>
              </a:rPr>
            </a:br>
            <a:r>
              <a:rPr lang="en-US" altLang="en-US" sz="1200" dirty="0" err="1">
                <a:cs typeface="Arial" panose="020B0604020202020204" pitchFamily="34" charset="0"/>
              </a:rPr>
              <a:t>Karyn</a:t>
            </a:r>
            <a:r>
              <a:rPr lang="en-US" altLang="en-US" sz="1200" dirty="0">
                <a:cs typeface="Arial" panose="020B0604020202020204" pitchFamily="34" charset="0"/>
              </a:rPr>
              <a:t> </a:t>
            </a:r>
            <a:r>
              <a:rPr lang="en-US" altLang="en-US" sz="1200" dirty="0" err="1">
                <a:cs typeface="Arial" panose="020B0604020202020204" pitchFamily="34" charset="0"/>
              </a:rPr>
              <a:t>Polito</a:t>
            </a:r>
            <a:r>
              <a:rPr lang="en-US" altLang="en-US" sz="1200" dirty="0">
                <a:cs typeface="Arial" panose="020B0604020202020204" pitchFamily="34" charset="0"/>
              </a:rPr>
              <a:t>, Lieutenant Governor</a:t>
            </a:r>
            <a:br>
              <a:rPr lang="en-US" altLang="en-US" sz="1200" dirty="0">
                <a:cs typeface="Arial" panose="020B0604020202020204" pitchFamily="34" charset="0"/>
              </a:rPr>
            </a:br>
            <a:br>
              <a:rPr lang="en-US" altLang="en-US" sz="1200" dirty="0">
                <a:cs typeface="Arial" panose="020B0604020202020204" pitchFamily="34" charset="0"/>
              </a:rPr>
            </a:br>
            <a:r>
              <a:rPr lang="en-US" altLang="en-US" sz="1200" dirty="0" err="1">
                <a:cs typeface="Arial" panose="020B0604020202020204" pitchFamily="34" charset="0"/>
              </a:rPr>
              <a:t>Rosalin</a:t>
            </a:r>
            <a:r>
              <a:rPr lang="en-US" altLang="en-US" sz="1200" dirty="0">
                <a:cs typeface="Arial" panose="020B0604020202020204" pitchFamily="34" charset="0"/>
              </a:rPr>
              <a:t> Acosta, Secretary</a:t>
            </a:r>
            <a:br>
              <a:rPr lang="en-US" altLang="en-US" sz="1200" dirty="0">
                <a:cs typeface="Arial" panose="020B0604020202020204" pitchFamily="34" charset="0"/>
              </a:rPr>
            </a:br>
            <a:br>
              <a:rPr lang="en-US" altLang="en-US" sz="1200" dirty="0">
                <a:cs typeface="Arial" panose="020B0604020202020204" pitchFamily="34" charset="0"/>
              </a:rPr>
            </a:br>
            <a:r>
              <a:rPr lang="en-US" altLang="en-US" sz="1200" dirty="0">
                <a:cs typeface="Arial" panose="020B0604020202020204" pitchFamily="34" charset="0"/>
              </a:rPr>
              <a:t>Alice Sweeney, Director, </a:t>
            </a:r>
            <a:r>
              <a:rPr lang="en-US" altLang="en-US" sz="1200" dirty="0" err="1">
                <a:cs typeface="Arial" panose="020B0604020202020204" pitchFamily="34" charset="0"/>
              </a:rPr>
              <a:t>MassHire</a:t>
            </a:r>
            <a:r>
              <a:rPr lang="en-US" altLang="en-US" sz="1200" dirty="0">
                <a:cs typeface="Arial" panose="020B0604020202020204" pitchFamily="34" charset="0"/>
              </a:rPr>
              <a:t> DCS</a:t>
            </a:r>
            <a:endParaRPr lang="en-US" altLang="en-US" sz="1200" dirty="0">
              <a:solidFill>
                <a:srgbClr val="FF6600"/>
              </a:solidFill>
              <a:cs typeface="Arial" panose="020B0604020202020204" pitchFamily="34" charset="0"/>
            </a:endParaRPr>
          </a:p>
        </p:txBody>
      </p:sp>
      <p:sp>
        <p:nvSpPr>
          <p:cNvPr id="9" name="Rectangle 2"/>
          <p:cNvSpPr txBox="1">
            <a:spLocks/>
          </p:cNvSpPr>
          <p:nvPr/>
        </p:nvSpPr>
        <p:spPr bwMode="auto">
          <a:xfrm>
            <a:off x="533400" y="771394"/>
            <a:ext cx="8168148" cy="2681375"/>
          </a:xfrm>
          <a:prstGeom prst="rect">
            <a:avLst/>
          </a:prstGeom>
          <a:ln w="76200" cmpd="tri">
            <a:solidFill>
              <a:schemeClr val="tx2"/>
            </a:solidFill>
            <a:miter lim="800000"/>
            <a:headEnd/>
            <a:tailEnd/>
          </a:ln>
        </p:spPr>
        <p:txBody>
          <a:bodyPr vert="horz" wrap="square" lIns="0" tIns="45720" rIns="0" bIns="45720" rtlCol="0" anchor="b" anchorCtr="0">
            <a:spAutoFit/>
          </a:bodyPr>
          <a:lstStyle>
            <a:lvl1pPr algn="l" defTabSz="457200" rtl="0" eaLnBrk="1" latinLnBrk="0" hangingPunct="1">
              <a:lnSpc>
                <a:spcPct val="80000"/>
              </a:lnSpc>
              <a:spcBef>
                <a:spcPct val="0"/>
              </a:spcBef>
              <a:buNone/>
              <a:defRPr sz="5400" b="0" kern="1200">
                <a:solidFill>
                  <a:srgbClr val="FFFFFF"/>
                </a:solidFill>
                <a:latin typeface="+mj-lt"/>
                <a:ea typeface="+mj-ea"/>
                <a:cs typeface="Calibri"/>
              </a:defRPr>
            </a:lvl1pPr>
          </a:lstStyle>
          <a:p>
            <a:pPr algn="ctr">
              <a:defRPr/>
            </a:pPr>
            <a:r>
              <a:rPr lang="en-US" sz="1200" dirty="0"/>
              <a:t> </a:t>
            </a:r>
            <a:br>
              <a:rPr lang="en-US" dirty="0"/>
            </a:br>
            <a:endParaRPr lang="en-US" dirty="0"/>
          </a:p>
          <a:p>
            <a:pPr algn="ctr">
              <a:defRPr/>
            </a:pPr>
            <a:endParaRPr lang="en-US" sz="1200" dirty="0"/>
          </a:p>
          <a:p>
            <a:pPr algn="ctr">
              <a:defRPr/>
            </a:pPr>
            <a:r>
              <a:rPr lang="en-US" sz="4000" dirty="0"/>
              <a:t>Trade Adjustment Assistance Program Reversion 2021</a:t>
            </a:r>
          </a:p>
          <a:p>
            <a:pPr algn="ctr">
              <a:defRPr/>
            </a:pPr>
            <a:br>
              <a:rPr lang="en-US" sz="4000" dirty="0">
                <a:latin typeface="+mn-lt"/>
              </a:rPr>
            </a:br>
            <a:endParaRPr lang="en-US" sz="1200" dirty="0"/>
          </a:p>
        </p:txBody>
      </p:sp>
      <p:sp>
        <p:nvSpPr>
          <p:cNvPr id="5" name="TextBox 1">
            <a:extLst>
              <a:ext uri="{FF2B5EF4-FFF2-40B4-BE49-F238E27FC236}">
                <a16:creationId xmlns:a16="http://schemas.microsoft.com/office/drawing/2014/main" id="{BD6E1E2C-09BF-4C69-A579-E100268DA025}"/>
              </a:ext>
            </a:extLst>
          </p:cNvPr>
          <p:cNvSpPr txBox="1"/>
          <p:nvPr/>
        </p:nvSpPr>
        <p:spPr>
          <a:xfrm>
            <a:off x="146756" y="6527838"/>
            <a:ext cx="8948057" cy="2308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900" i="1" dirty="0" err="1">
                <a:ea typeface="+mn-lt"/>
                <a:cs typeface="+mn-lt"/>
              </a:rPr>
              <a:t>MassHire</a:t>
            </a:r>
            <a:r>
              <a:rPr lang="en-US" sz="900" i="1" dirty="0">
                <a:ea typeface="+mn-lt"/>
                <a:cs typeface="+mn-lt"/>
              </a:rPr>
              <a:t> Program &amp; Services are funded in part by US Department of Labor (USDOL) Employment and Training Administration grants as well as non-federal funded grants </a:t>
            </a:r>
            <a:endParaRPr lang="en-US" sz="900" dirty="0">
              <a:cs typeface="Calibri"/>
            </a:endParaRPr>
          </a:p>
        </p:txBody>
      </p:sp>
    </p:spTree>
    <p:extLst>
      <p:ext uri="{BB962C8B-B14F-4D97-AF65-F5344CB8AC3E}">
        <p14:creationId xmlns:p14="http://schemas.microsoft.com/office/powerpoint/2010/main" val="17188310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409F5-BB54-4D28-8DA8-391052C88C78}"/>
              </a:ext>
            </a:extLst>
          </p:cNvPr>
          <p:cNvSpPr>
            <a:spLocks noGrp="1"/>
          </p:cNvSpPr>
          <p:nvPr>
            <p:ph type="title"/>
          </p:nvPr>
        </p:nvSpPr>
        <p:spPr/>
        <p:txBody>
          <a:bodyPr/>
          <a:lstStyle/>
          <a:p>
            <a:r>
              <a:rPr lang="en-US" dirty="0"/>
              <a:t>Key Changes of Reversion 2021</a:t>
            </a:r>
          </a:p>
        </p:txBody>
      </p:sp>
      <p:sp>
        <p:nvSpPr>
          <p:cNvPr id="3" name="Slide Number Placeholder 2">
            <a:extLst>
              <a:ext uri="{FF2B5EF4-FFF2-40B4-BE49-F238E27FC236}">
                <a16:creationId xmlns:a16="http://schemas.microsoft.com/office/drawing/2014/main" id="{5FFEBD0E-FA2E-4A6D-BCE8-F388E2E3D14C}"/>
              </a:ext>
            </a:extLst>
          </p:cNvPr>
          <p:cNvSpPr>
            <a:spLocks noGrp="1"/>
          </p:cNvSpPr>
          <p:nvPr>
            <p:ph type="sldNum" sz="quarter" idx="4"/>
          </p:nvPr>
        </p:nvSpPr>
        <p:spPr/>
        <p:txBody>
          <a:bodyPr/>
          <a:lstStyle/>
          <a:p>
            <a:fld id="{941BE8DD-6BA1-AD43-8321-0CEB068BCC7D}" type="slidenum">
              <a:rPr lang="en-US" smtClean="0"/>
              <a:pPr/>
              <a:t>10</a:t>
            </a:fld>
            <a:endParaRPr lang="en-US" dirty="0"/>
          </a:p>
        </p:txBody>
      </p:sp>
      <p:sp>
        <p:nvSpPr>
          <p:cNvPr id="6" name="TextBox 5">
            <a:extLst>
              <a:ext uri="{FF2B5EF4-FFF2-40B4-BE49-F238E27FC236}">
                <a16:creationId xmlns:a16="http://schemas.microsoft.com/office/drawing/2014/main" id="{F7C3DAF2-617B-456C-9347-FA3EB7E5B164}"/>
              </a:ext>
            </a:extLst>
          </p:cNvPr>
          <p:cNvSpPr txBox="1"/>
          <p:nvPr/>
        </p:nvSpPr>
        <p:spPr>
          <a:xfrm>
            <a:off x="457200" y="1277584"/>
            <a:ext cx="8229599" cy="4708981"/>
          </a:xfrm>
          <a:prstGeom prst="rect">
            <a:avLst/>
          </a:prstGeom>
          <a:noFill/>
        </p:spPr>
        <p:txBody>
          <a:bodyPr wrap="square">
            <a:spAutoFit/>
          </a:bodyPr>
          <a:lstStyle/>
          <a:p>
            <a:pPr marL="285750" marR="0" lvl="0" indent="-285750" algn="l" defTabSz="914400" rtl="0" eaLnBrk="1" fontAlgn="base" latinLnBrk="0" hangingPunct="1">
              <a:lnSpc>
                <a:spcPct val="100000"/>
              </a:lnSpc>
              <a:spcBef>
                <a:spcPct val="0"/>
              </a:spcBef>
              <a:spcAft>
                <a:spcPct val="0"/>
              </a:spcAft>
              <a:buClr>
                <a:srgbClr val="00B0F0"/>
              </a:buClr>
              <a:buSzTx/>
              <a:buFont typeface="Lucida Sans Unicode" panose="020B0602030504020204" pitchFamily="34" charset="0"/>
              <a:buChar char="‣"/>
              <a:tabLst/>
              <a:defRPr/>
            </a:pPr>
            <a:endParaRPr kumimoji="0" lang="en-US" altLang="en-US" sz="2400" b="0" i="0" u="none" strike="noStrike" kern="1200" cap="none" spc="0" normalizeH="0" baseline="0" noProof="0" dirty="0">
              <a:ln>
                <a:noFill/>
              </a:ln>
              <a:solidFill>
                <a:prstClr val="black"/>
              </a:solidFill>
              <a:effectLst/>
              <a:uLnTx/>
              <a:uFillTx/>
              <a:ea typeface="+mn-ea"/>
              <a:cs typeface="Arial" panose="020B0604020202020204" pitchFamily="34" charset="0"/>
            </a:endParaRPr>
          </a:p>
          <a:p>
            <a:pPr marL="342900" marR="0" lvl="0" indent="-342900" algn="l" defTabSz="914400" rtl="0" eaLnBrk="1" fontAlgn="base" latinLnBrk="0" hangingPunct="1">
              <a:lnSpc>
                <a:spcPct val="100000"/>
              </a:lnSpc>
              <a:spcBef>
                <a:spcPct val="0"/>
              </a:spcBef>
              <a:spcAft>
                <a:spcPct val="0"/>
              </a:spcAft>
              <a:buClr>
                <a:srgbClr val="00B0F0"/>
              </a:buClr>
              <a:buSzTx/>
              <a:buFont typeface="Wingdings" panose="05000000000000000000" pitchFamily="2" charset="2"/>
              <a:buChar char="§"/>
              <a:tabLst/>
              <a:defRPr/>
            </a:pPr>
            <a:r>
              <a:rPr kumimoji="0" lang="en-US" altLang="en-US" sz="2800" b="1" i="0" u="none" strike="noStrike" kern="1200" cap="none" spc="0" normalizeH="0" baseline="0" noProof="0" dirty="0">
                <a:ln>
                  <a:noFill/>
                </a:ln>
                <a:solidFill>
                  <a:schemeClr val="accent6"/>
                </a:solidFill>
                <a:effectLst/>
                <a:uLnTx/>
                <a:uFillTx/>
                <a:ea typeface="+mn-ea"/>
                <a:cs typeface="Arial" panose="020B0604020202020204" pitchFamily="34" charset="0"/>
              </a:rPr>
              <a:t>TRA While in Training</a:t>
            </a:r>
            <a:r>
              <a:rPr kumimoji="0" lang="en-US" altLang="en-US" sz="2800" b="0" i="0" u="none" strike="noStrike" kern="1200" cap="none" spc="0" normalizeH="0" baseline="0" noProof="0" dirty="0">
                <a:ln>
                  <a:noFill/>
                </a:ln>
                <a:solidFill>
                  <a:schemeClr val="accent6"/>
                </a:solidFill>
                <a:effectLst/>
                <a:uLnTx/>
                <a:uFillTx/>
                <a:ea typeface="+mn-ea"/>
                <a:cs typeface="Arial" panose="020B0604020202020204" pitchFamily="34" charset="0"/>
              </a:rPr>
              <a:t> – Full or Part-Time training is allowable</a:t>
            </a:r>
          </a:p>
          <a:p>
            <a:pPr marL="342900" marR="0" lvl="0" indent="-342900" algn="l" defTabSz="914400" rtl="0" eaLnBrk="1" fontAlgn="base" latinLnBrk="0" hangingPunct="1">
              <a:lnSpc>
                <a:spcPct val="100000"/>
              </a:lnSpc>
              <a:spcBef>
                <a:spcPct val="0"/>
              </a:spcBef>
              <a:spcAft>
                <a:spcPct val="0"/>
              </a:spcAft>
              <a:buClr>
                <a:srgbClr val="00B0F0"/>
              </a:buClr>
              <a:buSzTx/>
              <a:buFont typeface="Wingdings" panose="05000000000000000000" pitchFamily="2" charset="2"/>
              <a:buChar char="§"/>
              <a:tabLst/>
              <a:defRPr/>
            </a:pPr>
            <a:endParaRPr kumimoji="0" lang="en-US" altLang="en-US" sz="2800" b="1" i="0" u="none" strike="noStrike" kern="1200" cap="none" spc="0" normalizeH="0" baseline="0" noProof="0" dirty="0">
              <a:ln>
                <a:noFill/>
              </a:ln>
              <a:solidFill>
                <a:schemeClr val="accent6"/>
              </a:solidFill>
              <a:effectLst/>
              <a:uLnTx/>
              <a:uFillTx/>
              <a:ea typeface="+mn-ea"/>
              <a:cs typeface="Arial" panose="020B0604020202020204" pitchFamily="34" charset="0"/>
            </a:endParaRPr>
          </a:p>
          <a:p>
            <a:pPr marL="342900" indent="-342900" defTabSz="914400" fontAlgn="base">
              <a:spcBef>
                <a:spcPct val="0"/>
              </a:spcBef>
              <a:spcAft>
                <a:spcPct val="0"/>
              </a:spcAft>
              <a:buClr>
                <a:srgbClr val="00B0F0"/>
              </a:buClr>
              <a:buFont typeface="Wingdings" panose="05000000000000000000" pitchFamily="2" charset="2"/>
              <a:buChar char="§"/>
              <a:defRPr/>
            </a:pPr>
            <a:r>
              <a:rPr lang="en-US" altLang="en-US" sz="2800" b="1" dirty="0">
                <a:solidFill>
                  <a:schemeClr val="accent6"/>
                </a:solidFill>
                <a:cs typeface="Arial" panose="020B0604020202020204" pitchFamily="34" charset="0"/>
              </a:rPr>
              <a:t>Training Benchmarks</a:t>
            </a:r>
            <a:r>
              <a:rPr lang="en-US" altLang="en-US" sz="2800" dirty="0">
                <a:solidFill>
                  <a:schemeClr val="accent6"/>
                </a:solidFill>
                <a:cs typeface="Arial" panose="020B0604020202020204" pitchFamily="34" charset="0"/>
              </a:rPr>
              <a:t> – Must still be completed</a:t>
            </a:r>
            <a:br>
              <a:rPr lang="en-US" altLang="en-US" sz="2800" dirty="0">
                <a:solidFill>
                  <a:schemeClr val="accent6"/>
                </a:solidFill>
                <a:cs typeface="Arial" panose="020B0604020202020204" pitchFamily="34" charset="0"/>
              </a:rPr>
            </a:br>
            <a:endParaRPr lang="en-US" altLang="en-US" sz="2800" dirty="0">
              <a:solidFill>
                <a:schemeClr val="accent6"/>
              </a:solidFill>
              <a:cs typeface="Arial" panose="020B0604020202020204" pitchFamily="34" charset="0"/>
            </a:endParaRPr>
          </a:p>
          <a:p>
            <a:pPr marL="342900" indent="-342900" defTabSz="914400" fontAlgn="base">
              <a:spcBef>
                <a:spcPct val="0"/>
              </a:spcBef>
              <a:spcAft>
                <a:spcPct val="0"/>
              </a:spcAft>
              <a:buClr>
                <a:srgbClr val="00B0F0"/>
              </a:buClr>
              <a:buFont typeface="Wingdings" panose="05000000000000000000" pitchFamily="2" charset="2"/>
              <a:buChar char="§"/>
              <a:defRPr/>
            </a:pPr>
            <a:r>
              <a:rPr lang="en-US" altLang="en-US" sz="2800" b="1" dirty="0">
                <a:solidFill>
                  <a:schemeClr val="accent6"/>
                </a:solidFill>
                <a:cs typeface="Arial" panose="020B0604020202020204" pitchFamily="34" charset="0"/>
              </a:rPr>
              <a:t>210 day Rule </a:t>
            </a:r>
            <a:r>
              <a:rPr lang="en-US" altLang="en-US" sz="2800" dirty="0">
                <a:solidFill>
                  <a:schemeClr val="accent6"/>
                </a:solidFill>
                <a:cs typeface="Arial" panose="020B0604020202020204" pitchFamily="34" charset="0"/>
              </a:rPr>
              <a:t>– In order to be eligible for Additional TRA, </a:t>
            </a:r>
            <a:r>
              <a:rPr lang="en-US" altLang="en-US" sz="2800" dirty="0">
                <a:solidFill>
                  <a:schemeClr val="accent6"/>
                </a:solidFill>
              </a:rPr>
              <a:t>Customer must file an application for training within the later of 210 days from petition certification or layoff</a:t>
            </a:r>
            <a:endParaRPr lang="en-US" altLang="en-US" sz="2400" b="0" dirty="0">
              <a:solidFill>
                <a:prstClr val="black"/>
              </a:solidFill>
              <a:cs typeface="Arial" panose="020B0604020202020204" pitchFamily="34" charset="0"/>
            </a:endParaRPr>
          </a:p>
          <a:p>
            <a:pPr marR="0" lvl="0" algn="l" defTabSz="914400" rtl="0" eaLnBrk="1" fontAlgn="base" latinLnBrk="0" hangingPunct="1">
              <a:lnSpc>
                <a:spcPct val="100000"/>
              </a:lnSpc>
              <a:spcBef>
                <a:spcPct val="0"/>
              </a:spcBef>
              <a:spcAft>
                <a:spcPct val="0"/>
              </a:spcAft>
              <a:buClr>
                <a:srgbClr val="00B0F0"/>
              </a:buClr>
              <a:buSzTx/>
              <a:tabLst/>
              <a:defRPr/>
            </a:pPr>
            <a:endParaRPr kumimoji="0" lang="en-US" altLang="en-US" sz="2400" b="1" i="0" u="none" strike="noStrike" kern="1200" cap="none" spc="0" normalizeH="0" baseline="0" noProof="0" dirty="0">
              <a:ln>
                <a:noFill/>
              </a:ln>
              <a:solidFill>
                <a:prstClr val="black"/>
              </a:solidFill>
              <a:effectLst/>
              <a:uLnTx/>
              <a:uFillTx/>
              <a:ea typeface="+mn-ea"/>
              <a:cs typeface="Arial" panose="020B0604020202020204" pitchFamily="34" charset="0"/>
            </a:endParaRPr>
          </a:p>
        </p:txBody>
      </p:sp>
    </p:spTree>
    <p:extLst>
      <p:ext uri="{BB962C8B-B14F-4D97-AF65-F5344CB8AC3E}">
        <p14:creationId xmlns:p14="http://schemas.microsoft.com/office/powerpoint/2010/main" val="28242703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F9491D-FD27-4550-BB4C-010D295F604D}"/>
              </a:ext>
            </a:extLst>
          </p:cNvPr>
          <p:cNvSpPr>
            <a:spLocks noGrp="1"/>
          </p:cNvSpPr>
          <p:nvPr>
            <p:ph idx="1"/>
          </p:nvPr>
        </p:nvSpPr>
        <p:spPr>
          <a:xfrm>
            <a:off x="457200" y="1446235"/>
            <a:ext cx="8229600" cy="4740556"/>
          </a:xfrm>
        </p:spPr>
        <p:txBody>
          <a:bodyPr>
            <a:normAutofit/>
          </a:bodyPr>
          <a:lstStyle/>
          <a:p>
            <a:pPr marL="285750" indent="-285750" algn="l" eaLnBrk="1" hangingPunct="1">
              <a:buClr>
                <a:srgbClr val="00B0F0"/>
              </a:buClr>
              <a:buFont typeface="Lucida Sans Unicode" panose="020B0602030504020204" pitchFamily="34" charset="0"/>
              <a:buChar char="‣"/>
              <a:defRPr/>
            </a:pPr>
            <a:r>
              <a:rPr lang="en-US" altLang="en-US" b="1" dirty="0">
                <a:solidFill>
                  <a:schemeClr val="accent6"/>
                </a:solidFill>
              </a:rPr>
              <a:t>Earnings UP TO TRA WBA</a:t>
            </a:r>
            <a:r>
              <a:rPr lang="en-US" altLang="en-US" dirty="0">
                <a:solidFill>
                  <a:schemeClr val="accent6"/>
                </a:solidFill>
              </a:rPr>
              <a:t> </a:t>
            </a:r>
            <a:r>
              <a:rPr lang="en-US" altLang="en-US" sz="2000" dirty="0">
                <a:solidFill>
                  <a:schemeClr val="accent6"/>
                </a:solidFill>
              </a:rPr>
              <a:t>– </a:t>
            </a:r>
            <a:r>
              <a:rPr lang="en-US" altLang="en-US" sz="2800" dirty="0">
                <a:solidFill>
                  <a:schemeClr val="accent6"/>
                </a:solidFill>
              </a:rPr>
              <a:t>No longer allowed to earn up to 100% of your WBA </a:t>
            </a:r>
          </a:p>
          <a:p>
            <a:pPr lvl="2" indent="-285750">
              <a:buClr>
                <a:srgbClr val="00B0F0"/>
              </a:buClr>
              <a:buFont typeface="Lucida Sans Unicode" panose="020B0602030504020204" pitchFamily="34" charset="0"/>
              <a:buChar char="‣"/>
              <a:defRPr/>
            </a:pPr>
            <a:r>
              <a:rPr lang="en-US" altLang="en-US" dirty="0">
                <a:solidFill>
                  <a:srgbClr val="FF0000"/>
                </a:solidFill>
              </a:rPr>
              <a:t>Revert to the 1/3 rule-can earn up to 1/3 of your WBA before benefits are affected.</a:t>
            </a:r>
            <a:br>
              <a:rPr lang="en-US" altLang="en-US" dirty="0">
                <a:solidFill>
                  <a:schemeClr val="accent6"/>
                </a:solidFill>
              </a:rPr>
            </a:br>
            <a:endParaRPr lang="en-US" altLang="en-US" dirty="0">
              <a:solidFill>
                <a:schemeClr val="accent6"/>
              </a:solidFill>
            </a:endParaRPr>
          </a:p>
          <a:p>
            <a:pPr marL="285750" indent="-285750" algn="l" eaLnBrk="1" hangingPunct="1">
              <a:buClr>
                <a:srgbClr val="00B0F0"/>
              </a:buClr>
              <a:buFont typeface="Lucida Sans Unicode" panose="020B0602030504020204" pitchFamily="34" charset="0"/>
              <a:buChar char="‣"/>
              <a:defRPr/>
            </a:pPr>
            <a:r>
              <a:rPr lang="en-US" altLang="en-US" b="1" dirty="0">
                <a:solidFill>
                  <a:schemeClr val="accent6"/>
                </a:solidFill>
              </a:rPr>
              <a:t>Election of TRA or UI</a:t>
            </a:r>
            <a:r>
              <a:rPr lang="en-US" altLang="en-US" dirty="0">
                <a:solidFill>
                  <a:schemeClr val="accent6"/>
                </a:solidFill>
              </a:rPr>
              <a:t> </a:t>
            </a:r>
            <a:r>
              <a:rPr lang="en-US" altLang="en-US" sz="2000" dirty="0">
                <a:solidFill>
                  <a:schemeClr val="accent6"/>
                </a:solidFill>
              </a:rPr>
              <a:t>– </a:t>
            </a:r>
            <a:r>
              <a:rPr lang="en-US" altLang="en-US" sz="2800" dirty="0">
                <a:solidFill>
                  <a:schemeClr val="accent6"/>
                </a:solidFill>
              </a:rPr>
              <a:t>No option available for filing for TRA or UI subsequent benefits. All TRA requires the exhaustion of all UI entitlement.</a:t>
            </a:r>
          </a:p>
          <a:p>
            <a:pPr lvl="2" indent="-285750">
              <a:buClr>
                <a:srgbClr val="00B0F0"/>
              </a:buClr>
              <a:buFont typeface="Lucida Sans Unicode" panose="020B0602030504020204" pitchFamily="34" charset="0"/>
              <a:buChar char="‣"/>
              <a:defRPr/>
            </a:pPr>
            <a:r>
              <a:rPr lang="en-US" altLang="en-US" dirty="0">
                <a:solidFill>
                  <a:srgbClr val="FF0000"/>
                </a:solidFill>
              </a:rPr>
              <a:t>Upon BYE, a new UI claim MUST be filed, and if eligible, that new UI claim must be collected before going back on TRA.  In some cases, customers will requalify due to PT wages and therefore, the new UI claim could be at a much lower rate than what they were collecting on TRA.</a:t>
            </a:r>
          </a:p>
        </p:txBody>
      </p:sp>
      <p:sp>
        <p:nvSpPr>
          <p:cNvPr id="3" name="Title 2">
            <a:extLst>
              <a:ext uri="{FF2B5EF4-FFF2-40B4-BE49-F238E27FC236}">
                <a16:creationId xmlns:a16="http://schemas.microsoft.com/office/drawing/2014/main" id="{F7C1F36A-6A6A-4487-B894-108227DB595A}"/>
              </a:ext>
            </a:extLst>
          </p:cNvPr>
          <p:cNvSpPr>
            <a:spLocks noGrp="1"/>
          </p:cNvSpPr>
          <p:nvPr>
            <p:ph type="title"/>
          </p:nvPr>
        </p:nvSpPr>
        <p:spPr/>
        <p:txBody>
          <a:bodyPr/>
          <a:lstStyle/>
          <a:p>
            <a:r>
              <a:rPr lang="en-US" dirty="0"/>
              <a:t>Key Changes of Reversion 2021</a:t>
            </a:r>
          </a:p>
        </p:txBody>
      </p:sp>
      <p:sp>
        <p:nvSpPr>
          <p:cNvPr id="4" name="Slide Number Placeholder 3">
            <a:extLst>
              <a:ext uri="{FF2B5EF4-FFF2-40B4-BE49-F238E27FC236}">
                <a16:creationId xmlns:a16="http://schemas.microsoft.com/office/drawing/2014/main" id="{534A9A09-464F-4F30-98FB-EF508EA61A0C}"/>
              </a:ext>
            </a:extLst>
          </p:cNvPr>
          <p:cNvSpPr>
            <a:spLocks noGrp="1"/>
          </p:cNvSpPr>
          <p:nvPr>
            <p:ph type="sldNum" sz="quarter" idx="10"/>
          </p:nvPr>
        </p:nvSpPr>
        <p:spPr/>
        <p:txBody>
          <a:bodyPr/>
          <a:lstStyle/>
          <a:p>
            <a:fld id="{26DF2BE2-62AB-489E-9A22-F74F740AD108}" type="slidenum">
              <a:rPr lang="en-US" altLang="en-US" smtClean="0"/>
              <a:pPr/>
              <a:t>11</a:t>
            </a:fld>
            <a:endParaRPr lang="en-US" altLang="en-US"/>
          </a:p>
        </p:txBody>
      </p:sp>
    </p:spTree>
    <p:extLst>
      <p:ext uri="{BB962C8B-B14F-4D97-AF65-F5344CB8AC3E}">
        <p14:creationId xmlns:p14="http://schemas.microsoft.com/office/powerpoint/2010/main" val="6590475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F9491D-FD27-4550-BB4C-010D295F604D}"/>
              </a:ext>
            </a:extLst>
          </p:cNvPr>
          <p:cNvSpPr>
            <a:spLocks noGrp="1"/>
          </p:cNvSpPr>
          <p:nvPr>
            <p:ph idx="1"/>
          </p:nvPr>
        </p:nvSpPr>
        <p:spPr>
          <a:xfrm>
            <a:off x="457200" y="1222625"/>
            <a:ext cx="8229600" cy="4973894"/>
          </a:xfrm>
        </p:spPr>
        <p:txBody>
          <a:bodyPr>
            <a:normAutofit fontScale="92500" lnSpcReduction="10000"/>
          </a:bodyPr>
          <a:lstStyle/>
          <a:p>
            <a:pPr marL="285750" marR="0" lvl="0" indent="-285750" algn="l" defTabSz="914400" rtl="0" eaLnBrk="1" fontAlgn="base" latinLnBrk="0" hangingPunct="1">
              <a:lnSpc>
                <a:spcPct val="100000"/>
              </a:lnSpc>
              <a:spcBef>
                <a:spcPct val="0"/>
              </a:spcBef>
              <a:spcAft>
                <a:spcPct val="0"/>
              </a:spcAft>
              <a:buClr>
                <a:srgbClr val="00B0F0"/>
              </a:buClr>
              <a:buSzTx/>
              <a:buFont typeface="Lucida Sans Unicode" panose="020B0602030504020204" pitchFamily="34" charset="0"/>
              <a:buChar char="‣"/>
              <a:tabLst/>
              <a:defRPr/>
            </a:pPr>
            <a:endParaRPr kumimoji="0" lang="en-US" altLang="en-US" sz="1200" b="0" i="0" u="none" strike="noStrike" kern="1200" cap="none" spc="0" normalizeH="0" baseline="0" noProof="0" dirty="0">
              <a:ln>
                <a:noFill/>
              </a:ln>
              <a:solidFill>
                <a:prstClr val="black"/>
              </a:solidFill>
              <a:effectLst/>
              <a:uLnTx/>
              <a:uFillTx/>
              <a:latin typeface="Lucida Sans Unicode" panose="020B0602030504020204" pitchFamily="34" charset="0"/>
              <a:ea typeface="+mn-ea"/>
              <a:cs typeface="Arial" panose="020B0604020202020204" pitchFamily="34" charset="0"/>
            </a:endParaRPr>
          </a:p>
          <a:p>
            <a:pPr marL="285750" marR="0" lvl="0" indent="-285750" algn="l" defTabSz="914400" rtl="0" eaLnBrk="1" fontAlgn="base" latinLnBrk="0" hangingPunct="1">
              <a:lnSpc>
                <a:spcPct val="100000"/>
              </a:lnSpc>
              <a:spcBef>
                <a:spcPct val="0"/>
              </a:spcBef>
              <a:spcAft>
                <a:spcPct val="0"/>
              </a:spcAft>
              <a:buClr>
                <a:srgbClr val="00B0F0"/>
              </a:buClr>
              <a:buSzTx/>
              <a:buFont typeface="Lucida Sans Unicode" panose="020B0602030504020204" pitchFamily="34" charset="0"/>
              <a:buChar char="‣"/>
              <a:tabLst/>
              <a:defRPr/>
            </a:pPr>
            <a:r>
              <a:rPr kumimoji="0" lang="en-US" altLang="en-US" sz="3200" b="1" i="0" u="none" strike="noStrike" kern="1200" cap="none" spc="0" normalizeH="0" baseline="0" noProof="0" dirty="0">
                <a:ln>
                  <a:noFill/>
                </a:ln>
                <a:solidFill>
                  <a:prstClr val="black"/>
                </a:solidFill>
                <a:effectLst/>
                <a:uLnTx/>
                <a:uFillTx/>
                <a:ea typeface="+mn-ea"/>
                <a:cs typeface="Arial" panose="020B0604020202020204" pitchFamily="34" charset="0"/>
              </a:rPr>
              <a:t>ATAA </a:t>
            </a:r>
            <a:r>
              <a:rPr kumimoji="0" lang="en-US" altLang="en-US" sz="2400" b="1" i="0" u="none" strike="noStrike" kern="1200" cap="none" spc="0" normalizeH="0" baseline="0" noProof="0" dirty="0">
                <a:ln>
                  <a:noFill/>
                </a:ln>
                <a:solidFill>
                  <a:prstClr val="black"/>
                </a:solidFill>
                <a:effectLst/>
                <a:uLnTx/>
                <a:uFillTx/>
                <a:ea typeface="+mn-ea"/>
                <a:cs typeface="Arial" panose="020B0604020202020204" pitchFamily="34" charset="0"/>
              </a:rPr>
              <a:t>- </a:t>
            </a:r>
            <a:r>
              <a:rPr kumimoji="0" lang="en-US" altLang="en-US" sz="2400" b="0" i="0" u="none" strike="noStrike" kern="1200" cap="none" spc="0" normalizeH="0" baseline="0" noProof="0" dirty="0">
                <a:ln>
                  <a:noFill/>
                </a:ln>
                <a:solidFill>
                  <a:prstClr val="black"/>
                </a:solidFill>
                <a:effectLst/>
                <a:uLnTx/>
                <a:uFillTx/>
                <a:ea typeface="+mn-ea"/>
                <a:cs typeface="Arial" panose="020B0604020202020204" pitchFamily="34" charset="0"/>
              </a:rPr>
              <a:t>Wage subsidies for older workers under RTAA are no longer available, ATAA is restored.</a:t>
            </a:r>
          </a:p>
          <a:p>
            <a:pPr marL="0" marR="0" lvl="0" indent="0" algn="l" defTabSz="914400" rtl="0" eaLnBrk="1" fontAlgn="base" latinLnBrk="0" hangingPunct="1">
              <a:lnSpc>
                <a:spcPct val="100000"/>
              </a:lnSpc>
              <a:spcBef>
                <a:spcPct val="0"/>
              </a:spcBef>
              <a:spcAft>
                <a:spcPct val="0"/>
              </a:spcAft>
              <a:buClr>
                <a:srgbClr val="00B0F0"/>
              </a:buClr>
              <a:buSzTx/>
              <a:buFontTx/>
              <a:buNone/>
              <a:tabLst/>
              <a:defRPr/>
            </a:pPr>
            <a:endParaRPr kumimoji="0" lang="en-US" altLang="en-US" sz="1800" b="0" i="0" u="none" strike="noStrike" kern="1200" cap="none" spc="0" normalizeH="0" baseline="0" noProof="0" dirty="0">
              <a:ln>
                <a:noFill/>
              </a:ln>
              <a:solidFill>
                <a:prstClr val="black"/>
              </a:solidFill>
              <a:effectLst/>
              <a:uLnTx/>
              <a:uFillTx/>
              <a:ea typeface="+mn-ea"/>
              <a:cs typeface="Arial" panose="020B0604020202020204" pitchFamily="34" charset="0"/>
            </a:endParaRPr>
          </a:p>
          <a:p>
            <a:pPr marL="285750" marR="0" lvl="0" indent="-285750" algn="l" defTabSz="914400" rtl="0" eaLnBrk="1" fontAlgn="base" latinLnBrk="0" hangingPunct="1">
              <a:lnSpc>
                <a:spcPct val="100000"/>
              </a:lnSpc>
              <a:spcBef>
                <a:spcPct val="0"/>
              </a:spcBef>
              <a:spcAft>
                <a:spcPct val="0"/>
              </a:spcAft>
              <a:buClr>
                <a:srgbClr val="00B0F0"/>
              </a:buClr>
              <a:buSzTx/>
              <a:buFont typeface="Lucida Sans Unicode" panose="020B0602030504020204" pitchFamily="34" charset="0"/>
              <a:buChar char="‣"/>
              <a:tabLst/>
              <a:defRPr/>
            </a:pPr>
            <a:r>
              <a:rPr kumimoji="0" lang="en-US" altLang="en-US" sz="3200" b="1" i="0" u="none" strike="noStrike" kern="1200" cap="none" spc="0" normalizeH="0" baseline="0" noProof="0" dirty="0">
                <a:ln>
                  <a:noFill/>
                </a:ln>
                <a:solidFill>
                  <a:prstClr val="black"/>
                </a:solidFill>
                <a:effectLst/>
                <a:uLnTx/>
                <a:uFillTx/>
                <a:ea typeface="+mn-ea"/>
                <a:cs typeface="Arial" panose="020B0604020202020204" pitchFamily="34" charset="0"/>
              </a:rPr>
              <a:t>Special Rule for Military</a:t>
            </a:r>
            <a:r>
              <a:rPr kumimoji="0" lang="en-US" altLang="en-US" sz="3200" b="0" i="0" u="none" strike="noStrike" kern="1200" cap="none" spc="0" normalizeH="0" baseline="0" noProof="0" dirty="0">
                <a:ln>
                  <a:noFill/>
                </a:ln>
                <a:solidFill>
                  <a:prstClr val="black"/>
                </a:solidFill>
                <a:effectLst/>
                <a:uLnTx/>
                <a:uFillTx/>
                <a:ea typeface="+mn-ea"/>
                <a:cs typeface="Arial" panose="020B0604020202020204" pitchFamily="34" charset="0"/>
              </a:rPr>
              <a:t> </a:t>
            </a:r>
            <a:r>
              <a:rPr kumimoji="0" lang="en-US" altLang="en-US" sz="2400" b="0" i="0" u="none" strike="noStrike" kern="1200" cap="none" spc="0" normalizeH="0" baseline="0" noProof="0" dirty="0">
                <a:ln>
                  <a:noFill/>
                </a:ln>
                <a:solidFill>
                  <a:prstClr val="black"/>
                </a:solidFill>
                <a:effectLst/>
                <a:uLnTx/>
                <a:uFillTx/>
                <a:ea typeface="+mn-ea"/>
                <a:cs typeface="Arial" panose="020B0604020202020204" pitchFamily="34" charset="0"/>
              </a:rPr>
              <a:t>- Military Service Deadline Extension is no longer available </a:t>
            </a:r>
            <a:r>
              <a:rPr kumimoji="0" lang="en-US" altLang="en-US" sz="2400" b="0" i="0" u="none" strike="noStrike" kern="1200" cap="none" spc="0" normalizeH="0" baseline="0" noProof="0" dirty="0">
                <a:ln>
                  <a:noFill/>
                </a:ln>
                <a:solidFill>
                  <a:srgbClr val="FF0000"/>
                </a:solidFill>
                <a:effectLst/>
                <a:uLnTx/>
                <a:uFillTx/>
                <a:ea typeface="+mn-ea"/>
                <a:cs typeface="Arial" panose="020B0604020202020204" pitchFamily="34" charset="0"/>
              </a:rPr>
              <a:t>(returning members of the Armed Forces and National Guard units could be determined ineligible for benefits if, for example, they missed the enrollment in training deadlines as a condition of TRA eligibility, or if the plant at which they worked closed while they were away on active duty)</a:t>
            </a:r>
          </a:p>
          <a:p>
            <a:pPr marL="285750" marR="0" lvl="0" indent="-285750" algn="l" defTabSz="914400" rtl="0" eaLnBrk="1" fontAlgn="base" latinLnBrk="0" hangingPunct="1">
              <a:lnSpc>
                <a:spcPct val="100000"/>
              </a:lnSpc>
              <a:spcBef>
                <a:spcPct val="0"/>
              </a:spcBef>
              <a:spcAft>
                <a:spcPct val="0"/>
              </a:spcAft>
              <a:buClr>
                <a:srgbClr val="00B0F0"/>
              </a:buClr>
              <a:buSzTx/>
              <a:buFont typeface="Lucida Sans Unicode" panose="020B0602030504020204" pitchFamily="34" charset="0"/>
              <a:buChar char="‣"/>
              <a:tabLst/>
              <a:defRPr/>
            </a:pPr>
            <a:endParaRPr kumimoji="0" lang="en-US" altLang="en-US" sz="2400" b="0" i="0" u="none" strike="noStrike" kern="1200" cap="none" spc="0" normalizeH="0" baseline="0" noProof="0" dirty="0">
              <a:ln>
                <a:noFill/>
              </a:ln>
              <a:solidFill>
                <a:srgbClr val="FF0000"/>
              </a:solidFill>
              <a:effectLst/>
              <a:uLnTx/>
              <a:uFillTx/>
              <a:ea typeface="+mn-ea"/>
              <a:cs typeface="Arial" panose="020B0604020202020204" pitchFamily="34" charset="0"/>
            </a:endParaRPr>
          </a:p>
          <a:p>
            <a:pPr defTabSz="914400" fontAlgn="base">
              <a:lnSpc>
                <a:spcPct val="100000"/>
              </a:lnSpc>
              <a:spcBef>
                <a:spcPct val="0"/>
              </a:spcBef>
              <a:spcAft>
                <a:spcPct val="0"/>
              </a:spcAft>
              <a:buClr>
                <a:srgbClr val="00B0F0"/>
              </a:buClr>
              <a:buFont typeface="Lucida Sans Unicode" panose="020B0602030504020204" pitchFamily="34" charset="0"/>
              <a:buChar char="‣"/>
              <a:defRPr/>
            </a:pPr>
            <a:r>
              <a:rPr kumimoji="0" lang="en-US" altLang="en-US" sz="3200" b="1" i="0" u="none" strike="noStrike" kern="1200" cap="none" spc="0" normalizeH="0" baseline="0" noProof="0" dirty="0">
                <a:ln>
                  <a:noFill/>
                </a:ln>
                <a:solidFill>
                  <a:prstClr val="black"/>
                </a:solidFill>
                <a:effectLst/>
                <a:uLnTx/>
                <a:uFillTx/>
                <a:ea typeface="+mn-ea"/>
                <a:cs typeface="Arial" panose="020B0604020202020204" pitchFamily="34" charset="0"/>
              </a:rPr>
              <a:t>Employment and Case Management  </a:t>
            </a:r>
            <a:r>
              <a:rPr kumimoji="0" lang="en-US" altLang="en-US" sz="2400" b="1" i="0" u="none" strike="noStrike" kern="1200" cap="none" spc="0" normalizeH="0" baseline="0" noProof="0" dirty="0">
                <a:ln>
                  <a:noFill/>
                </a:ln>
                <a:solidFill>
                  <a:prstClr val="black"/>
                </a:solidFill>
                <a:effectLst/>
                <a:uLnTx/>
                <a:uFillTx/>
                <a:ea typeface="+mn-ea"/>
                <a:cs typeface="Arial" panose="020B0604020202020204" pitchFamily="34" charset="0"/>
              </a:rPr>
              <a:t>- </a:t>
            </a:r>
            <a:r>
              <a:rPr kumimoji="0" lang="en-US" altLang="en-US" sz="2400" b="0" i="0" u="none" strike="noStrike" kern="1200" cap="none" spc="0" normalizeH="0" baseline="0" noProof="0" dirty="0">
                <a:ln>
                  <a:noFill/>
                </a:ln>
                <a:solidFill>
                  <a:prstClr val="black"/>
                </a:solidFill>
                <a:effectLst/>
                <a:uLnTx/>
                <a:uFillTx/>
                <a:ea typeface="+mn-ea"/>
                <a:cs typeface="Arial" panose="020B0604020202020204" pitchFamily="34" charset="0"/>
              </a:rPr>
              <a:t>Funds are not provided; States are required to “</a:t>
            </a:r>
            <a:r>
              <a:rPr kumimoji="0" lang="en-US" altLang="en-US" sz="2400" b="0" i="1" u="sng" strike="noStrike" kern="1200" cap="none" spc="0" normalizeH="0" baseline="0" noProof="0" dirty="0">
                <a:ln>
                  <a:noFill/>
                </a:ln>
                <a:solidFill>
                  <a:prstClr val="black"/>
                </a:solidFill>
                <a:effectLst/>
                <a:uLnTx/>
                <a:uFillTx/>
                <a:ea typeface="+mn-ea"/>
                <a:cs typeface="Arial" panose="020B0604020202020204" pitchFamily="34" charset="0"/>
              </a:rPr>
              <a:t>make every reasonable effort</a:t>
            </a:r>
            <a:r>
              <a:rPr kumimoji="0" lang="en-US" altLang="en-US" sz="2400" b="0" i="0" u="none" strike="noStrike" kern="1200" cap="none" spc="0" normalizeH="0" baseline="0" noProof="0" dirty="0">
                <a:ln>
                  <a:noFill/>
                </a:ln>
                <a:solidFill>
                  <a:prstClr val="black"/>
                </a:solidFill>
                <a:effectLst/>
                <a:uLnTx/>
                <a:uFillTx/>
                <a:ea typeface="+mn-ea"/>
                <a:cs typeface="Arial" panose="020B0604020202020204" pitchFamily="34" charset="0"/>
              </a:rPr>
              <a:t>,” to provide case management services through co-enrollment. NDWG, WIOA, Wagner </a:t>
            </a:r>
            <a:r>
              <a:rPr kumimoji="0" lang="en-US" altLang="en-US" sz="2400" b="0" i="0" u="none" strike="noStrike" kern="1200" cap="none" spc="0" normalizeH="0" baseline="0" noProof="0" dirty="0" err="1">
                <a:ln>
                  <a:noFill/>
                </a:ln>
                <a:solidFill>
                  <a:prstClr val="black"/>
                </a:solidFill>
                <a:effectLst/>
                <a:uLnTx/>
                <a:uFillTx/>
                <a:ea typeface="+mn-ea"/>
                <a:cs typeface="Arial" panose="020B0604020202020204" pitchFamily="34" charset="0"/>
              </a:rPr>
              <a:t>Peyser</a:t>
            </a:r>
            <a:r>
              <a:rPr kumimoji="0" lang="en-US" altLang="en-US" sz="2400" b="0" i="0" u="none" strike="noStrike" kern="1200" cap="none" spc="0" normalizeH="0" baseline="0" noProof="0" dirty="0">
                <a:ln>
                  <a:noFill/>
                </a:ln>
                <a:solidFill>
                  <a:prstClr val="black"/>
                </a:solidFill>
                <a:effectLst/>
                <a:uLnTx/>
                <a:uFillTx/>
                <a:ea typeface="+mn-ea"/>
                <a:cs typeface="Arial" panose="020B0604020202020204" pitchFamily="34" charset="0"/>
              </a:rPr>
              <a:t>, etc.</a:t>
            </a:r>
          </a:p>
          <a:p>
            <a:pPr marL="285750" marR="0" lvl="0" indent="-285750" algn="l" defTabSz="914400" rtl="0" eaLnBrk="1" fontAlgn="base" latinLnBrk="0" hangingPunct="1">
              <a:lnSpc>
                <a:spcPct val="100000"/>
              </a:lnSpc>
              <a:spcBef>
                <a:spcPct val="0"/>
              </a:spcBef>
              <a:spcAft>
                <a:spcPct val="0"/>
              </a:spcAft>
              <a:buClr>
                <a:srgbClr val="00B0F0"/>
              </a:buClr>
              <a:buSzTx/>
              <a:buFont typeface="Lucida Sans Unicode" panose="020B0602030504020204" pitchFamily="34" charset="0"/>
              <a:buChar char="‣"/>
              <a:tabLst/>
              <a:defRPr/>
            </a:pPr>
            <a:endParaRPr kumimoji="0" lang="en-US" altLang="en-US" sz="2400" b="0" i="0" u="none" strike="noStrike" kern="1200" cap="none" spc="0" normalizeH="0" baseline="0" noProof="0" dirty="0">
              <a:ln>
                <a:noFill/>
              </a:ln>
              <a:solidFill>
                <a:srgbClr val="FF0000"/>
              </a:solidFill>
              <a:effectLst/>
              <a:uLnTx/>
              <a:uFillTx/>
              <a:ea typeface="+mn-ea"/>
              <a:cs typeface="Arial" panose="020B0604020202020204" pitchFamily="34" charset="0"/>
            </a:endParaRPr>
          </a:p>
        </p:txBody>
      </p:sp>
      <p:sp>
        <p:nvSpPr>
          <p:cNvPr id="3" name="Title 2">
            <a:extLst>
              <a:ext uri="{FF2B5EF4-FFF2-40B4-BE49-F238E27FC236}">
                <a16:creationId xmlns:a16="http://schemas.microsoft.com/office/drawing/2014/main" id="{F7C1F36A-6A6A-4487-B894-108227DB595A}"/>
              </a:ext>
            </a:extLst>
          </p:cNvPr>
          <p:cNvSpPr>
            <a:spLocks noGrp="1"/>
          </p:cNvSpPr>
          <p:nvPr>
            <p:ph type="title"/>
          </p:nvPr>
        </p:nvSpPr>
        <p:spPr/>
        <p:txBody>
          <a:bodyPr/>
          <a:lstStyle/>
          <a:p>
            <a:r>
              <a:rPr lang="en-US" dirty="0"/>
              <a:t>Key Changes of Reversion 2021</a:t>
            </a:r>
          </a:p>
        </p:txBody>
      </p:sp>
      <p:sp>
        <p:nvSpPr>
          <p:cNvPr id="4" name="Slide Number Placeholder 3">
            <a:extLst>
              <a:ext uri="{FF2B5EF4-FFF2-40B4-BE49-F238E27FC236}">
                <a16:creationId xmlns:a16="http://schemas.microsoft.com/office/drawing/2014/main" id="{534A9A09-464F-4F30-98FB-EF508EA61A0C}"/>
              </a:ext>
            </a:extLst>
          </p:cNvPr>
          <p:cNvSpPr>
            <a:spLocks noGrp="1"/>
          </p:cNvSpPr>
          <p:nvPr>
            <p:ph type="sldNum" sz="quarter" idx="10"/>
          </p:nvPr>
        </p:nvSpPr>
        <p:spPr/>
        <p:txBody>
          <a:bodyPr/>
          <a:lstStyle/>
          <a:p>
            <a:fld id="{26DF2BE2-62AB-489E-9A22-F74F740AD108}" type="slidenum">
              <a:rPr lang="en-US" altLang="en-US" smtClean="0"/>
              <a:pPr/>
              <a:t>12</a:t>
            </a:fld>
            <a:endParaRPr lang="en-US" altLang="en-US"/>
          </a:p>
        </p:txBody>
      </p:sp>
    </p:spTree>
    <p:extLst>
      <p:ext uri="{BB962C8B-B14F-4D97-AF65-F5344CB8AC3E}">
        <p14:creationId xmlns:p14="http://schemas.microsoft.com/office/powerpoint/2010/main" val="20859686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6">
            <a:extLst>
              <a:ext uri="{FF2B5EF4-FFF2-40B4-BE49-F238E27FC236}">
                <a16:creationId xmlns:a16="http://schemas.microsoft.com/office/drawing/2014/main" id="{3D092A63-36C4-4835-9D15-300088DDB9DA}"/>
              </a:ext>
            </a:extLst>
          </p:cNvPr>
          <p:cNvSpPr>
            <a:spLocks noGrp="1" noChangeArrowheads="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lgn="l" eaLnBrk="0" hangingPunct="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lgn="l" eaLnBrk="0" hangingPunct="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lgn="l" eaLnBrk="0" hangingPunct="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lgn="l" eaLnBrk="0" hangingPunct="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lgn="r">
              <a:spcBef>
                <a:spcPct val="0"/>
              </a:spcBef>
              <a:buClrTx/>
              <a:buSzTx/>
              <a:buFontTx/>
              <a:buNone/>
            </a:pPr>
            <a:fld id="{01D258CC-4798-4B7B-8190-AB0A0342563E}" type="slidenum">
              <a:rPr lang="en-US" altLang="en-US" sz="1000">
                <a:solidFill>
                  <a:schemeClr val="bg1"/>
                </a:solidFill>
              </a:rPr>
              <a:pPr algn="r">
                <a:spcBef>
                  <a:spcPct val="0"/>
                </a:spcBef>
                <a:buClrTx/>
                <a:buSzTx/>
                <a:buFontTx/>
                <a:buNone/>
              </a:pPr>
              <a:t>13</a:t>
            </a:fld>
            <a:endParaRPr lang="en-US" altLang="en-US" sz="1000">
              <a:solidFill>
                <a:schemeClr val="bg1"/>
              </a:solidFill>
            </a:endParaRPr>
          </a:p>
        </p:txBody>
      </p:sp>
      <p:sp>
        <p:nvSpPr>
          <p:cNvPr id="362498" name="Rectangle 2">
            <a:extLst>
              <a:ext uri="{FF2B5EF4-FFF2-40B4-BE49-F238E27FC236}">
                <a16:creationId xmlns:a16="http://schemas.microsoft.com/office/drawing/2014/main" id="{0D877747-9295-4840-8557-8DC7B335BD36}"/>
              </a:ext>
            </a:extLst>
          </p:cNvPr>
          <p:cNvSpPr>
            <a:spLocks noGrp="1"/>
          </p:cNvSpPr>
          <p:nvPr>
            <p:ph type="title"/>
          </p:nvPr>
        </p:nvSpPr>
        <p:spPr bwMode="auto">
          <a:xfrm>
            <a:off x="457200" y="381000"/>
            <a:ext cx="8229600" cy="868362"/>
          </a:xfrm>
        </p:spPr>
        <p:txBody>
          <a:bodyPr>
            <a:normAutofit fontScale="90000"/>
          </a:bodyPr>
          <a:lstStyle/>
          <a:p>
            <a:pPr algn="ctr">
              <a:defRPr/>
            </a:pPr>
            <a:r>
              <a:rPr lang="en-US" dirty="0">
                <a:effectLst/>
              </a:rPr>
              <a:t>Training</a:t>
            </a:r>
            <a:br>
              <a:rPr lang="en-US" dirty="0">
                <a:effectLst/>
              </a:rPr>
            </a:br>
            <a:r>
              <a:rPr lang="en-US" sz="2200" dirty="0">
                <a:effectLst/>
              </a:rPr>
              <a:t>Under Reversion 2021</a:t>
            </a:r>
            <a:br>
              <a:rPr lang="en-US" dirty="0">
                <a:effectLst/>
              </a:rPr>
            </a:br>
            <a:endParaRPr lang="en-US" sz="2400" dirty="0">
              <a:effectLst/>
            </a:endParaRPr>
          </a:p>
        </p:txBody>
      </p:sp>
      <p:sp>
        <p:nvSpPr>
          <p:cNvPr id="13316" name="Rectangle 3">
            <a:extLst>
              <a:ext uri="{FF2B5EF4-FFF2-40B4-BE49-F238E27FC236}">
                <a16:creationId xmlns:a16="http://schemas.microsoft.com/office/drawing/2014/main" id="{7F5C5196-F518-45C4-B0D3-A6387A577850}"/>
              </a:ext>
            </a:extLst>
          </p:cNvPr>
          <p:cNvSpPr>
            <a:spLocks noGrp="1"/>
          </p:cNvSpPr>
          <p:nvPr>
            <p:ph type="body" idx="1"/>
          </p:nvPr>
        </p:nvSpPr>
        <p:spPr>
          <a:xfrm>
            <a:off x="457200" y="1322962"/>
            <a:ext cx="8382000" cy="4844374"/>
          </a:xfrm>
        </p:spPr>
        <p:txBody>
          <a:bodyPr>
            <a:normAutofit/>
          </a:bodyPr>
          <a:lstStyle/>
          <a:p>
            <a:pPr>
              <a:lnSpc>
                <a:spcPct val="80000"/>
              </a:lnSpc>
              <a:buFont typeface="Wingdings" panose="05000000000000000000" pitchFamily="2" charset="2"/>
              <a:buChar char="§"/>
              <a:defRPr/>
            </a:pPr>
            <a:r>
              <a:rPr lang="en-US" altLang="en-US" sz="2400" dirty="0"/>
              <a:t>Training programs are approvable for </a:t>
            </a:r>
            <a:r>
              <a:rPr lang="en-US" altLang="en-US" sz="2400" b="1" u="sng" dirty="0">
                <a:solidFill>
                  <a:schemeClr val="bg2"/>
                </a:solidFill>
              </a:rPr>
              <a:t>up to</a:t>
            </a:r>
            <a:r>
              <a:rPr lang="en-US" altLang="en-US" sz="2400" dirty="0">
                <a:solidFill>
                  <a:schemeClr val="bg2"/>
                </a:solidFill>
              </a:rPr>
              <a:t> </a:t>
            </a:r>
            <a:r>
              <a:rPr lang="en-US" altLang="en-US" sz="2400" dirty="0"/>
              <a:t>130 weeks</a:t>
            </a:r>
          </a:p>
          <a:p>
            <a:pPr>
              <a:lnSpc>
                <a:spcPct val="80000"/>
              </a:lnSpc>
              <a:buFont typeface="Wingdings" panose="05000000000000000000" pitchFamily="2" charset="2"/>
              <a:buChar char="§"/>
              <a:defRPr/>
            </a:pPr>
            <a:r>
              <a:rPr lang="en-US" altLang="en-US" sz="2400" dirty="0"/>
              <a:t>Incumbent training is</a:t>
            </a:r>
            <a:r>
              <a:rPr lang="en-US" altLang="en-US" sz="2400" dirty="0">
                <a:solidFill>
                  <a:srgbClr val="FF0000"/>
                </a:solidFill>
              </a:rPr>
              <a:t> </a:t>
            </a:r>
            <a:r>
              <a:rPr lang="en-US" altLang="en-US" sz="2400" dirty="0">
                <a:solidFill>
                  <a:srgbClr val="C00000"/>
                </a:solidFill>
              </a:rPr>
              <a:t>NOT </a:t>
            </a:r>
            <a:r>
              <a:rPr lang="en-US" altLang="en-US" sz="2400" dirty="0">
                <a:solidFill>
                  <a:srgbClr val="FF0000"/>
                </a:solidFill>
              </a:rPr>
              <a:t>allowable-customer must be totally separated to start training</a:t>
            </a:r>
          </a:p>
          <a:p>
            <a:pPr>
              <a:lnSpc>
                <a:spcPct val="80000"/>
              </a:lnSpc>
              <a:buFont typeface="Wingdings" panose="05000000000000000000" pitchFamily="2" charset="2"/>
              <a:buChar char="§"/>
              <a:defRPr/>
            </a:pPr>
            <a:r>
              <a:rPr lang="en-US" altLang="en-US" sz="2400" dirty="0">
                <a:solidFill>
                  <a:schemeClr val="accent6"/>
                </a:solidFill>
              </a:rPr>
              <a:t>Participant can attend Full Time or Part Time training and be eligible for TRA, if otherwise eligible</a:t>
            </a:r>
          </a:p>
          <a:p>
            <a:pPr>
              <a:lnSpc>
                <a:spcPct val="80000"/>
              </a:lnSpc>
              <a:buFont typeface="Wingdings" panose="05000000000000000000" pitchFamily="2" charset="2"/>
              <a:buChar char="§"/>
              <a:defRPr/>
            </a:pPr>
            <a:r>
              <a:rPr lang="en-US" altLang="en-US" sz="2400" dirty="0"/>
              <a:t>Reasonable Costs:</a:t>
            </a:r>
          </a:p>
          <a:p>
            <a:pPr lvl="1" indent="-396875">
              <a:lnSpc>
                <a:spcPct val="80000"/>
              </a:lnSpc>
              <a:buFont typeface="Arial" panose="020B0604020202020204" pitchFamily="34" charset="0"/>
              <a:buChar char="•"/>
              <a:defRPr/>
            </a:pPr>
            <a:r>
              <a:rPr lang="en-US" altLang="en-US" sz="2000" dirty="0"/>
              <a:t>Remedial Training</a:t>
            </a:r>
            <a:r>
              <a:rPr lang="en-US" altLang="en-US" sz="2000" dirty="0">
                <a:solidFill>
                  <a:srgbClr val="008000"/>
                </a:solidFill>
              </a:rPr>
              <a:t>: 	</a:t>
            </a:r>
            <a:r>
              <a:rPr lang="en-US" altLang="en-US" sz="2000" b="1" dirty="0">
                <a:solidFill>
                  <a:srgbClr val="008000"/>
                </a:solidFill>
              </a:rPr>
              <a:t>$10,000</a:t>
            </a:r>
          </a:p>
          <a:p>
            <a:pPr lvl="1" indent="-396875">
              <a:lnSpc>
                <a:spcPct val="80000"/>
              </a:lnSpc>
              <a:buFont typeface="Arial" panose="020B0604020202020204" pitchFamily="34" charset="0"/>
              <a:buChar char="•"/>
              <a:defRPr/>
            </a:pPr>
            <a:r>
              <a:rPr lang="en-US" altLang="en-US" sz="2000" dirty="0"/>
              <a:t>Occupational Training</a:t>
            </a:r>
            <a:r>
              <a:rPr lang="en-US" altLang="en-US" sz="2000" dirty="0">
                <a:solidFill>
                  <a:srgbClr val="008000"/>
                </a:solidFill>
              </a:rPr>
              <a:t>:	</a:t>
            </a:r>
            <a:r>
              <a:rPr lang="en-US" altLang="en-US" sz="2000" b="1" dirty="0">
                <a:solidFill>
                  <a:srgbClr val="008000"/>
                </a:solidFill>
              </a:rPr>
              <a:t>$20,000</a:t>
            </a:r>
          </a:p>
          <a:p>
            <a:pPr lvl="1" indent="-396875">
              <a:lnSpc>
                <a:spcPct val="80000"/>
              </a:lnSpc>
              <a:buFont typeface="Arial" panose="020B0604020202020204" pitchFamily="34" charset="0"/>
              <a:buChar char="•"/>
              <a:defRPr/>
            </a:pPr>
            <a:r>
              <a:rPr lang="en-US" altLang="en-US" sz="2000" dirty="0"/>
              <a:t>Degree Programs: </a:t>
            </a:r>
            <a:r>
              <a:rPr lang="en-US" altLang="en-US" sz="2000" dirty="0">
                <a:solidFill>
                  <a:srgbClr val="008000"/>
                </a:solidFill>
              </a:rPr>
              <a:t>	</a:t>
            </a:r>
            <a:r>
              <a:rPr lang="en-US" altLang="en-US" sz="2000" b="1" dirty="0">
                <a:solidFill>
                  <a:srgbClr val="008000"/>
                </a:solidFill>
              </a:rPr>
              <a:t>$28,000</a:t>
            </a:r>
            <a:endParaRPr lang="en-US" altLang="en-US" sz="2000" b="1" dirty="0">
              <a:solidFill>
                <a:srgbClr val="008000"/>
              </a:solidFill>
              <a:effectLst>
                <a:outerShdw blurRad="38100" dist="38100" dir="2700000" algn="tl">
                  <a:srgbClr val="000000">
                    <a:alpha val="43137"/>
                  </a:srgbClr>
                </a:outerShdw>
              </a:effectLst>
            </a:endParaRPr>
          </a:p>
          <a:p>
            <a:pPr lvl="1" indent="-396875">
              <a:lnSpc>
                <a:spcPct val="80000"/>
              </a:lnSpc>
              <a:buFont typeface="Arial" panose="020B0604020202020204" pitchFamily="34" charset="0"/>
              <a:buChar char="•"/>
              <a:defRPr/>
            </a:pPr>
            <a:r>
              <a:rPr lang="en-US" altLang="en-US" sz="2000" b="1" dirty="0">
                <a:effectLst>
                  <a:outerShdw blurRad="38100" dist="38100" dir="2700000" algn="tl">
                    <a:srgbClr val="000000">
                      <a:alpha val="43137"/>
                    </a:srgbClr>
                  </a:outerShdw>
                </a:effectLst>
              </a:rPr>
              <a:t>MAX (including travel, subsistence, etc.): </a:t>
            </a:r>
            <a:r>
              <a:rPr lang="en-US" altLang="en-US" sz="2000" b="1" dirty="0">
                <a:solidFill>
                  <a:srgbClr val="008000"/>
                </a:solidFill>
                <a:effectLst>
                  <a:outerShdw blurRad="38100" dist="38100" dir="2700000" algn="tl">
                    <a:srgbClr val="000000">
                      <a:alpha val="43137"/>
                    </a:srgbClr>
                  </a:outerShdw>
                </a:effectLst>
              </a:rPr>
              <a:t>$35,000</a:t>
            </a:r>
          </a:p>
          <a:p>
            <a:pPr>
              <a:lnSpc>
                <a:spcPct val="80000"/>
              </a:lnSpc>
              <a:buFont typeface="Wingdings" panose="05000000000000000000" pitchFamily="2" charset="2"/>
              <a:buChar char="§"/>
              <a:defRPr/>
            </a:pPr>
            <a:r>
              <a:rPr lang="en-US" altLang="en-US" sz="2400" dirty="0"/>
              <a:t>These costs are for </a:t>
            </a:r>
            <a:r>
              <a:rPr lang="en-US" altLang="en-US" sz="2400" b="1" u="sng" dirty="0"/>
              <a:t>ALL</a:t>
            </a:r>
            <a:r>
              <a:rPr lang="en-US" altLang="en-US" sz="2400" u="sng" dirty="0"/>
              <a:t> TAA Participants</a:t>
            </a:r>
            <a:r>
              <a:rPr lang="en-US" altLang="en-US" sz="2400" dirty="0"/>
              <a:t>, regardless of petition number</a:t>
            </a:r>
          </a:p>
          <a:p>
            <a:pPr marL="174625" indent="-174625">
              <a:lnSpc>
                <a:spcPct val="80000"/>
              </a:lnSpc>
              <a:buFont typeface="Wingdings 3" panose="05040102010807070707" pitchFamily="18" charset="2"/>
              <a:buChar char=""/>
              <a:defRPr/>
            </a:pPr>
            <a:endParaRPr lang="en-US" altLang="en-US" sz="600"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2" presetClass="emph" presetSubtype="0" fill="hold" nodeType="afterEffect">
                                  <p:stCondLst>
                                    <p:cond delay="22000"/>
                                  </p:stCondLst>
                                  <p:childTnLst>
                                    <p:animRot by="120000">
                                      <p:cBhvr>
                                        <p:cTn id="6" dur="100" fill="hold">
                                          <p:stCondLst>
                                            <p:cond delay="0"/>
                                          </p:stCondLst>
                                        </p:cTn>
                                        <p:tgtEl>
                                          <p:spTgt spid="13316">
                                            <p:txEl>
                                              <p:pRg st="7" end="7"/>
                                            </p:txEl>
                                          </p:spTgt>
                                        </p:tgtEl>
                                        <p:attrNameLst>
                                          <p:attrName>r</p:attrName>
                                        </p:attrNameLst>
                                      </p:cBhvr>
                                    </p:animRot>
                                    <p:animRot by="-240000">
                                      <p:cBhvr>
                                        <p:cTn id="7" dur="200" fill="hold">
                                          <p:stCondLst>
                                            <p:cond delay="200"/>
                                          </p:stCondLst>
                                        </p:cTn>
                                        <p:tgtEl>
                                          <p:spTgt spid="13316">
                                            <p:txEl>
                                              <p:pRg st="7" end="7"/>
                                            </p:txEl>
                                          </p:spTgt>
                                        </p:tgtEl>
                                        <p:attrNameLst>
                                          <p:attrName>r</p:attrName>
                                        </p:attrNameLst>
                                      </p:cBhvr>
                                    </p:animRot>
                                    <p:animRot by="240000">
                                      <p:cBhvr>
                                        <p:cTn id="8" dur="200" fill="hold">
                                          <p:stCondLst>
                                            <p:cond delay="400"/>
                                          </p:stCondLst>
                                        </p:cTn>
                                        <p:tgtEl>
                                          <p:spTgt spid="13316">
                                            <p:txEl>
                                              <p:pRg st="7" end="7"/>
                                            </p:txEl>
                                          </p:spTgt>
                                        </p:tgtEl>
                                        <p:attrNameLst>
                                          <p:attrName>r</p:attrName>
                                        </p:attrNameLst>
                                      </p:cBhvr>
                                    </p:animRot>
                                    <p:animRot by="-240000">
                                      <p:cBhvr>
                                        <p:cTn id="9" dur="200" fill="hold">
                                          <p:stCondLst>
                                            <p:cond delay="600"/>
                                          </p:stCondLst>
                                        </p:cTn>
                                        <p:tgtEl>
                                          <p:spTgt spid="13316">
                                            <p:txEl>
                                              <p:pRg st="7" end="7"/>
                                            </p:txEl>
                                          </p:spTgt>
                                        </p:tgtEl>
                                        <p:attrNameLst>
                                          <p:attrName>r</p:attrName>
                                        </p:attrNameLst>
                                      </p:cBhvr>
                                    </p:animRot>
                                    <p:animRot by="120000">
                                      <p:cBhvr>
                                        <p:cTn id="10" dur="200" fill="hold">
                                          <p:stCondLst>
                                            <p:cond delay="800"/>
                                          </p:stCondLst>
                                        </p:cTn>
                                        <p:tgtEl>
                                          <p:spTgt spid="13316">
                                            <p:txEl>
                                              <p:pRg st="7" end="7"/>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233680" y="366077"/>
            <a:ext cx="8686800" cy="761683"/>
          </a:xfrm>
        </p:spPr>
        <p:txBody>
          <a:bodyPr>
            <a:noAutofit/>
          </a:bodyPr>
          <a:lstStyle/>
          <a:p>
            <a:pPr>
              <a:defRPr/>
            </a:pPr>
            <a:r>
              <a:rPr lang="en-US" sz="3200" dirty="0">
                <a:ea typeface="ＭＳ Ｐゴシック"/>
              </a:rPr>
              <a:t>Training Waivers Allowed under Reversion 2021</a:t>
            </a:r>
            <a:br>
              <a:rPr lang="en-US" sz="3200" dirty="0">
                <a:ea typeface="ＭＳ Ｐゴシック"/>
              </a:rPr>
            </a:br>
            <a:endParaRPr lang="en-US" sz="2400" dirty="0">
              <a:ea typeface="ＭＳ Ｐゴシック"/>
            </a:endParaRPr>
          </a:p>
        </p:txBody>
      </p:sp>
      <p:sp>
        <p:nvSpPr>
          <p:cNvPr id="25603" name="Rectangle 3"/>
          <p:cNvSpPr>
            <a:spLocks noGrp="1" noChangeArrowheads="1"/>
          </p:cNvSpPr>
          <p:nvPr>
            <p:ph idx="1"/>
          </p:nvPr>
        </p:nvSpPr>
        <p:spPr>
          <a:xfrm>
            <a:off x="152400" y="1421330"/>
            <a:ext cx="8610600" cy="4480560"/>
          </a:xfrm>
        </p:spPr>
        <p:txBody>
          <a:bodyPr>
            <a:noAutofit/>
          </a:bodyPr>
          <a:lstStyle/>
          <a:p>
            <a:pPr>
              <a:lnSpc>
                <a:spcPct val="110000"/>
              </a:lnSpc>
              <a:spcBef>
                <a:spcPts val="0"/>
              </a:spcBef>
              <a:spcAft>
                <a:spcPts val="0"/>
              </a:spcAft>
              <a:buFont typeface="Wingdings" pitchFamily="2" charset="2"/>
              <a:buChar char="§"/>
              <a:defRPr/>
            </a:pPr>
            <a:r>
              <a:rPr lang="en-US" sz="1700" b="1" u="sng" dirty="0">
                <a:solidFill>
                  <a:srgbClr val="002060"/>
                </a:solidFill>
                <a:ea typeface="ＭＳ Ｐゴシック"/>
              </a:rPr>
              <a:t>Health</a:t>
            </a:r>
            <a:r>
              <a:rPr lang="en-US" sz="1700" dirty="0">
                <a:solidFill>
                  <a:srgbClr val="002060"/>
                </a:solidFill>
                <a:ea typeface="ＭＳ Ｐゴシック"/>
              </a:rPr>
              <a:t> </a:t>
            </a:r>
            <a:r>
              <a:rPr lang="en-US" sz="1700" dirty="0">
                <a:ea typeface="ＭＳ Ｐゴシック"/>
              </a:rPr>
              <a:t>– The customer is unable to participate in training due to the health of the customer, except that this basis for a waiver does not exempt a customer from the availability for work, active search for work, or refusal to accept work requirements under Federal or State unemployment compensation laws.</a:t>
            </a:r>
          </a:p>
          <a:p>
            <a:pPr marL="0" indent="0">
              <a:lnSpc>
                <a:spcPct val="110000"/>
              </a:lnSpc>
              <a:spcBef>
                <a:spcPts val="0"/>
              </a:spcBef>
              <a:spcAft>
                <a:spcPts val="0"/>
              </a:spcAft>
              <a:defRPr/>
            </a:pPr>
            <a:endParaRPr lang="en-US" sz="1700" dirty="0">
              <a:ea typeface="ＭＳ Ｐゴシック"/>
            </a:endParaRPr>
          </a:p>
          <a:p>
            <a:pPr>
              <a:lnSpc>
                <a:spcPct val="110000"/>
              </a:lnSpc>
              <a:spcBef>
                <a:spcPts val="0"/>
              </a:spcBef>
              <a:spcAft>
                <a:spcPts val="0"/>
              </a:spcAft>
              <a:buFont typeface="Wingdings" pitchFamily="2" charset="2"/>
              <a:buChar char="§"/>
              <a:defRPr/>
            </a:pPr>
            <a:r>
              <a:rPr lang="en-US" sz="1700" b="1" u="sng" dirty="0">
                <a:solidFill>
                  <a:srgbClr val="002060"/>
                </a:solidFill>
                <a:ea typeface="ＭＳ Ｐゴシック"/>
              </a:rPr>
              <a:t>Enrollment Unavailable</a:t>
            </a:r>
            <a:r>
              <a:rPr lang="en-US" sz="1700" b="1" dirty="0">
                <a:solidFill>
                  <a:srgbClr val="002060"/>
                </a:solidFill>
                <a:ea typeface="ＭＳ Ｐゴシック"/>
              </a:rPr>
              <a:t> </a:t>
            </a:r>
            <a:r>
              <a:rPr lang="en-US" sz="1700" dirty="0">
                <a:ea typeface="ＭＳ Ｐゴシック"/>
              </a:rPr>
              <a:t>– The first available enrollment date for the customer’s </a:t>
            </a:r>
            <a:r>
              <a:rPr lang="en-US" sz="1700" i="1" u="sng" dirty="0">
                <a:ea typeface="ＭＳ Ｐゴシック"/>
              </a:rPr>
              <a:t>approved</a:t>
            </a:r>
            <a:r>
              <a:rPr lang="en-US" sz="1700" dirty="0">
                <a:ea typeface="ＭＳ Ｐゴシック"/>
              </a:rPr>
              <a:t> training is within 60 days after the date of the training determination, or, if later, there are extenuating circumstances for the delay in enrollment, as determined under guidance issued by the Secretary.</a:t>
            </a:r>
          </a:p>
          <a:p>
            <a:pPr marL="0" indent="0">
              <a:lnSpc>
                <a:spcPct val="110000"/>
              </a:lnSpc>
              <a:spcBef>
                <a:spcPts val="0"/>
              </a:spcBef>
              <a:spcAft>
                <a:spcPts val="0"/>
              </a:spcAft>
              <a:defRPr/>
            </a:pPr>
            <a:endParaRPr lang="en-US" sz="1700" dirty="0">
              <a:ea typeface="ＭＳ Ｐゴシック"/>
            </a:endParaRPr>
          </a:p>
          <a:p>
            <a:pPr>
              <a:lnSpc>
                <a:spcPct val="110000"/>
              </a:lnSpc>
              <a:spcBef>
                <a:spcPts val="0"/>
              </a:spcBef>
              <a:spcAft>
                <a:spcPts val="0"/>
              </a:spcAft>
              <a:buFont typeface="Wingdings" pitchFamily="2" charset="2"/>
              <a:buChar char="§"/>
              <a:defRPr/>
            </a:pPr>
            <a:r>
              <a:rPr lang="en-US" sz="1700" b="1" u="sng" dirty="0">
                <a:solidFill>
                  <a:srgbClr val="002060"/>
                </a:solidFill>
                <a:ea typeface="ＭＳ Ｐゴシック"/>
              </a:rPr>
              <a:t>Training Not Available</a:t>
            </a:r>
            <a:r>
              <a:rPr lang="en-US" sz="1700" b="1" dirty="0">
                <a:solidFill>
                  <a:srgbClr val="002060"/>
                </a:solidFill>
                <a:ea typeface="ＭＳ Ｐゴシック"/>
              </a:rPr>
              <a:t> </a:t>
            </a:r>
            <a:r>
              <a:rPr lang="en-US" sz="1700" dirty="0">
                <a:ea typeface="ＭＳ Ｐゴシック"/>
              </a:rPr>
              <a:t>– Training approved by the Secretary is not reasonably available to the customer from either governmental agencies or private sources (which may include area vocational schools as defined in section 3 of the Carl D. Perkins Vocational and Technical Education Act of 1998 (20 USC 2302) and employers), no suitable training for the customer is available at reasonable cost.</a:t>
            </a:r>
          </a:p>
          <a:p>
            <a:pPr marL="0" indent="0" algn="ctr">
              <a:buNone/>
              <a:defRPr/>
            </a:pPr>
            <a:r>
              <a:rPr lang="en-US" sz="1600" b="1" i="1" u="sng" dirty="0"/>
              <a:t>For more information, please review Policy 100 DCS 13.103</a:t>
            </a:r>
          </a:p>
          <a:p>
            <a:pPr marL="0" indent="0">
              <a:lnSpc>
                <a:spcPct val="90000"/>
              </a:lnSpc>
              <a:buNone/>
              <a:defRPr/>
            </a:pPr>
            <a:endParaRPr lang="en-US" sz="1700" dirty="0">
              <a:ea typeface="ＭＳ Ｐゴシック"/>
            </a:endParaRPr>
          </a:p>
        </p:txBody>
      </p:sp>
      <p:sp>
        <p:nvSpPr>
          <p:cNvPr id="71684" name="Slide Number Placeholder 1"/>
          <p:cNvSpPr>
            <a:spLocks noGrp="1"/>
          </p:cNvSpPr>
          <p:nvPr>
            <p:ph type="sldNum" sz="quarter" idx="10"/>
          </p:nvPr>
        </p:nvSpPr>
        <p:spPr>
          <a:xfrm>
            <a:off x="76200" y="6507163"/>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lgn="l">
              <a:spcBef>
                <a:spcPct val="0"/>
              </a:spcBef>
              <a:buClrTx/>
              <a:buSzTx/>
              <a:buFontTx/>
              <a:buNone/>
            </a:pPr>
            <a:fld id="{63EE2E7C-076D-4FC3-AB4E-4B7FF6357050}" type="slidenum">
              <a:rPr lang="en-US" altLang="en-US" sz="1400" smtClean="0">
                <a:solidFill>
                  <a:schemeClr val="bg1"/>
                </a:solidFill>
              </a:rPr>
              <a:pPr algn="l">
                <a:spcBef>
                  <a:spcPct val="0"/>
                </a:spcBef>
                <a:buClrTx/>
                <a:buSzTx/>
                <a:buFontTx/>
                <a:buNone/>
              </a:pPr>
              <a:t>14</a:t>
            </a:fld>
            <a:endParaRPr lang="en-US" altLang="en-US" sz="1400">
              <a:solidFill>
                <a:schemeClr val="bg1"/>
              </a:solidFill>
            </a:endParaRPr>
          </a:p>
        </p:txBody>
      </p:sp>
    </p:spTree>
    <p:extLst>
      <p:ext uri="{BB962C8B-B14F-4D97-AF65-F5344CB8AC3E}">
        <p14:creationId xmlns:p14="http://schemas.microsoft.com/office/powerpoint/2010/main" val="3137473476"/>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6">
            <a:extLst>
              <a:ext uri="{FF2B5EF4-FFF2-40B4-BE49-F238E27FC236}">
                <a16:creationId xmlns:a16="http://schemas.microsoft.com/office/drawing/2014/main" id="{9E9A6ED6-0142-4683-8376-4D49F19A08CF}"/>
              </a:ext>
            </a:extLst>
          </p:cNvPr>
          <p:cNvSpPr>
            <a:spLocks noGrp="1" noChangeArrowheads="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lgn="l" eaLnBrk="0" hangingPunct="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lgn="l" eaLnBrk="0" hangingPunct="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lgn="l" eaLnBrk="0" hangingPunct="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lgn="l" eaLnBrk="0" hangingPunct="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lgn="r">
              <a:spcBef>
                <a:spcPct val="0"/>
              </a:spcBef>
              <a:buClrTx/>
              <a:buSzTx/>
              <a:buFontTx/>
              <a:buNone/>
            </a:pPr>
            <a:fld id="{4DB91A08-6312-4549-B523-6E432120FF89}" type="slidenum">
              <a:rPr lang="en-US" altLang="en-US" sz="1000">
                <a:solidFill>
                  <a:schemeClr val="bg1"/>
                </a:solidFill>
              </a:rPr>
              <a:pPr algn="r">
                <a:spcBef>
                  <a:spcPct val="0"/>
                </a:spcBef>
                <a:buClrTx/>
                <a:buSzTx/>
                <a:buFontTx/>
                <a:buNone/>
              </a:pPr>
              <a:t>15</a:t>
            </a:fld>
            <a:endParaRPr lang="en-US" altLang="en-US" sz="1000">
              <a:solidFill>
                <a:schemeClr val="bg1"/>
              </a:solidFill>
            </a:endParaRPr>
          </a:p>
        </p:txBody>
      </p:sp>
      <p:sp>
        <p:nvSpPr>
          <p:cNvPr id="356354" name="Rectangle 2">
            <a:extLst>
              <a:ext uri="{FF2B5EF4-FFF2-40B4-BE49-F238E27FC236}">
                <a16:creationId xmlns:a16="http://schemas.microsoft.com/office/drawing/2014/main" id="{3038EE13-5958-47C9-83F9-CFC16A110CA9}"/>
              </a:ext>
            </a:extLst>
          </p:cNvPr>
          <p:cNvSpPr>
            <a:spLocks noGrp="1"/>
          </p:cNvSpPr>
          <p:nvPr>
            <p:ph type="title"/>
          </p:nvPr>
        </p:nvSpPr>
        <p:spPr bwMode="auto">
          <a:xfrm>
            <a:off x="304800" y="76200"/>
            <a:ext cx="8229600" cy="1143000"/>
          </a:xfrm>
        </p:spPr>
        <p:txBody>
          <a:bodyPr/>
          <a:lstStyle/>
          <a:p>
            <a:pPr algn="ctr">
              <a:defRPr/>
            </a:pPr>
            <a:r>
              <a:rPr lang="en-US" sz="2800" dirty="0">
                <a:effectLst/>
              </a:rPr>
              <a:t>Return of Alternative Trade </a:t>
            </a:r>
            <a:br>
              <a:rPr lang="en-US" sz="2800" dirty="0">
                <a:effectLst/>
              </a:rPr>
            </a:br>
            <a:r>
              <a:rPr lang="en-US" sz="2800" dirty="0">
                <a:effectLst/>
              </a:rPr>
              <a:t>Adjustment Assistance (ATAA)</a:t>
            </a:r>
          </a:p>
        </p:txBody>
      </p:sp>
      <p:sp>
        <p:nvSpPr>
          <p:cNvPr id="18436" name="Rectangle 3">
            <a:extLst>
              <a:ext uri="{FF2B5EF4-FFF2-40B4-BE49-F238E27FC236}">
                <a16:creationId xmlns:a16="http://schemas.microsoft.com/office/drawing/2014/main" id="{0091AFA0-3591-41D1-83FD-E985B95A068C}"/>
              </a:ext>
            </a:extLst>
          </p:cNvPr>
          <p:cNvSpPr>
            <a:spLocks noGrp="1"/>
          </p:cNvSpPr>
          <p:nvPr>
            <p:ph type="body" idx="1"/>
          </p:nvPr>
        </p:nvSpPr>
        <p:spPr>
          <a:xfrm>
            <a:off x="228600" y="1219200"/>
            <a:ext cx="7086600" cy="5105400"/>
          </a:xfrm>
        </p:spPr>
        <p:txBody>
          <a:bodyPr/>
          <a:lstStyle/>
          <a:p>
            <a:pPr marL="0" indent="0" algn="ctr">
              <a:defRPr/>
            </a:pPr>
            <a:r>
              <a:rPr lang="en-US" sz="2000" b="1" dirty="0">
                <a:solidFill>
                  <a:srgbClr val="002060"/>
                </a:solidFill>
              </a:rPr>
              <a:t>Following the Sunset Provisions for Reversion 2021, RTAA is replaced by ATAA </a:t>
            </a:r>
          </a:p>
          <a:p>
            <a:pPr marL="0" indent="0">
              <a:buNone/>
              <a:defRPr/>
            </a:pPr>
            <a:r>
              <a:rPr lang="en-US" sz="2400" dirty="0"/>
              <a:t>The following rules apply:</a:t>
            </a:r>
            <a:br>
              <a:rPr lang="en-US" sz="2400" dirty="0"/>
            </a:br>
            <a:endParaRPr lang="en-US" sz="2400" dirty="0"/>
          </a:p>
          <a:p>
            <a:pPr>
              <a:spcBef>
                <a:spcPts val="0"/>
              </a:spcBef>
              <a:spcAft>
                <a:spcPts val="0"/>
              </a:spcAft>
              <a:buFont typeface="Courier New"/>
              <a:buChar char="o"/>
              <a:tabLst>
                <a:tab pos="457200" algn="l"/>
              </a:tabLst>
              <a:defRPr/>
            </a:pPr>
            <a:r>
              <a:rPr lang="en-US" sz="2400" dirty="0">
                <a:ea typeface="Times New Roman"/>
              </a:rPr>
              <a:t>DOL will issue a determination for ATAA Eligibility at time of Petition Certification</a:t>
            </a:r>
            <a:endParaRPr lang="en-US" sz="2400" i="1" dirty="0">
              <a:ea typeface="Times New Roman"/>
            </a:endParaRPr>
          </a:p>
          <a:p>
            <a:pPr marL="0" indent="0">
              <a:spcBef>
                <a:spcPts val="0"/>
              </a:spcBef>
              <a:spcAft>
                <a:spcPts val="0"/>
              </a:spcAft>
              <a:tabLst>
                <a:tab pos="457200" algn="l"/>
              </a:tabLst>
              <a:defRPr/>
            </a:pPr>
            <a:endParaRPr lang="en-US" sz="800" dirty="0">
              <a:ea typeface="Times New Roman"/>
            </a:endParaRPr>
          </a:p>
          <a:p>
            <a:pPr>
              <a:spcBef>
                <a:spcPts val="0"/>
              </a:spcBef>
              <a:spcAft>
                <a:spcPts val="0"/>
              </a:spcAft>
              <a:buFont typeface="Courier New"/>
              <a:buChar char="o"/>
              <a:tabLst>
                <a:tab pos="457200" algn="l"/>
              </a:tabLst>
              <a:defRPr/>
            </a:pPr>
            <a:r>
              <a:rPr lang="en-US" sz="2400" dirty="0">
                <a:ea typeface="Times New Roman"/>
              </a:rPr>
              <a:t>Must be at least age 50 at time of application</a:t>
            </a:r>
          </a:p>
          <a:p>
            <a:pPr>
              <a:spcBef>
                <a:spcPts val="0"/>
              </a:spcBef>
              <a:spcAft>
                <a:spcPts val="0"/>
              </a:spcAft>
              <a:buFont typeface="Courier New"/>
              <a:buChar char="o"/>
              <a:tabLst>
                <a:tab pos="457200" algn="l"/>
              </a:tabLst>
              <a:defRPr/>
            </a:pPr>
            <a:endParaRPr lang="en-US" sz="800" dirty="0">
              <a:ea typeface="Times New Roman"/>
            </a:endParaRPr>
          </a:p>
          <a:p>
            <a:pPr>
              <a:spcBef>
                <a:spcPts val="0"/>
              </a:spcBef>
              <a:spcAft>
                <a:spcPts val="0"/>
              </a:spcAft>
              <a:buFont typeface="Courier New"/>
              <a:buChar char="o"/>
              <a:tabLst>
                <a:tab pos="457200" algn="l"/>
              </a:tabLst>
              <a:defRPr/>
            </a:pPr>
            <a:r>
              <a:rPr lang="en-US" sz="2400" dirty="0">
                <a:ea typeface="Times New Roman"/>
              </a:rPr>
              <a:t>Cannot earn more than $50,000 annually in gross wages new job</a:t>
            </a:r>
          </a:p>
          <a:p>
            <a:pPr>
              <a:spcBef>
                <a:spcPts val="0"/>
              </a:spcBef>
              <a:spcAft>
                <a:spcPts val="0"/>
              </a:spcAft>
              <a:buFont typeface="Courier New"/>
              <a:buChar char="o"/>
              <a:tabLst>
                <a:tab pos="457200" algn="l"/>
              </a:tabLst>
              <a:defRPr/>
            </a:pPr>
            <a:endParaRPr lang="en-US" sz="800" dirty="0">
              <a:ea typeface="Times New Roman"/>
            </a:endParaRPr>
          </a:p>
          <a:p>
            <a:pPr>
              <a:spcBef>
                <a:spcPts val="0"/>
              </a:spcBef>
              <a:spcAft>
                <a:spcPts val="0"/>
              </a:spcAft>
              <a:buFont typeface="Courier New"/>
              <a:buChar char="o"/>
              <a:tabLst>
                <a:tab pos="457200" algn="l"/>
              </a:tabLst>
              <a:defRPr/>
            </a:pPr>
            <a:r>
              <a:rPr lang="en-US" sz="2400" dirty="0">
                <a:ea typeface="Times New Roman"/>
              </a:rPr>
              <a:t>Workers </a:t>
            </a:r>
            <a:r>
              <a:rPr lang="en-US" sz="2400" u="sng" dirty="0">
                <a:ea typeface="Times New Roman"/>
              </a:rPr>
              <a:t>may receive up to</a:t>
            </a:r>
            <a:r>
              <a:rPr lang="en-US" sz="2400" dirty="0">
                <a:ea typeface="Times New Roman"/>
              </a:rPr>
              <a:t> $10,000 over the course of the 2 year eligibility period</a:t>
            </a:r>
          </a:p>
          <a:p>
            <a:pPr>
              <a:spcBef>
                <a:spcPts val="0"/>
              </a:spcBef>
              <a:spcAft>
                <a:spcPts val="0"/>
              </a:spcAft>
              <a:buFont typeface="Courier New"/>
              <a:buChar char="o"/>
              <a:tabLst>
                <a:tab pos="457200" algn="l"/>
              </a:tabLst>
              <a:defRPr/>
            </a:pPr>
            <a:endParaRPr lang="en-US" sz="600" dirty="0">
              <a:ea typeface="Times New Roman"/>
            </a:endParaRPr>
          </a:p>
          <a:p>
            <a:pPr marL="0" indent="0">
              <a:spcBef>
                <a:spcPts val="0"/>
              </a:spcBef>
              <a:spcAft>
                <a:spcPts val="0"/>
              </a:spcAft>
              <a:buNone/>
              <a:tabLst>
                <a:tab pos="457200" algn="l"/>
              </a:tabLst>
              <a:defRPr/>
            </a:pPr>
            <a:endParaRPr lang="en-US" sz="1800" dirty="0"/>
          </a:p>
          <a:p>
            <a:pPr>
              <a:spcBef>
                <a:spcPts val="0"/>
              </a:spcBef>
              <a:spcAft>
                <a:spcPts val="0"/>
              </a:spcAft>
              <a:buFont typeface="Courier New"/>
              <a:buChar char="o"/>
              <a:tabLst>
                <a:tab pos="457200" algn="l"/>
              </a:tabLst>
              <a:defRPr/>
            </a:pPr>
            <a:endParaRPr lang="en-US" sz="1800" dirty="0"/>
          </a:p>
          <a:p>
            <a:pPr>
              <a:spcBef>
                <a:spcPts val="0"/>
              </a:spcBef>
              <a:spcAft>
                <a:spcPts val="0"/>
              </a:spcAft>
              <a:buFont typeface="Courier New"/>
              <a:buChar char="o"/>
              <a:tabLst>
                <a:tab pos="457200" algn="l"/>
              </a:tabLst>
              <a:defRPr/>
            </a:pPr>
            <a:endParaRPr lang="en-US" sz="1800" dirty="0"/>
          </a:p>
          <a:p>
            <a:pPr>
              <a:spcBef>
                <a:spcPts val="0"/>
              </a:spcBef>
              <a:spcAft>
                <a:spcPts val="0"/>
              </a:spcAft>
              <a:buFont typeface="Courier New"/>
              <a:buChar char="o"/>
              <a:tabLst>
                <a:tab pos="457200" algn="l"/>
              </a:tabLst>
              <a:defRPr/>
            </a:pPr>
            <a:endParaRPr lang="en-US" sz="1800" dirty="0"/>
          </a:p>
        </p:txBody>
      </p:sp>
      <p:pic>
        <p:nvPicPr>
          <p:cNvPr id="43013" name="Picture 5">
            <a:extLst>
              <a:ext uri="{FF2B5EF4-FFF2-40B4-BE49-F238E27FC236}">
                <a16:creationId xmlns:a16="http://schemas.microsoft.com/office/drawing/2014/main" id="{4FF9A69A-1963-4EC9-AE1A-7AEB7BE9315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86638" y="4572000"/>
            <a:ext cx="1703387"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algn="ctr">
                <a:solidFill>
                  <a:srgbClr val="000000"/>
                </a:solidFill>
                <a:miter lim="800000"/>
                <a:headEnd/>
                <a:tailEnd type="none" w="lg" len="med"/>
              </a14:hiddenLine>
            </a:ext>
          </a:extLst>
        </p:spPr>
      </p:pic>
    </p:spTree>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6">
            <a:extLst>
              <a:ext uri="{FF2B5EF4-FFF2-40B4-BE49-F238E27FC236}">
                <a16:creationId xmlns:a16="http://schemas.microsoft.com/office/drawing/2014/main" id="{9E9A6ED6-0142-4683-8376-4D49F19A08CF}"/>
              </a:ext>
            </a:extLst>
          </p:cNvPr>
          <p:cNvSpPr>
            <a:spLocks noGrp="1" noChangeArrowheads="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lgn="l" eaLnBrk="0" hangingPunct="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lgn="l" eaLnBrk="0" hangingPunct="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lgn="l" eaLnBrk="0" hangingPunct="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lgn="l" eaLnBrk="0" hangingPunct="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lgn="r">
              <a:spcBef>
                <a:spcPct val="0"/>
              </a:spcBef>
              <a:buClrTx/>
              <a:buSzTx/>
              <a:buFontTx/>
              <a:buNone/>
            </a:pPr>
            <a:fld id="{4DB91A08-6312-4549-B523-6E432120FF89}" type="slidenum">
              <a:rPr lang="en-US" altLang="en-US" sz="1000">
                <a:solidFill>
                  <a:schemeClr val="bg1"/>
                </a:solidFill>
              </a:rPr>
              <a:pPr algn="r">
                <a:spcBef>
                  <a:spcPct val="0"/>
                </a:spcBef>
                <a:buClrTx/>
                <a:buSzTx/>
                <a:buFontTx/>
                <a:buNone/>
              </a:pPr>
              <a:t>16</a:t>
            </a:fld>
            <a:endParaRPr lang="en-US" altLang="en-US" sz="1000">
              <a:solidFill>
                <a:schemeClr val="bg1"/>
              </a:solidFill>
            </a:endParaRPr>
          </a:p>
        </p:txBody>
      </p:sp>
      <p:sp>
        <p:nvSpPr>
          <p:cNvPr id="356354" name="Rectangle 2">
            <a:extLst>
              <a:ext uri="{FF2B5EF4-FFF2-40B4-BE49-F238E27FC236}">
                <a16:creationId xmlns:a16="http://schemas.microsoft.com/office/drawing/2014/main" id="{3038EE13-5958-47C9-83F9-CFC16A110CA9}"/>
              </a:ext>
            </a:extLst>
          </p:cNvPr>
          <p:cNvSpPr>
            <a:spLocks noGrp="1"/>
          </p:cNvSpPr>
          <p:nvPr>
            <p:ph type="title"/>
          </p:nvPr>
        </p:nvSpPr>
        <p:spPr bwMode="auto">
          <a:xfrm>
            <a:off x="304800" y="24829"/>
            <a:ext cx="8229600" cy="1143000"/>
          </a:xfrm>
        </p:spPr>
        <p:txBody>
          <a:bodyPr/>
          <a:lstStyle/>
          <a:p>
            <a:pPr algn="ctr">
              <a:defRPr/>
            </a:pPr>
            <a:r>
              <a:rPr lang="en-US" sz="2800" dirty="0">
                <a:effectLst/>
              </a:rPr>
              <a:t>Return of Alternative Trade </a:t>
            </a:r>
            <a:br>
              <a:rPr lang="en-US" sz="2800" dirty="0">
                <a:effectLst/>
              </a:rPr>
            </a:br>
            <a:r>
              <a:rPr lang="en-US" sz="2800" dirty="0">
                <a:effectLst/>
              </a:rPr>
              <a:t>Adjustment Assistance (ATAA)</a:t>
            </a:r>
          </a:p>
        </p:txBody>
      </p:sp>
      <p:sp>
        <p:nvSpPr>
          <p:cNvPr id="18436" name="Rectangle 3">
            <a:extLst>
              <a:ext uri="{FF2B5EF4-FFF2-40B4-BE49-F238E27FC236}">
                <a16:creationId xmlns:a16="http://schemas.microsoft.com/office/drawing/2014/main" id="{0091AFA0-3591-41D1-83FD-E985B95A068C}"/>
              </a:ext>
            </a:extLst>
          </p:cNvPr>
          <p:cNvSpPr>
            <a:spLocks noGrp="1"/>
          </p:cNvSpPr>
          <p:nvPr>
            <p:ph type="body" idx="1"/>
          </p:nvPr>
        </p:nvSpPr>
        <p:spPr>
          <a:xfrm>
            <a:off x="228599" y="1219200"/>
            <a:ext cx="8833207" cy="5105400"/>
          </a:xfrm>
        </p:spPr>
        <p:txBody>
          <a:bodyPr/>
          <a:lstStyle/>
          <a:p>
            <a:pPr>
              <a:spcBef>
                <a:spcPts val="0"/>
              </a:spcBef>
              <a:spcAft>
                <a:spcPts val="0"/>
              </a:spcAft>
              <a:buFont typeface="Courier New"/>
              <a:buChar char="o"/>
              <a:tabLst>
                <a:tab pos="457200" algn="l"/>
              </a:tabLst>
              <a:defRPr/>
            </a:pPr>
            <a:endParaRPr lang="en-US" sz="900" dirty="0">
              <a:ea typeface="Times New Roman"/>
            </a:endParaRPr>
          </a:p>
          <a:p>
            <a:pPr>
              <a:spcBef>
                <a:spcPts val="0"/>
              </a:spcBef>
              <a:spcAft>
                <a:spcPts val="0"/>
              </a:spcAft>
              <a:buFont typeface="Courier New"/>
              <a:buChar char="o"/>
              <a:tabLst>
                <a:tab pos="457200" algn="l"/>
              </a:tabLst>
              <a:defRPr/>
            </a:pPr>
            <a:r>
              <a:rPr lang="en-US" dirty="0">
                <a:solidFill>
                  <a:schemeClr val="accent6"/>
                </a:solidFill>
                <a:ea typeface="Times New Roman"/>
              </a:rPr>
              <a:t>Customer must obtain reemployment within 26 weeks from date of separation to be eligible</a:t>
            </a:r>
          </a:p>
          <a:p>
            <a:pPr>
              <a:spcBef>
                <a:spcPts val="0"/>
              </a:spcBef>
              <a:spcAft>
                <a:spcPts val="0"/>
              </a:spcAft>
              <a:buFont typeface="Courier New"/>
              <a:buChar char="o"/>
              <a:tabLst>
                <a:tab pos="457200" algn="l"/>
              </a:tabLst>
              <a:defRPr/>
            </a:pPr>
            <a:endParaRPr lang="en-US" dirty="0">
              <a:solidFill>
                <a:schemeClr val="accent6"/>
              </a:solidFill>
            </a:endParaRPr>
          </a:p>
          <a:p>
            <a:pPr>
              <a:spcBef>
                <a:spcPts val="0"/>
              </a:spcBef>
              <a:spcAft>
                <a:spcPts val="0"/>
              </a:spcAft>
              <a:buFont typeface="Courier New"/>
              <a:buChar char="o"/>
              <a:tabLst>
                <a:tab pos="457200" algn="l"/>
              </a:tabLst>
              <a:defRPr/>
            </a:pPr>
            <a:r>
              <a:rPr lang="en-US" dirty="0">
                <a:solidFill>
                  <a:schemeClr val="accent6"/>
                </a:solidFill>
              </a:rPr>
              <a:t>New employment cannot be with the same division/facility from which he/she was separated.</a:t>
            </a:r>
          </a:p>
          <a:p>
            <a:pPr>
              <a:spcBef>
                <a:spcPts val="0"/>
              </a:spcBef>
              <a:spcAft>
                <a:spcPts val="0"/>
              </a:spcAft>
              <a:buFont typeface="Courier New"/>
              <a:buChar char="o"/>
              <a:tabLst>
                <a:tab pos="457200" algn="l"/>
              </a:tabLst>
              <a:defRPr/>
            </a:pPr>
            <a:endParaRPr lang="en-US" dirty="0">
              <a:solidFill>
                <a:schemeClr val="accent6"/>
              </a:solidFill>
            </a:endParaRPr>
          </a:p>
          <a:p>
            <a:pPr>
              <a:spcBef>
                <a:spcPts val="0"/>
              </a:spcBef>
              <a:spcAft>
                <a:spcPts val="0"/>
              </a:spcAft>
              <a:buFont typeface="Courier New"/>
              <a:buChar char="o"/>
              <a:tabLst>
                <a:tab pos="457200" algn="l"/>
              </a:tabLst>
              <a:defRPr/>
            </a:pPr>
            <a:r>
              <a:rPr lang="en-US" dirty="0">
                <a:solidFill>
                  <a:schemeClr val="accent6"/>
                </a:solidFill>
              </a:rPr>
              <a:t>Workers must choose between TRA </a:t>
            </a:r>
            <a:r>
              <a:rPr lang="en-US" u="sng" dirty="0">
                <a:solidFill>
                  <a:schemeClr val="accent6"/>
                </a:solidFill>
              </a:rPr>
              <a:t>or</a:t>
            </a:r>
            <a:r>
              <a:rPr lang="en-US" dirty="0">
                <a:solidFill>
                  <a:schemeClr val="accent6"/>
                </a:solidFill>
              </a:rPr>
              <a:t> ATAA</a:t>
            </a:r>
            <a:br>
              <a:rPr lang="en-US" dirty="0">
                <a:solidFill>
                  <a:schemeClr val="accent6"/>
                </a:solidFill>
              </a:rPr>
            </a:br>
            <a:endParaRPr lang="en-US" dirty="0">
              <a:solidFill>
                <a:schemeClr val="accent6"/>
              </a:solidFill>
            </a:endParaRPr>
          </a:p>
          <a:p>
            <a:pPr>
              <a:spcBef>
                <a:spcPts val="0"/>
              </a:spcBef>
              <a:spcAft>
                <a:spcPts val="0"/>
              </a:spcAft>
              <a:buFont typeface="Courier New"/>
              <a:buChar char="o"/>
              <a:tabLst>
                <a:tab pos="457200" algn="l"/>
              </a:tabLst>
              <a:defRPr/>
            </a:pPr>
            <a:r>
              <a:rPr lang="en-US" dirty="0">
                <a:solidFill>
                  <a:schemeClr val="accent6"/>
                </a:solidFill>
              </a:rPr>
              <a:t>ATAA participants are not eligible for any other benefits other than relocation allowances and HCTC.  </a:t>
            </a:r>
            <a:r>
              <a:rPr lang="en-US" b="0" i="0" dirty="0">
                <a:solidFill>
                  <a:schemeClr val="accent6"/>
                </a:solidFill>
                <a:effectLst/>
              </a:rPr>
              <a:t>Receipt of ATAA prohibits eligibility for other benefits.</a:t>
            </a:r>
            <a:endParaRPr lang="en-US" dirty="0">
              <a:solidFill>
                <a:schemeClr val="accent6"/>
              </a:solidFill>
            </a:endParaRPr>
          </a:p>
          <a:p>
            <a:pPr>
              <a:spcBef>
                <a:spcPts val="0"/>
              </a:spcBef>
              <a:spcAft>
                <a:spcPts val="0"/>
              </a:spcAft>
              <a:buFont typeface="Courier New"/>
              <a:buChar char="o"/>
              <a:tabLst>
                <a:tab pos="457200" algn="l"/>
              </a:tabLst>
              <a:defRPr/>
            </a:pPr>
            <a:endParaRPr lang="en-US" sz="1800" dirty="0"/>
          </a:p>
          <a:p>
            <a:pPr>
              <a:spcBef>
                <a:spcPts val="0"/>
              </a:spcBef>
              <a:spcAft>
                <a:spcPts val="0"/>
              </a:spcAft>
              <a:buFont typeface="Courier New"/>
              <a:buChar char="o"/>
              <a:tabLst>
                <a:tab pos="457200" algn="l"/>
              </a:tabLst>
              <a:defRPr/>
            </a:pPr>
            <a:endParaRPr lang="en-US" sz="1800" dirty="0"/>
          </a:p>
          <a:p>
            <a:pPr>
              <a:spcBef>
                <a:spcPts val="0"/>
              </a:spcBef>
              <a:spcAft>
                <a:spcPts val="0"/>
              </a:spcAft>
              <a:buFont typeface="Courier New"/>
              <a:buChar char="o"/>
              <a:tabLst>
                <a:tab pos="457200" algn="l"/>
              </a:tabLst>
              <a:defRPr/>
            </a:pPr>
            <a:endParaRPr lang="en-US" sz="1800" dirty="0"/>
          </a:p>
          <a:p>
            <a:pPr>
              <a:spcBef>
                <a:spcPts val="0"/>
              </a:spcBef>
              <a:spcAft>
                <a:spcPts val="0"/>
              </a:spcAft>
              <a:buFont typeface="Courier New"/>
              <a:buChar char="o"/>
              <a:tabLst>
                <a:tab pos="457200" algn="l"/>
              </a:tabLst>
              <a:defRPr/>
            </a:pPr>
            <a:endParaRPr lang="en-US" sz="1800" dirty="0"/>
          </a:p>
        </p:txBody>
      </p:sp>
    </p:spTree>
    <p:extLst>
      <p:ext uri="{BB962C8B-B14F-4D97-AF65-F5344CB8AC3E}">
        <p14:creationId xmlns:p14="http://schemas.microsoft.com/office/powerpoint/2010/main" val="124705055"/>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Job Search Allowance Amount</a:t>
            </a:r>
          </a:p>
        </p:txBody>
      </p:sp>
      <p:sp>
        <p:nvSpPr>
          <p:cNvPr id="2" name="Content Placeholder 1"/>
          <p:cNvSpPr>
            <a:spLocks noGrp="1"/>
          </p:cNvSpPr>
          <p:nvPr>
            <p:ph idx="1"/>
          </p:nvPr>
        </p:nvSpPr>
        <p:spPr>
          <a:xfrm>
            <a:off x="604945" y="1464416"/>
            <a:ext cx="7934110" cy="4243925"/>
          </a:xfrm>
        </p:spPr>
        <p:txBody>
          <a:bodyPr>
            <a:normAutofit lnSpcReduction="10000"/>
          </a:bodyPr>
          <a:lstStyle/>
          <a:p>
            <a:pPr>
              <a:buFont typeface="Wingdings" panose="05000000000000000000" pitchFamily="2" charset="2"/>
              <a:buChar char="§"/>
            </a:pPr>
            <a:r>
              <a:rPr lang="en-US" dirty="0"/>
              <a:t>90% of allowable costs up to a maximum benefit of $1,250</a:t>
            </a:r>
          </a:p>
          <a:p>
            <a:pPr>
              <a:buFont typeface="Wingdings" panose="05000000000000000000" pitchFamily="2" charset="2"/>
              <a:buChar char="§"/>
            </a:pPr>
            <a:endParaRPr lang="en-US" dirty="0"/>
          </a:p>
          <a:p>
            <a:pPr>
              <a:buFont typeface="Wingdings" panose="05000000000000000000" pitchFamily="2" charset="2"/>
              <a:buChar char="§"/>
            </a:pPr>
            <a:r>
              <a:rPr lang="en-US" dirty="0"/>
              <a:t>May included multiple job searches </a:t>
            </a:r>
            <a:r>
              <a:rPr lang="en-US" b="1" dirty="0">
                <a:solidFill>
                  <a:schemeClr val="accent6"/>
                </a:solidFill>
              </a:rPr>
              <a:t>for up to 30 days from 1</a:t>
            </a:r>
            <a:r>
              <a:rPr lang="en-US" b="1" baseline="30000" dirty="0">
                <a:solidFill>
                  <a:schemeClr val="accent6"/>
                </a:solidFill>
              </a:rPr>
              <a:t>st</a:t>
            </a:r>
            <a:r>
              <a:rPr lang="en-US" b="1" dirty="0">
                <a:solidFill>
                  <a:schemeClr val="accent6"/>
                </a:solidFill>
              </a:rPr>
              <a:t> interview</a:t>
            </a:r>
          </a:p>
          <a:p>
            <a:pPr>
              <a:buFont typeface="Wingdings" panose="05000000000000000000" pitchFamily="2" charset="2"/>
              <a:buChar char="§"/>
            </a:pPr>
            <a:endParaRPr lang="en-US" dirty="0"/>
          </a:p>
          <a:p>
            <a:pPr>
              <a:buFont typeface="Wingdings" panose="05000000000000000000" pitchFamily="2" charset="2"/>
              <a:buChar char="§"/>
            </a:pPr>
            <a:r>
              <a:rPr lang="en-US" dirty="0"/>
              <a:t>Participant may use other forms of transportation but reimbursement will be limited to the mileage calculation</a:t>
            </a:r>
          </a:p>
          <a:p>
            <a:endParaRPr lang="en-US" dirty="0"/>
          </a:p>
        </p:txBody>
      </p:sp>
      <p:sp>
        <p:nvSpPr>
          <p:cNvPr id="11" name="Slide Number Placeholder 10"/>
          <p:cNvSpPr>
            <a:spLocks noGrp="1"/>
          </p:cNvSpPr>
          <p:nvPr>
            <p:ph type="sldNum" sz="quarter" idx="4294967295"/>
          </p:nvPr>
        </p:nvSpPr>
        <p:spPr/>
        <p:txBody>
          <a:bodyPr/>
          <a:lstStyle/>
          <a:p>
            <a:fld id="{78651A17-9376-40A4-9325-34268FB0E92D}" type="slidenum">
              <a:rPr lang="en-US" smtClean="0"/>
              <a:pPr/>
              <a:t>17</a:t>
            </a:fld>
            <a:endParaRPr lang="en-US" dirty="0"/>
          </a:p>
        </p:txBody>
      </p:sp>
    </p:spTree>
    <p:extLst>
      <p:ext uri="{BB962C8B-B14F-4D97-AF65-F5344CB8AC3E}">
        <p14:creationId xmlns:p14="http://schemas.microsoft.com/office/powerpoint/2010/main" val="739022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Relocation Allowances Amount</a:t>
            </a:r>
          </a:p>
        </p:txBody>
      </p:sp>
      <p:sp>
        <p:nvSpPr>
          <p:cNvPr id="2" name="Content Placeholder 1"/>
          <p:cNvSpPr>
            <a:spLocks noGrp="1"/>
          </p:cNvSpPr>
          <p:nvPr>
            <p:ph idx="1"/>
          </p:nvPr>
        </p:nvSpPr>
        <p:spPr>
          <a:xfrm>
            <a:off x="604399" y="1604050"/>
            <a:ext cx="7825922" cy="3898106"/>
          </a:xfrm>
        </p:spPr>
        <p:txBody>
          <a:bodyPr>
            <a:normAutofit/>
          </a:bodyPr>
          <a:lstStyle/>
          <a:p>
            <a:pPr>
              <a:buFont typeface="Wingdings" panose="05000000000000000000" pitchFamily="2" charset="2"/>
              <a:buChar char="§"/>
            </a:pPr>
            <a:r>
              <a:rPr lang="en-US" sz="2100" b="1" dirty="0"/>
              <a:t>Travel</a:t>
            </a:r>
          </a:p>
          <a:p>
            <a:pPr lvl="1">
              <a:buFont typeface="Wingdings" panose="05000000000000000000" pitchFamily="2" charset="2"/>
              <a:buChar char="§"/>
            </a:pPr>
            <a:r>
              <a:rPr lang="en-US" sz="2100" dirty="0"/>
              <a:t>Mileage for POV at the relocation rate, per GSA</a:t>
            </a:r>
          </a:p>
          <a:p>
            <a:pPr>
              <a:buFont typeface="Wingdings" panose="05000000000000000000" pitchFamily="2" charset="2"/>
              <a:buChar char="§"/>
            </a:pPr>
            <a:r>
              <a:rPr lang="en-US" sz="2100" b="1" dirty="0"/>
              <a:t>Lodging / Meals</a:t>
            </a:r>
          </a:p>
          <a:p>
            <a:pPr lvl="1">
              <a:buFont typeface="Wingdings" panose="05000000000000000000" pitchFamily="2" charset="2"/>
              <a:buChar char="§"/>
            </a:pPr>
            <a:r>
              <a:rPr lang="en-US" sz="2100" dirty="0"/>
              <a:t>90% of lodging and meals, lessor of:</a:t>
            </a:r>
          </a:p>
          <a:p>
            <a:pPr lvl="2">
              <a:buFont typeface="Wingdings" panose="05000000000000000000" pitchFamily="2" charset="2"/>
              <a:buChar char="§"/>
            </a:pPr>
            <a:r>
              <a:rPr lang="en-US" sz="2100" dirty="0"/>
              <a:t>Actual costs; or,</a:t>
            </a:r>
          </a:p>
          <a:p>
            <a:pPr lvl="2">
              <a:buFont typeface="Wingdings" panose="05000000000000000000" pitchFamily="2" charset="2"/>
              <a:buChar char="§"/>
            </a:pPr>
            <a:r>
              <a:rPr lang="en-US" sz="2100" dirty="0"/>
              <a:t>50% of per diem allowance</a:t>
            </a:r>
          </a:p>
          <a:p>
            <a:pPr>
              <a:buFont typeface="Wingdings" panose="05000000000000000000" pitchFamily="2" charset="2"/>
              <a:buChar char="§"/>
            </a:pPr>
            <a:r>
              <a:rPr lang="en-US" sz="2100" b="1" dirty="0"/>
              <a:t>Lump Sum Payment</a:t>
            </a:r>
          </a:p>
          <a:p>
            <a:pPr lvl="1">
              <a:buFont typeface="Wingdings" panose="05000000000000000000" pitchFamily="2" charset="2"/>
              <a:buChar char="§"/>
            </a:pPr>
            <a:r>
              <a:rPr lang="en-US" sz="2100" dirty="0"/>
              <a:t>3x average weekly wage</a:t>
            </a:r>
          </a:p>
          <a:p>
            <a:pPr lvl="1">
              <a:buFont typeface="Wingdings" panose="05000000000000000000" pitchFamily="2" charset="2"/>
              <a:buChar char="§"/>
            </a:pPr>
            <a:r>
              <a:rPr lang="en-US" sz="2100" dirty="0"/>
              <a:t>Up to $1,250</a:t>
            </a:r>
          </a:p>
        </p:txBody>
      </p:sp>
      <p:sp>
        <p:nvSpPr>
          <p:cNvPr id="11" name="Slide Number Placeholder 10"/>
          <p:cNvSpPr>
            <a:spLocks noGrp="1"/>
          </p:cNvSpPr>
          <p:nvPr>
            <p:ph type="sldNum" sz="quarter" idx="4294967295"/>
          </p:nvPr>
        </p:nvSpPr>
        <p:spPr/>
        <p:txBody>
          <a:bodyPr/>
          <a:lstStyle/>
          <a:p>
            <a:fld id="{78651A17-9376-40A4-9325-34268FB0E92D}" type="slidenum">
              <a:rPr lang="en-US" smtClean="0"/>
              <a:pPr/>
              <a:t>18</a:t>
            </a:fld>
            <a:endParaRPr lang="en-US" dirty="0"/>
          </a:p>
        </p:txBody>
      </p:sp>
    </p:spTree>
    <p:extLst>
      <p:ext uri="{BB962C8B-B14F-4D97-AF65-F5344CB8AC3E}">
        <p14:creationId xmlns:p14="http://schemas.microsoft.com/office/powerpoint/2010/main" val="32600718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34466"/>
            <a:ext cx="8229600" cy="4256733"/>
          </a:xfrm>
        </p:spPr>
        <p:txBody>
          <a:bodyPr>
            <a:normAutofit/>
          </a:bodyPr>
          <a:lstStyle/>
          <a:p>
            <a:pPr marL="0" indent="0">
              <a:buNone/>
              <a:defRPr/>
            </a:pPr>
            <a:r>
              <a:rPr lang="en-US" dirty="0"/>
              <a:t>Reversion 2021 continues </a:t>
            </a:r>
            <a:r>
              <a:rPr lang="en-US" b="1" dirty="0">
                <a:effectLst>
                  <a:outerShdw blurRad="38100" dist="38100" dir="2700000" algn="tl">
                    <a:srgbClr val="000000">
                      <a:alpha val="43137"/>
                    </a:srgbClr>
                  </a:outerShdw>
                </a:effectLst>
              </a:rPr>
              <a:t>three types of TRA</a:t>
            </a:r>
            <a:r>
              <a:rPr lang="en-US" dirty="0"/>
              <a:t>: </a:t>
            </a:r>
          </a:p>
          <a:p>
            <a:pPr>
              <a:defRPr/>
            </a:pPr>
            <a:endParaRPr lang="en-US" dirty="0"/>
          </a:p>
          <a:p>
            <a:pPr>
              <a:defRPr/>
            </a:pPr>
            <a:r>
              <a:rPr lang="en-US" dirty="0"/>
              <a:t>Basic TRA</a:t>
            </a:r>
          </a:p>
          <a:p>
            <a:pPr>
              <a:defRPr/>
            </a:pPr>
            <a:r>
              <a:rPr lang="en-US" dirty="0"/>
              <a:t>Additional TRA </a:t>
            </a:r>
          </a:p>
          <a:p>
            <a:pPr>
              <a:defRPr/>
            </a:pPr>
            <a:r>
              <a:rPr lang="en-US" dirty="0"/>
              <a:t>Completion TRA</a:t>
            </a:r>
          </a:p>
          <a:p>
            <a:pPr>
              <a:defRPr/>
            </a:pPr>
            <a:endParaRPr lang="en-US" dirty="0"/>
          </a:p>
        </p:txBody>
      </p:sp>
      <p:sp>
        <p:nvSpPr>
          <p:cNvPr id="3" name="Title 2"/>
          <p:cNvSpPr>
            <a:spLocks noGrp="1"/>
          </p:cNvSpPr>
          <p:nvPr>
            <p:ph type="title"/>
          </p:nvPr>
        </p:nvSpPr>
        <p:spPr/>
        <p:txBody>
          <a:bodyPr/>
          <a:lstStyle/>
          <a:p>
            <a:pPr>
              <a:defRPr/>
            </a:pPr>
            <a:r>
              <a:rPr lang="en-US" dirty="0"/>
              <a:t>Trade Readjustment Allowances</a:t>
            </a:r>
          </a:p>
        </p:txBody>
      </p:sp>
      <p:sp>
        <p:nvSpPr>
          <p:cNvPr id="75780" name="Slide Number Placeholder 3"/>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spcBef>
                <a:spcPct val="0"/>
              </a:spcBef>
              <a:buClrTx/>
              <a:buSzTx/>
              <a:buFontTx/>
              <a:buNone/>
            </a:pPr>
            <a:fld id="{089251B3-3723-4EED-B88F-A2330BF86A73}" type="slidenum">
              <a:rPr lang="en-US" altLang="en-US" sz="1000" smtClean="0">
                <a:solidFill>
                  <a:schemeClr val="bg1"/>
                </a:solidFill>
              </a:rPr>
              <a:pPr>
                <a:spcBef>
                  <a:spcPct val="0"/>
                </a:spcBef>
                <a:buClrTx/>
                <a:buSzTx/>
                <a:buFontTx/>
                <a:buNone/>
              </a:pPr>
              <a:t>19</a:t>
            </a:fld>
            <a:endParaRPr lang="en-US" altLang="en-US" sz="1000">
              <a:solidFill>
                <a:schemeClr val="bg1"/>
              </a:solidFill>
            </a:endParaRPr>
          </a:p>
        </p:txBody>
      </p:sp>
    </p:spTree>
    <p:extLst>
      <p:ext uri="{BB962C8B-B14F-4D97-AF65-F5344CB8AC3E}">
        <p14:creationId xmlns:p14="http://schemas.microsoft.com/office/powerpoint/2010/main" val="2233990051"/>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6"/>
          <p:cNvSpPr>
            <a:spLocks noGrp="1" noChangeArrowheads="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spcBef>
                <a:spcPct val="0"/>
              </a:spcBef>
              <a:buClrTx/>
              <a:buSzTx/>
              <a:buFontTx/>
              <a:buNone/>
            </a:pPr>
            <a:fld id="{8DDEEB63-9AAF-44D9-819E-2A659B7F7604}" type="slidenum">
              <a:rPr lang="en-US" altLang="en-US" sz="1000" smtClean="0">
                <a:solidFill>
                  <a:schemeClr val="bg1"/>
                </a:solidFill>
              </a:rPr>
              <a:pPr>
                <a:spcBef>
                  <a:spcPct val="0"/>
                </a:spcBef>
                <a:buClrTx/>
                <a:buSzTx/>
                <a:buFontTx/>
                <a:buNone/>
              </a:pPr>
              <a:t>2</a:t>
            </a:fld>
            <a:endParaRPr lang="en-US" altLang="en-US" sz="1000">
              <a:solidFill>
                <a:schemeClr val="bg1"/>
              </a:solidFill>
            </a:endParaRPr>
          </a:p>
        </p:txBody>
      </p:sp>
      <p:sp>
        <p:nvSpPr>
          <p:cNvPr id="142338" name="Rectangle 2"/>
          <p:cNvSpPr>
            <a:spLocks noGrp="1"/>
          </p:cNvSpPr>
          <p:nvPr>
            <p:ph type="title"/>
          </p:nvPr>
        </p:nvSpPr>
        <p:spPr bwMode="auto"/>
        <p:txBody>
          <a:bodyPr/>
          <a:lstStyle/>
          <a:p>
            <a:pPr>
              <a:defRPr/>
            </a:pPr>
            <a:r>
              <a:rPr lang="en-US" dirty="0">
                <a:effectLst/>
              </a:rPr>
              <a:t>Trade’s Purpose</a:t>
            </a:r>
          </a:p>
        </p:txBody>
      </p:sp>
      <p:sp>
        <p:nvSpPr>
          <p:cNvPr id="6148" name="Rectangle 3"/>
          <p:cNvSpPr>
            <a:spLocks noGrp="1"/>
          </p:cNvSpPr>
          <p:nvPr>
            <p:ph type="body" idx="1"/>
          </p:nvPr>
        </p:nvSpPr>
        <p:spPr>
          <a:xfrm>
            <a:off x="457200" y="1219200"/>
            <a:ext cx="8229600" cy="3167063"/>
          </a:xfrm>
        </p:spPr>
        <p:txBody>
          <a:bodyPr>
            <a:normAutofit/>
          </a:bodyPr>
          <a:lstStyle/>
          <a:p>
            <a:pPr marL="0" indent="0">
              <a:buNone/>
              <a:defRPr/>
            </a:pPr>
            <a:r>
              <a:rPr lang="en-US" altLang="en-US" b="1" dirty="0">
                <a:effectLst>
                  <a:outerShdw blurRad="38100" dist="38100" dir="2700000" algn="tl">
                    <a:srgbClr val="000000">
                      <a:alpha val="43137"/>
                    </a:srgbClr>
                  </a:outerShdw>
                </a:effectLst>
                <a:cs typeface="Arial" panose="020B0604020202020204" pitchFamily="34" charset="0"/>
              </a:rPr>
              <a:t>The TAA Program</a:t>
            </a:r>
            <a:r>
              <a:rPr lang="en-US" altLang="en-US" dirty="0">
                <a:cs typeface="Arial" panose="020B0604020202020204" pitchFamily="34" charset="0"/>
              </a:rPr>
              <a:t> has and will continue to help customers who have lost their jobs as a result of foreign trade to quickly rejoin the workforce by providing them with the means to attain competitive and marketable skills for today’s increasingly competitive work environment.  </a:t>
            </a:r>
          </a:p>
        </p:txBody>
      </p:sp>
      <p:pic>
        <p:nvPicPr>
          <p:cNvPr id="10245" name="Picture 10" descr="MPj0428522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0733" y="3455106"/>
            <a:ext cx="4038600" cy="2686050"/>
          </a:xfrm>
          <a:prstGeom prst="rect">
            <a:avLst/>
          </a:prstGeom>
          <a:noFill/>
          <a:ln w="9525">
            <a:solidFill>
              <a:srgbClr val="0071C6"/>
            </a:solidFill>
            <a:miter lim="800000"/>
            <a:headEnd/>
            <a:tailEnd/>
          </a:ln>
          <a:effectLst>
            <a:outerShdw dist="107763" dir="13500000" algn="ctr" rotWithShape="0">
              <a:srgbClr val="808080">
                <a:alpha val="5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8673358"/>
      </p:ext>
    </p:extLst>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16"/>
          <p:cNvSpPr>
            <a:spLocks noGrp="1" noChangeArrowheads="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spcBef>
                <a:spcPct val="0"/>
              </a:spcBef>
              <a:buClrTx/>
              <a:buSzTx/>
              <a:buFontTx/>
              <a:buNone/>
            </a:pPr>
            <a:fld id="{59BD22C9-6F45-49D8-8FE1-456DC0282BA1}" type="slidenum">
              <a:rPr lang="en-US" altLang="en-US" sz="1000" smtClean="0">
                <a:solidFill>
                  <a:schemeClr val="bg1"/>
                </a:solidFill>
              </a:rPr>
              <a:pPr>
                <a:spcBef>
                  <a:spcPct val="0"/>
                </a:spcBef>
                <a:buClrTx/>
                <a:buSzTx/>
                <a:buFontTx/>
                <a:buNone/>
              </a:pPr>
              <a:t>20</a:t>
            </a:fld>
            <a:endParaRPr lang="en-US" altLang="en-US" sz="1000">
              <a:solidFill>
                <a:schemeClr val="bg1"/>
              </a:solidFill>
            </a:endParaRPr>
          </a:p>
        </p:txBody>
      </p:sp>
      <p:sp>
        <p:nvSpPr>
          <p:cNvPr id="223234" name="Rectangle 2"/>
          <p:cNvSpPr>
            <a:spLocks noGrp="1"/>
          </p:cNvSpPr>
          <p:nvPr>
            <p:ph type="title"/>
          </p:nvPr>
        </p:nvSpPr>
        <p:spPr bwMode="auto">
          <a:xfrm>
            <a:off x="309032" y="0"/>
            <a:ext cx="8229600" cy="1143000"/>
          </a:xfrm>
        </p:spPr>
        <p:txBody>
          <a:bodyPr/>
          <a:lstStyle/>
          <a:p>
            <a:pPr>
              <a:defRPr/>
            </a:pPr>
            <a:r>
              <a:rPr lang="en-US" dirty="0">
                <a:effectLst/>
              </a:rPr>
              <a:t>TRA Eligibility Requirements</a:t>
            </a:r>
          </a:p>
        </p:txBody>
      </p:sp>
      <p:sp>
        <p:nvSpPr>
          <p:cNvPr id="24580" name="Rectangle 3"/>
          <p:cNvSpPr>
            <a:spLocks noGrp="1"/>
          </p:cNvSpPr>
          <p:nvPr>
            <p:ph type="body" idx="1"/>
          </p:nvPr>
        </p:nvSpPr>
        <p:spPr>
          <a:xfrm>
            <a:off x="304800" y="1295400"/>
            <a:ext cx="8534400" cy="4648200"/>
          </a:xfrm>
        </p:spPr>
        <p:txBody>
          <a:bodyPr>
            <a:normAutofit fontScale="92500" lnSpcReduction="20000"/>
          </a:bodyPr>
          <a:lstStyle/>
          <a:p>
            <a:pPr marL="0" indent="0">
              <a:lnSpc>
                <a:spcPct val="90000"/>
              </a:lnSpc>
              <a:buNone/>
              <a:defRPr/>
            </a:pPr>
            <a:r>
              <a:rPr lang="en-US" altLang="en-US" dirty="0"/>
              <a:t>An individual must…</a:t>
            </a:r>
          </a:p>
          <a:p>
            <a:pPr>
              <a:defRPr/>
            </a:pPr>
            <a:r>
              <a:rPr lang="en-US" altLang="en-US" sz="2000" dirty="0"/>
              <a:t>Meet the 8/16 week deadline</a:t>
            </a:r>
          </a:p>
          <a:p>
            <a:pPr lvl="1">
              <a:lnSpc>
                <a:spcPct val="120000"/>
              </a:lnSpc>
              <a:spcBef>
                <a:spcPct val="0"/>
              </a:spcBef>
              <a:defRPr/>
            </a:pPr>
            <a:r>
              <a:rPr lang="en-US" altLang="en-US" sz="1600" b="1" dirty="0">
                <a:solidFill>
                  <a:srgbClr val="0071C6"/>
                </a:solidFill>
              </a:rPr>
              <a:t>8 weeks</a:t>
            </a:r>
            <a:r>
              <a:rPr lang="en-US" altLang="en-US" sz="1600" dirty="0">
                <a:solidFill>
                  <a:srgbClr val="0071C6"/>
                </a:solidFill>
              </a:rPr>
              <a:t> </a:t>
            </a:r>
            <a:r>
              <a:rPr lang="en-US" altLang="en-US" sz="1600" dirty="0"/>
              <a:t>from the date of the petition certification; OR</a:t>
            </a:r>
          </a:p>
          <a:p>
            <a:pPr lvl="1">
              <a:lnSpc>
                <a:spcPct val="120000"/>
              </a:lnSpc>
              <a:spcBef>
                <a:spcPct val="0"/>
              </a:spcBef>
              <a:defRPr/>
            </a:pPr>
            <a:r>
              <a:rPr lang="en-US" altLang="en-US" sz="1600" b="1" dirty="0">
                <a:solidFill>
                  <a:srgbClr val="0071C6"/>
                </a:solidFill>
              </a:rPr>
              <a:t>16 weeks</a:t>
            </a:r>
            <a:r>
              <a:rPr lang="en-US" altLang="en-US" sz="1600" dirty="0">
                <a:solidFill>
                  <a:srgbClr val="0071C6"/>
                </a:solidFill>
              </a:rPr>
              <a:t> </a:t>
            </a:r>
            <a:r>
              <a:rPr lang="en-US" altLang="en-US" sz="1600" dirty="0"/>
              <a:t>from the customer’s most recent total separation from adversely affected employment</a:t>
            </a:r>
          </a:p>
          <a:p>
            <a:pPr>
              <a:defRPr/>
            </a:pPr>
            <a:r>
              <a:rPr lang="en-US" altLang="en-US" sz="2000" dirty="0"/>
              <a:t>Have at least 26 weeks of employment at the Trade-certified company earning $30 or more</a:t>
            </a:r>
          </a:p>
          <a:p>
            <a:pPr>
              <a:defRPr/>
            </a:pPr>
            <a:endParaRPr lang="en-US" altLang="en-US" sz="900" dirty="0"/>
          </a:p>
          <a:p>
            <a:pPr>
              <a:defRPr/>
            </a:pPr>
            <a:r>
              <a:rPr lang="en-US" altLang="en-US" sz="2000" dirty="0"/>
              <a:t>Be eligible for UI based on separation from Trade-certified company</a:t>
            </a:r>
          </a:p>
          <a:p>
            <a:pPr>
              <a:defRPr/>
            </a:pPr>
            <a:endParaRPr lang="en-US" altLang="en-US" sz="900" dirty="0"/>
          </a:p>
          <a:p>
            <a:pPr>
              <a:defRPr/>
            </a:pPr>
            <a:r>
              <a:rPr lang="en-US" altLang="en-US" sz="2000" dirty="0"/>
              <a:t>Have exhausted all UI (on all claims)</a:t>
            </a:r>
          </a:p>
          <a:p>
            <a:pPr>
              <a:defRPr/>
            </a:pPr>
            <a:endParaRPr lang="en-US" altLang="en-US" sz="900" dirty="0"/>
          </a:p>
          <a:p>
            <a:pPr>
              <a:defRPr/>
            </a:pPr>
            <a:r>
              <a:rPr lang="en-US" altLang="en-US" sz="2000" dirty="0"/>
              <a:t>Be enrolled in TAA-approved training or have an approved waiver from training</a:t>
            </a:r>
          </a:p>
          <a:p>
            <a:pPr marL="628650" lvl="1" indent="-285750">
              <a:defRPr/>
            </a:pPr>
            <a:r>
              <a:rPr lang="en-US" altLang="en-US" sz="1600" dirty="0"/>
              <a:t>Accept suitable work, actively seek work, be referred to suitable work</a:t>
            </a:r>
            <a:endParaRPr lang="en-US" altLang="en-US" sz="2000" dirty="0"/>
          </a:p>
        </p:txBody>
      </p:sp>
    </p:spTree>
    <p:extLst>
      <p:ext uri="{BB962C8B-B14F-4D97-AF65-F5344CB8AC3E}">
        <p14:creationId xmlns:p14="http://schemas.microsoft.com/office/powerpoint/2010/main" val="360124973"/>
      </p:ext>
    </p:extLst>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16"/>
          <p:cNvSpPr>
            <a:spLocks noGrp="1" noChangeArrowheads="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spcBef>
                <a:spcPct val="0"/>
              </a:spcBef>
              <a:buClrTx/>
              <a:buSzTx/>
              <a:buFontTx/>
              <a:buNone/>
            </a:pPr>
            <a:fld id="{EEADEE64-6E3D-46E0-9052-222D3EA4310D}" type="slidenum">
              <a:rPr lang="en-US" altLang="en-US" sz="1000" smtClean="0">
                <a:solidFill>
                  <a:schemeClr val="bg1"/>
                </a:solidFill>
              </a:rPr>
              <a:pPr>
                <a:spcBef>
                  <a:spcPct val="0"/>
                </a:spcBef>
                <a:buClrTx/>
                <a:buSzTx/>
                <a:buFontTx/>
                <a:buNone/>
              </a:pPr>
              <a:t>21</a:t>
            </a:fld>
            <a:endParaRPr lang="en-US" altLang="en-US" sz="1000">
              <a:solidFill>
                <a:schemeClr val="bg1"/>
              </a:solidFill>
            </a:endParaRPr>
          </a:p>
        </p:txBody>
      </p:sp>
      <p:sp>
        <p:nvSpPr>
          <p:cNvPr id="229378" name="Rectangle 2"/>
          <p:cNvSpPr>
            <a:spLocks noGrp="1"/>
          </p:cNvSpPr>
          <p:nvPr>
            <p:ph type="title"/>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US">
                <a:effectLst/>
              </a:rPr>
              <a:t>Basic TRA</a:t>
            </a:r>
          </a:p>
        </p:txBody>
      </p:sp>
      <p:sp>
        <p:nvSpPr>
          <p:cNvPr id="78852" name="Rectangle 3"/>
          <p:cNvSpPr>
            <a:spLocks noGrp="1"/>
          </p:cNvSpPr>
          <p:nvPr>
            <p:ph type="body" idx="1"/>
          </p:nvPr>
        </p:nvSpPr>
        <p:spPr>
          <a:xfrm>
            <a:off x="381000" y="2411296"/>
            <a:ext cx="8458200" cy="3837104"/>
          </a:xfrm>
        </p:spPr>
        <p:txBody>
          <a:bodyPr/>
          <a:lstStyle/>
          <a:p>
            <a:pPr>
              <a:spcBef>
                <a:spcPts val="300"/>
              </a:spcBef>
            </a:pPr>
            <a:r>
              <a:rPr lang="en-US" altLang="en-US" sz="2100" dirty="0"/>
              <a:t>Available after customer has exhausted UI and any Extensions</a:t>
            </a:r>
          </a:p>
          <a:p>
            <a:pPr>
              <a:spcBef>
                <a:spcPts val="300"/>
              </a:spcBef>
            </a:pPr>
            <a:r>
              <a:rPr lang="en-US" altLang="en-US" sz="2100" dirty="0"/>
              <a:t>Any extensions of UI (e.g., EUC and EB) may reduce either the number of weeks one may be paid TRA benefits and/or the dollar amount of potential TRA benefits one may be entitled to</a:t>
            </a:r>
          </a:p>
          <a:p>
            <a:pPr>
              <a:spcBef>
                <a:spcPts val="300"/>
              </a:spcBef>
            </a:pPr>
            <a:r>
              <a:rPr lang="en-US" altLang="en-US" sz="2100" dirty="0"/>
              <a:t>Customer must be in TAA-approved training or have an approved waiver from training</a:t>
            </a:r>
          </a:p>
          <a:p>
            <a:pPr>
              <a:spcBef>
                <a:spcPts val="300"/>
              </a:spcBef>
            </a:pPr>
            <a:r>
              <a:rPr lang="en-US" altLang="en-US" sz="2100" dirty="0"/>
              <a:t>No Basic TRA can be paid if customer has a break in training of 30 days or more (excludes weekends and holidays)</a:t>
            </a:r>
          </a:p>
          <a:p>
            <a:pPr>
              <a:spcBef>
                <a:spcPts val="300"/>
              </a:spcBef>
            </a:pPr>
            <a:r>
              <a:rPr lang="en-US" altLang="en-US" sz="2100" dirty="0"/>
              <a:t>Can continue to collect Basic TRA after training ends as long as customer is conducting job search</a:t>
            </a:r>
          </a:p>
        </p:txBody>
      </p:sp>
      <p:graphicFrame>
        <p:nvGraphicFramePr>
          <p:cNvPr id="229408" name="Group 32"/>
          <p:cNvGraphicFramePr>
            <a:graphicFrameLocks noGrp="1"/>
          </p:cNvGraphicFramePr>
          <p:nvPr>
            <p:extLst>
              <p:ext uri="{D42A27DB-BD31-4B8C-83A1-F6EECF244321}">
                <p14:modId xmlns:p14="http://schemas.microsoft.com/office/powerpoint/2010/main" val="315385488"/>
              </p:ext>
            </p:extLst>
          </p:nvPr>
        </p:nvGraphicFramePr>
        <p:xfrm>
          <a:off x="457200" y="1572736"/>
          <a:ext cx="8433607" cy="503238"/>
        </p:xfrm>
        <a:graphic>
          <a:graphicData uri="http://schemas.openxmlformats.org/drawingml/2006/table">
            <a:tbl>
              <a:tblPr/>
              <a:tblGrid>
                <a:gridCol w="5161280">
                  <a:extLst>
                    <a:ext uri="{9D8B030D-6E8A-4147-A177-3AD203B41FA5}">
                      <a16:colId xmlns:a16="http://schemas.microsoft.com/office/drawing/2014/main" val="20000"/>
                    </a:ext>
                  </a:extLst>
                </a:gridCol>
                <a:gridCol w="3272327">
                  <a:extLst>
                    <a:ext uri="{9D8B030D-6E8A-4147-A177-3AD203B41FA5}">
                      <a16:colId xmlns:a16="http://schemas.microsoft.com/office/drawing/2014/main" val="20001"/>
                    </a:ext>
                  </a:extLst>
                </a:gridCol>
              </a:tblGrid>
              <a:tr h="503238">
                <a:tc>
                  <a:txBody>
                    <a:bodyPr/>
                    <a:lstStyle/>
                    <a:p>
                      <a:pPr marL="0" marR="0" lvl="0" indent="0"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2700" b="0" i="0" u="none" strike="noStrike" cap="none" normalizeH="0" baseline="0" dirty="0">
                          <a:ln>
                            <a:noFill/>
                          </a:ln>
                          <a:solidFill>
                            <a:srgbClr val="FF6600"/>
                          </a:solidFill>
                          <a:effectLst/>
                          <a:latin typeface="Lucida Sans Unicode" pitchFamily="34" charset="0"/>
                        </a:rPr>
                        <a:t>UI/Extensions and  Basic TRA</a:t>
                      </a:r>
                    </a:p>
                  </a:txBody>
                  <a:tcPr marT="45749" marB="45749"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2700" b="0" i="0" u="none" strike="noStrike" cap="none" normalizeH="0" baseline="0" dirty="0">
                          <a:ln>
                            <a:noFill/>
                          </a:ln>
                          <a:solidFill>
                            <a:srgbClr val="FF6600"/>
                          </a:solidFill>
                          <a:effectLst/>
                          <a:latin typeface="Lucida Sans Unicode" pitchFamily="34" charset="0"/>
                        </a:rPr>
                        <a:t>= 52 weeks max</a:t>
                      </a:r>
                    </a:p>
                  </a:txBody>
                  <a:tcPr marT="45749" marB="45749" horzOverflow="overflow">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240189210"/>
      </p:ext>
    </p:extLst>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16"/>
          <p:cNvSpPr>
            <a:spLocks noGrp="1" noChangeArrowheads="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spcBef>
                <a:spcPct val="0"/>
              </a:spcBef>
              <a:buClrTx/>
              <a:buSzTx/>
              <a:buFontTx/>
              <a:buNone/>
            </a:pPr>
            <a:fld id="{E65B73D5-54CE-49B6-9CA8-4F3D80BFC7C9}" type="slidenum">
              <a:rPr lang="en-US" altLang="en-US" sz="1000" smtClean="0">
                <a:solidFill>
                  <a:schemeClr val="bg1"/>
                </a:solidFill>
              </a:rPr>
              <a:pPr>
                <a:spcBef>
                  <a:spcPct val="0"/>
                </a:spcBef>
                <a:buClrTx/>
                <a:buSzTx/>
                <a:buFontTx/>
                <a:buNone/>
              </a:pPr>
              <a:t>22</a:t>
            </a:fld>
            <a:endParaRPr lang="en-US" altLang="en-US" sz="1000">
              <a:solidFill>
                <a:schemeClr val="bg1"/>
              </a:solidFill>
            </a:endParaRPr>
          </a:p>
        </p:txBody>
      </p:sp>
      <p:sp>
        <p:nvSpPr>
          <p:cNvPr id="230402" name="Rectangle 2"/>
          <p:cNvSpPr>
            <a:spLocks noGrp="1"/>
          </p:cNvSpPr>
          <p:nvPr>
            <p:ph type="title"/>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US">
                <a:effectLst/>
              </a:rPr>
              <a:t>Additional TRA</a:t>
            </a:r>
          </a:p>
        </p:txBody>
      </p:sp>
      <p:graphicFrame>
        <p:nvGraphicFramePr>
          <p:cNvPr id="230437" name="Group 37"/>
          <p:cNvGraphicFramePr>
            <a:graphicFrameLocks noGrp="1"/>
          </p:cNvGraphicFramePr>
          <p:nvPr>
            <p:extLst>
              <p:ext uri="{D42A27DB-BD31-4B8C-83A1-F6EECF244321}">
                <p14:modId xmlns:p14="http://schemas.microsoft.com/office/powerpoint/2010/main" val="2424589402"/>
              </p:ext>
            </p:extLst>
          </p:nvPr>
        </p:nvGraphicFramePr>
        <p:xfrm>
          <a:off x="533400" y="1219200"/>
          <a:ext cx="4585138" cy="899254"/>
        </p:xfrm>
        <a:graphic>
          <a:graphicData uri="http://schemas.openxmlformats.org/drawingml/2006/table">
            <a:tbl>
              <a:tblPr/>
              <a:tblGrid>
                <a:gridCol w="1960710">
                  <a:extLst>
                    <a:ext uri="{9D8B030D-6E8A-4147-A177-3AD203B41FA5}">
                      <a16:colId xmlns:a16="http://schemas.microsoft.com/office/drawing/2014/main" val="20000"/>
                    </a:ext>
                  </a:extLst>
                </a:gridCol>
                <a:gridCol w="2624428">
                  <a:extLst>
                    <a:ext uri="{9D8B030D-6E8A-4147-A177-3AD203B41FA5}">
                      <a16:colId xmlns:a16="http://schemas.microsoft.com/office/drawing/2014/main" val="20001"/>
                    </a:ext>
                  </a:extLst>
                </a:gridCol>
              </a:tblGrid>
              <a:tr h="854075">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2500" b="0" i="0" u="none" strike="noStrike" cap="none" normalizeH="0" baseline="0" dirty="0">
                          <a:ln>
                            <a:noFill/>
                          </a:ln>
                          <a:solidFill>
                            <a:srgbClr val="FF6600"/>
                          </a:solidFill>
                          <a:effectLst/>
                          <a:latin typeface="Lucida Sans Unicode" pitchFamily="34" charset="0"/>
                        </a:rPr>
                        <a:t>Additional TRA</a:t>
                      </a:r>
                    </a:p>
                  </a:txBody>
                  <a:tcPr marL="91443" marR="91443" marT="45767" marB="45767" horzOverflow="overflow">
                    <a:lnL cap="flat">
                      <a:noFill/>
                    </a:lnL>
                    <a:lnR>
                      <a:noFill/>
                    </a:lnR>
                    <a:lnT cap="flat">
                      <a:noFill/>
                    </a:lnT>
                    <a:lnB cap="flat">
                      <a:noFill/>
                    </a:lnB>
                    <a:lnTlToBr>
                      <a:noFill/>
                    </a:lnTlToBr>
                    <a:lnBlToTr>
                      <a:noFill/>
                    </a:lnBlToTr>
                    <a:noFill/>
                  </a:tcPr>
                </a:tc>
                <a:tc>
                  <a:txBody>
                    <a:bodyPr/>
                    <a:lstStyle/>
                    <a:p>
                      <a:pPr marL="406400" marR="0" lvl="0" indent="-406400"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2500" b="0" i="0" u="none" strike="noStrike" cap="none" normalizeH="0" baseline="0" dirty="0">
                          <a:ln>
                            <a:noFill/>
                          </a:ln>
                          <a:solidFill>
                            <a:srgbClr val="FF6600"/>
                          </a:solidFill>
                          <a:effectLst/>
                          <a:latin typeface="Lucida Sans Unicode" pitchFamily="34" charset="0"/>
                        </a:rPr>
                        <a:t>= up to </a:t>
                      </a:r>
                      <a:r>
                        <a:rPr kumimoji="0" lang="en-US" sz="2800" b="1" i="0" u="none" strike="noStrike" cap="none" normalizeH="0" baseline="0" dirty="0">
                          <a:ln>
                            <a:noFill/>
                          </a:ln>
                          <a:solidFill>
                            <a:srgbClr val="FF6600"/>
                          </a:solidFill>
                          <a:effectLst/>
                          <a:latin typeface="Lucida Sans Unicode" pitchFamily="34" charset="0"/>
                        </a:rPr>
                        <a:t>65</a:t>
                      </a:r>
                      <a:r>
                        <a:rPr kumimoji="0" lang="en-US" sz="2500" b="0" i="0" u="none" strike="noStrike" cap="none" normalizeH="0" baseline="0" dirty="0">
                          <a:ln>
                            <a:noFill/>
                          </a:ln>
                          <a:solidFill>
                            <a:srgbClr val="FF6600"/>
                          </a:solidFill>
                          <a:effectLst/>
                          <a:latin typeface="Lucida Sans Unicode" pitchFamily="34" charset="0"/>
                        </a:rPr>
                        <a:t> weeks max</a:t>
                      </a:r>
                    </a:p>
                  </a:txBody>
                  <a:tcPr marL="91443" marR="91443" marT="45767" marB="45767" horzOverflow="overflow">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sp>
        <p:nvSpPr>
          <p:cNvPr id="230436" name="Rectangle 36"/>
          <p:cNvSpPr>
            <a:spLocks noGrp="1"/>
          </p:cNvSpPr>
          <p:nvPr>
            <p:ph type="body" idx="1"/>
          </p:nvPr>
        </p:nvSpPr>
        <p:spPr>
          <a:xfrm>
            <a:off x="304800" y="2209799"/>
            <a:ext cx="8686800" cy="3995791"/>
          </a:xfrm>
          <a:noFill/>
        </p:spPr>
        <p:txBody>
          <a:bodyPr>
            <a:normAutofit fontScale="92500" lnSpcReduction="20000"/>
          </a:bodyPr>
          <a:lstStyle/>
          <a:p>
            <a:pPr>
              <a:spcAft>
                <a:spcPts val="600"/>
              </a:spcAft>
            </a:pPr>
            <a:r>
              <a:rPr lang="en-US" altLang="en-US" sz="2400" dirty="0"/>
              <a:t>Customer must have exhausted all Basic TRA</a:t>
            </a:r>
          </a:p>
          <a:p>
            <a:pPr>
              <a:spcAft>
                <a:spcPts val="600"/>
              </a:spcAft>
            </a:pPr>
            <a:r>
              <a:rPr lang="en-US" altLang="en-US" sz="2400" dirty="0"/>
              <a:t>Customer must file an application for training within the later of 210 days from petition certification or layoff  </a:t>
            </a:r>
          </a:p>
          <a:p>
            <a:pPr>
              <a:spcAft>
                <a:spcPts val="600"/>
              </a:spcAft>
            </a:pPr>
            <a:r>
              <a:rPr lang="en-US" altLang="en-US" sz="2400" dirty="0"/>
              <a:t>Customer must be in approved training full-time </a:t>
            </a:r>
            <a:r>
              <a:rPr lang="en-US" altLang="en-US" sz="2400" b="1" u="sng" dirty="0">
                <a:solidFill>
                  <a:schemeClr val="accent6"/>
                </a:solidFill>
              </a:rPr>
              <a:t>or part-time </a:t>
            </a:r>
            <a:r>
              <a:rPr lang="en-US" altLang="en-US" sz="2000" dirty="0"/>
              <a:t>(cannot be on a waiver from training)</a:t>
            </a:r>
          </a:p>
          <a:p>
            <a:pPr>
              <a:spcAft>
                <a:spcPts val="600"/>
              </a:spcAft>
            </a:pPr>
            <a:r>
              <a:rPr lang="en-US" altLang="en-US" sz="2400" dirty="0"/>
              <a:t>Customers have 78 weeks to collect</a:t>
            </a:r>
            <a:r>
              <a:rPr lang="en-US" altLang="en-US" sz="2400" dirty="0">
                <a:solidFill>
                  <a:schemeClr val="bg2"/>
                </a:solidFill>
              </a:rPr>
              <a:t> </a:t>
            </a:r>
            <a:r>
              <a:rPr lang="en-US" altLang="en-US" sz="2400" dirty="0">
                <a:solidFill>
                  <a:schemeClr val="accent6"/>
                </a:solidFill>
              </a:rPr>
              <a:t>65 weeks of Additional TRA</a:t>
            </a:r>
          </a:p>
          <a:p>
            <a:pPr>
              <a:spcAft>
                <a:spcPts val="600"/>
              </a:spcAft>
            </a:pPr>
            <a:r>
              <a:rPr lang="en-US" altLang="en-US" sz="2400" b="1" u="sng" dirty="0"/>
              <a:t>No</a:t>
            </a:r>
            <a:r>
              <a:rPr lang="en-US" altLang="en-US" sz="2400" dirty="0"/>
              <a:t> Additional TRA can be paid during breaks in training longer than 30 days, or breaks during transition from remedial to vocational training</a:t>
            </a:r>
          </a:p>
          <a:p>
            <a:pPr>
              <a:spcAft>
                <a:spcPts val="600"/>
              </a:spcAft>
            </a:pPr>
            <a:r>
              <a:rPr lang="en-US" altLang="en-US" sz="2400" dirty="0"/>
              <a:t>Once training ends, Additional TRA </a:t>
            </a:r>
            <a:r>
              <a:rPr lang="en-US" altLang="en-US" sz="2400" dirty="0">
                <a:solidFill>
                  <a:schemeClr val="accent6"/>
                </a:solidFill>
              </a:rPr>
              <a:t>ends</a:t>
            </a:r>
          </a:p>
        </p:txBody>
      </p:sp>
      <p:sp>
        <p:nvSpPr>
          <p:cNvPr id="2" name="TextBox 1"/>
          <p:cNvSpPr txBox="1"/>
          <p:nvPr/>
        </p:nvSpPr>
        <p:spPr>
          <a:xfrm>
            <a:off x="5192110" y="1334814"/>
            <a:ext cx="3026980" cy="430887"/>
          </a:xfrm>
          <a:prstGeom prst="rect">
            <a:avLst/>
          </a:prstGeom>
          <a:noFill/>
        </p:spPr>
        <p:txBody>
          <a:bodyPr wrap="square" rtlCol="0">
            <a:spAutoFit/>
          </a:bodyPr>
          <a:lstStyle/>
          <a:p>
            <a:r>
              <a:rPr lang="en-US" sz="2200" dirty="0">
                <a:solidFill>
                  <a:srgbClr val="FF6600"/>
                </a:solidFill>
                <a:latin typeface="Lucida Sans Unicode" pitchFamily="34" charset="0"/>
              </a:rPr>
              <a:t>(Only if in training)</a:t>
            </a:r>
            <a:endParaRPr lang="en-US" sz="2200" dirty="0"/>
          </a:p>
        </p:txBody>
      </p:sp>
    </p:spTree>
    <p:extLst>
      <p:ext uri="{BB962C8B-B14F-4D97-AF65-F5344CB8AC3E}">
        <p14:creationId xmlns:p14="http://schemas.microsoft.com/office/powerpoint/2010/main" val="1393811775"/>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afterEffect">
                                  <p:stCondLst>
                                    <p:cond delay="500"/>
                                  </p:stCondLst>
                                  <p:childTnLst>
                                    <p:set>
                                      <p:cBhvr>
                                        <p:cTn id="6" dur="1" fill="hold">
                                          <p:stCondLst>
                                            <p:cond delay="0"/>
                                          </p:stCondLst>
                                        </p:cTn>
                                        <p:tgtEl>
                                          <p:spTgt spid="230436"/>
                                        </p:tgtEl>
                                        <p:attrNameLst>
                                          <p:attrName>style.visibility</p:attrName>
                                        </p:attrNameLst>
                                      </p:cBhvr>
                                      <p:to>
                                        <p:strVal val="visible"/>
                                      </p:to>
                                    </p:set>
                                    <p:animEffect transition="in" filter="fade">
                                      <p:cBhvr>
                                        <p:cTn id="7" dur="2000"/>
                                        <p:tgtEl>
                                          <p:spTgt spid="230436"/>
                                        </p:tgtEl>
                                      </p:cBhvr>
                                    </p:animEffect>
                                    <p:anim calcmode="lin" valueType="num">
                                      <p:cBhvr>
                                        <p:cTn id="8" dur="2000" fill="hold"/>
                                        <p:tgtEl>
                                          <p:spTgt spid="230436"/>
                                        </p:tgtEl>
                                        <p:attrNameLst>
                                          <p:attrName>ppt_x</p:attrName>
                                        </p:attrNameLst>
                                      </p:cBhvr>
                                      <p:tavLst>
                                        <p:tav tm="0">
                                          <p:val>
                                            <p:strVal val="#ppt_x"/>
                                          </p:val>
                                        </p:tav>
                                        <p:tav tm="100000">
                                          <p:val>
                                            <p:strVal val="#ppt_x"/>
                                          </p:val>
                                        </p:tav>
                                      </p:tavLst>
                                    </p:anim>
                                    <p:anim calcmode="lin" valueType="num">
                                      <p:cBhvr>
                                        <p:cTn id="9" dur="1800" decel="100000" fill="hold"/>
                                        <p:tgtEl>
                                          <p:spTgt spid="230436"/>
                                        </p:tgtEl>
                                        <p:attrNameLst>
                                          <p:attrName>ppt_y</p:attrName>
                                        </p:attrNameLst>
                                      </p:cBhvr>
                                      <p:tavLst>
                                        <p:tav tm="0">
                                          <p:val>
                                            <p:strVal val="#ppt_y+1"/>
                                          </p:val>
                                        </p:tav>
                                        <p:tav tm="100000">
                                          <p:val>
                                            <p:strVal val="#ppt_y-.03"/>
                                          </p:val>
                                        </p:tav>
                                      </p:tavLst>
                                    </p:anim>
                                    <p:anim calcmode="lin" valueType="num">
                                      <p:cBhvr>
                                        <p:cTn id="10" dur="200" accel="100000" fill="hold">
                                          <p:stCondLst>
                                            <p:cond delay="1800"/>
                                          </p:stCondLst>
                                        </p:cTn>
                                        <p:tgtEl>
                                          <p:spTgt spid="23043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043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16"/>
          <p:cNvSpPr>
            <a:spLocks noGrp="1" noChangeArrowheads="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spcBef>
                <a:spcPct val="0"/>
              </a:spcBef>
              <a:buClrTx/>
              <a:buSzTx/>
              <a:buFontTx/>
              <a:buNone/>
            </a:pPr>
            <a:fld id="{1BB9278D-733A-47DD-9B1F-961212C19BB4}" type="slidenum">
              <a:rPr lang="en-US" altLang="en-US" sz="1000" smtClean="0">
                <a:solidFill>
                  <a:schemeClr val="bg1"/>
                </a:solidFill>
              </a:rPr>
              <a:pPr>
                <a:spcBef>
                  <a:spcPct val="0"/>
                </a:spcBef>
                <a:buClrTx/>
                <a:buSzTx/>
                <a:buFontTx/>
                <a:buNone/>
              </a:pPr>
              <a:t>23</a:t>
            </a:fld>
            <a:endParaRPr lang="en-US" altLang="en-US" sz="1000">
              <a:solidFill>
                <a:schemeClr val="bg1"/>
              </a:solidFill>
            </a:endParaRPr>
          </a:p>
        </p:txBody>
      </p:sp>
      <p:sp>
        <p:nvSpPr>
          <p:cNvPr id="353282" name="Rectangle 2"/>
          <p:cNvSpPr>
            <a:spLocks noGrp="1"/>
          </p:cNvSpPr>
          <p:nvPr>
            <p:ph type="title"/>
          </p:nvPr>
        </p:nvSpPr>
        <p:spPr bwMode="auto">
          <a:xfrm>
            <a:off x="457200" y="0"/>
            <a:ext cx="8229600" cy="1143000"/>
          </a:xfrm>
        </p:spPr>
        <p:txBody>
          <a:bodyPr/>
          <a:lstStyle/>
          <a:p>
            <a:pPr>
              <a:defRPr/>
            </a:pPr>
            <a:r>
              <a:rPr lang="en-US" dirty="0">
                <a:effectLst/>
              </a:rPr>
              <a:t>Completion TRA</a:t>
            </a:r>
          </a:p>
        </p:txBody>
      </p:sp>
      <p:sp>
        <p:nvSpPr>
          <p:cNvPr id="28676" name="Rectangle 3"/>
          <p:cNvSpPr>
            <a:spLocks noGrp="1"/>
          </p:cNvSpPr>
          <p:nvPr>
            <p:ph type="body" idx="1"/>
          </p:nvPr>
        </p:nvSpPr>
        <p:spPr>
          <a:xfrm>
            <a:off x="228600" y="1234440"/>
            <a:ext cx="8458200" cy="5013960"/>
          </a:xfrm>
        </p:spPr>
        <p:txBody>
          <a:bodyPr>
            <a:normAutofit lnSpcReduction="10000"/>
          </a:bodyPr>
          <a:lstStyle/>
          <a:p>
            <a:pPr>
              <a:defRPr/>
            </a:pPr>
            <a:r>
              <a:rPr lang="en-US" altLang="en-US" sz="1800" b="1" dirty="0"/>
              <a:t>Completion TRA </a:t>
            </a:r>
            <a:r>
              <a:rPr lang="en-US" altLang="en-US" sz="1800" dirty="0"/>
              <a:t>aligns with the Department’s larger aim to increase the completion of recognized credentials</a:t>
            </a:r>
          </a:p>
          <a:p>
            <a:pPr>
              <a:defRPr/>
            </a:pPr>
            <a:r>
              <a:rPr lang="en-US" altLang="en-US" sz="1800" dirty="0"/>
              <a:t>Provides participants with </a:t>
            </a:r>
            <a:r>
              <a:rPr lang="en-US" altLang="en-US" sz="1800" u="sng" dirty="0"/>
              <a:t>up to</a:t>
            </a:r>
            <a:r>
              <a:rPr lang="en-US" altLang="en-US" sz="1800" dirty="0"/>
              <a:t> 13 additional weeks of income support while in full time training</a:t>
            </a:r>
          </a:p>
          <a:p>
            <a:pPr>
              <a:defRPr/>
            </a:pPr>
            <a:r>
              <a:rPr lang="en-US" altLang="en-US" sz="1800" dirty="0"/>
              <a:t>Must be applied for via UIO within the last 20 weeks of  training </a:t>
            </a:r>
            <a:r>
              <a:rPr lang="en-US" altLang="en-US" sz="1800" dirty="0">
                <a:solidFill>
                  <a:schemeClr val="accent6"/>
                </a:solidFill>
              </a:rPr>
              <a:t>(Link will appear once the customer is within the last 20 weeks of training and it meets the other criteria)</a:t>
            </a:r>
          </a:p>
          <a:p>
            <a:pPr>
              <a:defRPr/>
            </a:pPr>
            <a:r>
              <a:rPr lang="en-US" altLang="en-US" sz="1800" dirty="0"/>
              <a:t>Conditions of Completion TRA:</a:t>
            </a:r>
            <a:br>
              <a:rPr lang="en-US" altLang="en-US" sz="1800" dirty="0"/>
            </a:br>
            <a:endParaRPr lang="en-US" altLang="en-US" sz="600" dirty="0"/>
          </a:p>
          <a:p>
            <a:pPr lvl="1">
              <a:defRPr/>
            </a:pPr>
            <a:r>
              <a:rPr lang="en-US" altLang="en-US" sz="1650" dirty="0"/>
              <a:t>The requested weeks are necessary for the customer to complete a training program that leads to a </a:t>
            </a:r>
            <a:r>
              <a:rPr lang="en-US" altLang="en-US" sz="1650" b="1" u="sng" dirty="0">
                <a:effectLst>
                  <a:outerShdw blurRad="38100" dist="38100" dir="2700000" algn="tl">
                    <a:srgbClr val="000000">
                      <a:alpha val="43137"/>
                    </a:srgbClr>
                  </a:outerShdw>
                </a:effectLst>
              </a:rPr>
              <a:t>degree or industry recognized credential</a:t>
            </a:r>
            <a:r>
              <a:rPr lang="en-US" altLang="en-US" sz="1650" dirty="0"/>
              <a:t>; AND</a:t>
            </a:r>
          </a:p>
          <a:p>
            <a:pPr lvl="1">
              <a:defRPr/>
            </a:pPr>
            <a:r>
              <a:rPr lang="en-US" altLang="en-US" sz="1650" dirty="0"/>
              <a:t>The customer is participating in full time </a:t>
            </a:r>
            <a:r>
              <a:rPr lang="en-US" altLang="en-US" sz="1650" dirty="0">
                <a:solidFill>
                  <a:schemeClr val="accent6"/>
                </a:solidFill>
              </a:rPr>
              <a:t>or part time </a:t>
            </a:r>
            <a:r>
              <a:rPr lang="en-US" altLang="en-US" sz="1650" dirty="0"/>
              <a:t>training each week; AND</a:t>
            </a:r>
          </a:p>
          <a:p>
            <a:pPr lvl="1">
              <a:defRPr/>
            </a:pPr>
            <a:r>
              <a:rPr lang="en-US" altLang="en-US" sz="1650" dirty="0"/>
              <a:t>The customer has met the performance </a:t>
            </a:r>
            <a:r>
              <a:rPr lang="en-US" altLang="en-US" sz="1650" i="1" dirty="0"/>
              <a:t>benchmarks</a:t>
            </a:r>
            <a:r>
              <a:rPr lang="en-US" altLang="en-US" sz="1650" dirty="0"/>
              <a:t> established in the approved training plan; AND</a:t>
            </a:r>
          </a:p>
          <a:p>
            <a:pPr lvl="1">
              <a:defRPr/>
            </a:pPr>
            <a:r>
              <a:rPr lang="en-US" altLang="en-US" sz="1650" dirty="0"/>
              <a:t>The customer is expected to continue to make progress toward the completion of the approved training; AND</a:t>
            </a:r>
          </a:p>
          <a:p>
            <a:pPr lvl="1">
              <a:defRPr/>
            </a:pPr>
            <a:r>
              <a:rPr lang="en-US" altLang="en-US" sz="1650" dirty="0"/>
              <a:t>The customer will be able to </a:t>
            </a:r>
            <a:r>
              <a:rPr lang="en-US" altLang="en-US" sz="1650" i="1" u="sng" dirty="0"/>
              <a:t>complete the training</a:t>
            </a:r>
            <a:r>
              <a:rPr lang="en-US" altLang="en-US" sz="1650" dirty="0"/>
              <a:t> during the period authorized for receipt of Completion TRA</a:t>
            </a:r>
          </a:p>
        </p:txBody>
      </p:sp>
    </p:spTree>
    <p:extLst>
      <p:ext uri="{BB962C8B-B14F-4D97-AF65-F5344CB8AC3E}">
        <p14:creationId xmlns:p14="http://schemas.microsoft.com/office/powerpoint/2010/main" val="3382830394"/>
      </p:ext>
    </p:extLst>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410049"/>
            <a:ext cx="8229600" cy="3934111"/>
          </a:xfrm>
        </p:spPr>
        <p:txBody>
          <a:bodyPr/>
          <a:lstStyle/>
          <a:p>
            <a:pPr>
              <a:buFont typeface="Courier New" panose="02070309020205020404" pitchFamily="49" charset="0"/>
              <a:buChar char="o"/>
              <a:defRPr/>
            </a:pPr>
            <a:r>
              <a:rPr lang="en-US" sz="2000" dirty="0"/>
              <a:t>While there are 13 weeks of Completion TRA payable to eligible TAA participants</a:t>
            </a:r>
            <a:r>
              <a:rPr lang="en-US" sz="2000" b="1" dirty="0"/>
              <a:t>, </a:t>
            </a:r>
            <a:r>
              <a:rPr lang="en-US" sz="2000" b="1" i="1" dirty="0">
                <a:solidFill>
                  <a:srgbClr val="0071C6"/>
                </a:solidFill>
              </a:rPr>
              <a:t>these 13 weeks can  only be collected if the customer </a:t>
            </a:r>
            <a:r>
              <a:rPr lang="en-US" sz="2000" b="1" i="1" u="sng" dirty="0">
                <a:solidFill>
                  <a:srgbClr val="0071C6"/>
                </a:solidFill>
              </a:rPr>
              <a:t>will complete </a:t>
            </a:r>
            <a:r>
              <a:rPr lang="en-US" sz="2000" b="1" i="1" dirty="0">
                <a:solidFill>
                  <a:srgbClr val="0071C6"/>
                </a:solidFill>
              </a:rPr>
              <a:t>the training* and is within the last 20 weeks of training.  The 13 weeks are payable anytime during the 20 week period.</a:t>
            </a:r>
            <a:r>
              <a:rPr lang="en-US" sz="2000" dirty="0"/>
              <a:t>  </a:t>
            </a:r>
            <a:br>
              <a:rPr lang="en-US" sz="2000" dirty="0"/>
            </a:br>
            <a:r>
              <a:rPr lang="en-US" sz="1600" dirty="0"/>
              <a:t>*Just Cause can be approved to extend the 20 week period</a:t>
            </a:r>
          </a:p>
          <a:p>
            <a:pPr>
              <a:buFont typeface="Courier New" panose="02070309020205020404" pitchFamily="49" charset="0"/>
              <a:buChar char="o"/>
              <a:defRPr/>
            </a:pPr>
            <a:r>
              <a:rPr lang="en-US" sz="2000" dirty="0"/>
              <a:t>This 20 week time frame will begin with the </a:t>
            </a:r>
            <a:r>
              <a:rPr lang="en-US" sz="2000" u="sng" dirty="0"/>
              <a:t>first week </a:t>
            </a:r>
            <a:r>
              <a:rPr lang="en-US" sz="2000" dirty="0"/>
              <a:t>in which a TAA participant files a claim for Completion TRA and not automatically at the end of Additional TRA. </a:t>
            </a:r>
          </a:p>
          <a:p>
            <a:pPr>
              <a:buFont typeface="Courier New" panose="02070309020205020404" pitchFamily="49" charset="0"/>
              <a:buChar char="o"/>
              <a:defRPr/>
            </a:pPr>
            <a:r>
              <a:rPr lang="en-US" sz="2000" dirty="0"/>
              <a:t>If a participant has exhausted all other UI and TRA benefits, but will not be able to complete approved training within the allowable 20 week period, none of the 13 weeks of Completion TRA are able to be paid.</a:t>
            </a:r>
          </a:p>
          <a:p>
            <a:pPr>
              <a:defRPr/>
            </a:pPr>
            <a:endParaRPr lang="en-US" sz="2000" dirty="0"/>
          </a:p>
        </p:txBody>
      </p:sp>
      <p:sp>
        <p:nvSpPr>
          <p:cNvPr id="3" name="Title 2"/>
          <p:cNvSpPr>
            <a:spLocks noGrp="1"/>
          </p:cNvSpPr>
          <p:nvPr>
            <p:ph type="title"/>
          </p:nvPr>
        </p:nvSpPr>
        <p:spPr>
          <a:xfrm>
            <a:off x="457200" y="274638"/>
            <a:ext cx="8229600" cy="792162"/>
          </a:xfrm>
        </p:spPr>
        <p:txBody>
          <a:bodyPr>
            <a:normAutofit fontScale="90000"/>
          </a:bodyPr>
          <a:lstStyle/>
          <a:p>
            <a:pPr>
              <a:defRPr/>
            </a:pPr>
            <a:br>
              <a:rPr lang="en-US" dirty="0"/>
            </a:br>
            <a:r>
              <a:rPr lang="en-US" dirty="0"/>
              <a:t>Completion TRA Eligibility Period</a:t>
            </a:r>
            <a:br>
              <a:rPr lang="en-US" dirty="0"/>
            </a:br>
            <a:endParaRPr lang="en-US" dirty="0"/>
          </a:p>
        </p:txBody>
      </p:sp>
      <p:sp>
        <p:nvSpPr>
          <p:cNvPr id="84996" name="Slide Number Placeholder 3"/>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spcBef>
                <a:spcPct val="0"/>
              </a:spcBef>
              <a:buClrTx/>
              <a:buSzTx/>
              <a:buFontTx/>
              <a:buNone/>
            </a:pPr>
            <a:fld id="{15E91A9D-C911-461D-91FA-AA2C2C3AD0CE}" type="slidenum">
              <a:rPr lang="en-US" altLang="en-US" sz="1000" smtClean="0">
                <a:solidFill>
                  <a:schemeClr val="bg1"/>
                </a:solidFill>
              </a:rPr>
              <a:pPr>
                <a:spcBef>
                  <a:spcPct val="0"/>
                </a:spcBef>
                <a:buClrTx/>
                <a:buSzTx/>
                <a:buFontTx/>
                <a:buNone/>
              </a:pPr>
              <a:t>24</a:t>
            </a:fld>
            <a:endParaRPr lang="en-US" altLang="en-US" sz="1000">
              <a:solidFill>
                <a:schemeClr val="bg1"/>
              </a:solidFill>
            </a:endParaRPr>
          </a:p>
        </p:txBody>
      </p:sp>
    </p:spTree>
    <p:extLst>
      <p:ext uri="{BB962C8B-B14F-4D97-AF65-F5344CB8AC3E}">
        <p14:creationId xmlns:p14="http://schemas.microsoft.com/office/powerpoint/2010/main" val="832492688"/>
      </p:ext>
    </p:extLst>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16"/>
          <p:cNvSpPr>
            <a:spLocks noGrp="1" noChangeArrowheads="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spcBef>
                <a:spcPct val="0"/>
              </a:spcBef>
              <a:buClrTx/>
              <a:buSzTx/>
              <a:buFontTx/>
              <a:buNone/>
            </a:pPr>
            <a:fld id="{492E20D9-BB54-4A53-82E2-F25BD2CBB836}" type="slidenum">
              <a:rPr lang="en-US" altLang="en-US" sz="1000" smtClean="0">
                <a:solidFill>
                  <a:schemeClr val="bg1"/>
                </a:solidFill>
              </a:rPr>
              <a:pPr>
                <a:spcBef>
                  <a:spcPct val="0"/>
                </a:spcBef>
                <a:buClrTx/>
                <a:buSzTx/>
                <a:buFontTx/>
                <a:buNone/>
              </a:pPr>
              <a:t>25</a:t>
            </a:fld>
            <a:endParaRPr lang="en-US" altLang="en-US" sz="1000">
              <a:solidFill>
                <a:schemeClr val="bg1"/>
              </a:solidFill>
            </a:endParaRPr>
          </a:p>
        </p:txBody>
      </p:sp>
      <p:sp>
        <p:nvSpPr>
          <p:cNvPr id="344066" name="Rectangle 2"/>
          <p:cNvSpPr>
            <a:spLocks noGrp="1"/>
          </p:cNvSpPr>
          <p:nvPr>
            <p:ph type="title"/>
          </p:nvPr>
        </p:nvSpPr>
        <p:spPr bwMode="auto"/>
        <p:txBody>
          <a:bodyPr/>
          <a:lstStyle/>
          <a:p>
            <a:pPr>
              <a:defRPr/>
            </a:pPr>
            <a:r>
              <a:rPr lang="en-US" sz="2800" dirty="0">
                <a:effectLst/>
              </a:rPr>
              <a:t>Summary:  Maximum TRA</a:t>
            </a:r>
          </a:p>
        </p:txBody>
      </p:sp>
      <p:graphicFrame>
        <p:nvGraphicFramePr>
          <p:cNvPr id="344067" name="Group 3"/>
          <p:cNvGraphicFramePr>
            <a:graphicFrameLocks noGrp="1"/>
          </p:cNvGraphicFramePr>
          <p:nvPr/>
        </p:nvGraphicFramePr>
        <p:xfrm>
          <a:off x="533400" y="1676400"/>
          <a:ext cx="8153400" cy="2147888"/>
        </p:xfrm>
        <a:graphic>
          <a:graphicData uri="http://schemas.openxmlformats.org/drawingml/2006/table">
            <a:tbl>
              <a:tblPr/>
              <a:tblGrid>
                <a:gridCol w="5124450">
                  <a:extLst>
                    <a:ext uri="{9D8B030D-6E8A-4147-A177-3AD203B41FA5}">
                      <a16:colId xmlns:a16="http://schemas.microsoft.com/office/drawing/2014/main" val="20000"/>
                    </a:ext>
                  </a:extLst>
                </a:gridCol>
                <a:gridCol w="3028950">
                  <a:extLst>
                    <a:ext uri="{9D8B030D-6E8A-4147-A177-3AD203B41FA5}">
                      <a16:colId xmlns:a16="http://schemas.microsoft.com/office/drawing/2014/main" val="20001"/>
                    </a:ext>
                  </a:extLst>
                </a:gridCol>
              </a:tblGrid>
              <a:tr h="660031">
                <a:tc>
                  <a:txBody>
                    <a:bodyPr/>
                    <a:lstStyle/>
                    <a:p>
                      <a:pPr marL="0" marR="0" lvl="0" indent="0"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2700" b="1" i="0" u="none" strike="noStrike" cap="none" normalizeH="0" baseline="0" dirty="0">
                          <a:ln>
                            <a:noFill/>
                          </a:ln>
                          <a:solidFill>
                            <a:schemeClr val="tx1"/>
                          </a:solidFill>
                          <a:effectLst/>
                          <a:latin typeface="Lucida Sans Unicode" pitchFamily="34" charset="0"/>
                        </a:rPr>
                        <a:t>UI</a:t>
                      </a:r>
                      <a:r>
                        <a:rPr kumimoji="0" lang="en-US" sz="2400" b="0" i="1" u="none" strike="noStrike" cap="none" normalizeH="0" baseline="0" dirty="0">
                          <a:ln>
                            <a:noFill/>
                          </a:ln>
                          <a:solidFill>
                            <a:schemeClr val="tx1"/>
                          </a:solidFill>
                          <a:effectLst/>
                          <a:latin typeface="Lucida Sans Unicode" pitchFamily="34" charset="0"/>
                        </a:rPr>
                        <a:t>/(Extensions) </a:t>
                      </a:r>
                      <a:r>
                        <a:rPr kumimoji="0" lang="en-US" sz="2700" b="0" i="0" u="none" strike="noStrike" cap="none" normalizeH="0" baseline="0" dirty="0">
                          <a:ln>
                            <a:noFill/>
                          </a:ln>
                          <a:solidFill>
                            <a:schemeClr val="tx1"/>
                          </a:solidFill>
                          <a:effectLst/>
                          <a:latin typeface="Lucida Sans Unicode" pitchFamily="34" charset="0"/>
                        </a:rPr>
                        <a:t>and </a:t>
                      </a:r>
                      <a:r>
                        <a:rPr kumimoji="0" lang="en-US" sz="2700" b="1" i="0" u="none" strike="noStrike" cap="none" normalizeH="0" baseline="0" dirty="0">
                          <a:ln>
                            <a:noFill/>
                          </a:ln>
                          <a:solidFill>
                            <a:schemeClr val="tx1"/>
                          </a:solidFill>
                          <a:effectLst/>
                          <a:latin typeface="Lucida Sans Unicode" pitchFamily="34" charset="0"/>
                        </a:rPr>
                        <a:t>Basic TRA</a:t>
                      </a:r>
                    </a:p>
                  </a:txBody>
                  <a:tcPr marT="45613" marB="45613"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2700" b="0" i="0" u="none" strike="noStrike" cap="none" normalizeH="0" baseline="0" dirty="0">
                          <a:ln>
                            <a:noFill/>
                          </a:ln>
                          <a:solidFill>
                            <a:schemeClr val="tx1"/>
                          </a:solidFill>
                          <a:effectLst/>
                          <a:latin typeface="Lucida Sans Unicode" pitchFamily="34" charset="0"/>
                        </a:rPr>
                        <a:t>= 52 weeks</a:t>
                      </a:r>
                    </a:p>
                  </a:txBody>
                  <a:tcPr marT="45613" marB="45613"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827825">
                <a:tc>
                  <a:txBody>
                    <a:bodyPr/>
                    <a:lstStyle/>
                    <a:p>
                      <a:pPr marL="0" marR="0" lvl="0" indent="0"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2700" b="0" i="0" u="none" strike="noStrike" cap="none" normalizeH="0" baseline="0" dirty="0">
                          <a:ln>
                            <a:noFill/>
                          </a:ln>
                          <a:solidFill>
                            <a:schemeClr val="tx1"/>
                          </a:solidFill>
                          <a:effectLst/>
                          <a:latin typeface="Lucida Sans Unicode" pitchFamily="34" charset="0"/>
                        </a:rPr>
                        <a:t>Additional TRA (if in training)</a:t>
                      </a:r>
                    </a:p>
                    <a:p>
                      <a:pPr marL="0" marR="0" lvl="0" indent="0" algn="ctr"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defRPr/>
                      </a:pPr>
                      <a:r>
                        <a:rPr kumimoji="0" lang="en-US" sz="1800" b="1" i="0" u="none" strike="noStrike" cap="none" normalizeH="0" baseline="0" dirty="0">
                          <a:ln>
                            <a:noFill/>
                          </a:ln>
                          <a:solidFill>
                            <a:schemeClr val="tx1"/>
                          </a:solidFill>
                          <a:effectLst/>
                          <a:latin typeface="Lucida Sans Unicode" pitchFamily="34" charset="0"/>
                        </a:rPr>
                        <a:t>(Payable within 78 weeks)</a:t>
                      </a:r>
                    </a:p>
                  </a:txBody>
                  <a:tcPr marT="45613" marB="45613" horzOverflow="overflow">
                    <a:lnL cap="flat">
                      <a:noFill/>
                    </a:lnL>
                    <a:lnR>
                      <a:noFill/>
                    </a:lnR>
                    <a:lnT>
                      <a:noFill/>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2700" b="0" i="0" u="none" strike="noStrike" cap="none" normalizeH="0" baseline="0" dirty="0">
                          <a:ln>
                            <a:noFill/>
                          </a:ln>
                          <a:solidFill>
                            <a:schemeClr val="tx1"/>
                          </a:solidFill>
                          <a:effectLst/>
                          <a:latin typeface="Lucida Sans Unicode" pitchFamily="34" charset="0"/>
                        </a:rPr>
                        <a:t>= 65 weeks max</a:t>
                      </a:r>
                    </a:p>
                  </a:txBody>
                  <a:tcPr marT="45613" marB="45613" horzOverflow="overflow">
                    <a:lnL>
                      <a:noFill/>
                    </a:lnL>
                    <a:lnR cap="flat">
                      <a:noFill/>
                    </a:lnR>
                    <a:lnT>
                      <a:noFill/>
                    </a:lnT>
                    <a:lnB w="381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60031">
                <a:tc>
                  <a:txBody>
                    <a:bodyPr/>
                    <a:lstStyle/>
                    <a:p>
                      <a:pPr marL="0" marR="0" lvl="0" indent="0"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2700" b="0" i="0" u="none" strike="noStrike" cap="none" normalizeH="0" baseline="0" dirty="0">
                          <a:ln>
                            <a:noFill/>
                          </a:ln>
                          <a:solidFill>
                            <a:srgbClr val="0080FF"/>
                          </a:solidFill>
                          <a:effectLst/>
                          <a:latin typeface="Lucida Sans Unicode" pitchFamily="34" charset="0"/>
                        </a:rPr>
                        <a:t>Maximum of </a:t>
                      </a:r>
                    </a:p>
                  </a:txBody>
                  <a:tcPr marT="45613" marB="45613" horzOverflow="overflow">
                    <a:lnL cap="flat">
                      <a:noFill/>
                    </a:lnL>
                    <a:lnR>
                      <a:noFill/>
                    </a:lnR>
                    <a:lnT w="381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marL="0" marR="0" lvl="0" indent="0"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2700" b="0" i="0" u="none" strike="noStrike" cap="none" normalizeH="0" baseline="0" dirty="0">
                          <a:ln>
                            <a:noFill/>
                          </a:ln>
                          <a:solidFill>
                            <a:srgbClr val="0080FF"/>
                          </a:solidFill>
                          <a:effectLst/>
                          <a:latin typeface="Lucida Sans Unicode" pitchFamily="34" charset="0"/>
                        </a:rPr>
                        <a:t>= </a:t>
                      </a:r>
                      <a:r>
                        <a:rPr kumimoji="0" lang="en-US" sz="2700" b="1" i="0" u="none" strike="noStrike" cap="none" normalizeH="0" baseline="0" dirty="0">
                          <a:ln>
                            <a:noFill/>
                          </a:ln>
                          <a:solidFill>
                            <a:srgbClr val="0080FF"/>
                          </a:solidFill>
                          <a:effectLst/>
                          <a:latin typeface="Lucida Sans Unicode" pitchFamily="34" charset="0"/>
                        </a:rPr>
                        <a:t>117 weeks</a:t>
                      </a:r>
                    </a:p>
                  </a:txBody>
                  <a:tcPr marT="45613" marB="45613" horzOverflow="overflow">
                    <a:lnL>
                      <a:noFill/>
                    </a:lnL>
                    <a:lnR cap="flat">
                      <a:noFill/>
                    </a:lnR>
                    <a:lnT w="38100" cap="flat" cmpd="sng" algn="ctr">
                      <a:solidFill>
                        <a:schemeClr val="tx1"/>
                      </a:solidFill>
                      <a:prstDash val="solid"/>
                      <a:round/>
                      <a:headEnd type="none" w="med" len="med"/>
                      <a:tailEnd type="none" w="med" len="med"/>
                    </a:lnT>
                    <a:lnB cap="flat">
                      <a:noFill/>
                    </a:lnB>
                    <a:lnTlToBr>
                      <a:noFill/>
                    </a:lnTlToBr>
                    <a:lnBlToTr>
                      <a:noFill/>
                    </a:lnBlToTr>
                    <a:noFill/>
                  </a:tcPr>
                </a:tc>
                <a:extLst>
                  <a:ext uri="{0D108BD9-81ED-4DB2-BD59-A6C34878D82A}">
                    <a16:rowId xmlns:a16="http://schemas.microsoft.com/office/drawing/2014/main" val="10002"/>
                  </a:ext>
                </a:extLst>
              </a:tr>
            </a:tbl>
          </a:graphicData>
        </a:graphic>
      </p:graphicFrame>
      <p:graphicFrame>
        <p:nvGraphicFramePr>
          <p:cNvPr id="344100" name="Group 36"/>
          <p:cNvGraphicFramePr>
            <a:graphicFrameLocks noGrp="1"/>
          </p:cNvGraphicFramePr>
          <p:nvPr/>
        </p:nvGraphicFramePr>
        <p:xfrm>
          <a:off x="381000" y="4267200"/>
          <a:ext cx="8305800" cy="1849438"/>
        </p:xfrm>
        <a:graphic>
          <a:graphicData uri="http://schemas.openxmlformats.org/drawingml/2006/table">
            <a:tbl>
              <a:tblPr/>
              <a:tblGrid>
                <a:gridCol w="5220234">
                  <a:extLst>
                    <a:ext uri="{9D8B030D-6E8A-4147-A177-3AD203B41FA5}">
                      <a16:colId xmlns:a16="http://schemas.microsoft.com/office/drawing/2014/main" val="20000"/>
                    </a:ext>
                  </a:extLst>
                </a:gridCol>
                <a:gridCol w="3085566">
                  <a:extLst>
                    <a:ext uri="{9D8B030D-6E8A-4147-A177-3AD203B41FA5}">
                      <a16:colId xmlns:a16="http://schemas.microsoft.com/office/drawing/2014/main" val="20001"/>
                    </a:ext>
                  </a:extLst>
                </a:gridCol>
              </a:tblGrid>
              <a:tr h="1163472">
                <a:tc>
                  <a:txBody>
                    <a:bodyPr/>
                    <a:lstStyle/>
                    <a:p>
                      <a:pPr marL="0" marR="0" lvl="0" indent="0"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2700" b="1" i="0" u="none" strike="noStrike" cap="none" normalizeH="0" baseline="0" dirty="0">
                          <a:ln>
                            <a:noFill/>
                          </a:ln>
                          <a:solidFill>
                            <a:schemeClr val="tx1"/>
                          </a:solidFill>
                          <a:effectLst/>
                          <a:latin typeface="Lucida Sans Unicode" pitchFamily="34" charset="0"/>
                        </a:rPr>
                        <a:t>Completion TRA</a:t>
                      </a:r>
                      <a:r>
                        <a:rPr kumimoji="0" lang="en-US" sz="2700" b="0" i="0" u="none" strike="noStrike" cap="none" normalizeH="0" baseline="0" dirty="0">
                          <a:ln>
                            <a:noFill/>
                          </a:ln>
                          <a:solidFill>
                            <a:schemeClr val="tx1"/>
                          </a:solidFill>
                          <a:effectLst/>
                          <a:latin typeface="Lucida Sans Unicode" pitchFamily="34" charset="0"/>
                        </a:rPr>
                        <a:t> </a:t>
                      </a:r>
                    </a:p>
                    <a:p>
                      <a:pPr marL="0" marR="0" lvl="0" indent="0"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1800" b="1" i="0" u="none" strike="noStrike" cap="none" normalizeH="0" baseline="0" dirty="0">
                          <a:ln>
                            <a:noFill/>
                          </a:ln>
                          <a:solidFill>
                            <a:schemeClr val="tx1"/>
                          </a:solidFill>
                          <a:effectLst/>
                          <a:latin typeface="Lucida Sans Unicode" pitchFamily="34" charset="0"/>
                        </a:rPr>
                        <a:t>(If benchmarks and other criteria are met, payable within the last 20 weeks of training)</a:t>
                      </a:r>
                    </a:p>
                  </a:txBody>
                  <a:tcPr marT="45736" marB="45736" horzOverflow="overflow">
                    <a:lnL cap="flat">
                      <a:noFill/>
                    </a:lnL>
                    <a:lnR>
                      <a:noFill/>
                    </a:lnR>
                    <a:lnT cap="flat">
                      <a:noFill/>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2700" b="0" i="0" u="none" strike="noStrike" cap="none" normalizeH="0" baseline="0" dirty="0">
                          <a:ln>
                            <a:noFill/>
                          </a:ln>
                          <a:solidFill>
                            <a:schemeClr val="tx1"/>
                          </a:solidFill>
                          <a:effectLst/>
                          <a:latin typeface="Lucida Sans Unicode" pitchFamily="34" charset="0"/>
                        </a:rPr>
                        <a:t>= 13 weeks max</a:t>
                      </a:r>
                    </a:p>
                  </a:txBody>
                  <a:tcPr marT="45736" marB="45736" horzOverflow="overflow">
                    <a:lnL>
                      <a:noFill/>
                    </a:lnL>
                    <a:lnR cap="flat">
                      <a:noFill/>
                    </a:lnR>
                    <a:lnT cap="flat">
                      <a:noFill/>
                    </a:lnT>
                    <a:lnB w="381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85966">
                <a:tc>
                  <a:txBody>
                    <a:bodyPr/>
                    <a:lstStyle/>
                    <a:p>
                      <a:pPr marL="0" marR="0" lvl="0" indent="0"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2700" b="0" i="0" u="none" strike="noStrike" cap="none" normalizeH="0" baseline="0" dirty="0">
                          <a:ln>
                            <a:noFill/>
                          </a:ln>
                          <a:solidFill>
                            <a:srgbClr val="0080FF"/>
                          </a:solidFill>
                          <a:effectLst/>
                          <a:latin typeface="Lucida Sans Unicode" pitchFamily="34" charset="0"/>
                        </a:rPr>
                        <a:t>Maximum of </a:t>
                      </a:r>
                    </a:p>
                  </a:txBody>
                  <a:tcPr marT="45736" marB="45736" horzOverflow="overflow">
                    <a:lnL cap="flat">
                      <a:noFill/>
                    </a:lnL>
                    <a:lnR>
                      <a:noFill/>
                    </a:lnR>
                    <a:lnT w="381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marL="0" marR="0" lvl="0" indent="0"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2700" b="0" i="0" u="none" strike="noStrike" cap="none" normalizeH="0" baseline="0" dirty="0">
                          <a:ln>
                            <a:noFill/>
                          </a:ln>
                          <a:solidFill>
                            <a:srgbClr val="0080FF"/>
                          </a:solidFill>
                          <a:effectLst/>
                          <a:latin typeface="Lucida Sans Unicode" pitchFamily="34" charset="0"/>
                        </a:rPr>
                        <a:t>= </a:t>
                      </a:r>
                      <a:r>
                        <a:rPr kumimoji="0" lang="en-US" sz="2700" b="1" i="0" u="none" strike="noStrike" cap="none" normalizeH="0" baseline="0" dirty="0">
                          <a:ln>
                            <a:noFill/>
                          </a:ln>
                          <a:solidFill>
                            <a:srgbClr val="0080FF"/>
                          </a:solidFill>
                          <a:effectLst/>
                          <a:latin typeface="Lucida Sans Unicode" pitchFamily="34" charset="0"/>
                        </a:rPr>
                        <a:t>130 weeks </a:t>
                      </a:r>
                    </a:p>
                  </a:txBody>
                  <a:tcPr marT="45736" marB="45736" horzOverflow="overflow">
                    <a:lnL>
                      <a:noFill/>
                    </a:lnL>
                    <a:lnR cap="flat">
                      <a:noFill/>
                    </a:lnR>
                    <a:lnT w="38100" cap="flat" cmpd="sng" algn="ctr">
                      <a:solidFill>
                        <a:schemeClr val="tx1"/>
                      </a:solidFill>
                      <a:prstDash val="solid"/>
                      <a:round/>
                      <a:headEnd type="none" w="med" len="med"/>
                      <a:tailEnd type="none" w="med" len="med"/>
                    </a:lnT>
                    <a:lnB cap="flat">
                      <a:noFill/>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510505526"/>
      </p:ext>
    </p:extLst>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1"/>
            <a:ext cx="9144000" cy="838200"/>
          </a:xfrm>
        </p:spPr>
        <p:txBody>
          <a:bodyPr>
            <a:normAutofit/>
          </a:bodyPr>
          <a:lstStyle/>
          <a:p>
            <a:pPr algn="ctr">
              <a:defRPr/>
            </a:pPr>
            <a:r>
              <a:rPr lang="en-US" dirty="0">
                <a:ln w="12700">
                  <a:noFill/>
                  <a:prstDash val="solid"/>
                </a:ln>
                <a:effectLst>
                  <a:outerShdw blurRad="38100" dist="38100" dir="2700000" algn="tl">
                    <a:srgbClr val="000000">
                      <a:alpha val="43137"/>
                    </a:srgbClr>
                  </a:outerShdw>
                </a:effectLst>
                <a:ea typeface="ＭＳ Ｐゴシック"/>
              </a:rPr>
              <a:t>TRA Program Benefits: TRA Timeline</a:t>
            </a:r>
            <a:endParaRPr lang="en-US" dirty="0"/>
          </a:p>
        </p:txBody>
      </p:sp>
      <p:sp>
        <p:nvSpPr>
          <p:cNvPr id="89091" name="Content Placeholder 2"/>
          <p:cNvSpPr>
            <a:spLocks noGrp="1"/>
          </p:cNvSpPr>
          <p:nvPr>
            <p:ph sz="half" idx="1"/>
          </p:nvPr>
        </p:nvSpPr>
        <p:spPr/>
        <p:txBody>
          <a:bodyPr/>
          <a:lstStyle/>
          <a:p>
            <a:pPr marL="0" indent="0"/>
            <a:endParaRPr lang="en-US" altLang="en-US"/>
          </a:p>
        </p:txBody>
      </p:sp>
      <p:sp>
        <p:nvSpPr>
          <p:cNvPr id="89092" name="Content Placeholder 3"/>
          <p:cNvSpPr>
            <a:spLocks noGrp="1"/>
          </p:cNvSpPr>
          <p:nvPr>
            <p:ph sz="half" idx="2"/>
          </p:nvPr>
        </p:nvSpPr>
        <p:spPr/>
        <p:txBody>
          <a:bodyPr/>
          <a:lstStyle/>
          <a:p>
            <a:pPr marL="0" indent="0"/>
            <a:endParaRPr lang="en-US" altLang="en-US"/>
          </a:p>
        </p:txBody>
      </p:sp>
      <p:sp>
        <p:nvSpPr>
          <p:cNvPr id="89093" name="Slide Number Placeholder 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spcBef>
                <a:spcPct val="0"/>
              </a:spcBef>
              <a:buClrTx/>
              <a:buSzTx/>
              <a:buFontTx/>
              <a:buNone/>
            </a:pPr>
            <a:fld id="{A5F86E7C-7A41-4715-A63D-B21BC8554A67}" type="slidenum">
              <a:rPr lang="en-US" altLang="en-US" sz="1000" smtClean="0">
                <a:solidFill>
                  <a:schemeClr val="bg1"/>
                </a:solidFill>
              </a:rPr>
              <a:pPr>
                <a:spcBef>
                  <a:spcPct val="0"/>
                </a:spcBef>
                <a:buClrTx/>
                <a:buSzTx/>
                <a:buFontTx/>
                <a:buNone/>
              </a:pPr>
              <a:t>26</a:t>
            </a:fld>
            <a:endParaRPr lang="en-US" altLang="en-US" sz="1000">
              <a:solidFill>
                <a:schemeClr val="bg1"/>
              </a:solidFill>
            </a:endParaRPr>
          </a:p>
        </p:txBody>
      </p:sp>
      <p:pic>
        <p:nvPicPr>
          <p:cNvPr id="89094" name="Picture 2"/>
          <p:cNvPicPr>
            <a:picLocks noChangeAspect="1" noChangeArrowheads="1"/>
          </p:cNvPicPr>
          <p:nvPr/>
        </p:nvPicPr>
        <p:blipFill>
          <a:blip r:embed="rId3">
            <a:extLst>
              <a:ext uri="{28A0092B-C50C-407E-A947-70E740481C1C}">
                <a14:useLocalDpi xmlns:a14="http://schemas.microsoft.com/office/drawing/2010/main" val="0"/>
              </a:ext>
            </a:extLst>
          </a:blip>
          <a:srcRect t="6529"/>
          <a:stretch>
            <a:fillRect/>
          </a:stretch>
        </p:blipFill>
        <p:spPr bwMode="auto">
          <a:xfrm>
            <a:off x="0" y="1219200"/>
            <a:ext cx="9144000" cy="563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algn="ctr">
                <a:solidFill>
                  <a:srgbClr val="000000"/>
                </a:solidFill>
                <a:miter lim="800000"/>
                <a:headEnd/>
                <a:tailEnd type="none" w="lg" len="med"/>
              </a14:hiddenLine>
            </a:ext>
          </a:extLst>
        </p:spPr>
      </p:pic>
      <p:sp>
        <p:nvSpPr>
          <p:cNvPr id="89095" name="TextBox 2"/>
          <p:cNvSpPr txBox="1">
            <a:spLocks noChangeArrowheads="1"/>
          </p:cNvSpPr>
          <p:nvPr/>
        </p:nvSpPr>
        <p:spPr bwMode="auto">
          <a:xfrm>
            <a:off x="5181600" y="5029200"/>
            <a:ext cx="266700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eaLnBrk="1" hangingPunct="1">
              <a:spcBef>
                <a:spcPct val="0"/>
              </a:spcBef>
              <a:buClrTx/>
              <a:buSzTx/>
              <a:buFontTx/>
              <a:buNone/>
            </a:pPr>
            <a:r>
              <a:rPr lang="en-US" altLang="en-US" sz="1400" b="1">
                <a:latin typeface="Arial" panose="020B0604020202020204" pitchFamily="34" charset="0"/>
                <a:cs typeface="Tahoma" panose="020B0604030504040204" pitchFamily="34" charset="0"/>
              </a:rPr>
              <a:t>There may be a gap in payments based on when Additional TRA is exhausted</a:t>
            </a:r>
          </a:p>
        </p:txBody>
      </p:sp>
      <p:cxnSp>
        <p:nvCxnSpPr>
          <p:cNvPr id="7" name="Straight Arrow Connector 6"/>
          <p:cNvCxnSpPr/>
          <p:nvPr/>
        </p:nvCxnSpPr>
        <p:spPr>
          <a:xfrm flipV="1">
            <a:off x="6096000" y="4495800"/>
            <a:ext cx="495300" cy="609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7074424"/>
      </p:ext>
    </p:extLst>
  </p:cSld>
  <p:clrMapOvr>
    <a:masterClrMapping/>
  </p:clrMapOvr>
  <p:transition spd="med">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Content Placeholder 1"/>
          <p:cNvSpPr>
            <a:spLocks noGrp="1"/>
          </p:cNvSpPr>
          <p:nvPr>
            <p:ph idx="1"/>
          </p:nvPr>
        </p:nvSpPr>
        <p:spPr>
          <a:xfrm>
            <a:off x="457200" y="1752600"/>
            <a:ext cx="8229600" cy="4953000"/>
          </a:xfrm>
        </p:spPr>
        <p:txBody>
          <a:bodyPr/>
          <a:lstStyle/>
          <a:p>
            <a:pPr marL="0" indent="0">
              <a:buNone/>
            </a:pPr>
            <a:r>
              <a:rPr lang="en-US" altLang="en-US" dirty="0"/>
              <a:t>Maynor Acevedo</a:t>
            </a:r>
          </a:p>
          <a:p>
            <a:pPr marL="0" indent="0">
              <a:buNone/>
            </a:pPr>
            <a:r>
              <a:rPr lang="en-US" altLang="en-US" dirty="0">
                <a:hlinkClick r:id="rId3"/>
              </a:rPr>
              <a:t>Maynor.Acevedo@Detma.org</a:t>
            </a:r>
            <a:r>
              <a:rPr lang="en-US" altLang="en-US" dirty="0"/>
              <a:t> </a:t>
            </a:r>
          </a:p>
          <a:p>
            <a:pPr marL="0" indent="0">
              <a:buNone/>
            </a:pPr>
            <a:endParaRPr lang="en-US" altLang="en-US" dirty="0"/>
          </a:p>
          <a:p>
            <a:pPr marL="0" indent="0">
              <a:buNone/>
            </a:pPr>
            <a:r>
              <a:rPr lang="en-US" altLang="en-US" sz="2800" dirty="0"/>
              <a:t>Christopher </a:t>
            </a:r>
            <a:r>
              <a:rPr lang="en-US" altLang="en-US" sz="2800" dirty="0" err="1"/>
              <a:t>Quan</a:t>
            </a:r>
            <a:r>
              <a:rPr lang="en-US" altLang="en-US" sz="2800" dirty="0"/>
              <a:t> </a:t>
            </a:r>
          </a:p>
          <a:p>
            <a:pPr marL="0" indent="0">
              <a:buNone/>
            </a:pPr>
            <a:r>
              <a:rPr lang="en-US" altLang="en-US" sz="2800" dirty="0">
                <a:hlinkClick r:id="rId4"/>
              </a:rPr>
              <a:t>Christopher.Quan@Detma.org</a:t>
            </a:r>
            <a:endParaRPr lang="en-US" altLang="en-US" sz="2800" dirty="0"/>
          </a:p>
          <a:p>
            <a:endParaRPr lang="en-US" altLang="en-US" sz="2800" dirty="0"/>
          </a:p>
          <a:p>
            <a:endParaRPr lang="en-US" altLang="en-US" sz="2800" dirty="0"/>
          </a:p>
        </p:txBody>
      </p:sp>
      <p:sp>
        <p:nvSpPr>
          <p:cNvPr id="3" name="Title 2"/>
          <p:cNvSpPr>
            <a:spLocks noGrp="1"/>
          </p:cNvSpPr>
          <p:nvPr>
            <p:ph type="title"/>
          </p:nvPr>
        </p:nvSpPr>
        <p:spPr>
          <a:xfrm>
            <a:off x="457200" y="38100"/>
            <a:ext cx="8229600" cy="1143000"/>
          </a:xfrm>
        </p:spPr>
        <p:txBody>
          <a:bodyPr/>
          <a:lstStyle/>
          <a:p>
            <a:pPr>
              <a:defRPr/>
            </a:pPr>
            <a:r>
              <a:rPr lang="en-US" dirty="0"/>
              <a:t>Contacts</a:t>
            </a:r>
          </a:p>
        </p:txBody>
      </p:sp>
      <p:sp>
        <p:nvSpPr>
          <p:cNvPr id="123908" name="Slide Number Placeholder 3"/>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spcBef>
                <a:spcPct val="0"/>
              </a:spcBef>
              <a:buClrTx/>
              <a:buSzTx/>
              <a:buFontTx/>
              <a:buNone/>
            </a:pPr>
            <a:fld id="{43C2C3D4-33A4-48FE-B76F-F7B177CBB34A}" type="slidenum">
              <a:rPr lang="en-US" altLang="en-US" sz="1000" smtClean="0">
                <a:solidFill>
                  <a:schemeClr val="bg1"/>
                </a:solidFill>
              </a:rPr>
              <a:pPr>
                <a:spcBef>
                  <a:spcPct val="0"/>
                </a:spcBef>
                <a:buClrTx/>
                <a:buSzTx/>
                <a:buFontTx/>
                <a:buNone/>
              </a:pPr>
              <a:t>27</a:t>
            </a:fld>
            <a:endParaRPr lang="en-US" altLang="en-US" sz="1000">
              <a:solidFill>
                <a:schemeClr val="bg1"/>
              </a:solidFill>
            </a:endParaRPr>
          </a:p>
        </p:txBody>
      </p:sp>
    </p:spTree>
    <p:extLst>
      <p:ext uri="{BB962C8B-B14F-4D97-AF65-F5344CB8AC3E}">
        <p14:creationId xmlns:p14="http://schemas.microsoft.com/office/powerpoint/2010/main" val="243210576"/>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6"/>
          <p:cNvSpPr>
            <a:spLocks noGrp="1" noChangeArrowheads="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spcBef>
                <a:spcPct val="0"/>
              </a:spcBef>
              <a:buClrTx/>
              <a:buSzTx/>
              <a:buFontTx/>
              <a:buNone/>
            </a:pPr>
            <a:fld id="{CCECDB66-C005-4718-8A04-17ADC7B67A31}" type="slidenum">
              <a:rPr lang="en-US" altLang="en-US" sz="1000" smtClean="0">
                <a:solidFill>
                  <a:schemeClr val="bg1"/>
                </a:solidFill>
              </a:rPr>
              <a:pPr>
                <a:spcBef>
                  <a:spcPct val="0"/>
                </a:spcBef>
                <a:buClrTx/>
                <a:buSzTx/>
                <a:buFontTx/>
                <a:buNone/>
              </a:pPr>
              <a:t>3</a:t>
            </a:fld>
            <a:endParaRPr lang="en-US" altLang="en-US" sz="1000">
              <a:solidFill>
                <a:schemeClr val="bg1"/>
              </a:solidFill>
            </a:endParaRPr>
          </a:p>
        </p:txBody>
      </p:sp>
      <p:sp>
        <p:nvSpPr>
          <p:cNvPr id="346114" name="Rectangle 2"/>
          <p:cNvSpPr>
            <a:spLocks noGrp="1"/>
          </p:cNvSpPr>
          <p:nvPr>
            <p:ph type="title"/>
          </p:nvPr>
        </p:nvSpPr>
        <p:spPr bwMode="auto">
          <a:xfrm>
            <a:off x="152400" y="0"/>
            <a:ext cx="8229600" cy="1143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US" dirty="0">
                <a:effectLst/>
              </a:rPr>
              <a:t>Some History…</a:t>
            </a:r>
          </a:p>
        </p:txBody>
      </p:sp>
      <p:sp>
        <p:nvSpPr>
          <p:cNvPr id="6148" name="Rectangle 3"/>
          <p:cNvSpPr>
            <a:spLocks noGrp="1"/>
          </p:cNvSpPr>
          <p:nvPr>
            <p:ph type="body" idx="1"/>
          </p:nvPr>
        </p:nvSpPr>
        <p:spPr>
          <a:xfrm>
            <a:off x="361739" y="1620457"/>
            <a:ext cx="8420519" cy="3516923"/>
          </a:xfrm>
        </p:spPr>
        <p:txBody>
          <a:bodyPr>
            <a:normAutofit/>
          </a:bodyPr>
          <a:lstStyle/>
          <a:p>
            <a:pPr marL="0" indent="0">
              <a:buNone/>
              <a:defRPr/>
            </a:pPr>
            <a:r>
              <a:rPr lang="en-US" dirty="0"/>
              <a:t>The</a:t>
            </a:r>
            <a:r>
              <a:rPr lang="en-US" b="1" dirty="0"/>
              <a:t> Trade Expansion Act of 1962 </a:t>
            </a:r>
            <a:r>
              <a:rPr lang="en-US" dirty="0"/>
              <a:t>first implemented the Trade Readjustment Allowance program.  Training benefits were not available with this Act.</a:t>
            </a:r>
          </a:p>
          <a:p>
            <a:pPr marL="0" indent="0">
              <a:buNone/>
              <a:defRPr/>
            </a:pPr>
            <a:endParaRPr lang="en-US" dirty="0"/>
          </a:p>
          <a:p>
            <a:pPr marL="0" indent="0">
              <a:buNone/>
              <a:defRPr/>
            </a:pPr>
            <a:r>
              <a:rPr lang="en-US" dirty="0"/>
              <a:t>The</a:t>
            </a:r>
            <a:r>
              <a:rPr lang="en-US" b="1" dirty="0"/>
              <a:t> Trade Act of 1974 </a:t>
            </a:r>
            <a:r>
              <a:rPr lang="en-US" dirty="0"/>
              <a:t>establishes training benefits for workers affected by Trade.  This act has been amended several times.</a:t>
            </a:r>
          </a:p>
        </p:txBody>
      </p:sp>
    </p:spTree>
    <p:extLst>
      <p:ext uri="{BB962C8B-B14F-4D97-AF65-F5344CB8AC3E}">
        <p14:creationId xmlns:p14="http://schemas.microsoft.com/office/powerpoint/2010/main" val="2752010766"/>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6"/>
          <p:cNvSpPr>
            <a:spLocks noGrp="1" noChangeArrowheads="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spcBef>
                <a:spcPct val="0"/>
              </a:spcBef>
              <a:buClrTx/>
              <a:buSzTx/>
              <a:buFontTx/>
              <a:buNone/>
            </a:pPr>
            <a:fld id="{CCECDB66-C005-4718-8A04-17ADC7B67A31}" type="slidenum">
              <a:rPr lang="en-US" altLang="en-US" sz="1000" smtClean="0">
                <a:solidFill>
                  <a:schemeClr val="bg1"/>
                </a:solidFill>
              </a:rPr>
              <a:pPr>
                <a:spcBef>
                  <a:spcPct val="0"/>
                </a:spcBef>
                <a:buClrTx/>
                <a:buSzTx/>
                <a:buFontTx/>
                <a:buNone/>
              </a:pPr>
              <a:t>4</a:t>
            </a:fld>
            <a:endParaRPr lang="en-US" altLang="en-US" sz="1000">
              <a:solidFill>
                <a:schemeClr val="bg1"/>
              </a:solidFill>
            </a:endParaRPr>
          </a:p>
        </p:txBody>
      </p:sp>
      <p:sp>
        <p:nvSpPr>
          <p:cNvPr id="346114" name="Rectangle 2"/>
          <p:cNvSpPr>
            <a:spLocks noGrp="1"/>
          </p:cNvSpPr>
          <p:nvPr>
            <p:ph type="title"/>
          </p:nvPr>
        </p:nvSpPr>
        <p:spPr bwMode="auto">
          <a:xfrm>
            <a:off x="152400" y="0"/>
            <a:ext cx="8229600" cy="1143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US" dirty="0">
                <a:effectLst/>
              </a:rPr>
              <a:t>Amendments</a:t>
            </a:r>
          </a:p>
        </p:txBody>
      </p:sp>
      <p:sp>
        <p:nvSpPr>
          <p:cNvPr id="6148" name="Rectangle 3"/>
          <p:cNvSpPr>
            <a:spLocks noGrp="1"/>
          </p:cNvSpPr>
          <p:nvPr>
            <p:ph type="body" idx="1"/>
          </p:nvPr>
        </p:nvSpPr>
        <p:spPr>
          <a:xfrm>
            <a:off x="127000" y="1517301"/>
            <a:ext cx="6959600" cy="4310744"/>
          </a:xfrm>
        </p:spPr>
        <p:txBody>
          <a:bodyPr/>
          <a:lstStyle/>
          <a:p>
            <a:pPr marL="0" indent="0">
              <a:buNone/>
              <a:defRPr/>
            </a:pPr>
            <a:r>
              <a:rPr lang="en-US" sz="2000" dirty="0"/>
              <a:t>After the Trade Act of 1974, there were several Amendments</a:t>
            </a:r>
          </a:p>
          <a:p>
            <a:pPr>
              <a:buFont typeface="Wingdings" panose="05000000000000000000" pitchFamily="2" charset="2"/>
              <a:buChar char="§"/>
              <a:defRPr/>
            </a:pPr>
            <a:r>
              <a:rPr lang="en-US" sz="2000" dirty="0"/>
              <a:t>It was amended in 2002 through the Trade Adjustment Assistance Reform Act of 2002.</a:t>
            </a:r>
          </a:p>
          <a:p>
            <a:pPr>
              <a:buFont typeface="Wingdings" panose="05000000000000000000" pitchFamily="2" charset="2"/>
              <a:buChar char="§"/>
              <a:defRPr/>
            </a:pPr>
            <a:r>
              <a:rPr lang="en-US" sz="2000" dirty="0"/>
              <a:t>In 2009 it was amended through the Trade and Globalization Adjustment Assistance Act of 2009.</a:t>
            </a:r>
          </a:p>
          <a:p>
            <a:pPr>
              <a:buFont typeface="Wingdings" panose="05000000000000000000" pitchFamily="2" charset="2"/>
              <a:buChar char="§"/>
              <a:defRPr/>
            </a:pPr>
            <a:r>
              <a:rPr lang="en-US" sz="2000" dirty="0"/>
              <a:t>In 2011 it was amended through the Trade Adjustment Assistance Extension Act of 2011 (TAAEA expired on December 31, 2013.  Reversion 2014 took place until a new Act was signed into law)</a:t>
            </a:r>
          </a:p>
          <a:p>
            <a:pPr>
              <a:buFont typeface="Wingdings" panose="05000000000000000000" pitchFamily="2" charset="2"/>
              <a:buChar char="§"/>
              <a:defRPr/>
            </a:pPr>
            <a:r>
              <a:rPr lang="en-US" sz="2000" b="1" dirty="0"/>
              <a:t>On June 29, 2015, the Trade Adjustment Assistance Reauthorization Act of 2015 was signed into law (TAARA 2015 covers petitions approved on or after Jan 1, 2014)</a:t>
            </a:r>
            <a:endParaRPr lang="en-US" sz="2400" b="1" dirty="0">
              <a:solidFill>
                <a:srgbClr val="FF6600"/>
              </a:solidFill>
            </a:endParaRPr>
          </a:p>
        </p:txBody>
      </p:sp>
      <p:pic>
        <p:nvPicPr>
          <p:cNvPr id="8197" name="Picture 4" descr="MPj0401101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10777" y="3396016"/>
            <a:ext cx="1828800" cy="2743200"/>
          </a:xfrm>
          <a:prstGeom prst="rect">
            <a:avLst/>
          </a:prstGeom>
          <a:noFill/>
          <a:ln>
            <a:noFill/>
          </a:ln>
          <a:extLst>
            <a:ext uri="{909E8E84-426E-40DD-AFC4-6F175D3DCCD1}">
              <a14:hiddenFill xmlns:a14="http://schemas.microsoft.com/office/drawing/2010/main">
                <a:solidFill>
                  <a:srgbClr val="FF6600"/>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8888476"/>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6DF3CC5-04A6-4F9D-9D6B-D35A83DA05A0}"/>
              </a:ext>
            </a:extLst>
          </p:cNvPr>
          <p:cNvSpPr>
            <a:spLocks noGrp="1"/>
          </p:cNvSpPr>
          <p:nvPr>
            <p:ph idx="1"/>
          </p:nvPr>
        </p:nvSpPr>
        <p:spPr/>
        <p:txBody>
          <a:bodyPr/>
          <a:lstStyle/>
          <a:p>
            <a:pPr marL="0" indent="0">
              <a:buNone/>
            </a:pPr>
            <a:endParaRPr lang="en-US" dirty="0"/>
          </a:p>
          <a:p>
            <a:pPr marL="0" indent="0">
              <a:buNone/>
            </a:pPr>
            <a:r>
              <a:rPr lang="en-US" dirty="0"/>
              <a:t>TAARA 2015 established sunset provisions called “Reversion 2021” to begin July 1, 2021 and expire June 30, 2022.  </a:t>
            </a:r>
          </a:p>
          <a:p>
            <a:pPr marL="0" indent="0">
              <a:buNone/>
            </a:pPr>
            <a:endParaRPr lang="en-US" dirty="0"/>
          </a:p>
          <a:p>
            <a:pPr marL="0" indent="0">
              <a:buNone/>
            </a:pPr>
            <a:r>
              <a:rPr lang="en-US" dirty="0"/>
              <a:t>Any new petitions filed on or after July 1, 2021 will start with 98,000 and will fall under Reversion 2021 requirements.</a:t>
            </a:r>
          </a:p>
        </p:txBody>
      </p:sp>
      <p:sp>
        <p:nvSpPr>
          <p:cNvPr id="3" name="Title 2">
            <a:extLst>
              <a:ext uri="{FF2B5EF4-FFF2-40B4-BE49-F238E27FC236}">
                <a16:creationId xmlns:a16="http://schemas.microsoft.com/office/drawing/2014/main" id="{77F41F92-74D5-4F99-845B-5A93F03B15A4}"/>
              </a:ext>
            </a:extLst>
          </p:cNvPr>
          <p:cNvSpPr>
            <a:spLocks noGrp="1"/>
          </p:cNvSpPr>
          <p:nvPr>
            <p:ph type="title"/>
          </p:nvPr>
        </p:nvSpPr>
        <p:spPr/>
        <p:txBody>
          <a:bodyPr/>
          <a:lstStyle/>
          <a:p>
            <a:r>
              <a:rPr lang="en-US" dirty="0"/>
              <a:t>Reversion 2021</a:t>
            </a:r>
          </a:p>
        </p:txBody>
      </p:sp>
      <p:sp>
        <p:nvSpPr>
          <p:cNvPr id="4" name="Slide Number Placeholder 3">
            <a:extLst>
              <a:ext uri="{FF2B5EF4-FFF2-40B4-BE49-F238E27FC236}">
                <a16:creationId xmlns:a16="http://schemas.microsoft.com/office/drawing/2014/main" id="{09BAA024-1C4D-4B4A-97E1-04E8EC6625D9}"/>
              </a:ext>
            </a:extLst>
          </p:cNvPr>
          <p:cNvSpPr>
            <a:spLocks noGrp="1"/>
          </p:cNvSpPr>
          <p:nvPr>
            <p:ph type="sldNum" sz="quarter" idx="10"/>
          </p:nvPr>
        </p:nvSpPr>
        <p:spPr/>
        <p:txBody>
          <a:bodyPr/>
          <a:lstStyle/>
          <a:p>
            <a:fld id="{26DF2BE2-62AB-489E-9A22-F74F740AD108}" type="slidenum">
              <a:rPr lang="en-US" altLang="en-US" smtClean="0"/>
              <a:pPr/>
              <a:t>5</a:t>
            </a:fld>
            <a:endParaRPr lang="en-US" altLang="en-US"/>
          </a:p>
        </p:txBody>
      </p:sp>
    </p:spTree>
    <p:extLst>
      <p:ext uri="{BB962C8B-B14F-4D97-AF65-F5344CB8AC3E}">
        <p14:creationId xmlns:p14="http://schemas.microsoft.com/office/powerpoint/2010/main" val="2207526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6"/>
          <p:cNvSpPr>
            <a:spLocks noGrp="1" noChangeArrowheads="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spcBef>
                <a:spcPct val="0"/>
              </a:spcBef>
              <a:buClrTx/>
              <a:buSzTx/>
              <a:buFontTx/>
              <a:buNone/>
            </a:pPr>
            <a:fld id="{C1B06509-0527-40DC-A55B-292C151BB6A6}" type="slidenum">
              <a:rPr lang="en-US" altLang="en-US" sz="1000" smtClean="0">
                <a:solidFill>
                  <a:schemeClr val="bg1"/>
                </a:solidFill>
              </a:rPr>
              <a:pPr>
                <a:spcBef>
                  <a:spcPct val="0"/>
                </a:spcBef>
                <a:buClrTx/>
                <a:buSzTx/>
                <a:buFontTx/>
                <a:buNone/>
              </a:pPr>
              <a:t>6</a:t>
            </a:fld>
            <a:endParaRPr lang="en-US" altLang="en-US" sz="1000">
              <a:solidFill>
                <a:schemeClr val="bg1"/>
              </a:solidFill>
            </a:endParaRPr>
          </a:p>
        </p:txBody>
      </p:sp>
      <p:sp>
        <p:nvSpPr>
          <p:cNvPr id="150530" name="Rectangle 2"/>
          <p:cNvSpPr>
            <a:spLocks noGrp="1"/>
          </p:cNvSpPr>
          <p:nvPr>
            <p:ph type="title"/>
          </p:nvPr>
        </p:nvSpPr>
        <p:spPr bwMode="auto">
          <a:xfrm>
            <a:off x="304800" y="177800"/>
            <a:ext cx="8458200" cy="889000"/>
          </a:xfrm>
        </p:spPr>
        <p:txBody>
          <a:bodyPr/>
          <a:lstStyle/>
          <a:p>
            <a:pPr>
              <a:defRPr/>
            </a:pPr>
            <a:r>
              <a:rPr lang="en-US" sz="3000" dirty="0">
                <a:effectLst/>
              </a:rPr>
              <a:t>Petitions v. Rules to Follow</a:t>
            </a:r>
          </a:p>
        </p:txBody>
      </p:sp>
      <p:sp>
        <p:nvSpPr>
          <p:cNvPr id="14340" name="Rectangle 3"/>
          <p:cNvSpPr>
            <a:spLocks noGrp="1"/>
          </p:cNvSpPr>
          <p:nvPr>
            <p:ph type="body" idx="1"/>
          </p:nvPr>
        </p:nvSpPr>
        <p:spPr>
          <a:xfrm>
            <a:off x="838200" y="1066800"/>
            <a:ext cx="7924800" cy="1219200"/>
          </a:xfrm>
        </p:spPr>
        <p:txBody>
          <a:bodyPr/>
          <a:lstStyle/>
          <a:p>
            <a:pPr marL="0" indent="0">
              <a:lnSpc>
                <a:spcPct val="80000"/>
              </a:lnSpc>
            </a:pPr>
            <a:endParaRPr lang="en-US" altLang="en-US" sz="1300"/>
          </a:p>
          <a:p>
            <a:pPr marL="0" indent="0">
              <a:lnSpc>
                <a:spcPct val="80000"/>
              </a:lnSpc>
            </a:pPr>
            <a:endParaRPr lang="en-US" altLang="en-US" sz="1400"/>
          </a:p>
          <a:p>
            <a:pPr marL="0" indent="0">
              <a:lnSpc>
                <a:spcPct val="80000"/>
              </a:lnSpc>
            </a:pPr>
            <a:endParaRPr lang="en-US" altLang="en-US" sz="1400"/>
          </a:p>
          <a:p>
            <a:pPr marL="0" indent="0">
              <a:lnSpc>
                <a:spcPct val="80000"/>
              </a:lnSpc>
            </a:pPr>
            <a:endParaRPr lang="en-US" altLang="en-US" sz="1400"/>
          </a:p>
          <a:p>
            <a:pPr marL="0" indent="0">
              <a:lnSpc>
                <a:spcPct val="80000"/>
              </a:lnSpc>
            </a:pPr>
            <a:endParaRPr lang="en-US" altLang="en-US" sz="1400"/>
          </a:p>
        </p:txBody>
      </p:sp>
      <p:graphicFrame>
        <p:nvGraphicFramePr>
          <p:cNvPr id="150625" name="Group 97"/>
          <p:cNvGraphicFramePr>
            <a:graphicFrameLocks noGrp="1"/>
          </p:cNvGraphicFramePr>
          <p:nvPr>
            <p:extLst>
              <p:ext uri="{D42A27DB-BD31-4B8C-83A1-F6EECF244321}">
                <p14:modId xmlns:p14="http://schemas.microsoft.com/office/powerpoint/2010/main" val="3087575080"/>
              </p:ext>
            </p:extLst>
          </p:nvPr>
        </p:nvGraphicFramePr>
        <p:xfrm>
          <a:off x="457200" y="1295400"/>
          <a:ext cx="8153400" cy="3743960"/>
        </p:xfrm>
        <a:graphic>
          <a:graphicData uri="http://schemas.openxmlformats.org/drawingml/2006/table">
            <a:tbl>
              <a:tblPr/>
              <a:tblGrid>
                <a:gridCol w="2273544">
                  <a:extLst>
                    <a:ext uri="{9D8B030D-6E8A-4147-A177-3AD203B41FA5}">
                      <a16:colId xmlns:a16="http://schemas.microsoft.com/office/drawing/2014/main" val="20000"/>
                    </a:ext>
                  </a:extLst>
                </a:gridCol>
                <a:gridCol w="5879856">
                  <a:extLst>
                    <a:ext uri="{9D8B030D-6E8A-4147-A177-3AD203B41FA5}">
                      <a16:colId xmlns:a16="http://schemas.microsoft.com/office/drawing/2014/main" val="20001"/>
                    </a:ext>
                  </a:extLst>
                </a:gridCol>
              </a:tblGrid>
              <a:tr h="1609995">
                <a:tc>
                  <a:txBody>
                    <a:bodyPr/>
                    <a:lstStyle/>
                    <a:p>
                      <a:pPr marL="0" marR="0" lvl="0" indent="0"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2000" b="1" i="0" u="none" strike="noStrike" cap="none" normalizeH="0" baseline="0" dirty="0">
                          <a:ln>
                            <a:noFill/>
                          </a:ln>
                          <a:solidFill>
                            <a:srgbClr val="0D2F37"/>
                          </a:solidFill>
                          <a:effectLst/>
                          <a:latin typeface="+mn-lt"/>
                        </a:rPr>
                        <a:t>2002 Act</a:t>
                      </a:r>
                    </a:p>
                    <a:p>
                      <a:pPr marL="0" marR="0" lvl="0" indent="0"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2000" b="0" i="0" u="none" strike="noStrike" cap="none" normalizeH="0" baseline="0" dirty="0">
                          <a:ln>
                            <a:noFill/>
                          </a:ln>
                          <a:solidFill>
                            <a:srgbClr val="0D2F37"/>
                          </a:solidFill>
                          <a:effectLst/>
                          <a:latin typeface="+mn-lt"/>
                        </a:rPr>
                        <a:t>applies to…</a:t>
                      </a:r>
                    </a:p>
                  </a:txBody>
                  <a:tcPr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2000" b="0" i="0" u="none" strike="noStrike" cap="none" normalizeH="0" baseline="0" dirty="0">
                          <a:ln>
                            <a:noFill/>
                          </a:ln>
                          <a:solidFill>
                            <a:srgbClr val="0D2F37"/>
                          </a:solidFill>
                          <a:effectLst/>
                          <a:latin typeface="+mn-lt"/>
                        </a:rPr>
                        <a:t>Customers who are covered by petitions filed before May 18, 2009.  Petition numbers are </a:t>
                      </a:r>
                      <a:r>
                        <a:rPr kumimoji="0" lang="en-US" sz="2000" b="1" i="0" u="none" strike="noStrike" cap="none" normalizeH="0" baseline="0" dirty="0">
                          <a:ln>
                            <a:noFill/>
                          </a:ln>
                          <a:solidFill>
                            <a:srgbClr val="0D2F37"/>
                          </a:solidFill>
                          <a:effectLst/>
                          <a:latin typeface="+mn-lt"/>
                        </a:rPr>
                        <a:t>69,999</a:t>
                      </a:r>
                      <a:r>
                        <a:rPr kumimoji="0" lang="en-US" sz="2000" b="0" i="0" u="none" strike="noStrike" cap="none" normalizeH="0" baseline="0" dirty="0">
                          <a:ln>
                            <a:noFill/>
                          </a:ln>
                          <a:solidFill>
                            <a:srgbClr val="0D2F37"/>
                          </a:solidFill>
                          <a:effectLst/>
                          <a:latin typeface="+mn-lt"/>
                        </a:rPr>
                        <a:t> </a:t>
                      </a:r>
                      <a:r>
                        <a:rPr kumimoji="0" lang="en-US" sz="2000" b="1" i="0" u="none" strike="noStrike" cap="none" normalizeH="0" baseline="0" dirty="0">
                          <a:ln>
                            <a:noFill/>
                          </a:ln>
                          <a:solidFill>
                            <a:srgbClr val="0D2F37"/>
                          </a:solidFill>
                          <a:effectLst/>
                          <a:latin typeface="+mn-lt"/>
                        </a:rPr>
                        <a:t>and lower </a:t>
                      </a:r>
                      <a:r>
                        <a:rPr kumimoji="0" lang="en-US" sz="2000" b="0" i="0" u="none" strike="noStrike" cap="none" normalizeH="0" baseline="0" dirty="0">
                          <a:ln>
                            <a:noFill/>
                          </a:ln>
                          <a:solidFill>
                            <a:srgbClr val="0D2F37"/>
                          </a:solidFill>
                          <a:effectLst/>
                          <a:latin typeface="+mn-lt"/>
                        </a:rPr>
                        <a:t>and</a:t>
                      </a:r>
                      <a:r>
                        <a:rPr kumimoji="0" lang="en-US" sz="2000" b="1" i="0" u="none" strike="noStrike" cap="none" normalizeH="0" baseline="0" dirty="0">
                          <a:ln>
                            <a:noFill/>
                          </a:ln>
                          <a:solidFill>
                            <a:srgbClr val="0D2F37"/>
                          </a:solidFill>
                          <a:effectLst/>
                          <a:latin typeface="+mn-lt"/>
                        </a:rPr>
                        <a:t> </a:t>
                      </a:r>
                      <a:r>
                        <a:rPr kumimoji="0" lang="en-US" sz="2000" b="0" i="0" u="none" strike="noStrike" cap="none" normalizeH="0" baseline="0" dirty="0">
                          <a:ln>
                            <a:noFill/>
                          </a:ln>
                          <a:solidFill>
                            <a:srgbClr val="0D2F37"/>
                          </a:solidFill>
                          <a:effectLst/>
                          <a:latin typeface="+mn-lt"/>
                        </a:rPr>
                        <a:t>customers who are covered by petitions filed on or after February 15, 2011. Petition numbers </a:t>
                      </a:r>
                      <a:r>
                        <a:rPr kumimoji="0" lang="en-US" sz="2000" b="1" i="0" u="none" strike="noStrike" cap="none" normalizeH="0" baseline="0" dirty="0">
                          <a:ln>
                            <a:noFill/>
                          </a:ln>
                          <a:solidFill>
                            <a:srgbClr val="0D2F37"/>
                          </a:solidFill>
                          <a:effectLst/>
                          <a:latin typeface="+mn-lt"/>
                        </a:rPr>
                        <a:t>80,000</a:t>
                      </a:r>
                      <a:r>
                        <a:rPr kumimoji="0" lang="en-US" sz="2000" b="0" i="0" u="none" strike="noStrike" cap="none" normalizeH="0" baseline="0" dirty="0">
                          <a:ln>
                            <a:noFill/>
                          </a:ln>
                          <a:solidFill>
                            <a:srgbClr val="0D2F37"/>
                          </a:solidFill>
                          <a:effectLst/>
                          <a:latin typeface="+mn-lt"/>
                        </a:rPr>
                        <a:t> through</a:t>
                      </a:r>
                      <a:r>
                        <a:rPr kumimoji="0" lang="en-US" sz="2000" b="1" i="0" u="none" strike="noStrike" cap="none" normalizeH="0" baseline="0" dirty="0">
                          <a:ln>
                            <a:noFill/>
                          </a:ln>
                          <a:solidFill>
                            <a:srgbClr val="0D2F37"/>
                          </a:solidFill>
                          <a:effectLst/>
                          <a:latin typeface="+mn-lt"/>
                        </a:rPr>
                        <a:t> 80,999</a:t>
                      </a:r>
                      <a:r>
                        <a:rPr kumimoji="0" lang="en-US" sz="2000" b="0" i="0" u="none" strike="noStrike" cap="none" normalizeH="0" baseline="0" dirty="0">
                          <a:ln>
                            <a:noFill/>
                          </a:ln>
                          <a:solidFill>
                            <a:srgbClr val="0D2F37"/>
                          </a:solidFill>
                          <a:effectLst/>
                          <a:latin typeface="+mn-lt"/>
                        </a:rPr>
                        <a:t> </a:t>
                      </a:r>
                    </a:p>
                  </a:txBody>
                  <a:tcPr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50724">
                <a:tc>
                  <a:txBody>
                    <a:bodyPr/>
                    <a:lstStyle/>
                    <a:p>
                      <a:pPr marL="0" marR="0" lvl="0" indent="0"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2000" b="1" i="0" u="none" strike="noStrike" cap="none" normalizeH="0" baseline="0" dirty="0">
                          <a:ln>
                            <a:noFill/>
                          </a:ln>
                          <a:solidFill>
                            <a:srgbClr val="0D2F37"/>
                          </a:solidFill>
                          <a:effectLst/>
                          <a:latin typeface="+mn-lt"/>
                        </a:rPr>
                        <a:t>2009 Act</a:t>
                      </a:r>
                    </a:p>
                    <a:p>
                      <a:pPr marL="0" marR="0" lvl="0" indent="0"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2000" b="0" i="0" u="none" strike="noStrike" cap="none" normalizeH="0" baseline="0" dirty="0">
                          <a:ln>
                            <a:noFill/>
                          </a:ln>
                          <a:solidFill>
                            <a:srgbClr val="0D2F37"/>
                          </a:solidFill>
                          <a:effectLst/>
                          <a:latin typeface="+mn-lt"/>
                        </a:rPr>
                        <a:t>applies to…</a:t>
                      </a:r>
                    </a:p>
                  </a:txBody>
                  <a:tcPr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2000" b="0" i="0" u="none" strike="noStrike" cap="none" normalizeH="0" baseline="0" dirty="0">
                          <a:ln>
                            <a:noFill/>
                          </a:ln>
                          <a:solidFill>
                            <a:srgbClr val="0D2F37"/>
                          </a:solidFill>
                          <a:effectLst/>
                          <a:latin typeface="+mn-lt"/>
                        </a:rPr>
                        <a:t>Customers who are covered by petitions filed on or after May 18, 2009.  Petition numbers are </a:t>
                      </a:r>
                      <a:r>
                        <a:rPr kumimoji="0" lang="en-US" sz="2000" b="1" i="0" u="none" strike="noStrike" cap="none" normalizeH="0" baseline="0" dirty="0">
                          <a:ln>
                            <a:noFill/>
                          </a:ln>
                          <a:solidFill>
                            <a:srgbClr val="0D2F37"/>
                          </a:solidFill>
                          <a:effectLst/>
                          <a:latin typeface="+mn-lt"/>
                        </a:rPr>
                        <a:t>70,000</a:t>
                      </a:r>
                      <a:r>
                        <a:rPr kumimoji="0" lang="en-US" sz="2000" b="0" i="0" u="none" strike="noStrike" cap="none" normalizeH="0" baseline="0" dirty="0">
                          <a:ln>
                            <a:noFill/>
                          </a:ln>
                          <a:solidFill>
                            <a:srgbClr val="0D2F37"/>
                          </a:solidFill>
                          <a:effectLst/>
                          <a:latin typeface="+mn-lt"/>
                        </a:rPr>
                        <a:t> through </a:t>
                      </a:r>
                      <a:r>
                        <a:rPr kumimoji="0" lang="en-US" sz="2000" b="1" i="0" u="none" strike="noStrike" cap="none" normalizeH="0" baseline="0" dirty="0">
                          <a:ln>
                            <a:noFill/>
                          </a:ln>
                          <a:solidFill>
                            <a:srgbClr val="0D2F37"/>
                          </a:solidFill>
                          <a:effectLst/>
                          <a:latin typeface="+mn-lt"/>
                        </a:rPr>
                        <a:t>79,999</a:t>
                      </a:r>
                      <a:r>
                        <a:rPr kumimoji="0" lang="en-US" sz="2000" b="0" i="0" u="none" strike="noStrike" cap="none" normalizeH="0" baseline="0" dirty="0">
                          <a:ln>
                            <a:noFill/>
                          </a:ln>
                          <a:solidFill>
                            <a:srgbClr val="0D2F37"/>
                          </a:solidFill>
                          <a:effectLst/>
                          <a:latin typeface="+mn-lt"/>
                        </a:rPr>
                        <a:t> </a:t>
                      </a:r>
                    </a:p>
                  </a:txBody>
                  <a:tcPr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lg" len="med"/>
                    </a:lnB>
                    <a:lnTlToBr>
                      <a:noFill/>
                    </a:lnTlToBr>
                    <a:lnBlToTr>
                      <a:noFill/>
                    </a:lnBlToTr>
                    <a:noFill/>
                  </a:tcPr>
                </a:tc>
                <a:extLst>
                  <a:ext uri="{0D108BD9-81ED-4DB2-BD59-A6C34878D82A}">
                    <a16:rowId xmlns:a16="http://schemas.microsoft.com/office/drawing/2014/main" val="10001"/>
                  </a:ext>
                </a:extLst>
              </a:tr>
              <a:tr h="1077828">
                <a:tc>
                  <a:txBody>
                    <a:bodyPr/>
                    <a:lstStyle/>
                    <a:p>
                      <a:pPr marL="0" marR="0" lvl="0" indent="0"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2000" b="1" i="0" u="none" strike="noStrike" cap="none" normalizeH="0" baseline="0" dirty="0">
                          <a:ln>
                            <a:noFill/>
                          </a:ln>
                          <a:solidFill>
                            <a:srgbClr val="0D2F37"/>
                          </a:solidFill>
                          <a:effectLst/>
                          <a:latin typeface="+mn-lt"/>
                        </a:rPr>
                        <a:t>2011 Act</a:t>
                      </a:r>
                      <a:r>
                        <a:rPr kumimoji="0" lang="en-US" sz="2000" b="0" i="0" u="none" strike="noStrike" cap="none" normalizeH="0" baseline="0" dirty="0">
                          <a:ln>
                            <a:noFill/>
                          </a:ln>
                          <a:solidFill>
                            <a:srgbClr val="0D2F37"/>
                          </a:solidFill>
                          <a:effectLst/>
                          <a:latin typeface="+mn-lt"/>
                        </a:rPr>
                        <a:t> </a:t>
                      </a:r>
                    </a:p>
                    <a:p>
                      <a:pPr marL="0" marR="0" lvl="0" indent="0"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2000" b="0" i="0" u="none" strike="noStrike" cap="none" normalizeH="0" baseline="0" dirty="0">
                          <a:ln>
                            <a:noFill/>
                          </a:ln>
                          <a:solidFill>
                            <a:srgbClr val="0D2F37"/>
                          </a:solidFill>
                          <a:effectLst/>
                          <a:latin typeface="+mn-lt"/>
                        </a:rPr>
                        <a:t>applies to…</a:t>
                      </a:r>
                    </a:p>
                  </a:txBody>
                  <a:tcPr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2000" b="0" i="0" u="none" strike="noStrike" cap="none" normalizeH="0" baseline="0" dirty="0">
                          <a:ln>
                            <a:noFill/>
                          </a:ln>
                          <a:solidFill>
                            <a:srgbClr val="0D2F37"/>
                          </a:solidFill>
                          <a:effectLst/>
                          <a:latin typeface="+mn-lt"/>
                        </a:rPr>
                        <a:t>Customers who are covered by petitions filed on or after October 21, 2011. Petition numbers </a:t>
                      </a:r>
                      <a:r>
                        <a:rPr kumimoji="0" lang="en-US" sz="2000" b="1" i="0" u="none" strike="noStrike" cap="none" normalizeH="0" baseline="0" dirty="0">
                          <a:ln>
                            <a:noFill/>
                          </a:ln>
                          <a:solidFill>
                            <a:srgbClr val="0D2F37"/>
                          </a:solidFill>
                          <a:effectLst/>
                          <a:latin typeface="+mn-lt"/>
                        </a:rPr>
                        <a:t>81,000</a:t>
                      </a:r>
                      <a:r>
                        <a:rPr kumimoji="0" lang="en-US" sz="2000" b="0" i="0" u="none" strike="noStrike" cap="none" normalizeH="0" baseline="0" dirty="0">
                          <a:ln>
                            <a:noFill/>
                          </a:ln>
                          <a:solidFill>
                            <a:srgbClr val="0D2F37"/>
                          </a:solidFill>
                          <a:effectLst/>
                          <a:latin typeface="+mn-lt"/>
                        </a:rPr>
                        <a:t> through</a:t>
                      </a:r>
                      <a:r>
                        <a:rPr kumimoji="0" lang="en-US" sz="2000" b="1" i="0" u="none" strike="noStrike" cap="none" normalizeH="0" baseline="0" dirty="0">
                          <a:ln>
                            <a:noFill/>
                          </a:ln>
                          <a:solidFill>
                            <a:srgbClr val="0D2F37"/>
                          </a:solidFill>
                          <a:effectLst/>
                          <a:latin typeface="+mn-lt"/>
                        </a:rPr>
                        <a:t> 84,999</a:t>
                      </a:r>
                    </a:p>
                  </a:txBody>
                  <a:tcPr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extLst>
                  <a:ext uri="{0D108BD9-81ED-4DB2-BD59-A6C34878D82A}">
                    <a16:rowId xmlns:a16="http://schemas.microsoft.com/office/drawing/2014/main" val="10002"/>
                  </a:ext>
                </a:extLst>
              </a:tr>
            </a:tbl>
          </a:graphicData>
        </a:graphic>
      </p:graphicFrame>
      <p:graphicFrame>
        <p:nvGraphicFramePr>
          <p:cNvPr id="2" name="Table 1">
            <a:extLst>
              <a:ext uri="{FF2B5EF4-FFF2-40B4-BE49-F238E27FC236}">
                <a16:creationId xmlns:a16="http://schemas.microsoft.com/office/drawing/2014/main" id="{B4F69729-6CB4-415E-BEF2-A88E6CB29B0D}"/>
              </a:ext>
            </a:extLst>
          </p:cNvPr>
          <p:cNvGraphicFramePr>
            <a:graphicFrameLocks noGrp="1"/>
          </p:cNvGraphicFramePr>
          <p:nvPr>
            <p:extLst>
              <p:ext uri="{D42A27DB-BD31-4B8C-83A1-F6EECF244321}">
                <p14:modId xmlns:p14="http://schemas.microsoft.com/office/powerpoint/2010/main" val="2638037969"/>
              </p:ext>
            </p:extLst>
          </p:nvPr>
        </p:nvGraphicFramePr>
        <p:xfrm>
          <a:off x="457200" y="5039360"/>
          <a:ext cx="8153400" cy="1077828"/>
        </p:xfrm>
        <a:graphic>
          <a:graphicData uri="http://schemas.openxmlformats.org/drawingml/2006/table">
            <a:tbl>
              <a:tblPr/>
              <a:tblGrid>
                <a:gridCol w="2273544">
                  <a:extLst>
                    <a:ext uri="{9D8B030D-6E8A-4147-A177-3AD203B41FA5}">
                      <a16:colId xmlns:a16="http://schemas.microsoft.com/office/drawing/2014/main" val="2229289545"/>
                    </a:ext>
                  </a:extLst>
                </a:gridCol>
                <a:gridCol w="5879856">
                  <a:extLst>
                    <a:ext uri="{9D8B030D-6E8A-4147-A177-3AD203B41FA5}">
                      <a16:colId xmlns:a16="http://schemas.microsoft.com/office/drawing/2014/main" val="604644349"/>
                    </a:ext>
                  </a:extLst>
                </a:gridCol>
              </a:tblGrid>
              <a:tr h="1077828">
                <a:tc>
                  <a:txBody>
                    <a:bodyPr/>
                    <a:lstStyle/>
                    <a:p>
                      <a:pPr marL="0" marR="0" lvl="0" indent="0"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2000" b="1" i="0" u="none" strike="noStrike" cap="none" normalizeH="0" baseline="0" dirty="0">
                          <a:ln>
                            <a:noFill/>
                          </a:ln>
                          <a:solidFill>
                            <a:srgbClr val="0D2F37"/>
                          </a:solidFill>
                          <a:effectLst/>
                          <a:latin typeface="+mn-lt"/>
                        </a:rPr>
                        <a:t>2015 Act </a:t>
                      </a:r>
                    </a:p>
                    <a:p>
                      <a:pPr marL="0" marR="0" lvl="0" indent="0"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2000" b="1" i="0" u="none" strike="noStrike" cap="none" normalizeH="0" baseline="0" dirty="0">
                          <a:ln>
                            <a:noFill/>
                          </a:ln>
                          <a:solidFill>
                            <a:srgbClr val="0D2F37"/>
                          </a:solidFill>
                          <a:effectLst/>
                          <a:latin typeface="+mn-lt"/>
                        </a:rPr>
                        <a:t>applies to…</a:t>
                      </a:r>
                      <a:endParaRPr kumimoji="0" lang="en-US" sz="2000" b="0" i="0" u="none" strike="noStrike" cap="none" normalizeH="0" baseline="0" dirty="0">
                        <a:ln>
                          <a:noFill/>
                        </a:ln>
                        <a:solidFill>
                          <a:srgbClr val="0D2F37"/>
                        </a:solidFill>
                        <a:effectLst/>
                        <a:latin typeface="+mn-lt"/>
                      </a:endParaRPr>
                    </a:p>
                  </a:txBody>
                  <a:tcPr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2000" b="0" i="0" u="none" strike="noStrike" cap="none" normalizeH="0" baseline="0" dirty="0">
                          <a:ln>
                            <a:noFill/>
                          </a:ln>
                          <a:solidFill>
                            <a:srgbClr val="0D2F37"/>
                          </a:solidFill>
                          <a:effectLst/>
                          <a:latin typeface="+mn-lt"/>
                        </a:rPr>
                        <a:t>Customers who are covered by petitions filed on or after January 1, 2014.  Petition numbers are </a:t>
                      </a:r>
                      <a:r>
                        <a:rPr kumimoji="0" lang="en-US" sz="2000" b="1" i="0" u="none" strike="noStrike" cap="none" normalizeH="0" baseline="0" dirty="0">
                          <a:ln>
                            <a:noFill/>
                          </a:ln>
                          <a:solidFill>
                            <a:srgbClr val="0D2F37"/>
                          </a:solidFill>
                          <a:effectLst/>
                          <a:latin typeface="+mn-lt"/>
                        </a:rPr>
                        <a:t>85,000</a:t>
                      </a:r>
                      <a:r>
                        <a:rPr kumimoji="0" lang="en-US" sz="2000" b="0" i="0" u="none" strike="noStrike" cap="none" normalizeH="0" baseline="0" dirty="0">
                          <a:ln>
                            <a:noFill/>
                          </a:ln>
                          <a:solidFill>
                            <a:srgbClr val="0D2F37"/>
                          </a:solidFill>
                          <a:effectLst/>
                          <a:latin typeface="+mn-lt"/>
                        </a:rPr>
                        <a:t> and higher</a:t>
                      </a:r>
                    </a:p>
                  </a:txBody>
                  <a:tcPr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extLst>
                  <a:ext uri="{0D108BD9-81ED-4DB2-BD59-A6C34878D82A}">
                    <a16:rowId xmlns:a16="http://schemas.microsoft.com/office/drawing/2014/main" val="685116990"/>
                  </a:ext>
                </a:extLst>
              </a:tr>
            </a:tbl>
          </a:graphicData>
        </a:graphic>
      </p:graphicFrame>
    </p:spTree>
    <p:extLst>
      <p:ext uri="{BB962C8B-B14F-4D97-AF65-F5344CB8AC3E}">
        <p14:creationId xmlns:p14="http://schemas.microsoft.com/office/powerpoint/2010/main" val="1647834856"/>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6"/>
          <p:cNvSpPr>
            <a:spLocks noGrp="1" noChangeArrowheads="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spcBef>
                <a:spcPct val="0"/>
              </a:spcBef>
              <a:buClrTx/>
              <a:buSzTx/>
              <a:buFontTx/>
              <a:buNone/>
            </a:pPr>
            <a:fld id="{C1B06509-0527-40DC-A55B-292C151BB6A6}" type="slidenum">
              <a:rPr lang="en-US" altLang="en-US" sz="1000" smtClean="0">
                <a:solidFill>
                  <a:schemeClr val="bg1"/>
                </a:solidFill>
              </a:rPr>
              <a:pPr>
                <a:spcBef>
                  <a:spcPct val="0"/>
                </a:spcBef>
                <a:buClrTx/>
                <a:buSzTx/>
                <a:buFontTx/>
                <a:buNone/>
              </a:pPr>
              <a:t>7</a:t>
            </a:fld>
            <a:endParaRPr lang="en-US" altLang="en-US" sz="1000">
              <a:solidFill>
                <a:schemeClr val="bg1"/>
              </a:solidFill>
            </a:endParaRPr>
          </a:p>
        </p:txBody>
      </p:sp>
      <p:sp>
        <p:nvSpPr>
          <p:cNvPr id="150530" name="Rectangle 2"/>
          <p:cNvSpPr>
            <a:spLocks noGrp="1"/>
          </p:cNvSpPr>
          <p:nvPr>
            <p:ph type="title"/>
          </p:nvPr>
        </p:nvSpPr>
        <p:spPr bwMode="auto">
          <a:xfrm>
            <a:off x="304800" y="177800"/>
            <a:ext cx="8458200" cy="889000"/>
          </a:xfrm>
        </p:spPr>
        <p:txBody>
          <a:bodyPr/>
          <a:lstStyle/>
          <a:p>
            <a:pPr>
              <a:defRPr/>
            </a:pPr>
            <a:r>
              <a:rPr lang="en-US" sz="3000" dirty="0">
                <a:effectLst/>
              </a:rPr>
              <a:t>Petitions v. Rules to Follow</a:t>
            </a:r>
          </a:p>
        </p:txBody>
      </p:sp>
      <p:sp>
        <p:nvSpPr>
          <p:cNvPr id="14340" name="Rectangle 3"/>
          <p:cNvSpPr>
            <a:spLocks noGrp="1"/>
          </p:cNvSpPr>
          <p:nvPr>
            <p:ph type="body" idx="1"/>
          </p:nvPr>
        </p:nvSpPr>
        <p:spPr>
          <a:xfrm>
            <a:off x="838200" y="1066800"/>
            <a:ext cx="7924800" cy="1219200"/>
          </a:xfrm>
        </p:spPr>
        <p:txBody>
          <a:bodyPr/>
          <a:lstStyle/>
          <a:p>
            <a:pPr marL="0" indent="0">
              <a:lnSpc>
                <a:spcPct val="80000"/>
              </a:lnSpc>
            </a:pPr>
            <a:endParaRPr lang="en-US" altLang="en-US" sz="1300"/>
          </a:p>
          <a:p>
            <a:pPr marL="0" indent="0">
              <a:lnSpc>
                <a:spcPct val="80000"/>
              </a:lnSpc>
            </a:pPr>
            <a:endParaRPr lang="en-US" altLang="en-US" sz="1400"/>
          </a:p>
          <a:p>
            <a:pPr marL="0" indent="0">
              <a:lnSpc>
                <a:spcPct val="80000"/>
              </a:lnSpc>
            </a:pPr>
            <a:endParaRPr lang="en-US" altLang="en-US" sz="1400"/>
          </a:p>
          <a:p>
            <a:pPr marL="0" indent="0">
              <a:lnSpc>
                <a:spcPct val="80000"/>
              </a:lnSpc>
            </a:pPr>
            <a:endParaRPr lang="en-US" altLang="en-US" sz="1400"/>
          </a:p>
          <a:p>
            <a:pPr marL="0" indent="0">
              <a:lnSpc>
                <a:spcPct val="80000"/>
              </a:lnSpc>
            </a:pPr>
            <a:endParaRPr lang="en-US" altLang="en-US" sz="1400"/>
          </a:p>
        </p:txBody>
      </p:sp>
      <p:graphicFrame>
        <p:nvGraphicFramePr>
          <p:cNvPr id="150625" name="Group 97"/>
          <p:cNvGraphicFramePr>
            <a:graphicFrameLocks noGrp="1"/>
          </p:cNvGraphicFramePr>
          <p:nvPr>
            <p:extLst>
              <p:ext uri="{D42A27DB-BD31-4B8C-83A1-F6EECF244321}">
                <p14:modId xmlns:p14="http://schemas.microsoft.com/office/powerpoint/2010/main" val="374780314"/>
              </p:ext>
            </p:extLst>
          </p:nvPr>
        </p:nvGraphicFramePr>
        <p:xfrm>
          <a:off x="495300" y="2368684"/>
          <a:ext cx="8153400" cy="1050699"/>
        </p:xfrm>
        <a:graphic>
          <a:graphicData uri="http://schemas.openxmlformats.org/drawingml/2006/table">
            <a:tbl>
              <a:tblPr/>
              <a:tblGrid>
                <a:gridCol w="2273544">
                  <a:extLst>
                    <a:ext uri="{9D8B030D-6E8A-4147-A177-3AD203B41FA5}">
                      <a16:colId xmlns:a16="http://schemas.microsoft.com/office/drawing/2014/main" val="20000"/>
                    </a:ext>
                  </a:extLst>
                </a:gridCol>
                <a:gridCol w="5879856">
                  <a:extLst>
                    <a:ext uri="{9D8B030D-6E8A-4147-A177-3AD203B41FA5}">
                      <a16:colId xmlns:a16="http://schemas.microsoft.com/office/drawing/2014/main" val="20001"/>
                    </a:ext>
                  </a:extLst>
                </a:gridCol>
              </a:tblGrid>
              <a:tr h="1050699">
                <a:tc>
                  <a:txBody>
                    <a:bodyPr/>
                    <a:lstStyle/>
                    <a:p>
                      <a:pPr marL="0" marR="0" lvl="0" indent="0"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2000" b="1" i="0" u="none" strike="noStrike" cap="none" normalizeH="0" baseline="0" dirty="0">
                          <a:ln>
                            <a:noFill/>
                          </a:ln>
                          <a:solidFill>
                            <a:srgbClr val="0D2F37"/>
                          </a:solidFill>
                          <a:effectLst/>
                          <a:latin typeface="+mn-lt"/>
                        </a:rPr>
                        <a:t>Reversion 2021</a:t>
                      </a:r>
                    </a:p>
                    <a:p>
                      <a:pPr marL="0" marR="0" lvl="0" indent="0"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2000" b="1" i="0" u="none" strike="noStrike" cap="none" normalizeH="0" baseline="0" dirty="0">
                          <a:ln>
                            <a:noFill/>
                          </a:ln>
                          <a:solidFill>
                            <a:srgbClr val="0D2F37"/>
                          </a:solidFill>
                          <a:effectLst/>
                          <a:latin typeface="+mn-lt"/>
                        </a:rPr>
                        <a:t>applies to…</a:t>
                      </a:r>
                      <a:endParaRPr kumimoji="0" lang="en-US" sz="2000" b="0" i="0" u="none" strike="noStrike" cap="none" normalizeH="0" baseline="0" dirty="0">
                        <a:ln>
                          <a:noFill/>
                        </a:ln>
                        <a:solidFill>
                          <a:srgbClr val="0D2F37"/>
                        </a:solidFill>
                        <a:effectLst/>
                        <a:latin typeface="+mn-lt"/>
                      </a:endParaRPr>
                    </a:p>
                  </a:txBody>
                  <a:tcPr marT="45693" marB="4569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pPr>
                      <a:r>
                        <a:rPr kumimoji="0" lang="en-US" sz="2000" b="1" i="0" u="none" strike="noStrike" cap="none" normalizeH="0" baseline="0" dirty="0">
                          <a:ln>
                            <a:noFill/>
                          </a:ln>
                          <a:solidFill>
                            <a:srgbClr val="0D2F37"/>
                          </a:solidFill>
                          <a:effectLst/>
                          <a:latin typeface="+mn-lt"/>
                        </a:rPr>
                        <a:t>Customers who are covered by petitions filed on or after July 1, 2021.  Petition numbers are 98,000 and higher</a:t>
                      </a:r>
                    </a:p>
                  </a:txBody>
                  <a:tcPr marT="45693" marB="4569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med" len="med"/>
                    </a:lnB>
                    <a:lnTlToBr>
                      <a:noFill/>
                    </a:lnTlToBr>
                    <a:lnBlToTr>
                      <a:noFill/>
                    </a:lnBlToTr>
                    <a:solidFill>
                      <a:schemeClr val="bg2">
                        <a:lumMod val="90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022931768"/>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EE6A3-429F-4CD5-9F5F-FA667FDD03AB}"/>
              </a:ext>
            </a:extLst>
          </p:cNvPr>
          <p:cNvSpPr>
            <a:spLocks noGrp="1"/>
          </p:cNvSpPr>
          <p:nvPr>
            <p:ph type="title"/>
          </p:nvPr>
        </p:nvSpPr>
        <p:spPr/>
        <p:txBody>
          <a:bodyPr/>
          <a:lstStyle/>
          <a:p>
            <a:r>
              <a:rPr lang="en-US" dirty="0"/>
              <a:t>Key Changes of Reversion 2021</a:t>
            </a:r>
          </a:p>
        </p:txBody>
      </p:sp>
      <p:sp>
        <p:nvSpPr>
          <p:cNvPr id="3" name="Slide Number Placeholder 2">
            <a:extLst>
              <a:ext uri="{FF2B5EF4-FFF2-40B4-BE49-F238E27FC236}">
                <a16:creationId xmlns:a16="http://schemas.microsoft.com/office/drawing/2014/main" id="{39AF3838-9792-431B-9EDC-06D14C0867A9}"/>
              </a:ext>
            </a:extLst>
          </p:cNvPr>
          <p:cNvSpPr>
            <a:spLocks noGrp="1"/>
          </p:cNvSpPr>
          <p:nvPr>
            <p:ph type="sldNum" sz="quarter" idx="4"/>
          </p:nvPr>
        </p:nvSpPr>
        <p:spPr/>
        <p:txBody>
          <a:bodyPr/>
          <a:lstStyle/>
          <a:p>
            <a:fld id="{941BE8DD-6BA1-AD43-8321-0CEB068BCC7D}" type="slidenum">
              <a:rPr lang="en-US" smtClean="0"/>
              <a:pPr/>
              <a:t>8</a:t>
            </a:fld>
            <a:endParaRPr lang="en-US" dirty="0"/>
          </a:p>
        </p:txBody>
      </p:sp>
      <p:sp>
        <p:nvSpPr>
          <p:cNvPr id="4" name="Content Placeholder 3">
            <a:extLst>
              <a:ext uri="{FF2B5EF4-FFF2-40B4-BE49-F238E27FC236}">
                <a16:creationId xmlns:a16="http://schemas.microsoft.com/office/drawing/2014/main" id="{4BDECDF6-135E-407F-801D-12FC0DC1A1C6}"/>
              </a:ext>
            </a:extLst>
          </p:cNvPr>
          <p:cNvSpPr>
            <a:spLocks noGrp="1"/>
          </p:cNvSpPr>
          <p:nvPr>
            <p:ph sz="quarter" idx="10"/>
          </p:nvPr>
        </p:nvSpPr>
        <p:spPr/>
        <p:txBody>
          <a:bodyPr>
            <a:normAutofit fontScale="92500" lnSpcReduction="20000"/>
          </a:bodyPr>
          <a:lstStyle/>
          <a:p>
            <a:pPr>
              <a:buClr>
                <a:srgbClr val="00B0F0"/>
              </a:buClr>
              <a:buFont typeface="Lucida Sans Unicode" panose="020B0602030504020204" pitchFamily="34" charset="0"/>
              <a:buChar char="‣"/>
              <a:defRPr/>
            </a:pPr>
            <a:r>
              <a:rPr kumimoji="0" lang="en-US" altLang="en-US" sz="2800" b="1" i="0" u="none" strike="noStrike" kern="1200" cap="none" spc="0" normalizeH="0" baseline="0" noProof="0" dirty="0">
                <a:ln>
                  <a:noFill/>
                </a:ln>
                <a:solidFill>
                  <a:schemeClr val="accent6"/>
                </a:solidFill>
                <a:effectLst/>
                <a:uLnTx/>
                <a:uFillTx/>
                <a:ea typeface="+mn-ea"/>
                <a:cs typeface="Arial" panose="020B0604020202020204" pitchFamily="34" charset="0"/>
              </a:rPr>
              <a:t>Deadline </a:t>
            </a:r>
            <a:r>
              <a:rPr kumimoji="0" lang="en-US" altLang="en-US" sz="2800" b="0" i="0" u="none" strike="noStrike" kern="1200" cap="none" spc="0" normalizeH="0" baseline="0" noProof="0" dirty="0">
                <a:ln>
                  <a:noFill/>
                </a:ln>
                <a:solidFill>
                  <a:schemeClr val="accent6"/>
                </a:solidFill>
                <a:effectLst/>
                <a:uLnTx/>
                <a:uFillTx/>
                <a:ea typeface="+mn-ea"/>
                <a:cs typeface="Arial" panose="020B0604020202020204" pitchFamily="34" charset="0"/>
              </a:rPr>
              <a:t>- Training must be approved by the latter of </a:t>
            </a:r>
            <a:r>
              <a:rPr kumimoji="0" lang="en-US" altLang="en-US" sz="2800" b="1" i="0" u="none" strike="noStrike" kern="1200" cap="none" spc="0" normalizeH="0" baseline="0" noProof="0" dirty="0">
                <a:ln>
                  <a:noFill/>
                </a:ln>
                <a:solidFill>
                  <a:schemeClr val="accent6"/>
                </a:solidFill>
                <a:effectLst/>
                <a:uLnTx/>
                <a:uFillTx/>
                <a:ea typeface="+mn-ea"/>
                <a:cs typeface="Arial" panose="020B0604020202020204" pitchFamily="34" charset="0"/>
              </a:rPr>
              <a:t>8 weeks </a:t>
            </a:r>
            <a:r>
              <a:rPr kumimoji="0" lang="en-US" altLang="en-US" sz="2800" b="0" i="0" u="none" strike="noStrike" kern="1200" cap="none" spc="0" normalizeH="0" baseline="0" noProof="0" dirty="0">
                <a:ln>
                  <a:noFill/>
                </a:ln>
                <a:solidFill>
                  <a:schemeClr val="accent6"/>
                </a:solidFill>
                <a:effectLst/>
                <a:uLnTx/>
                <a:uFillTx/>
                <a:ea typeface="+mn-ea"/>
                <a:cs typeface="Arial" panose="020B0604020202020204" pitchFamily="34" charset="0"/>
              </a:rPr>
              <a:t>from date of petition certification; or </a:t>
            </a:r>
            <a:r>
              <a:rPr kumimoji="0" lang="en-US" altLang="en-US" sz="2800" b="1" i="0" u="none" strike="noStrike" kern="1200" cap="none" spc="0" normalizeH="0" baseline="0" noProof="0" dirty="0">
                <a:ln>
                  <a:noFill/>
                </a:ln>
                <a:solidFill>
                  <a:schemeClr val="accent6"/>
                </a:solidFill>
                <a:effectLst/>
                <a:uLnTx/>
                <a:uFillTx/>
                <a:ea typeface="+mn-ea"/>
                <a:cs typeface="Arial" panose="020B0604020202020204" pitchFamily="34" charset="0"/>
              </a:rPr>
              <a:t>16 weeks </a:t>
            </a:r>
            <a:r>
              <a:rPr kumimoji="0" lang="en-US" altLang="en-US" sz="2800" b="0" i="0" u="none" strike="noStrike" kern="1200" cap="none" spc="0" normalizeH="0" baseline="0" noProof="0" dirty="0">
                <a:ln>
                  <a:noFill/>
                </a:ln>
                <a:solidFill>
                  <a:schemeClr val="accent6"/>
                </a:solidFill>
                <a:effectLst/>
                <a:uLnTx/>
                <a:uFillTx/>
                <a:ea typeface="+mn-ea"/>
                <a:cs typeface="Arial" panose="020B0604020202020204" pitchFamily="34" charset="0"/>
              </a:rPr>
              <a:t>from worker’s most recent total separation</a:t>
            </a:r>
          </a:p>
          <a:p>
            <a:pPr marL="285750" indent="-285750" algn="l" eaLnBrk="1" hangingPunct="1">
              <a:buClr>
                <a:srgbClr val="00B0F0"/>
              </a:buClr>
              <a:buFont typeface="Lucida Sans Unicode" panose="020B0602030504020204" pitchFamily="34" charset="0"/>
              <a:buChar char="‣"/>
              <a:defRPr/>
            </a:pPr>
            <a:endParaRPr lang="en-US" altLang="en-US" b="1" dirty="0">
              <a:solidFill>
                <a:schemeClr val="accent6"/>
              </a:solidFill>
            </a:endParaRPr>
          </a:p>
          <a:p>
            <a:pPr marL="285750" indent="-285750" algn="l" eaLnBrk="1" hangingPunct="1">
              <a:buClr>
                <a:srgbClr val="00B0F0"/>
              </a:buClr>
              <a:buFont typeface="Lucida Sans Unicode" panose="020B0602030504020204" pitchFamily="34" charset="0"/>
              <a:buChar char="‣"/>
              <a:defRPr/>
            </a:pPr>
            <a:r>
              <a:rPr lang="en-US" altLang="en-US" b="1" dirty="0">
                <a:solidFill>
                  <a:schemeClr val="bg2"/>
                </a:solidFill>
              </a:rPr>
              <a:t>Affected Workers </a:t>
            </a:r>
            <a:r>
              <a:rPr lang="en-US" altLang="en-US" b="1" dirty="0">
                <a:solidFill>
                  <a:schemeClr val="accent6"/>
                </a:solidFill>
              </a:rPr>
              <a:t>- </a:t>
            </a:r>
            <a:r>
              <a:rPr lang="en-US" altLang="en-US" dirty="0">
                <a:solidFill>
                  <a:schemeClr val="accent6"/>
                </a:solidFill>
              </a:rPr>
              <a:t>Workers responsible for manufacturing.  Service sector workers </a:t>
            </a:r>
            <a:r>
              <a:rPr lang="en-US" altLang="en-US" b="1" u="sng" dirty="0">
                <a:solidFill>
                  <a:srgbClr val="FF0000"/>
                </a:solidFill>
              </a:rPr>
              <a:t>no longer </a:t>
            </a:r>
            <a:r>
              <a:rPr lang="en-US" altLang="en-US" dirty="0">
                <a:solidFill>
                  <a:schemeClr val="accent6"/>
                </a:solidFill>
              </a:rPr>
              <a:t>covered. </a:t>
            </a:r>
            <a:r>
              <a:rPr lang="en-US" altLang="en-US" sz="2200" dirty="0">
                <a:solidFill>
                  <a:schemeClr val="accent6"/>
                </a:solidFill>
              </a:rPr>
              <a:t>(still file for a 1666 in case service sector workers are later found eligible)</a:t>
            </a:r>
            <a:endParaRPr lang="en-US" altLang="en-US" dirty="0">
              <a:solidFill>
                <a:schemeClr val="accent6"/>
              </a:solidFill>
            </a:endParaRPr>
          </a:p>
          <a:p>
            <a:pPr marL="285750" indent="-285750" algn="l" eaLnBrk="1" hangingPunct="1">
              <a:buClr>
                <a:srgbClr val="00B0F0"/>
              </a:buClr>
              <a:buFont typeface="Lucida Sans Unicode" panose="020B0602030504020204" pitchFamily="34" charset="0"/>
              <a:buChar char="‣"/>
              <a:defRPr/>
            </a:pPr>
            <a:endParaRPr lang="en-US" altLang="en-US" dirty="0">
              <a:solidFill>
                <a:schemeClr val="accent6"/>
              </a:solidFill>
            </a:endParaRPr>
          </a:p>
          <a:p>
            <a:pPr marL="285750" indent="-285750" algn="l" eaLnBrk="1" hangingPunct="1">
              <a:buClr>
                <a:srgbClr val="00B0F0"/>
              </a:buClr>
              <a:buFont typeface="Lucida Sans Unicode" panose="020B0602030504020204" pitchFamily="34" charset="0"/>
              <a:buChar char="‣"/>
              <a:defRPr/>
            </a:pPr>
            <a:r>
              <a:rPr lang="en-US" altLang="en-US" b="1" dirty="0">
                <a:solidFill>
                  <a:schemeClr val="accent6"/>
                </a:solidFill>
              </a:rPr>
              <a:t>Incumbent worker training </a:t>
            </a:r>
            <a:r>
              <a:rPr lang="en-US" altLang="en-US" sz="2000" dirty="0">
                <a:solidFill>
                  <a:schemeClr val="accent6"/>
                </a:solidFill>
              </a:rPr>
              <a:t>-</a:t>
            </a:r>
            <a:r>
              <a:rPr lang="en-US" altLang="en-US" sz="2400" dirty="0">
                <a:solidFill>
                  <a:schemeClr val="accent6"/>
                </a:solidFill>
              </a:rPr>
              <a:t> Adversely affected incumbent workers are </a:t>
            </a:r>
            <a:r>
              <a:rPr lang="en-US" altLang="en-US" sz="2400" u="sng" dirty="0">
                <a:solidFill>
                  <a:schemeClr val="accent6"/>
                </a:solidFill>
              </a:rPr>
              <a:t>not eligible </a:t>
            </a:r>
            <a:r>
              <a:rPr lang="en-US" altLang="en-US" sz="2400" dirty="0">
                <a:solidFill>
                  <a:schemeClr val="accent6"/>
                </a:solidFill>
              </a:rPr>
              <a:t>for TAA benefits and services (</a:t>
            </a:r>
            <a:r>
              <a:rPr lang="en-US" altLang="en-US" sz="2400" i="1" dirty="0">
                <a:solidFill>
                  <a:schemeClr val="accent6"/>
                </a:solidFill>
              </a:rPr>
              <a:t>workers must be fully separated)</a:t>
            </a:r>
            <a:endParaRPr lang="en-US" altLang="en-US" sz="2400" dirty="0">
              <a:solidFill>
                <a:schemeClr val="accent6"/>
              </a:solidFill>
            </a:endParaRPr>
          </a:p>
          <a:p>
            <a:endParaRPr lang="en-US" dirty="0"/>
          </a:p>
        </p:txBody>
      </p:sp>
    </p:spTree>
    <p:extLst>
      <p:ext uri="{BB962C8B-B14F-4D97-AF65-F5344CB8AC3E}">
        <p14:creationId xmlns:p14="http://schemas.microsoft.com/office/powerpoint/2010/main" val="3446550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F9491D-FD27-4550-BB4C-010D295F604D}"/>
              </a:ext>
            </a:extLst>
          </p:cNvPr>
          <p:cNvSpPr>
            <a:spLocks noGrp="1"/>
          </p:cNvSpPr>
          <p:nvPr>
            <p:ph idx="1"/>
          </p:nvPr>
        </p:nvSpPr>
        <p:spPr>
          <a:xfrm>
            <a:off x="457200" y="1446235"/>
            <a:ext cx="8229600" cy="4740556"/>
          </a:xfrm>
        </p:spPr>
        <p:txBody>
          <a:bodyPr>
            <a:normAutofit/>
          </a:bodyPr>
          <a:lstStyle/>
          <a:p>
            <a:pPr marL="285750" indent="-285750" algn="l" eaLnBrk="1" hangingPunct="1">
              <a:buClr>
                <a:srgbClr val="00B0F0"/>
              </a:buClr>
              <a:buFont typeface="Lucida Sans Unicode" panose="020B0602030504020204" pitchFamily="34" charset="0"/>
              <a:buChar char="‣"/>
              <a:defRPr/>
            </a:pPr>
            <a:r>
              <a:rPr lang="en-US" altLang="en-US" b="1" dirty="0">
                <a:solidFill>
                  <a:schemeClr val="accent6"/>
                </a:solidFill>
              </a:rPr>
              <a:t>Federal Good Cause </a:t>
            </a:r>
            <a:r>
              <a:rPr lang="en-US" altLang="en-US" sz="2000" dirty="0">
                <a:solidFill>
                  <a:schemeClr val="accent6"/>
                </a:solidFill>
              </a:rPr>
              <a:t>– </a:t>
            </a:r>
            <a:r>
              <a:rPr lang="en-US" altLang="en-US" sz="2800" b="1" u="sng" dirty="0">
                <a:solidFill>
                  <a:srgbClr val="FF0000"/>
                </a:solidFill>
              </a:rPr>
              <a:t>no longer</a:t>
            </a:r>
            <a:r>
              <a:rPr lang="en-US" altLang="en-US" sz="2800" dirty="0">
                <a:solidFill>
                  <a:schemeClr val="tx1"/>
                </a:solidFill>
              </a:rPr>
              <a:t> </a:t>
            </a:r>
            <a:r>
              <a:rPr lang="en-US" altLang="en-US" sz="2800" dirty="0">
                <a:solidFill>
                  <a:schemeClr val="accent6"/>
                </a:solidFill>
              </a:rPr>
              <a:t>available, but states may apply Equitable Tolling of deadlines to extend deadlines in egregious circumstances.  </a:t>
            </a:r>
            <a:r>
              <a:rPr lang="en-US" altLang="en-US" sz="2000" dirty="0">
                <a:solidFill>
                  <a:srgbClr val="FF0000"/>
                </a:solidFill>
              </a:rPr>
              <a:t>(In order to apply for Equitable Tolling, one must have an approved Extenuating Circumstances extension)</a:t>
            </a:r>
          </a:p>
          <a:p>
            <a:pPr>
              <a:buClr>
                <a:srgbClr val="00B0F0"/>
              </a:buClr>
              <a:buFont typeface="Lucida Sans Unicode" panose="020B0602030504020204" pitchFamily="34" charset="0"/>
              <a:buChar char="‣"/>
              <a:defRPr/>
            </a:pPr>
            <a:r>
              <a:rPr lang="en-US" altLang="en-US" sz="2800" b="1" dirty="0">
                <a:solidFill>
                  <a:schemeClr val="accent6"/>
                </a:solidFill>
              </a:rPr>
              <a:t>Justifiable Cause </a:t>
            </a:r>
            <a:r>
              <a:rPr lang="en-US" altLang="en-US" sz="2800" dirty="0">
                <a:solidFill>
                  <a:schemeClr val="accent6"/>
                </a:solidFill>
              </a:rPr>
              <a:t>– No longer available.  Can no longer extend the period in which TRA can be paid</a:t>
            </a:r>
            <a:endParaRPr lang="en-US" altLang="en-US" b="1" dirty="0">
              <a:solidFill>
                <a:schemeClr val="accent6"/>
              </a:solidFill>
            </a:endParaRPr>
          </a:p>
          <a:p>
            <a:pPr marL="285750" indent="-285750" algn="l" eaLnBrk="1" hangingPunct="1">
              <a:buClr>
                <a:srgbClr val="00B0F0"/>
              </a:buClr>
              <a:buFont typeface="Lucida Sans Unicode" panose="020B0602030504020204" pitchFamily="34" charset="0"/>
              <a:buChar char="‣"/>
              <a:defRPr/>
            </a:pPr>
            <a:r>
              <a:rPr lang="en-US" altLang="en-US" b="1" dirty="0">
                <a:solidFill>
                  <a:schemeClr val="accent6"/>
                </a:solidFill>
              </a:rPr>
              <a:t>Health Coverage Tax Credit (HCTC)</a:t>
            </a:r>
            <a:r>
              <a:rPr lang="en-US" altLang="en-US" dirty="0">
                <a:solidFill>
                  <a:schemeClr val="accent6"/>
                </a:solidFill>
              </a:rPr>
              <a:t> </a:t>
            </a:r>
            <a:r>
              <a:rPr lang="en-US" altLang="en-US" sz="2000" dirty="0">
                <a:solidFill>
                  <a:schemeClr val="tx1"/>
                </a:solidFill>
              </a:rPr>
              <a:t>– </a:t>
            </a:r>
            <a:r>
              <a:rPr lang="en-US" altLang="en-US" sz="2800" dirty="0">
                <a:solidFill>
                  <a:schemeClr val="accent2"/>
                </a:solidFill>
              </a:rPr>
              <a:t>Expires December 31, 2021.    </a:t>
            </a:r>
          </a:p>
        </p:txBody>
      </p:sp>
      <p:sp>
        <p:nvSpPr>
          <p:cNvPr id="3" name="Title 2">
            <a:extLst>
              <a:ext uri="{FF2B5EF4-FFF2-40B4-BE49-F238E27FC236}">
                <a16:creationId xmlns:a16="http://schemas.microsoft.com/office/drawing/2014/main" id="{F7C1F36A-6A6A-4487-B894-108227DB595A}"/>
              </a:ext>
            </a:extLst>
          </p:cNvPr>
          <p:cNvSpPr>
            <a:spLocks noGrp="1"/>
          </p:cNvSpPr>
          <p:nvPr>
            <p:ph type="title"/>
          </p:nvPr>
        </p:nvSpPr>
        <p:spPr/>
        <p:txBody>
          <a:bodyPr/>
          <a:lstStyle/>
          <a:p>
            <a:r>
              <a:rPr lang="en-US" dirty="0"/>
              <a:t>Key Changes of Reversion 2021</a:t>
            </a:r>
          </a:p>
        </p:txBody>
      </p:sp>
      <p:sp>
        <p:nvSpPr>
          <p:cNvPr id="4" name="Slide Number Placeholder 3">
            <a:extLst>
              <a:ext uri="{FF2B5EF4-FFF2-40B4-BE49-F238E27FC236}">
                <a16:creationId xmlns:a16="http://schemas.microsoft.com/office/drawing/2014/main" id="{534A9A09-464F-4F30-98FB-EF508EA61A0C}"/>
              </a:ext>
            </a:extLst>
          </p:cNvPr>
          <p:cNvSpPr>
            <a:spLocks noGrp="1"/>
          </p:cNvSpPr>
          <p:nvPr>
            <p:ph type="sldNum" sz="quarter" idx="10"/>
          </p:nvPr>
        </p:nvSpPr>
        <p:spPr/>
        <p:txBody>
          <a:bodyPr/>
          <a:lstStyle/>
          <a:p>
            <a:fld id="{26DF2BE2-62AB-489E-9A22-F74F740AD108}" type="slidenum">
              <a:rPr lang="en-US" altLang="en-US" smtClean="0"/>
              <a:pPr/>
              <a:t>9</a:t>
            </a:fld>
            <a:endParaRPr lang="en-US" altLang="en-US"/>
          </a:p>
        </p:txBody>
      </p:sp>
    </p:spTree>
    <p:extLst>
      <p:ext uri="{BB962C8B-B14F-4D97-AF65-F5344CB8AC3E}">
        <p14:creationId xmlns:p14="http://schemas.microsoft.com/office/powerpoint/2010/main" val="1512698758"/>
      </p:ext>
    </p:extLst>
  </p:cSld>
  <p:clrMapOvr>
    <a:masterClrMapping/>
  </p:clrMapOvr>
</p:sld>
</file>

<file path=ppt/theme/theme1.xml><?xml version="1.0" encoding="utf-8"?>
<a:theme xmlns:a="http://schemas.openxmlformats.org/drawingml/2006/main" name="Office Theme">
  <a:themeElements>
    <a:clrScheme name="MassHire">
      <a:dk1>
        <a:srgbClr val="009876"/>
      </a:dk1>
      <a:lt1>
        <a:srgbClr val="FFFFFF"/>
      </a:lt1>
      <a:dk2>
        <a:srgbClr val="032B4A"/>
      </a:dk2>
      <a:lt2>
        <a:srgbClr val="FDB525"/>
      </a:lt2>
      <a:accent1>
        <a:srgbClr val="D1D3D4"/>
      </a:accent1>
      <a:accent2>
        <a:srgbClr val="63BCE6"/>
      </a:accent2>
      <a:accent3>
        <a:srgbClr val="AF48B7"/>
      </a:accent3>
      <a:accent4>
        <a:srgbClr val="27C19F"/>
      </a:accent4>
      <a:accent5>
        <a:srgbClr val="436581"/>
      </a:accent5>
      <a:accent6>
        <a:srgbClr val="0000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8224</TotalTime>
  <Words>3024</Words>
  <Application>Microsoft Office PowerPoint</Application>
  <PresentationFormat>On-screen Show (4:3)</PresentationFormat>
  <Paragraphs>263</Paragraphs>
  <Slides>27</Slides>
  <Notes>19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27</vt:i4>
      </vt:variant>
    </vt:vector>
  </HeadingPairs>
  <TitlesOfParts>
    <vt:vector size="36" baseType="lpstr">
      <vt:lpstr>Arial</vt:lpstr>
      <vt:lpstr>Calibri</vt:lpstr>
      <vt:lpstr>Courier New</vt:lpstr>
      <vt:lpstr>Lucida Grande</vt:lpstr>
      <vt:lpstr>Lucida Sans Unicode</vt:lpstr>
      <vt:lpstr>Times New Roman</vt:lpstr>
      <vt:lpstr>Wingdings</vt:lpstr>
      <vt:lpstr>Wingdings 3</vt:lpstr>
      <vt:lpstr>Office Theme</vt:lpstr>
      <vt:lpstr>PowerPoint Presentation</vt:lpstr>
      <vt:lpstr>Trade’s Purpose</vt:lpstr>
      <vt:lpstr>Some History…</vt:lpstr>
      <vt:lpstr>Amendments</vt:lpstr>
      <vt:lpstr>Reversion 2021</vt:lpstr>
      <vt:lpstr>Petitions v. Rules to Follow</vt:lpstr>
      <vt:lpstr>Petitions v. Rules to Follow</vt:lpstr>
      <vt:lpstr>Key Changes of Reversion 2021</vt:lpstr>
      <vt:lpstr>Key Changes of Reversion 2021</vt:lpstr>
      <vt:lpstr>Key Changes of Reversion 2021</vt:lpstr>
      <vt:lpstr>Key Changes of Reversion 2021</vt:lpstr>
      <vt:lpstr>Key Changes of Reversion 2021</vt:lpstr>
      <vt:lpstr>Training Under Reversion 2021 </vt:lpstr>
      <vt:lpstr>Training Waivers Allowed under Reversion 2021 </vt:lpstr>
      <vt:lpstr>Return of Alternative Trade  Adjustment Assistance (ATAA)</vt:lpstr>
      <vt:lpstr>Return of Alternative Trade  Adjustment Assistance (ATAA)</vt:lpstr>
      <vt:lpstr>Job Search Allowance Amount</vt:lpstr>
      <vt:lpstr>Relocation Allowances Amount</vt:lpstr>
      <vt:lpstr>Trade Readjustment Allowances</vt:lpstr>
      <vt:lpstr>TRA Eligibility Requirements</vt:lpstr>
      <vt:lpstr>Basic TRA</vt:lpstr>
      <vt:lpstr>Additional TRA</vt:lpstr>
      <vt:lpstr>Completion TRA</vt:lpstr>
      <vt:lpstr> Completion TRA Eligibility Period </vt:lpstr>
      <vt:lpstr>Summary:  Maximum TRA</vt:lpstr>
      <vt:lpstr>TRA Program Benefits: TRA Timeline</vt:lpstr>
      <vt:lpstr>Contacts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Pertuso</dc:creator>
  <cp:lastModifiedBy>Quan, Christopher (DWD)</cp:lastModifiedBy>
  <cp:revision>210</cp:revision>
  <dcterms:created xsi:type="dcterms:W3CDTF">2018-04-17T17:15:10Z</dcterms:created>
  <dcterms:modified xsi:type="dcterms:W3CDTF">2021-11-18T15:45:20Z</dcterms:modified>
</cp:coreProperties>
</file>