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6" r:id="rId14"/>
    <p:sldId id="277" r:id="rId15"/>
    <p:sldId id="279" r:id="rId16"/>
    <p:sldId id="28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42B4A"/>
    <a:srgbClr val="223651"/>
    <a:srgbClr val="139876"/>
    <a:srgbClr val="7D3379"/>
    <a:srgbClr val="53A4CF"/>
    <a:srgbClr val="112638"/>
    <a:srgbClr val="45A78E"/>
    <a:srgbClr val="426480"/>
    <a:srgbClr val="42647F"/>
    <a:srgbClr val="FAA7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9" autoAdjust="0"/>
    <p:restoredTop sz="94660"/>
  </p:normalViewPr>
  <p:slideViewPr>
    <p:cSldViewPr snapToGrid="0" snapToObjects="1">
      <p:cViewPr varScale="1">
        <p:scale>
          <a:sx n="62" d="100"/>
          <a:sy n="62" d="100"/>
        </p:scale>
        <p:origin x="1408" y="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1798B2-8A4B-2446-B6F0-7A9B9C158E37}" type="datetimeFigureOut">
              <a:rPr lang="en-US" smtClean="0"/>
              <a:t>7/30/2021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43C99-E074-C04C-AF52-066428F31260}" type="slidenum">
              <a:rPr lang="en-US" smtClean="0"/>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E1118-A4E6-2B4A-AF18-287D336DCF6C}" type="datetimeFigureOut">
              <a:rPr lang="en-US" smtClean="0"/>
              <a:t>7/30/2021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3126A-5919-944C-8385-AD187C64D85E}" type="slidenum">
              <a:rPr lang="en-US" smtClean="0"/>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249ACA8C-75FA-4A73-9246-C417418B6D9D}"/>
              </a:ext>
            </a:extLst>
          </p:cNvPr>
          <p:cNvSpPr>
            <a:spLocks noGrp="1" noChangeArrowheads="1"/>
          </p:cNvSpPr>
          <p:nvPr>
            <p:ph type="sldNum" sz="quarter" idx="5"/>
          </p:nvPr>
        </p:nvSpPr>
        <p:spPr>
          <a:noFill/>
        </p:spPr>
        <p:txBody>
          <a:bodyPr/>
          <a:lstStyle>
            <a:lvl1pPr defTabSz="931863">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F613554-48AA-4AC5-A725-745373853677}" type="slidenum">
              <a:rPr lang="en-US" altLang="en-US" smtClean="0"/>
              <a:pPr>
                <a:spcBef>
                  <a:spcPct val="0"/>
                </a:spcBef>
              </a:pPr>
              <a:t>1</a:t>
            </a:fld>
            <a:endParaRPr lang="en-US" altLang="en-US" dirty="0"/>
          </a:p>
        </p:txBody>
      </p:sp>
      <p:sp>
        <p:nvSpPr>
          <p:cNvPr id="7171" name="Rectangle 2">
            <a:extLst>
              <a:ext uri="{FF2B5EF4-FFF2-40B4-BE49-F238E27FC236}">
                <a16:creationId xmlns:a16="http://schemas.microsoft.com/office/drawing/2014/main" id="{6C54C2C0-0C6E-4C9F-B69D-A2BE298F55C9}"/>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810C389E-DB1D-4ED0-9228-4474C735B8CF}"/>
              </a:ext>
            </a:extLst>
          </p:cNvPr>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2325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5"/>
          </p:nvPr>
        </p:nvSpPr>
        <p:spPr/>
        <p:txBody>
          <a:bodyPr/>
          <a:lstStyle/>
          <a:p>
            <a:pPr>
              <a:defRPr/>
            </a:pPr>
            <a:fld id="{23B485A2-FAE7-495B-9F90-CA35C62A9D83}" type="slidenum">
              <a:rPr lang="en-US" altLang="en-US" smtClean="0"/>
              <a:pPr>
                <a:defRPr/>
              </a:pPr>
              <a:t>3</a:t>
            </a:fld>
            <a:endParaRPr lang="en-US" altLang="en-US" dirty="0"/>
          </a:p>
        </p:txBody>
      </p:sp>
    </p:spTree>
    <p:extLst>
      <p:ext uri="{BB962C8B-B14F-4D97-AF65-F5344CB8AC3E}">
        <p14:creationId xmlns:p14="http://schemas.microsoft.com/office/powerpoint/2010/main" val="1944413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Lucida Sans Typewriter" panose="020B0509030504030204" pitchFamily="49" charset="0"/>
            </a:endParaRPr>
          </a:p>
        </p:txBody>
      </p:sp>
      <p:sp>
        <p:nvSpPr>
          <p:cNvPr id="4" name="Slide Number Placeholder 3"/>
          <p:cNvSpPr>
            <a:spLocks noGrp="1"/>
          </p:cNvSpPr>
          <p:nvPr>
            <p:ph type="sldNum" sz="quarter" idx="5"/>
          </p:nvPr>
        </p:nvSpPr>
        <p:spPr/>
        <p:txBody>
          <a:bodyPr/>
          <a:lstStyle/>
          <a:p>
            <a:pPr>
              <a:defRPr/>
            </a:pPr>
            <a:fld id="{23B485A2-FAE7-495B-9F90-CA35C62A9D83}" type="slidenum">
              <a:rPr lang="en-US" altLang="en-US" smtClean="0"/>
              <a:pPr>
                <a:defRPr/>
              </a:pPr>
              <a:t>5</a:t>
            </a:fld>
            <a:endParaRPr lang="en-US" altLang="en-US" dirty="0"/>
          </a:p>
        </p:txBody>
      </p:sp>
    </p:spTree>
    <p:extLst>
      <p:ext uri="{BB962C8B-B14F-4D97-AF65-F5344CB8AC3E}">
        <p14:creationId xmlns:p14="http://schemas.microsoft.com/office/powerpoint/2010/main" val="1258694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8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5D6A80-3309-4B90-BDCB-0EFC27E4BA5A}" type="slidenum">
              <a:rPr lang="en-US" altLang="en-US" smtClean="0"/>
              <a:pPr>
                <a:spcBef>
                  <a:spcPct val="0"/>
                </a:spcBef>
              </a:pPr>
              <a:t>15</a:t>
            </a:fld>
            <a:endParaRPr lang="en-US" altLang="en-US"/>
          </a:p>
        </p:txBody>
      </p:sp>
    </p:spTree>
    <p:extLst>
      <p:ext uri="{BB962C8B-B14F-4D97-AF65-F5344CB8AC3E}">
        <p14:creationId xmlns:p14="http://schemas.microsoft.com/office/powerpoint/2010/main" val="1475391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49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Calibri" panose="020F0502020204030204" pitchFamily="34" charset="0"/>
              </a:defRPr>
            </a:lvl1pPr>
            <a:lvl2pPr marL="742950" indent="-285750" defTabSz="931863">
              <a:spcBef>
                <a:spcPct val="30000"/>
              </a:spcBef>
              <a:defRPr sz="1200">
                <a:solidFill>
                  <a:schemeClr val="tx1"/>
                </a:solidFill>
                <a:latin typeface="Calibri" panose="020F0502020204030204" pitchFamily="34" charset="0"/>
              </a:defRPr>
            </a:lvl2pPr>
            <a:lvl3pPr marL="1143000" indent="-228600" defTabSz="931863">
              <a:spcBef>
                <a:spcPct val="30000"/>
              </a:spcBef>
              <a:defRPr sz="1200">
                <a:solidFill>
                  <a:schemeClr val="tx1"/>
                </a:solidFill>
                <a:latin typeface="Calibri" panose="020F0502020204030204" pitchFamily="34" charset="0"/>
              </a:defRPr>
            </a:lvl3pPr>
            <a:lvl4pPr marL="1600200" indent="-228600" defTabSz="931863">
              <a:spcBef>
                <a:spcPct val="30000"/>
              </a:spcBef>
              <a:defRPr sz="1200">
                <a:solidFill>
                  <a:schemeClr val="tx1"/>
                </a:solidFill>
                <a:latin typeface="Calibri" panose="020F0502020204030204" pitchFamily="34" charset="0"/>
              </a:defRPr>
            </a:lvl4pPr>
            <a:lvl5pPr marL="2057400" indent="-228600" defTabSz="931863">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8044B8-1D27-43DD-AE6A-94E65222DCA6}" type="slidenum">
              <a:rPr lang="en-US" altLang="en-US" smtClean="0"/>
              <a:pPr>
                <a:spcBef>
                  <a:spcPct val="0"/>
                </a:spcBef>
              </a:pPr>
              <a:t>16</a:t>
            </a:fld>
            <a:endParaRPr lang="en-US" altLang="en-US"/>
          </a:p>
        </p:txBody>
      </p:sp>
    </p:spTree>
    <p:extLst>
      <p:ext uri="{BB962C8B-B14F-4D97-AF65-F5344CB8AC3E}">
        <p14:creationId xmlns:p14="http://schemas.microsoft.com/office/powerpoint/2010/main" val="1674634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86612813"/>
      </p:ext>
    </p:extLst>
  </p:cSld>
  <p:clrMapOvr>
    <a:masterClrMapping/>
  </p:clrMapOvr>
  <p:transition spd="med" advTm="5000"/>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5957674"/>
      </p:ext>
    </p:extLst>
  </p:cSld>
  <p:clrMapOvr>
    <a:masterClrMapping/>
  </p:clrMapOvr>
  <p:transition spd="med" advTm="5000"/>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0" y="1066800"/>
            <a:ext cx="40386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91000" y="1066800"/>
            <a:ext cx="40386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7215968"/>
      </p:ext>
    </p:extLst>
  </p:cSld>
  <p:clrMapOvr>
    <a:masterClrMapping/>
  </p:clrMapOvr>
  <p:transition spd="med" advTm="500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7926917" y="2"/>
            <a:ext cx="739678"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9">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hyperlink" Target="mailto:Susan.A.Zebrak@DETMA.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hyperlink" Target="mailto:Christopher.QUan@Massmail.state.ma.u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dailyclipart.net/clipart/category/money-clip-art/" TargetMode="External"/><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a:extLst>
              <a:ext uri="{FF2B5EF4-FFF2-40B4-BE49-F238E27FC236}">
                <a16:creationId xmlns:a16="http://schemas.microsoft.com/office/drawing/2014/main" id="{EFF569FE-265A-4B62-B64A-E6D81A7ED409}"/>
              </a:ext>
            </a:extLst>
          </p:cNvPr>
          <p:cNvSpPr txBox="1">
            <a:spLocks noChangeArrowheads="1"/>
          </p:cNvSpPr>
          <p:nvPr/>
        </p:nvSpPr>
        <p:spPr bwMode="auto">
          <a:xfrm>
            <a:off x="-76200" y="2895600"/>
            <a:ext cx="9144000" cy="1066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algn="ctr" eaLnBrk="1" hangingPunct="1">
              <a:spcBef>
                <a:spcPts val="400"/>
              </a:spcBef>
              <a:buClr>
                <a:schemeClr val="accent1"/>
              </a:buClr>
              <a:buSzPct val="68000"/>
              <a:buFont typeface="Wingdings 3" panose="05040102010807070707" pitchFamily="18" charset="2"/>
              <a:buNone/>
            </a:pPr>
            <a:r>
              <a:rPr lang="en-US" altLang="en-US" sz="3600" b="1" dirty="0">
                <a:latin typeface="Calibri" panose="020F0502020204030204" pitchFamily="34" charset="0"/>
                <a:cs typeface="Calibri" panose="020F0502020204030204" pitchFamily="34" charset="0"/>
              </a:rPr>
              <a:t>Trade Readjustment Allowance (TRA)</a:t>
            </a:r>
          </a:p>
          <a:p>
            <a:pPr algn="ctr" eaLnBrk="1" hangingPunct="1">
              <a:spcBef>
                <a:spcPts val="400"/>
              </a:spcBef>
              <a:buClr>
                <a:schemeClr val="accent1"/>
              </a:buClr>
              <a:buSzPct val="68000"/>
              <a:buFont typeface="Wingdings 3" panose="05040102010807070707" pitchFamily="18" charset="2"/>
              <a:buNone/>
            </a:pPr>
            <a:endParaRPr lang="en-US" altLang="en-US" sz="2400" b="1" dirty="0"/>
          </a:p>
        </p:txBody>
      </p:sp>
      <p:pic>
        <p:nvPicPr>
          <p:cNvPr id="6147" name="Picture 3" descr="topgraphic">
            <a:extLst>
              <a:ext uri="{FF2B5EF4-FFF2-40B4-BE49-F238E27FC236}">
                <a16:creationId xmlns:a16="http://schemas.microsoft.com/office/drawing/2014/main" id="{0A9C3185-AEE3-481A-B225-70C115F0D8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427" y="-109855"/>
            <a:ext cx="9400854" cy="207168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4">
            <a:extLst>
              <a:ext uri="{FF2B5EF4-FFF2-40B4-BE49-F238E27FC236}">
                <a16:creationId xmlns:a16="http://schemas.microsoft.com/office/drawing/2014/main" id="{55C0B664-82DB-4392-8185-BAA8D0947352}"/>
              </a:ext>
            </a:extLst>
          </p:cNvPr>
          <p:cNvSpPr>
            <a:spLocks/>
          </p:cNvSpPr>
          <p:nvPr/>
        </p:nvSpPr>
        <p:spPr bwMode="auto">
          <a:xfrm>
            <a:off x="2177" y="2037557"/>
            <a:ext cx="9144000" cy="647700"/>
          </a:xfrm>
          <a:prstGeom prst="rect">
            <a:avLst/>
          </a:prstGeom>
          <a:solidFill>
            <a:schemeClr val="bg1"/>
          </a:solidFill>
          <a:ln>
            <a:noFill/>
          </a:ln>
          <a:effectLst/>
        </p:spPr>
        <p:txBody>
          <a:bodyPr anchor="ctr"/>
          <a:lstStyle>
            <a:lvl1pPr>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algn="ctr">
              <a:spcBef>
                <a:spcPct val="0"/>
              </a:spcBef>
              <a:buFontTx/>
              <a:buNone/>
            </a:pPr>
            <a:endParaRPr lang="en-US" altLang="en-US" sz="3600" i="1" dirty="0">
              <a:solidFill>
                <a:srgbClr val="000099"/>
              </a:solidFill>
            </a:endParaRPr>
          </a:p>
        </p:txBody>
      </p:sp>
      <p:sp>
        <p:nvSpPr>
          <p:cNvPr id="6149" name="Rectangle 5">
            <a:extLst>
              <a:ext uri="{FF2B5EF4-FFF2-40B4-BE49-F238E27FC236}">
                <a16:creationId xmlns:a16="http://schemas.microsoft.com/office/drawing/2014/main" id="{5355171C-B721-45EA-A03D-14F012282B02}"/>
              </a:ext>
            </a:extLst>
          </p:cNvPr>
          <p:cNvSpPr>
            <a:spLocks noChangeArrowheads="1"/>
          </p:cNvSpPr>
          <p:nvPr/>
        </p:nvSpPr>
        <p:spPr bwMode="auto">
          <a:xfrm>
            <a:off x="4343400" y="5029200"/>
            <a:ext cx="4800600" cy="9028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65125" indent="-255588">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eaLnBrk="1" hangingPunct="1">
              <a:spcBef>
                <a:spcPts val="400"/>
              </a:spcBef>
              <a:buClr>
                <a:schemeClr val="accent1"/>
              </a:buClr>
              <a:buSzPct val="68000"/>
              <a:buFont typeface="Wingdings 3" panose="05040102010807070707" pitchFamily="18" charset="2"/>
              <a:buNone/>
            </a:pPr>
            <a:r>
              <a:rPr lang="en-US" altLang="en-US" sz="1400" b="1" dirty="0">
                <a:latin typeface="Calibri" panose="020F0502020204030204" pitchFamily="34" charset="0"/>
                <a:cs typeface="Calibri" panose="020F0502020204030204" pitchFamily="34" charset="0"/>
              </a:rPr>
              <a:t>Department</a:t>
            </a:r>
            <a:r>
              <a:rPr lang="en-US" altLang="en-US" sz="1400" b="1" dirty="0">
                <a:latin typeface="Lucida Sans Typewriter" panose="020B0509030504030204" pitchFamily="49" charset="0"/>
              </a:rPr>
              <a:t> of Unemployment Assistance</a:t>
            </a:r>
          </a:p>
          <a:p>
            <a:pPr eaLnBrk="1" hangingPunct="1">
              <a:spcBef>
                <a:spcPts val="400"/>
              </a:spcBef>
              <a:buClr>
                <a:schemeClr val="accent1"/>
              </a:buClr>
              <a:buSzPct val="68000"/>
              <a:buNone/>
            </a:pPr>
            <a:r>
              <a:rPr lang="en-US" altLang="en-US" sz="1400" b="1" dirty="0">
                <a:latin typeface="Lucida Sans Typewriter" panose="020B0509030504030204" pitchFamily="49" charset="0"/>
              </a:rPr>
              <a:t>	</a:t>
            </a:r>
            <a:r>
              <a:rPr lang="en-US" sz="1400" b="1" dirty="0">
                <a:effectLst/>
                <a:latin typeface="Lucida Sans Typewriter" panose="020B0509030504030204" pitchFamily="49" charset="0"/>
                <a:ea typeface="Calibri" panose="020F0502020204030204" pitchFamily="34" charset="0"/>
              </a:rPr>
              <a:t>DUA/DSC Integration Unit 2021</a:t>
            </a:r>
          </a:p>
          <a:p>
            <a:pPr eaLnBrk="1" hangingPunct="1">
              <a:spcBef>
                <a:spcPts val="400"/>
              </a:spcBef>
              <a:buClr>
                <a:schemeClr val="accent1"/>
              </a:buClr>
              <a:buSzPct val="68000"/>
              <a:buFont typeface="Wingdings 3" panose="05040102010807070707" pitchFamily="18" charset="2"/>
              <a:buNone/>
            </a:pPr>
            <a:endParaRPr lang="en-US" altLang="en-US" sz="1800" b="1" dirty="0">
              <a:latin typeface="Lucida Sans Unicode" panose="020B0602030504020204" pitchFamily="34" charset="0"/>
            </a:endParaRPr>
          </a:p>
        </p:txBody>
      </p:sp>
    </p:spTree>
    <p:extLst>
      <p:ext uri="{BB962C8B-B14F-4D97-AF65-F5344CB8AC3E}">
        <p14:creationId xmlns:p14="http://schemas.microsoft.com/office/powerpoint/2010/main" val="3647923078"/>
      </p:ext>
    </p:extLst>
  </p:cSld>
  <p:clrMapOvr>
    <a:masterClrMapping/>
  </p:clrMapOvr>
  <p:transition spd="med" advTm="5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9330"/>
                                        </p:tgtEl>
                                        <p:attrNameLst>
                                          <p:attrName>style.visibility</p:attrName>
                                        </p:attrNameLst>
                                      </p:cBhvr>
                                      <p:to>
                                        <p:strVal val="visible"/>
                                      </p:to>
                                    </p:set>
                                    <p:anim calcmode="lin" valueType="num">
                                      <p:cBhvr>
                                        <p:cTn id="7" dur="1000" fill="hold"/>
                                        <p:tgtEl>
                                          <p:spTgt spid="99330"/>
                                        </p:tgtEl>
                                        <p:attrNameLst>
                                          <p:attrName>ppt_w</p:attrName>
                                        </p:attrNameLst>
                                      </p:cBhvr>
                                      <p:tavLst>
                                        <p:tav tm="0">
                                          <p:val>
                                            <p:fltVal val="0"/>
                                          </p:val>
                                        </p:tav>
                                        <p:tav tm="100000">
                                          <p:val>
                                            <p:strVal val="#ppt_w"/>
                                          </p:val>
                                        </p:tav>
                                      </p:tavLst>
                                    </p:anim>
                                    <p:anim calcmode="lin" valueType="num">
                                      <p:cBhvr>
                                        <p:cTn id="8" dur="1000" fill="hold"/>
                                        <p:tgtEl>
                                          <p:spTgt spid="99330"/>
                                        </p:tgtEl>
                                        <p:attrNameLst>
                                          <p:attrName>ppt_h</p:attrName>
                                        </p:attrNameLst>
                                      </p:cBhvr>
                                      <p:tavLst>
                                        <p:tav tm="0">
                                          <p:val>
                                            <p:fltVal val="0"/>
                                          </p:val>
                                        </p:tav>
                                        <p:tav tm="100000">
                                          <p:val>
                                            <p:strVal val="#ppt_h"/>
                                          </p:val>
                                        </p:tav>
                                      </p:tavLst>
                                    </p:anim>
                                    <p:animEffect transition="in" filter="fade">
                                      <p:cBhvr>
                                        <p:cTn id="9" dur="1000"/>
                                        <p:tgtEl>
                                          <p:spTgt spid="99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B155-F60F-45E5-9975-67662C5013D5}"/>
              </a:ext>
            </a:extLst>
          </p:cNvPr>
          <p:cNvSpPr>
            <a:spLocks noGrp="1"/>
          </p:cNvSpPr>
          <p:nvPr>
            <p:ph type="title"/>
          </p:nvPr>
        </p:nvSpPr>
        <p:spPr>
          <a:xfrm>
            <a:off x="152400" y="228600"/>
            <a:ext cx="8001000" cy="533400"/>
          </a:xfrm>
        </p:spPr>
        <p:txBody>
          <a:bodyPr/>
          <a:lstStyle/>
          <a:p>
            <a:r>
              <a:rPr lang="en-US" sz="2000" b="1" dirty="0">
                <a:latin typeface="Calibri" panose="020F0502020204030204" pitchFamily="34" charset="0"/>
                <a:cs typeface="Calibri" panose="020F0502020204030204" pitchFamily="34" charset="0"/>
              </a:rPr>
              <a:t>Summary:  Maximum TRA Under TAARA 2015</a:t>
            </a:r>
          </a:p>
        </p:txBody>
      </p:sp>
      <p:sp>
        <p:nvSpPr>
          <p:cNvPr id="3" name="Content Placeholder 2">
            <a:extLst>
              <a:ext uri="{FF2B5EF4-FFF2-40B4-BE49-F238E27FC236}">
                <a16:creationId xmlns:a16="http://schemas.microsoft.com/office/drawing/2014/main" id="{9414302C-3E38-4C48-8B0A-5A80CF170DA2}"/>
              </a:ext>
            </a:extLst>
          </p:cNvPr>
          <p:cNvSpPr>
            <a:spLocks noGrp="1"/>
          </p:cNvSpPr>
          <p:nvPr>
            <p:ph idx="1"/>
          </p:nvPr>
        </p:nvSpPr>
        <p:spPr>
          <a:xfrm>
            <a:off x="457200" y="1364941"/>
            <a:ext cx="8305800" cy="4485443"/>
          </a:xfrm>
        </p:spPr>
        <p:txBody>
          <a:bodyPr/>
          <a:lstStyle/>
          <a:p>
            <a:pPr marL="0" marR="0" indent="0" algn="l" rtl="0" eaLnBrk="0" fontAlgn="base" latinLnBrk="0" hangingPunct="0">
              <a:spcBef>
                <a:spcPts val="400"/>
              </a:spcBef>
              <a:spcAft>
                <a:spcPts val="0"/>
              </a:spcAft>
            </a:pP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UI</a:t>
            </a:r>
            <a:r>
              <a:rPr lang="en-US" sz="1800" b="1" i="1" u="none" strike="noStrike" kern="1200" baseline="0" dirty="0">
                <a:ln>
                  <a:noFill/>
                </a:ln>
                <a:solidFill>
                  <a:srgbClr val="0000FF"/>
                </a:solidFill>
                <a:effectLst/>
                <a:latin typeface="Calibri" panose="020F0502020204030204" pitchFamily="34" charset="0"/>
                <a:cs typeface="Calibri" panose="020F0502020204030204" pitchFamily="34" charset="0"/>
              </a:rPr>
              <a:t>/</a:t>
            </a:r>
            <a:r>
              <a:rPr lang="en-US" sz="1800" b="1" kern="1200" dirty="0">
                <a:solidFill>
                  <a:srgbClr val="0000FF"/>
                </a:solidFill>
                <a:latin typeface="Calibri" panose="020F0502020204030204" pitchFamily="34" charset="0"/>
                <a:cs typeface="Calibri" panose="020F0502020204030204" pitchFamily="34" charset="0"/>
              </a:rPr>
              <a:t>B</a:t>
            </a:r>
            <a:r>
              <a:rPr lang="en-US" sz="1800" b="1" u="none" strike="noStrike" kern="1200" baseline="0" dirty="0">
                <a:ln>
                  <a:noFill/>
                </a:ln>
                <a:solidFill>
                  <a:srgbClr val="0000FF"/>
                </a:solidFill>
                <a:effectLst/>
                <a:latin typeface="Calibri" panose="020F0502020204030204" pitchFamily="34" charset="0"/>
                <a:cs typeface="Calibri" panose="020F0502020204030204" pitchFamily="34" charset="0"/>
              </a:rPr>
              <a:t>asic</a:t>
            </a: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 TRA (26 weeks of UI + 26 weeks of TRA) = 52 weeks</a:t>
            </a:r>
          </a:p>
          <a:p>
            <a:pPr marL="0" marR="0" indent="0" algn="l" rtl="0" eaLnBrk="0" fontAlgn="base" latinLnBrk="0" hangingPunct="0">
              <a:spcBef>
                <a:spcPts val="400"/>
              </a:spcBef>
              <a:spcAft>
                <a:spcPts val="0"/>
              </a:spcAft>
              <a:buNone/>
            </a:pPr>
            <a:endParaRPr lang="en-US" sz="1800" b="0" i="0" u="none" strike="noStrike" dirty="0">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pP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Additional TRA (if in training)                                = 65 weeks max </a:t>
            </a:r>
          </a:p>
          <a:p>
            <a:pPr marL="0" marR="0" indent="0" algn="l" rtl="0" eaLnBrk="0" fontAlgn="base" latinLnBrk="0" hangingPunct="0">
              <a:spcBef>
                <a:spcPts val="400"/>
              </a:spcBef>
              <a:spcAft>
                <a:spcPts val="0"/>
              </a:spcAft>
              <a:buNone/>
            </a:pP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(within the 78-week eligibility period) Note: Once training ends, Additional ends.</a:t>
            </a:r>
          </a:p>
          <a:p>
            <a:pPr marL="0" marR="0" indent="0" algn="l" rtl="0" eaLnBrk="0" fontAlgn="base" latinLnBrk="0" hangingPunct="0">
              <a:spcBef>
                <a:spcPts val="400"/>
              </a:spcBef>
              <a:spcAft>
                <a:spcPts val="0"/>
              </a:spcAft>
              <a:buNone/>
            </a:pPr>
            <a:r>
              <a:rPr lang="en-US" sz="1800" b="1" i="0" u="heavy" strike="noStrike" dirty="0">
                <a:effectLst/>
                <a:latin typeface="Calibri" panose="020F0502020204030204" pitchFamily="34" charset="0"/>
                <a:cs typeface="Calibri" panose="020F0502020204030204" pitchFamily="34" charset="0"/>
              </a:rPr>
              <a:t>____________________________________________________</a:t>
            </a:r>
          </a:p>
          <a:p>
            <a:pPr marL="0" marR="0" indent="0" algn="l" rtl="0" eaLnBrk="0" fontAlgn="base" latinLnBrk="0" hangingPunct="0">
              <a:spcBef>
                <a:spcPts val="400"/>
              </a:spcBef>
              <a:spcAft>
                <a:spcPts val="0"/>
              </a:spcAft>
            </a:pPr>
            <a:r>
              <a:rPr lang="en-US" sz="1800" b="1" i="0" u="none" strike="noStrike" kern="1200" baseline="0" dirty="0">
                <a:ln>
                  <a:noFill/>
                </a:ln>
                <a:solidFill>
                  <a:srgbClr val="0080FF"/>
                </a:solidFill>
                <a:effectLst/>
                <a:latin typeface="Calibri" panose="020F0502020204030204" pitchFamily="34" charset="0"/>
                <a:cs typeface="Calibri" panose="020F0502020204030204" pitchFamily="34" charset="0"/>
              </a:rPr>
              <a:t>Maximum of                                                  = 117 weeks</a:t>
            </a:r>
          </a:p>
          <a:p>
            <a:pPr marL="0" marR="0" indent="0" algn="l" rtl="0" eaLnBrk="0" fontAlgn="base" latinLnBrk="0" hangingPunct="0">
              <a:spcBef>
                <a:spcPts val="400"/>
              </a:spcBef>
              <a:spcAft>
                <a:spcPts val="0"/>
              </a:spcAft>
              <a:buNone/>
            </a:pPr>
            <a:r>
              <a:rPr lang="en-US" sz="1800" b="1" i="0" u="heavy" strike="noStrike" kern="1200" dirty="0">
                <a:ln>
                  <a:noFill/>
                </a:ln>
                <a:solidFill>
                  <a:srgbClr val="0080FF"/>
                </a:solidFill>
                <a:effectLst/>
                <a:latin typeface="Calibri" panose="020F0502020204030204" pitchFamily="34" charset="0"/>
                <a:cs typeface="Calibri" panose="020F0502020204030204" pitchFamily="34" charset="0"/>
              </a:rPr>
              <a:t>_____________________________________________________</a:t>
            </a:r>
          </a:p>
          <a:p>
            <a:pPr marL="0" marR="0" indent="0" algn="l" rtl="0" eaLnBrk="0" fontAlgn="base" latinLnBrk="0" hangingPunct="0">
              <a:spcBef>
                <a:spcPts val="400"/>
              </a:spcBef>
              <a:spcAft>
                <a:spcPts val="0"/>
              </a:spcAft>
            </a:pP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Completion TRA </a:t>
            </a:r>
            <a:endParaRPr lang="en-US" sz="1800" b="1" i="0" u="none" strike="noStrike" dirty="0">
              <a:solidFill>
                <a:srgbClr val="0000FF"/>
              </a:solidFill>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pP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(If benchmarks and other criteria are met, payable within the last 20 weeks of training)</a:t>
            </a:r>
            <a:endParaRPr lang="en-US" sz="1800" b="1" i="0" u="none" strike="noStrike" dirty="0">
              <a:solidFill>
                <a:srgbClr val="0000FF"/>
              </a:solidFill>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buNone/>
            </a:pPr>
            <a:r>
              <a:rPr lang="en-US" sz="1800" b="1" i="0" u="none" strike="noStrike" kern="1200" baseline="0" dirty="0">
                <a:ln>
                  <a:noFill/>
                </a:ln>
                <a:solidFill>
                  <a:srgbClr val="0000FF"/>
                </a:solidFill>
                <a:effectLst/>
                <a:latin typeface="Calibri" panose="020F0502020204030204" pitchFamily="34" charset="0"/>
                <a:cs typeface="Calibri" panose="020F0502020204030204" pitchFamily="34" charset="0"/>
              </a:rPr>
              <a:t>                                                                        = 13 weeks max</a:t>
            </a:r>
          </a:p>
          <a:p>
            <a:pPr marL="0" marR="0" indent="0" algn="l" rtl="0" eaLnBrk="0" fontAlgn="base" latinLnBrk="0" hangingPunct="0">
              <a:spcBef>
                <a:spcPts val="400"/>
              </a:spcBef>
              <a:spcAft>
                <a:spcPts val="0"/>
              </a:spcAft>
              <a:buNone/>
            </a:pPr>
            <a:r>
              <a:rPr lang="en-US" sz="1800" b="1" i="0" u="heavy" strike="noStrike" dirty="0">
                <a:solidFill>
                  <a:srgbClr val="0000FF"/>
                </a:solidFill>
                <a:effectLst/>
                <a:latin typeface="Calibri" panose="020F0502020204030204" pitchFamily="34" charset="0"/>
                <a:cs typeface="Calibri" panose="020F0502020204030204" pitchFamily="34" charset="0"/>
              </a:rPr>
              <a:t>_____________________________________________________</a:t>
            </a:r>
          </a:p>
          <a:p>
            <a:pPr marL="0" marR="0" indent="0" algn="l" rtl="0" eaLnBrk="0" fontAlgn="base" latinLnBrk="0" hangingPunct="0">
              <a:spcBef>
                <a:spcPts val="400"/>
              </a:spcBef>
              <a:spcAft>
                <a:spcPts val="0"/>
              </a:spcAft>
            </a:pPr>
            <a:r>
              <a:rPr lang="en-US" sz="1800" b="1" i="0" u="none" strike="noStrike" kern="1200" baseline="0" dirty="0">
                <a:ln>
                  <a:noFill/>
                </a:ln>
                <a:solidFill>
                  <a:srgbClr val="0080FF"/>
                </a:solidFill>
                <a:effectLst/>
                <a:latin typeface="Calibri" panose="020F0502020204030204" pitchFamily="34" charset="0"/>
                <a:cs typeface="Calibri" panose="020F0502020204030204" pitchFamily="34" charset="0"/>
              </a:rPr>
              <a:t>Maximum of                                                   = 130 weeks </a:t>
            </a:r>
            <a:endParaRPr lang="en-US" sz="1800" b="1" i="0" u="none" strike="noStrike" dirty="0">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buNone/>
            </a:pPr>
            <a:endParaRPr lang="en-US" sz="1100" b="0" i="0" strike="noStrike" dirty="0">
              <a:effectLst/>
              <a:latin typeface="Arial" panose="020B0604020202020204" pitchFamily="34" charset="0"/>
            </a:endParaRPr>
          </a:p>
        </p:txBody>
      </p:sp>
    </p:spTree>
    <p:extLst>
      <p:ext uri="{BB962C8B-B14F-4D97-AF65-F5344CB8AC3E}">
        <p14:creationId xmlns:p14="http://schemas.microsoft.com/office/powerpoint/2010/main" val="915972350"/>
      </p:ext>
    </p:extLst>
  </p:cSld>
  <p:clrMapOvr>
    <a:masterClrMapping/>
  </p:clrMapOvr>
  <p:transition spd="med" advTm="5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6A10C-3D97-4774-A2F0-EBAC74CCE623}"/>
              </a:ext>
            </a:extLst>
          </p:cNvPr>
          <p:cNvSpPr>
            <a:spLocks noGrp="1"/>
          </p:cNvSpPr>
          <p:nvPr>
            <p:ph type="title"/>
          </p:nvPr>
        </p:nvSpPr>
        <p:spPr>
          <a:xfrm>
            <a:off x="345640" y="281941"/>
            <a:ext cx="8001000" cy="533400"/>
          </a:xfrm>
        </p:spPr>
        <p:txBody>
          <a:bodyPr/>
          <a:lstStyle/>
          <a:p>
            <a:r>
              <a:rPr lang="en-US" sz="2000" dirty="0">
                <a:latin typeface="Calibri" panose="020F0502020204030204" pitchFamily="34" charset="0"/>
                <a:cs typeface="Calibri" panose="020F0502020204030204" pitchFamily="34" charset="0"/>
              </a:rPr>
              <a:t>TAARA 2015 Program Benefits: TRA Timeline</a:t>
            </a:r>
          </a:p>
        </p:txBody>
      </p:sp>
      <p:pic>
        <p:nvPicPr>
          <p:cNvPr id="4" name="Content Placeholder 3">
            <a:extLst>
              <a:ext uri="{FF2B5EF4-FFF2-40B4-BE49-F238E27FC236}">
                <a16:creationId xmlns:a16="http://schemas.microsoft.com/office/drawing/2014/main" id="{0852910F-DAF8-4ADB-AE06-76DC1AAF560E}"/>
              </a:ext>
            </a:extLst>
          </p:cNvPr>
          <p:cNvPicPr>
            <a:picLocks noGrp="1" noChangeAspect="1"/>
          </p:cNvPicPr>
          <p:nvPr>
            <p:ph idx="1"/>
          </p:nvPr>
        </p:nvPicPr>
        <p:blipFill>
          <a:blip r:embed="rId2"/>
          <a:stretch>
            <a:fillRect/>
          </a:stretch>
        </p:blipFill>
        <p:spPr>
          <a:xfrm>
            <a:off x="345640" y="1371600"/>
            <a:ext cx="8254314" cy="5090159"/>
          </a:xfrm>
          <a:prstGeom prst="rect">
            <a:avLst/>
          </a:prstGeom>
        </p:spPr>
      </p:pic>
    </p:spTree>
    <p:extLst>
      <p:ext uri="{BB962C8B-B14F-4D97-AF65-F5344CB8AC3E}">
        <p14:creationId xmlns:p14="http://schemas.microsoft.com/office/powerpoint/2010/main" val="876237274"/>
      </p:ext>
    </p:extLst>
  </p:cSld>
  <p:clrMapOvr>
    <a:masterClrMapping/>
  </p:clrMapOvr>
  <p:transition spd="med" advTm="5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AA938-E382-4D7A-B9B4-12EDF8685C1C}"/>
              </a:ext>
            </a:extLst>
          </p:cNvPr>
          <p:cNvSpPr>
            <a:spLocks noGrp="1"/>
          </p:cNvSpPr>
          <p:nvPr>
            <p:ph type="title"/>
          </p:nvPr>
        </p:nvSpPr>
        <p:spPr/>
        <p:txBody>
          <a:bodyPr/>
          <a:lstStyle/>
          <a:p>
            <a:r>
              <a:rPr lang="en-US" sz="2000" dirty="0">
                <a:latin typeface="Calibri" panose="020F0502020204030204" pitchFamily="34" charset="0"/>
                <a:cs typeface="Calibri" panose="020F0502020204030204" pitchFamily="34" charset="0"/>
              </a:rPr>
              <a:t>TRA Benefits Matrix</a:t>
            </a:r>
          </a:p>
        </p:txBody>
      </p:sp>
      <p:pic>
        <p:nvPicPr>
          <p:cNvPr id="5" name="Content Placeholder 4">
            <a:extLst>
              <a:ext uri="{FF2B5EF4-FFF2-40B4-BE49-F238E27FC236}">
                <a16:creationId xmlns:a16="http://schemas.microsoft.com/office/drawing/2014/main" id="{6A952AD3-89A0-4240-A4E9-0AFB9589E275}"/>
              </a:ext>
            </a:extLst>
          </p:cNvPr>
          <p:cNvPicPr>
            <a:picLocks noGrp="1" noChangeAspect="1"/>
          </p:cNvPicPr>
          <p:nvPr>
            <p:ph idx="1"/>
          </p:nvPr>
        </p:nvPicPr>
        <p:blipFill>
          <a:blip r:embed="rId2"/>
          <a:stretch>
            <a:fillRect/>
          </a:stretch>
        </p:blipFill>
        <p:spPr>
          <a:xfrm>
            <a:off x="228600" y="1153327"/>
            <a:ext cx="8229600" cy="4551346"/>
          </a:xfrm>
        </p:spPr>
      </p:pic>
      <p:pic>
        <p:nvPicPr>
          <p:cNvPr id="6" name="Picture 5">
            <a:extLst>
              <a:ext uri="{FF2B5EF4-FFF2-40B4-BE49-F238E27FC236}">
                <a16:creationId xmlns:a16="http://schemas.microsoft.com/office/drawing/2014/main" id="{410072B9-972E-478F-8177-9ECD683428FF}"/>
              </a:ext>
            </a:extLst>
          </p:cNvPr>
          <p:cNvPicPr>
            <a:picLocks noChangeAspect="1"/>
          </p:cNvPicPr>
          <p:nvPr/>
        </p:nvPicPr>
        <p:blipFill>
          <a:blip r:embed="rId3"/>
          <a:stretch>
            <a:fillRect/>
          </a:stretch>
        </p:blipFill>
        <p:spPr>
          <a:xfrm>
            <a:off x="5105400" y="5775868"/>
            <a:ext cx="3780408" cy="605520"/>
          </a:xfrm>
          <a:prstGeom prst="rect">
            <a:avLst/>
          </a:prstGeom>
        </p:spPr>
      </p:pic>
    </p:spTree>
    <p:extLst>
      <p:ext uri="{BB962C8B-B14F-4D97-AF65-F5344CB8AC3E}">
        <p14:creationId xmlns:p14="http://schemas.microsoft.com/office/powerpoint/2010/main" val="2348430490"/>
      </p:ext>
    </p:extLst>
  </p:cSld>
  <p:clrMapOvr>
    <a:masterClrMapping/>
  </p:clrMapOvr>
  <p:transition spd="med" advTm="5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97287-0706-4ECE-A59C-BD373536FE0D}"/>
              </a:ext>
            </a:extLst>
          </p:cNvPr>
          <p:cNvSpPr>
            <a:spLocks noGrp="1"/>
          </p:cNvSpPr>
          <p:nvPr>
            <p:ph type="title"/>
          </p:nvPr>
        </p:nvSpPr>
        <p:spPr>
          <a:xfrm>
            <a:off x="152400" y="381000"/>
            <a:ext cx="7924800" cy="533400"/>
          </a:xfrm>
        </p:spPr>
        <p:txBody>
          <a:bodyPr/>
          <a:lstStyle/>
          <a:p>
            <a:r>
              <a:rPr lang="en-US" sz="2000" b="1" dirty="0">
                <a:latin typeface="Calibri" panose="020F0502020204030204" pitchFamily="34" charset="0"/>
                <a:cs typeface="Calibri" panose="020F0502020204030204" pitchFamily="34" charset="0"/>
              </a:rPr>
              <a:t>Earnings UP TO TRA WBA </a:t>
            </a:r>
          </a:p>
        </p:txBody>
      </p:sp>
      <p:sp>
        <p:nvSpPr>
          <p:cNvPr id="3" name="Content Placeholder 2">
            <a:extLst>
              <a:ext uri="{FF2B5EF4-FFF2-40B4-BE49-F238E27FC236}">
                <a16:creationId xmlns:a16="http://schemas.microsoft.com/office/drawing/2014/main" id="{3DF7FBBF-536F-4E1F-A6A2-539B4AE8D541}"/>
              </a:ext>
            </a:extLst>
          </p:cNvPr>
          <p:cNvSpPr>
            <a:spLocks noGrp="1"/>
          </p:cNvSpPr>
          <p:nvPr>
            <p:ph idx="1"/>
          </p:nvPr>
        </p:nvSpPr>
        <p:spPr>
          <a:xfrm>
            <a:off x="457200" y="1555688"/>
            <a:ext cx="8229600" cy="5410200"/>
          </a:xfrm>
        </p:spPr>
        <p:txBody>
          <a:bodyPr/>
          <a:lstStyle/>
          <a:p>
            <a:r>
              <a:rPr lang="en-US" sz="1800" b="1" dirty="0">
                <a:latin typeface="Calibri" panose="020F0502020204030204" pitchFamily="34" charset="0"/>
                <a:cs typeface="Calibri" panose="020F0502020204030204" pitchFamily="34" charset="0"/>
              </a:rPr>
              <a:t>A worker may work part-time while attending training full-time. </a:t>
            </a:r>
          </a:p>
          <a:p>
            <a:r>
              <a:rPr lang="en-US" sz="1800" b="1" dirty="0">
                <a:latin typeface="Calibri" panose="020F0502020204030204" pitchFamily="34" charset="0"/>
                <a:cs typeface="Calibri" panose="020F0502020204030204" pitchFamily="34" charset="0"/>
              </a:rPr>
              <a:t>A customer may earn up to 133% of their WBA while working and in </a:t>
            </a:r>
            <a:r>
              <a:rPr lang="en-US" sz="1800" b="1" u="sng" dirty="0">
                <a:latin typeface="Calibri" panose="020F0502020204030204" pitchFamily="34" charset="0"/>
                <a:cs typeface="Calibri" panose="020F0502020204030204" pitchFamily="34" charset="0"/>
              </a:rPr>
              <a:t>full-time training </a:t>
            </a:r>
            <a:r>
              <a:rPr lang="en-US" sz="1800" b="1" dirty="0">
                <a:latin typeface="Calibri" panose="020F0502020204030204" pitchFamily="34" charset="0"/>
                <a:cs typeface="Calibri" panose="020F0502020204030204" pitchFamily="34" charset="0"/>
              </a:rPr>
              <a:t>before deductions are made.</a:t>
            </a:r>
          </a:p>
          <a:p>
            <a:r>
              <a:rPr lang="en-US" sz="1800" b="1" dirty="0">
                <a:latin typeface="Calibri" panose="020F0502020204030204" pitchFamily="34" charset="0"/>
                <a:cs typeface="Calibri" panose="020F0502020204030204" pitchFamily="34" charset="0"/>
              </a:rPr>
              <a:t>Report all gross wages earned for work perform during the week claimed, regardless of when the wages will be received.</a:t>
            </a:r>
          </a:p>
          <a:p>
            <a:r>
              <a:rPr lang="en-US" sz="1800" b="1" dirty="0">
                <a:latin typeface="Calibri" panose="020F0502020204030204" pitchFamily="34" charset="0"/>
                <a:cs typeface="Calibri" panose="020F0502020204030204" pitchFamily="34" charset="0"/>
              </a:rPr>
              <a:t>TRA earnings disregard does not apply to R-UI, PEUC and EB benefits.</a:t>
            </a:r>
          </a:p>
          <a:p>
            <a:endParaRPr lang="en-US" sz="1800" b="1" dirty="0">
              <a:latin typeface="Calibri" panose="020F0502020204030204" pitchFamily="34" charset="0"/>
              <a:cs typeface="Calibri" panose="020F0502020204030204" pitchFamily="34" charset="0"/>
            </a:endParaRPr>
          </a:p>
          <a:p>
            <a:pPr marL="0" indent="0">
              <a:buNone/>
            </a:pPr>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89404668"/>
      </p:ext>
    </p:extLst>
  </p:cSld>
  <p:clrMapOvr>
    <a:masterClrMapping/>
  </p:clrMapOvr>
  <p:transition spd="med" advTm="5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41738-5877-42F9-9103-BB5B7ED5A05C}"/>
              </a:ext>
            </a:extLst>
          </p:cNvPr>
          <p:cNvSpPr>
            <a:spLocks noGrp="1"/>
          </p:cNvSpPr>
          <p:nvPr>
            <p:ph type="title"/>
          </p:nvPr>
        </p:nvSpPr>
        <p:spPr/>
        <p:txBody>
          <a:bodyPr/>
          <a:lstStyle/>
          <a:p>
            <a:r>
              <a:rPr lang="en-US" sz="2000" dirty="0">
                <a:latin typeface="Calibri" panose="020F0502020204030204" pitchFamily="34" charset="0"/>
                <a:cs typeface="Calibri" panose="020F0502020204030204" pitchFamily="34" charset="0"/>
              </a:rPr>
              <a:t>TRA Election Provision</a:t>
            </a:r>
          </a:p>
        </p:txBody>
      </p:sp>
      <p:sp>
        <p:nvSpPr>
          <p:cNvPr id="3" name="Content Placeholder 2">
            <a:extLst>
              <a:ext uri="{FF2B5EF4-FFF2-40B4-BE49-F238E27FC236}">
                <a16:creationId xmlns:a16="http://schemas.microsoft.com/office/drawing/2014/main" id="{E578BC16-9BF1-4938-B003-FDB8FCF51222}"/>
              </a:ext>
            </a:extLst>
          </p:cNvPr>
          <p:cNvSpPr>
            <a:spLocks noGrp="1"/>
          </p:cNvSpPr>
          <p:nvPr>
            <p:ph idx="1"/>
          </p:nvPr>
        </p:nvSpPr>
        <p:spPr>
          <a:xfrm>
            <a:off x="391562" y="1308186"/>
            <a:ext cx="8229600" cy="5410200"/>
          </a:xfrm>
        </p:spPr>
        <p:txBody>
          <a:bodyPr/>
          <a:lstStyle/>
          <a:p>
            <a:pPr marL="0" indent="0">
              <a:buNone/>
            </a:pPr>
            <a:r>
              <a:rPr lang="en-US" sz="1800" b="1" dirty="0">
                <a:latin typeface="Calibri" panose="020F0502020204030204" pitchFamily="34" charset="0"/>
                <a:cs typeface="Calibri" panose="020F0502020204030204" pitchFamily="34" charset="0"/>
              </a:rPr>
              <a:t>Allows adversely affected workers to elect TRA instead of UI where:</a:t>
            </a:r>
            <a:br>
              <a:rPr lang="en-US" sz="1800" b="1" dirty="0">
                <a:latin typeface="Calibri" panose="020F0502020204030204" pitchFamily="34" charset="0"/>
                <a:cs typeface="Calibri" panose="020F0502020204030204" pitchFamily="34" charset="0"/>
              </a:rPr>
            </a:br>
            <a:endParaRPr lang="en-US" sz="1800" b="1" dirty="0">
              <a:latin typeface="Calibri" panose="020F0502020204030204" pitchFamily="34" charset="0"/>
              <a:cs typeface="Calibri" panose="020F0502020204030204" pitchFamily="34" charset="0"/>
            </a:endParaRPr>
          </a:p>
          <a:p>
            <a:pPr>
              <a:spcBef>
                <a:spcPts val="100"/>
              </a:spcBef>
            </a:pPr>
            <a:r>
              <a:rPr lang="en-US" sz="1800" b="1" dirty="0">
                <a:latin typeface="Calibri" panose="020F0502020204030204" pitchFamily="34" charset="0"/>
                <a:cs typeface="Calibri" panose="020F0502020204030204" pitchFamily="34" charset="0"/>
              </a:rPr>
              <a:t>The worker is entitled to receive UI as a result of a new benefit year based in whole or in part upon part-time or short-term employment in which the worker engaged after the worker’s most recent total separation from adversely affected employment</a:t>
            </a:r>
          </a:p>
          <a:p>
            <a:pPr marL="0" indent="0">
              <a:spcBef>
                <a:spcPts val="100"/>
              </a:spcBef>
              <a:buNone/>
            </a:pPr>
            <a:endParaRPr lang="en-US" sz="1800" b="1" dirty="0">
              <a:latin typeface="Calibri" panose="020F0502020204030204" pitchFamily="34" charset="0"/>
              <a:cs typeface="Calibri" panose="020F0502020204030204" pitchFamily="34" charset="0"/>
            </a:endParaRPr>
          </a:p>
          <a:p>
            <a:pPr>
              <a:spcBef>
                <a:spcPts val="100"/>
              </a:spcBef>
            </a:pPr>
            <a:r>
              <a:rPr lang="en-US" sz="1800" b="1" dirty="0">
                <a:latin typeface="Calibri" panose="020F0502020204030204" pitchFamily="34" charset="0"/>
                <a:cs typeface="Calibri" panose="020F0502020204030204" pitchFamily="34" charset="0"/>
              </a:rPr>
              <a:t>The worker is otherwise entitled to TRA except need not have exhausted all rights to UI in the new benefit year</a:t>
            </a:r>
          </a:p>
          <a:p>
            <a:pPr>
              <a:spcBef>
                <a:spcPts val="100"/>
              </a:spcBef>
            </a:pPr>
            <a:endParaRPr lang="en-US" sz="1800" b="1" dirty="0">
              <a:latin typeface="Calibri" panose="020F0502020204030204" pitchFamily="34" charset="0"/>
              <a:cs typeface="Calibri" panose="020F0502020204030204" pitchFamily="34" charset="0"/>
            </a:endParaRPr>
          </a:p>
          <a:p>
            <a:pPr>
              <a:spcBef>
                <a:spcPts val="100"/>
              </a:spcBef>
            </a:pPr>
            <a:r>
              <a:rPr lang="en-US" sz="1800" b="1" dirty="0">
                <a:latin typeface="Calibri" panose="020F0502020204030204" pitchFamily="34" charset="0"/>
                <a:cs typeface="Calibri" panose="020F0502020204030204" pitchFamily="34" charset="0"/>
              </a:rPr>
              <a:t>UI Online will send out the TRA/UI ELECTION OPTION Form</a:t>
            </a:r>
          </a:p>
          <a:p>
            <a:pPr>
              <a:spcBef>
                <a:spcPts val="100"/>
              </a:spcBef>
            </a:pPr>
            <a:endParaRPr lang="en-US" sz="1800" b="1" dirty="0">
              <a:latin typeface="Calibri" panose="020F0502020204030204" pitchFamily="34" charset="0"/>
              <a:cs typeface="Calibri" panose="020F0502020204030204" pitchFamily="34" charset="0"/>
            </a:endParaRPr>
          </a:p>
          <a:p>
            <a:pPr>
              <a:spcBef>
                <a:spcPts val="100"/>
              </a:spcBef>
            </a:pPr>
            <a:r>
              <a:rPr lang="en-US" sz="1800" b="1" dirty="0">
                <a:latin typeface="Calibri" panose="020F0502020204030204" pitchFamily="34" charset="0"/>
                <a:cs typeface="Calibri" panose="020F0502020204030204" pitchFamily="34" charset="0"/>
              </a:rPr>
              <a:t>Once an election is made, it cannot be changed</a:t>
            </a:r>
          </a:p>
          <a:p>
            <a:pPr>
              <a:spcBef>
                <a:spcPts val="100"/>
              </a:spcBef>
            </a:pPr>
            <a:endParaRPr lang="en-US" sz="1800" b="1" dirty="0">
              <a:latin typeface="Calibri" panose="020F0502020204030204" pitchFamily="34" charset="0"/>
              <a:cs typeface="Calibri" panose="020F0502020204030204" pitchFamily="34" charset="0"/>
            </a:endParaRPr>
          </a:p>
          <a:p>
            <a:pPr>
              <a:spcBef>
                <a:spcPts val="100"/>
              </a:spcBef>
            </a:pPr>
            <a:r>
              <a:rPr lang="en-US" sz="1800" b="1" dirty="0">
                <a:latin typeface="Calibri" panose="020F0502020204030204" pitchFamily="34" charset="0"/>
                <a:cs typeface="Calibri" panose="020F0502020204030204" pitchFamily="34" charset="0"/>
              </a:rPr>
              <a:t>Payments cannot be processed until the election option has been completed and processed by DUA</a:t>
            </a:r>
          </a:p>
          <a:p>
            <a:pPr>
              <a:spcBef>
                <a:spcPts val="100"/>
              </a:spcBef>
            </a:pPr>
            <a:endParaRPr lang="en-US" sz="1800" b="1" dirty="0">
              <a:latin typeface="Calibri" panose="020F0502020204030204" pitchFamily="34" charset="0"/>
              <a:cs typeface="Calibri" panose="020F0502020204030204" pitchFamily="34" charset="0"/>
            </a:endParaRPr>
          </a:p>
          <a:p>
            <a:pPr marL="0" indent="0">
              <a:spcBef>
                <a:spcPts val="100"/>
              </a:spcBef>
              <a:buNone/>
            </a:pPr>
            <a:endParaRPr lang="en-US" sz="1600" dirty="0">
              <a:latin typeface="Courier New" panose="02070309020205020404" pitchFamily="49" charset="0"/>
              <a:cs typeface="Courier New" panose="02070309020205020404" pitchFamily="49" charset="0"/>
            </a:endParaRPr>
          </a:p>
          <a:p>
            <a:pPr>
              <a:spcBef>
                <a:spcPts val="100"/>
              </a:spcBef>
            </a:pPr>
            <a:endParaRPr lang="en-US" sz="1600" dirty="0">
              <a:latin typeface="Courier New" panose="02070309020205020404" pitchFamily="49" charset="0"/>
              <a:cs typeface="Courier New" panose="02070309020205020404" pitchFamily="49" charset="0"/>
            </a:endParaRPr>
          </a:p>
          <a:p>
            <a:pPr>
              <a:spcBef>
                <a:spcPts val="100"/>
              </a:spcBef>
            </a:pPr>
            <a:endParaRPr lang="en-US" sz="1600" dirty="0">
              <a:latin typeface="Courier New" panose="02070309020205020404" pitchFamily="49" charset="0"/>
              <a:cs typeface="Courier New" panose="02070309020205020404" pitchFamily="49" charset="0"/>
            </a:endParaRPr>
          </a:p>
          <a:p>
            <a:endParaRPr lang="en-US" sz="1600" dirty="0">
              <a:latin typeface="Courier New" panose="02070309020205020404" pitchFamily="49" charset="0"/>
              <a:cs typeface="Courier New" panose="02070309020205020404" pitchFamily="49" charset="0"/>
            </a:endParaRPr>
          </a:p>
          <a:p>
            <a:endParaRPr lang="en-US" sz="1600" dirty="0">
              <a:latin typeface="Courier New" panose="02070309020205020404" pitchFamily="49" charset="0"/>
              <a:cs typeface="Courier New" panose="02070309020205020404" pitchFamily="49" charset="0"/>
            </a:endParaRPr>
          </a:p>
          <a:p>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69165460"/>
      </p:ext>
    </p:extLst>
  </p:cSld>
  <p:clrMapOvr>
    <a:masterClrMapping/>
  </p:clrMapOvr>
  <p:transition spd="med" advTm="5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199" y="-62620"/>
            <a:ext cx="8229600" cy="1295400"/>
          </a:xfrm>
        </p:spPr>
        <p:txBody>
          <a:bodyPr>
            <a:noAutofit/>
          </a:bodyPr>
          <a:lstStyle/>
          <a:p>
            <a:pPr algn="ctr">
              <a:defRPr/>
            </a:pPr>
            <a:r>
              <a:rPr lang="en-US" sz="4400" dirty="0"/>
              <a:t>We would like to thank you for your time!</a:t>
            </a:r>
          </a:p>
        </p:txBody>
      </p:sp>
      <p:sp>
        <p:nvSpPr>
          <p:cNvPr id="121859" name="Slide Number Placeholder 3"/>
          <p:cNvSpPr>
            <a:spLocks noGrp="1"/>
          </p:cNvSpPr>
          <p:nvPr>
            <p:ph type="sldNum" sz="quarter"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2FBD964F-B55E-4DB3-A668-B6C02411F8E8}" type="slidenum">
              <a:rPr lang="en-US" altLang="en-US" sz="1000" smtClean="0">
                <a:solidFill>
                  <a:schemeClr val="bg1"/>
                </a:solidFill>
              </a:rPr>
              <a:pPr>
                <a:spcBef>
                  <a:spcPct val="0"/>
                </a:spcBef>
                <a:buClrTx/>
                <a:buSzTx/>
                <a:buFontTx/>
                <a:buNone/>
              </a:pPr>
              <a:t>15</a:t>
            </a:fld>
            <a:endParaRPr lang="en-US" altLang="en-US" sz="1000">
              <a:solidFill>
                <a:schemeClr val="bg1"/>
              </a:solidFill>
            </a:endParaRPr>
          </a:p>
        </p:txBody>
      </p:sp>
      <p:sp>
        <p:nvSpPr>
          <p:cNvPr id="5" name="Title 2"/>
          <p:cNvSpPr txBox="1">
            <a:spLocks/>
          </p:cNvSpPr>
          <p:nvPr/>
        </p:nvSpPr>
        <p:spPr>
          <a:xfrm>
            <a:off x="337242" y="4610994"/>
            <a:ext cx="8686800" cy="1600200"/>
          </a:xfrm>
          <a:prstGeom prst="rect">
            <a:avLst/>
          </a:prstGeom>
        </p:spPr>
        <p:txBody>
          <a:bodyPr anchor="ctr">
            <a:sp3d prstMaterial="softEdge">
              <a:bevelT w="25400" h="25400"/>
            </a:sp3d>
          </a:bodyPr>
          <a:lstStyle>
            <a:lvl1pPr algn="l" rtl="0" eaLnBrk="0" fontAlgn="base" hangingPunct="0">
              <a:spcBef>
                <a:spcPct val="0"/>
              </a:spcBef>
              <a:spcAft>
                <a:spcPct val="0"/>
              </a:spcAft>
              <a:defRPr sz="3600" b="1" kern="1200">
                <a:solidFill>
                  <a:srgbClr val="0071C6"/>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3600" b="1">
                <a:solidFill>
                  <a:srgbClr val="0071C6"/>
                </a:solidFill>
                <a:latin typeface="Lucida Sans Unicode" pitchFamily="34" charset="0"/>
              </a:defRPr>
            </a:lvl2pPr>
            <a:lvl3pPr algn="l" rtl="0" eaLnBrk="0" fontAlgn="base" hangingPunct="0">
              <a:spcBef>
                <a:spcPct val="0"/>
              </a:spcBef>
              <a:spcAft>
                <a:spcPct val="0"/>
              </a:spcAft>
              <a:defRPr sz="3600" b="1">
                <a:solidFill>
                  <a:srgbClr val="0071C6"/>
                </a:solidFill>
                <a:latin typeface="Lucida Sans Unicode" pitchFamily="34" charset="0"/>
              </a:defRPr>
            </a:lvl3pPr>
            <a:lvl4pPr algn="l" rtl="0" eaLnBrk="0" fontAlgn="base" hangingPunct="0">
              <a:spcBef>
                <a:spcPct val="0"/>
              </a:spcBef>
              <a:spcAft>
                <a:spcPct val="0"/>
              </a:spcAft>
              <a:defRPr sz="3600" b="1">
                <a:solidFill>
                  <a:srgbClr val="0071C6"/>
                </a:solidFill>
                <a:latin typeface="Lucida Sans Unicode" pitchFamily="34" charset="0"/>
              </a:defRPr>
            </a:lvl4pPr>
            <a:lvl5pPr algn="l" rtl="0" eaLnBrk="0" fontAlgn="base" hangingPunct="0">
              <a:spcBef>
                <a:spcPct val="0"/>
              </a:spcBef>
              <a:spcAft>
                <a:spcPct val="0"/>
              </a:spcAft>
              <a:defRPr sz="3600" b="1">
                <a:solidFill>
                  <a:srgbClr val="0071C6"/>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defRPr/>
            </a:pPr>
            <a:r>
              <a:rPr lang="en-US" sz="5400" dirty="0"/>
              <a:t>www.mass.gov/dcs/trade</a:t>
            </a:r>
          </a:p>
        </p:txBody>
      </p:sp>
      <p:pic>
        <p:nvPicPr>
          <p:cNvPr id="2" name="Picture 1"/>
          <p:cNvPicPr>
            <a:picLocks noChangeAspect="1"/>
          </p:cNvPicPr>
          <p:nvPr/>
        </p:nvPicPr>
        <p:blipFill>
          <a:blip r:embed="rId3"/>
          <a:stretch>
            <a:fillRect/>
          </a:stretch>
        </p:blipFill>
        <p:spPr>
          <a:xfrm>
            <a:off x="2357128" y="2042919"/>
            <a:ext cx="4429743" cy="2772162"/>
          </a:xfrm>
          <a:prstGeom prst="rect">
            <a:avLst/>
          </a:prstGeom>
        </p:spPr>
      </p:pic>
      <p:sp>
        <p:nvSpPr>
          <p:cNvPr id="6" name="Title 2">
            <a:extLst>
              <a:ext uri="{FF2B5EF4-FFF2-40B4-BE49-F238E27FC236}">
                <a16:creationId xmlns:a16="http://schemas.microsoft.com/office/drawing/2014/main" id="{DB400F0B-A259-4D65-B672-DAEAADE831C6}"/>
              </a:ext>
            </a:extLst>
          </p:cNvPr>
          <p:cNvSpPr txBox="1">
            <a:spLocks/>
          </p:cNvSpPr>
          <p:nvPr/>
        </p:nvSpPr>
        <p:spPr>
          <a:xfrm>
            <a:off x="489642" y="837750"/>
            <a:ext cx="8686800" cy="1600200"/>
          </a:xfrm>
          <a:prstGeom prst="rect">
            <a:avLst/>
          </a:prstGeom>
        </p:spPr>
        <p:txBody>
          <a:bodyPr anchor="ctr">
            <a:sp3d prstMaterial="softEdge">
              <a:bevelT w="25400" h="25400"/>
            </a:sp3d>
          </a:bodyPr>
          <a:lstStyle>
            <a:lvl1pPr algn="l" rtl="0" eaLnBrk="0" fontAlgn="base" hangingPunct="0">
              <a:spcBef>
                <a:spcPct val="0"/>
              </a:spcBef>
              <a:spcAft>
                <a:spcPct val="0"/>
              </a:spcAft>
              <a:defRPr sz="3600" b="1" kern="1200">
                <a:solidFill>
                  <a:srgbClr val="0071C6"/>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3600" b="1">
                <a:solidFill>
                  <a:srgbClr val="0071C6"/>
                </a:solidFill>
                <a:latin typeface="Lucida Sans Unicode" pitchFamily="34" charset="0"/>
              </a:defRPr>
            </a:lvl2pPr>
            <a:lvl3pPr algn="l" rtl="0" eaLnBrk="0" fontAlgn="base" hangingPunct="0">
              <a:spcBef>
                <a:spcPct val="0"/>
              </a:spcBef>
              <a:spcAft>
                <a:spcPct val="0"/>
              </a:spcAft>
              <a:defRPr sz="3600" b="1">
                <a:solidFill>
                  <a:srgbClr val="0071C6"/>
                </a:solidFill>
                <a:latin typeface="Lucida Sans Unicode" pitchFamily="34" charset="0"/>
              </a:defRPr>
            </a:lvl3pPr>
            <a:lvl4pPr algn="l" rtl="0" eaLnBrk="0" fontAlgn="base" hangingPunct="0">
              <a:spcBef>
                <a:spcPct val="0"/>
              </a:spcBef>
              <a:spcAft>
                <a:spcPct val="0"/>
              </a:spcAft>
              <a:defRPr sz="3600" b="1">
                <a:solidFill>
                  <a:srgbClr val="0071C6"/>
                </a:solidFill>
                <a:latin typeface="Lucida Sans Unicode" pitchFamily="34" charset="0"/>
              </a:defRPr>
            </a:lvl4pPr>
            <a:lvl5pPr algn="l" rtl="0" eaLnBrk="0" fontAlgn="base" hangingPunct="0">
              <a:spcBef>
                <a:spcPct val="0"/>
              </a:spcBef>
              <a:spcAft>
                <a:spcPct val="0"/>
              </a:spcAft>
              <a:defRPr sz="3600" b="1">
                <a:solidFill>
                  <a:srgbClr val="0071C6"/>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defRPr/>
            </a:pPr>
            <a:r>
              <a:rPr lang="en-US" sz="5400" dirty="0"/>
              <a:t>Are there any questions?</a:t>
            </a:r>
          </a:p>
        </p:txBody>
      </p:sp>
    </p:spTree>
    <p:extLst>
      <p:ext uri="{BB962C8B-B14F-4D97-AF65-F5344CB8AC3E}">
        <p14:creationId xmlns:p14="http://schemas.microsoft.com/office/powerpoint/2010/main" val="124160015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7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anim calcmode="lin" valueType="num">
                                      <p:cBhvr>
                                        <p:cTn id="8" dur="1250" fill="hold"/>
                                        <p:tgtEl>
                                          <p:spTgt spid="3"/>
                                        </p:tgtEl>
                                        <p:attrNameLst>
                                          <p:attrName>ppt_x</p:attrName>
                                        </p:attrNameLst>
                                      </p:cBhvr>
                                      <p:tavLst>
                                        <p:tav tm="0">
                                          <p:val>
                                            <p:strVal val="#ppt_x"/>
                                          </p:val>
                                        </p:tav>
                                        <p:tav tm="100000">
                                          <p:val>
                                            <p:strVal val="#ppt_x"/>
                                          </p:val>
                                        </p:tav>
                                      </p:tavLst>
                                    </p:anim>
                                    <p:anim calcmode="lin" valueType="num">
                                      <p:cBhvr>
                                        <p:cTn id="9" dur="125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3000"/>
                                        <p:tgtEl>
                                          <p:spTgt spid="5"/>
                                        </p:tgtEl>
                                      </p:cBhvr>
                                    </p:animEffect>
                                    <p:anim calcmode="lin" valueType="num">
                                      <p:cBhvr>
                                        <p:cTn id="15" dur="3000" fill="hold"/>
                                        <p:tgtEl>
                                          <p:spTgt spid="5"/>
                                        </p:tgtEl>
                                        <p:attrNameLst>
                                          <p:attrName>ppt_x</p:attrName>
                                        </p:attrNameLst>
                                      </p:cBhvr>
                                      <p:tavLst>
                                        <p:tav tm="0">
                                          <p:val>
                                            <p:strVal val="#ppt_x"/>
                                          </p:val>
                                        </p:tav>
                                        <p:tav tm="100000">
                                          <p:val>
                                            <p:strVal val="#ppt_x"/>
                                          </p:val>
                                        </p:tav>
                                      </p:tavLst>
                                    </p:anim>
                                    <p:anim calcmode="lin" valueType="num">
                                      <p:cBhvr>
                                        <p:cTn id="16" dur="3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3000"/>
                                        <p:tgtEl>
                                          <p:spTgt spid="6"/>
                                        </p:tgtEl>
                                      </p:cBhvr>
                                    </p:animEffect>
                                    <p:anim calcmode="lin" valueType="num">
                                      <p:cBhvr>
                                        <p:cTn id="22" dur="3000" fill="hold"/>
                                        <p:tgtEl>
                                          <p:spTgt spid="6"/>
                                        </p:tgtEl>
                                        <p:attrNameLst>
                                          <p:attrName>ppt_x</p:attrName>
                                        </p:attrNameLst>
                                      </p:cBhvr>
                                      <p:tavLst>
                                        <p:tav tm="0">
                                          <p:val>
                                            <p:strVal val="#ppt_x"/>
                                          </p:val>
                                        </p:tav>
                                        <p:tav tm="100000">
                                          <p:val>
                                            <p:strVal val="#ppt_x"/>
                                          </p:val>
                                        </p:tav>
                                      </p:tavLst>
                                    </p:anim>
                                    <p:anim calcmode="lin" valueType="num">
                                      <p:cBhvr>
                                        <p:cTn id="23" dur="3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Content Placeholder 1"/>
          <p:cNvSpPr>
            <a:spLocks noGrp="1"/>
          </p:cNvSpPr>
          <p:nvPr>
            <p:ph idx="1"/>
          </p:nvPr>
        </p:nvSpPr>
        <p:spPr>
          <a:xfrm>
            <a:off x="457200" y="1752600"/>
            <a:ext cx="8229600" cy="4953000"/>
          </a:xfrm>
        </p:spPr>
        <p:txBody>
          <a:bodyPr/>
          <a:lstStyle/>
          <a:p>
            <a:pPr marL="0" indent="0">
              <a:buNone/>
            </a:pPr>
            <a:r>
              <a:rPr lang="en-US" altLang="en-US" dirty="0"/>
              <a:t>Susan Zebrak</a:t>
            </a:r>
          </a:p>
          <a:p>
            <a:pPr marL="0" indent="0">
              <a:buNone/>
            </a:pPr>
            <a:r>
              <a:rPr lang="en-US" altLang="en-US" dirty="0">
                <a:hlinkClick r:id="rId3"/>
              </a:rPr>
              <a:t>Susan.A.Zebrak@DETMA.ORG</a:t>
            </a:r>
            <a:r>
              <a:rPr lang="en-US" altLang="en-US" dirty="0"/>
              <a:t>  </a:t>
            </a:r>
          </a:p>
          <a:p>
            <a:pPr marL="0" indent="0">
              <a:buNone/>
            </a:pPr>
            <a:endParaRPr lang="en-US" altLang="en-US" dirty="0"/>
          </a:p>
          <a:p>
            <a:pPr marL="0" indent="0">
              <a:buNone/>
            </a:pPr>
            <a:r>
              <a:rPr lang="en-US" altLang="en-US" sz="2800" dirty="0"/>
              <a:t>Christopher </a:t>
            </a:r>
            <a:r>
              <a:rPr lang="en-US" altLang="en-US" sz="2800" dirty="0" err="1"/>
              <a:t>Quan</a:t>
            </a:r>
            <a:r>
              <a:rPr lang="en-US" altLang="en-US" sz="2800" dirty="0"/>
              <a:t> </a:t>
            </a:r>
          </a:p>
          <a:p>
            <a:pPr marL="0" indent="0">
              <a:buNone/>
            </a:pPr>
            <a:r>
              <a:rPr lang="en-US" altLang="en-US" sz="2800" dirty="0">
                <a:hlinkClick r:id="rId4"/>
              </a:rPr>
              <a:t>Christopher.Quan@Detma.org</a:t>
            </a:r>
            <a:endParaRPr lang="en-US" altLang="en-US" sz="2800" dirty="0"/>
          </a:p>
          <a:p>
            <a:endParaRPr lang="en-US" altLang="en-US" sz="2800" dirty="0"/>
          </a:p>
          <a:p>
            <a:endParaRPr lang="en-US" altLang="en-US" sz="2800" dirty="0"/>
          </a:p>
        </p:txBody>
      </p:sp>
      <p:sp>
        <p:nvSpPr>
          <p:cNvPr id="3" name="Title 2"/>
          <p:cNvSpPr>
            <a:spLocks noGrp="1"/>
          </p:cNvSpPr>
          <p:nvPr>
            <p:ph type="title"/>
          </p:nvPr>
        </p:nvSpPr>
        <p:spPr>
          <a:xfrm>
            <a:off x="457200" y="38100"/>
            <a:ext cx="8229600" cy="1143000"/>
          </a:xfrm>
        </p:spPr>
        <p:txBody>
          <a:bodyPr/>
          <a:lstStyle/>
          <a:p>
            <a:pPr>
              <a:defRPr/>
            </a:pPr>
            <a:r>
              <a:rPr lang="en-US" dirty="0"/>
              <a:t>Contacts</a:t>
            </a:r>
          </a:p>
        </p:txBody>
      </p:sp>
      <p:sp>
        <p:nvSpPr>
          <p:cNvPr id="123908" name="Slide Number Placeholder 3"/>
          <p:cNvSpPr>
            <a:spLocks noGrp="1"/>
          </p:cNvSpPr>
          <p:nvPr>
            <p:ph type="sldNum" sz="quarter"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anose="05040102010807070707" pitchFamily="18" charset="2"/>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defRPr>
            </a:lvl9pPr>
          </a:lstStyle>
          <a:p>
            <a:pPr>
              <a:spcBef>
                <a:spcPct val="0"/>
              </a:spcBef>
              <a:buClrTx/>
              <a:buSzTx/>
              <a:buFontTx/>
              <a:buNone/>
            </a:pPr>
            <a:fld id="{43C2C3D4-33A4-48FE-B76F-F7B177CBB34A}" type="slidenum">
              <a:rPr lang="en-US" altLang="en-US" sz="1000" smtClean="0">
                <a:solidFill>
                  <a:schemeClr val="bg1"/>
                </a:solidFill>
              </a:rPr>
              <a:pPr>
                <a:spcBef>
                  <a:spcPct val="0"/>
                </a:spcBef>
                <a:buClrTx/>
                <a:buSzTx/>
                <a:buFontTx/>
                <a:buNone/>
              </a:pPr>
              <a:t>16</a:t>
            </a:fld>
            <a:endParaRPr lang="en-US" altLang="en-US" sz="1000">
              <a:solidFill>
                <a:schemeClr val="bg1"/>
              </a:solidFill>
            </a:endParaRPr>
          </a:p>
        </p:txBody>
      </p:sp>
    </p:spTree>
    <p:extLst>
      <p:ext uri="{BB962C8B-B14F-4D97-AF65-F5344CB8AC3E}">
        <p14:creationId xmlns:p14="http://schemas.microsoft.com/office/powerpoint/2010/main" val="183177449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8AF68EC-2210-40E0-BCC5-CA2FFC16F0DF}"/>
              </a:ext>
            </a:extLst>
          </p:cNvPr>
          <p:cNvSpPr>
            <a:spLocks noGrp="1" noChangeArrowheads="1"/>
          </p:cNvSpPr>
          <p:nvPr>
            <p:ph type="title"/>
          </p:nvPr>
        </p:nvSpPr>
        <p:spPr/>
        <p:txBody>
          <a:bodyPr/>
          <a:lstStyle/>
          <a:p>
            <a:r>
              <a:rPr lang="en-US" altLang="en-US" sz="2800" b="1" dirty="0">
                <a:latin typeface="Calibri" panose="020F0502020204030204" pitchFamily="34" charset="0"/>
                <a:cs typeface="Calibri" panose="020F0502020204030204" pitchFamily="34" charset="0"/>
              </a:rPr>
              <a:t>Trade Readjustment Allowances</a:t>
            </a:r>
          </a:p>
        </p:txBody>
      </p:sp>
      <p:sp>
        <p:nvSpPr>
          <p:cNvPr id="8195" name="Rectangle 3">
            <a:extLst>
              <a:ext uri="{FF2B5EF4-FFF2-40B4-BE49-F238E27FC236}">
                <a16:creationId xmlns:a16="http://schemas.microsoft.com/office/drawing/2014/main" id="{3C1939E9-9BDB-4763-8B9A-C9D46058528F}"/>
              </a:ext>
            </a:extLst>
          </p:cNvPr>
          <p:cNvSpPr>
            <a:spLocks noGrp="1" noChangeArrowheads="1"/>
          </p:cNvSpPr>
          <p:nvPr>
            <p:ph idx="1"/>
          </p:nvPr>
        </p:nvSpPr>
        <p:spPr>
          <a:xfrm>
            <a:off x="228600" y="1496290"/>
            <a:ext cx="6573982" cy="4405745"/>
          </a:xfrm>
        </p:spPr>
        <p:txBody>
          <a:bodyPr>
            <a:normAutofit fontScale="77500" lnSpcReduction="20000"/>
          </a:bodyPr>
          <a:lstStyle/>
          <a:p>
            <a:pPr marL="0" indent="0">
              <a:buNone/>
            </a:pPr>
            <a:r>
              <a:rPr lang="en-US" altLang="en-US" sz="2000" dirty="0">
                <a:latin typeface="Calibri" panose="020F0502020204030204" pitchFamily="34" charset="0"/>
                <a:cs typeface="Calibri" panose="020F0502020204030204" pitchFamily="34" charset="0"/>
              </a:rPr>
              <a:t>There are three types of TRA: </a:t>
            </a:r>
          </a:p>
          <a:p>
            <a:pPr marL="0" indent="0">
              <a:spcBef>
                <a:spcPts val="600"/>
              </a:spcBef>
              <a:buNone/>
            </a:pPr>
            <a:endParaRPr lang="en-US" altLang="en-US" sz="2000" dirty="0">
              <a:latin typeface="Calibri" panose="020F0502020204030204" pitchFamily="34" charset="0"/>
              <a:cs typeface="Calibri" panose="020F0502020204030204" pitchFamily="34" charset="0"/>
            </a:endParaRPr>
          </a:p>
          <a:p>
            <a:pPr marL="0" indent="0">
              <a:spcBef>
                <a:spcPts val="600"/>
              </a:spcBef>
              <a:buNone/>
            </a:pPr>
            <a:r>
              <a:rPr lang="en-US" altLang="en-US" sz="2000" dirty="0">
                <a:latin typeface="Calibri" panose="020F0502020204030204" pitchFamily="34" charset="0"/>
                <a:cs typeface="Calibri" panose="020F0502020204030204" pitchFamily="34" charset="0"/>
              </a:rPr>
              <a:t>Basic TRA</a:t>
            </a:r>
          </a:p>
          <a:p>
            <a:pPr marL="0" indent="0">
              <a:spcBef>
                <a:spcPts val="600"/>
              </a:spcBef>
              <a:buNone/>
            </a:pPr>
            <a:endParaRPr lang="en-US" altLang="en-US" sz="2000" dirty="0">
              <a:latin typeface="Calibri" panose="020F0502020204030204" pitchFamily="34" charset="0"/>
              <a:cs typeface="Calibri" panose="020F0502020204030204" pitchFamily="34" charset="0"/>
            </a:endParaRPr>
          </a:p>
          <a:p>
            <a:pPr marL="0" indent="0">
              <a:spcBef>
                <a:spcPts val="600"/>
              </a:spcBef>
              <a:buNone/>
            </a:pPr>
            <a:r>
              <a:rPr lang="en-US" altLang="en-US" sz="2000" dirty="0">
                <a:latin typeface="Calibri" panose="020F0502020204030204" pitchFamily="34" charset="0"/>
                <a:cs typeface="Calibri" panose="020F0502020204030204" pitchFamily="34" charset="0"/>
              </a:rPr>
              <a:t>Additional TRA </a:t>
            </a:r>
          </a:p>
          <a:p>
            <a:pPr marL="0" indent="0">
              <a:spcBef>
                <a:spcPts val="600"/>
              </a:spcBef>
              <a:buNone/>
            </a:pPr>
            <a:endParaRPr lang="en-US" altLang="en-US" sz="2000" dirty="0">
              <a:latin typeface="Calibri" panose="020F0502020204030204" pitchFamily="34" charset="0"/>
              <a:cs typeface="Calibri" panose="020F0502020204030204" pitchFamily="34" charset="0"/>
            </a:endParaRPr>
          </a:p>
          <a:p>
            <a:pPr marL="0" indent="0">
              <a:spcBef>
                <a:spcPts val="600"/>
              </a:spcBef>
              <a:buNone/>
            </a:pPr>
            <a:r>
              <a:rPr lang="en-US" altLang="en-US" sz="2000" dirty="0">
                <a:latin typeface="Calibri" panose="020F0502020204030204" pitchFamily="34" charset="0"/>
                <a:cs typeface="Calibri" panose="020F0502020204030204" pitchFamily="34" charset="0"/>
              </a:rPr>
              <a:t>Completion TRA</a:t>
            </a:r>
            <a:endParaRPr lang="en-US" altLang="en-US" dirty="0"/>
          </a:p>
          <a:p>
            <a:pPr marL="0" indent="0">
              <a:buNone/>
            </a:pPr>
            <a:r>
              <a:rPr lang="en-US" altLang="en-US" sz="2100" b="1" dirty="0">
                <a:latin typeface="Calibri" panose="020F0502020204030204" pitchFamily="34" charset="0"/>
                <a:cs typeface="Calibri" panose="020F0502020204030204" pitchFamily="34" charset="0"/>
              </a:rPr>
              <a:t>Trade Readjustment Allowance (TRA) under the Trade Act of 1974 (as amended by the Trade Adjustment Assistance Reauthorization Act of 2015 (TAARA 2015)), is federal money appropriated by Congress that has been requested by the Department of Labor (DOL) and distributed by the Department of Unemployment Assistance (DUA) – TRA Unit for workers that have been approved and meet the requirements of the TAA Program for retraining and employment.</a:t>
            </a:r>
          </a:p>
          <a:p>
            <a:pPr marL="0" indent="0">
              <a:buNone/>
            </a:pPr>
            <a:endParaRPr lang="en-US" altLang="en-US" sz="1600" dirty="0">
              <a:latin typeface="Calibri" panose="020F0502020204030204" pitchFamily="34" charset="0"/>
              <a:cs typeface="Calibri" panose="020F0502020204030204" pitchFamily="34" charset="0"/>
            </a:endParaRPr>
          </a:p>
          <a:p>
            <a:pPr marL="0" indent="0">
              <a:buNone/>
            </a:pPr>
            <a:r>
              <a:rPr lang="en-US" altLang="en-US" dirty="0"/>
              <a:t>					</a:t>
            </a:r>
          </a:p>
        </p:txBody>
      </p:sp>
      <p:pic>
        <p:nvPicPr>
          <p:cNvPr id="4" name="Picture 3" descr="A picture containing drawing&#10;&#10;Description automatically generated">
            <a:extLst>
              <a:ext uri="{FF2B5EF4-FFF2-40B4-BE49-F238E27FC236}">
                <a16:creationId xmlns:a16="http://schemas.microsoft.com/office/drawing/2014/main" id="{97F20CB5-010D-4B08-96B7-CB54A2671D5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02582" y="3913598"/>
            <a:ext cx="1930755" cy="2278291"/>
          </a:xfrm>
          <a:prstGeom prst="rect">
            <a:avLst/>
          </a:prstGeom>
        </p:spPr>
      </p:pic>
    </p:spTree>
    <p:extLst>
      <p:ext uri="{BB962C8B-B14F-4D97-AF65-F5344CB8AC3E}">
        <p14:creationId xmlns:p14="http://schemas.microsoft.com/office/powerpoint/2010/main" val="2476473041"/>
      </p:ext>
    </p:extLst>
  </p:cSld>
  <p:clrMapOvr>
    <a:masterClrMapping/>
  </p:clrMapOvr>
  <p:transition spd="med" advTm="5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54023-47E5-4CB4-B65E-394A1065D3D9}"/>
              </a:ext>
            </a:extLst>
          </p:cNvPr>
          <p:cNvSpPr>
            <a:spLocks noGrp="1"/>
          </p:cNvSpPr>
          <p:nvPr>
            <p:ph type="title"/>
          </p:nvPr>
        </p:nvSpPr>
        <p:spPr/>
        <p:txBody>
          <a:bodyPr/>
          <a:lstStyle/>
          <a:p>
            <a:r>
              <a:rPr lang="en-US" sz="2400" b="1" dirty="0">
                <a:latin typeface="Calibri" panose="020F0502020204030204" pitchFamily="34" charset="0"/>
                <a:cs typeface="Calibri" panose="020F0502020204030204" pitchFamily="34" charset="0"/>
              </a:rPr>
              <a:t>Qualifying Requirements for Trade (TAA)  </a:t>
            </a:r>
          </a:p>
        </p:txBody>
      </p:sp>
      <p:sp>
        <p:nvSpPr>
          <p:cNvPr id="3" name="Content Placeholder 2">
            <a:extLst>
              <a:ext uri="{FF2B5EF4-FFF2-40B4-BE49-F238E27FC236}">
                <a16:creationId xmlns:a16="http://schemas.microsoft.com/office/drawing/2014/main" id="{F1867D00-2476-4E88-918E-B29FF3D11DF0}"/>
              </a:ext>
            </a:extLst>
          </p:cNvPr>
          <p:cNvSpPr>
            <a:spLocks noGrp="1"/>
          </p:cNvSpPr>
          <p:nvPr>
            <p:ph sz="half" idx="1"/>
          </p:nvPr>
        </p:nvSpPr>
        <p:spPr>
          <a:xfrm>
            <a:off x="152400" y="1584234"/>
            <a:ext cx="8610600" cy="4419600"/>
          </a:xfrm>
        </p:spPr>
        <p:txBody>
          <a:bodyPr/>
          <a:lstStyle/>
          <a:p>
            <a:pPr>
              <a:spcBef>
                <a:spcPts val="600"/>
              </a:spcBef>
              <a:buFont typeface="Arial" panose="020B0604020202020204" pitchFamily="34" charset="0"/>
              <a:buChar char="•"/>
            </a:pPr>
            <a:r>
              <a:rPr lang="en-US" sz="1800" b="1" dirty="0">
                <a:latin typeface="Calibri" panose="020F0502020204030204" pitchFamily="34" charset="0"/>
                <a:cs typeface="Calibri" panose="020F0502020204030204" pitchFamily="34" charset="0"/>
              </a:rPr>
              <a:t>Apply to participate in the Trade program. One 1666 form per certification i.e., petition number.</a:t>
            </a:r>
          </a:p>
          <a:p>
            <a:pPr>
              <a:spcBef>
                <a:spcPts val="600"/>
              </a:spcBef>
              <a:buFont typeface="Arial" panose="020B0604020202020204" pitchFamily="34" charset="0"/>
              <a:buChar char="•"/>
            </a:pPr>
            <a:r>
              <a:rPr lang="en-US" sz="1800" b="1" dirty="0">
                <a:latin typeface="Calibri" panose="020F0502020204030204" pitchFamily="34" charset="0"/>
                <a:cs typeface="Calibri" panose="020F0502020204030204" pitchFamily="34" charset="0"/>
              </a:rPr>
              <a:t>Company must be Trade Certified</a:t>
            </a:r>
          </a:p>
          <a:p>
            <a:pPr>
              <a:spcBef>
                <a:spcPts val="600"/>
              </a:spcBef>
              <a:buFont typeface="Arial" panose="020B0604020202020204" pitchFamily="34" charset="0"/>
              <a:buChar char="•"/>
            </a:pPr>
            <a:r>
              <a:rPr lang="en-US" sz="1800" b="1" dirty="0">
                <a:latin typeface="Calibri" panose="020F0502020204030204" pitchFamily="34" charset="0"/>
                <a:cs typeface="Calibri" panose="020F0502020204030204" pitchFamily="34" charset="0"/>
              </a:rPr>
              <a:t>Member of Certified Worker Group</a:t>
            </a:r>
          </a:p>
          <a:p>
            <a:pPr>
              <a:spcBef>
                <a:spcPts val="600"/>
              </a:spcBef>
              <a:buFont typeface="Arial" panose="020B0604020202020204" pitchFamily="34" charset="0"/>
              <a:buChar char="•"/>
            </a:pPr>
            <a:r>
              <a:rPr lang="en-US" sz="1800" b="1" dirty="0">
                <a:latin typeface="Calibri" panose="020F0502020204030204" pitchFamily="34" charset="0"/>
                <a:cs typeface="Calibri" panose="020F0502020204030204" pitchFamily="34" charset="0"/>
              </a:rPr>
              <a:t>Qualifying Separation from Adversely Affected Employment – must be for a lack of work</a:t>
            </a:r>
          </a:p>
          <a:p>
            <a:pPr>
              <a:spcBef>
                <a:spcPts val="600"/>
              </a:spcBef>
              <a:buFont typeface="Arial" panose="020B0604020202020204" pitchFamily="34" charset="0"/>
              <a:buChar char="•"/>
            </a:pPr>
            <a:r>
              <a:rPr lang="en-US" sz="1800" b="1" dirty="0">
                <a:latin typeface="Calibri" panose="020F0502020204030204" pitchFamily="34" charset="0"/>
                <a:cs typeface="Calibri" panose="020F0502020204030204" pitchFamily="34" charset="0"/>
              </a:rPr>
              <a:t>NOTE: Eligibility for TAA and TRA are not the same. There is no earnings requirement for general TAA eligibility (training, employment and case management services, job search, relocation, etc.)</a:t>
            </a:r>
          </a:p>
          <a:p>
            <a:pPr>
              <a:spcBef>
                <a:spcPts val="600"/>
              </a:spcBef>
              <a:buFont typeface="Arial" panose="020B0604020202020204" pitchFamily="34" charset="0"/>
              <a:buChar char="•"/>
            </a:pPr>
            <a:r>
              <a:rPr lang="en-US" sz="1800" b="1" dirty="0">
                <a:latin typeface="Calibri" panose="020F0502020204030204" pitchFamily="34" charset="0"/>
                <a:cs typeface="Calibri" panose="020F0502020204030204" pitchFamily="34" charset="0"/>
              </a:rPr>
              <a:t>Note: Customers are provided a written determination of their eligibility for TAA services and deadline date to be in approve TAA training or have received an approved waiver from training.</a:t>
            </a:r>
          </a:p>
        </p:txBody>
      </p:sp>
      <p:sp>
        <p:nvSpPr>
          <p:cNvPr id="4" name="Content Placeholder 3">
            <a:extLst>
              <a:ext uri="{FF2B5EF4-FFF2-40B4-BE49-F238E27FC236}">
                <a16:creationId xmlns:a16="http://schemas.microsoft.com/office/drawing/2014/main" id="{7CAE474E-538C-43EA-88D8-00EF97DE5AAC}"/>
              </a:ext>
            </a:extLst>
          </p:cNvPr>
          <p:cNvSpPr>
            <a:spLocks noGrp="1"/>
          </p:cNvSpPr>
          <p:nvPr>
            <p:ph sz="half" idx="2"/>
          </p:nvPr>
        </p:nvSpPr>
        <p:spPr>
          <a:xfrm>
            <a:off x="152400" y="6494106"/>
            <a:ext cx="7848600" cy="1981200"/>
          </a:xfrm>
        </p:spPr>
        <p:txBody>
          <a:bodyPr/>
          <a:lstStyle/>
          <a:p>
            <a:pPr marL="0" indent="0">
              <a:buNone/>
            </a:pPr>
            <a:endParaRPr lang="en-US" sz="2000" dirty="0"/>
          </a:p>
          <a:p>
            <a:endParaRPr lang="en-US" dirty="0"/>
          </a:p>
        </p:txBody>
      </p:sp>
    </p:spTree>
    <p:extLst>
      <p:ext uri="{BB962C8B-B14F-4D97-AF65-F5344CB8AC3E}">
        <p14:creationId xmlns:p14="http://schemas.microsoft.com/office/powerpoint/2010/main" val="2628538801"/>
      </p:ext>
    </p:extLst>
  </p:cSld>
  <p:clrMapOvr>
    <a:masterClrMapping/>
  </p:clrMapOvr>
  <p:transition spd="med" advTm="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5EFB5D9-34C4-470A-92C8-B83D364A18C2}"/>
              </a:ext>
            </a:extLst>
          </p:cNvPr>
          <p:cNvSpPr>
            <a:spLocks noGrp="1"/>
          </p:cNvSpPr>
          <p:nvPr>
            <p:ph type="title"/>
          </p:nvPr>
        </p:nvSpPr>
        <p:spPr>
          <a:xfrm>
            <a:off x="76200" y="404674"/>
            <a:ext cx="8001000" cy="533400"/>
          </a:xfrm>
        </p:spPr>
        <p:txBody>
          <a:bodyPr/>
          <a:lstStyle/>
          <a:p>
            <a:r>
              <a:rPr lang="en-US" sz="2000" b="1" dirty="0">
                <a:latin typeface="Calibri" panose="020F0502020204030204" pitchFamily="34" charset="0"/>
                <a:cs typeface="Calibri" panose="020F0502020204030204" pitchFamily="34" charset="0"/>
              </a:rPr>
              <a:t>Qualifying Requirements for Basic TRA </a:t>
            </a:r>
          </a:p>
        </p:txBody>
      </p:sp>
      <p:sp>
        <p:nvSpPr>
          <p:cNvPr id="6" name="Content Placeholder 5">
            <a:extLst>
              <a:ext uri="{FF2B5EF4-FFF2-40B4-BE49-F238E27FC236}">
                <a16:creationId xmlns:a16="http://schemas.microsoft.com/office/drawing/2014/main" id="{54D947B1-88A6-4A74-B8D5-2ED7EA3F94AB}"/>
              </a:ext>
            </a:extLst>
          </p:cNvPr>
          <p:cNvSpPr>
            <a:spLocks noGrp="1"/>
          </p:cNvSpPr>
          <p:nvPr>
            <p:ph idx="1"/>
          </p:nvPr>
        </p:nvSpPr>
        <p:spPr>
          <a:xfrm>
            <a:off x="263237" y="1260764"/>
            <a:ext cx="8506690" cy="5216236"/>
          </a:xfrm>
        </p:spPr>
        <p:txBody>
          <a:bodyPr>
            <a:normAutofit/>
          </a:bodyPr>
          <a:lstStyle/>
          <a:p>
            <a:pPr marL="0" indent="0">
              <a:buNone/>
            </a:pPr>
            <a:r>
              <a:rPr lang="en-US" sz="1600" b="1" dirty="0">
                <a:latin typeface="Calibri" panose="020F0502020204030204" pitchFamily="34" charset="0"/>
                <a:cs typeface="Calibri" panose="020F0502020204030204" pitchFamily="34" charset="0"/>
              </a:rPr>
              <a:t>“Basic” TRA benefits are determined based on an individual’s initial separation from the Trade-certified company (i.e., their first qualifying separation after the company’s impact date.  </a:t>
            </a:r>
          </a:p>
          <a:p>
            <a:r>
              <a:rPr lang="en-US" sz="1600" b="1" dirty="0">
                <a:latin typeface="Calibri" panose="020F0502020204030204" pitchFamily="34" charset="0"/>
                <a:cs typeface="Calibri" panose="020F0502020204030204" pitchFamily="34" charset="0"/>
              </a:rPr>
              <a:t>Individual must meet wages &amp; employment:</a:t>
            </a:r>
          </a:p>
          <a:p>
            <a:pPr marL="0" indent="0">
              <a:buNone/>
            </a:pPr>
            <a:r>
              <a:rPr lang="en-US" sz="1600" b="1" dirty="0">
                <a:latin typeface="Calibri" panose="020F0502020204030204" pitchFamily="34" charset="0"/>
                <a:cs typeface="Calibri" panose="020F0502020204030204" pitchFamily="34" charset="0"/>
              </a:rPr>
              <a:t>         26 weeks of employment at wages of $30 or more within the 52-week period prior to separation</a:t>
            </a:r>
          </a:p>
          <a:p>
            <a:r>
              <a:rPr lang="en-US" sz="1600" b="1" dirty="0">
                <a:latin typeface="Calibri" panose="020F0502020204030204" pitchFamily="34" charset="0"/>
                <a:cs typeface="Calibri" panose="020F0502020204030204" pitchFamily="34" charset="0"/>
              </a:rPr>
              <a:t>An individual must meet the 26/26-week deadline:</a:t>
            </a:r>
          </a:p>
          <a:p>
            <a:pPr marL="0" indent="0">
              <a:buNone/>
            </a:pPr>
            <a:r>
              <a:rPr lang="en-US" sz="1600" b="1" dirty="0">
                <a:latin typeface="Calibri" panose="020F0502020204030204" pitchFamily="34" charset="0"/>
                <a:cs typeface="Calibri" panose="020F0502020204030204" pitchFamily="34" charset="0"/>
              </a:rPr>
              <a:t>       26 weeks from the date of the petition certification; OR</a:t>
            </a:r>
          </a:p>
          <a:p>
            <a:pPr marL="0" indent="0">
              <a:buNone/>
            </a:pPr>
            <a:r>
              <a:rPr lang="en-US" sz="1600" b="1" dirty="0">
                <a:latin typeface="Calibri" panose="020F0502020204030204" pitchFamily="34" charset="0"/>
                <a:cs typeface="Calibri" panose="020F0502020204030204" pitchFamily="34" charset="0"/>
              </a:rPr>
              <a:t>       26 weeks from the customer’s most recent total separation from adversely affected employment.</a:t>
            </a:r>
          </a:p>
          <a:p>
            <a:r>
              <a:rPr lang="en-US" sz="1600" b="1" dirty="0">
                <a:latin typeface="Calibri" panose="020F0502020204030204" pitchFamily="34" charset="0"/>
                <a:cs typeface="Calibri" panose="020F0502020204030204" pitchFamily="34" charset="0"/>
              </a:rPr>
              <a:t>Be eligible for Unemployment Insurance (UI) and exhausted all UI benefits (including Federal Extensions, Extended Benefits (EB)) and have a claim with a current Benefit Year (BYE). </a:t>
            </a:r>
          </a:p>
          <a:p>
            <a:pPr marL="0" indent="0">
              <a:buNone/>
            </a:pPr>
            <a:r>
              <a:rPr lang="en-US" sz="1600" b="1" dirty="0">
                <a:latin typeface="Calibri" panose="020F0502020204030204" pitchFamily="34" charset="0"/>
                <a:cs typeface="Calibri" panose="020F0502020204030204" pitchFamily="34" charset="0"/>
              </a:rPr>
              <a:t>Note: An individual’s potential eligibility for “Basic” TRA is 52 weeks however, this can change (be reduced) depending on the number of weeks they collect Unemployment Insurance (including Pandemic Emergency Unemployment Compensation (PEUC)Program and Extended Benefits (EB).</a:t>
            </a:r>
          </a:p>
          <a:p>
            <a:pPr marL="0" indent="0">
              <a:buNone/>
            </a:pPr>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endParaRPr lang="en-US" dirty="0"/>
          </a:p>
        </p:txBody>
      </p:sp>
    </p:spTree>
    <p:extLst>
      <p:ext uri="{BB962C8B-B14F-4D97-AF65-F5344CB8AC3E}">
        <p14:creationId xmlns:p14="http://schemas.microsoft.com/office/powerpoint/2010/main" val="2243404656"/>
      </p:ext>
    </p:extLst>
  </p:cSld>
  <p:clrMapOvr>
    <a:masterClrMapping/>
  </p:clrMapOvr>
  <p:transition spd="med" advTm="5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28A12-D4C2-4C5B-B390-B1CFB0B8EDBB}"/>
              </a:ext>
            </a:extLst>
          </p:cNvPr>
          <p:cNvSpPr>
            <a:spLocks noGrp="1"/>
          </p:cNvSpPr>
          <p:nvPr>
            <p:ph type="title"/>
          </p:nvPr>
        </p:nvSpPr>
        <p:spPr/>
        <p:txBody>
          <a:bodyPr/>
          <a:lstStyle/>
          <a:p>
            <a:r>
              <a:rPr lang="en-US" sz="2000" b="1" dirty="0">
                <a:latin typeface="Calibri" panose="020F0502020204030204" pitchFamily="34" charset="0"/>
                <a:cs typeface="Calibri" panose="020F0502020204030204" pitchFamily="34" charset="0"/>
              </a:rPr>
              <a:t>Qualifying Requirements for Basic TRA </a:t>
            </a:r>
          </a:p>
        </p:txBody>
      </p:sp>
      <p:sp>
        <p:nvSpPr>
          <p:cNvPr id="5" name="Content Placeholder 4">
            <a:extLst>
              <a:ext uri="{FF2B5EF4-FFF2-40B4-BE49-F238E27FC236}">
                <a16:creationId xmlns:a16="http://schemas.microsoft.com/office/drawing/2014/main" id="{A95D44AA-184D-4067-A360-45204921028D}"/>
              </a:ext>
            </a:extLst>
          </p:cNvPr>
          <p:cNvSpPr>
            <a:spLocks noGrp="1"/>
          </p:cNvSpPr>
          <p:nvPr>
            <p:ph idx="1"/>
          </p:nvPr>
        </p:nvSpPr>
        <p:spPr>
          <a:xfrm>
            <a:off x="457200" y="1219200"/>
            <a:ext cx="7772400" cy="5181600"/>
          </a:xfrm>
        </p:spPr>
        <p:txBody>
          <a:bodyPr/>
          <a:lstStyle/>
          <a:p>
            <a:pPr marL="0" marR="0" indent="0" algn="ctr" rtl="0" eaLnBrk="0" fontAlgn="base" latinLnBrk="0" hangingPunct="0">
              <a:spcBef>
                <a:spcPts val="400"/>
              </a:spcBef>
              <a:spcAft>
                <a:spcPts val="0"/>
              </a:spcAft>
              <a:buNone/>
            </a:pPr>
            <a:endParaRPr lang="en-US" sz="1600" b="0" i="0" u="none" strike="noStrike" kern="1200" baseline="0" dirty="0">
              <a:ln>
                <a:noFill/>
              </a:ln>
              <a:solidFill>
                <a:srgbClr val="0000FF"/>
              </a:solidFill>
              <a:effectLst/>
              <a:latin typeface="Lucida Sans Typewriter" panose="020B0509030504030204" pitchFamily="49" charset="0"/>
            </a:endParaRPr>
          </a:p>
          <a:p>
            <a:pPr>
              <a:spcBef>
                <a:spcPts val="0"/>
              </a:spcBef>
              <a:spcAft>
                <a:spcPts val="0"/>
              </a:spcAft>
            </a:pPr>
            <a:r>
              <a:rPr lang="en-US" sz="1600" b="1" i="0" u="none" strike="noStrike" kern="1200" baseline="0" dirty="0">
                <a:ln>
                  <a:noFill/>
                </a:ln>
                <a:solidFill>
                  <a:srgbClr val="0000C4"/>
                </a:solidFill>
                <a:effectLst/>
                <a:latin typeface="Calibri" panose="020F0502020204030204" pitchFamily="34" charset="0"/>
                <a:cs typeface="Calibri" panose="020F0502020204030204" pitchFamily="34" charset="0"/>
              </a:rPr>
              <a:t>Be enrolled in a full-time TAA-approved training or have an approved waiver from training or have completed an TAA-approved training</a:t>
            </a:r>
          </a:p>
          <a:p>
            <a:pPr marL="0" marR="0" indent="0" rtl="0" eaLnBrk="0" fontAlgn="base" latinLnBrk="0" hangingPunct="0">
              <a:spcBef>
                <a:spcPts val="0"/>
              </a:spcBef>
              <a:spcAft>
                <a:spcPts val="0"/>
              </a:spcAft>
              <a:buNone/>
            </a:pPr>
            <a:endParaRPr lang="en-US" sz="1600" b="1" i="0" u="none" strike="noStrike" kern="1200" baseline="0" dirty="0">
              <a:ln>
                <a:noFill/>
              </a:ln>
              <a:solidFill>
                <a:srgbClr val="0000C4"/>
              </a:solidFill>
              <a:effectLst/>
              <a:latin typeface="Calibri" panose="020F0502020204030204" pitchFamily="34" charset="0"/>
              <a:cs typeface="Calibri" panose="020F0502020204030204" pitchFamily="34" charset="0"/>
            </a:endParaRPr>
          </a:p>
          <a:p>
            <a:pPr>
              <a:spcBef>
                <a:spcPts val="0"/>
              </a:spcBef>
              <a:spcAft>
                <a:spcPts val="0"/>
              </a:spcAft>
            </a:pPr>
            <a:r>
              <a:rPr lang="en-US" sz="1600" b="1" kern="1200" dirty="0">
                <a:solidFill>
                  <a:srgbClr val="0000C4"/>
                </a:solidFill>
                <a:latin typeface="Calibri" panose="020F0502020204030204" pitchFamily="34" charset="0"/>
                <a:cs typeface="Calibri" panose="020F0502020204030204" pitchFamily="34" charset="0"/>
              </a:rPr>
              <a:t>No Basic TRA can be paid if customer has a break in training of 30 days or more (excludes weekends and holidays)</a:t>
            </a:r>
          </a:p>
          <a:p>
            <a:pPr marL="0" indent="0">
              <a:spcBef>
                <a:spcPts val="0"/>
              </a:spcBef>
              <a:spcAft>
                <a:spcPts val="0"/>
              </a:spcAft>
              <a:buNone/>
            </a:pPr>
            <a:endParaRPr lang="en-US" sz="1600" b="1" kern="1200" dirty="0">
              <a:solidFill>
                <a:srgbClr val="0000C4"/>
              </a:solidFill>
              <a:latin typeface="Calibri" panose="020F0502020204030204" pitchFamily="34" charset="0"/>
              <a:cs typeface="Calibri" panose="020F0502020204030204" pitchFamily="34" charset="0"/>
            </a:endParaRPr>
          </a:p>
          <a:p>
            <a:pPr>
              <a:spcBef>
                <a:spcPts val="0"/>
              </a:spcBef>
              <a:spcAft>
                <a:spcPts val="0"/>
              </a:spcAft>
            </a:pPr>
            <a:r>
              <a:rPr lang="en-US" sz="1600" b="1" kern="1200" dirty="0">
                <a:solidFill>
                  <a:srgbClr val="0000C4"/>
                </a:solidFill>
                <a:latin typeface="Calibri" panose="020F0502020204030204" pitchFamily="34" charset="0"/>
                <a:cs typeface="Calibri" panose="020F0502020204030204" pitchFamily="34" charset="0"/>
              </a:rPr>
              <a:t>Part Time training can be approved, </a:t>
            </a:r>
            <a:r>
              <a:rPr lang="en-US" sz="1600" b="1" u="sng" kern="1200" dirty="0">
                <a:solidFill>
                  <a:srgbClr val="0000C4"/>
                </a:solidFill>
                <a:latin typeface="Calibri" panose="020F0502020204030204" pitchFamily="34" charset="0"/>
                <a:cs typeface="Calibri" panose="020F0502020204030204" pitchFamily="34" charset="0"/>
              </a:rPr>
              <a:t>but customer will not be eligible for TRA benefits.</a:t>
            </a:r>
          </a:p>
          <a:p>
            <a:pPr marL="0" indent="0">
              <a:spcBef>
                <a:spcPts val="0"/>
              </a:spcBef>
              <a:spcAft>
                <a:spcPts val="0"/>
              </a:spcAft>
              <a:buNone/>
            </a:pPr>
            <a:endParaRPr lang="en-US" sz="1600" b="1" u="sng" kern="1200" dirty="0">
              <a:solidFill>
                <a:srgbClr val="0000C4"/>
              </a:solidFill>
              <a:latin typeface="Calibri" panose="020F0502020204030204" pitchFamily="34" charset="0"/>
              <a:cs typeface="Calibri" panose="020F0502020204030204" pitchFamily="34" charset="0"/>
            </a:endParaRPr>
          </a:p>
          <a:p>
            <a:pPr>
              <a:spcBef>
                <a:spcPts val="0"/>
              </a:spcBef>
              <a:spcAft>
                <a:spcPts val="0"/>
              </a:spcAft>
            </a:pPr>
            <a:r>
              <a:rPr lang="en-US" sz="1600" b="1" kern="1200" dirty="0">
                <a:solidFill>
                  <a:srgbClr val="0000C4"/>
                </a:solidFill>
                <a:latin typeface="Calibri" panose="020F0502020204030204" pitchFamily="34" charset="0"/>
                <a:cs typeface="Calibri" panose="020F0502020204030204" pitchFamily="34" charset="0"/>
              </a:rPr>
              <a:t>Can continue to collect Basic TRA after training ends as long as the customer is conducting an active job search.</a:t>
            </a:r>
          </a:p>
          <a:p>
            <a:pPr marL="0" indent="0">
              <a:spcBef>
                <a:spcPts val="0"/>
              </a:spcBef>
              <a:spcAft>
                <a:spcPts val="0"/>
              </a:spcAft>
              <a:buNone/>
            </a:pPr>
            <a:r>
              <a:rPr lang="en-US" sz="1600" b="1" kern="1200" dirty="0">
                <a:solidFill>
                  <a:srgbClr val="0000C4"/>
                </a:solidFill>
                <a:latin typeface="Calibri" panose="020F0502020204030204" pitchFamily="34" charset="0"/>
                <a:cs typeface="Calibri" panose="020F0502020204030204" pitchFamily="34" charset="0"/>
              </a:rPr>
              <a:t> </a:t>
            </a:r>
          </a:p>
          <a:p>
            <a:pPr>
              <a:spcBef>
                <a:spcPts val="0"/>
              </a:spcBef>
              <a:spcAft>
                <a:spcPts val="0"/>
              </a:spcAft>
            </a:pPr>
            <a:r>
              <a:rPr lang="en-US" sz="1600" b="1" kern="1200" dirty="0">
                <a:solidFill>
                  <a:srgbClr val="0000C4"/>
                </a:solidFill>
                <a:latin typeface="Calibri" panose="020F0502020204030204" pitchFamily="34" charset="0"/>
                <a:cs typeface="Calibri" panose="020F0502020204030204" pitchFamily="34" charset="0"/>
              </a:rPr>
              <a:t>Accept suitable work, actively seek work, be referred to suitable work (for Basic TRA Only)</a:t>
            </a:r>
          </a:p>
          <a:p>
            <a:pPr>
              <a:spcBef>
                <a:spcPts val="0"/>
              </a:spcBef>
              <a:spcAft>
                <a:spcPts val="0"/>
              </a:spcAft>
            </a:pPr>
            <a:endParaRPr lang="en-US" sz="1600" b="1" kern="1200" dirty="0">
              <a:solidFill>
                <a:srgbClr val="0000C4"/>
              </a:solidFill>
              <a:latin typeface="Calibri" panose="020F0502020204030204" pitchFamily="34" charset="0"/>
              <a:cs typeface="Calibri" panose="020F0502020204030204" pitchFamily="34" charset="0"/>
            </a:endParaRPr>
          </a:p>
          <a:p>
            <a:pPr>
              <a:spcBef>
                <a:spcPts val="0"/>
              </a:spcBef>
              <a:spcAft>
                <a:spcPts val="0"/>
              </a:spcAft>
            </a:pPr>
            <a:r>
              <a:rPr lang="en-US" sz="1600" b="1" kern="1200" dirty="0">
                <a:solidFill>
                  <a:srgbClr val="0000C4"/>
                </a:solidFill>
                <a:latin typeface="Calibri" panose="020F0502020204030204" pitchFamily="34" charset="0"/>
                <a:cs typeface="Calibri" panose="020F0502020204030204" pitchFamily="34" charset="0"/>
              </a:rPr>
              <a:t>Basic cannot be paid after the 104-week eligibility period has  ended even if there is a remaining balance of benefits. </a:t>
            </a:r>
          </a:p>
          <a:p>
            <a:pPr marL="0" indent="0">
              <a:spcBef>
                <a:spcPts val="0"/>
              </a:spcBef>
              <a:spcAft>
                <a:spcPts val="0"/>
              </a:spcAft>
              <a:buNone/>
            </a:pPr>
            <a:endParaRPr lang="en-US" sz="1600" b="1" kern="1200" dirty="0">
              <a:solidFill>
                <a:srgbClr val="0000C4"/>
              </a:solidFill>
              <a:latin typeface="Calibri" panose="020F0502020204030204" pitchFamily="34" charset="0"/>
              <a:cs typeface="Calibri" panose="020F0502020204030204" pitchFamily="34" charset="0"/>
            </a:endParaRPr>
          </a:p>
          <a:p>
            <a:pPr marL="0" indent="0">
              <a:spcBef>
                <a:spcPts val="0"/>
              </a:spcBef>
              <a:spcAft>
                <a:spcPts val="0"/>
              </a:spcAft>
              <a:buNone/>
            </a:pPr>
            <a:r>
              <a:rPr lang="en-US" sz="1600" b="1" kern="1200" dirty="0">
                <a:solidFill>
                  <a:srgbClr val="0000C4"/>
                </a:solidFill>
                <a:latin typeface="Calibri" panose="020F0502020204030204" pitchFamily="34" charset="0"/>
                <a:cs typeface="Calibri" panose="020F0502020204030204" pitchFamily="34" charset="0"/>
              </a:rPr>
              <a:t>Note: The 104-week eligibility period begins with the first week following the most recent qualifying separation from the certified company. </a:t>
            </a:r>
          </a:p>
        </p:txBody>
      </p:sp>
    </p:spTree>
    <p:extLst>
      <p:ext uri="{BB962C8B-B14F-4D97-AF65-F5344CB8AC3E}">
        <p14:creationId xmlns:p14="http://schemas.microsoft.com/office/powerpoint/2010/main" val="28336542"/>
      </p:ext>
    </p:extLst>
  </p:cSld>
  <p:clrMapOvr>
    <a:masterClrMapping/>
  </p:clrMapOvr>
  <p:transition spd="med" advTm="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DB39-4F16-42F1-B412-FC1AB0B4C583}"/>
              </a:ext>
            </a:extLst>
          </p:cNvPr>
          <p:cNvSpPr>
            <a:spLocks noGrp="1"/>
          </p:cNvSpPr>
          <p:nvPr>
            <p:ph type="title"/>
          </p:nvPr>
        </p:nvSpPr>
        <p:spPr>
          <a:xfrm>
            <a:off x="228600" y="304800"/>
            <a:ext cx="8001000" cy="533400"/>
          </a:xfrm>
        </p:spPr>
        <p:txBody>
          <a:bodyPr/>
          <a:lstStyle/>
          <a:p>
            <a:r>
              <a:rPr lang="en-US" sz="2000" b="1" dirty="0">
                <a:latin typeface="Calibri" panose="020F0502020204030204" pitchFamily="34" charset="0"/>
                <a:cs typeface="Calibri" panose="020F0502020204030204" pitchFamily="34" charset="0"/>
              </a:rPr>
              <a:t>Qualifying Requirements for Additional TRA </a:t>
            </a:r>
          </a:p>
        </p:txBody>
      </p:sp>
      <p:sp>
        <p:nvSpPr>
          <p:cNvPr id="3" name="Content Placeholder 2">
            <a:extLst>
              <a:ext uri="{FF2B5EF4-FFF2-40B4-BE49-F238E27FC236}">
                <a16:creationId xmlns:a16="http://schemas.microsoft.com/office/drawing/2014/main" id="{4F55550A-3EF4-40C8-83B5-D9D1919F535F}"/>
              </a:ext>
            </a:extLst>
          </p:cNvPr>
          <p:cNvSpPr>
            <a:spLocks noGrp="1"/>
          </p:cNvSpPr>
          <p:nvPr>
            <p:ph idx="1"/>
          </p:nvPr>
        </p:nvSpPr>
        <p:spPr>
          <a:xfrm>
            <a:off x="457200" y="1350818"/>
            <a:ext cx="7772400" cy="4953000"/>
          </a:xfrm>
        </p:spPr>
        <p:txBody>
          <a:bodyPr>
            <a:normAutofit/>
          </a:bodyPr>
          <a:lstStyle/>
          <a:p>
            <a:pPr marL="0" indent="0">
              <a:buNone/>
            </a:pPr>
            <a:r>
              <a:rPr lang="en-US" sz="1800" b="1" dirty="0">
                <a:latin typeface="Calibri" panose="020F0502020204030204" pitchFamily="34" charset="0"/>
                <a:cs typeface="Calibri" panose="020F0502020204030204" pitchFamily="34" charset="0"/>
              </a:rPr>
              <a:t>“Additional” TRA benefits are available to individuals who are still attending an approved TAA training program.  A maximum of 65 weeks of “Additional” TRA benefits are payable over a 78-week eligibility period. </a:t>
            </a:r>
          </a:p>
          <a:p>
            <a:r>
              <a:rPr lang="en-US" sz="1800" b="1" dirty="0">
                <a:latin typeface="Calibri" panose="020F0502020204030204" pitchFamily="34" charset="0"/>
                <a:cs typeface="Calibri" panose="020F0502020204030204" pitchFamily="34" charset="0"/>
              </a:rPr>
              <a:t>Exhausted all Basic TRA (including Federal Extensions, Extended Benefits (EB)) </a:t>
            </a:r>
          </a:p>
          <a:p>
            <a:r>
              <a:rPr lang="en-US" sz="1800" b="1" dirty="0">
                <a:latin typeface="Calibri" panose="020F0502020204030204" pitchFamily="34" charset="0"/>
                <a:cs typeface="Calibri" panose="020F0502020204030204" pitchFamily="34" charset="0"/>
              </a:rPr>
              <a:t>Have a claim with a current Benefit Year (BYE). </a:t>
            </a:r>
          </a:p>
          <a:p>
            <a:r>
              <a:rPr lang="en-US" sz="1800" b="1" dirty="0">
                <a:latin typeface="Calibri" panose="020F0502020204030204" pitchFamily="34" charset="0"/>
                <a:cs typeface="Calibri" panose="020F0502020204030204" pitchFamily="34" charset="0"/>
              </a:rPr>
              <a:t>Must be in approved training full-time </a:t>
            </a:r>
          </a:p>
          <a:p>
            <a:r>
              <a:rPr lang="en-US" sz="1800" b="1" dirty="0">
                <a:latin typeface="Calibri" panose="020F0502020204030204" pitchFamily="34" charset="0"/>
                <a:cs typeface="Calibri" panose="020F0502020204030204" pitchFamily="34" charset="0"/>
              </a:rPr>
              <a:t>Waivers are not allowed for “Additional” TRA</a:t>
            </a:r>
          </a:p>
          <a:p>
            <a:r>
              <a:rPr lang="en-US" sz="1800" b="1" dirty="0">
                <a:latin typeface="Calibri" panose="020F0502020204030204" pitchFamily="34" charset="0"/>
                <a:cs typeface="Calibri" panose="020F0502020204030204" pitchFamily="34" charset="0"/>
              </a:rPr>
              <a:t>Attending all scheduled classes, making satisfactory academic progress, and following the approve TAA training plan </a:t>
            </a:r>
          </a:p>
          <a:p>
            <a:pPr marL="0" indent="0">
              <a:buNone/>
            </a:pPr>
            <a:r>
              <a:rPr lang="en-US" sz="1800" b="1" dirty="0">
                <a:latin typeface="Calibri" panose="020F0502020204030204" pitchFamily="34" charset="0"/>
                <a:cs typeface="Calibri" panose="020F0502020204030204" pitchFamily="34" charset="0"/>
              </a:rPr>
              <a:t>Note:  If at any time the training plan has been changed, TRA and TAA needs to be notified immediately.  Modifications to training contracts must be done prior to the end date or it may affect their benefits.</a:t>
            </a: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55625838"/>
      </p:ext>
    </p:extLst>
  </p:cSld>
  <p:clrMapOvr>
    <a:masterClrMapping/>
  </p:clrMapOvr>
  <p:transition spd="med" advTm="5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07736-2915-4CD7-A8D4-49DC32BEBEF8}"/>
              </a:ext>
            </a:extLst>
          </p:cNvPr>
          <p:cNvSpPr>
            <a:spLocks noGrp="1"/>
          </p:cNvSpPr>
          <p:nvPr>
            <p:ph type="title"/>
          </p:nvPr>
        </p:nvSpPr>
        <p:spPr/>
        <p:txBody>
          <a:bodyPr/>
          <a:lstStyle/>
          <a:p>
            <a:r>
              <a:rPr lang="en-US" sz="2000" b="1" dirty="0">
                <a:latin typeface="Calibri" panose="020F0502020204030204" pitchFamily="34" charset="0"/>
                <a:cs typeface="Calibri" panose="020F0502020204030204" pitchFamily="34" charset="0"/>
              </a:rPr>
              <a:t>Qualifying Requirements for Additional TRA </a:t>
            </a:r>
          </a:p>
        </p:txBody>
      </p:sp>
      <p:sp>
        <p:nvSpPr>
          <p:cNvPr id="3" name="Content Placeholder 2">
            <a:extLst>
              <a:ext uri="{FF2B5EF4-FFF2-40B4-BE49-F238E27FC236}">
                <a16:creationId xmlns:a16="http://schemas.microsoft.com/office/drawing/2014/main" id="{E1FDEC09-FC7B-4BCE-9A39-2D20741DFDD2}"/>
              </a:ext>
            </a:extLst>
          </p:cNvPr>
          <p:cNvSpPr>
            <a:spLocks noGrp="1"/>
          </p:cNvSpPr>
          <p:nvPr>
            <p:ph idx="1"/>
          </p:nvPr>
        </p:nvSpPr>
        <p:spPr>
          <a:xfrm>
            <a:off x="228600" y="1384386"/>
            <a:ext cx="8555182" cy="5334000"/>
          </a:xfrm>
        </p:spPr>
        <p:txBody>
          <a:bodyPr/>
          <a:lstStyle/>
          <a:p>
            <a:pPr>
              <a:spcBef>
                <a:spcPts val="0"/>
              </a:spcBef>
            </a:pPr>
            <a:r>
              <a:rPr lang="en-US" sz="1800" b="1" dirty="0">
                <a:latin typeface="Calibri" panose="020F0502020204030204" pitchFamily="34" charset="0"/>
                <a:cs typeface="Calibri" panose="020F0502020204030204" pitchFamily="34" charset="0"/>
              </a:rPr>
              <a:t>Benchmarks are up to date</a:t>
            </a:r>
          </a:p>
          <a:p>
            <a:pPr marL="0" indent="0">
              <a:spcBef>
                <a:spcPts val="0"/>
              </a:spcBef>
              <a:buNone/>
            </a:pPr>
            <a:endParaRPr lang="en-US" sz="1800" b="1" dirty="0">
              <a:latin typeface="Calibri" panose="020F0502020204030204" pitchFamily="34" charset="0"/>
              <a:cs typeface="Calibri" panose="020F0502020204030204" pitchFamily="34" charset="0"/>
            </a:endParaRPr>
          </a:p>
          <a:p>
            <a:pPr>
              <a:spcBef>
                <a:spcPts val="0"/>
              </a:spcBef>
            </a:pPr>
            <a:r>
              <a:rPr lang="en-US" sz="1800" b="1" dirty="0">
                <a:latin typeface="Calibri" panose="020F0502020204030204" pitchFamily="34" charset="0"/>
                <a:cs typeface="Calibri" panose="020F0502020204030204" pitchFamily="34" charset="0"/>
              </a:rPr>
              <a:t>No Additional TRA can be paid during breaks in training longer than 30 days, or breaks during transition from remedial to vocational training</a:t>
            </a:r>
          </a:p>
          <a:p>
            <a:pPr>
              <a:spcBef>
                <a:spcPts val="0"/>
              </a:spcBef>
            </a:pPr>
            <a:endParaRPr lang="en-US" sz="1800" b="1" dirty="0">
              <a:latin typeface="Calibri" panose="020F0502020204030204" pitchFamily="34" charset="0"/>
              <a:cs typeface="Calibri" panose="020F0502020204030204" pitchFamily="34" charset="0"/>
            </a:endParaRPr>
          </a:p>
          <a:p>
            <a:pPr>
              <a:spcBef>
                <a:spcPts val="0"/>
              </a:spcBef>
            </a:pPr>
            <a:r>
              <a:rPr lang="en-US" sz="1800" b="1" dirty="0">
                <a:latin typeface="Calibri" panose="020F0502020204030204" pitchFamily="34" charset="0"/>
                <a:cs typeface="Calibri" panose="020F0502020204030204" pitchFamily="34" charset="0"/>
              </a:rPr>
              <a:t>Unlike “Basic” TRA, no “Additional” TRA benefits can be paid beyond the completion of the approved TAA Training Program </a:t>
            </a:r>
          </a:p>
          <a:p>
            <a:pPr>
              <a:spcBef>
                <a:spcPts val="0"/>
              </a:spcBef>
            </a:pPr>
            <a:endParaRPr lang="en-US" sz="1800" b="1" dirty="0">
              <a:latin typeface="Calibri" panose="020F0502020204030204" pitchFamily="34" charset="0"/>
              <a:cs typeface="Calibri" panose="020F0502020204030204" pitchFamily="34" charset="0"/>
            </a:endParaRPr>
          </a:p>
          <a:p>
            <a:pPr>
              <a:spcBef>
                <a:spcPts val="0"/>
              </a:spcBef>
            </a:pPr>
            <a:r>
              <a:rPr lang="en-US" sz="1800" b="1" dirty="0">
                <a:latin typeface="Calibri" panose="020F0502020204030204" pitchFamily="34" charset="0"/>
                <a:cs typeface="Calibri" panose="020F0502020204030204" pitchFamily="34" charset="0"/>
              </a:rPr>
              <a:t>Or after the 78-week eligibility period has ended even if there is a remaining balance of benefits</a:t>
            </a:r>
          </a:p>
          <a:p>
            <a:pPr>
              <a:spcBef>
                <a:spcPts val="0"/>
              </a:spcBef>
            </a:pPr>
            <a:endParaRPr lang="en-US" sz="1800" b="1" dirty="0">
              <a:latin typeface="Calibri" panose="020F0502020204030204" pitchFamily="34" charset="0"/>
              <a:cs typeface="Calibri" panose="020F0502020204030204" pitchFamily="34" charset="0"/>
            </a:endParaRPr>
          </a:p>
          <a:p>
            <a:pPr>
              <a:spcBef>
                <a:spcPts val="0"/>
              </a:spcBef>
            </a:pPr>
            <a:r>
              <a:rPr lang="en-US" sz="1800" b="1" dirty="0">
                <a:latin typeface="Calibri" panose="020F0502020204030204" pitchFamily="34" charset="0"/>
                <a:cs typeface="Calibri" panose="020F0502020204030204" pitchFamily="34" charset="0"/>
              </a:rPr>
              <a:t>This 78-week eligibility period follows the last week of entitlement to Basic TRA or begins with the first week of TAA-approved training.</a:t>
            </a:r>
          </a:p>
          <a:p>
            <a:pPr marL="0" indent="0">
              <a:buNone/>
            </a:pPr>
            <a:r>
              <a:rPr lang="en-US" sz="1800" b="1" dirty="0">
                <a:latin typeface="Calibri" panose="020F0502020204030204" pitchFamily="34" charset="0"/>
                <a:cs typeface="Calibri" panose="020F0502020204030204" pitchFamily="34" charset="0"/>
              </a:rPr>
              <a:t>Benchmarks: The purpose of training benchmarks is to allow early and ongoing assessment of the performance of a training participant to determine whether the original training program is a good fit. Benchmarks also function as a protection of the appropriate expenditure of TAA Program funds. </a:t>
            </a:r>
          </a:p>
        </p:txBody>
      </p:sp>
    </p:spTree>
    <p:extLst>
      <p:ext uri="{BB962C8B-B14F-4D97-AF65-F5344CB8AC3E}">
        <p14:creationId xmlns:p14="http://schemas.microsoft.com/office/powerpoint/2010/main" val="1661876902"/>
      </p:ext>
    </p:extLst>
  </p:cSld>
  <p:clrMapOvr>
    <a:masterClrMapping/>
  </p:clrMapOvr>
  <p:transition spd="med" advTm="5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F81D4B8-066D-47B8-90E4-7DEE4D3A518C}"/>
              </a:ext>
            </a:extLst>
          </p:cNvPr>
          <p:cNvSpPr>
            <a:spLocks noGrp="1" noChangeArrowheads="1"/>
          </p:cNvSpPr>
          <p:nvPr>
            <p:ph type="title"/>
          </p:nvPr>
        </p:nvSpPr>
        <p:spPr/>
        <p:txBody>
          <a:bodyPr/>
          <a:lstStyle/>
          <a:p>
            <a:pPr eaLnBrk="1" hangingPunct="1"/>
            <a:r>
              <a:rPr lang="en-US" sz="2000" b="1" dirty="0">
                <a:effectLst/>
                <a:latin typeface="Calibri" panose="020F0502020204030204" pitchFamily="34" charset="0"/>
                <a:cs typeface="Calibri" panose="020F0502020204030204" pitchFamily="34" charset="0"/>
              </a:rPr>
              <a:t>Completion TRA</a:t>
            </a:r>
            <a:endParaRPr lang="en-US" altLang="en-US" sz="2000" b="1"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1530D54-31D3-4E4C-A8AC-356978E7BB9F}"/>
              </a:ext>
            </a:extLst>
          </p:cNvPr>
          <p:cNvSpPr>
            <a:spLocks noGrp="1"/>
          </p:cNvSpPr>
          <p:nvPr>
            <p:ph idx="1"/>
          </p:nvPr>
        </p:nvSpPr>
        <p:spPr>
          <a:xfrm>
            <a:off x="304799" y="1243172"/>
            <a:ext cx="8520545" cy="4825119"/>
          </a:xfrm>
        </p:spPr>
        <p:txBody>
          <a:bodyPr>
            <a:normAutofit fontScale="92500"/>
          </a:bodyPr>
          <a:lstStyle/>
          <a:p>
            <a:pPr marL="0" indent="0">
              <a:buNone/>
            </a:pPr>
            <a:r>
              <a:rPr lang="en-US" sz="1600" b="1" dirty="0">
                <a:latin typeface="Calibri" panose="020F0502020204030204" pitchFamily="34" charset="0"/>
                <a:cs typeface="Calibri" panose="020F0502020204030204" pitchFamily="34" charset="0"/>
              </a:rPr>
              <a:t>“Completion” TRA benefits are available to individuals who have exhausted all “Basic” &amp; “Additional” TRA, including federal extensions, are still attending TAA approved training.  </a:t>
            </a:r>
          </a:p>
          <a:p>
            <a:r>
              <a:rPr lang="en-US" sz="1600" b="1" dirty="0">
                <a:latin typeface="Calibri" panose="020F0502020204030204" pitchFamily="34" charset="0"/>
                <a:cs typeface="Calibri" panose="020F0502020204030204" pitchFamily="34" charset="0"/>
              </a:rPr>
              <a:t>provides participants with up to 13 additional weeks of income support while in full time training</a:t>
            </a:r>
          </a:p>
          <a:p>
            <a:r>
              <a:rPr lang="en-US" sz="1600" b="1" dirty="0">
                <a:latin typeface="Calibri" panose="020F0502020204030204" pitchFamily="34" charset="0"/>
                <a:cs typeface="Calibri" panose="020F0502020204030204" pitchFamily="34" charset="0"/>
              </a:rPr>
              <a:t>must be applied for via UIO within the last 20 weeks of  training</a:t>
            </a:r>
          </a:p>
          <a:p>
            <a:pPr marL="0" indent="0">
              <a:buNone/>
            </a:pPr>
            <a:r>
              <a:rPr lang="en-US" sz="1600" b="1" u="sng" dirty="0">
                <a:latin typeface="Calibri" panose="020F0502020204030204" pitchFamily="34" charset="0"/>
                <a:cs typeface="Calibri" panose="020F0502020204030204" pitchFamily="34" charset="0"/>
              </a:rPr>
              <a:t>Conditions of Completion TRA</a:t>
            </a:r>
            <a:r>
              <a:rPr lang="en-US" sz="1600" b="1" dirty="0">
                <a:latin typeface="Calibri" panose="020F0502020204030204" pitchFamily="34" charset="0"/>
                <a:cs typeface="Calibri" panose="020F0502020204030204" pitchFamily="34" charset="0"/>
              </a:rPr>
              <a:t>:</a:t>
            </a:r>
          </a:p>
          <a:p>
            <a:r>
              <a:rPr lang="en-US" sz="1600" b="1" dirty="0">
                <a:latin typeface="Calibri" panose="020F0502020204030204" pitchFamily="34" charset="0"/>
                <a:cs typeface="Calibri" panose="020F0502020204030204" pitchFamily="34" charset="0"/>
              </a:rPr>
              <a:t>The requested weeks are necessary for the customer to complete a training program that leads to a degree or industry recognized credential; AND</a:t>
            </a:r>
          </a:p>
          <a:p>
            <a:r>
              <a:rPr lang="en-US" sz="1600" b="1" dirty="0">
                <a:latin typeface="Calibri" panose="020F0502020204030204" pitchFamily="34" charset="0"/>
                <a:cs typeface="Calibri" panose="020F0502020204030204" pitchFamily="34" charset="0"/>
              </a:rPr>
              <a:t>The customer is participating in full time training each week; AND</a:t>
            </a:r>
          </a:p>
          <a:p>
            <a:r>
              <a:rPr lang="en-US" sz="1600" b="1" dirty="0">
                <a:latin typeface="Calibri" panose="020F0502020204030204" pitchFamily="34" charset="0"/>
                <a:cs typeface="Calibri" panose="020F0502020204030204" pitchFamily="34" charset="0"/>
              </a:rPr>
              <a:t>The customer has met the performance benchmarks established in the approved training plan; AND</a:t>
            </a:r>
          </a:p>
          <a:p>
            <a:r>
              <a:rPr lang="en-US" sz="1600" b="1" dirty="0">
                <a:latin typeface="Calibri" panose="020F0502020204030204" pitchFamily="34" charset="0"/>
                <a:cs typeface="Calibri" panose="020F0502020204030204" pitchFamily="34" charset="0"/>
              </a:rPr>
              <a:t>The customer is expected to continue to make progress toward the completion of the approved training; AND</a:t>
            </a:r>
          </a:p>
          <a:p>
            <a:pPr marL="0" indent="0">
              <a:buNone/>
            </a:pPr>
            <a:r>
              <a:rPr lang="en-US" sz="1600" b="1" dirty="0">
                <a:latin typeface="Calibri" panose="020F0502020204030204" pitchFamily="34" charset="0"/>
                <a:cs typeface="Calibri" panose="020F0502020204030204" pitchFamily="34" charset="0"/>
              </a:rPr>
              <a:t>The customer will be able to complete the training during the period authorized for receipt of Completion TRA</a:t>
            </a:r>
          </a:p>
          <a:p>
            <a:pPr marL="0" indent="0">
              <a:buNone/>
            </a:pPr>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68153311"/>
      </p:ext>
    </p:extLst>
  </p:cSld>
  <p:clrMapOvr>
    <a:masterClrMapping/>
  </p:clrMapOvr>
  <p:transition spd="med" advTm="5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FB157-5F04-4518-8ADB-754DB4A566DC}"/>
              </a:ext>
            </a:extLst>
          </p:cNvPr>
          <p:cNvSpPr>
            <a:spLocks noGrp="1"/>
          </p:cNvSpPr>
          <p:nvPr>
            <p:ph type="title"/>
          </p:nvPr>
        </p:nvSpPr>
        <p:spPr/>
        <p:txBody>
          <a:bodyPr/>
          <a:lstStyle/>
          <a:p>
            <a:r>
              <a:rPr lang="en-US" sz="2000" b="1" dirty="0">
                <a:latin typeface="Calibri" panose="020F0502020204030204" pitchFamily="34" charset="0"/>
                <a:cs typeface="Calibri" panose="020F0502020204030204" pitchFamily="34" charset="0"/>
              </a:rPr>
              <a:t>Completion TRA Eligibility Period</a:t>
            </a:r>
            <a:br>
              <a:rPr lang="en-US" sz="1800" dirty="0">
                <a:latin typeface="Courier New" panose="02070309020205020404" pitchFamily="49" charset="0"/>
                <a:cs typeface="Courier New" panose="02070309020205020404" pitchFamily="49" charset="0"/>
              </a:rPr>
            </a:br>
            <a:endParaRPr lang="en-US" sz="1800" dirty="0">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E0F28E82-C24A-4941-8DC7-E2D4F4B203AD}"/>
              </a:ext>
            </a:extLst>
          </p:cNvPr>
          <p:cNvSpPr>
            <a:spLocks noGrp="1"/>
          </p:cNvSpPr>
          <p:nvPr>
            <p:ph idx="1"/>
          </p:nvPr>
        </p:nvSpPr>
        <p:spPr>
          <a:xfrm>
            <a:off x="381000" y="1295400"/>
            <a:ext cx="7848600" cy="5181600"/>
          </a:xfrm>
        </p:spPr>
        <p:txBody>
          <a:bodyPr>
            <a:normAutofit/>
          </a:bodyPr>
          <a:lstStyle/>
          <a:p>
            <a:r>
              <a:rPr lang="en-US" sz="1600" b="1" dirty="0">
                <a:latin typeface="Calibri" panose="020F0502020204030204" pitchFamily="34" charset="0"/>
                <a:cs typeface="Calibri" panose="020F0502020204030204" pitchFamily="34" charset="0"/>
              </a:rPr>
              <a:t>While there are 13 weeks of Completion TRA payable to eligible TAA participants, these 13 weeks can  only be collected if the customer will complete the training* and is within the last 20 weeks of training.  The 13 weeks are payable anytime during the 20-week period.    *Just Cause can be approved to extend the 20-week period</a:t>
            </a:r>
          </a:p>
          <a:p>
            <a:r>
              <a:rPr lang="en-US" sz="1600" b="1" dirty="0">
                <a:latin typeface="Calibri" panose="020F0502020204030204" pitchFamily="34" charset="0"/>
                <a:cs typeface="Calibri" panose="020F0502020204030204" pitchFamily="34" charset="0"/>
              </a:rPr>
              <a:t>This 20-week time frame will begin with the first week in which a TAA participant files a claim for Completion TRA and not </a:t>
            </a:r>
            <a:r>
              <a:rPr lang="en-US" sz="1600" b="1" u="sng" dirty="0">
                <a:latin typeface="Calibri" panose="020F0502020204030204" pitchFamily="34" charset="0"/>
                <a:cs typeface="Calibri" panose="020F0502020204030204" pitchFamily="34" charset="0"/>
              </a:rPr>
              <a:t>automatically at the end of Additional TRA</a:t>
            </a:r>
            <a:r>
              <a:rPr lang="en-US" sz="1600" b="1" dirty="0">
                <a:latin typeface="Calibri" panose="020F0502020204030204" pitchFamily="34" charset="0"/>
                <a:cs typeface="Calibri" panose="020F0502020204030204" pitchFamily="34" charset="0"/>
              </a:rPr>
              <a:t>.</a:t>
            </a:r>
          </a:p>
          <a:p>
            <a:r>
              <a:rPr lang="en-US" sz="1600" b="1" dirty="0">
                <a:latin typeface="Calibri" panose="020F0502020204030204" pitchFamily="34" charset="0"/>
                <a:cs typeface="Calibri" panose="020F0502020204030204" pitchFamily="34" charset="0"/>
              </a:rPr>
              <a:t>If a participant has exhausted all other UI and TRA benefits but will not be able to complete approved training within the allowable 20-week period, none of the 13 weeks of Completion TRA are able to be paid.</a:t>
            </a:r>
          </a:p>
          <a:p>
            <a:r>
              <a:rPr lang="en-US" sz="1600" b="1" dirty="0">
                <a:latin typeface="Calibri" panose="020F0502020204030204" pitchFamily="34" charset="0"/>
                <a:cs typeface="Calibri" panose="020F0502020204030204" pitchFamily="34" charset="0"/>
              </a:rPr>
              <a:t>Completion TRA benefits cannot be paid during scheduled school breaks greater than 30 days. </a:t>
            </a:r>
          </a:p>
          <a:p>
            <a:r>
              <a:rPr lang="en-US" sz="1600" b="1" dirty="0">
                <a:latin typeface="Calibri" panose="020F0502020204030204" pitchFamily="34" charset="0"/>
                <a:cs typeface="Calibri" panose="020F0502020204030204" pitchFamily="34" charset="0"/>
              </a:rPr>
              <a:t>Completion TRA benefits cannot be paid beyond the completion of the approved TAA Training Program.</a:t>
            </a:r>
          </a:p>
          <a:p>
            <a:r>
              <a:rPr lang="en-US" sz="1600" b="1" dirty="0">
                <a:latin typeface="Calibri" panose="020F0502020204030204" pitchFamily="34" charset="0"/>
                <a:cs typeface="Calibri" panose="020F0502020204030204" pitchFamily="34" charset="0"/>
              </a:rPr>
              <a:t>Completion TRA benefits cannot be paid beyond the 20-week time frame.</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89678638"/>
      </p:ext>
    </p:extLst>
  </p:cSld>
  <p:clrMapOvr>
    <a:masterClrMapping/>
  </p:clrMapOvr>
  <p:transition spd="med" advTm="5000"/>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6473</TotalTime>
  <Words>1533</Words>
  <Application>Microsoft Office PowerPoint</Application>
  <PresentationFormat>On-screen Show (4:3)</PresentationFormat>
  <Paragraphs>136</Paragraphs>
  <Slides>16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Courier New</vt:lpstr>
      <vt:lpstr>Lucida Grande</vt:lpstr>
      <vt:lpstr>Lucida Sans Typewriter</vt:lpstr>
      <vt:lpstr>Lucida Sans Unicode</vt:lpstr>
      <vt:lpstr>Wingdings 3</vt:lpstr>
      <vt:lpstr>Office Theme</vt:lpstr>
      <vt:lpstr>PowerPoint Presentation</vt:lpstr>
      <vt:lpstr>Trade Readjustment Allowances</vt:lpstr>
      <vt:lpstr>Qualifying Requirements for Trade (TAA)  </vt:lpstr>
      <vt:lpstr>Qualifying Requirements for Basic TRA </vt:lpstr>
      <vt:lpstr>Qualifying Requirements for Basic TRA </vt:lpstr>
      <vt:lpstr>Qualifying Requirements for Additional TRA </vt:lpstr>
      <vt:lpstr>Qualifying Requirements for Additional TRA </vt:lpstr>
      <vt:lpstr>Completion TRA</vt:lpstr>
      <vt:lpstr>Completion TRA Eligibility Period </vt:lpstr>
      <vt:lpstr>Summary:  Maximum TRA Under TAARA 2015</vt:lpstr>
      <vt:lpstr>TAARA 2015 Program Benefits: TRA Timeline</vt:lpstr>
      <vt:lpstr>TRA Benefits Matrix</vt:lpstr>
      <vt:lpstr>Earnings UP TO TRA WBA </vt:lpstr>
      <vt:lpstr>TRA Election Provision</vt:lpstr>
      <vt:lpstr>We would like to thank you for your time!</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Quan, Christopher (DWD)</cp:lastModifiedBy>
  <cp:revision>171</cp:revision>
  <dcterms:created xsi:type="dcterms:W3CDTF">2018-04-17T17:15:10Z</dcterms:created>
  <dcterms:modified xsi:type="dcterms:W3CDTF">2021-07-30T14:41:33Z</dcterms:modified>
</cp:coreProperties>
</file>