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7"/>
  </p:notesMasterIdLst>
  <p:handoutMasterIdLst>
    <p:handoutMasterId r:id="rId38"/>
  </p:handoutMasterIdLst>
  <p:sldIdLst>
    <p:sldId id="400" r:id="rId5"/>
    <p:sldId id="290" r:id="rId6"/>
    <p:sldId id="384" r:id="rId7"/>
    <p:sldId id="309" r:id="rId8"/>
    <p:sldId id="395" r:id="rId9"/>
    <p:sldId id="320" r:id="rId10"/>
    <p:sldId id="387" r:id="rId11"/>
    <p:sldId id="386" r:id="rId12"/>
    <p:sldId id="388" r:id="rId13"/>
    <p:sldId id="389" r:id="rId14"/>
    <p:sldId id="390" r:id="rId15"/>
    <p:sldId id="391" r:id="rId16"/>
    <p:sldId id="392" r:id="rId17"/>
    <p:sldId id="321" r:id="rId18"/>
    <p:sldId id="322" r:id="rId19"/>
    <p:sldId id="380" r:id="rId20"/>
    <p:sldId id="385" r:id="rId21"/>
    <p:sldId id="323" r:id="rId22"/>
    <p:sldId id="324" r:id="rId23"/>
    <p:sldId id="396" r:id="rId24"/>
    <p:sldId id="409" r:id="rId25"/>
    <p:sldId id="410" r:id="rId26"/>
    <p:sldId id="411" r:id="rId27"/>
    <p:sldId id="397" r:id="rId28"/>
    <p:sldId id="383" r:id="rId29"/>
    <p:sldId id="405" r:id="rId30"/>
    <p:sldId id="393" r:id="rId31"/>
    <p:sldId id="408" r:id="rId32"/>
    <p:sldId id="406" r:id="rId33"/>
    <p:sldId id="407" r:id="rId34"/>
    <p:sldId id="356" r:id="rId35"/>
    <p:sldId id="394"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42B4A"/>
    <a:srgbClr val="223651"/>
    <a:srgbClr val="139876"/>
    <a:srgbClr val="7D3379"/>
    <a:srgbClr val="53A4CF"/>
    <a:srgbClr val="112638"/>
    <a:srgbClr val="45A78E"/>
    <a:srgbClr val="426480"/>
    <a:srgbClr val="42647F"/>
    <a:srgbClr val="FAA7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9F0142-1806-8FBE-9672-EC17134A9885}" v="40" dt="2021-11-04T14:35:21.027"/>
    <p1510:client id="{272634DC-D981-F3D5-977C-4D740233F49E}" v="34" dt="2021-11-04T14:54:34.996"/>
    <p1510:client id="{2F97F7D3-EE52-A1D7-9A62-356277A53254}" v="537" dt="2021-11-04T14:44:44.810"/>
    <p1510:client id="{BE095536-7BDE-95F1-40B1-F9404AD845E1}" v="2" dt="2021-11-18T13:41:54.787"/>
    <p1510:client id="{D173E50B-FE26-4B90-942C-D68D95B4EFC7}" v="58" dt="2021-11-04T14:39:36.0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41" autoAdjust="0"/>
    <p:restoredTop sz="94660"/>
  </p:normalViewPr>
  <p:slideViewPr>
    <p:cSldViewPr snapToGrid="0">
      <p:cViewPr varScale="1">
        <p:scale>
          <a:sx n="69" d="100"/>
          <a:sy n="69" d="100"/>
        </p:scale>
        <p:origin x="163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guen, Beth (EOL)" userId="S::elizabeth.m.goguen@detma.org::9c82a5df-88d4-4145-85ea-76655414713d" providerId="AD" clId="Web-{2F97F7D3-EE52-A1D7-9A62-356277A53254}"/>
    <pc:docChg chg="modSld">
      <pc:chgData name="Goguen, Beth (EOL)" userId="S::elizabeth.m.goguen@detma.org::9c82a5df-88d4-4145-85ea-76655414713d" providerId="AD" clId="Web-{2F97F7D3-EE52-A1D7-9A62-356277A53254}" dt="2021-11-04T14:44:44.388" v="535" actId="20577"/>
      <pc:docMkLst>
        <pc:docMk/>
      </pc:docMkLst>
      <pc:sldChg chg="modSp">
        <pc:chgData name="Goguen, Beth (EOL)" userId="S::elizabeth.m.goguen@detma.org::9c82a5df-88d4-4145-85ea-76655414713d" providerId="AD" clId="Web-{2F97F7D3-EE52-A1D7-9A62-356277A53254}" dt="2021-11-04T14:44:07.434" v="500" actId="20577"/>
        <pc:sldMkLst>
          <pc:docMk/>
          <pc:sldMk cId="3590938738" sldId="323"/>
        </pc:sldMkLst>
        <pc:spChg chg="mod">
          <ac:chgData name="Goguen, Beth (EOL)" userId="S::elizabeth.m.goguen@detma.org::9c82a5df-88d4-4145-85ea-76655414713d" providerId="AD" clId="Web-{2F97F7D3-EE52-A1D7-9A62-356277A53254}" dt="2021-11-04T14:44:07.434" v="500" actId="20577"/>
          <ac:spMkLst>
            <pc:docMk/>
            <pc:sldMk cId="3590938738" sldId="323"/>
            <ac:spMk id="64514" creationId="{00000000-0000-0000-0000-000000000000}"/>
          </ac:spMkLst>
        </pc:spChg>
      </pc:sldChg>
      <pc:sldChg chg="modSp">
        <pc:chgData name="Goguen, Beth (EOL)" userId="S::elizabeth.m.goguen@detma.org::9c82a5df-88d4-4145-85ea-76655414713d" providerId="AD" clId="Web-{2F97F7D3-EE52-A1D7-9A62-356277A53254}" dt="2021-11-04T14:44:44.388" v="535" actId="20577"/>
        <pc:sldMkLst>
          <pc:docMk/>
          <pc:sldMk cId="1700802054" sldId="324"/>
        </pc:sldMkLst>
        <pc:spChg chg="mod">
          <ac:chgData name="Goguen, Beth (EOL)" userId="S::elizabeth.m.goguen@detma.org::9c82a5df-88d4-4145-85ea-76655414713d" providerId="AD" clId="Web-{2F97F7D3-EE52-A1D7-9A62-356277A53254}" dt="2021-11-04T14:44:44.388" v="535" actId="20577"/>
          <ac:spMkLst>
            <pc:docMk/>
            <pc:sldMk cId="1700802054" sldId="324"/>
            <ac:spMk id="65538" creationId="{00000000-0000-0000-0000-000000000000}"/>
          </ac:spMkLst>
        </pc:spChg>
      </pc:sldChg>
      <pc:sldChg chg="modSp">
        <pc:chgData name="Goguen, Beth (EOL)" userId="S::elizabeth.m.goguen@detma.org::9c82a5df-88d4-4145-85ea-76655414713d" providerId="AD" clId="Web-{2F97F7D3-EE52-A1D7-9A62-356277A53254}" dt="2021-11-04T14:42:46.620" v="495" actId="20577"/>
        <pc:sldMkLst>
          <pc:docMk/>
          <pc:sldMk cId="3830905893" sldId="380"/>
        </pc:sldMkLst>
        <pc:spChg chg="mod">
          <ac:chgData name="Goguen, Beth (EOL)" userId="S::elizabeth.m.goguen@detma.org::9c82a5df-88d4-4145-85ea-76655414713d" providerId="AD" clId="Web-{2F97F7D3-EE52-A1D7-9A62-356277A53254}" dt="2021-11-04T14:42:46.620" v="495" actId="20577"/>
          <ac:spMkLst>
            <pc:docMk/>
            <pc:sldMk cId="3830905893" sldId="380"/>
            <ac:spMk id="2" creationId="{00000000-0000-0000-0000-000000000000}"/>
          </ac:spMkLst>
        </pc:spChg>
      </pc:sldChg>
      <pc:sldChg chg="modSp modNotes">
        <pc:chgData name="Goguen, Beth (EOL)" userId="S::elizabeth.m.goguen@detma.org::9c82a5df-88d4-4145-85ea-76655414713d" providerId="AD" clId="Web-{2F97F7D3-EE52-A1D7-9A62-356277A53254}" dt="2021-11-04T14:37:23.489" v="429" actId="20577"/>
        <pc:sldMkLst>
          <pc:docMk/>
          <pc:sldMk cId="1951571477" sldId="388"/>
        </pc:sldMkLst>
        <pc:spChg chg="mod">
          <ac:chgData name="Goguen, Beth (EOL)" userId="S::elizabeth.m.goguen@detma.org::9c82a5df-88d4-4145-85ea-76655414713d" providerId="AD" clId="Web-{2F97F7D3-EE52-A1D7-9A62-356277A53254}" dt="2021-11-04T14:37:23.489" v="429" actId="20577"/>
          <ac:spMkLst>
            <pc:docMk/>
            <pc:sldMk cId="1951571477" sldId="388"/>
            <ac:spMk id="13316" creationId="{00000000-0000-0000-0000-000000000000}"/>
          </ac:spMkLst>
        </pc:spChg>
        <pc:spChg chg="mod">
          <ac:chgData name="Goguen, Beth (EOL)" userId="S::elizabeth.m.goguen@detma.org::9c82a5df-88d4-4145-85ea-76655414713d" providerId="AD" clId="Web-{2F97F7D3-EE52-A1D7-9A62-356277A53254}" dt="2021-11-04T14:32:55.249" v="258" actId="20577"/>
          <ac:spMkLst>
            <pc:docMk/>
            <pc:sldMk cId="1951571477" sldId="388"/>
            <ac:spMk id="362498" creationId="{00000000-0000-0000-0000-000000000000}"/>
          </ac:spMkLst>
        </pc:spChg>
      </pc:sldChg>
      <pc:sldChg chg="modSp">
        <pc:chgData name="Goguen, Beth (EOL)" userId="S::elizabeth.m.goguen@detma.org::9c82a5df-88d4-4145-85ea-76655414713d" providerId="AD" clId="Web-{2F97F7D3-EE52-A1D7-9A62-356277A53254}" dt="2021-11-04T14:42:15.401" v="492" actId="20577"/>
        <pc:sldMkLst>
          <pc:docMk/>
          <pc:sldMk cId="3441724463" sldId="392"/>
        </pc:sldMkLst>
        <pc:spChg chg="mod">
          <ac:chgData name="Goguen, Beth (EOL)" userId="S::elizabeth.m.goguen@detma.org::9c82a5df-88d4-4145-85ea-76655414713d" providerId="AD" clId="Web-{2F97F7D3-EE52-A1D7-9A62-356277A53254}" dt="2021-11-04T14:42:15.401" v="492" actId="20577"/>
          <ac:spMkLst>
            <pc:docMk/>
            <pc:sldMk cId="3441724463" sldId="392"/>
            <ac:spMk id="58393" creationId="{00000000-0000-0000-0000-000000000000}"/>
          </ac:spMkLst>
        </pc:spChg>
      </pc:sldChg>
      <pc:sldChg chg="modSp">
        <pc:chgData name="Goguen, Beth (EOL)" userId="S::elizabeth.m.goguen@detma.org::9c82a5df-88d4-4145-85ea-76655414713d" providerId="AD" clId="Web-{2F97F7D3-EE52-A1D7-9A62-356277A53254}" dt="2021-11-04T14:09:03.861" v="91" actId="20577"/>
        <pc:sldMkLst>
          <pc:docMk/>
          <pc:sldMk cId="475542635" sldId="396"/>
        </pc:sldMkLst>
        <pc:spChg chg="mod">
          <ac:chgData name="Goguen, Beth (EOL)" userId="S::elizabeth.m.goguen@detma.org::9c82a5df-88d4-4145-85ea-76655414713d" providerId="AD" clId="Web-{2F97F7D3-EE52-A1D7-9A62-356277A53254}" dt="2021-11-04T14:09:03.861" v="91" actId="20577"/>
          <ac:spMkLst>
            <pc:docMk/>
            <pc:sldMk cId="475542635" sldId="396"/>
            <ac:spMk id="2" creationId="{00000000-0000-0000-0000-000000000000}"/>
          </ac:spMkLst>
        </pc:spChg>
      </pc:sldChg>
      <pc:sldChg chg="modSp">
        <pc:chgData name="Goguen, Beth (EOL)" userId="S::elizabeth.m.goguen@detma.org::9c82a5df-88d4-4145-85ea-76655414713d" providerId="AD" clId="Web-{2F97F7D3-EE52-A1D7-9A62-356277A53254}" dt="2021-11-04T14:30:04.730" v="199" actId="20577"/>
        <pc:sldMkLst>
          <pc:docMk/>
          <pc:sldMk cId="682529594" sldId="397"/>
        </pc:sldMkLst>
        <pc:spChg chg="mod">
          <ac:chgData name="Goguen, Beth (EOL)" userId="S::elizabeth.m.goguen@detma.org::9c82a5df-88d4-4145-85ea-76655414713d" providerId="AD" clId="Web-{2F97F7D3-EE52-A1D7-9A62-356277A53254}" dt="2021-11-04T14:30:04.730" v="199" actId="20577"/>
          <ac:spMkLst>
            <pc:docMk/>
            <pc:sldMk cId="682529594" sldId="397"/>
            <ac:spMk id="2" creationId="{00000000-0000-0000-0000-000000000000}"/>
          </ac:spMkLst>
        </pc:spChg>
      </pc:sldChg>
      <pc:sldChg chg="modSp">
        <pc:chgData name="Goguen, Beth (EOL)" userId="S::elizabeth.m.goguen@detma.org::9c82a5df-88d4-4145-85ea-76655414713d" providerId="AD" clId="Web-{2F97F7D3-EE52-A1D7-9A62-356277A53254}" dt="2021-11-04T14:15:40.604" v="100" actId="20577"/>
        <pc:sldMkLst>
          <pc:docMk/>
          <pc:sldMk cId="3109385344" sldId="409"/>
        </pc:sldMkLst>
        <pc:spChg chg="mod">
          <ac:chgData name="Goguen, Beth (EOL)" userId="S::elizabeth.m.goguen@detma.org::9c82a5df-88d4-4145-85ea-76655414713d" providerId="AD" clId="Web-{2F97F7D3-EE52-A1D7-9A62-356277A53254}" dt="2021-11-04T14:15:40.604" v="100" actId="20577"/>
          <ac:spMkLst>
            <pc:docMk/>
            <pc:sldMk cId="3109385344" sldId="409"/>
            <ac:spMk id="2" creationId="{00000000-0000-0000-0000-000000000000}"/>
          </ac:spMkLst>
        </pc:spChg>
      </pc:sldChg>
    </pc:docChg>
  </pc:docChgLst>
  <pc:docChgLst>
    <pc:chgData name="Quan, Christopher (DWD)" userId="3a2e9160-94d3-4a5a-8e43-53ad2dd1e8bb" providerId="ADAL" clId="{D173E50B-FE26-4B90-942C-D68D95B4EFC7}"/>
    <pc:docChg chg="modSld">
      <pc:chgData name="Quan, Christopher (DWD)" userId="3a2e9160-94d3-4a5a-8e43-53ad2dd1e8bb" providerId="ADAL" clId="{D173E50B-FE26-4B90-942C-D68D95B4EFC7}" dt="2021-11-04T14:39:36.097" v="57" actId="1076"/>
      <pc:docMkLst>
        <pc:docMk/>
      </pc:docMkLst>
      <pc:sldChg chg="modSp mod">
        <pc:chgData name="Quan, Christopher (DWD)" userId="3a2e9160-94d3-4a5a-8e43-53ad2dd1e8bb" providerId="ADAL" clId="{D173E50B-FE26-4B90-942C-D68D95B4EFC7}" dt="2021-11-04T14:38:28.080" v="55" actId="14100"/>
        <pc:sldMkLst>
          <pc:docMk/>
          <pc:sldMk cId="1951571477" sldId="388"/>
        </pc:sldMkLst>
        <pc:spChg chg="mod">
          <ac:chgData name="Quan, Christopher (DWD)" userId="3a2e9160-94d3-4a5a-8e43-53ad2dd1e8bb" providerId="ADAL" clId="{D173E50B-FE26-4B90-942C-D68D95B4EFC7}" dt="2021-11-04T14:38:28.080" v="55" actId="14100"/>
          <ac:spMkLst>
            <pc:docMk/>
            <pc:sldMk cId="1951571477" sldId="388"/>
            <ac:spMk id="13316" creationId="{00000000-0000-0000-0000-000000000000}"/>
          </ac:spMkLst>
        </pc:spChg>
      </pc:sldChg>
      <pc:sldChg chg="modSp mod">
        <pc:chgData name="Quan, Christopher (DWD)" userId="3a2e9160-94d3-4a5a-8e43-53ad2dd1e8bb" providerId="ADAL" clId="{D173E50B-FE26-4B90-942C-D68D95B4EFC7}" dt="2021-11-04T14:39:36.097" v="57" actId="1076"/>
        <pc:sldMkLst>
          <pc:docMk/>
          <pc:sldMk cId="639403417" sldId="390"/>
        </pc:sldMkLst>
        <pc:spChg chg="mod">
          <ac:chgData name="Quan, Christopher (DWD)" userId="3a2e9160-94d3-4a5a-8e43-53ad2dd1e8bb" providerId="ADAL" clId="{D173E50B-FE26-4B90-942C-D68D95B4EFC7}" dt="2021-11-04T14:39:30.883" v="56" actId="6549"/>
          <ac:spMkLst>
            <pc:docMk/>
            <pc:sldMk cId="639403417" sldId="390"/>
            <ac:spMk id="78852" creationId="{00000000-0000-0000-0000-000000000000}"/>
          </ac:spMkLst>
        </pc:spChg>
        <pc:picChg chg="mod">
          <ac:chgData name="Quan, Christopher (DWD)" userId="3a2e9160-94d3-4a5a-8e43-53ad2dd1e8bb" providerId="ADAL" clId="{D173E50B-FE26-4B90-942C-D68D95B4EFC7}" dt="2021-11-04T14:39:36.097" v="57" actId="1076"/>
          <ac:picMkLst>
            <pc:docMk/>
            <pc:sldMk cId="639403417" sldId="390"/>
            <ac:picMk id="56325" creationId="{00000000-0000-0000-0000-000000000000}"/>
          </ac:picMkLst>
        </pc:picChg>
      </pc:sldChg>
    </pc:docChg>
  </pc:docChgLst>
  <pc:docChgLst>
    <pc:chgData name="Quan, Christopher (DWD)" userId="S::christopher.quan@detma.org::3a2e9160-94d3-4a5a-8e43-53ad2dd1e8bb" providerId="AD" clId="Web-{BE095536-7BDE-95F1-40B1-F9404AD845E1}"/>
    <pc:docChg chg="modSld">
      <pc:chgData name="Quan, Christopher (DWD)" userId="S::christopher.quan@detma.org::3a2e9160-94d3-4a5a-8e43-53ad2dd1e8bb" providerId="AD" clId="Web-{BE095536-7BDE-95F1-40B1-F9404AD845E1}" dt="2021-11-18T13:41:54.787" v="1"/>
      <pc:docMkLst>
        <pc:docMk/>
      </pc:docMkLst>
      <pc:sldChg chg="addSp modSp">
        <pc:chgData name="Quan, Christopher (DWD)" userId="S::christopher.quan@detma.org::3a2e9160-94d3-4a5a-8e43-53ad2dd1e8bb" providerId="AD" clId="Web-{BE095536-7BDE-95F1-40B1-F9404AD845E1}" dt="2021-11-18T13:41:54.787" v="1"/>
        <pc:sldMkLst>
          <pc:docMk/>
          <pc:sldMk cId="1979298087" sldId="400"/>
        </pc:sldMkLst>
        <pc:spChg chg="add">
          <ac:chgData name="Quan, Christopher (DWD)" userId="S::christopher.quan@detma.org::3a2e9160-94d3-4a5a-8e43-53ad2dd1e8bb" providerId="AD" clId="Web-{BE095536-7BDE-95F1-40B1-F9404AD845E1}" dt="2021-11-18T13:41:54.787" v="1"/>
          <ac:spMkLst>
            <pc:docMk/>
            <pc:sldMk cId="1979298087" sldId="400"/>
            <ac:spMk id="5" creationId="{BD6E1E2C-09BF-4C69-A579-E100268DA025}"/>
          </ac:spMkLst>
        </pc:spChg>
        <pc:spChg chg="mod">
          <ac:chgData name="Quan, Christopher (DWD)" userId="S::christopher.quan@detma.org::3a2e9160-94d3-4a5a-8e43-53ad2dd1e8bb" providerId="AD" clId="Web-{BE095536-7BDE-95F1-40B1-F9404AD845E1}" dt="2021-11-18T13:41:52.615" v="0" actId="1076"/>
          <ac:spMkLst>
            <pc:docMk/>
            <pc:sldMk cId="1979298087" sldId="400"/>
            <ac:spMk id="8" creationId="{00000000-0000-0000-0000-000000000000}"/>
          </ac:spMkLst>
        </pc:spChg>
      </pc:sldChg>
    </pc:docChg>
  </pc:docChgLst>
  <pc:docChgLst>
    <pc:chgData name="Quan, Christopher (DWD)" userId="S::christopher.quan@detma.org::3a2e9160-94d3-4a5a-8e43-53ad2dd1e8bb" providerId="AD" clId="Web-{65ABFEA7-D044-1782-5D67-EA8D8D2603A0}"/>
    <pc:docChg chg="addSld delSld modSld sldOrd">
      <pc:chgData name="Quan, Christopher (DWD)" userId="S::christopher.quan@detma.org::3a2e9160-94d3-4a5a-8e43-53ad2dd1e8bb" providerId="AD" clId="Web-{65ABFEA7-D044-1782-5D67-EA8D8D2603A0}" dt="2021-11-01T13:36:25.143" v="456" actId="20577"/>
      <pc:docMkLst>
        <pc:docMk/>
      </pc:docMkLst>
      <pc:sldChg chg="modSp">
        <pc:chgData name="Quan, Christopher (DWD)" userId="S::christopher.quan@detma.org::3a2e9160-94d3-4a5a-8e43-53ad2dd1e8bb" providerId="AD" clId="Web-{65ABFEA7-D044-1782-5D67-EA8D8D2603A0}" dt="2021-11-01T13:14:15.552" v="173" actId="20577"/>
        <pc:sldMkLst>
          <pc:docMk/>
          <pc:sldMk cId="475542635" sldId="396"/>
        </pc:sldMkLst>
        <pc:spChg chg="mod">
          <ac:chgData name="Quan, Christopher (DWD)" userId="S::christopher.quan@detma.org::3a2e9160-94d3-4a5a-8e43-53ad2dd1e8bb" providerId="AD" clId="Web-{65ABFEA7-D044-1782-5D67-EA8D8D2603A0}" dt="2021-11-01T13:14:15.552" v="173" actId="20577"/>
          <ac:spMkLst>
            <pc:docMk/>
            <pc:sldMk cId="475542635" sldId="396"/>
            <ac:spMk id="2" creationId="{00000000-0000-0000-0000-000000000000}"/>
          </ac:spMkLst>
        </pc:spChg>
      </pc:sldChg>
      <pc:sldChg chg="modSp ord">
        <pc:chgData name="Quan, Christopher (DWD)" userId="S::christopher.quan@detma.org::3a2e9160-94d3-4a5a-8e43-53ad2dd1e8bb" providerId="AD" clId="Web-{65ABFEA7-D044-1782-5D67-EA8D8D2603A0}" dt="2021-11-01T13:26:53.481" v="426"/>
        <pc:sldMkLst>
          <pc:docMk/>
          <pc:sldMk cId="682529594" sldId="397"/>
        </pc:sldMkLst>
        <pc:spChg chg="mod">
          <ac:chgData name="Quan, Christopher (DWD)" userId="S::christopher.quan@detma.org::3a2e9160-94d3-4a5a-8e43-53ad2dd1e8bb" providerId="AD" clId="Web-{65ABFEA7-D044-1782-5D67-EA8D8D2603A0}" dt="2021-11-01T13:25:57.902" v="424" actId="20577"/>
          <ac:spMkLst>
            <pc:docMk/>
            <pc:sldMk cId="682529594" sldId="397"/>
            <ac:spMk id="2" creationId="{00000000-0000-0000-0000-000000000000}"/>
          </ac:spMkLst>
        </pc:spChg>
      </pc:sldChg>
      <pc:sldChg chg="modSp">
        <pc:chgData name="Quan, Christopher (DWD)" userId="S::christopher.quan@detma.org::3a2e9160-94d3-4a5a-8e43-53ad2dd1e8bb" providerId="AD" clId="Web-{65ABFEA7-D044-1782-5D67-EA8D8D2603A0}" dt="2021-11-01T13:19:38.633" v="248" actId="20577"/>
        <pc:sldMkLst>
          <pc:docMk/>
          <pc:sldMk cId="3109385344" sldId="409"/>
        </pc:sldMkLst>
        <pc:spChg chg="mod">
          <ac:chgData name="Quan, Christopher (DWD)" userId="S::christopher.quan@detma.org::3a2e9160-94d3-4a5a-8e43-53ad2dd1e8bb" providerId="AD" clId="Web-{65ABFEA7-D044-1782-5D67-EA8D8D2603A0}" dt="2021-11-01T13:19:23.024" v="244" actId="20577"/>
          <ac:spMkLst>
            <pc:docMk/>
            <pc:sldMk cId="3109385344" sldId="409"/>
            <ac:spMk id="2" creationId="{00000000-0000-0000-0000-000000000000}"/>
          </ac:spMkLst>
        </pc:spChg>
        <pc:spChg chg="mod">
          <ac:chgData name="Quan, Christopher (DWD)" userId="S::christopher.quan@detma.org::3a2e9160-94d3-4a5a-8e43-53ad2dd1e8bb" providerId="AD" clId="Web-{65ABFEA7-D044-1782-5D67-EA8D8D2603A0}" dt="2021-11-01T13:19:38.633" v="248" actId="20577"/>
          <ac:spMkLst>
            <pc:docMk/>
            <pc:sldMk cId="3109385344" sldId="409"/>
            <ac:spMk id="8" creationId="{00000000-0000-0000-0000-000000000000}"/>
          </ac:spMkLst>
        </pc:spChg>
      </pc:sldChg>
      <pc:sldChg chg="modSp">
        <pc:chgData name="Quan, Christopher (DWD)" userId="S::christopher.quan@detma.org::3a2e9160-94d3-4a5a-8e43-53ad2dd1e8bb" providerId="AD" clId="Web-{65ABFEA7-D044-1782-5D67-EA8D8D2603A0}" dt="2021-11-01T13:36:25.143" v="456" actId="20577"/>
        <pc:sldMkLst>
          <pc:docMk/>
          <pc:sldMk cId="4227688137" sldId="410"/>
        </pc:sldMkLst>
        <pc:spChg chg="mod">
          <ac:chgData name="Quan, Christopher (DWD)" userId="S::christopher.quan@detma.org::3a2e9160-94d3-4a5a-8e43-53ad2dd1e8bb" providerId="AD" clId="Web-{65ABFEA7-D044-1782-5D67-EA8D8D2603A0}" dt="2021-11-01T13:36:25.143" v="456" actId="20577"/>
          <ac:spMkLst>
            <pc:docMk/>
            <pc:sldMk cId="4227688137" sldId="410"/>
            <ac:spMk id="2" creationId="{05F58DD5-FAE8-4B12-837A-F07127E26FD2}"/>
          </ac:spMkLst>
        </pc:spChg>
        <pc:spChg chg="mod">
          <ac:chgData name="Quan, Christopher (DWD)" userId="S::christopher.quan@detma.org::3a2e9160-94d3-4a5a-8e43-53ad2dd1e8bb" providerId="AD" clId="Web-{65ABFEA7-D044-1782-5D67-EA8D8D2603A0}" dt="2021-11-01T13:34:47.892" v="450" actId="20577"/>
          <ac:spMkLst>
            <pc:docMk/>
            <pc:sldMk cId="4227688137" sldId="410"/>
            <ac:spMk id="3" creationId="{917A5209-2C96-411B-B17D-90E375ED97BA}"/>
          </ac:spMkLst>
        </pc:spChg>
      </pc:sldChg>
      <pc:sldChg chg="modSp add del replId">
        <pc:chgData name="Quan, Christopher (DWD)" userId="S::christopher.quan@detma.org::3a2e9160-94d3-4a5a-8e43-53ad2dd1e8bb" providerId="AD" clId="Web-{65ABFEA7-D044-1782-5D67-EA8D8D2603A0}" dt="2021-11-01T13:28:43.263" v="440"/>
        <pc:sldMkLst>
          <pc:docMk/>
          <pc:sldMk cId="3631944198" sldId="411"/>
        </pc:sldMkLst>
        <pc:spChg chg="mod">
          <ac:chgData name="Quan, Christopher (DWD)" userId="S::christopher.quan@detma.org::3a2e9160-94d3-4a5a-8e43-53ad2dd1e8bb" providerId="AD" clId="Web-{65ABFEA7-D044-1782-5D67-EA8D8D2603A0}" dt="2021-11-01T13:28:40.466" v="439" actId="20577"/>
          <ac:spMkLst>
            <pc:docMk/>
            <pc:sldMk cId="3631944198" sldId="411"/>
            <ac:spMk id="2" creationId="{00000000-0000-0000-0000-000000000000}"/>
          </ac:spMkLst>
        </pc:spChg>
      </pc:sldChg>
    </pc:docChg>
  </pc:docChgLst>
  <pc:docChgLst>
    <pc:chgData name="Quan, Christopher (DWD)" userId="S::christopher.quan@detma.org::3a2e9160-94d3-4a5a-8e43-53ad2dd1e8bb" providerId="AD" clId="Web-{099F0142-1806-8FBE-9672-EC17134A9885}"/>
    <pc:docChg chg="delSld modSld sldOrd">
      <pc:chgData name="Quan, Christopher (DWD)" userId="S::christopher.quan@detma.org::3a2e9160-94d3-4a5a-8e43-53ad2dd1e8bb" providerId="AD" clId="Web-{099F0142-1806-8FBE-9672-EC17134A9885}" dt="2021-11-04T14:35:21.027" v="38"/>
      <pc:docMkLst>
        <pc:docMk/>
      </pc:docMkLst>
      <pc:sldChg chg="del">
        <pc:chgData name="Quan, Christopher (DWD)" userId="S::christopher.quan@detma.org::3a2e9160-94d3-4a5a-8e43-53ad2dd1e8bb" providerId="AD" clId="Web-{099F0142-1806-8FBE-9672-EC17134A9885}" dt="2021-11-04T14:35:21.027" v="38"/>
        <pc:sldMkLst>
          <pc:docMk/>
          <pc:sldMk cId="3501319294" sldId="307"/>
        </pc:sldMkLst>
      </pc:sldChg>
      <pc:sldChg chg="modSp">
        <pc:chgData name="Quan, Christopher (DWD)" userId="S::christopher.quan@detma.org::3a2e9160-94d3-4a5a-8e43-53ad2dd1e8bb" providerId="AD" clId="Web-{099F0142-1806-8FBE-9672-EC17134A9885}" dt="2021-11-04T14:33:35.087" v="37" actId="20577"/>
        <pc:sldMkLst>
          <pc:docMk/>
          <pc:sldMk cId="1951571477" sldId="388"/>
        </pc:sldMkLst>
        <pc:spChg chg="mod">
          <ac:chgData name="Quan, Christopher (DWD)" userId="S::christopher.quan@detma.org::3a2e9160-94d3-4a5a-8e43-53ad2dd1e8bb" providerId="AD" clId="Web-{099F0142-1806-8FBE-9672-EC17134A9885}" dt="2021-11-04T14:33:35.087" v="37" actId="20577"/>
          <ac:spMkLst>
            <pc:docMk/>
            <pc:sldMk cId="1951571477" sldId="388"/>
            <ac:spMk id="13316" creationId="{00000000-0000-0000-0000-000000000000}"/>
          </ac:spMkLst>
        </pc:spChg>
      </pc:sldChg>
      <pc:sldChg chg="ord">
        <pc:chgData name="Quan, Christopher (DWD)" userId="S::christopher.quan@detma.org::3a2e9160-94d3-4a5a-8e43-53ad2dd1e8bb" providerId="AD" clId="Web-{099F0142-1806-8FBE-9672-EC17134A9885}" dt="2021-11-04T14:17:06.820" v="0"/>
        <pc:sldMkLst>
          <pc:docMk/>
          <pc:sldMk cId="4227688137" sldId="410"/>
        </pc:sldMkLst>
      </pc:sldChg>
    </pc:docChg>
  </pc:docChgLst>
  <pc:docChgLst>
    <pc:chgData name="Quan, Christopher (DWD)" userId="S::christopher.quan@detma.org::3a2e9160-94d3-4a5a-8e43-53ad2dd1e8bb" providerId="AD" clId="Web-{272634DC-D981-F3D5-977C-4D740233F49E}"/>
    <pc:docChg chg="modSld">
      <pc:chgData name="Quan, Christopher (DWD)" userId="S::christopher.quan@detma.org::3a2e9160-94d3-4a5a-8e43-53ad2dd1e8bb" providerId="AD" clId="Web-{272634DC-D981-F3D5-977C-4D740233F49E}" dt="2021-11-04T14:54:32.793" v="28" actId="20577"/>
      <pc:docMkLst>
        <pc:docMk/>
      </pc:docMkLst>
      <pc:sldChg chg="modSp">
        <pc:chgData name="Quan, Christopher (DWD)" userId="S::christopher.quan@detma.org::3a2e9160-94d3-4a5a-8e43-53ad2dd1e8bb" providerId="AD" clId="Web-{272634DC-D981-F3D5-977C-4D740233F49E}" dt="2021-11-04T14:44:33.351" v="4" actId="20577"/>
        <pc:sldMkLst>
          <pc:docMk/>
          <pc:sldMk cId="3590938738" sldId="323"/>
        </pc:sldMkLst>
        <pc:spChg chg="mod">
          <ac:chgData name="Quan, Christopher (DWD)" userId="S::christopher.quan@detma.org::3a2e9160-94d3-4a5a-8e43-53ad2dd1e8bb" providerId="AD" clId="Web-{272634DC-D981-F3D5-977C-4D740233F49E}" dt="2021-11-04T14:44:33.351" v="4" actId="20577"/>
          <ac:spMkLst>
            <pc:docMk/>
            <pc:sldMk cId="3590938738" sldId="323"/>
            <ac:spMk id="64514" creationId="{00000000-0000-0000-0000-000000000000}"/>
          </ac:spMkLst>
        </pc:spChg>
      </pc:sldChg>
      <pc:sldChg chg="modSp">
        <pc:chgData name="Quan, Christopher (DWD)" userId="S::christopher.quan@detma.org::3a2e9160-94d3-4a5a-8e43-53ad2dd1e8bb" providerId="AD" clId="Web-{272634DC-D981-F3D5-977C-4D740233F49E}" dt="2021-11-04T14:54:32.793" v="28" actId="20577"/>
        <pc:sldMkLst>
          <pc:docMk/>
          <pc:sldMk cId="2867716611" sldId="383"/>
        </pc:sldMkLst>
        <pc:spChg chg="mod">
          <ac:chgData name="Quan, Christopher (DWD)" userId="S::christopher.quan@detma.org::3a2e9160-94d3-4a5a-8e43-53ad2dd1e8bb" providerId="AD" clId="Web-{272634DC-D981-F3D5-977C-4D740233F49E}" dt="2021-11-04T14:54:32.793" v="28" actId="20577"/>
          <ac:spMkLst>
            <pc:docMk/>
            <pc:sldMk cId="2867716611" sldId="383"/>
            <ac:spMk id="2" creationId="{00000000-0000-0000-0000-000000000000}"/>
          </ac:spMkLst>
        </pc:spChg>
        <pc:spChg chg="mod">
          <ac:chgData name="Quan, Christopher (DWD)" userId="S::christopher.quan@detma.org::3a2e9160-94d3-4a5a-8e43-53ad2dd1e8bb" providerId="AD" clId="Web-{272634DC-D981-F3D5-977C-4D740233F49E}" dt="2021-11-04T14:54:02.684" v="25" actId="1076"/>
          <ac:spMkLst>
            <pc:docMk/>
            <pc:sldMk cId="2867716611" sldId="383"/>
            <ac:spMk id="6" creationId="{00000000-0000-0000-0000-000000000000}"/>
          </ac:spMkLst>
        </pc:spChg>
        <pc:spChg chg="mod">
          <ac:chgData name="Quan, Christopher (DWD)" userId="S::christopher.quan@detma.org::3a2e9160-94d3-4a5a-8e43-53ad2dd1e8bb" providerId="AD" clId="Web-{272634DC-D981-F3D5-977C-4D740233F49E}" dt="2021-11-04T14:54:04.856" v="26" actId="1076"/>
          <ac:spMkLst>
            <pc:docMk/>
            <pc:sldMk cId="2867716611" sldId="383"/>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1798B2-8A4B-2446-B6F0-7A9B9C158E37}" type="datetimeFigureOut">
              <a:rPr lang="en-US" smtClean="0"/>
              <a:t>2/11/2022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43C99-E074-C04C-AF52-066428F31260}" type="slidenum">
              <a:rPr lang="en-US" smtClean="0"/>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E1118-A4E6-2B4A-AF18-287D336DCF6C}" type="datetimeFigureOut">
              <a:rPr lang="en-US" smtClean="0"/>
              <a:t>2/11/2022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3126A-5919-944C-8385-AD187C64D85E}" type="slidenum">
              <a:rPr lang="en-US" smtClean="0"/>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Mention that despite the multiple amendments, the purpose of the program has remains the same.  </a:t>
            </a:r>
          </a:p>
        </p:txBody>
      </p:sp>
    </p:spTree>
    <p:extLst>
      <p:ext uri="{BB962C8B-B14F-4D97-AF65-F5344CB8AC3E}">
        <p14:creationId xmlns:p14="http://schemas.microsoft.com/office/powerpoint/2010/main" val="369796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Tim - Paragraph (e) is not a new requirement but was clarified in previously issued administrative guidance. The goal of TAA approved training is to help trade-affected workers obtain suitable employment. Therefore, States must provide training for TAA Program training participants as approved by the State in the training program, even if the AAW becomes employed in suitable employment during that training. The State must evaluate, with input from the AAW, how the employment impacts the AAW’s training program (and whether the training program needs to be amended); determine that training completion serves the long-term employment goals of the worker; and the AAW must continue to meet benchmarks that were established as part of the approved training program, even though the employed AAW is not likely to be eligible for TRA payments.</a:t>
            </a:r>
          </a:p>
        </p:txBody>
      </p:sp>
      <p:sp>
        <p:nvSpPr>
          <p:cNvPr id="4" name="Slide Number Placeholder 3"/>
          <p:cNvSpPr>
            <a:spLocks noGrp="1"/>
          </p:cNvSpPr>
          <p:nvPr>
            <p:ph type="sldNum" sz="quarter" idx="10"/>
          </p:nvPr>
        </p:nvSpPr>
        <p:spPr/>
        <p:txBody>
          <a:bodyPr/>
          <a:lstStyle/>
          <a:p>
            <a:fld id="{9B342BB8-3F7E-4150-BE07-912221E53E6C}" type="slidenum">
              <a:rPr lang="en-US" smtClean="0"/>
              <a:t>24</a:t>
            </a:fld>
            <a:endParaRPr lang="en-US"/>
          </a:p>
        </p:txBody>
      </p:sp>
    </p:spTree>
    <p:extLst>
      <p:ext uri="{BB962C8B-B14F-4D97-AF65-F5344CB8AC3E}">
        <p14:creationId xmlns:p14="http://schemas.microsoft.com/office/powerpoint/2010/main" val="14611508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6A86273-5EC2-4B9A-BCDA-FD4165C57640}" type="slidenum">
              <a:rPr lang="en-US" altLang="en-US" smtClean="0"/>
              <a:pPr>
                <a:spcBef>
                  <a:spcPct val="0"/>
                </a:spcBef>
              </a:pPr>
              <a:t>27</a:t>
            </a:fld>
            <a:endParaRPr lang="en-US" altLang="en-US"/>
          </a:p>
        </p:txBody>
      </p:sp>
    </p:spTree>
    <p:extLst>
      <p:ext uri="{BB962C8B-B14F-4D97-AF65-F5344CB8AC3E}">
        <p14:creationId xmlns:p14="http://schemas.microsoft.com/office/powerpoint/2010/main" val="1163494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59988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8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5D6A80-3309-4B90-BDCB-0EFC27E4BA5A}" type="slidenum">
              <a:rPr lang="en-US" altLang="en-US" smtClean="0"/>
              <a:pPr>
                <a:spcBef>
                  <a:spcPct val="0"/>
                </a:spcBef>
              </a:pPr>
              <a:t>31</a:t>
            </a:fld>
            <a:endParaRPr lang="en-US" altLang="en-US"/>
          </a:p>
        </p:txBody>
      </p:sp>
    </p:spTree>
    <p:extLst>
      <p:ext uri="{BB962C8B-B14F-4D97-AF65-F5344CB8AC3E}">
        <p14:creationId xmlns:p14="http://schemas.microsoft.com/office/powerpoint/2010/main" val="12532915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49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8044B8-1D27-43DD-AE6A-94E65222DCA6}" type="slidenum">
              <a:rPr lang="en-US" altLang="en-US" smtClean="0"/>
              <a:pPr>
                <a:spcBef>
                  <a:spcPct val="0"/>
                </a:spcBef>
              </a:pPr>
              <a:t>32</a:t>
            </a:fld>
            <a:endParaRPr lang="en-US" altLang="en-US"/>
          </a:p>
        </p:txBody>
      </p:sp>
    </p:spTree>
    <p:extLst>
      <p:ext uri="{BB962C8B-B14F-4D97-AF65-F5344CB8AC3E}">
        <p14:creationId xmlns:p14="http://schemas.microsoft.com/office/powerpoint/2010/main" val="1410184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Can provide example of a training program (eg, ABE, GED, then CNA)</a:t>
            </a:r>
          </a:p>
        </p:txBody>
      </p:sp>
    </p:spTree>
    <p:extLst>
      <p:ext uri="{BB962C8B-B14F-4D97-AF65-F5344CB8AC3E}">
        <p14:creationId xmlns:p14="http://schemas.microsoft.com/office/powerpoint/2010/main" val="871005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60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041FE0-B947-45BC-8DB3-C77C4C002C21}" type="slidenum">
              <a:rPr lang="en-US" altLang="en-US" smtClean="0"/>
              <a:pPr>
                <a:spcBef>
                  <a:spcPct val="0"/>
                </a:spcBef>
              </a:pPr>
              <a:t>4</a:t>
            </a:fld>
            <a:endParaRPr lang="en-US" altLang="en-US"/>
          </a:p>
        </p:txBody>
      </p:sp>
    </p:spTree>
    <p:extLst>
      <p:ext uri="{BB962C8B-B14F-4D97-AF65-F5344CB8AC3E}">
        <p14:creationId xmlns:p14="http://schemas.microsoft.com/office/powerpoint/2010/main" val="3428090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Elaborate on the Assessments tools </a:t>
            </a:r>
          </a:p>
        </p:txBody>
      </p:sp>
      <p:sp>
        <p:nvSpPr>
          <p:cNvPr id="491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08D4A2-ACE6-4A99-8E0F-F4EC22E1B9EF}" type="slidenum">
              <a:rPr lang="en-US" altLang="en-US" smtClean="0"/>
              <a:pPr>
                <a:spcBef>
                  <a:spcPct val="0"/>
                </a:spcBef>
              </a:pPr>
              <a:t>7</a:t>
            </a:fld>
            <a:endParaRPr lang="en-US" altLang="en-US"/>
          </a:p>
        </p:txBody>
      </p:sp>
    </p:spTree>
    <p:extLst>
      <p:ext uri="{BB962C8B-B14F-4D97-AF65-F5344CB8AC3E}">
        <p14:creationId xmlns:p14="http://schemas.microsoft.com/office/powerpoint/2010/main" val="1996246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No Retroactive Approval – after training is complete no requests for travel and subsistence allowances will be approved/backdated</a:t>
            </a:r>
          </a:p>
          <a:p>
            <a:endParaRPr lang="en-US" altLang="en-US">
              <a:cs typeface="Calibri"/>
            </a:endParaRPr>
          </a:p>
          <a:p>
            <a:r>
              <a:rPr lang="en-US" altLang="en-US">
                <a:cs typeface="Calibri"/>
              </a:rPr>
              <a:t>Online classes:  there must be a mechanism to track attendance </a:t>
            </a:r>
          </a:p>
          <a:p>
            <a:endParaRPr lang="en-US" altLang="en-US">
              <a:cs typeface="Calibri"/>
            </a:endParaRPr>
          </a:p>
        </p:txBody>
      </p:sp>
      <p:sp>
        <p:nvSpPr>
          <p:cNvPr id="532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44240C0-35A8-43D6-877D-ED6191E574B4}" type="slidenum">
              <a:rPr lang="en-US" altLang="en-US" smtClean="0"/>
              <a:pPr>
                <a:spcBef>
                  <a:spcPct val="0"/>
                </a:spcBef>
              </a:pPr>
              <a:t>9</a:t>
            </a:fld>
            <a:endParaRPr lang="en-US" altLang="en-US"/>
          </a:p>
        </p:txBody>
      </p:sp>
    </p:spTree>
    <p:extLst>
      <p:ext uri="{BB962C8B-B14F-4D97-AF65-F5344CB8AC3E}">
        <p14:creationId xmlns:p14="http://schemas.microsoft.com/office/powerpoint/2010/main" val="1712157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50338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Individual employment plan</a:t>
            </a:r>
          </a:p>
        </p:txBody>
      </p:sp>
      <p:sp>
        <p:nvSpPr>
          <p:cNvPr id="634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821B1A-60DF-4506-909C-EFBE7A1F1573}" type="slidenum">
              <a:rPr lang="en-US" altLang="en-US" smtClean="0"/>
              <a:pPr>
                <a:spcBef>
                  <a:spcPct val="0"/>
                </a:spcBef>
              </a:pPr>
              <a:t>15</a:t>
            </a:fld>
            <a:endParaRPr lang="en-US" altLang="en-US"/>
          </a:p>
        </p:txBody>
      </p:sp>
    </p:spTree>
    <p:extLst>
      <p:ext uri="{BB962C8B-B14F-4D97-AF65-F5344CB8AC3E}">
        <p14:creationId xmlns:p14="http://schemas.microsoft.com/office/powerpoint/2010/main" val="3668220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Tim - Paragraph (a) provides that the State must advise a trade-affected worker who chooses to withdraw from a TAA approved training program that the withdrawal may, subject to the requirements in subpart H, be established as an overpayment and may, subject to subpart G, result in ineligibility for TRA for AAWs. Paragraph (b) provides an exception for service in the Uniformed Services. Paragraph (c) allows for a trade-affected worker who ceases participation in training for justifiable cause to resume the approved training program. Paragraph (d) recognizes that AAWs who withdraw from training still may receive job search and relocation allowances. </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This final rule is different</a:t>
            </a:r>
            <a:r>
              <a:rPr lang="en-US" sz="1200" kern="1200" baseline="0">
                <a:solidFill>
                  <a:schemeClr val="tx1"/>
                </a:solidFill>
                <a:effectLst/>
                <a:latin typeface="+mn-lt"/>
                <a:ea typeface="+mn-ea"/>
                <a:cs typeface="+mn-cs"/>
              </a:rPr>
              <a:t> than the proposed rule. </a:t>
            </a:r>
            <a:r>
              <a:rPr lang="en-US" sz="1200" kern="1200">
                <a:solidFill>
                  <a:schemeClr val="tx1"/>
                </a:solidFill>
                <a:effectLst/>
                <a:latin typeface="+mn-lt"/>
                <a:ea typeface="+mn-ea"/>
                <a:cs typeface="+mn-cs"/>
              </a:rPr>
              <a:t>The Department did this to clarify that if a trade-affected worker wishes to withdraw from training, he or she may do so, subject to the provisions of this section. A State cannot subsequently deny training, after initially approving a training program, based on a later availability of suitable employment. This edit also conforms to the changes made to §§ 618.615 (limitations on training approval) and 618.630 (training of reemployed trade-affected workers).</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While the provision requiring States to notify trade-affected workers that voluntary withdrawal from a training may be established as an overpayment and may result in ineligibility for TRA is new, the requirement to establish and collect overpayments related to training is not new and was included in 20 CFR 617.55.</a:t>
            </a:r>
          </a:p>
        </p:txBody>
      </p:sp>
      <p:sp>
        <p:nvSpPr>
          <p:cNvPr id="4" name="Slide Number Placeholder 3"/>
          <p:cNvSpPr>
            <a:spLocks noGrp="1"/>
          </p:cNvSpPr>
          <p:nvPr>
            <p:ph type="sldNum" sz="quarter" idx="10"/>
          </p:nvPr>
        </p:nvSpPr>
        <p:spPr/>
        <p:txBody>
          <a:bodyPr/>
          <a:lstStyle/>
          <a:p>
            <a:fld id="{9B342BB8-3F7E-4150-BE07-912221E53E6C}" type="slidenum">
              <a:rPr lang="en-US" smtClean="0"/>
              <a:t>20</a:t>
            </a:fld>
            <a:endParaRPr lang="en-US"/>
          </a:p>
        </p:txBody>
      </p:sp>
    </p:spTree>
    <p:extLst>
      <p:ext uri="{BB962C8B-B14F-4D97-AF65-F5344CB8AC3E}">
        <p14:creationId xmlns:p14="http://schemas.microsoft.com/office/powerpoint/2010/main" val="3182481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Tim - Paragraph (a) provides that the State must advise a trade-affected worker who chooses to withdraw from a TAA approved training program that the withdrawal may, subject to the requirements in subpart H, be established as an overpayment and may, subject to subpart G, result in ineligibility for TRA for AAWs. Paragraph (b) provides an exception for service in the Uniformed Services. Paragraph (c) allows for a trade-affected worker who ceases participation in training for justifiable cause to resume the approved training program. Paragraph (d) recognizes that AAWs who withdraw from training still may receive job search and relocation allowances. </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This final rule is different</a:t>
            </a:r>
            <a:r>
              <a:rPr lang="en-US" sz="1200" kern="1200" baseline="0">
                <a:solidFill>
                  <a:schemeClr val="tx1"/>
                </a:solidFill>
                <a:effectLst/>
                <a:latin typeface="+mn-lt"/>
                <a:ea typeface="+mn-ea"/>
                <a:cs typeface="+mn-cs"/>
              </a:rPr>
              <a:t> than the proposed rule. </a:t>
            </a:r>
            <a:r>
              <a:rPr lang="en-US" sz="1200" kern="1200">
                <a:solidFill>
                  <a:schemeClr val="tx1"/>
                </a:solidFill>
                <a:effectLst/>
                <a:latin typeface="+mn-lt"/>
                <a:ea typeface="+mn-ea"/>
                <a:cs typeface="+mn-cs"/>
              </a:rPr>
              <a:t>The Department did this to clarify that if a trade-affected worker wishes to withdraw from training, he or she may do so, subject to the provisions of this section. A State cannot subsequently deny training, after initially approving a training program, based on a later availability of suitable employment. This edit also conforms to the changes made to §§ 618.615 (limitations on training approval) and 618.630 (training of reemployed trade-affected workers).</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While the provision requiring States to notify trade-affected workers that voluntary withdrawal from a training may be established as an overpayment and may result in ineligibility for TRA is new, the requirement to establish and collect overpayments related to training is not new and was included in 20 CFR 617.55.</a:t>
            </a:r>
          </a:p>
        </p:txBody>
      </p:sp>
      <p:sp>
        <p:nvSpPr>
          <p:cNvPr id="4" name="Slide Number Placeholder 3"/>
          <p:cNvSpPr>
            <a:spLocks noGrp="1"/>
          </p:cNvSpPr>
          <p:nvPr>
            <p:ph type="sldNum" sz="quarter" idx="10"/>
          </p:nvPr>
        </p:nvSpPr>
        <p:spPr/>
        <p:txBody>
          <a:bodyPr/>
          <a:lstStyle/>
          <a:p>
            <a:fld id="{9B342BB8-3F7E-4150-BE07-912221E53E6C}" type="slidenum">
              <a:rPr lang="en-US" smtClean="0"/>
              <a:t>21</a:t>
            </a:fld>
            <a:endParaRPr lang="en-US"/>
          </a:p>
        </p:txBody>
      </p:sp>
    </p:spTree>
    <p:extLst>
      <p:ext uri="{BB962C8B-B14F-4D97-AF65-F5344CB8AC3E}">
        <p14:creationId xmlns:p14="http://schemas.microsoft.com/office/powerpoint/2010/main" val="1324020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Presenter Name</a:t>
            </a:r>
            <a:br>
              <a:rPr lang="en-US"/>
            </a:br>
            <a:r>
              <a:rPr lang="en-US"/>
              <a:t>Contact information</a:t>
            </a:r>
          </a:p>
          <a:p>
            <a:pPr lvl="0"/>
            <a:r>
              <a:rPr lang="en-US"/>
              <a:t>Email</a:t>
            </a:r>
            <a:br>
              <a:rPr lang="en-US"/>
            </a:br>
            <a:r>
              <a:rPr lang="en-US"/>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err="1">
                <a:solidFill>
                  <a:srgbClr val="042B4A"/>
                </a:solidFill>
                <a:latin typeface="+mn-lt"/>
                <a:cs typeface="Calibri"/>
              </a:rPr>
              <a:t>MassHireFallRiverCareers.org</a:t>
            </a:r>
            <a:endParaRPr lang="en-US" sz="100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Rectangle 16"/>
          <p:cNvSpPr>
            <a:spLocks noGrp="1" noChangeArrowheads="1"/>
          </p:cNvSpPr>
          <p:nvPr>
            <p:ph type="sldNum" sz="quarter" idx="10"/>
          </p:nvPr>
        </p:nvSpPr>
        <p:spPr>
          <a:ln/>
        </p:spPr>
        <p:txBody>
          <a:bodyPr/>
          <a:lstStyle>
            <a:lvl1pPr>
              <a:defRPr/>
            </a:lvl1pPr>
          </a:lstStyle>
          <a:p>
            <a:pPr>
              <a:defRPr/>
            </a:pPr>
            <a:fld id="{EB8C7EE2-B339-4C68-BA78-AB4AC81F3823}" type="slidenum">
              <a:rPr lang="en-US" altLang="en-US"/>
              <a:pPr>
                <a:defRPr/>
              </a:pPr>
              <a:t>‹#›</a:t>
            </a:fld>
            <a:endParaRPr lang="en-US" altLang="en-US"/>
          </a:p>
        </p:txBody>
      </p:sp>
    </p:spTree>
    <p:extLst>
      <p:ext uri="{BB962C8B-B14F-4D97-AF65-F5344CB8AC3E}">
        <p14:creationId xmlns:p14="http://schemas.microsoft.com/office/powerpoint/2010/main" val="2636439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481138"/>
            <a:ext cx="8229600" cy="4525962"/>
          </a:xfrm>
        </p:spPr>
        <p:txBody>
          <a:bodyPr/>
          <a:lstStyle/>
          <a:p>
            <a:pPr lvl="0"/>
            <a:endParaRPr lang="en-US" noProof="0"/>
          </a:p>
        </p:txBody>
      </p:sp>
      <p:sp>
        <p:nvSpPr>
          <p:cNvPr id="4" name="Rectangle 16"/>
          <p:cNvSpPr>
            <a:spLocks noGrp="1" noChangeArrowheads="1"/>
          </p:cNvSpPr>
          <p:nvPr>
            <p:ph type="sldNum" sz="quarter" idx="10"/>
          </p:nvPr>
        </p:nvSpPr>
        <p:spPr>
          <a:ln/>
        </p:spPr>
        <p:txBody>
          <a:bodyPr/>
          <a:lstStyle>
            <a:lvl1pPr>
              <a:defRPr/>
            </a:lvl1pPr>
          </a:lstStyle>
          <a:p>
            <a:pPr>
              <a:defRPr/>
            </a:pPr>
            <a:fld id="{C09F4C1D-AF50-4606-9D7D-A3EA1EE101E0}" type="slidenum">
              <a:rPr lang="en-US" altLang="en-US"/>
              <a:pPr>
                <a:defRPr/>
              </a:pPr>
              <a:t>‹#›</a:t>
            </a:fld>
            <a:endParaRPr lang="en-US" altLang="en-US"/>
          </a:p>
        </p:txBody>
      </p:sp>
    </p:spTree>
    <p:extLst>
      <p:ext uri="{BB962C8B-B14F-4D97-AF65-F5344CB8AC3E}">
        <p14:creationId xmlns:p14="http://schemas.microsoft.com/office/powerpoint/2010/main" val="393364584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2710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ight Triangle 5"/>
          <p:cNvSpPr/>
          <p:nvPr userDrawn="1"/>
        </p:nvSpPr>
        <p:spPr>
          <a:xfrm>
            <a:off x="7926917" y="2"/>
            <a:ext cx="739678" cy="1217082"/>
          </a:xfrm>
          <a:prstGeom prst="rtTriangl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8">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9" r:id="rId16"/>
  </p:sldLayoutIdLst>
  <p:hf hd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hyperlink" Target="https://www.law.cornell.edu/definitions/index.php?width=840&amp;height=800&amp;iframe=true&amp;def_id=34ff1051cfdb1f0ef428c6d91bb3bf24&amp;term_occur=999&amp;term_src=Title:20:Chapter:V:Part:618:Subpart:F:618.615" TargetMode="External"/><Relationship Id="rId2" Type="http://schemas.openxmlformats.org/officeDocument/2006/relationships/hyperlink" Target="https://www.law.cornell.edu/definitions/index.php?width=840&amp;height=800&amp;iframe=true&amp;def_id=24dd197c8228d2fd9cf637936a025764&amp;term_occur=999&amp;term_src=Title:20:Chapter:V:Part:618:Subpart:F:618.615" TargetMode="External"/><Relationship Id="rId1" Type="http://schemas.openxmlformats.org/officeDocument/2006/relationships/slideLayout" Target="../slideLayouts/slideLayout15.xml"/><Relationship Id="rId4" Type="http://schemas.openxmlformats.org/officeDocument/2006/relationships/hyperlink" Target="https://www.law.cornell.edu/definitions/index.php?width=840&amp;height=800&amp;iframe=true&amp;def_id=d4cec51bfe1ea229edc94093602c8b58&amp;term_occur=999&amp;term_src=Title:20:Chapter:V:Part:618:Subpart:F:618.615"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hyperlink" Target="http://www.mass.gov/dcs/trade" TargetMode="External"/><Relationship Id="rId2" Type="http://schemas.openxmlformats.org/officeDocument/2006/relationships/notesSlide" Target="../notesSlides/notesSlide13.xml"/><Relationship Id="rId1" Type="http://schemas.openxmlformats.org/officeDocument/2006/relationships/slideLayout" Target="../slideLayouts/slideLayout15.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hyperlink" Target="mailto:Maynor.Acevedo@Massmail.state.ma.us" TargetMode="External"/><Relationship Id="rId2" Type="http://schemas.openxmlformats.org/officeDocument/2006/relationships/notesSlide" Target="../notesSlides/notesSlide14.xml"/><Relationship Id="rId1" Type="http://schemas.openxmlformats.org/officeDocument/2006/relationships/slideLayout" Target="../slideLayouts/slideLayout15.xml"/><Relationship Id="rId4" Type="http://schemas.openxmlformats.org/officeDocument/2006/relationships/hyperlink" Target="mailto:Christopher.QUan@Massmail.state.ma.u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532" y="5019792"/>
            <a:ext cx="4541178" cy="1359739"/>
          </a:xfrm>
          <a:prstGeom prst="rect">
            <a:avLst/>
          </a:prstGeom>
        </p:spPr>
      </p:pic>
      <p:sp>
        <p:nvSpPr>
          <p:cNvPr id="8" name="Rectangle 3"/>
          <p:cNvSpPr txBox="1">
            <a:spLocks noChangeArrowheads="1"/>
          </p:cNvSpPr>
          <p:nvPr/>
        </p:nvSpPr>
        <p:spPr>
          <a:xfrm>
            <a:off x="146756" y="5087599"/>
            <a:ext cx="3505200" cy="1214528"/>
          </a:xfrm>
          <a:prstGeom prst="rect">
            <a:avLst/>
          </a:prstGeom>
        </p:spPr>
        <p:txBody>
          <a:bodyPr/>
          <a:lst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altLang="en-US" sz="1200">
                <a:cs typeface="Arial" panose="020B0604020202020204" pitchFamily="34" charset="0"/>
              </a:rPr>
              <a:t>Charlie Baker, Governor</a:t>
            </a:r>
            <a:br>
              <a:rPr lang="en-US" altLang="en-US" sz="1200">
                <a:cs typeface="Arial" panose="020B0604020202020204" pitchFamily="34" charset="0"/>
              </a:rPr>
            </a:br>
            <a:br>
              <a:rPr lang="en-US" altLang="en-US" sz="1200">
                <a:cs typeface="Arial" panose="020B0604020202020204" pitchFamily="34" charset="0"/>
              </a:rPr>
            </a:br>
            <a:r>
              <a:rPr lang="en-US" altLang="en-US" sz="1200" err="1">
                <a:cs typeface="Arial" panose="020B0604020202020204" pitchFamily="34" charset="0"/>
              </a:rPr>
              <a:t>Karyn</a:t>
            </a:r>
            <a:r>
              <a:rPr lang="en-US" altLang="en-US" sz="1200">
                <a:cs typeface="Arial" panose="020B0604020202020204" pitchFamily="34" charset="0"/>
              </a:rPr>
              <a:t> </a:t>
            </a:r>
            <a:r>
              <a:rPr lang="en-US" altLang="en-US" sz="1200" err="1">
                <a:cs typeface="Arial" panose="020B0604020202020204" pitchFamily="34" charset="0"/>
              </a:rPr>
              <a:t>Polito</a:t>
            </a:r>
            <a:r>
              <a:rPr lang="en-US" altLang="en-US" sz="1200">
                <a:cs typeface="Arial" panose="020B0604020202020204" pitchFamily="34" charset="0"/>
              </a:rPr>
              <a:t>, Lieutenant Governor</a:t>
            </a:r>
            <a:br>
              <a:rPr lang="en-US" altLang="en-US" sz="1200">
                <a:cs typeface="Arial" panose="020B0604020202020204" pitchFamily="34" charset="0"/>
              </a:rPr>
            </a:br>
            <a:br>
              <a:rPr lang="en-US" altLang="en-US" sz="1200">
                <a:cs typeface="Arial" panose="020B0604020202020204" pitchFamily="34" charset="0"/>
              </a:rPr>
            </a:br>
            <a:r>
              <a:rPr lang="en-US" altLang="en-US" sz="1200" err="1">
                <a:cs typeface="Arial" panose="020B0604020202020204" pitchFamily="34" charset="0"/>
              </a:rPr>
              <a:t>Rosalin</a:t>
            </a:r>
            <a:r>
              <a:rPr lang="en-US" altLang="en-US" sz="1200">
                <a:cs typeface="Arial" panose="020B0604020202020204" pitchFamily="34" charset="0"/>
              </a:rPr>
              <a:t> Acosta, Secretary</a:t>
            </a:r>
            <a:br>
              <a:rPr lang="en-US" altLang="en-US" sz="1200">
                <a:cs typeface="Arial" panose="020B0604020202020204" pitchFamily="34" charset="0"/>
              </a:rPr>
            </a:br>
            <a:br>
              <a:rPr lang="en-US" altLang="en-US" sz="1200">
                <a:cs typeface="Arial" panose="020B0604020202020204" pitchFamily="34" charset="0"/>
              </a:rPr>
            </a:br>
            <a:r>
              <a:rPr lang="en-US" altLang="en-US" sz="1200">
                <a:cs typeface="Arial" panose="020B0604020202020204" pitchFamily="34" charset="0"/>
              </a:rPr>
              <a:t>Alice Sweeney, Director, </a:t>
            </a:r>
            <a:r>
              <a:rPr lang="en-US" altLang="en-US" sz="1200" err="1">
                <a:cs typeface="Arial" panose="020B0604020202020204" pitchFamily="34" charset="0"/>
              </a:rPr>
              <a:t>MassHire</a:t>
            </a:r>
            <a:r>
              <a:rPr lang="en-US" altLang="en-US" sz="1200">
                <a:cs typeface="Arial" panose="020B0604020202020204" pitchFamily="34" charset="0"/>
              </a:rPr>
              <a:t> DCS</a:t>
            </a:r>
            <a:endParaRPr lang="en-US" altLang="en-US" sz="1200">
              <a:solidFill>
                <a:srgbClr val="FF6600"/>
              </a:solidFill>
              <a:cs typeface="Arial" panose="020B0604020202020204" pitchFamily="34" charset="0"/>
            </a:endParaRPr>
          </a:p>
        </p:txBody>
      </p:sp>
      <p:sp>
        <p:nvSpPr>
          <p:cNvPr id="9" name="Rectangle 2"/>
          <p:cNvSpPr txBox="1">
            <a:spLocks/>
          </p:cNvSpPr>
          <p:nvPr/>
        </p:nvSpPr>
        <p:spPr bwMode="auto">
          <a:xfrm>
            <a:off x="533400" y="528892"/>
            <a:ext cx="8168148" cy="2923877"/>
          </a:xfrm>
          <a:prstGeom prst="rect">
            <a:avLst/>
          </a:prstGeom>
          <a:ln w="76200" cmpd="tri">
            <a:solidFill>
              <a:schemeClr val="tx2"/>
            </a:solidFill>
            <a:miter lim="800000"/>
            <a:headEnd/>
            <a:tailEnd/>
          </a:ln>
        </p:spPr>
        <p:txBody>
          <a:bodyPr vert="horz" wrap="square" lIns="0" tIns="45720" rIns="0" bIns="45720" rtlCol="0" anchor="b" anchorCtr="0">
            <a:spAutoFit/>
          </a:bodyPr>
          <a:lstStyle>
            <a:lvl1pPr algn="l" defTabSz="457200" rtl="0" eaLnBrk="1" latinLnBrk="0" hangingPunct="1">
              <a:lnSpc>
                <a:spcPct val="80000"/>
              </a:lnSpc>
              <a:spcBef>
                <a:spcPct val="0"/>
              </a:spcBef>
              <a:buNone/>
              <a:defRPr sz="5400" b="0" kern="1200">
                <a:solidFill>
                  <a:srgbClr val="FFFFFF"/>
                </a:solidFill>
                <a:latin typeface="+mj-lt"/>
                <a:ea typeface="+mj-ea"/>
                <a:cs typeface="Calibri"/>
              </a:defRPr>
            </a:lvl1pPr>
          </a:lstStyle>
          <a:p>
            <a:pPr algn="ctr">
              <a:defRPr/>
            </a:pPr>
            <a:r>
              <a:rPr lang="en-US" sz="1200"/>
              <a:t> </a:t>
            </a:r>
            <a:br>
              <a:rPr lang="en-US"/>
            </a:br>
            <a:endParaRPr lang="en-US"/>
          </a:p>
          <a:p>
            <a:pPr algn="ctr">
              <a:defRPr/>
            </a:pPr>
            <a:r>
              <a:rPr lang="en-US" sz="4000">
                <a:latin typeface="+mn-lt"/>
              </a:rPr>
              <a:t>Training Benefits Under Trade</a:t>
            </a:r>
          </a:p>
          <a:p>
            <a:pPr algn="ctr">
              <a:defRPr/>
            </a:pPr>
            <a:r>
              <a:rPr lang="en-US" sz="3600">
                <a:latin typeface="+mn-lt"/>
              </a:rPr>
              <a:t> </a:t>
            </a:r>
            <a:endParaRPr lang="en-US" sz="2400">
              <a:latin typeface="+mn-lt"/>
            </a:endParaRPr>
          </a:p>
          <a:p>
            <a:pPr algn="ctr">
              <a:defRPr/>
            </a:pPr>
            <a:r>
              <a:rPr lang="en-US" sz="3600">
                <a:latin typeface="+mn-lt"/>
              </a:rPr>
              <a:t>OVERVIEW</a:t>
            </a:r>
          </a:p>
          <a:p>
            <a:pPr algn="ctr">
              <a:defRPr/>
            </a:pPr>
            <a:br>
              <a:rPr lang="en-US" sz="4000">
                <a:latin typeface="+mn-lt"/>
              </a:rPr>
            </a:br>
            <a:endParaRPr lang="en-US" sz="1200"/>
          </a:p>
        </p:txBody>
      </p:sp>
      <p:sp>
        <p:nvSpPr>
          <p:cNvPr id="5" name="TextBox 1">
            <a:extLst>
              <a:ext uri="{FF2B5EF4-FFF2-40B4-BE49-F238E27FC236}">
                <a16:creationId xmlns:a16="http://schemas.microsoft.com/office/drawing/2014/main" id="{BD6E1E2C-09BF-4C69-A579-E100268DA025}"/>
              </a:ext>
            </a:extLst>
          </p:cNvPr>
          <p:cNvSpPr txBox="1"/>
          <p:nvPr/>
        </p:nvSpPr>
        <p:spPr>
          <a:xfrm>
            <a:off x="117182" y="6590979"/>
            <a:ext cx="8948057" cy="2308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900" i="1" dirty="0" err="1">
                <a:ea typeface="+mn-lt"/>
                <a:cs typeface="+mn-lt"/>
              </a:rPr>
              <a:t>MassHire</a:t>
            </a:r>
            <a:r>
              <a:rPr lang="en-US" sz="900" i="1" dirty="0">
                <a:ea typeface="+mn-lt"/>
                <a:cs typeface="+mn-lt"/>
              </a:rPr>
              <a:t> Program &amp; Services are funded in part by US Department of Labor (USDOL) Employment and Training Administration grants as well as non-federal funded grants </a:t>
            </a:r>
            <a:endParaRPr lang="en-US" sz="900" dirty="0">
              <a:cs typeface="Calibri"/>
            </a:endParaRPr>
          </a:p>
        </p:txBody>
      </p:sp>
    </p:spTree>
    <p:extLst>
      <p:ext uri="{BB962C8B-B14F-4D97-AF65-F5344CB8AC3E}">
        <p14:creationId xmlns:p14="http://schemas.microsoft.com/office/powerpoint/2010/main" val="1979298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p:cNvSpPr>
          <p:nvPr>
            <p:ph type="title"/>
          </p:nvPr>
        </p:nvSpPr>
        <p:spPr/>
        <p:txBody>
          <a:bodyPr/>
          <a:lstStyle/>
          <a:p>
            <a:pPr>
              <a:defRPr/>
            </a:pPr>
            <a:r>
              <a:rPr lang="en-US">
                <a:ea typeface="ＭＳ Ｐゴシック"/>
              </a:rPr>
              <a:t>Training-Related Costs</a:t>
            </a:r>
          </a:p>
        </p:txBody>
      </p:sp>
      <p:sp>
        <p:nvSpPr>
          <p:cNvPr id="17411" name="Rectangle 3"/>
          <p:cNvSpPr>
            <a:spLocks noGrp="1"/>
          </p:cNvSpPr>
          <p:nvPr>
            <p:ph idx="1"/>
          </p:nvPr>
        </p:nvSpPr>
        <p:spPr>
          <a:xfrm>
            <a:off x="152400" y="1219200"/>
            <a:ext cx="8678779" cy="5410200"/>
          </a:xfrm>
        </p:spPr>
        <p:txBody>
          <a:bodyPr/>
          <a:lstStyle/>
          <a:p>
            <a:pPr>
              <a:buFont typeface="Wingdings" pitchFamily="2" charset="2"/>
              <a:buChar char="§"/>
              <a:defRPr/>
            </a:pPr>
            <a:r>
              <a:rPr lang="en-US" altLang="en-US" sz="2400" b="1">
                <a:solidFill>
                  <a:srgbClr val="008000"/>
                </a:solidFill>
                <a:ea typeface="ＭＳ Ｐゴシック" pitchFamily="34" charset="-128"/>
              </a:rPr>
              <a:t>Allowable</a:t>
            </a:r>
          </a:p>
          <a:p>
            <a:pPr lvl="1">
              <a:defRPr/>
            </a:pPr>
            <a:r>
              <a:rPr lang="en-US" altLang="en-US" sz="2000">
                <a:ea typeface="ＭＳ Ｐゴシック" pitchFamily="34" charset="-128"/>
              </a:rPr>
              <a:t>All required tuition &amp; fees;</a:t>
            </a:r>
          </a:p>
          <a:p>
            <a:pPr lvl="1">
              <a:defRPr/>
            </a:pPr>
            <a:r>
              <a:rPr lang="en-US" altLang="en-US" sz="2000">
                <a:ea typeface="ＭＳ Ｐゴシック" pitchFamily="34" charset="-128"/>
              </a:rPr>
              <a:t>Training Materials (</a:t>
            </a:r>
            <a:r>
              <a:rPr lang="en-US" altLang="en-US" sz="2000" u="sng">
                <a:ea typeface="ＭＳ Ｐゴシック" pitchFamily="34" charset="-128"/>
              </a:rPr>
              <a:t>required</a:t>
            </a:r>
            <a:r>
              <a:rPr lang="en-US" altLang="en-US" sz="2000">
                <a:ea typeface="ＭＳ Ｐゴシック" pitchFamily="34" charset="-128"/>
              </a:rPr>
              <a:t> books, uniforms, basic supplies, equipment)</a:t>
            </a:r>
          </a:p>
          <a:p>
            <a:pPr lvl="2">
              <a:buClr>
                <a:srgbClr val="008000"/>
              </a:buClr>
              <a:defRPr/>
            </a:pPr>
            <a:r>
              <a:rPr lang="en-US" altLang="en-US" sz="1600" b="1">
                <a:ea typeface="ＭＳ Ｐゴシック" pitchFamily="34" charset="-128"/>
              </a:rPr>
              <a:t>Basic supplies (pens, papers, pencils) </a:t>
            </a:r>
            <a:r>
              <a:rPr lang="en-US" altLang="en-US" sz="1400" b="1">
                <a:solidFill>
                  <a:srgbClr val="0071C6"/>
                </a:solidFill>
                <a:ea typeface="ＭＳ Ｐゴシック" pitchFamily="34" charset="-128"/>
              </a:rPr>
              <a:t>*</a:t>
            </a:r>
            <a:r>
              <a:rPr lang="en-US" altLang="en-US" sz="1400" b="1">
                <a:solidFill>
                  <a:srgbClr val="0071C6"/>
                </a:solidFill>
              </a:rPr>
              <a:t>Workforce Issuance Policy No. 10-45</a:t>
            </a:r>
            <a:endParaRPr lang="en-US" altLang="en-US" sz="1400" b="1">
              <a:solidFill>
                <a:srgbClr val="0071C6"/>
              </a:solidFill>
              <a:ea typeface="ＭＳ Ｐゴシック" pitchFamily="34" charset="-128"/>
            </a:endParaRPr>
          </a:p>
          <a:p>
            <a:pPr lvl="1">
              <a:defRPr/>
            </a:pPr>
            <a:r>
              <a:rPr lang="en-US" altLang="en-US" sz="2000">
                <a:ea typeface="ＭＳ Ｐゴシック" pitchFamily="34" charset="-128"/>
              </a:rPr>
              <a:t>Transportation costs (mileage, mass transit)</a:t>
            </a:r>
          </a:p>
          <a:p>
            <a:pPr lvl="1">
              <a:defRPr/>
            </a:pPr>
            <a:r>
              <a:rPr lang="en-US" altLang="en-US" sz="2000">
                <a:ea typeface="ＭＳ Ｐゴシック" pitchFamily="34" charset="-128"/>
              </a:rPr>
              <a:t>Required laptops and software may be purchased if they are required for all students by the institution for the approved training program</a:t>
            </a:r>
          </a:p>
          <a:p>
            <a:pPr lvl="1">
              <a:defRPr/>
            </a:pPr>
            <a:r>
              <a:rPr lang="en-US" altLang="en-US" sz="2000">
                <a:ea typeface="ＭＳ Ｐゴシック" pitchFamily="34" charset="-128"/>
              </a:rPr>
              <a:t>Health insurance premium costs, if all students are required to carry health insurance to attend and they are not otherwise covered</a:t>
            </a:r>
          </a:p>
          <a:p>
            <a:pPr lvl="1">
              <a:defRPr/>
            </a:pPr>
            <a:r>
              <a:rPr lang="en-US" altLang="en-US" sz="2000">
                <a:ea typeface="ＭＳ Ｐゴシック" pitchFamily="34" charset="-128"/>
              </a:rPr>
              <a:t>Initial professional licensing fees and licensing exam fees</a:t>
            </a:r>
          </a:p>
          <a:p>
            <a:pPr marL="749300" indent="0" algn="r">
              <a:buNone/>
              <a:defRPr/>
            </a:pPr>
            <a:r>
              <a:rPr lang="en-US" altLang="en-US" sz="2400" b="1">
                <a:solidFill>
                  <a:srgbClr val="C00000"/>
                </a:solidFill>
                <a:ea typeface="ＭＳ Ｐゴシック" pitchFamily="34" charset="-128"/>
              </a:rPr>
              <a:t>Not Allowable (under TAA funds)</a:t>
            </a:r>
          </a:p>
          <a:p>
            <a:pPr marL="749300" lvl="1" indent="0" algn="r">
              <a:buFont typeface="Verdana" panose="020B0604030504040204" pitchFamily="34" charset="0"/>
              <a:buNone/>
              <a:defRPr/>
            </a:pPr>
            <a:r>
              <a:rPr lang="en-US" altLang="en-US" sz="2000">
                <a:ea typeface="ＭＳ Ｐゴシック" pitchFamily="34" charset="-128"/>
              </a:rPr>
              <a:t>		Child care, Auto repair, etc. </a:t>
            </a:r>
          </a:p>
          <a:p>
            <a:pPr marL="1092200" lvl="3" indent="0" algn="r">
              <a:buFont typeface="Wingdings 2" panose="05020102010507070707" pitchFamily="18" charset="2"/>
              <a:buNone/>
              <a:defRPr/>
            </a:pPr>
            <a:r>
              <a:rPr lang="en-US" altLang="en-US" sz="1400">
                <a:ea typeface="ＭＳ Ｐゴシック" pitchFamily="34" charset="-128"/>
              </a:rPr>
              <a:t>	May be allowable under WIOA, NWDGs and other partner programs</a:t>
            </a:r>
          </a:p>
          <a:p>
            <a:pPr>
              <a:defRPr/>
            </a:pPr>
            <a:endParaRPr lang="en-US" altLang="en-US" sz="2400">
              <a:ea typeface="ＭＳ Ｐゴシック" pitchFamily="34" charset="-128"/>
            </a:endParaRPr>
          </a:p>
        </p:txBody>
      </p:sp>
      <p:sp>
        <p:nvSpPr>
          <p:cNvPr id="54276" name="Slide Number Placeholder 1"/>
          <p:cNvSpPr>
            <a:spLocks noGrp="1"/>
          </p:cNvSpPr>
          <p:nvPr>
            <p:ph type="sldNum" sz="quarter" idx="10"/>
          </p:nvPr>
        </p:nvSpPr>
        <p:spPr>
          <a:xfrm>
            <a:off x="0" y="6457950"/>
            <a:ext cx="685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lgn="l">
              <a:spcBef>
                <a:spcPct val="0"/>
              </a:spcBef>
              <a:buClrTx/>
              <a:buSzTx/>
              <a:buFontTx/>
              <a:buNone/>
            </a:pPr>
            <a:fld id="{292821EE-5BE0-4EDF-B499-1CBA33BBB08F}" type="slidenum">
              <a:rPr lang="en-US" altLang="en-US" sz="1000" smtClean="0">
                <a:solidFill>
                  <a:schemeClr val="bg1"/>
                </a:solidFill>
              </a:rPr>
              <a:pPr algn="l">
                <a:spcBef>
                  <a:spcPct val="0"/>
                </a:spcBef>
                <a:buClrTx/>
                <a:buSzTx/>
                <a:buFontTx/>
                <a:buNone/>
              </a:pPr>
              <a:t>10</a:t>
            </a:fld>
            <a:endParaRPr lang="en-US" altLang="en-US" sz="1000">
              <a:solidFill>
                <a:schemeClr val="bg1"/>
              </a:solidFill>
            </a:endParaRPr>
          </a:p>
        </p:txBody>
      </p:sp>
    </p:spTree>
    <p:extLst>
      <p:ext uri="{BB962C8B-B14F-4D97-AF65-F5344CB8AC3E}">
        <p14:creationId xmlns:p14="http://schemas.microsoft.com/office/powerpoint/2010/main" val="1414563035"/>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4CBC76EF-529F-45A3-8ED4-553BDA490F31}" type="slidenum">
              <a:rPr lang="en-US" altLang="en-US" sz="1000" smtClean="0">
                <a:solidFill>
                  <a:schemeClr val="bg1"/>
                </a:solidFill>
              </a:rPr>
              <a:pPr>
                <a:spcBef>
                  <a:spcPct val="0"/>
                </a:spcBef>
                <a:buClrTx/>
                <a:buSzTx/>
                <a:buFontTx/>
                <a:buNone/>
              </a:pPr>
              <a:t>11</a:t>
            </a:fld>
            <a:endParaRPr lang="en-US" altLang="en-US" sz="1000">
              <a:solidFill>
                <a:schemeClr val="bg1"/>
              </a:solidFill>
            </a:endParaRPr>
          </a:p>
        </p:txBody>
      </p:sp>
      <p:sp>
        <p:nvSpPr>
          <p:cNvPr id="321538" name="Rectangle 2"/>
          <p:cNvSpPr>
            <a:spLocks noGrp="1"/>
          </p:cNvSpPr>
          <p:nvPr>
            <p:ph type="title"/>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solidFill>
                  <a:schemeClr val="bg1"/>
                </a:solidFill>
                <a:effectLst/>
              </a:rPr>
              <a:t>Allowable Training Materials</a:t>
            </a:r>
          </a:p>
        </p:txBody>
      </p:sp>
      <p:sp>
        <p:nvSpPr>
          <p:cNvPr id="78852" name="Rectangle 3"/>
          <p:cNvSpPr>
            <a:spLocks noGrp="1"/>
          </p:cNvSpPr>
          <p:nvPr>
            <p:ph type="body" idx="1"/>
          </p:nvPr>
        </p:nvSpPr>
        <p:spPr>
          <a:xfrm>
            <a:off x="381000" y="1417638"/>
            <a:ext cx="8382000" cy="4726307"/>
          </a:xfrm>
        </p:spPr>
        <p:txBody>
          <a:bodyPr>
            <a:normAutofit/>
          </a:bodyPr>
          <a:lstStyle/>
          <a:p>
            <a:pPr marL="514350" indent="-514350">
              <a:defRPr/>
            </a:pPr>
            <a:endParaRPr lang="en-US" altLang="en-US" sz="2000"/>
          </a:p>
          <a:p>
            <a:pPr marL="0" indent="0">
              <a:buNone/>
              <a:defRPr/>
            </a:pPr>
            <a:r>
              <a:rPr lang="en-US" altLang="en-US" sz="2000"/>
              <a:t>Only those supplies, materials and equipment </a:t>
            </a:r>
            <a:r>
              <a:rPr lang="en-US" altLang="en-US" sz="2000" i="1" u="sng">
                <a:solidFill>
                  <a:srgbClr val="FF6600"/>
                </a:solidFill>
              </a:rPr>
              <a:t>required</a:t>
            </a:r>
            <a:r>
              <a:rPr lang="en-US" altLang="en-US" sz="2000" i="1">
                <a:solidFill>
                  <a:srgbClr val="FF6600"/>
                </a:solidFill>
              </a:rPr>
              <a:t> of all students</a:t>
            </a:r>
            <a:r>
              <a:rPr lang="en-US" altLang="en-US" sz="2000" i="1"/>
              <a:t> </a:t>
            </a:r>
            <a:r>
              <a:rPr lang="en-US" altLang="en-US" sz="2000"/>
              <a:t>participating in the same training program may be covered.</a:t>
            </a:r>
          </a:p>
          <a:p>
            <a:pPr marL="0" indent="0">
              <a:buNone/>
              <a:defRPr/>
            </a:pPr>
            <a:endParaRPr lang="en-US" altLang="en-US" sz="2000"/>
          </a:p>
        </p:txBody>
      </p:sp>
      <p:pic>
        <p:nvPicPr>
          <p:cNvPr id="56325" name="Picture 6" descr="MP90040923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5537" y="3400745"/>
            <a:ext cx="201771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940341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D9183C43-0FE2-47CF-87CC-91EA4E6B4F90}" type="slidenum">
              <a:rPr lang="en-US" altLang="en-US" sz="1000" smtClean="0">
                <a:solidFill>
                  <a:schemeClr val="bg1"/>
                </a:solidFill>
              </a:rPr>
              <a:pPr>
                <a:spcBef>
                  <a:spcPct val="0"/>
                </a:spcBef>
                <a:buClrTx/>
                <a:buSzTx/>
                <a:buFontTx/>
                <a:buNone/>
              </a:pPr>
              <a:t>12</a:t>
            </a:fld>
            <a:endParaRPr lang="en-US" altLang="en-US" sz="1000">
              <a:solidFill>
                <a:schemeClr val="bg1"/>
              </a:solidFill>
            </a:endParaRPr>
          </a:p>
        </p:txBody>
      </p:sp>
      <p:sp>
        <p:nvSpPr>
          <p:cNvPr id="326658" name="Rectangle 2"/>
          <p:cNvSpPr>
            <a:spLocks noGrp="1"/>
          </p:cNvSpPr>
          <p:nvPr>
            <p:ph type="title"/>
          </p:nvPr>
        </p:nvSpPr>
        <p:spPr bwMode="auto">
          <a:xfrm>
            <a:off x="558800" y="126828"/>
            <a:ext cx="7131050" cy="95434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effectLst/>
              </a:rPr>
              <a:t>Allowable Basic Supplies/Materials</a:t>
            </a:r>
          </a:p>
        </p:txBody>
      </p:sp>
      <p:sp>
        <p:nvSpPr>
          <p:cNvPr id="57348" name="Rectangle 3"/>
          <p:cNvSpPr>
            <a:spLocks noGrp="1"/>
          </p:cNvSpPr>
          <p:nvPr>
            <p:ph type="body" idx="1"/>
          </p:nvPr>
        </p:nvSpPr>
        <p:spPr>
          <a:xfrm>
            <a:off x="457200" y="1283368"/>
            <a:ext cx="8229600" cy="4876800"/>
          </a:xfrm>
        </p:spPr>
        <p:txBody>
          <a:bodyPr>
            <a:normAutofit fontScale="92500" lnSpcReduction="10000"/>
          </a:bodyPr>
          <a:lstStyle/>
          <a:p>
            <a:pPr marL="0" indent="0">
              <a:lnSpc>
                <a:spcPct val="80000"/>
              </a:lnSpc>
              <a:buNone/>
            </a:pPr>
            <a:r>
              <a:rPr lang="en-US" altLang="en-US" sz="1800" b="1"/>
              <a:t>The maximum amount that can be approved for basic supplies, materials for each customer is:</a:t>
            </a:r>
          </a:p>
          <a:p>
            <a:pPr marL="0" indent="0">
              <a:lnSpc>
                <a:spcPct val="80000"/>
              </a:lnSpc>
              <a:buNone/>
            </a:pPr>
            <a:r>
              <a:rPr lang="en-US" altLang="en-US" sz="1800" b="1">
                <a:solidFill>
                  <a:srgbClr val="FF6600"/>
                </a:solidFill>
              </a:rPr>
              <a:t>For a training program based on a semester schedule:</a:t>
            </a:r>
          </a:p>
          <a:p>
            <a:pPr marL="0" indent="0">
              <a:lnSpc>
                <a:spcPct val="80000"/>
              </a:lnSpc>
              <a:buFont typeface="Wingdings 3" panose="05040102010807070707" pitchFamily="18" charset="2"/>
              <a:buChar char=""/>
            </a:pPr>
            <a:r>
              <a:rPr lang="en-US" altLang="en-US" sz="1800"/>
              <a:t> Thirty dollars ($30) per semester (full semester) </a:t>
            </a:r>
          </a:p>
          <a:p>
            <a:pPr marL="0" indent="0">
              <a:lnSpc>
                <a:spcPct val="80000"/>
              </a:lnSpc>
              <a:buFont typeface="Wingdings 3" panose="05040102010807070707" pitchFamily="18" charset="2"/>
              <a:buChar char=""/>
            </a:pPr>
            <a:r>
              <a:rPr lang="en-US" altLang="en-US" sz="1800"/>
              <a:t> Fifteen dollars ($15) per intersession</a:t>
            </a:r>
          </a:p>
          <a:p>
            <a:pPr marL="0" indent="0">
              <a:lnSpc>
                <a:spcPct val="80000"/>
              </a:lnSpc>
              <a:buNone/>
            </a:pPr>
            <a:r>
              <a:rPr lang="en-US" altLang="en-US" sz="1800" b="1">
                <a:solidFill>
                  <a:srgbClr val="FF6600"/>
                </a:solidFill>
              </a:rPr>
              <a:t>For a training program based on a weekly, non-semester schedule:</a:t>
            </a:r>
          </a:p>
          <a:p>
            <a:pPr marL="0" indent="0">
              <a:lnSpc>
                <a:spcPct val="80000"/>
              </a:lnSpc>
              <a:buFont typeface="Wingdings 3" panose="05040102010807070707" pitchFamily="18" charset="2"/>
              <a:buChar char=""/>
            </a:pPr>
            <a:r>
              <a:rPr lang="en-US" altLang="en-US" sz="1800"/>
              <a:t> $15 for a training program scheduled for 13 weeks, or less.</a:t>
            </a:r>
          </a:p>
          <a:p>
            <a:pPr marL="0" indent="0">
              <a:lnSpc>
                <a:spcPct val="80000"/>
              </a:lnSpc>
              <a:buFont typeface="Wingdings 3" panose="05040102010807070707" pitchFamily="18" charset="2"/>
              <a:buChar char=""/>
            </a:pPr>
            <a:r>
              <a:rPr lang="en-US" altLang="en-US" sz="1800"/>
              <a:t> $30 for a training program scheduled for 14 to 26 weeks in length.</a:t>
            </a:r>
          </a:p>
          <a:p>
            <a:pPr marL="0" indent="0">
              <a:lnSpc>
                <a:spcPct val="80000"/>
              </a:lnSpc>
              <a:buFont typeface="Wingdings 3" panose="05040102010807070707" pitchFamily="18" charset="2"/>
              <a:buChar char=""/>
            </a:pPr>
            <a:r>
              <a:rPr lang="en-US" altLang="en-US" sz="1800"/>
              <a:t> $60 for a training program scheduled for 27 to 52 weeks in length.</a:t>
            </a:r>
          </a:p>
          <a:p>
            <a:pPr marL="0" indent="0">
              <a:lnSpc>
                <a:spcPct val="80000"/>
              </a:lnSpc>
              <a:buFont typeface="Wingdings 3" panose="05040102010807070707" pitchFamily="18" charset="2"/>
              <a:buChar char=""/>
            </a:pPr>
            <a:r>
              <a:rPr lang="en-US" altLang="en-US" sz="1800"/>
              <a:t> $90 for a training program scheduled for 53 to 78 weeks in length.</a:t>
            </a:r>
          </a:p>
          <a:p>
            <a:pPr marL="0" indent="0">
              <a:lnSpc>
                <a:spcPct val="80000"/>
              </a:lnSpc>
              <a:buFont typeface="Wingdings 3" panose="05040102010807070707" pitchFamily="18" charset="2"/>
              <a:buChar char=""/>
            </a:pPr>
            <a:r>
              <a:rPr lang="en-US" altLang="en-US" sz="1800"/>
              <a:t> $120 for a training program scheduled for 79 to 104 weeks in length</a:t>
            </a:r>
            <a:r>
              <a:rPr lang="en-US" altLang="en-US" sz="1800" b="1"/>
              <a:t>.</a:t>
            </a:r>
          </a:p>
          <a:p>
            <a:pPr marL="0" indent="0">
              <a:lnSpc>
                <a:spcPct val="80000"/>
              </a:lnSpc>
              <a:buNone/>
            </a:pPr>
            <a:r>
              <a:rPr lang="en-US" altLang="en-US" sz="1800" b="1"/>
              <a:t>These material/supply costs </a:t>
            </a:r>
            <a:r>
              <a:rPr lang="en-US" altLang="en-US" sz="1800" b="1" i="1"/>
              <a:t>must be pre-approved</a:t>
            </a:r>
            <a:r>
              <a:rPr lang="en-US" altLang="en-US" sz="1800" b="1"/>
              <a:t> and receipts along with a completed </a:t>
            </a:r>
            <a:r>
              <a:rPr lang="en-US" altLang="en-US" sz="1800" b="1" u="sng"/>
              <a:t>REQUEST FOR REIMBURSEMENT</a:t>
            </a:r>
            <a:r>
              <a:rPr lang="en-US" altLang="en-US" sz="1800" b="1"/>
              <a:t> form must be submitted for reimbursement.</a:t>
            </a:r>
          </a:p>
          <a:p>
            <a:pPr marL="0" indent="0">
              <a:lnSpc>
                <a:spcPct val="80000"/>
              </a:lnSpc>
            </a:pPr>
            <a:endParaRPr lang="en-US" altLang="en-US" sz="1800"/>
          </a:p>
        </p:txBody>
      </p:sp>
    </p:spTree>
    <p:extLst>
      <p:ext uri="{BB962C8B-B14F-4D97-AF65-F5344CB8AC3E}">
        <p14:creationId xmlns:p14="http://schemas.microsoft.com/office/powerpoint/2010/main" val="970910339"/>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13A4CBE4-80EE-49EB-B6FA-DCC3530BB851}" type="slidenum">
              <a:rPr lang="en-US" altLang="en-US" sz="1000" smtClean="0">
                <a:solidFill>
                  <a:schemeClr val="bg1"/>
                </a:solidFill>
              </a:rPr>
              <a:pPr>
                <a:spcBef>
                  <a:spcPct val="0"/>
                </a:spcBef>
                <a:buClrTx/>
                <a:buSzTx/>
                <a:buFontTx/>
                <a:buNone/>
              </a:pPr>
              <a:t>13</a:t>
            </a:fld>
            <a:endParaRPr lang="en-US" altLang="en-US" sz="1000">
              <a:solidFill>
                <a:schemeClr val="bg1"/>
              </a:solidFill>
            </a:endParaRPr>
          </a:p>
        </p:txBody>
      </p:sp>
      <p:sp>
        <p:nvSpPr>
          <p:cNvPr id="328706" name="Rectangle 2"/>
          <p:cNvSpPr>
            <a:spLocks noGrp="1"/>
          </p:cNvSpPr>
          <p:nvPr>
            <p:ph type="title"/>
          </p:nvPr>
        </p:nvSpPr>
        <p:spPr bwMode="auto">
          <a:xfrm>
            <a:off x="457200" y="152400"/>
            <a:ext cx="8229600"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effectLst/>
              </a:rPr>
              <a:t>PCs/Laptops</a:t>
            </a:r>
          </a:p>
        </p:txBody>
      </p:sp>
      <p:graphicFrame>
        <p:nvGraphicFramePr>
          <p:cNvPr id="2" name="Table 1"/>
          <p:cNvGraphicFramePr>
            <a:graphicFrameLocks noGrp="1"/>
          </p:cNvGraphicFramePr>
          <p:nvPr/>
        </p:nvGraphicFramePr>
        <p:xfrm>
          <a:off x="304799" y="1331435"/>
          <a:ext cx="8381999" cy="741364"/>
        </p:xfrm>
        <a:graphic>
          <a:graphicData uri="http://schemas.openxmlformats.org/drawingml/2006/table">
            <a:tbl>
              <a:tblPr firstRow="1" bandRow="1">
                <a:tableStyleId>{5C22544A-7EE6-4342-B048-85BDC9FD1C3A}</a:tableStyleId>
              </a:tblPr>
              <a:tblGrid>
                <a:gridCol w="3004868">
                  <a:extLst>
                    <a:ext uri="{9D8B030D-6E8A-4147-A177-3AD203B41FA5}">
                      <a16:colId xmlns:a16="http://schemas.microsoft.com/office/drawing/2014/main" val="20000"/>
                    </a:ext>
                  </a:extLst>
                </a:gridCol>
                <a:gridCol w="5377131">
                  <a:extLst>
                    <a:ext uri="{9D8B030D-6E8A-4147-A177-3AD203B41FA5}">
                      <a16:colId xmlns:a16="http://schemas.microsoft.com/office/drawing/2014/main" val="20001"/>
                    </a:ext>
                  </a:extLst>
                </a:gridCol>
              </a:tblGrid>
              <a:tr h="370682">
                <a:tc>
                  <a:txBody>
                    <a:bodyPr/>
                    <a:lstStyle/>
                    <a:p>
                      <a:r>
                        <a:rPr lang="en-US" sz="1800">
                          <a:effectLst>
                            <a:outerShdw blurRad="38100" dist="38100" dir="2700000" algn="tl">
                              <a:srgbClr val="000000">
                                <a:alpha val="43137"/>
                              </a:srgbClr>
                            </a:outerShdw>
                          </a:effectLst>
                        </a:rPr>
                        <a:t>Maximum Cost Allowed</a:t>
                      </a:r>
                      <a:r>
                        <a:rPr lang="en-US" sz="1800" baseline="0">
                          <a:effectLst>
                            <a:outerShdw blurRad="38100" dist="38100" dir="2700000" algn="tl">
                              <a:srgbClr val="000000">
                                <a:alpha val="43137"/>
                              </a:srgbClr>
                            </a:outerShdw>
                          </a:effectLst>
                        </a:rPr>
                        <a:t> </a:t>
                      </a:r>
                      <a:endParaRPr lang="en-US" sz="1800">
                        <a:effectLst>
                          <a:outerShdw blurRad="38100" dist="38100" dir="2700000" algn="tl">
                            <a:srgbClr val="000000">
                              <a:alpha val="43137"/>
                            </a:srgbClr>
                          </a:outerShdw>
                        </a:effectLst>
                      </a:endParaRPr>
                    </a:p>
                  </a:txBody>
                  <a:tcPr marT="45700" marB="45700" anchor="ctr"/>
                </a:tc>
                <a:tc>
                  <a:txBody>
                    <a:bodyPr/>
                    <a:lstStyle/>
                    <a:p>
                      <a:r>
                        <a:rPr lang="en-US" sz="1800">
                          <a:effectLst>
                            <a:outerShdw blurRad="38100" dist="38100" dir="2700000" algn="tl">
                              <a:srgbClr val="000000">
                                <a:alpha val="43137"/>
                              </a:srgbClr>
                            </a:outerShdw>
                          </a:effectLst>
                        </a:rPr>
                        <a:t>PC/Laptop </a:t>
                      </a:r>
                    </a:p>
                  </a:txBody>
                  <a:tcPr marT="45700" marB="45700" anchor="ctr"/>
                </a:tc>
                <a:extLst>
                  <a:ext uri="{0D108BD9-81ED-4DB2-BD59-A6C34878D82A}">
                    <a16:rowId xmlns:a16="http://schemas.microsoft.com/office/drawing/2014/main" val="10000"/>
                  </a:ext>
                </a:extLst>
              </a:tr>
              <a:tr h="370682">
                <a:tc>
                  <a:txBody>
                    <a:bodyPr/>
                    <a:lstStyle/>
                    <a:p>
                      <a:r>
                        <a:rPr lang="en-US" sz="1800" b="1"/>
                        <a:t>$1000</a:t>
                      </a:r>
                    </a:p>
                  </a:txBody>
                  <a:tcPr marT="45700" marB="45700" anchor="ctr"/>
                </a:tc>
                <a:tc>
                  <a:txBody>
                    <a:bodyPr/>
                    <a:lstStyle/>
                    <a:p>
                      <a:r>
                        <a:rPr lang="en-US" altLang="en-US" sz="1800"/>
                        <a:t>one-time purchase of a </a:t>
                      </a:r>
                      <a:r>
                        <a:rPr lang="en-US" altLang="en-US" sz="1800" b="1"/>
                        <a:t>required</a:t>
                      </a:r>
                      <a:r>
                        <a:rPr lang="en-US" altLang="en-US" sz="1800"/>
                        <a:t> PC or laptop </a:t>
                      </a:r>
                      <a:endParaRPr lang="en-US" sz="1800"/>
                    </a:p>
                  </a:txBody>
                  <a:tcPr marT="45700" marB="45700" anchor="ctr"/>
                </a:tc>
                <a:extLst>
                  <a:ext uri="{0D108BD9-81ED-4DB2-BD59-A6C34878D82A}">
                    <a16:rowId xmlns:a16="http://schemas.microsoft.com/office/drawing/2014/main" val="10001"/>
                  </a:ext>
                </a:extLst>
              </a:tr>
            </a:tbl>
          </a:graphicData>
        </a:graphic>
      </p:graphicFrame>
      <p:graphicFrame>
        <p:nvGraphicFramePr>
          <p:cNvPr id="3" name="Table 2"/>
          <p:cNvGraphicFramePr>
            <a:graphicFrameLocks noGrp="1"/>
          </p:cNvGraphicFramePr>
          <p:nvPr/>
        </p:nvGraphicFramePr>
        <p:xfrm>
          <a:off x="304800" y="2069846"/>
          <a:ext cx="8382000" cy="2132438"/>
        </p:xfrm>
        <a:graphic>
          <a:graphicData uri="http://schemas.openxmlformats.org/drawingml/2006/table">
            <a:tbl>
              <a:tblPr firstRow="1" bandRow="1">
                <a:tableStyleId>{5C22544A-7EE6-4342-B048-85BDC9FD1C3A}</a:tableStyleId>
              </a:tblPr>
              <a:tblGrid>
                <a:gridCol w="8382000">
                  <a:extLst>
                    <a:ext uri="{9D8B030D-6E8A-4147-A177-3AD203B41FA5}">
                      <a16:colId xmlns:a16="http://schemas.microsoft.com/office/drawing/2014/main" val="20000"/>
                    </a:ext>
                  </a:extLst>
                </a:gridCol>
              </a:tblGrid>
              <a:tr h="311270">
                <a:tc>
                  <a:txBody>
                    <a:bodyPr/>
                    <a:lstStyle/>
                    <a:p>
                      <a:pPr algn="ctr"/>
                      <a:r>
                        <a:rPr lang="en-US" sz="1800">
                          <a:effectLst>
                            <a:outerShdw blurRad="38100" dist="38100" dir="2700000" algn="tl">
                              <a:srgbClr val="000000">
                                <a:alpha val="43137"/>
                              </a:srgbClr>
                            </a:outerShdw>
                          </a:effectLst>
                        </a:rPr>
                        <a:t>Criteria for PC/Laptop Cost Approval </a:t>
                      </a:r>
                    </a:p>
                  </a:txBody>
                  <a:tcPr marT="45676" marB="45676" anchor="ctr"/>
                </a:tc>
                <a:extLst>
                  <a:ext uri="{0D108BD9-81ED-4DB2-BD59-A6C34878D82A}">
                    <a16:rowId xmlns:a16="http://schemas.microsoft.com/office/drawing/2014/main" val="10000"/>
                  </a:ext>
                </a:extLst>
              </a:tr>
              <a:tr h="537708">
                <a:tc>
                  <a:txBody>
                    <a:bodyPr/>
                    <a:lstStyle/>
                    <a:p>
                      <a:pPr marL="342900" indent="-342900">
                        <a:buAutoNum type="arabicPeriod"/>
                      </a:pPr>
                      <a:r>
                        <a:rPr lang="en-US" altLang="en-US" sz="1800"/>
                        <a:t>Customer must submit cost information on a minimum of two comparable models</a:t>
                      </a:r>
                      <a:endParaRPr lang="en-US" sz="1800"/>
                    </a:p>
                  </a:txBody>
                  <a:tcPr marT="45676" marB="45676"/>
                </a:tc>
                <a:extLst>
                  <a:ext uri="{0D108BD9-81ED-4DB2-BD59-A6C34878D82A}">
                    <a16:rowId xmlns:a16="http://schemas.microsoft.com/office/drawing/2014/main" val="10001"/>
                  </a:ext>
                </a:extLst>
              </a:tr>
              <a:tr h="1229058">
                <a:tc>
                  <a:txBody>
                    <a:bodyPr/>
                    <a:lstStyle/>
                    <a:p>
                      <a:pPr marL="282575" marR="0" indent="-282575" algn="l" defTabSz="914400" rtl="0" eaLnBrk="1" fontAlgn="auto" latinLnBrk="0" hangingPunct="1">
                        <a:lnSpc>
                          <a:spcPct val="100000"/>
                        </a:lnSpc>
                        <a:spcBef>
                          <a:spcPts val="0"/>
                        </a:spcBef>
                        <a:spcAft>
                          <a:spcPts val="0"/>
                        </a:spcAft>
                        <a:buClrTx/>
                        <a:buSzTx/>
                        <a:buFontTx/>
                        <a:buNone/>
                        <a:tabLst/>
                        <a:defRPr/>
                      </a:pPr>
                      <a:r>
                        <a:rPr lang="en-US" altLang="en-US" sz="1800"/>
                        <a:t>2. Purchase cost will be covered only if use of a computer/laptop is a </a:t>
                      </a:r>
                      <a:r>
                        <a:rPr lang="en-US" altLang="en-US" sz="1800" b="1"/>
                        <a:t>requirement</a:t>
                      </a:r>
                      <a:r>
                        <a:rPr lang="en-US" altLang="en-US" sz="1800"/>
                        <a:t> of the training provider for participation in the specific training program and only if it is a requirement for </a:t>
                      </a:r>
                      <a:r>
                        <a:rPr lang="en-US" altLang="en-US" sz="1800" i="1"/>
                        <a:t>all</a:t>
                      </a:r>
                      <a:r>
                        <a:rPr lang="en-US" altLang="en-US" sz="1800"/>
                        <a:t> participants of the program</a:t>
                      </a:r>
                      <a:endParaRPr lang="en-US" sz="1800"/>
                    </a:p>
                  </a:txBody>
                  <a:tcPr marT="45676" marB="45676"/>
                </a:tc>
                <a:extLst>
                  <a:ext uri="{0D108BD9-81ED-4DB2-BD59-A6C34878D82A}">
                    <a16:rowId xmlns:a16="http://schemas.microsoft.com/office/drawing/2014/main" val="10002"/>
                  </a:ext>
                </a:extLst>
              </a:tr>
            </a:tbl>
          </a:graphicData>
        </a:graphic>
      </p:graphicFrame>
      <p:sp>
        <p:nvSpPr>
          <p:cNvPr id="58393" name="Rectangle 3"/>
          <p:cNvSpPr>
            <a:spLocks noChangeArrowheads="1"/>
          </p:cNvSpPr>
          <p:nvPr/>
        </p:nvSpPr>
        <p:spPr bwMode="auto">
          <a:xfrm>
            <a:off x="495300" y="4202284"/>
            <a:ext cx="8153400" cy="2021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eaLnBrk="1" hangingPunct="1">
              <a:spcBef>
                <a:spcPct val="0"/>
              </a:spcBef>
              <a:buClrTx/>
              <a:buSzTx/>
              <a:buFontTx/>
              <a:buNone/>
            </a:pPr>
            <a:r>
              <a:rPr lang="en-US" altLang="en-US" sz="1600" dirty="0">
                <a:solidFill>
                  <a:srgbClr val="0070C0"/>
                </a:solidFill>
              </a:rPr>
              <a:t>The Trade Unit understands that computers are required for most college level course work, but these could be computers used in a college’s computer lab. </a:t>
            </a:r>
          </a:p>
          <a:p>
            <a:pPr eaLnBrk="1" hangingPunct="1">
              <a:spcBef>
                <a:spcPct val="0"/>
              </a:spcBef>
              <a:buClrTx/>
              <a:buSzTx/>
              <a:buFontTx/>
              <a:buNone/>
            </a:pPr>
            <a:endParaRPr lang="en-US" altLang="en-US" sz="1000" dirty="0">
              <a:solidFill>
                <a:srgbClr val="0070C0"/>
              </a:solidFill>
            </a:endParaRPr>
          </a:p>
          <a:p>
            <a:pPr>
              <a:spcBef>
                <a:spcPct val="0"/>
              </a:spcBef>
              <a:buClrTx/>
              <a:buSzTx/>
            </a:pPr>
            <a:r>
              <a:rPr lang="en-US" altLang="en-US" sz="1600" dirty="0">
                <a:solidFill>
                  <a:srgbClr val="C00000"/>
                </a:solidFill>
                <a:latin typeface="Lucida Sans Unicode"/>
                <a:cs typeface="Lucida Sans Unicode"/>
              </a:rPr>
              <a:t>Therefore, MDCS will not approve PCs/Laptops for all TAA customers unless required of their specific program and the customer does not already have a computer</a:t>
            </a:r>
            <a:r>
              <a:rPr lang="en-US" altLang="en-US" sz="1600" dirty="0">
                <a:solidFill>
                  <a:srgbClr val="0080FF"/>
                </a:solidFill>
                <a:latin typeface="Lucida Sans Unicode"/>
                <a:cs typeface="Lucida Sans Unicode"/>
              </a:rPr>
              <a:t>. </a:t>
            </a:r>
            <a:endParaRPr lang="en-US" altLang="en-US" sz="1600" dirty="0">
              <a:solidFill>
                <a:srgbClr val="0080FF"/>
              </a:solidFill>
              <a:cs typeface="Lucida Sans Unicode"/>
            </a:endParaRPr>
          </a:p>
          <a:p>
            <a:pPr algn="ctr"/>
            <a:r>
              <a:rPr lang="en-US" sz="1600" b="1" i="1" u="sng" dirty="0"/>
              <a:t>For more information, please review Policy 100 DCS 13.104</a:t>
            </a:r>
          </a:p>
          <a:p>
            <a:pPr eaLnBrk="1" hangingPunct="1">
              <a:spcBef>
                <a:spcPct val="0"/>
              </a:spcBef>
              <a:buClrTx/>
              <a:buSzTx/>
              <a:buFontTx/>
              <a:buNone/>
            </a:pPr>
            <a:endParaRPr lang="en-US" altLang="en-US" sz="1600" dirty="0">
              <a:solidFill>
                <a:srgbClr val="0080FF"/>
              </a:solidFill>
            </a:endParaRPr>
          </a:p>
        </p:txBody>
      </p:sp>
    </p:spTree>
    <p:extLst>
      <p:ext uri="{BB962C8B-B14F-4D97-AF65-F5344CB8AC3E}">
        <p14:creationId xmlns:p14="http://schemas.microsoft.com/office/powerpoint/2010/main" val="3441724463"/>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4604543"/>
          </a:xfrm>
        </p:spPr>
        <p:txBody>
          <a:bodyPr>
            <a:normAutofit/>
          </a:bodyPr>
          <a:lstStyle/>
          <a:p>
            <a:pPr marL="0" indent="0" algn="ctr">
              <a:buNone/>
              <a:defRPr/>
            </a:pPr>
            <a:r>
              <a:rPr lang="en-US" sz="2800" b="1" u="sng"/>
              <a:t>Avoid breaks in Training!!!</a:t>
            </a:r>
            <a:r>
              <a:rPr lang="en-US"/>
              <a:t>	</a:t>
            </a:r>
          </a:p>
          <a:p>
            <a:pPr marL="0" indent="0">
              <a:buNone/>
              <a:defRPr/>
            </a:pPr>
            <a:r>
              <a:rPr lang="en-US"/>
              <a:t>No Trade Readjustment Allowances (TRA) can be paid while on a break in Training that exceeds 30 business days </a:t>
            </a:r>
          </a:p>
          <a:p>
            <a:pPr marL="0" indent="0">
              <a:buNone/>
              <a:defRPr/>
            </a:pPr>
            <a:r>
              <a:rPr lang="en-US"/>
              <a:t>(Does not include Sat./Sun. and holidays)</a:t>
            </a:r>
          </a:p>
          <a:p>
            <a:pPr marL="0" indent="0" algn="ctr">
              <a:buNone/>
            </a:pPr>
            <a:br>
              <a:rPr lang="en-US"/>
            </a:br>
            <a:br>
              <a:rPr lang="en-US"/>
            </a:br>
            <a:r>
              <a:rPr lang="en-US" sz="1800" b="1" i="1" u="sng"/>
              <a:t>For more information, please review Policy 100 DCS 13.105</a:t>
            </a:r>
          </a:p>
          <a:p>
            <a:pPr marL="0" indent="0">
              <a:buNone/>
              <a:defRPr/>
            </a:pPr>
            <a:endParaRPr lang="en-US"/>
          </a:p>
        </p:txBody>
      </p:sp>
      <p:sp>
        <p:nvSpPr>
          <p:cNvPr id="3" name="Title 2"/>
          <p:cNvSpPr>
            <a:spLocks noGrp="1"/>
          </p:cNvSpPr>
          <p:nvPr>
            <p:ph type="title"/>
          </p:nvPr>
        </p:nvSpPr>
        <p:spPr/>
        <p:txBody>
          <a:bodyPr/>
          <a:lstStyle/>
          <a:p>
            <a:pPr>
              <a:defRPr/>
            </a:pPr>
            <a:r>
              <a:rPr lang="en-US"/>
              <a:t>Breaks in Training </a:t>
            </a:r>
          </a:p>
        </p:txBody>
      </p:sp>
      <p:sp>
        <p:nvSpPr>
          <p:cNvPr id="61444"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E88B8F61-0E7D-48CE-A04B-425F64DE6715}" type="slidenum">
              <a:rPr lang="en-US" altLang="en-US" sz="1000" smtClean="0">
                <a:solidFill>
                  <a:schemeClr val="bg1"/>
                </a:solidFill>
              </a:rPr>
              <a:pPr>
                <a:spcBef>
                  <a:spcPct val="0"/>
                </a:spcBef>
                <a:buClrTx/>
                <a:buSzTx/>
                <a:buFontTx/>
                <a:buNone/>
              </a:pPr>
              <a:t>14</a:t>
            </a:fld>
            <a:endParaRPr lang="en-US" altLang="en-US" sz="1000">
              <a:solidFill>
                <a:schemeClr val="bg1"/>
              </a:solidFill>
            </a:endParaRPr>
          </a:p>
        </p:txBody>
      </p:sp>
      <p:pic>
        <p:nvPicPr>
          <p:cNvPr id="61445" name="Picture 3" descr="EL BURRO EXPLOSIVO: &lt;strong&gt;No&lt;/strong&gt; tengo ni un duro"/>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04446" y="3252599"/>
            <a:ext cx="1398756" cy="19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0747352"/>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BEFB5178-4626-45AF-86ED-CF09737003E8}" type="slidenum">
              <a:rPr lang="en-US" altLang="en-US" sz="1000" smtClean="0">
                <a:solidFill>
                  <a:schemeClr val="bg1"/>
                </a:solidFill>
              </a:rPr>
              <a:pPr>
                <a:spcBef>
                  <a:spcPct val="0"/>
                </a:spcBef>
                <a:buClrTx/>
                <a:buSzTx/>
                <a:buFontTx/>
                <a:buNone/>
              </a:pPr>
              <a:t>15</a:t>
            </a:fld>
            <a:endParaRPr lang="en-US" altLang="en-US" sz="1000">
              <a:solidFill>
                <a:schemeClr val="bg1"/>
              </a:solidFill>
            </a:endParaRPr>
          </a:p>
        </p:txBody>
      </p:sp>
      <p:sp>
        <p:nvSpPr>
          <p:cNvPr id="357378" name="Rectangle 2"/>
          <p:cNvSpPr>
            <a:spLocks noGrp="1"/>
          </p:cNvSpPr>
          <p:nvPr>
            <p:ph type="title"/>
          </p:nvPr>
        </p:nvSpPr>
        <p:spPr bwMode="auto">
          <a:xfrm>
            <a:off x="534035" y="139614"/>
            <a:ext cx="7131050" cy="954348"/>
          </a:xfrm>
        </p:spPr>
        <p:txBody>
          <a:bodyPr/>
          <a:lstStyle/>
          <a:p>
            <a:pPr>
              <a:defRPr/>
            </a:pPr>
            <a:r>
              <a:rPr lang="en-US">
                <a:effectLst/>
              </a:rPr>
              <a:t>Training Benchmarks</a:t>
            </a:r>
          </a:p>
        </p:txBody>
      </p:sp>
      <p:sp>
        <p:nvSpPr>
          <p:cNvPr id="17412" name="Rectangle 3"/>
          <p:cNvSpPr>
            <a:spLocks noGrp="1"/>
          </p:cNvSpPr>
          <p:nvPr>
            <p:ph type="body" idx="1"/>
          </p:nvPr>
        </p:nvSpPr>
        <p:spPr>
          <a:xfrm>
            <a:off x="457200" y="1448180"/>
            <a:ext cx="8382000" cy="5072063"/>
          </a:xfrm>
        </p:spPr>
        <p:txBody>
          <a:bodyPr>
            <a:normAutofit/>
          </a:bodyPr>
          <a:lstStyle/>
          <a:p>
            <a:pPr marL="292100" indent="-292100">
              <a:lnSpc>
                <a:spcPct val="90000"/>
              </a:lnSpc>
              <a:buFont typeface="Wingdings 3" panose="05040102010807070707" pitchFamily="18" charset="2"/>
              <a:buChar char=""/>
              <a:defRPr/>
            </a:pPr>
            <a:r>
              <a:rPr lang="en-US" altLang="en-US" sz="1800" b="1" dirty="0"/>
              <a:t>REQUIRED for Completion TRA eligibility (under 2011, 2015, and 2015-R)</a:t>
            </a:r>
          </a:p>
          <a:p>
            <a:pPr marL="292100" indent="-292100">
              <a:lnSpc>
                <a:spcPct val="90000"/>
              </a:lnSpc>
              <a:buFont typeface="Wingdings 3" panose="05040102010807070707" pitchFamily="18" charset="2"/>
              <a:buChar char=""/>
              <a:defRPr/>
            </a:pPr>
            <a:r>
              <a:rPr lang="en-US" altLang="en-US" sz="1800" dirty="0"/>
              <a:t>Must be established at the beginning and is required of all training programs </a:t>
            </a:r>
            <a:r>
              <a:rPr lang="en-US" altLang="en-US" sz="1800" b="1" u="sng" dirty="0"/>
              <a:t>longer than 3 months </a:t>
            </a:r>
          </a:p>
          <a:p>
            <a:pPr marL="292100" indent="-292100">
              <a:lnSpc>
                <a:spcPct val="90000"/>
              </a:lnSpc>
              <a:buFont typeface="Wingdings 3" panose="05040102010807070707" pitchFamily="18" charset="2"/>
              <a:buChar char=""/>
              <a:defRPr/>
            </a:pPr>
            <a:r>
              <a:rPr lang="en-US" altLang="en-US" sz="1800" dirty="0"/>
              <a:t>Reviews will be conducted at 60 day intervals from the start of the   training</a:t>
            </a:r>
          </a:p>
          <a:p>
            <a:pPr marL="635000" lvl="2" indent="-292100">
              <a:lnSpc>
                <a:spcPct val="90000"/>
              </a:lnSpc>
              <a:buFont typeface="Courier New" panose="02070309020205020404" pitchFamily="49" charset="0"/>
              <a:buChar char="o"/>
              <a:defRPr/>
            </a:pPr>
            <a:r>
              <a:rPr lang="en-US" altLang="en-US" sz="1800" dirty="0"/>
              <a:t>This will strengthen customer career planning efforts</a:t>
            </a:r>
          </a:p>
          <a:p>
            <a:pPr marL="292100" indent="-292100">
              <a:lnSpc>
                <a:spcPct val="90000"/>
              </a:lnSpc>
              <a:buFont typeface="Wingdings 3" panose="05040102010807070707" pitchFamily="18" charset="2"/>
              <a:buChar char=""/>
              <a:defRPr/>
            </a:pPr>
            <a:r>
              <a:rPr lang="en-US" altLang="en-US" sz="1800" dirty="0"/>
              <a:t>Benchmarks must be documented in an Individual Employment Plan (IEP)/Customer Development Plan (CDP) and signed by the participant</a:t>
            </a:r>
          </a:p>
          <a:p>
            <a:pPr marL="292100" indent="-292100">
              <a:lnSpc>
                <a:spcPct val="90000"/>
              </a:lnSpc>
              <a:buFont typeface="Wingdings 3" panose="05040102010807070707" pitchFamily="18" charset="2"/>
              <a:buChar char=""/>
              <a:defRPr/>
            </a:pPr>
            <a:r>
              <a:rPr lang="en-US" altLang="en-US" sz="1800" dirty="0"/>
              <a:t>Encourages early intervention and modification of unsuccessful training plans</a:t>
            </a:r>
          </a:p>
          <a:p>
            <a:pPr marL="635000" lvl="1" indent="-292100">
              <a:lnSpc>
                <a:spcPct val="90000"/>
              </a:lnSpc>
              <a:buFont typeface="Courier New" panose="02070309020205020404" pitchFamily="49" charset="0"/>
              <a:buChar char="o"/>
              <a:defRPr/>
            </a:pPr>
            <a:r>
              <a:rPr lang="en-US" altLang="en-US" sz="1800" dirty="0"/>
              <a:t>Modifications can increase training completion and credential attainment</a:t>
            </a:r>
          </a:p>
          <a:p>
            <a:pPr marL="635000" lvl="1" indent="-292100">
              <a:lnSpc>
                <a:spcPct val="90000"/>
              </a:lnSpc>
              <a:buFont typeface="Courier New" panose="02070309020205020404" pitchFamily="49" charset="0"/>
              <a:buChar char="o"/>
              <a:defRPr/>
            </a:pPr>
            <a:r>
              <a:rPr lang="en-US" altLang="en-US" sz="1800" dirty="0"/>
              <a:t>Modifications can include: tutoring, changing from a degree to certificate, etc.</a:t>
            </a:r>
          </a:p>
        </p:txBody>
      </p:sp>
    </p:spTree>
    <p:extLst>
      <p:ext uri="{BB962C8B-B14F-4D97-AF65-F5344CB8AC3E}">
        <p14:creationId xmlns:p14="http://schemas.microsoft.com/office/powerpoint/2010/main" val="3760847877"/>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t>For more information regarding Benchmarks please review Policy 100 DCS 13.106</a:t>
            </a:r>
          </a:p>
          <a:p>
            <a:endParaRPr lang="en-US" altLang="en-US"/>
          </a:p>
          <a:p>
            <a:r>
              <a:rPr lang="en-US" altLang="en-US"/>
              <a:t>Benchmarks must be updated on time, any lapses will cause issues with the customers TRA cash benefits.</a:t>
            </a:r>
            <a:endParaRPr lang="en-US" altLang="en-US">
              <a:cs typeface="Calibri"/>
            </a:endParaRPr>
          </a:p>
          <a:p>
            <a:endParaRPr lang="en-US"/>
          </a:p>
        </p:txBody>
      </p:sp>
      <p:sp>
        <p:nvSpPr>
          <p:cNvPr id="3" name="Title 2"/>
          <p:cNvSpPr>
            <a:spLocks noGrp="1"/>
          </p:cNvSpPr>
          <p:nvPr>
            <p:ph type="title"/>
          </p:nvPr>
        </p:nvSpPr>
        <p:spPr/>
        <p:txBody>
          <a:bodyPr/>
          <a:lstStyle/>
          <a:p>
            <a:r>
              <a:rPr lang="en-US"/>
              <a:t>Training Benchmarks</a:t>
            </a:r>
          </a:p>
        </p:txBody>
      </p:sp>
      <p:sp>
        <p:nvSpPr>
          <p:cNvPr id="4" name="Slide Number Placeholder 3"/>
          <p:cNvSpPr>
            <a:spLocks noGrp="1"/>
          </p:cNvSpPr>
          <p:nvPr>
            <p:ph type="sldNum" sz="quarter" idx="10"/>
          </p:nvPr>
        </p:nvSpPr>
        <p:spPr/>
        <p:txBody>
          <a:bodyPr/>
          <a:lstStyle/>
          <a:p>
            <a:pPr>
              <a:defRPr/>
            </a:pPr>
            <a:fld id="{EB8C7EE2-B339-4C68-BA78-AB4AC81F3823}" type="slidenum">
              <a:rPr lang="en-US" altLang="en-US" smtClean="0"/>
              <a:pPr>
                <a:defRPr/>
              </a:pPr>
              <a:t>16</a:t>
            </a:fld>
            <a:endParaRPr lang="en-US" altLang="en-US"/>
          </a:p>
        </p:txBody>
      </p:sp>
    </p:spTree>
    <p:extLst>
      <p:ext uri="{BB962C8B-B14F-4D97-AF65-F5344CB8AC3E}">
        <p14:creationId xmlns:p14="http://schemas.microsoft.com/office/powerpoint/2010/main" val="3830905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lstStyle/>
          <a:p>
            <a:pPr>
              <a:defRPr/>
            </a:pPr>
            <a:r>
              <a:rPr lang="en-US" altLang="en-US"/>
              <a:t>WIOA and TRADE Performance Indicators</a:t>
            </a:r>
            <a:endParaRPr lang="en-US"/>
          </a:p>
        </p:txBody>
      </p:sp>
      <p:sp>
        <p:nvSpPr>
          <p:cNvPr id="66563"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rgbClr val="0080FF"/>
                </a:solidFill>
                <a:latin typeface="Lucida Sans Unicode" panose="020B0602030504020204" pitchFamily="34" charset="0"/>
                <a:cs typeface="Arial" panose="020B0604020202020204" pitchFamily="34" charset="0"/>
              </a:defRPr>
            </a:lvl1pPr>
            <a:lvl2pPr marL="742950" indent="-285750">
              <a:defRPr>
                <a:solidFill>
                  <a:srgbClr val="0080FF"/>
                </a:solidFill>
                <a:latin typeface="Lucida Sans Unicode" panose="020B0602030504020204" pitchFamily="34" charset="0"/>
                <a:cs typeface="Arial" panose="020B0604020202020204" pitchFamily="34" charset="0"/>
              </a:defRPr>
            </a:lvl2pPr>
            <a:lvl3pPr marL="1143000" indent="-228600">
              <a:defRPr>
                <a:solidFill>
                  <a:srgbClr val="0080FF"/>
                </a:solidFill>
                <a:latin typeface="Lucida Sans Unicode" panose="020B0602030504020204" pitchFamily="34" charset="0"/>
                <a:cs typeface="Arial" panose="020B0604020202020204" pitchFamily="34" charset="0"/>
              </a:defRPr>
            </a:lvl3pPr>
            <a:lvl4pPr marL="1600200" indent="-228600">
              <a:defRPr>
                <a:solidFill>
                  <a:srgbClr val="0080FF"/>
                </a:solidFill>
                <a:latin typeface="Lucida Sans Unicode" panose="020B0602030504020204" pitchFamily="34" charset="0"/>
                <a:cs typeface="Arial" panose="020B0604020202020204" pitchFamily="34" charset="0"/>
              </a:defRPr>
            </a:lvl4pPr>
            <a:lvl5pPr marL="2057400" indent="-228600">
              <a:defRPr>
                <a:solidFill>
                  <a:srgbClr val="0080FF"/>
                </a:solidFill>
                <a:latin typeface="Lucida Sans Unicode" panose="020B0602030504020204" pitchFamily="34" charset="0"/>
                <a:cs typeface="Arial" panose="020B0604020202020204" pitchFamily="34" charset="0"/>
              </a:defRPr>
            </a:lvl5pPr>
            <a:lvl6pPr marL="25146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6pPr>
            <a:lvl7pPr marL="29718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7pPr>
            <a:lvl8pPr marL="34290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8pPr>
            <a:lvl9pPr marL="38862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9pPr>
          </a:lstStyle>
          <a:p>
            <a:fld id="{25837F55-3E35-463C-A2B5-9D0688A0D360}" type="slidenum">
              <a:rPr lang="en-US" altLang="en-US" smtClean="0">
                <a:solidFill>
                  <a:schemeClr val="bg1"/>
                </a:solidFill>
              </a:rPr>
              <a:pPr/>
              <a:t>17</a:t>
            </a:fld>
            <a:endParaRPr lang="en-US" altLang="en-US">
              <a:solidFill>
                <a:schemeClr val="bg1"/>
              </a:solidFill>
            </a:endParaRPr>
          </a:p>
        </p:txBody>
      </p:sp>
      <p:sp>
        <p:nvSpPr>
          <p:cNvPr id="5" name="Title 9"/>
          <p:cNvSpPr txBox="1">
            <a:spLocks/>
          </p:cNvSpPr>
          <p:nvPr/>
        </p:nvSpPr>
        <p:spPr>
          <a:xfrm>
            <a:off x="519653" y="1128299"/>
            <a:ext cx="8229600" cy="738664"/>
          </a:xfrm>
          <a:prstGeom prst="rect">
            <a:avLst/>
          </a:prstGeom>
          <a:noFill/>
        </p:spPr>
        <p:txBody>
          <a:bodyPr anchor="ctr">
            <a:spAutoFit/>
            <a:sp3d prstMaterial="softEdge">
              <a:bevelT w="25400" h="25400"/>
            </a:sp3d>
          </a:bodyPr>
          <a:lstStyle>
            <a:lvl1pPr algn="l" rtl="0" eaLnBrk="0" fontAlgn="base" hangingPunct="0">
              <a:spcBef>
                <a:spcPct val="0"/>
              </a:spcBef>
              <a:spcAft>
                <a:spcPct val="0"/>
              </a:spcAft>
              <a:defRPr sz="3600" b="1" kern="1200">
                <a:solidFill>
                  <a:srgbClr val="0071C6"/>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3600" b="1">
                <a:solidFill>
                  <a:srgbClr val="0071C6"/>
                </a:solidFill>
                <a:latin typeface="Lucida Sans Unicode" pitchFamily="34" charset="0"/>
              </a:defRPr>
            </a:lvl2pPr>
            <a:lvl3pPr algn="l" rtl="0" eaLnBrk="0" fontAlgn="base" hangingPunct="0">
              <a:spcBef>
                <a:spcPct val="0"/>
              </a:spcBef>
              <a:spcAft>
                <a:spcPct val="0"/>
              </a:spcAft>
              <a:defRPr sz="3600" b="1">
                <a:solidFill>
                  <a:srgbClr val="0071C6"/>
                </a:solidFill>
                <a:latin typeface="Lucida Sans Unicode" pitchFamily="34" charset="0"/>
              </a:defRPr>
            </a:lvl3pPr>
            <a:lvl4pPr algn="l" rtl="0" eaLnBrk="0" fontAlgn="base" hangingPunct="0">
              <a:spcBef>
                <a:spcPct val="0"/>
              </a:spcBef>
              <a:spcAft>
                <a:spcPct val="0"/>
              </a:spcAft>
              <a:defRPr sz="3600" b="1">
                <a:solidFill>
                  <a:srgbClr val="0071C6"/>
                </a:solidFill>
                <a:latin typeface="Lucida Sans Unicode" pitchFamily="34" charset="0"/>
              </a:defRPr>
            </a:lvl4pPr>
            <a:lvl5pPr algn="l" rtl="0" eaLnBrk="0" fontAlgn="base" hangingPunct="0">
              <a:spcBef>
                <a:spcPct val="0"/>
              </a:spcBef>
              <a:spcAft>
                <a:spcPct val="0"/>
              </a:spcAft>
              <a:defRPr sz="3600" b="1">
                <a:solidFill>
                  <a:srgbClr val="0071C6"/>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defRPr/>
            </a:pPr>
            <a:r>
              <a:rPr lang="en-US" sz="2400">
                <a:solidFill>
                  <a:schemeClr val="tx1"/>
                </a:solidFill>
                <a:ea typeface="+mn-ea"/>
                <a:cs typeface="+mn-cs"/>
              </a:rPr>
              <a:t>Measureable Skill Gain</a:t>
            </a:r>
          </a:p>
          <a:p>
            <a:pPr>
              <a:defRPr/>
            </a:pPr>
            <a:r>
              <a:rPr lang="en-US" sz="1800">
                <a:solidFill>
                  <a:schemeClr val="tx1"/>
                </a:solidFill>
                <a:ea typeface="+mn-ea"/>
                <a:cs typeface="+mn-cs"/>
              </a:rPr>
              <a:t>Of those enrolled in education or training:</a:t>
            </a:r>
          </a:p>
        </p:txBody>
      </p:sp>
      <p:graphicFrame>
        <p:nvGraphicFramePr>
          <p:cNvPr id="7" name="Shape 275"/>
          <p:cNvGraphicFramePr/>
          <p:nvPr/>
        </p:nvGraphicFramePr>
        <p:xfrm>
          <a:off x="519652" y="1810084"/>
          <a:ext cx="8167146" cy="3952739"/>
        </p:xfrm>
        <a:graphic>
          <a:graphicData uri="http://schemas.openxmlformats.org/drawingml/2006/table">
            <a:tbl>
              <a:tblPr>
                <a:noFill/>
              </a:tblPr>
              <a:tblGrid>
                <a:gridCol w="1681307">
                  <a:extLst>
                    <a:ext uri="{9D8B030D-6E8A-4147-A177-3AD203B41FA5}">
                      <a16:colId xmlns:a16="http://schemas.microsoft.com/office/drawing/2014/main" val="20000"/>
                    </a:ext>
                  </a:extLst>
                </a:gridCol>
                <a:gridCol w="1636635">
                  <a:extLst>
                    <a:ext uri="{9D8B030D-6E8A-4147-A177-3AD203B41FA5}">
                      <a16:colId xmlns:a16="http://schemas.microsoft.com/office/drawing/2014/main" val="20001"/>
                    </a:ext>
                  </a:extLst>
                </a:gridCol>
                <a:gridCol w="1636635">
                  <a:extLst>
                    <a:ext uri="{9D8B030D-6E8A-4147-A177-3AD203B41FA5}">
                      <a16:colId xmlns:a16="http://schemas.microsoft.com/office/drawing/2014/main" val="20002"/>
                    </a:ext>
                  </a:extLst>
                </a:gridCol>
                <a:gridCol w="1630806">
                  <a:extLst>
                    <a:ext uri="{9D8B030D-6E8A-4147-A177-3AD203B41FA5}">
                      <a16:colId xmlns:a16="http://schemas.microsoft.com/office/drawing/2014/main" val="20003"/>
                    </a:ext>
                  </a:extLst>
                </a:gridCol>
                <a:gridCol w="1581763">
                  <a:extLst>
                    <a:ext uri="{9D8B030D-6E8A-4147-A177-3AD203B41FA5}">
                      <a16:colId xmlns:a16="http://schemas.microsoft.com/office/drawing/2014/main" val="20004"/>
                    </a:ext>
                  </a:extLst>
                </a:gridCol>
              </a:tblGrid>
              <a:tr h="652379">
                <a:tc>
                  <a:txBody>
                    <a:bodyPr/>
                    <a:lstStyle/>
                    <a:p>
                      <a:pPr marL="0" marR="0" lvl="0" indent="0" algn="l" rtl="0">
                        <a:lnSpc>
                          <a:spcPct val="115000"/>
                        </a:lnSpc>
                        <a:spcBef>
                          <a:spcPts val="0"/>
                        </a:spcBef>
                        <a:spcAft>
                          <a:spcPts val="0"/>
                        </a:spcAft>
                        <a:buClr>
                          <a:srgbClr val="FFFFFF"/>
                        </a:buClr>
                        <a:buSzPct val="25000"/>
                        <a:buFont typeface="Arial"/>
                        <a:buNone/>
                      </a:pPr>
                      <a:r>
                        <a:rPr lang="en-US" sz="1100" b="1" i="0" u="none" strike="noStrike" cap="none">
                          <a:solidFill>
                            <a:srgbClr val="223651"/>
                          </a:solidFill>
                          <a:latin typeface="Arial"/>
                          <a:ea typeface="Arial"/>
                          <a:cs typeface="Arial"/>
                          <a:sym typeface="Arial"/>
                        </a:rPr>
                        <a:t>WIOA Positive </a:t>
                      </a:r>
                      <a:r>
                        <a:rPr lang="en-US" sz="1100" b="1">
                          <a:solidFill>
                            <a:srgbClr val="223651"/>
                          </a:solidFill>
                        </a:rPr>
                        <a:t>MSG (Type #1)</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chemeClr val="accent1"/>
                    </a:solidFill>
                  </a:tcPr>
                </a:tc>
                <a:tc>
                  <a:txBody>
                    <a:bodyPr/>
                    <a:lstStyle/>
                    <a:p>
                      <a:pPr marL="0" marR="0" lvl="0" indent="0" algn="l" defTabSz="914400" rtl="0" eaLnBrk="1" fontAlgn="auto" latinLnBrk="0" hangingPunct="1">
                        <a:lnSpc>
                          <a:spcPct val="115000"/>
                        </a:lnSpc>
                        <a:spcBef>
                          <a:spcPts val="0"/>
                        </a:spcBef>
                        <a:spcAft>
                          <a:spcPts val="0"/>
                        </a:spcAft>
                        <a:buClr>
                          <a:schemeClr val="lt1"/>
                        </a:buClr>
                        <a:buSzPct val="25000"/>
                        <a:buFont typeface="Arial"/>
                        <a:buNone/>
                        <a:tabLst/>
                        <a:defRPr/>
                      </a:pPr>
                      <a:r>
                        <a:rPr lang="en-US" sz="1100" b="1">
                          <a:solidFill>
                            <a:srgbClr val="223651"/>
                          </a:solidFill>
                        </a:rPr>
                        <a:t>WIOA Positive MSG (Type #2)</a:t>
                      </a:r>
                    </a:p>
                    <a:p>
                      <a:pPr lvl="0" rtl="0">
                        <a:lnSpc>
                          <a:spcPct val="115000"/>
                        </a:lnSpc>
                        <a:spcBef>
                          <a:spcPts val="0"/>
                        </a:spcBef>
                        <a:buClr>
                          <a:schemeClr val="lt1"/>
                        </a:buClr>
                        <a:buSzPct val="25000"/>
                        <a:buFont typeface="Arial"/>
                        <a:buNone/>
                      </a:pPr>
                      <a:endParaRPr lang="en-US" sz="1100" b="1">
                        <a:solidFill>
                          <a:srgbClr val="223651"/>
                        </a:solidFill>
                      </a:endParaRPr>
                    </a:p>
                  </a:txBody>
                  <a:tcPr marL="68575" marR="68575" marT="0" marB="0">
                    <a:lnL w="12700" cap="flat" cmpd="sng">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chemeClr val="accent1"/>
                    </a:solidFill>
                  </a:tcPr>
                </a:tc>
                <a:tc>
                  <a:txBody>
                    <a:bodyPr/>
                    <a:lstStyle/>
                    <a:p>
                      <a:pPr lvl="0" rtl="0">
                        <a:lnSpc>
                          <a:spcPct val="115000"/>
                        </a:lnSpc>
                        <a:spcBef>
                          <a:spcPts val="0"/>
                        </a:spcBef>
                        <a:buClr>
                          <a:schemeClr val="lt1"/>
                        </a:buClr>
                        <a:buSzPct val="25000"/>
                        <a:buFont typeface="Arial"/>
                        <a:buNone/>
                      </a:pPr>
                      <a:r>
                        <a:rPr lang="en-US" sz="1100" b="1">
                          <a:solidFill>
                            <a:srgbClr val="223651"/>
                          </a:solidFill>
                        </a:rPr>
                        <a:t>WIOA Positive MSG (Type #3)</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1"/>
                    </a:solidFill>
                  </a:tcPr>
                </a:tc>
                <a:tc>
                  <a:txBody>
                    <a:bodyPr/>
                    <a:lstStyle/>
                    <a:p>
                      <a:pPr lvl="0" rtl="0">
                        <a:lnSpc>
                          <a:spcPct val="115000"/>
                        </a:lnSpc>
                        <a:spcBef>
                          <a:spcPts val="0"/>
                        </a:spcBef>
                        <a:buClr>
                          <a:schemeClr val="lt1"/>
                        </a:buClr>
                        <a:buSzPct val="25000"/>
                        <a:buFont typeface="Arial"/>
                        <a:buNone/>
                      </a:pPr>
                      <a:r>
                        <a:rPr lang="en-US" sz="1100" b="1">
                          <a:solidFill>
                            <a:srgbClr val="223651"/>
                          </a:solidFill>
                        </a:rPr>
                        <a:t>WIOA Positive MSG (Type #4)</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1"/>
                    </a:solidFill>
                  </a:tcPr>
                </a:tc>
                <a:tc>
                  <a:txBody>
                    <a:bodyPr/>
                    <a:lstStyle/>
                    <a:p>
                      <a:pPr lvl="0" rtl="0">
                        <a:lnSpc>
                          <a:spcPct val="115000"/>
                        </a:lnSpc>
                        <a:spcBef>
                          <a:spcPts val="0"/>
                        </a:spcBef>
                        <a:buClr>
                          <a:schemeClr val="lt1"/>
                        </a:buClr>
                        <a:buSzPct val="25000"/>
                        <a:buFont typeface="Arial"/>
                        <a:buNone/>
                      </a:pPr>
                      <a:r>
                        <a:rPr lang="en-US" sz="1100" b="1">
                          <a:solidFill>
                            <a:srgbClr val="223651"/>
                          </a:solidFill>
                        </a:rPr>
                        <a:t>WIOA Positive MSG (Type #5)</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385572">
                <a:tc>
                  <a:txBody>
                    <a:bodyPr/>
                    <a:lstStyle/>
                    <a:p>
                      <a:pPr marL="0" marR="0" lvl="0" indent="0" algn="l" rtl="0">
                        <a:lnSpc>
                          <a:spcPct val="115000"/>
                        </a:lnSpc>
                        <a:spcBef>
                          <a:spcPts val="0"/>
                        </a:spcBef>
                        <a:spcAft>
                          <a:spcPts val="0"/>
                        </a:spcAft>
                        <a:buNone/>
                      </a:pPr>
                      <a:r>
                        <a:rPr lang="en-US" sz="1200" b="1" i="1">
                          <a:effectLst/>
                          <a:latin typeface="+mj-lt"/>
                        </a:rPr>
                        <a:t>Educational Achievement</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200" b="1" i="1">
                          <a:effectLst/>
                          <a:latin typeface="+mj-lt"/>
                        </a:rPr>
                        <a:t>Secondary School Diploma</a:t>
                      </a:r>
                    </a:p>
                  </a:txBody>
                  <a:tcPr marL="68575" marR="68575" marT="0" marB="0">
                    <a:lnL w="12700" cap="flat" cmpd="sng">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200" b="1" i="1">
                          <a:effectLst/>
                          <a:latin typeface="+mj-lt"/>
                        </a:rPr>
                        <a:t>Transcript/Report Card</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200" b="1" i="1">
                          <a:effectLst/>
                          <a:latin typeface="+mj-lt"/>
                        </a:rPr>
                        <a:t>Training Milestone</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200" b="1" i="1">
                          <a:effectLst/>
                          <a:latin typeface="+mj-lt"/>
                        </a:rPr>
                        <a:t>Skills Progression</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rgbClr val="9FC5E8"/>
                    </a:solidFill>
                  </a:tcPr>
                </a:tc>
                <a:extLst>
                  <a:ext uri="{0D108BD9-81ED-4DB2-BD59-A6C34878D82A}">
                    <a16:rowId xmlns:a16="http://schemas.microsoft.com/office/drawing/2014/main" val="10001"/>
                  </a:ext>
                </a:extLst>
              </a:tr>
              <a:tr h="2892055">
                <a:tc>
                  <a:txBody>
                    <a:bodyPr/>
                    <a:lstStyle/>
                    <a:p>
                      <a:pPr lvl="0" algn="l"/>
                      <a:r>
                        <a:rPr lang="en-US" sz="1100" kern="1200">
                          <a:solidFill>
                            <a:srgbClr val="223651"/>
                          </a:solidFill>
                          <a:latin typeface="+mj-lt"/>
                          <a:ea typeface="+mn-ea"/>
                          <a:cs typeface="+mn-cs"/>
                        </a:rPr>
                        <a:t># of participants that are basic skills deficient at program entry who achieve a gain of one or more educational functioning levels.</a:t>
                      </a:r>
                    </a:p>
                  </a:txBody>
                  <a:tcPr marL="68575" marR="68575" marT="0" marB="0">
                    <a:lnL w="12700" cap="flat" cmpd="sng">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AECF2"/>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kern="1200">
                          <a:solidFill>
                            <a:srgbClr val="223651"/>
                          </a:solidFill>
                          <a:latin typeface="+mj-lt"/>
                          <a:ea typeface="+mn-ea"/>
                          <a:cs typeface="+mn-cs"/>
                        </a:rPr>
                        <a:t># of participants that do not have a secondary education diploma at program entry and who attain a high school diploma or equivalent.</a:t>
                      </a:r>
                    </a:p>
                    <a:p>
                      <a:pPr marL="0" marR="0" lvl="0" indent="0" algn="l" rtl="0">
                        <a:lnSpc>
                          <a:spcPct val="115000"/>
                        </a:lnSpc>
                        <a:spcBef>
                          <a:spcPts val="0"/>
                        </a:spcBef>
                        <a:spcAft>
                          <a:spcPts val="0"/>
                        </a:spcAft>
                        <a:buNone/>
                      </a:pPr>
                      <a:endParaRPr lang="en-US" sz="1100">
                        <a:solidFill>
                          <a:srgbClr val="223651"/>
                        </a:solidFill>
                        <a:latin typeface="+mj-lt"/>
                      </a:endParaRPr>
                    </a:p>
                  </a:txBody>
                  <a:tcPr marL="68575" marR="68575" marT="0" marB="0">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lt2"/>
                    </a:solidFill>
                  </a:tcPr>
                </a:tc>
                <a:tc>
                  <a:txBody>
                    <a:bodyPr/>
                    <a:lstStyle/>
                    <a:p>
                      <a:pPr marL="0" marR="0" lvl="0" indent="0" algn="l" rtl="0">
                        <a:lnSpc>
                          <a:spcPct val="115000"/>
                        </a:lnSpc>
                        <a:spcBef>
                          <a:spcPts val="0"/>
                        </a:spcBef>
                        <a:spcAft>
                          <a:spcPts val="0"/>
                        </a:spcAft>
                        <a:buNone/>
                      </a:pPr>
                      <a:r>
                        <a:rPr lang="en-US" sz="1100">
                          <a:solidFill>
                            <a:srgbClr val="223651"/>
                          </a:solidFill>
                          <a:latin typeface="+mj-lt"/>
                        </a:rPr>
                        <a:t># of participants enrolled in either secondary or post secondary whose transcript/report card for one (1) academic year is achieving the state unit’s policies for academic standards.</a:t>
                      </a:r>
                    </a:p>
                  </a:txBody>
                  <a:tcPr marL="68575" marR="68575" marT="0" marB="0">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lt2"/>
                    </a:solidFill>
                  </a:tcPr>
                </a:tc>
                <a:tc>
                  <a:txBody>
                    <a:bodyPr/>
                    <a:lstStyle/>
                    <a:p>
                      <a:pPr marL="0" marR="0" lvl="0" indent="0" algn="l" rtl="0">
                        <a:lnSpc>
                          <a:spcPct val="115000"/>
                        </a:lnSpc>
                        <a:spcBef>
                          <a:spcPts val="0"/>
                        </a:spcBef>
                        <a:spcAft>
                          <a:spcPts val="0"/>
                        </a:spcAft>
                        <a:buNone/>
                      </a:pPr>
                      <a:r>
                        <a:rPr lang="en-US" sz="1100">
                          <a:solidFill>
                            <a:srgbClr val="223651"/>
                          </a:solidFill>
                          <a:latin typeface="+mj-lt"/>
                        </a:rPr>
                        <a:t># of participants having a satisfactory or better progress report, towards established milestones, such as completion of OJT or completion of 1 year of an apprenticeship program or similar milestones, from an employer or training provider who is providing training</a:t>
                      </a:r>
                    </a:p>
                    <a:p>
                      <a:pPr marL="0" marR="0" lvl="0" indent="0" algn="l" rtl="0">
                        <a:lnSpc>
                          <a:spcPct val="115000"/>
                        </a:lnSpc>
                        <a:spcBef>
                          <a:spcPts val="0"/>
                        </a:spcBef>
                        <a:spcAft>
                          <a:spcPts val="0"/>
                        </a:spcAft>
                        <a:buNone/>
                      </a:pPr>
                      <a:endParaRPr lang="en-US" sz="1100">
                        <a:solidFill>
                          <a:srgbClr val="223651"/>
                        </a:solidFill>
                        <a:latin typeface="+mj-lt"/>
                      </a:endParaRPr>
                    </a:p>
                  </a:txBody>
                  <a:tcPr marL="68575" marR="68575" marT="0" marB="0">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lt2"/>
                    </a:solidFill>
                  </a:tcPr>
                </a:tc>
                <a:tc>
                  <a:txBody>
                    <a:bodyPr/>
                    <a:lstStyle/>
                    <a:p>
                      <a:pPr marL="0" marR="0" lvl="0" indent="0" algn="l" rtl="0">
                        <a:lnSpc>
                          <a:spcPct val="115000"/>
                        </a:lnSpc>
                        <a:spcBef>
                          <a:spcPts val="0"/>
                        </a:spcBef>
                        <a:spcAft>
                          <a:spcPts val="0"/>
                        </a:spcAft>
                        <a:buClr>
                          <a:srgbClr val="000000"/>
                        </a:buClr>
                        <a:buSzPct val="25000"/>
                        <a:buFont typeface="Arial"/>
                        <a:buNone/>
                      </a:pPr>
                      <a:r>
                        <a:rPr lang="en-US" sz="1100">
                          <a:solidFill>
                            <a:srgbClr val="223651"/>
                          </a:solidFill>
                          <a:latin typeface="+mj-lt"/>
                        </a:rPr>
                        <a:t># of participants successfully completed an exam that is required for a particular occupation, or progress in attaining technical or occupational skills as evidenced by trade-related benchmarks (e.g. knowledge based exams)</a:t>
                      </a:r>
                    </a:p>
                  </a:txBody>
                  <a:tcPr marL="68575" marR="68575" marT="0" marB="0">
                    <a:lnL w="12700" cap="flat" cmpd="sng" algn="ctr">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lt2"/>
                    </a:solidFill>
                  </a:tcPr>
                </a:tc>
                <a:extLst>
                  <a:ext uri="{0D108BD9-81ED-4DB2-BD59-A6C34878D82A}">
                    <a16:rowId xmlns:a16="http://schemas.microsoft.com/office/drawing/2014/main" val="10002"/>
                  </a:ext>
                </a:extLst>
              </a:tr>
            </a:tbl>
          </a:graphicData>
        </a:graphic>
      </p:graphicFrame>
      <p:sp>
        <p:nvSpPr>
          <p:cNvPr id="66596" name="TextBox 7"/>
          <p:cNvSpPr txBox="1">
            <a:spLocks noChangeArrowheads="1"/>
          </p:cNvSpPr>
          <p:nvPr/>
        </p:nvSpPr>
        <p:spPr bwMode="auto">
          <a:xfrm>
            <a:off x="723899" y="5770478"/>
            <a:ext cx="771424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rgbClr val="0080FF"/>
                </a:solidFill>
                <a:latin typeface="Lucida Sans Unicode" panose="020B0602030504020204" pitchFamily="34" charset="0"/>
                <a:cs typeface="Arial" panose="020B0604020202020204" pitchFamily="34" charset="0"/>
              </a:defRPr>
            </a:lvl1pPr>
            <a:lvl2pPr marL="742950" indent="-285750">
              <a:defRPr>
                <a:solidFill>
                  <a:srgbClr val="0080FF"/>
                </a:solidFill>
                <a:latin typeface="Lucida Sans Unicode" panose="020B0602030504020204" pitchFamily="34" charset="0"/>
                <a:cs typeface="Arial" panose="020B0604020202020204" pitchFamily="34" charset="0"/>
              </a:defRPr>
            </a:lvl2pPr>
            <a:lvl3pPr marL="1143000" indent="-228600">
              <a:defRPr>
                <a:solidFill>
                  <a:srgbClr val="0080FF"/>
                </a:solidFill>
                <a:latin typeface="Lucida Sans Unicode" panose="020B0602030504020204" pitchFamily="34" charset="0"/>
                <a:cs typeface="Arial" panose="020B0604020202020204" pitchFamily="34" charset="0"/>
              </a:defRPr>
            </a:lvl3pPr>
            <a:lvl4pPr marL="1600200" indent="-228600">
              <a:defRPr>
                <a:solidFill>
                  <a:srgbClr val="0080FF"/>
                </a:solidFill>
                <a:latin typeface="Lucida Sans Unicode" panose="020B0602030504020204" pitchFamily="34" charset="0"/>
                <a:cs typeface="Arial" panose="020B0604020202020204" pitchFamily="34" charset="0"/>
              </a:defRPr>
            </a:lvl4pPr>
            <a:lvl5pPr marL="2057400" indent="-228600">
              <a:defRPr>
                <a:solidFill>
                  <a:srgbClr val="0080FF"/>
                </a:solidFill>
                <a:latin typeface="Lucida Sans Unicode" panose="020B0602030504020204" pitchFamily="34" charset="0"/>
                <a:cs typeface="Arial" panose="020B0604020202020204" pitchFamily="34" charset="0"/>
              </a:defRPr>
            </a:lvl5pPr>
            <a:lvl6pPr marL="25146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6pPr>
            <a:lvl7pPr marL="29718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7pPr>
            <a:lvl8pPr marL="34290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8pPr>
            <a:lvl9pPr marL="38862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9pPr>
          </a:lstStyle>
          <a:p>
            <a:r>
              <a:rPr lang="en-US" altLang="en-US" sz="1400">
                <a:solidFill>
                  <a:srgbClr val="223651"/>
                </a:solidFill>
              </a:rPr>
              <a:t>Note: Measureable Skill Gain date will be the same as the approved training end date.</a:t>
            </a:r>
          </a:p>
        </p:txBody>
      </p:sp>
    </p:spTree>
    <p:extLst>
      <p:ext uri="{BB962C8B-B14F-4D97-AF65-F5344CB8AC3E}">
        <p14:creationId xmlns:p14="http://schemas.microsoft.com/office/powerpoint/2010/main" val="3757159400"/>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1"/>
          <p:cNvSpPr>
            <a:spLocks noGrp="1"/>
          </p:cNvSpPr>
          <p:nvPr>
            <p:ph idx="1"/>
          </p:nvPr>
        </p:nvSpPr>
        <p:spPr>
          <a:xfrm>
            <a:off x="381000" y="1489754"/>
            <a:ext cx="8487905" cy="4602822"/>
          </a:xfrm>
        </p:spPr>
        <p:txBody>
          <a:bodyPr vert="horz" lIns="91440" tIns="45720" rIns="91440" bIns="45720" rtlCol="0" anchor="t">
            <a:normAutofit/>
          </a:bodyPr>
          <a:lstStyle/>
          <a:p>
            <a:pPr marL="0" indent="0">
              <a:buNone/>
            </a:pPr>
            <a:r>
              <a:rPr lang="en-US" altLang="en-US" sz="2400"/>
              <a:t>If a customer needs a training modification due to discovery via benchmarks or notification from the vendor, TAA would review and make a determination.</a:t>
            </a:r>
          </a:p>
          <a:p>
            <a:pPr marL="0" indent="0">
              <a:buNone/>
            </a:pPr>
            <a:r>
              <a:rPr lang="en-US" altLang="en-US" sz="2400"/>
              <a:t>Please submit all mods in a timely manner, mods not submitted timely will cause issues with TRA and result in lapses in payment.</a:t>
            </a:r>
            <a:endParaRPr lang="en-US" altLang="en-US" sz="2400">
              <a:cs typeface="Calibri"/>
            </a:endParaRPr>
          </a:p>
          <a:p>
            <a:pPr marL="0" indent="0">
              <a:buNone/>
            </a:pPr>
            <a:r>
              <a:rPr lang="en-US" altLang="en-US" sz="2400" u="sng"/>
              <a:t>Training Dates</a:t>
            </a:r>
            <a:r>
              <a:rPr lang="en-US" altLang="en-US" sz="2400"/>
              <a:t> – Modifications to training dates must be submitted prior to the end date of training.  Any modification to training dates must be justified by the customer and/or the vendor.</a:t>
            </a:r>
            <a:endParaRPr lang="en-US" altLang="en-US" sz="2400">
              <a:cs typeface="Calibri"/>
            </a:endParaRPr>
          </a:p>
        </p:txBody>
      </p:sp>
      <p:sp>
        <p:nvSpPr>
          <p:cNvPr id="3" name="Title 2"/>
          <p:cNvSpPr>
            <a:spLocks noGrp="1"/>
          </p:cNvSpPr>
          <p:nvPr>
            <p:ph type="title"/>
          </p:nvPr>
        </p:nvSpPr>
        <p:spPr>
          <a:xfrm>
            <a:off x="457200" y="51118"/>
            <a:ext cx="7391400" cy="1020762"/>
          </a:xfrm>
        </p:spPr>
        <p:txBody>
          <a:bodyPr>
            <a:noAutofit/>
          </a:bodyPr>
          <a:lstStyle/>
          <a:p>
            <a:pPr>
              <a:defRPr/>
            </a:pPr>
            <a:r>
              <a:rPr lang="en-US">
                <a:solidFill>
                  <a:schemeClr val="bg1"/>
                </a:solidFill>
                <a:effectLst/>
              </a:rPr>
              <a:t>Training Modifications</a:t>
            </a:r>
            <a:endParaRPr lang="en-US">
              <a:solidFill>
                <a:schemeClr val="bg1"/>
              </a:solidFill>
            </a:endParaRPr>
          </a:p>
        </p:txBody>
      </p:sp>
      <p:sp>
        <p:nvSpPr>
          <p:cNvPr id="64516"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rgbClr val="0080FF"/>
                </a:solidFill>
                <a:latin typeface="Lucida Sans Unicode" panose="020B0602030504020204" pitchFamily="34" charset="0"/>
                <a:cs typeface="Arial" panose="020B0604020202020204" pitchFamily="34" charset="0"/>
              </a:defRPr>
            </a:lvl1pPr>
            <a:lvl2pPr marL="742950" indent="-285750">
              <a:defRPr>
                <a:solidFill>
                  <a:srgbClr val="0080FF"/>
                </a:solidFill>
                <a:latin typeface="Lucida Sans Unicode" panose="020B0602030504020204" pitchFamily="34" charset="0"/>
                <a:cs typeface="Arial" panose="020B0604020202020204" pitchFamily="34" charset="0"/>
              </a:defRPr>
            </a:lvl2pPr>
            <a:lvl3pPr marL="1143000" indent="-228600">
              <a:defRPr>
                <a:solidFill>
                  <a:srgbClr val="0080FF"/>
                </a:solidFill>
                <a:latin typeface="Lucida Sans Unicode" panose="020B0602030504020204" pitchFamily="34" charset="0"/>
                <a:cs typeface="Arial" panose="020B0604020202020204" pitchFamily="34" charset="0"/>
              </a:defRPr>
            </a:lvl3pPr>
            <a:lvl4pPr marL="1600200" indent="-228600">
              <a:defRPr>
                <a:solidFill>
                  <a:srgbClr val="0080FF"/>
                </a:solidFill>
                <a:latin typeface="Lucida Sans Unicode" panose="020B0602030504020204" pitchFamily="34" charset="0"/>
                <a:cs typeface="Arial" panose="020B0604020202020204" pitchFamily="34" charset="0"/>
              </a:defRPr>
            </a:lvl4pPr>
            <a:lvl5pPr marL="2057400" indent="-228600">
              <a:defRPr>
                <a:solidFill>
                  <a:srgbClr val="0080FF"/>
                </a:solidFill>
                <a:latin typeface="Lucida Sans Unicode" panose="020B0602030504020204" pitchFamily="34" charset="0"/>
                <a:cs typeface="Arial" panose="020B0604020202020204" pitchFamily="34" charset="0"/>
              </a:defRPr>
            </a:lvl5pPr>
            <a:lvl6pPr marL="25146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6pPr>
            <a:lvl7pPr marL="29718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7pPr>
            <a:lvl8pPr marL="34290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8pPr>
            <a:lvl9pPr marL="38862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9pPr>
          </a:lstStyle>
          <a:p>
            <a:fld id="{675CC662-F7D4-4C80-925E-1EC098634FD6}" type="slidenum">
              <a:rPr lang="en-US" altLang="en-US" smtClean="0">
                <a:solidFill>
                  <a:schemeClr val="bg1"/>
                </a:solidFill>
              </a:rPr>
              <a:pPr/>
              <a:t>18</a:t>
            </a:fld>
            <a:endParaRPr lang="en-US" altLang="en-US">
              <a:solidFill>
                <a:schemeClr val="bg1"/>
              </a:solidFill>
            </a:endParaRPr>
          </a:p>
        </p:txBody>
      </p:sp>
    </p:spTree>
    <p:extLst>
      <p:ext uri="{BB962C8B-B14F-4D97-AF65-F5344CB8AC3E}">
        <p14:creationId xmlns:p14="http://schemas.microsoft.com/office/powerpoint/2010/main" val="3590938738"/>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1"/>
          <p:cNvSpPr>
            <a:spLocks noGrp="1"/>
          </p:cNvSpPr>
          <p:nvPr>
            <p:ph idx="1"/>
          </p:nvPr>
        </p:nvSpPr>
        <p:spPr>
          <a:xfrm>
            <a:off x="457200" y="1610628"/>
            <a:ext cx="8020050" cy="3769360"/>
          </a:xfrm>
        </p:spPr>
        <p:txBody>
          <a:bodyPr vert="horz" lIns="91440" tIns="45720" rIns="91440" bIns="45720" rtlCol="0" anchor="t">
            <a:normAutofit lnSpcReduction="10000"/>
          </a:bodyPr>
          <a:lstStyle/>
          <a:p>
            <a:pPr marL="0" indent="0">
              <a:buNone/>
            </a:pPr>
            <a:r>
              <a:rPr lang="en-US" altLang="en-US" sz="2400" u="sng"/>
              <a:t>Training Costs Increases</a:t>
            </a:r>
            <a:r>
              <a:rPr lang="en-US" altLang="en-US" sz="2400"/>
              <a:t> – Any increases to tuition, fees, books, or health insurance must be justified by the vendor.  If the customer needs to take a retake, TAA will review the justification and make a determination if the retake can be covered by TAA.</a:t>
            </a:r>
          </a:p>
          <a:p>
            <a:endParaRPr lang="en-US" altLang="en-US" sz="2400"/>
          </a:p>
          <a:p>
            <a:pPr marL="0" indent="0">
              <a:buNone/>
            </a:pPr>
            <a:r>
              <a:rPr lang="en-US" altLang="en-US" sz="2400" u="sng"/>
              <a:t>Training Reimbursements/Purchase Orders </a:t>
            </a:r>
            <a:r>
              <a:rPr lang="en-US" altLang="en-US" sz="2400"/>
              <a:t>– Costs for items required of all students to complete the training program must be submitted prior to purchase.  TAA will review documentation from the vendor and make a determination. </a:t>
            </a:r>
          </a:p>
          <a:p>
            <a:endParaRPr lang="en-US" altLang="en-US"/>
          </a:p>
        </p:txBody>
      </p:sp>
      <p:sp>
        <p:nvSpPr>
          <p:cNvPr id="3" name="Title 2"/>
          <p:cNvSpPr>
            <a:spLocks noGrp="1"/>
          </p:cNvSpPr>
          <p:nvPr>
            <p:ph type="title"/>
          </p:nvPr>
        </p:nvSpPr>
        <p:spPr>
          <a:xfrm>
            <a:off x="457200" y="95981"/>
            <a:ext cx="7543800" cy="1020762"/>
          </a:xfrm>
        </p:spPr>
        <p:txBody>
          <a:bodyPr/>
          <a:lstStyle/>
          <a:p>
            <a:pPr>
              <a:defRPr/>
            </a:pPr>
            <a:r>
              <a:rPr lang="en-US">
                <a:effectLst/>
              </a:rPr>
              <a:t>Training Modifications</a:t>
            </a:r>
            <a:endParaRPr lang="en-US"/>
          </a:p>
        </p:txBody>
      </p:sp>
      <p:sp>
        <p:nvSpPr>
          <p:cNvPr id="65540"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rgbClr val="0080FF"/>
                </a:solidFill>
                <a:latin typeface="Lucida Sans Unicode" panose="020B0602030504020204" pitchFamily="34" charset="0"/>
                <a:cs typeface="Arial" panose="020B0604020202020204" pitchFamily="34" charset="0"/>
              </a:defRPr>
            </a:lvl1pPr>
            <a:lvl2pPr marL="742950" indent="-285750">
              <a:defRPr>
                <a:solidFill>
                  <a:srgbClr val="0080FF"/>
                </a:solidFill>
                <a:latin typeface="Lucida Sans Unicode" panose="020B0602030504020204" pitchFamily="34" charset="0"/>
                <a:cs typeface="Arial" panose="020B0604020202020204" pitchFamily="34" charset="0"/>
              </a:defRPr>
            </a:lvl2pPr>
            <a:lvl3pPr marL="1143000" indent="-228600">
              <a:defRPr>
                <a:solidFill>
                  <a:srgbClr val="0080FF"/>
                </a:solidFill>
                <a:latin typeface="Lucida Sans Unicode" panose="020B0602030504020204" pitchFamily="34" charset="0"/>
                <a:cs typeface="Arial" panose="020B0604020202020204" pitchFamily="34" charset="0"/>
              </a:defRPr>
            </a:lvl3pPr>
            <a:lvl4pPr marL="1600200" indent="-228600">
              <a:defRPr>
                <a:solidFill>
                  <a:srgbClr val="0080FF"/>
                </a:solidFill>
                <a:latin typeface="Lucida Sans Unicode" panose="020B0602030504020204" pitchFamily="34" charset="0"/>
                <a:cs typeface="Arial" panose="020B0604020202020204" pitchFamily="34" charset="0"/>
              </a:defRPr>
            </a:lvl4pPr>
            <a:lvl5pPr marL="2057400" indent="-228600">
              <a:defRPr>
                <a:solidFill>
                  <a:srgbClr val="0080FF"/>
                </a:solidFill>
                <a:latin typeface="Lucida Sans Unicode" panose="020B0602030504020204" pitchFamily="34" charset="0"/>
                <a:cs typeface="Arial" panose="020B0604020202020204" pitchFamily="34" charset="0"/>
              </a:defRPr>
            </a:lvl5pPr>
            <a:lvl6pPr marL="25146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6pPr>
            <a:lvl7pPr marL="29718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7pPr>
            <a:lvl8pPr marL="34290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8pPr>
            <a:lvl9pPr marL="3886200" indent="-228600" eaLnBrk="0" fontAlgn="base" hangingPunct="0">
              <a:spcBef>
                <a:spcPct val="0"/>
              </a:spcBef>
              <a:spcAft>
                <a:spcPct val="0"/>
              </a:spcAft>
              <a:defRPr>
                <a:solidFill>
                  <a:srgbClr val="0080FF"/>
                </a:solidFill>
                <a:latin typeface="Lucida Sans Unicode" panose="020B0602030504020204" pitchFamily="34" charset="0"/>
                <a:cs typeface="Arial" panose="020B0604020202020204" pitchFamily="34" charset="0"/>
              </a:defRPr>
            </a:lvl9pPr>
          </a:lstStyle>
          <a:p>
            <a:fld id="{D6A29694-215B-4690-8A1E-738FFBDA65AB}" type="slidenum">
              <a:rPr lang="en-US" altLang="en-US" smtClean="0">
                <a:solidFill>
                  <a:schemeClr val="bg1"/>
                </a:solidFill>
              </a:rPr>
              <a:pPr/>
              <a:t>19</a:t>
            </a:fld>
            <a:endParaRPr lang="en-US" altLang="en-US">
              <a:solidFill>
                <a:schemeClr val="bg1"/>
              </a:solidFill>
            </a:endParaRPr>
          </a:p>
        </p:txBody>
      </p:sp>
    </p:spTree>
    <p:extLst>
      <p:ext uri="{BB962C8B-B14F-4D97-AF65-F5344CB8AC3E}">
        <p14:creationId xmlns:p14="http://schemas.microsoft.com/office/powerpoint/2010/main" val="1700802054"/>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8DDEEB63-9AAF-44D9-819E-2A659B7F7604}" type="slidenum">
              <a:rPr lang="en-US" altLang="en-US" sz="1000" smtClean="0">
                <a:solidFill>
                  <a:schemeClr val="bg1"/>
                </a:solidFill>
              </a:rPr>
              <a:pPr>
                <a:spcBef>
                  <a:spcPct val="0"/>
                </a:spcBef>
                <a:buClrTx/>
                <a:buSzTx/>
                <a:buFontTx/>
                <a:buNone/>
              </a:pPr>
              <a:t>2</a:t>
            </a:fld>
            <a:endParaRPr lang="en-US" altLang="en-US" sz="1000">
              <a:solidFill>
                <a:schemeClr val="bg1"/>
              </a:solidFill>
            </a:endParaRPr>
          </a:p>
        </p:txBody>
      </p:sp>
      <p:sp>
        <p:nvSpPr>
          <p:cNvPr id="142338" name="Rectangle 2"/>
          <p:cNvSpPr>
            <a:spLocks noGrp="1"/>
          </p:cNvSpPr>
          <p:nvPr>
            <p:ph type="title"/>
          </p:nvPr>
        </p:nvSpPr>
        <p:spPr bwMode="auto"/>
        <p:txBody>
          <a:bodyPr/>
          <a:lstStyle/>
          <a:p>
            <a:pPr>
              <a:defRPr/>
            </a:pPr>
            <a:r>
              <a:rPr lang="en-US">
                <a:effectLst/>
              </a:rPr>
              <a:t>Our Purpose</a:t>
            </a:r>
          </a:p>
        </p:txBody>
      </p:sp>
      <p:sp>
        <p:nvSpPr>
          <p:cNvPr id="6148" name="Rectangle 3"/>
          <p:cNvSpPr>
            <a:spLocks noGrp="1"/>
          </p:cNvSpPr>
          <p:nvPr>
            <p:ph type="body" idx="1"/>
          </p:nvPr>
        </p:nvSpPr>
        <p:spPr>
          <a:xfrm>
            <a:off x="457200" y="1219200"/>
            <a:ext cx="8229600" cy="3167063"/>
          </a:xfrm>
        </p:spPr>
        <p:txBody>
          <a:bodyPr>
            <a:normAutofit/>
          </a:bodyPr>
          <a:lstStyle/>
          <a:p>
            <a:pPr marL="0" indent="0">
              <a:buNone/>
              <a:defRPr/>
            </a:pPr>
            <a:r>
              <a:rPr lang="en-US" altLang="en-US" b="1">
                <a:effectLst>
                  <a:outerShdw blurRad="38100" dist="38100" dir="2700000" algn="tl">
                    <a:srgbClr val="000000">
                      <a:alpha val="43137"/>
                    </a:srgbClr>
                  </a:outerShdw>
                </a:effectLst>
                <a:cs typeface="Arial" panose="020B0604020202020204" pitchFamily="34" charset="0"/>
              </a:rPr>
              <a:t>The TAA Program</a:t>
            </a:r>
            <a:r>
              <a:rPr lang="en-US" altLang="en-US">
                <a:cs typeface="Arial" panose="020B0604020202020204" pitchFamily="34" charset="0"/>
              </a:rPr>
              <a:t> has and will continue to help customers who have lost their jobs as a result of foreign trade to quickly rejoin the workforce by providing them with the means to attain competitive and marketable skills for today’s increasingly competitive work environment.  </a:t>
            </a:r>
          </a:p>
        </p:txBody>
      </p:sp>
      <p:pic>
        <p:nvPicPr>
          <p:cNvPr id="10245" name="Picture 10" descr="MPj042852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0733" y="3455106"/>
            <a:ext cx="4038600" cy="2686050"/>
          </a:xfrm>
          <a:prstGeom prst="rect">
            <a:avLst/>
          </a:prstGeom>
          <a:noFill/>
          <a:ln w="9525">
            <a:solidFill>
              <a:srgbClr val="0071C6"/>
            </a:solidFill>
            <a:miter lim="800000"/>
            <a:headEnd/>
            <a:tailEnd/>
          </a:ln>
          <a:effectLst>
            <a:outerShdw dist="107763" dir="13500000" algn="ctr" rotWithShape="0">
              <a:srgbClr val="808080">
                <a:alpha val="5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8673358"/>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Voluntary Withdrawal from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b="1" u="sng" dirty="0">
                <a:ea typeface="+mn-lt"/>
                <a:cs typeface="+mn-lt"/>
              </a:rPr>
              <a:t>Notification to Workers:</a:t>
            </a:r>
            <a:r>
              <a:rPr lang="en-US" dirty="0">
                <a:ea typeface="+mn-lt"/>
                <a:cs typeface="+mn-lt"/>
              </a:rPr>
              <a:t>  Customers must be advised that if they choose to withdraw from approved training, it may result in an overpayment if there is no justifiable cause for the withdrawal.  If there is an overpayment, the customer will be provided a chance to justify waiving the overpayment or would be determined financially liable for repayment of the portion of the approved training that was not completed.  Also, withdrawal may impact eligibility for TRA. </a:t>
            </a:r>
            <a:endParaRPr lang="en-US" dirty="0"/>
          </a:p>
          <a:p>
            <a:pPr marL="0" indent="0">
              <a:buNone/>
            </a:pPr>
            <a:endParaRPr lang="en-US" dirty="0"/>
          </a:p>
          <a:p>
            <a:endParaRPr lang="en-US" dirty="0"/>
          </a:p>
        </p:txBody>
      </p:sp>
      <p:sp>
        <p:nvSpPr>
          <p:cNvPr id="11" name="Slide Number Placeholder 10"/>
          <p:cNvSpPr>
            <a:spLocks noGrp="1"/>
          </p:cNvSpPr>
          <p:nvPr>
            <p:ph type="sldNum" sz="quarter" idx="4294967295"/>
          </p:nvPr>
        </p:nvSpPr>
        <p:spPr/>
        <p:txBody>
          <a:bodyPr/>
          <a:lstStyle/>
          <a:p>
            <a:fld id="{78651A17-9376-40A4-9325-34268FB0E92D}" type="slidenum">
              <a:rPr lang="en-US" smtClean="0"/>
              <a:pPr/>
              <a:t>20</a:t>
            </a:fld>
            <a:endParaRPr lang="en-US"/>
          </a:p>
        </p:txBody>
      </p:sp>
    </p:spTree>
    <p:extLst>
      <p:ext uri="{BB962C8B-B14F-4D97-AF65-F5344CB8AC3E}">
        <p14:creationId xmlns:p14="http://schemas.microsoft.com/office/powerpoint/2010/main" val="3872760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139614"/>
            <a:ext cx="8571186" cy="954348"/>
          </a:xfrm>
        </p:spPr>
        <p:txBody>
          <a:bodyPr/>
          <a:lstStyle/>
          <a:p>
            <a:r>
              <a:rPr lang="en-US"/>
              <a:t>Voluntary Withdrawal from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b="1" u="sng"/>
              <a:t>Justifiable Cause:</a:t>
            </a:r>
            <a:r>
              <a:rPr lang="en-US"/>
              <a:t> </a:t>
            </a:r>
            <a:r>
              <a:rPr lang="en-US">
                <a:ea typeface="+mn-lt"/>
                <a:cs typeface="+mn-lt"/>
              </a:rPr>
              <a:t>These are situations where the customer, although through due diligence, was unable to complete the training.  Determinations of whether the customer had justifiable cause to withdraw from training are made on a case-by-case basis. </a:t>
            </a:r>
            <a:endParaRPr lang="en-US"/>
          </a:p>
          <a:p>
            <a:r>
              <a:rPr lang="en-US" b="1" u="sng">
                <a:ea typeface="+mn-lt"/>
                <a:cs typeface="+mn-lt"/>
              </a:rPr>
              <a:t>Job Search and Relocation Allowances:</a:t>
            </a:r>
            <a:r>
              <a:rPr lang="en-US">
                <a:ea typeface="+mn-lt"/>
                <a:cs typeface="+mn-lt"/>
              </a:rPr>
              <a:t> Customer who withdraws from approved training may receive job search and relocation allowances if they are otherwise eligible. </a:t>
            </a:r>
          </a:p>
          <a:p>
            <a:endParaRPr lang="en-US"/>
          </a:p>
          <a:p>
            <a:endParaRPr lang="en-US"/>
          </a:p>
        </p:txBody>
      </p:sp>
      <p:sp>
        <p:nvSpPr>
          <p:cNvPr id="11" name="Slide Number Placeholder 10"/>
          <p:cNvSpPr>
            <a:spLocks noGrp="1"/>
          </p:cNvSpPr>
          <p:nvPr>
            <p:ph type="sldNum" sz="quarter" idx="4294967295"/>
          </p:nvPr>
        </p:nvSpPr>
        <p:spPr/>
        <p:txBody>
          <a:bodyPr/>
          <a:lstStyle/>
          <a:p>
            <a:fld id="{78651A17-9376-40A4-9325-34268FB0E92D}" type="slidenum">
              <a:rPr lang="en-US" smtClean="0"/>
              <a:pPr/>
              <a:t>21</a:t>
            </a:fld>
            <a:endParaRPr lang="en-US"/>
          </a:p>
        </p:txBody>
      </p:sp>
    </p:spTree>
    <p:extLst>
      <p:ext uri="{BB962C8B-B14F-4D97-AF65-F5344CB8AC3E}">
        <p14:creationId xmlns:p14="http://schemas.microsoft.com/office/powerpoint/2010/main" val="3178527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F58DD5-FAE8-4B12-837A-F07127E26FD2}"/>
              </a:ext>
            </a:extLst>
          </p:cNvPr>
          <p:cNvSpPr>
            <a:spLocks noGrp="1"/>
          </p:cNvSpPr>
          <p:nvPr>
            <p:ph idx="1"/>
          </p:nvPr>
        </p:nvSpPr>
        <p:spPr>
          <a:xfrm>
            <a:off x="457200" y="1345871"/>
            <a:ext cx="8229600" cy="4886763"/>
          </a:xfrm>
        </p:spPr>
        <p:txBody>
          <a:bodyPr vert="horz" lIns="91440" tIns="45720" rIns="91440" bIns="45720" rtlCol="0" anchor="t">
            <a:normAutofit fontScale="92500"/>
          </a:bodyPr>
          <a:lstStyle/>
          <a:p>
            <a:pPr marL="0" indent="0">
              <a:buNone/>
            </a:pPr>
            <a:r>
              <a:rPr lang="en-US"/>
              <a:t>States must waive repayment if the payment was made without fault of the customer and requiring repayment would cause a financial hardship.</a:t>
            </a:r>
          </a:p>
          <a:p>
            <a:pPr marL="0" indent="0">
              <a:buNone/>
            </a:pPr>
            <a:r>
              <a:rPr lang="en-US" i="1"/>
              <a:t>“A financial hardship exists if recovery of the overpayment would result in the person’s (or the person’s household’s) loss of or inability to pay for ordinary and necessary living expenses.”</a:t>
            </a:r>
            <a:endParaRPr lang="en-US" i="1">
              <a:cs typeface="Calibri"/>
            </a:endParaRPr>
          </a:p>
          <a:p>
            <a:pPr marL="0" indent="0">
              <a:buNone/>
            </a:pPr>
            <a:r>
              <a:rPr lang="en-US"/>
              <a:t>If the conditions for a waiver of an overpayment are not met, the customer would be liable for repayment, which could be recovered from offsets of other payments under the TAA Program, Unemployment Insurance (UI), or other federal laws administered by the states.</a:t>
            </a:r>
          </a:p>
        </p:txBody>
      </p:sp>
      <p:sp>
        <p:nvSpPr>
          <p:cNvPr id="3" name="Title 2">
            <a:extLst>
              <a:ext uri="{FF2B5EF4-FFF2-40B4-BE49-F238E27FC236}">
                <a16:creationId xmlns:a16="http://schemas.microsoft.com/office/drawing/2014/main" id="{917A5209-2C96-411B-B17D-90E375ED97BA}"/>
              </a:ext>
            </a:extLst>
          </p:cNvPr>
          <p:cNvSpPr>
            <a:spLocks noGrp="1"/>
          </p:cNvSpPr>
          <p:nvPr>
            <p:ph type="title"/>
          </p:nvPr>
        </p:nvSpPr>
        <p:spPr/>
        <p:txBody>
          <a:bodyPr/>
          <a:lstStyle/>
          <a:p>
            <a:r>
              <a:rPr lang="en-US"/>
              <a:t>Waiver of Overpayments</a:t>
            </a:r>
          </a:p>
        </p:txBody>
      </p:sp>
      <p:sp>
        <p:nvSpPr>
          <p:cNvPr id="4" name="Slide Number Placeholder 3">
            <a:extLst>
              <a:ext uri="{FF2B5EF4-FFF2-40B4-BE49-F238E27FC236}">
                <a16:creationId xmlns:a16="http://schemas.microsoft.com/office/drawing/2014/main" id="{F44C6D4C-667E-421A-8580-4BCAB2D43149}"/>
              </a:ext>
            </a:extLst>
          </p:cNvPr>
          <p:cNvSpPr>
            <a:spLocks noGrp="1"/>
          </p:cNvSpPr>
          <p:nvPr>
            <p:ph type="sldNum" sz="quarter" idx="10"/>
          </p:nvPr>
        </p:nvSpPr>
        <p:spPr/>
        <p:txBody>
          <a:bodyPr/>
          <a:lstStyle/>
          <a:p>
            <a:pPr>
              <a:defRPr/>
            </a:pPr>
            <a:fld id="{EB8C7EE2-B339-4C68-BA78-AB4AC81F3823}" type="slidenum">
              <a:rPr lang="en-US" altLang="en-US" smtClean="0"/>
              <a:pPr>
                <a:defRPr/>
              </a:pPr>
              <a:t>22</a:t>
            </a:fld>
            <a:endParaRPr lang="en-US" altLang="en-US"/>
          </a:p>
        </p:txBody>
      </p:sp>
    </p:spTree>
    <p:extLst>
      <p:ext uri="{BB962C8B-B14F-4D97-AF65-F5344CB8AC3E}">
        <p14:creationId xmlns:p14="http://schemas.microsoft.com/office/powerpoint/2010/main" val="2596505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7F4CA7-B0B0-49F9-81FD-A49DFECC48CE}"/>
              </a:ext>
            </a:extLst>
          </p:cNvPr>
          <p:cNvSpPr>
            <a:spLocks noGrp="1"/>
          </p:cNvSpPr>
          <p:nvPr>
            <p:ph idx="1"/>
          </p:nvPr>
        </p:nvSpPr>
        <p:spPr/>
        <p:txBody>
          <a:bodyPr>
            <a:normAutofit lnSpcReduction="10000"/>
          </a:bodyPr>
          <a:lstStyle/>
          <a:p>
            <a:pPr marL="0" indent="0">
              <a:buNone/>
            </a:pPr>
            <a:r>
              <a:rPr lang="en-US" dirty="0">
                <a:latin typeface="+mj-lt"/>
              </a:rPr>
              <a:t>Customers that serve the military fall under special circumstances that would allow them to resume or begin a new training program, if needed.</a:t>
            </a:r>
          </a:p>
          <a:p>
            <a:pPr algn="l"/>
            <a:r>
              <a:rPr lang="en-US" b="0" i="0" dirty="0">
                <a:solidFill>
                  <a:srgbClr val="333333"/>
                </a:solidFill>
                <a:effectLst/>
                <a:latin typeface="+mj-lt"/>
              </a:rPr>
              <a:t>Before completing training the customer has given prior oral or written </a:t>
            </a:r>
            <a:r>
              <a:rPr lang="en-US" b="0" i="0" u="none" strike="noStrike" dirty="0">
                <a:solidFill>
                  <a:srgbClr val="0068AC"/>
                </a:solidFill>
                <a:effectLst/>
                <a:latin typeface="+mj-lt"/>
                <a:hlinkClick r:id="rId2"/>
              </a:rPr>
              <a:t>notice</a:t>
            </a:r>
            <a:r>
              <a:rPr lang="en-US" b="0" i="0" dirty="0">
                <a:solidFill>
                  <a:srgbClr val="333333"/>
                </a:solidFill>
                <a:effectLst/>
                <a:latin typeface="+mj-lt"/>
              </a:rPr>
              <a:t> of the active duty </a:t>
            </a:r>
            <a:r>
              <a:rPr lang="en-US" b="0" i="0" u="none" strike="noStrike" dirty="0">
                <a:solidFill>
                  <a:srgbClr val="0068AC"/>
                </a:solidFill>
                <a:effectLst/>
                <a:latin typeface="+mj-lt"/>
                <a:hlinkClick r:id="rId3"/>
              </a:rPr>
              <a:t>service</a:t>
            </a:r>
            <a:r>
              <a:rPr lang="en-US" b="0" i="0" dirty="0">
                <a:solidFill>
                  <a:srgbClr val="333333"/>
                </a:solidFill>
                <a:effectLst/>
                <a:latin typeface="+mj-lt"/>
              </a:rPr>
              <a:t> to the </a:t>
            </a:r>
            <a:r>
              <a:rPr lang="en-US" b="0" i="0" u="none" strike="noStrike" dirty="0">
                <a:solidFill>
                  <a:srgbClr val="0068AC"/>
                </a:solidFill>
                <a:effectLst/>
                <a:latin typeface="+mj-lt"/>
                <a:hlinkClick r:id="rId4"/>
              </a:rPr>
              <a:t>State</a:t>
            </a:r>
            <a:r>
              <a:rPr lang="en-US" b="0" i="0" dirty="0">
                <a:solidFill>
                  <a:srgbClr val="333333"/>
                </a:solidFill>
                <a:effectLst/>
                <a:latin typeface="+mj-lt"/>
              </a:rPr>
              <a:t>, unless providing such </a:t>
            </a:r>
            <a:r>
              <a:rPr lang="en-US" b="0" i="0" u="none" strike="noStrike" dirty="0">
                <a:solidFill>
                  <a:srgbClr val="0068AC"/>
                </a:solidFill>
                <a:effectLst/>
                <a:latin typeface="+mj-lt"/>
                <a:hlinkClick r:id="rId2"/>
              </a:rPr>
              <a:t>notice</a:t>
            </a:r>
            <a:r>
              <a:rPr lang="en-US" b="0" i="0" dirty="0">
                <a:solidFill>
                  <a:srgbClr val="333333"/>
                </a:solidFill>
                <a:effectLst/>
                <a:latin typeface="+mj-lt"/>
              </a:rPr>
              <a:t> is precluded by military necessity or is otherwise impossible or unreasonable.</a:t>
            </a:r>
          </a:p>
          <a:p>
            <a:pPr algn="l"/>
            <a:r>
              <a:rPr lang="en-US" b="0" i="0" dirty="0">
                <a:solidFill>
                  <a:srgbClr val="333333"/>
                </a:solidFill>
                <a:effectLst/>
                <a:latin typeface="+mj-lt"/>
              </a:rPr>
              <a:t>The returning </a:t>
            </a:r>
            <a:r>
              <a:rPr lang="en-US" b="0" i="0" u="none" strike="noStrike" dirty="0">
                <a:solidFill>
                  <a:srgbClr val="0068AC"/>
                </a:solidFill>
                <a:effectLst/>
                <a:latin typeface="+mj-lt"/>
                <a:hlinkClick r:id="rId3"/>
              </a:rPr>
              <a:t>service</a:t>
            </a:r>
            <a:r>
              <a:rPr lang="en-US" b="0" i="0" dirty="0">
                <a:solidFill>
                  <a:srgbClr val="333333"/>
                </a:solidFill>
                <a:effectLst/>
                <a:latin typeface="+mj-lt"/>
              </a:rPr>
              <a:t> member must apply for training within 90 days following release from active duty </a:t>
            </a:r>
            <a:r>
              <a:rPr lang="en-US" b="0" i="0" u="none" strike="noStrike" dirty="0">
                <a:solidFill>
                  <a:srgbClr val="0068AC"/>
                </a:solidFill>
                <a:effectLst/>
                <a:latin typeface="+mj-lt"/>
                <a:hlinkClick r:id="rId3"/>
              </a:rPr>
              <a:t>service</a:t>
            </a:r>
            <a:r>
              <a:rPr lang="en-US" b="0" i="0" dirty="0">
                <a:solidFill>
                  <a:srgbClr val="333333"/>
                </a:solidFill>
                <a:effectLst/>
                <a:latin typeface="+mj-lt"/>
              </a:rPr>
              <a:t>.</a:t>
            </a:r>
          </a:p>
          <a:p>
            <a:pPr marL="0" indent="0">
              <a:buNone/>
            </a:pPr>
            <a:endParaRPr lang="en-US" dirty="0">
              <a:cs typeface="Calibri"/>
            </a:endParaRPr>
          </a:p>
          <a:p>
            <a:endParaRPr lang="en-US" dirty="0"/>
          </a:p>
        </p:txBody>
      </p:sp>
      <p:sp>
        <p:nvSpPr>
          <p:cNvPr id="3" name="Title 2">
            <a:extLst>
              <a:ext uri="{FF2B5EF4-FFF2-40B4-BE49-F238E27FC236}">
                <a16:creationId xmlns:a16="http://schemas.microsoft.com/office/drawing/2014/main" id="{21649E1F-27A1-4EC3-821E-A809CFF3F17C}"/>
              </a:ext>
            </a:extLst>
          </p:cNvPr>
          <p:cNvSpPr>
            <a:spLocks noGrp="1"/>
          </p:cNvSpPr>
          <p:nvPr>
            <p:ph type="title"/>
          </p:nvPr>
        </p:nvSpPr>
        <p:spPr>
          <a:xfrm>
            <a:off x="457200" y="139614"/>
            <a:ext cx="8337480" cy="954348"/>
          </a:xfrm>
        </p:spPr>
        <p:txBody>
          <a:bodyPr/>
          <a:lstStyle/>
          <a:p>
            <a:r>
              <a:rPr lang="en-US" dirty="0"/>
              <a:t>Military Service</a:t>
            </a:r>
          </a:p>
        </p:txBody>
      </p:sp>
      <p:sp>
        <p:nvSpPr>
          <p:cNvPr id="4" name="Slide Number Placeholder 3">
            <a:extLst>
              <a:ext uri="{FF2B5EF4-FFF2-40B4-BE49-F238E27FC236}">
                <a16:creationId xmlns:a16="http://schemas.microsoft.com/office/drawing/2014/main" id="{A24B7276-D646-435E-895C-9D9916E6D2FE}"/>
              </a:ext>
            </a:extLst>
          </p:cNvPr>
          <p:cNvSpPr>
            <a:spLocks noGrp="1"/>
          </p:cNvSpPr>
          <p:nvPr>
            <p:ph type="sldNum" sz="quarter" idx="10"/>
          </p:nvPr>
        </p:nvSpPr>
        <p:spPr/>
        <p:txBody>
          <a:bodyPr/>
          <a:lstStyle/>
          <a:p>
            <a:pPr>
              <a:defRPr/>
            </a:pPr>
            <a:fld id="{EB8C7EE2-B339-4C68-BA78-AB4AC81F3823}" type="slidenum">
              <a:rPr lang="en-US" altLang="en-US" smtClean="0"/>
              <a:pPr>
                <a:defRPr/>
              </a:pPr>
              <a:t>23</a:t>
            </a:fld>
            <a:endParaRPr lang="en-US" altLang="en-US"/>
          </a:p>
        </p:txBody>
      </p:sp>
    </p:spTree>
    <p:extLst>
      <p:ext uri="{BB962C8B-B14F-4D97-AF65-F5344CB8AC3E}">
        <p14:creationId xmlns:p14="http://schemas.microsoft.com/office/powerpoint/2010/main" val="3752193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139614"/>
            <a:ext cx="8229600" cy="954348"/>
          </a:xfrm>
        </p:spPr>
        <p:txBody>
          <a:bodyPr>
            <a:normAutofit/>
          </a:bodyPr>
          <a:lstStyle/>
          <a:p>
            <a:r>
              <a:rPr lang="en-US"/>
              <a:t>Continuation of Training after Employment</a:t>
            </a:r>
          </a:p>
        </p:txBody>
      </p:sp>
      <p:sp>
        <p:nvSpPr>
          <p:cNvPr id="2" name="Content Placeholder 1"/>
          <p:cNvSpPr>
            <a:spLocks noGrp="1"/>
          </p:cNvSpPr>
          <p:nvPr>
            <p:ph idx="1"/>
          </p:nvPr>
        </p:nvSpPr>
        <p:spPr/>
        <p:txBody>
          <a:bodyPr vert="horz" lIns="91440" tIns="45720" rIns="91440" bIns="45720" rtlCol="0" anchor="t">
            <a:normAutofit fontScale="92500"/>
          </a:bodyPr>
          <a:lstStyle/>
          <a:p>
            <a:pPr marL="0" indent="0">
              <a:buNone/>
            </a:pPr>
            <a:r>
              <a:rPr lang="en-US"/>
              <a:t>If a customer obtains suitable employment before completion of training, they may remain in training if they: </a:t>
            </a:r>
          </a:p>
          <a:p>
            <a:pPr marL="457200" indent="-457200"/>
            <a:r>
              <a:rPr lang="en-US"/>
              <a:t>Continue to meet training benchmarks.</a:t>
            </a:r>
          </a:p>
          <a:p>
            <a:pPr marL="457200" indent="-457200"/>
            <a:r>
              <a:rPr lang="en-US"/>
              <a:t>The training must continue to serve a useful purpose to the customer and further their employment goals.</a:t>
            </a:r>
            <a:endParaRPr lang="en-US">
              <a:cs typeface="Calibri"/>
            </a:endParaRPr>
          </a:p>
          <a:p>
            <a:pPr marL="0" indent="0">
              <a:buNone/>
            </a:pPr>
            <a:r>
              <a:rPr lang="en-US">
                <a:ea typeface="+mn-lt"/>
                <a:cs typeface="+mn-lt"/>
              </a:rPr>
              <a:t>Amendments to the training program must be done, if needed.</a:t>
            </a:r>
          </a:p>
          <a:p>
            <a:pPr marL="0" indent="0">
              <a:buNone/>
            </a:pPr>
            <a:r>
              <a:rPr lang="en-US">
                <a:cs typeface="Calibri"/>
              </a:rPr>
              <a:t>Training must also continue to meet training requirements (i.e. completed within 130 weeks) </a:t>
            </a:r>
          </a:p>
          <a:p>
            <a:endParaRPr lang="en-US">
              <a:cs typeface="Calibri"/>
            </a:endParaRPr>
          </a:p>
          <a:p>
            <a:endParaRPr lang="en-US">
              <a:cs typeface="Calibri"/>
            </a:endParaRPr>
          </a:p>
        </p:txBody>
      </p:sp>
      <p:sp>
        <p:nvSpPr>
          <p:cNvPr id="11" name="Slide Number Placeholder 10"/>
          <p:cNvSpPr>
            <a:spLocks noGrp="1"/>
          </p:cNvSpPr>
          <p:nvPr>
            <p:ph type="sldNum" sz="quarter" idx="4294967295"/>
          </p:nvPr>
        </p:nvSpPr>
        <p:spPr/>
        <p:txBody>
          <a:bodyPr/>
          <a:lstStyle/>
          <a:p>
            <a:fld id="{78651A17-9376-40A4-9325-34268FB0E92D}" type="slidenum">
              <a:rPr lang="en-US" smtClean="0"/>
              <a:pPr/>
              <a:t>24</a:t>
            </a:fld>
            <a:endParaRPr lang="en-US"/>
          </a:p>
        </p:txBody>
      </p:sp>
    </p:spTree>
    <p:extLst>
      <p:ext uri="{BB962C8B-B14F-4D97-AF65-F5344CB8AC3E}">
        <p14:creationId xmlns:p14="http://schemas.microsoft.com/office/powerpoint/2010/main" val="3950844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8048" y="1446235"/>
            <a:ext cx="8513735" cy="4812325"/>
          </a:xfrm>
        </p:spPr>
        <p:txBody>
          <a:bodyPr vert="horz" lIns="91440" tIns="45720" rIns="91440" bIns="45720" rtlCol="0" anchor="t">
            <a:normAutofit/>
          </a:bodyPr>
          <a:lstStyle/>
          <a:p>
            <a:pPr marL="0" indent="0">
              <a:buNone/>
            </a:pPr>
            <a:r>
              <a:rPr lang="en-US" sz="2400" dirty="0"/>
              <a:t>Under TRADE, Performance Goals are aligned with WIOA.  MDCS also receives data integrity reports on a quarterly basis from DOL.  </a:t>
            </a:r>
          </a:p>
          <a:p>
            <a:pPr marL="0" indent="0">
              <a:buNone/>
            </a:pPr>
            <a:r>
              <a:rPr lang="en-US" sz="2400" dirty="0"/>
              <a:t>Credential attainment is one of those performance indicators.  Remember to post credentials when you have the documentation.  Customers have up to one year after exit to post a credential.</a:t>
            </a:r>
            <a:br>
              <a:rPr lang="en-US" sz="2400" dirty="0"/>
            </a:br>
            <a:br>
              <a:rPr lang="en-US" dirty="0"/>
            </a:br>
            <a:r>
              <a:rPr lang="en-US" dirty="0"/>
              <a:t>FY21 Credential Attainment Results:</a:t>
            </a:r>
          </a:p>
          <a:p>
            <a:pPr marL="0" indent="0">
              <a:buNone/>
            </a:pPr>
            <a:endParaRPr lang="en-US" dirty="0"/>
          </a:p>
        </p:txBody>
      </p:sp>
      <p:sp>
        <p:nvSpPr>
          <p:cNvPr id="3" name="Title 2"/>
          <p:cNvSpPr>
            <a:spLocks noGrp="1"/>
          </p:cNvSpPr>
          <p:nvPr>
            <p:ph type="title"/>
          </p:nvPr>
        </p:nvSpPr>
        <p:spPr/>
        <p:txBody>
          <a:bodyPr/>
          <a:lstStyle/>
          <a:p>
            <a:r>
              <a:rPr lang="en-US"/>
              <a:t>Credential Attainment</a:t>
            </a:r>
          </a:p>
        </p:txBody>
      </p:sp>
      <p:sp>
        <p:nvSpPr>
          <p:cNvPr id="4" name="Slide Number Placeholder 3"/>
          <p:cNvSpPr>
            <a:spLocks noGrp="1"/>
          </p:cNvSpPr>
          <p:nvPr>
            <p:ph type="sldNum" sz="quarter" idx="10"/>
          </p:nvPr>
        </p:nvSpPr>
        <p:spPr/>
        <p:txBody>
          <a:bodyPr/>
          <a:lstStyle/>
          <a:p>
            <a:pPr>
              <a:defRPr/>
            </a:pPr>
            <a:fld id="{EB8C7EE2-B339-4C68-BA78-AB4AC81F3823}" type="slidenum">
              <a:rPr lang="en-US" altLang="en-US" smtClean="0"/>
              <a:pPr>
                <a:defRPr/>
              </a:pPr>
              <a:t>25</a:t>
            </a:fld>
            <a:endParaRPr lang="en-US" altLang="en-US"/>
          </a:p>
        </p:txBody>
      </p:sp>
      <p:sp>
        <p:nvSpPr>
          <p:cNvPr id="6" name="Rectangle 5"/>
          <p:cNvSpPr/>
          <p:nvPr/>
        </p:nvSpPr>
        <p:spPr>
          <a:xfrm>
            <a:off x="393230" y="4817850"/>
            <a:ext cx="1918253" cy="944218"/>
          </a:xfrm>
          <a:prstGeom prst="rect">
            <a:avLst/>
          </a:prstGeom>
        </p:spPr>
        <p:style>
          <a:lnRef idx="1">
            <a:schemeClr val="accent3"/>
          </a:lnRef>
          <a:fillRef idx="3">
            <a:schemeClr val="accent3"/>
          </a:fillRef>
          <a:effectRef idx="2">
            <a:schemeClr val="accent3"/>
          </a:effectRef>
          <a:fontRef idx="minor">
            <a:schemeClr val="lt1"/>
          </a:fontRef>
        </p:style>
        <p:txBody>
          <a:bodyPr lIns="91440" tIns="45720" rIns="91440" bIns="45720" rtlCol="0" anchor="ctr"/>
          <a:lstStyle/>
          <a:p>
            <a:pPr algn="ctr"/>
            <a:r>
              <a:rPr lang="en-US" sz="2400" b="1" u="sng" dirty="0">
                <a:solidFill>
                  <a:schemeClr val="tx2"/>
                </a:solidFill>
              </a:rPr>
              <a:t>Goal: 65% </a:t>
            </a:r>
          </a:p>
        </p:txBody>
      </p:sp>
      <p:sp>
        <p:nvSpPr>
          <p:cNvPr id="7" name="Rectangle 6"/>
          <p:cNvSpPr/>
          <p:nvPr/>
        </p:nvSpPr>
        <p:spPr>
          <a:xfrm>
            <a:off x="2308233" y="4817850"/>
            <a:ext cx="3268400" cy="944218"/>
          </a:xfrm>
          <a:prstGeom prst="rect">
            <a:avLst/>
          </a:prstGeom>
        </p:spPr>
        <p:style>
          <a:lnRef idx="1">
            <a:schemeClr val="dk1"/>
          </a:lnRef>
          <a:fillRef idx="3">
            <a:schemeClr val="dk1"/>
          </a:fillRef>
          <a:effectRef idx="2">
            <a:schemeClr val="dk1"/>
          </a:effectRef>
          <a:fontRef idx="minor">
            <a:schemeClr val="lt1"/>
          </a:fontRef>
        </p:style>
        <p:txBody>
          <a:bodyPr lIns="91440" tIns="45720" rIns="91440" bIns="45720" rtlCol="0" anchor="ctr"/>
          <a:lstStyle/>
          <a:p>
            <a:pPr algn="ctr"/>
            <a:r>
              <a:rPr lang="en-US" sz="2400" b="1">
                <a:solidFill>
                  <a:schemeClr val="tx2"/>
                </a:solidFill>
              </a:rPr>
              <a:t>6/30/2021 Exit - 58%</a:t>
            </a:r>
          </a:p>
        </p:txBody>
      </p:sp>
    </p:spTree>
    <p:extLst>
      <p:ext uri="{BB962C8B-B14F-4D97-AF65-F5344CB8AC3E}">
        <p14:creationId xmlns:p14="http://schemas.microsoft.com/office/powerpoint/2010/main" val="28677166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429"/>
            <a:ext cx="8229600" cy="1143000"/>
          </a:xfrm>
        </p:spPr>
        <p:txBody>
          <a:bodyPr/>
          <a:lstStyle/>
          <a:p>
            <a:r>
              <a:rPr lang="en-US"/>
              <a:t>Waivers from Training</a:t>
            </a:r>
          </a:p>
        </p:txBody>
      </p:sp>
      <p:sp>
        <p:nvSpPr>
          <p:cNvPr id="4" name="Slide Number Placeholder 3"/>
          <p:cNvSpPr>
            <a:spLocks noGrp="1"/>
          </p:cNvSpPr>
          <p:nvPr>
            <p:ph type="sldNum" sz="quarter" idx="10"/>
          </p:nvPr>
        </p:nvSpPr>
        <p:spPr/>
        <p:txBody>
          <a:bodyPr/>
          <a:lstStyle/>
          <a:p>
            <a:pPr>
              <a:defRPr/>
            </a:pPr>
            <a:fld id="{C09F4C1D-AF50-4606-9D7D-A3EA1EE101E0}" type="slidenum">
              <a:rPr lang="en-US" altLang="en-US" smtClean="0"/>
              <a:pPr>
                <a:defRPr/>
              </a:pPr>
              <a:t>26</a:t>
            </a:fld>
            <a:endParaRPr lang="en-US" alt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0834" y="1222429"/>
            <a:ext cx="5095461" cy="4551945"/>
          </a:xfrm>
          <a:prstGeom prst="rect">
            <a:avLst/>
          </a:prstGeom>
        </p:spPr>
      </p:pic>
    </p:spTree>
    <p:extLst>
      <p:ext uri="{BB962C8B-B14F-4D97-AF65-F5344CB8AC3E}">
        <p14:creationId xmlns:p14="http://schemas.microsoft.com/office/powerpoint/2010/main" val="3352823098"/>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ECFA4F0A-5DF3-4715-B9D9-522F91066820}" type="slidenum">
              <a:rPr lang="en-US" altLang="en-US" sz="1000" smtClean="0">
                <a:solidFill>
                  <a:schemeClr val="bg1"/>
                </a:solidFill>
              </a:rPr>
              <a:pPr>
                <a:spcBef>
                  <a:spcPct val="0"/>
                </a:spcBef>
                <a:buClrTx/>
                <a:buSzTx/>
                <a:buFontTx/>
                <a:buNone/>
              </a:pPr>
              <a:t>27</a:t>
            </a:fld>
            <a:endParaRPr lang="en-US" altLang="en-US" sz="1000">
              <a:solidFill>
                <a:schemeClr val="bg1"/>
              </a:solidFill>
            </a:endParaRPr>
          </a:p>
        </p:txBody>
      </p:sp>
      <p:sp>
        <p:nvSpPr>
          <p:cNvPr id="348162" name="Rectangle 2"/>
          <p:cNvSpPr>
            <a:spLocks noGrp="1"/>
          </p:cNvSpPr>
          <p:nvPr>
            <p:ph type="title"/>
          </p:nvPr>
        </p:nvSpPr>
        <p:spPr bwMode="auto">
          <a:xfrm>
            <a:off x="457200" y="76200"/>
            <a:ext cx="8229600" cy="1295400"/>
          </a:xfrm>
        </p:spPr>
        <p:txBody>
          <a:bodyPr/>
          <a:lstStyle/>
          <a:p>
            <a:pPr>
              <a:defRPr/>
            </a:pPr>
            <a:r>
              <a:rPr lang="en-US" sz="3200">
                <a:effectLst/>
              </a:rPr>
              <a:t>Waivers from Training</a:t>
            </a:r>
            <a:br>
              <a:rPr lang="en-US" sz="3200">
                <a:effectLst/>
              </a:rPr>
            </a:br>
            <a:endParaRPr lang="en-US" sz="1800">
              <a:effectLst/>
            </a:endParaRPr>
          </a:p>
        </p:txBody>
      </p:sp>
      <p:graphicFrame>
        <p:nvGraphicFramePr>
          <p:cNvPr id="348205" name="Group 45"/>
          <p:cNvGraphicFramePr>
            <a:graphicFrameLocks noGrp="1"/>
          </p:cNvGraphicFramePr>
          <p:nvPr>
            <p:ph idx="1"/>
            <p:extLst>
              <p:ext uri="{D42A27DB-BD31-4B8C-83A1-F6EECF244321}">
                <p14:modId xmlns:p14="http://schemas.microsoft.com/office/powerpoint/2010/main" val="3751696214"/>
              </p:ext>
            </p:extLst>
          </p:nvPr>
        </p:nvGraphicFramePr>
        <p:xfrm>
          <a:off x="239713" y="1346200"/>
          <a:ext cx="8763000" cy="4719638"/>
        </p:xfrm>
        <a:graphic>
          <a:graphicData uri="http://schemas.openxmlformats.org/drawingml/2006/table">
            <a:tbl>
              <a:tblPr/>
              <a:tblGrid>
                <a:gridCol w="2667000">
                  <a:extLst>
                    <a:ext uri="{9D8B030D-6E8A-4147-A177-3AD203B41FA5}">
                      <a16:colId xmlns:a16="http://schemas.microsoft.com/office/drawing/2014/main" val="20000"/>
                    </a:ext>
                  </a:extLst>
                </a:gridCol>
                <a:gridCol w="2766118">
                  <a:extLst>
                    <a:ext uri="{9D8B030D-6E8A-4147-A177-3AD203B41FA5}">
                      <a16:colId xmlns:a16="http://schemas.microsoft.com/office/drawing/2014/main" val="20001"/>
                    </a:ext>
                  </a:extLst>
                </a:gridCol>
                <a:gridCol w="3329882">
                  <a:extLst>
                    <a:ext uri="{9D8B030D-6E8A-4147-A177-3AD203B41FA5}">
                      <a16:colId xmlns:a16="http://schemas.microsoft.com/office/drawing/2014/main" val="20002"/>
                    </a:ext>
                  </a:extLst>
                </a:gridCol>
              </a:tblGrid>
              <a:tr h="792509">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300" b="1" i="0" u="none" strike="noStrike" cap="none" normalizeH="0" baseline="0" dirty="0">
                          <a:ln>
                            <a:noFill/>
                          </a:ln>
                          <a:solidFill>
                            <a:schemeClr val="tx1"/>
                          </a:solidFill>
                          <a:effectLst/>
                          <a:latin typeface="Lucida Sans Unicode" pitchFamily="34" charset="0"/>
                        </a:rPr>
                        <a:t>Waiver Type</a:t>
                      </a:r>
                    </a:p>
                  </a:txBody>
                  <a:tcPr marT="45719" marB="45719"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300" b="1" i="0" u="none" strike="noStrike" cap="none" normalizeH="0" baseline="0">
                          <a:ln>
                            <a:noFill/>
                          </a:ln>
                          <a:solidFill>
                            <a:schemeClr val="tx1"/>
                          </a:solidFill>
                          <a:effectLst/>
                          <a:latin typeface="Lucida Sans Unicode" pitchFamily="34" charset="0"/>
                        </a:rPr>
                        <a:t>2002 &amp; 2009 Programs</a:t>
                      </a:r>
                    </a:p>
                  </a:txBody>
                  <a:tcPr marT="45719" marB="45719"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300" b="1" i="0" u="none" strike="noStrike" cap="none" normalizeH="0" baseline="0" dirty="0">
                          <a:ln>
                            <a:noFill/>
                          </a:ln>
                          <a:solidFill>
                            <a:schemeClr val="tx1"/>
                          </a:solidFill>
                          <a:effectLst/>
                          <a:latin typeface="Lucida Sans Unicode" pitchFamily="34" charset="0"/>
                        </a:rPr>
                        <a:t>2011, 2015 &amp; 2015-R Program</a:t>
                      </a:r>
                    </a:p>
                  </a:txBody>
                  <a:tcPr marT="45719" marB="45719"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0"/>
                  </a:ext>
                </a:extLst>
              </a:tr>
              <a:tr h="64450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Health Condition</a:t>
                      </a:r>
                    </a:p>
                  </a:txBody>
                  <a:tcPr marT="45719" marB="45719"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lumMod val="95000"/>
                      </a:schemeClr>
                    </a:solid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dirty="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1"/>
                  </a:ext>
                </a:extLst>
              </a:tr>
              <a:tr h="696684">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Enrollment in Training Not Available</a:t>
                      </a:r>
                    </a:p>
                  </a:txBody>
                  <a:tcPr marT="45719" marB="45719"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lumMod val="95000"/>
                      </a:schemeClr>
                    </a:solid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dirty="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2"/>
                  </a:ext>
                </a:extLst>
              </a:tr>
              <a:tr h="646089">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No Training is Available</a:t>
                      </a:r>
                    </a:p>
                  </a:txBody>
                  <a:tcPr marT="45719" marB="45719"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lumMod val="95000"/>
                      </a:schemeClr>
                    </a:solid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dirty="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3"/>
                  </a:ext>
                </a:extLst>
              </a:tr>
              <a:tr h="647677">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Recall</a:t>
                      </a:r>
                    </a:p>
                  </a:txBody>
                  <a:tcPr marT="45719" marB="45719"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600" b="1" i="0" u="none" strike="noStrike" cap="none" normalizeH="0" baseline="0" dirty="0">
                          <a:ln>
                            <a:noFill/>
                          </a:ln>
                          <a:solidFill>
                            <a:srgbClr val="042B4A"/>
                          </a:solidFill>
                          <a:effectLst/>
                          <a:latin typeface="Lucida Sans Unicode" pitchFamily="34" charset="0"/>
                        </a:rPr>
                        <a:t>DOES NOT EXIST ANYMORE</a:t>
                      </a:r>
                    </a:p>
                  </a:txBody>
                  <a:tcPr marT="45719" marB="45719"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4"/>
                  </a:ext>
                </a:extLst>
              </a:tr>
              <a:tr h="64450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Marketable Skills</a:t>
                      </a:r>
                    </a:p>
                  </a:txBody>
                  <a:tcPr marT="45719" marB="45719"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600" b="1" i="0" u="none" strike="noStrike" cap="none" normalizeH="0" baseline="0" dirty="0">
                          <a:ln>
                            <a:noFill/>
                          </a:ln>
                          <a:solidFill>
                            <a:srgbClr val="042B4A"/>
                          </a:solidFill>
                          <a:effectLst/>
                          <a:latin typeface="Lucida Sans Unicode" pitchFamily="34" charset="0"/>
                        </a:rPr>
                        <a:t>DOES NOT EXIST ANYMORE</a:t>
                      </a:r>
                    </a:p>
                  </a:txBody>
                  <a:tcPr marT="45719" marB="45719"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5"/>
                  </a:ext>
                </a:extLst>
              </a:tr>
              <a:tr h="647677">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Retirement</a:t>
                      </a:r>
                    </a:p>
                  </a:txBody>
                  <a:tcPr marT="45719" marB="45719"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0" i="0" u="none" strike="noStrike" cap="none" normalizeH="0" baseline="0">
                          <a:ln>
                            <a:noFill/>
                          </a:ln>
                          <a:solidFill>
                            <a:schemeClr val="tx1"/>
                          </a:solidFill>
                          <a:effectLst/>
                          <a:latin typeface="Lucida Sans Unicode" pitchFamily="34" charset="0"/>
                        </a:rPr>
                        <a:t>X</a:t>
                      </a:r>
                    </a:p>
                  </a:txBody>
                  <a:tcPr marT="45719" marB="45719"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600" b="1" i="0" u="none" strike="noStrike" cap="none" normalizeH="0" baseline="0" dirty="0">
                          <a:ln>
                            <a:noFill/>
                          </a:ln>
                          <a:solidFill>
                            <a:srgbClr val="042B4A"/>
                          </a:solidFill>
                          <a:effectLst/>
                          <a:latin typeface="Lucida Sans Unicode" pitchFamily="34" charset="0"/>
                        </a:rPr>
                        <a:t>DOES NOT EXIST ANYMORE</a:t>
                      </a:r>
                    </a:p>
                  </a:txBody>
                  <a:tcPr marT="45719" marB="45719"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947553393"/>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33680" y="366077"/>
            <a:ext cx="8686800" cy="761683"/>
          </a:xfrm>
        </p:spPr>
        <p:txBody>
          <a:bodyPr>
            <a:noAutofit/>
          </a:bodyPr>
          <a:lstStyle/>
          <a:p>
            <a:pPr>
              <a:defRPr/>
            </a:pPr>
            <a:r>
              <a:rPr lang="en-US" sz="3200" dirty="0">
                <a:ea typeface="ＭＳ Ｐゴシック"/>
              </a:rPr>
              <a:t>Training Waivers Allowed</a:t>
            </a:r>
            <a:br>
              <a:rPr lang="en-US" sz="3200" dirty="0">
                <a:ea typeface="ＭＳ Ｐゴシック"/>
              </a:rPr>
            </a:br>
            <a:endParaRPr lang="en-US" sz="2400" dirty="0">
              <a:ea typeface="ＭＳ Ｐゴシック"/>
            </a:endParaRPr>
          </a:p>
        </p:txBody>
      </p:sp>
      <p:sp>
        <p:nvSpPr>
          <p:cNvPr id="25603" name="Rectangle 3"/>
          <p:cNvSpPr>
            <a:spLocks noGrp="1" noChangeArrowheads="1"/>
          </p:cNvSpPr>
          <p:nvPr>
            <p:ph idx="1"/>
          </p:nvPr>
        </p:nvSpPr>
        <p:spPr>
          <a:xfrm>
            <a:off x="152400" y="1421330"/>
            <a:ext cx="8610600" cy="4480560"/>
          </a:xfrm>
        </p:spPr>
        <p:txBody>
          <a:bodyPr>
            <a:noAutofit/>
          </a:bodyPr>
          <a:lstStyle/>
          <a:p>
            <a:pPr>
              <a:lnSpc>
                <a:spcPct val="110000"/>
              </a:lnSpc>
              <a:spcBef>
                <a:spcPts val="0"/>
              </a:spcBef>
              <a:spcAft>
                <a:spcPts val="0"/>
              </a:spcAft>
              <a:buFont typeface="Wingdings" pitchFamily="2" charset="2"/>
              <a:buChar char="§"/>
              <a:defRPr/>
            </a:pPr>
            <a:r>
              <a:rPr lang="en-US" sz="1700" b="1" u="sng">
                <a:solidFill>
                  <a:srgbClr val="002060"/>
                </a:solidFill>
                <a:ea typeface="ＭＳ Ｐゴシック"/>
              </a:rPr>
              <a:t>Health</a:t>
            </a:r>
            <a:r>
              <a:rPr lang="en-US" sz="1700">
                <a:solidFill>
                  <a:srgbClr val="002060"/>
                </a:solidFill>
                <a:ea typeface="ＭＳ Ｐゴシック"/>
              </a:rPr>
              <a:t> </a:t>
            </a:r>
            <a:r>
              <a:rPr lang="en-US" sz="1700">
                <a:ea typeface="ＭＳ Ｐゴシック"/>
              </a:rPr>
              <a:t>– The customer is unable to participate in training due to the health of the customer, except that this basis for a waiver does not exempt a customer from the availability for work, active search for work, or refusal to accept work requirements under Federal or State unemployment compensation laws.</a:t>
            </a:r>
          </a:p>
          <a:p>
            <a:pPr marL="0" indent="0">
              <a:lnSpc>
                <a:spcPct val="110000"/>
              </a:lnSpc>
              <a:spcBef>
                <a:spcPts val="0"/>
              </a:spcBef>
              <a:spcAft>
                <a:spcPts val="0"/>
              </a:spcAft>
              <a:defRPr/>
            </a:pPr>
            <a:endParaRPr lang="en-US" sz="1700">
              <a:ea typeface="ＭＳ Ｐゴシック"/>
            </a:endParaRPr>
          </a:p>
          <a:p>
            <a:pPr>
              <a:lnSpc>
                <a:spcPct val="110000"/>
              </a:lnSpc>
              <a:spcBef>
                <a:spcPts val="0"/>
              </a:spcBef>
              <a:spcAft>
                <a:spcPts val="0"/>
              </a:spcAft>
              <a:buFont typeface="Wingdings" pitchFamily="2" charset="2"/>
              <a:buChar char="§"/>
              <a:defRPr/>
            </a:pPr>
            <a:r>
              <a:rPr lang="en-US" sz="1700" b="1" u="sng">
                <a:solidFill>
                  <a:srgbClr val="002060"/>
                </a:solidFill>
                <a:ea typeface="ＭＳ Ｐゴシック"/>
              </a:rPr>
              <a:t>Enrollment Unavailable</a:t>
            </a:r>
            <a:r>
              <a:rPr lang="en-US" sz="1700" b="1">
                <a:solidFill>
                  <a:srgbClr val="002060"/>
                </a:solidFill>
                <a:ea typeface="ＭＳ Ｐゴシック"/>
              </a:rPr>
              <a:t> </a:t>
            </a:r>
            <a:r>
              <a:rPr lang="en-US" sz="1700">
                <a:ea typeface="ＭＳ Ｐゴシック"/>
              </a:rPr>
              <a:t>– The first available enrollment date for the customer’s </a:t>
            </a:r>
            <a:r>
              <a:rPr lang="en-US" sz="1700" i="1" u="sng">
                <a:ea typeface="ＭＳ Ｐゴシック"/>
              </a:rPr>
              <a:t>approved</a:t>
            </a:r>
            <a:r>
              <a:rPr lang="en-US" sz="1700">
                <a:ea typeface="ＭＳ Ｐゴシック"/>
              </a:rPr>
              <a:t> training is within 60 days after the date of the training determination, or, if later, there are extenuating circumstances for the delay in enrollment, as determined under guidance issued by the Secretary.</a:t>
            </a:r>
          </a:p>
          <a:p>
            <a:pPr marL="0" indent="0">
              <a:lnSpc>
                <a:spcPct val="110000"/>
              </a:lnSpc>
              <a:spcBef>
                <a:spcPts val="0"/>
              </a:spcBef>
              <a:spcAft>
                <a:spcPts val="0"/>
              </a:spcAft>
              <a:defRPr/>
            </a:pPr>
            <a:endParaRPr lang="en-US" sz="1700">
              <a:ea typeface="ＭＳ Ｐゴシック"/>
            </a:endParaRPr>
          </a:p>
          <a:p>
            <a:pPr>
              <a:lnSpc>
                <a:spcPct val="110000"/>
              </a:lnSpc>
              <a:spcBef>
                <a:spcPts val="0"/>
              </a:spcBef>
              <a:spcAft>
                <a:spcPts val="0"/>
              </a:spcAft>
              <a:buFont typeface="Wingdings" pitchFamily="2" charset="2"/>
              <a:buChar char="§"/>
              <a:defRPr/>
            </a:pPr>
            <a:r>
              <a:rPr lang="en-US" sz="1700" b="1" u="sng">
                <a:solidFill>
                  <a:srgbClr val="002060"/>
                </a:solidFill>
                <a:ea typeface="ＭＳ Ｐゴシック"/>
              </a:rPr>
              <a:t>Training Not Available</a:t>
            </a:r>
            <a:r>
              <a:rPr lang="en-US" sz="1700" b="1">
                <a:solidFill>
                  <a:srgbClr val="002060"/>
                </a:solidFill>
                <a:ea typeface="ＭＳ Ｐゴシック"/>
              </a:rPr>
              <a:t> </a:t>
            </a:r>
            <a:r>
              <a:rPr lang="en-US" sz="1700">
                <a:ea typeface="ＭＳ Ｐゴシック"/>
              </a:rPr>
              <a:t>– Training approved by the Secretary is not reasonably available to the customer from either governmental agencies or private sources (which may include area vocational schools as defined in section 3 of the Carl D. Perkins Vocational and Technical Education Act of 1998 (20 USC 2302) and employers), no suitable training for the customer is available at reasonable cost.</a:t>
            </a:r>
          </a:p>
          <a:p>
            <a:pPr marL="0" indent="0" algn="ctr">
              <a:buNone/>
              <a:defRPr/>
            </a:pPr>
            <a:r>
              <a:rPr lang="en-US" sz="1600" b="1" i="1" u="sng"/>
              <a:t>For more information, please review Policy 100 DCS 13.103</a:t>
            </a:r>
          </a:p>
          <a:p>
            <a:pPr marL="0" indent="0">
              <a:lnSpc>
                <a:spcPct val="90000"/>
              </a:lnSpc>
              <a:buNone/>
              <a:defRPr/>
            </a:pPr>
            <a:endParaRPr lang="en-US" sz="1700">
              <a:ea typeface="ＭＳ Ｐゴシック"/>
            </a:endParaRPr>
          </a:p>
        </p:txBody>
      </p:sp>
      <p:sp>
        <p:nvSpPr>
          <p:cNvPr id="71684" name="Slide Number Placeholder 1"/>
          <p:cNvSpPr>
            <a:spLocks noGrp="1"/>
          </p:cNvSpPr>
          <p:nvPr>
            <p:ph type="sldNum" sz="quarter" idx="10"/>
          </p:nvPr>
        </p:nvSpPr>
        <p:spPr>
          <a:xfrm>
            <a:off x="76200" y="6507163"/>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lgn="l">
              <a:spcBef>
                <a:spcPct val="0"/>
              </a:spcBef>
              <a:buClrTx/>
              <a:buSzTx/>
              <a:buFontTx/>
              <a:buNone/>
            </a:pPr>
            <a:fld id="{63EE2E7C-076D-4FC3-AB4E-4B7FF6357050}" type="slidenum">
              <a:rPr lang="en-US" altLang="en-US" sz="1400" smtClean="0">
                <a:solidFill>
                  <a:schemeClr val="bg1"/>
                </a:solidFill>
              </a:rPr>
              <a:pPr algn="l">
                <a:spcBef>
                  <a:spcPct val="0"/>
                </a:spcBef>
                <a:buClrTx/>
                <a:buSzTx/>
                <a:buFontTx/>
                <a:buNone/>
              </a:pPr>
              <a:t>28</a:t>
            </a:fld>
            <a:endParaRPr lang="en-US" altLang="en-US" sz="1400">
              <a:solidFill>
                <a:schemeClr val="bg1"/>
              </a:solidFill>
            </a:endParaRPr>
          </a:p>
        </p:txBody>
      </p:sp>
    </p:spTree>
    <p:extLst>
      <p:ext uri="{BB962C8B-B14F-4D97-AF65-F5344CB8AC3E}">
        <p14:creationId xmlns:p14="http://schemas.microsoft.com/office/powerpoint/2010/main" val="3137473476"/>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Ø"/>
            </a:pPr>
            <a:r>
              <a:rPr lang="en-US"/>
              <a:t>If a customer cannot start training, or is not able to attend training, they may apply for a waiver from training.  </a:t>
            </a:r>
          </a:p>
          <a:p>
            <a:pPr>
              <a:buFont typeface="Wingdings" panose="05000000000000000000" pitchFamily="2" charset="2"/>
              <a:buChar char="Ø"/>
            </a:pPr>
            <a:r>
              <a:rPr lang="en-US"/>
              <a:t>If approved, they must be able and available for work, and job searching.</a:t>
            </a:r>
          </a:p>
          <a:p>
            <a:pPr>
              <a:buFont typeface="Wingdings" panose="05000000000000000000" pitchFamily="2" charset="2"/>
              <a:buChar char="Ø"/>
            </a:pPr>
            <a:r>
              <a:rPr lang="en-US"/>
              <a:t>Customers approved for waivers are subject to the Extended Benefit work test.  </a:t>
            </a:r>
            <a:r>
              <a:rPr lang="en-US" sz="2000" b="1"/>
              <a:t>*Note: All customers are subject to follow the UI work search requirements</a:t>
            </a:r>
          </a:p>
          <a:p>
            <a:pPr marL="0" indent="0">
              <a:buNone/>
            </a:pPr>
            <a:endParaRPr lang="en-US"/>
          </a:p>
        </p:txBody>
      </p:sp>
      <p:sp>
        <p:nvSpPr>
          <p:cNvPr id="3" name="Title 2"/>
          <p:cNvSpPr>
            <a:spLocks noGrp="1"/>
          </p:cNvSpPr>
          <p:nvPr>
            <p:ph type="title"/>
          </p:nvPr>
        </p:nvSpPr>
        <p:spPr/>
        <p:txBody>
          <a:bodyPr/>
          <a:lstStyle/>
          <a:p>
            <a:r>
              <a:rPr lang="en-US"/>
              <a:t>Waivers from Training</a:t>
            </a:r>
          </a:p>
        </p:txBody>
      </p:sp>
      <p:sp>
        <p:nvSpPr>
          <p:cNvPr id="4" name="Slide Number Placeholder 3"/>
          <p:cNvSpPr>
            <a:spLocks noGrp="1"/>
          </p:cNvSpPr>
          <p:nvPr>
            <p:ph type="sldNum" sz="quarter" idx="10"/>
          </p:nvPr>
        </p:nvSpPr>
        <p:spPr/>
        <p:txBody>
          <a:bodyPr/>
          <a:lstStyle/>
          <a:p>
            <a:pPr>
              <a:defRPr/>
            </a:pPr>
            <a:fld id="{EB8C7EE2-B339-4C68-BA78-AB4AC81F3823}" type="slidenum">
              <a:rPr lang="en-US" altLang="en-US" smtClean="0"/>
              <a:pPr>
                <a:defRPr/>
              </a:pPr>
              <a:t>29</a:t>
            </a:fld>
            <a:endParaRPr lang="en-US" altLang="en-US"/>
          </a:p>
        </p:txBody>
      </p:sp>
    </p:spTree>
    <p:extLst>
      <p:ext uri="{BB962C8B-B14F-4D97-AF65-F5344CB8AC3E}">
        <p14:creationId xmlns:p14="http://schemas.microsoft.com/office/powerpoint/2010/main" val="4249647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0CB8DACC-0BA1-4C7B-8557-BEA94E796EC8}" type="slidenum">
              <a:rPr lang="en-US" altLang="en-US" sz="1000" smtClean="0">
                <a:solidFill>
                  <a:schemeClr val="bg1"/>
                </a:solidFill>
              </a:rPr>
              <a:pPr>
                <a:spcBef>
                  <a:spcPct val="0"/>
                </a:spcBef>
                <a:buClrTx/>
                <a:buSzTx/>
                <a:buFontTx/>
                <a:buNone/>
              </a:pPr>
              <a:t>3</a:t>
            </a:fld>
            <a:endParaRPr lang="en-US" altLang="en-US" sz="1000">
              <a:solidFill>
                <a:schemeClr val="bg1"/>
              </a:solidFill>
            </a:endParaRPr>
          </a:p>
        </p:txBody>
      </p:sp>
      <p:sp>
        <p:nvSpPr>
          <p:cNvPr id="203778" name="Rectangle 2"/>
          <p:cNvSpPr>
            <a:spLocks noGrp="1"/>
          </p:cNvSpPr>
          <p:nvPr>
            <p:ph type="title"/>
          </p:nvPr>
        </p:nvSpPr>
        <p:spPr bwMode="auto">
          <a:xfrm>
            <a:off x="609599" y="10478"/>
            <a:ext cx="8077200"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effectLst/>
              </a:rPr>
              <a:t>One Training Per Certification</a:t>
            </a:r>
          </a:p>
        </p:txBody>
      </p:sp>
      <p:sp>
        <p:nvSpPr>
          <p:cNvPr id="45060" name="Rectangle 3"/>
          <p:cNvSpPr>
            <a:spLocks noGrp="1"/>
          </p:cNvSpPr>
          <p:nvPr>
            <p:ph type="body" idx="1"/>
          </p:nvPr>
        </p:nvSpPr>
        <p:spPr>
          <a:xfrm>
            <a:off x="457199" y="1893246"/>
            <a:ext cx="8229600" cy="3377397"/>
          </a:xfrm>
        </p:spPr>
        <p:txBody>
          <a:bodyPr>
            <a:normAutofit/>
          </a:bodyPr>
          <a:lstStyle/>
          <a:p>
            <a:pPr>
              <a:defRPr/>
            </a:pPr>
            <a:r>
              <a:rPr lang="en-US" altLang="en-US"/>
              <a:t>A customer may only be approved for </a:t>
            </a:r>
            <a:r>
              <a:rPr lang="en-US" altLang="en-US">
                <a:solidFill>
                  <a:srgbClr val="FF6600"/>
                </a:solidFill>
                <a:effectLst>
                  <a:outerShdw blurRad="38100" dist="38100" dir="2700000" algn="tl">
                    <a:srgbClr val="000000">
                      <a:alpha val="43137"/>
                    </a:srgbClr>
                  </a:outerShdw>
                </a:effectLst>
              </a:rPr>
              <a:t>one training program per certification.</a:t>
            </a:r>
            <a:r>
              <a:rPr lang="en-US" altLang="en-US">
                <a:solidFill>
                  <a:srgbClr val="FF6600"/>
                </a:solidFill>
              </a:rPr>
              <a:t>  </a:t>
            </a:r>
          </a:p>
          <a:p>
            <a:pPr>
              <a:defRPr/>
            </a:pPr>
            <a:r>
              <a:rPr lang="en-US" altLang="en-US"/>
              <a:t>Note:  A training </a:t>
            </a:r>
            <a:r>
              <a:rPr lang="en-US" altLang="en-US" i="1"/>
              <a:t>program</a:t>
            </a:r>
            <a:r>
              <a:rPr lang="en-US" altLang="en-US"/>
              <a:t> may be comprised of several training components (i.e., remedial training first, then vocational training)</a:t>
            </a:r>
          </a:p>
        </p:txBody>
      </p:sp>
    </p:spTree>
    <p:extLst>
      <p:ext uri="{BB962C8B-B14F-4D97-AF65-F5344CB8AC3E}">
        <p14:creationId xmlns:p14="http://schemas.microsoft.com/office/powerpoint/2010/main" val="1677341846"/>
      </p:ext>
    </p:extLst>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1800"/>
              <a:t>A customer granted a waiver from participating in training must comply with the </a:t>
            </a:r>
            <a:r>
              <a:rPr lang="en-US" sz="1800" b="1"/>
              <a:t>"work search"</a:t>
            </a:r>
            <a:r>
              <a:rPr lang="en-US" sz="1800"/>
              <a:t> requirements as stipulated in Section 617.17 (a). </a:t>
            </a:r>
          </a:p>
          <a:p>
            <a:pPr lvl="0">
              <a:buFont typeface="Wingdings" panose="05000000000000000000" pitchFamily="2" charset="2"/>
              <a:buChar char="q"/>
            </a:pPr>
            <a:r>
              <a:rPr lang="en-US" sz="1800"/>
              <a:t>Be unemployed as defined by applicable state law, and</a:t>
            </a:r>
          </a:p>
          <a:p>
            <a:pPr lvl="0">
              <a:buFont typeface="Wingdings" panose="05000000000000000000" pitchFamily="2" charset="2"/>
              <a:buChar char="q"/>
            </a:pPr>
            <a:r>
              <a:rPr lang="en-US" sz="1800"/>
              <a:t>Be able and available for work as defined in the applicable state law, and</a:t>
            </a:r>
          </a:p>
          <a:p>
            <a:pPr lvl="0">
              <a:buFont typeface="Wingdings" panose="05000000000000000000" pitchFamily="2" charset="2"/>
              <a:buChar char="q"/>
            </a:pPr>
            <a:r>
              <a:rPr lang="en-US" sz="1800"/>
              <a:t>Satisfy the Extended Benefit Work Test for each week of TRA as set forth in Sections 617.11 (a)(1)(vi) and 617.11 (a)(2)(vi)—which means.</a:t>
            </a:r>
          </a:p>
          <a:p>
            <a:pPr lvl="1">
              <a:buFont typeface="Wingdings" panose="05000000000000000000" pitchFamily="2" charset="2"/>
              <a:buChar char="§"/>
            </a:pPr>
            <a:r>
              <a:rPr lang="en-US" sz="1800"/>
              <a:t>Accept any offer of suitable work and actually apply for any suitable work to which the individual is referred, and</a:t>
            </a:r>
          </a:p>
          <a:p>
            <a:pPr lvl="1">
              <a:buFont typeface="Wingdings" panose="05000000000000000000" pitchFamily="2" charset="2"/>
              <a:buChar char="§"/>
            </a:pPr>
            <a:r>
              <a:rPr lang="en-US" sz="1800"/>
              <a:t>Actively engage in seeking work and furnish MDCS/DUA with tangible evidence of such efforts each week, and</a:t>
            </a:r>
          </a:p>
          <a:p>
            <a:pPr lvl="1">
              <a:buFont typeface="Wingdings" panose="05000000000000000000" pitchFamily="2" charset="2"/>
              <a:buChar char="§"/>
            </a:pPr>
            <a:r>
              <a:rPr lang="en-US" sz="1800"/>
              <a:t>Register for work and be referred by the local provider of Employment Services as provided under the Wagner-</a:t>
            </a:r>
            <a:r>
              <a:rPr lang="en-US" sz="1800" err="1"/>
              <a:t>Peyser</a:t>
            </a:r>
            <a:r>
              <a:rPr lang="en-US" sz="1800"/>
              <a:t> Act.</a:t>
            </a:r>
          </a:p>
          <a:p>
            <a:pPr lvl="2">
              <a:buFont typeface="Wingdings" panose="05000000000000000000" pitchFamily="2" charset="2"/>
              <a:buChar char="§"/>
            </a:pPr>
            <a:endParaRPr lang="en-US"/>
          </a:p>
          <a:p>
            <a:pPr marL="0" indent="0">
              <a:buNone/>
            </a:pPr>
            <a:endParaRPr lang="en-US"/>
          </a:p>
        </p:txBody>
      </p:sp>
      <p:sp>
        <p:nvSpPr>
          <p:cNvPr id="3" name="Title 2"/>
          <p:cNvSpPr>
            <a:spLocks noGrp="1"/>
          </p:cNvSpPr>
          <p:nvPr>
            <p:ph type="title"/>
          </p:nvPr>
        </p:nvSpPr>
        <p:spPr/>
        <p:txBody>
          <a:bodyPr/>
          <a:lstStyle/>
          <a:p>
            <a:r>
              <a:rPr lang="en-US"/>
              <a:t>Waiver from Training</a:t>
            </a:r>
          </a:p>
        </p:txBody>
      </p:sp>
      <p:sp>
        <p:nvSpPr>
          <p:cNvPr id="4" name="Slide Number Placeholder 3"/>
          <p:cNvSpPr>
            <a:spLocks noGrp="1"/>
          </p:cNvSpPr>
          <p:nvPr>
            <p:ph type="sldNum" sz="quarter" idx="10"/>
          </p:nvPr>
        </p:nvSpPr>
        <p:spPr/>
        <p:txBody>
          <a:bodyPr/>
          <a:lstStyle/>
          <a:p>
            <a:pPr>
              <a:defRPr/>
            </a:pPr>
            <a:fld id="{EB8C7EE2-B339-4C68-BA78-AB4AC81F3823}" type="slidenum">
              <a:rPr lang="en-US" altLang="en-US" smtClean="0"/>
              <a:pPr>
                <a:defRPr/>
              </a:pPr>
              <a:t>30</a:t>
            </a:fld>
            <a:endParaRPr lang="en-US" altLang="en-US"/>
          </a:p>
        </p:txBody>
      </p:sp>
    </p:spTree>
    <p:extLst>
      <p:ext uri="{BB962C8B-B14F-4D97-AF65-F5344CB8AC3E}">
        <p14:creationId xmlns:p14="http://schemas.microsoft.com/office/powerpoint/2010/main" val="1658208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295400"/>
          </a:xfrm>
        </p:spPr>
        <p:txBody>
          <a:bodyPr>
            <a:noAutofit/>
          </a:bodyPr>
          <a:lstStyle/>
          <a:p>
            <a:pPr algn="ctr">
              <a:defRPr/>
            </a:pPr>
            <a:r>
              <a:rPr lang="en-US" sz="4400"/>
              <a:t>We would like to thank you for your time!</a:t>
            </a:r>
          </a:p>
        </p:txBody>
      </p:sp>
      <p:sp>
        <p:nvSpPr>
          <p:cNvPr id="121859"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2FBD964F-B55E-4DB3-A668-B6C02411F8E8}" type="slidenum">
              <a:rPr lang="en-US" altLang="en-US" sz="1000" smtClean="0">
                <a:solidFill>
                  <a:schemeClr val="bg1"/>
                </a:solidFill>
              </a:rPr>
              <a:pPr>
                <a:spcBef>
                  <a:spcPct val="0"/>
                </a:spcBef>
                <a:buClrTx/>
                <a:buSzTx/>
                <a:buFontTx/>
                <a:buNone/>
              </a:pPr>
              <a:t>31</a:t>
            </a:fld>
            <a:endParaRPr lang="en-US" altLang="en-US" sz="1000">
              <a:solidFill>
                <a:schemeClr val="bg1"/>
              </a:solidFill>
            </a:endParaRPr>
          </a:p>
        </p:txBody>
      </p:sp>
      <p:sp>
        <p:nvSpPr>
          <p:cNvPr id="5" name="Title 2"/>
          <p:cNvSpPr txBox="1">
            <a:spLocks/>
          </p:cNvSpPr>
          <p:nvPr/>
        </p:nvSpPr>
        <p:spPr>
          <a:xfrm>
            <a:off x="228600" y="4583906"/>
            <a:ext cx="8686800" cy="1600200"/>
          </a:xfrm>
          <a:prstGeom prst="rect">
            <a:avLst/>
          </a:prstGeom>
        </p:spPr>
        <p:txBody>
          <a:bodyPr anchor="ctr">
            <a:sp3d prstMaterial="softEdge">
              <a:bevelT w="25400" h="25400"/>
            </a:sp3d>
          </a:bodyPr>
          <a:lstStyle>
            <a:lvl1pPr algn="l" rtl="0" eaLnBrk="0" fontAlgn="base" hangingPunct="0">
              <a:spcBef>
                <a:spcPct val="0"/>
              </a:spcBef>
              <a:spcAft>
                <a:spcPct val="0"/>
              </a:spcAft>
              <a:defRPr sz="3600" b="1" kern="1200">
                <a:solidFill>
                  <a:srgbClr val="0071C6"/>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3600" b="1">
                <a:solidFill>
                  <a:srgbClr val="0071C6"/>
                </a:solidFill>
                <a:latin typeface="Lucida Sans Unicode" pitchFamily="34" charset="0"/>
              </a:defRPr>
            </a:lvl2pPr>
            <a:lvl3pPr algn="l" rtl="0" eaLnBrk="0" fontAlgn="base" hangingPunct="0">
              <a:spcBef>
                <a:spcPct val="0"/>
              </a:spcBef>
              <a:spcAft>
                <a:spcPct val="0"/>
              </a:spcAft>
              <a:defRPr sz="3600" b="1">
                <a:solidFill>
                  <a:srgbClr val="0071C6"/>
                </a:solidFill>
                <a:latin typeface="Lucida Sans Unicode" pitchFamily="34" charset="0"/>
              </a:defRPr>
            </a:lvl3pPr>
            <a:lvl4pPr algn="l" rtl="0" eaLnBrk="0" fontAlgn="base" hangingPunct="0">
              <a:spcBef>
                <a:spcPct val="0"/>
              </a:spcBef>
              <a:spcAft>
                <a:spcPct val="0"/>
              </a:spcAft>
              <a:defRPr sz="3600" b="1">
                <a:solidFill>
                  <a:srgbClr val="0071C6"/>
                </a:solidFill>
                <a:latin typeface="Lucida Sans Unicode" pitchFamily="34" charset="0"/>
              </a:defRPr>
            </a:lvl4pPr>
            <a:lvl5pPr algn="l" rtl="0" eaLnBrk="0" fontAlgn="base" hangingPunct="0">
              <a:spcBef>
                <a:spcPct val="0"/>
              </a:spcBef>
              <a:spcAft>
                <a:spcPct val="0"/>
              </a:spcAft>
              <a:defRPr sz="3600" b="1">
                <a:solidFill>
                  <a:srgbClr val="0071C6"/>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ctr">
              <a:defRPr/>
            </a:pPr>
            <a:r>
              <a:rPr lang="en-US" sz="5400"/>
              <a:t>Are there any questions?</a:t>
            </a:r>
            <a:br>
              <a:rPr lang="en-US" sz="5400"/>
            </a:br>
            <a:r>
              <a:rPr lang="en-US" sz="5400">
                <a:hlinkClick r:id="rId3"/>
              </a:rPr>
              <a:t>www.mass.gov/dcs/trade</a:t>
            </a:r>
            <a:endParaRPr lang="en-US" sz="5400"/>
          </a:p>
          <a:p>
            <a:pPr algn="ctr">
              <a:defRPr/>
            </a:pPr>
            <a:endParaRPr lang="en-US" sz="5400"/>
          </a:p>
        </p:txBody>
      </p:sp>
      <p:pic>
        <p:nvPicPr>
          <p:cNvPr id="2" name="Picture 1"/>
          <p:cNvPicPr>
            <a:picLocks noChangeAspect="1"/>
          </p:cNvPicPr>
          <p:nvPr/>
        </p:nvPicPr>
        <p:blipFill>
          <a:blip r:embed="rId4"/>
          <a:stretch>
            <a:fillRect/>
          </a:stretch>
        </p:blipFill>
        <p:spPr>
          <a:xfrm>
            <a:off x="2357128" y="1388011"/>
            <a:ext cx="4429743" cy="2772162"/>
          </a:xfrm>
          <a:prstGeom prst="rect">
            <a:avLst/>
          </a:prstGeom>
        </p:spPr>
      </p:pic>
    </p:spTree>
    <p:extLst>
      <p:ext uri="{BB962C8B-B14F-4D97-AF65-F5344CB8AC3E}">
        <p14:creationId xmlns:p14="http://schemas.microsoft.com/office/powerpoint/2010/main" val="78919424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7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250"/>
                                        <p:tgtEl>
                                          <p:spTgt spid="3"/>
                                        </p:tgtEl>
                                      </p:cBhvr>
                                    </p:animEffect>
                                    <p:anim calcmode="lin" valueType="num">
                                      <p:cBhvr>
                                        <p:cTn id="8" dur="1250" fill="hold"/>
                                        <p:tgtEl>
                                          <p:spTgt spid="3"/>
                                        </p:tgtEl>
                                        <p:attrNameLst>
                                          <p:attrName>ppt_x</p:attrName>
                                        </p:attrNameLst>
                                      </p:cBhvr>
                                      <p:tavLst>
                                        <p:tav tm="0">
                                          <p:val>
                                            <p:strVal val="#ppt_x"/>
                                          </p:val>
                                        </p:tav>
                                        <p:tav tm="100000">
                                          <p:val>
                                            <p:strVal val="#ppt_x"/>
                                          </p:val>
                                        </p:tav>
                                      </p:tavLst>
                                    </p:anim>
                                    <p:anim calcmode="lin" valueType="num">
                                      <p:cBhvr>
                                        <p:cTn id="9" dur="125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3000"/>
                                        <p:tgtEl>
                                          <p:spTgt spid="5"/>
                                        </p:tgtEl>
                                      </p:cBhvr>
                                    </p:animEffect>
                                    <p:anim calcmode="lin" valueType="num">
                                      <p:cBhvr>
                                        <p:cTn id="15" dur="3000" fill="hold"/>
                                        <p:tgtEl>
                                          <p:spTgt spid="5"/>
                                        </p:tgtEl>
                                        <p:attrNameLst>
                                          <p:attrName>ppt_x</p:attrName>
                                        </p:attrNameLst>
                                      </p:cBhvr>
                                      <p:tavLst>
                                        <p:tav tm="0">
                                          <p:val>
                                            <p:strVal val="#ppt_x"/>
                                          </p:val>
                                        </p:tav>
                                        <p:tav tm="100000">
                                          <p:val>
                                            <p:strVal val="#ppt_x"/>
                                          </p:val>
                                        </p:tav>
                                      </p:tavLst>
                                    </p:anim>
                                    <p:anim calcmode="lin" valueType="num">
                                      <p:cBhvr>
                                        <p:cTn id="16" dur="3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Content Placeholder 1"/>
          <p:cNvSpPr>
            <a:spLocks noGrp="1"/>
          </p:cNvSpPr>
          <p:nvPr>
            <p:ph idx="1"/>
          </p:nvPr>
        </p:nvSpPr>
        <p:spPr>
          <a:xfrm>
            <a:off x="457200" y="1752600"/>
            <a:ext cx="8229600" cy="4953000"/>
          </a:xfrm>
        </p:spPr>
        <p:txBody>
          <a:bodyPr/>
          <a:lstStyle/>
          <a:p>
            <a:pPr marL="0" indent="0">
              <a:buNone/>
            </a:pPr>
            <a:r>
              <a:rPr lang="en-US" altLang="en-US"/>
              <a:t>Maynor Acevedo</a:t>
            </a:r>
          </a:p>
          <a:p>
            <a:pPr marL="0" indent="0">
              <a:buNone/>
            </a:pPr>
            <a:r>
              <a:rPr lang="en-US" altLang="en-US">
                <a:hlinkClick r:id="rId3"/>
              </a:rPr>
              <a:t>Maynor.Acevedo@Detma.org</a:t>
            </a:r>
            <a:r>
              <a:rPr lang="en-US" altLang="en-US"/>
              <a:t> </a:t>
            </a:r>
          </a:p>
          <a:p>
            <a:pPr marL="0" indent="0">
              <a:buNone/>
            </a:pPr>
            <a:endParaRPr lang="en-US" altLang="en-US"/>
          </a:p>
          <a:p>
            <a:pPr marL="0" indent="0">
              <a:buNone/>
            </a:pPr>
            <a:r>
              <a:rPr lang="en-US" altLang="en-US" sz="2800"/>
              <a:t>Christopher </a:t>
            </a:r>
            <a:r>
              <a:rPr lang="en-US" altLang="en-US" sz="2800" err="1"/>
              <a:t>Quan</a:t>
            </a:r>
            <a:r>
              <a:rPr lang="en-US" altLang="en-US" sz="2800"/>
              <a:t> </a:t>
            </a:r>
          </a:p>
          <a:p>
            <a:pPr marL="0" indent="0">
              <a:buNone/>
            </a:pPr>
            <a:r>
              <a:rPr lang="en-US" altLang="en-US" sz="2800">
                <a:hlinkClick r:id="rId4"/>
              </a:rPr>
              <a:t>Christopher.Quan@Detma.org</a:t>
            </a:r>
            <a:endParaRPr lang="en-US" altLang="en-US" sz="2800"/>
          </a:p>
          <a:p>
            <a:endParaRPr lang="en-US" altLang="en-US" sz="2800"/>
          </a:p>
          <a:p>
            <a:endParaRPr lang="en-US" altLang="en-US" sz="2800"/>
          </a:p>
        </p:txBody>
      </p:sp>
      <p:sp>
        <p:nvSpPr>
          <p:cNvPr id="3" name="Title 2"/>
          <p:cNvSpPr>
            <a:spLocks noGrp="1"/>
          </p:cNvSpPr>
          <p:nvPr>
            <p:ph type="title"/>
          </p:nvPr>
        </p:nvSpPr>
        <p:spPr>
          <a:xfrm>
            <a:off x="457200" y="38100"/>
            <a:ext cx="8229600" cy="1143000"/>
          </a:xfrm>
        </p:spPr>
        <p:txBody>
          <a:bodyPr/>
          <a:lstStyle/>
          <a:p>
            <a:pPr>
              <a:defRPr/>
            </a:pPr>
            <a:r>
              <a:rPr lang="en-US"/>
              <a:t>Contacts</a:t>
            </a:r>
          </a:p>
        </p:txBody>
      </p:sp>
      <p:sp>
        <p:nvSpPr>
          <p:cNvPr id="123908"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43C2C3D4-33A4-48FE-B76F-F7B177CBB34A}" type="slidenum">
              <a:rPr lang="en-US" altLang="en-US" sz="1000" smtClean="0">
                <a:solidFill>
                  <a:schemeClr val="bg1"/>
                </a:solidFill>
              </a:rPr>
              <a:pPr>
                <a:spcBef>
                  <a:spcPct val="0"/>
                </a:spcBef>
                <a:buClrTx/>
                <a:buSzTx/>
                <a:buFontTx/>
                <a:buNone/>
              </a:pPr>
              <a:t>32</a:t>
            </a:fld>
            <a:endParaRPr lang="en-US" altLang="en-US" sz="1000">
              <a:solidFill>
                <a:schemeClr val="bg1"/>
              </a:solidFill>
            </a:endParaRPr>
          </a:p>
        </p:txBody>
      </p:sp>
    </p:spTree>
    <p:extLst>
      <p:ext uri="{BB962C8B-B14F-4D97-AF65-F5344CB8AC3E}">
        <p14:creationId xmlns:p14="http://schemas.microsoft.com/office/powerpoint/2010/main" val="1965999053"/>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sz="4000"/>
              <a:t>Training </a:t>
            </a:r>
          </a:p>
        </p:txBody>
      </p:sp>
      <p:sp>
        <p:nvSpPr>
          <p:cNvPr id="45059"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50D4074D-0551-4565-9311-608681575F55}" type="slidenum">
              <a:rPr lang="en-US" altLang="en-US" sz="1000" smtClean="0">
                <a:solidFill>
                  <a:schemeClr val="bg1"/>
                </a:solidFill>
              </a:rPr>
              <a:pPr>
                <a:spcBef>
                  <a:spcPct val="0"/>
                </a:spcBef>
                <a:buClrTx/>
                <a:buSzTx/>
                <a:buFontTx/>
                <a:buNone/>
              </a:pPr>
              <a:t>4</a:t>
            </a:fld>
            <a:endParaRPr lang="en-US" altLang="en-US" sz="1000">
              <a:solidFill>
                <a:schemeClr val="bg1"/>
              </a:solidFill>
            </a:endParaRPr>
          </a:p>
        </p:txBody>
      </p:sp>
      <p:sp>
        <p:nvSpPr>
          <p:cNvPr id="45060" name="Rectangle 3"/>
          <p:cNvSpPr>
            <a:spLocks noGrp="1"/>
          </p:cNvSpPr>
          <p:nvPr>
            <p:ph idx="1"/>
          </p:nvPr>
        </p:nvSpPr>
        <p:spPr>
          <a:xfrm>
            <a:off x="457200" y="1219200"/>
            <a:ext cx="8229600" cy="4525963"/>
          </a:xfrm>
        </p:spPr>
        <p:txBody>
          <a:bodyPr/>
          <a:lstStyle/>
          <a:p>
            <a:pPr algn="ctr"/>
            <a:endParaRPr lang="en-US" altLang="en-US" sz="1600">
              <a:ea typeface="ＭＳ Ｐゴシック" panose="020B0600070205080204" pitchFamily="34" charset="-128"/>
            </a:endParaRPr>
          </a:p>
          <a:p>
            <a:pPr>
              <a:buFont typeface="Wingdings" panose="05000000000000000000" pitchFamily="2" charset="2"/>
              <a:buNone/>
            </a:pPr>
            <a:r>
              <a:rPr lang="en-US" altLang="en-US" sz="3600">
                <a:ea typeface="ＭＳ Ｐゴシック" panose="020B0600070205080204" pitchFamily="34" charset="-128"/>
              </a:rPr>
              <a:t>Trade’s rule of thumb:</a:t>
            </a:r>
          </a:p>
          <a:p>
            <a:pPr>
              <a:buFont typeface="Wingdings" panose="05000000000000000000" pitchFamily="2" charset="2"/>
              <a:buNone/>
            </a:pPr>
            <a:endParaRPr lang="en-US" altLang="en-US" sz="2000">
              <a:ea typeface="ＭＳ Ｐゴシック" panose="020B0600070205080204" pitchFamily="34" charset="-128"/>
            </a:endParaRPr>
          </a:p>
          <a:p>
            <a:pPr>
              <a:buFont typeface="Wingdings" panose="05000000000000000000" pitchFamily="2" charset="2"/>
              <a:buNone/>
            </a:pPr>
            <a:r>
              <a:rPr lang="en-US" altLang="en-US">
                <a:ea typeface="ＭＳ Ｐゴシック" panose="020B0600070205080204" pitchFamily="34" charset="-128"/>
              </a:rPr>
              <a:t>   </a:t>
            </a:r>
            <a:r>
              <a:rPr lang="en-US" altLang="en-US" sz="2800">
                <a:ea typeface="ＭＳ Ｐゴシック" panose="020B0600070205080204" pitchFamily="34" charset="-128"/>
              </a:rPr>
              <a:t>The least amount of training at the lowest reasonable cost in the shortest amount of time to obtain the skills, credentials, resources, and support necessary to obtain Suitable Employment. </a:t>
            </a:r>
          </a:p>
        </p:txBody>
      </p:sp>
    </p:spTree>
    <p:extLst>
      <p:ext uri="{BB962C8B-B14F-4D97-AF65-F5344CB8AC3E}">
        <p14:creationId xmlns:p14="http://schemas.microsoft.com/office/powerpoint/2010/main" val="107535762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83302"/>
            <a:ext cx="8229600" cy="3204787"/>
          </a:xfrm>
        </p:spPr>
        <p:txBody>
          <a:bodyPr/>
          <a:lstStyle/>
          <a:p>
            <a:pPr>
              <a:defRPr/>
            </a:pPr>
            <a:r>
              <a:rPr lang="en-US" altLang="en-US"/>
              <a:t>Work of a substantially equal or higher skill level than the worker’s past adversely affected employment</a:t>
            </a:r>
          </a:p>
          <a:p>
            <a:pPr>
              <a:defRPr/>
            </a:pPr>
            <a:r>
              <a:rPr lang="en-US" altLang="en-US"/>
              <a:t>Wages for such work that are not less than 80% of the worker’s average weekly wage. </a:t>
            </a:r>
          </a:p>
          <a:p>
            <a:pPr>
              <a:defRPr/>
            </a:pPr>
            <a:r>
              <a:rPr lang="en-US" altLang="en-US"/>
              <a:t>Part-time, temporary, short-term, or threatened employment is not suitable employment.</a:t>
            </a:r>
          </a:p>
          <a:p>
            <a:endParaRPr lang="en-US"/>
          </a:p>
        </p:txBody>
      </p:sp>
      <p:sp>
        <p:nvSpPr>
          <p:cNvPr id="3" name="Title 2"/>
          <p:cNvSpPr>
            <a:spLocks noGrp="1"/>
          </p:cNvSpPr>
          <p:nvPr>
            <p:ph type="title"/>
          </p:nvPr>
        </p:nvSpPr>
        <p:spPr/>
        <p:txBody>
          <a:bodyPr/>
          <a:lstStyle/>
          <a:p>
            <a:r>
              <a:rPr lang="en-US"/>
              <a:t>Suitable Employment</a:t>
            </a:r>
          </a:p>
        </p:txBody>
      </p:sp>
      <p:sp>
        <p:nvSpPr>
          <p:cNvPr id="4" name="Slide Number Placeholder 3"/>
          <p:cNvSpPr>
            <a:spLocks noGrp="1"/>
          </p:cNvSpPr>
          <p:nvPr>
            <p:ph type="sldNum" sz="quarter" idx="10"/>
          </p:nvPr>
        </p:nvSpPr>
        <p:spPr/>
        <p:txBody>
          <a:bodyPr/>
          <a:lstStyle/>
          <a:p>
            <a:pPr>
              <a:defRPr/>
            </a:pPr>
            <a:fld id="{EB8C7EE2-B339-4C68-BA78-AB4AC81F3823}" type="slidenum">
              <a:rPr lang="en-US" altLang="en-US" smtClean="0"/>
              <a:pPr>
                <a:defRPr/>
              </a:pPr>
              <a:t>5</a:t>
            </a:fld>
            <a:endParaRPr lang="en-US" altLang="en-US"/>
          </a:p>
        </p:txBody>
      </p:sp>
    </p:spTree>
    <p:extLst>
      <p:ext uri="{BB962C8B-B14F-4D97-AF65-F5344CB8AC3E}">
        <p14:creationId xmlns:p14="http://schemas.microsoft.com/office/powerpoint/2010/main" val="3435497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A989E9EF-EFD0-41E6-BED3-D787E76326A7}" type="slidenum">
              <a:rPr lang="en-US" altLang="en-US" sz="1000" smtClean="0">
                <a:solidFill>
                  <a:schemeClr val="bg1"/>
                </a:solidFill>
              </a:rPr>
              <a:pPr>
                <a:spcBef>
                  <a:spcPct val="0"/>
                </a:spcBef>
                <a:buClrTx/>
                <a:buSzTx/>
                <a:buFontTx/>
                <a:buNone/>
              </a:pPr>
              <a:t>6</a:t>
            </a:fld>
            <a:endParaRPr lang="en-US" altLang="en-US" sz="1000">
              <a:solidFill>
                <a:schemeClr val="bg1"/>
              </a:solidFill>
            </a:endParaRPr>
          </a:p>
        </p:txBody>
      </p:sp>
      <p:sp>
        <p:nvSpPr>
          <p:cNvPr id="202754" name="Rectangle 2"/>
          <p:cNvSpPr>
            <a:spLocks noGrp="1"/>
          </p:cNvSpPr>
          <p:nvPr>
            <p:ph type="title"/>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effectLst/>
              </a:rPr>
              <a:t>Training Prior to Separation</a:t>
            </a:r>
            <a:br>
              <a:rPr lang="en-US">
                <a:effectLst/>
              </a:rPr>
            </a:br>
            <a:r>
              <a:rPr lang="en-US" sz="2800">
                <a:effectLst/>
              </a:rPr>
              <a:t>Adversely Affected Incumbent Workers</a:t>
            </a:r>
            <a:endParaRPr lang="en-US">
              <a:effectLst/>
            </a:endParaRPr>
          </a:p>
        </p:txBody>
      </p:sp>
      <p:sp>
        <p:nvSpPr>
          <p:cNvPr id="60420" name="Rectangle 3"/>
          <p:cNvSpPr>
            <a:spLocks noGrp="1"/>
          </p:cNvSpPr>
          <p:nvPr>
            <p:ph type="body" idx="1"/>
          </p:nvPr>
        </p:nvSpPr>
        <p:spPr>
          <a:xfrm>
            <a:off x="457199" y="1301044"/>
            <a:ext cx="8229600" cy="4525963"/>
          </a:xfrm>
        </p:spPr>
        <p:txBody>
          <a:bodyPr/>
          <a:lstStyle/>
          <a:p>
            <a:pPr marL="0" indent="0">
              <a:buNone/>
            </a:pPr>
            <a:r>
              <a:rPr lang="en-US" altLang="en-US" sz="2000" dirty="0"/>
              <a:t>Training may be approved before separation for adversely affected incumber workers covered under the </a:t>
            </a:r>
            <a:r>
              <a:rPr lang="en-US" altLang="en-US" sz="2000" u="sng" dirty="0"/>
              <a:t>2009, 2011 and 2015 Acts ONLY</a:t>
            </a:r>
            <a:r>
              <a:rPr lang="en-US" altLang="en-US" sz="2000" dirty="0"/>
              <a:t>.  The incumbent worker must be someone who:</a:t>
            </a:r>
          </a:p>
          <a:p>
            <a:pPr marL="0" indent="0">
              <a:buNone/>
            </a:pPr>
            <a:endParaRPr lang="en-US" altLang="en-US" dirty="0"/>
          </a:p>
        </p:txBody>
      </p:sp>
      <p:sp>
        <p:nvSpPr>
          <p:cNvPr id="60421" name="Text Box 4"/>
          <p:cNvSpPr txBox="1">
            <a:spLocks noChangeArrowheads="1"/>
          </p:cNvSpPr>
          <p:nvPr/>
        </p:nvSpPr>
        <p:spPr bwMode="auto">
          <a:xfrm>
            <a:off x="457200" y="2247080"/>
            <a:ext cx="8229600" cy="4293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08000" indent="-508000">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eaLnBrk="1" hangingPunct="1">
              <a:spcBef>
                <a:spcPct val="0"/>
              </a:spcBef>
              <a:buClr>
                <a:srgbClr val="002060"/>
              </a:buClr>
              <a:buSzTx/>
              <a:buFontTx/>
              <a:buAutoNum type="arabicPeriod"/>
            </a:pPr>
            <a:r>
              <a:rPr lang="en-US" altLang="en-US" sz="1800"/>
              <a:t>Is a member of a group of customers that has been certified as eligible to apply for TAA benefits</a:t>
            </a:r>
          </a:p>
          <a:p>
            <a:pPr eaLnBrk="1" hangingPunct="1">
              <a:spcBef>
                <a:spcPct val="0"/>
              </a:spcBef>
              <a:buClr>
                <a:srgbClr val="002060"/>
              </a:buClr>
              <a:buSzTx/>
              <a:buFontTx/>
              <a:buAutoNum type="arabicPeriod"/>
            </a:pPr>
            <a:endParaRPr lang="en-US" altLang="en-US" sz="1800"/>
          </a:p>
          <a:p>
            <a:pPr eaLnBrk="1" hangingPunct="1">
              <a:spcBef>
                <a:spcPct val="0"/>
              </a:spcBef>
              <a:buClr>
                <a:srgbClr val="002060"/>
              </a:buClr>
              <a:buSzTx/>
              <a:buFontTx/>
              <a:buAutoNum type="arabicPeriod"/>
            </a:pPr>
            <a:r>
              <a:rPr lang="en-US" altLang="en-US" sz="1800"/>
              <a:t>Has not been totally or partially separated from employment, but has a layoff date verified by the company</a:t>
            </a:r>
          </a:p>
          <a:p>
            <a:pPr eaLnBrk="1" hangingPunct="1">
              <a:spcBef>
                <a:spcPct val="0"/>
              </a:spcBef>
              <a:buClr>
                <a:srgbClr val="002060"/>
              </a:buClr>
              <a:buSzTx/>
              <a:buFontTx/>
              <a:buAutoNum type="arabicPeriod"/>
            </a:pPr>
            <a:endParaRPr lang="en-US" altLang="en-US" sz="1800"/>
          </a:p>
          <a:p>
            <a:pPr>
              <a:spcBef>
                <a:spcPct val="0"/>
              </a:spcBef>
              <a:buClr>
                <a:srgbClr val="002060"/>
              </a:buClr>
              <a:buSzTx/>
              <a:buFontTx/>
              <a:buAutoNum type="arabicPeriod"/>
            </a:pPr>
            <a:r>
              <a:rPr lang="en-US" altLang="en-US" sz="1800"/>
              <a:t>Is determined to be individually threatened with total or partial separation (will be monitored via career planning)</a:t>
            </a:r>
          </a:p>
          <a:p>
            <a:pPr>
              <a:spcBef>
                <a:spcPct val="0"/>
              </a:spcBef>
              <a:buClr>
                <a:srgbClr val="002060"/>
              </a:buClr>
              <a:buSzTx/>
              <a:buFontTx/>
              <a:buAutoNum type="arabicPeriod"/>
            </a:pPr>
            <a:endParaRPr lang="en-US" altLang="en-US" sz="1800"/>
          </a:p>
          <a:p>
            <a:pPr>
              <a:spcBef>
                <a:spcPct val="0"/>
              </a:spcBef>
              <a:buClr>
                <a:srgbClr val="002060"/>
              </a:buClr>
              <a:buSzTx/>
              <a:buFontTx/>
              <a:buAutoNum type="arabicPeriod"/>
            </a:pPr>
            <a:r>
              <a:rPr lang="en-US" altLang="en-US" sz="1800"/>
              <a:t>A training program begun prior to separation counts as that one training program, and the training plan should be designed to meet the long-term needs of the customer </a:t>
            </a:r>
          </a:p>
          <a:p>
            <a:pPr>
              <a:spcBef>
                <a:spcPct val="0"/>
              </a:spcBef>
              <a:buClr>
                <a:srgbClr val="002060"/>
              </a:buClr>
              <a:buSzTx/>
              <a:buFontTx/>
              <a:buAutoNum type="arabicPeriod"/>
            </a:pPr>
            <a:endParaRPr lang="en-US" altLang="en-US" sz="1800"/>
          </a:p>
          <a:p>
            <a:pPr>
              <a:spcBef>
                <a:spcPct val="0"/>
              </a:spcBef>
              <a:buClr>
                <a:srgbClr val="002060"/>
              </a:buClr>
              <a:buSzTx/>
              <a:buFontTx/>
              <a:buAutoNum type="arabicPeriod"/>
            </a:pPr>
            <a:r>
              <a:rPr lang="en-US" altLang="en-US" sz="1800"/>
              <a:t>Cannot approve OJT for incumbent workers</a:t>
            </a:r>
          </a:p>
          <a:p>
            <a:pPr eaLnBrk="1" hangingPunct="1">
              <a:spcBef>
                <a:spcPct val="0"/>
              </a:spcBef>
              <a:buClr>
                <a:srgbClr val="002060"/>
              </a:buClr>
              <a:buSzTx/>
              <a:buFontTx/>
              <a:buAutoNum type="arabicPeriod"/>
            </a:pPr>
            <a:endParaRPr lang="en-US" altLang="en-US" sz="2100">
              <a:solidFill>
                <a:srgbClr val="0080FF"/>
              </a:solidFill>
            </a:endParaRPr>
          </a:p>
        </p:txBody>
      </p:sp>
    </p:spTree>
    <p:extLst>
      <p:ext uri="{BB962C8B-B14F-4D97-AF65-F5344CB8AC3E}">
        <p14:creationId xmlns:p14="http://schemas.microsoft.com/office/powerpoint/2010/main" val="1425639738"/>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7716782D-2FBC-4A6C-AF45-D31A07B05AFE}" type="slidenum">
              <a:rPr lang="en-US" altLang="en-US" sz="1000" smtClean="0">
                <a:solidFill>
                  <a:schemeClr val="bg1"/>
                </a:solidFill>
              </a:rPr>
              <a:pPr>
                <a:spcBef>
                  <a:spcPct val="0"/>
                </a:spcBef>
                <a:buClrTx/>
                <a:buSzTx/>
                <a:buFontTx/>
                <a:buNone/>
              </a:pPr>
              <a:t>7</a:t>
            </a:fld>
            <a:endParaRPr lang="en-US" altLang="en-US" sz="1000">
              <a:solidFill>
                <a:schemeClr val="bg1"/>
              </a:solidFill>
            </a:endParaRPr>
          </a:p>
        </p:txBody>
      </p:sp>
      <p:sp>
        <p:nvSpPr>
          <p:cNvPr id="5" name="Rectangle 2"/>
          <p:cNvSpPr txBox="1">
            <a:spLocks/>
          </p:cNvSpPr>
          <p:nvPr/>
        </p:nvSpPr>
        <p:spPr>
          <a:xfrm>
            <a:off x="457199" y="36778"/>
            <a:ext cx="8229600" cy="1143000"/>
          </a:xfrm>
          <a:prstGeom prst="rect">
            <a:avLst/>
          </a:prstGeom>
          <a:noFill/>
        </p:spPr>
        <p:txBody>
          <a:bodyPr anchor="ctr">
            <a:normAutofit/>
            <a:sp3d prstMaterial="softEdge">
              <a:bevelT w="25400" h="25400"/>
            </a:sp3d>
          </a:bodyPr>
          <a:lstStyle>
            <a:lvl1pPr algn="l" rtl="0" eaLnBrk="0" fontAlgn="base" hangingPunct="0">
              <a:spcBef>
                <a:spcPct val="0"/>
              </a:spcBef>
              <a:spcAft>
                <a:spcPct val="0"/>
              </a:spcAft>
              <a:defRPr sz="3600" b="1" kern="1200">
                <a:solidFill>
                  <a:srgbClr val="0071C6"/>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3600" b="1">
                <a:solidFill>
                  <a:srgbClr val="0071C6"/>
                </a:solidFill>
                <a:latin typeface="Lucida Sans Unicode" pitchFamily="34" charset="0"/>
              </a:defRPr>
            </a:lvl2pPr>
            <a:lvl3pPr algn="l" rtl="0" eaLnBrk="0" fontAlgn="base" hangingPunct="0">
              <a:spcBef>
                <a:spcPct val="0"/>
              </a:spcBef>
              <a:spcAft>
                <a:spcPct val="0"/>
              </a:spcAft>
              <a:defRPr sz="3600" b="1">
                <a:solidFill>
                  <a:srgbClr val="0071C6"/>
                </a:solidFill>
                <a:latin typeface="Lucida Sans Unicode" pitchFamily="34" charset="0"/>
              </a:defRPr>
            </a:lvl3pPr>
            <a:lvl4pPr algn="l" rtl="0" eaLnBrk="0" fontAlgn="base" hangingPunct="0">
              <a:spcBef>
                <a:spcPct val="0"/>
              </a:spcBef>
              <a:spcAft>
                <a:spcPct val="0"/>
              </a:spcAft>
              <a:defRPr sz="3600" b="1">
                <a:solidFill>
                  <a:srgbClr val="0071C6"/>
                </a:solidFill>
                <a:latin typeface="Lucida Sans Unicode" pitchFamily="34" charset="0"/>
              </a:defRPr>
            </a:lvl4pPr>
            <a:lvl5pPr algn="l" rtl="0" eaLnBrk="0" fontAlgn="base" hangingPunct="0">
              <a:spcBef>
                <a:spcPct val="0"/>
              </a:spcBef>
              <a:spcAft>
                <a:spcPct val="0"/>
              </a:spcAft>
              <a:defRPr sz="3600" b="1">
                <a:solidFill>
                  <a:srgbClr val="0071C6"/>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defRPr/>
            </a:pPr>
            <a:r>
              <a:rPr lang="en-US">
                <a:solidFill>
                  <a:schemeClr val="bg1"/>
                </a:solidFill>
                <a:ea typeface="ＭＳ Ｐゴシック"/>
              </a:rPr>
              <a:t>6 Criteria for Approval of Training</a:t>
            </a:r>
          </a:p>
        </p:txBody>
      </p:sp>
      <p:sp>
        <p:nvSpPr>
          <p:cNvPr id="48132" name="Rectangle 3"/>
          <p:cNvSpPr txBox="1">
            <a:spLocks/>
          </p:cNvSpPr>
          <p:nvPr/>
        </p:nvSpPr>
        <p:spPr bwMode="auto">
          <a:xfrm>
            <a:off x="457200" y="1362075"/>
            <a:ext cx="8229600" cy="4485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14350" indent="-514350">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lnSpc>
                <a:spcPct val="90000"/>
              </a:lnSpc>
              <a:buClr>
                <a:srgbClr val="139876"/>
              </a:buClr>
              <a:buSzPct val="70000"/>
              <a:buFont typeface="Wingdings 3" panose="05040102010807070707" pitchFamily="18" charset="2"/>
              <a:buAutoNum type="arabicPeriod"/>
            </a:pPr>
            <a:r>
              <a:rPr lang="en-US" altLang="en-US" sz="2000" dirty="0">
                <a:solidFill>
                  <a:schemeClr val="accent6"/>
                </a:solidFill>
                <a:ea typeface="ＭＳ Ｐゴシック" panose="020B0600070205080204" pitchFamily="34" charset="-128"/>
              </a:rPr>
              <a:t>There is no suitable employment (which may include technical and professional employment) available for the adversely affected customer.</a:t>
            </a:r>
          </a:p>
          <a:p>
            <a:pPr>
              <a:lnSpc>
                <a:spcPct val="90000"/>
              </a:lnSpc>
              <a:buClr>
                <a:srgbClr val="139876"/>
              </a:buClr>
              <a:buSzPct val="70000"/>
              <a:buFont typeface="Wingdings 3" panose="05040102010807070707" pitchFamily="18" charset="2"/>
              <a:buAutoNum type="arabicPeriod"/>
            </a:pPr>
            <a:endParaRPr lang="en-US" altLang="en-US" sz="500" dirty="0">
              <a:solidFill>
                <a:schemeClr val="accent6"/>
              </a:solidFill>
              <a:ea typeface="ＭＳ Ｐゴシック" panose="020B0600070205080204" pitchFamily="34" charset="-128"/>
            </a:endParaRPr>
          </a:p>
          <a:p>
            <a:pPr>
              <a:lnSpc>
                <a:spcPct val="90000"/>
              </a:lnSpc>
              <a:buClr>
                <a:srgbClr val="139876"/>
              </a:buClr>
              <a:buSzPct val="70000"/>
              <a:buFont typeface="Wingdings 3" panose="05040102010807070707" pitchFamily="18" charset="2"/>
              <a:buAutoNum type="arabicPeriod"/>
            </a:pPr>
            <a:r>
              <a:rPr lang="en-US" altLang="en-US" sz="2000" dirty="0">
                <a:solidFill>
                  <a:schemeClr val="accent6"/>
                </a:solidFill>
                <a:ea typeface="ＭＳ Ｐゴシック" panose="020B0600070205080204" pitchFamily="34" charset="-128"/>
              </a:rPr>
              <a:t>The customer would benefit from appropriate training.</a:t>
            </a:r>
          </a:p>
          <a:p>
            <a:pPr>
              <a:lnSpc>
                <a:spcPct val="90000"/>
              </a:lnSpc>
              <a:buClr>
                <a:srgbClr val="139876"/>
              </a:buClr>
              <a:buSzPct val="70000"/>
              <a:buFont typeface="Wingdings 3" panose="05040102010807070707" pitchFamily="18" charset="2"/>
              <a:buAutoNum type="arabicPeriod"/>
            </a:pPr>
            <a:endParaRPr lang="en-US" altLang="en-US" sz="500" dirty="0">
              <a:solidFill>
                <a:schemeClr val="accent6"/>
              </a:solidFill>
              <a:ea typeface="ＭＳ Ｐゴシック" panose="020B0600070205080204" pitchFamily="34" charset="-128"/>
            </a:endParaRPr>
          </a:p>
          <a:p>
            <a:pPr>
              <a:lnSpc>
                <a:spcPct val="90000"/>
              </a:lnSpc>
              <a:buClr>
                <a:srgbClr val="139876"/>
              </a:buClr>
              <a:buSzPct val="70000"/>
              <a:buFont typeface="Wingdings 3" panose="05040102010807070707" pitchFamily="18" charset="2"/>
              <a:buAutoNum type="arabicPeriod"/>
            </a:pPr>
            <a:r>
              <a:rPr lang="en-US" altLang="en-US" sz="2000" dirty="0">
                <a:solidFill>
                  <a:schemeClr val="accent6"/>
                </a:solidFill>
                <a:ea typeface="ＭＳ Ｐゴシック" panose="020B0600070205080204" pitchFamily="34" charset="-128"/>
              </a:rPr>
              <a:t>There is a reasonable expectation of employment following completion of such training.</a:t>
            </a:r>
          </a:p>
          <a:p>
            <a:pPr>
              <a:lnSpc>
                <a:spcPct val="90000"/>
              </a:lnSpc>
              <a:buClr>
                <a:srgbClr val="139876"/>
              </a:buClr>
              <a:buSzPct val="70000"/>
              <a:buFont typeface="Wingdings 3" panose="05040102010807070707" pitchFamily="18" charset="2"/>
              <a:buAutoNum type="arabicPeriod"/>
            </a:pPr>
            <a:endParaRPr lang="en-US" altLang="en-US" sz="500" dirty="0">
              <a:solidFill>
                <a:schemeClr val="accent6"/>
              </a:solidFill>
              <a:ea typeface="ＭＳ Ｐゴシック" panose="020B0600070205080204" pitchFamily="34" charset="-128"/>
            </a:endParaRPr>
          </a:p>
          <a:p>
            <a:pPr>
              <a:lnSpc>
                <a:spcPct val="90000"/>
              </a:lnSpc>
              <a:buClr>
                <a:srgbClr val="139876"/>
              </a:buClr>
              <a:buSzPct val="70000"/>
              <a:buFont typeface="Wingdings 3" panose="05040102010807070707" pitchFamily="18" charset="2"/>
              <a:buAutoNum type="arabicPeriod"/>
            </a:pPr>
            <a:r>
              <a:rPr lang="en-US" altLang="en-US" sz="2000" dirty="0">
                <a:solidFill>
                  <a:schemeClr val="accent6"/>
                </a:solidFill>
                <a:ea typeface="ＭＳ Ｐゴシック" panose="020B0600070205080204" pitchFamily="34" charset="-128"/>
              </a:rPr>
              <a:t>Training approved by the Secretary is reasonably available to the customer from either governmental agencies or private sources.</a:t>
            </a:r>
          </a:p>
          <a:p>
            <a:pPr>
              <a:lnSpc>
                <a:spcPct val="90000"/>
              </a:lnSpc>
              <a:buClr>
                <a:srgbClr val="139876"/>
              </a:buClr>
              <a:buSzPct val="70000"/>
              <a:buFont typeface="Wingdings 3" panose="05040102010807070707" pitchFamily="18" charset="2"/>
              <a:buAutoNum type="arabicPeriod"/>
            </a:pPr>
            <a:endParaRPr lang="en-US" altLang="en-US" sz="500" dirty="0">
              <a:solidFill>
                <a:schemeClr val="accent6"/>
              </a:solidFill>
              <a:ea typeface="ＭＳ Ｐゴシック" panose="020B0600070205080204" pitchFamily="34" charset="-128"/>
            </a:endParaRPr>
          </a:p>
          <a:p>
            <a:pPr>
              <a:lnSpc>
                <a:spcPct val="90000"/>
              </a:lnSpc>
              <a:buClr>
                <a:srgbClr val="139876"/>
              </a:buClr>
              <a:buSzPct val="70000"/>
              <a:buFont typeface="Wingdings 3" panose="05040102010807070707" pitchFamily="18" charset="2"/>
              <a:buAutoNum type="arabicPeriod"/>
            </a:pPr>
            <a:r>
              <a:rPr lang="en-US" altLang="en-US" sz="2000" dirty="0">
                <a:solidFill>
                  <a:schemeClr val="accent6"/>
                </a:solidFill>
                <a:ea typeface="ＭＳ Ｐゴシック" panose="020B0600070205080204" pitchFamily="34" charset="-128"/>
              </a:rPr>
              <a:t>The customer is qualified to undertake and complete such training based on assessments and financial resources available to support worker.</a:t>
            </a:r>
          </a:p>
          <a:p>
            <a:pPr>
              <a:lnSpc>
                <a:spcPct val="90000"/>
              </a:lnSpc>
              <a:buClr>
                <a:srgbClr val="139876"/>
              </a:buClr>
              <a:buSzPct val="70000"/>
              <a:buFont typeface="Wingdings 3" panose="05040102010807070707" pitchFamily="18" charset="2"/>
              <a:buAutoNum type="arabicPeriod"/>
            </a:pPr>
            <a:endParaRPr lang="en-US" altLang="en-US" sz="500" dirty="0">
              <a:solidFill>
                <a:schemeClr val="accent6"/>
              </a:solidFill>
              <a:ea typeface="ＭＳ Ｐゴシック" panose="020B0600070205080204" pitchFamily="34" charset="-128"/>
            </a:endParaRPr>
          </a:p>
          <a:p>
            <a:pPr>
              <a:lnSpc>
                <a:spcPct val="90000"/>
              </a:lnSpc>
              <a:buClr>
                <a:srgbClr val="139876"/>
              </a:buClr>
              <a:buSzPct val="70000"/>
              <a:buFont typeface="Wingdings 3" panose="05040102010807070707" pitchFamily="18" charset="2"/>
              <a:buAutoNum type="arabicPeriod"/>
            </a:pPr>
            <a:r>
              <a:rPr lang="en-US" altLang="en-US" sz="2000" dirty="0">
                <a:solidFill>
                  <a:schemeClr val="accent6"/>
                </a:solidFill>
                <a:ea typeface="ＭＳ Ｐゴシック" panose="020B0600070205080204" pitchFamily="34" charset="-128"/>
              </a:rPr>
              <a:t>Such training is suitable for the customer and available at a reasonable cost.  </a:t>
            </a:r>
          </a:p>
        </p:txBody>
      </p:sp>
    </p:spTree>
    <p:extLst>
      <p:ext uri="{BB962C8B-B14F-4D97-AF65-F5344CB8AC3E}">
        <p14:creationId xmlns:p14="http://schemas.microsoft.com/office/powerpoint/2010/main" val="3623084530"/>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Content Placeholder 1"/>
          <p:cNvSpPr>
            <a:spLocks noGrp="1"/>
          </p:cNvSpPr>
          <p:nvPr>
            <p:ph idx="1"/>
          </p:nvPr>
        </p:nvSpPr>
        <p:spPr>
          <a:xfrm>
            <a:off x="381000" y="1391652"/>
            <a:ext cx="8229600" cy="4721472"/>
          </a:xfrm>
        </p:spPr>
        <p:txBody>
          <a:bodyPr>
            <a:normAutofit/>
          </a:bodyPr>
          <a:lstStyle/>
          <a:p>
            <a:pPr marL="457200" indent="-457200">
              <a:buFont typeface="Arial" panose="020B0604020202020204" pitchFamily="34" charset="0"/>
              <a:buChar char="•"/>
            </a:pPr>
            <a:r>
              <a:rPr lang="en-US" altLang="en-US" sz="2400"/>
              <a:t>Ensure the 6 criteria are addressed within the customers record</a:t>
            </a:r>
          </a:p>
          <a:p>
            <a:pPr marL="457200" indent="-457200">
              <a:buFont typeface="Arial" panose="020B0604020202020204" pitchFamily="34" charset="0"/>
              <a:buChar char="•"/>
            </a:pPr>
            <a:r>
              <a:rPr lang="en-US" altLang="en-US" sz="2400"/>
              <a:t>If not choosing the lowest cost training, ensure the justification addresses quality, contents and results</a:t>
            </a:r>
          </a:p>
          <a:p>
            <a:pPr marL="457200" indent="-457200">
              <a:buFont typeface="Arial" panose="020B0604020202020204" pitchFamily="34" charset="0"/>
              <a:buChar char="•"/>
            </a:pPr>
            <a:r>
              <a:rPr lang="en-US" altLang="en-US" sz="2400"/>
              <a:t>Training packages CAN be submitted before 1666 is approved</a:t>
            </a:r>
          </a:p>
          <a:p>
            <a:pPr marL="457200" indent="-457200">
              <a:buFont typeface="Arial" panose="020B0604020202020204" pitchFamily="34" charset="0"/>
              <a:buChar char="•"/>
            </a:pPr>
            <a:r>
              <a:rPr lang="en-US" altLang="en-US" sz="2400"/>
              <a:t>Submit complete packages early to allow for proper review</a:t>
            </a:r>
          </a:p>
          <a:p>
            <a:pPr marL="457200" indent="-457200">
              <a:buFont typeface="Arial" panose="020B0604020202020204" pitchFamily="34" charset="0"/>
              <a:buChar char="•"/>
            </a:pPr>
            <a:r>
              <a:rPr lang="en-US" altLang="en-US" sz="2400"/>
              <a:t>If for any reason you do not agree with the training being submitted please communicate with the TAA staff</a:t>
            </a:r>
          </a:p>
          <a:p>
            <a:pPr marL="457200" indent="-457200">
              <a:buFont typeface="Arial" panose="020B0604020202020204" pitchFamily="34" charset="0"/>
              <a:buChar char="•"/>
            </a:pPr>
            <a:r>
              <a:rPr lang="en-US" altLang="en-US" sz="2400"/>
              <a:t>Modifications can be done after approval, please submit MODS in a timely manner for proper review</a:t>
            </a:r>
          </a:p>
          <a:p>
            <a:pPr marL="457200" indent="-457200">
              <a:buFont typeface="Arial" panose="020B0604020202020204" pitchFamily="34" charset="0"/>
              <a:buChar char="•"/>
            </a:pPr>
            <a:endParaRPr lang="en-US" altLang="en-US"/>
          </a:p>
          <a:p>
            <a:pPr marL="457200" indent="-457200">
              <a:buFont typeface="Arial" panose="020B0604020202020204" pitchFamily="34" charset="0"/>
              <a:buChar char="•"/>
            </a:pPr>
            <a:endParaRPr lang="en-US" altLang="en-US"/>
          </a:p>
        </p:txBody>
      </p:sp>
      <p:sp>
        <p:nvSpPr>
          <p:cNvPr id="3" name="Title 2"/>
          <p:cNvSpPr>
            <a:spLocks noGrp="1"/>
          </p:cNvSpPr>
          <p:nvPr>
            <p:ph type="title"/>
          </p:nvPr>
        </p:nvSpPr>
        <p:spPr/>
        <p:txBody>
          <a:bodyPr/>
          <a:lstStyle/>
          <a:p>
            <a:pPr>
              <a:defRPr/>
            </a:pPr>
            <a:r>
              <a:rPr lang="en-US"/>
              <a:t>Training Package Tips</a:t>
            </a:r>
          </a:p>
        </p:txBody>
      </p:sp>
      <p:sp>
        <p:nvSpPr>
          <p:cNvPr id="47108"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E82EFEE8-A19A-4828-BCAF-70C4B3309E11}" type="slidenum">
              <a:rPr lang="en-US" altLang="en-US" sz="1000" smtClean="0">
                <a:solidFill>
                  <a:schemeClr val="bg1"/>
                </a:solidFill>
              </a:rPr>
              <a:pPr>
                <a:spcBef>
                  <a:spcPct val="0"/>
                </a:spcBef>
                <a:buClrTx/>
                <a:buSzTx/>
                <a:buFontTx/>
                <a:buNone/>
              </a:pPr>
              <a:t>8</a:t>
            </a:fld>
            <a:endParaRPr lang="en-US" altLang="en-US" sz="1000">
              <a:solidFill>
                <a:schemeClr val="bg1"/>
              </a:solidFill>
            </a:endParaRPr>
          </a:p>
        </p:txBody>
      </p:sp>
    </p:spTree>
    <p:extLst>
      <p:ext uri="{BB962C8B-B14F-4D97-AF65-F5344CB8AC3E}">
        <p14:creationId xmlns:p14="http://schemas.microsoft.com/office/powerpoint/2010/main" val="1358804086"/>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10B1C4BA-BAB6-49C1-9490-6FA67F9E3AF5}" type="slidenum">
              <a:rPr lang="en-US" altLang="en-US" sz="1000" smtClean="0">
                <a:solidFill>
                  <a:schemeClr val="bg1"/>
                </a:solidFill>
              </a:rPr>
              <a:pPr>
                <a:spcBef>
                  <a:spcPct val="0"/>
                </a:spcBef>
                <a:buClrTx/>
                <a:buSzTx/>
                <a:buFontTx/>
                <a:buNone/>
              </a:pPr>
              <a:t>9</a:t>
            </a:fld>
            <a:endParaRPr lang="en-US" altLang="en-US" sz="1000">
              <a:solidFill>
                <a:schemeClr val="bg1"/>
              </a:solidFill>
            </a:endParaRPr>
          </a:p>
        </p:txBody>
      </p:sp>
      <p:sp>
        <p:nvSpPr>
          <p:cNvPr id="362498" name="Rectangle 2"/>
          <p:cNvSpPr>
            <a:spLocks noGrp="1"/>
          </p:cNvSpPr>
          <p:nvPr>
            <p:ph type="title"/>
          </p:nvPr>
        </p:nvSpPr>
        <p:spPr bwMode="auto">
          <a:xfrm>
            <a:off x="457200" y="157480"/>
            <a:ext cx="8229600" cy="868362"/>
          </a:xfrm>
        </p:spPr>
        <p:txBody>
          <a:bodyPr/>
          <a:lstStyle/>
          <a:p>
            <a:pPr>
              <a:defRPr/>
            </a:pPr>
            <a:r>
              <a:rPr lang="en-US">
                <a:effectLst/>
              </a:rPr>
              <a:t>Training</a:t>
            </a:r>
            <a:endParaRPr lang="en-US" sz="2400">
              <a:effectLst/>
            </a:endParaRPr>
          </a:p>
        </p:txBody>
      </p:sp>
      <p:sp>
        <p:nvSpPr>
          <p:cNvPr id="13316" name="Rectangle 3"/>
          <p:cNvSpPr>
            <a:spLocks noGrp="1"/>
          </p:cNvSpPr>
          <p:nvPr>
            <p:ph type="body" idx="1"/>
          </p:nvPr>
        </p:nvSpPr>
        <p:spPr>
          <a:xfrm>
            <a:off x="297951" y="1307431"/>
            <a:ext cx="8541249" cy="4780547"/>
          </a:xfrm>
        </p:spPr>
        <p:txBody>
          <a:bodyPr vert="horz" lIns="91440" tIns="45720" rIns="91440" bIns="45720" rtlCol="0" anchor="t">
            <a:normAutofit fontScale="92500" lnSpcReduction="20000"/>
          </a:bodyPr>
          <a:lstStyle/>
          <a:p>
            <a:pPr marL="231775" indent="-231775">
              <a:lnSpc>
                <a:spcPct val="80000"/>
              </a:lnSpc>
              <a:buFont typeface="Wingdings 3" panose="05040102010807070707" pitchFamily="18" charset="2"/>
              <a:buChar char=""/>
              <a:defRPr/>
            </a:pPr>
            <a:r>
              <a:rPr lang="en-US" altLang="en-US" sz="2400" dirty="0"/>
              <a:t>Training programs are approvable for a total of up to 130 weeks</a:t>
            </a:r>
          </a:p>
          <a:p>
            <a:pPr marL="174625" indent="-174625">
              <a:lnSpc>
                <a:spcPct val="80000"/>
              </a:lnSpc>
              <a:buFont typeface="Wingdings 3" panose="05040102010807070707" pitchFamily="18" charset="2"/>
              <a:buChar char=""/>
              <a:defRPr/>
            </a:pPr>
            <a:r>
              <a:rPr lang="en-US" altLang="en-US" sz="2400" dirty="0"/>
              <a:t> Incumbent training is</a:t>
            </a:r>
            <a:r>
              <a:rPr lang="en-US" altLang="en-US" sz="2400" dirty="0">
                <a:solidFill>
                  <a:srgbClr val="C00000"/>
                </a:solidFill>
              </a:rPr>
              <a:t> (2009, 2011, 2015 allowed)</a:t>
            </a:r>
            <a:br>
              <a:rPr lang="en-US" altLang="en-US" sz="2400" dirty="0"/>
            </a:br>
            <a:r>
              <a:rPr lang="en-US" altLang="en-US" sz="2400" dirty="0">
                <a:solidFill>
                  <a:srgbClr val="C00000"/>
                </a:solidFill>
              </a:rPr>
              <a:t>							(2015-R – Not Allowed)</a:t>
            </a:r>
          </a:p>
          <a:p>
            <a:pPr marL="174625" indent="-174625">
              <a:lnSpc>
                <a:spcPct val="80000"/>
              </a:lnSpc>
              <a:buFont typeface="Wingdings 3" panose="05040102010807070707" pitchFamily="18" charset="2"/>
              <a:buChar char=""/>
              <a:defRPr/>
            </a:pPr>
            <a:r>
              <a:rPr lang="en-US" altLang="en-US" sz="2400" dirty="0">
                <a:solidFill>
                  <a:srgbClr val="0D2F37"/>
                </a:solidFill>
              </a:rPr>
              <a:t> Participants may attend </a:t>
            </a:r>
            <a:r>
              <a:rPr lang="en-US" altLang="en-US" sz="2400" dirty="0">
                <a:solidFill>
                  <a:srgbClr val="008000"/>
                </a:solidFill>
              </a:rPr>
              <a:t>Full or Part Time </a:t>
            </a:r>
            <a:r>
              <a:rPr lang="en-US" altLang="en-US" sz="2400" dirty="0">
                <a:solidFill>
                  <a:srgbClr val="0D2F37"/>
                </a:solidFill>
              </a:rPr>
              <a:t>training</a:t>
            </a:r>
          </a:p>
          <a:p>
            <a:pPr marL="174625" indent="-174625">
              <a:lnSpc>
                <a:spcPct val="80000"/>
              </a:lnSpc>
              <a:buFont typeface="Wingdings 3" panose="05040102010807070707" pitchFamily="18" charset="2"/>
              <a:buChar char=""/>
              <a:defRPr/>
            </a:pPr>
            <a:r>
              <a:rPr lang="en-US" altLang="en-US" sz="2400" dirty="0"/>
              <a:t> Online courses are approvable (must be able to track attendance)</a:t>
            </a:r>
            <a:endParaRPr lang="en-US" altLang="en-US" sz="2400" dirty="0">
              <a:cs typeface="Calibri"/>
            </a:endParaRPr>
          </a:p>
          <a:p>
            <a:pPr marL="174625" indent="-174625">
              <a:lnSpc>
                <a:spcPct val="80000"/>
              </a:lnSpc>
              <a:buFont typeface="Wingdings 3" panose="05040102010807070707" pitchFamily="18" charset="2"/>
              <a:buChar char=""/>
              <a:defRPr/>
            </a:pPr>
            <a:r>
              <a:rPr lang="en-US" altLang="en-US" sz="2400" dirty="0"/>
              <a:t> Pre-requisite and required Remedial level courses are approvable for all eligible participants</a:t>
            </a:r>
            <a:endParaRPr lang="en-US" dirty="0"/>
          </a:p>
          <a:p>
            <a:pPr marL="174625" indent="-174625">
              <a:lnSpc>
                <a:spcPct val="80000"/>
              </a:lnSpc>
              <a:buFont typeface="Wingdings 3" panose="05040102010807070707" pitchFamily="18" charset="2"/>
              <a:buChar char=""/>
              <a:defRPr/>
            </a:pPr>
            <a:r>
              <a:rPr lang="en-US" altLang="en-US" sz="2400" dirty="0"/>
              <a:t> Reasonable Costs:</a:t>
            </a:r>
          </a:p>
          <a:p>
            <a:pPr lvl="1" indent="-396875">
              <a:lnSpc>
                <a:spcPct val="80000"/>
              </a:lnSpc>
              <a:defRPr/>
            </a:pPr>
            <a:r>
              <a:rPr lang="en-US" altLang="en-US" sz="2000" dirty="0"/>
              <a:t>Remedial Training</a:t>
            </a:r>
            <a:r>
              <a:rPr lang="en-US" altLang="en-US" sz="2000" dirty="0">
                <a:solidFill>
                  <a:srgbClr val="008000"/>
                </a:solidFill>
              </a:rPr>
              <a:t>:  up to </a:t>
            </a:r>
            <a:r>
              <a:rPr lang="en-US" altLang="en-US" sz="2000" b="1" dirty="0">
                <a:solidFill>
                  <a:srgbClr val="008000"/>
                </a:solidFill>
              </a:rPr>
              <a:t>$10,000 (per year)</a:t>
            </a:r>
          </a:p>
          <a:p>
            <a:pPr lvl="1" indent="-396875">
              <a:lnSpc>
                <a:spcPct val="80000"/>
              </a:lnSpc>
              <a:defRPr/>
            </a:pPr>
            <a:r>
              <a:rPr lang="en-US" altLang="en-US" sz="2000" dirty="0"/>
              <a:t>Occupational Training</a:t>
            </a:r>
            <a:r>
              <a:rPr lang="en-US" altLang="en-US" sz="2000" dirty="0">
                <a:solidFill>
                  <a:srgbClr val="008000"/>
                </a:solidFill>
              </a:rPr>
              <a:t>: up to </a:t>
            </a:r>
            <a:r>
              <a:rPr lang="en-US" altLang="en-US" sz="2000" b="1" dirty="0">
                <a:solidFill>
                  <a:srgbClr val="008000"/>
                </a:solidFill>
              </a:rPr>
              <a:t>$20,000</a:t>
            </a:r>
          </a:p>
          <a:p>
            <a:pPr lvl="1" indent="-396875">
              <a:lnSpc>
                <a:spcPct val="80000"/>
              </a:lnSpc>
              <a:defRPr/>
            </a:pPr>
            <a:r>
              <a:rPr lang="en-US" altLang="en-US" sz="2000" dirty="0"/>
              <a:t>Degree Programs: </a:t>
            </a:r>
            <a:r>
              <a:rPr lang="en-US" altLang="en-US" sz="2000" dirty="0">
                <a:solidFill>
                  <a:srgbClr val="032B4A"/>
                </a:solidFill>
              </a:rPr>
              <a:t>up to </a:t>
            </a:r>
            <a:r>
              <a:rPr lang="en-US" altLang="en-US" sz="2000" b="1" dirty="0">
                <a:solidFill>
                  <a:srgbClr val="008000"/>
                </a:solidFill>
              </a:rPr>
              <a:t>28,000</a:t>
            </a:r>
            <a:endParaRPr lang="en-US" altLang="en-US" sz="2000" b="1" dirty="0">
              <a:solidFill>
                <a:srgbClr val="008000"/>
              </a:solidFill>
              <a:effectLst>
                <a:outerShdw blurRad="38100" dist="38100" dir="2700000" algn="tl">
                  <a:srgbClr val="000000">
                    <a:alpha val="43137"/>
                  </a:srgbClr>
                </a:outerShdw>
              </a:effectLst>
            </a:endParaRPr>
          </a:p>
          <a:p>
            <a:pPr lvl="1" indent="-396875">
              <a:lnSpc>
                <a:spcPct val="80000"/>
              </a:lnSpc>
              <a:defRPr/>
            </a:pPr>
            <a:r>
              <a:rPr lang="en-US" altLang="en-US" sz="2000" b="1" dirty="0">
                <a:effectLst>
                  <a:outerShdw blurRad="38100" dist="38100" dir="2700000" algn="tl">
                    <a:srgbClr val="000000">
                      <a:alpha val="43137"/>
                    </a:srgbClr>
                  </a:outerShdw>
                </a:effectLst>
              </a:rPr>
              <a:t>MAX (including travel, subsistence, etc.): </a:t>
            </a:r>
            <a:r>
              <a:rPr lang="en-US" altLang="en-US" sz="2000" b="1" dirty="0">
                <a:solidFill>
                  <a:srgbClr val="008000"/>
                </a:solidFill>
                <a:effectLst>
                  <a:outerShdw blurRad="38100" dist="38100" dir="2700000" algn="tl">
                    <a:srgbClr val="000000">
                      <a:alpha val="43137"/>
                    </a:srgbClr>
                  </a:outerShdw>
                </a:effectLst>
              </a:rPr>
              <a:t>$35,000</a:t>
            </a:r>
          </a:p>
          <a:p>
            <a:pPr algn="ctr">
              <a:lnSpc>
                <a:spcPct val="80000"/>
              </a:lnSpc>
              <a:buFont typeface="Wingdings" panose="05000000000000000000" pitchFamily="2" charset="2"/>
              <a:buChar char="v"/>
              <a:defRPr/>
            </a:pPr>
            <a:r>
              <a:rPr lang="en-US" altLang="en-US" sz="1800" dirty="0"/>
              <a:t>These costs are for </a:t>
            </a:r>
            <a:r>
              <a:rPr lang="en-US" altLang="en-US" sz="1800" b="1" u="sng" dirty="0"/>
              <a:t>ALL</a:t>
            </a:r>
            <a:r>
              <a:rPr lang="en-US" altLang="en-US" sz="1800" u="sng" dirty="0"/>
              <a:t> TAA Participants</a:t>
            </a:r>
            <a:r>
              <a:rPr lang="en-US" altLang="en-US" sz="1800" dirty="0"/>
              <a:t>, regardless of petition number</a:t>
            </a:r>
            <a:endParaRPr lang="en-US" altLang="en-US" sz="600" dirty="0"/>
          </a:p>
        </p:txBody>
      </p:sp>
    </p:spTree>
    <p:extLst>
      <p:ext uri="{BB962C8B-B14F-4D97-AF65-F5344CB8AC3E}">
        <p14:creationId xmlns:p14="http://schemas.microsoft.com/office/powerpoint/2010/main" val="195157147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nodeType="afterEffect">
                                  <p:stCondLst>
                                    <p:cond delay="22000"/>
                                  </p:stCondLst>
                                  <p:childTnLst>
                                    <p:animRot by="120000">
                                      <p:cBhvr>
                                        <p:cTn id="6" dur="100" fill="hold">
                                          <p:stCondLst>
                                            <p:cond delay="0"/>
                                          </p:stCondLst>
                                        </p:cTn>
                                        <p:tgtEl>
                                          <p:spTgt spid="13316">
                                            <p:txEl>
                                              <p:pRg st="9" end="9"/>
                                            </p:txEl>
                                          </p:spTgt>
                                        </p:tgtEl>
                                        <p:attrNameLst>
                                          <p:attrName>r</p:attrName>
                                        </p:attrNameLst>
                                      </p:cBhvr>
                                    </p:animRot>
                                    <p:animRot by="-240000">
                                      <p:cBhvr>
                                        <p:cTn id="7" dur="200" fill="hold">
                                          <p:stCondLst>
                                            <p:cond delay="200"/>
                                          </p:stCondLst>
                                        </p:cTn>
                                        <p:tgtEl>
                                          <p:spTgt spid="13316">
                                            <p:txEl>
                                              <p:pRg st="9" end="9"/>
                                            </p:txEl>
                                          </p:spTgt>
                                        </p:tgtEl>
                                        <p:attrNameLst>
                                          <p:attrName>r</p:attrName>
                                        </p:attrNameLst>
                                      </p:cBhvr>
                                    </p:animRot>
                                    <p:animRot by="240000">
                                      <p:cBhvr>
                                        <p:cTn id="8" dur="200" fill="hold">
                                          <p:stCondLst>
                                            <p:cond delay="400"/>
                                          </p:stCondLst>
                                        </p:cTn>
                                        <p:tgtEl>
                                          <p:spTgt spid="13316">
                                            <p:txEl>
                                              <p:pRg st="9" end="9"/>
                                            </p:txEl>
                                          </p:spTgt>
                                        </p:tgtEl>
                                        <p:attrNameLst>
                                          <p:attrName>r</p:attrName>
                                        </p:attrNameLst>
                                      </p:cBhvr>
                                    </p:animRot>
                                    <p:animRot by="-240000">
                                      <p:cBhvr>
                                        <p:cTn id="9" dur="200" fill="hold">
                                          <p:stCondLst>
                                            <p:cond delay="600"/>
                                          </p:stCondLst>
                                        </p:cTn>
                                        <p:tgtEl>
                                          <p:spTgt spid="13316">
                                            <p:txEl>
                                              <p:pRg st="9" end="9"/>
                                            </p:txEl>
                                          </p:spTgt>
                                        </p:tgtEl>
                                        <p:attrNameLst>
                                          <p:attrName>r</p:attrName>
                                        </p:attrNameLst>
                                      </p:cBhvr>
                                    </p:animRot>
                                    <p:animRot by="120000">
                                      <p:cBhvr>
                                        <p:cTn id="10" dur="200" fill="hold">
                                          <p:stCondLst>
                                            <p:cond delay="800"/>
                                          </p:stCondLst>
                                        </p:cTn>
                                        <p:tgtEl>
                                          <p:spTgt spid="13316">
                                            <p:txEl>
                                              <p:pRg st="9" end="9"/>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739B83D9EC05746835EEFEAC1333386" ma:contentTypeVersion="9" ma:contentTypeDescription="Create a new document." ma:contentTypeScope="" ma:versionID="006ba3e599dabd0635471657cdb3bfc3">
  <xsd:schema xmlns:xsd="http://www.w3.org/2001/XMLSchema" xmlns:xs="http://www.w3.org/2001/XMLSchema" xmlns:p="http://schemas.microsoft.com/office/2006/metadata/properties" xmlns:ns2="a543ae4e-6060-48c8-a421-709023b87e3c" xmlns:ns3="b72976aa-e7d9-498e-b08a-d3d9e47e4056" targetNamespace="http://schemas.microsoft.com/office/2006/metadata/properties" ma:root="true" ma:fieldsID="4314587907e6f5a278d5334c3fd06d7f" ns2:_="" ns3:_="">
    <xsd:import namespace="a543ae4e-6060-48c8-a421-709023b87e3c"/>
    <xsd:import namespace="b72976aa-e7d9-498e-b08a-d3d9e47e405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43ae4e-6060-48c8-a421-709023b87e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2976aa-e7d9-498e-b08a-d3d9e47e40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0FE43A-B569-46D8-B2E6-4E86852EFFD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295DD22-EFF5-42FA-92D3-C3CF97070885}">
  <ds:schemaRefs>
    <ds:schemaRef ds:uri="a543ae4e-6060-48c8-a421-709023b87e3c"/>
    <ds:schemaRef ds:uri="b72976aa-e7d9-498e-b08a-d3d9e47e405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21065CD-2C4E-4886-A7CF-5DEF85563E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184</TotalTime>
  <Words>3546</Words>
  <Application>Microsoft Office PowerPoint</Application>
  <PresentationFormat>On-screen Show (4:3)</PresentationFormat>
  <Paragraphs>280</Paragraphs>
  <Slides>32</Slides>
  <Notes>14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32</vt:i4>
      </vt:variant>
    </vt:vector>
  </HeadingPairs>
  <TitlesOfParts>
    <vt:vector size="42" baseType="lpstr">
      <vt:lpstr>Arial</vt:lpstr>
      <vt:lpstr>Calibri</vt:lpstr>
      <vt:lpstr>Courier New</vt:lpstr>
      <vt:lpstr>Lucida Grande</vt:lpstr>
      <vt:lpstr>Lucida Sans Unicode</vt:lpstr>
      <vt:lpstr>Verdana</vt:lpstr>
      <vt:lpstr>Wingdings</vt:lpstr>
      <vt:lpstr>Wingdings 2</vt:lpstr>
      <vt:lpstr>Wingdings 3</vt:lpstr>
      <vt:lpstr>Office Theme</vt:lpstr>
      <vt:lpstr>PowerPoint Presentation</vt:lpstr>
      <vt:lpstr>Our Purpose</vt:lpstr>
      <vt:lpstr>One Training Per Certification</vt:lpstr>
      <vt:lpstr>Training </vt:lpstr>
      <vt:lpstr>Suitable Employment</vt:lpstr>
      <vt:lpstr>Training Prior to Separation Adversely Affected Incumbent Workers</vt:lpstr>
      <vt:lpstr>PowerPoint Presentation</vt:lpstr>
      <vt:lpstr>Training Package Tips</vt:lpstr>
      <vt:lpstr>Training</vt:lpstr>
      <vt:lpstr>Training-Related Costs</vt:lpstr>
      <vt:lpstr>Allowable Training Materials</vt:lpstr>
      <vt:lpstr>Allowable Basic Supplies/Materials</vt:lpstr>
      <vt:lpstr>PCs/Laptops</vt:lpstr>
      <vt:lpstr>Breaks in Training </vt:lpstr>
      <vt:lpstr>Training Benchmarks</vt:lpstr>
      <vt:lpstr>Training Benchmarks</vt:lpstr>
      <vt:lpstr>WIOA and TRADE Performance Indicators</vt:lpstr>
      <vt:lpstr>Training Modifications</vt:lpstr>
      <vt:lpstr>Training Modifications</vt:lpstr>
      <vt:lpstr>Voluntary Withdrawal from Training</vt:lpstr>
      <vt:lpstr>Voluntary Withdrawal from Training</vt:lpstr>
      <vt:lpstr>Waiver of Overpayments</vt:lpstr>
      <vt:lpstr>Military Service</vt:lpstr>
      <vt:lpstr>Continuation of Training after Employment</vt:lpstr>
      <vt:lpstr>Credential Attainment</vt:lpstr>
      <vt:lpstr>Waivers from Training</vt:lpstr>
      <vt:lpstr>Waivers from Training </vt:lpstr>
      <vt:lpstr>Training Waivers Allowed </vt:lpstr>
      <vt:lpstr>Waivers from Training</vt:lpstr>
      <vt:lpstr>Waiver from Training</vt:lpstr>
      <vt:lpstr>We would like to thank you for your time!</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Quan, Christopher (DWD)</cp:lastModifiedBy>
  <cp:revision>16</cp:revision>
  <dcterms:created xsi:type="dcterms:W3CDTF">2018-04-17T17:15:10Z</dcterms:created>
  <dcterms:modified xsi:type="dcterms:W3CDTF">2022-02-11T18:38:24Z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0x0101005739B83D9EC05746835EEFEAC1333386</vt:lpwstr>
  </property>
</Properties>
</file>