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1"/>
  </p:notesMasterIdLst>
  <p:sldIdLst>
    <p:sldId id="310" r:id="rId5"/>
    <p:sldId id="261" r:id="rId6"/>
    <p:sldId id="263" r:id="rId7"/>
    <p:sldId id="265" r:id="rId8"/>
    <p:sldId id="295" r:id="rId9"/>
    <p:sldId id="419" r:id="rId10"/>
    <p:sldId id="297" r:id="rId11"/>
    <p:sldId id="298" r:id="rId12"/>
    <p:sldId id="271" r:id="rId13"/>
    <p:sldId id="275" r:id="rId14"/>
    <p:sldId id="299" r:id="rId15"/>
    <p:sldId id="269" r:id="rId16"/>
    <p:sldId id="300" r:id="rId17"/>
    <p:sldId id="404" r:id="rId18"/>
    <p:sldId id="407" r:id="rId19"/>
    <p:sldId id="408" r:id="rId20"/>
    <p:sldId id="409" r:id="rId21"/>
    <p:sldId id="417" r:id="rId22"/>
    <p:sldId id="416" r:id="rId23"/>
    <p:sldId id="418" r:id="rId24"/>
    <p:sldId id="410" r:id="rId25"/>
    <p:sldId id="411" r:id="rId26"/>
    <p:sldId id="412" r:id="rId27"/>
    <p:sldId id="413" r:id="rId28"/>
    <p:sldId id="414" r:id="rId29"/>
    <p:sldId id="277" r:id="rId3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DDC920-4252-4246-981C-0043E50ECBCA}" v="6" dt="2024-05-13T18:12:32.398"/>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0CE"/>
          </a:solidFill>
        </a:fill>
      </a:tcStyle>
    </a:wholeTbl>
    <a:band2H>
      <a:tcTxStyle/>
      <a:tcStyle>
        <a:tcBdr/>
        <a:fill>
          <a:solidFill>
            <a:srgbClr val="E6E9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ACB"/>
          </a:solidFill>
        </a:fill>
      </a:tcStyle>
    </a:wholeTbl>
    <a:band2H>
      <a:tcTxStyle/>
      <a:tcStyle>
        <a:tcBdr/>
        <a:fill>
          <a:solidFill>
            <a:srgbClr val="FFF5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F1F2"/>
          </a:solidFill>
        </a:fill>
      </a:tcStyle>
    </a:wholeTbl>
    <a:band2H>
      <a:tcTxStyle/>
      <a:tcStyle>
        <a:tcBdr/>
        <a:fill>
          <a:solidFill>
            <a:srgbClr val="ECF8F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515151"/>
        </a:fontRef>
        <a:srgbClr val="515151"/>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8E8E8"/>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515151"/>
        </a:fontRef>
        <a:srgbClr val="515151"/>
      </a:tcTxStyle>
      <a:tcStyle>
        <a:tcBdr>
          <a:left>
            <a:ln w="12700" cap="flat">
              <a:noFill/>
              <a:miter lim="400000"/>
            </a:ln>
          </a:left>
          <a:right>
            <a:ln w="12700" cap="flat">
              <a:noFill/>
              <a:miter lim="400000"/>
            </a:ln>
          </a:right>
          <a:top>
            <a:ln w="50800" cap="flat">
              <a:solidFill>
                <a:srgbClr val="515151"/>
              </a:solidFill>
              <a:prstDash val="solid"/>
              <a:round/>
            </a:ln>
          </a:top>
          <a:bottom>
            <a:ln w="25400" cap="flat">
              <a:solidFill>
                <a:srgbClr val="515151"/>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515151"/>
              </a:solidFill>
              <a:prstDash val="solid"/>
              <a:round/>
            </a:ln>
          </a:top>
          <a:bottom>
            <a:ln w="25400" cap="flat">
              <a:solidFill>
                <a:srgbClr val="515151"/>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515151"/>
        </a:fontRef>
        <a:srgbClr val="515151"/>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CFCF"/>
          </a:solidFill>
        </a:fill>
      </a:tcStyle>
    </a:wholeTbl>
    <a:band2H>
      <a:tcTxStyle/>
      <a:tcStyle>
        <a:tcBdr/>
        <a:fill>
          <a:solidFill>
            <a:srgbClr val="E8E8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1515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1515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15151"/>
          </a:solidFill>
        </a:fill>
      </a:tcStyle>
    </a:firstRow>
  </a:tblStyle>
  <a:tblStyle styleId="{2708684C-4D16-4618-839F-0558EEFCDFE6}" styleName="">
    <a:tblBg/>
    <a:wholeTbl>
      <a:tcTxStyle b="off"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12700" cap="flat">
              <a:solidFill>
                <a:srgbClr val="515151"/>
              </a:solidFill>
              <a:prstDash val="solid"/>
              <a:round/>
            </a:ln>
          </a:top>
          <a:bottom>
            <a:ln w="127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solidFill>
            <a:srgbClr val="515151">
              <a:alpha val="20000"/>
            </a:srgbClr>
          </a:solidFill>
        </a:fill>
      </a:tcStyle>
    </a:wholeTbl>
    <a:band2H>
      <a:tcTxStyle/>
      <a:tcStyle>
        <a:tcBdr/>
        <a:fill>
          <a:solidFill>
            <a:srgbClr val="FFFFFF"/>
          </a:solidFill>
        </a:fill>
      </a:tcStyle>
    </a:band2H>
    <a:firstCol>
      <a:tcTxStyle b="on"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12700" cap="flat">
              <a:solidFill>
                <a:srgbClr val="515151"/>
              </a:solidFill>
              <a:prstDash val="solid"/>
              <a:round/>
            </a:ln>
          </a:top>
          <a:bottom>
            <a:ln w="127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solidFill>
            <a:srgbClr val="515151">
              <a:alpha val="20000"/>
            </a:srgbClr>
          </a:solidFill>
        </a:fill>
      </a:tcStyle>
    </a:firstCol>
    <a:lastRow>
      <a:tcTxStyle b="on"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50800" cap="flat">
              <a:solidFill>
                <a:srgbClr val="515151"/>
              </a:solidFill>
              <a:prstDash val="solid"/>
              <a:round/>
            </a:ln>
          </a:top>
          <a:bottom>
            <a:ln w="127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noFill/>
        </a:fill>
      </a:tcStyle>
    </a:lastRow>
    <a:firstRow>
      <a:tcTxStyle b="on" i="off">
        <a:fontRef idx="minor">
          <a:srgbClr val="515151"/>
        </a:fontRef>
        <a:srgbClr val="515151"/>
      </a:tcTxStyle>
      <a:tcStyle>
        <a:tcBdr>
          <a:left>
            <a:ln w="12700" cap="flat">
              <a:solidFill>
                <a:srgbClr val="515151"/>
              </a:solidFill>
              <a:prstDash val="solid"/>
              <a:round/>
            </a:ln>
          </a:left>
          <a:right>
            <a:ln w="12700" cap="flat">
              <a:solidFill>
                <a:srgbClr val="515151"/>
              </a:solidFill>
              <a:prstDash val="solid"/>
              <a:round/>
            </a:ln>
          </a:right>
          <a:top>
            <a:ln w="12700" cap="flat">
              <a:solidFill>
                <a:srgbClr val="515151"/>
              </a:solidFill>
              <a:prstDash val="solid"/>
              <a:round/>
            </a:ln>
          </a:top>
          <a:bottom>
            <a:ln w="25400" cap="flat">
              <a:solidFill>
                <a:srgbClr val="515151"/>
              </a:solidFill>
              <a:prstDash val="solid"/>
              <a:round/>
            </a:ln>
          </a:bottom>
          <a:insideH>
            <a:ln w="12700" cap="flat">
              <a:solidFill>
                <a:srgbClr val="515151"/>
              </a:solidFill>
              <a:prstDash val="solid"/>
              <a:round/>
            </a:ln>
          </a:insideH>
          <a:insideV>
            <a:ln w="12700" cap="flat">
              <a:solidFill>
                <a:srgbClr val="515151"/>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24"/>
    <p:restoredTop sz="93680"/>
  </p:normalViewPr>
  <p:slideViewPr>
    <p:cSldViewPr snapToGrid="0" snapToObjects="1" showGuides="1">
      <p:cViewPr varScale="1">
        <p:scale>
          <a:sx n="62" d="100"/>
          <a:sy n="62" d="100"/>
        </p:scale>
        <p:origin x="68" y="52"/>
      </p:cViewPr>
      <p:guideLst>
        <p:guide orient="horz" pos="2160"/>
        <p:guide pos="3840"/>
      </p:guideLst>
    </p:cSldViewPr>
  </p:slideViewPr>
  <p:notesTextViewPr>
    <p:cViewPr>
      <p:scale>
        <a:sx n="1" d="1"/>
        <a:sy n="1" d="1"/>
      </p:scale>
      <p:origin x="0" y="0"/>
    </p:cViewPr>
  </p:notesTextViewPr>
  <p:notesViewPr>
    <p:cSldViewPr snapToGrid="0" snapToObjects="1" showGuide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acia, Carol M (EHS)" userId="fc7caa35-aa85-4643-af95-3cd1f08f7a41" providerId="ADAL" clId="{63DDC920-4252-4246-981C-0043E50ECBCA}"/>
    <pc:docChg chg="modSld">
      <pc:chgData name="Gracia, Carol M (EHS)" userId="fc7caa35-aa85-4643-af95-3cd1f08f7a41" providerId="ADAL" clId="{63DDC920-4252-4246-981C-0043E50ECBCA}" dt="2024-05-13T18:12:30.657" v="2" actId="20578"/>
      <pc:docMkLst>
        <pc:docMk/>
      </pc:docMkLst>
      <pc:sldChg chg="modSp">
        <pc:chgData name="Gracia, Carol M (EHS)" userId="fc7caa35-aa85-4643-af95-3cd1f08f7a41" providerId="ADAL" clId="{63DDC920-4252-4246-981C-0043E50ECBCA}" dt="2024-05-13T18:12:30.657" v="2" actId="20578"/>
        <pc:sldMkLst>
          <pc:docMk/>
          <pc:sldMk cId="535115627" sldId="300"/>
        </pc:sldMkLst>
        <pc:spChg chg="mod">
          <ac:chgData name="Gracia, Carol M (EHS)" userId="fc7caa35-aa85-4643-af95-3cd1f08f7a41" providerId="ADAL" clId="{63DDC920-4252-4246-981C-0043E50ECBCA}" dt="2024-05-13T18:12:30.657" v="2" actId="20578"/>
          <ac:spMkLst>
            <pc:docMk/>
            <pc:sldMk cId="535115627" sldId="300"/>
            <ac:spMk id="3" creationId="{8789D6F9-EABF-F26B-F2D1-2AD9C9568554}"/>
          </ac:spMkLst>
        </pc:spChg>
      </pc:sldChg>
      <pc:sldChg chg="modSp">
        <pc:chgData name="Gracia, Carol M (EHS)" userId="fc7caa35-aa85-4643-af95-3cd1f08f7a41" providerId="ADAL" clId="{63DDC920-4252-4246-981C-0043E50ECBCA}" dt="2024-05-13T18:06:39.434" v="0" actId="20578"/>
        <pc:sldMkLst>
          <pc:docMk/>
          <pc:sldMk cId="3363762887" sldId="310"/>
        </pc:sldMkLst>
        <pc:spChg chg="mod">
          <ac:chgData name="Gracia, Carol M (EHS)" userId="fc7caa35-aa85-4643-af95-3cd1f08f7a41" providerId="ADAL" clId="{63DDC920-4252-4246-981C-0043E50ECBCA}" dt="2024-05-13T18:06:39.434" v="0" actId="20578"/>
          <ac:spMkLst>
            <pc:docMk/>
            <pc:sldMk cId="3363762887" sldId="310"/>
            <ac:spMk id="3" creationId="{A0F6A44E-6D95-2B2B-3288-D1D61E6DFC5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E1F1D0-C451-4FF8-9E5B-BA119071F545}"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78C263C2-D93D-4DD2-8C99-20AAE3E656A7}">
      <dgm:prSet phldrT="[Text]"/>
      <dgm:spPr>
        <a:xfrm>
          <a:off x="228599" y="742952"/>
          <a:ext cx="1725390" cy="1659920"/>
        </a:xfrm>
        <a:prstGeom prst="ellipse">
          <a:avLst/>
        </a:prstGeom>
        <a:solidFill>
          <a:srgbClr val="4F81BD">
            <a:alpha val="50000"/>
            <a:hueOff val="0"/>
            <a:satOff val="0"/>
            <a:lumOff val="0"/>
            <a:alphaOff val="0"/>
          </a:srgbClr>
        </a:solidFill>
        <a:ln w="25400" cap="flat" cmpd="sng" algn="ctr">
          <a:solidFill>
            <a:srgbClr val="FF0000"/>
          </a:solidFill>
          <a:prstDash val="solid"/>
        </a:ln>
        <a:effectLst/>
      </dgm:spPr>
      <dgm:t>
        <a:bodyPr/>
        <a:lstStyle/>
        <a:p>
          <a:pPr>
            <a:buNone/>
          </a:pPr>
          <a:r>
            <a:rPr lang="en-US" dirty="0">
              <a:solidFill>
                <a:sysClr val="windowText" lastClr="000000">
                  <a:hueOff val="0"/>
                  <a:satOff val="0"/>
                  <a:lumOff val="0"/>
                  <a:alphaOff val="0"/>
                </a:sysClr>
              </a:solidFill>
              <a:latin typeface="Calibri"/>
              <a:ea typeface="+mn-ea"/>
              <a:cs typeface="+mn-cs"/>
            </a:rPr>
            <a:t>Self-Funded Private</a:t>
          </a:r>
        </a:p>
      </dgm:t>
    </dgm:pt>
    <dgm:pt modelId="{F17D033C-59DC-4FD6-9D0F-38C973309DCA}" type="parTrans" cxnId="{AED42BD9-A073-4A27-9B1D-35B7F4650409}">
      <dgm:prSet/>
      <dgm:spPr/>
      <dgm:t>
        <a:bodyPr/>
        <a:lstStyle/>
        <a:p>
          <a:endParaRPr lang="en-US"/>
        </a:p>
      </dgm:t>
    </dgm:pt>
    <dgm:pt modelId="{BC615669-189F-49DA-B41D-D151ACDDAF64}" type="sibTrans" cxnId="{AED42BD9-A073-4A27-9B1D-35B7F4650409}">
      <dgm:prSet/>
      <dgm:spPr/>
      <dgm:t>
        <a:bodyPr/>
        <a:lstStyle/>
        <a:p>
          <a:endParaRPr lang="en-US"/>
        </a:p>
      </dgm:t>
    </dgm:pt>
    <dgm:pt modelId="{F4B16E70-B6DE-4A26-970C-EA2270A10A4E}">
      <dgm:prSet phldrT="[Text]"/>
      <dgm:spPr>
        <a:xfrm>
          <a:off x="1313132" y="1226990"/>
          <a:ext cx="1896724" cy="1721338"/>
        </a:xfrm>
        <a:prstGeom prst="ellipse">
          <a:avLst/>
        </a:prstGeom>
        <a:solidFill>
          <a:srgbClr val="4F81BD">
            <a:alpha val="50000"/>
            <a:hueOff val="0"/>
            <a:satOff val="0"/>
            <a:lumOff val="0"/>
            <a:alphaOff val="0"/>
          </a:srgbClr>
        </a:solidFill>
        <a:ln w="25400" cap="flat" cmpd="sng" algn="ctr">
          <a:solidFill>
            <a:srgbClr val="FFFF00"/>
          </a:solidFill>
          <a:prstDash val="solid"/>
        </a:ln>
        <a:effectLst/>
      </dgm:spPr>
      <dgm:t>
        <a:bodyPr/>
        <a:lstStyle/>
        <a:p>
          <a:pPr>
            <a:buNone/>
          </a:pPr>
          <a:r>
            <a:rPr lang="en-US" dirty="0">
              <a:solidFill>
                <a:sysClr val="windowText" lastClr="000000">
                  <a:hueOff val="0"/>
                  <a:satOff val="0"/>
                  <a:lumOff val="0"/>
                  <a:alphaOff val="0"/>
                </a:sysClr>
              </a:solidFill>
              <a:latin typeface="Calibri"/>
              <a:ea typeface="+mn-ea"/>
              <a:cs typeface="+mn-cs"/>
            </a:rPr>
            <a:t>MassHealth/Medicare</a:t>
          </a:r>
        </a:p>
        <a:p>
          <a:pPr>
            <a:buNone/>
          </a:pPr>
          <a:r>
            <a:rPr lang="en-US" dirty="0">
              <a:solidFill>
                <a:sysClr val="windowText" lastClr="000000">
                  <a:hueOff val="0"/>
                  <a:satOff val="0"/>
                  <a:lumOff val="0"/>
                  <a:alphaOff val="0"/>
                </a:sysClr>
              </a:solidFill>
              <a:latin typeface="Calibri"/>
              <a:ea typeface="+mn-ea"/>
              <a:cs typeface="+mn-cs"/>
            </a:rPr>
            <a:t>Public</a:t>
          </a:r>
        </a:p>
      </dgm:t>
    </dgm:pt>
    <dgm:pt modelId="{44B64A3C-9A9A-46B5-B6D3-12BB989A3219}" type="parTrans" cxnId="{C0994F9E-BD7D-4B02-A1B6-BB15F6A42729}">
      <dgm:prSet/>
      <dgm:spPr/>
      <dgm:t>
        <a:bodyPr/>
        <a:lstStyle/>
        <a:p>
          <a:endParaRPr lang="en-US"/>
        </a:p>
      </dgm:t>
    </dgm:pt>
    <dgm:pt modelId="{2163B22C-D2E6-493D-AD8D-C4729CF3003D}" type="sibTrans" cxnId="{C0994F9E-BD7D-4B02-A1B6-BB15F6A42729}">
      <dgm:prSet/>
      <dgm:spPr/>
      <dgm:t>
        <a:bodyPr/>
        <a:lstStyle/>
        <a:p>
          <a:endParaRPr lang="en-US"/>
        </a:p>
      </dgm:t>
    </dgm:pt>
    <dgm:pt modelId="{81289146-6BBA-4D11-962D-FBEE876112A1}">
      <dgm:prSet phldrT="[Text]"/>
      <dgm:spPr>
        <a:xfrm>
          <a:off x="152396" y="2038352"/>
          <a:ext cx="1858896" cy="1721319"/>
        </a:xfrm>
        <a:prstGeom prst="ellipse">
          <a:avLst/>
        </a:prstGeom>
        <a:solidFill>
          <a:srgbClr val="4F81BD">
            <a:alpha val="50000"/>
            <a:hueOff val="0"/>
            <a:satOff val="0"/>
            <a:lumOff val="0"/>
            <a:alphaOff val="0"/>
          </a:srgbClr>
        </a:solidFill>
        <a:ln w="25400" cap="flat" cmpd="sng" algn="ctr">
          <a:solidFill>
            <a:srgbClr val="00B0F0"/>
          </a:solidFill>
          <a:prstDash val="solid"/>
        </a:ln>
        <a:effectLst/>
      </dgm:spPr>
      <dgm:t>
        <a:bodyPr/>
        <a:lstStyle/>
        <a:p>
          <a:pPr>
            <a:buNone/>
          </a:pPr>
          <a:r>
            <a:rPr lang="en-US" dirty="0">
              <a:solidFill>
                <a:sysClr val="windowText" lastClr="000000">
                  <a:hueOff val="0"/>
                  <a:satOff val="0"/>
                  <a:lumOff val="0"/>
                  <a:alphaOff val="0"/>
                </a:sysClr>
              </a:solidFill>
              <a:latin typeface="Calibri"/>
              <a:ea typeface="+mn-ea"/>
              <a:cs typeface="+mn-cs"/>
            </a:rPr>
            <a:t>Fully Funded Private</a:t>
          </a:r>
        </a:p>
      </dgm:t>
    </dgm:pt>
    <dgm:pt modelId="{8BB2FA48-B811-4A3D-ACAD-5B9C85B2EF8D}" type="parTrans" cxnId="{E1D406D3-6A36-4F13-9D9F-8DDA6D8E19E4}">
      <dgm:prSet/>
      <dgm:spPr/>
      <dgm:t>
        <a:bodyPr/>
        <a:lstStyle/>
        <a:p>
          <a:endParaRPr lang="en-US"/>
        </a:p>
      </dgm:t>
    </dgm:pt>
    <dgm:pt modelId="{7F9F4F3F-A41D-4D4B-8661-22096D31282A}" type="sibTrans" cxnId="{E1D406D3-6A36-4F13-9D9F-8DDA6D8E19E4}">
      <dgm:prSet/>
      <dgm:spPr/>
      <dgm:t>
        <a:bodyPr/>
        <a:lstStyle/>
        <a:p>
          <a:endParaRPr lang="en-US"/>
        </a:p>
      </dgm:t>
    </dgm:pt>
    <dgm:pt modelId="{6C0C41AB-606C-40A0-A0A8-177AD2C64C25}" type="pres">
      <dgm:prSet presAssocID="{5CE1F1D0-C451-4FF8-9E5B-BA119071F545}" presName="compositeShape" presStyleCnt="0">
        <dgm:presLayoutVars>
          <dgm:chMax val="7"/>
          <dgm:dir/>
          <dgm:resizeHandles val="exact"/>
        </dgm:presLayoutVars>
      </dgm:prSet>
      <dgm:spPr/>
    </dgm:pt>
    <dgm:pt modelId="{73D8BB15-89DE-4A16-9769-2637A3E35E1A}" type="pres">
      <dgm:prSet presAssocID="{78C263C2-D93D-4DD2-8C99-20AAE3E656A7}" presName="circ1" presStyleLbl="vennNode1" presStyleIdx="0" presStyleCnt="3" custScaleX="92818" custScaleY="89296" custLinFactNeighborX="-26868" custLinFactNeighborY="-136"/>
      <dgm:spPr/>
    </dgm:pt>
    <dgm:pt modelId="{6F8793AA-4002-45C7-9D1A-C212C16FB2FC}" type="pres">
      <dgm:prSet presAssocID="{78C263C2-D93D-4DD2-8C99-20AAE3E656A7}" presName="circ1Tx" presStyleLbl="revTx" presStyleIdx="0" presStyleCnt="0">
        <dgm:presLayoutVars>
          <dgm:chMax val="0"/>
          <dgm:chPref val="0"/>
          <dgm:bulletEnabled val="1"/>
        </dgm:presLayoutVars>
      </dgm:prSet>
      <dgm:spPr/>
    </dgm:pt>
    <dgm:pt modelId="{B515E235-F465-4D29-A5BB-E74F23C50151}" type="pres">
      <dgm:prSet presAssocID="{F4B16E70-B6DE-4A26-970C-EA2270A10A4E}" presName="circ2" presStyleLbl="vennNode1" presStyleIdx="1" presStyleCnt="3" custScaleX="102035" custScaleY="92600" custLinFactNeighborX="4219" custLinFactNeighborY="-34945"/>
      <dgm:spPr/>
    </dgm:pt>
    <dgm:pt modelId="{E0089C54-7196-49E6-B06A-9B3561BEE468}" type="pres">
      <dgm:prSet presAssocID="{F4B16E70-B6DE-4A26-970C-EA2270A10A4E}" presName="circ2Tx" presStyleLbl="revTx" presStyleIdx="0" presStyleCnt="0">
        <dgm:presLayoutVars>
          <dgm:chMax val="0"/>
          <dgm:chPref val="0"/>
          <dgm:bulletEnabled val="1"/>
        </dgm:presLayoutVars>
      </dgm:prSet>
      <dgm:spPr/>
    </dgm:pt>
    <dgm:pt modelId="{F7A55035-6757-48C1-941A-199FDF5EFD69}" type="pres">
      <dgm:prSet presAssocID="{81289146-6BBA-4D11-962D-FBEE876112A1}" presName="circ3" presStyleLbl="vennNode1" presStyleIdx="2" presStyleCnt="3" custScaleY="92599" custLinFactNeighborX="8707" custLinFactNeighborY="8702"/>
      <dgm:spPr/>
    </dgm:pt>
    <dgm:pt modelId="{9F140670-1E11-4709-AE6A-0980DBD68EE4}" type="pres">
      <dgm:prSet presAssocID="{81289146-6BBA-4D11-962D-FBEE876112A1}" presName="circ3Tx" presStyleLbl="revTx" presStyleIdx="0" presStyleCnt="0">
        <dgm:presLayoutVars>
          <dgm:chMax val="0"/>
          <dgm:chPref val="0"/>
          <dgm:bulletEnabled val="1"/>
        </dgm:presLayoutVars>
      </dgm:prSet>
      <dgm:spPr/>
    </dgm:pt>
  </dgm:ptLst>
  <dgm:cxnLst>
    <dgm:cxn modelId="{B03FD60D-02B5-431C-BF64-F80B12E2E605}" type="presOf" srcId="{F4B16E70-B6DE-4A26-970C-EA2270A10A4E}" destId="{B515E235-F465-4D29-A5BB-E74F23C50151}" srcOrd="0" destOrd="0" presId="urn:microsoft.com/office/officeart/2005/8/layout/venn1"/>
    <dgm:cxn modelId="{0262C516-4642-460D-A63C-1FF6000895BE}" type="presOf" srcId="{81289146-6BBA-4D11-962D-FBEE876112A1}" destId="{9F140670-1E11-4709-AE6A-0980DBD68EE4}" srcOrd="1" destOrd="0" presId="urn:microsoft.com/office/officeart/2005/8/layout/venn1"/>
    <dgm:cxn modelId="{E1E5D626-88E2-4247-99E0-D59F1793CC79}" type="presOf" srcId="{5CE1F1D0-C451-4FF8-9E5B-BA119071F545}" destId="{6C0C41AB-606C-40A0-A0A8-177AD2C64C25}" srcOrd="0" destOrd="0" presId="urn:microsoft.com/office/officeart/2005/8/layout/venn1"/>
    <dgm:cxn modelId="{DBDC723F-3F39-4F25-AA92-949FDD0E4CE6}" type="presOf" srcId="{78C263C2-D93D-4DD2-8C99-20AAE3E656A7}" destId="{6F8793AA-4002-45C7-9D1A-C212C16FB2FC}" srcOrd="1" destOrd="0" presId="urn:microsoft.com/office/officeart/2005/8/layout/venn1"/>
    <dgm:cxn modelId="{B4AC9892-DBBC-430F-B969-1F7C54013D87}" type="presOf" srcId="{78C263C2-D93D-4DD2-8C99-20AAE3E656A7}" destId="{73D8BB15-89DE-4A16-9769-2637A3E35E1A}" srcOrd="0" destOrd="0" presId="urn:microsoft.com/office/officeart/2005/8/layout/venn1"/>
    <dgm:cxn modelId="{C0994F9E-BD7D-4B02-A1B6-BB15F6A42729}" srcId="{5CE1F1D0-C451-4FF8-9E5B-BA119071F545}" destId="{F4B16E70-B6DE-4A26-970C-EA2270A10A4E}" srcOrd="1" destOrd="0" parTransId="{44B64A3C-9A9A-46B5-B6D3-12BB989A3219}" sibTransId="{2163B22C-D2E6-493D-AD8D-C4729CF3003D}"/>
    <dgm:cxn modelId="{A6D56FA4-1984-4313-8414-B15730D64B77}" type="presOf" srcId="{81289146-6BBA-4D11-962D-FBEE876112A1}" destId="{F7A55035-6757-48C1-941A-199FDF5EFD69}" srcOrd="0" destOrd="0" presId="urn:microsoft.com/office/officeart/2005/8/layout/venn1"/>
    <dgm:cxn modelId="{700534B8-E90B-4AF9-8B0A-17185F7F354D}" type="presOf" srcId="{F4B16E70-B6DE-4A26-970C-EA2270A10A4E}" destId="{E0089C54-7196-49E6-B06A-9B3561BEE468}" srcOrd="1" destOrd="0" presId="urn:microsoft.com/office/officeart/2005/8/layout/venn1"/>
    <dgm:cxn modelId="{E1D406D3-6A36-4F13-9D9F-8DDA6D8E19E4}" srcId="{5CE1F1D0-C451-4FF8-9E5B-BA119071F545}" destId="{81289146-6BBA-4D11-962D-FBEE876112A1}" srcOrd="2" destOrd="0" parTransId="{8BB2FA48-B811-4A3D-ACAD-5B9C85B2EF8D}" sibTransId="{7F9F4F3F-A41D-4D4B-8661-22096D31282A}"/>
    <dgm:cxn modelId="{AED42BD9-A073-4A27-9B1D-35B7F4650409}" srcId="{5CE1F1D0-C451-4FF8-9E5B-BA119071F545}" destId="{78C263C2-D93D-4DD2-8C99-20AAE3E656A7}" srcOrd="0" destOrd="0" parTransId="{F17D033C-59DC-4FD6-9D0F-38C973309DCA}" sibTransId="{BC615669-189F-49DA-B41D-D151ACDDAF64}"/>
    <dgm:cxn modelId="{C692DB5B-642F-4167-8536-F05DACD28E96}" type="presParOf" srcId="{6C0C41AB-606C-40A0-A0A8-177AD2C64C25}" destId="{73D8BB15-89DE-4A16-9769-2637A3E35E1A}" srcOrd="0" destOrd="0" presId="urn:microsoft.com/office/officeart/2005/8/layout/venn1"/>
    <dgm:cxn modelId="{1012245A-7178-481D-BE1F-925336A3AE31}" type="presParOf" srcId="{6C0C41AB-606C-40A0-A0A8-177AD2C64C25}" destId="{6F8793AA-4002-45C7-9D1A-C212C16FB2FC}" srcOrd="1" destOrd="0" presId="urn:microsoft.com/office/officeart/2005/8/layout/venn1"/>
    <dgm:cxn modelId="{EB5B7F41-60AB-4A06-99AD-8C7F31BEE974}" type="presParOf" srcId="{6C0C41AB-606C-40A0-A0A8-177AD2C64C25}" destId="{B515E235-F465-4D29-A5BB-E74F23C50151}" srcOrd="2" destOrd="0" presId="urn:microsoft.com/office/officeart/2005/8/layout/venn1"/>
    <dgm:cxn modelId="{D05E0A1D-FB77-45AA-94E9-8ACE41ADC774}" type="presParOf" srcId="{6C0C41AB-606C-40A0-A0A8-177AD2C64C25}" destId="{E0089C54-7196-49E6-B06A-9B3561BEE468}" srcOrd="3" destOrd="0" presId="urn:microsoft.com/office/officeart/2005/8/layout/venn1"/>
    <dgm:cxn modelId="{012DF60D-1B5C-48C8-A9D3-2A4F1C537052}" type="presParOf" srcId="{6C0C41AB-606C-40A0-A0A8-177AD2C64C25}" destId="{F7A55035-6757-48C1-941A-199FDF5EFD69}" srcOrd="4" destOrd="0" presId="urn:microsoft.com/office/officeart/2005/8/layout/venn1"/>
    <dgm:cxn modelId="{1C7524C5-F5C3-42DF-B180-71EC7102A8A3}" type="presParOf" srcId="{6C0C41AB-606C-40A0-A0A8-177AD2C64C25}" destId="{9F140670-1E11-4709-AE6A-0980DBD68EE4}" srcOrd="5" destOrd="0" presId="urn:microsoft.com/office/officeart/2005/8/layout/venn1"/>
  </dgm:cxnLst>
  <dgm:bg>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8BB15-89DE-4A16-9769-2637A3E35E1A}">
      <dsp:nvSpPr>
        <dsp:cNvPr id="0" name=""/>
        <dsp:cNvSpPr/>
      </dsp:nvSpPr>
      <dsp:spPr>
        <a:xfrm>
          <a:off x="228599" y="742952"/>
          <a:ext cx="1725390" cy="1659920"/>
        </a:xfrm>
        <a:prstGeom prst="ellipse">
          <a:avLst/>
        </a:prstGeom>
        <a:solidFill>
          <a:srgbClr val="4F81BD">
            <a:alpha val="50000"/>
            <a:hueOff val="0"/>
            <a:satOff val="0"/>
            <a:lumOff val="0"/>
            <a:alphaOff val="0"/>
          </a:srgbClr>
        </a:solidFill>
        <a:ln w="25400" cap="flat" cmpd="sng" algn="ctr">
          <a:solidFill>
            <a:srgbClr val="FF000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r>
            <a:rPr lang="en-US" sz="700" kern="1200" dirty="0">
              <a:solidFill>
                <a:sysClr val="windowText" lastClr="000000">
                  <a:hueOff val="0"/>
                  <a:satOff val="0"/>
                  <a:lumOff val="0"/>
                  <a:alphaOff val="0"/>
                </a:sysClr>
              </a:solidFill>
              <a:latin typeface="Calibri"/>
              <a:ea typeface="+mn-ea"/>
              <a:cs typeface="+mn-cs"/>
            </a:rPr>
            <a:t>Self-Funded Private</a:t>
          </a:r>
        </a:p>
      </dsp:txBody>
      <dsp:txXfrm>
        <a:off x="643948" y="1142828"/>
        <a:ext cx="894692" cy="528184"/>
      </dsp:txXfrm>
    </dsp:sp>
    <dsp:sp modelId="{B515E235-F465-4D29-A5BB-E74F23C50151}">
      <dsp:nvSpPr>
        <dsp:cNvPr id="0" name=""/>
        <dsp:cNvSpPr/>
      </dsp:nvSpPr>
      <dsp:spPr>
        <a:xfrm>
          <a:off x="1313132" y="1226990"/>
          <a:ext cx="1896724" cy="1721338"/>
        </a:xfrm>
        <a:prstGeom prst="ellipse">
          <a:avLst/>
        </a:prstGeom>
        <a:solidFill>
          <a:srgbClr val="4F81BD">
            <a:alpha val="50000"/>
            <a:hueOff val="0"/>
            <a:satOff val="0"/>
            <a:lumOff val="0"/>
            <a:alphaOff val="0"/>
          </a:srgbClr>
        </a:solidFill>
        <a:ln w="25400" cap="flat" cmpd="sng" algn="ctr">
          <a:solidFill>
            <a:srgbClr val="FFFF0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r>
            <a:rPr lang="en-US" sz="700" kern="1200" dirty="0">
              <a:solidFill>
                <a:sysClr val="windowText" lastClr="000000">
                  <a:hueOff val="0"/>
                  <a:satOff val="0"/>
                  <a:lumOff val="0"/>
                  <a:alphaOff val="0"/>
                </a:sysClr>
              </a:solidFill>
              <a:latin typeface="Calibri"/>
              <a:ea typeface="+mn-ea"/>
              <a:cs typeface="+mn-cs"/>
            </a:rPr>
            <a:t>MassHealth/Medicare</a:t>
          </a:r>
        </a:p>
        <a:p>
          <a:pPr marL="0" lvl="0" indent="0" algn="ctr" defTabSz="311150">
            <a:lnSpc>
              <a:spcPct val="90000"/>
            </a:lnSpc>
            <a:spcBef>
              <a:spcPct val="0"/>
            </a:spcBef>
            <a:spcAft>
              <a:spcPct val="35000"/>
            </a:spcAft>
            <a:buNone/>
          </a:pPr>
          <a:r>
            <a:rPr lang="en-US" sz="700" kern="1200" dirty="0">
              <a:solidFill>
                <a:sysClr val="windowText" lastClr="000000">
                  <a:hueOff val="0"/>
                  <a:satOff val="0"/>
                  <a:lumOff val="0"/>
                  <a:alphaOff val="0"/>
                </a:sysClr>
              </a:solidFill>
              <a:latin typeface="Calibri"/>
              <a:ea typeface="+mn-ea"/>
              <a:cs typeface="+mn-cs"/>
            </a:rPr>
            <a:t>Public</a:t>
          </a:r>
        </a:p>
      </dsp:txBody>
      <dsp:txXfrm>
        <a:off x="2059874" y="1810315"/>
        <a:ext cx="804712" cy="669443"/>
      </dsp:txXfrm>
    </dsp:sp>
    <dsp:sp modelId="{F7A55035-6757-48C1-941A-199FDF5EFD69}">
      <dsp:nvSpPr>
        <dsp:cNvPr id="0" name=""/>
        <dsp:cNvSpPr/>
      </dsp:nvSpPr>
      <dsp:spPr>
        <a:xfrm>
          <a:off x="152396" y="2038352"/>
          <a:ext cx="1858896" cy="1721319"/>
        </a:xfrm>
        <a:prstGeom prst="ellipse">
          <a:avLst/>
        </a:prstGeom>
        <a:solidFill>
          <a:srgbClr val="4F81BD">
            <a:alpha val="50000"/>
            <a:hueOff val="0"/>
            <a:satOff val="0"/>
            <a:lumOff val="0"/>
            <a:alphaOff val="0"/>
          </a:srgbClr>
        </a:solidFill>
        <a:ln w="25400" cap="flat" cmpd="sng" algn="ctr">
          <a:solidFill>
            <a:srgbClr val="00B0F0"/>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r>
            <a:rPr lang="en-US" sz="700" kern="1200" dirty="0">
              <a:solidFill>
                <a:sysClr val="windowText" lastClr="000000">
                  <a:hueOff val="0"/>
                  <a:satOff val="0"/>
                  <a:lumOff val="0"/>
                  <a:alphaOff val="0"/>
                </a:sysClr>
              </a:solidFill>
              <a:latin typeface="Calibri"/>
              <a:ea typeface="+mn-ea"/>
              <a:cs typeface="+mn-cs"/>
            </a:rPr>
            <a:t>Fully Funded Private</a:t>
          </a:r>
        </a:p>
      </dsp:txBody>
      <dsp:txXfrm>
        <a:off x="490780" y="2621671"/>
        <a:ext cx="788663" cy="669435"/>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0" name="Shape 100"/>
          <p:cNvSpPr>
            <a:spLocks noGrp="1" noRot="1" noChangeAspect="1"/>
          </p:cNvSpPr>
          <p:nvPr>
            <p:ph type="sldImg"/>
          </p:nvPr>
        </p:nvSpPr>
        <p:spPr>
          <a:xfrm>
            <a:off x="1143000" y="685800"/>
            <a:ext cx="4572000" cy="3429000"/>
          </a:xfrm>
          <a:prstGeom prst="rect">
            <a:avLst/>
          </a:prstGeom>
        </p:spPr>
        <p:txBody>
          <a:bodyPr/>
          <a:lstStyle/>
          <a:p>
            <a:endParaRPr/>
          </a:p>
        </p:txBody>
      </p:sp>
      <p:sp>
        <p:nvSpPr>
          <p:cNvPr id="101" name="Shape 10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solidFill>
          <a:srgbClr val="515151"/>
        </a:solidFill>
        <a:latin typeface="+mn-lt"/>
        <a:ea typeface="+mn-ea"/>
        <a:cs typeface="+mn-cs"/>
        <a:sym typeface="Arial"/>
      </a:defRPr>
    </a:lvl1pPr>
    <a:lvl2pPr indent="228600" latinLnBrk="0">
      <a:defRPr sz="1200">
        <a:solidFill>
          <a:srgbClr val="515151"/>
        </a:solidFill>
        <a:latin typeface="+mn-lt"/>
        <a:ea typeface="+mn-ea"/>
        <a:cs typeface="+mn-cs"/>
        <a:sym typeface="Arial"/>
      </a:defRPr>
    </a:lvl2pPr>
    <a:lvl3pPr indent="457200" latinLnBrk="0">
      <a:defRPr sz="1200">
        <a:solidFill>
          <a:srgbClr val="515151"/>
        </a:solidFill>
        <a:latin typeface="+mn-lt"/>
        <a:ea typeface="+mn-ea"/>
        <a:cs typeface="+mn-cs"/>
        <a:sym typeface="Arial"/>
      </a:defRPr>
    </a:lvl3pPr>
    <a:lvl4pPr indent="685800" latinLnBrk="0">
      <a:defRPr sz="1200">
        <a:solidFill>
          <a:srgbClr val="515151"/>
        </a:solidFill>
        <a:latin typeface="+mn-lt"/>
        <a:ea typeface="+mn-ea"/>
        <a:cs typeface="+mn-cs"/>
        <a:sym typeface="Arial"/>
      </a:defRPr>
    </a:lvl4pPr>
    <a:lvl5pPr indent="914400" latinLnBrk="0">
      <a:defRPr sz="1200">
        <a:solidFill>
          <a:srgbClr val="515151"/>
        </a:solidFill>
        <a:latin typeface="+mn-lt"/>
        <a:ea typeface="+mn-ea"/>
        <a:cs typeface="+mn-cs"/>
        <a:sym typeface="Arial"/>
      </a:defRPr>
    </a:lvl5pPr>
    <a:lvl6pPr indent="1143000" latinLnBrk="0">
      <a:defRPr sz="1200">
        <a:solidFill>
          <a:srgbClr val="515151"/>
        </a:solidFill>
        <a:latin typeface="+mn-lt"/>
        <a:ea typeface="+mn-ea"/>
        <a:cs typeface="+mn-cs"/>
        <a:sym typeface="Arial"/>
      </a:defRPr>
    </a:lvl6pPr>
    <a:lvl7pPr indent="1371600" latinLnBrk="0">
      <a:defRPr sz="1200">
        <a:solidFill>
          <a:srgbClr val="515151"/>
        </a:solidFill>
        <a:latin typeface="+mn-lt"/>
        <a:ea typeface="+mn-ea"/>
        <a:cs typeface="+mn-cs"/>
        <a:sym typeface="Arial"/>
      </a:defRPr>
    </a:lvl7pPr>
    <a:lvl8pPr indent="1600200" latinLnBrk="0">
      <a:defRPr sz="1200">
        <a:solidFill>
          <a:srgbClr val="515151"/>
        </a:solidFill>
        <a:latin typeface="+mn-lt"/>
        <a:ea typeface="+mn-ea"/>
        <a:cs typeface="+mn-cs"/>
        <a:sym typeface="Arial"/>
      </a:defRPr>
    </a:lvl8pPr>
    <a:lvl9pPr indent="1828800" latinLnBrk="0">
      <a:defRPr sz="1200">
        <a:solidFill>
          <a:srgbClr val="515151"/>
        </a:solidFill>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   Available in 38 states – including CA, NY, NJ.    Not available in CT. https://</a:t>
            </a:r>
            <a:r>
              <a:rPr lang="en-US" dirty="0" err="1"/>
              <a:t>www.dol.gov</a:t>
            </a:r>
            <a:r>
              <a:rPr lang="en-US" dirty="0"/>
              <a:t>/sites/</a:t>
            </a:r>
            <a:r>
              <a:rPr lang="en-US" dirty="0" err="1"/>
              <a:t>dolgov</a:t>
            </a:r>
            <a:r>
              <a:rPr lang="en-US" dirty="0"/>
              <a:t>/files/</a:t>
            </a:r>
            <a:r>
              <a:rPr lang="en-US" dirty="0" err="1"/>
              <a:t>ebsa</a:t>
            </a:r>
            <a:r>
              <a:rPr lang="en-US" dirty="0"/>
              <a:t>/laws-and-regulations/laws/</a:t>
            </a:r>
            <a:r>
              <a:rPr lang="en-US" dirty="0" err="1"/>
              <a:t>chipra</a:t>
            </a:r>
            <a:r>
              <a:rPr lang="en-US" dirty="0"/>
              <a:t>/model-</a:t>
            </a:r>
            <a:r>
              <a:rPr lang="en-US" dirty="0" err="1"/>
              <a:t>notice.pdf</a:t>
            </a:r>
            <a:endParaRPr lang="en-US" dirty="0"/>
          </a:p>
        </p:txBody>
      </p:sp>
    </p:spTree>
    <p:extLst>
      <p:ext uri="{BB962C8B-B14F-4D97-AF65-F5344CB8AC3E}">
        <p14:creationId xmlns:p14="http://schemas.microsoft.com/office/powerpoint/2010/main" val="3320352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https://</a:t>
            </a:r>
            <a:r>
              <a:rPr lang="en-US" dirty="0" err="1"/>
              <a:t>www.disabilitysecrets.com</a:t>
            </a:r>
            <a:r>
              <a:rPr lang="en-US" dirty="0"/>
              <a:t>/resources/health-care/</a:t>
            </a:r>
            <a:r>
              <a:rPr lang="en-US" dirty="0" err="1"/>
              <a:t>medicare</a:t>
            </a:r>
            <a:r>
              <a:rPr lang="en-US" dirty="0"/>
              <a:t>/which-states-automatically-grant-med</a:t>
            </a:r>
          </a:p>
        </p:txBody>
      </p:sp>
    </p:spTree>
    <p:extLst>
      <p:ext uri="{BB962C8B-B14F-4D97-AF65-F5344CB8AC3E}">
        <p14:creationId xmlns:p14="http://schemas.microsoft.com/office/powerpoint/2010/main" val="2255854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Disclaimer: People may have detailed questions about enrollment Medicare, but this isn’t what this presentation is about</a:t>
            </a:r>
          </a:p>
        </p:txBody>
      </p:sp>
      <p:sp>
        <p:nvSpPr>
          <p:cNvPr id="4" name="Slide Number Placeholder 3"/>
          <p:cNvSpPr>
            <a:spLocks noGrp="1"/>
          </p:cNvSpPr>
          <p:nvPr>
            <p:ph type="sldNum" sz="quarter" idx="5"/>
          </p:nvPr>
        </p:nvSpPr>
        <p:spPr/>
        <p:txBody>
          <a:bodyPr/>
          <a:lstStyle/>
          <a:p>
            <a:fld id="{C259FEC2-18F9-4CED-A6ED-73617A53BA9A}" type="slidenum">
              <a:rPr lang="en-US" smtClean="0"/>
              <a:t>14</a:t>
            </a:fld>
            <a:endParaRPr lang="en-US"/>
          </a:p>
        </p:txBody>
      </p:sp>
    </p:spTree>
    <p:extLst>
      <p:ext uri="{BB962C8B-B14F-4D97-AF65-F5344CB8AC3E}">
        <p14:creationId xmlns:p14="http://schemas.microsoft.com/office/powerpoint/2010/main" val="42545970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Age at which autistic adult might be enrolled in Medicare can vary widely (based on parental age at child’s birth, age when parent opts to take Social Security benefits). [Expand on this only if confusing:  Child can be as young as 18 and received DAC benefits (thus, 20 when Medicare begins). Thus, if child was born when parent was 44 and parent took Social Security at 62, DAC benefits would begin at age 18 and Medicare at 20. On the other hand, if child was born when parent is 25 and that parent waits until 70 to start collecting Social Security, the DAC wouldn’t receive Medicare until age 47 (45 plus 2 years).</a:t>
            </a:r>
          </a:p>
          <a:p>
            <a:endParaRPr lang="en-US" dirty="0"/>
          </a:p>
        </p:txBody>
      </p:sp>
      <p:sp>
        <p:nvSpPr>
          <p:cNvPr id="4" name="Slide Number Placeholder 3"/>
          <p:cNvSpPr>
            <a:spLocks noGrp="1"/>
          </p:cNvSpPr>
          <p:nvPr>
            <p:ph type="sldNum" sz="quarter" idx="5"/>
          </p:nvPr>
        </p:nvSpPr>
        <p:spPr/>
        <p:txBody>
          <a:bodyPr/>
          <a:lstStyle/>
          <a:p>
            <a:fld id="{C259FEC2-18F9-4CED-A6ED-73617A53BA9A}" type="slidenum">
              <a:rPr lang="en-US" smtClean="0"/>
              <a:t>15</a:t>
            </a:fld>
            <a:endParaRPr lang="en-US"/>
          </a:p>
        </p:txBody>
      </p:sp>
    </p:spTree>
    <p:extLst>
      <p:ext uri="{BB962C8B-B14F-4D97-AF65-F5344CB8AC3E}">
        <p14:creationId xmlns:p14="http://schemas.microsoft.com/office/powerpoint/2010/main" val="1628811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Give example:  BCBAs are not providers permitted to bill Medicare</a:t>
            </a:r>
          </a:p>
        </p:txBody>
      </p:sp>
      <p:sp>
        <p:nvSpPr>
          <p:cNvPr id="4" name="Slide Number Placeholder 3"/>
          <p:cNvSpPr>
            <a:spLocks noGrp="1"/>
          </p:cNvSpPr>
          <p:nvPr>
            <p:ph type="sldNum" sz="quarter" idx="5"/>
          </p:nvPr>
        </p:nvSpPr>
        <p:spPr/>
        <p:txBody>
          <a:bodyPr/>
          <a:lstStyle/>
          <a:p>
            <a:fld id="{C259FEC2-18F9-4CED-A6ED-73617A53BA9A}" type="slidenum">
              <a:rPr lang="en-US" smtClean="0"/>
              <a:t>17</a:t>
            </a:fld>
            <a:endParaRPr lang="en-US"/>
          </a:p>
        </p:txBody>
      </p:sp>
    </p:spTree>
    <p:extLst>
      <p:ext uri="{BB962C8B-B14F-4D97-AF65-F5344CB8AC3E}">
        <p14:creationId xmlns:p14="http://schemas.microsoft.com/office/powerpoint/2010/main" val="2000117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9FEC2-18F9-4CED-A6ED-73617A53BA9A}" type="slidenum">
              <a:rPr lang="en-US" smtClean="0"/>
              <a:t>18</a:t>
            </a:fld>
            <a:endParaRPr lang="en-US"/>
          </a:p>
        </p:txBody>
      </p:sp>
    </p:spTree>
    <p:extLst>
      <p:ext uri="{BB962C8B-B14F-4D97-AF65-F5344CB8AC3E}">
        <p14:creationId xmlns:p14="http://schemas.microsoft.com/office/powerpoint/2010/main" val="1686976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a:t>Explain MH Parity: the requirement to provide the same level of insurance coverage for MH treatments as are provided for medical/surgical treatments – based on both quantitative (e.g., number of visits) and non-quantitative measures (e.g., pre-authorization requirements).</a:t>
            </a:r>
          </a:p>
          <a:p>
            <a:pPr marL="228600" marR="0" lvl="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a:t>We have also recently become aware that Medicare providers get paid less for serving dually eligible individuals</a:t>
            </a:r>
          </a:p>
          <a:p>
            <a:endParaRPr lang="en-US" dirty="0"/>
          </a:p>
        </p:txBody>
      </p:sp>
      <p:sp>
        <p:nvSpPr>
          <p:cNvPr id="4" name="Slide Number Placeholder 3"/>
          <p:cNvSpPr>
            <a:spLocks noGrp="1"/>
          </p:cNvSpPr>
          <p:nvPr>
            <p:ph type="sldNum" sz="quarter" idx="5"/>
          </p:nvPr>
        </p:nvSpPr>
        <p:spPr/>
        <p:txBody>
          <a:bodyPr/>
          <a:lstStyle/>
          <a:p>
            <a:fld id="{C259FEC2-18F9-4CED-A6ED-73617A53BA9A}" type="slidenum">
              <a:rPr lang="en-US" smtClean="0"/>
              <a:t>22</a:t>
            </a:fld>
            <a:endParaRPr lang="en-US"/>
          </a:p>
        </p:txBody>
      </p:sp>
    </p:spTree>
    <p:extLst>
      <p:ext uri="{BB962C8B-B14F-4D97-AF65-F5344CB8AC3E}">
        <p14:creationId xmlns:p14="http://schemas.microsoft.com/office/powerpoint/2010/main" val="3537204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9FEC2-18F9-4CED-A6ED-73617A53BA9A}" type="slidenum">
              <a:rPr lang="en-US" smtClean="0"/>
              <a:t>24</a:t>
            </a:fld>
            <a:endParaRPr lang="en-US"/>
          </a:p>
        </p:txBody>
      </p:sp>
    </p:spTree>
    <p:extLst>
      <p:ext uri="{BB962C8B-B14F-4D97-AF65-F5344CB8AC3E}">
        <p14:creationId xmlns:p14="http://schemas.microsoft.com/office/powerpoint/2010/main" val="25851710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259FEC2-18F9-4CED-A6ED-73617A53BA9A}" type="slidenum">
              <a:rPr lang="en-US" smtClean="0"/>
              <a:t>25</a:t>
            </a:fld>
            <a:endParaRPr lang="en-US"/>
          </a:p>
        </p:txBody>
      </p:sp>
    </p:spTree>
    <p:extLst>
      <p:ext uri="{BB962C8B-B14F-4D97-AF65-F5344CB8AC3E}">
        <p14:creationId xmlns:p14="http://schemas.microsoft.com/office/powerpoint/2010/main" val="2274178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SectionDivider">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23" name="Click to edit Master title style lorem ipsum"/>
          <p:cNvSpPr txBox="1">
            <a:spLocks noGrp="1"/>
          </p:cNvSpPr>
          <p:nvPr>
            <p:ph type="title" hasCustomPrompt="1"/>
          </p:nvPr>
        </p:nvSpPr>
        <p:spPr>
          <a:xfrm>
            <a:off x="457200" y="1924985"/>
            <a:ext cx="11277600" cy="1504019"/>
          </a:xfrm>
          <a:prstGeom prst="rect">
            <a:avLst/>
          </a:prstGeom>
        </p:spPr>
        <p:txBody>
          <a:bodyPr/>
          <a:lstStyle/>
          <a:p>
            <a:r>
              <a:t>Click to edit Master title style lorem ipsum</a:t>
            </a:r>
          </a:p>
        </p:txBody>
      </p:sp>
      <p:pic>
        <p:nvPicPr>
          <p:cNvPr id="3" name="Picture 2">
            <a:extLst>
              <a:ext uri="{FF2B5EF4-FFF2-40B4-BE49-F238E27FC236}">
                <a16:creationId xmlns:a16="http://schemas.microsoft.com/office/drawing/2014/main" id="{30FE1247-E997-3AC6-8F56-12AE8D3BF2D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7236" y="5761279"/>
            <a:ext cx="8278567" cy="832661"/>
          </a:xfrm>
          <a:prstGeom prst="rect">
            <a:avLst/>
          </a:prstGeom>
        </p:spPr>
      </p:pic>
      <p:sp>
        <p:nvSpPr>
          <p:cNvPr id="5" name="TextBox 4">
            <a:extLst>
              <a:ext uri="{FF2B5EF4-FFF2-40B4-BE49-F238E27FC236}">
                <a16:creationId xmlns:a16="http://schemas.microsoft.com/office/drawing/2014/main" id="{071210D8-151E-EB36-C78D-B43B2F81A048}"/>
              </a:ext>
            </a:extLst>
          </p:cNvPr>
          <p:cNvSpPr txBox="1"/>
          <p:nvPr userDrawn="1"/>
        </p:nvSpPr>
        <p:spPr>
          <a:xfrm>
            <a:off x="8252729" y="5946778"/>
            <a:ext cx="2963912" cy="50782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r" defTabSz="914400" rtl="0" fontAlgn="auto" latinLnBrk="0" hangingPunct="0">
              <a:lnSpc>
                <a:spcPct val="100000"/>
              </a:lnSpc>
              <a:spcBef>
                <a:spcPts val="0"/>
              </a:spcBef>
              <a:spcAft>
                <a:spcPts val="0"/>
              </a:spcAft>
              <a:buClrTx/>
              <a:buSzTx/>
              <a:buFontTx/>
              <a:buNone/>
              <a:tabLst/>
            </a:pPr>
            <a:r>
              <a:rPr lang="en-US" sz="900" b="0" i="0" u="none" strike="noStrike" dirty="0">
                <a:solidFill>
                  <a:schemeClr val="bg1"/>
                </a:solidFill>
                <a:effectLst/>
                <a:latin typeface="+mn-lt"/>
              </a:rPr>
              <a:t>Copyright © 2024 </a:t>
            </a:r>
            <a:br>
              <a:rPr lang="en-US" sz="900" b="0" i="0" u="none" strike="noStrike" dirty="0">
                <a:solidFill>
                  <a:schemeClr val="bg1"/>
                </a:solidFill>
                <a:effectLst/>
                <a:latin typeface="+mn-lt"/>
              </a:rPr>
            </a:br>
            <a:r>
              <a:rPr lang="en-US" sz="900" b="0" i="0" u="none" strike="noStrike" dirty="0">
                <a:solidFill>
                  <a:schemeClr val="bg1"/>
                </a:solidFill>
                <a:effectLst/>
                <a:latin typeface="+mn-lt"/>
              </a:rPr>
              <a:t>University of Massachusetts</a:t>
            </a:r>
            <a:br>
              <a:rPr lang="en-US" sz="900" b="0" i="0" u="none" strike="noStrike" dirty="0">
                <a:solidFill>
                  <a:schemeClr val="bg1"/>
                </a:solidFill>
                <a:effectLst/>
                <a:latin typeface="+mn-lt"/>
              </a:rPr>
            </a:br>
            <a:r>
              <a:rPr lang="en-US" sz="900" b="0" i="0" u="none" strike="noStrike" dirty="0">
                <a:solidFill>
                  <a:schemeClr val="bg1"/>
                </a:solidFill>
                <a:effectLst/>
                <a:latin typeface="+mn-lt"/>
              </a:rPr>
              <a:t>All Rights Reserved</a:t>
            </a:r>
            <a:endParaRPr kumimoji="0" lang="en-US" sz="900" b="0" i="0" u="none" strike="noStrike" cap="none" spc="0" normalizeH="0" baseline="0" dirty="0">
              <a:ln>
                <a:noFill/>
              </a:ln>
              <a:solidFill>
                <a:schemeClr val="bg1"/>
              </a:solidFill>
              <a:effectLst/>
              <a:uFillTx/>
              <a:latin typeface="+mn-lt"/>
              <a:ea typeface="+mn-ea"/>
              <a:cs typeface="+mn-cs"/>
              <a:sym typeface="Arial"/>
            </a:endParaRPr>
          </a:p>
        </p:txBody>
      </p:sp>
      <p:sp>
        <p:nvSpPr>
          <p:cNvPr id="4" name="Slide Number">
            <a:extLst>
              <a:ext uri="{FF2B5EF4-FFF2-40B4-BE49-F238E27FC236}">
                <a16:creationId xmlns:a16="http://schemas.microsoft.com/office/drawing/2014/main" id="{3E49178E-8CA6-62CE-1A12-BEFEDBBDA4C8}"/>
              </a:ext>
            </a:extLst>
          </p:cNvPr>
          <p:cNvSpPr txBox="1">
            <a:spLocks noGrp="1"/>
          </p:cNvSpPr>
          <p:nvPr>
            <p:ph type="sldNum" sz="quarter" idx="2"/>
          </p:nvPr>
        </p:nvSpPr>
        <p:spPr>
          <a:xfrm>
            <a:off x="11360344" y="6006692"/>
            <a:ext cx="374457" cy="369328"/>
          </a:xfrm>
          <a:prstGeom prst="rect">
            <a:avLst/>
          </a:prstGeom>
        </p:spPr>
        <p:txBody>
          <a:bodyPr/>
          <a:lstStyle>
            <a:lvl1pPr>
              <a:defRPr>
                <a:solidFill>
                  <a:schemeClr val="bg1"/>
                </a:solidFill>
              </a:defRPr>
            </a:lvl1pPr>
          </a:lstStyle>
          <a:p>
            <a:fld id="{86CB4B4D-7CA3-9044-876B-883B54F8677D}" type="slidenum">
              <a:rPr lang="en-US" smtClean="0"/>
              <a:pPr/>
              <a:t>‹#›</a:t>
            </a:fld>
            <a:endParaRPr lang="en-US"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userDrawn="1">
  <p:cSld name="KnockoutHeader+TwoLists">
    <p:spTree>
      <p:nvGrpSpPr>
        <p:cNvPr id="1" name=""/>
        <p:cNvGrpSpPr/>
        <p:nvPr/>
      </p:nvGrpSpPr>
      <p:grpSpPr>
        <a:xfrm>
          <a:off x="0" y="0"/>
          <a:ext cx="0" cy="0"/>
          <a:chOff x="0" y="0"/>
          <a:chExt cx="0" cy="0"/>
        </a:xfrm>
      </p:grpSpPr>
      <p:pic>
        <p:nvPicPr>
          <p:cNvPr id="74" name="Picture 9" descr="Picture 9"/>
          <p:cNvPicPr>
            <a:picLocks noChangeAspect="1"/>
          </p:cNvPicPr>
          <p:nvPr/>
        </p:nvPicPr>
        <p:blipFill>
          <a:blip r:embed="rId2"/>
          <a:srcRect r="1" b="80054"/>
          <a:stretch>
            <a:fillRect/>
          </a:stretch>
        </p:blipFill>
        <p:spPr>
          <a:xfrm>
            <a:off x="6234" y="6229"/>
            <a:ext cx="12179417" cy="1365372"/>
          </a:xfrm>
          <a:prstGeom prst="rect">
            <a:avLst/>
          </a:prstGeom>
          <a:ln w="12700">
            <a:miter lim="400000"/>
          </a:ln>
        </p:spPr>
      </p:pic>
      <p:sp>
        <p:nvSpPr>
          <p:cNvPr id="77" name="Title Text"/>
          <p:cNvSpPr txBox="1">
            <a:spLocks noGrp="1"/>
          </p:cNvSpPr>
          <p:nvPr>
            <p:ph type="title"/>
          </p:nvPr>
        </p:nvSpPr>
        <p:spPr>
          <a:xfrm>
            <a:off x="470589" y="500650"/>
            <a:ext cx="11123843" cy="827500"/>
          </a:xfrm>
          <a:prstGeom prst="rect">
            <a:avLst/>
          </a:prstGeom>
        </p:spPr>
        <p:txBody>
          <a:bodyPr anchor="t"/>
          <a:lstStyle>
            <a:lvl1pPr>
              <a:defRPr sz="3600"/>
            </a:lvl1pPr>
          </a:lstStyle>
          <a:p>
            <a:r>
              <a:rPr lang="en-US"/>
              <a:t>Click to edit Master title style</a:t>
            </a:r>
            <a:endParaRPr/>
          </a:p>
        </p:txBody>
      </p:sp>
      <p:sp>
        <p:nvSpPr>
          <p:cNvPr id="3" name="Text Placeholder 2">
            <a:extLst>
              <a:ext uri="{FF2B5EF4-FFF2-40B4-BE49-F238E27FC236}">
                <a16:creationId xmlns:a16="http://schemas.microsoft.com/office/drawing/2014/main" id="{9F8FC61E-06F2-0043-A75F-117B02111609}"/>
              </a:ext>
            </a:extLst>
          </p:cNvPr>
          <p:cNvSpPr>
            <a:spLocks noGrp="1"/>
          </p:cNvSpPr>
          <p:nvPr>
            <p:ph type="body" sz="quarter" idx="10"/>
          </p:nvPr>
        </p:nvSpPr>
        <p:spPr>
          <a:xfrm>
            <a:off x="469900" y="1625600"/>
            <a:ext cx="11125200" cy="394208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 name="Picture 1">
            <a:extLst>
              <a:ext uri="{FF2B5EF4-FFF2-40B4-BE49-F238E27FC236}">
                <a16:creationId xmlns:a16="http://schemas.microsoft.com/office/drawing/2014/main" id="{0A94E2FE-810E-3EF8-4F49-3D292DAE7005}"/>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377236" y="5761279"/>
            <a:ext cx="8278567" cy="832660"/>
          </a:xfrm>
          <a:prstGeom prst="rect">
            <a:avLst/>
          </a:prstGeom>
        </p:spPr>
      </p:pic>
      <p:sp>
        <p:nvSpPr>
          <p:cNvPr id="4" name="Slide Number">
            <a:extLst>
              <a:ext uri="{FF2B5EF4-FFF2-40B4-BE49-F238E27FC236}">
                <a16:creationId xmlns:a16="http://schemas.microsoft.com/office/drawing/2014/main" id="{58367226-A0E3-0D81-7539-E1A82AAFE24A}"/>
              </a:ext>
            </a:extLst>
          </p:cNvPr>
          <p:cNvSpPr txBox="1">
            <a:spLocks noGrp="1"/>
          </p:cNvSpPr>
          <p:nvPr>
            <p:ph type="sldNum" sz="quarter" idx="2"/>
          </p:nvPr>
        </p:nvSpPr>
        <p:spPr>
          <a:xfrm>
            <a:off x="11376392" y="6006692"/>
            <a:ext cx="358409" cy="350658"/>
          </a:xfrm>
          <a:prstGeom prst="rect">
            <a:avLst/>
          </a:prstGeom>
        </p:spPr>
        <p:txBody>
          <a:bodyPr/>
          <a:lstStyle/>
          <a:p>
            <a:fld id="{86CB4B4D-7CA3-9044-876B-883B54F8677D}" type="slidenum">
              <a:t>‹#›</a:t>
            </a:fld>
            <a:endParaRPr/>
          </a:p>
        </p:txBody>
      </p:sp>
      <p:sp>
        <p:nvSpPr>
          <p:cNvPr id="5" name="TextBox 4">
            <a:extLst>
              <a:ext uri="{FF2B5EF4-FFF2-40B4-BE49-F238E27FC236}">
                <a16:creationId xmlns:a16="http://schemas.microsoft.com/office/drawing/2014/main" id="{301AFD37-D03D-2BFD-4F0F-8EBBA158B387}"/>
              </a:ext>
            </a:extLst>
          </p:cNvPr>
          <p:cNvSpPr txBox="1"/>
          <p:nvPr userDrawn="1"/>
        </p:nvSpPr>
        <p:spPr>
          <a:xfrm>
            <a:off x="8252729" y="5946778"/>
            <a:ext cx="2963912" cy="4616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8" tIns="45718" rIns="45718" bIns="45718" numCol="1" spcCol="38100" rtlCol="0" anchor="t">
            <a:spAutoFit/>
          </a:bodyPr>
          <a:lstStyle/>
          <a:p>
            <a:pPr marL="0" marR="0" indent="0" algn="r" defTabSz="914400" rtl="0" fontAlgn="auto" latinLnBrk="0" hangingPunct="0">
              <a:lnSpc>
                <a:spcPct val="100000"/>
              </a:lnSpc>
              <a:spcBef>
                <a:spcPts val="0"/>
              </a:spcBef>
              <a:spcAft>
                <a:spcPts val="0"/>
              </a:spcAft>
              <a:buClrTx/>
              <a:buSzTx/>
              <a:buFontTx/>
              <a:buNone/>
              <a:tabLst/>
            </a:pPr>
            <a:r>
              <a:rPr lang="en-US" sz="800" b="0" i="0" u="none" strike="noStrike" dirty="0">
                <a:solidFill>
                  <a:schemeClr val="bg2"/>
                </a:solidFill>
                <a:effectLst/>
                <a:latin typeface="+mn-lt"/>
              </a:rPr>
              <a:t>Copyright © 2024 </a:t>
            </a:r>
            <a:br>
              <a:rPr lang="en-US" sz="800" b="0" i="0" u="none" strike="noStrike" dirty="0">
                <a:solidFill>
                  <a:schemeClr val="bg2"/>
                </a:solidFill>
                <a:effectLst/>
                <a:latin typeface="+mn-lt"/>
              </a:rPr>
            </a:br>
            <a:r>
              <a:rPr lang="en-US" sz="800" b="0" i="0" u="none" strike="noStrike" dirty="0">
                <a:solidFill>
                  <a:schemeClr val="bg2"/>
                </a:solidFill>
                <a:effectLst/>
                <a:latin typeface="+mn-lt"/>
              </a:rPr>
              <a:t>University of Massachusetts</a:t>
            </a:r>
            <a:br>
              <a:rPr lang="en-US" sz="800" b="0" i="0" u="none" strike="noStrike" dirty="0">
                <a:solidFill>
                  <a:schemeClr val="bg2"/>
                </a:solidFill>
                <a:effectLst/>
                <a:latin typeface="+mn-lt"/>
              </a:rPr>
            </a:br>
            <a:r>
              <a:rPr lang="en-US" sz="800" b="0" i="0" u="none" strike="noStrike" dirty="0">
                <a:solidFill>
                  <a:schemeClr val="bg2"/>
                </a:solidFill>
                <a:effectLst/>
                <a:latin typeface="+mn-lt"/>
              </a:rPr>
              <a:t>All Rights Reserved</a:t>
            </a:r>
            <a:endParaRPr kumimoji="0" lang="en-US" sz="800" b="0" i="0" u="none" strike="noStrike" cap="none" spc="0" normalizeH="0" baseline="0" dirty="0">
              <a:ln>
                <a:noFill/>
              </a:ln>
              <a:solidFill>
                <a:schemeClr val="bg2"/>
              </a:solidFill>
              <a:effectLst/>
              <a:uFillTx/>
              <a:latin typeface="+mn-lt"/>
              <a:ea typeface="+mn-ea"/>
              <a:cs typeface="+mn-cs"/>
              <a:sym typeface="Arial"/>
            </a:endParaRPr>
          </a:p>
        </p:txBody>
      </p:sp>
    </p:spTree>
    <p:extLst>
      <p:ext uri="{BB962C8B-B14F-4D97-AF65-F5344CB8AC3E}">
        <p14:creationId xmlns:p14="http://schemas.microsoft.com/office/powerpoint/2010/main" val="897812366"/>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4"/>
          <a:srcRect/>
          <a:stretch>
            <a:fillRect/>
          </a:stretch>
        </a:blip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F9A5D3F-0F53-8D80-F32A-A580C5E890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FB3959-11D7-704B-868F-16ADA393CB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8" r:id="rId2"/>
  </p:sldLayoutIdLst>
  <p:transition spd="med"/>
  <p:hf hdr="0" ftr="0" dt="0"/>
  <p:txStyles>
    <p:titleStyle>
      <a:lvl1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1pPr>
      <a:lvl2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2pPr>
      <a:lvl3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3pPr>
      <a:lvl4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4pPr>
      <a:lvl5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5pPr>
      <a:lvl6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6pPr>
      <a:lvl7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7pPr>
      <a:lvl8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8pPr>
      <a:lvl9pPr marL="0" marR="0" indent="0" algn="l" defTabSz="914353" rtl="0" eaLnBrk="1" latinLnBrk="0" hangingPunct="1">
        <a:lnSpc>
          <a:spcPct val="90000"/>
        </a:lnSpc>
        <a:spcBef>
          <a:spcPts val="0"/>
        </a:spcBef>
        <a:spcAft>
          <a:spcPts val="0"/>
        </a:spcAft>
        <a:buClrTx/>
        <a:buSzTx/>
        <a:buFontTx/>
        <a:buNone/>
        <a:tabLst/>
        <a:defRPr sz="5500" b="0" i="0" u="none" strike="noStrike" cap="none" spc="0" baseline="0">
          <a:solidFill>
            <a:srgbClr val="FFFFFF"/>
          </a:solidFill>
          <a:uFillTx/>
          <a:latin typeface="Arial Black"/>
          <a:ea typeface="Arial Black"/>
          <a:cs typeface="Arial Black"/>
          <a:sym typeface="Arial Black"/>
        </a:defRPr>
      </a:lvl9pPr>
    </p:titleStyle>
    <p:bodyStyle>
      <a:lvl1pPr marL="228589" marR="0" indent="-228589"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1pPr>
      <a:lvl2pPr marL="685765" marR="0" indent="-228589"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2pPr>
      <a:lvl3pPr marL="1142940" marR="0" indent="-228589"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3pPr>
      <a:lvl4pPr marL="1600118" marR="0" indent="-228587"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4pPr>
      <a:lvl5pPr marL="2057298" marR="0" indent="-228587"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5pPr>
      <a:lvl6pPr marL="2590669" marR="0" indent="-304785"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6pPr>
      <a:lvl7pPr marL="3047848" marR="0" indent="-304785"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7pPr>
      <a:lvl8pPr marL="3505024" marR="0" indent="-304785"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8pPr>
      <a:lvl9pPr marL="3962201" marR="0" indent="-304784" algn="l" defTabSz="914353" rtl="0" eaLnBrk="1" latinLnBrk="0" hangingPunct="1">
        <a:lnSpc>
          <a:spcPct val="90000"/>
        </a:lnSpc>
        <a:spcBef>
          <a:spcPts val="1000"/>
        </a:spcBef>
        <a:spcAft>
          <a:spcPts val="0"/>
        </a:spcAft>
        <a:buClr>
          <a:srgbClr val="000F9F"/>
        </a:buClr>
        <a:buSzPct val="100000"/>
        <a:buFont typeface="Arial"/>
        <a:buChar char="•"/>
        <a:tabLst/>
        <a:defRPr sz="2400" b="0" i="0" u="none" strike="noStrike" cap="none" spc="0" baseline="0">
          <a:solidFill>
            <a:srgbClr val="515151"/>
          </a:solidFill>
          <a:uFillTx/>
          <a:latin typeface="+mn-lt"/>
          <a:ea typeface="+mn-ea"/>
          <a:cs typeface="+mn-cs"/>
          <a:sym typeface="Arial"/>
        </a:defRPr>
      </a:lvl9pPr>
    </p:bodyStyle>
    <p:otherStyle>
      <a:lvl1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1pPr>
      <a:lvl2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2pPr>
      <a:lvl3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3pPr>
      <a:lvl4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4pPr>
      <a:lvl5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5pPr>
      <a:lvl6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6pPr>
      <a:lvl7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7pPr>
      <a:lvl8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8pPr>
      <a:lvl9pPr marL="0" marR="0" indent="0" algn="r" defTabSz="914400" rtl="0" eaLnBrk="1" latinLnBrk="0" hangingPunct="1">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amy.weinstock@umassmed.edu" TargetMode="External"/><Relationship Id="rId2" Type="http://schemas.openxmlformats.org/officeDocument/2006/relationships/hyperlink" Target="http://www.massairc.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massairc.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F6A44E-6D95-2B2B-3288-D1D61E6DFC5A}"/>
              </a:ext>
            </a:extLst>
          </p:cNvPr>
          <p:cNvSpPr>
            <a:spLocks noGrp="1"/>
          </p:cNvSpPr>
          <p:nvPr>
            <p:ph type="title"/>
          </p:nvPr>
        </p:nvSpPr>
        <p:spPr>
          <a:xfrm>
            <a:off x="457200" y="647700"/>
            <a:ext cx="11277600" cy="3121111"/>
          </a:xfrm>
        </p:spPr>
        <p:txBody>
          <a:bodyPr/>
          <a:lstStyle/>
          <a:p>
            <a:pPr algn="ctr"/>
            <a:r>
              <a:rPr lang="en-US" sz="4400" dirty="0"/>
              <a:t>Medicare and other health insurance considerations for adults </a:t>
            </a:r>
            <a:br>
              <a:rPr lang="en-US" sz="4400" dirty="0"/>
            </a:br>
            <a:br>
              <a:rPr lang="en-US" dirty="0"/>
            </a:br>
            <a:br>
              <a:rPr lang="en-US" sz="3600" dirty="0"/>
            </a:br>
            <a:br>
              <a:rPr lang="en-US" sz="3600" dirty="0"/>
            </a:br>
            <a:r>
              <a:rPr lang="en-US" sz="3200" dirty="0"/>
              <a:t>Amy K. Weinstock and Helen Golding</a:t>
            </a:r>
            <a:br>
              <a:rPr lang="en-US" sz="3200" dirty="0"/>
            </a:br>
            <a:r>
              <a:rPr lang="en-US" sz="3200" dirty="0"/>
              <a:t>April 24, 2024</a:t>
            </a:r>
          </a:p>
        </p:txBody>
      </p:sp>
      <p:sp>
        <p:nvSpPr>
          <p:cNvPr id="4" name="Slide Number Placeholder 3">
            <a:extLst>
              <a:ext uri="{FF2B5EF4-FFF2-40B4-BE49-F238E27FC236}">
                <a16:creationId xmlns:a16="http://schemas.microsoft.com/office/drawing/2014/main" id="{0FA324A5-9E93-3368-C123-D6B4751B33E3}"/>
              </a:ext>
            </a:extLst>
          </p:cNvPr>
          <p:cNvSpPr>
            <a:spLocks noGrp="1"/>
          </p:cNvSpPr>
          <p:nvPr>
            <p:ph type="sldNum" sz="quarter" idx="2"/>
          </p:nvPr>
        </p:nvSpPr>
        <p:spPr/>
        <p:txBody>
          <a:bodyPr/>
          <a:lstStyle/>
          <a:p>
            <a:fld id="{86CB4B4D-7CA3-9044-876B-883B54F8677D}" type="slidenum">
              <a:rPr lang="en-US" smtClean="0"/>
              <a:pPr/>
              <a:t>1</a:t>
            </a:fld>
            <a:endParaRPr lang="en-US" dirty="0"/>
          </a:p>
        </p:txBody>
      </p:sp>
    </p:spTree>
    <p:extLst>
      <p:ext uri="{BB962C8B-B14F-4D97-AF65-F5344CB8AC3E}">
        <p14:creationId xmlns:p14="http://schemas.microsoft.com/office/powerpoint/2010/main" val="3363762887"/>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6179C-3D21-3DB8-EB20-1C65A47C3C88}"/>
              </a:ext>
            </a:extLst>
          </p:cNvPr>
          <p:cNvSpPr>
            <a:spLocks noGrp="1"/>
          </p:cNvSpPr>
          <p:nvPr>
            <p:ph type="title"/>
          </p:nvPr>
        </p:nvSpPr>
        <p:spPr/>
        <p:txBody>
          <a:bodyPr/>
          <a:lstStyle/>
          <a:p>
            <a:r>
              <a:rPr lang="en-US" dirty="0"/>
              <a:t>MassHealth Premium Assistance</a:t>
            </a:r>
          </a:p>
        </p:txBody>
      </p:sp>
      <p:sp>
        <p:nvSpPr>
          <p:cNvPr id="3" name="Text Placeholder 2">
            <a:extLst>
              <a:ext uri="{FF2B5EF4-FFF2-40B4-BE49-F238E27FC236}">
                <a16:creationId xmlns:a16="http://schemas.microsoft.com/office/drawing/2014/main" id="{8789D6F9-EABF-F26B-F2D1-2AD9C9568554}"/>
              </a:ext>
            </a:extLst>
          </p:cNvPr>
          <p:cNvSpPr>
            <a:spLocks noGrp="1"/>
          </p:cNvSpPr>
          <p:nvPr>
            <p:ph type="body" sz="quarter" idx="10"/>
          </p:nvPr>
        </p:nvSpPr>
        <p:spPr>
          <a:xfrm>
            <a:off x="533400" y="1696381"/>
            <a:ext cx="11125200" cy="3942080"/>
          </a:xfrm>
        </p:spPr>
        <p:txBody>
          <a:bodyPr/>
          <a:lstStyle/>
          <a:p>
            <a:r>
              <a:rPr lang="en-US" dirty="0"/>
              <a:t>The disabled person must live with the policy holder. </a:t>
            </a:r>
            <a:br>
              <a:rPr lang="en-US" dirty="0"/>
            </a:br>
            <a:endParaRPr lang="en-US" dirty="0"/>
          </a:p>
          <a:p>
            <a:r>
              <a:rPr lang="en-US" dirty="0"/>
              <a:t>Individuals who receive Medicare (or are Medicare eligible) aren’t eligible.</a:t>
            </a:r>
          </a:p>
          <a:p>
            <a:endParaRPr lang="en-US" dirty="0"/>
          </a:p>
          <a:p>
            <a:r>
              <a:rPr lang="en-US" dirty="0"/>
              <a:t>Policies must meet certain requirements  - high deductible policies are often not eligible.</a:t>
            </a:r>
            <a:br>
              <a:rPr lang="en-US" dirty="0"/>
            </a:b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3B311169-9CDD-2B62-5C4D-57CD40F872F3}"/>
              </a:ext>
            </a:extLst>
          </p:cNvPr>
          <p:cNvSpPr>
            <a:spLocks noGrp="1"/>
          </p:cNvSpPr>
          <p:nvPr>
            <p:ph type="sldNum" sz="quarter" idx="2"/>
          </p:nvPr>
        </p:nvSpPr>
        <p:spPr/>
        <p:txBody>
          <a:bodyPr/>
          <a:lstStyle/>
          <a:p>
            <a:fld id="{86CB4B4D-7CA3-9044-876B-883B54F8677D}" type="slidenum">
              <a:rPr lang="en-US" smtClean="0"/>
              <a:t>10</a:t>
            </a:fld>
            <a:endParaRPr lang="en-US"/>
          </a:p>
        </p:txBody>
      </p:sp>
    </p:spTree>
    <p:extLst>
      <p:ext uri="{BB962C8B-B14F-4D97-AF65-F5344CB8AC3E}">
        <p14:creationId xmlns:p14="http://schemas.microsoft.com/office/powerpoint/2010/main" val="218148237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7711-05BF-02D3-5872-14EEDB97DC5A}"/>
              </a:ext>
            </a:extLst>
          </p:cNvPr>
          <p:cNvSpPr>
            <a:spLocks noGrp="1"/>
          </p:cNvSpPr>
          <p:nvPr>
            <p:ph type="title"/>
          </p:nvPr>
        </p:nvSpPr>
        <p:spPr/>
        <p:txBody>
          <a:bodyPr/>
          <a:lstStyle/>
          <a:p>
            <a:r>
              <a:rPr lang="en-US" sz="3600" dirty="0"/>
              <a:t>Social Security “101” - SSDI vs. SSI</a:t>
            </a:r>
            <a:endParaRPr lang="en-US" dirty="0"/>
          </a:p>
        </p:txBody>
      </p:sp>
      <p:sp>
        <p:nvSpPr>
          <p:cNvPr id="4" name="Slide Number Placeholder 3">
            <a:extLst>
              <a:ext uri="{FF2B5EF4-FFF2-40B4-BE49-F238E27FC236}">
                <a16:creationId xmlns:a16="http://schemas.microsoft.com/office/drawing/2014/main" id="{1A5CD2E9-3FD0-96DA-5504-205D1097F6EE}"/>
              </a:ext>
            </a:extLst>
          </p:cNvPr>
          <p:cNvSpPr>
            <a:spLocks noGrp="1"/>
          </p:cNvSpPr>
          <p:nvPr>
            <p:ph type="sldNum" sz="quarter" idx="2"/>
          </p:nvPr>
        </p:nvSpPr>
        <p:spPr/>
        <p:txBody>
          <a:bodyPr/>
          <a:lstStyle/>
          <a:p>
            <a:fld id="{86CB4B4D-7CA3-9044-876B-883B54F8677D}" type="slidenum">
              <a:rPr lang="en-US" smtClean="0"/>
              <a:t>11</a:t>
            </a:fld>
            <a:endParaRPr lang="en-US"/>
          </a:p>
        </p:txBody>
      </p:sp>
      <p:sp>
        <p:nvSpPr>
          <p:cNvPr id="5" name="Content Placeholder 1">
            <a:extLst>
              <a:ext uri="{FF2B5EF4-FFF2-40B4-BE49-F238E27FC236}">
                <a16:creationId xmlns:a16="http://schemas.microsoft.com/office/drawing/2014/main" id="{CF6B2910-18F8-A808-39F6-09B2A618FE8E}"/>
              </a:ext>
            </a:extLst>
          </p:cNvPr>
          <p:cNvSpPr>
            <a:spLocks noGrp="1"/>
          </p:cNvSpPr>
          <p:nvPr>
            <p:ph type="body" sz="quarter" idx="10"/>
          </p:nvPr>
        </p:nvSpPr>
        <p:spPr/>
        <p:txBody>
          <a:bodyPr/>
          <a:lstStyle/>
          <a:p>
            <a:pPr>
              <a:buNone/>
            </a:pPr>
            <a:r>
              <a:rPr lang="en-US" b="1" dirty="0"/>
              <a:t>How can I tell which Benefit I can get?</a:t>
            </a:r>
          </a:p>
          <a:p>
            <a:pPr>
              <a:buNone/>
            </a:pPr>
            <a:endParaRPr lang="en-US" b="1" dirty="0"/>
          </a:p>
          <a:p>
            <a:pPr>
              <a:buNone/>
            </a:pPr>
            <a:r>
              <a:rPr lang="en-US" b="1" u="sng" dirty="0"/>
              <a:t>SSI</a:t>
            </a:r>
            <a:r>
              <a:rPr lang="en-US" b="1" dirty="0"/>
              <a:t>				</a:t>
            </a:r>
            <a:r>
              <a:rPr lang="en-US" b="1" u="sng" dirty="0" err="1"/>
              <a:t>vs</a:t>
            </a:r>
            <a:r>
              <a:rPr lang="en-US" b="1" dirty="0"/>
              <a:t>			</a:t>
            </a:r>
            <a:r>
              <a:rPr lang="en-US" b="1" u="sng" dirty="0"/>
              <a:t>SSDI</a:t>
            </a:r>
          </a:p>
          <a:p>
            <a:pPr>
              <a:buNone/>
            </a:pPr>
            <a:r>
              <a:rPr lang="en-US" dirty="0"/>
              <a:t>Financial need       	Eligibility Basis		Work-History</a:t>
            </a:r>
          </a:p>
          <a:p>
            <a:pPr>
              <a:buNone/>
            </a:pPr>
            <a:r>
              <a:rPr lang="en-US" dirty="0"/>
              <a:t>YES			Resource Limits?		NO</a:t>
            </a:r>
          </a:p>
          <a:p>
            <a:pPr>
              <a:buNone/>
            </a:pPr>
            <a:r>
              <a:rPr lang="en-US" dirty="0"/>
              <a:t>Medicaid/</a:t>
            </a:r>
          </a:p>
          <a:p>
            <a:pPr>
              <a:buNone/>
            </a:pPr>
            <a:r>
              <a:rPr lang="en-US" dirty="0"/>
              <a:t>MassHealth		Health Insurance		</a:t>
            </a:r>
            <a:r>
              <a:rPr lang="en-US" b="1" dirty="0"/>
              <a:t>Medicare (after 24 </a:t>
            </a:r>
            <a:r>
              <a:rPr lang="en-US" b="1" dirty="0" err="1"/>
              <a:t>mos</a:t>
            </a:r>
            <a:r>
              <a:rPr lang="en-US" b="1" dirty="0"/>
              <a:t>)</a:t>
            </a:r>
          </a:p>
          <a:p>
            <a:pPr>
              <a:buNone/>
            </a:pPr>
            <a:r>
              <a:rPr lang="en-US" dirty="0"/>
              <a:t>1</a:t>
            </a:r>
            <a:r>
              <a:rPr lang="en-US" baseline="30000" dirty="0"/>
              <a:t>st</a:t>
            </a:r>
            <a:r>
              <a:rPr lang="en-US" dirty="0"/>
              <a:t> of the month	Payment Details		Any day but the 1</a:t>
            </a:r>
            <a:r>
              <a:rPr lang="en-US" baseline="30000" dirty="0"/>
              <a:t>st</a:t>
            </a:r>
            <a:r>
              <a:rPr lang="en-US" dirty="0"/>
              <a:t>                                </a:t>
            </a:r>
          </a:p>
        </p:txBody>
      </p:sp>
    </p:spTree>
    <p:extLst>
      <p:ext uri="{BB962C8B-B14F-4D97-AF65-F5344CB8AC3E}">
        <p14:creationId xmlns:p14="http://schemas.microsoft.com/office/powerpoint/2010/main" val="225726541"/>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7711-05BF-02D3-5872-14EEDB97DC5A}"/>
              </a:ext>
            </a:extLst>
          </p:cNvPr>
          <p:cNvSpPr>
            <a:spLocks noGrp="1"/>
          </p:cNvSpPr>
          <p:nvPr>
            <p:ph type="title"/>
          </p:nvPr>
        </p:nvSpPr>
        <p:spPr/>
        <p:txBody>
          <a:bodyPr/>
          <a:lstStyle/>
          <a:p>
            <a:r>
              <a:rPr lang="en-US" dirty="0"/>
              <a:t>How does SSI affect Insurance</a:t>
            </a:r>
          </a:p>
        </p:txBody>
      </p:sp>
      <p:sp>
        <p:nvSpPr>
          <p:cNvPr id="3" name="Text Placeholder 2">
            <a:extLst>
              <a:ext uri="{FF2B5EF4-FFF2-40B4-BE49-F238E27FC236}">
                <a16:creationId xmlns:a16="http://schemas.microsoft.com/office/drawing/2014/main" id="{51F649C1-6EED-3776-1E8E-0EF7222FCA48}"/>
              </a:ext>
            </a:extLst>
          </p:cNvPr>
          <p:cNvSpPr>
            <a:spLocks noGrp="1"/>
          </p:cNvSpPr>
          <p:nvPr>
            <p:ph type="body" sz="quarter" idx="10"/>
          </p:nvPr>
        </p:nvSpPr>
        <p:spPr/>
        <p:txBody>
          <a:bodyPr/>
          <a:lstStyle/>
          <a:p>
            <a:r>
              <a:rPr lang="en-US" sz="3200" dirty="0"/>
              <a:t>In most states, Medicaid eligibility is automatic when you apply for SSI.  (But not CT or NH)</a:t>
            </a:r>
          </a:p>
          <a:p>
            <a:r>
              <a:rPr lang="en-US" sz="3200" dirty="0"/>
              <a:t>Individuals are still (and usually should) remain on Private Insurance</a:t>
            </a:r>
          </a:p>
          <a:p>
            <a:r>
              <a:rPr lang="en-US" sz="3200" dirty="0"/>
              <a:t>In Massachusetts, MassHealth needs to be notified of private insurance.</a:t>
            </a:r>
          </a:p>
          <a:p>
            <a:endParaRPr lang="en-US" dirty="0"/>
          </a:p>
        </p:txBody>
      </p:sp>
      <p:sp>
        <p:nvSpPr>
          <p:cNvPr id="4" name="Slide Number Placeholder 3">
            <a:extLst>
              <a:ext uri="{FF2B5EF4-FFF2-40B4-BE49-F238E27FC236}">
                <a16:creationId xmlns:a16="http://schemas.microsoft.com/office/drawing/2014/main" id="{1A5CD2E9-3FD0-96DA-5504-205D1097F6EE}"/>
              </a:ext>
            </a:extLst>
          </p:cNvPr>
          <p:cNvSpPr>
            <a:spLocks noGrp="1"/>
          </p:cNvSpPr>
          <p:nvPr>
            <p:ph type="sldNum" sz="quarter" idx="2"/>
          </p:nvPr>
        </p:nvSpPr>
        <p:spPr/>
        <p:txBody>
          <a:bodyPr/>
          <a:lstStyle/>
          <a:p>
            <a:fld id="{86CB4B4D-7CA3-9044-876B-883B54F8677D}" type="slidenum">
              <a:rPr lang="en-US" smtClean="0"/>
              <a:t>12</a:t>
            </a:fld>
            <a:endParaRPr lang="en-US"/>
          </a:p>
        </p:txBody>
      </p:sp>
    </p:spTree>
    <p:extLst>
      <p:ext uri="{BB962C8B-B14F-4D97-AF65-F5344CB8AC3E}">
        <p14:creationId xmlns:p14="http://schemas.microsoft.com/office/powerpoint/2010/main" val="4010707731"/>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6179C-3D21-3DB8-EB20-1C65A47C3C88}"/>
              </a:ext>
            </a:extLst>
          </p:cNvPr>
          <p:cNvSpPr>
            <a:spLocks noGrp="1"/>
          </p:cNvSpPr>
          <p:nvPr>
            <p:ph type="title"/>
          </p:nvPr>
        </p:nvSpPr>
        <p:spPr>
          <a:xfrm>
            <a:off x="470578" y="164844"/>
            <a:ext cx="11123843" cy="827500"/>
          </a:xfrm>
        </p:spPr>
        <p:txBody>
          <a:bodyPr/>
          <a:lstStyle/>
          <a:p>
            <a:r>
              <a:rPr lang="en-US" dirty="0"/>
              <a:t>When you receive MH with SSI (Massachusetts)</a:t>
            </a:r>
          </a:p>
        </p:txBody>
      </p:sp>
      <p:sp>
        <p:nvSpPr>
          <p:cNvPr id="3" name="Text Placeholder 2">
            <a:extLst>
              <a:ext uri="{FF2B5EF4-FFF2-40B4-BE49-F238E27FC236}">
                <a16:creationId xmlns:a16="http://schemas.microsoft.com/office/drawing/2014/main" id="{8789D6F9-EABF-F26B-F2D1-2AD9C9568554}"/>
              </a:ext>
            </a:extLst>
          </p:cNvPr>
          <p:cNvSpPr>
            <a:spLocks noGrp="1"/>
          </p:cNvSpPr>
          <p:nvPr>
            <p:ph type="body" sz="quarter" idx="10"/>
          </p:nvPr>
        </p:nvSpPr>
        <p:spPr/>
        <p:txBody>
          <a:bodyPr/>
          <a:lstStyle/>
          <a:p>
            <a:r>
              <a:rPr lang="en-US" sz="2800" dirty="0"/>
              <a:t>Contact MassHealth and submit Third Party Liability Form (TPL) – The Insurance Resource Center can assist.</a:t>
            </a:r>
          </a:p>
          <a:p>
            <a:r>
              <a:rPr lang="en-US" sz="2800" dirty="0"/>
              <a:t>Do NOT enroll in an ACO plan if you have private insurance. If assigned an ACO plan, contact MassHealth</a:t>
            </a:r>
          </a:p>
          <a:p>
            <a:r>
              <a:rPr lang="en-US" sz="2800" dirty="0"/>
              <a:t>Do NOT drop Private Insurance – (even if MassHealth Customer Service advises this).</a:t>
            </a:r>
          </a:p>
          <a:p>
            <a:r>
              <a:rPr lang="en-US" sz="2800" dirty="0"/>
              <a:t>Apply for MassHealth Premium Assistance to get potential  reimbursement for private insurance.</a:t>
            </a:r>
          </a:p>
          <a:p>
            <a:endParaRPr lang="en-US" dirty="0"/>
          </a:p>
        </p:txBody>
      </p:sp>
      <p:sp>
        <p:nvSpPr>
          <p:cNvPr id="4" name="Slide Number Placeholder 3">
            <a:extLst>
              <a:ext uri="{FF2B5EF4-FFF2-40B4-BE49-F238E27FC236}">
                <a16:creationId xmlns:a16="http://schemas.microsoft.com/office/drawing/2014/main" id="{3B311169-9CDD-2B62-5C4D-57CD40F872F3}"/>
              </a:ext>
            </a:extLst>
          </p:cNvPr>
          <p:cNvSpPr>
            <a:spLocks noGrp="1"/>
          </p:cNvSpPr>
          <p:nvPr>
            <p:ph type="sldNum" sz="quarter" idx="2"/>
          </p:nvPr>
        </p:nvSpPr>
        <p:spPr/>
        <p:txBody>
          <a:bodyPr/>
          <a:lstStyle/>
          <a:p>
            <a:fld id="{86CB4B4D-7CA3-9044-876B-883B54F8677D}" type="slidenum">
              <a:rPr lang="en-US" smtClean="0"/>
              <a:t>13</a:t>
            </a:fld>
            <a:endParaRPr lang="en-US"/>
          </a:p>
        </p:txBody>
      </p:sp>
    </p:spTree>
    <p:extLst>
      <p:ext uri="{BB962C8B-B14F-4D97-AF65-F5344CB8AC3E}">
        <p14:creationId xmlns:p14="http://schemas.microsoft.com/office/powerpoint/2010/main" val="53511562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C413C-E397-8DB6-92B4-8FF1599035FB}"/>
              </a:ext>
            </a:extLst>
          </p:cNvPr>
          <p:cNvSpPr>
            <a:spLocks noGrp="1"/>
          </p:cNvSpPr>
          <p:nvPr>
            <p:ph type="title"/>
          </p:nvPr>
        </p:nvSpPr>
        <p:spPr>
          <a:xfrm>
            <a:off x="470589" y="272955"/>
            <a:ext cx="11123843" cy="1310185"/>
          </a:xfrm>
        </p:spPr>
        <p:txBody>
          <a:bodyPr/>
          <a:lstStyle/>
          <a:p>
            <a:r>
              <a:rPr lang="en-US" sz="3200" dirty="0"/>
              <a:t>Medicare coverage for disabled adults under age 65	</a:t>
            </a:r>
            <a:r>
              <a:rPr lang="en-US" dirty="0"/>
              <a:t> </a:t>
            </a:r>
          </a:p>
        </p:txBody>
      </p:sp>
      <p:sp>
        <p:nvSpPr>
          <p:cNvPr id="3" name="Text Placeholder 2">
            <a:extLst>
              <a:ext uri="{FF2B5EF4-FFF2-40B4-BE49-F238E27FC236}">
                <a16:creationId xmlns:a16="http://schemas.microsoft.com/office/drawing/2014/main" id="{2E03BFA9-6F33-4862-115B-13383AA61ABA}"/>
              </a:ext>
            </a:extLst>
          </p:cNvPr>
          <p:cNvSpPr>
            <a:spLocks noGrp="1"/>
          </p:cNvSpPr>
          <p:nvPr>
            <p:ph type="body" sz="quarter" idx="10"/>
          </p:nvPr>
        </p:nvSpPr>
        <p:spPr>
          <a:xfrm>
            <a:off x="269170" y="1729247"/>
            <a:ext cx="11590733" cy="4030108"/>
          </a:xfrm>
        </p:spPr>
        <p:txBody>
          <a:bodyPr/>
          <a:lstStyle/>
          <a:p>
            <a:pPr marL="0" indent="0">
              <a:buNone/>
            </a:pPr>
            <a:r>
              <a:rPr lang="en-US" sz="3200" dirty="0"/>
              <a:t>Most common path:</a:t>
            </a:r>
          </a:p>
          <a:p>
            <a:r>
              <a:rPr lang="en-US" sz="3200" dirty="0"/>
              <a:t>Individual has a disability that started prior to age 22</a:t>
            </a:r>
          </a:p>
          <a:p>
            <a:r>
              <a:rPr lang="en-US" sz="3200" dirty="0"/>
              <a:t>Parent starts their own Social Security benefits </a:t>
            </a:r>
          </a:p>
          <a:p>
            <a:r>
              <a:rPr lang="en-US" sz="3200" dirty="0"/>
              <a:t>Disabled adult child (DAC) begins receiving SSDI/DAC benefits (based on parent’s record)</a:t>
            </a:r>
          </a:p>
          <a:p>
            <a:r>
              <a:rPr lang="en-US" sz="3200" dirty="0"/>
              <a:t>After 24 months, DAC is automatically enrolled in Medicare</a:t>
            </a:r>
          </a:p>
          <a:p>
            <a:pPr marL="0" indent="0">
              <a:buNone/>
            </a:pPr>
            <a:endParaRPr lang="en-US" sz="3200" dirty="0"/>
          </a:p>
          <a:p>
            <a:endParaRPr lang="en-US" sz="3200" dirty="0"/>
          </a:p>
        </p:txBody>
      </p:sp>
      <p:sp>
        <p:nvSpPr>
          <p:cNvPr id="4" name="Slide Number Placeholder 3">
            <a:extLst>
              <a:ext uri="{FF2B5EF4-FFF2-40B4-BE49-F238E27FC236}">
                <a16:creationId xmlns:a16="http://schemas.microsoft.com/office/drawing/2014/main" id="{709963FD-06D9-D6B6-2032-2D483B8AAA82}"/>
              </a:ext>
            </a:extLst>
          </p:cNvPr>
          <p:cNvSpPr>
            <a:spLocks noGrp="1"/>
          </p:cNvSpPr>
          <p:nvPr>
            <p:ph type="sldNum" sz="quarter" idx="2"/>
          </p:nvPr>
        </p:nvSpPr>
        <p:spPr/>
        <p:txBody>
          <a:bodyPr/>
          <a:lstStyle/>
          <a:p>
            <a:fld id="{86CB4B4D-7CA3-9044-876B-883B54F8677D}" type="slidenum">
              <a:rPr lang="en-US" smtClean="0"/>
              <a:t>14</a:t>
            </a:fld>
            <a:endParaRPr lang="en-US"/>
          </a:p>
        </p:txBody>
      </p:sp>
    </p:spTree>
    <p:extLst>
      <p:ext uri="{BB962C8B-B14F-4D97-AF65-F5344CB8AC3E}">
        <p14:creationId xmlns:p14="http://schemas.microsoft.com/office/powerpoint/2010/main" val="318982102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DE171-3BBC-6711-C2A7-497FF71D3AD7}"/>
              </a:ext>
            </a:extLst>
          </p:cNvPr>
          <p:cNvSpPr>
            <a:spLocks noGrp="1"/>
          </p:cNvSpPr>
          <p:nvPr>
            <p:ph type="title"/>
          </p:nvPr>
        </p:nvSpPr>
        <p:spPr>
          <a:xfrm>
            <a:off x="431753" y="242412"/>
            <a:ext cx="11123843" cy="944175"/>
          </a:xfrm>
        </p:spPr>
        <p:txBody>
          <a:bodyPr/>
          <a:lstStyle/>
          <a:p>
            <a:r>
              <a:rPr lang="en-US" sz="3600" dirty="0"/>
              <a:t>Medicare coverage for </a:t>
            </a:r>
            <a:r>
              <a:rPr lang="en-US" dirty="0"/>
              <a:t>disabled</a:t>
            </a:r>
            <a:r>
              <a:rPr lang="en-US" sz="3600" dirty="0"/>
              <a:t> adults under age 65 (continued)</a:t>
            </a:r>
            <a:endParaRPr lang="en-US" dirty="0"/>
          </a:p>
        </p:txBody>
      </p:sp>
      <p:sp>
        <p:nvSpPr>
          <p:cNvPr id="3" name="Text Placeholder 2">
            <a:extLst>
              <a:ext uri="{FF2B5EF4-FFF2-40B4-BE49-F238E27FC236}">
                <a16:creationId xmlns:a16="http://schemas.microsoft.com/office/drawing/2014/main" id="{290AC981-9359-1676-5895-A32CA26439C6}"/>
              </a:ext>
            </a:extLst>
          </p:cNvPr>
          <p:cNvSpPr>
            <a:spLocks noGrp="1"/>
          </p:cNvSpPr>
          <p:nvPr>
            <p:ph type="body" sz="quarter" idx="10"/>
          </p:nvPr>
        </p:nvSpPr>
        <p:spPr/>
        <p:txBody>
          <a:bodyPr/>
          <a:lstStyle/>
          <a:p>
            <a:r>
              <a:rPr lang="en-US" sz="3200" dirty="0"/>
              <a:t>If DAC was previously covered by MassHealth, that coverage continues – referred to as “dual eligible”</a:t>
            </a:r>
          </a:p>
          <a:p>
            <a:r>
              <a:rPr lang="en-US" sz="3200" dirty="0"/>
              <a:t>Disabled adults may also have coverage under parent’s private health insurance </a:t>
            </a:r>
          </a:p>
          <a:p>
            <a:r>
              <a:rPr lang="en-US" sz="3200" dirty="0"/>
              <a:t>Medicare usually becomes primary insurance</a:t>
            </a:r>
          </a:p>
          <a:p>
            <a:r>
              <a:rPr lang="en-US" sz="3200" dirty="0"/>
              <a:t>MassHealth always pays last</a:t>
            </a:r>
          </a:p>
          <a:p>
            <a:r>
              <a:rPr lang="en-US" sz="3200" dirty="0"/>
              <a:t>Refer to IRC Fact Sheet for additional details</a:t>
            </a:r>
          </a:p>
        </p:txBody>
      </p:sp>
      <p:sp>
        <p:nvSpPr>
          <p:cNvPr id="4" name="Slide Number Placeholder 3">
            <a:extLst>
              <a:ext uri="{FF2B5EF4-FFF2-40B4-BE49-F238E27FC236}">
                <a16:creationId xmlns:a16="http://schemas.microsoft.com/office/drawing/2014/main" id="{73D094E3-BC19-7657-FD85-E2C072F7CA79}"/>
              </a:ext>
            </a:extLst>
          </p:cNvPr>
          <p:cNvSpPr>
            <a:spLocks noGrp="1"/>
          </p:cNvSpPr>
          <p:nvPr>
            <p:ph type="sldNum" sz="quarter" idx="2"/>
          </p:nvPr>
        </p:nvSpPr>
        <p:spPr/>
        <p:txBody>
          <a:bodyPr/>
          <a:lstStyle/>
          <a:p>
            <a:fld id="{86CB4B4D-7CA3-9044-876B-883B54F8677D}" type="slidenum">
              <a:rPr lang="en-US" smtClean="0"/>
              <a:t>15</a:t>
            </a:fld>
            <a:endParaRPr lang="en-US"/>
          </a:p>
        </p:txBody>
      </p:sp>
    </p:spTree>
    <p:extLst>
      <p:ext uri="{BB962C8B-B14F-4D97-AF65-F5344CB8AC3E}">
        <p14:creationId xmlns:p14="http://schemas.microsoft.com/office/powerpoint/2010/main" val="1495135336"/>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ABCFF-6709-386B-CEA4-5109B7DDFBBC}"/>
              </a:ext>
            </a:extLst>
          </p:cNvPr>
          <p:cNvSpPr>
            <a:spLocks noGrp="1"/>
          </p:cNvSpPr>
          <p:nvPr>
            <p:ph type="title"/>
          </p:nvPr>
        </p:nvSpPr>
        <p:spPr/>
        <p:txBody>
          <a:bodyPr/>
          <a:lstStyle/>
          <a:p>
            <a:r>
              <a:rPr lang="en-US" dirty="0"/>
              <a:t>Other paths to SSDI/Medicare</a:t>
            </a:r>
          </a:p>
        </p:txBody>
      </p:sp>
      <p:sp>
        <p:nvSpPr>
          <p:cNvPr id="3" name="Text Placeholder 2">
            <a:extLst>
              <a:ext uri="{FF2B5EF4-FFF2-40B4-BE49-F238E27FC236}">
                <a16:creationId xmlns:a16="http://schemas.microsoft.com/office/drawing/2014/main" id="{C37C1AB7-217C-752A-E673-F08275F5E089}"/>
              </a:ext>
            </a:extLst>
          </p:cNvPr>
          <p:cNvSpPr>
            <a:spLocks noGrp="1"/>
          </p:cNvSpPr>
          <p:nvPr>
            <p:ph type="body" sz="quarter" idx="10"/>
          </p:nvPr>
        </p:nvSpPr>
        <p:spPr/>
        <p:txBody>
          <a:bodyPr/>
          <a:lstStyle/>
          <a:p>
            <a:pPr lvl="2"/>
            <a:endParaRPr lang="en-US" sz="3200" dirty="0"/>
          </a:p>
          <a:p>
            <a:pPr lvl="1"/>
            <a:r>
              <a:rPr lang="en-US" sz="3200" dirty="0"/>
              <a:t>Disabled individual becomes eligible on their own work record</a:t>
            </a:r>
          </a:p>
          <a:p>
            <a:pPr lvl="1"/>
            <a:r>
              <a:rPr lang="en-US" sz="3200" dirty="0"/>
              <a:t>Parent becomes disabled and starts receiving SSDI benefits (DAC also receives SSDI)</a:t>
            </a:r>
          </a:p>
          <a:p>
            <a:pPr lvl="1"/>
            <a:r>
              <a:rPr lang="en-US" sz="3200" dirty="0"/>
              <a:t>Parent dies after having qualified for Social Security benefit but before taking benefits (DAC/survivor benefit)</a:t>
            </a:r>
          </a:p>
        </p:txBody>
      </p:sp>
      <p:sp>
        <p:nvSpPr>
          <p:cNvPr id="4" name="Slide Number Placeholder 3">
            <a:extLst>
              <a:ext uri="{FF2B5EF4-FFF2-40B4-BE49-F238E27FC236}">
                <a16:creationId xmlns:a16="http://schemas.microsoft.com/office/drawing/2014/main" id="{C92CF583-41B9-55FA-E281-B4E2FDAECB5E}"/>
              </a:ext>
            </a:extLst>
          </p:cNvPr>
          <p:cNvSpPr>
            <a:spLocks noGrp="1"/>
          </p:cNvSpPr>
          <p:nvPr>
            <p:ph type="sldNum" sz="quarter" idx="2"/>
          </p:nvPr>
        </p:nvSpPr>
        <p:spPr/>
        <p:txBody>
          <a:bodyPr/>
          <a:lstStyle/>
          <a:p>
            <a:fld id="{86CB4B4D-7CA3-9044-876B-883B54F8677D}" type="slidenum">
              <a:rPr lang="en-US" smtClean="0"/>
              <a:t>16</a:t>
            </a:fld>
            <a:endParaRPr lang="en-US"/>
          </a:p>
        </p:txBody>
      </p:sp>
    </p:spTree>
    <p:extLst>
      <p:ext uri="{BB962C8B-B14F-4D97-AF65-F5344CB8AC3E}">
        <p14:creationId xmlns:p14="http://schemas.microsoft.com/office/powerpoint/2010/main" val="1491852503"/>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A8CD2-A247-D0AE-C500-280A1504E05B}"/>
              </a:ext>
            </a:extLst>
          </p:cNvPr>
          <p:cNvSpPr>
            <a:spLocks noGrp="1"/>
          </p:cNvSpPr>
          <p:nvPr>
            <p:ph type="title"/>
          </p:nvPr>
        </p:nvSpPr>
        <p:spPr>
          <a:xfrm>
            <a:off x="470589" y="122831"/>
            <a:ext cx="11123843" cy="1205320"/>
          </a:xfrm>
        </p:spPr>
        <p:txBody>
          <a:bodyPr/>
          <a:lstStyle/>
          <a:p>
            <a:r>
              <a:rPr lang="en-US" dirty="0"/>
              <a:t>Problems with the addition of Medicare coverage</a:t>
            </a:r>
          </a:p>
        </p:txBody>
      </p:sp>
      <p:sp>
        <p:nvSpPr>
          <p:cNvPr id="3" name="Text Placeholder 2">
            <a:extLst>
              <a:ext uri="{FF2B5EF4-FFF2-40B4-BE49-F238E27FC236}">
                <a16:creationId xmlns:a16="http://schemas.microsoft.com/office/drawing/2014/main" id="{3A2259FB-2BFB-371D-D889-D9364CF1657A}"/>
              </a:ext>
            </a:extLst>
          </p:cNvPr>
          <p:cNvSpPr>
            <a:spLocks noGrp="1"/>
          </p:cNvSpPr>
          <p:nvPr>
            <p:ph type="body" sz="quarter" idx="10"/>
          </p:nvPr>
        </p:nvSpPr>
        <p:spPr>
          <a:xfrm>
            <a:off x="430396" y="1328149"/>
            <a:ext cx="11125200" cy="4240137"/>
          </a:xfrm>
        </p:spPr>
        <p:txBody>
          <a:bodyPr/>
          <a:lstStyle/>
          <a:p>
            <a:r>
              <a:rPr lang="en-US" sz="3200" dirty="0"/>
              <a:t>Disruption in accessing insurance coverage for Behavioral Health treatments after obtaining Medicare </a:t>
            </a:r>
          </a:p>
          <a:p>
            <a:pPr lvl="1"/>
            <a:r>
              <a:rPr lang="en-US" sz="3200" dirty="0"/>
              <a:t>Medicare does not explicitly cover the service</a:t>
            </a:r>
          </a:p>
          <a:p>
            <a:pPr lvl="2">
              <a:buFont typeface="Wingdings" pitchFamily="2" charset="2"/>
              <a:buChar char="v"/>
            </a:pPr>
            <a:r>
              <a:rPr lang="en-US" sz="3200" dirty="0"/>
              <a:t>Medicare is a “defined benefit” insurance</a:t>
            </a:r>
          </a:p>
          <a:p>
            <a:pPr lvl="1"/>
            <a:r>
              <a:rPr lang="en-US" sz="3200" dirty="0"/>
              <a:t>Medicare does not accept provider type used for service</a:t>
            </a:r>
          </a:p>
          <a:p>
            <a:pPr lvl="1"/>
            <a:r>
              <a:rPr lang="en-US" sz="3200" dirty="0"/>
              <a:t>Medicare is unable to provide the denial required for other insurance to pay the claim</a:t>
            </a:r>
          </a:p>
        </p:txBody>
      </p:sp>
      <p:sp>
        <p:nvSpPr>
          <p:cNvPr id="4" name="Slide Number Placeholder 3">
            <a:extLst>
              <a:ext uri="{FF2B5EF4-FFF2-40B4-BE49-F238E27FC236}">
                <a16:creationId xmlns:a16="http://schemas.microsoft.com/office/drawing/2014/main" id="{A2B8B135-9BDB-2F2E-FC22-FE67ED565354}"/>
              </a:ext>
            </a:extLst>
          </p:cNvPr>
          <p:cNvSpPr>
            <a:spLocks noGrp="1"/>
          </p:cNvSpPr>
          <p:nvPr>
            <p:ph type="sldNum" sz="quarter" idx="2"/>
          </p:nvPr>
        </p:nvSpPr>
        <p:spPr/>
        <p:txBody>
          <a:bodyPr/>
          <a:lstStyle/>
          <a:p>
            <a:fld id="{86CB4B4D-7CA3-9044-876B-883B54F8677D}" type="slidenum">
              <a:rPr lang="en-US" smtClean="0"/>
              <a:t>17</a:t>
            </a:fld>
            <a:endParaRPr lang="en-US"/>
          </a:p>
        </p:txBody>
      </p:sp>
    </p:spTree>
    <p:extLst>
      <p:ext uri="{BB962C8B-B14F-4D97-AF65-F5344CB8AC3E}">
        <p14:creationId xmlns:p14="http://schemas.microsoft.com/office/powerpoint/2010/main" val="811482335"/>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C2041-259E-D62C-5FFE-4BD3B282A9D7}"/>
              </a:ext>
            </a:extLst>
          </p:cNvPr>
          <p:cNvSpPr>
            <a:spLocks noGrp="1"/>
          </p:cNvSpPr>
          <p:nvPr>
            <p:ph type="title"/>
          </p:nvPr>
        </p:nvSpPr>
        <p:spPr/>
        <p:txBody>
          <a:bodyPr/>
          <a:lstStyle/>
          <a:p>
            <a:r>
              <a:rPr lang="en-US" dirty="0"/>
              <a:t>Example #1</a:t>
            </a:r>
          </a:p>
        </p:txBody>
      </p:sp>
      <p:sp>
        <p:nvSpPr>
          <p:cNvPr id="3" name="Text Placeholder 2">
            <a:extLst>
              <a:ext uri="{FF2B5EF4-FFF2-40B4-BE49-F238E27FC236}">
                <a16:creationId xmlns:a16="http://schemas.microsoft.com/office/drawing/2014/main" id="{F8E259B5-540C-911A-5D41-C52600B77219}"/>
              </a:ext>
            </a:extLst>
          </p:cNvPr>
          <p:cNvSpPr>
            <a:spLocks noGrp="1"/>
          </p:cNvSpPr>
          <p:nvPr>
            <p:ph type="body" sz="quarter" idx="10"/>
          </p:nvPr>
        </p:nvSpPr>
        <p:spPr/>
        <p:txBody>
          <a:bodyPr/>
          <a:lstStyle/>
          <a:p>
            <a:pPr marL="0" indent="0">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Carlos receives Applied Behavioral Analysis therapy, provided by a Board-Certified Behavior Analyst and covered by his parent’s employer-sponsored private insurance, without age limitation.  </a:t>
            </a:r>
            <a:r>
              <a:rPr lang="en-US" sz="2800" dirty="0">
                <a:latin typeface="Calibri" panose="020F0502020204030204" pitchFamily="34" charset="0"/>
                <a:ea typeface="Calibri" panose="020F0502020204030204" pitchFamily="34" charset="0"/>
                <a:cs typeface="Times New Roman" panose="02020603050405020304" pitchFamily="18" charset="0"/>
              </a:rPr>
              <a:t>After going on Medicare, </a:t>
            </a:r>
            <a:r>
              <a:rPr lang="en-US" sz="2800" dirty="0">
                <a:effectLst/>
                <a:latin typeface="Calibri" panose="020F0502020204030204" pitchFamily="34" charset="0"/>
                <a:ea typeface="Calibri" panose="020F0502020204030204" pitchFamily="34" charset="0"/>
                <a:cs typeface="Times New Roman" panose="02020603050405020304" pitchFamily="18" charset="0"/>
              </a:rPr>
              <a:t>Carlos’s private insurer refused to pay for ABA without a denial from the primary insurer, Medicare.</a:t>
            </a:r>
          </a:p>
          <a:p>
            <a:pPr lvl="1"/>
            <a:r>
              <a:rPr lang="en-US" sz="2800" dirty="0">
                <a:effectLst/>
                <a:latin typeface="Calibri" panose="020F0502020204030204" pitchFamily="34" charset="0"/>
                <a:ea typeface="Calibri" panose="020F0502020204030204" pitchFamily="34" charset="0"/>
                <a:cs typeface="Times New Roman" panose="02020603050405020304" pitchFamily="18" charset="0"/>
              </a:rPr>
              <a:t>There is no Medicare billing code for ABA (it’s not a covered service).</a:t>
            </a:r>
          </a:p>
          <a:p>
            <a:pPr lvl="1"/>
            <a:r>
              <a:rPr lang="en-US" sz="2800" dirty="0">
                <a:effectLst/>
                <a:latin typeface="Calibri" panose="020F0502020204030204" pitchFamily="34" charset="0"/>
                <a:ea typeface="Calibri" panose="020F0502020204030204" pitchFamily="34" charset="0"/>
                <a:cs typeface="Times New Roman" panose="02020603050405020304" pitchFamily="18" charset="0"/>
              </a:rPr>
              <a:t>BC</a:t>
            </a:r>
            <a:r>
              <a:rPr lang="en-US" sz="2800" dirty="0">
                <a:latin typeface="Calibri" panose="020F0502020204030204" pitchFamily="34" charset="0"/>
                <a:ea typeface="Calibri" panose="020F0502020204030204" pitchFamily="34" charset="0"/>
                <a:cs typeface="Times New Roman" panose="02020603050405020304" pitchFamily="18" charset="0"/>
              </a:rPr>
              <a:t>BAs are not eligible to be Medicare providers.</a:t>
            </a:r>
          </a:p>
          <a:p>
            <a:pPr lvl="1"/>
            <a:r>
              <a:rPr lang="en-US" sz="2800" dirty="0">
                <a:latin typeface="Calibri" panose="020F0502020204030204" pitchFamily="34" charset="0"/>
                <a:ea typeface="Calibri" panose="020F0502020204030204" pitchFamily="34" charset="0"/>
                <a:cs typeface="Times New Roman" panose="02020603050405020304" pitchFamily="18" charset="0"/>
              </a:rPr>
              <a:t>Bottom line: The provider couldn’t submit a bill to Medicare and receive a denial.</a:t>
            </a:r>
          </a:p>
          <a:p>
            <a:endParaRPr lang="en-US" dirty="0"/>
          </a:p>
        </p:txBody>
      </p:sp>
      <p:sp>
        <p:nvSpPr>
          <p:cNvPr id="4" name="Slide Number Placeholder 3">
            <a:extLst>
              <a:ext uri="{FF2B5EF4-FFF2-40B4-BE49-F238E27FC236}">
                <a16:creationId xmlns:a16="http://schemas.microsoft.com/office/drawing/2014/main" id="{DC290BE8-B6C0-550B-1399-B8F75494C4BF}"/>
              </a:ext>
            </a:extLst>
          </p:cNvPr>
          <p:cNvSpPr>
            <a:spLocks noGrp="1"/>
          </p:cNvSpPr>
          <p:nvPr>
            <p:ph type="sldNum" sz="quarter" idx="2"/>
          </p:nvPr>
        </p:nvSpPr>
        <p:spPr/>
        <p:txBody>
          <a:bodyPr/>
          <a:lstStyle/>
          <a:p>
            <a:fld id="{86CB4B4D-7CA3-9044-876B-883B54F8677D}" type="slidenum">
              <a:rPr lang="en-US" smtClean="0"/>
              <a:t>18</a:t>
            </a:fld>
            <a:endParaRPr lang="en-US"/>
          </a:p>
        </p:txBody>
      </p:sp>
    </p:spTree>
    <p:extLst>
      <p:ext uri="{BB962C8B-B14F-4D97-AF65-F5344CB8AC3E}">
        <p14:creationId xmlns:p14="http://schemas.microsoft.com/office/powerpoint/2010/main" val="310733243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DF2DC-4EAC-4C83-14F7-577421CF7B29}"/>
              </a:ext>
            </a:extLst>
          </p:cNvPr>
          <p:cNvSpPr>
            <a:spLocks noGrp="1"/>
          </p:cNvSpPr>
          <p:nvPr>
            <p:ph type="title"/>
          </p:nvPr>
        </p:nvSpPr>
        <p:spPr/>
        <p:txBody>
          <a:bodyPr/>
          <a:lstStyle/>
          <a:p>
            <a:r>
              <a:rPr lang="en-US" dirty="0"/>
              <a:t>Example #2</a:t>
            </a:r>
          </a:p>
        </p:txBody>
      </p:sp>
      <p:sp>
        <p:nvSpPr>
          <p:cNvPr id="3" name="Text Placeholder 2">
            <a:extLst>
              <a:ext uri="{FF2B5EF4-FFF2-40B4-BE49-F238E27FC236}">
                <a16:creationId xmlns:a16="http://schemas.microsoft.com/office/drawing/2014/main" id="{31677809-E167-DF42-453D-660AEE82B641}"/>
              </a:ext>
            </a:extLst>
          </p:cNvPr>
          <p:cNvSpPr>
            <a:spLocks noGrp="1"/>
          </p:cNvSpPr>
          <p:nvPr>
            <p:ph type="body" sz="quarter" idx="10"/>
          </p:nvPr>
        </p:nvSpPr>
        <p:spPr>
          <a:xfrm>
            <a:off x="469900" y="1519518"/>
            <a:ext cx="11125200" cy="4249270"/>
          </a:xfrm>
        </p:spPr>
        <p:txBody>
          <a:bodyPr/>
          <a:lstStyle/>
          <a:p>
            <a:pPr marL="0" marR="0" indent="0">
              <a:spcBef>
                <a:spcPts val="0"/>
              </a:spcBef>
              <a:spcAft>
                <a:spcPts val="0"/>
              </a:spcAft>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Before going on Medicare, Caitlin, a young autistic adult who uses an Assistive Communication Device, was receiving Cognitive Behavior Therapy (CBT) from a Licensed Mental Health Provider who accepted MassHealth.  </a:t>
            </a:r>
          </a:p>
          <a:p>
            <a:pPr marL="0" marR="0" indent="0">
              <a:spcBef>
                <a:spcPts val="0"/>
              </a:spcBef>
              <a:spcAft>
                <a:spcPts val="0"/>
              </a:spcAft>
              <a:buNone/>
            </a:pPr>
            <a:endParaRPr lang="en-US" sz="2800" dirty="0">
              <a:latin typeface="Calibri" panose="020F0502020204030204" pitchFamily="34"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800" dirty="0">
                <a:latin typeface="Calibri" panose="020F0502020204030204" pitchFamily="34" charset="0"/>
                <a:ea typeface="Calibri" panose="020F0502020204030204" pitchFamily="34" charset="0"/>
                <a:cs typeface="Times New Roman" panose="02020603050405020304" pitchFamily="18" charset="0"/>
              </a:rPr>
              <a:t>Problem: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914376" lvl="1" indent="-457200">
              <a:spcBef>
                <a:spcPts val="0"/>
              </a:spcBef>
              <a:buAutoNum type="arabicParenR"/>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Licensed Mental Health Provider was not eligible to be a Medicare provider and so could not submit a claim to Medicare that would trigger a denial. </a:t>
            </a:r>
          </a:p>
          <a:p>
            <a:pPr marL="914376" lvl="1" indent="-457200">
              <a:spcBef>
                <a:spcPts val="0"/>
              </a:spcBef>
              <a:buAutoNum type="arabicParenR"/>
            </a:pPr>
            <a:r>
              <a:rPr lang="en-US" sz="2800" dirty="0">
                <a:effectLst/>
                <a:latin typeface="Calibri" panose="020F0502020204030204" pitchFamily="34" charset="0"/>
                <a:ea typeface="Calibri" panose="020F0502020204030204" pitchFamily="34" charset="0"/>
                <a:cs typeface="Times New Roman" panose="02020603050405020304" pitchFamily="18" charset="0"/>
              </a:rPr>
              <a:t>Because Medicare covered CBT, MassHealth suggested that Caitlin get treatment from a</a:t>
            </a:r>
            <a:r>
              <a:rPr lang="en-US" sz="2800" dirty="0">
                <a:latin typeface="Calibri" panose="020F0502020204030204" pitchFamily="34" charset="0"/>
                <a:ea typeface="Calibri" panose="020F0502020204030204" pitchFamily="34" charset="0"/>
                <a:cs typeface="Times New Roman" panose="02020603050405020304" pitchFamily="18" charset="0"/>
              </a:rPr>
              <a:t> Social Worker (the </a:t>
            </a:r>
            <a:r>
              <a:rPr lang="en-US" sz="2800" dirty="0">
                <a:effectLst/>
                <a:latin typeface="Calibri" panose="020F0502020204030204" pitchFamily="34" charset="0"/>
                <a:ea typeface="Calibri" panose="020F0502020204030204" pitchFamily="34" charset="0"/>
                <a:cs typeface="Times New Roman" panose="02020603050405020304" pitchFamily="18" charset="0"/>
              </a:rPr>
              <a:t>provider type eligible to bill Medicare for this treatment).</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1445AD7-D152-BDC9-C6E8-909FEEE30DCF}"/>
              </a:ext>
            </a:extLst>
          </p:cNvPr>
          <p:cNvSpPr>
            <a:spLocks noGrp="1"/>
          </p:cNvSpPr>
          <p:nvPr>
            <p:ph type="sldNum" sz="quarter" idx="2"/>
          </p:nvPr>
        </p:nvSpPr>
        <p:spPr/>
        <p:txBody>
          <a:bodyPr/>
          <a:lstStyle/>
          <a:p>
            <a:fld id="{86CB4B4D-7CA3-9044-876B-883B54F8677D}" type="slidenum">
              <a:rPr lang="en-US" smtClean="0"/>
              <a:t>19</a:t>
            </a:fld>
            <a:endParaRPr lang="en-US"/>
          </a:p>
        </p:txBody>
      </p:sp>
    </p:spTree>
    <p:extLst>
      <p:ext uri="{BB962C8B-B14F-4D97-AF65-F5344CB8AC3E}">
        <p14:creationId xmlns:p14="http://schemas.microsoft.com/office/powerpoint/2010/main" val="290493826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57DD6-FC1F-7C4D-A1BE-798AEA74ADB6}"/>
              </a:ext>
            </a:extLst>
          </p:cNvPr>
          <p:cNvSpPr>
            <a:spLocks noGrp="1"/>
          </p:cNvSpPr>
          <p:nvPr>
            <p:ph type="title"/>
          </p:nvPr>
        </p:nvSpPr>
        <p:spPr/>
        <p:txBody>
          <a:bodyPr/>
          <a:lstStyle/>
          <a:p>
            <a:r>
              <a:rPr lang="en-US" dirty="0"/>
              <a:t>Introduction</a:t>
            </a:r>
          </a:p>
        </p:txBody>
      </p:sp>
      <p:sp>
        <p:nvSpPr>
          <p:cNvPr id="3" name="Text Placeholder 2">
            <a:extLst>
              <a:ext uri="{FF2B5EF4-FFF2-40B4-BE49-F238E27FC236}">
                <a16:creationId xmlns:a16="http://schemas.microsoft.com/office/drawing/2014/main" id="{BA438976-3D59-1D4B-B8EF-C7028716410B}"/>
              </a:ext>
            </a:extLst>
          </p:cNvPr>
          <p:cNvSpPr>
            <a:spLocks noGrp="1"/>
          </p:cNvSpPr>
          <p:nvPr>
            <p:ph type="body" sz="quarter" idx="10"/>
          </p:nvPr>
        </p:nvSpPr>
        <p:spPr/>
        <p:txBody>
          <a:bodyPr/>
          <a:lstStyle/>
          <a:p>
            <a:pPr marL="109537" indent="0"/>
            <a:r>
              <a:rPr lang="en-US" sz="3200" dirty="0"/>
              <a:t>Insurance Overview</a:t>
            </a:r>
          </a:p>
          <a:p>
            <a:pPr marL="109537" indent="0"/>
            <a:r>
              <a:rPr lang="en-US" sz="3200" dirty="0"/>
              <a:t>Keeping a Dependent on a Parent’s Policy Past Age 26</a:t>
            </a:r>
          </a:p>
          <a:p>
            <a:pPr marL="109537" indent="0"/>
            <a:r>
              <a:rPr lang="en-US" sz="3200" dirty="0"/>
              <a:t>MassHealth and Premium Assistance</a:t>
            </a:r>
          </a:p>
          <a:p>
            <a:pPr marL="109537" indent="0"/>
            <a:r>
              <a:rPr lang="en-US" sz="3200" dirty="0"/>
              <a:t>How Social Security affects coverage</a:t>
            </a:r>
          </a:p>
          <a:p>
            <a:pPr marL="109537" indent="0"/>
            <a:r>
              <a:rPr lang="en-US" sz="3200" dirty="0"/>
              <a:t>Medicare for disabled adults</a:t>
            </a:r>
          </a:p>
          <a:p>
            <a:pPr marL="109537" indent="0">
              <a:buNone/>
            </a:pPr>
            <a:endParaRPr lang="en-US" sz="2400" dirty="0"/>
          </a:p>
          <a:p>
            <a:endParaRPr lang="en-US" dirty="0"/>
          </a:p>
        </p:txBody>
      </p:sp>
      <p:sp>
        <p:nvSpPr>
          <p:cNvPr id="4" name="Slide Number Placeholder 3">
            <a:extLst>
              <a:ext uri="{FF2B5EF4-FFF2-40B4-BE49-F238E27FC236}">
                <a16:creationId xmlns:a16="http://schemas.microsoft.com/office/drawing/2014/main" id="{7ED5B7D6-5235-FE51-45B6-ECAD75A6D2D9}"/>
              </a:ext>
            </a:extLst>
          </p:cNvPr>
          <p:cNvSpPr>
            <a:spLocks noGrp="1"/>
          </p:cNvSpPr>
          <p:nvPr>
            <p:ph type="sldNum" sz="quarter" idx="2"/>
          </p:nvPr>
        </p:nvSpPr>
        <p:spPr/>
        <p:txBody>
          <a:bodyPr/>
          <a:lstStyle/>
          <a:p>
            <a:fld id="{86CB4B4D-7CA3-9044-876B-883B54F8677D}" type="slidenum">
              <a:rPr lang="en-US" smtClean="0"/>
              <a:t>2</a:t>
            </a:fld>
            <a:endParaRPr lang="en-US"/>
          </a:p>
        </p:txBody>
      </p:sp>
    </p:spTree>
    <p:extLst>
      <p:ext uri="{BB962C8B-B14F-4D97-AF65-F5344CB8AC3E}">
        <p14:creationId xmlns:p14="http://schemas.microsoft.com/office/powerpoint/2010/main" val="2699908186"/>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ADA12-32DF-179D-91B2-1AA921073224}"/>
              </a:ext>
            </a:extLst>
          </p:cNvPr>
          <p:cNvSpPr>
            <a:spLocks noGrp="1"/>
          </p:cNvSpPr>
          <p:nvPr>
            <p:ph type="title"/>
          </p:nvPr>
        </p:nvSpPr>
        <p:spPr/>
        <p:txBody>
          <a:bodyPr/>
          <a:lstStyle/>
          <a:p>
            <a:r>
              <a:rPr lang="en-US" dirty="0"/>
              <a:t>Negative outcomes</a:t>
            </a:r>
          </a:p>
        </p:txBody>
      </p:sp>
      <p:sp>
        <p:nvSpPr>
          <p:cNvPr id="3" name="Text Placeholder 2">
            <a:extLst>
              <a:ext uri="{FF2B5EF4-FFF2-40B4-BE49-F238E27FC236}">
                <a16:creationId xmlns:a16="http://schemas.microsoft.com/office/drawing/2014/main" id="{E0071C9D-8A99-B335-0EE7-8B37E69B2EE4}"/>
              </a:ext>
            </a:extLst>
          </p:cNvPr>
          <p:cNvSpPr>
            <a:spLocks noGrp="1"/>
          </p:cNvSpPr>
          <p:nvPr>
            <p:ph type="body" sz="quarter" idx="10"/>
          </p:nvPr>
        </p:nvSpPr>
        <p:spPr>
          <a:xfrm>
            <a:off x="470588" y="1625599"/>
            <a:ext cx="11124511" cy="4022165"/>
          </a:xfrm>
        </p:spPr>
        <p:txBody>
          <a:bodyPr/>
          <a:lstStyle/>
          <a:p>
            <a:pPr marL="0" indent="0">
              <a:buNone/>
            </a:pPr>
            <a:r>
              <a:rPr lang="en-US" sz="2800" b="1" dirty="0">
                <a:effectLst/>
                <a:latin typeface="Calibri" panose="020F0502020204030204" pitchFamily="34" charset="0"/>
                <a:ea typeface="Calibri" panose="020F0502020204030204" pitchFamily="34" charset="0"/>
                <a:cs typeface="Times New Roman" panose="02020603050405020304" pitchFamily="18" charset="0"/>
              </a:rPr>
              <a:t>Carlos</a:t>
            </a:r>
            <a:r>
              <a:rPr lang="en-US" sz="2800" dirty="0">
                <a:effectLst/>
                <a:latin typeface="Calibri" panose="020F0502020204030204" pitchFamily="34" charset="0"/>
                <a:ea typeface="Calibri" panose="020F0502020204030204" pitchFamily="34" charset="0"/>
                <a:cs typeface="Times New Roman" panose="02020603050405020304" pitchFamily="18" charset="0"/>
              </a:rPr>
              <a:t>: After months of unpaid bills, </a:t>
            </a:r>
            <a:r>
              <a:rPr lang="en-US" sz="2800" dirty="0">
                <a:latin typeface="Calibri" panose="020F0502020204030204" pitchFamily="34" charset="0"/>
                <a:ea typeface="Calibri" panose="020F0502020204030204" pitchFamily="34" charset="0"/>
                <a:cs typeface="Times New Roman" panose="02020603050405020304" pitchFamily="18" charset="0"/>
              </a:rPr>
              <a:t>the private insurer came up with a “</a:t>
            </a:r>
            <a:r>
              <a:rPr lang="en-US" sz="2800" dirty="0" err="1">
                <a:latin typeface="Calibri" panose="020F0502020204030204" pitchFamily="34" charset="0"/>
                <a:ea typeface="Calibri" panose="020F0502020204030204" pitchFamily="34" charset="0"/>
                <a:cs typeface="Times New Roman" panose="02020603050405020304" pitchFamily="18" charset="0"/>
              </a:rPr>
              <a:t>klugey</a:t>
            </a:r>
            <a:r>
              <a:rPr lang="en-US" sz="2800" dirty="0">
                <a:latin typeface="Calibri" panose="020F0502020204030204" pitchFamily="34" charset="0"/>
                <a:ea typeface="Calibri" panose="020F0502020204030204" pitchFamily="34" charset="0"/>
                <a:cs typeface="Times New Roman" panose="02020603050405020304" pitchFamily="18" charset="0"/>
              </a:rPr>
              <a:t>” workaround. With each bill, Carlos must attach a cover letter stating: </a:t>
            </a:r>
            <a:r>
              <a:rPr lang="en-US" sz="2800" dirty="0">
                <a:effectLst/>
                <a:latin typeface="Calibri" panose="020F0502020204030204" pitchFamily="34" charset="0"/>
                <a:ea typeface="Calibri" panose="020F0502020204030204" pitchFamily="34" charset="0"/>
                <a:cs typeface="Times New Roman" panose="02020603050405020304" pitchFamily="18" charset="0"/>
              </a:rPr>
              <a:t>“[provider] does not participate with Medicare for the time period of the claim (itemizing each day of service) and that [provider] has never had a relationship with Medicare.”</a:t>
            </a:r>
            <a:endParaRPr lang="en-US" sz="28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b="1" dirty="0">
                <a:latin typeface="Calibri" panose="020F0502020204030204" pitchFamily="34" charset="0"/>
                <a:ea typeface="Calibri" panose="020F0502020204030204" pitchFamily="34" charset="0"/>
                <a:cs typeface="Times New Roman" panose="02020603050405020304" pitchFamily="18" charset="0"/>
              </a:rPr>
              <a:t>Caitlin</a:t>
            </a:r>
            <a:r>
              <a:rPr lang="en-US" sz="2800" dirty="0">
                <a:latin typeface="Calibri" panose="020F0502020204030204" pitchFamily="34" charset="0"/>
                <a:ea typeface="Calibri" panose="020F0502020204030204" pitchFamily="34" charset="0"/>
                <a:cs typeface="Times New Roman" panose="02020603050405020304" pitchFamily="18" charset="0"/>
              </a:rPr>
              <a:t>: C</a:t>
            </a:r>
            <a:r>
              <a:rPr lang="en-US" sz="2800" dirty="0">
                <a:effectLst/>
                <a:latin typeface="Calibri" panose="020F0502020204030204" pitchFamily="34" charset="0"/>
                <a:ea typeface="Calibri" panose="020F0502020204030204" pitchFamily="34" charset="0"/>
                <a:cs typeface="Times New Roman" panose="02020603050405020304" pitchFamily="18" charset="0"/>
              </a:rPr>
              <a:t>aretaker was unable to identify any Social Workers that offered the needed treatment. Because of Medicare’s lack of flexibility with respect to eligible providers and MassHealth’s rigid adherence to its third-party liability rules, Caitlin was cut off from a necessary and proven behavioral health treatment.</a:t>
            </a:r>
          </a:p>
          <a:p>
            <a:pPr marL="0" indent="0">
              <a:buNone/>
            </a:pPr>
            <a:endParaRPr lang="en-US" dirty="0"/>
          </a:p>
        </p:txBody>
      </p:sp>
      <p:sp>
        <p:nvSpPr>
          <p:cNvPr id="4" name="Slide Number Placeholder 3">
            <a:extLst>
              <a:ext uri="{FF2B5EF4-FFF2-40B4-BE49-F238E27FC236}">
                <a16:creationId xmlns:a16="http://schemas.microsoft.com/office/drawing/2014/main" id="{2B55D008-A46B-7228-54E9-A32B4335BB9E}"/>
              </a:ext>
            </a:extLst>
          </p:cNvPr>
          <p:cNvSpPr>
            <a:spLocks noGrp="1"/>
          </p:cNvSpPr>
          <p:nvPr>
            <p:ph type="sldNum" sz="quarter" idx="2"/>
          </p:nvPr>
        </p:nvSpPr>
        <p:spPr/>
        <p:txBody>
          <a:bodyPr/>
          <a:lstStyle/>
          <a:p>
            <a:fld id="{86CB4B4D-7CA3-9044-876B-883B54F8677D}" type="slidenum">
              <a:rPr lang="en-US" smtClean="0"/>
              <a:t>20</a:t>
            </a:fld>
            <a:endParaRPr lang="en-US"/>
          </a:p>
        </p:txBody>
      </p:sp>
    </p:spTree>
    <p:extLst>
      <p:ext uri="{BB962C8B-B14F-4D97-AF65-F5344CB8AC3E}">
        <p14:creationId xmlns:p14="http://schemas.microsoft.com/office/powerpoint/2010/main" val="303654511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53069-925E-0DD3-EA44-7A90EB5254CF}"/>
              </a:ext>
            </a:extLst>
          </p:cNvPr>
          <p:cNvSpPr>
            <a:spLocks noGrp="1"/>
          </p:cNvSpPr>
          <p:nvPr>
            <p:ph type="title"/>
          </p:nvPr>
        </p:nvSpPr>
        <p:spPr/>
        <p:txBody>
          <a:bodyPr/>
          <a:lstStyle/>
          <a:p>
            <a:r>
              <a:rPr lang="en-US" dirty="0"/>
              <a:t>Understanding the problem</a:t>
            </a:r>
          </a:p>
        </p:txBody>
      </p:sp>
      <p:sp>
        <p:nvSpPr>
          <p:cNvPr id="3" name="Text Placeholder 2">
            <a:extLst>
              <a:ext uri="{FF2B5EF4-FFF2-40B4-BE49-F238E27FC236}">
                <a16:creationId xmlns:a16="http://schemas.microsoft.com/office/drawing/2014/main" id="{85CAF917-8ECA-41F5-8E8C-6E4B1247FA19}"/>
              </a:ext>
            </a:extLst>
          </p:cNvPr>
          <p:cNvSpPr>
            <a:spLocks noGrp="1"/>
          </p:cNvSpPr>
          <p:nvPr>
            <p:ph type="body" sz="quarter" idx="10"/>
          </p:nvPr>
        </p:nvSpPr>
        <p:spPr>
          <a:xfrm>
            <a:off x="469900" y="1625600"/>
            <a:ext cx="11125200" cy="4079164"/>
          </a:xfrm>
        </p:spPr>
        <p:txBody>
          <a:bodyPr/>
          <a:lstStyle/>
          <a:p>
            <a:r>
              <a:rPr lang="en-US" sz="3200" dirty="0"/>
              <a:t>Obtain a better understanding of Medicare coverage of behavioral health/mental health services</a:t>
            </a:r>
          </a:p>
          <a:p>
            <a:pPr lvl="1"/>
            <a:r>
              <a:rPr lang="en-US" sz="3200" dirty="0"/>
              <a:t>In general</a:t>
            </a:r>
          </a:p>
          <a:p>
            <a:pPr lvl="1"/>
            <a:r>
              <a:rPr lang="en-US" sz="3200" dirty="0"/>
              <a:t>With respect to autism in particular</a:t>
            </a:r>
          </a:p>
          <a:p>
            <a:r>
              <a:rPr lang="en-US" sz="3200" dirty="0"/>
              <a:t>Identify obstacles to coverage of behavioral health services for dual eligible autistic adults</a:t>
            </a:r>
          </a:p>
          <a:p>
            <a:r>
              <a:rPr lang="en-US" sz="3200" dirty="0"/>
              <a:t>Create a foundation for “next steps” to overcome these obstacles</a:t>
            </a:r>
          </a:p>
        </p:txBody>
      </p:sp>
      <p:sp>
        <p:nvSpPr>
          <p:cNvPr id="4" name="Slide Number Placeholder 3">
            <a:extLst>
              <a:ext uri="{FF2B5EF4-FFF2-40B4-BE49-F238E27FC236}">
                <a16:creationId xmlns:a16="http://schemas.microsoft.com/office/drawing/2014/main" id="{A114D937-C1B7-CEA8-08CF-9FE344A1CA10}"/>
              </a:ext>
            </a:extLst>
          </p:cNvPr>
          <p:cNvSpPr>
            <a:spLocks noGrp="1"/>
          </p:cNvSpPr>
          <p:nvPr>
            <p:ph type="sldNum" sz="quarter" idx="2"/>
          </p:nvPr>
        </p:nvSpPr>
        <p:spPr/>
        <p:txBody>
          <a:bodyPr/>
          <a:lstStyle/>
          <a:p>
            <a:fld id="{86CB4B4D-7CA3-9044-876B-883B54F8677D}" type="slidenum">
              <a:rPr lang="en-US" smtClean="0"/>
              <a:t>21</a:t>
            </a:fld>
            <a:endParaRPr lang="en-US"/>
          </a:p>
        </p:txBody>
      </p:sp>
    </p:spTree>
    <p:extLst>
      <p:ext uri="{BB962C8B-B14F-4D97-AF65-F5344CB8AC3E}">
        <p14:creationId xmlns:p14="http://schemas.microsoft.com/office/powerpoint/2010/main" val="3102109261"/>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2402-EC4C-6DBB-6946-B2C985CABE0F}"/>
              </a:ext>
            </a:extLst>
          </p:cNvPr>
          <p:cNvSpPr>
            <a:spLocks noGrp="1"/>
          </p:cNvSpPr>
          <p:nvPr>
            <p:ph type="title"/>
          </p:nvPr>
        </p:nvSpPr>
        <p:spPr/>
        <p:txBody>
          <a:bodyPr/>
          <a:lstStyle/>
          <a:p>
            <a:r>
              <a:rPr lang="en-US" dirty="0"/>
              <a:t>What we learned	</a:t>
            </a:r>
          </a:p>
        </p:txBody>
      </p:sp>
      <p:sp>
        <p:nvSpPr>
          <p:cNvPr id="3" name="Text Placeholder 2">
            <a:extLst>
              <a:ext uri="{FF2B5EF4-FFF2-40B4-BE49-F238E27FC236}">
                <a16:creationId xmlns:a16="http://schemas.microsoft.com/office/drawing/2014/main" id="{2EC0903A-C1DC-8284-0732-A053328FA241}"/>
              </a:ext>
            </a:extLst>
          </p:cNvPr>
          <p:cNvSpPr>
            <a:spLocks noGrp="1"/>
          </p:cNvSpPr>
          <p:nvPr>
            <p:ph type="body" sz="quarter" idx="10"/>
          </p:nvPr>
        </p:nvSpPr>
        <p:spPr/>
        <p:txBody>
          <a:bodyPr/>
          <a:lstStyle/>
          <a:p>
            <a:r>
              <a:rPr lang="en-US" sz="3200" dirty="0"/>
              <a:t>Shortage of mental health providers who accept Medicare; restrictions on which providers may bill Medicare for BH/MH services</a:t>
            </a:r>
          </a:p>
          <a:p>
            <a:r>
              <a:rPr lang="en-US" sz="3200" dirty="0"/>
              <a:t>Medicare is not subject to Mental Health Parity** (unlike MassHealth and most private insurance)</a:t>
            </a:r>
          </a:p>
          <a:p>
            <a:r>
              <a:rPr lang="en-US" sz="3200" dirty="0"/>
              <a:t>The federal government is aware of the inadequacy of MH/BH coverage – e.g., recent expansion in provider coverage for LMHCs</a:t>
            </a:r>
          </a:p>
          <a:p>
            <a:endParaRPr lang="en-US" sz="3200" dirty="0"/>
          </a:p>
          <a:p>
            <a:pPr marL="0" indent="0">
              <a:buNone/>
            </a:pPr>
            <a:endParaRPr lang="en-US" sz="3200" dirty="0"/>
          </a:p>
          <a:p>
            <a:endParaRPr lang="en-US" sz="3200" dirty="0"/>
          </a:p>
        </p:txBody>
      </p:sp>
      <p:sp>
        <p:nvSpPr>
          <p:cNvPr id="4" name="Slide Number Placeholder 3">
            <a:extLst>
              <a:ext uri="{FF2B5EF4-FFF2-40B4-BE49-F238E27FC236}">
                <a16:creationId xmlns:a16="http://schemas.microsoft.com/office/drawing/2014/main" id="{F84E9EFC-6E9F-536E-B35E-CAFB082D2949}"/>
              </a:ext>
            </a:extLst>
          </p:cNvPr>
          <p:cNvSpPr>
            <a:spLocks noGrp="1"/>
          </p:cNvSpPr>
          <p:nvPr>
            <p:ph type="sldNum" sz="quarter" idx="2"/>
          </p:nvPr>
        </p:nvSpPr>
        <p:spPr/>
        <p:txBody>
          <a:bodyPr/>
          <a:lstStyle/>
          <a:p>
            <a:fld id="{86CB4B4D-7CA3-9044-876B-883B54F8677D}" type="slidenum">
              <a:rPr lang="en-US" smtClean="0"/>
              <a:t>22</a:t>
            </a:fld>
            <a:endParaRPr lang="en-US"/>
          </a:p>
        </p:txBody>
      </p:sp>
    </p:spTree>
    <p:extLst>
      <p:ext uri="{BB962C8B-B14F-4D97-AF65-F5344CB8AC3E}">
        <p14:creationId xmlns:p14="http://schemas.microsoft.com/office/powerpoint/2010/main" val="1499995797"/>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FAA74-BA37-3218-7552-936D744F6FDF}"/>
              </a:ext>
            </a:extLst>
          </p:cNvPr>
          <p:cNvSpPr>
            <a:spLocks noGrp="1"/>
          </p:cNvSpPr>
          <p:nvPr>
            <p:ph type="title"/>
          </p:nvPr>
        </p:nvSpPr>
        <p:spPr/>
        <p:txBody>
          <a:bodyPr/>
          <a:lstStyle/>
          <a:p>
            <a:r>
              <a:rPr lang="en-US" dirty="0"/>
              <a:t>What we learned (continued)</a:t>
            </a:r>
          </a:p>
        </p:txBody>
      </p:sp>
      <p:sp>
        <p:nvSpPr>
          <p:cNvPr id="3" name="Text Placeholder 2">
            <a:extLst>
              <a:ext uri="{FF2B5EF4-FFF2-40B4-BE49-F238E27FC236}">
                <a16:creationId xmlns:a16="http://schemas.microsoft.com/office/drawing/2014/main" id="{5DC59B08-F5BD-FB3A-A196-4049F4D0EEF1}"/>
              </a:ext>
            </a:extLst>
          </p:cNvPr>
          <p:cNvSpPr>
            <a:spLocks noGrp="1"/>
          </p:cNvSpPr>
          <p:nvPr>
            <p:ph type="body" sz="quarter" idx="10"/>
          </p:nvPr>
        </p:nvSpPr>
        <p:spPr/>
        <p:txBody>
          <a:bodyPr/>
          <a:lstStyle/>
          <a:p>
            <a:r>
              <a:rPr lang="en-US" sz="3200" dirty="0"/>
              <a:t>Challenges to coordination between Medicare and Medicaid – Medicare is administered at the federal level; Medicaid is administered by each individual state</a:t>
            </a:r>
          </a:p>
          <a:p>
            <a:r>
              <a:rPr lang="en-US" sz="3200" dirty="0"/>
              <a:t>We’re not alone – Medicare behavioral/mental health benefits are inadequate for other conditions as well (e.g., Substance Use Disorder, </a:t>
            </a:r>
            <a:r>
              <a:rPr lang="en-US" sz="3200" dirty="0" err="1"/>
              <a:t>Alzheimers</a:t>
            </a:r>
            <a:r>
              <a:rPr lang="en-US" sz="3200" dirty="0"/>
              <a:t>)</a:t>
            </a:r>
          </a:p>
          <a:p>
            <a:endParaRPr lang="en-US" sz="3200" dirty="0"/>
          </a:p>
        </p:txBody>
      </p:sp>
      <p:sp>
        <p:nvSpPr>
          <p:cNvPr id="4" name="Slide Number Placeholder 3">
            <a:extLst>
              <a:ext uri="{FF2B5EF4-FFF2-40B4-BE49-F238E27FC236}">
                <a16:creationId xmlns:a16="http://schemas.microsoft.com/office/drawing/2014/main" id="{1421DE39-8F91-E51C-8020-27852724D999}"/>
              </a:ext>
            </a:extLst>
          </p:cNvPr>
          <p:cNvSpPr>
            <a:spLocks noGrp="1"/>
          </p:cNvSpPr>
          <p:nvPr>
            <p:ph type="sldNum" sz="quarter" idx="2"/>
          </p:nvPr>
        </p:nvSpPr>
        <p:spPr/>
        <p:txBody>
          <a:bodyPr/>
          <a:lstStyle/>
          <a:p>
            <a:fld id="{86CB4B4D-7CA3-9044-876B-883B54F8677D}" type="slidenum">
              <a:rPr lang="en-US" smtClean="0"/>
              <a:t>23</a:t>
            </a:fld>
            <a:endParaRPr lang="en-US"/>
          </a:p>
        </p:txBody>
      </p:sp>
    </p:spTree>
    <p:extLst>
      <p:ext uri="{BB962C8B-B14F-4D97-AF65-F5344CB8AC3E}">
        <p14:creationId xmlns:p14="http://schemas.microsoft.com/office/powerpoint/2010/main" val="27257003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AE72A-F999-FFE1-F688-31E72D41157E}"/>
              </a:ext>
            </a:extLst>
          </p:cNvPr>
          <p:cNvSpPr>
            <a:spLocks noGrp="1"/>
          </p:cNvSpPr>
          <p:nvPr>
            <p:ph type="title"/>
          </p:nvPr>
        </p:nvSpPr>
        <p:spPr/>
        <p:txBody>
          <a:bodyPr/>
          <a:lstStyle/>
          <a:p>
            <a:r>
              <a:rPr lang="en-US" dirty="0"/>
              <a:t>What’s next?</a:t>
            </a:r>
          </a:p>
        </p:txBody>
      </p:sp>
      <p:sp>
        <p:nvSpPr>
          <p:cNvPr id="3" name="Text Placeholder 2">
            <a:extLst>
              <a:ext uri="{FF2B5EF4-FFF2-40B4-BE49-F238E27FC236}">
                <a16:creationId xmlns:a16="http://schemas.microsoft.com/office/drawing/2014/main" id="{34BF5D12-97D4-FE9E-2C75-8827A9169E2A}"/>
              </a:ext>
            </a:extLst>
          </p:cNvPr>
          <p:cNvSpPr>
            <a:spLocks noGrp="1"/>
          </p:cNvSpPr>
          <p:nvPr>
            <p:ph type="body" sz="quarter" idx="10"/>
          </p:nvPr>
        </p:nvSpPr>
        <p:spPr>
          <a:xfrm>
            <a:off x="469900" y="1625600"/>
            <a:ext cx="11125200" cy="4079164"/>
          </a:xfrm>
        </p:spPr>
        <p:txBody>
          <a:bodyPr/>
          <a:lstStyle/>
          <a:p>
            <a:r>
              <a:rPr lang="en-US" sz="3200" dirty="0"/>
              <a:t>Identify various potential fixes </a:t>
            </a:r>
          </a:p>
          <a:p>
            <a:pPr lvl="1"/>
            <a:r>
              <a:rPr lang="en-US" sz="3200" dirty="0"/>
              <a:t>State vs. federal (e.g., lifting MassHealth age cap on autism treatments vs. reforming Medicare coverage) </a:t>
            </a:r>
          </a:p>
          <a:p>
            <a:pPr lvl="1"/>
            <a:r>
              <a:rPr lang="en-US" sz="3200" dirty="0"/>
              <a:t>General vs. specific (e.g., requiring Parity under Medicare vs. adding autism treatment codes to Medicare/expanding provider eligibility)</a:t>
            </a:r>
          </a:p>
          <a:p>
            <a:pPr lvl="1"/>
            <a:r>
              <a:rPr lang="en-US" sz="3200" dirty="0"/>
              <a:t>Address administrative barriers</a:t>
            </a:r>
          </a:p>
        </p:txBody>
      </p:sp>
      <p:sp>
        <p:nvSpPr>
          <p:cNvPr id="4" name="Slide Number Placeholder 3">
            <a:extLst>
              <a:ext uri="{FF2B5EF4-FFF2-40B4-BE49-F238E27FC236}">
                <a16:creationId xmlns:a16="http://schemas.microsoft.com/office/drawing/2014/main" id="{96C21ACD-90AF-E786-4C4D-240093683BA4}"/>
              </a:ext>
            </a:extLst>
          </p:cNvPr>
          <p:cNvSpPr>
            <a:spLocks noGrp="1"/>
          </p:cNvSpPr>
          <p:nvPr>
            <p:ph type="sldNum" sz="quarter" idx="2"/>
          </p:nvPr>
        </p:nvSpPr>
        <p:spPr/>
        <p:txBody>
          <a:bodyPr/>
          <a:lstStyle/>
          <a:p>
            <a:fld id="{86CB4B4D-7CA3-9044-876B-883B54F8677D}" type="slidenum">
              <a:rPr lang="en-US" smtClean="0"/>
              <a:t>24</a:t>
            </a:fld>
            <a:endParaRPr lang="en-US"/>
          </a:p>
        </p:txBody>
      </p:sp>
      <p:sp>
        <p:nvSpPr>
          <p:cNvPr id="5" name="TextBox 4">
            <a:extLst>
              <a:ext uri="{FF2B5EF4-FFF2-40B4-BE49-F238E27FC236}">
                <a16:creationId xmlns:a16="http://schemas.microsoft.com/office/drawing/2014/main" id="{282C69C9-3C07-C265-F061-ADAE2DA2578C}"/>
              </a:ext>
            </a:extLst>
          </p:cNvPr>
          <p:cNvSpPr txBox="1"/>
          <p:nvPr/>
        </p:nvSpPr>
        <p:spPr>
          <a:xfrm>
            <a:off x="3712191" y="723331"/>
            <a:ext cx="220569" cy="3693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1800" b="0" i="0" u="none" strike="noStrike" cap="none" spc="0" normalizeH="0" baseline="0" dirty="0">
                <a:ln>
                  <a:noFill/>
                </a:ln>
                <a:solidFill>
                  <a:srgbClr val="515151"/>
                </a:solidFill>
                <a:effectLst/>
                <a:uFillTx/>
                <a:latin typeface="+mn-lt"/>
                <a:ea typeface="+mn-ea"/>
                <a:cs typeface="+mn-cs"/>
                <a:sym typeface="Arial"/>
              </a:rPr>
              <a:t>?</a:t>
            </a:r>
          </a:p>
        </p:txBody>
      </p:sp>
    </p:spTree>
    <p:extLst>
      <p:ext uri="{BB962C8B-B14F-4D97-AF65-F5344CB8AC3E}">
        <p14:creationId xmlns:p14="http://schemas.microsoft.com/office/powerpoint/2010/main" val="228428605"/>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C7F5-07F1-05A3-FC03-CA47D631DFC9}"/>
              </a:ext>
            </a:extLst>
          </p:cNvPr>
          <p:cNvSpPr>
            <a:spLocks noGrp="1"/>
          </p:cNvSpPr>
          <p:nvPr>
            <p:ph type="title"/>
          </p:nvPr>
        </p:nvSpPr>
        <p:spPr/>
        <p:txBody>
          <a:bodyPr/>
          <a:lstStyle/>
          <a:p>
            <a:r>
              <a:rPr lang="en-US" dirty="0"/>
              <a:t>What’s next (continued)</a:t>
            </a:r>
          </a:p>
        </p:txBody>
      </p:sp>
      <p:sp>
        <p:nvSpPr>
          <p:cNvPr id="3" name="Text Placeholder 2">
            <a:extLst>
              <a:ext uri="{FF2B5EF4-FFF2-40B4-BE49-F238E27FC236}">
                <a16:creationId xmlns:a16="http://schemas.microsoft.com/office/drawing/2014/main" id="{953999CB-BC0A-5E5D-89D6-CEE8133F0369}"/>
              </a:ext>
            </a:extLst>
          </p:cNvPr>
          <p:cNvSpPr>
            <a:spLocks noGrp="1"/>
          </p:cNvSpPr>
          <p:nvPr>
            <p:ph type="body" sz="quarter" idx="10"/>
          </p:nvPr>
        </p:nvSpPr>
        <p:spPr/>
        <p:txBody>
          <a:bodyPr/>
          <a:lstStyle/>
          <a:p>
            <a:pPr>
              <a:buFont typeface="Arial" panose="020B0604020202020204" pitchFamily="34" charset="0"/>
              <a:buChar char="•"/>
            </a:pPr>
            <a:r>
              <a:rPr lang="en-US" sz="3200" dirty="0"/>
              <a:t>What might be accomplished via OneCare?</a:t>
            </a:r>
          </a:p>
          <a:p>
            <a:pPr lvl="2">
              <a:buFont typeface="Wingdings" pitchFamily="2" charset="2"/>
              <a:buChar char="v"/>
            </a:pPr>
            <a:r>
              <a:rPr lang="en-US" sz="3200" dirty="0"/>
              <a:t>Potential benefits of dealing with a single point of contact</a:t>
            </a:r>
          </a:p>
          <a:p>
            <a:pPr lvl="2">
              <a:buFont typeface="Wingdings" pitchFamily="2" charset="2"/>
              <a:buChar char="v"/>
            </a:pPr>
            <a:r>
              <a:rPr lang="en-US" sz="3200" dirty="0"/>
              <a:t>OneCare – like Medicare Advantage plans – can opt to offer more than required coverage (Medicare + MassHealth)</a:t>
            </a:r>
          </a:p>
          <a:p>
            <a:pPr lvl="2">
              <a:buFont typeface="Wingdings" pitchFamily="2" charset="2"/>
              <a:buChar char="v"/>
            </a:pPr>
            <a:r>
              <a:rPr lang="en-US" sz="3200" dirty="0"/>
              <a:t>Managed care has, to date, had pluses and minuses (such as network limitations)</a:t>
            </a:r>
          </a:p>
        </p:txBody>
      </p:sp>
      <p:sp>
        <p:nvSpPr>
          <p:cNvPr id="4" name="Slide Number Placeholder 3">
            <a:extLst>
              <a:ext uri="{FF2B5EF4-FFF2-40B4-BE49-F238E27FC236}">
                <a16:creationId xmlns:a16="http://schemas.microsoft.com/office/drawing/2014/main" id="{F7C903D8-BC33-C5A1-ADB8-A5990BAE4FFD}"/>
              </a:ext>
            </a:extLst>
          </p:cNvPr>
          <p:cNvSpPr>
            <a:spLocks noGrp="1"/>
          </p:cNvSpPr>
          <p:nvPr>
            <p:ph type="sldNum" sz="quarter" idx="2"/>
          </p:nvPr>
        </p:nvSpPr>
        <p:spPr/>
        <p:txBody>
          <a:bodyPr/>
          <a:lstStyle/>
          <a:p>
            <a:fld id="{86CB4B4D-7CA3-9044-876B-883B54F8677D}" type="slidenum">
              <a:rPr lang="en-US" smtClean="0"/>
              <a:t>25</a:t>
            </a:fld>
            <a:endParaRPr lang="en-US"/>
          </a:p>
        </p:txBody>
      </p:sp>
    </p:spTree>
    <p:extLst>
      <p:ext uri="{BB962C8B-B14F-4D97-AF65-F5344CB8AC3E}">
        <p14:creationId xmlns:p14="http://schemas.microsoft.com/office/powerpoint/2010/main" val="2233345237"/>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57DD6-FC1F-7C4D-A1BE-798AEA74ADB6}"/>
              </a:ext>
            </a:extLst>
          </p:cNvPr>
          <p:cNvSpPr>
            <a:spLocks noGrp="1"/>
          </p:cNvSpPr>
          <p:nvPr>
            <p:ph type="title"/>
          </p:nvPr>
        </p:nvSpPr>
        <p:spPr/>
        <p:txBody>
          <a:bodyPr/>
          <a:lstStyle/>
          <a:p>
            <a:r>
              <a:rPr lang="en-US" dirty="0"/>
              <a:t>Thank You</a:t>
            </a:r>
            <a:br>
              <a:rPr lang="en-US" dirty="0"/>
            </a:br>
            <a:endParaRPr lang="en-US" dirty="0"/>
          </a:p>
        </p:txBody>
      </p:sp>
      <p:sp>
        <p:nvSpPr>
          <p:cNvPr id="3" name="Text Placeholder 2">
            <a:extLst>
              <a:ext uri="{FF2B5EF4-FFF2-40B4-BE49-F238E27FC236}">
                <a16:creationId xmlns:a16="http://schemas.microsoft.com/office/drawing/2014/main" id="{BA438976-3D59-1D4B-B8EF-C7028716410B}"/>
              </a:ext>
            </a:extLst>
          </p:cNvPr>
          <p:cNvSpPr>
            <a:spLocks noGrp="1"/>
          </p:cNvSpPr>
          <p:nvPr>
            <p:ph type="body" sz="quarter" idx="10"/>
          </p:nvPr>
        </p:nvSpPr>
        <p:spPr>
          <a:xfrm>
            <a:off x="411383" y="1493776"/>
            <a:ext cx="11495552" cy="3870448"/>
          </a:xfrm>
        </p:spPr>
        <p:txBody>
          <a:bodyPr/>
          <a:lstStyle/>
          <a:p>
            <a:pPr marL="621348" lvl="1" indent="-256032" algn="ctr" eaLnBrk="1" fontAlgn="auto" hangingPunct="1">
              <a:spcAft>
                <a:spcPts val="0"/>
              </a:spcAft>
              <a:buNone/>
              <a:defRPr/>
            </a:pPr>
            <a:r>
              <a:rPr lang="en-US" sz="1800" dirty="0">
                <a:solidFill>
                  <a:srgbClr val="002060"/>
                </a:solidFill>
              </a:rPr>
              <a:t>Insurance Resource Center for Autism and Behavioral Health</a:t>
            </a:r>
            <a:br>
              <a:rPr lang="en-US" sz="1800" dirty="0">
                <a:solidFill>
                  <a:srgbClr val="002060"/>
                </a:solidFill>
              </a:rPr>
            </a:br>
            <a:r>
              <a:rPr lang="en-US" sz="1800" dirty="0">
                <a:solidFill>
                  <a:srgbClr val="002060"/>
                </a:solidFill>
              </a:rPr>
              <a:t>UMass Chan Medical School, E.K. Shriver Center</a:t>
            </a:r>
          </a:p>
          <a:p>
            <a:pPr marL="621348" lvl="1" indent="-256032" algn="ctr" eaLnBrk="1" fontAlgn="auto" hangingPunct="1">
              <a:spcAft>
                <a:spcPts val="0"/>
              </a:spcAft>
              <a:buNone/>
              <a:defRPr/>
            </a:pPr>
            <a:r>
              <a:rPr lang="en-US" sz="1800" dirty="0">
                <a:solidFill>
                  <a:srgbClr val="002060"/>
                </a:solidFill>
              </a:rPr>
              <a:t>55 Lake Avenue North, S3-301</a:t>
            </a:r>
            <a:br>
              <a:rPr lang="en-US" sz="1800" dirty="0">
                <a:solidFill>
                  <a:srgbClr val="002060"/>
                </a:solidFill>
              </a:rPr>
            </a:br>
            <a:r>
              <a:rPr lang="en-US" sz="1800" dirty="0">
                <a:solidFill>
                  <a:srgbClr val="002060"/>
                </a:solidFill>
              </a:rPr>
              <a:t>Worcester, MA 01655</a:t>
            </a:r>
          </a:p>
          <a:p>
            <a:pPr marL="621348" lvl="1" indent="-256032" algn="ctr" eaLnBrk="1" fontAlgn="auto" hangingPunct="1">
              <a:spcAft>
                <a:spcPts val="0"/>
              </a:spcAft>
              <a:buNone/>
              <a:defRPr/>
            </a:pPr>
            <a:r>
              <a:rPr lang="en-US" sz="1800" dirty="0">
                <a:solidFill>
                  <a:srgbClr val="002060"/>
                </a:solidFill>
              </a:rPr>
              <a:t>774-455-4056   AIRC@umassmed.edu</a:t>
            </a:r>
          </a:p>
          <a:p>
            <a:pPr marL="621348" lvl="1" indent="-256032" algn="ctr" eaLnBrk="1" fontAlgn="auto" hangingPunct="1">
              <a:spcAft>
                <a:spcPts val="0"/>
              </a:spcAft>
              <a:buNone/>
              <a:defRPr/>
            </a:pPr>
            <a:r>
              <a:rPr lang="en-US" sz="2400" dirty="0">
                <a:solidFill>
                  <a:srgbClr val="002060"/>
                </a:solidFill>
              </a:rPr>
              <a:t> </a:t>
            </a:r>
            <a:r>
              <a:rPr lang="en-US" sz="1800" u="sng" dirty="0">
                <a:solidFill>
                  <a:srgbClr val="002060"/>
                </a:solidFill>
                <a:hlinkClick r:id="rId2"/>
              </a:rPr>
              <a:t>www.massairc.org</a:t>
            </a:r>
            <a:r>
              <a:rPr lang="en-US" sz="1800" u="sng" dirty="0">
                <a:solidFill>
                  <a:srgbClr val="002060"/>
                </a:solidFill>
              </a:rPr>
              <a:t> | </a:t>
            </a:r>
            <a:r>
              <a:rPr lang="en-US" sz="1800" dirty="0">
                <a:solidFill>
                  <a:srgbClr val="002060"/>
                </a:solidFill>
                <a:hlinkClick r:id="rId3"/>
              </a:rPr>
              <a:t>amy.weinstock@umassmed.edu</a:t>
            </a:r>
            <a:endParaRPr lang="en-US" sz="1800" dirty="0">
              <a:solidFill>
                <a:srgbClr val="002060"/>
              </a:solidFill>
            </a:endParaRPr>
          </a:p>
          <a:p>
            <a:pPr marL="0" indent="0">
              <a:buNone/>
            </a:pPr>
            <a:endParaRPr lang="en-US" dirty="0"/>
          </a:p>
        </p:txBody>
      </p:sp>
      <p:sp>
        <p:nvSpPr>
          <p:cNvPr id="5" name="TextBox 4">
            <a:extLst>
              <a:ext uri="{FF2B5EF4-FFF2-40B4-BE49-F238E27FC236}">
                <a16:creationId xmlns:a16="http://schemas.microsoft.com/office/drawing/2014/main" id="{11F4B761-E570-0372-2A1E-6A6B3548704D}"/>
              </a:ext>
            </a:extLst>
          </p:cNvPr>
          <p:cNvSpPr txBox="1"/>
          <p:nvPr/>
        </p:nvSpPr>
        <p:spPr>
          <a:xfrm>
            <a:off x="683291" y="3621635"/>
            <a:ext cx="10951736" cy="19082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109537" indent="0" algn="ctr">
              <a:buFont typeface="Wingdings 3" pitchFamily="18" charset="2"/>
              <a:buNone/>
              <a:defRPr/>
            </a:pPr>
            <a:r>
              <a:rPr lang="en-US" sz="2000" b="1" u="sng" dirty="0"/>
              <a:t>Acknowledgments</a:t>
            </a:r>
          </a:p>
          <a:p>
            <a:pPr marL="109537" indent="0" algn="ctr">
              <a:buFont typeface="Wingdings 3" pitchFamily="18" charset="2"/>
              <a:buNone/>
              <a:defRPr/>
            </a:pPr>
            <a:endParaRPr lang="en-US" sz="2000" b="1" u="sng" dirty="0"/>
          </a:p>
          <a:p>
            <a:pPr>
              <a:defRPr/>
            </a:pPr>
            <a:r>
              <a:rPr lang="en-US" sz="2000" dirty="0"/>
              <a:t>Nancy Lurie Marks Family Foundation | Doug Flutie Jr. Foundation for Autism</a:t>
            </a:r>
          </a:p>
          <a:p>
            <a:pPr>
              <a:defRPr/>
            </a:pPr>
            <a:r>
              <a:rPr lang="en-US" sz="2000" dirty="0"/>
              <a:t>MA Department of Developmental Services (DDS) | Department of Public Health (DPH) Department of Elementary and Secondary Education (DESE) | Department of Mental Health </a:t>
            </a:r>
            <a:r>
              <a:rPr lang="en-US" dirty="0"/>
              <a:t>(DMH) | Executive Office of Health and Human Services (EOHHS) | UMass Chan Medical School</a:t>
            </a:r>
          </a:p>
        </p:txBody>
      </p:sp>
      <p:sp>
        <p:nvSpPr>
          <p:cNvPr id="4" name="Slide Number Placeholder 3">
            <a:extLst>
              <a:ext uri="{FF2B5EF4-FFF2-40B4-BE49-F238E27FC236}">
                <a16:creationId xmlns:a16="http://schemas.microsoft.com/office/drawing/2014/main" id="{DE176614-2B9D-1539-D84A-ECB8791D9F88}"/>
              </a:ext>
            </a:extLst>
          </p:cNvPr>
          <p:cNvSpPr>
            <a:spLocks noGrp="1"/>
          </p:cNvSpPr>
          <p:nvPr>
            <p:ph type="sldNum" sz="quarter" idx="2"/>
          </p:nvPr>
        </p:nvSpPr>
        <p:spPr/>
        <p:txBody>
          <a:bodyPr/>
          <a:lstStyle/>
          <a:p>
            <a:fld id="{86CB4B4D-7CA3-9044-876B-883B54F8677D}" type="slidenum">
              <a:rPr lang="en-US" smtClean="0"/>
              <a:t>26</a:t>
            </a:fld>
            <a:endParaRPr lang="en-US"/>
          </a:p>
        </p:txBody>
      </p:sp>
    </p:spTree>
    <p:extLst>
      <p:ext uri="{BB962C8B-B14F-4D97-AF65-F5344CB8AC3E}">
        <p14:creationId xmlns:p14="http://schemas.microsoft.com/office/powerpoint/2010/main" val="209476179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57DD6-FC1F-7C4D-A1BE-798AEA74ADB6}"/>
              </a:ext>
            </a:extLst>
          </p:cNvPr>
          <p:cNvSpPr>
            <a:spLocks noGrp="1"/>
          </p:cNvSpPr>
          <p:nvPr>
            <p:ph type="title"/>
          </p:nvPr>
        </p:nvSpPr>
        <p:spPr/>
        <p:txBody>
          <a:bodyPr/>
          <a:lstStyle/>
          <a:p>
            <a:r>
              <a:rPr lang="en-US" dirty="0"/>
              <a:t>About Us</a:t>
            </a:r>
          </a:p>
        </p:txBody>
      </p:sp>
      <p:sp>
        <p:nvSpPr>
          <p:cNvPr id="3" name="Text Placeholder 2">
            <a:extLst>
              <a:ext uri="{FF2B5EF4-FFF2-40B4-BE49-F238E27FC236}">
                <a16:creationId xmlns:a16="http://schemas.microsoft.com/office/drawing/2014/main" id="{BA438976-3D59-1D4B-B8EF-C7028716410B}"/>
              </a:ext>
            </a:extLst>
          </p:cNvPr>
          <p:cNvSpPr>
            <a:spLocks noGrp="1"/>
          </p:cNvSpPr>
          <p:nvPr>
            <p:ph type="body" sz="quarter" idx="10"/>
          </p:nvPr>
        </p:nvSpPr>
        <p:spPr>
          <a:xfrm>
            <a:off x="131568" y="1256478"/>
            <a:ext cx="11253022" cy="3870448"/>
          </a:xfrm>
        </p:spPr>
        <p:txBody>
          <a:bodyPr/>
          <a:lstStyle/>
          <a:p>
            <a:pPr marL="457176" lvl="1" indent="0">
              <a:buNone/>
            </a:pPr>
            <a:endParaRPr lang="en-US" sz="2400" dirty="0"/>
          </a:p>
          <a:p>
            <a:pPr lvl="1"/>
            <a:r>
              <a:rPr lang="en-US" sz="2000" dirty="0"/>
              <a:t>The Insurance Resource Center for Autism and Behavioral Health</a:t>
            </a:r>
            <a:br>
              <a:rPr lang="en-US" sz="2000" dirty="0"/>
            </a:br>
            <a:r>
              <a:rPr lang="en-US" sz="2000" dirty="0"/>
              <a:t>UMass Chan Medical School, E.K. Shriver Center</a:t>
            </a:r>
            <a:br>
              <a:rPr lang="en-US" sz="2000" dirty="0"/>
            </a:br>
            <a:r>
              <a:rPr lang="en-US" sz="2000" dirty="0">
                <a:solidFill>
                  <a:schemeClr val="tx1"/>
                </a:solidFill>
                <a:hlinkClick r:id="rId2"/>
              </a:rPr>
              <a:t>www.massairc.org </a:t>
            </a:r>
            <a:r>
              <a:rPr lang="en-US" sz="2000" dirty="0"/>
              <a:t>   774-455-4056</a:t>
            </a:r>
          </a:p>
          <a:p>
            <a:pPr lvl="1"/>
            <a:r>
              <a:rPr lang="en-US" sz="2000" dirty="0"/>
              <a:t>A Resource for Consumers, Providers, Employers, and Educators on Issues Related to Medical Insurance for Autism and Behavioral Health Treatments</a:t>
            </a:r>
          </a:p>
          <a:p>
            <a:pPr lvl="2"/>
            <a:r>
              <a:rPr lang="en-US" sz="1800" dirty="0"/>
              <a:t>Information and technical assistance by phone/e-mail </a:t>
            </a:r>
          </a:p>
          <a:p>
            <a:pPr lvl="2"/>
            <a:r>
              <a:rPr lang="en-US" sz="1800" dirty="0"/>
              <a:t>Assistance with issues related to accessing coverage for treatment, including MassHealth questions and issues. </a:t>
            </a:r>
          </a:p>
          <a:p>
            <a:pPr lvl="2"/>
            <a:r>
              <a:rPr lang="en-US" sz="1800" dirty="0"/>
              <a:t>Access to documents including Legislation, FAQ’s, Agency Bulletins, etc.</a:t>
            </a:r>
          </a:p>
          <a:p>
            <a:pPr lvl="2"/>
            <a:r>
              <a:rPr lang="en-US" sz="1800" dirty="0"/>
              <a:t>Webinars and Trainings on Insurance Laws and Related Topics</a:t>
            </a:r>
          </a:p>
          <a:p>
            <a:pPr marL="109537" lvl="0" indent="-7937">
              <a:spcBef>
                <a:spcPts val="0"/>
              </a:spcBef>
              <a:buClr>
                <a:schemeClr val="accent1"/>
              </a:buClr>
              <a:buSzPct val="25000"/>
              <a:buNone/>
            </a:pPr>
            <a:endParaRPr lang="en-US" sz="2000" dirty="0">
              <a:solidFill>
                <a:schemeClr val="dk1"/>
              </a:solidFill>
              <a:latin typeface="Rambla"/>
              <a:ea typeface="Rambla"/>
              <a:cs typeface="Rambla"/>
              <a:sym typeface="Rambla"/>
            </a:endParaRPr>
          </a:p>
        </p:txBody>
      </p:sp>
      <p:sp>
        <p:nvSpPr>
          <p:cNvPr id="4" name="Slide Number Placeholder 3">
            <a:extLst>
              <a:ext uri="{FF2B5EF4-FFF2-40B4-BE49-F238E27FC236}">
                <a16:creationId xmlns:a16="http://schemas.microsoft.com/office/drawing/2014/main" id="{F1AF11A4-D8E1-D116-B1D4-D9E45BBF5EC7}"/>
              </a:ext>
            </a:extLst>
          </p:cNvPr>
          <p:cNvSpPr>
            <a:spLocks noGrp="1"/>
          </p:cNvSpPr>
          <p:nvPr>
            <p:ph type="sldNum" sz="quarter" idx="2"/>
          </p:nvPr>
        </p:nvSpPr>
        <p:spPr/>
        <p:txBody>
          <a:bodyPr/>
          <a:lstStyle/>
          <a:p>
            <a:fld id="{86CB4B4D-7CA3-9044-876B-883B54F8677D}" type="slidenum">
              <a:rPr lang="en-US" smtClean="0"/>
              <a:t>3</a:t>
            </a:fld>
            <a:endParaRPr lang="en-US"/>
          </a:p>
        </p:txBody>
      </p:sp>
    </p:spTree>
    <p:extLst>
      <p:ext uri="{BB962C8B-B14F-4D97-AF65-F5344CB8AC3E}">
        <p14:creationId xmlns:p14="http://schemas.microsoft.com/office/powerpoint/2010/main" val="271463780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7711-05BF-02D3-5872-14EEDB97DC5A}"/>
              </a:ext>
            </a:extLst>
          </p:cNvPr>
          <p:cNvSpPr>
            <a:spLocks noGrp="1"/>
          </p:cNvSpPr>
          <p:nvPr>
            <p:ph type="title"/>
          </p:nvPr>
        </p:nvSpPr>
        <p:spPr/>
        <p:txBody>
          <a:bodyPr/>
          <a:lstStyle/>
          <a:p>
            <a:r>
              <a:rPr lang="en-US" dirty="0"/>
              <a:t>Insurance Overview</a:t>
            </a:r>
          </a:p>
        </p:txBody>
      </p:sp>
      <p:sp>
        <p:nvSpPr>
          <p:cNvPr id="3" name="Text Placeholder 2">
            <a:extLst>
              <a:ext uri="{FF2B5EF4-FFF2-40B4-BE49-F238E27FC236}">
                <a16:creationId xmlns:a16="http://schemas.microsoft.com/office/drawing/2014/main" id="{51F649C1-6EED-3776-1E8E-0EF7222FCA48}"/>
              </a:ext>
            </a:extLst>
          </p:cNvPr>
          <p:cNvSpPr>
            <a:spLocks noGrp="1"/>
          </p:cNvSpPr>
          <p:nvPr>
            <p:ph type="body" sz="quarter" idx="10"/>
          </p:nvPr>
        </p:nvSpPr>
        <p:spPr>
          <a:xfrm>
            <a:off x="4114800" y="1688122"/>
            <a:ext cx="7480300" cy="3879557"/>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srgbClr val="000000"/>
                </a:solidFill>
                <a:effectLst/>
                <a:uLnTx/>
                <a:uFillTx/>
                <a:latin typeface="Times"/>
                <a:ea typeface="+mn-ea"/>
              </a:rPr>
              <a:t>Private</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a:ea typeface="+mn-ea"/>
              </a:rPr>
              <a:t>Fully Funded Private Plans – State Regulated. Massachusetts plans mandate coverage for </a:t>
            </a:r>
            <a:r>
              <a:rPr lang="en-US" sz="2000" kern="1200" dirty="0">
                <a:solidFill>
                  <a:srgbClr val="000000"/>
                </a:solidFill>
                <a:latin typeface="Times"/>
              </a:rPr>
              <a:t>autism treatments with no age limit.</a:t>
            </a:r>
            <a:br>
              <a:rPr lang="en-US" sz="2000" kern="1200" dirty="0">
                <a:solidFill>
                  <a:srgbClr val="000000"/>
                </a:solidFill>
                <a:latin typeface="Times"/>
              </a:rPr>
            </a:br>
            <a:endParaRPr kumimoji="0" lang="en-US" sz="2000" b="0" i="0" u="none" strike="noStrike" kern="1200" cap="none" spc="0" normalizeH="0" baseline="0" noProof="0" dirty="0">
              <a:ln>
                <a:noFill/>
              </a:ln>
              <a:solidFill>
                <a:srgbClr val="000000"/>
              </a:solidFill>
              <a:effectLst/>
              <a:uLnTx/>
              <a:uFillTx/>
              <a:latin typeface="Times"/>
              <a:ea typeface="+mn-ea"/>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a:ea typeface="+mn-ea"/>
              </a:rPr>
              <a:t>Self-Funded Plans – Federally Regulated. May or may not include coverage for a</a:t>
            </a:r>
            <a:r>
              <a:rPr lang="en-US" sz="2000" kern="1200" dirty="0" err="1">
                <a:solidFill>
                  <a:srgbClr val="000000"/>
                </a:solidFill>
                <a:latin typeface="Times"/>
              </a:rPr>
              <a:t>utism</a:t>
            </a:r>
            <a:r>
              <a:rPr lang="en-US" sz="2000" kern="1200" dirty="0">
                <a:solidFill>
                  <a:srgbClr val="000000"/>
                </a:solidFill>
                <a:latin typeface="Times"/>
              </a:rPr>
              <a:t> and b</a:t>
            </a:r>
            <a:r>
              <a:rPr kumimoji="0" lang="en-US" sz="2000" b="0" i="0" u="none" strike="noStrike" kern="1200" cap="none" spc="0" normalizeH="0" baseline="0" noProof="0" dirty="0" err="1">
                <a:ln>
                  <a:noFill/>
                </a:ln>
                <a:solidFill>
                  <a:srgbClr val="000000"/>
                </a:solidFill>
                <a:effectLst/>
                <a:uLnTx/>
                <a:uFillTx/>
                <a:latin typeface="Times"/>
                <a:ea typeface="+mn-ea"/>
              </a:rPr>
              <a:t>ehavioral</a:t>
            </a:r>
            <a:r>
              <a:rPr kumimoji="0" lang="en-US" sz="2000" b="0" i="0" u="none" strike="noStrike" kern="1200" cap="none" spc="0" normalizeH="0" baseline="0" noProof="0" dirty="0">
                <a:ln>
                  <a:noFill/>
                </a:ln>
                <a:solidFill>
                  <a:srgbClr val="000000"/>
                </a:solidFill>
                <a:effectLst/>
                <a:uLnTx/>
                <a:uFillTx/>
                <a:latin typeface="Times"/>
                <a:ea typeface="+mn-ea"/>
              </a:rPr>
              <a:t> </a:t>
            </a:r>
            <a:r>
              <a:rPr lang="en-US" sz="2000" kern="1200" dirty="0">
                <a:solidFill>
                  <a:srgbClr val="000000"/>
                </a:solidFill>
                <a:latin typeface="Times"/>
              </a:rPr>
              <a:t>h</a:t>
            </a:r>
            <a:r>
              <a:rPr kumimoji="0" lang="en-US" sz="2000" b="0" i="0" u="none" strike="noStrike" kern="1200" cap="none" spc="0" normalizeH="0" baseline="0" noProof="0" dirty="0" err="1">
                <a:ln>
                  <a:noFill/>
                </a:ln>
                <a:solidFill>
                  <a:srgbClr val="000000"/>
                </a:solidFill>
                <a:effectLst/>
                <a:uLnTx/>
                <a:uFillTx/>
                <a:latin typeface="Times"/>
                <a:ea typeface="+mn-ea"/>
              </a:rPr>
              <a:t>ealth</a:t>
            </a:r>
            <a:r>
              <a:rPr kumimoji="0" lang="en-US" sz="2000" b="0" i="0" u="none" strike="noStrike" kern="1200" cap="none" spc="0" normalizeH="0" baseline="0" noProof="0" dirty="0">
                <a:ln>
                  <a:noFill/>
                </a:ln>
                <a:solidFill>
                  <a:srgbClr val="000000"/>
                </a:solidFill>
                <a:effectLst/>
                <a:uLnTx/>
                <a:uFillTx/>
                <a:latin typeface="Times"/>
                <a:ea typeface="+mn-ea"/>
              </a:rPr>
              <a:t> Treatments.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srgbClr val="000000"/>
                </a:solidFill>
                <a:effectLst/>
                <a:uLnTx/>
                <a:uFillTx/>
                <a:latin typeface="Times"/>
                <a:ea typeface="+mn-ea"/>
              </a:rPr>
              <a:t>Public</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a:ea typeface="+mn-ea"/>
              </a:rPr>
              <a:t>Mass Health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srgbClr val="000000"/>
                </a:solidFill>
                <a:effectLst/>
                <a:uLnTx/>
                <a:uFillTx/>
                <a:latin typeface="Times"/>
                <a:ea typeface="+mn-ea"/>
              </a:rPr>
              <a:t>Medicare</a:t>
            </a:r>
          </a:p>
          <a:p>
            <a:endParaRPr lang="en-US" dirty="0"/>
          </a:p>
        </p:txBody>
      </p:sp>
      <p:sp>
        <p:nvSpPr>
          <p:cNvPr id="4" name="Slide Number Placeholder 3">
            <a:extLst>
              <a:ext uri="{FF2B5EF4-FFF2-40B4-BE49-F238E27FC236}">
                <a16:creationId xmlns:a16="http://schemas.microsoft.com/office/drawing/2014/main" id="{1A5CD2E9-3FD0-96DA-5504-205D1097F6EE}"/>
              </a:ext>
            </a:extLst>
          </p:cNvPr>
          <p:cNvSpPr>
            <a:spLocks noGrp="1"/>
          </p:cNvSpPr>
          <p:nvPr>
            <p:ph type="sldNum" sz="quarter" idx="2"/>
          </p:nvPr>
        </p:nvSpPr>
        <p:spPr/>
        <p:txBody>
          <a:bodyPr/>
          <a:lstStyle/>
          <a:p>
            <a:fld id="{86CB4B4D-7CA3-9044-876B-883B54F8677D}" type="slidenum">
              <a:rPr lang="en-US" smtClean="0"/>
              <a:t>4</a:t>
            </a:fld>
            <a:endParaRPr lang="en-US"/>
          </a:p>
        </p:txBody>
      </p:sp>
      <p:graphicFrame>
        <p:nvGraphicFramePr>
          <p:cNvPr id="6" name="Content Placeholder 5">
            <a:extLst>
              <a:ext uri="{FF2B5EF4-FFF2-40B4-BE49-F238E27FC236}">
                <a16:creationId xmlns:a16="http://schemas.microsoft.com/office/drawing/2014/main" id="{3849E9C6-9821-E2E2-EFEB-C8B342CE56B5}"/>
              </a:ext>
            </a:extLst>
          </p:cNvPr>
          <p:cNvGraphicFramePr>
            <a:graphicFrameLocks/>
          </p:cNvGraphicFramePr>
          <p:nvPr/>
        </p:nvGraphicFramePr>
        <p:xfrm>
          <a:off x="457200" y="1417638"/>
          <a:ext cx="32004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997338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7711-05BF-02D3-5872-14EEDB97DC5A}"/>
              </a:ext>
            </a:extLst>
          </p:cNvPr>
          <p:cNvSpPr>
            <a:spLocks noGrp="1"/>
          </p:cNvSpPr>
          <p:nvPr>
            <p:ph type="title"/>
          </p:nvPr>
        </p:nvSpPr>
        <p:spPr/>
        <p:txBody>
          <a:bodyPr/>
          <a:lstStyle/>
          <a:p>
            <a:r>
              <a:rPr lang="en-US" sz="3600" dirty="0"/>
              <a:t>Keeping a Dependent on a Parent’s Policy</a:t>
            </a:r>
            <a:endParaRPr lang="en-US" dirty="0"/>
          </a:p>
        </p:txBody>
      </p:sp>
      <p:sp>
        <p:nvSpPr>
          <p:cNvPr id="3" name="Text Placeholder 2">
            <a:extLst>
              <a:ext uri="{FF2B5EF4-FFF2-40B4-BE49-F238E27FC236}">
                <a16:creationId xmlns:a16="http://schemas.microsoft.com/office/drawing/2014/main" id="{51F649C1-6EED-3776-1E8E-0EF7222FCA48}"/>
              </a:ext>
            </a:extLst>
          </p:cNvPr>
          <p:cNvSpPr>
            <a:spLocks noGrp="1"/>
          </p:cNvSpPr>
          <p:nvPr>
            <p:ph type="body" sz="quarter" idx="10"/>
          </p:nvPr>
        </p:nvSpPr>
        <p:spPr/>
        <p:txBody>
          <a:bodyPr/>
          <a:lstStyle/>
          <a:p>
            <a:r>
              <a:rPr lang="en-US" sz="2800" dirty="0"/>
              <a:t>Under the ACA, children can remain under a parent’s policy until age 26.</a:t>
            </a:r>
          </a:p>
          <a:p>
            <a:r>
              <a:rPr lang="en-US" sz="2800" dirty="0"/>
              <a:t>Disabled dependents can usually remain on a parent’s policy after age 26. </a:t>
            </a:r>
          </a:p>
          <a:p>
            <a:pPr lvl="1"/>
            <a:r>
              <a:rPr lang="en-US" sz="2800" dirty="0"/>
              <a:t>Parents need to apply to their employer for this coverage – advised to do so well before dependent turns 26.</a:t>
            </a:r>
          </a:p>
          <a:p>
            <a:pPr lvl="1"/>
            <a:r>
              <a:rPr lang="en-US" sz="2800" b="1" dirty="0"/>
              <a:t>After a dependent turns 26 they are not able to be added back to a parent’s policy, </a:t>
            </a:r>
            <a:r>
              <a:rPr lang="en-US" sz="2800" dirty="0"/>
              <a:t>regardless of disability.</a:t>
            </a:r>
          </a:p>
          <a:p>
            <a:endParaRPr lang="en-US" dirty="0"/>
          </a:p>
        </p:txBody>
      </p:sp>
      <p:sp>
        <p:nvSpPr>
          <p:cNvPr id="4" name="Slide Number Placeholder 3">
            <a:extLst>
              <a:ext uri="{FF2B5EF4-FFF2-40B4-BE49-F238E27FC236}">
                <a16:creationId xmlns:a16="http://schemas.microsoft.com/office/drawing/2014/main" id="{1A5CD2E9-3FD0-96DA-5504-205D1097F6EE}"/>
              </a:ext>
            </a:extLst>
          </p:cNvPr>
          <p:cNvSpPr>
            <a:spLocks noGrp="1"/>
          </p:cNvSpPr>
          <p:nvPr>
            <p:ph type="sldNum" sz="quarter" idx="2"/>
          </p:nvPr>
        </p:nvSpPr>
        <p:spPr/>
        <p:txBody>
          <a:bodyPr/>
          <a:lstStyle/>
          <a:p>
            <a:fld id="{86CB4B4D-7CA3-9044-876B-883B54F8677D}" type="slidenum">
              <a:rPr lang="en-US" smtClean="0"/>
              <a:t>5</a:t>
            </a:fld>
            <a:endParaRPr lang="en-US"/>
          </a:p>
        </p:txBody>
      </p:sp>
    </p:spTree>
    <p:extLst>
      <p:ext uri="{BB962C8B-B14F-4D97-AF65-F5344CB8AC3E}">
        <p14:creationId xmlns:p14="http://schemas.microsoft.com/office/powerpoint/2010/main" val="66621838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7711-05BF-02D3-5872-14EEDB97DC5A}"/>
              </a:ext>
            </a:extLst>
          </p:cNvPr>
          <p:cNvSpPr>
            <a:spLocks noGrp="1"/>
          </p:cNvSpPr>
          <p:nvPr>
            <p:ph type="title"/>
          </p:nvPr>
        </p:nvSpPr>
        <p:spPr/>
        <p:txBody>
          <a:bodyPr/>
          <a:lstStyle/>
          <a:p>
            <a:r>
              <a:rPr lang="en-US" sz="3600" dirty="0"/>
              <a:t>Why is this important for people with ASD?</a:t>
            </a:r>
            <a:endParaRPr lang="en-US" dirty="0"/>
          </a:p>
        </p:txBody>
      </p:sp>
      <p:sp>
        <p:nvSpPr>
          <p:cNvPr id="3" name="Text Placeholder 2">
            <a:extLst>
              <a:ext uri="{FF2B5EF4-FFF2-40B4-BE49-F238E27FC236}">
                <a16:creationId xmlns:a16="http://schemas.microsoft.com/office/drawing/2014/main" id="{51F649C1-6EED-3776-1E8E-0EF7222FCA48}"/>
              </a:ext>
            </a:extLst>
          </p:cNvPr>
          <p:cNvSpPr>
            <a:spLocks noGrp="1"/>
          </p:cNvSpPr>
          <p:nvPr>
            <p:ph type="body" sz="quarter" idx="10"/>
          </p:nvPr>
        </p:nvSpPr>
        <p:spPr/>
        <p:txBody>
          <a:bodyPr/>
          <a:lstStyle/>
          <a:p>
            <a:r>
              <a:rPr lang="en-US" sz="2800" dirty="0"/>
              <a:t>Currently, private insurance plans are the only plans that continue coverage for ABA into adulthood.</a:t>
            </a:r>
            <a:br>
              <a:rPr lang="en-US" sz="2800" dirty="0"/>
            </a:br>
            <a:endParaRPr lang="en-US" sz="2800" dirty="0"/>
          </a:p>
          <a:p>
            <a:r>
              <a:rPr lang="en-US" sz="2800" dirty="0"/>
              <a:t>For adults with ASD who need insurance-funded ABA, it can only be accessed through private insurance.</a:t>
            </a:r>
            <a:br>
              <a:rPr lang="en-US" sz="2800" dirty="0"/>
            </a:br>
            <a:endParaRPr lang="en-US" sz="2800" dirty="0"/>
          </a:p>
          <a:p>
            <a:r>
              <a:rPr lang="en-US" sz="2800" dirty="0"/>
              <a:t>It can be very difficult, or sometimes impossible, for an adult with Medicare and MassHealth to access private insurance other than through a parent’s policy.</a:t>
            </a:r>
          </a:p>
        </p:txBody>
      </p:sp>
      <p:sp>
        <p:nvSpPr>
          <p:cNvPr id="4" name="Slide Number Placeholder 3">
            <a:extLst>
              <a:ext uri="{FF2B5EF4-FFF2-40B4-BE49-F238E27FC236}">
                <a16:creationId xmlns:a16="http://schemas.microsoft.com/office/drawing/2014/main" id="{1A5CD2E9-3FD0-96DA-5504-205D1097F6EE}"/>
              </a:ext>
            </a:extLst>
          </p:cNvPr>
          <p:cNvSpPr>
            <a:spLocks noGrp="1"/>
          </p:cNvSpPr>
          <p:nvPr>
            <p:ph type="sldNum" sz="quarter" idx="2"/>
          </p:nvPr>
        </p:nvSpPr>
        <p:spPr/>
        <p:txBody>
          <a:bodyPr/>
          <a:lstStyle/>
          <a:p>
            <a:fld id="{86CB4B4D-7CA3-9044-876B-883B54F8677D}" type="slidenum">
              <a:rPr lang="en-US" smtClean="0"/>
              <a:t>6</a:t>
            </a:fld>
            <a:endParaRPr lang="en-US"/>
          </a:p>
        </p:txBody>
      </p:sp>
    </p:spTree>
    <p:extLst>
      <p:ext uri="{BB962C8B-B14F-4D97-AF65-F5344CB8AC3E}">
        <p14:creationId xmlns:p14="http://schemas.microsoft.com/office/powerpoint/2010/main" val="378873117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0E8CB-6973-8480-0F83-C218E5342AFC}"/>
              </a:ext>
            </a:extLst>
          </p:cNvPr>
          <p:cNvSpPr>
            <a:spLocks noGrp="1"/>
          </p:cNvSpPr>
          <p:nvPr>
            <p:ph type="title"/>
          </p:nvPr>
        </p:nvSpPr>
        <p:spPr/>
        <p:txBody>
          <a:bodyPr/>
          <a:lstStyle/>
          <a:p>
            <a:r>
              <a:rPr lang="en-US" dirty="0"/>
              <a:t>Medicaid – aka MassHealth</a:t>
            </a:r>
          </a:p>
        </p:txBody>
      </p:sp>
      <p:sp>
        <p:nvSpPr>
          <p:cNvPr id="3" name="Text Placeholder 2">
            <a:extLst>
              <a:ext uri="{FF2B5EF4-FFF2-40B4-BE49-F238E27FC236}">
                <a16:creationId xmlns:a16="http://schemas.microsoft.com/office/drawing/2014/main" id="{81399F43-A845-38BF-1B34-67C22B488F9A}"/>
              </a:ext>
            </a:extLst>
          </p:cNvPr>
          <p:cNvSpPr>
            <a:spLocks noGrp="1"/>
          </p:cNvSpPr>
          <p:nvPr>
            <p:ph type="body" sz="quarter" idx="10"/>
          </p:nvPr>
        </p:nvSpPr>
        <p:spPr/>
        <p:txBody>
          <a:bodyPr/>
          <a:lstStyle/>
          <a:p>
            <a:r>
              <a:rPr lang="en-US" sz="2800" dirty="0"/>
              <a:t>Several different types of MassHealth</a:t>
            </a:r>
          </a:p>
          <a:p>
            <a:r>
              <a:rPr lang="en-US" sz="2800" dirty="0"/>
              <a:t>Eligibility and type is determined by several factors, including:</a:t>
            </a:r>
          </a:p>
          <a:p>
            <a:pPr lvl="1"/>
            <a:r>
              <a:rPr lang="en-US" sz="2800" dirty="0"/>
              <a:t>Income</a:t>
            </a:r>
          </a:p>
          <a:p>
            <a:pPr lvl="1"/>
            <a:r>
              <a:rPr lang="en-US" sz="2800" dirty="0"/>
              <a:t>Age</a:t>
            </a:r>
          </a:p>
          <a:p>
            <a:pPr lvl="1"/>
            <a:r>
              <a:rPr lang="en-US" sz="2800" dirty="0"/>
              <a:t>Special Circumstances (including having a disability)</a:t>
            </a:r>
          </a:p>
          <a:p>
            <a:pPr lvl="1"/>
            <a:r>
              <a:rPr lang="en-US" sz="2800" dirty="0"/>
              <a:t>Citizenship or Immigration Status</a:t>
            </a:r>
          </a:p>
          <a:p>
            <a:r>
              <a:rPr lang="en-US" sz="2800" dirty="0"/>
              <a:t>Must be a Massachusetts resident to get MassHealth</a:t>
            </a:r>
            <a:br>
              <a:rPr lang="en-US" sz="2800" dirty="0"/>
            </a:br>
            <a:endParaRPr lang="en-US" sz="2800" dirty="0"/>
          </a:p>
          <a:p>
            <a:endParaRPr lang="en-US" dirty="0"/>
          </a:p>
        </p:txBody>
      </p:sp>
      <p:sp>
        <p:nvSpPr>
          <p:cNvPr id="4" name="Slide Number Placeholder 3">
            <a:extLst>
              <a:ext uri="{FF2B5EF4-FFF2-40B4-BE49-F238E27FC236}">
                <a16:creationId xmlns:a16="http://schemas.microsoft.com/office/drawing/2014/main" id="{D3EEDB47-BFD6-A6FF-12C0-01A5186B1DA5}"/>
              </a:ext>
            </a:extLst>
          </p:cNvPr>
          <p:cNvSpPr>
            <a:spLocks noGrp="1"/>
          </p:cNvSpPr>
          <p:nvPr>
            <p:ph type="sldNum" sz="quarter" idx="2"/>
          </p:nvPr>
        </p:nvSpPr>
        <p:spPr/>
        <p:txBody>
          <a:bodyPr/>
          <a:lstStyle/>
          <a:p>
            <a:fld id="{86CB4B4D-7CA3-9044-876B-883B54F8677D}" type="slidenum">
              <a:rPr lang="en-US" smtClean="0"/>
              <a:t>7</a:t>
            </a:fld>
            <a:endParaRPr lang="en-US"/>
          </a:p>
        </p:txBody>
      </p:sp>
    </p:spTree>
    <p:extLst>
      <p:ext uri="{BB962C8B-B14F-4D97-AF65-F5344CB8AC3E}">
        <p14:creationId xmlns:p14="http://schemas.microsoft.com/office/powerpoint/2010/main" val="2002778198"/>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0E8CB-6973-8480-0F83-C218E5342AFC}"/>
              </a:ext>
            </a:extLst>
          </p:cNvPr>
          <p:cNvSpPr>
            <a:spLocks noGrp="1"/>
          </p:cNvSpPr>
          <p:nvPr>
            <p:ph type="title"/>
          </p:nvPr>
        </p:nvSpPr>
        <p:spPr/>
        <p:txBody>
          <a:bodyPr/>
          <a:lstStyle/>
          <a:p>
            <a:r>
              <a:rPr lang="en-US" dirty="0"/>
              <a:t>People with Disabilities</a:t>
            </a:r>
          </a:p>
        </p:txBody>
      </p:sp>
      <p:sp>
        <p:nvSpPr>
          <p:cNvPr id="3" name="Text Placeholder 2">
            <a:extLst>
              <a:ext uri="{FF2B5EF4-FFF2-40B4-BE49-F238E27FC236}">
                <a16:creationId xmlns:a16="http://schemas.microsoft.com/office/drawing/2014/main" id="{81399F43-A845-38BF-1B34-67C22B488F9A}"/>
              </a:ext>
            </a:extLst>
          </p:cNvPr>
          <p:cNvSpPr>
            <a:spLocks noGrp="1"/>
          </p:cNvSpPr>
          <p:nvPr>
            <p:ph type="body" sz="quarter" idx="10"/>
          </p:nvPr>
        </p:nvSpPr>
        <p:spPr/>
        <p:txBody>
          <a:bodyPr/>
          <a:lstStyle/>
          <a:p>
            <a:r>
              <a:rPr lang="en-US" sz="2800" dirty="0"/>
              <a:t>Are usually eligible for MassHealth regardless of income. </a:t>
            </a:r>
          </a:p>
          <a:p>
            <a:r>
              <a:rPr lang="en-US" sz="2800" dirty="0"/>
              <a:t>May be charged a premium for MassHealth if income is above certain levels.</a:t>
            </a:r>
          </a:p>
          <a:p>
            <a:r>
              <a:rPr lang="en-US" sz="2800" dirty="0"/>
              <a:t>Are eligible for MassHealth even if they have other insurance.</a:t>
            </a:r>
          </a:p>
          <a:p>
            <a:r>
              <a:rPr lang="en-US" sz="2800" dirty="0"/>
              <a:t>Two most common types of MassHealth for people with disabilities are:</a:t>
            </a:r>
          </a:p>
          <a:p>
            <a:pPr lvl="1"/>
            <a:r>
              <a:rPr lang="en-US" sz="2800" dirty="0"/>
              <a:t>MassHealth Standard </a:t>
            </a:r>
          </a:p>
          <a:p>
            <a:pPr lvl="1"/>
            <a:r>
              <a:rPr lang="en-US" sz="2800" dirty="0"/>
              <a:t>MassHealth CommonHealth</a:t>
            </a:r>
          </a:p>
          <a:p>
            <a:endParaRPr lang="en-US" dirty="0"/>
          </a:p>
        </p:txBody>
      </p:sp>
      <p:sp>
        <p:nvSpPr>
          <p:cNvPr id="4" name="Slide Number Placeholder 3">
            <a:extLst>
              <a:ext uri="{FF2B5EF4-FFF2-40B4-BE49-F238E27FC236}">
                <a16:creationId xmlns:a16="http://schemas.microsoft.com/office/drawing/2014/main" id="{D3EEDB47-BFD6-A6FF-12C0-01A5186B1DA5}"/>
              </a:ext>
            </a:extLst>
          </p:cNvPr>
          <p:cNvSpPr>
            <a:spLocks noGrp="1"/>
          </p:cNvSpPr>
          <p:nvPr>
            <p:ph type="sldNum" sz="quarter" idx="2"/>
          </p:nvPr>
        </p:nvSpPr>
        <p:spPr/>
        <p:txBody>
          <a:bodyPr/>
          <a:lstStyle/>
          <a:p>
            <a:fld id="{86CB4B4D-7CA3-9044-876B-883B54F8677D}" type="slidenum">
              <a:rPr lang="en-US" smtClean="0"/>
              <a:t>8</a:t>
            </a:fld>
            <a:endParaRPr lang="en-US"/>
          </a:p>
        </p:txBody>
      </p:sp>
    </p:spTree>
    <p:extLst>
      <p:ext uri="{BB962C8B-B14F-4D97-AF65-F5344CB8AC3E}">
        <p14:creationId xmlns:p14="http://schemas.microsoft.com/office/powerpoint/2010/main" val="105419307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6179C-3D21-3DB8-EB20-1C65A47C3C88}"/>
              </a:ext>
            </a:extLst>
          </p:cNvPr>
          <p:cNvSpPr>
            <a:spLocks noGrp="1"/>
          </p:cNvSpPr>
          <p:nvPr>
            <p:ph type="title"/>
          </p:nvPr>
        </p:nvSpPr>
        <p:spPr/>
        <p:txBody>
          <a:bodyPr/>
          <a:lstStyle/>
          <a:p>
            <a:r>
              <a:rPr lang="en-US" dirty="0"/>
              <a:t>MassHealth Premium Assistance</a:t>
            </a:r>
          </a:p>
        </p:txBody>
      </p:sp>
      <p:sp>
        <p:nvSpPr>
          <p:cNvPr id="3" name="Text Placeholder 2">
            <a:extLst>
              <a:ext uri="{FF2B5EF4-FFF2-40B4-BE49-F238E27FC236}">
                <a16:creationId xmlns:a16="http://schemas.microsoft.com/office/drawing/2014/main" id="{8789D6F9-EABF-F26B-F2D1-2AD9C9568554}"/>
              </a:ext>
            </a:extLst>
          </p:cNvPr>
          <p:cNvSpPr>
            <a:spLocks noGrp="1"/>
          </p:cNvSpPr>
          <p:nvPr>
            <p:ph type="body" sz="quarter" idx="10"/>
          </p:nvPr>
        </p:nvSpPr>
        <p:spPr/>
        <p:txBody>
          <a:bodyPr/>
          <a:lstStyle/>
          <a:p>
            <a:r>
              <a:rPr lang="en-US" sz="2800" dirty="0"/>
              <a:t>Premium Assistance is a program within MassHealth and is available for people who are covered under Standard or CommonHealth.</a:t>
            </a:r>
            <a:br>
              <a:rPr lang="en-US" sz="2800" dirty="0"/>
            </a:br>
            <a:endParaRPr lang="en-US" sz="2800" dirty="0"/>
          </a:p>
          <a:p>
            <a:r>
              <a:rPr lang="en-US" sz="2800" dirty="0"/>
              <a:t>For people with Employer Sponsored Insurance and MassHealth, Premium Assistance may reimburse the </a:t>
            </a:r>
            <a:r>
              <a:rPr lang="en-US" sz="2800" b="1" i="1" dirty="0"/>
              <a:t>entire</a:t>
            </a:r>
            <a:r>
              <a:rPr lang="en-US" sz="2800" dirty="0"/>
              <a:t> cost of the Employer’s insurance (up to ~$1,300 per month). </a:t>
            </a:r>
            <a:br>
              <a:rPr lang="en-US" sz="2800" dirty="0"/>
            </a:br>
            <a:endParaRPr lang="en-US" sz="2800" dirty="0"/>
          </a:p>
          <a:p>
            <a:r>
              <a:rPr lang="en-US" sz="2800" dirty="0"/>
              <a:t>Premium Assistance can be an extremely helpful benefit for families of people with disabilities.</a:t>
            </a:r>
          </a:p>
          <a:p>
            <a:endParaRPr lang="en-US" dirty="0"/>
          </a:p>
        </p:txBody>
      </p:sp>
      <p:sp>
        <p:nvSpPr>
          <p:cNvPr id="4" name="Slide Number Placeholder 3">
            <a:extLst>
              <a:ext uri="{FF2B5EF4-FFF2-40B4-BE49-F238E27FC236}">
                <a16:creationId xmlns:a16="http://schemas.microsoft.com/office/drawing/2014/main" id="{3B311169-9CDD-2B62-5C4D-57CD40F872F3}"/>
              </a:ext>
            </a:extLst>
          </p:cNvPr>
          <p:cNvSpPr>
            <a:spLocks noGrp="1"/>
          </p:cNvSpPr>
          <p:nvPr>
            <p:ph type="sldNum" sz="quarter" idx="2"/>
          </p:nvPr>
        </p:nvSpPr>
        <p:spPr/>
        <p:txBody>
          <a:bodyPr/>
          <a:lstStyle/>
          <a:p>
            <a:fld id="{86CB4B4D-7CA3-9044-876B-883B54F8677D}" type="slidenum">
              <a:rPr lang="en-US" smtClean="0"/>
              <a:t>9</a:t>
            </a:fld>
            <a:endParaRPr lang="en-US"/>
          </a:p>
        </p:txBody>
      </p:sp>
    </p:spTree>
    <p:extLst>
      <p:ext uri="{BB962C8B-B14F-4D97-AF65-F5344CB8AC3E}">
        <p14:creationId xmlns:p14="http://schemas.microsoft.com/office/powerpoint/2010/main" val="190737947"/>
      </p:ext>
    </p:extLst>
  </p:cSld>
  <p:clrMapOvr>
    <a:masterClrMapping/>
  </p:clrMapOvr>
  <p:transition spd="med"/>
</p:sld>
</file>

<file path=ppt/theme/theme1.xml><?xml version="1.0" encoding="utf-8"?>
<a:theme xmlns:a="http://schemas.openxmlformats.org/drawingml/2006/main" name="2_Standard">
  <a:themeElements>
    <a:clrScheme name="2_Standard">
      <a:dk1>
        <a:srgbClr val="515151"/>
      </a:dk1>
      <a:lt1>
        <a:srgbClr val="FFFFFF"/>
      </a:lt1>
      <a:dk2>
        <a:srgbClr val="A7A7A7"/>
      </a:dk2>
      <a:lt2>
        <a:srgbClr val="535353"/>
      </a:lt2>
      <a:accent1>
        <a:srgbClr val="0A5B45"/>
      </a:accent1>
      <a:accent2>
        <a:srgbClr val="3B822B"/>
      </a:accent2>
      <a:accent3>
        <a:srgbClr val="FFC628"/>
      </a:accent3>
      <a:accent4>
        <a:srgbClr val="F36E15"/>
      </a:accent4>
      <a:accent5>
        <a:srgbClr val="622F91"/>
      </a:accent5>
      <a:accent6>
        <a:srgbClr val="83DADE"/>
      </a:accent6>
      <a:hlink>
        <a:srgbClr val="0000FF"/>
      </a:hlink>
      <a:folHlink>
        <a:srgbClr val="FF00FF"/>
      </a:folHlink>
    </a:clrScheme>
    <a:fontScheme name="2_Standard">
      <a:majorFont>
        <a:latin typeface="Helvetica"/>
        <a:ea typeface="Helvetica"/>
        <a:cs typeface="Helvetica"/>
      </a:majorFont>
      <a:minorFont>
        <a:latin typeface="Arial"/>
        <a:ea typeface="Arial"/>
        <a:cs typeface="Arial"/>
      </a:minorFont>
    </a:fontScheme>
    <a:fmtScheme name="2_Stand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Presentation1" id="{BC1127CA-0F06-584C-B158-CFDB424825C4}" vid="{F7EAE399-F0DE-3240-A522-CE40D96F5E0C}"/>
    </a:ext>
  </a:extLst>
</a:theme>
</file>

<file path=ppt/theme/theme2.xml><?xml version="1.0" encoding="utf-8"?>
<a:theme xmlns:a="http://schemas.openxmlformats.org/drawingml/2006/main" name="2_Standard">
  <a:themeElements>
    <a:clrScheme name="2_Standard">
      <a:dk1>
        <a:srgbClr val="515151"/>
      </a:dk1>
      <a:lt1>
        <a:srgbClr val="FFFFFF"/>
      </a:lt1>
      <a:dk2>
        <a:srgbClr val="A7A7A7"/>
      </a:dk2>
      <a:lt2>
        <a:srgbClr val="535353"/>
      </a:lt2>
      <a:accent1>
        <a:srgbClr val="0A5B45"/>
      </a:accent1>
      <a:accent2>
        <a:srgbClr val="3B822B"/>
      </a:accent2>
      <a:accent3>
        <a:srgbClr val="FFC628"/>
      </a:accent3>
      <a:accent4>
        <a:srgbClr val="F36E15"/>
      </a:accent4>
      <a:accent5>
        <a:srgbClr val="622F91"/>
      </a:accent5>
      <a:accent6>
        <a:srgbClr val="83DADE"/>
      </a:accent6>
      <a:hlink>
        <a:srgbClr val="0000FF"/>
      </a:hlink>
      <a:folHlink>
        <a:srgbClr val="FF00FF"/>
      </a:folHlink>
    </a:clrScheme>
    <a:fontScheme name="2_Standard">
      <a:majorFont>
        <a:latin typeface="Helvetica"/>
        <a:ea typeface="Helvetica"/>
        <a:cs typeface="Helvetica"/>
      </a:majorFont>
      <a:minorFont>
        <a:latin typeface="Arial"/>
        <a:ea typeface="Arial"/>
        <a:cs typeface="Arial"/>
      </a:minorFont>
    </a:fontScheme>
    <a:fmtScheme name="2_Stand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515151"/>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81A0E53B51FE244BEBD4F301091B0D4" ma:contentTypeVersion="8" ma:contentTypeDescription="Create a new document." ma:contentTypeScope="" ma:versionID="355c4e6fb9370aaa4005f42fc88f7291">
  <xsd:schema xmlns:xsd="http://www.w3.org/2001/XMLSchema" xmlns:xs="http://www.w3.org/2001/XMLSchema" xmlns:p="http://schemas.microsoft.com/office/2006/metadata/properties" xmlns:ns2="a4d46185-eb89-49b4-a4fd-589f19c76f5c" targetNamespace="http://schemas.microsoft.com/office/2006/metadata/properties" ma:root="true" ma:fieldsID="bceeb34a729f4ff0e1d67e06de82fc70" ns2:_="">
    <xsd:import namespace="a4d46185-eb89-49b4-a4fd-589f19c76f5c"/>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d46185-eb89-49b4-a4fd-589f19c76f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017709F-FA0B-4237-B6C7-2346F18EF9C8}">
  <ds:schemaRefs>
    <ds:schemaRef ds:uri="http://schemas.microsoft.com/sharepoint/v3/contenttype/forms"/>
  </ds:schemaRefs>
</ds:datastoreItem>
</file>

<file path=customXml/itemProps2.xml><?xml version="1.0" encoding="utf-8"?>
<ds:datastoreItem xmlns:ds="http://schemas.openxmlformats.org/officeDocument/2006/customXml" ds:itemID="{935E4E27-E3E0-4329-AF6C-BDE7EC6CFD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d46185-eb89-49b4-a4fd-589f19c76f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E86D023-F505-48A6-BD18-D19B937203A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2_Standard</Template>
  <TotalTime>719</TotalTime>
  <Words>2022</Words>
  <Application>Microsoft Office PowerPoint</Application>
  <PresentationFormat>Widescreen</PresentationFormat>
  <Paragraphs>188</Paragraphs>
  <Slides>26</Slides>
  <Notes>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Arial Black</vt:lpstr>
      <vt:lpstr>Calibri</vt:lpstr>
      <vt:lpstr>Rambla</vt:lpstr>
      <vt:lpstr>Times</vt:lpstr>
      <vt:lpstr>Wingdings</vt:lpstr>
      <vt:lpstr>Wingdings 3</vt:lpstr>
      <vt:lpstr>2_Standard</vt:lpstr>
      <vt:lpstr>Medicare and other health insurance considerations for adults     Amy K. Weinstock and Helen Golding April 24, 2024</vt:lpstr>
      <vt:lpstr>Introduction</vt:lpstr>
      <vt:lpstr>About Us</vt:lpstr>
      <vt:lpstr>Insurance Overview</vt:lpstr>
      <vt:lpstr>Keeping a Dependent on a Parent’s Policy</vt:lpstr>
      <vt:lpstr>Why is this important for people with ASD?</vt:lpstr>
      <vt:lpstr>Medicaid – aka MassHealth</vt:lpstr>
      <vt:lpstr>People with Disabilities</vt:lpstr>
      <vt:lpstr>MassHealth Premium Assistance</vt:lpstr>
      <vt:lpstr>MassHealth Premium Assistance</vt:lpstr>
      <vt:lpstr>Social Security “101” - SSDI vs. SSI</vt:lpstr>
      <vt:lpstr>How does SSI affect Insurance</vt:lpstr>
      <vt:lpstr>When you receive MH with SSI (Massachusetts)</vt:lpstr>
      <vt:lpstr>Medicare coverage for disabled adults under age 65  </vt:lpstr>
      <vt:lpstr>Medicare coverage for disabled adults under age 65 (continued)</vt:lpstr>
      <vt:lpstr>Other paths to SSDI/Medicare</vt:lpstr>
      <vt:lpstr>Problems with the addition of Medicare coverage</vt:lpstr>
      <vt:lpstr>Example #1</vt:lpstr>
      <vt:lpstr>Example #2</vt:lpstr>
      <vt:lpstr>Negative outcomes</vt:lpstr>
      <vt:lpstr>Understanding the problem</vt:lpstr>
      <vt:lpstr>What we learned </vt:lpstr>
      <vt:lpstr>What we learned (continued)</vt:lpstr>
      <vt:lpstr>What’s next?</vt:lpstr>
      <vt:lpstr>What’s next (continued)</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Weinstock, Amy</dc:creator>
  <cp:lastModifiedBy>Gracia, Carol M (EHS)</cp:lastModifiedBy>
  <cp:revision>23</cp:revision>
  <cp:lastPrinted>2023-02-13T16:59:19Z</cp:lastPrinted>
  <dcterms:created xsi:type="dcterms:W3CDTF">2022-09-21T19:00:28Z</dcterms:created>
  <dcterms:modified xsi:type="dcterms:W3CDTF">2024-05-13T18:17:28Z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0x010100081A0E53B51FE244BEBD4F301091B0D4</vt:lpwstr>
  </property>
</Properties>
</file>