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3.xml" ContentType="application/vnd.openxmlformats-officedocument.presentationml.tags+xml"/>
  <Override PartName="/ppt/notesSlides/notesSlide5.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tags/tag6.xml" ContentType="application/vnd.openxmlformats-officedocument.presentationml.tags+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tags/tag7.xml" ContentType="application/vnd.openxmlformats-officedocument.presentationml.tags+xml"/>
  <Override PartName="/ppt/notesSlides/notesSlide2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4" r:id="rId2"/>
  </p:sldMasterIdLst>
  <p:notesMasterIdLst>
    <p:notesMasterId r:id="rId32"/>
  </p:notesMasterIdLst>
  <p:sldIdLst>
    <p:sldId id="352" r:id="rId3"/>
    <p:sldId id="2147470038" r:id="rId4"/>
    <p:sldId id="256" r:id="rId5"/>
    <p:sldId id="2147470039" r:id="rId6"/>
    <p:sldId id="2146850641" r:id="rId7"/>
    <p:sldId id="2146850902" r:id="rId8"/>
    <p:sldId id="2147470040" r:id="rId9"/>
    <p:sldId id="2147470056" r:id="rId10"/>
    <p:sldId id="2147470042" r:id="rId11"/>
    <p:sldId id="2147470016" r:id="rId12"/>
    <p:sldId id="2147470061" r:id="rId13"/>
    <p:sldId id="2147470002" r:id="rId14"/>
    <p:sldId id="2147470057" r:id="rId15"/>
    <p:sldId id="2147470017" r:id="rId16"/>
    <p:sldId id="2147470021" r:id="rId17"/>
    <p:sldId id="2147470023" r:id="rId18"/>
    <p:sldId id="2147470022" r:id="rId19"/>
    <p:sldId id="2147470024" r:id="rId20"/>
    <p:sldId id="2147470047" r:id="rId21"/>
    <p:sldId id="2147470048" r:id="rId22"/>
    <p:sldId id="2147470060" r:id="rId23"/>
    <p:sldId id="336" r:id="rId24"/>
    <p:sldId id="2147470058" r:id="rId25"/>
    <p:sldId id="2147470052" r:id="rId26"/>
    <p:sldId id="2147470054" r:id="rId27"/>
    <p:sldId id="2147470055" r:id="rId28"/>
    <p:sldId id="2147470062" r:id="rId29"/>
    <p:sldId id="2147470044" r:id="rId30"/>
    <p:sldId id="2147470059"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78A9305-2D8E-CCE8-F2B3-5E68F6A8038A}" name="Barry, Diane (DPH)" initials="DEB" userId="Barry, Diane (DPH)" providerId="None"/>
  <p188:author id="{3637D30D-AD5E-DC2C-1FEF-C2893E59890C}" name="Whittemore, Carolyn (DPH)" initials="WC" userId="S::carolyn.whittemore2@mass.gov::155b6082-3d30-486e-ad27-9c36d61a7032" providerId="AD"/>
  <p188:author id="{A7DB6C37-2BA1-1A2E-4E8C-BFDF1D958BF8}" name="Raju, Aishani (DPH)" initials="RA" userId="S::aishani.raju@mass.gov::978d5b5b-18c6-4861-aa99-2826ccc45e81" providerId="AD"/>
  <p188:author id="{E9FCAC72-4D13-5678-EF74-2F87121477F4}" name="Dillon, Jonathan (DPH)" initials="DJ" userId="S::jonathan.dillon@mass.gov::340e67c8-716c-44b9-966f-37c47a769eb2" providerId="AD"/>
  <p188:author id="{C37270AD-ACDC-2F6E-0EA2-B2FEC642016B}" name="Dillon, Jonathan (DPH)" initials="JD" userId="S::Jonathan.Dillon@mass.gov::340e67c8-716c-44b9-966f-37c47a769eb2" providerId="AD"/>
  <p188:author id="{D8BDC7D8-77A8-9BF3-9E7A-EB45AD72FEAE}" name="Coffey, Gillian (DPH)" initials="CG" userId="S::gillian.coffey2@mass.gov::7ab1d13e-e85c-46f9-8ca0-98c1605d4bf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84E6A"/>
    <a:srgbClr val="082D6A"/>
    <a:srgbClr val="16056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664DE45-5553-4A5A-AFC7-D2358F508145}" v="263" dt="2025-08-21T12:26:34.433"/>
  </p1510:revLst>
</p1510:revInfo>
</file>

<file path=ppt/tableStyles.xml><?xml version="1.0" encoding="utf-8"?>
<a:tblStyleLst xmlns:a="http://schemas.openxmlformats.org/drawingml/2006/main" def="{5C22544A-7EE6-4342-B048-85BDC9FD1C3A}">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800"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38" Type="http://schemas.microsoft.com/office/2018/10/relationships/authors" Target="author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37" Type="http://schemas.microsoft.com/office/2015/10/relationships/revisionInfo" Target="revisionInfo.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heme" Target="theme/theme1.xml"/><Relationship Id="rId8" Type="http://schemas.openxmlformats.org/officeDocument/2006/relationships/slide" Target="slides/slide6.xml"/><Relationship Id="rId3" Type="http://schemas.openxmlformats.org/officeDocument/2006/relationships/slide" Target="slides/slid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7BC4C30-A1E5-45D0-A44F-CBA374D3F6BB}" type="doc">
      <dgm:prSet loTypeId="urn:microsoft.com/office/officeart/2005/8/layout/vList2" loCatId="list" qsTypeId="urn:microsoft.com/office/officeart/2005/8/quickstyle/simple2" qsCatId="simple" csTypeId="urn:microsoft.com/office/officeart/2005/8/colors/accent1_2" csCatId="accent1" phldr="1"/>
      <dgm:spPr/>
      <dgm:t>
        <a:bodyPr/>
        <a:lstStyle/>
        <a:p>
          <a:endParaRPr lang="en-US"/>
        </a:p>
      </dgm:t>
    </dgm:pt>
    <dgm:pt modelId="{548F06BB-3421-4BBA-B579-1929D59D2820}">
      <dgm:prSet custT="1">
        <dgm:style>
          <a:lnRef idx="2">
            <a:schemeClr val="accent1">
              <a:shade val="15000"/>
            </a:schemeClr>
          </a:lnRef>
          <a:fillRef idx="1">
            <a:schemeClr val="accent1"/>
          </a:fillRef>
          <a:effectRef idx="0">
            <a:schemeClr val="accent1"/>
          </a:effectRef>
          <a:fontRef idx="minor">
            <a:schemeClr val="lt1"/>
          </a:fontRef>
        </dgm:style>
      </dgm:prSet>
      <dgm:spPr/>
      <dgm:t>
        <a:bodyPr/>
        <a:lstStyle/>
        <a:p>
          <a:r>
            <a:rPr lang="en-US" sz="1800">
              <a:solidFill>
                <a:schemeClr val="bg1"/>
              </a:solidFill>
              <a:latin typeface="Aptos"/>
              <a:cs typeface="Arial"/>
            </a:rPr>
            <a:t>1. Welcome and </a:t>
          </a:r>
          <a:r>
            <a:rPr lang="en-US" sz="1800">
              <a:solidFill>
                <a:schemeClr val="bg2"/>
              </a:solidFill>
              <a:latin typeface="Aptos"/>
              <a:cs typeface="Arial"/>
            </a:rPr>
            <a:t>introductions	</a:t>
          </a:r>
          <a:r>
            <a:rPr lang="en-US" sz="1800">
              <a:latin typeface="Aptos"/>
              <a:cs typeface="Arial"/>
            </a:rPr>
            <a:t>	</a:t>
          </a:r>
          <a:r>
            <a:rPr lang="en-US" sz="1800">
              <a:latin typeface="Arial"/>
              <a:cs typeface="Arial"/>
            </a:rPr>
            <a:t>		 </a:t>
          </a:r>
        </a:p>
      </dgm:t>
    </dgm:pt>
    <dgm:pt modelId="{C543BEDA-E995-4A15-AB6C-13ABB0B1491B}" type="parTrans" cxnId="{DB90B77B-8106-4AA9-A507-278F8ED6B745}">
      <dgm:prSet/>
      <dgm:spPr/>
      <dgm:t>
        <a:bodyPr/>
        <a:lstStyle/>
        <a:p>
          <a:endParaRPr lang="en-US" sz="1800">
            <a:latin typeface="Arial" panose="020B0604020202020204" pitchFamily="34" charset="0"/>
            <a:cs typeface="Arial" panose="020B0604020202020204" pitchFamily="34" charset="0"/>
          </a:endParaRPr>
        </a:p>
      </dgm:t>
    </dgm:pt>
    <dgm:pt modelId="{3D8B1D0D-8AB1-4E13-BF45-EDEB1A243287}" type="sibTrans" cxnId="{DB90B77B-8106-4AA9-A507-278F8ED6B745}">
      <dgm:prSet/>
      <dgm:spPr/>
      <dgm:t>
        <a:bodyPr/>
        <a:lstStyle/>
        <a:p>
          <a:endParaRPr lang="en-US" sz="1800">
            <a:latin typeface="Arial" panose="020B0604020202020204" pitchFamily="34" charset="0"/>
            <a:cs typeface="Arial" panose="020B0604020202020204" pitchFamily="34" charset="0"/>
          </a:endParaRPr>
        </a:p>
      </dgm:t>
    </dgm:pt>
    <dgm:pt modelId="{F8EA44C6-2C36-42D3-98F0-6F7AAE8F8B44}">
      <dgm:prSet custT="1">
        <dgm:style>
          <a:lnRef idx="2">
            <a:schemeClr val="accent1">
              <a:shade val="15000"/>
            </a:schemeClr>
          </a:lnRef>
          <a:fillRef idx="1">
            <a:schemeClr val="accent1"/>
          </a:fillRef>
          <a:effectRef idx="0">
            <a:schemeClr val="accent1"/>
          </a:effectRef>
          <a:fontRef idx="minor">
            <a:schemeClr val="lt1"/>
          </a:fontRef>
        </dgm:style>
      </dgm:prSet>
      <dgm:spPr/>
      <dgm:t>
        <a:bodyPr/>
        <a:lstStyle/>
        <a:p>
          <a:r>
            <a:rPr lang="en-US" sz="1800">
              <a:solidFill>
                <a:schemeClr val="bg1"/>
              </a:solidFill>
              <a:latin typeface="Aptos"/>
              <a:cs typeface="Arial"/>
            </a:rPr>
            <a:t>2. A</a:t>
          </a:r>
          <a:r>
            <a:rPr lang="en-US" sz="1800"/>
            <a:t> state funded </a:t>
          </a:r>
          <a:r>
            <a:rPr lang="en-US" sz="1800" err="1"/>
            <a:t>eMAR</a:t>
          </a:r>
          <a:r>
            <a:rPr lang="en-US" sz="1800"/>
            <a:t> for MAP </a:t>
          </a:r>
          <a:r>
            <a:rPr lang="en-US" sz="1800">
              <a:latin typeface="Aptos Display" panose="02110004020202020204"/>
            </a:rPr>
            <a:t>service</a:t>
          </a:r>
          <a:r>
            <a:rPr lang="en-US" sz="1800"/>
            <a:t> </a:t>
          </a:r>
          <a:r>
            <a:rPr lang="en-US" sz="1800">
              <a:solidFill>
                <a:schemeClr val="bg1"/>
              </a:solidFill>
              <a:latin typeface="Aptos Display" panose="02110004020202020204"/>
            </a:rPr>
            <a:t>providers</a:t>
          </a:r>
          <a:endParaRPr lang="en-US" sz="1800">
            <a:solidFill>
              <a:schemeClr val="bg1"/>
            </a:solidFill>
            <a:latin typeface="Aptos" panose="020B0004020202020204" pitchFamily="34" charset="0"/>
            <a:cs typeface="Arial" panose="020B0604020202020204" pitchFamily="34" charset="0"/>
          </a:endParaRPr>
        </a:p>
      </dgm:t>
    </dgm:pt>
    <dgm:pt modelId="{6E2FC562-B046-40E8-8F04-5601266A3BE1}" type="parTrans" cxnId="{CD29B974-DE83-40BB-9024-784CEF4A91F2}">
      <dgm:prSet/>
      <dgm:spPr/>
      <dgm:t>
        <a:bodyPr/>
        <a:lstStyle/>
        <a:p>
          <a:endParaRPr lang="en-US" sz="1800">
            <a:latin typeface="Arial" panose="020B0604020202020204" pitchFamily="34" charset="0"/>
            <a:cs typeface="Arial" panose="020B0604020202020204" pitchFamily="34" charset="0"/>
          </a:endParaRPr>
        </a:p>
      </dgm:t>
    </dgm:pt>
    <dgm:pt modelId="{489E0F00-E3C6-4898-A945-7C80A6C33A36}" type="sibTrans" cxnId="{CD29B974-DE83-40BB-9024-784CEF4A91F2}">
      <dgm:prSet/>
      <dgm:spPr/>
      <dgm:t>
        <a:bodyPr/>
        <a:lstStyle/>
        <a:p>
          <a:endParaRPr lang="en-US" sz="1800">
            <a:latin typeface="Arial" panose="020B0604020202020204" pitchFamily="34" charset="0"/>
            <a:cs typeface="Arial" panose="020B0604020202020204" pitchFamily="34" charset="0"/>
          </a:endParaRPr>
        </a:p>
      </dgm:t>
    </dgm:pt>
    <dgm:pt modelId="{5E4FDA2A-58AE-4978-BE34-EDF58FC9A86A}">
      <dgm:prSet custT="1">
        <dgm:style>
          <a:lnRef idx="2">
            <a:schemeClr val="accent1">
              <a:shade val="15000"/>
            </a:schemeClr>
          </a:lnRef>
          <a:fillRef idx="1">
            <a:schemeClr val="accent1"/>
          </a:fillRef>
          <a:effectRef idx="0">
            <a:schemeClr val="accent1"/>
          </a:effectRef>
          <a:fontRef idx="minor">
            <a:schemeClr val="lt1"/>
          </a:fontRef>
        </dgm:style>
      </dgm:prSet>
      <dgm:spPr/>
      <dgm:t>
        <a:bodyPr/>
        <a:lstStyle/>
        <a:p>
          <a:r>
            <a:rPr lang="en-US" sz="1800">
              <a:solidFill>
                <a:schemeClr val="bg1"/>
              </a:solidFill>
              <a:latin typeface="Aptos"/>
              <a:cs typeface="Arial"/>
            </a:rPr>
            <a:t>3. </a:t>
          </a:r>
          <a:r>
            <a:rPr lang="en-US" sz="1800"/>
            <a:t>MAP training and testing:  Data analysis, trainer collaboration and further questions</a:t>
          </a:r>
          <a:endParaRPr lang="en-US" sz="1800">
            <a:solidFill>
              <a:schemeClr val="bg1"/>
            </a:solidFill>
            <a:latin typeface="Aptos" panose="020B0004020202020204" pitchFamily="34" charset="0"/>
            <a:cs typeface="Arial" panose="020B0604020202020204" pitchFamily="34" charset="0"/>
          </a:endParaRPr>
        </a:p>
      </dgm:t>
    </dgm:pt>
    <dgm:pt modelId="{D1366050-FC33-4D3D-A0D3-5488AAB975CD}" type="parTrans" cxnId="{3B86636A-F008-439A-91BE-DDB8AA9F27EE}">
      <dgm:prSet/>
      <dgm:spPr/>
      <dgm:t>
        <a:bodyPr/>
        <a:lstStyle/>
        <a:p>
          <a:endParaRPr lang="en-US" sz="1800">
            <a:latin typeface="Arial" panose="020B0604020202020204" pitchFamily="34" charset="0"/>
            <a:cs typeface="Arial" panose="020B0604020202020204" pitchFamily="34" charset="0"/>
          </a:endParaRPr>
        </a:p>
      </dgm:t>
    </dgm:pt>
    <dgm:pt modelId="{A36D169A-DBA5-480B-9DD6-21EAF7CB2529}" type="sibTrans" cxnId="{3B86636A-F008-439A-91BE-DDB8AA9F27EE}">
      <dgm:prSet/>
      <dgm:spPr/>
      <dgm:t>
        <a:bodyPr/>
        <a:lstStyle/>
        <a:p>
          <a:endParaRPr lang="en-US" sz="1800">
            <a:latin typeface="Arial" panose="020B0604020202020204" pitchFamily="34" charset="0"/>
            <a:cs typeface="Arial" panose="020B0604020202020204" pitchFamily="34" charset="0"/>
          </a:endParaRPr>
        </a:p>
      </dgm:t>
    </dgm:pt>
    <dgm:pt modelId="{FE2EC0D4-EA5E-427E-AAC2-14B04AFD1779}">
      <dgm:prSet custT="1">
        <dgm:style>
          <a:lnRef idx="2">
            <a:schemeClr val="accent1">
              <a:shade val="15000"/>
            </a:schemeClr>
          </a:lnRef>
          <a:fillRef idx="1">
            <a:schemeClr val="accent1"/>
          </a:fillRef>
          <a:effectRef idx="0">
            <a:schemeClr val="accent1"/>
          </a:effectRef>
          <a:fontRef idx="minor">
            <a:schemeClr val="lt1"/>
          </a:fontRef>
        </dgm:style>
      </dgm:prSet>
      <dgm:spPr/>
      <dgm:t>
        <a:bodyPr/>
        <a:lstStyle/>
        <a:p>
          <a:r>
            <a:rPr lang="en-US" sz="1800">
              <a:solidFill>
                <a:schemeClr val="bg1"/>
              </a:solidFill>
              <a:latin typeface="Aptos"/>
              <a:cs typeface="Arial"/>
            </a:rPr>
            <a:t>4. Upcoming policy updates</a:t>
          </a:r>
          <a:endParaRPr lang="en-US" sz="1800">
            <a:solidFill>
              <a:schemeClr val="bg1"/>
            </a:solidFill>
            <a:latin typeface="Aptos" panose="020B0004020202020204" pitchFamily="34" charset="0"/>
            <a:cs typeface="Arial" panose="020B0604020202020204" pitchFamily="34" charset="0"/>
          </a:endParaRPr>
        </a:p>
      </dgm:t>
    </dgm:pt>
    <dgm:pt modelId="{8FD70951-9784-4F6E-9B70-B21A6D78F6E1}" type="parTrans" cxnId="{20FF5AA6-6196-498B-9F20-4F28C776E8BB}">
      <dgm:prSet/>
      <dgm:spPr/>
      <dgm:t>
        <a:bodyPr/>
        <a:lstStyle/>
        <a:p>
          <a:endParaRPr lang="en-US" sz="1800">
            <a:latin typeface="Arial" panose="020B0604020202020204" pitchFamily="34" charset="0"/>
            <a:cs typeface="Arial" panose="020B0604020202020204" pitchFamily="34" charset="0"/>
          </a:endParaRPr>
        </a:p>
      </dgm:t>
    </dgm:pt>
    <dgm:pt modelId="{E8291DF0-3B4F-4AD1-AFB8-AF00F6E81980}" type="sibTrans" cxnId="{20FF5AA6-6196-498B-9F20-4F28C776E8BB}">
      <dgm:prSet/>
      <dgm:spPr/>
      <dgm:t>
        <a:bodyPr/>
        <a:lstStyle/>
        <a:p>
          <a:endParaRPr lang="en-US" sz="1800">
            <a:latin typeface="Arial" panose="020B0604020202020204" pitchFamily="34" charset="0"/>
            <a:cs typeface="Arial" panose="020B0604020202020204" pitchFamily="34" charset="0"/>
          </a:endParaRPr>
        </a:p>
      </dgm:t>
    </dgm:pt>
    <dgm:pt modelId="{45B204E7-8D12-4438-8BE1-A5AB819236C1}">
      <dgm:prSet custT="1">
        <dgm:style>
          <a:lnRef idx="2">
            <a:schemeClr val="accent1">
              <a:shade val="15000"/>
            </a:schemeClr>
          </a:lnRef>
          <a:fillRef idx="1">
            <a:schemeClr val="accent1"/>
          </a:fillRef>
          <a:effectRef idx="0">
            <a:schemeClr val="accent1"/>
          </a:effectRef>
          <a:fontRef idx="minor">
            <a:schemeClr val="lt1"/>
          </a:fontRef>
        </dgm:style>
      </dgm:prSet>
      <dgm:spPr/>
      <dgm:t>
        <a:bodyPr/>
        <a:lstStyle/>
        <a:p>
          <a:r>
            <a:rPr lang="en-US" sz="1800">
              <a:solidFill>
                <a:schemeClr val="bg1"/>
              </a:solidFill>
              <a:latin typeface="Aptos"/>
              <a:cs typeface="Arial"/>
            </a:rPr>
            <a:t>5. Additional items</a:t>
          </a:r>
          <a:r>
            <a:rPr lang="en-US" sz="1800">
              <a:latin typeface="Arial"/>
              <a:cs typeface="Arial"/>
            </a:rPr>
            <a:t>	</a:t>
          </a:r>
        </a:p>
      </dgm:t>
    </dgm:pt>
    <dgm:pt modelId="{E5B4450F-A725-4C18-8E27-75D3D8F00D88}" type="parTrans" cxnId="{8DB05587-D0AE-4E46-B116-495592665584}">
      <dgm:prSet/>
      <dgm:spPr/>
      <dgm:t>
        <a:bodyPr/>
        <a:lstStyle/>
        <a:p>
          <a:endParaRPr lang="en-US" sz="1800">
            <a:latin typeface="Arial" panose="020B0604020202020204" pitchFamily="34" charset="0"/>
            <a:cs typeface="Arial" panose="020B0604020202020204" pitchFamily="34" charset="0"/>
          </a:endParaRPr>
        </a:p>
      </dgm:t>
    </dgm:pt>
    <dgm:pt modelId="{06326105-1D89-4D50-A9D7-1FAFBE261C72}" type="sibTrans" cxnId="{8DB05587-D0AE-4E46-B116-495592665584}">
      <dgm:prSet/>
      <dgm:spPr/>
      <dgm:t>
        <a:bodyPr/>
        <a:lstStyle/>
        <a:p>
          <a:endParaRPr lang="en-US" sz="1800">
            <a:latin typeface="Arial" panose="020B0604020202020204" pitchFamily="34" charset="0"/>
            <a:cs typeface="Arial" panose="020B0604020202020204" pitchFamily="34" charset="0"/>
          </a:endParaRPr>
        </a:p>
      </dgm:t>
    </dgm:pt>
    <dgm:pt modelId="{CC29E7A5-A3DA-4826-8285-C8C9981D534A}" type="pres">
      <dgm:prSet presAssocID="{17BC4C30-A1E5-45D0-A44F-CBA374D3F6BB}" presName="linear" presStyleCnt="0">
        <dgm:presLayoutVars>
          <dgm:animLvl val="lvl"/>
          <dgm:resizeHandles val="exact"/>
        </dgm:presLayoutVars>
      </dgm:prSet>
      <dgm:spPr/>
    </dgm:pt>
    <dgm:pt modelId="{4AA0CA72-F66A-4A11-9ACE-8BCADC929451}" type="pres">
      <dgm:prSet presAssocID="{548F06BB-3421-4BBA-B579-1929D59D2820}" presName="parentText" presStyleLbl="node1" presStyleIdx="0" presStyleCnt="5">
        <dgm:presLayoutVars>
          <dgm:chMax val="0"/>
          <dgm:bulletEnabled val="1"/>
        </dgm:presLayoutVars>
      </dgm:prSet>
      <dgm:spPr/>
    </dgm:pt>
    <dgm:pt modelId="{51510E44-1BA3-4A12-9E1B-64503C9D2EF7}" type="pres">
      <dgm:prSet presAssocID="{3D8B1D0D-8AB1-4E13-BF45-EDEB1A243287}" presName="spacer" presStyleCnt="0"/>
      <dgm:spPr/>
    </dgm:pt>
    <dgm:pt modelId="{BE6C234C-94CE-41B0-94D3-EF4125C5F379}" type="pres">
      <dgm:prSet presAssocID="{F8EA44C6-2C36-42D3-98F0-6F7AAE8F8B44}" presName="parentText" presStyleLbl="node1" presStyleIdx="1" presStyleCnt="5" custLinFactNeighborX="0">
        <dgm:presLayoutVars>
          <dgm:chMax val="0"/>
          <dgm:bulletEnabled val="1"/>
        </dgm:presLayoutVars>
      </dgm:prSet>
      <dgm:spPr/>
    </dgm:pt>
    <dgm:pt modelId="{0D200F54-364A-481D-952F-752BDBD515A4}" type="pres">
      <dgm:prSet presAssocID="{489E0F00-E3C6-4898-A945-7C80A6C33A36}" presName="spacer" presStyleCnt="0"/>
      <dgm:spPr/>
    </dgm:pt>
    <dgm:pt modelId="{B5E361D4-FC03-4EF7-8CB4-32132F76A397}" type="pres">
      <dgm:prSet presAssocID="{5E4FDA2A-58AE-4978-BE34-EDF58FC9A86A}" presName="parentText" presStyleLbl="node1" presStyleIdx="2" presStyleCnt="5" custLinFactNeighborX="93">
        <dgm:presLayoutVars>
          <dgm:chMax val="0"/>
          <dgm:bulletEnabled val="1"/>
        </dgm:presLayoutVars>
      </dgm:prSet>
      <dgm:spPr/>
    </dgm:pt>
    <dgm:pt modelId="{59C87A9C-08B4-4FFA-A394-5187FD22C169}" type="pres">
      <dgm:prSet presAssocID="{A36D169A-DBA5-480B-9DD6-21EAF7CB2529}" presName="spacer" presStyleCnt="0"/>
      <dgm:spPr/>
    </dgm:pt>
    <dgm:pt modelId="{1E72FFAA-8E6A-44B8-A4BE-36CF4531F9E8}" type="pres">
      <dgm:prSet presAssocID="{FE2EC0D4-EA5E-427E-AAC2-14B04AFD1779}" presName="parentText" presStyleLbl="node1" presStyleIdx="3" presStyleCnt="5">
        <dgm:presLayoutVars>
          <dgm:chMax val="0"/>
          <dgm:bulletEnabled val="1"/>
        </dgm:presLayoutVars>
      </dgm:prSet>
      <dgm:spPr/>
    </dgm:pt>
    <dgm:pt modelId="{DCA0347D-5C15-4DE2-A401-6AF964BBF9C7}" type="pres">
      <dgm:prSet presAssocID="{E8291DF0-3B4F-4AD1-AFB8-AF00F6E81980}" presName="spacer" presStyleCnt="0"/>
      <dgm:spPr/>
    </dgm:pt>
    <dgm:pt modelId="{7459DD05-D659-4600-957E-685F924705B5}" type="pres">
      <dgm:prSet presAssocID="{45B204E7-8D12-4438-8BE1-A5AB819236C1}" presName="parentText" presStyleLbl="node1" presStyleIdx="4" presStyleCnt="5">
        <dgm:presLayoutVars>
          <dgm:chMax val="0"/>
          <dgm:bulletEnabled val="1"/>
        </dgm:presLayoutVars>
      </dgm:prSet>
      <dgm:spPr/>
    </dgm:pt>
  </dgm:ptLst>
  <dgm:cxnLst>
    <dgm:cxn modelId="{3B86636A-F008-439A-91BE-DDB8AA9F27EE}" srcId="{17BC4C30-A1E5-45D0-A44F-CBA374D3F6BB}" destId="{5E4FDA2A-58AE-4978-BE34-EDF58FC9A86A}" srcOrd="2" destOrd="0" parTransId="{D1366050-FC33-4D3D-A0D3-5488AAB975CD}" sibTransId="{A36D169A-DBA5-480B-9DD6-21EAF7CB2529}"/>
    <dgm:cxn modelId="{CD29B974-DE83-40BB-9024-784CEF4A91F2}" srcId="{17BC4C30-A1E5-45D0-A44F-CBA374D3F6BB}" destId="{F8EA44C6-2C36-42D3-98F0-6F7AAE8F8B44}" srcOrd="1" destOrd="0" parTransId="{6E2FC562-B046-40E8-8F04-5601266A3BE1}" sibTransId="{489E0F00-E3C6-4898-A945-7C80A6C33A36}"/>
    <dgm:cxn modelId="{DB90B77B-8106-4AA9-A507-278F8ED6B745}" srcId="{17BC4C30-A1E5-45D0-A44F-CBA374D3F6BB}" destId="{548F06BB-3421-4BBA-B579-1929D59D2820}" srcOrd="0" destOrd="0" parTransId="{C543BEDA-E995-4A15-AB6C-13ABB0B1491B}" sibTransId="{3D8B1D0D-8AB1-4E13-BF45-EDEB1A243287}"/>
    <dgm:cxn modelId="{8DB05587-D0AE-4E46-B116-495592665584}" srcId="{17BC4C30-A1E5-45D0-A44F-CBA374D3F6BB}" destId="{45B204E7-8D12-4438-8BE1-A5AB819236C1}" srcOrd="4" destOrd="0" parTransId="{E5B4450F-A725-4C18-8E27-75D3D8F00D88}" sibTransId="{06326105-1D89-4D50-A9D7-1FAFBE261C72}"/>
    <dgm:cxn modelId="{20FF5AA6-6196-498B-9F20-4F28C776E8BB}" srcId="{17BC4C30-A1E5-45D0-A44F-CBA374D3F6BB}" destId="{FE2EC0D4-EA5E-427E-AAC2-14B04AFD1779}" srcOrd="3" destOrd="0" parTransId="{8FD70951-9784-4F6E-9B70-B21A6D78F6E1}" sibTransId="{E8291DF0-3B4F-4AD1-AFB8-AF00F6E81980}"/>
    <dgm:cxn modelId="{05B59CCD-15B3-4A67-8A13-AF2C260A29E3}" type="presOf" srcId="{F8EA44C6-2C36-42D3-98F0-6F7AAE8F8B44}" destId="{BE6C234C-94CE-41B0-94D3-EF4125C5F379}" srcOrd="0" destOrd="0" presId="urn:microsoft.com/office/officeart/2005/8/layout/vList2"/>
    <dgm:cxn modelId="{30DCBACD-2798-466F-AB1E-10703E652698}" type="presOf" srcId="{FE2EC0D4-EA5E-427E-AAC2-14B04AFD1779}" destId="{1E72FFAA-8E6A-44B8-A4BE-36CF4531F9E8}" srcOrd="0" destOrd="0" presId="urn:microsoft.com/office/officeart/2005/8/layout/vList2"/>
    <dgm:cxn modelId="{18D28FD4-4AAA-4186-9247-8634F17808A7}" type="presOf" srcId="{5E4FDA2A-58AE-4978-BE34-EDF58FC9A86A}" destId="{B5E361D4-FC03-4EF7-8CB4-32132F76A397}" srcOrd="0" destOrd="0" presId="urn:microsoft.com/office/officeart/2005/8/layout/vList2"/>
    <dgm:cxn modelId="{6EDDC8E7-9A93-4784-A3CC-99D203E11D4D}" type="presOf" srcId="{45B204E7-8D12-4438-8BE1-A5AB819236C1}" destId="{7459DD05-D659-4600-957E-685F924705B5}" srcOrd="0" destOrd="0" presId="urn:microsoft.com/office/officeart/2005/8/layout/vList2"/>
    <dgm:cxn modelId="{B2B5F8EE-0730-46AB-9DD6-383A0DC9C806}" type="presOf" srcId="{17BC4C30-A1E5-45D0-A44F-CBA374D3F6BB}" destId="{CC29E7A5-A3DA-4826-8285-C8C9981D534A}" srcOrd="0" destOrd="0" presId="urn:microsoft.com/office/officeart/2005/8/layout/vList2"/>
    <dgm:cxn modelId="{7E585AF3-3B69-4357-B9D2-4C09EE905B65}" type="presOf" srcId="{548F06BB-3421-4BBA-B579-1929D59D2820}" destId="{4AA0CA72-F66A-4A11-9ACE-8BCADC929451}" srcOrd="0" destOrd="0" presId="urn:microsoft.com/office/officeart/2005/8/layout/vList2"/>
    <dgm:cxn modelId="{2071B446-81E5-44DC-B243-58C3F31E2595}" type="presParOf" srcId="{CC29E7A5-A3DA-4826-8285-C8C9981D534A}" destId="{4AA0CA72-F66A-4A11-9ACE-8BCADC929451}" srcOrd="0" destOrd="0" presId="urn:microsoft.com/office/officeart/2005/8/layout/vList2"/>
    <dgm:cxn modelId="{4C359160-FCF2-4067-87D4-05C6BF6089FD}" type="presParOf" srcId="{CC29E7A5-A3DA-4826-8285-C8C9981D534A}" destId="{51510E44-1BA3-4A12-9E1B-64503C9D2EF7}" srcOrd="1" destOrd="0" presId="urn:microsoft.com/office/officeart/2005/8/layout/vList2"/>
    <dgm:cxn modelId="{D133ECD8-9CA8-4C3F-8630-5E473FF294BC}" type="presParOf" srcId="{CC29E7A5-A3DA-4826-8285-C8C9981D534A}" destId="{BE6C234C-94CE-41B0-94D3-EF4125C5F379}" srcOrd="2" destOrd="0" presId="urn:microsoft.com/office/officeart/2005/8/layout/vList2"/>
    <dgm:cxn modelId="{32413492-FACE-4711-8678-AA47FC847348}" type="presParOf" srcId="{CC29E7A5-A3DA-4826-8285-C8C9981D534A}" destId="{0D200F54-364A-481D-952F-752BDBD515A4}" srcOrd="3" destOrd="0" presId="urn:microsoft.com/office/officeart/2005/8/layout/vList2"/>
    <dgm:cxn modelId="{D31EF684-66CE-4AE3-9DEE-0F4D6C6A70BD}" type="presParOf" srcId="{CC29E7A5-A3DA-4826-8285-C8C9981D534A}" destId="{B5E361D4-FC03-4EF7-8CB4-32132F76A397}" srcOrd="4" destOrd="0" presId="urn:microsoft.com/office/officeart/2005/8/layout/vList2"/>
    <dgm:cxn modelId="{809C70F2-5647-4688-A6D1-2779081132A4}" type="presParOf" srcId="{CC29E7A5-A3DA-4826-8285-C8C9981D534A}" destId="{59C87A9C-08B4-4FFA-A394-5187FD22C169}" srcOrd="5" destOrd="0" presId="urn:microsoft.com/office/officeart/2005/8/layout/vList2"/>
    <dgm:cxn modelId="{57BBE3D9-420E-4CD7-A796-211D84D6B71F}" type="presParOf" srcId="{CC29E7A5-A3DA-4826-8285-C8C9981D534A}" destId="{1E72FFAA-8E6A-44B8-A4BE-36CF4531F9E8}" srcOrd="6" destOrd="0" presId="urn:microsoft.com/office/officeart/2005/8/layout/vList2"/>
    <dgm:cxn modelId="{3AD19F37-7A89-46E0-9791-9CE331DC0D2C}" type="presParOf" srcId="{CC29E7A5-A3DA-4826-8285-C8C9981D534A}" destId="{DCA0347D-5C15-4DE2-A401-6AF964BBF9C7}" srcOrd="7" destOrd="0" presId="urn:microsoft.com/office/officeart/2005/8/layout/vList2"/>
    <dgm:cxn modelId="{9E4C4043-3255-45D2-93B1-2D690D3BB46A}" type="presParOf" srcId="{CC29E7A5-A3DA-4826-8285-C8C9981D534A}" destId="{7459DD05-D659-4600-957E-685F924705B5}"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A0CA72-F66A-4A11-9ACE-8BCADC929451}">
      <dsp:nvSpPr>
        <dsp:cNvPr id="0" name=""/>
        <dsp:cNvSpPr/>
      </dsp:nvSpPr>
      <dsp:spPr>
        <a:xfrm>
          <a:off x="0" y="52146"/>
          <a:ext cx="8788893" cy="861120"/>
        </a:xfrm>
        <a:prstGeom prst="roundRect">
          <a:avLst/>
        </a:prstGeom>
        <a:solidFill>
          <a:schemeClr val="accent1"/>
        </a:solidFill>
        <a:ln w="19050" cap="flat" cmpd="sng" algn="ctr">
          <a:solidFill>
            <a:schemeClr val="accent1">
              <a:shade val="15000"/>
            </a:schemeClr>
          </a:solidFill>
          <a:prstDash val="solid"/>
          <a:miter lim="800000"/>
        </a:ln>
        <a:effectLst/>
      </dsp:spPr>
      <dsp:style>
        <a:lnRef idx="2">
          <a:schemeClr val="accent1">
            <a:shade val="15000"/>
          </a:schemeClr>
        </a:lnRef>
        <a:fillRef idx="1">
          <a:schemeClr val="accent1"/>
        </a:fillRef>
        <a:effectRef idx="0">
          <a:schemeClr val="accent1"/>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solidFill>
                <a:schemeClr val="bg1"/>
              </a:solidFill>
              <a:latin typeface="Aptos"/>
              <a:cs typeface="Arial"/>
            </a:rPr>
            <a:t>1. Welcome and </a:t>
          </a:r>
          <a:r>
            <a:rPr lang="en-US" sz="1800" kern="1200">
              <a:solidFill>
                <a:schemeClr val="bg2"/>
              </a:solidFill>
              <a:latin typeface="Aptos"/>
              <a:cs typeface="Arial"/>
            </a:rPr>
            <a:t>introductions	</a:t>
          </a:r>
          <a:r>
            <a:rPr lang="en-US" sz="1800" kern="1200">
              <a:latin typeface="Aptos"/>
              <a:cs typeface="Arial"/>
            </a:rPr>
            <a:t>	</a:t>
          </a:r>
          <a:r>
            <a:rPr lang="en-US" sz="1800" kern="1200">
              <a:latin typeface="Arial"/>
              <a:cs typeface="Arial"/>
            </a:rPr>
            <a:t>		 </a:t>
          </a:r>
        </a:p>
      </dsp:txBody>
      <dsp:txXfrm>
        <a:off x="42036" y="94182"/>
        <a:ext cx="8704821" cy="777048"/>
      </dsp:txXfrm>
    </dsp:sp>
    <dsp:sp modelId="{BE6C234C-94CE-41B0-94D3-EF4125C5F379}">
      <dsp:nvSpPr>
        <dsp:cNvPr id="0" name=""/>
        <dsp:cNvSpPr/>
      </dsp:nvSpPr>
      <dsp:spPr>
        <a:xfrm>
          <a:off x="0" y="1045746"/>
          <a:ext cx="8788893" cy="861120"/>
        </a:xfrm>
        <a:prstGeom prst="roundRect">
          <a:avLst/>
        </a:prstGeom>
        <a:solidFill>
          <a:schemeClr val="accent1"/>
        </a:solidFill>
        <a:ln w="19050" cap="flat" cmpd="sng" algn="ctr">
          <a:solidFill>
            <a:schemeClr val="accent1">
              <a:shade val="15000"/>
            </a:schemeClr>
          </a:solidFill>
          <a:prstDash val="solid"/>
          <a:miter lim="800000"/>
        </a:ln>
        <a:effectLst/>
      </dsp:spPr>
      <dsp:style>
        <a:lnRef idx="2">
          <a:schemeClr val="accent1">
            <a:shade val="15000"/>
          </a:schemeClr>
        </a:lnRef>
        <a:fillRef idx="1">
          <a:schemeClr val="accent1"/>
        </a:fillRef>
        <a:effectRef idx="0">
          <a:schemeClr val="accent1"/>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solidFill>
                <a:schemeClr val="bg1"/>
              </a:solidFill>
              <a:latin typeface="Aptos"/>
              <a:cs typeface="Arial"/>
            </a:rPr>
            <a:t>2. A</a:t>
          </a:r>
          <a:r>
            <a:rPr lang="en-US" sz="1800" kern="1200"/>
            <a:t> state funded </a:t>
          </a:r>
          <a:r>
            <a:rPr lang="en-US" sz="1800" kern="1200" err="1"/>
            <a:t>eMAR</a:t>
          </a:r>
          <a:r>
            <a:rPr lang="en-US" sz="1800" kern="1200"/>
            <a:t> for MAP </a:t>
          </a:r>
          <a:r>
            <a:rPr lang="en-US" sz="1800" kern="1200">
              <a:latin typeface="Aptos Display" panose="02110004020202020204"/>
            </a:rPr>
            <a:t>service</a:t>
          </a:r>
          <a:r>
            <a:rPr lang="en-US" sz="1800" kern="1200"/>
            <a:t> </a:t>
          </a:r>
          <a:r>
            <a:rPr lang="en-US" sz="1800" kern="1200">
              <a:solidFill>
                <a:schemeClr val="bg1"/>
              </a:solidFill>
              <a:latin typeface="Aptos Display" panose="02110004020202020204"/>
            </a:rPr>
            <a:t>providers</a:t>
          </a:r>
          <a:endParaRPr lang="en-US" sz="1800" kern="1200">
            <a:solidFill>
              <a:schemeClr val="bg1"/>
            </a:solidFill>
            <a:latin typeface="Aptos" panose="020B0004020202020204" pitchFamily="34" charset="0"/>
            <a:cs typeface="Arial" panose="020B0604020202020204" pitchFamily="34" charset="0"/>
          </a:endParaRPr>
        </a:p>
      </dsp:txBody>
      <dsp:txXfrm>
        <a:off x="42036" y="1087782"/>
        <a:ext cx="8704821" cy="777048"/>
      </dsp:txXfrm>
    </dsp:sp>
    <dsp:sp modelId="{B5E361D4-FC03-4EF7-8CB4-32132F76A397}">
      <dsp:nvSpPr>
        <dsp:cNvPr id="0" name=""/>
        <dsp:cNvSpPr/>
      </dsp:nvSpPr>
      <dsp:spPr>
        <a:xfrm>
          <a:off x="0" y="2039346"/>
          <a:ext cx="8788893" cy="861120"/>
        </a:xfrm>
        <a:prstGeom prst="roundRect">
          <a:avLst/>
        </a:prstGeom>
        <a:solidFill>
          <a:schemeClr val="accent1"/>
        </a:solidFill>
        <a:ln w="19050" cap="flat" cmpd="sng" algn="ctr">
          <a:solidFill>
            <a:schemeClr val="accent1">
              <a:shade val="15000"/>
            </a:schemeClr>
          </a:solidFill>
          <a:prstDash val="solid"/>
          <a:miter lim="800000"/>
        </a:ln>
        <a:effectLst/>
      </dsp:spPr>
      <dsp:style>
        <a:lnRef idx="2">
          <a:schemeClr val="accent1">
            <a:shade val="15000"/>
          </a:schemeClr>
        </a:lnRef>
        <a:fillRef idx="1">
          <a:schemeClr val="accent1"/>
        </a:fillRef>
        <a:effectRef idx="0">
          <a:schemeClr val="accent1"/>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solidFill>
                <a:schemeClr val="bg1"/>
              </a:solidFill>
              <a:latin typeface="Aptos"/>
              <a:cs typeface="Arial"/>
            </a:rPr>
            <a:t>3. </a:t>
          </a:r>
          <a:r>
            <a:rPr lang="en-US" sz="1800" kern="1200"/>
            <a:t>MAP training and testing:  Data analysis, trainer collaboration and further questions</a:t>
          </a:r>
          <a:endParaRPr lang="en-US" sz="1800" kern="1200">
            <a:solidFill>
              <a:schemeClr val="bg1"/>
            </a:solidFill>
            <a:latin typeface="Aptos" panose="020B0004020202020204" pitchFamily="34" charset="0"/>
            <a:cs typeface="Arial" panose="020B0604020202020204" pitchFamily="34" charset="0"/>
          </a:endParaRPr>
        </a:p>
      </dsp:txBody>
      <dsp:txXfrm>
        <a:off x="42036" y="2081382"/>
        <a:ext cx="8704821" cy="777048"/>
      </dsp:txXfrm>
    </dsp:sp>
    <dsp:sp modelId="{1E72FFAA-8E6A-44B8-A4BE-36CF4531F9E8}">
      <dsp:nvSpPr>
        <dsp:cNvPr id="0" name=""/>
        <dsp:cNvSpPr/>
      </dsp:nvSpPr>
      <dsp:spPr>
        <a:xfrm>
          <a:off x="0" y="3032947"/>
          <a:ext cx="8788893" cy="861120"/>
        </a:xfrm>
        <a:prstGeom prst="roundRect">
          <a:avLst/>
        </a:prstGeom>
        <a:solidFill>
          <a:schemeClr val="accent1"/>
        </a:solidFill>
        <a:ln w="19050" cap="flat" cmpd="sng" algn="ctr">
          <a:solidFill>
            <a:schemeClr val="accent1">
              <a:shade val="15000"/>
            </a:schemeClr>
          </a:solidFill>
          <a:prstDash val="solid"/>
          <a:miter lim="800000"/>
        </a:ln>
        <a:effectLst/>
      </dsp:spPr>
      <dsp:style>
        <a:lnRef idx="2">
          <a:schemeClr val="accent1">
            <a:shade val="15000"/>
          </a:schemeClr>
        </a:lnRef>
        <a:fillRef idx="1">
          <a:schemeClr val="accent1"/>
        </a:fillRef>
        <a:effectRef idx="0">
          <a:schemeClr val="accent1"/>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solidFill>
                <a:schemeClr val="bg1"/>
              </a:solidFill>
              <a:latin typeface="Aptos"/>
              <a:cs typeface="Arial"/>
            </a:rPr>
            <a:t>4. Upcoming policy updates</a:t>
          </a:r>
          <a:endParaRPr lang="en-US" sz="1800" kern="1200">
            <a:solidFill>
              <a:schemeClr val="bg1"/>
            </a:solidFill>
            <a:latin typeface="Aptos" panose="020B0004020202020204" pitchFamily="34" charset="0"/>
            <a:cs typeface="Arial" panose="020B0604020202020204" pitchFamily="34" charset="0"/>
          </a:endParaRPr>
        </a:p>
      </dsp:txBody>
      <dsp:txXfrm>
        <a:off x="42036" y="3074983"/>
        <a:ext cx="8704821" cy="777048"/>
      </dsp:txXfrm>
    </dsp:sp>
    <dsp:sp modelId="{7459DD05-D659-4600-957E-685F924705B5}">
      <dsp:nvSpPr>
        <dsp:cNvPr id="0" name=""/>
        <dsp:cNvSpPr/>
      </dsp:nvSpPr>
      <dsp:spPr>
        <a:xfrm>
          <a:off x="0" y="4026547"/>
          <a:ext cx="8788893" cy="861120"/>
        </a:xfrm>
        <a:prstGeom prst="roundRect">
          <a:avLst/>
        </a:prstGeom>
        <a:solidFill>
          <a:schemeClr val="accent1"/>
        </a:solidFill>
        <a:ln w="19050" cap="flat" cmpd="sng" algn="ctr">
          <a:solidFill>
            <a:schemeClr val="accent1">
              <a:shade val="15000"/>
            </a:schemeClr>
          </a:solidFill>
          <a:prstDash val="solid"/>
          <a:miter lim="800000"/>
        </a:ln>
        <a:effectLst/>
      </dsp:spPr>
      <dsp:style>
        <a:lnRef idx="2">
          <a:schemeClr val="accent1">
            <a:shade val="15000"/>
          </a:schemeClr>
        </a:lnRef>
        <a:fillRef idx="1">
          <a:schemeClr val="accent1"/>
        </a:fillRef>
        <a:effectRef idx="0">
          <a:schemeClr val="accent1"/>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solidFill>
                <a:schemeClr val="bg1"/>
              </a:solidFill>
              <a:latin typeface="Aptos"/>
              <a:cs typeface="Arial"/>
            </a:rPr>
            <a:t>5. Additional items</a:t>
          </a:r>
          <a:r>
            <a:rPr lang="en-US" sz="1800" kern="1200">
              <a:latin typeface="Arial"/>
              <a:cs typeface="Arial"/>
            </a:rPr>
            <a:t>	</a:t>
          </a:r>
        </a:p>
      </dsp:txBody>
      <dsp:txXfrm>
        <a:off x="42036" y="4068583"/>
        <a:ext cx="8704821" cy="777048"/>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1E54B58-6812-4939-8BE7-8EA80978AD37}" type="datetimeFigureOut">
              <a:rPr lang="en-US" smtClean="0"/>
              <a:t>8/26/2025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35E903C-A6A3-424E-A7E7-F9B15A790B5F}" type="slidenum">
              <a:rPr lang="en-US" smtClean="0"/>
              <a:t>‹#›</a:t>
            </a:fld>
            <a:endParaRPr lang="en-US"/>
          </a:p>
        </p:txBody>
      </p:sp>
    </p:spTree>
    <p:extLst>
      <p:ext uri="{BB962C8B-B14F-4D97-AF65-F5344CB8AC3E}">
        <p14:creationId xmlns:p14="http://schemas.microsoft.com/office/powerpoint/2010/main" val="33640092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6187840-3AEF-45DE-AE7B-20EA49463AFC}" type="slidenum">
              <a:rPr lang="en-US" smtClean="0"/>
              <a:t>1</a:t>
            </a:fld>
            <a:endParaRPr lang="en-US"/>
          </a:p>
        </p:txBody>
      </p:sp>
    </p:spTree>
    <p:extLst>
      <p:ext uri="{BB962C8B-B14F-4D97-AF65-F5344CB8AC3E}">
        <p14:creationId xmlns:p14="http://schemas.microsoft.com/office/powerpoint/2010/main" val="33443057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34CBBDB-52D0-FE4C-8729-D7393D454E10}" type="slidenum">
              <a:rPr lang="en-US" smtClean="0"/>
              <a:t>14</a:t>
            </a:fld>
            <a:endParaRPr lang="en-US"/>
          </a:p>
        </p:txBody>
      </p:sp>
    </p:spTree>
    <p:extLst>
      <p:ext uri="{BB962C8B-B14F-4D97-AF65-F5344CB8AC3E}">
        <p14:creationId xmlns:p14="http://schemas.microsoft.com/office/powerpoint/2010/main" val="26242693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34CBBDB-52D0-FE4C-8729-D7393D454E10}" type="slidenum">
              <a:rPr lang="en-US" smtClean="0"/>
              <a:t>15</a:t>
            </a:fld>
            <a:endParaRPr lang="en-US"/>
          </a:p>
        </p:txBody>
      </p:sp>
    </p:spTree>
    <p:extLst>
      <p:ext uri="{BB962C8B-B14F-4D97-AF65-F5344CB8AC3E}">
        <p14:creationId xmlns:p14="http://schemas.microsoft.com/office/powerpoint/2010/main" val="25181946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10172D-2C0C-CD7A-B167-8DC87BA7F6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F1719D-B40D-AE9B-132E-0C529769DE1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956F4B7-7A3A-388D-843A-53B04B0BAA79}"/>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CCF5121-8F2D-2863-80D9-B0B62DB9F1FC}"/>
              </a:ext>
            </a:extLst>
          </p:cNvPr>
          <p:cNvSpPr>
            <a:spLocks noGrp="1"/>
          </p:cNvSpPr>
          <p:nvPr>
            <p:ph type="sldNum" sz="quarter" idx="5"/>
          </p:nvPr>
        </p:nvSpPr>
        <p:spPr/>
        <p:txBody>
          <a:bodyPr/>
          <a:lstStyle/>
          <a:p>
            <a:fld id="{D34CBBDB-52D0-FE4C-8729-D7393D454E10}" type="slidenum">
              <a:rPr lang="en-US" smtClean="0"/>
              <a:t>16</a:t>
            </a:fld>
            <a:endParaRPr lang="en-US"/>
          </a:p>
        </p:txBody>
      </p:sp>
    </p:spTree>
    <p:extLst>
      <p:ext uri="{BB962C8B-B14F-4D97-AF65-F5344CB8AC3E}">
        <p14:creationId xmlns:p14="http://schemas.microsoft.com/office/powerpoint/2010/main" val="15554132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34CBBDB-52D0-FE4C-8729-D7393D454E10}" type="slidenum">
              <a:rPr lang="en-US" smtClean="0"/>
              <a:t>17</a:t>
            </a:fld>
            <a:endParaRPr lang="en-US"/>
          </a:p>
        </p:txBody>
      </p:sp>
    </p:spTree>
    <p:extLst>
      <p:ext uri="{BB962C8B-B14F-4D97-AF65-F5344CB8AC3E}">
        <p14:creationId xmlns:p14="http://schemas.microsoft.com/office/powerpoint/2010/main" val="34297140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B59B32-18A8-78C8-AC72-E5D8325075C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45FA733-7163-2CE5-821D-66A2F6EA943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1EED262-8B2A-30CD-C333-C2BBB66B587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B97EFC6-E7A4-D737-6B58-8559312ECAAA}"/>
              </a:ext>
            </a:extLst>
          </p:cNvPr>
          <p:cNvSpPr>
            <a:spLocks noGrp="1"/>
          </p:cNvSpPr>
          <p:nvPr>
            <p:ph type="sldNum" sz="quarter" idx="5"/>
          </p:nvPr>
        </p:nvSpPr>
        <p:spPr/>
        <p:txBody>
          <a:bodyPr/>
          <a:lstStyle/>
          <a:p>
            <a:fld id="{D34CBBDB-52D0-FE4C-8729-D7393D454E10}" type="slidenum">
              <a:rPr lang="en-US" smtClean="0"/>
              <a:t>18</a:t>
            </a:fld>
            <a:endParaRPr lang="en-US"/>
          </a:p>
        </p:txBody>
      </p:sp>
    </p:spTree>
    <p:extLst>
      <p:ext uri="{BB962C8B-B14F-4D97-AF65-F5344CB8AC3E}">
        <p14:creationId xmlns:p14="http://schemas.microsoft.com/office/powerpoint/2010/main" val="234049679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315D5D-267B-0D13-E7C6-B7856D845A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2092245-85B2-73E6-8322-9089882DD52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9DC093C-A62A-FA67-A905-C46BCABABE7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C3B3A2DE-DF29-27A0-1D6F-57601CAC8F7F}"/>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4F89E47-2BCA-45D2-8284-9B8468E9BEB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503115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EBEBE6-A36F-C444-3AF2-1A658BADA3D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A6A4B16-A096-4A9F-0C80-2186EFC98D4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C426600-770B-E029-EE0D-FC4F39F3BC86}"/>
              </a:ext>
            </a:extLst>
          </p:cNvPr>
          <p:cNvSpPr>
            <a:spLocks noGrp="1"/>
          </p:cNvSpPr>
          <p:nvPr>
            <p:ph type="body" idx="1"/>
          </p:nvPr>
        </p:nvSpPr>
        <p:spPr/>
        <p:txBody>
          <a:bodyPr/>
          <a:lstStyle/>
          <a:p>
            <a:r>
              <a:rPr lang="en-US"/>
              <a:t>Add info re: change in testing</a:t>
            </a:r>
          </a:p>
        </p:txBody>
      </p:sp>
      <p:sp>
        <p:nvSpPr>
          <p:cNvPr id="4" name="Slide Number Placeholder 3">
            <a:extLst>
              <a:ext uri="{FF2B5EF4-FFF2-40B4-BE49-F238E27FC236}">
                <a16:creationId xmlns:a16="http://schemas.microsoft.com/office/drawing/2014/main" id="{B61BC995-EDE6-7256-AD78-2633A9A9226F}"/>
              </a:ext>
            </a:extLst>
          </p:cNvPr>
          <p:cNvSpPr>
            <a:spLocks noGrp="1"/>
          </p:cNvSpPr>
          <p:nvPr>
            <p:ph type="sldNum" sz="quarter" idx="5"/>
          </p:nvPr>
        </p:nvSpPr>
        <p:spPr/>
        <p:txBody>
          <a:bodyPr/>
          <a:lstStyle/>
          <a:p>
            <a:fld id="{D34CBBDB-52D0-FE4C-8729-D7393D454E10}" type="slidenum">
              <a:rPr lang="en-US" smtClean="0"/>
              <a:t>20</a:t>
            </a:fld>
            <a:endParaRPr lang="en-US"/>
          </a:p>
        </p:txBody>
      </p:sp>
    </p:spTree>
    <p:extLst>
      <p:ext uri="{BB962C8B-B14F-4D97-AF65-F5344CB8AC3E}">
        <p14:creationId xmlns:p14="http://schemas.microsoft.com/office/powerpoint/2010/main" val="22580300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C8FE93-BEDC-9325-7C63-BAAF8F4E92E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9ACD785-D0CE-ED2F-A990-84EF88585D0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D6E224C-D256-82FA-FEBF-BDE8AF39DECF}"/>
              </a:ext>
            </a:extLst>
          </p:cNvPr>
          <p:cNvSpPr>
            <a:spLocks noGrp="1"/>
          </p:cNvSpPr>
          <p:nvPr>
            <p:ph type="body" idx="1"/>
          </p:nvPr>
        </p:nvSpPr>
        <p:spPr/>
        <p:txBody>
          <a:bodyPr/>
          <a:lstStyle/>
          <a:p>
            <a:r>
              <a:rPr lang="en-US"/>
              <a:t>Add info re: change in testing</a:t>
            </a:r>
          </a:p>
        </p:txBody>
      </p:sp>
      <p:sp>
        <p:nvSpPr>
          <p:cNvPr id="4" name="Slide Number Placeholder 3">
            <a:extLst>
              <a:ext uri="{FF2B5EF4-FFF2-40B4-BE49-F238E27FC236}">
                <a16:creationId xmlns:a16="http://schemas.microsoft.com/office/drawing/2014/main" id="{7C697399-A855-D618-1012-178DD80F957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34CBBDB-52D0-FE4C-8729-D7393D454E10}"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13728650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CB5241-8A07-33DB-3217-83CE3F8E4F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9856D1-AAF8-C1A4-35FF-60C63D06988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0D16D4E-6E26-65D5-0A30-FFA04DAE80A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FDA4E93F-253A-00A9-A327-D88CA254386D}"/>
              </a:ext>
            </a:extLst>
          </p:cNvPr>
          <p:cNvSpPr>
            <a:spLocks noGrp="1"/>
          </p:cNvSpPr>
          <p:nvPr>
            <p:ph type="sldNum" sz="quarter" idx="5"/>
          </p:nvPr>
        </p:nvSpPr>
        <p:spPr/>
        <p:txBody>
          <a:bodyPr/>
          <a:lstStyle/>
          <a:p>
            <a:fld id="{9A2715C4-A3FF-4727-8859-AC35B3481821}" type="slidenum">
              <a:rPr lang="en-US" smtClean="0"/>
              <a:t>24</a:t>
            </a:fld>
            <a:endParaRPr lang="en-US"/>
          </a:p>
        </p:txBody>
      </p:sp>
    </p:spTree>
    <p:extLst>
      <p:ext uri="{BB962C8B-B14F-4D97-AF65-F5344CB8AC3E}">
        <p14:creationId xmlns:p14="http://schemas.microsoft.com/office/powerpoint/2010/main" val="211582372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D03309-18F7-A934-8075-DB90A8C61E1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CCEE5E-BE38-4C5B-7B17-9AFBACE338D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1483BD3-4316-0C1A-A8B8-47BED61844D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57C32CC-8069-0754-0AD8-BDE5639511AE}"/>
              </a:ext>
            </a:extLst>
          </p:cNvPr>
          <p:cNvSpPr>
            <a:spLocks noGrp="1"/>
          </p:cNvSpPr>
          <p:nvPr>
            <p:ph type="sldNum" sz="quarter" idx="5"/>
          </p:nvPr>
        </p:nvSpPr>
        <p:spPr/>
        <p:txBody>
          <a:bodyPr/>
          <a:lstStyle/>
          <a:p>
            <a:fld id="{A6187840-3AEF-45DE-AE7B-20EA49463AFC}" type="slidenum">
              <a:rPr lang="en-US" smtClean="0"/>
              <a:t>25</a:t>
            </a:fld>
            <a:endParaRPr lang="en-US"/>
          </a:p>
        </p:txBody>
      </p:sp>
    </p:spTree>
    <p:extLst>
      <p:ext uri="{BB962C8B-B14F-4D97-AF65-F5344CB8AC3E}">
        <p14:creationId xmlns:p14="http://schemas.microsoft.com/office/powerpoint/2010/main" val="20502225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6187840-3AEF-45DE-AE7B-20EA49463AFC}" type="slidenum">
              <a:rPr lang="en-US" smtClean="0"/>
              <a:t>2</a:t>
            </a:fld>
            <a:endParaRPr lang="en-US"/>
          </a:p>
        </p:txBody>
      </p:sp>
    </p:spTree>
    <p:extLst>
      <p:ext uri="{BB962C8B-B14F-4D97-AF65-F5344CB8AC3E}">
        <p14:creationId xmlns:p14="http://schemas.microsoft.com/office/powerpoint/2010/main" val="82238170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35CFEE-7851-AEA3-82F5-FAF22B98AB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F1F655-D029-2A74-D053-EDE7927D25D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9AA6D15-649D-4815-15A2-7BB132754263}"/>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8EA5C84-92D1-9AD6-A798-6B1CDD4F1297}"/>
              </a:ext>
            </a:extLst>
          </p:cNvPr>
          <p:cNvSpPr>
            <a:spLocks noGrp="1"/>
          </p:cNvSpPr>
          <p:nvPr>
            <p:ph type="sldNum" sz="quarter" idx="5"/>
          </p:nvPr>
        </p:nvSpPr>
        <p:spPr/>
        <p:txBody>
          <a:bodyPr/>
          <a:lstStyle/>
          <a:p>
            <a:fld id="{A6187840-3AEF-45DE-AE7B-20EA49463AFC}" type="slidenum">
              <a:rPr lang="en-US" smtClean="0"/>
              <a:t>26</a:t>
            </a:fld>
            <a:endParaRPr lang="en-US"/>
          </a:p>
        </p:txBody>
      </p:sp>
    </p:spTree>
    <p:extLst>
      <p:ext uri="{BB962C8B-B14F-4D97-AF65-F5344CB8AC3E}">
        <p14:creationId xmlns:p14="http://schemas.microsoft.com/office/powerpoint/2010/main" val="114040392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5FF084-7A7E-9E29-F935-4AA4922DAAB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BB41902-8D9C-F0FA-DA12-416F8A5B626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5DB89A5-A66C-4459-FBC7-8F11E23186BE}"/>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4D27975-4469-2309-38D5-ACBA0A36F2D4}"/>
              </a:ext>
            </a:extLst>
          </p:cNvPr>
          <p:cNvSpPr>
            <a:spLocks noGrp="1"/>
          </p:cNvSpPr>
          <p:nvPr>
            <p:ph type="sldNum" sz="quarter" idx="5"/>
          </p:nvPr>
        </p:nvSpPr>
        <p:spPr/>
        <p:txBody>
          <a:bodyPr/>
          <a:lstStyle/>
          <a:p>
            <a:fld id="{9A2715C4-A3FF-4727-8859-AC35B3481821}" type="slidenum">
              <a:rPr lang="en-US" smtClean="0"/>
              <a:t>28</a:t>
            </a:fld>
            <a:endParaRPr lang="en-US"/>
          </a:p>
        </p:txBody>
      </p:sp>
    </p:spTree>
    <p:extLst>
      <p:ext uri="{BB962C8B-B14F-4D97-AF65-F5344CB8AC3E}">
        <p14:creationId xmlns:p14="http://schemas.microsoft.com/office/powerpoint/2010/main" val="35502555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4F89E47-2BCA-45D2-8284-9B8468E9BEB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228932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838E4F-4F82-FDE4-6C82-C862830D7A6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D1CBE72-2717-A4C9-1E27-188564EA0FC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1650C38-50A7-7AAD-C4CB-9F9A191EF3C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6DEB2210-AB2B-88D6-D4DA-B307AC8F29D5}"/>
              </a:ext>
            </a:extLst>
          </p:cNvPr>
          <p:cNvSpPr>
            <a:spLocks noGrp="1"/>
          </p:cNvSpPr>
          <p:nvPr>
            <p:ph type="sldNum" sz="quarter" idx="5"/>
          </p:nvPr>
        </p:nvSpPr>
        <p:spPr/>
        <p:txBody>
          <a:bodyPr/>
          <a:lstStyle/>
          <a:p>
            <a:fld id="{A6187840-3AEF-45DE-AE7B-20EA49463AFC}" type="slidenum">
              <a:rPr lang="en-US" smtClean="0"/>
              <a:t>4</a:t>
            </a:fld>
            <a:endParaRPr lang="en-US"/>
          </a:p>
        </p:txBody>
      </p:sp>
    </p:spTree>
    <p:extLst>
      <p:ext uri="{BB962C8B-B14F-4D97-AF65-F5344CB8AC3E}">
        <p14:creationId xmlns:p14="http://schemas.microsoft.com/office/powerpoint/2010/main" val="13321520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A2715C4-A3FF-4727-8859-AC35B3481821}" type="slidenum">
              <a:rPr lang="en-US" smtClean="0"/>
              <a:t>5</a:t>
            </a:fld>
            <a:endParaRPr lang="en-US"/>
          </a:p>
        </p:txBody>
      </p:sp>
    </p:spTree>
    <p:extLst>
      <p:ext uri="{BB962C8B-B14F-4D97-AF65-F5344CB8AC3E}">
        <p14:creationId xmlns:p14="http://schemas.microsoft.com/office/powerpoint/2010/main" val="30547397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B9F383-2181-5B3D-077F-2F68D91C6C6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9FA1F72-691A-E598-4CBC-981DA745190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61BB708-20B2-5457-BEC3-6053BDFA4BCF}"/>
              </a:ext>
            </a:extLst>
          </p:cNvPr>
          <p:cNvSpPr>
            <a:spLocks noGrp="1"/>
          </p:cNvSpPr>
          <p:nvPr>
            <p:ph type="body" idx="1"/>
          </p:nvPr>
        </p:nvSpPr>
        <p:spPr/>
        <p:txBody>
          <a:bodyPr/>
          <a:lstStyle/>
          <a:p>
            <a:r>
              <a:rPr lang="en-US"/>
              <a:t>Add info re: change in testing</a:t>
            </a:r>
          </a:p>
        </p:txBody>
      </p:sp>
      <p:sp>
        <p:nvSpPr>
          <p:cNvPr id="4" name="Slide Number Placeholder 3">
            <a:extLst>
              <a:ext uri="{FF2B5EF4-FFF2-40B4-BE49-F238E27FC236}">
                <a16:creationId xmlns:a16="http://schemas.microsoft.com/office/drawing/2014/main" id="{5447FEB0-8EB3-BAAB-AB74-A136CF28B868}"/>
              </a:ext>
            </a:extLst>
          </p:cNvPr>
          <p:cNvSpPr>
            <a:spLocks noGrp="1"/>
          </p:cNvSpPr>
          <p:nvPr>
            <p:ph type="sldNum" sz="quarter" idx="5"/>
          </p:nvPr>
        </p:nvSpPr>
        <p:spPr/>
        <p:txBody>
          <a:bodyPr/>
          <a:lstStyle/>
          <a:p>
            <a:fld id="{D34CBBDB-52D0-FE4C-8729-D7393D454E10}" type="slidenum">
              <a:rPr lang="en-US" smtClean="0"/>
              <a:t>8</a:t>
            </a:fld>
            <a:endParaRPr lang="en-US"/>
          </a:p>
        </p:txBody>
      </p:sp>
    </p:spTree>
    <p:extLst>
      <p:ext uri="{BB962C8B-B14F-4D97-AF65-F5344CB8AC3E}">
        <p14:creationId xmlns:p14="http://schemas.microsoft.com/office/powerpoint/2010/main" val="23912021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672B82-88A5-7CEE-8162-532CE4F4F1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85E9DC-FCAA-FBA1-DF7D-E46A15D0BEB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FE6E482-0965-8C9F-8E01-D64C9E2E5BC6}"/>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5339750-225F-FABC-8BFE-5E6B5121594D}"/>
              </a:ext>
            </a:extLst>
          </p:cNvPr>
          <p:cNvSpPr>
            <a:spLocks noGrp="1"/>
          </p:cNvSpPr>
          <p:nvPr>
            <p:ph type="sldNum" sz="quarter" idx="5"/>
          </p:nvPr>
        </p:nvSpPr>
        <p:spPr/>
        <p:txBody>
          <a:bodyPr/>
          <a:lstStyle/>
          <a:p>
            <a:fld id="{A6187840-3AEF-45DE-AE7B-20EA49463AFC}" type="slidenum">
              <a:rPr lang="en-US" smtClean="0"/>
              <a:t>9</a:t>
            </a:fld>
            <a:endParaRPr lang="en-US"/>
          </a:p>
        </p:txBody>
      </p:sp>
    </p:spTree>
    <p:extLst>
      <p:ext uri="{BB962C8B-B14F-4D97-AF65-F5344CB8AC3E}">
        <p14:creationId xmlns:p14="http://schemas.microsoft.com/office/powerpoint/2010/main" val="11738066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Add info re: change in testing</a:t>
            </a:r>
          </a:p>
        </p:txBody>
      </p:sp>
      <p:sp>
        <p:nvSpPr>
          <p:cNvPr id="4" name="Slide Number Placeholder 3"/>
          <p:cNvSpPr>
            <a:spLocks noGrp="1"/>
          </p:cNvSpPr>
          <p:nvPr>
            <p:ph type="sldNum" sz="quarter" idx="5"/>
          </p:nvPr>
        </p:nvSpPr>
        <p:spPr/>
        <p:txBody>
          <a:bodyPr/>
          <a:lstStyle/>
          <a:p>
            <a:fld id="{D34CBBDB-52D0-FE4C-8729-D7393D454E10}" type="slidenum">
              <a:rPr lang="en-US" smtClean="0"/>
              <a:t>10</a:t>
            </a:fld>
            <a:endParaRPr lang="en-US"/>
          </a:p>
        </p:txBody>
      </p:sp>
    </p:spTree>
    <p:extLst>
      <p:ext uri="{BB962C8B-B14F-4D97-AF65-F5344CB8AC3E}">
        <p14:creationId xmlns:p14="http://schemas.microsoft.com/office/powerpoint/2010/main" val="10865175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EED58C-B872-3308-F0B2-BBB5286B76E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0E6F833-10E2-A101-2813-6780A24BB5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D6F6868-AE6B-309D-820B-B8AA8FF703A7}"/>
              </a:ext>
            </a:extLst>
          </p:cNvPr>
          <p:cNvSpPr>
            <a:spLocks noGrp="1"/>
          </p:cNvSpPr>
          <p:nvPr>
            <p:ph type="body" idx="1"/>
          </p:nvPr>
        </p:nvSpPr>
        <p:spPr/>
        <p:txBody>
          <a:bodyPr/>
          <a:lstStyle/>
          <a:p>
            <a:r>
              <a:rPr lang="en-US"/>
              <a:t>Add info re: change in testing</a:t>
            </a:r>
          </a:p>
        </p:txBody>
      </p:sp>
      <p:sp>
        <p:nvSpPr>
          <p:cNvPr id="4" name="Slide Number Placeholder 3">
            <a:extLst>
              <a:ext uri="{FF2B5EF4-FFF2-40B4-BE49-F238E27FC236}">
                <a16:creationId xmlns:a16="http://schemas.microsoft.com/office/drawing/2014/main" id="{1DE783C5-AB8B-F76F-94B8-78219F2A3B98}"/>
              </a:ext>
            </a:extLst>
          </p:cNvPr>
          <p:cNvSpPr>
            <a:spLocks noGrp="1"/>
          </p:cNvSpPr>
          <p:nvPr>
            <p:ph type="sldNum" sz="quarter" idx="5"/>
          </p:nvPr>
        </p:nvSpPr>
        <p:spPr/>
        <p:txBody>
          <a:bodyPr/>
          <a:lstStyle/>
          <a:p>
            <a:fld id="{D34CBBDB-52D0-FE4C-8729-D7393D454E10}" type="slidenum">
              <a:rPr lang="en-US" smtClean="0"/>
              <a:t>13</a:t>
            </a:fld>
            <a:endParaRPr lang="en-US"/>
          </a:p>
        </p:txBody>
      </p:sp>
    </p:spTree>
    <p:extLst>
      <p:ext uri="{BB962C8B-B14F-4D97-AF65-F5344CB8AC3E}">
        <p14:creationId xmlns:p14="http://schemas.microsoft.com/office/powerpoint/2010/main" val="20286274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xml"/><Relationship Id="rId1" Type="http://schemas.openxmlformats.org/officeDocument/2006/relationships/tags" Target="../tags/tag1.xml"/><Relationship Id="rId4" Type="http://schemas.openxmlformats.org/officeDocument/2006/relationships/oleObject" Target="../embeddings/oleObject1.bin"/></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1524A1-8999-A799-7D2D-DB28AE90644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B3A5A29-503A-40B2-38DB-198BF15AC97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539256D-4DFD-AD9C-22E2-152B697B8850}"/>
              </a:ext>
            </a:extLst>
          </p:cNvPr>
          <p:cNvSpPr>
            <a:spLocks noGrp="1"/>
          </p:cNvSpPr>
          <p:nvPr>
            <p:ph type="dt" sz="half" idx="10"/>
          </p:nvPr>
        </p:nvSpPr>
        <p:spPr/>
        <p:txBody>
          <a:bodyPr/>
          <a:lstStyle/>
          <a:p>
            <a:fld id="{AD1E5E4F-5FE5-4A7B-8BE8-26975FC9FD94}" type="datetimeFigureOut">
              <a:rPr lang="en-US" smtClean="0"/>
              <a:t>8/26/2025</a:t>
            </a:fld>
            <a:endParaRPr lang="en-US"/>
          </a:p>
        </p:txBody>
      </p:sp>
      <p:sp>
        <p:nvSpPr>
          <p:cNvPr id="5" name="Footer Placeholder 4">
            <a:extLst>
              <a:ext uri="{FF2B5EF4-FFF2-40B4-BE49-F238E27FC236}">
                <a16:creationId xmlns:a16="http://schemas.microsoft.com/office/drawing/2014/main" id="{AE5C75B4-C3CD-D0D5-BB16-AF902D8862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E21088D-CB9C-586F-9BD0-AC0DECA1251E}"/>
              </a:ext>
            </a:extLst>
          </p:cNvPr>
          <p:cNvSpPr>
            <a:spLocks noGrp="1"/>
          </p:cNvSpPr>
          <p:nvPr>
            <p:ph type="sldNum" sz="quarter" idx="12"/>
          </p:nvPr>
        </p:nvSpPr>
        <p:spPr/>
        <p:txBody>
          <a:bodyPr/>
          <a:lstStyle/>
          <a:p>
            <a:fld id="{24386C3F-1973-4306-ADEE-E9A26B915447}" type="slidenum">
              <a:rPr lang="en-US" smtClean="0"/>
              <a:t>‹#›</a:t>
            </a:fld>
            <a:endParaRPr lang="en-US"/>
          </a:p>
        </p:txBody>
      </p:sp>
    </p:spTree>
    <p:extLst>
      <p:ext uri="{BB962C8B-B14F-4D97-AF65-F5344CB8AC3E}">
        <p14:creationId xmlns:p14="http://schemas.microsoft.com/office/powerpoint/2010/main" val="33681341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BA534-1A62-8058-4C67-EB1F4C72378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6D41BCF-7C51-8667-FD52-AEB78C10F84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BE4FA7D-660B-42D0-69C8-B345B37AD60C}"/>
              </a:ext>
            </a:extLst>
          </p:cNvPr>
          <p:cNvSpPr>
            <a:spLocks noGrp="1"/>
          </p:cNvSpPr>
          <p:nvPr>
            <p:ph type="dt" sz="half" idx="10"/>
          </p:nvPr>
        </p:nvSpPr>
        <p:spPr/>
        <p:txBody>
          <a:bodyPr/>
          <a:lstStyle/>
          <a:p>
            <a:fld id="{AD1E5E4F-5FE5-4A7B-8BE8-26975FC9FD94}" type="datetimeFigureOut">
              <a:rPr lang="en-US" smtClean="0"/>
              <a:t>8/26/2025</a:t>
            </a:fld>
            <a:endParaRPr lang="en-US"/>
          </a:p>
        </p:txBody>
      </p:sp>
      <p:sp>
        <p:nvSpPr>
          <p:cNvPr id="5" name="Footer Placeholder 4">
            <a:extLst>
              <a:ext uri="{FF2B5EF4-FFF2-40B4-BE49-F238E27FC236}">
                <a16:creationId xmlns:a16="http://schemas.microsoft.com/office/drawing/2014/main" id="{658E6E59-B94A-B83E-AF8B-70412265D6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9DF319E-4690-CF74-CEA1-0191AF457B4E}"/>
              </a:ext>
            </a:extLst>
          </p:cNvPr>
          <p:cNvSpPr>
            <a:spLocks noGrp="1"/>
          </p:cNvSpPr>
          <p:nvPr>
            <p:ph type="sldNum" sz="quarter" idx="12"/>
          </p:nvPr>
        </p:nvSpPr>
        <p:spPr/>
        <p:txBody>
          <a:bodyPr/>
          <a:lstStyle/>
          <a:p>
            <a:fld id="{24386C3F-1973-4306-ADEE-E9A26B915447}" type="slidenum">
              <a:rPr lang="en-US" smtClean="0"/>
              <a:t>‹#›</a:t>
            </a:fld>
            <a:endParaRPr lang="en-US"/>
          </a:p>
        </p:txBody>
      </p:sp>
    </p:spTree>
    <p:extLst>
      <p:ext uri="{BB962C8B-B14F-4D97-AF65-F5344CB8AC3E}">
        <p14:creationId xmlns:p14="http://schemas.microsoft.com/office/powerpoint/2010/main" val="42643177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46D809B-40C8-CEE3-801A-BC95E8ADA63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9AC0599-2771-347C-899D-3C3C18D3261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3B0A414-78B4-8AA4-9C2B-932A16121079}"/>
              </a:ext>
            </a:extLst>
          </p:cNvPr>
          <p:cNvSpPr>
            <a:spLocks noGrp="1"/>
          </p:cNvSpPr>
          <p:nvPr>
            <p:ph type="dt" sz="half" idx="10"/>
          </p:nvPr>
        </p:nvSpPr>
        <p:spPr/>
        <p:txBody>
          <a:bodyPr/>
          <a:lstStyle/>
          <a:p>
            <a:fld id="{AD1E5E4F-5FE5-4A7B-8BE8-26975FC9FD94}" type="datetimeFigureOut">
              <a:rPr lang="en-US" smtClean="0"/>
              <a:t>8/26/2025</a:t>
            </a:fld>
            <a:endParaRPr lang="en-US"/>
          </a:p>
        </p:txBody>
      </p:sp>
      <p:sp>
        <p:nvSpPr>
          <p:cNvPr id="5" name="Footer Placeholder 4">
            <a:extLst>
              <a:ext uri="{FF2B5EF4-FFF2-40B4-BE49-F238E27FC236}">
                <a16:creationId xmlns:a16="http://schemas.microsoft.com/office/drawing/2014/main" id="{898E7960-C2EB-9EC1-750F-48439C56888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250DB7-C936-867A-5D56-D797BBC491F5}"/>
              </a:ext>
            </a:extLst>
          </p:cNvPr>
          <p:cNvSpPr>
            <a:spLocks noGrp="1"/>
          </p:cNvSpPr>
          <p:nvPr>
            <p:ph type="sldNum" sz="quarter" idx="12"/>
          </p:nvPr>
        </p:nvSpPr>
        <p:spPr/>
        <p:txBody>
          <a:bodyPr/>
          <a:lstStyle/>
          <a:p>
            <a:fld id="{24386C3F-1973-4306-ADEE-E9A26B915447}" type="slidenum">
              <a:rPr lang="en-US" smtClean="0"/>
              <a:t>‹#›</a:t>
            </a:fld>
            <a:endParaRPr lang="en-US"/>
          </a:p>
        </p:txBody>
      </p:sp>
    </p:spTree>
    <p:extLst>
      <p:ext uri="{BB962C8B-B14F-4D97-AF65-F5344CB8AC3E}">
        <p14:creationId xmlns:p14="http://schemas.microsoft.com/office/powerpoint/2010/main" val="16417556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Content, 1x1, No Tracker">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BC927053-392C-43AB-B788-EC44297E0BED}"/>
              </a:ext>
            </a:extLst>
          </p:cNvPr>
          <p:cNvGraphicFramePr>
            <a:graphicFrameLocks noChangeAspect="1"/>
          </p:cNvGraphicFramePr>
          <p:nvPr userDrawn="1">
            <p:custDataLst>
              <p:tags r:id="rId1"/>
            </p:custData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306" imgH="306" progId="TCLayout.ActiveDocument.1">
                  <p:embed/>
                </p:oleObj>
              </mc:Choice>
              <mc:Fallback>
                <p:oleObj name="think-cell Slide" r:id="rId4" imgW="306" imgH="306" progId="TCLayout.ActiveDocument.1">
                  <p:embed/>
                  <p:pic>
                    <p:nvPicPr>
                      <p:cNvPr id="8" name="Object 7" hidden="1">
                        <a:extLst>
                          <a:ext uri="{FF2B5EF4-FFF2-40B4-BE49-F238E27FC236}">
                            <a16:creationId xmlns:a16="http://schemas.microsoft.com/office/drawing/2014/main" id="{BC927053-392C-43AB-B788-EC44297E0BED}"/>
                          </a:ext>
                        </a:extLst>
                      </p:cNvPr>
                      <p:cNvPicPr/>
                      <p:nvPr/>
                    </p:nvPicPr>
                    <p:blipFill>
                      <a:blip/>
                      <a:stretch>
                        <a:fillRect/>
                      </a:stretch>
                    </p:blipFill>
                    <p:spPr>
                      <a:xfrm>
                        <a:off x="2118" y="1588"/>
                        <a:ext cx="2117" cy="1588"/>
                      </a:xfrm>
                      <a:prstGeom prst="rect">
                        <a:avLst/>
                      </a:prstGeom>
                    </p:spPr>
                  </p:pic>
                </p:oleObj>
              </mc:Fallback>
            </mc:AlternateContent>
          </a:graphicData>
        </a:graphic>
      </p:graphicFrame>
      <p:sp>
        <p:nvSpPr>
          <p:cNvPr id="2" name="Rectangle 1" hidden="1">
            <a:extLst>
              <a:ext uri="{FF2B5EF4-FFF2-40B4-BE49-F238E27FC236}">
                <a16:creationId xmlns:a16="http://schemas.microsoft.com/office/drawing/2014/main" id="{CD60CB8C-FB90-452B-963D-3E4AF3EF5B67}"/>
              </a:ext>
            </a:extLst>
          </p:cNvPr>
          <p:cNvSpPr/>
          <p:nvPr userDrawn="1">
            <p:custDataLst>
              <p:tags r:id="rId2"/>
            </p:custDataLst>
          </p:nvPr>
        </p:nvSpPr>
        <p:spPr>
          <a:xfrm>
            <a:off x="0" y="0"/>
            <a:ext cx="211667" cy="158750"/>
          </a:xfrm>
          <a:prstGeom prst="rect">
            <a:avLst/>
          </a:prstGeom>
          <a:ln>
            <a:noFill/>
          </a:ln>
        </p:spPr>
        <p:style>
          <a:lnRef idx="0">
            <a:schemeClr val="accent1"/>
          </a:lnRef>
          <a:fillRef idx="1">
            <a:schemeClr val="accent1"/>
          </a:fillRef>
          <a:effectRef idx="0">
            <a:schemeClr val="dk1"/>
          </a:effectRef>
          <a:fontRef idx="minor">
            <a:schemeClr val="lt1"/>
          </a:fontRef>
        </p:style>
        <p:txBody>
          <a:bodyPr vert="horz" wrap="none" lIns="0" tIns="0" rIns="0" bIns="0" numCol="1" spcCol="0" rtlCol="0" anchor="ctr" anchorCtr="0">
            <a:noAutofit/>
          </a:bodyPr>
          <a:lstStyle/>
          <a:p>
            <a:pPr marL="0" lvl="0" indent="0" algn="ctr">
              <a:lnSpc>
                <a:spcPct val="100000"/>
              </a:lnSpc>
            </a:pPr>
            <a:endParaRPr lang="en-GB" sz="2400" b="0" i="0" baseline="0">
              <a:latin typeface="Georgia" panose="02040502050405020303" pitchFamily="18" charset="0"/>
              <a:ea typeface="+mj-ea"/>
              <a:cs typeface="+mj-cs"/>
              <a:sym typeface="Georgia" panose="02040502050405020303" pitchFamily="18" charset="0"/>
            </a:endParaRPr>
          </a:p>
        </p:txBody>
      </p:sp>
      <p:sp>
        <p:nvSpPr>
          <p:cNvPr id="7" name="Title">
            <a:extLst>
              <a:ext uri="{FF2B5EF4-FFF2-40B4-BE49-F238E27FC236}">
                <a16:creationId xmlns:a16="http://schemas.microsoft.com/office/drawing/2014/main" id="{5127389A-C3DF-3347-BE4D-69D534F0B90C}"/>
              </a:ext>
            </a:extLst>
          </p:cNvPr>
          <p:cNvSpPr>
            <a:spLocks noGrp="1"/>
          </p:cNvSpPr>
          <p:nvPr>
            <p:ph type="title" hasCustomPrompt="1"/>
          </p:nvPr>
        </p:nvSpPr>
        <p:spPr/>
        <p:txBody>
          <a:bodyPr/>
          <a:lstStyle>
            <a:lvl1pPr>
              <a:defRPr sz="2400"/>
            </a:lvl1pPr>
          </a:lstStyle>
          <a:p>
            <a:r>
              <a:rPr lang="en-GB"/>
              <a:t>[Slide title]</a:t>
            </a:r>
          </a:p>
        </p:txBody>
      </p:sp>
      <p:sp>
        <p:nvSpPr>
          <p:cNvPr id="10" name="Subtitle">
            <a:extLst>
              <a:ext uri="{FF2B5EF4-FFF2-40B4-BE49-F238E27FC236}">
                <a16:creationId xmlns:a16="http://schemas.microsoft.com/office/drawing/2014/main" id="{D99FC200-8318-B648-A0D5-0D72DB4D6533}"/>
              </a:ext>
            </a:extLst>
          </p:cNvPr>
          <p:cNvSpPr>
            <a:spLocks noGrp="1"/>
          </p:cNvSpPr>
          <p:nvPr>
            <p:ph type="subTitle" idx="13" hasCustomPrompt="1"/>
          </p:nvPr>
        </p:nvSpPr>
        <p:spPr>
          <a:xfrm>
            <a:off x="609600" y="1325881"/>
            <a:ext cx="10972801" cy="320177"/>
          </a:xfrm>
        </p:spPr>
        <p:txBody>
          <a:bodyPr lIns="0" tIns="0" rIns="0" bIns="0">
            <a:noAutofit/>
          </a:bodyPr>
          <a:lstStyle>
            <a:lvl1pPr marL="0" indent="0" algn="l">
              <a:lnSpc>
                <a:spcPct val="100000"/>
              </a:lnSpc>
              <a:spcBef>
                <a:spcPts val="0"/>
              </a:spcBef>
              <a:spcAft>
                <a:spcPts val="0"/>
              </a:spcAft>
              <a:buNone/>
              <a:defRPr sz="1400" b="1">
                <a:solidFill>
                  <a:schemeClr val="accent1"/>
                </a:solidFill>
              </a:defRPr>
            </a:lvl1pPr>
            <a:lvl2pPr marL="0" indent="0" algn="l">
              <a:lnSpc>
                <a:spcPct val="100000"/>
              </a:lnSpc>
              <a:spcBef>
                <a:spcPts val="0"/>
              </a:spcBef>
              <a:spcAft>
                <a:spcPts val="0"/>
              </a:spcAft>
              <a:buNone/>
              <a:defRPr sz="1400" b="1">
                <a:solidFill>
                  <a:schemeClr val="tx2"/>
                </a:solidFill>
              </a:defRPr>
            </a:lvl2pPr>
            <a:lvl3pPr marL="0" indent="0" algn="l">
              <a:lnSpc>
                <a:spcPct val="100000"/>
              </a:lnSpc>
              <a:spcBef>
                <a:spcPts val="0"/>
              </a:spcBef>
              <a:spcAft>
                <a:spcPts val="0"/>
              </a:spcAft>
              <a:buNone/>
              <a:defRPr sz="1400" b="1">
                <a:solidFill>
                  <a:schemeClr val="tx2"/>
                </a:solidFill>
              </a:defRPr>
            </a:lvl3pPr>
            <a:lvl4pPr marL="0" indent="0" algn="l">
              <a:lnSpc>
                <a:spcPct val="100000"/>
              </a:lnSpc>
              <a:spcBef>
                <a:spcPts val="0"/>
              </a:spcBef>
              <a:spcAft>
                <a:spcPts val="0"/>
              </a:spcAft>
              <a:buNone/>
              <a:defRPr sz="1400" b="1">
                <a:solidFill>
                  <a:schemeClr val="tx2"/>
                </a:solidFill>
              </a:defRPr>
            </a:lvl4pPr>
            <a:lvl5pPr marL="0" indent="0" algn="l">
              <a:lnSpc>
                <a:spcPct val="100000"/>
              </a:lnSpc>
              <a:spcBef>
                <a:spcPts val="0"/>
              </a:spcBef>
              <a:spcAft>
                <a:spcPts val="0"/>
              </a:spcAft>
              <a:buNone/>
              <a:defRPr sz="1400" b="1">
                <a:solidFill>
                  <a:schemeClr val="tx2"/>
                </a:solidFill>
              </a:defRPr>
            </a:lvl5pPr>
            <a:lvl6pPr marL="0" indent="0" algn="l">
              <a:lnSpc>
                <a:spcPct val="100000"/>
              </a:lnSpc>
              <a:spcBef>
                <a:spcPts val="0"/>
              </a:spcBef>
              <a:spcAft>
                <a:spcPts val="0"/>
              </a:spcAft>
              <a:buNone/>
              <a:defRPr sz="1400" b="1">
                <a:solidFill>
                  <a:schemeClr val="tx2"/>
                </a:solidFill>
              </a:defRPr>
            </a:lvl6pPr>
            <a:lvl7pPr marL="0" indent="0" algn="l">
              <a:lnSpc>
                <a:spcPct val="100000"/>
              </a:lnSpc>
              <a:spcBef>
                <a:spcPts val="0"/>
              </a:spcBef>
              <a:spcAft>
                <a:spcPts val="0"/>
              </a:spcAft>
              <a:buNone/>
              <a:defRPr sz="1400" b="1">
                <a:solidFill>
                  <a:schemeClr val="tx2"/>
                </a:solidFill>
              </a:defRPr>
            </a:lvl7pPr>
            <a:lvl8pPr marL="0" indent="0" algn="l">
              <a:lnSpc>
                <a:spcPct val="100000"/>
              </a:lnSpc>
              <a:spcBef>
                <a:spcPts val="0"/>
              </a:spcBef>
              <a:spcAft>
                <a:spcPts val="0"/>
              </a:spcAft>
              <a:buNone/>
              <a:defRPr sz="1400" b="1">
                <a:solidFill>
                  <a:schemeClr val="tx2"/>
                </a:solidFill>
              </a:defRPr>
            </a:lvl8pPr>
            <a:lvl9pPr marL="0" indent="0" algn="l">
              <a:lnSpc>
                <a:spcPct val="100000"/>
              </a:lnSpc>
              <a:spcBef>
                <a:spcPts val="0"/>
              </a:spcBef>
              <a:spcAft>
                <a:spcPts val="0"/>
              </a:spcAft>
              <a:buNone/>
              <a:defRPr sz="1400" b="1">
                <a:solidFill>
                  <a:schemeClr val="tx2"/>
                </a:solidFill>
              </a:defRPr>
            </a:lvl9pPr>
          </a:lstStyle>
          <a:p>
            <a:r>
              <a:rPr lang="en-GB"/>
              <a:t>[Whitespace – Leave Blank]</a:t>
            </a:r>
          </a:p>
        </p:txBody>
      </p:sp>
      <p:sp>
        <p:nvSpPr>
          <p:cNvPr id="3" name="Content Placeholder 1"/>
          <p:cNvSpPr>
            <a:spLocks noGrp="1"/>
          </p:cNvSpPr>
          <p:nvPr>
            <p:ph idx="1" hasCustomPrompt="1"/>
          </p:nvPr>
        </p:nvSpPr>
        <p:spPr>
          <a:xfrm>
            <a:off x="609597" y="1733550"/>
            <a:ext cx="10972803" cy="4484370"/>
          </a:xfrm>
        </p:spPr>
        <p:txBody>
          <a:bodyPr/>
          <a:lstStyle>
            <a:lvl1pPr marL="144000" indent="-144000">
              <a:lnSpc>
                <a:spcPct val="100000"/>
              </a:lnSpc>
              <a:spcAft>
                <a:spcPts val="600"/>
              </a:spcAft>
              <a:buFont typeface="Arial" panose="020B0604020202020204" pitchFamily="34" charset="0"/>
              <a:buChar char="•"/>
              <a:defRPr/>
            </a:lvl1pPr>
            <a:lvl2pPr marL="601200" indent="-144000">
              <a:buFont typeface="Arial" panose="020B0604020202020204" pitchFamily="34" charset="0"/>
              <a:buChar char="•"/>
              <a:defRPr/>
            </a:lvl2pPr>
            <a:lvl3pPr marL="1058400" indent="-144000">
              <a:buFont typeface="Arial" panose="020B0604020202020204" pitchFamily="34" charset="0"/>
              <a:buChar char="•"/>
              <a:defRPr/>
            </a:lvl3pPr>
            <a:lvl4pPr marL="1515600" indent="-144000">
              <a:buFont typeface="Arial" panose="020B0604020202020204" pitchFamily="34" charset="0"/>
              <a:buChar char="•"/>
              <a:defRPr/>
            </a:lvl4pPr>
            <a:lvl5pPr marL="1972800" indent="-144000">
              <a:buFont typeface="Arial" panose="020B0604020202020204" pitchFamily="34" charset="0"/>
              <a:buChar char="•"/>
              <a:defRPr/>
            </a:lvl5pPr>
            <a:lvl6pPr marL="2430000" indent="-144000">
              <a:buFont typeface="Arial" panose="020B0604020202020204" pitchFamily="34" charset="0"/>
              <a:buChar char="•"/>
              <a:defRPr/>
            </a:lvl6pPr>
            <a:lvl7pPr marL="2887200" indent="-144000">
              <a:buFont typeface="Arial" panose="020B0604020202020204" pitchFamily="34" charset="0"/>
              <a:buChar char="•"/>
              <a:defRPr/>
            </a:lvl7pPr>
            <a:lvl8pPr marL="3344400" indent="-144000">
              <a:buFont typeface="Arial" panose="020B0604020202020204" pitchFamily="34" charset="0"/>
              <a:buChar char="•"/>
              <a:defRPr/>
            </a:lvl8pPr>
            <a:lvl9pPr marL="3801600" indent="-144000">
              <a:buFont typeface="Arial" panose="020B0604020202020204" pitchFamily="34" charset="0"/>
              <a:buChar char="•"/>
              <a:defRPr/>
            </a:lvl9pPr>
          </a:lstStyle>
          <a:p>
            <a:pPr>
              <a:lnSpc>
                <a:spcPct val="100000"/>
              </a:lnSpc>
              <a:spcAft>
                <a:spcPts val="600"/>
              </a:spcAft>
            </a:pPr>
            <a:r>
              <a:rPr lang="en-GB" sz="1100">
                <a:solidFill>
                  <a:schemeClr val="tx1"/>
                </a:solidFill>
              </a:rPr>
              <a:t>[Content – 6pt spacing after paragraphs]</a:t>
            </a:r>
          </a:p>
          <a:p>
            <a:pPr marL="144000" indent="-144000">
              <a:lnSpc>
                <a:spcPct val="100000"/>
              </a:lnSpc>
              <a:spcAft>
                <a:spcPts val="600"/>
              </a:spcAft>
              <a:buFont typeface="Arial" panose="020B0604020202020204" pitchFamily="34" charset="0"/>
              <a:buChar char="•"/>
            </a:pPr>
            <a:r>
              <a:rPr lang="en-GB" sz="1100">
                <a:solidFill>
                  <a:schemeClr val="tx1"/>
                </a:solidFill>
              </a:rPr>
              <a:t>[Level 1 0.16” indentation before text, hanging by 0.16,” default bullet symbol]</a:t>
            </a:r>
          </a:p>
          <a:p>
            <a:pPr marL="628650" lvl="1" indent="-171450" defTabSz="685800">
              <a:spcAft>
                <a:spcPts val="600"/>
              </a:spcAft>
              <a:buFont typeface="Arial" panose="020B0604020202020204" pitchFamily="34" charset="0"/>
              <a:buChar char="─"/>
            </a:pPr>
            <a:r>
              <a:rPr lang="en-GB" sz="1100">
                <a:solidFill>
                  <a:schemeClr val="tx1"/>
                </a:solidFill>
              </a:rPr>
              <a:t>[Level 2 0.69” indentation before text, hanging by 0.19,” dash bullet symbol]</a:t>
            </a:r>
          </a:p>
          <a:p>
            <a:pPr marL="144000" indent="-144000">
              <a:lnSpc>
                <a:spcPct val="100000"/>
              </a:lnSpc>
              <a:spcAft>
                <a:spcPts val="600"/>
              </a:spcAft>
              <a:buFont typeface="Arial" panose="020B0604020202020204" pitchFamily="34" charset="0"/>
              <a:buChar char="•"/>
            </a:pPr>
            <a:endParaRPr lang="en-GB" sz="1100">
              <a:solidFill>
                <a:schemeClr val="tx1"/>
              </a:solidFill>
            </a:endParaRPr>
          </a:p>
        </p:txBody>
      </p:sp>
      <p:sp>
        <p:nvSpPr>
          <p:cNvPr id="5" name="Footer Placeholder">
            <a:extLst>
              <a:ext uri="{FF2B5EF4-FFF2-40B4-BE49-F238E27FC236}">
                <a16:creationId xmlns:a16="http://schemas.microsoft.com/office/drawing/2014/main" id="{9CBF34F6-C56F-A645-B612-033F76243BD3}"/>
              </a:ext>
            </a:extLst>
          </p:cNvPr>
          <p:cNvSpPr>
            <a:spLocks noGrp="1"/>
          </p:cNvSpPr>
          <p:nvPr>
            <p:ph type="ftr" sz="quarter" idx="15"/>
          </p:nvPr>
        </p:nvSpPr>
        <p:spPr>
          <a:xfrm>
            <a:off x="609599" y="6355080"/>
            <a:ext cx="1680000" cy="137160"/>
          </a:xfrm>
          <a:prstGeom prst="rect">
            <a:avLst/>
          </a:prstGeom>
        </p:spPr>
        <p:txBody>
          <a:bodyPr/>
          <a:lstStyle/>
          <a:p>
            <a:r>
              <a:rPr lang="en-GB"/>
              <a:t>[Project Name] - [Draft]</a:t>
            </a:r>
          </a:p>
        </p:txBody>
      </p:sp>
      <p:sp>
        <p:nvSpPr>
          <p:cNvPr id="9" name="Footnotes">
            <a:extLst>
              <a:ext uri="{FF2B5EF4-FFF2-40B4-BE49-F238E27FC236}">
                <a16:creationId xmlns:a16="http://schemas.microsoft.com/office/drawing/2014/main" id="{FEB2C45C-E16E-4E28-BA4C-90354A51C219}"/>
              </a:ext>
            </a:extLst>
          </p:cNvPr>
          <p:cNvSpPr>
            <a:spLocks noGrp="1"/>
          </p:cNvSpPr>
          <p:nvPr>
            <p:ph type="body" sz="quarter" idx="17" hasCustomPrompt="1"/>
          </p:nvPr>
        </p:nvSpPr>
        <p:spPr>
          <a:xfrm>
            <a:off x="2424000" y="6355077"/>
            <a:ext cx="7344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GB"/>
              <a:t>[Notes: 1) </a:t>
            </a:r>
            <a:r>
              <a:rPr lang="en-GB" err="1"/>
              <a:t>xxxx</a:t>
            </a:r>
            <a:r>
              <a:rPr lang="en-GB"/>
              <a:t>; 2) </a:t>
            </a:r>
            <a:r>
              <a:rPr lang="en-GB" err="1"/>
              <a:t>yyyy</a:t>
            </a:r>
            <a:r>
              <a:rPr lang="en-GB"/>
              <a:t> (separated by semi colon, one right hand bracket) | Source: All Sources Should be Capitalised Throughout e.g. Huntington Strategy Group Analysis, Management Information, Huntington Strategy Group Interviews etc. (Separated by Commas)]</a:t>
            </a:r>
          </a:p>
        </p:txBody>
      </p:sp>
      <p:sp>
        <p:nvSpPr>
          <p:cNvPr id="4" name="Date Placeholder">
            <a:extLst>
              <a:ext uri="{FF2B5EF4-FFF2-40B4-BE49-F238E27FC236}">
                <a16:creationId xmlns:a16="http://schemas.microsoft.com/office/drawing/2014/main" id="{124EBE94-9222-404D-8CB9-BB29235737BE}"/>
              </a:ext>
            </a:extLst>
          </p:cNvPr>
          <p:cNvSpPr>
            <a:spLocks noGrp="1"/>
          </p:cNvSpPr>
          <p:nvPr>
            <p:ph type="dt" sz="half" idx="14"/>
          </p:nvPr>
        </p:nvSpPr>
        <p:spPr>
          <a:xfrm>
            <a:off x="9902400" y="6355080"/>
            <a:ext cx="1680000" cy="137160"/>
          </a:xfrm>
          <a:prstGeom prst="rect">
            <a:avLst/>
          </a:prstGeom>
        </p:spPr>
        <p:txBody>
          <a:bodyPr/>
          <a:lstStyle>
            <a:lvl1pPr>
              <a:defRPr/>
            </a:lvl1pPr>
          </a:lstStyle>
          <a:p>
            <a:fld id="{A7914A56-3D57-AC46-81AA-884D659D23A7}" type="datetime4">
              <a:rPr lang="en-US" smtClean="0"/>
              <a:t>August 26, 2025</a:t>
            </a:fld>
            <a:endParaRPr lang="en-GB"/>
          </a:p>
        </p:txBody>
      </p:sp>
      <p:sp>
        <p:nvSpPr>
          <p:cNvPr id="6" name="Slide Number Placeholder">
            <a:extLst>
              <a:ext uri="{FF2B5EF4-FFF2-40B4-BE49-F238E27FC236}">
                <a16:creationId xmlns:a16="http://schemas.microsoft.com/office/drawing/2014/main" id="{46487925-D163-ED40-A98A-BC1B011B4BBD}"/>
              </a:ext>
            </a:extLst>
          </p:cNvPr>
          <p:cNvSpPr>
            <a:spLocks noGrp="1"/>
          </p:cNvSpPr>
          <p:nvPr>
            <p:ph type="sldNum" sz="quarter" idx="16"/>
          </p:nvPr>
        </p:nvSpPr>
        <p:spPr>
          <a:xfrm>
            <a:off x="9902400" y="6492240"/>
            <a:ext cx="1680000" cy="137160"/>
          </a:xfrm>
          <a:prstGeom prst="rect">
            <a:avLst/>
          </a:prstGeom>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1503499002"/>
      </p:ext>
    </p:extLst>
  </p:cSld>
  <p:clrMapOvr>
    <a:masterClrMapping/>
  </p:clrMapOvr>
  <p:extLst>
    <p:ext uri="{DCECCB84-F9BA-43D5-87BE-67443E8EF086}">
      <p15:sldGuideLst xmlns:p15="http://schemas.microsoft.com/office/powerpoint/2012/main"/>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or Thank You Slide : Traditional Logo">
    <p:bg>
      <p:bgPr>
        <a:solidFill>
          <a:srgbClr val="005994"/>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4CC38585-9175-5F41-B983-E626A8B41D81}"/>
              </a:ext>
              <a:ext uri="{C183D7F6-B498-43B3-948B-1728B52AA6E4}">
                <adec:decorative xmlns:adec="http://schemas.microsoft.com/office/drawing/2017/decorative" val="1"/>
              </a:ext>
            </a:extLst>
          </p:cNvPr>
          <p:cNvSpPr/>
          <p:nvPr userDrawn="1"/>
        </p:nvSpPr>
        <p:spPr>
          <a:xfrm>
            <a:off x="0" y="-14985"/>
            <a:ext cx="12192000" cy="977549"/>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A57BF16A-46A2-2C4D-B679-429BA6325698}"/>
              </a:ext>
            </a:extLst>
          </p:cNvPr>
          <p:cNvSpPr txBox="1"/>
          <p:nvPr userDrawn="1"/>
        </p:nvSpPr>
        <p:spPr>
          <a:xfrm>
            <a:off x="1785708" y="196391"/>
            <a:ext cx="10423375" cy="584775"/>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a:ln w="12700">
                  <a:solidFill>
                    <a:schemeClr val="tx1"/>
                  </a:solidFill>
                  <a:prstDash val="solid"/>
                </a:ln>
                <a:solidFill>
                  <a:srgbClr val="FFFFFF"/>
                </a:solidFill>
                <a:effectLst/>
                <a:uLnTx/>
                <a:uFillTx/>
                <a:latin typeface="Arial" panose="020B0604020202020204" pitchFamily="34" charset="0"/>
                <a:cs typeface="Arial" panose="020B0604020202020204" pitchFamily="34" charset="0"/>
              </a:rPr>
              <a:t>  </a:t>
            </a:r>
            <a:r>
              <a:rPr kumimoji="0" lang="en-US" sz="3200" b="1" i="0" u="none" strike="noStrike" kern="0" cap="none" spc="0" normalizeH="0" baseline="0" noProof="0">
                <a:ln w="12700">
                  <a:noFill/>
                  <a:prstDash val="solid"/>
                </a:ln>
                <a:solidFill>
                  <a:srgbClr val="FFFFFF"/>
                </a:solidFill>
                <a:effectLst/>
                <a:uLnTx/>
                <a:uFillTx/>
                <a:latin typeface="Arial" panose="020B0604020202020204" pitchFamily="34" charset="0"/>
                <a:cs typeface="Arial" panose="020B0604020202020204" pitchFamily="34" charset="0"/>
              </a:rPr>
              <a:t>Massachusetts Department of Public Health</a:t>
            </a:r>
          </a:p>
        </p:txBody>
      </p:sp>
      <p:sp>
        <p:nvSpPr>
          <p:cNvPr id="5" name="Oval 4">
            <a:extLst>
              <a:ext uri="{FF2B5EF4-FFF2-40B4-BE49-F238E27FC236}">
                <a16:creationId xmlns:a16="http://schemas.microsoft.com/office/drawing/2014/main" id="{F1BF8888-4050-4221-AD57-59EFEBA7E08D}"/>
              </a:ext>
              <a:ext uri="{C183D7F6-B498-43B3-948B-1728B52AA6E4}">
                <adec:decorative xmlns:adec="http://schemas.microsoft.com/office/drawing/2017/decorative" val="1"/>
              </a:ext>
            </a:extLst>
          </p:cNvPr>
          <p:cNvSpPr/>
          <p:nvPr userDrawn="1"/>
        </p:nvSpPr>
        <p:spPr>
          <a:xfrm>
            <a:off x="271206" y="120304"/>
            <a:ext cx="1697871" cy="1714500"/>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DPH Logo">
            <a:extLst>
              <a:ext uri="{FF2B5EF4-FFF2-40B4-BE49-F238E27FC236}">
                <a16:creationId xmlns:a16="http://schemas.microsoft.com/office/drawing/2014/main" id="{397F3066-0720-4C67-9304-D6F544BFF96F}"/>
              </a:ext>
            </a:extLst>
          </p:cNvPr>
          <p:cNvPicPr>
            <a:picLocks noChangeAspect="1" noChangeArrowheads="1"/>
          </p:cNvPicPr>
          <p:nvPr userDrawn="1"/>
        </p:nvPicPr>
        <p:blipFill>
          <a:blip r:embed="rId2"/>
          <a:srcRect/>
          <a:stretch/>
        </p:blipFill>
        <p:spPr bwMode="auto">
          <a:xfrm>
            <a:off x="361896" y="208410"/>
            <a:ext cx="1538288" cy="1538288"/>
          </a:xfrm>
          <a:prstGeom prst="rect">
            <a:avLst/>
          </a:prstGeom>
          <a:noFill/>
          <a:extLst>
            <a:ext uri="{909E8E84-426E-40DD-AFC4-6F175D3DCCD1}">
              <a14:hiddenFill xmlns:a14="http://schemas.microsoft.com/office/drawing/2010/main">
                <a:solidFill>
                  <a:srgbClr val="FFFFFF"/>
                </a:solidFill>
              </a14:hiddenFill>
            </a:ext>
          </a:extLst>
        </p:spPr>
      </p:pic>
      <p:sp>
        <p:nvSpPr>
          <p:cNvPr id="9" name="Text Placeholder 8">
            <a:extLst>
              <a:ext uri="{FF2B5EF4-FFF2-40B4-BE49-F238E27FC236}">
                <a16:creationId xmlns:a16="http://schemas.microsoft.com/office/drawing/2014/main" id="{21722467-00D5-48C4-A0E3-DBA0E54CD48E}"/>
              </a:ext>
            </a:extLst>
          </p:cNvPr>
          <p:cNvSpPr>
            <a:spLocks noGrp="1"/>
          </p:cNvSpPr>
          <p:nvPr>
            <p:ph type="body" sz="quarter" idx="10" hasCustomPrompt="1"/>
          </p:nvPr>
        </p:nvSpPr>
        <p:spPr>
          <a:xfrm>
            <a:off x="875729" y="2358615"/>
            <a:ext cx="10440537" cy="1373701"/>
          </a:xfrm>
          <a:prstGeom prst="rect">
            <a:avLst/>
          </a:prstGeom>
        </p:spPr>
        <p:txBody>
          <a:bodyPr/>
          <a:lstStyle>
            <a:lvl1pPr marL="0" indent="0" algn="ctr">
              <a:buNone/>
              <a:defRPr sz="4400" b="1">
                <a:solidFill>
                  <a:schemeClr val="bg1"/>
                </a:solidFill>
                <a:latin typeface="Arial" panose="020B0604020202020204" pitchFamily="34" charset="0"/>
                <a:cs typeface="Arial" panose="020B0604020202020204" pitchFamily="34" charset="0"/>
              </a:defRPr>
            </a:lvl1pPr>
          </a:lstStyle>
          <a:p>
            <a:pPr lvl="0"/>
            <a:r>
              <a:rPr lang="en-US"/>
              <a:t>Click to Add Presentation Title</a:t>
            </a:r>
          </a:p>
          <a:p>
            <a:pPr lvl="0"/>
            <a:r>
              <a:rPr lang="en-US"/>
              <a:t>or Closing Contact</a:t>
            </a:r>
          </a:p>
        </p:txBody>
      </p:sp>
      <p:sp>
        <p:nvSpPr>
          <p:cNvPr id="10" name="Text Placeholder 10">
            <a:extLst>
              <a:ext uri="{FF2B5EF4-FFF2-40B4-BE49-F238E27FC236}">
                <a16:creationId xmlns:a16="http://schemas.microsoft.com/office/drawing/2014/main" id="{5F0FA26E-40B5-44FF-A084-1554D187A6EE}"/>
              </a:ext>
            </a:extLst>
          </p:cNvPr>
          <p:cNvSpPr>
            <a:spLocks noGrp="1"/>
          </p:cNvSpPr>
          <p:nvPr>
            <p:ph type="body" sz="quarter" idx="11" hasCustomPrompt="1"/>
          </p:nvPr>
        </p:nvSpPr>
        <p:spPr>
          <a:xfrm>
            <a:off x="3697287" y="4032280"/>
            <a:ext cx="4797425" cy="746846"/>
          </a:xfrm>
          <a:prstGeom prst="rect">
            <a:avLst/>
          </a:prstGeom>
        </p:spPr>
        <p:txBody>
          <a:bodyPr/>
          <a:lstStyle>
            <a:lvl1pPr marL="0" indent="0" algn="ctr">
              <a:buNone/>
              <a:defRPr sz="3000" b="0">
                <a:solidFill>
                  <a:schemeClr val="bg1"/>
                </a:solidFill>
                <a:latin typeface="Arial" panose="020B0604020202020204" pitchFamily="34" charset="0"/>
                <a:cs typeface="Arial" panose="020B0604020202020204" pitchFamily="34" charset="0"/>
              </a:defRPr>
            </a:lvl1pPr>
          </a:lstStyle>
          <a:p>
            <a:pPr lvl="0"/>
            <a:r>
              <a:rPr lang="en-US"/>
              <a:t>Click to add Date, Year</a:t>
            </a:r>
          </a:p>
        </p:txBody>
      </p:sp>
      <p:sp>
        <p:nvSpPr>
          <p:cNvPr id="11" name="Text Placeholder 12">
            <a:extLst>
              <a:ext uri="{FF2B5EF4-FFF2-40B4-BE49-F238E27FC236}">
                <a16:creationId xmlns:a16="http://schemas.microsoft.com/office/drawing/2014/main" id="{ADDB5EC3-5D37-4757-9A9B-5A9AF30AC57E}"/>
              </a:ext>
            </a:extLst>
          </p:cNvPr>
          <p:cNvSpPr>
            <a:spLocks noGrp="1"/>
          </p:cNvSpPr>
          <p:nvPr>
            <p:ph type="body" sz="quarter" idx="12" hasCustomPrompt="1"/>
          </p:nvPr>
        </p:nvSpPr>
        <p:spPr>
          <a:xfrm>
            <a:off x="3174203" y="5400446"/>
            <a:ext cx="5843587" cy="850228"/>
          </a:xfrm>
          <a:prstGeom prst="rect">
            <a:avLst/>
          </a:prstGeom>
        </p:spPr>
        <p:txBody>
          <a:bodyPr/>
          <a:lstStyle>
            <a:lvl1pPr marL="0" indent="0" algn="ctr">
              <a:buNone/>
              <a:defRPr sz="2400" b="1" i="0">
                <a:solidFill>
                  <a:schemeClr val="bg1"/>
                </a:solidFill>
                <a:latin typeface="Arial" panose="020B0604020202020204" pitchFamily="34" charset="0"/>
                <a:cs typeface="Arial" panose="020B0604020202020204" pitchFamily="34" charset="0"/>
              </a:defRPr>
            </a:lvl1pPr>
          </a:lstStyle>
          <a:p>
            <a:pPr lvl="0"/>
            <a:r>
              <a:rPr lang="en-US"/>
              <a:t>Click to Add Presenter</a:t>
            </a:r>
            <a:br>
              <a:rPr lang="en-US"/>
            </a:br>
            <a:r>
              <a:rPr lang="en-US"/>
              <a:t>Title</a:t>
            </a:r>
          </a:p>
        </p:txBody>
      </p:sp>
    </p:spTree>
    <p:extLst>
      <p:ext uri="{BB962C8B-B14F-4D97-AF65-F5344CB8AC3E}">
        <p14:creationId xmlns:p14="http://schemas.microsoft.com/office/powerpoint/2010/main" val="32350140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Content Style B: Bullets">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 uri="{C183D7F6-B498-43B3-948B-1728B52AA6E4}">
                <adec:decorative xmlns:adec="http://schemas.microsoft.com/office/drawing/2017/decorative" val="1"/>
              </a:ext>
            </a:extLst>
          </p:cNvPr>
          <p:cNvSpPr/>
          <p:nvPr userDrawn="1"/>
        </p:nvSpPr>
        <p:spPr>
          <a:xfrm>
            <a:off x="0" y="5"/>
            <a:ext cx="12192000" cy="977549"/>
          </a:xfrm>
          <a:prstGeom prst="rect">
            <a:avLst/>
          </a:prstGeom>
          <a:solidFill>
            <a:srgbClr val="005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BB607E6-0B1F-BB4A-9794-46A0CA431F4F}"/>
              </a:ext>
              <a:ext uri="{C183D7F6-B498-43B3-948B-1728B52AA6E4}">
                <adec:decorative xmlns:adec="http://schemas.microsoft.com/office/drawing/2017/decorative" val="1"/>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 name="Title 1">
            <a:extLst>
              <a:ext uri="{FF2B5EF4-FFF2-40B4-BE49-F238E27FC236}">
                <a16:creationId xmlns:a16="http://schemas.microsoft.com/office/drawing/2014/main" id="{A5F94BD1-E74E-4058-8122-844053A505F5}"/>
              </a:ext>
            </a:extLst>
          </p:cNvPr>
          <p:cNvSpPr>
            <a:spLocks noGrp="1"/>
          </p:cNvSpPr>
          <p:nvPr>
            <p:ph type="title" hasCustomPrompt="1"/>
          </p:nvPr>
        </p:nvSpPr>
        <p:spPr>
          <a:xfrm>
            <a:off x="592822" y="56524"/>
            <a:ext cx="10972800" cy="874654"/>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600" b="1" kern="1200">
                <a:solidFill>
                  <a:schemeClr val="bg1"/>
                </a:solidFill>
                <a:latin typeface="Arial" panose="020B0604020202020204" pitchFamily="34" charset="0"/>
                <a:ea typeface="+mj-ea"/>
                <a:cs typeface="Arial" panose="020B0604020202020204" pitchFamily="34" charset="0"/>
              </a:defRPr>
            </a:lvl1pPr>
          </a:lstStyle>
          <a:p>
            <a:r>
              <a:rPr lang="en-US"/>
              <a:t>Click to Add Slide Title</a:t>
            </a:r>
          </a:p>
        </p:txBody>
      </p:sp>
      <p:sp>
        <p:nvSpPr>
          <p:cNvPr id="8" name="Content Placeholder 2">
            <a:extLst>
              <a:ext uri="{FF2B5EF4-FFF2-40B4-BE49-F238E27FC236}">
                <a16:creationId xmlns:a16="http://schemas.microsoft.com/office/drawing/2014/main" id="{FABA3EC1-E8C0-4AA8-BEE7-D199FD603044}"/>
              </a:ext>
            </a:extLst>
          </p:cNvPr>
          <p:cNvSpPr>
            <a:spLocks noGrp="1"/>
          </p:cNvSpPr>
          <p:nvPr>
            <p:ph idx="1" hasCustomPrompt="1"/>
          </p:nvPr>
        </p:nvSpPr>
        <p:spPr>
          <a:xfrm>
            <a:off x="609600" y="1438462"/>
            <a:ext cx="10972800" cy="4703031"/>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a:t>Click to edit level one bullet text. (Add periods if full sentences; no periods needed otherwise.)</a:t>
            </a:r>
          </a:p>
          <a:p>
            <a:pPr lvl="1"/>
            <a:r>
              <a:rPr lang="en-US"/>
              <a:t>Second level bullet text</a:t>
            </a:r>
          </a:p>
          <a:p>
            <a:pPr lvl="2"/>
            <a:r>
              <a:rPr lang="en-US"/>
              <a:t>Third level bullet text</a:t>
            </a:r>
          </a:p>
        </p:txBody>
      </p:sp>
      <p:sp>
        <p:nvSpPr>
          <p:cNvPr id="2" name="TextBox 1">
            <a:extLst>
              <a:ext uri="{FF2B5EF4-FFF2-40B4-BE49-F238E27FC236}">
                <a16:creationId xmlns:a16="http://schemas.microsoft.com/office/drawing/2014/main" id="{02685929-CD5C-4159-9F1A-33CD10D7166D}"/>
              </a:ext>
            </a:extLst>
          </p:cNvPr>
          <p:cNvSpPr txBox="1"/>
          <p:nvPr userDrawn="1"/>
        </p:nvSpPr>
        <p:spPr>
          <a:xfrm>
            <a:off x="451263" y="6545764"/>
            <a:ext cx="5035137" cy="276999"/>
          </a:xfrm>
          <a:prstGeom prst="rect">
            <a:avLst/>
          </a:prstGeom>
          <a:noFill/>
        </p:spPr>
        <p:txBody>
          <a:bodyPr wrap="square" rtlCol="0">
            <a:spAutoFit/>
          </a:bodyPr>
          <a:lstStyle/>
          <a:p>
            <a:r>
              <a:rPr lang="en-US" sz="1200">
                <a:solidFill>
                  <a:schemeClr val="bg1"/>
                </a:solidFill>
                <a:latin typeface="Arial" panose="020B0604020202020204" pitchFamily="34" charset="0"/>
                <a:cs typeface="Arial" panose="020B0604020202020204" pitchFamily="34" charset="0"/>
              </a:rPr>
              <a:t>Massachusetts Department of Public Health | mass.gov/dph</a:t>
            </a:r>
          </a:p>
        </p:txBody>
      </p:sp>
      <p:sp>
        <p:nvSpPr>
          <p:cNvPr id="11" name="Slide Number Placeholder 5">
            <a:extLst>
              <a:ext uri="{FF2B5EF4-FFF2-40B4-BE49-F238E27FC236}">
                <a16:creationId xmlns:a16="http://schemas.microsoft.com/office/drawing/2014/main" id="{663A3D56-7B2F-49EE-B824-21DADD1106DB}"/>
              </a:ext>
            </a:extLst>
          </p:cNvPr>
          <p:cNvSpPr>
            <a:spLocks noGrp="1"/>
          </p:cNvSpPr>
          <p:nvPr>
            <p:ph type="sldNum" sz="quarter" idx="4"/>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CA49D0EE-DE7F-324B-A84C-F36708423CDB}" type="slidenum">
              <a:rPr lang="en-US" smtClean="0"/>
              <a:pPr/>
              <a:t>‹#›</a:t>
            </a:fld>
            <a:endParaRPr lang="en-US"/>
          </a:p>
        </p:txBody>
      </p:sp>
    </p:spTree>
    <p:extLst>
      <p:ext uri="{BB962C8B-B14F-4D97-AF65-F5344CB8AC3E}">
        <p14:creationId xmlns:p14="http://schemas.microsoft.com/office/powerpoint/2010/main" val="10555673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Content Style A: Regular Tex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 uri="{C183D7F6-B498-43B3-948B-1728B52AA6E4}">
                <adec:decorative xmlns:adec="http://schemas.microsoft.com/office/drawing/2017/decorative" val="1"/>
              </a:ext>
            </a:extLst>
          </p:cNvPr>
          <p:cNvSpPr/>
          <p:nvPr userDrawn="1"/>
        </p:nvSpPr>
        <p:spPr>
          <a:xfrm>
            <a:off x="0" y="5"/>
            <a:ext cx="12192000" cy="977549"/>
          </a:xfrm>
          <a:prstGeom prst="rect">
            <a:avLst/>
          </a:prstGeom>
          <a:solidFill>
            <a:srgbClr val="005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BB607E6-0B1F-BB4A-9794-46A0CA431F4F}"/>
              </a:ext>
              <a:ext uri="{C183D7F6-B498-43B3-948B-1728B52AA6E4}">
                <adec:decorative xmlns:adec="http://schemas.microsoft.com/office/drawing/2017/decorative" val="1"/>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CA49D0EE-DE7F-324B-A84C-F36708423CDB}" type="slidenum">
              <a:rPr lang="en-US" smtClean="0"/>
              <a:pPr/>
              <a:t>‹#›</a:t>
            </a:fld>
            <a:endParaRPr lang="en-US"/>
          </a:p>
        </p:txBody>
      </p:sp>
      <p:sp>
        <p:nvSpPr>
          <p:cNvPr id="6" name="Title 1">
            <a:extLst>
              <a:ext uri="{FF2B5EF4-FFF2-40B4-BE49-F238E27FC236}">
                <a16:creationId xmlns:a16="http://schemas.microsoft.com/office/drawing/2014/main" id="{A5F94BD1-E74E-4058-8122-844053A505F5}"/>
              </a:ext>
            </a:extLst>
          </p:cNvPr>
          <p:cNvSpPr>
            <a:spLocks noGrp="1"/>
          </p:cNvSpPr>
          <p:nvPr>
            <p:ph type="title" hasCustomPrompt="1"/>
          </p:nvPr>
        </p:nvSpPr>
        <p:spPr>
          <a:xfrm>
            <a:off x="592822" y="56524"/>
            <a:ext cx="10972800" cy="874654"/>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600" b="1" kern="1200">
                <a:solidFill>
                  <a:schemeClr val="bg1"/>
                </a:solidFill>
                <a:latin typeface="Arial" panose="020B0604020202020204" pitchFamily="34" charset="0"/>
                <a:ea typeface="+mj-ea"/>
                <a:cs typeface="Arial" panose="020B0604020202020204" pitchFamily="34" charset="0"/>
              </a:defRPr>
            </a:lvl1pPr>
          </a:lstStyle>
          <a:p>
            <a:r>
              <a:rPr lang="en-US"/>
              <a:t>Click to Add Slide Title</a:t>
            </a:r>
          </a:p>
        </p:txBody>
      </p:sp>
      <p:sp>
        <p:nvSpPr>
          <p:cNvPr id="8" name="Content Placeholder 2">
            <a:extLst>
              <a:ext uri="{FF2B5EF4-FFF2-40B4-BE49-F238E27FC236}">
                <a16:creationId xmlns:a16="http://schemas.microsoft.com/office/drawing/2014/main" id="{FABA3EC1-E8C0-4AA8-BEE7-D199FD603044}"/>
              </a:ext>
            </a:extLst>
          </p:cNvPr>
          <p:cNvSpPr>
            <a:spLocks noGrp="1"/>
          </p:cNvSpPr>
          <p:nvPr>
            <p:ph idx="1" hasCustomPrompt="1"/>
          </p:nvPr>
        </p:nvSpPr>
        <p:spPr>
          <a:xfrm>
            <a:off x="609600" y="1434514"/>
            <a:ext cx="10972800" cy="4679683"/>
          </a:xfrm>
          <a:prstGeom prst="rect">
            <a:avLst/>
          </a:prstGeom>
        </p:spPr>
        <p:txBody>
          <a:bodyPr vert="horz" lIns="91440" tIns="45720" rIns="91440" bIns="45720" rtlCol="0">
            <a:normAutofit/>
          </a:bodyPr>
          <a:lstStyle>
            <a:lvl1pPr marL="0" indent="0" algn="l" defTabSz="914400" rtl="0" eaLnBrk="1" latinLnBrk="0" hangingPunct="1">
              <a:spcBef>
                <a:spcPct val="20000"/>
              </a:spcBef>
              <a:buFont typeface="Arial" panose="020B0604020202020204" pitchFamily="34" charset="0"/>
              <a:buNone/>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Franklin Gothic Book" panose="020B050302010202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Franklin Gothic Book" panose="020B050302010202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a:t>Click to add regular text.</a:t>
            </a:r>
          </a:p>
        </p:txBody>
      </p:sp>
      <p:sp>
        <p:nvSpPr>
          <p:cNvPr id="2" name="TextBox 1">
            <a:extLst>
              <a:ext uri="{FF2B5EF4-FFF2-40B4-BE49-F238E27FC236}">
                <a16:creationId xmlns:a16="http://schemas.microsoft.com/office/drawing/2014/main" id="{02685929-CD5C-4159-9F1A-33CD10D7166D}"/>
              </a:ext>
            </a:extLst>
          </p:cNvPr>
          <p:cNvSpPr txBox="1"/>
          <p:nvPr userDrawn="1"/>
        </p:nvSpPr>
        <p:spPr>
          <a:xfrm>
            <a:off x="451263" y="6545764"/>
            <a:ext cx="5035137" cy="276999"/>
          </a:xfrm>
          <a:prstGeom prst="rect">
            <a:avLst/>
          </a:prstGeom>
          <a:noFill/>
        </p:spPr>
        <p:txBody>
          <a:bodyPr wrap="square" rtlCol="0">
            <a:spAutoFit/>
          </a:bodyPr>
          <a:lstStyle/>
          <a:p>
            <a:r>
              <a:rPr lang="en-US" sz="1200">
                <a:solidFill>
                  <a:schemeClr val="bg1"/>
                </a:solidFill>
                <a:latin typeface="Arial" panose="020B0604020202020204" pitchFamily="34" charset="0"/>
                <a:cs typeface="Arial" panose="020B0604020202020204" pitchFamily="34" charset="0"/>
              </a:rPr>
              <a:t>Massachusetts Department of Public Health | mass.gov/dph</a:t>
            </a:r>
          </a:p>
        </p:txBody>
      </p:sp>
    </p:spTree>
    <p:extLst>
      <p:ext uri="{BB962C8B-B14F-4D97-AF65-F5344CB8AC3E}">
        <p14:creationId xmlns:p14="http://schemas.microsoft.com/office/powerpoint/2010/main" val="5018146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aseline="0">
                <a:solidFill>
                  <a:schemeClr val="tx1"/>
                </a:solidFill>
              </a:defRPr>
            </a:lvl1pPr>
          </a:lstStyle>
          <a:p>
            <a:r>
              <a:rPr lang="en-US"/>
              <a:t>Click to edit Master title style</a:t>
            </a:r>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lvl1pPr>
              <a:defRPr>
                <a:solidFill>
                  <a:schemeClr val="tx1">
                    <a:lumMod val="50000"/>
                  </a:schemeClr>
                </a:solidFill>
              </a:defRPr>
            </a:lvl1pPr>
          </a:lstStyle>
          <a:p>
            <a:fld id="{B61BEF0D-F0BB-DE4B-95CE-6DB70DBA9567}" type="datetimeFigureOut">
              <a:rPr lang="en-US" smtClean="0"/>
              <a:pPr/>
              <a:t>8/26/2025</a:t>
            </a:fld>
            <a:endParaRPr lang="en-US"/>
          </a:p>
        </p:txBody>
      </p:sp>
      <p:sp>
        <p:nvSpPr>
          <p:cNvPr id="5" name="Footer Placeholder 4"/>
          <p:cNvSpPr>
            <a:spLocks noGrp="1"/>
          </p:cNvSpPr>
          <p:nvPr>
            <p:ph type="ftr" sz="quarter" idx="11"/>
          </p:nvPr>
        </p:nvSpPr>
        <p:spPr/>
        <p:txBody>
          <a:bodyPr/>
          <a:lstStyle>
            <a:lvl1pPr>
              <a:defRPr>
                <a:solidFill>
                  <a:schemeClr val="tx1">
                    <a:lumMod val="65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D57F1E4F-1CFF-5643-939E-217C01CDF565}" type="slidenum">
              <a:rPr lang="en-US" smtClean="0"/>
              <a:pPr/>
              <a:t>‹#›</a:t>
            </a:fld>
            <a:endParaRPr lang="en-US"/>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817358032"/>
      </p:ext>
    </p:extLst>
  </p:cSld>
  <p:clrMapOvr>
    <a:overrideClrMapping bg1="dk1" tx1="lt1" bg2="dk2" tx2="lt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2A54C80-263E-416B-A8E0-580EDEADCBDC}" type="datetimeFigureOut">
              <a:rPr lang="en-US" smtClean="0"/>
              <a:t>8/26/2025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9954A3-9DFD-4C44-94BA-B95130A3BA1C}" type="slidenum">
              <a:rPr lang="en-US" smtClean="0"/>
              <a:t>‹#›</a:t>
            </a:fld>
            <a:endParaRPr lang="en-US"/>
          </a:p>
        </p:txBody>
      </p:sp>
    </p:spTree>
    <p:extLst>
      <p:ext uri="{BB962C8B-B14F-4D97-AF65-F5344CB8AC3E}">
        <p14:creationId xmlns:p14="http://schemas.microsoft.com/office/powerpoint/2010/main" val="32987789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0"/>
            </a:lvl1pPr>
          </a:lstStyle>
          <a:p>
            <a:r>
              <a:rPr lang="en-US"/>
              <a:t>Click to edit Master title style</a:t>
            </a:r>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8/26/2025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2114488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261872"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26480"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2A54C80-263E-416B-A8E0-580EDEADCBDC}" type="datetimeFigureOut">
              <a:rPr lang="en-US" smtClean="0"/>
              <a:t>8/26/2025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a:p>
        </p:txBody>
      </p:sp>
    </p:spTree>
    <p:extLst>
      <p:ext uri="{BB962C8B-B14F-4D97-AF65-F5344CB8AC3E}">
        <p14:creationId xmlns:p14="http://schemas.microsoft.com/office/powerpoint/2010/main" val="1766165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A0706F-61D1-3E69-F94F-FEF6E65FF93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7C6E133-98FC-5678-80DB-4D5412F7508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321D4CF-9319-627C-5CE4-DDFEB79DB1DE}"/>
              </a:ext>
            </a:extLst>
          </p:cNvPr>
          <p:cNvSpPr>
            <a:spLocks noGrp="1"/>
          </p:cNvSpPr>
          <p:nvPr>
            <p:ph type="dt" sz="half" idx="10"/>
          </p:nvPr>
        </p:nvSpPr>
        <p:spPr/>
        <p:txBody>
          <a:bodyPr/>
          <a:lstStyle/>
          <a:p>
            <a:fld id="{AD1E5E4F-5FE5-4A7B-8BE8-26975FC9FD94}" type="datetimeFigureOut">
              <a:rPr lang="en-US" smtClean="0"/>
              <a:t>8/26/2025</a:t>
            </a:fld>
            <a:endParaRPr lang="en-US"/>
          </a:p>
        </p:txBody>
      </p:sp>
      <p:sp>
        <p:nvSpPr>
          <p:cNvPr id="5" name="Footer Placeholder 4">
            <a:extLst>
              <a:ext uri="{FF2B5EF4-FFF2-40B4-BE49-F238E27FC236}">
                <a16:creationId xmlns:a16="http://schemas.microsoft.com/office/drawing/2014/main" id="{DF84523D-7450-91CD-4210-B6026DEC489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04A1F4-391A-57B2-7209-B9091BBC7556}"/>
              </a:ext>
            </a:extLst>
          </p:cNvPr>
          <p:cNvSpPr>
            <a:spLocks noGrp="1"/>
          </p:cNvSpPr>
          <p:nvPr>
            <p:ph type="sldNum" sz="quarter" idx="12"/>
          </p:nvPr>
        </p:nvSpPr>
        <p:spPr/>
        <p:txBody>
          <a:bodyPr/>
          <a:lstStyle/>
          <a:p>
            <a:fld id="{24386C3F-1973-4306-ADEE-E9A26B915447}" type="slidenum">
              <a:rPr lang="en-US" smtClean="0"/>
              <a:t>‹#›</a:t>
            </a:fld>
            <a:endParaRPr lang="en-US"/>
          </a:p>
        </p:txBody>
      </p:sp>
    </p:spTree>
    <p:extLst>
      <p:ext uri="{BB962C8B-B14F-4D97-AF65-F5344CB8AC3E}">
        <p14:creationId xmlns:p14="http://schemas.microsoft.com/office/powerpoint/2010/main" val="393852899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1261872" y="1713655"/>
            <a:ext cx="4480560" cy="731520"/>
          </a:xfrm>
        </p:spPr>
        <p:txBody>
          <a:bodyPr anchor="b">
            <a:normAutofit/>
          </a:bodyPr>
          <a:lstStyle>
            <a:lvl1pPr marL="0" indent="0">
              <a:spcBef>
                <a:spcPts val="0"/>
              </a:spcBef>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26480" y="1713655"/>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en-US"/>
              <a:t>Click to edit Master text styles</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61BEF0D-F0BB-DE4B-95CE-6DB70DBA9567}" type="datetimeFigureOut">
              <a:rPr lang="en-US" smtClean="0"/>
              <a:pPr/>
              <a:t>8/26/2025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25000611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1BEF0D-F0BB-DE4B-95CE-6DB70DBA9567}" type="datetimeFigureOut">
              <a:rPr lang="en-US" smtClean="0"/>
              <a:pPr/>
              <a:t>8/26/2025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417680269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8/26/2025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48112151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3200" b="0" baseline="0"/>
            </a:lvl1pPr>
          </a:lstStyle>
          <a:p>
            <a:r>
              <a:rPr lang="en-US"/>
              <a:t>Click to edit Master title style</a:t>
            </a:r>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3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smtClean="0"/>
              <a:t>8/26/2025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a:p>
        </p:txBody>
      </p:sp>
    </p:spTree>
    <p:extLst>
      <p:ext uri="{BB962C8B-B14F-4D97-AF65-F5344CB8AC3E}">
        <p14:creationId xmlns:p14="http://schemas.microsoft.com/office/powerpoint/2010/main" val="22040206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0">
                <a:solidFill>
                  <a:schemeClr val="bg1"/>
                </a:solidFill>
              </a:defRPr>
            </a:lvl1pPr>
          </a:lstStyle>
          <a:p>
            <a:r>
              <a:rPr lang="en-US"/>
              <a:t>Click to edit Master title style</a:t>
            </a:r>
          </a:p>
        </p:txBody>
      </p:sp>
      <p:sp>
        <p:nvSpPr>
          <p:cNvPr id="3" name="Picture Placeholder 2"/>
          <p:cNvSpPr>
            <a:spLocks noGrp="1" noChangeAspect="1"/>
          </p:cNvSpPr>
          <p:nvPr>
            <p:ph type="pic" idx="1"/>
          </p:nvPr>
        </p:nvSpPr>
        <p:spPr>
          <a:xfrm>
            <a:off x="0" y="0"/>
            <a:ext cx="11292840" cy="5128923"/>
          </a:xfrm>
          <a:solidFill>
            <a:schemeClr val="accent1"/>
          </a:solid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300">
                <a:solidFill>
                  <a:schemeClr val="bg1">
                    <a:lumMod val="8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8/26/2025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50711826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5C6B4A9-1611-4792-9094-5F34BCA07E0B}" type="datetimeFigureOut">
              <a:rPr lang="en-US" smtClean="0"/>
              <a:t>8/26/2025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a:p>
        </p:txBody>
      </p:sp>
    </p:spTree>
    <p:extLst>
      <p:ext uri="{BB962C8B-B14F-4D97-AF65-F5344CB8AC3E}">
        <p14:creationId xmlns:p14="http://schemas.microsoft.com/office/powerpoint/2010/main" val="406045763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1BEF0D-F0BB-DE4B-95CE-6DB70DBA9567}" type="datetimeFigureOut">
              <a:rPr lang="en-US" smtClean="0"/>
              <a:pPr/>
              <a:t>8/26/2025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18360059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0E90B0-5C2F-13EA-CAD4-97A173EBF9C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0D5E590-ACE8-F27B-9D03-6146564C5F5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1A511C7-8D43-BAE1-CF0D-CEC36676D263}"/>
              </a:ext>
            </a:extLst>
          </p:cNvPr>
          <p:cNvSpPr>
            <a:spLocks noGrp="1"/>
          </p:cNvSpPr>
          <p:nvPr>
            <p:ph type="dt" sz="half" idx="10"/>
          </p:nvPr>
        </p:nvSpPr>
        <p:spPr/>
        <p:txBody>
          <a:bodyPr/>
          <a:lstStyle/>
          <a:p>
            <a:fld id="{AD1E5E4F-5FE5-4A7B-8BE8-26975FC9FD94}" type="datetimeFigureOut">
              <a:rPr lang="en-US" smtClean="0"/>
              <a:t>8/26/2025</a:t>
            </a:fld>
            <a:endParaRPr lang="en-US"/>
          </a:p>
        </p:txBody>
      </p:sp>
      <p:sp>
        <p:nvSpPr>
          <p:cNvPr id="5" name="Footer Placeholder 4">
            <a:extLst>
              <a:ext uri="{FF2B5EF4-FFF2-40B4-BE49-F238E27FC236}">
                <a16:creationId xmlns:a16="http://schemas.microsoft.com/office/drawing/2014/main" id="{49F06126-16E0-1977-5F70-8A0D6A44BD1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CC5D5F-77A9-2CE7-69C4-DA0521EEF361}"/>
              </a:ext>
            </a:extLst>
          </p:cNvPr>
          <p:cNvSpPr>
            <a:spLocks noGrp="1"/>
          </p:cNvSpPr>
          <p:nvPr>
            <p:ph type="sldNum" sz="quarter" idx="12"/>
          </p:nvPr>
        </p:nvSpPr>
        <p:spPr/>
        <p:txBody>
          <a:bodyPr/>
          <a:lstStyle/>
          <a:p>
            <a:fld id="{24386C3F-1973-4306-ADEE-E9A26B915447}" type="slidenum">
              <a:rPr lang="en-US" smtClean="0"/>
              <a:t>‹#›</a:t>
            </a:fld>
            <a:endParaRPr lang="en-US"/>
          </a:p>
        </p:txBody>
      </p:sp>
    </p:spTree>
    <p:extLst>
      <p:ext uri="{BB962C8B-B14F-4D97-AF65-F5344CB8AC3E}">
        <p14:creationId xmlns:p14="http://schemas.microsoft.com/office/powerpoint/2010/main" val="27939960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BAE2CE-6C21-775D-B1C2-7C4D2773EB2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A5827F9-E17B-43F0-E4D5-1E8350F5E1F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3AAC2DF-20F3-1839-EE06-8F0E393FC6A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25D1EB2-0AED-E3A5-907F-A409593B9453}"/>
              </a:ext>
            </a:extLst>
          </p:cNvPr>
          <p:cNvSpPr>
            <a:spLocks noGrp="1"/>
          </p:cNvSpPr>
          <p:nvPr>
            <p:ph type="dt" sz="half" idx="10"/>
          </p:nvPr>
        </p:nvSpPr>
        <p:spPr/>
        <p:txBody>
          <a:bodyPr/>
          <a:lstStyle/>
          <a:p>
            <a:fld id="{AD1E5E4F-5FE5-4A7B-8BE8-26975FC9FD94}" type="datetimeFigureOut">
              <a:rPr lang="en-US" smtClean="0"/>
              <a:t>8/26/2025</a:t>
            </a:fld>
            <a:endParaRPr lang="en-US"/>
          </a:p>
        </p:txBody>
      </p:sp>
      <p:sp>
        <p:nvSpPr>
          <p:cNvPr id="6" name="Footer Placeholder 5">
            <a:extLst>
              <a:ext uri="{FF2B5EF4-FFF2-40B4-BE49-F238E27FC236}">
                <a16:creationId xmlns:a16="http://schemas.microsoft.com/office/drawing/2014/main" id="{CA50C199-92A9-CFBD-1ED8-0A113A54DC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2E0A1A9-3F3B-D905-BA76-ADC1DF25B13F}"/>
              </a:ext>
            </a:extLst>
          </p:cNvPr>
          <p:cNvSpPr>
            <a:spLocks noGrp="1"/>
          </p:cNvSpPr>
          <p:nvPr>
            <p:ph type="sldNum" sz="quarter" idx="12"/>
          </p:nvPr>
        </p:nvSpPr>
        <p:spPr/>
        <p:txBody>
          <a:bodyPr/>
          <a:lstStyle/>
          <a:p>
            <a:fld id="{24386C3F-1973-4306-ADEE-E9A26B915447}" type="slidenum">
              <a:rPr lang="en-US" smtClean="0"/>
              <a:t>‹#›</a:t>
            </a:fld>
            <a:endParaRPr lang="en-US"/>
          </a:p>
        </p:txBody>
      </p:sp>
    </p:spTree>
    <p:extLst>
      <p:ext uri="{BB962C8B-B14F-4D97-AF65-F5344CB8AC3E}">
        <p14:creationId xmlns:p14="http://schemas.microsoft.com/office/powerpoint/2010/main" val="41236830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444A70-CA6B-5EB8-0CFE-3C1715CD55B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51475F3-AFE0-E276-3813-02E6FCE4CA3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02C267D-DDC4-7F3C-3AD0-0915F310CCB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E526E06-8F1E-BFF0-F69B-01DCAD5B729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F6F4B5B-01F8-4ACB-2CFF-6DADF022623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06DE470-94D0-A2E2-73EF-3DC22F13CFAB}"/>
              </a:ext>
            </a:extLst>
          </p:cNvPr>
          <p:cNvSpPr>
            <a:spLocks noGrp="1"/>
          </p:cNvSpPr>
          <p:nvPr>
            <p:ph type="dt" sz="half" idx="10"/>
          </p:nvPr>
        </p:nvSpPr>
        <p:spPr/>
        <p:txBody>
          <a:bodyPr/>
          <a:lstStyle/>
          <a:p>
            <a:fld id="{AD1E5E4F-5FE5-4A7B-8BE8-26975FC9FD94}" type="datetimeFigureOut">
              <a:rPr lang="en-US" smtClean="0"/>
              <a:t>8/26/2025</a:t>
            </a:fld>
            <a:endParaRPr lang="en-US"/>
          </a:p>
        </p:txBody>
      </p:sp>
      <p:sp>
        <p:nvSpPr>
          <p:cNvPr id="8" name="Footer Placeholder 7">
            <a:extLst>
              <a:ext uri="{FF2B5EF4-FFF2-40B4-BE49-F238E27FC236}">
                <a16:creationId xmlns:a16="http://schemas.microsoft.com/office/drawing/2014/main" id="{DE3B011C-91FC-E994-0617-90C08798537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09D930A-3795-FCCF-F5F8-56FEA9986222}"/>
              </a:ext>
            </a:extLst>
          </p:cNvPr>
          <p:cNvSpPr>
            <a:spLocks noGrp="1"/>
          </p:cNvSpPr>
          <p:nvPr>
            <p:ph type="sldNum" sz="quarter" idx="12"/>
          </p:nvPr>
        </p:nvSpPr>
        <p:spPr/>
        <p:txBody>
          <a:bodyPr/>
          <a:lstStyle/>
          <a:p>
            <a:fld id="{24386C3F-1973-4306-ADEE-E9A26B915447}" type="slidenum">
              <a:rPr lang="en-US" smtClean="0"/>
              <a:t>‹#›</a:t>
            </a:fld>
            <a:endParaRPr lang="en-US"/>
          </a:p>
        </p:txBody>
      </p:sp>
    </p:spTree>
    <p:extLst>
      <p:ext uri="{BB962C8B-B14F-4D97-AF65-F5344CB8AC3E}">
        <p14:creationId xmlns:p14="http://schemas.microsoft.com/office/powerpoint/2010/main" val="1270620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7E3B1-7D3B-AB3D-84B9-633BAC9C249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EEFB2E4-89C5-C023-70A6-CA57B2B4846D}"/>
              </a:ext>
            </a:extLst>
          </p:cNvPr>
          <p:cNvSpPr>
            <a:spLocks noGrp="1"/>
          </p:cNvSpPr>
          <p:nvPr>
            <p:ph type="dt" sz="half" idx="10"/>
          </p:nvPr>
        </p:nvSpPr>
        <p:spPr/>
        <p:txBody>
          <a:bodyPr/>
          <a:lstStyle/>
          <a:p>
            <a:fld id="{AD1E5E4F-5FE5-4A7B-8BE8-26975FC9FD94}" type="datetimeFigureOut">
              <a:rPr lang="en-US" smtClean="0"/>
              <a:t>8/26/2025</a:t>
            </a:fld>
            <a:endParaRPr lang="en-US"/>
          </a:p>
        </p:txBody>
      </p:sp>
      <p:sp>
        <p:nvSpPr>
          <p:cNvPr id="4" name="Footer Placeholder 3">
            <a:extLst>
              <a:ext uri="{FF2B5EF4-FFF2-40B4-BE49-F238E27FC236}">
                <a16:creationId xmlns:a16="http://schemas.microsoft.com/office/drawing/2014/main" id="{AF7E04B9-3C46-6C43-4D36-27B3F2962C0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6AE1E45-E8C1-F50B-3164-7EA8F3CE45C0}"/>
              </a:ext>
            </a:extLst>
          </p:cNvPr>
          <p:cNvSpPr>
            <a:spLocks noGrp="1"/>
          </p:cNvSpPr>
          <p:nvPr>
            <p:ph type="sldNum" sz="quarter" idx="12"/>
          </p:nvPr>
        </p:nvSpPr>
        <p:spPr/>
        <p:txBody>
          <a:bodyPr/>
          <a:lstStyle/>
          <a:p>
            <a:fld id="{24386C3F-1973-4306-ADEE-E9A26B915447}" type="slidenum">
              <a:rPr lang="en-US" smtClean="0"/>
              <a:t>‹#›</a:t>
            </a:fld>
            <a:endParaRPr lang="en-US"/>
          </a:p>
        </p:txBody>
      </p:sp>
    </p:spTree>
    <p:extLst>
      <p:ext uri="{BB962C8B-B14F-4D97-AF65-F5344CB8AC3E}">
        <p14:creationId xmlns:p14="http://schemas.microsoft.com/office/powerpoint/2010/main" val="8954135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2685E13-83E5-987F-A378-FCC9C84832E6}"/>
              </a:ext>
            </a:extLst>
          </p:cNvPr>
          <p:cNvSpPr>
            <a:spLocks noGrp="1"/>
          </p:cNvSpPr>
          <p:nvPr>
            <p:ph type="dt" sz="half" idx="10"/>
          </p:nvPr>
        </p:nvSpPr>
        <p:spPr/>
        <p:txBody>
          <a:bodyPr/>
          <a:lstStyle/>
          <a:p>
            <a:fld id="{AD1E5E4F-5FE5-4A7B-8BE8-26975FC9FD94}" type="datetimeFigureOut">
              <a:rPr lang="en-US" smtClean="0"/>
              <a:t>8/26/2025</a:t>
            </a:fld>
            <a:endParaRPr lang="en-US"/>
          </a:p>
        </p:txBody>
      </p:sp>
      <p:sp>
        <p:nvSpPr>
          <p:cNvPr id="3" name="Footer Placeholder 2">
            <a:extLst>
              <a:ext uri="{FF2B5EF4-FFF2-40B4-BE49-F238E27FC236}">
                <a16:creationId xmlns:a16="http://schemas.microsoft.com/office/drawing/2014/main" id="{5C3208A8-85EA-756C-3ABE-CCC7C711E09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452DF82-9D39-9EB6-EE11-0FAE74EE9D41}"/>
              </a:ext>
            </a:extLst>
          </p:cNvPr>
          <p:cNvSpPr>
            <a:spLocks noGrp="1"/>
          </p:cNvSpPr>
          <p:nvPr>
            <p:ph type="sldNum" sz="quarter" idx="12"/>
          </p:nvPr>
        </p:nvSpPr>
        <p:spPr/>
        <p:txBody>
          <a:bodyPr/>
          <a:lstStyle/>
          <a:p>
            <a:fld id="{24386C3F-1973-4306-ADEE-E9A26B915447}" type="slidenum">
              <a:rPr lang="en-US" smtClean="0"/>
              <a:t>‹#›</a:t>
            </a:fld>
            <a:endParaRPr lang="en-US"/>
          </a:p>
        </p:txBody>
      </p:sp>
    </p:spTree>
    <p:extLst>
      <p:ext uri="{BB962C8B-B14F-4D97-AF65-F5344CB8AC3E}">
        <p14:creationId xmlns:p14="http://schemas.microsoft.com/office/powerpoint/2010/main" val="35954821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439C8-0153-B052-54F2-A6B98142858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8B2ACCB-6A4C-41FE-D0C9-2323B910CF4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00988B0-057A-9CF6-596B-E0DD6A36976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6BEBFB0-C831-2F9C-6D47-1C17A1F68CDD}"/>
              </a:ext>
            </a:extLst>
          </p:cNvPr>
          <p:cNvSpPr>
            <a:spLocks noGrp="1"/>
          </p:cNvSpPr>
          <p:nvPr>
            <p:ph type="dt" sz="half" idx="10"/>
          </p:nvPr>
        </p:nvSpPr>
        <p:spPr/>
        <p:txBody>
          <a:bodyPr/>
          <a:lstStyle/>
          <a:p>
            <a:fld id="{AD1E5E4F-5FE5-4A7B-8BE8-26975FC9FD94}" type="datetimeFigureOut">
              <a:rPr lang="en-US" smtClean="0"/>
              <a:t>8/26/2025</a:t>
            </a:fld>
            <a:endParaRPr lang="en-US"/>
          </a:p>
        </p:txBody>
      </p:sp>
      <p:sp>
        <p:nvSpPr>
          <p:cNvPr id="6" name="Footer Placeholder 5">
            <a:extLst>
              <a:ext uri="{FF2B5EF4-FFF2-40B4-BE49-F238E27FC236}">
                <a16:creationId xmlns:a16="http://schemas.microsoft.com/office/drawing/2014/main" id="{9A1F3DC0-A64B-6027-5172-3D69DFD35FA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BCDB64F-BF04-8629-831F-9F9883DA4AF2}"/>
              </a:ext>
            </a:extLst>
          </p:cNvPr>
          <p:cNvSpPr>
            <a:spLocks noGrp="1"/>
          </p:cNvSpPr>
          <p:nvPr>
            <p:ph type="sldNum" sz="quarter" idx="12"/>
          </p:nvPr>
        </p:nvSpPr>
        <p:spPr/>
        <p:txBody>
          <a:bodyPr/>
          <a:lstStyle/>
          <a:p>
            <a:fld id="{24386C3F-1973-4306-ADEE-E9A26B915447}" type="slidenum">
              <a:rPr lang="en-US" smtClean="0"/>
              <a:t>‹#›</a:t>
            </a:fld>
            <a:endParaRPr lang="en-US"/>
          </a:p>
        </p:txBody>
      </p:sp>
    </p:spTree>
    <p:extLst>
      <p:ext uri="{BB962C8B-B14F-4D97-AF65-F5344CB8AC3E}">
        <p14:creationId xmlns:p14="http://schemas.microsoft.com/office/powerpoint/2010/main" val="33165737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6631DD-3A41-F718-119D-3A6CD5DB7B4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A1CE43F-9F9C-6008-7245-05B4E25C001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99A2515-EF2D-2794-1134-F2AA9B1B72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5D8F1BB-516E-0EA2-CA67-B262696BB58A}"/>
              </a:ext>
            </a:extLst>
          </p:cNvPr>
          <p:cNvSpPr>
            <a:spLocks noGrp="1"/>
          </p:cNvSpPr>
          <p:nvPr>
            <p:ph type="dt" sz="half" idx="10"/>
          </p:nvPr>
        </p:nvSpPr>
        <p:spPr/>
        <p:txBody>
          <a:bodyPr/>
          <a:lstStyle/>
          <a:p>
            <a:fld id="{AD1E5E4F-5FE5-4A7B-8BE8-26975FC9FD94}" type="datetimeFigureOut">
              <a:rPr lang="en-US" smtClean="0"/>
              <a:t>8/26/2025</a:t>
            </a:fld>
            <a:endParaRPr lang="en-US"/>
          </a:p>
        </p:txBody>
      </p:sp>
      <p:sp>
        <p:nvSpPr>
          <p:cNvPr id="6" name="Footer Placeholder 5">
            <a:extLst>
              <a:ext uri="{FF2B5EF4-FFF2-40B4-BE49-F238E27FC236}">
                <a16:creationId xmlns:a16="http://schemas.microsoft.com/office/drawing/2014/main" id="{D35F4D9D-8FE5-29EA-2A7B-5DF555C6B06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01E3122-D7A7-F471-D845-7B3A7E505E92}"/>
              </a:ext>
            </a:extLst>
          </p:cNvPr>
          <p:cNvSpPr>
            <a:spLocks noGrp="1"/>
          </p:cNvSpPr>
          <p:nvPr>
            <p:ph type="sldNum" sz="quarter" idx="12"/>
          </p:nvPr>
        </p:nvSpPr>
        <p:spPr/>
        <p:txBody>
          <a:bodyPr/>
          <a:lstStyle/>
          <a:p>
            <a:fld id="{24386C3F-1973-4306-ADEE-E9A26B915447}" type="slidenum">
              <a:rPr lang="en-US" smtClean="0"/>
              <a:t>‹#›</a:t>
            </a:fld>
            <a:endParaRPr lang="en-US"/>
          </a:p>
        </p:txBody>
      </p:sp>
    </p:spTree>
    <p:extLst>
      <p:ext uri="{BB962C8B-B14F-4D97-AF65-F5344CB8AC3E}">
        <p14:creationId xmlns:p14="http://schemas.microsoft.com/office/powerpoint/2010/main" val="28060920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theme" Target="../theme/theme2.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4F5E9AA-03BA-290C-3068-F1A9C522DEC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94F378B-9413-A739-2939-F2743DCD42F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93CD8C-819D-3634-9083-E39BEF2ABB1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D1E5E4F-5FE5-4A7B-8BE8-26975FC9FD94}" type="datetimeFigureOut">
              <a:rPr lang="en-US" smtClean="0"/>
              <a:t>8/26/2025</a:t>
            </a:fld>
            <a:endParaRPr lang="en-US"/>
          </a:p>
        </p:txBody>
      </p:sp>
      <p:sp>
        <p:nvSpPr>
          <p:cNvPr id="5" name="Footer Placeholder 4">
            <a:extLst>
              <a:ext uri="{FF2B5EF4-FFF2-40B4-BE49-F238E27FC236}">
                <a16:creationId xmlns:a16="http://schemas.microsoft.com/office/drawing/2014/main" id="{E70A3350-2A2C-2F30-9291-EA2F0247EB2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215C1E05-7EE3-140D-F2AE-42E2859EA6A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4386C3F-1973-4306-ADEE-E9A26B915447}" type="slidenum">
              <a:rPr lang="en-US" smtClean="0"/>
              <a:t>‹#›</a:t>
            </a:fld>
            <a:endParaRPr lang="en-US"/>
          </a:p>
        </p:txBody>
      </p:sp>
    </p:spTree>
    <p:extLst>
      <p:ext uri="{BB962C8B-B14F-4D97-AF65-F5344CB8AC3E}">
        <p14:creationId xmlns:p14="http://schemas.microsoft.com/office/powerpoint/2010/main" val="9274646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365760"/>
            <a:ext cx="9692640" cy="1325562"/>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tx2">
                    <a:lumMod val="20000"/>
                    <a:lumOff val="80000"/>
                  </a:schemeClr>
                </a:solidFill>
              </a:defRPr>
            </a:lvl1pPr>
          </a:lstStyle>
          <a:p>
            <a:fld id="{B61BEF0D-F0BB-DE4B-95CE-6DB70DBA9567}" type="datetimeFigureOut">
              <a:rPr lang="en-US" smtClean="0"/>
              <a:pPr/>
              <a:t>8/26/2025</a:t>
            </a:fld>
            <a:endParaRPr lang="en-US"/>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chemeClr val="tx2">
                    <a:lumMod val="20000"/>
                    <a:lumOff val="80000"/>
                  </a:schemeClr>
                </a:solidFill>
              </a:defRPr>
            </a:lvl1pPr>
          </a:lstStyle>
          <a:p>
            <a:endParaRPr lang="en-US"/>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tx2">
                    <a:lumMod val="60000"/>
                    <a:lumOff val="40000"/>
                  </a:schemeClr>
                </a:solidFill>
              </a:defRPr>
            </a:lvl1pPr>
          </a:lstStyle>
          <a:p>
            <a:fld id="{D57F1E4F-1CFF-5643-939E-217C01CDF565}" type="slidenum">
              <a:rPr lang="en-US" smtClean="0"/>
              <a:pPr/>
              <a:t>‹#›</a:t>
            </a:fld>
            <a:endParaRPr lang="en-US"/>
          </a:p>
        </p:txBody>
      </p:sp>
    </p:spTree>
    <p:extLst>
      <p:ext uri="{BB962C8B-B14F-4D97-AF65-F5344CB8AC3E}">
        <p14:creationId xmlns:p14="http://schemas.microsoft.com/office/powerpoint/2010/main" val="2220386355"/>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Lst>
  <p:txStyles>
    <p:titleStyle>
      <a:lvl1pPr algn="l" defTabSz="914400" rtl="0" eaLnBrk="1" latinLnBrk="0" hangingPunct="1">
        <a:lnSpc>
          <a:spcPct val="90000"/>
        </a:lnSpc>
        <a:spcBef>
          <a:spcPct val="0"/>
        </a:spcBef>
        <a:buNone/>
        <a:defRPr sz="4400" kern="1200" spc="-50" baseline="0">
          <a:solidFill>
            <a:schemeClr val="tx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sv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0.xml"/><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1.xml"/><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12.xml"/><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13.xml"/><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4.xml"/><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5.xml"/><Relationship Id="rId1" Type="http://schemas.openxmlformats.org/officeDocument/2006/relationships/slideLayout" Target="../slideLayouts/slideLayout3.xml"/><Relationship Id="rId4" Type="http://schemas.openxmlformats.org/officeDocument/2006/relationships/image" Target="../media/image13.svg"/></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1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12.xml"/><Relationship Id="rId1" Type="http://schemas.openxmlformats.org/officeDocument/2006/relationships/tags" Target="../tags/tag6.xml"/><Relationship Id="rId5" Type="http://schemas.openxmlformats.org/officeDocument/2006/relationships/image" Target="../media/image4.emf"/><Relationship Id="rId4" Type="http://schemas.openxmlformats.org/officeDocument/2006/relationships/oleObject" Target="../embeddings/oleObject2.bin"/></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12.xml"/><Relationship Id="rId1" Type="http://schemas.openxmlformats.org/officeDocument/2006/relationships/tags" Target="../tags/tag7.xml"/><Relationship Id="rId5" Type="http://schemas.openxmlformats.org/officeDocument/2006/relationships/image" Target="../media/image4.emf"/><Relationship Id="rId4" Type="http://schemas.openxmlformats.org/officeDocument/2006/relationships/oleObject" Target="../embeddings/oleObject2.bin"/></Relationships>
</file>

<file path=ppt/slides/_rels/slide29.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2.xml"/><Relationship Id="rId1" Type="http://schemas.openxmlformats.org/officeDocument/2006/relationships/tags" Target="../tags/tag3.xml"/><Relationship Id="rId5" Type="http://schemas.openxmlformats.org/officeDocument/2006/relationships/image" Target="../media/image4.emf"/><Relationship Id="rId4" Type="http://schemas.openxmlformats.org/officeDocument/2006/relationships/oleObject" Target="../embeddings/oleObject2.bin"/></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12.xml"/><Relationship Id="rId1" Type="http://schemas.openxmlformats.org/officeDocument/2006/relationships/tags" Target="../tags/tag4.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12.xml"/><Relationship Id="rId1" Type="http://schemas.openxmlformats.org/officeDocument/2006/relationships/tags" Target="../tags/tag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8555C5B3-193A-4749-9AFD-682E53CDDE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2EAE06A6-F76A-41C9-827A-C561B00448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3"/>
            <a:ext cx="12192000" cy="6858000"/>
          </a:xfrm>
          <a:prstGeom prst="rect">
            <a:avLst/>
          </a:prstGeom>
          <a:gradFill>
            <a:gsLst>
              <a:gs pos="0">
                <a:srgbClr val="000000"/>
              </a:gs>
              <a:gs pos="100000">
                <a:schemeClr val="accent1">
                  <a:lumMod val="75000"/>
                </a:scheme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89F9D4E8-0639-444B-949B-9518585061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80861" y="0"/>
            <a:ext cx="7661934" cy="6858000"/>
          </a:xfrm>
          <a:prstGeom prst="rect">
            <a:avLst/>
          </a:prstGeom>
          <a:gradFill>
            <a:gsLst>
              <a:gs pos="0">
                <a:schemeClr val="accent1">
                  <a:lumMod val="75000"/>
                  <a:alpha val="45000"/>
                </a:schemeClr>
              </a:gs>
              <a:gs pos="100000">
                <a:srgbClr val="000000">
                  <a:alpha val="29000"/>
                </a:srgb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7E3DA7A2-ED70-4BBA-AB72-00AD461FA4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80862" y="-6"/>
            <a:ext cx="11711138" cy="6410334"/>
          </a:xfrm>
          <a:prstGeom prst="rect">
            <a:avLst/>
          </a:prstGeom>
          <a:gradFill>
            <a:gsLst>
              <a:gs pos="0">
                <a:schemeClr val="accent1">
                  <a:alpha val="0"/>
                </a:schemeClr>
              </a:gs>
              <a:gs pos="100000">
                <a:srgbClr val="000000">
                  <a:alpha val="41000"/>
                </a:srgb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a:extLst>
              <a:ext uri="{FF2B5EF4-FFF2-40B4-BE49-F238E27FC236}">
                <a16:creationId xmlns:a16="http://schemas.microsoft.com/office/drawing/2014/main" id="{CF309BD1-8F5E-0B3D-DF5D-9F7C2301FD9F}"/>
              </a:ext>
            </a:extLst>
          </p:cNvPr>
          <p:cNvSpPr>
            <a:spLocks noGrp="1"/>
          </p:cNvSpPr>
          <p:nvPr>
            <p:ph type="ctrTitle"/>
          </p:nvPr>
        </p:nvSpPr>
        <p:spPr>
          <a:xfrm>
            <a:off x="1127208" y="857251"/>
            <a:ext cx="4747280" cy="3098061"/>
          </a:xfrm>
        </p:spPr>
        <p:txBody>
          <a:bodyPr anchor="b">
            <a:normAutofit/>
          </a:bodyPr>
          <a:lstStyle/>
          <a:p>
            <a:pPr algn="l"/>
            <a:r>
              <a:rPr lang="en-US" sz="4800" cap="small">
                <a:solidFill>
                  <a:srgbClr val="FFFFFF"/>
                </a:solidFill>
                <a:latin typeface="Calibri"/>
                <a:cs typeface="Calibri"/>
              </a:rPr>
              <a:t>Department of Public Health</a:t>
            </a:r>
          </a:p>
        </p:txBody>
      </p:sp>
      <p:sp>
        <p:nvSpPr>
          <p:cNvPr id="19" name="Rectangle 18">
            <a:extLst>
              <a:ext uri="{FF2B5EF4-FFF2-40B4-BE49-F238E27FC236}">
                <a16:creationId xmlns:a16="http://schemas.microsoft.com/office/drawing/2014/main" id="{FC485432-3647-4218-B5D3-15D3FA222B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4844797" y="-489206"/>
            <a:ext cx="2502408" cy="12191998"/>
          </a:xfrm>
          <a:prstGeom prst="rect">
            <a:avLst/>
          </a:prstGeom>
          <a:gradFill>
            <a:gsLst>
              <a:gs pos="0">
                <a:schemeClr val="accent1">
                  <a:alpha val="24000"/>
                </a:schemeClr>
              </a:gs>
              <a:gs pos="78000">
                <a:schemeClr val="accent1">
                  <a:lumMod val="50000"/>
                  <a:alpha val="0"/>
                </a:schemeClr>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Content Placeholder 2">
            <a:extLst>
              <a:ext uri="{FF2B5EF4-FFF2-40B4-BE49-F238E27FC236}">
                <a16:creationId xmlns:a16="http://schemas.microsoft.com/office/drawing/2014/main" id="{007F5217-756F-4E99-677F-3208A8B33646}"/>
              </a:ext>
            </a:extLst>
          </p:cNvPr>
          <p:cNvSpPr>
            <a:spLocks noGrp="1"/>
          </p:cNvSpPr>
          <p:nvPr>
            <p:ph type="subTitle" idx="1"/>
          </p:nvPr>
        </p:nvSpPr>
        <p:spPr>
          <a:xfrm>
            <a:off x="1127208" y="4756265"/>
            <a:ext cx="4393278" cy="1244483"/>
          </a:xfrm>
        </p:spPr>
        <p:txBody>
          <a:bodyPr anchor="t">
            <a:normAutofit/>
          </a:bodyPr>
          <a:lstStyle/>
          <a:p>
            <a:pPr algn="l"/>
            <a:r>
              <a:rPr lang="en-US" sz="1700" b="1" cap="small">
                <a:solidFill>
                  <a:srgbClr val="FFFFFF"/>
                </a:solidFill>
                <a:latin typeface="Calibri"/>
                <a:ea typeface="+mn-lt"/>
                <a:cs typeface="+mn-lt"/>
              </a:rPr>
              <a:t>Medication Administration Program (MAP)</a:t>
            </a:r>
            <a:br>
              <a:rPr lang="en-US" sz="1700" b="1" cap="small">
                <a:solidFill>
                  <a:srgbClr val="FFFFFF"/>
                </a:solidFill>
                <a:latin typeface="Calibri"/>
                <a:ea typeface="+mn-lt"/>
                <a:cs typeface="+mn-lt"/>
              </a:rPr>
            </a:br>
            <a:r>
              <a:rPr lang="en-US" sz="1700" b="1" cap="small">
                <a:solidFill>
                  <a:srgbClr val="FFFFFF"/>
                </a:solidFill>
                <a:latin typeface="Calibri"/>
                <a:ea typeface="+mn-lt"/>
                <a:cs typeface="+mn-lt"/>
              </a:rPr>
              <a:t>Stakeholder Workgroup</a:t>
            </a:r>
            <a:endParaRPr lang="en-US" sz="1700" b="1">
              <a:solidFill>
                <a:srgbClr val="FFFFFF"/>
              </a:solidFill>
              <a:latin typeface="Calibri"/>
              <a:cs typeface="Calibri"/>
            </a:endParaRPr>
          </a:p>
          <a:p>
            <a:pPr algn="l"/>
            <a:r>
              <a:rPr lang="en-US" sz="1700" cap="small">
                <a:solidFill>
                  <a:srgbClr val="FFFFFF"/>
                </a:solidFill>
                <a:latin typeface="Calibri"/>
                <a:ea typeface="+mn-lt"/>
                <a:cs typeface="+mn-lt"/>
              </a:rPr>
              <a:t>August 21</a:t>
            </a:r>
            <a:r>
              <a:rPr lang="en-US" sz="1700" cap="small" baseline="30000">
                <a:solidFill>
                  <a:srgbClr val="FFFFFF"/>
                </a:solidFill>
                <a:latin typeface="Calibri"/>
                <a:ea typeface="+mn-lt"/>
                <a:cs typeface="+mn-lt"/>
              </a:rPr>
              <a:t>st</a:t>
            </a:r>
            <a:r>
              <a:rPr lang="en-US" sz="1700" cap="small">
                <a:solidFill>
                  <a:srgbClr val="FFFFFF"/>
                </a:solidFill>
                <a:latin typeface="Calibri"/>
                <a:ea typeface="+mn-lt"/>
                <a:cs typeface="+mn-lt"/>
              </a:rPr>
              <a:t> , 2025</a:t>
            </a:r>
          </a:p>
        </p:txBody>
      </p:sp>
      <p:sp>
        <p:nvSpPr>
          <p:cNvPr id="21" name="Oval 20">
            <a:extLst>
              <a:ext uri="{FF2B5EF4-FFF2-40B4-BE49-F238E27FC236}">
                <a16:creationId xmlns:a16="http://schemas.microsoft.com/office/drawing/2014/main" id="{F4AFDDCA-6ABA-4D23-8A5C-1BF0F43081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90589" y="1062544"/>
            <a:ext cx="4756162" cy="475616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Graphic 2" descr="Medicine with solid fill">
            <a:extLst>
              <a:ext uri="{FF2B5EF4-FFF2-40B4-BE49-F238E27FC236}">
                <a16:creationId xmlns:a16="http://schemas.microsoft.com/office/drawing/2014/main" id="{73367CFB-5652-F6C4-7DDF-3620E267ED57}"/>
              </a:ext>
            </a:extLst>
          </p:cNvPr>
          <p:cNvPicPr>
            <a:picLocks noChangeAspect="1"/>
          </p:cNvPicPr>
          <p:nvPr/>
        </p:nvPicPr>
        <p:blipFill>
          <a:blip r:embed="rId3">
            <a:extLst>
              <a:ext uri="{96DAC541-7B7A-43D3-8B79-37D633B846F1}">
                <asvg:svgBlip xmlns:asvg="http://schemas.microsoft.com/office/drawing/2016/SVG/main" r:embed="rId4"/>
              </a:ext>
            </a:extLst>
          </a:blip>
          <a:stretch/>
        </p:blipFill>
        <p:spPr>
          <a:xfrm>
            <a:off x="7461874" y="2108877"/>
            <a:ext cx="2654533" cy="2654533"/>
          </a:xfrm>
          <a:prstGeom prst="rect">
            <a:avLst/>
          </a:prstGeom>
        </p:spPr>
      </p:pic>
    </p:spTree>
    <p:extLst>
      <p:ext uri="{BB962C8B-B14F-4D97-AF65-F5344CB8AC3E}">
        <p14:creationId xmlns:p14="http://schemas.microsoft.com/office/powerpoint/2010/main" val="20438054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740C146-93A6-4B07-9ABB-B8A3D5C49179}"/>
              </a:ext>
            </a:extLst>
          </p:cNvPr>
          <p:cNvSpPr>
            <a:spLocks noGrp="1"/>
          </p:cNvSpPr>
          <p:nvPr>
            <p:ph type="title"/>
          </p:nvPr>
        </p:nvSpPr>
        <p:spPr>
          <a:xfrm>
            <a:off x="223853" y="138662"/>
            <a:ext cx="10972800" cy="874654"/>
          </a:xfrm>
        </p:spPr>
        <p:txBody>
          <a:bodyPr/>
          <a:lstStyle/>
          <a:p>
            <a:r>
              <a:rPr lang="en-US">
                <a:latin typeface="Aptos"/>
                <a:cs typeface="Arial"/>
              </a:rPr>
              <a:t>Next Steps</a:t>
            </a:r>
            <a:endParaRPr lang="en-US">
              <a:latin typeface="Aptos" panose="020B0004020202020204" pitchFamily="34" charset="0"/>
            </a:endParaRPr>
          </a:p>
        </p:txBody>
      </p:sp>
      <p:sp>
        <p:nvSpPr>
          <p:cNvPr id="4" name="Content Placeholder 3">
            <a:extLst>
              <a:ext uri="{FF2B5EF4-FFF2-40B4-BE49-F238E27FC236}">
                <a16:creationId xmlns:a16="http://schemas.microsoft.com/office/drawing/2014/main" id="{4005328C-7060-468E-AEE7-8A91A4BFCF55}"/>
              </a:ext>
            </a:extLst>
          </p:cNvPr>
          <p:cNvSpPr>
            <a:spLocks noGrp="1"/>
          </p:cNvSpPr>
          <p:nvPr>
            <p:ph idx="1"/>
          </p:nvPr>
        </p:nvSpPr>
        <p:spPr>
          <a:xfrm>
            <a:off x="381000" y="1122103"/>
            <a:ext cx="11620500" cy="5261612"/>
          </a:xfrm>
          <a:ln>
            <a:solidFill>
              <a:schemeClr val="bg1"/>
            </a:solidFill>
          </a:ln>
        </p:spPr>
        <p:style>
          <a:lnRef idx="2">
            <a:schemeClr val="accent1"/>
          </a:lnRef>
          <a:fillRef idx="1">
            <a:schemeClr val="lt1"/>
          </a:fillRef>
          <a:effectRef idx="0">
            <a:schemeClr val="accent1"/>
          </a:effectRef>
          <a:fontRef idx="minor">
            <a:schemeClr val="dk1"/>
          </a:fontRef>
        </p:style>
        <p:txBody>
          <a:bodyPr vert="horz" lIns="91440" tIns="45720" rIns="91440" bIns="45720" rtlCol="0" anchor="t">
            <a:noAutofit/>
          </a:bodyPr>
          <a:lstStyle/>
          <a:p>
            <a:pPr marL="0" indent="0">
              <a:lnSpc>
                <a:spcPct val="100000"/>
              </a:lnSpc>
              <a:spcBef>
                <a:spcPts val="0"/>
              </a:spcBef>
              <a:buNone/>
            </a:pPr>
            <a:r>
              <a:rPr lang="en-US" sz="2400" dirty="0">
                <a:latin typeface="Aptos"/>
                <a:cs typeface="Arial"/>
              </a:rPr>
              <a:t>A project team has now been formed to operationalize this work, consisting of EHS, DPH, DDS, DMH, DCF, </a:t>
            </a:r>
            <a:r>
              <a:rPr lang="en-US" sz="2400" dirty="0" err="1">
                <a:latin typeface="Aptos"/>
                <a:cs typeface="Arial"/>
              </a:rPr>
              <a:t>MassAbility</a:t>
            </a:r>
            <a:r>
              <a:rPr lang="en-US" sz="2400" dirty="0">
                <a:latin typeface="Aptos"/>
                <a:cs typeface="Arial"/>
              </a:rPr>
              <a:t> and </a:t>
            </a:r>
            <a:r>
              <a:rPr lang="en-US" sz="2400" dirty="0" err="1">
                <a:latin typeface="Aptos"/>
                <a:cs typeface="Arial"/>
              </a:rPr>
              <a:t>Impruvon</a:t>
            </a:r>
            <a:r>
              <a:rPr lang="en-US" sz="2400" dirty="0">
                <a:latin typeface="Aptos"/>
                <a:cs typeface="Arial"/>
              </a:rPr>
              <a:t> experts.</a:t>
            </a:r>
          </a:p>
          <a:p>
            <a:pPr lvl="1">
              <a:lnSpc>
                <a:spcPct val="100000"/>
              </a:lnSpc>
              <a:spcBef>
                <a:spcPts val="0"/>
              </a:spcBef>
            </a:pPr>
            <a:r>
              <a:rPr lang="en-US" sz="2000" dirty="0">
                <a:latin typeface="Aptos"/>
                <a:cs typeface="Arial"/>
              </a:rPr>
              <a:t>A series of communications to all MAP providers are being formulated and will be distributed in the next few weeks.</a:t>
            </a:r>
          </a:p>
          <a:p>
            <a:pPr marL="0" indent="0">
              <a:lnSpc>
                <a:spcPct val="100000"/>
              </a:lnSpc>
              <a:spcBef>
                <a:spcPts val="0"/>
              </a:spcBef>
              <a:buNone/>
            </a:pPr>
            <a:endParaRPr lang="en-US" sz="2400" dirty="0">
              <a:latin typeface="Aptos"/>
              <a:cs typeface="Arial"/>
            </a:endParaRPr>
          </a:p>
          <a:p>
            <a:pPr marL="0" indent="0">
              <a:lnSpc>
                <a:spcPct val="100000"/>
              </a:lnSpc>
              <a:spcBef>
                <a:spcPts val="0"/>
              </a:spcBef>
              <a:buNone/>
            </a:pPr>
            <a:r>
              <a:rPr lang="en-US" sz="2400" dirty="0">
                <a:latin typeface="Aptos"/>
                <a:cs typeface="Arial"/>
              </a:rPr>
              <a:t>MAP providers will receive further information about the system and timelines for implementation.</a:t>
            </a:r>
          </a:p>
          <a:p>
            <a:pPr marL="0" indent="0">
              <a:lnSpc>
                <a:spcPct val="100000"/>
              </a:lnSpc>
              <a:spcBef>
                <a:spcPts val="0"/>
              </a:spcBef>
              <a:buNone/>
            </a:pPr>
            <a:endParaRPr lang="en-US" sz="2400" dirty="0">
              <a:latin typeface="Aptos"/>
              <a:cs typeface="Arial"/>
            </a:endParaRPr>
          </a:p>
          <a:p>
            <a:pPr lvl="1">
              <a:lnSpc>
                <a:spcPct val="100000"/>
              </a:lnSpc>
              <a:spcBef>
                <a:spcPts val="0"/>
              </a:spcBef>
            </a:pPr>
            <a:r>
              <a:rPr lang="en-US" sz="2000" dirty="0">
                <a:latin typeface="Aptos"/>
                <a:cs typeface="Arial"/>
              </a:rPr>
              <a:t>Two links will be made available to service users in the opening communication:-</a:t>
            </a:r>
          </a:p>
          <a:p>
            <a:pPr lvl="2">
              <a:lnSpc>
                <a:spcPct val="100000"/>
              </a:lnSpc>
              <a:spcBef>
                <a:spcPts val="0"/>
              </a:spcBef>
              <a:buFont typeface="Courier New" panose="02070309020205020404" pitchFamily="49" charset="0"/>
              <a:buChar char="o"/>
            </a:pPr>
            <a:r>
              <a:rPr lang="en-US" sz="2000" dirty="0">
                <a:latin typeface="Aptos"/>
                <a:cs typeface="Arial"/>
              </a:rPr>
              <a:t>A link to register for a virtual information session</a:t>
            </a:r>
          </a:p>
          <a:p>
            <a:pPr lvl="2">
              <a:lnSpc>
                <a:spcPct val="100000"/>
              </a:lnSpc>
              <a:spcBef>
                <a:spcPts val="0"/>
              </a:spcBef>
              <a:buFont typeface="Courier New" panose="02070309020205020404" pitchFamily="49" charset="0"/>
              <a:buChar char="o"/>
            </a:pPr>
            <a:r>
              <a:rPr lang="en-US" sz="2000" dirty="0">
                <a:latin typeface="Aptos"/>
                <a:cs typeface="Arial"/>
              </a:rPr>
              <a:t>A link to enroll in the first round of onboarding to the system</a:t>
            </a:r>
          </a:p>
          <a:p>
            <a:pPr marL="114300" indent="0">
              <a:lnSpc>
                <a:spcPct val="100000"/>
              </a:lnSpc>
              <a:spcBef>
                <a:spcPts val="0"/>
              </a:spcBef>
              <a:buNone/>
            </a:pPr>
            <a:endParaRPr lang="en-US" sz="2400" b="1" dirty="0">
              <a:latin typeface="Aptos"/>
              <a:cs typeface="Arial"/>
            </a:endParaRPr>
          </a:p>
          <a:p>
            <a:pPr marL="114300" indent="0">
              <a:lnSpc>
                <a:spcPct val="100000"/>
              </a:lnSpc>
              <a:spcBef>
                <a:spcPts val="0"/>
              </a:spcBef>
              <a:buNone/>
            </a:pPr>
            <a:r>
              <a:rPr lang="en-US" sz="2400" b="1" dirty="0">
                <a:latin typeface="Aptos"/>
                <a:cs typeface="Arial"/>
              </a:rPr>
              <a:t>We encourage you to sign up at the earliest opportunity while we have resources in place to onboard, train and troubleshoot throughout the onboarding process. </a:t>
            </a:r>
          </a:p>
        </p:txBody>
      </p:sp>
      <p:sp>
        <p:nvSpPr>
          <p:cNvPr id="2" name="Slide Number Placeholder 1">
            <a:extLst>
              <a:ext uri="{FF2B5EF4-FFF2-40B4-BE49-F238E27FC236}">
                <a16:creationId xmlns:a16="http://schemas.microsoft.com/office/drawing/2014/main" id="{D81A83C4-E0BA-4314-B8BF-B643EDC9ED5E}"/>
              </a:ext>
            </a:extLst>
          </p:cNvPr>
          <p:cNvSpPr>
            <a:spLocks noGrp="1"/>
          </p:cNvSpPr>
          <p:nvPr>
            <p:ph type="sldNum" sz="quarter" idx="4"/>
          </p:nvPr>
        </p:nvSpPr>
        <p:spPr>
          <a:prstGeom prst="rect">
            <a:avLst/>
          </a:prstGeom>
        </p:spPr>
        <p:txBody>
          <a:bodyPr/>
          <a:lstStyle/>
          <a:p>
            <a:fld id="{CA49D0EE-DE7F-324B-A84C-F36708423CDB}" type="slidenum">
              <a:rPr lang="en-US" smtClean="0"/>
              <a:pPr/>
              <a:t>10</a:t>
            </a:fld>
            <a:endParaRPr lang="en-US"/>
          </a:p>
        </p:txBody>
      </p:sp>
    </p:spTree>
    <p:extLst>
      <p:ext uri="{BB962C8B-B14F-4D97-AF65-F5344CB8AC3E}">
        <p14:creationId xmlns:p14="http://schemas.microsoft.com/office/powerpoint/2010/main" val="37605934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4ED2BF-B30F-7EBD-BE2E-61E07A5E67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3D1F4C-BC0E-E111-71C9-5E9247BD9D77}"/>
              </a:ext>
            </a:extLst>
          </p:cNvPr>
          <p:cNvSpPr>
            <a:spLocks noGrp="1"/>
          </p:cNvSpPr>
          <p:nvPr>
            <p:ph type="title"/>
          </p:nvPr>
        </p:nvSpPr>
        <p:spPr>
          <a:xfrm>
            <a:off x="1645539" y="1737360"/>
            <a:ext cx="5568506" cy="4041648"/>
          </a:xfrm>
        </p:spPr>
        <p:txBody>
          <a:bodyPr anchor="ctr">
            <a:normAutofit/>
          </a:bodyPr>
          <a:lstStyle/>
          <a:p>
            <a:r>
              <a:rPr lang="en-US" sz="6000">
                <a:effectLst/>
                <a:latin typeface="Aptos" panose="020B0004020202020204" pitchFamily="34" charset="0"/>
                <a:ea typeface="Times New Roman" panose="02020603050405020304" pitchFamily="18" charset="0"/>
              </a:rPr>
              <a:t>Any questions?</a:t>
            </a:r>
            <a:br>
              <a:rPr lang="en-US" sz="2800">
                <a:effectLst/>
                <a:latin typeface="Aptos" panose="020B0004020202020204" pitchFamily="34" charset="0"/>
                <a:ea typeface="Times New Roman" panose="02020603050405020304" pitchFamily="18" charset="0"/>
              </a:rPr>
            </a:br>
            <a:br>
              <a:rPr lang="en-US" sz="1800">
                <a:effectLst/>
                <a:latin typeface="Times New Roman" panose="02020603050405020304" pitchFamily="18" charset="0"/>
                <a:ea typeface="Times New Roman" panose="02020603050405020304" pitchFamily="18" charset="0"/>
              </a:rPr>
            </a:br>
            <a:endParaRPr lang="en-US" sz="5400">
              <a:latin typeface="Calibri"/>
              <a:cs typeface="Calibri"/>
            </a:endParaRPr>
          </a:p>
        </p:txBody>
      </p:sp>
      <p:pic>
        <p:nvPicPr>
          <p:cNvPr id="4" name="Graphic 3" descr="Questions with solid fill">
            <a:extLst>
              <a:ext uri="{FF2B5EF4-FFF2-40B4-BE49-F238E27FC236}">
                <a16:creationId xmlns:a16="http://schemas.microsoft.com/office/drawing/2014/main" id="{94D77EE4-86D5-2631-D6F8-C1513B222DF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888224" y="1088136"/>
            <a:ext cx="3486912" cy="3486912"/>
          </a:xfrm>
          <a:prstGeom prst="rect">
            <a:avLst/>
          </a:prstGeom>
        </p:spPr>
      </p:pic>
    </p:spTree>
    <p:extLst>
      <p:ext uri="{BB962C8B-B14F-4D97-AF65-F5344CB8AC3E}">
        <p14:creationId xmlns:p14="http://schemas.microsoft.com/office/powerpoint/2010/main" val="39245018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1785A978-E8DF-43C5-81AD-9E02D99320AA}"/>
              </a:ext>
            </a:extLst>
          </p:cNvPr>
          <p:cNvSpPr>
            <a:spLocks noGrp="1"/>
          </p:cNvSpPr>
          <p:nvPr>
            <p:ph type="body" sz="quarter" idx="10"/>
          </p:nvPr>
        </p:nvSpPr>
        <p:spPr>
          <a:xfrm>
            <a:off x="875730" y="3032002"/>
            <a:ext cx="10440537" cy="1373701"/>
          </a:xfrm>
        </p:spPr>
        <p:txBody>
          <a:bodyPr/>
          <a:lstStyle/>
          <a:p>
            <a:r>
              <a:rPr lang="en-US">
                <a:latin typeface="+mn-lt"/>
              </a:rPr>
              <a:t>MAP Testing, Training, &amp; Certification</a:t>
            </a:r>
          </a:p>
        </p:txBody>
      </p:sp>
      <p:sp>
        <p:nvSpPr>
          <p:cNvPr id="6" name="Text Placeholder 5">
            <a:extLst>
              <a:ext uri="{FF2B5EF4-FFF2-40B4-BE49-F238E27FC236}">
                <a16:creationId xmlns:a16="http://schemas.microsoft.com/office/drawing/2014/main" id="{47C6150D-AC60-4C53-BF42-5D0DCA499FFF}"/>
              </a:ext>
            </a:extLst>
          </p:cNvPr>
          <p:cNvSpPr>
            <a:spLocks noGrp="1"/>
          </p:cNvSpPr>
          <p:nvPr>
            <p:ph type="body" sz="quarter" idx="11"/>
          </p:nvPr>
        </p:nvSpPr>
        <p:spPr/>
        <p:txBody>
          <a:bodyPr/>
          <a:lstStyle/>
          <a:p>
            <a:r>
              <a:rPr lang="en-US">
                <a:latin typeface="+mn-lt"/>
              </a:rPr>
              <a:t>August 2025</a:t>
            </a:r>
          </a:p>
        </p:txBody>
      </p:sp>
    </p:spTree>
    <p:extLst>
      <p:ext uri="{BB962C8B-B14F-4D97-AF65-F5344CB8AC3E}">
        <p14:creationId xmlns:p14="http://schemas.microsoft.com/office/powerpoint/2010/main" val="25525313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71399D-9FC9-F00B-5F28-302E4DF6378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19DA6B9-121C-3AEB-EE81-4CFCC57115B4}"/>
              </a:ext>
            </a:extLst>
          </p:cNvPr>
          <p:cNvSpPr>
            <a:spLocks noGrp="1"/>
          </p:cNvSpPr>
          <p:nvPr>
            <p:ph type="title"/>
          </p:nvPr>
        </p:nvSpPr>
        <p:spPr>
          <a:xfrm>
            <a:off x="600075" y="128542"/>
            <a:ext cx="10972800" cy="874654"/>
          </a:xfrm>
        </p:spPr>
        <p:txBody>
          <a:bodyPr>
            <a:normAutofit fontScale="90000"/>
          </a:bodyPr>
          <a:lstStyle/>
          <a:p>
            <a:r>
              <a:rPr lang="en-US">
                <a:solidFill>
                  <a:schemeClr val="bg1">
                    <a:lumMod val="95000"/>
                  </a:schemeClr>
                </a:solidFill>
                <a:latin typeface="Aptos" panose="020B0004020202020204" pitchFamily="34" charset="0"/>
              </a:rPr>
              <a:t>Enhancements to RIA Curriculum and testing procedures     </a:t>
            </a:r>
            <a:br>
              <a:rPr lang="en-US">
                <a:solidFill>
                  <a:schemeClr val="bg1">
                    <a:lumMod val="95000"/>
                  </a:schemeClr>
                </a:solidFill>
                <a:latin typeface="Aptos" panose="020B0004020202020204" pitchFamily="34" charset="0"/>
              </a:rPr>
            </a:br>
            <a:r>
              <a:rPr lang="en-US">
                <a:solidFill>
                  <a:schemeClr val="bg1">
                    <a:lumMod val="95000"/>
                  </a:schemeClr>
                </a:solidFill>
                <a:latin typeface="Aptos" panose="020B0004020202020204" pitchFamily="34" charset="0"/>
              </a:rPr>
              <a:t>in 2024</a:t>
            </a:r>
            <a:endParaRPr lang="en-US">
              <a:latin typeface="Aptos" panose="020B0004020202020204" pitchFamily="34" charset="0"/>
            </a:endParaRPr>
          </a:p>
        </p:txBody>
      </p:sp>
      <p:sp>
        <p:nvSpPr>
          <p:cNvPr id="4" name="Content Placeholder 3">
            <a:extLst>
              <a:ext uri="{FF2B5EF4-FFF2-40B4-BE49-F238E27FC236}">
                <a16:creationId xmlns:a16="http://schemas.microsoft.com/office/drawing/2014/main" id="{256540F5-2646-0FF2-5BA9-4186F715CA64}"/>
              </a:ext>
            </a:extLst>
          </p:cNvPr>
          <p:cNvSpPr>
            <a:spLocks noGrp="1"/>
          </p:cNvSpPr>
          <p:nvPr>
            <p:ph idx="1"/>
          </p:nvPr>
        </p:nvSpPr>
        <p:spPr>
          <a:xfrm>
            <a:off x="638175" y="1030519"/>
            <a:ext cx="11620500" cy="5261612"/>
          </a:xfrm>
        </p:spPr>
        <p:style>
          <a:lnRef idx="2">
            <a:schemeClr val="accent1"/>
          </a:lnRef>
          <a:fillRef idx="1">
            <a:schemeClr val="lt1"/>
          </a:fillRef>
          <a:effectRef idx="0">
            <a:schemeClr val="accent1"/>
          </a:effectRef>
          <a:fontRef idx="minor">
            <a:schemeClr val="dk1"/>
          </a:fontRef>
        </p:style>
        <p:txBody>
          <a:bodyPr vert="horz" lIns="91440" tIns="45720" rIns="91440" bIns="45720" rtlCol="0" anchor="t">
            <a:noAutofit/>
          </a:bodyPr>
          <a:lstStyle/>
          <a:p>
            <a:pPr marL="0" indent="0">
              <a:lnSpc>
                <a:spcPct val="100000"/>
              </a:lnSpc>
              <a:spcBef>
                <a:spcPts val="0"/>
              </a:spcBef>
              <a:buNone/>
            </a:pPr>
            <a:endParaRPr lang="en-US" sz="2400" b="1">
              <a:latin typeface="Aptos"/>
              <a:cs typeface="Arial"/>
            </a:endParaRPr>
          </a:p>
          <a:p>
            <a:pPr marL="0" indent="0">
              <a:lnSpc>
                <a:spcPct val="100000"/>
              </a:lnSpc>
              <a:spcBef>
                <a:spcPts val="0"/>
              </a:spcBef>
              <a:buNone/>
            </a:pPr>
            <a:r>
              <a:rPr lang="en-US" sz="1800" b="1">
                <a:latin typeface="Aptos"/>
              </a:rPr>
              <a:t>Improve Reading Comprehension and Reading Ease</a:t>
            </a:r>
          </a:p>
          <a:p>
            <a:pPr>
              <a:lnSpc>
                <a:spcPct val="100000"/>
              </a:lnSpc>
              <a:spcBef>
                <a:spcPts val="0"/>
              </a:spcBef>
              <a:buClr>
                <a:srgbClr val="0F2C41"/>
              </a:buClr>
              <a:buFont typeface="Courier New" panose="02070309020205020404" pitchFamily="49" charset="0"/>
              <a:buChar char="o"/>
            </a:pPr>
            <a:r>
              <a:rPr lang="en-US" sz="1800">
                <a:latin typeface="Aptos"/>
              </a:rPr>
              <a:t>Lower grade level – Previously  at 10</a:t>
            </a:r>
            <a:r>
              <a:rPr lang="en-US" sz="1800" baseline="30000">
                <a:latin typeface="Aptos"/>
              </a:rPr>
              <a:t>th</a:t>
            </a:r>
            <a:r>
              <a:rPr lang="en-US" sz="1800">
                <a:latin typeface="Aptos"/>
              </a:rPr>
              <a:t> grade level but lowered to 8</a:t>
            </a:r>
            <a:r>
              <a:rPr lang="en-US" sz="1800" baseline="30000">
                <a:latin typeface="Aptos"/>
              </a:rPr>
              <a:t>th</a:t>
            </a:r>
            <a:r>
              <a:rPr lang="en-US" sz="1800">
                <a:latin typeface="Aptos"/>
              </a:rPr>
              <a:t> grade.</a:t>
            </a:r>
            <a:endParaRPr lang="en-US" sz="1800">
              <a:latin typeface="Aptos" panose="020B0004020202020204" pitchFamily="34" charset="0"/>
            </a:endParaRPr>
          </a:p>
          <a:p>
            <a:pPr>
              <a:lnSpc>
                <a:spcPct val="100000"/>
              </a:lnSpc>
              <a:spcBef>
                <a:spcPts val="0"/>
              </a:spcBef>
              <a:buClr>
                <a:srgbClr val="0F2C41"/>
              </a:buClr>
              <a:buFont typeface="Courier New" panose="02070309020205020404" pitchFamily="49" charset="0"/>
              <a:buChar char="o"/>
            </a:pPr>
            <a:r>
              <a:rPr lang="en-US" sz="1800">
                <a:latin typeface="Aptos"/>
              </a:rPr>
              <a:t>Increase reading ease - Flesch Reading Ease of at least 60, which is standard.</a:t>
            </a:r>
            <a:endParaRPr lang="en-US" sz="1800">
              <a:latin typeface="Aptos" panose="020B0004020202020204" pitchFamily="34" charset="0"/>
            </a:endParaRPr>
          </a:p>
          <a:p>
            <a:pPr marL="0" indent="0">
              <a:lnSpc>
                <a:spcPct val="100000"/>
              </a:lnSpc>
              <a:spcBef>
                <a:spcPts val="0"/>
              </a:spcBef>
              <a:buClr>
                <a:srgbClr val="0F2C41"/>
              </a:buClr>
              <a:buNone/>
            </a:pPr>
            <a:endParaRPr lang="en-US" sz="1800" b="1">
              <a:latin typeface="Aptos" panose="020B0004020202020204" pitchFamily="34" charset="0"/>
            </a:endParaRPr>
          </a:p>
          <a:p>
            <a:pPr marL="0" indent="0">
              <a:lnSpc>
                <a:spcPct val="100000"/>
              </a:lnSpc>
              <a:spcBef>
                <a:spcPts val="0"/>
              </a:spcBef>
              <a:buNone/>
            </a:pPr>
            <a:r>
              <a:rPr lang="en-US" sz="1800" b="1">
                <a:latin typeface="Aptos" panose="020B0004020202020204" pitchFamily="34" charset="0"/>
              </a:rPr>
              <a:t>Improve Readability</a:t>
            </a:r>
          </a:p>
          <a:p>
            <a:pPr>
              <a:lnSpc>
                <a:spcPct val="100000"/>
              </a:lnSpc>
              <a:spcBef>
                <a:spcPts val="0"/>
              </a:spcBef>
              <a:buClr>
                <a:srgbClr val="0F2C41"/>
              </a:buClr>
              <a:buFont typeface="Courier New" panose="02070309020205020404" pitchFamily="49" charset="0"/>
              <a:buChar char="o"/>
            </a:pPr>
            <a:r>
              <a:rPr lang="en-US" sz="1800">
                <a:latin typeface="Aptos"/>
              </a:rPr>
              <a:t>Breaking up long sentences and paragraphs into simple sentences. </a:t>
            </a:r>
          </a:p>
          <a:p>
            <a:pPr>
              <a:lnSpc>
                <a:spcPct val="100000"/>
              </a:lnSpc>
              <a:spcBef>
                <a:spcPts val="0"/>
              </a:spcBef>
              <a:buClr>
                <a:srgbClr val="0F2C41"/>
              </a:buClr>
              <a:buFont typeface="Courier New" panose="02070309020205020404" pitchFamily="49" charset="0"/>
              <a:buChar char="o"/>
            </a:pPr>
            <a:r>
              <a:rPr lang="en-US" sz="1800">
                <a:latin typeface="Aptos"/>
              </a:rPr>
              <a:t>Reducing passive voice; using more direct language.</a:t>
            </a:r>
            <a:endParaRPr lang="en-US" sz="1800">
              <a:latin typeface="Aptos" panose="020B0004020202020204" pitchFamily="34" charset="0"/>
            </a:endParaRPr>
          </a:p>
          <a:p>
            <a:pPr>
              <a:lnSpc>
                <a:spcPct val="100000"/>
              </a:lnSpc>
              <a:spcBef>
                <a:spcPts val="0"/>
              </a:spcBef>
              <a:buClr>
                <a:srgbClr val="0F2C41"/>
              </a:buClr>
              <a:buFont typeface="Courier New" panose="02070309020205020404" pitchFamily="49" charset="0"/>
              <a:buChar char="o"/>
            </a:pPr>
            <a:r>
              <a:rPr lang="en-US" sz="1800">
                <a:latin typeface="Aptos"/>
              </a:rPr>
              <a:t>Re-wording or defining confusing words like ‘post’ or ‘sensitivity.’</a:t>
            </a:r>
            <a:endParaRPr lang="en-US" sz="1800">
              <a:latin typeface="Aptos" panose="020B0004020202020204" pitchFamily="34" charset="0"/>
            </a:endParaRPr>
          </a:p>
          <a:p>
            <a:pPr>
              <a:lnSpc>
                <a:spcPct val="100000"/>
              </a:lnSpc>
              <a:spcBef>
                <a:spcPts val="0"/>
              </a:spcBef>
              <a:buClr>
                <a:srgbClr val="0F2C41"/>
              </a:buClr>
              <a:buFont typeface="Courier New" panose="02070309020205020404" pitchFamily="49" charset="0"/>
              <a:buChar char="o"/>
            </a:pPr>
            <a:r>
              <a:rPr lang="en-US" sz="1800">
                <a:latin typeface="Aptos"/>
              </a:rPr>
              <a:t>Defining ‘very hard’ words in the text or with footnotes.</a:t>
            </a:r>
            <a:endParaRPr lang="en-US" sz="1800">
              <a:latin typeface="Aptos" panose="020B0004020202020204" pitchFamily="34" charset="0"/>
            </a:endParaRPr>
          </a:p>
          <a:p>
            <a:pPr marL="0" indent="0">
              <a:lnSpc>
                <a:spcPct val="100000"/>
              </a:lnSpc>
              <a:spcBef>
                <a:spcPts val="0"/>
              </a:spcBef>
              <a:buClr>
                <a:srgbClr val="0F2C41"/>
              </a:buClr>
              <a:buNone/>
            </a:pPr>
            <a:endParaRPr lang="en-US" sz="1800">
              <a:latin typeface="Aptos" panose="020B0004020202020204" pitchFamily="34" charset="0"/>
            </a:endParaRPr>
          </a:p>
          <a:p>
            <a:pPr marL="0" indent="0">
              <a:spcBef>
                <a:spcPts val="0"/>
              </a:spcBef>
              <a:buNone/>
            </a:pPr>
            <a:r>
              <a:rPr lang="en-US" sz="1800" b="1">
                <a:latin typeface="Aptos" panose="020B0004020202020204" pitchFamily="34" charset="0"/>
              </a:rPr>
              <a:t>Additional Enhancements</a:t>
            </a:r>
          </a:p>
          <a:p>
            <a:pPr>
              <a:lnSpc>
                <a:spcPct val="110000"/>
              </a:lnSpc>
              <a:spcBef>
                <a:spcPts val="0"/>
              </a:spcBef>
              <a:buClr>
                <a:srgbClr val="0F2C41"/>
              </a:buClr>
              <a:buFont typeface="Courier New" panose="02070309020205020404" pitchFamily="49" charset="0"/>
              <a:buChar char="o"/>
            </a:pPr>
            <a:r>
              <a:rPr lang="en-US" sz="1800">
                <a:latin typeface="Aptos"/>
              </a:rPr>
              <a:t>Reducing redundancies in the text and in the concepts.</a:t>
            </a:r>
            <a:endParaRPr lang="en-US" sz="1800">
              <a:latin typeface="Aptos" panose="020B0004020202020204" pitchFamily="34" charset="0"/>
            </a:endParaRPr>
          </a:p>
          <a:p>
            <a:pPr>
              <a:lnSpc>
                <a:spcPct val="110000"/>
              </a:lnSpc>
              <a:spcBef>
                <a:spcPts val="0"/>
              </a:spcBef>
              <a:buClr>
                <a:srgbClr val="0F2C41"/>
              </a:buClr>
              <a:buFont typeface="Courier New" panose="02070309020205020404" pitchFamily="49" charset="0"/>
              <a:buChar char="o"/>
            </a:pPr>
            <a:r>
              <a:rPr lang="en-US" sz="1800">
                <a:latin typeface="Aptos"/>
              </a:rPr>
              <a:t>Improving the flow of concepts.</a:t>
            </a:r>
            <a:endParaRPr lang="en-US" sz="1800">
              <a:latin typeface="Aptos" panose="020B0004020202020204" pitchFamily="34" charset="0"/>
            </a:endParaRPr>
          </a:p>
          <a:p>
            <a:pPr>
              <a:lnSpc>
                <a:spcPct val="110000"/>
              </a:lnSpc>
              <a:spcBef>
                <a:spcPts val="0"/>
              </a:spcBef>
              <a:buClr>
                <a:srgbClr val="0F2C41"/>
              </a:buClr>
              <a:buFont typeface="Courier New" panose="02070309020205020404" pitchFamily="49" charset="0"/>
              <a:buChar char="o"/>
            </a:pPr>
            <a:r>
              <a:rPr lang="en-US" sz="1800">
                <a:latin typeface="Aptos"/>
              </a:rPr>
              <a:t>Revising ‘Words You Should Know’, ‘Questions to Ask Your Supervisors’ and other adjunct pieces.</a:t>
            </a:r>
            <a:endParaRPr lang="en-US" sz="1800">
              <a:latin typeface="Aptos" panose="020B0004020202020204" pitchFamily="34" charset="0"/>
            </a:endParaRPr>
          </a:p>
          <a:p>
            <a:pPr>
              <a:lnSpc>
                <a:spcPct val="110000"/>
              </a:lnSpc>
              <a:spcBef>
                <a:spcPts val="0"/>
              </a:spcBef>
              <a:buClr>
                <a:srgbClr val="0F2C41"/>
              </a:buClr>
              <a:buFont typeface="Courier New" panose="02070309020205020404" pitchFamily="49" charset="0"/>
              <a:buChar char="o"/>
            </a:pPr>
            <a:r>
              <a:rPr lang="en-US" sz="1800">
                <a:latin typeface="Aptos"/>
              </a:rPr>
              <a:t>Including a glossary of footnoted terms and:</a:t>
            </a:r>
          </a:p>
          <a:p>
            <a:pPr>
              <a:lnSpc>
                <a:spcPct val="110000"/>
              </a:lnSpc>
              <a:spcBef>
                <a:spcPts val="0"/>
              </a:spcBef>
              <a:buClr>
                <a:srgbClr val="0F2C41"/>
              </a:buClr>
              <a:buFont typeface="Courier New" panose="02070309020205020404" pitchFamily="49" charset="0"/>
              <a:buChar char="o"/>
            </a:pPr>
            <a:r>
              <a:rPr lang="en-US" sz="1800">
                <a:latin typeface="Aptos"/>
              </a:rPr>
              <a:t>Multiple improvements to guidance for the testing process to improve accessibility</a:t>
            </a:r>
            <a:endParaRPr lang="en-US" sz="1800">
              <a:latin typeface="Aptos" panose="020B0004020202020204" pitchFamily="34" charset="0"/>
            </a:endParaRPr>
          </a:p>
          <a:p>
            <a:pPr marL="0" indent="0">
              <a:lnSpc>
                <a:spcPct val="100000"/>
              </a:lnSpc>
              <a:spcBef>
                <a:spcPts val="0"/>
              </a:spcBef>
              <a:buNone/>
            </a:pPr>
            <a:endParaRPr lang="en-US" sz="2400" b="1">
              <a:latin typeface="Aptos"/>
              <a:cs typeface="Arial"/>
            </a:endParaRPr>
          </a:p>
        </p:txBody>
      </p:sp>
      <p:sp>
        <p:nvSpPr>
          <p:cNvPr id="2" name="Slide Number Placeholder 1">
            <a:extLst>
              <a:ext uri="{FF2B5EF4-FFF2-40B4-BE49-F238E27FC236}">
                <a16:creationId xmlns:a16="http://schemas.microsoft.com/office/drawing/2014/main" id="{9FB38F48-E4EC-846A-1689-5A7981699248}"/>
              </a:ext>
            </a:extLst>
          </p:cNvPr>
          <p:cNvSpPr>
            <a:spLocks noGrp="1"/>
          </p:cNvSpPr>
          <p:nvPr>
            <p:ph type="sldNum" sz="quarter" idx="4"/>
          </p:nvPr>
        </p:nvSpPr>
        <p:spPr>
          <a:prstGeom prst="rect">
            <a:avLst/>
          </a:prstGeom>
        </p:spPr>
        <p:txBody>
          <a:bodyPr/>
          <a:lstStyle/>
          <a:p>
            <a:fld id="{CA49D0EE-DE7F-324B-A84C-F36708423CDB}" type="slidenum">
              <a:rPr lang="en-US" smtClean="0"/>
              <a:pPr/>
              <a:t>13</a:t>
            </a:fld>
            <a:endParaRPr lang="en-US"/>
          </a:p>
        </p:txBody>
      </p:sp>
    </p:spTree>
    <p:extLst>
      <p:ext uri="{BB962C8B-B14F-4D97-AF65-F5344CB8AC3E}">
        <p14:creationId xmlns:p14="http://schemas.microsoft.com/office/powerpoint/2010/main" val="3752959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7697E17-BCF5-4169-AD27-BB3793BA068F}"/>
              </a:ext>
            </a:extLst>
          </p:cNvPr>
          <p:cNvSpPr>
            <a:spLocks noGrp="1"/>
          </p:cNvSpPr>
          <p:nvPr>
            <p:ph type="title"/>
          </p:nvPr>
        </p:nvSpPr>
        <p:spPr>
          <a:xfrm>
            <a:off x="335202" y="80211"/>
            <a:ext cx="10972800" cy="874654"/>
          </a:xfrm>
        </p:spPr>
        <p:txBody>
          <a:bodyPr/>
          <a:lstStyle/>
          <a:p>
            <a:r>
              <a:rPr lang="en-US">
                <a:latin typeface="Aptos" panose="020B0004020202020204" pitchFamily="34" charset="0"/>
              </a:rPr>
              <a:t>Percent of Students Tested &amp; Certified</a:t>
            </a:r>
          </a:p>
        </p:txBody>
      </p:sp>
      <p:sp>
        <p:nvSpPr>
          <p:cNvPr id="2" name="Slide Number Placeholder 1">
            <a:extLst>
              <a:ext uri="{FF2B5EF4-FFF2-40B4-BE49-F238E27FC236}">
                <a16:creationId xmlns:a16="http://schemas.microsoft.com/office/drawing/2014/main" id="{24E25C5E-BC81-4CF3-BA2D-D0D14555BD3E}"/>
              </a:ext>
            </a:extLst>
          </p:cNvPr>
          <p:cNvSpPr>
            <a:spLocks noGrp="1"/>
          </p:cNvSpPr>
          <p:nvPr>
            <p:ph type="sldNum" sz="quarter" idx="4"/>
          </p:nvPr>
        </p:nvSpPr>
        <p:spPr/>
        <p:txBody>
          <a:bodyPr/>
          <a:lstStyle/>
          <a:p>
            <a:fld id="{CA49D0EE-DE7F-324B-A84C-F36708423CDB}" type="slidenum">
              <a:rPr lang="en-US" smtClean="0"/>
              <a:pPr/>
              <a:t>14</a:t>
            </a:fld>
            <a:endParaRPr lang="en-US"/>
          </a:p>
        </p:txBody>
      </p:sp>
      <p:sp>
        <p:nvSpPr>
          <p:cNvPr id="12" name="TextBox 11">
            <a:extLst>
              <a:ext uri="{FF2B5EF4-FFF2-40B4-BE49-F238E27FC236}">
                <a16:creationId xmlns:a16="http://schemas.microsoft.com/office/drawing/2014/main" id="{AE7D72EC-9003-51F2-EEC2-FC94F0FC027F}"/>
              </a:ext>
            </a:extLst>
          </p:cNvPr>
          <p:cNvSpPr txBox="1"/>
          <p:nvPr/>
        </p:nvSpPr>
        <p:spPr>
          <a:xfrm>
            <a:off x="5351181" y="3498126"/>
            <a:ext cx="6470874" cy="369332"/>
          </a:xfrm>
          <a:prstGeom prst="rect">
            <a:avLst/>
          </a:prstGeom>
          <a:noFill/>
        </p:spPr>
        <p:txBody>
          <a:bodyPr wrap="none" lIns="91440" tIns="45720" rIns="91440" bIns="45720" rtlCol="0" anchor="t">
            <a:spAutoFit/>
          </a:bodyPr>
          <a:lstStyle/>
          <a:p>
            <a:r>
              <a:rPr lang="en-US" sz="1800" i="1"/>
              <a:t>*Took at least one part of the test: Knowledge and/or </a:t>
            </a:r>
            <a:r>
              <a:rPr lang="en-US" i="1"/>
              <a:t>med</a:t>
            </a:r>
            <a:r>
              <a:rPr lang="en-US" sz="1800" i="1"/>
              <a:t> </a:t>
            </a:r>
            <a:r>
              <a:rPr lang="en-US" i="1"/>
              <a:t>admin</a:t>
            </a:r>
          </a:p>
        </p:txBody>
      </p:sp>
      <p:pic>
        <p:nvPicPr>
          <p:cNvPr id="3" name="Picture 2">
            <a:extLst>
              <a:ext uri="{FF2B5EF4-FFF2-40B4-BE49-F238E27FC236}">
                <a16:creationId xmlns:a16="http://schemas.microsoft.com/office/drawing/2014/main" id="{82BB4D79-4504-1314-A309-B497624EE08E}"/>
              </a:ext>
            </a:extLst>
          </p:cNvPr>
          <p:cNvPicPr>
            <a:picLocks noChangeAspect="1"/>
          </p:cNvPicPr>
          <p:nvPr/>
        </p:nvPicPr>
        <p:blipFill>
          <a:blip r:embed="rId3"/>
          <a:stretch>
            <a:fillRect/>
          </a:stretch>
        </p:blipFill>
        <p:spPr>
          <a:xfrm>
            <a:off x="335202" y="2025105"/>
            <a:ext cx="11436038" cy="1334770"/>
          </a:xfrm>
          <a:prstGeom prst="rect">
            <a:avLst/>
          </a:prstGeom>
        </p:spPr>
      </p:pic>
    </p:spTree>
    <p:extLst>
      <p:ext uri="{BB962C8B-B14F-4D97-AF65-F5344CB8AC3E}">
        <p14:creationId xmlns:p14="http://schemas.microsoft.com/office/powerpoint/2010/main" val="21425998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8445E23-9981-9A53-F34F-ED4F115DF274}"/>
              </a:ext>
            </a:extLst>
          </p:cNvPr>
          <p:cNvSpPr>
            <a:spLocks noGrp="1"/>
          </p:cNvSpPr>
          <p:nvPr>
            <p:ph type="sldNum" sz="quarter" idx="4"/>
          </p:nvPr>
        </p:nvSpPr>
        <p:spPr/>
        <p:txBody>
          <a:bodyPr/>
          <a:lstStyle/>
          <a:p>
            <a:fld id="{CA49D0EE-DE7F-324B-A84C-F36708423CDB}" type="slidenum">
              <a:rPr lang="en-US" smtClean="0"/>
              <a:pPr/>
              <a:t>15</a:t>
            </a:fld>
            <a:endParaRPr lang="en-US"/>
          </a:p>
        </p:txBody>
      </p:sp>
      <p:sp>
        <p:nvSpPr>
          <p:cNvPr id="3" name="Title 2">
            <a:extLst>
              <a:ext uri="{FF2B5EF4-FFF2-40B4-BE49-F238E27FC236}">
                <a16:creationId xmlns:a16="http://schemas.microsoft.com/office/drawing/2014/main" id="{806A1D68-5706-40CF-5035-F688C12BF908}"/>
              </a:ext>
            </a:extLst>
          </p:cNvPr>
          <p:cNvSpPr>
            <a:spLocks noGrp="1"/>
          </p:cNvSpPr>
          <p:nvPr>
            <p:ph type="title"/>
          </p:nvPr>
        </p:nvSpPr>
        <p:spPr>
          <a:xfrm>
            <a:off x="274321" y="120692"/>
            <a:ext cx="10972800" cy="874654"/>
          </a:xfrm>
        </p:spPr>
        <p:txBody>
          <a:bodyPr/>
          <a:lstStyle/>
          <a:p>
            <a:r>
              <a:rPr lang="en-US">
                <a:latin typeface="Aptos" panose="020B0004020202020204" pitchFamily="34" charset="0"/>
              </a:rPr>
              <a:t>Pass Rate</a:t>
            </a:r>
          </a:p>
        </p:txBody>
      </p:sp>
      <p:sp>
        <p:nvSpPr>
          <p:cNvPr id="11" name="TextBox 10">
            <a:extLst>
              <a:ext uri="{FF2B5EF4-FFF2-40B4-BE49-F238E27FC236}">
                <a16:creationId xmlns:a16="http://schemas.microsoft.com/office/drawing/2014/main" id="{6ADB13CE-58CF-A5A1-709F-2F421CB1B981}"/>
              </a:ext>
            </a:extLst>
          </p:cNvPr>
          <p:cNvSpPr txBox="1"/>
          <p:nvPr/>
        </p:nvSpPr>
        <p:spPr>
          <a:xfrm>
            <a:off x="2033337" y="3429000"/>
            <a:ext cx="8762999" cy="1200329"/>
          </a:xfrm>
          <a:prstGeom prst="rect">
            <a:avLst/>
          </a:prstGeom>
          <a:noFill/>
        </p:spPr>
        <p:txBody>
          <a:bodyPr wrap="square" lIns="91440" tIns="45720" rIns="91440" bIns="45720" rtlCol="0" anchor="t">
            <a:spAutoFit/>
          </a:bodyPr>
          <a:lstStyle/>
          <a:p>
            <a:r>
              <a:rPr lang="en-US"/>
              <a:t>Pass rates for those who took the tests (subset of the 3,991 trained) increased from 75.1 to 78.8 for knowledge and from 86.9% to 87.6% for medication administration.</a:t>
            </a:r>
          </a:p>
          <a:p>
            <a:r>
              <a:rPr lang="en-US" i="1"/>
              <a:t>Note that the number tested for knowledge and number tested for med admin are not mutually exclusive.</a:t>
            </a:r>
          </a:p>
        </p:txBody>
      </p:sp>
      <p:pic>
        <p:nvPicPr>
          <p:cNvPr id="4" name="Picture 3">
            <a:extLst>
              <a:ext uri="{FF2B5EF4-FFF2-40B4-BE49-F238E27FC236}">
                <a16:creationId xmlns:a16="http://schemas.microsoft.com/office/drawing/2014/main" id="{8486EB26-A7DD-7DD3-D6A8-2EF5D1CA7601}"/>
              </a:ext>
            </a:extLst>
          </p:cNvPr>
          <p:cNvPicPr>
            <a:picLocks noChangeAspect="1"/>
          </p:cNvPicPr>
          <p:nvPr/>
        </p:nvPicPr>
        <p:blipFill>
          <a:blip r:embed="rId3"/>
          <a:stretch>
            <a:fillRect/>
          </a:stretch>
        </p:blipFill>
        <p:spPr>
          <a:xfrm>
            <a:off x="529503" y="1779118"/>
            <a:ext cx="11099438" cy="1250940"/>
          </a:xfrm>
          <a:prstGeom prst="rect">
            <a:avLst/>
          </a:prstGeom>
        </p:spPr>
      </p:pic>
    </p:spTree>
    <p:extLst>
      <p:ext uri="{BB962C8B-B14F-4D97-AF65-F5344CB8AC3E}">
        <p14:creationId xmlns:p14="http://schemas.microsoft.com/office/powerpoint/2010/main" val="17150847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2864A4-DE6F-E3A0-7ECA-4209EC315D42}"/>
            </a:ext>
          </a:extLst>
        </p:cNvPr>
        <p:cNvGrpSpPr/>
        <p:nvPr/>
      </p:nvGrpSpPr>
      <p:grpSpPr>
        <a:xfrm>
          <a:off x="0" y="0"/>
          <a:ext cx="0" cy="0"/>
          <a:chOff x="0" y="0"/>
          <a:chExt cx="0" cy="0"/>
        </a:xfrm>
      </p:grpSpPr>
      <p:sp>
        <p:nvSpPr>
          <p:cNvPr id="9" name="Oval 8">
            <a:extLst>
              <a:ext uri="{FF2B5EF4-FFF2-40B4-BE49-F238E27FC236}">
                <a16:creationId xmlns:a16="http://schemas.microsoft.com/office/drawing/2014/main" id="{FD5D2434-E858-59B1-9EEF-89EFB25741F5}"/>
              </a:ext>
            </a:extLst>
          </p:cNvPr>
          <p:cNvSpPr/>
          <p:nvPr/>
        </p:nvSpPr>
        <p:spPr>
          <a:xfrm>
            <a:off x="7910453" y="2574515"/>
            <a:ext cx="680720" cy="233664"/>
          </a:xfrm>
          <a:prstGeom prst="ellipse">
            <a:avLst/>
          </a:prstGeom>
          <a:solidFill>
            <a:schemeClr val="bg1"/>
          </a:solidFill>
          <a:ln w="28575">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09EF8925-8A7D-9C63-46AD-11752D45E358}"/>
              </a:ext>
            </a:extLst>
          </p:cNvPr>
          <p:cNvSpPr/>
          <p:nvPr/>
        </p:nvSpPr>
        <p:spPr>
          <a:xfrm>
            <a:off x="7910453" y="3221858"/>
            <a:ext cx="680720" cy="233664"/>
          </a:xfrm>
          <a:prstGeom prst="ellipse">
            <a:avLst/>
          </a:prstGeom>
          <a:solidFill>
            <a:schemeClr val="bg1"/>
          </a:solidFill>
          <a:ln w="28575">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Slide Number Placeholder 1">
            <a:extLst>
              <a:ext uri="{FF2B5EF4-FFF2-40B4-BE49-F238E27FC236}">
                <a16:creationId xmlns:a16="http://schemas.microsoft.com/office/drawing/2014/main" id="{351C25A1-AEAD-277D-967A-992C1DBA60D0}"/>
              </a:ext>
            </a:extLst>
          </p:cNvPr>
          <p:cNvSpPr>
            <a:spLocks noGrp="1"/>
          </p:cNvSpPr>
          <p:nvPr>
            <p:ph type="sldNum" sz="quarter" idx="4"/>
          </p:nvPr>
        </p:nvSpPr>
        <p:spPr/>
        <p:txBody>
          <a:bodyPr/>
          <a:lstStyle/>
          <a:p>
            <a:fld id="{CA49D0EE-DE7F-324B-A84C-F36708423CDB}" type="slidenum">
              <a:rPr lang="en-US" smtClean="0"/>
              <a:pPr/>
              <a:t>16</a:t>
            </a:fld>
            <a:endParaRPr lang="en-US"/>
          </a:p>
        </p:txBody>
      </p:sp>
      <p:sp>
        <p:nvSpPr>
          <p:cNvPr id="3" name="Title 2">
            <a:extLst>
              <a:ext uri="{FF2B5EF4-FFF2-40B4-BE49-F238E27FC236}">
                <a16:creationId xmlns:a16="http://schemas.microsoft.com/office/drawing/2014/main" id="{956062EC-6EEF-459A-8923-A4EEAFE5DED7}"/>
              </a:ext>
            </a:extLst>
          </p:cNvPr>
          <p:cNvSpPr>
            <a:spLocks noGrp="1"/>
          </p:cNvSpPr>
          <p:nvPr>
            <p:ph type="title"/>
          </p:nvPr>
        </p:nvSpPr>
        <p:spPr>
          <a:xfrm>
            <a:off x="239896" y="93427"/>
            <a:ext cx="10972800" cy="874654"/>
          </a:xfrm>
        </p:spPr>
        <p:txBody>
          <a:bodyPr/>
          <a:lstStyle/>
          <a:p>
            <a:r>
              <a:rPr lang="en-US">
                <a:latin typeface="Aptos" panose="020B0004020202020204" pitchFamily="34" charset="0"/>
              </a:rPr>
              <a:t>Time Since Training</a:t>
            </a:r>
          </a:p>
        </p:txBody>
      </p:sp>
      <p:sp>
        <p:nvSpPr>
          <p:cNvPr id="7" name="TextBox 6">
            <a:extLst>
              <a:ext uri="{FF2B5EF4-FFF2-40B4-BE49-F238E27FC236}">
                <a16:creationId xmlns:a16="http://schemas.microsoft.com/office/drawing/2014/main" id="{F76B9E24-8D12-3DCC-E00B-D0C4BFF01E16}"/>
              </a:ext>
            </a:extLst>
          </p:cNvPr>
          <p:cNvSpPr txBox="1"/>
          <p:nvPr/>
        </p:nvSpPr>
        <p:spPr>
          <a:xfrm>
            <a:off x="1649733" y="4173319"/>
            <a:ext cx="9402279" cy="923330"/>
          </a:xfrm>
          <a:prstGeom prst="rect">
            <a:avLst/>
          </a:prstGeom>
          <a:noFill/>
        </p:spPr>
        <p:txBody>
          <a:bodyPr wrap="square" lIns="91440" tIns="45720" rIns="91440" bIns="45720" rtlCol="0" anchor="t">
            <a:spAutoFit/>
          </a:bodyPr>
          <a:lstStyle/>
          <a:p>
            <a:r>
              <a:rPr lang="en-US"/>
              <a:t>The policy manual version published in November 2023 announced that the time frame for testing would be shortened from 6 months to 3 months to encourage testing closer to training completion (applicable to students who had not yet completed training).</a:t>
            </a:r>
          </a:p>
        </p:txBody>
      </p:sp>
      <p:pic>
        <p:nvPicPr>
          <p:cNvPr id="5" name="Picture 4">
            <a:extLst>
              <a:ext uri="{FF2B5EF4-FFF2-40B4-BE49-F238E27FC236}">
                <a16:creationId xmlns:a16="http://schemas.microsoft.com/office/drawing/2014/main" id="{12923AB1-6114-58F6-3802-894F424C66DD}"/>
              </a:ext>
            </a:extLst>
          </p:cNvPr>
          <p:cNvPicPr>
            <a:picLocks noChangeAspect="1"/>
          </p:cNvPicPr>
          <p:nvPr/>
        </p:nvPicPr>
        <p:blipFill>
          <a:blip r:embed="rId3"/>
          <a:stretch>
            <a:fillRect/>
          </a:stretch>
        </p:blipFill>
        <p:spPr>
          <a:xfrm>
            <a:off x="3170297" y="1895324"/>
            <a:ext cx="5851405" cy="1598804"/>
          </a:xfrm>
          <a:prstGeom prst="rect">
            <a:avLst/>
          </a:prstGeom>
        </p:spPr>
      </p:pic>
      <p:sp>
        <p:nvSpPr>
          <p:cNvPr id="8" name="TextBox 7">
            <a:extLst>
              <a:ext uri="{FF2B5EF4-FFF2-40B4-BE49-F238E27FC236}">
                <a16:creationId xmlns:a16="http://schemas.microsoft.com/office/drawing/2014/main" id="{40D1E418-DB42-088B-CBB1-2E55CFB2C0B7}"/>
              </a:ext>
            </a:extLst>
          </p:cNvPr>
          <p:cNvSpPr txBox="1"/>
          <p:nvPr/>
        </p:nvSpPr>
        <p:spPr>
          <a:xfrm>
            <a:off x="3408918" y="1434573"/>
            <a:ext cx="5883910" cy="369332"/>
          </a:xfrm>
          <a:prstGeom prst="rect">
            <a:avLst/>
          </a:prstGeom>
          <a:noFill/>
        </p:spPr>
        <p:txBody>
          <a:bodyPr wrap="square" rtlCol="0">
            <a:spAutoFit/>
          </a:bodyPr>
          <a:lstStyle/>
          <a:p>
            <a:r>
              <a:rPr lang="en-US"/>
              <a:t>Median Days from Training Completion to Test Date</a:t>
            </a:r>
          </a:p>
        </p:txBody>
      </p:sp>
    </p:spTree>
    <p:extLst>
      <p:ext uri="{BB962C8B-B14F-4D97-AF65-F5344CB8AC3E}">
        <p14:creationId xmlns:p14="http://schemas.microsoft.com/office/powerpoint/2010/main" val="40110940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0308D38-7215-D967-6DD7-390268573392}"/>
              </a:ext>
            </a:extLst>
          </p:cNvPr>
          <p:cNvSpPr>
            <a:spLocks noGrp="1"/>
          </p:cNvSpPr>
          <p:nvPr>
            <p:ph type="sldNum" sz="quarter" idx="4"/>
          </p:nvPr>
        </p:nvSpPr>
        <p:spPr/>
        <p:txBody>
          <a:bodyPr/>
          <a:lstStyle/>
          <a:p>
            <a:fld id="{CA49D0EE-DE7F-324B-A84C-F36708423CDB}" type="slidenum">
              <a:rPr lang="en-US" smtClean="0"/>
              <a:pPr/>
              <a:t>17</a:t>
            </a:fld>
            <a:endParaRPr lang="en-US"/>
          </a:p>
        </p:txBody>
      </p:sp>
      <p:sp>
        <p:nvSpPr>
          <p:cNvPr id="3" name="Title 2">
            <a:extLst>
              <a:ext uri="{FF2B5EF4-FFF2-40B4-BE49-F238E27FC236}">
                <a16:creationId xmlns:a16="http://schemas.microsoft.com/office/drawing/2014/main" id="{6EB6A758-7B70-7C7F-B06A-01172EE61702}"/>
              </a:ext>
            </a:extLst>
          </p:cNvPr>
          <p:cNvSpPr>
            <a:spLocks noGrp="1"/>
          </p:cNvSpPr>
          <p:nvPr>
            <p:ph type="title"/>
          </p:nvPr>
        </p:nvSpPr>
        <p:spPr>
          <a:xfrm>
            <a:off x="271160" y="92937"/>
            <a:ext cx="10972800" cy="874654"/>
          </a:xfrm>
        </p:spPr>
        <p:txBody>
          <a:bodyPr/>
          <a:lstStyle/>
          <a:p>
            <a:r>
              <a:rPr lang="en-US">
                <a:latin typeface="Aptos" panose="020B0004020202020204" pitchFamily="34" charset="0"/>
              </a:rPr>
              <a:t>Testing Attempts</a:t>
            </a:r>
            <a:endParaRPr lang="en-US">
              <a:highlight>
                <a:srgbClr val="FFFF00"/>
              </a:highlight>
              <a:latin typeface="Aptos" panose="020B0004020202020204" pitchFamily="34" charset="0"/>
            </a:endParaRPr>
          </a:p>
        </p:txBody>
      </p:sp>
      <p:pic>
        <p:nvPicPr>
          <p:cNvPr id="6" name="Picture 5">
            <a:extLst>
              <a:ext uri="{FF2B5EF4-FFF2-40B4-BE49-F238E27FC236}">
                <a16:creationId xmlns:a16="http://schemas.microsoft.com/office/drawing/2014/main" id="{7CBC3004-96E3-1376-1B96-3FCF334B7DE0}"/>
              </a:ext>
            </a:extLst>
          </p:cNvPr>
          <p:cNvPicPr>
            <a:picLocks noChangeAspect="1"/>
          </p:cNvPicPr>
          <p:nvPr/>
        </p:nvPicPr>
        <p:blipFill>
          <a:blip r:embed="rId3"/>
          <a:stretch>
            <a:fillRect/>
          </a:stretch>
        </p:blipFill>
        <p:spPr>
          <a:xfrm>
            <a:off x="1101769" y="1403361"/>
            <a:ext cx="9760759" cy="2710384"/>
          </a:xfrm>
          <a:prstGeom prst="rect">
            <a:avLst/>
          </a:prstGeom>
        </p:spPr>
      </p:pic>
      <p:sp>
        <p:nvSpPr>
          <p:cNvPr id="7" name="TextBox 6">
            <a:extLst>
              <a:ext uri="{FF2B5EF4-FFF2-40B4-BE49-F238E27FC236}">
                <a16:creationId xmlns:a16="http://schemas.microsoft.com/office/drawing/2014/main" id="{66C0D279-DB9A-4844-8F6A-FAA49D746E4C}"/>
              </a:ext>
            </a:extLst>
          </p:cNvPr>
          <p:cNvSpPr txBox="1"/>
          <p:nvPr/>
        </p:nvSpPr>
        <p:spPr>
          <a:xfrm>
            <a:off x="1244594" y="4840583"/>
            <a:ext cx="9999366" cy="923330"/>
          </a:xfrm>
          <a:prstGeom prst="rect">
            <a:avLst/>
          </a:prstGeom>
          <a:noFill/>
        </p:spPr>
        <p:txBody>
          <a:bodyPr wrap="square" lIns="91440" tIns="45720" rIns="91440" bIns="45720" rtlCol="0" anchor="t">
            <a:spAutoFit/>
          </a:bodyPr>
          <a:lstStyle/>
          <a:p>
            <a:r>
              <a:rPr lang="en-US"/>
              <a:t>Pass rates for the first attempt on the knowledge exam increased from 46% to 54%.</a:t>
            </a:r>
          </a:p>
          <a:p>
            <a:endParaRPr lang="en-US"/>
          </a:p>
          <a:p>
            <a:r>
              <a:rPr lang="en-US"/>
              <a:t>Pass rates for the first attempt on the medication administration exam increased from 60% to 64%.</a:t>
            </a:r>
          </a:p>
        </p:txBody>
      </p:sp>
      <p:sp>
        <p:nvSpPr>
          <p:cNvPr id="8" name="TextBox 7">
            <a:extLst>
              <a:ext uri="{FF2B5EF4-FFF2-40B4-BE49-F238E27FC236}">
                <a16:creationId xmlns:a16="http://schemas.microsoft.com/office/drawing/2014/main" id="{EBD30E48-0A41-AB14-7BB8-95FD837CD83F}"/>
              </a:ext>
            </a:extLst>
          </p:cNvPr>
          <p:cNvSpPr txBox="1"/>
          <p:nvPr/>
        </p:nvSpPr>
        <p:spPr>
          <a:xfrm>
            <a:off x="5757560" y="4113745"/>
            <a:ext cx="7825519" cy="307777"/>
          </a:xfrm>
          <a:prstGeom prst="rect">
            <a:avLst/>
          </a:prstGeom>
          <a:noFill/>
        </p:spPr>
        <p:txBody>
          <a:bodyPr wrap="square" rtlCol="0">
            <a:spAutoFit/>
          </a:bodyPr>
          <a:lstStyle/>
          <a:p>
            <a:r>
              <a:rPr lang="en-US" sz="1400" i="1"/>
              <a:t>Note that this table measures test attempts, not unique students.</a:t>
            </a:r>
          </a:p>
        </p:txBody>
      </p:sp>
    </p:spTree>
    <p:extLst>
      <p:ext uri="{BB962C8B-B14F-4D97-AF65-F5344CB8AC3E}">
        <p14:creationId xmlns:p14="http://schemas.microsoft.com/office/powerpoint/2010/main" val="37082963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4E3468-9FAA-EF1B-CFD1-280BA1FD4206}"/>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6C11E92-54DD-C19A-30DB-01B073916EEC}"/>
              </a:ext>
            </a:extLst>
          </p:cNvPr>
          <p:cNvSpPr>
            <a:spLocks noGrp="1"/>
          </p:cNvSpPr>
          <p:nvPr>
            <p:ph type="sldNum" sz="quarter" idx="4"/>
          </p:nvPr>
        </p:nvSpPr>
        <p:spPr/>
        <p:txBody>
          <a:bodyPr/>
          <a:lstStyle/>
          <a:p>
            <a:fld id="{CA49D0EE-DE7F-324B-A84C-F36708423CDB}" type="slidenum">
              <a:rPr lang="en-US" smtClean="0"/>
              <a:pPr/>
              <a:t>18</a:t>
            </a:fld>
            <a:endParaRPr lang="en-US"/>
          </a:p>
        </p:txBody>
      </p:sp>
      <p:sp>
        <p:nvSpPr>
          <p:cNvPr id="3" name="Title 2">
            <a:extLst>
              <a:ext uri="{FF2B5EF4-FFF2-40B4-BE49-F238E27FC236}">
                <a16:creationId xmlns:a16="http://schemas.microsoft.com/office/drawing/2014/main" id="{2C437DA2-7D30-8FA6-01AF-2ADD4FBAA1DA}"/>
              </a:ext>
            </a:extLst>
          </p:cNvPr>
          <p:cNvSpPr>
            <a:spLocks noGrp="1"/>
          </p:cNvSpPr>
          <p:nvPr>
            <p:ph type="title"/>
          </p:nvPr>
        </p:nvSpPr>
        <p:spPr>
          <a:xfrm>
            <a:off x="239895" y="87546"/>
            <a:ext cx="10972800" cy="874654"/>
          </a:xfrm>
        </p:spPr>
        <p:txBody>
          <a:bodyPr/>
          <a:lstStyle/>
          <a:p>
            <a:r>
              <a:rPr lang="en-US">
                <a:latin typeface="Aptos" panose="020B0004020202020204" pitchFamily="34" charset="0"/>
              </a:rPr>
              <a:t>Training Attempts</a:t>
            </a:r>
            <a:endParaRPr lang="en-US">
              <a:highlight>
                <a:srgbClr val="FFFF00"/>
              </a:highlight>
              <a:latin typeface="Aptos" panose="020B0004020202020204" pitchFamily="34" charset="0"/>
            </a:endParaRPr>
          </a:p>
        </p:txBody>
      </p:sp>
      <p:pic>
        <p:nvPicPr>
          <p:cNvPr id="4" name="Picture 3">
            <a:extLst>
              <a:ext uri="{FF2B5EF4-FFF2-40B4-BE49-F238E27FC236}">
                <a16:creationId xmlns:a16="http://schemas.microsoft.com/office/drawing/2014/main" id="{C6F034F9-8ED2-CAA6-5D33-2A131D2BF038}"/>
              </a:ext>
            </a:extLst>
          </p:cNvPr>
          <p:cNvPicPr>
            <a:picLocks noChangeAspect="1"/>
          </p:cNvPicPr>
          <p:nvPr/>
        </p:nvPicPr>
        <p:blipFill>
          <a:blip r:embed="rId3"/>
          <a:stretch>
            <a:fillRect/>
          </a:stretch>
        </p:blipFill>
        <p:spPr>
          <a:xfrm>
            <a:off x="1915737" y="1434527"/>
            <a:ext cx="8360526" cy="2292824"/>
          </a:xfrm>
          <a:prstGeom prst="rect">
            <a:avLst/>
          </a:prstGeom>
        </p:spPr>
      </p:pic>
      <p:sp>
        <p:nvSpPr>
          <p:cNvPr id="6" name="TextBox 5">
            <a:extLst>
              <a:ext uri="{FF2B5EF4-FFF2-40B4-BE49-F238E27FC236}">
                <a16:creationId xmlns:a16="http://schemas.microsoft.com/office/drawing/2014/main" id="{8480C0E8-BCCA-60EA-39C5-5C9D86F71725}"/>
              </a:ext>
            </a:extLst>
          </p:cNvPr>
          <p:cNvSpPr txBox="1"/>
          <p:nvPr/>
        </p:nvSpPr>
        <p:spPr>
          <a:xfrm>
            <a:off x="2067789" y="4141474"/>
            <a:ext cx="8360526" cy="1477328"/>
          </a:xfrm>
          <a:prstGeom prst="rect">
            <a:avLst/>
          </a:prstGeom>
          <a:noFill/>
        </p:spPr>
        <p:txBody>
          <a:bodyPr wrap="square" rtlCol="0">
            <a:spAutoFit/>
          </a:bodyPr>
          <a:lstStyle/>
          <a:p>
            <a:r>
              <a:rPr lang="en-US"/>
              <a:t>The percentage of students certified after their first training attempt increased from 42% to 52%. </a:t>
            </a:r>
          </a:p>
          <a:p>
            <a:endParaRPr lang="en-US"/>
          </a:p>
          <a:p>
            <a:r>
              <a:rPr lang="en-US"/>
              <a:t>The percentage of students who were not yet certified 3 months after training completion was reduced from 46% to 41%.</a:t>
            </a:r>
          </a:p>
        </p:txBody>
      </p:sp>
    </p:spTree>
    <p:extLst>
      <p:ext uri="{BB962C8B-B14F-4D97-AF65-F5344CB8AC3E}">
        <p14:creationId xmlns:p14="http://schemas.microsoft.com/office/powerpoint/2010/main" val="21673426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2E2726-C982-C8F2-4C49-A53CFBDCD83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DE6441B-F65D-7E80-4D81-EA4566EBEFB3}"/>
              </a:ext>
            </a:extLst>
          </p:cNvPr>
          <p:cNvSpPr>
            <a:spLocks noGrp="1"/>
          </p:cNvSpPr>
          <p:nvPr>
            <p:ph type="title"/>
          </p:nvPr>
        </p:nvSpPr>
        <p:spPr>
          <a:xfrm>
            <a:off x="609600" y="1517714"/>
            <a:ext cx="10515600" cy="2852737"/>
          </a:xfrm>
        </p:spPr>
        <p:txBody>
          <a:bodyPr>
            <a:normAutofit/>
          </a:bodyPr>
          <a:lstStyle/>
          <a:p>
            <a:r>
              <a:rPr lang="en-US">
                <a:latin typeface="Aptos"/>
              </a:rPr>
              <a:t>Quality Improvement Workstream for Trainers</a:t>
            </a:r>
            <a:endParaRPr lang="en-US">
              <a:latin typeface="Aptos" panose="020B0004020202020204" pitchFamily="34" charset="0"/>
            </a:endParaRPr>
          </a:p>
        </p:txBody>
      </p:sp>
      <p:sp>
        <p:nvSpPr>
          <p:cNvPr id="2" name="Rectangle 1">
            <a:extLst>
              <a:ext uri="{FF2B5EF4-FFF2-40B4-BE49-F238E27FC236}">
                <a16:creationId xmlns:a16="http://schemas.microsoft.com/office/drawing/2014/main" id="{20AE3837-67BA-29A9-A741-4E1D8E9BD8D0}"/>
              </a:ext>
            </a:extLst>
          </p:cNvPr>
          <p:cNvSpPr/>
          <p:nvPr/>
        </p:nvSpPr>
        <p:spPr>
          <a:xfrm>
            <a:off x="0" y="0"/>
            <a:ext cx="12192000" cy="108857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20228720-B365-3217-3BC9-1613E28D4150}"/>
              </a:ext>
            </a:extLst>
          </p:cNvPr>
          <p:cNvSpPr/>
          <p:nvPr/>
        </p:nvSpPr>
        <p:spPr>
          <a:xfrm>
            <a:off x="0" y="6255657"/>
            <a:ext cx="12192000" cy="60234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Graphic 5" descr="Clipboard Badge with solid fill">
            <a:extLst>
              <a:ext uri="{FF2B5EF4-FFF2-40B4-BE49-F238E27FC236}">
                <a16:creationId xmlns:a16="http://schemas.microsoft.com/office/drawing/2014/main" id="{EB178F39-43BB-E6C2-635D-10F9CF92638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680448" y="2704266"/>
            <a:ext cx="1520952" cy="1666185"/>
          </a:xfrm>
          <a:prstGeom prst="rect">
            <a:avLst/>
          </a:prstGeom>
        </p:spPr>
      </p:pic>
    </p:spTree>
    <p:extLst>
      <p:ext uri="{BB962C8B-B14F-4D97-AF65-F5344CB8AC3E}">
        <p14:creationId xmlns:p14="http://schemas.microsoft.com/office/powerpoint/2010/main" val="22152096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extBox 2">
            <a:extLst>
              <a:ext uri="{FF2B5EF4-FFF2-40B4-BE49-F238E27FC236}">
                <a16:creationId xmlns:a16="http://schemas.microsoft.com/office/drawing/2014/main" id="{4A2E5290-BDCD-F101-49C9-8C9BDED1D304}"/>
              </a:ext>
            </a:extLst>
          </p:cNvPr>
          <p:cNvGraphicFramePr/>
          <p:nvPr>
            <p:extLst>
              <p:ext uri="{D42A27DB-BD31-4B8C-83A1-F6EECF244321}">
                <p14:modId xmlns:p14="http://schemas.microsoft.com/office/powerpoint/2010/main" val="3368077822"/>
              </p:ext>
            </p:extLst>
          </p:nvPr>
        </p:nvGraphicFramePr>
        <p:xfrm>
          <a:off x="1154097" y="1376040"/>
          <a:ext cx="8788893" cy="493981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9" name="Title 1">
            <a:extLst>
              <a:ext uri="{FF2B5EF4-FFF2-40B4-BE49-F238E27FC236}">
                <a16:creationId xmlns:a16="http://schemas.microsoft.com/office/drawing/2014/main" id="{5DD18AFF-7FB5-7A70-57F1-C6DD70EE3A3B}"/>
              </a:ext>
            </a:extLst>
          </p:cNvPr>
          <p:cNvSpPr>
            <a:spLocks noGrp="1"/>
          </p:cNvSpPr>
          <p:nvPr>
            <p:ph type="title"/>
          </p:nvPr>
        </p:nvSpPr>
        <p:spPr>
          <a:xfrm>
            <a:off x="522602" y="542146"/>
            <a:ext cx="10372725" cy="547688"/>
          </a:xfrm>
        </p:spPr>
        <p:txBody>
          <a:bodyPr>
            <a:normAutofit fontScale="90000"/>
          </a:bodyPr>
          <a:lstStyle/>
          <a:p>
            <a:r>
              <a:rPr lang="en-US" sz="4000" b="1">
                <a:latin typeface="Aptos" panose="020B0004020202020204" pitchFamily="34" charset="0"/>
                <a:ea typeface="+mj-lt"/>
                <a:cs typeface="Arial" panose="020B0604020202020204" pitchFamily="34" charset="0"/>
              </a:rPr>
              <a:t>Agenda, August 21st, 2025.</a:t>
            </a:r>
            <a:endParaRPr lang="en-US" sz="4000">
              <a:latin typeface="Aptos" panose="020B0004020202020204" pitchFamily="34" charset="0"/>
              <a:ea typeface="+mj-lt"/>
              <a:cs typeface="Arial" panose="020B0604020202020204" pitchFamily="34" charset="0"/>
            </a:endParaRPr>
          </a:p>
        </p:txBody>
      </p:sp>
    </p:spTree>
    <p:extLst>
      <p:ext uri="{BB962C8B-B14F-4D97-AF65-F5344CB8AC3E}">
        <p14:creationId xmlns:p14="http://schemas.microsoft.com/office/powerpoint/2010/main" val="40516662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961166-0E87-4917-C716-996AE3D6D2A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DF572B9-26E3-4D72-3E45-95CB404282EB}"/>
              </a:ext>
            </a:extLst>
          </p:cNvPr>
          <p:cNvSpPr>
            <a:spLocks noGrp="1"/>
          </p:cNvSpPr>
          <p:nvPr>
            <p:ph type="title"/>
          </p:nvPr>
        </p:nvSpPr>
        <p:spPr>
          <a:xfrm>
            <a:off x="209244" y="255768"/>
            <a:ext cx="11936083" cy="960918"/>
          </a:xfrm>
        </p:spPr>
        <p:txBody>
          <a:bodyPr>
            <a:normAutofit/>
          </a:bodyPr>
          <a:lstStyle/>
          <a:p>
            <a:r>
              <a:rPr lang="en-US" sz="2800">
                <a:latin typeface="Arial"/>
                <a:cs typeface="Arial"/>
              </a:rPr>
              <a:t>MAP Train-the-Trainer (TTT) improvement initiatives in 2025</a:t>
            </a:r>
            <a:endParaRPr lang="en-US" sz="2800">
              <a:cs typeface="Arial"/>
            </a:endParaRPr>
          </a:p>
          <a:p>
            <a:endParaRPr lang="en-US" sz="2800">
              <a:latin typeface="Aptos" panose="020B0004020202020204" pitchFamily="34" charset="0"/>
            </a:endParaRPr>
          </a:p>
        </p:txBody>
      </p:sp>
      <p:sp>
        <p:nvSpPr>
          <p:cNvPr id="4" name="Content Placeholder 3">
            <a:extLst>
              <a:ext uri="{FF2B5EF4-FFF2-40B4-BE49-F238E27FC236}">
                <a16:creationId xmlns:a16="http://schemas.microsoft.com/office/drawing/2014/main" id="{B40E4E8A-AD00-0EBC-0D04-149C0D016D07}"/>
              </a:ext>
            </a:extLst>
          </p:cNvPr>
          <p:cNvSpPr>
            <a:spLocks noGrp="1"/>
          </p:cNvSpPr>
          <p:nvPr>
            <p:ph idx="1"/>
          </p:nvPr>
        </p:nvSpPr>
        <p:spPr>
          <a:xfrm>
            <a:off x="209245" y="1259991"/>
            <a:ext cx="11936082" cy="5597636"/>
          </a:xfrm>
        </p:spPr>
        <p:txBody>
          <a:bodyPr vert="horz" lIns="91440" tIns="45720" rIns="91440" bIns="45720" rtlCol="0" anchor="t">
            <a:noAutofit/>
          </a:bodyPr>
          <a:lstStyle/>
          <a:p>
            <a:pPr marL="0" indent="0">
              <a:lnSpc>
                <a:spcPct val="100000"/>
              </a:lnSpc>
              <a:buNone/>
            </a:pPr>
            <a:r>
              <a:rPr lang="en-US" sz="1900" b="1">
                <a:latin typeface="Aptos"/>
                <a:cs typeface="Arial"/>
              </a:rPr>
              <a:t>Nursing Contact Hours Expansion  Beginning September 2025</a:t>
            </a:r>
            <a:r>
              <a:rPr lang="en-US" sz="1900">
                <a:latin typeface="Aptos"/>
                <a:cs typeface="Arial"/>
              </a:rPr>
              <a:t>, nursing contact hours will be awarded for MAP training activities:</a:t>
            </a:r>
          </a:p>
          <a:p>
            <a:r>
              <a:rPr lang="en-US" sz="1900">
                <a:latin typeface="Aptos"/>
                <a:cs typeface="Arial"/>
              </a:rPr>
              <a:t>MAP Required TTT Webinars:</a:t>
            </a:r>
            <a:r>
              <a:rPr lang="en-US" sz="1900" b="1">
                <a:latin typeface="Aptos"/>
                <a:cs typeface="Arial"/>
              </a:rPr>
              <a:t> Eligible for 0.5 contact hours</a:t>
            </a:r>
          </a:p>
          <a:p>
            <a:r>
              <a:rPr lang="en-US" sz="1900">
                <a:latin typeface="Aptos"/>
                <a:cs typeface="Arial"/>
              </a:rPr>
              <a:t>RN TTT Course: September session will serve as a pilot to determine standardized hour allocation moving forward. (</a:t>
            </a:r>
            <a:r>
              <a:rPr lang="en-US" sz="1900" i="1">
                <a:latin typeface="Aptos"/>
                <a:cs typeface="Arial"/>
              </a:rPr>
              <a:t>This will only be awarded to new trainers, not trainers who are having to retake the course).</a:t>
            </a:r>
            <a:endParaRPr lang="en-US" sz="1900">
              <a:latin typeface="Aptos"/>
              <a:cs typeface="Arial"/>
            </a:endParaRPr>
          </a:p>
          <a:p>
            <a:r>
              <a:rPr lang="en-US" sz="1900">
                <a:latin typeface="Aptos"/>
                <a:cs typeface="Arial"/>
              </a:rPr>
              <a:t>Contact hours are awarded in collaboration with CDDER and UMass</a:t>
            </a:r>
          </a:p>
          <a:p>
            <a:pPr lvl="1"/>
            <a:endParaRPr lang="en-US" sz="1900">
              <a:latin typeface="Aptos" panose="020B0004020202020204" pitchFamily="34" charset="0"/>
            </a:endParaRPr>
          </a:p>
          <a:p>
            <a:pPr marL="0" indent="0">
              <a:buNone/>
            </a:pPr>
            <a:r>
              <a:rPr lang="en-US" sz="1900" b="1">
                <a:latin typeface="Aptos"/>
                <a:cs typeface="Arial"/>
              </a:rPr>
              <a:t>Spring 2025 TT Webinar Compliance Monitoring</a:t>
            </a:r>
          </a:p>
          <a:p>
            <a:r>
              <a:rPr lang="en-US" sz="1900">
                <a:latin typeface="Aptos"/>
                <a:cs typeface="Arial"/>
              </a:rPr>
              <a:t>Released: June 4, 2025 | Completion Deadline: August 8, 2025</a:t>
            </a:r>
          </a:p>
          <a:p>
            <a:r>
              <a:rPr lang="en-US" sz="1900">
                <a:latin typeface="Aptos"/>
                <a:cs typeface="Arial"/>
              </a:rPr>
              <a:t>Reminder email sent to RN MAP TTTs on July 17, 2025 who had not yet viewed that webinar stating that non-completion will result in “inactive” trainer status</a:t>
            </a:r>
          </a:p>
          <a:p>
            <a:r>
              <a:rPr lang="en-US" sz="1900">
                <a:latin typeface="Aptos"/>
                <a:cs typeface="Arial"/>
              </a:rPr>
              <a:t>Inactive trainers will be unable to conduct MAP recertifications or enroll students in MAP certification class</a:t>
            </a:r>
          </a:p>
          <a:p>
            <a:pPr marL="0" indent="0">
              <a:buNone/>
            </a:pPr>
            <a:endParaRPr lang="en-US" sz="1900" b="1"/>
          </a:p>
          <a:p>
            <a:pPr marL="0" indent="0">
              <a:buNone/>
            </a:pPr>
            <a:r>
              <a:rPr lang="en-US" sz="1900" b="1"/>
              <a:t>TTT Curriculum Update (Launching September 2025)</a:t>
            </a:r>
          </a:p>
          <a:p>
            <a:r>
              <a:rPr lang="en-US" sz="1900"/>
              <a:t>Aligned with current policy</a:t>
            </a:r>
          </a:p>
          <a:p>
            <a:r>
              <a:rPr lang="en-US" sz="1900"/>
              <a:t>Simplified language and reduced wordiness for clarity and engagement</a:t>
            </a:r>
          </a:p>
          <a:p>
            <a:pPr marL="400050"/>
            <a:endParaRPr lang="en-US" sz="2400">
              <a:latin typeface="Aptos" panose="020B0004020202020204" pitchFamily="34" charset="0"/>
            </a:endParaRPr>
          </a:p>
          <a:p>
            <a:pPr lvl="1">
              <a:lnSpc>
                <a:spcPct val="100000"/>
              </a:lnSpc>
            </a:pPr>
            <a:endParaRPr lang="en-US" sz="2300">
              <a:latin typeface="Aptos" panose="020B0004020202020204" pitchFamily="34" charset="0"/>
            </a:endParaRPr>
          </a:p>
        </p:txBody>
      </p:sp>
      <p:sp>
        <p:nvSpPr>
          <p:cNvPr id="2" name="Slide Number Placeholder 1">
            <a:extLst>
              <a:ext uri="{FF2B5EF4-FFF2-40B4-BE49-F238E27FC236}">
                <a16:creationId xmlns:a16="http://schemas.microsoft.com/office/drawing/2014/main" id="{7CF6EC02-1AD0-2BC8-4F1F-1B790D9D4D59}"/>
              </a:ext>
            </a:extLst>
          </p:cNvPr>
          <p:cNvSpPr>
            <a:spLocks noGrp="1"/>
          </p:cNvSpPr>
          <p:nvPr>
            <p:ph type="sldNum" sz="quarter" idx="4"/>
          </p:nvPr>
        </p:nvSpPr>
        <p:spPr>
          <a:prstGeom prst="rect">
            <a:avLst/>
          </a:prstGeom>
        </p:spPr>
        <p:txBody>
          <a:bodyPr/>
          <a:lstStyle/>
          <a:p>
            <a:fld id="{CA49D0EE-DE7F-324B-A84C-F36708423CDB}" type="slidenum">
              <a:rPr lang="en-US" smtClean="0"/>
              <a:pPr/>
              <a:t>20</a:t>
            </a:fld>
            <a:endParaRPr lang="en-US"/>
          </a:p>
        </p:txBody>
      </p:sp>
    </p:spTree>
    <p:extLst>
      <p:ext uri="{BB962C8B-B14F-4D97-AF65-F5344CB8AC3E}">
        <p14:creationId xmlns:p14="http://schemas.microsoft.com/office/powerpoint/2010/main" val="24735335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D57706-0CFD-A2B6-92B4-B0077FAF8D3E}"/>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C355AE3-3388-7691-A22F-F04EA906F4A4}"/>
              </a:ext>
            </a:extLst>
          </p:cNvPr>
          <p:cNvSpPr>
            <a:spLocks noGrp="1"/>
          </p:cNvSpPr>
          <p:nvPr>
            <p:ph type="title"/>
          </p:nvPr>
        </p:nvSpPr>
        <p:spPr>
          <a:xfrm>
            <a:off x="209244" y="255768"/>
            <a:ext cx="11936083" cy="960918"/>
          </a:xfrm>
        </p:spPr>
        <p:txBody>
          <a:bodyPr>
            <a:normAutofit/>
          </a:bodyPr>
          <a:lstStyle/>
          <a:p>
            <a:r>
              <a:rPr lang="en-US" sz="2800">
                <a:latin typeface="Arial"/>
                <a:cs typeface="Arial"/>
              </a:rPr>
              <a:t>MAP Train-the-Trainer (TTT) Performance Update – July 2025</a:t>
            </a:r>
            <a:endParaRPr lang="en-US" sz="2800">
              <a:cs typeface="Arial"/>
            </a:endParaRPr>
          </a:p>
          <a:p>
            <a:endParaRPr lang="en-US" sz="2800">
              <a:latin typeface="Aptos" panose="020B0004020202020204" pitchFamily="34" charset="0"/>
            </a:endParaRPr>
          </a:p>
        </p:txBody>
      </p:sp>
      <p:sp>
        <p:nvSpPr>
          <p:cNvPr id="4" name="Content Placeholder 3">
            <a:extLst>
              <a:ext uri="{FF2B5EF4-FFF2-40B4-BE49-F238E27FC236}">
                <a16:creationId xmlns:a16="http://schemas.microsoft.com/office/drawing/2014/main" id="{EB08483E-3D43-43B8-F98F-6CE5CAE9981E}"/>
              </a:ext>
            </a:extLst>
          </p:cNvPr>
          <p:cNvSpPr>
            <a:spLocks noGrp="1"/>
          </p:cNvSpPr>
          <p:nvPr>
            <p:ph idx="1"/>
          </p:nvPr>
        </p:nvSpPr>
        <p:spPr>
          <a:xfrm>
            <a:off x="310117" y="1215486"/>
            <a:ext cx="11582400" cy="4703031"/>
          </a:xfrm>
        </p:spPr>
        <p:txBody>
          <a:bodyPr vert="horz" lIns="91440" tIns="45720" rIns="91440" bIns="45720" rtlCol="0" anchor="t">
            <a:noAutofit/>
          </a:bodyPr>
          <a:lstStyle/>
          <a:p>
            <a:r>
              <a:rPr lang="en-US" sz="2000" b="1">
                <a:latin typeface="Arial"/>
                <a:cs typeface="Arial"/>
              </a:rPr>
              <a:t>Executive Director Notification Protocol</a:t>
            </a:r>
            <a:endParaRPr lang="en-US" sz="2000" b="1">
              <a:latin typeface="Aptos"/>
              <a:cs typeface="Arial"/>
            </a:endParaRPr>
          </a:p>
          <a:p>
            <a:pPr lvl="1"/>
            <a:r>
              <a:rPr lang="en-US" sz="2000">
                <a:latin typeface="Arial"/>
                <a:cs typeface="Arial"/>
              </a:rPr>
              <a:t>Beginning August 4, 2025, Service Provider Executive Directors (EDs) were notified of RN trainers at risk of deactivation</a:t>
            </a:r>
            <a:endParaRPr lang="en-US" sz="2000"/>
          </a:p>
          <a:p>
            <a:pPr lvl="1"/>
            <a:r>
              <a:rPr lang="en-US" sz="2000">
                <a:latin typeface="Arial"/>
                <a:cs typeface="Arial"/>
              </a:rPr>
              <a:t>This additional communication ensures agency-level oversight, continuity of MAP training operations, and compliance preparedness</a:t>
            </a:r>
            <a:endParaRPr lang="en-US" sz="2000"/>
          </a:p>
          <a:p>
            <a:r>
              <a:rPr lang="en-US" sz="2000" b="1">
                <a:latin typeface="Arial"/>
                <a:cs typeface="Arial"/>
              </a:rPr>
              <a:t>Follow-Up Planning</a:t>
            </a:r>
            <a:endParaRPr lang="en-US" sz="2000"/>
          </a:p>
          <a:p>
            <a:pPr lvl="1"/>
            <a:r>
              <a:rPr lang="en-US" sz="2000">
                <a:latin typeface="Arial"/>
                <a:cs typeface="Arial"/>
              </a:rPr>
              <a:t>Post-August 8, trainer activity will be reviewed to identify individuals who lost status. Trainers looking to reactivate their training status will need to reach out to a MAP Coordinator to register for TTT. </a:t>
            </a:r>
          </a:p>
          <a:p>
            <a:pPr lvl="1"/>
            <a:r>
              <a:rPr lang="en-US" sz="2000">
                <a:latin typeface="Arial"/>
                <a:cs typeface="Arial"/>
              </a:rPr>
              <a:t>Following review of data from the two previous webinars it was determined that the increased communication was found to have had a positive impact on trainer webinar completion as noted by a decrease in trainers found to be out of compliance.</a:t>
            </a:r>
            <a:endParaRPr lang="en-US" sz="2000"/>
          </a:p>
          <a:p>
            <a:r>
              <a:rPr lang="en-US" sz="2000" b="1">
                <a:latin typeface="Arial"/>
                <a:cs typeface="Arial"/>
              </a:rPr>
              <a:t>Statewide MAP TTT Meetings Resume</a:t>
            </a:r>
            <a:endParaRPr lang="en-US" sz="2000"/>
          </a:p>
          <a:p>
            <a:pPr lvl="1"/>
            <a:r>
              <a:rPr lang="en-US" sz="2000">
                <a:latin typeface="Arial"/>
                <a:cs typeface="Arial"/>
              </a:rPr>
              <a:t>Statewide MAP TTT Meetings will resume in Fall of 2025 with a target cadence of twice per year. Date pending.</a:t>
            </a:r>
            <a:endParaRPr lang="en-US" sz="2000"/>
          </a:p>
          <a:p>
            <a:pPr lvl="1"/>
            <a:r>
              <a:rPr lang="en-US" sz="2000">
                <a:latin typeface="Arial"/>
                <a:cs typeface="Arial"/>
              </a:rPr>
              <a:t>This will not be a mandatory meeting and will be open to all RN MAP TTT's</a:t>
            </a:r>
            <a:endParaRPr lang="en-US" sz="2000"/>
          </a:p>
          <a:p>
            <a:pPr>
              <a:lnSpc>
                <a:spcPct val="100000"/>
              </a:lnSpc>
            </a:pPr>
            <a:endParaRPr lang="en-US" sz="2000" b="1">
              <a:latin typeface="Aptos"/>
              <a:cs typeface="Arial"/>
            </a:endParaRPr>
          </a:p>
          <a:p>
            <a:pPr marL="457200" lvl="1" indent="0">
              <a:buNone/>
            </a:pPr>
            <a:endParaRPr lang="en-US" sz="2000">
              <a:latin typeface="Aptos" panose="020B0004020202020204" pitchFamily="34" charset="0"/>
            </a:endParaRPr>
          </a:p>
          <a:p>
            <a:pPr lvl="1">
              <a:lnSpc>
                <a:spcPct val="100000"/>
              </a:lnSpc>
            </a:pPr>
            <a:endParaRPr lang="en-US" sz="2300">
              <a:latin typeface="Aptos" panose="020B0004020202020204" pitchFamily="34" charset="0"/>
            </a:endParaRPr>
          </a:p>
        </p:txBody>
      </p:sp>
      <p:sp>
        <p:nvSpPr>
          <p:cNvPr id="2" name="Slide Number Placeholder 1">
            <a:extLst>
              <a:ext uri="{FF2B5EF4-FFF2-40B4-BE49-F238E27FC236}">
                <a16:creationId xmlns:a16="http://schemas.microsoft.com/office/drawing/2014/main" id="{793870AC-EB70-BDA2-0AF2-6BF180BBC284}"/>
              </a:ext>
            </a:extLst>
          </p:cNvPr>
          <p:cNvSpPr>
            <a:spLocks noGrp="1"/>
          </p:cNvSpPr>
          <p:nvPr>
            <p:ph type="sldNum" sz="quarter" idx="4"/>
          </p:nvPr>
        </p:nvSpPr>
        <p:spPr>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49D0EE-DE7F-324B-A84C-F36708423CDB}" type="slidenum">
              <a:rPr kumimoji="0" lang="en-US" sz="1200" b="0" i="0" u="none" strike="noStrike" kern="1200" cap="none" spc="0" normalizeH="0" baseline="0" noProof="0" smtClean="0">
                <a:ln>
                  <a:noFill/>
                </a:ln>
                <a:solidFill>
                  <a:prstClr val="white"/>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5561339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015609-52C4-16C4-6DAC-63A22F564058}"/>
              </a:ext>
            </a:extLst>
          </p:cNvPr>
          <p:cNvSpPr>
            <a:spLocks noGrp="1"/>
          </p:cNvSpPr>
          <p:nvPr>
            <p:ph type="title"/>
          </p:nvPr>
        </p:nvSpPr>
        <p:spPr>
          <a:xfrm>
            <a:off x="5275707" y="1673352"/>
            <a:ext cx="5568506" cy="4041648"/>
          </a:xfrm>
        </p:spPr>
        <p:txBody>
          <a:bodyPr anchor="ctr">
            <a:normAutofit/>
          </a:bodyPr>
          <a:lstStyle/>
          <a:p>
            <a:r>
              <a:rPr lang="en-US" sz="5400">
                <a:latin typeface="Calibri"/>
                <a:cs typeface="Calibri"/>
              </a:rPr>
              <a:t>Discussion Item</a:t>
            </a:r>
            <a:br>
              <a:rPr lang="en-US" sz="5400">
                <a:latin typeface="Calibri"/>
                <a:cs typeface="Calibri"/>
              </a:rPr>
            </a:br>
            <a:r>
              <a:rPr lang="en-US" sz="2800">
                <a:effectLst/>
                <a:latin typeface="Aptos" panose="020B0004020202020204" pitchFamily="34" charset="0"/>
                <a:ea typeface="Times New Roman" panose="02020603050405020304" pitchFamily="18" charset="0"/>
              </a:rPr>
              <a:t>Training and testing in MAP:</a:t>
            </a:r>
            <a:br>
              <a:rPr lang="en-US" sz="2800">
                <a:effectLst/>
                <a:latin typeface="Aptos" panose="020B0004020202020204" pitchFamily="34" charset="0"/>
                <a:ea typeface="Times New Roman" panose="02020603050405020304" pitchFamily="18" charset="0"/>
              </a:rPr>
            </a:br>
            <a:br>
              <a:rPr lang="en-US" sz="1800">
                <a:effectLst/>
                <a:latin typeface="Times New Roman" panose="02020603050405020304" pitchFamily="18" charset="0"/>
                <a:ea typeface="Times New Roman" panose="02020603050405020304" pitchFamily="18" charset="0"/>
              </a:rPr>
            </a:br>
            <a:endParaRPr lang="en-US" sz="5400">
              <a:latin typeface="Calibri"/>
              <a:cs typeface="Calibri"/>
            </a:endParaRPr>
          </a:p>
        </p:txBody>
      </p:sp>
      <p:pic>
        <p:nvPicPr>
          <p:cNvPr id="5" name="Graphic 4" descr="Two speech bubbles">
            <a:extLst>
              <a:ext uri="{FF2B5EF4-FFF2-40B4-BE49-F238E27FC236}">
                <a16:creationId xmlns:a16="http://schemas.microsoft.com/office/drawing/2014/main" id="{57698476-1C1A-8409-819E-C5013B6C4F5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15543" y="1143000"/>
            <a:ext cx="4572000" cy="4572000"/>
          </a:xfrm>
          <a:prstGeom prst="rect">
            <a:avLst/>
          </a:prstGeom>
        </p:spPr>
      </p:pic>
    </p:spTree>
    <p:extLst>
      <p:ext uri="{BB962C8B-B14F-4D97-AF65-F5344CB8AC3E}">
        <p14:creationId xmlns:p14="http://schemas.microsoft.com/office/powerpoint/2010/main" val="31566601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B19647-4C78-F45E-9012-60D619658366}"/>
            </a:ext>
          </a:extLst>
        </p:cNvPr>
        <p:cNvGrpSpPr/>
        <p:nvPr/>
      </p:nvGrpSpPr>
      <p:grpSpPr>
        <a:xfrm>
          <a:off x="0" y="0"/>
          <a:ext cx="0" cy="0"/>
          <a:chOff x="0" y="0"/>
          <a:chExt cx="0" cy="0"/>
        </a:xfrm>
      </p:grpSpPr>
      <p:sp>
        <p:nvSpPr>
          <p:cNvPr id="5" name="Text Placeholder 4">
            <a:extLst>
              <a:ext uri="{FF2B5EF4-FFF2-40B4-BE49-F238E27FC236}">
                <a16:creationId xmlns:a16="http://schemas.microsoft.com/office/drawing/2014/main" id="{4E4B8F25-6062-BE4E-6127-AAEE229E6B89}"/>
              </a:ext>
            </a:extLst>
          </p:cNvPr>
          <p:cNvSpPr>
            <a:spLocks noGrp="1"/>
          </p:cNvSpPr>
          <p:nvPr>
            <p:ph type="body" sz="quarter" idx="10"/>
          </p:nvPr>
        </p:nvSpPr>
        <p:spPr>
          <a:xfrm>
            <a:off x="875730" y="3032002"/>
            <a:ext cx="10440537" cy="1373701"/>
          </a:xfrm>
        </p:spPr>
        <p:txBody>
          <a:bodyPr/>
          <a:lstStyle/>
          <a:p>
            <a:r>
              <a:rPr lang="en-US">
                <a:latin typeface="Aptos"/>
              </a:rPr>
              <a:t>Policy Updates </a:t>
            </a:r>
            <a:br>
              <a:rPr lang="en-US">
                <a:latin typeface="Aptos"/>
              </a:rPr>
            </a:br>
            <a:endParaRPr lang="en-US">
              <a:latin typeface="+mn-lt"/>
            </a:endParaRPr>
          </a:p>
        </p:txBody>
      </p:sp>
      <p:sp>
        <p:nvSpPr>
          <p:cNvPr id="6" name="Text Placeholder 5">
            <a:extLst>
              <a:ext uri="{FF2B5EF4-FFF2-40B4-BE49-F238E27FC236}">
                <a16:creationId xmlns:a16="http://schemas.microsoft.com/office/drawing/2014/main" id="{ED547305-FD99-B6BC-CB09-8485228C655A}"/>
              </a:ext>
            </a:extLst>
          </p:cNvPr>
          <p:cNvSpPr>
            <a:spLocks noGrp="1"/>
          </p:cNvSpPr>
          <p:nvPr>
            <p:ph type="body" sz="quarter" idx="11"/>
          </p:nvPr>
        </p:nvSpPr>
        <p:spPr/>
        <p:txBody>
          <a:bodyPr/>
          <a:lstStyle/>
          <a:p>
            <a:r>
              <a:rPr lang="en-US">
                <a:latin typeface="+mn-lt"/>
              </a:rPr>
              <a:t>October 2025</a:t>
            </a:r>
          </a:p>
        </p:txBody>
      </p:sp>
    </p:spTree>
    <p:extLst>
      <p:ext uri="{BB962C8B-B14F-4D97-AF65-F5344CB8AC3E}">
        <p14:creationId xmlns:p14="http://schemas.microsoft.com/office/powerpoint/2010/main" val="26112168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AA9A51-4ED7-5DDB-25B4-15AD889066B8}"/>
            </a:ext>
          </a:extLst>
        </p:cNvPr>
        <p:cNvGrpSpPr/>
        <p:nvPr/>
      </p:nvGrpSpPr>
      <p:grpSpPr>
        <a:xfrm>
          <a:off x="0" y="0"/>
          <a:ext cx="0" cy="0"/>
          <a:chOff x="0" y="0"/>
          <a:chExt cx="0" cy="0"/>
        </a:xfrm>
      </p:grpSpPr>
      <p:graphicFrame>
        <p:nvGraphicFramePr>
          <p:cNvPr id="9" name="think-cell data - do not delete" hidden="1">
            <a:extLst>
              <a:ext uri="{FF2B5EF4-FFF2-40B4-BE49-F238E27FC236}">
                <a16:creationId xmlns:a16="http://schemas.microsoft.com/office/drawing/2014/main" id="{D5F256C3-92BA-5EE5-3588-3EB4D1A14A01}"/>
              </a:ext>
            </a:extLst>
          </p:cNvPr>
          <p:cNvGraphicFramePr>
            <a:graphicFrameLocks noChangeAspect="1"/>
          </p:cNvGraphicFramePr>
          <p:nvPr>
            <p:custDataLst>
              <p:tags r:id="rId1"/>
            </p:custDataLst>
          </p:nvPr>
        </p:nvGraphicFramePr>
        <p:xfrm>
          <a:off x="1525589" y="1588"/>
          <a:ext cx="1227" cy="1588"/>
        </p:xfrm>
        <a:graphic>
          <a:graphicData uri="http://schemas.openxmlformats.org/presentationml/2006/ole">
            <mc:AlternateContent xmlns:mc="http://schemas.openxmlformats.org/markup-compatibility/2006">
              <mc:Choice xmlns:v="urn:schemas-microsoft-com:vml" Requires="v">
                <p:oleObj name="think-cell Slide" r:id="rId4" imgW="7772400" imgH="10058400" progId="TCLayout.ActiveDocument.1">
                  <p:embed/>
                </p:oleObj>
              </mc:Choice>
              <mc:Fallback>
                <p:oleObj name="think-cell Slide" r:id="rId4" imgW="7772400" imgH="10058400" progId="TCLayout.ActiveDocument.1">
                  <p:embed/>
                  <p:pic>
                    <p:nvPicPr>
                      <p:cNvPr id="9" name="think-cell data - do not delete" hidden="1">
                        <a:extLst>
                          <a:ext uri="{FF2B5EF4-FFF2-40B4-BE49-F238E27FC236}">
                            <a16:creationId xmlns:a16="http://schemas.microsoft.com/office/drawing/2014/main" id="{D5F256C3-92BA-5EE5-3588-3EB4D1A14A01}"/>
                          </a:ext>
                        </a:extLst>
                      </p:cNvPr>
                      <p:cNvPicPr/>
                      <p:nvPr/>
                    </p:nvPicPr>
                    <p:blipFill>
                      <a:blip r:embed="rId5"/>
                      <a:stretch>
                        <a:fillRect/>
                      </a:stretch>
                    </p:blipFill>
                    <p:spPr>
                      <a:xfrm>
                        <a:off x="1525589" y="1588"/>
                        <a:ext cx="1227" cy="1588"/>
                      </a:xfrm>
                      <a:prstGeom prst="rect">
                        <a:avLst/>
                      </a:prstGeom>
                    </p:spPr>
                  </p:pic>
                </p:oleObj>
              </mc:Fallback>
            </mc:AlternateContent>
          </a:graphicData>
        </a:graphic>
      </p:graphicFrame>
      <p:sp>
        <p:nvSpPr>
          <p:cNvPr id="65" name="TextBox 64">
            <a:extLst>
              <a:ext uri="{FF2B5EF4-FFF2-40B4-BE49-F238E27FC236}">
                <a16:creationId xmlns:a16="http://schemas.microsoft.com/office/drawing/2014/main" id="{5C2ED25C-51E2-0C1B-61C3-DA1D969DF642}"/>
              </a:ext>
            </a:extLst>
          </p:cNvPr>
          <p:cNvSpPr txBox="1"/>
          <p:nvPr/>
        </p:nvSpPr>
        <p:spPr>
          <a:xfrm flipH="1">
            <a:off x="2639868" y="2798436"/>
            <a:ext cx="60608" cy="52512"/>
          </a:xfrm>
          <a:prstGeom prst="rect">
            <a:avLst/>
          </a:prstGeom>
          <a:noFill/>
        </p:spPr>
        <p:txBody>
          <a:bodyPr wrap="none" lIns="0" tIns="0" rIns="0" bIns="0" rtlCol="0">
            <a:noAutofit/>
          </a:bodyPr>
          <a:lstStyle/>
          <a:p>
            <a:pPr marL="144000" indent="-144000">
              <a:spcAft>
                <a:spcPts val="600"/>
              </a:spcAft>
              <a:buSzPct val="100000"/>
              <a:buFont typeface="Arial"/>
              <a:buChar char="•"/>
            </a:pPr>
            <a:endParaRPr lang="en-US" sz="1200"/>
          </a:p>
        </p:txBody>
      </p:sp>
      <p:sp>
        <p:nvSpPr>
          <p:cNvPr id="66" name="TextBox 65">
            <a:extLst>
              <a:ext uri="{FF2B5EF4-FFF2-40B4-BE49-F238E27FC236}">
                <a16:creationId xmlns:a16="http://schemas.microsoft.com/office/drawing/2014/main" id="{FF05D2A1-A33B-F9A4-AAFC-54D1190F67A7}"/>
              </a:ext>
            </a:extLst>
          </p:cNvPr>
          <p:cNvSpPr txBox="1"/>
          <p:nvPr/>
        </p:nvSpPr>
        <p:spPr>
          <a:xfrm flipH="1">
            <a:off x="3257549" y="3784167"/>
            <a:ext cx="60608" cy="52512"/>
          </a:xfrm>
          <a:prstGeom prst="rect">
            <a:avLst/>
          </a:prstGeom>
          <a:noFill/>
        </p:spPr>
        <p:txBody>
          <a:bodyPr wrap="none" lIns="0" tIns="0" rIns="0" bIns="0" rtlCol="0">
            <a:noAutofit/>
          </a:bodyPr>
          <a:lstStyle/>
          <a:p>
            <a:pPr marL="144000" indent="-144000">
              <a:spcAft>
                <a:spcPts val="600"/>
              </a:spcAft>
              <a:buSzPct val="100000"/>
              <a:buFont typeface="Arial"/>
              <a:buChar char="•"/>
            </a:pPr>
            <a:endParaRPr lang="en-US" sz="1200"/>
          </a:p>
        </p:txBody>
      </p:sp>
      <p:sp>
        <p:nvSpPr>
          <p:cNvPr id="67" name="TextBox 66">
            <a:extLst>
              <a:ext uri="{FF2B5EF4-FFF2-40B4-BE49-F238E27FC236}">
                <a16:creationId xmlns:a16="http://schemas.microsoft.com/office/drawing/2014/main" id="{4BCBFB24-768F-A2D6-8709-587F3BF50FED}"/>
              </a:ext>
            </a:extLst>
          </p:cNvPr>
          <p:cNvSpPr txBox="1"/>
          <p:nvPr/>
        </p:nvSpPr>
        <p:spPr>
          <a:xfrm>
            <a:off x="1253646" y="1690781"/>
            <a:ext cx="9489842" cy="5193729"/>
          </a:xfrm>
          <a:prstGeom prst="rect">
            <a:avLst/>
          </a:prstGeom>
          <a:noFill/>
        </p:spPr>
        <p:txBody>
          <a:bodyPr wrap="square" lIns="68580" tIns="34290" rIns="68580" bIns="34290" rtlCol="0" anchor="t">
            <a:spAutoFit/>
          </a:bodyPr>
          <a:lstStyle/>
          <a:p>
            <a:r>
              <a:rPr lang="en-US" sz="2800" b="1" u="sng">
                <a:solidFill>
                  <a:srgbClr val="242424"/>
                </a:solidFill>
                <a:effectLst>
                  <a:outerShdw sx="0" sy="0">
                    <a:srgbClr val="000000"/>
                  </a:outerShdw>
                </a:effectLst>
                <a:latin typeface="Aptos Display"/>
                <a:ea typeface="Calibri"/>
                <a:cs typeface="Calibri"/>
              </a:rPr>
              <a:t>Reminder:</a:t>
            </a:r>
            <a:endParaRPr lang="en-US" sz="2800">
              <a:latin typeface="Aptos Display"/>
            </a:endParaRPr>
          </a:p>
          <a:p>
            <a:r>
              <a:rPr lang="en-US" sz="2800">
                <a:solidFill>
                  <a:srgbClr val="242424"/>
                </a:solidFill>
                <a:effectLst>
                  <a:outerShdw sx="0" sy="0">
                    <a:srgbClr val="000000"/>
                  </a:outerShdw>
                </a:effectLst>
                <a:latin typeface="Aptos Display"/>
                <a:ea typeface="Calibri"/>
                <a:cs typeface="Calibri"/>
              </a:rPr>
              <a:t>Throughout the new online policy manual, all references to policy, guidance and legislation are hyperlinked for improved navigation.</a:t>
            </a:r>
            <a:endParaRPr lang="en-US" sz="2800">
              <a:latin typeface="Aptos Display"/>
            </a:endParaRPr>
          </a:p>
          <a:p>
            <a:endParaRPr lang="en-US" sz="2800">
              <a:latin typeface="Aptos Display"/>
            </a:endParaRPr>
          </a:p>
          <a:p>
            <a:r>
              <a:rPr lang="en-US" sz="2800">
                <a:solidFill>
                  <a:srgbClr val="242424"/>
                </a:solidFill>
                <a:effectLst>
                  <a:outerShdw sx="0" sy="0">
                    <a:srgbClr val="000000"/>
                  </a:outerShdw>
                </a:effectLst>
                <a:latin typeface="Aptos Display"/>
                <a:ea typeface="Calibri"/>
                <a:cs typeface="Calibri"/>
              </a:rPr>
              <a:t>MAP service providers should ensure that access is always available to the online version of this policy manual as it is a required reference material.  There is no requirement to maintain a paper copy of the policy manual at MAP registered sites although if you prefer to do so, please ensure it is the most updated version.</a:t>
            </a:r>
            <a:endParaRPr lang="en-US" sz="2800">
              <a:latin typeface="Aptos Display"/>
            </a:endParaRPr>
          </a:p>
          <a:p>
            <a:endParaRPr lang="en-US" sz="1600">
              <a:effectLst>
                <a:outerShdw sx="0" sy="0">
                  <a:srgbClr val="000000"/>
                </a:outerShdw>
              </a:effectLst>
              <a:latin typeface="Aptos"/>
              <a:ea typeface="Calibri"/>
              <a:cs typeface="Arial"/>
            </a:endParaRPr>
          </a:p>
          <a:p>
            <a:pPr>
              <a:spcAft>
                <a:spcPts val="600"/>
              </a:spcAft>
            </a:pPr>
            <a:endParaRPr lang="en-US" sz="1600">
              <a:effectLst>
                <a:outerShdw sx="0" sy="0">
                  <a:srgbClr val="000000"/>
                </a:outerShdw>
              </a:effectLst>
              <a:latin typeface="Aptos"/>
              <a:ea typeface="Calibri"/>
              <a:cs typeface="Arial"/>
            </a:endParaRPr>
          </a:p>
          <a:p>
            <a:pPr>
              <a:spcAft>
                <a:spcPts val="600"/>
              </a:spcAft>
            </a:pPr>
            <a:endParaRPr lang="en-US" sz="1600" b="1">
              <a:latin typeface="Aptos"/>
              <a:ea typeface="Calibri"/>
              <a:cs typeface="Arial"/>
            </a:endParaRPr>
          </a:p>
        </p:txBody>
      </p:sp>
      <p:sp>
        <p:nvSpPr>
          <p:cNvPr id="68" name="Rectangle 67">
            <a:extLst>
              <a:ext uri="{FF2B5EF4-FFF2-40B4-BE49-F238E27FC236}">
                <a16:creationId xmlns:a16="http://schemas.microsoft.com/office/drawing/2014/main" id="{71B5E658-3FD8-774D-71F2-4389C3F48295}"/>
              </a:ext>
            </a:extLst>
          </p:cNvPr>
          <p:cNvSpPr/>
          <p:nvPr/>
        </p:nvSpPr>
        <p:spPr>
          <a:xfrm>
            <a:off x="945516" y="1512434"/>
            <a:ext cx="10302610" cy="4696038"/>
          </a:xfrm>
          <a:prstGeom prst="rect">
            <a:avLst/>
          </a:prstGeom>
          <a:noFill/>
          <a:ln w="12700">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350"/>
          </a:p>
        </p:txBody>
      </p:sp>
      <p:sp>
        <p:nvSpPr>
          <p:cNvPr id="76" name="TextBox 75">
            <a:extLst>
              <a:ext uri="{FF2B5EF4-FFF2-40B4-BE49-F238E27FC236}">
                <a16:creationId xmlns:a16="http://schemas.microsoft.com/office/drawing/2014/main" id="{D361BAE2-CB14-2B70-FBBD-43AA74936E20}"/>
              </a:ext>
            </a:extLst>
          </p:cNvPr>
          <p:cNvSpPr txBox="1"/>
          <p:nvPr/>
        </p:nvSpPr>
        <p:spPr>
          <a:xfrm flipH="1">
            <a:off x="1835309" y="2801334"/>
            <a:ext cx="60608" cy="52512"/>
          </a:xfrm>
          <a:prstGeom prst="rect">
            <a:avLst/>
          </a:prstGeom>
          <a:noFill/>
        </p:spPr>
        <p:txBody>
          <a:bodyPr wrap="none" lIns="0" tIns="0" rIns="0" bIns="0" rtlCol="0">
            <a:noAutofit/>
          </a:bodyPr>
          <a:lstStyle/>
          <a:p>
            <a:pPr marL="144000" indent="-144000">
              <a:spcAft>
                <a:spcPts val="600"/>
              </a:spcAft>
              <a:buSzPct val="100000"/>
              <a:buFont typeface="Arial"/>
              <a:buChar char="•"/>
            </a:pPr>
            <a:endParaRPr lang="en-US" sz="1200"/>
          </a:p>
        </p:txBody>
      </p:sp>
      <p:sp>
        <p:nvSpPr>
          <p:cNvPr id="15" name="Rectangle: Rounded Corners 14">
            <a:extLst>
              <a:ext uri="{FF2B5EF4-FFF2-40B4-BE49-F238E27FC236}">
                <a16:creationId xmlns:a16="http://schemas.microsoft.com/office/drawing/2014/main" id="{3A006E6B-CB87-F3A5-78A1-ABC435DD8AEE}"/>
              </a:ext>
            </a:extLst>
          </p:cNvPr>
          <p:cNvSpPr/>
          <p:nvPr/>
        </p:nvSpPr>
        <p:spPr>
          <a:xfrm>
            <a:off x="478971" y="318706"/>
            <a:ext cx="9173029" cy="692365"/>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itle 2">
            <a:extLst>
              <a:ext uri="{FF2B5EF4-FFF2-40B4-BE49-F238E27FC236}">
                <a16:creationId xmlns:a16="http://schemas.microsoft.com/office/drawing/2014/main" id="{5319B31C-0620-7F3D-66B8-F4D65270503D}"/>
              </a:ext>
            </a:extLst>
          </p:cNvPr>
          <p:cNvSpPr txBox="1">
            <a:spLocks/>
          </p:cNvSpPr>
          <p:nvPr/>
        </p:nvSpPr>
        <p:spPr>
          <a:xfrm>
            <a:off x="471049" y="54429"/>
            <a:ext cx="9692640" cy="132556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2400" kern="1200">
                <a:solidFill>
                  <a:schemeClr val="tx1"/>
                </a:solidFill>
                <a:latin typeface="+mj-lt"/>
                <a:ea typeface="+mj-ea"/>
                <a:cs typeface="+mj-cs"/>
              </a:defRPr>
            </a:lvl1pPr>
          </a:lstStyle>
          <a:p>
            <a:r>
              <a:rPr lang="en-US" sz="3200" b="1">
                <a:solidFill>
                  <a:schemeClr val="bg1">
                    <a:lumMod val="95000"/>
                  </a:schemeClr>
                </a:solidFill>
                <a:ea typeface="+mj-lt"/>
                <a:cs typeface="Calibri"/>
              </a:rPr>
              <a:t>October</a:t>
            </a:r>
            <a:r>
              <a:rPr lang="en-US" sz="3200" b="1">
                <a:solidFill>
                  <a:schemeClr val="bg1">
                    <a:lumMod val="95000"/>
                  </a:schemeClr>
                </a:solidFill>
                <a:ea typeface="+mj-lt"/>
                <a:cs typeface="+mj-lt"/>
              </a:rPr>
              <a:t> 2025 MAP Policy Updates and Changes</a:t>
            </a:r>
            <a:endParaRPr lang="en-US">
              <a:solidFill>
                <a:schemeClr val="bg1">
                  <a:lumMod val="95000"/>
                </a:schemeClr>
              </a:solidFill>
            </a:endParaRPr>
          </a:p>
        </p:txBody>
      </p:sp>
    </p:spTree>
    <p:extLst>
      <p:ext uri="{BB962C8B-B14F-4D97-AF65-F5344CB8AC3E}">
        <p14:creationId xmlns:p14="http://schemas.microsoft.com/office/powerpoint/2010/main" val="2287592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72569B-5F0B-9A1E-A68F-67B45B58214B}"/>
            </a:ext>
          </a:extLst>
        </p:cNvPr>
        <p:cNvGrpSpPr/>
        <p:nvPr/>
      </p:nvGrpSpPr>
      <p:grpSpPr>
        <a:xfrm>
          <a:off x="0" y="0"/>
          <a:ext cx="0" cy="0"/>
          <a:chOff x="0" y="0"/>
          <a:chExt cx="0" cy="0"/>
        </a:xfrm>
      </p:grpSpPr>
      <p:sp>
        <p:nvSpPr>
          <p:cNvPr id="63" name="Title 1">
            <a:extLst>
              <a:ext uri="{FF2B5EF4-FFF2-40B4-BE49-F238E27FC236}">
                <a16:creationId xmlns:a16="http://schemas.microsoft.com/office/drawing/2014/main" id="{ACA1995A-1A6B-D3F9-122E-8247134D3D6B}"/>
              </a:ext>
            </a:extLst>
          </p:cNvPr>
          <p:cNvSpPr txBox="1">
            <a:spLocks/>
          </p:cNvSpPr>
          <p:nvPr/>
        </p:nvSpPr>
        <p:spPr>
          <a:xfrm>
            <a:off x="1207247" y="384369"/>
            <a:ext cx="9431016" cy="1320800"/>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a:p>
        </p:txBody>
      </p:sp>
      <p:sp>
        <p:nvSpPr>
          <p:cNvPr id="5" name="Rectangle: Rounded Corners 4">
            <a:extLst>
              <a:ext uri="{FF2B5EF4-FFF2-40B4-BE49-F238E27FC236}">
                <a16:creationId xmlns:a16="http://schemas.microsoft.com/office/drawing/2014/main" id="{DF8F04D5-5514-D3E5-02A2-AB07CDE3B318}"/>
              </a:ext>
            </a:extLst>
          </p:cNvPr>
          <p:cNvSpPr/>
          <p:nvPr/>
        </p:nvSpPr>
        <p:spPr>
          <a:xfrm>
            <a:off x="436638" y="318706"/>
            <a:ext cx="10047917" cy="692365"/>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tle 2">
            <a:extLst>
              <a:ext uri="{FF2B5EF4-FFF2-40B4-BE49-F238E27FC236}">
                <a16:creationId xmlns:a16="http://schemas.microsoft.com/office/drawing/2014/main" id="{B917B9F1-474E-F27F-3A19-C26F7C66DFC8}"/>
              </a:ext>
            </a:extLst>
          </p:cNvPr>
          <p:cNvSpPr txBox="1">
            <a:spLocks/>
          </p:cNvSpPr>
          <p:nvPr/>
        </p:nvSpPr>
        <p:spPr>
          <a:xfrm>
            <a:off x="471049" y="54429"/>
            <a:ext cx="9692640" cy="132556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2400" kern="1200">
                <a:solidFill>
                  <a:schemeClr val="tx1"/>
                </a:solidFill>
                <a:latin typeface="+mj-lt"/>
                <a:ea typeface="+mj-ea"/>
                <a:cs typeface="+mj-cs"/>
              </a:defRPr>
            </a:lvl1pPr>
          </a:lstStyle>
          <a:p>
            <a:r>
              <a:rPr lang="en-US" sz="3200" b="1">
                <a:solidFill>
                  <a:schemeClr val="bg1">
                    <a:lumMod val="95000"/>
                  </a:schemeClr>
                </a:solidFill>
                <a:ea typeface="+mj-lt"/>
                <a:cs typeface="+mj-lt"/>
              </a:rPr>
              <a:t>Updates/Changes within Sections of Manual:</a:t>
            </a:r>
          </a:p>
        </p:txBody>
      </p:sp>
      <p:sp>
        <p:nvSpPr>
          <p:cNvPr id="3" name="Rectangle 2">
            <a:extLst>
              <a:ext uri="{FF2B5EF4-FFF2-40B4-BE49-F238E27FC236}">
                <a16:creationId xmlns:a16="http://schemas.microsoft.com/office/drawing/2014/main" id="{05F2EF1F-4CDC-32F5-EB78-ED1E1AECAEC7}"/>
              </a:ext>
            </a:extLst>
          </p:cNvPr>
          <p:cNvSpPr/>
          <p:nvPr/>
        </p:nvSpPr>
        <p:spPr>
          <a:xfrm>
            <a:off x="945516" y="1512434"/>
            <a:ext cx="10302610" cy="4696038"/>
          </a:xfrm>
          <a:prstGeom prst="rect">
            <a:avLst/>
          </a:prstGeom>
          <a:noFill/>
          <a:ln w="12700">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350"/>
          </a:p>
        </p:txBody>
      </p:sp>
      <p:sp>
        <p:nvSpPr>
          <p:cNvPr id="9" name="TextBox 8">
            <a:extLst>
              <a:ext uri="{FF2B5EF4-FFF2-40B4-BE49-F238E27FC236}">
                <a16:creationId xmlns:a16="http://schemas.microsoft.com/office/drawing/2014/main" id="{2837932C-A9C3-FBB8-D2D3-73457B964D6B}"/>
              </a:ext>
            </a:extLst>
          </p:cNvPr>
          <p:cNvSpPr txBox="1"/>
          <p:nvPr/>
        </p:nvSpPr>
        <p:spPr>
          <a:xfrm>
            <a:off x="1253646" y="1690781"/>
            <a:ext cx="9489842" cy="5039841"/>
          </a:xfrm>
          <a:prstGeom prst="rect">
            <a:avLst/>
          </a:prstGeom>
          <a:noFill/>
        </p:spPr>
        <p:txBody>
          <a:bodyPr wrap="square" lIns="68580" tIns="34290" rIns="68580" bIns="34290" rtlCol="0" anchor="t">
            <a:spAutoFit/>
          </a:bodyPr>
          <a:lstStyle/>
          <a:p>
            <a:r>
              <a:rPr lang="en-US" sz="2400" b="1" u="sng">
                <a:solidFill>
                  <a:srgbClr val="242424"/>
                </a:solidFill>
                <a:effectLst>
                  <a:outerShdw sx="0" sy="0">
                    <a:srgbClr val="000000"/>
                  </a:outerShdw>
                </a:effectLst>
                <a:latin typeface="Aptos"/>
                <a:ea typeface="Calibri"/>
                <a:cs typeface="Calibri"/>
              </a:rPr>
              <a:t>Acceptable Codes:</a:t>
            </a:r>
            <a:endParaRPr lang="en-US" sz="2400">
              <a:latin typeface="Aptos"/>
            </a:endParaRPr>
          </a:p>
          <a:p>
            <a:r>
              <a:rPr lang="en-US" sz="2400">
                <a:solidFill>
                  <a:srgbClr val="242424"/>
                </a:solidFill>
                <a:effectLst>
                  <a:outerShdw sx="0" sy="0">
                    <a:srgbClr val="000000"/>
                  </a:outerShdw>
                </a:effectLst>
                <a:latin typeface="Aptos"/>
                <a:ea typeface="Calibri"/>
                <a:cs typeface="Calibri"/>
              </a:rPr>
              <a:t>Acceptable code P (Packaged) language expanded so that the code can be used when a licensed staff is teaching an individual to self-administer an injectable medication.</a:t>
            </a:r>
            <a:endParaRPr lang="en-US" sz="2400">
              <a:latin typeface="Aptos"/>
            </a:endParaRPr>
          </a:p>
          <a:p>
            <a:endParaRPr lang="en-US" sz="2400"/>
          </a:p>
          <a:p>
            <a:r>
              <a:rPr lang="en-US" sz="2400">
                <a:solidFill>
                  <a:srgbClr val="242424"/>
                </a:solidFill>
                <a:effectLst>
                  <a:outerShdw sx="0" sy="0">
                    <a:srgbClr val="000000"/>
                  </a:outerShdw>
                </a:effectLst>
                <a:latin typeface="Aptos"/>
                <a:ea typeface="Calibri"/>
                <a:cs typeface="Calibri"/>
              </a:rPr>
              <a:t>Acceptable code MNA (Medication Not Administered) to replace a circled set of initials for a medication not administered.</a:t>
            </a:r>
            <a:endParaRPr lang="en-US" sz="2400">
              <a:latin typeface="Aptos"/>
            </a:endParaRPr>
          </a:p>
          <a:p>
            <a:endParaRPr lang="en-US"/>
          </a:p>
          <a:p>
            <a:r>
              <a:rPr lang="en-US" sz="2400" b="1" u="sng">
                <a:solidFill>
                  <a:srgbClr val="242424"/>
                </a:solidFill>
                <a:effectLst>
                  <a:outerShdw sx="0" sy="0">
                    <a:srgbClr val="000000"/>
                  </a:outerShdw>
                </a:effectLst>
                <a:latin typeface="Aptos"/>
                <a:ea typeface="Calibri"/>
                <a:cs typeface="Calibri"/>
              </a:rPr>
              <a:t>Section 5:</a:t>
            </a:r>
            <a:endParaRPr lang="en-US" sz="2400">
              <a:latin typeface="Aptos"/>
            </a:endParaRPr>
          </a:p>
          <a:p>
            <a:r>
              <a:rPr lang="en-US" sz="2400">
                <a:solidFill>
                  <a:srgbClr val="242424"/>
                </a:solidFill>
                <a:effectLst>
                  <a:outerShdw sx="0" sy="0">
                    <a:srgbClr val="000000"/>
                  </a:outerShdw>
                </a:effectLst>
                <a:latin typeface="Aptos"/>
                <a:ea typeface="Calibri"/>
                <a:cs typeface="Calibri"/>
              </a:rPr>
              <a:t>Language added requiring a “refresher” training prior to recertification testing.</a:t>
            </a:r>
            <a:endParaRPr lang="en-US" sz="2400">
              <a:latin typeface="Aptos"/>
            </a:endParaRPr>
          </a:p>
          <a:p>
            <a:endParaRPr lang="en-US" sz="2800" u="sng">
              <a:solidFill>
                <a:srgbClr val="242424"/>
              </a:solidFill>
              <a:effectLst>
                <a:outerShdw sx="0" sy="0">
                  <a:srgbClr val="000000"/>
                </a:outerShdw>
              </a:effectLst>
              <a:latin typeface="Aptos Display"/>
              <a:ea typeface="Calibri"/>
              <a:cs typeface="Calibri"/>
            </a:endParaRPr>
          </a:p>
          <a:p>
            <a:pPr>
              <a:spcAft>
                <a:spcPts val="600"/>
              </a:spcAft>
            </a:pPr>
            <a:endParaRPr lang="en-US" sz="1600">
              <a:effectLst>
                <a:outerShdw sx="0" sy="0">
                  <a:srgbClr val="000000"/>
                </a:outerShdw>
              </a:effectLst>
              <a:latin typeface="Aptos"/>
              <a:ea typeface="Calibri"/>
              <a:cs typeface="Arial"/>
            </a:endParaRPr>
          </a:p>
          <a:p>
            <a:pPr>
              <a:spcAft>
                <a:spcPts val="600"/>
              </a:spcAft>
            </a:pPr>
            <a:endParaRPr lang="en-US" sz="1600" b="1">
              <a:latin typeface="Aptos"/>
              <a:ea typeface="Calibri"/>
              <a:cs typeface="Arial"/>
            </a:endParaRPr>
          </a:p>
        </p:txBody>
      </p:sp>
    </p:spTree>
    <p:extLst>
      <p:ext uri="{BB962C8B-B14F-4D97-AF65-F5344CB8AC3E}">
        <p14:creationId xmlns:p14="http://schemas.microsoft.com/office/powerpoint/2010/main" val="2957085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878910-B648-CCC2-D4D4-AF501FDFCDD7}"/>
            </a:ext>
          </a:extLst>
        </p:cNvPr>
        <p:cNvGrpSpPr/>
        <p:nvPr/>
      </p:nvGrpSpPr>
      <p:grpSpPr>
        <a:xfrm>
          <a:off x="0" y="0"/>
          <a:ext cx="0" cy="0"/>
          <a:chOff x="0" y="0"/>
          <a:chExt cx="0" cy="0"/>
        </a:xfrm>
      </p:grpSpPr>
      <p:sp>
        <p:nvSpPr>
          <p:cNvPr id="63" name="Title 1">
            <a:extLst>
              <a:ext uri="{FF2B5EF4-FFF2-40B4-BE49-F238E27FC236}">
                <a16:creationId xmlns:a16="http://schemas.microsoft.com/office/drawing/2014/main" id="{20F3248F-6D66-70B0-0592-75CDDD80FF4F}"/>
              </a:ext>
            </a:extLst>
          </p:cNvPr>
          <p:cNvSpPr txBox="1">
            <a:spLocks/>
          </p:cNvSpPr>
          <p:nvPr/>
        </p:nvSpPr>
        <p:spPr>
          <a:xfrm>
            <a:off x="1207247" y="384369"/>
            <a:ext cx="9431016" cy="1320800"/>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a:p>
        </p:txBody>
      </p:sp>
      <p:sp>
        <p:nvSpPr>
          <p:cNvPr id="5" name="Rectangle: Rounded Corners 4">
            <a:extLst>
              <a:ext uri="{FF2B5EF4-FFF2-40B4-BE49-F238E27FC236}">
                <a16:creationId xmlns:a16="http://schemas.microsoft.com/office/drawing/2014/main" id="{8ADC6129-10A2-370F-9016-96BE0E13FB09}"/>
              </a:ext>
            </a:extLst>
          </p:cNvPr>
          <p:cNvSpPr/>
          <p:nvPr/>
        </p:nvSpPr>
        <p:spPr>
          <a:xfrm>
            <a:off x="436638" y="318706"/>
            <a:ext cx="10047917" cy="692365"/>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tle 2">
            <a:extLst>
              <a:ext uri="{FF2B5EF4-FFF2-40B4-BE49-F238E27FC236}">
                <a16:creationId xmlns:a16="http://schemas.microsoft.com/office/drawing/2014/main" id="{92E41BC8-0E37-9D61-5F53-96FC21E74407}"/>
              </a:ext>
            </a:extLst>
          </p:cNvPr>
          <p:cNvSpPr txBox="1">
            <a:spLocks/>
          </p:cNvSpPr>
          <p:nvPr/>
        </p:nvSpPr>
        <p:spPr>
          <a:xfrm>
            <a:off x="471049" y="54429"/>
            <a:ext cx="9692640" cy="132556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2400" kern="1200">
                <a:solidFill>
                  <a:schemeClr val="tx1"/>
                </a:solidFill>
                <a:latin typeface="+mj-lt"/>
                <a:ea typeface="+mj-ea"/>
                <a:cs typeface="+mj-cs"/>
              </a:defRPr>
            </a:lvl1pPr>
          </a:lstStyle>
          <a:p>
            <a:r>
              <a:rPr lang="en-US" sz="3200" b="1">
                <a:solidFill>
                  <a:schemeClr val="bg1">
                    <a:lumMod val="95000"/>
                  </a:schemeClr>
                </a:solidFill>
                <a:ea typeface="+mj-lt"/>
                <a:cs typeface="+mj-lt"/>
              </a:rPr>
              <a:t>Updates/Changes within Sections of Manual:</a:t>
            </a:r>
          </a:p>
        </p:txBody>
      </p:sp>
      <p:sp>
        <p:nvSpPr>
          <p:cNvPr id="3" name="Rectangle 2">
            <a:extLst>
              <a:ext uri="{FF2B5EF4-FFF2-40B4-BE49-F238E27FC236}">
                <a16:creationId xmlns:a16="http://schemas.microsoft.com/office/drawing/2014/main" id="{34407E7B-7C8E-7671-CF0C-80A8D7C22DF6}"/>
              </a:ext>
            </a:extLst>
          </p:cNvPr>
          <p:cNvSpPr/>
          <p:nvPr/>
        </p:nvSpPr>
        <p:spPr>
          <a:xfrm>
            <a:off x="945516" y="1427768"/>
            <a:ext cx="10302610" cy="5006481"/>
          </a:xfrm>
          <a:prstGeom prst="rect">
            <a:avLst/>
          </a:prstGeom>
          <a:noFill/>
          <a:ln w="12700">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350"/>
          </a:p>
        </p:txBody>
      </p:sp>
      <p:sp>
        <p:nvSpPr>
          <p:cNvPr id="9" name="TextBox 8">
            <a:extLst>
              <a:ext uri="{FF2B5EF4-FFF2-40B4-BE49-F238E27FC236}">
                <a16:creationId xmlns:a16="http://schemas.microsoft.com/office/drawing/2014/main" id="{E925ACB7-CDDD-161F-979C-969325922F84}"/>
              </a:ext>
            </a:extLst>
          </p:cNvPr>
          <p:cNvSpPr txBox="1"/>
          <p:nvPr/>
        </p:nvSpPr>
        <p:spPr>
          <a:xfrm>
            <a:off x="1253646" y="1690781"/>
            <a:ext cx="9489842" cy="6824945"/>
          </a:xfrm>
          <a:prstGeom prst="rect">
            <a:avLst/>
          </a:prstGeom>
          <a:noFill/>
        </p:spPr>
        <p:txBody>
          <a:bodyPr wrap="square" lIns="68580" tIns="34290" rIns="68580" bIns="34290" rtlCol="0" anchor="t">
            <a:spAutoFit/>
          </a:bodyPr>
          <a:lstStyle/>
          <a:p>
            <a:r>
              <a:rPr lang="en-US" sz="3200" b="1" u="sng">
                <a:solidFill>
                  <a:srgbClr val="242424"/>
                </a:solidFill>
                <a:effectLst>
                  <a:outerShdw sx="0" sy="0">
                    <a:srgbClr val="000000"/>
                  </a:outerShdw>
                </a:effectLst>
                <a:latin typeface="Aptos"/>
                <a:ea typeface="Calibri"/>
                <a:cs typeface="Calibri"/>
              </a:rPr>
              <a:t>Section 11:</a:t>
            </a:r>
            <a:endParaRPr lang="en-US" sz="3200">
              <a:latin typeface="Aptos"/>
            </a:endParaRPr>
          </a:p>
          <a:p>
            <a:r>
              <a:rPr lang="en-US" sz="3200">
                <a:solidFill>
                  <a:srgbClr val="242424"/>
                </a:solidFill>
                <a:effectLst>
                  <a:outerShdw sx="0" sy="0">
                    <a:srgbClr val="000000"/>
                  </a:outerShdw>
                </a:effectLst>
                <a:latin typeface="Aptos"/>
                <a:ea typeface="Calibri"/>
                <a:cs typeface="Calibri"/>
              </a:rPr>
              <a:t>Language edited to reflect the use of acceptable code MNA instead of circled initials on the medication administration record.</a:t>
            </a:r>
            <a:endParaRPr lang="en-US" sz="3200">
              <a:latin typeface="Aptos"/>
            </a:endParaRPr>
          </a:p>
          <a:p>
            <a:endParaRPr lang="en-US" sz="3200"/>
          </a:p>
          <a:p>
            <a:r>
              <a:rPr lang="en-US" sz="3200" b="1" u="sng">
                <a:solidFill>
                  <a:srgbClr val="242424"/>
                </a:solidFill>
                <a:effectLst>
                  <a:outerShdw sx="0" sy="0">
                    <a:srgbClr val="000000"/>
                  </a:outerShdw>
                </a:effectLst>
                <a:latin typeface="Aptos"/>
                <a:ea typeface="Calibri"/>
                <a:cs typeface="Calibri"/>
              </a:rPr>
              <a:t>Section 18:</a:t>
            </a:r>
            <a:endParaRPr lang="en-US" sz="3200">
              <a:latin typeface="Aptos"/>
            </a:endParaRPr>
          </a:p>
          <a:p>
            <a:r>
              <a:rPr lang="en-US" sz="3200">
                <a:solidFill>
                  <a:srgbClr val="242424"/>
                </a:solidFill>
                <a:effectLst>
                  <a:outerShdw sx="0" sy="0">
                    <a:srgbClr val="000000"/>
                  </a:outerShdw>
                </a:effectLst>
                <a:latin typeface="Aptos"/>
                <a:ea typeface="Calibri"/>
                <a:cs typeface="Calibri"/>
              </a:rPr>
              <a:t>Language edited allowing trained MAP Certified staff to conduct blood glucose monitoring for individuals receiving other than just “oral” medication.</a:t>
            </a:r>
            <a:endParaRPr lang="en-US" sz="3200">
              <a:latin typeface="Aptos"/>
            </a:endParaRPr>
          </a:p>
          <a:p>
            <a:br>
              <a:rPr lang="en-US"/>
            </a:br>
            <a:endParaRPr lang="en-US" sz="3200"/>
          </a:p>
          <a:p>
            <a:endParaRPr lang="en-US" sz="3200" u="sng">
              <a:solidFill>
                <a:srgbClr val="242424"/>
              </a:solidFill>
              <a:effectLst>
                <a:outerShdw sx="0" sy="0">
                  <a:srgbClr val="000000"/>
                </a:outerShdw>
              </a:effectLst>
              <a:latin typeface="Aptos"/>
              <a:ea typeface="Calibri"/>
              <a:cs typeface="Calibri"/>
            </a:endParaRPr>
          </a:p>
          <a:p>
            <a:pPr>
              <a:spcAft>
                <a:spcPts val="600"/>
              </a:spcAft>
            </a:pPr>
            <a:endParaRPr lang="en-US" sz="3200">
              <a:effectLst>
                <a:outerShdw sx="0" sy="0">
                  <a:srgbClr val="000000"/>
                </a:outerShdw>
              </a:effectLst>
              <a:latin typeface="Aptos"/>
              <a:ea typeface="Calibri"/>
              <a:cs typeface="Arial"/>
            </a:endParaRPr>
          </a:p>
          <a:p>
            <a:pPr>
              <a:spcAft>
                <a:spcPts val="600"/>
              </a:spcAft>
            </a:pPr>
            <a:endParaRPr lang="en-US" sz="3200" b="1">
              <a:latin typeface="Aptos"/>
              <a:ea typeface="Calibri"/>
              <a:cs typeface="Arial"/>
            </a:endParaRPr>
          </a:p>
        </p:txBody>
      </p:sp>
    </p:spTree>
    <p:extLst>
      <p:ext uri="{BB962C8B-B14F-4D97-AF65-F5344CB8AC3E}">
        <p14:creationId xmlns:p14="http://schemas.microsoft.com/office/powerpoint/2010/main" val="217860873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D13FC2-F7DD-00FF-679B-DC897B7FC43B}"/>
            </a:ext>
          </a:extLst>
        </p:cNvPr>
        <p:cNvGrpSpPr/>
        <p:nvPr/>
      </p:nvGrpSpPr>
      <p:grpSpPr>
        <a:xfrm>
          <a:off x="0" y="0"/>
          <a:ext cx="0" cy="0"/>
          <a:chOff x="0" y="0"/>
          <a:chExt cx="0" cy="0"/>
        </a:xfrm>
      </p:grpSpPr>
      <p:sp>
        <p:nvSpPr>
          <p:cNvPr id="5" name="Text Placeholder 4">
            <a:extLst>
              <a:ext uri="{FF2B5EF4-FFF2-40B4-BE49-F238E27FC236}">
                <a16:creationId xmlns:a16="http://schemas.microsoft.com/office/drawing/2014/main" id="{6EB64B7B-0332-7D88-5C4C-4B2631B0251E}"/>
              </a:ext>
            </a:extLst>
          </p:cNvPr>
          <p:cNvSpPr>
            <a:spLocks noGrp="1"/>
          </p:cNvSpPr>
          <p:nvPr>
            <p:ph type="body" sz="quarter" idx="10"/>
          </p:nvPr>
        </p:nvSpPr>
        <p:spPr>
          <a:xfrm>
            <a:off x="875730" y="3032002"/>
            <a:ext cx="10440537" cy="1373701"/>
          </a:xfrm>
        </p:spPr>
        <p:txBody>
          <a:bodyPr vert="horz" lIns="91440" tIns="45720" rIns="91440" bIns="45720" rtlCol="0" anchor="t">
            <a:normAutofit/>
          </a:bodyPr>
          <a:lstStyle/>
          <a:p>
            <a:r>
              <a:rPr lang="en-US">
                <a:latin typeface="+mn-lt"/>
                <a:cs typeface="Arial"/>
              </a:rPr>
              <a:t>MAP Recertification Form and MAP Recertification Evaluation Guide</a:t>
            </a:r>
          </a:p>
        </p:txBody>
      </p:sp>
      <p:sp>
        <p:nvSpPr>
          <p:cNvPr id="6" name="Text Placeholder 5">
            <a:extLst>
              <a:ext uri="{FF2B5EF4-FFF2-40B4-BE49-F238E27FC236}">
                <a16:creationId xmlns:a16="http://schemas.microsoft.com/office/drawing/2014/main" id="{B121ED2D-0E3C-CA08-9058-C7B7243808BA}"/>
              </a:ext>
            </a:extLst>
          </p:cNvPr>
          <p:cNvSpPr>
            <a:spLocks noGrp="1"/>
          </p:cNvSpPr>
          <p:nvPr>
            <p:ph type="body" sz="quarter" idx="11"/>
          </p:nvPr>
        </p:nvSpPr>
        <p:spPr>
          <a:xfrm>
            <a:off x="3697287" y="4636129"/>
            <a:ext cx="4797425" cy="746846"/>
          </a:xfrm>
        </p:spPr>
        <p:txBody>
          <a:bodyPr vert="horz" lIns="91440" tIns="45720" rIns="91440" bIns="45720" rtlCol="0" anchor="t">
            <a:normAutofit/>
          </a:bodyPr>
          <a:lstStyle/>
          <a:p>
            <a:r>
              <a:rPr lang="en-US">
                <a:latin typeface="+mn-lt"/>
                <a:cs typeface="Arial"/>
              </a:rPr>
              <a:t>October 2025</a:t>
            </a:r>
            <a:endParaRPr lang="en-US">
              <a:latin typeface="+mn-lt"/>
            </a:endParaRPr>
          </a:p>
        </p:txBody>
      </p:sp>
    </p:spTree>
    <p:extLst>
      <p:ext uri="{BB962C8B-B14F-4D97-AF65-F5344CB8AC3E}">
        <p14:creationId xmlns:p14="http://schemas.microsoft.com/office/powerpoint/2010/main" val="26266723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331187-4816-33D4-3E09-83870FF088C8}"/>
            </a:ext>
          </a:extLst>
        </p:cNvPr>
        <p:cNvGrpSpPr/>
        <p:nvPr/>
      </p:nvGrpSpPr>
      <p:grpSpPr>
        <a:xfrm>
          <a:off x="0" y="0"/>
          <a:ext cx="0" cy="0"/>
          <a:chOff x="0" y="0"/>
          <a:chExt cx="0" cy="0"/>
        </a:xfrm>
      </p:grpSpPr>
      <p:graphicFrame>
        <p:nvGraphicFramePr>
          <p:cNvPr id="9" name="think-cell data - do not delete" hidden="1">
            <a:extLst>
              <a:ext uri="{FF2B5EF4-FFF2-40B4-BE49-F238E27FC236}">
                <a16:creationId xmlns:a16="http://schemas.microsoft.com/office/drawing/2014/main" id="{2A31B8B7-363B-1DC6-7C15-4DF33E576FBE}"/>
              </a:ext>
            </a:extLst>
          </p:cNvPr>
          <p:cNvGraphicFramePr>
            <a:graphicFrameLocks noChangeAspect="1"/>
          </p:cNvGraphicFramePr>
          <p:nvPr>
            <p:custDataLst>
              <p:tags r:id="rId1"/>
            </p:custDataLst>
          </p:nvPr>
        </p:nvGraphicFramePr>
        <p:xfrm>
          <a:off x="1525589" y="1588"/>
          <a:ext cx="1227" cy="1588"/>
        </p:xfrm>
        <a:graphic>
          <a:graphicData uri="http://schemas.openxmlformats.org/presentationml/2006/ole">
            <mc:AlternateContent xmlns:mc="http://schemas.openxmlformats.org/markup-compatibility/2006">
              <mc:Choice xmlns:v="urn:schemas-microsoft-com:vml" Requires="v">
                <p:oleObj name="think-cell Slide" r:id="rId4" imgW="7772400" imgH="10058400" progId="TCLayout.ActiveDocument.1">
                  <p:embed/>
                </p:oleObj>
              </mc:Choice>
              <mc:Fallback>
                <p:oleObj name="think-cell Slide" r:id="rId4" imgW="7772400" imgH="10058400" progId="TCLayout.ActiveDocument.1">
                  <p:embed/>
                  <p:pic>
                    <p:nvPicPr>
                      <p:cNvPr id="9" name="think-cell data - do not delete" hidden="1">
                        <a:extLst>
                          <a:ext uri="{FF2B5EF4-FFF2-40B4-BE49-F238E27FC236}">
                            <a16:creationId xmlns:a16="http://schemas.microsoft.com/office/drawing/2014/main" id="{2A31B8B7-363B-1DC6-7C15-4DF33E576FBE}"/>
                          </a:ext>
                        </a:extLst>
                      </p:cNvPr>
                      <p:cNvPicPr/>
                      <p:nvPr/>
                    </p:nvPicPr>
                    <p:blipFill>
                      <a:blip r:embed="rId5"/>
                      <a:stretch>
                        <a:fillRect/>
                      </a:stretch>
                    </p:blipFill>
                    <p:spPr>
                      <a:xfrm>
                        <a:off x="1525589" y="1588"/>
                        <a:ext cx="1227" cy="1588"/>
                      </a:xfrm>
                      <a:prstGeom prst="rect">
                        <a:avLst/>
                      </a:prstGeom>
                    </p:spPr>
                  </p:pic>
                </p:oleObj>
              </mc:Fallback>
            </mc:AlternateContent>
          </a:graphicData>
        </a:graphic>
      </p:graphicFrame>
      <p:sp>
        <p:nvSpPr>
          <p:cNvPr id="68" name="Rectangle 67">
            <a:extLst>
              <a:ext uri="{FF2B5EF4-FFF2-40B4-BE49-F238E27FC236}">
                <a16:creationId xmlns:a16="http://schemas.microsoft.com/office/drawing/2014/main" id="{49D66588-8AB2-A313-AA1B-91B07A23FD97}"/>
              </a:ext>
            </a:extLst>
          </p:cNvPr>
          <p:cNvSpPr/>
          <p:nvPr/>
        </p:nvSpPr>
        <p:spPr>
          <a:xfrm>
            <a:off x="1064641" y="2475716"/>
            <a:ext cx="10571674" cy="2705858"/>
          </a:xfrm>
          <a:prstGeom prst="rect">
            <a:avLst/>
          </a:prstGeom>
          <a:noFill/>
          <a:ln w="12700">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350"/>
          </a:p>
        </p:txBody>
      </p:sp>
      <p:sp>
        <p:nvSpPr>
          <p:cNvPr id="15" name="Rectangle: Rounded Corners 14">
            <a:extLst>
              <a:ext uri="{FF2B5EF4-FFF2-40B4-BE49-F238E27FC236}">
                <a16:creationId xmlns:a16="http://schemas.microsoft.com/office/drawing/2014/main" id="{A489FC7B-AD4C-6690-0DB1-D57CC0B146C5}"/>
              </a:ext>
            </a:extLst>
          </p:cNvPr>
          <p:cNvSpPr/>
          <p:nvPr/>
        </p:nvSpPr>
        <p:spPr>
          <a:xfrm>
            <a:off x="478971" y="318706"/>
            <a:ext cx="9173029" cy="692365"/>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itle 2">
            <a:extLst>
              <a:ext uri="{FF2B5EF4-FFF2-40B4-BE49-F238E27FC236}">
                <a16:creationId xmlns:a16="http://schemas.microsoft.com/office/drawing/2014/main" id="{869EDC32-B999-8C4B-D72D-3F45BA39DD8F}"/>
              </a:ext>
            </a:extLst>
          </p:cNvPr>
          <p:cNvSpPr txBox="1">
            <a:spLocks/>
          </p:cNvSpPr>
          <p:nvPr/>
        </p:nvSpPr>
        <p:spPr>
          <a:xfrm>
            <a:off x="471049" y="54429"/>
            <a:ext cx="9692640" cy="132556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2400" kern="1200">
                <a:solidFill>
                  <a:schemeClr val="tx1"/>
                </a:solidFill>
                <a:latin typeface="+mj-lt"/>
                <a:ea typeface="+mj-ea"/>
                <a:cs typeface="+mj-cs"/>
              </a:defRPr>
            </a:lvl1pPr>
          </a:lstStyle>
          <a:p>
            <a:r>
              <a:rPr lang="en-US" sz="3200" b="1">
                <a:solidFill>
                  <a:schemeClr val="bg1">
                    <a:lumMod val="95000"/>
                  </a:schemeClr>
                </a:solidFill>
                <a:latin typeface="Aptos Display" panose="020B0004020202020204" pitchFamily="34" charset="0"/>
                <a:cs typeface="Calibri"/>
              </a:rPr>
              <a:t> Recertification Evaluation Guide</a:t>
            </a:r>
          </a:p>
        </p:txBody>
      </p:sp>
      <p:sp>
        <p:nvSpPr>
          <p:cNvPr id="19" name="TextBox 18">
            <a:extLst>
              <a:ext uri="{FF2B5EF4-FFF2-40B4-BE49-F238E27FC236}">
                <a16:creationId xmlns:a16="http://schemas.microsoft.com/office/drawing/2014/main" id="{CF0A50D6-93AE-A4DE-1B2B-2E6418390F03}"/>
              </a:ext>
            </a:extLst>
          </p:cNvPr>
          <p:cNvSpPr txBox="1"/>
          <p:nvPr/>
        </p:nvSpPr>
        <p:spPr>
          <a:xfrm>
            <a:off x="539347" y="1207664"/>
            <a:ext cx="10741793" cy="1200329"/>
          </a:xfrm>
          <a:prstGeom prst="rect">
            <a:avLst/>
          </a:prstGeom>
          <a:noFill/>
        </p:spPr>
        <p:txBody>
          <a:bodyPr wrap="square">
            <a:spAutoFit/>
          </a:bodyPr>
          <a:lstStyle/>
          <a:p>
            <a:r>
              <a:rPr lang="en-US" sz="2400"/>
              <a:t>Approved MAP Trainer’s Guide for Use with the MAP Recertification Competency Evaluation Form</a:t>
            </a:r>
          </a:p>
          <a:p>
            <a:pPr marR="0" lvl="0" algn="l" defTabSz="457200" rtl="0" eaLnBrk="1" fontAlgn="auto" latinLnBrk="0" hangingPunct="1">
              <a:lnSpc>
                <a:spcPct val="100000"/>
              </a:lnSpc>
              <a:spcBef>
                <a:spcPts val="0"/>
              </a:spcBef>
              <a:spcAft>
                <a:spcPts val="0"/>
              </a:spcAft>
              <a:buClrTx/>
              <a:buSzTx/>
              <a:tabLst/>
              <a:defRPr/>
            </a:pPr>
            <a:endParaRPr kumimoji="0" lang="en-US" sz="2400" b="0" i="1" u="none" strike="noStrike" kern="1200" cap="none" spc="0" normalizeH="0" baseline="0" noProof="0">
              <a:ln>
                <a:noFill/>
              </a:ln>
              <a:solidFill>
                <a:prstClr val="black"/>
              </a:solidFill>
              <a:effectLst/>
              <a:uLnTx/>
              <a:uFillTx/>
              <a:latin typeface="Aptos" panose="020B0004020202020204" pitchFamily="34" charset="0"/>
              <a:ea typeface="+mn-ea"/>
              <a:cs typeface="+mn-cs"/>
            </a:endParaRPr>
          </a:p>
        </p:txBody>
      </p:sp>
      <p:sp>
        <p:nvSpPr>
          <p:cNvPr id="8" name="TextBox 7">
            <a:extLst>
              <a:ext uri="{FF2B5EF4-FFF2-40B4-BE49-F238E27FC236}">
                <a16:creationId xmlns:a16="http://schemas.microsoft.com/office/drawing/2014/main" id="{959D9B90-52EA-A68B-7F86-8AC3DF123961}"/>
              </a:ext>
            </a:extLst>
          </p:cNvPr>
          <p:cNvSpPr txBox="1"/>
          <p:nvPr/>
        </p:nvSpPr>
        <p:spPr>
          <a:xfrm>
            <a:off x="1401988" y="2746042"/>
            <a:ext cx="10109190" cy="2431435"/>
          </a:xfrm>
          <a:prstGeom prst="rect">
            <a:avLst/>
          </a:prstGeom>
          <a:noFill/>
        </p:spPr>
        <p:txBody>
          <a:bodyPr wrap="square" lIns="91440" tIns="45720" rIns="91440" bIns="45720" anchor="t">
            <a:spAutoFit/>
          </a:bodyPr>
          <a:lstStyle/>
          <a:p>
            <a:r>
              <a:rPr lang="en-US" sz="3200"/>
              <a:t>The</a:t>
            </a:r>
            <a:r>
              <a:rPr lang="en-US" sz="3200">
                <a:ea typeface="+mn-lt"/>
                <a:cs typeface="+mn-lt"/>
              </a:rPr>
              <a:t> current Recertification Form and the current Recertification Guide have been updated to include a space to add the completion date of the recertification training.</a:t>
            </a:r>
            <a:endParaRPr lang="en-US" sz="3200"/>
          </a:p>
          <a:p>
            <a:pPr marR="0" lvl="0" algn="l" defTabSz="457200" rtl="0" eaLnBrk="1" fontAlgn="auto" latinLnBrk="0" hangingPunct="1">
              <a:lnSpc>
                <a:spcPct val="100000"/>
              </a:lnSpc>
              <a:spcBef>
                <a:spcPts val="0"/>
              </a:spcBef>
              <a:spcAft>
                <a:spcPts val="0"/>
              </a:spcAft>
              <a:buClrTx/>
              <a:buSzTx/>
              <a:tabLst/>
              <a:defRPr/>
            </a:pPr>
            <a:endParaRPr kumimoji="0" lang="en-US" sz="2400" b="0" i="1" u="none" strike="noStrike" kern="1200" cap="none" spc="0" normalizeH="0" baseline="0" noProof="0">
              <a:ln>
                <a:noFill/>
              </a:ln>
              <a:solidFill>
                <a:prstClr val="black"/>
              </a:solidFill>
              <a:effectLst/>
              <a:uLnTx/>
              <a:uFillTx/>
              <a:latin typeface="Aptos" panose="020B0004020202020204" pitchFamily="34" charset="0"/>
              <a:ea typeface="+mn-ea"/>
              <a:cs typeface="+mn-cs"/>
            </a:endParaRPr>
          </a:p>
        </p:txBody>
      </p:sp>
    </p:spTree>
    <p:extLst>
      <p:ext uri="{BB962C8B-B14F-4D97-AF65-F5344CB8AC3E}">
        <p14:creationId xmlns:p14="http://schemas.microsoft.com/office/powerpoint/2010/main" val="274500441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0D71B2-8EDC-FD4E-19C5-387214458C0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0A73A3-10A5-DBAA-985E-C32E8535146E}"/>
              </a:ext>
            </a:extLst>
          </p:cNvPr>
          <p:cNvSpPr>
            <a:spLocks noGrp="1"/>
          </p:cNvSpPr>
          <p:nvPr>
            <p:ph type="title"/>
          </p:nvPr>
        </p:nvSpPr>
        <p:spPr>
          <a:xfrm>
            <a:off x="5275707" y="1673352"/>
            <a:ext cx="5568506" cy="4041648"/>
          </a:xfrm>
        </p:spPr>
        <p:txBody>
          <a:bodyPr anchor="ctr">
            <a:normAutofit/>
          </a:bodyPr>
          <a:lstStyle/>
          <a:p>
            <a:r>
              <a:rPr lang="en-US" sz="5400">
                <a:latin typeface="Calibri"/>
                <a:cs typeface="Calibri"/>
              </a:rPr>
              <a:t>Thank you</a:t>
            </a:r>
            <a:br>
              <a:rPr lang="en-US" sz="3200">
                <a:latin typeface="Calibri"/>
                <a:cs typeface="Calibri"/>
              </a:rPr>
            </a:br>
            <a:r>
              <a:rPr lang="en-US" sz="3200">
                <a:latin typeface="Aptos"/>
              </a:rPr>
              <a:t>Additional discussion items or questions?</a:t>
            </a:r>
            <a:br>
              <a:rPr lang="en-US" sz="3200">
                <a:effectLst/>
                <a:latin typeface="Aptos" panose="020B0004020202020204" pitchFamily="34" charset="0"/>
                <a:ea typeface="Times New Roman" panose="02020603050405020304" pitchFamily="18" charset="0"/>
              </a:rPr>
            </a:br>
            <a:br>
              <a:rPr lang="en-US" sz="1800">
                <a:effectLst/>
                <a:latin typeface="Times New Roman" panose="02020603050405020304" pitchFamily="18" charset="0"/>
                <a:ea typeface="Times New Roman" panose="02020603050405020304" pitchFamily="18" charset="0"/>
              </a:rPr>
            </a:br>
            <a:endParaRPr lang="en-US" sz="5400">
              <a:latin typeface="Calibri"/>
              <a:cs typeface="Calibri"/>
            </a:endParaRPr>
          </a:p>
        </p:txBody>
      </p:sp>
      <p:pic>
        <p:nvPicPr>
          <p:cNvPr id="5" name="Graphic 4" descr="Two speech bubbles">
            <a:extLst>
              <a:ext uri="{FF2B5EF4-FFF2-40B4-BE49-F238E27FC236}">
                <a16:creationId xmlns:a16="http://schemas.microsoft.com/office/drawing/2014/main" id="{9DFA5478-02E2-36CB-A07A-A80D34742D6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15543" y="1143000"/>
            <a:ext cx="4572000" cy="4572000"/>
          </a:xfrm>
          <a:prstGeom prst="rect">
            <a:avLst/>
          </a:prstGeom>
        </p:spPr>
      </p:pic>
    </p:spTree>
    <p:extLst>
      <p:ext uri="{BB962C8B-B14F-4D97-AF65-F5344CB8AC3E}">
        <p14:creationId xmlns:p14="http://schemas.microsoft.com/office/powerpoint/2010/main" val="37043775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D03F1C6-FD25-404B-8460-3D17A49831BC}"/>
              </a:ext>
            </a:extLst>
          </p:cNvPr>
          <p:cNvSpPr>
            <a:spLocks noGrp="1"/>
          </p:cNvSpPr>
          <p:nvPr>
            <p:ph type="title"/>
          </p:nvPr>
        </p:nvSpPr>
        <p:spPr/>
        <p:txBody>
          <a:bodyPr>
            <a:normAutofit/>
          </a:bodyPr>
          <a:lstStyle/>
          <a:p>
            <a:r>
              <a:rPr lang="en-US">
                <a:latin typeface="Aptos" panose="020B0004020202020204" pitchFamily="34" charset="0"/>
              </a:rPr>
              <a:t>A state sponsored </a:t>
            </a:r>
            <a:r>
              <a:rPr lang="en-US" err="1">
                <a:latin typeface="Aptos" panose="020B0004020202020204" pitchFamily="34" charset="0"/>
              </a:rPr>
              <a:t>eMAR</a:t>
            </a:r>
            <a:r>
              <a:rPr lang="en-US">
                <a:latin typeface="Aptos" panose="020B0004020202020204" pitchFamily="34" charset="0"/>
              </a:rPr>
              <a:t> for MAP providers.</a:t>
            </a:r>
          </a:p>
        </p:txBody>
      </p:sp>
      <p:sp>
        <p:nvSpPr>
          <p:cNvPr id="2" name="Rectangle 1">
            <a:extLst>
              <a:ext uri="{FF2B5EF4-FFF2-40B4-BE49-F238E27FC236}">
                <a16:creationId xmlns:a16="http://schemas.microsoft.com/office/drawing/2014/main" id="{32FC8CA4-4FD9-EA50-370A-7C1C52921B9C}"/>
              </a:ext>
            </a:extLst>
          </p:cNvPr>
          <p:cNvSpPr/>
          <p:nvPr/>
        </p:nvSpPr>
        <p:spPr>
          <a:xfrm>
            <a:off x="0" y="0"/>
            <a:ext cx="12192000" cy="108857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9E278BE7-94B9-2941-F073-2E3E12E95C5A}"/>
              </a:ext>
            </a:extLst>
          </p:cNvPr>
          <p:cNvSpPr/>
          <p:nvPr/>
        </p:nvSpPr>
        <p:spPr>
          <a:xfrm>
            <a:off x="0" y="6255657"/>
            <a:ext cx="12192000" cy="60234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870543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041C26-56DA-019F-B2FE-3CA6094FC604}"/>
            </a:ext>
          </a:extLst>
        </p:cNvPr>
        <p:cNvGrpSpPr/>
        <p:nvPr/>
      </p:nvGrpSpPr>
      <p:grpSpPr>
        <a:xfrm>
          <a:off x="0" y="0"/>
          <a:ext cx="0" cy="0"/>
          <a:chOff x="0" y="0"/>
          <a:chExt cx="0" cy="0"/>
        </a:xfrm>
      </p:grpSpPr>
      <p:sp>
        <p:nvSpPr>
          <p:cNvPr id="63" name="Title 1">
            <a:extLst>
              <a:ext uri="{FF2B5EF4-FFF2-40B4-BE49-F238E27FC236}">
                <a16:creationId xmlns:a16="http://schemas.microsoft.com/office/drawing/2014/main" id="{09F7D39E-907C-5E37-3A67-65C9A8B7A23B}"/>
              </a:ext>
            </a:extLst>
          </p:cNvPr>
          <p:cNvSpPr txBox="1">
            <a:spLocks/>
          </p:cNvSpPr>
          <p:nvPr/>
        </p:nvSpPr>
        <p:spPr>
          <a:xfrm>
            <a:off x="1207247" y="384369"/>
            <a:ext cx="9431016" cy="1320800"/>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a:p>
        </p:txBody>
      </p:sp>
      <p:graphicFrame>
        <p:nvGraphicFramePr>
          <p:cNvPr id="7" name="Google Shape;382;p10">
            <a:extLst>
              <a:ext uri="{FF2B5EF4-FFF2-40B4-BE49-F238E27FC236}">
                <a16:creationId xmlns:a16="http://schemas.microsoft.com/office/drawing/2014/main" id="{88A959D0-4695-BFB8-7F60-5A335A6E10A2}"/>
              </a:ext>
            </a:extLst>
          </p:cNvPr>
          <p:cNvGraphicFramePr/>
          <p:nvPr>
            <p:extLst>
              <p:ext uri="{D42A27DB-BD31-4B8C-83A1-F6EECF244321}">
                <p14:modId xmlns:p14="http://schemas.microsoft.com/office/powerpoint/2010/main" val="4028478121"/>
              </p:ext>
            </p:extLst>
          </p:nvPr>
        </p:nvGraphicFramePr>
        <p:xfrm>
          <a:off x="273169" y="1044769"/>
          <a:ext cx="11705471" cy="5753361"/>
        </p:xfrm>
        <a:graphic>
          <a:graphicData uri="http://schemas.openxmlformats.org/drawingml/2006/table">
            <a:tbl>
              <a:tblPr firstRow="1" firstCol="1" bandRow="1">
                <a:tableStyleId>{B301B821-A1FF-4177-AEE7-76D212191A09}</a:tableStyleId>
              </a:tblPr>
              <a:tblGrid>
                <a:gridCol w="1476627">
                  <a:extLst>
                    <a:ext uri="{9D8B030D-6E8A-4147-A177-3AD203B41FA5}">
                      <a16:colId xmlns:a16="http://schemas.microsoft.com/office/drawing/2014/main" val="20000"/>
                    </a:ext>
                  </a:extLst>
                </a:gridCol>
                <a:gridCol w="10228844">
                  <a:extLst>
                    <a:ext uri="{9D8B030D-6E8A-4147-A177-3AD203B41FA5}">
                      <a16:colId xmlns:a16="http://schemas.microsoft.com/office/drawing/2014/main" val="20001"/>
                    </a:ext>
                  </a:extLst>
                </a:gridCol>
              </a:tblGrid>
              <a:tr h="266560">
                <a:tc>
                  <a:txBody>
                    <a:bodyPr/>
                    <a:lstStyle/>
                    <a:p>
                      <a:pPr marL="0" marR="0" lvl="0" indent="0" algn="ctr" rtl="0">
                        <a:lnSpc>
                          <a:spcPct val="100000"/>
                        </a:lnSpc>
                        <a:spcBef>
                          <a:spcPts val="300"/>
                        </a:spcBef>
                        <a:spcAft>
                          <a:spcPts val="0"/>
                        </a:spcAft>
                        <a:buClr>
                          <a:schemeClr val="lt1"/>
                        </a:buClr>
                        <a:buSzPts val="1200"/>
                        <a:buFont typeface="Noto Sans Symbols"/>
                        <a:buNone/>
                      </a:pPr>
                      <a:endParaRPr lang="en-US" sz="1800" b="1" i="1">
                        <a:solidFill>
                          <a:schemeClr val="lt1"/>
                        </a:solidFill>
                      </a:endParaRPr>
                    </a:p>
                  </a:txBody>
                  <a:tcPr marL="34294" marR="34294" marT="0" marB="0" anchor="ctr"/>
                </a:tc>
                <a:tc>
                  <a:txBody>
                    <a:bodyPr/>
                    <a:lstStyle/>
                    <a:p>
                      <a:pPr marL="0" marR="0" lvl="0" indent="0" algn="ctr" rtl="0">
                        <a:spcBef>
                          <a:spcPts val="300"/>
                        </a:spcBef>
                        <a:spcAft>
                          <a:spcPts val="0"/>
                        </a:spcAft>
                        <a:buClr>
                          <a:schemeClr val="lt1"/>
                        </a:buClr>
                        <a:buSzPts val="1200"/>
                        <a:buFont typeface="Noto Sans Symbols"/>
                        <a:buNone/>
                      </a:pPr>
                      <a:r>
                        <a:rPr lang="en-US" sz="1800" b="1">
                          <a:solidFill>
                            <a:schemeClr val="lt1"/>
                          </a:solidFill>
                        </a:rPr>
                        <a:t>Key Findings</a:t>
                      </a:r>
                      <a:endParaRPr lang="en-US" sz="1800" b="1"/>
                    </a:p>
                  </a:txBody>
                  <a:tcPr marL="34294" marR="34294" marT="0" marB="0" anchor="ctr"/>
                </a:tc>
                <a:extLst>
                  <a:ext uri="{0D108BD9-81ED-4DB2-BD59-A6C34878D82A}">
                    <a16:rowId xmlns:a16="http://schemas.microsoft.com/office/drawing/2014/main" val="10000"/>
                  </a:ext>
                </a:extLst>
              </a:tr>
              <a:tr h="1406843">
                <a:tc>
                  <a:txBody>
                    <a:bodyPr/>
                    <a:lstStyle/>
                    <a:p>
                      <a:pPr marL="0" marR="0" lvl="0" indent="0" algn="l" rtl="0">
                        <a:spcBef>
                          <a:spcPts val="300"/>
                        </a:spcBef>
                        <a:spcAft>
                          <a:spcPts val="0"/>
                        </a:spcAft>
                        <a:buNone/>
                      </a:pPr>
                      <a:r>
                        <a:rPr lang="en-US" sz="1800" b="1" u="none"/>
                        <a:t>Study Findings </a:t>
                      </a:r>
                    </a:p>
                    <a:p>
                      <a:pPr marL="0" marR="0" lvl="0" indent="0" algn="ctr" rtl="0">
                        <a:spcBef>
                          <a:spcPts val="300"/>
                        </a:spcBef>
                        <a:spcAft>
                          <a:spcPts val="0"/>
                        </a:spcAft>
                        <a:buNone/>
                      </a:pPr>
                      <a:endParaRPr lang="en-US" sz="1800" b="1" i="1" u="none">
                        <a:solidFill>
                          <a:schemeClr val="dk1"/>
                        </a:solidFill>
                        <a:latin typeface="+mn-lt"/>
                      </a:endParaRPr>
                    </a:p>
                  </a:txBody>
                  <a:tcPr marL="34294" marR="34294" marT="0" marB="0" anchor="ctr"/>
                </a:tc>
                <a:tc>
                  <a:txBody>
                    <a:bodyPr/>
                    <a:lstStyle/>
                    <a:p>
                      <a:pPr marL="171450" marR="0" lvl="0" indent="-171450" algn="l" rtl="0" eaLnBrk="1" fontAlgn="auto" latinLnBrk="0" hangingPunct="1">
                        <a:lnSpc>
                          <a:spcPct val="100000"/>
                        </a:lnSpc>
                        <a:spcBef>
                          <a:spcPts val="300"/>
                        </a:spcBef>
                        <a:spcAft>
                          <a:spcPts val="0"/>
                        </a:spcAft>
                        <a:buClr>
                          <a:srgbClr val="000000"/>
                        </a:buClr>
                        <a:buSzPts val="1000"/>
                        <a:buFont typeface="Arial"/>
                        <a:buChar char="•"/>
                      </a:pPr>
                      <a:endParaRPr lang="en-US" sz="1800">
                        <a:solidFill>
                          <a:schemeClr val="tx1"/>
                        </a:solidFill>
                        <a:latin typeface="Aptos"/>
                      </a:endParaRPr>
                    </a:p>
                    <a:p>
                      <a:pPr marL="171450" marR="0" lvl="0" indent="-171450" algn="l" defTabSz="685800">
                        <a:lnSpc>
                          <a:spcPct val="100000"/>
                        </a:lnSpc>
                        <a:spcBef>
                          <a:spcPts val="300"/>
                        </a:spcBef>
                        <a:spcAft>
                          <a:spcPts val="0"/>
                        </a:spcAft>
                        <a:buClr>
                          <a:srgbClr val="000000"/>
                        </a:buClr>
                        <a:buSzPts val="1000"/>
                        <a:buFont typeface="Arial"/>
                        <a:buChar char="•"/>
                        <a:tabLst/>
                        <a:defRPr/>
                      </a:pPr>
                      <a:r>
                        <a:rPr lang="en-US" sz="1800">
                          <a:solidFill>
                            <a:schemeClr val="tx1"/>
                          </a:solidFill>
                          <a:latin typeface="Aptos"/>
                        </a:rPr>
                        <a:t>An independent study by </a:t>
                      </a:r>
                      <a:r>
                        <a:rPr lang="en-US" sz="1800" b="1">
                          <a:solidFill>
                            <a:schemeClr val="tx1"/>
                          </a:solidFill>
                          <a:latin typeface="Aptos"/>
                        </a:rPr>
                        <a:t>Eastern Research Group (ERG) </a:t>
                      </a:r>
                      <a:r>
                        <a:rPr lang="en-US" sz="1800">
                          <a:solidFill>
                            <a:schemeClr val="tx1"/>
                          </a:solidFill>
                          <a:latin typeface="Aptos"/>
                        </a:rPr>
                        <a:t>in 2022 produced 30 modernization recommendations, the </a:t>
                      </a:r>
                      <a:r>
                        <a:rPr lang="en-US" sz="1800" b="1">
                          <a:solidFill>
                            <a:schemeClr val="tx1"/>
                          </a:solidFill>
                          <a:latin typeface="Aptos"/>
                        </a:rPr>
                        <a:t>introduction of a single, state-sponsored </a:t>
                      </a:r>
                      <a:r>
                        <a:rPr lang="en-US" sz="1800" b="1" err="1">
                          <a:solidFill>
                            <a:schemeClr val="tx1"/>
                          </a:solidFill>
                          <a:latin typeface="Aptos"/>
                        </a:rPr>
                        <a:t>eMAR</a:t>
                      </a:r>
                      <a:r>
                        <a:rPr lang="en-US" sz="1800" b="1">
                          <a:solidFill>
                            <a:schemeClr val="tx1"/>
                          </a:solidFill>
                          <a:latin typeface="Aptos"/>
                        </a:rPr>
                        <a:t> system for all MAP providers </a:t>
                      </a:r>
                      <a:r>
                        <a:rPr lang="en-US" sz="1800">
                          <a:solidFill>
                            <a:schemeClr val="tx1"/>
                          </a:solidFill>
                          <a:latin typeface="Aptos"/>
                        </a:rPr>
                        <a:t>was key to the success of these.</a:t>
                      </a:r>
                    </a:p>
                    <a:p>
                      <a:pPr marL="171450" marR="0" lvl="0" indent="-171450" algn="l" defTabSz="685800" rtl="0" eaLnBrk="1" fontAlgn="auto" latinLnBrk="0" hangingPunct="1">
                        <a:lnSpc>
                          <a:spcPct val="100000"/>
                        </a:lnSpc>
                        <a:spcBef>
                          <a:spcPts val="300"/>
                        </a:spcBef>
                        <a:spcAft>
                          <a:spcPts val="0"/>
                        </a:spcAft>
                        <a:buClr>
                          <a:srgbClr val="000000"/>
                        </a:buClr>
                        <a:buSzPts val="1000"/>
                        <a:buFont typeface="Arial"/>
                        <a:buChar char="•"/>
                        <a:tabLst/>
                        <a:defRPr/>
                      </a:pPr>
                      <a:endParaRPr lang="en-US" sz="1800" b="1" i="0" u="none" strike="noStrike" cap="none">
                        <a:solidFill>
                          <a:schemeClr val="tx1"/>
                        </a:solidFill>
                        <a:latin typeface="+mn-lt"/>
                        <a:ea typeface="Arial"/>
                        <a:cs typeface="Arial"/>
                        <a:sym typeface="Arial"/>
                      </a:endParaRPr>
                    </a:p>
                  </a:txBody>
                  <a:tcPr marL="68588" marR="68588" marT="0" marB="0" anchor="ctr"/>
                </a:tc>
                <a:extLst>
                  <a:ext uri="{0D108BD9-81ED-4DB2-BD59-A6C34878D82A}">
                    <a16:rowId xmlns:a16="http://schemas.microsoft.com/office/drawing/2014/main" val="10001"/>
                  </a:ext>
                </a:extLst>
              </a:tr>
              <a:tr h="1140284">
                <a:tc>
                  <a:txBody>
                    <a:bodyPr/>
                    <a:lstStyle/>
                    <a:p>
                      <a:pPr marL="0" marR="0" lvl="0" indent="0" algn="l" rtl="0">
                        <a:spcBef>
                          <a:spcPts val="300"/>
                        </a:spcBef>
                        <a:spcAft>
                          <a:spcPts val="0"/>
                        </a:spcAft>
                        <a:buNone/>
                      </a:pPr>
                      <a:r>
                        <a:rPr lang="en-US" sz="1800" b="1" i="0" u="none" err="1">
                          <a:solidFill>
                            <a:schemeClr val="dk1"/>
                          </a:solidFill>
                          <a:latin typeface="+mn-lt"/>
                        </a:rPr>
                        <a:t>eMAR</a:t>
                      </a:r>
                      <a:r>
                        <a:rPr lang="en-US" sz="1800" b="1" i="0" u="none">
                          <a:solidFill>
                            <a:schemeClr val="dk1"/>
                          </a:solidFill>
                          <a:latin typeface="+mn-lt"/>
                        </a:rPr>
                        <a:t>. Impact</a:t>
                      </a:r>
                    </a:p>
                  </a:txBody>
                  <a:tcPr marL="34294" marR="34294" marT="0" marB="0" anchor="ctr"/>
                </a:tc>
                <a:tc>
                  <a:txBody>
                    <a:bodyPr/>
                    <a:lstStyle/>
                    <a:p>
                      <a:pPr marL="171450" marR="0" lvl="0" indent="-171450" algn="l" rtl="0" eaLnBrk="1" fontAlgn="auto" latinLnBrk="0" hangingPunct="1">
                        <a:lnSpc>
                          <a:spcPct val="100000"/>
                        </a:lnSpc>
                        <a:spcBef>
                          <a:spcPts val="300"/>
                        </a:spcBef>
                        <a:spcAft>
                          <a:spcPts val="0"/>
                        </a:spcAft>
                        <a:buClr>
                          <a:srgbClr val="000000"/>
                        </a:buClr>
                        <a:buSzPts val="1000"/>
                        <a:buFont typeface="Arial"/>
                        <a:buChar char="•"/>
                      </a:pPr>
                      <a:endParaRPr lang="en-US" sz="1800">
                        <a:solidFill>
                          <a:schemeClr val="tx1"/>
                        </a:solidFill>
                        <a:latin typeface="Aptos"/>
                      </a:endParaRPr>
                    </a:p>
                    <a:p>
                      <a:pPr marL="171450" marR="0" lvl="0" indent="-171450" algn="l" defTabSz="685800">
                        <a:lnSpc>
                          <a:spcPct val="100000"/>
                        </a:lnSpc>
                        <a:spcBef>
                          <a:spcPts val="300"/>
                        </a:spcBef>
                        <a:spcAft>
                          <a:spcPts val="0"/>
                        </a:spcAft>
                        <a:buClr>
                          <a:srgbClr val="000000"/>
                        </a:buClr>
                        <a:buSzPts val="1000"/>
                        <a:buFont typeface="Arial"/>
                        <a:buChar char="•"/>
                        <a:tabLst/>
                        <a:defRPr/>
                      </a:pPr>
                      <a:r>
                        <a:rPr lang="en-US" sz="1800">
                          <a:solidFill>
                            <a:schemeClr val="tx1"/>
                          </a:solidFill>
                          <a:latin typeface="Aptos"/>
                        </a:rPr>
                        <a:t> A state-sponsored </a:t>
                      </a:r>
                      <a:r>
                        <a:rPr lang="en-US" sz="1800" err="1">
                          <a:solidFill>
                            <a:schemeClr val="tx1"/>
                          </a:solidFill>
                          <a:latin typeface="Aptos"/>
                        </a:rPr>
                        <a:t>eMAR</a:t>
                      </a:r>
                      <a:r>
                        <a:rPr lang="en-US" sz="1800">
                          <a:solidFill>
                            <a:schemeClr val="tx1"/>
                          </a:solidFill>
                          <a:latin typeface="Aptos"/>
                        </a:rPr>
                        <a:t> would provide a </a:t>
                      </a:r>
                      <a:r>
                        <a:rPr lang="en-US" sz="1800" b="1" u="sng">
                          <a:solidFill>
                            <a:schemeClr val="tx1"/>
                          </a:solidFill>
                          <a:latin typeface="Aptos"/>
                        </a:rPr>
                        <a:t>standardized, efficient, and safer </a:t>
                      </a:r>
                      <a:r>
                        <a:rPr lang="en-US" sz="1800">
                          <a:solidFill>
                            <a:schemeClr val="tx1"/>
                          </a:solidFill>
                          <a:latin typeface="Aptos"/>
                        </a:rPr>
                        <a:t>medication   </a:t>
                      </a:r>
                    </a:p>
                    <a:p>
                      <a:pPr marL="0" marR="0" lvl="0" indent="0" algn="l" defTabSz="685800">
                        <a:lnSpc>
                          <a:spcPct val="100000"/>
                        </a:lnSpc>
                        <a:spcBef>
                          <a:spcPts val="300"/>
                        </a:spcBef>
                        <a:spcAft>
                          <a:spcPts val="0"/>
                        </a:spcAft>
                        <a:buClr>
                          <a:srgbClr val="000000"/>
                        </a:buClr>
                        <a:buSzPts val="1000"/>
                        <a:buFont typeface="Arial"/>
                        <a:buNone/>
                        <a:tabLst/>
                        <a:defRPr/>
                      </a:pPr>
                      <a:r>
                        <a:rPr lang="en-US" sz="1800">
                          <a:solidFill>
                            <a:schemeClr val="tx1"/>
                          </a:solidFill>
                          <a:latin typeface="Aptos"/>
                        </a:rPr>
                        <a:t>     administration process.</a:t>
                      </a:r>
                    </a:p>
                    <a:p>
                      <a:pPr marL="171450" marR="0" lvl="0" indent="-171450" algn="l" defTabSz="685800" rtl="0" eaLnBrk="1" fontAlgn="auto" latinLnBrk="0" hangingPunct="1">
                        <a:lnSpc>
                          <a:spcPct val="100000"/>
                        </a:lnSpc>
                        <a:spcBef>
                          <a:spcPts val="300"/>
                        </a:spcBef>
                        <a:spcAft>
                          <a:spcPts val="0"/>
                        </a:spcAft>
                        <a:buClr>
                          <a:srgbClr val="000000"/>
                        </a:buClr>
                        <a:buSzPts val="1000"/>
                        <a:buFont typeface="Arial"/>
                        <a:buChar char="•"/>
                        <a:tabLst/>
                        <a:defRPr/>
                      </a:pPr>
                      <a:endParaRPr lang="en-US" sz="1800" b="1" i="0" u="none" strike="noStrike" cap="none">
                        <a:solidFill>
                          <a:schemeClr val="tx1"/>
                        </a:solidFill>
                        <a:latin typeface="+mn-lt"/>
                        <a:ea typeface="Arial"/>
                        <a:cs typeface="Arial"/>
                        <a:sym typeface="Arial"/>
                      </a:endParaRPr>
                    </a:p>
                  </a:txBody>
                  <a:tcPr marL="68588" marR="68588" marT="0" marB="0" anchor="ctr"/>
                </a:tc>
                <a:extLst>
                  <a:ext uri="{0D108BD9-81ED-4DB2-BD59-A6C34878D82A}">
                    <a16:rowId xmlns:a16="http://schemas.microsoft.com/office/drawing/2014/main" val="1961523764"/>
                  </a:ext>
                </a:extLst>
              </a:tr>
              <a:tr h="1097541">
                <a:tc>
                  <a:txBody>
                    <a:bodyPr/>
                    <a:lstStyle/>
                    <a:p>
                      <a:pPr marL="0" marR="0" lvl="0" indent="0" algn="l" rtl="0">
                        <a:spcBef>
                          <a:spcPts val="300"/>
                        </a:spcBef>
                        <a:spcAft>
                          <a:spcPts val="0"/>
                        </a:spcAft>
                        <a:buNone/>
                      </a:pPr>
                      <a:r>
                        <a:rPr lang="en-US" sz="1800" b="1" u="none" strike="noStrike" noProof="0" err="1"/>
                        <a:t>eMAR</a:t>
                      </a:r>
                      <a:r>
                        <a:rPr lang="en-US" sz="1800" b="1" u="none" strike="noStrike" noProof="0"/>
                        <a:t> Consultation</a:t>
                      </a:r>
                      <a:endParaRPr lang="en-US" sz="1800" b="0" u="none" strike="noStrike" noProof="0"/>
                    </a:p>
                    <a:p>
                      <a:pPr marL="0" marR="0" lvl="0" indent="0" algn="ctr" rtl="0">
                        <a:spcBef>
                          <a:spcPts val="300"/>
                        </a:spcBef>
                        <a:spcAft>
                          <a:spcPts val="0"/>
                        </a:spcAft>
                        <a:buNone/>
                      </a:pPr>
                      <a:endParaRPr lang="en-US" sz="1800" b="1" i="1" u="sng">
                        <a:solidFill>
                          <a:schemeClr val="dk1"/>
                        </a:solidFill>
                        <a:latin typeface="+mn-lt"/>
                      </a:endParaRPr>
                    </a:p>
                  </a:txBody>
                  <a:tcPr marL="34294" marR="34294" marT="0" marB="0" anchor="ctr"/>
                </a:tc>
                <a:tc>
                  <a:txBody>
                    <a:bodyPr/>
                    <a:lstStyle/>
                    <a:p>
                      <a:pPr marL="285750" marR="0" lvl="0" indent="-285750" algn="l">
                        <a:lnSpc>
                          <a:spcPct val="100000"/>
                        </a:lnSpc>
                        <a:spcBef>
                          <a:spcPts val="300"/>
                        </a:spcBef>
                        <a:spcAft>
                          <a:spcPts val="0"/>
                        </a:spcAft>
                        <a:buClr>
                          <a:srgbClr val="000000"/>
                        </a:buClr>
                        <a:buSzPts val="1000"/>
                        <a:buFont typeface="Arial" panose="020B0604020202020204" pitchFamily="34" charset="0"/>
                        <a:buChar char="•"/>
                      </a:pPr>
                      <a:r>
                        <a:rPr lang="en-US" sz="1800">
                          <a:solidFill>
                            <a:schemeClr val="tx1"/>
                          </a:solidFill>
                          <a:latin typeface="Aptos"/>
                        </a:rPr>
                        <a:t>Workgroup convened in early 2023 was </a:t>
                      </a:r>
                      <a:r>
                        <a:rPr lang="en-US" sz="1800" b="1">
                          <a:solidFill>
                            <a:schemeClr val="tx1"/>
                          </a:solidFill>
                          <a:latin typeface="Aptos"/>
                        </a:rPr>
                        <a:t>unanimously in support of this recommendation</a:t>
                      </a:r>
                      <a:r>
                        <a:rPr lang="en-US" sz="1800">
                          <a:solidFill>
                            <a:schemeClr val="tx1"/>
                          </a:solidFill>
                          <a:latin typeface="Aptos"/>
                        </a:rPr>
                        <a:t>, but recognized implementation would require significant state support and funding. Workgroup asked DPH to pursue this with EHS to the extent possible.</a:t>
                      </a:r>
                      <a:endParaRPr lang="en-US" sz="1800" b="0" i="0" u="none" strike="noStrike" cap="none">
                        <a:solidFill>
                          <a:schemeClr val="tx1"/>
                        </a:solidFill>
                        <a:latin typeface="+mn-lt"/>
                        <a:ea typeface="Arial"/>
                        <a:cs typeface="Arial"/>
                        <a:sym typeface="Arial"/>
                      </a:endParaRPr>
                    </a:p>
                  </a:txBody>
                  <a:tcPr marL="68588" marR="68588" marT="0" marB="0" anchor="ctr"/>
                </a:tc>
                <a:extLst>
                  <a:ext uri="{0D108BD9-81ED-4DB2-BD59-A6C34878D82A}">
                    <a16:rowId xmlns:a16="http://schemas.microsoft.com/office/drawing/2014/main" val="3501742051"/>
                  </a:ext>
                </a:extLst>
              </a:tr>
              <a:tr h="1673403">
                <a:tc>
                  <a:txBody>
                    <a:bodyPr/>
                    <a:lstStyle/>
                    <a:p>
                      <a:pPr marL="0" marR="0" lvl="0" indent="0" algn="l" rtl="0">
                        <a:spcBef>
                          <a:spcPts val="300"/>
                        </a:spcBef>
                        <a:spcAft>
                          <a:spcPts val="0"/>
                        </a:spcAft>
                        <a:buNone/>
                      </a:pPr>
                      <a:r>
                        <a:rPr lang="en-US" sz="1800" b="1" i="0" u="none">
                          <a:solidFill>
                            <a:schemeClr val="dk1"/>
                          </a:solidFill>
                          <a:latin typeface="+mn-lt"/>
                        </a:rPr>
                        <a:t>MAP Provider pilot and Survey</a:t>
                      </a:r>
                    </a:p>
                  </a:txBody>
                  <a:tcPr marL="34294" marR="34294" marT="0" marB="0" anchor="ctr"/>
                </a:tc>
                <a:tc>
                  <a:txBody>
                    <a:bodyPr/>
                    <a:lstStyle/>
                    <a:p>
                      <a:pPr marL="171450" marR="0" lvl="0" indent="-171450" algn="l" rtl="0" eaLnBrk="1" fontAlgn="auto" latinLnBrk="0" hangingPunct="1">
                        <a:lnSpc>
                          <a:spcPct val="100000"/>
                        </a:lnSpc>
                        <a:spcBef>
                          <a:spcPts val="300"/>
                        </a:spcBef>
                        <a:spcAft>
                          <a:spcPts val="0"/>
                        </a:spcAft>
                        <a:buClr>
                          <a:srgbClr val="000000"/>
                        </a:buClr>
                        <a:buSzPts val="1000"/>
                        <a:buFont typeface="Arial" panose="020B0604020202020204" pitchFamily="34" charset="0"/>
                        <a:buChar char="•"/>
                      </a:pPr>
                      <a:endParaRPr lang="en-US" sz="1800">
                        <a:solidFill>
                          <a:schemeClr val="tx1"/>
                        </a:solidFill>
                        <a:latin typeface="Aptos"/>
                      </a:endParaRPr>
                    </a:p>
                    <a:p>
                      <a:pPr marL="171450" marR="0" lvl="0" indent="-171450" algn="l" defTabSz="685800">
                        <a:lnSpc>
                          <a:spcPct val="100000"/>
                        </a:lnSpc>
                        <a:spcBef>
                          <a:spcPts val="300"/>
                        </a:spcBef>
                        <a:spcAft>
                          <a:spcPts val="0"/>
                        </a:spcAft>
                        <a:buClr>
                          <a:srgbClr val="000000"/>
                        </a:buClr>
                        <a:buSzPts val="1000"/>
                        <a:buFont typeface="Arial" panose="020B0604020202020204" pitchFamily="34" charset="0"/>
                        <a:buChar char="•"/>
                        <a:tabLst/>
                        <a:defRPr/>
                      </a:pPr>
                      <a:r>
                        <a:rPr lang="en-US" sz="1800">
                          <a:solidFill>
                            <a:schemeClr val="tx1"/>
                          </a:solidFill>
                          <a:latin typeface="Aptos"/>
                        </a:rPr>
                        <a:t>A 2023 survey of MAP providers found that </a:t>
                      </a:r>
                      <a:r>
                        <a:rPr lang="en-US" sz="1800" b="1">
                          <a:solidFill>
                            <a:schemeClr val="tx1"/>
                          </a:solidFill>
                          <a:latin typeface="Aptos"/>
                        </a:rPr>
                        <a:t>95% of them would adopt a state-sponsored </a:t>
                      </a:r>
                      <a:r>
                        <a:rPr lang="en-US" sz="1800" b="1" err="1">
                          <a:solidFill>
                            <a:schemeClr val="tx1"/>
                          </a:solidFill>
                          <a:latin typeface="Aptos"/>
                        </a:rPr>
                        <a:t>eMAR</a:t>
                      </a:r>
                      <a:r>
                        <a:rPr lang="en-US" sz="1800" b="1">
                          <a:solidFill>
                            <a:schemeClr val="tx1"/>
                          </a:solidFill>
                          <a:latin typeface="Aptos"/>
                        </a:rPr>
                        <a:t> </a:t>
                      </a:r>
                      <a:r>
                        <a:rPr lang="en-US" sz="1800">
                          <a:solidFill>
                            <a:schemeClr val="tx1"/>
                          </a:solidFill>
                          <a:latin typeface="Aptos"/>
                        </a:rPr>
                        <a:t>if made available (assuming it was of sufficient quality and could integrate with existing EHR systems).  Alongside this a pilot for nine providers focused on </a:t>
                      </a:r>
                      <a:r>
                        <a:rPr lang="en-US" sz="1800" b="1">
                          <a:solidFill>
                            <a:schemeClr val="tx1"/>
                          </a:solidFill>
                          <a:latin typeface="Aptos"/>
                        </a:rPr>
                        <a:t>optimizing multi-dose packaging deployed an </a:t>
                      </a:r>
                      <a:r>
                        <a:rPr lang="en-US" sz="1800" b="1" err="1">
                          <a:solidFill>
                            <a:schemeClr val="tx1"/>
                          </a:solidFill>
                          <a:latin typeface="Aptos"/>
                        </a:rPr>
                        <a:t>eMAR</a:t>
                      </a:r>
                      <a:r>
                        <a:rPr lang="en-US" sz="1800" b="1">
                          <a:solidFill>
                            <a:schemeClr val="tx1"/>
                          </a:solidFill>
                          <a:latin typeface="Aptos"/>
                        </a:rPr>
                        <a:t> successfully</a:t>
                      </a:r>
                      <a:r>
                        <a:rPr lang="en-US" sz="1800">
                          <a:solidFill>
                            <a:schemeClr val="tx1"/>
                          </a:solidFill>
                          <a:latin typeface="Aptos"/>
                        </a:rPr>
                        <a:t>.</a:t>
                      </a:r>
                    </a:p>
                    <a:p>
                      <a:pPr marL="171450" marR="0" lvl="0" indent="-171450" algn="l" defTabSz="685800" rtl="0" eaLnBrk="1" fontAlgn="auto" latinLnBrk="0" hangingPunct="1">
                        <a:lnSpc>
                          <a:spcPct val="100000"/>
                        </a:lnSpc>
                        <a:spcBef>
                          <a:spcPts val="300"/>
                        </a:spcBef>
                        <a:spcAft>
                          <a:spcPts val="0"/>
                        </a:spcAft>
                        <a:buClr>
                          <a:srgbClr val="000000"/>
                        </a:buClr>
                        <a:buSzPts val="1000"/>
                        <a:buFont typeface="Arial" panose="020B0604020202020204" pitchFamily="34" charset="0"/>
                        <a:buChar char="•"/>
                        <a:tabLst/>
                        <a:defRPr/>
                      </a:pPr>
                      <a:endParaRPr lang="en-US" sz="1800" b="0" i="0" u="none" strike="noStrike" cap="none">
                        <a:solidFill>
                          <a:schemeClr val="tx1"/>
                        </a:solidFill>
                        <a:latin typeface="+mn-lt"/>
                        <a:ea typeface="Arial"/>
                        <a:cs typeface="Arial"/>
                        <a:sym typeface="Arial"/>
                      </a:endParaRPr>
                    </a:p>
                  </a:txBody>
                  <a:tcPr marL="68588" marR="68588" marT="0" marB="0" anchor="ctr"/>
                </a:tc>
                <a:extLst>
                  <a:ext uri="{0D108BD9-81ED-4DB2-BD59-A6C34878D82A}">
                    <a16:rowId xmlns:a16="http://schemas.microsoft.com/office/drawing/2014/main" val="778964329"/>
                  </a:ext>
                </a:extLst>
              </a:tr>
            </a:tbl>
          </a:graphicData>
        </a:graphic>
      </p:graphicFrame>
      <p:sp>
        <p:nvSpPr>
          <p:cNvPr id="8" name="Title 2">
            <a:extLst>
              <a:ext uri="{FF2B5EF4-FFF2-40B4-BE49-F238E27FC236}">
                <a16:creationId xmlns:a16="http://schemas.microsoft.com/office/drawing/2014/main" id="{1FC2B28C-3009-2B81-11D3-CCD3FAFBDBE4}"/>
              </a:ext>
            </a:extLst>
          </p:cNvPr>
          <p:cNvSpPr>
            <a:spLocks noGrp="1"/>
          </p:cNvSpPr>
          <p:nvPr>
            <p:ph type="title"/>
          </p:nvPr>
        </p:nvSpPr>
        <p:spPr>
          <a:xfrm>
            <a:off x="273169" y="-337674"/>
            <a:ext cx="9692640" cy="1325562"/>
          </a:xfrm>
        </p:spPr>
        <p:txBody>
          <a:bodyPr>
            <a:noAutofit/>
          </a:bodyPr>
          <a:lstStyle/>
          <a:p>
            <a:r>
              <a:rPr lang="en-US" sz="3200" b="1">
                <a:latin typeface="Aptos Display" panose="020B0004020202020204" pitchFamily="34" charset="0"/>
                <a:cs typeface="Calibri"/>
              </a:rPr>
              <a:t>The Need for Modernization</a:t>
            </a:r>
          </a:p>
        </p:txBody>
      </p:sp>
      <p:sp>
        <p:nvSpPr>
          <p:cNvPr id="9" name="TextBox 8">
            <a:extLst>
              <a:ext uri="{FF2B5EF4-FFF2-40B4-BE49-F238E27FC236}">
                <a16:creationId xmlns:a16="http://schemas.microsoft.com/office/drawing/2014/main" id="{F3EEAA98-81BA-1FA2-C9A9-A627C23DEC60}"/>
              </a:ext>
            </a:extLst>
          </p:cNvPr>
          <p:cNvSpPr txBox="1"/>
          <p:nvPr/>
        </p:nvSpPr>
        <p:spPr>
          <a:xfrm>
            <a:off x="273169" y="618556"/>
            <a:ext cx="11404650" cy="369332"/>
          </a:xfrm>
          <a:prstGeom prst="rect">
            <a:avLst/>
          </a:prstGeom>
          <a:noFill/>
        </p:spPr>
        <p:txBody>
          <a:bodyPr wrap="square">
            <a:spAutoFit/>
          </a:bodyPr>
          <a:lstStyle/>
          <a:p>
            <a:pPr marR="0" lvl="0" algn="l" defTabSz="457200" rtl="0" eaLnBrk="1" fontAlgn="auto" latinLnBrk="0" hangingPunct="1">
              <a:lnSpc>
                <a:spcPct val="100000"/>
              </a:lnSpc>
              <a:spcBef>
                <a:spcPts val="0"/>
              </a:spcBef>
              <a:spcAft>
                <a:spcPts val="0"/>
              </a:spcAft>
              <a:buClrTx/>
              <a:buSzTx/>
              <a:tabLst/>
              <a:defRPr/>
            </a:pPr>
            <a:r>
              <a:rPr kumimoji="0" lang="en-US" sz="1800" b="0" u="none" strike="noStrike" kern="1200" cap="none" spc="0" normalizeH="0" baseline="0" noProof="0">
                <a:ln>
                  <a:noFill/>
                </a:ln>
                <a:solidFill>
                  <a:prstClr val="black"/>
                </a:solidFill>
                <a:effectLst/>
                <a:uLnTx/>
                <a:uFillTx/>
                <a:latin typeface="Aptos" panose="020B0004020202020204" pitchFamily="34" charset="0"/>
                <a:ea typeface="+mn-ea"/>
                <a:cs typeface="+mn-cs"/>
              </a:rPr>
              <a:t>2021/22 - We recognized that </a:t>
            </a:r>
            <a:r>
              <a:rPr lang="en-US">
                <a:solidFill>
                  <a:prstClr val="black"/>
                </a:solidFill>
                <a:latin typeface="Aptos" panose="020B0004020202020204" pitchFamily="34" charset="0"/>
              </a:rPr>
              <a:t>c</a:t>
            </a:r>
            <a:r>
              <a:rPr kumimoji="0" lang="en-US" sz="1800" b="0" u="none" strike="noStrike" kern="1200" cap="none" spc="0" normalizeH="0" baseline="0" noProof="0">
                <a:ln>
                  <a:noFill/>
                </a:ln>
                <a:solidFill>
                  <a:prstClr val="black"/>
                </a:solidFill>
                <a:effectLst/>
                <a:uLnTx/>
                <a:uFillTx/>
                <a:latin typeface="Aptos" panose="020B0004020202020204" pitchFamily="34" charset="0"/>
                <a:ea typeface="+mn-ea"/>
                <a:cs typeface="+mn-cs"/>
              </a:rPr>
              <a:t>hall</a:t>
            </a:r>
            <a:r>
              <a:rPr lang="en-US">
                <a:solidFill>
                  <a:prstClr val="black"/>
                </a:solidFill>
                <a:latin typeface="Aptos" panose="020B0004020202020204" pitchFamily="34" charset="0"/>
              </a:rPr>
              <a:t>e</a:t>
            </a:r>
            <a:r>
              <a:rPr kumimoji="0" lang="en-US" sz="1800" b="0" u="none" strike="noStrike" kern="1200" cap="none" spc="0" normalizeH="0" baseline="0" noProof="0" err="1">
                <a:ln>
                  <a:noFill/>
                </a:ln>
                <a:solidFill>
                  <a:prstClr val="black"/>
                </a:solidFill>
                <a:effectLst/>
                <a:uLnTx/>
                <a:uFillTx/>
                <a:latin typeface="Aptos" panose="020B0004020202020204" pitchFamily="34" charset="0"/>
                <a:ea typeface="+mn-ea"/>
                <a:cs typeface="+mn-cs"/>
              </a:rPr>
              <a:t>nges</a:t>
            </a:r>
            <a:r>
              <a:rPr kumimoji="0" lang="en-US" sz="1800" b="0" u="none" strike="noStrike" kern="1200" cap="none" spc="0" normalizeH="0" baseline="0" noProof="0">
                <a:ln>
                  <a:noFill/>
                </a:ln>
                <a:solidFill>
                  <a:prstClr val="black"/>
                </a:solidFill>
                <a:effectLst/>
                <a:uLnTx/>
                <a:uFillTx/>
                <a:latin typeface="Aptos" panose="020B0004020202020204" pitchFamily="34" charset="0"/>
                <a:ea typeface="+mn-ea"/>
                <a:cs typeface="+mn-cs"/>
              </a:rPr>
              <a:t> exposed by the pandemic accelerated the urgency to modernize MAP.</a:t>
            </a:r>
          </a:p>
        </p:txBody>
      </p:sp>
    </p:spTree>
    <p:extLst>
      <p:ext uri="{BB962C8B-B14F-4D97-AF65-F5344CB8AC3E}">
        <p14:creationId xmlns:p14="http://schemas.microsoft.com/office/powerpoint/2010/main" val="18027370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1E7D0D-0FE0-B83F-754C-E25B2E0CDB49}"/>
            </a:ext>
          </a:extLst>
        </p:cNvPr>
        <p:cNvGrpSpPr/>
        <p:nvPr/>
      </p:nvGrpSpPr>
      <p:grpSpPr>
        <a:xfrm>
          <a:off x="0" y="0"/>
          <a:ext cx="0" cy="0"/>
          <a:chOff x="0" y="0"/>
          <a:chExt cx="0" cy="0"/>
        </a:xfrm>
      </p:grpSpPr>
      <p:graphicFrame>
        <p:nvGraphicFramePr>
          <p:cNvPr id="9" name="think-cell data - do not delete" hidden="1">
            <a:extLst>
              <a:ext uri="{FF2B5EF4-FFF2-40B4-BE49-F238E27FC236}">
                <a16:creationId xmlns:a16="http://schemas.microsoft.com/office/drawing/2014/main" id="{589A1BA8-B8FA-55A2-40DB-D929A9EBC768}"/>
              </a:ext>
            </a:extLst>
          </p:cNvPr>
          <p:cNvGraphicFramePr>
            <a:graphicFrameLocks noChangeAspect="1"/>
          </p:cNvGraphicFramePr>
          <p:nvPr>
            <p:custDataLst>
              <p:tags r:id="rId1"/>
            </p:custDataLst>
          </p:nvPr>
        </p:nvGraphicFramePr>
        <p:xfrm>
          <a:off x="1525589" y="1588"/>
          <a:ext cx="1227" cy="1588"/>
        </p:xfrm>
        <a:graphic>
          <a:graphicData uri="http://schemas.openxmlformats.org/presentationml/2006/ole">
            <mc:AlternateContent xmlns:mc="http://schemas.openxmlformats.org/markup-compatibility/2006">
              <mc:Choice xmlns:v="urn:schemas-microsoft-com:vml" Requires="v">
                <p:oleObj name="think-cell Slide" r:id="rId4" imgW="7772400" imgH="10058400" progId="TCLayout.ActiveDocument.1">
                  <p:embed/>
                </p:oleObj>
              </mc:Choice>
              <mc:Fallback>
                <p:oleObj name="think-cell Slide" r:id="rId4" imgW="7772400" imgH="10058400" progId="TCLayout.ActiveDocument.1">
                  <p:embed/>
                  <p:pic>
                    <p:nvPicPr>
                      <p:cNvPr id="9" name="think-cell data - do not delete" hidden="1">
                        <a:extLst>
                          <a:ext uri="{FF2B5EF4-FFF2-40B4-BE49-F238E27FC236}">
                            <a16:creationId xmlns:a16="http://schemas.microsoft.com/office/drawing/2014/main" id="{589A1BA8-B8FA-55A2-40DB-D929A9EBC768}"/>
                          </a:ext>
                        </a:extLst>
                      </p:cNvPr>
                      <p:cNvPicPr/>
                      <p:nvPr/>
                    </p:nvPicPr>
                    <p:blipFill>
                      <a:blip r:embed="rId5"/>
                      <a:stretch>
                        <a:fillRect/>
                      </a:stretch>
                    </p:blipFill>
                    <p:spPr>
                      <a:xfrm>
                        <a:off x="1525589" y="1588"/>
                        <a:ext cx="1227" cy="1588"/>
                      </a:xfrm>
                      <a:prstGeom prst="rect">
                        <a:avLst/>
                      </a:prstGeom>
                    </p:spPr>
                  </p:pic>
                </p:oleObj>
              </mc:Fallback>
            </mc:AlternateContent>
          </a:graphicData>
        </a:graphic>
      </p:graphicFrame>
      <p:grpSp>
        <p:nvGrpSpPr>
          <p:cNvPr id="47" name="Group 46">
            <a:extLst>
              <a:ext uri="{FF2B5EF4-FFF2-40B4-BE49-F238E27FC236}">
                <a16:creationId xmlns:a16="http://schemas.microsoft.com/office/drawing/2014/main" id="{39F07ABC-2963-5C43-3D46-17A1BD3877FC}"/>
              </a:ext>
            </a:extLst>
          </p:cNvPr>
          <p:cNvGrpSpPr/>
          <p:nvPr/>
        </p:nvGrpSpPr>
        <p:grpSpPr>
          <a:xfrm>
            <a:off x="152400" y="1491343"/>
            <a:ext cx="5322259" cy="4942114"/>
            <a:chOff x="3825534" y="1344323"/>
            <a:chExt cx="4895481" cy="4603797"/>
          </a:xfrm>
        </p:grpSpPr>
        <p:grpSp>
          <p:nvGrpSpPr>
            <p:cNvPr id="48" name="Group 47">
              <a:extLst>
                <a:ext uri="{FF2B5EF4-FFF2-40B4-BE49-F238E27FC236}">
                  <a16:creationId xmlns:a16="http://schemas.microsoft.com/office/drawing/2014/main" id="{ED3A060F-6633-ED8C-1B91-813BEBBD8EA7}"/>
                </a:ext>
              </a:extLst>
            </p:cNvPr>
            <p:cNvGrpSpPr/>
            <p:nvPr/>
          </p:nvGrpSpPr>
          <p:grpSpPr>
            <a:xfrm>
              <a:off x="3825534" y="1344323"/>
              <a:ext cx="4895481" cy="4603797"/>
              <a:chOff x="3674285" y="1422533"/>
              <a:chExt cx="4895481" cy="4603797"/>
            </a:xfrm>
          </p:grpSpPr>
          <p:sp>
            <p:nvSpPr>
              <p:cNvPr id="55" name="Arc 54">
                <a:extLst>
                  <a:ext uri="{FF2B5EF4-FFF2-40B4-BE49-F238E27FC236}">
                    <a16:creationId xmlns:a16="http://schemas.microsoft.com/office/drawing/2014/main" id="{1497F382-15CA-C9BA-F704-E6483586CA2C}"/>
                  </a:ext>
                </a:extLst>
              </p:cNvPr>
              <p:cNvSpPr/>
              <p:nvPr/>
            </p:nvSpPr>
            <p:spPr>
              <a:xfrm rot="4813056" flipH="1">
                <a:off x="4810336" y="1422533"/>
                <a:ext cx="2621798" cy="2621797"/>
              </a:xfrm>
              <a:prstGeom prst="arc">
                <a:avLst>
                  <a:gd name="adj1" fmla="val 14169612"/>
                  <a:gd name="adj2" fmla="val 10175489"/>
                </a:avLst>
              </a:prstGeom>
              <a:ln w="19050" cap="flat" cmpd="sng" algn="ctr">
                <a:solidFill>
                  <a:schemeClr val="accent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txBody>
              <a:bodyPr rtlCol="0" anchor="ctr"/>
              <a:lstStyle/>
              <a:p>
                <a:pPr algn="ctr" defTabSz="514350">
                  <a:defRPr/>
                </a:pPr>
                <a:endParaRPr lang="en-IN" sz="1013">
                  <a:solidFill>
                    <a:srgbClr val="000000"/>
                  </a:solidFill>
                  <a:latin typeface="Calibri" panose="020F0502020204030204"/>
                </a:endParaRPr>
              </a:p>
            </p:txBody>
          </p:sp>
          <p:sp>
            <p:nvSpPr>
              <p:cNvPr id="56" name="Arc 55">
                <a:extLst>
                  <a:ext uri="{FF2B5EF4-FFF2-40B4-BE49-F238E27FC236}">
                    <a16:creationId xmlns:a16="http://schemas.microsoft.com/office/drawing/2014/main" id="{A3F49CE2-924D-49D9-6AA7-FFCF37471A1F}"/>
                  </a:ext>
                </a:extLst>
              </p:cNvPr>
              <p:cNvSpPr/>
              <p:nvPr/>
            </p:nvSpPr>
            <p:spPr>
              <a:xfrm rot="19093056" flipH="1">
                <a:off x="3674285" y="3404532"/>
                <a:ext cx="2621797" cy="2621798"/>
              </a:xfrm>
              <a:prstGeom prst="arc">
                <a:avLst>
                  <a:gd name="adj1" fmla="val 14169612"/>
                  <a:gd name="adj2" fmla="val 10137142"/>
                </a:avLst>
              </a:prstGeom>
              <a:ln w="19050" cap="flat" cmpd="sng" algn="ctr">
                <a:solidFill>
                  <a:schemeClr val="accent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txBody>
              <a:bodyPr rtlCol="0" anchor="ctr"/>
              <a:lstStyle/>
              <a:p>
                <a:pPr algn="ctr" defTabSz="514350">
                  <a:defRPr/>
                </a:pPr>
                <a:endParaRPr lang="en-IN" sz="1013">
                  <a:solidFill>
                    <a:srgbClr val="000000"/>
                  </a:solidFill>
                  <a:latin typeface="Calibri" panose="020F0502020204030204"/>
                </a:endParaRPr>
              </a:p>
            </p:txBody>
          </p:sp>
          <p:sp>
            <p:nvSpPr>
              <p:cNvPr id="57" name="Arc 56">
                <a:extLst>
                  <a:ext uri="{FF2B5EF4-FFF2-40B4-BE49-F238E27FC236}">
                    <a16:creationId xmlns:a16="http://schemas.microsoft.com/office/drawing/2014/main" id="{C762A4A6-E6B3-1768-66B0-0286E6221199}"/>
                  </a:ext>
                </a:extLst>
              </p:cNvPr>
              <p:cNvSpPr/>
              <p:nvPr/>
            </p:nvSpPr>
            <p:spPr>
              <a:xfrm rot="11893056" flipH="1">
                <a:off x="5947970" y="3373838"/>
                <a:ext cx="2621796" cy="2621798"/>
              </a:xfrm>
              <a:prstGeom prst="arc">
                <a:avLst>
                  <a:gd name="adj1" fmla="val 14169612"/>
                  <a:gd name="adj2" fmla="val 10143814"/>
                </a:avLst>
              </a:prstGeom>
              <a:ln w="19050" cap="flat" cmpd="sng" algn="ctr">
                <a:solidFill>
                  <a:schemeClr val="accent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txBody>
              <a:bodyPr rtlCol="0" anchor="ctr"/>
              <a:lstStyle/>
              <a:p>
                <a:pPr algn="ctr" defTabSz="514350">
                  <a:defRPr/>
                </a:pPr>
                <a:endParaRPr lang="en-IN" sz="1013">
                  <a:solidFill>
                    <a:srgbClr val="000000"/>
                  </a:solidFill>
                  <a:latin typeface="Calibri" panose="020F0502020204030204"/>
                </a:endParaRPr>
              </a:p>
            </p:txBody>
          </p:sp>
          <p:sp>
            <p:nvSpPr>
              <p:cNvPr id="58" name="Oval 57">
                <a:extLst>
                  <a:ext uri="{FF2B5EF4-FFF2-40B4-BE49-F238E27FC236}">
                    <a16:creationId xmlns:a16="http://schemas.microsoft.com/office/drawing/2014/main" id="{7354AC52-4A30-B52C-0FB4-F12B854356C8}"/>
                  </a:ext>
                </a:extLst>
              </p:cNvPr>
              <p:cNvSpPr/>
              <p:nvPr/>
            </p:nvSpPr>
            <p:spPr>
              <a:xfrm>
                <a:off x="5560351" y="3489468"/>
                <a:ext cx="1109530" cy="1109530"/>
              </a:xfrm>
              <a:prstGeom prst="ellipse">
                <a:avLst/>
              </a:prstGeom>
              <a:solidFill>
                <a:schemeClr val="tx1">
                  <a:lumMod val="65000"/>
                  <a:lumOff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50">
                  <a:defRPr/>
                </a:pPr>
                <a:endParaRPr lang="en-US" sz="1013">
                  <a:solidFill>
                    <a:srgbClr val="FFFFFF"/>
                  </a:solidFill>
                  <a:latin typeface="Calibri" panose="020F0502020204030204"/>
                </a:endParaRPr>
              </a:p>
            </p:txBody>
          </p:sp>
          <p:sp>
            <p:nvSpPr>
              <p:cNvPr id="59" name="Oval 58">
                <a:extLst>
                  <a:ext uri="{FF2B5EF4-FFF2-40B4-BE49-F238E27FC236}">
                    <a16:creationId xmlns:a16="http://schemas.microsoft.com/office/drawing/2014/main" id="{7B37D113-DC1E-36CA-996E-F425547384F3}"/>
                  </a:ext>
                </a:extLst>
              </p:cNvPr>
              <p:cNvSpPr/>
              <p:nvPr/>
            </p:nvSpPr>
            <p:spPr>
              <a:xfrm>
                <a:off x="6463690" y="4068945"/>
                <a:ext cx="1763180" cy="1545306"/>
              </a:xfrm>
              <a:prstGeom prst="ellipse">
                <a:avLst/>
              </a:prstGeom>
              <a:solidFill>
                <a:schemeClr val="tx2">
                  <a:lumMod val="75000"/>
                  <a:lumOff val="25000"/>
                </a:schemeClr>
              </a:solidFill>
              <a:ln>
                <a:noFill/>
              </a:ln>
              <a:effectLst>
                <a:innerShdw blurRad="63500" dist="50800" dir="10800000">
                  <a:prstClr val="black">
                    <a:alpha val="16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50">
                  <a:defRPr/>
                </a:pPr>
                <a:endParaRPr lang="en-US" sz="1013">
                  <a:solidFill>
                    <a:srgbClr val="FFFFFF"/>
                  </a:solidFill>
                  <a:latin typeface="Calibri" panose="020F0502020204030204"/>
                </a:endParaRPr>
              </a:p>
            </p:txBody>
          </p:sp>
          <p:sp>
            <p:nvSpPr>
              <p:cNvPr id="60" name="Oval 59">
                <a:extLst>
                  <a:ext uri="{FF2B5EF4-FFF2-40B4-BE49-F238E27FC236}">
                    <a16:creationId xmlns:a16="http://schemas.microsoft.com/office/drawing/2014/main" id="{9FECEECA-A8F8-4F80-4F26-2EC65D4B5A5E}"/>
                  </a:ext>
                </a:extLst>
              </p:cNvPr>
              <p:cNvSpPr/>
              <p:nvPr/>
            </p:nvSpPr>
            <p:spPr>
              <a:xfrm>
                <a:off x="5228713" y="1789477"/>
                <a:ext cx="1868808" cy="1629806"/>
              </a:xfrm>
              <a:prstGeom prst="ellipse">
                <a:avLst/>
              </a:prstGeom>
              <a:solidFill>
                <a:schemeClr val="tx2">
                  <a:lumMod val="50000"/>
                  <a:lumOff val="50000"/>
                </a:schemeClr>
              </a:solidFill>
              <a:ln>
                <a:noFill/>
              </a:ln>
              <a:effectLst>
                <a:innerShdw blurRad="63500" dist="50800" dir="10800000">
                  <a:prstClr val="black">
                    <a:alpha val="16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50">
                  <a:defRPr/>
                </a:pPr>
                <a:endParaRPr lang="en-US" sz="1013">
                  <a:solidFill>
                    <a:srgbClr val="FFFFFF"/>
                  </a:solidFill>
                  <a:latin typeface="Calibri" panose="020F0502020204030204"/>
                </a:endParaRPr>
              </a:p>
            </p:txBody>
          </p:sp>
          <p:sp>
            <p:nvSpPr>
              <p:cNvPr id="61" name="Oval 60">
                <a:extLst>
                  <a:ext uri="{FF2B5EF4-FFF2-40B4-BE49-F238E27FC236}">
                    <a16:creationId xmlns:a16="http://schemas.microsoft.com/office/drawing/2014/main" id="{97A697A3-CA97-2640-6B2A-AD9FBC259478}"/>
                  </a:ext>
                </a:extLst>
              </p:cNvPr>
              <p:cNvSpPr/>
              <p:nvPr/>
            </p:nvSpPr>
            <p:spPr>
              <a:xfrm>
                <a:off x="4119878" y="3938550"/>
                <a:ext cx="1592375" cy="1666129"/>
              </a:xfrm>
              <a:prstGeom prst="ellipse">
                <a:avLst/>
              </a:prstGeom>
              <a:solidFill>
                <a:schemeClr val="tx2">
                  <a:lumMod val="90000"/>
                  <a:lumOff val="10000"/>
                </a:schemeClr>
              </a:solidFill>
              <a:ln>
                <a:noFill/>
              </a:ln>
              <a:effectLst>
                <a:innerShdw blurRad="63500" dist="50800" dir="10800000">
                  <a:prstClr val="black">
                    <a:alpha val="16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50">
                  <a:defRPr/>
                </a:pPr>
                <a:endParaRPr lang="en-US" sz="1013">
                  <a:solidFill>
                    <a:srgbClr val="FFFFFF"/>
                  </a:solidFill>
                  <a:latin typeface="Calibri" panose="020F0502020204030204"/>
                </a:endParaRPr>
              </a:p>
            </p:txBody>
          </p:sp>
          <p:grpSp>
            <p:nvGrpSpPr>
              <p:cNvPr id="62" name="Group 61">
                <a:extLst>
                  <a:ext uri="{FF2B5EF4-FFF2-40B4-BE49-F238E27FC236}">
                    <a16:creationId xmlns:a16="http://schemas.microsoft.com/office/drawing/2014/main" id="{FB70190F-2F5F-03A6-22FC-B46A94C07BB8}"/>
                  </a:ext>
                </a:extLst>
              </p:cNvPr>
              <p:cNvGrpSpPr/>
              <p:nvPr/>
            </p:nvGrpSpPr>
            <p:grpSpPr>
              <a:xfrm>
                <a:off x="5364695" y="3311130"/>
                <a:ext cx="1483524" cy="1466206"/>
                <a:chOff x="5364695" y="3311130"/>
                <a:chExt cx="1483524" cy="1466206"/>
              </a:xfrm>
            </p:grpSpPr>
            <p:sp>
              <p:nvSpPr>
                <p:cNvPr id="63" name="Oval 62">
                  <a:extLst>
                    <a:ext uri="{FF2B5EF4-FFF2-40B4-BE49-F238E27FC236}">
                      <a16:creationId xmlns:a16="http://schemas.microsoft.com/office/drawing/2014/main" id="{6DDDD35F-DA0A-0EC3-44A1-3F799332EA86}"/>
                    </a:ext>
                  </a:extLst>
                </p:cNvPr>
                <p:cNvSpPr/>
                <p:nvPr/>
              </p:nvSpPr>
              <p:spPr>
                <a:xfrm>
                  <a:off x="5382013" y="3311130"/>
                  <a:ext cx="1466206" cy="1466206"/>
                </a:xfrm>
                <a:prstGeom prst="ellipse">
                  <a:avLst/>
                </a:prstGeom>
                <a:ln/>
              </p:spPr>
              <p:style>
                <a:lnRef idx="2">
                  <a:schemeClr val="accent1"/>
                </a:lnRef>
                <a:fillRef idx="1">
                  <a:schemeClr val="lt1"/>
                </a:fillRef>
                <a:effectRef idx="0">
                  <a:schemeClr val="accent1"/>
                </a:effectRef>
                <a:fontRef idx="minor">
                  <a:schemeClr val="dk1"/>
                </a:fontRef>
              </p:style>
              <p:txBody>
                <a:bodyPr rtlCol="0" anchor="ctr"/>
                <a:lstStyle/>
                <a:p>
                  <a:pPr algn="ctr" defTabSz="514350">
                    <a:defRPr/>
                  </a:pPr>
                  <a:endParaRPr lang="en-US" sz="1013">
                    <a:solidFill>
                      <a:srgbClr val="FFFFFF"/>
                    </a:solidFill>
                    <a:latin typeface="Calibri" panose="020F0502020204030204"/>
                  </a:endParaRPr>
                </a:p>
              </p:txBody>
            </p:sp>
            <p:sp>
              <p:nvSpPr>
                <p:cNvPr id="64" name="Rectangle 63">
                  <a:extLst>
                    <a:ext uri="{FF2B5EF4-FFF2-40B4-BE49-F238E27FC236}">
                      <a16:creationId xmlns:a16="http://schemas.microsoft.com/office/drawing/2014/main" id="{9BED211E-3735-C3A2-B3EE-65F65C2A662B}"/>
                    </a:ext>
                  </a:extLst>
                </p:cNvPr>
                <p:cNvSpPr/>
                <p:nvPr/>
              </p:nvSpPr>
              <p:spPr>
                <a:xfrm>
                  <a:off x="5364695" y="3765810"/>
                  <a:ext cx="1420283" cy="465900"/>
                </a:xfrm>
                <a:prstGeom prst="rect">
                  <a:avLst/>
                </a:prstGeom>
              </p:spPr>
              <p:txBody>
                <a:bodyPr wrap="square" lIns="68580" tIns="34290" rIns="68580" bIns="34290" anchor="t">
                  <a:spAutoFit/>
                </a:bodyPr>
                <a:lstStyle/>
                <a:p>
                  <a:pPr algn="ctr" defTabSz="514350">
                    <a:defRPr/>
                  </a:pPr>
                  <a:r>
                    <a:rPr lang="en-IN" sz="1400" b="1">
                      <a:cs typeface="Arial"/>
                    </a:rPr>
                    <a:t>Importance of acting now</a:t>
                  </a:r>
                </a:p>
              </p:txBody>
            </p:sp>
          </p:grpSp>
        </p:grpSp>
        <p:sp>
          <p:nvSpPr>
            <p:cNvPr id="49" name="TextBox 48">
              <a:extLst>
                <a:ext uri="{FF2B5EF4-FFF2-40B4-BE49-F238E27FC236}">
                  <a16:creationId xmlns:a16="http://schemas.microsoft.com/office/drawing/2014/main" id="{54F47126-632B-52DB-55BD-C61D3533C8EE}"/>
                </a:ext>
              </a:extLst>
            </p:cNvPr>
            <p:cNvSpPr txBox="1"/>
            <p:nvPr/>
          </p:nvSpPr>
          <p:spPr>
            <a:xfrm>
              <a:off x="5909550" y="1805194"/>
              <a:ext cx="713628" cy="479849"/>
            </a:xfrm>
            <a:prstGeom prst="rect">
              <a:avLst/>
            </a:prstGeom>
            <a:noFill/>
          </p:spPr>
          <p:txBody>
            <a:bodyPr wrap="square" rtlCol="0">
              <a:spAutoFit/>
            </a:bodyPr>
            <a:lstStyle/>
            <a:p>
              <a:pPr algn="ctr" defTabSz="514350">
                <a:defRPr/>
              </a:pPr>
              <a:r>
                <a:rPr lang="en-US" sz="1200" b="1">
                  <a:solidFill>
                    <a:srgbClr val="FFFFFF"/>
                  </a:solidFill>
                  <a:latin typeface="Arial" panose="020B0604020202020204" pitchFamily="34" charset="0"/>
                  <a:cs typeface="Arial" panose="020B0604020202020204" pitchFamily="34" charset="0"/>
                </a:rPr>
                <a:t>1</a:t>
              </a:r>
            </a:p>
          </p:txBody>
        </p:sp>
        <p:sp>
          <p:nvSpPr>
            <p:cNvPr id="50" name="TextBox 49">
              <a:extLst>
                <a:ext uri="{FF2B5EF4-FFF2-40B4-BE49-F238E27FC236}">
                  <a16:creationId xmlns:a16="http://schemas.microsoft.com/office/drawing/2014/main" id="{92FAC4F7-7826-9045-1152-171C5F2B03EE}"/>
                </a:ext>
              </a:extLst>
            </p:cNvPr>
            <p:cNvSpPr txBox="1"/>
            <p:nvPr/>
          </p:nvSpPr>
          <p:spPr>
            <a:xfrm>
              <a:off x="7053302" y="3954251"/>
              <a:ext cx="713628" cy="479849"/>
            </a:xfrm>
            <a:prstGeom prst="rect">
              <a:avLst/>
            </a:prstGeom>
            <a:noFill/>
          </p:spPr>
          <p:txBody>
            <a:bodyPr wrap="square" rtlCol="0">
              <a:spAutoFit/>
            </a:bodyPr>
            <a:lstStyle/>
            <a:p>
              <a:pPr algn="ctr" defTabSz="514350">
                <a:defRPr/>
              </a:pPr>
              <a:r>
                <a:rPr lang="en-US" sz="1200" b="1">
                  <a:solidFill>
                    <a:srgbClr val="FFFFFF"/>
                  </a:solidFill>
                  <a:latin typeface="Arial" panose="020B0604020202020204" pitchFamily="34" charset="0"/>
                  <a:cs typeface="Arial" panose="020B0604020202020204" pitchFamily="34" charset="0"/>
                </a:rPr>
                <a:t>2</a:t>
              </a:r>
            </a:p>
          </p:txBody>
        </p:sp>
        <p:sp>
          <p:nvSpPr>
            <p:cNvPr id="51" name="TextBox 50">
              <a:extLst>
                <a:ext uri="{FF2B5EF4-FFF2-40B4-BE49-F238E27FC236}">
                  <a16:creationId xmlns:a16="http://schemas.microsoft.com/office/drawing/2014/main" id="{8DAE5780-90B3-1A03-0FB1-BEDDDAD4992A}"/>
                </a:ext>
              </a:extLst>
            </p:cNvPr>
            <p:cNvSpPr txBox="1"/>
            <p:nvPr/>
          </p:nvSpPr>
          <p:spPr>
            <a:xfrm>
              <a:off x="4779619" y="4065782"/>
              <a:ext cx="713628" cy="479849"/>
            </a:xfrm>
            <a:prstGeom prst="rect">
              <a:avLst/>
            </a:prstGeom>
            <a:noFill/>
          </p:spPr>
          <p:txBody>
            <a:bodyPr wrap="square" rtlCol="0">
              <a:spAutoFit/>
            </a:bodyPr>
            <a:lstStyle/>
            <a:p>
              <a:pPr algn="ctr" defTabSz="514350">
                <a:defRPr/>
              </a:pPr>
              <a:r>
                <a:rPr lang="en-US" sz="1200" b="1">
                  <a:solidFill>
                    <a:srgbClr val="FFFFFF"/>
                  </a:solidFill>
                  <a:latin typeface="Arial" panose="020B0604020202020204" pitchFamily="34" charset="0"/>
                  <a:cs typeface="Arial" panose="020B0604020202020204" pitchFamily="34" charset="0"/>
                </a:rPr>
                <a:t>3</a:t>
              </a:r>
            </a:p>
          </p:txBody>
        </p:sp>
        <p:sp>
          <p:nvSpPr>
            <p:cNvPr id="52" name="Rectangle 51">
              <a:extLst>
                <a:ext uri="{FF2B5EF4-FFF2-40B4-BE49-F238E27FC236}">
                  <a16:creationId xmlns:a16="http://schemas.microsoft.com/office/drawing/2014/main" id="{9CB7B7A1-DD94-754A-89A3-8DCC1A525C4C}"/>
                </a:ext>
              </a:extLst>
            </p:cNvPr>
            <p:cNvSpPr/>
            <p:nvPr/>
          </p:nvSpPr>
          <p:spPr>
            <a:xfrm>
              <a:off x="5581973" y="2136726"/>
              <a:ext cx="1312562" cy="867290"/>
            </a:xfrm>
            <a:prstGeom prst="rect">
              <a:avLst/>
            </a:prstGeom>
          </p:spPr>
          <p:txBody>
            <a:bodyPr wrap="square" lIns="68580" tIns="34290" rIns="68580" bIns="34290" anchor="t">
              <a:spAutoFit/>
            </a:bodyPr>
            <a:lstStyle/>
            <a:p>
              <a:pPr algn="ctr">
                <a:defRPr/>
              </a:pPr>
              <a:r>
                <a:rPr lang="en-IN" sz="1400" b="1">
                  <a:solidFill>
                    <a:schemeClr val="bg1"/>
                  </a:solidFill>
                  <a:cs typeface="Arial"/>
                </a:rPr>
                <a:t>Staffing shortages and high turnover rates</a:t>
              </a:r>
              <a:endParaRPr lang="en-US" sz="1400">
                <a:solidFill>
                  <a:schemeClr val="bg1"/>
                </a:solidFill>
              </a:endParaRPr>
            </a:p>
          </p:txBody>
        </p:sp>
        <p:sp>
          <p:nvSpPr>
            <p:cNvPr id="53" name="Rectangle 52">
              <a:extLst>
                <a:ext uri="{FF2B5EF4-FFF2-40B4-BE49-F238E27FC236}">
                  <a16:creationId xmlns:a16="http://schemas.microsoft.com/office/drawing/2014/main" id="{B7DE1FD4-77AF-4168-5C47-8D5F68251B52}"/>
                </a:ext>
              </a:extLst>
            </p:cNvPr>
            <p:cNvSpPr/>
            <p:nvPr/>
          </p:nvSpPr>
          <p:spPr>
            <a:xfrm flipH="1">
              <a:off x="4395957" y="4467201"/>
              <a:ext cx="1410035" cy="465900"/>
            </a:xfrm>
            <a:prstGeom prst="rect">
              <a:avLst/>
            </a:prstGeom>
          </p:spPr>
          <p:txBody>
            <a:bodyPr wrap="square" lIns="68580" tIns="34290" rIns="68580" bIns="34290" anchor="t">
              <a:spAutoFit/>
            </a:bodyPr>
            <a:lstStyle/>
            <a:p>
              <a:pPr algn="ctr">
                <a:defRPr/>
              </a:pPr>
              <a:r>
                <a:rPr lang="en-IN" sz="1400" b="1">
                  <a:solidFill>
                    <a:schemeClr val="bg1"/>
                  </a:solidFill>
                  <a:latin typeface="Arial"/>
                  <a:cs typeface="Arial"/>
                </a:rPr>
                <a:t>Hotlines are increasing</a:t>
              </a:r>
              <a:endParaRPr lang="en-US" sz="1400">
                <a:solidFill>
                  <a:schemeClr val="bg1"/>
                </a:solidFill>
              </a:endParaRPr>
            </a:p>
          </p:txBody>
        </p:sp>
        <p:sp>
          <p:nvSpPr>
            <p:cNvPr id="54" name="Rectangle 53">
              <a:extLst>
                <a:ext uri="{FF2B5EF4-FFF2-40B4-BE49-F238E27FC236}">
                  <a16:creationId xmlns:a16="http://schemas.microsoft.com/office/drawing/2014/main" id="{1C7FC662-CD4B-8974-D5A5-5C5A287FF673}"/>
                </a:ext>
              </a:extLst>
            </p:cNvPr>
            <p:cNvSpPr/>
            <p:nvPr/>
          </p:nvSpPr>
          <p:spPr>
            <a:xfrm>
              <a:off x="6771943" y="4256366"/>
              <a:ext cx="1341405" cy="1067985"/>
            </a:xfrm>
            <a:prstGeom prst="rect">
              <a:avLst/>
            </a:prstGeom>
          </p:spPr>
          <p:txBody>
            <a:bodyPr wrap="square" lIns="68580" tIns="34290" rIns="68580" bIns="34290" anchor="t">
              <a:spAutoFit/>
            </a:bodyPr>
            <a:lstStyle/>
            <a:p>
              <a:pPr algn="ctr">
                <a:defRPr/>
              </a:pPr>
              <a:r>
                <a:rPr lang="en-IN" sz="1400" b="1">
                  <a:solidFill>
                    <a:schemeClr val="bg1"/>
                  </a:solidFill>
                  <a:cs typeface="Arial"/>
                </a:rPr>
                <a:t>Medication error leads to safety risks, hospitalization, and  harm</a:t>
              </a:r>
              <a:endParaRPr lang="en-US" sz="1400">
                <a:solidFill>
                  <a:schemeClr val="bg1"/>
                </a:solidFill>
              </a:endParaRPr>
            </a:p>
          </p:txBody>
        </p:sp>
      </p:grpSp>
      <p:sp>
        <p:nvSpPr>
          <p:cNvPr id="65" name="TextBox 64">
            <a:extLst>
              <a:ext uri="{FF2B5EF4-FFF2-40B4-BE49-F238E27FC236}">
                <a16:creationId xmlns:a16="http://schemas.microsoft.com/office/drawing/2014/main" id="{D4D7D121-EB1D-A1F4-68FC-D97C6CF5EF11}"/>
              </a:ext>
            </a:extLst>
          </p:cNvPr>
          <p:cNvSpPr txBox="1"/>
          <p:nvPr/>
        </p:nvSpPr>
        <p:spPr>
          <a:xfrm flipH="1">
            <a:off x="7349696" y="3104872"/>
            <a:ext cx="58909" cy="49990"/>
          </a:xfrm>
          <a:prstGeom prst="rect">
            <a:avLst/>
          </a:prstGeom>
          <a:noFill/>
        </p:spPr>
        <p:txBody>
          <a:bodyPr wrap="none" lIns="0" tIns="0" rIns="0" bIns="0" rtlCol="0">
            <a:noAutofit/>
          </a:bodyPr>
          <a:lstStyle/>
          <a:p>
            <a:pPr marL="144000" indent="-144000">
              <a:spcAft>
                <a:spcPts val="600"/>
              </a:spcAft>
              <a:buSzPct val="100000"/>
              <a:buFont typeface="Arial"/>
              <a:buChar char="•"/>
            </a:pPr>
            <a:endParaRPr lang="en-US" sz="1400"/>
          </a:p>
        </p:txBody>
      </p:sp>
      <p:sp>
        <p:nvSpPr>
          <p:cNvPr id="66" name="TextBox 65">
            <a:extLst>
              <a:ext uri="{FF2B5EF4-FFF2-40B4-BE49-F238E27FC236}">
                <a16:creationId xmlns:a16="http://schemas.microsoft.com/office/drawing/2014/main" id="{CC921164-5B55-D6CB-4E8F-BE32E504BF0F}"/>
              </a:ext>
            </a:extLst>
          </p:cNvPr>
          <p:cNvSpPr txBox="1"/>
          <p:nvPr/>
        </p:nvSpPr>
        <p:spPr>
          <a:xfrm flipH="1">
            <a:off x="8411877" y="4896726"/>
            <a:ext cx="58909" cy="49990"/>
          </a:xfrm>
          <a:prstGeom prst="rect">
            <a:avLst/>
          </a:prstGeom>
          <a:noFill/>
        </p:spPr>
        <p:txBody>
          <a:bodyPr wrap="none" lIns="0" tIns="0" rIns="0" bIns="0" rtlCol="0">
            <a:noAutofit/>
          </a:bodyPr>
          <a:lstStyle/>
          <a:p>
            <a:pPr marL="144000" indent="-144000">
              <a:spcAft>
                <a:spcPts val="600"/>
              </a:spcAft>
              <a:buSzPct val="100000"/>
              <a:buFont typeface="Arial"/>
              <a:buChar char="•"/>
            </a:pPr>
            <a:endParaRPr lang="en-US" sz="1400"/>
          </a:p>
        </p:txBody>
      </p:sp>
      <p:sp>
        <p:nvSpPr>
          <p:cNvPr id="67" name="TextBox 66">
            <a:extLst>
              <a:ext uri="{FF2B5EF4-FFF2-40B4-BE49-F238E27FC236}">
                <a16:creationId xmlns:a16="http://schemas.microsoft.com/office/drawing/2014/main" id="{F081411B-ED26-9330-9CCA-757C40BA6CA1}"/>
              </a:ext>
            </a:extLst>
          </p:cNvPr>
          <p:cNvSpPr txBox="1"/>
          <p:nvPr/>
        </p:nvSpPr>
        <p:spPr>
          <a:xfrm>
            <a:off x="5984521" y="2094923"/>
            <a:ext cx="5615780" cy="1346522"/>
          </a:xfrm>
          <a:prstGeom prst="rect">
            <a:avLst/>
          </a:prstGeom>
          <a:noFill/>
        </p:spPr>
        <p:txBody>
          <a:bodyPr wrap="square" lIns="68580" tIns="34290" rIns="68580" bIns="34290" rtlCol="0" anchor="t">
            <a:spAutoFit/>
          </a:bodyPr>
          <a:lstStyle/>
          <a:p>
            <a:pPr>
              <a:spcAft>
                <a:spcPts val="600"/>
              </a:spcAft>
            </a:pPr>
            <a:r>
              <a:rPr lang="en-US" sz="1600">
                <a:latin typeface="Aptos"/>
                <a:ea typeface="Calibri"/>
                <a:cs typeface="Calibri"/>
              </a:rPr>
              <a:t>Many MAP sites still rely on </a:t>
            </a:r>
            <a:r>
              <a:rPr lang="en-US" sz="1600" b="1">
                <a:latin typeface="Aptos"/>
                <a:ea typeface="Calibri"/>
                <a:cs typeface="Calibri"/>
              </a:rPr>
              <a:t>outdated paper-based systems</a:t>
            </a:r>
            <a:r>
              <a:rPr lang="en-US" sz="1600">
                <a:latin typeface="Aptos"/>
                <a:ea typeface="Calibri"/>
                <a:cs typeface="Calibri"/>
              </a:rPr>
              <a:t>. Others may be adopting their own </a:t>
            </a:r>
            <a:r>
              <a:rPr lang="en-US" sz="1600" err="1">
                <a:latin typeface="Aptos"/>
                <a:ea typeface="Calibri"/>
                <a:cs typeface="Calibri"/>
              </a:rPr>
              <a:t>eMARs</a:t>
            </a:r>
            <a:r>
              <a:rPr lang="en-US" sz="1600">
                <a:latin typeface="Aptos"/>
                <a:ea typeface="Calibri"/>
                <a:cs typeface="Calibri"/>
              </a:rPr>
              <a:t>, risking fragmentation. </a:t>
            </a:r>
            <a:r>
              <a:rPr lang="en-US" sz="1600" b="1">
                <a:latin typeface="Aptos"/>
                <a:ea typeface="Calibri"/>
                <a:cs typeface="Calibri"/>
              </a:rPr>
              <a:t>Staffing shortages and high turnover rates </a:t>
            </a:r>
            <a:r>
              <a:rPr lang="en-US" sz="1600">
                <a:latin typeface="Aptos"/>
                <a:ea typeface="Calibri"/>
                <a:cs typeface="Calibri"/>
              </a:rPr>
              <a:t>are having a critical impact on medication safety.</a:t>
            </a:r>
          </a:p>
          <a:p>
            <a:pPr>
              <a:defRPr/>
            </a:pPr>
            <a:endParaRPr lang="en-US" sz="1400" b="1">
              <a:cs typeface="Arial"/>
            </a:endParaRPr>
          </a:p>
        </p:txBody>
      </p:sp>
      <p:sp>
        <p:nvSpPr>
          <p:cNvPr id="68" name="Rectangle 67">
            <a:extLst>
              <a:ext uri="{FF2B5EF4-FFF2-40B4-BE49-F238E27FC236}">
                <a16:creationId xmlns:a16="http://schemas.microsoft.com/office/drawing/2014/main" id="{DE3CB2B8-2274-CB3F-CDB5-6C2A740D29F7}"/>
              </a:ext>
            </a:extLst>
          </p:cNvPr>
          <p:cNvSpPr/>
          <p:nvPr/>
        </p:nvSpPr>
        <p:spPr>
          <a:xfrm>
            <a:off x="5742096" y="1855502"/>
            <a:ext cx="6183152" cy="1529107"/>
          </a:xfrm>
          <a:prstGeom prst="rect">
            <a:avLst/>
          </a:prstGeom>
          <a:noFill/>
          <a:ln w="12700">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400"/>
          </a:p>
        </p:txBody>
      </p:sp>
      <p:sp>
        <p:nvSpPr>
          <p:cNvPr id="71" name="Rectangle 70">
            <a:extLst>
              <a:ext uri="{FF2B5EF4-FFF2-40B4-BE49-F238E27FC236}">
                <a16:creationId xmlns:a16="http://schemas.microsoft.com/office/drawing/2014/main" id="{33223BFE-E331-1F4B-FDDB-E69210965596}"/>
              </a:ext>
            </a:extLst>
          </p:cNvPr>
          <p:cNvSpPr/>
          <p:nvPr/>
        </p:nvSpPr>
        <p:spPr>
          <a:xfrm>
            <a:off x="5758207" y="3382204"/>
            <a:ext cx="6183152" cy="1366449"/>
          </a:xfrm>
          <a:prstGeom prst="rect">
            <a:avLst/>
          </a:prstGeom>
          <a:noFill/>
          <a:ln w="12700">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400"/>
          </a:p>
        </p:txBody>
      </p:sp>
      <p:sp>
        <p:nvSpPr>
          <p:cNvPr id="74" name="Rectangle 73">
            <a:extLst>
              <a:ext uri="{FF2B5EF4-FFF2-40B4-BE49-F238E27FC236}">
                <a16:creationId xmlns:a16="http://schemas.microsoft.com/office/drawing/2014/main" id="{8854DDD8-7E20-1BA5-097B-6C99E65B41C0}"/>
              </a:ext>
            </a:extLst>
          </p:cNvPr>
          <p:cNvSpPr/>
          <p:nvPr/>
        </p:nvSpPr>
        <p:spPr>
          <a:xfrm>
            <a:off x="5758207" y="4718394"/>
            <a:ext cx="6183152" cy="1529107"/>
          </a:xfrm>
          <a:prstGeom prst="rect">
            <a:avLst/>
          </a:prstGeom>
          <a:noFill/>
          <a:ln w="12700">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400"/>
          </a:p>
        </p:txBody>
      </p:sp>
      <p:sp>
        <p:nvSpPr>
          <p:cNvPr id="76" name="TextBox 75">
            <a:extLst>
              <a:ext uri="{FF2B5EF4-FFF2-40B4-BE49-F238E27FC236}">
                <a16:creationId xmlns:a16="http://schemas.microsoft.com/office/drawing/2014/main" id="{88BE5991-EABC-11ED-AF5D-A646EBBCFA03}"/>
              </a:ext>
            </a:extLst>
          </p:cNvPr>
          <p:cNvSpPr txBox="1"/>
          <p:nvPr/>
        </p:nvSpPr>
        <p:spPr>
          <a:xfrm flipH="1">
            <a:off x="6545137" y="3107770"/>
            <a:ext cx="58909" cy="49990"/>
          </a:xfrm>
          <a:prstGeom prst="rect">
            <a:avLst/>
          </a:prstGeom>
          <a:noFill/>
        </p:spPr>
        <p:txBody>
          <a:bodyPr wrap="none" lIns="0" tIns="0" rIns="0" bIns="0" rtlCol="0">
            <a:noAutofit/>
          </a:bodyPr>
          <a:lstStyle/>
          <a:p>
            <a:pPr marL="144000" indent="-144000">
              <a:spcAft>
                <a:spcPts val="600"/>
              </a:spcAft>
              <a:buSzPct val="100000"/>
              <a:buFont typeface="Arial"/>
              <a:buChar char="•"/>
            </a:pPr>
            <a:endParaRPr lang="en-US" sz="1400"/>
          </a:p>
        </p:txBody>
      </p:sp>
      <p:sp>
        <p:nvSpPr>
          <p:cNvPr id="77" name="TextBox 76">
            <a:extLst>
              <a:ext uri="{FF2B5EF4-FFF2-40B4-BE49-F238E27FC236}">
                <a16:creationId xmlns:a16="http://schemas.microsoft.com/office/drawing/2014/main" id="{827F01FA-530B-70BF-BFF1-5E554570CFFF}"/>
              </a:ext>
            </a:extLst>
          </p:cNvPr>
          <p:cNvSpPr txBox="1"/>
          <p:nvPr/>
        </p:nvSpPr>
        <p:spPr>
          <a:xfrm flipH="1">
            <a:off x="6295755" y="2876861"/>
            <a:ext cx="58909" cy="49990"/>
          </a:xfrm>
          <a:prstGeom prst="rect">
            <a:avLst/>
          </a:prstGeom>
          <a:noFill/>
        </p:spPr>
        <p:txBody>
          <a:bodyPr wrap="none" lIns="0" tIns="0" rIns="0" bIns="0" rtlCol="0">
            <a:noAutofit/>
          </a:bodyPr>
          <a:lstStyle/>
          <a:p>
            <a:pPr marL="144000" indent="-144000">
              <a:spcAft>
                <a:spcPts val="600"/>
              </a:spcAft>
              <a:buSzPct val="100000"/>
              <a:buFont typeface="Arial"/>
              <a:buChar char="•"/>
            </a:pPr>
            <a:endParaRPr lang="en-US" sz="1400"/>
          </a:p>
        </p:txBody>
      </p:sp>
      <p:sp>
        <p:nvSpPr>
          <p:cNvPr id="15" name="Rectangle: Rounded Corners 14">
            <a:extLst>
              <a:ext uri="{FF2B5EF4-FFF2-40B4-BE49-F238E27FC236}">
                <a16:creationId xmlns:a16="http://schemas.microsoft.com/office/drawing/2014/main" id="{D6F02433-DC15-F6DD-CFA6-CBFBD4696403}"/>
              </a:ext>
            </a:extLst>
          </p:cNvPr>
          <p:cNvSpPr/>
          <p:nvPr/>
        </p:nvSpPr>
        <p:spPr>
          <a:xfrm>
            <a:off x="478971" y="318706"/>
            <a:ext cx="9173029" cy="692365"/>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itle 2">
            <a:extLst>
              <a:ext uri="{FF2B5EF4-FFF2-40B4-BE49-F238E27FC236}">
                <a16:creationId xmlns:a16="http://schemas.microsoft.com/office/drawing/2014/main" id="{775ED7CE-0C1D-ACB2-6252-C098C9C1CF05}"/>
              </a:ext>
            </a:extLst>
          </p:cNvPr>
          <p:cNvSpPr txBox="1">
            <a:spLocks/>
          </p:cNvSpPr>
          <p:nvPr/>
        </p:nvSpPr>
        <p:spPr>
          <a:xfrm>
            <a:off x="471049" y="54429"/>
            <a:ext cx="9692640" cy="132556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2400" kern="1200">
                <a:solidFill>
                  <a:schemeClr val="tx1"/>
                </a:solidFill>
                <a:latin typeface="+mj-lt"/>
                <a:ea typeface="+mj-ea"/>
                <a:cs typeface="+mj-cs"/>
              </a:defRPr>
            </a:lvl1pPr>
          </a:lstStyle>
          <a:p>
            <a:r>
              <a:rPr lang="en-US" sz="3200" b="1">
                <a:solidFill>
                  <a:schemeClr val="bg1">
                    <a:lumMod val="95000"/>
                  </a:schemeClr>
                </a:solidFill>
                <a:latin typeface="Aptos Display" panose="020B0004020202020204" pitchFamily="34" charset="0"/>
                <a:cs typeface="Calibri"/>
              </a:rPr>
              <a:t> ERG Findings: Why do we need to act now?</a:t>
            </a:r>
          </a:p>
        </p:txBody>
      </p:sp>
      <p:sp>
        <p:nvSpPr>
          <p:cNvPr id="20" name="Oval 19">
            <a:extLst>
              <a:ext uri="{FF2B5EF4-FFF2-40B4-BE49-F238E27FC236}">
                <a16:creationId xmlns:a16="http://schemas.microsoft.com/office/drawing/2014/main" id="{2CE4DAC7-244A-0E71-06EB-71A5987D3BF2}"/>
              </a:ext>
            </a:extLst>
          </p:cNvPr>
          <p:cNvSpPr/>
          <p:nvPr/>
        </p:nvSpPr>
        <p:spPr>
          <a:xfrm>
            <a:off x="5487171" y="2489263"/>
            <a:ext cx="271036" cy="266413"/>
          </a:xfrm>
          <a:prstGeom prst="ellipse">
            <a:avLst/>
          </a:prstGeom>
          <a:solidFill>
            <a:schemeClr val="tx2">
              <a:lumMod val="50000"/>
              <a:lumOff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t>1</a:t>
            </a:r>
          </a:p>
        </p:txBody>
      </p:sp>
      <p:sp>
        <p:nvSpPr>
          <p:cNvPr id="21" name="Oval 20">
            <a:extLst>
              <a:ext uri="{FF2B5EF4-FFF2-40B4-BE49-F238E27FC236}">
                <a16:creationId xmlns:a16="http://schemas.microsoft.com/office/drawing/2014/main" id="{758C772A-7A81-645E-B73A-77D6E4C467B8}"/>
              </a:ext>
            </a:extLst>
          </p:cNvPr>
          <p:cNvSpPr/>
          <p:nvPr/>
        </p:nvSpPr>
        <p:spPr>
          <a:xfrm>
            <a:off x="5487171" y="3895357"/>
            <a:ext cx="271036" cy="266413"/>
          </a:xfrm>
          <a:prstGeom prst="ellipse">
            <a:avLst/>
          </a:prstGeom>
          <a:solidFill>
            <a:schemeClr val="tx2">
              <a:lumMod val="75000"/>
              <a:lumOff val="2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t>2</a:t>
            </a:r>
          </a:p>
        </p:txBody>
      </p:sp>
      <p:sp>
        <p:nvSpPr>
          <p:cNvPr id="22" name="Oval 21">
            <a:extLst>
              <a:ext uri="{FF2B5EF4-FFF2-40B4-BE49-F238E27FC236}">
                <a16:creationId xmlns:a16="http://schemas.microsoft.com/office/drawing/2014/main" id="{9A267D5F-00B2-98C6-6F2E-0FA7F4FEA1CB}"/>
              </a:ext>
            </a:extLst>
          </p:cNvPr>
          <p:cNvSpPr/>
          <p:nvPr/>
        </p:nvSpPr>
        <p:spPr>
          <a:xfrm>
            <a:off x="5487171" y="5349742"/>
            <a:ext cx="271036" cy="266413"/>
          </a:xfrm>
          <a:prstGeom prst="ellipse">
            <a:avLst/>
          </a:prstGeom>
          <a:solidFill>
            <a:schemeClr val="tx2">
              <a:lumMod val="90000"/>
              <a:lumOff val="1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t>3</a:t>
            </a:r>
          </a:p>
        </p:txBody>
      </p:sp>
      <p:sp>
        <p:nvSpPr>
          <p:cNvPr id="23" name="TextBox 22">
            <a:extLst>
              <a:ext uri="{FF2B5EF4-FFF2-40B4-BE49-F238E27FC236}">
                <a16:creationId xmlns:a16="http://schemas.microsoft.com/office/drawing/2014/main" id="{A5B45447-B3D0-0F7A-63AB-956085AE9237}"/>
              </a:ext>
            </a:extLst>
          </p:cNvPr>
          <p:cNvSpPr txBox="1"/>
          <p:nvPr/>
        </p:nvSpPr>
        <p:spPr>
          <a:xfrm>
            <a:off x="5981977" y="3578671"/>
            <a:ext cx="5903647" cy="1054135"/>
          </a:xfrm>
          <a:prstGeom prst="rect">
            <a:avLst/>
          </a:prstGeom>
          <a:noFill/>
        </p:spPr>
        <p:txBody>
          <a:bodyPr wrap="square" lIns="68580" tIns="34290" rIns="68580" bIns="34290" rtlCol="0" anchor="t">
            <a:spAutoFit/>
          </a:bodyPr>
          <a:lstStyle/>
          <a:p>
            <a:pPr>
              <a:spcAft>
                <a:spcPts val="600"/>
              </a:spcAft>
            </a:pPr>
            <a:r>
              <a:rPr lang="en-US" sz="1600">
                <a:latin typeface="Aptos"/>
                <a:ea typeface="Calibri"/>
                <a:cs typeface="Calibri"/>
              </a:rPr>
              <a:t>Data-driven decision making is prevented by inconsistent records, fragmented across multiple providers and sites. Medication errors and lack of oversight can lead to </a:t>
            </a:r>
            <a:r>
              <a:rPr lang="en-US" sz="1600" b="1">
                <a:latin typeface="Aptos"/>
                <a:ea typeface="Calibri"/>
                <a:cs typeface="Calibri"/>
              </a:rPr>
              <a:t>safety risks, hospitalization and serious harm</a:t>
            </a:r>
            <a:r>
              <a:rPr lang="en-US" sz="1600">
                <a:latin typeface="Aptos"/>
                <a:ea typeface="Calibri"/>
                <a:cs typeface="Calibri"/>
              </a:rPr>
              <a:t>. </a:t>
            </a:r>
            <a:endParaRPr lang="en-US" sz="1600" b="1">
              <a:ea typeface="Calibri"/>
              <a:cs typeface="Arial"/>
            </a:endParaRPr>
          </a:p>
        </p:txBody>
      </p:sp>
      <p:sp>
        <p:nvSpPr>
          <p:cNvPr id="24" name="TextBox 23">
            <a:extLst>
              <a:ext uri="{FF2B5EF4-FFF2-40B4-BE49-F238E27FC236}">
                <a16:creationId xmlns:a16="http://schemas.microsoft.com/office/drawing/2014/main" id="{83C99135-C5CC-C138-BDFA-89FB0F7EB49B}"/>
              </a:ext>
            </a:extLst>
          </p:cNvPr>
          <p:cNvSpPr txBox="1"/>
          <p:nvPr/>
        </p:nvSpPr>
        <p:spPr>
          <a:xfrm>
            <a:off x="5984521" y="5111325"/>
            <a:ext cx="5285580" cy="854080"/>
          </a:xfrm>
          <a:prstGeom prst="rect">
            <a:avLst/>
          </a:prstGeom>
          <a:noFill/>
        </p:spPr>
        <p:txBody>
          <a:bodyPr wrap="square" lIns="68580" tIns="34290" rIns="68580" bIns="34290" rtlCol="0" anchor="t">
            <a:spAutoFit/>
          </a:bodyPr>
          <a:lstStyle/>
          <a:p>
            <a:pPr>
              <a:spcAft>
                <a:spcPts val="600"/>
              </a:spcAft>
            </a:pPr>
            <a:r>
              <a:rPr lang="en-US" sz="1600" b="1">
                <a:latin typeface="Aptos"/>
                <a:ea typeface="Calibri"/>
                <a:cs typeface="Calibri"/>
              </a:rPr>
              <a:t>Hotlines have steadily increased over the last five years, </a:t>
            </a:r>
            <a:r>
              <a:rPr lang="en-US" sz="1600">
                <a:latin typeface="Aptos"/>
                <a:ea typeface="Calibri"/>
                <a:cs typeface="Calibri"/>
              </a:rPr>
              <a:t>and we believe an </a:t>
            </a:r>
            <a:r>
              <a:rPr lang="en-US" sz="1600" err="1">
                <a:latin typeface="Aptos"/>
                <a:ea typeface="Calibri"/>
                <a:cs typeface="Calibri"/>
              </a:rPr>
              <a:t>eMAR</a:t>
            </a:r>
            <a:r>
              <a:rPr lang="en-US" sz="1600">
                <a:latin typeface="Aptos"/>
                <a:ea typeface="Calibri"/>
                <a:cs typeface="Calibri"/>
              </a:rPr>
              <a:t> will help to address this.</a:t>
            </a:r>
          </a:p>
          <a:p>
            <a:pPr>
              <a:spcAft>
                <a:spcPts val="600"/>
              </a:spcAft>
            </a:pPr>
            <a:endParaRPr lang="en-US" sz="1400" b="1">
              <a:cs typeface="Arial"/>
            </a:endParaRPr>
          </a:p>
        </p:txBody>
      </p:sp>
      <p:sp>
        <p:nvSpPr>
          <p:cNvPr id="2" name="TextBox 1">
            <a:extLst>
              <a:ext uri="{FF2B5EF4-FFF2-40B4-BE49-F238E27FC236}">
                <a16:creationId xmlns:a16="http://schemas.microsoft.com/office/drawing/2014/main" id="{5DFB2C9C-E5A8-716E-B6B9-D9A3BA474395}"/>
              </a:ext>
            </a:extLst>
          </p:cNvPr>
          <p:cNvSpPr txBox="1"/>
          <p:nvPr/>
        </p:nvSpPr>
        <p:spPr>
          <a:xfrm>
            <a:off x="6231747" y="1366460"/>
            <a:ext cx="4953270"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b="1"/>
              <a:t>Current challenges in MAP</a:t>
            </a:r>
          </a:p>
        </p:txBody>
      </p:sp>
    </p:spTree>
    <p:extLst>
      <p:ext uri="{BB962C8B-B14F-4D97-AF65-F5344CB8AC3E}">
        <p14:creationId xmlns:p14="http://schemas.microsoft.com/office/powerpoint/2010/main" val="3983375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3" name="Object 22" hidden="1">
            <a:extLst>
              <a:ext uri="{FF2B5EF4-FFF2-40B4-BE49-F238E27FC236}">
                <a16:creationId xmlns:a16="http://schemas.microsoft.com/office/drawing/2014/main" id="{0B8D3748-6771-47FA-ABDC-390AC212CF93}"/>
              </a:ext>
            </a:extLst>
          </p:cNvPr>
          <p:cNvGraphicFramePr>
            <a:graphicFrameLocks noChangeAspect="1"/>
          </p:cNvGraphicFramePr>
          <p:nvPr>
            <p:custDataLst>
              <p:tags r:id="rId1"/>
            </p:custDataLst>
          </p:nvPr>
        </p:nvGraphicFramePr>
        <p:xfrm>
          <a:off x="1525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73" imgH="473" progId="TCLayout.ActiveDocument.1">
                  <p:embed/>
                </p:oleObj>
              </mc:Choice>
              <mc:Fallback>
                <p:oleObj name="think-cell Slide" r:id="rId3" imgW="473" imgH="473" progId="TCLayout.ActiveDocument.1">
                  <p:embed/>
                  <p:pic>
                    <p:nvPicPr>
                      <p:cNvPr id="23" name="Object 22" hidden="1">
                        <a:extLst>
                          <a:ext uri="{FF2B5EF4-FFF2-40B4-BE49-F238E27FC236}">
                            <a16:creationId xmlns:a16="http://schemas.microsoft.com/office/drawing/2014/main" id="{0B8D3748-6771-47FA-ABDC-390AC212CF93}"/>
                          </a:ext>
                        </a:extLst>
                      </p:cNvPr>
                      <p:cNvPicPr/>
                      <p:nvPr/>
                    </p:nvPicPr>
                    <p:blipFill>
                      <a:blip/>
                      <a:stretch>
                        <a:fillRect/>
                      </a:stretch>
                    </p:blipFill>
                    <p:spPr>
                      <a:xfrm>
                        <a:off x="1525588" y="1588"/>
                        <a:ext cx="1588" cy="1588"/>
                      </a:xfrm>
                      <a:prstGeom prst="rect">
                        <a:avLst/>
                      </a:prstGeom>
                    </p:spPr>
                  </p:pic>
                </p:oleObj>
              </mc:Fallback>
            </mc:AlternateContent>
          </a:graphicData>
        </a:graphic>
      </p:graphicFrame>
      <p:sp>
        <p:nvSpPr>
          <p:cNvPr id="15" name="Rectangle: Rounded Corners 14">
            <a:extLst>
              <a:ext uri="{FF2B5EF4-FFF2-40B4-BE49-F238E27FC236}">
                <a16:creationId xmlns:a16="http://schemas.microsoft.com/office/drawing/2014/main" id="{AA9C0377-E244-D9C2-133B-B37B4AAC3500}"/>
              </a:ext>
            </a:extLst>
          </p:cNvPr>
          <p:cNvSpPr/>
          <p:nvPr/>
        </p:nvSpPr>
        <p:spPr>
          <a:xfrm>
            <a:off x="1676304" y="277374"/>
            <a:ext cx="9173029" cy="692365"/>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a:solidFill>
                  <a:schemeClr val="bg1"/>
                </a:solidFill>
                <a:latin typeface="Aptos" panose="020B0004020202020204" pitchFamily="34" charset="0"/>
                <a:cs typeface="Calibri"/>
              </a:rPr>
              <a:t> What are the benefits of a high performing </a:t>
            </a:r>
            <a:r>
              <a:rPr lang="en-US" sz="2400" err="1">
                <a:solidFill>
                  <a:schemeClr val="bg1"/>
                </a:solidFill>
                <a:latin typeface="Aptos" panose="020B0004020202020204" pitchFamily="34" charset="0"/>
                <a:cs typeface="Calibri"/>
              </a:rPr>
              <a:t>eMAR</a:t>
            </a:r>
            <a:r>
              <a:rPr lang="en-US">
                <a:solidFill>
                  <a:schemeClr val="bg1"/>
                </a:solidFill>
                <a:latin typeface="Aptos" panose="020B0004020202020204" pitchFamily="34" charset="0"/>
                <a:cs typeface="Calibri"/>
              </a:rPr>
              <a:t>?</a:t>
            </a:r>
            <a:endParaRPr lang="en-US"/>
          </a:p>
        </p:txBody>
      </p:sp>
      <p:sp>
        <p:nvSpPr>
          <p:cNvPr id="16" name="TextBox 15">
            <a:extLst>
              <a:ext uri="{FF2B5EF4-FFF2-40B4-BE49-F238E27FC236}">
                <a16:creationId xmlns:a16="http://schemas.microsoft.com/office/drawing/2014/main" id="{8E6BC771-240D-E1FD-6BEE-BCD73E216E85}"/>
              </a:ext>
            </a:extLst>
          </p:cNvPr>
          <p:cNvSpPr txBox="1"/>
          <p:nvPr/>
        </p:nvSpPr>
        <p:spPr>
          <a:xfrm>
            <a:off x="850753" y="824047"/>
            <a:ext cx="11513004" cy="800219"/>
          </a:xfrm>
          <a:prstGeom prst="rect">
            <a:avLst/>
          </a:prstGeom>
          <a:noFill/>
        </p:spPr>
        <p:txBody>
          <a:bodyPr wrap="square" lIns="91440" tIns="45720" rIns="91440" bIns="45720" anchor="t">
            <a:spAutoFit/>
          </a:bodyPr>
          <a:lstStyle/>
          <a:p>
            <a:pPr defTabSz="457200">
              <a:defRPr/>
            </a:pPr>
            <a:endParaRPr lang="en-US" sz="2400" i="1">
              <a:latin typeface="Calibri"/>
              <a:ea typeface="Times New Roman" panose="02020603050405020304" pitchFamily="18" charset="0"/>
              <a:cs typeface="Calibri"/>
            </a:endParaRPr>
          </a:p>
          <a:p>
            <a:pPr defTabSz="457200">
              <a:defRPr/>
            </a:pPr>
            <a:r>
              <a:rPr lang="en-US" sz="2200">
                <a:latin typeface="Calibri"/>
                <a:ea typeface="Times New Roman" panose="02020603050405020304" pitchFamily="18" charset="0"/>
                <a:cs typeface="Calibri"/>
              </a:rPr>
              <a:t>Findings from other states demonstrate that the use of a single state-sponsored </a:t>
            </a:r>
            <a:r>
              <a:rPr lang="en-US" sz="2200" err="1">
                <a:latin typeface="Calibri"/>
                <a:ea typeface="Times New Roman" panose="02020603050405020304" pitchFamily="18" charset="0"/>
                <a:cs typeface="Calibri"/>
              </a:rPr>
              <a:t>eMAR</a:t>
            </a:r>
            <a:r>
              <a:rPr lang="en-US" sz="2200">
                <a:latin typeface="Calibri"/>
                <a:ea typeface="Times New Roman" panose="02020603050405020304" pitchFamily="18" charset="0"/>
                <a:cs typeface="Calibri"/>
              </a:rPr>
              <a:t> will</a:t>
            </a:r>
            <a:r>
              <a:rPr lang="en-US">
                <a:latin typeface="Calibri"/>
                <a:ea typeface="Times New Roman" panose="02020603050405020304" pitchFamily="18" charset="0"/>
                <a:cs typeface="Calibri"/>
              </a:rPr>
              <a:t>:</a:t>
            </a:r>
            <a:endParaRPr lang="en-US"/>
          </a:p>
        </p:txBody>
      </p:sp>
      <p:sp>
        <p:nvSpPr>
          <p:cNvPr id="17" name="Rounded Rectangle 102">
            <a:extLst>
              <a:ext uri="{FF2B5EF4-FFF2-40B4-BE49-F238E27FC236}">
                <a16:creationId xmlns:a16="http://schemas.microsoft.com/office/drawing/2014/main" id="{B017E5EF-64F8-344E-EE50-84910CE8E0C1}"/>
              </a:ext>
            </a:extLst>
          </p:cNvPr>
          <p:cNvSpPr/>
          <p:nvPr/>
        </p:nvSpPr>
        <p:spPr>
          <a:xfrm>
            <a:off x="850753" y="1851431"/>
            <a:ext cx="3191858" cy="1984718"/>
          </a:xfrm>
          <a:prstGeom prst="roundRect">
            <a:avLst>
              <a:gd name="adj" fmla="val 9958"/>
            </a:avLst>
          </a:prstGeom>
          <a:solidFill>
            <a:schemeClr val="accent1">
              <a:lumMod val="75000"/>
            </a:schemeClr>
          </a:solidFill>
          <a:ln w="12700">
            <a:solidFill>
              <a:schemeClr val="tx2"/>
            </a:solidFill>
          </a:ln>
          <a:effectLst/>
        </p:spPr>
        <p:txBody>
          <a:bodyPr vert="horz" wrap="square" lIns="45720" tIns="45720" rIns="45720" bIns="45720" rtlCol="0" anchor="ctr">
            <a:noAutofit/>
          </a:bodyPr>
          <a:lstStyle/>
          <a:p>
            <a:pPr algn="ctr">
              <a:spcAft>
                <a:spcPts val="300"/>
              </a:spcAft>
            </a:pPr>
            <a:endParaRPr lang="en-US" sz="1600">
              <a:solidFill>
                <a:schemeClr val="bg1"/>
              </a:solidFill>
              <a:latin typeface="Aptos"/>
              <a:ea typeface="Times New Roman" panose="02020603050405020304" pitchFamily="18" charset="0"/>
            </a:endParaRPr>
          </a:p>
          <a:p>
            <a:pPr algn="ctr">
              <a:spcAft>
                <a:spcPts val="300"/>
              </a:spcAft>
            </a:pPr>
            <a:r>
              <a:rPr lang="en-US" sz="1600">
                <a:solidFill>
                  <a:schemeClr val="bg1"/>
                </a:solidFill>
                <a:latin typeface="Aptos"/>
                <a:ea typeface="Times New Roman" panose="02020603050405020304" pitchFamily="18" charset="0"/>
              </a:rPr>
              <a:t>Allow for uniform medication administration training and  protocols and enhance the safety of medication administration to individuals served.</a:t>
            </a:r>
            <a:endParaRPr lang="en-US">
              <a:solidFill>
                <a:schemeClr val="bg1"/>
              </a:solidFill>
            </a:endParaRPr>
          </a:p>
          <a:p>
            <a:pPr algn="l">
              <a:spcAft>
                <a:spcPts val="300"/>
              </a:spcAft>
            </a:pPr>
            <a:endParaRPr lang="en-US" sz="1600">
              <a:solidFill>
                <a:srgbClr val="000000"/>
              </a:solidFill>
            </a:endParaRPr>
          </a:p>
        </p:txBody>
      </p:sp>
      <p:sp>
        <p:nvSpPr>
          <p:cNvPr id="18" name="Rounded Rectangle 102">
            <a:extLst>
              <a:ext uri="{FF2B5EF4-FFF2-40B4-BE49-F238E27FC236}">
                <a16:creationId xmlns:a16="http://schemas.microsoft.com/office/drawing/2014/main" id="{BF48053A-6427-256B-499C-8AB410FE9CD9}"/>
              </a:ext>
            </a:extLst>
          </p:cNvPr>
          <p:cNvSpPr/>
          <p:nvPr/>
        </p:nvSpPr>
        <p:spPr>
          <a:xfrm>
            <a:off x="4500071" y="1851431"/>
            <a:ext cx="3191858" cy="1984718"/>
          </a:xfrm>
          <a:prstGeom prst="roundRect">
            <a:avLst>
              <a:gd name="adj" fmla="val 9958"/>
            </a:avLst>
          </a:prstGeom>
          <a:solidFill>
            <a:schemeClr val="tx2">
              <a:lumMod val="75000"/>
              <a:lumOff val="25000"/>
            </a:schemeClr>
          </a:solidFill>
          <a:ln w="12700">
            <a:noFill/>
          </a:ln>
          <a:effectLst/>
        </p:spPr>
        <p:txBody>
          <a:bodyPr vert="horz" wrap="square" lIns="45720" tIns="45720" rIns="45720" bIns="45720" rtlCol="0" anchor="ctr">
            <a:noAutofit/>
          </a:bodyPr>
          <a:lstStyle/>
          <a:p>
            <a:pPr algn="ctr">
              <a:spcAft>
                <a:spcPts val="300"/>
              </a:spcAft>
            </a:pPr>
            <a:endParaRPr lang="en-US" sz="1600">
              <a:solidFill>
                <a:schemeClr val="bg1"/>
              </a:solidFill>
              <a:latin typeface="Calibri"/>
              <a:ea typeface="Times New Roman" panose="02020603050405020304" pitchFamily="18" charset="0"/>
              <a:cs typeface="Calibri"/>
            </a:endParaRPr>
          </a:p>
          <a:p>
            <a:pPr algn="ctr">
              <a:spcAft>
                <a:spcPts val="300"/>
              </a:spcAft>
            </a:pPr>
            <a:r>
              <a:rPr lang="en-US" sz="1600">
                <a:solidFill>
                  <a:schemeClr val="bg1"/>
                </a:solidFill>
                <a:ea typeface="Times New Roman" panose="02020603050405020304" pitchFamily="18" charset="0"/>
                <a:cs typeface="Calibri"/>
              </a:rPr>
              <a:t>Strengthen communication with pharmacies and enhance control of medication supplies. </a:t>
            </a:r>
            <a:r>
              <a:rPr lang="en-US" sz="1600">
                <a:solidFill>
                  <a:schemeClr val="bg1"/>
                </a:solidFill>
                <a:latin typeface="Calibri"/>
                <a:ea typeface="Times New Roman" panose="02020603050405020304" pitchFamily="18" charset="0"/>
                <a:cs typeface="Calibri"/>
              </a:rPr>
              <a:t> </a:t>
            </a:r>
            <a:endParaRPr lang="en-US" sz="1600">
              <a:solidFill>
                <a:schemeClr val="bg1"/>
              </a:solidFill>
            </a:endParaRPr>
          </a:p>
          <a:p>
            <a:pPr algn="ctr">
              <a:spcAft>
                <a:spcPts val="300"/>
              </a:spcAft>
            </a:pPr>
            <a:endParaRPr lang="en-US" sz="1600">
              <a:solidFill>
                <a:schemeClr val="bg1"/>
              </a:solidFill>
              <a:latin typeface="Calibri"/>
              <a:ea typeface="Times New Roman" panose="02020603050405020304" pitchFamily="18" charset="0"/>
              <a:cs typeface="Calibri"/>
            </a:endParaRPr>
          </a:p>
          <a:p>
            <a:pPr algn="l">
              <a:spcAft>
                <a:spcPts val="300"/>
              </a:spcAft>
            </a:pPr>
            <a:endParaRPr lang="en-US" sz="1600">
              <a:solidFill>
                <a:srgbClr val="000000"/>
              </a:solidFill>
            </a:endParaRPr>
          </a:p>
        </p:txBody>
      </p:sp>
      <p:sp>
        <p:nvSpPr>
          <p:cNvPr id="20" name="Rounded Rectangle 102">
            <a:extLst>
              <a:ext uri="{FF2B5EF4-FFF2-40B4-BE49-F238E27FC236}">
                <a16:creationId xmlns:a16="http://schemas.microsoft.com/office/drawing/2014/main" id="{5735CD73-A277-3D29-D5A3-8E38D8D2EAE9}"/>
              </a:ext>
            </a:extLst>
          </p:cNvPr>
          <p:cNvSpPr/>
          <p:nvPr/>
        </p:nvSpPr>
        <p:spPr>
          <a:xfrm>
            <a:off x="8149389" y="1851431"/>
            <a:ext cx="3191858" cy="1984718"/>
          </a:xfrm>
          <a:prstGeom prst="roundRect">
            <a:avLst>
              <a:gd name="adj" fmla="val 9958"/>
            </a:avLst>
          </a:prstGeom>
          <a:solidFill>
            <a:schemeClr val="accent1">
              <a:lumMod val="75000"/>
            </a:schemeClr>
          </a:solidFill>
          <a:ln w="12700">
            <a:noFill/>
          </a:ln>
          <a:effectLst/>
        </p:spPr>
        <p:txBody>
          <a:bodyPr vert="horz" wrap="square" lIns="45720" tIns="45720" rIns="45720" bIns="45720" rtlCol="0" anchor="ctr">
            <a:noAutofit/>
          </a:bodyPr>
          <a:lstStyle/>
          <a:p>
            <a:pPr algn="ctr">
              <a:spcAft>
                <a:spcPts val="300"/>
              </a:spcAft>
            </a:pPr>
            <a:r>
              <a:rPr lang="en-US" sz="1600">
                <a:solidFill>
                  <a:schemeClr val="bg1"/>
                </a:solidFill>
              </a:rPr>
              <a:t>Facilitate remote management and oversight of medication administration activity</a:t>
            </a:r>
          </a:p>
        </p:txBody>
      </p:sp>
      <p:sp>
        <p:nvSpPr>
          <p:cNvPr id="21" name="Rounded Rectangle 102">
            <a:extLst>
              <a:ext uri="{FF2B5EF4-FFF2-40B4-BE49-F238E27FC236}">
                <a16:creationId xmlns:a16="http://schemas.microsoft.com/office/drawing/2014/main" id="{04018BCF-383D-EAF2-735A-7B1C88B00C5D}"/>
              </a:ext>
            </a:extLst>
          </p:cNvPr>
          <p:cNvSpPr/>
          <p:nvPr/>
        </p:nvSpPr>
        <p:spPr>
          <a:xfrm>
            <a:off x="850753" y="4249725"/>
            <a:ext cx="3191858" cy="1984718"/>
          </a:xfrm>
          <a:prstGeom prst="roundRect">
            <a:avLst>
              <a:gd name="adj" fmla="val 9958"/>
            </a:avLst>
          </a:prstGeom>
          <a:solidFill>
            <a:schemeClr val="tx2">
              <a:lumMod val="75000"/>
              <a:lumOff val="25000"/>
            </a:schemeClr>
          </a:solidFill>
          <a:ln w="12700">
            <a:noFill/>
          </a:ln>
          <a:effectLst/>
        </p:spPr>
        <p:txBody>
          <a:bodyPr vert="horz" wrap="square" lIns="45720" tIns="45720" rIns="45720" bIns="45720" rtlCol="0" anchor="ctr">
            <a:noAutofit/>
          </a:bodyPr>
          <a:lstStyle/>
          <a:p>
            <a:pPr algn="ctr">
              <a:spcAft>
                <a:spcPts val="300"/>
              </a:spcAft>
            </a:pPr>
            <a:endParaRPr lang="en-US" sz="1600">
              <a:solidFill>
                <a:schemeClr val="bg1"/>
              </a:solidFill>
              <a:ea typeface="Times New Roman" panose="02020603050405020304" pitchFamily="18" charset="0"/>
              <a:cs typeface="Calibri"/>
            </a:endParaRPr>
          </a:p>
          <a:p>
            <a:pPr algn="ctr">
              <a:spcAft>
                <a:spcPts val="300"/>
              </a:spcAft>
            </a:pPr>
            <a:endParaRPr lang="en-US" sz="1600">
              <a:solidFill>
                <a:schemeClr val="bg1"/>
              </a:solidFill>
              <a:ea typeface="Times New Roman" panose="02020603050405020304" pitchFamily="18" charset="0"/>
              <a:cs typeface="Calibri"/>
            </a:endParaRPr>
          </a:p>
          <a:p>
            <a:pPr algn="ctr">
              <a:spcAft>
                <a:spcPts val="300"/>
              </a:spcAft>
            </a:pPr>
            <a:r>
              <a:rPr lang="en-US" sz="1600">
                <a:solidFill>
                  <a:schemeClr val="bg1"/>
                </a:solidFill>
                <a:ea typeface="Times New Roman" panose="02020603050405020304" pitchFamily="18" charset="0"/>
                <a:cs typeface="Calibri"/>
              </a:rPr>
              <a:t>Upgrade or replace the </a:t>
            </a:r>
            <a:r>
              <a:rPr lang="en-US" sz="1600" err="1">
                <a:solidFill>
                  <a:schemeClr val="bg1"/>
                </a:solidFill>
                <a:ea typeface="Times New Roman" panose="02020603050405020304" pitchFamily="18" charset="0"/>
                <a:cs typeface="Calibri"/>
              </a:rPr>
              <a:t>eMAR</a:t>
            </a:r>
            <a:r>
              <a:rPr lang="en-US" sz="1600">
                <a:solidFill>
                  <a:schemeClr val="bg1"/>
                </a:solidFill>
                <a:ea typeface="Times New Roman" panose="02020603050405020304" pitchFamily="18" charset="0"/>
                <a:cs typeface="Calibri"/>
              </a:rPr>
              <a:t> systems currently in use that vary significantly in the quality of safety features, ease of use, and compliance with MAP policy.</a:t>
            </a:r>
            <a:endParaRPr lang="en-US" sz="1600">
              <a:solidFill>
                <a:schemeClr val="bg1"/>
              </a:solidFill>
            </a:endParaRPr>
          </a:p>
          <a:p>
            <a:pPr algn="ctr">
              <a:spcAft>
                <a:spcPts val="300"/>
              </a:spcAft>
            </a:pPr>
            <a:endParaRPr lang="en-US" sz="1600">
              <a:solidFill>
                <a:schemeClr val="bg1"/>
              </a:solidFill>
              <a:latin typeface="Calibri"/>
              <a:ea typeface="Times New Roman" panose="02020603050405020304" pitchFamily="18" charset="0"/>
              <a:cs typeface="Calibri"/>
            </a:endParaRPr>
          </a:p>
          <a:p>
            <a:pPr algn="l">
              <a:spcAft>
                <a:spcPts val="300"/>
              </a:spcAft>
            </a:pPr>
            <a:endParaRPr lang="en-US" sz="1600">
              <a:solidFill>
                <a:srgbClr val="000000"/>
              </a:solidFill>
            </a:endParaRPr>
          </a:p>
        </p:txBody>
      </p:sp>
      <p:sp>
        <p:nvSpPr>
          <p:cNvPr id="22" name="Rounded Rectangle 102">
            <a:extLst>
              <a:ext uri="{FF2B5EF4-FFF2-40B4-BE49-F238E27FC236}">
                <a16:creationId xmlns:a16="http://schemas.microsoft.com/office/drawing/2014/main" id="{F3434908-B1AD-120E-0222-38310CF1827B}"/>
              </a:ext>
            </a:extLst>
          </p:cNvPr>
          <p:cNvSpPr/>
          <p:nvPr/>
        </p:nvSpPr>
        <p:spPr>
          <a:xfrm>
            <a:off x="4500071" y="4249725"/>
            <a:ext cx="3191858" cy="1984718"/>
          </a:xfrm>
          <a:prstGeom prst="roundRect">
            <a:avLst>
              <a:gd name="adj" fmla="val 9958"/>
            </a:avLst>
          </a:prstGeom>
          <a:solidFill>
            <a:schemeClr val="accent1">
              <a:lumMod val="75000"/>
            </a:schemeClr>
          </a:solidFill>
          <a:ln w="12700">
            <a:noFill/>
          </a:ln>
          <a:effectLst/>
        </p:spPr>
        <p:txBody>
          <a:bodyPr vert="horz" wrap="square" lIns="45720" tIns="45720" rIns="45720" bIns="45720" rtlCol="0" anchor="ctr">
            <a:noAutofit/>
          </a:bodyPr>
          <a:lstStyle/>
          <a:p>
            <a:pPr algn="ctr">
              <a:spcAft>
                <a:spcPts val="300"/>
              </a:spcAft>
            </a:pPr>
            <a:endParaRPr lang="en-US" sz="1600">
              <a:solidFill>
                <a:schemeClr val="bg1"/>
              </a:solidFill>
              <a:latin typeface="Calibri"/>
              <a:ea typeface="Times New Roman" panose="02020603050405020304" pitchFamily="18" charset="0"/>
              <a:cs typeface="Calibri"/>
            </a:endParaRPr>
          </a:p>
          <a:p>
            <a:pPr algn="ctr">
              <a:spcAft>
                <a:spcPts val="300"/>
              </a:spcAft>
            </a:pPr>
            <a:endParaRPr lang="en-US" sz="1600">
              <a:solidFill>
                <a:schemeClr val="bg1"/>
              </a:solidFill>
              <a:latin typeface="Calibri"/>
              <a:ea typeface="Times New Roman" panose="02020603050405020304" pitchFamily="18" charset="0"/>
              <a:cs typeface="Calibri"/>
            </a:endParaRPr>
          </a:p>
          <a:p>
            <a:pPr algn="ctr">
              <a:spcAft>
                <a:spcPts val="300"/>
              </a:spcAft>
            </a:pPr>
            <a:endParaRPr lang="en-US" sz="1600">
              <a:solidFill>
                <a:schemeClr val="bg1"/>
              </a:solidFill>
              <a:latin typeface="Calibri"/>
              <a:ea typeface="Times New Roman" panose="02020603050405020304" pitchFamily="18" charset="0"/>
              <a:cs typeface="Calibri"/>
            </a:endParaRPr>
          </a:p>
          <a:p>
            <a:pPr algn="ctr">
              <a:spcAft>
                <a:spcPts val="300"/>
              </a:spcAft>
            </a:pPr>
            <a:r>
              <a:rPr lang="en-US" sz="1600">
                <a:solidFill>
                  <a:schemeClr val="bg1"/>
                </a:solidFill>
                <a:ea typeface="Times New Roman" panose="02020603050405020304" pitchFamily="18" charset="0"/>
                <a:cs typeface="Calibri"/>
              </a:rPr>
              <a:t>Provide access for DPH and the four MAP agencies to data that would assist in quality improvement and planning. </a:t>
            </a:r>
            <a:endParaRPr lang="en-US" sz="1600">
              <a:solidFill>
                <a:schemeClr val="bg1"/>
              </a:solidFill>
            </a:endParaRPr>
          </a:p>
          <a:p>
            <a:pPr algn="ctr">
              <a:spcAft>
                <a:spcPts val="300"/>
              </a:spcAft>
            </a:pPr>
            <a:endParaRPr lang="en-US" sz="1600">
              <a:solidFill>
                <a:schemeClr val="bg1"/>
              </a:solidFill>
              <a:latin typeface="Aptos"/>
              <a:cs typeface="Segoe UI"/>
            </a:endParaRPr>
          </a:p>
          <a:p>
            <a:pPr algn="ctr">
              <a:spcAft>
                <a:spcPts val="300"/>
              </a:spcAft>
            </a:pPr>
            <a:endParaRPr lang="en-US" sz="1600">
              <a:solidFill>
                <a:schemeClr val="bg1"/>
              </a:solidFill>
              <a:latin typeface="Calibri"/>
              <a:ea typeface="Calibri"/>
              <a:cs typeface="Calibri"/>
            </a:endParaRPr>
          </a:p>
          <a:p>
            <a:pPr algn="l">
              <a:spcAft>
                <a:spcPts val="300"/>
              </a:spcAft>
            </a:pPr>
            <a:endParaRPr lang="en-US" sz="1600">
              <a:solidFill>
                <a:srgbClr val="000000"/>
              </a:solidFill>
            </a:endParaRPr>
          </a:p>
        </p:txBody>
      </p:sp>
      <p:sp>
        <p:nvSpPr>
          <p:cNvPr id="24" name="Rounded Rectangle 102">
            <a:extLst>
              <a:ext uri="{FF2B5EF4-FFF2-40B4-BE49-F238E27FC236}">
                <a16:creationId xmlns:a16="http://schemas.microsoft.com/office/drawing/2014/main" id="{9F0223AB-A2A8-0A93-9441-5847E4F51203}"/>
              </a:ext>
            </a:extLst>
          </p:cNvPr>
          <p:cNvSpPr/>
          <p:nvPr/>
        </p:nvSpPr>
        <p:spPr>
          <a:xfrm>
            <a:off x="8149389" y="4249725"/>
            <a:ext cx="3191858" cy="1984718"/>
          </a:xfrm>
          <a:prstGeom prst="roundRect">
            <a:avLst>
              <a:gd name="adj" fmla="val 9958"/>
            </a:avLst>
          </a:prstGeom>
          <a:solidFill>
            <a:schemeClr val="tx2">
              <a:lumMod val="75000"/>
              <a:lumOff val="25000"/>
            </a:schemeClr>
          </a:solidFill>
          <a:ln w="12700">
            <a:noFill/>
          </a:ln>
          <a:effectLst/>
        </p:spPr>
        <p:txBody>
          <a:bodyPr vert="horz" wrap="square" lIns="45720" tIns="45720" rIns="45720" bIns="45720" rtlCol="0" anchor="ctr">
            <a:noAutofit/>
          </a:bodyPr>
          <a:lstStyle/>
          <a:p>
            <a:pPr algn="ctr">
              <a:spcAft>
                <a:spcPts val="300"/>
              </a:spcAft>
            </a:pPr>
            <a:r>
              <a:rPr lang="en-US" sz="1600">
                <a:solidFill>
                  <a:schemeClr val="bg1"/>
                </a:solidFill>
                <a:cs typeface="Segoe UI"/>
              </a:rPr>
              <a:t>Enhance the ability of providers and State agencies to be more proactive/strategic. We can see trends in care and patient needs and address these. </a:t>
            </a:r>
            <a:endParaRPr lang="en-US" sz="1600">
              <a:solidFill>
                <a:schemeClr val="bg1"/>
              </a:solidFill>
            </a:endParaRPr>
          </a:p>
        </p:txBody>
      </p:sp>
      <p:sp>
        <p:nvSpPr>
          <p:cNvPr id="25" name="Oval 24">
            <a:extLst>
              <a:ext uri="{FF2B5EF4-FFF2-40B4-BE49-F238E27FC236}">
                <a16:creationId xmlns:a16="http://schemas.microsoft.com/office/drawing/2014/main" id="{C2181F48-72C4-3D88-FC4B-233E20F14195}"/>
              </a:ext>
            </a:extLst>
          </p:cNvPr>
          <p:cNvSpPr/>
          <p:nvPr/>
        </p:nvSpPr>
        <p:spPr>
          <a:xfrm>
            <a:off x="5929181" y="1730647"/>
            <a:ext cx="333638" cy="339994"/>
          </a:xfrm>
          <a:prstGeom prst="ellipse">
            <a:avLst/>
          </a:prstGeom>
          <a:solidFill>
            <a:schemeClr val="tx2">
              <a:lumMod val="75000"/>
              <a:lumOff val="2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a:t>2</a:t>
            </a:r>
          </a:p>
        </p:txBody>
      </p:sp>
      <p:sp>
        <p:nvSpPr>
          <p:cNvPr id="29" name="Oval 28">
            <a:extLst>
              <a:ext uri="{FF2B5EF4-FFF2-40B4-BE49-F238E27FC236}">
                <a16:creationId xmlns:a16="http://schemas.microsoft.com/office/drawing/2014/main" id="{48F24AE3-7D74-A442-C13D-139168441552}"/>
              </a:ext>
            </a:extLst>
          </p:cNvPr>
          <p:cNvSpPr/>
          <p:nvPr/>
        </p:nvSpPr>
        <p:spPr>
          <a:xfrm>
            <a:off x="2279863" y="4079728"/>
            <a:ext cx="333638" cy="339994"/>
          </a:xfrm>
          <a:prstGeom prst="ellipse">
            <a:avLst/>
          </a:prstGeom>
          <a:solidFill>
            <a:schemeClr val="tx2">
              <a:lumMod val="75000"/>
              <a:lumOff val="2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a:t>4</a:t>
            </a:r>
          </a:p>
        </p:txBody>
      </p:sp>
      <p:sp>
        <p:nvSpPr>
          <p:cNvPr id="30" name="Oval 29">
            <a:extLst>
              <a:ext uri="{FF2B5EF4-FFF2-40B4-BE49-F238E27FC236}">
                <a16:creationId xmlns:a16="http://schemas.microsoft.com/office/drawing/2014/main" id="{9322D7A5-6EE7-2C08-3486-0E97AA420704}"/>
              </a:ext>
            </a:extLst>
          </p:cNvPr>
          <p:cNvSpPr/>
          <p:nvPr/>
        </p:nvSpPr>
        <p:spPr>
          <a:xfrm>
            <a:off x="9578499" y="4079728"/>
            <a:ext cx="333638" cy="339994"/>
          </a:xfrm>
          <a:prstGeom prst="ellipse">
            <a:avLst/>
          </a:prstGeom>
          <a:solidFill>
            <a:schemeClr val="tx2">
              <a:lumMod val="75000"/>
              <a:lumOff val="2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a:t>6</a:t>
            </a:r>
          </a:p>
        </p:txBody>
      </p:sp>
      <p:sp>
        <p:nvSpPr>
          <p:cNvPr id="31" name="Oval 30">
            <a:extLst>
              <a:ext uri="{FF2B5EF4-FFF2-40B4-BE49-F238E27FC236}">
                <a16:creationId xmlns:a16="http://schemas.microsoft.com/office/drawing/2014/main" id="{F5995873-742F-3044-2A9D-A7B2FC0A7F0D}"/>
              </a:ext>
            </a:extLst>
          </p:cNvPr>
          <p:cNvSpPr/>
          <p:nvPr/>
        </p:nvSpPr>
        <p:spPr>
          <a:xfrm>
            <a:off x="2279863" y="1702791"/>
            <a:ext cx="333638" cy="339994"/>
          </a:xfrm>
          <a:prstGeom prst="ellipse">
            <a:avLst/>
          </a:prstGeom>
          <a:solidFill>
            <a:schemeClr val="accent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a:t>1</a:t>
            </a:r>
          </a:p>
        </p:txBody>
      </p:sp>
      <p:sp>
        <p:nvSpPr>
          <p:cNvPr id="32" name="Oval 31">
            <a:extLst>
              <a:ext uri="{FF2B5EF4-FFF2-40B4-BE49-F238E27FC236}">
                <a16:creationId xmlns:a16="http://schemas.microsoft.com/office/drawing/2014/main" id="{8A2348F9-E494-275E-06D7-504690D1FC35}"/>
              </a:ext>
            </a:extLst>
          </p:cNvPr>
          <p:cNvSpPr/>
          <p:nvPr/>
        </p:nvSpPr>
        <p:spPr>
          <a:xfrm>
            <a:off x="9578499" y="1702791"/>
            <a:ext cx="333638" cy="339994"/>
          </a:xfrm>
          <a:prstGeom prst="ellipse">
            <a:avLst/>
          </a:prstGeom>
          <a:solidFill>
            <a:schemeClr val="accent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a:t>3</a:t>
            </a:r>
          </a:p>
        </p:txBody>
      </p:sp>
      <p:sp>
        <p:nvSpPr>
          <p:cNvPr id="33" name="Oval 32">
            <a:extLst>
              <a:ext uri="{FF2B5EF4-FFF2-40B4-BE49-F238E27FC236}">
                <a16:creationId xmlns:a16="http://schemas.microsoft.com/office/drawing/2014/main" id="{C2484C07-590D-954D-9877-210C69F78C35}"/>
              </a:ext>
            </a:extLst>
          </p:cNvPr>
          <p:cNvSpPr/>
          <p:nvPr/>
        </p:nvSpPr>
        <p:spPr>
          <a:xfrm>
            <a:off x="5929181" y="4116310"/>
            <a:ext cx="333638" cy="339994"/>
          </a:xfrm>
          <a:prstGeom prst="ellipse">
            <a:avLst/>
          </a:prstGeom>
          <a:solidFill>
            <a:schemeClr val="accent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a:t>5</a:t>
            </a:r>
          </a:p>
        </p:txBody>
      </p:sp>
    </p:spTree>
    <p:extLst>
      <p:ext uri="{BB962C8B-B14F-4D97-AF65-F5344CB8AC3E}">
        <p14:creationId xmlns:p14="http://schemas.microsoft.com/office/powerpoint/2010/main" val="8766067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5A3C25-1DFD-D858-4742-E3D9C74A2C43}"/>
            </a:ext>
          </a:extLst>
        </p:cNvPr>
        <p:cNvGrpSpPr/>
        <p:nvPr/>
      </p:nvGrpSpPr>
      <p:grpSpPr>
        <a:xfrm>
          <a:off x="0" y="0"/>
          <a:ext cx="0" cy="0"/>
          <a:chOff x="0" y="0"/>
          <a:chExt cx="0" cy="0"/>
        </a:xfrm>
      </p:grpSpPr>
      <p:graphicFrame>
        <p:nvGraphicFramePr>
          <p:cNvPr id="23" name="Object 22" hidden="1">
            <a:extLst>
              <a:ext uri="{FF2B5EF4-FFF2-40B4-BE49-F238E27FC236}">
                <a16:creationId xmlns:a16="http://schemas.microsoft.com/office/drawing/2014/main" id="{E065CAF5-74B6-02AE-D61A-7C84246B5E94}"/>
              </a:ext>
            </a:extLst>
          </p:cNvPr>
          <p:cNvGraphicFramePr>
            <a:graphicFrameLocks noChangeAspect="1"/>
          </p:cNvGraphicFramePr>
          <p:nvPr>
            <p:custDataLst>
              <p:tags r:id="rId1"/>
            </p:custDataLst>
          </p:nvPr>
        </p:nvGraphicFramePr>
        <p:xfrm>
          <a:off x="1525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73" imgH="473" progId="TCLayout.ActiveDocument.1">
                  <p:embed/>
                </p:oleObj>
              </mc:Choice>
              <mc:Fallback>
                <p:oleObj name="think-cell Slide" r:id="rId3" imgW="473" imgH="473" progId="TCLayout.ActiveDocument.1">
                  <p:embed/>
                  <p:pic>
                    <p:nvPicPr>
                      <p:cNvPr id="23" name="Object 22" hidden="1">
                        <a:extLst>
                          <a:ext uri="{FF2B5EF4-FFF2-40B4-BE49-F238E27FC236}">
                            <a16:creationId xmlns:a16="http://schemas.microsoft.com/office/drawing/2014/main" id="{E065CAF5-74B6-02AE-D61A-7C84246B5E94}"/>
                          </a:ext>
                        </a:extLst>
                      </p:cNvPr>
                      <p:cNvPicPr/>
                      <p:nvPr/>
                    </p:nvPicPr>
                    <p:blipFill>
                      <a:blip/>
                      <a:stretch>
                        <a:fillRect/>
                      </a:stretch>
                    </p:blipFill>
                    <p:spPr>
                      <a:xfrm>
                        <a:off x="1525588" y="1588"/>
                        <a:ext cx="1588" cy="1588"/>
                      </a:xfrm>
                      <a:prstGeom prst="rect">
                        <a:avLst/>
                      </a:prstGeom>
                    </p:spPr>
                  </p:pic>
                </p:oleObj>
              </mc:Fallback>
            </mc:AlternateContent>
          </a:graphicData>
        </a:graphic>
      </p:graphicFrame>
      <p:sp>
        <p:nvSpPr>
          <p:cNvPr id="15" name="Rectangle: Rounded Corners 14">
            <a:extLst>
              <a:ext uri="{FF2B5EF4-FFF2-40B4-BE49-F238E27FC236}">
                <a16:creationId xmlns:a16="http://schemas.microsoft.com/office/drawing/2014/main" id="{F08F50F6-C11E-F67C-2C36-7CCBFCB8DF94}"/>
              </a:ext>
            </a:extLst>
          </p:cNvPr>
          <p:cNvSpPr/>
          <p:nvPr/>
        </p:nvSpPr>
        <p:spPr>
          <a:xfrm>
            <a:off x="1713411" y="282130"/>
            <a:ext cx="9173029" cy="692365"/>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a:solidFill>
                  <a:schemeClr val="bg1"/>
                </a:solidFill>
                <a:latin typeface="Aptos" panose="020B0004020202020204" pitchFamily="34" charset="0"/>
                <a:cs typeface="Calibri"/>
              </a:rPr>
              <a:t> What are the outcomes?</a:t>
            </a:r>
            <a:endParaRPr lang="en-US"/>
          </a:p>
        </p:txBody>
      </p:sp>
      <p:sp>
        <p:nvSpPr>
          <p:cNvPr id="16" name="TextBox 15">
            <a:extLst>
              <a:ext uri="{FF2B5EF4-FFF2-40B4-BE49-F238E27FC236}">
                <a16:creationId xmlns:a16="http://schemas.microsoft.com/office/drawing/2014/main" id="{0069C5A3-F6BF-89CA-B89F-E489A5BF4248}"/>
              </a:ext>
            </a:extLst>
          </p:cNvPr>
          <p:cNvSpPr txBox="1"/>
          <p:nvPr/>
        </p:nvSpPr>
        <p:spPr>
          <a:xfrm>
            <a:off x="478971" y="1271241"/>
            <a:ext cx="11234058" cy="646331"/>
          </a:xfrm>
          <a:prstGeom prst="rect">
            <a:avLst/>
          </a:prstGeom>
          <a:noFill/>
        </p:spPr>
        <p:txBody>
          <a:bodyPr wrap="square">
            <a:spAutoFit/>
          </a:bodyPr>
          <a:lstStyle/>
          <a:p>
            <a:pPr defTabSz="457200">
              <a:defRPr/>
            </a:pPr>
            <a:r>
              <a:rPr lang="en-US">
                <a:latin typeface="Aptos" panose="020B0004020202020204" pitchFamily="34" charset="0"/>
              </a:rPr>
              <a:t>Research also demonstrates that clear benefits will be realized for patients, staff, providers, and MAP agencies</a:t>
            </a:r>
            <a:r>
              <a:rPr lang="en-US"/>
              <a:t>.  </a:t>
            </a:r>
          </a:p>
          <a:p>
            <a:pPr defTabSz="457200">
              <a:defRPr/>
            </a:pPr>
            <a:endParaRPr lang="en-US" i="1">
              <a:latin typeface="Calibri" panose="020F0502020204030204" pitchFamily="34" charset="0"/>
              <a:ea typeface="Times New Roman" panose="02020603050405020304" pitchFamily="18" charset="0"/>
            </a:endParaRPr>
          </a:p>
        </p:txBody>
      </p:sp>
      <p:sp>
        <p:nvSpPr>
          <p:cNvPr id="17" name="Rounded Rectangle 102">
            <a:extLst>
              <a:ext uri="{FF2B5EF4-FFF2-40B4-BE49-F238E27FC236}">
                <a16:creationId xmlns:a16="http://schemas.microsoft.com/office/drawing/2014/main" id="{EDE5D1DF-3133-F2DD-6FFA-46838EFB00F7}"/>
              </a:ext>
            </a:extLst>
          </p:cNvPr>
          <p:cNvSpPr/>
          <p:nvPr/>
        </p:nvSpPr>
        <p:spPr>
          <a:xfrm>
            <a:off x="478971" y="1985524"/>
            <a:ext cx="11234058" cy="561473"/>
          </a:xfrm>
          <a:prstGeom prst="roundRect">
            <a:avLst>
              <a:gd name="adj" fmla="val 9958"/>
            </a:avLst>
          </a:prstGeom>
          <a:solidFill>
            <a:srgbClr val="082D6A"/>
          </a:solidFill>
          <a:ln w="12700">
            <a:solidFill>
              <a:schemeClr val="tx2"/>
            </a:solidFill>
          </a:ln>
          <a:effectLst/>
        </p:spPr>
        <p:txBody>
          <a:bodyPr vert="horz" wrap="square" lIns="45720" tIns="45720" rIns="45720" bIns="45720" rtlCol="0" anchor="ctr">
            <a:noAutofit/>
          </a:bodyPr>
          <a:lstStyle/>
          <a:p>
            <a:pPr algn="ctr">
              <a:spcAft>
                <a:spcPts val="300"/>
              </a:spcAft>
            </a:pPr>
            <a:endParaRPr lang="en-US" sz="1600">
              <a:solidFill>
                <a:schemeClr val="bg1"/>
              </a:solidFill>
            </a:endParaRPr>
          </a:p>
          <a:p>
            <a:pPr algn="ctr">
              <a:spcAft>
                <a:spcPts val="300"/>
              </a:spcAft>
            </a:pPr>
            <a:endParaRPr lang="en-US" sz="1600">
              <a:latin typeface="Aptos" panose="020B0004020202020204" pitchFamily="34" charset="0"/>
            </a:endParaRPr>
          </a:p>
          <a:p>
            <a:pPr algn="ctr">
              <a:spcAft>
                <a:spcPts val="300"/>
              </a:spcAft>
            </a:pPr>
            <a:r>
              <a:rPr lang="en-US" sz="1600">
                <a:solidFill>
                  <a:schemeClr val="bg1"/>
                </a:solidFill>
                <a:latin typeface="Aptos" panose="020B0004020202020204" pitchFamily="34" charset="0"/>
              </a:rPr>
              <a:t>Reduce medication administration </a:t>
            </a:r>
            <a:r>
              <a:rPr lang="en-US" sz="1600" b="0">
                <a:solidFill>
                  <a:schemeClr val="bg1"/>
                </a:solidFill>
                <a:latin typeface="Aptos" panose="020B0004020202020204" pitchFamily="34" charset="0"/>
              </a:rPr>
              <a:t>errors</a:t>
            </a:r>
            <a:r>
              <a:rPr lang="en-US" sz="1600">
                <a:solidFill>
                  <a:schemeClr val="bg1"/>
                </a:solidFill>
                <a:latin typeface="Aptos" panose="020B0004020202020204" pitchFamily="34" charset="0"/>
              </a:rPr>
              <a:t> and improve </a:t>
            </a:r>
            <a:r>
              <a:rPr lang="en-US" sz="1600" b="1">
                <a:solidFill>
                  <a:schemeClr val="bg1"/>
                </a:solidFill>
                <a:latin typeface="Aptos" panose="020B0004020202020204" pitchFamily="34" charset="0"/>
              </a:rPr>
              <a:t>patient safety</a:t>
            </a:r>
            <a:r>
              <a:rPr lang="en-US" sz="1600">
                <a:solidFill>
                  <a:schemeClr val="bg1"/>
                </a:solidFill>
                <a:latin typeface="Aptos" panose="020B0004020202020204" pitchFamily="34" charset="0"/>
              </a:rPr>
              <a:t>.</a:t>
            </a:r>
            <a:endParaRPr lang="en-US" sz="1600">
              <a:solidFill>
                <a:schemeClr val="bg1"/>
              </a:solidFill>
            </a:endParaRPr>
          </a:p>
          <a:p>
            <a:pPr algn="ctr">
              <a:spcAft>
                <a:spcPts val="300"/>
              </a:spcAft>
            </a:pPr>
            <a:endParaRPr lang="en-US" sz="1600">
              <a:solidFill>
                <a:schemeClr val="bg1"/>
              </a:solidFill>
            </a:endParaRPr>
          </a:p>
          <a:p>
            <a:pPr algn="ctr">
              <a:spcAft>
                <a:spcPts val="300"/>
              </a:spcAft>
            </a:pPr>
            <a:endParaRPr lang="en-US" sz="1600">
              <a:solidFill>
                <a:srgbClr val="000000"/>
              </a:solidFill>
            </a:endParaRPr>
          </a:p>
        </p:txBody>
      </p:sp>
      <p:sp>
        <p:nvSpPr>
          <p:cNvPr id="7" name="Rounded Rectangle 102">
            <a:extLst>
              <a:ext uri="{FF2B5EF4-FFF2-40B4-BE49-F238E27FC236}">
                <a16:creationId xmlns:a16="http://schemas.microsoft.com/office/drawing/2014/main" id="{E00ACC91-1FE3-F859-FD22-65CA1B9EFDC7}"/>
              </a:ext>
            </a:extLst>
          </p:cNvPr>
          <p:cNvSpPr/>
          <p:nvPr/>
        </p:nvSpPr>
        <p:spPr>
          <a:xfrm>
            <a:off x="478971" y="3493482"/>
            <a:ext cx="11234058" cy="561473"/>
          </a:xfrm>
          <a:prstGeom prst="roundRect">
            <a:avLst>
              <a:gd name="adj" fmla="val 9958"/>
            </a:avLst>
          </a:prstGeom>
          <a:solidFill>
            <a:srgbClr val="082D6A"/>
          </a:solidFill>
          <a:ln w="12700">
            <a:solidFill>
              <a:schemeClr val="tx2"/>
            </a:solidFill>
          </a:ln>
          <a:effectLst/>
        </p:spPr>
        <p:txBody>
          <a:bodyPr vert="horz" wrap="square" lIns="45720" tIns="45720" rIns="45720" bIns="45720" rtlCol="0" anchor="ctr">
            <a:noAutofit/>
          </a:bodyPr>
          <a:lstStyle/>
          <a:p>
            <a:pPr algn="ctr">
              <a:spcAft>
                <a:spcPts val="300"/>
              </a:spcAft>
            </a:pPr>
            <a:endParaRPr lang="en-US" sz="1600" b="1">
              <a:solidFill>
                <a:schemeClr val="bg1"/>
              </a:solidFill>
            </a:endParaRPr>
          </a:p>
          <a:p>
            <a:pPr algn="ctr">
              <a:spcAft>
                <a:spcPts val="300"/>
              </a:spcAft>
            </a:pPr>
            <a:endParaRPr lang="en-US" sz="1600">
              <a:solidFill>
                <a:schemeClr val="bg1"/>
              </a:solidFill>
              <a:latin typeface="Aptos" panose="020B0004020202020204" pitchFamily="34" charset="0"/>
              <a:cs typeface="Arial" panose="020B0604020202020204" pitchFamily="34" charset="0"/>
            </a:endParaRPr>
          </a:p>
          <a:p>
            <a:pPr algn="ctr">
              <a:spcAft>
                <a:spcPts val="300"/>
              </a:spcAft>
            </a:pPr>
            <a:r>
              <a:rPr lang="en-US" sz="1600">
                <a:solidFill>
                  <a:schemeClr val="bg1"/>
                </a:solidFill>
                <a:latin typeface="Aptos" panose="020B0004020202020204" pitchFamily="34" charset="0"/>
                <a:cs typeface="Arial" panose="020B0604020202020204" pitchFamily="34" charset="0"/>
              </a:rPr>
              <a:t>Increase </a:t>
            </a:r>
            <a:r>
              <a:rPr lang="en-US" sz="1600" b="1">
                <a:solidFill>
                  <a:schemeClr val="bg1"/>
                </a:solidFill>
                <a:latin typeface="Aptos" panose="020B0004020202020204" pitchFamily="34" charset="0"/>
                <a:cs typeface="Arial" panose="020B0604020202020204" pitchFamily="34" charset="0"/>
              </a:rPr>
              <a:t>efficiency </a:t>
            </a:r>
            <a:r>
              <a:rPr lang="en-US" sz="1600">
                <a:solidFill>
                  <a:schemeClr val="bg1"/>
                </a:solidFill>
                <a:latin typeface="Aptos" panose="020B0004020202020204" pitchFamily="34" charset="0"/>
                <a:cs typeface="Arial" panose="020B0604020202020204" pitchFamily="34" charset="0"/>
              </a:rPr>
              <a:t>on med passes.</a:t>
            </a:r>
            <a:endParaRPr lang="en-US" sz="1600">
              <a:solidFill>
                <a:schemeClr val="bg1"/>
              </a:solidFill>
            </a:endParaRPr>
          </a:p>
          <a:p>
            <a:pPr algn="ctr">
              <a:spcAft>
                <a:spcPts val="300"/>
              </a:spcAft>
            </a:pPr>
            <a:endParaRPr lang="en-US" sz="1600" b="1">
              <a:solidFill>
                <a:schemeClr val="bg1"/>
              </a:solidFill>
            </a:endParaRPr>
          </a:p>
          <a:p>
            <a:pPr algn="ctr">
              <a:spcAft>
                <a:spcPts val="300"/>
              </a:spcAft>
            </a:pPr>
            <a:endParaRPr lang="en-US" sz="1600" b="1">
              <a:solidFill>
                <a:schemeClr val="bg1"/>
              </a:solidFill>
            </a:endParaRPr>
          </a:p>
        </p:txBody>
      </p:sp>
      <p:sp>
        <p:nvSpPr>
          <p:cNvPr id="8" name="Rounded Rectangle 102">
            <a:extLst>
              <a:ext uri="{FF2B5EF4-FFF2-40B4-BE49-F238E27FC236}">
                <a16:creationId xmlns:a16="http://schemas.microsoft.com/office/drawing/2014/main" id="{9CDDF1F1-78F6-506F-160A-29A8C5E6AFA0}"/>
              </a:ext>
            </a:extLst>
          </p:cNvPr>
          <p:cNvSpPr/>
          <p:nvPr/>
        </p:nvSpPr>
        <p:spPr>
          <a:xfrm>
            <a:off x="478971" y="2739503"/>
            <a:ext cx="11234058" cy="561473"/>
          </a:xfrm>
          <a:prstGeom prst="roundRect">
            <a:avLst>
              <a:gd name="adj" fmla="val 9958"/>
            </a:avLst>
          </a:prstGeom>
          <a:solidFill>
            <a:schemeClr val="accent1">
              <a:lumMod val="75000"/>
            </a:schemeClr>
          </a:solidFill>
          <a:ln w="12700">
            <a:solidFill>
              <a:schemeClr val="tx2"/>
            </a:solidFill>
          </a:ln>
          <a:effectLst/>
        </p:spPr>
        <p:txBody>
          <a:bodyPr vert="horz" wrap="square" lIns="45720" tIns="45720" rIns="45720" bIns="45720" rtlCol="0" anchor="ctr">
            <a:noAutofit/>
          </a:bodyPr>
          <a:lstStyle/>
          <a:p>
            <a:pPr algn="ctr">
              <a:spcAft>
                <a:spcPts val="300"/>
              </a:spcAft>
            </a:pPr>
            <a:endParaRPr lang="en-US" sz="1600">
              <a:solidFill>
                <a:schemeClr val="bg1"/>
              </a:solidFill>
            </a:endParaRPr>
          </a:p>
          <a:p>
            <a:pPr algn="ctr">
              <a:spcAft>
                <a:spcPts val="300"/>
              </a:spcAft>
            </a:pPr>
            <a:endParaRPr lang="en-US" sz="1600">
              <a:latin typeface="Aptos" panose="020B0004020202020204" pitchFamily="34" charset="0"/>
              <a:cs typeface="Arial" panose="020B0604020202020204" pitchFamily="34" charset="0"/>
            </a:endParaRPr>
          </a:p>
          <a:p>
            <a:pPr algn="ctr">
              <a:spcAft>
                <a:spcPts val="300"/>
              </a:spcAft>
            </a:pPr>
            <a:r>
              <a:rPr lang="en-US" sz="1600">
                <a:solidFill>
                  <a:schemeClr val="bg1"/>
                </a:solidFill>
                <a:latin typeface="Aptos" panose="020B0004020202020204" pitchFamily="34" charset="0"/>
                <a:cs typeface="Arial" panose="020B0604020202020204" pitchFamily="34" charset="0"/>
              </a:rPr>
              <a:t>Avoid downstream </a:t>
            </a:r>
            <a:r>
              <a:rPr lang="en-US" sz="1600" b="1">
                <a:solidFill>
                  <a:schemeClr val="bg1"/>
                </a:solidFill>
                <a:latin typeface="Aptos" panose="020B0004020202020204" pitchFamily="34" charset="0"/>
                <a:cs typeface="Arial" panose="020B0604020202020204" pitchFamily="34" charset="0"/>
              </a:rPr>
              <a:t>harm,</a:t>
            </a:r>
            <a:r>
              <a:rPr lang="en-US" sz="1600">
                <a:solidFill>
                  <a:schemeClr val="bg1"/>
                </a:solidFill>
                <a:latin typeface="Aptos" panose="020B0004020202020204" pitchFamily="34" charset="0"/>
                <a:cs typeface="Arial" panose="020B0604020202020204" pitchFamily="34" charset="0"/>
              </a:rPr>
              <a:t> </a:t>
            </a:r>
            <a:r>
              <a:rPr lang="en-US" sz="1600" b="1">
                <a:solidFill>
                  <a:schemeClr val="bg1"/>
                </a:solidFill>
                <a:latin typeface="Aptos" panose="020B0004020202020204" pitchFamily="34" charset="0"/>
                <a:cs typeface="Arial" panose="020B0604020202020204" pitchFamily="34" charset="0"/>
              </a:rPr>
              <a:t>hospitalizations and associated costs.</a:t>
            </a:r>
            <a:endParaRPr lang="en-US" sz="1600">
              <a:solidFill>
                <a:schemeClr val="bg1"/>
              </a:solidFill>
            </a:endParaRPr>
          </a:p>
          <a:p>
            <a:pPr algn="ctr">
              <a:spcAft>
                <a:spcPts val="300"/>
              </a:spcAft>
            </a:pPr>
            <a:endParaRPr lang="en-US" sz="1600">
              <a:solidFill>
                <a:schemeClr val="bg1"/>
              </a:solidFill>
            </a:endParaRPr>
          </a:p>
          <a:p>
            <a:pPr algn="ctr">
              <a:spcAft>
                <a:spcPts val="300"/>
              </a:spcAft>
            </a:pPr>
            <a:endParaRPr lang="en-US" sz="1600">
              <a:solidFill>
                <a:srgbClr val="000000"/>
              </a:solidFill>
            </a:endParaRPr>
          </a:p>
        </p:txBody>
      </p:sp>
      <p:sp>
        <p:nvSpPr>
          <p:cNvPr id="9" name="Rounded Rectangle 102">
            <a:extLst>
              <a:ext uri="{FF2B5EF4-FFF2-40B4-BE49-F238E27FC236}">
                <a16:creationId xmlns:a16="http://schemas.microsoft.com/office/drawing/2014/main" id="{B97BA128-9E82-378D-5F28-089707DA1803}"/>
              </a:ext>
            </a:extLst>
          </p:cNvPr>
          <p:cNvSpPr/>
          <p:nvPr/>
        </p:nvSpPr>
        <p:spPr>
          <a:xfrm>
            <a:off x="478971" y="4247461"/>
            <a:ext cx="11234058" cy="561473"/>
          </a:xfrm>
          <a:prstGeom prst="roundRect">
            <a:avLst>
              <a:gd name="adj" fmla="val 9958"/>
            </a:avLst>
          </a:prstGeom>
          <a:solidFill>
            <a:schemeClr val="accent1">
              <a:lumMod val="75000"/>
            </a:schemeClr>
          </a:solidFill>
          <a:ln w="12700">
            <a:solidFill>
              <a:schemeClr val="tx2"/>
            </a:solidFill>
          </a:ln>
          <a:effectLst/>
        </p:spPr>
        <p:txBody>
          <a:bodyPr vert="horz" wrap="square" lIns="45720" tIns="45720" rIns="45720" bIns="45720" rtlCol="0" anchor="ctr">
            <a:noAutofit/>
          </a:bodyPr>
          <a:lstStyle/>
          <a:p>
            <a:pPr algn="ctr">
              <a:spcAft>
                <a:spcPts val="300"/>
              </a:spcAft>
            </a:pPr>
            <a:endParaRPr lang="en-US" sz="1600">
              <a:solidFill>
                <a:schemeClr val="bg1"/>
              </a:solidFill>
            </a:endParaRPr>
          </a:p>
          <a:p>
            <a:pPr algn="ctr">
              <a:spcAft>
                <a:spcPts val="300"/>
              </a:spcAft>
            </a:pPr>
            <a:endParaRPr lang="en-US" sz="1600">
              <a:solidFill>
                <a:schemeClr val="bg1"/>
              </a:solidFill>
              <a:latin typeface="Aptos" panose="020B0004020202020204" pitchFamily="34" charset="0"/>
              <a:cs typeface="Arial" panose="020B0604020202020204" pitchFamily="34" charset="0"/>
            </a:endParaRPr>
          </a:p>
          <a:p>
            <a:pPr algn="ctr">
              <a:spcAft>
                <a:spcPts val="300"/>
              </a:spcAft>
            </a:pPr>
            <a:r>
              <a:rPr lang="en-US" sz="1600">
                <a:solidFill>
                  <a:schemeClr val="bg1"/>
                </a:solidFill>
                <a:latin typeface="Aptos" panose="020B0004020202020204" pitchFamily="34" charset="0"/>
                <a:cs typeface="Arial" panose="020B0604020202020204" pitchFamily="34" charset="0"/>
              </a:rPr>
              <a:t>Improve workforce </a:t>
            </a:r>
            <a:r>
              <a:rPr lang="en-US" sz="1600" b="1">
                <a:solidFill>
                  <a:schemeClr val="bg1"/>
                </a:solidFill>
                <a:latin typeface="Aptos" panose="020B0004020202020204" pitchFamily="34" charset="0"/>
                <a:cs typeface="Arial" panose="020B0604020202020204" pitchFamily="34" charset="0"/>
              </a:rPr>
              <a:t>satisfaction</a:t>
            </a:r>
            <a:r>
              <a:rPr lang="en-US" sz="1600">
                <a:solidFill>
                  <a:schemeClr val="bg1"/>
                </a:solidFill>
                <a:latin typeface="Aptos" panose="020B0004020202020204" pitchFamily="34" charset="0"/>
                <a:cs typeface="Arial" panose="020B0604020202020204" pitchFamily="34" charset="0"/>
              </a:rPr>
              <a:t> and </a:t>
            </a:r>
            <a:r>
              <a:rPr lang="en-US" sz="1600" b="1">
                <a:solidFill>
                  <a:schemeClr val="bg1"/>
                </a:solidFill>
                <a:latin typeface="Aptos" panose="020B0004020202020204" pitchFamily="34" charset="0"/>
                <a:cs typeface="Arial" panose="020B0604020202020204" pitchFamily="34" charset="0"/>
              </a:rPr>
              <a:t>retention</a:t>
            </a:r>
            <a:r>
              <a:rPr lang="en-US" sz="1600">
                <a:solidFill>
                  <a:schemeClr val="bg1"/>
                </a:solidFill>
                <a:latin typeface="Aptos" panose="020B0004020202020204" pitchFamily="34" charset="0"/>
                <a:cs typeface="Arial" panose="020B0604020202020204" pitchFamily="34" charset="0"/>
              </a:rPr>
              <a:t>.</a:t>
            </a:r>
            <a:endParaRPr lang="en-US" sz="1600">
              <a:solidFill>
                <a:schemeClr val="bg1"/>
              </a:solidFill>
            </a:endParaRPr>
          </a:p>
          <a:p>
            <a:pPr algn="ctr">
              <a:spcAft>
                <a:spcPts val="300"/>
              </a:spcAft>
            </a:pPr>
            <a:endParaRPr lang="en-US" sz="1600">
              <a:solidFill>
                <a:schemeClr val="bg1"/>
              </a:solidFill>
            </a:endParaRPr>
          </a:p>
          <a:p>
            <a:pPr algn="ctr">
              <a:spcAft>
                <a:spcPts val="300"/>
              </a:spcAft>
            </a:pPr>
            <a:endParaRPr lang="en-US" sz="1600">
              <a:solidFill>
                <a:schemeClr val="bg1"/>
              </a:solidFill>
            </a:endParaRPr>
          </a:p>
        </p:txBody>
      </p:sp>
      <p:sp>
        <p:nvSpPr>
          <p:cNvPr id="11" name="Rounded Rectangle 102">
            <a:extLst>
              <a:ext uri="{FF2B5EF4-FFF2-40B4-BE49-F238E27FC236}">
                <a16:creationId xmlns:a16="http://schemas.microsoft.com/office/drawing/2014/main" id="{4968F18D-0B68-89A1-DD5A-DF24194CF15B}"/>
              </a:ext>
            </a:extLst>
          </p:cNvPr>
          <p:cNvSpPr/>
          <p:nvPr/>
        </p:nvSpPr>
        <p:spPr>
          <a:xfrm>
            <a:off x="478971" y="5741604"/>
            <a:ext cx="11234058" cy="561473"/>
          </a:xfrm>
          <a:prstGeom prst="roundRect">
            <a:avLst>
              <a:gd name="adj" fmla="val 9958"/>
            </a:avLst>
          </a:prstGeom>
          <a:solidFill>
            <a:schemeClr val="accent1">
              <a:lumMod val="75000"/>
            </a:schemeClr>
          </a:solidFill>
          <a:ln w="12700">
            <a:solidFill>
              <a:schemeClr val="tx2"/>
            </a:solidFill>
          </a:ln>
          <a:effectLst/>
        </p:spPr>
        <p:txBody>
          <a:bodyPr vert="horz" wrap="square" lIns="45720" tIns="45720" rIns="45720" bIns="45720" rtlCol="0" anchor="ctr">
            <a:noAutofit/>
          </a:bodyPr>
          <a:lstStyle/>
          <a:p>
            <a:pPr algn="ctr">
              <a:spcAft>
                <a:spcPts val="300"/>
              </a:spcAft>
            </a:pPr>
            <a:endParaRPr lang="en-US" sz="1600">
              <a:solidFill>
                <a:schemeClr val="bg1"/>
              </a:solidFill>
            </a:endParaRPr>
          </a:p>
          <a:p>
            <a:pPr algn="ctr">
              <a:spcAft>
                <a:spcPts val="300"/>
              </a:spcAft>
            </a:pPr>
            <a:endParaRPr lang="en-US" sz="1600">
              <a:solidFill>
                <a:schemeClr val="bg1"/>
              </a:solidFill>
              <a:latin typeface="Aptos" panose="020B0004020202020204" pitchFamily="34" charset="0"/>
              <a:cs typeface="Arial" panose="020B0604020202020204" pitchFamily="34" charset="0"/>
            </a:endParaRPr>
          </a:p>
          <a:p>
            <a:pPr algn="ctr">
              <a:spcAft>
                <a:spcPts val="300"/>
              </a:spcAft>
            </a:pPr>
            <a:r>
              <a:rPr lang="en-US" sz="1600">
                <a:solidFill>
                  <a:schemeClr val="bg1"/>
                </a:solidFill>
                <a:latin typeface="Aptos" panose="020B0004020202020204" pitchFamily="34" charset="0"/>
                <a:cs typeface="Arial" panose="020B0604020202020204" pitchFamily="34" charset="0"/>
              </a:rPr>
              <a:t>Cost-effective solution with potential </a:t>
            </a:r>
            <a:r>
              <a:rPr lang="en-US" sz="1600" b="1">
                <a:solidFill>
                  <a:schemeClr val="bg1"/>
                </a:solidFill>
                <a:latin typeface="Aptos" panose="020B0004020202020204" pitchFamily="34" charset="0"/>
                <a:cs typeface="Arial" panose="020B0604020202020204" pitchFamily="34" charset="0"/>
              </a:rPr>
              <a:t>statewide impact </a:t>
            </a:r>
            <a:r>
              <a:rPr lang="en-US" sz="1600">
                <a:solidFill>
                  <a:schemeClr val="bg1"/>
                </a:solidFill>
                <a:latin typeface="Aptos" panose="020B0004020202020204" pitchFamily="34" charset="0"/>
                <a:cs typeface="Arial" panose="020B0604020202020204" pitchFamily="34" charset="0"/>
              </a:rPr>
              <a:t>beyond MAP.</a:t>
            </a:r>
          </a:p>
          <a:p>
            <a:pPr algn="ctr">
              <a:spcAft>
                <a:spcPts val="300"/>
              </a:spcAft>
            </a:pPr>
            <a:endParaRPr lang="en-US" sz="1600">
              <a:solidFill>
                <a:schemeClr val="bg1"/>
              </a:solidFill>
            </a:endParaRPr>
          </a:p>
          <a:p>
            <a:pPr algn="ctr">
              <a:spcAft>
                <a:spcPts val="300"/>
              </a:spcAft>
            </a:pPr>
            <a:endParaRPr lang="en-US" sz="1600">
              <a:solidFill>
                <a:schemeClr val="bg1"/>
              </a:solidFill>
            </a:endParaRPr>
          </a:p>
        </p:txBody>
      </p:sp>
      <p:sp>
        <p:nvSpPr>
          <p:cNvPr id="12" name="Rounded Rectangle 102">
            <a:extLst>
              <a:ext uri="{FF2B5EF4-FFF2-40B4-BE49-F238E27FC236}">
                <a16:creationId xmlns:a16="http://schemas.microsoft.com/office/drawing/2014/main" id="{CDD12DD9-C9DD-087F-340F-BA7B26DCBD47}"/>
              </a:ext>
            </a:extLst>
          </p:cNvPr>
          <p:cNvSpPr/>
          <p:nvPr/>
        </p:nvSpPr>
        <p:spPr>
          <a:xfrm>
            <a:off x="478971" y="5001440"/>
            <a:ext cx="11234058" cy="561473"/>
          </a:xfrm>
          <a:prstGeom prst="roundRect">
            <a:avLst>
              <a:gd name="adj" fmla="val 9958"/>
            </a:avLst>
          </a:prstGeom>
          <a:solidFill>
            <a:srgbClr val="082D6A"/>
          </a:solidFill>
          <a:ln w="12700">
            <a:solidFill>
              <a:schemeClr val="tx2"/>
            </a:solidFill>
          </a:ln>
          <a:effectLst/>
        </p:spPr>
        <p:txBody>
          <a:bodyPr vert="horz" wrap="square" lIns="45720" tIns="45720" rIns="45720" bIns="45720" rtlCol="0" anchor="ctr">
            <a:noAutofit/>
          </a:bodyPr>
          <a:lstStyle/>
          <a:p>
            <a:pPr algn="ctr">
              <a:spcAft>
                <a:spcPts val="300"/>
              </a:spcAft>
            </a:pPr>
            <a:endParaRPr lang="en-US" sz="1600" b="1">
              <a:solidFill>
                <a:schemeClr val="bg1"/>
              </a:solidFill>
              <a:latin typeface="Aptos" panose="020B0004020202020204" pitchFamily="34" charset="0"/>
              <a:cs typeface="Arial" panose="020B0604020202020204" pitchFamily="34" charset="0"/>
            </a:endParaRPr>
          </a:p>
          <a:p>
            <a:pPr algn="ctr">
              <a:spcAft>
                <a:spcPts val="300"/>
              </a:spcAft>
            </a:pPr>
            <a:endParaRPr lang="en-US" sz="1600" b="1">
              <a:solidFill>
                <a:schemeClr val="bg1"/>
              </a:solidFill>
              <a:latin typeface="Aptos" panose="020B0004020202020204" pitchFamily="34" charset="0"/>
              <a:cs typeface="Arial" panose="020B0604020202020204" pitchFamily="34" charset="0"/>
            </a:endParaRPr>
          </a:p>
          <a:p>
            <a:pPr algn="ctr">
              <a:spcAft>
                <a:spcPts val="300"/>
              </a:spcAft>
            </a:pPr>
            <a:r>
              <a:rPr lang="en-US" sz="1600" b="1">
                <a:solidFill>
                  <a:schemeClr val="bg1"/>
                </a:solidFill>
                <a:latin typeface="Aptos" panose="020B0004020202020204" pitchFamily="34" charset="0"/>
                <a:cs typeface="Arial" panose="020B0604020202020204" pitchFamily="34" charset="0"/>
              </a:rPr>
              <a:t>Real-time data</a:t>
            </a:r>
            <a:r>
              <a:rPr lang="en-US" sz="1600">
                <a:solidFill>
                  <a:schemeClr val="bg1"/>
                </a:solidFill>
                <a:latin typeface="Aptos" panose="020B0004020202020204" pitchFamily="34" charset="0"/>
                <a:cs typeface="Arial" panose="020B0604020202020204" pitchFamily="34" charset="0"/>
              </a:rPr>
              <a:t> access for better oversight and compliance.</a:t>
            </a:r>
            <a:endParaRPr lang="en-US" sz="1600">
              <a:solidFill>
                <a:schemeClr val="bg1"/>
              </a:solidFill>
            </a:endParaRPr>
          </a:p>
          <a:p>
            <a:pPr algn="ctr">
              <a:spcAft>
                <a:spcPts val="300"/>
              </a:spcAft>
            </a:pPr>
            <a:endParaRPr lang="en-US" sz="1600">
              <a:solidFill>
                <a:schemeClr val="bg1"/>
              </a:solidFill>
            </a:endParaRPr>
          </a:p>
          <a:p>
            <a:pPr algn="ctr">
              <a:spcAft>
                <a:spcPts val="300"/>
              </a:spcAft>
            </a:pPr>
            <a:endParaRPr lang="en-US" sz="1600">
              <a:solidFill>
                <a:schemeClr val="bg1"/>
              </a:solidFill>
            </a:endParaRPr>
          </a:p>
        </p:txBody>
      </p:sp>
      <p:sp>
        <p:nvSpPr>
          <p:cNvPr id="13" name="Oval 12">
            <a:extLst>
              <a:ext uri="{FF2B5EF4-FFF2-40B4-BE49-F238E27FC236}">
                <a16:creationId xmlns:a16="http://schemas.microsoft.com/office/drawing/2014/main" id="{6CBD6C02-6E0C-E57B-AD6F-FB6C37A6FE44}"/>
              </a:ext>
            </a:extLst>
          </p:cNvPr>
          <p:cNvSpPr/>
          <p:nvPr/>
        </p:nvSpPr>
        <p:spPr>
          <a:xfrm>
            <a:off x="312152" y="2850242"/>
            <a:ext cx="333638" cy="339994"/>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b="1">
                <a:solidFill>
                  <a:srgbClr val="082D6A"/>
                </a:solidFill>
              </a:rPr>
              <a:t>2</a:t>
            </a:r>
          </a:p>
        </p:txBody>
      </p:sp>
      <p:sp>
        <p:nvSpPr>
          <p:cNvPr id="14" name="Oval 13">
            <a:extLst>
              <a:ext uri="{FF2B5EF4-FFF2-40B4-BE49-F238E27FC236}">
                <a16:creationId xmlns:a16="http://schemas.microsoft.com/office/drawing/2014/main" id="{904BE679-CB9B-2559-DD30-43AF188C9CFD}"/>
              </a:ext>
            </a:extLst>
          </p:cNvPr>
          <p:cNvSpPr/>
          <p:nvPr/>
        </p:nvSpPr>
        <p:spPr>
          <a:xfrm>
            <a:off x="312152" y="2096263"/>
            <a:ext cx="333638" cy="339994"/>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b="1">
                <a:solidFill>
                  <a:srgbClr val="082D6A"/>
                </a:solidFill>
              </a:rPr>
              <a:t>1</a:t>
            </a:r>
          </a:p>
        </p:txBody>
      </p:sp>
      <p:sp>
        <p:nvSpPr>
          <p:cNvPr id="19" name="Oval 18">
            <a:extLst>
              <a:ext uri="{FF2B5EF4-FFF2-40B4-BE49-F238E27FC236}">
                <a16:creationId xmlns:a16="http://schemas.microsoft.com/office/drawing/2014/main" id="{283B10FA-535A-E6C9-37FA-46735BD6949F}"/>
              </a:ext>
            </a:extLst>
          </p:cNvPr>
          <p:cNvSpPr/>
          <p:nvPr/>
        </p:nvSpPr>
        <p:spPr>
          <a:xfrm>
            <a:off x="312152" y="3602119"/>
            <a:ext cx="333638" cy="339994"/>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b="1">
                <a:solidFill>
                  <a:srgbClr val="082D6A"/>
                </a:solidFill>
              </a:rPr>
              <a:t>3</a:t>
            </a:r>
          </a:p>
        </p:txBody>
      </p:sp>
      <p:sp>
        <p:nvSpPr>
          <p:cNvPr id="26" name="Oval 25">
            <a:extLst>
              <a:ext uri="{FF2B5EF4-FFF2-40B4-BE49-F238E27FC236}">
                <a16:creationId xmlns:a16="http://schemas.microsoft.com/office/drawing/2014/main" id="{2A92A3EB-08E3-2550-73D2-2B4CD2E27A4E}"/>
              </a:ext>
            </a:extLst>
          </p:cNvPr>
          <p:cNvSpPr/>
          <p:nvPr/>
        </p:nvSpPr>
        <p:spPr>
          <a:xfrm>
            <a:off x="312152" y="4346902"/>
            <a:ext cx="333638" cy="339994"/>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b="1">
                <a:solidFill>
                  <a:srgbClr val="082D6A"/>
                </a:solidFill>
              </a:rPr>
              <a:t>4</a:t>
            </a:r>
          </a:p>
        </p:txBody>
      </p:sp>
      <p:sp>
        <p:nvSpPr>
          <p:cNvPr id="27" name="Oval 26">
            <a:extLst>
              <a:ext uri="{FF2B5EF4-FFF2-40B4-BE49-F238E27FC236}">
                <a16:creationId xmlns:a16="http://schemas.microsoft.com/office/drawing/2014/main" id="{4C8CC286-C4D5-28C4-E82F-2CCDA06B1D30}"/>
              </a:ext>
            </a:extLst>
          </p:cNvPr>
          <p:cNvSpPr/>
          <p:nvPr/>
        </p:nvSpPr>
        <p:spPr>
          <a:xfrm>
            <a:off x="312152" y="5112179"/>
            <a:ext cx="333638" cy="339994"/>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b="1">
                <a:solidFill>
                  <a:srgbClr val="082D6A"/>
                </a:solidFill>
              </a:rPr>
              <a:t>5</a:t>
            </a:r>
          </a:p>
        </p:txBody>
      </p:sp>
      <p:sp>
        <p:nvSpPr>
          <p:cNvPr id="28" name="Oval 27">
            <a:extLst>
              <a:ext uri="{FF2B5EF4-FFF2-40B4-BE49-F238E27FC236}">
                <a16:creationId xmlns:a16="http://schemas.microsoft.com/office/drawing/2014/main" id="{02D57589-011D-3930-FC56-B0F7C3611F53}"/>
              </a:ext>
            </a:extLst>
          </p:cNvPr>
          <p:cNvSpPr/>
          <p:nvPr/>
        </p:nvSpPr>
        <p:spPr>
          <a:xfrm>
            <a:off x="312152" y="5866158"/>
            <a:ext cx="333638" cy="339994"/>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b="1">
                <a:solidFill>
                  <a:srgbClr val="082D6A"/>
                </a:solidFill>
              </a:rPr>
              <a:t>6</a:t>
            </a:r>
          </a:p>
        </p:txBody>
      </p:sp>
    </p:spTree>
    <p:extLst>
      <p:ext uri="{BB962C8B-B14F-4D97-AF65-F5344CB8AC3E}">
        <p14:creationId xmlns:p14="http://schemas.microsoft.com/office/powerpoint/2010/main" val="26608893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D547D2-697D-FF1A-98A7-E8435167309E}"/>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5894C1E-2ACB-7416-5D2E-05996B95F828}"/>
              </a:ext>
            </a:extLst>
          </p:cNvPr>
          <p:cNvSpPr>
            <a:spLocks noGrp="1"/>
          </p:cNvSpPr>
          <p:nvPr>
            <p:ph type="title"/>
          </p:nvPr>
        </p:nvSpPr>
        <p:spPr>
          <a:xfrm>
            <a:off x="470741" y="138662"/>
            <a:ext cx="10972800" cy="874654"/>
          </a:xfrm>
        </p:spPr>
        <p:txBody>
          <a:bodyPr/>
          <a:lstStyle/>
          <a:p>
            <a:r>
              <a:rPr lang="en-US">
                <a:latin typeface="Aptos"/>
                <a:cs typeface="Arial"/>
              </a:rPr>
              <a:t>Procurement and Evaluation of an </a:t>
            </a:r>
            <a:r>
              <a:rPr lang="en-US" err="1">
                <a:latin typeface="Aptos"/>
                <a:cs typeface="Arial"/>
              </a:rPr>
              <a:t>eMAR</a:t>
            </a:r>
            <a:r>
              <a:rPr lang="en-US">
                <a:latin typeface="Aptos"/>
                <a:cs typeface="Arial"/>
              </a:rPr>
              <a:t> Provider</a:t>
            </a:r>
            <a:endParaRPr lang="en-US">
              <a:latin typeface="Aptos" panose="020B0004020202020204" pitchFamily="34" charset="0"/>
            </a:endParaRPr>
          </a:p>
        </p:txBody>
      </p:sp>
      <p:sp>
        <p:nvSpPr>
          <p:cNvPr id="4" name="Content Placeholder 3">
            <a:extLst>
              <a:ext uri="{FF2B5EF4-FFF2-40B4-BE49-F238E27FC236}">
                <a16:creationId xmlns:a16="http://schemas.microsoft.com/office/drawing/2014/main" id="{A0C421FE-E280-F9F3-734C-FA4BEF60C4B6}"/>
              </a:ext>
            </a:extLst>
          </p:cNvPr>
          <p:cNvSpPr>
            <a:spLocks noGrp="1"/>
          </p:cNvSpPr>
          <p:nvPr>
            <p:ph idx="1"/>
          </p:nvPr>
        </p:nvSpPr>
        <p:spPr>
          <a:xfrm>
            <a:off x="353568" y="1013316"/>
            <a:ext cx="11620500" cy="5046490"/>
          </a:xfrm>
          <a:ln>
            <a:solidFill>
              <a:schemeClr val="bg1"/>
            </a:solidFill>
          </a:ln>
        </p:spPr>
        <p:style>
          <a:lnRef idx="2">
            <a:schemeClr val="accent1"/>
          </a:lnRef>
          <a:fillRef idx="1">
            <a:schemeClr val="lt1"/>
          </a:fillRef>
          <a:effectRef idx="0">
            <a:schemeClr val="accent1"/>
          </a:effectRef>
          <a:fontRef idx="minor">
            <a:schemeClr val="dk1"/>
          </a:fontRef>
        </p:style>
        <p:txBody>
          <a:bodyPr vert="horz" lIns="91440" tIns="45720" rIns="91440" bIns="45720" rtlCol="0" anchor="t">
            <a:noAutofit/>
          </a:bodyPr>
          <a:lstStyle/>
          <a:p>
            <a:endParaRPr lang="en-US" sz="2200" dirty="0">
              <a:latin typeface="Arial"/>
              <a:cs typeface="Arial"/>
            </a:endParaRPr>
          </a:p>
          <a:p>
            <a:r>
              <a:rPr lang="en-US" sz="2100" dirty="0">
                <a:latin typeface="Arial"/>
                <a:cs typeface="Arial"/>
              </a:rPr>
              <a:t>Following a multi-year, multi-agency evaluation effort (involving EOHHS, DPH, DMH, DCF, </a:t>
            </a:r>
            <a:r>
              <a:rPr lang="en-US" sz="2100" dirty="0" err="1">
                <a:latin typeface="Arial"/>
                <a:cs typeface="Arial"/>
              </a:rPr>
              <a:t>MassAbility</a:t>
            </a:r>
            <a:r>
              <a:rPr lang="en-US" sz="2100" dirty="0">
                <a:latin typeface="Arial"/>
                <a:cs typeface="Arial"/>
              </a:rPr>
              <a:t>, and DDS), the project team has contracted with </a:t>
            </a:r>
            <a:r>
              <a:rPr lang="en-US" sz="2100" b="1" dirty="0" err="1">
                <a:latin typeface="Arial"/>
                <a:cs typeface="Arial"/>
              </a:rPr>
              <a:t>Impruvon</a:t>
            </a:r>
            <a:r>
              <a:rPr lang="en-US" sz="2100" b="1" dirty="0">
                <a:latin typeface="Arial"/>
                <a:cs typeface="Arial"/>
              </a:rPr>
              <a:t> Health </a:t>
            </a:r>
            <a:r>
              <a:rPr lang="en-US" sz="2100" dirty="0">
                <a:latin typeface="Arial"/>
                <a:cs typeface="Arial"/>
              </a:rPr>
              <a:t>to provide an </a:t>
            </a:r>
            <a:r>
              <a:rPr lang="en-US" sz="2100" dirty="0" err="1">
                <a:latin typeface="Arial"/>
                <a:cs typeface="Arial"/>
              </a:rPr>
              <a:t>eMAR</a:t>
            </a:r>
            <a:r>
              <a:rPr lang="en-US" sz="2100" dirty="0">
                <a:latin typeface="Arial"/>
                <a:cs typeface="Arial"/>
              </a:rPr>
              <a:t> system that </a:t>
            </a:r>
            <a:r>
              <a:rPr lang="en-US" sz="2100" b="1" dirty="0">
                <a:latin typeface="Arial"/>
                <a:cs typeface="Arial"/>
              </a:rPr>
              <a:t>can be made available very soon to all MAP sites</a:t>
            </a:r>
            <a:r>
              <a:rPr lang="en-US" sz="2100" dirty="0">
                <a:latin typeface="Arial"/>
                <a:cs typeface="Arial"/>
              </a:rPr>
              <a:t>. </a:t>
            </a:r>
          </a:p>
          <a:p>
            <a:endParaRPr lang="en-US" sz="2100" dirty="0"/>
          </a:p>
          <a:p>
            <a:r>
              <a:rPr lang="en-US" sz="2100" dirty="0">
                <a:latin typeface="Arial"/>
                <a:cs typeface="Arial"/>
              </a:rPr>
              <a:t>This evaluation and negotiation process, coupled with the urgent medication management challenges faced by the MAP Agencies, resulted in </a:t>
            </a:r>
            <a:r>
              <a:rPr lang="en-US" sz="2100" b="1" dirty="0">
                <a:latin typeface="Arial"/>
                <a:cs typeface="Arial"/>
              </a:rPr>
              <a:t>unanimous multi-agency support </a:t>
            </a:r>
            <a:r>
              <a:rPr lang="en-US" sz="2100" dirty="0">
                <a:latin typeface="Arial"/>
                <a:cs typeface="Arial"/>
              </a:rPr>
              <a:t>for this engagement.</a:t>
            </a:r>
          </a:p>
          <a:p>
            <a:endParaRPr lang="en-US" sz="2100" dirty="0"/>
          </a:p>
          <a:p>
            <a:r>
              <a:rPr lang="en-US" sz="2100" dirty="0">
                <a:latin typeface="Arial"/>
                <a:cs typeface="Arial"/>
              </a:rPr>
              <a:t>To satisfy our requirements and maximize the likelihood of success, </a:t>
            </a:r>
            <a:r>
              <a:rPr lang="en-US" sz="2100" dirty="0" err="1">
                <a:latin typeface="Arial"/>
                <a:cs typeface="Arial"/>
              </a:rPr>
              <a:t>Impruvon</a:t>
            </a:r>
            <a:r>
              <a:rPr lang="en-US" sz="2100" dirty="0">
                <a:latin typeface="Arial"/>
                <a:cs typeface="Arial"/>
              </a:rPr>
              <a:t> has structured an expansive license for the Commonwealth covering our project initiatives until FY28. </a:t>
            </a:r>
          </a:p>
          <a:p>
            <a:endParaRPr lang="en-US" sz="2100" dirty="0">
              <a:latin typeface="Arial"/>
              <a:cs typeface="Arial"/>
            </a:endParaRPr>
          </a:p>
          <a:p>
            <a:r>
              <a:rPr lang="en-US" sz="2100" dirty="0">
                <a:latin typeface="Arial"/>
                <a:cs typeface="Arial"/>
              </a:rPr>
              <a:t>Licenses available for providers during this time will include </a:t>
            </a:r>
            <a:r>
              <a:rPr lang="en-US" sz="2100" b="1" dirty="0">
                <a:latin typeface="Arial"/>
                <a:cs typeface="Arial"/>
              </a:rPr>
              <a:t>infrastructure build and configuration, training, support, eLearning, and maintenance</a:t>
            </a:r>
            <a:r>
              <a:rPr lang="en-US" sz="2200" dirty="0">
                <a:latin typeface="Arial"/>
                <a:cs typeface="Arial"/>
              </a:rPr>
              <a:t>. </a:t>
            </a:r>
          </a:p>
          <a:p>
            <a:pPr marL="114300" indent="0">
              <a:lnSpc>
                <a:spcPct val="100000"/>
              </a:lnSpc>
              <a:spcBef>
                <a:spcPts val="0"/>
              </a:spcBef>
              <a:buNone/>
            </a:pPr>
            <a:endParaRPr lang="en-US" sz="2400" b="1" dirty="0">
              <a:latin typeface="Aptos"/>
              <a:cs typeface="Arial"/>
            </a:endParaRPr>
          </a:p>
        </p:txBody>
      </p:sp>
      <p:sp>
        <p:nvSpPr>
          <p:cNvPr id="2" name="Slide Number Placeholder 1">
            <a:extLst>
              <a:ext uri="{FF2B5EF4-FFF2-40B4-BE49-F238E27FC236}">
                <a16:creationId xmlns:a16="http://schemas.microsoft.com/office/drawing/2014/main" id="{8D2C18B3-7EE9-7146-DF6B-B029E09EC708}"/>
              </a:ext>
            </a:extLst>
          </p:cNvPr>
          <p:cNvSpPr>
            <a:spLocks noGrp="1"/>
          </p:cNvSpPr>
          <p:nvPr>
            <p:ph type="sldNum" sz="quarter" idx="4"/>
          </p:nvPr>
        </p:nvSpPr>
        <p:spPr>
          <a:prstGeom prst="rect">
            <a:avLst/>
          </a:prstGeom>
        </p:spPr>
        <p:txBody>
          <a:bodyPr/>
          <a:lstStyle/>
          <a:p>
            <a:fld id="{CA49D0EE-DE7F-324B-A84C-F36708423CDB}" type="slidenum">
              <a:rPr lang="en-US" smtClean="0"/>
              <a:pPr/>
              <a:t>8</a:t>
            </a:fld>
            <a:endParaRPr lang="en-US"/>
          </a:p>
        </p:txBody>
      </p:sp>
    </p:spTree>
    <p:extLst>
      <p:ext uri="{BB962C8B-B14F-4D97-AF65-F5344CB8AC3E}">
        <p14:creationId xmlns:p14="http://schemas.microsoft.com/office/powerpoint/2010/main" val="3201536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9C9308-E6D1-C6C2-6A5E-CB8EAC6D634E}"/>
            </a:ext>
          </a:extLst>
        </p:cNvPr>
        <p:cNvGrpSpPr/>
        <p:nvPr/>
      </p:nvGrpSpPr>
      <p:grpSpPr>
        <a:xfrm>
          <a:off x="0" y="0"/>
          <a:ext cx="0" cy="0"/>
          <a:chOff x="0" y="0"/>
          <a:chExt cx="0" cy="0"/>
        </a:xfrm>
      </p:grpSpPr>
      <p:sp>
        <p:nvSpPr>
          <p:cNvPr id="63" name="Title 1">
            <a:extLst>
              <a:ext uri="{FF2B5EF4-FFF2-40B4-BE49-F238E27FC236}">
                <a16:creationId xmlns:a16="http://schemas.microsoft.com/office/drawing/2014/main" id="{1391E95A-926D-9D9B-2F72-41639EE4D2F5}"/>
              </a:ext>
            </a:extLst>
          </p:cNvPr>
          <p:cNvSpPr txBox="1">
            <a:spLocks/>
          </p:cNvSpPr>
          <p:nvPr/>
        </p:nvSpPr>
        <p:spPr>
          <a:xfrm>
            <a:off x="1207247" y="384369"/>
            <a:ext cx="9431016" cy="1320800"/>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a:p>
        </p:txBody>
      </p:sp>
      <p:graphicFrame>
        <p:nvGraphicFramePr>
          <p:cNvPr id="7" name="Google Shape;382;p10">
            <a:extLst>
              <a:ext uri="{FF2B5EF4-FFF2-40B4-BE49-F238E27FC236}">
                <a16:creationId xmlns:a16="http://schemas.microsoft.com/office/drawing/2014/main" id="{64832D20-7623-C3B1-E10A-84D49677593B}"/>
              </a:ext>
            </a:extLst>
          </p:cNvPr>
          <p:cNvGraphicFramePr/>
          <p:nvPr>
            <p:extLst>
              <p:ext uri="{D42A27DB-BD31-4B8C-83A1-F6EECF244321}">
                <p14:modId xmlns:p14="http://schemas.microsoft.com/office/powerpoint/2010/main" val="3125991609"/>
              </p:ext>
            </p:extLst>
          </p:nvPr>
        </p:nvGraphicFramePr>
        <p:xfrm>
          <a:off x="563458" y="1685293"/>
          <a:ext cx="11059831" cy="4753783"/>
        </p:xfrm>
        <a:graphic>
          <a:graphicData uri="http://schemas.openxmlformats.org/drawingml/2006/table">
            <a:tbl>
              <a:tblPr firstRow="1" firstCol="1" bandRow="1">
                <a:tableStyleId>{B301B821-A1FF-4177-AEE7-76D212191A09}</a:tableStyleId>
              </a:tblPr>
              <a:tblGrid>
                <a:gridCol w="208671">
                  <a:extLst>
                    <a:ext uri="{9D8B030D-6E8A-4147-A177-3AD203B41FA5}">
                      <a16:colId xmlns:a16="http://schemas.microsoft.com/office/drawing/2014/main" val="20000"/>
                    </a:ext>
                  </a:extLst>
                </a:gridCol>
                <a:gridCol w="10851160">
                  <a:extLst>
                    <a:ext uri="{9D8B030D-6E8A-4147-A177-3AD203B41FA5}">
                      <a16:colId xmlns:a16="http://schemas.microsoft.com/office/drawing/2014/main" val="20001"/>
                    </a:ext>
                  </a:extLst>
                </a:gridCol>
              </a:tblGrid>
              <a:tr h="226669">
                <a:tc>
                  <a:txBody>
                    <a:bodyPr/>
                    <a:lstStyle/>
                    <a:p>
                      <a:pPr marL="0" marR="0" lvl="0" indent="0" algn="ctr" rtl="0">
                        <a:lnSpc>
                          <a:spcPct val="100000"/>
                        </a:lnSpc>
                        <a:spcBef>
                          <a:spcPts val="300"/>
                        </a:spcBef>
                        <a:spcAft>
                          <a:spcPts val="0"/>
                        </a:spcAft>
                        <a:buClr>
                          <a:schemeClr val="lt1"/>
                        </a:buClr>
                        <a:buSzPts val="1200"/>
                        <a:buFont typeface="Noto Sans Symbols"/>
                        <a:buNone/>
                      </a:pPr>
                      <a:endParaRPr lang="en-US" sz="1800" b="1" i="1">
                        <a:solidFill>
                          <a:schemeClr val="lt1"/>
                        </a:solidFill>
                      </a:endParaRPr>
                    </a:p>
                  </a:txBody>
                  <a:tcPr marL="34294" marR="34294" marT="0" marB="0" anchor="ctr"/>
                </a:tc>
                <a:tc>
                  <a:txBody>
                    <a:bodyPr/>
                    <a:lstStyle/>
                    <a:p>
                      <a:pPr marL="0" marR="0" lvl="0" indent="0" algn="ctr" rtl="0">
                        <a:spcBef>
                          <a:spcPts val="300"/>
                        </a:spcBef>
                        <a:spcAft>
                          <a:spcPts val="0"/>
                        </a:spcAft>
                        <a:buClr>
                          <a:schemeClr val="lt1"/>
                        </a:buClr>
                        <a:buSzPts val="1200"/>
                        <a:buFont typeface="Noto Sans Symbols"/>
                        <a:buNone/>
                      </a:pPr>
                      <a:r>
                        <a:rPr lang="en-US" sz="1800" b="1" err="1">
                          <a:solidFill>
                            <a:schemeClr val="lt1"/>
                          </a:solidFill>
                        </a:rPr>
                        <a:t>Impruvon</a:t>
                      </a:r>
                      <a:endParaRPr lang="en-US" sz="1800" b="1"/>
                    </a:p>
                  </a:txBody>
                  <a:tcPr marL="34294" marR="34294" marT="0" marB="0" anchor="ctr"/>
                </a:tc>
                <a:extLst>
                  <a:ext uri="{0D108BD9-81ED-4DB2-BD59-A6C34878D82A}">
                    <a16:rowId xmlns:a16="http://schemas.microsoft.com/office/drawing/2014/main" val="10000"/>
                  </a:ext>
                </a:extLst>
              </a:tr>
              <a:tr h="1250279">
                <a:tc>
                  <a:txBody>
                    <a:bodyPr/>
                    <a:lstStyle/>
                    <a:p>
                      <a:pPr marL="0" marR="0" lvl="0" indent="0" algn="ctr" rtl="0">
                        <a:spcBef>
                          <a:spcPts val="300"/>
                        </a:spcBef>
                        <a:spcAft>
                          <a:spcPts val="0"/>
                        </a:spcAft>
                        <a:buNone/>
                      </a:pPr>
                      <a:endParaRPr lang="en-US" sz="1800" b="1" i="1" u="none">
                        <a:solidFill>
                          <a:schemeClr val="dk1"/>
                        </a:solidFill>
                        <a:latin typeface="+mn-lt"/>
                      </a:endParaRPr>
                    </a:p>
                  </a:txBody>
                  <a:tcPr marL="34294" marR="34294" marT="0" marB="0" anchor="ctr"/>
                </a:tc>
                <a:tc>
                  <a:txBody>
                    <a:bodyPr/>
                    <a:lstStyle/>
                    <a:p>
                      <a:pPr marL="171450" marR="0" lvl="0" indent="-171450" algn="l" rtl="0" eaLnBrk="1" fontAlgn="auto" latinLnBrk="0" hangingPunct="1">
                        <a:lnSpc>
                          <a:spcPct val="100000"/>
                        </a:lnSpc>
                        <a:spcBef>
                          <a:spcPts val="300"/>
                        </a:spcBef>
                        <a:spcAft>
                          <a:spcPts val="0"/>
                        </a:spcAft>
                        <a:buClr>
                          <a:srgbClr val="000000"/>
                        </a:buClr>
                        <a:buSzPts val="1000"/>
                        <a:buFont typeface="Arial"/>
                        <a:buChar char="•"/>
                      </a:pPr>
                      <a:endParaRPr lang="en-US" sz="1800">
                        <a:solidFill>
                          <a:schemeClr val="tx2"/>
                        </a:solidFill>
                        <a:latin typeface="+mn-lt"/>
                      </a:endParaRPr>
                    </a:p>
                    <a:p>
                      <a:pPr marL="171450" marR="0" lvl="0" indent="-171450" algn="l" defTabSz="685800">
                        <a:lnSpc>
                          <a:spcPct val="100000"/>
                        </a:lnSpc>
                        <a:spcBef>
                          <a:spcPts val="300"/>
                        </a:spcBef>
                        <a:spcAft>
                          <a:spcPts val="0"/>
                        </a:spcAft>
                        <a:buClr>
                          <a:srgbClr val="000000"/>
                        </a:buClr>
                        <a:buSzPts val="1000"/>
                        <a:buFont typeface="Arial"/>
                        <a:buChar char="•"/>
                        <a:tabLst/>
                        <a:defRPr/>
                      </a:pPr>
                      <a:r>
                        <a:rPr lang="en-US" sz="1800">
                          <a:solidFill>
                            <a:schemeClr val="tx1"/>
                          </a:solidFill>
                          <a:latin typeface="+mn-lt"/>
                        </a:rPr>
                        <a:t>Successfully implemented in </a:t>
                      </a:r>
                      <a:r>
                        <a:rPr lang="en-US" sz="1800" b="1">
                          <a:solidFill>
                            <a:schemeClr val="tx1"/>
                          </a:solidFill>
                          <a:latin typeface="+mn-lt"/>
                        </a:rPr>
                        <a:t>11 other states, </a:t>
                      </a:r>
                      <a:r>
                        <a:rPr lang="en-US" sz="1800" err="1">
                          <a:solidFill>
                            <a:schemeClr val="tx1"/>
                          </a:solidFill>
                          <a:latin typeface="+mn-lt"/>
                        </a:rPr>
                        <a:t>Impruvon</a:t>
                      </a:r>
                      <a:r>
                        <a:rPr lang="en-US" sz="1800">
                          <a:solidFill>
                            <a:schemeClr val="tx1"/>
                          </a:solidFill>
                          <a:latin typeface="+mn-lt"/>
                        </a:rPr>
                        <a:t> offers a </a:t>
                      </a:r>
                      <a:r>
                        <a:rPr lang="en-US" sz="1800" kern="1200">
                          <a:solidFill>
                            <a:schemeClr val="tx1"/>
                          </a:solidFill>
                          <a:effectLst/>
                          <a:latin typeface="+mn-lt"/>
                          <a:ea typeface="+mn-ea"/>
                          <a:cs typeface="+mn-cs"/>
                        </a:rPr>
                        <a:t>simplified day-to-day medication process—from pharmacy to provider to person served—by </a:t>
                      </a:r>
                      <a:r>
                        <a:rPr lang="en-US" sz="1800" b="1" kern="1200">
                          <a:solidFill>
                            <a:schemeClr val="tx1"/>
                          </a:solidFill>
                          <a:effectLst/>
                          <a:latin typeface="+mn-lt"/>
                          <a:ea typeface="+mn-ea"/>
                          <a:cs typeface="+mn-cs"/>
                        </a:rPr>
                        <a:t>automating the most time-consuming tasks, minimizing human error, and providing real-time documentation</a:t>
                      </a:r>
                      <a:r>
                        <a:rPr lang="en-US" sz="1800" kern="1200">
                          <a:solidFill>
                            <a:schemeClr val="tx1"/>
                          </a:solidFill>
                          <a:effectLst/>
                          <a:latin typeface="+mn-lt"/>
                          <a:ea typeface="+mn-ea"/>
                          <a:cs typeface="+mn-cs"/>
                        </a:rPr>
                        <a:t> to serve the unique needs of the 18,000 individuals across Massachusetts who receive medications from MAP certified staff.</a:t>
                      </a:r>
                    </a:p>
                    <a:p>
                      <a:pPr marL="0" marR="0" lvl="0" indent="0" algn="l" defTabSz="685800" rtl="0" eaLnBrk="1" fontAlgn="auto" latinLnBrk="0" hangingPunct="1">
                        <a:lnSpc>
                          <a:spcPct val="100000"/>
                        </a:lnSpc>
                        <a:spcBef>
                          <a:spcPts val="300"/>
                        </a:spcBef>
                        <a:spcAft>
                          <a:spcPts val="0"/>
                        </a:spcAft>
                        <a:buClr>
                          <a:srgbClr val="000000"/>
                        </a:buClr>
                        <a:buSzPts val="1000"/>
                        <a:buFont typeface="Arial"/>
                        <a:buNone/>
                        <a:tabLst/>
                        <a:defRPr/>
                      </a:pPr>
                      <a:endParaRPr lang="en-US" sz="1800" b="1" i="0" u="none" strike="noStrike" cap="none">
                        <a:solidFill>
                          <a:schemeClr val="tx1"/>
                        </a:solidFill>
                        <a:latin typeface="+mn-lt"/>
                        <a:ea typeface="Arial"/>
                        <a:cs typeface="Arial"/>
                        <a:sym typeface="Arial"/>
                      </a:endParaRPr>
                    </a:p>
                  </a:txBody>
                  <a:tcPr marL="68588" marR="68588" marT="0" marB="0" anchor="ctr"/>
                </a:tc>
                <a:extLst>
                  <a:ext uri="{0D108BD9-81ED-4DB2-BD59-A6C34878D82A}">
                    <a16:rowId xmlns:a16="http://schemas.microsoft.com/office/drawing/2014/main" val="10001"/>
                  </a:ext>
                </a:extLst>
              </a:tr>
              <a:tr h="1309543">
                <a:tc>
                  <a:txBody>
                    <a:bodyPr/>
                    <a:lstStyle/>
                    <a:p>
                      <a:pPr marL="0" marR="0" lvl="0" indent="0" algn="ctr" rtl="0">
                        <a:spcBef>
                          <a:spcPts val="300"/>
                        </a:spcBef>
                        <a:spcAft>
                          <a:spcPts val="0"/>
                        </a:spcAft>
                        <a:buNone/>
                      </a:pPr>
                      <a:endParaRPr lang="en-US" sz="1800" b="1" i="0" u="none">
                        <a:solidFill>
                          <a:schemeClr val="dk1"/>
                        </a:solidFill>
                        <a:latin typeface="+mn-lt"/>
                      </a:endParaRPr>
                    </a:p>
                  </a:txBody>
                  <a:tcPr marL="34294" marR="34294" marT="0" marB="0" anchor="ctr"/>
                </a:tc>
                <a:tc>
                  <a:txBody>
                    <a:bodyPr/>
                    <a:lstStyle/>
                    <a:p>
                      <a:pPr marL="171450" marR="0" lvl="0" indent="-171450" algn="l" rtl="0" eaLnBrk="1" fontAlgn="auto" latinLnBrk="0" hangingPunct="1">
                        <a:lnSpc>
                          <a:spcPct val="100000"/>
                        </a:lnSpc>
                        <a:spcBef>
                          <a:spcPts val="300"/>
                        </a:spcBef>
                        <a:spcAft>
                          <a:spcPts val="0"/>
                        </a:spcAft>
                        <a:buClr>
                          <a:srgbClr val="000000"/>
                        </a:buClr>
                        <a:buSzPts val="1000"/>
                        <a:buFont typeface="Arial"/>
                        <a:buChar char="•"/>
                      </a:pPr>
                      <a:r>
                        <a:rPr lang="en-US" sz="1800">
                          <a:solidFill>
                            <a:schemeClr val="tx2"/>
                          </a:solidFill>
                          <a:latin typeface="+mn-lt"/>
                        </a:rPr>
                        <a:t>A </a:t>
                      </a:r>
                      <a:r>
                        <a:rPr lang="en-US" sz="1800" kern="1200">
                          <a:solidFill>
                            <a:schemeClr val="dk1"/>
                          </a:solidFill>
                          <a:effectLst/>
                          <a:latin typeface="+mn-lt"/>
                          <a:ea typeface="+mn-ea"/>
                          <a:cs typeface="+mn-cs"/>
                        </a:rPr>
                        <a:t>seamless integration with pharmacy systems, so accurate medication data flows directly to residential providers—cutting down on paperwork, manual entry, and risk. </a:t>
                      </a:r>
                      <a:r>
                        <a:rPr lang="en-US" sz="1800" b="1" kern="1200">
                          <a:solidFill>
                            <a:schemeClr val="dk1"/>
                          </a:solidFill>
                          <a:effectLst/>
                          <a:latin typeface="+mn-lt"/>
                          <a:ea typeface="+mn-ea"/>
                          <a:cs typeface="+mn-cs"/>
                        </a:rPr>
                        <a:t>You do not need to change your preferred pharmacy provider </a:t>
                      </a:r>
                      <a:r>
                        <a:rPr lang="en-US" sz="1800" kern="1200">
                          <a:solidFill>
                            <a:schemeClr val="dk1"/>
                          </a:solidFill>
                          <a:effectLst/>
                          <a:latin typeface="+mn-lt"/>
                          <a:ea typeface="+mn-ea"/>
                          <a:cs typeface="+mn-cs"/>
                        </a:rPr>
                        <a:t>as </a:t>
                      </a:r>
                      <a:r>
                        <a:rPr lang="en-US" sz="1800" kern="1200" err="1">
                          <a:solidFill>
                            <a:schemeClr val="dk1"/>
                          </a:solidFill>
                          <a:effectLst/>
                          <a:latin typeface="+mn-lt"/>
                          <a:ea typeface="+mn-ea"/>
                          <a:cs typeface="+mn-cs"/>
                        </a:rPr>
                        <a:t>Impruvon</a:t>
                      </a:r>
                      <a:r>
                        <a:rPr lang="en-US" sz="1800" kern="1200">
                          <a:solidFill>
                            <a:schemeClr val="dk1"/>
                          </a:solidFill>
                          <a:effectLst/>
                          <a:latin typeface="+mn-lt"/>
                          <a:ea typeface="+mn-ea"/>
                          <a:cs typeface="+mn-cs"/>
                        </a:rPr>
                        <a:t> can be compatible with all providers, both local and national.</a:t>
                      </a:r>
                      <a:endParaRPr lang="en-US" sz="1800" b="1" i="0" u="none" strike="noStrike" cap="none">
                        <a:solidFill>
                          <a:schemeClr val="tx1"/>
                        </a:solidFill>
                        <a:latin typeface="+mn-lt"/>
                        <a:ea typeface="Arial"/>
                        <a:cs typeface="Arial"/>
                        <a:sym typeface="Arial"/>
                      </a:endParaRPr>
                    </a:p>
                  </a:txBody>
                  <a:tcPr marL="68588" marR="68588" marT="0" marB="0" anchor="ctr"/>
                </a:tc>
                <a:extLst>
                  <a:ext uri="{0D108BD9-81ED-4DB2-BD59-A6C34878D82A}">
                    <a16:rowId xmlns:a16="http://schemas.microsoft.com/office/drawing/2014/main" val="1961523764"/>
                  </a:ext>
                </a:extLst>
              </a:tr>
              <a:tr h="1309543">
                <a:tc>
                  <a:txBody>
                    <a:bodyPr/>
                    <a:lstStyle/>
                    <a:p>
                      <a:pPr marL="0" marR="0" lvl="0" indent="0" algn="ctr" rtl="0">
                        <a:spcBef>
                          <a:spcPts val="300"/>
                        </a:spcBef>
                        <a:spcAft>
                          <a:spcPts val="0"/>
                        </a:spcAft>
                        <a:buNone/>
                      </a:pPr>
                      <a:endParaRPr lang="en-US" sz="1800" b="0" u="none" strike="noStrike" noProof="0"/>
                    </a:p>
                    <a:p>
                      <a:pPr marL="0" marR="0" lvl="0" indent="0" algn="ctr" rtl="0">
                        <a:spcBef>
                          <a:spcPts val="300"/>
                        </a:spcBef>
                        <a:spcAft>
                          <a:spcPts val="0"/>
                        </a:spcAft>
                        <a:buNone/>
                      </a:pPr>
                      <a:endParaRPr lang="en-US" sz="1800" b="1" i="1" u="sng">
                        <a:solidFill>
                          <a:schemeClr val="dk1"/>
                        </a:solidFill>
                        <a:latin typeface="+mn-lt"/>
                      </a:endParaRPr>
                    </a:p>
                  </a:txBody>
                  <a:tcPr marL="34294" marR="34294" marT="0" marB="0" anchor="ctr"/>
                </a:tc>
                <a:tc>
                  <a:txBody>
                    <a:bodyPr/>
                    <a:lstStyle/>
                    <a:p>
                      <a:pPr marL="171450" marR="0" lvl="0" indent="-171450" algn="l" rtl="0" eaLnBrk="1" fontAlgn="auto" latinLnBrk="0" hangingPunct="1">
                        <a:lnSpc>
                          <a:spcPct val="100000"/>
                        </a:lnSpc>
                        <a:spcBef>
                          <a:spcPts val="300"/>
                        </a:spcBef>
                        <a:spcAft>
                          <a:spcPts val="0"/>
                        </a:spcAft>
                        <a:buClr>
                          <a:srgbClr val="000000"/>
                        </a:buClr>
                        <a:buSzPts val="1000"/>
                        <a:buFont typeface="Arial" panose="020B0604020202020204" pitchFamily="34" charset="0"/>
                        <a:buChar char="•"/>
                      </a:pPr>
                      <a:endParaRPr lang="en-US" sz="1800" kern="1200">
                        <a:solidFill>
                          <a:schemeClr val="tx2"/>
                        </a:solidFill>
                        <a:effectLst/>
                        <a:latin typeface="+mn-lt"/>
                        <a:ea typeface="+mn-ea"/>
                        <a:cs typeface="+mn-cs"/>
                      </a:endParaRPr>
                    </a:p>
                    <a:p>
                      <a:pPr marL="171450" marR="0" lvl="0" indent="-171450" algn="l">
                        <a:lnSpc>
                          <a:spcPct val="100000"/>
                        </a:lnSpc>
                        <a:spcBef>
                          <a:spcPts val="300"/>
                        </a:spcBef>
                        <a:spcAft>
                          <a:spcPts val="0"/>
                        </a:spcAft>
                        <a:buClr>
                          <a:srgbClr val="000000"/>
                        </a:buClr>
                        <a:buSzPts val="1000"/>
                        <a:buFont typeface="Arial" panose="020B0604020202020204" pitchFamily="34" charset="0"/>
                        <a:buChar char="•"/>
                      </a:pPr>
                      <a:r>
                        <a:rPr lang="en-US" sz="1800" kern="1200">
                          <a:solidFill>
                            <a:schemeClr val="tx2"/>
                          </a:solidFill>
                          <a:effectLst/>
                          <a:latin typeface="+mn-lt"/>
                          <a:ea typeface="+mn-ea"/>
                          <a:cs typeface="+mn-cs"/>
                        </a:rPr>
                        <a:t>An </a:t>
                      </a:r>
                      <a:r>
                        <a:rPr lang="en-US" sz="1800" kern="1200">
                          <a:solidFill>
                            <a:schemeClr val="dk1"/>
                          </a:solidFill>
                          <a:effectLst/>
                          <a:latin typeface="+mn-lt"/>
                          <a:ea typeface="+mn-ea"/>
                          <a:cs typeface="+mn-cs"/>
                        </a:rPr>
                        <a:t>operating system that will be compatible with devices owned by agencies or operated at MAP sites as well as systems utilized by these agencies or at these sites, such as an EHR system. As such, </a:t>
                      </a:r>
                      <a:r>
                        <a:rPr lang="en-US" sz="1800" b="1" kern="1200">
                          <a:solidFill>
                            <a:schemeClr val="dk1"/>
                          </a:solidFill>
                          <a:effectLst/>
                          <a:latin typeface="+mn-lt"/>
                          <a:ea typeface="+mn-ea"/>
                          <a:cs typeface="+mn-cs"/>
                        </a:rPr>
                        <a:t>you do not need to make any changes or upgrades to your current operating systems.</a:t>
                      </a:r>
                      <a:endParaRPr lang="en-US" sz="1800" kern="1200">
                        <a:solidFill>
                          <a:schemeClr val="dk1"/>
                        </a:solidFill>
                        <a:effectLst/>
                        <a:latin typeface="+mn-lt"/>
                        <a:ea typeface="+mn-ea"/>
                        <a:cs typeface="+mn-cs"/>
                      </a:endParaRPr>
                    </a:p>
                    <a:p>
                      <a:pPr marL="171450" marR="0" lvl="0" indent="-171450" algn="l" defTabSz="685800" rtl="0" eaLnBrk="1" fontAlgn="auto" latinLnBrk="0" hangingPunct="1">
                        <a:lnSpc>
                          <a:spcPct val="100000"/>
                        </a:lnSpc>
                        <a:spcBef>
                          <a:spcPts val="300"/>
                        </a:spcBef>
                        <a:spcAft>
                          <a:spcPts val="0"/>
                        </a:spcAft>
                        <a:buClr>
                          <a:srgbClr val="000000"/>
                        </a:buClr>
                        <a:buSzPts val="1000"/>
                        <a:buFont typeface="Arial" panose="020B0604020202020204" pitchFamily="34" charset="0"/>
                        <a:buChar char="•"/>
                        <a:tabLst/>
                        <a:defRPr/>
                      </a:pPr>
                      <a:endParaRPr lang="en-US" sz="1800" b="0" i="0" u="none" strike="noStrike" cap="none">
                        <a:solidFill>
                          <a:schemeClr val="tx1"/>
                        </a:solidFill>
                        <a:latin typeface="+mn-lt"/>
                        <a:ea typeface="Arial"/>
                        <a:cs typeface="Arial"/>
                        <a:sym typeface="Arial"/>
                      </a:endParaRPr>
                    </a:p>
                  </a:txBody>
                  <a:tcPr marL="68588" marR="68588" marT="0" marB="0" anchor="ctr"/>
                </a:tc>
                <a:extLst>
                  <a:ext uri="{0D108BD9-81ED-4DB2-BD59-A6C34878D82A}">
                    <a16:rowId xmlns:a16="http://schemas.microsoft.com/office/drawing/2014/main" val="3501742051"/>
                  </a:ext>
                </a:extLst>
              </a:tr>
            </a:tbl>
          </a:graphicData>
        </a:graphic>
      </p:graphicFrame>
      <p:sp>
        <p:nvSpPr>
          <p:cNvPr id="8" name="Title 2">
            <a:extLst>
              <a:ext uri="{FF2B5EF4-FFF2-40B4-BE49-F238E27FC236}">
                <a16:creationId xmlns:a16="http://schemas.microsoft.com/office/drawing/2014/main" id="{4AF609BE-3FB6-4524-166E-290CACAF619B}"/>
              </a:ext>
            </a:extLst>
          </p:cNvPr>
          <p:cNvSpPr>
            <a:spLocks noGrp="1"/>
          </p:cNvSpPr>
          <p:nvPr>
            <p:ph type="title"/>
          </p:nvPr>
        </p:nvSpPr>
        <p:spPr>
          <a:xfrm>
            <a:off x="571690" y="-3080"/>
            <a:ext cx="9692640" cy="1325562"/>
          </a:xfrm>
        </p:spPr>
        <p:txBody>
          <a:bodyPr>
            <a:noAutofit/>
          </a:bodyPr>
          <a:lstStyle/>
          <a:p>
            <a:r>
              <a:rPr lang="en-US" sz="3200" b="1">
                <a:latin typeface="Aptos Display"/>
                <a:cs typeface="Calibri"/>
              </a:rPr>
              <a:t>Who is </a:t>
            </a:r>
            <a:r>
              <a:rPr lang="en-US" sz="3200" b="1" err="1">
                <a:latin typeface="Aptos Display"/>
                <a:cs typeface="Calibri"/>
              </a:rPr>
              <a:t>Impruvon</a:t>
            </a:r>
            <a:r>
              <a:rPr lang="en-US" sz="3200" b="1">
                <a:latin typeface="Aptos Display"/>
                <a:cs typeface="Calibri"/>
              </a:rPr>
              <a:t>?</a:t>
            </a:r>
          </a:p>
        </p:txBody>
      </p:sp>
      <p:sp>
        <p:nvSpPr>
          <p:cNvPr id="9" name="TextBox 8">
            <a:extLst>
              <a:ext uri="{FF2B5EF4-FFF2-40B4-BE49-F238E27FC236}">
                <a16:creationId xmlns:a16="http://schemas.microsoft.com/office/drawing/2014/main" id="{FBF7463C-FFB7-1ABC-E6CC-DCD25389E2EA}"/>
              </a:ext>
            </a:extLst>
          </p:cNvPr>
          <p:cNvSpPr txBox="1"/>
          <p:nvPr/>
        </p:nvSpPr>
        <p:spPr>
          <a:xfrm>
            <a:off x="377657" y="1001328"/>
            <a:ext cx="12079280" cy="646331"/>
          </a:xfrm>
          <a:prstGeom prst="rect">
            <a:avLst/>
          </a:prstGeom>
          <a:noFill/>
        </p:spPr>
        <p:txBody>
          <a:bodyPr wrap="square">
            <a:spAutoFit/>
          </a:bodyPr>
          <a:lstStyle/>
          <a:p>
            <a:pPr marL="285750" lvl="0" indent="-285750" defTabSz="457200">
              <a:buFont typeface="Arial" panose="020B0604020202020204" pitchFamily="34" charset="0"/>
              <a:buChar char="•"/>
              <a:defRPr/>
            </a:pPr>
            <a:r>
              <a:rPr lang="en-US" err="1"/>
              <a:t>Impruvon</a:t>
            </a:r>
            <a:r>
              <a:rPr lang="en-US"/>
              <a:t> Health, a trusted and proven platform in medication management in residential settings and community programs</a:t>
            </a:r>
            <a:r>
              <a:rPr kumimoji="0" lang="en-US" sz="1800" b="0" u="none" strike="noStrike" kern="1200" cap="none" spc="0" normalizeH="0" baseline="0" noProof="0">
                <a:ln>
                  <a:noFill/>
                </a:ln>
                <a:solidFill>
                  <a:prstClr val="black"/>
                </a:solidFill>
                <a:effectLst/>
                <a:uLnTx/>
                <a:uFillTx/>
                <a:latin typeface="Aptos" panose="020B0004020202020204" pitchFamily="34" charset="0"/>
                <a:ea typeface="+mn-ea"/>
                <a:cs typeface="+mn-cs"/>
              </a:rPr>
              <a:t>.</a:t>
            </a:r>
          </a:p>
        </p:txBody>
      </p:sp>
    </p:spTree>
    <p:extLst>
      <p:ext uri="{BB962C8B-B14F-4D97-AF65-F5344CB8AC3E}">
        <p14:creationId xmlns:p14="http://schemas.microsoft.com/office/powerpoint/2010/main" val="388141935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TrSxUT5BDgEdUGiyzewRnw"/>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View">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View">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iew">
      <a:fillStyleLst>
        <a:solidFill>
          <a:schemeClr val="phClr"/>
        </a:solidFill>
        <a:solidFill>
          <a:schemeClr val="phClr">
            <a:tint val="60000"/>
            <a:satMod val="120000"/>
          </a:schemeClr>
        </a:solidFill>
        <a:solidFill>
          <a:schemeClr val="phClr">
            <a:shade val="75000"/>
            <a:satMod val="16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3969A8A2-35DB-4E3B-8885-16FD20568674}"/>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otalTime>3</TotalTime>
  <Words>2176</Words>
  <Application>Microsoft Office PowerPoint</Application>
  <PresentationFormat>Widescreen</PresentationFormat>
  <Paragraphs>249</Paragraphs>
  <Slides>29</Slides>
  <Notes>21</Notes>
  <HiddenSlides>0</HiddenSlides>
  <MMClips>0</MMClips>
  <ScaleCrop>false</ScaleCrop>
  <HeadingPairs>
    <vt:vector size="8" baseType="variant">
      <vt:variant>
        <vt:lpstr>Fonts Used</vt:lpstr>
      </vt:variant>
      <vt:variant>
        <vt:i4>12</vt:i4>
      </vt:variant>
      <vt:variant>
        <vt:lpstr>Theme</vt:lpstr>
      </vt:variant>
      <vt:variant>
        <vt:i4>2</vt:i4>
      </vt:variant>
      <vt:variant>
        <vt:lpstr>Embedded OLE Servers</vt:lpstr>
      </vt:variant>
      <vt:variant>
        <vt:i4>1</vt:i4>
      </vt:variant>
      <vt:variant>
        <vt:lpstr>Slide Titles</vt:lpstr>
      </vt:variant>
      <vt:variant>
        <vt:i4>29</vt:i4>
      </vt:variant>
    </vt:vector>
  </HeadingPairs>
  <TitlesOfParts>
    <vt:vector size="44" baseType="lpstr">
      <vt:lpstr>Aptos</vt:lpstr>
      <vt:lpstr>Aptos Display</vt:lpstr>
      <vt:lpstr>Arial</vt:lpstr>
      <vt:lpstr>Calibri</vt:lpstr>
      <vt:lpstr>Century Schoolbook</vt:lpstr>
      <vt:lpstr>Courier New</vt:lpstr>
      <vt:lpstr>Franklin Gothic Book</vt:lpstr>
      <vt:lpstr>Georgia</vt:lpstr>
      <vt:lpstr>Noto Sans Symbols</vt:lpstr>
      <vt:lpstr>Segoe UI</vt:lpstr>
      <vt:lpstr>Times New Roman</vt:lpstr>
      <vt:lpstr>Wingdings 2</vt:lpstr>
      <vt:lpstr>Office Theme</vt:lpstr>
      <vt:lpstr>View</vt:lpstr>
      <vt:lpstr>think-cell Slide</vt:lpstr>
      <vt:lpstr>Department of Public Health</vt:lpstr>
      <vt:lpstr>Agenda, August 21st, 2025.</vt:lpstr>
      <vt:lpstr>A state sponsored eMAR for MAP providers.</vt:lpstr>
      <vt:lpstr>The Need for Modernization</vt:lpstr>
      <vt:lpstr>PowerPoint Presentation</vt:lpstr>
      <vt:lpstr>PowerPoint Presentation</vt:lpstr>
      <vt:lpstr>PowerPoint Presentation</vt:lpstr>
      <vt:lpstr>Procurement and Evaluation of an eMAR Provider</vt:lpstr>
      <vt:lpstr>Who is Impruvon?</vt:lpstr>
      <vt:lpstr>Next Steps</vt:lpstr>
      <vt:lpstr>Any questions?  </vt:lpstr>
      <vt:lpstr>PowerPoint Presentation</vt:lpstr>
      <vt:lpstr>Enhancements to RIA Curriculum and testing procedures      in 2024</vt:lpstr>
      <vt:lpstr>Percent of Students Tested &amp; Certified</vt:lpstr>
      <vt:lpstr>Pass Rate</vt:lpstr>
      <vt:lpstr>Time Since Training</vt:lpstr>
      <vt:lpstr>Testing Attempts</vt:lpstr>
      <vt:lpstr>Training Attempts</vt:lpstr>
      <vt:lpstr>Quality Improvement Workstream for Trainers</vt:lpstr>
      <vt:lpstr>MAP Train-the-Trainer (TTT) improvement initiatives in 2025 </vt:lpstr>
      <vt:lpstr>MAP Train-the-Trainer (TTT) Performance Update – July 2025 </vt:lpstr>
      <vt:lpstr>Discussion Item Training and testing in MAP:  </vt:lpstr>
      <vt:lpstr>PowerPoint Presentation</vt:lpstr>
      <vt:lpstr>PowerPoint Presentation</vt:lpstr>
      <vt:lpstr>PowerPoint Presentation</vt:lpstr>
      <vt:lpstr>PowerPoint Presentation</vt:lpstr>
      <vt:lpstr>PowerPoint Presentation</vt:lpstr>
      <vt:lpstr>PowerPoint Presentation</vt:lpstr>
      <vt:lpstr>Thank you Additional discussion items or questions?  </vt:lpstr>
    </vt:vector>
  </TitlesOfParts>
  <Company>Commonwealth of Massachusetts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Raju, Aishani (DPH)</dc:creator>
  <cp:lastModifiedBy>Kelly, Rodd A (DPH)</cp:lastModifiedBy>
  <cp:revision>2</cp:revision>
  <dcterms:created xsi:type="dcterms:W3CDTF">2025-08-11T13:07:50Z</dcterms:created>
  <dcterms:modified xsi:type="dcterms:W3CDTF">2025-08-26T14:25:17Z</dcterms:modified>
</cp:coreProperties>
</file>