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6" r:id="rId1"/>
    <p:sldMasterId id="2147483898" r:id="rId2"/>
    <p:sldMasterId id="2147483911" r:id="rId3"/>
    <p:sldMasterId id="2147483924" r:id="rId4"/>
    <p:sldMasterId id="2147483937" r:id="rId5"/>
    <p:sldMasterId id="2147484254" r:id="rId6"/>
    <p:sldMasterId id="2147484785" r:id="rId7"/>
    <p:sldMasterId id="2147484798" r:id="rId8"/>
    <p:sldMasterId id="2147485091" r:id="rId9"/>
    <p:sldMasterId id="2147485104" r:id="rId10"/>
  </p:sldMasterIdLst>
  <p:notesMasterIdLst>
    <p:notesMasterId r:id="rId59"/>
  </p:notesMasterIdLst>
  <p:handoutMasterIdLst>
    <p:handoutMasterId r:id="rId60"/>
  </p:handoutMasterIdLst>
  <p:sldIdLst>
    <p:sldId id="729" r:id="rId11"/>
    <p:sldId id="797" r:id="rId12"/>
    <p:sldId id="798" r:id="rId13"/>
    <p:sldId id="801" r:id="rId14"/>
    <p:sldId id="802" r:id="rId15"/>
    <p:sldId id="885" r:id="rId16"/>
    <p:sldId id="869" r:id="rId17"/>
    <p:sldId id="803" r:id="rId18"/>
    <p:sldId id="804" r:id="rId19"/>
    <p:sldId id="805" r:id="rId20"/>
    <p:sldId id="806" r:id="rId21"/>
    <p:sldId id="807" r:id="rId22"/>
    <p:sldId id="808" r:id="rId23"/>
    <p:sldId id="809" r:id="rId24"/>
    <p:sldId id="810" r:id="rId25"/>
    <p:sldId id="893" r:id="rId26"/>
    <p:sldId id="895" r:id="rId27"/>
    <p:sldId id="906" r:id="rId28"/>
    <p:sldId id="897" r:id="rId29"/>
    <p:sldId id="898" r:id="rId30"/>
    <p:sldId id="899" r:id="rId31"/>
    <p:sldId id="903" r:id="rId32"/>
    <p:sldId id="905" r:id="rId33"/>
    <p:sldId id="882" r:id="rId34"/>
    <p:sldId id="886" r:id="rId35"/>
    <p:sldId id="887" r:id="rId36"/>
    <p:sldId id="888" r:id="rId37"/>
    <p:sldId id="889" r:id="rId38"/>
    <p:sldId id="890" r:id="rId39"/>
    <p:sldId id="891" r:id="rId40"/>
    <p:sldId id="892" r:id="rId41"/>
    <p:sldId id="830" r:id="rId42"/>
    <p:sldId id="817" r:id="rId43"/>
    <p:sldId id="818" r:id="rId44"/>
    <p:sldId id="819" r:id="rId45"/>
    <p:sldId id="820" r:id="rId46"/>
    <p:sldId id="821" r:id="rId47"/>
    <p:sldId id="822" r:id="rId48"/>
    <p:sldId id="823" r:id="rId49"/>
    <p:sldId id="824" r:id="rId50"/>
    <p:sldId id="825" r:id="rId51"/>
    <p:sldId id="826" r:id="rId52"/>
    <p:sldId id="827" r:id="rId53"/>
    <p:sldId id="828" r:id="rId54"/>
    <p:sldId id="812" r:id="rId55"/>
    <p:sldId id="829" r:id="rId56"/>
    <p:sldId id="814" r:id="rId57"/>
    <p:sldId id="742" r:id="rId5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76">
          <p15:clr>
            <a:srgbClr val="A4A3A4"/>
          </p15:clr>
        </p15:guide>
        <p15:guide id="2" orient="horz" pos="1261">
          <p15:clr>
            <a:srgbClr val="A4A3A4"/>
          </p15:clr>
        </p15:guide>
        <p15:guide id="3" orient="horz" pos="1412">
          <p15:clr>
            <a:srgbClr val="A4A3A4"/>
          </p15:clr>
        </p15:guide>
        <p15:guide id="4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9">
          <p15:clr>
            <a:srgbClr val="A4A3A4"/>
          </p15:clr>
        </p15:guide>
        <p15:guide id="2" pos="328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 Hwang" initials="" lastIdx="10" clrIdx="0"/>
  <p:cmAuthor id="1" name="Dana Roth" initials="DR" lastIdx="0" clrIdx="1"/>
  <p:cmAuthor id="2" name="Dana Pomeroy Roth" initials="DPR" lastIdx="3" clrIdx="2"/>
  <p:cmAuthor id="3" name="RHD" initials="RHD" lastIdx="4" clrIdx="3"/>
  <p:cmAuthor id="4" name="Richard Dougherty" initials="RHD" lastIdx="6" clrIdx="4"/>
  <p:cmAuthor id="5" name="KT" initials="K" lastIdx="3" clrIdx="5"/>
  <p:cmAuthor id="6" name=" " initials=" 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66FF"/>
    <a:srgbClr val="FF9900"/>
    <a:srgbClr val="FF99FF"/>
    <a:srgbClr val="FF3399"/>
    <a:srgbClr val="FF33CC"/>
    <a:srgbClr val="3399FF"/>
    <a:srgbClr val="CC00FF"/>
    <a:srgbClr val="BBDFFD"/>
    <a:srgbClr val="DAE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280" autoAdjust="0"/>
  </p:normalViewPr>
  <p:slideViewPr>
    <p:cSldViewPr snapToGrid="0" snapToObjects="1" showGuides="1">
      <p:cViewPr varScale="1">
        <p:scale>
          <a:sx n="64" d="100"/>
          <a:sy n="64" d="100"/>
        </p:scale>
        <p:origin x="-108" y="-570"/>
      </p:cViewPr>
      <p:guideLst>
        <p:guide orient="horz" pos="4176"/>
        <p:guide orient="horz" pos="1261"/>
        <p:guide orient="horz" pos="1412"/>
        <p:guide pos="392"/>
      </p:guideLst>
    </p:cSldViewPr>
  </p:slideViewPr>
  <p:outlineViewPr>
    <p:cViewPr>
      <p:scale>
        <a:sx n="33" d="100"/>
        <a:sy n="33" d="100"/>
      </p:scale>
      <p:origin x="42" y="852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8" d="100"/>
          <a:sy n="68" d="100"/>
        </p:scale>
        <p:origin x="-3306" y="-120"/>
      </p:cViewPr>
      <p:guideLst>
        <p:guide orient="horz" pos="2929"/>
        <p:guide pos="32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>
            <a:lvl1pPr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8" y="1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>
            <a:lvl1pPr algn="r"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285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b" anchorCtr="0" compatLnSpc="1">
            <a:prstTxWarp prst="textNoShape">
              <a:avLst/>
            </a:prstTxWarp>
          </a:bodyPr>
          <a:lstStyle>
            <a:lvl1pPr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8" y="883285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38357463-D1CE-4BFF-A1AD-663F1A17DF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90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8475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>
            <a:lvl1pPr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8" y="0"/>
            <a:ext cx="3038475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>
            <a:lvl1pPr algn="r"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8575" y="685800"/>
            <a:ext cx="4491038" cy="3370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2927" y="4416427"/>
            <a:ext cx="6156324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4"/>
            <a:endParaRPr lang="en-US" noProof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9202"/>
            <a:ext cx="3038475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b" anchorCtr="0" compatLnSpc="1">
            <a:prstTxWarp prst="textNoShape">
              <a:avLst/>
            </a:prstTxWarp>
          </a:bodyPr>
          <a:lstStyle>
            <a:lvl1pPr defTabSz="913592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8" y="8839202"/>
            <a:ext cx="3038475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657FE82D-8BD1-4F09-9CC7-CFD40F2A98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6674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spcBef>
        <a:spcPct val="30000"/>
      </a:spcBef>
      <a:spcAft>
        <a:spcPct val="30000"/>
      </a:spcAft>
      <a:buFont typeface="Monotype Sorts" pitchFamily="2" charset="2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just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681" indent="-285647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586" indent="-22851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621" indent="-22851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6653" indent="-22851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3689" indent="-2285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0724" indent="-2285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7755" indent="-2285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4791" indent="-2285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B14834A-8FC9-4C1D-8E02-53DE9F41255B}" type="slidenum">
              <a:rPr lang="en-US" altLang="en-US" sz="1200">
                <a:latin typeface="Times New Roman" pitchFamily="18" charset="0"/>
              </a:rPr>
              <a:pPr>
                <a:defRPr/>
              </a:pPr>
              <a:t>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193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9513" y="695325"/>
            <a:ext cx="4651375" cy="3487738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8393"/>
            <a:ext cx="5608320" cy="4182979"/>
          </a:xfrm>
          <a:noFill/>
        </p:spPr>
        <p:txBody>
          <a:bodyPr lIns="93433" tIns="46718" rIns="93433" bIns="46718"/>
          <a:lstStyle/>
          <a:p>
            <a:pPr eaLnBrk="1" hangingPunct="1"/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970938" y="8828777"/>
            <a:ext cx="3037840" cy="4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33" tIns="46718" rIns="93433" bIns="46718" anchor="b"/>
          <a:lstStyle/>
          <a:p>
            <a:pPr algn="r" defTabSz="972753" eaLnBrk="1" hangingPunct="1"/>
            <a:fld id="{31608466-B782-45AF-9CDA-27B5D3DFD136}" type="slidenum">
              <a:rPr lang="en-US" altLang="en-US" sz="1200">
                <a:latin typeface="Arial" pitchFamily="34" charset="0"/>
              </a:rPr>
              <a:pPr algn="r" defTabSz="972753" eaLnBrk="1" hangingPunct="1"/>
              <a:t>10</a:t>
            </a:fld>
            <a:endParaRPr lang="en-US" altLang="en-US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just" defTabSz="904029">
              <a:spcBef>
                <a:spcPct val="30000"/>
              </a:spcBef>
              <a:spcAft>
                <a:spcPct val="30000"/>
              </a:spcAft>
              <a:buFont typeface="Monotype Sorts" pitchFamily="-84" charset="2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8824" indent="-288009" algn="just" defTabSz="904029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0437" indent="-228807" algn="just" defTabSz="904029"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2851" indent="-228807" defTabSz="904029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3665" indent="-228807" defTabSz="90402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4480" indent="-228807" defTabSz="9040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95294" indent="-228807" defTabSz="9040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56109" indent="-228807" defTabSz="9040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16924" indent="-228807" defTabSz="9040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C21CE99-3878-458E-943E-A5E2570AB739}" type="slidenum">
              <a:rPr lang="en-US" altLang="en-US" smtClean="0">
                <a:latin typeface="Times New Roman" pitchFamily="18" charset="0"/>
              </a:rPr>
              <a:pPr algn="r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16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3683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682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just" defTabSz="904029">
              <a:spcBef>
                <a:spcPct val="30000"/>
              </a:spcBef>
              <a:spcAft>
                <a:spcPct val="30000"/>
              </a:spcAft>
              <a:buFont typeface="Monotype Sorts" pitchFamily="-84" charset="2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8824" indent="-288009" algn="just" defTabSz="904029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0437" indent="-228807" algn="just" defTabSz="904029">
              <a:spcBef>
                <a:spcPct val="30000"/>
              </a:spcBef>
              <a:buFont typeface="Arial" pitchFamily="34" charset="0"/>
              <a:buChar char="–"/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2851" indent="-228807" defTabSz="904029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3665" indent="-228807" defTabSz="90402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34480" indent="-228807" defTabSz="9040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95294" indent="-228807" defTabSz="9040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56109" indent="-228807" defTabSz="9040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16924" indent="-228807" defTabSz="9040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DC21CE99-3878-458E-943E-A5E2570AB739}" type="slidenum">
              <a:rPr lang="en-US" altLang="en-US" smtClean="0">
                <a:latin typeface="Times New Roman" pitchFamily="18" charset="0"/>
              </a:rPr>
              <a:pPr algn="r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24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6" name="Picture 4" descr="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>
            <a:fillRect/>
          </a:stretch>
        </p:blipFill>
        <p:spPr bwMode="auto">
          <a:xfrm>
            <a:off x="-3175" y="223838"/>
            <a:ext cx="915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</p:spTree>
    <p:extLst>
      <p:ext uri="{BB962C8B-B14F-4D97-AF65-F5344CB8AC3E}">
        <p14:creationId xmlns:p14="http://schemas.microsoft.com/office/powerpoint/2010/main" val="93172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A0057DB5-8FF7-4BA7-8914-A1AF0B1A2C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54433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655A9-5437-46F7-BE10-B733BBE993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4818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7EAF-A988-4BC9-BBA0-994513A9C5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47649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2A28F-D383-4731-ACAF-1D27A91558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56302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3801-6374-4BD5-9140-E5FBA2376F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1603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1697D-BE05-41B4-9122-1D794F4B60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30693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82DF-37D0-4415-86A0-912A89C81F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4423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994ED-10BB-439A-A30C-E8F548AB40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29929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2F5DE-A505-4BD2-9D2C-818CEA9E81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44266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4FA3-8001-4396-846C-04B17CD884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15574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67A76-8480-4EEA-B124-233A2FE577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680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5" y="223838"/>
            <a:ext cx="2127250" cy="5902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3838"/>
            <a:ext cx="6232525" cy="5902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B6A19AC-5F13-45D0-82BB-124D812311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1614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9" descr="BSAS_Logo_tag_WEB_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895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est ver2b se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15494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2D1069-994C-4457-BCB8-230B112B0F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56825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FC530E7-144D-41B8-859B-B8CE142CB1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3705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1EC910-F471-49E7-A50B-79DE0C8ADB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74114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4052CE-05A3-43E4-982A-C0FF7867FD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78506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35F0D54-3B23-4165-82DF-C74BF2BBDD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93126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380E01-C9C7-4D48-AC85-58A0F2DA42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6828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0D027E-C267-4D7C-A545-0866C61390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78771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651516B-1CB7-4BE6-A6D1-015F25DBC6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3032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CE2EE80-13CE-475A-ADCB-47ABB58CD6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51886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69A0A19-E671-4A3D-B5F7-1B4F9E7412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6391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313" y="223838"/>
            <a:ext cx="4818062" cy="708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27C9FCF-F3F4-40F2-BD82-0E67C2AB7E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5391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A6F9E2-5F4C-40F5-8EE7-0E1B8D8185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12970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D538FA-0A8D-4A17-AC85-204BD3ED2E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68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5EF8-BA54-4476-BA33-A01CE7F0ED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9874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29ABF-028A-490C-AF4C-248A0301E7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8093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974C9-E980-4318-BF1D-D7BE50CB95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8655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983C3-5F08-4682-91F6-0BFB2BE94B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1007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EE05-FAC0-4D6F-BC80-8D92EBD399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9834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5D9CA-FDE7-4040-A0A8-1C02355BDE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3959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1E3E-BF31-4D0D-B716-39DDD0891F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108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354082"/>
            <a:ext cx="3962628" cy="476250"/>
          </a:xfrm>
          <a:ln/>
        </p:spPr>
        <p:txBody>
          <a:bodyPr/>
          <a:lstStyle>
            <a:lvl1pPr algn="l">
              <a:defRPr lang="en-US" sz="1600" b="1"/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  <a:endParaRPr lang="en-US" sz="180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5758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0B50-70AB-42C2-9BE4-98D9AA96E4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2990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559CC-424E-4BCC-A699-40410B1EB3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269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1F6DA-C4D7-4CD6-9A69-FE5772C34F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6852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81D6-EFAC-40F8-9EB6-89E513D40C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2716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0F5B8-3C67-49FB-BFDE-53F19291CC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1143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EE11-BE99-4372-8245-3BDAF12E6F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7312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DF9D-FBE3-4002-856C-24217C4C19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218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767C-F98F-42DD-B5E3-835C17AD92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9529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C91F6-8D43-4265-B8AC-16A4DA030A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4398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88E3B-86B4-444A-BB61-928A637C5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647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1B72EA1-7B23-430E-A64E-0ED8745C61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526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DEE4-5715-466A-AE17-16767AD409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5779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C5D5-E614-4D90-BBA9-26EE154C37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1918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85D4-FB7B-4753-B141-C70E149CE8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6463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48A21-AA24-4C04-8756-391CADAF40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5817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C717-E613-47A6-AE4E-34E91B1746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3710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1566-3DE2-4961-BD74-828A93E791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0458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1E16-300A-4A1B-A6BA-33DE3CF47C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7111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CBBDC-0F58-45EE-B119-74C190FBC0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3051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9EEB7-2E0B-4832-B276-2D77059410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181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5EEF-4DB4-4405-80CF-5D62DA3B45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508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4811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9DC3DB0-886C-48F7-9F68-2C470700E8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87210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FB6B-8DC9-4A18-AC01-1E37FA579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2101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8229B-D487-452F-B996-4923506DF0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2785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1650B-A5DA-4C75-ADB4-577AE83813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3265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C8499-9A50-43BB-A276-38DF5F70FD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07131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AD026-AF53-495A-9DE6-A8540DC3FC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4921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3907-2CEE-4735-BCC0-D4D0FEC837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6810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FD949-1B10-4794-97A8-2417DD96B8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644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CD6E3-28FA-40A5-B9F0-D21B515068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938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37C11-0C3C-47B7-88B0-B902D52D7C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41123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9" descr="BSAS_Logo_tag_WEB_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895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est ver2b se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15494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71079E-C80E-45CC-8D30-C918E70854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749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324AB848-0D79-4BB1-8551-76E286A342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0299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D780E0F-A3FC-483A-A3E5-D5033424F5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51047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12A531-BE4E-42B8-89DE-E85BC4871E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0159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608CA70-2ABB-4E51-AA3C-55C760DF3A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7787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D9D8C50-BAFA-4771-A601-F2F9CE6CA2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2445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7034BF8-ABE9-4F20-8453-A3826AD297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3601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63E20D-C208-4033-A4E5-FFF456B4BE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5067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911B166-6D7D-489B-97BA-DD83A9A60F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24829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209B5D4-87DD-4E93-9A59-122546D11B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5567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C5A53D-4DA1-47C9-A1FD-543D6AD6F3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35726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724346-8D01-4F87-AD6D-13BCCC228A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27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264410CA-55B0-40FE-BEFE-CD979DB58F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66631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67949F-1704-4906-971A-69DB0C9E67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9224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B709-F2F1-4ED7-864F-D3BB538D3A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4588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6BA61-87E7-4D00-897A-A1DD59C2EE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06086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7C2E4-1EC6-409B-98B4-037B89B60C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5283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C696C-5438-4A94-8AF3-8014564F8A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62886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072B3-92E1-495C-B8B3-AF7CF82EC1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89156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ED94-429C-41BA-9F25-51FEECC39F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08621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49630-B2B7-476E-AAEE-AEF009624C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11282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636E-D050-4267-9CDB-DBCA495DCE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60590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20AA8-5E9E-40AE-A0E5-377AB41A29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573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BD109FE-154F-49E4-8D02-47A3E8B500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06744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8568F-CFC4-4D1A-A82D-40EA4DFA6E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81023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7B53A-DA4C-43ED-816C-0F6C060B87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652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229195"/>
            <a:ext cx="525606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8933" y="1599903"/>
            <a:ext cx="4043795" cy="4525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599903"/>
            <a:ext cx="4043795" cy="4525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38D74-0F22-4E6B-89D4-F73C8449D9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80409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932" y="229196"/>
            <a:ext cx="8226136" cy="5896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6F97D-DABC-4820-B3C7-D607509117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45053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014E7-2697-423B-9AF9-5A60722DC9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96838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1F060-CFC2-4034-B94D-6FBA18A375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64064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8AB14-E65D-404C-8497-D374B36485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95173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3CD89-E1FC-4431-8FDC-A69BEE278D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97008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1D33A-BFBE-4597-8BD1-9CEC8C7116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24816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49DFE-3693-4AB7-9BD3-49F05A6050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40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F9B59B9E-22FA-4207-A1FB-7239D803BF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7778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AC3B-43B8-455D-B0A2-3397697BE6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15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B778-A389-42F9-9D2C-4430971A61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6755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2FE71-15FA-4928-8586-A4B02E7D2D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3104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76099-DF61-4D30-AB50-C8D4BB113A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03154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92AB8-DED9-4060-9824-BCD9CE1E00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81676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59EBE-C261-4CB9-BE24-011EADF74A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43474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9" descr="BSAS_Logo_tag_WEB_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895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est ver2b se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15494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E178DD-4455-4175-BC9B-5DD2E5ED19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87302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41D70F5-B983-4D2B-BB95-E4FA682B3A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97777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91E3A06-42C8-4156-A968-10FAD79C36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32267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D08D19-2534-477E-88DC-FD2FB4FAE5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36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A8463FEC-5F86-4FAD-BCFF-6CA12CA885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973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1F5F439-14E3-44B7-B016-1D5FA39616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19872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CC9985-1AE0-43F2-8C27-39E085D6EB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92946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E17C149-9794-4721-A3AD-5FEA020F17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9627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CC8FB0-76C8-491E-8001-84820E6C18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1674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680A79F-5980-45DB-B452-5068BC9610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79144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B74334-71BC-4036-8BE8-7E53A8EEB8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96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7C1A818-41F8-4EB1-B9C1-0051DD8D3F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21774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5257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D3CCA2-E67F-49CE-893B-58B4E9B3DD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24075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905000"/>
            <a:ext cx="9144000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8188"/>
            <a:ext cx="2667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8288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3886200"/>
            <a:ext cx="9144000" cy="90488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792D1-0702-4439-949D-DE7270B3AC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76423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1A51-68E6-48F8-BFCA-5C5C28BB74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69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6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1313" y="223838"/>
            <a:ext cx="48180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B23659A-8EA9-485F-B181-D56A6DF507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4" descr="bann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97" b="8861"/>
          <a:stretch>
            <a:fillRect/>
          </a:stretch>
        </p:blipFill>
        <p:spPr bwMode="auto">
          <a:xfrm>
            <a:off x="-3175" y="223838"/>
            <a:ext cx="4011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0" r:id="rId1"/>
    <p:sldLayoutId id="2147501981" r:id="rId2"/>
    <p:sldLayoutId id="2147501982" r:id="rId3"/>
    <p:sldLayoutId id="2147501983" r:id="rId4"/>
    <p:sldLayoutId id="2147501984" r:id="rId5"/>
    <p:sldLayoutId id="2147501985" r:id="rId6"/>
    <p:sldLayoutId id="2147501986" r:id="rId7"/>
    <p:sldLayoutId id="2147501987" r:id="rId8"/>
    <p:sldLayoutId id="2147501988" r:id="rId9"/>
    <p:sldLayoutId id="2147501989" r:id="rId10"/>
    <p:sldLayoutId id="2147501990" r:id="rId11"/>
    <p:sldLayoutId id="214750199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724400" y="0"/>
            <a:ext cx="4419600" cy="144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267" name="Picture 8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5240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5146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269" name="Picture 10" descr="best ver2b sea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203200"/>
            <a:ext cx="10922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048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D050094-566A-4114-A9B7-1A8E8F694D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102" r:id="rId1"/>
    <p:sldLayoutId id="2147502103" r:id="rId2"/>
    <p:sldLayoutId id="2147502104" r:id="rId3"/>
    <p:sldLayoutId id="2147502105" r:id="rId4"/>
    <p:sldLayoutId id="2147502106" r:id="rId5"/>
    <p:sldLayoutId id="2147502107" r:id="rId6"/>
    <p:sldLayoutId id="2147502108" r:id="rId7"/>
    <p:sldLayoutId id="2147502109" r:id="rId8"/>
    <p:sldLayoutId id="2147502110" r:id="rId9"/>
    <p:sldLayoutId id="2147502111" r:id="rId10"/>
    <p:sldLayoutId id="2147502112" r:id="rId11"/>
    <p:sldLayoutId id="21475021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2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DBEDD5A-1960-4D94-9C78-93A9D1B665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61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1" r:id="rId1"/>
    <p:sldLayoutId id="2147501992" r:id="rId2"/>
    <p:sldLayoutId id="2147501993" r:id="rId3"/>
    <p:sldLayoutId id="2147501994" r:id="rId4"/>
    <p:sldLayoutId id="2147501995" r:id="rId5"/>
    <p:sldLayoutId id="2147501996" r:id="rId6"/>
    <p:sldLayoutId id="2147501997" r:id="rId7"/>
    <p:sldLayoutId id="2147501998" r:id="rId8"/>
    <p:sldLayoutId id="2147501999" r:id="rId9"/>
    <p:sldLayoutId id="2147502000" r:id="rId10"/>
    <p:sldLayoutId id="2147502001" r:id="rId11"/>
    <p:sldLayoutId id="214750200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6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FDFDF22-58E4-4E47-85B9-2F5AA36908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85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2" r:id="rId1"/>
    <p:sldLayoutId id="2147502003" r:id="rId2"/>
    <p:sldLayoutId id="2147502004" r:id="rId3"/>
    <p:sldLayoutId id="2147502005" r:id="rId4"/>
    <p:sldLayoutId id="2147502006" r:id="rId5"/>
    <p:sldLayoutId id="2147502007" r:id="rId6"/>
    <p:sldLayoutId id="2147502008" r:id="rId7"/>
    <p:sldLayoutId id="2147502009" r:id="rId8"/>
    <p:sldLayoutId id="2147502010" r:id="rId9"/>
    <p:sldLayoutId id="2147502011" r:id="rId10"/>
    <p:sldLayoutId id="2147502012" r:id="rId11"/>
    <p:sldLayoutId id="21475020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100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EF3FA4C-1B04-423A-B173-75684B9CD5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109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3" r:id="rId1"/>
    <p:sldLayoutId id="2147502014" r:id="rId2"/>
    <p:sldLayoutId id="2147502015" r:id="rId3"/>
    <p:sldLayoutId id="2147502016" r:id="rId4"/>
    <p:sldLayoutId id="2147502017" r:id="rId5"/>
    <p:sldLayoutId id="2147502018" r:id="rId6"/>
    <p:sldLayoutId id="2147502019" r:id="rId7"/>
    <p:sldLayoutId id="2147502020" r:id="rId8"/>
    <p:sldLayoutId id="2147502021" r:id="rId9"/>
    <p:sldLayoutId id="2147502022" r:id="rId10"/>
    <p:sldLayoutId id="2147502023" r:id="rId11"/>
    <p:sldLayoutId id="214750202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724400" y="0"/>
            <a:ext cx="4419600" cy="144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3" name="Picture 8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5240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5146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5" name="Picture 10" descr="best ver2b sea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203200"/>
            <a:ext cx="10922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048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E9AC45-FFC9-4915-8C13-5AA59ED8A2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74" r:id="rId1"/>
    <p:sldLayoutId id="2147502075" r:id="rId2"/>
    <p:sldLayoutId id="2147502076" r:id="rId3"/>
    <p:sldLayoutId id="2147502077" r:id="rId4"/>
    <p:sldLayoutId id="2147502078" r:id="rId5"/>
    <p:sldLayoutId id="2147502079" r:id="rId6"/>
    <p:sldLayoutId id="2147502080" r:id="rId7"/>
    <p:sldLayoutId id="2147502081" r:id="rId8"/>
    <p:sldLayoutId id="2147502082" r:id="rId9"/>
    <p:sldLayoutId id="2147502083" r:id="rId10"/>
    <p:sldLayoutId id="2147502084" r:id="rId11"/>
    <p:sldLayoutId id="21475020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6148" name="Picture 3" descr="BSAS_Logo_tag_col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A6E1262-5A0E-42D7-AF31-C080F2F72C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15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6157" name="Picture 14" descr="DPH Logo - Bl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86" r:id="rId1"/>
    <p:sldLayoutId id="2147502025" r:id="rId2"/>
    <p:sldLayoutId id="2147502026" r:id="rId3"/>
    <p:sldLayoutId id="2147502027" r:id="rId4"/>
    <p:sldLayoutId id="2147502028" r:id="rId5"/>
    <p:sldLayoutId id="2147502029" r:id="rId6"/>
    <p:sldLayoutId id="2147502030" r:id="rId7"/>
    <p:sldLayoutId id="2147502031" r:id="rId8"/>
    <p:sldLayoutId id="2147502032" r:id="rId9"/>
    <p:sldLayoutId id="2147502033" r:id="rId10"/>
    <p:sldLayoutId id="2147502034" r:id="rId11"/>
    <p:sldLayoutId id="2147502035" r:id="rId12"/>
    <p:sldLayoutId id="214750203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6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494D3FE-2F11-4550-996E-2407ABDF7B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205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88" r:id="rId1"/>
    <p:sldLayoutId id="2147502048" r:id="rId2"/>
    <p:sldLayoutId id="2147502049" r:id="rId3"/>
    <p:sldLayoutId id="2147502050" r:id="rId4"/>
    <p:sldLayoutId id="2147502051" r:id="rId5"/>
    <p:sldLayoutId id="2147502052" r:id="rId6"/>
    <p:sldLayoutId id="2147502053" r:id="rId7"/>
    <p:sldLayoutId id="2147502054" r:id="rId8"/>
    <p:sldLayoutId id="2147502055" r:id="rId9"/>
    <p:sldLayoutId id="2147502056" r:id="rId10"/>
    <p:sldLayoutId id="2147502057" r:id="rId11"/>
    <p:sldLayoutId id="214750205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724400" y="0"/>
            <a:ext cx="4419600" cy="144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19" name="Picture 8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52400"/>
            <a:ext cx="213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5146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21" name="Picture 10" descr="best ver2b sea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203200"/>
            <a:ext cx="10922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04800"/>
            <a:ext cx="5257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For Policy Development Purposes Only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C884566-90CE-42D4-AEF0-D21581535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89" r:id="rId1"/>
    <p:sldLayoutId id="2147502090" r:id="rId2"/>
    <p:sldLayoutId id="2147502091" r:id="rId3"/>
    <p:sldLayoutId id="2147502092" r:id="rId4"/>
    <p:sldLayoutId id="2147502093" r:id="rId5"/>
    <p:sldLayoutId id="2147502094" r:id="rId6"/>
    <p:sldLayoutId id="2147502095" r:id="rId7"/>
    <p:sldLayoutId id="2147502096" r:id="rId8"/>
    <p:sldLayoutId id="2147502097" r:id="rId9"/>
    <p:sldLayoutId id="2147502098" r:id="rId10"/>
    <p:sldLayoutId id="2147502099" r:id="rId11"/>
    <p:sldLayoutId id="214750210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44780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44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52400"/>
            <a:ext cx="2057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0"/>
            <a:ext cx="525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For Policy Development Purposes Only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3AC2956-D01B-426E-9886-70EABB27AA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6767513"/>
            <a:ext cx="9144000" cy="90487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447800"/>
            <a:ext cx="9144000" cy="7620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53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101" r:id="rId1"/>
    <p:sldLayoutId id="2147502059" r:id="rId2"/>
    <p:sldLayoutId id="2147502060" r:id="rId3"/>
    <p:sldLayoutId id="2147502061" r:id="rId4"/>
    <p:sldLayoutId id="2147502062" r:id="rId5"/>
    <p:sldLayoutId id="2147502063" r:id="rId6"/>
    <p:sldLayoutId id="2147502064" r:id="rId7"/>
    <p:sldLayoutId id="2147502065" r:id="rId8"/>
    <p:sldLayoutId id="2147502066" r:id="rId9"/>
    <p:sldLayoutId id="2147502067" r:id="rId10"/>
    <p:sldLayoutId id="2147502068" r:id="rId11"/>
    <p:sldLayoutId id="214750206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files/documents/2017/09/25/2017%20Guide%20only.pdf" TargetMode="External"/><Relationship Id="rId2" Type="http://schemas.openxmlformats.org/officeDocument/2006/relationships/hyperlink" Target="https://www.mass.gov/learn-more-about-conflicts-of-intere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ss.gov/ago/government-resources/open-meeting-law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s.gov/eohhs/gov/departments/dph/stop-addiction/current-statistics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eohhs/gov/departments/dph/programs/hcq/oems/" TargetMode="External"/><Relationship Id="rId2" Type="http://schemas.openxmlformats.org/officeDocument/2006/relationships/hyperlink" Target="https://www.mass.gov/service-details/emergency-medical-care-advisory-board-emcab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athy.creed@state.ma.us" TargetMode="External"/><Relationship Id="rId2" Type="http://schemas.openxmlformats.org/officeDocument/2006/relationships/hyperlink" Target="https://www.pace.state.ma.us/kc/ilc/course_launch_router.asp?strBuildingID=5&amp;strFunctionID=37&amp;crs_ident=C27172&amp;return_loc=course_info_enroll_frm.asp?strBuildingID%3D5%26strFunctionID%3D37%26strSearchType%3DAND%26intSearchID%3D%26blnReturn%3DTrue%26table%3Dcrs%26function%3Dcourse_info_enroll%26crs_ident%3DC27172%26keywords%3Dconflict%26topic%3DT00011&amp;strReturnLocString=Return+to+Course+Catalo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ss.gov/ethics/revised-implementation-procedures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ChangeArrowheads="1"/>
          </p:cNvSpPr>
          <p:nvPr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pic>
        <p:nvPicPr>
          <p:cNvPr id="57348" name="Picture 4" descr="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>
            <a:fillRect/>
          </a:stretch>
        </p:blipFill>
        <p:spPr bwMode="auto">
          <a:xfrm>
            <a:off x="0" y="231811"/>
            <a:ext cx="915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90" y="1355835"/>
            <a:ext cx="8174421" cy="5044964"/>
          </a:xfrm>
        </p:spPr>
        <p:txBody>
          <a:bodyPr/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EMERGENCY MEDICAL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CARE ADVISORY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BOARD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Bureau of Health Care Safety and Quality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Department of Public Health</a:t>
            </a:r>
            <a:br>
              <a:rPr lang="en-US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Wednesday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November 15, 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Slide </a:t>
            </a:r>
            <a:fld id="{DE2FD903-DCFA-44FB-AF46-1B47316D3FA1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1300" y="1612900"/>
            <a:ext cx="8813800" cy="4343400"/>
          </a:xfrm>
        </p:spPr>
        <p:txBody>
          <a:bodyPr/>
          <a:lstStyle/>
          <a:p>
            <a:r>
              <a:rPr lang="en-US" sz="2400" dirty="0"/>
              <a:t>A Quorum is defined as:  </a:t>
            </a:r>
          </a:p>
          <a:p>
            <a:pPr lvl="1"/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a </a:t>
            </a:r>
            <a:r>
              <a:rPr lang="en-US" sz="2400" b="1" dirty="0"/>
              <a:t>simple majority </a:t>
            </a:r>
            <a:r>
              <a:rPr lang="en-US" sz="2400" dirty="0"/>
              <a:t>of the members of a public body, unless otherwise provided in a general or special law, executive order, or other authorizing provision.  G.L. c. 30A, § 18.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/>
              <a:t>As applied to EMCAB—a quorum equals 21 members  (½ of 41  members + 1 )</a:t>
            </a:r>
            <a:r>
              <a:rPr lang="en-US" sz="2000" b="1" dirty="0"/>
              <a:t>  </a:t>
            </a:r>
          </a:p>
          <a:p>
            <a:pPr marL="0" indent="0"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FontTx/>
              <a:buNone/>
              <a:defRPr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370388" y="357188"/>
            <a:ext cx="42037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What is a Quorum?</a:t>
            </a:r>
          </a:p>
        </p:txBody>
      </p:sp>
    </p:spTree>
    <p:extLst>
      <p:ext uri="{BB962C8B-B14F-4D97-AF65-F5344CB8AC3E}">
        <p14:creationId xmlns:p14="http://schemas.microsoft.com/office/powerpoint/2010/main" val="39929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Avoiding OML Violation-Best Practice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Public body members must not engage in “serial  deliberations”—a series of separate, independent conversations outside of a meeting among a quorum of the members regarding a topic within its jurisdiction.  </a:t>
            </a:r>
          </a:p>
          <a:p>
            <a:endParaRPr lang="en-US" sz="2400" dirty="0"/>
          </a:p>
          <a:p>
            <a:r>
              <a:rPr lang="en-US" sz="2400" dirty="0"/>
              <a:t>In order to avoid even the appearance of a potential OML violation, the AGO advises public body members to refrain from communications over email except for distributing meeting agenda, scheduling meetings and distributing documents created by nonmembers.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25D97E69-5330-470B-93E8-DB1E33CE7139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31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Slide </a:t>
            </a:r>
            <a:fld id="{720C4AC3-29D8-4363-8563-539EF99A987C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24066"/>
            <a:ext cx="8229600" cy="46110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Attorney General’s Regulations, 940 CMR 29.10, permit members to participate remotely in future public meetings if the public body specifically votes to allow remote participation. 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2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On September 24, </a:t>
            </a:r>
            <a:r>
              <a:rPr lang="en-US" sz="2200" dirty="0" smtClean="0"/>
              <a:t>2013, </a:t>
            </a:r>
            <a:r>
              <a:rPr lang="en-US" sz="2200" dirty="0"/>
              <a:t>EMCAB voted to allow its members (and members of its standing committees) to participate remotely.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/>
              <a:t>  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AGO strongly encourages all members to be physically present at public meetings, when possible.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51313" y="223838"/>
            <a:ext cx="4818062" cy="825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kern="0" dirty="0"/>
              <a:t>Remote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9212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Slide </a:t>
            </a:r>
            <a:fld id="{720C4AC3-29D8-4363-8563-539EF99A987C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24066"/>
            <a:ext cx="8229600" cy="46110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SzPct val="75000"/>
              <a:defRPr/>
            </a:pPr>
            <a:r>
              <a:rPr lang="en-US" sz="2400" dirty="0"/>
              <a:t>Public body members may participate remotely in a meeting </a:t>
            </a:r>
            <a:r>
              <a:rPr lang="en-US" sz="2400" b="1" dirty="0"/>
              <a:t>“only if physical attendance would be unreasonably difficult.”</a:t>
            </a:r>
            <a:r>
              <a:rPr lang="en-US" sz="2400" dirty="0"/>
              <a:t> 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 quorum of the body, including the chair, must be </a:t>
            </a:r>
            <a:r>
              <a:rPr lang="en-US" sz="2400" b="1" i="1" dirty="0"/>
              <a:t>physically present</a:t>
            </a:r>
            <a:r>
              <a:rPr lang="en-US" sz="2400" dirty="0"/>
              <a:t> at the meeting location.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Members of a public body who participate remotely and all persons present must be clearly audible to each other.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kern="0" dirty="0"/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All votes taken during a meeting in which a member participates remotely </a:t>
            </a:r>
            <a:r>
              <a:rPr lang="en-US" sz="2400" b="1" dirty="0"/>
              <a:t>must be by roll call vote.</a:t>
            </a:r>
            <a:endParaRPr lang="en-US" sz="2400" kern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51313" y="223838"/>
            <a:ext cx="4818062" cy="825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kern="0" dirty="0"/>
              <a:t>Reasons/Minimum Requirements for Remote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3514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/>
              <a:t>Slide </a:t>
            </a:r>
            <a:fld id="{7F935927-9247-410F-BB0C-69F1B8AA06A7}" type="slidenum">
              <a:rPr lang="en-US" altLang="en-US" sz="1400" smtClean="0"/>
              <a:pPr/>
              <a:t>14</a:t>
            </a:fld>
            <a:endParaRPr lang="en-US" altLang="en-US" sz="1400" dirty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7" y="1276277"/>
            <a:ext cx="8237249" cy="4955094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400" dirty="0"/>
              <a:t>	</a:t>
            </a:r>
          </a:p>
          <a:p>
            <a:pPr lvl="1">
              <a:spcBef>
                <a:spcPts val="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A member who wishes to participate remotely should notify the chair (or, in the chair’s absence, the person chairing the meeting) of his/her desire to do so, with the reason and factual support for the request. </a:t>
            </a:r>
          </a:p>
          <a:p>
            <a:pPr lvl="1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At the start of the meeting, the chair must announce members participating remotely; the meeting minutes must contain this information as well.  (No detail as to the reason is required)</a:t>
            </a:r>
            <a:r>
              <a:rPr lang="en-US" altLang="en-US" sz="2400" dirty="0"/>
              <a:t>. </a:t>
            </a:r>
          </a:p>
          <a:p>
            <a:pPr lvl="1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lvl="1">
              <a:lnSpc>
                <a:spcPct val="9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altLang="en-US" sz="2400" dirty="0"/>
              <a:t>Members participating remotely may vote; roll call vote is required.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63394" y="195401"/>
            <a:ext cx="41234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  <a:latin typeface="+mj-lt"/>
              </a:rPr>
              <a:t>Procedures  for Remote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7626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1400" dirty="0"/>
              <a:t>Slide </a:t>
            </a:r>
            <a:fld id="{0A387DB6-5DD2-4FB0-AD18-654CF32C499D}" type="slidenum">
              <a:rPr lang="en-US" altLang="en-US" sz="1400" smtClean="0"/>
              <a:pPr/>
              <a:t>15</a:t>
            </a:fld>
            <a:endParaRPr lang="en-US" altLang="en-US" sz="14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536220"/>
            <a:ext cx="8204200" cy="3594100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  <a:buSzPct val="75000"/>
              <a:buNone/>
            </a:pPr>
            <a:r>
              <a:rPr lang="en-US" sz="2000" dirty="0"/>
              <a:t>Conflict of Interest Law:</a:t>
            </a:r>
          </a:p>
          <a:p>
            <a:pPr>
              <a:lnSpc>
                <a:spcPct val="90000"/>
              </a:lnSpc>
              <a:buSzPct val="75000"/>
            </a:pPr>
            <a:r>
              <a:rPr lang="en-US" sz="2000" dirty="0">
                <a:solidFill>
                  <a:srgbClr val="003366"/>
                </a:solidFill>
                <a:hlinkClick r:id="rId2"/>
              </a:rPr>
              <a:t>https://</a:t>
            </a:r>
            <a:r>
              <a:rPr lang="en-US" sz="2000" dirty="0">
                <a:solidFill>
                  <a:srgbClr val="003366"/>
                </a:solidFill>
                <a:hlinkClick r:id="" action="ppaction://noaction"/>
              </a:rPr>
              <a:t>www.mass.gov/laws-regulations-rulings-opinions-and-advisories</a:t>
            </a:r>
          </a:p>
          <a:p>
            <a:pPr>
              <a:lnSpc>
                <a:spcPct val="90000"/>
              </a:lnSpc>
              <a:buSzPct val="75000"/>
            </a:pPr>
            <a:endParaRPr lang="en-US" sz="2000" dirty="0">
              <a:solidFill>
                <a:srgbClr val="003366"/>
              </a:solidFill>
              <a:hlinkClick r:id="" action="ppaction://noaction"/>
            </a:endParaRPr>
          </a:p>
          <a:p>
            <a:pPr>
              <a:lnSpc>
                <a:spcPct val="90000"/>
              </a:lnSpc>
              <a:buSzPct val="75000"/>
            </a:pPr>
            <a:r>
              <a:rPr lang="en-US" sz="2000" dirty="0">
                <a:solidFill>
                  <a:srgbClr val="003366"/>
                </a:solidFill>
                <a:hlinkClick r:id="" action="ppaction://noaction"/>
              </a:rPr>
              <a:t>https</a:t>
            </a:r>
            <a:r>
              <a:rPr lang="en-US" sz="2000" dirty="0">
                <a:solidFill>
                  <a:srgbClr val="003366"/>
                </a:solidFill>
                <a:hlinkClick r:id="rId2"/>
              </a:rPr>
              <a:t>://www.mass.gov/learn-more-about-conflicts-of-interest</a:t>
            </a:r>
            <a:endParaRPr lang="en-US" sz="2000" dirty="0">
              <a:solidFill>
                <a:srgbClr val="003366"/>
              </a:solidFill>
            </a:endParaRPr>
          </a:p>
          <a:p>
            <a:pPr marL="0" indent="0">
              <a:lnSpc>
                <a:spcPct val="90000"/>
              </a:lnSpc>
              <a:buSzPct val="75000"/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SzPct val="75000"/>
              <a:buNone/>
            </a:pPr>
            <a:r>
              <a:rPr lang="en-US" sz="2000" dirty="0"/>
              <a:t>Office of Attorney General, Open Meeting Law Website and Guide:</a:t>
            </a:r>
          </a:p>
          <a:p>
            <a:pPr>
              <a:lnSpc>
                <a:spcPct val="90000"/>
              </a:lnSpc>
              <a:buSzPct val="75000"/>
            </a:pPr>
            <a:r>
              <a:rPr lang="en-US" sz="2000" dirty="0">
                <a:solidFill>
                  <a:srgbClr val="003366"/>
                </a:solidFill>
                <a:hlinkClick r:id="rId3"/>
              </a:rPr>
              <a:t>https://www.mass.gov/files/documents/2017/09/25/2017%20Guide%20only.pdf</a:t>
            </a:r>
            <a:endParaRPr lang="en-US" sz="2000" dirty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SzPct val="75000"/>
            </a:pPr>
            <a:endParaRPr lang="en-US" sz="2000" dirty="0">
              <a:solidFill>
                <a:srgbClr val="003366"/>
              </a:solidFill>
              <a:hlinkClick r:id="rId4"/>
            </a:endParaRPr>
          </a:p>
          <a:p>
            <a:pPr>
              <a:lnSpc>
                <a:spcPct val="90000"/>
              </a:lnSpc>
              <a:buSzPct val="75000"/>
            </a:pPr>
            <a:r>
              <a:rPr lang="en-US" sz="2000" dirty="0">
                <a:solidFill>
                  <a:srgbClr val="003366"/>
                </a:solidFill>
                <a:hlinkClick r:id="rId4"/>
              </a:rPr>
              <a:t>http</a:t>
            </a:r>
            <a:r>
              <a:rPr lang="en-US" sz="2000" dirty="0">
                <a:solidFill>
                  <a:schemeClr val="accent1"/>
                </a:solidFill>
                <a:hlinkClick r:id="rId4"/>
              </a:rPr>
              <a:t>://www.mass.gov/ago/government-resources/open-meeting-law/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	</a:t>
            </a:r>
            <a:endParaRPr lang="en-US" altLang="en-US" sz="20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07246" y="363121"/>
            <a:ext cx="4179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+mj-lt"/>
              </a:rPr>
              <a:t>Additional References</a:t>
            </a:r>
          </a:p>
        </p:txBody>
      </p:sp>
    </p:spTree>
    <p:extLst>
      <p:ext uri="{BB962C8B-B14F-4D97-AF65-F5344CB8AC3E}">
        <p14:creationId xmlns:p14="http://schemas.microsoft.com/office/powerpoint/2010/main" val="31783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81950" y="6245225"/>
            <a:ext cx="944563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Slide </a:t>
            </a:r>
            <a:fld id="{EC8094C6-E8F8-4AA2-8081-F9E3E13DCA78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1800" dirty="0">
              <a:latin typeface="Arial" pitchFamily="34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86531" y="2469413"/>
            <a:ext cx="8770938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 smtClean="0">
                <a:solidFill>
                  <a:srgbClr val="003366"/>
                </a:solidFill>
                <a:latin typeface="+mn-lt"/>
              </a:rPr>
              <a:t>Overview of the Office </a:t>
            </a:r>
            <a:r>
              <a:rPr lang="en-US" altLang="en-US" sz="3200" b="1" dirty="0">
                <a:solidFill>
                  <a:srgbClr val="003366"/>
                </a:solidFill>
                <a:latin typeface="+mn-lt"/>
              </a:rPr>
              <a:t>of Emergency </a:t>
            </a:r>
            <a:endParaRPr lang="en-US" altLang="en-US" sz="3200" b="1" dirty="0" smtClean="0">
              <a:solidFill>
                <a:srgbClr val="003366"/>
              </a:solidFill>
              <a:latin typeface="+mn-lt"/>
            </a:endParaRPr>
          </a:p>
          <a:p>
            <a:pPr algn="ctr" eaLnBrk="1" hangingPunct="1"/>
            <a:r>
              <a:rPr lang="en-US" altLang="en-US" sz="3200" b="1" dirty="0" smtClean="0">
                <a:solidFill>
                  <a:srgbClr val="003366"/>
                </a:solidFill>
                <a:latin typeface="+mn-lt"/>
              </a:rPr>
              <a:t>Medical </a:t>
            </a:r>
            <a:r>
              <a:rPr lang="en-US" altLang="en-US" sz="3200" b="1" dirty="0">
                <a:solidFill>
                  <a:srgbClr val="003366"/>
                </a:solidFill>
                <a:latin typeface="+mn-lt"/>
              </a:rPr>
              <a:t>Services (OEMS)</a:t>
            </a:r>
            <a:br>
              <a:rPr lang="en-US" altLang="en-US" sz="3200" b="1" dirty="0">
                <a:solidFill>
                  <a:srgbClr val="003366"/>
                </a:solidFill>
                <a:latin typeface="+mn-lt"/>
              </a:rPr>
            </a:br>
            <a:endParaRPr lang="en-US" altLang="en-US" sz="3200" b="1" dirty="0">
              <a:solidFill>
                <a:srgbClr val="003366"/>
              </a:solidFill>
              <a:latin typeface="+mn-lt"/>
            </a:endParaRPr>
          </a:p>
        </p:txBody>
      </p:sp>
      <p:pic>
        <p:nvPicPr>
          <p:cNvPr id="3077" name="Picture 4" descr="banner"/>
          <p:cNvPicPr>
            <a:picLocks noChangeAspect="1" noChangeArrowheads="1"/>
          </p:cNvPicPr>
          <p:nvPr/>
        </p:nvPicPr>
        <p:blipFill>
          <a:blip r:embed="rId3"/>
          <a:srcRect b="8861"/>
          <a:stretch>
            <a:fillRect/>
          </a:stretch>
        </p:blipFill>
        <p:spPr bwMode="auto">
          <a:xfrm>
            <a:off x="-3175" y="223838"/>
            <a:ext cx="9158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1961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OEMS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433"/>
            <a:ext cx="8229600" cy="48117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Mission statement:</a:t>
            </a:r>
          </a:p>
          <a:p>
            <a:pPr marL="0" indent="0">
              <a:buNone/>
            </a:pPr>
            <a:r>
              <a:rPr lang="en-US" dirty="0"/>
              <a:t>“To promote a statewide community-based emergency medical services (EMS) system that reduces premature death and disability from acute illness and injury through the coordination of local and regional EMS resources.”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Under the EMS statute, DPH is the lead agency for statewide oversight and coordination of EMS, including: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/>
              <a:t>Ambulance service and vehicle standards,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/>
              <a:t>Certification and education of EMS personnel,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/>
              <a:t>Setting standards of clinical care in the pre-hospital environment,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/>
              <a:t>Investigating and enforcing regulatory and Protocol violations.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87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Oversight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817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2528" y="2445191"/>
            <a:ext cx="8784318" cy="1338048"/>
            <a:chOff x="92528" y="2558633"/>
            <a:chExt cx="8784318" cy="1338048"/>
          </a:xfrm>
        </p:grpSpPr>
        <p:sp>
          <p:nvSpPr>
            <p:cNvPr id="17" name="TextBox 16"/>
            <p:cNvSpPr txBox="1"/>
            <p:nvPr/>
          </p:nvSpPr>
          <p:spPr>
            <a:xfrm>
              <a:off x="92528" y="2942574"/>
              <a:ext cx="8784318" cy="954107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+mn-lt"/>
                </a:rPr>
                <a:t>Ambulance </a:t>
              </a:r>
              <a:r>
                <a:rPr lang="en-US" sz="1400" dirty="0">
                  <a:latin typeface="+mn-lt"/>
                </a:rPr>
                <a:t>service licensure (</a:t>
              </a:r>
              <a:r>
                <a:rPr lang="en-US" sz="1400" dirty="0" smtClean="0">
                  <a:latin typeface="+mn-lt"/>
                </a:rPr>
                <a:t>initial &amp; renewal</a:t>
              </a:r>
              <a:r>
                <a:rPr lang="en-US" sz="1400" dirty="0">
                  <a:latin typeface="+mn-lt"/>
                </a:rPr>
                <a:t>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+mn-lt"/>
                </a:rPr>
                <a:t>Ambulance </a:t>
              </a:r>
              <a:r>
                <a:rPr lang="en-US" sz="1400" dirty="0">
                  <a:latin typeface="+mn-lt"/>
                </a:rPr>
                <a:t>service </a:t>
              </a:r>
              <a:r>
                <a:rPr lang="en-US" sz="1400" dirty="0" smtClean="0">
                  <a:latin typeface="+mn-lt"/>
                </a:rPr>
                <a:t>inspections</a:t>
              </a:r>
              <a:br>
                <a:rPr lang="en-US" sz="1400" dirty="0" smtClean="0">
                  <a:latin typeface="+mn-lt"/>
                </a:rPr>
              </a:br>
              <a:r>
                <a:rPr lang="en-US" sz="1400" dirty="0" smtClean="0">
                  <a:latin typeface="+mn-lt"/>
                </a:rPr>
                <a:t/>
              </a:r>
              <a:br>
                <a:rPr lang="en-US" sz="1400" dirty="0" smtClean="0">
                  <a:latin typeface="+mn-lt"/>
                </a:rPr>
              </a:br>
              <a:endParaRPr lang="en-US" sz="1400" dirty="0">
                <a:latin typeface="+mn-l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+mn-lt"/>
                </a:rPr>
                <a:t>Ambulance </a:t>
              </a:r>
              <a:r>
                <a:rPr lang="en-US" sz="1400" dirty="0">
                  <a:latin typeface="+mn-lt"/>
                </a:rPr>
                <a:t>vehicle inspections and </a:t>
              </a:r>
              <a:r>
                <a:rPr lang="en-US" sz="1400" dirty="0" smtClean="0">
                  <a:latin typeface="+mn-lt"/>
                </a:rPr>
                <a:t>certification</a:t>
              </a:r>
              <a:endParaRPr lang="en-US" sz="1400" dirty="0">
                <a:latin typeface="+mn-l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+mn-lt"/>
                </a:rPr>
                <a:t>Service </a:t>
              </a:r>
              <a:r>
                <a:rPr lang="en-US" sz="1400" dirty="0">
                  <a:latin typeface="+mn-lt"/>
                </a:rPr>
                <a:t>Zone Planning </a:t>
              </a:r>
              <a:r>
                <a:rPr lang="en-US" sz="1400" dirty="0" smtClean="0">
                  <a:latin typeface="+mn-lt"/>
                </a:rPr>
                <a:t>Review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92528" y="2558633"/>
              <a:ext cx="8784318" cy="337457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charset="-128"/>
                </a:rPr>
                <a:t>Ambulance Licensure &amp; Inspection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2528" y="1208313"/>
            <a:ext cx="8784318" cy="1540810"/>
            <a:chOff x="92528" y="1251857"/>
            <a:chExt cx="8784318" cy="154081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92528" y="1251857"/>
              <a:ext cx="8784318" cy="337457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charset="-128"/>
                </a:rPr>
                <a:t>EMS Personnel Certification &amp; Training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528" y="1623116"/>
              <a:ext cx="8784318" cy="1169551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n-lt"/>
                </a:rPr>
                <a:t>Initial certification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n-lt"/>
                </a:rPr>
                <a:t>Recertification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n-lt"/>
                </a:rPr>
                <a:t>EMS Education </a:t>
              </a:r>
              <a:r>
                <a:rPr lang="en-US" sz="1400" dirty="0" smtClean="0">
                  <a:latin typeface="+mn-lt"/>
                </a:rPr>
                <a:t>(initial </a:t>
              </a:r>
              <a:r>
                <a:rPr lang="en-US" sz="1400" dirty="0">
                  <a:latin typeface="+mn-lt"/>
                </a:rPr>
                <a:t>&amp; </a:t>
              </a:r>
              <a:r>
                <a:rPr lang="en-US" sz="1400" dirty="0" smtClean="0">
                  <a:latin typeface="+mn-lt"/>
                </a:rPr>
                <a:t>continuing)</a:t>
              </a:r>
              <a:br>
                <a:rPr lang="en-US" sz="1400" dirty="0" smtClean="0">
                  <a:latin typeface="+mn-lt"/>
                </a:rPr>
              </a:br>
              <a:r>
                <a:rPr lang="en-US" sz="1400" dirty="0" smtClean="0">
                  <a:latin typeface="+mn-lt"/>
                </a:rPr>
                <a:t/>
              </a:r>
              <a:br>
                <a:rPr lang="en-US" sz="1400" dirty="0" smtClean="0">
                  <a:latin typeface="+mn-lt"/>
                </a:rPr>
              </a:br>
              <a:endParaRPr lang="en-US" sz="1400" dirty="0">
                <a:latin typeface="+mn-l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n-lt"/>
                </a:rPr>
                <a:t>Accreditation of EMT Training Institutions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n-lt"/>
                </a:rPr>
                <a:t>Approval of Instructor/Coordinators and Examiners and Chief </a:t>
              </a:r>
              <a:r>
                <a:rPr lang="en-US" sz="1400" dirty="0" smtClean="0">
                  <a:latin typeface="+mn-lt"/>
                </a:rPr>
                <a:t>Examiners</a:t>
              </a:r>
              <a:endParaRPr lang="en-US" sz="1400" dirty="0">
                <a:latin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2528" y="3507217"/>
            <a:ext cx="8784318" cy="1076121"/>
            <a:chOff x="92528" y="3561647"/>
            <a:chExt cx="8784318" cy="1076121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92528" y="3561647"/>
              <a:ext cx="8784318" cy="337457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charset="-128"/>
                </a:rPr>
                <a:t>Policy &amp; Regulatory Development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2528" y="3899104"/>
              <a:ext cx="8784318" cy="738664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+mn-lt"/>
                </a:rPr>
                <a:t>Regulations, Administrative Requirements,</a:t>
              </a:r>
              <a:br>
                <a:rPr lang="en-US" sz="1400" dirty="0" smtClean="0">
                  <a:latin typeface="+mn-lt"/>
                </a:rPr>
              </a:br>
              <a:r>
                <a:rPr lang="en-US" sz="1400" dirty="0" smtClean="0">
                  <a:latin typeface="+mn-lt"/>
                </a:rPr>
                <a:t>Advisories, Memoranda review and update</a:t>
              </a:r>
              <a:br>
                <a:rPr lang="en-US" sz="1400" dirty="0" smtClean="0">
                  <a:latin typeface="+mn-lt"/>
                </a:rPr>
              </a:br>
              <a:endParaRPr lang="en-US" sz="1400" dirty="0">
                <a:latin typeface="+mn-l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+mn-lt"/>
                </a:rPr>
                <a:t>Service Zone Planning Review, Approval, Tracking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+mn-lt"/>
                </a:rPr>
                <a:t>Legal, Legislative, and Policy questions</a:t>
              </a:r>
              <a:endParaRPr lang="en-US" sz="1400" dirty="0">
                <a:latin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2528" y="4480612"/>
            <a:ext cx="8876847" cy="884640"/>
            <a:chOff x="92528" y="4502384"/>
            <a:chExt cx="8876847" cy="88464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92528" y="4502384"/>
              <a:ext cx="8784318" cy="337457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charset="-128"/>
                </a:rPr>
                <a:t>Compliance &amp; Investigations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5057" y="4863804"/>
              <a:ext cx="8784318" cy="523220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+mn-lt"/>
                </a:rPr>
                <a:t>Complaint Investigations</a:t>
              </a:r>
              <a:br>
                <a:rPr lang="en-US" sz="1400" dirty="0" smtClean="0">
                  <a:latin typeface="+mn-lt"/>
                </a:rPr>
              </a:br>
              <a:endParaRPr lang="en-US" sz="1400" dirty="0" smtClean="0">
                <a:latin typeface="+mn-l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+mn-lt"/>
                </a:rPr>
                <a:t>Serious Incident Report Review</a:t>
              </a:r>
              <a:endParaRPr lang="en-US" sz="1400" dirty="0">
                <a:latin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528" y="5253788"/>
            <a:ext cx="8876847" cy="860677"/>
            <a:chOff x="92528" y="5264674"/>
            <a:chExt cx="8876847" cy="860677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92528" y="5264674"/>
              <a:ext cx="8784318" cy="337457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charset="-128"/>
                </a:rPr>
                <a:t>Data Analysis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5057" y="5602131"/>
              <a:ext cx="8784318" cy="523220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+mn-lt"/>
                </a:rPr>
                <a:t>EMS Data Systems (MATRIS)</a:t>
              </a:r>
              <a:br>
                <a:rPr lang="en-US" sz="1400" dirty="0" smtClean="0">
                  <a:latin typeface="+mn-lt"/>
                </a:rPr>
              </a:br>
              <a:endParaRPr lang="en-US" sz="1400" dirty="0" smtClean="0">
                <a:latin typeface="+mn-l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+mn-lt"/>
                </a:rPr>
                <a:t>Trauma Data System</a:t>
              </a:r>
              <a:endParaRPr lang="en-US" sz="1400" dirty="0">
                <a:latin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2528" y="6011635"/>
            <a:ext cx="8876847" cy="860677"/>
            <a:chOff x="92528" y="6044293"/>
            <a:chExt cx="8876847" cy="860677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92528" y="6044293"/>
              <a:ext cx="8784318" cy="337457"/>
            </a:xfrm>
            <a:prstGeom prst="roundRect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charset="-128"/>
                </a:rPr>
                <a:t>Clinical</a:t>
              </a:r>
              <a:r>
                <a:rPr kumimoji="0" lang="en-US" sz="18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ＭＳ Ｐゴシック" charset="-128"/>
                </a:rPr>
                <a:t> Coordination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5057" y="6381750"/>
              <a:ext cx="8784318" cy="523220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+mn-lt"/>
                </a:rPr>
                <a:t>Statewide Treatment Protocols</a:t>
              </a:r>
              <a:br>
                <a:rPr lang="en-US" sz="1400" dirty="0" smtClean="0">
                  <a:latin typeface="+mn-lt"/>
                </a:rPr>
              </a:br>
              <a:endParaRPr lang="en-US" sz="1400" dirty="0" smtClean="0">
                <a:latin typeface="+mn-l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+mn-lt"/>
                </a:rPr>
                <a:t>Special Project Review, Approval, Tracking</a:t>
              </a:r>
              <a:endParaRPr lang="en-US" sz="1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1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EMS Delivery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 Massachusetts, EMS is delivered on the local, community level by: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24,000 EMTs: </a:t>
            </a:r>
            <a:r>
              <a:rPr lang="en-US" sz="3200" dirty="0"/>
              <a:t>Basic, Advanced, and </a:t>
            </a:r>
            <a:r>
              <a:rPr lang="en-US" sz="3200" dirty="0" smtClean="0"/>
              <a:t>Paramedics</a:t>
            </a:r>
          </a:p>
          <a:p>
            <a:pPr marL="457200" lvl="1" indent="0">
              <a:buNone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2,000+ Vehicles </a:t>
            </a:r>
            <a:r>
              <a:rPr lang="en-US" sz="3200" dirty="0"/>
              <a:t>certified as ambulances: transporting, non-transporting, and </a:t>
            </a:r>
            <a:r>
              <a:rPr lang="en-US" sz="3200" dirty="0" smtClean="0"/>
              <a:t>air</a:t>
            </a:r>
          </a:p>
          <a:p>
            <a:pPr marL="457200" lvl="1" indent="0">
              <a:buNone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/>
              <a:t>55 Accredited </a:t>
            </a:r>
            <a:r>
              <a:rPr lang="en-US" sz="3200" b="1" dirty="0"/>
              <a:t>Training Institutions: </a:t>
            </a:r>
            <a:r>
              <a:rPr lang="en-US" sz="3200" dirty="0"/>
              <a:t>provide initial training to </a:t>
            </a:r>
            <a:r>
              <a:rPr lang="en-US" sz="3200" dirty="0" smtClean="0"/>
              <a:t>EMS </a:t>
            </a:r>
            <a:r>
              <a:rPr lang="en-US" sz="3200" dirty="0"/>
              <a:t>p</a:t>
            </a:r>
            <a:r>
              <a:rPr lang="en-US" sz="3200" dirty="0" smtClean="0"/>
              <a:t>ersonnel</a:t>
            </a:r>
          </a:p>
          <a:p>
            <a:pPr marL="457200" lvl="1" indent="0">
              <a:buNone/>
            </a:pP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320 Ambulance Services: </a:t>
            </a:r>
            <a:r>
              <a:rPr lang="en-US" sz="3200" dirty="0"/>
              <a:t>private for profit, private nonprofit, municipal agency, and </a:t>
            </a:r>
            <a:r>
              <a:rPr lang="en-US" sz="3200" dirty="0" smtClean="0"/>
              <a:t>volunteer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 smtClean="0"/>
              <a:t>OEMS has oversight over all of these components of EMS delivery in the Commonwealth.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998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Routine Items</a:t>
            </a:r>
            <a:br>
              <a:rPr lang="en-US" dirty="0"/>
            </a:br>
            <a:r>
              <a:rPr lang="en-US" sz="1600" dirty="0"/>
              <a:t> </a:t>
            </a:r>
          </a:p>
          <a:p>
            <a:r>
              <a:rPr lang="en-US" dirty="0"/>
              <a:t>Overview of Conflict of Interest, Training, and Open Meeting Law Requirements</a:t>
            </a:r>
            <a:br>
              <a:rPr lang="en-US" dirty="0"/>
            </a:br>
            <a:r>
              <a:rPr lang="en-US" sz="1600" dirty="0"/>
              <a:t> </a:t>
            </a:r>
          </a:p>
          <a:p>
            <a:r>
              <a:rPr lang="en-US" dirty="0" smtClean="0"/>
              <a:t>Overview of OEMS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 </a:t>
            </a:r>
          </a:p>
          <a:p>
            <a:r>
              <a:rPr lang="en-US" dirty="0" smtClean="0"/>
              <a:t>Overview of EMCAB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 </a:t>
            </a:r>
          </a:p>
          <a:p>
            <a:r>
              <a:rPr lang="en-US" dirty="0"/>
              <a:t>Medical Services Committee Report</a:t>
            </a:r>
            <a:br>
              <a:rPr lang="en-US" dirty="0"/>
            </a:br>
            <a:r>
              <a:rPr lang="en-US" sz="1600" dirty="0"/>
              <a:t> 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26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and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587" y="1295400"/>
            <a:ext cx="8230322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goal of compliance is to protect the public from harm and bring about long-lasting improvements in EMS care and service delivery.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Department </a:t>
            </a:r>
            <a:r>
              <a:rPr lang="en-US" dirty="0" smtClean="0"/>
              <a:t>handles approximately 130-145 </a:t>
            </a:r>
            <a:r>
              <a:rPr lang="en-US" dirty="0"/>
              <a:t>EMS-related </a:t>
            </a:r>
            <a:r>
              <a:rPr lang="en-US" dirty="0" smtClean="0"/>
              <a:t>compliance cases </a:t>
            </a:r>
            <a:r>
              <a:rPr lang="en-US" dirty="0"/>
              <a:t>each year</a:t>
            </a:r>
            <a:r>
              <a:rPr lang="en-US" dirty="0" smtClean="0"/>
              <a:t>. These involve ambulance services, EMS personnel, accredited EMT training institutions, Instructor/Coordinators and Examiners.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These cases include:</a:t>
            </a:r>
          </a:p>
          <a:p>
            <a:pPr lvl="1" indent="-339725">
              <a:buFont typeface="Courier New" panose="02070309020205020404" pitchFamily="49" charset="0"/>
              <a:buChar char="o"/>
            </a:pPr>
            <a:r>
              <a:rPr lang="en-US" dirty="0"/>
              <a:t>Serious incident reporting (self-reporting by </a:t>
            </a:r>
            <a:r>
              <a:rPr lang="en-US" dirty="0" smtClean="0"/>
              <a:t>ambulance services); </a:t>
            </a:r>
            <a:endParaRPr lang="en-US" dirty="0"/>
          </a:p>
          <a:p>
            <a:pPr lvl="1" indent="-339725">
              <a:buFont typeface="Courier New" panose="02070309020205020404" pitchFamily="49" charset="0"/>
              <a:buChar char="o"/>
            </a:pPr>
            <a:r>
              <a:rPr lang="en-US" dirty="0"/>
              <a:t>Complaint investigations; and</a:t>
            </a:r>
          </a:p>
          <a:p>
            <a:pPr lvl="1" indent="-339725">
              <a:buFont typeface="Courier New" panose="02070309020205020404" pitchFamily="49" charset="0"/>
              <a:buChar char="o"/>
            </a:pPr>
            <a:r>
              <a:rPr lang="en-US" dirty="0"/>
              <a:t>Follow up on  criminal matters involved certified EMS personnel. 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Serious incident reporting and compliance investigations gives licensees an </a:t>
            </a:r>
            <a:r>
              <a:rPr lang="en-US" dirty="0"/>
              <a:t>opportunity to reform policies or practices and improve patient safety.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9DC3DB0-886C-48F7-9F68-2C470700E812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21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 Analysis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115" y="1268967"/>
            <a:ext cx="8667755" cy="2313690"/>
          </a:xfrm>
        </p:spPr>
        <p:txBody>
          <a:bodyPr>
            <a:normAutofit/>
          </a:bodyPr>
          <a:lstStyle/>
          <a:p>
            <a:r>
              <a:rPr lang="en-US" b="1" dirty="0"/>
              <a:t>Trauma System Registry</a:t>
            </a:r>
          </a:p>
          <a:p>
            <a:pPr lvl="1" indent="-395288">
              <a:buFont typeface="Courier New" panose="02070309020205020404" pitchFamily="49" charset="0"/>
              <a:buChar char="o"/>
            </a:pPr>
            <a:r>
              <a:rPr lang="en-US" dirty="0"/>
              <a:t>Collects data from hospitals</a:t>
            </a:r>
          </a:p>
          <a:p>
            <a:pPr lvl="1" indent="-395288">
              <a:buFont typeface="Courier New" panose="02070309020205020404" pitchFamily="49" charset="0"/>
              <a:buChar char="o"/>
            </a:pPr>
            <a:r>
              <a:rPr lang="en-US" dirty="0" smtClean="0"/>
              <a:t>Provides </a:t>
            </a:r>
            <a:r>
              <a:rPr lang="en-US" dirty="0"/>
              <a:t>mechanism to </a:t>
            </a:r>
            <a:r>
              <a:rPr lang="en-US" dirty="0" smtClean="0"/>
              <a:t>review the landscape </a:t>
            </a:r>
            <a:r>
              <a:rPr lang="en-US" dirty="0"/>
              <a:t>of Trauma on the state </a:t>
            </a:r>
            <a:r>
              <a:rPr lang="en-US" dirty="0" smtClean="0"/>
              <a:t>level </a:t>
            </a:r>
            <a:endParaRPr lang="en-US" dirty="0"/>
          </a:p>
          <a:p>
            <a:pPr lvl="1" indent="-395288">
              <a:buFont typeface="Courier New" panose="02070309020205020404" pitchFamily="49" charset="0"/>
              <a:buChar char="o"/>
            </a:pPr>
            <a:r>
              <a:rPr lang="en-US" dirty="0" smtClean="0"/>
              <a:t>Allows </a:t>
            </a:r>
            <a:r>
              <a:rPr lang="en-US" dirty="0"/>
              <a:t>for outcomes data to be collected and analyzed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116" y="3705577"/>
            <a:ext cx="8667755" cy="4351338"/>
          </a:xfrm>
        </p:spPr>
        <p:txBody>
          <a:bodyPr>
            <a:normAutofit/>
          </a:bodyPr>
          <a:lstStyle/>
          <a:p>
            <a:r>
              <a:rPr lang="en-US" b="1" dirty="0"/>
              <a:t>Massachusetts Ambulance Trip Record Information System (MATRIS)</a:t>
            </a:r>
          </a:p>
          <a:p>
            <a:pPr lvl="1" indent="-395288">
              <a:buFont typeface="Courier New" panose="02070309020205020404" pitchFamily="49" charset="0"/>
              <a:buChar char="o"/>
            </a:pPr>
            <a:r>
              <a:rPr lang="en-US" dirty="0"/>
              <a:t>Collects 1.5 million records each year</a:t>
            </a:r>
          </a:p>
          <a:p>
            <a:pPr lvl="1" indent="-395288">
              <a:buFont typeface="Courier New" panose="02070309020205020404" pitchFamily="49" charset="0"/>
              <a:buChar char="o"/>
            </a:pPr>
            <a:r>
              <a:rPr lang="en-US" dirty="0"/>
              <a:t>There are 140 different data elements</a:t>
            </a:r>
          </a:p>
          <a:p>
            <a:pPr lvl="1" indent="-395288">
              <a:buFont typeface="Courier New" panose="02070309020205020404" pitchFamily="49" charset="0"/>
              <a:buChar char="o"/>
            </a:pPr>
            <a:r>
              <a:rPr lang="en-US" dirty="0"/>
              <a:t>Data is used to identify areas of improvement or research, such as protocol changes or tracking pre-hospital opioid </a:t>
            </a:r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9DC3DB0-886C-48F7-9F68-2C470700E812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80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OEMS </a:t>
            </a:r>
            <a:r>
              <a:rPr lang="en-US" sz="3200" dirty="0" smtClean="0"/>
              <a:t>Updates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8600" y="1130027"/>
            <a:ext cx="8458200" cy="5466716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Updated OEMS Regulations: </a:t>
            </a:r>
          </a:p>
          <a:p>
            <a:pPr marL="739775" lvl="1" indent="-282575">
              <a:buFont typeface="Courier New" panose="02070309020205020404" pitchFamily="49" charset="0"/>
              <a:buChar char="o"/>
            </a:pPr>
            <a:r>
              <a:rPr lang="en-US" sz="1600" dirty="0" smtClean="0"/>
              <a:t>Regulations now allow </a:t>
            </a:r>
            <a:r>
              <a:rPr lang="en-US" sz="1600" dirty="0"/>
              <a:t>for electronic verification of EMS personnel credentials and current CPR training </a:t>
            </a:r>
            <a:r>
              <a:rPr lang="en-US" sz="1600" dirty="0" smtClean="0"/>
              <a:t>standards.</a:t>
            </a:r>
            <a:br>
              <a:rPr lang="en-US" sz="1600" dirty="0" smtClean="0"/>
            </a:br>
            <a:r>
              <a:rPr lang="en-US" sz="900" dirty="0" smtClean="0"/>
              <a:t> </a:t>
            </a:r>
            <a:endParaRPr lang="en-US" sz="900" dirty="0"/>
          </a:p>
          <a:p>
            <a:r>
              <a:rPr lang="en-US" sz="2000" b="1" dirty="0" smtClean="0"/>
              <a:t>Improved Data Quality: </a:t>
            </a:r>
          </a:p>
          <a:p>
            <a:pPr marL="739775" lvl="1" indent="-282575">
              <a:buFont typeface="Courier New" panose="02070309020205020404" pitchFamily="49" charset="0"/>
              <a:buChar char="o"/>
            </a:pPr>
            <a:r>
              <a:rPr lang="en-US" sz="1600" dirty="0" smtClean="0"/>
              <a:t>Improved MATRIS data has helped OEMS  to maximize the use of data </a:t>
            </a:r>
            <a:r>
              <a:rPr lang="en-US" sz="1600" dirty="0"/>
              <a:t>for a number of important projects, both with the Department and the US </a:t>
            </a:r>
            <a:r>
              <a:rPr lang="en-US" sz="1600" dirty="0" smtClean="0"/>
              <a:t>CDC, including the identification </a:t>
            </a:r>
            <a:r>
              <a:rPr lang="en-US" sz="1600" dirty="0"/>
              <a:t>of opioid overdose cases for both Chapter 55 and the Department’s quarterly reports on the Stop Addiction webpage,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www.mass.gov/eohhs/gov/departments/dph/stop-addiction/current-statistics.html</a:t>
            </a:r>
            <a:r>
              <a:rPr lang="en-US" sz="1600" dirty="0" smtClean="0"/>
              <a:t>.  </a:t>
            </a:r>
            <a:endParaRPr lang="en-US" sz="1600" dirty="0"/>
          </a:p>
          <a:p>
            <a:pPr marL="739775" lvl="1" indent="-282575">
              <a:buFont typeface="Courier New" panose="02070309020205020404" pitchFamily="49" charset="0"/>
              <a:buChar char="o"/>
            </a:pPr>
            <a:r>
              <a:rPr lang="en-US" sz="1600" dirty="0" smtClean="0"/>
              <a:t>In response to stakeholder feedback, OEMS has improved the data submission process for the Trauma </a:t>
            </a:r>
            <a:r>
              <a:rPr lang="en-US" sz="1600" dirty="0"/>
              <a:t>Registry </a:t>
            </a:r>
            <a:r>
              <a:rPr lang="en-US" sz="1600" dirty="0" smtClean="0"/>
              <a:t>Database.</a:t>
            </a:r>
            <a:br>
              <a:rPr lang="en-US" sz="1600" dirty="0" smtClean="0"/>
            </a:br>
            <a:r>
              <a:rPr lang="en-US" sz="1100" dirty="0" smtClean="0"/>
              <a:t> </a:t>
            </a:r>
            <a:endParaRPr lang="en-US" sz="1000" dirty="0" smtClean="0"/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2000" b="1" dirty="0" smtClean="0"/>
              <a:t>Implemented New Policies to Improve Patient Safety</a:t>
            </a:r>
            <a:r>
              <a:rPr lang="en-US" sz="2000" dirty="0" smtClean="0"/>
              <a:t>:</a:t>
            </a:r>
          </a:p>
          <a:p>
            <a:pPr marL="739775" lvl="1" indent="-282575">
              <a:buFont typeface="Courier New" panose="02070309020205020404" pitchFamily="49" charset="0"/>
              <a:buChar char="o"/>
            </a:pPr>
            <a:r>
              <a:rPr lang="en-US" sz="1600" dirty="0" smtClean="0"/>
              <a:t>Changes to the Statewide Treatment Protocols have given paramedics </a:t>
            </a:r>
            <a:r>
              <a:rPr lang="en-US" sz="1600" dirty="0"/>
              <a:t>new medication options, such as </a:t>
            </a:r>
            <a:r>
              <a:rPr lang="en-US" sz="1600" dirty="0" smtClean="0"/>
              <a:t>ketamine</a:t>
            </a:r>
            <a:r>
              <a:rPr lang="en-US" sz="1600" dirty="0"/>
              <a:t>, ketorolac, and alternative pain relief </a:t>
            </a:r>
            <a:r>
              <a:rPr lang="en-US" sz="1600" dirty="0" smtClean="0"/>
              <a:t>interventions, including acetaminophen and ibuprofen.</a:t>
            </a:r>
            <a:br>
              <a:rPr lang="en-US" sz="1600" dirty="0" smtClean="0"/>
            </a:br>
            <a:r>
              <a:rPr lang="en-US" sz="900" dirty="0" smtClean="0"/>
              <a:t> 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2000" b="1" dirty="0"/>
              <a:t>Enhanced Recertification Processes</a:t>
            </a:r>
          </a:p>
          <a:p>
            <a:pPr marL="739775" lvl="1" indent="-282575">
              <a:buFont typeface="Courier New" panose="02070309020205020404" pitchFamily="49" charset="0"/>
              <a:buChar char="o"/>
            </a:pPr>
            <a:r>
              <a:rPr lang="en-US" sz="1600" dirty="0"/>
              <a:t>OEMS efforts to improve the Recertification Process led to 109% of the EMTs anticipated to renew, based on historical data, renewing in 2017 recertification cycle.</a:t>
            </a:r>
          </a:p>
          <a:p>
            <a:pPr marL="739775" lvl="1" indent="-282575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7DCC8F-EBEA-4E19-A066-7BA7148BC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53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OEMS </a:t>
            </a:r>
            <a:r>
              <a:rPr lang="en-US" sz="3200" dirty="0"/>
              <a:t>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37" y="1179975"/>
            <a:ext cx="8120749" cy="5177282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/>
              <a:t>Opioid Crisis</a:t>
            </a:r>
          </a:p>
          <a:p>
            <a:pPr marL="739775" lvl="2" indent="-282575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Working with EMS and other key stakeholders to combat the opioid crisis and focusing on ways to develop comprehensive pain control policies.  </a:t>
            </a:r>
          </a:p>
          <a:p>
            <a:pPr marL="739775" lvl="2" indent="-282575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Tools to combat the crisis include:</a:t>
            </a:r>
          </a:p>
          <a:p>
            <a:pPr marL="1314450" lvl="3" indent="-2809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Training and education on the Voluntary Non-Opioid Directive</a:t>
            </a:r>
          </a:p>
          <a:p>
            <a:pPr marL="1314450" lvl="3" indent="-2809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Naloxone to BLS and First Responders</a:t>
            </a:r>
          </a:p>
          <a:p>
            <a:pPr marL="1314450" lvl="3" indent="-2809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MATRIS data analysis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2000" b="1" dirty="0" smtClean="0"/>
              <a:t>Mobile Integrated Health (MIH)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Will implement a MIH program once operational start-up costs are appropriated. 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The Department received stakeholder feedback on the development of the program through the Mobile Integrated Health Advisory Council (MIHAC).</a:t>
            </a:r>
            <a:br>
              <a:rPr lang="en-US" sz="1600" dirty="0" smtClean="0"/>
            </a:br>
            <a:r>
              <a:rPr lang="en-US" sz="24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000" b="1" dirty="0" smtClean="0"/>
              <a:t>FirstNet and CMED Update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Prioritization of radio bandwidth on new frequencies for EMS, law enforcement, fire, and public utilities.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Upgrade of CMED equipment to fiber-optic cables in a number of cities and the rewiring of CMED connection in hospitals in those cities.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800" dirty="0" smtClean="0"/>
          </a:p>
          <a:p>
            <a:pPr marL="457200" lvl="1" indent="0">
              <a:spcBef>
                <a:spcPts val="0"/>
              </a:spcBef>
              <a:buNone/>
            </a:pP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CF438C-3711-4910-B45D-83D10D6BB0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76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81950" y="6245225"/>
            <a:ext cx="944563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Slide </a:t>
            </a:r>
            <a:fld id="{EC8094C6-E8F8-4AA2-8081-F9E3E13DCA78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1800" dirty="0">
              <a:latin typeface="Arial" pitchFamily="34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86531" y="2469413"/>
            <a:ext cx="8770938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3200" b="1" dirty="0" smtClean="0">
                <a:solidFill>
                  <a:srgbClr val="003366"/>
                </a:solidFill>
                <a:latin typeface="+mn-lt"/>
              </a:rPr>
              <a:t>Overview of the Emergency </a:t>
            </a:r>
            <a:r>
              <a:rPr lang="en-US" altLang="en-US" sz="3200" b="1" dirty="0">
                <a:solidFill>
                  <a:srgbClr val="003366"/>
                </a:solidFill>
                <a:latin typeface="+mn-lt"/>
              </a:rPr>
              <a:t>Medical Care </a:t>
            </a:r>
            <a:endParaRPr lang="en-US" altLang="en-US" sz="3200" b="1" dirty="0" smtClean="0">
              <a:solidFill>
                <a:srgbClr val="003366"/>
              </a:solidFill>
              <a:latin typeface="+mn-lt"/>
            </a:endParaRPr>
          </a:p>
          <a:p>
            <a:pPr algn="ctr" eaLnBrk="1" hangingPunct="1"/>
            <a:r>
              <a:rPr lang="en-US" altLang="en-US" sz="3200" b="1" dirty="0" smtClean="0">
                <a:solidFill>
                  <a:srgbClr val="003366"/>
                </a:solidFill>
                <a:latin typeface="+mn-lt"/>
              </a:rPr>
              <a:t>Advisory </a:t>
            </a:r>
            <a:r>
              <a:rPr lang="en-US" altLang="en-US" sz="3200" b="1" dirty="0">
                <a:solidFill>
                  <a:srgbClr val="003366"/>
                </a:solidFill>
                <a:latin typeface="+mn-lt"/>
              </a:rPr>
              <a:t>Board (EMCAB</a:t>
            </a:r>
            <a:r>
              <a:rPr lang="en-US" altLang="en-US" sz="3200" b="1" dirty="0" smtClean="0">
                <a:solidFill>
                  <a:srgbClr val="003366"/>
                </a:solidFill>
                <a:latin typeface="+mn-lt"/>
              </a:rPr>
              <a:t>)</a:t>
            </a:r>
            <a:endParaRPr lang="en-US" altLang="en-US" sz="3200" b="1" dirty="0">
              <a:solidFill>
                <a:srgbClr val="003366"/>
              </a:solidFill>
              <a:latin typeface="+mn-lt"/>
            </a:endParaRPr>
          </a:p>
        </p:txBody>
      </p:sp>
      <p:pic>
        <p:nvPicPr>
          <p:cNvPr id="3077" name="Picture 4" descr="banner"/>
          <p:cNvPicPr>
            <a:picLocks noChangeAspect="1" noChangeArrowheads="1"/>
          </p:cNvPicPr>
          <p:nvPr/>
        </p:nvPicPr>
        <p:blipFill>
          <a:blip r:embed="rId3"/>
          <a:srcRect b="8861"/>
          <a:stretch>
            <a:fillRect/>
          </a:stretch>
        </p:blipFill>
        <p:spPr bwMode="auto">
          <a:xfrm>
            <a:off x="-3175" y="223838"/>
            <a:ext cx="9158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009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EMCAB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EMCAB is established as </a:t>
            </a:r>
            <a:r>
              <a:rPr lang="en-US" sz="2400" b="1" dirty="0"/>
              <a:t>an advisory board to the Department of Public Health </a:t>
            </a:r>
            <a:r>
              <a:rPr lang="en-US" sz="2400" dirty="0"/>
              <a:t>under the EMS statute, MGL c. 111C, §13(a).</a:t>
            </a:r>
            <a:br>
              <a:rPr lang="en-US" sz="2400" dirty="0"/>
            </a:br>
            <a:endParaRPr lang="en-US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In accordance with the EMS statute, EMCAB advises the Department by reviewing and making recommendations on specified matters as assigned, draft regulations, and significant sub-regulatory policies, such as Administrative Requirements and the Statewide Treatment Protocols.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EMCAB last met on June 23, 2015, and will meet </a:t>
            </a:r>
            <a:r>
              <a:rPr lang="en-US" sz="2400" dirty="0" smtClean="0"/>
              <a:t>semiannually</a:t>
            </a:r>
            <a:r>
              <a:rPr lang="en-US" sz="2400" dirty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4FAA017-0C20-4685-8219-81E1F608E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50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Standing Committees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150635"/>
            <a:ext cx="8409709" cy="5391153"/>
          </a:xfrm>
        </p:spPr>
        <p:txBody>
          <a:bodyPr/>
          <a:lstStyle/>
          <a:p>
            <a:pPr marL="0" indent="0">
              <a:buNone/>
            </a:pPr>
            <a:r>
              <a:rPr lang="en-US" sz="2300" dirty="0"/>
              <a:t>In accordance with the EMCAB provisions of the EMS statute, under MGL c. 111C, §13(b), the Department has established “</a:t>
            </a:r>
            <a:r>
              <a:rPr lang="en-US" sz="2300" b="1" dirty="0"/>
              <a:t>committees advisory to the board</a:t>
            </a:r>
            <a:r>
              <a:rPr lang="en-US" sz="2300" dirty="0"/>
              <a:t> [meaning EMCAB], including, without limitation, a </a:t>
            </a:r>
            <a:r>
              <a:rPr lang="en-US" sz="2300" b="1" dirty="0"/>
              <a:t>trauma systems committee</a:t>
            </a:r>
            <a:r>
              <a:rPr lang="en-US" sz="2300" dirty="0"/>
              <a:t>.”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600" dirty="0"/>
              <a:t> </a:t>
            </a:r>
          </a:p>
          <a:p>
            <a:r>
              <a:rPr lang="en-US" sz="2300" b="1" dirty="0"/>
              <a:t>There are six other EMCAB standing </a:t>
            </a:r>
            <a:r>
              <a:rPr lang="en-US" sz="2300" b="1" dirty="0" smtClean="0"/>
              <a:t>committees</a:t>
            </a:r>
            <a:r>
              <a:rPr lang="en-US" sz="2300" dirty="0" smtClean="0"/>
              <a:t> (as established in the EMCAB Operating Rules)</a:t>
            </a:r>
            <a:r>
              <a:rPr lang="en-US" sz="2300" b="1" dirty="0" smtClean="0"/>
              <a:t>:</a:t>
            </a:r>
            <a:endParaRPr lang="en-US" sz="23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Medical Services Committee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Workforce Training Committee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Operations Committee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Mass Casualty Incident (MCI) Response Committee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Communications Committee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Community Care and Education Committee</a:t>
            </a:r>
            <a:br>
              <a:rPr lang="en-US" sz="2000" dirty="0"/>
            </a:br>
            <a:endParaRPr lang="en-US" sz="2000" dirty="0"/>
          </a:p>
          <a:p>
            <a:r>
              <a:rPr lang="en-US" sz="2300" dirty="0"/>
              <a:t>All standing committees must adhere to Open Meeting Law.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9DC3DB0-886C-48F7-9F68-2C470700E812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98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Standing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4853"/>
            <a:ext cx="8229600" cy="43045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Medical Services Committee has met </a:t>
            </a:r>
            <a:r>
              <a:rPr lang="en-US" dirty="0" smtClean="0"/>
              <a:t>regularly.</a:t>
            </a:r>
            <a:br>
              <a:rPr lang="en-US" dirty="0" smtClean="0"/>
            </a:br>
            <a:r>
              <a:rPr lang="en-US" sz="1800" dirty="0" smtClean="0"/>
              <a:t>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New members have been appointed to the Trauma </a:t>
            </a:r>
            <a:r>
              <a:rPr lang="en-US" dirty="0"/>
              <a:t>Systems </a:t>
            </a:r>
            <a:r>
              <a:rPr lang="en-US" dirty="0" smtClean="0"/>
              <a:t>Committee and planning for the next meeting is underway.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 </a:t>
            </a:r>
            <a:r>
              <a:rPr lang="en-US" sz="1800" dirty="0" smtClean="0"/>
              <a:t> 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Department will be reengaging with the five standing committees that have not </a:t>
            </a:r>
            <a:r>
              <a:rPr lang="en-US" dirty="0" smtClean="0"/>
              <a:t>recently met.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2"/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15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64" y="1378463"/>
            <a:ext cx="8716711" cy="4745246"/>
          </a:xfrm>
        </p:spPr>
        <p:txBody>
          <a:bodyPr/>
          <a:lstStyle/>
          <a:p>
            <a:pPr marL="396875" lvl="1">
              <a:buFont typeface="Arial" panose="020B0604020202020204" pitchFamily="34" charset="0"/>
              <a:buChar char="•"/>
            </a:pPr>
            <a:r>
              <a:rPr lang="en-US" sz="2100" dirty="0"/>
              <a:t>Members of the standing committees do not need to be EMCAB members.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pPr marL="396875" lvl="1">
              <a:buFont typeface="Arial" panose="020B0604020202020204" pitchFamily="34" charset="0"/>
              <a:buChar char="•"/>
            </a:pPr>
            <a:r>
              <a:rPr lang="en-US" sz="2100" dirty="0"/>
              <a:t>Each committee may have no more than 15 members and has:</a:t>
            </a:r>
          </a:p>
          <a:p>
            <a:pPr marL="854075" lvl="3" indent="-285750">
              <a:buFont typeface="Arial" panose="020B0604020202020204" pitchFamily="34" charset="0"/>
              <a:buChar char="•"/>
            </a:pPr>
            <a:r>
              <a:rPr lang="en-US" sz="2100" dirty="0"/>
              <a:t>One member designated by DPH’s EMS for Children program;</a:t>
            </a:r>
          </a:p>
          <a:p>
            <a:pPr marL="854075" lvl="3" indent="-285750">
              <a:buFont typeface="Arial" panose="020B0604020202020204" pitchFamily="34" charset="0"/>
              <a:buChar char="•"/>
            </a:pPr>
            <a:r>
              <a:rPr lang="en-US" sz="2100" dirty="0"/>
              <a:t>Two members representing the Regional EMS Councils (with the exception of MSC); and</a:t>
            </a:r>
          </a:p>
          <a:p>
            <a:pPr marL="854075" lvl="3" indent="-285750">
              <a:buFont typeface="Arial" panose="020B0604020202020204" pitchFamily="34" charset="0"/>
              <a:buChar char="•"/>
            </a:pPr>
            <a:r>
              <a:rPr lang="en-US" sz="2100" dirty="0"/>
              <a:t>Equal membership distribution reflecting the geographic areas of the Commonwealth and the sectors of the EMS industry and community.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  <a:p>
            <a:pPr marL="396875" lvl="1">
              <a:buFont typeface="Arial" panose="020B0604020202020204" pitchFamily="34" charset="0"/>
              <a:buChar char="•"/>
            </a:pPr>
            <a:r>
              <a:rPr lang="en-US" sz="2100" dirty="0"/>
              <a:t>The EMCAB chair and the committee chair together put together a proposed membership for each committee. Individuals can self-nominate, be nominated by an EMCAB member, or by the Department.</a:t>
            </a:r>
          </a:p>
          <a:p>
            <a:pPr marL="111125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111125" lvl="1" indent="0" algn="ctr">
              <a:buNone/>
            </a:pPr>
            <a:r>
              <a:rPr lang="en-US" sz="2100" b="1" dirty="0">
                <a:solidFill>
                  <a:srgbClr val="FF0000"/>
                </a:solidFill>
              </a:rPr>
              <a:t>Nominations must be submitted to EMCAB Chair Mark </a:t>
            </a:r>
            <a:r>
              <a:rPr lang="en-US" sz="2100" b="1" dirty="0" smtClean="0">
                <a:solidFill>
                  <a:srgbClr val="FF0000"/>
                </a:solidFill>
              </a:rPr>
              <a:t>Miller</a:t>
            </a:r>
            <a:br>
              <a:rPr lang="en-US" sz="2100" b="1" dirty="0" smtClean="0">
                <a:solidFill>
                  <a:srgbClr val="FF0000"/>
                </a:solidFill>
              </a:rPr>
            </a:br>
            <a:r>
              <a:rPr lang="en-US" sz="2100" b="1" dirty="0" smtClean="0">
                <a:solidFill>
                  <a:srgbClr val="FF0000"/>
                </a:solidFill>
              </a:rPr>
              <a:t>by Friday</a:t>
            </a:r>
            <a:r>
              <a:rPr lang="en-US" sz="2100" b="1" dirty="0">
                <a:solidFill>
                  <a:srgbClr val="FF0000"/>
                </a:solidFill>
              </a:rPr>
              <a:t>, December 15, 2017. </a:t>
            </a:r>
            <a:endParaRPr lang="en-US" sz="2000" b="1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96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0050F-841C-4921-8C64-D6B94BBB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Chairs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81DEC4-B29D-42AB-811F-7B38FEBEF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All Committee Chairs must be EMCAB members.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For two of the Committees, </a:t>
            </a:r>
            <a:r>
              <a:rPr lang="en-US" b="1" dirty="0"/>
              <a:t>EMCAB does not vote for the chair:</a:t>
            </a:r>
          </a:p>
          <a:p>
            <a:pPr marL="1081088" lvl="1">
              <a:buFont typeface="Courier New" panose="02070309020205020404" pitchFamily="49" charset="0"/>
              <a:buChar char="o"/>
            </a:pPr>
            <a:r>
              <a:rPr lang="en-US" sz="2400" b="1" dirty="0"/>
              <a:t>Trauma Systems Committee </a:t>
            </a:r>
            <a:r>
              <a:rPr lang="en-US" sz="2400" dirty="0"/>
              <a:t>– chair as set by the statute is the Commissioner or her designee</a:t>
            </a:r>
          </a:p>
          <a:p>
            <a:pPr marL="1081088" lvl="1">
              <a:buFont typeface="Courier New" panose="02070309020205020404" pitchFamily="49" charset="0"/>
              <a:buChar char="o"/>
            </a:pPr>
            <a:r>
              <a:rPr lang="en-US" sz="2400" b="1" dirty="0"/>
              <a:t>Medical Services Committee </a:t>
            </a:r>
            <a:r>
              <a:rPr lang="en-US" sz="2400" dirty="0"/>
              <a:t>–</a:t>
            </a:r>
            <a:r>
              <a:rPr lang="en-US" sz="2400" b="1" dirty="0"/>
              <a:t> </a:t>
            </a:r>
            <a:r>
              <a:rPr lang="en-US" sz="2400" dirty="0"/>
              <a:t>chair as set by the EMCAB Operating Rules is the State EMS Medical Director</a:t>
            </a:r>
          </a:p>
          <a:p>
            <a:pPr marL="795338" lvl="1" indent="0">
              <a:buNone/>
            </a:pPr>
            <a:endParaRPr lang="en-US" sz="2400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A38A93-11C7-4A0D-B065-B0B0F4D3F7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88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Conflict of Interest, Training, &amp; Open Meeting Law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1383725"/>
            <a:ext cx="8077203" cy="4811713"/>
          </a:xfrm>
        </p:spPr>
        <p:txBody>
          <a:bodyPr/>
          <a:lstStyle/>
          <a:p>
            <a:r>
              <a:rPr lang="en-US" dirty="0"/>
              <a:t>Conflict of Interest</a:t>
            </a:r>
            <a:br>
              <a:rPr lang="en-US" dirty="0"/>
            </a:br>
            <a:r>
              <a:rPr lang="en-US" altLang="en-US" sz="2800" i="1" dirty="0"/>
              <a:t>Sondra </a:t>
            </a:r>
            <a:r>
              <a:rPr lang="en-US" altLang="en-US" sz="2800" i="1" dirty="0" err="1"/>
              <a:t>Korman</a:t>
            </a:r>
            <a:r>
              <a:rPr lang="en-US" altLang="en-US" sz="2800" i="1" dirty="0"/>
              <a:t>, Deputy General Counsel</a:t>
            </a:r>
            <a:endParaRPr lang="en-US" altLang="en-US" i="1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Performance and Care Enhancement  (PACE) Learning Management System Training</a:t>
            </a:r>
            <a:br>
              <a:rPr lang="en-US" dirty="0"/>
            </a:br>
            <a:r>
              <a:rPr lang="en-US" sz="2800" i="1" dirty="0"/>
              <a:t>Mark Miller, Director, Office of Emergency</a:t>
            </a:r>
            <a:br>
              <a:rPr lang="en-US" sz="2800" i="1" dirty="0"/>
            </a:br>
            <a:r>
              <a:rPr lang="en-US" sz="2800" i="1" dirty="0"/>
              <a:t>Medical Services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Open Meeting Law</a:t>
            </a:r>
            <a:br>
              <a:rPr lang="en-US" dirty="0"/>
            </a:br>
            <a:r>
              <a:rPr lang="en-US" altLang="en-US" sz="2800" i="1" dirty="0"/>
              <a:t>Sondra </a:t>
            </a:r>
            <a:r>
              <a:rPr lang="en-US" altLang="en-US" sz="2800" i="1" dirty="0" err="1"/>
              <a:t>Korman</a:t>
            </a:r>
            <a:r>
              <a:rPr lang="en-US" altLang="en-US" sz="2800" i="1" dirty="0"/>
              <a:t>, Deputy General Counsel</a:t>
            </a:r>
            <a:endParaRPr lang="en-US" altLang="en-US" sz="2800" b="1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18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Appointment of Sitting Chairs (VOTE)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520562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Under the EMCAB Operating Rules, EMCAB votes on the chairs of the other five standing committees.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800" dirty="0"/>
              <a:t>Chairs serve for two-year terms. They are then eligible to be re-elected for </a:t>
            </a:r>
            <a:r>
              <a:rPr lang="en-US" sz="2800" dirty="0" smtClean="0"/>
              <a:t>additional </a:t>
            </a:r>
            <a:r>
              <a:rPr lang="en-US" sz="2800" dirty="0"/>
              <a:t>two-year </a:t>
            </a:r>
            <a:r>
              <a:rPr lang="en-US" sz="2800" dirty="0" smtClean="0"/>
              <a:t>terms.</a:t>
            </a:r>
            <a:endParaRPr lang="en-US" sz="2800" dirty="0"/>
          </a:p>
          <a:p>
            <a:pPr marL="0" indent="0" algn="l">
              <a:buNone/>
            </a:pPr>
            <a:endParaRPr lang="en-US" sz="1600" dirty="0"/>
          </a:p>
          <a:p>
            <a:r>
              <a:rPr lang="en-US" sz="2800" dirty="0"/>
              <a:t>The following individuals are the current chairs of three of these </a:t>
            </a:r>
            <a:r>
              <a:rPr lang="en-US" sz="2800" dirty="0" smtClean="0"/>
              <a:t>committees: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600" dirty="0"/>
              <a:t> 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sz="2400" b="1" dirty="0"/>
              <a:t>Operations Committee </a:t>
            </a:r>
            <a:r>
              <a:rPr lang="en-US" sz="2400" dirty="0"/>
              <a:t>– David Faunce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sz="2400" b="1" dirty="0"/>
              <a:t>Communications Committee – </a:t>
            </a:r>
            <a:r>
              <a:rPr lang="en-US" sz="2400" dirty="0"/>
              <a:t>Ed McNamara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sz="2400" b="1" dirty="0"/>
              <a:t>Community Care and Education Committee –</a:t>
            </a:r>
            <a:r>
              <a:rPr lang="en-US" sz="2400" dirty="0"/>
              <a:t> Derrick Congdon</a:t>
            </a:r>
          </a:p>
          <a:p>
            <a:pPr marL="0" indent="0" algn="l">
              <a:buNone/>
            </a:pP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4424A27-5D8B-4A08-9F9F-D93670884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67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</a:t>
            </a:r>
            <a:br>
              <a:rPr lang="en-US" dirty="0"/>
            </a:br>
            <a:r>
              <a:rPr lang="en-US" dirty="0"/>
              <a:t>Vacant Chair Seats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520562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chair position is open for the following committees: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600" dirty="0"/>
              <a:t> </a:t>
            </a:r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sz="2400" b="1" dirty="0"/>
              <a:t>Workforce Training Committee</a:t>
            </a:r>
            <a:br>
              <a:rPr lang="en-US" sz="2400" b="1" dirty="0"/>
            </a:br>
            <a:r>
              <a:rPr lang="en-US" sz="1600" b="1" dirty="0"/>
              <a:t> </a:t>
            </a:r>
            <a:endParaRPr lang="en-US" sz="2400" b="1" dirty="0"/>
          </a:p>
          <a:p>
            <a:pPr lvl="1" algn="l">
              <a:buFont typeface="Courier New" panose="02070309020205020404" pitchFamily="49" charset="0"/>
              <a:buChar char="o"/>
            </a:pPr>
            <a:r>
              <a:rPr lang="en-US" sz="2400" b="1" dirty="0"/>
              <a:t>Mass Casualty Incident (MCI) Response Committee</a:t>
            </a:r>
            <a:endParaRPr lang="en-US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Members interested in consideration for chairs of these two committees must </a:t>
            </a:r>
            <a:r>
              <a:rPr lang="en-US" sz="2800" dirty="0">
                <a:solidFill>
                  <a:srgbClr val="FF0000"/>
                </a:solidFill>
              </a:rPr>
              <a:t>submit their request to EMCAB chair Mark Miller by Friday, December 15, 2017.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At the next EMCAB meeting, members will </a:t>
            </a:r>
            <a:r>
              <a:rPr lang="en-US" sz="2800" dirty="0" smtClean="0"/>
              <a:t>vote to confirm: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memberships </a:t>
            </a:r>
            <a:r>
              <a:rPr lang="en-US" sz="2400" dirty="0"/>
              <a:t>of </a:t>
            </a:r>
            <a:r>
              <a:rPr lang="en-US" sz="2400" dirty="0" smtClean="0"/>
              <a:t>the five </a:t>
            </a:r>
            <a:r>
              <a:rPr lang="en-US" sz="2400" dirty="0"/>
              <a:t>standing </a:t>
            </a:r>
            <a:r>
              <a:rPr lang="en-US" sz="2400" dirty="0" smtClean="0"/>
              <a:t>committees, and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Chairs for the two committees.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4424A27-5D8B-4A08-9F9F-D93670884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90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Medical Services Committee (MSC)</a:t>
            </a:r>
            <a:br>
              <a:rPr lang="en-US" sz="4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Report to EMCAB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86691" y="4506480"/>
            <a:ext cx="7370618" cy="17526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Jon Burstein, MD, FACEP, FAEMS</a:t>
            </a: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State EMS Medical Director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32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MSC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Emergency Protocol Changes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 smtClean="0"/>
              <a:t>Proposed Protocol Changes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 smtClean="0"/>
              <a:t>Reconsideration by MSC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01228E-FD5B-4855-9A39-987AA84558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84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Protocol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TXA for trauma (MDO)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Non-opioid pain meds (Required and optional)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Acetaminophen PO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Ibuprofen PO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Ketorolac IM or IV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Acetaminophen IV</a:t>
            </a:r>
            <a:br>
              <a:rPr lang="en-US" dirty="0"/>
            </a:br>
            <a:endParaRPr lang="en-US" dirty="0"/>
          </a:p>
          <a:p>
            <a:r>
              <a:rPr lang="en-US" dirty="0"/>
              <a:t>Pediatric IFT language (Required)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FA2EF2-D5CE-4D21-906E-C03750F7C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48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Protocol Changes</a:t>
            </a:r>
            <a:br>
              <a:rPr lang="en-US" dirty="0"/>
            </a:br>
            <a:r>
              <a:rPr lang="en-US" dirty="0"/>
              <a:t>for EMCAB 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CPR 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“CCR,” is currently an option, to be mandatory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Medication Safety Improvements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BLS use of epinephrine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“Check and inject” method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Stroke scale enhancement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47DA5B-EB76-4A87-B810-070CF1531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23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Change: CPR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“Cardiocerebral” resuscitation to be standard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AHA/ILCOR recommendation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Increased survival</a:t>
            </a:r>
            <a:br>
              <a:rPr lang="en-US" dirty="0"/>
            </a:br>
            <a:endParaRPr lang="en-US" dirty="0"/>
          </a:p>
          <a:p>
            <a:r>
              <a:rPr lang="en-US" dirty="0"/>
              <a:t>Currently a “Medical Director Option;” would be mandated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51208"/>
          <a:stretch/>
        </p:blipFill>
        <p:spPr bwMode="auto">
          <a:xfrm>
            <a:off x="533400" y="4748581"/>
            <a:ext cx="815340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56FBC85-8BF0-4C31-ACAA-4B47DD788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19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56" y="38148"/>
            <a:ext cx="4666593" cy="1477962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Proposed Change:</a:t>
            </a:r>
            <a:br>
              <a:rPr lang="en-US" dirty="0"/>
            </a:br>
            <a:r>
              <a:rPr lang="en-US" dirty="0" smtClean="0"/>
              <a:t>Medication Safety Improvements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53701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Review of three </a:t>
            </a:r>
            <a:r>
              <a:rPr lang="en-US" dirty="0"/>
              <a:t>benzodiazepine medications that are currently carried on paramedic-level ALS ambulances and are used for anticonvulsant, or seizure, purposes: diazepam, lorazepam and midazolam. </a:t>
            </a:r>
            <a:endParaRPr lang="en-US" dirty="0" smtClean="0"/>
          </a:p>
          <a:p>
            <a:r>
              <a:rPr lang="en-US" dirty="0" smtClean="0"/>
              <a:t>Found that midazolam </a:t>
            </a:r>
            <a:r>
              <a:rPr lang="en-US" dirty="0"/>
              <a:t>is the most effective pre-hospital drug to use as an anticonvulsant for adult and pediatric cases. </a:t>
            </a:r>
            <a:endParaRPr lang="en-US" dirty="0" smtClean="0"/>
          </a:p>
          <a:p>
            <a:pPr lvl="1"/>
            <a:r>
              <a:rPr lang="en-US" dirty="0" smtClean="0"/>
              <a:t>It is noted </a:t>
            </a:r>
            <a:r>
              <a:rPr lang="en-US" dirty="0"/>
              <a:t>to have the fewest side effects, few storage issues, and the highest effectiveness of the current choices that ambulances typically carry.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other two benzodiazepines (diazepam and lorazepam), were found to have greater issues in the pre-hospital realm that make them less ideal than midazolam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85A971-2FEC-442A-819F-BA1E6977F5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15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Change:</a:t>
            </a:r>
            <a:br>
              <a:rPr lang="en-US" dirty="0"/>
            </a:br>
            <a:r>
              <a:rPr lang="en-US" dirty="0"/>
              <a:t>BLS Check &amp; Inject for Epinephrine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532283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Autoinjectors can cause harm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Administration problems (dose or site)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Soft tissue and bone injury</a:t>
            </a:r>
            <a:br>
              <a:rPr lang="en-US" dirty="0"/>
            </a:br>
            <a:endParaRPr lang="en-US" dirty="0"/>
          </a:p>
          <a:p>
            <a:r>
              <a:rPr lang="en-US" dirty="0"/>
              <a:t>Specific kit to reduce errors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ALS </a:t>
            </a:r>
            <a:r>
              <a:rPr lang="en-US" dirty="0" smtClean="0"/>
              <a:t>currently allowed to do </a:t>
            </a:r>
            <a:r>
              <a:rPr lang="en-US" dirty="0"/>
              <a:t>this in MA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Would be an “MDO” for BLS</a:t>
            </a:r>
          </a:p>
          <a:p>
            <a:pPr lvl="2"/>
            <a:r>
              <a:rPr lang="en-US" dirty="0"/>
              <a:t>Specific training and equipment</a:t>
            </a:r>
          </a:p>
          <a:p>
            <a:pPr lvl="2"/>
            <a:r>
              <a:rPr lang="en-US" dirty="0"/>
              <a:t>Verified by ambulance inspectors</a:t>
            </a:r>
            <a:br>
              <a:rPr lang="en-US" dirty="0"/>
            </a:br>
            <a:endParaRPr lang="en-US" sz="3200" dirty="0"/>
          </a:p>
          <a:p>
            <a:r>
              <a:rPr lang="en-US" dirty="0"/>
              <a:t>Some BLS services </a:t>
            </a:r>
            <a:r>
              <a:rPr lang="en-US" dirty="0" smtClean="0"/>
              <a:t>currently </a:t>
            </a:r>
            <a:r>
              <a:rPr lang="en-US" dirty="0"/>
              <a:t>do this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Special Projects in Massachusetts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Seattle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New York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5542584-2DB8-425B-85E3-F6118FA69D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81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Change: </a:t>
            </a:r>
            <a:br>
              <a:rPr lang="en-US" dirty="0"/>
            </a:br>
            <a:r>
              <a:rPr lang="en-US" dirty="0"/>
              <a:t>Stroke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EMS uses 3-item scale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Stroke-likely or no-stroke-likely</a:t>
            </a:r>
            <a:br>
              <a:rPr lang="en-US" dirty="0"/>
            </a:br>
            <a:endParaRPr lang="en-US" sz="1000" dirty="0"/>
          </a:p>
          <a:p>
            <a:r>
              <a:rPr lang="en-US" dirty="0"/>
              <a:t>Change to FAST-ED 5-item scale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Stroke-likely, LVO-stroke-likely, no-stroke-likely</a:t>
            </a:r>
            <a:br>
              <a:rPr lang="en-US" dirty="0"/>
            </a:br>
            <a:endParaRPr lang="en-US" sz="1000" dirty="0"/>
          </a:p>
          <a:p>
            <a:r>
              <a:rPr lang="en-US" dirty="0"/>
              <a:t>Receiving hospital can assess early for transfer</a:t>
            </a:r>
            <a:br>
              <a:rPr lang="en-US" dirty="0"/>
            </a:br>
            <a:endParaRPr lang="en-US" sz="1000" dirty="0"/>
          </a:p>
          <a:p>
            <a:r>
              <a:rPr lang="en-US" dirty="0"/>
              <a:t>Minimal extra effort, saves time and brain</a:t>
            </a:r>
            <a:br>
              <a:rPr lang="en-US" dirty="0"/>
            </a:br>
            <a:endParaRPr lang="en-US" sz="1000" dirty="0"/>
          </a:p>
          <a:p>
            <a:r>
              <a:rPr lang="en-US" dirty="0"/>
              <a:t>No change in current stroke point of entry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Enables for future as science progresses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5A439E-6809-470E-8C64-4435C66398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93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684"/>
            <a:ext cx="8229600" cy="5275536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 Conflict of Interest (COI) law, M.G.L. c. 268A, is meant to prevent conflicts (and appearances of conflict) between a state employee’s private interests and his or her public duties.  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As statutory public body members, you are considered to be “special state employees” subject to the COI law.</a:t>
            </a:r>
          </a:p>
          <a:p>
            <a:pPr eaLnBrk="1" hangingPunct="1"/>
            <a:endParaRPr lang="en-US" altLang="en-US" sz="2400" dirty="0"/>
          </a:p>
          <a:p>
            <a:pPr marL="342900" lvl="1" indent="-342900" eaLnBrk="1" hangingPunct="1">
              <a:buFontTx/>
              <a:buChar char="•"/>
            </a:pPr>
            <a:r>
              <a:rPr lang="en-US" altLang="en-US" sz="2400" dirty="0"/>
              <a:t>The COI law is complex;  State Ethics Commission attorneys are available, through the “Attorney of the Day” program, to provide confidential advice/guidance on how the COI law applies to you in a particular situation.</a:t>
            </a:r>
          </a:p>
          <a:p>
            <a:pPr marL="742950" lvl="2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b="1" i="1" dirty="0"/>
              <a:t>Contact Attorney of the Day @  (617) 371-9500 </a:t>
            </a:r>
          </a:p>
          <a:p>
            <a:pPr marL="0" indent="0" eaLnBrk="1" hangingPunct="1">
              <a:buNone/>
            </a:pPr>
            <a:endParaRPr lang="en-US" alt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25D97E69-5330-470B-93E8-DB1E33CE7139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42846" y="223838"/>
            <a:ext cx="4818062" cy="708025"/>
          </a:xfrm>
        </p:spPr>
        <p:txBody>
          <a:bodyPr/>
          <a:lstStyle/>
          <a:p>
            <a:r>
              <a:rPr lang="en-US" dirty="0"/>
              <a:t>Conflict  of Interest Law</a:t>
            </a:r>
          </a:p>
        </p:txBody>
      </p:sp>
    </p:spTree>
    <p:extLst>
      <p:ext uri="{BB962C8B-B14F-4D97-AF65-F5344CB8AC3E}">
        <p14:creationId xmlns:p14="http://schemas.microsoft.com/office/powerpoint/2010/main" val="39946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313" y="349966"/>
            <a:ext cx="4818062" cy="708025"/>
          </a:xfrm>
        </p:spPr>
        <p:txBody>
          <a:bodyPr>
            <a:normAutofit fontScale="90000"/>
          </a:bodyPr>
          <a:lstStyle/>
          <a:p>
            <a:r>
              <a:rPr lang="en-US" dirty="0"/>
              <a:t>FAST-ED Stroke Scale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 b="37469"/>
          <a:stretch/>
        </p:blipFill>
        <p:spPr>
          <a:xfrm>
            <a:off x="2286000" y="1295400"/>
            <a:ext cx="4572000" cy="512064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F685F7E-A900-4055-BB81-D8B471495B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37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40490" y="132744"/>
            <a:ext cx="4382814" cy="1143000"/>
          </a:xfrm>
        </p:spPr>
        <p:txBody>
          <a:bodyPr>
            <a:normAutofit/>
          </a:bodyPr>
          <a:lstStyle/>
          <a:p>
            <a:r>
              <a:rPr lang="en-US" dirty="0"/>
              <a:t>FAST-ED Stroke Scale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74"/>
          <a:stretch/>
        </p:blipFill>
        <p:spPr>
          <a:xfrm>
            <a:off x="2209800" y="1275744"/>
            <a:ext cx="4724400" cy="52120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2286DD4-15FF-4A75-82E9-88A71C8D6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BD109FE-154F-49E4-8D02-47A3E8B5008A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47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24726" y="180042"/>
            <a:ext cx="4461641" cy="1143000"/>
          </a:xfrm>
        </p:spPr>
        <p:txBody>
          <a:bodyPr>
            <a:normAutofit/>
          </a:bodyPr>
          <a:lstStyle/>
          <a:p>
            <a:r>
              <a:rPr lang="en-US" dirty="0"/>
              <a:t>FAST-ED Stroke Scale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6"/>
          <a:stretch/>
        </p:blipFill>
        <p:spPr>
          <a:xfrm>
            <a:off x="2171700" y="1266501"/>
            <a:ext cx="4800600" cy="52806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E1BBC6B-BC0F-499D-86F9-E12F445964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BD109FE-154F-49E4-8D02-47A3E8B5008A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9779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77440" y="164276"/>
            <a:ext cx="4840014" cy="1143000"/>
          </a:xfrm>
        </p:spPr>
        <p:txBody>
          <a:bodyPr>
            <a:normAutofit/>
          </a:bodyPr>
          <a:lstStyle/>
          <a:p>
            <a:r>
              <a:rPr lang="en-US" dirty="0"/>
              <a:t>FAST-ED Stroke Scale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109"/>
          <a:stretch/>
        </p:blipFill>
        <p:spPr>
          <a:xfrm>
            <a:off x="2080043" y="1229720"/>
            <a:ext cx="4983914" cy="5486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09785B5-1C94-4294-BFE0-0574109D41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BD109FE-154F-49E4-8D02-47A3E8B5008A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165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93660" y="164276"/>
            <a:ext cx="5108028" cy="1143000"/>
          </a:xfrm>
        </p:spPr>
        <p:txBody>
          <a:bodyPr>
            <a:normAutofit/>
          </a:bodyPr>
          <a:lstStyle/>
          <a:p>
            <a:r>
              <a:rPr lang="en-US" dirty="0"/>
              <a:t>FAST-ED Stroke Scale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68"/>
          <a:stretch/>
        </p:blipFill>
        <p:spPr>
          <a:xfrm>
            <a:off x="2476500" y="1260765"/>
            <a:ext cx="4191000" cy="53949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8D42B7D-58DB-4E1E-BD19-18FF13E9E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BD109FE-154F-49E4-8D02-47A3E8B5008A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9300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Treatment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69" y="1336222"/>
            <a:ext cx="8512175" cy="5195207"/>
          </a:xfrm>
        </p:spPr>
        <p:txBody>
          <a:bodyPr/>
          <a:lstStyle/>
          <a:p>
            <a:r>
              <a:rPr lang="en-US" dirty="0"/>
              <a:t>Statewide Treatment Protocols 2017 (VOTE)</a:t>
            </a:r>
          </a:p>
          <a:p>
            <a:pPr lvl="1"/>
            <a:r>
              <a:rPr lang="en-US" sz="2400" dirty="0"/>
              <a:t>EMCAB is voting to recommend </a:t>
            </a:r>
            <a:r>
              <a:rPr lang="en-US" sz="2400" dirty="0" smtClean="0"/>
              <a:t>that the </a:t>
            </a:r>
            <a:r>
              <a:rPr lang="en-US" sz="2400" dirty="0"/>
              <a:t>Department adopt the updated 2017 Statewide Treatment Protocols, with the updates as proposed by its Medical Services </a:t>
            </a:r>
            <a:r>
              <a:rPr lang="en-US" sz="2400" dirty="0" smtClean="0"/>
              <a:t>Committee.</a:t>
            </a:r>
            <a:endParaRPr lang="en-US" sz="2400" dirty="0"/>
          </a:p>
          <a:p>
            <a:r>
              <a:rPr lang="en-US" dirty="0"/>
              <a:t>Next Steps</a:t>
            </a:r>
          </a:p>
          <a:p>
            <a:pPr lvl="1"/>
            <a:r>
              <a:rPr lang="en-US" sz="2400" dirty="0"/>
              <a:t>Department </a:t>
            </a:r>
            <a:r>
              <a:rPr lang="en-US" sz="2400" dirty="0" smtClean="0"/>
              <a:t>reviews the Protocols.</a:t>
            </a:r>
            <a:endParaRPr lang="en-US" sz="2400" dirty="0"/>
          </a:p>
          <a:p>
            <a:pPr lvl="1"/>
            <a:r>
              <a:rPr lang="en-US" sz="2400" dirty="0" smtClean="0"/>
              <a:t>Upon approval, Protocols are issued to </a:t>
            </a:r>
            <a:r>
              <a:rPr lang="en-US" sz="2400" dirty="0"/>
              <a:t>all ambulance services, </a:t>
            </a:r>
            <a:r>
              <a:rPr lang="en-US" sz="2400" dirty="0" smtClean="0"/>
              <a:t>which includes a </a:t>
            </a:r>
            <a:r>
              <a:rPr lang="en-US" sz="2400" dirty="0"/>
              <a:t>60-day period for training of EMS personnel and </a:t>
            </a:r>
            <a:r>
              <a:rPr lang="en-US" sz="2400" dirty="0" smtClean="0"/>
              <a:t>the deadline </a:t>
            </a:r>
            <a:r>
              <a:rPr lang="en-US" sz="2400" dirty="0"/>
              <a:t>for final </a:t>
            </a:r>
            <a:r>
              <a:rPr lang="en-US" sz="2400" dirty="0" smtClean="0"/>
              <a:t>implementation.</a:t>
            </a:r>
            <a:endParaRPr lang="en-US" sz="2400" dirty="0"/>
          </a:p>
          <a:p>
            <a:pPr lvl="1"/>
            <a:r>
              <a:rPr lang="en-US" sz="2400" dirty="0"/>
              <a:t>Once issuance occurs, </a:t>
            </a:r>
            <a:r>
              <a:rPr lang="en-US" sz="2400" dirty="0" smtClean="0"/>
              <a:t>ambulance services </a:t>
            </a:r>
            <a:r>
              <a:rPr lang="en-US" sz="2400" dirty="0"/>
              <a:t>can begin to implement the new Protocols prior to final implementation </a:t>
            </a:r>
            <a:r>
              <a:rPr lang="en-US" sz="2400" dirty="0" smtClean="0"/>
              <a:t>date, once </a:t>
            </a:r>
            <a:r>
              <a:rPr lang="en-US" sz="2400" dirty="0"/>
              <a:t>personnel are </a:t>
            </a:r>
            <a:r>
              <a:rPr lang="en-US" sz="2400" dirty="0" smtClean="0"/>
              <a:t>trained.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3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 to MSC, Under Reconsideration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5426075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/>
              <a:t>IV Pumps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Required ALS Equipment, under AR 5-402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Approved MSC 12/14, EMCAB 6/15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Proposed AR 5-402 went out to ambulance services for comment period, 5/16. Comment period closed 8/16.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Updated AR 5-402 with pump requirement and other changes issued 9/23/16, with 12/31/17 effective date of pump requirement (and 12/15/16 effective date for all other items).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100" dirty="0"/>
              <a:t>Safety in low-frequency use</a:t>
            </a:r>
          </a:p>
          <a:p>
            <a:pPr lvl="2"/>
            <a:r>
              <a:rPr lang="en-US" sz="2600" dirty="0"/>
              <a:t>Syringe pumps</a:t>
            </a:r>
          </a:p>
          <a:p>
            <a:pPr lvl="2"/>
            <a:r>
              <a:rPr lang="en-US" sz="2600" dirty="0"/>
              <a:t>Training</a:t>
            </a:r>
          </a:p>
          <a:p>
            <a:endParaRPr lang="en-US" dirty="0"/>
          </a:p>
          <a:p>
            <a:r>
              <a:rPr lang="en-US" sz="3300" dirty="0"/>
              <a:t>Pain management optimization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Narcotic simplification</a:t>
            </a:r>
          </a:p>
          <a:p>
            <a:pPr lvl="2"/>
            <a:r>
              <a:rPr lang="en-US" sz="2600" dirty="0"/>
              <a:t>Patient safety</a:t>
            </a:r>
          </a:p>
          <a:p>
            <a:pPr lvl="2"/>
            <a:r>
              <a:rPr lang="en-US" sz="2600" dirty="0"/>
              <a:t>Effective and safe pain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4D797B-6F1E-48D8-9B6B-2148980BA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0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Meeting Schedule: </a:t>
            </a:r>
            <a:br>
              <a:rPr lang="en-US" dirty="0"/>
            </a:br>
            <a:r>
              <a:rPr lang="en-US" sz="1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April 25, 2018, 10:00am-12:00pm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October 17, 2018 , 10:00am-12:00pm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April 24, 2019, 10:00am-12:00pm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October 16, 2019, 10:00am-12:00pm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All Meetings will be held at MEMA.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02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For more information, please visit: </a:t>
            </a:r>
            <a:br>
              <a:rPr lang="en-US" dirty="0"/>
            </a:br>
            <a:endParaRPr lang="en-US" dirty="0"/>
          </a:p>
          <a:p>
            <a:r>
              <a:rPr lang="en-US" sz="2600" dirty="0">
                <a:hlinkClick r:id="rId2"/>
              </a:rPr>
              <a:t>https://www.mass.gov/service-details/emergency-medical-care-advisory-board-emcab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>
                <a:hlinkClick r:id="rId3"/>
              </a:rPr>
              <a:t>http://www.mass.gov/eohhs/gov/departments/dph/programs/hcq/oems/</a:t>
            </a:r>
            <a:endParaRPr lang="en-US" sz="26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BD109FE-154F-49E4-8D02-47A3E8B5008A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46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Interest Law-Training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800" dirty="0"/>
              <a:t>All state employees subject to the COI law are required to: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en-US" altLang="en-US" sz="2000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z="2000" dirty="0"/>
              <a:t> </a:t>
            </a:r>
            <a:r>
              <a:rPr lang="en-US" altLang="en-US" dirty="0"/>
              <a:t>Certify they received and reviewed the annual Summary of Conflict of Interest Law, and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endParaRPr lang="en-US" altLang="en-US" dirty="0"/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/>
              <a:t>Complete the biannual online training program through DPH’s </a:t>
            </a:r>
            <a:r>
              <a:rPr lang="en-US" altLang="en-US" b="1" dirty="0"/>
              <a:t>PACE</a:t>
            </a:r>
            <a:r>
              <a:rPr lang="en-US" altLang="en-US" dirty="0"/>
              <a:t> (Performance and Care Enhancement Learning Management System).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0" eaLnBrk="1" hangingPunct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25D97E69-5330-470B-93E8-DB1E33CE7139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77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3BFFC-94AD-415C-A43D-A4462CEF4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Requirements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922B-B000-49B4-8224-7B81A8576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98694A68-666F-44CF-A2E9-8EFF2A8DE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" y="1273724"/>
            <a:ext cx="8512175" cy="552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u="sng" dirty="0">
                <a:latin typeface="+mn-lt"/>
                <a:cs typeface="Times New Roman" panose="02020603050405020304" pitchFamily="18" charset="0"/>
              </a:rPr>
              <a:t>Required Conflict of Interest Law PACE Online Trainings</a:t>
            </a:r>
            <a:br>
              <a:rPr lang="en-US" altLang="en-US" sz="1400" b="1" u="sng" dirty="0">
                <a:latin typeface="+mn-lt"/>
                <a:cs typeface="Times New Roman" panose="02020603050405020304" pitchFamily="18" charset="0"/>
              </a:rPr>
            </a:br>
            <a:endParaRPr lang="en-US" altLang="en-US" sz="1400" b="1" u="sng" dirty="0">
              <a:latin typeface="+mn-lt"/>
              <a:cs typeface="Times New Roman" panose="02020603050405020304" pitchFamily="18" charset="0"/>
            </a:endParaRPr>
          </a:p>
          <a:p>
            <a:r>
              <a:rPr lang="en-US" altLang="en-US" sz="1400" b="1" dirty="0">
                <a:latin typeface="+mn-lt"/>
                <a:cs typeface="Times New Roman" panose="02020603050405020304" pitchFamily="18" charset="0"/>
              </a:rPr>
              <a:t>Conflict of Interest Law Online Training Program: </a:t>
            </a:r>
          </a:p>
          <a:p>
            <a:pPr lvl="0"/>
            <a:r>
              <a:rPr lang="en-US" sz="1400" dirty="0">
                <a:latin typeface="+mn-lt"/>
                <a:hlinkClick r:id="rId2"/>
              </a:rPr>
              <a:t>https://www.pace.state.ma.us/kc/ilc/course_launch_router.asp?strBuildingID=5&amp;strFunctionID=37&amp;crs_ident=C27172&amp;return_loc=course%5Finfo%5Fenroll%5Ffrm%2Easp%3FstrBuildingID%3D5%26strFunctionID%3D37%26strSearchType%3DAND%26intSearchID%3D%26blnReturn%3DTrue%26table%3Dcrs%26function%3Dcourse%5Finfo%5Fenroll%26crs%5Fident%3DC27172%26keywords%3Dconflict%26topic%3DT00011&amp;strReturnLocString=Return+to+Course+Catalog</a:t>
            </a:r>
            <a:endParaRPr lang="en-US" sz="1400" dirty="0">
              <a:latin typeface="+mn-lt"/>
            </a:endParaRPr>
          </a:p>
          <a:p>
            <a:pPr lvl="0"/>
            <a:endParaRPr lang="en-US" altLang="en-US" sz="1400" dirty="0">
              <a:latin typeface="+mn-lt"/>
              <a:cs typeface="Times New Roman" panose="02020603050405020304" pitchFamily="18" charset="0"/>
            </a:endParaRPr>
          </a:p>
          <a:p>
            <a:r>
              <a:rPr lang="en-US" altLang="en-US" sz="1400" b="1" dirty="0">
                <a:latin typeface="+mn-lt"/>
                <a:cs typeface="Times New Roman" panose="02020603050405020304" pitchFamily="18" charset="0"/>
              </a:rPr>
              <a:t>Conflict of Interest Law Summary:</a:t>
            </a:r>
          </a:p>
          <a:p>
            <a:pPr lvl="0"/>
            <a:r>
              <a:rPr lang="en-US" sz="1400" dirty="0">
                <a:latin typeface="+mn-lt"/>
                <a:hlinkClick r:id="rId2"/>
              </a:rPr>
              <a:t>https://www.pace.state.ma.us/kc/ilc/course_launch_router.asp?strBuildingID=5&amp;strFunctionID=37&amp;crs_ident=C27172&amp;return_loc=course%5Finfo%5Fenroll%5Ffrm%2Easp%3FstrBuildingID%3D5%26strFunctionID%3D37%26strSearchType%3DAND%26intSearchID%3D%26blnReturn%3DTrue%26table%3Dcrs%26function%3Dcourse%5Finfo%5Fenroll%26crs%5Fident%3DC27172%26keywords%3Dconflict%26topic%3DT00011&amp;strReturnLocString=Return+to+Course+Catalog</a:t>
            </a:r>
            <a:endParaRPr lang="en-US" altLang="en-US" sz="1400" dirty="0"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00" dirty="0">
              <a:latin typeface="+mn-lt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PACE Contact: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Kathy Creed,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Kathy.creed@state.ma.us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sng" strike="noStrike" cap="none" normalizeH="0" baseline="0" dirty="0">
                <a:ln>
                  <a:noFill/>
                </a:ln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State Ethics Commission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information regarding the Education &amp; Training requirements, refer to the State Ethics Commission website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http://www.mass.gov/ethics/revised-implementation-procedures.html</a:t>
            </a:r>
            <a:r>
              <a:rPr kumimoji="0" lang="en-US" altLang="en-US" sz="14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Phone: (617) 371-9500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82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 </a:t>
            </a:r>
            <a:r>
              <a:rPr lang="en-US" dirty="0" smtClean="0"/>
              <a:t>Trainings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 smtClean="0"/>
              <a:t>An account has been created for each EMCAB member in PACE.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 smtClean="0"/>
              <a:t>You must complete the training within </a:t>
            </a:r>
            <a:r>
              <a:rPr lang="en-US" u="sng" dirty="0" smtClean="0"/>
              <a:t>30 days</a:t>
            </a:r>
            <a:r>
              <a:rPr lang="en-US" dirty="0" smtClean="0"/>
              <a:t>. 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 smtClean="0"/>
              <a:t>You should have received an automated email from the PACE system.  </a:t>
            </a:r>
          </a:p>
          <a:p>
            <a:pPr marL="857250" lvl="2">
              <a:buFont typeface="Arial" panose="020B0604020202020204" pitchFamily="34" charset="0"/>
              <a:buChar char="•"/>
            </a:pPr>
            <a:r>
              <a:rPr lang="en-US" dirty="0" smtClean="0"/>
              <a:t>If not, please email Kathy Creed.  </a:t>
            </a:r>
            <a:endParaRPr lang="en-US" dirty="0"/>
          </a:p>
          <a:p>
            <a:pPr marL="628650" lvl="2" indent="0">
              <a:buNone/>
            </a:pPr>
            <a:endParaRPr lang="en-US" dirty="0" smtClean="0"/>
          </a:p>
          <a:p>
            <a:pPr marL="171450" lvl="1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If you discover that you may have a conflict, contact the State </a:t>
            </a:r>
            <a:r>
              <a:rPr lang="en-US" dirty="0">
                <a:solidFill>
                  <a:srgbClr val="FF0000"/>
                </a:solidFill>
              </a:rPr>
              <a:t>Ethics </a:t>
            </a:r>
            <a:r>
              <a:rPr lang="en-US" dirty="0" smtClean="0">
                <a:solidFill>
                  <a:srgbClr val="FF0000"/>
                </a:solidFill>
              </a:rPr>
              <a:t>Commission’s Attorney </a:t>
            </a:r>
            <a:r>
              <a:rPr lang="en-US" dirty="0">
                <a:solidFill>
                  <a:srgbClr val="FF0000"/>
                </a:solidFill>
              </a:rPr>
              <a:t>of the Day @  (617) </a:t>
            </a:r>
            <a:r>
              <a:rPr lang="en-US" dirty="0" smtClean="0">
                <a:solidFill>
                  <a:srgbClr val="FF0000"/>
                </a:solidFill>
              </a:rPr>
              <a:t>371-9500. </a:t>
            </a:r>
            <a:endParaRPr lang="en-US" dirty="0">
              <a:solidFill>
                <a:srgbClr val="FF0000"/>
              </a:solidFill>
            </a:endParaRPr>
          </a:p>
          <a:p>
            <a:pPr marL="17145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10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200" y="1585913"/>
            <a:ext cx="8229600" cy="44307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/>
              <a:t>The  OML is designed to ensure transparency  in  the  </a:t>
            </a:r>
            <a:r>
              <a:rPr lang="en-US" sz="2400" b="1" i="1" dirty="0"/>
              <a:t>deliberations </a:t>
            </a:r>
            <a:r>
              <a:rPr lang="en-US" sz="2400" dirty="0"/>
              <a:t>of public bodies.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b="1" i="1" dirty="0"/>
              <a:t>deliberation </a:t>
            </a:r>
            <a:r>
              <a:rPr lang="en-US" sz="2400" dirty="0"/>
              <a:t>is: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an oral or written communication, through any medium, </a:t>
            </a:r>
            <a:r>
              <a:rPr lang="en-US" sz="2000" b="1" i="1" dirty="0"/>
              <a:t>including electronic mail</a:t>
            </a:r>
            <a:r>
              <a:rPr lang="en-US" sz="2000" b="1" dirty="0"/>
              <a:t>,</a:t>
            </a:r>
            <a:r>
              <a:rPr lang="en-US" sz="20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between or among a </a:t>
            </a:r>
            <a:r>
              <a:rPr lang="en-US" sz="2000" b="1" i="1" dirty="0"/>
              <a:t>quorum </a:t>
            </a:r>
            <a:r>
              <a:rPr lang="en-US" sz="2000" dirty="0"/>
              <a:t>of a public body,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on any public business within its jurisdiction.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If a quorum of a public body wants to discuss public business within that body’s jurisdiction, they must do so during a properly posted meeting. 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Slide </a:t>
            </a:r>
            <a:fld id="{D293F100-346F-4CDF-93E3-05E436014B3B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44963" y="336550"/>
            <a:ext cx="4816475" cy="5778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kern="0" dirty="0"/>
              <a:t>Open Meeting Law (OML)</a:t>
            </a:r>
          </a:p>
        </p:txBody>
      </p:sp>
    </p:spTree>
    <p:extLst>
      <p:ext uri="{BB962C8B-B14F-4D97-AF65-F5344CB8AC3E}">
        <p14:creationId xmlns:p14="http://schemas.microsoft.com/office/powerpoint/2010/main" val="16615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/>
              <a:t>Slide </a:t>
            </a:r>
            <a:fld id="{90B5BFEE-4FC1-4B05-9AA8-73B44221ADD0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381000" y="1422400"/>
            <a:ext cx="8458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+mn-lt"/>
              </a:rPr>
              <a:t>A </a:t>
            </a:r>
            <a:r>
              <a:rPr lang="en-US" sz="2800" b="1" i="1" dirty="0">
                <a:latin typeface="+mn-lt"/>
              </a:rPr>
              <a:t>deliberation</a:t>
            </a:r>
            <a:r>
              <a:rPr lang="en-US" sz="2800" dirty="0">
                <a:latin typeface="+mn-lt"/>
              </a:rPr>
              <a:t>  does not include:  </a:t>
            </a:r>
          </a:p>
          <a:p>
            <a:pPr marL="0" indent="0">
              <a:buNone/>
            </a:pPr>
            <a:endParaRPr lang="en-US" sz="2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distribution of a meeting agenda, scheduling or </a:t>
            </a:r>
            <a:r>
              <a:rPr lang="en-US" sz="2000" b="1" i="1" dirty="0">
                <a:latin typeface="+mn-lt"/>
              </a:rPr>
              <a:t>procedural</a:t>
            </a:r>
            <a:r>
              <a:rPr lang="en-US" sz="2000" dirty="0">
                <a:latin typeface="+mn-lt"/>
              </a:rPr>
              <a:t> information, 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reports or documents that may be discussed at a meeting, </a:t>
            </a:r>
            <a:r>
              <a:rPr lang="en-US" sz="2000" b="1" dirty="0">
                <a:latin typeface="+mn-lt"/>
              </a:rPr>
              <a:t>provided that no member of the public body expresses an opinion on matters within the body’s jurisdiction.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1800" b="1" i="1" dirty="0">
              <a:latin typeface="+mn-l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800" b="1" i="1" dirty="0">
                <a:latin typeface="+mn-lt"/>
              </a:rPr>
              <a:t>NOTE:  If a public body member sends an email to a quorum of the public body expressing an opinion on any matter that could come before that body, the communication violates the OML, even if no recipient responds. </a:t>
            </a:r>
          </a:p>
          <a:p>
            <a:pPr lvl="1"/>
            <a:r>
              <a:rPr lang="en-US" b="1" i="1" dirty="0">
                <a:latin typeface="+mn-lt"/>
              </a:rPr>
              <a:t> </a:t>
            </a:r>
            <a:endParaRPr lang="en-US" altLang="en-US" b="1" i="1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51313" y="223838"/>
            <a:ext cx="4818062" cy="8032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kern="0" dirty="0"/>
              <a:t>Deliberation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22400"/>
            <a:ext cx="8102600" cy="784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endParaRPr lang="en-US" sz="3600" b="1" kern="0" dirty="0"/>
          </a:p>
        </p:txBody>
      </p:sp>
    </p:spTree>
    <p:extLst>
      <p:ext uri="{BB962C8B-B14F-4D97-AF65-F5344CB8AC3E}">
        <p14:creationId xmlns:p14="http://schemas.microsoft.com/office/powerpoint/2010/main" val="7811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SAS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109296</TotalTime>
  <Words>1885</Words>
  <Application>Microsoft Office PowerPoint</Application>
  <PresentationFormat>On-screen Show (4:3)</PresentationFormat>
  <Paragraphs>407</Paragraphs>
  <Slides>48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Default Design</vt:lpstr>
      <vt:lpstr>BSAS Template</vt:lpstr>
      <vt:lpstr>1_BSAS Template</vt:lpstr>
      <vt:lpstr>2_BSAS Template</vt:lpstr>
      <vt:lpstr>Custom Design</vt:lpstr>
      <vt:lpstr>3_BSAS Template</vt:lpstr>
      <vt:lpstr>4_BSAS Template</vt:lpstr>
      <vt:lpstr>1_Custom Design</vt:lpstr>
      <vt:lpstr>5_BSAS Template</vt:lpstr>
      <vt:lpstr>2_Custom Design</vt:lpstr>
      <vt:lpstr>EMERGENCY MEDICAL  CARE ADVISORY BOARD      Bureau of Health Care Safety and Quality Department of Public Health  Wednesday, November 15, 2017</vt:lpstr>
      <vt:lpstr>Agenda</vt:lpstr>
      <vt:lpstr>Conflict of Interest, Training, &amp; Open Meeting Law Requirements</vt:lpstr>
      <vt:lpstr>Conflict  of Interest Law</vt:lpstr>
      <vt:lpstr>Conflict of Interest Law-Training Requirements</vt:lpstr>
      <vt:lpstr>Training Requirements</vt:lpstr>
      <vt:lpstr>PACE Trainings</vt:lpstr>
      <vt:lpstr>PowerPoint Presentation</vt:lpstr>
      <vt:lpstr>PowerPoint Presentation</vt:lpstr>
      <vt:lpstr>PowerPoint Presentation</vt:lpstr>
      <vt:lpstr>Avoiding OML Violation-Best Practice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OEMS Overview</vt:lpstr>
      <vt:lpstr>Areas of Oversight</vt:lpstr>
      <vt:lpstr>EMS Delivery</vt:lpstr>
      <vt:lpstr>Compliance and Investigations</vt:lpstr>
      <vt:lpstr>Data Analysis</vt:lpstr>
      <vt:lpstr>OEMS Updates</vt:lpstr>
      <vt:lpstr>OEMS Updates</vt:lpstr>
      <vt:lpstr>PowerPoint Presentation</vt:lpstr>
      <vt:lpstr>EMCAB Overview</vt:lpstr>
      <vt:lpstr>Standing Committees</vt:lpstr>
      <vt:lpstr>Standing Committees</vt:lpstr>
      <vt:lpstr>Committee Membership</vt:lpstr>
      <vt:lpstr>Committee Chairs</vt:lpstr>
      <vt:lpstr>Appointment of Sitting Chairs (VOTE)</vt:lpstr>
      <vt:lpstr>Recommendations for Vacant Chair Seats</vt:lpstr>
      <vt:lpstr>Medical Services Committee (MSC) Report to EMCAB</vt:lpstr>
      <vt:lpstr>MSC Actions</vt:lpstr>
      <vt:lpstr>Emergency Protocol Changes</vt:lpstr>
      <vt:lpstr>Proposed Protocol Changes for EMCAB Consideration</vt:lpstr>
      <vt:lpstr>Proposed Change: CPR</vt:lpstr>
      <vt:lpstr>Proposed Change: Medication Safety Improvements </vt:lpstr>
      <vt:lpstr>Proposed Change: BLS Check &amp; Inject for Epinephrine</vt:lpstr>
      <vt:lpstr>Proposed Change:  Stroke Scale</vt:lpstr>
      <vt:lpstr>FAST-ED Stroke Scale </vt:lpstr>
      <vt:lpstr>FAST-ED Stroke Scale </vt:lpstr>
      <vt:lpstr>FAST-ED Stroke Scale </vt:lpstr>
      <vt:lpstr>FAST-ED Stroke Scale </vt:lpstr>
      <vt:lpstr>FAST-ED Stroke Scale </vt:lpstr>
      <vt:lpstr>Statewide Treatment Protocols</vt:lpstr>
      <vt:lpstr>Back to MSC, Under Reconsideration</vt:lpstr>
      <vt:lpstr>Next Steps</vt:lpstr>
      <vt:lpstr>Additional Information</vt:lpstr>
    </vt:vector>
  </TitlesOfParts>
  <Company>Massachusetts Department of Public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Villaruz, Darrell (DPH)</dc:creator>
  <cp:lastModifiedBy> </cp:lastModifiedBy>
  <cp:revision>3332</cp:revision>
  <cp:lastPrinted>2017-11-10T14:00:22Z</cp:lastPrinted>
  <dcterms:created xsi:type="dcterms:W3CDTF">2001-01-17T15:22:57Z</dcterms:created>
  <dcterms:modified xsi:type="dcterms:W3CDTF">2018-02-07T20:05:05Z</dcterms:modified>
</cp:coreProperties>
</file>