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word/document.xml" ContentType="application/vnd.openxmlformats-officedocument.wordprocessingml.document.main+xml"/>
  <Override PartName="/word/endnotes.xml" ContentType="application/vnd.openxmlformats-officedocument.wordprocessingml.endnotes+xml"/>
  <Override PartName="/word/fontTable.xml" ContentType="application/vnd.openxmlformats-officedocument.wordprocessingml.fontTable+xml"/>
  <Override PartName="/word/footer1.xml" ContentType="application/vnd.openxmlformats-officedocument.wordprocessingml.footer+xml"/>
  <Override PartName="/word/footnotes.xml" ContentType="application/vnd.openxmlformats-officedocument.wordprocessingml.footnotes+xml"/>
  <Override PartName="/word/header1.xml" ContentType="application/vnd.openxmlformats-officedocument.wordprocessingml.header+xml"/>
  <Override PartName="/word/numbering.xml" ContentType="application/vnd.openxmlformats-officedocument.wordprocessingml.numbering+xml"/>
  <Override PartName="/word/settings.xml" ContentType="application/vnd.openxmlformats-officedocument.wordprocessingml.settings+xml"/>
  <Override PartName="/word/styles.xml" ContentType="application/vnd.openxmlformats-officedocument.wordprocessingml.styles+xml"/>
  <Override PartName="/word/stylesWithEffects.xml" ContentType="application/vnd.ms-word.stylesWithEffects+xml"/>
  <Override PartName="/word/theme/theme1.xml" ContentType="application/vnd.openxmlformats-officedocument.theme+xml"/>
  <Override PartName="/word/webSettings.xml" ContentType="application/vnd.openxmlformats-officedocument.wordprocessingml.webSetting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word/document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word/document.xml><?xml version="1.0" encoding="utf-8"?>
<w:document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body>
    <w:p w:rsidR="00EA4662" w:rsidRPr="00AC02F1" w:rsidRDefault="00EA4662" w:rsidP="00205EF3">
      <w:pPr>
        <w:kinsoku w:val="0"/>
        <w:overflowPunct w:val="0"/>
        <w:ind w:left="2423" w:right="2221"/>
        <w:jc w:val="center"/>
        <w:rPr>
          <w:b/>
          <w:bCs/>
          <w:spacing w:val="-1"/>
          <w:w w:val="85"/>
        </w:rPr>
      </w:pPr>
      <w:bookmarkStart w:id="0" w:name="_GoBack"/>
      <w:bookmarkEnd w:id="0"/>
      <w:r w:rsidRPr="00AC02F1">
        <w:rPr>
          <w:b/>
          <w:bCs/>
          <w:spacing w:val="-1"/>
          <w:w w:val="85"/>
        </w:rPr>
        <w:t>DRUG FORMULARY COMMISSION</w:t>
      </w:r>
    </w:p>
    <w:p w:rsidR="00C4266C" w:rsidRPr="00AC02F1" w:rsidRDefault="00563A17" w:rsidP="00205EF3">
      <w:pPr>
        <w:kinsoku w:val="0"/>
        <w:overflowPunct w:val="0"/>
        <w:ind w:left="2423" w:right="2221"/>
        <w:jc w:val="center"/>
        <w:rPr>
          <w:b/>
          <w:bCs/>
          <w:spacing w:val="-1"/>
          <w:w w:val="84"/>
        </w:rPr>
      </w:pPr>
      <w:r w:rsidRPr="00AC02F1">
        <w:rPr>
          <w:b/>
          <w:bCs/>
          <w:spacing w:val="-2"/>
          <w:w w:val="85"/>
        </w:rPr>
        <w:t>Drug</w:t>
      </w:r>
      <w:r w:rsidRPr="00AC02F1">
        <w:rPr>
          <w:b/>
          <w:bCs/>
          <w:w w:val="85"/>
        </w:rPr>
        <w:t>s</w:t>
      </w:r>
      <w:r w:rsidRPr="00AC02F1">
        <w:rPr>
          <w:b/>
          <w:bCs/>
          <w:spacing w:val="-15"/>
          <w:w w:val="85"/>
        </w:rPr>
        <w:t xml:space="preserve"> </w:t>
      </w:r>
      <w:r w:rsidRPr="00AC02F1">
        <w:rPr>
          <w:b/>
          <w:bCs/>
          <w:spacing w:val="-2"/>
          <w:w w:val="85"/>
        </w:rPr>
        <w:t>fo</w:t>
      </w:r>
      <w:r w:rsidRPr="00AC02F1">
        <w:rPr>
          <w:b/>
          <w:bCs/>
          <w:w w:val="85"/>
        </w:rPr>
        <w:t>r</w:t>
      </w:r>
      <w:r w:rsidRPr="00AC02F1">
        <w:rPr>
          <w:b/>
          <w:bCs/>
          <w:spacing w:val="-15"/>
          <w:w w:val="85"/>
        </w:rPr>
        <w:t xml:space="preserve"> </w:t>
      </w:r>
      <w:r w:rsidRPr="00AC02F1">
        <w:rPr>
          <w:b/>
          <w:bCs/>
          <w:spacing w:val="-1"/>
          <w:w w:val="85"/>
        </w:rPr>
        <w:t>Formular</w:t>
      </w:r>
      <w:r w:rsidRPr="00AC02F1">
        <w:rPr>
          <w:b/>
          <w:bCs/>
          <w:w w:val="85"/>
        </w:rPr>
        <w:t>y</w:t>
      </w:r>
      <w:r w:rsidRPr="00AC02F1">
        <w:rPr>
          <w:b/>
          <w:bCs/>
          <w:spacing w:val="-15"/>
          <w:w w:val="85"/>
        </w:rPr>
        <w:t xml:space="preserve"> </w:t>
      </w:r>
      <w:r w:rsidRPr="00AC02F1">
        <w:rPr>
          <w:b/>
          <w:bCs/>
          <w:spacing w:val="-1"/>
          <w:w w:val="85"/>
        </w:rPr>
        <w:t>Inclusion:</w:t>
      </w:r>
      <w:r w:rsidRPr="00AC02F1">
        <w:rPr>
          <w:b/>
          <w:bCs/>
          <w:spacing w:val="-1"/>
          <w:w w:val="84"/>
        </w:rPr>
        <w:t xml:space="preserve"> </w:t>
      </w:r>
    </w:p>
    <w:p w:rsidR="002931BB" w:rsidRPr="00AC02F1" w:rsidRDefault="007B4F0F" w:rsidP="00205EF3">
      <w:pPr>
        <w:kinsoku w:val="0"/>
        <w:overflowPunct w:val="0"/>
        <w:ind w:left="2423" w:right="2221"/>
        <w:jc w:val="center"/>
        <w:rPr>
          <w:b/>
          <w:bCs/>
          <w:spacing w:val="-1"/>
          <w:w w:val="84"/>
        </w:rPr>
      </w:pPr>
      <w:r w:rsidRPr="00AC02F1">
        <w:rPr>
          <w:b/>
          <w:bCs/>
          <w:spacing w:val="-1"/>
          <w:w w:val="84"/>
        </w:rPr>
        <w:t xml:space="preserve">DRAFT </w:t>
      </w:r>
      <w:r w:rsidR="002931BB" w:rsidRPr="00AC02F1">
        <w:rPr>
          <w:b/>
          <w:bCs/>
          <w:spacing w:val="-1"/>
          <w:w w:val="84"/>
        </w:rPr>
        <w:t>Evaluation</w:t>
      </w:r>
      <w:r w:rsidR="00E362E5" w:rsidRPr="00AC02F1">
        <w:rPr>
          <w:b/>
          <w:bCs/>
          <w:spacing w:val="-1"/>
          <w:w w:val="84"/>
        </w:rPr>
        <w:t xml:space="preserve"> and Review</w:t>
      </w:r>
    </w:p>
    <w:p w:rsidR="002931BB" w:rsidRPr="00AC02F1" w:rsidRDefault="002931BB" w:rsidP="00205EF3">
      <w:pPr>
        <w:kinsoku w:val="0"/>
        <w:overflowPunct w:val="0"/>
        <w:ind w:left="2423" w:right="2221"/>
        <w:jc w:val="center"/>
      </w:pPr>
      <w:r w:rsidRPr="00AC02F1">
        <w:rPr>
          <w:b/>
          <w:bCs/>
          <w:spacing w:val="-1"/>
          <w:w w:val="85"/>
        </w:rPr>
        <w:t>October 15, 2015</w:t>
      </w:r>
    </w:p>
    <w:p w:rsidR="00563A17" w:rsidRPr="00AC02F1" w:rsidRDefault="001A4D94" w:rsidP="00205EF3">
      <w:pPr>
        <w:kinsoku w:val="0"/>
        <w:overflowPunct w:val="0"/>
        <w:ind w:left="196"/>
        <w:jc w:val="center"/>
      </w:pPr>
      <w:r w:rsidRPr="00AC02F1">
        <w:rPr>
          <w:noProof/>
        </w:rPr>
        <mc:AlternateContent>
          <mc:Choice Requires="wps">
            <w:drawing>
              <wp:anchor distT="0" distB="0" distL="114300" distR="114300" simplePos="0" relativeHeight="251657728" behindDoc="1" locked="0" layoutInCell="0" allowOverlap="1" wp14:anchorId="238F9AA9" wp14:editId="572D1232">
                <wp:simplePos x="0" y="0"/>
                <wp:positionH relativeFrom="page">
                  <wp:posOffset>895985</wp:posOffset>
                </wp:positionH>
                <wp:positionV relativeFrom="paragraph">
                  <wp:posOffset>262255</wp:posOffset>
                </wp:positionV>
                <wp:extent cx="5979795" cy="12700"/>
                <wp:effectExtent l="10160" t="5080" r="10795" b="1270"/>
                <wp:wrapNone/>
                <wp:docPr id="1" name="Freeform 2"/>
                <wp:cNvGraphicFramePr>
                  <a:graphicFrameLocks xmlns:a="http://schemas.openxmlformats.org/drawingml/2006/main"/>
                </wp:cNvGraphicFramePr>
                <a:graphic xmlns:a="http://schemas.openxmlformats.org/drawingml/2006/main">
                  <a:graphicData uri="http://schemas.microsoft.com/office/word/2010/wordprocessingShape">
                    <wps:wsp>
                      <wps:cNvSpPr>
                        <a:spLocks/>
                      </wps:cNvSpPr>
                      <wps:spPr bwMode="auto">
                        <a:xfrm>
                          <a:off x="0" y="0"/>
                          <a:ext cx="5979795" cy="12700"/>
                        </a:xfrm>
                        <a:custGeom>
                          <a:avLst/>
                          <a:gdLst>
                            <a:gd name="T0" fmla="*/ 0 w 9417"/>
                            <a:gd name="T1" fmla="*/ 0 h 20"/>
                            <a:gd name="T2" fmla="*/ 9417 w 9417"/>
                            <a:gd name="T3" fmla="*/ 0 h 2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</a:cxnLst>
                          <a:rect l="0" t="0" r="r" b="b"/>
                          <a:pathLst>
                            <a:path w="9417" h="20">
                              <a:moveTo>
                                <a:pt x="0" y="0"/>
                              </a:moveTo>
                              <a:lnTo>
                                <a:pt x="9417" y="0"/>
                              </a:lnTo>
                            </a:path>
                          </a:pathLst>
                        </a:custGeom>
                        <a:noFill/>
                        <a:ln w="7366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wps:spPr>
                      <wps:bodyPr rot="0" vert="horz" wrap="square" lIns="91440" tIns="45720" rIns="91440" bIns="45720" anchor="t" anchorCtr="0" upright="1">
                        <a:noAutofit/>
                      </wps:bodyPr>
                    </wps:wsp>
                  </a:graphicData>
                </a:graphic>
                <wp14:sizeRelH relativeFrom="page">
                  <wp14:pctWidth>0</wp14:pctWidth>
                </wp14:sizeRelH>
                <wp14:sizeRelV relativeFrom="page">
                  <wp14:pctHeight>0</wp14:pctHeight>
                </wp14:sizeRelV>
              </wp:anchor>
            </w:drawing>
          </mc:Choice>
          <mc:Fallback>
            <w:pict>
              <v:polyline id="Freeform 2" o:spid="_x0000_s1026" style="position:absolute;z-index:-251658752;visibility:visible;mso-wrap-style:square;mso-width-percent:0;mso-height-percent:0;mso-wrap-distance-left:9pt;mso-wrap-distance-top:0;mso-wrap-distance-right:9pt;mso-wrap-distance-bottom:0;mso-position-horizontal:absolute;mso-position-horizontal-relative:page;mso-position-vertical:absolute;mso-position-vertical-relative:text;mso-width-percent:0;mso-height-percent:0;mso-width-relative:page;mso-height-relative:page;v-text-anchor:top" points="70.55pt,20.65pt,541.4pt,20.65pt" coordsize="9417,20" o:gfxdata="UEsDBBQABgAIAAAAIQC2gziS/gAAAOEBAAATAAAAW0NvbnRlbnRfVHlwZXNdLnhtbJSRQU7DMBBF&#10;90jcwfIWJU67QAgl6YK0S0CoHGBkTxKLZGx5TGhvj5O2G0SRWNoz/78nu9wcxkFMGNg6quQqL6RA&#10;0s5Y6ir5vt9lD1JwBDIwOMJKHpHlpr69KfdHjyxSmriSfYz+USnWPY7AufNIadK6MEJMx9ApD/oD&#10;OlTrorhX2lFEilmcO2RdNtjC5xDF9pCuTyYBB5bi6bQ4syoJ3g9WQ0ymaiLzg5KdCXlKLjvcW893&#10;SUOqXwnz5DrgnHtJTxOsQfEKIT7DmDSUCaxw7Rqn8787ZsmRM9e2VmPeBN4uqYvTtW7jvijg9N/y&#10;JsXecLq0q+WD6m8AAAD//wMAUEsDBBQABgAIAAAAIQA4/SH/1gAAAJQBAAALAAAAX3JlbHMvLnJl&#10;bHOkkMFqwzAMhu+DvYPRfXGawxijTi+j0GvpHsDYimMaW0Yy2fr2M4PBMnrbUb/Q94l/f/hMi1qR&#10;JVI2sOt6UJgd+ZiDgffL8ekFlFSbvV0oo4EbChzGx4f9GRdb25HMsYhqlCwG5lrLq9biZkxWOiqY&#10;22YiTra2kYMu1l1tQD30/bPm3wwYN0x18gb45AdQl1tp5j/sFB2T0FQ7R0nTNEV3j6o9feQzro1i&#10;OWA14Fm+Q8a1a8+Bvu/d/dMb2JY5uiPbhG/ktn4cqGU/er3pcvwCAAD//wMAUEsDBBQABgAIAAAA&#10;IQAqmZPT+AIAAIwGAAAOAAAAZHJzL2Uyb0RvYy54bWysVe1q2zAU/T/YOwj9HKS2EydpQp1S8jEG&#10;3VZo9gCKJMdmtuRJSpxu7N13r2ynTkthjDlgS77XV+ec+5Gb21NZkKM0NtcqodFVSIlUXItc7RP6&#10;bbsZXFNiHVOCFVrJhD5JS28X79/d1NVcDnWmCyENgSDKzusqoZlz1TwILM9kyeyVrqQCY6pNyRxs&#10;zT4QhtUQvSyCYRhOglobURnNpbXwdtUY6cLHT1PJ3dc0tdKRIqGAzfm78fcd3oPFDZvvDauynLcw&#10;2D+gKFmu4NBzqBVzjBxM/ipUmXOjrU7dFddloNM059JzADZR+ILNY8Yq6bmAOLY6y2T/X1j+5fhg&#10;SC4gd5QoVkKKNkZKFJwMUZ26snNweqweDPKz1b3m3y0YggsLbiz4kF39WQuIwg5Oe0VOqSnxS+BK&#10;Tl74p7Pw8uQIh5fj2RR+Y0o42KLhNPSJCdi8+5gfrPsotQ/EjvfWNXkTsPKqixb7FnKclgWk8ENA&#10;QlKTWRxN2ySffYBpzycjw64Mzh7DngdGeCPQqOcWki4QwN53wFjWYeUn1YKFFWHYHqHXp9IWdUHk&#10;QH4bIVoIAV7I7A1nAIjOo75z81F7iIHKf1nzhhKo+V0jR8UcYsMzcEnqhHqtSJZQEATfl/oot9p7&#10;uBepg7OerYXqezVRuhyDY2OGBZ7juZ3PRsi9zCq9yYvCp7ZQiGg6mkw8FKuLXKAR0Viz3y0LQ44M&#10;m9pfrQ4XbkYflPDBMsnEul07lhfN2kPDeFCFrRJYj75rf83C2fp6fR0P4uFkPYjD1Wpwt1nGg8km&#10;mo5Xo9VyuYp+I7Qonme5EFIhum6CRPHfdWg7y5reP8+QCxYXZDf+ek02uIThRQYu3dOz8/2KLdr0&#10;9E6LJ2hXo5uRCCMcFpk2PympYRwm1P44MCMpKT4pmDezKI5xfvpNPJ5CiRDTt+z6FqY4hEqoo1Dp&#10;uFy6ZuYeKpPvMzgp8mlV+g7GRJpjO3t8Dap2AyPPM2jHM87U/t57Pf+JLP4AAAD//wMAUEsDBBQA&#10;BgAIAAAAIQDdWgMJ3gAAAAoBAAAPAAAAZHJzL2Rvd25yZXYueG1sTI/NTsMwEITvSLyDtUjcqJOm&#10;gpLGqapKnBHhR+LmxtskarwOttMEnp7tCY4z+2l2ptjOthdn9KFzpCBdJCCQamc6ahS8vT7drUGE&#10;qMno3hEq+MYA2/L6qtC5cRO94LmKjeAQCrlW0MY45FKGukWrw8INSHw7Om91ZOkbabyeONz2cpkk&#10;99LqjvhDqwfct1ifqtEqeH+snnef9uOr2p9+phBGb5vpQanbm3m3ARFxjn8wXOpzdSi508GNZILo&#10;Wa/SlFEFqzQDcQGS9ZLHHNjJMpBlIf9PKH8BAAD//wMAUEsBAi0AFAAGAAgAAAAhALaDOJL+AAAA&#10;4QEAABMAAAAAAAAAAAAAAAAAAAAAAFtDb250ZW50X1R5cGVzXS54bWxQSwECLQAUAAYACAAAACEA&#10;OP0h/9YAAACUAQAACwAAAAAAAAAAAAAAAAAvAQAAX3JlbHMvLnJlbHNQSwECLQAUAAYACAAAACEA&#10;KpmT0/gCAACMBgAADgAAAAAAAAAAAAAAAAAuAgAAZHJzL2Uyb0RvYy54bWxQSwECLQAUAAYACAAA&#10;ACEA3VoDCd4AAAAKAQAADwAAAAAAAAAAAAAAAABSBQAAZHJzL2Rvd25yZXYueG1sUEsFBgAAAAAE&#10;AAQA8wAAAF0GAAAAAA==&#10;" o:allowincell="f" filled="f" strokeweight=".58pt">
                <v:path arrowok="t" o:connecttype="custom" o:connectlocs="0,0;5979795,0" o:connectangles="0,0"/>
                <w10:wrap anchorx="page"/>
              </v:polyline>
            </w:pict>
          </mc:Fallback>
        </mc:AlternateContent>
      </w:r>
    </w:p>
    <w:p w:rsidR="00CE6756" w:rsidRPr="00AC02F1" w:rsidRDefault="00CE6756" w:rsidP="00205EF3">
      <w:pPr>
        <w:pStyle w:val="ListParagraph"/>
        <w:rPr>
          <w:bCs/>
        </w:rPr>
      </w:pPr>
    </w:p>
    <w:p w:rsidR="00CE6756" w:rsidRPr="00AC02F1" w:rsidRDefault="00205EF3" w:rsidP="006F2F5E">
      <w:pPr>
        <w:pStyle w:val="ListParagraph"/>
        <w:numPr>
          <w:ilvl w:val="0"/>
          <w:numId w:val="17"/>
        </w:numPr>
        <w:rPr>
          <w:b/>
          <w:iCs/>
          <w:u w:val="single"/>
        </w:rPr>
      </w:pPr>
      <w:r w:rsidRPr="00AC02F1">
        <w:rPr>
          <w:b/>
          <w:iCs/>
          <w:u w:val="single"/>
        </w:rPr>
        <w:t>Introduction</w:t>
      </w:r>
    </w:p>
    <w:p w:rsidR="00205EF3" w:rsidRPr="00AC02F1" w:rsidRDefault="00205EF3" w:rsidP="00AA6416">
      <w:pPr>
        <w:pStyle w:val="ListParagraph"/>
        <w:ind w:left="360" w:firstLine="720"/>
        <w:rPr>
          <w:iCs/>
          <w:w w:val="102"/>
        </w:rPr>
      </w:pPr>
      <w:r w:rsidRPr="00AC02F1">
        <w:rPr>
          <w:iCs/>
        </w:rPr>
        <w:t>Generic</w:t>
      </w:r>
      <w:r w:rsidRPr="00AC02F1">
        <w:rPr>
          <w:iCs/>
          <w:spacing w:val="25"/>
        </w:rPr>
        <w:t xml:space="preserve"> </w:t>
      </w:r>
      <w:r w:rsidRPr="00AC02F1">
        <w:rPr>
          <w:iCs/>
        </w:rPr>
        <w:t>name:</w:t>
      </w:r>
      <w:r w:rsidRPr="00AC02F1">
        <w:rPr>
          <w:iCs/>
          <w:w w:val="102"/>
        </w:rPr>
        <w:t xml:space="preserve"> </w:t>
      </w:r>
    </w:p>
    <w:p w:rsidR="00205EF3" w:rsidRPr="00AC02F1" w:rsidRDefault="00205EF3" w:rsidP="00AA6416">
      <w:pPr>
        <w:pStyle w:val="ListParagraph"/>
        <w:ind w:left="360" w:firstLine="720"/>
        <w:rPr>
          <w:iCs/>
          <w:w w:val="102"/>
        </w:rPr>
      </w:pPr>
      <w:r w:rsidRPr="00AC02F1">
        <w:rPr>
          <w:iCs/>
        </w:rPr>
        <w:t>Trade</w:t>
      </w:r>
      <w:r w:rsidRPr="00AC02F1">
        <w:rPr>
          <w:iCs/>
          <w:spacing w:val="21"/>
        </w:rPr>
        <w:t xml:space="preserve"> </w:t>
      </w:r>
      <w:r w:rsidRPr="00AC02F1">
        <w:rPr>
          <w:iCs/>
        </w:rPr>
        <w:t>name:</w:t>
      </w:r>
      <w:r w:rsidRPr="00AC02F1">
        <w:rPr>
          <w:iCs/>
          <w:w w:val="102"/>
        </w:rPr>
        <w:t xml:space="preserve"> </w:t>
      </w:r>
    </w:p>
    <w:p w:rsidR="00205EF3" w:rsidRPr="00AC02F1" w:rsidRDefault="00205EF3" w:rsidP="00AA6416">
      <w:pPr>
        <w:pStyle w:val="ListParagraph"/>
        <w:ind w:left="360" w:firstLine="720"/>
        <w:rPr>
          <w:iCs/>
          <w:w w:val="102"/>
        </w:rPr>
      </w:pPr>
      <w:r w:rsidRPr="00AC02F1">
        <w:rPr>
          <w:iCs/>
        </w:rPr>
        <w:t>Manufacturer:</w:t>
      </w:r>
      <w:r w:rsidRPr="00AC02F1">
        <w:rPr>
          <w:iCs/>
          <w:w w:val="102"/>
        </w:rPr>
        <w:t xml:space="preserve"> </w:t>
      </w:r>
    </w:p>
    <w:p w:rsidR="00BB2FB0" w:rsidRPr="00AC02F1" w:rsidRDefault="00BB2FB0" w:rsidP="00BB2FB0">
      <w:pPr>
        <w:pStyle w:val="ListParagraph"/>
        <w:ind w:left="360" w:firstLine="720"/>
        <w:rPr>
          <w:iCs/>
        </w:rPr>
      </w:pPr>
      <w:r w:rsidRPr="00AC02F1">
        <w:rPr>
          <w:iCs/>
        </w:rPr>
        <w:t>Classification</w:t>
      </w:r>
      <w:r w:rsidRPr="00AC02F1">
        <w:rPr>
          <w:rStyle w:val="EndnoteReference"/>
          <w:iCs/>
        </w:rPr>
        <w:endnoteReference w:id="1"/>
      </w:r>
      <w:r w:rsidRPr="00AC02F1">
        <w:rPr>
          <w:iCs/>
        </w:rPr>
        <w:t>:</w:t>
      </w:r>
    </w:p>
    <w:p w:rsidR="00AA6416" w:rsidRPr="00AC02F1" w:rsidRDefault="00AA6416" w:rsidP="00205EF3">
      <w:pPr>
        <w:pStyle w:val="ListParagraph"/>
        <w:rPr>
          <w:iCs/>
        </w:rPr>
      </w:pPr>
    </w:p>
    <w:p w:rsidR="00AA6416" w:rsidRPr="00AC02F1" w:rsidRDefault="00AA6416" w:rsidP="008F4453">
      <w:pPr>
        <w:pStyle w:val="ListParagraph"/>
        <w:numPr>
          <w:ilvl w:val="0"/>
          <w:numId w:val="17"/>
        </w:numPr>
        <w:rPr>
          <w:b/>
          <w:iCs/>
          <w:u w:val="single"/>
        </w:rPr>
      </w:pPr>
      <w:r w:rsidRPr="00AC02F1">
        <w:rPr>
          <w:b/>
          <w:iCs/>
          <w:u w:val="single"/>
        </w:rPr>
        <w:t>Preliminary Review</w:t>
      </w:r>
    </w:p>
    <w:p w:rsidR="008F4453" w:rsidRPr="00AC02F1" w:rsidRDefault="008F4453" w:rsidP="008F4453">
      <w:pPr>
        <w:pStyle w:val="ListParagraph"/>
        <w:ind w:left="990"/>
        <w:rPr>
          <w:b/>
          <w:iCs/>
          <w:u w:val="single"/>
        </w:rPr>
      </w:pPr>
    </w:p>
    <w:p w:rsidR="008F4453" w:rsidRPr="00AC02F1" w:rsidRDefault="008F4453" w:rsidP="008F4453">
      <w:pPr>
        <w:pStyle w:val="ListParagraph"/>
        <w:numPr>
          <w:ilvl w:val="1"/>
          <w:numId w:val="17"/>
        </w:numPr>
        <w:rPr>
          <w:b/>
          <w:iCs/>
        </w:rPr>
      </w:pPr>
      <w:r w:rsidRPr="00AC02F1">
        <w:rPr>
          <w:b/>
          <w:iCs/>
          <w:u w:val="single"/>
        </w:rPr>
        <w:t>Section 1:</w:t>
      </w:r>
    </w:p>
    <w:p w:rsidR="00AA6416" w:rsidRPr="00AC02F1" w:rsidRDefault="00AA6416" w:rsidP="005769FB">
      <w:pPr>
        <w:rPr>
          <w:b/>
          <w:iCs/>
          <w:u w:val="single"/>
        </w:rPr>
      </w:pPr>
    </w:p>
    <w:tbl>
      <w:tblPr>
        <w:tblStyle w:val="TableGrid"/>
        <w:tblW w:w="8261" w:type="dxa"/>
        <w:tblInd w:w="828" w:type="dxa"/>
        <w:tblLook w:val="04A0" w:firstRow="1" w:lastRow="0" w:firstColumn="1" w:lastColumn="0" w:noHBand="0" w:noVBand="1"/>
      </w:tblPr>
      <w:tblGrid>
        <w:gridCol w:w="1137"/>
        <w:gridCol w:w="4636"/>
        <w:gridCol w:w="870"/>
        <w:gridCol w:w="1618"/>
      </w:tblGrid>
      <w:tr w:rsidR="001A68BA" w:rsidRPr="00AC02F1" w:rsidTr="000E6B75">
        <w:trPr>
          <w:trHeight w:val="265"/>
        </w:trPr>
        <w:tc>
          <w:tcPr>
            <w:tcW w:w="1137" w:type="dxa"/>
          </w:tcPr>
          <w:p w:rsidR="001A68BA" w:rsidRPr="00AC02F1" w:rsidRDefault="001A68BA" w:rsidP="00AA6416">
            <w:pPr>
              <w:pStyle w:val="ListParagraph"/>
              <w:rPr>
                <w:iCs/>
                <w:highlight w:val="lightGray"/>
              </w:rPr>
            </w:pPr>
            <w:r w:rsidRPr="00AC02F1">
              <w:rPr>
                <w:iCs/>
              </w:rPr>
              <w:tab/>
            </w:r>
          </w:p>
        </w:tc>
        <w:tc>
          <w:tcPr>
            <w:tcW w:w="4636" w:type="dxa"/>
          </w:tcPr>
          <w:p w:rsidR="001A68BA" w:rsidRPr="00AC02F1" w:rsidRDefault="001A68BA" w:rsidP="00AA6416">
            <w:pPr>
              <w:pStyle w:val="ListParagraph"/>
              <w:rPr>
                <w:i/>
                <w:iCs/>
              </w:rPr>
            </w:pPr>
            <w:r w:rsidRPr="00AC02F1">
              <w:rPr>
                <w:i/>
                <w:iCs/>
              </w:rPr>
              <w:t>Preliminary Review of Individual Drug Product</w:t>
            </w:r>
          </w:p>
        </w:tc>
        <w:tc>
          <w:tcPr>
            <w:tcW w:w="870" w:type="dxa"/>
          </w:tcPr>
          <w:p w:rsidR="001A68BA" w:rsidRPr="00AC02F1" w:rsidRDefault="001A68BA" w:rsidP="00AA6416">
            <w:pPr>
              <w:pStyle w:val="ListParagraph"/>
              <w:rPr>
                <w:iCs/>
              </w:rPr>
            </w:pPr>
          </w:p>
        </w:tc>
        <w:tc>
          <w:tcPr>
            <w:tcW w:w="1618" w:type="dxa"/>
          </w:tcPr>
          <w:p w:rsidR="001A68BA" w:rsidRPr="00AC02F1" w:rsidRDefault="001A68BA" w:rsidP="00AA6416">
            <w:pPr>
              <w:pStyle w:val="ListParagraph"/>
              <w:rPr>
                <w:iCs/>
                <w:highlight w:val="lightGray"/>
              </w:rPr>
            </w:pPr>
          </w:p>
        </w:tc>
      </w:tr>
      <w:tr w:rsidR="001A68BA" w:rsidRPr="00AC02F1" w:rsidTr="000E6B75">
        <w:trPr>
          <w:trHeight w:val="265"/>
        </w:trPr>
        <w:tc>
          <w:tcPr>
            <w:tcW w:w="1137" w:type="dxa"/>
          </w:tcPr>
          <w:p w:rsidR="001A68BA" w:rsidRPr="00AC02F1" w:rsidRDefault="001A68BA" w:rsidP="001A68BA">
            <w:pPr>
              <w:pStyle w:val="ListParagraph"/>
              <w:jc w:val="center"/>
              <w:rPr>
                <w:b/>
                <w:iCs/>
              </w:rPr>
            </w:pPr>
            <w:r w:rsidRPr="00AC02F1">
              <w:rPr>
                <w:b/>
                <w:iCs/>
              </w:rPr>
              <w:t>Question</w:t>
            </w:r>
          </w:p>
        </w:tc>
        <w:tc>
          <w:tcPr>
            <w:tcW w:w="4636" w:type="dxa"/>
          </w:tcPr>
          <w:p w:rsidR="001A68BA" w:rsidRPr="00AC02F1" w:rsidRDefault="001A68BA" w:rsidP="00AA6416">
            <w:pPr>
              <w:pStyle w:val="ListParagraph"/>
              <w:rPr>
                <w:b/>
                <w:iCs/>
              </w:rPr>
            </w:pPr>
          </w:p>
        </w:tc>
        <w:tc>
          <w:tcPr>
            <w:tcW w:w="870" w:type="dxa"/>
          </w:tcPr>
          <w:p w:rsidR="001A68BA" w:rsidRPr="00AC02F1" w:rsidRDefault="001A68BA" w:rsidP="00AA6416">
            <w:pPr>
              <w:pStyle w:val="ListParagraph"/>
              <w:rPr>
                <w:b/>
                <w:iCs/>
              </w:rPr>
            </w:pPr>
            <w:r w:rsidRPr="00AC02F1">
              <w:rPr>
                <w:b/>
                <w:iCs/>
              </w:rPr>
              <w:t>Result</w:t>
            </w:r>
          </w:p>
        </w:tc>
        <w:tc>
          <w:tcPr>
            <w:tcW w:w="1618" w:type="dxa"/>
          </w:tcPr>
          <w:p w:rsidR="001A68BA" w:rsidRPr="00AC02F1" w:rsidRDefault="001A68BA" w:rsidP="00AA6416">
            <w:pPr>
              <w:pStyle w:val="ListParagraph"/>
              <w:rPr>
                <w:b/>
                <w:iCs/>
              </w:rPr>
            </w:pPr>
            <w:r w:rsidRPr="00AC02F1">
              <w:rPr>
                <w:b/>
                <w:iCs/>
              </w:rPr>
              <w:t>Result</w:t>
            </w:r>
          </w:p>
        </w:tc>
      </w:tr>
      <w:tr w:rsidR="001A68BA" w:rsidRPr="00AC02F1" w:rsidTr="000E6B75">
        <w:trPr>
          <w:trHeight w:val="528"/>
        </w:trPr>
        <w:tc>
          <w:tcPr>
            <w:tcW w:w="1137" w:type="dxa"/>
          </w:tcPr>
          <w:p w:rsidR="001A68BA" w:rsidRPr="00AC02F1" w:rsidRDefault="001A68BA" w:rsidP="001A68BA">
            <w:pPr>
              <w:pStyle w:val="ListParagraph"/>
              <w:jc w:val="center"/>
              <w:rPr>
                <w:iCs/>
              </w:rPr>
            </w:pPr>
            <w:r w:rsidRPr="00AC02F1">
              <w:rPr>
                <w:iCs/>
              </w:rPr>
              <w:t>1</w:t>
            </w:r>
          </w:p>
        </w:tc>
        <w:tc>
          <w:tcPr>
            <w:tcW w:w="4636" w:type="dxa"/>
          </w:tcPr>
          <w:p w:rsidR="001A68BA" w:rsidRPr="00AC02F1" w:rsidRDefault="00BB2FB0" w:rsidP="001A68BA">
            <w:pPr>
              <w:pStyle w:val="ListParagraph"/>
              <w:rPr>
                <w:i/>
                <w:iCs/>
              </w:rPr>
            </w:pPr>
            <w:r w:rsidRPr="00AC02F1">
              <w:rPr>
                <w:i/>
                <w:iCs/>
              </w:rPr>
              <w:t>Does the drug have FDA abuse deterrent labeling or an abuse deterrent property?</w:t>
            </w:r>
          </w:p>
        </w:tc>
        <w:tc>
          <w:tcPr>
            <w:tcW w:w="870" w:type="dxa"/>
          </w:tcPr>
          <w:p w:rsidR="001A68BA" w:rsidRPr="00AC02F1" w:rsidRDefault="001A68BA" w:rsidP="00AA6416">
            <w:pPr>
              <w:pStyle w:val="ListParagraph"/>
              <w:rPr>
                <w:iCs/>
              </w:rPr>
            </w:pPr>
            <w:r w:rsidRPr="00AC02F1">
              <w:rPr>
                <w:iCs/>
              </w:rPr>
              <w:t>YES</w:t>
            </w:r>
          </w:p>
        </w:tc>
        <w:tc>
          <w:tcPr>
            <w:tcW w:w="1618" w:type="dxa"/>
          </w:tcPr>
          <w:p w:rsidR="001A68BA" w:rsidRPr="00AC02F1" w:rsidRDefault="001A68BA" w:rsidP="00AA6416">
            <w:pPr>
              <w:pStyle w:val="ListParagraph"/>
              <w:rPr>
                <w:iCs/>
              </w:rPr>
            </w:pPr>
            <w:r w:rsidRPr="00AC02F1">
              <w:rPr>
                <w:iCs/>
              </w:rPr>
              <w:t>NO</w:t>
            </w:r>
          </w:p>
        </w:tc>
      </w:tr>
    </w:tbl>
    <w:p w:rsidR="008F4453" w:rsidRPr="00AC02F1" w:rsidRDefault="008F4453" w:rsidP="00AA6416">
      <w:pPr>
        <w:pStyle w:val="ListParagraph"/>
        <w:ind w:firstLine="360"/>
        <w:rPr>
          <w:iCs/>
        </w:rPr>
      </w:pPr>
    </w:p>
    <w:p w:rsidR="00AA6416" w:rsidRPr="00AC02F1" w:rsidRDefault="008F4453" w:rsidP="008F4453">
      <w:pPr>
        <w:pStyle w:val="ListParagraph"/>
        <w:numPr>
          <w:ilvl w:val="0"/>
          <w:numId w:val="19"/>
        </w:numPr>
        <w:rPr>
          <w:iCs/>
        </w:rPr>
      </w:pPr>
      <w:r w:rsidRPr="00AC02F1">
        <w:rPr>
          <w:iCs/>
        </w:rPr>
        <w:t>If the answer is yes, the drug will be evaluated in Section 2.</w:t>
      </w:r>
    </w:p>
    <w:p w:rsidR="008F4453" w:rsidRPr="00AC02F1" w:rsidRDefault="008F4453" w:rsidP="008F4453">
      <w:pPr>
        <w:pStyle w:val="ListParagraph"/>
        <w:numPr>
          <w:ilvl w:val="0"/>
          <w:numId w:val="19"/>
        </w:numPr>
        <w:rPr>
          <w:iCs/>
        </w:rPr>
      </w:pPr>
      <w:r w:rsidRPr="00AC02F1">
        <w:rPr>
          <w:iCs/>
        </w:rPr>
        <w:t>If the answer is no, the drug will not be further evaluated.</w:t>
      </w:r>
    </w:p>
    <w:p w:rsidR="008F4453" w:rsidRPr="00AC02F1" w:rsidRDefault="008F4453" w:rsidP="008F4453">
      <w:pPr>
        <w:rPr>
          <w:iCs/>
        </w:rPr>
      </w:pPr>
    </w:p>
    <w:p w:rsidR="008F4453" w:rsidRPr="00AC02F1" w:rsidRDefault="00AC02F1" w:rsidP="008F4453">
      <w:pPr>
        <w:pStyle w:val="ListParagraph"/>
        <w:numPr>
          <w:ilvl w:val="1"/>
          <w:numId w:val="17"/>
        </w:numPr>
        <w:rPr>
          <w:b/>
          <w:iCs/>
          <w:u w:val="single"/>
        </w:rPr>
      </w:pPr>
      <w:r w:rsidRPr="00AC02F1">
        <w:rPr>
          <w:b/>
          <w:iCs/>
          <w:u w:val="single"/>
        </w:rPr>
        <w:t>Section 2</w:t>
      </w:r>
      <w:r w:rsidR="008F4453" w:rsidRPr="00AC02F1">
        <w:rPr>
          <w:b/>
          <w:iCs/>
          <w:u w:val="single"/>
        </w:rPr>
        <w:t>:</w:t>
      </w:r>
    </w:p>
    <w:p w:rsidR="008F4453" w:rsidRPr="00AC02F1" w:rsidRDefault="008F4453" w:rsidP="008F4453">
      <w:pPr>
        <w:rPr>
          <w:iCs/>
        </w:rPr>
      </w:pPr>
    </w:p>
    <w:tbl>
      <w:tblPr>
        <w:tblStyle w:val="TableGrid"/>
        <w:tblW w:w="8261" w:type="dxa"/>
        <w:tblInd w:w="828" w:type="dxa"/>
        <w:tblLook w:val="04A0" w:firstRow="1" w:lastRow="0" w:firstColumn="1" w:lastColumn="0" w:noHBand="0" w:noVBand="1"/>
      </w:tblPr>
      <w:tblGrid>
        <w:gridCol w:w="1137"/>
        <w:gridCol w:w="4636"/>
        <w:gridCol w:w="870"/>
        <w:gridCol w:w="1618"/>
      </w:tblGrid>
      <w:tr w:rsidR="008F4453" w:rsidRPr="00AC02F1" w:rsidTr="009B15E1">
        <w:trPr>
          <w:trHeight w:val="265"/>
        </w:trPr>
        <w:tc>
          <w:tcPr>
            <w:tcW w:w="1137" w:type="dxa"/>
          </w:tcPr>
          <w:p w:rsidR="008F4453" w:rsidRPr="00AC02F1" w:rsidRDefault="008F4453" w:rsidP="009B15E1">
            <w:pPr>
              <w:pStyle w:val="ListParagraph"/>
              <w:rPr>
                <w:iCs/>
              </w:rPr>
            </w:pPr>
            <w:r w:rsidRPr="00AC02F1">
              <w:rPr>
                <w:iCs/>
              </w:rPr>
              <w:tab/>
            </w:r>
          </w:p>
        </w:tc>
        <w:tc>
          <w:tcPr>
            <w:tcW w:w="4636" w:type="dxa"/>
          </w:tcPr>
          <w:p w:rsidR="008F4453" w:rsidRPr="00AC02F1" w:rsidRDefault="008F4453" w:rsidP="009B15E1">
            <w:pPr>
              <w:pStyle w:val="ListParagraph"/>
              <w:rPr>
                <w:i/>
                <w:iCs/>
              </w:rPr>
            </w:pPr>
            <w:r w:rsidRPr="00AC02F1">
              <w:rPr>
                <w:i/>
                <w:iCs/>
              </w:rPr>
              <w:t>Preliminary Review of Individual Drug Product</w:t>
            </w:r>
          </w:p>
        </w:tc>
        <w:tc>
          <w:tcPr>
            <w:tcW w:w="870" w:type="dxa"/>
          </w:tcPr>
          <w:p w:rsidR="008F4453" w:rsidRPr="00AC02F1" w:rsidRDefault="008F4453" w:rsidP="009B15E1">
            <w:pPr>
              <w:pStyle w:val="ListParagraph"/>
              <w:rPr>
                <w:iCs/>
                <w:highlight w:val="lightGray"/>
              </w:rPr>
            </w:pPr>
          </w:p>
        </w:tc>
        <w:tc>
          <w:tcPr>
            <w:tcW w:w="1618" w:type="dxa"/>
          </w:tcPr>
          <w:p w:rsidR="008F4453" w:rsidRPr="00AC02F1" w:rsidRDefault="008F4453" w:rsidP="009B15E1">
            <w:pPr>
              <w:pStyle w:val="ListParagraph"/>
              <w:rPr>
                <w:iCs/>
                <w:highlight w:val="lightGray"/>
              </w:rPr>
            </w:pPr>
          </w:p>
        </w:tc>
      </w:tr>
      <w:tr w:rsidR="008F4453" w:rsidRPr="00AC02F1" w:rsidTr="009B15E1">
        <w:trPr>
          <w:trHeight w:val="265"/>
        </w:trPr>
        <w:tc>
          <w:tcPr>
            <w:tcW w:w="1137" w:type="dxa"/>
          </w:tcPr>
          <w:p w:rsidR="008F4453" w:rsidRPr="00AC02F1" w:rsidRDefault="008F4453" w:rsidP="009B15E1">
            <w:pPr>
              <w:pStyle w:val="ListParagraph"/>
              <w:jc w:val="center"/>
              <w:rPr>
                <w:b/>
                <w:iCs/>
              </w:rPr>
            </w:pPr>
            <w:r w:rsidRPr="00AC02F1">
              <w:rPr>
                <w:b/>
                <w:iCs/>
              </w:rPr>
              <w:t>Question</w:t>
            </w:r>
          </w:p>
        </w:tc>
        <w:tc>
          <w:tcPr>
            <w:tcW w:w="4636" w:type="dxa"/>
          </w:tcPr>
          <w:p w:rsidR="008F4453" w:rsidRPr="00AC02F1" w:rsidRDefault="008F4453" w:rsidP="009B15E1">
            <w:pPr>
              <w:pStyle w:val="ListParagraph"/>
              <w:rPr>
                <w:b/>
                <w:iCs/>
              </w:rPr>
            </w:pPr>
          </w:p>
        </w:tc>
        <w:tc>
          <w:tcPr>
            <w:tcW w:w="870" w:type="dxa"/>
          </w:tcPr>
          <w:p w:rsidR="008F4453" w:rsidRPr="00AC02F1" w:rsidRDefault="008F4453" w:rsidP="009B15E1">
            <w:pPr>
              <w:pStyle w:val="ListParagraph"/>
              <w:rPr>
                <w:b/>
                <w:iCs/>
              </w:rPr>
            </w:pPr>
            <w:r w:rsidRPr="00AC02F1">
              <w:rPr>
                <w:b/>
                <w:iCs/>
              </w:rPr>
              <w:t>Result</w:t>
            </w:r>
          </w:p>
        </w:tc>
        <w:tc>
          <w:tcPr>
            <w:tcW w:w="1618" w:type="dxa"/>
          </w:tcPr>
          <w:p w:rsidR="008F4453" w:rsidRPr="00AC02F1" w:rsidRDefault="008F4453" w:rsidP="009B15E1">
            <w:pPr>
              <w:pStyle w:val="ListParagraph"/>
              <w:rPr>
                <w:b/>
                <w:iCs/>
              </w:rPr>
            </w:pPr>
            <w:r w:rsidRPr="00AC02F1">
              <w:rPr>
                <w:b/>
                <w:iCs/>
              </w:rPr>
              <w:t>Result</w:t>
            </w:r>
          </w:p>
        </w:tc>
      </w:tr>
      <w:tr w:rsidR="008F4453" w:rsidRPr="00AC02F1" w:rsidTr="009B15E1">
        <w:trPr>
          <w:trHeight w:val="265"/>
        </w:trPr>
        <w:tc>
          <w:tcPr>
            <w:tcW w:w="1137" w:type="dxa"/>
          </w:tcPr>
          <w:p w:rsidR="008F4453" w:rsidRPr="00AC02F1" w:rsidRDefault="00AC02F1" w:rsidP="009B15E1">
            <w:pPr>
              <w:pStyle w:val="ListParagraph"/>
              <w:jc w:val="center"/>
              <w:rPr>
                <w:iCs/>
              </w:rPr>
            </w:pPr>
            <w:r w:rsidRPr="00AC02F1">
              <w:rPr>
                <w:iCs/>
              </w:rPr>
              <w:t>2</w:t>
            </w:r>
          </w:p>
        </w:tc>
        <w:tc>
          <w:tcPr>
            <w:tcW w:w="4636" w:type="dxa"/>
          </w:tcPr>
          <w:p w:rsidR="008F4453" w:rsidRPr="00AC02F1" w:rsidRDefault="00A13620" w:rsidP="009B15E1">
            <w:pPr>
              <w:pStyle w:val="ListParagraph"/>
              <w:rPr>
                <w:i/>
                <w:iCs/>
              </w:rPr>
            </w:pPr>
            <w:r w:rsidRPr="00AC02F1">
              <w:rPr>
                <w:i/>
                <w:iCs/>
              </w:rPr>
              <w:t>Does the dosage form have significant utilization of prescriptions written and dosage units dispensed</w:t>
            </w:r>
            <w:r w:rsidR="00BB2FB0" w:rsidRPr="00AC02F1">
              <w:rPr>
                <w:i/>
                <w:iCs/>
              </w:rPr>
              <w:t xml:space="preserve"> (defined as </w:t>
            </w:r>
            <w:r w:rsidR="00E54757" w:rsidRPr="00AC02F1">
              <w:rPr>
                <w:i/>
                <w:iCs/>
              </w:rPr>
              <w:t>&gt;25,000 prescriptions written and 1</w:t>
            </w:r>
            <w:r w:rsidR="00BB2FB0" w:rsidRPr="00AC02F1">
              <w:rPr>
                <w:i/>
                <w:iCs/>
              </w:rPr>
              <w:t>,000,000 dosage units dispensed)?</w:t>
            </w:r>
          </w:p>
        </w:tc>
        <w:tc>
          <w:tcPr>
            <w:tcW w:w="870" w:type="dxa"/>
          </w:tcPr>
          <w:p w:rsidR="008F4453" w:rsidRPr="00AC02F1" w:rsidRDefault="008F4453" w:rsidP="009B15E1">
            <w:pPr>
              <w:pStyle w:val="ListParagraph"/>
              <w:rPr>
                <w:iCs/>
              </w:rPr>
            </w:pPr>
            <w:r w:rsidRPr="00AC02F1">
              <w:rPr>
                <w:iCs/>
              </w:rPr>
              <w:t>YES</w:t>
            </w:r>
          </w:p>
        </w:tc>
        <w:tc>
          <w:tcPr>
            <w:tcW w:w="1618" w:type="dxa"/>
          </w:tcPr>
          <w:p w:rsidR="008F4453" w:rsidRPr="00AC02F1" w:rsidRDefault="008F4453" w:rsidP="009B15E1">
            <w:pPr>
              <w:pStyle w:val="ListParagraph"/>
              <w:rPr>
                <w:iCs/>
              </w:rPr>
            </w:pPr>
            <w:r w:rsidRPr="00AC02F1">
              <w:rPr>
                <w:iCs/>
              </w:rPr>
              <w:t>NO</w:t>
            </w:r>
          </w:p>
        </w:tc>
      </w:tr>
    </w:tbl>
    <w:p w:rsidR="008F4453" w:rsidRPr="00AC02F1" w:rsidRDefault="008F4453" w:rsidP="008F4453">
      <w:pPr>
        <w:rPr>
          <w:iCs/>
        </w:rPr>
      </w:pPr>
    </w:p>
    <w:p w:rsidR="008F4453" w:rsidRPr="00AC02F1" w:rsidRDefault="008F4453" w:rsidP="008F4453">
      <w:pPr>
        <w:pStyle w:val="ListParagraph"/>
        <w:numPr>
          <w:ilvl w:val="0"/>
          <w:numId w:val="19"/>
        </w:numPr>
        <w:rPr>
          <w:iCs/>
        </w:rPr>
      </w:pPr>
      <w:r w:rsidRPr="00AC02F1">
        <w:rPr>
          <w:iCs/>
        </w:rPr>
        <w:t>If the answer is yes, the drug will be fully evaluated and all of the factors in the monograph will be applied.</w:t>
      </w:r>
    </w:p>
    <w:p w:rsidR="008F4453" w:rsidRPr="00AC02F1" w:rsidRDefault="008F4453" w:rsidP="00BB2FB0">
      <w:pPr>
        <w:pStyle w:val="ListParagraph"/>
        <w:numPr>
          <w:ilvl w:val="0"/>
          <w:numId w:val="19"/>
        </w:numPr>
        <w:rPr>
          <w:iCs/>
        </w:rPr>
      </w:pPr>
      <w:r w:rsidRPr="00AC02F1">
        <w:rPr>
          <w:iCs/>
        </w:rPr>
        <w:t>If the answer is no, the drug will not be further evaluated.</w:t>
      </w:r>
    </w:p>
    <w:p w:rsidR="00205EF3" w:rsidRPr="00AC02F1" w:rsidRDefault="00205EF3" w:rsidP="00205EF3">
      <w:pPr>
        <w:pStyle w:val="ListParagraph"/>
        <w:rPr>
          <w:b/>
          <w:iCs/>
          <w:u w:val="single"/>
        </w:rPr>
      </w:pPr>
    </w:p>
    <w:p w:rsidR="00563A17" w:rsidRPr="00AC02F1" w:rsidRDefault="000E6B75" w:rsidP="000E6B75">
      <w:pPr>
        <w:ind w:left="270"/>
        <w:rPr>
          <w:b/>
        </w:rPr>
      </w:pPr>
      <w:r w:rsidRPr="00AC02F1">
        <w:rPr>
          <w:b/>
          <w:iCs/>
        </w:rPr>
        <w:t>I</w:t>
      </w:r>
      <w:r w:rsidR="00BB2FB0" w:rsidRPr="00AC02F1">
        <w:rPr>
          <w:b/>
          <w:iCs/>
        </w:rPr>
        <w:t>II</w:t>
      </w:r>
      <w:r w:rsidRPr="00AC02F1">
        <w:rPr>
          <w:b/>
          <w:iCs/>
        </w:rPr>
        <w:t>.</w:t>
      </w:r>
      <w:r w:rsidRPr="00AC02F1">
        <w:rPr>
          <w:b/>
          <w:iCs/>
        </w:rPr>
        <w:tab/>
        <w:t xml:space="preserve">    </w:t>
      </w:r>
      <w:r w:rsidRPr="00AC02F1">
        <w:rPr>
          <w:b/>
          <w:iCs/>
          <w:u w:val="single"/>
        </w:rPr>
        <w:t>E</w:t>
      </w:r>
      <w:r w:rsidR="00252AB6" w:rsidRPr="00AC02F1">
        <w:rPr>
          <w:b/>
          <w:iCs/>
          <w:u w:val="single"/>
        </w:rPr>
        <w:t>xe</w:t>
      </w:r>
      <w:r w:rsidR="007B0B65" w:rsidRPr="00AC02F1">
        <w:rPr>
          <w:b/>
          <w:iCs/>
          <w:u w:val="single"/>
        </w:rPr>
        <w:t xml:space="preserve">cutive </w:t>
      </w:r>
      <w:r w:rsidR="002931BB" w:rsidRPr="00AC02F1">
        <w:rPr>
          <w:b/>
          <w:iCs/>
          <w:u w:val="single"/>
        </w:rPr>
        <w:t>S</w:t>
      </w:r>
      <w:r w:rsidR="00563A17" w:rsidRPr="00AC02F1">
        <w:rPr>
          <w:b/>
          <w:iCs/>
          <w:u w:val="single"/>
        </w:rPr>
        <w:t>ummary</w:t>
      </w:r>
      <w:r w:rsidR="00563A17" w:rsidRPr="00AC02F1">
        <w:rPr>
          <w:b/>
          <w:iCs/>
          <w:spacing w:val="25"/>
        </w:rPr>
        <w:t xml:space="preserve"> </w:t>
      </w:r>
    </w:p>
    <w:p w:rsidR="00563A17" w:rsidRPr="00AC02F1" w:rsidRDefault="002931BB" w:rsidP="000975C1">
      <w:pPr>
        <w:pStyle w:val="ListParagraph"/>
        <w:numPr>
          <w:ilvl w:val="0"/>
          <w:numId w:val="4"/>
        </w:numPr>
      </w:pPr>
      <w:r w:rsidRPr="00AC02F1">
        <w:t>S</w:t>
      </w:r>
      <w:r w:rsidR="007E4670" w:rsidRPr="00AC02F1">
        <w:t>umma</w:t>
      </w:r>
      <w:r w:rsidRPr="00AC02F1">
        <w:t>ry of</w:t>
      </w:r>
      <w:r w:rsidR="00563A17" w:rsidRPr="00AC02F1">
        <w:rPr>
          <w:spacing w:val="15"/>
        </w:rPr>
        <w:t xml:space="preserve"> </w:t>
      </w:r>
      <w:r w:rsidR="00E362E5" w:rsidRPr="00AC02F1">
        <w:t>analysis for</w:t>
      </w:r>
      <w:r w:rsidR="000975C1" w:rsidRPr="00AC02F1">
        <w:t xml:space="preserve"> consideration</w:t>
      </w:r>
      <w:r w:rsidR="00E362E5" w:rsidRPr="00AC02F1">
        <w:t>,</w:t>
      </w:r>
      <w:r w:rsidR="000975C1" w:rsidRPr="00AC02F1">
        <w:t xml:space="preserve"> includ</w:t>
      </w:r>
      <w:r w:rsidR="00E362E5" w:rsidRPr="00AC02F1">
        <w:t>ing</w:t>
      </w:r>
      <w:r w:rsidR="000975C1" w:rsidRPr="00AC02F1">
        <w:t>:</w:t>
      </w:r>
    </w:p>
    <w:p w:rsidR="000975C1" w:rsidRPr="00AC02F1" w:rsidRDefault="000975C1" w:rsidP="00E362E5">
      <w:pPr>
        <w:pStyle w:val="ListParagraph"/>
        <w:numPr>
          <w:ilvl w:val="1"/>
          <w:numId w:val="4"/>
        </w:numPr>
      </w:pPr>
      <w:r w:rsidRPr="00AC02F1">
        <w:t>Purpose of the evaluation:</w:t>
      </w:r>
    </w:p>
    <w:p w:rsidR="000975C1" w:rsidRPr="00AC02F1" w:rsidRDefault="000975C1" w:rsidP="00E362E5">
      <w:pPr>
        <w:pStyle w:val="ListParagraph"/>
        <w:numPr>
          <w:ilvl w:val="2"/>
          <w:numId w:val="4"/>
        </w:numPr>
      </w:pPr>
      <w:r w:rsidRPr="00AC02F1">
        <w:t>New ADF into the market place</w:t>
      </w:r>
    </w:p>
    <w:p w:rsidR="000975C1" w:rsidRPr="00AC02F1" w:rsidRDefault="000975C1" w:rsidP="00E362E5">
      <w:pPr>
        <w:pStyle w:val="ListParagraph"/>
        <w:numPr>
          <w:ilvl w:val="2"/>
          <w:numId w:val="4"/>
        </w:numPr>
      </w:pPr>
      <w:r w:rsidRPr="00AC02F1">
        <w:t>Therapeutic substitution of an ADF drug for a Non-ADF drug designated as having a heighten</w:t>
      </w:r>
      <w:r w:rsidR="00E362E5" w:rsidRPr="00AC02F1">
        <w:t>ed</w:t>
      </w:r>
      <w:r w:rsidRPr="00AC02F1">
        <w:t xml:space="preserve"> public health risk.</w:t>
      </w:r>
    </w:p>
    <w:p w:rsidR="000975C1" w:rsidRPr="00AC02F1" w:rsidRDefault="000975C1" w:rsidP="00E362E5">
      <w:pPr>
        <w:pStyle w:val="ListParagraph"/>
        <w:numPr>
          <w:ilvl w:val="1"/>
          <w:numId w:val="4"/>
        </w:numPr>
      </w:pPr>
      <w:r w:rsidRPr="00AC02F1">
        <w:t xml:space="preserve">Summary of key </w:t>
      </w:r>
      <w:r w:rsidR="00406663" w:rsidRPr="00AC02F1">
        <w:t>l</w:t>
      </w:r>
      <w:r w:rsidRPr="00AC02F1">
        <w:t>iterature review</w:t>
      </w:r>
      <w:r w:rsidR="00FB192B" w:rsidRPr="00AC02F1">
        <w:t>.</w:t>
      </w:r>
    </w:p>
    <w:p w:rsidR="00406663" w:rsidRPr="00AC02F1" w:rsidRDefault="00406663" w:rsidP="00E362E5">
      <w:pPr>
        <w:pStyle w:val="ListParagraph"/>
        <w:numPr>
          <w:ilvl w:val="1"/>
          <w:numId w:val="4"/>
        </w:numPr>
      </w:pPr>
      <w:r w:rsidRPr="00AC02F1">
        <w:lastRenderedPageBreak/>
        <w:t>Summary of key data review</w:t>
      </w:r>
      <w:r w:rsidR="00FB192B" w:rsidRPr="00AC02F1">
        <w:t>.</w:t>
      </w:r>
    </w:p>
    <w:p w:rsidR="000975C1" w:rsidRPr="00AC02F1" w:rsidRDefault="000975C1" w:rsidP="00E362E5">
      <w:pPr>
        <w:pStyle w:val="ListParagraph"/>
        <w:numPr>
          <w:ilvl w:val="1"/>
          <w:numId w:val="4"/>
        </w:numPr>
      </w:pPr>
      <w:r w:rsidRPr="00AC02F1">
        <w:t>Summary of how the proposed therapeutic substitute compared to the drug product in key</w:t>
      </w:r>
      <w:r w:rsidR="00E362E5" w:rsidRPr="00AC02F1">
        <w:t xml:space="preserve"> </w:t>
      </w:r>
      <w:r w:rsidRPr="00AC02F1">
        <w:t>Monograph content areas</w:t>
      </w:r>
      <w:r w:rsidR="00FB192B" w:rsidRPr="00AC02F1">
        <w:t>.</w:t>
      </w:r>
    </w:p>
    <w:p w:rsidR="001A4D94" w:rsidRPr="00AC02F1" w:rsidRDefault="001A4D94" w:rsidP="00205EF3">
      <w:pPr>
        <w:rPr>
          <w:b/>
          <w:u w:val="single"/>
        </w:rPr>
      </w:pPr>
    </w:p>
    <w:p w:rsidR="000924BC" w:rsidRPr="00AC02F1" w:rsidRDefault="000E6B75" w:rsidP="00205EF3">
      <w:pPr>
        <w:rPr>
          <w:b/>
          <w:u w:val="single"/>
        </w:rPr>
      </w:pPr>
      <w:r w:rsidRPr="00AC02F1">
        <w:rPr>
          <w:b/>
        </w:rPr>
        <w:t>IV.</w:t>
      </w:r>
      <w:r w:rsidRPr="00AC02F1">
        <w:rPr>
          <w:b/>
        </w:rPr>
        <w:tab/>
      </w:r>
      <w:r w:rsidR="000924BC" w:rsidRPr="00AC02F1">
        <w:rPr>
          <w:b/>
          <w:u w:val="single"/>
        </w:rPr>
        <w:t>Monograph Content</w:t>
      </w:r>
    </w:p>
    <w:p w:rsidR="00563A17" w:rsidRPr="00697AAC" w:rsidRDefault="00205EF3" w:rsidP="00205EF3">
      <w:pPr>
        <w:pStyle w:val="BodyText"/>
        <w:tabs>
          <w:tab w:val="left" w:pos="368"/>
        </w:tabs>
        <w:kinsoku w:val="0"/>
        <w:overflowPunct w:val="0"/>
        <w:spacing w:before="0"/>
        <w:ind w:left="0" w:right="687" w:firstLine="0"/>
        <w:rPr>
          <w:sz w:val="24"/>
          <w:szCs w:val="24"/>
        </w:rPr>
      </w:pPr>
      <w:r w:rsidRPr="00697AAC">
        <w:rPr>
          <w:sz w:val="24"/>
          <w:szCs w:val="24"/>
        </w:rPr>
        <w:t>E</w:t>
      </w:r>
      <w:r w:rsidR="00563A17" w:rsidRPr="00697AAC">
        <w:rPr>
          <w:sz w:val="24"/>
          <w:szCs w:val="24"/>
        </w:rPr>
        <w:t>very</w:t>
      </w:r>
      <w:r w:rsidR="00563A17" w:rsidRPr="00697AAC">
        <w:rPr>
          <w:spacing w:val="9"/>
          <w:sz w:val="24"/>
          <w:szCs w:val="24"/>
        </w:rPr>
        <w:t xml:space="preserve"> </w:t>
      </w:r>
      <w:r w:rsidR="00563A17" w:rsidRPr="00697AAC">
        <w:rPr>
          <w:sz w:val="24"/>
          <w:szCs w:val="24"/>
        </w:rPr>
        <w:t>item</w:t>
      </w:r>
      <w:r w:rsidRPr="00697AAC">
        <w:rPr>
          <w:sz w:val="24"/>
          <w:szCs w:val="24"/>
        </w:rPr>
        <w:t xml:space="preserve"> will be addressed</w:t>
      </w:r>
      <w:r w:rsidR="00563A17" w:rsidRPr="00697AAC">
        <w:rPr>
          <w:sz w:val="24"/>
          <w:szCs w:val="24"/>
        </w:rPr>
        <w:t>,</w:t>
      </w:r>
      <w:r w:rsidR="00563A17" w:rsidRPr="00697AAC">
        <w:rPr>
          <w:spacing w:val="9"/>
          <w:sz w:val="24"/>
          <w:szCs w:val="24"/>
        </w:rPr>
        <w:t xml:space="preserve"> </w:t>
      </w:r>
      <w:r w:rsidR="00563A17" w:rsidRPr="00697AAC">
        <w:rPr>
          <w:sz w:val="24"/>
          <w:szCs w:val="24"/>
        </w:rPr>
        <w:t>even</w:t>
      </w:r>
      <w:r w:rsidR="00563A17" w:rsidRPr="00697AAC">
        <w:rPr>
          <w:spacing w:val="9"/>
          <w:sz w:val="24"/>
          <w:szCs w:val="24"/>
        </w:rPr>
        <w:t xml:space="preserve"> </w:t>
      </w:r>
      <w:r w:rsidR="00563A17" w:rsidRPr="00697AAC">
        <w:rPr>
          <w:sz w:val="24"/>
          <w:szCs w:val="24"/>
        </w:rPr>
        <w:t>if</w:t>
      </w:r>
      <w:r w:rsidR="00563A17" w:rsidRPr="00697AAC">
        <w:rPr>
          <w:spacing w:val="9"/>
          <w:sz w:val="24"/>
          <w:szCs w:val="24"/>
        </w:rPr>
        <w:t xml:space="preserve"> </w:t>
      </w:r>
      <w:r w:rsidR="00E362E5" w:rsidRPr="00697AAC">
        <w:rPr>
          <w:sz w:val="24"/>
          <w:szCs w:val="24"/>
        </w:rPr>
        <w:t>no</w:t>
      </w:r>
      <w:r w:rsidR="00563A17" w:rsidRPr="00697AAC">
        <w:rPr>
          <w:spacing w:val="9"/>
          <w:sz w:val="24"/>
          <w:szCs w:val="24"/>
        </w:rPr>
        <w:t xml:space="preserve"> </w:t>
      </w:r>
      <w:r w:rsidR="00563A17" w:rsidRPr="00697AAC">
        <w:rPr>
          <w:sz w:val="24"/>
          <w:szCs w:val="24"/>
        </w:rPr>
        <w:t>information</w:t>
      </w:r>
      <w:r w:rsidR="00563A17" w:rsidRPr="00697AAC">
        <w:rPr>
          <w:spacing w:val="9"/>
          <w:sz w:val="24"/>
          <w:szCs w:val="24"/>
        </w:rPr>
        <w:t xml:space="preserve"> </w:t>
      </w:r>
      <w:r w:rsidR="00563A17" w:rsidRPr="00697AAC">
        <w:rPr>
          <w:sz w:val="24"/>
          <w:szCs w:val="24"/>
        </w:rPr>
        <w:t>is</w:t>
      </w:r>
      <w:r w:rsidR="00563A17" w:rsidRPr="00697AAC">
        <w:rPr>
          <w:spacing w:val="9"/>
          <w:sz w:val="24"/>
          <w:szCs w:val="24"/>
        </w:rPr>
        <w:t xml:space="preserve"> </w:t>
      </w:r>
      <w:r w:rsidR="00563A17" w:rsidRPr="00697AAC">
        <w:rPr>
          <w:sz w:val="24"/>
          <w:szCs w:val="24"/>
        </w:rPr>
        <w:t>available</w:t>
      </w:r>
      <w:r w:rsidRPr="00697AAC">
        <w:rPr>
          <w:spacing w:val="9"/>
          <w:sz w:val="24"/>
          <w:szCs w:val="24"/>
        </w:rPr>
        <w:t xml:space="preserve"> </w:t>
      </w:r>
      <w:r w:rsidR="00563A17" w:rsidRPr="00697AAC">
        <w:rPr>
          <w:sz w:val="24"/>
          <w:szCs w:val="24"/>
        </w:rPr>
        <w:t>or</w:t>
      </w:r>
      <w:r w:rsidR="00563A17" w:rsidRPr="00697AAC">
        <w:rPr>
          <w:spacing w:val="8"/>
          <w:sz w:val="24"/>
          <w:szCs w:val="24"/>
        </w:rPr>
        <w:t xml:space="preserve"> </w:t>
      </w:r>
      <w:r w:rsidR="00563A17" w:rsidRPr="00697AAC">
        <w:rPr>
          <w:sz w:val="24"/>
          <w:szCs w:val="24"/>
        </w:rPr>
        <w:t>is</w:t>
      </w:r>
      <w:r w:rsidR="00563A17" w:rsidRPr="00697AAC">
        <w:rPr>
          <w:spacing w:val="9"/>
          <w:sz w:val="24"/>
          <w:szCs w:val="24"/>
        </w:rPr>
        <w:t xml:space="preserve"> </w:t>
      </w:r>
      <w:r w:rsidR="00563A17" w:rsidRPr="00697AAC">
        <w:rPr>
          <w:sz w:val="24"/>
          <w:szCs w:val="24"/>
        </w:rPr>
        <w:t>not</w:t>
      </w:r>
      <w:r w:rsidR="00563A17" w:rsidRPr="00697AAC">
        <w:rPr>
          <w:spacing w:val="9"/>
          <w:sz w:val="24"/>
          <w:szCs w:val="24"/>
        </w:rPr>
        <w:t xml:space="preserve"> </w:t>
      </w:r>
      <w:r w:rsidR="00563A17" w:rsidRPr="00697AAC">
        <w:rPr>
          <w:sz w:val="24"/>
          <w:szCs w:val="24"/>
        </w:rPr>
        <w:t>applicable</w:t>
      </w:r>
      <w:r w:rsidR="00596DA3" w:rsidRPr="00697AAC">
        <w:rPr>
          <w:sz w:val="24"/>
          <w:szCs w:val="24"/>
        </w:rPr>
        <w:t>.</w:t>
      </w:r>
    </w:p>
    <w:p w:rsidR="00767C83" w:rsidRPr="00697AAC" w:rsidRDefault="00767C83" w:rsidP="00205EF3">
      <w:pPr>
        <w:pStyle w:val="BodyText"/>
        <w:tabs>
          <w:tab w:val="left" w:pos="368"/>
        </w:tabs>
        <w:kinsoku w:val="0"/>
        <w:overflowPunct w:val="0"/>
        <w:spacing w:before="0"/>
        <w:ind w:left="0" w:right="687" w:firstLine="0"/>
        <w:rPr>
          <w:sz w:val="24"/>
          <w:szCs w:val="24"/>
        </w:rPr>
      </w:pPr>
    </w:p>
    <w:p w:rsidR="00563A17" w:rsidRPr="00697AAC" w:rsidRDefault="00596DA3" w:rsidP="00205EF3">
      <w:pPr>
        <w:pStyle w:val="BodyText"/>
        <w:numPr>
          <w:ilvl w:val="0"/>
          <w:numId w:val="5"/>
        </w:numPr>
        <w:tabs>
          <w:tab w:val="left" w:pos="369"/>
        </w:tabs>
        <w:kinsoku w:val="0"/>
        <w:overflowPunct w:val="0"/>
        <w:spacing w:before="0"/>
        <w:rPr>
          <w:b/>
          <w:sz w:val="24"/>
          <w:szCs w:val="24"/>
        </w:rPr>
      </w:pPr>
      <w:r w:rsidRPr="00697AAC">
        <w:rPr>
          <w:b/>
          <w:spacing w:val="16"/>
          <w:sz w:val="24"/>
          <w:szCs w:val="24"/>
        </w:rPr>
        <w:t>R</w:t>
      </w:r>
      <w:r w:rsidR="00563A17" w:rsidRPr="00697AAC">
        <w:rPr>
          <w:b/>
          <w:sz w:val="24"/>
          <w:szCs w:val="24"/>
        </w:rPr>
        <w:t>eference</w:t>
      </w:r>
      <w:r w:rsidR="000924BC" w:rsidRPr="00697AAC">
        <w:rPr>
          <w:b/>
          <w:sz w:val="24"/>
          <w:szCs w:val="24"/>
        </w:rPr>
        <w:t xml:space="preserve"> Data</w:t>
      </w:r>
    </w:p>
    <w:p w:rsidR="00205EF3" w:rsidRPr="00697AAC" w:rsidRDefault="000924BC" w:rsidP="00205EF3">
      <w:pPr>
        <w:pStyle w:val="BodyText"/>
        <w:numPr>
          <w:ilvl w:val="0"/>
          <w:numId w:val="4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Mechanism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of</w:t>
      </w:r>
      <w:r w:rsidRPr="00697AAC">
        <w:rPr>
          <w:spacing w:val="18"/>
          <w:sz w:val="24"/>
          <w:szCs w:val="24"/>
        </w:rPr>
        <w:t xml:space="preserve"> </w:t>
      </w:r>
      <w:r w:rsidRPr="00697AAC">
        <w:rPr>
          <w:sz w:val="24"/>
          <w:szCs w:val="24"/>
        </w:rPr>
        <w:t>action</w:t>
      </w:r>
    </w:p>
    <w:p w:rsidR="00205EF3" w:rsidRPr="00697AAC" w:rsidRDefault="000924BC" w:rsidP="00205EF3">
      <w:pPr>
        <w:pStyle w:val="BodyText"/>
        <w:numPr>
          <w:ilvl w:val="0"/>
          <w:numId w:val="4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Pharmacokinetic data</w:t>
      </w:r>
    </w:p>
    <w:p w:rsidR="00205EF3" w:rsidRPr="00697AAC" w:rsidRDefault="00563A17" w:rsidP="00205EF3">
      <w:pPr>
        <w:pStyle w:val="BodyText"/>
        <w:numPr>
          <w:ilvl w:val="0"/>
          <w:numId w:val="4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Pharmacologic</w:t>
      </w:r>
      <w:r w:rsidRPr="00697AAC">
        <w:rPr>
          <w:spacing w:val="34"/>
          <w:sz w:val="24"/>
          <w:szCs w:val="24"/>
        </w:rPr>
        <w:t xml:space="preserve"> </w:t>
      </w:r>
      <w:r w:rsidRPr="00697AAC">
        <w:rPr>
          <w:sz w:val="24"/>
          <w:szCs w:val="24"/>
        </w:rPr>
        <w:t>class</w:t>
      </w:r>
    </w:p>
    <w:p w:rsidR="00205EF3" w:rsidRPr="00697AAC" w:rsidRDefault="00563A17" w:rsidP="00205EF3">
      <w:pPr>
        <w:pStyle w:val="BodyText"/>
        <w:numPr>
          <w:ilvl w:val="0"/>
          <w:numId w:val="4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Identification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of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similar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drugs</w:t>
      </w:r>
    </w:p>
    <w:p w:rsidR="00596DA3" w:rsidRPr="00697AAC" w:rsidRDefault="00563A17" w:rsidP="00205EF3">
      <w:pPr>
        <w:pStyle w:val="BodyText"/>
        <w:numPr>
          <w:ilvl w:val="0"/>
          <w:numId w:val="4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How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properties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compare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to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other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similar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medications</w:t>
      </w:r>
      <w:r w:rsidRPr="00697AAC">
        <w:rPr>
          <w:spacing w:val="14"/>
          <w:sz w:val="24"/>
          <w:szCs w:val="24"/>
        </w:rPr>
        <w:t xml:space="preserve"> </w:t>
      </w:r>
    </w:p>
    <w:p w:rsidR="00205EF3" w:rsidRPr="00697AAC" w:rsidRDefault="00205EF3" w:rsidP="00205EF3">
      <w:pPr>
        <w:rPr>
          <w:bCs/>
          <w:w w:val="85"/>
        </w:rPr>
      </w:pPr>
    </w:p>
    <w:p w:rsidR="000924BC" w:rsidRPr="00697AAC" w:rsidRDefault="000924BC" w:rsidP="00205EF3">
      <w:pPr>
        <w:numPr>
          <w:ilvl w:val="0"/>
          <w:numId w:val="5"/>
        </w:numPr>
        <w:rPr>
          <w:b/>
        </w:rPr>
      </w:pPr>
      <w:r w:rsidRPr="00697AAC">
        <w:rPr>
          <w:b/>
        </w:rPr>
        <w:t>Therapeutic indications/efficacy</w:t>
      </w:r>
    </w:p>
    <w:p w:rsidR="00205EF3" w:rsidRPr="00697AAC" w:rsidRDefault="000924BC" w:rsidP="00205EF3">
      <w:pPr>
        <w:pStyle w:val="BodyText"/>
        <w:numPr>
          <w:ilvl w:val="0"/>
          <w:numId w:val="6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Efficacy of ADF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compared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to</w:t>
      </w:r>
      <w:r w:rsidRPr="00697AAC">
        <w:rPr>
          <w:spacing w:val="15"/>
          <w:sz w:val="24"/>
          <w:szCs w:val="24"/>
        </w:rPr>
        <w:t xml:space="preserve"> </w:t>
      </w:r>
      <w:r w:rsidR="00205EF3" w:rsidRPr="00697AAC">
        <w:rPr>
          <w:spacing w:val="15"/>
          <w:sz w:val="24"/>
          <w:szCs w:val="24"/>
        </w:rPr>
        <w:t>non-</w:t>
      </w:r>
      <w:r w:rsidRPr="00697AAC">
        <w:rPr>
          <w:spacing w:val="15"/>
          <w:sz w:val="24"/>
          <w:szCs w:val="24"/>
        </w:rPr>
        <w:t>ADF</w:t>
      </w:r>
    </w:p>
    <w:p w:rsidR="00205EF3" w:rsidRPr="00697AAC" w:rsidRDefault="00563A17" w:rsidP="00205EF3">
      <w:pPr>
        <w:pStyle w:val="BodyText"/>
        <w:numPr>
          <w:ilvl w:val="0"/>
          <w:numId w:val="6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FDA</w:t>
      </w:r>
      <w:r w:rsidRPr="00697AAC">
        <w:rPr>
          <w:spacing w:val="18"/>
          <w:sz w:val="24"/>
          <w:szCs w:val="24"/>
        </w:rPr>
        <w:t xml:space="preserve"> </w:t>
      </w:r>
      <w:r w:rsidRPr="00697AAC">
        <w:rPr>
          <w:sz w:val="24"/>
          <w:szCs w:val="24"/>
        </w:rPr>
        <w:t>approved</w:t>
      </w:r>
      <w:r w:rsidRPr="00697AAC">
        <w:rPr>
          <w:spacing w:val="18"/>
          <w:sz w:val="24"/>
          <w:szCs w:val="24"/>
        </w:rPr>
        <w:t xml:space="preserve"> </w:t>
      </w:r>
      <w:r w:rsidRPr="00697AAC">
        <w:rPr>
          <w:sz w:val="24"/>
          <w:szCs w:val="24"/>
        </w:rPr>
        <w:t>versus</w:t>
      </w:r>
      <w:r w:rsidRPr="00697AAC">
        <w:rPr>
          <w:spacing w:val="19"/>
          <w:sz w:val="24"/>
          <w:szCs w:val="24"/>
        </w:rPr>
        <w:t xml:space="preserve"> </w:t>
      </w:r>
      <w:r w:rsidRPr="00697AAC">
        <w:rPr>
          <w:sz w:val="24"/>
          <w:szCs w:val="24"/>
        </w:rPr>
        <w:t>non-FDA</w:t>
      </w:r>
      <w:r w:rsidRPr="00697AAC">
        <w:rPr>
          <w:spacing w:val="18"/>
          <w:sz w:val="24"/>
          <w:szCs w:val="24"/>
        </w:rPr>
        <w:t xml:space="preserve"> </w:t>
      </w:r>
      <w:r w:rsidRPr="00697AAC">
        <w:rPr>
          <w:sz w:val="24"/>
          <w:szCs w:val="24"/>
        </w:rPr>
        <w:t>approved</w:t>
      </w:r>
      <w:r w:rsidRPr="00697AAC">
        <w:rPr>
          <w:spacing w:val="18"/>
          <w:sz w:val="24"/>
          <w:szCs w:val="24"/>
        </w:rPr>
        <w:t xml:space="preserve"> </w:t>
      </w:r>
      <w:r w:rsidRPr="00697AAC">
        <w:rPr>
          <w:sz w:val="24"/>
          <w:szCs w:val="24"/>
        </w:rPr>
        <w:t>indications</w:t>
      </w:r>
      <w:r w:rsidR="00596DA3"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supported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by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the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literature</w:t>
      </w:r>
      <w:r w:rsidR="007B0B65" w:rsidRPr="00697AAC">
        <w:rPr>
          <w:sz w:val="24"/>
          <w:szCs w:val="24"/>
        </w:rPr>
        <w:t xml:space="preserve"> review</w:t>
      </w:r>
      <w:r w:rsidR="00596DA3" w:rsidRPr="00697AAC">
        <w:rPr>
          <w:sz w:val="24"/>
          <w:szCs w:val="24"/>
        </w:rPr>
        <w:t>.</w:t>
      </w:r>
    </w:p>
    <w:p w:rsidR="00205EF3" w:rsidRPr="00697AAC" w:rsidRDefault="00731E27" w:rsidP="00205EF3">
      <w:pPr>
        <w:pStyle w:val="BodyText"/>
        <w:numPr>
          <w:ilvl w:val="0"/>
          <w:numId w:val="6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 xml:space="preserve">Drug </w:t>
      </w:r>
      <w:r w:rsidR="00767C83" w:rsidRPr="00697AAC">
        <w:rPr>
          <w:sz w:val="24"/>
          <w:szCs w:val="24"/>
        </w:rPr>
        <w:t>s</w:t>
      </w:r>
      <w:r w:rsidRPr="00697AAC">
        <w:rPr>
          <w:sz w:val="24"/>
          <w:szCs w:val="24"/>
        </w:rPr>
        <w:t>tudies, reference where applicable</w:t>
      </w:r>
      <w:r w:rsidR="00563A17" w:rsidRPr="00697AAC">
        <w:rPr>
          <w:spacing w:val="11"/>
          <w:sz w:val="24"/>
          <w:szCs w:val="24"/>
        </w:rPr>
        <w:t xml:space="preserve"> </w:t>
      </w:r>
    </w:p>
    <w:p w:rsidR="00731E27" w:rsidRPr="00697AAC" w:rsidRDefault="00731E27" w:rsidP="00205EF3">
      <w:pPr>
        <w:pStyle w:val="BodyText"/>
        <w:numPr>
          <w:ilvl w:val="0"/>
          <w:numId w:val="6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pacing w:val="11"/>
          <w:sz w:val="24"/>
          <w:szCs w:val="24"/>
        </w:rPr>
        <w:t xml:space="preserve">Post-marketing data </w:t>
      </w:r>
      <w:r w:rsidR="007B0B65" w:rsidRPr="00697AAC">
        <w:rPr>
          <w:spacing w:val="11"/>
          <w:sz w:val="24"/>
          <w:szCs w:val="24"/>
        </w:rPr>
        <w:t>where applicable</w:t>
      </w:r>
    </w:p>
    <w:p w:rsidR="00767C83" w:rsidRPr="00697AAC" w:rsidRDefault="00767C83" w:rsidP="00205EF3">
      <w:pPr>
        <w:pStyle w:val="BodyText"/>
        <w:tabs>
          <w:tab w:val="left" w:pos="729"/>
        </w:tabs>
        <w:kinsoku w:val="0"/>
        <w:overflowPunct w:val="0"/>
        <w:spacing w:before="0"/>
        <w:ind w:left="0" w:right="807" w:firstLine="0"/>
        <w:rPr>
          <w:spacing w:val="11"/>
          <w:sz w:val="24"/>
          <w:szCs w:val="24"/>
        </w:rPr>
      </w:pPr>
    </w:p>
    <w:p w:rsidR="00563A17" w:rsidRPr="00697AAC" w:rsidRDefault="00596DA3" w:rsidP="00205EF3">
      <w:pPr>
        <w:pStyle w:val="Heading1"/>
        <w:numPr>
          <w:ilvl w:val="0"/>
          <w:numId w:val="5"/>
        </w:numPr>
        <w:kinsoku w:val="0"/>
        <w:overflowPunct w:val="0"/>
        <w:rPr>
          <w:rFonts w:ascii="Times New Roman" w:hAnsi="Times New Roman" w:cs="Times New Roman"/>
          <w:bCs w:val="0"/>
          <w:sz w:val="24"/>
          <w:szCs w:val="24"/>
        </w:rPr>
      </w:pPr>
      <w:r w:rsidRPr="00697AAC">
        <w:rPr>
          <w:rFonts w:ascii="Times New Roman" w:hAnsi="Times New Roman" w:cs="Times New Roman"/>
          <w:w w:val="85"/>
          <w:sz w:val="24"/>
          <w:szCs w:val="24"/>
        </w:rPr>
        <w:t>P</w:t>
      </w:r>
      <w:r w:rsidR="00563A17" w:rsidRPr="00697AAC">
        <w:rPr>
          <w:rFonts w:ascii="Times New Roman" w:hAnsi="Times New Roman" w:cs="Times New Roman"/>
          <w:w w:val="85"/>
          <w:sz w:val="24"/>
          <w:szCs w:val="24"/>
        </w:rPr>
        <w:t>harmacokinetics</w:t>
      </w:r>
    </w:p>
    <w:p w:rsidR="00205EF3" w:rsidRPr="00697AAC" w:rsidRDefault="00563A17" w:rsidP="00205EF3">
      <w:pPr>
        <w:pStyle w:val="BodyText"/>
        <w:numPr>
          <w:ilvl w:val="0"/>
          <w:numId w:val="7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Absorption,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bioavailability,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extent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and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rate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of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absorption,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factors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affecting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rate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or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extent</w:t>
      </w:r>
      <w:r w:rsidRPr="00697AAC">
        <w:rPr>
          <w:spacing w:val="13"/>
          <w:sz w:val="24"/>
          <w:szCs w:val="24"/>
        </w:rPr>
        <w:t xml:space="preserve"> </w:t>
      </w:r>
      <w:r w:rsidRPr="00697AAC">
        <w:rPr>
          <w:sz w:val="24"/>
          <w:szCs w:val="24"/>
        </w:rPr>
        <w:t>of</w:t>
      </w:r>
      <w:r w:rsidRPr="00697AAC">
        <w:rPr>
          <w:spacing w:val="13"/>
          <w:sz w:val="24"/>
          <w:szCs w:val="24"/>
        </w:rPr>
        <w:t xml:space="preserve"> </w:t>
      </w:r>
      <w:r w:rsidR="00205EF3" w:rsidRPr="00697AAC">
        <w:rPr>
          <w:sz w:val="24"/>
          <w:szCs w:val="24"/>
        </w:rPr>
        <w:t>absorption</w:t>
      </w:r>
    </w:p>
    <w:p w:rsidR="00205EF3" w:rsidRPr="00697AAC" w:rsidRDefault="00563A17" w:rsidP="00205EF3">
      <w:pPr>
        <w:pStyle w:val="BodyText"/>
        <w:numPr>
          <w:ilvl w:val="0"/>
          <w:numId w:val="7"/>
        </w:numPr>
        <w:tabs>
          <w:tab w:val="left" w:pos="368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Distribution,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protein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binding,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volume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of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distribution,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cross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blood-brain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barrier</w:t>
      </w:r>
    </w:p>
    <w:p w:rsidR="00205EF3" w:rsidRPr="00697AAC" w:rsidRDefault="00563A17" w:rsidP="00205EF3">
      <w:pPr>
        <w:pStyle w:val="BodyText"/>
        <w:numPr>
          <w:ilvl w:val="0"/>
          <w:numId w:val="7"/>
        </w:numPr>
        <w:tabs>
          <w:tab w:val="left" w:pos="368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Metabolism,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sites,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extent,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activity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of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metabolites</w:t>
      </w:r>
    </w:p>
    <w:p w:rsidR="00205EF3" w:rsidRPr="00697AAC" w:rsidRDefault="00563A17" w:rsidP="00205EF3">
      <w:pPr>
        <w:pStyle w:val="BodyText"/>
        <w:numPr>
          <w:ilvl w:val="0"/>
          <w:numId w:val="7"/>
        </w:numPr>
        <w:tabs>
          <w:tab w:val="left" w:pos="368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Excretion,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routes</w:t>
      </w:r>
      <w:r w:rsidRPr="00697AAC">
        <w:rPr>
          <w:spacing w:val="18"/>
          <w:sz w:val="24"/>
          <w:szCs w:val="24"/>
        </w:rPr>
        <w:t xml:space="preserve"> </w:t>
      </w:r>
      <w:r w:rsidRPr="00697AAC">
        <w:rPr>
          <w:sz w:val="24"/>
          <w:szCs w:val="24"/>
        </w:rPr>
        <w:t>of</w:t>
      </w:r>
      <w:r w:rsidRPr="00697AAC">
        <w:rPr>
          <w:spacing w:val="18"/>
          <w:sz w:val="24"/>
          <w:szCs w:val="24"/>
        </w:rPr>
        <w:t xml:space="preserve"> </w:t>
      </w:r>
      <w:r w:rsidRPr="00697AAC">
        <w:rPr>
          <w:sz w:val="24"/>
          <w:szCs w:val="24"/>
        </w:rPr>
        <w:t>elimination</w:t>
      </w:r>
    </w:p>
    <w:p w:rsidR="00563A17" w:rsidRPr="00697AAC" w:rsidRDefault="00563A17" w:rsidP="00205EF3">
      <w:pPr>
        <w:pStyle w:val="BodyText"/>
        <w:numPr>
          <w:ilvl w:val="0"/>
          <w:numId w:val="7"/>
        </w:numPr>
        <w:tabs>
          <w:tab w:val="left" w:pos="368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Special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populations,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pediatrics,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renal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or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hepatic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insufficiency,</w:t>
      </w:r>
      <w:r w:rsidRPr="00697AAC">
        <w:rPr>
          <w:spacing w:val="18"/>
          <w:sz w:val="24"/>
          <w:szCs w:val="24"/>
        </w:rPr>
        <w:t xml:space="preserve"> </w:t>
      </w:r>
      <w:r w:rsidRPr="00697AAC">
        <w:rPr>
          <w:sz w:val="24"/>
          <w:szCs w:val="24"/>
        </w:rPr>
        <w:t>geriatrics</w:t>
      </w:r>
    </w:p>
    <w:p w:rsidR="00563A17" w:rsidRPr="00697AAC" w:rsidRDefault="00563A17" w:rsidP="00205EF3">
      <w:pPr>
        <w:kinsoku w:val="0"/>
        <w:overflowPunct w:val="0"/>
      </w:pPr>
    </w:p>
    <w:p w:rsidR="00767C83" w:rsidRPr="00697AAC" w:rsidRDefault="00767C83" w:rsidP="00205EF3">
      <w:pPr>
        <w:numPr>
          <w:ilvl w:val="0"/>
          <w:numId w:val="5"/>
        </w:numPr>
        <w:rPr>
          <w:b/>
        </w:rPr>
      </w:pPr>
      <w:r w:rsidRPr="00697AAC">
        <w:rPr>
          <w:b/>
        </w:rPr>
        <w:t>Dosage forms</w:t>
      </w:r>
    </w:p>
    <w:p w:rsidR="00205EF3" w:rsidRPr="00697AAC" w:rsidRDefault="00563A17" w:rsidP="00205EF3">
      <w:pPr>
        <w:pStyle w:val="BodyText"/>
        <w:numPr>
          <w:ilvl w:val="0"/>
          <w:numId w:val="8"/>
        </w:numPr>
        <w:tabs>
          <w:tab w:val="left" w:pos="368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Forms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and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strengths</w:t>
      </w:r>
    </w:p>
    <w:p w:rsidR="00563A17" w:rsidRPr="00697AAC" w:rsidRDefault="00563A17" w:rsidP="00205EF3">
      <w:pPr>
        <w:pStyle w:val="BodyText"/>
        <w:numPr>
          <w:ilvl w:val="0"/>
          <w:numId w:val="8"/>
        </w:numPr>
        <w:tabs>
          <w:tab w:val="left" w:pos="368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Special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handling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or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storage</w:t>
      </w:r>
    </w:p>
    <w:p w:rsidR="00563A17" w:rsidRPr="00697AAC" w:rsidRDefault="00563A17" w:rsidP="00205EF3">
      <w:pPr>
        <w:kinsoku w:val="0"/>
        <w:overflowPunct w:val="0"/>
      </w:pPr>
    </w:p>
    <w:p w:rsidR="00767C83" w:rsidRPr="00697AAC" w:rsidRDefault="00767C83" w:rsidP="00205EF3">
      <w:pPr>
        <w:numPr>
          <w:ilvl w:val="0"/>
          <w:numId w:val="5"/>
        </w:numPr>
        <w:rPr>
          <w:b/>
        </w:rPr>
      </w:pPr>
      <w:r w:rsidRPr="00697AAC">
        <w:rPr>
          <w:b/>
        </w:rPr>
        <w:t>Dosage range</w:t>
      </w:r>
    </w:p>
    <w:p w:rsidR="00205EF3" w:rsidRPr="00697AAC" w:rsidRDefault="00563A17" w:rsidP="00205EF3">
      <w:pPr>
        <w:pStyle w:val="BodyText"/>
        <w:numPr>
          <w:ilvl w:val="0"/>
          <w:numId w:val="9"/>
        </w:numPr>
        <w:tabs>
          <w:tab w:val="left" w:pos="368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Adults</w:t>
      </w:r>
    </w:p>
    <w:p w:rsidR="00205EF3" w:rsidRPr="00697AAC" w:rsidRDefault="00563A17" w:rsidP="00205EF3">
      <w:pPr>
        <w:pStyle w:val="BodyText"/>
        <w:numPr>
          <w:ilvl w:val="0"/>
          <w:numId w:val="9"/>
        </w:numPr>
        <w:tabs>
          <w:tab w:val="left" w:pos="368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Elderly</w:t>
      </w:r>
    </w:p>
    <w:p w:rsidR="00205EF3" w:rsidRPr="00697AAC" w:rsidRDefault="00767C83" w:rsidP="00205EF3">
      <w:pPr>
        <w:pStyle w:val="BodyText"/>
        <w:numPr>
          <w:ilvl w:val="0"/>
          <w:numId w:val="9"/>
        </w:numPr>
        <w:tabs>
          <w:tab w:val="left" w:pos="368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Pediatrics</w:t>
      </w:r>
    </w:p>
    <w:p w:rsidR="00205EF3" w:rsidRPr="00697AAC" w:rsidRDefault="00563A17" w:rsidP="00205EF3">
      <w:pPr>
        <w:pStyle w:val="BodyText"/>
        <w:numPr>
          <w:ilvl w:val="0"/>
          <w:numId w:val="9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Renal</w:t>
      </w:r>
      <w:r w:rsidRPr="00697AAC">
        <w:rPr>
          <w:spacing w:val="16"/>
          <w:sz w:val="24"/>
          <w:szCs w:val="24"/>
        </w:rPr>
        <w:t xml:space="preserve"> </w:t>
      </w:r>
      <w:r w:rsidRPr="00697AAC">
        <w:rPr>
          <w:sz w:val="24"/>
          <w:szCs w:val="24"/>
        </w:rPr>
        <w:t>or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hepatic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insufficiency</w:t>
      </w:r>
    </w:p>
    <w:p w:rsidR="00563A17" w:rsidRPr="00697AAC" w:rsidRDefault="00563A17" w:rsidP="00205EF3">
      <w:pPr>
        <w:pStyle w:val="BodyText"/>
        <w:numPr>
          <w:ilvl w:val="0"/>
          <w:numId w:val="9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Special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administration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requirements—time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of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day,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with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regard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to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meals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or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other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medications</w:t>
      </w:r>
    </w:p>
    <w:p w:rsidR="00563A17" w:rsidRPr="00697AAC" w:rsidRDefault="00563A17" w:rsidP="00205EF3">
      <w:pPr>
        <w:kinsoku w:val="0"/>
        <w:overflowPunct w:val="0"/>
      </w:pPr>
    </w:p>
    <w:p w:rsidR="00563A17" w:rsidRPr="00697AAC" w:rsidRDefault="00563A17" w:rsidP="00205EF3">
      <w:pPr>
        <w:pStyle w:val="Heading1"/>
        <w:numPr>
          <w:ilvl w:val="0"/>
          <w:numId w:val="5"/>
        </w:numPr>
        <w:kinsoku w:val="0"/>
        <w:overflowPunct w:val="0"/>
        <w:rPr>
          <w:rFonts w:ascii="Times New Roman" w:hAnsi="Times New Roman" w:cs="Times New Roman"/>
          <w:bCs w:val="0"/>
          <w:sz w:val="24"/>
          <w:szCs w:val="24"/>
        </w:rPr>
      </w:pPr>
      <w:r w:rsidRPr="00697AAC">
        <w:rPr>
          <w:rFonts w:ascii="Times New Roman" w:hAnsi="Times New Roman" w:cs="Times New Roman"/>
          <w:w w:val="85"/>
          <w:sz w:val="24"/>
          <w:szCs w:val="24"/>
        </w:rPr>
        <w:t>Adverse</w:t>
      </w:r>
      <w:r w:rsidRPr="00697AAC">
        <w:rPr>
          <w:rFonts w:ascii="Times New Roman" w:hAnsi="Times New Roman" w:cs="Times New Roman"/>
          <w:spacing w:val="10"/>
          <w:w w:val="85"/>
          <w:sz w:val="24"/>
          <w:szCs w:val="24"/>
        </w:rPr>
        <w:t xml:space="preserve"> </w:t>
      </w:r>
      <w:r w:rsidRPr="00697AAC">
        <w:rPr>
          <w:rFonts w:ascii="Times New Roman" w:hAnsi="Times New Roman" w:cs="Times New Roman"/>
          <w:w w:val="85"/>
          <w:sz w:val="24"/>
          <w:szCs w:val="24"/>
        </w:rPr>
        <w:t>effects</w:t>
      </w:r>
    </w:p>
    <w:p w:rsidR="00205EF3" w:rsidRPr="00697AAC" w:rsidRDefault="00563A17" w:rsidP="00205EF3">
      <w:pPr>
        <w:pStyle w:val="BodyText"/>
        <w:numPr>
          <w:ilvl w:val="0"/>
          <w:numId w:val="10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List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most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frequent,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most</w:t>
      </w:r>
      <w:r w:rsidRPr="00697AAC">
        <w:rPr>
          <w:spacing w:val="15"/>
          <w:sz w:val="24"/>
          <w:szCs w:val="24"/>
        </w:rPr>
        <w:t xml:space="preserve"> </w:t>
      </w:r>
      <w:r w:rsidR="000924BC" w:rsidRPr="00697AAC">
        <w:rPr>
          <w:sz w:val="24"/>
          <w:szCs w:val="24"/>
        </w:rPr>
        <w:t>serious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and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distinguishing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adverse</w:t>
      </w:r>
      <w:r w:rsidRPr="00697AAC">
        <w:rPr>
          <w:spacing w:val="14"/>
          <w:sz w:val="24"/>
          <w:szCs w:val="24"/>
        </w:rPr>
        <w:t xml:space="preserve"> </w:t>
      </w:r>
      <w:r w:rsidRPr="00697AAC">
        <w:rPr>
          <w:sz w:val="24"/>
          <w:szCs w:val="24"/>
        </w:rPr>
        <w:t>reactions</w:t>
      </w:r>
    </w:p>
    <w:p w:rsidR="00563A17" w:rsidRPr="00697AAC" w:rsidRDefault="00563A17" w:rsidP="00205EF3">
      <w:pPr>
        <w:pStyle w:val="BodyText"/>
        <w:numPr>
          <w:ilvl w:val="0"/>
          <w:numId w:val="10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Prevention</w:t>
      </w:r>
    </w:p>
    <w:p w:rsidR="00563A17" w:rsidRPr="00697AAC" w:rsidRDefault="00563A17" w:rsidP="00205EF3">
      <w:pPr>
        <w:kinsoku w:val="0"/>
        <w:overflowPunct w:val="0"/>
      </w:pPr>
    </w:p>
    <w:p w:rsidR="00563A17" w:rsidRPr="00697AAC" w:rsidRDefault="00563A17" w:rsidP="00205EF3">
      <w:pPr>
        <w:pStyle w:val="Heading1"/>
        <w:numPr>
          <w:ilvl w:val="0"/>
          <w:numId w:val="5"/>
        </w:numPr>
        <w:kinsoku w:val="0"/>
        <w:overflowPunct w:val="0"/>
        <w:rPr>
          <w:rFonts w:ascii="Times New Roman" w:hAnsi="Times New Roman" w:cs="Times New Roman"/>
          <w:bCs w:val="0"/>
          <w:sz w:val="24"/>
          <w:szCs w:val="24"/>
        </w:rPr>
      </w:pPr>
      <w:r w:rsidRPr="00697AAC">
        <w:rPr>
          <w:rFonts w:ascii="Times New Roman" w:hAnsi="Times New Roman" w:cs="Times New Roman"/>
          <w:w w:val="85"/>
          <w:sz w:val="24"/>
          <w:szCs w:val="24"/>
        </w:rPr>
        <w:t>Contraindications</w:t>
      </w:r>
    </w:p>
    <w:p w:rsidR="00563A17" w:rsidRPr="00697AAC" w:rsidRDefault="00563A17" w:rsidP="00A259F3">
      <w:pPr>
        <w:pStyle w:val="BodyText"/>
        <w:numPr>
          <w:ilvl w:val="0"/>
          <w:numId w:val="12"/>
        </w:numPr>
        <w:rPr>
          <w:sz w:val="24"/>
          <w:szCs w:val="24"/>
        </w:rPr>
      </w:pPr>
      <w:r w:rsidRPr="00697AAC">
        <w:rPr>
          <w:w w:val="85"/>
          <w:sz w:val="24"/>
          <w:szCs w:val="24"/>
        </w:rPr>
        <w:t>Special</w:t>
      </w:r>
      <w:r w:rsidRPr="00697AAC">
        <w:rPr>
          <w:spacing w:val="24"/>
          <w:w w:val="85"/>
          <w:sz w:val="24"/>
          <w:szCs w:val="24"/>
        </w:rPr>
        <w:t xml:space="preserve"> </w:t>
      </w:r>
      <w:r w:rsidRPr="00697AAC">
        <w:rPr>
          <w:w w:val="85"/>
          <w:sz w:val="24"/>
          <w:szCs w:val="24"/>
        </w:rPr>
        <w:t>warnings</w:t>
      </w:r>
      <w:r w:rsidRPr="00697AAC">
        <w:rPr>
          <w:spacing w:val="25"/>
          <w:w w:val="85"/>
          <w:sz w:val="24"/>
          <w:szCs w:val="24"/>
        </w:rPr>
        <w:t xml:space="preserve"> </w:t>
      </w:r>
      <w:r w:rsidRPr="00697AAC">
        <w:rPr>
          <w:w w:val="85"/>
          <w:sz w:val="24"/>
          <w:szCs w:val="24"/>
        </w:rPr>
        <w:t>and</w:t>
      </w:r>
      <w:r w:rsidRPr="00697AAC">
        <w:rPr>
          <w:spacing w:val="25"/>
          <w:w w:val="85"/>
          <w:sz w:val="24"/>
          <w:szCs w:val="24"/>
        </w:rPr>
        <w:t xml:space="preserve"> </w:t>
      </w:r>
      <w:r w:rsidRPr="00697AAC">
        <w:rPr>
          <w:w w:val="85"/>
          <w:sz w:val="24"/>
          <w:szCs w:val="24"/>
        </w:rPr>
        <w:t>precautions</w:t>
      </w:r>
    </w:p>
    <w:p w:rsidR="00A259F3" w:rsidRPr="00697AAC" w:rsidRDefault="00A259F3" w:rsidP="00205EF3">
      <w:pPr>
        <w:pStyle w:val="BodyText"/>
        <w:tabs>
          <w:tab w:val="left" w:pos="369"/>
        </w:tabs>
        <w:kinsoku w:val="0"/>
        <w:overflowPunct w:val="0"/>
        <w:spacing w:before="0"/>
        <w:ind w:left="0" w:firstLine="0"/>
        <w:rPr>
          <w:b/>
          <w:sz w:val="24"/>
          <w:szCs w:val="24"/>
          <w:u w:val="single"/>
        </w:rPr>
      </w:pPr>
    </w:p>
    <w:p w:rsidR="00563A17" w:rsidRPr="00697AAC" w:rsidRDefault="00563A17" w:rsidP="00A259F3">
      <w:pPr>
        <w:pStyle w:val="BodyText"/>
        <w:numPr>
          <w:ilvl w:val="0"/>
          <w:numId w:val="5"/>
        </w:numPr>
        <w:tabs>
          <w:tab w:val="left" w:pos="369"/>
        </w:tabs>
        <w:kinsoku w:val="0"/>
        <w:overflowPunct w:val="0"/>
        <w:spacing w:before="0"/>
        <w:rPr>
          <w:b/>
          <w:sz w:val="24"/>
          <w:szCs w:val="24"/>
        </w:rPr>
      </w:pPr>
      <w:r w:rsidRPr="00697AAC">
        <w:rPr>
          <w:b/>
          <w:sz w:val="24"/>
          <w:szCs w:val="24"/>
        </w:rPr>
        <w:t>Toxicities</w:t>
      </w:r>
    </w:p>
    <w:p w:rsidR="00563A17" w:rsidRPr="00697AAC" w:rsidRDefault="00563A17" w:rsidP="00A259F3">
      <w:pPr>
        <w:pStyle w:val="BodyText"/>
        <w:numPr>
          <w:ilvl w:val="0"/>
          <w:numId w:val="12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Pregnancy</w:t>
      </w:r>
    </w:p>
    <w:p w:rsidR="00563A17" w:rsidRPr="00697AAC" w:rsidRDefault="00563A17" w:rsidP="00A259F3">
      <w:pPr>
        <w:pStyle w:val="BodyText"/>
        <w:numPr>
          <w:ilvl w:val="0"/>
          <w:numId w:val="12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Lactation</w:t>
      </w:r>
    </w:p>
    <w:p w:rsidR="00563A17" w:rsidRPr="00697AAC" w:rsidRDefault="00563A17" w:rsidP="00205EF3">
      <w:pPr>
        <w:kinsoku w:val="0"/>
        <w:overflowPunct w:val="0"/>
      </w:pPr>
    </w:p>
    <w:p w:rsidR="00563A17" w:rsidRPr="00697AAC" w:rsidRDefault="00563A17" w:rsidP="00A259F3">
      <w:pPr>
        <w:pStyle w:val="Heading1"/>
        <w:numPr>
          <w:ilvl w:val="0"/>
          <w:numId w:val="5"/>
        </w:numPr>
        <w:kinsoku w:val="0"/>
        <w:overflowPunct w:val="0"/>
        <w:rPr>
          <w:rFonts w:ascii="Times New Roman" w:hAnsi="Times New Roman" w:cs="Times New Roman"/>
          <w:bCs w:val="0"/>
          <w:sz w:val="24"/>
          <w:szCs w:val="24"/>
        </w:rPr>
      </w:pPr>
      <w:r w:rsidRPr="00697AAC">
        <w:rPr>
          <w:rFonts w:ascii="Times New Roman" w:hAnsi="Times New Roman" w:cs="Times New Roman"/>
          <w:w w:val="85"/>
          <w:sz w:val="24"/>
          <w:szCs w:val="24"/>
        </w:rPr>
        <w:t>Drug</w:t>
      </w:r>
      <w:r w:rsidRPr="00697AAC">
        <w:rPr>
          <w:rFonts w:ascii="Times New Roman" w:hAnsi="Times New Roman" w:cs="Times New Roman"/>
          <w:spacing w:val="27"/>
          <w:w w:val="85"/>
          <w:sz w:val="24"/>
          <w:szCs w:val="24"/>
        </w:rPr>
        <w:t xml:space="preserve"> </w:t>
      </w:r>
      <w:r w:rsidRPr="00697AAC">
        <w:rPr>
          <w:rFonts w:ascii="Times New Roman" w:hAnsi="Times New Roman" w:cs="Times New Roman"/>
          <w:w w:val="85"/>
          <w:sz w:val="24"/>
          <w:szCs w:val="24"/>
        </w:rPr>
        <w:t>interactions</w:t>
      </w:r>
    </w:p>
    <w:p w:rsidR="00A259F3" w:rsidRPr="00697AAC" w:rsidRDefault="00563A17" w:rsidP="00A259F3">
      <w:pPr>
        <w:pStyle w:val="BodyText"/>
        <w:numPr>
          <w:ilvl w:val="0"/>
          <w:numId w:val="13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Drug-drug</w:t>
      </w:r>
    </w:p>
    <w:p w:rsidR="00A259F3" w:rsidRPr="00697AAC" w:rsidRDefault="00563A17" w:rsidP="00A259F3">
      <w:pPr>
        <w:pStyle w:val="BodyText"/>
        <w:numPr>
          <w:ilvl w:val="0"/>
          <w:numId w:val="13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Drug-food</w:t>
      </w:r>
    </w:p>
    <w:p w:rsidR="00563A17" w:rsidRPr="00697AAC" w:rsidRDefault="00563A17" w:rsidP="00A259F3">
      <w:pPr>
        <w:pStyle w:val="BodyText"/>
        <w:numPr>
          <w:ilvl w:val="0"/>
          <w:numId w:val="13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Include</w:t>
      </w:r>
      <w:r w:rsidRPr="00697AAC">
        <w:rPr>
          <w:spacing w:val="17"/>
          <w:sz w:val="24"/>
          <w:szCs w:val="24"/>
        </w:rPr>
        <w:t xml:space="preserve"> </w:t>
      </w:r>
      <w:r w:rsidRPr="00697AAC">
        <w:rPr>
          <w:sz w:val="24"/>
          <w:szCs w:val="24"/>
        </w:rPr>
        <w:t>reported</w:t>
      </w:r>
      <w:r w:rsidRPr="00697AAC">
        <w:rPr>
          <w:spacing w:val="18"/>
          <w:sz w:val="24"/>
          <w:szCs w:val="24"/>
        </w:rPr>
        <w:t xml:space="preserve"> </w:t>
      </w:r>
      <w:r w:rsidRPr="00697AAC">
        <w:rPr>
          <w:sz w:val="24"/>
          <w:szCs w:val="24"/>
        </w:rPr>
        <w:t>and</w:t>
      </w:r>
      <w:r w:rsidRPr="00697AAC">
        <w:rPr>
          <w:spacing w:val="18"/>
          <w:sz w:val="24"/>
          <w:szCs w:val="24"/>
        </w:rPr>
        <w:t xml:space="preserve"> </w:t>
      </w:r>
      <w:r w:rsidRPr="00697AAC">
        <w:rPr>
          <w:sz w:val="24"/>
          <w:szCs w:val="24"/>
        </w:rPr>
        <w:t>theoretical</w:t>
      </w:r>
    </w:p>
    <w:p w:rsidR="00563A17" w:rsidRPr="00697AAC" w:rsidRDefault="00563A17" w:rsidP="00205EF3">
      <w:pPr>
        <w:kinsoku w:val="0"/>
        <w:overflowPunct w:val="0"/>
      </w:pPr>
    </w:p>
    <w:p w:rsidR="00767C83" w:rsidRPr="00697AAC" w:rsidRDefault="00767C83" w:rsidP="00A259F3">
      <w:pPr>
        <w:numPr>
          <w:ilvl w:val="0"/>
          <w:numId w:val="5"/>
        </w:numPr>
        <w:kinsoku w:val="0"/>
        <w:overflowPunct w:val="0"/>
        <w:rPr>
          <w:b/>
        </w:rPr>
      </w:pPr>
      <w:r w:rsidRPr="00697AAC">
        <w:rPr>
          <w:b/>
        </w:rPr>
        <w:t>Patient monitoring guidelines</w:t>
      </w:r>
    </w:p>
    <w:p w:rsidR="00A259F3" w:rsidRPr="00697AAC" w:rsidRDefault="00563A17" w:rsidP="00A259F3">
      <w:pPr>
        <w:pStyle w:val="BodyText"/>
        <w:numPr>
          <w:ilvl w:val="0"/>
          <w:numId w:val="14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Effectiveness</w:t>
      </w:r>
    </w:p>
    <w:p w:rsidR="00A259F3" w:rsidRPr="00697AAC" w:rsidRDefault="00563A17" w:rsidP="00A259F3">
      <w:pPr>
        <w:pStyle w:val="BodyText"/>
        <w:numPr>
          <w:ilvl w:val="0"/>
          <w:numId w:val="14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Adverse</w:t>
      </w:r>
      <w:r w:rsidRPr="00697AAC">
        <w:rPr>
          <w:spacing w:val="26"/>
          <w:sz w:val="24"/>
          <w:szCs w:val="24"/>
        </w:rPr>
        <w:t xml:space="preserve"> </w:t>
      </w:r>
      <w:r w:rsidRPr="00697AAC">
        <w:rPr>
          <w:sz w:val="24"/>
          <w:szCs w:val="24"/>
        </w:rPr>
        <w:t>effects</w:t>
      </w:r>
    </w:p>
    <w:p w:rsidR="00563A17" w:rsidRPr="00697AAC" w:rsidRDefault="00563A17" w:rsidP="00A259F3">
      <w:pPr>
        <w:pStyle w:val="BodyText"/>
        <w:numPr>
          <w:ilvl w:val="0"/>
          <w:numId w:val="14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Compliance</w:t>
      </w:r>
    </w:p>
    <w:p w:rsidR="00563A17" w:rsidRPr="00697AAC" w:rsidRDefault="00563A17" w:rsidP="00205EF3">
      <w:pPr>
        <w:kinsoku w:val="0"/>
        <w:overflowPunct w:val="0"/>
      </w:pPr>
    </w:p>
    <w:p w:rsidR="00767C83" w:rsidRPr="00697AAC" w:rsidRDefault="00767C83" w:rsidP="00A259F3">
      <w:pPr>
        <w:numPr>
          <w:ilvl w:val="0"/>
          <w:numId w:val="5"/>
        </w:numPr>
        <w:rPr>
          <w:b/>
        </w:rPr>
      </w:pPr>
      <w:r w:rsidRPr="00697AAC">
        <w:rPr>
          <w:b/>
        </w:rPr>
        <w:t>Cost Effectiveness</w:t>
      </w:r>
    </w:p>
    <w:p w:rsidR="00A259F3" w:rsidRPr="00697AAC" w:rsidRDefault="00563A17" w:rsidP="00A259F3">
      <w:pPr>
        <w:pStyle w:val="BodyText"/>
        <w:numPr>
          <w:ilvl w:val="0"/>
          <w:numId w:val="15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Compare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to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other</w:t>
      </w:r>
      <w:r w:rsidRPr="00697AAC">
        <w:rPr>
          <w:spacing w:val="15"/>
          <w:sz w:val="24"/>
          <w:szCs w:val="24"/>
        </w:rPr>
        <w:t xml:space="preserve"> </w:t>
      </w:r>
      <w:r w:rsidRPr="00697AAC">
        <w:rPr>
          <w:sz w:val="24"/>
          <w:szCs w:val="24"/>
        </w:rPr>
        <w:t>therapies</w:t>
      </w:r>
    </w:p>
    <w:p w:rsidR="00563A17" w:rsidRPr="00697AAC" w:rsidRDefault="00563A17" w:rsidP="00A259F3">
      <w:pPr>
        <w:pStyle w:val="BodyText"/>
        <w:numPr>
          <w:ilvl w:val="0"/>
          <w:numId w:val="15"/>
        </w:numPr>
        <w:tabs>
          <w:tab w:val="left" w:pos="369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Cost</w:t>
      </w:r>
      <w:r w:rsidRPr="00697AAC">
        <w:rPr>
          <w:spacing w:val="20"/>
          <w:sz w:val="24"/>
          <w:szCs w:val="24"/>
        </w:rPr>
        <w:t xml:space="preserve"> </w:t>
      </w:r>
      <w:r w:rsidRPr="00697AAC">
        <w:rPr>
          <w:sz w:val="24"/>
          <w:szCs w:val="24"/>
        </w:rPr>
        <w:t>impact</w:t>
      </w:r>
    </w:p>
    <w:p w:rsidR="00731E27" w:rsidRPr="00697AAC" w:rsidRDefault="00731E27" w:rsidP="00A259F3">
      <w:pPr>
        <w:pStyle w:val="BodyText"/>
        <w:numPr>
          <w:ilvl w:val="0"/>
          <w:numId w:val="15"/>
        </w:numPr>
        <w:tabs>
          <w:tab w:val="left" w:pos="369"/>
        </w:tabs>
        <w:kinsoku w:val="0"/>
        <w:overflowPunct w:val="0"/>
        <w:spacing w:before="0"/>
        <w:ind w:right="159"/>
        <w:rPr>
          <w:sz w:val="24"/>
          <w:szCs w:val="24"/>
        </w:rPr>
      </w:pPr>
      <w:r w:rsidRPr="00697AAC">
        <w:rPr>
          <w:sz w:val="24"/>
          <w:szCs w:val="24"/>
        </w:rPr>
        <w:t>Accessibility</w:t>
      </w:r>
    </w:p>
    <w:p w:rsidR="00F940B6" w:rsidRPr="00697AAC" w:rsidRDefault="00F940B6" w:rsidP="00FB192B">
      <w:pPr>
        <w:pStyle w:val="BodyText"/>
        <w:tabs>
          <w:tab w:val="left" w:pos="369"/>
        </w:tabs>
        <w:kinsoku w:val="0"/>
        <w:overflowPunct w:val="0"/>
        <w:spacing w:before="0"/>
        <w:ind w:right="159"/>
        <w:rPr>
          <w:sz w:val="24"/>
          <w:szCs w:val="24"/>
        </w:rPr>
      </w:pPr>
    </w:p>
    <w:p w:rsidR="00F940B6" w:rsidRPr="00697AAC" w:rsidRDefault="00F940B6" w:rsidP="00FB192B">
      <w:pPr>
        <w:pStyle w:val="BodyText"/>
        <w:tabs>
          <w:tab w:val="left" w:pos="369"/>
        </w:tabs>
        <w:kinsoku w:val="0"/>
        <w:overflowPunct w:val="0"/>
        <w:spacing w:before="0"/>
        <w:ind w:right="159"/>
        <w:rPr>
          <w:b/>
          <w:sz w:val="24"/>
          <w:szCs w:val="24"/>
        </w:rPr>
      </w:pPr>
      <w:r w:rsidRPr="00697AAC">
        <w:rPr>
          <w:b/>
          <w:sz w:val="24"/>
          <w:szCs w:val="24"/>
        </w:rPr>
        <w:t>12)</w:t>
      </w:r>
      <w:r w:rsidRPr="00697AAC">
        <w:rPr>
          <w:b/>
          <w:sz w:val="24"/>
          <w:szCs w:val="24"/>
        </w:rPr>
        <w:tab/>
        <w:t>Data</w:t>
      </w:r>
    </w:p>
    <w:p w:rsidR="00FB192B" w:rsidRPr="00697AAC" w:rsidRDefault="00F940B6" w:rsidP="00FB192B">
      <w:pPr>
        <w:pStyle w:val="BodyText"/>
        <w:numPr>
          <w:ilvl w:val="0"/>
          <w:numId w:val="16"/>
        </w:numPr>
        <w:tabs>
          <w:tab w:val="left" w:pos="369"/>
        </w:tabs>
        <w:kinsoku w:val="0"/>
        <w:overflowPunct w:val="0"/>
        <w:spacing w:before="0"/>
        <w:ind w:left="720" w:right="159"/>
        <w:rPr>
          <w:sz w:val="24"/>
          <w:szCs w:val="24"/>
        </w:rPr>
      </w:pPr>
      <w:r w:rsidRPr="00697AAC">
        <w:rPr>
          <w:sz w:val="24"/>
          <w:szCs w:val="24"/>
        </w:rPr>
        <w:t>Prescriptions written / dispensed</w:t>
      </w:r>
    </w:p>
    <w:p w:rsidR="00FB192B" w:rsidRPr="00697AAC" w:rsidRDefault="00F940B6" w:rsidP="00FB192B">
      <w:pPr>
        <w:pStyle w:val="BodyText"/>
        <w:numPr>
          <w:ilvl w:val="0"/>
          <w:numId w:val="16"/>
        </w:numPr>
        <w:tabs>
          <w:tab w:val="left" w:pos="369"/>
        </w:tabs>
        <w:kinsoku w:val="0"/>
        <w:overflowPunct w:val="0"/>
        <w:spacing w:before="0"/>
        <w:ind w:left="720" w:right="159"/>
        <w:rPr>
          <w:sz w:val="24"/>
          <w:szCs w:val="24"/>
        </w:rPr>
      </w:pPr>
      <w:r w:rsidRPr="00697AAC">
        <w:rPr>
          <w:sz w:val="24"/>
          <w:szCs w:val="24"/>
        </w:rPr>
        <w:t>Solid dose quantity dispensed</w:t>
      </w:r>
    </w:p>
    <w:p w:rsidR="00FB192B" w:rsidRPr="00697AAC" w:rsidRDefault="00F940B6" w:rsidP="00FB192B">
      <w:pPr>
        <w:pStyle w:val="BodyText"/>
        <w:numPr>
          <w:ilvl w:val="0"/>
          <w:numId w:val="16"/>
        </w:numPr>
        <w:tabs>
          <w:tab w:val="left" w:pos="369"/>
        </w:tabs>
        <w:kinsoku w:val="0"/>
        <w:overflowPunct w:val="0"/>
        <w:spacing w:before="0"/>
        <w:ind w:left="720" w:right="159"/>
        <w:rPr>
          <w:sz w:val="24"/>
          <w:szCs w:val="24"/>
        </w:rPr>
      </w:pPr>
      <w:r w:rsidRPr="00697AAC">
        <w:rPr>
          <w:sz w:val="24"/>
          <w:szCs w:val="24"/>
        </w:rPr>
        <w:t xml:space="preserve">Average </w:t>
      </w:r>
      <w:proofErr w:type="spellStart"/>
      <w:r w:rsidRPr="00697AAC">
        <w:rPr>
          <w:sz w:val="24"/>
          <w:szCs w:val="24"/>
        </w:rPr>
        <w:t>days</w:t>
      </w:r>
      <w:proofErr w:type="spellEnd"/>
      <w:r w:rsidRPr="00697AAC">
        <w:rPr>
          <w:sz w:val="24"/>
          <w:szCs w:val="24"/>
        </w:rPr>
        <w:t xml:space="preserve"> supply dispensed</w:t>
      </w:r>
    </w:p>
    <w:p w:rsidR="00FB192B" w:rsidRPr="00697AAC" w:rsidRDefault="00F940B6" w:rsidP="00FB192B">
      <w:pPr>
        <w:pStyle w:val="BodyText"/>
        <w:numPr>
          <w:ilvl w:val="0"/>
          <w:numId w:val="16"/>
        </w:numPr>
        <w:tabs>
          <w:tab w:val="left" w:pos="369"/>
        </w:tabs>
        <w:kinsoku w:val="0"/>
        <w:overflowPunct w:val="0"/>
        <w:spacing w:before="0"/>
        <w:ind w:left="720" w:right="159"/>
        <w:rPr>
          <w:sz w:val="24"/>
          <w:szCs w:val="24"/>
        </w:rPr>
      </w:pPr>
      <w:r w:rsidRPr="00697AAC">
        <w:rPr>
          <w:sz w:val="24"/>
          <w:szCs w:val="24"/>
        </w:rPr>
        <w:t>High Prescriber Utilizers</w:t>
      </w:r>
    </w:p>
    <w:p w:rsidR="00FB192B" w:rsidRPr="00697AAC" w:rsidRDefault="00F940B6" w:rsidP="00FB192B">
      <w:pPr>
        <w:pStyle w:val="BodyText"/>
        <w:numPr>
          <w:ilvl w:val="0"/>
          <w:numId w:val="16"/>
        </w:numPr>
        <w:tabs>
          <w:tab w:val="left" w:pos="369"/>
        </w:tabs>
        <w:kinsoku w:val="0"/>
        <w:overflowPunct w:val="0"/>
        <w:spacing w:before="0"/>
        <w:ind w:left="720" w:right="159"/>
        <w:rPr>
          <w:sz w:val="24"/>
          <w:szCs w:val="24"/>
        </w:rPr>
      </w:pPr>
      <w:r w:rsidRPr="00697AAC">
        <w:rPr>
          <w:sz w:val="24"/>
          <w:szCs w:val="24"/>
        </w:rPr>
        <w:t>Multiple Prescriber Episodes</w:t>
      </w:r>
    </w:p>
    <w:p w:rsidR="00F940B6" w:rsidRPr="00697AAC" w:rsidRDefault="00F940B6" w:rsidP="00FB192B">
      <w:pPr>
        <w:pStyle w:val="BodyText"/>
        <w:numPr>
          <w:ilvl w:val="0"/>
          <w:numId w:val="16"/>
        </w:numPr>
        <w:tabs>
          <w:tab w:val="left" w:pos="369"/>
        </w:tabs>
        <w:kinsoku w:val="0"/>
        <w:overflowPunct w:val="0"/>
        <w:spacing w:before="0"/>
        <w:ind w:left="720" w:right="159"/>
        <w:rPr>
          <w:sz w:val="24"/>
          <w:szCs w:val="24"/>
        </w:rPr>
      </w:pPr>
      <w:r w:rsidRPr="00697AAC">
        <w:rPr>
          <w:sz w:val="24"/>
          <w:szCs w:val="24"/>
        </w:rPr>
        <w:t>Pharmacy with high number of MPE episodes</w:t>
      </w:r>
    </w:p>
    <w:p w:rsidR="00767C83" w:rsidRPr="00697AAC" w:rsidRDefault="00767C83" w:rsidP="00205EF3">
      <w:pPr>
        <w:pStyle w:val="BodyText"/>
        <w:tabs>
          <w:tab w:val="left" w:pos="368"/>
        </w:tabs>
        <w:kinsoku w:val="0"/>
        <w:overflowPunct w:val="0"/>
        <w:spacing w:before="0"/>
        <w:ind w:left="0" w:firstLine="0"/>
        <w:rPr>
          <w:sz w:val="24"/>
          <w:szCs w:val="24"/>
        </w:rPr>
      </w:pPr>
    </w:p>
    <w:p w:rsidR="00767C83" w:rsidRPr="00697AAC" w:rsidRDefault="000E6B75" w:rsidP="00205EF3">
      <w:pPr>
        <w:pStyle w:val="BodyText"/>
        <w:tabs>
          <w:tab w:val="left" w:pos="368"/>
        </w:tabs>
        <w:kinsoku w:val="0"/>
        <w:overflowPunct w:val="0"/>
        <w:spacing w:before="0"/>
        <w:ind w:left="0" w:firstLine="0"/>
        <w:rPr>
          <w:b/>
          <w:sz w:val="24"/>
          <w:szCs w:val="24"/>
          <w:u w:val="single"/>
        </w:rPr>
      </w:pPr>
      <w:r w:rsidRPr="00697AAC">
        <w:rPr>
          <w:b/>
          <w:sz w:val="24"/>
          <w:szCs w:val="24"/>
        </w:rPr>
        <w:t>V.</w:t>
      </w:r>
      <w:r w:rsidRPr="00697AAC">
        <w:rPr>
          <w:b/>
          <w:sz w:val="24"/>
          <w:szCs w:val="24"/>
        </w:rPr>
        <w:tab/>
      </w:r>
      <w:r w:rsidRPr="00697AAC">
        <w:rPr>
          <w:b/>
          <w:sz w:val="24"/>
          <w:szCs w:val="24"/>
        </w:rPr>
        <w:tab/>
      </w:r>
      <w:r w:rsidR="00767C83" w:rsidRPr="00697AAC">
        <w:rPr>
          <w:b/>
          <w:sz w:val="24"/>
          <w:szCs w:val="24"/>
          <w:u w:val="single"/>
        </w:rPr>
        <w:t>References</w:t>
      </w:r>
    </w:p>
    <w:p w:rsidR="000E6B75" w:rsidRPr="00697AAC" w:rsidRDefault="000E6B75" w:rsidP="00205EF3">
      <w:pPr>
        <w:pStyle w:val="BodyText"/>
        <w:tabs>
          <w:tab w:val="left" w:pos="368"/>
        </w:tabs>
        <w:kinsoku w:val="0"/>
        <w:overflowPunct w:val="0"/>
        <w:spacing w:before="0"/>
        <w:ind w:left="0" w:firstLine="0"/>
        <w:rPr>
          <w:sz w:val="24"/>
          <w:szCs w:val="24"/>
        </w:rPr>
      </w:pPr>
      <w:r w:rsidRPr="00697AAC">
        <w:rPr>
          <w:sz w:val="24"/>
          <w:szCs w:val="24"/>
        </w:rPr>
        <w:tab/>
      </w:r>
      <w:r w:rsidRPr="00697AAC">
        <w:rPr>
          <w:sz w:val="24"/>
          <w:szCs w:val="24"/>
        </w:rPr>
        <w:tab/>
      </w:r>
    </w:p>
    <w:p w:rsidR="00563A17" w:rsidRPr="00697AAC" w:rsidRDefault="00563A17" w:rsidP="000E6B75">
      <w:pPr>
        <w:pStyle w:val="BodyText"/>
        <w:numPr>
          <w:ilvl w:val="0"/>
          <w:numId w:val="18"/>
        </w:numPr>
        <w:tabs>
          <w:tab w:val="left" w:pos="368"/>
        </w:tabs>
        <w:kinsoku w:val="0"/>
        <w:overflowPunct w:val="0"/>
        <w:spacing w:before="0"/>
        <w:rPr>
          <w:sz w:val="24"/>
          <w:szCs w:val="24"/>
        </w:rPr>
      </w:pPr>
      <w:r w:rsidRPr="00697AAC">
        <w:rPr>
          <w:sz w:val="24"/>
          <w:szCs w:val="24"/>
        </w:rPr>
        <w:t>Listed</w:t>
      </w:r>
      <w:r w:rsidRPr="00697AAC">
        <w:rPr>
          <w:spacing w:val="9"/>
          <w:sz w:val="24"/>
          <w:szCs w:val="24"/>
        </w:rPr>
        <w:t xml:space="preserve"> </w:t>
      </w:r>
      <w:r w:rsidRPr="00697AAC">
        <w:rPr>
          <w:sz w:val="24"/>
          <w:szCs w:val="24"/>
        </w:rPr>
        <w:t>in</w:t>
      </w:r>
      <w:r w:rsidRPr="00697AAC">
        <w:rPr>
          <w:spacing w:val="9"/>
          <w:sz w:val="24"/>
          <w:szCs w:val="24"/>
        </w:rPr>
        <w:t xml:space="preserve"> </w:t>
      </w:r>
      <w:r w:rsidRPr="00697AAC">
        <w:rPr>
          <w:sz w:val="24"/>
          <w:szCs w:val="24"/>
        </w:rPr>
        <w:t>the</w:t>
      </w:r>
      <w:r w:rsidRPr="00697AAC">
        <w:rPr>
          <w:spacing w:val="9"/>
          <w:sz w:val="24"/>
          <w:szCs w:val="24"/>
        </w:rPr>
        <w:t xml:space="preserve"> </w:t>
      </w:r>
      <w:r w:rsidRPr="00697AAC">
        <w:rPr>
          <w:sz w:val="24"/>
          <w:szCs w:val="24"/>
        </w:rPr>
        <w:t>order</w:t>
      </w:r>
      <w:r w:rsidRPr="00697AAC">
        <w:rPr>
          <w:spacing w:val="9"/>
          <w:sz w:val="24"/>
          <w:szCs w:val="24"/>
        </w:rPr>
        <w:t xml:space="preserve"> </w:t>
      </w:r>
      <w:r w:rsidRPr="00697AAC">
        <w:rPr>
          <w:sz w:val="24"/>
          <w:szCs w:val="24"/>
        </w:rPr>
        <w:t>they</w:t>
      </w:r>
      <w:r w:rsidRPr="00697AAC">
        <w:rPr>
          <w:spacing w:val="9"/>
          <w:sz w:val="24"/>
          <w:szCs w:val="24"/>
        </w:rPr>
        <w:t xml:space="preserve"> </w:t>
      </w:r>
      <w:r w:rsidRPr="00697AAC">
        <w:rPr>
          <w:sz w:val="24"/>
          <w:szCs w:val="24"/>
        </w:rPr>
        <w:t>are</w:t>
      </w:r>
      <w:r w:rsidRPr="00697AAC">
        <w:rPr>
          <w:spacing w:val="9"/>
          <w:sz w:val="24"/>
          <w:szCs w:val="24"/>
        </w:rPr>
        <w:t xml:space="preserve"> </w:t>
      </w:r>
      <w:r w:rsidRPr="00697AAC">
        <w:rPr>
          <w:sz w:val="24"/>
          <w:szCs w:val="24"/>
        </w:rPr>
        <w:t>cited</w:t>
      </w:r>
      <w:r w:rsidR="00E362E5" w:rsidRPr="00697AAC">
        <w:rPr>
          <w:sz w:val="24"/>
          <w:szCs w:val="24"/>
        </w:rPr>
        <w:t>.</w:t>
      </w:r>
    </w:p>
    <w:p w:rsidR="00563A17" w:rsidRPr="00AC02F1" w:rsidRDefault="00563A17" w:rsidP="00205EF3">
      <w:pPr>
        <w:kinsoku w:val="0"/>
        <w:overflowPunct w:val="0"/>
      </w:pPr>
    </w:p>
    <w:sectPr w:rsidR="00563A17" w:rsidRPr="00AC02F1">
      <w:headerReference w:type="default" r:id="rId9"/>
      <w:footerReference w:type="default" r:id="rId10"/>
      <w:pgSz w:w="12240" w:h="15840"/>
      <w:pgMar w:top="1360" w:right="1500" w:bottom="280" w:left="1340" w:header="720" w:footer="720" w:gutter="0"/>
      <w:cols w:space="720" w:equalWidth="0">
        <w:col w:w="9400"/>
      </w:cols>
      <w:noEndnote/>
    </w:sectPr>
  </w:body>
</w:document>
</file>

<file path=word/endnotes.xml><?xml version="1.0" encoding="utf-8"?>
<w:endnotes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endnote w:type="separator" w:id="-1">
    <w:p w:rsidR="000528AD" w:rsidRDefault="000528AD" w:rsidP="002931BB">
      <w:r>
        <w:separator/>
      </w:r>
    </w:p>
  </w:endnote>
  <w:endnote w:type="continuationSeparator" w:id="0">
    <w:p w:rsidR="000528AD" w:rsidRDefault="000528AD" w:rsidP="002931BB">
      <w:r>
        <w:continuationSeparator/>
      </w:r>
    </w:p>
  </w:endnote>
  <w:endnote w:id="1">
    <w:p w:rsidR="00BB2FB0" w:rsidRDefault="00BB2FB0">
      <w:pPr>
        <w:pStyle w:val="EndnoteText"/>
      </w:pPr>
      <w:r>
        <w:rPr>
          <w:rStyle w:val="EndnoteReference"/>
        </w:rPr>
        <w:endnoteRef/>
      </w:r>
      <w:r>
        <w:t xml:space="preserve"> This is the table that corresponds to the “Classification” designation contained within this section.  </w:t>
      </w:r>
    </w:p>
    <w:p w:rsidR="00BB2FB0" w:rsidRDefault="00BB2FB0">
      <w:pPr>
        <w:pStyle w:val="EndnoteText"/>
      </w:pPr>
    </w:p>
    <w:tbl>
      <w:tblPr>
        <w:tblW w:w="0" w:type="auto"/>
        <w:tblInd w:w="726" w:type="dxa"/>
        <w:tblLayout w:type="fixed"/>
        <w:tblCellMar>
          <w:left w:w="0" w:type="dxa"/>
          <w:right w:w="0" w:type="dxa"/>
        </w:tblCellMar>
        <w:tblLook w:val="0000" w:firstRow="0" w:lastRow="0" w:firstColumn="0" w:lastColumn="0" w:noHBand="0" w:noVBand="0"/>
      </w:tblPr>
      <w:tblGrid>
        <w:gridCol w:w="922"/>
        <w:gridCol w:w="7358"/>
      </w:tblGrid>
      <w:tr w:rsidR="00BB2FB0" w:rsidRPr="002931BB" w:rsidTr="009B15E1">
        <w:trPr>
          <w:trHeight w:hRule="exact" w:val="322"/>
        </w:trPr>
        <w:tc>
          <w:tcPr>
            <w:tcW w:w="8280" w:type="dxa"/>
            <w:gridSpan w:val="2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  <w:shd w:val="clear" w:color="auto" w:fill="E5E5E5"/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109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b/>
                <w:bCs/>
                <w:w w:val="85"/>
                <w:sz w:val="22"/>
                <w:szCs w:val="22"/>
              </w:rPr>
              <w:t>Classification</w:t>
            </w:r>
            <w:r w:rsidRPr="00A259F3">
              <w:rPr>
                <w:rFonts w:eastAsiaTheme="minorEastAsia"/>
                <w:b/>
                <w:bCs/>
                <w:spacing w:val="17"/>
                <w:w w:val="8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b/>
                <w:bCs/>
                <w:w w:val="85"/>
                <w:sz w:val="22"/>
                <w:szCs w:val="22"/>
              </w:rPr>
              <w:t>System</w:t>
            </w:r>
          </w:p>
        </w:tc>
      </w:tr>
      <w:tr w:rsidR="00BB2FB0" w:rsidRPr="002931BB" w:rsidTr="009B15E1">
        <w:trPr>
          <w:trHeight w:hRule="exact" w:val="317"/>
        </w:trPr>
        <w:tc>
          <w:tcPr>
            <w:tcW w:w="8280" w:type="dxa"/>
            <w:gridSpan w:val="2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109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i/>
                <w:iCs/>
                <w:w w:val="105"/>
                <w:sz w:val="22"/>
                <w:szCs w:val="22"/>
              </w:rPr>
              <w:t>By</w:t>
            </w:r>
            <w:r w:rsidRPr="00A259F3">
              <w:rPr>
                <w:rFonts w:eastAsiaTheme="minorEastAsia"/>
                <w:i/>
                <w:iCs/>
                <w:spacing w:val="-15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i/>
                <w:iCs/>
                <w:w w:val="105"/>
                <w:sz w:val="22"/>
                <w:szCs w:val="22"/>
              </w:rPr>
              <w:t>Chemical</w:t>
            </w:r>
            <w:r w:rsidRPr="00A259F3">
              <w:rPr>
                <w:rFonts w:eastAsiaTheme="minorEastAsia"/>
                <w:i/>
                <w:iCs/>
                <w:spacing w:val="-14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i/>
                <w:iCs/>
                <w:w w:val="105"/>
                <w:sz w:val="22"/>
                <w:szCs w:val="22"/>
              </w:rPr>
              <w:t>Type</w:t>
            </w:r>
          </w:p>
        </w:tc>
      </w:tr>
      <w:tr w:rsidR="00BB2FB0" w:rsidRPr="002931BB" w:rsidTr="009B15E1">
        <w:trPr>
          <w:trHeight w:hRule="exact" w:val="317"/>
        </w:trPr>
        <w:tc>
          <w:tcPr>
            <w:tcW w:w="922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243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b/>
                <w:bCs/>
                <w:w w:val="105"/>
                <w:sz w:val="22"/>
                <w:szCs w:val="22"/>
              </w:rPr>
              <w:t>Type</w:t>
            </w:r>
          </w:p>
        </w:tc>
        <w:tc>
          <w:tcPr>
            <w:tcW w:w="7358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104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b/>
                <w:bCs/>
                <w:w w:val="105"/>
                <w:sz w:val="22"/>
                <w:szCs w:val="22"/>
              </w:rPr>
              <w:t>Definition</w:t>
            </w:r>
          </w:p>
        </w:tc>
      </w:tr>
      <w:tr w:rsidR="00BB2FB0" w:rsidRPr="002931BB" w:rsidTr="009B15E1">
        <w:trPr>
          <w:trHeight w:hRule="exact" w:val="317"/>
        </w:trPr>
        <w:tc>
          <w:tcPr>
            <w:tcW w:w="922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387" w:right="389"/>
              <w:jc w:val="center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w w:val="105"/>
                <w:sz w:val="22"/>
                <w:szCs w:val="22"/>
              </w:rPr>
              <w:t>1</w:t>
            </w:r>
          </w:p>
        </w:tc>
        <w:tc>
          <w:tcPr>
            <w:tcW w:w="7358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104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w w:val="105"/>
                <w:sz w:val="22"/>
                <w:szCs w:val="22"/>
              </w:rPr>
              <w:t>New</w:t>
            </w:r>
            <w:r w:rsidRPr="00A259F3">
              <w:rPr>
                <w:rFonts w:eastAsiaTheme="minorEastAsia"/>
                <w:spacing w:val="-12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molecular</w:t>
            </w:r>
            <w:r w:rsidRPr="00A259F3">
              <w:rPr>
                <w:rFonts w:eastAsiaTheme="minorEastAsia"/>
                <w:spacing w:val="-11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entity</w:t>
            </w:r>
            <w:r w:rsidRPr="00A259F3">
              <w:rPr>
                <w:rFonts w:eastAsiaTheme="minorEastAsia"/>
                <w:spacing w:val="-11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not</w:t>
            </w:r>
            <w:r w:rsidRPr="00A259F3">
              <w:rPr>
                <w:rFonts w:eastAsiaTheme="minorEastAsia"/>
                <w:spacing w:val="-12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marketed</w:t>
            </w:r>
            <w:r w:rsidRPr="00A259F3">
              <w:rPr>
                <w:rFonts w:eastAsiaTheme="minorEastAsia"/>
                <w:spacing w:val="-11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in</w:t>
            </w:r>
            <w:r w:rsidRPr="00A259F3">
              <w:rPr>
                <w:rFonts w:eastAsiaTheme="minorEastAsia"/>
                <w:spacing w:val="-11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U.S.</w:t>
            </w:r>
          </w:p>
        </w:tc>
      </w:tr>
      <w:tr w:rsidR="00BB2FB0" w:rsidRPr="002931BB" w:rsidTr="009B15E1">
        <w:trPr>
          <w:trHeight w:hRule="exact" w:val="312"/>
        </w:trPr>
        <w:tc>
          <w:tcPr>
            <w:tcW w:w="922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387" w:right="389"/>
              <w:jc w:val="center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w w:val="105"/>
                <w:sz w:val="22"/>
                <w:szCs w:val="22"/>
              </w:rPr>
              <w:t>2</w:t>
            </w:r>
          </w:p>
        </w:tc>
        <w:tc>
          <w:tcPr>
            <w:tcW w:w="7358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104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w w:val="105"/>
                <w:sz w:val="22"/>
                <w:szCs w:val="22"/>
              </w:rPr>
              <w:t>New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salt,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ester,</w:t>
            </w:r>
            <w:r w:rsidRPr="00A259F3">
              <w:rPr>
                <w:rFonts w:eastAsiaTheme="minorEastAsia"/>
                <w:spacing w:val="-9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or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other</w:t>
            </w:r>
            <w:r w:rsidRPr="00A259F3">
              <w:rPr>
                <w:rFonts w:eastAsiaTheme="minorEastAsia"/>
                <w:spacing w:val="-9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derivative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of</w:t>
            </w:r>
            <w:r w:rsidRPr="00A259F3">
              <w:rPr>
                <w:rFonts w:eastAsiaTheme="minorEastAsia"/>
                <w:spacing w:val="-9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another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drug</w:t>
            </w:r>
            <w:r w:rsidRPr="00A259F3">
              <w:rPr>
                <w:rFonts w:eastAsiaTheme="minorEastAsia"/>
                <w:spacing w:val="-9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marketed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in</w:t>
            </w:r>
            <w:r w:rsidRPr="00A259F3">
              <w:rPr>
                <w:rFonts w:eastAsiaTheme="minorEastAsia"/>
                <w:spacing w:val="-9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the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U.S.</w:t>
            </w:r>
          </w:p>
        </w:tc>
      </w:tr>
      <w:tr w:rsidR="00BB2FB0" w:rsidRPr="002931BB" w:rsidTr="009B15E1">
        <w:trPr>
          <w:trHeight w:hRule="exact" w:val="317"/>
        </w:trPr>
        <w:tc>
          <w:tcPr>
            <w:tcW w:w="922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387" w:right="389"/>
              <w:jc w:val="center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w w:val="105"/>
                <w:sz w:val="22"/>
                <w:szCs w:val="22"/>
              </w:rPr>
              <w:t>3</w:t>
            </w:r>
          </w:p>
        </w:tc>
        <w:tc>
          <w:tcPr>
            <w:tcW w:w="7358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104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w w:val="105"/>
                <w:sz w:val="22"/>
                <w:szCs w:val="22"/>
              </w:rPr>
              <w:t>New</w:t>
            </w:r>
            <w:r w:rsidRPr="00A259F3">
              <w:rPr>
                <w:rFonts w:eastAsiaTheme="minorEastAsia"/>
                <w:spacing w:val="-11"/>
                <w:w w:val="105"/>
                <w:sz w:val="22"/>
                <w:szCs w:val="22"/>
              </w:rPr>
              <w:t xml:space="preserve"> ADF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formulation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of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a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drug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marketed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in</w:t>
            </w:r>
            <w:r w:rsidRPr="00A259F3">
              <w:rPr>
                <w:rFonts w:eastAsiaTheme="minorEastAsia"/>
                <w:spacing w:val="-1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>U.S.</w:t>
            </w:r>
          </w:p>
        </w:tc>
      </w:tr>
      <w:tr w:rsidR="00BB2FB0" w:rsidRPr="002931BB" w:rsidTr="009B15E1">
        <w:trPr>
          <w:trHeight w:hRule="exact" w:val="317"/>
        </w:trPr>
        <w:tc>
          <w:tcPr>
            <w:tcW w:w="922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387" w:right="389"/>
              <w:jc w:val="center"/>
              <w:rPr>
                <w:rFonts w:eastAsiaTheme="minorEastAsia"/>
                <w:sz w:val="22"/>
                <w:szCs w:val="22"/>
              </w:rPr>
            </w:pPr>
            <w:r>
              <w:rPr>
                <w:rFonts w:eastAsiaTheme="minorEastAsia"/>
                <w:i/>
                <w:iCs/>
                <w:w w:val="105"/>
                <w:sz w:val="22"/>
                <w:szCs w:val="22"/>
              </w:rPr>
              <w:t>4</w:t>
            </w:r>
            <w:r w:rsidRPr="00A259F3">
              <w:rPr>
                <w:rFonts w:eastAsiaTheme="minorEastAsia"/>
                <w:i/>
                <w:iCs/>
                <w:w w:val="105"/>
                <w:sz w:val="22"/>
                <w:szCs w:val="22"/>
              </w:rPr>
              <w:t>7By</w:t>
            </w:r>
            <w:r w:rsidRPr="00A259F3">
              <w:rPr>
                <w:rFonts w:eastAsiaTheme="minorEastAsia"/>
                <w:i/>
                <w:iCs/>
                <w:spacing w:val="-2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i/>
                <w:iCs/>
                <w:w w:val="105"/>
                <w:sz w:val="22"/>
                <w:szCs w:val="22"/>
              </w:rPr>
              <w:t>Therapeutic</w:t>
            </w:r>
            <w:r w:rsidRPr="00A259F3">
              <w:rPr>
                <w:rFonts w:eastAsiaTheme="minorEastAsia"/>
                <w:i/>
                <w:iCs/>
                <w:spacing w:val="-20"/>
                <w:w w:val="105"/>
                <w:sz w:val="22"/>
                <w:szCs w:val="22"/>
              </w:rPr>
              <w:t xml:space="preserve"> </w:t>
            </w:r>
            <w:r w:rsidRPr="00A259F3">
              <w:rPr>
                <w:rFonts w:eastAsiaTheme="minorEastAsia"/>
                <w:i/>
                <w:iCs/>
                <w:w w:val="105"/>
                <w:sz w:val="22"/>
                <w:szCs w:val="22"/>
              </w:rPr>
              <w:t>Potential</w:t>
            </w:r>
          </w:p>
        </w:tc>
        <w:tc>
          <w:tcPr>
            <w:tcW w:w="7358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104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w w:val="105"/>
                <w:sz w:val="22"/>
                <w:szCs w:val="22"/>
              </w:rPr>
              <w:t>Type of ADF technology</w:t>
            </w:r>
          </w:p>
        </w:tc>
      </w:tr>
      <w:tr w:rsidR="00BB2FB0" w:rsidRPr="002931BB" w:rsidTr="009B15E1">
        <w:trPr>
          <w:trHeight w:hRule="exact" w:val="317"/>
        </w:trPr>
        <w:tc>
          <w:tcPr>
            <w:tcW w:w="922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387" w:right="389"/>
              <w:jc w:val="center"/>
              <w:rPr>
                <w:rFonts w:eastAsiaTheme="minorEastAsia"/>
                <w:sz w:val="22"/>
                <w:szCs w:val="22"/>
              </w:rPr>
            </w:pPr>
            <w:r>
              <w:rPr>
                <w:rFonts w:eastAsiaTheme="minorEastAsia"/>
                <w:w w:val="105"/>
                <w:sz w:val="22"/>
                <w:szCs w:val="22"/>
              </w:rPr>
              <w:t>5</w:t>
            </w:r>
            <w:r w:rsidRPr="00A259F3">
              <w:rPr>
                <w:rFonts w:eastAsiaTheme="minorEastAsia"/>
                <w:w w:val="105"/>
                <w:sz w:val="22"/>
                <w:szCs w:val="22"/>
              </w:rPr>
              <w:t xml:space="preserve">  8   </w:t>
            </w:r>
          </w:p>
        </w:tc>
        <w:tc>
          <w:tcPr>
            <w:tcW w:w="7358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104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sz w:val="22"/>
                <w:szCs w:val="22"/>
              </w:rPr>
              <w:t>Manufacturer Post-Marketing data if available</w:t>
            </w:r>
          </w:p>
        </w:tc>
      </w:tr>
      <w:tr w:rsidR="00BB2FB0" w:rsidRPr="002931BB" w:rsidTr="009B15E1">
        <w:trPr>
          <w:trHeight w:hRule="exact" w:val="317"/>
        </w:trPr>
        <w:tc>
          <w:tcPr>
            <w:tcW w:w="922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387" w:right="389"/>
              <w:jc w:val="center"/>
              <w:rPr>
                <w:rFonts w:eastAsiaTheme="minorEastAsia"/>
                <w:sz w:val="22"/>
                <w:szCs w:val="22"/>
              </w:rPr>
            </w:pPr>
            <w:r>
              <w:rPr>
                <w:rFonts w:eastAsiaTheme="minorEastAsia"/>
                <w:sz w:val="22"/>
                <w:szCs w:val="22"/>
              </w:rPr>
              <w:t>6</w:t>
            </w:r>
          </w:p>
        </w:tc>
        <w:tc>
          <w:tcPr>
            <w:tcW w:w="7358" w:type="dxa"/>
            <w:tcBorders>
              <w:top w:val="single" w:sz="2" w:space="0" w:color="000000"/>
              <w:left w:val="single" w:sz="2" w:space="0" w:color="000000"/>
              <w:bottom w:val="single" w:sz="2" w:space="0" w:color="000000"/>
              <w:right w:val="single" w:sz="2" w:space="0" w:color="000000"/>
            </w:tcBorders>
          </w:tcPr>
          <w:p w:rsidR="00BB2FB0" w:rsidRPr="00A259F3" w:rsidRDefault="00BB2FB0" w:rsidP="009B15E1">
            <w:pPr>
              <w:pStyle w:val="TableParagraph"/>
              <w:kinsoku w:val="0"/>
              <w:overflowPunct w:val="0"/>
              <w:ind w:left="104"/>
              <w:rPr>
                <w:rFonts w:eastAsiaTheme="minorEastAsia"/>
                <w:sz w:val="22"/>
                <w:szCs w:val="22"/>
              </w:rPr>
            </w:pPr>
            <w:r w:rsidRPr="00A259F3">
              <w:rPr>
                <w:rFonts w:eastAsiaTheme="minorEastAsia"/>
                <w:w w:val="105"/>
                <w:sz w:val="22"/>
                <w:szCs w:val="22"/>
              </w:rPr>
              <w:t>Additional references</w:t>
            </w:r>
          </w:p>
        </w:tc>
      </w:tr>
    </w:tbl>
    <w:p w:rsidR="00BB2FB0" w:rsidRDefault="00BB2FB0">
      <w:pPr>
        <w:pStyle w:val="EndnoteText"/>
      </w:pPr>
    </w:p>
  </w:endnote>
</w:endnotes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mc:Ignorable="w14">
  <w:font w:name="Arial">
    <w:panose1 w:val="020B0604020202020204"/>
    <w:charset w:val="00"/>
    <w:family w:val="swiss"/>
    <w:pitch w:val="variable"/>
    <w:sig w:usb0="E0002AFF" w:usb1="C0007843" w:usb2="00000009" w:usb3="00000000" w:csb0="000001FF" w:csb1="00000000"/>
  </w:font>
  <w:font w:name="Times New Roman">
    <w:panose1 w:val="02020603050405020304"/>
    <w:charset w:val="00"/>
    <w:family w:val="roman"/>
    <w:pitch w:val="variable"/>
    <w:sig w:usb0="E0002AFF" w:usb1="C0007841" w:usb2="00000009" w:usb3="00000000" w:csb0="000001FF" w:csb1="00000000"/>
  </w:font>
  <w:font w:name="Symbol">
    <w:panose1 w:val="05050102010706020507"/>
    <w:charset w:val="02"/>
    <w:family w:val="roman"/>
    <w:pitch w:val="variable"/>
    <w:sig w:usb0="00000000" w:usb1="10000000" w:usb2="00000000" w:usb3="00000000" w:csb0="80000000" w:csb1="00000000"/>
  </w:font>
  <w:font w:name="Courier New">
    <w:panose1 w:val="02070309020205020404"/>
    <w:charset w:val="00"/>
    <w:family w:val="modern"/>
    <w:pitch w:val="fixed"/>
    <w:sig w:usb0="E0002AFF" w:usb1="C0007843" w:usb2="00000009" w:usb3="00000000" w:csb0="000001FF" w:csb1="00000000"/>
  </w:font>
  <w:font w:name="Wingdings">
    <w:panose1 w:val="05000000000000000000"/>
    <w:charset w:val="02"/>
    <w:family w:val="auto"/>
    <w:pitch w:val="variable"/>
    <w:sig w:usb0="00000000" w:usb1="10000000" w:usb2="00000000" w:usb3="00000000" w:csb0="80000000" w:csb1="00000000"/>
  </w:font>
  <w:font w:name="Calibri">
    <w:panose1 w:val="020F0502020204030204"/>
    <w:charset w:val="00"/>
    <w:family w:val="swiss"/>
    <w:pitch w:val="variable"/>
    <w:sig w:usb0="E00002FF" w:usb1="4000ACFF" w:usb2="00000001" w:usb3="00000000" w:csb0="0000019F" w:csb1="00000000"/>
  </w:font>
  <w:font w:name="Cambria">
    <w:panose1 w:val="02040503050406030204"/>
    <w:charset w:val="00"/>
    <w:family w:val="roman"/>
    <w:pitch w:val="variable"/>
    <w:sig w:usb0="E00002FF" w:usb1="400004FF" w:usb2="00000000" w:usb3="00000000" w:csb0="0000019F" w:csb1="00000000"/>
  </w:font>
  <w:font w:name="Tahoma">
    <w:panose1 w:val="020B0604030504040204"/>
    <w:charset w:val="00"/>
    <w:family w:val="swiss"/>
    <w:notTrueType/>
    <w:pitch w:val="variable"/>
    <w:sig w:usb0="00000003" w:usb1="00000000" w:usb2="00000000" w:usb3="00000000" w:csb0="00000001" w:csb1="00000000"/>
  </w:font>
</w:fonts>
</file>

<file path=word/footer1.xml><?xml version="1.0" encoding="utf-8"?>
<w:ftr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p w:rsidR="002931BB" w:rsidRDefault="00022FC4">
    <w:pPr>
      <w:pStyle w:val="Footer"/>
      <w:jc w:val="right"/>
    </w:pPr>
    <w:r>
      <w:fldChar w:fldCharType="begin"/>
    </w:r>
    <w:r>
      <w:instrText xml:space="preserve"> PAGE   \* MERGEFORMAT </w:instrText>
    </w:r>
    <w:r>
      <w:fldChar w:fldCharType="separate"/>
    </w:r>
    <w:r w:rsidR="00445F96">
      <w:rPr>
        <w:noProof/>
      </w:rPr>
      <w:t>1</w:t>
    </w:r>
    <w:r>
      <w:rPr>
        <w:noProof/>
      </w:rPr>
      <w:fldChar w:fldCharType="end"/>
    </w:r>
  </w:p>
  <w:p w:rsidR="002931BB" w:rsidRDefault="002931BB">
    <w:pPr>
      <w:pStyle w:val="Footer"/>
    </w:pPr>
  </w:p>
</w:ftr>
</file>

<file path=word/footnotes.xml><?xml version="1.0" encoding="utf-8"?>
<w:footnotes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footnote w:type="separator" w:id="-1">
    <w:p w:rsidR="000528AD" w:rsidRDefault="000528AD" w:rsidP="002931BB">
      <w:r>
        <w:separator/>
      </w:r>
    </w:p>
  </w:footnote>
  <w:footnote w:type="continuationSeparator" w:id="0">
    <w:p w:rsidR="000528AD" w:rsidRDefault="000528AD" w:rsidP="002931BB">
      <w:r>
        <w:continuationSeparator/>
      </w:r>
    </w:p>
  </w:footnote>
</w:footnotes>
</file>

<file path=word/header1.xml><?xml version="1.0" encoding="utf-8"?>
<w:hdr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p w:rsidR="002931BB" w:rsidRDefault="00445F96">
    <w:pPr>
      <w:pStyle w:val="Header"/>
    </w:pPr>
    <w:r>
      <w:rPr>
        <w:noProof/>
        <w:lang w:eastAsia="zh-TW"/>
      </w:rPr>
      <w:pict>
        <v:shapetype id="_x0000_t136" coordsize="21600,21600" o:spt="136" adj="10800" path="m@7,l@8,m@5,21600l@6,21600e">
          <v:formulas>
            <v:f eqn="sum #0 0 10800"/>
            <v:f eqn="prod #0 2 1"/>
            <v:f eqn="sum 21600 0 @1"/>
            <v:f eqn="sum 0 0 @2"/>
            <v:f eqn="sum 21600 0 @3"/>
            <v:f eqn="if @0 @3 0"/>
            <v:f eqn="if @0 21600 @1"/>
            <v:f eqn="if @0 0 @2"/>
            <v:f eqn="if @0 @4 21600"/>
            <v:f eqn="mid @5 @6"/>
            <v:f eqn="mid @8 @5"/>
            <v:f eqn="mid @7 @8"/>
            <v:f eqn="mid @6 @7"/>
            <v:f eqn="sum @6 0 @5"/>
          </v:formulas>
          <v:path textpathok="t" o:connecttype="custom" o:connectlocs="@9,0;@10,10800;@11,21600;@12,10800" o:connectangles="270,180,90,0"/>
          <v:textpath on="t" fitshape="t"/>
          <v:handles>
            <v:h position="#0,bottomRight" xrange="6629,14971"/>
          </v:handles>
          <o:lock v:ext="edit" text="t" shapetype="t"/>
        </v:shapetype>
        <v:shape id="PowerPlusWaterMarkObject357831064" o:spid="_x0000_s2049" type="#_x0000_t136" style="position:absolute;margin-left:0;margin-top:0;width:412.4pt;height:247.45pt;rotation:315;z-index:-251658752;mso-position-horizontal:center;mso-position-horizontal-relative:margin;mso-position-vertical:center;mso-position-vertical-relative:margin" o:allowincell="f" fillcolor="silver" stroked="f">
          <v:fill opacity=".5"/>
          <v:textpath style="font-family:&quot;Calibri&quot;;font-size:1pt" string="DRAFT"/>
          <w10:wrap anchorx="margin" anchory="margin"/>
        </v:shape>
      </w:pict>
    </w:r>
  </w:p>
</w:hdr>
</file>

<file path=word/numbering.xml><?xml version="1.0" encoding="utf-8"?>
<w:numbering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abstractNum w:abstractNumId="0">
    <w:nsid w:val="00000402"/>
    <w:multiLevelType w:val="multilevel"/>
    <w:tmpl w:val="00000885"/>
    <w:lvl w:ilvl="0">
      <w:numFmt w:val="bullet"/>
      <w:lvlText w:val="•"/>
      <w:lvlJc w:val="left"/>
      <w:pPr>
        <w:ind w:hanging="269"/>
      </w:pPr>
      <w:rPr>
        <w:rFonts w:ascii="Arial" w:hAnsi="Arial"/>
        <w:b w:val="0"/>
        <w:w w:val="135"/>
        <w:sz w:val="21"/>
      </w:rPr>
    </w:lvl>
    <w:lvl w:ilvl="1">
      <w:numFmt w:val="bullet"/>
      <w:lvlText w:val="—"/>
      <w:lvlJc w:val="left"/>
      <w:pPr>
        <w:ind w:hanging="360"/>
      </w:pPr>
      <w:rPr>
        <w:rFonts w:ascii="Times New Roman" w:hAnsi="Times New Roman"/>
        <w:b w:val="0"/>
        <w:w w:val="102"/>
        <w:sz w:val="21"/>
      </w:rPr>
    </w:lvl>
    <w:lvl w:ilvl="2">
      <w:numFmt w:val="bullet"/>
      <w:lvlText w:val="•"/>
      <w:lvlJc w:val="left"/>
    </w:lvl>
    <w:lvl w:ilvl="3">
      <w:numFmt w:val="bullet"/>
      <w:lvlText w:val="•"/>
      <w:lvlJc w:val="left"/>
    </w:lvl>
    <w:lvl w:ilvl="4">
      <w:numFmt w:val="bullet"/>
      <w:lvlText w:val="•"/>
      <w:lvlJc w:val="left"/>
    </w:lvl>
    <w:lvl w:ilvl="5">
      <w:numFmt w:val="bullet"/>
      <w:lvlText w:val="•"/>
      <w:lvlJc w:val="left"/>
    </w:lvl>
    <w:lvl w:ilvl="6">
      <w:numFmt w:val="bullet"/>
      <w:lvlText w:val="•"/>
      <w:lvlJc w:val="left"/>
    </w:lvl>
    <w:lvl w:ilvl="7">
      <w:numFmt w:val="bullet"/>
      <w:lvlText w:val="•"/>
      <w:lvlJc w:val="left"/>
    </w:lvl>
    <w:lvl w:ilvl="8">
      <w:numFmt w:val="bullet"/>
      <w:lvlText w:val="•"/>
      <w:lvlJc w:val="left"/>
    </w:lvl>
  </w:abstractNum>
  <w:abstractNum w:abstractNumId="1">
    <w:nsid w:val="00000403"/>
    <w:multiLevelType w:val="multilevel"/>
    <w:tmpl w:val="00000886"/>
    <w:lvl w:ilvl="0">
      <w:start w:val="1"/>
      <w:numFmt w:val="decimal"/>
      <w:lvlText w:val="%1."/>
      <w:lvlJc w:val="left"/>
      <w:pPr>
        <w:ind w:hanging="360"/>
      </w:pPr>
      <w:rPr>
        <w:rFonts w:ascii="Times New Roman" w:hAnsi="Times New Roman" w:cs="Times New Roman"/>
        <w:b w:val="0"/>
        <w:bCs w:val="0"/>
        <w:w w:val="102"/>
        <w:sz w:val="21"/>
        <w:szCs w:val="21"/>
      </w:rPr>
    </w:lvl>
    <w:lvl w:ilvl="1">
      <w:numFmt w:val="bullet"/>
      <w:lvlText w:val="•"/>
      <w:lvlJc w:val="left"/>
    </w:lvl>
    <w:lvl w:ilvl="2">
      <w:numFmt w:val="bullet"/>
      <w:lvlText w:val="•"/>
      <w:lvlJc w:val="left"/>
    </w:lvl>
    <w:lvl w:ilvl="3">
      <w:numFmt w:val="bullet"/>
      <w:lvlText w:val="•"/>
      <w:lvlJc w:val="left"/>
    </w:lvl>
    <w:lvl w:ilvl="4">
      <w:numFmt w:val="bullet"/>
      <w:lvlText w:val="•"/>
      <w:lvlJc w:val="left"/>
    </w:lvl>
    <w:lvl w:ilvl="5">
      <w:numFmt w:val="bullet"/>
      <w:lvlText w:val="•"/>
      <w:lvlJc w:val="left"/>
    </w:lvl>
    <w:lvl w:ilvl="6">
      <w:numFmt w:val="bullet"/>
      <w:lvlText w:val="•"/>
      <w:lvlJc w:val="left"/>
    </w:lvl>
    <w:lvl w:ilvl="7">
      <w:numFmt w:val="bullet"/>
      <w:lvlText w:val="•"/>
      <w:lvlJc w:val="left"/>
    </w:lvl>
    <w:lvl w:ilvl="8">
      <w:numFmt w:val="bullet"/>
      <w:lvlText w:val="•"/>
      <w:lvlJc w:val="left"/>
    </w:lvl>
  </w:abstractNum>
  <w:abstractNum w:abstractNumId="2">
    <w:nsid w:val="032978AF"/>
    <w:multiLevelType w:val="hybridMultilevel"/>
    <w:tmpl w:val="E5906A58"/>
    <w:lvl w:ilvl="0" w:tplc="04090001">
      <w:start w:val="1"/>
      <w:numFmt w:val="bullet"/>
      <w:lvlText w:val=""/>
      <w:lvlJc w:val="left"/>
      <w:pPr>
        <w:ind w:left="144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216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88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360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432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504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76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648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7200" w:hanging="360"/>
      </w:pPr>
      <w:rPr>
        <w:rFonts w:ascii="Wingdings" w:hAnsi="Wingdings" w:hint="default"/>
      </w:rPr>
    </w:lvl>
  </w:abstractNum>
  <w:abstractNum w:abstractNumId="3">
    <w:nsid w:val="05484D74"/>
    <w:multiLevelType w:val="hybridMultilevel"/>
    <w:tmpl w:val="324A8B7A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4">
    <w:nsid w:val="0CFE2945"/>
    <w:multiLevelType w:val="hybridMultilevel"/>
    <w:tmpl w:val="DFA4549E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5">
    <w:nsid w:val="1FBC182C"/>
    <w:multiLevelType w:val="hybridMultilevel"/>
    <w:tmpl w:val="20CED268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6">
    <w:nsid w:val="20BB7015"/>
    <w:multiLevelType w:val="hybridMultilevel"/>
    <w:tmpl w:val="953486EE"/>
    <w:lvl w:ilvl="0" w:tplc="04090001">
      <w:start w:val="1"/>
      <w:numFmt w:val="bullet"/>
      <w:lvlText w:val=""/>
      <w:lvlJc w:val="left"/>
      <w:pPr>
        <w:ind w:left="911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631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351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3071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791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511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231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951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671" w:hanging="360"/>
      </w:pPr>
      <w:rPr>
        <w:rFonts w:ascii="Wingdings" w:hAnsi="Wingdings" w:hint="default"/>
      </w:rPr>
    </w:lvl>
  </w:abstractNum>
  <w:abstractNum w:abstractNumId="7">
    <w:nsid w:val="257954AF"/>
    <w:multiLevelType w:val="hybridMultilevel"/>
    <w:tmpl w:val="5D645662"/>
    <w:lvl w:ilvl="0" w:tplc="04090011">
      <w:start w:val="1"/>
      <w:numFmt w:val="decimal"/>
      <w:lvlText w:val="%1)"/>
      <w:lvlJc w:val="left"/>
      <w:pPr>
        <w:ind w:left="720" w:hanging="360"/>
      </w:pPr>
      <w:rPr>
        <w:rFonts w:hint="default"/>
      </w:rPr>
    </w:lvl>
    <w:lvl w:ilvl="1" w:tplc="04090019" w:tentative="1">
      <w:start w:val="1"/>
      <w:numFmt w:val="lowerLetter"/>
      <w:lvlText w:val="%2."/>
      <w:lvlJc w:val="left"/>
      <w:pPr>
        <w:ind w:left="1440" w:hanging="360"/>
      </w:pPr>
    </w:lvl>
    <w:lvl w:ilvl="2" w:tplc="0409001B" w:tentative="1">
      <w:start w:val="1"/>
      <w:numFmt w:val="lowerRoman"/>
      <w:lvlText w:val="%3."/>
      <w:lvlJc w:val="right"/>
      <w:pPr>
        <w:ind w:left="2160" w:hanging="180"/>
      </w:pPr>
    </w:lvl>
    <w:lvl w:ilvl="3" w:tplc="0409000F" w:tentative="1">
      <w:start w:val="1"/>
      <w:numFmt w:val="decimal"/>
      <w:lvlText w:val="%4."/>
      <w:lvlJc w:val="left"/>
      <w:pPr>
        <w:ind w:left="2880" w:hanging="360"/>
      </w:pPr>
    </w:lvl>
    <w:lvl w:ilvl="4" w:tplc="04090019" w:tentative="1">
      <w:start w:val="1"/>
      <w:numFmt w:val="lowerLetter"/>
      <w:lvlText w:val="%5."/>
      <w:lvlJc w:val="left"/>
      <w:pPr>
        <w:ind w:left="3600" w:hanging="360"/>
      </w:pPr>
    </w:lvl>
    <w:lvl w:ilvl="5" w:tplc="0409001B" w:tentative="1">
      <w:start w:val="1"/>
      <w:numFmt w:val="lowerRoman"/>
      <w:lvlText w:val="%6."/>
      <w:lvlJc w:val="right"/>
      <w:pPr>
        <w:ind w:left="4320" w:hanging="180"/>
      </w:pPr>
    </w:lvl>
    <w:lvl w:ilvl="6" w:tplc="0409000F" w:tentative="1">
      <w:start w:val="1"/>
      <w:numFmt w:val="decimal"/>
      <w:lvlText w:val="%7."/>
      <w:lvlJc w:val="left"/>
      <w:pPr>
        <w:ind w:left="5040" w:hanging="360"/>
      </w:pPr>
    </w:lvl>
    <w:lvl w:ilvl="7" w:tplc="04090019" w:tentative="1">
      <w:start w:val="1"/>
      <w:numFmt w:val="lowerLetter"/>
      <w:lvlText w:val="%8."/>
      <w:lvlJc w:val="left"/>
      <w:pPr>
        <w:ind w:left="5760" w:hanging="360"/>
      </w:pPr>
    </w:lvl>
    <w:lvl w:ilvl="8" w:tplc="040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8">
    <w:nsid w:val="30F7433E"/>
    <w:multiLevelType w:val="hybridMultilevel"/>
    <w:tmpl w:val="D76A89EC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9">
    <w:nsid w:val="37B2757B"/>
    <w:multiLevelType w:val="hybridMultilevel"/>
    <w:tmpl w:val="71A4FD5C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10">
    <w:nsid w:val="4DE16362"/>
    <w:multiLevelType w:val="hybridMultilevel"/>
    <w:tmpl w:val="FCC0173E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11">
    <w:nsid w:val="55561BC8"/>
    <w:multiLevelType w:val="hybridMultilevel"/>
    <w:tmpl w:val="9084C0C2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12">
    <w:nsid w:val="591134D4"/>
    <w:multiLevelType w:val="hybridMultilevel"/>
    <w:tmpl w:val="AB0EED26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13">
    <w:nsid w:val="5ECC0C76"/>
    <w:multiLevelType w:val="hybridMultilevel"/>
    <w:tmpl w:val="6A1048B0"/>
    <w:lvl w:ilvl="0" w:tplc="04090001">
      <w:start w:val="1"/>
      <w:numFmt w:val="bullet"/>
      <w:lvlText w:val=""/>
      <w:lvlJc w:val="left"/>
      <w:pPr>
        <w:ind w:left="911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631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351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3071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791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511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231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951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671" w:hanging="360"/>
      </w:pPr>
      <w:rPr>
        <w:rFonts w:ascii="Wingdings" w:hAnsi="Wingdings" w:hint="default"/>
      </w:rPr>
    </w:lvl>
  </w:abstractNum>
  <w:abstractNum w:abstractNumId="14">
    <w:nsid w:val="6C542453"/>
    <w:multiLevelType w:val="hybridMultilevel"/>
    <w:tmpl w:val="7D0EF79A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15">
    <w:nsid w:val="6ECB2215"/>
    <w:multiLevelType w:val="hybridMultilevel"/>
    <w:tmpl w:val="83F00526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16">
    <w:nsid w:val="73457D2B"/>
    <w:multiLevelType w:val="hybridMultilevel"/>
    <w:tmpl w:val="710C4C24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abstractNum w:abstractNumId="17">
    <w:nsid w:val="78AD59A1"/>
    <w:multiLevelType w:val="hybridMultilevel"/>
    <w:tmpl w:val="7870C342"/>
    <w:lvl w:ilvl="0" w:tplc="E6863374">
      <w:start w:val="1"/>
      <w:numFmt w:val="upperRoman"/>
      <w:lvlText w:val="%1."/>
      <w:lvlJc w:val="left"/>
      <w:pPr>
        <w:ind w:left="990" w:hanging="720"/>
      </w:pPr>
      <w:rPr>
        <w:rFonts w:hint="default"/>
      </w:rPr>
    </w:lvl>
    <w:lvl w:ilvl="1" w:tplc="04090019">
      <w:start w:val="1"/>
      <w:numFmt w:val="lowerLetter"/>
      <w:lvlText w:val="%2."/>
      <w:lvlJc w:val="left"/>
      <w:pPr>
        <w:ind w:left="1440" w:hanging="360"/>
      </w:pPr>
    </w:lvl>
    <w:lvl w:ilvl="2" w:tplc="0409001B" w:tentative="1">
      <w:start w:val="1"/>
      <w:numFmt w:val="lowerRoman"/>
      <w:lvlText w:val="%3."/>
      <w:lvlJc w:val="right"/>
      <w:pPr>
        <w:ind w:left="2160" w:hanging="180"/>
      </w:pPr>
    </w:lvl>
    <w:lvl w:ilvl="3" w:tplc="0409000F" w:tentative="1">
      <w:start w:val="1"/>
      <w:numFmt w:val="decimal"/>
      <w:lvlText w:val="%4."/>
      <w:lvlJc w:val="left"/>
      <w:pPr>
        <w:ind w:left="2880" w:hanging="360"/>
      </w:pPr>
    </w:lvl>
    <w:lvl w:ilvl="4" w:tplc="04090019" w:tentative="1">
      <w:start w:val="1"/>
      <w:numFmt w:val="lowerLetter"/>
      <w:lvlText w:val="%5."/>
      <w:lvlJc w:val="left"/>
      <w:pPr>
        <w:ind w:left="3600" w:hanging="360"/>
      </w:pPr>
    </w:lvl>
    <w:lvl w:ilvl="5" w:tplc="0409001B" w:tentative="1">
      <w:start w:val="1"/>
      <w:numFmt w:val="lowerRoman"/>
      <w:lvlText w:val="%6."/>
      <w:lvlJc w:val="right"/>
      <w:pPr>
        <w:ind w:left="4320" w:hanging="180"/>
      </w:pPr>
    </w:lvl>
    <w:lvl w:ilvl="6" w:tplc="0409000F" w:tentative="1">
      <w:start w:val="1"/>
      <w:numFmt w:val="decimal"/>
      <w:lvlText w:val="%7."/>
      <w:lvlJc w:val="left"/>
      <w:pPr>
        <w:ind w:left="5040" w:hanging="360"/>
      </w:pPr>
    </w:lvl>
    <w:lvl w:ilvl="7" w:tplc="04090019" w:tentative="1">
      <w:start w:val="1"/>
      <w:numFmt w:val="lowerLetter"/>
      <w:lvlText w:val="%8."/>
      <w:lvlJc w:val="left"/>
      <w:pPr>
        <w:ind w:left="5760" w:hanging="360"/>
      </w:pPr>
    </w:lvl>
    <w:lvl w:ilvl="8" w:tplc="0409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18">
    <w:nsid w:val="7B6E7C50"/>
    <w:multiLevelType w:val="hybridMultilevel"/>
    <w:tmpl w:val="6B5E4E8E"/>
    <w:lvl w:ilvl="0" w:tplc="04090001">
      <w:start w:val="1"/>
      <w:numFmt w:val="bullet"/>
      <w:lvlText w:val=""/>
      <w:lvlJc w:val="left"/>
      <w:pPr>
        <w:ind w:left="720" w:hanging="360"/>
      </w:pPr>
      <w:rPr>
        <w:rFonts w:ascii="Symbol" w:hAnsi="Symbol" w:hint="default"/>
      </w:rPr>
    </w:lvl>
    <w:lvl w:ilvl="1" w:tplc="04090003" w:tentative="1">
      <w:start w:val="1"/>
      <w:numFmt w:val="bullet"/>
      <w:lvlText w:val="o"/>
      <w:lvlJc w:val="left"/>
      <w:pPr>
        <w:ind w:left="1440" w:hanging="360"/>
      </w:pPr>
      <w:rPr>
        <w:rFonts w:ascii="Courier New" w:hAnsi="Courier New" w:cs="Courier New" w:hint="default"/>
      </w:rPr>
    </w:lvl>
    <w:lvl w:ilvl="2" w:tplc="04090005" w:tentative="1">
      <w:start w:val="1"/>
      <w:numFmt w:val="bullet"/>
      <w:lvlText w:val=""/>
      <w:lvlJc w:val="left"/>
      <w:pPr>
        <w:ind w:left="2160" w:hanging="360"/>
      </w:pPr>
      <w:rPr>
        <w:rFonts w:ascii="Wingdings" w:hAnsi="Wingdings" w:hint="default"/>
      </w:rPr>
    </w:lvl>
    <w:lvl w:ilvl="3" w:tplc="04090001" w:tentative="1">
      <w:start w:val="1"/>
      <w:numFmt w:val="bullet"/>
      <w:lvlText w:val=""/>
      <w:lvlJc w:val="left"/>
      <w:pPr>
        <w:ind w:left="2880" w:hanging="360"/>
      </w:pPr>
      <w:rPr>
        <w:rFonts w:ascii="Symbol" w:hAnsi="Symbol" w:hint="default"/>
      </w:rPr>
    </w:lvl>
    <w:lvl w:ilvl="4" w:tplc="04090003" w:tentative="1">
      <w:start w:val="1"/>
      <w:numFmt w:val="bullet"/>
      <w:lvlText w:val="o"/>
      <w:lvlJc w:val="left"/>
      <w:pPr>
        <w:ind w:left="3600" w:hanging="360"/>
      </w:pPr>
      <w:rPr>
        <w:rFonts w:ascii="Courier New" w:hAnsi="Courier New" w:cs="Courier New" w:hint="default"/>
      </w:rPr>
    </w:lvl>
    <w:lvl w:ilvl="5" w:tplc="04090005" w:tentative="1">
      <w:start w:val="1"/>
      <w:numFmt w:val="bullet"/>
      <w:lvlText w:val=""/>
      <w:lvlJc w:val="left"/>
      <w:pPr>
        <w:ind w:left="4320" w:hanging="360"/>
      </w:pPr>
      <w:rPr>
        <w:rFonts w:ascii="Wingdings" w:hAnsi="Wingdings" w:hint="default"/>
      </w:rPr>
    </w:lvl>
    <w:lvl w:ilvl="6" w:tplc="04090001" w:tentative="1">
      <w:start w:val="1"/>
      <w:numFmt w:val="bullet"/>
      <w:lvlText w:val=""/>
      <w:lvlJc w:val="left"/>
      <w:pPr>
        <w:ind w:left="5040" w:hanging="360"/>
      </w:pPr>
      <w:rPr>
        <w:rFonts w:ascii="Symbol" w:hAnsi="Symbol" w:hint="default"/>
      </w:rPr>
    </w:lvl>
    <w:lvl w:ilvl="7" w:tplc="04090003" w:tentative="1">
      <w:start w:val="1"/>
      <w:numFmt w:val="bullet"/>
      <w:lvlText w:val="o"/>
      <w:lvlJc w:val="left"/>
      <w:pPr>
        <w:ind w:left="5760" w:hanging="360"/>
      </w:pPr>
      <w:rPr>
        <w:rFonts w:ascii="Courier New" w:hAnsi="Courier New" w:cs="Courier New" w:hint="default"/>
      </w:rPr>
    </w:lvl>
    <w:lvl w:ilvl="8" w:tplc="04090005" w:tentative="1">
      <w:start w:val="1"/>
      <w:numFmt w:val="bullet"/>
      <w:lvlText w:val=""/>
      <w:lvlJc w:val="left"/>
      <w:pPr>
        <w:ind w:left="6480" w:hanging="360"/>
      </w:pPr>
      <w:rPr>
        <w:rFonts w:ascii="Wingdings" w:hAnsi="Wingdings" w:hint="default"/>
      </w:rPr>
    </w:lvl>
  </w:abstractNum>
  <w:num w:numId="1">
    <w:abstractNumId w:val="1"/>
  </w:num>
  <w:num w:numId="2">
    <w:abstractNumId w:val="0"/>
  </w:num>
  <w:num w:numId="3">
    <w:abstractNumId w:val="4"/>
  </w:num>
  <w:num w:numId="4">
    <w:abstractNumId w:val="11"/>
  </w:num>
  <w:num w:numId="5">
    <w:abstractNumId w:val="7"/>
  </w:num>
  <w:num w:numId="6">
    <w:abstractNumId w:val="14"/>
  </w:num>
  <w:num w:numId="7">
    <w:abstractNumId w:val="5"/>
  </w:num>
  <w:num w:numId="8">
    <w:abstractNumId w:val="9"/>
  </w:num>
  <w:num w:numId="9">
    <w:abstractNumId w:val="8"/>
  </w:num>
  <w:num w:numId="10">
    <w:abstractNumId w:val="15"/>
  </w:num>
  <w:num w:numId="11">
    <w:abstractNumId w:val="10"/>
  </w:num>
  <w:num w:numId="12">
    <w:abstractNumId w:val="6"/>
  </w:num>
  <w:num w:numId="13">
    <w:abstractNumId w:val="16"/>
  </w:num>
  <w:num w:numId="14">
    <w:abstractNumId w:val="12"/>
  </w:num>
  <w:num w:numId="15">
    <w:abstractNumId w:val="18"/>
  </w:num>
  <w:num w:numId="16">
    <w:abstractNumId w:val="13"/>
  </w:num>
  <w:num w:numId="17">
    <w:abstractNumId w:val="17"/>
  </w:num>
  <w:num w:numId="18">
    <w:abstractNumId w:val="3"/>
  </w:num>
  <w:num w:numId="19">
    <w:abstractNumId w:val="2"/>
  </w:num>
</w:numbering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sl="http://schemas.openxmlformats.org/schemaLibrary/2006/main" mc:Ignorable="w14">
  <w:zoom w:percent="160"/>
  <w:embedSystemFonts/>
  <w:bordersDoNotSurroundHeader/>
  <w:bordersDoNotSurroundFooter/>
  <w:proofState w:spelling="clean" w:grammar="clean"/>
  <w:defaultTabStop w:val="720"/>
  <w:drawingGridHorizontalSpacing w:val="120"/>
  <w:drawingGridVerticalSpacing w:val="120"/>
  <w:displayHorizontalDrawingGridEvery w:val="0"/>
  <w:displayVerticalDrawingGridEvery w:val="3"/>
  <w:doNotUseMarginsForDrawingGridOrigin/>
  <w:doNotShadeFormData/>
  <w:characterSpacingControl w:val="doNotCompress"/>
  <w:doNotValidateAgainstSchema/>
  <w:doNotDemarcateInvalidXml/>
  <w:hdrShapeDefaults>
    <o:shapedefaults v:ext="edit" spidmax="2050"/>
    <o:shapelayout v:ext="edit">
      <o:idmap v:ext="edit" data="2"/>
    </o:shapelayout>
  </w:hdrShapeDefaults>
  <w:footnotePr>
    <w:footnote w:id="-1"/>
    <w:footnote w:id="0"/>
  </w:footnotePr>
  <w:endnotePr>
    <w:endnote w:id="-1"/>
    <w:endnote w:id="0"/>
  </w:endnotePr>
  <w:compat>
    <w:spaceForUL/>
    <w:doNotLeaveBackslashAlone/>
    <w:ulTrailSpace/>
    <w:doNotExpandShiftReturn/>
    <w:adjustLineHeightInTable/>
    <w:compatSetting w:name="compatibilityMode" w:uri="http://schemas.microsoft.com/office/word" w:val="14"/>
    <w:compatSetting w:name="overrideTableStyleFontSizeAndJustification" w:uri="http://schemas.microsoft.com/office/word" w:val="1"/>
    <w:compatSetting w:name="enableOpenTypeFeatures" w:uri="http://schemas.microsoft.com/office/word" w:val="1"/>
    <w:compatSetting w:name="doNotFlipMirrorIndents" w:uri="http://schemas.microsoft.com/office/word" w:val="1"/>
  </w:compat>
  <w:rsids>
    <w:rsidRoot w:val="00A3438E"/>
    <w:rsid w:val="00022FC4"/>
    <w:rsid w:val="000528AD"/>
    <w:rsid w:val="000924BC"/>
    <w:rsid w:val="000975C1"/>
    <w:rsid w:val="000E6B75"/>
    <w:rsid w:val="00160EE9"/>
    <w:rsid w:val="001A4D94"/>
    <w:rsid w:val="001A68BA"/>
    <w:rsid w:val="001D1844"/>
    <w:rsid w:val="00205EF3"/>
    <w:rsid w:val="00252AB6"/>
    <w:rsid w:val="002931BB"/>
    <w:rsid w:val="003C3BF1"/>
    <w:rsid w:val="003D461C"/>
    <w:rsid w:val="00406663"/>
    <w:rsid w:val="00423BD4"/>
    <w:rsid w:val="00445F96"/>
    <w:rsid w:val="00495ABD"/>
    <w:rsid w:val="00563A17"/>
    <w:rsid w:val="005769FB"/>
    <w:rsid w:val="00596DA3"/>
    <w:rsid w:val="00652A67"/>
    <w:rsid w:val="00697AAC"/>
    <w:rsid w:val="006A6242"/>
    <w:rsid w:val="006C6BBF"/>
    <w:rsid w:val="006F2F5E"/>
    <w:rsid w:val="00731E27"/>
    <w:rsid w:val="00767C83"/>
    <w:rsid w:val="007B0B65"/>
    <w:rsid w:val="007B4F0F"/>
    <w:rsid w:val="007D6BE3"/>
    <w:rsid w:val="007E4670"/>
    <w:rsid w:val="008134E0"/>
    <w:rsid w:val="0082113F"/>
    <w:rsid w:val="008457BA"/>
    <w:rsid w:val="008F4453"/>
    <w:rsid w:val="00935F39"/>
    <w:rsid w:val="009438AF"/>
    <w:rsid w:val="00A13620"/>
    <w:rsid w:val="00A259F3"/>
    <w:rsid w:val="00A3438E"/>
    <w:rsid w:val="00AA6416"/>
    <w:rsid w:val="00AC02F1"/>
    <w:rsid w:val="00B10D83"/>
    <w:rsid w:val="00BB2FB0"/>
    <w:rsid w:val="00BE36F6"/>
    <w:rsid w:val="00C004F3"/>
    <w:rsid w:val="00C07C41"/>
    <w:rsid w:val="00C4266C"/>
    <w:rsid w:val="00C76CB0"/>
    <w:rsid w:val="00CE6756"/>
    <w:rsid w:val="00DB6EC3"/>
    <w:rsid w:val="00E362E5"/>
    <w:rsid w:val="00E54757"/>
    <w:rsid w:val="00EA4662"/>
    <w:rsid w:val="00F54844"/>
    <w:rsid w:val="00F61A8D"/>
    <w:rsid w:val="00F940B6"/>
    <w:rsid w:val="00FB192B"/>
  </w:rsids>
  <m:mathPr>
    <m:mathFont m:val="Cambria Math"/>
    <m:brkBin m:val="before"/>
    <m:brkBinSub m:val="--"/>
    <m:smallFrac m:val="0"/>
    <m:dispDef/>
    <m:lMargin m:val="0"/>
    <m:rMargin m:val="0"/>
    <m:defJc m:val="centerGroup"/>
    <m:wrapIndent m:val="1440"/>
    <m:intLim m:val="subSup"/>
    <m:naryLim m:val="undOvr"/>
  </m:mathPr>
  <w:themeFontLang w:val="en-US"/>
  <w:clrSchemeMapping w:bg1="light1" w:t1="dark1" w:bg2="light2" w:t2="dark2" w:accent1="accent1" w:accent2="accent2" w:accent3="accent3" w:accent4="accent4" w:accent5="accent5" w:accent6="accent6" w:hyperlink="hyperlink" w:followedHyperlink="followedHyperlink"/>
  <w:doNotIncludeSubdocsInStats/>
  <w:doNotAutoCompressPictures/>
  <w:shapeDefaults>
    <o:shapedefaults v:ext="edit" spidmax="2050"/>
    <o:shapelayout v:ext="edit">
      <o:idmap v:ext="edit" data="1"/>
    </o:shapelayout>
  </w:shapeDefaults>
  <w:decimalSymbol w:val="."/>
  <w:listSeparator w:val=","/>
</w:settings>
</file>

<file path=word/styles.xml><?xml version="1.0" encoding="utf-8"?>
<w:style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mc:Ignorable="w14">
  <w:docDefaults>
    <w:rPrDefault>
      <w:rPr>
        <w:rFonts w:ascii="Calibri" w:eastAsia="Times New Roman" w:hAnsi="Calibri" w:cs="Times New Roman"/>
        <w:lang w:val="en-US" w:eastAsia="en-US" w:bidi="ar-SA"/>
      </w:rPr>
    </w:rPrDefault>
    <w:pPrDefault/>
  </w:docDefaults>
  <w:latentStyles w:defLockedState="0" w:defUIPriority="99" w:defSemiHidden="1" w:defUnhideWhenUsed="1" w:defQFormat="0" w:count="267">
    <w:lsdException w:name="Normal" w:semiHidden="0" w:uiPriority="1" w:unhideWhenUsed="0" w:qFormat="1"/>
    <w:lsdException w:name="heading 1" w:semiHidden="0" w:uiPriority="1" w:unhideWhenUsed="0" w:qFormat="1"/>
    <w:lsdException w:name="heading 2" w:uiPriority="9" w:qFormat="1"/>
    <w:lsdException w:name="heading 3" w:uiPriority="9" w:qFormat="1"/>
    <w:lsdException w:name="heading 4" w:uiPriority="9" w:qFormat="1"/>
    <w:lsdException w:name="heading 5" w:uiPriority="9" w:qFormat="1"/>
    <w:lsdException w:name="heading 6" w:uiPriority="9" w:qFormat="1"/>
    <w:lsdException w:name="heading 7" w:uiPriority="9" w:qFormat="1"/>
    <w:lsdException w:name="heading 8" w:uiPriority="9" w:qFormat="1"/>
    <w:lsdException w:name="heading 9" w:uiPriority="9" w:qFormat="1"/>
    <w:lsdException w:name="toc 1" w:uiPriority="39"/>
    <w:lsdException w:name="toc 2" w:uiPriority="39"/>
    <w:lsdException w:name="toc 3" w:uiPriority="39"/>
    <w:lsdException w:name="toc 4" w:uiPriority="39"/>
    <w:lsdException w:name="toc 5" w:uiPriority="39"/>
    <w:lsdException w:name="toc 6" w:uiPriority="39"/>
    <w:lsdException w:name="toc 7" w:uiPriority="39"/>
    <w:lsdException w:name="toc 8" w:uiPriority="39"/>
    <w:lsdException w:name="toc 9" w:uiPriority="39"/>
    <w:lsdException w:name="caption" w:uiPriority="35" w:qFormat="1"/>
    <w:lsdException w:name="Title" w:semiHidden="0" w:uiPriority="10" w:unhideWhenUsed="0" w:qFormat="1"/>
    <w:lsdException w:name="Default Paragraph Font" w:uiPriority="1"/>
    <w:lsdException w:name="Body Text" w:uiPriority="1" w:unhideWhenUsed="0" w:qFormat="1"/>
    <w:lsdException w:name="Subtitle" w:semiHidden="0" w:uiPriority="11" w:unhideWhenUsed="0" w:qFormat="1"/>
    <w:lsdException w:name="Strong" w:semiHidden="0" w:uiPriority="22" w:unhideWhenUsed="0" w:qFormat="1"/>
    <w:lsdException w:name="Emphasis" w:semiHidden="0" w:uiPriority="20" w:unhideWhenUsed="0" w:qFormat="1"/>
    <w:lsdException w:name="Table Grid" w:semiHidden="0" w:uiPriority="59" w:unhideWhenUsed="0"/>
    <w:lsdException w:name="Placeholder Text" w:unhideWhenUsed="0"/>
    <w:lsdException w:name="No Spacing" w:semiHidden="0" w:uiPriority="1" w:unhideWhenUsed="0" w:qFormat="1"/>
    <w:lsdException w:name="Light Shading" w:semiHidden="0" w:uiPriority="60" w:unhideWhenUsed="0"/>
    <w:lsdException w:name="Light List" w:semiHidden="0" w:uiPriority="61" w:unhideWhenUsed="0"/>
    <w:lsdException w:name="Light Grid" w:semiHidden="0" w:uiPriority="62" w:unhideWhenUsed="0"/>
    <w:lsdException w:name="Medium Shading 1" w:semiHidden="0" w:uiPriority="63" w:unhideWhenUsed="0"/>
    <w:lsdException w:name="Medium Shading 2" w:semiHidden="0" w:uiPriority="64" w:unhideWhenUsed="0"/>
    <w:lsdException w:name="Medium List 1" w:semiHidden="0" w:uiPriority="65" w:unhideWhenUsed="0"/>
    <w:lsdException w:name="Medium List 2" w:semiHidden="0" w:uiPriority="66" w:unhideWhenUsed="0"/>
    <w:lsdException w:name="Medium Grid 1" w:semiHidden="0" w:uiPriority="67" w:unhideWhenUsed="0"/>
    <w:lsdException w:name="Medium Grid 2" w:semiHidden="0" w:uiPriority="68" w:unhideWhenUsed="0"/>
    <w:lsdException w:name="Medium Grid 3" w:semiHidden="0" w:uiPriority="69" w:unhideWhenUsed="0"/>
    <w:lsdException w:name="Dark List" w:semiHidden="0" w:uiPriority="70" w:unhideWhenUsed="0"/>
    <w:lsdException w:name="Colorful Shading" w:semiHidden="0" w:uiPriority="71" w:unhideWhenUsed="0"/>
    <w:lsdException w:name="Colorful List" w:semiHidden="0" w:uiPriority="72" w:unhideWhenUsed="0"/>
    <w:lsdException w:name="Colorful Grid" w:semiHidden="0" w:uiPriority="73" w:unhideWhenUsed="0"/>
    <w:lsdException w:name="Light Shading Accent 1" w:semiHidden="0" w:uiPriority="60" w:unhideWhenUsed="0"/>
    <w:lsdException w:name="Light List Accent 1" w:semiHidden="0" w:uiPriority="61" w:unhideWhenUsed="0"/>
    <w:lsdException w:name="Light Grid Accent 1" w:semiHidden="0" w:uiPriority="62" w:unhideWhenUsed="0"/>
    <w:lsdException w:name="Medium Shading 1 Accent 1" w:semiHidden="0" w:uiPriority="63" w:unhideWhenUsed="0"/>
    <w:lsdException w:name="Medium Shading 2 Accent 1" w:semiHidden="0" w:uiPriority="64" w:unhideWhenUsed="0"/>
    <w:lsdException w:name="Medium List 1 Accent 1" w:semiHidden="0" w:uiPriority="65" w:unhideWhenUsed="0"/>
    <w:lsdException w:name="Revision" w:unhideWhenUsed="0"/>
    <w:lsdException w:name="List Paragraph" w:semiHidden="0" w:uiPriority="1" w:unhideWhenUsed="0" w:qFormat="1"/>
    <w:lsdException w:name="Quote" w:semiHidden="0" w:uiPriority="29" w:unhideWhenUsed="0" w:qFormat="1"/>
    <w:lsdException w:name="Intense Quote" w:semiHidden="0" w:uiPriority="30" w:unhideWhenUsed="0" w:qFormat="1"/>
    <w:lsdException w:name="Medium List 2 Accent 1" w:semiHidden="0" w:uiPriority="66" w:unhideWhenUsed="0"/>
    <w:lsdException w:name="Medium Grid 1 Accent 1" w:semiHidden="0" w:uiPriority="67" w:unhideWhenUsed="0"/>
    <w:lsdException w:name="Medium Grid 2 Accent 1" w:semiHidden="0" w:uiPriority="68" w:unhideWhenUsed="0"/>
    <w:lsdException w:name="Medium Grid 3 Accent 1" w:semiHidden="0" w:uiPriority="69" w:unhideWhenUsed="0"/>
    <w:lsdException w:name="Dark List Accent 1" w:semiHidden="0" w:uiPriority="70" w:unhideWhenUsed="0"/>
    <w:lsdException w:name="Colorful Shading Accent 1" w:semiHidden="0" w:uiPriority="71" w:unhideWhenUsed="0"/>
    <w:lsdException w:name="Colorful List Accent 1" w:semiHidden="0" w:uiPriority="72" w:unhideWhenUsed="0"/>
    <w:lsdException w:name="Colorful Grid Accent 1" w:semiHidden="0" w:uiPriority="73" w:unhideWhenUsed="0"/>
    <w:lsdException w:name="Light Shading Accent 2" w:semiHidden="0" w:uiPriority="60" w:unhideWhenUsed="0"/>
    <w:lsdException w:name="Light List Accent 2" w:semiHidden="0" w:uiPriority="61" w:unhideWhenUsed="0"/>
    <w:lsdException w:name="Light Grid Accent 2" w:semiHidden="0" w:uiPriority="62" w:unhideWhenUsed="0"/>
    <w:lsdException w:name="Medium Shading 1 Accent 2" w:semiHidden="0" w:uiPriority="63" w:unhideWhenUsed="0"/>
    <w:lsdException w:name="Medium Shading 2 Accent 2" w:semiHidden="0" w:uiPriority="64" w:unhideWhenUsed="0"/>
    <w:lsdException w:name="Medium List 1 Accent 2" w:semiHidden="0" w:uiPriority="65" w:unhideWhenUsed="0"/>
    <w:lsdException w:name="Medium List 2 Accent 2" w:semiHidden="0" w:uiPriority="66" w:unhideWhenUsed="0"/>
    <w:lsdException w:name="Medium Grid 1 Accent 2" w:semiHidden="0" w:uiPriority="67" w:unhideWhenUsed="0"/>
    <w:lsdException w:name="Medium Grid 2 Accent 2" w:semiHidden="0" w:uiPriority="68" w:unhideWhenUsed="0"/>
    <w:lsdException w:name="Medium Grid 3 Accent 2" w:semiHidden="0" w:uiPriority="69" w:unhideWhenUsed="0"/>
    <w:lsdException w:name="Dark List Accent 2" w:semiHidden="0" w:uiPriority="70" w:unhideWhenUsed="0"/>
    <w:lsdException w:name="Colorful Shading Accent 2" w:semiHidden="0" w:uiPriority="71" w:unhideWhenUsed="0"/>
    <w:lsdException w:name="Colorful List Accent 2" w:semiHidden="0" w:uiPriority="72" w:unhideWhenUsed="0"/>
    <w:lsdException w:name="Colorful Grid Accent 2" w:semiHidden="0" w:uiPriority="73" w:unhideWhenUsed="0"/>
    <w:lsdException w:name="Light Shading Accent 3" w:semiHidden="0" w:uiPriority="60" w:unhideWhenUsed="0"/>
    <w:lsdException w:name="Light List Accent 3" w:semiHidden="0" w:uiPriority="61" w:unhideWhenUsed="0"/>
    <w:lsdException w:name="Light Grid Accent 3" w:semiHidden="0" w:uiPriority="62" w:unhideWhenUsed="0"/>
    <w:lsdException w:name="Medium Shading 1 Accent 3" w:semiHidden="0" w:uiPriority="63" w:unhideWhenUsed="0"/>
    <w:lsdException w:name="Medium Shading 2 Accent 3" w:semiHidden="0" w:uiPriority="64" w:unhideWhenUsed="0"/>
    <w:lsdException w:name="Medium List 1 Accent 3" w:semiHidden="0" w:uiPriority="65" w:unhideWhenUsed="0"/>
    <w:lsdException w:name="Medium List 2 Accent 3" w:semiHidden="0" w:uiPriority="66" w:unhideWhenUsed="0"/>
    <w:lsdException w:name="Medium Grid 1 Accent 3" w:semiHidden="0" w:uiPriority="67" w:unhideWhenUsed="0"/>
    <w:lsdException w:name="Medium Grid 2 Accent 3" w:semiHidden="0" w:uiPriority="68" w:unhideWhenUsed="0"/>
    <w:lsdException w:name="Medium Grid 3 Accent 3" w:semiHidden="0" w:uiPriority="69" w:unhideWhenUsed="0"/>
    <w:lsdException w:name="Dark List Accent 3" w:semiHidden="0" w:uiPriority="70" w:unhideWhenUsed="0"/>
    <w:lsdException w:name="Colorful Shading Accent 3" w:semiHidden="0" w:uiPriority="71" w:unhideWhenUsed="0"/>
    <w:lsdException w:name="Colorful List Accent 3" w:semiHidden="0" w:uiPriority="72" w:unhideWhenUsed="0"/>
    <w:lsdException w:name="Colorful Grid Accent 3" w:semiHidden="0" w:uiPriority="73" w:unhideWhenUsed="0"/>
    <w:lsdException w:name="Light Shading Accent 4" w:semiHidden="0" w:uiPriority="60" w:unhideWhenUsed="0"/>
    <w:lsdException w:name="Light List Accent 4" w:semiHidden="0" w:uiPriority="61" w:unhideWhenUsed="0"/>
    <w:lsdException w:name="Light Grid Accent 4" w:semiHidden="0" w:uiPriority="62" w:unhideWhenUsed="0"/>
    <w:lsdException w:name="Medium Shading 1 Accent 4" w:semiHidden="0" w:uiPriority="63" w:unhideWhenUsed="0"/>
    <w:lsdException w:name="Medium Shading 2 Accent 4" w:semiHidden="0" w:uiPriority="64" w:unhideWhenUsed="0"/>
    <w:lsdException w:name="Medium List 1 Accent 4" w:semiHidden="0" w:uiPriority="65" w:unhideWhenUsed="0"/>
    <w:lsdException w:name="Medium List 2 Accent 4" w:semiHidden="0" w:uiPriority="66" w:unhideWhenUsed="0"/>
    <w:lsdException w:name="Medium Grid 1 Accent 4" w:semiHidden="0" w:uiPriority="67" w:unhideWhenUsed="0"/>
    <w:lsdException w:name="Medium Grid 2 Accent 4" w:semiHidden="0" w:uiPriority="68" w:unhideWhenUsed="0"/>
    <w:lsdException w:name="Medium Grid 3 Accent 4" w:semiHidden="0" w:uiPriority="69" w:unhideWhenUsed="0"/>
    <w:lsdException w:name="Dark List Accent 4" w:semiHidden="0" w:uiPriority="70" w:unhideWhenUsed="0"/>
    <w:lsdException w:name="Colorful Shading Accent 4" w:semiHidden="0" w:uiPriority="71" w:unhideWhenUsed="0"/>
    <w:lsdException w:name="Colorful List Accent 4" w:semiHidden="0" w:uiPriority="72" w:unhideWhenUsed="0"/>
    <w:lsdException w:name="Colorful Grid Accent 4" w:semiHidden="0" w:uiPriority="73" w:unhideWhenUsed="0"/>
    <w:lsdException w:name="Light Shading Accent 5" w:semiHidden="0" w:uiPriority="60" w:unhideWhenUsed="0"/>
    <w:lsdException w:name="Light List Accent 5" w:semiHidden="0" w:uiPriority="61" w:unhideWhenUsed="0"/>
    <w:lsdException w:name="Light Grid Accent 5" w:semiHidden="0" w:uiPriority="62" w:unhideWhenUsed="0"/>
    <w:lsdException w:name="Medium Shading 1 Accent 5" w:semiHidden="0" w:uiPriority="63" w:unhideWhenUsed="0"/>
    <w:lsdException w:name="Medium Shading 2 Accent 5" w:semiHidden="0" w:uiPriority="64" w:unhideWhenUsed="0"/>
    <w:lsdException w:name="Medium List 1 Accent 5" w:semiHidden="0" w:uiPriority="65" w:unhideWhenUsed="0"/>
    <w:lsdException w:name="Medium List 2 Accent 5" w:semiHidden="0" w:uiPriority="66" w:unhideWhenUsed="0"/>
    <w:lsdException w:name="Medium Grid 1 Accent 5" w:semiHidden="0" w:uiPriority="67" w:unhideWhenUsed="0"/>
    <w:lsdException w:name="Medium Grid 2 Accent 5" w:semiHidden="0" w:uiPriority="68" w:unhideWhenUsed="0"/>
    <w:lsdException w:name="Medium Grid 3 Accent 5" w:semiHidden="0" w:uiPriority="69" w:unhideWhenUsed="0"/>
    <w:lsdException w:name="Dark List Accent 5" w:semiHidden="0" w:uiPriority="70" w:unhideWhenUsed="0"/>
    <w:lsdException w:name="Colorful Shading Accent 5" w:semiHidden="0" w:uiPriority="71" w:unhideWhenUsed="0"/>
    <w:lsdException w:name="Colorful List Accent 5" w:semiHidden="0" w:uiPriority="72" w:unhideWhenUsed="0"/>
    <w:lsdException w:name="Colorful Grid Accent 5" w:semiHidden="0" w:uiPriority="73" w:unhideWhenUsed="0"/>
    <w:lsdException w:name="Light Shading Accent 6" w:semiHidden="0" w:uiPriority="60" w:unhideWhenUsed="0"/>
    <w:lsdException w:name="Light List Accent 6" w:semiHidden="0" w:uiPriority="61" w:unhideWhenUsed="0"/>
    <w:lsdException w:name="Light Grid Accent 6" w:semiHidden="0" w:uiPriority="62" w:unhideWhenUsed="0"/>
    <w:lsdException w:name="Medium Shading 1 Accent 6" w:semiHidden="0" w:uiPriority="63" w:unhideWhenUsed="0"/>
    <w:lsdException w:name="Medium Shading 2 Accent 6" w:semiHidden="0" w:uiPriority="64" w:unhideWhenUsed="0"/>
    <w:lsdException w:name="Medium List 1 Accent 6" w:semiHidden="0" w:uiPriority="65" w:unhideWhenUsed="0"/>
    <w:lsdException w:name="Medium List 2 Accent 6" w:semiHidden="0" w:uiPriority="66" w:unhideWhenUsed="0"/>
    <w:lsdException w:name="Medium Grid 1 Accent 6" w:semiHidden="0" w:uiPriority="67" w:unhideWhenUsed="0"/>
    <w:lsdException w:name="Medium Grid 2 Accent 6" w:semiHidden="0" w:uiPriority="68" w:unhideWhenUsed="0"/>
    <w:lsdException w:name="Medium Grid 3 Accent 6" w:semiHidden="0" w:uiPriority="69" w:unhideWhenUsed="0"/>
    <w:lsdException w:name="Dark List Accent 6" w:semiHidden="0" w:uiPriority="70" w:unhideWhenUsed="0"/>
    <w:lsdException w:name="Colorful Shading Accent 6" w:semiHidden="0" w:uiPriority="71" w:unhideWhenUsed="0"/>
    <w:lsdException w:name="Colorful List Accent 6" w:semiHidden="0" w:uiPriority="72" w:unhideWhenUsed="0"/>
    <w:lsdException w:name="Colorful Grid Accent 6" w:semiHidden="0" w:uiPriority="73" w:unhideWhenUsed="0"/>
    <w:lsdException w:name="Subtle Emphasis" w:semiHidden="0" w:uiPriority="19" w:unhideWhenUsed="0" w:qFormat="1"/>
    <w:lsdException w:name="Intense Emphasis" w:semiHidden="0" w:uiPriority="21" w:unhideWhenUsed="0" w:qFormat="1"/>
    <w:lsdException w:name="Subtle Reference" w:semiHidden="0" w:uiPriority="31" w:unhideWhenUsed="0" w:qFormat="1"/>
    <w:lsdException w:name="Intense Reference" w:semiHidden="0" w:uiPriority="32" w:unhideWhenUsed="0" w:qFormat="1"/>
    <w:lsdException w:name="Book Title" w:semiHidden="0" w:uiPriority="33" w:unhideWhenUsed="0" w:qFormat="1"/>
    <w:lsdException w:name="Bibliography" w:uiPriority="37"/>
    <w:lsdException w:name="TOC Heading" w:uiPriority="39" w:qFormat="1"/>
  </w:latentStyles>
  <w:style w:type="paragraph" w:default="1" w:styleId="Normal">
    <w:name w:val="Normal"/>
    <w:uiPriority w:val="1"/>
    <w:qFormat/>
    <w:pPr>
      <w:widowControl w:val="0"/>
      <w:autoSpaceDE w:val="0"/>
      <w:autoSpaceDN w:val="0"/>
      <w:adjustRightInd w:val="0"/>
    </w:pPr>
    <w:rPr>
      <w:rFonts w:ascii="Times New Roman" w:hAnsi="Times New Roman"/>
      <w:sz w:val="24"/>
      <w:szCs w:val="24"/>
    </w:rPr>
  </w:style>
  <w:style w:type="paragraph" w:styleId="Heading1">
    <w:name w:val="heading 1"/>
    <w:basedOn w:val="Normal"/>
    <w:next w:val="Normal"/>
    <w:link w:val="Heading1Char"/>
    <w:uiPriority w:val="1"/>
    <w:qFormat/>
    <w:pPr>
      <w:ind w:left="100"/>
      <w:outlineLvl w:val="0"/>
    </w:pPr>
    <w:rPr>
      <w:rFonts w:ascii="Arial" w:hAnsi="Arial" w:cs="Arial"/>
      <w:b/>
      <w:bCs/>
      <w:sz w:val="21"/>
      <w:szCs w:val="21"/>
    </w:rPr>
  </w:style>
  <w:style w:type="character" w:default="1" w:styleId="DefaultParagraphFont">
    <w:name w:val="Default Paragraph Font"/>
    <w:uiPriority w:val="1"/>
    <w:semiHidden/>
    <w:unhideWhenUsed/>
  </w:style>
  <w:style w:type="table" w:default="1" w:styleId="TableNormal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NoList">
    <w:name w:val="No List"/>
    <w:uiPriority w:val="99"/>
    <w:semiHidden/>
    <w:unhideWhenUsed/>
  </w:style>
  <w:style w:type="character" w:customStyle="1" w:styleId="Heading1Char">
    <w:name w:val="Heading 1 Char"/>
    <w:basedOn w:val="DefaultParagraphFont"/>
    <w:link w:val="Heading1"/>
    <w:uiPriority w:val="9"/>
    <w:locked/>
    <w:rPr>
      <w:rFonts w:ascii="Cambria" w:eastAsia="Times New Roman" w:hAnsi="Cambria" w:cs="Times New Roman"/>
      <w:b/>
      <w:bCs/>
      <w:kern w:val="32"/>
      <w:sz w:val="32"/>
      <w:szCs w:val="32"/>
    </w:rPr>
  </w:style>
  <w:style w:type="paragraph" w:styleId="BodyText">
    <w:name w:val="Body Text"/>
    <w:basedOn w:val="Normal"/>
    <w:link w:val="BodyTextChar"/>
    <w:uiPriority w:val="1"/>
    <w:qFormat/>
    <w:pPr>
      <w:spacing w:before="93"/>
      <w:ind w:left="460" w:hanging="269"/>
    </w:pPr>
    <w:rPr>
      <w:sz w:val="21"/>
      <w:szCs w:val="21"/>
    </w:rPr>
  </w:style>
  <w:style w:type="character" w:customStyle="1" w:styleId="BodyTextChar">
    <w:name w:val="Body Text Char"/>
    <w:basedOn w:val="DefaultParagraphFont"/>
    <w:link w:val="BodyText"/>
    <w:uiPriority w:val="99"/>
    <w:semiHidden/>
    <w:locked/>
    <w:rPr>
      <w:rFonts w:ascii="Times New Roman" w:hAnsi="Times New Roman" w:cs="Times New Roman"/>
      <w:sz w:val="24"/>
      <w:szCs w:val="24"/>
    </w:rPr>
  </w:style>
  <w:style w:type="paragraph" w:styleId="ListParagraph">
    <w:name w:val="List Paragraph"/>
    <w:basedOn w:val="Normal"/>
    <w:uiPriority w:val="1"/>
    <w:qFormat/>
  </w:style>
  <w:style w:type="paragraph" w:customStyle="1" w:styleId="TableParagraph">
    <w:name w:val="Table Paragraph"/>
    <w:basedOn w:val="Normal"/>
    <w:uiPriority w:val="1"/>
    <w:qFormat/>
  </w:style>
  <w:style w:type="paragraph" w:styleId="Header">
    <w:name w:val="header"/>
    <w:basedOn w:val="Normal"/>
    <w:link w:val="HeaderChar"/>
    <w:uiPriority w:val="99"/>
    <w:semiHidden/>
    <w:unhideWhenUsed/>
    <w:rsid w:val="002931BB"/>
    <w:pPr>
      <w:tabs>
        <w:tab w:val="center" w:pos="4680"/>
        <w:tab w:val="right" w:pos="9360"/>
      </w:tabs>
    </w:pPr>
  </w:style>
  <w:style w:type="character" w:customStyle="1" w:styleId="HeaderChar">
    <w:name w:val="Header Char"/>
    <w:basedOn w:val="DefaultParagraphFont"/>
    <w:link w:val="Header"/>
    <w:uiPriority w:val="99"/>
    <w:semiHidden/>
    <w:rsid w:val="002931BB"/>
    <w:rPr>
      <w:rFonts w:ascii="Times New Roman" w:hAnsi="Times New Roman"/>
      <w:sz w:val="24"/>
      <w:szCs w:val="24"/>
    </w:rPr>
  </w:style>
  <w:style w:type="paragraph" w:styleId="Footer">
    <w:name w:val="footer"/>
    <w:basedOn w:val="Normal"/>
    <w:link w:val="FooterChar"/>
    <w:uiPriority w:val="99"/>
    <w:unhideWhenUsed/>
    <w:rsid w:val="002931BB"/>
    <w:pPr>
      <w:tabs>
        <w:tab w:val="center" w:pos="4680"/>
        <w:tab w:val="right" w:pos="9360"/>
      </w:tabs>
    </w:pPr>
  </w:style>
  <w:style w:type="character" w:customStyle="1" w:styleId="FooterChar">
    <w:name w:val="Footer Char"/>
    <w:basedOn w:val="DefaultParagraphFont"/>
    <w:link w:val="Footer"/>
    <w:uiPriority w:val="99"/>
    <w:rsid w:val="002931BB"/>
    <w:rPr>
      <w:rFonts w:ascii="Times New Roman" w:hAnsi="Times New Roman"/>
      <w:sz w:val="24"/>
      <w:szCs w:val="24"/>
    </w:rPr>
  </w:style>
  <w:style w:type="character" w:styleId="CommentReference">
    <w:name w:val="annotation reference"/>
    <w:basedOn w:val="DefaultParagraphFont"/>
    <w:uiPriority w:val="99"/>
    <w:semiHidden/>
    <w:unhideWhenUsed/>
    <w:rsid w:val="002931BB"/>
    <w:rPr>
      <w:sz w:val="16"/>
      <w:szCs w:val="16"/>
    </w:rPr>
  </w:style>
  <w:style w:type="paragraph" w:styleId="CommentText">
    <w:name w:val="annotation text"/>
    <w:basedOn w:val="Normal"/>
    <w:link w:val="CommentTextChar"/>
    <w:uiPriority w:val="99"/>
    <w:unhideWhenUsed/>
    <w:rsid w:val="002931BB"/>
    <w:rPr>
      <w:sz w:val="20"/>
      <w:szCs w:val="20"/>
    </w:rPr>
  </w:style>
  <w:style w:type="character" w:customStyle="1" w:styleId="CommentTextChar">
    <w:name w:val="Comment Text Char"/>
    <w:basedOn w:val="DefaultParagraphFont"/>
    <w:link w:val="CommentText"/>
    <w:uiPriority w:val="99"/>
    <w:rsid w:val="002931BB"/>
    <w:rPr>
      <w:rFonts w:ascii="Times New Roman" w:hAnsi="Times New Roman"/>
      <w:sz w:val="20"/>
      <w:szCs w:val="20"/>
    </w:rPr>
  </w:style>
  <w:style w:type="paragraph" w:styleId="CommentSubject">
    <w:name w:val="annotation subject"/>
    <w:basedOn w:val="CommentText"/>
    <w:next w:val="CommentText"/>
    <w:link w:val="CommentSubjectChar"/>
    <w:uiPriority w:val="99"/>
    <w:semiHidden/>
    <w:unhideWhenUsed/>
    <w:rsid w:val="002931BB"/>
    <w:rPr>
      <w:b/>
      <w:bCs/>
    </w:rPr>
  </w:style>
  <w:style w:type="character" w:customStyle="1" w:styleId="CommentSubjectChar">
    <w:name w:val="Comment Subject Char"/>
    <w:basedOn w:val="CommentTextChar"/>
    <w:link w:val="CommentSubject"/>
    <w:uiPriority w:val="99"/>
    <w:semiHidden/>
    <w:rsid w:val="002931BB"/>
    <w:rPr>
      <w:rFonts w:ascii="Times New Roman" w:hAnsi="Times New Roman"/>
      <w:b/>
      <w:bCs/>
      <w:sz w:val="20"/>
      <w:szCs w:val="20"/>
    </w:rPr>
  </w:style>
  <w:style w:type="paragraph" w:styleId="BalloonText">
    <w:name w:val="Balloon Text"/>
    <w:basedOn w:val="Normal"/>
    <w:link w:val="BalloonTextChar"/>
    <w:uiPriority w:val="99"/>
    <w:semiHidden/>
    <w:unhideWhenUsed/>
    <w:rsid w:val="002931BB"/>
    <w:rPr>
      <w:rFonts w:ascii="Tahoma" w:hAnsi="Tahoma" w:cs="Tahoma"/>
      <w:sz w:val="16"/>
      <w:szCs w:val="16"/>
    </w:rPr>
  </w:style>
  <w:style w:type="character" w:customStyle="1" w:styleId="BalloonTextChar">
    <w:name w:val="Balloon Text Char"/>
    <w:basedOn w:val="DefaultParagraphFont"/>
    <w:link w:val="BalloonText"/>
    <w:uiPriority w:val="99"/>
    <w:semiHidden/>
    <w:rsid w:val="002931BB"/>
    <w:rPr>
      <w:rFonts w:ascii="Tahoma" w:hAnsi="Tahoma" w:cs="Tahoma"/>
      <w:sz w:val="16"/>
      <w:szCs w:val="16"/>
    </w:rPr>
  </w:style>
  <w:style w:type="table" w:styleId="TableGrid">
    <w:name w:val="Table Grid"/>
    <w:basedOn w:val="TableNormal"/>
    <w:uiPriority w:val="59"/>
    <w:rsid w:val="001A68BA"/>
    <w:tblPr>
      <w:tblBorders>
        <w:top w:val="single" w:sz="4" w:space="0" w:color="auto"/>
        <w:left w:val="single" w:sz="4" w:space="0" w:color="auto"/>
        <w:bottom w:val="single" w:sz="4" w:space="0" w:color="auto"/>
        <w:right w:val="single" w:sz="4" w:space="0" w:color="auto"/>
        <w:insideH w:val="single" w:sz="4" w:space="0" w:color="auto"/>
        <w:insideV w:val="single" w:sz="4" w:space="0" w:color="auto"/>
      </w:tblBorders>
    </w:tblPr>
  </w:style>
  <w:style w:type="paragraph" w:styleId="EndnoteText">
    <w:name w:val="endnote text"/>
    <w:basedOn w:val="Normal"/>
    <w:link w:val="EndnoteTextChar"/>
    <w:uiPriority w:val="99"/>
    <w:semiHidden/>
    <w:unhideWhenUsed/>
    <w:rsid w:val="00BB2FB0"/>
    <w:rPr>
      <w:sz w:val="20"/>
      <w:szCs w:val="20"/>
    </w:rPr>
  </w:style>
  <w:style w:type="character" w:customStyle="1" w:styleId="EndnoteTextChar">
    <w:name w:val="Endnote Text Char"/>
    <w:basedOn w:val="DefaultParagraphFont"/>
    <w:link w:val="EndnoteText"/>
    <w:uiPriority w:val="99"/>
    <w:semiHidden/>
    <w:rsid w:val="00BB2FB0"/>
    <w:rPr>
      <w:rFonts w:ascii="Times New Roman" w:hAnsi="Times New Roman"/>
    </w:rPr>
  </w:style>
  <w:style w:type="character" w:styleId="EndnoteReference">
    <w:name w:val="endnote reference"/>
    <w:basedOn w:val="DefaultParagraphFont"/>
    <w:uiPriority w:val="99"/>
    <w:semiHidden/>
    <w:unhideWhenUsed/>
    <w:rsid w:val="00BB2FB0"/>
    <w:rPr>
      <w:vertAlign w:val="superscript"/>
    </w:rPr>
  </w:style>
</w:styles>
</file>

<file path=word/stylesWithEffects.xml><?xml version="1.0" encoding="utf-8"?>
<w:styles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p14">
  <w:docDefaults>
    <w:rPrDefault>
      <w:rPr>
        <w:rFonts w:ascii="Calibri" w:eastAsia="Times New Roman" w:hAnsi="Calibri" w:cs="Times New Roman"/>
        <w:lang w:val="en-US" w:eastAsia="en-US" w:bidi="ar-SA"/>
      </w:rPr>
    </w:rPrDefault>
    <w:pPrDefault/>
  </w:docDefaults>
  <w:latentStyles w:defLockedState="0" w:defUIPriority="99" w:defSemiHidden="1" w:defUnhideWhenUsed="1" w:defQFormat="0" w:count="267">
    <w:lsdException w:name="Normal" w:semiHidden="0" w:uiPriority="1" w:unhideWhenUsed="0" w:qFormat="1"/>
    <w:lsdException w:name="heading 1" w:semiHidden="0" w:uiPriority="1" w:unhideWhenUsed="0" w:qFormat="1"/>
    <w:lsdException w:name="heading 2" w:uiPriority="9" w:qFormat="1"/>
    <w:lsdException w:name="heading 3" w:uiPriority="9" w:qFormat="1"/>
    <w:lsdException w:name="heading 4" w:uiPriority="9" w:qFormat="1"/>
    <w:lsdException w:name="heading 5" w:uiPriority="9" w:qFormat="1"/>
    <w:lsdException w:name="heading 6" w:uiPriority="9" w:qFormat="1"/>
    <w:lsdException w:name="heading 7" w:uiPriority="9" w:qFormat="1"/>
    <w:lsdException w:name="heading 8" w:uiPriority="9" w:qFormat="1"/>
    <w:lsdException w:name="heading 9" w:uiPriority="9" w:qFormat="1"/>
    <w:lsdException w:name="toc 1" w:uiPriority="39"/>
    <w:lsdException w:name="toc 2" w:uiPriority="39"/>
    <w:lsdException w:name="toc 3" w:uiPriority="39"/>
    <w:lsdException w:name="toc 4" w:uiPriority="39"/>
    <w:lsdException w:name="toc 5" w:uiPriority="39"/>
    <w:lsdException w:name="toc 6" w:uiPriority="39"/>
    <w:lsdException w:name="toc 7" w:uiPriority="39"/>
    <w:lsdException w:name="toc 8" w:uiPriority="39"/>
    <w:lsdException w:name="toc 9" w:uiPriority="39"/>
    <w:lsdException w:name="caption" w:uiPriority="35" w:qFormat="1"/>
    <w:lsdException w:name="Title" w:semiHidden="0" w:uiPriority="10" w:unhideWhenUsed="0" w:qFormat="1"/>
    <w:lsdException w:name="Default Paragraph Font" w:uiPriority="1"/>
    <w:lsdException w:name="Body Text" w:uiPriority="1" w:unhideWhenUsed="0" w:qFormat="1"/>
    <w:lsdException w:name="Subtitle" w:semiHidden="0" w:uiPriority="11" w:unhideWhenUsed="0" w:qFormat="1"/>
    <w:lsdException w:name="Strong" w:semiHidden="0" w:uiPriority="22" w:unhideWhenUsed="0" w:qFormat="1"/>
    <w:lsdException w:name="Emphasis" w:semiHidden="0" w:uiPriority="20" w:unhideWhenUsed="0" w:qFormat="1"/>
    <w:lsdException w:name="Table Grid" w:semiHidden="0" w:uiPriority="59" w:unhideWhenUsed="0"/>
    <w:lsdException w:name="Placeholder Text" w:unhideWhenUsed="0"/>
    <w:lsdException w:name="No Spacing" w:semiHidden="0" w:uiPriority="1" w:unhideWhenUsed="0" w:qFormat="1"/>
    <w:lsdException w:name="Light Shading" w:semiHidden="0" w:uiPriority="60" w:unhideWhenUsed="0"/>
    <w:lsdException w:name="Light List" w:semiHidden="0" w:uiPriority="61" w:unhideWhenUsed="0"/>
    <w:lsdException w:name="Light Grid" w:semiHidden="0" w:uiPriority="62" w:unhideWhenUsed="0"/>
    <w:lsdException w:name="Medium Shading 1" w:semiHidden="0" w:uiPriority="63" w:unhideWhenUsed="0"/>
    <w:lsdException w:name="Medium Shading 2" w:semiHidden="0" w:uiPriority="64" w:unhideWhenUsed="0"/>
    <w:lsdException w:name="Medium List 1" w:semiHidden="0" w:uiPriority="65" w:unhideWhenUsed="0"/>
    <w:lsdException w:name="Medium List 2" w:semiHidden="0" w:uiPriority="66" w:unhideWhenUsed="0"/>
    <w:lsdException w:name="Medium Grid 1" w:semiHidden="0" w:uiPriority="67" w:unhideWhenUsed="0"/>
    <w:lsdException w:name="Medium Grid 2" w:semiHidden="0" w:uiPriority="68" w:unhideWhenUsed="0"/>
    <w:lsdException w:name="Medium Grid 3" w:semiHidden="0" w:uiPriority="69" w:unhideWhenUsed="0"/>
    <w:lsdException w:name="Dark List" w:semiHidden="0" w:uiPriority="70" w:unhideWhenUsed="0"/>
    <w:lsdException w:name="Colorful Shading" w:semiHidden="0" w:uiPriority="71" w:unhideWhenUsed="0"/>
    <w:lsdException w:name="Colorful List" w:semiHidden="0" w:uiPriority="72" w:unhideWhenUsed="0"/>
    <w:lsdException w:name="Colorful Grid" w:semiHidden="0" w:uiPriority="73" w:unhideWhenUsed="0"/>
    <w:lsdException w:name="Light Shading Accent 1" w:semiHidden="0" w:uiPriority="60" w:unhideWhenUsed="0"/>
    <w:lsdException w:name="Light List Accent 1" w:semiHidden="0" w:uiPriority="61" w:unhideWhenUsed="0"/>
    <w:lsdException w:name="Light Grid Accent 1" w:semiHidden="0" w:uiPriority="62" w:unhideWhenUsed="0"/>
    <w:lsdException w:name="Medium Shading 1 Accent 1" w:semiHidden="0" w:uiPriority="63" w:unhideWhenUsed="0"/>
    <w:lsdException w:name="Medium Shading 2 Accent 1" w:semiHidden="0" w:uiPriority="64" w:unhideWhenUsed="0"/>
    <w:lsdException w:name="Medium List 1 Accent 1" w:semiHidden="0" w:uiPriority="65" w:unhideWhenUsed="0"/>
    <w:lsdException w:name="Revision" w:unhideWhenUsed="0"/>
    <w:lsdException w:name="List Paragraph" w:semiHidden="0" w:uiPriority="1" w:unhideWhenUsed="0" w:qFormat="1"/>
    <w:lsdException w:name="Quote" w:semiHidden="0" w:uiPriority="29" w:unhideWhenUsed="0" w:qFormat="1"/>
    <w:lsdException w:name="Intense Quote" w:semiHidden="0" w:uiPriority="30" w:unhideWhenUsed="0" w:qFormat="1"/>
    <w:lsdException w:name="Medium List 2 Accent 1" w:semiHidden="0" w:uiPriority="66" w:unhideWhenUsed="0"/>
    <w:lsdException w:name="Medium Grid 1 Accent 1" w:semiHidden="0" w:uiPriority="67" w:unhideWhenUsed="0"/>
    <w:lsdException w:name="Medium Grid 2 Accent 1" w:semiHidden="0" w:uiPriority="68" w:unhideWhenUsed="0"/>
    <w:lsdException w:name="Medium Grid 3 Accent 1" w:semiHidden="0" w:uiPriority="69" w:unhideWhenUsed="0"/>
    <w:lsdException w:name="Dark List Accent 1" w:semiHidden="0" w:uiPriority="70" w:unhideWhenUsed="0"/>
    <w:lsdException w:name="Colorful Shading Accent 1" w:semiHidden="0" w:uiPriority="71" w:unhideWhenUsed="0"/>
    <w:lsdException w:name="Colorful List Accent 1" w:semiHidden="0" w:uiPriority="72" w:unhideWhenUsed="0"/>
    <w:lsdException w:name="Colorful Grid Accent 1" w:semiHidden="0" w:uiPriority="73" w:unhideWhenUsed="0"/>
    <w:lsdException w:name="Light Shading Accent 2" w:semiHidden="0" w:uiPriority="60" w:unhideWhenUsed="0"/>
    <w:lsdException w:name="Light List Accent 2" w:semiHidden="0" w:uiPriority="61" w:unhideWhenUsed="0"/>
    <w:lsdException w:name="Light Grid Accent 2" w:semiHidden="0" w:uiPriority="62" w:unhideWhenUsed="0"/>
    <w:lsdException w:name="Medium Shading 1 Accent 2" w:semiHidden="0" w:uiPriority="63" w:unhideWhenUsed="0"/>
    <w:lsdException w:name="Medium Shading 2 Accent 2" w:semiHidden="0" w:uiPriority="64" w:unhideWhenUsed="0"/>
    <w:lsdException w:name="Medium List 1 Accent 2" w:semiHidden="0" w:uiPriority="65" w:unhideWhenUsed="0"/>
    <w:lsdException w:name="Medium List 2 Accent 2" w:semiHidden="0" w:uiPriority="66" w:unhideWhenUsed="0"/>
    <w:lsdException w:name="Medium Grid 1 Accent 2" w:semiHidden="0" w:uiPriority="67" w:unhideWhenUsed="0"/>
    <w:lsdException w:name="Medium Grid 2 Accent 2" w:semiHidden="0" w:uiPriority="68" w:unhideWhenUsed="0"/>
    <w:lsdException w:name="Medium Grid 3 Accent 2" w:semiHidden="0" w:uiPriority="69" w:unhideWhenUsed="0"/>
    <w:lsdException w:name="Dark List Accent 2" w:semiHidden="0" w:uiPriority="70" w:unhideWhenUsed="0"/>
    <w:lsdException w:name="Colorful Shading Accent 2" w:semiHidden="0" w:uiPriority="71" w:unhideWhenUsed="0"/>
    <w:lsdException w:name="Colorful List Accent 2" w:semiHidden="0" w:uiPriority="72" w:unhideWhenUsed="0"/>
    <w:lsdException w:name="Colorful Grid Accent 2" w:semiHidden="0" w:uiPriority="73" w:unhideWhenUsed="0"/>
    <w:lsdException w:name="Light Shading Accent 3" w:semiHidden="0" w:uiPriority="60" w:unhideWhenUsed="0"/>
    <w:lsdException w:name="Light List Accent 3" w:semiHidden="0" w:uiPriority="61" w:unhideWhenUsed="0"/>
    <w:lsdException w:name="Light Grid Accent 3" w:semiHidden="0" w:uiPriority="62" w:unhideWhenUsed="0"/>
    <w:lsdException w:name="Medium Shading 1 Accent 3" w:semiHidden="0" w:uiPriority="63" w:unhideWhenUsed="0"/>
    <w:lsdException w:name="Medium Shading 2 Accent 3" w:semiHidden="0" w:uiPriority="64" w:unhideWhenUsed="0"/>
    <w:lsdException w:name="Medium List 1 Accent 3" w:semiHidden="0" w:uiPriority="65" w:unhideWhenUsed="0"/>
    <w:lsdException w:name="Medium List 2 Accent 3" w:semiHidden="0" w:uiPriority="66" w:unhideWhenUsed="0"/>
    <w:lsdException w:name="Medium Grid 1 Accent 3" w:semiHidden="0" w:uiPriority="67" w:unhideWhenUsed="0"/>
    <w:lsdException w:name="Medium Grid 2 Accent 3" w:semiHidden="0" w:uiPriority="68" w:unhideWhenUsed="0"/>
    <w:lsdException w:name="Medium Grid 3 Accent 3" w:semiHidden="0" w:uiPriority="69" w:unhideWhenUsed="0"/>
    <w:lsdException w:name="Dark List Accent 3" w:semiHidden="0" w:uiPriority="70" w:unhideWhenUsed="0"/>
    <w:lsdException w:name="Colorful Shading Accent 3" w:semiHidden="0" w:uiPriority="71" w:unhideWhenUsed="0"/>
    <w:lsdException w:name="Colorful List Accent 3" w:semiHidden="0" w:uiPriority="72" w:unhideWhenUsed="0"/>
    <w:lsdException w:name="Colorful Grid Accent 3" w:semiHidden="0" w:uiPriority="73" w:unhideWhenUsed="0"/>
    <w:lsdException w:name="Light Shading Accent 4" w:semiHidden="0" w:uiPriority="60" w:unhideWhenUsed="0"/>
    <w:lsdException w:name="Light List Accent 4" w:semiHidden="0" w:uiPriority="61" w:unhideWhenUsed="0"/>
    <w:lsdException w:name="Light Grid Accent 4" w:semiHidden="0" w:uiPriority="62" w:unhideWhenUsed="0"/>
    <w:lsdException w:name="Medium Shading 1 Accent 4" w:semiHidden="0" w:uiPriority="63" w:unhideWhenUsed="0"/>
    <w:lsdException w:name="Medium Shading 2 Accent 4" w:semiHidden="0" w:uiPriority="64" w:unhideWhenUsed="0"/>
    <w:lsdException w:name="Medium List 1 Accent 4" w:semiHidden="0" w:uiPriority="65" w:unhideWhenUsed="0"/>
    <w:lsdException w:name="Medium List 2 Accent 4" w:semiHidden="0" w:uiPriority="66" w:unhideWhenUsed="0"/>
    <w:lsdException w:name="Medium Grid 1 Accent 4" w:semiHidden="0" w:uiPriority="67" w:unhideWhenUsed="0"/>
    <w:lsdException w:name="Medium Grid 2 Accent 4" w:semiHidden="0" w:uiPriority="68" w:unhideWhenUsed="0"/>
    <w:lsdException w:name="Medium Grid 3 Accent 4" w:semiHidden="0" w:uiPriority="69" w:unhideWhenUsed="0"/>
    <w:lsdException w:name="Dark List Accent 4" w:semiHidden="0" w:uiPriority="70" w:unhideWhenUsed="0"/>
    <w:lsdException w:name="Colorful Shading Accent 4" w:semiHidden="0" w:uiPriority="71" w:unhideWhenUsed="0"/>
    <w:lsdException w:name="Colorful List Accent 4" w:semiHidden="0" w:uiPriority="72" w:unhideWhenUsed="0"/>
    <w:lsdException w:name="Colorful Grid Accent 4" w:semiHidden="0" w:uiPriority="73" w:unhideWhenUsed="0"/>
    <w:lsdException w:name="Light Shading Accent 5" w:semiHidden="0" w:uiPriority="60" w:unhideWhenUsed="0"/>
    <w:lsdException w:name="Light List Accent 5" w:semiHidden="0" w:uiPriority="61" w:unhideWhenUsed="0"/>
    <w:lsdException w:name="Light Grid Accent 5" w:semiHidden="0" w:uiPriority="62" w:unhideWhenUsed="0"/>
    <w:lsdException w:name="Medium Shading 1 Accent 5" w:semiHidden="0" w:uiPriority="63" w:unhideWhenUsed="0"/>
    <w:lsdException w:name="Medium Shading 2 Accent 5" w:semiHidden="0" w:uiPriority="64" w:unhideWhenUsed="0"/>
    <w:lsdException w:name="Medium List 1 Accent 5" w:semiHidden="0" w:uiPriority="65" w:unhideWhenUsed="0"/>
    <w:lsdException w:name="Medium List 2 Accent 5" w:semiHidden="0" w:uiPriority="66" w:unhideWhenUsed="0"/>
    <w:lsdException w:name="Medium Grid 1 Accent 5" w:semiHidden="0" w:uiPriority="67" w:unhideWhenUsed="0"/>
    <w:lsdException w:name="Medium Grid 2 Accent 5" w:semiHidden="0" w:uiPriority="68" w:unhideWhenUsed="0"/>
    <w:lsdException w:name="Medium Grid 3 Accent 5" w:semiHidden="0" w:uiPriority="69" w:unhideWhenUsed="0"/>
    <w:lsdException w:name="Dark List Accent 5" w:semiHidden="0" w:uiPriority="70" w:unhideWhenUsed="0"/>
    <w:lsdException w:name="Colorful Shading Accent 5" w:semiHidden="0" w:uiPriority="71" w:unhideWhenUsed="0"/>
    <w:lsdException w:name="Colorful List Accent 5" w:semiHidden="0" w:uiPriority="72" w:unhideWhenUsed="0"/>
    <w:lsdException w:name="Colorful Grid Accent 5" w:semiHidden="0" w:uiPriority="73" w:unhideWhenUsed="0"/>
    <w:lsdException w:name="Light Shading Accent 6" w:semiHidden="0" w:uiPriority="60" w:unhideWhenUsed="0"/>
    <w:lsdException w:name="Light List Accent 6" w:semiHidden="0" w:uiPriority="61" w:unhideWhenUsed="0"/>
    <w:lsdException w:name="Light Grid Accent 6" w:semiHidden="0" w:uiPriority="62" w:unhideWhenUsed="0"/>
    <w:lsdException w:name="Medium Shading 1 Accent 6" w:semiHidden="0" w:uiPriority="63" w:unhideWhenUsed="0"/>
    <w:lsdException w:name="Medium Shading 2 Accent 6" w:semiHidden="0" w:uiPriority="64" w:unhideWhenUsed="0"/>
    <w:lsdException w:name="Medium List 1 Accent 6" w:semiHidden="0" w:uiPriority="65" w:unhideWhenUsed="0"/>
    <w:lsdException w:name="Medium List 2 Accent 6" w:semiHidden="0" w:uiPriority="66" w:unhideWhenUsed="0"/>
    <w:lsdException w:name="Medium Grid 1 Accent 6" w:semiHidden="0" w:uiPriority="67" w:unhideWhenUsed="0"/>
    <w:lsdException w:name="Medium Grid 2 Accent 6" w:semiHidden="0" w:uiPriority="68" w:unhideWhenUsed="0"/>
    <w:lsdException w:name="Medium Grid 3 Accent 6" w:semiHidden="0" w:uiPriority="69" w:unhideWhenUsed="0"/>
    <w:lsdException w:name="Dark List Accent 6" w:semiHidden="0" w:uiPriority="70" w:unhideWhenUsed="0"/>
    <w:lsdException w:name="Colorful Shading Accent 6" w:semiHidden="0" w:uiPriority="71" w:unhideWhenUsed="0"/>
    <w:lsdException w:name="Colorful List Accent 6" w:semiHidden="0" w:uiPriority="72" w:unhideWhenUsed="0"/>
    <w:lsdException w:name="Colorful Grid Accent 6" w:semiHidden="0" w:uiPriority="73" w:unhideWhenUsed="0"/>
    <w:lsdException w:name="Subtle Emphasis" w:semiHidden="0" w:uiPriority="19" w:unhideWhenUsed="0" w:qFormat="1"/>
    <w:lsdException w:name="Intense Emphasis" w:semiHidden="0" w:uiPriority="21" w:unhideWhenUsed="0" w:qFormat="1"/>
    <w:lsdException w:name="Subtle Reference" w:semiHidden="0" w:uiPriority="31" w:unhideWhenUsed="0" w:qFormat="1"/>
    <w:lsdException w:name="Intense Reference" w:semiHidden="0" w:uiPriority="32" w:unhideWhenUsed="0" w:qFormat="1"/>
    <w:lsdException w:name="Book Title" w:semiHidden="0" w:uiPriority="33" w:unhideWhenUsed="0" w:qFormat="1"/>
    <w:lsdException w:name="Bibliography" w:uiPriority="37"/>
    <w:lsdException w:name="TOC Heading" w:uiPriority="39" w:qFormat="1"/>
  </w:latentStyles>
  <w:style w:type="paragraph" w:default="1" w:styleId="Normal">
    <w:name w:val="Normal"/>
    <w:uiPriority w:val="1"/>
    <w:qFormat/>
    <w:pPr>
      <w:widowControl w:val="0"/>
      <w:autoSpaceDE w:val="0"/>
      <w:autoSpaceDN w:val="0"/>
      <w:adjustRightInd w:val="0"/>
    </w:pPr>
    <w:rPr>
      <w:rFonts w:ascii="Times New Roman" w:hAnsi="Times New Roman"/>
      <w:sz w:val="24"/>
      <w:szCs w:val="24"/>
    </w:rPr>
  </w:style>
  <w:style w:type="paragraph" w:styleId="Heading1">
    <w:name w:val="heading 1"/>
    <w:basedOn w:val="Normal"/>
    <w:next w:val="Normal"/>
    <w:link w:val="Heading1Char"/>
    <w:uiPriority w:val="1"/>
    <w:qFormat/>
    <w:pPr>
      <w:ind w:left="100"/>
      <w:outlineLvl w:val="0"/>
    </w:pPr>
    <w:rPr>
      <w:rFonts w:ascii="Arial" w:hAnsi="Arial" w:cs="Arial"/>
      <w:b/>
      <w:bCs/>
      <w:sz w:val="21"/>
      <w:szCs w:val="21"/>
    </w:rPr>
  </w:style>
  <w:style w:type="character" w:default="1" w:styleId="DefaultParagraphFont">
    <w:name w:val="Default Paragraph Font"/>
    <w:uiPriority w:val="1"/>
    <w:semiHidden/>
    <w:unhideWhenUsed/>
  </w:style>
  <w:style w:type="table" w:default="1" w:styleId="TableNormal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NoList">
    <w:name w:val="No List"/>
    <w:uiPriority w:val="99"/>
    <w:semiHidden/>
    <w:unhideWhenUsed/>
  </w:style>
  <w:style w:type="character" w:customStyle="1" w:styleId="Heading1Char">
    <w:name w:val="Heading 1 Char"/>
    <w:basedOn w:val="DefaultParagraphFont"/>
    <w:link w:val="Heading1"/>
    <w:uiPriority w:val="9"/>
    <w:locked/>
    <w:rPr>
      <w:rFonts w:ascii="Cambria" w:eastAsia="Times New Roman" w:hAnsi="Cambria" w:cs="Times New Roman"/>
      <w:b/>
      <w:bCs/>
      <w:kern w:val="32"/>
      <w:sz w:val="32"/>
      <w:szCs w:val="32"/>
    </w:rPr>
  </w:style>
  <w:style w:type="paragraph" w:styleId="BodyText">
    <w:name w:val="Body Text"/>
    <w:basedOn w:val="Normal"/>
    <w:link w:val="BodyTextChar"/>
    <w:uiPriority w:val="1"/>
    <w:qFormat/>
    <w:pPr>
      <w:spacing w:before="93"/>
      <w:ind w:left="460" w:hanging="269"/>
    </w:pPr>
    <w:rPr>
      <w:sz w:val="21"/>
      <w:szCs w:val="21"/>
    </w:rPr>
  </w:style>
  <w:style w:type="character" w:customStyle="1" w:styleId="BodyTextChar">
    <w:name w:val="Body Text Char"/>
    <w:basedOn w:val="DefaultParagraphFont"/>
    <w:link w:val="BodyText"/>
    <w:uiPriority w:val="99"/>
    <w:semiHidden/>
    <w:locked/>
    <w:rPr>
      <w:rFonts w:ascii="Times New Roman" w:hAnsi="Times New Roman" w:cs="Times New Roman"/>
      <w:sz w:val="24"/>
      <w:szCs w:val="24"/>
    </w:rPr>
  </w:style>
  <w:style w:type="paragraph" w:styleId="ListParagraph">
    <w:name w:val="List Paragraph"/>
    <w:basedOn w:val="Normal"/>
    <w:uiPriority w:val="1"/>
    <w:qFormat/>
  </w:style>
  <w:style w:type="paragraph" w:customStyle="1" w:styleId="TableParagraph">
    <w:name w:val="Table Paragraph"/>
    <w:basedOn w:val="Normal"/>
    <w:uiPriority w:val="1"/>
    <w:qFormat/>
  </w:style>
  <w:style w:type="paragraph" w:styleId="Header">
    <w:name w:val="header"/>
    <w:basedOn w:val="Normal"/>
    <w:link w:val="HeaderChar"/>
    <w:uiPriority w:val="99"/>
    <w:semiHidden/>
    <w:unhideWhenUsed/>
    <w:rsid w:val="002931BB"/>
    <w:pPr>
      <w:tabs>
        <w:tab w:val="center" w:pos="4680"/>
        <w:tab w:val="right" w:pos="9360"/>
      </w:tabs>
    </w:pPr>
  </w:style>
  <w:style w:type="character" w:customStyle="1" w:styleId="HeaderChar">
    <w:name w:val="Header Char"/>
    <w:basedOn w:val="DefaultParagraphFont"/>
    <w:link w:val="Header"/>
    <w:uiPriority w:val="99"/>
    <w:semiHidden/>
    <w:rsid w:val="002931BB"/>
    <w:rPr>
      <w:rFonts w:ascii="Times New Roman" w:hAnsi="Times New Roman"/>
      <w:sz w:val="24"/>
      <w:szCs w:val="24"/>
    </w:rPr>
  </w:style>
  <w:style w:type="paragraph" w:styleId="Footer">
    <w:name w:val="footer"/>
    <w:basedOn w:val="Normal"/>
    <w:link w:val="FooterChar"/>
    <w:uiPriority w:val="99"/>
    <w:unhideWhenUsed/>
    <w:rsid w:val="002931BB"/>
    <w:pPr>
      <w:tabs>
        <w:tab w:val="center" w:pos="4680"/>
        <w:tab w:val="right" w:pos="9360"/>
      </w:tabs>
    </w:pPr>
  </w:style>
  <w:style w:type="character" w:customStyle="1" w:styleId="FooterChar">
    <w:name w:val="Footer Char"/>
    <w:basedOn w:val="DefaultParagraphFont"/>
    <w:link w:val="Footer"/>
    <w:uiPriority w:val="99"/>
    <w:rsid w:val="002931BB"/>
    <w:rPr>
      <w:rFonts w:ascii="Times New Roman" w:hAnsi="Times New Roman"/>
      <w:sz w:val="24"/>
      <w:szCs w:val="24"/>
    </w:rPr>
  </w:style>
  <w:style w:type="character" w:styleId="CommentReference">
    <w:name w:val="annotation reference"/>
    <w:basedOn w:val="DefaultParagraphFont"/>
    <w:uiPriority w:val="99"/>
    <w:semiHidden/>
    <w:unhideWhenUsed/>
    <w:rsid w:val="002931BB"/>
    <w:rPr>
      <w:sz w:val="16"/>
      <w:szCs w:val="16"/>
    </w:rPr>
  </w:style>
  <w:style w:type="paragraph" w:styleId="CommentText">
    <w:name w:val="annotation text"/>
    <w:basedOn w:val="Normal"/>
    <w:link w:val="CommentTextChar"/>
    <w:uiPriority w:val="99"/>
    <w:unhideWhenUsed/>
    <w:rsid w:val="002931BB"/>
    <w:rPr>
      <w:sz w:val="20"/>
      <w:szCs w:val="20"/>
    </w:rPr>
  </w:style>
  <w:style w:type="character" w:customStyle="1" w:styleId="CommentTextChar">
    <w:name w:val="Comment Text Char"/>
    <w:basedOn w:val="DefaultParagraphFont"/>
    <w:link w:val="CommentText"/>
    <w:uiPriority w:val="99"/>
    <w:rsid w:val="002931BB"/>
    <w:rPr>
      <w:rFonts w:ascii="Times New Roman" w:hAnsi="Times New Roman"/>
      <w:sz w:val="20"/>
      <w:szCs w:val="20"/>
    </w:rPr>
  </w:style>
  <w:style w:type="paragraph" w:styleId="CommentSubject">
    <w:name w:val="annotation subject"/>
    <w:basedOn w:val="CommentText"/>
    <w:next w:val="CommentText"/>
    <w:link w:val="CommentSubjectChar"/>
    <w:uiPriority w:val="99"/>
    <w:semiHidden/>
    <w:unhideWhenUsed/>
    <w:rsid w:val="002931BB"/>
    <w:rPr>
      <w:b/>
      <w:bCs/>
    </w:rPr>
  </w:style>
  <w:style w:type="character" w:customStyle="1" w:styleId="CommentSubjectChar">
    <w:name w:val="Comment Subject Char"/>
    <w:basedOn w:val="CommentTextChar"/>
    <w:link w:val="CommentSubject"/>
    <w:uiPriority w:val="99"/>
    <w:semiHidden/>
    <w:rsid w:val="002931BB"/>
    <w:rPr>
      <w:rFonts w:ascii="Times New Roman" w:hAnsi="Times New Roman"/>
      <w:b/>
      <w:bCs/>
      <w:sz w:val="20"/>
      <w:szCs w:val="20"/>
    </w:rPr>
  </w:style>
  <w:style w:type="paragraph" w:styleId="BalloonText">
    <w:name w:val="Balloon Text"/>
    <w:basedOn w:val="Normal"/>
    <w:link w:val="BalloonTextChar"/>
    <w:uiPriority w:val="99"/>
    <w:semiHidden/>
    <w:unhideWhenUsed/>
    <w:rsid w:val="002931BB"/>
    <w:rPr>
      <w:rFonts w:ascii="Tahoma" w:hAnsi="Tahoma" w:cs="Tahoma"/>
      <w:sz w:val="16"/>
      <w:szCs w:val="16"/>
    </w:rPr>
  </w:style>
  <w:style w:type="character" w:customStyle="1" w:styleId="BalloonTextChar">
    <w:name w:val="Balloon Text Char"/>
    <w:basedOn w:val="DefaultParagraphFont"/>
    <w:link w:val="BalloonText"/>
    <w:uiPriority w:val="99"/>
    <w:semiHidden/>
    <w:rsid w:val="002931BB"/>
    <w:rPr>
      <w:rFonts w:ascii="Tahoma" w:hAnsi="Tahoma" w:cs="Tahoma"/>
      <w:sz w:val="16"/>
      <w:szCs w:val="16"/>
    </w:rPr>
  </w:style>
  <w:style w:type="table" w:styleId="TableGrid">
    <w:name w:val="Table Grid"/>
    <w:basedOn w:val="TableNormal"/>
    <w:uiPriority w:val="59"/>
    <w:rsid w:val="001A68BA"/>
    <w:tblPr>
      <w:tblBorders>
        <w:top w:val="single" w:sz="4" w:space="0" w:color="auto"/>
        <w:left w:val="single" w:sz="4" w:space="0" w:color="auto"/>
        <w:bottom w:val="single" w:sz="4" w:space="0" w:color="auto"/>
        <w:right w:val="single" w:sz="4" w:space="0" w:color="auto"/>
        <w:insideH w:val="single" w:sz="4" w:space="0" w:color="auto"/>
        <w:insideV w:val="single" w:sz="4" w:space="0" w:color="auto"/>
      </w:tblBorders>
    </w:tblPr>
  </w:style>
  <w:style w:type="paragraph" w:styleId="EndnoteText">
    <w:name w:val="endnote text"/>
    <w:basedOn w:val="Normal"/>
    <w:link w:val="EndnoteTextChar"/>
    <w:uiPriority w:val="99"/>
    <w:semiHidden/>
    <w:unhideWhenUsed/>
    <w:rsid w:val="00BB2FB0"/>
    <w:rPr>
      <w:sz w:val="20"/>
      <w:szCs w:val="20"/>
    </w:rPr>
  </w:style>
  <w:style w:type="character" w:customStyle="1" w:styleId="EndnoteTextChar">
    <w:name w:val="Endnote Text Char"/>
    <w:basedOn w:val="DefaultParagraphFont"/>
    <w:link w:val="EndnoteText"/>
    <w:uiPriority w:val="99"/>
    <w:semiHidden/>
    <w:rsid w:val="00BB2FB0"/>
    <w:rPr>
      <w:rFonts w:ascii="Times New Roman" w:hAnsi="Times New Roman"/>
    </w:rPr>
  </w:style>
  <w:style w:type="character" w:styleId="EndnoteReference">
    <w:name w:val="endnote reference"/>
    <w:basedOn w:val="DefaultParagraphFont"/>
    <w:uiPriority w:val="99"/>
    <w:semiHidden/>
    <w:unhideWhenUsed/>
    <w:rsid w:val="00BB2FB0"/>
    <w:rPr>
      <w:vertAlign w:val="superscript"/>
    </w:rPr>
  </w:style>
</w:styles>
</file>

<file path=word/webSettings.xml><?xml version="1.0" encoding="utf-8"?>
<w:webSetting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mc:Ignorable="w14">
  <w:optimizeForBrowser/>
  <w:relyOnVML/>
  <w:allowPNG/>
</w:webSettings>
</file>

<file path=word/_rels/document.xml.rels><?xml version="1.0" encoding="UTF-8"?>

<Relationships xmlns="http://schemas.openxmlformats.org/package/2006/relationships">
  <Relationship Id="rId1" Type="http://schemas.openxmlformats.org/officeDocument/2006/relationships/customXml" Target="../customXml/item1.xml"/>
  <Relationship Id="rId10" Type="http://schemas.openxmlformats.org/officeDocument/2006/relationships/footer" Target="footer1.xml"/>
  <Relationship Id="rId11" Type="http://schemas.openxmlformats.org/officeDocument/2006/relationships/fontTable" Target="fontTable.xml"/>
  <Relationship Id="rId12" Type="http://schemas.openxmlformats.org/officeDocument/2006/relationships/theme" Target="theme/theme1.xml"/>
  <Relationship Id="rId2" Type="http://schemas.openxmlformats.org/officeDocument/2006/relationships/numbering" Target="numbering.xml"/>
  <Relationship Id="rId3" Type="http://schemas.openxmlformats.org/officeDocument/2006/relationships/styles" Target="styles.xml"/>
  <Relationship Id="rId4" Type="http://schemas.microsoft.com/office/2007/relationships/stylesWithEffects" Target="stylesWithEffects.xml"/>
  <Relationship Id="rId5" Type="http://schemas.openxmlformats.org/officeDocument/2006/relationships/settings" Target="settings.xml"/>
  <Relationship Id="rId6" Type="http://schemas.openxmlformats.org/officeDocument/2006/relationships/webSettings" Target="webSettings.xml"/>
  <Relationship Id="rId7" Type="http://schemas.openxmlformats.org/officeDocument/2006/relationships/footnotes" Target="footnotes.xml"/>
  <Relationship Id="rId8" Type="http://schemas.openxmlformats.org/officeDocument/2006/relationships/endnotes" Target="endnotes.xml"/>
  <Relationship Id="rId9" Type="http://schemas.openxmlformats.org/officeDocument/2006/relationships/header" Target="header1.xml"/>
</Relationships>

</file>

<file path=word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?>

<Relationships xmlns="http://schemas.openxmlformats.org/package/2006/relationships">
  <Relationship Id="rId1" Type="http://schemas.openxmlformats.org/officeDocument/2006/relationships/customXmlProps" Target="itemProps1.xml"/>
</Relationships>

</file>

<file path=customXml/item1.xml><?xml version="1.0" encoding="utf-8"?>
<b:Sources xmlns:b="http://schemas.openxmlformats.org/officeDocument/2006/bibliography" xmlns="http://schemas.openxmlformats.org/officeDocument/2006/bibliography" SelectedStyle="\APA.XSL" StyleName="APA"/>
</file>

<file path=customXml/itemProps1.xml><?xml version="1.0" encoding="utf-8"?>
<ds:datastoreItem xmlns:ds="http://schemas.openxmlformats.org/officeDocument/2006/customXml" ds:itemID="{84A57126-923C-4E02-9CC2-3865C9253362}">
  <ds:schemaRefs>
    <ds:schemaRef ds:uri="http://schemas.openxmlformats.org/officeDocument/2006/bibliograph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1</TotalTime>
  <Pages>3</Pages>
  <Words>452</Words>
  <Characters>2683</Characters>
  <Application>Microsoft Office Word</Application>
  <DocSecurity>4</DocSecurity>
  <Lines>22</Lines>
  <Paragraphs>6</Paragraphs>
  <ScaleCrop>false</ScaleCrop>
  <HeadingPairs>
    <vt:vector size="2" baseType="variant">
      <vt:variant>
        <vt:lpstr>Title</vt:lpstr>
      </vt:variant>
      <vt:variant>
        <vt:i4>1</vt:i4>
      </vt:variant>
    </vt:vector>
  </HeadingPairs>
  <TitlesOfParts>
    <vt:vector size="1" baseType="lpstr">
      <vt:lpstr>Microsoft Word - Evaluating Drugs for Formulary</vt:lpstr>
    </vt:vector>
  </TitlesOfParts>
  <Company>EOHHS</Company>
  <LinksUpToDate>false</LinksUpToDate>
  <CharactersWithSpaces>3129</CharactersWithSpaces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2015-10-20T18:00:00Z</dcterms:created>
  <dc:creator>Stan Weber</dc:creator>
  <lastModifiedBy/>
  <lastPrinted>2015-10-14T14:19:00Z</lastPrinted>
  <dcterms:modified xsi:type="dcterms:W3CDTF">2015-10-20T18:00:00Z</dcterms:modified>
  <revision>2</revision>
  <dc:title>Microsoft Word - Evaluating Drugs for Formulary</dc:title>
</coreProperties>
</file>