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22"/>
  </p:notesMasterIdLst>
  <p:handoutMasterIdLst>
    <p:handoutMasterId r:id="rId23"/>
  </p:handoutMasterIdLst>
  <p:sldIdLst>
    <p:sldId id="729" r:id="rId3"/>
    <p:sldId id="1113" r:id="rId4"/>
    <p:sldId id="880" r:id="rId5"/>
    <p:sldId id="1121" r:id="rId6"/>
    <p:sldId id="1107" r:id="rId7"/>
    <p:sldId id="1109" r:id="rId8"/>
    <p:sldId id="1115" r:id="rId9"/>
    <p:sldId id="1136" r:id="rId10"/>
    <p:sldId id="1139" r:id="rId11"/>
    <p:sldId id="1114" r:id="rId12"/>
    <p:sldId id="1134" r:id="rId13"/>
    <p:sldId id="1126" r:id="rId14"/>
    <p:sldId id="1130" r:id="rId15"/>
    <p:sldId id="1129" r:id="rId16"/>
    <p:sldId id="1128" r:id="rId17"/>
    <p:sldId id="1127" r:id="rId18"/>
    <p:sldId id="1137" r:id="rId19"/>
    <p:sldId id="1138" r:id="rId20"/>
    <p:sldId id="1104" r:id="rId21"/>
  </p:sldIdLst>
  <p:sldSz cx="9144000" cy="6858000" type="screen4x3"/>
  <p:notesSz cx="6894513" cy="9180513"/>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2" clrIdx="5">
    <p:extLst/>
  </p:cmAuthor>
  <p:cmAuthor id="6" name="UmassUser" initials="U"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0066FF"/>
    <a:srgbClr val="0033CC"/>
    <a:srgbClr val="3399FF"/>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942" autoAdjust="0"/>
    <p:restoredTop sz="95608" autoAdjust="0"/>
  </p:normalViewPr>
  <p:slideViewPr>
    <p:cSldViewPr snapToGrid="0" snapToObjects="1">
      <p:cViewPr>
        <p:scale>
          <a:sx n="80" d="100"/>
          <a:sy n="80" d="100"/>
        </p:scale>
        <p:origin x="-1554" y="-348"/>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1230" y="-72"/>
      </p:cViewPr>
      <p:guideLst>
        <p:guide orient="horz" pos="2893"/>
        <p:guide pos="3231"/>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notesMaster" Target="notesMasters/notesMaster1.xml"/>
  <Relationship Id="rId23" Type="http://schemas.openxmlformats.org/officeDocument/2006/relationships/handoutMaster" Target="handoutMasters/handoutMaster1.xml"/>
  <Relationship Id="rId24" Type="http://schemas.openxmlformats.org/officeDocument/2006/relationships/commentAuthors" Target="commentAuthors.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heme" Target="theme/theme1.xml"/>
  <Relationship Id="rId28"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 Universe</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Drugs Of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Formulary Therapeutic Substitutes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61889" custLinFactY="53273" custLinFactNeighborX="-200000" custLinFactNeighborY="100000"/>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14234" custLinFactNeighborY="-9418">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4569" custLinFactNeighborX="-186004"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0655" custLinFactNeighborY="-1761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ScaleX="134946" custScaleY="128933" custLinFactNeighborX="60561" custLinFactNeighborY="-18385"/>
      <dgm:spPr>
        <a:solidFill>
          <a:srgbClr val="FF0000"/>
        </a:solidFill>
        <a:ln>
          <a:solidFill>
            <a:schemeClr val="bg1"/>
          </a:solidFill>
        </a:ln>
      </dgm:spPr>
      <dgm:t>
        <a:bodyPr/>
        <a:lstStyle/>
        <a:p>
          <a:endParaRPr lang="en-US"/>
        </a:p>
      </dgm:t>
    </dgm:pt>
    <dgm:pt modelId="{E6149B46-4296-456B-8851-78FC50163057}" type="pres">
      <dgm:prSet presAssocID="{F9D5B495-6EB8-4354-8B76-23693A36DD9D}" presName="textBox5d" presStyleLbl="revTx" presStyleIdx="3" presStyleCnt="5" custScaleX="265280" custScaleY="10749" custLinFactNeighborX="-25253" custLinFactNeighborY="-2140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ScaleX="78010" custScaleY="77796" custLinFactX="-200000" custLinFactY="9193" custLinFactNeighborX="-248738" custLinFactNeighborY="10000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22471F8B-C1D8-4541-ABCC-FC283047F20E}" srcId="{7C081D27-E5AB-4D3C-AB1E-ACA9A1C0B469}" destId="{F9D5B495-6EB8-4354-8B76-23693A36DD9D}" srcOrd="3" destOrd="0" parTransId="{01EFF1AC-458F-46E6-9EC1-EA81C17D8B2B}" sibTransId="{50EF21E4-5A15-4FCA-BB75-6825CECA82E0}"/>
    <dgm:cxn modelId="{B47875D2-2B46-465C-B629-4B28BDDA86F2}" srcId="{7C081D27-E5AB-4D3C-AB1E-ACA9A1C0B469}" destId="{D2EC3C59-DF47-4083-ADFB-BFF8C35D42AA}" srcOrd="4" destOrd="0" parTransId="{D6E7B609-E4D3-4783-A904-A2295E3B4098}" sibTransId="{285F071C-1579-42A6-8B96-09A93377B43F}"/>
    <dgm:cxn modelId="{5364A2A8-321C-4CEC-B0A1-8A76F0CB9039}" type="presOf" srcId="{7ED39856-B5C7-44A9-8D0B-00D5DC7EC893}" destId="{74F8581E-0C32-4195-AA3A-D45E364BFC40}" srcOrd="0" destOrd="0" presId="urn:microsoft.com/office/officeart/2005/8/layout/arrow2"/>
    <dgm:cxn modelId="{0472EC92-5C09-4596-AF45-970E00EFA5B2}" type="presOf" srcId="{F9D5B495-6EB8-4354-8B76-23693A36DD9D}" destId="{E6149B46-4296-456B-8851-78FC50163057}" srcOrd="0" destOrd="0" presId="urn:microsoft.com/office/officeart/2005/8/layout/arrow2"/>
    <dgm:cxn modelId="{3577C0AF-03D4-4A25-8639-0EF638A3501A}" srcId="{7C081D27-E5AB-4D3C-AB1E-ACA9A1C0B469}" destId="{B0487574-E912-4B46-A022-9832AA176213}" srcOrd="0" destOrd="0" parTransId="{BA7C6B8D-475E-4758-9903-E131F8E6D3E4}" sibTransId="{E407BEAC-D2D3-42FE-B9E9-05A19100838B}"/>
    <dgm:cxn modelId="{DDD6FCBD-BFF7-4561-861F-39D5D2169849}" type="presOf" srcId="{D2EC3C59-DF47-4083-ADFB-BFF8C35D42AA}" destId="{DFBA22D8-9899-49A1-AC07-385FC0187D0F}" srcOrd="0" destOrd="0" presId="urn:microsoft.com/office/officeart/2005/8/layout/arrow2"/>
    <dgm:cxn modelId="{41EEE686-46AF-4726-BD51-F25B28273185}" srcId="{7C081D27-E5AB-4D3C-AB1E-ACA9A1C0B469}" destId="{688F2228-C1F7-410B-BDA0-4E316FB63FA3}" srcOrd="2" destOrd="0" parTransId="{E0E799F1-CB5F-4480-8F86-3CC17D344565}" sibTransId="{9DC06DF3-CCD2-46FF-B4EC-2E9FCD53E4E5}"/>
    <dgm:cxn modelId="{4A818823-1CAF-4E01-8B53-627F3BDD0E62}" srcId="{7C081D27-E5AB-4D3C-AB1E-ACA9A1C0B469}" destId="{7ED39856-B5C7-44A9-8D0B-00D5DC7EC893}" srcOrd="1" destOrd="0" parTransId="{EEFE08BF-DF22-4C15-A655-8FDF7DEF575A}" sibTransId="{8EBF59F8-5DC6-475C-A489-76A61ACB797E}"/>
    <dgm:cxn modelId="{3911BD45-1E66-452A-B6AE-C0A89E71CE3A}" type="presOf" srcId="{688F2228-C1F7-410B-BDA0-4E316FB63FA3}" destId="{A8D5B825-0288-4C77-B597-21F30E7D1CBE}" srcOrd="0" destOrd="0" presId="urn:microsoft.com/office/officeart/2005/8/layout/arrow2"/>
    <dgm:cxn modelId="{FEB66855-7012-4B7C-84EB-03B22E03227F}" type="presOf" srcId="{7C081D27-E5AB-4D3C-AB1E-ACA9A1C0B469}" destId="{9D9EF86C-1816-42EB-B82B-A76EB1EEC75B}"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02F1BFF9-884D-43BC-BEFA-73A2DC273EC6}" type="presOf" srcId="{B0487574-E912-4B46-A022-9832AA176213}" destId="{9B03C6CA-A068-4E1A-90F2-AB34F75377A1}" srcOrd="0" destOrd="0" presId="urn:microsoft.com/office/officeart/2005/8/layout/arrow2"/>
    <dgm:cxn modelId="{65BA800E-1935-41F1-B17B-2586266AFE38}" type="presParOf" srcId="{9D9EF86C-1816-42EB-B82B-A76EB1EEC75B}" destId="{35DF0C62-7BD8-4140-8541-89316449C2D3}" srcOrd="0" destOrd="0" presId="urn:microsoft.com/office/officeart/2005/8/layout/arrow2"/>
    <dgm:cxn modelId="{E95EF511-65E1-4706-995A-B255131936FE}" type="presParOf" srcId="{9D9EF86C-1816-42EB-B82B-A76EB1EEC75B}" destId="{4EFCF47A-6A58-422A-BC45-DD5BE2A9618F}" srcOrd="1" destOrd="0" presId="urn:microsoft.com/office/officeart/2005/8/layout/arrow2"/>
    <dgm:cxn modelId="{12225C96-ECE2-4B63-A4A5-27058B3B221F}" type="presParOf" srcId="{4EFCF47A-6A58-422A-BC45-DD5BE2A9618F}" destId="{237437B4-4FAA-4C7C-BDDE-901A8C41DBCF}" srcOrd="0" destOrd="0" presId="urn:microsoft.com/office/officeart/2005/8/layout/arrow2"/>
    <dgm:cxn modelId="{C7D2D326-F7FE-45A6-8710-E98A8E8CAEB1}" type="presParOf" srcId="{4EFCF47A-6A58-422A-BC45-DD5BE2A9618F}" destId="{9B03C6CA-A068-4E1A-90F2-AB34F75377A1}" srcOrd="1" destOrd="0" presId="urn:microsoft.com/office/officeart/2005/8/layout/arrow2"/>
    <dgm:cxn modelId="{E03F7126-C537-4653-86F6-0902C77FA7E5}" type="presParOf" srcId="{4EFCF47A-6A58-422A-BC45-DD5BE2A9618F}" destId="{39385027-6802-414F-9D23-1A9CEDD1AFDF}" srcOrd="2" destOrd="0" presId="urn:microsoft.com/office/officeart/2005/8/layout/arrow2"/>
    <dgm:cxn modelId="{97BCF93D-029D-4F54-AA4A-96C8659C2E66}" type="presParOf" srcId="{4EFCF47A-6A58-422A-BC45-DD5BE2A9618F}" destId="{74F8581E-0C32-4195-AA3A-D45E364BFC40}" srcOrd="3" destOrd="0" presId="urn:microsoft.com/office/officeart/2005/8/layout/arrow2"/>
    <dgm:cxn modelId="{6EEDB27B-B6B6-482B-AF8E-EC7664EA04F8}" type="presParOf" srcId="{4EFCF47A-6A58-422A-BC45-DD5BE2A9618F}" destId="{ED62ED7A-4E41-4BEA-9FA7-668958BA784D}" srcOrd="4" destOrd="0" presId="urn:microsoft.com/office/officeart/2005/8/layout/arrow2"/>
    <dgm:cxn modelId="{60D8581E-16E6-4E0B-913E-F6BB3553C651}" type="presParOf" srcId="{4EFCF47A-6A58-422A-BC45-DD5BE2A9618F}" destId="{A8D5B825-0288-4C77-B597-21F30E7D1CBE}" srcOrd="5" destOrd="0" presId="urn:microsoft.com/office/officeart/2005/8/layout/arrow2"/>
    <dgm:cxn modelId="{48469416-336C-4714-B0C8-A6D1BA7DF83C}" type="presParOf" srcId="{4EFCF47A-6A58-422A-BC45-DD5BE2A9618F}" destId="{33DA7405-021C-4B5A-ADC8-7545A7A5F23C}" srcOrd="6" destOrd="0" presId="urn:microsoft.com/office/officeart/2005/8/layout/arrow2"/>
    <dgm:cxn modelId="{51C06267-5B86-4299-B56E-9FAB1D2D7FF8}" type="presParOf" srcId="{4EFCF47A-6A58-422A-BC45-DD5BE2A9618F}" destId="{E6149B46-4296-456B-8851-78FC50163057}" srcOrd="7" destOrd="0" presId="urn:microsoft.com/office/officeart/2005/8/layout/arrow2"/>
    <dgm:cxn modelId="{3C48D2D9-EBF3-4425-A04D-6FC503B0F751}" type="presParOf" srcId="{4EFCF47A-6A58-422A-BC45-DD5BE2A9618F}" destId="{943EB9E5-50C9-41FF-9CEA-0C16B0ABED58}" srcOrd="8" destOrd="0" presId="urn:microsoft.com/office/officeart/2005/8/layout/arrow2"/>
    <dgm:cxn modelId="{821D9700-8DED-46D6-9BF9-94682531C96C}"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375733" y="301980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504971" y="3381953"/>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 Universe</a:t>
          </a:r>
          <a:endParaRPr lang="en-US" sz="1400" kern="1200" dirty="0"/>
        </a:p>
      </dsp:txBody>
      <dsp:txXfrm>
        <a:off x="1504971" y="3381953"/>
        <a:ext cx="2874487" cy="318199"/>
      </dsp:txXfrm>
    </dsp:sp>
    <dsp:sp modelId="{ED62ED7A-4E41-4BEA-9FA7-668958BA784D}">
      <dsp:nvSpPr>
        <dsp:cNvPr id="0" name=""/>
        <dsp:cNvSpPr/>
      </dsp:nvSpPr>
      <dsp:spPr>
        <a:xfrm>
          <a:off x="2529920" y="2262710"/>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229255" y="2741386"/>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Drugs Of Heightened Public Health Risk</a:t>
          </a:r>
          <a:endParaRPr lang="en-US" sz="1400" kern="1200" dirty="0"/>
        </a:p>
      </dsp:txBody>
      <dsp:txXfrm>
        <a:off x="2229255" y="2741386"/>
        <a:ext cx="2433233" cy="363759"/>
      </dsp:txXfrm>
    </dsp:sp>
    <dsp:sp modelId="{33DA7405-021C-4B5A-ADC8-7545A7A5F23C}">
      <dsp:nvSpPr>
        <dsp:cNvPr id="0" name=""/>
        <dsp:cNvSpPr/>
      </dsp:nvSpPr>
      <dsp:spPr>
        <a:xfrm>
          <a:off x="5170224" y="1168399"/>
          <a:ext cx="631163" cy="603039"/>
        </a:xfrm>
        <a:prstGeom prst="ellipse">
          <a:avLst/>
        </a:prstGeom>
        <a:solidFill>
          <a:srgbClr val="FF000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574706" y="2289341"/>
          <a:ext cx="4002438"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Formulary Therapeutic Substitutes With Abuse Deterrent Properties</a:t>
          </a:r>
          <a:endParaRPr lang="en-US" sz="1400" u="none" kern="1200" dirty="0"/>
        </a:p>
      </dsp:txBody>
      <dsp:txXfrm>
        <a:off x="3574706" y="2289341"/>
        <a:ext cx="4002438" cy="339557"/>
      </dsp:txXfrm>
    </dsp:sp>
    <dsp:sp modelId="{943EB9E5-50C9-41FF-9CEA-0C16B0ABED58}">
      <dsp:nvSpPr>
        <dsp:cNvPr id="0" name=""/>
        <dsp:cNvSpPr/>
      </dsp:nvSpPr>
      <dsp:spPr>
        <a:xfrm>
          <a:off x="3804558" y="1663657"/>
          <a:ext cx="464908" cy="463633"/>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6"/>
            <a:ext cx="2989219"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905300" y="6"/>
            <a:ext cx="2989218"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3" y="8721884"/>
            <a:ext cx="2989219"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05300" y="8721884"/>
            <a:ext cx="2989218"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4"/>
            <a:ext cx="2989219"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905300" y="4"/>
            <a:ext cx="2989218"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65238" y="674688"/>
            <a:ext cx="4443412" cy="33321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4646" y="4363318"/>
            <a:ext cx="6053447" cy="3836679"/>
          </a:xfrm>
          <a:prstGeom prst="rect">
            <a:avLst/>
          </a:prstGeom>
          <a:noFill/>
          <a:ln>
            <a:noFill/>
          </a:ln>
          <a:extLst/>
        </p:spPr>
        <p:txBody>
          <a:bodyPr vert="horz" wrap="square" lIns="89088" tIns="44543" rIns="89088" bIns="445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728212"/>
            <a:ext cx="2989219"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05300" y="8728212"/>
            <a:ext cx="2989218"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10</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11</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12</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13</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14</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15</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16</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17</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18</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19</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3</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4</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076253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D2DF401F-6A1E-4D6A-AEB0-523B9AD4F615}" type="slidenum">
              <a:rPr lang="en-US" altLang="en-US" smtClean="0"/>
              <a:pPr>
                <a:defRPr/>
              </a:pPr>
              <a:t>5</a:t>
            </a:fld>
            <a:endParaRPr lang="en-US" altLang="en-US" dirty="0"/>
          </a:p>
        </p:txBody>
      </p:sp>
    </p:spTree>
    <p:extLst>
      <p:ext uri="{BB962C8B-B14F-4D97-AF65-F5344CB8AC3E}">
        <p14:creationId xmlns:p14="http://schemas.microsoft.com/office/powerpoint/2010/main" val="2386492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6</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7</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8</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9</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05/13/2016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hyperlink" TargetMode="External" Target="http://www.accessdata.fda.gov/scripts/cder/drugsatfda/index.cfm"/>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2.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 Id="rId3" Type="http://schemas.openxmlformats.org/officeDocument/2006/relationships/image" Target="../media/image1.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 Id="rId3" Type="http://schemas.openxmlformats.org/officeDocument/2006/relationships/image" Target="../media/image2.wmf"/>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chemeClr val="accent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chemeClr val="accent6"/>
                </a:solidFill>
              </a:rPr>
              <a:t>Bureau of Health Care Safety and Quality</a:t>
            </a:r>
          </a:p>
          <a:p>
            <a:pPr algn="ctr"/>
            <a:r>
              <a:rPr lang="en-US" altLang="en-US" b="1" dirty="0">
                <a:solidFill>
                  <a:schemeClr val="accent6"/>
                </a:solidFill>
              </a:rPr>
              <a:t>Department of Public Health</a:t>
            </a:r>
          </a:p>
          <a:p>
            <a:pPr algn="ctr"/>
            <a:r>
              <a:rPr lang="en-US" altLang="en-US" b="1" dirty="0" smtClean="0">
                <a:solidFill>
                  <a:schemeClr val="accent6"/>
                </a:solidFill>
              </a:rPr>
              <a:t>May 5, 2016</a:t>
            </a:r>
            <a:endParaRPr lang="en-US" altLang="en-US" dirty="0">
              <a:solidFill>
                <a:schemeClr val="accent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endParaRPr lang="en-US" sz="2400" dirty="0" smtClean="0"/>
          </a:p>
          <a:p>
            <a:pPr marL="0" indent="0">
              <a:buNone/>
            </a:pPr>
            <a:r>
              <a:rPr lang="en-US" sz="2400" dirty="0" smtClean="0"/>
              <a:t>“</a:t>
            </a:r>
            <a:r>
              <a:rPr lang="en-US" sz="2400" dirty="0"/>
              <a:t>Chemically Equivalent Substitution”, for the purpose of creating a formulary of drugs with abuse deterrent properties that the commission has determined may be appropriately substituted for </a:t>
            </a:r>
            <a:r>
              <a:rPr lang="en-US" sz="2400" dirty="0" smtClean="0"/>
              <a:t>opioids</a:t>
            </a:r>
            <a:r>
              <a:rPr lang="en-US" sz="2400" dirty="0" smtClean="0">
                <a:solidFill>
                  <a:srgbClr val="FF0000"/>
                </a:solidFill>
              </a:rPr>
              <a:t> </a:t>
            </a:r>
            <a:r>
              <a:rPr lang="en-US" sz="2400" dirty="0"/>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10</a:t>
            </a:fld>
            <a:endParaRPr lang="en-US" altLang="en-US" dirty="0" smtClean="0"/>
          </a:p>
        </p:txBody>
      </p:sp>
      <p:sp>
        <p:nvSpPr>
          <p:cNvPr id="5"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Chemically Equivalent Substitution</a:t>
            </a:r>
            <a:endParaRPr lang="en-US" kern="0" dirty="0"/>
          </a:p>
        </p:txBody>
      </p:sp>
    </p:spTree>
    <p:extLst>
      <p:ext uri="{BB962C8B-B14F-4D97-AF65-F5344CB8AC3E}">
        <p14:creationId xmlns:p14="http://schemas.microsoft.com/office/powerpoint/2010/main" val="2230373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sz="2400" dirty="0"/>
              <a:t>Single-Dose Pharmacokinetic Data</a:t>
            </a:r>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11</a:t>
            </a:fld>
            <a:endParaRPr lang="en-US" altLang="en-US" dirty="0">
              <a:solidFill>
                <a:srgbClr val="000000"/>
              </a:solidFill>
            </a:endParaRPr>
          </a:p>
        </p:txBody>
      </p:sp>
      <p:sp>
        <p:nvSpPr>
          <p:cNvPr id="9" name="TextBox 8"/>
          <p:cNvSpPr txBox="1"/>
          <p:nvPr/>
        </p:nvSpPr>
        <p:spPr>
          <a:xfrm>
            <a:off x="863262" y="5039497"/>
            <a:ext cx="7433953" cy="600164"/>
          </a:xfrm>
          <a:prstGeom prst="rect">
            <a:avLst/>
          </a:prstGeom>
          <a:noFill/>
        </p:spPr>
        <p:txBody>
          <a:bodyPr wrap="square" rtlCol="0">
            <a:spAutoFit/>
          </a:bodyPr>
          <a:lstStyle/>
          <a:p>
            <a:pPr fontAlgn="auto">
              <a:spcBef>
                <a:spcPts val="0"/>
              </a:spcBef>
              <a:spcAft>
                <a:spcPts val="0"/>
              </a:spcAft>
            </a:pPr>
            <a:r>
              <a:rPr lang="en-US" sz="1100" dirty="0">
                <a:solidFill>
                  <a:srgbClr val="000000"/>
                </a:solidFill>
                <a:latin typeface="Calibri"/>
                <a:ea typeface="ＭＳ Ｐゴシック"/>
                <a:cs typeface="+mn-cs"/>
              </a:rPr>
              <a:t>CV=coefficient of variation, </a:t>
            </a:r>
            <a:r>
              <a:rPr lang="en-US" sz="1100" dirty="0" smtClean="0">
                <a:solidFill>
                  <a:srgbClr val="000000"/>
                </a:solidFill>
                <a:latin typeface="Calibri"/>
                <a:ea typeface="ＭＳ Ｐゴシック"/>
                <a:cs typeface="+mn-cs"/>
              </a:rPr>
              <a:t>ER=extended-release			Yellow=List A</a:t>
            </a:r>
            <a:endParaRPr lang="en-US" sz="1100" dirty="0">
              <a:solidFill>
                <a:srgbClr val="000000"/>
              </a:solidFill>
              <a:latin typeface="Calibri"/>
              <a:ea typeface="ＭＳ Ｐゴシック"/>
              <a:cs typeface="+mn-cs"/>
            </a:endParaRPr>
          </a:p>
          <a:p>
            <a:pPr fontAlgn="auto">
              <a:spcBef>
                <a:spcPts val="0"/>
              </a:spcBef>
              <a:spcAft>
                <a:spcPts val="0"/>
              </a:spcAft>
            </a:pPr>
            <a:r>
              <a:rPr lang="en-US" sz="1100" dirty="0">
                <a:solidFill>
                  <a:srgbClr val="000000"/>
                </a:solidFill>
                <a:latin typeface="Calibri"/>
                <a:ea typeface="ＭＳ Ｐゴシック"/>
                <a:cs typeface="+mn-cs"/>
              </a:rPr>
              <a:t>*Values represent median (range</a:t>
            </a:r>
            <a:r>
              <a:rPr lang="en-US" sz="1100" dirty="0" smtClean="0">
                <a:solidFill>
                  <a:srgbClr val="000000"/>
                </a:solidFill>
                <a:latin typeface="Calibri"/>
                <a:ea typeface="ＭＳ Ｐゴシック"/>
                <a:cs typeface="+mn-cs"/>
              </a:rPr>
              <a:t>)				Green=List B</a:t>
            </a:r>
            <a:endParaRPr lang="en-US" sz="1100" dirty="0">
              <a:solidFill>
                <a:srgbClr val="000000"/>
              </a:solidFill>
              <a:latin typeface="Calibri"/>
              <a:ea typeface="ＭＳ Ｐゴシック"/>
              <a:cs typeface="+mn-cs"/>
            </a:endParaRPr>
          </a:p>
          <a:p>
            <a:pPr fontAlgn="auto">
              <a:spcBef>
                <a:spcPts val="0"/>
              </a:spcBef>
              <a:spcAft>
                <a:spcPts val="0"/>
              </a:spcAft>
            </a:pPr>
            <a:r>
              <a:rPr lang="en-US" sz="1100" dirty="0">
                <a:solidFill>
                  <a:srgbClr val="000000"/>
                </a:solidFill>
                <a:latin typeface="Calibri"/>
                <a:ea typeface="ＭＳ Ｐゴシック"/>
                <a:cs typeface="+mn-cs"/>
              </a:rPr>
              <a:t>†CV not reported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13645326"/>
              </p:ext>
            </p:extLst>
          </p:nvPr>
        </p:nvGraphicFramePr>
        <p:xfrm>
          <a:off x="496465" y="1666547"/>
          <a:ext cx="8229600" cy="3077643"/>
        </p:xfrm>
        <a:graphic>
          <a:graphicData uri="http://schemas.openxmlformats.org/drawingml/2006/table">
            <a:tbl>
              <a:tblPr firstRow="1" firstCol="1" bandRow="1"/>
              <a:tblGrid>
                <a:gridCol w="1371600"/>
                <a:gridCol w="1371600"/>
                <a:gridCol w="1371600"/>
                <a:gridCol w="1371600"/>
                <a:gridCol w="1371600"/>
                <a:gridCol w="1371600"/>
              </a:tblGrid>
              <a:tr h="769410">
                <a:tc>
                  <a:txBody>
                    <a:bodyPr/>
                    <a:lstStyle/>
                    <a:p>
                      <a:pPr marL="0" marR="0" algn="ctr">
                        <a:spcBef>
                          <a:spcPts val="0"/>
                        </a:spcBef>
                        <a:spcAft>
                          <a:spcPts val="0"/>
                        </a:spcAft>
                      </a:pPr>
                      <a:r>
                        <a:rPr lang="en-US" sz="1000" b="1" dirty="0">
                          <a:effectLst/>
                          <a:latin typeface="Arial"/>
                          <a:ea typeface="Calibri"/>
                          <a:cs typeface="Times New Roman"/>
                        </a:rPr>
                        <a:t>Drug</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Dose</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Peak Concentration (C</a:t>
                      </a:r>
                      <a:r>
                        <a:rPr lang="en-US" sz="1000" b="1" baseline="-25000">
                          <a:effectLst/>
                          <a:latin typeface="Arial"/>
                          <a:ea typeface="Calibri"/>
                          <a:cs typeface="Times New Roman"/>
                        </a:rPr>
                        <a:t>max</a:t>
                      </a:r>
                      <a:r>
                        <a:rPr lang="en-US" sz="1000" b="1">
                          <a:effectLst/>
                          <a:latin typeface="Arial"/>
                          <a:ea typeface="Calibri"/>
                          <a:cs typeface="Times New Roman"/>
                        </a:rPr>
                        <a:t>, mean [CV%])</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Time to Peak Concentration (</a:t>
                      </a:r>
                      <a:r>
                        <a:rPr lang="en-US" sz="1000" b="1" dirty="0" err="1">
                          <a:effectLst/>
                          <a:latin typeface="Arial"/>
                          <a:ea typeface="Calibri"/>
                          <a:cs typeface="Times New Roman"/>
                        </a:rPr>
                        <a:t>t</a:t>
                      </a:r>
                      <a:r>
                        <a:rPr lang="en-US" sz="1000" b="1" baseline="-25000" dirty="0" err="1">
                          <a:effectLst/>
                          <a:latin typeface="Arial"/>
                          <a:ea typeface="Calibri"/>
                          <a:cs typeface="Times New Roman"/>
                        </a:rPr>
                        <a:t>max</a:t>
                      </a:r>
                      <a:r>
                        <a:rPr lang="en-US" sz="1000" b="1" dirty="0">
                          <a:effectLst/>
                          <a:latin typeface="Arial"/>
                          <a:ea typeface="Calibri"/>
                          <a:cs typeface="Times New Roman"/>
                        </a:rPr>
                        <a:t>, mean [CV%])</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Elimination Half-Life (t</a:t>
                      </a:r>
                      <a:r>
                        <a:rPr lang="en-US" sz="1000" b="1" baseline="-25000">
                          <a:effectLst/>
                          <a:latin typeface="Arial"/>
                          <a:ea typeface="Calibri"/>
                          <a:cs typeface="Times New Roman"/>
                        </a:rPr>
                        <a:t>1/2</a:t>
                      </a:r>
                      <a:r>
                        <a:rPr lang="en-US" sz="1000" b="1">
                          <a:effectLst/>
                          <a:latin typeface="Arial"/>
                          <a:ea typeface="Calibri"/>
                          <a:cs typeface="Times New Roman"/>
                        </a:rPr>
                        <a:t>, mean [CV%])</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Area Under the Curve (AUC</a:t>
                      </a:r>
                      <a:r>
                        <a:rPr lang="en-US" sz="1000" b="1" baseline="-25000">
                          <a:effectLst/>
                          <a:latin typeface="Arial"/>
                          <a:ea typeface="Calibri"/>
                          <a:cs typeface="Times New Roman"/>
                        </a:rPr>
                        <a:t>0-</a:t>
                      </a:r>
                      <a:r>
                        <a:rPr lang="en-US" sz="1000" b="1" baseline="-25000">
                          <a:effectLst/>
                          <a:latin typeface="Arial"/>
                          <a:ea typeface="Calibri"/>
                          <a:cs typeface="Arial"/>
                        </a:rPr>
                        <a:t>∞</a:t>
                      </a:r>
                      <a:r>
                        <a:rPr lang="en-US" sz="1000" b="1">
                          <a:effectLst/>
                          <a:latin typeface="Arial"/>
                          <a:ea typeface="Calibri"/>
                          <a:cs typeface="Arial"/>
                        </a:rPr>
                        <a:t>, mean [CV%]</a:t>
                      </a:r>
                      <a:r>
                        <a:rPr lang="en-US" sz="1000" b="1">
                          <a:effectLst/>
                          <a:latin typeface="Arial"/>
                          <a:ea typeface="Calibri"/>
                          <a:cs typeface="Times New Roman"/>
                        </a:rPr>
                        <a:t>)</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512941">
                <a:tc>
                  <a:txBody>
                    <a:bodyPr/>
                    <a:lstStyle/>
                    <a:p>
                      <a:pPr marL="0" marR="0">
                        <a:spcBef>
                          <a:spcPts val="0"/>
                        </a:spcBef>
                        <a:spcAft>
                          <a:spcPts val="0"/>
                        </a:spcAft>
                      </a:pPr>
                      <a:r>
                        <a:rPr lang="en-US" sz="1000" dirty="0" err="1">
                          <a:effectLst/>
                          <a:latin typeface="Arial"/>
                          <a:ea typeface="Calibri"/>
                          <a:cs typeface="Times New Roman"/>
                        </a:rPr>
                        <a:t>Avinza</a:t>
                      </a:r>
                      <a:r>
                        <a:rPr lang="en-US" sz="1000" baseline="30000" dirty="0">
                          <a:effectLst/>
                          <a:latin typeface="Arial"/>
                          <a:ea typeface="Calibri"/>
                          <a:cs typeface="Times New Roman"/>
                        </a:rPr>
                        <a:t>®</a:t>
                      </a:r>
                      <a:r>
                        <a:rPr lang="en-US" sz="1000" dirty="0">
                          <a:effectLst/>
                          <a:latin typeface="Arial"/>
                          <a:ea typeface="Calibri"/>
                          <a:cs typeface="Times New Roman"/>
                        </a:rPr>
                        <a:t> (morphine ER 24 hour capsule)</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60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7.2 </a:t>
                      </a:r>
                      <a:r>
                        <a:rPr lang="en-US" sz="1000" dirty="0">
                          <a:effectLst/>
                          <a:latin typeface="Arial"/>
                          <a:ea typeface="Calibri"/>
                          <a:cs typeface="Arial"/>
                        </a:rPr>
                        <a:t>(45.80%)</a:t>
                      </a:r>
                      <a:r>
                        <a:rPr lang="en-US" sz="1000" dirty="0">
                          <a:effectLst/>
                          <a:latin typeface="Arial"/>
                          <a:ea typeface="Calibri"/>
                          <a:cs typeface="Times New Roman"/>
                        </a:rPr>
                        <a:t> </a:t>
                      </a:r>
                      <a:r>
                        <a:rPr lang="en-US" sz="1000" dirty="0" err="1">
                          <a:effectLst/>
                          <a:latin typeface="Arial"/>
                          <a:ea typeface="Calibri"/>
                          <a:cs typeface="Times New Roman"/>
                        </a:rPr>
                        <a:t>ng</a:t>
                      </a:r>
                      <a:r>
                        <a:rPr lang="en-US" sz="1000" dirty="0">
                          <a:effectLst/>
                          <a:latin typeface="Arial"/>
                          <a:ea typeface="Calibri"/>
                          <a:cs typeface="Times New Roman"/>
                        </a:rPr>
                        <a:t>/mL</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11.1 (68.47%) hours</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21.8 (42.66%) hours</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261.9 (31.08%)</a:t>
                      </a:r>
                      <a:r>
                        <a:rPr lang="en-US" sz="1000" dirty="0">
                          <a:effectLst/>
                          <a:latin typeface="Arial"/>
                          <a:ea typeface="Calibri"/>
                          <a:cs typeface="Times New Roman"/>
                        </a:rPr>
                        <a:t> </a:t>
                      </a:r>
                      <a:r>
                        <a:rPr lang="en-US" sz="1000" dirty="0" err="1">
                          <a:effectLst/>
                          <a:latin typeface="Arial"/>
                          <a:ea typeface="Calibri"/>
                          <a:cs typeface="Times New Roman"/>
                        </a:rPr>
                        <a:t>ng</a:t>
                      </a:r>
                      <a:r>
                        <a:rPr lang="en-US" sz="1000" dirty="0">
                          <a:effectLst/>
                          <a:latin typeface="Arial"/>
                          <a:ea typeface="Calibri"/>
                          <a:cs typeface="Times New Roman"/>
                        </a:rPr>
                        <a:t>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12941">
                <a:tc>
                  <a:txBody>
                    <a:bodyPr/>
                    <a:lstStyle/>
                    <a:p>
                      <a:pPr marL="0" marR="0">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r>
                        <a:rPr lang="en-US" sz="1000" dirty="0">
                          <a:effectLst/>
                          <a:latin typeface="Arial"/>
                          <a:ea typeface="Calibri"/>
                          <a:cs typeface="Times New Roman"/>
                        </a:rPr>
                        <a:t> (morphine ER and naltrexone)</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mg/4 mg</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a:effectLst/>
                          <a:latin typeface="Arial"/>
                          <a:ea typeface="Calibri"/>
                          <a:cs typeface="Times New Roman"/>
                        </a:rPr>
                        <a:t>12.31 (25.30%) </a:t>
                      </a:r>
                      <a:r>
                        <a:rPr lang="en-US" sz="1000" dirty="0" err="1">
                          <a:effectLst/>
                          <a:latin typeface="Arial"/>
                          <a:ea typeface="Calibri"/>
                          <a:cs typeface="Times New Roman"/>
                        </a:rPr>
                        <a:t>ng</a:t>
                      </a:r>
                      <a:r>
                        <a:rPr lang="en-US" sz="1000" dirty="0">
                          <a:effectLst/>
                          <a:latin typeface="Arial"/>
                          <a:ea typeface="Calibri"/>
                          <a:cs typeface="Times New Roman"/>
                        </a:rPr>
                        <a:t>/mL</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a:effectLst/>
                          <a:latin typeface="Arial"/>
                          <a:ea typeface="Calibri"/>
                          <a:cs typeface="Times New Roman"/>
                        </a:rPr>
                        <a:t>7.5 (2.50 to 18.00)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a:effectLst/>
                          <a:latin typeface="Arial"/>
                          <a:ea typeface="Calibri"/>
                          <a:cs typeface="Times New Roman"/>
                        </a:rPr>
                        <a:t>28.8 (39.90%)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a:effectLst/>
                          <a:latin typeface="Arial"/>
                          <a:ea typeface="Calibri"/>
                          <a:cs typeface="Times New Roman"/>
                        </a:rPr>
                        <a:t>384.01 (25.30%) </a:t>
                      </a:r>
                      <a:r>
                        <a:rPr lang="en-US" sz="1000" dirty="0" err="1">
                          <a:effectLst/>
                          <a:latin typeface="Arial"/>
                          <a:ea typeface="Calibri"/>
                          <a:cs typeface="Times New Roman"/>
                        </a:rPr>
                        <a:t>ng</a:t>
                      </a:r>
                      <a:r>
                        <a:rPr lang="en-US" sz="1000" dirty="0">
                          <a:effectLst/>
                          <a:latin typeface="Arial"/>
                          <a:ea typeface="Calibri"/>
                          <a:cs typeface="Times New Roman"/>
                        </a:rPr>
                        <a:t>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769410">
                <a:tc>
                  <a:txBody>
                    <a:bodyPr/>
                    <a:lstStyle/>
                    <a:p>
                      <a:pPr marL="0" marR="0">
                        <a:spcBef>
                          <a:spcPts val="0"/>
                        </a:spcBef>
                        <a:spcAft>
                          <a:spcPts val="0"/>
                        </a:spcAft>
                      </a:pPr>
                      <a:r>
                        <a:rPr lang="en-US" sz="1000" dirty="0" err="1">
                          <a:effectLst/>
                          <a:latin typeface="Arial"/>
                          <a:ea typeface="Calibri"/>
                          <a:cs typeface="Times New Roman"/>
                        </a:rPr>
                        <a:t>Kadian</a:t>
                      </a:r>
                      <a:r>
                        <a:rPr lang="en-US" sz="1000" baseline="30000" dirty="0">
                          <a:effectLst/>
                          <a:latin typeface="Arial"/>
                          <a:ea typeface="Calibri"/>
                          <a:cs typeface="Times New Roman"/>
                        </a:rPr>
                        <a:t>®</a:t>
                      </a:r>
                      <a:r>
                        <a:rPr lang="en-US" sz="1000" dirty="0">
                          <a:effectLst/>
                          <a:latin typeface="Arial"/>
                          <a:ea typeface="Calibri"/>
                          <a:cs typeface="Times New Roman"/>
                        </a:rPr>
                        <a:t> (morphine ER 12 or 24 hour capsule)</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13.19 (45.70%) </a:t>
                      </a:r>
                      <a:r>
                        <a:rPr lang="en-US" sz="1000" dirty="0" err="1">
                          <a:effectLst/>
                          <a:latin typeface="Arial"/>
                          <a:ea typeface="Calibri"/>
                          <a:cs typeface="Times New Roman"/>
                        </a:rPr>
                        <a:t>ng</a:t>
                      </a:r>
                      <a:r>
                        <a:rPr lang="en-US" sz="1000" dirty="0">
                          <a:effectLst/>
                          <a:latin typeface="Arial"/>
                          <a:ea typeface="Calibri"/>
                          <a:cs typeface="Times New Roman"/>
                        </a:rPr>
                        <a:t>/mL</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 (6.00 to 24.00)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33.83 (34.60%)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390.98 (25.8%) </a:t>
                      </a:r>
                      <a:r>
                        <a:rPr lang="en-US" sz="1000" dirty="0" err="1">
                          <a:effectLst/>
                          <a:latin typeface="Arial"/>
                          <a:ea typeface="Calibri"/>
                          <a:cs typeface="Times New Roman"/>
                        </a:rPr>
                        <a:t>ng</a:t>
                      </a:r>
                      <a:r>
                        <a:rPr lang="en-US" sz="1000" dirty="0">
                          <a:effectLst/>
                          <a:latin typeface="Arial"/>
                          <a:ea typeface="Calibri"/>
                          <a:cs typeface="Times New Roman"/>
                        </a:rPr>
                        <a:t>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12941">
                <a:tc>
                  <a:txBody>
                    <a:bodyPr/>
                    <a:lstStyle/>
                    <a:p>
                      <a:pPr marL="0" marR="0">
                        <a:spcBef>
                          <a:spcPts val="0"/>
                        </a:spcBef>
                        <a:spcAft>
                          <a:spcPts val="0"/>
                        </a:spcAft>
                      </a:pPr>
                      <a:r>
                        <a:rPr lang="en-US" sz="1000" dirty="0">
                          <a:effectLst/>
                          <a:latin typeface="Arial"/>
                          <a:ea typeface="Calibri"/>
                          <a:cs typeface="Times New Roman"/>
                        </a:rPr>
                        <a:t>Morphine ER tablet</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39.3 (42%) ng/mL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2.6 hours</a:t>
                      </a:r>
                      <a:r>
                        <a:rPr lang="en-US" sz="1000" baseline="30000" dirty="0">
                          <a:effectLst/>
                          <a:latin typeface="Arial"/>
                          <a:ea typeface="Calibri"/>
                          <a:cs typeface="Arial"/>
                        </a:rPr>
                        <a:t>†</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Not reported</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401.6 (31%) </a:t>
                      </a:r>
                      <a:r>
                        <a:rPr lang="en-US" sz="1000" dirty="0">
                          <a:effectLst/>
                          <a:latin typeface="Arial"/>
                          <a:ea typeface="Calibri"/>
                          <a:cs typeface="Times New Roman"/>
                        </a:rPr>
                        <a:t>ng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  </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11" name="TextBox 10"/>
          <p:cNvSpPr txBox="1"/>
          <p:nvPr/>
        </p:nvSpPr>
        <p:spPr>
          <a:xfrm>
            <a:off x="496465" y="5914768"/>
            <a:ext cx="5828135" cy="769441"/>
          </a:xfrm>
          <a:prstGeom prst="rect">
            <a:avLst/>
          </a:prstGeom>
          <a:noFill/>
        </p:spPr>
        <p:txBody>
          <a:bodyPr wrap="square" rtlCol="0">
            <a:spAutoFit/>
          </a:bodyPr>
          <a:lstStyle/>
          <a:p>
            <a:pPr fontAlgn="auto">
              <a:spcBef>
                <a:spcPts val="0"/>
              </a:spcBef>
              <a:spcAft>
                <a:spcPts val="0"/>
              </a:spcAft>
            </a:pPr>
            <a:r>
              <a:rPr lang="en-US" sz="1100" dirty="0" smtClean="0">
                <a:solidFill>
                  <a:srgbClr val="000000"/>
                </a:solidFill>
                <a:latin typeface="Calibri"/>
                <a:ea typeface="ＭＳ Ｐゴシック"/>
                <a:cs typeface="+mn-cs"/>
              </a:rPr>
              <a:t>NDA/ANDA Data Source:</a:t>
            </a:r>
          </a:p>
          <a:p>
            <a:pPr fontAlgn="auto">
              <a:spcBef>
                <a:spcPts val="0"/>
              </a:spcBef>
              <a:spcAft>
                <a:spcPts val="0"/>
              </a:spcAft>
            </a:pPr>
            <a:r>
              <a:rPr lang="en-US" sz="1100" dirty="0" err="1" smtClean="0">
                <a:solidFill>
                  <a:srgbClr val="000000"/>
                </a:solidFill>
                <a:latin typeface="Calibri"/>
                <a:ea typeface="ＭＳ Ｐゴシック"/>
                <a:cs typeface="+mn-cs"/>
              </a:rPr>
              <a:t>Drugs@FDA</a:t>
            </a:r>
            <a:r>
              <a:rPr lang="en-US" sz="1100" dirty="0" smtClean="0">
                <a:solidFill>
                  <a:srgbClr val="000000"/>
                </a:solidFill>
                <a:latin typeface="Calibri"/>
                <a:ea typeface="ＭＳ Ｐゴシック"/>
                <a:cs typeface="+mn-cs"/>
              </a:rPr>
              <a:t> </a:t>
            </a:r>
            <a:r>
              <a:rPr lang="en-US" sz="1100" dirty="0">
                <a:solidFill>
                  <a:srgbClr val="000000"/>
                </a:solidFill>
                <a:latin typeface="Calibri"/>
                <a:ea typeface="ＭＳ Ｐゴシック"/>
                <a:cs typeface="+mn-cs"/>
              </a:rPr>
              <a:t>[database on the Internet]. Rockville (MD): Food and Drug Administration (US), Center for Drug Evaluation and Research; </a:t>
            </a:r>
            <a:r>
              <a:rPr lang="en-US" sz="1100" dirty="0" smtClean="0">
                <a:solidFill>
                  <a:srgbClr val="000000"/>
                </a:solidFill>
                <a:latin typeface="Calibri"/>
                <a:ea typeface="ＭＳ Ｐゴシック"/>
                <a:cs typeface="+mn-cs"/>
              </a:rPr>
              <a:t>2016 </a:t>
            </a:r>
            <a:r>
              <a:rPr lang="en-US" sz="1100" dirty="0">
                <a:solidFill>
                  <a:srgbClr val="000000"/>
                </a:solidFill>
                <a:latin typeface="Calibri"/>
                <a:ea typeface="ＭＳ Ｐゴシック"/>
                <a:cs typeface="+mn-cs"/>
              </a:rPr>
              <a:t>[cited </a:t>
            </a:r>
            <a:r>
              <a:rPr lang="en-US" sz="1100" dirty="0" smtClean="0">
                <a:solidFill>
                  <a:srgbClr val="000000"/>
                </a:solidFill>
                <a:latin typeface="Calibri"/>
                <a:ea typeface="ＭＳ Ｐゴシック"/>
                <a:cs typeface="+mn-cs"/>
              </a:rPr>
              <a:t>2016 Apr 15]. </a:t>
            </a:r>
            <a:r>
              <a:rPr lang="en-US" sz="1100" dirty="0">
                <a:solidFill>
                  <a:srgbClr val="000000"/>
                </a:solidFill>
                <a:latin typeface="Calibri"/>
                <a:ea typeface="ＭＳ Ｐゴシック"/>
                <a:cs typeface="+mn-cs"/>
              </a:rPr>
              <a:t>Available </a:t>
            </a:r>
            <a:r>
              <a:rPr lang="en-US" sz="1100" dirty="0" smtClean="0">
                <a:solidFill>
                  <a:srgbClr val="000000"/>
                </a:solidFill>
                <a:latin typeface="Calibri"/>
                <a:ea typeface="ＭＳ Ｐゴシック"/>
                <a:cs typeface="+mn-cs"/>
              </a:rPr>
              <a:t>from: </a:t>
            </a:r>
            <a:r>
              <a:rPr lang="en-US" sz="1100" u="sng" dirty="0" smtClean="0">
                <a:solidFill>
                  <a:srgbClr val="000000"/>
                </a:solidFill>
                <a:latin typeface="Calibri"/>
                <a:ea typeface="ＭＳ Ｐゴシック"/>
                <a:cs typeface="+mn-cs"/>
                <a:hlinkClick r:id="rId3"/>
              </a:rPr>
              <a:t>http</a:t>
            </a:r>
            <a:r>
              <a:rPr lang="en-US" sz="1100" u="sng" dirty="0">
                <a:solidFill>
                  <a:srgbClr val="000000"/>
                </a:solidFill>
                <a:latin typeface="Calibri"/>
                <a:ea typeface="ＭＳ Ｐゴシック"/>
                <a:cs typeface="+mn-cs"/>
                <a:hlinkClick r:id="rId3"/>
              </a:rPr>
              <a:t>://www.accessdata.fda.gov/scripts/cder/drugsatfda/index.cfm</a:t>
            </a:r>
            <a:r>
              <a:rPr lang="en-US" sz="1100" dirty="0">
                <a:solidFill>
                  <a:srgbClr val="000000"/>
                </a:solidFill>
                <a:latin typeface="Calibri"/>
                <a:ea typeface="ＭＳ Ｐゴシック"/>
                <a:cs typeface="+mn-cs"/>
              </a:rPr>
              <a:t>.</a:t>
            </a:r>
          </a:p>
        </p:txBody>
      </p:sp>
    </p:spTree>
    <p:extLst>
      <p:ext uri="{BB962C8B-B14F-4D97-AF65-F5344CB8AC3E}">
        <p14:creationId xmlns:p14="http://schemas.microsoft.com/office/powerpoint/2010/main" val="84905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err="1" smtClean="0"/>
              <a:t>Embeda</a:t>
            </a:r>
            <a:endParaRPr lang="en-US" dirty="0"/>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t>Slide </a:t>
            </a:r>
            <a:fld id="{8DE3B031-7C70-4991-8DFB-9E9DDFF7991E}" type="slidenum">
              <a:rPr lang="en-US" altLang="en-US" smtClean="0"/>
              <a:pPr>
                <a:defRPr/>
              </a:pPr>
              <a:t>12</a:t>
            </a:fld>
            <a:endParaRPr lang="en-US" alt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1344702"/>
              </p:ext>
            </p:extLst>
          </p:nvPr>
        </p:nvGraphicFramePr>
        <p:xfrm>
          <a:off x="504703" y="1951559"/>
          <a:ext cx="8229598" cy="2460101"/>
        </p:xfrm>
        <a:graphic>
          <a:graphicData uri="http://schemas.openxmlformats.org/drawingml/2006/table">
            <a:tbl>
              <a:tblPr firstRow="1" firstCol="1" bandRow="1"/>
              <a:tblGrid>
                <a:gridCol w="801057"/>
                <a:gridCol w="786906"/>
                <a:gridCol w="783830"/>
                <a:gridCol w="745069"/>
                <a:gridCol w="1045438"/>
                <a:gridCol w="730792"/>
                <a:gridCol w="795520"/>
                <a:gridCol w="885346"/>
                <a:gridCol w="913433"/>
                <a:gridCol w="742207"/>
              </a:tblGrid>
              <a:tr h="72008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90706">
                <a:tc rowSpan="2">
                  <a:txBody>
                    <a:bodyPr/>
                    <a:lstStyle/>
                    <a:p>
                      <a:pPr marL="0" marR="0">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a:t>
                      </a:r>
                      <a:r>
                        <a:rPr lang="en-US" sz="1000" dirty="0" smtClean="0">
                          <a:effectLst/>
                          <a:latin typeface="Arial"/>
                          <a:ea typeface="Calibri"/>
                          <a:cs typeface="Times New Roman"/>
                        </a:rPr>
                        <a:t>mg/   1.2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447" marR="664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42938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   2.4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2,354</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$33,144</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85920">
                <a:tc rowSpan="2">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24 hour</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447" marR="664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Q24H</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$4.58</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8,103</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$37,112</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741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$8.90</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9,783</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$87,069</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8" name="TextBox 7"/>
          <p:cNvSpPr txBox="1"/>
          <p:nvPr/>
        </p:nvSpPr>
        <p:spPr>
          <a:xfrm>
            <a:off x="504703" y="1489892"/>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24 Hour Capsule</a:t>
            </a:r>
            <a:endParaRPr lang="en-US" dirty="0"/>
          </a:p>
        </p:txBody>
      </p:sp>
      <p:sp>
        <p:nvSpPr>
          <p:cNvPr id="9" name="TextBox 8"/>
          <p:cNvSpPr txBox="1"/>
          <p:nvPr/>
        </p:nvSpPr>
        <p:spPr>
          <a:xfrm>
            <a:off x="855024" y="4351846"/>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Q12H=every 12 hours, Q24H=every 24 </a:t>
            </a:r>
            <a:r>
              <a:rPr lang="en-US" sz="1100" dirty="0" smtClean="0"/>
              <a:t>hours			Green=List B</a:t>
            </a:r>
            <a:endParaRPr lang="en-US" sz="1100" dirty="0"/>
          </a:p>
        </p:txBody>
      </p:sp>
      <p:sp>
        <p:nvSpPr>
          <p:cNvPr id="10" name="TextBox 9"/>
          <p:cNvSpPr txBox="1"/>
          <p:nvPr/>
        </p:nvSpPr>
        <p:spPr>
          <a:xfrm>
            <a:off x="504703" y="4782733"/>
            <a:ext cx="8330539" cy="1631216"/>
          </a:xfrm>
          <a:prstGeom prst="rect">
            <a:avLst/>
          </a:prstGeom>
          <a:noFill/>
        </p:spPr>
        <p:txBody>
          <a:bodyPr wrap="square" rtlCol="0">
            <a:spAutoFit/>
          </a:bodyPr>
          <a:lstStyle/>
          <a:p>
            <a:r>
              <a:rPr lang="en-US" sz="2000" dirty="0"/>
              <a:t>Cost of </a:t>
            </a:r>
            <a:r>
              <a:rPr lang="en-US" sz="2000" dirty="0" smtClean="0"/>
              <a:t>Substitution (100% Conversion): $360,096</a:t>
            </a:r>
          </a:p>
          <a:p>
            <a:r>
              <a:rPr lang="en-US" sz="2000" dirty="0" smtClean="0"/>
              <a:t>Cost of Substitution (75% Conversion): $270,071</a:t>
            </a:r>
          </a:p>
          <a:p>
            <a:r>
              <a:rPr lang="en-US" sz="2000" dirty="0" smtClean="0"/>
              <a:t>Cost of Substitution (50% Conversion): $180,047</a:t>
            </a:r>
          </a:p>
          <a:p>
            <a:r>
              <a:rPr lang="en-US" sz="2000" dirty="0" smtClean="0"/>
              <a:t>Percent Change in Cost: +82.69% </a:t>
            </a:r>
          </a:p>
          <a:p>
            <a:r>
              <a:rPr lang="en-US" sz="2000" dirty="0" smtClean="0"/>
              <a:t>Possible Patient Impact: Approximately 178 Patients</a:t>
            </a:r>
            <a:endParaRPr lang="en-US" sz="2000" dirty="0"/>
          </a:p>
        </p:txBody>
      </p:sp>
    </p:spTree>
    <p:extLst>
      <p:ext uri="{BB962C8B-B14F-4D97-AF65-F5344CB8AC3E}">
        <p14:creationId xmlns:p14="http://schemas.microsoft.com/office/powerpoint/2010/main" val="3695694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13</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95889552"/>
              </p:ext>
            </p:extLst>
          </p:nvPr>
        </p:nvGraphicFramePr>
        <p:xfrm>
          <a:off x="317060" y="1580324"/>
          <a:ext cx="8518182" cy="3217305"/>
        </p:xfrm>
        <a:graphic>
          <a:graphicData uri="http://schemas.openxmlformats.org/drawingml/2006/table">
            <a:tbl>
              <a:tblPr firstRow="1" firstCol="1" bandRow="1"/>
              <a:tblGrid>
                <a:gridCol w="822972"/>
                <a:gridCol w="807522"/>
                <a:gridCol w="976928"/>
                <a:gridCol w="694756"/>
                <a:gridCol w="1048667"/>
                <a:gridCol w="839646"/>
                <a:gridCol w="748200"/>
                <a:gridCol w="855085"/>
                <a:gridCol w="940635"/>
                <a:gridCol w="783771"/>
              </a:tblGrid>
              <a:tr h="643461">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2015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14487">
                <a:tc rowSpan="6">
                  <a:txBody>
                    <a:bodyPr/>
                    <a:lstStyle/>
                    <a:p>
                      <a:pPr marL="0" marR="0">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mg/0.8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$5.95</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6,248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$37,176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mg/1.2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 mg/2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$11.74</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2,675</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$31,405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mg/2.4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2,354</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$33,144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80 mg/3.2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$18.78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598</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$11,230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mg/4 mg</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$17,422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rowSpan="6">
                  <a:txBody>
                    <a:bodyPr/>
                    <a:lstStyle/>
                    <a:p>
                      <a:pPr marL="0" marR="0">
                        <a:lnSpc>
                          <a:spcPct val="115000"/>
                        </a:lnSpc>
                        <a:spcBef>
                          <a:spcPts val="0"/>
                        </a:spcBef>
                        <a:spcAft>
                          <a:spcPts val="0"/>
                        </a:spcAft>
                      </a:pPr>
                      <a:r>
                        <a:rPr lang="en-US" sz="1000" dirty="0" err="1">
                          <a:effectLst/>
                          <a:latin typeface="Arial"/>
                          <a:ea typeface="Calibri"/>
                          <a:cs typeface="Times New Roman"/>
                        </a:rPr>
                        <a:t>Kadian</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$8.15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6,034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$49,177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$8.87</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2,378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$21,093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$14.83</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1,596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$23,669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$17.74</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19,490</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$345,753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$23.63</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1,046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$24,717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$29.16</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10,010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$291,892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504703" y="121083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Kadian</a:t>
            </a:r>
            <a:r>
              <a:rPr lang="en-US" b="1" baseline="30000" dirty="0" smtClean="0"/>
              <a:t>®</a:t>
            </a:r>
            <a:endParaRPr lang="en-US" dirty="0"/>
          </a:p>
        </p:txBody>
      </p:sp>
      <p:sp>
        <p:nvSpPr>
          <p:cNvPr id="8" name="TextBox 7"/>
          <p:cNvSpPr txBox="1"/>
          <p:nvPr/>
        </p:nvSpPr>
        <p:spPr>
          <a:xfrm>
            <a:off x="760021" y="4815255"/>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Q12H=every 12 hours, Q24H=every 24 </a:t>
            </a:r>
            <a:r>
              <a:rPr lang="en-US" sz="1100" dirty="0" smtClean="0"/>
              <a:t>hours			Green=List B</a:t>
            </a:r>
            <a:endParaRPr lang="en-US" sz="1100" dirty="0"/>
          </a:p>
        </p:txBody>
      </p:sp>
      <p:sp>
        <p:nvSpPr>
          <p:cNvPr id="9" name="TextBox 8"/>
          <p:cNvSpPr txBox="1"/>
          <p:nvPr/>
        </p:nvSpPr>
        <p:spPr>
          <a:xfrm>
            <a:off x="504703" y="5151139"/>
            <a:ext cx="7689271" cy="1631216"/>
          </a:xfrm>
          <a:prstGeom prst="rect">
            <a:avLst/>
          </a:prstGeom>
          <a:noFill/>
        </p:spPr>
        <p:txBody>
          <a:bodyPr wrap="square" rtlCol="0">
            <a:spAutoFit/>
          </a:bodyPr>
          <a:lstStyle/>
          <a:p>
            <a:r>
              <a:rPr lang="en-US" sz="2000" dirty="0"/>
              <a:t>Cost of </a:t>
            </a:r>
            <a:r>
              <a:rPr lang="en-US" sz="2000" dirty="0" smtClean="0"/>
              <a:t>Substitution (100% Conversion): </a:t>
            </a:r>
            <a:r>
              <a:rPr lang="en-US" sz="2000" dirty="0"/>
              <a:t>-$</a:t>
            </a:r>
            <a:r>
              <a:rPr lang="en-US" sz="2000" dirty="0" smtClean="0"/>
              <a:t>110,097 </a:t>
            </a:r>
            <a:r>
              <a:rPr lang="en-US" sz="2000" dirty="0"/>
              <a:t>(Cost Avoidance</a:t>
            </a:r>
            <a:r>
              <a:rPr lang="en-US" sz="2000" dirty="0" smtClean="0"/>
              <a:t>)</a:t>
            </a:r>
          </a:p>
          <a:p>
            <a:r>
              <a:rPr lang="en-US" sz="2000" dirty="0" smtClean="0"/>
              <a:t>Cost of Substitution (75% Conversion): -$82,573 (Cost Avoidance)</a:t>
            </a:r>
            <a:endParaRPr lang="en-US" sz="2000" dirty="0"/>
          </a:p>
          <a:p>
            <a:r>
              <a:rPr lang="en-US" sz="2000" dirty="0" smtClean="0"/>
              <a:t>Cost of Substitution (50% Conversion): </a:t>
            </a:r>
            <a:r>
              <a:rPr lang="en-US" sz="2000" dirty="0"/>
              <a:t>-$55,048 (Cost Avoidance</a:t>
            </a:r>
            <a:r>
              <a:rPr lang="en-US" sz="2000" dirty="0" smtClean="0"/>
              <a:t>)</a:t>
            </a:r>
          </a:p>
          <a:p>
            <a:r>
              <a:rPr lang="en-US" sz="2000" dirty="0" smtClean="0"/>
              <a:t>Percent Change in Cost: -13.34% Decrease in Cost</a:t>
            </a:r>
          </a:p>
          <a:p>
            <a:r>
              <a:rPr lang="en-US" sz="2000" dirty="0" smtClean="0"/>
              <a:t>Possible Patient Impact: Approximately 90 Patients</a:t>
            </a:r>
            <a:endParaRPr lang="en-US" sz="2000" dirty="0"/>
          </a:p>
        </p:txBody>
      </p:sp>
    </p:spTree>
    <p:extLst>
      <p:ext uri="{BB962C8B-B14F-4D97-AF65-F5344CB8AC3E}">
        <p14:creationId xmlns:p14="http://schemas.microsoft.com/office/powerpoint/2010/main" val="2959481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14</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229715353"/>
              </p:ext>
            </p:extLst>
          </p:nvPr>
        </p:nvGraphicFramePr>
        <p:xfrm>
          <a:off x="237507" y="1627818"/>
          <a:ext cx="8621486" cy="3013654"/>
        </p:xfrm>
        <a:graphic>
          <a:graphicData uri="http://schemas.openxmlformats.org/drawingml/2006/table">
            <a:tbl>
              <a:tblPr firstRow="1" firstCol="1" bandRow="1"/>
              <a:tblGrid>
                <a:gridCol w="843148"/>
                <a:gridCol w="782680"/>
                <a:gridCol w="1004741"/>
                <a:gridCol w="723329"/>
                <a:gridCol w="1091794"/>
                <a:gridCol w="874177"/>
                <a:gridCol w="778970"/>
                <a:gridCol w="890251"/>
                <a:gridCol w="943627"/>
                <a:gridCol w="688769"/>
              </a:tblGrid>
              <a:tr h="609274">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0365">
                <a:tc rowSpan="6">
                  <a:txBody>
                    <a:bodyPr/>
                    <a:lstStyle/>
                    <a:p>
                      <a:pPr marL="0" marR="0" algn="ctr">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mg/0.8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$5.95</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6,248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$37,176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mg/1.2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 mg/2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$11.74</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2,675</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$31,405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mg/2.4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2,354</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$33,144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mg/3.2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$18.78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598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$11,230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$17,422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0365">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extended-release 12 or 24 hour</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$4.18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48,677</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$203,470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$4.55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40,811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$185,690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$7.60</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27,077</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$205,785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$9.10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22,246</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$202,439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$12.12</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8,318</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$100,814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$15.21</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28,226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$429,317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237506" y="1252660"/>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12 or 24 </a:t>
            </a:r>
            <a:r>
              <a:rPr lang="en-US" b="1" dirty="0"/>
              <a:t>Hour Capsule</a:t>
            </a:r>
            <a:endParaRPr lang="en-US" dirty="0"/>
          </a:p>
        </p:txBody>
      </p:sp>
      <p:sp>
        <p:nvSpPr>
          <p:cNvPr id="7" name="TextBox 6"/>
          <p:cNvSpPr txBox="1"/>
          <p:nvPr/>
        </p:nvSpPr>
        <p:spPr>
          <a:xfrm>
            <a:off x="665018" y="4663444"/>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Q12H=every 12 hours, Q24H=every 24 </a:t>
            </a:r>
            <a:r>
              <a:rPr lang="en-US" sz="1100" dirty="0" smtClean="0"/>
              <a:t>hours			Green=List B</a:t>
            </a:r>
            <a:endParaRPr lang="en-US" sz="1100" dirty="0"/>
          </a:p>
        </p:txBody>
      </p:sp>
      <p:sp>
        <p:nvSpPr>
          <p:cNvPr id="8" name="TextBox 7"/>
          <p:cNvSpPr txBox="1"/>
          <p:nvPr/>
        </p:nvSpPr>
        <p:spPr>
          <a:xfrm>
            <a:off x="452150" y="5094331"/>
            <a:ext cx="7689271" cy="400110"/>
          </a:xfrm>
          <a:prstGeom prst="rect">
            <a:avLst/>
          </a:prstGeom>
          <a:noFill/>
        </p:spPr>
        <p:txBody>
          <a:bodyPr wrap="square" rtlCol="0">
            <a:spAutoFit/>
          </a:bodyPr>
          <a:lstStyle/>
          <a:p>
            <a:r>
              <a:rPr lang="en-US" sz="2000" dirty="0" smtClean="0"/>
              <a:t> </a:t>
            </a:r>
            <a:endParaRPr lang="en-US" sz="2000" dirty="0"/>
          </a:p>
        </p:txBody>
      </p:sp>
      <p:sp>
        <p:nvSpPr>
          <p:cNvPr id="9" name="TextBox 8"/>
          <p:cNvSpPr txBox="1"/>
          <p:nvPr/>
        </p:nvSpPr>
        <p:spPr>
          <a:xfrm>
            <a:off x="504703" y="5094331"/>
            <a:ext cx="7689271" cy="1631216"/>
          </a:xfrm>
          <a:prstGeom prst="rect">
            <a:avLst/>
          </a:prstGeom>
          <a:noFill/>
        </p:spPr>
        <p:txBody>
          <a:bodyPr wrap="square" rtlCol="0">
            <a:spAutoFit/>
          </a:bodyPr>
          <a:lstStyle/>
          <a:p>
            <a:r>
              <a:rPr lang="en-US" sz="2000" dirty="0"/>
              <a:t>Cost of </a:t>
            </a:r>
            <a:r>
              <a:rPr lang="en-US" sz="2000" dirty="0" smtClean="0"/>
              <a:t>Substitution (100% Conversion): $834,370</a:t>
            </a:r>
          </a:p>
          <a:p>
            <a:r>
              <a:rPr lang="en-US" sz="2000" dirty="0" smtClean="0"/>
              <a:t>Cost of Substitution (75% Conversion): $625,777</a:t>
            </a:r>
            <a:endParaRPr lang="en-US" sz="2000" dirty="0"/>
          </a:p>
          <a:p>
            <a:r>
              <a:rPr lang="en-US" sz="2000" dirty="0" smtClean="0"/>
              <a:t>Cost of Substitution (50% Conversion): $417,185</a:t>
            </a:r>
          </a:p>
          <a:p>
            <a:r>
              <a:rPr lang="en-US" sz="2000" dirty="0" smtClean="0"/>
              <a:t>Percent Change in Cost: 58.90% Increase in Cost</a:t>
            </a:r>
          </a:p>
          <a:p>
            <a:r>
              <a:rPr lang="en-US" sz="2000" dirty="0" smtClean="0"/>
              <a:t>Possible Patient Impact: Approximately 761 Patients</a:t>
            </a:r>
            <a:endParaRPr lang="en-US" sz="2000" dirty="0"/>
          </a:p>
        </p:txBody>
      </p:sp>
    </p:spTree>
    <p:extLst>
      <p:ext uri="{BB962C8B-B14F-4D97-AF65-F5344CB8AC3E}">
        <p14:creationId xmlns:p14="http://schemas.microsoft.com/office/powerpoint/2010/main" val="1339261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15</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588277982"/>
              </p:ext>
            </p:extLst>
          </p:nvPr>
        </p:nvGraphicFramePr>
        <p:xfrm>
          <a:off x="409699" y="2099565"/>
          <a:ext cx="8366166" cy="2291939"/>
        </p:xfrm>
        <a:graphic>
          <a:graphicData uri="http://schemas.openxmlformats.org/drawingml/2006/table">
            <a:tbl>
              <a:tblPr firstRow="1" firstCol="1" bandRow="1"/>
              <a:tblGrid>
                <a:gridCol w="819398"/>
                <a:gridCol w="783771"/>
                <a:gridCol w="949389"/>
                <a:gridCol w="705534"/>
                <a:gridCol w="1085437"/>
                <a:gridCol w="814077"/>
                <a:gridCol w="759805"/>
                <a:gridCol w="868349"/>
                <a:gridCol w="915388"/>
                <a:gridCol w="665018"/>
              </a:tblGrid>
              <a:tr h="763979">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54660">
                <a:tc rowSpan="3">
                  <a:txBody>
                    <a:bodyPr/>
                    <a:lstStyle/>
                    <a:p>
                      <a:pPr marL="0" marR="0">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mg/1.2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mg/2.4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2,354</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$33,144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$23.48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742</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$17,422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rowSpan="3">
                  <a:txBody>
                    <a:bodyPr/>
                    <a:lstStyle/>
                    <a:p>
                      <a:pPr marL="0" marR="0">
                        <a:lnSpc>
                          <a:spcPct val="115000"/>
                        </a:lnSpc>
                        <a:spcBef>
                          <a:spcPts val="0"/>
                        </a:spcBef>
                        <a:spcAft>
                          <a:spcPts val="0"/>
                        </a:spcAft>
                      </a:pPr>
                      <a:r>
                        <a:rPr lang="en-US" sz="1000" dirty="0">
                          <a:effectLst/>
                          <a:latin typeface="Arial"/>
                          <a:ea typeface="Calibri"/>
                          <a:cs typeface="Times New Roman"/>
                        </a:rPr>
                        <a:t>MS </a:t>
                      </a:r>
                      <a:r>
                        <a:rPr lang="en-US" sz="1000" dirty="0" err="1">
                          <a:effectLst/>
                          <a:latin typeface="Arial"/>
                          <a:ea typeface="Calibri"/>
                          <a:cs typeface="Times New Roman"/>
                        </a:rPr>
                        <a:t>Contin</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$5.77</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11,153</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$64,353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$11.27</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18,616</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$209,802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$16.68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16,650</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$277,722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478564"/>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a:t>
            </a:r>
            <a:r>
              <a:rPr lang="en-US" sz="1100" dirty="0" smtClean="0"/>
              <a:t>Q8H=every 8 hours, Q12H=every </a:t>
            </a:r>
            <a:r>
              <a:rPr lang="en-US" sz="1100" dirty="0"/>
              <a:t>12 hours, Q24H=every 24 </a:t>
            </a:r>
            <a:r>
              <a:rPr lang="en-US" sz="1100" dirty="0" smtClean="0"/>
              <a:t>hours	Green=List B</a:t>
            </a:r>
            <a:endParaRPr lang="en-US" sz="1100" dirty="0"/>
          </a:p>
        </p:txBody>
      </p:sp>
      <p:sp>
        <p:nvSpPr>
          <p:cNvPr id="9" name="TextBox 8"/>
          <p:cNvSpPr txBox="1"/>
          <p:nvPr/>
        </p:nvSpPr>
        <p:spPr>
          <a:xfrm>
            <a:off x="537358" y="4909451"/>
            <a:ext cx="7689271" cy="1631216"/>
          </a:xfrm>
          <a:prstGeom prst="rect">
            <a:avLst/>
          </a:prstGeom>
          <a:noFill/>
        </p:spPr>
        <p:txBody>
          <a:bodyPr wrap="square" rtlCol="0">
            <a:spAutoFit/>
          </a:bodyPr>
          <a:lstStyle/>
          <a:p>
            <a:r>
              <a:rPr lang="en-US" sz="2000" dirty="0"/>
              <a:t>Cost of </a:t>
            </a:r>
            <a:r>
              <a:rPr lang="en-US" sz="2000" dirty="0" smtClean="0"/>
              <a:t>Substitution (100% Conversion): $274,652</a:t>
            </a:r>
          </a:p>
          <a:p>
            <a:r>
              <a:rPr lang="en-US" sz="2000" dirty="0" smtClean="0"/>
              <a:t>Cost of Substitution (75% Conversion): $205,989</a:t>
            </a:r>
            <a:endParaRPr lang="en-US" sz="2000" dirty="0"/>
          </a:p>
          <a:p>
            <a:r>
              <a:rPr lang="en-US" sz="2000" dirty="0" smtClean="0"/>
              <a:t>Cost of Substitution (50% Conversion): $137,326</a:t>
            </a:r>
          </a:p>
          <a:p>
            <a:r>
              <a:rPr lang="en-US" sz="2000" dirty="0" smtClean="0"/>
              <a:t>Percent Change in Cost: 46.71% Increase in Cost</a:t>
            </a:r>
          </a:p>
          <a:p>
            <a:r>
              <a:rPr lang="en-US" sz="2000" dirty="0" smtClean="0"/>
              <a:t>Possible Patient Impact: Approximately 101 Patients</a:t>
            </a:r>
            <a:endParaRPr lang="en-US" sz="2000" dirty="0"/>
          </a:p>
        </p:txBody>
      </p:sp>
    </p:spTree>
    <p:extLst>
      <p:ext uri="{BB962C8B-B14F-4D97-AF65-F5344CB8AC3E}">
        <p14:creationId xmlns:p14="http://schemas.microsoft.com/office/powerpoint/2010/main" val="274854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16</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781929066"/>
              </p:ext>
            </p:extLst>
          </p:nvPr>
        </p:nvGraphicFramePr>
        <p:xfrm>
          <a:off x="391886" y="2413219"/>
          <a:ext cx="8407730" cy="1945025"/>
        </p:xfrm>
        <a:graphic>
          <a:graphicData uri="http://schemas.openxmlformats.org/drawingml/2006/table">
            <a:tbl>
              <a:tblPr firstRow="1" firstCol="1" bandRow="1"/>
              <a:tblGrid>
                <a:gridCol w="819397"/>
                <a:gridCol w="843148"/>
                <a:gridCol w="941149"/>
                <a:gridCol w="697980"/>
                <a:gridCol w="1073815"/>
                <a:gridCol w="805361"/>
                <a:gridCol w="751670"/>
                <a:gridCol w="859052"/>
                <a:gridCol w="915513"/>
                <a:gridCol w="700645"/>
              </a:tblGrid>
              <a:tr h="648341">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16114">
                <a:tc rowSpan="3">
                  <a:txBody>
                    <a:bodyPr/>
                    <a:lstStyle/>
                    <a:p>
                      <a:pPr marL="0" marR="0">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mg/1.2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5,601</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$50,017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mg/2.4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2,354</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$33,144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$17,422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6114">
                <a:tc rowSpan="3">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$1.14</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2,955,878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$3,369,701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$2.23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1,469,363</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$3,276,679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$3.29</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571,850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$1,881,387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a:t>
            </a:r>
            <a:r>
              <a:rPr lang="en-US" sz="1100" dirty="0" smtClean="0"/>
              <a:t>Q8H=every 8 hours, Q12H=every </a:t>
            </a:r>
            <a:r>
              <a:rPr lang="en-US" sz="1100" dirty="0"/>
              <a:t>12 hours, Q24H=every 24 </a:t>
            </a:r>
            <a:r>
              <a:rPr lang="en-US" sz="1100" dirty="0" smtClean="0"/>
              <a:t>hours	Green=List B</a:t>
            </a:r>
            <a:endParaRPr lang="en-US" sz="1100" dirty="0"/>
          </a:p>
        </p:txBody>
      </p:sp>
      <p:sp>
        <p:nvSpPr>
          <p:cNvPr id="9" name="TextBox 8"/>
          <p:cNvSpPr txBox="1"/>
          <p:nvPr/>
        </p:nvSpPr>
        <p:spPr>
          <a:xfrm>
            <a:off x="742743" y="4861950"/>
            <a:ext cx="7689271" cy="1631216"/>
          </a:xfrm>
          <a:prstGeom prst="rect">
            <a:avLst/>
          </a:prstGeom>
          <a:noFill/>
        </p:spPr>
        <p:txBody>
          <a:bodyPr wrap="square" rtlCol="0">
            <a:spAutoFit/>
          </a:bodyPr>
          <a:lstStyle/>
          <a:p>
            <a:r>
              <a:rPr lang="en-US" sz="2000" dirty="0"/>
              <a:t>Cost of </a:t>
            </a:r>
            <a:r>
              <a:rPr lang="en-US" sz="2000" dirty="0" smtClean="0"/>
              <a:t>Substitution (100% </a:t>
            </a:r>
            <a:r>
              <a:rPr lang="en-US" sz="2000" dirty="0"/>
              <a:t>Conversion</a:t>
            </a:r>
            <a:r>
              <a:rPr lang="en-US" sz="2000" dirty="0" smtClean="0"/>
              <a:t>): $65,593,974 </a:t>
            </a:r>
          </a:p>
          <a:p>
            <a:r>
              <a:rPr lang="en-US" sz="2000" dirty="0" smtClean="0"/>
              <a:t>Cost of Substitution (75% Conversion</a:t>
            </a:r>
            <a:r>
              <a:rPr lang="en-US" sz="2000" dirty="0"/>
              <a:t>): $</a:t>
            </a:r>
            <a:r>
              <a:rPr lang="en-US" sz="2000" dirty="0" smtClean="0"/>
              <a:t>49,195,480</a:t>
            </a:r>
            <a:endParaRPr lang="en-US" sz="2000" dirty="0"/>
          </a:p>
          <a:p>
            <a:r>
              <a:rPr lang="en-US" sz="2000" dirty="0" smtClean="0"/>
              <a:t>Cost of Substitution (50% Conversion</a:t>
            </a:r>
            <a:r>
              <a:rPr lang="en-US" sz="2000" dirty="0"/>
              <a:t>): $</a:t>
            </a:r>
            <a:r>
              <a:rPr lang="en-US" sz="2000" dirty="0" smtClean="0"/>
              <a:t>32,796,987</a:t>
            </a:r>
          </a:p>
          <a:p>
            <a:r>
              <a:rPr lang="en-US" sz="2000" dirty="0" smtClean="0"/>
              <a:t>Percent Change in Cost: 610.70% Increase in Cost</a:t>
            </a:r>
          </a:p>
          <a:p>
            <a:r>
              <a:rPr lang="en-US" sz="2000" dirty="0" smtClean="0"/>
              <a:t>Possible Patient Impact: Approximately 27,109 Patients</a:t>
            </a:r>
            <a:endParaRPr lang="en-US" sz="2000" dirty="0"/>
          </a:p>
        </p:txBody>
      </p:sp>
    </p:spTree>
    <p:extLst>
      <p:ext uri="{BB962C8B-B14F-4D97-AF65-F5344CB8AC3E}">
        <p14:creationId xmlns:p14="http://schemas.microsoft.com/office/powerpoint/2010/main" val="1044424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a:xfrm>
            <a:off x="6976296" y="6367483"/>
            <a:ext cx="2133600" cy="476250"/>
          </a:xfrm>
        </p:spPr>
        <p:txBody>
          <a:bodyPr/>
          <a:lstStyle/>
          <a:p>
            <a:pPr>
              <a:defRPr/>
            </a:pPr>
            <a:r>
              <a:rPr lang="en-US" altLang="en-US" smtClean="0"/>
              <a:t>Slide </a:t>
            </a:r>
            <a:fld id="{8DE3B031-7C70-4991-8DFB-9E9DDFF7991E}" type="slidenum">
              <a:rPr lang="en-US" altLang="en-US" smtClean="0"/>
              <a:pPr>
                <a:defRPr/>
              </a:pPr>
              <a:t>17</a:t>
            </a:fld>
            <a:endParaRPr lang="en-US" altLang="en-US" dirty="0"/>
          </a:p>
        </p:txBody>
      </p:sp>
      <p:sp>
        <p:nvSpPr>
          <p:cNvPr id="6" name="TextBox 5"/>
          <p:cNvSpPr txBox="1"/>
          <p:nvPr/>
        </p:nvSpPr>
        <p:spPr>
          <a:xfrm>
            <a:off x="288510" y="1167785"/>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All List A Morphine </a:t>
            </a:r>
            <a:r>
              <a:rPr lang="en-US" b="1" dirty="0"/>
              <a:t>Extended-Release </a:t>
            </a:r>
            <a:r>
              <a:rPr lang="en-US" b="1" dirty="0" smtClean="0"/>
              <a:t>Products</a:t>
            </a:r>
            <a:endParaRPr lang="en-US" dirty="0"/>
          </a:p>
        </p:txBody>
      </p:sp>
      <p:sp>
        <p:nvSpPr>
          <p:cNvPr id="7" name="TextBox 6"/>
          <p:cNvSpPr txBox="1"/>
          <p:nvPr/>
        </p:nvSpPr>
        <p:spPr>
          <a:xfrm>
            <a:off x="609143" y="6414042"/>
            <a:ext cx="7433953" cy="430887"/>
          </a:xfrm>
          <a:prstGeom prst="rect">
            <a:avLst/>
          </a:prstGeom>
          <a:noFill/>
        </p:spPr>
        <p:txBody>
          <a:bodyPr wrap="square" rtlCol="0">
            <a:spAutoFit/>
          </a:bodyPr>
          <a:lstStyle/>
          <a:p>
            <a:r>
              <a:rPr lang="en-US" sz="1100" dirty="0"/>
              <a:t>*Wholesale acquisition cost per Online Red Book as of </a:t>
            </a:r>
            <a:r>
              <a:rPr lang="en-US" sz="1100" dirty="0" smtClean="0"/>
              <a:t>3/15/2016			Yellow=List A</a:t>
            </a:r>
            <a:endParaRPr lang="en-US" sz="1100" dirty="0"/>
          </a:p>
          <a:p>
            <a:r>
              <a:rPr lang="en-US" sz="1100" dirty="0"/>
              <a:t>ADP=abuse-deterrent property, </a:t>
            </a:r>
            <a:r>
              <a:rPr lang="en-US" sz="1100" dirty="0" smtClean="0"/>
              <a:t>Q8H=every 8 hours, Q12H=every </a:t>
            </a:r>
            <a:r>
              <a:rPr lang="en-US" sz="1100" dirty="0"/>
              <a:t>12 hours, Q24H=every 24 </a:t>
            </a:r>
            <a:r>
              <a:rPr lang="en-US" sz="1100" dirty="0" smtClean="0"/>
              <a:t>hours	Green=List B</a:t>
            </a:r>
            <a:endParaRPr lang="en-US" sz="1100" dirty="0"/>
          </a:p>
        </p:txBody>
      </p:sp>
      <p:graphicFrame>
        <p:nvGraphicFramePr>
          <p:cNvPr id="8" name="Table 7"/>
          <p:cNvGraphicFramePr>
            <a:graphicFrameLocks noGrp="1"/>
          </p:cNvGraphicFramePr>
          <p:nvPr>
            <p:extLst>
              <p:ext uri="{D42A27DB-BD31-4B8C-83A1-F6EECF244321}">
                <p14:modId xmlns:p14="http://schemas.microsoft.com/office/powerpoint/2010/main" val="3721596553"/>
              </p:ext>
            </p:extLst>
          </p:nvPr>
        </p:nvGraphicFramePr>
        <p:xfrm>
          <a:off x="711182" y="1578991"/>
          <a:ext cx="7815301" cy="4889754"/>
        </p:xfrm>
        <a:graphic>
          <a:graphicData uri="http://schemas.openxmlformats.org/drawingml/2006/table">
            <a:tbl>
              <a:tblPr firstRow="1" firstCol="1" bandRow="1"/>
              <a:tblGrid>
                <a:gridCol w="820044"/>
                <a:gridCol w="704312"/>
                <a:gridCol w="820044"/>
                <a:gridCol w="644792"/>
                <a:gridCol w="941838"/>
                <a:gridCol w="845394"/>
                <a:gridCol w="793591"/>
                <a:gridCol w="793591"/>
                <a:gridCol w="834178"/>
                <a:gridCol w="617517"/>
              </a:tblGrid>
              <a:tr h="455495">
                <a:tc>
                  <a:txBody>
                    <a:bodyPr/>
                    <a:lstStyle/>
                    <a:p>
                      <a:pPr marL="0" marR="0" algn="ctr">
                        <a:lnSpc>
                          <a:spcPct val="115000"/>
                        </a:lnSpc>
                        <a:spcBef>
                          <a:spcPts val="0"/>
                        </a:spcBef>
                        <a:spcAft>
                          <a:spcPts val="0"/>
                        </a:spcAft>
                      </a:pPr>
                      <a:r>
                        <a:rPr lang="en-US" sz="900" b="1" dirty="0">
                          <a:effectLst/>
                          <a:latin typeface="Arial"/>
                          <a:ea typeface="Calibri"/>
                          <a:cs typeface="Times New Roman"/>
                        </a:rPr>
                        <a:t>Medication</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Active Ingredient</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Strengths</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Dosage Form</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Route of Administration</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Dosing Schedule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Cost/unit*</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Units Dispensed 2015</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Approximate Cost 2015</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ADP Efficacy</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149394">
                <a:tc rowSpan="6">
                  <a:txBody>
                    <a:bodyPr/>
                    <a:lstStyle/>
                    <a:p>
                      <a:pPr marL="0" marR="0">
                        <a:lnSpc>
                          <a:spcPct val="115000"/>
                        </a:lnSpc>
                        <a:spcBef>
                          <a:spcPts val="0"/>
                        </a:spcBef>
                        <a:spcAft>
                          <a:spcPts val="0"/>
                        </a:spcAft>
                      </a:pPr>
                      <a:r>
                        <a:rPr lang="en-US" sz="900" dirty="0" err="1">
                          <a:effectLst/>
                          <a:latin typeface="Arial"/>
                          <a:ea typeface="Calibri"/>
                          <a:cs typeface="Times New Roman"/>
                        </a:rPr>
                        <a:t>Embeda</a:t>
                      </a:r>
                      <a:r>
                        <a:rPr lang="en-US" sz="900" baseline="30000" dirty="0">
                          <a:effectLst/>
                          <a:latin typeface="Arial"/>
                          <a:ea typeface="Calibri"/>
                          <a:cs typeface="Times New Roman"/>
                        </a:rPr>
                        <a:t>®</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morphine sulfate and naltrexone</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 mg/0.8 mg</a:t>
                      </a:r>
                      <a:endParaRPr lang="en-US" sz="1000" dirty="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extended-release capsule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Oral</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Q12H or Q24H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$5.95</a:t>
                      </a:r>
                      <a:endParaRPr lang="en-US" sz="1000" dirty="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6,248</a:t>
                      </a:r>
                      <a:endParaRPr lang="en-US" sz="1000" dirty="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$37,176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Category II</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30 mg/1.2 mg</a:t>
                      </a:r>
                      <a:endParaRPr lang="en-US" sz="1000" dirty="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$8.93</a:t>
                      </a:r>
                      <a:endParaRPr lang="en-US" sz="100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5,601</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$50,017 </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50 mg/2 mg</a:t>
                      </a:r>
                      <a:endParaRPr lang="en-US" sz="1000" dirty="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$11.74</a:t>
                      </a:r>
                      <a:endParaRPr lang="en-US" sz="1000" dirty="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2,675</a:t>
                      </a:r>
                      <a:endParaRPr lang="en-US" sz="1000" dirty="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$31,405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60 mg/2.4 mg</a:t>
                      </a:r>
                      <a:endParaRPr lang="en-US" sz="100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$14.08</a:t>
                      </a:r>
                      <a:endParaRPr lang="en-US" sz="100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2,354</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$33,144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80 mg/3.2 mg</a:t>
                      </a:r>
                      <a:endParaRPr lang="en-US" sz="100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$18.78</a:t>
                      </a:r>
                      <a:endParaRPr lang="en-US" sz="1000">
                        <a:effectLst/>
                        <a:latin typeface="Calibri"/>
                        <a:ea typeface="Calibri"/>
                        <a:cs typeface="Times New Roman"/>
                      </a:endParaRPr>
                    </a:p>
                  </a:txBody>
                  <a:tcPr marL="60737" marR="607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598</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$11,230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100 mg/4 mg</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$23.48</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742</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$17,422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39068">
                <a:tc rowSpan="2">
                  <a:txBody>
                    <a:bodyPr/>
                    <a:lstStyle/>
                    <a:p>
                      <a:pPr marL="0" marR="0">
                        <a:lnSpc>
                          <a:spcPct val="115000"/>
                        </a:lnSpc>
                        <a:spcBef>
                          <a:spcPts val="0"/>
                        </a:spcBef>
                        <a:spcAft>
                          <a:spcPts val="0"/>
                        </a:spcAft>
                      </a:pPr>
                      <a:r>
                        <a:rPr lang="en-US" sz="900" dirty="0">
                          <a:effectLst/>
                          <a:latin typeface="Arial"/>
                          <a:ea typeface="Calibri"/>
                          <a:cs typeface="Times New Roman"/>
                        </a:rPr>
                        <a:t>Morphine extended-release 24 hour</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900" dirty="0">
                          <a:effectLst/>
                          <a:latin typeface="Arial"/>
                          <a:ea typeface="Calibri"/>
                          <a:cs typeface="Times New Roman"/>
                        </a:rPr>
                        <a:t>morphine sulfate</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30 mg</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nSpc>
                          <a:spcPct val="115000"/>
                        </a:lnSpc>
                        <a:spcBef>
                          <a:spcPts val="0"/>
                        </a:spcBef>
                        <a:spcAft>
                          <a:spcPts val="0"/>
                        </a:spcAft>
                      </a:pPr>
                      <a:r>
                        <a:rPr lang="en-US" sz="900" dirty="0">
                          <a:effectLst/>
                          <a:latin typeface="Arial"/>
                          <a:ea typeface="Calibri"/>
                          <a:cs typeface="Times New Roman"/>
                        </a:rPr>
                        <a:t>extended-release capsule</a:t>
                      </a:r>
                      <a:endParaRPr lang="en-US" sz="1000" dirty="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900">
                          <a:effectLst/>
                          <a:latin typeface="Arial"/>
                          <a:ea typeface="Calibri"/>
                          <a:cs typeface="Times New Roman"/>
                        </a:rPr>
                        <a:t>Oral</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900">
                          <a:effectLst/>
                          <a:latin typeface="Arial"/>
                          <a:ea typeface="Calibri"/>
                          <a:cs typeface="Times New Roman"/>
                        </a:rPr>
                        <a:t>Q24H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$4.58</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8,103</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$37,112</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900">
                          <a:effectLst/>
                          <a:latin typeface="Arial"/>
                          <a:ea typeface="Calibri"/>
                          <a:cs typeface="Times New Roman"/>
                        </a:rPr>
                        <a:t>N/A</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7159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60 mg</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$8.90</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9,783</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$87,069</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rowSpan="6">
                  <a:txBody>
                    <a:bodyPr/>
                    <a:lstStyle/>
                    <a:p>
                      <a:pPr marL="0" marR="0">
                        <a:lnSpc>
                          <a:spcPct val="115000"/>
                        </a:lnSpc>
                        <a:spcBef>
                          <a:spcPts val="0"/>
                        </a:spcBef>
                        <a:spcAft>
                          <a:spcPts val="0"/>
                        </a:spcAft>
                      </a:pPr>
                      <a:r>
                        <a:rPr lang="en-US" sz="900">
                          <a:effectLst/>
                          <a:latin typeface="Arial"/>
                          <a:ea typeface="Calibri"/>
                          <a:cs typeface="Times New Roman"/>
                        </a:rPr>
                        <a:t>Kadian</a:t>
                      </a:r>
                      <a:r>
                        <a:rPr lang="en-US" sz="900" baseline="30000">
                          <a:effectLst/>
                          <a:latin typeface="Arial"/>
                          <a:ea typeface="Calibri"/>
                          <a:cs typeface="Times New Roman"/>
                        </a:rPr>
                        <a:t>®</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morphine sulfate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extended-release capsule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Oral</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Q12H or Q24H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$8.15</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6,034</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$49,177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N/A</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30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$8.87</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2,378</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$21,093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50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$14.83</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1,596</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$23,669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60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$17.74</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19,490</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$345,753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$23.63</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1,046</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$24,717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100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$29.16</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10,010</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$291,892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rowSpan="6">
                  <a:txBody>
                    <a:bodyPr/>
                    <a:lstStyle/>
                    <a:p>
                      <a:pPr marL="0" marR="0">
                        <a:lnSpc>
                          <a:spcPct val="115000"/>
                        </a:lnSpc>
                        <a:spcBef>
                          <a:spcPts val="0"/>
                        </a:spcBef>
                        <a:spcAft>
                          <a:spcPts val="0"/>
                        </a:spcAft>
                      </a:pPr>
                      <a:r>
                        <a:rPr lang="en-US" sz="900">
                          <a:effectLst/>
                          <a:latin typeface="Arial"/>
                          <a:ea typeface="Calibri"/>
                          <a:cs typeface="Times New Roman"/>
                        </a:rPr>
                        <a:t>Morphine extended-release 12 or 24 hour</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morphine sulfate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extended-release capsule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Oral</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Q12H or Q24H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$4.18</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48,677</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$203,470 </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N/A</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30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$4.55</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40,811</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$185,690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50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$7.60</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27,077</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$205,785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60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$9.10</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22,246</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$202,439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$12.12</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8,318</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$100,814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100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$15.21</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28,226</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$429,317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rowSpan="3">
                  <a:txBody>
                    <a:bodyPr/>
                    <a:lstStyle/>
                    <a:p>
                      <a:pPr marL="0" marR="0">
                        <a:lnSpc>
                          <a:spcPct val="115000"/>
                        </a:lnSpc>
                        <a:spcBef>
                          <a:spcPts val="0"/>
                        </a:spcBef>
                        <a:spcAft>
                          <a:spcPts val="0"/>
                        </a:spcAft>
                      </a:pPr>
                      <a:r>
                        <a:rPr lang="en-US" sz="900" dirty="0">
                          <a:effectLst/>
                          <a:latin typeface="Arial"/>
                          <a:ea typeface="Calibri"/>
                          <a:cs typeface="Times New Roman"/>
                        </a:rPr>
                        <a:t>MS </a:t>
                      </a:r>
                      <a:r>
                        <a:rPr lang="en-US" sz="900" dirty="0" err="1">
                          <a:effectLst/>
                          <a:latin typeface="Arial"/>
                          <a:ea typeface="Calibri"/>
                          <a:cs typeface="Times New Roman"/>
                        </a:rPr>
                        <a:t>Contin</a:t>
                      </a:r>
                      <a:r>
                        <a:rPr lang="en-US" sz="900" baseline="30000" dirty="0">
                          <a:effectLst/>
                          <a:latin typeface="Arial"/>
                          <a:ea typeface="Calibri"/>
                          <a:cs typeface="Times New Roman"/>
                        </a:rPr>
                        <a:t>®</a:t>
                      </a:r>
                      <a:r>
                        <a:rPr lang="en-US" sz="900" dirty="0">
                          <a:effectLst/>
                          <a:latin typeface="Arial"/>
                          <a:ea typeface="Calibri"/>
                          <a:cs typeface="Times New Roman"/>
                        </a:rPr>
                        <a:t>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morphine sulfate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30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extended-release tablet</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Oral</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Q12H or Q8H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$5.77</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11,153</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$64,353 </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dirty="0">
                          <a:effectLst/>
                          <a:latin typeface="Arial"/>
                          <a:ea typeface="Calibri"/>
                          <a:cs typeface="Times New Roman"/>
                        </a:rPr>
                        <a:t>N/A</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60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$11.27</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18,616</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$209,802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670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100 mg</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$16.68</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16,650</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$277,722 </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49394">
                <a:tc rowSpan="3">
                  <a:txBody>
                    <a:bodyPr/>
                    <a:lstStyle/>
                    <a:p>
                      <a:pPr marL="0" marR="0">
                        <a:lnSpc>
                          <a:spcPct val="115000"/>
                        </a:lnSpc>
                        <a:spcBef>
                          <a:spcPts val="0"/>
                        </a:spcBef>
                        <a:spcAft>
                          <a:spcPts val="0"/>
                        </a:spcAft>
                      </a:pPr>
                      <a:r>
                        <a:rPr lang="en-US" sz="900">
                          <a:effectLst/>
                          <a:latin typeface="Arial"/>
                          <a:ea typeface="Calibri"/>
                          <a:cs typeface="Times New Roman"/>
                        </a:rPr>
                        <a:t>Morphine extended-release </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morphine sulfate</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30 mg</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extended-release tablet</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Oral</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a:effectLst/>
                          <a:latin typeface="Arial"/>
                          <a:ea typeface="Calibri"/>
                          <a:cs typeface="Times New Roman"/>
                        </a:rPr>
                        <a:t>Q12H or Q8H</a:t>
                      </a:r>
                      <a:endParaRPr lang="en-US" sz="100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$1.14</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2,955,878</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$3,369,701 </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900" dirty="0">
                          <a:effectLst/>
                          <a:latin typeface="Arial"/>
                          <a:ea typeface="Calibri"/>
                          <a:cs typeface="Times New Roman"/>
                        </a:rPr>
                        <a:t>N/A</a:t>
                      </a:r>
                      <a:endParaRPr lang="en-US" sz="1000" dirty="0">
                        <a:effectLst/>
                        <a:latin typeface="Calibri"/>
                        <a:ea typeface="Calibri"/>
                        <a:cs typeface="Times New Roman"/>
                      </a:endParaRPr>
                    </a:p>
                  </a:txBody>
                  <a:tcPr marL="60737" marR="607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493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60 mg</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$2.23</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1,469,363</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$3,276,679 </a:t>
                      </a:r>
                      <a:endParaRPr lang="en-US" sz="1000" dirty="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670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100 mg</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$3.29</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571,850</a:t>
                      </a:r>
                      <a:endParaRPr lang="en-US" sz="100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$1,881,387 </a:t>
                      </a:r>
                      <a:endParaRPr lang="en-US" sz="1000" dirty="0">
                        <a:effectLst/>
                        <a:latin typeface="Calibri"/>
                        <a:ea typeface="Calibri"/>
                        <a:cs typeface="Times New Roman"/>
                      </a:endParaRPr>
                    </a:p>
                  </a:txBody>
                  <a:tcPr marL="60737" marR="60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Tree>
    <p:extLst>
      <p:ext uri="{BB962C8B-B14F-4D97-AF65-F5344CB8AC3E}">
        <p14:creationId xmlns:p14="http://schemas.microsoft.com/office/powerpoint/2010/main" val="35783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a:xfrm>
            <a:off x="6976296" y="6367483"/>
            <a:ext cx="2133600" cy="476250"/>
          </a:xfrm>
        </p:spPr>
        <p:txBody>
          <a:bodyPr/>
          <a:lstStyle/>
          <a:p>
            <a:pPr>
              <a:defRPr/>
            </a:pPr>
            <a:r>
              <a:rPr lang="en-US" altLang="en-US" smtClean="0"/>
              <a:t>Slide </a:t>
            </a:r>
            <a:fld id="{8DE3B031-7C70-4991-8DFB-9E9DDFF7991E}" type="slidenum">
              <a:rPr lang="en-US" altLang="en-US" smtClean="0"/>
              <a:pPr>
                <a:defRPr/>
              </a:pPr>
              <a:t>18</a:t>
            </a:fld>
            <a:endParaRPr lang="en-US" altLang="en-US" dirty="0"/>
          </a:p>
        </p:txBody>
      </p:sp>
      <p:sp>
        <p:nvSpPr>
          <p:cNvPr id="6" name="TextBox 5"/>
          <p:cNvSpPr txBox="1"/>
          <p:nvPr/>
        </p:nvSpPr>
        <p:spPr>
          <a:xfrm>
            <a:off x="288510" y="1657204"/>
            <a:ext cx="8597735" cy="830997"/>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All List A Morphine </a:t>
            </a:r>
            <a:r>
              <a:rPr lang="en-US" b="1" dirty="0"/>
              <a:t>Extended-Release </a:t>
            </a:r>
            <a:r>
              <a:rPr lang="en-US" b="1" dirty="0" smtClean="0"/>
              <a:t>Products -  Continued</a:t>
            </a:r>
            <a:endParaRPr lang="en-US" dirty="0"/>
          </a:p>
        </p:txBody>
      </p:sp>
      <p:sp>
        <p:nvSpPr>
          <p:cNvPr id="3" name="TextBox 2"/>
          <p:cNvSpPr txBox="1"/>
          <p:nvPr/>
        </p:nvSpPr>
        <p:spPr>
          <a:xfrm>
            <a:off x="431013" y="2601477"/>
            <a:ext cx="8312727" cy="1938992"/>
          </a:xfrm>
          <a:prstGeom prst="rect">
            <a:avLst/>
          </a:prstGeom>
          <a:noFill/>
        </p:spPr>
        <p:txBody>
          <a:bodyPr wrap="square" rtlCol="0">
            <a:spAutoFit/>
          </a:bodyPr>
          <a:lstStyle/>
          <a:p>
            <a:r>
              <a:rPr lang="en-US" dirty="0" smtClean="0"/>
              <a:t>Overall Cost of Substitution (100% Conversion):  $66,952,954</a:t>
            </a:r>
          </a:p>
          <a:p>
            <a:r>
              <a:rPr lang="en-US" dirty="0" smtClean="0"/>
              <a:t>Overall Cost of Substitution (75% Conversion): $50,214,745</a:t>
            </a:r>
          </a:p>
          <a:p>
            <a:r>
              <a:rPr lang="en-US" dirty="0" smtClean="0"/>
              <a:t>Overall Cost of Substitution (50% Conversion): $33,476,497</a:t>
            </a:r>
          </a:p>
          <a:p>
            <a:r>
              <a:rPr lang="en-US" dirty="0" smtClean="0"/>
              <a:t>Overall Percent Change: 478.02% Increase in Cost</a:t>
            </a:r>
          </a:p>
          <a:p>
            <a:r>
              <a:rPr lang="en-US" dirty="0" smtClean="0"/>
              <a:t>Overall Possible Patient Impact: Approximately 28,239 Patients</a:t>
            </a:r>
            <a:endParaRPr lang="en-US" dirty="0"/>
          </a:p>
        </p:txBody>
      </p:sp>
    </p:spTree>
    <p:extLst>
      <p:ext uri="{BB962C8B-B14F-4D97-AF65-F5344CB8AC3E}">
        <p14:creationId xmlns:p14="http://schemas.microsoft.com/office/powerpoint/2010/main" val="2150285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a:xfrm>
            <a:off x="457200" y="1314450"/>
            <a:ext cx="8229600" cy="5300106"/>
          </a:xfrm>
        </p:spPr>
        <p:txBody>
          <a:bodyPr/>
          <a:lstStyle/>
          <a:p>
            <a:r>
              <a:rPr lang="en-US" sz="2800" dirty="0" smtClean="0"/>
              <a:t>Meeting Recap</a:t>
            </a:r>
          </a:p>
          <a:p>
            <a:r>
              <a:rPr lang="en-US" sz="2800" dirty="0" smtClean="0"/>
              <a:t>Review of takeaways</a:t>
            </a:r>
          </a:p>
          <a:p>
            <a:r>
              <a:rPr lang="en-US" sz="2800" dirty="0" smtClean="0"/>
              <a:t>Next Steps</a:t>
            </a:r>
          </a:p>
          <a:p>
            <a:pPr lvl="1"/>
            <a:r>
              <a:rPr lang="en-US" altLang="en-US" sz="2000" dirty="0"/>
              <a:t>Crosswalk of </a:t>
            </a:r>
            <a:r>
              <a:rPr lang="en-US" altLang="en-US" sz="2000" dirty="0" err="1"/>
              <a:t>Oxaydo</a:t>
            </a:r>
            <a:endParaRPr lang="en-US" altLang="en-US" sz="2000" dirty="0"/>
          </a:p>
          <a:p>
            <a:pPr lvl="1"/>
            <a:r>
              <a:rPr lang="en-US" altLang="en-US" sz="2000" dirty="0"/>
              <a:t>Reconsideration of </a:t>
            </a:r>
            <a:r>
              <a:rPr lang="en-US" altLang="en-US" sz="2000" dirty="0" err="1" smtClean="0"/>
              <a:t>Zohydro</a:t>
            </a:r>
            <a:endParaRPr lang="en-US" altLang="en-US" sz="2000" dirty="0" smtClean="0"/>
          </a:p>
          <a:p>
            <a:pPr lvl="1"/>
            <a:r>
              <a:rPr lang="en-US" altLang="en-US" sz="2000" dirty="0"/>
              <a:t>Crosswalk of </a:t>
            </a:r>
            <a:r>
              <a:rPr lang="en-US" altLang="en-US" sz="2000" dirty="0" err="1" smtClean="0"/>
              <a:t>Hysingla</a:t>
            </a:r>
            <a:endParaRPr lang="en-US" altLang="en-US" sz="2000" dirty="0" smtClean="0"/>
          </a:p>
          <a:p>
            <a:pPr lvl="1"/>
            <a:r>
              <a:rPr lang="en-US" altLang="en-US" sz="2000" dirty="0"/>
              <a:t>List of FDA-approved non-opioid pain management alternatives with a lesser potential for abuse than Schedule II or III opioids</a:t>
            </a:r>
            <a:r>
              <a:rPr lang="en-US" altLang="en-US" sz="2000" dirty="0" smtClean="0"/>
              <a:t>.</a:t>
            </a:r>
          </a:p>
          <a:p>
            <a:r>
              <a:rPr lang="en-US" sz="2800" dirty="0" smtClean="0"/>
              <a:t>Future Meetings</a:t>
            </a:r>
            <a:endParaRPr lang="en-US" sz="2800" dirty="0"/>
          </a:p>
          <a:p>
            <a:pPr marL="457200" lvl="1" indent="0">
              <a:buNone/>
            </a:pPr>
            <a:r>
              <a:rPr lang="en-US" sz="2400" dirty="0" smtClean="0">
                <a:solidFill>
                  <a:srgbClr val="0070C0"/>
                </a:solidFill>
              </a:rPr>
              <a:t>		</a:t>
            </a:r>
            <a:r>
              <a:rPr lang="en-US" sz="2400" dirty="0">
                <a:solidFill>
                  <a:srgbClr val="0070C0"/>
                </a:solidFill>
              </a:rPr>
              <a:t>	</a:t>
            </a: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19</a:t>
            </a:fld>
            <a:endParaRPr lang="en-US" altLang="en-US" dirty="0"/>
          </a:p>
        </p:txBody>
      </p:sp>
    </p:spTree>
    <p:extLst>
      <p:ext uri="{BB962C8B-B14F-4D97-AF65-F5344CB8AC3E}">
        <p14:creationId xmlns:p14="http://schemas.microsoft.com/office/powerpoint/2010/main" val="318818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2</a:t>
            </a:fld>
            <a:endParaRPr lang="en-US" altLang="en-US" dirty="0" smtClean="0"/>
          </a:p>
        </p:txBody>
      </p:sp>
      <p:graphicFrame>
        <p:nvGraphicFramePr>
          <p:cNvPr id="4" name="Diagram 3"/>
          <p:cNvGraphicFramePr/>
          <p:nvPr>
            <p:extLst>
              <p:ext uri="{D42A27DB-BD31-4B8C-83A1-F6EECF244321}">
                <p14:modId xmlns:p14="http://schemas.microsoft.com/office/powerpoint/2010/main" val="1118071949"/>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Opening Remarks</a:t>
            </a:r>
          </a:p>
        </p:txBody>
      </p:sp>
    </p:spTree>
    <p:extLst>
      <p:ext uri="{BB962C8B-B14F-4D97-AF65-F5344CB8AC3E}">
        <p14:creationId xmlns:p14="http://schemas.microsoft.com/office/powerpoint/2010/main" val="2979898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Aft>
                <a:spcPts val="1800"/>
              </a:spcAft>
              <a:buSzPct val="75000"/>
            </a:pPr>
            <a:r>
              <a:rPr lang="en-US" altLang="en-US" dirty="0" smtClean="0"/>
              <a:t>Review of April 7</a:t>
            </a:r>
            <a:r>
              <a:rPr lang="en-US" altLang="en-US" baseline="30000" dirty="0" smtClean="0"/>
              <a:t>th</a:t>
            </a:r>
            <a:r>
              <a:rPr lang="en-US" altLang="en-US" dirty="0" smtClean="0"/>
              <a:t> meeting</a:t>
            </a:r>
          </a:p>
          <a:p>
            <a:pPr marL="0" indent="0">
              <a:spcAft>
                <a:spcPts val="1800"/>
              </a:spcAft>
              <a:buSzPct val="75000"/>
              <a:buNone/>
            </a:pPr>
            <a:endParaRPr lang="en-US" altLang="en-US" dirty="0" smtClean="0"/>
          </a:p>
          <a:p>
            <a:pPr>
              <a:spcAft>
                <a:spcPts val="1800"/>
              </a:spcAft>
              <a:buSzPct val="75000"/>
            </a:pPr>
            <a:r>
              <a:rPr lang="en-US" altLang="en-US" dirty="0" smtClean="0"/>
              <a:t>Crosswalk</a:t>
            </a:r>
            <a:endParaRPr lang="en-US" altLang="en-US" dirty="0"/>
          </a:p>
          <a:p>
            <a:pPr lvl="1">
              <a:spcAft>
                <a:spcPts val="1800"/>
              </a:spcAft>
              <a:buSzPct val="75000"/>
            </a:pPr>
            <a:r>
              <a:rPr lang="en-US" altLang="en-US" sz="2400" dirty="0" err="1" smtClean="0"/>
              <a:t>Embeda</a:t>
            </a:r>
            <a:endParaRPr lang="en-US" altLang="en-US" sz="2400" dirty="0" smtClean="0"/>
          </a:p>
          <a:p>
            <a:pPr>
              <a:spcAft>
                <a:spcPts val="1800"/>
              </a:spcAft>
              <a:buSzPct val="75000"/>
            </a:pPr>
            <a:endParaRPr lang="en-US" altLang="en-US" dirty="0" smtClean="0"/>
          </a:p>
          <a:p>
            <a:pPr>
              <a:spcAft>
                <a:spcPts val="1800"/>
              </a:spcAft>
              <a:buSzPct val="75000"/>
            </a:pPr>
            <a:r>
              <a:rPr lang="en-US" altLang="en-US"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3</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4</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2398817" y="2649765"/>
            <a:ext cx="3716976" cy="830997"/>
          </a:xfrm>
          <a:prstGeom prst="rect">
            <a:avLst/>
          </a:prstGeom>
          <a:noFill/>
          <a:ln w="12700">
            <a:noFill/>
            <a:miter lim="800000"/>
            <a:headEnd/>
            <a:tailEnd/>
          </a:ln>
        </p:spPr>
        <p:txBody>
          <a:bodyPr wrap="square">
            <a:spAutoFit/>
          </a:bodyPr>
          <a:lstStyle/>
          <a:p>
            <a:pPr lvl="1" algn="ctr"/>
            <a:r>
              <a:rPr lang="en-US" sz="4800" b="1" dirty="0" smtClean="0">
                <a:solidFill>
                  <a:schemeClr val="accent6"/>
                </a:solidFill>
              </a:rPr>
              <a:t>Crosswalk</a:t>
            </a:r>
          </a:p>
        </p:txBody>
      </p:sp>
    </p:spTree>
    <p:extLst>
      <p:ext uri="{BB962C8B-B14F-4D97-AF65-F5344CB8AC3E}">
        <p14:creationId xmlns:p14="http://schemas.microsoft.com/office/powerpoint/2010/main" val="73445380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11"/>
          </p:nvPr>
        </p:nvSpPr>
        <p:spPr>
          <a:xfrm>
            <a:off x="8062913" y="6350000"/>
            <a:ext cx="965200" cy="476250"/>
          </a:xfrm>
          <a:noFill/>
          <a:ln>
            <a:miter lim="800000"/>
            <a:headEnd/>
            <a:tailEnd/>
          </a:ln>
        </p:spPr>
        <p:txBody>
          <a:bodyPr/>
          <a:lstStyle/>
          <a:p>
            <a:r>
              <a:rPr lang="en-US" altLang="en-US" dirty="0" smtClean="0"/>
              <a:t>Slide </a:t>
            </a:r>
            <a:fld id="{4E48F799-D4A7-46EC-9AD0-6BE3BF69497B}" type="slidenum">
              <a:rPr lang="en-US" altLang="en-US" smtClean="0"/>
              <a:pPr/>
              <a:t>5</a:t>
            </a:fld>
            <a:endParaRPr lang="en-US" altLang="en-US" dirty="0" smtClean="0"/>
          </a:p>
        </p:txBody>
      </p:sp>
      <p:sp>
        <p:nvSpPr>
          <p:cNvPr id="18435" name="Text Box 4"/>
          <p:cNvSpPr txBox="1">
            <a:spLocks noChangeArrowheads="1"/>
          </p:cNvSpPr>
          <p:nvPr/>
        </p:nvSpPr>
        <p:spPr bwMode="auto">
          <a:xfrm>
            <a:off x="4435475" y="170452"/>
            <a:ext cx="4164013" cy="707886"/>
          </a:xfrm>
          <a:prstGeom prst="rect">
            <a:avLst/>
          </a:prstGeom>
          <a:noFill/>
          <a:ln w="12700">
            <a:noFill/>
            <a:miter lim="800000"/>
            <a:headEnd/>
            <a:tailEnd/>
          </a:ln>
        </p:spPr>
        <p:txBody>
          <a:bodyPr>
            <a:spAutoFit/>
          </a:bodyPr>
          <a:lstStyle/>
          <a:p>
            <a:pPr algn="ctr">
              <a:spcBef>
                <a:spcPct val="50000"/>
              </a:spcBef>
            </a:pPr>
            <a:r>
              <a:rPr lang="en-US" sz="2000" b="1" dirty="0" smtClean="0">
                <a:solidFill>
                  <a:schemeClr val="bg1"/>
                </a:solidFill>
              </a:rPr>
              <a:t>List A: Generic Drug Products with a Heightened Public Health </a:t>
            </a:r>
            <a:r>
              <a:rPr lang="en-US" sz="2000" b="1" dirty="0">
                <a:solidFill>
                  <a:schemeClr val="bg1"/>
                </a:solidFill>
              </a:rPr>
              <a:t>Risk</a:t>
            </a:r>
            <a:endParaRPr lang="en-US" altLang="en-US" sz="2000" b="1" dirty="0">
              <a:solidFill>
                <a:schemeClr val="bg1"/>
              </a:solidFill>
            </a:endParaRPr>
          </a:p>
        </p:txBody>
      </p:sp>
      <p:pic>
        <p:nvPicPr>
          <p:cNvPr id="18437" name="Picture 2"/>
          <p:cNvPicPr>
            <a:picLocks noChangeAspect="1" noChangeArrowheads="1"/>
          </p:cNvPicPr>
          <p:nvPr/>
        </p:nvPicPr>
        <p:blipFill>
          <a:blip r:embed="rId3"/>
          <a:srcRect/>
          <a:stretch>
            <a:fillRect/>
          </a:stretch>
        </p:blipFill>
        <p:spPr bwMode="auto">
          <a:xfrm>
            <a:off x="1209675" y="1918834"/>
            <a:ext cx="6586538" cy="4352925"/>
          </a:xfrm>
          <a:prstGeom prst="rect">
            <a:avLst/>
          </a:prstGeom>
          <a:noFill/>
          <a:ln w="9525">
            <a:noFill/>
            <a:miter lim="800000"/>
            <a:headEnd/>
            <a:tailEnd/>
          </a:ln>
        </p:spPr>
      </p:pic>
      <p:sp>
        <p:nvSpPr>
          <p:cNvPr id="2" name="TextBox 1"/>
          <p:cNvSpPr txBox="1"/>
          <p:nvPr/>
        </p:nvSpPr>
        <p:spPr>
          <a:xfrm>
            <a:off x="3473574" y="1306282"/>
            <a:ext cx="2327564" cy="461665"/>
          </a:xfrm>
          <a:prstGeom prst="rect">
            <a:avLst/>
          </a:prstGeom>
          <a:noFill/>
        </p:spPr>
        <p:txBody>
          <a:bodyPr wrap="square" rtlCol="0">
            <a:spAutoFit/>
          </a:bodyPr>
          <a:lstStyle/>
          <a:p>
            <a:r>
              <a:rPr lang="en-US" dirty="0" smtClean="0"/>
              <a:t>LIST A - Generic</a:t>
            </a:r>
            <a:endParaRPr lang="en-US" dirty="0"/>
          </a:p>
        </p:txBody>
      </p:sp>
    </p:spTree>
    <p:extLst>
      <p:ext uri="{BB962C8B-B14F-4D97-AF65-F5344CB8AC3E}">
        <p14:creationId xmlns:p14="http://schemas.microsoft.com/office/powerpoint/2010/main" val="3532668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6</a:t>
            </a:fld>
            <a:endParaRPr lang="en-US" altLang="en-US" sz="1400" dirty="0" smtClean="0"/>
          </a:p>
        </p:txBody>
      </p:sp>
      <p:sp>
        <p:nvSpPr>
          <p:cNvPr id="5" name="Title 1"/>
          <p:cNvSpPr txBox="1">
            <a:spLocks/>
          </p:cNvSpPr>
          <p:nvPr/>
        </p:nvSpPr>
        <p:spPr>
          <a:xfrm>
            <a:off x="4144963" y="8709"/>
            <a:ext cx="4816475" cy="949233"/>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List B: Drug Products </a:t>
            </a:r>
          </a:p>
          <a:p>
            <a:pPr>
              <a:defRPr/>
            </a:pPr>
            <a:r>
              <a:rPr lang="en-US" sz="2000" dirty="0" smtClean="0"/>
              <a:t>Advanced to Component 3</a:t>
            </a:r>
          </a:p>
          <a:p>
            <a:pPr>
              <a:defRPr/>
            </a:pPr>
            <a:r>
              <a:rPr lang="en-US" sz="2000" dirty="0" smtClean="0"/>
              <a:t>as Potential Substitutes</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4158967520"/>
              </p:ext>
            </p:extLst>
          </p:nvPr>
        </p:nvGraphicFramePr>
        <p:xfrm>
          <a:off x="204717" y="1557039"/>
          <a:ext cx="8756721" cy="4658781"/>
        </p:xfrm>
        <a:graphic>
          <a:graphicData uri="http://schemas.openxmlformats.org/drawingml/2006/table">
            <a:tbl>
              <a:tblPr/>
              <a:tblGrid>
                <a:gridCol w="1128509"/>
                <a:gridCol w="1186428"/>
                <a:gridCol w="1635584"/>
                <a:gridCol w="1062126"/>
                <a:gridCol w="1680773"/>
                <a:gridCol w="2063301"/>
              </a:tblGrid>
              <a:tr h="609472">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smtClean="0">
                          <a:solidFill>
                            <a:srgbClr val="000000"/>
                          </a:solidFill>
                          <a:effectLst/>
                          <a:latin typeface="Times New Roman"/>
                        </a:rPr>
                        <a:t>Date DFC</a:t>
                      </a:r>
                      <a:r>
                        <a:rPr lang="en-US" sz="1200" b="1" i="0" u="none" strike="noStrike" baseline="0" dirty="0" smtClean="0">
                          <a:solidFill>
                            <a:srgbClr val="000000"/>
                          </a:solidFill>
                          <a:effectLst/>
                          <a:latin typeface="Times New Roman"/>
                        </a:rPr>
                        <a:t> Approved as Potential Substitute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759844">
                <a:tc>
                  <a:txBody>
                    <a:bodyPr/>
                    <a:lstStyle/>
                    <a:p>
                      <a:pPr algn="ctr" fontAlgn="ctr"/>
                      <a:r>
                        <a:rPr lang="en-US" sz="1200" b="0" i="0" u="none" strike="noStrike" dirty="0">
                          <a:solidFill>
                            <a:srgbClr val="000000"/>
                          </a:solidFill>
                          <a:effectLst/>
                          <a:latin typeface="Times New Roman"/>
                        </a:rPr>
                        <a:t>OxyContin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January 7, 2016</a:t>
                      </a:r>
                      <a:endParaRPr lang="en-US" sz="1200" b="0" i="0" u="none" strike="noStrike" dirty="0" smtClean="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8146">
                <a:tc>
                  <a:txBody>
                    <a:bodyPr/>
                    <a:lstStyle/>
                    <a:p>
                      <a:pPr algn="ctr" fontAlgn="ctr"/>
                      <a:r>
                        <a:rPr lang="en-US" sz="1200" b="0" i="0" u="none" strike="noStrike" dirty="0">
                          <a:solidFill>
                            <a:srgbClr val="000000"/>
                          </a:solidFill>
                          <a:effectLst/>
                          <a:latin typeface="Times New Roman"/>
                        </a:rPr>
                        <a:t>Hysingla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Hydrocodone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December 17, 2015</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0649">
                <a:tc>
                  <a:txBody>
                    <a:bodyPr/>
                    <a:lstStyle/>
                    <a:p>
                      <a:pPr algn="ctr" fontAlgn="ctr"/>
                      <a:r>
                        <a:rPr lang="en-US" sz="1200" b="0" i="0" u="none" strike="noStrike" dirty="0">
                          <a:solidFill>
                            <a:srgbClr val="000000"/>
                          </a:solidFill>
                          <a:effectLst/>
                          <a:latin typeface="Times New Roman"/>
                        </a:rPr>
                        <a:t>Embeda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Pfizer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Morphine ER and Naltrexone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Capsule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January 7, 2016</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4823">
                <a:tc>
                  <a:txBody>
                    <a:bodyPr/>
                    <a:lstStyle/>
                    <a:p>
                      <a:pPr algn="ctr" fontAlgn="ctr"/>
                      <a:r>
                        <a:rPr lang="en-US" sz="1200" b="0" i="0" u="none" strike="noStrike" dirty="0" smtClean="0">
                          <a:solidFill>
                            <a:srgbClr val="000000"/>
                          </a:solidFill>
                          <a:effectLst/>
                          <a:latin typeface="Times New Roman"/>
                        </a:rPr>
                        <a:t>Oxaydo</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Egalet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Oxycodone IR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Aversion technology with assumed ADF properties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35847">
                <a:tc>
                  <a:txBody>
                    <a:bodyPr/>
                    <a:lstStyle/>
                    <a:p>
                      <a:pPr algn="ctr" fontAlgn="ctr"/>
                      <a:r>
                        <a:rPr lang="en-US" sz="1200" b="0" i="0" u="none" strike="noStrike" dirty="0" smtClean="0">
                          <a:solidFill>
                            <a:srgbClr val="000000"/>
                          </a:solidFill>
                          <a:effectLst/>
                          <a:latin typeface="Times New Roman"/>
                        </a:rPr>
                        <a:t>Nucynta</a:t>
                      </a:r>
                      <a:r>
                        <a:rPr lang="en-US" sz="1200" b="0" i="0" u="none" strike="noStrike" baseline="0" dirty="0" smtClean="0">
                          <a:solidFill>
                            <a:srgbClr val="000000"/>
                          </a:solidFill>
                          <a:effectLst/>
                          <a:latin typeface="Times New Roman"/>
                        </a:rPr>
                        <a:t>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Jansen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Tapentadol</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Crush-resistant</a:t>
                      </a:r>
                      <a:r>
                        <a:rPr lang="en-US" sz="1200" b="0" i="0" u="none" strike="noStrike" baseline="0" dirty="0" smtClean="0">
                          <a:solidFill>
                            <a:srgbClr val="000000"/>
                          </a:solidFill>
                          <a:effectLst/>
                          <a:latin typeface="Times New Roman"/>
                        </a:rPr>
                        <a: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4144963" y="1095374"/>
            <a:ext cx="1036319" cy="461665"/>
          </a:xfrm>
          <a:prstGeom prst="rect">
            <a:avLst/>
          </a:prstGeom>
          <a:noFill/>
        </p:spPr>
        <p:txBody>
          <a:bodyPr wrap="square" rtlCol="0">
            <a:spAutoFit/>
          </a:bodyPr>
          <a:lstStyle/>
          <a:p>
            <a:r>
              <a:rPr lang="en-US" dirty="0" smtClean="0"/>
              <a:t>LIST B</a:t>
            </a:r>
            <a:endParaRPr lang="en-US" dirty="0"/>
          </a:p>
        </p:txBody>
      </p:sp>
    </p:spTree>
    <p:extLst>
      <p:ext uri="{BB962C8B-B14F-4D97-AF65-F5344CB8AC3E}">
        <p14:creationId xmlns:p14="http://schemas.microsoft.com/office/powerpoint/2010/main" val="935849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r>
              <a:rPr lang="en-US" sz="2400" dirty="0" smtClean="0"/>
              <a:t>… In </a:t>
            </a:r>
            <a:r>
              <a:rPr lang="en-US" sz="2400" dirty="0"/>
              <a:t>considering whether a drug is a </a:t>
            </a:r>
            <a:r>
              <a:rPr lang="en-US" sz="2400" b="1" dirty="0"/>
              <a:t>chemically equivalent substitution </a:t>
            </a:r>
            <a:r>
              <a:rPr lang="en-US" sz="2400" dirty="0"/>
              <a:t>the commission shall consider: </a:t>
            </a:r>
            <a:endParaRPr lang="en-US" sz="2400" dirty="0" smtClean="0"/>
          </a:p>
          <a:p>
            <a:pPr marL="0" indent="0">
              <a:buNone/>
            </a:pPr>
            <a:endParaRPr lang="en-US" sz="2400" dirty="0" smtClean="0"/>
          </a:p>
          <a:p>
            <a:r>
              <a:rPr lang="en-US" sz="2000" dirty="0" smtClean="0"/>
              <a:t>the </a:t>
            </a:r>
            <a:r>
              <a:rPr lang="en-US" sz="2000" b="1" dirty="0"/>
              <a:t>accessibility</a:t>
            </a:r>
            <a:r>
              <a:rPr lang="en-US" sz="2000" dirty="0"/>
              <a:t> of the drug and its proposed substitute</a:t>
            </a:r>
            <a:r>
              <a:rPr lang="en-US" sz="2000" dirty="0" smtClean="0"/>
              <a:t>;</a:t>
            </a:r>
          </a:p>
          <a:p>
            <a:pPr marL="0" indent="0">
              <a:buNone/>
            </a:pPr>
            <a:endParaRPr lang="en-US" sz="2000" dirty="0" smtClean="0"/>
          </a:p>
          <a:p>
            <a:r>
              <a:rPr lang="en-US" sz="2000" dirty="0" smtClean="0"/>
              <a:t>whether </a:t>
            </a:r>
            <a:r>
              <a:rPr lang="en-US" sz="2000" dirty="0"/>
              <a:t>the drug's substitute is </a:t>
            </a:r>
            <a:r>
              <a:rPr lang="en-US" sz="2000" b="1" dirty="0"/>
              <a:t>cost</a:t>
            </a:r>
            <a:r>
              <a:rPr lang="en-US" sz="2000" dirty="0"/>
              <a:t> prohibitive; </a:t>
            </a:r>
            <a:endParaRPr lang="en-US" sz="2000" dirty="0" smtClean="0"/>
          </a:p>
          <a:p>
            <a:pPr marL="0" indent="0">
              <a:buNone/>
            </a:pPr>
            <a:endParaRPr lang="en-US" sz="2000" dirty="0" smtClean="0"/>
          </a:p>
          <a:p>
            <a:r>
              <a:rPr lang="en-US" sz="2000" dirty="0" smtClean="0"/>
              <a:t>the </a:t>
            </a:r>
            <a:r>
              <a:rPr lang="en-US" sz="2000" b="1" dirty="0"/>
              <a:t>effectiveness</a:t>
            </a:r>
            <a:r>
              <a:rPr lang="en-US" sz="2000" dirty="0"/>
              <a:t> of the </a:t>
            </a:r>
            <a:r>
              <a:rPr lang="en-US" sz="2000" dirty="0" smtClean="0"/>
              <a:t>substitution (FDA approved for pain); </a:t>
            </a:r>
            <a:r>
              <a:rPr lang="en-US" sz="2000" dirty="0"/>
              <a:t>and </a:t>
            </a:r>
            <a:endParaRPr lang="en-US" sz="2000" dirty="0" smtClean="0"/>
          </a:p>
          <a:p>
            <a:pPr marL="0" indent="0">
              <a:buNone/>
            </a:pPr>
            <a:endParaRPr lang="en-US" sz="2000" dirty="0" smtClean="0"/>
          </a:p>
          <a:p>
            <a:r>
              <a:rPr lang="en-US" sz="2000" dirty="0" smtClean="0"/>
              <a:t>whether</a:t>
            </a:r>
            <a:r>
              <a:rPr lang="en-US" sz="2000" dirty="0"/>
              <a:t>, based upon the current patterns of abuse and misuse, the drug's substitute incorporates abuse deterrent technology that will be an </a:t>
            </a:r>
            <a:r>
              <a:rPr lang="en-US" sz="2000" b="1" dirty="0"/>
              <a:t>effective deterrent </a:t>
            </a:r>
            <a:r>
              <a:rPr lang="en-US" sz="2000" dirty="0"/>
              <a:t>to such abuse and misuse. </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7</a:t>
            </a:fld>
            <a:endParaRPr lang="en-US" altLang="en-US" dirty="0" smtClean="0"/>
          </a:p>
        </p:txBody>
      </p:sp>
      <p:sp>
        <p:nvSpPr>
          <p:cNvPr id="5" name="Title 1"/>
          <p:cNvSpPr txBox="1">
            <a:spLocks/>
          </p:cNvSpPr>
          <p:nvPr/>
        </p:nvSpPr>
        <p:spPr>
          <a:xfrm>
            <a:off x="4144962" y="316716"/>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Drug Product Criteria</a:t>
            </a:r>
            <a:endParaRPr lang="en-US" kern="0" dirty="0"/>
          </a:p>
        </p:txBody>
      </p:sp>
    </p:spTree>
    <p:extLst>
      <p:ext uri="{BB962C8B-B14F-4D97-AF65-F5344CB8AC3E}">
        <p14:creationId xmlns:p14="http://schemas.microsoft.com/office/powerpoint/2010/main" val="115430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a:t>Cost Impact Methods</a:t>
            </a:r>
          </a:p>
        </p:txBody>
      </p:sp>
      <p:sp>
        <p:nvSpPr>
          <p:cNvPr id="4" name="Slide Number Placeholder 3"/>
          <p:cNvSpPr>
            <a:spLocks noGrp="1"/>
          </p:cNvSpPr>
          <p:nvPr>
            <p:ph type="sldNum" sz="quarter" idx="11"/>
          </p:nvPr>
        </p:nvSpPr>
        <p:spPr>
          <a:xfrm>
            <a:off x="6600702" y="6381750"/>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8</a:t>
            </a:fld>
            <a:endParaRPr lang="en-US" altLang="en-US" dirty="0">
              <a:solidFill>
                <a:srgbClr val="000000"/>
              </a:solidFill>
            </a:endParaRPr>
          </a:p>
        </p:txBody>
      </p:sp>
      <p:sp>
        <p:nvSpPr>
          <p:cNvPr id="3" name="Content Placeholder 2"/>
          <p:cNvSpPr>
            <a:spLocks noGrp="1"/>
          </p:cNvSpPr>
          <p:nvPr>
            <p:ph idx="1"/>
          </p:nvPr>
        </p:nvSpPr>
        <p:spPr>
          <a:xfrm>
            <a:off x="497776" y="1170074"/>
            <a:ext cx="8229600" cy="5468231"/>
          </a:xfrm>
        </p:spPr>
        <p:txBody>
          <a:bodyPr/>
          <a:lstStyle/>
          <a:p>
            <a:r>
              <a:rPr lang="en-US" sz="2000" dirty="0" smtClean="0"/>
              <a:t>Utilization data (units dispensed) was collected from the PMP for 2015 for all Schedule II and III opioids.</a:t>
            </a:r>
          </a:p>
          <a:p>
            <a:endParaRPr lang="en-US" sz="800" dirty="0" smtClean="0"/>
          </a:p>
          <a:p>
            <a:r>
              <a:rPr lang="en-US" sz="2000" dirty="0" smtClean="0"/>
              <a:t>Total milligrams dispensed was calculated for each drug product (multiply units dispensed by strength for each strength, add results for each strength per product).</a:t>
            </a:r>
          </a:p>
          <a:p>
            <a:endParaRPr lang="en-US" sz="800" dirty="0" smtClean="0"/>
          </a:p>
          <a:p>
            <a:r>
              <a:rPr lang="en-US" sz="2000" dirty="0" smtClean="0"/>
              <a:t>Total cost of each drug product was calculated for 2015 (multiply units dispensed by WAC per strength, add results for each strength per product).</a:t>
            </a:r>
          </a:p>
          <a:p>
            <a:endParaRPr lang="en-US" sz="800" dirty="0" smtClean="0"/>
          </a:p>
          <a:p>
            <a:r>
              <a:rPr lang="en-US" sz="2000" dirty="0" smtClean="0"/>
              <a:t>Approximate cost per milligram was calculated for each drug product, in aggregate (divide total cost by total milligrams dispensed for each product).</a:t>
            </a:r>
          </a:p>
          <a:p>
            <a:endParaRPr lang="en-US" sz="800" dirty="0" smtClean="0"/>
          </a:p>
          <a:p>
            <a:r>
              <a:rPr lang="en-US" sz="2000" dirty="0" smtClean="0"/>
              <a:t>Cost of substitution was calculated by subtracting approximate cost per milligram of List A product (in aggregate) from approximate cost per milligram of </a:t>
            </a:r>
            <a:r>
              <a:rPr lang="en-US" sz="2000" dirty="0" err="1" smtClean="0"/>
              <a:t>Embeda</a:t>
            </a:r>
            <a:r>
              <a:rPr lang="en-US" sz="2000" baseline="30000" dirty="0" smtClean="0"/>
              <a:t>® </a:t>
            </a:r>
            <a:r>
              <a:rPr lang="en-US" sz="2000" dirty="0" smtClean="0"/>
              <a:t>(in aggregate), then multiplying difference by units dispensed of the List A product in 2015.</a:t>
            </a:r>
          </a:p>
        </p:txBody>
      </p:sp>
    </p:spTree>
    <p:extLst>
      <p:ext uri="{BB962C8B-B14F-4D97-AF65-F5344CB8AC3E}">
        <p14:creationId xmlns:p14="http://schemas.microsoft.com/office/powerpoint/2010/main" val="1212606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a:t>Cost Impact Methods</a:t>
            </a:r>
          </a:p>
        </p:txBody>
      </p:sp>
      <p:sp>
        <p:nvSpPr>
          <p:cNvPr id="4" name="Slide Number Placeholder 3"/>
          <p:cNvSpPr>
            <a:spLocks noGrp="1"/>
          </p:cNvSpPr>
          <p:nvPr>
            <p:ph type="sldNum" sz="quarter" idx="11"/>
          </p:nvPr>
        </p:nvSpPr>
        <p:spPr>
          <a:xfrm>
            <a:off x="6600702" y="6381750"/>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9</a:t>
            </a:fld>
            <a:endParaRPr lang="en-US" altLang="en-US" dirty="0">
              <a:solidFill>
                <a:srgbClr val="000000"/>
              </a:solidFill>
            </a:endParaRPr>
          </a:p>
        </p:txBody>
      </p:sp>
      <p:sp>
        <p:nvSpPr>
          <p:cNvPr id="3" name="Content Placeholder 2"/>
          <p:cNvSpPr>
            <a:spLocks noGrp="1"/>
          </p:cNvSpPr>
          <p:nvPr>
            <p:ph idx="1"/>
          </p:nvPr>
        </p:nvSpPr>
        <p:spPr>
          <a:xfrm>
            <a:off x="497776" y="1170074"/>
            <a:ext cx="8229600" cy="5468231"/>
          </a:xfrm>
        </p:spPr>
        <p:txBody>
          <a:bodyPr/>
          <a:lstStyle/>
          <a:p>
            <a:r>
              <a:rPr lang="en-US" sz="2000" dirty="0" smtClean="0"/>
              <a:t>Results were provided ranging from 50% to 75% to 100% substitution, and results were also expressed as a percentage increase or decrease in cost.</a:t>
            </a:r>
          </a:p>
          <a:p>
            <a:endParaRPr lang="en-US" sz="2000" dirty="0" smtClean="0"/>
          </a:p>
          <a:p>
            <a:r>
              <a:rPr lang="en-US" sz="2000" dirty="0" smtClean="0"/>
              <a:t>Tables on the following slides show exact matches in terms of milligram strengths between List A morphine extended-release products and </a:t>
            </a:r>
            <a:r>
              <a:rPr lang="en-US" sz="2000" dirty="0" err="1" smtClean="0"/>
              <a:t>Embeda</a:t>
            </a:r>
            <a:r>
              <a:rPr lang="en-US" sz="2000" baseline="30000" dirty="0" smtClean="0"/>
              <a:t>®</a:t>
            </a:r>
            <a:r>
              <a:rPr lang="en-US" sz="2000" dirty="0" smtClean="0"/>
              <a:t>; however, many other combinations exist that contain equivalent amounts of morphine per day and are potentially substitutable.</a:t>
            </a:r>
          </a:p>
          <a:p>
            <a:endParaRPr lang="en-US" sz="2000" dirty="0" smtClean="0"/>
          </a:p>
          <a:p>
            <a:r>
              <a:rPr lang="en-US" sz="2000" dirty="0" smtClean="0"/>
              <a:t>Cost Impact calculations are based upon milligrams dispensed in attempt to capture cost of substitution for each product that is inclusive of all potential substitutions containing the same amount of morphine per day.</a:t>
            </a:r>
          </a:p>
          <a:p>
            <a:endParaRPr lang="en-US" sz="2000" dirty="0" smtClean="0"/>
          </a:p>
          <a:p>
            <a:r>
              <a:rPr lang="en-US" sz="2000" dirty="0" smtClean="0"/>
              <a:t>Approximate patient impact is extracted from 2015 PMP data.</a:t>
            </a:r>
          </a:p>
          <a:p>
            <a:pPr marL="0" indent="0">
              <a:buNone/>
            </a:pPr>
            <a:endParaRPr lang="en-US" sz="2400" dirty="0"/>
          </a:p>
        </p:txBody>
      </p:sp>
    </p:spTree>
    <p:extLst>
      <p:ext uri="{BB962C8B-B14F-4D97-AF65-F5344CB8AC3E}">
        <p14:creationId xmlns:p14="http://schemas.microsoft.com/office/powerpoint/2010/main" val="372323738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82672</TotalTime>
  <Words>2203</Words>
  <Application>Microsoft Office PowerPoint</Application>
  <PresentationFormat>On-screen Show (4:3)</PresentationFormat>
  <Paragraphs>654</Paragraphs>
  <Slides>19</Slides>
  <Notes>19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Default Design</vt:lpstr>
      <vt:lpstr>Custom Design</vt:lpstr>
      <vt:lpstr>PowerPoint Presentation</vt:lpstr>
      <vt:lpstr>Opening Remarks</vt:lpstr>
      <vt:lpstr>PowerPoint Presentation</vt:lpstr>
      <vt:lpstr>PowerPoint Presentation</vt:lpstr>
      <vt:lpstr>PowerPoint Presentation</vt:lpstr>
      <vt:lpstr>PowerPoint Presentation</vt:lpstr>
      <vt:lpstr>PowerPoint Presentation</vt:lpstr>
      <vt:lpstr>Cost Impact Methods</vt:lpstr>
      <vt:lpstr>Cost Impact Methods</vt:lpstr>
      <vt:lpstr>PowerPoint Presentation</vt:lpstr>
      <vt:lpstr>Single-Dose Pharmacokinetic Data</vt:lpstr>
      <vt:lpstr>Embeda</vt:lpstr>
      <vt:lpstr>Embeda</vt:lpstr>
      <vt:lpstr>Embeda</vt:lpstr>
      <vt:lpstr>Embeda</vt:lpstr>
      <vt:lpstr>Embeda</vt:lpstr>
      <vt:lpstr>Embeda</vt:lpstr>
      <vt:lpstr>Embeda</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
  <lastPrinted>2016-04-19T14:29:05Z</lastPrinted>
  <dcterms:modified xsi:type="dcterms:W3CDTF">2016-05-13T13:20:35Z</dcterms:modified>
  <revision>2514</revision>
  <dc:title>PowerPoint Presentation</dc:title>
</coreProperties>
</file>