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46" r:id="rId1"/>
    <p:sldMasterId id="2147484473" r:id="rId2"/>
  </p:sldMasterIdLst>
  <p:notesMasterIdLst>
    <p:notesMasterId r:id="rId11"/>
  </p:notesMasterIdLst>
  <p:handoutMasterIdLst>
    <p:handoutMasterId r:id="rId12"/>
  </p:handoutMasterIdLst>
  <p:sldIdLst>
    <p:sldId id="729" r:id="rId3"/>
    <p:sldId id="880" r:id="rId4"/>
    <p:sldId id="1189" r:id="rId5"/>
    <p:sldId id="1192" r:id="rId6"/>
    <p:sldId id="1182" r:id="rId7"/>
    <p:sldId id="1176" r:id="rId8"/>
    <p:sldId id="1179" r:id="rId9"/>
    <p:sldId id="1174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ＭＳ Ｐゴシック" pitchFamily="34" charset="-128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76">
          <p15:clr>
            <a:srgbClr val="A4A3A4"/>
          </p15:clr>
        </p15:guide>
        <p15:guide id="2" orient="horz" pos="1278">
          <p15:clr>
            <a:srgbClr val="A4A3A4"/>
          </p15:clr>
        </p15:guide>
        <p15:guide id="3" orient="horz" pos="1440">
          <p15:clr>
            <a:srgbClr val="A4A3A4"/>
          </p15:clr>
        </p15:guide>
        <p15:guide id="4" pos="4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93">
          <p15:clr>
            <a:srgbClr val="A4A3A4"/>
          </p15:clr>
        </p15:guide>
        <p15:guide id="2" pos="323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lavery" initials="jl" lastIdx="15" clrIdx="0"/>
  <p:cmAuthor id="1" name="JTSUZYC" initials="J" lastIdx="7" clrIdx="1"/>
  <p:cmAuthor id="2" name=" " initials=" " lastIdx="14" clrIdx="2"/>
  <p:cmAuthor id="3" name="Mundy, Jonathan (DPH)" initials="JMM" lastIdx="1" clrIdx="3"/>
  <p:cmAuthor id="4" name=" DDunn" initials=" DD" lastIdx="9" clrIdx="4"/>
  <p:cmAuthor id="5" name="Thompson, Tyson" initials="TT" lastIdx="2" clrIdx="5">
    <p:extLst/>
  </p:cmAuthor>
  <p:cmAuthor id="6" name="UmassUser" initials="U" lastIdx="2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200"/>
    <a:srgbClr val="00BC00"/>
    <a:srgbClr val="0000FF"/>
    <a:srgbClr val="FFFF00"/>
    <a:srgbClr val="0066FF"/>
    <a:srgbClr val="0033CC"/>
    <a:srgbClr val="3399FF"/>
    <a:srgbClr val="66CCFF"/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484" autoAdjust="0"/>
    <p:restoredTop sz="95608" autoAdjust="0"/>
  </p:normalViewPr>
  <p:slideViewPr>
    <p:cSldViewPr snapToGrid="0" snapToObjects="1">
      <p:cViewPr>
        <p:scale>
          <a:sx n="70" d="100"/>
          <a:sy n="70" d="100"/>
        </p:scale>
        <p:origin x="-108" y="-936"/>
      </p:cViewPr>
      <p:guideLst>
        <p:guide orient="horz" pos="4176"/>
        <p:guide orient="horz" pos="1278"/>
        <p:guide orient="horz" pos="1440"/>
        <p:guide pos="432"/>
      </p:guideLst>
    </p:cSldViewPr>
  </p:slideViewPr>
  <p:outlineViewPr>
    <p:cViewPr>
      <p:scale>
        <a:sx n="33" d="100"/>
        <a:sy n="33" d="100"/>
      </p:scale>
      <p:origin x="0" y="6444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1230" y="-72"/>
      </p:cViewPr>
      <p:guideLst>
        <p:guide orient="horz" pos="2930"/>
        <p:guide pos="328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081D27-E5AB-4D3C-AB1E-ACA9A1C0B469}" type="doc">
      <dgm:prSet loTypeId="urn:microsoft.com/office/officeart/2005/8/layout/arrow2" loCatId="process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88F2228-C1F7-410B-BDA0-4E316FB63FA3}">
      <dgm:prSet phldrT="[Text]" custT="1"/>
      <dgm:spPr/>
      <dgm:t>
        <a:bodyPr/>
        <a:lstStyle/>
        <a:p>
          <a:r>
            <a:rPr lang="en-US" sz="1400" u="sng" dirty="0" smtClean="0"/>
            <a:t>Component 1</a:t>
          </a:r>
          <a:r>
            <a:rPr lang="en-US" sz="1400" u="none" dirty="0" smtClean="0"/>
            <a:t>: </a:t>
          </a:r>
          <a:r>
            <a:rPr lang="en-US" sz="1400" dirty="0" smtClean="0"/>
            <a:t>Opioids with a Heightened Public Health Risk</a:t>
          </a:r>
          <a:endParaRPr lang="en-US" sz="1400" dirty="0"/>
        </a:p>
      </dgm:t>
    </dgm:pt>
    <dgm:pt modelId="{E0E799F1-CB5F-4480-8F86-3CC17D344565}" type="parTrans" cxnId="{41EEE686-46AF-4726-BD51-F25B28273185}">
      <dgm:prSet/>
      <dgm:spPr/>
      <dgm:t>
        <a:bodyPr/>
        <a:lstStyle/>
        <a:p>
          <a:endParaRPr lang="en-US"/>
        </a:p>
      </dgm:t>
    </dgm:pt>
    <dgm:pt modelId="{9DC06DF3-CCD2-46FF-B4EC-2E9FCD53E4E5}" type="sibTrans" cxnId="{41EEE686-46AF-4726-BD51-F25B28273185}">
      <dgm:prSet/>
      <dgm:spPr/>
      <dgm:t>
        <a:bodyPr/>
        <a:lstStyle/>
        <a:p>
          <a:endParaRPr lang="en-US"/>
        </a:p>
      </dgm:t>
    </dgm:pt>
    <dgm:pt modelId="{F9D5B495-6EB8-4354-8B76-23693A36DD9D}">
      <dgm:prSet phldrT="[Text]" custT="1"/>
      <dgm:spPr/>
      <dgm:t>
        <a:bodyPr/>
        <a:lstStyle/>
        <a:p>
          <a:r>
            <a:rPr lang="en-US" sz="1400" u="sng" dirty="0" smtClean="0"/>
            <a:t>Component 2</a:t>
          </a:r>
          <a:r>
            <a:rPr lang="en-US" sz="1400" u="none" dirty="0" smtClean="0"/>
            <a:t>: Interchangeable Abuse Deterrent Opioids</a:t>
          </a:r>
          <a:endParaRPr lang="en-US" sz="1400" u="none" dirty="0"/>
        </a:p>
      </dgm:t>
    </dgm:pt>
    <dgm:pt modelId="{01EFF1AC-458F-46E6-9EC1-EA81C17D8B2B}" type="parTrans" cxnId="{22471F8B-C1D8-4541-ABCC-FC283047F20E}">
      <dgm:prSet/>
      <dgm:spPr/>
      <dgm:t>
        <a:bodyPr/>
        <a:lstStyle/>
        <a:p>
          <a:endParaRPr lang="en-US"/>
        </a:p>
      </dgm:t>
    </dgm:pt>
    <dgm:pt modelId="{50EF21E4-5A15-4FCA-BB75-6825CECA82E0}" type="sibTrans" cxnId="{22471F8B-C1D8-4541-ABCC-FC283047F20E}">
      <dgm:prSet/>
      <dgm:spPr/>
      <dgm:t>
        <a:bodyPr/>
        <a:lstStyle/>
        <a:p>
          <a:endParaRPr lang="en-US"/>
        </a:p>
      </dgm:t>
    </dgm:pt>
    <dgm:pt modelId="{D2EC3C59-DF47-4083-ADFB-BFF8C35D42AA}">
      <dgm:prSet phldrT="[Text]" custT="1"/>
      <dgm:spPr/>
      <dgm:t>
        <a:bodyPr/>
        <a:lstStyle/>
        <a:p>
          <a:r>
            <a:rPr lang="en-US" sz="1400" u="sng" dirty="0" smtClean="0"/>
            <a:t>Component 3</a:t>
          </a:r>
          <a:r>
            <a:rPr lang="en-US" sz="1400" u="none" dirty="0" smtClean="0"/>
            <a:t>: “Cross Walk” – Chemically Equivalent Substitutions</a:t>
          </a:r>
          <a:endParaRPr lang="en-US" sz="1400" u="none" dirty="0"/>
        </a:p>
      </dgm:t>
    </dgm:pt>
    <dgm:pt modelId="{D6E7B609-E4D3-4783-A904-A2295E3B4098}" type="parTrans" cxnId="{B47875D2-2B46-465C-B629-4B28BDDA86F2}">
      <dgm:prSet/>
      <dgm:spPr/>
      <dgm:t>
        <a:bodyPr/>
        <a:lstStyle/>
        <a:p>
          <a:endParaRPr lang="en-US"/>
        </a:p>
      </dgm:t>
    </dgm:pt>
    <dgm:pt modelId="{285F071C-1579-42A6-8B96-09A93377B43F}" type="sibTrans" cxnId="{B47875D2-2B46-465C-B629-4B28BDDA86F2}">
      <dgm:prSet/>
      <dgm:spPr/>
      <dgm:t>
        <a:bodyPr/>
        <a:lstStyle/>
        <a:p>
          <a:endParaRPr lang="en-US"/>
        </a:p>
      </dgm:t>
    </dgm:pt>
    <dgm:pt modelId="{61C356CD-5674-42E3-8297-3B315095E45D}">
      <dgm:prSet phldrT="[Text]"/>
      <dgm:spPr/>
      <dgm:t>
        <a:bodyPr/>
        <a:lstStyle/>
        <a:p>
          <a:endParaRPr lang="en-US"/>
        </a:p>
      </dgm:t>
    </dgm:pt>
    <dgm:pt modelId="{6758815F-1805-4FE7-853C-013F2BE40D1E}" type="parTrans" cxnId="{FB4267B7-2A98-48BE-B17F-4468E820AFF3}">
      <dgm:prSet/>
      <dgm:spPr/>
      <dgm:t>
        <a:bodyPr/>
        <a:lstStyle/>
        <a:p>
          <a:endParaRPr lang="en-US"/>
        </a:p>
      </dgm:t>
    </dgm:pt>
    <dgm:pt modelId="{CD757A28-C541-4C17-A8F8-B5A6449822A6}" type="sibTrans" cxnId="{FB4267B7-2A98-48BE-B17F-4468E820AFF3}">
      <dgm:prSet/>
      <dgm:spPr/>
      <dgm:t>
        <a:bodyPr/>
        <a:lstStyle/>
        <a:p>
          <a:endParaRPr lang="en-US"/>
        </a:p>
      </dgm:t>
    </dgm:pt>
    <dgm:pt modelId="{9D9EF86C-1816-42EB-B82B-A76EB1EEC75B}" type="pres">
      <dgm:prSet presAssocID="{7C081D27-E5AB-4D3C-AB1E-ACA9A1C0B469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DF0C62-7BD8-4140-8541-89316449C2D3}" type="pres">
      <dgm:prSet presAssocID="{7C081D27-E5AB-4D3C-AB1E-ACA9A1C0B469}" presName="arrow" presStyleLbl="bgShp" presStyleIdx="0" presStyleCnt="1" custScaleX="118813" custLinFactNeighborX="-3788"/>
      <dgm:spPr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</dgm:spPr>
    </dgm:pt>
    <dgm:pt modelId="{83F91E22-961E-42BA-8274-5D60402280F9}" type="pres">
      <dgm:prSet presAssocID="{7C081D27-E5AB-4D3C-AB1E-ACA9A1C0B469}" presName="arrowDiagram4" presStyleCnt="0"/>
      <dgm:spPr/>
    </dgm:pt>
    <dgm:pt modelId="{3693D2B2-1641-4B9E-BDC2-95A28601B190}" type="pres">
      <dgm:prSet presAssocID="{688F2228-C1F7-410B-BDA0-4E316FB63FA3}" presName="bullet4a" presStyleLbl="node1" presStyleIdx="0" presStyleCnt="4" custScaleX="201803" custScaleY="205945" custLinFactY="-100000" custLinFactNeighborX="-69343" custLinFactNeighborY="-121899"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0A8C81B1-4083-45CD-9D23-5B46589AA1A6}" type="pres">
      <dgm:prSet presAssocID="{688F2228-C1F7-410B-BDA0-4E316FB63FA3}" presName="textBox4a" presStyleLbl="revTx" presStyleIdx="0" presStyleCnt="4" custScaleX="221873" custScaleY="43352" custLinFactNeighborX="22384" custLinFactNeighborY="-353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23D303-B726-4FB8-87BB-916663125B64}" type="pres">
      <dgm:prSet presAssocID="{F9D5B495-6EB8-4354-8B76-23693A36DD9D}" presName="bullet4b" presStyleLbl="node1" presStyleIdx="1" presStyleCnt="4" custScaleX="154179" custScaleY="156859" custLinFactNeighborX="47846" custLinFactNeighborY="-67782"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AB9BE70E-80EE-420A-81BA-A2B43F1D8A9D}" type="pres">
      <dgm:prSet presAssocID="{F9D5B495-6EB8-4354-8B76-23693A36DD9D}" presName="textBox4b" presStyleLbl="revTx" presStyleIdx="1" presStyleCnt="4" custScaleX="170086" custScaleY="24711" custLinFactNeighborX="15889" custLinFactNeighborY="-309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3F2BB1-5483-4696-98E8-5ED5D4B3FE9C}" type="pres">
      <dgm:prSet presAssocID="{D2EC3C59-DF47-4083-ADFB-BFF8C35D42AA}" presName="bullet4c" presStyleLbl="node1" presStyleIdx="2" presStyleCnt="4" custScaleX="150253" custScaleY="143879" custLinFactX="51036" custLinFactNeighborX="100000" custLinFactNeighborY="-43127"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5B377C6D-6A17-434C-A687-F0A553879C05}" type="pres">
      <dgm:prSet presAssocID="{D2EC3C59-DF47-4083-ADFB-BFF8C35D42AA}" presName="textBox4c" presStyleLbl="revTx" presStyleIdx="2" presStyleCnt="4" custScaleX="188837" custScaleY="16247" custLinFactNeighborX="46674" custLinFactNeighborY="-332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5D228A-C92C-4C67-95A8-402BF046933A}" type="pres">
      <dgm:prSet presAssocID="{61C356CD-5674-42E3-8297-3B315095E45D}" presName="bullet4d" presStyleLbl="node1" presStyleIdx="3" presStyleCnt="4" custScaleX="151903" custScaleY="142666" custLinFactX="100000" custLinFactNeighborX="142604" custLinFactNeighborY="-44107"/>
      <dgm:spPr/>
    </dgm:pt>
    <dgm:pt modelId="{E61FE7BC-96F4-45B7-B397-8E67C24793D0}" type="pres">
      <dgm:prSet presAssocID="{61C356CD-5674-42E3-8297-3B315095E45D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2471F8B-C1D8-4541-ABCC-FC283047F20E}" srcId="{7C081D27-E5AB-4D3C-AB1E-ACA9A1C0B469}" destId="{F9D5B495-6EB8-4354-8B76-23693A36DD9D}" srcOrd="1" destOrd="0" parTransId="{01EFF1AC-458F-46E6-9EC1-EA81C17D8B2B}" sibTransId="{50EF21E4-5A15-4FCA-BB75-6825CECA82E0}"/>
    <dgm:cxn modelId="{B47875D2-2B46-465C-B629-4B28BDDA86F2}" srcId="{7C081D27-E5AB-4D3C-AB1E-ACA9A1C0B469}" destId="{D2EC3C59-DF47-4083-ADFB-BFF8C35D42AA}" srcOrd="2" destOrd="0" parTransId="{D6E7B609-E4D3-4783-A904-A2295E3B4098}" sibTransId="{285F071C-1579-42A6-8B96-09A93377B43F}"/>
    <dgm:cxn modelId="{7CF85405-8EAF-4FE7-8DDC-183CDBDD61EA}" type="presOf" srcId="{7C081D27-E5AB-4D3C-AB1E-ACA9A1C0B469}" destId="{9D9EF86C-1816-42EB-B82B-A76EB1EEC75B}" srcOrd="0" destOrd="0" presId="urn:microsoft.com/office/officeart/2005/8/layout/arrow2"/>
    <dgm:cxn modelId="{4FE7E90E-026A-4315-8CE3-4298CABB0B4B}" type="presOf" srcId="{F9D5B495-6EB8-4354-8B76-23693A36DD9D}" destId="{AB9BE70E-80EE-420A-81BA-A2B43F1D8A9D}" srcOrd="0" destOrd="0" presId="urn:microsoft.com/office/officeart/2005/8/layout/arrow2"/>
    <dgm:cxn modelId="{67A8A9CB-9D6D-430B-A5B4-EBAB2E8AC0A4}" type="presOf" srcId="{D2EC3C59-DF47-4083-ADFB-BFF8C35D42AA}" destId="{5B377C6D-6A17-434C-A687-F0A553879C05}" srcOrd="0" destOrd="0" presId="urn:microsoft.com/office/officeart/2005/8/layout/arrow2"/>
    <dgm:cxn modelId="{41EEE686-46AF-4726-BD51-F25B28273185}" srcId="{7C081D27-E5AB-4D3C-AB1E-ACA9A1C0B469}" destId="{688F2228-C1F7-410B-BDA0-4E316FB63FA3}" srcOrd="0" destOrd="0" parTransId="{E0E799F1-CB5F-4480-8F86-3CC17D344565}" sibTransId="{9DC06DF3-CCD2-46FF-B4EC-2E9FCD53E4E5}"/>
    <dgm:cxn modelId="{5268AE3B-A8B4-40FA-A545-7BEE5C94DB16}" type="presOf" srcId="{61C356CD-5674-42E3-8297-3B315095E45D}" destId="{E61FE7BC-96F4-45B7-B397-8E67C24793D0}" srcOrd="0" destOrd="0" presId="urn:microsoft.com/office/officeart/2005/8/layout/arrow2"/>
    <dgm:cxn modelId="{FB4267B7-2A98-48BE-B17F-4468E820AFF3}" srcId="{7C081D27-E5AB-4D3C-AB1E-ACA9A1C0B469}" destId="{61C356CD-5674-42E3-8297-3B315095E45D}" srcOrd="3" destOrd="0" parTransId="{6758815F-1805-4FE7-853C-013F2BE40D1E}" sibTransId="{CD757A28-C541-4C17-A8F8-B5A6449822A6}"/>
    <dgm:cxn modelId="{0229064C-6261-4F30-94BB-870B2929D385}" type="presOf" srcId="{688F2228-C1F7-410B-BDA0-4E316FB63FA3}" destId="{0A8C81B1-4083-45CD-9D23-5B46589AA1A6}" srcOrd="0" destOrd="0" presId="urn:microsoft.com/office/officeart/2005/8/layout/arrow2"/>
    <dgm:cxn modelId="{0F8728E3-142E-4A73-8CAB-7124A0222FDB}" type="presParOf" srcId="{9D9EF86C-1816-42EB-B82B-A76EB1EEC75B}" destId="{35DF0C62-7BD8-4140-8541-89316449C2D3}" srcOrd="0" destOrd="0" presId="urn:microsoft.com/office/officeart/2005/8/layout/arrow2"/>
    <dgm:cxn modelId="{2C9EC64A-2D63-4376-B727-DD97D1E04A96}" type="presParOf" srcId="{9D9EF86C-1816-42EB-B82B-A76EB1EEC75B}" destId="{83F91E22-961E-42BA-8274-5D60402280F9}" srcOrd="1" destOrd="0" presId="urn:microsoft.com/office/officeart/2005/8/layout/arrow2"/>
    <dgm:cxn modelId="{FF017FBF-E736-4A5B-81AF-421DEBE24F10}" type="presParOf" srcId="{83F91E22-961E-42BA-8274-5D60402280F9}" destId="{3693D2B2-1641-4B9E-BDC2-95A28601B190}" srcOrd="0" destOrd="0" presId="urn:microsoft.com/office/officeart/2005/8/layout/arrow2"/>
    <dgm:cxn modelId="{85BCB51F-0BC1-452C-ADF2-81CB92F42CE9}" type="presParOf" srcId="{83F91E22-961E-42BA-8274-5D60402280F9}" destId="{0A8C81B1-4083-45CD-9D23-5B46589AA1A6}" srcOrd="1" destOrd="0" presId="urn:microsoft.com/office/officeart/2005/8/layout/arrow2"/>
    <dgm:cxn modelId="{2ED70304-9BE6-4D00-BF0C-5059D4664FB4}" type="presParOf" srcId="{83F91E22-961E-42BA-8274-5D60402280F9}" destId="{AA23D303-B726-4FB8-87BB-916663125B64}" srcOrd="2" destOrd="0" presId="urn:microsoft.com/office/officeart/2005/8/layout/arrow2"/>
    <dgm:cxn modelId="{C6AFB037-4116-4DA8-A71B-1ADB8DF3A528}" type="presParOf" srcId="{83F91E22-961E-42BA-8274-5D60402280F9}" destId="{AB9BE70E-80EE-420A-81BA-A2B43F1D8A9D}" srcOrd="3" destOrd="0" presId="urn:microsoft.com/office/officeart/2005/8/layout/arrow2"/>
    <dgm:cxn modelId="{A378F51A-FA84-4988-9CA3-2473D8B17400}" type="presParOf" srcId="{83F91E22-961E-42BA-8274-5D60402280F9}" destId="{FD3F2BB1-5483-4696-98E8-5ED5D4B3FE9C}" srcOrd="4" destOrd="0" presId="urn:microsoft.com/office/officeart/2005/8/layout/arrow2"/>
    <dgm:cxn modelId="{65BC8969-3E3B-49A6-91E9-F4F7CC9900E7}" type="presParOf" srcId="{83F91E22-961E-42BA-8274-5D60402280F9}" destId="{5B377C6D-6A17-434C-A687-F0A553879C05}" srcOrd="5" destOrd="0" presId="urn:microsoft.com/office/officeart/2005/8/layout/arrow2"/>
    <dgm:cxn modelId="{04B15D0B-9A63-41F8-A5F1-EC3E46564B50}" type="presParOf" srcId="{83F91E22-961E-42BA-8274-5D60402280F9}" destId="{645D228A-C92C-4C67-95A8-402BF046933A}" srcOrd="6" destOrd="0" presId="urn:microsoft.com/office/officeart/2005/8/layout/arrow2"/>
    <dgm:cxn modelId="{358B41D3-AD0C-49E3-BA5E-A5181AB70F0A}" type="presParOf" srcId="{83F91E22-961E-42BA-8274-5D60402280F9}" destId="{E61FE7BC-96F4-45B7-B397-8E67C24793D0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F0C62-7BD8-4140-8541-89316449C2D3}">
      <dsp:nvSpPr>
        <dsp:cNvPr id="0" name=""/>
        <dsp:cNvSpPr/>
      </dsp:nvSpPr>
      <dsp:spPr>
        <a:xfrm>
          <a:off x="0" y="0"/>
          <a:ext cx="8963015" cy="4714875"/>
        </a:xfrm>
        <a:prstGeom prst="swooshArrow">
          <a:avLst>
            <a:gd name="adj1" fmla="val 25000"/>
            <a:gd name="adj2" fmla="val 25000"/>
          </a:avLst>
        </a:prstGeom>
        <a:gradFill rotWithShape="0">
          <a:gsLst>
            <a:gs pos="0">
              <a:srgbClr val="0070C0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93D2B2-1641-4B9E-BDC2-95A28601B190}">
      <dsp:nvSpPr>
        <dsp:cNvPr id="0" name=""/>
        <dsp:cNvSpPr/>
      </dsp:nvSpPr>
      <dsp:spPr>
        <a:xfrm>
          <a:off x="1244043" y="3029058"/>
          <a:ext cx="350143" cy="357329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A8C81B1-4083-45CD-9D23-5B46589AA1A6}">
      <dsp:nvSpPr>
        <dsp:cNvPr id="0" name=""/>
        <dsp:cNvSpPr/>
      </dsp:nvSpPr>
      <dsp:spPr>
        <a:xfrm>
          <a:off x="1042107" y="3513522"/>
          <a:ext cx="2862139" cy="4864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938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1</a:t>
          </a:r>
          <a:r>
            <a:rPr lang="en-US" sz="1400" u="none" kern="1200" dirty="0" smtClean="0"/>
            <a:t>: </a:t>
          </a:r>
          <a:r>
            <a:rPr lang="en-US" sz="1400" kern="1200" dirty="0" smtClean="0"/>
            <a:t>Opioids with a Heightened Public Health Risk</a:t>
          </a:r>
          <a:endParaRPr lang="en-US" sz="1400" kern="1200" dirty="0"/>
        </a:p>
      </dsp:txBody>
      <dsp:txXfrm>
        <a:off x="1042107" y="3513522"/>
        <a:ext cx="2862139" cy="486470"/>
      </dsp:txXfrm>
    </dsp:sp>
    <dsp:sp modelId="{AA23D303-B726-4FB8-87BB-916663125B64}">
      <dsp:nvSpPr>
        <dsp:cNvPr id="0" name=""/>
        <dsp:cNvSpPr/>
      </dsp:nvSpPr>
      <dsp:spPr>
        <a:xfrm>
          <a:off x="2741177" y="2118980"/>
          <a:ext cx="465238" cy="473325"/>
        </a:xfrm>
        <a:prstGeom prst="ellipse">
          <a:avLst/>
        </a:prstGeom>
        <a:solidFill>
          <a:srgbClr val="FF000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B9BE70E-80EE-420A-81BA-A2B43F1D8A9D}">
      <dsp:nvSpPr>
        <dsp:cNvPr id="0" name=""/>
        <dsp:cNvSpPr/>
      </dsp:nvSpPr>
      <dsp:spPr>
        <a:xfrm>
          <a:off x="2525983" y="2704725"/>
          <a:ext cx="2694499" cy="5324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892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2</a:t>
          </a:r>
          <a:r>
            <a:rPr lang="en-US" sz="1400" u="none" kern="1200" dirty="0" smtClean="0"/>
            <a:t>: Interchangeable Abuse Deterrent Opioids</a:t>
          </a:r>
          <a:endParaRPr lang="en-US" sz="1400" u="none" kern="1200" dirty="0"/>
        </a:p>
      </dsp:txBody>
      <dsp:txXfrm>
        <a:off x="2525983" y="2704725"/>
        <a:ext cx="2694499" cy="532447"/>
      </dsp:txXfrm>
    </dsp:sp>
    <dsp:sp modelId="{FD3F2BB1-5483-4696-98E8-5ED5D4B3FE9C}">
      <dsp:nvSpPr>
        <dsp:cNvPr id="0" name=""/>
        <dsp:cNvSpPr/>
      </dsp:nvSpPr>
      <dsp:spPr>
        <a:xfrm>
          <a:off x="4747295" y="1341021"/>
          <a:ext cx="600743" cy="575259"/>
        </a:xfrm>
        <a:prstGeom prst="ellipse">
          <a:avLst/>
        </a:prstGeom>
        <a:solidFill>
          <a:srgbClr val="00B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B377C6D-6A17-434C-A687-F0A553879C05}">
      <dsp:nvSpPr>
        <dsp:cNvPr id="0" name=""/>
        <dsp:cNvSpPr/>
      </dsp:nvSpPr>
      <dsp:spPr>
        <a:xfrm>
          <a:off x="4479525" y="2051886"/>
          <a:ext cx="2991551" cy="4734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857" tIns="0" rIns="0" bIns="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u="sng" kern="1200" dirty="0" smtClean="0"/>
            <a:t>Component 3</a:t>
          </a:r>
          <a:r>
            <a:rPr lang="en-US" sz="1400" u="none" kern="1200" dirty="0" smtClean="0"/>
            <a:t>: “Cross Walk” – Chemically Equivalent Substitutions</a:t>
          </a:r>
          <a:endParaRPr lang="en-US" sz="1400" u="none" kern="1200" dirty="0"/>
        </a:p>
      </dsp:txBody>
      <dsp:txXfrm>
        <a:off x="4479525" y="2051886"/>
        <a:ext cx="2991551" cy="473403"/>
      </dsp:txXfrm>
    </dsp:sp>
    <dsp:sp modelId="{645D228A-C92C-4C67-95A8-402BF046933A}">
      <dsp:nvSpPr>
        <dsp:cNvPr id="0" name=""/>
        <dsp:cNvSpPr/>
      </dsp:nvSpPr>
      <dsp:spPr>
        <a:xfrm>
          <a:off x="7109193" y="716001"/>
          <a:ext cx="813607" cy="76413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61FE7BC-96F4-45B7-B397-8E67C24793D0}">
      <dsp:nvSpPr>
        <dsp:cNvPr id="0" name=""/>
        <dsp:cNvSpPr/>
      </dsp:nvSpPr>
      <dsp:spPr>
        <a:xfrm>
          <a:off x="6216586" y="1334309"/>
          <a:ext cx="1584198" cy="3380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809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6216586" y="1334309"/>
        <a:ext cx="1584198" cy="33805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6"/>
            <a:ext cx="3039463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43" y="6"/>
            <a:ext cx="3039462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algn="r"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8831982"/>
            <a:ext cx="3039463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43" y="8831982"/>
            <a:ext cx="3039462" cy="46442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algn="r" defTabSz="90372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69F0119-6389-4524-A96E-26C421590C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50497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4"/>
            <a:ext cx="3039463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3" y="4"/>
            <a:ext cx="3039462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>
            <a:lvl1pPr algn="r"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96988" y="684213"/>
            <a:ext cx="4497387" cy="33734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43633" y="4418398"/>
            <a:ext cx="6155197" cy="388511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4"/>
            <a:endParaRPr lang="en-US" noProof="0"/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8838390"/>
            <a:ext cx="3039463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defTabSz="90399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3" y="8838390"/>
            <a:ext cx="3039462" cy="4580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0380" tIns="45189" rIns="90380" bIns="45189" numCol="1" anchor="b" anchorCtr="0" compatLnSpc="1">
            <a:prstTxWarp prst="textNoShape">
              <a:avLst/>
            </a:prstTxWarp>
          </a:bodyPr>
          <a:lstStyle>
            <a:lvl1pPr algn="r" defTabSz="903727" eaLnBrk="0" hangingPunct="0">
              <a:defRPr sz="12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0666A00B-8F32-4C58-AE5D-E5C374E71AD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77148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just" rtl="0" eaLnBrk="0" fontAlgn="base" hangingPunct="0">
      <a:spcBef>
        <a:spcPct val="30000"/>
      </a:spcBef>
      <a:spcAft>
        <a:spcPct val="30000"/>
      </a:spcAft>
      <a:buFont typeface="Monotype Sorts"/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just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just" rtl="0" eaLnBrk="0" fontAlgn="base" hangingPunct="0">
      <a:spcBef>
        <a:spcPct val="30000"/>
      </a:spcBef>
      <a:spcAft>
        <a:spcPct val="0"/>
      </a:spcAft>
      <a:buFont typeface="Arial" pitchFamily="34" charset="0"/>
      <a:buChar char="–"/>
      <a:defRPr sz="10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just" defTabSz="903727">
              <a:spcBef>
                <a:spcPct val="30000"/>
              </a:spcBef>
              <a:spcAft>
                <a:spcPct val="30000"/>
              </a:spcAft>
              <a:buFont typeface="Monotype Sorts" pitchFamily="-84" charset="2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8573" indent="-287914" algn="just" defTabSz="903727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50052" indent="-228731" algn="just" defTabSz="903727">
              <a:spcBef>
                <a:spcPct val="30000"/>
              </a:spcBef>
              <a:buFont typeface="Arial" pitchFamily="34" charset="0"/>
              <a:buChar char="–"/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12312" indent="-228731" defTabSz="903727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72974" indent="-228731" defTabSz="90372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33634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94294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54956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915617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0B862E1-B834-4F96-875A-0719CF179818}" type="slidenum">
              <a:rPr lang="en-US" altLang="en-US" smtClean="0">
                <a:latin typeface="Times New Roman" pitchFamily="18" charset="0"/>
              </a:rPr>
              <a:pPr algn="r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1</a:t>
            </a:fld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2808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8B130E-1B03-4486-B2EA-7DC980626923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01582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4596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just" defTabSz="903727">
              <a:spcBef>
                <a:spcPct val="30000"/>
              </a:spcBef>
              <a:spcAft>
                <a:spcPct val="30000"/>
              </a:spcAft>
              <a:buFont typeface="Monotype Sorts" pitchFamily="-84" charset="2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8573" indent="-287914" algn="just" defTabSz="903727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50052" indent="-228731" algn="just" defTabSz="903727">
              <a:spcBef>
                <a:spcPct val="30000"/>
              </a:spcBef>
              <a:buFont typeface="Arial" pitchFamily="34" charset="0"/>
              <a:buChar char="–"/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12312" indent="-228731" defTabSz="903727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72974" indent="-228731" defTabSz="90372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33634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94294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54956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915617" indent="-228731" defTabSz="90372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fld id="{A0B862E1-B834-4F96-875A-0719CF179818}" type="slidenum">
              <a:rPr lang="en-US" altLang="en-US" smtClean="0">
                <a:latin typeface="Times New Roman" pitchFamily="18" charset="0"/>
              </a:rPr>
              <a:pPr algn="r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t>4</a:t>
            </a:fld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28089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66A00B-8F32-4C58-AE5D-E5C374E71ADD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7377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cs typeface="+mn-cs"/>
            </a:endParaRPr>
          </a:p>
        </p:txBody>
      </p:sp>
      <p:pic>
        <p:nvPicPr>
          <p:cNvPr id="6" name="Picture 4" descr="banner"/>
          <p:cNvPicPr>
            <a:picLocks noChangeAspect="1" noChangeArrowheads="1"/>
          </p:cNvPicPr>
          <p:nvPr/>
        </p:nvPicPr>
        <p:blipFill>
          <a:blip r:embed="rId2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01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201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9D7F867-08F4-46E3-9E98-A1517B9214A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2125" y="223838"/>
            <a:ext cx="2127250" cy="5902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3838"/>
            <a:ext cx="6232525" cy="59023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4B970A05-0208-4120-ABAD-DE3FEDF0D5E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14450"/>
            <a:ext cx="8229600" cy="481171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EC041A5-8B8E-4AEA-A855-A8575A48410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1313" y="223838"/>
            <a:ext cx="4818062" cy="70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14450"/>
            <a:ext cx="8229600" cy="2328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795713"/>
            <a:ext cx="8229600" cy="233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7DE6B27-9B6B-4852-9D7E-042B72701F0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999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127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589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002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9167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74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8DE3B031-7C70-4991-8DFB-9E9DDFF7991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571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1850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0969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5707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E4B91-3BE7-4B50-95AB-43E873F2CC47}" type="datetimeFigureOut">
              <a:rPr lang="en-US" smtClean="0"/>
              <a:pPr/>
              <a:t>03/11/2018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9DE73B3D-7A01-4DB2-B7FB-59C8EAFB34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4450"/>
            <a:ext cx="4038600" cy="4811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A3C572B2-80BA-4F31-B395-8512BDF87E0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9F25C9C-3A0B-47AD-886F-7F0717C5077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EA8F2145-DE93-4A77-8079-724DD4E4095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6CE889AE-8169-4C06-9039-49920E0CE8F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F7DC65C6-86CA-4180-BB8C-675B89DFE50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7352570D-30E4-4B7D-87D8-F233648E1AB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 smtClean="0">
              <a:latin typeface="Calibri" pitchFamily="34" charset="0"/>
              <a:cs typeface="+mn-cs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1313" y="223838"/>
            <a:ext cx="48180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14450"/>
            <a:ext cx="8229600" cy="481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55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cs typeface="+mn-cs"/>
              </a:defRPr>
            </a:lvl1pPr>
          </a:lstStyle>
          <a:p>
            <a:pPr>
              <a:defRPr/>
            </a:pPr>
            <a:r>
              <a:rPr lang="en-US" altLang="en-US" dirty="0"/>
              <a:t>Slide </a:t>
            </a:r>
            <a:fld id="{20060A82-B2AB-49E4-8F89-B9F7E7F29D8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1" name="Picture 4" descr="banner"/>
          <p:cNvPicPr>
            <a:picLocks noChangeAspect="1" noChangeArrowheads="1"/>
          </p:cNvPicPr>
          <p:nvPr/>
        </p:nvPicPr>
        <p:blipFill>
          <a:blip r:embed="rId15"/>
          <a:srcRect r="56197" b="8861"/>
          <a:stretch>
            <a:fillRect/>
          </a:stretch>
        </p:blipFill>
        <p:spPr bwMode="auto">
          <a:xfrm>
            <a:off x="-3175" y="223838"/>
            <a:ext cx="40116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472" r:id="rId1"/>
    <p:sldLayoutId id="2147484460" r:id="rId2"/>
    <p:sldLayoutId id="2147484461" r:id="rId3"/>
    <p:sldLayoutId id="2147484462" r:id="rId4"/>
    <p:sldLayoutId id="2147484463" r:id="rId5"/>
    <p:sldLayoutId id="2147484464" r:id="rId6"/>
    <p:sldLayoutId id="2147484465" r:id="rId7"/>
    <p:sldLayoutId id="2147484466" r:id="rId8"/>
    <p:sldLayoutId id="2147484467" r:id="rId9"/>
    <p:sldLayoutId id="2147484468" r:id="rId10"/>
    <p:sldLayoutId id="2147484469" r:id="rId11"/>
    <p:sldLayoutId id="2147484470" r:id="rId12"/>
    <p:sldLayoutId id="214748447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E4B91-3BE7-4B50-95AB-43E873F2CC47}" type="datetimeFigureOut">
              <a:rPr lang="en-US" smtClean="0"/>
              <a:pPr/>
              <a:t>03/11/2018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FB515-A3F1-4050-A084-0185DC4F0D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324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4" r:id="rId1"/>
    <p:sldLayoutId id="2147484475" r:id="rId2"/>
    <p:sldLayoutId id="2147484476" r:id="rId3"/>
    <p:sldLayoutId id="2147484477" r:id="rId4"/>
    <p:sldLayoutId id="2147484478" r:id="rId5"/>
    <p:sldLayoutId id="2147484479" r:id="rId6"/>
    <p:sldLayoutId id="2147484480" r:id="rId7"/>
    <p:sldLayoutId id="2147484481" r:id="rId8"/>
    <p:sldLayoutId id="2147484482" r:id="rId9"/>
    <p:sldLayoutId id="2147484483" r:id="rId10"/>
    <p:sldLayoutId id="21474844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81950" y="6245225"/>
            <a:ext cx="944563" cy="47625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2048DBD3-BAE2-4420-B05C-C59463502FAC}" type="slidenum">
              <a:rPr lang="en-US" altLang="en-US" smtClean="0"/>
              <a:pPr/>
              <a:t>1</a:t>
            </a:fld>
            <a:endParaRPr lang="en-US" altLang="en-US" dirty="0" smtClean="0"/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800" dirty="0">
              <a:latin typeface="Arial" pitchFamily="34" charset="0"/>
            </a:endParaRP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233363" y="2001838"/>
            <a:ext cx="8770937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4000" b="1" dirty="0" smtClean="0">
                <a:solidFill>
                  <a:srgbClr val="003366"/>
                </a:solidFill>
              </a:rPr>
              <a:t> </a:t>
            </a:r>
            <a:r>
              <a:rPr lang="en-US" altLang="en-US" sz="4000" b="1" dirty="0">
                <a:solidFill>
                  <a:schemeClr val="accent6"/>
                </a:solidFill>
              </a:rPr>
              <a:t>Drug Formulary Commission</a:t>
            </a:r>
          </a:p>
        </p:txBody>
      </p:sp>
      <p:pic>
        <p:nvPicPr>
          <p:cNvPr id="3077" name="Picture 4" descr="banner"/>
          <p:cNvPicPr>
            <a:picLocks noChangeAspect="1" noChangeArrowheads="1"/>
          </p:cNvPicPr>
          <p:nvPr/>
        </p:nvPicPr>
        <p:blipFill>
          <a:blip r:embed="rId3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309563" y="3854450"/>
            <a:ext cx="8616950" cy="1570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en-US" b="1" dirty="0">
              <a:solidFill>
                <a:srgbClr val="003366"/>
              </a:solidFill>
            </a:endParaRPr>
          </a:p>
          <a:p>
            <a:pPr algn="ctr"/>
            <a:r>
              <a:rPr lang="en-US" altLang="en-US" b="1" dirty="0">
                <a:solidFill>
                  <a:schemeClr val="accent6"/>
                </a:solidFill>
              </a:rPr>
              <a:t>Bureau of Health </a:t>
            </a:r>
            <a:r>
              <a:rPr lang="en-US" altLang="en-US" b="1" dirty="0" smtClean="0">
                <a:solidFill>
                  <a:schemeClr val="accent6"/>
                </a:solidFill>
              </a:rPr>
              <a:t>Professions Licensure</a:t>
            </a:r>
            <a:endParaRPr lang="en-US" altLang="en-US" b="1" dirty="0">
              <a:solidFill>
                <a:schemeClr val="accent6"/>
              </a:solidFill>
            </a:endParaRPr>
          </a:p>
          <a:p>
            <a:pPr algn="ctr"/>
            <a:r>
              <a:rPr lang="en-US" altLang="en-US" b="1" dirty="0">
                <a:solidFill>
                  <a:schemeClr val="accent6"/>
                </a:solidFill>
              </a:rPr>
              <a:t>Department of Public Health</a:t>
            </a:r>
          </a:p>
          <a:p>
            <a:pPr algn="ctr"/>
            <a:r>
              <a:rPr lang="en-US" altLang="en-US" b="1" dirty="0" smtClean="0">
                <a:solidFill>
                  <a:schemeClr val="accent6"/>
                </a:solidFill>
              </a:rPr>
              <a:t>March 15, 2018</a:t>
            </a:r>
            <a:endParaRPr lang="en-US" altLang="en-US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457200" y="1384300"/>
            <a:ext cx="8229600" cy="5219699"/>
          </a:xfrm>
        </p:spPr>
        <p:txBody>
          <a:bodyPr/>
          <a:lstStyle/>
          <a:p>
            <a:pPr>
              <a:spcAft>
                <a:spcPts val="1800"/>
              </a:spcAft>
              <a:buSzPct val="75000"/>
            </a:pPr>
            <a:r>
              <a:rPr lang="en-US" altLang="en-US" sz="2800" dirty="0" smtClean="0"/>
              <a:t>Review of February 5</a:t>
            </a:r>
            <a:r>
              <a:rPr lang="en-US" altLang="en-US" sz="2800" baseline="30000" dirty="0" smtClean="0"/>
              <a:t>th</a:t>
            </a:r>
            <a:r>
              <a:rPr lang="en-US" altLang="en-US" sz="2800" dirty="0" smtClean="0"/>
              <a:t> meeting</a:t>
            </a:r>
          </a:p>
          <a:p>
            <a:pPr>
              <a:spcAft>
                <a:spcPts val="600"/>
              </a:spcAft>
              <a:buSzPct val="75000"/>
            </a:pPr>
            <a:r>
              <a:rPr lang="en-US" altLang="en-US" sz="2800" dirty="0"/>
              <a:t>Cost Impact </a:t>
            </a:r>
            <a:r>
              <a:rPr lang="en-US" altLang="en-US" sz="2800" dirty="0" smtClean="0"/>
              <a:t>Presentation</a:t>
            </a:r>
            <a:endParaRPr lang="en-US" altLang="en-US" sz="2800" dirty="0"/>
          </a:p>
          <a:p>
            <a:pPr>
              <a:spcAft>
                <a:spcPts val="600"/>
              </a:spcAft>
              <a:buSzPct val="75000"/>
            </a:pPr>
            <a:r>
              <a:rPr lang="en-US" altLang="en-US" sz="2800" dirty="0" smtClean="0"/>
              <a:t>Draft Formulary Regulations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SzPct val="75000"/>
              <a:buNone/>
            </a:pPr>
            <a:r>
              <a:rPr lang="en-US" altLang="en-US" sz="2000" i="1" dirty="0" smtClean="0"/>
              <a:t>105 </a:t>
            </a:r>
            <a:r>
              <a:rPr lang="en-US" altLang="en-US" sz="2000" i="1" dirty="0"/>
              <a:t>CMR 720: Drug Formulary </a:t>
            </a:r>
            <a:r>
              <a:rPr lang="en-US" altLang="en-US" sz="2000" i="1" dirty="0" smtClean="0"/>
              <a:t>Commission 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SzPct val="75000"/>
              <a:buNone/>
            </a:pPr>
            <a:r>
              <a:rPr lang="en-US" altLang="en-US" sz="2000" i="1" dirty="0" smtClean="0"/>
              <a:t>(</a:t>
            </a:r>
            <a:r>
              <a:rPr lang="en-US" altLang="en-US" sz="2000" i="1" dirty="0"/>
              <a:t>FKA: </a:t>
            </a:r>
            <a:r>
              <a:rPr lang="en-US" sz="2000" i="1" dirty="0"/>
              <a:t>List of Interchangeable Drug </a:t>
            </a:r>
            <a:r>
              <a:rPr lang="en-US" sz="2000" i="1" dirty="0" smtClean="0"/>
              <a:t>Products)</a:t>
            </a:r>
            <a:endParaRPr lang="en-US" altLang="en-US" sz="2000" i="1" dirty="0" smtClean="0"/>
          </a:p>
          <a:p>
            <a:pPr lvl="1">
              <a:spcBef>
                <a:spcPts val="0"/>
              </a:spcBef>
              <a:spcAft>
                <a:spcPts val="60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Schedule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SzPct val="75000"/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Guidance</a:t>
            </a:r>
          </a:p>
          <a:p>
            <a:pPr>
              <a:spcAft>
                <a:spcPts val="1800"/>
              </a:spcAft>
              <a:buSzPct val="75000"/>
            </a:pPr>
            <a:r>
              <a:rPr lang="en-US" altLang="en-US" sz="2800" dirty="0" smtClean="0"/>
              <a:t>Next Steps</a:t>
            </a: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13371AC1-581A-418D-850E-7D5F110287A7}" type="slidenum">
              <a:rPr lang="en-US" altLang="en-US" smtClean="0"/>
              <a:pPr/>
              <a:t>2</a:t>
            </a:fld>
            <a:endParaRPr lang="en-US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144963" y="336550"/>
            <a:ext cx="4816475" cy="5778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j-lt"/>
                <a:ea typeface="+mj-ea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kern="0" dirty="0" smtClean="0"/>
              <a:t> Presentation Agenda</a:t>
            </a:r>
            <a:endParaRPr lang="en-US" kern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FC836EB3-6A9C-4CF1-AF8B-A21DAA8B0336}" type="slidenum">
              <a:rPr lang="en-US" altLang="en-US" smtClean="0"/>
              <a:pPr/>
              <a:t>3</a:t>
            </a:fld>
            <a:endParaRPr lang="en-US" altLang="en-US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06914178"/>
              </p:ext>
            </p:extLst>
          </p:nvPr>
        </p:nvGraphicFramePr>
        <p:xfrm>
          <a:off x="114299" y="1209675"/>
          <a:ext cx="8963025" cy="4714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4101" name="Group 8"/>
          <p:cNvGrpSpPr>
            <a:grpSpLocks/>
          </p:cNvGrpSpPr>
          <p:nvPr/>
        </p:nvGrpSpPr>
        <p:grpSpPr bwMode="auto">
          <a:xfrm>
            <a:off x="6754813" y="2786063"/>
            <a:ext cx="2214562" cy="319087"/>
            <a:chOff x="1635596" y="3263204"/>
            <a:chExt cx="2874487" cy="318199"/>
          </a:xfrm>
        </p:grpSpPr>
        <p:sp>
          <p:nvSpPr>
            <p:cNvPr id="10" name="Rectangle 9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1635596" y="3263204"/>
              <a:ext cx="2874487" cy="3181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lIns="143903" tIns="0" rIns="0" bIns="0" spcCol="1270"/>
            <a:lstStyle/>
            <a:p>
              <a:pPr defTabSz="6223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400" dirty="0"/>
                <a:t>Draft </a:t>
              </a:r>
              <a:r>
                <a:rPr lang="en-US" sz="1400" dirty="0" smtClean="0"/>
                <a:t>Amended Formulary </a:t>
              </a:r>
              <a:endParaRPr lang="en-US" sz="1400" dirty="0"/>
            </a:p>
          </p:txBody>
        </p:sp>
      </p:grpSp>
      <p:sp>
        <p:nvSpPr>
          <p:cNvPr id="41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Formulary Review and Evaluation</a:t>
            </a:r>
          </a:p>
        </p:txBody>
      </p:sp>
    </p:spTree>
    <p:extLst>
      <p:ext uri="{BB962C8B-B14F-4D97-AF65-F5344CB8AC3E}">
        <p14:creationId xmlns:p14="http://schemas.microsoft.com/office/powerpoint/2010/main" val="48631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81950" y="6245225"/>
            <a:ext cx="944563" cy="47625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Slide </a:t>
            </a:r>
            <a:fld id="{2048DBD3-BAE2-4420-B05C-C59463502FAC}" type="slidenum">
              <a:rPr lang="en-US" altLang="en-US" smtClean="0"/>
              <a:pPr/>
              <a:t>4</a:t>
            </a:fld>
            <a:endParaRPr lang="en-US" altLang="en-US" dirty="0" smtClean="0"/>
          </a:p>
        </p:txBody>
      </p:sp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0" y="0"/>
            <a:ext cx="9158288" cy="1135063"/>
          </a:xfrm>
          <a:prstGeom prst="rect">
            <a:avLst/>
          </a:prstGeom>
          <a:solidFill>
            <a:srgbClr val="003366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1800" dirty="0">
              <a:latin typeface="Arial" pitchFamily="34" charset="0"/>
            </a:endParaRP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233363" y="2001838"/>
            <a:ext cx="8770937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4000" b="1" dirty="0" smtClean="0">
                <a:solidFill>
                  <a:srgbClr val="003366"/>
                </a:solidFill>
              </a:rPr>
              <a:t> </a:t>
            </a:r>
            <a:r>
              <a:rPr lang="en-US" altLang="en-US" sz="4000" b="1" dirty="0">
                <a:solidFill>
                  <a:schemeClr val="accent6"/>
                </a:solidFill>
              </a:rPr>
              <a:t>Drug Formulary Commission</a:t>
            </a:r>
          </a:p>
        </p:txBody>
      </p:sp>
      <p:pic>
        <p:nvPicPr>
          <p:cNvPr id="3077" name="Picture 4" descr="banner"/>
          <p:cNvPicPr>
            <a:picLocks noChangeAspect="1" noChangeArrowheads="1"/>
          </p:cNvPicPr>
          <p:nvPr/>
        </p:nvPicPr>
        <p:blipFill>
          <a:blip r:embed="rId3"/>
          <a:srcRect b="8861"/>
          <a:stretch>
            <a:fillRect/>
          </a:stretch>
        </p:blipFill>
        <p:spPr bwMode="auto">
          <a:xfrm>
            <a:off x="-3175" y="223838"/>
            <a:ext cx="91582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Text Box 7"/>
          <p:cNvSpPr txBox="1">
            <a:spLocks noChangeArrowheads="1"/>
          </p:cNvSpPr>
          <p:nvPr/>
        </p:nvSpPr>
        <p:spPr bwMode="auto">
          <a:xfrm>
            <a:off x="270669" y="3854449"/>
            <a:ext cx="8616950" cy="11387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en-US" b="1" dirty="0">
              <a:solidFill>
                <a:srgbClr val="003366"/>
              </a:solidFill>
            </a:endParaRPr>
          </a:p>
          <a:p>
            <a:pPr algn="ctr"/>
            <a:r>
              <a:rPr lang="en-US" altLang="en-US" sz="4400" b="1" dirty="0" smtClean="0">
                <a:solidFill>
                  <a:schemeClr val="accent6"/>
                </a:solidFill>
              </a:rPr>
              <a:t>Cost Impact </a:t>
            </a:r>
            <a:r>
              <a:rPr lang="en-US" altLang="en-US" sz="4400" b="1" dirty="0" smtClean="0">
                <a:solidFill>
                  <a:schemeClr val="accent6"/>
                </a:solidFill>
              </a:rPr>
              <a:t>Presentation</a:t>
            </a:r>
            <a:endParaRPr lang="en-US" altLang="en-US" sz="44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7952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Promulgation of Regulation and Formulary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549" y="1314450"/>
            <a:ext cx="8658225" cy="5095875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History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Proposed 105 </a:t>
            </a:r>
            <a:r>
              <a:rPr lang="en-US" sz="2000" dirty="0"/>
              <a:t>CMR 720, </a:t>
            </a:r>
            <a:r>
              <a:rPr lang="en-US" sz="2000" i="1" dirty="0"/>
              <a:t>List of Interchangeable Drug </a:t>
            </a:r>
            <a:r>
              <a:rPr lang="en-US" sz="2000" i="1" dirty="0" smtClean="0"/>
              <a:t>Products, </a:t>
            </a:r>
            <a:r>
              <a:rPr lang="en-US" sz="2000" dirty="0" smtClean="0"/>
              <a:t>including draft formulary, as redrafted, to the Public Health Council (PHC)  (11/9/2016)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Public hearing held on proposed changes to regulation (1/19/2017)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DPH staff reviewed comments and further amended, including  the addition of several new DFC approved IADs.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Public hearing held on proposed changes to regulation </a:t>
            </a:r>
            <a:r>
              <a:rPr lang="en-US" sz="2000" dirty="0" smtClean="0"/>
              <a:t>(7/7/</a:t>
            </a:r>
            <a:r>
              <a:rPr lang="en-US" sz="2000" dirty="0"/>
              <a:t>2017</a:t>
            </a:r>
            <a:r>
              <a:rPr lang="en-US" sz="2000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PHC promulgated 105 </a:t>
            </a:r>
            <a:r>
              <a:rPr lang="en-US" sz="2000" dirty="0"/>
              <a:t>CMR 720, </a:t>
            </a:r>
            <a:r>
              <a:rPr lang="en-US" sz="2000" i="1" dirty="0" smtClean="0"/>
              <a:t>Drug Formulary Commission</a:t>
            </a:r>
            <a:r>
              <a:rPr lang="en-US" sz="2000" dirty="0" smtClean="0"/>
              <a:t> (</a:t>
            </a:r>
            <a:r>
              <a:rPr lang="en-US" sz="2000" dirty="0" err="1" smtClean="0"/>
              <a:t>fka</a:t>
            </a:r>
            <a:r>
              <a:rPr lang="en-US" sz="2000" dirty="0" smtClean="0"/>
              <a:t> </a:t>
            </a:r>
            <a:r>
              <a:rPr lang="en-US" sz="2000" i="1" dirty="0" smtClean="0"/>
              <a:t>List </a:t>
            </a:r>
            <a:r>
              <a:rPr lang="en-US" sz="2000" i="1" dirty="0"/>
              <a:t>of Interchangeable Drug </a:t>
            </a:r>
            <a:r>
              <a:rPr lang="en-US" sz="2000" i="1" dirty="0" smtClean="0"/>
              <a:t>Products), </a:t>
            </a:r>
            <a:r>
              <a:rPr lang="en-US" sz="2000" dirty="0"/>
              <a:t>including draft </a:t>
            </a:r>
            <a:r>
              <a:rPr lang="en-US" sz="2000" dirty="0" smtClean="0"/>
              <a:t>formulary</a:t>
            </a:r>
            <a:r>
              <a:rPr lang="en-US" sz="2000" dirty="0"/>
              <a:t> </a:t>
            </a:r>
            <a:r>
              <a:rPr lang="en-US" sz="2000" dirty="0" smtClean="0"/>
              <a:t>(</a:t>
            </a:r>
            <a:r>
              <a:rPr lang="en-US" sz="2000" dirty="0"/>
              <a:t>8</a:t>
            </a:r>
            <a:r>
              <a:rPr lang="en-US" sz="2000" dirty="0" smtClean="0"/>
              <a:t>/</a:t>
            </a:r>
            <a:r>
              <a:rPr lang="en-US" sz="2000" dirty="0"/>
              <a:t>9/</a:t>
            </a:r>
            <a:r>
              <a:rPr lang="en-US" sz="2000" dirty="0" smtClean="0"/>
              <a:t>2017)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Next Steps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Issue guidance, including special substitution considerations, and the requirements and process of substitution.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Review by </a:t>
            </a:r>
            <a:r>
              <a:rPr lang="en-US" sz="2000" dirty="0"/>
              <a:t>Secretary of </a:t>
            </a:r>
            <a:r>
              <a:rPr lang="en-US" sz="2000" dirty="0" smtClean="0"/>
              <a:t>State </a:t>
            </a:r>
            <a:r>
              <a:rPr lang="en-US" sz="2000" dirty="0" smtClean="0">
                <a:sym typeface="Wingdings" panose="05000000000000000000" pitchFamily="2" charset="2"/>
              </a:rPr>
              <a:t> </a:t>
            </a:r>
            <a:r>
              <a:rPr lang="en-US" sz="2000" dirty="0"/>
              <a:t>Regulation becomes </a:t>
            </a:r>
            <a:r>
              <a:rPr lang="en-US" sz="2000" dirty="0" smtClean="0"/>
              <a:t>effective (TBD).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Conduct prescriber education on abuse deterrent substitutes.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19102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Formulary Guidance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This draft formulary is a tool for prescribers when continuing and initiating the treatment of pain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Guidance will be issued </a:t>
            </a:r>
            <a:r>
              <a:rPr lang="en-US" sz="2400" dirty="0" smtClean="0"/>
              <a:t>approximately one month prior to the </a:t>
            </a:r>
            <a:r>
              <a:rPr lang="en-US" sz="2400" dirty="0"/>
              <a:t>regulation, including the draft formulary, </a:t>
            </a:r>
            <a:r>
              <a:rPr lang="en-US" sz="2400" dirty="0" smtClean="0"/>
              <a:t>becoming </a:t>
            </a:r>
            <a:r>
              <a:rPr lang="en-US" sz="2400" dirty="0"/>
              <a:t>effective.</a:t>
            </a:r>
          </a:p>
          <a:p>
            <a:r>
              <a:rPr lang="en-US" sz="2400" dirty="0" smtClean="0"/>
              <a:t>“</a:t>
            </a:r>
            <a:r>
              <a:rPr lang="en-US" sz="2400" dirty="0"/>
              <a:t>No Substitution</a:t>
            </a:r>
            <a:r>
              <a:rPr lang="en-US" sz="2400" dirty="0" smtClean="0"/>
              <a:t>”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following items on a Schedule II prescription may not be changed by a </a:t>
            </a:r>
            <a:r>
              <a:rPr lang="en-US" sz="2400" dirty="0" smtClean="0"/>
              <a:t>pharmacist, pursuant to applicable DEA rules:</a:t>
            </a:r>
            <a:endParaRPr lang="en-US" sz="2400" dirty="0"/>
          </a:p>
          <a:p>
            <a:pPr lvl="1"/>
            <a:r>
              <a:rPr lang="en-US" sz="2000" dirty="0" smtClean="0"/>
              <a:t>Name </a:t>
            </a:r>
            <a:r>
              <a:rPr lang="en-US" sz="2000" dirty="0"/>
              <a:t>of Patient</a:t>
            </a:r>
          </a:p>
          <a:p>
            <a:pPr lvl="1"/>
            <a:r>
              <a:rPr lang="en-US" sz="2000" dirty="0"/>
              <a:t>Name of the Drug</a:t>
            </a:r>
          </a:p>
          <a:p>
            <a:pPr lvl="1"/>
            <a:r>
              <a:rPr lang="en-US" sz="2000" dirty="0"/>
              <a:t>Name of the Prescriber</a:t>
            </a:r>
          </a:p>
          <a:p>
            <a:pPr lvl="1"/>
            <a:r>
              <a:rPr lang="en-US" sz="2000" dirty="0"/>
              <a:t>Date of the </a:t>
            </a:r>
            <a:r>
              <a:rPr lang="en-US" sz="2000" dirty="0" smtClean="0"/>
              <a:t>Prescription</a:t>
            </a:r>
          </a:p>
          <a:p>
            <a:r>
              <a:rPr lang="en-US" sz="2400" dirty="0" smtClean="0"/>
              <a:t>Prescriber </a:t>
            </a:r>
            <a:r>
              <a:rPr lang="en-US" sz="2400" dirty="0" smtClean="0"/>
              <a:t>unavailable</a:t>
            </a:r>
            <a:endParaRPr lang="en-US" sz="2400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34906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387" y="1518846"/>
            <a:ext cx="7790213" cy="4726379"/>
          </a:xfrm>
        </p:spPr>
        <p:txBody>
          <a:bodyPr numCol="1"/>
          <a:lstStyle/>
          <a:p>
            <a:pPr marL="0" indent="0">
              <a:buNone/>
            </a:pPr>
            <a:r>
              <a:rPr lang="en-US" sz="2800" dirty="0" smtClean="0"/>
              <a:t>Tentative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Thursday Schedule</a:t>
            </a:r>
          </a:p>
          <a:p>
            <a:r>
              <a:rPr lang="en-US" sz="2800" strike="sngStrike" dirty="0" smtClean="0">
                <a:solidFill>
                  <a:srgbClr val="FF0000"/>
                </a:solidFill>
              </a:rPr>
              <a:t>April 19, 2018</a:t>
            </a:r>
            <a:endParaRPr lang="en-US" sz="2800" dirty="0" smtClean="0"/>
          </a:p>
          <a:p>
            <a:r>
              <a:rPr lang="en-US" sz="2800" dirty="0" smtClean="0"/>
              <a:t>May 17, 2018</a:t>
            </a:r>
          </a:p>
          <a:p>
            <a:r>
              <a:rPr lang="en-US" sz="2800" dirty="0" smtClean="0"/>
              <a:t>June 21, 2018</a:t>
            </a:r>
          </a:p>
          <a:p>
            <a:r>
              <a:rPr lang="en-US" sz="2800" dirty="0" smtClean="0"/>
              <a:t>July 19, 2018</a:t>
            </a:r>
          </a:p>
          <a:p>
            <a:pPr marL="342900" lvl="1" indent="-342900">
              <a:buFontTx/>
              <a:buChar char="•"/>
            </a:pPr>
            <a:r>
              <a:rPr lang="en-US" sz="2800" dirty="0" smtClean="0"/>
              <a:t>August 16, 2018 – </a:t>
            </a:r>
            <a:r>
              <a:rPr lang="en-US" i="1" dirty="0" smtClean="0"/>
              <a:t>Update </a:t>
            </a:r>
            <a:r>
              <a:rPr lang="en-US" i="1" dirty="0"/>
              <a:t>non-opioid </a:t>
            </a:r>
            <a:r>
              <a:rPr lang="en-US" i="1" dirty="0" smtClean="0"/>
              <a:t>list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3358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6700"/>
            <a:ext cx="8229600" cy="4584700"/>
          </a:xfrm>
        </p:spPr>
        <p:txBody>
          <a:bodyPr/>
          <a:lstStyle/>
          <a:p>
            <a:r>
              <a:rPr lang="en-US" dirty="0" smtClean="0"/>
              <a:t>Meeting Recap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Next Steps</a:t>
            </a:r>
          </a:p>
          <a:p>
            <a:endParaRPr lang="en-US" dirty="0"/>
          </a:p>
          <a:p>
            <a:r>
              <a:rPr lang="en-US" dirty="0" smtClean="0"/>
              <a:t>Next Meeting </a:t>
            </a:r>
          </a:p>
          <a:p>
            <a:pPr lvl="1"/>
            <a:r>
              <a:rPr lang="en-US" dirty="0" smtClean="0"/>
              <a:t>May 17, 2017</a:t>
            </a:r>
          </a:p>
          <a:p>
            <a:pPr lvl="1"/>
            <a:r>
              <a:rPr lang="en-US" sz="2400" dirty="0" smtClean="0"/>
              <a:t>9:00AM to 12:00PM</a:t>
            </a:r>
          </a:p>
          <a:p>
            <a:pPr lvl="1"/>
            <a:r>
              <a:rPr lang="en-US" sz="2400" dirty="0" smtClean="0"/>
              <a:t>@ 250 Washington Street (Boston, MA)	</a:t>
            </a:r>
            <a:r>
              <a:rPr lang="en-US" sz="2400" dirty="0"/>
              <a:t>	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Slide </a:t>
            </a:r>
            <a:fld id="{8DE3B031-7C70-4991-8DFB-9E9DDFF7991E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4925729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88234</TotalTime>
  <Words>387</Words>
  <Application>Microsoft Office PowerPoint</Application>
  <PresentationFormat>On-screen Show (4:3)</PresentationFormat>
  <Paragraphs>72</Paragraphs>
  <Slides>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Default Design</vt:lpstr>
      <vt:lpstr>Custom Design</vt:lpstr>
      <vt:lpstr>PowerPoint Presentation</vt:lpstr>
      <vt:lpstr>PowerPoint Presentation</vt:lpstr>
      <vt:lpstr>Formulary Review and Evaluation</vt:lpstr>
      <vt:lpstr>PowerPoint Presentation</vt:lpstr>
      <vt:lpstr>Promulgation of Regulation and Formulary</vt:lpstr>
      <vt:lpstr>Formulary Guidance Background</vt:lpstr>
      <vt:lpstr>Meeting Schedule</vt:lpstr>
      <vt:lpstr>Meeting Summary</vt:lpstr>
    </vt:vector>
  </TitlesOfParts>
  <Company>Massachusetts Department of Public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Delaney</dc:creator>
  <cp:lastModifiedBy> Lauren Nelson</cp:lastModifiedBy>
  <cp:revision>2602</cp:revision>
  <cp:lastPrinted>2017-10-05T20:58:56Z</cp:lastPrinted>
  <dcterms:created xsi:type="dcterms:W3CDTF">2001-01-17T15:22:57Z</dcterms:created>
  <dcterms:modified xsi:type="dcterms:W3CDTF">2018-03-11T13:59:38Z</dcterms:modified>
</cp:coreProperties>
</file>