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26"/>
  </p:notesMasterIdLst>
  <p:handoutMasterIdLst>
    <p:handoutMasterId r:id="rId27"/>
  </p:handoutMasterIdLst>
  <p:sldIdLst>
    <p:sldId id="729" r:id="rId3"/>
    <p:sldId id="880" r:id="rId4"/>
    <p:sldId id="1117" r:id="rId5"/>
    <p:sldId id="1118" r:id="rId6"/>
    <p:sldId id="1119" r:id="rId7"/>
    <p:sldId id="1120" r:id="rId8"/>
    <p:sldId id="1121" r:id="rId9"/>
    <p:sldId id="1122" r:id="rId10"/>
    <p:sldId id="1123" r:id="rId11"/>
    <p:sldId id="1124" r:id="rId12"/>
    <p:sldId id="1125" r:id="rId13"/>
    <p:sldId id="1126" r:id="rId14"/>
    <p:sldId id="1127" r:id="rId15"/>
    <p:sldId id="1128" r:id="rId16"/>
    <p:sldId id="1129" r:id="rId17"/>
    <p:sldId id="1130" r:id="rId18"/>
    <p:sldId id="1131" r:id="rId19"/>
    <p:sldId id="1132" r:id="rId20"/>
    <p:sldId id="1114" r:id="rId21"/>
    <p:sldId id="1086" r:id="rId22"/>
    <p:sldId id="1115" r:id="rId23"/>
    <p:sldId id="1000" r:id="rId24"/>
    <p:sldId id="1104" r:id="rId2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893">
          <p15:clr>
            <a:srgbClr val="A4A3A4"/>
          </p15:clr>
        </p15:guide>
        <p15:guide id="2" pos="32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14" clrIdx="2"/>
  <p:cmAuthor id="3" name="Mundy, Jonathan (DPH)" initials="JMM" lastIdx="1" clrIdx="3"/>
  <p:cmAuthor id="4" name=" DDunn" initials=" DD" lastIdx="9" clrIdx="4"/>
  <p:cmAuthor id="5" name="Thompson, Tyson" initials="TT" lastIdx="6" clrIdx="5">
    <p:extLst/>
  </p:cmAuthor>
  <p:cmAuthor id="6" name=" Lauren Nelson" initials="lbn"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a:srgbClr val="FF6600"/>
    <a:srgbClr val="0066FF"/>
    <a:srgbClr val="3399FF"/>
    <a:srgbClr val="FFFF00"/>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682" autoAdjust="0"/>
    <p:restoredTop sz="95608" autoAdjust="0"/>
  </p:normalViewPr>
  <p:slideViewPr>
    <p:cSldViewPr snapToGrid="0" snapToObjects="1">
      <p:cViewPr>
        <p:scale>
          <a:sx n="90" d="100"/>
          <a:sy n="90" d="100"/>
        </p:scale>
        <p:origin x="-1284" y="-150"/>
      </p:cViewPr>
      <p:guideLst>
        <p:guide orient="horz" pos="4176"/>
        <p:guide orient="horz" pos="1278"/>
        <p:guide orient="horz" pos="1440"/>
        <p:guide pos="432"/>
      </p:guideLst>
    </p:cSldViewPr>
  </p:slideViewPr>
  <p:outlineViewPr>
    <p:cViewPr>
      <p:scale>
        <a:sx n="33" d="100"/>
        <a:sy n="33" d="100"/>
      </p:scale>
      <p:origin x="0" y="6444"/>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3552" y="-72"/>
      </p:cViewPr>
      <p:guideLst>
        <p:guide orient="horz" pos="2930"/>
        <p:guide pos="3285"/>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notesMaster" Target="notesMasters/notesMaster1.xml"/>
  <Relationship Id="rId27" Type="http://schemas.openxmlformats.org/officeDocument/2006/relationships/handoutMaster" Target="handoutMasters/handoutMaster1.xml"/>
  <Relationship Id="rId28" Type="http://schemas.openxmlformats.org/officeDocument/2006/relationships/commentAuthors" Target="commentAuthors.xml"/>
  <Relationship Id="rId29" Type="http://schemas.openxmlformats.org/officeDocument/2006/relationships/presProps" Target="presProps.xml"/>
  <Relationship Id="rId3" Type="http://schemas.openxmlformats.org/officeDocument/2006/relationships/slide" Target="slides/slide1.xml"/>
  <Relationship Id="rId30" Type="http://schemas.openxmlformats.org/officeDocument/2006/relationships/viewProps" Target="viewProps.xml"/>
  <Relationship Id="rId31" Type="http://schemas.openxmlformats.org/officeDocument/2006/relationships/theme" Target="theme/theme1.xml"/>
  <Relationship Id="rId32"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Opioids</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a:t>
          </a:r>
          <a:r>
            <a:rPr lang="en-US" sz="1400" u="none" dirty="0" smtClean="0"/>
            <a:t>  Opioids with a </a:t>
          </a:r>
          <a:r>
            <a:rPr lang="en-US" sz="1400" dirty="0" smtClean="0"/>
            <a:t>Heightened Public Health Risk </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a:t>
          </a:r>
          <a:r>
            <a:rPr lang="en-US" sz="1400" u="none" dirty="0" smtClean="0"/>
            <a:t> Interchangeable Abuse Deterrent Drug Products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 Chemically Equivalent Substitutions</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dirty="0"/>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989"/>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164107" custLinFactNeighborX="-200000" custLinFactNeighborY="36641"/>
      <dgm:spPr>
        <a:solidFill>
          <a:srgbClr val="00B050"/>
        </a:solidFill>
      </dgm:spPr>
    </dgm:pt>
    <dgm:pt modelId="{9B03C6CA-A068-4E1A-90F2-AB34F75377A1}" type="pres">
      <dgm:prSet presAssocID="{B0487574-E912-4B46-A022-9832AA176213}" presName="textBox5a" presStyleLbl="revTx" presStyleIdx="0" presStyleCnt="5" custScaleX="236148" custScaleY="37233" custLinFactNeighborX="-33689" custLinFactNeighborY="-5767">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00000" custLinFactNeighborX="-170062" custLinFactNeighborY="87682"/>
      <dgm:spPr>
        <a:solidFill>
          <a:srgbClr val="00B050"/>
        </a:solidFill>
      </dgm:spPr>
    </dgm:pt>
    <dgm:pt modelId="{74F8581E-0C32-4195-AA3A-D45E364BFC40}" type="pres">
      <dgm:prSet presAssocID="{7ED39856-B5C7-44A9-8D0B-00D5DC7EC893}" presName="textBox5b" presStyleLbl="revTx" presStyleIdx="1" presStyleCnt="5" custScaleX="171931" custScaleY="16107" custLinFactNeighborX="-56445" custLinFactNeighborY="-11124">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00000" custLinFactY="7849" custLinFactNeighborX="-163047" custLinFactNeighborY="100000"/>
      <dgm:spPr>
        <a:solidFill>
          <a:srgbClr val="00B050"/>
        </a:solidFill>
      </dgm:spPr>
    </dgm:pt>
    <dgm:pt modelId="{A8D5B825-0288-4C77-B597-21F30E7D1CBE}" type="pres">
      <dgm:prSet presAssocID="{688F2228-C1F7-410B-BDA0-4E316FB63FA3}" presName="textBox5c" presStyleLbl="revTx" presStyleIdx="2" presStyleCnt="5" custScaleX="167123" custScaleY="13728" custLinFactNeighborX="-73576" custLinFactNeighborY="-14404">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LinFactX="-100000" custLinFactNeighborX="-156326" custLinFactNeighborY="87570"/>
      <dgm:spPr>
        <a:solidFill>
          <a:srgbClr val="00B050"/>
        </a:solidFill>
      </dgm:spPr>
    </dgm:pt>
    <dgm:pt modelId="{E6149B46-4296-456B-8851-78FC50163057}" type="pres">
      <dgm:prSet presAssocID="{F9D5B495-6EB8-4354-8B76-23693A36DD9D}" presName="textBox5d" presStyleLbl="revTx" presStyleIdx="3" presStyleCnt="5" custScaleX="203997" custScaleY="10749" custLinFactNeighborX="-64717" custLinFactNeighborY="-19389">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LinFactX="-100000" custLinFactNeighborX="-125355" custLinFactNeighborY="5578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5713">
        <dgm:presLayoutVars>
          <dgm:bulletEnabled val="1"/>
        </dgm:presLayoutVars>
      </dgm:prSet>
      <dgm:spPr/>
      <dgm:t>
        <a:bodyPr/>
        <a:lstStyle/>
        <a:p>
          <a:endParaRPr lang="en-US"/>
        </a:p>
      </dgm:t>
    </dgm:pt>
  </dgm:ptLst>
  <dgm:cxnLst>
    <dgm:cxn modelId="{D7C23A73-0EBD-634E-8788-DD0AFF8AE030}" type="presOf" srcId="{7ED39856-B5C7-44A9-8D0B-00D5DC7EC893}" destId="{74F8581E-0C32-4195-AA3A-D45E364BFC40}" srcOrd="0" destOrd="0" presId="urn:microsoft.com/office/officeart/2005/8/layout/arrow2"/>
    <dgm:cxn modelId="{850A0A64-26F1-704B-A09E-47A88AE5A5D8}" type="presOf" srcId="{F9D5B495-6EB8-4354-8B76-23693A36DD9D}" destId="{E6149B46-4296-456B-8851-78FC50163057}" srcOrd="0" destOrd="0" presId="urn:microsoft.com/office/officeart/2005/8/layout/arrow2"/>
    <dgm:cxn modelId="{22471F8B-C1D8-4541-ABCC-FC283047F20E}" srcId="{7C081D27-E5AB-4D3C-AB1E-ACA9A1C0B469}" destId="{F9D5B495-6EB8-4354-8B76-23693A36DD9D}" srcOrd="3" destOrd="0" parTransId="{01EFF1AC-458F-46E6-9EC1-EA81C17D8B2B}" sibTransId="{50EF21E4-5A15-4FCA-BB75-6825CECA82E0}"/>
    <dgm:cxn modelId="{B852CFE5-AE17-0C4B-B174-F265D5F07261}" type="presOf" srcId="{7C081D27-E5AB-4D3C-AB1E-ACA9A1C0B469}" destId="{9D9EF86C-1816-42EB-B82B-A76EB1EEC75B}" srcOrd="0" destOrd="0" presId="urn:microsoft.com/office/officeart/2005/8/layout/arrow2"/>
    <dgm:cxn modelId="{B47875D2-2B46-465C-B629-4B28BDDA86F2}" srcId="{7C081D27-E5AB-4D3C-AB1E-ACA9A1C0B469}" destId="{D2EC3C59-DF47-4083-ADFB-BFF8C35D42AA}" srcOrd="4" destOrd="0" parTransId="{D6E7B609-E4D3-4783-A904-A2295E3B4098}" sibTransId="{285F071C-1579-42A6-8B96-09A93377B43F}"/>
    <dgm:cxn modelId="{3577C0AF-03D4-4A25-8639-0EF638A3501A}" srcId="{7C081D27-E5AB-4D3C-AB1E-ACA9A1C0B469}" destId="{B0487574-E912-4B46-A022-9832AA176213}" srcOrd="0" destOrd="0" parTransId="{BA7C6B8D-475E-4758-9903-E131F8E6D3E4}" sibTransId="{E407BEAC-D2D3-42FE-B9E9-05A19100838B}"/>
    <dgm:cxn modelId="{35231D93-AABC-D14A-8337-F201E55ED59A}" type="presOf" srcId="{B0487574-E912-4B46-A022-9832AA176213}" destId="{9B03C6CA-A068-4E1A-90F2-AB34F75377A1}" srcOrd="0" destOrd="0" presId="urn:microsoft.com/office/officeart/2005/8/layout/arrow2"/>
    <dgm:cxn modelId="{41EEE686-46AF-4726-BD51-F25B28273185}" srcId="{7C081D27-E5AB-4D3C-AB1E-ACA9A1C0B469}" destId="{688F2228-C1F7-410B-BDA0-4E316FB63FA3}" srcOrd="2" destOrd="0" parTransId="{E0E799F1-CB5F-4480-8F86-3CC17D344565}" sibTransId="{9DC06DF3-CCD2-46FF-B4EC-2E9FCD53E4E5}"/>
    <dgm:cxn modelId="{C52DE9A7-1BDB-7644-BCFB-40DCD160418D}" type="presOf" srcId="{688F2228-C1F7-410B-BDA0-4E316FB63FA3}" destId="{A8D5B825-0288-4C77-B597-21F30E7D1CBE}" srcOrd="0" destOrd="0" presId="urn:microsoft.com/office/officeart/2005/8/layout/arrow2"/>
    <dgm:cxn modelId="{7326F149-8DED-604B-A007-CCAA6F158023}" type="presOf" srcId="{D2EC3C59-DF47-4083-ADFB-BFF8C35D42AA}" destId="{DFBA22D8-9899-49A1-AC07-385FC0187D0F}" srcOrd="0" destOrd="0" presId="urn:microsoft.com/office/officeart/2005/8/layout/arrow2"/>
    <dgm:cxn modelId="{4A818823-1CAF-4E01-8B53-627F3BDD0E62}" srcId="{7C081D27-E5AB-4D3C-AB1E-ACA9A1C0B469}" destId="{7ED39856-B5C7-44A9-8D0B-00D5DC7EC893}" srcOrd="1" destOrd="0" parTransId="{EEFE08BF-DF22-4C15-A655-8FDF7DEF575A}" sibTransId="{8EBF59F8-5DC6-475C-A489-76A61ACB797E}"/>
    <dgm:cxn modelId="{FB4267B7-2A98-48BE-B17F-4468E820AFF3}" srcId="{7C081D27-E5AB-4D3C-AB1E-ACA9A1C0B469}" destId="{61C356CD-5674-42E3-8297-3B315095E45D}" srcOrd="5" destOrd="0" parTransId="{6758815F-1805-4FE7-853C-013F2BE40D1E}" sibTransId="{CD757A28-C541-4C17-A8F8-B5A6449822A6}"/>
    <dgm:cxn modelId="{DF0AA006-2633-4F47-AA9E-F8CC5854DDE8}" type="presParOf" srcId="{9D9EF86C-1816-42EB-B82B-A76EB1EEC75B}" destId="{35DF0C62-7BD8-4140-8541-89316449C2D3}" srcOrd="0" destOrd="0" presId="urn:microsoft.com/office/officeart/2005/8/layout/arrow2"/>
    <dgm:cxn modelId="{306557B8-500F-314D-9B31-7E888271AF72}" type="presParOf" srcId="{9D9EF86C-1816-42EB-B82B-A76EB1EEC75B}" destId="{4EFCF47A-6A58-422A-BC45-DD5BE2A9618F}" srcOrd="1" destOrd="0" presId="urn:microsoft.com/office/officeart/2005/8/layout/arrow2"/>
    <dgm:cxn modelId="{13995C73-7306-2E40-925B-FBCF0D3B39BC}" type="presParOf" srcId="{4EFCF47A-6A58-422A-BC45-DD5BE2A9618F}" destId="{237437B4-4FAA-4C7C-BDDE-901A8C41DBCF}" srcOrd="0" destOrd="0" presId="urn:microsoft.com/office/officeart/2005/8/layout/arrow2"/>
    <dgm:cxn modelId="{FD401CF9-4421-A848-9181-E1F58BCC2AF5}" type="presParOf" srcId="{4EFCF47A-6A58-422A-BC45-DD5BE2A9618F}" destId="{9B03C6CA-A068-4E1A-90F2-AB34F75377A1}" srcOrd="1" destOrd="0" presId="urn:microsoft.com/office/officeart/2005/8/layout/arrow2"/>
    <dgm:cxn modelId="{5DDC0370-B49A-8540-A532-98877F753268}" type="presParOf" srcId="{4EFCF47A-6A58-422A-BC45-DD5BE2A9618F}" destId="{39385027-6802-414F-9D23-1A9CEDD1AFDF}" srcOrd="2" destOrd="0" presId="urn:microsoft.com/office/officeart/2005/8/layout/arrow2"/>
    <dgm:cxn modelId="{59AC265A-52FB-C44E-BF59-508CD91E4897}" type="presParOf" srcId="{4EFCF47A-6A58-422A-BC45-DD5BE2A9618F}" destId="{74F8581E-0C32-4195-AA3A-D45E364BFC40}" srcOrd="3" destOrd="0" presId="urn:microsoft.com/office/officeart/2005/8/layout/arrow2"/>
    <dgm:cxn modelId="{64405E87-FFFF-754B-84C6-2BD028AC8AA1}" type="presParOf" srcId="{4EFCF47A-6A58-422A-BC45-DD5BE2A9618F}" destId="{ED62ED7A-4E41-4BEA-9FA7-668958BA784D}" srcOrd="4" destOrd="0" presId="urn:microsoft.com/office/officeart/2005/8/layout/arrow2"/>
    <dgm:cxn modelId="{C7FBA1B9-B586-A94C-A596-882AF0A47622}" type="presParOf" srcId="{4EFCF47A-6A58-422A-BC45-DD5BE2A9618F}" destId="{A8D5B825-0288-4C77-B597-21F30E7D1CBE}" srcOrd="5" destOrd="0" presId="urn:microsoft.com/office/officeart/2005/8/layout/arrow2"/>
    <dgm:cxn modelId="{A80937C6-72A6-C941-AA48-E240FE2151AC}" type="presParOf" srcId="{4EFCF47A-6A58-422A-BC45-DD5BE2A9618F}" destId="{33DA7405-021C-4B5A-ADC8-7545A7A5F23C}" srcOrd="6" destOrd="0" presId="urn:microsoft.com/office/officeart/2005/8/layout/arrow2"/>
    <dgm:cxn modelId="{13E0F635-56C1-1C4C-B50B-7BCB4C6ADE80}" type="presParOf" srcId="{4EFCF47A-6A58-422A-BC45-DD5BE2A9618F}" destId="{E6149B46-4296-456B-8851-78FC50163057}" srcOrd="7" destOrd="0" presId="urn:microsoft.com/office/officeart/2005/8/layout/arrow2"/>
    <dgm:cxn modelId="{6960A1DF-9227-B045-B7BA-60C5D9B65B54}" type="presParOf" srcId="{4EFCF47A-6A58-422A-BC45-DD5BE2A9618F}" destId="{943EB9E5-50C9-41FF-9CEA-0C16B0ABED58}" srcOrd="8" destOrd="0" presId="urn:microsoft.com/office/officeart/2005/8/layout/arrow2"/>
    <dgm:cxn modelId="{46B9A1CB-7EEA-434E-AD01-FD77823DDE39}"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787584" y="3569555"/>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500430" y="3880187"/>
          <a:ext cx="2333703" cy="417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500430" y="3880187"/>
        <a:ext cx="2333703" cy="417806"/>
      </dsp:txXfrm>
    </dsp:sp>
    <dsp:sp modelId="{39385027-6802-414F-9D23-1A9CEDD1AFDF}">
      <dsp:nvSpPr>
        <dsp:cNvPr id="0" name=""/>
        <dsp:cNvSpPr/>
      </dsp:nvSpPr>
      <dsp:spPr>
        <a:xfrm>
          <a:off x="1625114" y="2841677"/>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337098" y="3348250"/>
          <a:ext cx="2153041"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Opioids</a:t>
          </a:r>
          <a:endParaRPr lang="en-US" sz="1400" kern="1200" dirty="0"/>
        </a:p>
      </dsp:txBody>
      <dsp:txXfrm>
        <a:off x="1337098" y="3348250"/>
        <a:ext cx="2153041" cy="318199"/>
      </dsp:txXfrm>
    </dsp:sp>
    <dsp:sp modelId="{ED62ED7A-4E41-4BEA-9FA7-668958BA784D}">
      <dsp:nvSpPr>
        <dsp:cNvPr id="0" name=""/>
        <dsp:cNvSpPr/>
      </dsp:nvSpPr>
      <dsp:spPr>
        <a:xfrm>
          <a:off x="2613048" y="2274587"/>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186727" y="2826444"/>
          <a:ext cx="2433233"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a:t>
          </a:r>
          <a:r>
            <a:rPr lang="en-US" sz="1400" u="none" kern="1200" dirty="0" smtClean="0"/>
            <a:t>  Opioids with a </a:t>
          </a:r>
          <a:r>
            <a:rPr lang="en-US" sz="1400" kern="1200" dirty="0" smtClean="0"/>
            <a:t>Heightened Public Health Risk </a:t>
          </a:r>
          <a:endParaRPr lang="en-US" sz="1400" kern="1200" dirty="0"/>
        </a:p>
      </dsp:txBody>
      <dsp:txXfrm>
        <a:off x="2186727" y="2826444"/>
        <a:ext cx="2433233" cy="363759"/>
      </dsp:txXfrm>
    </dsp:sp>
    <dsp:sp modelId="{33DA7405-021C-4B5A-ADC8-7545A7A5F23C}">
      <dsp:nvSpPr>
        <dsp:cNvPr id="0" name=""/>
        <dsp:cNvSpPr/>
      </dsp:nvSpPr>
      <dsp:spPr>
        <a:xfrm>
          <a:off x="3769818" y="1731629"/>
          <a:ext cx="467715" cy="467715"/>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441595" y="2353121"/>
          <a:ext cx="3077825" cy="33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a:t>
          </a:r>
          <a:r>
            <a:rPr lang="en-US" sz="1400" u="none" kern="1200" dirty="0" smtClean="0"/>
            <a:t> Interchangeable Abuse Deterrent Drug Products</a:t>
          </a:r>
          <a:endParaRPr lang="en-US" sz="1400" u="none" kern="1200" dirty="0"/>
        </a:p>
      </dsp:txBody>
      <dsp:txXfrm>
        <a:off x="3441595" y="2353121"/>
        <a:ext cx="3077825" cy="339557"/>
      </dsp:txXfrm>
    </dsp:sp>
    <dsp:sp modelId="{943EB9E5-50C9-41FF-9CEA-0C16B0ABED58}">
      <dsp:nvSpPr>
        <dsp:cNvPr id="0" name=""/>
        <dsp:cNvSpPr/>
      </dsp:nvSpPr>
      <dsp:spPr>
        <a:xfrm>
          <a:off x="5070306" y="1279173"/>
          <a:ext cx="595960" cy="595960"/>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895483"/>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 Chemically Equivalent Substitutions</a:t>
          </a:r>
          <a:endParaRPr lang="en-US" sz="1400" u="none" kern="1200" dirty="0"/>
        </a:p>
      </dsp:txBody>
      <dsp:txXfrm>
        <a:off x="4908238" y="1895483"/>
        <a:ext cx="3061334" cy="38407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4"/>
            <a:ext cx="3039464" cy="464419"/>
          </a:xfrm>
          <a:prstGeom prst="rect">
            <a:avLst/>
          </a:prstGeom>
          <a:noFill/>
          <a:ln>
            <a:noFill/>
          </a:ln>
          <a:extLst/>
        </p:spPr>
        <p:txBody>
          <a:bodyPr vert="horz" wrap="square" lIns="90381" tIns="45189" rIns="90381" bIns="45189" numCol="1" anchor="t" anchorCtr="0" compatLnSpc="1">
            <a:prstTxWarp prst="textNoShape">
              <a:avLst/>
            </a:prstTxWarp>
          </a:bodyPr>
          <a:lstStyle>
            <a:lvl1pPr defTabSz="90400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970940" y="4"/>
            <a:ext cx="3039463" cy="464419"/>
          </a:xfrm>
          <a:prstGeom prst="rect">
            <a:avLst/>
          </a:prstGeom>
          <a:noFill/>
          <a:ln>
            <a:noFill/>
          </a:ln>
          <a:extLst/>
        </p:spPr>
        <p:txBody>
          <a:bodyPr vert="horz" wrap="square" lIns="90381" tIns="45189" rIns="90381" bIns="45189" numCol="1" anchor="t" anchorCtr="0" compatLnSpc="1">
            <a:prstTxWarp prst="textNoShape">
              <a:avLst/>
            </a:prstTxWarp>
          </a:bodyPr>
          <a:lstStyle>
            <a:lvl1pPr algn="r" defTabSz="90400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1" y="8831981"/>
            <a:ext cx="3039464" cy="464419"/>
          </a:xfrm>
          <a:prstGeom prst="rect">
            <a:avLst/>
          </a:prstGeom>
          <a:noFill/>
          <a:ln>
            <a:noFill/>
          </a:ln>
          <a:extLst/>
        </p:spPr>
        <p:txBody>
          <a:bodyPr vert="horz" wrap="square" lIns="90381" tIns="45189" rIns="90381" bIns="45189" numCol="1" anchor="b" anchorCtr="0" compatLnSpc="1">
            <a:prstTxWarp prst="textNoShape">
              <a:avLst/>
            </a:prstTxWarp>
          </a:bodyPr>
          <a:lstStyle>
            <a:lvl1pPr defTabSz="90400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70940" y="8831981"/>
            <a:ext cx="3039463" cy="464419"/>
          </a:xfrm>
          <a:prstGeom prst="rect">
            <a:avLst/>
          </a:prstGeom>
          <a:noFill/>
          <a:ln>
            <a:noFill/>
          </a:ln>
          <a:extLst/>
        </p:spPr>
        <p:txBody>
          <a:bodyPr vert="horz" wrap="square" lIns="90381" tIns="45189" rIns="90381" bIns="45189" numCol="1" anchor="b" anchorCtr="0" compatLnSpc="1">
            <a:prstTxWarp prst="textNoShape">
              <a:avLst/>
            </a:prstTxWarp>
          </a:bodyPr>
          <a:lstStyle>
            <a:lvl1pPr algn="r" defTabSz="903736"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4"/>
            <a:ext cx="3039464" cy="458012"/>
          </a:xfrm>
          <a:prstGeom prst="rect">
            <a:avLst/>
          </a:prstGeom>
          <a:noFill/>
          <a:ln>
            <a:noFill/>
          </a:ln>
          <a:extLst/>
        </p:spPr>
        <p:txBody>
          <a:bodyPr vert="horz" wrap="square" lIns="90381" tIns="45189" rIns="90381" bIns="45189" numCol="1" anchor="t" anchorCtr="0" compatLnSpc="1">
            <a:prstTxWarp prst="textNoShape">
              <a:avLst/>
            </a:prstTxWarp>
          </a:bodyPr>
          <a:lstStyle>
            <a:lvl1pPr defTabSz="90400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970940" y="4"/>
            <a:ext cx="3039463" cy="458012"/>
          </a:xfrm>
          <a:prstGeom prst="rect">
            <a:avLst/>
          </a:prstGeom>
          <a:noFill/>
          <a:ln>
            <a:noFill/>
          </a:ln>
          <a:extLst/>
        </p:spPr>
        <p:txBody>
          <a:bodyPr vert="horz" wrap="square" lIns="90381" tIns="45189" rIns="90381" bIns="45189" numCol="1" anchor="t" anchorCtr="0" compatLnSpc="1">
            <a:prstTxWarp prst="textNoShape">
              <a:avLst/>
            </a:prstTxWarp>
          </a:bodyPr>
          <a:lstStyle>
            <a:lvl1pPr algn="r" defTabSz="90400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95400" y="682625"/>
            <a:ext cx="4498975" cy="3375025"/>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43632" y="4418395"/>
            <a:ext cx="6155197" cy="3885110"/>
          </a:xfrm>
          <a:prstGeom prst="rect">
            <a:avLst/>
          </a:prstGeom>
          <a:noFill/>
          <a:ln>
            <a:noFill/>
          </a:ln>
          <a:extLst/>
        </p:spPr>
        <p:txBody>
          <a:bodyPr vert="horz" wrap="square" lIns="90381" tIns="45189" rIns="90381" bIns="451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1" y="8838388"/>
            <a:ext cx="3039464" cy="458012"/>
          </a:xfrm>
          <a:prstGeom prst="rect">
            <a:avLst/>
          </a:prstGeom>
          <a:noFill/>
          <a:ln>
            <a:noFill/>
          </a:ln>
          <a:extLst/>
        </p:spPr>
        <p:txBody>
          <a:bodyPr vert="horz" wrap="square" lIns="90381" tIns="45189" rIns="90381" bIns="45189" numCol="1" anchor="b" anchorCtr="0" compatLnSpc="1">
            <a:prstTxWarp prst="textNoShape">
              <a:avLst/>
            </a:prstTxWarp>
          </a:bodyPr>
          <a:lstStyle>
            <a:lvl1pPr defTabSz="90400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70940" y="8838388"/>
            <a:ext cx="3039463" cy="458012"/>
          </a:xfrm>
          <a:prstGeom prst="rect">
            <a:avLst/>
          </a:prstGeom>
          <a:noFill/>
          <a:ln>
            <a:noFill/>
          </a:ln>
          <a:extLst/>
        </p:spPr>
        <p:txBody>
          <a:bodyPr vert="horz" wrap="square" lIns="90381" tIns="45189" rIns="90381" bIns="45189" numCol="1" anchor="b" anchorCtr="0" compatLnSpc="1">
            <a:prstTxWarp prst="textNoShape">
              <a:avLst/>
            </a:prstTxWarp>
          </a:bodyPr>
          <a:lstStyle>
            <a:lvl1pPr algn="r" defTabSz="903736"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903736">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48582" indent="-287916" algn="just" defTabSz="903736">
              <a:spcBef>
                <a:spcPct val="30000"/>
              </a:spcBef>
              <a:buChar char="•"/>
              <a:defRPr sz="1200">
                <a:solidFill>
                  <a:schemeClr val="tx1"/>
                </a:solidFill>
                <a:latin typeface="Arial" pitchFamily="34" charset="0"/>
                <a:ea typeface="ＭＳ Ｐゴシック" pitchFamily="34" charset="-128"/>
              </a:defRPr>
            </a:lvl2pPr>
            <a:lvl3pPr marL="1150065" indent="-228733" algn="just" defTabSz="903736">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612329" indent="-228733" defTabSz="903736">
              <a:spcBef>
                <a:spcPct val="30000"/>
              </a:spcBef>
              <a:defRPr sz="1200">
                <a:solidFill>
                  <a:schemeClr val="tx1"/>
                </a:solidFill>
                <a:latin typeface="Arial" pitchFamily="34" charset="0"/>
                <a:ea typeface="ＭＳ Ｐゴシック" pitchFamily="34" charset="-128"/>
              </a:defRPr>
            </a:lvl4pPr>
            <a:lvl5pPr marL="2072994" indent="-228733" defTabSz="903736">
              <a:spcBef>
                <a:spcPct val="30000"/>
              </a:spcBef>
              <a:defRPr sz="1200">
                <a:solidFill>
                  <a:schemeClr val="tx1"/>
                </a:solidFill>
                <a:latin typeface="Times New Roman" pitchFamily="18" charset="0"/>
                <a:ea typeface="ＭＳ Ｐゴシック" pitchFamily="34" charset="-128"/>
              </a:defRPr>
            </a:lvl5pPr>
            <a:lvl6pPr marL="2533659" indent="-228733" defTabSz="903736"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94325" indent="-228733" defTabSz="903736"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54992" indent="-228733" defTabSz="903736"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915657" indent="-228733" defTabSz="903736"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91280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p>
        </p:txBody>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C25D5C1E-0D01-5747-9BFD-7F706FFB6253}" type="slidenum">
              <a:rPr lang="en-US" sz="1200">
                <a:latin typeface="Times New Roman" charset="0"/>
              </a:rPr>
              <a:pPr/>
              <a:t>11</a:t>
            </a:fld>
            <a:endParaRPr lang="en-US" sz="1200">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1258585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This</a:t>
            </a:r>
            <a:r>
              <a:rPr lang="en-US" baseline="0" dirty="0" smtClean="0"/>
              <a:t> </a:t>
            </a:r>
            <a:r>
              <a:rPr lang="en-US" dirty="0" smtClean="0"/>
              <a:t>regulation change is not intended to substitute one</a:t>
            </a:r>
            <a:r>
              <a:rPr lang="en-US" baseline="0" dirty="0" smtClean="0"/>
              <a:t> process for another.</a:t>
            </a:r>
          </a:p>
          <a:p>
            <a:pPr marL="171450" indent="-171450">
              <a:buFont typeface="Arial" panose="020B0604020202020204" pitchFamily="34" charset="0"/>
              <a:buChar char="•"/>
            </a:pPr>
            <a:r>
              <a:rPr lang="en-US" baseline="0" dirty="0" smtClean="0"/>
              <a:t>The process for determining a formulary of abuse deterrent opioids was recently mandated by statute.</a:t>
            </a:r>
          </a:p>
          <a:p>
            <a:pPr marL="171450" indent="-171450">
              <a:buFont typeface="Arial" panose="020B0604020202020204" pitchFamily="34" charset="0"/>
              <a:buChar char="•"/>
            </a:pPr>
            <a:r>
              <a:rPr lang="en-US" baseline="0" dirty="0" smtClean="0"/>
              <a:t>The elimination of the list of interchangeable generic drugs is not part of that process, but an additional efficiency that we were able to accomplish as part of the Governor’s reg. review.</a:t>
            </a:r>
          </a:p>
          <a:p>
            <a:pPr marL="171450" indent="-171450">
              <a:buFont typeface="Arial" panose="020B0604020202020204" pitchFamily="34" charset="0"/>
              <a:buChar char="•"/>
            </a:pPr>
            <a:r>
              <a:rPr lang="en-US" baseline="0" dirty="0" smtClean="0"/>
              <a:t>It is a happy coincidence that the elimination of the generic list and the addition of the abuse deterrent list are being proposed at the </a:t>
            </a:r>
            <a:r>
              <a:rPr lang="en-US" baseline="0" smtClean="0"/>
              <a:t>same time.</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1038068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20</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22</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23</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2</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xfrm>
            <a:off x="185632" y="4419126"/>
            <a:ext cx="6708547" cy="388381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sz="1000"/>
          </a:p>
        </p:txBody>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B6695631-9295-734E-B607-8001D93F51E2}" type="slidenum">
              <a:rPr lang="en-US" sz="1200">
                <a:latin typeface="Times New Roman" charset="0"/>
              </a:rPr>
              <a:pPr/>
              <a:t>4</a:t>
            </a:fld>
            <a:endParaRPr lang="en-US" sz="120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p>
        </p:txBody>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99A35A39-70D3-894F-9883-917AC546D98E}" type="slidenum">
              <a:rPr lang="en-US" sz="1200">
                <a:latin typeface="Times New Roman" charset="0"/>
              </a:rPr>
              <a:pPr/>
              <a:t>5</a:t>
            </a:fld>
            <a:endParaRPr lang="en-US" sz="1200">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sz="1400"/>
          </a:p>
        </p:txBody>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E933E196-0FC6-0040-8791-C4A33212C0B7}" type="slidenum">
              <a:rPr lang="en-US" sz="1200">
                <a:latin typeface="Times New Roman" charset="0"/>
              </a:rPr>
              <a:pPr/>
              <a:t>6</a:t>
            </a:fld>
            <a:endParaRPr lang="en-US" sz="120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xfrm>
            <a:off x="543981" y="4263194"/>
            <a:ext cx="6154882" cy="47213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Arial" charset="0"/>
              <a:buNone/>
            </a:pPr>
            <a:endParaRPr lang="en-US" i="1"/>
          </a:p>
          <a:p>
            <a:endParaRPr lang="en-US"/>
          </a:p>
        </p:txBody>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D57D0930-5901-9540-B9FC-CEC29133815A}" type="slidenum">
              <a:rPr lang="en-US" sz="1200">
                <a:latin typeface="Times New Roman" charset="0"/>
              </a:rPr>
              <a:pPr/>
              <a:t>7</a:t>
            </a:fld>
            <a:endParaRPr lang="en-US" sz="120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881EF058-2BEE-AD48-8A67-0664AC0A43FE}" type="slidenum">
              <a:rPr lang="en-US" sz="1200">
                <a:latin typeface="Times New Roman" charset="0"/>
              </a:rPr>
              <a:pPr/>
              <a:t>8</a:t>
            </a:fld>
            <a:endParaRPr lang="en-US" sz="1200">
              <a:latin typeface="Times New Roman" charset="0"/>
            </a:endParaRPr>
          </a:p>
        </p:txBody>
      </p:sp>
      <p:sp>
        <p:nvSpPr>
          <p:cNvPr id="19460"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B4753C74-DE00-8549-B786-B9D0A411E7DC}" type="slidenum">
              <a:rPr lang="en-US" sz="1200">
                <a:latin typeface="Times New Roman" charset="0"/>
              </a:rPr>
              <a:pPr/>
              <a:t>9</a:t>
            </a:fld>
            <a:endParaRPr lang="en-US" sz="1200">
              <a:latin typeface="Times New Roman"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p>
        </p:txBody>
      </p:sp>
      <p:sp>
        <p:nvSpPr>
          <p:cNvPr id="4" name="Slide Number Placeholder 3"/>
          <p:cNvSpPr>
            <a:spLocks noGrp="1"/>
          </p:cNvSpPr>
          <p:nvPr>
            <p:ph type="sldNum" sz="quarter" idx="5"/>
          </p:nvPr>
        </p:nvSpPr>
        <p:spPr/>
        <p:txBody>
          <a:bodyPr/>
          <a:lstStyle>
            <a:lvl1pPr defTabSz="903412" eaLnBrk="0" hangingPunct="0">
              <a:defRPr sz="2400">
                <a:solidFill>
                  <a:schemeClr val="tx1"/>
                </a:solidFill>
                <a:latin typeface="Calibri" charset="0"/>
                <a:ea typeface="ＭＳ Ｐゴシック" charset="0"/>
                <a:cs typeface="ＭＳ Ｐゴシック" charset="0"/>
              </a:defRPr>
            </a:lvl1pPr>
            <a:lvl2pPr marL="753648" indent="-289865" defTabSz="903412" eaLnBrk="0" hangingPunct="0">
              <a:defRPr sz="2400">
                <a:solidFill>
                  <a:schemeClr val="tx1"/>
                </a:solidFill>
                <a:latin typeface="Calibri" charset="0"/>
                <a:ea typeface="ＭＳ Ｐゴシック" charset="0"/>
              </a:defRPr>
            </a:lvl2pPr>
            <a:lvl3pPr marL="1159459" indent="-231892" defTabSz="903412" eaLnBrk="0" hangingPunct="0">
              <a:defRPr sz="2400">
                <a:solidFill>
                  <a:schemeClr val="tx1"/>
                </a:solidFill>
                <a:latin typeface="Calibri" charset="0"/>
                <a:ea typeface="ＭＳ Ｐゴシック" charset="0"/>
              </a:defRPr>
            </a:lvl3pPr>
            <a:lvl4pPr marL="1623243" indent="-231892" defTabSz="903412" eaLnBrk="0" hangingPunct="0">
              <a:defRPr sz="2400">
                <a:solidFill>
                  <a:schemeClr val="tx1"/>
                </a:solidFill>
                <a:latin typeface="Calibri" charset="0"/>
                <a:ea typeface="ＭＳ Ｐゴシック" charset="0"/>
              </a:defRPr>
            </a:lvl4pPr>
            <a:lvl5pPr marL="2087027" indent="-231892" defTabSz="903412" eaLnBrk="0" hangingPunct="0">
              <a:defRPr sz="2400">
                <a:solidFill>
                  <a:schemeClr val="tx1"/>
                </a:solidFill>
                <a:latin typeface="Calibri" charset="0"/>
                <a:ea typeface="ＭＳ Ｐゴシック" charset="0"/>
              </a:defRPr>
            </a:lvl5pPr>
            <a:lvl6pPr marL="2550810" indent="-231892" defTabSz="903412" eaLnBrk="0" fontAlgn="base" hangingPunct="0">
              <a:spcBef>
                <a:spcPct val="0"/>
              </a:spcBef>
              <a:spcAft>
                <a:spcPct val="0"/>
              </a:spcAft>
              <a:defRPr sz="2400">
                <a:solidFill>
                  <a:schemeClr val="tx1"/>
                </a:solidFill>
                <a:latin typeface="Calibri" charset="0"/>
                <a:ea typeface="ＭＳ Ｐゴシック" charset="0"/>
              </a:defRPr>
            </a:lvl6pPr>
            <a:lvl7pPr marL="3014594" indent="-231892" defTabSz="903412" eaLnBrk="0" fontAlgn="base" hangingPunct="0">
              <a:spcBef>
                <a:spcPct val="0"/>
              </a:spcBef>
              <a:spcAft>
                <a:spcPct val="0"/>
              </a:spcAft>
              <a:defRPr sz="2400">
                <a:solidFill>
                  <a:schemeClr val="tx1"/>
                </a:solidFill>
                <a:latin typeface="Calibri" charset="0"/>
                <a:ea typeface="ＭＳ Ｐゴシック" charset="0"/>
              </a:defRPr>
            </a:lvl7pPr>
            <a:lvl8pPr marL="3478378" indent="-231892" defTabSz="903412" eaLnBrk="0" fontAlgn="base" hangingPunct="0">
              <a:spcBef>
                <a:spcPct val="0"/>
              </a:spcBef>
              <a:spcAft>
                <a:spcPct val="0"/>
              </a:spcAft>
              <a:defRPr sz="2400">
                <a:solidFill>
                  <a:schemeClr val="tx1"/>
                </a:solidFill>
                <a:latin typeface="Calibri" charset="0"/>
                <a:ea typeface="ＭＳ Ｐゴシック" charset="0"/>
              </a:defRPr>
            </a:lvl8pPr>
            <a:lvl9pPr marL="3942161" indent="-231892" defTabSz="903412" eaLnBrk="0" fontAlgn="base" hangingPunct="0">
              <a:spcBef>
                <a:spcPct val="0"/>
              </a:spcBef>
              <a:spcAft>
                <a:spcPct val="0"/>
              </a:spcAft>
              <a:defRPr sz="2400">
                <a:solidFill>
                  <a:schemeClr val="tx1"/>
                </a:solidFill>
                <a:latin typeface="Calibri" charset="0"/>
                <a:ea typeface="ＭＳ Ｐゴシック" charset="0"/>
              </a:defRPr>
            </a:lvl9pPr>
          </a:lstStyle>
          <a:p>
            <a:fld id="{94986FB4-7101-6842-826A-92C86BB24B80}" type="slidenum">
              <a:rPr lang="en-US" sz="1200">
                <a:latin typeface="Times New Roman" charset="0"/>
              </a:rPr>
              <a:pPr/>
              <a:t>10</a:t>
            </a:fld>
            <a:endParaRPr lang="en-US" sz="1200">
              <a:latin typeface="Times New Roman" charset="0"/>
            </a:endParaRP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01/09/2017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01/09/2017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 Id="rId3" Type="http://schemas.openxmlformats.org/officeDocument/2006/relationships/image" Target="../media/image2.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4.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5.xml"/>
  <Relationship Id="rId3" Type="http://schemas.openxmlformats.org/officeDocument/2006/relationships/image" Target="../media/image3.wmf"/>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rgbClr val="00336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rgbClr val="003366"/>
                </a:solidFill>
              </a:rPr>
              <a:t>Bureau of Health Care Safety and Quality</a:t>
            </a:r>
          </a:p>
          <a:p>
            <a:pPr algn="ctr"/>
            <a:r>
              <a:rPr lang="en-US" altLang="en-US" b="1" dirty="0">
                <a:solidFill>
                  <a:srgbClr val="003366"/>
                </a:solidFill>
              </a:rPr>
              <a:t>Department of Public Health</a:t>
            </a:r>
          </a:p>
          <a:p>
            <a:pPr algn="ctr"/>
            <a:r>
              <a:rPr lang="en-US" altLang="en-US" b="1" dirty="0" smtClean="0">
                <a:solidFill>
                  <a:srgbClr val="003366"/>
                </a:solidFill>
              </a:rPr>
              <a:t>December 15, 2016</a:t>
            </a:r>
            <a:endParaRPr lang="en-US" altLang="en-US" dirty="0">
              <a:solidFill>
                <a:srgbClr val="00336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a:latin typeface="Calibri" charset="0"/>
                <a:ea typeface="ＭＳ Ｐゴシック" charset="0"/>
              </a:rPr>
              <a:t>Formulary – Substitutions</a:t>
            </a:r>
          </a:p>
        </p:txBody>
      </p:sp>
      <p:sp>
        <p:nvSpPr>
          <p:cNvPr id="10243"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3C2E59EC-C4CC-AE41-BBCD-79CD2B0071E9}" type="slidenum">
              <a:rPr lang="en-US" sz="1400">
                <a:cs typeface="Arial" charset="0"/>
              </a:rPr>
              <a:pPr/>
              <a:t>10</a:t>
            </a:fld>
            <a:endParaRPr lang="en-US" sz="1400">
              <a:cs typeface="Arial" charset="0"/>
            </a:endParaRPr>
          </a:p>
        </p:txBody>
      </p:sp>
      <p:graphicFrame>
        <p:nvGraphicFramePr>
          <p:cNvPr id="10" name="Content Placeholder 9"/>
          <p:cNvGraphicFramePr>
            <a:graphicFrameLocks noGrp="1"/>
          </p:cNvGraphicFramePr>
          <p:nvPr>
            <p:ph idx="1"/>
          </p:nvPr>
        </p:nvGraphicFramePr>
        <p:xfrm>
          <a:off x="457200" y="1498600"/>
          <a:ext cx="8229600" cy="4749800"/>
        </p:xfrm>
        <a:graphic>
          <a:graphicData uri="http://schemas.openxmlformats.org/drawingml/2006/table">
            <a:tbl>
              <a:tblPr/>
              <a:tblGrid>
                <a:gridCol w="2235200"/>
                <a:gridCol w="1776413"/>
                <a:gridCol w="1479550"/>
                <a:gridCol w="1258887"/>
                <a:gridCol w="1479550"/>
              </a:tblGrid>
              <a:tr h="558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Times New Roman" charset="0"/>
                          <a:ea typeface="ＭＳ Ｐゴシック" charset="0"/>
                          <a:cs typeface="Calibri" charset="0"/>
                        </a:rPr>
                        <a:t>HPHR Opioid</a:t>
                      </a:r>
                      <a:endParaRPr kumimoji="0" lang="en-US" sz="12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a:ln>
                            <a:noFill/>
                          </a:ln>
                          <a:solidFill>
                            <a:schemeClr val="tx1"/>
                          </a:solidFill>
                          <a:effectLst/>
                          <a:latin typeface="Times New Roman" charset="0"/>
                          <a:ea typeface="ＭＳ Ｐゴシック" charset="0"/>
                          <a:cs typeface="Calibri" charset="0"/>
                        </a:rPr>
                        <a:t>Interchangeable Abuse Deterrent Drug Product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a:ln>
                            <a:noFill/>
                          </a:ln>
                          <a:solidFill>
                            <a:schemeClr val="tx1"/>
                          </a:solidFill>
                          <a:effectLst/>
                          <a:latin typeface="Times New Roman" charset="0"/>
                          <a:ea typeface="ＭＳ Ｐゴシック" charset="0"/>
                          <a:cs typeface="Calibri" charset="0"/>
                        </a:rPr>
                        <a:t>Commercially Available Strengths</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a:ln>
                            <a:noFill/>
                          </a:ln>
                          <a:solidFill>
                            <a:schemeClr val="tx1"/>
                          </a:solidFill>
                          <a:effectLst/>
                          <a:latin typeface="Times New Roman" charset="0"/>
                          <a:ea typeface="ＭＳ Ｐゴシック" charset="0"/>
                          <a:cs typeface="Calibri" charset="0"/>
                        </a:rPr>
                        <a:t>  Dosing Frequency</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a:ln>
                            <a:noFill/>
                          </a:ln>
                          <a:solidFill>
                            <a:schemeClr val="tx1"/>
                          </a:solidFill>
                          <a:effectLst/>
                          <a:latin typeface="Times New Roman" charset="0"/>
                          <a:ea typeface="ＭＳ Ｐゴシック" charset="0"/>
                          <a:cs typeface="Calibri" charset="0"/>
                        </a:rPr>
                        <a:t>ADP Efficacy Category</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r>
              <a:tr h="2794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Kadian</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(morphine ER capsules)</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Embeda</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(morphine sulfate extended-release/naltrexone capsule)</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20 mg/0.8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Q24H or Q12H</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Category II</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8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Morphine ER 12 or 24 hour capsules (generic Kadian</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30 mg/1.2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558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Morphine ER 24 hour capsules (generic Avinza</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50 mg/2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558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Morphine ER tablet (generic MS Contin</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60 mg/2.4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2794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MS Contin</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(morphine ER tablet)†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80 mg/3.2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279400">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Zohydro ER</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(hydrocodone ER capsule)†</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E6E6E6"/>
                    </a:solidFill>
                  </a:tcPr>
                </a:tc>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Hysingla ER</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(hydrocodone extended-release tablet)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20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Q24H</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E6E6E6"/>
                    </a:solidFill>
                  </a:tcPr>
                </a:tc>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Times New Roman" charset="0"/>
                          <a:ea typeface="ＭＳ Ｐゴシック" charset="0"/>
                          <a:cs typeface="Calibri" charset="0"/>
                        </a:rPr>
                        <a:t>Category II</a:t>
                      </a:r>
                      <a:endParaRPr kumimoji="0" lang="en-US" sz="12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E6E6E6"/>
                    </a:solidFill>
                  </a:tcPr>
                </a:tc>
              </a:tr>
              <a:tr h="279400">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30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279400">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40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279400">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60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279400">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80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279400">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100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279400">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Times New Roman" charset="0"/>
                          <a:ea typeface="ＭＳ Ｐゴシック" charset="0"/>
                          <a:cs typeface="Calibri" charset="0"/>
                        </a:rPr>
                        <a:t>120 mg</a:t>
                      </a:r>
                      <a:endParaRPr kumimoji="0" lang="en-US" sz="12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bl>
          </a:graphicData>
        </a:graphic>
      </p:graphicFrame>
      <p:sp>
        <p:nvSpPr>
          <p:cNvPr id="10298" name="Rectangle 2"/>
          <p:cNvSpPr>
            <a:spLocks noChangeArrowheads="1"/>
          </p:cNvSpPr>
          <p:nvPr/>
        </p:nvSpPr>
        <p:spPr bwMode="auto">
          <a:xfrm>
            <a:off x="457200" y="22955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endParaRPr lang="en-US">
              <a:cs typeface="Arial" charset="0"/>
            </a:endParaRPr>
          </a:p>
        </p:txBody>
      </p:sp>
    </p:spTree>
    <p:extLst>
      <p:ext uri="{BB962C8B-B14F-4D97-AF65-F5344CB8AC3E}">
        <p14:creationId xmlns:p14="http://schemas.microsoft.com/office/powerpoint/2010/main" val="532088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latin typeface="Calibri" charset="0"/>
                <a:ea typeface="ＭＳ Ｐゴシック" charset="0"/>
              </a:rPr>
              <a:t>Formulary – No Substitutions</a:t>
            </a:r>
          </a:p>
        </p:txBody>
      </p:sp>
      <p:sp>
        <p:nvSpPr>
          <p:cNvPr id="11267"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0854E0B6-F57E-664F-95F0-BD66FDE1E494}" type="slidenum">
              <a:rPr lang="en-US" sz="1400">
                <a:cs typeface="Arial" charset="0"/>
              </a:rPr>
              <a:pPr/>
              <a:t>11</a:t>
            </a:fld>
            <a:endParaRPr lang="en-US" sz="1400">
              <a:cs typeface="Arial" charset="0"/>
            </a:endParaRPr>
          </a:p>
        </p:txBody>
      </p:sp>
      <p:sp>
        <p:nvSpPr>
          <p:cNvPr id="11268" name="Rectangle 2"/>
          <p:cNvSpPr>
            <a:spLocks noChangeArrowheads="1"/>
          </p:cNvSpPr>
          <p:nvPr/>
        </p:nvSpPr>
        <p:spPr bwMode="auto">
          <a:xfrm>
            <a:off x="457200" y="22955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endParaRPr lang="en-US">
              <a:cs typeface="Arial"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90229134"/>
              </p:ext>
            </p:extLst>
          </p:nvPr>
        </p:nvGraphicFramePr>
        <p:xfrm>
          <a:off x="457200" y="1757363"/>
          <a:ext cx="6602819" cy="4602480"/>
        </p:xfrm>
        <a:graphic>
          <a:graphicData uri="http://schemas.openxmlformats.org/drawingml/2006/table">
            <a:tbl>
              <a:tblPr/>
              <a:tblGrid>
                <a:gridCol w="1793358"/>
                <a:gridCol w="1425262"/>
                <a:gridCol w="1187081"/>
                <a:gridCol w="1010037"/>
                <a:gridCol w="1187081"/>
              </a:tblGrid>
              <a:tr h="149517">
                <a:tc rowSpan="5">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Times New Roman" charset="0"/>
                          <a:ea typeface="ＭＳ Ｐゴシック" charset="0"/>
                          <a:cs typeface="Calibri" charset="0"/>
                        </a:rPr>
                        <a:t>No equivalent HPHR opioid identified</a:t>
                      </a:r>
                      <a:endParaRPr kumimoji="0" lang="en-US" sz="12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Nucynta ER</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(tapentadol extended-release tablet)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50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Q12H</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Category II</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100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150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200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250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rowSpan="2">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No equivalent HPHR opioid identified</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2">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Oxaydo</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 (oxycodone immediate-release tablet)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5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Q4-6H</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Category III</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7.5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49517">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No equivalent HPHR opioid identified</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Oxycodone extended-release tablet‡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Q12H or Q8H</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Category II</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15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20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30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40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60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80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49517">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No equivalent HPHR opioid identified</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OxyContin</a:t>
                      </a:r>
                      <a:r>
                        <a:rPr kumimoji="0" lang="en-US" sz="1100" b="0" i="0" u="none" strike="noStrike" cap="none" normalizeH="0" baseline="30000">
                          <a:ln>
                            <a:noFill/>
                          </a:ln>
                          <a:solidFill>
                            <a:schemeClr val="tx1"/>
                          </a:solidFill>
                          <a:effectLst/>
                          <a:latin typeface="Times New Roman" charset="0"/>
                          <a:ea typeface="ＭＳ Ｐゴシック" charset="0"/>
                          <a:cs typeface="Calibri" charset="0"/>
                        </a:rPr>
                        <a:t>® </a:t>
                      </a: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(oxycodone extended-release tablet)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Q12H or Q8H</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Category II</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15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20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30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40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60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49517">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Times New Roman" charset="0"/>
                          <a:ea typeface="ＭＳ Ｐゴシック" charset="0"/>
                          <a:cs typeface="Calibri" charset="0"/>
                        </a:rPr>
                        <a:t>80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vMerge="1">
                  <a:txBody>
                    <a:bodyPr/>
                    <a:lstStyle/>
                    <a:p>
                      <a:endParaRPr lang="en-US"/>
                    </a:p>
                  </a:txBody>
                  <a:tcPr/>
                </a:tc>
                <a:tc vMerge="1">
                  <a:txBody>
                    <a:bodyPr/>
                    <a:lstStyle/>
                    <a:p>
                      <a:endParaRPr lang="en-US"/>
                    </a:p>
                  </a:txBody>
                  <a:tcPr/>
                </a:tc>
              </a:tr>
              <a:tr h="162494">
                <a:tc rowSpan="5">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No equivalent HPHR opioid identified</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Xtampza ER</a:t>
                      </a:r>
                      <a:r>
                        <a:rPr kumimoji="0" lang="en-US" sz="1200" b="0" i="0" u="none" strike="noStrike" cap="none" normalizeH="0" baseline="30000">
                          <a:ln>
                            <a:noFill/>
                          </a:ln>
                          <a:solidFill>
                            <a:schemeClr val="tx1"/>
                          </a:solidFill>
                          <a:effectLst/>
                          <a:latin typeface="Times New Roman" charset="0"/>
                          <a:ea typeface="ＭＳ Ｐゴシック" charset="0"/>
                          <a:cs typeface="Calibri" charset="0"/>
                        </a:rPr>
                        <a:t>®</a:t>
                      </a: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 (oxycodone ER capsule)</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9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Times New Roman" charset="0"/>
                          <a:ea typeface="ＭＳ Ｐゴシック" charset="0"/>
                          <a:cs typeface="Calibri" charset="0"/>
                        </a:rPr>
                        <a:t>Every 12 hours with food</a:t>
                      </a:r>
                      <a:endParaRPr kumimoji="0" lang="en-US" sz="12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Category II</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2494">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13.5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62494">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18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62494">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Calibri" charset="0"/>
                        </a:rPr>
                        <a:t>27 mg</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62494">
                <a:tc vMerge="1">
                  <a:txBody>
                    <a:bodyPr/>
                    <a:lstStyle/>
                    <a:p>
                      <a:endParaRPr lang="en-US"/>
                    </a:p>
                  </a:txBody>
                  <a:tcPr/>
                </a:tc>
                <a:tc v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Times New Roman" charset="0"/>
                          <a:ea typeface="ＭＳ Ｐゴシック" charset="0"/>
                          <a:cs typeface="Calibri" charset="0"/>
                        </a:rPr>
                        <a:t>36 mg</a:t>
                      </a:r>
                      <a:endParaRPr kumimoji="0" lang="en-US" sz="1200" b="0" i="0" u="none" strike="noStrike" cap="none" normalizeH="0" baseline="0" dirty="0">
                        <a:ln>
                          <a:noFill/>
                        </a:ln>
                        <a:solidFill>
                          <a:schemeClr val="tx1"/>
                        </a:solidFill>
                        <a:effectLst/>
                        <a:latin typeface="Times New Roman" charset="0"/>
                        <a:ea typeface="ＭＳ Ｐゴシック" charset="0"/>
                        <a:cs typeface="Times New Roman"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bl>
          </a:graphicData>
        </a:graphic>
      </p:graphicFrame>
      <p:sp>
        <p:nvSpPr>
          <p:cNvPr id="11349" name="Rectangle 1"/>
          <p:cNvSpPr>
            <a:spLocks noChangeArrowheads="1"/>
          </p:cNvSpPr>
          <p:nvPr/>
        </p:nvSpPr>
        <p:spPr bwMode="auto">
          <a:xfrm>
            <a:off x="457200" y="15033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endParaRPr lang="en-US">
              <a:cs typeface="Arial" charset="0"/>
            </a:endParaRPr>
          </a:p>
        </p:txBody>
      </p:sp>
      <p:graphicFrame>
        <p:nvGraphicFramePr>
          <p:cNvPr id="7" name="Table 6"/>
          <p:cNvGraphicFramePr>
            <a:graphicFrameLocks noGrp="1"/>
          </p:cNvGraphicFramePr>
          <p:nvPr/>
        </p:nvGraphicFramePr>
        <p:xfrm>
          <a:off x="457200" y="1257300"/>
          <a:ext cx="8229600" cy="474663"/>
        </p:xfrm>
        <a:graphic>
          <a:graphicData uri="http://schemas.openxmlformats.org/drawingml/2006/table">
            <a:tbl>
              <a:tblPr firstRow="1" firstCol="1" lastRow="1" lastCol="1" bandRow="1" bandCol="1"/>
              <a:tblGrid>
                <a:gridCol w="2235017"/>
                <a:gridCol w="1776173"/>
                <a:gridCol w="1480144"/>
                <a:gridCol w="1258122"/>
                <a:gridCol w="1480144"/>
              </a:tblGrid>
              <a:tr h="474663">
                <a:tc>
                  <a:txBody>
                    <a:bodyPr/>
                    <a:lstStyle/>
                    <a:p>
                      <a:pPr marL="0" marR="0" algn="ctr">
                        <a:spcBef>
                          <a:spcPts val="0"/>
                        </a:spcBef>
                        <a:spcAft>
                          <a:spcPts val="0"/>
                        </a:spcAft>
                      </a:pPr>
                      <a:r>
                        <a:rPr lang="en-US" sz="1100" b="1" dirty="0">
                          <a:effectLst/>
                          <a:latin typeface="Times New Roman"/>
                          <a:ea typeface="Calibri"/>
                        </a:rPr>
                        <a:t>HPHR Opioid</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100" b="1" dirty="0">
                          <a:effectLst/>
                          <a:latin typeface="Times New Roman"/>
                          <a:ea typeface="Calibri"/>
                        </a:rPr>
                        <a:t>Interchangeable Abuse Deterrent Drug Product</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100" b="1">
                          <a:effectLst/>
                          <a:latin typeface="Times New Roman"/>
                          <a:ea typeface="Calibri"/>
                        </a:rPr>
                        <a:t>Commercially Available Strengths</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100" b="1" dirty="0" smtClean="0">
                          <a:effectLst/>
                          <a:latin typeface="Times New Roman"/>
                          <a:ea typeface="Calibri"/>
                        </a:rPr>
                        <a:t>  Dosing </a:t>
                      </a:r>
                      <a:r>
                        <a:rPr lang="en-US" sz="1100" b="1" dirty="0">
                          <a:effectLst/>
                          <a:latin typeface="Times New Roman"/>
                          <a:ea typeface="Calibri"/>
                        </a:rPr>
                        <a:t>Frequency</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100" b="1" dirty="0">
                          <a:effectLst/>
                          <a:latin typeface="Times New Roman"/>
                          <a:ea typeface="Calibri"/>
                        </a:rPr>
                        <a:t>ADP Efficacy Category</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r>
            </a:tbl>
          </a:graphicData>
        </a:graphic>
      </p:graphicFrame>
    </p:spTree>
    <p:extLst>
      <p:ext uri="{BB962C8B-B14F-4D97-AF65-F5344CB8AC3E}">
        <p14:creationId xmlns:p14="http://schemas.microsoft.com/office/powerpoint/2010/main" val="3751408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latin typeface="Calibri" charset="0"/>
                <a:ea typeface="ＭＳ Ｐゴシック" charset="0"/>
              </a:rPr>
              <a:t>Thank You</a:t>
            </a:r>
          </a:p>
        </p:txBody>
      </p:sp>
      <p:sp>
        <p:nvSpPr>
          <p:cNvPr id="12291" name="Content Placeholder 2"/>
          <p:cNvSpPr>
            <a:spLocks noGrp="1"/>
          </p:cNvSpPr>
          <p:nvPr>
            <p:ph idx="1"/>
          </p:nvPr>
        </p:nvSpPr>
        <p:spPr>
          <a:xfrm>
            <a:off x="130175" y="1314450"/>
            <a:ext cx="8751888" cy="5205413"/>
          </a:xfrm>
        </p:spPr>
        <p:txBody>
          <a:bodyPr/>
          <a:lstStyle/>
          <a:p>
            <a:pPr marL="0" indent="0">
              <a:buFontTx/>
              <a:buNone/>
            </a:pPr>
            <a:r>
              <a:rPr lang="en-US" sz="2000" dirty="0">
                <a:latin typeface="Calibri" charset="0"/>
                <a:ea typeface="ＭＳ Ｐゴシック" charset="0"/>
              </a:rPr>
              <a:t>The Department would like to acknowledge all the members of the Drug Formulary Commission for their dedication and hard work in developing the nation’s first Formulary of Chemically Equivalent Substitutions and their substantial contribution to the fight against opioid abuse and misuse in the commonwealth.</a:t>
            </a:r>
          </a:p>
          <a:p>
            <a:pPr marL="0" indent="0">
              <a:buFontTx/>
              <a:buNone/>
            </a:pPr>
            <a:endParaRPr lang="en-US" sz="800" dirty="0">
              <a:latin typeface="Calibri" charset="0"/>
              <a:ea typeface="ＭＳ Ｐゴシック" charset="0"/>
            </a:endParaRPr>
          </a:p>
          <a:p>
            <a:pPr marL="0" indent="0" eaLnBrk="1" fontAlgn="b" hangingPunct="1">
              <a:buFontTx/>
              <a:buNone/>
            </a:pPr>
            <a:r>
              <a:rPr lang="en-US" sz="2400" dirty="0">
                <a:latin typeface="Calibri" charset="0"/>
                <a:ea typeface="ＭＳ Ｐゴシック" charset="0"/>
              </a:rPr>
              <a:t>	Dr. Paul Jeffrey		Dr. Joanne Doyle </a:t>
            </a:r>
            <a:r>
              <a:rPr lang="en-US" sz="2400" dirty="0" err="1">
                <a:latin typeface="Calibri" charset="0"/>
                <a:ea typeface="ＭＳ Ｐゴシック" charset="0"/>
              </a:rPr>
              <a:t>Petrongolo</a:t>
            </a:r>
            <a:r>
              <a:rPr lang="en-US" sz="2400" dirty="0">
                <a:latin typeface="Calibri" charset="0"/>
                <a:ea typeface="ＭＳ Ｐゴシック" charset="0"/>
              </a:rPr>
              <a:t>	</a:t>
            </a:r>
          </a:p>
          <a:p>
            <a:pPr marL="0" indent="0" eaLnBrk="1" fontAlgn="b" hangingPunct="1">
              <a:buFontTx/>
              <a:buNone/>
            </a:pPr>
            <a:r>
              <a:rPr lang="en-US" sz="2400" dirty="0">
                <a:latin typeface="Calibri" charset="0"/>
                <a:ea typeface="ＭＳ Ｐゴシック" charset="0"/>
              </a:rPr>
              <a:t>	Dr. Jeffrey </a:t>
            </a:r>
            <a:r>
              <a:rPr lang="en-US" sz="2400" dirty="0" err="1">
                <a:latin typeface="Calibri" charset="0"/>
                <a:ea typeface="ＭＳ Ｐゴシック" charset="0"/>
              </a:rPr>
              <a:t>Supko</a:t>
            </a:r>
            <a:r>
              <a:rPr lang="en-US" sz="2400" dirty="0">
                <a:latin typeface="Calibri" charset="0"/>
                <a:ea typeface="ＭＳ Ｐゴシック" charset="0"/>
              </a:rPr>
              <a:t>		Ray A. Campbell III</a:t>
            </a:r>
          </a:p>
          <a:p>
            <a:pPr marL="0" indent="0" eaLnBrk="1" fontAlgn="b" hangingPunct="1">
              <a:buFontTx/>
              <a:buNone/>
            </a:pPr>
            <a:r>
              <a:rPr lang="en-US" sz="2400" dirty="0">
                <a:latin typeface="Calibri" charset="0"/>
                <a:ea typeface="ＭＳ Ｐゴシック" charset="0"/>
              </a:rPr>
              <a:t>	Dr. Virginia Lemay		Dr. </a:t>
            </a:r>
            <a:r>
              <a:rPr lang="en-US" sz="2400" dirty="0" err="1">
                <a:latin typeface="Calibri" charset="0"/>
                <a:ea typeface="ＭＳ Ｐゴシック" charset="0"/>
              </a:rPr>
              <a:t>Theoharis</a:t>
            </a:r>
            <a:r>
              <a:rPr lang="en-US" sz="2400" dirty="0">
                <a:latin typeface="Calibri" charset="0"/>
                <a:ea typeface="ＭＳ Ｐゴシック" charset="0"/>
              </a:rPr>
              <a:t> </a:t>
            </a:r>
            <a:r>
              <a:rPr lang="en-US" sz="2400" dirty="0" err="1">
                <a:latin typeface="Calibri" charset="0"/>
                <a:ea typeface="ＭＳ Ｐゴシック" charset="0"/>
              </a:rPr>
              <a:t>Theoharides</a:t>
            </a:r>
            <a:r>
              <a:rPr lang="en-US" sz="2400" dirty="0">
                <a:latin typeface="Calibri" charset="0"/>
                <a:ea typeface="ＭＳ Ｐゴシック" charset="0"/>
              </a:rPr>
              <a:t>	</a:t>
            </a:r>
          </a:p>
          <a:p>
            <a:pPr marL="0" indent="0" eaLnBrk="1" fontAlgn="b" hangingPunct="1">
              <a:buFontTx/>
              <a:buNone/>
            </a:pPr>
            <a:r>
              <a:rPr lang="en-US" sz="2400" dirty="0">
                <a:latin typeface="Calibri" charset="0"/>
                <a:ea typeface="ＭＳ Ｐゴシック" charset="0"/>
              </a:rPr>
              <a:t>	Cheryl Campbell		Stephen Feldman, </a:t>
            </a:r>
            <a:r>
              <a:rPr lang="en-US" sz="2400" dirty="0" err="1">
                <a:latin typeface="Calibri" charset="0"/>
                <a:ea typeface="ＭＳ Ｐゴシック" charset="0"/>
              </a:rPr>
              <a:t>Rph</a:t>
            </a:r>
            <a:endParaRPr lang="en-US" sz="2400" dirty="0">
              <a:latin typeface="Calibri" charset="0"/>
              <a:ea typeface="ＭＳ Ｐゴシック" charset="0"/>
            </a:endParaRPr>
          </a:p>
          <a:p>
            <a:pPr marL="0" indent="0" eaLnBrk="1" fontAlgn="b" hangingPunct="1">
              <a:buFontTx/>
              <a:buNone/>
            </a:pPr>
            <a:r>
              <a:rPr lang="en-US" sz="2400" dirty="0">
                <a:latin typeface="Calibri" charset="0"/>
                <a:ea typeface="ＭＳ Ｐゴシック" charset="0"/>
              </a:rPr>
              <a:t>	Dr. Daniel </a:t>
            </a:r>
            <a:r>
              <a:rPr lang="en-US" sz="2400" dirty="0" err="1">
                <a:latin typeface="Calibri" charset="0"/>
                <a:ea typeface="ＭＳ Ｐゴシック" charset="0"/>
              </a:rPr>
              <a:t>Carr</a:t>
            </a:r>
            <a:r>
              <a:rPr lang="en-US" sz="2400" dirty="0">
                <a:latin typeface="Calibri" charset="0"/>
                <a:ea typeface="ＭＳ Ｐゴシック" charset="0"/>
              </a:rPr>
              <a:t>			Dr. Alexander Walker</a:t>
            </a:r>
          </a:p>
          <a:p>
            <a:pPr marL="0" indent="0" eaLnBrk="1" fontAlgn="b" hangingPunct="1">
              <a:buFontTx/>
              <a:buNone/>
            </a:pPr>
            <a:r>
              <a:rPr lang="en-US" sz="2400" dirty="0">
                <a:latin typeface="Calibri" charset="0"/>
                <a:ea typeface="ＭＳ Ｐゴシック" charset="0"/>
              </a:rPr>
              <a:t>	Dr. Douglas </a:t>
            </a:r>
            <a:r>
              <a:rPr lang="en-US" sz="2400" dirty="0" err="1">
                <a:latin typeface="Calibri" charset="0"/>
                <a:ea typeface="ＭＳ Ｐゴシック" charset="0"/>
              </a:rPr>
              <a:t>Brandoff</a:t>
            </a:r>
            <a:r>
              <a:rPr lang="en-US" sz="2400" dirty="0">
                <a:latin typeface="Calibri" charset="0"/>
                <a:ea typeface="ＭＳ Ｐゴシック" charset="0"/>
              </a:rPr>
              <a:t>		Dr. Kenneth Freedman</a:t>
            </a:r>
          </a:p>
          <a:p>
            <a:pPr marL="0" indent="0" eaLnBrk="1" fontAlgn="b" hangingPunct="1">
              <a:buFontTx/>
              <a:buNone/>
            </a:pPr>
            <a:r>
              <a:rPr lang="en-US" sz="2400" dirty="0">
                <a:latin typeface="Calibri" charset="0"/>
                <a:ea typeface="ＭＳ Ｐゴシック" charset="0"/>
              </a:rPr>
              <a:t>	Dr. </a:t>
            </a:r>
            <a:r>
              <a:rPr lang="en-US" sz="2400" dirty="0" err="1">
                <a:latin typeface="Calibri" charset="0"/>
                <a:ea typeface="ＭＳ Ｐゴシック" charset="0"/>
              </a:rPr>
              <a:t>Shihab</a:t>
            </a:r>
            <a:r>
              <a:rPr lang="en-US" sz="2400" dirty="0">
                <a:latin typeface="Calibri" charset="0"/>
                <a:ea typeface="ＭＳ Ｐゴシック" charset="0"/>
              </a:rPr>
              <a:t> U. Ahmed		Tammy Thomas</a:t>
            </a:r>
          </a:p>
          <a:p>
            <a:pPr marL="0" indent="0" eaLnBrk="1" fontAlgn="b" hangingPunct="1">
              <a:buFontTx/>
              <a:buNone/>
            </a:pPr>
            <a:r>
              <a:rPr lang="en-US" sz="2400" dirty="0">
                <a:latin typeface="Calibri" charset="0"/>
                <a:ea typeface="ＭＳ Ｐゴシック" charset="0"/>
              </a:rPr>
              <a:t>	Will </a:t>
            </a:r>
            <a:r>
              <a:rPr lang="en-US" sz="2400" dirty="0" err="1">
                <a:latin typeface="Calibri" charset="0"/>
                <a:ea typeface="ＭＳ Ｐゴシック" charset="0"/>
              </a:rPr>
              <a:t>deGroot</a:t>
            </a:r>
            <a:r>
              <a:rPr lang="en-US" sz="2400" dirty="0">
                <a:latin typeface="Calibri" charset="0"/>
                <a:ea typeface="ＭＳ Ｐゴシック" charset="0"/>
              </a:rPr>
              <a:t>			Cindy Steinberg</a:t>
            </a:r>
          </a:p>
        </p:txBody>
      </p:sp>
      <p:sp>
        <p:nvSpPr>
          <p:cNvPr id="12292"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3E1C0924-F774-7043-8DDC-7663AFAF11C7}" type="slidenum">
              <a:rPr lang="en-US" sz="1400">
                <a:cs typeface="Arial" charset="0"/>
              </a:rPr>
              <a:pPr/>
              <a:t>12</a:t>
            </a:fld>
            <a:endParaRPr lang="en-US" sz="1400">
              <a:cs typeface="Arial" charset="0"/>
            </a:endParaRPr>
          </a:p>
        </p:txBody>
      </p:sp>
    </p:spTree>
    <p:extLst>
      <p:ext uri="{BB962C8B-B14F-4D97-AF65-F5344CB8AC3E}">
        <p14:creationId xmlns:p14="http://schemas.microsoft.com/office/powerpoint/2010/main" val="2125725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Background </a:t>
            </a:r>
            <a:endParaRPr lang="en-US" altLang="en-US" dirty="0"/>
          </a:p>
        </p:txBody>
      </p:sp>
      <p:sp>
        <p:nvSpPr>
          <p:cNvPr id="3" name="Content Placeholder 2"/>
          <p:cNvSpPr>
            <a:spLocks noGrp="1"/>
          </p:cNvSpPr>
          <p:nvPr>
            <p:ph idx="1"/>
          </p:nvPr>
        </p:nvSpPr>
        <p:spPr>
          <a:xfrm>
            <a:off x="457200" y="1326416"/>
            <a:ext cx="8229600" cy="4918809"/>
          </a:xfrm>
        </p:spPr>
        <p:txBody>
          <a:bodyPr/>
          <a:lstStyle/>
          <a:p>
            <a:pPr lvl="1">
              <a:buFont typeface="Arial" panose="020B0604020202020204" pitchFamily="34" charset="0"/>
              <a:buChar char="•"/>
            </a:pPr>
            <a:endParaRPr lang="en-US" sz="1200" dirty="0" smtClean="0"/>
          </a:p>
          <a:p>
            <a:pPr lvl="1">
              <a:buFont typeface="Arial" panose="020B0604020202020204" pitchFamily="34" charset="0"/>
              <a:buChar char="•"/>
            </a:pPr>
            <a:r>
              <a:rPr lang="en-US" sz="2400" dirty="0" smtClean="0"/>
              <a:t>The amendments to this regulation, 105 CMR 720.000, </a:t>
            </a:r>
            <a:r>
              <a:rPr lang="en-US" sz="2400" i="1" dirty="0" smtClean="0"/>
              <a:t> List of Interchangeable Drug Products, </a:t>
            </a:r>
            <a:r>
              <a:rPr lang="en-US" sz="2400" dirty="0" smtClean="0"/>
              <a:t>are </a:t>
            </a:r>
            <a:r>
              <a:rPr lang="en-US" sz="2400" dirty="0"/>
              <a:t>proposed as part of the regulatory review process, mandated by Executive Order 562, which requires all state agencies to undertake a review of each regulation under its jurisdiction currently published in the Code of Massachusetts </a:t>
            </a:r>
            <a:r>
              <a:rPr lang="en-US" sz="2400" dirty="0" smtClean="0"/>
              <a:t>Regulations.</a:t>
            </a:r>
          </a:p>
          <a:p>
            <a:pPr lvl="1">
              <a:buFont typeface="Arial" panose="020B0604020202020204" pitchFamily="34" charset="0"/>
              <a:buChar char="•"/>
            </a:pPr>
            <a:endParaRPr lang="en-US" sz="2400" dirty="0"/>
          </a:p>
          <a:p>
            <a:pPr lvl="1">
              <a:buFont typeface="Arial" panose="020B0604020202020204" pitchFamily="34" charset="0"/>
              <a:buChar char="•"/>
            </a:pPr>
            <a:r>
              <a:rPr lang="en-US" sz="2400" dirty="0" smtClean="0"/>
              <a:t>Significant </a:t>
            </a:r>
            <a:r>
              <a:rPr lang="en-US" sz="2400" dirty="0"/>
              <a:t>changes also reflect the changes to the mission of the Drug Formulary Commission, as set forth in M.G.L. c. 17 §13.</a:t>
            </a:r>
            <a:endParaRPr lang="en-US" sz="2400" dirty="0" smtClean="0"/>
          </a:p>
          <a:p>
            <a:pPr marL="457200" lvl="1" indent="0">
              <a:buNone/>
            </a:pPr>
            <a:endParaRPr lang="en-US" sz="2400"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13</a:t>
            </a:fld>
            <a:endParaRPr lang="en-US" altLang="en-US" dirty="0"/>
          </a:p>
        </p:txBody>
      </p:sp>
    </p:spTree>
    <p:extLst>
      <p:ext uri="{BB962C8B-B14F-4D97-AF65-F5344CB8AC3E}">
        <p14:creationId xmlns:p14="http://schemas.microsoft.com/office/powerpoint/2010/main" val="2990538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Amendment</a:t>
            </a:r>
            <a:endParaRPr lang="en-US" sz="36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3" name="Content Placeholder 2"/>
          <p:cNvSpPr>
            <a:spLocks noGrp="1"/>
          </p:cNvSpPr>
          <p:nvPr>
            <p:ph idx="1"/>
          </p:nvPr>
        </p:nvSpPr>
        <p:spPr>
          <a:xfrm>
            <a:off x="457200" y="1314450"/>
            <a:ext cx="8229600" cy="5133851"/>
          </a:xfrm>
        </p:spPr>
        <p:txBody>
          <a:bodyPr/>
          <a:lstStyle/>
          <a:p>
            <a:pPr marL="0" indent="0">
              <a:buNone/>
              <a:defRPr/>
            </a:pPr>
            <a:r>
              <a:rPr lang="en-US" altLang="en-US" sz="2400" b="1" dirty="0" smtClean="0"/>
              <a:t>The proposed amendments will achieve the following:</a:t>
            </a:r>
          </a:p>
          <a:p>
            <a:pPr marL="0" indent="0">
              <a:buNone/>
              <a:defRPr/>
            </a:pPr>
            <a:endParaRPr lang="en-US" altLang="en-US" sz="2400" b="1" dirty="0" smtClean="0"/>
          </a:p>
          <a:p>
            <a:pPr>
              <a:defRPr/>
            </a:pPr>
            <a:r>
              <a:rPr lang="en-US" altLang="en-US" sz="2400" dirty="0" smtClean="0"/>
              <a:t>Changing the title of the regulation from “List of Interchangeable Drug Products” to “Drug Formulary Commission”.</a:t>
            </a:r>
          </a:p>
          <a:p>
            <a:pPr>
              <a:defRPr/>
            </a:pPr>
            <a:endParaRPr lang="en-US" altLang="en-US" sz="2400" dirty="0" smtClean="0"/>
          </a:p>
          <a:p>
            <a:pPr>
              <a:defRPr/>
            </a:pPr>
            <a:r>
              <a:rPr lang="en-US" altLang="en-US" sz="2400" dirty="0" smtClean="0"/>
              <a:t>Update the references to interchangeable drug products;</a:t>
            </a:r>
          </a:p>
          <a:p>
            <a:pPr>
              <a:defRPr/>
            </a:pPr>
            <a:endParaRPr lang="en-US" altLang="en-US" sz="2400" dirty="0"/>
          </a:p>
          <a:p>
            <a:pPr>
              <a:defRPr/>
            </a:pPr>
            <a:r>
              <a:rPr lang="en-US" altLang="en-US" sz="2400" dirty="0" smtClean="0"/>
              <a:t>Remove the outdated list of generic drugs; and</a:t>
            </a:r>
          </a:p>
          <a:p>
            <a:pPr>
              <a:defRPr/>
            </a:pPr>
            <a:endParaRPr lang="en-US" altLang="en-US" sz="2400" dirty="0"/>
          </a:p>
          <a:p>
            <a:pPr>
              <a:defRPr/>
            </a:pPr>
            <a:r>
              <a:rPr lang="en-US" altLang="en-US" sz="2400" dirty="0" smtClean="0"/>
              <a:t>Include the drug formulary of chemically equivalent substitutions for opioids with a heightened public health risk. </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14</a:t>
            </a:fld>
            <a:endParaRPr lang="en-US" altLang="en-US" dirty="0"/>
          </a:p>
        </p:txBody>
      </p:sp>
    </p:spTree>
    <p:extLst>
      <p:ext uri="{BB962C8B-B14F-4D97-AF65-F5344CB8AC3E}">
        <p14:creationId xmlns:p14="http://schemas.microsoft.com/office/powerpoint/2010/main" val="2859249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sz="2400" dirty="0" smtClean="0"/>
              <a:t>Proposed Amendment Highlights:</a:t>
            </a:r>
            <a:br>
              <a:rPr lang="en-US" sz="2400" dirty="0" smtClean="0"/>
            </a:br>
            <a:r>
              <a:rPr lang="en-US" sz="1800" dirty="0" smtClean="0"/>
              <a:t>Formulary of Interchangeable Drug Products</a:t>
            </a:r>
            <a:endParaRPr lang="en-US" sz="1800" dirty="0">
              <a:solidFill>
                <a:schemeClr val="bg1">
                  <a:alpha val="95000"/>
                </a:schemeClr>
              </a:solidFill>
            </a:endParaRPr>
          </a:p>
        </p:txBody>
      </p:sp>
      <p:sp>
        <p:nvSpPr>
          <p:cNvPr id="3" name="Content Placeholder 2"/>
          <p:cNvSpPr>
            <a:spLocks noGrp="1"/>
          </p:cNvSpPr>
          <p:nvPr>
            <p:ph idx="1"/>
          </p:nvPr>
        </p:nvSpPr>
        <p:spPr>
          <a:xfrm>
            <a:off x="359923" y="1201003"/>
            <a:ext cx="8326877" cy="5520472"/>
          </a:xfrm>
        </p:spPr>
        <p:txBody>
          <a:bodyPr/>
          <a:lstStyle/>
          <a:p>
            <a:pPr marL="0" indent="0">
              <a:buNone/>
            </a:pPr>
            <a:r>
              <a:rPr lang="en-US" altLang="en-US" sz="2000" b="1" u="sng" dirty="0" smtClean="0"/>
              <a:t>Current Regulation:</a:t>
            </a:r>
          </a:p>
          <a:p>
            <a:r>
              <a:rPr lang="en-US" altLang="en-US" sz="2000" dirty="0" smtClean="0"/>
              <a:t>Contains outdated means of determining which generic drugs can be substituted for brand name drugs. </a:t>
            </a:r>
            <a:endParaRPr lang="en-US" altLang="en-US" sz="2000" dirty="0"/>
          </a:p>
          <a:p>
            <a:pPr marL="0" indent="0">
              <a:buNone/>
            </a:pPr>
            <a:r>
              <a:rPr lang="en-US" altLang="en-US" sz="2000" b="1" u="sng" dirty="0" smtClean="0"/>
              <a:t>Proposed Amendment:</a:t>
            </a:r>
            <a:endParaRPr lang="en-US" altLang="en-US" sz="2000" dirty="0" smtClean="0"/>
          </a:p>
          <a:p>
            <a:r>
              <a:rPr lang="en-US" altLang="en-US" sz="2000" dirty="0" smtClean="0"/>
              <a:t>Deletes unnecessary sections related to the process of placing a drug on the Formulary of Interchangeable Drug Products to reflect the current practice whereby Massachusetts defers to the FDA’s list of approved generic drugs, as identified in the publication “Approved Drug Products with Therapeutic Equivalence Evaluations” (known as “the Orange Book”).</a:t>
            </a:r>
          </a:p>
          <a:p>
            <a:r>
              <a:rPr lang="en-US" altLang="en-US" sz="2000" dirty="0" smtClean="0"/>
              <a:t>Deletes Appendix A of the regulation which contains the list of interchangeable drugs and references to the FDA’s process for approving interchangeable drugs. </a:t>
            </a:r>
          </a:p>
          <a:p>
            <a:pPr marL="0" indent="0">
              <a:buNone/>
            </a:pPr>
            <a:r>
              <a:rPr lang="en-US" altLang="en-US" sz="2000" b="1" u="sng" dirty="0" smtClean="0"/>
              <a:t>Rationale:</a:t>
            </a:r>
          </a:p>
          <a:p>
            <a:r>
              <a:rPr lang="en-US" altLang="en-US" sz="2000" dirty="0"/>
              <a:t>Makes the regulation consistent with federal law.</a:t>
            </a:r>
          </a:p>
          <a:p>
            <a:r>
              <a:rPr lang="en-US" altLang="en-US" sz="2000" dirty="0" smtClean="0"/>
              <a:t>Reflects the current practice</a:t>
            </a:r>
            <a:r>
              <a:rPr lang="en-US" altLang="en-US" sz="2000" dirty="0"/>
              <a:t> </a:t>
            </a:r>
            <a:r>
              <a:rPr lang="en-US" altLang="en-US" sz="2000" dirty="0" smtClean="0"/>
              <a:t>whereby pharmacists consult with the First </a:t>
            </a:r>
            <a:r>
              <a:rPr lang="en-US" altLang="en-US" sz="2000" dirty="0" err="1" smtClean="0"/>
              <a:t>DataBank</a:t>
            </a:r>
            <a:r>
              <a:rPr lang="en-US" altLang="en-US" sz="2000" dirty="0" smtClean="0"/>
              <a:t>, which is updated based on regular FDA notices.</a:t>
            </a: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15</a:t>
            </a:fld>
            <a:endParaRPr lang="en-US" altLang="en-US" dirty="0"/>
          </a:p>
        </p:txBody>
      </p:sp>
    </p:spTree>
    <p:extLst>
      <p:ext uri="{BB962C8B-B14F-4D97-AF65-F5344CB8AC3E}">
        <p14:creationId xmlns:p14="http://schemas.microsoft.com/office/powerpoint/2010/main" val="779802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Proposed Amendment Highlights:</a:t>
            </a:r>
            <a:br>
              <a:rPr lang="en-US" sz="2400" dirty="0" smtClean="0"/>
            </a:br>
            <a:r>
              <a:rPr lang="en-US" sz="1600" dirty="0"/>
              <a:t>Statutory Changes to Drug Formulary Commission</a:t>
            </a:r>
          </a:p>
        </p:txBody>
      </p:sp>
      <p:sp>
        <p:nvSpPr>
          <p:cNvPr id="3" name="Content Placeholder 2"/>
          <p:cNvSpPr>
            <a:spLocks noGrp="1"/>
          </p:cNvSpPr>
          <p:nvPr>
            <p:ph idx="1"/>
          </p:nvPr>
        </p:nvSpPr>
        <p:spPr>
          <a:xfrm>
            <a:off x="457200" y="1314450"/>
            <a:ext cx="8229600" cy="5050724"/>
          </a:xfrm>
        </p:spPr>
        <p:txBody>
          <a:bodyPr/>
          <a:lstStyle/>
          <a:p>
            <a:r>
              <a:rPr lang="en-US" sz="2000" dirty="0" smtClean="0"/>
              <a:t>Chapter 258 of the Acts of 2014 changed the mandate of the Drug Formulary Commission to expand its responsibilities and tasked it with preparing a drug formulary of substitutions for Schedule II or III opioids that have a heightened level of public health risk due to the drugs’ potential for abuse and misuse. </a:t>
            </a:r>
          </a:p>
          <a:p>
            <a:endParaRPr lang="en-US" sz="2000" dirty="0" smtClean="0"/>
          </a:p>
          <a:p>
            <a:r>
              <a:rPr lang="en-US" sz="2000" dirty="0" smtClean="0"/>
              <a:t>Once the formulary is adopted by regulation:</a:t>
            </a:r>
          </a:p>
          <a:p>
            <a:pPr lvl="1"/>
            <a:r>
              <a:rPr lang="en-US" sz="2000" dirty="0" smtClean="0"/>
              <a:t>Prescribers may choose to prescribe the abuse-deterrent opioids in place of other opioids;</a:t>
            </a:r>
          </a:p>
          <a:p>
            <a:pPr lvl="1"/>
            <a:r>
              <a:rPr lang="en-US" sz="2000" dirty="0" smtClean="0"/>
              <a:t>Pursuant to statute, where an opioid with a heightened level of public health risk has been prescribed without a notation of “dispense as written”, pharmacists must dispense an interchangeable abuse-deterrent product if one exists;</a:t>
            </a:r>
          </a:p>
          <a:p>
            <a:pPr lvl="1"/>
            <a:r>
              <a:rPr lang="en-US" sz="2000" dirty="0" smtClean="0"/>
              <a:t>DPH will issue guidance and engage in outreach and education to convey these changes. </a:t>
            </a:r>
            <a:endParaRPr lang="en-US" sz="20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16</a:t>
            </a:fld>
            <a:endParaRPr lang="en-US" altLang="en-US" dirty="0"/>
          </a:p>
        </p:txBody>
      </p:sp>
    </p:spTree>
    <p:extLst>
      <p:ext uri="{BB962C8B-B14F-4D97-AF65-F5344CB8AC3E}">
        <p14:creationId xmlns:p14="http://schemas.microsoft.com/office/powerpoint/2010/main" val="4162795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Proposed Amendment Highlights:</a:t>
            </a:r>
            <a:br>
              <a:rPr lang="en-US" sz="2400" dirty="0" smtClean="0"/>
            </a:br>
            <a:r>
              <a:rPr lang="en-US" sz="1600" dirty="0" smtClean="0"/>
              <a:t>Statutory Changes to Drug Formulary Commission</a:t>
            </a:r>
            <a:endParaRPr lang="en-US" sz="1600" dirty="0"/>
          </a:p>
        </p:txBody>
      </p:sp>
      <p:sp>
        <p:nvSpPr>
          <p:cNvPr id="3" name="Content Placeholder 2"/>
          <p:cNvSpPr>
            <a:spLocks noGrp="1"/>
          </p:cNvSpPr>
          <p:nvPr>
            <p:ph idx="1"/>
          </p:nvPr>
        </p:nvSpPr>
        <p:spPr>
          <a:xfrm>
            <a:off x="457200" y="1314450"/>
            <a:ext cx="8229600" cy="5133851"/>
          </a:xfrm>
        </p:spPr>
        <p:txBody>
          <a:bodyPr/>
          <a:lstStyle/>
          <a:p>
            <a:pPr marL="0" indent="0">
              <a:buNone/>
            </a:pPr>
            <a:r>
              <a:rPr lang="en-US" sz="2000" dirty="0" smtClean="0"/>
              <a:t>To reflect the statutory changes to the Drug Formulary Commission, the proposed regulations make the following changes:</a:t>
            </a:r>
          </a:p>
          <a:p>
            <a:r>
              <a:rPr lang="en-US" sz="2000" dirty="0" smtClean="0"/>
              <a:t>Adds definitions for terms necessary to implement a formulary of abuse-deterrent drug products that can be substituted for opioids with a heightened public health risk; </a:t>
            </a:r>
          </a:p>
          <a:p>
            <a:endParaRPr lang="en-US" sz="2000" dirty="0" smtClean="0"/>
          </a:p>
          <a:p>
            <a:r>
              <a:rPr lang="en-US" sz="2000" dirty="0" smtClean="0"/>
              <a:t>Describes the information the Drug Formulary Commission considers in determining which drugs to place on the new formulary, including analysis by leading experts and interagency collaboration;</a:t>
            </a:r>
          </a:p>
          <a:p>
            <a:pPr marL="0" indent="0">
              <a:buNone/>
            </a:pPr>
            <a:endParaRPr lang="en-US" sz="2000" dirty="0"/>
          </a:p>
          <a:p>
            <a:r>
              <a:rPr lang="en-US" sz="2000" dirty="0" smtClean="0"/>
              <a:t>Includes the new formulary of chemically equivalent substitutions for opioids with a heightened public risk; and</a:t>
            </a:r>
          </a:p>
          <a:p>
            <a:pPr marL="0" indent="0">
              <a:buNone/>
            </a:pPr>
            <a:endParaRPr lang="en-US" sz="2000" dirty="0"/>
          </a:p>
          <a:p>
            <a:r>
              <a:rPr lang="en-US" sz="2000" dirty="0" smtClean="0"/>
              <a:t>Specifies the procedures for amending the new formulary</a:t>
            </a:r>
            <a:r>
              <a:rPr lang="en-US" sz="2000" dirty="0"/>
              <a:t> </a:t>
            </a:r>
            <a:r>
              <a:rPr lang="en-US" sz="2000" dirty="0" smtClean="0"/>
              <a:t>as new abuse-deterrent opioids are approved by the FDA.</a:t>
            </a:r>
          </a:p>
          <a:p>
            <a:endParaRPr lang="en-US" sz="1800" dirty="0" smtClean="0"/>
          </a:p>
          <a:p>
            <a:endParaRPr lang="en-US" sz="18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17</a:t>
            </a:fld>
            <a:endParaRPr lang="en-US" altLang="en-US" dirty="0"/>
          </a:p>
        </p:txBody>
      </p:sp>
    </p:spTree>
    <p:extLst>
      <p:ext uri="{BB962C8B-B14F-4D97-AF65-F5344CB8AC3E}">
        <p14:creationId xmlns:p14="http://schemas.microsoft.com/office/powerpoint/2010/main" val="547078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alpha val="95000"/>
                  </a:schemeClr>
                </a:solidFill>
              </a:rPr>
              <a:t>Next Steps</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endParaRPr lang="en-US" sz="2400" dirty="0"/>
          </a:p>
          <a:p>
            <a:pPr marL="685800" lvl="1">
              <a:buFont typeface="Arial" panose="020B0604020202020204" pitchFamily="34" charset="0"/>
              <a:buChar char="•"/>
            </a:pPr>
            <a:r>
              <a:rPr lang="en-US" sz="2400" dirty="0" smtClean="0"/>
              <a:t>The Department will conduct a public hearing to solicit comments on the proposed amendment.</a:t>
            </a:r>
          </a:p>
          <a:p>
            <a:pPr marL="685800" lvl="1">
              <a:buFont typeface="Arial" panose="020B0604020202020204" pitchFamily="34" charset="0"/>
              <a:buChar char="•"/>
            </a:pPr>
            <a:endParaRPr lang="en-US" sz="2400" dirty="0" smtClean="0"/>
          </a:p>
          <a:p>
            <a:pPr marL="685800" lvl="1">
              <a:buFont typeface="Arial" panose="020B0604020202020204" pitchFamily="34" charset="0"/>
              <a:buChar char="•"/>
            </a:pPr>
            <a:r>
              <a:rPr lang="en-US" sz="2400" dirty="0" smtClean="0"/>
              <a:t>Following the public comment period, the Department will return to the Public Health Council to report on testimony and any recommended changes to this amendment, and seek final promulgation.</a:t>
            </a:r>
            <a:endParaRPr lang="en-US" sz="24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18</a:t>
            </a:fld>
            <a:endParaRPr lang="en-US" altLang="en-US" dirty="0"/>
          </a:p>
        </p:txBody>
      </p:sp>
    </p:spTree>
    <p:extLst>
      <p:ext uri="{BB962C8B-B14F-4D97-AF65-F5344CB8AC3E}">
        <p14:creationId xmlns:p14="http://schemas.microsoft.com/office/powerpoint/2010/main" val="8155759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Potential </a:t>
            </a:r>
            <a:r>
              <a:rPr lang="en-US" sz="2000" dirty="0" smtClean="0"/>
              <a:t>IAD Drug Products</a:t>
            </a:r>
            <a:br>
              <a:rPr lang="en-US" sz="2000" dirty="0" smtClean="0"/>
            </a:br>
            <a:r>
              <a:rPr lang="en-US" sz="2000" dirty="0" smtClean="0"/>
              <a:t> – Updates</a:t>
            </a:r>
            <a:endParaRPr lang="en-US" dirty="0"/>
          </a:p>
        </p:txBody>
      </p:sp>
      <p:sp>
        <p:nvSpPr>
          <p:cNvPr id="3" name="Content Placeholder 2"/>
          <p:cNvSpPr>
            <a:spLocks noGrp="1"/>
          </p:cNvSpPr>
          <p:nvPr>
            <p:ph idx="1"/>
          </p:nvPr>
        </p:nvSpPr>
        <p:spPr>
          <a:xfrm>
            <a:off x="457200" y="1314450"/>
            <a:ext cx="8229600" cy="5210720"/>
          </a:xfrm>
        </p:spPr>
        <p:txBody>
          <a:bodyPr/>
          <a:lstStyle/>
          <a:p>
            <a:r>
              <a:rPr lang="en-US" sz="1800" dirty="0" err="1"/>
              <a:t>MorphaBond</a:t>
            </a:r>
            <a:r>
              <a:rPr lang="en-US" sz="1800" baseline="30000" dirty="0"/>
              <a:t>®</a:t>
            </a:r>
            <a:r>
              <a:rPr lang="en-US" sz="1800" dirty="0"/>
              <a:t> (morphine extended-release)</a:t>
            </a:r>
          </a:p>
          <a:p>
            <a:pPr lvl="1"/>
            <a:r>
              <a:rPr lang="en-US" sz="1800" dirty="0"/>
              <a:t>FDA approved; however, not commercially available</a:t>
            </a:r>
          </a:p>
          <a:p>
            <a:pPr lvl="1"/>
            <a:r>
              <a:rPr lang="en-US" sz="1800" dirty="0"/>
              <a:t>Monograph to be completed when commercially </a:t>
            </a:r>
            <a:r>
              <a:rPr lang="en-US" sz="1800" dirty="0" smtClean="0"/>
              <a:t>available</a:t>
            </a:r>
          </a:p>
          <a:p>
            <a:pPr lvl="1"/>
            <a:r>
              <a:rPr lang="en-US" sz="1800" dirty="0" smtClean="0"/>
              <a:t>Manufacturer reached licensing agreement with Daiichi Sankyo, Inc. to commercialize </a:t>
            </a:r>
            <a:r>
              <a:rPr lang="en-US" sz="1800" dirty="0" err="1" smtClean="0"/>
              <a:t>MorphaBond</a:t>
            </a:r>
            <a:endParaRPr lang="en-US" sz="1800" dirty="0" smtClean="0"/>
          </a:p>
          <a:p>
            <a:pPr lvl="1"/>
            <a:r>
              <a:rPr lang="en-US" sz="1800" dirty="0" smtClean="0"/>
              <a:t>Awaiting response from Daiichi Sankyo on availability of Formulary Dossier and planned launch date.</a:t>
            </a:r>
            <a:endParaRPr lang="en-US" sz="1800" dirty="0"/>
          </a:p>
          <a:p>
            <a:r>
              <a:rPr lang="en-US" sz="1800" dirty="0" err="1"/>
              <a:t>Troxyca</a:t>
            </a:r>
            <a:r>
              <a:rPr lang="en-US" sz="1800" dirty="0"/>
              <a:t> ER</a:t>
            </a:r>
            <a:r>
              <a:rPr lang="en-US" sz="1800" baseline="30000" dirty="0"/>
              <a:t>®</a:t>
            </a:r>
            <a:r>
              <a:rPr lang="en-US" sz="1800" dirty="0"/>
              <a:t> (oxycodone extended-release/naltrexone)</a:t>
            </a:r>
          </a:p>
          <a:p>
            <a:pPr lvl="1"/>
            <a:r>
              <a:rPr lang="en-US" sz="1800" dirty="0"/>
              <a:t>FDA approved; however, launch planned for 1</a:t>
            </a:r>
            <a:r>
              <a:rPr lang="en-US" sz="1800" baseline="30000" dirty="0"/>
              <a:t>st</a:t>
            </a:r>
            <a:r>
              <a:rPr lang="en-US" sz="1800" dirty="0"/>
              <a:t> Quarter 2017</a:t>
            </a:r>
          </a:p>
          <a:p>
            <a:pPr lvl="1"/>
            <a:r>
              <a:rPr lang="en-US" sz="1800" dirty="0"/>
              <a:t>Formulary Dossier </a:t>
            </a:r>
            <a:r>
              <a:rPr lang="en-US" sz="1800" dirty="0" smtClean="0"/>
              <a:t>was requested by DFC staff on 12/5/16</a:t>
            </a:r>
            <a:endParaRPr lang="en-US" sz="1800" dirty="0"/>
          </a:p>
          <a:p>
            <a:pPr lvl="1"/>
            <a:r>
              <a:rPr lang="en-US" sz="1800" dirty="0"/>
              <a:t>Monograph to be completed when commercially </a:t>
            </a:r>
            <a:r>
              <a:rPr lang="en-US" sz="1800" dirty="0" smtClean="0"/>
              <a:t>available</a:t>
            </a:r>
            <a:endParaRPr lang="en-US" sz="1800" dirty="0"/>
          </a:p>
          <a:p>
            <a:r>
              <a:rPr lang="en-US" sz="1800" dirty="0"/>
              <a:t>Remoxy® (oxycodone ER)</a:t>
            </a:r>
          </a:p>
          <a:p>
            <a:pPr lvl="1"/>
            <a:r>
              <a:rPr lang="en-US" sz="1800" dirty="0" smtClean="0"/>
              <a:t>FDA issued Complete Response Letter on 9/26/16</a:t>
            </a:r>
          </a:p>
          <a:p>
            <a:pPr lvl="1"/>
            <a:r>
              <a:rPr lang="en-US" sz="1800" dirty="0" smtClean="0"/>
              <a:t>Manufacturer has plans for further discussion with FDA on addressing additional actions specified in Complete Response Letter.</a:t>
            </a:r>
            <a:endParaRPr lang="en-US" sz="18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19</a:t>
            </a:fld>
            <a:endParaRPr lang="en-US" altLang="en-US" dirty="0"/>
          </a:p>
        </p:txBody>
      </p:sp>
    </p:spTree>
    <p:extLst>
      <p:ext uri="{BB962C8B-B14F-4D97-AF65-F5344CB8AC3E}">
        <p14:creationId xmlns:p14="http://schemas.microsoft.com/office/powerpoint/2010/main" val="929359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a:spcBef>
                <a:spcPts val="0"/>
              </a:spcBef>
              <a:spcAft>
                <a:spcPts val="0"/>
              </a:spcAft>
              <a:buSzPct val="75000"/>
            </a:pPr>
            <a:endParaRPr lang="en-US" altLang="en-US" sz="2400" dirty="0" smtClean="0"/>
          </a:p>
          <a:p>
            <a:pPr>
              <a:spcBef>
                <a:spcPts val="0"/>
              </a:spcBef>
              <a:spcAft>
                <a:spcPts val="0"/>
              </a:spcAft>
              <a:buSzPct val="75000"/>
            </a:pPr>
            <a:r>
              <a:rPr lang="en-US" altLang="en-US" sz="2400" dirty="0" smtClean="0"/>
              <a:t>Draft Formulary (105 CMR 720)</a:t>
            </a:r>
          </a:p>
          <a:p>
            <a:pPr lvl="1">
              <a:spcBef>
                <a:spcPts val="0"/>
              </a:spcBef>
              <a:spcAft>
                <a:spcPts val="0"/>
              </a:spcAft>
              <a:buSzPct val="75000"/>
            </a:pPr>
            <a:r>
              <a:rPr lang="en-US" altLang="en-US" sz="2000" dirty="0" smtClean="0"/>
              <a:t>Schedule</a:t>
            </a:r>
          </a:p>
          <a:p>
            <a:pPr lvl="1">
              <a:spcBef>
                <a:spcPts val="0"/>
              </a:spcBef>
              <a:spcAft>
                <a:spcPts val="0"/>
              </a:spcAft>
              <a:buSzPct val="75000"/>
            </a:pPr>
            <a:r>
              <a:rPr lang="en-US" altLang="en-US" sz="2000" dirty="0" smtClean="0"/>
              <a:t>Amendments</a:t>
            </a:r>
          </a:p>
          <a:p>
            <a:pPr lvl="1">
              <a:spcBef>
                <a:spcPts val="0"/>
              </a:spcBef>
              <a:spcAft>
                <a:spcPts val="0"/>
              </a:spcAft>
              <a:buSzPct val="75000"/>
            </a:pPr>
            <a:r>
              <a:rPr lang="en-US" altLang="en-US" sz="2000" dirty="0" smtClean="0"/>
              <a:t>Comments</a:t>
            </a:r>
          </a:p>
          <a:p>
            <a:pPr lvl="1">
              <a:spcBef>
                <a:spcPts val="0"/>
              </a:spcBef>
              <a:spcAft>
                <a:spcPts val="0"/>
              </a:spcAft>
              <a:buSzPct val="75000"/>
            </a:pPr>
            <a:r>
              <a:rPr lang="en-US" altLang="en-US" sz="2000" dirty="0" smtClean="0"/>
              <a:t>Guidance</a:t>
            </a:r>
          </a:p>
          <a:p>
            <a:pPr marL="0" indent="0">
              <a:spcBef>
                <a:spcPts val="0"/>
              </a:spcBef>
              <a:spcAft>
                <a:spcPts val="0"/>
              </a:spcAft>
              <a:buSzPct val="75000"/>
              <a:buNone/>
            </a:pPr>
            <a:endParaRPr lang="en-US" altLang="en-US" sz="2400" dirty="0" smtClean="0"/>
          </a:p>
          <a:p>
            <a:pPr>
              <a:spcBef>
                <a:spcPts val="0"/>
              </a:spcBef>
              <a:spcAft>
                <a:spcPts val="0"/>
              </a:spcAft>
              <a:buSzPct val="75000"/>
            </a:pPr>
            <a:r>
              <a:rPr lang="en-US" altLang="en-US" sz="2400" dirty="0" smtClean="0"/>
              <a:t>Interchangeable Abuse Deterrent Drug Products Evaluation</a:t>
            </a:r>
          </a:p>
          <a:p>
            <a:pPr lvl="1">
              <a:spcBef>
                <a:spcPts val="0"/>
              </a:spcBef>
              <a:spcAft>
                <a:spcPts val="0"/>
              </a:spcAft>
              <a:buSzPct val="75000"/>
            </a:pPr>
            <a:r>
              <a:rPr lang="en-US" sz="2000" dirty="0" smtClean="0"/>
              <a:t>Pipeline</a:t>
            </a:r>
          </a:p>
          <a:p>
            <a:pPr>
              <a:spcBef>
                <a:spcPts val="0"/>
              </a:spcBef>
              <a:spcAft>
                <a:spcPts val="0"/>
              </a:spcAft>
              <a:buSzPct val="75000"/>
            </a:pPr>
            <a:endParaRPr lang="en-US" altLang="en-US" sz="2400" dirty="0" smtClean="0"/>
          </a:p>
          <a:p>
            <a:pPr>
              <a:spcBef>
                <a:spcPts val="0"/>
              </a:spcBef>
              <a:spcAft>
                <a:spcPts val="0"/>
              </a:spcAft>
              <a:buSzPct val="75000"/>
            </a:pPr>
            <a:r>
              <a:rPr lang="en-US" altLang="en-US" sz="2400" dirty="0" smtClean="0"/>
              <a:t>CHIA Benefits Review</a:t>
            </a:r>
          </a:p>
          <a:p>
            <a:pPr>
              <a:spcBef>
                <a:spcPts val="0"/>
              </a:spcBef>
              <a:spcAft>
                <a:spcPts val="0"/>
              </a:spcAft>
              <a:buSzPct val="75000"/>
            </a:pPr>
            <a:endParaRPr lang="en-US" altLang="en-US" sz="2400" dirty="0" smtClean="0"/>
          </a:p>
          <a:p>
            <a:pPr>
              <a:spcBef>
                <a:spcPts val="0"/>
              </a:spcBef>
              <a:spcAft>
                <a:spcPts val="0"/>
              </a:spcAft>
              <a:buSzPct val="75000"/>
            </a:pPr>
            <a:r>
              <a:rPr lang="en-US" altLang="en-US" sz="2400" dirty="0" smtClean="0"/>
              <a:t>Next Steps</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2</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20</a:t>
            </a:fld>
            <a:endParaRPr lang="en-US" altLang="en-US" sz="1400" dirty="0" smtClean="0"/>
          </a:p>
        </p:txBody>
      </p:sp>
      <p:sp>
        <p:nvSpPr>
          <p:cNvPr id="5" name="Title 1"/>
          <p:cNvSpPr txBox="1">
            <a:spLocks/>
          </p:cNvSpPr>
          <p:nvPr/>
        </p:nvSpPr>
        <p:spPr>
          <a:xfrm>
            <a:off x="4144963" y="336550"/>
            <a:ext cx="4816475" cy="7016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altLang="en-US" sz="2000" dirty="0" smtClean="0"/>
              <a:t>Medication with ADF Claims or</a:t>
            </a:r>
            <a:br>
              <a:rPr lang="en-US" altLang="en-US" sz="2000" dirty="0" smtClean="0"/>
            </a:br>
            <a:r>
              <a:rPr lang="en-US" altLang="en-US" sz="2000" dirty="0" smtClean="0"/>
              <a:t>FDA </a:t>
            </a:r>
            <a:r>
              <a:rPr lang="en-US" altLang="en-US" sz="2000" dirty="0"/>
              <a:t>Approved </a:t>
            </a:r>
            <a:r>
              <a:rPr lang="en-US" altLang="en-US" sz="2000" dirty="0" smtClean="0"/>
              <a:t>ADF </a:t>
            </a:r>
            <a:r>
              <a:rPr lang="en-US" altLang="en-US" sz="2000" dirty="0"/>
              <a:t>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3814933446"/>
              </p:ext>
            </p:extLst>
          </p:nvPr>
        </p:nvGraphicFramePr>
        <p:xfrm>
          <a:off x="204716" y="1258872"/>
          <a:ext cx="8756721" cy="4903802"/>
        </p:xfrm>
        <a:graphic>
          <a:graphicData uri="http://schemas.openxmlformats.org/drawingml/2006/table">
            <a:tbl>
              <a:tblPr/>
              <a:tblGrid>
                <a:gridCol w="1128509"/>
                <a:gridCol w="1186428"/>
                <a:gridCol w="1635584"/>
                <a:gridCol w="1062126"/>
                <a:gridCol w="1497762"/>
                <a:gridCol w="2246312"/>
              </a:tblGrid>
              <a:tr h="1134213">
                <a:tc gridSpan="6">
                  <a:txBody>
                    <a:bodyPr/>
                    <a:lstStyle/>
                    <a:p>
                      <a:pPr algn="ctr" fontAlgn="ctr"/>
                      <a:r>
                        <a:rPr lang="en-US" sz="1600" b="1" i="0" u="none" strike="noStrike" dirty="0">
                          <a:solidFill>
                            <a:srgbClr val="000000"/>
                          </a:solidFill>
                          <a:effectLst/>
                          <a:latin typeface="Times New Roman"/>
                        </a:rPr>
                        <a:t>List of Medications with Abuse-Deterrent Claims </a:t>
                      </a:r>
                      <a:r>
                        <a:rPr lang="en-US" sz="1600" b="1" i="0" u="none" strike="noStrike" dirty="0" smtClean="0">
                          <a:solidFill>
                            <a:srgbClr val="000000"/>
                          </a:solidFill>
                          <a:effectLst/>
                          <a:latin typeface="Times New Roman"/>
                        </a:rPr>
                        <a:t>or FDA-Approved </a:t>
                      </a:r>
                      <a:r>
                        <a:rPr lang="en-US" sz="1600" b="1" i="0" u="none" strike="noStrike" dirty="0">
                          <a:solidFill>
                            <a:srgbClr val="000000"/>
                          </a:solidFill>
                          <a:effectLst/>
                          <a:latin typeface="Times New Roman"/>
                        </a:rPr>
                        <a:t>Labeling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02725">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Times New Roman"/>
                        </a:rPr>
                        <a:t>DFC</a:t>
                      </a:r>
                      <a:r>
                        <a:rPr lang="en-US" sz="1200" b="1" i="0" u="none" strike="noStrike" baseline="0" dirty="0" smtClean="0">
                          <a:solidFill>
                            <a:srgbClr val="000000"/>
                          </a:solidFill>
                          <a:effectLst/>
                          <a:latin typeface="Times New Roman"/>
                        </a:rPr>
                        <a:t> Action</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01006">
                <a:tc>
                  <a:txBody>
                    <a:bodyPr/>
                    <a:lstStyle/>
                    <a:p>
                      <a:pPr algn="ctr" fontAlgn="ctr"/>
                      <a:r>
                        <a:rPr lang="en-US" sz="1200" dirty="0" err="1" smtClean="0">
                          <a:solidFill>
                            <a:schemeClr val="tx1"/>
                          </a:solidFill>
                          <a:latin typeface="Times New Roman" panose="02020603050405020304" pitchFamily="18" charset="0"/>
                          <a:cs typeface="Times New Roman" panose="02020603050405020304" pitchFamily="18" charset="0"/>
                        </a:rPr>
                        <a:t>MorphaBond</a:t>
                      </a:r>
                      <a:r>
                        <a:rPr lang="en-US" sz="1200" baseline="30000" dirty="0" smtClean="0">
                          <a:solidFill>
                            <a:schemeClr val="tx1"/>
                          </a:solidFill>
                          <a:latin typeface="Times New Roman" panose="02020603050405020304" pitchFamily="18" charset="0"/>
                          <a:cs typeface="Times New Roman" panose="02020603050405020304" pitchFamily="18" charset="0"/>
                        </a:rPr>
                        <a: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err="1" smtClean="0">
                          <a:solidFill>
                            <a:schemeClr val="tx1"/>
                          </a:solidFill>
                          <a:effectLst/>
                          <a:latin typeface="Times New Roman" panose="02020603050405020304" pitchFamily="18" charset="0"/>
                          <a:cs typeface="Times New Roman" panose="02020603050405020304" pitchFamily="18" charset="0"/>
                        </a:rPr>
                        <a:t>Inspirion</a:t>
                      </a: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 Delivery Technologies</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Morphine 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Tablet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Physical/chemical barrier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Not yet commercially available. Manufacturer has partnered with Daiichi Sankyo for commercialization.</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1344">
                <a:tc>
                  <a:txBody>
                    <a:bodyPr/>
                    <a:lstStyle/>
                    <a:p>
                      <a:pPr algn="ctr" fontAlgn="ctr"/>
                      <a:r>
                        <a:rPr lang="en-US" sz="1200" dirty="0" err="1" smtClean="0">
                          <a:solidFill>
                            <a:schemeClr val="tx1"/>
                          </a:solidFill>
                          <a:latin typeface="Times New Roman" panose="02020603050405020304" pitchFamily="18" charset="0"/>
                          <a:cs typeface="Times New Roman" panose="02020603050405020304" pitchFamily="18" charset="0"/>
                        </a:rPr>
                        <a:t>Troxyca</a:t>
                      </a:r>
                      <a:r>
                        <a:rPr lang="en-US" sz="1200" dirty="0" smtClean="0">
                          <a:solidFill>
                            <a:schemeClr val="tx1"/>
                          </a:solidFill>
                          <a:latin typeface="Times New Roman" panose="02020603050405020304" pitchFamily="18" charset="0"/>
                          <a:cs typeface="Times New Roman" panose="02020603050405020304" pitchFamily="18" charset="0"/>
                        </a:rPr>
                        <a:t> ER</a:t>
                      </a:r>
                      <a:r>
                        <a:rPr lang="en-US" sz="1200" baseline="30000" dirty="0" smtClean="0">
                          <a:solidFill>
                            <a:schemeClr val="tx1"/>
                          </a:solidFill>
                          <a:latin typeface="Times New Roman" panose="02020603050405020304" pitchFamily="18" charset="0"/>
                          <a:cs typeface="Times New Roman" panose="02020603050405020304" pitchFamily="18" charset="0"/>
                        </a:rPr>
                        <a:t>®</a:t>
                      </a:r>
                      <a:r>
                        <a:rPr lang="en-US" sz="1200" dirty="0" smtClean="0">
                          <a:solidFill>
                            <a:schemeClr val="tx1"/>
                          </a:solidFill>
                          <a:latin typeface="Times New Roman" panose="02020603050405020304" pitchFamily="18" charset="0"/>
                          <a:cs typeface="Times New Roman" panose="02020603050405020304" pitchFamily="18" charset="0"/>
                        </a:rPr>
                        <a:t> </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Pfizer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Oxycodone ER/</a:t>
                      </a:r>
                    </a:p>
                    <a:p>
                      <a:pPr algn="ctr" fontAlgn="ctr"/>
                      <a:r>
                        <a:rPr lang="en-US" sz="1200" dirty="0" smtClean="0">
                          <a:solidFill>
                            <a:schemeClr val="tx1"/>
                          </a:solidFill>
                          <a:latin typeface="Times New Roman" panose="02020603050405020304" pitchFamily="18" charset="0"/>
                          <a:cs typeface="Times New Roman" panose="02020603050405020304" pitchFamily="18" charset="0"/>
                        </a:rPr>
                        <a:t>Naltrexone</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Capsule</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Agonist/antagonist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Not yet commercially available.</a:t>
                      </a:r>
                    </a:p>
                    <a:p>
                      <a:pPr algn="ctr" fontAlgn="ctr"/>
                      <a:r>
                        <a:rPr lang="en-US" sz="1200" dirty="0" smtClean="0">
                          <a:solidFill>
                            <a:schemeClr val="tx1"/>
                          </a:solidFill>
                          <a:latin typeface="Times New Roman" panose="02020603050405020304" pitchFamily="18" charset="0"/>
                          <a:cs typeface="Times New Roman" panose="02020603050405020304" pitchFamily="18" charset="0"/>
                        </a:rPr>
                        <a:t>Launch planned for 1</a:t>
                      </a:r>
                      <a:r>
                        <a:rPr lang="en-US" sz="1200" baseline="30000" dirty="0" smtClean="0">
                          <a:solidFill>
                            <a:schemeClr val="tx1"/>
                          </a:solidFill>
                          <a:latin typeface="Times New Roman" panose="02020603050405020304" pitchFamily="18" charset="0"/>
                          <a:cs typeface="Times New Roman" panose="02020603050405020304" pitchFamily="18" charset="0"/>
                        </a:rPr>
                        <a:t>st</a:t>
                      </a:r>
                      <a:r>
                        <a:rPr lang="en-US" sz="1200" dirty="0" smtClean="0">
                          <a:solidFill>
                            <a:schemeClr val="tx1"/>
                          </a:solidFill>
                          <a:latin typeface="Times New Roman" panose="02020603050405020304" pitchFamily="18" charset="0"/>
                          <a:cs typeface="Times New Roman" panose="02020603050405020304" pitchFamily="18" charset="0"/>
                        </a:rPr>
                        <a:t> Quarter 2017</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4514">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Remoxy</a:t>
                      </a:r>
                      <a:r>
                        <a:rPr lang="en-US" sz="1200" b="0" i="0" u="none" strike="noStrike" baseline="30000" dirty="0" smtClean="0">
                          <a:solidFill>
                            <a:schemeClr val="tx1"/>
                          </a:solidFill>
                          <a:effectLst/>
                          <a:latin typeface="Times New Roman" panose="02020603050405020304" pitchFamily="18" charset="0"/>
                          <a:cs typeface="Times New Roman" panose="02020603050405020304" pitchFamily="18" charset="0"/>
                        </a:rPr>
                        <a: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Pain Therapeutics</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Oxycodone</a:t>
                      </a:r>
                      <a:r>
                        <a:rPr lang="en-US" sz="1200" b="0" i="0" u="none" strike="noStrike" baseline="0" dirty="0" smtClean="0">
                          <a:solidFill>
                            <a:schemeClr val="tx1"/>
                          </a:solidFill>
                          <a:effectLst/>
                          <a:latin typeface="Times New Roman" panose="02020603050405020304" pitchFamily="18" charset="0"/>
                          <a:cs typeface="Times New Roman" panose="02020603050405020304" pitchFamily="18" charset="0"/>
                        </a:rPr>
                        <a:t> 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Capsule</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Physical/chemical</a:t>
                      </a:r>
                      <a:r>
                        <a:rPr lang="en-US" sz="1200" b="0" i="0" u="none" strike="noStrike" baseline="0" dirty="0" smtClean="0">
                          <a:solidFill>
                            <a:schemeClr val="tx1"/>
                          </a:solidFill>
                          <a:effectLst/>
                          <a:latin typeface="Times New Roman" panose="02020603050405020304" pitchFamily="18" charset="0"/>
                          <a:cs typeface="Times New Roman" panose="02020603050405020304" pitchFamily="18" charset="0"/>
                        </a:rPr>
                        <a:t> barrier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FDA Complete Response Letter indicates product is not approvable in its current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r>
            </a:tbl>
          </a:graphicData>
        </a:graphic>
      </p:graphicFrame>
    </p:spTree>
    <p:extLst>
      <p:ext uri="{BB962C8B-B14F-4D97-AF65-F5344CB8AC3E}">
        <p14:creationId xmlns:p14="http://schemas.microsoft.com/office/powerpoint/2010/main" val="24102450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Potential </a:t>
            </a:r>
            <a:r>
              <a:rPr lang="en-US" sz="2000" dirty="0" smtClean="0"/>
              <a:t>IAD Drug Products </a:t>
            </a:r>
            <a:br>
              <a:rPr lang="en-US" sz="2000" dirty="0" smtClean="0"/>
            </a:br>
            <a:r>
              <a:rPr lang="en-US" sz="2000" dirty="0" smtClean="0"/>
              <a:t>– In Development</a:t>
            </a:r>
            <a:endParaRPr lang="en-US" dirty="0"/>
          </a:p>
        </p:txBody>
      </p:sp>
      <p:sp>
        <p:nvSpPr>
          <p:cNvPr id="3" name="Content Placeholder 2"/>
          <p:cNvSpPr>
            <a:spLocks noGrp="1"/>
          </p:cNvSpPr>
          <p:nvPr>
            <p:ph idx="1"/>
          </p:nvPr>
        </p:nvSpPr>
        <p:spPr>
          <a:xfrm>
            <a:off x="457200" y="1314450"/>
            <a:ext cx="8229600" cy="4674458"/>
          </a:xfrm>
        </p:spPr>
        <p:txBody>
          <a:bodyPr/>
          <a:lstStyle/>
          <a:p>
            <a:pPr lvl="1"/>
            <a:endParaRPr lang="en-US" sz="800" dirty="0">
              <a:solidFill>
                <a:srgbClr val="FF0000"/>
              </a:solidFill>
            </a:endParaRPr>
          </a:p>
          <a:p>
            <a:r>
              <a:rPr lang="en-US" sz="1700" dirty="0" err="1" smtClean="0"/>
              <a:t>Arymo</a:t>
            </a:r>
            <a:r>
              <a:rPr lang="en-US" sz="1700" dirty="0" smtClean="0"/>
              <a:t> ER</a:t>
            </a:r>
            <a:r>
              <a:rPr lang="en-US" sz="1700" baseline="30000" dirty="0" smtClean="0"/>
              <a:t>®</a:t>
            </a:r>
            <a:r>
              <a:rPr lang="en-US" sz="1700" dirty="0" smtClean="0"/>
              <a:t> </a:t>
            </a:r>
            <a:r>
              <a:rPr lang="en-US" sz="1700" dirty="0"/>
              <a:t>(morphine </a:t>
            </a:r>
            <a:r>
              <a:rPr lang="en-US" sz="1700" dirty="0" smtClean="0"/>
              <a:t>ER)</a:t>
            </a:r>
          </a:p>
          <a:p>
            <a:pPr lvl="1"/>
            <a:r>
              <a:rPr lang="en-US" sz="1700" dirty="0" smtClean="0"/>
              <a:t>PDUFA </a:t>
            </a:r>
            <a:r>
              <a:rPr lang="en-US" sz="1700" dirty="0"/>
              <a:t>date </a:t>
            </a:r>
            <a:r>
              <a:rPr lang="en-US" sz="1700" dirty="0" smtClean="0"/>
              <a:t>10/14/16 (past date)</a:t>
            </a:r>
          </a:p>
          <a:p>
            <a:pPr lvl="1"/>
            <a:r>
              <a:rPr lang="en-US" sz="1700" dirty="0" smtClean="0"/>
              <a:t>FDA </a:t>
            </a:r>
            <a:r>
              <a:rPr lang="en-US" sz="1700" dirty="0"/>
              <a:t>advisory committee </a:t>
            </a:r>
            <a:r>
              <a:rPr lang="en-US" sz="1700" dirty="0" smtClean="0"/>
              <a:t>voted </a:t>
            </a:r>
            <a:r>
              <a:rPr lang="en-US" sz="1700" dirty="0"/>
              <a:t>with </a:t>
            </a:r>
            <a:r>
              <a:rPr lang="en-US" sz="1700" dirty="0" smtClean="0"/>
              <a:t>recommendation </a:t>
            </a:r>
            <a:r>
              <a:rPr lang="en-US" sz="1700" dirty="0"/>
              <a:t>to </a:t>
            </a:r>
            <a:r>
              <a:rPr lang="en-US" sz="1700" dirty="0" smtClean="0"/>
              <a:t>approve</a:t>
            </a:r>
          </a:p>
          <a:p>
            <a:pPr lvl="1"/>
            <a:r>
              <a:rPr lang="en-US" sz="1700" dirty="0" smtClean="0"/>
              <a:t>FDA has communicated with manufacturer to inform them more time is needed for evaluation</a:t>
            </a:r>
            <a:endParaRPr lang="en-US" sz="1700" dirty="0"/>
          </a:p>
          <a:p>
            <a:r>
              <a:rPr lang="en-US" sz="1700" dirty="0" err="1" smtClean="0"/>
              <a:t>Vantrela</a:t>
            </a:r>
            <a:r>
              <a:rPr lang="en-US" sz="1700" dirty="0" smtClean="0"/>
              <a:t> ER</a:t>
            </a:r>
            <a:r>
              <a:rPr lang="en-US" sz="1700" baseline="30000" dirty="0" smtClean="0"/>
              <a:t>®</a:t>
            </a:r>
            <a:r>
              <a:rPr lang="en-US" sz="1700" dirty="0" smtClean="0"/>
              <a:t> </a:t>
            </a:r>
            <a:r>
              <a:rPr lang="en-US" sz="1700" dirty="0"/>
              <a:t>(hydrocodone </a:t>
            </a:r>
            <a:r>
              <a:rPr lang="en-US" sz="1700" dirty="0" smtClean="0"/>
              <a:t>ER)</a:t>
            </a:r>
          </a:p>
          <a:p>
            <a:pPr lvl="1"/>
            <a:r>
              <a:rPr lang="en-US" sz="1700" dirty="0" smtClean="0"/>
              <a:t>PDUFA </a:t>
            </a:r>
            <a:r>
              <a:rPr lang="en-US" sz="1700" dirty="0"/>
              <a:t>date </a:t>
            </a:r>
            <a:r>
              <a:rPr lang="en-US" sz="1700" dirty="0" smtClean="0"/>
              <a:t>11/11/15 </a:t>
            </a:r>
            <a:r>
              <a:rPr lang="en-US" sz="1700" dirty="0"/>
              <a:t>(past date</a:t>
            </a:r>
            <a:r>
              <a:rPr lang="en-US" sz="1700" dirty="0" smtClean="0"/>
              <a:t>)</a:t>
            </a:r>
          </a:p>
          <a:p>
            <a:pPr lvl="1"/>
            <a:r>
              <a:rPr lang="en-US" sz="1700" dirty="0"/>
              <a:t>FDA advisory committee voted with recommendation to </a:t>
            </a:r>
            <a:r>
              <a:rPr lang="en-US" sz="1700" dirty="0" smtClean="0"/>
              <a:t>approve</a:t>
            </a:r>
          </a:p>
          <a:p>
            <a:pPr lvl="1"/>
            <a:r>
              <a:rPr lang="en-US" sz="1700" dirty="0" smtClean="0"/>
              <a:t>No update on FDA activity as of 12/5/16</a:t>
            </a:r>
            <a:endParaRPr lang="en-US" sz="1700" dirty="0"/>
          </a:p>
          <a:p>
            <a:r>
              <a:rPr lang="en-US" sz="1700" dirty="0" err="1" smtClean="0">
                <a:solidFill>
                  <a:srgbClr val="FF0000"/>
                </a:solidFill>
              </a:rPr>
              <a:t>Oxaydo</a:t>
            </a:r>
            <a:r>
              <a:rPr lang="en-US" sz="1700" baseline="30000" dirty="0" smtClean="0">
                <a:solidFill>
                  <a:srgbClr val="FF0000"/>
                </a:solidFill>
              </a:rPr>
              <a:t>®</a:t>
            </a:r>
            <a:r>
              <a:rPr lang="en-US" sz="1700" dirty="0" smtClean="0">
                <a:solidFill>
                  <a:srgbClr val="FF0000"/>
                </a:solidFill>
              </a:rPr>
              <a:t> (oxycodone IR)</a:t>
            </a:r>
          </a:p>
          <a:p>
            <a:pPr lvl="1"/>
            <a:r>
              <a:rPr lang="en-US" sz="1700" dirty="0" smtClean="0">
                <a:solidFill>
                  <a:srgbClr val="FF0000"/>
                </a:solidFill>
              </a:rPr>
              <a:t>DFC previously voted down as substitute for oxycodone IR due to inadequate data regarding ADP and prohibitive cost</a:t>
            </a:r>
          </a:p>
          <a:p>
            <a:pPr lvl="1"/>
            <a:r>
              <a:rPr lang="en-US" sz="1700" dirty="0" smtClean="0">
                <a:solidFill>
                  <a:srgbClr val="FF0000"/>
                </a:solidFill>
              </a:rPr>
              <a:t>Manufacturer submitted </a:t>
            </a:r>
            <a:r>
              <a:rPr lang="en-US" sz="1700" dirty="0" err="1" smtClean="0">
                <a:solidFill>
                  <a:srgbClr val="FF0000"/>
                </a:solidFill>
              </a:rPr>
              <a:t>sNDA</a:t>
            </a:r>
            <a:r>
              <a:rPr lang="en-US" sz="1700" dirty="0" smtClean="0">
                <a:solidFill>
                  <a:srgbClr val="FF0000"/>
                </a:solidFill>
              </a:rPr>
              <a:t> to FDA seeking ADF labeling on 12/1/16, reportedly with </a:t>
            </a:r>
            <a:r>
              <a:rPr lang="en-US" sz="1700" i="1" dirty="0" smtClean="0">
                <a:solidFill>
                  <a:srgbClr val="FF0000"/>
                </a:solidFill>
              </a:rPr>
              <a:t>in vitro</a:t>
            </a:r>
            <a:r>
              <a:rPr lang="en-US" sz="1700" dirty="0" smtClean="0">
                <a:solidFill>
                  <a:srgbClr val="FF0000"/>
                </a:solidFill>
              </a:rPr>
              <a:t> data that manufacturer suggests shows deterrence of IV abuse</a:t>
            </a:r>
          </a:p>
          <a:p>
            <a:pPr lvl="1"/>
            <a:r>
              <a:rPr lang="en-US" sz="1700" dirty="0" smtClean="0">
                <a:solidFill>
                  <a:srgbClr val="FF0000"/>
                </a:solidFill>
              </a:rPr>
              <a:t>May need to discuss re-evaluation if new data is available</a:t>
            </a:r>
            <a:endParaRPr lang="en-US" sz="1600" dirty="0" smtClean="0">
              <a:solidFill>
                <a:srgbClr val="FF0000"/>
              </a:solidFill>
            </a:endParaRPr>
          </a:p>
          <a:p>
            <a:pPr marL="0" indent="0">
              <a:buNone/>
            </a:pPr>
            <a:r>
              <a:rPr lang="en-US" sz="1200" dirty="0" smtClean="0"/>
              <a:t> </a:t>
            </a:r>
          </a:p>
          <a:p>
            <a:pPr marL="0" indent="0">
              <a:buNone/>
            </a:pPr>
            <a:r>
              <a:rPr lang="en-US" sz="1200" dirty="0" smtClean="0"/>
              <a:t>*</a:t>
            </a:r>
            <a:r>
              <a:rPr lang="en-US" sz="1200" b="1" dirty="0" smtClean="0"/>
              <a:t>PDUFA</a:t>
            </a:r>
            <a:r>
              <a:rPr lang="en-US" sz="1200" dirty="0" smtClean="0"/>
              <a:t> – Prescription Drug User Fee Act (anticipated date of FDA decision)</a:t>
            </a:r>
          </a:p>
          <a:p>
            <a:pPr marL="0" indent="0">
              <a:buNone/>
            </a:pPr>
            <a:r>
              <a:rPr lang="en-US" sz="1200" dirty="0"/>
              <a:t> </a:t>
            </a:r>
            <a:r>
              <a:rPr lang="en-US" sz="1200" dirty="0" smtClean="0"/>
              <a:t>   </a:t>
            </a:r>
            <a:r>
              <a:rPr lang="en-US" sz="1200" dirty="0" err="1" smtClean="0"/>
              <a:t>sNDA</a:t>
            </a:r>
            <a:r>
              <a:rPr lang="en-US" sz="1200" dirty="0" smtClean="0"/>
              <a:t> – Supplemental New Drug Application</a:t>
            </a:r>
            <a:endParaRPr lang="en-US" sz="12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21</a:t>
            </a:fld>
            <a:endParaRPr lang="en-US" altLang="en-US" dirty="0"/>
          </a:p>
        </p:txBody>
      </p:sp>
    </p:spTree>
    <p:extLst>
      <p:ext uri="{BB962C8B-B14F-4D97-AF65-F5344CB8AC3E}">
        <p14:creationId xmlns:p14="http://schemas.microsoft.com/office/powerpoint/2010/main" val="2622526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Schedule</a:t>
            </a:r>
            <a:endParaRPr lang="en-US" dirty="0"/>
          </a:p>
        </p:txBody>
      </p:sp>
      <p:sp>
        <p:nvSpPr>
          <p:cNvPr id="3" name="Content Placeholder 2"/>
          <p:cNvSpPr>
            <a:spLocks noGrp="1"/>
          </p:cNvSpPr>
          <p:nvPr>
            <p:ph idx="1"/>
          </p:nvPr>
        </p:nvSpPr>
        <p:spPr>
          <a:xfrm>
            <a:off x="457200" y="1433512"/>
            <a:ext cx="8229600" cy="4811713"/>
          </a:xfrm>
        </p:spPr>
        <p:txBody>
          <a:bodyPr/>
          <a:lstStyle/>
          <a:p>
            <a:r>
              <a:rPr lang="en-US" sz="2800" dirty="0" smtClean="0">
                <a:solidFill>
                  <a:srgbClr val="0033CC"/>
                </a:solidFill>
              </a:rPr>
              <a:t>January 19, 2017 	</a:t>
            </a:r>
            <a:r>
              <a:rPr lang="en-US" sz="2800" dirty="0" smtClean="0">
                <a:solidFill>
                  <a:srgbClr val="7030A0"/>
                </a:solidFill>
              </a:rPr>
              <a:t>		</a:t>
            </a:r>
          </a:p>
          <a:p>
            <a:endParaRPr lang="en-US" sz="2800" i="1" dirty="0" smtClean="0">
              <a:solidFill>
                <a:srgbClr val="FF0000"/>
              </a:solidFill>
            </a:endParaRPr>
          </a:p>
          <a:p>
            <a:r>
              <a:rPr lang="en-US" sz="2800" i="1" dirty="0" smtClean="0">
                <a:solidFill>
                  <a:srgbClr val="FF0000"/>
                </a:solidFill>
              </a:rPr>
              <a:t>February 16, 2017 </a:t>
            </a:r>
          </a:p>
          <a:p>
            <a:endParaRPr lang="en-US" sz="2800" dirty="0" smtClean="0">
              <a:solidFill>
                <a:srgbClr val="0033CC"/>
              </a:solidFill>
            </a:endParaRPr>
          </a:p>
          <a:p>
            <a:r>
              <a:rPr lang="en-US" sz="2800" dirty="0" smtClean="0">
                <a:solidFill>
                  <a:srgbClr val="0033CC"/>
                </a:solidFill>
              </a:rPr>
              <a:t>March 16, 2017</a:t>
            </a:r>
          </a:p>
          <a:p>
            <a:endParaRPr lang="en-US" sz="2800" i="1" dirty="0" smtClean="0">
              <a:solidFill>
                <a:srgbClr val="FF0000"/>
              </a:solidFill>
            </a:endParaRPr>
          </a:p>
          <a:p>
            <a:r>
              <a:rPr lang="en-US" sz="2800" i="1" dirty="0" smtClean="0">
                <a:solidFill>
                  <a:srgbClr val="FF0000"/>
                </a:solidFill>
              </a:rPr>
              <a:t>April 20, 2017 </a:t>
            </a:r>
          </a:p>
          <a:p>
            <a:pPr marL="0" indent="0">
              <a:buNone/>
            </a:pPr>
            <a:endParaRPr lang="en-US" sz="2800" i="1" dirty="0">
              <a:solidFill>
                <a:srgbClr val="FF0000"/>
              </a:solidFill>
            </a:endParaRPr>
          </a:p>
          <a:p>
            <a:pPr marL="0" indent="0" algn="ctr">
              <a:buNone/>
            </a:pPr>
            <a:r>
              <a:rPr lang="en-US" sz="2400" dirty="0" smtClean="0">
                <a:solidFill>
                  <a:srgbClr val="00B050"/>
                </a:solidFill>
              </a:rPr>
              <a:t>All </a:t>
            </a:r>
            <a:r>
              <a:rPr lang="en-US" sz="2400" dirty="0">
                <a:solidFill>
                  <a:srgbClr val="00B050"/>
                </a:solidFill>
              </a:rPr>
              <a:t>meetings are from 9:00AM to 12:00PM </a:t>
            </a:r>
            <a:endParaRPr lang="en-US" sz="2400" dirty="0" smtClean="0">
              <a:solidFill>
                <a:srgbClr val="00B050"/>
              </a:solidFill>
            </a:endParaRPr>
          </a:p>
          <a:p>
            <a:pPr marL="0" indent="0" algn="ctr">
              <a:buNone/>
            </a:pPr>
            <a:r>
              <a:rPr lang="en-US" sz="2400" dirty="0" smtClean="0">
                <a:solidFill>
                  <a:srgbClr val="00B050"/>
                </a:solidFill>
              </a:rPr>
              <a:t>at </a:t>
            </a:r>
            <a:r>
              <a:rPr lang="en-US" sz="2400" dirty="0">
                <a:solidFill>
                  <a:srgbClr val="00B050"/>
                </a:solidFill>
              </a:rPr>
              <a:t>250 Washington </a:t>
            </a:r>
            <a:r>
              <a:rPr lang="en-US" sz="2400" dirty="0" smtClean="0">
                <a:solidFill>
                  <a:srgbClr val="00B050"/>
                </a:solidFill>
              </a:rPr>
              <a:t>Street</a:t>
            </a:r>
            <a:r>
              <a:rPr lang="en-US" dirty="0" smtClean="0">
                <a:solidFill>
                  <a:srgbClr val="00B050"/>
                </a:solidFill>
              </a:rPr>
              <a:t>	</a:t>
            </a:r>
            <a:endParaRPr lang="en-US" dirty="0">
              <a:solidFill>
                <a:srgbClr val="00B050"/>
              </a:solidFill>
            </a:endParaRP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22</a:t>
            </a:fld>
            <a:endParaRPr lang="en-US" altLang="en-US" dirty="0"/>
          </a:p>
        </p:txBody>
      </p:sp>
    </p:spTree>
    <p:extLst>
      <p:ext uri="{BB962C8B-B14F-4D97-AF65-F5344CB8AC3E}">
        <p14:creationId xmlns:p14="http://schemas.microsoft.com/office/powerpoint/2010/main" val="2828432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p:txBody>
          <a:bodyPr/>
          <a:lstStyle/>
          <a:p>
            <a:r>
              <a:rPr lang="en-US" dirty="0" smtClean="0"/>
              <a:t>Meeting Recap</a:t>
            </a:r>
          </a:p>
          <a:p>
            <a:pPr>
              <a:buNone/>
            </a:pPr>
            <a:endParaRPr lang="en-US" sz="1800" dirty="0" smtClean="0"/>
          </a:p>
          <a:p>
            <a:r>
              <a:rPr lang="en-US" dirty="0" smtClean="0"/>
              <a:t>Review of takeaways</a:t>
            </a:r>
          </a:p>
          <a:p>
            <a:pPr>
              <a:buNone/>
            </a:pPr>
            <a:endParaRPr lang="en-US" sz="1800" dirty="0" smtClean="0"/>
          </a:p>
          <a:p>
            <a:r>
              <a:rPr lang="en-US" dirty="0" smtClean="0"/>
              <a:t>Next steps</a:t>
            </a:r>
          </a:p>
          <a:p>
            <a:endParaRPr lang="en-US" sz="1800" dirty="0"/>
          </a:p>
          <a:p>
            <a:r>
              <a:rPr lang="en-US" dirty="0" smtClean="0"/>
              <a:t>Next Meeting</a:t>
            </a:r>
          </a:p>
          <a:p>
            <a:pPr marL="1371600" lvl="1" indent="-228600"/>
            <a:r>
              <a:rPr lang="en-US" dirty="0" smtClean="0">
                <a:solidFill>
                  <a:srgbClr val="0000FF"/>
                </a:solidFill>
              </a:rPr>
              <a:t>January 19, 2016</a:t>
            </a:r>
          </a:p>
          <a:p>
            <a:pPr marL="1371600" lvl="1" indent="-228600"/>
            <a:r>
              <a:rPr lang="en-US" dirty="0" smtClean="0">
                <a:solidFill>
                  <a:srgbClr val="0000FF"/>
                </a:solidFill>
              </a:rPr>
              <a:t>Public Hearing to follow</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23</a:t>
            </a:fld>
            <a:endParaRPr lang="en-US" altLang="en-US" dirty="0"/>
          </a:p>
        </p:txBody>
      </p:sp>
    </p:spTree>
    <p:extLst>
      <p:ext uri="{BB962C8B-B14F-4D97-AF65-F5344CB8AC3E}">
        <p14:creationId xmlns:p14="http://schemas.microsoft.com/office/powerpoint/2010/main" val="3188184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Promulgation of Regulation and Formulary</a:t>
            </a:r>
            <a:endParaRPr lang="en-US" dirty="0"/>
          </a:p>
        </p:txBody>
      </p:sp>
      <p:sp>
        <p:nvSpPr>
          <p:cNvPr id="3" name="Content Placeholder 2"/>
          <p:cNvSpPr>
            <a:spLocks noGrp="1"/>
          </p:cNvSpPr>
          <p:nvPr>
            <p:ph idx="1"/>
          </p:nvPr>
        </p:nvSpPr>
        <p:spPr>
          <a:xfrm>
            <a:off x="457200" y="1314450"/>
            <a:ext cx="8229600" cy="5277736"/>
          </a:xfrm>
        </p:spPr>
        <p:txBody>
          <a:bodyPr/>
          <a:lstStyle/>
          <a:p>
            <a:pPr marL="1828800" indent="-1828800">
              <a:buNone/>
              <a:tabLst>
                <a:tab pos="1828800" algn="l"/>
              </a:tabLst>
            </a:pPr>
            <a:r>
              <a:rPr lang="en-US" sz="2000" dirty="0" smtClean="0"/>
              <a:t>11/9/16</a:t>
            </a:r>
            <a:r>
              <a:rPr lang="en-US" sz="2000" dirty="0"/>
              <a:t>	Public Health </a:t>
            </a:r>
            <a:r>
              <a:rPr lang="en-US" sz="2000" dirty="0" smtClean="0"/>
              <a:t>Council presentation of proposed redrafted </a:t>
            </a:r>
            <a:r>
              <a:rPr lang="en-US" sz="2000" dirty="0"/>
              <a:t>regulation, 105 CMR 720, </a:t>
            </a:r>
            <a:r>
              <a:rPr lang="en-US" sz="2000" i="1" dirty="0"/>
              <a:t>List of Interchangeable Drug </a:t>
            </a:r>
            <a:r>
              <a:rPr lang="en-US" sz="2000" i="1" dirty="0" smtClean="0"/>
              <a:t>Products</a:t>
            </a:r>
          </a:p>
          <a:p>
            <a:pPr marL="1828800" indent="-1828800">
              <a:buNone/>
              <a:tabLst>
                <a:tab pos="1828800" algn="l"/>
              </a:tabLst>
            </a:pPr>
            <a:endParaRPr lang="en-US" sz="800" dirty="0" smtClean="0"/>
          </a:p>
          <a:p>
            <a:pPr marL="1828800" indent="-1828800">
              <a:buNone/>
              <a:tabLst>
                <a:tab pos="1828800" algn="l"/>
              </a:tabLst>
            </a:pPr>
            <a:r>
              <a:rPr lang="en-US" sz="2000" dirty="0" smtClean="0"/>
              <a:t>1/19/17</a:t>
            </a:r>
            <a:r>
              <a:rPr lang="en-US" sz="2000" dirty="0"/>
              <a:t>	</a:t>
            </a:r>
            <a:r>
              <a:rPr lang="en-US" sz="2000" dirty="0" smtClean="0"/>
              <a:t>Next Drug Formulary Commission meeting (9:00AM)</a:t>
            </a:r>
          </a:p>
          <a:p>
            <a:pPr marL="1828800" indent="-1828800">
              <a:buNone/>
              <a:tabLst>
                <a:tab pos="1828800" algn="l"/>
              </a:tabLst>
            </a:pPr>
            <a:r>
              <a:rPr lang="en-US" sz="2000" dirty="0"/>
              <a:t>	</a:t>
            </a:r>
            <a:r>
              <a:rPr lang="en-US" sz="2000" dirty="0" smtClean="0"/>
              <a:t>Public </a:t>
            </a:r>
            <a:r>
              <a:rPr lang="en-US" sz="2000" dirty="0"/>
              <a:t>hearing on proposed redrafted </a:t>
            </a:r>
            <a:r>
              <a:rPr lang="en-US" sz="2000" dirty="0" smtClean="0"/>
              <a:t>regulation (1:30PM)</a:t>
            </a:r>
            <a:endParaRPr lang="en-US" sz="2000" dirty="0"/>
          </a:p>
          <a:p>
            <a:pPr marL="1828800" indent="-1828800">
              <a:buNone/>
              <a:tabLst>
                <a:tab pos="1828800" algn="l"/>
              </a:tabLst>
            </a:pPr>
            <a:endParaRPr lang="en-US" sz="800" dirty="0" smtClean="0"/>
          </a:p>
          <a:p>
            <a:pPr marL="1828800" indent="-1828800">
              <a:buNone/>
              <a:tabLst>
                <a:tab pos="1828800" algn="l"/>
              </a:tabLst>
            </a:pPr>
            <a:r>
              <a:rPr lang="en-US" sz="2000" dirty="0" smtClean="0"/>
              <a:t>1/24/17	Public comment period closes</a:t>
            </a:r>
          </a:p>
          <a:p>
            <a:pPr marL="1828800" indent="-1828800">
              <a:buNone/>
              <a:tabLst>
                <a:tab pos="1828800" algn="l"/>
              </a:tabLst>
            </a:pPr>
            <a:endParaRPr lang="en-US" sz="800" dirty="0" smtClean="0"/>
          </a:p>
          <a:p>
            <a:pPr marL="1828800" indent="-1828800">
              <a:buNone/>
              <a:tabLst>
                <a:tab pos="1828800" algn="l"/>
              </a:tabLst>
            </a:pPr>
            <a:r>
              <a:rPr lang="en-US" sz="2000" dirty="0" smtClean="0"/>
              <a:t>Winter	</a:t>
            </a:r>
            <a:r>
              <a:rPr lang="en-US" sz="2000" dirty="0"/>
              <a:t>Review comments and amend regulation as appropriate.</a:t>
            </a:r>
          </a:p>
          <a:p>
            <a:pPr marL="1828800" indent="-1828800">
              <a:buNone/>
              <a:tabLst>
                <a:tab pos="1828800" algn="l"/>
              </a:tabLst>
            </a:pPr>
            <a:endParaRPr lang="en-US" sz="800" dirty="0" smtClean="0"/>
          </a:p>
          <a:p>
            <a:pPr marL="1828800" indent="-1828800">
              <a:buNone/>
              <a:tabLst>
                <a:tab pos="1828800" algn="l"/>
              </a:tabLst>
            </a:pPr>
            <a:r>
              <a:rPr lang="en-US" sz="2000" dirty="0" smtClean="0"/>
              <a:t>Spring	PHC </a:t>
            </a:r>
            <a:r>
              <a:rPr lang="en-US" sz="2000" dirty="0"/>
              <a:t>presentation </a:t>
            </a:r>
            <a:r>
              <a:rPr lang="en-US" sz="2000" dirty="0" smtClean="0"/>
              <a:t>for promulgation of final regulation, 105 </a:t>
            </a:r>
            <a:r>
              <a:rPr lang="en-US" sz="2000" dirty="0"/>
              <a:t>CMR 720, </a:t>
            </a:r>
            <a:r>
              <a:rPr lang="en-US" sz="2000" dirty="0" smtClean="0"/>
              <a:t>Drug Formulary Commission</a:t>
            </a:r>
            <a:endParaRPr lang="en-US" sz="2000" dirty="0"/>
          </a:p>
          <a:p>
            <a:pPr marL="1828800" indent="-1828800">
              <a:buNone/>
              <a:tabLst>
                <a:tab pos="1828800" algn="l"/>
              </a:tabLst>
            </a:pPr>
            <a:endParaRPr lang="en-US" sz="800" dirty="0" smtClean="0"/>
          </a:p>
          <a:p>
            <a:pPr marL="1828800" indent="-1828800">
              <a:buNone/>
              <a:tabLst>
                <a:tab pos="1828800" algn="l"/>
              </a:tabLst>
            </a:pPr>
            <a:r>
              <a:rPr lang="en-US" sz="2000" dirty="0" smtClean="0"/>
              <a:t>Spring	</a:t>
            </a:r>
            <a:r>
              <a:rPr lang="en-US" sz="2000" dirty="0"/>
              <a:t>Regulation becomes </a:t>
            </a:r>
            <a:r>
              <a:rPr lang="en-US" sz="2000" dirty="0" smtClean="0"/>
              <a:t>effective upon review by Secretary </a:t>
            </a:r>
            <a:r>
              <a:rPr lang="en-US" sz="2000" dirty="0"/>
              <a:t>of </a:t>
            </a:r>
            <a:r>
              <a:rPr lang="en-US" sz="2000" dirty="0" smtClean="0"/>
              <a:t>State.</a:t>
            </a:r>
            <a:endParaRPr lang="en-US" sz="2000" dirty="0"/>
          </a:p>
          <a:p>
            <a:pPr marL="0" indent="0">
              <a:buNone/>
            </a:pPr>
            <a:endParaRPr lang="en-US" sz="800" dirty="0" smtClean="0"/>
          </a:p>
          <a:p>
            <a:pPr marL="0" indent="0">
              <a:buNone/>
            </a:pPr>
            <a:r>
              <a:rPr lang="en-US" sz="2000" dirty="0" smtClean="0"/>
              <a:t>Spring		Issue guidance</a:t>
            </a:r>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3</a:t>
            </a:fld>
            <a:endParaRPr lang="en-US" altLang="en-US" dirty="0"/>
          </a:p>
        </p:txBody>
      </p:sp>
    </p:spTree>
    <p:extLst>
      <p:ext uri="{BB962C8B-B14F-4D97-AF65-F5344CB8AC3E}">
        <p14:creationId xmlns:p14="http://schemas.microsoft.com/office/powerpoint/2010/main" val="371386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1"/>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1CB156BF-BB86-4A46-AD3C-1AA8418A266F}" type="slidenum">
              <a:rPr lang="en-US" sz="1400">
                <a:cs typeface="Arial" charset="0"/>
              </a:rPr>
              <a:pPr/>
              <a:t>4</a:t>
            </a:fld>
            <a:endParaRPr lang="en-US" sz="1400">
              <a:cs typeface="Arial" charset="0"/>
            </a:endParaRPr>
          </a:p>
        </p:txBody>
      </p:sp>
      <p:sp>
        <p:nvSpPr>
          <p:cNvPr id="4099" name="Rectangle 2"/>
          <p:cNvSpPr>
            <a:spLocks noChangeArrowheads="1"/>
          </p:cNvSpPr>
          <p:nvPr/>
        </p:nvSpPr>
        <p:spPr bwMode="auto">
          <a:xfrm>
            <a:off x="381000" y="1422400"/>
            <a:ext cx="84582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sz="1200">
              <a:cs typeface="Arial" charset="0"/>
            </a:endParaRPr>
          </a:p>
          <a:p>
            <a:endParaRPr lang="en-US" sz="2800">
              <a:cs typeface="Arial" charset="0"/>
            </a:endParaRPr>
          </a:p>
          <a:p>
            <a:endParaRPr lang="en-US" sz="2800">
              <a:cs typeface="Arial" charset="0"/>
            </a:endParaRPr>
          </a:p>
          <a:p>
            <a:endParaRPr lang="en-US">
              <a:cs typeface="Arial" charset="0"/>
            </a:endParaRPr>
          </a:p>
        </p:txBody>
      </p:sp>
      <p:sp>
        <p:nvSpPr>
          <p:cNvPr id="4" name="Title 1"/>
          <p:cNvSpPr txBox="1">
            <a:spLocks/>
          </p:cNvSpPr>
          <p:nvPr/>
        </p:nvSpPr>
        <p:spPr>
          <a:xfrm>
            <a:off x="4151313" y="223838"/>
            <a:ext cx="4818062" cy="8032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Timeline</a:t>
            </a:r>
            <a:endParaRPr lang="en-US" kern="0" dirty="0"/>
          </a:p>
        </p:txBody>
      </p:sp>
      <p:sp>
        <p:nvSpPr>
          <p:cNvPr id="5" name="Content Placeholder 2"/>
          <p:cNvSpPr txBox="1">
            <a:spLocks/>
          </p:cNvSpPr>
          <p:nvPr/>
        </p:nvSpPr>
        <p:spPr>
          <a:xfrm>
            <a:off x="381000" y="1422400"/>
            <a:ext cx="8102600" cy="78422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defRPr/>
            </a:pPr>
            <a:endParaRPr lang="en-US" sz="3600" b="1" kern="0" dirty="0"/>
          </a:p>
        </p:txBody>
      </p:sp>
      <p:pic>
        <p:nvPicPr>
          <p:cNvPr id="4102"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875" y="1308100"/>
            <a:ext cx="8753475" cy="4937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048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2400" dirty="0">
                <a:latin typeface="Calibri" charset="0"/>
                <a:ea typeface="ＭＳ Ｐゴシック" charset="0"/>
                <a:cs typeface="Arial" charset="0"/>
              </a:rPr>
              <a:t>Stages: Evaluation and Review Process Overview </a:t>
            </a:r>
            <a:br>
              <a:rPr lang="en-US" sz="2400" dirty="0">
                <a:latin typeface="Calibri" charset="0"/>
                <a:ea typeface="ＭＳ Ｐゴシック" charset="0"/>
                <a:cs typeface="Arial" charset="0"/>
              </a:rPr>
            </a:br>
            <a:endParaRPr lang="en-US" sz="2400" dirty="0">
              <a:latin typeface="Calibri" charset="0"/>
              <a:ea typeface="ＭＳ Ｐゴシック" charset="0"/>
            </a:endParaRPr>
          </a:p>
        </p:txBody>
      </p:sp>
      <p:sp>
        <p:nvSpPr>
          <p:cNvPr id="5123" name="Slide Number Placeholder 2"/>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EBA8CACF-AAE6-8747-BA46-7F40120791D2}" type="slidenum">
              <a:rPr lang="en-US" sz="1400">
                <a:cs typeface="Arial" charset="0"/>
              </a:rPr>
              <a:pPr/>
              <a:t>5</a:t>
            </a:fld>
            <a:endParaRPr lang="en-US" sz="1400">
              <a:cs typeface="Arial" charset="0"/>
            </a:endParaRPr>
          </a:p>
        </p:txBody>
      </p:sp>
      <p:graphicFrame>
        <p:nvGraphicFramePr>
          <p:cNvPr id="4" name="Diagram 3"/>
          <p:cNvGraphicFramePr/>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a:spLocks noChangeArrowheads="1"/>
          </p:cNvSpPr>
          <p:nvPr/>
        </p:nvSpPr>
        <p:spPr bwMode="auto">
          <a:xfrm>
            <a:off x="6977063" y="2028825"/>
            <a:ext cx="814387" cy="698500"/>
          </a:xfrm>
          <a:prstGeom prst="ellipse">
            <a:avLst/>
          </a:prstGeom>
          <a:solidFill>
            <a:srgbClr val="0070C0"/>
          </a:solidFill>
          <a:ln w="38100">
            <a:solidFill>
              <a:srgbClr val="FFFFFF"/>
            </a:solidFill>
            <a:round/>
            <a:headEnd/>
            <a:tailEnd/>
          </a:ln>
          <a:effectLst>
            <a:outerShdw blurRad="40000" dist="20000" dir="5400000" rotWithShape="0">
              <a:srgbClr val="000000">
                <a:alpha val="37999"/>
              </a:srgbClr>
            </a:outerShdw>
          </a:effectLst>
        </p:spPr>
        <p:txBody>
          <a:bodyPr/>
          <a:lstStyle/>
          <a:p>
            <a:endParaRPr lang="en-US"/>
          </a:p>
        </p:txBody>
      </p:sp>
      <p:grpSp>
        <p:nvGrpSpPr>
          <p:cNvPr id="5126" name="Group 8"/>
          <p:cNvGrpSpPr>
            <a:grpSpLocks/>
          </p:cNvGrpSpPr>
          <p:nvPr/>
        </p:nvGrpSpPr>
        <p:grpSpPr bwMode="auto">
          <a:xfrm>
            <a:off x="6754813" y="2786063"/>
            <a:ext cx="2214562" cy="296862"/>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158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600" dirty="0"/>
                <a:t>Draft Formulary </a:t>
              </a:r>
            </a:p>
          </p:txBody>
        </p:sp>
      </p:grpSp>
    </p:spTree>
    <p:extLst>
      <p:ext uri="{BB962C8B-B14F-4D97-AF65-F5344CB8AC3E}">
        <p14:creationId xmlns:p14="http://schemas.microsoft.com/office/powerpoint/2010/main" val="1771732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1"/>
          <p:cNvSpPr>
            <a:spLocks noGrp="1"/>
          </p:cNvSpPr>
          <p:nvPr>
            <p:ph type="sldNum" sz="quarter" idx="11"/>
          </p:nvPr>
        </p:nvSpPr>
        <p:spPr>
          <a:xfrm>
            <a:off x="8062913" y="6350000"/>
            <a:ext cx="965200" cy="4762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B03C109B-A58C-3947-B3B5-C59626A2407D}" type="slidenum">
              <a:rPr lang="en-US" sz="1400">
                <a:cs typeface="Arial" charset="0"/>
              </a:rPr>
              <a:pPr/>
              <a:t>6</a:t>
            </a:fld>
            <a:endParaRPr lang="en-US" sz="1400">
              <a:cs typeface="Arial" charset="0"/>
            </a:endParaRPr>
          </a:p>
        </p:txBody>
      </p:sp>
      <p:sp>
        <p:nvSpPr>
          <p:cNvPr id="6147" name="Text Box 4"/>
          <p:cNvSpPr txBox="1">
            <a:spLocks noChangeArrowheads="1"/>
          </p:cNvSpPr>
          <p:nvPr/>
        </p:nvSpPr>
        <p:spPr bwMode="auto">
          <a:xfrm>
            <a:off x="4679950" y="169863"/>
            <a:ext cx="35496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pPr algn="ctr">
              <a:spcBef>
                <a:spcPct val="50000"/>
              </a:spcBef>
            </a:pPr>
            <a:r>
              <a:rPr lang="en-US" sz="2000" b="1" dirty="0">
                <a:solidFill>
                  <a:schemeClr val="bg1"/>
                </a:solidFill>
                <a:cs typeface="Arial" charset="0"/>
              </a:rPr>
              <a:t>Component 1: Generic Opioids with a Heightened Public Health Risk </a:t>
            </a:r>
          </a:p>
        </p:txBody>
      </p:sp>
      <p:pic>
        <p:nvPicPr>
          <p:cNvPr id="614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288" y="1770063"/>
            <a:ext cx="7548562" cy="484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Box 1"/>
          <p:cNvSpPr txBox="1">
            <a:spLocks noChangeArrowheads="1"/>
          </p:cNvSpPr>
          <p:nvPr/>
        </p:nvSpPr>
        <p:spPr bwMode="auto">
          <a:xfrm>
            <a:off x="2998788" y="1173163"/>
            <a:ext cx="31035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2400" dirty="0">
                <a:cs typeface="Arial" charset="0"/>
              </a:rPr>
              <a:t>HPHR Opioids - Generic</a:t>
            </a:r>
          </a:p>
        </p:txBody>
      </p:sp>
    </p:spTree>
    <p:extLst>
      <p:ext uri="{BB962C8B-B14F-4D97-AF65-F5344CB8AC3E}">
        <p14:creationId xmlns:p14="http://schemas.microsoft.com/office/powerpoint/2010/main" val="3227751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CC014A42-8D15-0C44-8166-72D31B5ED545}" type="slidenum">
              <a:rPr lang="en-US" sz="1400">
                <a:cs typeface="Arial" charset="0"/>
              </a:rPr>
              <a:pPr/>
              <a:t>7</a:t>
            </a:fld>
            <a:endParaRPr lang="en-US" sz="1400">
              <a:cs typeface="Arial" charset="0"/>
            </a:endParaRPr>
          </a:p>
        </p:txBody>
      </p:sp>
      <p:sp>
        <p:nvSpPr>
          <p:cNvPr id="5" name="Title 1"/>
          <p:cNvSpPr txBox="1">
            <a:spLocks/>
          </p:cNvSpPr>
          <p:nvPr/>
        </p:nvSpPr>
        <p:spPr>
          <a:xfrm>
            <a:off x="4681538" y="146050"/>
            <a:ext cx="3743325" cy="80010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smtClean="0"/>
              <a:t>Component 2: Interchangeable Abuse Deterrent Drug Products</a:t>
            </a:r>
            <a:endParaRPr lang="en-US" sz="2000" kern="0" dirty="0"/>
          </a:p>
        </p:txBody>
      </p:sp>
      <p:graphicFrame>
        <p:nvGraphicFramePr>
          <p:cNvPr id="2" name="Table 1"/>
          <p:cNvGraphicFramePr>
            <a:graphicFrameLocks noGrp="1"/>
          </p:cNvGraphicFramePr>
          <p:nvPr/>
        </p:nvGraphicFramePr>
        <p:xfrm>
          <a:off x="204788" y="1171575"/>
          <a:ext cx="8756650" cy="4497389"/>
        </p:xfrm>
        <a:graphic>
          <a:graphicData uri="http://schemas.openxmlformats.org/drawingml/2006/table">
            <a:tbl>
              <a:tblPr/>
              <a:tblGrid>
                <a:gridCol w="1128712"/>
                <a:gridCol w="1185863"/>
                <a:gridCol w="1635125"/>
                <a:gridCol w="1063625"/>
                <a:gridCol w="1679575"/>
                <a:gridCol w="2063750"/>
              </a:tblGrid>
              <a:tr h="711200">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charset="0"/>
                          <a:ea typeface="ＭＳ Ｐゴシック" charset="0"/>
                          <a:cs typeface="ＭＳ Ｐゴシック" charset="0"/>
                        </a:rPr>
                        <a:t>Product Name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charset="0"/>
                          <a:ea typeface="ＭＳ Ｐゴシック" charset="0"/>
                          <a:cs typeface="ＭＳ Ｐゴシック" charset="0"/>
                        </a:rPr>
                        <a:t>Manufacturer</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charset="0"/>
                          <a:ea typeface="ＭＳ Ｐゴシック" charset="0"/>
                          <a:cs typeface="ＭＳ Ｐゴシック" charset="0"/>
                        </a:rPr>
                        <a:t>Ingredient(s)</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charset="0"/>
                          <a:ea typeface="ＭＳ Ｐゴシック" charset="0"/>
                          <a:cs typeface="ＭＳ Ｐゴシック" charset="0"/>
                        </a:rPr>
                        <a:t>Dose Form</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charset="0"/>
                          <a:ea typeface="ＭＳ Ｐゴシック" charset="0"/>
                          <a:cs typeface="ＭＳ Ｐゴシック" charset="0"/>
                        </a:rPr>
                        <a:t>Method of Abuse    Deterrence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charset="0"/>
                          <a:ea typeface="ＭＳ Ｐゴシック" charset="0"/>
                          <a:cs typeface="ＭＳ Ｐゴシック" charset="0"/>
                        </a:rPr>
                        <a:t>Date DFC Approved as Potential Substitute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588963">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OxyContin</a:t>
                      </a:r>
                      <a:r>
                        <a:rPr kumimoji="0" lang="en-US" sz="1200" b="0" i="0" u="none" strike="noStrike" cap="none" normalizeH="0" baseline="30000">
                          <a:ln>
                            <a:noFill/>
                          </a:ln>
                          <a:solidFill>
                            <a:schemeClr val="tx1"/>
                          </a:solidFill>
                          <a:effectLst/>
                          <a:latin typeface="Times New Roman" charset="0"/>
                          <a:ea typeface="Calibri" charset="0"/>
                          <a:cs typeface="Times New Roman" charset="0"/>
                        </a:rPr>
                        <a:t>®</a:t>
                      </a:r>
                      <a:endParaRPr kumimoji="0" lang="en-US" sz="1200" b="0" i="0" u="none" strike="noStrike" cap="none" normalizeH="0" baseline="0">
                        <a:ln>
                          <a:noFill/>
                        </a:ln>
                        <a:solidFill>
                          <a:srgbClr val="000000"/>
                        </a:solidFill>
                        <a:effectLst/>
                        <a:latin typeface="Times New Roman" charset="0"/>
                        <a:ea typeface="ＭＳ Ｐゴシック" charset="0"/>
                        <a:cs typeface="Times New Roman" charset="0"/>
                      </a:endParaRP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Purdue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Oxycodone ER</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Tablet</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Crush-resistant Formulation</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January 7, 2016</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579438">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Hysingla ER</a:t>
                      </a:r>
                      <a:r>
                        <a:rPr kumimoji="0" lang="en-US" sz="1200" b="0" i="0" u="none" strike="noStrike" cap="none" normalizeH="0" baseline="30000">
                          <a:ln>
                            <a:noFill/>
                          </a:ln>
                          <a:solidFill>
                            <a:schemeClr val="tx1"/>
                          </a:solidFill>
                          <a:effectLst/>
                          <a:latin typeface="Times New Roman" charset="0"/>
                          <a:ea typeface="Calibri" charset="0"/>
                          <a:cs typeface="Times New Roman" charset="0"/>
                        </a:rPr>
                        <a:t>®</a:t>
                      </a:r>
                      <a:endPar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endParaRP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Purdue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Hydrocodone ER</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Tablet</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Crush-resistant Formulation</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December 17, 2015</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690563">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Embeda</a:t>
                      </a:r>
                      <a:r>
                        <a:rPr kumimoji="0" lang="en-US" sz="1200" b="0" i="0" u="none" strike="noStrike" cap="none" normalizeH="0" baseline="30000">
                          <a:ln>
                            <a:noFill/>
                          </a:ln>
                          <a:solidFill>
                            <a:schemeClr val="tx1"/>
                          </a:solidFill>
                          <a:effectLst/>
                          <a:latin typeface="Times New Roman" charset="0"/>
                          <a:ea typeface="Calibri" charset="0"/>
                          <a:cs typeface="Times New Roman" charset="0"/>
                        </a:rPr>
                        <a:t>®</a:t>
                      </a:r>
                      <a:endPar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endParaRP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Pfizer</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Morphine ER and Naltrexone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Capsule</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Antagonist</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January 7, 2016</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631825">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Oxaydo</a:t>
                      </a:r>
                      <a:r>
                        <a:rPr kumimoji="0" lang="en-US" sz="1200" b="0" i="0" u="none" strike="noStrike" cap="none" normalizeH="0" baseline="30000">
                          <a:ln>
                            <a:noFill/>
                          </a:ln>
                          <a:solidFill>
                            <a:schemeClr val="tx1"/>
                          </a:solidFill>
                          <a:effectLst/>
                          <a:latin typeface="Times New Roman" charset="0"/>
                          <a:ea typeface="Calibri" charset="0"/>
                          <a:cs typeface="Times New Roman" charset="0"/>
                        </a:rPr>
                        <a:t>®</a:t>
                      </a:r>
                      <a:endPar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endParaRP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Egalet</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Oxycodone IR</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Tablet</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Aversion technology with assumed ADF properties</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February 4, 2016 </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647700">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Nucynta ER</a:t>
                      </a:r>
                      <a:r>
                        <a:rPr kumimoji="0" lang="en-US" sz="1200" b="0" i="0" u="none" strike="noStrike" cap="none" normalizeH="0" baseline="30000">
                          <a:ln>
                            <a:noFill/>
                          </a:ln>
                          <a:solidFill>
                            <a:schemeClr val="tx1"/>
                          </a:solidFill>
                          <a:effectLst/>
                          <a:latin typeface="Times New Roman" charset="0"/>
                          <a:ea typeface="Calibri" charset="0"/>
                          <a:cs typeface="Times New Roman" charset="0"/>
                        </a:rPr>
                        <a:t>®</a:t>
                      </a:r>
                      <a:endPar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endParaRP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Jansen</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Tapentadol</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Tablet</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Crush-resistant formulation</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February 4, 2016 </a:t>
                      </a:r>
                    </a:p>
                  </a:txBody>
                  <a:tcPr marL="9525" marR="9525" marT="9522"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647700">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Xtampza ER</a:t>
                      </a:r>
                      <a:r>
                        <a:rPr kumimoji="0" lang="en-US" sz="1200" b="0" i="0" u="none" strike="noStrike" cap="none" normalizeH="0" baseline="30000">
                          <a:ln>
                            <a:noFill/>
                          </a:ln>
                          <a:solidFill>
                            <a:schemeClr val="tx1"/>
                          </a:solidFill>
                          <a:effectLst/>
                          <a:latin typeface="Times New Roman" charset="0"/>
                          <a:ea typeface="ＭＳ Ｐゴシック" charset="0"/>
                          <a:cs typeface="Times New Roman" charset="0"/>
                        </a:rPr>
                        <a:t>®</a:t>
                      </a:r>
                      <a:endPar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endParaRPr>
                    </a:p>
                  </a:txBody>
                  <a:tcPr marL="9525" marR="9525" marT="9523"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Collegium </a:t>
                      </a:r>
                    </a:p>
                  </a:txBody>
                  <a:tcPr marL="9525" marR="9525" marT="9523"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Oxycodone ER</a:t>
                      </a:r>
                    </a:p>
                  </a:txBody>
                  <a:tcPr marL="9525" marR="9525" marT="9523"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Times New Roman" charset="0"/>
                          <a:ea typeface="ＭＳ Ｐゴシック" charset="0"/>
                          <a:cs typeface="ＭＳ Ｐゴシック" charset="0"/>
                        </a:rPr>
                        <a:t>Capsule</a:t>
                      </a:r>
                    </a:p>
                  </a:txBody>
                  <a:tcPr marL="9525" marR="9525" marT="9523"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Times New Roman" charset="0"/>
                        </a:rPr>
                        <a:t>DETERx</a:t>
                      </a:r>
                      <a:r>
                        <a:rPr kumimoji="0" lang="en-US" sz="1200" b="0" i="0" u="none" strike="noStrike" cap="none" normalizeH="0" baseline="30000">
                          <a:ln>
                            <a:noFill/>
                          </a:ln>
                          <a:solidFill>
                            <a:schemeClr val="tx1"/>
                          </a:solidFill>
                          <a:effectLst/>
                          <a:latin typeface="Times New Roman" charset="0"/>
                          <a:ea typeface="ＭＳ Ｐゴシック" charset="0"/>
                          <a:cs typeface="Times New Roman" charset="0"/>
                        </a:rPr>
                        <a:t>®</a:t>
                      </a:r>
                      <a:endParaRPr kumimoji="0" lang="en-US" sz="1200" b="0" i="0" u="none" strike="noStrike" cap="none" normalizeH="0" baseline="0">
                        <a:ln>
                          <a:noFill/>
                        </a:ln>
                        <a:solidFill>
                          <a:schemeClr val="tx1"/>
                        </a:solidFill>
                        <a:effectLst/>
                        <a:latin typeface="Times New Roman" charset="0"/>
                        <a:ea typeface="ＭＳ Ｐゴシック" charset="0"/>
                        <a:cs typeface="Times New Roman" charset="0"/>
                      </a:endParaRPr>
                    </a:p>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Times New Roman" charset="0"/>
                          <a:ea typeface="ＭＳ Ｐゴシック" charset="0"/>
                          <a:cs typeface="Times New Roman" charset="0"/>
                        </a:rPr>
                        <a:t>Physical/chemical barrier</a:t>
                      </a:r>
                      <a:endParaRPr kumimoji="0" lang="en-US" sz="1200" b="0" i="0" u="none" strike="noStrike" cap="none" normalizeH="0" baseline="0">
                        <a:ln>
                          <a:noFill/>
                        </a:ln>
                        <a:solidFill>
                          <a:srgbClr val="000000"/>
                        </a:solidFill>
                        <a:effectLst/>
                        <a:latin typeface="Times New Roman" charset="0"/>
                        <a:ea typeface="ＭＳ Ｐゴシック" charset="0"/>
                        <a:cs typeface="Times New Roman" charset="0"/>
                      </a:endParaRPr>
                    </a:p>
                  </a:txBody>
                  <a:tcPr marL="9525" marR="9525" marT="9523"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charset="0"/>
                          <a:ea typeface="ＭＳ Ｐゴシック" charset="0"/>
                          <a:cs typeface="ＭＳ Ｐゴシック" charset="0"/>
                        </a:rPr>
                        <a:t>September 15, 2016</a:t>
                      </a:r>
                    </a:p>
                  </a:txBody>
                  <a:tcPr marL="9525" marR="9525" marT="9523"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30" name="TextBox 2"/>
          <p:cNvSpPr txBox="1">
            <a:spLocks noChangeArrowheads="1"/>
          </p:cNvSpPr>
          <p:nvPr/>
        </p:nvSpPr>
        <p:spPr bwMode="auto">
          <a:xfrm>
            <a:off x="204788" y="5754688"/>
            <a:ext cx="8772525"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000" b="1" dirty="0">
                <a:latin typeface="Times New Roman" charset="0"/>
                <a:cs typeface="Times New Roman" charset="0"/>
              </a:rPr>
              <a:t>ER</a:t>
            </a:r>
            <a:r>
              <a:rPr lang="en-US" sz="1000" dirty="0">
                <a:latin typeface="Times New Roman" charset="0"/>
                <a:cs typeface="Times New Roman" charset="0"/>
              </a:rPr>
              <a:t> or Extended Release is a mechanism  to prolong absorption of a drug to allow longer dosing intervals and minimize fluctuations in serum drug levels.</a:t>
            </a:r>
          </a:p>
          <a:p>
            <a:r>
              <a:rPr lang="en-US" sz="1000" b="1" dirty="0">
                <a:latin typeface="Times New Roman" charset="0"/>
                <a:cs typeface="Times New Roman" charset="0"/>
              </a:rPr>
              <a:t>IR</a:t>
            </a:r>
            <a:r>
              <a:rPr lang="en-US" sz="1000" dirty="0">
                <a:latin typeface="Times New Roman" charset="0"/>
                <a:cs typeface="Times New Roman" charset="0"/>
              </a:rPr>
              <a:t> or Immediate  Release  indicates  the release of the active ingredient within a small period of time, typically less than 30 minutes.</a:t>
            </a:r>
          </a:p>
          <a:p>
            <a:r>
              <a:rPr lang="en-US" sz="1000" dirty="0">
                <a:solidFill>
                  <a:srgbClr val="FF0000"/>
                </a:solidFill>
                <a:latin typeface="Times New Roman" charset="0"/>
                <a:cs typeface="Times New Roman" charset="0"/>
              </a:rPr>
              <a:t>**All decisions of the Drug Formulary Commission may be reconsidered upon receipt of new, relevant evidence.**</a:t>
            </a:r>
          </a:p>
        </p:txBody>
      </p:sp>
    </p:spTree>
    <p:extLst>
      <p:ext uri="{BB962C8B-B14F-4D97-AF65-F5344CB8AC3E}">
        <p14:creationId xmlns:p14="http://schemas.microsoft.com/office/powerpoint/2010/main" val="3579545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457200" y="1350963"/>
            <a:ext cx="8229600" cy="5253037"/>
          </a:xfrm>
        </p:spPr>
        <p:txBody>
          <a:bodyPr/>
          <a:lstStyle/>
          <a:p>
            <a:pPr marL="0" indent="0">
              <a:buFontTx/>
              <a:buNone/>
            </a:pPr>
            <a:r>
              <a:rPr lang="en-US" sz="2000" dirty="0">
                <a:latin typeface="Calibri" charset="0"/>
                <a:ea typeface="ＭＳ Ｐゴシック" charset="0"/>
              </a:rPr>
              <a:t>In considering whether an IAD drug product is a chemically equivalent substitution</a:t>
            </a:r>
            <a:r>
              <a:rPr lang="en-US" sz="2000" b="1" dirty="0">
                <a:latin typeface="Calibri" charset="0"/>
                <a:ea typeface="ＭＳ Ｐゴシック" charset="0"/>
              </a:rPr>
              <a:t>, </a:t>
            </a:r>
            <a:r>
              <a:rPr lang="en-US" sz="2000" dirty="0">
                <a:latin typeface="Calibri" charset="0"/>
                <a:ea typeface="ＭＳ Ｐゴシック" charset="0"/>
              </a:rPr>
              <a:t>the Commission considered four statutorily mandated factors:</a:t>
            </a:r>
          </a:p>
          <a:p>
            <a:pPr lvl="1">
              <a:buFont typeface="Courier New" charset="0"/>
              <a:buChar char="o"/>
            </a:pPr>
            <a:r>
              <a:rPr lang="en-US" sz="2000" dirty="0">
                <a:latin typeface="Calibri" charset="0"/>
                <a:ea typeface="ＭＳ Ｐゴシック" charset="0"/>
              </a:rPr>
              <a:t>accessibility</a:t>
            </a:r>
          </a:p>
          <a:p>
            <a:pPr lvl="1">
              <a:buFont typeface="Courier New" charset="0"/>
              <a:buChar char="o"/>
            </a:pPr>
            <a:r>
              <a:rPr lang="en-US" sz="2000" dirty="0">
                <a:latin typeface="Calibri" charset="0"/>
                <a:ea typeface="ＭＳ Ｐゴシック" charset="0"/>
              </a:rPr>
              <a:t>cost prohibition</a:t>
            </a:r>
          </a:p>
          <a:p>
            <a:pPr lvl="1">
              <a:buFont typeface="Courier New" charset="0"/>
              <a:buChar char="o"/>
            </a:pPr>
            <a:r>
              <a:rPr lang="en-US" sz="2000" dirty="0">
                <a:latin typeface="Calibri" charset="0"/>
                <a:ea typeface="ＭＳ Ｐゴシック" charset="0"/>
              </a:rPr>
              <a:t>effectiveness for pain</a:t>
            </a:r>
          </a:p>
          <a:p>
            <a:pPr lvl="1">
              <a:buFont typeface="Courier New" charset="0"/>
              <a:buChar char="o"/>
            </a:pPr>
            <a:r>
              <a:rPr lang="en-US" sz="2000" dirty="0">
                <a:latin typeface="Calibri" charset="0"/>
                <a:ea typeface="ＭＳ Ｐゴシック" charset="0"/>
              </a:rPr>
              <a:t>effectiveness of abuse deterrent property</a:t>
            </a:r>
          </a:p>
          <a:p>
            <a:pPr lvl="1"/>
            <a:endParaRPr lang="en-US" sz="1200" dirty="0">
              <a:latin typeface="Calibri" charset="0"/>
              <a:ea typeface="ＭＳ Ｐゴシック" charset="0"/>
            </a:endParaRPr>
          </a:p>
          <a:p>
            <a:pPr marL="0" indent="0">
              <a:buFontTx/>
              <a:buNone/>
            </a:pPr>
            <a:r>
              <a:rPr lang="en-US" sz="2000" b="1" dirty="0">
                <a:latin typeface="Calibri" charset="0"/>
                <a:ea typeface="ＭＳ Ｐゴシック" charset="0"/>
              </a:rPr>
              <a:t>“Chemically Equivalent Substitution”</a:t>
            </a:r>
            <a:r>
              <a:rPr lang="en-US" sz="2000" dirty="0">
                <a:latin typeface="Calibri" charset="0"/>
                <a:ea typeface="ＭＳ Ｐゴシック" charset="0"/>
              </a:rPr>
              <a:t>, for the purpose of creating a formulary of drugs with abuse deterrent properties that the commission has determined may be appropriately substituted for opioids</a:t>
            </a:r>
            <a:r>
              <a:rPr lang="en-US" sz="2000" dirty="0">
                <a:solidFill>
                  <a:srgbClr val="FF0000"/>
                </a:solidFill>
                <a:latin typeface="Calibri" charset="0"/>
                <a:ea typeface="ＭＳ Ｐゴシック" charset="0"/>
              </a:rPr>
              <a:t> </a:t>
            </a:r>
            <a:r>
              <a:rPr lang="en-US" sz="2000" dirty="0">
                <a:latin typeface="Calibri" charset="0"/>
                <a:ea typeface="ＭＳ Ｐゴシック" charset="0"/>
              </a:rPr>
              <a:t>that have been determined to have a heightened public health risk due to the drugs’ potential for abuse and misuse, shall mean drug products which contain the same active ingredients, and are equivalent in strength or concentration, dosage form, and route of administration, and produce a comparable biologic effect.  Prodrugs or ingredients without analgesic effect that are used solely for abuse deterrent formulations need not be equivalent.</a:t>
            </a:r>
          </a:p>
        </p:txBody>
      </p:sp>
      <p:sp>
        <p:nvSpPr>
          <p:cNvPr id="8195"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924B500D-B21A-8B41-BF74-C842F9C5AC9E}" type="slidenum">
              <a:rPr lang="en-US" sz="1400">
                <a:cs typeface="Arial" charset="0"/>
              </a:rPr>
              <a:pPr/>
              <a:t>8</a:t>
            </a:fld>
            <a:endParaRPr lang="en-US" sz="1400">
              <a:cs typeface="Arial" charset="0"/>
            </a:endParaRPr>
          </a:p>
        </p:txBody>
      </p:sp>
      <p:sp>
        <p:nvSpPr>
          <p:cNvPr id="5" name="Title 1"/>
          <p:cNvSpPr txBox="1">
            <a:spLocks/>
          </p:cNvSpPr>
          <p:nvPr/>
        </p:nvSpPr>
        <p:spPr>
          <a:xfrm>
            <a:off x="4144963" y="157163"/>
            <a:ext cx="4816475" cy="89376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a:t>
            </a:r>
            <a:r>
              <a:rPr lang="en-US" kern="0" dirty="0"/>
              <a:t> Component 3: </a:t>
            </a:r>
            <a:r>
              <a:rPr lang="en-US" kern="0" dirty="0" smtClean="0"/>
              <a:t>Chemically Equivalent Substitution</a:t>
            </a:r>
            <a:endParaRPr lang="en-US" kern="0" dirty="0"/>
          </a:p>
        </p:txBody>
      </p:sp>
    </p:spTree>
    <p:extLst>
      <p:ext uri="{BB962C8B-B14F-4D97-AF65-F5344CB8AC3E}">
        <p14:creationId xmlns:p14="http://schemas.microsoft.com/office/powerpoint/2010/main" val="2906583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0963"/>
            <a:ext cx="8229600" cy="5253037"/>
          </a:xfrm>
        </p:spPr>
        <p:txBody>
          <a:bodyPr/>
          <a:lstStyle/>
          <a:p>
            <a:r>
              <a:rPr lang="en-US" sz="2000" dirty="0">
                <a:latin typeface="Calibri" charset="0"/>
                <a:ea typeface="ＭＳ Ｐゴシック" charset="0"/>
              </a:rPr>
              <a:t>The Commission reviewed the IAD drug products to determine if any of them were chemically equivalent substitutes for HPHR opioids. </a:t>
            </a:r>
          </a:p>
          <a:p>
            <a:r>
              <a:rPr lang="en-US" sz="2000" dirty="0">
                <a:latin typeface="Calibri" charset="0"/>
                <a:ea typeface="ＭＳ Ｐゴシック" charset="0"/>
              </a:rPr>
              <a:t>The following potential substitutions were proposed for evaluation </a:t>
            </a:r>
            <a:r>
              <a:rPr lang="en-US" sz="2000" dirty="0">
                <a:latin typeface="Times New Roman" charset="0"/>
                <a:ea typeface="ＭＳ Ｐゴシック" charset="0"/>
              </a:rPr>
              <a:t>‡</a:t>
            </a:r>
            <a:r>
              <a:rPr lang="en-US" sz="2000" dirty="0">
                <a:latin typeface="Calibri" charset="0"/>
                <a:ea typeface="ＭＳ Ｐゴシック" charset="0"/>
              </a:rPr>
              <a:t>:</a:t>
            </a:r>
          </a:p>
          <a:p>
            <a:pPr>
              <a:buFontTx/>
              <a:buNone/>
            </a:pPr>
            <a:endParaRPr lang="en-US" sz="2000" dirty="0">
              <a:latin typeface="Calibri" charset="0"/>
              <a:ea typeface="ＭＳ Ｐゴシック" charset="0"/>
            </a:endParaRPr>
          </a:p>
        </p:txBody>
      </p:sp>
      <p:sp>
        <p:nvSpPr>
          <p:cNvPr id="921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hangingPunct="0">
              <a:defRPr sz="2000">
                <a:solidFill>
                  <a:schemeClr val="tx1"/>
                </a:solidFill>
                <a:latin typeface="Calibri" charset="0"/>
                <a:ea typeface="ＭＳ Ｐゴシック" charset="0"/>
              </a:defRPr>
            </a:lvl6pPr>
            <a:lvl7pPr eaLnBrk="0" hangingPunct="0">
              <a:defRPr sz="2000">
                <a:solidFill>
                  <a:schemeClr val="tx1"/>
                </a:solidFill>
                <a:latin typeface="Calibri" charset="0"/>
                <a:ea typeface="ＭＳ Ｐゴシック" charset="0"/>
              </a:defRPr>
            </a:lvl7pPr>
            <a:lvl8pPr eaLnBrk="0" hangingPunct="0">
              <a:defRPr sz="2000">
                <a:solidFill>
                  <a:schemeClr val="tx1"/>
                </a:solidFill>
                <a:latin typeface="Calibri" charset="0"/>
                <a:ea typeface="ＭＳ Ｐゴシック" charset="0"/>
              </a:defRPr>
            </a:lvl8pPr>
            <a:lvl9pPr eaLnBrk="0" hangingPunct="0">
              <a:defRPr sz="2000">
                <a:solidFill>
                  <a:schemeClr val="tx1"/>
                </a:solidFill>
                <a:latin typeface="Calibri" charset="0"/>
                <a:ea typeface="ＭＳ Ｐゴシック" charset="0"/>
              </a:defRPr>
            </a:lvl9pPr>
          </a:lstStyle>
          <a:p>
            <a:r>
              <a:rPr lang="en-US" sz="1400">
                <a:cs typeface="Arial" charset="0"/>
              </a:rPr>
              <a:t>Slide </a:t>
            </a:r>
            <a:fld id="{BCE7F549-21F6-7F4E-A782-7182FF75C99C}" type="slidenum">
              <a:rPr lang="en-US" sz="1400">
                <a:cs typeface="Arial" charset="0"/>
              </a:rPr>
              <a:pPr/>
              <a:t>9</a:t>
            </a:fld>
            <a:endParaRPr lang="en-US" sz="1400">
              <a:cs typeface="Arial" charset="0"/>
            </a:endParaRPr>
          </a:p>
        </p:txBody>
      </p:sp>
      <p:sp>
        <p:nvSpPr>
          <p:cNvPr id="5" name="Title 1"/>
          <p:cNvSpPr txBox="1">
            <a:spLocks/>
          </p:cNvSpPr>
          <p:nvPr/>
        </p:nvSpPr>
        <p:spPr>
          <a:xfrm>
            <a:off x="4144963" y="31750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a:t>
            </a:r>
            <a:r>
              <a:rPr lang="en-US" kern="0" dirty="0"/>
              <a:t> Component 3: Cross Walk</a:t>
            </a:r>
          </a:p>
        </p:txBody>
      </p:sp>
      <p:graphicFrame>
        <p:nvGraphicFramePr>
          <p:cNvPr id="3" name="Table 2"/>
          <p:cNvGraphicFramePr>
            <a:graphicFrameLocks noGrp="1"/>
          </p:cNvGraphicFramePr>
          <p:nvPr/>
        </p:nvGraphicFramePr>
        <p:xfrm>
          <a:off x="657225" y="2403475"/>
          <a:ext cx="4860925" cy="4037016"/>
        </p:xfrm>
        <a:graphic>
          <a:graphicData uri="http://schemas.openxmlformats.org/drawingml/2006/table">
            <a:tbl>
              <a:tblPr/>
              <a:tblGrid>
                <a:gridCol w="2430463"/>
                <a:gridCol w="2430462"/>
              </a:tblGrid>
              <a:tr h="474663">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libri" charset="0"/>
                          <a:ea typeface="ＭＳ Ｐゴシック" charset="0"/>
                          <a:cs typeface="Calibri" charset="0"/>
                        </a:rPr>
                        <a:t>HPHR Opioid</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Calibri" charset="0"/>
                          <a:ea typeface="ＭＳ Ｐゴシック" charset="0"/>
                          <a:cs typeface="Calibri" charset="0"/>
                        </a:rPr>
                        <a:t>IAD Drug Product</a:t>
                      </a:r>
                      <a:endParaRPr kumimoji="0" lang="en-US" sz="1400" b="0" i="0" u="none" strike="noStrike" cap="none" normalizeH="0" baseline="0">
                        <a:ln>
                          <a:noFill/>
                        </a:ln>
                        <a:solidFill>
                          <a:schemeClr val="tx1"/>
                        </a:solidFill>
                        <a:effectLst/>
                        <a:latin typeface="Calibri" charset="0"/>
                        <a:ea typeface="ＭＳ Ｐゴシック" charset="0"/>
                        <a:cs typeface="Times New Roman" charset="0"/>
                      </a:endParaRPr>
                    </a:p>
                  </a:txBody>
                  <a:tcPr marL="68593" marR="685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r>
              <a:tr h="238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Kadian</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(morphine ER capsules)</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Embeda</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(morphine sulfate ER/naltrexone capsule)</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46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Calibri" charset="0"/>
                        </a:rPr>
                        <a:t>Morphine ER 12 or 24 hour capsules (generic </a:t>
                      </a: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Kadian</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4746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Calibri" charset="0"/>
                        </a:rPr>
                        <a:t>Morphine ER 24 hour capsules (generic </a:t>
                      </a: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Avinza</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4746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Calibri" charset="0"/>
                        </a:rPr>
                        <a:t>Morphine ER tablet (generic MS </a:t>
                      </a: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Contin</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4746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Calibri" charset="0"/>
                        </a:rPr>
                        <a:t>MS </a:t>
                      </a: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Contin</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(morphine ER tablet)</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746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charset="0"/>
                          <a:ea typeface="ＭＳ Ｐゴシック" charset="0"/>
                          <a:cs typeface="Calibri" charset="0"/>
                        </a:rPr>
                        <a:t>Zohydro ER</a:t>
                      </a:r>
                      <a:r>
                        <a:rPr kumimoji="0" lang="en-US" sz="1400" b="0" i="0" u="none" strike="noStrike" cap="none" normalizeH="0" baseline="30000">
                          <a:ln>
                            <a:noFill/>
                          </a:ln>
                          <a:solidFill>
                            <a:schemeClr val="tx1"/>
                          </a:solidFill>
                          <a:effectLst/>
                          <a:latin typeface="Calibri" charset="0"/>
                          <a:ea typeface="ＭＳ Ｐゴシック" charset="0"/>
                          <a:cs typeface="Calibri" charset="0"/>
                        </a:rPr>
                        <a:t>®</a:t>
                      </a:r>
                      <a:r>
                        <a:rPr kumimoji="0" lang="en-US" sz="1400" b="0" i="0" u="none" strike="noStrike" cap="none" normalizeH="0" baseline="0">
                          <a:ln>
                            <a:noFill/>
                          </a:ln>
                          <a:solidFill>
                            <a:schemeClr val="tx1"/>
                          </a:solidFill>
                          <a:effectLst/>
                          <a:latin typeface="Calibri" charset="0"/>
                          <a:ea typeface="ＭＳ Ｐゴシック" charset="0"/>
                          <a:cs typeface="Calibri" charset="0"/>
                        </a:rPr>
                        <a:t> (hydrocodone ER capsule)</a:t>
                      </a:r>
                      <a:endParaRPr kumimoji="0" lang="en-US" sz="1400" b="0" i="0" u="none" strike="noStrike" cap="none" normalizeH="0" baseline="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Hysingla</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ER</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(hydrocodone ER tablet)</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38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charset="0"/>
                          <a:ea typeface="ＭＳ Ｐゴシック" charset="0"/>
                          <a:cs typeface="Calibri" charset="0"/>
                        </a:rPr>
                        <a:t>Oxycodone IR capsules</a:t>
                      </a:r>
                      <a:endParaRPr kumimoji="0" lang="en-US" sz="1400" b="0" i="0" u="none" strike="noStrike" cap="none" normalizeH="0" baseline="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3">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a:ln>
                            <a:noFill/>
                          </a:ln>
                          <a:solidFill>
                            <a:schemeClr val="tx1"/>
                          </a:solidFill>
                          <a:effectLst/>
                          <a:latin typeface="Calibri" charset="0"/>
                          <a:ea typeface="ＭＳ Ｐゴシック" charset="0"/>
                          <a:cs typeface="Calibri" charset="0"/>
                        </a:rPr>
                        <a:t>Oxaydo</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(oxycodone IR tablet)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Times New Roman" charset="0"/>
                        </a:rPr>
                        <a:t>(rejected as a chemically equivalent substitution)</a:t>
                      </a:r>
                    </a:p>
                  </a:txBody>
                  <a:tcPr marL="68593" marR="685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Calibri" charset="0"/>
                        </a:rPr>
                        <a:t>Roxicodone</a:t>
                      </a:r>
                      <a:r>
                        <a:rPr kumimoji="0" lang="en-US" sz="1400" b="0" i="0" u="none" strike="noStrike" cap="none" normalizeH="0" baseline="30000" dirty="0">
                          <a:ln>
                            <a:noFill/>
                          </a:ln>
                          <a:solidFill>
                            <a:schemeClr val="tx1"/>
                          </a:solidFill>
                          <a:effectLst/>
                          <a:latin typeface="Calibri" charset="0"/>
                          <a:ea typeface="ＭＳ Ｐゴシック" charset="0"/>
                          <a:cs typeface="Calibri" charset="0"/>
                        </a:rPr>
                        <a:t>®</a:t>
                      </a:r>
                      <a:r>
                        <a:rPr kumimoji="0" lang="en-US" sz="1400" b="0" i="0" u="none" strike="noStrike" cap="none" normalizeH="0" baseline="0" dirty="0">
                          <a:ln>
                            <a:noFill/>
                          </a:ln>
                          <a:solidFill>
                            <a:schemeClr val="tx1"/>
                          </a:solidFill>
                          <a:effectLst/>
                          <a:latin typeface="Calibri" charset="0"/>
                          <a:ea typeface="ＭＳ Ｐゴシック" charset="0"/>
                          <a:cs typeface="Calibri" charset="0"/>
                        </a:rPr>
                        <a:t> tablets</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4746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Calibri" charset="0"/>
                        </a:rPr>
                        <a:t>Oxycodone IR, tablets (generic Roxicodone)</a:t>
                      </a:r>
                      <a:endParaRPr kumimoji="0" lang="en-US" sz="1400" b="0" i="0" u="none" strike="noStrike" cap="none" normalizeH="0" baseline="0" dirty="0">
                        <a:ln>
                          <a:noFill/>
                        </a:ln>
                        <a:solidFill>
                          <a:schemeClr val="tx1"/>
                        </a:solidFill>
                        <a:effectLst/>
                        <a:latin typeface="Calibri" charset="0"/>
                        <a:ea typeface="ＭＳ Ｐゴシック" charset="0"/>
                        <a:cs typeface="Times New Roman" charset="0"/>
                      </a:endParaRPr>
                    </a:p>
                  </a:txBody>
                  <a:tcPr marL="68593" marR="6859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bl>
          </a:graphicData>
        </a:graphic>
      </p:graphicFrame>
      <p:sp>
        <p:nvSpPr>
          <p:cNvPr id="2" name="TextBox 1"/>
          <p:cNvSpPr txBox="1"/>
          <p:nvPr/>
        </p:nvSpPr>
        <p:spPr>
          <a:xfrm>
            <a:off x="5773738" y="2490788"/>
            <a:ext cx="2913062" cy="3754437"/>
          </a:xfrm>
          <a:prstGeom prst="rect">
            <a:avLst/>
          </a:prstGeom>
          <a:noFill/>
          <a:ln w="0">
            <a:solidFill>
              <a:schemeClr val="tx1"/>
            </a:solidFill>
          </a:ln>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dirty="0">
                <a:latin typeface="Times New Roman" charset="0"/>
              </a:rPr>
              <a:t>‡</a:t>
            </a:r>
            <a:r>
              <a:rPr lang="en-US" sz="1400" dirty="0">
                <a:cs typeface="Calibri" charset="0"/>
              </a:rPr>
              <a:t> There are no U.S. marketed HPHR opioids available for substitution by these IAD drug products. Note that one chemical (e.g. morphine) or dosing mechanism (ER/IR) may not be substituted for another (e.g. hydrocodone):</a:t>
            </a:r>
          </a:p>
          <a:p>
            <a:pPr eaLnBrk="1" hangingPunct="1"/>
            <a:endParaRPr lang="en-US" sz="1400" dirty="0">
              <a:cs typeface="Calibri" charset="0"/>
            </a:endParaRPr>
          </a:p>
          <a:p>
            <a:pPr eaLnBrk="1" hangingPunct="1">
              <a:buFont typeface="Courier New" charset="0"/>
              <a:buChar char="o"/>
            </a:pPr>
            <a:r>
              <a:rPr lang="en-US" sz="1400" dirty="0" err="1">
                <a:cs typeface="Calibri" charset="0"/>
              </a:rPr>
              <a:t>Nucynta</a:t>
            </a:r>
            <a:r>
              <a:rPr lang="en-US" sz="1400" dirty="0">
                <a:cs typeface="Calibri" charset="0"/>
              </a:rPr>
              <a:t> ER</a:t>
            </a:r>
            <a:r>
              <a:rPr lang="en-US" sz="1400" baseline="30000" dirty="0">
                <a:cs typeface="Calibri" charset="0"/>
              </a:rPr>
              <a:t>®</a:t>
            </a:r>
            <a:r>
              <a:rPr lang="en-US" sz="1400" dirty="0">
                <a:cs typeface="Calibri" charset="0"/>
              </a:rPr>
              <a:t> (</a:t>
            </a:r>
            <a:r>
              <a:rPr lang="en-US" sz="1400" dirty="0" err="1">
                <a:cs typeface="Calibri" charset="0"/>
              </a:rPr>
              <a:t>tapentadol</a:t>
            </a:r>
            <a:r>
              <a:rPr lang="en-US" sz="1400" dirty="0">
                <a:cs typeface="Calibri" charset="0"/>
              </a:rPr>
              <a:t> ER tablet)</a:t>
            </a:r>
          </a:p>
          <a:p>
            <a:pPr eaLnBrk="1" hangingPunct="1">
              <a:buFont typeface="Courier New" charset="0"/>
              <a:buChar char="o"/>
            </a:pPr>
            <a:endParaRPr lang="en-US" sz="1400" dirty="0">
              <a:cs typeface="Calibri" charset="0"/>
            </a:endParaRPr>
          </a:p>
          <a:p>
            <a:pPr eaLnBrk="1" hangingPunct="1">
              <a:buFont typeface="Courier New" charset="0"/>
              <a:buChar char="o"/>
            </a:pPr>
            <a:r>
              <a:rPr lang="en-US" sz="1400" dirty="0">
                <a:cs typeface="Calibri" charset="0"/>
              </a:rPr>
              <a:t>OxyContin</a:t>
            </a:r>
            <a:r>
              <a:rPr lang="en-US" sz="1400" baseline="30000" dirty="0">
                <a:cs typeface="Calibri" charset="0"/>
              </a:rPr>
              <a:t>® </a:t>
            </a:r>
            <a:r>
              <a:rPr lang="en-US" sz="1400" dirty="0">
                <a:cs typeface="Calibri" charset="0"/>
              </a:rPr>
              <a:t>(oxycodone ER tablet)</a:t>
            </a:r>
            <a:endParaRPr lang="en-US" sz="1400" dirty="0">
              <a:cs typeface="Times New Roman" charset="0"/>
            </a:endParaRPr>
          </a:p>
          <a:p>
            <a:pPr eaLnBrk="1" hangingPunct="1">
              <a:buFont typeface="Courier New" charset="0"/>
              <a:buChar char="o"/>
            </a:pPr>
            <a:endParaRPr lang="en-US" sz="1400" dirty="0">
              <a:cs typeface="Calibri" charset="0"/>
            </a:endParaRPr>
          </a:p>
          <a:p>
            <a:pPr eaLnBrk="1" hangingPunct="1">
              <a:buFont typeface="Courier New" charset="0"/>
              <a:buChar char="o"/>
            </a:pPr>
            <a:r>
              <a:rPr lang="en-US" sz="1400" dirty="0">
                <a:cs typeface="Calibri" charset="0"/>
              </a:rPr>
              <a:t>Oxycodone ER tablet</a:t>
            </a:r>
          </a:p>
          <a:p>
            <a:pPr eaLnBrk="1" hangingPunct="1">
              <a:buFont typeface="Courier New" charset="0"/>
              <a:buChar char="o"/>
            </a:pPr>
            <a:endParaRPr lang="en-US" sz="1400" dirty="0">
              <a:cs typeface="Calibri" charset="0"/>
            </a:endParaRPr>
          </a:p>
          <a:p>
            <a:pPr eaLnBrk="1" hangingPunct="1">
              <a:buFont typeface="Courier New" charset="0"/>
              <a:buChar char="o"/>
            </a:pPr>
            <a:r>
              <a:rPr lang="en-US" sz="1400" dirty="0" err="1">
                <a:cs typeface="Calibri" charset="0"/>
              </a:rPr>
              <a:t>Xtampza</a:t>
            </a:r>
            <a:r>
              <a:rPr lang="en-US" sz="1400" dirty="0">
                <a:cs typeface="Calibri" charset="0"/>
              </a:rPr>
              <a:t> ER capsule (Oxycodone ER)</a:t>
            </a:r>
          </a:p>
        </p:txBody>
      </p:sp>
    </p:spTree>
    <p:extLst>
      <p:ext uri="{BB962C8B-B14F-4D97-AF65-F5344CB8AC3E}">
        <p14:creationId xmlns:p14="http://schemas.microsoft.com/office/powerpoint/2010/main" val="1468084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81177</TotalTime>
  <Words>2067</Words>
  <Application>Microsoft Office PowerPoint</Application>
  <PresentationFormat>On-screen Show (4:3)</PresentationFormat>
  <Paragraphs>391</Paragraphs>
  <Slides>23</Slides>
  <Notes>19</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Default Design</vt:lpstr>
      <vt:lpstr>Custom Design</vt:lpstr>
      <vt:lpstr>PowerPoint Presentation</vt:lpstr>
      <vt:lpstr>PowerPoint Presentation</vt:lpstr>
      <vt:lpstr>Promulgation of Regulation and Formulary</vt:lpstr>
      <vt:lpstr>PowerPoint Presentation</vt:lpstr>
      <vt:lpstr>Stages: Evaluation and Review Process Overview  </vt:lpstr>
      <vt:lpstr>PowerPoint Presentation</vt:lpstr>
      <vt:lpstr>PowerPoint Presentation</vt:lpstr>
      <vt:lpstr>PowerPoint Presentation</vt:lpstr>
      <vt:lpstr>PowerPoint Presentation</vt:lpstr>
      <vt:lpstr>Formulary – Substitutions</vt:lpstr>
      <vt:lpstr>Formulary – No Substitutions</vt:lpstr>
      <vt:lpstr>Thank You</vt:lpstr>
      <vt:lpstr>Background </vt:lpstr>
      <vt:lpstr>Proposed  Amendment</vt:lpstr>
      <vt:lpstr>Proposed Amendment Highlights: Formulary of Interchangeable Drug Products</vt:lpstr>
      <vt:lpstr>Proposed Amendment Highlights: Statutory Changes to Drug Formulary Commission</vt:lpstr>
      <vt:lpstr>Proposed Amendment Highlights: Statutory Changes to Drug Formulary Commission</vt:lpstr>
      <vt:lpstr>Next Steps</vt:lpstr>
      <vt:lpstr>Potential IAD Drug Products  – Updates</vt:lpstr>
      <vt:lpstr>PowerPoint Presentation</vt:lpstr>
      <vt:lpstr>Potential IAD Drug Products  – In Development</vt:lpstr>
      <vt:lpstr>Meeting Schedule</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
  <lastPrinted>2016-09-13T13:14:25Z</lastPrinted>
  <dcterms:modified xsi:type="dcterms:W3CDTF">2017-01-09T15:46:30Z</dcterms:modified>
  <revision>2481</revision>
  <dc:title>PowerPoint Presentation</dc:title>
</coreProperties>
</file>