
<file path=[Content_Types].xml><?xml version="1.0" encoding="utf-8"?>
<Types xmlns="http://schemas.openxmlformats.org/package/2006/content-types">
  <Default Extension="png" ContentType="image/png"/>
  <Default Extension="rels" ContentType="application/vnd.openxmlformats-package.relationships+xml"/>
  <Default Extension="wmf" ContentType="image/x-wmf"/>
  <Default Extension="xml" ContentType="application/xml"/>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46" r:id="rId1"/>
    <p:sldMasterId id="2147484473" r:id="rId2"/>
  </p:sldMasterIdLst>
  <p:notesMasterIdLst>
    <p:notesMasterId r:id="rId34"/>
  </p:notesMasterIdLst>
  <p:handoutMasterIdLst>
    <p:handoutMasterId r:id="rId35"/>
  </p:handoutMasterIdLst>
  <p:sldIdLst>
    <p:sldId id="729" r:id="rId3"/>
    <p:sldId id="1113" r:id="rId4"/>
    <p:sldId id="880" r:id="rId5"/>
    <p:sldId id="1103" r:id="rId6"/>
    <p:sldId id="1108" r:id="rId7"/>
    <p:sldId id="1131" r:id="rId8"/>
    <p:sldId id="1123" r:id="rId9"/>
    <p:sldId id="1121" r:id="rId10"/>
    <p:sldId id="1114" r:id="rId11"/>
    <p:sldId id="1107" r:id="rId12"/>
    <p:sldId id="1109" r:id="rId13"/>
    <p:sldId id="1115" r:id="rId14"/>
    <p:sldId id="1126" r:id="rId15"/>
    <p:sldId id="1142" r:id="rId16"/>
    <p:sldId id="1130" r:id="rId17"/>
    <p:sldId id="1143" r:id="rId18"/>
    <p:sldId id="1144" r:id="rId19"/>
    <p:sldId id="1129" r:id="rId20"/>
    <p:sldId id="1128" r:id="rId21"/>
    <p:sldId id="1135" r:id="rId22"/>
    <p:sldId id="1136" r:id="rId23"/>
    <p:sldId id="1137" r:id="rId24"/>
    <p:sldId id="1138" r:id="rId25"/>
    <p:sldId id="1127" r:id="rId26"/>
    <p:sldId id="1133" r:id="rId27"/>
    <p:sldId id="1134" r:id="rId28"/>
    <p:sldId id="1139" r:id="rId29"/>
    <p:sldId id="1140" r:id="rId30"/>
    <p:sldId id="1132" r:id="rId31"/>
    <p:sldId id="1000" r:id="rId32"/>
    <p:sldId id="1104" r:id="rId33"/>
  </p:sldIdLst>
  <p:sldSz cx="9144000" cy="6858000" type="screen4x3"/>
  <p:notesSz cx="6894513" cy="9180513"/>
  <p:defaultTextStyle>
    <a:defPPr>
      <a:defRPr lang="en-US"/>
    </a:defPPr>
    <a:lvl1pPr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1pPr>
    <a:lvl2pPr marL="4572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2pPr>
    <a:lvl3pPr marL="9144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3pPr>
    <a:lvl4pPr marL="13716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4pPr>
    <a:lvl5pPr marL="18288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5pPr>
    <a:lvl6pPr marL="22860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6pPr>
    <a:lvl7pPr marL="27432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7pPr>
    <a:lvl8pPr marL="32004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8pPr>
    <a:lvl9pPr marL="36576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9pPr>
  </p:defaultTextStyle>
  <p:extLst>
    <p:ext uri="{EFAFB233-063F-42B5-8137-9DF3F51BA10A}">
      <p15:sldGuideLst xmlns:p15="http://schemas.microsoft.com/office/powerpoint/2012/main" xmlns="">
        <p15:guide id="1" orient="horz" pos="4176">
          <p15:clr>
            <a:srgbClr val="A4A3A4"/>
          </p15:clr>
        </p15:guide>
        <p15:guide id="2" orient="horz" pos="1278">
          <p15:clr>
            <a:srgbClr val="A4A3A4"/>
          </p15:clr>
        </p15:guide>
        <p15:guide id="3" orient="horz" pos="1440">
          <p15:clr>
            <a:srgbClr val="A4A3A4"/>
          </p15:clr>
        </p15:guide>
        <p15:guide id="4" pos="432">
          <p15:clr>
            <a:srgbClr val="A4A3A4"/>
          </p15:clr>
        </p15:guide>
      </p15:sldGuideLst>
    </p:ext>
    <p:ext uri="{2D200454-40CA-4A62-9FC3-DE9A4176ACB9}">
      <p15:notesGuideLst xmlns:p15="http://schemas.microsoft.com/office/powerpoint/2012/main" xmlns="">
        <p15:guide id="1" orient="horz" pos="2893">
          <p15:clr>
            <a:srgbClr val="A4A3A4"/>
          </p15:clr>
        </p15:guide>
        <p15:guide id="2" pos="323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mes lavery" initials="jl" lastIdx="15" clrIdx="0"/>
  <p:cmAuthor id="1" name="JTSUZYC" initials="J" lastIdx="7" clrIdx="1"/>
  <p:cmAuthor id="2" name=" " initials=" " lastIdx="14" clrIdx="2"/>
  <p:cmAuthor id="3" name="Mundy, Jonathan (DPH)" initials="JMM" lastIdx="1" clrIdx="3"/>
  <p:cmAuthor id="4" name=" DDunn" initials=" DD" lastIdx="9" clrIdx="4"/>
  <p:cmAuthor id="5" name="Thompson, Tyson" initials="TT" lastIdx="2" clrIdx="5">
    <p:extLst/>
  </p:cmAuthor>
  <p:cmAuthor id="6" name="UmassUser" initials="U" lastIdx="2"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66FF"/>
    <a:srgbClr val="0033CC"/>
    <a:srgbClr val="3399FF"/>
    <a:srgbClr val="FFFF00"/>
    <a:srgbClr val="66CCFF"/>
    <a:srgbClr val="FFFF66"/>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942" autoAdjust="0"/>
    <p:restoredTop sz="95608" autoAdjust="0"/>
  </p:normalViewPr>
  <p:slideViewPr>
    <p:cSldViewPr snapToGrid="0" snapToObjects="1">
      <p:cViewPr>
        <p:scale>
          <a:sx n="80" d="100"/>
          <a:sy n="80" d="100"/>
        </p:scale>
        <p:origin x="-1554" y="-348"/>
      </p:cViewPr>
      <p:guideLst>
        <p:guide orient="horz" pos="4176"/>
        <p:guide orient="horz" pos="1278"/>
        <p:guide orient="horz" pos="1440"/>
        <p:guide pos="432"/>
      </p:guideLst>
    </p:cSldViewPr>
  </p:slideViewPr>
  <p:outlineViewPr>
    <p:cViewPr>
      <p:scale>
        <a:sx n="33" d="100"/>
        <a:sy n="33" d="100"/>
      </p:scale>
      <p:origin x="0" y="6444"/>
    </p:cViewPr>
  </p:outlineViewPr>
  <p:notesTextViewPr>
    <p:cViewPr>
      <p:scale>
        <a:sx n="75" d="100"/>
        <a:sy n="75" d="100"/>
      </p:scale>
      <p:origin x="0" y="0"/>
    </p:cViewPr>
  </p:notesTextViewPr>
  <p:sorterViewPr>
    <p:cViewPr>
      <p:scale>
        <a:sx n="100" d="100"/>
        <a:sy n="100" d="100"/>
      </p:scale>
      <p:origin x="0" y="0"/>
    </p:cViewPr>
  </p:sorterViewPr>
  <p:notesViewPr>
    <p:cSldViewPr snapToGrid="0" snapToObjects="1">
      <p:cViewPr>
        <p:scale>
          <a:sx n="100" d="100"/>
          <a:sy n="100" d="100"/>
        </p:scale>
        <p:origin x="-1230" y="-72"/>
      </p:cViewPr>
      <p:guideLst>
        <p:guide orient="horz" pos="2893"/>
        <p:guide pos="3231"/>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 Type="http://schemas.openxmlformats.org/officeDocument/2006/relationships/slideMaster" Target="slideMasters/slideMaster2.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 Type="http://schemas.openxmlformats.org/officeDocument/2006/relationships/slide" Target="slides/slide1.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notesMaster" Target="notesMasters/notesMaster1.xml"/>
  <Relationship Id="rId35" Type="http://schemas.openxmlformats.org/officeDocument/2006/relationships/handoutMaster" Target="handoutMasters/handoutMaster1.xml"/>
  <Relationship Id="rId36" Type="http://schemas.openxmlformats.org/officeDocument/2006/relationships/commentAuthors" Target="commentAuthors.xml"/>
  <Relationship Id="rId37" Type="http://schemas.openxmlformats.org/officeDocument/2006/relationships/presProps" Target="presProps.xml"/>
  <Relationship Id="rId38" Type="http://schemas.openxmlformats.org/officeDocument/2006/relationships/viewProps" Target="viewProps.xml"/>
  <Relationship Id="rId39" Type="http://schemas.openxmlformats.org/officeDocument/2006/relationships/theme" Target="theme/theme1.xml"/>
  <Relationship Id="rId4" Type="http://schemas.openxmlformats.org/officeDocument/2006/relationships/slide" Target="slides/slide2.xml"/>
  <Relationship Id="rId40" Type="http://schemas.openxmlformats.org/officeDocument/2006/relationships/tableStyles" Target="tableStyles.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081D27-E5AB-4D3C-AB1E-ACA9A1C0B469}" type="doc">
      <dgm:prSet loTypeId="urn:microsoft.com/office/officeart/2005/8/layout/arrow2" loCatId="process" qsTypeId="urn:microsoft.com/office/officeart/2005/8/quickstyle/simple2" qsCatId="simple" csTypeId="urn:microsoft.com/office/officeart/2005/8/colors/accent2_2" csCatId="accent2" phldr="1"/>
      <dgm:spPr/>
      <dgm:t>
        <a:bodyPr/>
        <a:lstStyle/>
        <a:p>
          <a:endParaRPr lang="en-US"/>
        </a:p>
      </dgm:t>
    </dgm:pt>
    <dgm:pt modelId="{B0487574-E912-4B46-A022-9832AA176213}">
      <dgm:prSet phldrT="[Text]" custT="1"/>
      <dgm:spPr/>
      <dgm:t>
        <a:bodyPr/>
        <a:lstStyle/>
        <a:p>
          <a:r>
            <a:rPr lang="en-US" sz="1400" dirty="0" smtClean="0"/>
            <a:t>Drug Formulary Commission Statutory Mission</a:t>
          </a:r>
          <a:endParaRPr lang="en-US" sz="1400" dirty="0"/>
        </a:p>
      </dgm:t>
    </dgm:pt>
    <dgm:pt modelId="{BA7C6B8D-475E-4758-9903-E131F8E6D3E4}" type="parTrans" cxnId="{3577C0AF-03D4-4A25-8639-0EF638A3501A}">
      <dgm:prSet/>
      <dgm:spPr/>
      <dgm:t>
        <a:bodyPr/>
        <a:lstStyle/>
        <a:p>
          <a:endParaRPr lang="en-US"/>
        </a:p>
      </dgm:t>
    </dgm:pt>
    <dgm:pt modelId="{E407BEAC-D2D3-42FE-B9E9-05A19100838B}" type="sibTrans" cxnId="{3577C0AF-03D4-4A25-8639-0EF638A3501A}">
      <dgm:prSet/>
      <dgm:spPr/>
      <dgm:t>
        <a:bodyPr/>
        <a:lstStyle/>
        <a:p>
          <a:endParaRPr lang="en-US"/>
        </a:p>
      </dgm:t>
    </dgm:pt>
    <dgm:pt modelId="{7ED39856-B5C7-44A9-8D0B-00D5DC7EC893}">
      <dgm:prSet phldrT="[Text]" custT="1"/>
      <dgm:spPr/>
      <dgm:t>
        <a:bodyPr/>
        <a:lstStyle/>
        <a:p>
          <a:r>
            <a:rPr lang="en-US" sz="1400" dirty="0" smtClean="0"/>
            <a:t>Schedule II and III Opioid Universe</a:t>
          </a:r>
          <a:endParaRPr lang="en-US" sz="1400" dirty="0"/>
        </a:p>
      </dgm:t>
    </dgm:pt>
    <dgm:pt modelId="{EEFE08BF-DF22-4C15-A655-8FDF7DEF575A}" type="parTrans" cxnId="{4A818823-1CAF-4E01-8B53-627F3BDD0E62}">
      <dgm:prSet/>
      <dgm:spPr/>
      <dgm:t>
        <a:bodyPr/>
        <a:lstStyle/>
        <a:p>
          <a:endParaRPr lang="en-US"/>
        </a:p>
      </dgm:t>
    </dgm:pt>
    <dgm:pt modelId="{8EBF59F8-5DC6-475C-A489-76A61ACB797E}" type="sibTrans" cxnId="{4A818823-1CAF-4E01-8B53-627F3BDD0E62}">
      <dgm:prSet/>
      <dgm:spPr/>
      <dgm:t>
        <a:bodyPr/>
        <a:lstStyle/>
        <a:p>
          <a:endParaRPr lang="en-US"/>
        </a:p>
      </dgm:t>
    </dgm:pt>
    <dgm:pt modelId="{688F2228-C1F7-410B-BDA0-4E316FB63FA3}">
      <dgm:prSet phldrT="[Text]" custT="1"/>
      <dgm:spPr/>
      <dgm:t>
        <a:bodyPr/>
        <a:lstStyle/>
        <a:p>
          <a:r>
            <a:rPr lang="en-US" sz="1400" u="sng" dirty="0" smtClean="0"/>
            <a:t>Component 1: </a:t>
          </a:r>
          <a:r>
            <a:rPr lang="en-US" sz="1400" dirty="0" smtClean="0"/>
            <a:t>Drugs Of Heightened Public Health Risk</a:t>
          </a:r>
          <a:endParaRPr lang="en-US" sz="1400" dirty="0"/>
        </a:p>
      </dgm:t>
    </dgm:pt>
    <dgm:pt modelId="{E0E799F1-CB5F-4480-8F86-3CC17D344565}" type="parTrans" cxnId="{41EEE686-46AF-4726-BD51-F25B28273185}">
      <dgm:prSet/>
      <dgm:spPr/>
      <dgm:t>
        <a:bodyPr/>
        <a:lstStyle/>
        <a:p>
          <a:endParaRPr lang="en-US"/>
        </a:p>
      </dgm:t>
    </dgm:pt>
    <dgm:pt modelId="{9DC06DF3-CCD2-46FF-B4EC-2E9FCD53E4E5}" type="sibTrans" cxnId="{41EEE686-46AF-4726-BD51-F25B28273185}">
      <dgm:prSet/>
      <dgm:spPr/>
      <dgm:t>
        <a:bodyPr/>
        <a:lstStyle/>
        <a:p>
          <a:endParaRPr lang="en-US"/>
        </a:p>
      </dgm:t>
    </dgm:pt>
    <dgm:pt modelId="{F9D5B495-6EB8-4354-8B76-23693A36DD9D}">
      <dgm:prSet phldrT="[Text]" custT="1"/>
      <dgm:spPr/>
      <dgm:t>
        <a:bodyPr/>
        <a:lstStyle/>
        <a:p>
          <a:r>
            <a:rPr lang="en-US" sz="1400" u="sng" dirty="0" smtClean="0"/>
            <a:t>Component 2: </a:t>
          </a:r>
          <a:r>
            <a:rPr lang="en-US" sz="1400" u="none" dirty="0" smtClean="0"/>
            <a:t>Drug Formulary Therapeutic Substitutes With Abuse Deterrent Properties</a:t>
          </a:r>
          <a:endParaRPr lang="en-US" sz="1400" u="none" dirty="0"/>
        </a:p>
      </dgm:t>
    </dgm:pt>
    <dgm:pt modelId="{01EFF1AC-458F-46E6-9EC1-EA81C17D8B2B}" type="parTrans" cxnId="{22471F8B-C1D8-4541-ABCC-FC283047F20E}">
      <dgm:prSet/>
      <dgm:spPr/>
      <dgm:t>
        <a:bodyPr/>
        <a:lstStyle/>
        <a:p>
          <a:endParaRPr lang="en-US"/>
        </a:p>
      </dgm:t>
    </dgm:pt>
    <dgm:pt modelId="{50EF21E4-5A15-4FCA-BB75-6825CECA82E0}" type="sibTrans" cxnId="{22471F8B-C1D8-4541-ABCC-FC283047F20E}">
      <dgm:prSet/>
      <dgm:spPr/>
      <dgm:t>
        <a:bodyPr/>
        <a:lstStyle/>
        <a:p>
          <a:endParaRPr lang="en-US"/>
        </a:p>
      </dgm:t>
    </dgm:pt>
    <dgm:pt modelId="{D2EC3C59-DF47-4083-ADFB-BFF8C35D42AA}">
      <dgm:prSet phldrT="[Text]" custT="1"/>
      <dgm:spPr/>
      <dgm:t>
        <a:bodyPr/>
        <a:lstStyle/>
        <a:p>
          <a:r>
            <a:rPr lang="en-US" sz="1400" u="sng" dirty="0" smtClean="0"/>
            <a:t>Component 3: </a:t>
          </a:r>
          <a:r>
            <a:rPr lang="en-US" sz="1400" u="none" dirty="0" smtClean="0"/>
            <a:t>“Cross Walk”</a:t>
          </a:r>
          <a:endParaRPr lang="en-US" sz="1400" u="none" dirty="0"/>
        </a:p>
      </dgm:t>
    </dgm:pt>
    <dgm:pt modelId="{D6E7B609-E4D3-4783-A904-A2295E3B4098}" type="parTrans" cxnId="{B47875D2-2B46-465C-B629-4B28BDDA86F2}">
      <dgm:prSet/>
      <dgm:spPr/>
      <dgm:t>
        <a:bodyPr/>
        <a:lstStyle/>
        <a:p>
          <a:endParaRPr lang="en-US"/>
        </a:p>
      </dgm:t>
    </dgm:pt>
    <dgm:pt modelId="{285F071C-1579-42A6-8B96-09A93377B43F}" type="sibTrans" cxnId="{B47875D2-2B46-465C-B629-4B28BDDA86F2}">
      <dgm:prSet/>
      <dgm:spPr/>
      <dgm:t>
        <a:bodyPr/>
        <a:lstStyle/>
        <a:p>
          <a:endParaRPr lang="en-US"/>
        </a:p>
      </dgm:t>
    </dgm:pt>
    <dgm:pt modelId="{61C356CD-5674-42E3-8297-3B315095E45D}">
      <dgm:prSet phldrT="[Text]" custScaleX="229542" custScaleY="16107" custLinFactNeighborX="-3803" custLinFactNeighborY="-15429"/>
      <dgm:spPr/>
      <dgm:t>
        <a:bodyPr/>
        <a:lstStyle/>
        <a:p>
          <a:endParaRPr lang="en-US"/>
        </a:p>
      </dgm:t>
    </dgm:pt>
    <dgm:pt modelId="{6758815F-1805-4FE7-853C-013F2BE40D1E}" type="parTrans" cxnId="{FB4267B7-2A98-48BE-B17F-4468E820AFF3}">
      <dgm:prSet/>
      <dgm:spPr/>
      <dgm:t>
        <a:bodyPr/>
        <a:lstStyle/>
        <a:p>
          <a:endParaRPr lang="en-US"/>
        </a:p>
      </dgm:t>
    </dgm:pt>
    <dgm:pt modelId="{CD757A28-C541-4C17-A8F8-B5A6449822A6}" type="sibTrans" cxnId="{FB4267B7-2A98-48BE-B17F-4468E820AFF3}">
      <dgm:prSet/>
      <dgm:spPr/>
      <dgm:t>
        <a:bodyPr/>
        <a:lstStyle/>
        <a:p>
          <a:endParaRPr lang="en-US"/>
        </a:p>
      </dgm:t>
    </dgm:pt>
    <dgm:pt modelId="{9D9EF86C-1816-42EB-B82B-A76EB1EEC75B}" type="pres">
      <dgm:prSet presAssocID="{7C081D27-E5AB-4D3C-AB1E-ACA9A1C0B469}" presName="arrowDiagram" presStyleCnt="0">
        <dgm:presLayoutVars>
          <dgm:chMax val="5"/>
          <dgm:dir/>
          <dgm:resizeHandles val="exact"/>
        </dgm:presLayoutVars>
      </dgm:prSet>
      <dgm:spPr/>
      <dgm:t>
        <a:bodyPr/>
        <a:lstStyle/>
        <a:p>
          <a:endParaRPr lang="en-US"/>
        </a:p>
      </dgm:t>
    </dgm:pt>
    <dgm:pt modelId="{35DF0C62-7BD8-4140-8541-89316449C2D3}" type="pres">
      <dgm:prSet presAssocID="{7C081D27-E5AB-4D3C-AB1E-ACA9A1C0B469}" presName="arrow" presStyleLbl="bgShp" presStyleIdx="0" presStyleCnt="1" custScaleX="118813" custLinFactNeighborX="-3788"/>
      <dgm:spPr>
        <a:gradFill rotWithShape="0">
          <a:gsLst>
            <a:gs pos="0">
              <a:srgbClr val="0070C0"/>
            </a:gs>
            <a:gs pos="50000">
              <a:schemeClr val="accent1">
                <a:shade val="67500"/>
                <a:satMod val="115000"/>
              </a:schemeClr>
            </a:gs>
            <a:gs pos="100000">
              <a:schemeClr val="accent1">
                <a:shade val="100000"/>
                <a:satMod val="115000"/>
              </a:schemeClr>
            </a:gs>
          </a:gsLst>
          <a:lin ang="5400000" scaled="0"/>
        </a:gradFill>
      </dgm:spPr>
    </dgm:pt>
    <dgm:pt modelId="{4EFCF47A-6A58-422A-BC45-DD5BE2A9618F}" type="pres">
      <dgm:prSet presAssocID="{7C081D27-E5AB-4D3C-AB1E-ACA9A1C0B469}" presName="arrowDiagram5" presStyleCnt="0"/>
      <dgm:spPr/>
    </dgm:pt>
    <dgm:pt modelId="{237437B4-4FAA-4C7C-BDDE-901A8C41DBCF}" type="pres">
      <dgm:prSet presAssocID="{B0487574-E912-4B46-A022-9832AA176213}" presName="bullet5a" presStyleLbl="node1" presStyleIdx="0" presStyleCnt="5" custLinFactX="-205051" custLinFactY="59201" custLinFactNeighborX="-300000" custLinFactNeighborY="100000"/>
      <dgm:spPr>
        <a:solidFill>
          <a:srgbClr val="00B050"/>
        </a:solidFill>
      </dgm:spPr>
    </dgm:pt>
    <dgm:pt modelId="{9B03C6CA-A068-4E1A-90F2-AB34F75377A1}" type="pres">
      <dgm:prSet presAssocID="{B0487574-E912-4B46-A022-9832AA176213}" presName="textBox5a" presStyleLbl="revTx" presStyleIdx="0" presStyleCnt="5" custScaleX="236148" custScaleY="68067" custLinFactNeighborX="-43372" custLinFactNeighborY="23606">
        <dgm:presLayoutVars>
          <dgm:bulletEnabled val="1"/>
        </dgm:presLayoutVars>
      </dgm:prSet>
      <dgm:spPr/>
      <dgm:t>
        <a:bodyPr/>
        <a:lstStyle/>
        <a:p>
          <a:endParaRPr lang="en-US"/>
        </a:p>
      </dgm:t>
    </dgm:pt>
    <dgm:pt modelId="{39385027-6802-414F-9D23-1A9CEDD1AFDF}" type="pres">
      <dgm:prSet presAssocID="{7ED39856-B5C7-44A9-8D0B-00D5DC7EC893}" presName="bullet5b" presStyleLbl="node1" presStyleIdx="1" presStyleCnt="5" custLinFactX="-161889" custLinFactY="53273" custLinFactNeighborX="-200000" custLinFactNeighborY="100000"/>
      <dgm:spPr>
        <a:solidFill>
          <a:srgbClr val="00B050"/>
        </a:solidFill>
      </dgm:spPr>
    </dgm:pt>
    <dgm:pt modelId="{74F8581E-0C32-4195-AA3A-D45E364BFC40}" type="pres">
      <dgm:prSet presAssocID="{7ED39856-B5C7-44A9-8D0B-00D5DC7EC893}" presName="textBox5b" presStyleLbl="revTx" presStyleIdx="1" presStyleCnt="5" custScaleX="229542" custScaleY="16107" custLinFactNeighborX="-14234" custLinFactNeighborY="-9418">
        <dgm:presLayoutVars>
          <dgm:bulletEnabled val="1"/>
        </dgm:presLayoutVars>
      </dgm:prSet>
      <dgm:spPr/>
      <dgm:t>
        <a:bodyPr/>
        <a:lstStyle/>
        <a:p>
          <a:endParaRPr lang="en-US"/>
        </a:p>
      </dgm:t>
    </dgm:pt>
    <dgm:pt modelId="{ED62ED7A-4E41-4BEA-9FA7-668958BA784D}" type="pres">
      <dgm:prSet presAssocID="{688F2228-C1F7-410B-BDA0-4E316FB63FA3}" presName="bullet5c" presStyleLbl="node1" presStyleIdx="2" presStyleCnt="5" custLinFactX="-100000" custLinFactY="4569" custLinFactNeighborX="-186004" custLinFactNeighborY="100000"/>
      <dgm:spPr>
        <a:solidFill>
          <a:srgbClr val="00B050"/>
        </a:solidFill>
      </dgm:spPr>
    </dgm:pt>
    <dgm:pt modelId="{A8D5B825-0288-4C77-B597-21F30E7D1CBE}" type="pres">
      <dgm:prSet presAssocID="{688F2228-C1F7-410B-BDA0-4E316FB63FA3}" presName="textBox5c" presStyleLbl="revTx" presStyleIdx="2" presStyleCnt="5" custScaleX="167123" custScaleY="13728" custLinFactNeighborX="-70655" custLinFactNeighborY="-17614">
        <dgm:presLayoutVars>
          <dgm:bulletEnabled val="1"/>
        </dgm:presLayoutVars>
      </dgm:prSet>
      <dgm:spPr/>
      <dgm:t>
        <a:bodyPr/>
        <a:lstStyle/>
        <a:p>
          <a:endParaRPr lang="en-US"/>
        </a:p>
      </dgm:t>
    </dgm:pt>
    <dgm:pt modelId="{33DA7405-021C-4B5A-ADC8-7545A7A5F23C}" type="pres">
      <dgm:prSet presAssocID="{F9D5B495-6EB8-4354-8B76-23693A36DD9D}" presName="bullet5d" presStyleLbl="node1" presStyleIdx="3" presStyleCnt="5" custScaleX="134946" custScaleY="128933" custLinFactNeighborX="60561" custLinFactNeighborY="-18385"/>
      <dgm:spPr>
        <a:solidFill>
          <a:srgbClr val="FF0000"/>
        </a:solidFill>
        <a:ln>
          <a:solidFill>
            <a:schemeClr val="bg1"/>
          </a:solidFill>
        </a:ln>
      </dgm:spPr>
      <dgm:t>
        <a:bodyPr/>
        <a:lstStyle/>
        <a:p>
          <a:endParaRPr lang="en-US"/>
        </a:p>
      </dgm:t>
    </dgm:pt>
    <dgm:pt modelId="{E6149B46-4296-456B-8851-78FC50163057}" type="pres">
      <dgm:prSet presAssocID="{F9D5B495-6EB8-4354-8B76-23693A36DD9D}" presName="textBox5d" presStyleLbl="revTx" presStyleIdx="3" presStyleCnt="5" custScaleX="265280" custScaleY="10749" custLinFactNeighborX="-25253" custLinFactNeighborY="-21408">
        <dgm:presLayoutVars>
          <dgm:bulletEnabled val="1"/>
        </dgm:presLayoutVars>
      </dgm:prSet>
      <dgm:spPr/>
      <dgm:t>
        <a:bodyPr/>
        <a:lstStyle/>
        <a:p>
          <a:endParaRPr lang="en-US"/>
        </a:p>
      </dgm:t>
    </dgm:pt>
    <dgm:pt modelId="{943EB9E5-50C9-41FF-9CEA-0C16B0ABED58}" type="pres">
      <dgm:prSet presAssocID="{D2EC3C59-DF47-4083-ADFB-BFF8C35D42AA}" presName="bullet5e" presStyleLbl="node1" presStyleIdx="4" presStyleCnt="5" custScaleX="78010" custScaleY="77796" custLinFactX="-200000" custLinFactY="9193" custLinFactNeighborX="-248738" custLinFactNeighborY="100000"/>
      <dgm:spPr>
        <a:solidFill>
          <a:srgbClr val="00B050"/>
        </a:solidFill>
      </dgm:spPr>
      <dgm:t>
        <a:bodyPr/>
        <a:lstStyle/>
        <a:p>
          <a:endParaRPr lang="en-US"/>
        </a:p>
      </dgm:t>
    </dgm:pt>
    <dgm:pt modelId="{DFBA22D8-9899-49A1-AC07-385FC0187D0F}" type="pres">
      <dgm:prSet presAssocID="{D2EC3C59-DF47-4083-ADFB-BFF8C35D42AA}" presName="textBox5e" presStyleLbl="revTx" presStyleIdx="4" presStyleCnt="5" custScaleX="202904" custScaleY="11068" custLinFactNeighborX="-68055" custLinFactNeighborY="-24155">
        <dgm:presLayoutVars>
          <dgm:bulletEnabled val="1"/>
        </dgm:presLayoutVars>
      </dgm:prSet>
      <dgm:spPr/>
      <dgm:t>
        <a:bodyPr/>
        <a:lstStyle/>
        <a:p>
          <a:endParaRPr lang="en-US"/>
        </a:p>
      </dgm:t>
    </dgm:pt>
  </dgm:ptLst>
  <dgm:cxnLst>
    <dgm:cxn modelId="{22471F8B-C1D8-4541-ABCC-FC283047F20E}" srcId="{7C081D27-E5AB-4D3C-AB1E-ACA9A1C0B469}" destId="{F9D5B495-6EB8-4354-8B76-23693A36DD9D}" srcOrd="3" destOrd="0" parTransId="{01EFF1AC-458F-46E6-9EC1-EA81C17D8B2B}" sibTransId="{50EF21E4-5A15-4FCA-BB75-6825CECA82E0}"/>
    <dgm:cxn modelId="{B47875D2-2B46-465C-B629-4B28BDDA86F2}" srcId="{7C081D27-E5AB-4D3C-AB1E-ACA9A1C0B469}" destId="{D2EC3C59-DF47-4083-ADFB-BFF8C35D42AA}" srcOrd="4" destOrd="0" parTransId="{D6E7B609-E4D3-4783-A904-A2295E3B4098}" sibTransId="{285F071C-1579-42A6-8B96-09A93377B43F}"/>
    <dgm:cxn modelId="{5364A2A8-321C-4CEC-B0A1-8A76F0CB9039}" type="presOf" srcId="{7ED39856-B5C7-44A9-8D0B-00D5DC7EC893}" destId="{74F8581E-0C32-4195-AA3A-D45E364BFC40}" srcOrd="0" destOrd="0" presId="urn:microsoft.com/office/officeart/2005/8/layout/arrow2"/>
    <dgm:cxn modelId="{0472EC92-5C09-4596-AF45-970E00EFA5B2}" type="presOf" srcId="{F9D5B495-6EB8-4354-8B76-23693A36DD9D}" destId="{E6149B46-4296-456B-8851-78FC50163057}" srcOrd="0" destOrd="0" presId="urn:microsoft.com/office/officeart/2005/8/layout/arrow2"/>
    <dgm:cxn modelId="{3577C0AF-03D4-4A25-8639-0EF638A3501A}" srcId="{7C081D27-E5AB-4D3C-AB1E-ACA9A1C0B469}" destId="{B0487574-E912-4B46-A022-9832AA176213}" srcOrd="0" destOrd="0" parTransId="{BA7C6B8D-475E-4758-9903-E131F8E6D3E4}" sibTransId="{E407BEAC-D2D3-42FE-B9E9-05A19100838B}"/>
    <dgm:cxn modelId="{DDD6FCBD-BFF7-4561-861F-39D5D2169849}" type="presOf" srcId="{D2EC3C59-DF47-4083-ADFB-BFF8C35D42AA}" destId="{DFBA22D8-9899-49A1-AC07-385FC0187D0F}" srcOrd="0" destOrd="0" presId="urn:microsoft.com/office/officeart/2005/8/layout/arrow2"/>
    <dgm:cxn modelId="{41EEE686-46AF-4726-BD51-F25B28273185}" srcId="{7C081D27-E5AB-4D3C-AB1E-ACA9A1C0B469}" destId="{688F2228-C1F7-410B-BDA0-4E316FB63FA3}" srcOrd="2" destOrd="0" parTransId="{E0E799F1-CB5F-4480-8F86-3CC17D344565}" sibTransId="{9DC06DF3-CCD2-46FF-B4EC-2E9FCD53E4E5}"/>
    <dgm:cxn modelId="{4A818823-1CAF-4E01-8B53-627F3BDD0E62}" srcId="{7C081D27-E5AB-4D3C-AB1E-ACA9A1C0B469}" destId="{7ED39856-B5C7-44A9-8D0B-00D5DC7EC893}" srcOrd="1" destOrd="0" parTransId="{EEFE08BF-DF22-4C15-A655-8FDF7DEF575A}" sibTransId="{8EBF59F8-5DC6-475C-A489-76A61ACB797E}"/>
    <dgm:cxn modelId="{3911BD45-1E66-452A-B6AE-C0A89E71CE3A}" type="presOf" srcId="{688F2228-C1F7-410B-BDA0-4E316FB63FA3}" destId="{A8D5B825-0288-4C77-B597-21F30E7D1CBE}" srcOrd="0" destOrd="0" presId="urn:microsoft.com/office/officeart/2005/8/layout/arrow2"/>
    <dgm:cxn modelId="{FEB66855-7012-4B7C-84EB-03B22E03227F}" type="presOf" srcId="{7C081D27-E5AB-4D3C-AB1E-ACA9A1C0B469}" destId="{9D9EF86C-1816-42EB-B82B-A76EB1EEC75B}" srcOrd="0" destOrd="0" presId="urn:microsoft.com/office/officeart/2005/8/layout/arrow2"/>
    <dgm:cxn modelId="{FB4267B7-2A98-48BE-B17F-4468E820AFF3}" srcId="{7C081D27-E5AB-4D3C-AB1E-ACA9A1C0B469}" destId="{61C356CD-5674-42E3-8297-3B315095E45D}" srcOrd="5" destOrd="0" parTransId="{6758815F-1805-4FE7-853C-013F2BE40D1E}" sibTransId="{CD757A28-C541-4C17-A8F8-B5A6449822A6}"/>
    <dgm:cxn modelId="{02F1BFF9-884D-43BC-BEFA-73A2DC273EC6}" type="presOf" srcId="{B0487574-E912-4B46-A022-9832AA176213}" destId="{9B03C6CA-A068-4E1A-90F2-AB34F75377A1}" srcOrd="0" destOrd="0" presId="urn:microsoft.com/office/officeart/2005/8/layout/arrow2"/>
    <dgm:cxn modelId="{65BA800E-1935-41F1-B17B-2586266AFE38}" type="presParOf" srcId="{9D9EF86C-1816-42EB-B82B-A76EB1EEC75B}" destId="{35DF0C62-7BD8-4140-8541-89316449C2D3}" srcOrd="0" destOrd="0" presId="urn:microsoft.com/office/officeart/2005/8/layout/arrow2"/>
    <dgm:cxn modelId="{E95EF511-65E1-4706-995A-B255131936FE}" type="presParOf" srcId="{9D9EF86C-1816-42EB-B82B-A76EB1EEC75B}" destId="{4EFCF47A-6A58-422A-BC45-DD5BE2A9618F}" srcOrd="1" destOrd="0" presId="urn:microsoft.com/office/officeart/2005/8/layout/arrow2"/>
    <dgm:cxn modelId="{12225C96-ECE2-4B63-A4A5-27058B3B221F}" type="presParOf" srcId="{4EFCF47A-6A58-422A-BC45-DD5BE2A9618F}" destId="{237437B4-4FAA-4C7C-BDDE-901A8C41DBCF}" srcOrd="0" destOrd="0" presId="urn:microsoft.com/office/officeart/2005/8/layout/arrow2"/>
    <dgm:cxn modelId="{C7D2D326-F7FE-45A6-8710-E98A8E8CAEB1}" type="presParOf" srcId="{4EFCF47A-6A58-422A-BC45-DD5BE2A9618F}" destId="{9B03C6CA-A068-4E1A-90F2-AB34F75377A1}" srcOrd="1" destOrd="0" presId="urn:microsoft.com/office/officeart/2005/8/layout/arrow2"/>
    <dgm:cxn modelId="{E03F7126-C537-4653-86F6-0902C77FA7E5}" type="presParOf" srcId="{4EFCF47A-6A58-422A-BC45-DD5BE2A9618F}" destId="{39385027-6802-414F-9D23-1A9CEDD1AFDF}" srcOrd="2" destOrd="0" presId="urn:microsoft.com/office/officeart/2005/8/layout/arrow2"/>
    <dgm:cxn modelId="{97BCF93D-029D-4F54-AA4A-96C8659C2E66}" type="presParOf" srcId="{4EFCF47A-6A58-422A-BC45-DD5BE2A9618F}" destId="{74F8581E-0C32-4195-AA3A-D45E364BFC40}" srcOrd="3" destOrd="0" presId="urn:microsoft.com/office/officeart/2005/8/layout/arrow2"/>
    <dgm:cxn modelId="{6EEDB27B-B6B6-482B-AF8E-EC7664EA04F8}" type="presParOf" srcId="{4EFCF47A-6A58-422A-BC45-DD5BE2A9618F}" destId="{ED62ED7A-4E41-4BEA-9FA7-668958BA784D}" srcOrd="4" destOrd="0" presId="urn:microsoft.com/office/officeart/2005/8/layout/arrow2"/>
    <dgm:cxn modelId="{60D8581E-16E6-4E0B-913E-F6BB3553C651}" type="presParOf" srcId="{4EFCF47A-6A58-422A-BC45-DD5BE2A9618F}" destId="{A8D5B825-0288-4C77-B597-21F30E7D1CBE}" srcOrd="5" destOrd="0" presId="urn:microsoft.com/office/officeart/2005/8/layout/arrow2"/>
    <dgm:cxn modelId="{48469416-336C-4714-B0C8-A6D1BA7DF83C}" type="presParOf" srcId="{4EFCF47A-6A58-422A-BC45-DD5BE2A9618F}" destId="{33DA7405-021C-4B5A-ADC8-7545A7A5F23C}" srcOrd="6" destOrd="0" presId="urn:microsoft.com/office/officeart/2005/8/layout/arrow2"/>
    <dgm:cxn modelId="{51C06267-5B86-4299-B56E-9FAB1D2D7FF8}" type="presParOf" srcId="{4EFCF47A-6A58-422A-BC45-DD5BE2A9618F}" destId="{E6149B46-4296-456B-8851-78FC50163057}" srcOrd="7" destOrd="0" presId="urn:microsoft.com/office/officeart/2005/8/layout/arrow2"/>
    <dgm:cxn modelId="{3C48D2D9-EBF3-4425-A04D-6FC503B0F751}" type="presParOf" srcId="{4EFCF47A-6A58-422A-BC45-DD5BE2A9618F}" destId="{943EB9E5-50C9-41FF-9CEA-0C16B0ABED58}" srcOrd="8" destOrd="0" presId="urn:microsoft.com/office/officeart/2005/8/layout/arrow2"/>
    <dgm:cxn modelId="{821D9700-8DED-46D6-9BF9-94682531C96C}" type="presParOf" srcId="{4EFCF47A-6A58-422A-BC45-DD5BE2A9618F}" destId="{DFBA22D8-9899-49A1-AC07-385FC0187D0F}" srcOrd="9"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DF0C62-7BD8-4140-8541-89316449C2D3}">
      <dsp:nvSpPr>
        <dsp:cNvPr id="0" name=""/>
        <dsp:cNvSpPr/>
      </dsp:nvSpPr>
      <dsp:spPr>
        <a:xfrm>
          <a:off x="-33334" y="0"/>
          <a:ext cx="8963015" cy="4714875"/>
        </a:xfrm>
        <a:prstGeom prst="swooshArrow">
          <a:avLst>
            <a:gd name="adj1" fmla="val 25000"/>
            <a:gd name="adj2" fmla="val 25000"/>
          </a:avLst>
        </a:prstGeom>
        <a:gradFill rotWithShape="0">
          <a:gsLst>
            <a:gs pos="0">
              <a:srgbClr val="0070C0"/>
            </a:gs>
            <a:gs pos="50000">
              <a:schemeClr val="accent1">
                <a:shade val="67500"/>
                <a:satMod val="115000"/>
              </a:schemeClr>
            </a:gs>
            <a:gs pos="100000">
              <a:schemeClr val="accent1">
                <a:shade val="100000"/>
                <a:satMod val="115000"/>
              </a:schemeClr>
            </a:gs>
          </a:gsLst>
          <a:lin ang="5400000" scaled="0"/>
        </a:gradFill>
        <a:ln>
          <a:noFill/>
        </a:ln>
        <a:effectLst/>
      </dsp:spPr>
      <dsp:style>
        <a:lnRef idx="0">
          <a:scrgbClr r="0" g="0" b="0"/>
        </a:lnRef>
        <a:fillRef idx="1">
          <a:scrgbClr r="0" g="0" b="0"/>
        </a:fillRef>
        <a:effectRef idx="0">
          <a:scrgbClr r="0" g="0" b="0"/>
        </a:effectRef>
        <a:fontRef idx="minor"/>
      </dsp:style>
    </dsp:sp>
    <dsp:sp modelId="{237437B4-4FAA-4C7C-BDDE-901A8C41DBCF}">
      <dsp:nvSpPr>
        <dsp:cNvPr id="0" name=""/>
        <dsp:cNvSpPr/>
      </dsp:nvSpPr>
      <dsp:spPr>
        <a:xfrm>
          <a:off x="543036" y="3782206"/>
          <a:ext cx="173507" cy="173507"/>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9B03C6CA-A068-4E1A-90F2-AB34F75377A1}">
      <dsp:nvSpPr>
        <dsp:cNvPr id="0" name=""/>
        <dsp:cNvSpPr/>
      </dsp:nvSpPr>
      <dsp:spPr>
        <a:xfrm>
          <a:off x="404739" y="3951067"/>
          <a:ext cx="2333703" cy="7638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938" tIns="0" rIns="0" bIns="0" numCol="1" spcCol="1270" anchor="t" anchorCtr="0">
          <a:noAutofit/>
        </a:bodyPr>
        <a:lstStyle/>
        <a:p>
          <a:pPr lvl="0" algn="l" defTabSz="622300">
            <a:lnSpc>
              <a:spcPct val="90000"/>
            </a:lnSpc>
            <a:spcBef>
              <a:spcPct val="0"/>
            </a:spcBef>
            <a:spcAft>
              <a:spcPct val="35000"/>
            </a:spcAft>
          </a:pPr>
          <a:r>
            <a:rPr lang="en-US" sz="1400" kern="1200" dirty="0" smtClean="0"/>
            <a:t>Drug Formulary Commission Statutory Mission</a:t>
          </a:r>
          <a:endParaRPr lang="en-US" sz="1400" kern="1200" dirty="0"/>
        </a:p>
      </dsp:txBody>
      <dsp:txXfrm>
        <a:off x="404739" y="3951067"/>
        <a:ext cx="2333703" cy="763807"/>
      </dsp:txXfrm>
    </dsp:sp>
    <dsp:sp modelId="{39385027-6802-414F-9D23-1A9CEDD1AFDF}">
      <dsp:nvSpPr>
        <dsp:cNvPr id="0" name=""/>
        <dsp:cNvSpPr/>
      </dsp:nvSpPr>
      <dsp:spPr>
        <a:xfrm>
          <a:off x="1375733" y="3019807"/>
          <a:ext cx="271576" cy="271576"/>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74F8581E-0C32-4195-AA3A-D45E364BFC40}">
      <dsp:nvSpPr>
        <dsp:cNvPr id="0" name=""/>
        <dsp:cNvSpPr/>
      </dsp:nvSpPr>
      <dsp:spPr>
        <a:xfrm>
          <a:off x="1504971" y="3381953"/>
          <a:ext cx="2874487" cy="3181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903" tIns="0" rIns="0" bIns="0" numCol="1" spcCol="1270" anchor="t" anchorCtr="0">
          <a:noAutofit/>
        </a:bodyPr>
        <a:lstStyle/>
        <a:p>
          <a:pPr lvl="0" algn="l" defTabSz="622300">
            <a:lnSpc>
              <a:spcPct val="90000"/>
            </a:lnSpc>
            <a:spcBef>
              <a:spcPct val="0"/>
            </a:spcBef>
            <a:spcAft>
              <a:spcPct val="35000"/>
            </a:spcAft>
          </a:pPr>
          <a:r>
            <a:rPr lang="en-US" sz="1400" kern="1200" dirty="0" smtClean="0"/>
            <a:t>Schedule II and III Opioid Universe</a:t>
          </a:r>
          <a:endParaRPr lang="en-US" sz="1400" kern="1200" dirty="0"/>
        </a:p>
      </dsp:txBody>
      <dsp:txXfrm>
        <a:off x="1504971" y="3381953"/>
        <a:ext cx="2874487" cy="318199"/>
      </dsp:txXfrm>
    </dsp:sp>
    <dsp:sp modelId="{ED62ED7A-4E41-4BEA-9FA7-668958BA784D}">
      <dsp:nvSpPr>
        <dsp:cNvPr id="0" name=""/>
        <dsp:cNvSpPr/>
      </dsp:nvSpPr>
      <dsp:spPr>
        <a:xfrm>
          <a:off x="2529920" y="2262710"/>
          <a:ext cx="362102" cy="362102"/>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A8D5B825-0288-4C77-B597-21F30E7D1CBE}">
      <dsp:nvSpPr>
        <dsp:cNvPr id="0" name=""/>
        <dsp:cNvSpPr/>
      </dsp:nvSpPr>
      <dsp:spPr>
        <a:xfrm>
          <a:off x="2229255" y="2741386"/>
          <a:ext cx="2433233" cy="3637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1871" tIns="0" rIns="0" bIns="0" numCol="1" spcCol="1270" anchor="t" anchorCtr="0">
          <a:noAutofit/>
        </a:bodyPr>
        <a:lstStyle/>
        <a:p>
          <a:pPr lvl="0" algn="l" defTabSz="622300">
            <a:lnSpc>
              <a:spcPct val="90000"/>
            </a:lnSpc>
            <a:spcBef>
              <a:spcPct val="0"/>
            </a:spcBef>
            <a:spcAft>
              <a:spcPct val="35000"/>
            </a:spcAft>
          </a:pPr>
          <a:r>
            <a:rPr lang="en-US" sz="1400" u="sng" kern="1200" dirty="0" smtClean="0"/>
            <a:t>Component 1: </a:t>
          </a:r>
          <a:r>
            <a:rPr lang="en-US" sz="1400" kern="1200" dirty="0" smtClean="0"/>
            <a:t>Drugs Of Heightened Public Health Risk</a:t>
          </a:r>
          <a:endParaRPr lang="en-US" sz="1400" kern="1200" dirty="0"/>
        </a:p>
      </dsp:txBody>
      <dsp:txXfrm>
        <a:off x="2229255" y="2741386"/>
        <a:ext cx="2433233" cy="363759"/>
      </dsp:txXfrm>
    </dsp:sp>
    <dsp:sp modelId="{33DA7405-021C-4B5A-ADC8-7545A7A5F23C}">
      <dsp:nvSpPr>
        <dsp:cNvPr id="0" name=""/>
        <dsp:cNvSpPr/>
      </dsp:nvSpPr>
      <dsp:spPr>
        <a:xfrm>
          <a:off x="5170224" y="1168399"/>
          <a:ext cx="631163" cy="603039"/>
        </a:xfrm>
        <a:prstGeom prst="ellipse">
          <a:avLst/>
        </a:prstGeom>
        <a:solidFill>
          <a:srgbClr val="FF0000"/>
        </a:solidFill>
        <a:ln w="38100" cap="flat" cmpd="sng" algn="ctr">
          <a:solidFill>
            <a:schemeClr val="bg1"/>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E6149B46-4296-456B-8851-78FC50163057}">
      <dsp:nvSpPr>
        <dsp:cNvPr id="0" name=""/>
        <dsp:cNvSpPr/>
      </dsp:nvSpPr>
      <dsp:spPr>
        <a:xfrm>
          <a:off x="3574706" y="2289341"/>
          <a:ext cx="4002438" cy="3395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833" tIns="0" rIns="0" bIns="0" numCol="1" spcCol="1270" anchor="t" anchorCtr="0">
          <a:noAutofit/>
        </a:bodyPr>
        <a:lstStyle/>
        <a:p>
          <a:pPr lvl="0" algn="l" defTabSz="622300">
            <a:lnSpc>
              <a:spcPct val="90000"/>
            </a:lnSpc>
            <a:spcBef>
              <a:spcPct val="0"/>
            </a:spcBef>
            <a:spcAft>
              <a:spcPct val="35000"/>
            </a:spcAft>
          </a:pPr>
          <a:r>
            <a:rPr lang="en-US" sz="1400" u="sng" kern="1200" dirty="0" smtClean="0"/>
            <a:t>Component 2: </a:t>
          </a:r>
          <a:r>
            <a:rPr lang="en-US" sz="1400" u="none" kern="1200" dirty="0" smtClean="0"/>
            <a:t>Drug Formulary Therapeutic Substitutes With Abuse Deterrent Properties</a:t>
          </a:r>
          <a:endParaRPr lang="en-US" sz="1400" u="none" kern="1200" dirty="0"/>
        </a:p>
      </dsp:txBody>
      <dsp:txXfrm>
        <a:off x="3574706" y="2289341"/>
        <a:ext cx="4002438" cy="339557"/>
      </dsp:txXfrm>
    </dsp:sp>
    <dsp:sp modelId="{943EB9E5-50C9-41FF-9CEA-0C16B0ABED58}">
      <dsp:nvSpPr>
        <dsp:cNvPr id="0" name=""/>
        <dsp:cNvSpPr/>
      </dsp:nvSpPr>
      <dsp:spPr>
        <a:xfrm>
          <a:off x="3804558" y="1663657"/>
          <a:ext cx="464908" cy="463633"/>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DFBA22D8-9899-49A1-AC07-385FC0187D0F}">
      <dsp:nvSpPr>
        <dsp:cNvPr id="0" name=""/>
        <dsp:cNvSpPr/>
      </dsp:nvSpPr>
      <dsp:spPr>
        <a:xfrm>
          <a:off x="4908238" y="1949548"/>
          <a:ext cx="3061334" cy="384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5787" tIns="0" rIns="0" bIns="0" numCol="1" spcCol="1270" anchor="t" anchorCtr="0">
          <a:noAutofit/>
        </a:bodyPr>
        <a:lstStyle/>
        <a:p>
          <a:pPr lvl="0" algn="l" defTabSz="622300">
            <a:lnSpc>
              <a:spcPct val="90000"/>
            </a:lnSpc>
            <a:spcBef>
              <a:spcPct val="0"/>
            </a:spcBef>
            <a:spcAft>
              <a:spcPct val="35000"/>
            </a:spcAft>
          </a:pPr>
          <a:r>
            <a:rPr lang="en-US" sz="1400" u="sng" kern="1200" dirty="0" smtClean="0"/>
            <a:t>Component 3: </a:t>
          </a:r>
          <a:r>
            <a:rPr lang="en-US" sz="1400" u="none" kern="1200" dirty="0" smtClean="0"/>
            <a:t>“Cross Walk”</a:t>
          </a:r>
          <a:endParaRPr lang="en-US" sz="1400" u="none" kern="1200" dirty="0"/>
        </a:p>
      </dsp:txBody>
      <dsp:txXfrm>
        <a:off x="4908238" y="1949548"/>
        <a:ext cx="3061334" cy="384075"/>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Relationships xmlns="http://schemas.openxmlformats.org/package/2006/relationships">
  <Relationship Id="rId1" Type="http://schemas.openxmlformats.org/officeDocument/2006/relationships/theme" Target="../theme/theme4.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2" y="5"/>
            <a:ext cx="2989219" cy="458630"/>
          </a:xfrm>
          <a:prstGeom prst="rect">
            <a:avLst/>
          </a:prstGeom>
          <a:noFill/>
          <a:ln>
            <a:noFill/>
          </a:ln>
          <a:extLst/>
        </p:spPr>
        <p:txBody>
          <a:bodyPr vert="horz" wrap="square" lIns="89088" tIns="44543" rIns="89088" bIns="44543" numCol="1" anchor="t" anchorCtr="0" compatLnSpc="1">
            <a:prstTxWarp prst="textNoShape">
              <a:avLst/>
            </a:prstTxWarp>
          </a:bodyPr>
          <a:lstStyle>
            <a:lvl1pP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18435" name="Rectangle 3"/>
          <p:cNvSpPr>
            <a:spLocks noGrp="1" noChangeArrowheads="1"/>
          </p:cNvSpPr>
          <p:nvPr>
            <p:ph type="dt" sz="quarter" idx="1"/>
          </p:nvPr>
        </p:nvSpPr>
        <p:spPr bwMode="auto">
          <a:xfrm>
            <a:off x="3905299" y="5"/>
            <a:ext cx="2989218" cy="458630"/>
          </a:xfrm>
          <a:prstGeom prst="rect">
            <a:avLst/>
          </a:prstGeom>
          <a:noFill/>
          <a:ln>
            <a:noFill/>
          </a:ln>
          <a:extLst/>
        </p:spPr>
        <p:txBody>
          <a:bodyPr vert="horz" wrap="square" lIns="89088" tIns="44543" rIns="89088" bIns="44543" numCol="1" anchor="t" anchorCtr="0" compatLnSpc="1">
            <a:prstTxWarp prst="textNoShape">
              <a:avLst/>
            </a:prstTxWarp>
          </a:bodyPr>
          <a:lstStyle>
            <a:lvl1pPr algn="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18436" name="Rectangle 4"/>
          <p:cNvSpPr>
            <a:spLocks noGrp="1" noChangeArrowheads="1"/>
          </p:cNvSpPr>
          <p:nvPr>
            <p:ph type="ftr" sz="quarter" idx="2"/>
          </p:nvPr>
        </p:nvSpPr>
        <p:spPr bwMode="auto">
          <a:xfrm>
            <a:off x="2" y="8721884"/>
            <a:ext cx="2989219" cy="458630"/>
          </a:xfrm>
          <a:prstGeom prst="rect">
            <a:avLst/>
          </a:prstGeom>
          <a:noFill/>
          <a:ln>
            <a:noFill/>
          </a:ln>
          <a:extLst/>
        </p:spPr>
        <p:txBody>
          <a:bodyPr vert="horz" wrap="square" lIns="89088" tIns="44543" rIns="89088" bIns="44543" numCol="1" anchor="b" anchorCtr="0" compatLnSpc="1">
            <a:prstTxWarp prst="textNoShape">
              <a:avLst/>
            </a:prstTxWarp>
          </a:bodyPr>
          <a:lstStyle>
            <a:lvl1pP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18437" name="Rectangle 5"/>
          <p:cNvSpPr>
            <a:spLocks noGrp="1" noChangeArrowheads="1"/>
          </p:cNvSpPr>
          <p:nvPr>
            <p:ph type="sldNum" sz="quarter" idx="3"/>
          </p:nvPr>
        </p:nvSpPr>
        <p:spPr bwMode="auto">
          <a:xfrm>
            <a:off x="3905299" y="8721884"/>
            <a:ext cx="2989218" cy="458630"/>
          </a:xfrm>
          <a:prstGeom prst="rect">
            <a:avLst/>
          </a:prstGeom>
          <a:noFill/>
          <a:ln>
            <a:noFill/>
          </a:ln>
          <a:extLst/>
        </p:spPr>
        <p:txBody>
          <a:bodyPr vert="horz" wrap="square" lIns="89088" tIns="44543" rIns="89088" bIns="44543" numCol="1" anchor="b" anchorCtr="0" compatLnSpc="1">
            <a:prstTxWarp prst="textNoShape">
              <a:avLst/>
            </a:prstTxWarp>
          </a:bodyPr>
          <a:lstStyle>
            <a:lvl1pPr algn="r" defTabSz="890810" eaLnBrk="0" hangingPunct="0">
              <a:defRPr sz="1200">
                <a:effectLst>
                  <a:outerShdw blurRad="38100" dist="38100" dir="2700000" algn="tl">
                    <a:srgbClr val="C0C0C0"/>
                  </a:outerShdw>
                </a:effectLst>
                <a:latin typeface="Times New Roman" pitchFamily="18" charset="0"/>
                <a:cs typeface="+mn-cs"/>
              </a:defRPr>
            </a:lvl1pPr>
          </a:lstStyle>
          <a:p>
            <a:pPr>
              <a:defRPr/>
            </a:pPr>
            <a:fld id="{769F0119-6389-4524-A96E-26C421590CB8}" type="slidenum">
              <a:rPr lang="en-US" altLang="en-US"/>
              <a:pPr>
                <a:defRPr/>
              </a:pPr>
              <a:t>‹#›</a:t>
            </a:fld>
            <a:endParaRPr lang="en-US" altLang="en-US" dirty="0"/>
          </a:p>
        </p:txBody>
      </p:sp>
    </p:spTree>
    <p:extLst>
      <p:ext uri="{BB962C8B-B14F-4D97-AF65-F5344CB8AC3E}">
        <p14:creationId xmlns:p14="http://schemas.microsoft.com/office/powerpoint/2010/main" val="2050497583"/>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2" y="4"/>
            <a:ext cx="2989219" cy="452303"/>
          </a:xfrm>
          <a:prstGeom prst="rect">
            <a:avLst/>
          </a:prstGeom>
          <a:noFill/>
          <a:ln>
            <a:noFill/>
          </a:ln>
          <a:extLst/>
        </p:spPr>
        <p:txBody>
          <a:bodyPr vert="horz" wrap="square" lIns="89088" tIns="44543" rIns="89088" bIns="44543" numCol="1" anchor="t" anchorCtr="0" compatLnSpc="1">
            <a:prstTxWarp prst="textNoShape">
              <a:avLst/>
            </a:prstTxWarp>
          </a:bodyPr>
          <a:lstStyle>
            <a:lvl1pP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35843" name="Rectangle 3"/>
          <p:cNvSpPr>
            <a:spLocks noGrp="1" noChangeArrowheads="1"/>
          </p:cNvSpPr>
          <p:nvPr>
            <p:ph type="dt" idx="1"/>
          </p:nvPr>
        </p:nvSpPr>
        <p:spPr bwMode="auto">
          <a:xfrm>
            <a:off x="3905299" y="4"/>
            <a:ext cx="2989218" cy="452303"/>
          </a:xfrm>
          <a:prstGeom prst="rect">
            <a:avLst/>
          </a:prstGeom>
          <a:noFill/>
          <a:ln>
            <a:noFill/>
          </a:ln>
          <a:extLst/>
        </p:spPr>
        <p:txBody>
          <a:bodyPr vert="horz" wrap="square" lIns="89088" tIns="44543" rIns="89088" bIns="44543" numCol="1" anchor="t" anchorCtr="0" compatLnSpc="1">
            <a:prstTxWarp prst="textNoShape">
              <a:avLst/>
            </a:prstTxWarp>
          </a:bodyPr>
          <a:lstStyle>
            <a:lvl1pPr algn="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28676" name="Rectangle 4"/>
          <p:cNvSpPr>
            <a:spLocks noGrp="1" noRot="1" noChangeAspect="1" noChangeArrowheads="1" noTextEdit="1"/>
          </p:cNvSpPr>
          <p:nvPr>
            <p:ph type="sldImg" idx="2"/>
          </p:nvPr>
        </p:nvSpPr>
        <p:spPr bwMode="auto">
          <a:xfrm>
            <a:off x="1265238" y="674688"/>
            <a:ext cx="4443412" cy="3332162"/>
          </a:xfrm>
          <a:prstGeom prst="rect">
            <a:avLst/>
          </a:prstGeom>
          <a:noFill/>
          <a:ln w="9525">
            <a:solidFill>
              <a:srgbClr val="000000"/>
            </a:solidFill>
            <a:miter lim="800000"/>
            <a:headEnd/>
            <a:tailEnd/>
          </a:ln>
        </p:spPr>
      </p:sp>
      <p:sp>
        <p:nvSpPr>
          <p:cNvPr id="35845" name="Rectangle 5"/>
          <p:cNvSpPr>
            <a:spLocks noGrp="1" noChangeArrowheads="1"/>
          </p:cNvSpPr>
          <p:nvPr>
            <p:ph type="body" sz="quarter" idx="3"/>
          </p:nvPr>
        </p:nvSpPr>
        <p:spPr bwMode="auto">
          <a:xfrm>
            <a:off x="534646" y="4363317"/>
            <a:ext cx="6053447" cy="3836679"/>
          </a:xfrm>
          <a:prstGeom prst="rect">
            <a:avLst/>
          </a:prstGeom>
          <a:noFill/>
          <a:ln>
            <a:noFill/>
          </a:ln>
          <a:extLst/>
        </p:spPr>
        <p:txBody>
          <a:bodyPr vert="horz" wrap="square" lIns="89088" tIns="44543" rIns="89088" bIns="4454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4"/>
            <a:endParaRPr lang="en-US" noProof="0"/>
          </a:p>
        </p:txBody>
      </p:sp>
      <p:sp>
        <p:nvSpPr>
          <p:cNvPr id="35846" name="Rectangle 6"/>
          <p:cNvSpPr>
            <a:spLocks noGrp="1" noChangeArrowheads="1"/>
          </p:cNvSpPr>
          <p:nvPr>
            <p:ph type="ftr" sz="quarter" idx="4"/>
          </p:nvPr>
        </p:nvSpPr>
        <p:spPr bwMode="auto">
          <a:xfrm>
            <a:off x="2" y="8728211"/>
            <a:ext cx="2989219" cy="452303"/>
          </a:xfrm>
          <a:prstGeom prst="rect">
            <a:avLst/>
          </a:prstGeom>
          <a:noFill/>
          <a:ln>
            <a:noFill/>
          </a:ln>
          <a:extLst/>
        </p:spPr>
        <p:txBody>
          <a:bodyPr vert="horz" wrap="square" lIns="89088" tIns="44543" rIns="89088" bIns="44543" numCol="1" anchor="b" anchorCtr="0" compatLnSpc="1">
            <a:prstTxWarp prst="textNoShape">
              <a:avLst/>
            </a:prstTxWarp>
          </a:bodyPr>
          <a:lstStyle>
            <a:lvl1pP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35847" name="Rectangle 7"/>
          <p:cNvSpPr>
            <a:spLocks noGrp="1" noChangeArrowheads="1"/>
          </p:cNvSpPr>
          <p:nvPr>
            <p:ph type="sldNum" sz="quarter" idx="5"/>
          </p:nvPr>
        </p:nvSpPr>
        <p:spPr bwMode="auto">
          <a:xfrm>
            <a:off x="3905299" y="8728211"/>
            <a:ext cx="2989218" cy="452303"/>
          </a:xfrm>
          <a:prstGeom prst="rect">
            <a:avLst/>
          </a:prstGeom>
          <a:noFill/>
          <a:ln>
            <a:noFill/>
          </a:ln>
          <a:extLst/>
        </p:spPr>
        <p:txBody>
          <a:bodyPr vert="horz" wrap="square" lIns="89088" tIns="44543" rIns="89088" bIns="44543" numCol="1" anchor="b" anchorCtr="0" compatLnSpc="1">
            <a:prstTxWarp prst="textNoShape">
              <a:avLst/>
            </a:prstTxWarp>
          </a:bodyPr>
          <a:lstStyle>
            <a:lvl1pPr algn="r" defTabSz="890810" eaLnBrk="0" hangingPunct="0">
              <a:defRPr sz="1200">
                <a:effectLst>
                  <a:outerShdw blurRad="38100" dist="38100" dir="2700000" algn="tl">
                    <a:srgbClr val="C0C0C0"/>
                  </a:outerShdw>
                </a:effectLst>
                <a:latin typeface="Times New Roman" pitchFamily="18" charset="0"/>
                <a:cs typeface="+mn-cs"/>
              </a:defRPr>
            </a:lvl1pPr>
          </a:lstStyle>
          <a:p>
            <a:pPr>
              <a:defRPr/>
            </a:pPr>
            <a:fld id="{0666A00B-8F32-4C58-AE5D-E5C374E71ADD}" type="slidenum">
              <a:rPr lang="en-US" altLang="en-US"/>
              <a:pPr>
                <a:defRPr/>
              </a:pPr>
              <a:t>‹#›</a:t>
            </a:fld>
            <a:endParaRPr lang="en-US" altLang="en-US" dirty="0"/>
          </a:p>
        </p:txBody>
      </p:sp>
    </p:spTree>
    <p:extLst>
      <p:ext uri="{BB962C8B-B14F-4D97-AF65-F5344CB8AC3E}">
        <p14:creationId xmlns:p14="http://schemas.microsoft.com/office/powerpoint/2010/main" val="3877148762"/>
      </p:ext>
    </p:extLst>
  </p:cSld>
  <p:clrMap bg1="lt1" tx1="dk1" bg2="lt2" tx2="dk2" accent1="accent1" accent2="accent2" accent3="accent3" accent4="accent4" accent5="accent5" accent6="accent6" hlink="hlink" folHlink="folHlink"/>
  <p:notesStyle>
    <a:lvl1pPr algn="just" rtl="0" eaLnBrk="0" fontAlgn="base" hangingPunct="0">
      <a:spcBef>
        <a:spcPct val="30000"/>
      </a:spcBef>
      <a:spcAft>
        <a:spcPct val="30000"/>
      </a:spcAft>
      <a:buFont typeface="Monotype Sorts"/>
      <a:defRPr sz="1200" kern="1200">
        <a:solidFill>
          <a:schemeClr val="tx1"/>
        </a:solidFill>
        <a:latin typeface="Arial" charset="0"/>
        <a:ea typeface="ＭＳ Ｐゴシック" charset="0"/>
        <a:cs typeface="ＭＳ Ｐゴシック" charset="0"/>
      </a:defRPr>
    </a:lvl1pPr>
    <a:lvl2pPr marL="457200" algn="just" rtl="0" eaLnBrk="0" fontAlgn="base" hangingPunct="0">
      <a:spcBef>
        <a:spcPct val="30000"/>
      </a:spcBef>
      <a:spcAft>
        <a:spcPct val="0"/>
      </a:spcAft>
      <a:buChar char="•"/>
      <a:defRPr sz="1200" kern="1200">
        <a:solidFill>
          <a:schemeClr val="tx1"/>
        </a:solidFill>
        <a:latin typeface="Arial" charset="0"/>
        <a:ea typeface="ＭＳ Ｐゴシック" charset="0"/>
        <a:cs typeface="+mn-cs"/>
      </a:defRPr>
    </a:lvl2pPr>
    <a:lvl3pPr marL="914400" algn="just" rtl="0" eaLnBrk="0" fontAlgn="base" hangingPunct="0">
      <a:spcBef>
        <a:spcPct val="30000"/>
      </a:spcBef>
      <a:spcAft>
        <a:spcPct val="0"/>
      </a:spcAft>
      <a:buFont typeface="Arial" pitchFamily="34" charset="0"/>
      <a:buChar char="–"/>
      <a:defRPr sz="1000" kern="1200">
        <a:solidFill>
          <a:schemeClr val="tx1"/>
        </a:solidFill>
        <a:latin typeface="Arial" charset="0"/>
        <a:ea typeface="ＭＳ Ｐゴシック" charset="0"/>
        <a:cs typeface="+mn-cs"/>
      </a:defRPr>
    </a:lvl3pPr>
    <a:lvl4pPr marL="1600200" indent="-228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1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1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1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2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2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8.xml"/>
</Relationships>

</file>

<file path=ppt/notesSlides/_rels/notesSlide2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9.xml"/>
</Relationships>

</file>

<file path=ppt/notesSlides/_rels/notesSlide2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0.xml"/>
</Relationships>

</file>

<file path=ppt/notesSlides/_rels/notesSlide2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1.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lgn="just" defTabSz="890810">
              <a:spcBef>
                <a:spcPct val="30000"/>
              </a:spcBef>
              <a:spcAft>
                <a:spcPct val="30000"/>
              </a:spcAft>
              <a:buFont typeface="Monotype Sorts" pitchFamily="-84" charset="2"/>
              <a:defRPr sz="1200">
                <a:solidFill>
                  <a:schemeClr val="tx1"/>
                </a:solidFill>
                <a:latin typeface="Arial" pitchFamily="34" charset="0"/>
                <a:ea typeface="ＭＳ Ｐゴシック" pitchFamily="34" charset="-128"/>
              </a:defRPr>
            </a:lvl1pPr>
            <a:lvl2pPr marL="737874" indent="-283799" algn="just" defTabSz="890810">
              <a:spcBef>
                <a:spcPct val="30000"/>
              </a:spcBef>
              <a:buChar char="•"/>
              <a:defRPr sz="1200">
                <a:solidFill>
                  <a:schemeClr val="tx1"/>
                </a:solidFill>
                <a:latin typeface="Arial" pitchFamily="34" charset="0"/>
                <a:ea typeface="ＭＳ Ｐゴシック" pitchFamily="34" charset="-128"/>
              </a:defRPr>
            </a:lvl2pPr>
            <a:lvl3pPr marL="1133615" indent="-225462" algn="just" defTabSz="890810">
              <a:spcBef>
                <a:spcPct val="30000"/>
              </a:spcBef>
              <a:buFont typeface="Arial" pitchFamily="34" charset="0"/>
              <a:buChar char="–"/>
              <a:defRPr sz="1000">
                <a:solidFill>
                  <a:schemeClr val="tx1"/>
                </a:solidFill>
                <a:latin typeface="Arial" pitchFamily="34" charset="0"/>
                <a:ea typeface="ＭＳ Ｐゴシック" pitchFamily="34" charset="-128"/>
              </a:defRPr>
            </a:lvl3pPr>
            <a:lvl4pPr marL="1589268" indent="-225462" defTabSz="890810">
              <a:spcBef>
                <a:spcPct val="30000"/>
              </a:spcBef>
              <a:defRPr sz="1200">
                <a:solidFill>
                  <a:schemeClr val="tx1"/>
                </a:solidFill>
                <a:latin typeface="Arial" pitchFamily="34" charset="0"/>
                <a:ea typeface="ＭＳ Ｐゴシック" pitchFamily="34" charset="-128"/>
              </a:defRPr>
            </a:lvl4pPr>
            <a:lvl5pPr marL="2043345" indent="-225462" defTabSz="890810">
              <a:spcBef>
                <a:spcPct val="30000"/>
              </a:spcBef>
              <a:defRPr sz="1200">
                <a:solidFill>
                  <a:schemeClr val="tx1"/>
                </a:solidFill>
                <a:latin typeface="Times New Roman" pitchFamily="18" charset="0"/>
                <a:ea typeface="ＭＳ Ｐゴシック" pitchFamily="34" charset="-128"/>
              </a:defRPr>
            </a:lvl5pPr>
            <a:lvl6pPr marL="2497421"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51497"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05575"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59652"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a:spcBef>
                <a:spcPct val="0"/>
              </a:spcBef>
              <a:spcAft>
                <a:spcPct val="0"/>
              </a:spcAft>
              <a:buFontTx/>
              <a:buNone/>
              <a:defRPr/>
            </a:pPr>
            <a:fld id="{A0B862E1-B834-4F96-875A-0719CF179818}" type="slidenum">
              <a:rPr lang="en-US" altLang="en-US" smtClean="0">
                <a:latin typeface="Times New Roman" pitchFamily="18" charset="0"/>
              </a:rPr>
              <a:pPr algn="r">
                <a:spcBef>
                  <a:spcPct val="0"/>
                </a:spcBef>
                <a:spcAft>
                  <a:spcPct val="0"/>
                </a:spcAft>
                <a:buFontTx/>
                <a:buNone/>
                <a:defRPr/>
              </a:pPr>
              <a:t>1</a:t>
            </a:fld>
            <a:endParaRPr lang="en-US" altLang="en-US" dirty="0" smtClean="0">
              <a:latin typeface="Times New Roman" pitchFamily="18"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endParaRPr lang="en-US" altLang="en-US" dirty="0" smtClean="0">
              <a:latin typeface="Arial" pitchFamily="34" charset="0"/>
              <a:ea typeface="ＭＳ Ｐゴシック" pitchFamily="34" charset="-128"/>
            </a:endParaRPr>
          </a:p>
        </p:txBody>
      </p:sp>
    </p:spTree>
    <p:extLst>
      <p:ext uri="{BB962C8B-B14F-4D97-AF65-F5344CB8AC3E}">
        <p14:creationId xmlns:p14="http://schemas.microsoft.com/office/powerpoint/2010/main" val="39128089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13</a:t>
            </a:fld>
            <a:endParaRPr lang="en-US" altLang="en-US" dirty="0"/>
          </a:p>
        </p:txBody>
      </p:sp>
    </p:spTree>
    <p:extLst>
      <p:ext uri="{BB962C8B-B14F-4D97-AF65-F5344CB8AC3E}">
        <p14:creationId xmlns:p14="http://schemas.microsoft.com/office/powerpoint/2010/main" val="14001483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solidFill>
                  <a:prstClr val="black"/>
                </a:solidFill>
              </a:rPr>
              <a:pPr>
                <a:defRPr/>
              </a:pPr>
              <a:t>14</a:t>
            </a:fld>
            <a:endParaRPr lang="en-US" altLang="en-US" dirty="0">
              <a:solidFill>
                <a:prstClr val="black"/>
              </a:solidFill>
            </a:endParaRPr>
          </a:p>
        </p:txBody>
      </p:sp>
    </p:spTree>
    <p:extLst>
      <p:ext uri="{BB962C8B-B14F-4D97-AF65-F5344CB8AC3E}">
        <p14:creationId xmlns:p14="http://schemas.microsoft.com/office/powerpoint/2010/main" val="14001483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15</a:t>
            </a:fld>
            <a:endParaRPr lang="en-US" altLang="en-US" dirty="0"/>
          </a:p>
        </p:txBody>
      </p:sp>
    </p:spTree>
    <p:extLst>
      <p:ext uri="{BB962C8B-B14F-4D97-AF65-F5344CB8AC3E}">
        <p14:creationId xmlns:p14="http://schemas.microsoft.com/office/powerpoint/2010/main" val="14001483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solidFill>
                  <a:prstClr val="black"/>
                </a:solidFill>
              </a:rPr>
              <a:pPr>
                <a:defRPr/>
              </a:pPr>
              <a:t>16</a:t>
            </a:fld>
            <a:endParaRPr lang="en-US" altLang="en-US" dirty="0">
              <a:solidFill>
                <a:prstClr val="black"/>
              </a:solidFill>
            </a:endParaRPr>
          </a:p>
        </p:txBody>
      </p:sp>
    </p:spTree>
    <p:extLst>
      <p:ext uri="{BB962C8B-B14F-4D97-AF65-F5344CB8AC3E}">
        <p14:creationId xmlns:p14="http://schemas.microsoft.com/office/powerpoint/2010/main" val="14001483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a:solidFill>
                  <a:prstClr val="black"/>
                </a:solidFill>
              </a:rPr>
              <a:pPr>
                <a:defRPr/>
              </a:pPr>
              <a:t>17</a:t>
            </a:fld>
            <a:endParaRPr lang="en-US" altLang="en-US" dirty="0">
              <a:solidFill>
                <a:prstClr val="black"/>
              </a:solidFill>
            </a:endParaRPr>
          </a:p>
        </p:txBody>
      </p:sp>
    </p:spTree>
    <p:extLst>
      <p:ext uri="{BB962C8B-B14F-4D97-AF65-F5344CB8AC3E}">
        <p14:creationId xmlns:p14="http://schemas.microsoft.com/office/powerpoint/2010/main" val="14001483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18</a:t>
            </a:fld>
            <a:endParaRPr lang="en-US" altLang="en-US" dirty="0"/>
          </a:p>
        </p:txBody>
      </p:sp>
    </p:spTree>
    <p:extLst>
      <p:ext uri="{BB962C8B-B14F-4D97-AF65-F5344CB8AC3E}">
        <p14:creationId xmlns:p14="http://schemas.microsoft.com/office/powerpoint/2010/main" val="14001483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19</a:t>
            </a:fld>
            <a:endParaRPr lang="en-US" altLang="en-US" dirty="0"/>
          </a:p>
        </p:txBody>
      </p:sp>
    </p:spTree>
    <p:extLst>
      <p:ext uri="{BB962C8B-B14F-4D97-AF65-F5344CB8AC3E}">
        <p14:creationId xmlns:p14="http://schemas.microsoft.com/office/powerpoint/2010/main" val="14001483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20</a:t>
            </a:fld>
            <a:endParaRPr lang="en-US" altLang="en-US" dirty="0"/>
          </a:p>
        </p:txBody>
      </p:sp>
    </p:spTree>
    <p:extLst>
      <p:ext uri="{BB962C8B-B14F-4D97-AF65-F5344CB8AC3E}">
        <p14:creationId xmlns:p14="http://schemas.microsoft.com/office/powerpoint/2010/main" val="14001483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21</a:t>
            </a:fld>
            <a:endParaRPr lang="en-US" altLang="en-US" dirty="0"/>
          </a:p>
        </p:txBody>
      </p:sp>
    </p:spTree>
    <p:extLst>
      <p:ext uri="{BB962C8B-B14F-4D97-AF65-F5344CB8AC3E}">
        <p14:creationId xmlns:p14="http://schemas.microsoft.com/office/powerpoint/2010/main" val="14001483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22</a:t>
            </a:fld>
            <a:endParaRPr lang="en-US" altLang="en-US" dirty="0"/>
          </a:p>
        </p:txBody>
      </p:sp>
    </p:spTree>
    <p:extLst>
      <p:ext uri="{BB962C8B-B14F-4D97-AF65-F5344CB8AC3E}">
        <p14:creationId xmlns:p14="http://schemas.microsoft.com/office/powerpoint/2010/main" val="14001483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2</a:t>
            </a:fld>
            <a:endParaRPr lang="en-US" altLang="en-US" dirty="0"/>
          </a:p>
        </p:txBody>
      </p:sp>
    </p:spTree>
    <p:extLst>
      <p:ext uri="{BB962C8B-B14F-4D97-AF65-F5344CB8AC3E}">
        <p14:creationId xmlns:p14="http://schemas.microsoft.com/office/powerpoint/2010/main" val="17145965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23</a:t>
            </a:fld>
            <a:endParaRPr lang="en-US" altLang="en-US" dirty="0"/>
          </a:p>
        </p:txBody>
      </p:sp>
    </p:spTree>
    <p:extLst>
      <p:ext uri="{BB962C8B-B14F-4D97-AF65-F5344CB8AC3E}">
        <p14:creationId xmlns:p14="http://schemas.microsoft.com/office/powerpoint/2010/main" val="14001483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24</a:t>
            </a:fld>
            <a:endParaRPr lang="en-US" altLang="en-US" dirty="0"/>
          </a:p>
        </p:txBody>
      </p:sp>
    </p:spTree>
    <p:extLst>
      <p:ext uri="{BB962C8B-B14F-4D97-AF65-F5344CB8AC3E}">
        <p14:creationId xmlns:p14="http://schemas.microsoft.com/office/powerpoint/2010/main" val="14001483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25</a:t>
            </a:fld>
            <a:endParaRPr lang="en-US" altLang="en-US" dirty="0"/>
          </a:p>
        </p:txBody>
      </p:sp>
    </p:spTree>
    <p:extLst>
      <p:ext uri="{BB962C8B-B14F-4D97-AF65-F5344CB8AC3E}">
        <p14:creationId xmlns:p14="http://schemas.microsoft.com/office/powerpoint/2010/main" val="14001483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26</a:t>
            </a:fld>
            <a:endParaRPr lang="en-US" altLang="en-US" dirty="0"/>
          </a:p>
        </p:txBody>
      </p:sp>
    </p:spTree>
    <p:extLst>
      <p:ext uri="{BB962C8B-B14F-4D97-AF65-F5344CB8AC3E}">
        <p14:creationId xmlns:p14="http://schemas.microsoft.com/office/powerpoint/2010/main" val="14001483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27</a:t>
            </a:fld>
            <a:endParaRPr lang="en-US" altLang="en-US" dirty="0"/>
          </a:p>
        </p:txBody>
      </p:sp>
    </p:spTree>
    <p:extLst>
      <p:ext uri="{BB962C8B-B14F-4D97-AF65-F5344CB8AC3E}">
        <p14:creationId xmlns:p14="http://schemas.microsoft.com/office/powerpoint/2010/main" val="14001483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28</a:t>
            </a:fld>
            <a:endParaRPr lang="en-US" altLang="en-US" dirty="0"/>
          </a:p>
        </p:txBody>
      </p:sp>
    </p:spTree>
    <p:extLst>
      <p:ext uri="{BB962C8B-B14F-4D97-AF65-F5344CB8AC3E}">
        <p14:creationId xmlns:p14="http://schemas.microsoft.com/office/powerpoint/2010/main" val="14001483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endParaRPr lang="en-US" altLang="en-US" dirty="0" smtClean="0">
              <a:latin typeface="Arial" pitchFamily="34" charset="0"/>
              <a:ea typeface="ＭＳ Ｐゴシック" pitchFamily="34" charset="-128"/>
            </a:endParaRPr>
          </a:p>
        </p:txBody>
      </p:sp>
      <p:sp>
        <p:nvSpPr>
          <p:cNvPr id="4" name="Slide Number Placeholder 3"/>
          <p:cNvSpPr>
            <a:spLocks noGrp="1"/>
          </p:cNvSpPr>
          <p:nvPr>
            <p:ph type="sldNum" sz="quarter" idx="5"/>
          </p:nvPr>
        </p:nvSpPr>
        <p:spPr/>
        <p:txBody>
          <a:bodyPr/>
          <a:lstStyle/>
          <a:p>
            <a:pPr>
              <a:defRPr/>
            </a:pPr>
            <a:fld id="{608B130E-1B03-4486-B2EA-7DC980626923}" type="slidenum">
              <a:rPr lang="en-US" altLang="en-US" smtClean="0">
                <a:solidFill>
                  <a:prstClr val="black"/>
                </a:solidFill>
              </a:rPr>
              <a:pPr>
                <a:defRPr/>
              </a:pPr>
              <a:t>29</a:t>
            </a:fld>
            <a:endParaRPr lang="en-US" altLang="en-US" dirty="0">
              <a:solidFill>
                <a:prstClr val="black"/>
              </a:solidFill>
            </a:endParaRPr>
          </a:p>
        </p:txBody>
      </p:sp>
    </p:spTree>
    <p:extLst>
      <p:ext uri="{BB962C8B-B14F-4D97-AF65-F5344CB8AC3E}">
        <p14:creationId xmlns:p14="http://schemas.microsoft.com/office/powerpoint/2010/main" val="39015828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30</a:t>
            </a:fld>
            <a:endParaRPr lang="en-US" altLang="en-US" dirty="0"/>
          </a:p>
        </p:txBody>
      </p:sp>
    </p:spTree>
    <p:extLst>
      <p:ext uri="{BB962C8B-B14F-4D97-AF65-F5344CB8AC3E}">
        <p14:creationId xmlns:p14="http://schemas.microsoft.com/office/powerpoint/2010/main" val="70737759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31</a:t>
            </a:fld>
            <a:endParaRPr lang="en-US" altLang="en-US" dirty="0"/>
          </a:p>
        </p:txBody>
      </p:sp>
    </p:spTree>
    <p:extLst>
      <p:ext uri="{BB962C8B-B14F-4D97-AF65-F5344CB8AC3E}">
        <p14:creationId xmlns:p14="http://schemas.microsoft.com/office/powerpoint/2010/main" val="7073775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endParaRPr lang="en-US" altLang="en-US" dirty="0" smtClean="0">
              <a:latin typeface="Arial" pitchFamily="34" charset="0"/>
              <a:ea typeface="ＭＳ Ｐゴシック" pitchFamily="34" charset="-128"/>
            </a:endParaRPr>
          </a:p>
        </p:txBody>
      </p:sp>
      <p:sp>
        <p:nvSpPr>
          <p:cNvPr id="4" name="Slide Number Placeholder 3"/>
          <p:cNvSpPr>
            <a:spLocks noGrp="1"/>
          </p:cNvSpPr>
          <p:nvPr>
            <p:ph type="sldNum" sz="quarter" idx="5"/>
          </p:nvPr>
        </p:nvSpPr>
        <p:spPr/>
        <p:txBody>
          <a:bodyPr/>
          <a:lstStyle/>
          <a:p>
            <a:pPr>
              <a:defRPr/>
            </a:pPr>
            <a:fld id="{608B130E-1B03-4486-B2EA-7DC980626923}" type="slidenum">
              <a:rPr lang="en-US" altLang="en-US" smtClean="0"/>
              <a:pPr>
                <a:defRPr/>
              </a:pPr>
              <a:t>3</a:t>
            </a:fld>
            <a:endParaRPr lang="en-US" altLang="en-US" dirty="0"/>
          </a:p>
        </p:txBody>
      </p:sp>
    </p:spTree>
    <p:extLst>
      <p:ext uri="{BB962C8B-B14F-4D97-AF65-F5344CB8AC3E}">
        <p14:creationId xmlns:p14="http://schemas.microsoft.com/office/powerpoint/2010/main" val="3901582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lgn="just" defTabSz="890810">
              <a:spcBef>
                <a:spcPct val="30000"/>
              </a:spcBef>
              <a:spcAft>
                <a:spcPct val="30000"/>
              </a:spcAft>
              <a:buFont typeface="Monotype Sorts" pitchFamily="-84" charset="2"/>
              <a:defRPr sz="1200">
                <a:solidFill>
                  <a:schemeClr val="tx1"/>
                </a:solidFill>
                <a:latin typeface="Arial" pitchFamily="34" charset="0"/>
                <a:ea typeface="ＭＳ Ｐゴシック" pitchFamily="34" charset="-128"/>
              </a:defRPr>
            </a:lvl1pPr>
            <a:lvl2pPr marL="737874" indent="-283799" algn="just" defTabSz="890810">
              <a:spcBef>
                <a:spcPct val="30000"/>
              </a:spcBef>
              <a:buChar char="•"/>
              <a:defRPr sz="1200">
                <a:solidFill>
                  <a:schemeClr val="tx1"/>
                </a:solidFill>
                <a:latin typeface="Arial" pitchFamily="34" charset="0"/>
                <a:ea typeface="ＭＳ Ｐゴシック" pitchFamily="34" charset="-128"/>
              </a:defRPr>
            </a:lvl2pPr>
            <a:lvl3pPr marL="1133615" indent="-225462" algn="just" defTabSz="890810">
              <a:spcBef>
                <a:spcPct val="30000"/>
              </a:spcBef>
              <a:buFont typeface="Arial" pitchFamily="34" charset="0"/>
              <a:buChar char="–"/>
              <a:defRPr sz="1000">
                <a:solidFill>
                  <a:schemeClr val="tx1"/>
                </a:solidFill>
                <a:latin typeface="Arial" pitchFamily="34" charset="0"/>
                <a:ea typeface="ＭＳ Ｐゴシック" pitchFamily="34" charset="-128"/>
              </a:defRPr>
            </a:lvl3pPr>
            <a:lvl4pPr marL="1589268" indent="-225462" defTabSz="890810">
              <a:spcBef>
                <a:spcPct val="30000"/>
              </a:spcBef>
              <a:defRPr sz="1200">
                <a:solidFill>
                  <a:schemeClr val="tx1"/>
                </a:solidFill>
                <a:latin typeface="Arial" pitchFamily="34" charset="0"/>
                <a:ea typeface="ＭＳ Ｐゴシック" pitchFamily="34" charset="-128"/>
              </a:defRPr>
            </a:lvl4pPr>
            <a:lvl5pPr marL="2043345" indent="-225462" defTabSz="890810">
              <a:spcBef>
                <a:spcPct val="30000"/>
              </a:spcBef>
              <a:defRPr sz="1200">
                <a:solidFill>
                  <a:schemeClr val="tx1"/>
                </a:solidFill>
                <a:latin typeface="Times New Roman" pitchFamily="18" charset="0"/>
                <a:ea typeface="ＭＳ Ｐゴシック" pitchFamily="34" charset="-128"/>
              </a:defRPr>
            </a:lvl5pPr>
            <a:lvl6pPr marL="2497421"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51497"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05575"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59652"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a:spcBef>
                <a:spcPct val="0"/>
              </a:spcBef>
              <a:spcAft>
                <a:spcPct val="0"/>
              </a:spcAft>
              <a:buFontTx/>
              <a:buNone/>
              <a:defRPr/>
            </a:pPr>
            <a:fld id="{A0B862E1-B834-4F96-875A-0719CF179818}" type="slidenum">
              <a:rPr lang="en-US" altLang="en-US" smtClean="0">
                <a:latin typeface="Times New Roman" pitchFamily="18" charset="0"/>
              </a:rPr>
              <a:pPr algn="r">
                <a:spcBef>
                  <a:spcPct val="0"/>
                </a:spcBef>
                <a:spcAft>
                  <a:spcPct val="0"/>
                </a:spcAft>
                <a:buFontTx/>
                <a:buNone/>
                <a:defRPr/>
              </a:pPr>
              <a:t>4</a:t>
            </a:fld>
            <a:endParaRPr lang="en-US" altLang="en-US" dirty="0" smtClean="0">
              <a:latin typeface="Times New Roman" pitchFamily="18"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endParaRPr lang="en-US" altLang="en-US" dirty="0" smtClean="0">
              <a:latin typeface="Arial" pitchFamily="34" charset="0"/>
              <a:ea typeface="ＭＳ Ｐゴシック" pitchFamily="34" charset="-128"/>
            </a:endParaRPr>
          </a:p>
        </p:txBody>
      </p:sp>
    </p:spTree>
    <p:extLst>
      <p:ext uri="{BB962C8B-B14F-4D97-AF65-F5344CB8AC3E}">
        <p14:creationId xmlns:p14="http://schemas.microsoft.com/office/powerpoint/2010/main" val="30762531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lgn="just" defTabSz="890810">
              <a:spcBef>
                <a:spcPct val="30000"/>
              </a:spcBef>
              <a:spcAft>
                <a:spcPct val="30000"/>
              </a:spcAft>
              <a:buFont typeface="Monotype Sorts" pitchFamily="-84" charset="2"/>
              <a:defRPr sz="1200">
                <a:solidFill>
                  <a:schemeClr val="tx1"/>
                </a:solidFill>
                <a:latin typeface="Arial" pitchFamily="34" charset="0"/>
                <a:ea typeface="ＭＳ Ｐゴシック" pitchFamily="34" charset="-128"/>
              </a:defRPr>
            </a:lvl1pPr>
            <a:lvl2pPr marL="737874" indent="-283799" algn="just" defTabSz="890810">
              <a:spcBef>
                <a:spcPct val="30000"/>
              </a:spcBef>
              <a:buChar char="•"/>
              <a:defRPr sz="1200">
                <a:solidFill>
                  <a:schemeClr val="tx1"/>
                </a:solidFill>
                <a:latin typeface="Arial" pitchFamily="34" charset="0"/>
                <a:ea typeface="ＭＳ Ｐゴシック" pitchFamily="34" charset="-128"/>
              </a:defRPr>
            </a:lvl2pPr>
            <a:lvl3pPr marL="1133615" indent="-225462" algn="just" defTabSz="890810">
              <a:spcBef>
                <a:spcPct val="30000"/>
              </a:spcBef>
              <a:buFont typeface="Arial" pitchFamily="34" charset="0"/>
              <a:buChar char="–"/>
              <a:defRPr sz="1000">
                <a:solidFill>
                  <a:schemeClr val="tx1"/>
                </a:solidFill>
                <a:latin typeface="Arial" pitchFamily="34" charset="0"/>
                <a:ea typeface="ＭＳ Ｐゴシック" pitchFamily="34" charset="-128"/>
              </a:defRPr>
            </a:lvl3pPr>
            <a:lvl4pPr marL="1589268" indent="-225462" defTabSz="890810">
              <a:spcBef>
                <a:spcPct val="30000"/>
              </a:spcBef>
              <a:defRPr sz="1200">
                <a:solidFill>
                  <a:schemeClr val="tx1"/>
                </a:solidFill>
                <a:latin typeface="Arial" pitchFamily="34" charset="0"/>
                <a:ea typeface="ＭＳ Ｐゴシック" pitchFamily="34" charset="-128"/>
              </a:defRPr>
            </a:lvl4pPr>
            <a:lvl5pPr marL="2043345" indent="-225462" defTabSz="890810">
              <a:spcBef>
                <a:spcPct val="30000"/>
              </a:spcBef>
              <a:defRPr sz="1200">
                <a:solidFill>
                  <a:schemeClr val="tx1"/>
                </a:solidFill>
                <a:latin typeface="Times New Roman" pitchFamily="18" charset="0"/>
                <a:ea typeface="ＭＳ Ｐゴシック" pitchFamily="34" charset="-128"/>
              </a:defRPr>
            </a:lvl5pPr>
            <a:lvl6pPr marL="2497421"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51497"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05575"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59652"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a:spcBef>
                <a:spcPct val="0"/>
              </a:spcBef>
              <a:spcAft>
                <a:spcPct val="0"/>
              </a:spcAft>
              <a:buFontTx/>
              <a:buNone/>
              <a:defRPr/>
            </a:pPr>
            <a:fld id="{A0B862E1-B834-4F96-875A-0719CF179818}" type="slidenum">
              <a:rPr lang="en-US" altLang="en-US" smtClean="0">
                <a:latin typeface="Times New Roman" pitchFamily="18" charset="0"/>
              </a:rPr>
              <a:pPr algn="r">
                <a:spcBef>
                  <a:spcPct val="0"/>
                </a:spcBef>
                <a:spcAft>
                  <a:spcPct val="0"/>
                </a:spcAft>
                <a:buFontTx/>
                <a:buNone/>
                <a:defRPr/>
              </a:pPr>
              <a:t>8</a:t>
            </a:fld>
            <a:endParaRPr lang="en-US" altLang="en-US" dirty="0" smtClean="0">
              <a:latin typeface="Times New Roman" pitchFamily="18"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endParaRPr lang="en-US" altLang="en-US" dirty="0" smtClean="0">
              <a:latin typeface="Arial" pitchFamily="34" charset="0"/>
              <a:ea typeface="ＭＳ Ｐゴシック" pitchFamily="34" charset="-128"/>
            </a:endParaRPr>
          </a:p>
        </p:txBody>
      </p:sp>
    </p:spTree>
    <p:extLst>
      <p:ext uri="{BB962C8B-B14F-4D97-AF65-F5344CB8AC3E}">
        <p14:creationId xmlns:p14="http://schemas.microsoft.com/office/powerpoint/2010/main" val="30762531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endParaRPr lang="en-US" altLang="en-US" dirty="0" smtClean="0">
              <a:latin typeface="Arial" pitchFamily="34" charset="0"/>
              <a:ea typeface="ＭＳ Ｐゴシック" pitchFamily="34" charset="-128"/>
            </a:endParaRPr>
          </a:p>
        </p:txBody>
      </p:sp>
      <p:sp>
        <p:nvSpPr>
          <p:cNvPr id="4" name="Slide Number Placeholder 3"/>
          <p:cNvSpPr>
            <a:spLocks noGrp="1"/>
          </p:cNvSpPr>
          <p:nvPr>
            <p:ph type="sldNum" sz="quarter" idx="5"/>
          </p:nvPr>
        </p:nvSpPr>
        <p:spPr/>
        <p:txBody>
          <a:bodyPr/>
          <a:lstStyle/>
          <a:p>
            <a:pPr>
              <a:defRPr/>
            </a:pPr>
            <a:fld id="{608B130E-1B03-4486-B2EA-7DC980626923}" type="slidenum">
              <a:rPr lang="en-US" altLang="en-US" smtClean="0"/>
              <a:pPr>
                <a:defRPr/>
              </a:pPr>
              <a:t>9</a:t>
            </a:fld>
            <a:endParaRPr lang="en-US" altLang="en-US" dirty="0"/>
          </a:p>
        </p:txBody>
      </p:sp>
    </p:spTree>
    <p:extLst>
      <p:ext uri="{BB962C8B-B14F-4D97-AF65-F5344CB8AC3E}">
        <p14:creationId xmlns:p14="http://schemas.microsoft.com/office/powerpoint/2010/main" val="39015828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p:spPr>
        <p:txBody>
          <a:bodyPr/>
          <a:lstStyle/>
          <a:p>
            <a:endParaRPr lang="en-US" altLang="en-US" dirty="0" smtClean="0">
              <a:latin typeface="Arial" pitchFamily="34" charset="0"/>
              <a:ea typeface="ＭＳ Ｐゴシック" pitchFamily="34" charset="-128"/>
            </a:endParaRPr>
          </a:p>
        </p:txBody>
      </p:sp>
      <p:sp>
        <p:nvSpPr>
          <p:cNvPr id="4" name="Slide Number Placeholder 3"/>
          <p:cNvSpPr>
            <a:spLocks noGrp="1"/>
          </p:cNvSpPr>
          <p:nvPr>
            <p:ph type="sldNum" sz="quarter" idx="5"/>
          </p:nvPr>
        </p:nvSpPr>
        <p:spPr/>
        <p:txBody>
          <a:bodyPr/>
          <a:lstStyle/>
          <a:p>
            <a:pPr>
              <a:defRPr/>
            </a:pPr>
            <a:fld id="{D2DF401F-6A1E-4D6A-AEB0-523B9AD4F615}" type="slidenum">
              <a:rPr lang="en-US" altLang="en-US" smtClean="0"/>
              <a:pPr>
                <a:defRPr/>
              </a:pPr>
              <a:t>10</a:t>
            </a:fld>
            <a:endParaRPr lang="en-US" altLang="en-US" dirty="0"/>
          </a:p>
        </p:txBody>
      </p:sp>
    </p:spTree>
    <p:extLst>
      <p:ext uri="{BB962C8B-B14F-4D97-AF65-F5344CB8AC3E}">
        <p14:creationId xmlns:p14="http://schemas.microsoft.com/office/powerpoint/2010/main" val="23864929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11</a:t>
            </a:fld>
            <a:endParaRPr lang="en-US" altLang="en-US" dirty="0"/>
          </a:p>
        </p:txBody>
      </p:sp>
    </p:spTree>
    <p:extLst>
      <p:ext uri="{BB962C8B-B14F-4D97-AF65-F5344CB8AC3E}">
        <p14:creationId xmlns:p14="http://schemas.microsoft.com/office/powerpoint/2010/main" val="42091037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endParaRPr lang="en-US" altLang="en-US" dirty="0" smtClean="0">
              <a:latin typeface="Arial" pitchFamily="34" charset="0"/>
              <a:ea typeface="ＭＳ Ｐゴシック" pitchFamily="34" charset="-128"/>
            </a:endParaRPr>
          </a:p>
        </p:txBody>
      </p:sp>
      <p:sp>
        <p:nvSpPr>
          <p:cNvPr id="4" name="Slide Number Placeholder 3"/>
          <p:cNvSpPr>
            <a:spLocks noGrp="1"/>
          </p:cNvSpPr>
          <p:nvPr>
            <p:ph type="sldNum" sz="quarter" idx="5"/>
          </p:nvPr>
        </p:nvSpPr>
        <p:spPr/>
        <p:txBody>
          <a:bodyPr/>
          <a:lstStyle/>
          <a:p>
            <a:pPr>
              <a:defRPr/>
            </a:pPr>
            <a:fld id="{608B130E-1B03-4486-B2EA-7DC980626923}" type="slidenum">
              <a:rPr lang="en-US" altLang="en-US" smtClean="0"/>
              <a:pPr>
                <a:defRPr/>
              </a:pPr>
              <a:t>12</a:t>
            </a:fld>
            <a:endParaRPr lang="en-US" altLang="en-US" dirty="0"/>
          </a:p>
        </p:txBody>
      </p:sp>
    </p:spTree>
    <p:extLst>
      <p:ext uri="{BB962C8B-B14F-4D97-AF65-F5344CB8AC3E}">
        <p14:creationId xmlns:p14="http://schemas.microsoft.com/office/powerpoint/2010/main" val="3901582823"/>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p:nvSpPr>
        <p:spPr bwMode="auto">
          <a:xfrm>
            <a:off x="0" y="0"/>
            <a:ext cx="9158288" cy="1135063"/>
          </a:xfrm>
          <a:prstGeom prst="rect">
            <a:avLst/>
          </a:prstGeom>
          <a:solidFill>
            <a:srgbClr val="003366"/>
          </a:solidFill>
          <a:ln>
            <a:noFill/>
          </a:ln>
          <a:extLst/>
        </p:spPr>
        <p:txBody>
          <a:bodyPr wrap="none" anchor="ctr"/>
          <a:lstStyle>
            <a:lvl1pPr eaLnBrk="0" hangingPunct="0">
              <a:defRPr sz="6000">
                <a:solidFill>
                  <a:schemeClr val="tx1"/>
                </a:solidFill>
                <a:latin typeface="Arial" pitchFamily="34" charset="0"/>
                <a:ea typeface="ＭＳ Ｐゴシック" pitchFamily="34" charset="-128"/>
              </a:defRPr>
            </a:lvl1pPr>
            <a:lvl2pPr marL="742950" indent="-285750" eaLnBrk="0" hangingPunct="0">
              <a:defRPr sz="6000">
                <a:solidFill>
                  <a:schemeClr val="tx1"/>
                </a:solidFill>
                <a:latin typeface="Arial" pitchFamily="34" charset="0"/>
                <a:ea typeface="ＭＳ Ｐゴシック" pitchFamily="34" charset="-128"/>
              </a:defRPr>
            </a:lvl2pPr>
            <a:lvl3pPr marL="1143000" indent="-228600" eaLnBrk="0" hangingPunct="0">
              <a:defRPr sz="6000">
                <a:solidFill>
                  <a:schemeClr val="tx1"/>
                </a:solidFill>
                <a:latin typeface="Arial" pitchFamily="34" charset="0"/>
                <a:ea typeface="ＭＳ Ｐゴシック" pitchFamily="34" charset="-128"/>
              </a:defRPr>
            </a:lvl3pPr>
            <a:lvl4pPr marL="1600200" indent="-228600" eaLnBrk="0" hangingPunct="0">
              <a:defRPr sz="6000">
                <a:solidFill>
                  <a:schemeClr val="tx1"/>
                </a:solidFill>
                <a:latin typeface="Arial" pitchFamily="34" charset="0"/>
                <a:ea typeface="ＭＳ Ｐゴシック" pitchFamily="34" charset="-128"/>
              </a:defRPr>
            </a:lvl4pPr>
            <a:lvl5pPr marL="2057400" indent="-228600" eaLnBrk="0" hangingPunct="0">
              <a:defRPr sz="6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9pPr>
          </a:lstStyle>
          <a:p>
            <a:pPr eaLnBrk="1" hangingPunct="1">
              <a:defRPr/>
            </a:pPr>
            <a:endParaRPr lang="en-US" altLang="en-US" sz="1800" dirty="0" smtClean="0">
              <a:latin typeface="Calibri" pitchFamily="34" charset="0"/>
              <a:cs typeface="+mn-cs"/>
            </a:endParaRPr>
          </a:p>
        </p:txBody>
      </p:sp>
      <p:sp>
        <p:nvSpPr>
          <p:cNvPr id="5" name="Rectangle 6"/>
          <p:cNvSpPr>
            <a:spLocks noChangeArrowheads="1"/>
          </p:cNvSpPr>
          <p:nvPr/>
        </p:nvSpPr>
        <p:spPr bwMode="auto">
          <a:xfrm>
            <a:off x="0" y="0"/>
            <a:ext cx="9158288" cy="1135063"/>
          </a:xfrm>
          <a:prstGeom prst="rect">
            <a:avLst/>
          </a:prstGeom>
          <a:solidFill>
            <a:srgbClr val="003366"/>
          </a:solidFill>
          <a:ln>
            <a:noFill/>
          </a:ln>
          <a:extLst/>
        </p:spPr>
        <p:txBody>
          <a:bodyPr wrap="none" anchor="ctr"/>
          <a:lstStyle>
            <a:lvl1pPr eaLnBrk="0" hangingPunct="0">
              <a:defRPr sz="6000">
                <a:solidFill>
                  <a:schemeClr val="tx1"/>
                </a:solidFill>
                <a:latin typeface="Arial" pitchFamily="34" charset="0"/>
                <a:ea typeface="ＭＳ Ｐゴシック" pitchFamily="34" charset="-128"/>
              </a:defRPr>
            </a:lvl1pPr>
            <a:lvl2pPr marL="742950" indent="-285750" eaLnBrk="0" hangingPunct="0">
              <a:defRPr sz="6000">
                <a:solidFill>
                  <a:schemeClr val="tx1"/>
                </a:solidFill>
                <a:latin typeface="Arial" pitchFamily="34" charset="0"/>
                <a:ea typeface="ＭＳ Ｐゴシック" pitchFamily="34" charset="-128"/>
              </a:defRPr>
            </a:lvl2pPr>
            <a:lvl3pPr marL="1143000" indent="-228600" eaLnBrk="0" hangingPunct="0">
              <a:defRPr sz="6000">
                <a:solidFill>
                  <a:schemeClr val="tx1"/>
                </a:solidFill>
                <a:latin typeface="Arial" pitchFamily="34" charset="0"/>
                <a:ea typeface="ＭＳ Ｐゴシック" pitchFamily="34" charset="-128"/>
              </a:defRPr>
            </a:lvl3pPr>
            <a:lvl4pPr marL="1600200" indent="-228600" eaLnBrk="0" hangingPunct="0">
              <a:defRPr sz="6000">
                <a:solidFill>
                  <a:schemeClr val="tx1"/>
                </a:solidFill>
                <a:latin typeface="Arial" pitchFamily="34" charset="0"/>
                <a:ea typeface="ＭＳ Ｐゴシック" pitchFamily="34" charset="-128"/>
              </a:defRPr>
            </a:lvl4pPr>
            <a:lvl5pPr marL="2057400" indent="-228600" eaLnBrk="0" hangingPunct="0">
              <a:defRPr sz="6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9pPr>
          </a:lstStyle>
          <a:p>
            <a:pPr eaLnBrk="1" hangingPunct="1">
              <a:defRPr/>
            </a:pPr>
            <a:endParaRPr lang="en-US" altLang="en-US" sz="1800" dirty="0" smtClean="0">
              <a:cs typeface="+mn-cs"/>
            </a:endParaRPr>
          </a:p>
        </p:txBody>
      </p:sp>
      <p:pic>
        <p:nvPicPr>
          <p:cNvPr id="6" name="Picture 4" descr="banner"/>
          <p:cNvPicPr>
            <a:picLocks noChangeAspect="1" noChangeArrowheads="1"/>
          </p:cNvPicPr>
          <p:nvPr/>
        </p:nvPicPr>
        <p:blipFill>
          <a:blip r:embed="rId2"/>
          <a:srcRect b="8861"/>
          <a:stretch>
            <a:fillRect/>
          </a:stretch>
        </p:blipFill>
        <p:spPr bwMode="auto">
          <a:xfrm>
            <a:off x="-3175" y="223838"/>
            <a:ext cx="9158288" cy="708025"/>
          </a:xfrm>
          <a:prstGeom prst="rect">
            <a:avLst/>
          </a:prstGeom>
          <a:noFill/>
          <a:ln w="9525">
            <a:noFill/>
            <a:miter lim="800000"/>
            <a:headEnd/>
            <a:tailEnd/>
          </a:ln>
        </p:spPr>
      </p:pic>
      <p:sp>
        <p:nvSpPr>
          <p:cNvPr id="220163" name="Rectangle 3"/>
          <p:cNvSpPr>
            <a:spLocks noGrp="1" noChangeArrowheads="1"/>
          </p:cNvSpPr>
          <p:nvPr>
            <p:ph type="ctrTitle"/>
          </p:nvPr>
        </p:nvSpPr>
        <p:spPr>
          <a:xfrm>
            <a:off x="685800" y="2130425"/>
            <a:ext cx="7772400" cy="1470025"/>
          </a:xfrm>
        </p:spPr>
        <p:txBody>
          <a:bodyPr/>
          <a:lstStyle>
            <a:lvl1pPr>
              <a:defRPr/>
            </a:lvl1pPr>
          </a:lstStyle>
          <a:p>
            <a:pPr lvl="0"/>
            <a:r>
              <a:rPr lang="en-US" noProof="0" smtClean="0"/>
              <a:t>Click to edit Master title style</a:t>
            </a:r>
          </a:p>
        </p:txBody>
      </p:sp>
      <p:sp>
        <p:nvSpPr>
          <p:cNvPr id="220164"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smtClean="0"/>
              <a:t>Click to edit Master subtitle style</a:t>
            </a:r>
          </a:p>
        </p:txBody>
      </p:sp>
      <p:sp>
        <p:nvSpPr>
          <p:cNvPr id="7" name="Rectangle 5"/>
          <p:cNvSpPr>
            <a:spLocks noGrp="1" noChangeArrowheads="1"/>
          </p:cNvSpPr>
          <p:nvPr>
            <p:ph type="ftr" sz="quarter" idx="10"/>
          </p:nvPr>
        </p:nvSpPr>
        <p:spPr/>
        <p:txBody>
          <a:bodyPr/>
          <a:lstStyle>
            <a:lvl1pPr>
              <a:defRPr/>
            </a:lvl1pPr>
          </a:lstStyle>
          <a:p>
            <a:pPr>
              <a:defRPr/>
            </a:pPr>
            <a:endParaRPr lang="en-US"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99D7F867-08F4-46E3-9E98-A1517B9214AD}" type="slidenum">
              <a:rPr lang="en-US" altLang="en-US"/>
              <a:pPr>
                <a:defRPr/>
              </a:pPr>
              <a:t>‹#›</a:t>
            </a:fld>
            <a:endParaRPr lang="en-US"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5" y="223838"/>
            <a:ext cx="2127250" cy="5902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3838"/>
            <a:ext cx="6232525" cy="5902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4B970A05-0208-4120-ABAD-DE3FEDF0D5EE}" type="slidenum">
              <a:rPr lang="en-US" altLang="en-US"/>
              <a:pPr>
                <a:defRPr/>
              </a:pPr>
              <a:t>‹#›</a:t>
            </a:fld>
            <a:endParaRPr lang="en-US"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314450"/>
            <a:ext cx="8229600" cy="4811713"/>
          </a:xfrm>
        </p:spPr>
        <p:txBody>
          <a:bodyPr/>
          <a:lstStyle/>
          <a:p>
            <a:pPr lvl="0"/>
            <a:endParaRPr lang="en-US" noProof="0" dirty="0" smtClean="0"/>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7EC041A5-8B8E-4AEA-A855-A8575A48410F}" type="slidenum">
              <a:rPr lang="en-US" altLang="en-US"/>
              <a:pPr>
                <a:defRPr/>
              </a:pPr>
              <a:t>‹#›</a:t>
            </a:fld>
            <a:endParaRPr lang="en-US"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314450"/>
            <a:ext cx="8229600" cy="23288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795713"/>
            <a:ext cx="8229600" cy="23304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67DE6B27-9B6B-4852-9D7E-042B72701F0E}" type="slidenum">
              <a:rPr lang="en-US" altLang="en-US"/>
              <a:pPr>
                <a:defRPr/>
              </a:pPr>
              <a:t>‹#›</a:t>
            </a:fld>
            <a:endParaRPr lang="en-US"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04/14/2016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38699998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04/14/2016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8031272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4E4B91-3BE7-4B50-95AB-43E873F2CC47}" type="datetimeFigureOut">
              <a:rPr lang="en-US" smtClean="0"/>
              <a:pPr/>
              <a:t>04/14/2016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4205896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B4E4B91-3BE7-4B50-95AB-43E873F2CC47}" type="datetimeFigureOut">
              <a:rPr lang="en-US" smtClean="0"/>
              <a:pPr/>
              <a:t>04/14/2016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2130029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B4E4B91-3BE7-4B50-95AB-43E873F2CC47}" type="datetimeFigureOut">
              <a:rPr lang="en-US" smtClean="0"/>
              <a:pPr/>
              <a:t>04/14/2016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9619167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B4E4B91-3BE7-4B50-95AB-43E873F2CC47}" type="datetimeFigureOut">
              <a:rPr lang="en-US" smtClean="0"/>
              <a:pPr/>
              <a:t>04/14/2016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199474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8DE3B031-7C70-4991-8DFB-9E9DDFF7991E}" type="slidenum">
              <a:rPr lang="en-US" altLang="en-US"/>
              <a:pPr>
                <a:defRPr/>
              </a:pPr>
              <a:t>‹#›</a:t>
            </a:fld>
            <a:endParaRPr lang="en-US" alt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4E4B91-3BE7-4B50-95AB-43E873F2CC47}" type="datetimeFigureOut">
              <a:rPr lang="en-US" smtClean="0"/>
              <a:pPr/>
              <a:t>04/14/2016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520571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E4B91-3BE7-4B50-95AB-43E873F2CC47}" type="datetimeFigureOut">
              <a:rPr lang="en-US" smtClean="0"/>
              <a:pPr/>
              <a:t>04/14/2016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1791850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E4B91-3BE7-4B50-95AB-43E873F2CC47}" type="datetimeFigureOut">
              <a:rPr lang="en-US" smtClean="0"/>
              <a:pPr/>
              <a:t>04/14/2016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64809697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04/14/2016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01157077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04/14/2016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516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9DE73B3D-7A01-4DB2-B7FB-59C8EAFB34FC}" type="slidenum">
              <a:rPr lang="en-US" altLang="en-US"/>
              <a:pPr>
                <a:defRPr/>
              </a:pPr>
              <a:t>‹#›</a:t>
            </a:fld>
            <a:endParaRPr lang="en-US"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A3C572B2-80BA-4F31-B395-8512BDF87E0D}" type="slidenum">
              <a:rPr lang="en-US" altLang="en-US"/>
              <a:pPr>
                <a:defRPr/>
              </a:pPr>
              <a:t>‹#›</a:t>
            </a:fld>
            <a:endParaRPr lang="en-US"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8" name="Rectangle 6"/>
          <p:cNvSpPr>
            <a:spLocks noGrp="1" noChangeArrowheads="1"/>
          </p:cNvSpPr>
          <p:nvPr>
            <p:ph type="sldNum" sz="quarter" idx="11"/>
          </p:nvPr>
        </p:nvSpPr>
        <p:spPr>
          <a:ln/>
        </p:spPr>
        <p:txBody>
          <a:bodyPr/>
          <a:lstStyle>
            <a:lvl1pPr>
              <a:defRPr/>
            </a:lvl1pPr>
          </a:lstStyle>
          <a:p>
            <a:pPr>
              <a:defRPr/>
            </a:pPr>
            <a:r>
              <a:rPr lang="en-US" altLang="en-US" dirty="0"/>
              <a:t>Slide </a:t>
            </a:r>
            <a:fld id="{29F25C9C-3A0B-47AD-886F-7F0717C50771}" type="slidenum">
              <a:rPr lang="en-US" altLang="en-US"/>
              <a:pPr>
                <a:defRPr/>
              </a:pPr>
              <a:t>‹#›</a:t>
            </a:fld>
            <a:endParaRPr lang="en-US"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4" name="Rectangle 6"/>
          <p:cNvSpPr>
            <a:spLocks noGrp="1" noChangeArrowheads="1"/>
          </p:cNvSpPr>
          <p:nvPr>
            <p:ph type="sldNum" sz="quarter" idx="11"/>
          </p:nvPr>
        </p:nvSpPr>
        <p:spPr>
          <a:ln/>
        </p:spPr>
        <p:txBody>
          <a:bodyPr/>
          <a:lstStyle>
            <a:lvl1pPr>
              <a:defRPr/>
            </a:lvl1pPr>
          </a:lstStyle>
          <a:p>
            <a:pPr>
              <a:defRPr/>
            </a:pPr>
            <a:r>
              <a:rPr lang="en-US" altLang="en-US" dirty="0"/>
              <a:t>Slide </a:t>
            </a:r>
            <a:fld id="{EA8F2145-DE93-4A77-8079-724DD4E40956}" type="slidenum">
              <a:rPr lang="en-US" altLang="en-US"/>
              <a:pPr>
                <a:defRPr/>
              </a:pPr>
              <a:t>‹#›</a:t>
            </a:fld>
            <a:endParaRPr lang="en-US"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dirty="0"/>
              <a:t>Slide </a:t>
            </a:r>
            <a:fld id="{6CE889AE-8169-4C06-9039-49920E0CE8F2}" type="slidenum">
              <a:rPr lang="en-US" altLang="en-US"/>
              <a:pPr>
                <a:defRPr/>
              </a:pPr>
              <a:t>‹#›</a:t>
            </a:fld>
            <a:endParaRPr lang="en-US"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F7DC65C6-86CA-4180-BB8C-675B89DFE503}" type="slidenum">
              <a:rPr lang="en-US" altLang="en-US"/>
              <a:pPr>
                <a:defRPr/>
              </a:pPr>
              <a:t>‹#›</a:t>
            </a:fld>
            <a:endParaRPr lang="en-US"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7352570D-30E4-4B7D-87D8-F233648E1AB4}" type="slidenum">
              <a:rPr lang="en-US" altLang="en-US"/>
              <a:pPr>
                <a:defRPr/>
              </a:pPr>
              <a:t>‹#›</a:t>
            </a:fld>
            <a:endParaRPr lang="en-US" altLang="en-US" dirty="0"/>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theme" Target="../theme/theme1.xml"/>
  <Relationship Id="rId15" Type="http://schemas.openxmlformats.org/officeDocument/2006/relationships/image" Target="../media/image1.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_rels/slideMaster2.xml.rels><?xml version="1.0" encoding="UTF-8"?>

<Relationships xmlns="http://schemas.openxmlformats.org/package/2006/relationships">
  <Relationship Id="rId1" Type="http://schemas.openxmlformats.org/officeDocument/2006/relationships/slideLayout" Target="../slideLayouts/slideLayout14.xml"/>
  <Relationship Id="rId10" Type="http://schemas.openxmlformats.org/officeDocument/2006/relationships/slideLayout" Target="../slideLayouts/slideLayout23.xml"/>
  <Relationship Id="rId11" Type="http://schemas.openxmlformats.org/officeDocument/2006/relationships/slideLayout" Target="../slideLayouts/slideLayout24.xml"/>
  <Relationship Id="rId12" Type="http://schemas.openxmlformats.org/officeDocument/2006/relationships/theme" Target="../theme/theme2.xml"/>
  <Relationship Id="rId2" Type="http://schemas.openxmlformats.org/officeDocument/2006/relationships/slideLayout" Target="../slideLayouts/slideLayout15.xml"/>
  <Relationship Id="rId3" Type="http://schemas.openxmlformats.org/officeDocument/2006/relationships/slideLayout" Target="../slideLayouts/slideLayout16.xml"/>
  <Relationship Id="rId4" Type="http://schemas.openxmlformats.org/officeDocument/2006/relationships/slideLayout" Target="../slideLayouts/slideLayout17.xml"/>
  <Relationship Id="rId5" Type="http://schemas.openxmlformats.org/officeDocument/2006/relationships/slideLayout" Target="../slideLayouts/slideLayout18.xml"/>
  <Relationship Id="rId6" Type="http://schemas.openxmlformats.org/officeDocument/2006/relationships/slideLayout" Target="../slideLayouts/slideLayout19.xml"/>
  <Relationship Id="rId7" Type="http://schemas.openxmlformats.org/officeDocument/2006/relationships/slideLayout" Target="../slideLayouts/slideLayout20.xml"/>
  <Relationship Id="rId8" Type="http://schemas.openxmlformats.org/officeDocument/2006/relationships/slideLayout" Target="../slideLayouts/slideLayout21.xml"/>
  <Relationship Id="rId9" Type="http://schemas.openxmlformats.org/officeDocument/2006/relationships/slideLayout" Target="../slideLayouts/slideLayout22.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0"/>
            <a:ext cx="9158288" cy="1135063"/>
          </a:xfrm>
          <a:prstGeom prst="rect">
            <a:avLst/>
          </a:prstGeom>
          <a:solidFill>
            <a:srgbClr val="003366"/>
          </a:solidFill>
          <a:ln>
            <a:noFill/>
          </a:ln>
          <a:extLst/>
        </p:spPr>
        <p:txBody>
          <a:bodyPr wrap="none" anchor="ctr"/>
          <a:lstStyle>
            <a:lvl1pPr eaLnBrk="0" hangingPunct="0">
              <a:defRPr sz="6000">
                <a:solidFill>
                  <a:schemeClr val="tx1"/>
                </a:solidFill>
                <a:latin typeface="Arial" pitchFamily="34" charset="0"/>
                <a:ea typeface="ＭＳ Ｐゴシック" pitchFamily="34" charset="-128"/>
              </a:defRPr>
            </a:lvl1pPr>
            <a:lvl2pPr marL="742950" indent="-285750" eaLnBrk="0" hangingPunct="0">
              <a:defRPr sz="6000">
                <a:solidFill>
                  <a:schemeClr val="tx1"/>
                </a:solidFill>
                <a:latin typeface="Arial" pitchFamily="34" charset="0"/>
                <a:ea typeface="ＭＳ Ｐゴシック" pitchFamily="34" charset="-128"/>
              </a:defRPr>
            </a:lvl2pPr>
            <a:lvl3pPr marL="1143000" indent="-228600" eaLnBrk="0" hangingPunct="0">
              <a:defRPr sz="6000">
                <a:solidFill>
                  <a:schemeClr val="tx1"/>
                </a:solidFill>
                <a:latin typeface="Arial" pitchFamily="34" charset="0"/>
                <a:ea typeface="ＭＳ Ｐゴシック" pitchFamily="34" charset="-128"/>
              </a:defRPr>
            </a:lvl3pPr>
            <a:lvl4pPr marL="1600200" indent="-228600" eaLnBrk="0" hangingPunct="0">
              <a:defRPr sz="6000">
                <a:solidFill>
                  <a:schemeClr val="tx1"/>
                </a:solidFill>
                <a:latin typeface="Arial" pitchFamily="34" charset="0"/>
                <a:ea typeface="ＭＳ Ｐゴシック" pitchFamily="34" charset="-128"/>
              </a:defRPr>
            </a:lvl4pPr>
            <a:lvl5pPr marL="2057400" indent="-228600" eaLnBrk="0" hangingPunct="0">
              <a:defRPr sz="6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9pPr>
          </a:lstStyle>
          <a:p>
            <a:pPr eaLnBrk="1" hangingPunct="1">
              <a:defRPr/>
            </a:pPr>
            <a:endParaRPr lang="en-US" altLang="en-US" sz="1800" dirty="0" smtClean="0">
              <a:latin typeface="Calibri" pitchFamily="34" charset="0"/>
              <a:cs typeface="+mn-cs"/>
            </a:endParaRPr>
          </a:p>
        </p:txBody>
      </p:sp>
      <p:sp>
        <p:nvSpPr>
          <p:cNvPr id="1027" name="Rectangle 2"/>
          <p:cNvSpPr>
            <a:spLocks noGrp="1" noChangeArrowheads="1"/>
          </p:cNvSpPr>
          <p:nvPr>
            <p:ph type="title"/>
          </p:nvPr>
        </p:nvSpPr>
        <p:spPr bwMode="auto">
          <a:xfrm>
            <a:off x="4151313" y="223838"/>
            <a:ext cx="4818062" cy="7080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Rectangle 3"/>
          <p:cNvSpPr>
            <a:spLocks noGrp="1" noChangeArrowheads="1"/>
          </p:cNvSpPr>
          <p:nvPr>
            <p:ph type="body" idx="1"/>
          </p:nvPr>
        </p:nvSpPr>
        <p:spPr bwMode="auto">
          <a:xfrm>
            <a:off x="457200" y="1314450"/>
            <a:ext cx="8229600" cy="48117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algn="ctr" eaLnBrk="1" hangingPunct="1">
              <a:defRPr sz="1400">
                <a:cs typeface="+mn-cs"/>
              </a:defRPr>
            </a:lvl1pPr>
          </a:lstStyle>
          <a:p>
            <a:pPr>
              <a:defRPr/>
            </a:pPr>
            <a:endParaRPr lang="en-US" altLang="en-US" dirty="0"/>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algn="r" eaLnBrk="1" hangingPunct="1">
              <a:defRPr sz="1400" b="1">
                <a:cs typeface="+mn-cs"/>
              </a:defRPr>
            </a:lvl1pPr>
          </a:lstStyle>
          <a:p>
            <a:pPr>
              <a:defRPr/>
            </a:pPr>
            <a:r>
              <a:rPr lang="en-US" altLang="en-US" dirty="0"/>
              <a:t>Slide </a:t>
            </a:r>
            <a:fld id="{20060A82-B2AB-49E4-8F89-B9F7E7F29D86}" type="slidenum">
              <a:rPr lang="en-US" altLang="en-US"/>
              <a:pPr>
                <a:defRPr/>
              </a:pPr>
              <a:t>‹#›</a:t>
            </a:fld>
            <a:endParaRPr lang="en-US" altLang="en-US" dirty="0"/>
          </a:p>
        </p:txBody>
      </p:sp>
      <p:pic>
        <p:nvPicPr>
          <p:cNvPr id="1031" name="Picture 4" descr="banner"/>
          <p:cNvPicPr>
            <a:picLocks noChangeAspect="1" noChangeArrowheads="1"/>
          </p:cNvPicPr>
          <p:nvPr/>
        </p:nvPicPr>
        <p:blipFill>
          <a:blip r:embed="rId15"/>
          <a:srcRect r="56197" b="8861"/>
          <a:stretch>
            <a:fillRect/>
          </a:stretch>
        </p:blipFill>
        <p:spPr bwMode="auto">
          <a:xfrm>
            <a:off x="-3175" y="223838"/>
            <a:ext cx="4011613" cy="7080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472" r:id="rId1"/>
    <p:sldLayoutId id="2147484460" r:id="rId2"/>
    <p:sldLayoutId id="2147484461" r:id="rId3"/>
    <p:sldLayoutId id="2147484462" r:id="rId4"/>
    <p:sldLayoutId id="2147484463" r:id="rId5"/>
    <p:sldLayoutId id="2147484464" r:id="rId6"/>
    <p:sldLayoutId id="2147484465" r:id="rId7"/>
    <p:sldLayoutId id="2147484466" r:id="rId8"/>
    <p:sldLayoutId id="2147484467" r:id="rId9"/>
    <p:sldLayoutId id="2147484468" r:id="rId10"/>
    <p:sldLayoutId id="2147484469" r:id="rId11"/>
    <p:sldLayoutId id="2147484470" r:id="rId12"/>
    <p:sldLayoutId id="2147484471" r:id="rId13"/>
  </p:sldLayoutIdLst>
  <p:hf hdr="0" ftr="0" dt="0"/>
  <p:txStyles>
    <p:title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E4B91-3BE7-4B50-95AB-43E873F2CC47}" type="datetimeFigureOut">
              <a:rPr lang="en-US" smtClean="0"/>
              <a:pPr/>
              <a:t>04/14/2016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711324389"/>
      </p:ext>
    </p:extLst>
  </p:cSld>
  <p:clrMap bg1="lt1" tx1="dk1" bg2="lt2" tx2="dk2" accent1="accent1" accent2="accent2" accent3="accent3" accent4="accent4" accent5="accent5" accent6="accent6" hlink="hlink" folHlink="folHlink"/>
  <p:sldLayoutIdLst>
    <p:sldLayoutId id="2147484474" r:id="rId1"/>
    <p:sldLayoutId id="2147484475" r:id="rId2"/>
    <p:sldLayoutId id="2147484476" r:id="rId3"/>
    <p:sldLayoutId id="2147484477" r:id="rId4"/>
    <p:sldLayoutId id="2147484478" r:id="rId5"/>
    <p:sldLayoutId id="2147484479" r:id="rId6"/>
    <p:sldLayoutId id="2147484480" r:id="rId7"/>
    <p:sldLayoutId id="2147484481" r:id="rId8"/>
    <p:sldLayoutId id="2147484482" r:id="rId9"/>
    <p:sldLayoutId id="2147484483" r:id="rId10"/>
    <p:sldLayoutId id="21474844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xml"/>
  <Relationship Id="rId3" Type="http://schemas.openxmlformats.org/officeDocument/2006/relationships/image" Target="../media/image1.pn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7.xml"/>
  <Relationship Id="rId3" Type="http://schemas.openxmlformats.org/officeDocument/2006/relationships/image" Target="../media/image2.wmf"/>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8.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9.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0.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1.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2.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3.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4.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5.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6.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6.xml"/>
  <Relationship Id="rId2" Type="http://schemas.openxmlformats.org/officeDocument/2006/relationships/notesSlide" Target="../notesSlides/notesSlide2.xml"/>
  <Relationship Id="rId3" Type="http://schemas.openxmlformats.org/officeDocument/2006/relationships/diagramData" Target="../diagrams/data1.xml"/>
  <Relationship Id="rId4" Type="http://schemas.openxmlformats.org/officeDocument/2006/relationships/diagramLayout" Target="../diagrams/layout1.xml"/>
  <Relationship Id="rId5" Type="http://schemas.openxmlformats.org/officeDocument/2006/relationships/diagramQuickStyle" Target="../diagrams/quickStyle1.xml"/>
  <Relationship Id="rId6" Type="http://schemas.openxmlformats.org/officeDocument/2006/relationships/diagramColors" Target="../diagrams/colors1.xml"/>
  <Relationship Id="rId7" Type="http://schemas.microsoft.com/office/2007/relationships/diagramDrawing" Target="../diagrams/drawing1.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7.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8.xml"/>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9.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0.xml"/>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1.xml"/>
</Relationships>

</file>

<file path=ppt/slides/_rels/slide2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2.xml"/>
</Relationships>

</file>

<file path=ppt/slides/_rels/slide2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3.xml"/>
</Relationships>

</file>

<file path=ppt/slides/_rels/slide2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4.xml"/>
</Relationships>

</file>

<file path=ppt/slides/_rels/slide2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5.xml"/>
</Relationships>

</file>

<file path=ppt/slides/_rels/slide2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6.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3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7.xml"/>
</Relationships>

</file>

<file path=ppt/slides/_rels/slide3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8.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4.xml"/>
  <Relationship Id="rId3" Type="http://schemas.openxmlformats.org/officeDocument/2006/relationships/image" Target="../media/image1.png"/>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5.xml"/>
  <Relationship Id="rId3" Type="http://schemas.openxmlformats.org/officeDocument/2006/relationships/image" Target="../media/image1.png"/>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6.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6"/>
          <p:cNvSpPr>
            <a:spLocks noGrp="1" noChangeArrowheads="1"/>
          </p:cNvSpPr>
          <p:nvPr>
            <p:ph type="sldNum" sz="quarter" idx="11"/>
          </p:nvPr>
        </p:nvSpPr>
        <p:spPr>
          <a:xfrm>
            <a:off x="7981950" y="6245225"/>
            <a:ext cx="944563" cy="476250"/>
          </a:xfrm>
          <a:noFill/>
          <a:ln>
            <a:miter lim="800000"/>
            <a:headEnd/>
            <a:tailEnd/>
          </a:ln>
        </p:spPr>
        <p:txBody>
          <a:bodyPr/>
          <a:lstStyle/>
          <a:p>
            <a:r>
              <a:rPr lang="en-US" altLang="en-US" dirty="0" smtClean="0"/>
              <a:t>Slide </a:t>
            </a:r>
            <a:fld id="{2048DBD3-BAE2-4420-B05C-C59463502FAC}" type="slidenum">
              <a:rPr lang="en-US" altLang="en-US" smtClean="0"/>
              <a:pPr/>
              <a:t>1</a:t>
            </a:fld>
            <a:endParaRPr lang="en-US" altLang="en-US" dirty="0" smtClean="0"/>
          </a:p>
        </p:txBody>
      </p:sp>
      <p:sp>
        <p:nvSpPr>
          <p:cNvPr id="3075" name="Rectangle 6"/>
          <p:cNvSpPr>
            <a:spLocks noChangeArrowheads="1"/>
          </p:cNvSpPr>
          <p:nvPr/>
        </p:nvSpPr>
        <p:spPr bwMode="auto">
          <a:xfrm>
            <a:off x="0" y="0"/>
            <a:ext cx="9158288" cy="1135063"/>
          </a:xfrm>
          <a:prstGeom prst="rect">
            <a:avLst/>
          </a:prstGeom>
          <a:solidFill>
            <a:srgbClr val="003366"/>
          </a:solidFill>
          <a:ln w="12700">
            <a:noFill/>
            <a:miter lim="800000"/>
            <a:headEnd/>
            <a:tailEnd/>
          </a:ln>
        </p:spPr>
        <p:txBody>
          <a:bodyPr wrap="none" anchor="ctr"/>
          <a:lstStyle/>
          <a:p>
            <a:endParaRPr lang="en-US" altLang="en-US" sz="1800" dirty="0">
              <a:latin typeface="Arial" pitchFamily="34" charset="0"/>
            </a:endParaRPr>
          </a:p>
        </p:txBody>
      </p:sp>
      <p:sp>
        <p:nvSpPr>
          <p:cNvPr id="3076" name="Text Box 7"/>
          <p:cNvSpPr txBox="1">
            <a:spLocks noChangeArrowheads="1"/>
          </p:cNvSpPr>
          <p:nvPr/>
        </p:nvSpPr>
        <p:spPr bwMode="auto">
          <a:xfrm>
            <a:off x="233363" y="2001838"/>
            <a:ext cx="8770937" cy="707886"/>
          </a:xfrm>
          <a:prstGeom prst="rect">
            <a:avLst/>
          </a:prstGeom>
          <a:noFill/>
          <a:ln w="12700">
            <a:noFill/>
            <a:miter lim="800000"/>
            <a:headEnd/>
            <a:tailEnd/>
          </a:ln>
        </p:spPr>
        <p:txBody>
          <a:bodyPr>
            <a:spAutoFit/>
          </a:bodyPr>
          <a:lstStyle/>
          <a:p>
            <a:pPr algn="ctr"/>
            <a:r>
              <a:rPr lang="en-US" altLang="en-US" sz="4000" b="1" dirty="0" smtClean="0">
                <a:solidFill>
                  <a:srgbClr val="003366"/>
                </a:solidFill>
              </a:rPr>
              <a:t> </a:t>
            </a:r>
            <a:r>
              <a:rPr lang="en-US" altLang="en-US" sz="4000" b="1" dirty="0">
                <a:solidFill>
                  <a:schemeClr val="accent6"/>
                </a:solidFill>
              </a:rPr>
              <a:t>Drug Formulary Commission</a:t>
            </a:r>
          </a:p>
        </p:txBody>
      </p:sp>
      <p:pic>
        <p:nvPicPr>
          <p:cNvPr id="3077" name="Picture 4" descr="banner"/>
          <p:cNvPicPr>
            <a:picLocks noChangeAspect="1" noChangeArrowheads="1"/>
          </p:cNvPicPr>
          <p:nvPr/>
        </p:nvPicPr>
        <p:blipFill>
          <a:blip r:embed="rId3"/>
          <a:srcRect b="8861"/>
          <a:stretch>
            <a:fillRect/>
          </a:stretch>
        </p:blipFill>
        <p:spPr bwMode="auto">
          <a:xfrm>
            <a:off x="-3175" y="223838"/>
            <a:ext cx="9158288" cy="708025"/>
          </a:xfrm>
          <a:prstGeom prst="rect">
            <a:avLst/>
          </a:prstGeom>
          <a:noFill/>
          <a:ln w="9525">
            <a:noFill/>
            <a:miter lim="800000"/>
            <a:headEnd/>
            <a:tailEnd/>
          </a:ln>
        </p:spPr>
      </p:pic>
      <p:sp>
        <p:nvSpPr>
          <p:cNvPr id="3078" name="Text Box 7"/>
          <p:cNvSpPr txBox="1">
            <a:spLocks noChangeArrowheads="1"/>
          </p:cNvSpPr>
          <p:nvPr/>
        </p:nvSpPr>
        <p:spPr bwMode="auto">
          <a:xfrm>
            <a:off x="309563" y="3854450"/>
            <a:ext cx="8616950" cy="1570038"/>
          </a:xfrm>
          <a:prstGeom prst="rect">
            <a:avLst/>
          </a:prstGeom>
          <a:noFill/>
          <a:ln w="12700">
            <a:noFill/>
            <a:miter lim="800000"/>
            <a:headEnd/>
            <a:tailEnd/>
          </a:ln>
        </p:spPr>
        <p:txBody>
          <a:bodyPr>
            <a:spAutoFit/>
          </a:bodyPr>
          <a:lstStyle/>
          <a:p>
            <a:pPr algn="ctr"/>
            <a:endParaRPr lang="en-US" altLang="en-US" b="1" dirty="0">
              <a:solidFill>
                <a:srgbClr val="003366"/>
              </a:solidFill>
            </a:endParaRPr>
          </a:p>
          <a:p>
            <a:pPr algn="ctr"/>
            <a:r>
              <a:rPr lang="en-US" altLang="en-US" b="1" dirty="0">
                <a:solidFill>
                  <a:schemeClr val="accent6"/>
                </a:solidFill>
              </a:rPr>
              <a:t>Bureau of Health Care Safety and Quality</a:t>
            </a:r>
          </a:p>
          <a:p>
            <a:pPr algn="ctr"/>
            <a:r>
              <a:rPr lang="en-US" altLang="en-US" b="1" dirty="0">
                <a:solidFill>
                  <a:schemeClr val="accent6"/>
                </a:solidFill>
              </a:rPr>
              <a:t>Department of Public Health</a:t>
            </a:r>
          </a:p>
          <a:p>
            <a:pPr algn="ctr"/>
            <a:r>
              <a:rPr lang="en-US" altLang="en-US" b="1" dirty="0" smtClean="0">
                <a:solidFill>
                  <a:schemeClr val="accent6"/>
                </a:solidFill>
              </a:rPr>
              <a:t>April 7, 2016</a:t>
            </a:r>
            <a:endParaRPr lang="en-US" altLang="en-US" dirty="0">
              <a:solidFill>
                <a:schemeClr val="accent6"/>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1"/>
          <p:cNvSpPr>
            <a:spLocks noGrp="1"/>
          </p:cNvSpPr>
          <p:nvPr>
            <p:ph type="sldNum" sz="quarter" idx="11"/>
          </p:nvPr>
        </p:nvSpPr>
        <p:spPr>
          <a:xfrm>
            <a:off x="8062913" y="6350000"/>
            <a:ext cx="965200" cy="476250"/>
          </a:xfrm>
          <a:noFill/>
          <a:ln>
            <a:miter lim="800000"/>
            <a:headEnd/>
            <a:tailEnd/>
          </a:ln>
        </p:spPr>
        <p:txBody>
          <a:bodyPr/>
          <a:lstStyle/>
          <a:p>
            <a:r>
              <a:rPr lang="en-US" altLang="en-US" dirty="0" smtClean="0"/>
              <a:t>Slide </a:t>
            </a:r>
            <a:fld id="{4E48F799-D4A7-46EC-9AD0-6BE3BF69497B}" type="slidenum">
              <a:rPr lang="en-US" altLang="en-US" smtClean="0"/>
              <a:pPr/>
              <a:t>10</a:t>
            </a:fld>
            <a:endParaRPr lang="en-US" altLang="en-US" dirty="0" smtClean="0"/>
          </a:p>
        </p:txBody>
      </p:sp>
      <p:sp>
        <p:nvSpPr>
          <p:cNvPr id="18435" name="Text Box 4"/>
          <p:cNvSpPr txBox="1">
            <a:spLocks noChangeArrowheads="1"/>
          </p:cNvSpPr>
          <p:nvPr/>
        </p:nvSpPr>
        <p:spPr bwMode="auto">
          <a:xfrm>
            <a:off x="4435475" y="170452"/>
            <a:ext cx="4164013" cy="707886"/>
          </a:xfrm>
          <a:prstGeom prst="rect">
            <a:avLst/>
          </a:prstGeom>
          <a:noFill/>
          <a:ln w="12700">
            <a:noFill/>
            <a:miter lim="800000"/>
            <a:headEnd/>
            <a:tailEnd/>
          </a:ln>
        </p:spPr>
        <p:txBody>
          <a:bodyPr>
            <a:spAutoFit/>
          </a:bodyPr>
          <a:lstStyle/>
          <a:p>
            <a:pPr algn="ctr">
              <a:spcBef>
                <a:spcPct val="50000"/>
              </a:spcBef>
            </a:pPr>
            <a:r>
              <a:rPr lang="en-US" sz="2000" b="1" dirty="0" smtClean="0">
                <a:solidFill>
                  <a:schemeClr val="bg1"/>
                </a:solidFill>
              </a:rPr>
              <a:t>List A: Generic Drug Products with a Heightened Public Health </a:t>
            </a:r>
            <a:r>
              <a:rPr lang="en-US" sz="2000" b="1" dirty="0">
                <a:solidFill>
                  <a:schemeClr val="bg1"/>
                </a:solidFill>
              </a:rPr>
              <a:t>Risk</a:t>
            </a:r>
            <a:endParaRPr lang="en-US" altLang="en-US" sz="2000" b="1" dirty="0">
              <a:solidFill>
                <a:schemeClr val="bg1"/>
              </a:solidFill>
            </a:endParaRPr>
          </a:p>
        </p:txBody>
      </p:sp>
      <p:pic>
        <p:nvPicPr>
          <p:cNvPr id="18437" name="Picture 2"/>
          <p:cNvPicPr>
            <a:picLocks noChangeAspect="1" noChangeArrowheads="1"/>
          </p:cNvPicPr>
          <p:nvPr/>
        </p:nvPicPr>
        <p:blipFill>
          <a:blip r:embed="rId3"/>
          <a:srcRect/>
          <a:stretch>
            <a:fillRect/>
          </a:stretch>
        </p:blipFill>
        <p:spPr bwMode="auto">
          <a:xfrm>
            <a:off x="1209675" y="1918834"/>
            <a:ext cx="6586538" cy="4352925"/>
          </a:xfrm>
          <a:prstGeom prst="rect">
            <a:avLst/>
          </a:prstGeom>
          <a:noFill/>
          <a:ln w="9525">
            <a:noFill/>
            <a:miter lim="800000"/>
            <a:headEnd/>
            <a:tailEnd/>
          </a:ln>
        </p:spPr>
      </p:pic>
      <p:sp>
        <p:nvSpPr>
          <p:cNvPr id="2" name="TextBox 1"/>
          <p:cNvSpPr txBox="1"/>
          <p:nvPr/>
        </p:nvSpPr>
        <p:spPr>
          <a:xfrm>
            <a:off x="3473574" y="1306282"/>
            <a:ext cx="2327564" cy="461665"/>
          </a:xfrm>
          <a:prstGeom prst="rect">
            <a:avLst/>
          </a:prstGeom>
          <a:noFill/>
        </p:spPr>
        <p:txBody>
          <a:bodyPr wrap="square" rtlCol="0">
            <a:spAutoFit/>
          </a:bodyPr>
          <a:lstStyle/>
          <a:p>
            <a:r>
              <a:rPr lang="en-US" dirty="0" smtClean="0"/>
              <a:t>LIST A - Generic</a:t>
            </a:r>
            <a:endParaRPr lang="en-US" dirty="0"/>
          </a:p>
        </p:txBody>
      </p:sp>
    </p:spTree>
    <p:extLst>
      <p:ext uri="{BB962C8B-B14F-4D97-AF65-F5344CB8AC3E}">
        <p14:creationId xmlns:p14="http://schemas.microsoft.com/office/powerpoint/2010/main" val="35326688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Slide Number Placeholder 3"/>
          <p:cNvSpPr>
            <a:spLocks noGrp="1"/>
          </p:cNvSpPr>
          <p:nvPr>
            <p:ph type="sldNum"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ＭＳ Ｐゴシック" pitchFamily="34" charset="-128"/>
              </a:defRPr>
            </a:lvl1pPr>
            <a:lvl2pPr marL="742950" indent="-285750" eaLnBrk="0" hangingPunct="0">
              <a:defRPr sz="2400">
                <a:solidFill>
                  <a:schemeClr val="tx1"/>
                </a:solidFill>
                <a:latin typeface="Calibri" pitchFamily="34" charset="0"/>
                <a:ea typeface="ＭＳ Ｐゴシック" pitchFamily="34" charset="-128"/>
              </a:defRPr>
            </a:lvl2pPr>
            <a:lvl3pPr marL="1143000" indent="-228600" eaLnBrk="0" hangingPunct="0">
              <a:defRPr sz="2400">
                <a:solidFill>
                  <a:schemeClr val="tx1"/>
                </a:solidFill>
                <a:latin typeface="Calibri" pitchFamily="34" charset="0"/>
                <a:ea typeface="ＭＳ Ｐゴシック" pitchFamily="34" charset="-128"/>
              </a:defRPr>
            </a:lvl3pPr>
            <a:lvl4pPr marL="1600200" indent="-228600" eaLnBrk="0" hangingPunct="0">
              <a:defRPr sz="2400">
                <a:solidFill>
                  <a:schemeClr val="tx1"/>
                </a:solidFill>
                <a:latin typeface="Calibri" pitchFamily="34" charset="0"/>
                <a:ea typeface="ＭＳ Ｐゴシック" pitchFamily="34" charset="-128"/>
              </a:defRPr>
            </a:lvl4pPr>
            <a:lvl5pPr marL="2057400" indent="-228600" eaLnBrk="0" hangingPunct="0">
              <a:defRPr sz="2400">
                <a:solidFill>
                  <a:schemeClr val="tx1"/>
                </a:solidFill>
                <a:latin typeface="Calibri"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9pPr>
          </a:lstStyle>
          <a:p>
            <a:pPr eaLnBrk="1" hangingPunct="1">
              <a:defRPr/>
            </a:pPr>
            <a:r>
              <a:rPr lang="en-US" altLang="en-US" sz="1400" dirty="0" smtClean="0"/>
              <a:t>Slide </a:t>
            </a:r>
            <a:fld id="{DF725521-6814-462B-9FF8-E6EB53EE0ABB}" type="slidenum">
              <a:rPr lang="en-US" altLang="en-US" sz="1400" smtClean="0"/>
              <a:pPr eaLnBrk="1" hangingPunct="1">
                <a:defRPr/>
              </a:pPr>
              <a:t>11</a:t>
            </a:fld>
            <a:endParaRPr lang="en-US" altLang="en-US" sz="1400" dirty="0" smtClean="0"/>
          </a:p>
        </p:txBody>
      </p:sp>
      <p:sp>
        <p:nvSpPr>
          <p:cNvPr id="5" name="Title 1"/>
          <p:cNvSpPr txBox="1">
            <a:spLocks/>
          </p:cNvSpPr>
          <p:nvPr/>
        </p:nvSpPr>
        <p:spPr>
          <a:xfrm>
            <a:off x="4144963" y="8709"/>
            <a:ext cx="4816475" cy="949233"/>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sz="2000" dirty="0" smtClean="0"/>
              <a:t>List B: Drug Products </a:t>
            </a:r>
          </a:p>
          <a:p>
            <a:pPr>
              <a:defRPr/>
            </a:pPr>
            <a:r>
              <a:rPr lang="en-US" sz="2000" dirty="0" smtClean="0"/>
              <a:t>Advanced to Component 3</a:t>
            </a:r>
          </a:p>
          <a:p>
            <a:pPr>
              <a:defRPr/>
            </a:pPr>
            <a:r>
              <a:rPr lang="en-US" sz="2000" dirty="0" smtClean="0"/>
              <a:t>as Potential Substitutes</a:t>
            </a:r>
            <a:endParaRPr lang="en-US" sz="2000" kern="0" dirty="0"/>
          </a:p>
        </p:txBody>
      </p:sp>
      <p:graphicFrame>
        <p:nvGraphicFramePr>
          <p:cNvPr id="2" name="Table 1"/>
          <p:cNvGraphicFramePr>
            <a:graphicFrameLocks noGrp="1"/>
          </p:cNvGraphicFramePr>
          <p:nvPr>
            <p:extLst>
              <p:ext uri="{D42A27DB-BD31-4B8C-83A1-F6EECF244321}">
                <p14:modId xmlns:p14="http://schemas.microsoft.com/office/powerpoint/2010/main" val="4158967520"/>
              </p:ext>
            </p:extLst>
          </p:nvPr>
        </p:nvGraphicFramePr>
        <p:xfrm>
          <a:off x="204717" y="1557039"/>
          <a:ext cx="8756721" cy="4658781"/>
        </p:xfrm>
        <a:graphic>
          <a:graphicData uri="http://schemas.openxmlformats.org/drawingml/2006/table">
            <a:tbl>
              <a:tblPr/>
              <a:tblGrid>
                <a:gridCol w="1128509"/>
                <a:gridCol w="1186428"/>
                <a:gridCol w="1635584"/>
                <a:gridCol w="1062126"/>
                <a:gridCol w="1680773"/>
                <a:gridCol w="2063301"/>
              </a:tblGrid>
              <a:tr h="609472">
                <a:tc>
                  <a:txBody>
                    <a:bodyPr/>
                    <a:lstStyle/>
                    <a:p>
                      <a:pPr algn="ctr" fontAlgn="ctr"/>
                      <a:r>
                        <a:rPr lang="en-US" sz="1200" b="1" i="0" u="none" strike="noStrike" dirty="0">
                          <a:solidFill>
                            <a:srgbClr val="000000"/>
                          </a:solidFill>
                          <a:effectLst/>
                          <a:latin typeface="Times New Roman"/>
                        </a:rPr>
                        <a:t>Product Name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200" b="1" i="0" u="none" strike="noStrike" dirty="0">
                          <a:solidFill>
                            <a:srgbClr val="000000"/>
                          </a:solidFill>
                          <a:effectLst/>
                          <a:latin typeface="Times New Roman"/>
                        </a:rPr>
                        <a:t>Manufacturer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200" b="1" i="0" u="none" strike="noStrike" dirty="0">
                          <a:solidFill>
                            <a:srgbClr val="000000"/>
                          </a:solidFill>
                          <a:effectLst/>
                          <a:latin typeface="Times New Roman"/>
                        </a:rPr>
                        <a:t>Ingredient(s)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200" b="1" i="0" u="none" strike="noStrike" dirty="0">
                          <a:solidFill>
                            <a:srgbClr val="000000"/>
                          </a:solidFill>
                          <a:effectLst/>
                          <a:latin typeface="Times New Roman"/>
                        </a:rPr>
                        <a:t>Dose Form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200" b="1" i="0" u="none" strike="noStrike" dirty="0">
                          <a:solidFill>
                            <a:srgbClr val="000000"/>
                          </a:solidFill>
                          <a:effectLst/>
                          <a:latin typeface="Times New Roman"/>
                        </a:rPr>
                        <a:t>Method of Abuse </a:t>
                      </a:r>
                      <a:r>
                        <a:rPr lang="en-US" sz="1200" b="1" i="0" u="none" strike="noStrike" dirty="0" smtClean="0">
                          <a:solidFill>
                            <a:srgbClr val="000000"/>
                          </a:solidFill>
                          <a:effectLst/>
                          <a:latin typeface="Times New Roman"/>
                        </a:rPr>
                        <a:t>   Deterrence</a:t>
                      </a:r>
                      <a:endParaRPr lang="en-US" sz="1200" b="1"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200" b="1" i="0" u="none" strike="noStrike" dirty="0" smtClean="0">
                          <a:solidFill>
                            <a:srgbClr val="000000"/>
                          </a:solidFill>
                          <a:effectLst/>
                          <a:latin typeface="Times New Roman"/>
                        </a:rPr>
                        <a:t>Date DFC</a:t>
                      </a:r>
                      <a:r>
                        <a:rPr lang="en-US" sz="1200" b="1" i="0" u="none" strike="noStrike" baseline="0" dirty="0" smtClean="0">
                          <a:solidFill>
                            <a:srgbClr val="000000"/>
                          </a:solidFill>
                          <a:effectLst/>
                          <a:latin typeface="Times New Roman"/>
                        </a:rPr>
                        <a:t> Approved as Potential Substitute</a:t>
                      </a:r>
                      <a:endParaRPr lang="en-US" sz="1200" b="1"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759844">
                <a:tc>
                  <a:txBody>
                    <a:bodyPr/>
                    <a:lstStyle/>
                    <a:p>
                      <a:pPr algn="ctr" fontAlgn="ctr"/>
                      <a:r>
                        <a:rPr lang="en-US" sz="1200" b="0" i="0" u="none" strike="noStrike" dirty="0">
                          <a:solidFill>
                            <a:srgbClr val="000000"/>
                          </a:solidFill>
                          <a:effectLst/>
                          <a:latin typeface="Times New Roman"/>
                        </a:rPr>
                        <a:t>OxyContin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Purdue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Oxycodone 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Tablet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Crush-resistant Formulation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baseline="0" dirty="0" smtClean="0">
                          <a:solidFill>
                            <a:srgbClr val="000000"/>
                          </a:solidFill>
                          <a:effectLst/>
                          <a:latin typeface="Times New Roman"/>
                        </a:rPr>
                        <a:t>January 7, 2016</a:t>
                      </a:r>
                      <a:endParaRPr lang="en-US" sz="1200" b="0" i="0" u="none" strike="noStrike" dirty="0" smtClean="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48146">
                <a:tc>
                  <a:txBody>
                    <a:bodyPr/>
                    <a:lstStyle/>
                    <a:p>
                      <a:pPr algn="ctr" fontAlgn="ctr"/>
                      <a:r>
                        <a:rPr lang="en-US" sz="1200" b="0" i="0" u="none" strike="noStrike" dirty="0">
                          <a:solidFill>
                            <a:srgbClr val="000000"/>
                          </a:solidFill>
                          <a:effectLst/>
                          <a:latin typeface="Times New Roman"/>
                        </a:rPr>
                        <a:t>Hysingla 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Purdue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Hydrocodone 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Tablet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Crush-resistant Formulation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baseline="0" dirty="0" smtClean="0">
                          <a:solidFill>
                            <a:srgbClr val="000000"/>
                          </a:solidFill>
                          <a:effectLst/>
                          <a:latin typeface="Times New Roman"/>
                        </a:rPr>
                        <a:t>December 17, 2015</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90649">
                <a:tc>
                  <a:txBody>
                    <a:bodyPr/>
                    <a:lstStyle/>
                    <a:p>
                      <a:pPr algn="ctr" fontAlgn="ctr"/>
                      <a:r>
                        <a:rPr lang="en-US" sz="1200" b="0" i="0" u="none" strike="noStrike" dirty="0">
                          <a:solidFill>
                            <a:srgbClr val="000000"/>
                          </a:solidFill>
                          <a:effectLst/>
                          <a:latin typeface="Times New Roman"/>
                        </a:rPr>
                        <a:t>Embeda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Pfizer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Morphine ER and Naltrexone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Capsule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Antagonist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baseline="0" dirty="0" smtClean="0">
                          <a:solidFill>
                            <a:srgbClr val="000000"/>
                          </a:solidFill>
                          <a:effectLst/>
                          <a:latin typeface="Times New Roman"/>
                        </a:rPr>
                        <a:t>January 7, 2016</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14823">
                <a:tc>
                  <a:txBody>
                    <a:bodyPr/>
                    <a:lstStyle/>
                    <a:p>
                      <a:pPr algn="ctr" fontAlgn="ctr"/>
                      <a:r>
                        <a:rPr lang="en-US" sz="1200" b="0" i="0" u="none" strike="noStrike" dirty="0" smtClean="0">
                          <a:solidFill>
                            <a:srgbClr val="000000"/>
                          </a:solidFill>
                          <a:effectLst/>
                          <a:latin typeface="Times New Roman"/>
                        </a:rPr>
                        <a:t>Oxaydo</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Egalet</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Oxycodone IR</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Tablet</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Aversion technology with assumed ADF properties</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200" b="0" i="0" u="none" strike="noStrike" baseline="0" dirty="0" smtClean="0">
                          <a:solidFill>
                            <a:srgbClr val="000000"/>
                          </a:solidFill>
                          <a:effectLst/>
                          <a:latin typeface="Times New Roman"/>
                        </a:rPr>
                        <a:t>February 4, 2016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35847">
                <a:tc>
                  <a:txBody>
                    <a:bodyPr/>
                    <a:lstStyle/>
                    <a:p>
                      <a:pPr algn="ctr" fontAlgn="ctr"/>
                      <a:r>
                        <a:rPr lang="en-US" sz="1200" b="0" i="0" u="none" strike="noStrike" dirty="0" smtClean="0">
                          <a:solidFill>
                            <a:srgbClr val="000000"/>
                          </a:solidFill>
                          <a:effectLst/>
                          <a:latin typeface="Times New Roman"/>
                        </a:rPr>
                        <a:t>Nucynta</a:t>
                      </a:r>
                      <a:r>
                        <a:rPr lang="en-US" sz="1200" b="0" i="0" u="none" strike="noStrike" baseline="0" dirty="0" smtClean="0">
                          <a:solidFill>
                            <a:srgbClr val="000000"/>
                          </a:solidFill>
                          <a:effectLst/>
                          <a:latin typeface="Times New Roman"/>
                        </a:rPr>
                        <a:t> ER</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Jansen</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Tapentadol</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Tablet</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Crush-resistant</a:t>
                      </a:r>
                      <a:r>
                        <a:rPr lang="en-US" sz="1200" b="0" i="0" u="none" strike="noStrike" baseline="0" dirty="0" smtClean="0">
                          <a:solidFill>
                            <a:srgbClr val="000000"/>
                          </a:solidFill>
                          <a:effectLst/>
                          <a:latin typeface="Times New Roman"/>
                        </a:rPr>
                        <a:t> formulation</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200" b="0" i="0" u="none" strike="noStrike" baseline="0" dirty="0" smtClean="0">
                          <a:solidFill>
                            <a:srgbClr val="000000"/>
                          </a:solidFill>
                          <a:effectLst/>
                          <a:latin typeface="Times New Roman"/>
                        </a:rPr>
                        <a:t>February 4, 2016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3" name="TextBox 2"/>
          <p:cNvSpPr txBox="1"/>
          <p:nvPr/>
        </p:nvSpPr>
        <p:spPr>
          <a:xfrm>
            <a:off x="4144963" y="1095374"/>
            <a:ext cx="1036319" cy="461665"/>
          </a:xfrm>
          <a:prstGeom prst="rect">
            <a:avLst/>
          </a:prstGeom>
          <a:noFill/>
        </p:spPr>
        <p:txBody>
          <a:bodyPr wrap="square" rtlCol="0">
            <a:spAutoFit/>
          </a:bodyPr>
          <a:lstStyle/>
          <a:p>
            <a:r>
              <a:rPr lang="en-US" dirty="0" smtClean="0"/>
              <a:t>LIST B</a:t>
            </a:r>
            <a:endParaRPr lang="en-US" dirty="0"/>
          </a:p>
        </p:txBody>
      </p:sp>
    </p:spTree>
    <p:extLst>
      <p:ext uri="{BB962C8B-B14F-4D97-AF65-F5344CB8AC3E}">
        <p14:creationId xmlns:p14="http://schemas.microsoft.com/office/powerpoint/2010/main" val="9358493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457200" y="1351724"/>
            <a:ext cx="8229600" cy="5252275"/>
          </a:xfrm>
        </p:spPr>
        <p:txBody>
          <a:bodyPr/>
          <a:lstStyle/>
          <a:p>
            <a:pPr marL="0" indent="0">
              <a:buNone/>
            </a:pPr>
            <a:r>
              <a:rPr lang="en-US" sz="2400" dirty="0" smtClean="0"/>
              <a:t>… In </a:t>
            </a:r>
            <a:r>
              <a:rPr lang="en-US" sz="2400" dirty="0"/>
              <a:t>considering whether a drug is a </a:t>
            </a:r>
            <a:r>
              <a:rPr lang="en-US" sz="2400" b="1" dirty="0"/>
              <a:t>chemically equivalent substitution </a:t>
            </a:r>
            <a:r>
              <a:rPr lang="en-US" sz="2400" dirty="0"/>
              <a:t>the commission shall consider: </a:t>
            </a:r>
            <a:endParaRPr lang="en-US" sz="2400" dirty="0" smtClean="0"/>
          </a:p>
          <a:p>
            <a:pPr marL="0" indent="0">
              <a:buNone/>
            </a:pPr>
            <a:endParaRPr lang="en-US" sz="2400" dirty="0" smtClean="0"/>
          </a:p>
          <a:p>
            <a:r>
              <a:rPr lang="en-US" sz="2000" dirty="0" smtClean="0"/>
              <a:t>the </a:t>
            </a:r>
            <a:r>
              <a:rPr lang="en-US" sz="2000" b="1" dirty="0"/>
              <a:t>accessibility</a:t>
            </a:r>
            <a:r>
              <a:rPr lang="en-US" sz="2000" dirty="0"/>
              <a:t> of the drug and its proposed substitute</a:t>
            </a:r>
            <a:r>
              <a:rPr lang="en-US" sz="2000" dirty="0" smtClean="0"/>
              <a:t>;</a:t>
            </a:r>
          </a:p>
          <a:p>
            <a:pPr marL="0" indent="0">
              <a:buNone/>
            </a:pPr>
            <a:endParaRPr lang="en-US" sz="2000" dirty="0" smtClean="0"/>
          </a:p>
          <a:p>
            <a:r>
              <a:rPr lang="en-US" sz="2000" dirty="0" smtClean="0"/>
              <a:t>whether </a:t>
            </a:r>
            <a:r>
              <a:rPr lang="en-US" sz="2000" dirty="0"/>
              <a:t>the drug's substitute is </a:t>
            </a:r>
            <a:r>
              <a:rPr lang="en-US" sz="2000" b="1" dirty="0"/>
              <a:t>cost</a:t>
            </a:r>
            <a:r>
              <a:rPr lang="en-US" sz="2000" dirty="0"/>
              <a:t> prohibitive; </a:t>
            </a:r>
            <a:endParaRPr lang="en-US" sz="2000" dirty="0" smtClean="0"/>
          </a:p>
          <a:p>
            <a:pPr marL="0" indent="0">
              <a:buNone/>
            </a:pPr>
            <a:endParaRPr lang="en-US" sz="2000" dirty="0" smtClean="0"/>
          </a:p>
          <a:p>
            <a:r>
              <a:rPr lang="en-US" sz="2000" dirty="0" smtClean="0"/>
              <a:t>the </a:t>
            </a:r>
            <a:r>
              <a:rPr lang="en-US" sz="2000" b="1" dirty="0"/>
              <a:t>effectiveness</a:t>
            </a:r>
            <a:r>
              <a:rPr lang="en-US" sz="2000" dirty="0"/>
              <a:t> of the </a:t>
            </a:r>
            <a:r>
              <a:rPr lang="en-US" sz="2000" dirty="0" smtClean="0"/>
              <a:t>substitution (FDA approved for pain); </a:t>
            </a:r>
            <a:r>
              <a:rPr lang="en-US" sz="2000" dirty="0"/>
              <a:t>and </a:t>
            </a:r>
            <a:endParaRPr lang="en-US" sz="2000" dirty="0" smtClean="0"/>
          </a:p>
          <a:p>
            <a:pPr marL="0" indent="0">
              <a:buNone/>
            </a:pPr>
            <a:endParaRPr lang="en-US" sz="2000" dirty="0" smtClean="0"/>
          </a:p>
          <a:p>
            <a:r>
              <a:rPr lang="en-US" sz="2000" dirty="0" smtClean="0"/>
              <a:t>whether</a:t>
            </a:r>
            <a:r>
              <a:rPr lang="en-US" sz="2000" dirty="0"/>
              <a:t>, based upon the current patterns of abuse and misuse, the drug's substitute incorporates abuse deterrent technology that will be an </a:t>
            </a:r>
            <a:r>
              <a:rPr lang="en-US" sz="2000" b="1" dirty="0"/>
              <a:t>effective deterrent </a:t>
            </a:r>
            <a:r>
              <a:rPr lang="en-US" sz="2000" dirty="0"/>
              <a:t>to such abuse and misuse. </a:t>
            </a:r>
          </a:p>
        </p:txBody>
      </p:sp>
      <p:sp>
        <p:nvSpPr>
          <p:cNvPr id="5123" name="Slide Number Placeholder 3"/>
          <p:cNvSpPr>
            <a:spLocks noGrp="1"/>
          </p:cNvSpPr>
          <p:nvPr>
            <p:ph type="sldNum" sz="quarter" idx="11"/>
          </p:nvPr>
        </p:nvSpPr>
        <p:spPr>
          <a:noFill/>
          <a:ln>
            <a:miter lim="800000"/>
            <a:headEnd/>
            <a:tailEnd/>
          </a:ln>
        </p:spPr>
        <p:txBody>
          <a:bodyPr/>
          <a:lstStyle/>
          <a:p>
            <a:r>
              <a:rPr lang="en-US" altLang="en-US" dirty="0" smtClean="0"/>
              <a:t>Slide </a:t>
            </a:r>
            <a:fld id="{13371AC1-581A-418D-850E-7D5F110287A7}" type="slidenum">
              <a:rPr lang="en-US" altLang="en-US" smtClean="0"/>
              <a:pPr/>
              <a:t>12</a:t>
            </a:fld>
            <a:endParaRPr lang="en-US" altLang="en-US" dirty="0" smtClean="0"/>
          </a:p>
        </p:txBody>
      </p:sp>
      <p:sp>
        <p:nvSpPr>
          <p:cNvPr id="5" name="Title 1"/>
          <p:cNvSpPr txBox="1">
            <a:spLocks/>
          </p:cNvSpPr>
          <p:nvPr/>
        </p:nvSpPr>
        <p:spPr>
          <a:xfrm>
            <a:off x="4144962" y="316716"/>
            <a:ext cx="4816475" cy="577850"/>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kern="0" dirty="0" smtClean="0"/>
              <a:t> Drug Product Criteria</a:t>
            </a:r>
            <a:endParaRPr lang="en-US" kern="0" dirty="0"/>
          </a:p>
        </p:txBody>
      </p:sp>
    </p:spTree>
    <p:extLst>
      <p:ext uri="{BB962C8B-B14F-4D97-AF65-F5344CB8AC3E}">
        <p14:creationId xmlns:p14="http://schemas.microsoft.com/office/powerpoint/2010/main" val="1154307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8815" y="177319"/>
            <a:ext cx="4818062" cy="708025"/>
          </a:xfrm>
        </p:spPr>
        <p:txBody>
          <a:bodyPr/>
          <a:lstStyle/>
          <a:p>
            <a:r>
              <a:rPr lang="en-US" dirty="0" err="1" smtClean="0"/>
              <a:t>Embeda</a:t>
            </a:r>
            <a:endParaRPr lang="en-US" dirty="0"/>
          </a:p>
        </p:txBody>
      </p:sp>
      <p:sp>
        <p:nvSpPr>
          <p:cNvPr id="4" name="Slide Number Placeholder 3"/>
          <p:cNvSpPr>
            <a:spLocks noGrp="1"/>
          </p:cNvSpPr>
          <p:nvPr>
            <p:ph type="sldNum" sz="quarter" idx="11"/>
          </p:nvPr>
        </p:nvSpPr>
        <p:spPr>
          <a:xfrm>
            <a:off x="6600702" y="6167574"/>
            <a:ext cx="2133600" cy="476250"/>
          </a:xfrm>
        </p:spPr>
        <p:txBody>
          <a:bodyPr/>
          <a:lstStyle/>
          <a:p>
            <a:pPr>
              <a:defRPr/>
            </a:pPr>
            <a:r>
              <a:rPr lang="en-US" altLang="en-US" smtClean="0"/>
              <a:t>Slide </a:t>
            </a:r>
            <a:fld id="{8DE3B031-7C70-4991-8DFB-9E9DDFF7991E}" type="slidenum">
              <a:rPr lang="en-US" altLang="en-US" smtClean="0"/>
              <a:pPr>
                <a:defRPr/>
              </a:pPr>
              <a:t>13</a:t>
            </a:fld>
            <a:endParaRPr lang="en-US" alt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515572757"/>
              </p:ext>
            </p:extLst>
          </p:nvPr>
        </p:nvGraphicFramePr>
        <p:xfrm>
          <a:off x="504703" y="1951559"/>
          <a:ext cx="8229598" cy="2400287"/>
        </p:xfrm>
        <a:graphic>
          <a:graphicData uri="http://schemas.openxmlformats.org/drawingml/2006/table">
            <a:tbl>
              <a:tblPr firstRow="1" firstCol="1" bandRow="1"/>
              <a:tblGrid>
                <a:gridCol w="801057"/>
                <a:gridCol w="786906"/>
                <a:gridCol w="783830"/>
                <a:gridCol w="745069"/>
                <a:gridCol w="1045438"/>
                <a:gridCol w="730792"/>
                <a:gridCol w="795520"/>
                <a:gridCol w="885346"/>
                <a:gridCol w="913433"/>
                <a:gridCol w="742207"/>
              </a:tblGrid>
              <a:tr h="720086">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Strengths</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Route of Administration</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Dosing Schedule</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Cost/unit*</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Units Dispensed 2015</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Approximate Cost 2015</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90706">
                <a:tc rowSpan="2">
                  <a:txBody>
                    <a:bodyPr/>
                    <a:lstStyle/>
                    <a:p>
                      <a:pPr marL="0" marR="0">
                        <a:lnSpc>
                          <a:spcPct val="115000"/>
                        </a:lnSpc>
                        <a:spcBef>
                          <a:spcPts val="0"/>
                        </a:spcBef>
                        <a:spcAft>
                          <a:spcPts val="0"/>
                        </a:spcAft>
                      </a:pPr>
                      <a:r>
                        <a:rPr lang="en-US" sz="1000">
                          <a:effectLst/>
                          <a:latin typeface="Arial"/>
                          <a:ea typeface="Calibri"/>
                          <a:cs typeface="Times New Roman"/>
                        </a:rPr>
                        <a:t>Embeda</a:t>
                      </a:r>
                      <a:r>
                        <a:rPr lang="en-US" sz="1000" baseline="30000">
                          <a:effectLst/>
                          <a:latin typeface="Arial"/>
                          <a:ea typeface="Calibri"/>
                          <a:cs typeface="Times New Roman"/>
                        </a:rPr>
                        <a:t>®</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1000">
                          <a:effectLst/>
                          <a:latin typeface="Arial"/>
                          <a:ea typeface="Calibri"/>
                          <a:cs typeface="Times New Roman"/>
                        </a:rPr>
                        <a:t>morphine sulfate and naltrexone</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30 mg</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nSpc>
                          <a:spcPct val="115000"/>
                        </a:lnSpc>
                        <a:spcBef>
                          <a:spcPts val="0"/>
                        </a:spcBef>
                        <a:spcAft>
                          <a:spcPts val="0"/>
                        </a:spcAft>
                      </a:pPr>
                      <a:r>
                        <a:rPr lang="en-US" sz="1000">
                          <a:effectLst/>
                          <a:latin typeface="Arial"/>
                          <a:ea typeface="Calibri"/>
                          <a:cs typeface="Times New Roman"/>
                        </a:rPr>
                        <a:t>extended-release capsule</a:t>
                      </a:r>
                      <a:endParaRPr lang="en-US" sz="1100">
                        <a:effectLst/>
                        <a:latin typeface="Calibri"/>
                        <a:ea typeface="Calibri"/>
                        <a:cs typeface="Times New Roman"/>
                      </a:endParaRPr>
                    </a:p>
                  </a:txBody>
                  <a:tcPr marL="66447" marR="664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1000">
                          <a:effectLst/>
                          <a:latin typeface="Arial"/>
                          <a:ea typeface="Calibri"/>
                          <a:cs typeface="Times New Roman"/>
                        </a:rPr>
                        <a:t>Q12H or Q24H</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$8.93</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5,601</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$50,017</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1000">
                          <a:effectLst/>
                          <a:latin typeface="Arial"/>
                          <a:ea typeface="Calibri"/>
                          <a:cs typeface="Times New Roman"/>
                        </a:rPr>
                        <a:t>Category II</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9381">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60 mg</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$14.08</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2,354</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$33,144</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385920">
                <a:tc rowSpan="2">
                  <a:txBody>
                    <a:bodyPr/>
                    <a:lstStyle/>
                    <a:p>
                      <a:pPr marL="0" marR="0">
                        <a:lnSpc>
                          <a:spcPct val="115000"/>
                        </a:lnSpc>
                        <a:spcBef>
                          <a:spcPts val="0"/>
                        </a:spcBef>
                        <a:spcAft>
                          <a:spcPts val="0"/>
                        </a:spcAft>
                      </a:pPr>
                      <a:r>
                        <a:rPr lang="en-US" sz="1000">
                          <a:effectLst/>
                          <a:latin typeface="Arial"/>
                          <a:ea typeface="Calibri"/>
                          <a:cs typeface="Times New Roman"/>
                        </a:rPr>
                        <a:t>Morphine extended-release 24 hour</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1000">
                          <a:effectLst/>
                          <a:latin typeface="Arial"/>
                          <a:ea typeface="Calibri"/>
                          <a:cs typeface="Times New Roman"/>
                        </a:rPr>
                        <a:t>morphine sulfate</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30 mg</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nSpc>
                          <a:spcPct val="115000"/>
                        </a:lnSpc>
                        <a:spcBef>
                          <a:spcPts val="0"/>
                        </a:spcBef>
                        <a:spcAft>
                          <a:spcPts val="0"/>
                        </a:spcAft>
                      </a:pPr>
                      <a:r>
                        <a:rPr lang="en-US" sz="1000">
                          <a:effectLst/>
                          <a:latin typeface="Arial"/>
                          <a:ea typeface="Calibri"/>
                          <a:cs typeface="Times New Roman"/>
                        </a:rPr>
                        <a:t>extended-release capsule</a:t>
                      </a:r>
                      <a:endParaRPr lang="en-US" sz="1100">
                        <a:effectLst/>
                        <a:latin typeface="Calibri"/>
                        <a:ea typeface="Calibri"/>
                        <a:cs typeface="Times New Roman"/>
                      </a:endParaRPr>
                    </a:p>
                  </a:txBody>
                  <a:tcPr marL="66447" marR="664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1000">
                          <a:effectLst/>
                          <a:latin typeface="Arial"/>
                          <a:ea typeface="Calibri"/>
                          <a:cs typeface="Times New Roman"/>
                        </a:rPr>
                        <a:t>Q24H</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$4.58</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8,103</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$37,112</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1000">
                          <a:effectLst/>
                          <a:latin typeface="Arial"/>
                          <a:ea typeface="Calibri"/>
                          <a:cs typeface="Times New Roman"/>
                        </a:rPr>
                        <a:t>N/A</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419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60 mg</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$8.90</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9,783</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$87,069</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bl>
          </a:graphicData>
        </a:graphic>
      </p:graphicFrame>
      <p:sp>
        <p:nvSpPr>
          <p:cNvPr id="8" name="TextBox 7"/>
          <p:cNvSpPr txBox="1"/>
          <p:nvPr/>
        </p:nvSpPr>
        <p:spPr>
          <a:xfrm>
            <a:off x="504703" y="1489892"/>
            <a:ext cx="8330539" cy="461665"/>
          </a:xfrm>
          <a:prstGeom prst="rect">
            <a:avLst/>
          </a:prstGeom>
          <a:noFill/>
        </p:spPr>
        <p:txBody>
          <a:bodyPr wrap="square" rtlCol="0">
            <a:spAutoFit/>
          </a:bodyPr>
          <a:lstStyle/>
          <a:p>
            <a:pPr algn="ctr"/>
            <a:r>
              <a:rPr lang="en-US" b="1" dirty="0" err="1"/>
              <a:t>Embeda</a:t>
            </a:r>
            <a:r>
              <a:rPr lang="en-US" b="1" baseline="30000" dirty="0"/>
              <a:t>®</a:t>
            </a:r>
            <a:r>
              <a:rPr lang="en-US" b="1" dirty="0"/>
              <a:t> and Morphine Extended-Release 24 Hour Capsule</a:t>
            </a:r>
            <a:endParaRPr lang="en-US" dirty="0"/>
          </a:p>
        </p:txBody>
      </p:sp>
      <p:sp>
        <p:nvSpPr>
          <p:cNvPr id="9" name="TextBox 8"/>
          <p:cNvSpPr txBox="1"/>
          <p:nvPr/>
        </p:nvSpPr>
        <p:spPr>
          <a:xfrm>
            <a:off x="855024" y="4351846"/>
            <a:ext cx="7433953" cy="430887"/>
          </a:xfrm>
          <a:prstGeom prst="rect">
            <a:avLst/>
          </a:prstGeom>
          <a:noFill/>
        </p:spPr>
        <p:txBody>
          <a:bodyPr wrap="square" rtlCol="0">
            <a:spAutoFit/>
          </a:bodyPr>
          <a:lstStyle/>
          <a:p>
            <a:r>
              <a:rPr lang="en-US" sz="1100" dirty="0"/>
              <a:t>*Wholesale acquisition cost per Online Red Book as of 3/15/2016</a:t>
            </a:r>
          </a:p>
          <a:p>
            <a:r>
              <a:rPr lang="en-US" sz="1100" dirty="0"/>
              <a:t>ADP=abuse-deterrent property, Q12H=every 12 hours, Q24H=every 24 hours</a:t>
            </a:r>
          </a:p>
        </p:txBody>
      </p:sp>
      <p:sp>
        <p:nvSpPr>
          <p:cNvPr id="10" name="TextBox 9"/>
          <p:cNvSpPr txBox="1"/>
          <p:nvPr/>
        </p:nvSpPr>
        <p:spPr>
          <a:xfrm>
            <a:off x="504703" y="4782733"/>
            <a:ext cx="8330539" cy="1015663"/>
          </a:xfrm>
          <a:prstGeom prst="rect">
            <a:avLst/>
          </a:prstGeom>
          <a:noFill/>
        </p:spPr>
        <p:txBody>
          <a:bodyPr wrap="square" rtlCol="0">
            <a:spAutoFit/>
          </a:bodyPr>
          <a:lstStyle/>
          <a:p>
            <a:r>
              <a:rPr lang="en-US" sz="2000" dirty="0"/>
              <a:t>Cost of Substitution: $85,924</a:t>
            </a:r>
          </a:p>
          <a:p>
            <a:r>
              <a:rPr lang="en-US" sz="2000" dirty="0"/>
              <a:t>Cost of substitution assumes every 24 hour dosing for </a:t>
            </a:r>
            <a:r>
              <a:rPr lang="en-US" sz="2000" dirty="0" err="1"/>
              <a:t>Embeda</a:t>
            </a:r>
            <a:r>
              <a:rPr lang="en-US" sz="2000" baseline="30000" dirty="0"/>
              <a:t>®</a:t>
            </a:r>
            <a:r>
              <a:rPr lang="en-US" sz="2000" dirty="0"/>
              <a:t> and morphine extended-release 24 hour capsules.</a:t>
            </a:r>
          </a:p>
        </p:txBody>
      </p:sp>
    </p:spTree>
    <p:extLst>
      <p:ext uri="{BB962C8B-B14F-4D97-AF65-F5344CB8AC3E}">
        <p14:creationId xmlns:p14="http://schemas.microsoft.com/office/powerpoint/2010/main" val="36956942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Embeda</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14</a:t>
            </a:fld>
            <a:endParaRPr lang="en-US" altLang="en-US" dirty="0">
              <a:solidFill>
                <a:srgbClr val="000000"/>
              </a:solidFill>
            </a:endParaRPr>
          </a:p>
        </p:txBody>
      </p:sp>
      <p:sp>
        <p:nvSpPr>
          <p:cNvPr id="6" name="TextBox 5"/>
          <p:cNvSpPr txBox="1"/>
          <p:nvPr/>
        </p:nvSpPr>
        <p:spPr>
          <a:xfrm>
            <a:off x="288512" y="1951556"/>
            <a:ext cx="8597735" cy="461665"/>
          </a:xfrm>
          <a:prstGeom prst="rect">
            <a:avLst/>
          </a:prstGeom>
          <a:noFill/>
        </p:spPr>
        <p:txBody>
          <a:bodyPr wrap="square" rtlCol="0">
            <a:spAutoFit/>
          </a:bodyPr>
          <a:lstStyle/>
          <a:p>
            <a:pPr algn="ctr" fontAlgn="base">
              <a:spcBef>
                <a:spcPct val="0"/>
              </a:spcBef>
              <a:spcAft>
                <a:spcPct val="0"/>
              </a:spcAft>
            </a:pPr>
            <a:r>
              <a:rPr lang="en-US" sz="2400" b="1" dirty="0" err="1">
                <a:solidFill>
                  <a:srgbClr val="000000"/>
                </a:solidFill>
                <a:cs typeface="Arial" pitchFamily="34" charset="0"/>
              </a:rPr>
              <a:t>Embeda</a:t>
            </a:r>
            <a:r>
              <a:rPr lang="en-US" sz="2400" b="1" baseline="30000" dirty="0">
                <a:solidFill>
                  <a:srgbClr val="000000"/>
                </a:solidFill>
                <a:cs typeface="Arial" pitchFamily="34" charset="0"/>
              </a:rPr>
              <a:t>®</a:t>
            </a:r>
            <a:r>
              <a:rPr lang="en-US" sz="2400" b="1" dirty="0">
                <a:solidFill>
                  <a:srgbClr val="000000"/>
                </a:solidFill>
                <a:cs typeface="Arial" pitchFamily="34" charset="0"/>
              </a:rPr>
              <a:t> and Morphine Extended-Release </a:t>
            </a:r>
            <a:r>
              <a:rPr lang="en-US" sz="2400" b="1" dirty="0" smtClean="0">
                <a:solidFill>
                  <a:srgbClr val="000000"/>
                </a:solidFill>
                <a:cs typeface="Arial" pitchFamily="34" charset="0"/>
              </a:rPr>
              <a:t>24 Hour Capsule</a:t>
            </a:r>
            <a:endParaRPr lang="en-US" sz="2400" dirty="0">
              <a:solidFill>
                <a:srgbClr val="000000"/>
              </a:solidFill>
              <a:cs typeface="Arial" pitchFamily="34" charset="0"/>
            </a:endParaRPr>
          </a:p>
        </p:txBody>
      </p:sp>
      <p:sp>
        <p:nvSpPr>
          <p:cNvPr id="8" name="TextBox 7"/>
          <p:cNvSpPr txBox="1"/>
          <p:nvPr/>
        </p:nvSpPr>
        <p:spPr>
          <a:xfrm>
            <a:off x="437408" y="5406041"/>
            <a:ext cx="8330539" cy="400110"/>
          </a:xfrm>
          <a:prstGeom prst="rect">
            <a:avLst/>
          </a:prstGeom>
          <a:noFill/>
        </p:spPr>
        <p:txBody>
          <a:bodyPr wrap="square" rtlCol="0">
            <a:spAutoFit/>
          </a:bodyPr>
          <a:lstStyle/>
          <a:p>
            <a:pPr fontAlgn="base">
              <a:spcBef>
                <a:spcPct val="0"/>
              </a:spcBef>
              <a:spcAft>
                <a:spcPct val="0"/>
              </a:spcAft>
            </a:pPr>
            <a:r>
              <a:rPr lang="en-US" sz="2000" dirty="0">
                <a:solidFill>
                  <a:srgbClr val="000000"/>
                </a:solidFill>
                <a:cs typeface="Arial" pitchFamily="34" charset="0"/>
              </a:rPr>
              <a:t>Cost of Substitution: </a:t>
            </a:r>
            <a:r>
              <a:rPr lang="en-US" sz="2000" dirty="0" smtClean="0">
                <a:solidFill>
                  <a:srgbClr val="000000"/>
                </a:solidFill>
                <a:cs typeface="Arial" pitchFamily="34" charset="0"/>
              </a:rPr>
              <a:t>$114,967</a:t>
            </a:r>
            <a:endParaRPr lang="en-US" sz="2000" dirty="0">
              <a:solidFill>
                <a:srgbClr val="000000"/>
              </a:solidFill>
              <a:cs typeface="Arial" pitchFamily="34" charset="0"/>
            </a:endParaRPr>
          </a:p>
        </p:txBody>
      </p:sp>
      <p:sp>
        <p:nvSpPr>
          <p:cNvPr id="10" name="TextBox 9"/>
          <p:cNvSpPr txBox="1"/>
          <p:nvPr/>
        </p:nvSpPr>
        <p:spPr>
          <a:xfrm>
            <a:off x="665017" y="4812748"/>
            <a:ext cx="7433953" cy="430887"/>
          </a:xfrm>
          <a:prstGeom prst="rect">
            <a:avLst/>
          </a:prstGeom>
          <a:noFill/>
        </p:spPr>
        <p:txBody>
          <a:bodyPr wrap="square" rtlCol="0">
            <a:spAutoFit/>
          </a:bodyPr>
          <a:lstStyle/>
          <a:p>
            <a:pPr fontAlgn="base">
              <a:spcBef>
                <a:spcPct val="0"/>
              </a:spcBef>
              <a:spcAft>
                <a:spcPct val="0"/>
              </a:spcAft>
            </a:pPr>
            <a:r>
              <a:rPr lang="en-US" sz="1100" dirty="0">
                <a:solidFill>
                  <a:srgbClr val="000000"/>
                </a:solidFill>
                <a:cs typeface="Arial" pitchFamily="34" charset="0"/>
              </a:rPr>
              <a:t>*Wholesale acquisition cost per Online Red Book as of </a:t>
            </a:r>
            <a:r>
              <a:rPr lang="en-US" sz="1100" dirty="0" smtClean="0">
                <a:solidFill>
                  <a:srgbClr val="000000"/>
                </a:solidFill>
                <a:cs typeface="Arial" pitchFamily="34" charset="0"/>
              </a:rPr>
              <a:t>3/15/2016</a:t>
            </a:r>
            <a:endParaRPr lang="en-US" sz="1100" dirty="0">
              <a:solidFill>
                <a:srgbClr val="000000"/>
              </a:solidFill>
              <a:cs typeface="Arial" pitchFamily="34" charset="0"/>
            </a:endParaRPr>
          </a:p>
          <a:p>
            <a:pPr fontAlgn="base">
              <a:spcBef>
                <a:spcPct val="0"/>
              </a:spcBef>
              <a:spcAft>
                <a:spcPct val="0"/>
              </a:spcAft>
            </a:pPr>
            <a:r>
              <a:rPr lang="en-US" sz="1100" dirty="0">
                <a:solidFill>
                  <a:srgbClr val="000000"/>
                </a:solidFill>
                <a:cs typeface="Arial" pitchFamily="34" charset="0"/>
              </a:rPr>
              <a:t>ADP=abuse-deterrent property, </a:t>
            </a:r>
            <a:r>
              <a:rPr lang="en-US" sz="1100" dirty="0" smtClean="0">
                <a:solidFill>
                  <a:srgbClr val="000000"/>
                </a:solidFill>
                <a:cs typeface="Arial" pitchFamily="34" charset="0"/>
              </a:rPr>
              <a:t>Q24H=every </a:t>
            </a:r>
            <a:r>
              <a:rPr lang="en-US" sz="1100" dirty="0">
                <a:solidFill>
                  <a:srgbClr val="000000"/>
                </a:solidFill>
                <a:cs typeface="Arial" pitchFamily="34" charset="0"/>
              </a:rPr>
              <a:t>24 hours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85406882"/>
              </p:ext>
            </p:extLst>
          </p:nvPr>
        </p:nvGraphicFramePr>
        <p:xfrm>
          <a:off x="437408" y="2413220"/>
          <a:ext cx="8325592" cy="2391969"/>
        </p:xfrm>
        <a:graphic>
          <a:graphicData uri="http://schemas.openxmlformats.org/drawingml/2006/table">
            <a:tbl>
              <a:tblPr firstRow="1" firstCol="1" bandRow="1"/>
              <a:tblGrid>
                <a:gridCol w="800735"/>
                <a:gridCol w="971657"/>
                <a:gridCol w="838200"/>
                <a:gridCol w="685800"/>
                <a:gridCol w="1066800"/>
                <a:gridCol w="762000"/>
                <a:gridCol w="762000"/>
                <a:gridCol w="838200"/>
                <a:gridCol w="914400"/>
                <a:gridCol w="685800"/>
              </a:tblGrid>
              <a:tr h="652355">
                <a:tc>
                  <a:txBody>
                    <a:bodyPr/>
                    <a:lstStyle/>
                    <a:p>
                      <a:pPr marL="0" marR="0" algn="ctr">
                        <a:lnSpc>
                          <a:spcPct val="115000"/>
                        </a:lnSpc>
                        <a:spcBef>
                          <a:spcPts val="0"/>
                        </a:spcBef>
                        <a:spcAft>
                          <a:spcPts val="0"/>
                        </a:spcAft>
                      </a:pPr>
                      <a:r>
                        <a:rPr lang="en-US" sz="1000" b="1">
                          <a:effectLst/>
                          <a:latin typeface="Arial"/>
                          <a:ea typeface="Calibri"/>
                          <a:cs typeface="Times New Roman"/>
                        </a:rPr>
                        <a:t>Medication</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Strength</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Route of Administration</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Dosing Schedule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Cost/day*</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Units Dispensed 2015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Approximate Cost 2015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869807">
                <a:tc>
                  <a:txBody>
                    <a:bodyPr/>
                    <a:lstStyle/>
                    <a:p>
                      <a:pPr marL="0" marR="0" algn="ctr">
                        <a:lnSpc>
                          <a:spcPct val="115000"/>
                        </a:lnSpc>
                        <a:spcBef>
                          <a:spcPts val="0"/>
                        </a:spcBef>
                        <a:spcAft>
                          <a:spcPts val="0"/>
                        </a:spcAft>
                      </a:pPr>
                      <a:r>
                        <a:rPr lang="en-US" sz="1000">
                          <a:effectLst/>
                          <a:latin typeface="Arial"/>
                          <a:ea typeface="Calibri"/>
                          <a:cs typeface="Times New Roman"/>
                        </a:rPr>
                        <a:t>Embeda</a:t>
                      </a:r>
                      <a:r>
                        <a:rPr lang="en-US" sz="1000" baseline="30000">
                          <a:effectLst/>
                          <a:latin typeface="Arial"/>
                          <a:ea typeface="Calibri"/>
                          <a:cs typeface="Times New Roman"/>
                        </a:rPr>
                        <a: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morphine sulfate/ naltrexone hydrochloride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60 mg/ 2.4 mg</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extended-release capsule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 capsules Q24H</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$28.16</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2,354</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$33,144</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Category II</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9807">
                <a:tc>
                  <a:txBody>
                    <a:bodyPr/>
                    <a:lstStyle/>
                    <a:p>
                      <a:pPr marL="0" marR="0" algn="ctr">
                        <a:lnSpc>
                          <a:spcPct val="115000"/>
                        </a:lnSpc>
                        <a:spcBef>
                          <a:spcPts val="0"/>
                        </a:spcBef>
                        <a:spcAft>
                          <a:spcPts val="0"/>
                        </a:spcAft>
                      </a:pPr>
                      <a:r>
                        <a:rPr lang="en-US" sz="1000">
                          <a:effectLst/>
                          <a:latin typeface="Arial"/>
                          <a:ea typeface="Calibri"/>
                          <a:cs typeface="Times New Roman"/>
                        </a:rPr>
                        <a:t>Morphine extended-release 24 hour</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morphine sulfate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120 mg</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extended-release capsule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 capsule Q24H</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$15.79</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9,294</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$146,752</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1283624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Embeda</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15</a:t>
            </a:fld>
            <a:endParaRPr lang="en-US" altLang="en-US"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1279354638"/>
              </p:ext>
            </p:extLst>
          </p:nvPr>
        </p:nvGraphicFramePr>
        <p:xfrm>
          <a:off x="350322" y="1877207"/>
          <a:ext cx="8518182" cy="3217305"/>
        </p:xfrm>
        <a:graphic>
          <a:graphicData uri="http://schemas.openxmlformats.org/drawingml/2006/table">
            <a:tbl>
              <a:tblPr firstRow="1" firstCol="1" bandRow="1"/>
              <a:tblGrid>
                <a:gridCol w="822972"/>
                <a:gridCol w="807522"/>
                <a:gridCol w="976928"/>
                <a:gridCol w="694756"/>
                <a:gridCol w="1048667"/>
                <a:gridCol w="839646"/>
                <a:gridCol w="748200"/>
                <a:gridCol w="855085"/>
                <a:gridCol w="940635"/>
                <a:gridCol w="783771"/>
              </a:tblGrid>
              <a:tr h="643461">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Strengths</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Route of Administration</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Dosing Schedule</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Cost/unit*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Units Dispensed 2015</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Approximate Cost 2015</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14487">
                <a:tc rowSpan="6">
                  <a:txBody>
                    <a:bodyPr/>
                    <a:lstStyle/>
                    <a:p>
                      <a:pPr marL="0" marR="0">
                        <a:lnSpc>
                          <a:spcPct val="115000"/>
                        </a:lnSpc>
                        <a:spcBef>
                          <a:spcPts val="0"/>
                        </a:spcBef>
                        <a:spcAft>
                          <a:spcPts val="0"/>
                        </a:spcAft>
                      </a:pPr>
                      <a:r>
                        <a:rPr lang="en-US" sz="1000">
                          <a:effectLst/>
                          <a:latin typeface="Arial"/>
                          <a:ea typeface="Calibri"/>
                          <a:cs typeface="Times New Roman"/>
                        </a:rPr>
                        <a:t>Embeda</a:t>
                      </a:r>
                      <a:r>
                        <a:rPr lang="en-US" sz="1000" baseline="30000">
                          <a:effectLst/>
                          <a:latin typeface="Arial"/>
                          <a:ea typeface="Calibri"/>
                          <a:cs typeface="Times New Roman"/>
                        </a:rPr>
                        <a: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 and naltrexone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20 mg/0.8 mg</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extended-release capsule</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Q12H or Q24H</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$5.95</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6,248</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$37,176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Category II</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448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30 mg/1.2 mg</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$8.93</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5,601</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$50,017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1448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50 mg/2 mg</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$11.74</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2,675</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$31,405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1448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60 mg/2.4 mg</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$14.08</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2,354</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$33,144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1448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80 mg/3.2 mg</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$18.78</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598</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$11,230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1448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100 mg/4 mg</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$23.48</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742</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$17,422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14487">
                <a:tc rowSpan="6">
                  <a:txBody>
                    <a:bodyPr/>
                    <a:lstStyle/>
                    <a:p>
                      <a:pPr marL="0" marR="0">
                        <a:lnSpc>
                          <a:spcPct val="115000"/>
                        </a:lnSpc>
                        <a:spcBef>
                          <a:spcPts val="0"/>
                        </a:spcBef>
                        <a:spcAft>
                          <a:spcPts val="0"/>
                        </a:spcAft>
                      </a:pPr>
                      <a:r>
                        <a:rPr lang="en-US" sz="1000">
                          <a:effectLst/>
                          <a:latin typeface="Arial"/>
                          <a:ea typeface="Calibri"/>
                          <a:cs typeface="Times New Roman"/>
                        </a:rPr>
                        <a:t>Kadian</a:t>
                      </a:r>
                      <a:r>
                        <a:rPr lang="en-US" sz="1000" baseline="30000">
                          <a:effectLst/>
                          <a:latin typeface="Arial"/>
                          <a:ea typeface="Calibri"/>
                          <a:cs typeface="Times New Roman"/>
                        </a:rPr>
                        <a: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morphine sulfate</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20 mg</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extended-release capsule</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Q12H or Q24H</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$8.15</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6,034</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$49,177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N/A</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448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30 mg</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$8.87</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2,378</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$21,093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1448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50 mg</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$14.83</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1,596</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$23,669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1448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60 mg</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$17.74</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19,490</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$345,753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1448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80 mg</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$23.63</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1,046</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$24,717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1448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100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$29.16</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10,010</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$291,892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bl>
          </a:graphicData>
        </a:graphic>
      </p:graphicFrame>
      <p:sp>
        <p:nvSpPr>
          <p:cNvPr id="6" name="TextBox 5"/>
          <p:cNvSpPr txBox="1"/>
          <p:nvPr/>
        </p:nvSpPr>
        <p:spPr>
          <a:xfrm>
            <a:off x="504703" y="1415541"/>
            <a:ext cx="8330539" cy="461665"/>
          </a:xfrm>
          <a:prstGeom prst="rect">
            <a:avLst/>
          </a:prstGeom>
          <a:noFill/>
        </p:spPr>
        <p:txBody>
          <a:bodyPr wrap="square" rtlCol="0">
            <a:spAutoFit/>
          </a:bodyPr>
          <a:lstStyle/>
          <a:p>
            <a:pPr algn="ctr"/>
            <a:r>
              <a:rPr lang="en-US" b="1" dirty="0" err="1"/>
              <a:t>Embeda</a:t>
            </a:r>
            <a:r>
              <a:rPr lang="en-US" b="1" baseline="30000" dirty="0"/>
              <a:t>®</a:t>
            </a:r>
            <a:r>
              <a:rPr lang="en-US" b="1" dirty="0"/>
              <a:t> and </a:t>
            </a:r>
            <a:r>
              <a:rPr lang="en-US" b="1" dirty="0" smtClean="0"/>
              <a:t>Kadian</a:t>
            </a:r>
            <a:r>
              <a:rPr lang="en-US" b="1" baseline="30000" dirty="0" smtClean="0"/>
              <a:t>®</a:t>
            </a:r>
            <a:endParaRPr lang="en-US" dirty="0"/>
          </a:p>
        </p:txBody>
      </p:sp>
      <p:sp>
        <p:nvSpPr>
          <p:cNvPr id="8" name="TextBox 7"/>
          <p:cNvSpPr txBox="1"/>
          <p:nvPr/>
        </p:nvSpPr>
        <p:spPr>
          <a:xfrm>
            <a:off x="760021" y="5207146"/>
            <a:ext cx="7433953" cy="430887"/>
          </a:xfrm>
          <a:prstGeom prst="rect">
            <a:avLst/>
          </a:prstGeom>
          <a:noFill/>
        </p:spPr>
        <p:txBody>
          <a:bodyPr wrap="square" rtlCol="0">
            <a:spAutoFit/>
          </a:bodyPr>
          <a:lstStyle/>
          <a:p>
            <a:r>
              <a:rPr lang="en-US" sz="1100" dirty="0"/>
              <a:t>*Wholesale acquisition cost per Online Red Book as of 3/15/2016</a:t>
            </a:r>
          </a:p>
          <a:p>
            <a:r>
              <a:rPr lang="en-US" sz="1100" dirty="0"/>
              <a:t>ADP=abuse-deterrent property, Q12H=every 12 hours, Q24H=every 24 hours</a:t>
            </a:r>
          </a:p>
        </p:txBody>
      </p:sp>
      <p:sp>
        <p:nvSpPr>
          <p:cNvPr id="9" name="TextBox 8"/>
          <p:cNvSpPr txBox="1"/>
          <p:nvPr/>
        </p:nvSpPr>
        <p:spPr>
          <a:xfrm>
            <a:off x="504703" y="5638033"/>
            <a:ext cx="7689271" cy="400110"/>
          </a:xfrm>
          <a:prstGeom prst="rect">
            <a:avLst/>
          </a:prstGeom>
          <a:noFill/>
        </p:spPr>
        <p:txBody>
          <a:bodyPr wrap="square" rtlCol="0">
            <a:spAutoFit/>
          </a:bodyPr>
          <a:lstStyle/>
          <a:p>
            <a:r>
              <a:rPr lang="en-US" sz="2000" dirty="0"/>
              <a:t>Cost of Substitution: -$151,327 (Cost Avoidance)</a:t>
            </a:r>
          </a:p>
        </p:txBody>
      </p:sp>
    </p:spTree>
    <p:extLst>
      <p:ext uri="{BB962C8B-B14F-4D97-AF65-F5344CB8AC3E}">
        <p14:creationId xmlns:p14="http://schemas.microsoft.com/office/powerpoint/2010/main" val="2959481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Embeda</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16</a:t>
            </a:fld>
            <a:endParaRPr lang="en-US" altLang="en-US" dirty="0">
              <a:solidFill>
                <a:srgbClr val="000000"/>
              </a:solidFill>
            </a:endParaRPr>
          </a:p>
        </p:txBody>
      </p:sp>
      <p:sp>
        <p:nvSpPr>
          <p:cNvPr id="6" name="TextBox 5"/>
          <p:cNvSpPr txBox="1"/>
          <p:nvPr/>
        </p:nvSpPr>
        <p:spPr>
          <a:xfrm>
            <a:off x="288512" y="1951556"/>
            <a:ext cx="8597735" cy="461665"/>
          </a:xfrm>
          <a:prstGeom prst="rect">
            <a:avLst/>
          </a:prstGeom>
          <a:noFill/>
        </p:spPr>
        <p:txBody>
          <a:bodyPr wrap="square" rtlCol="0">
            <a:spAutoFit/>
          </a:bodyPr>
          <a:lstStyle/>
          <a:p>
            <a:pPr algn="ctr" fontAlgn="base">
              <a:spcBef>
                <a:spcPct val="0"/>
              </a:spcBef>
              <a:spcAft>
                <a:spcPct val="0"/>
              </a:spcAft>
            </a:pPr>
            <a:r>
              <a:rPr lang="en-US" sz="2400" b="1" dirty="0" err="1">
                <a:solidFill>
                  <a:srgbClr val="000000"/>
                </a:solidFill>
                <a:cs typeface="Arial" pitchFamily="34" charset="0"/>
              </a:rPr>
              <a:t>Embeda</a:t>
            </a:r>
            <a:r>
              <a:rPr lang="en-US" sz="2400" b="1" baseline="30000" dirty="0">
                <a:solidFill>
                  <a:srgbClr val="000000"/>
                </a:solidFill>
                <a:cs typeface="Arial" pitchFamily="34" charset="0"/>
              </a:rPr>
              <a:t>®</a:t>
            </a:r>
            <a:r>
              <a:rPr lang="en-US" sz="2400" b="1" dirty="0">
                <a:solidFill>
                  <a:srgbClr val="000000"/>
                </a:solidFill>
                <a:cs typeface="Arial" pitchFamily="34" charset="0"/>
              </a:rPr>
              <a:t> and </a:t>
            </a:r>
            <a:r>
              <a:rPr lang="en-US" sz="2400" b="1" dirty="0" err="1" smtClean="0">
                <a:solidFill>
                  <a:srgbClr val="000000"/>
                </a:solidFill>
                <a:cs typeface="Arial" pitchFamily="34" charset="0"/>
              </a:rPr>
              <a:t>Kadian</a:t>
            </a:r>
            <a:r>
              <a:rPr lang="en-US" sz="2400" b="1" baseline="30000" dirty="0" smtClean="0">
                <a:solidFill>
                  <a:srgbClr val="000000"/>
                </a:solidFill>
                <a:cs typeface="Arial" pitchFamily="34" charset="0"/>
              </a:rPr>
              <a:t>®</a:t>
            </a:r>
            <a:endParaRPr lang="en-US" sz="2400" dirty="0">
              <a:solidFill>
                <a:srgbClr val="000000"/>
              </a:solidFill>
              <a:cs typeface="Arial" pitchFamily="34" charset="0"/>
            </a:endParaRPr>
          </a:p>
        </p:txBody>
      </p:sp>
      <p:sp>
        <p:nvSpPr>
          <p:cNvPr id="8" name="TextBox 7"/>
          <p:cNvSpPr txBox="1"/>
          <p:nvPr/>
        </p:nvSpPr>
        <p:spPr>
          <a:xfrm>
            <a:off x="437408" y="5406041"/>
            <a:ext cx="8330539" cy="400110"/>
          </a:xfrm>
          <a:prstGeom prst="rect">
            <a:avLst/>
          </a:prstGeom>
          <a:noFill/>
        </p:spPr>
        <p:txBody>
          <a:bodyPr wrap="square" rtlCol="0">
            <a:spAutoFit/>
          </a:bodyPr>
          <a:lstStyle/>
          <a:p>
            <a:pPr fontAlgn="base">
              <a:spcBef>
                <a:spcPct val="0"/>
              </a:spcBef>
              <a:spcAft>
                <a:spcPct val="0"/>
              </a:spcAft>
            </a:pPr>
            <a:r>
              <a:rPr lang="en-US" sz="2000" dirty="0">
                <a:solidFill>
                  <a:srgbClr val="000000"/>
                </a:solidFill>
                <a:cs typeface="Arial" pitchFamily="34" charset="0"/>
              </a:rPr>
              <a:t>Cost of Substitution: </a:t>
            </a:r>
            <a:r>
              <a:rPr lang="en-US" sz="2000" dirty="0" smtClean="0">
                <a:solidFill>
                  <a:srgbClr val="000000"/>
                </a:solidFill>
                <a:cs typeface="Arial" pitchFamily="34" charset="0"/>
              </a:rPr>
              <a:t>$208</a:t>
            </a:r>
            <a:endParaRPr lang="en-US" sz="2000" dirty="0">
              <a:solidFill>
                <a:srgbClr val="000000"/>
              </a:solidFill>
              <a:cs typeface="Arial" pitchFamily="34" charset="0"/>
            </a:endParaRPr>
          </a:p>
        </p:txBody>
      </p:sp>
      <p:sp>
        <p:nvSpPr>
          <p:cNvPr id="10" name="TextBox 9"/>
          <p:cNvSpPr txBox="1"/>
          <p:nvPr/>
        </p:nvSpPr>
        <p:spPr>
          <a:xfrm>
            <a:off x="665017" y="4812748"/>
            <a:ext cx="7433953" cy="430887"/>
          </a:xfrm>
          <a:prstGeom prst="rect">
            <a:avLst/>
          </a:prstGeom>
          <a:noFill/>
        </p:spPr>
        <p:txBody>
          <a:bodyPr wrap="square" rtlCol="0">
            <a:spAutoFit/>
          </a:bodyPr>
          <a:lstStyle/>
          <a:p>
            <a:pPr fontAlgn="base">
              <a:spcBef>
                <a:spcPct val="0"/>
              </a:spcBef>
              <a:spcAft>
                <a:spcPct val="0"/>
              </a:spcAft>
            </a:pPr>
            <a:r>
              <a:rPr lang="en-US" sz="1100" dirty="0">
                <a:solidFill>
                  <a:srgbClr val="000000"/>
                </a:solidFill>
                <a:cs typeface="Arial" pitchFamily="34" charset="0"/>
              </a:rPr>
              <a:t>*Wholesale acquisition cost per Online Red Book as of 3/15/2016</a:t>
            </a:r>
          </a:p>
          <a:p>
            <a:pPr fontAlgn="base">
              <a:spcBef>
                <a:spcPct val="0"/>
              </a:spcBef>
              <a:spcAft>
                <a:spcPct val="0"/>
              </a:spcAft>
            </a:pPr>
            <a:r>
              <a:rPr lang="en-US" sz="1100" dirty="0">
                <a:solidFill>
                  <a:srgbClr val="000000"/>
                </a:solidFill>
                <a:cs typeface="Arial" pitchFamily="34" charset="0"/>
              </a:rPr>
              <a:t>ADP=abuse-deterrent property, </a:t>
            </a:r>
            <a:r>
              <a:rPr lang="en-US" sz="1100" dirty="0" smtClean="0">
                <a:solidFill>
                  <a:srgbClr val="000000"/>
                </a:solidFill>
                <a:cs typeface="Arial" pitchFamily="34" charset="0"/>
              </a:rPr>
              <a:t>Q12H=every 12 hours, Q24H=every </a:t>
            </a:r>
            <a:r>
              <a:rPr lang="en-US" sz="1100" dirty="0">
                <a:solidFill>
                  <a:srgbClr val="000000"/>
                </a:solidFill>
                <a:cs typeface="Arial" pitchFamily="34" charset="0"/>
              </a:rPr>
              <a:t>24 hours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00404122"/>
              </p:ext>
            </p:extLst>
          </p:nvPr>
        </p:nvGraphicFramePr>
        <p:xfrm>
          <a:off x="437408" y="2413220"/>
          <a:ext cx="8325592" cy="2391969"/>
        </p:xfrm>
        <a:graphic>
          <a:graphicData uri="http://schemas.openxmlformats.org/drawingml/2006/table">
            <a:tbl>
              <a:tblPr firstRow="1" firstCol="1" bandRow="1"/>
              <a:tblGrid>
                <a:gridCol w="800735"/>
                <a:gridCol w="971657"/>
                <a:gridCol w="838200"/>
                <a:gridCol w="685800"/>
                <a:gridCol w="1066800"/>
                <a:gridCol w="762000"/>
                <a:gridCol w="762000"/>
                <a:gridCol w="838200"/>
                <a:gridCol w="914400"/>
                <a:gridCol w="685800"/>
              </a:tblGrid>
              <a:tr h="652355">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Strength</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Route of Administration</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Dosing Schedule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Cost/day*</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Units Dispensed 2015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Approximate Cost 2015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869807">
                <a:tc>
                  <a:txBody>
                    <a:bodyPr/>
                    <a:lstStyle/>
                    <a:p>
                      <a:pPr marL="0" marR="0" algn="ctr">
                        <a:lnSpc>
                          <a:spcPct val="115000"/>
                        </a:lnSpc>
                        <a:spcBef>
                          <a:spcPts val="0"/>
                        </a:spcBef>
                        <a:spcAft>
                          <a:spcPts val="0"/>
                        </a:spcAft>
                      </a:pPr>
                      <a:r>
                        <a:rPr lang="en-US" sz="1000">
                          <a:effectLst/>
                          <a:latin typeface="Arial"/>
                          <a:ea typeface="Calibri"/>
                          <a:cs typeface="Times New Roman"/>
                        </a:rPr>
                        <a:t>Embeda</a:t>
                      </a:r>
                      <a:r>
                        <a:rPr lang="en-US" sz="1000" baseline="30000">
                          <a:effectLst/>
                          <a:latin typeface="Arial"/>
                          <a:ea typeface="Calibri"/>
                          <a:cs typeface="Times New Roman"/>
                        </a:rPr>
                        <a: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morphine sulfate/ naltrexone hydrochloride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20 </a:t>
                      </a:r>
                      <a:r>
                        <a:rPr lang="en-US" sz="1000" dirty="0">
                          <a:effectLst/>
                          <a:latin typeface="Arial"/>
                          <a:ea typeface="Calibri"/>
                          <a:cs typeface="Times New Roman"/>
                        </a:rPr>
                        <a:t>mg/ </a:t>
                      </a:r>
                      <a:r>
                        <a:rPr lang="en-US" sz="1000" baseline="0" dirty="0" smtClean="0">
                          <a:effectLst/>
                          <a:latin typeface="Arial"/>
                          <a:ea typeface="Calibri"/>
                          <a:cs typeface="Times New Roman"/>
                        </a:rPr>
                        <a:t>0.8</a:t>
                      </a:r>
                      <a:r>
                        <a:rPr lang="en-US" sz="1000" dirty="0" smtClean="0">
                          <a:effectLst/>
                          <a:latin typeface="Arial"/>
                          <a:ea typeface="Calibri"/>
                          <a:cs typeface="Times New Roman"/>
                        </a:rPr>
                        <a:t> </a:t>
                      </a:r>
                      <a:r>
                        <a:rPr lang="en-US" sz="1000" dirty="0">
                          <a:effectLst/>
                          <a:latin typeface="Arial"/>
                          <a:ea typeface="Calibri"/>
                          <a:cs typeface="Times New Roman"/>
                        </a:rPr>
                        <a:t>mg</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extended-release capsule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2 capsules </a:t>
                      </a:r>
                      <a:r>
                        <a:rPr lang="en-US" sz="1000" dirty="0" smtClean="0">
                          <a:effectLst/>
                          <a:latin typeface="Arial"/>
                          <a:ea typeface="Calibri"/>
                          <a:cs typeface="Times New Roman"/>
                        </a:rPr>
                        <a:t>Q12H</a:t>
                      </a:r>
                      <a:r>
                        <a:rPr lang="en-US" sz="1000" baseline="0" dirty="0" smtClean="0">
                          <a:effectLst/>
                          <a:latin typeface="Arial"/>
                          <a:ea typeface="Calibri"/>
                          <a:cs typeface="Times New Roman"/>
                        </a:rPr>
                        <a:t> or Q24H</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$11.90</a:t>
                      </a:r>
                      <a:r>
                        <a:rPr lang="en-US" sz="1000" baseline="0" dirty="0" smtClean="0">
                          <a:effectLst/>
                          <a:latin typeface="Arial"/>
                          <a:ea typeface="Calibri"/>
                          <a:cs typeface="Times New Roman"/>
                        </a:rPr>
                        <a:t> to  $23.80</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6,248</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$37,176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Category II</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9807">
                <a:tc>
                  <a:txBody>
                    <a:bodyPr/>
                    <a:lstStyle/>
                    <a:p>
                      <a:pPr marL="0" marR="0" algn="ctr">
                        <a:lnSpc>
                          <a:spcPct val="115000"/>
                        </a:lnSpc>
                        <a:spcBef>
                          <a:spcPts val="0"/>
                        </a:spcBef>
                        <a:spcAft>
                          <a:spcPts val="0"/>
                        </a:spcAft>
                      </a:pPr>
                      <a:r>
                        <a:rPr lang="en-US" sz="1100" dirty="0" err="1" smtClean="0">
                          <a:effectLst/>
                          <a:latin typeface="Calibri"/>
                          <a:ea typeface="Calibri"/>
                          <a:cs typeface="Times New Roman"/>
                        </a:rPr>
                        <a:t>Kadian</a:t>
                      </a:r>
                      <a:r>
                        <a:rPr lang="en-US" sz="1100" baseline="30000" dirty="0" smtClean="0">
                          <a:effectLst/>
                          <a:latin typeface="Calibri"/>
                          <a:ea typeface="Calibri"/>
                          <a:cs typeface="Times New Roman"/>
                        </a:rPr>
                        <a:t>®</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morphine sulfate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40 </a:t>
                      </a:r>
                      <a:r>
                        <a:rPr lang="en-US" sz="1000" dirty="0">
                          <a:effectLst/>
                          <a:latin typeface="Arial"/>
                          <a:ea typeface="Calibri"/>
                          <a:cs typeface="Times New Roman"/>
                        </a:rPr>
                        <a:t>mg</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extended-release capsule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 capsule </a:t>
                      </a:r>
                      <a:r>
                        <a:rPr lang="en-US" sz="1000" dirty="0" smtClean="0">
                          <a:effectLst/>
                          <a:latin typeface="Arial"/>
                          <a:ea typeface="Calibri"/>
                          <a:cs typeface="Times New Roman"/>
                        </a:rPr>
                        <a:t>Q12H</a:t>
                      </a:r>
                      <a:r>
                        <a:rPr lang="en-US" sz="1000" baseline="0" dirty="0" smtClean="0">
                          <a:effectLst/>
                          <a:latin typeface="Arial"/>
                          <a:ea typeface="Calibri"/>
                          <a:cs typeface="Times New Roman"/>
                        </a:rPr>
                        <a:t> or Q24H</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a:t>
                      </a:r>
                      <a:r>
                        <a:rPr lang="en-US" sz="1000" dirty="0" smtClean="0">
                          <a:effectLst/>
                          <a:latin typeface="Arial"/>
                          <a:ea typeface="Calibri"/>
                          <a:cs typeface="Times New Roman"/>
                        </a:rPr>
                        <a:t>11.83</a:t>
                      </a:r>
                      <a:r>
                        <a:rPr lang="en-US" sz="1000" baseline="0" dirty="0" smtClean="0">
                          <a:effectLst/>
                          <a:latin typeface="Arial"/>
                          <a:ea typeface="Calibri"/>
                          <a:cs typeface="Times New Roman"/>
                        </a:rPr>
                        <a:t> to $23.66</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2,964</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$35,064</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0325882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Embeda</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17</a:t>
            </a:fld>
            <a:endParaRPr lang="en-US" altLang="en-US" dirty="0">
              <a:solidFill>
                <a:srgbClr val="000000"/>
              </a:solidFill>
            </a:endParaRPr>
          </a:p>
        </p:txBody>
      </p:sp>
      <p:sp>
        <p:nvSpPr>
          <p:cNvPr id="6" name="TextBox 5"/>
          <p:cNvSpPr txBox="1"/>
          <p:nvPr/>
        </p:nvSpPr>
        <p:spPr>
          <a:xfrm>
            <a:off x="288512" y="1951556"/>
            <a:ext cx="8597735" cy="461665"/>
          </a:xfrm>
          <a:prstGeom prst="rect">
            <a:avLst/>
          </a:prstGeom>
          <a:noFill/>
        </p:spPr>
        <p:txBody>
          <a:bodyPr wrap="square" rtlCol="0">
            <a:spAutoFit/>
          </a:bodyPr>
          <a:lstStyle/>
          <a:p>
            <a:pPr algn="ctr" fontAlgn="base">
              <a:spcBef>
                <a:spcPct val="0"/>
              </a:spcBef>
              <a:spcAft>
                <a:spcPct val="0"/>
              </a:spcAft>
            </a:pPr>
            <a:r>
              <a:rPr lang="en-US" sz="2400" b="1" dirty="0" err="1">
                <a:solidFill>
                  <a:srgbClr val="000000"/>
                </a:solidFill>
                <a:cs typeface="Arial" pitchFamily="34" charset="0"/>
              </a:rPr>
              <a:t>Embeda</a:t>
            </a:r>
            <a:r>
              <a:rPr lang="en-US" sz="2400" b="1" baseline="30000" dirty="0">
                <a:solidFill>
                  <a:srgbClr val="000000"/>
                </a:solidFill>
                <a:cs typeface="Arial" pitchFamily="34" charset="0"/>
              </a:rPr>
              <a:t>®</a:t>
            </a:r>
            <a:r>
              <a:rPr lang="en-US" sz="2400" b="1" dirty="0">
                <a:solidFill>
                  <a:srgbClr val="000000"/>
                </a:solidFill>
                <a:cs typeface="Arial" pitchFamily="34" charset="0"/>
              </a:rPr>
              <a:t> and </a:t>
            </a:r>
            <a:r>
              <a:rPr lang="en-US" sz="2400" b="1" dirty="0" err="1">
                <a:solidFill>
                  <a:srgbClr val="000000"/>
                </a:solidFill>
                <a:cs typeface="Arial" pitchFamily="34" charset="0"/>
              </a:rPr>
              <a:t>Kadian</a:t>
            </a:r>
            <a:r>
              <a:rPr lang="en-US" sz="2400" b="1" baseline="30000" dirty="0">
                <a:solidFill>
                  <a:srgbClr val="000000"/>
                </a:solidFill>
                <a:cs typeface="Arial" pitchFamily="34" charset="0"/>
              </a:rPr>
              <a:t>®</a:t>
            </a:r>
            <a:endParaRPr lang="en-US" sz="2400" dirty="0">
              <a:solidFill>
                <a:srgbClr val="000000"/>
              </a:solidFill>
              <a:cs typeface="Arial" pitchFamily="34" charset="0"/>
            </a:endParaRPr>
          </a:p>
        </p:txBody>
      </p:sp>
      <p:sp>
        <p:nvSpPr>
          <p:cNvPr id="8" name="TextBox 7"/>
          <p:cNvSpPr txBox="1"/>
          <p:nvPr/>
        </p:nvSpPr>
        <p:spPr>
          <a:xfrm>
            <a:off x="437408" y="5406041"/>
            <a:ext cx="8330539" cy="400110"/>
          </a:xfrm>
          <a:prstGeom prst="rect">
            <a:avLst/>
          </a:prstGeom>
          <a:noFill/>
        </p:spPr>
        <p:txBody>
          <a:bodyPr wrap="square" rtlCol="0">
            <a:spAutoFit/>
          </a:bodyPr>
          <a:lstStyle/>
          <a:p>
            <a:pPr fontAlgn="base">
              <a:spcBef>
                <a:spcPct val="0"/>
              </a:spcBef>
              <a:spcAft>
                <a:spcPct val="0"/>
              </a:spcAft>
            </a:pPr>
            <a:r>
              <a:rPr lang="en-US" sz="2000" dirty="0">
                <a:solidFill>
                  <a:srgbClr val="000000"/>
                </a:solidFill>
                <a:cs typeface="Arial" pitchFamily="34" charset="0"/>
              </a:rPr>
              <a:t>Cost of Substitution: </a:t>
            </a:r>
            <a:r>
              <a:rPr lang="en-US" sz="2000" dirty="0" smtClean="0">
                <a:solidFill>
                  <a:srgbClr val="000000"/>
                </a:solidFill>
                <a:cs typeface="Arial" pitchFamily="34" charset="0"/>
              </a:rPr>
              <a:t>-$5,620 (</a:t>
            </a:r>
            <a:r>
              <a:rPr lang="en-US" sz="2000" smtClean="0">
                <a:solidFill>
                  <a:srgbClr val="000000"/>
                </a:solidFill>
                <a:cs typeface="Arial" pitchFamily="34" charset="0"/>
              </a:rPr>
              <a:t>Cost Avoidance)</a:t>
            </a:r>
            <a:endParaRPr lang="en-US" sz="2000" dirty="0">
              <a:solidFill>
                <a:srgbClr val="000000"/>
              </a:solidFill>
              <a:cs typeface="Arial" pitchFamily="34" charset="0"/>
            </a:endParaRPr>
          </a:p>
        </p:txBody>
      </p:sp>
      <p:sp>
        <p:nvSpPr>
          <p:cNvPr id="10" name="TextBox 9"/>
          <p:cNvSpPr txBox="1"/>
          <p:nvPr/>
        </p:nvSpPr>
        <p:spPr>
          <a:xfrm>
            <a:off x="665017" y="4812748"/>
            <a:ext cx="7433953" cy="430887"/>
          </a:xfrm>
          <a:prstGeom prst="rect">
            <a:avLst/>
          </a:prstGeom>
          <a:noFill/>
        </p:spPr>
        <p:txBody>
          <a:bodyPr wrap="square" rtlCol="0">
            <a:spAutoFit/>
          </a:bodyPr>
          <a:lstStyle/>
          <a:p>
            <a:pPr fontAlgn="base">
              <a:spcBef>
                <a:spcPct val="0"/>
              </a:spcBef>
              <a:spcAft>
                <a:spcPct val="0"/>
              </a:spcAft>
            </a:pPr>
            <a:r>
              <a:rPr lang="en-US" sz="1100" dirty="0">
                <a:solidFill>
                  <a:srgbClr val="000000"/>
                </a:solidFill>
                <a:cs typeface="Arial" pitchFamily="34" charset="0"/>
              </a:rPr>
              <a:t>*Wholesale acquisition cost per Online Red Book as of 3/15/2016</a:t>
            </a:r>
          </a:p>
          <a:p>
            <a:pPr fontAlgn="base">
              <a:spcBef>
                <a:spcPct val="0"/>
              </a:spcBef>
              <a:spcAft>
                <a:spcPct val="0"/>
              </a:spcAft>
            </a:pPr>
            <a:r>
              <a:rPr lang="en-US" sz="1100" dirty="0">
                <a:solidFill>
                  <a:srgbClr val="000000"/>
                </a:solidFill>
                <a:cs typeface="Arial" pitchFamily="34" charset="0"/>
              </a:rPr>
              <a:t>ADP=abuse-deterrent property, Q12H=every 12 hours, Q24H=every 24 hours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864258658"/>
              </p:ext>
            </p:extLst>
          </p:nvPr>
        </p:nvGraphicFramePr>
        <p:xfrm>
          <a:off x="437408" y="2413220"/>
          <a:ext cx="8325592" cy="2391969"/>
        </p:xfrm>
        <a:graphic>
          <a:graphicData uri="http://schemas.openxmlformats.org/drawingml/2006/table">
            <a:tbl>
              <a:tblPr firstRow="1" firstCol="1" bandRow="1"/>
              <a:tblGrid>
                <a:gridCol w="800735"/>
                <a:gridCol w="971657"/>
                <a:gridCol w="838200"/>
                <a:gridCol w="685800"/>
                <a:gridCol w="1066800"/>
                <a:gridCol w="762000"/>
                <a:gridCol w="762000"/>
                <a:gridCol w="838200"/>
                <a:gridCol w="914400"/>
                <a:gridCol w="685800"/>
              </a:tblGrid>
              <a:tr h="652355">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Strength</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Route of Administration</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Dosing Schedule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Cost/day*</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Units Dispensed 2015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Approximate Cost 2015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869807">
                <a:tc>
                  <a:txBody>
                    <a:bodyPr/>
                    <a:lstStyle/>
                    <a:p>
                      <a:pPr marL="0" marR="0" algn="ctr">
                        <a:lnSpc>
                          <a:spcPct val="115000"/>
                        </a:lnSpc>
                        <a:spcBef>
                          <a:spcPts val="0"/>
                        </a:spcBef>
                        <a:spcAft>
                          <a:spcPts val="0"/>
                        </a:spcAft>
                      </a:pPr>
                      <a:r>
                        <a:rPr lang="en-US" sz="1000">
                          <a:effectLst/>
                          <a:latin typeface="Arial"/>
                          <a:ea typeface="Calibri"/>
                          <a:cs typeface="Times New Roman"/>
                        </a:rPr>
                        <a:t>Embeda</a:t>
                      </a:r>
                      <a:r>
                        <a:rPr lang="en-US" sz="1000" baseline="30000">
                          <a:effectLst/>
                          <a:latin typeface="Arial"/>
                          <a:ea typeface="Calibri"/>
                          <a:cs typeface="Times New Roman"/>
                        </a:rPr>
                        <a: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morphine sulfate/ naltrexone hydrochloride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100 mg/</a:t>
                      </a:r>
                      <a:r>
                        <a:rPr lang="en-US" sz="1000" baseline="0" dirty="0" smtClean="0">
                          <a:effectLst/>
                          <a:latin typeface="Arial"/>
                          <a:ea typeface="Calibri"/>
                          <a:cs typeface="Times New Roman"/>
                        </a:rPr>
                        <a:t>4</a:t>
                      </a:r>
                      <a:r>
                        <a:rPr lang="en-US" sz="1000" dirty="0" smtClean="0">
                          <a:effectLst/>
                          <a:latin typeface="Arial"/>
                          <a:ea typeface="Calibri"/>
                          <a:cs typeface="Times New Roman"/>
                        </a:rPr>
                        <a:t> </a:t>
                      </a:r>
                      <a:r>
                        <a:rPr lang="en-US" sz="1000" dirty="0">
                          <a:effectLst/>
                          <a:latin typeface="Arial"/>
                          <a:ea typeface="Calibri"/>
                          <a:cs typeface="Times New Roman"/>
                        </a:rPr>
                        <a:t>mg</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extended-release capsule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2 capsules </a:t>
                      </a:r>
                      <a:r>
                        <a:rPr lang="en-US" sz="1000" dirty="0" smtClean="0">
                          <a:effectLst/>
                          <a:latin typeface="Arial"/>
                          <a:ea typeface="Calibri"/>
                          <a:cs typeface="Times New Roman"/>
                        </a:rPr>
                        <a:t>Q12H</a:t>
                      </a:r>
                      <a:r>
                        <a:rPr lang="en-US" sz="1000" baseline="0" dirty="0" smtClean="0">
                          <a:effectLst/>
                          <a:latin typeface="Arial"/>
                          <a:ea typeface="Calibri"/>
                          <a:cs typeface="Times New Roman"/>
                        </a:rPr>
                        <a:t> or Q24H</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$46.96</a:t>
                      </a:r>
                      <a:r>
                        <a:rPr lang="en-US" sz="1000" baseline="0" dirty="0" smtClean="0">
                          <a:effectLst/>
                          <a:latin typeface="Arial"/>
                          <a:ea typeface="Calibri"/>
                          <a:cs typeface="Times New Roman"/>
                        </a:rPr>
                        <a:t> to  $93.92</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742</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$17,422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Category II</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9807">
                <a:tc>
                  <a:txBody>
                    <a:bodyPr/>
                    <a:lstStyle/>
                    <a:p>
                      <a:pPr marL="0" marR="0" algn="ctr">
                        <a:lnSpc>
                          <a:spcPct val="115000"/>
                        </a:lnSpc>
                        <a:spcBef>
                          <a:spcPts val="0"/>
                        </a:spcBef>
                        <a:spcAft>
                          <a:spcPts val="0"/>
                        </a:spcAft>
                      </a:pPr>
                      <a:r>
                        <a:rPr lang="en-US" sz="1100" dirty="0" err="1" smtClean="0">
                          <a:effectLst/>
                          <a:latin typeface="Calibri"/>
                          <a:ea typeface="Calibri"/>
                          <a:cs typeface="Times New Roman"/>
                        </a:rPr>
                        <a:t>Kadian</a:t>
                      </a:r>
                      <a:r>
                        <a:rPr lang="en-US" sz="1100" baseline="30000" dirty="0" smtClean="0">
                          <a:effectLst/>
                          <a:latin typeface="Calibri"/>
                          <a:ea typeface="Calibri"/>
                          <a:cs typeface="Times New Roman"/>
                        </a:rPr>
                        <a:t>®</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morphine sulfate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200 </a:t>
                      </a:r>
                      <a:r>
                        <a:rPr lang="en-US" sz="1000" dirty="0">
                          <a:effectLst/>
                          <a:latin typeface="Arial"/>
                          <a:ea typeface="Calibri"/>
                          <a:cs typeface="Times New Roman"/>
                        </a:rPr>
                        <a:t>mg</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extended-release capsule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 capsule </a:t>
                      </a:r>
                      <a:r>
                        <a:rPr lang="en-US" sz="1000" dirty="0" smtClean="0">
                          <a:effectLst/>
                          <a:latin typeface="Arial"/>
                          <a:ea typeface="Calibri"/>
                          <a:cs typeface="Times New Roman"/>
                        </a:rPr>
                        <a:t>Q12H</a:t>
                      </a:r>
                      <a:r>
                        <a:rPr lang="en-US" sz="1000" baseline="0" dirty="0" smtClean="0">
                          <a:effectLst/>
                          <a:latin typeface="Arial"/>
                          <a:ea typeface="Calibri"/>
                          <a:cs typeface="Times New Roman"/>
                        </a:rPr>
                        <a:t> or Q24H</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$59.91</a:t>
                      </a:r>
                      <a:r>
                        <a:rPr lang="en-US" sz="1000" baseline="0" dirty="0" smtClean="0">
                          <a:effectLst/>
                          <a:latin typeface="Arial"/>
                          <a:ea typeface="Calibri"/>
                          <a:cs typeface="Times New Roman"/>
                        </a:rPr>
                        <a:t> to $119.82</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434</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$26,001</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1682919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Embeda</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18</a:t>
            </a:fld>
            <a:endParaRPr lang="en-US" altLang="en-US"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3667127204"/>
              </p:ext>
            </p:extLst>
          </p:nvPr>
        </p:nvGraphicFramePr>
        <p:xfrm>
          <a:off x="237507" y="2055330"/>
          <a:ext cx="8621486" cy="3013654"/>
        </p:xfrm>
        <a:graphic>
          <a:graphicData uri="http://schemas.openxmlformats.org/drawingml/2006/table">
            <a:tbl>
              <a:tblPr firstRow="1" firstCol="1" bandRow="1"/>
              <a:tblGrid>
                <a:gridCol w="843148"/>
                <a:gridCol w="782680"/>
                <a:gridCol w="1004741"/>
                <a:gridCol w="723329"/>
                <a:gridCol w="1091794"/>
                <a:gridCol w="874177"/>
                <a:gridCol w="778970"/>
                <a:gridCol w="890251"/>
                <a:gridCol w="943627"/>
                <a:gridCol w="688769"/>
              </a:tblGrid>
              <a:tr h="609274">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Strengths</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Route of Administration</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Dosing Schedule</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Cost/unit*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Units Dispensed 2015</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Approximate Cost 2015</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00365">
                <a:tc rowSpan="6">
                  <a:txBody>
                    <a:bodyPr/>
                    <a:lstStyle/>
                    <a:p>
                      <a:pPr marL="0" marR="0" algn="ctr">
                        <a:lnSpc>
                          <a:spcPct val="115000"/>
                        </a:lnSpc>
                        <a:spcBef>
                          <a:spcPts val="0"/>
                        </a:spcBef>
                        <a:spcAft>
                          <a:spcPts val="0"/>
                        </a:spcAft>
                      </a:pPr>
                      <a:r>
                        <a:rPr lang="en-US" sz="1000" dirty="0" err="1">
                          <a:effectLst/>
                          <a:latin typeface="Arial"/>
                          <a:ea typeface="Calibri"/>
                          <a:cs typeface="Times New Roman"/>
                        </a:rPr>
                        <a:t>Embeda</a:t>
                      </a:r>
                      <a:r>
                        <a:rPr lang="en-US" sz="1000" baseline="30000" dirty="0">
                          <a:effectLst/>
                          <a:latin typeface="Arial"/>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morphine sulfate and naltrexone</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20 mg/0.8 mg</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extended-release capsule</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Q12H or Q24H</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$5.95</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6,248</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$37,176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Category II</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0365">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30 mg/1.2 mg</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$8.93</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5,601</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$50,017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00365">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50 mg/2 mg</a:t>
                      </a:r>
                      <a:endParaRPr lang="en-US" sz="1100" dirty="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$11.74</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2,675</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$31,405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00365">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60 mg/2.4 mg</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$14.08</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2,354</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$33,144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00365">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80 mg/3.2 mg</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$18.78</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598</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$11,230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00365">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100 mg/4 mg</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$23.48</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742</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$17,422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00365">
                <a:tc rowSpan="6">
                  <a:txBody>
                    <a:bodyPr/>
                    <a:lstStyle/>
                    <a:p>
                      <a:pPr marL="0" marR="0" algn="ctr">
                        <a:lnSpc>
                          <a:spcPct val="115000"/>
                        </a:lnSpc>
                        <a:spcBef>
                          <a:spcPts val="0"/>
                        </a:spcBef>
                        <a:spcAft>
                          <a:spcPts val="0"/>
                        </a:spcAft>
                      </a:pPr>
                      <a:r>
                        <a:rPr lang="en-US" sz="1000">
                          <a:effectLst/>
                          <a:latin typeface="Arial"/>
                          <a:ea typeface="Calibri"/>
                          <a:cs typeface="Times New Roman"/>
                        </a:rPr>
                        <a:t>Morphine extended-release 12 or 24 hour</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morphine sulfate</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20 mg</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capsule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Q12H or Q24H</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$4.18</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48,677</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$203,470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lnSpc>
                          <a:spcPct val="115000"/>
                        </a:lnSpc>
                        <a:spcBef>
                          <a:spcPts val="0"/>
                        </a:spcBef>
                        <a:spcAft>
                          <a:spcPts val="0"/>
                        </a:spcAft>
                      </a:pPr>
                      <a:r>
                        <a:rPr lang="en-US" sz="1000">
                          <a:effectLst/>
                          <a:latin typeface="Arial"/>
                          <a:ea typeface="Calibri"/>
                          <a:cs typeface="Times New Roman"/>
                        </a:rPr>
                        <a:t>N/A</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0365">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30 mg</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$4.55</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40,811</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$185,690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00365">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50 mg</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$7.60</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27,077</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$205,785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00365">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60 mg</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$9.10</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22,246</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$202,439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00365">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80 mg</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$12.12</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8,318</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$100,814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00365">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100 mg</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$15.21</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28,226</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$429,317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bl>
          </a:graphicData>
        </a:graphic>
      </p:graphicFrame>
      <p:sp>
        <p:nvSpPr>
          <p:cNvPr id="6" name="TextBox 5"/>
          <p:cNvSpPr txBox="1"/>
          <p:nvPr/>
        </p:nvSpPr>
        <p:spPr>
          <a:xfrm>
            <a:off x="237507" y="1489892"/>
            <a:ext cx="8597735" cy="461665"/>
          </a:xfrm>
          <a:prstGeom prst="rect">
            <a:avLst/>
          </a:prstGeom>
          <a:noFill/>
        </p:spPr>
        <p:txBody>
          <a:bodyPr wrap="square" rtlCol="0">
            <a:spAutoFit/>
          </a:bodyPr>
          <a:lstStyle/>
          <a:p>
            <a:pPr algn="ctr"/>
            <a:r>
              <a:rPr lang="en-US" b="1" dirty="0" err="1"/>
              <a:t>Embeda</a:t>
            </a:r>
            <a:r>
              <a:rPr lang="en-US" b="1" baseline="30000" dirty="0"/>
              <a:t>®</a:t>
            </a:r>
            <a:r>
              <a:rPr lang="en-US" b="1" dirty="0"/>
              <a:t> and Morphine Extended-Release </a:t>
            </a:r>
            <a:r>
              <a:rPr lang="en-US" b="1" dirty="0" smtClean="0"/>
              <a:t>12 or 24 </a:t>
            </a:r>
            <a:r>
              <a:rPr lang="en-US" b="1" dirty="0"/>
              <a:t>Hour Capsule</a:t>
            </a:r>
            <a:endParaRPr lang="en-US" dirty="0"/>
          </a:p>
        </p:txBody>
      </p:sp>
      <p:sp>
        <p:nvSpPr>
          <p:cNvPr id="7" name="TextBox 6"/>
          <p:cNvSpPr txBox="1"/>
          <p:nvPr/>
        </p:nvSpPr>
        <p:spPr>
          <a:xfrm>
            <a:off x="665019" y="5068985"/>
            <a:ext cx="7433953" cy="430887"/>
          </a:xfrm>
          <a:prstGeom prst="rect">
            <a:avLst/>
          </a:prstGeom>
          <a:noFill/>
        </p:spPr>
        <p:txBody>
          <a:bodyPr wrap="square" rtlCol="0">
            <a:spAutoFit/>
          </a:bodyPr>
          <a:lstStyle/>
          <a:p>
            <a:r>
              <a:rPr lang="en-US" sz="1100" dirty="0"/>
              <a:t>*Wholesale acquisition cost per Online Red Book as of 3/15/2016</a:t>
            </a:r>
          </a:p>
          <a:p>
            <a:r>
              <a:rPr lang="en-US" sz="1100" dirty="0"/>
              <a:t>ADP=abuse-deterrent property, Q12H=every 12 hours, Q24H=every 24 hours</a:t>
            </a:r>
          </a:p>
        </p:txBody>
      </p:sp>
      <p:sp>
        <p:nvSpPr>
          <p:cNvPr id="8" name="TextBox 7"/>
          <p:cNvSpPr txBox="1"/>
          <p:nvPr/>
        </p:nvSpPr>
        <p:spPr>
          <a:xfrm>
            <a:off x="452151" y="5611536"/>
            <a:ext cx="7689271" cy="400110"/>
          </a:xfrm>
          <a:prstGeom prst="rect">
            <a:avLst/>
          </a:prstGeom>
          <a:noFill/>
        </p:spPr>
        <p:txBody>
          <a:bodyPr wrap="square" rtlCol="0">
            <a:spAutoFit/>
          </a:bodyPr>
          <a:lstStyle/>
          <a:p>
            <a:r>
              <a:rPr lang="en-US" sz="2000" dirty="0"/>
              <a:t>Cost of Substitution</a:t>
            </a:r>
            <a:r>
              <a:rPr lang="en-US" sz="2000" dirty="0" smtClean="0"/>
              <a:t>: $776,621  </a:t>
            </a:r>
            <a:endParaRPr lang="en-US" sz="2000" dirty="0"/>
          </a:p>
        </p:txBody>
      </p:sp>
    </p:spTree>
    <p:extLst>
      <p:ext uri="{BB962C8B-B14F-4D97-AF65-F5344CB8AC3E}">
        <p14:creationId xmlns:p14="http://schemas.microsoft.com/office/powerpoint/2010/main" val="13392616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Embeda</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19</a:t>
            </a:fld>
            <a:endParaRPr lang="en-US" altLang="en-US"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508514542"/>
              </p:ext>
            </p:extLst>
          </p:nvPr>
        </p:nvGraphicFramePr>
        <p:xfrm>
          <a:off x="409699" y="2099565"/>
          <a:ext cx="8366166" cy="2291939"/>
        </p:xfrm>
        <a:graphic>
          <a:graphicData uri="http://schemas.openxmlformats.org/drawingml/2006/table">
            <a:tbl>
              <a:tblPr firstRow="1" firstCol="1" bandRow="1"/>
              <a:tblGrid>
                <a:gridCol w="819398"/>
                <a:gridCol w="783771"/>
                <a:gridCol w="949389"/>
                <a:gridCol w="705534"/>
                <a:gridCol w="1085437"/>
                <a:gridCol w="814077"/>
                <a:gridCol w="759805"/>
                <a:gridCol w="868349"/>
                <a:gridCol w="915388"/>
                <a:gridCol w="665018"/>
              </a:tblGrid>
              <a:tr h="763979">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Strengths</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Route of Administration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Dosing Schedule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Cost/unit*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Units Dispensed 2015</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Approximate Cost 2015</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54660">
                <a:tc rowSpan="3">
                  <a:txBody>
                    <a:bodyPr/>
                    <a:lstStyle/>
                    <a:p>
                      <a:pPr marL="0" marR="0">
                        <a:lnSpc>
                          <a:spcPct val="115000"/>
                        </a:lnSpc>
                        <a:spcBef>
                          <a:spcPts val="0"/>
                        </a:spcBef>
                        <a:spcAft>
                          <a:spcPts val="0"/>
                        </a:spcAft>
                      </a:pPr>
                      <a:r>
                        <a:rPr lang="en-US" sz="1000">
                          <a:effectLst/>
                          <a:latin typeface="Arial"/>
                          <a:ea typeface="Calibri"/>
                          <a:cs typeface="Times New Roman"/>
                        </a:rPr>
                        <a:t>Embeda</a:t>
                      </a:r>
                      <a:r>
                        <a:rPr lang="en-US" sz="1000" baseline="30000">
                          <a:effectLst/>
                          <a:latin typeface="Arial"/>
                          <a:ea typeface="Calibri"/>
                          <a:cs typeface="Times New Roman"/>
                        </a:rPr>
                        <a: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marR="0" algn="ctr">
                        <a:lnSpc>
                          <a:spcPct val="115000"/>
                        </a:lnSpc>
                        <a:spcBef>
                          <a:spcPts val="0"/>
                        </a:spcBef>
                        <a:spcAft>
                          <a:spcPts val="0"/>
                        </a:spcAft>
                      </a:pPr>
                      <a:r>
                        <a:rPr lang="en-US" sz="1000">
                          <a:effectLst/>
                          <a:latin typeface="Arial"/>
                          <a:ea typeface="Calibri"/>
                          <a:cs typeface="Times New Roman"/>
                        </a:rPr>
                        <a:t>morphine sulfate and naltrexone</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30 mg/1.2 mg</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marR="0" algn="ctr">
                        <a:lnSpc>
                          <a:spcPct val="115000"/>
                        </a:lnSpc>
                        <a:spcBef>
                          <a:spcPts val="0"/>
                        </a:spcBef>
                        <a:spcAft>
                          <a:spcPts val="0"/>
                        </a:spcAft>
                      </a:pPr>
                      <a:r>
                        <a:rPr lang="en-US" sz="1000">
                          <a:effectLst/>
                          <a:latin typeface="Arial"/>
                          <a:ea typeface="Calibri"/>
                          <a:cs typeface="Times New Roman"/>
                        </a:rPr>
                        <a:t>extended-release capsule</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marR="0" algn="ctr">
                        <a:lnSpc>
                          <a:spcPct val="115000"/>
                        </a:lnSpc>
                        <a:spcBef>
                          <a:spcPts val="0"/>
                        </a:spcBef>
                        <a:spcAft>
                          <a:spcPts val="0"/>
                        </a:spcAft>
                      </a:pPr>
                      <a:r>
                        <a:rPr lang="en-US" sz="1000">
                          <a:effectLst/>
                          <a:latin typeface="Arial"/>
                          <a:ea typeface="Calibri"/>
                          <a:cs typeface="Times New Roman"/>
                        </a:rPr>
                        <a:t>Q12H or Q24H</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$8.93</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5,601</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$50,017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marR="0" algn="ctr">
                        <a:lnSpc>
                          <a:spcPct val="115000"/>
                        </a:lnSpc>
                        <a:spcBef>
                          <a:spcPts val="0"/>
                        </a:spcBef>
                        <a:spcAft>
                          <a:spcPts val="0"/>
                        </a:spcAft>
                      </a:pPr>
                      <a:r>
                        <a:rPr lang="en-US" sz="1000">
                          <a:effectLst/>
                          <a:latin typeface="Arial"/>
                          <a:ea typeface="Calibri"/>
                          <a:cs typeface="Times New Roman"/>
                        </a:rPr>
                        <a:t>Category II</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660">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60 mg/2.4 mg</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$14.08</a:t>
                      </a:r>
                      <a:endParaRPr lang="en-US" sz="1100" dirty="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2,354</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$33,144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54660">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100 mg/4 mg</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$23.48</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742</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$17,422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54660">
                <a:tc rowSpan="3">
                  <a:txBody>
                    <a:bodyPr/>
                    <a:lstStyle/>
                    <a:p>
                      <a:pPr marL="0" marR="0">
                        <a:lnSpc>
                          <a:spcPct val="115000"/>
                        </a:lnSpc>
                        <a:spcBef>
                          <a:spcPts val="0"/>
                        </a:spcBef>
                        <a:spcAft>
                          <a:spcPts val="0"/>
                        </a:spcAft>
                      </a:pPr>
                      <a:r>
                        <a:rPr lang="en-US" sz="1000">
                          <a:effectLst/>
                          <a:latin typeface="Arial"/>
                          <a:ea typeface="Calibri"/>
                          <a:cs typeface="Times New Roman"/>
                        </a:rPr>
                        <a:t>MS Contin</a:t>
                      </a:r>
                      <a:r>
                        <a:rPr lang="en-US" sz="1000" baseline="30000">
                          <a:effectLst/>
                          <a:latin typeface="Arial"/>
                          <a:ea typeface="Calibri"/>
                          <a:cs typeface="Times New Roman"/>
                        </a:rPr>
                        <a:t>®</a:t>
                      </a:r>
                      <a:r>
                        <a:rPr lang="en-US" sz="1000">
                          <a:effectLst/>
                          <a:latin typeface="Arial"/>
                          <a:ea typeface="Calibri"/>
                          <a:cs typeface="Times New Roman"/>
                        </a:rPr>
                        <a:t>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marR="0" algn="ctr">
                        <a:lnSpc>
                          <a:spcPct val="115000"/>
                        </a:lnSpc>
                        <a:spcBef>
                          <a:spcPts val="0"/>
                        </a:spcBef>
                        <a:spcAft>
                          <a:spcPts val="0"/>
                        </a:spcAft>
                      </a:pPr>
                      <a:r>
                        <a:rPr lang="en-US" sz="1000">
                          <a:effectLst/>
                          <a:latin typeface="Arial"/>
                          <a:ea typeface="Calibri"/>
                          <a:cs typeface="Times New Roman"/>
                        </a:rPr>
                        <a:t>morphine sulfate</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30 mg</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marR="0" algn="ctr">
                        <a:lnSpc>
                          <a:spcPct val="115000"/>
                        </a:lnSpc>
                        <a:spcBef>
                          <a:spcPts val="0"/>
                        </a:spcBef>
                        <a:spcAft>
                          <a:spcPts val="0"/>
                        </a:spcAft>
                      </a:pPr>
                      <a:r>
                        <a:rPr lang="en-US" sz="1000">
                          <a:effectLst/>
                          <a:latin typeface="Arial"/>
                          <a:ea typeface="Calibri"/>
                          <a:cs typeface="Times New Roman"/>
                        </a:rPr>
                        <a:t>extended-release tablet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Q12H or Q8H</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$5.77</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11,153</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$64,353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marR="0" algn="ctr">
                        <a:lnSpc>
                          <a:spcPct val="115000"/>
                        </a:lnSpc>
                        <a:spcBef>
                          <a:spcPts val="0"/>
                        </a:spcBef>
                        <a:spcAft>
                          <a:spcPts val="0"/>
                        </a:spcAft>
                      </a:pPr>
                      <a:r>
                        <a:rPr lang="en-US" sz="1000">
                          <a:effectLst/>
                          <a:latin typeface="Arial"/>
                          <a:ea typeface="Calibri"/>
                          <a:cs typeface="Times New Roman"/>
                        </a:rPr>
                        <a:t>N/A</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660">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60 mg</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$11.27</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18,616</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$209,802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54660">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100 mg</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$16.68</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16,650</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$277,722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bl>
          </a:graphicData>
        </a:graphic>
      </p:graphicFrame>
      <p:sp>
        <p:nvSpPr>
          <p:cNvPr id="6" name="TextBox 5"/>
          <p:cNvSpPr txBox="1"/>
          <p:nvPr/>
        </p:nvSpPr>
        <p:spPr>
          <a:xfrm>
            <a:off x="409699" y="1578526"/>
            <a:ext cx="8330539" cy="461665"/>
          </a:xfrm>
          <a:prstGeom prst="rect">
            <a:avLst/>
          </a:prstGeom>
          <a:noFill/>
        </p:spPr>
        <p:txBody>
          <a:bodyPr wrap="square" rtlCol="0">
            <a:spAutoFit/>
          </a:bodyPr>
          <a:lstStyle/>
          <a:p>
            <a:pPr algn="ctr"/>
            <a:r>
              <a:rPr lang="en-US" b="1" dirty="0" err="1"/>
              <a:t>Embeda</a:t>
            </a:r>
            <a:r>
              <a:rPr lang="en-US" b="1" baseline="30000" dirty="0"/>
              <a:t>®</a:t>
            </a:r>
            <a:r>
              <a:rPr lang="en-US" b="1" dirty="0"/>
              <a:t> and </a:t>
            </a:r>
            <a:r>
              <a:rPr lang="en-US" b="1" dirty="0" smtClean="0"/>
              <a:t>MS </a:t>
            </a:r>
            <a:r>
              <a:rPr lang="en-US" b="1" dirty="0" err="1" smtClean="0"/>
              <a:t>Contin</a:t>
            </a:r>
            <a:r>
              <a:rPr lang="en-US" b="1" baseline="30000" dirty="0" smtClean="0"/>
              <a:t>®</a:t>
            </a:r>
            <a:endParaRPr lang="en-US" dirty="0"/>
          </a:p>
        </p:txBody>
      </p:sp>
      <p:sp>
        <p:nvSpPr>
          <p:cNvPr id="7" name="TextBox 6"/>
          <p:cNvSpPr txBox="1"/>
          <p:nvPr/>
        </p:nvSpPr>
        <p:spPr>
          <a:xfrm>
            <a:off x="665018" y="4478564"/>
            <a:ext cx="7433953" cy="430887"/>
          </a:xfrm>
          <a:prstGeom prst="rect">
            <a:avLst/>
          </a:prstGeom>
          <a:noFill/>
        </p:spPr>
        <p:txBody>
          <a:bodyPr wrap="square" rtlCol="0">
            <a:spAutoFit/>
          </a:bodyPr>
          <a:lstStyle/>
          <a:p>
            <a:r>
              <a:rPr lang="en-US" sz="1100" dirty="0"/>
              <a:t>*Wholesale acquisition cost per Online Red Book as of 3/15/2016</a:t>
            </a:r>
          </a:p>
          <a:p>
            <a:r>
              <a:rPr lang="en-US" sz="1100" dirty="0"/>
              <a:t>ADP=abuse-deterrent property, </a:t>
            </a:r>
            <a:r>
              <a:rPr lang="en-US" sz="1100" dirty="0" smtClean="0"/>
              <a:t>Q8H=every 8 hours, Q12H=every </a:t>
            </a:r>
            <a:r>
              <a:rPr lang="en-US" sz="1100" dirty="0"/>
              <a:t>12 hours, Q24H=every 24 hours</a:t>
            </a:r>
          </a:p>
        </p:txBody>
      </p:sp>
      <p:sp>
        <p:nvSpPr>
          <p:cNvPr id="8" name="TextBox 7"/>
          <p:cNvSpPr txBox="1"/>
          <p:nvPr/>
        </p:nvSpPr>
        <p:spPr>
          <a:xfrm>
            <a:off x="409699" y="4971068"/>
            <a:ext cx="8330539" cy="1015663"/>
          </a:xfrm>
          <a:prstGeom prst="rect">
            <a:avLst/>
          </a:prstGeom>
          <a:noFill/>
        </p:spPr>
        <p:txBody>
          <a:bodyPr wrap="square" rtlCol="0">
            <a:spAutoFit/>
          </a:bodyPr>
          <a:lstStyle/>
          <a:p>
            <a:r>
              <a:rPr lang="en-US" sz="2000" dirty="0"/>
              <a:t>Cost of Substitution: </a:t>
            </a:r>
            <a:r>
              <a:rPr lang="en-US" sz="2000" dirty="0" smtClean="0"/>
              <a:t>$200,774</a:t>
            </a:r>
            <a:endParaRPr lang="en-US" sz="2000" dirty="0"/>
          </a:p>
          <a:p>
            <a:r>
              <a:rPr lang="en-US" sz="2000" dirty="0"/>
              <a:t>Cost of substitution assumes every </a:t>
            </a:r>
            <a:r>
              <a:rPr lang="en-US" sz="2000" dirty="0" smtClean="0"/>
              <a:t>12 </a:t>
            </a:r>
            <a:r>
              <a:rPr lang="en-US" sz="2000" dirty="0"/>
              <a:t>hour dosing for </a:t>
            </a:r>
            <a:r>
              <a:rPr lang="en-US" sz="2000" dirty="0" err="1"/>
              <a:t>Embeda</a:t>
            </a:r>
            <a:r>
              <a:rPr lang="en-US" sz="2000" baseline="30000" dirty="0"/>
              <a:t>®</a:t>
            </a:r>
            <a:r>
              <a:rPr lang="en-US" sz="2000" dirty="0"/>
              <a:t> and </a:t>
            </a:r>
            <a:r>
              <a:rPr lang="en-US" sz="2000" dirty="0" smtClean="0"/>
              <a:t>MS </a:t>
            </a:r>
            <a:r>
              <a:rPr lang="en-US" sz="2000" dirty="0" err="1" smtClean="0"/>
              <a:t>Contin</a:t>
            </a:r>
            <a:r>
              <a:rPr lang="en-US" sz="2000" dirty="0" smtClean="0"/>
              <a:t>®.</a:t>
            </a:r>
            <a:endParaRPr lang="en-US" sz="2000" dirty="0"/>
          </a:p>
        </p:txBody>
      </p:sp>
    </p:spTree>
    <p:extLst>
      <p:ext uri="{BB962C8B-B14F-4D97-AF65-F5344CB8AC3E}">
        <p14:creationId xmlns:p14="http://schemas.microsoft.com/office/powerpoint/2010/main" val="274854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2"/>
          <p:cNvSpPr>
            <a:spLocks noGrp="1"/>
          </p:cNvSpPr>
          <p:nvPr>
            <p:ph type="sldNum" sz="quarter" idx="11"/>
          </p:nvPr>
        </p:nvSpPr>
        <p:spPr>
          <a:noFill/>
          <a:ln>
            <a:miter lim="800000"/>
            <a:headEnd/>
            <a:tailEnd/>
          </a:ln>
        </p:spPr>
        <p:txBody>
          <a:bodyPr/>
          <a:lstStyle/>
          <a:p>
            <a:r>
              <a:rPr lang="en-US" altLang="en-US" dirty="0" smtClean="0"/>
              <a:t>Slide </a:t>
            </a:r>
            <a:fld id="{FC836EB3-6A9C-4CF1-AF8B-A21DAA8B0336}" type="slidenum">
              <a:rPr lang="en-US" altLang="en-US" smtClean="0"/>
              <a:pPr/>
              <a:t>2</a:t>
            </a:fld>
            <a:endParaRPr lang="en-US" altLang="en-US" dirty="0" smtClean="0"/>
          </a:p>
        </p:txBody>
      </p:sp>
      <p:graphicFrame>
        <p:nvGraphicFramePr>
          <p:cNvPr id="4" name="Diagram 3"/>
          <p:cNvGraphicFramePr/>
          <p:nvPr>
            <p:extLst>
              <p:ext uri="{D42A27DB-BD31-4B8C-83A1-F6EECF244321}">
                <p14:modId xmlns:p14="http://schemas.microsoft.com/office/powerpoint/2010/main" val="1118071949"/>
              </p:ext>
            </p:extLst>
          </p:nvPr>
        </p:nvGraphicFramePr>
        <p:xfrm>
          <a:off x="114299" y="1209675"/>
          <a:ext cx="8963025" cy="47148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Oval 4"/>
          <p:cNvSpPr/>
          <p:nvPr/>
        </p:nvSpPr>
        <p:spPr>
          <a:xfrm>
            <a:off x="6977063" y="2028825"/>
            <a:ext cx="814387" cy="698500"/>
          </a:xfrm>
          <a:prstGeom prst="ellipse">
            <a:avLst/>
          </a:prstGeom>
          <a:solidFill>
            <a:srgbClr val="0070C0"/>
          </a:solidFill>
        </p:spPr>
        <p:style>
          <a:lnRef idx="3">
            <a:schemeClr val="lt1">
              <a:hueOff val="0"/>
              <a:satOff val="0"/>
              <a:lumOff val="0"/>
              <a:alphaOff val="0"/>
            </a:schemeClr>
          </a:lnRef>
          <a:fillRef idx="1">
            <a:scrgbClr r="0" g="0" b="0"/>
          </a:fillRef>
          <a:effectRef idx="1">
            <a:schemeClr val="accent2">
              <a:hueOff val="0"/>
              <a:satOff val="0"/>
              <a:lumOff val="0"/>
              <a:alphaOff val="0"/>
            </a:schemeClr>
          </a:effectRef>
          <a:fontRef idx="minor">
            <a:schemeClr val="lt1"/>
          </a:fontRef>
        </p:style>
      </p:sp>
      <p:grpSp>
        <p:nvGrpSpPr>
          <p:cNvPr id="4101" name="Group 8"/>
          <p:cNvGrpSpPr>
            <a:grpSpLocks/>
          </p:cNvGrpSpPr>
          <p:nvPr/>
        </p:nvGrpSpPr>
        <p:grpSpPr bwMode="auto">
          <a:xfrm>
            <a:off x="6754813" y="2786063"/>
            <a:ext cx="2214562" cy="319087"/>
            <a:chOff x="1635596" y="3263204"/>
            <a:chExt cx="2874487" cy="318199"/>
          </a:xfrm>
        </p:grpSpPr>
        <p:sp>
          <p:nvSpPr>
            <p:cNvPr id="10" name="Rectangle 9"/>
            <p:cNvSpPr/>
            <p:nvPr/>
          </p:nvSpPr>
          <p:spPr>
            <a:xfrm>
              <a:off x="1635596" y="3263204"/>
              <a:ext cx="2874487" cy="318199"/>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1" name="Rectangle 10"/>
            <p:cNvSpPr/>
            <p:nvPr/>
          </p:nvSpPr>
          <p:spPr>
            <a:xfrm>
              <a:off x="1635596" y="3263204"/>
              <a:ext cx="2874487" cy="318199"/>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lIns="143903" tIns="0" rIns="0" bIns="0" spcCol="1270"/>
            <a:lstStyle/>
            <a:p>
              <a:pPr defTabSz="622300">
                <a:lnSpc>
                  <a:spcPct val="90000"/>
                </a:lnSpc>
                <a:spcAft>
                  <a:spcPct val="35000"/>
                </a:spcAft>
                <a:defRPr/>
              </a:pPr>
              <a:r>
                <a:rPr lang="en-US" sz="1400" dirty="0"/>
                <a:t>Draft Formulary </a:t>
              </a:r>
            </a:p>
          </p:txBody>
        </p:sp>
      </p:grpSp>
      <p:sp>
        <p:nvSpPr>
          <p:cNvPr id="4102" name="Title 1"/>
          <p:cNvSpPr>
            <a:spLocks noGrp="1"/>
          </p:cNvSpPr>
          <p:nvPr>
            <p:ph type="title"/>
          </p:nvPr>
        </p:nvSpPr>
        <p:spPr/>
        <p:txBody>
          <a:bodyPr/>
          <a:lstStyle/>
          <a:p>
            <a:r>
              <a:rPr lang="en-US" altLang="en-US" dirty="0" smtClean="0"/>
              <a:t>Opening Remarks</a:t>
            </a:r>
          </a:p>
        </p:txBody>
      </p:sp>
    </p:spTree>
    <p:extLst>
      <p:ext uri="{BB962C8B-B14F-4D97-AF65-F5344CB8AC3E}">
        <p14:creationId xmlns:p14="http://schemas.microsoft.com/office/powerpoint/2010/main" val="29798986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Embeda</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20</a:t>
            </a:fld>
            <a:endParaRPr lang="en-US" altLang="en-US" dirty="0"/>
          </a:p>
        </p:txBody>
      </p:sp>
      <p:sp>
        <p:nvSpPr>
          <p:cNvPr id="6" name="TextBox 5"/>
          <p:cNvSpPr txBox="1"/>
          <p:nvPr/>
        </p:nvSpPr>
        <p:spPr>
          <a:xfrm>
            <a:off x="409699" y="1578526"/>
            <a:ext cx="8330539" cy="461665"/>
          </a:xfrm>
          <a:prstGeom prst="rect">
            <a:avLst/>
          </a:prstGeom>
          <a:noFill/>
        </p:spPr>
        <p:txBody>
          <a:bodyPr wrap="square" rtlCol="0">
            <a:spAutoFit/>
          </a:bodyPr>
          <a:lstStyle/>
          <a:p>
            <a:pPr algn="ctr"/>
            <a:r>
              <a:rPr lang="en-US" b="1" dirty="0" err="1"/>
              <a:t>Embeda</a:t>
            </a:r>
            <a:r>
              <a:rPr lang="en-US" b="1" baseline="30000" dirty="0"/>
              <a:t>®</a:t>
            </a:r>
            <a:r>
              <a:rPr lang="en-US" b="1" dirty="0"/>
              <a:t> and </a:t>
            </a:r>
            <a:r>
              <a:rPr lang="en-US" b="1" dirty="0" smtClean="0"/>
              <a:t>MS </a:t>
            </a:r>
            <a:r>
              <a:rPr lang="en-US" b="1" dirty="0" err="1" smtClean="0"/>
              <a:t>Contin</a:t>
            </a:r>
            <a:r>
              <a:rPr lang="en-US" b="1" baseline="30000" dirty="0" smtClean="0"/>
              <a:t>®</a:t>
            </a:r>
            <a:endParaRPr lang="en-US" dirty="0"/>
          </a:p>
        </p:txBody>
      </p:sp>
      <p:sp>
        <p:nvSpPr>
          <p:cNvPr id="7" name="TextBox 6"/>
          <p:cNvSpPr txBox="1"/>
          <p:nvPr/>
        </p:nvSpPr>
        <p:spPr>
          <a:xfrm>
            <a:off x="665018" y="4478564"/>
            <a:ext cx="7433953" cy="430887"/>
          </a:xfrm>
          <a:prstGeom prst="rect">
            <a:avLst/>
          </a:prstGeom>
          <a:noFill/>
        </p:spPr>
        <p:txBody>
          <a:bodyPr wrap="square" rtlCol="0">
            <a:spAutoFit/>
          </a:bodyPr>
          <a:lstStyle/>
          <a:p>
            <a:r>
              <a:rPr lang="en-US" sz="1100" dirty="0"/>
              <a:t>*Wholesale acquisition cost per Online Red Book as of 3/15/2016</a:t>
            </a:r>
          </a:p>
          <a:p>
            <a:r>
              <a:rPr lang="en-US" sz="1100" dirty="0"/>
              <a:t>ADP=abuse-deterrent property, </a:t>
            </a:r>
            <a:r>
              <a:rPr lang="en-US" sz="1100" dirty="0" smtClean="0"/>
              <a:t>Q12H=every </a:t>
            </a:r>
            <a:r>
              <a:rPr lang="en-US" sz="1100" dirty="0"/>
              <a:t>12 hours, Q24H=every 24 hours</a:t>
            </a:r>
          </a:p>
        </p:txBody>
      </p:sp>
      <p:sp>
        <p:nvSpPr>
          <p:cNvPr id="8" name="TextBox 7"/>
          <p:cNvSpPr txBox="1"/>
          <p:nvPr/>
        </p:nvSpPr>
        <p:spPr>
          <a:xfrm>
            <a:off x="409699" y="4971068"/>
            <a:ext cx="8330539" cy="400110"/>
          </a:xfrm>
          <a:prstGeom prst="rect">
            <a:avLst/>
          </a:prstGeom>
          <a:noFill/>
        </p:spPr>
        <p:txBody>
          <a:bodyPr wrap="square" rtlCol="0">
            <a:spAutoFit/>
          </a:bodyPr>
          <a:lstStyle/>
          <a:p>
            <a:r>
              <a:rPr lang="en-US" sz="2000" dirty="0"/>
              <a:t>Cost of Substitution: </a:t>
            </a:r>
            <a:r>
              <a:rPr lang="en-US" sz="2000" dirty="0" smtClean="0"/>
              <a:t>$85.50 per 30 day prescription</a:t>
            </a:r>
            <a:endParaRPr lang="en-US" sz="2000"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141753100"/>
              </p:ext>
            </p:extLst>
          </p:nvPr>
        </p:nvGraphicFramePr>
        <p:xfrm>
          <a:off x="515161" y="2198236"/>
          <a:ext cx="8141951" cy="2195634"/>
        </p:xfrm>
        <a:graphic>
          <a:graphicData uri="http://schemas.openxmlformats.org/drawingml/2006/table">
            <a:tbl>
              <a:tblPr firstRow="1" firstCol="1" bandRow="1"/>
              <a:tblGrid>
                <a:gridCol w="800735"/>
                <a:gridCol w="916665"/>
                <a:gridCol w="676894"/>
                <a:gridCol w="736270"/>
                <a:gridCol w="1033153"/>
                <a:gridCol w="760021"/>
                <a:gridCol w="760020"/>
                <a:gridCol w="831273"/>
                <a:gridCol w="938151"/>
                <a:gridCol w="688769"/>
              </a:tblGrid>
              <a:tr h="658690">
                <a:tc>
                  <a:txBody>
                    <a:bodyPr/>
                    <a:lstStyle/>
                    <a:p>
                      <a:pPr marL="0" marR="0" algn="ctr">
                        <a:lnSpc>
                          <a:spcPct val="115000"/>
                        </a:lnSpc>
                        <a:spcBef>
                          <a:spcPts val="0"/>
                        </a:spcBef>
                        <a:spcAft>
                          <a:spcPts val="0"/>
                        </a:spcAft>
                      </a:pPr>
                      <a:r>
                        <a:rPr lang="en-US" sz="1000" b="1">
                          <a:effectLst/>
                          <a:latin typeface="Arial"/>
                          <a:ea typeface="Calibri"/>
                          <a:cs typeface="Times New Roman"/>
                        </a:rPr>
                        <a:t>Medication</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Active Ingredient</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Strength</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Route of Administration</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Dosing Schedule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Cost/day*</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Units Dispensed 2015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Approximate Cost 2015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878254">
                <a:tc>
                  <a:txBody>
                    <a:bodyPr/>
                    <a:lstStyle/>
                    <a:p>
                      <a:pPr marL="0" marR="0" algn="ctr">
                        <a:lnSpc>
                          <a:spcPct val="115000"/>
                        </a:lnSpc>
                        <a:spcBef>
                          <a:spcPts val="0"/>
                        </a:spcBef>
                        <a:spcAft>
                          <a:spcPts val="0"/>
                        </a:spcAft>
                      </a:pPr>
                      <a:r>
                        <a:rPr lang="en-US" sz="1000">
                          <a:effectLst/>
                          <a:latin typeface="Arial"/>
                          <a:ea typeface="Calibri"/>
                          <a:cs typeface="Times New Roman"/>
                        </a:rPr>
                        <a:t>Embeda</a:t>
                      </a:r>
                      <a:r>
                        <a:rPr lang="en-US" sz="1000" baseline="30000">
                          <a:effectLst/>
                          <a:latin typeface="Arial"/>
                          <a:ea typeface="Calibri"/>
                          <a:cs typeface="Times New Roman"/>
                        </a:rPr>
                        <a: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morphine sulfate/ naltrexone hydrochloride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30 mg/ 1.2 mg</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extended-release capsule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 capsule Q24H</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$8.93</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5,601</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$50,016.93</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Category II</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8690">
                <a:tc>
                  <a:txBody>
                    <a:bodyPr/>
                    <a:lstStyle/>
                    <a:p>
                      <a:pPr marL="0" marR="0" algn="ctr">
                        <a:lnSpc>
                          <a:spcPct val="115000"/>
                        </a:lnSpc>
                        <a:spcBef>
                          <a:spcPts val="0"/>
                        </a:spcBef>
                        <a:spcAft>
                          <a:spcPts val="0"/>
                        </a:spcAft>
                      </a:pPr>
                      <a:r>
                        <a:rPr lang="en-US" sz="1000">
                          <a:effectLst/>
                          <a:latin typeface="Arial"/>
                          <a:ea typeface="Calibri"/>
                          <a:cs typeface="Times New Roman"/>
                        </a:rPr>
                        <a:t>MS Contin</a:t>
                      </a:r>
                      <a:r>
                        <a:rPr lang="en-US" sz="1000" baseline="30000">
                          <a:effectLst/>
                          <a:latin typeface="Arial"/>
                          <a:ea typeface="Calibri"/>
                          <a:cs typeface="Times New Roman"/>
                        </a:rPr>
                        <a: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morphine sulfate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15 mg</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extended-release tablet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 tablet Q12H</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$6.08</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10,875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$33,060.00</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768652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Embeda</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21</a:t>
            </a:fld>
            <a:endParaRPr lang="en-US" altLang="en-US" dirty="0"/>
          </a:p>
        </p:txBody>
      </p:sp>
      <p:sp>
        <p:nvSpPr>
          <p:cNvPr id="6" name="TextBox 5"/>
          <p:cNvSpPr txBox="1"/>
          <p:nvPr/>
        </p:nvSpPr>
        <p:spPr>
          <a:xfrm>
            <a:off x="409699" y="1578526"/>
            <a:ext cx="8330539" cy="461665"/>
          </a:xfrm>
          <a:prstGeom prst="rect">
            <a:avLst/>
          </a:prstGeom>
          <a:noFill/>
        </p:spPr>
        <p:txBody>
          <a:bodyPr wrap="square" rtlCol="0">
            <a:spAutoFit/>
          </a:bodyPr>
          <a:lstStyle/>
          <a:p>
            <a:pPr algn="ctr"/>
            <a:r>
              <a:rPr lang="en-US" b="1" dirty="0" err="1"/>
              <a:t>Embeda</a:t>
            </a:r>
            <a:r>
              <a:rPr lang="en-US" b="1" baseline="30000" dirty="0"/>
              <a:t>®</a:t>
            </a:r>
            <a:r>
              <a:rPr lang="en-US" b="1" dirty="0"/>
              <a:t> and </a:t>
            </a:r>
            <a:r>
              <a:rPr lang="en-US" b="1" dirty="0" smtClean="0"/>
              <a:t>MS </a:t>
            </a:r>
            <a:r>
              <a:rPr lang="en-US" b="1" dirty="0" err="1" smtClean="0"/>
              <a:t>Contin</a:t>
            </a:r>
            <a:r>
              <a:rPr lang="en-US" b="1" baseline="30000" dirty="0" smtClean="0"/>
              <a:t>®</a:t>
            </a:r>
            <a:endParaRPr lang="en-US" dirty="0"/>
          </a:p>
        </p:txBody>
      </p:sp>
      <p:sp>
        <p:nvSpPr>
          <p:cNvPr id="7" name="TextBox 6"/>
          <p:cNvSpPr txBox="1"/>
          <p:nvPr/>
        </p:nvSpPr>
        <p:spPr>
          <a:xfrm>
            <a:off x="665018" y="4478564"/>
            <a:ext cx="7433953" cy="430887"/>
          </a:xfrm>
          <a:prstGeom prst="rect">
            <a:avLst/>
          </a:prstGeom>
          <a:noFill/>
        </p:spPr>
        <p:txBody>
          <a:bodyPr wrap="square" rtlCol="0">
            <a:spAutoFit/>
          </a:bodyPr>
          <a:lstStyle/>
          <a:p>
            <a:r>
              <a:rPr lang="en-US" sz="1100" dirty="0"/>
              <a:t>*Wholesale acquisition cost per Online Red Book as of 3/15/2016</a:t>
            </a:r>
          </a:p>
          <a:p>
            <a:r>
              <a:rPr lang="en-US" sz="1100" dirty="0"/>
              <a:t>ADP=abuse-deterrent property, </a:t>
            </a:r>
            <a:r>
              <a:rPr lang="en-US" sz="1100" dirty="0" smtClean="0"/>
              <a:t>Q12H=every </a:t>
            </a:r>
            <a:r>
              <a:rPr lang="en-US" sz="1100" dirty="0"/>
              <a:t>12 hours, Q24H=every 24 hours</a:t>
            </a:r>
          </a:p>
        </p:txBody>
      </p:sp>
      <p:sp>
        <p:nvSpPr>
          <p:cNvPr id="8" name="TextBox 7"/>
          <p:cNvSpPr txBox="1"/>
          <p:nvPr/>
        </p:nvSpPr>
        <p:spPr>
          <a:xfrm>
            <a:off x="409699" y="4971068"/>
            <a:ext cx="8330539" cy="400110"/>
          </a:xfrm>
          <a:prstGeom prst="rect">
            <a:avLst/>
          </a:prstGeom>
          <a:noFill/>
        </p:spPr>
        <p:txBody>
          <a:bodyPr wrap="square" rtlCol="0">
            <a:spAutoFit/>
          </a:bodyPr>
          <a:lstStyle/>
          <a:p>
            <a:r>
              <a:rPr lang="en-US" sz="2000" dirty="0"/>
              <a:t>Cost of Substitution: </a:t>
            </a:r>
            <a:r>
              <a:rPr lang="en-US" sz="2000" dirty="0" smtClean="0"/>
              <a:t>$76.20 per 30 day prescription</a:t>
            </a:r>
            <a:endParaRPr lang="en-US" sz="20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31596595"/>
              </p:ext>
            </p:extLst>
          </p:nvPr>
        </p:nvGraphicFramePr>
        <p:xfrm>
          <a:off x="519544" y="2051002"/>
          <a:ext cx="8110847" cy="2307243"/>
        </p:xfrm>
        <a:graphic>
          <a:graphicData uri="http://schemas.openxmlformats.org/drawingml/2006/table">
            <a:tbl>
              <a:tblPr firstRow="1" firstCol="1" bandRow="1"/>
              <a:tblGrid>
                <a:gridCol w="800735"/>
                <a:gridCol w="909312"/>
                <a:gridCol w="676893"/>
                <a:gridCol w="700645"/>
                <a:gridCol w="1104405"/>
                <a:gridCol w="760021"/>
                <a:gridCol w="724394"/>
                <a:gridCol w="831273"/>
                <a:gridCol w="938151"/>
                <a:gridCol w="665018"/>
              </a:tblGrid>
              <a:tr h="692173">
                <a:tc>
                  <a:txBody>
                    <a:bodyPr/>
                    <a:lstStyle/>
                    <a:p>
                      <a:pPr marL="0" marR="0" algn="ctr">
                        <a:lnSpc>
                          <a:spcPct val="115000"/>
                        </a:lnSpc>
                        <a:spcBef>
                          <a:spcPts val="0"/>
                        </a:spcBef>
                        <a:spcAft>
                          <a:spcPts val="0"/>
                        </a:spcAft>
                      </a:pPr>
                      <a:r>
                        <a:rPr lang="en-US" sz="1000" b="1">
                          <a:effectLst/>
                          <a:latin typeface="Arial"/>
                          <a:ea typeface="Calibri"/>
                          <a:cs typeface="Times New Roman"/>
                        </a:rPr>
                        <a:t>Medication</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Strength</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Route of Administration</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Dosing Schedule</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Cost/day*</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Units Dispensed 2015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Approximate Cost 2015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922897">
                <a:tc>
                  <a:txBody>
                    <a:bodyPr/>
                    <a:lstStyle/>
                    <a:p>
                      <a:pPr marL="0" marR="0" algn="ctr">
                        <a:lnSpc>
                          <a:spcPct val="115000"/>
                        </a:lnSpc>
                        <a:spcBef>
                          <a:spcPts val="0"/>
                        </a:spcBef>
                        <a:spcAft>
                          <a:spcPts val="0"/>
                        </a:spcAft>
                      </a:pPr>
                      <a:r>
                        <a:rPr lang="en-US" sz="1000">
                          <a:effectLst/>
                          <a:latin typeface="Arial"/>
                          <a:ea typeface="Calibri"/>
                          <a:cs typeface="Times New Roman"/>
                        </a:rPr>
                        <a:t>Embeda</a:t>
                      </a:r>
                      <a:r>
                        <a:rPr lang="en-US" sz="1000" baseline="30000">
                          <a:effectLst/>
                          <a:latin typeface="Arial"/>
                          <a:ea typeface="Calibri"/>
                          <a:cs typeface="Times New Roman"/>
                        </a:rPr>
                        <a: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morphine sulfate/ naltrexone hydrochloride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60 mg/ 2.4 mg</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extended-release capsule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 capsule Q24H</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$14.08</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2,354</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$33,144</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Category II</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2173">
                <a:tc>
                  <a:txBody>
                    <a:bodyPr/>
                    <a:lstStyle/>
                    <a:p>
                      <a:pPr marL="0" marR="0" algn="ctr">
                        <a:lnSpc>
                          <a:spcPct val="115000"/>
                        </a:lnSpc>
                        <a:spcBef>
                          <a:spcPts val="0"/>
                        </a:spcBef>
                        <a:spcAft>
                          <a:spcPts val="0"/>
                        </a:spcAft>
                      </a:pPr>
                      <a:r>
                        <a:rPr lang="en-US" sz="1000">
                          <a:effectLst/>
                          <a:latin typeface="Arial"/>
                          <a:ea typeface="Calibri"/>
                          <a:cs typeface="Times New Roman"/>
                        </a:rPr>
                        <a:t>MS Contin</a:t>
                      </a:r>
                      <a:r>
                        <a:rPr lang="en-US" sz="1000" baseline="30000">
                          <a:effectLst/>
                          <a:latin typeface="Arial"/>
                          <a:ea typeface="Calibri"/>
                          <a:cs typeface="Times New Roman"/>
                        </a:rPr>
                        <a: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morphine sulfate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30 mg</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extended-release tablet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 tablet Q12H</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$11.54</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11,153</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$64,353</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5006179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Embeda</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22</a:t>
            </a:fld>
            <a:endParaRPr lang="en-US" altLang="en-US" dirty="0"/>
          </a:p>
        </p:txBody>
      </p:sp>
      <p:sp>
        <p:nvSpPr>
          <p:cNvPr id="6" name="TextBox 5"/>
          <p:cNvSpPr txBox="1"/>
          <p:nvPr/>
        </p:nvSpPr>
        <p:spPr>
          <a:xfrm>
            <a:off x="409699" y="1578526"/>
            <a:ext cx="8330539" cy="461665"/>
          </a:xfrm>
          <a:prstGeom prst="rect">
            <a:avLst/>
          </a:prstGeom>
          <a:noFill/>
        </p:spPr>
        <p:txBody>
          <a:bodyPr wrap="square" rtlCol="0">
            <a:spAutoFit/>
          </a:bodyPr>
          <a:lstStyle/>
          <a:p>
            <a:pPr algn="ctr"/>
            <a:r>
              <a:rPr lang="en-US" b="1" dirty="0" err="1"/>
              <a:t>Embeda</a:t>
            </a:r>
            <a:r>
              <a:rPr lang="en-US" b="1" baseline="30000" dirty="0"/>
              <a:t>®</a:t>
            </a:r>
            <a:r>
              <a:rPr lang="en-US" b="1" dirty="0"/>
              <a:t> and </a:t>
            </a:r>
            <a:r>
              <a:rPr lang="en-US" b="1" dirty="0" smtClean="0"/>
              <a:t>MS </a:t>
            </a:r>
            <a:r>
              <a:rPr lang="en-US" b="1" dirty="0" err="1" smtClean="0"/>
              <a:t>Contin</a:t>
            </a:r>
            <a:r>
              <a:rPr lang="en-US" b="1" baseline="30000" dirty="0" smtClean="0"/>
              <a:t>®</a:t>
            </a:r>
            <a:endParaRPr lang="en-US" dirty="0"/>
          </a:p>
        </p:txBody>
      </p:sp>
      <p:sp>
        <p:nvSpPr>
          <p:cNvPr id="7" name="TextBox 6"/>
          <p:cNvSpPr txBox="1"/>
          <p:nvPr/>
        </p:nvSpPr>
        <p:spPr>
          <a:xfrm>
            <a:off x="665018" y="4478564"/>
            <a:ext cx="7433953" cy="430887"/>
          </a:xfrm>
          <a:prstGeom prst="rect">
            <a:avLst/>
          </a:prstGeom>
          <a:noFill/>
        </p:spPr>
        <p:txBody>
          <a:bodyPr wrap="square" rtlCol="0">
            <a:spAutoFit/>
          </a:bodyPr>
          <a:lstStyle/>
          <a:p>
            <a:r>
              <a:rPr lang="en-US" sz="1100" dirty="0"/>
              <a:t>*Wholesale acquisition cost per Online Red Book as of 3/15/2016</a:t>
            </a:r>
          </a:p>
          <a:p>
            <a:r>
              <a:rPr lang="en-US" sz="1100" dirty="0"/>
              <a:t>ADP=abuse-deterrent property, </a:t>
            </a:r>
            <a:r>
              <a:rPr lang="en-US" sz="1100" dirty="0" smtClean="0"/>
              <a:t>Q12H=every </a:t>
            </a:r>
            <a:r>
              <a:rPr lang="en-US" sz="1100" dirty="0"/>
              <a:t>12 hours, Q24H=every 24 hours</a:t>
            </a:r>
          </a:p>
        </p:txBody>
      </p:sp>
      <p:sp>
        <p:nvSpPr>
          <p:cNvPr id="8" name="TextBox 7"/>
          <p:cNvSpPr txBox="1"/>
          <p:nvPr/>
        </p:nvSpPr>
        <p:spPr>
          <a:xfrm>
            <a:off x="409699" y="4971068"/>
            <a:ext cx="8330539" cy="400110"/>
          </a:xfrm>
          <a:prstGeom prst="rect">
            <a:avLst/>
          </a:prstGeom>
          <a:noFill/>
        </p:spPr>
        <p:txBody>
          <a:bodyPr wrap="square" rtlCol="0">
            <a:spAutoFit/>
          </a:bodyPr>
          <a:lstStyle/>
          <a:p>
            <a:r>
              <a:rPr lang="en-US" sz="2000" dirty="0"/>
              <a:t>Cost of Substitution: </a:t>
            </a:r>
            <a:r>
              <a:rPr lang="en-US" sz="2000" dirty="0" smtClean="0"/>
              <a:t>$984.60 per 30 day prescription</a:t>
            </a:r>
            <a:endParaRPr lang="en-US" sz="2000"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1052596294"/>
              </p:ext>
            </p:extLst>
          </p:nvPr>
        </p:nvGraphicFramePr>
        <p:xfrm>
          <a:off x="414901" y="2040190"/>
          <a:ext cx="8265961" cy="2438373"/>
        </p:xfrm>
        <a:graphic>
          <a:graphicData uri="http://schemas.openxmlformats.org/drawingml/2006/table">
            <a:tbl>
              <a:tblPr firstRow="1" firstCol="1" bandRow="1"/>
              <a:tblGrid>
                <a:gridCol w="800735"/>
                <a:gridCol w="1005050"/>
                <a:gridCol w="795646"/>
                <a:gridCol w="712520"/>
                <a:gridCol w="1068779"/>
                <a:gridCol w="724395"/>
                <a:gridCol w="724395"/>
                <a:gridCol w="831273"/>
                <a:gridCol w="950025"/>
                <a:gridCol w="653143"/>
              </a:tblGrid>
              <a:tr h="731512">
                <a:tc>
                  <a:txBody>
                    <a:bodyPr/>
                    <a:lstStyle/>
                    <a:p>
                      <a:pPr marL="0" marR="0" algn="ctr">
                        <a:lnSpc>
                          <a:spcPct val="115000"/>
                        </a:lnSpc>
                        <a:spcBef>
                          <a:spcPts val="0"/>
                        </a:spcBef>
                        <a:spcAft>
                          <a:spcPts val="0"/>
                        </a:spcAft>
                      </a:pPr>
                      <a:r>
                        <a:rPr lang="en-US" sz="1000" b="1">
                          <a:effectLst/>
                          <a:latin typeface="Arial"/>
                          <a:ea typeface="Calibri"/>
                          <a:cs typeface="Times New Roman"/>
                        </a:rPr>
                        <a:t>Medication</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Strength</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Dosage Form</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Route of Administration</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Dosing Schedule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Cost/day*</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Units Dispensed 2015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Approximate Cost 2015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975349">
                <a:tc>
                  <a:txBody>
                    <a:bodyPr/>
                    <a:lstStyle/>
                    <a:p>
                      <a:pPr marL="0" marR="0" algn="ctr">
                        <a:lnSpc>
                          <a:spcPct val="115000"/>
                        </a:lnSpc>
                        <a:spcBef>
                          <a:spcPts val="0"/>
                        </a:spcBef>
                        <a:spcAft>
                          <a:spcPts val="0"/>
                        </a:spcAft>
                      </a:pPr>
                      <a:r>
                        <a:rPr lang="en-US" sz="1000">
                          <a:effectLst/>
                          <a:latin typeface="Arial"/>
                          <a:ea typeface="Calibri"/>
                          <a:cs typeface="Times New Roman"/>
                        </a:rPr>
                        <a:t>Embeda</a:t>
                      </a:r>
                      <a:r>
                        <a:rPr lang="en-US" sz="1000" baseline="30000">
                          <a:effectLst/>
                          <a:latin typeface="Arial"/>
                          <a:ea typeface="Calibri"/>
                          <a:cs typeface="Times New Roman"/>
                        </a:rPr>
                        <a: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morphine sulfate/ naltrexone hydrochloride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100 mg/ 4 mg</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extended-release capsule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4 </a:t>
                      </a:r>
                      <a:r>
                        <a:rPr lang="en-US" sz="1000" dirty="0" smtClean="0">
                          <a:effectLst/>
                          <a:latin typeface="Arial"/>
                          <a:ea typeface="Calibri"/>
                          <a:cs typeface="Times New Roman"/>
                        </a:rPr>
                        <a:t>capsules </a:t>
                      </a:r>
                      <a:r>
                        <a:rPr lang="en-US" sz="1000" dirty="0">
                          <a:effectLst/>
                          <a:latin typeface="Arial"/>
                          <a:ea typeface="Calibri"/>
                          <a:cs typeface="Times New Roman"/>
                        </a:rPr>
                        <a:t>Q24H</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$93.92</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742</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$17,422</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Category II</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1512">
                <a:tc>
                  <a:txBody>
                    <a:bodyPr/>
                    <a:lstStyle/>
                    <a:p>
                      <a:pPr marL="0" marR="0" algn="ctr">
                        <a:lnSpc>
                          <a:spcPct val="115000"/>
                        </a:lnSpc>
                        <a:spcBef>
                          <a:spcPts val="0"/>
                        </a:spcBef>
                        <a:spcAft>
                          <a:spcPts val="0"/>
                        </a:spcAft>
                      </a:pPr>
                      <a:r>
                        <a:rPr lang="en-US" sz="1000">
                          <a:effectLst/>
                          <a:latin typeface="Arial"/>
                          <a:ea typeface="Calibri"/>
                          <a:cs typeface="Times New Roman"/>
                        </a:rPr>
                        <a:t>MS Contin</a:t>
                      </a:r>
                      <a:r>
                        <a:rPr lang="en-US" sz="1000" baseline="30000">
                          <a:effectLst/>
                          <a:latin typeface="Arial"/>
                          <a:ea typeface="Calibri"/>
                          <a:cs typeface="Times New Roman"/>
                        </a:rPr>
                        <a: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morphine sulfate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200 mg</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extended-release tablet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 tablet Q12H</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$61.10</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100</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$3,055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1739960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Embeda</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23</a:t>
            </a:fld>
            <a:endParaRPr lang="en-US" altLang="en-US" dirty="0"/>
          </a:p>
        </p:txBody>
      </p:sp>
      <p:sp>
        <p:nvSpPr>
          <p:cNvPr id="6" name="TextBox 5"/>
          <p:cNvSpPr txBox="1"/>
          <p:nvPr/>
        </p:nvSpPr>
        <p:spPr>
          <a:xfrm>
            <a:off x="409699" y="1578526"/>
            <a:ext cx="8330539" cy="461665"/>
          </a:xfrm>
          <a:prstGeom prst="rect">
            <a:avLst/>
          </a:prstGeom>
          <a:noFill/>
        </p:spPr>
        <p:txBody>
          <a:bodyPr wrap="square" rtlCol="0">
            <a:spAutoFit/>
          </a:bodyPr>
          <a:lstStyle/>
          <a:p>
            <a:pPr algn="ctr"/>
            <a:r>
              <a:rPr lang="en-US" b="1" dirty="0" err="1"/>
              <a:t>Embeda</a:t>
            </a:r>
            <a:r>
              <a:rPr lang="en-US" b="1" baseline="30000" dirty="0"/>
              <a:t>®</a:t>
            </a:r>
            <a:r>
              <a:rPr lang="en-US" b="1" dirty="0"/>
              <a:t> and </a:t>
            </a:r>
            <a:r>
              <a:rPr lang="en-US" b="1" dirty="0" smtClean="0"/>
              <a:t>MS </a:t>
            </a:r>
            <a:r>
              <a:rPr lang="en-US" b="1" dirty="0" err="1" smtClean="0"/>
              <a:t>Contin</a:t>
            </a:r>
            <a:r>
              <a:rPr lang="en-US" b="1" baseline="30000" dirty="0" smtClean="0"/>
              <a:t>®</a:t>
            </a:r>
            <a:endParaRPr lang="en-US" dirty="0"/>
          </a:p>
        </p:txBody>
      </p:sp>
      <p:sp>
        <p:nvSpPr>
          <p:cNvPr id="7" name="TextBox 6"/>
          <p:cNvSpPr txBox="1"/>
          <p:nvPr/>
        </p:nvSpPr>
        <p:spPr>
          <a:xfrm>
            <a:off x="665018" y="4540181"/>
            <a:ext cx="7433953" cy="430887"/>
          </a:xfrm>
          <a:prstGeom prst="rect">
            <a:avLst/>
          </a:prstGeom>
          <a:noFill/>
        </p:spPr>
        <p:txBody>
          <a:bodyPr wrap="square" rtlCol="0">
            <a:spAutoFit/>
          </a:bodyPr>
          <a:lstStyle/>
          <a:p>
            <a:r>
              <a:rPr lang="en-US" sz="1100" dirty="0"/>
              <a:t>*Wholesale acquisition cost per Online Red Book as of 3/15/2016</a:t>
            </a:r>
          </a:p>
          <a:p>
            <a:r>
              <a:rPr lang="en-US" sz="1100" dirty="0"/>
              <a:t>ADP=abuse-deterrent property, </a:t>
            </a:r>
            <a:r>
              <a:rPr lang="en-US" sz="1100" dirty="0" smtClean="0"/>
              <a:t>Q8H=every 8 </a:t>
            </a:r>
            <a:r>
              <a:rPr lang="en-US" sz="1100" dirty="0"/>
              <a:t>hours, Q24H=every 24 hours</a:t>
            </a:r>
          </a:p>
        </p:txBody>
      </p:sp>
      <p:sp>
        <p:nvSpPr>
          <p:cNvPr id="8" name="TextBox 7"/>
          <p:cNvSpPr txBox="1"/>
          <p:nvPr/>
        </p:nvSpPr>
        <p:spPr>
          <a:xfrm>
            <a:off x="409699" y="4971068"/>
            <a:ext cx="8330539" cy="400110"/>
          </a:xfrm>
          <a:prstGeom prst="rect">
            <a:avLst/>
          </a:prstGeom>
          <a:noFill/>
        </p:spPr>
        <p:txBody>
          <a:bodyPr wrap="square" rtlCol="0">
            <a:spAutoFit/>
          </a:bodyPr>
          <a:lstStyle/>
          <a:p>
            <a:r>
              <a:rPr lang="en-US" sz="2000" dirty="0"/>
              <a:t>Cost of Substitution: </a:t>
            </a:r>
            <a:r>
              <a:rPr lang="en-US" sz="2000" dirty="0" smtClean="0"/>
              <a:t>$1,476.90 per 30 day prescription</a:t>
            </a:r>
            <a:endParaRPr lang="en-US" sz="20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55017095"/>
              </p:ext>
            </p:extLst>
          </p:nvPr>
        </p:nvGraphicFramePr>
        <p:xfrm>
          <a:off x="525482" y="2040190"/>
          <a:ext cx="8098972" cy="2438373"/>
        </p:xfrm>
        <a:graphic>
          <a:graphicData uri="http://schemas.openxmlformats.org/drawingml/2006/table">
            <a:tbl>
              <a:tblPr firstRow="1" firstCol="1" bandRow="1"/>
              <a:tblGrid>
                <a:gridCol w="800735"/>
                <a:gridCol w="921187"/>
                <a:gridCol w="676894"/>
                <a:gridCol w="712519"/>
                <a:gridCol w="1056904"/>
                <a:gridCol w="748146"/>
                <a:gridCol w="771896"/>
                <a:gridCol w="807522"/>
                <a:gridCol w="950026"/>
                <a:gridCol w="653143"/>
              </a:tblGrid>
              <a:tr h="731512">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Strength</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Route of Administration</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Dosing Schedule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Cost/day*</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Units Dispensed 2015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Approximate Cost 2015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975349">
                <a:tc>
                  <a:txBody>
                    <a:bodyPr/>
                    <a:lstStyle/>
                    <a:p>
                      <a:pPr marL="0" marR="0" algn="ctr">
                        <a:lnSpc>
                          <a:spcPct val="115000"/>
                        </a:lnSpc>
                        <a:spcBef>
                          <a:spcPts val="0"/>
                        </a:spcBef>
                        <a:spcAft>
                          <a:spcPts val="0"/>
                        </a:spcAft>
                      </a:pPr>
                      <a:r>
                        <a:rPr lang="en-US" sz="1000">
                          <a:effectLst/>
                          <a:latin typeface="Arial"/>
                          <a:ea typeface="Calibri"/>
                          <a:cs typeface="Times New Roman"/>
                        </a:rPr>
                        <a:t>Embeda</a:t>
                      </a:r>
                      <a:r>
                        <a:rPr lang="en-US" sz="1000" baseline="30000">
                          <a:effectLst/>
                          <a:latin typeface="Arial"/>
                          <a:ea typeface="Calibri"/>
                          <a:cs typeface="Times New Roman"/>
                        </a:rPr>
                        <a: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morphine sulfate/ naltrexone hydrochloride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100 mg/ 4 mg</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extended-release capsule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6 capsules Q24H</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$140.88</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742</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$17,422</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Category II</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1512">
                <a:tc>
                  <a:txBody>
                    <a:bodyPr/>
                    <a:lstStyle/>
                    <a:p>
                      <a:pPr marL="0" marR="0" algn="ctr">
                        <a:lnSpc>
                          <a:spcPct val="115000"/>
                        </a:lnSpc>
                        <a:spcBef>
                          <a:spcPts val="0"/>
                        </a:spcBef>
                        <a:spcAft>
                          <a:spcPts val="0"/>
                        </a:spcAft>
                      </a:pPr>
                      <a:r>
                        <a:rPr lang="en-US" sz="1000">
                          <a:effectLst/>
                          <a:latin typeface="Arial"/>
                          <a:ea typeface="Calibri"/>
                          <a:cs typeface="Times New Roman"/>
                        </a:rPr>
                        <a:t>MS Contin</a:t>
                      </a:r>
                      <a:r>
                        <a:rPr lang="en-US" sz="1000" baseline="30000">
                          <a:effectLst/>
                          <a:latin typeface="Arial"/>
                          <a:ea typeface="Calibri"/>
                          <a:cs typeface="Times New Roman"/>
                        </a:rPr>
                        <a: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morphine sulfate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200 mg</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extended-release tablet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 tablet Q8H</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$91.65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100</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$3,055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2221849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Embeda</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24</a:t>
            </a:fld>
            <a:endParaRPr lang="en-US" altLang="en-US"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837767657"/>
              </p:ext>
            </p:extLst>
          </p:nvPr>
        </p:nvGraphicFramePr>
        <p:xfrm>
          <a:off x="391886" y="2413219"/>
          <a:ext cx="8407730" cy="1945025"/>
        </p:xfrm>
        <a:graphic>
          <a:graphicData uri="http://schemas.openxmlformats.org/drawingml/2006/table">
            <a:tbl>
              <a:tblPr firstRow="1" firstCol="1" bandRow="1"/>
              <a:tblGrid>
                <a:gridCol w="819397"/>
                <a:gridCol w="843148"/>
                <a:gridCol w="941149"/>
                <a:gridCol w="697980"/>
                <a:gridCol w="1073815"/>
                <a:gridCol w="805361"/>
                <a:gridCol w="751670"/>
                <a:gridCol w="859052"/>
                <a:gridCol w="915513"/>
                <a:gridCol w="700645"/>
              </a:tblGrid>
              <a:tr h="648341">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Strengths</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Route of Administration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Dosing Schedule</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Cost/unit*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Units Dispensed 2015</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Approximate Cost 2015</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16114">
                <a:tc rowSpan="3">
                  <a:txBody>
                    <a:bodyPr/>
                    <a:lstStyle/>
                    <a:p>
                      <a:pPr marL="0" marR="0">
                        <a:lnSpc>
                          <a:spcPct val="115000"/>
                        </a:lnSpc>
                        <a:spcBef>
                          <a:spcPts val="0"/>
                        </a:spcBef>
                        <a:spcAft>
                          <a:spcPts val="0"/>
                        </a:spcAft>
                      </a:pPr>
                      <a:r>
                        <a:rPr lang="en-US" sz="1000" dirty="0" err="1">
                          <a:effectLst/>
                          <a:latin typeface="Arial"/>
                          <a:ea typeface="Calibri"/>
                          <a:cs typeface="Times New Roman"/>
                        </a:rPr>
                        <a:t>Embeda</a:t>
                      </a:r>
                      <a:r>
                        <a:rPr lang="en-US" sz="1000" baseline="30000" dirty="0">
                          <a:effectLst/>
                          <a:latin typeface="Arial"/>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marR="0" algn="ctr">
                        <a:lnSpc>
                          <a:spcPct val="115000"/>
                        </a:lnSpc>
                        <a:spcBef>
                          <a:spcPts val="0"/>
                        </a:spcBef>
                        <a:spcAft>
                          <a:spcPts val="0"/>
                        </a:spcAft>
                      </a:pPr>
                      <a:r>
                        <a:rPr lang="en-US" sz="1000">
                          <a:effectLst/>
                          <a:latin typeface="Arial"/>
                          <a:ea typeface="Calibri"/>
                          <a:cs typeface="Times New Roman"/>
                        </a:rPr>
                        <a:t>morphine sulfate and naltrexone</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30 mg/1.2 mg</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marR="0" algn="ctr">
                        <a:lnSpc>
                          <a:spcPct val="115000"/>
                        </a:lnSpc>
                        <a:spcBef>
                          <a:spcPts val="0"/>
                        </a:spcBef>
                        <a:spcAft>
                          <a:spcPts val="0"/>
                        </a:spcAft>
                      </a:pPr>
                      <a:r>
                        <a:rPr lang="en-US" sz="1000">
                          <a:effectLst/>
                          <a:latin typeface="Arial"/>
                          <a:ea typeface="Calibri"/>
                          <a:cs typeface="Times New Roman"/>
                        </a:rPr>
                        <a:t>extended-release capsule</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marR="0" algn="ctr">
                        <a:lnSpc>
                          <a:spcPct val="115000"/>
                        </a:lnSpc>
                        <a:spcBef>
                          <a:spcPts val="0"/>
                        </a:spcBef>
                        <a:spcAft>
                          <a:spcPts val="0"/>
                        </a:spcAft>
                      </a:pPr>
                      <a:r>
                        <a:rPr lang="en-US" sz="1000">
                          <a:effectLst/>
                          <a:latin typeface="Arial"/>
                          <a:ea typeface="Calibri"/>
                          <a:cs typeface="Times New Roman"/>
                        </a:rPr>
                        <a:t>Q12H or Q24H</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$8.93</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5,601</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$50,017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Category II</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611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60 mg/2.4 mg</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$14.08</a:t>
                      </a:r>
                      <a:endParaRPr lang="en-US" sz="110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2,354</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$33,144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1611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100 mg/4 mg</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$23.48</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742</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$17,422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16114">
                <a:tc rowSpan="3">
                  <a:txBody>
                    <a:bodyPr/>
                    <a:lstStyle/>
                    <a:p>
                      <a:pPr marL="0" marR="0">
                        <a:lnSpc>
                          <a:spcPct val="115000"/>
                        </a:lnSpc>
                        <a:spcBef>
                          <a:spcPts val="0"/>
                        </a:spcBef>
                        <a:spcAft>
                          <a:spcPts val="0"/>
                        </a:spcAft>
                      </a:pPr>
                      <a:r>
                        <a:rPr lang="en-US" sz="1000">
                          <a:effectLst/>
                          <a:latin typeface="Arial"/>
                          <a:ea typeface="Calibri"/>
                          <a:cs typeface="Times New Roman"/>
                        </a:rPr>
                        <a:t>Morphine extended-release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marR="0" algn="ctr">
                        <a:lnSpc>
                          <a:spcPct val="115000"/>
                        </a:lnSpc>
                        <a:spcBef>
                          <a:spcPts val="0"/>
                        </a:spcBef>
                        <a:spcAft>
                          <a:spcPts val="0"/>
                        </a:spcAft>
                      </a:pPr>
                      <a:r>
                        <a:rPr lang="en-US" sz="1000">
                          <a:effectLst/>
                          <a:latin typeface="Arial"/>
                          <a:ea typeface="Calibri"/>
                          <a:cs typeface="Times New Roman"/>
                        </a:rPr>
                        <a:t>morphine sulfate</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30 mg</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marR="0" algn="ctr">
                        <a:lnSpc>
                          <a:spcPct val="115000"/>
                        </a:lnSpc>
                        <a:spcBef>
                          <a:spcPts val="0"/>
                        </a:spcBef>
                        <a:spcAft>
                          <a:spcPts val="0"/>
                        </a:spcAft>
                      </a:pPr>
                      <a:r>
                        <a:rPr lang="en-US" sz="1000">
                          <a:effectLst/>
                          <a:latin typeface="Arial"/>
                          <a:ea typeface="Calibri"/>
                          <a:cs typeface="Times New Roman"/>
                        </a:rPr>
                        <a:t>extended-release tablet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marR="0" algn="ctr">
                        <a:lnSpc>
                          <a:spcPct val="115000"/>
                        </a:lnSpc>
                        <a:spcBef>
                          <a:spcPts val="0"/>
                        </a:spcBef>
                        <a:spcAft>
                          <a:spcPts val="0"/>
                        </a:spcAft>
                      </a:pPr>
                      <a:r>
                        <a:rPr lang="en-US" sz="1000">
                          <a:effectLst/>
                          <a:latin typeface="Arial"/>
                          <a:ea typeface="Calibri"/>
                          <a:cs typeface="Times New Roman"/>
                        </a:rPr>
                        <a:t>Q12H or Q8H</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$1.14</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2,955,878</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$3,369,701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marR="0" algn="ctr">
                        <a:lnSpc>
                          <a:spcPct val="115000"/>
                        </a:lnSpc>
                        <a:spcBef>
                          <a:spcPts val="0"/>
                        </a:spcBef>
                        <a:spcAft>
                          <a:spcPts val="0"/>
                        </a:spcAft>
                      </a:pPr>
                      <a:r>
                        <a:rPr lang="en-US" sz="1000">
                          <a:effectLst/>
                          <a:latin typeface="Arial"/>
                          <a:ea typeface="Calibri"/>
                          <a:cs typeface="Times New Roman"/>
                        </a:rPr>
                        <a:t>N/A</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611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60 mg</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$2.23</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1,469,363</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$3,276,679 </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1611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100 mg</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a:effectLst/>
                          <a:latin typeface="Arial"/>
                          <a:ea typeface="Calibri"/>
                          <a:cs typeface="Times New Roman"/>
                        </a:rPr>
                        <a:t>$3.29</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571,850</a:t>
                      </a:r>
                      <a:endParaRPr lang="en-US" sz="110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$1,881,387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bl>
          </a:graphicData>
        </a:graphic>
      </p:graphicFrame>
      <p:sp>
        <p:nvSpPr>
          <p:cNvPr id="6" name="TextBox 5"/>
          <p:cNvSpPr txBox="1"/>
          <p:nvPr/>
        </p:nvSpPr>
        <p:spPr>
          <a:xfrm>
            <a:off x="288512" y="1951556"/>
            <a:ext cx="8597735" cy="461665"/>
          </a:xfrm>
          <a:prstGeom prst="rect">
            <a:avLst/>
          </a:prstGeom>
          <a:noFill/>
        </p:spPr>
        <p:txBody>
          <a:bodyPr wrap="square" rtlCol="0">
            <a:spAutoFit/>
          </a:bodyPr>
          <a:lstStyle/>
          <a:p>
            <a:pPr algn="ctr"/>
            <a:r>
              <a:rPr lang="en-US" b="1" dirty="0" err="1"/>
              <a:t>Embeda</a:t>
            </a:r>
            <a:r>
              <a:rPr lang="en-US" b="1" baseline="30000" dirty="0"/>
              <a:t>®</a:t>
            </a:r>
            <a:r>
              <a:rPr lang="en-US" b="1" dirty="0"/>
              <a:t> and Morphine Extended-Release </a:t>
            </a:r>
            <a:r>
              <a:rPr lang="en-US" b="1" dirty="0" smtClean="0"/>
              <a:t>Tablet</a:t>
            </a:r>
            <a:endParaRPr lang="en-US" dirty="0"/>
          </a:p>
        </p:txBody>
      </p:sp>
      <p:sp>
        <p:nvSpPr>
          <p:cNvPr id="7" name="TextBox 6"/>
          <p:cNvSpPr txBox="1"/>
          <p:nvPr/>
        </p:nvSpPr>
        <p:spPr>
          <a:xfrm>
            <a:off x="570015" y="4431063"/>
            <a:ext cx="7433953" cy="430887"/>
          </a:xfrm>
          <a:prstGeom prst="rect">
            <a:avLst/>
          </a:prstGeom>
          <a:noFill/>
        </p:spPr>
        <p:txBody>
          <a:bodyPr wrap="square" rtlCol="0">
            <a:spAutoFit/>
          </a:bodyPr>
          <a:lstStyle/>
          <a:p>
            <a:r>
              <a:rPr lang="en-US" sz="1100" dirty="0"/>
              <a:t>*Wholesale acquisition cost per Online Red Book as of 3/15/2016</a:t>
            </a:r>
          </a:p>
          <a:p>
            <a:r>
              <a:rPr lang="en-US" sz="1100" dirty="0"/>
              <a:t>ADP=abuse-deterrent property, </a:t>
            </a:r>
            <a:r>
              <a:rPr lang="en-US" sz="1100" dirty="0" smtClean="0"/>
              <a:t>Q8H=every 8 hours, Q12H=every </a:t>
            </a:r>
            <a:r>
              <a:rPr lang="en-US" sz="1100" dirty="0"/>
              <a:t>12 hours, Q24H=every 24 hours</a:t>
            </a:r>
          </a:p>
        </p:txBody>
      </p:sp>
      <p:sp>
        <p:nvSpPr>
          <p:cNvPr id="8" name="TextBox 7"/>
          <p:cNvSpPr txBox="1"/>
          <p:nvPr/>
        </p:nvSpPr>
        <p:spPr>
          <a:xfrm>
            <a:off x="409699" y="4971068"/>
            <a:ext cx="8330539" cy="1015663"/>
          </a:xfrm>
          <a:prstGeom prst="rect">
            <a:avLst/>
          </a:prstGeom>
          <a:noFill/>
        </p:spPr>
        <p:txBody>
          <a:bodyPr wrap="square" rtlCol="0">
            <a:spAutoFit/>
          </a:bodyPr>
          <a:lstStyle/>
          <a:p>
            <a:r>
              <a:rPr lang="en-US" sz="2000" dirty="0"/>
              <a:t>Cost of Substitution: </a:t>
            </a:r>
            <a:r>
              <a:rPr lang="en-US" sz="2000" dirty="0" smtClean="0"/>
              <a:t>$51,983,893</a:t>
            </a:r>
            <a:endParaRPr lang="en-US" sz="2000" dirty="0"/>
          </a:p>
          <a:p>
            <a:r>
              <a:rPr lang="en-US" sz="2000" dirty="0"/>
              <a:t>Cost of substitution assumes every </a:t>
            </a:r>
            <a:r>
              <a:rPr lang="en-US" sz="2000" dirty="0" smtClean="0"/>
              <a:t>12 </a:t>
            </a:r>
            <a:r>
              <a:rPr lang="en-US" sz="2000" dirty="0"/>
              <a:t>hour dosing for </a:t>
            </a:r>
            <a:r>
              <a:rPr lang="en-US" sz="2000" dirty="0" err="1"/>
              <a:t>Embeda</a:t>
            </a:r>
            <a:r>
              <a:rPr lang="en-US" sz="2000" baseline="30000" dirty="0"/>
              <a:t>®</a:t>
            </a:r>
            <a:r>
              <a:rPr lang="en-US" sz="2000" dirty="0"/>
              <a:t> and </a:t>
            </a:r>
            <a:r>
              <a:rPr lang="en-US" sz="2000" dirty="0" smtClean="0"/>
              <a:t>morphine extended-release tablet.</a:t>
            </a:r>
            <a:endParaRPr lang="en-US" sz="2000" dirty="0"/>
          </a:p>
        </p:txBody>
      </p:sp>
    </p:spTree>
    <p:extLst>
      <p:ext uri="{BB962C8B-B14F-4D97-AF65-F5344CB8AC3E}">
        <p14:creationId xmlns:p14="http://schemas.microsoft.com/office/powerpoint/2010/main" val="10444243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Embeda</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25</a:t>
            </a:fld>
            <a:endParaRPr lang="en-US" altLang="en-US" dirty="0"/>
          </a:p>
        </p:txBody>
      </p:sp>
      <p:sp>
        <p:nvSpPr>
          <p:cNvPr id="6" name="TextBox 5"/>
          <p:cNvSpPr txBox="1"/>
          <p:nvPr/>
        </p:nvSpPr>
        <p:spPr>
          <a:xfrm>
            <a:off x="288512" y="1951556"/>
            <a:ext cx="8597735" cy="461665"/>
          </a:xfrm>
          <a:prstGeom prst="rect">
            <a:avLst/>
          </a:prstGeom>
          <a:noFill/>
        </p:spPr>
        <p:txBody>
          <a:bodyPr wrap="square" rtlCol="0">
            <a:spAutoFit/>
          </a:bodyPr>
          <a:lstStyle/>
          <a:p>
            <a:pPr algn="ctr"/>
            <a:r>
              <a:rPr lang="en-US" b="1" dirty="0" err="1"/>
              <a:t>Embeda</a:t>
            </a:r>
            <a:r>
              <a:rPr lang="en-US" b="1" baseline="30000" dirty="0"/>
              <a:t>®</a:t>
            </a:r>
            <a:r>
              <a:rPr lang="en-US" b="1" dirty="0"/>
              <a:t> and Morphine Extended-Release </a:t>
            </a:r>
            <a:r>
              <a:rPr lang="en-US" b="1" dirty="0" smtClean="0"/>
              <a:t>Tablet</a:t>
            </a:r>
            <a:endParaRPr lang="en-US" dirty="0"/>
          </a:p>
        </p:txBody>
      </p:sp>
      <p:sp>
        <p:nvSpPr>
          <p:cNvPr id="7" name="TextBox 6"/>
          <p:cNvSpPr txBox="1"/>
          <p:nvPr/>
        </p:nvSpPr>
        <p:spPr>
          <a:xfrm>
            <a:off x="570015" y="4431063"/>
            <a:ext cx="7433953" cy="430887"/>
          </a:xfrm>
          <a:prstGeom prst="rect">
            <a:avLst/>
          </a:prstGeom>
          <a:noFill/>
        </p:spPr>
        <p:txBody>
          <a:bodyPr wrap="square" rtlCol="0">
            <a:spAutoFit/>
          </a:bodyPr>
          <a:lstStyle/>
          <a:p>
            <a:r>
              <a:rPr lang="en-US" sz="1100" dirty="0"/>
              <a:t>*Wholesale acquisition cost per Online Red Book as of 3/15/2016</a:t>
            </a:r>
          </a:p>
          <a:p>
            <a:r>
              <a:rPr lang="en-US" sz="1100" dirty="0"/>
              <a:t>ADP=abuse-deterrent property, </a:t>
            </a:r>
            <a:r>
              <a:rPr lang="en-US" sz="1100" dirty="0" smtClean="0"/>
              <a:t>Q12H=every </a:t>
            </a:r>
            <a:r>
              <a:rPr lang="en-US" sz="1100" dirty="0"/>
              <a:t>12 hours, Q24H=every 24 hours</a:t>
            </a:r>
          </a:p>
        </p:txBody>
      </p:sp>
      <p:sp>
        <p:nvSpPr>
          <p:cNvPr id="8" name="TextBox 7"/>
          <p:cNvSpPr txBox="1"/>
          <p:nvPr/>
        </p:nvSpPr>
        <p:spPr>
          <a:xfrm>
            <a:off x="409699" y="4971068"/>
            <a:ext cx="8330539" cy="400110"/>
          </a:xfrm>
          <a:prstGeom prst="rect">
            <a:avLst/>
          </a:prstGeom>
          <a:noFill/>
        </p:spPr>
        <p:txBody>
          <a:bodyPr wrap="square" rtlCol="0">
            <a:spAutoFit/>
          </a:bodyPr>
          <a:lstStyle/>
          <a:p>
            <a:r>
              <a:rPr lang="en-US" sz="2000" dirty="0"/>
              <a:t>Cost of Substitution: </a:t>
            </a:r>
            <a:r>
              <a:rPr lang="en-US" sz="2000" dirty="0" smtClean="0"/>
              <a:t>$231.90 per 30 day prescription</a:t>
            </a:r>
            <a:endParaRPr lang="en-US" sz="2000"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4282122335"/>
              </p:ext>
            </p:extLst>
          </p:nvPr>
        </p:nvGraphicFramePr>
        <p:xfrm>
          <a:off x="409699" y="2413221"/>
          <a:ext cx="8161176" cy="2017843"/>
        </p:xfrm>
        <a:graphic>
          <a:graphicData uri="http://schemas.openxmlformats.org/drawingml/2006/table">
            <a:tbl>
              <a:tblPr firstRow="1" firstCol="1" bandRow="1"/>
              <a:tblGrid>
                <a:gridCol w="819396"/>
                <a:gridCol w="908463"/>
                <a:gridCol w="688769"/>
                <a:gridCol w="688769"/>
                <a:gridCol w="1060628"/>
                <a:gridCol w="741133"/>
                <a:gridCol w="777989"/>
                <a:gridCol w="822886"/>
                <a:gridCol w="964278"/>
                <a:gridCol w="688865"/>
              </a:tblGrid>
              <a:tr h="605353">
                <a:tc>
                  <a:txBody>
                    <a:bodyPr/>
                    <a:lstStyle/>
                    <a:p>
                      <a:pPr marL="0" marR="0" algn="ctr">
                        <a:lnSpc>
                          <a:spcPct val="115000"/>
                        </a:lnSpc>
                        <a:spcBef>
                          <a:spcPts val="0"/>
                        </a:spcBef>
                        <a:spcAft>
                          <a:spcPts val="0"/>
                        </a:spcAft>
                      </a:pPr>
                      <a:r>
                        <a:rPr lang="en-US" sz="1000" b="1">
                          <a:effectLst/>
                          <a:latin typeface="Arial"/>
                          <a:ea typeface="Calibri"/>
                          <a:cs typeface="Times New Roman"/>
                        </a:rPr>
                        <a:t>Medication</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Strength</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Route of Administration</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Dosing Schedule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Cost/day*</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Units Dispensed 2015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Approximate Cost 2015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807137">
                <a:tc>
                  <a:txBody>
                    <a:bodyPr/>
                    <a:lstStyle/>
                    <a:p>
                      <a:pPr marL="0" marR="0" algn="ctr">
                        <a:lnSpc>
                          <a:spcPct val="115000"/>
                        </a:lnSpc>
                        <a:spcBef>
                          <a:spcPts val="0"/>
                        </a:spcBef>
                        <a:spcAft>
                          <a:spcPts val="0"/>
                        </a:spcAft>
                      </a:pPr>
                      <a:r>
                        <a:rPr lang="en-US" sz="1000">
                          <a:effectLst/>
                          <a:latin typeface="Arial"/>
                          <a:ea typeface="Calibri"/>
                          <a:cs typeface="Times New Roman"/>
                        </a:rPr>
                        <a:t>Embeda</a:t>
                      </a:r>
                      <a:r>
                        <a:rPr lang="en-US" sz="1000" baseline="30000">
                          <a:effectLst/>
                          <a:latin typeface="Arial"/>
                          <a:ea typeface="Calibri"/>
                          <a:cs typeface="Times New Roman"/>
                        </a:rPr>
                        <a: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morphine sulfate/ naltrexone hydrochloride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30 mg/ 1.2 mg</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extended-release capsule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 capsule Q24H</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$8.93</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5,601</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$50,016.93</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Category II</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5353">
                <a:tc>
                  <a:txBody>
                    <a:bodyPr/>
                    <a:lstStyle/>
                    <a:p>
                      <a:pPr marL="0" marR="0" algn="ctr">
                        <a:lnSpc>
                          <a:spcPct val="115000"/>
                        </a:lnSpc>
                        <a:spcBef>
                          <a:spcPts val="0"/>
                        </a:spcBef>
                        <a:spcAft>
                          <a:spcPts val="0"/>
                        </a:spcAft>
                      </a:pPr>
                      <a:r>
                        <a:rPr lang="en-US" sz="1000">
                          <a:effectLst/>
                          <a:latin typeface="Arial"/>
                          <a:ea typeface="Calibri"/>
                          <a:cs typeface="Times New Roman"/>
                        </a:rPr>
                        <a:t>Morphine extended-release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morphine sulfate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15 mg</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extended-release tablet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 tablet Q12H</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$1.20</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3,161,026</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$1,896,616</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447673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Embeda</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26</a:t>
            </a:fld>
            <a:endParaRPr lang="en-US" altLang="en-US" dirty="0"/>
          </a:p>
        </p:txBody>
      </p:sp>
      <p:sp>
        <p:nvSpPr>
          <p:cNvPr id="6" name="TextBox 5"/>
          <p:cNvSpPr txBox="1"/>
          <p:nvPr/>
        </p:nvSpPr>
        <p:spPr>
          <a:xfrm>
            <a:off x="288512" y="1951556"/>
            <a:ext cx="8597735" cy="461665"/>
          </a:xfrm>
          <a:prstGeom prst="rect">
            <a:avLst/>
          </a:prstGeom>
          <a:noFill/>
        </p:spPr>
        <p:txBody>
          <a:bodyPr wrap="square" rtlCol="0">
            <a:spAutoFit/>
          </a:bodyPr>
          <a:lstStyle/>
          <a:p>
            <a:pPr algn="ctr"/>
            <a:r>
              <a:rPr lang="en-US" b="1" dirty="0" err="1"/>
              <a:t>Embeda</a:t>
            </a:r>
            <a:r>
              <a:rPr lang="en-US" b="1" baseline="30000" dirty="0"/>
              <a:t>®</a:t>
            </a:r>
            <a:r>
              <a:rPr lang="en-US" b="1" dirty="0"/>
              <a:t> and Morphine Extended-Release </a:t>
            </a:r>
            <a:r>
              <a:rPr lang="en-US" b="1" dirty="0" smtClean="0"/>
              <a:t>Tablet</a:t>
            </a:r>
            <a:endParaRPr lang="en-US" dirty="0"/>
          </a:p>
        </p:txBody>
      </p:sp>
      <p:sp>
        <p:nvSpPr>
          <p:cNvPr id="7" name="TextBox 6"/>
          <p:cNvSpPr txBox="1"/>
          <p:nvPr/>
        </p:nvSpPr>
        <p:spPr>
          <a:xfrm>
            <a:off x="570015" y="4431063"/>
            <a:ext cx="7433953" cy="430887"/>
          </a:xfrm>
          <a:prstGeom prst="rect">
            <a:avLst/>
          </a:prstGeom>
          <a:noFill/>
        </p:spPr>
        <p:txBody>
          <a:bodyPr wrap="square" rtlCol="0">
            <a:spAutoFit/>
          </a:bodyPr>
          <a:lstStyle/>
          <a:p>
            <a:r>
              <a:rPr lang="en-US" sz="1100" dirty="0"/>
              <a:t>*Wholesale acquisition cost per Online Red Book as of 3/15/2016</a:t>
            </a:r>
          </a:p>
          <a:p>
            <a:r>
              <a:rPr lang="en-US" sz="1100" dirty="0"/>
              <a:t>ADP=abuse-deterrent property, </a:t>
            </a:r>
            <a:r>
              <a:rPr lang="en-US" sz="1100" dirty="0" smtClean="0"/>
              <a:t>Q12H=every </a:t>
            </a:r>
            <a:r>
              <a:rPr lang="en-US" sz="1100" dirty="0"/>
              <a:t>12 hours, Q24H=every 24 hours</a:t>
            </a:r>
          </a:p>
        </p:txBody>
      </p:sp>
      <p:sp>
        <p:nvSpPr>
          <p:cNvPr id="8" name="TextBox 7"/>
          <p:cNvSpPr txBox="1"/>
          <p:nvPr/>
        </p:nvSpPr>
        <p:spPr>
          <a:xfrm>
            <a:off x="409699" y="4971068"/>
            <a:ext cx="8330539" cy="400110"/>
          </a:xfrm>
          <a:prstGeom prst="rect">
            <a:avLst/>
          </a:prstGeom>
          <a:noFill/>
        </p:spPr>
        <p:txBody>
          <a:bodyPr wrap="square" rtlCol="0">
            <a:spAutoFit/>
          </a:bodyPr>
          <a:lstStyle/>
          <a:p>
            <a:r>
              <a:rPr lang="en-US" sz="2000" dirty="0"/>
              <a:t>Cost of Substitution: </a:t>
            </a:r>
            <a:r>
              <a:rPr lang="en-US" sz="2000" dirty="0" smtClean="0"/>
              <a:t>$388.20 per 30 day prescription</a:t>
            </a:r>
            <a:endParaRPr lang="en-US" sz="20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227751423"/>
              </p:ext>
            </p:extLst>
          </p:nvPr>
        </p:nvGraphicFramePr>
        <p:xfrm>
          <a:off x="409699" y="2413221"/>
          <a:ext cx="8051471" cy="2017843"/>
        </p:xfrm>
        <a:graphic>
          <a:graphicData uri="http://schemas.openxmlformats.org/drawingml/2006/table">
            <a:tbl>
              <a:tblPr firstRow="1" firstCol="1" bandRow="1"/>
              <a:tblGrid>
                <a:gridCol w="800735"/>
                <a:gridCol w="897437"/>
                <a:gridCol w="676894"/>
                <a:gridCol w="665018"/>
                <a:gridCol w="1056904"/>
                <a:gridCol w="771896"/>
                <a:gridCol w="748145"/>
                <a:gridCol w="819398"/>
                <a:gridCol w="914400"/>
                <a:gridCol w="700644"/>
              </a:tblGrid>
              <a:tr h="605353">
                <a:tc>
                  <a:txBody>
                    <a:bodyPr/>
                    <a:lstStyle/>
                    <a:p>
                      <a:pPr marL="0" marR="0" algn="ctr">
                        <a:lnSpc>
                          <a:spcPct val="115000"/>
                        </a:lnSpc>
                        <a:spcBef>
                          <a:spcPts val="0"/>
                        </a:spcBef>
                        <a:spcAft>
                          <a:spcPts val="0"/>
                        </a:spcAft>
                      </a:pPr>
                      <a:r>
                        <a:rPr lang="en-US" sz="1000" b="1">
                          <a:effectLst/>
                          <a:latin typeface="Arial"/>
                          <a:ea typeface="Calibri"/>
                          <a:cs typeface="Times New Roman"/>
                        </a:rPr>
                        <a:t>Medication</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Strength</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Route of Administration</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Dosing Schedule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Cost/day*</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Units Dispensed 2015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Approximate Cost 2015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807137">
                <a:tc>
                  <a:txBody>
                    <a:bodyPr/>
                    <a:lstStyle/>
                    <a:p>
                      <a:pPr marL="0" marR="0" algn="ctr">
                        <a:lnSpc>
                          <a:spcPct val="115000"/>
                        </a:lnSpc>
                        <a:spcBef>
                          <a:spcPts val="0"/>
                        </a:spcBef>
                        <a:spcAft>
                          <a:spcPts val="0"/>
                        </a:spcAft>
                      </a:pPr>
                      <a:r>
                        <a:rPr lang="en-US" sz="1000">
                          <a:effectLst/>
                          <a:latin typeface="Arial"/>
                          <a:ea typeface="Calibri"/>
                          <a:cs typeface="Times New Roman"/>
                        </a:rPr>
                        <a:t>Embeda</a:t>
                      </a:r>
                      <a:r>
                        <a:rPr lang="en-US" sz="1000" baseline="30000">
                          <a:effectLst/>
                          <a:latin typeface="Arial"/>
                          <a:ea typeface="Calibri"/>
                          <a:cs typeface="Times New Roman"/>
                        </a:rPr>
                        <a: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morphine sulfate/ naltrexone hydrochloride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60 mg/ 2.4 mg</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extended-release capsule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 capsule Q24H</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$14.08</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2,354</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$33,144</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Category II</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5353">
                <a:tc>
                  <a:txBody>
                    <a:bodyPr/>
                    <a:lstStyle/>
                    <a:p>
                      <a:pPr marL="0" marR="0" algn="ctr">
                        <a:lnSpc>
                          <a:spcPct val="115000"/>
                        </a:lnSpc>
                        <a:spcBef>
                          <a:spcPts val="0"/>
                        </a:spcBef>
                        <a:spcAft>
                          <a:spcPts val="0"/>
                        </a:spcAft>
                      </a:pPr>
                      <a:r>
                        <a:rPr lang="en-US" sz="1000">
                          <a:effectLst/>
                          <a:latin typeface="Arial"/>
                          <a:ea typeface="Calibri"/>
                          <a:cs typeface="Times New Roman"/>
                        </a:rPr>
                        <a:t>Morphine extended-release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morphine sulfate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30 mg</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extended-release tablet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 tablet Q12H</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$1.14</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2,955,878</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$3,369,701</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7483193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Embeda</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27</a:t>
            </a:fld>
            <a:endParaRPr lang="en-US" altLang="en-US" dirty="0"/>
          </a:p>
        </p:txBody>
      </p:sp>
      <p:sp>
        <p:nvSpPr>
          <p:cNvPr id="6" name="TextBox 5"/>
          <p:cNvSpPr txBox="1"/>
          <p:nvPr/>
        </p:nvSpPr>
        <p:spPr>
          <a:xfrm>
            <a:off x="288512" y="1951556"/>
            <a:ext cx="8597735" cy="461665"/>
          </a:xfrm>
          <a:prstGeom prst="rect">
            <a:avLst/>
          </a:prstGeom>
          <a:noFill/>
        </p:spPr>
        <p:txBody>
          <a:bodyPr wrap="square" rtlCol="0">
            <a:spAutoFit/>
          </a:bodyPr>
          <a:lstStyle/>
          <a:p>
            <a:pPr algn="ctr"/>
            <a:r>
              <a:rPr lang="en-US" b="1" dirty="0" err="1"/>
              <a:t>Embeda</a:t>
            </a:r>
            <a:r>
              <a:rPr lang="en-US" b="1" baseline="30000" dirty="0"/>
              <a:t>®</a:t>
            </a:r>
            <a:r>
              <a:rPr lang="en-US" b="1" dirty="0"/>
              <a:t> and Morphine Extended-Release </a:t>
            </a:r>
            <a:r>
              <a:rPr lang="en-US" b="1" dirty="0" smtClean="0"/>
              <a:t>Tablet</a:t>
            </a:r>
            <a:endParaRPr lang="en-US" dirty="0"/>
          </a:p>
        </p:txBody>
      </p:sp>
      <p:sp>
        <p:nvSpPr>
          <p:cNvPr id="7" name="TextBox 6"/>
          <p:cNvSpPr txBox="1"/>
          <p:nvPr/>
        </p:nvSpPr>
        <p:spPr>
          <a:xfrm>
            <a:off x="570015" y="4431063"/>
            <a:ext cx="7433953" cy="430887"/>
          </a:xfrm>
          <a:prstGeom prst="rect">
            <a:avLst/>
          </a:prstGeom>
          <a:noFill/>
        </p:spPr>
        <p:txBody>
          <a:bodyPr wrap="square" rtlCol="0">
            <a:spAutoFit/>
          </a:bodyPr>
          <a:lstStyle/>
          <a:p>
            <a:r>
              <a:rPr lang="en-US" sz="1100" dirty="0"/>
              <a:t>*Wholesale acquisition cost per Online Red Book as of 3/15/2016</a:t>
            </a:r>
          </a:p>
          <a:p>
            <a:r>
              <a:rPr lang="en-US" sz="1100" dirty="0"/>
              <a:t>ADP=abuse-deterrent property, </a:t>
            </a:r>
            <a:r>
              <a:rPr lang="en-US" sz="1100" dirty="0" smtClean="0"/>
              <a:t>Q12H=every </a:t>
            </a:r>
            <a:r>
              <a:rPr lang="en-US" sz="1100" dirty="0"/>
              <a:t>12 hours, Q24H=every 24 hours</a:t>
            </a:r>
          </a:p>
        </p:txBody>
      </p:sp>
      <p:sp>
        <p:nvSpPr>
          <p:cNvPr id="8" name="TextBox 7"/>
          <p:cNvSpPr txBox="1"/>
          <p:nvPr/>
        </p:nvSpPr>
        <p:spPr>
          <a:xfrm>
            <a:off x="409699" y="4971068"/>
            <a:ext cx="8330539" cy="400110"/>
          </a:xfrm>
          <a:prstGeom prst="rect">
            <a:avLst/>
          </a:prstGeom>
          <a:noFill/>
        </p:spPr>
        <p:txBody>
          <a:bodyPr wrap="square" rtlCol="0">
            <a:spAutoFit/>
          </a:bodyPr>
          <a:lstStyle/>
          <a:p>
            <a:r>
              <a:rPr lang="en-US" sz="2000" dirty="0"/>
              <a:t>Cost of Substitution: </a:t>
            </a:r>
            <a:r>
              <a:rPr lang="en-US" sz="2000" dirty="0" smtClean="0"/>
              <a:t>$2,457.60 per 30 day prescription</a:t>
            </a:r>
            <a:endParaRPr lang="en-US" sz="2000"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2301078764"/>
              </p:ext>
            </p:extLst>
          </p:nvPr>
        </p:nvGraphicFramePr>
        <p:xfrm>
          <a:off x="570015" y="2413220"/>
          <a:ext cx="8182099" cy="2017843"/>
        </p:xfrm>
        <a:graphic>
          <a:graphicData uri="http://schemas.openxmlformats.org/drawingml/2006/table">
            <a:tbl>
              <a:tblPr firstRow="1" firstCol="1" bandRow="1"/>
              <a:tblGrid>
                <a:gridCol w="800735"/>
                <a:gridCol w="933063"/>
                <a:gridCol w="807522"/>
                <a:gridCol w="665018"/>
                <a:gridCol w="1068779"/>
                <a:gridCol w="760021"/>
                <a:gridCol w="748146"/>
                <a:gridCol w="783771"/>
                <a:gridCol w="914400"/>
                <a:gridCol w="700644"/>
              </a:tblGrid>
              <a:tr h="605353">
                <a:tc>
                  <a:txBody>
                    <a:bodyPr/>
                    <a:lstStyle/>
                    <a:p>
                      <a:pPr marL="0" marR="0" algn="ctr">
                        <a:lnSpc>
                          <a:spcPct val="115000"/>
                        </a:lnSpc>
                        <a:spcBef>
                          <a:spcPts val="0"/>
                        </a:spcBef>
                        <a:spcAft>
                          <a:spcPts val="0"/>
                        </a:spcAft>
                      </a:pPr>
                      <a:r>
                        <a:rPr lang="en-US" sz="1000" b="1">
                          <a:effectLst/>
                          <a:latin typeface="Arial"/>
                          <a:ea typeface="Calibri"/>
                          <a:cs typeface="Times New Roman"/>
                        </a:rPr>
                        <a:t>Medication</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Strength</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Route of Administration</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Dosing Schedule</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Cost/day*</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Units Dispensed 2015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Approximate Cost 2015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807137">
                <a:tc>
                  <a:txBody>
                    <a:bodyPr/>
                    <a:lstStyle/>
                    <a:p>
                      <a:pPr marL="0" marR="0" algn="ctr">
                        <a:lnSpc>
                          <a:spcPct val="115000"/>
                        </a:lnSpc>
                        <a:spcBef>
                          <a:spcPts val="0"/>
                        </a:spcBef>
                        <a:spcAft>
                          <a:spcPts val="0"/>
                        </a:spcAft>
                      </a:pPr>
                      <a:r>
                        <a:rPr lang="en-US" sz="1000">
                          <a:effectLst/>
                          <a:latin typeface="Arial"/>
                          <a:ea typeface="Calibri"/>
                          <a:cs typeface="Times New Roman"/>
                        </a:rPr>
                        <a:t>Embeda</a:t>
                      </a:r>
                      <a:r>
                        <a:rPr lang="en-US" sz="1000" baseline="30000">
                          <a:effectLst/>
                          <a:latin typeface="Arial"/>
                          <a:ea typeface="Calibri"/>
                          <a:cs typeface="Times New Roman"/>
                        </a:rPr>
                        <a: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morphine sulfate/ naltrexone hydrochloride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100 </a:t>
                      </a:r>
                      <a:r>
                        <a:rPr lang="en-US" sz="1000" dirty="0" smtClean="0">
                          <a:effectLst/>
                          <a:latin typeface="Arial"/>
                          <a:ea typeface="Calibri"/>
                          <a:cs typeface="Times New Roman"/>
                        </a:rPr>
                        <a:t>mg/4 </a:t>
                      </a:r>
                      <a:r>
                        <a:rPr lang="en-US" sz="1000" dirty="0">
                          <a:effectLst/>
                          <a:latin typeface="Arial"/>
                          <a:ea typeface="Calibri"/>
                          <a:cs typeface="Times New Roman"/>
                        </a:rPr>
                        <a:t>mg</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extended-release capsule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4 </a:t>
                      </a:r>
                      <a:r>
                        <a:rPr lang="en-US" sz="1000" dirty="0" smtClean="0">
                          <a:effectLst/>
                          <a:latin typeface="Arial"/>
                          <a:ea typeface="Calibri"/>
                          <a:cs typeface="Times New Roman"/>
                        </a:rPr>
                        <a:t>capsules </a:t>
                      </a:r>
                      <a:r>
                        <a:rPr lang="en-US" sz="1000" dirty="0">
                          <a:effectLst/>
                          <a:latin typeface="Arial"/>
                          <a:ea typeface="Calibri"/>
                          <a:cs typeface="Times New Roman"/>
                        </a:rPr>
                        <a:t>Q24H</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$93.92</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742</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$17,422</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Category II</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5353">
                <a:tc>
                  <a:txBody>
                    <a:bodyPr/>
                    <a:lstStyle/>
                    <a:p>
                      <a:pPr marL="0" marR="0" algn="ctr">
                        <a:lnSpc>
                          <a:spcPct val="115000"/>
                        </a:lnSpc>
                        <a:spcBef>
                          <a:spcPts val="0"/>
                        </a:spcBef>
                        <a:spcAft>
                          <a:spcPts val="0"/>
                        </a:spcAft>
                      </a:pPr>
                      <a:r>
                        <a:rPr lang="en-US" sz="1000">
                          <a:effectLst/>
                          <a:latin typeface="Arial"/>
                          <a:ea typeface="Calibri"/>
                          <a:cs typeface="Times New Roman"/>
                        </a:rPr>
                        <a:t>Morphine extended-release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morphine sulfate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200 mg</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extended-release tablet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 tablet Q12H</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$12.00</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52,738</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$316,428</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925372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Embeda</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28</a:t>
            </a:fld>
            <a:endParaRPr lang="en-US" altLang="en-US" dirty="0"/>
          </a:p>
        </p:txBody>
      </p:sp>
      <p:sp>
        <p:nvSpPr>
          <p:cNvPr id="6" name="TextBox 5"/>
          <p:cNvSpPr txBox="1"/>
          <p:nvPr/>
        </p:nvSpPr>
        <p:spPr>
          <a:xfrm>
            <a:off x="288512" y="1951556"/>
            <a:ext cx="8597735" cy="461665"/>
          </a:xfrm>
          <a:prstGeom prst="rect">
            <a:avLst/>
          </a:prstGeom>
          <a:noFill/>
        </p:spPr>
        <p:txBody>
          <a:bodyPr wrap="square" rtlCol="0">
            <a:spAutoFit/>
          </a:bodyPr>
          <a:lstStyle/>
          <a:p>
            <a:pPr algn="ctr"/>
            <a:r>
              <a:rPr lang="en-US" b="1" dirty="0" err="1"/>
              <a:t>Embeda</a:t>
            </a:r>
            <a:r>
              <a:rPr lang="en-US" b="1" baseline="30000" dirty="0"/>
              <a:t>®</a:t>
            </a:r>
            <a:r>
              <a:rPr lang="en-US" b="1" dirty="0"/>
              <a:t> and Morphine Extended-Release </a:t>
            </a:r>
            <a:r>
              <a:rPr lang="en-US" b="1" dirty="0" smtClean="0"/>
              <a:t>Tablet</a:t>
            </a:r>
            <a:endParaRPr lang="en-US" dirty="0"/>
          </a:p>
        </p:txBody>
      </p:sp>
      <p:sp>
        <p:nvSpPr>
          <p:cNvPr id="7" name="TextBox 6"/>
          <p:cNvSpPr txBox="1"/>
          <p:nvPr/>
        </p:nvSpPr>
        <p:spPr>
          <a:xfrm>
            <a:off x="570015" y="4431063"/>
            <a:ext cx="7433953" cy="430887"/>
          </a:xfrm>
          <a:prstGeom prst="rect">
            <a:avLst/>
          </a:prstGeom>
          <a:noFill/>
        </p:spPr>
        <p:txBody>
          <a:bodyPr wrap="square" rtlCol="0">
            <a:spAutoFit/>
          </a:bodyPr>
          <a:lstStyle/>
          <a:p>
            <a:r>
              <a:rPr lang="en-US" sz="1100" dirty="0"/>
              <a:t>*Wholesale acquisition cost per Online Red Book as of 3/15/2016</a:t>
            </a:r>
          </a:p>
          <a:p>
            <a:r>
              <a:rPr lang="en-US" sz="1100" dirty="0"/>
              <a:t>ADP=abuse-deterrent property, </a:t>
            </a:r>
            <a:r>
              <a:rPr lang="en-US" sz="1100" dirty="0" smtClean="0"/>
              <a:t>Q8H=every 8 </a:t>
            </a:r>
            <a:r>
              <a:rPr lang="en-US" sz="1100" dirty="0"/>
              <a:t>hours, Q24H=every 24 hours</a:t>
            </a:r>
          </a:p>
        </p:txBody>
      </p:sp>
      <p:sp>
        <p:nvSpPr>
          <p:cNvPr id="8" name="TextBox 7"/>
          <p:cNvSpPr txBox="1"/>
          <p:nvPr/>
        </p:nvSpPr>
        <p:spPr>
          <a:xfrm>
            <a:off x="409699" y="4971068"/>
            <a:ext cx="8330539" cy="400110"/>
          </a:xfrm>
          <a:prstGeom prst="rect">
            <a:avLst/>
          </a:prstGeom>
          <a:noFill/>
        </p:spPr>
        <p:txBody>
          <a:bodyPr wrap="square" rtlCol="0">
            <a:spAutoFit/>
          </a:bodyPr>
          <a:lstStyle/>
          <a:p>
            <a:r>
              <a:rPr lang="en-US" sz="2000" dirty="0"/>
              <a:t>Cost of Substitution: </a:t>
            </a:r>
            <a:r>
              <a:rPr lang="en-US" sz="2000" dirty="0" smtClean="0"/>
              <a:t>$3,686.40 per 30 day prescription</a:t>
            </a:r>
            <a:endParaRPr lang="en-US" sz="2000"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134763273"/>
              </p:ext>
            </p:extLst>
          </p:nvPr>
        </p:nvGraphicFramePr>
        <p:xfrm>
          <a:off x="570015" y="2413220"/>
          <a:ext cx="8182099" cy="2017843"/>
        </p:xfrm>
        <a:graphic>
          <a:graphicData uri="http://schemas.openxmlformats.org/drawingml/2006/table">
            <a:tbl>
              <a:tblPr firstRow="1" firstCol="1" bandRow="1"/>
              <a:tblGrid>
                <a:gridCol w="800735"/>
                <a:gridCol w="933063"/>
                <a:gridCol w="807522"/>
                <a:gridCol w="665018"/>
                <a:gridCol w="1068779"/>
                <a:gridCol w="760021"/>
                <a:gridCol w="748146"/>
                <a:gridCol w="783771"/>
                <a:gridCol w="914400"/>
                <a:gridCol w="700644"/>
              </a:tblGrid>
              <a:tr h="605353">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Strength</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Route of Administration</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Dosing Schedule</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Cost/day*</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Units Dispensed 2015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Approximate Cost 2015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807137">
                <a:tc>
                  <a:txBody>
                    <a:bodyPr/>
                    <a:lstStyle/>
                    <a:p>
                      <a:pPr marL="0" marR="0" algn="ctr">
                        <a:lnSpc>
                          <a:spcPct val="115000"/>
                        </a:lnSpc>
                        <a:spcBef>
                          <a:spcPts val="0"/>
                        </a:spcBef>
                        <a:spcAft>
                          <a:spcPts val="0"/>
                        </a:spcAft>
                      </a:pPr>
                      <a:r>
                        <a:rPr lang="en-US" sz="1000">
                          <a:effectLst/>
                          <a:latin typeface="Arial"/>
                          <a:ea typeface="Calibri"/>
                          <a:cs typeface="Times New Roman"/>
                        </a:rPr>
                        <a:t>Embeda</a:t>
                      </a:r>
                      <a:r>
                        <a:rPr lang="en-US" sz="1000" baseline="30000">
                          <a:effectLst/>
                          <a:latin typeface="Arial"/>
                          <a:ea typeface="Calibri"/>
                          <a:cs typeface="Times New Roman"/>
                        </a:rPr>
                        <a: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morphine sulfate/ naltrexone hydrochloride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100 </a:t>
                      </a:r>
                      <a:r>
                        <a:rPr lang="en-US" sz="1000" dirty="0" smtClean="0">
                          <a:effectLst/>
                          <a:latin typeface="Arial"/>
                          <a:ea typeface="Calibri"/>
                          <a:cs typeface="Times New Roman"/>
                        </a:rPr>
                        <a:t>mg/4 </a:t>
                      </a:r>
                      <a:r>
                        <a:rPr lang="en-US" sz="1000" dirty="0">
                          <a:effectLst/>
                          <a:latin typeface="Arial"/>
                          <a:ea typeface="Calibri"/>
                          <a:cs typeface="Times New Roman"/>
                        </a:rPr>
                        <a:t>mg</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extended-release capsule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6 capsules </a:t>
                      </a:r>
                      <a:r>
                        <a:rPr lang="en-US" sz="1000" dirty="0">
                          <a:effectLst/>
                          <a:latin typeface="Arial"/>
                          <a:ea typeface="Calibri"/>
                          <a:cs typeface="Times New Roman"/>
                        </a:rPr>
                        <a:t>Q24H</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$140.88</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742</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$17,422</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Category II</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5353">
                <a:tc>
                  <a:txBody>
                    <a:bodyPr/>
                    <a:lstStyle/>
                    <a:p>
                      <a:pPr marL="0" marR="0" algn="ctr">
                        <a:lnSpc>
                          <a:spcPct val="115000"/>
                        </a:lnSpc>
                        <a:spcBef>
                          <a:spcPts val="0"/>
                        </a:spcBef>
                        <a:spcAft>
                          <a:spcPts val="0"/>
                        </a:spcAft>
                      </a:pPr>
                      <a:r>
                        <a:rPr lang="en-US" sz="1000">
                          <a:effectLst/>
                          <a:latin typeface="Arial"/>
                          <a:ea typeface="Calibri"/>
                          <a:cs typeface="Times New Roman"/>
                        </a:rPr>
                        <a:t>Morphine extended-release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morphine sulfate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200 mg</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extended-release tablet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Oral</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 tablet </a:t>
                      </a:r>
                      <a:r>
                        <a:rPr lang="en-US" sz="1000" dirty="0" smtClean="0">
                          <a:effectLst/>
                          <a:latin typeface="Arial"/>
                          <a:ea typeface="Calibri"/>
                          <a:cs typeface="Times New Roman"/>
                        </a:rPr>
                        <a:t>Q8H</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$18.00</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52,738</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effectLst/>
                          <a:latin typeface="Arial"/>
                          <a:ea typeface="Calibri"/>
                          <a:cs typeface="Times New Roman"/>
                        </a:rPr>
                        <a:t>$316,428</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3609468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457200" y="1351724"/>
            <a:ext cx="8229600" cy="5252275"/>
          </a:xfrm>
        </p:spPr>
        <p:txBody>
          <a:bodyPr/>
          <a:lstStyle/>
          <a:p>
            <a:pPr>
              <a:spcAft>
                <a:spcPts val="1800"/>
              </a:spcAft>
              <a:buSzPct val="75000"/>
            </a:pPr>
            <a:r>
              <a:rPr lang="en-US" altLang="en-US" sz="2400" dirty="0" smtClean="0"/>
              <a:t>Review of </a:t>
            </a:r>
            <a:r>
              <a:rPr lang="en-US" altLang="en-US" sz="2400" dirty="0" err="1" smtClean="0"/>
              <a:t>Oxaydo</a:t>
            </a:r>
            <a:endParaRPr lang="en-US" altLang="en-US" sz="2400" dirty="0" smtClean="0"/>
          </a:p>
          <a:p>
            <a:pPr>
              <a:spcAft>
                <a:spcPts val="1800"/>
              </a:spcAft>
              <a:buSzPct val="75000"/>
            </a:pPr>
            <a:r>
              <a:rPr lang="en-US" altLang="en-US" sz="2400" dirty="0" smtClean="0"/>
              <a:t>Continuing Review of New Drugs with ADP</a:t>
            </a:r>
          </a:p>
          <a:p>
            <a:pPr lvl="1">
              <a:spcAft>
                <a:spcPts val="1800"/>
              </a:spcAft>
              <a:buSzPct val="75000"/>
            </a:pPr>
            <a:r>
              <a:rPr lang="en-US" altLang="en-US" sz="2000" dirty="0" smtClean="0"/>
              <a:t>Tracking of Medications in Pipeline</a:t>
            </a:r>
          </a:p>
          <a:p>
            <a:pPr lvl="1">
              <a:spcAft>
                <a:spcPts val="1800"/>
              </a:spcAft>
              <a:buSzPct val="75000"/>
            </a:pPr>
            <a:r>
              <a:rPr lang="en-US" altLang="en-US" sz="2000" dirty="0" smtClean="0"/>
              <a:t>Process for Review</a:t>
            </a:r>
          </a:p>
          <a:p>
            <a:pPr lvl="1">
              <a:spcAft>
                <a:spcPts val="1800"/>
              </a:spcAft>
              <a:buSzPct val="75000"/>
            </a:pPr>
            <a:r>
              <a:rPr lang="en-US" altLang="en-US" sz="2000" dirty="0" smtClean="0"/>
              <a:t>Regular Meetings</a:t>
            </a:r>
          </a:p>
          <a:p>
            <a:pPr>
              <a:spcAft>
                <a:spcPts val="1800"/>
              </a:spcAft>
              <a:buSzPct val="75000"/>
            </a:pPr>
            <a:r>
              <a:rPr lang="en-US" altLang="en-US" sz="2400" dirty="0" smtClean="0"/>
              <a:t>Regulatory Review</a:t>
            </a:r>
          </a:p>
        </p:txBody>
      </p:sp>
      <p:sp>
        <p:nvSpPr>
          <p:cNvPr id="5123" name="Slide Number Placeholder 3"/>
          <p:cNvSpPr>
            <a:spLocks noGrp="1"/>
          </p:cNvSpPr>
          <p:nvPr>
            <p:ph type="sldNum" sz="quarter" idx="11"/>
          </p:nvPr>
        </p:nvSpPr>
        <p:spPr>
          <a:noFill/>
          <a:ln>
            <a:miter lim="800000"/>
            <a:headEnd/>
            <a:tailEnd/>
          </a:ln>
        </p:spPr>
        <p:txBody>
          <a:bodyPr/>
          <a:lstStyle/>
          <a:p>
            <a:r>
              <a:rPr lang="en-US" altLang="en-US" dirty="0" smtClean="0">
                <a:solidFill>
                  <a:srgbClr val="000000"/>
                </a:solidFill>
              </a:rPr>
              <a:t>Slide </a:t>
            </a:r>
            <a:fld id="{13371AC1-581A-418D-850E-7D5F110287A7}" type="slidenum">
              <a:rPr lang="en-US" altLang="en-US" smtClean="0">
                <a:solidFill>
                  <a:srgbClr val="000000"/>
                </a:solidFill>
              </a:rPr>
              <a:pPr/>
              <a:t>29</a:t>
            </a:fld>
            <a:endParaRPr lang="en-US" altLang="en-US" dirty="0" smtClean="0">
              <a:solidFill>
                <a:srgbClr val="000000"/>
              </a:solidFill>
            </a:endParaRPr>
          </a:p>
        </p:txBody>
      </p:sp>
      <p:sp>
        <p:nvSpPr>
          <p:cNvPr id="5" name="Title 1"/>
          <p:cNvSpPr txBox="1">
            <a:spLocks/>
          </p:cNvSpPr>
          <p:nvPr/>
        </p:nvSpPr>
        <p:spPr>
          <a:xfrm>
            <a:off x="4144963" y="336550"/>
            <a:ext cx="4816475" cy="577850"/>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kern="0" dirty="0" smtClean="0">
                <a:solidFill>
                  <a:srgbClr val="FFFFFF"/>
                </a:solidFill>
              </a:rPr>
              <a:t> Next Steps</a:t>
            </a:r>
            <a:endParaRPr lang="en-US" kern="0" dirty="0">
              <a:solidFill>
                <a:srgbClr val="FFFFFF"/>
              </a:solidFill>
            </a:endParaRPr>
          </a:p>
        </p:txBody>
      </p:sp>
    </p:spTree>
    <p:extLst>
      <p:ext uri="{BB962C8B-B14F-4D97-AF65-F5344CB8AC3E}">
        <p14:creationId xmlns:p14="http://schemas.microsoft.com/office/powerpoint/2010/main" val="1447581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457200" y="1351724"/>
            <a:ext cx="8229600" cy="5252275"/>
          </a:xfrm>
        </p:spPr>
        <p:txBody>
          <a:bodyPr/>
          <a:lstStyle/>
          <a:p>
            <a:pPr>
              <a:spcAft>
                <a:spcPts val="1800"/>
              </a:spcAft>
              <a:buSzPct val="75000"/>
            </a:pPr>
            <a:r>
              <a:rPr lang="en-US" altLang="en-US" sz="2400" dirty="0" smtClean="0"/>
              <a:t>Review of March 17</a:t>
            </a:r>
            <a:r>
              <a:rPr lang="en-US" altLang="en-US" sz="2400" baseline="30000" dirty="0" smtClean="0"/>
              <a:t>th</a:t>
            </a:r>
            <a:r>
              <a:rPr lang="en-US" altLang="en-US" sz="2400" dirty="0" smtClean="0"/>
              <a:t> meeting</a:t>
            </a:r>
          </a:p>
          <a:p>
            <a:pPr lvl="1">
              <a:spcAft>
                <a:spcPts val="1800"/>
              </a:spcAft>
              <a:buSzPct val="75000"/>
            </a:pPr>
            <a:r>
              <a:rPr lang="en-US" altLang="en-US" sz="2000" dirty="0" smtClean="0"/>
              <a:t>Voted on a DFC definition </a:t>
            </a:r>
            <a:r>
              <a:rPr lang="en-US" altLang="en-US" sz="2000" dirty="0"/>
              <a:t>of “Chemically Equivalent Substitution</a:t>
            </a:r>
            <a:r>
              <a:rPr lang="en-US" altLang="en-US" sz="2000" dirty="0" smtClean="0"/>
              <a:t>”</a:t>
            </a:r>
          </a:p>
          <a:p>
            <a:pPr lvl="1">
              <a:spcAft>
                <a:spcPts val="1800"/>
              </a:spcAft>
              <a:buSzPct val="75000"/>
            </a:pPr>
            <a:r>
              <a:rPr lang="en-US" altLang="en-US" sz="2000" dirty="0" smtClean="0"/>
              <a:t>Voted on form to </a:t>
            </a:r>
            <a:r>
              <a:rPr lang="en-US" altLang="en-US" sz="2000" dirty="0"/>
              <a:t>evaluate Abuse Deterrent Property </a:t>
            </a:r>
            <a:r>
              <a:rPr lang="en-US" altLang="en-US" sz="2000" dirty="0" smtClean="0"/>
              <a:t>efficacy</a:t>
            </a:r>
          </a:p>
          <a:p>
            <a:pPr>
              <a:spcAft>
                <a:spcPts val="1800"/>
              </a:spcAft>
              <a:buSzPct val="75000"/>
            </a:pPr>
            <a:r>
              <a:rPr lang="en-US" altLang="en-US" sz="2400" dirty="0" smtClean="0"/>
              <a:t>Opioid Bill Presentation</a:t>
            </a:r>
          </a:p>
          <a:p>
            <a:pPr lvl="1">
              <a:spcAft>
                <a:spcPts val="1800"/>
              </a:spcAft>
              <a:buSzPct val="75000"/>
            </a:pPr>
            <a:r>
              <a:rPr lang="en-US" altLang="en-US" sz="2000" dirty="0"/>
              <a:t>Drug Formulary Commission Provision</a:t>
            </a:r>
          </a:p>
          <a:p>
            <a:pPr>
              <a:spcAft>
                <a:spcPts val="1800"/>
              </a:spcAft>
              <a:buSzPct val="75000"/>
            </a:pPr>
            <a:r>
              <a:rPr lang="en-US" altLang="en-US" sz="2400" dirty="0" smtClean="0"/>
              <a:t>Crosswalk</a:t>
            </a:r>
            <a:endParaRPr lang="en-US" altLang="en-US" sz="2400" dirty="0"/>
          </a:p>
          <a:p>
            <a:pPr lvl="1">
              <a:spcAft>
                <a:spcPts val="1800"/>
              </a:spcAft>
              <a:buSzPct val="75000"/>
            </a:pPr>
            <a:r>
              <a:rPr lang="en-US" altLang="en-US" sz="2000" dirty="0" smtClean="0"/>
              <a:t>Chemically Equivalent Substitution - Definition</a:t>
            </a:r>
          </a:p>
          <a:p>
            <a:pPr lvl="1">
              <a:spcAft>
                <a:spcPts val="1800"/>
              </a:spcAft>
              <a:buSzPct val="75000"/>
            </a:pPr>
            <a:r>
              <a:rPr lang="en-US" altLang="en-US" sz="2000" dirty="0" err="1" smtClean="0"/>
              <a:t>Embeda</a:t>
            </a:r>
            <a:endParaRPr lang="en-US" altLang="en-US" sz="2000" dirty="0" smtClean="0"/>
          </a:p>
          <a:p>
            <a:pPr>
              <a:spcAft>
                <a:spcPts val="1800"/>
              </a:spcAft>
              <a:buSzPct val="75000"/>
            </a:pPr>
            <a:r>
              <a:rPr lang="en-US" altLang="en-US" sz="2400" dirty="0" smtClean="0"/>
              <a:t>Next Steps</a:t>
            </a:r>
          </a:p>
        </p:txBody>
      </p:sp>
      <p:sp>
        <p:nvSpPr>
          <p:cNvPr id="5123" name="Slide Number Placeholder 3"/>
          <p:cNvSpPr>
            <a:spLocks noGrp="1"/>
          </p:cNvSpPr>
          <p:nvPr>
            <p:ph type="sldNum" sz="quarter" idx="11"/>
          </p:nvPr>
        </p:nvSpPr>
        <p:spPr>
          <a:noFill/>
          <a:ln>
            <a:miter lim="800000"/>
            <a:headEnd/>
            <a:tailEnd/>
          </a:ln>
        </p:spPr>
        <p:txBody>
          <a:bodyPr/>
          <a:lstStyle/>
          <a:p>
            <a:r>
              <a:rPr lang="en-US" altLang="en-US" dirty="0" smtClean="0"/>
              <a:t>Slide </a:t>
            </a:r>
            <a:fld id="{13371AC1-581A-418D-850E-7D5F110287A7}" type="slidenum">
              <a:rPr lang="en-US" altLang="en-US" smtClean="0"/>
              <a:pPr/>
              <a:t>3</a:t>
            </a:fld>
            <a:endParaRPr lang="en-US" altLang="en-US" dirty="0" smtClean="0"/>
          </a:p>
        </p:txBody>
      </p:sp>
      <p:sp>
        <p:nvSpPr>
          <p:cNvPr id="5" name="Title 1"/>
          <p:cNvSpPr txBox="1">
            <a:spLocks/>
          </p:cNvSpPr>
          <p:nvPr/>
        </p:nvSpPr>
        <p:spPr>
          <a:xfrm>
            <a:off x="4144963" y="336550"/>
            <a:ext cx="4816475" cy="577850"/>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kern="0" dirty="0" smtClean="0"/>
              <a:t> Presentation Agenda</a:t>
            </a:r>
            <a:endParaRPr lang="en-US" kern="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Meeting Schedule</a:t>
            </a:r>
            <a:endParaRPr lang="en-US" dirty="0"/>
          </a:p>
        </p:txBody>
      </p:sp>
      <p:sp>
        <p:nvSpPr>
          <p:cNvPr id="3" name="Content Placeholder 2"/>
          <p:cNvSpPr>
            <a:spLocks noGrp="1"/>
          </p:cNvSpPr>
          <p:nvPr>
            <p:ph idx="1"/>
          </p:nvPr>
        </p:nvSpPr>
        <p:spPr/>
        <p:txBody>
          <a:bodyPr/>
          <a:lstStyle/>
          <a:p>
            <a:endParaRPr lang="en-US" sz="3600" dirty="0" smtClean="0">
              <a:solidFill>
                <a:srgbClr val="0070C0"/>
              </a:solidFill>
            </a:endParaRPr>
          </a:p>
          <a:p>
            <a:r>
              <a:rPr lang="en-US" sz="3600" dirty="0" smtClean="0">
                <a:solidFill>
                  <a:srgbClr val="0070C0"/>
                </a:solidFill>
              </a:rPr>
              <a:t>April 21, </a:t>
            </a:r>
            <a:r>
              <a:rPr lang="en-US" sz="3600" dirty="0">
                <a:solidFill>
                  <a:srgbClr val="0070C0"/>
                </a:solidFill>
              </a:rPr>
              <a:t>2016 </a:t>
            </a:r>
            <a:r>
              <a:rPr lang="en-US" sz="3600" dirty="0" smtClean="0">
                <a:solidFill>
                  <a:srgbClr val="0070C0"/>
                </a:solidFill>
              </a:rPr>
              <a:t>		9:00AM-12:00PM</a:t>
            </a:r>
          </a:p>
          <a:p>
            <a:pPr lvl="1"/>
            <a:r>
              <a:rPr lang="en-US" dirty="0" smtClean="0">
                <a:solidFill>
                  <a:srgbClr val="0070C0"/>
                </a:solidFill>
              </a:rPr>
              <a:t>April School Vacation</a:t>
            </a:r>
            <a:endParaRPr lang="en-US" dirty="0">
              <a:solidFill>
                <a:srgbClr val="0070C0"/>
              </a:solidFill>
            </a:endParaRPr>
          </a:p>
          <a:p>
            <a:endParaRPr lang="en-US" sz="3600" dirty="0" smtClean="0">
              <a:solidFill>
                <a:srgbClr val="7030A0"/>
              </a:solidFill>
            </a:endParaRPr>
          </a:p>
          <a:p>
            <a:r>
              <a:rPr lang="en-US" sz="3600" dirty="0" smtClean="0">
                <a:solidFill>
                  <a:srgbClr val="7030A0"/>
                </a:solidFill>
              </a:rPr>
              <a:t>May 5, </a:t>
            </a:r>
            <a:r>
              <a:rPr lang="en-US" sz="3600" dirty="0">
                <a:solidFill>
                  <a:srgbClr val="7030A0"/>
                </a:solidFill>
              </a:rPr>
              <a:t>2016 </a:t>
            </a:r>
            <a:r>
              <a:rPr lang="en-US" sz="3600" dirty="0" smtClean="0">
                <a:solidFill>
                  <a:srgbClr val="7030A0"/>
                </a:solidFill>
              </a:rPr>
              <a:t>			2:00PM-5:00PM</a:t>
            </a:r>
            <a:endParaRPr lang="en-US" sz="3600" dirty="0">
              <a:solidFill>
                <a:srgbClr val="7030A0"/>
              </a:solidFill>
            </a:endParaRPr>
          </a:p>
          <a:p>
            <a:endParaRPr lang="en-US" sz="3600" dirty="0" smtClean="0">
              <a:solidFill>
                <a:srgbClr val="0070C0"/>
              </a:solidFill>
            </a:endParaRPr>
          </a:p>
          <a:p>
            <a:r>
              <a:rPr lang="en-US" sz="3600" dirty="0" smtClean="0">
                <a:solidFill>
                  <a:srgbClr val="0070C0"/>
                </a:solidFill>
              </a:rPr>
              <a:t>May 19, </a:t>
            </a:r>
            <a:r>
              <a:rPr lang="en-US" sz="3600" dirty="0">
                <a:solidFill>
                  <a:srgbClr val="0070C0"/>
                </a:solidFill>
              </a:rPr>
              <a:t>2016 </a:t>
            </a:r>
            <a:r>
              <a:rPr lang="en-US" sz="3600" dirty="0" smtClean="0">
                <a:solidFill>
                  <a:srgbClr val="0070C0"/>
                </a:solidFill>
              </a:rPr>
              <a:t>		9:00AM-12:00PM</a:t>
            </a:r>
            <a:endParaRPr lang="en-US" sz="3600" dirty="0">
              <a:solidFill>
                <a:srgbClr val="0070C0"/>
              </a:solidFill>
            </a:endParaRPr>
          </a:p>
        </p:txBody>
      </p:sp>
      <p:sp>
        <p:nvSpPr>
          <p:cNvPr id="4" name="Slide Number Placeholder 3"/>
          <p:cNvSpPr>
            <a:spLocks noGrp="1"/>
          </p:cNvSpPr>
          <p:nvPr>
            <p:ph type="sldNum" sz="quarter" idx="11"/>
          </p:nvPr>
        </p:nvSpPr>
        <p:spPr/>
        <p:txBody>
          <a:bodyPr/>
          <a:lstStyle/>
          <a:p>
            <a:pPr>
              <a:defRPr/>
            </a:pPr>
            <a:r>
              <a:rPr lang="en-US" altLang="en-US" dirty="0" smtClean="0"/>
              <a:t>Slide </a:t>
            </a:r>
            <a:fld id="{8DE3B031-7C70-4991-8DFB-9E9DDFF7991E}" type="slidenum">
              <a:rPr lang="en-US" altLang="en-US" smtClean="0"/>
              <a:pPr>
                <a:defRPr/>
              </a:pPr>
              <a:t>30</a:t>
            </a:fld>
            <a:endParaRPr lang="en-US" altLang="en-US" dirty="0"/>
          </a:p>
        </p:txBody>
      </p:sp>
    </p:spTree>
    <p:extLst>
      <p:ext uri="{BB962C8B-B14F-4D97-AF65-F5344CB8AC3E}">
        <p14:creationId xmlns:p14="http://schemas.microsoft.com/office/powerpoint/2010/main" val="28284325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Meeting Summary</a:t>
            </a:r>
            <a:endParaRPr lang="en-US" dirty="0"/>
          </a:p>
        </p:txBody>
      </p:sp>
      <p:sp>
        <p:nvSpPr>
          <p:cNvPr id="3" name="Content Placeholder 2"/>
          <p:cNvSpPr>
            <a:spLocks noGrp="1"/>
          </p:cNvSpPr>
          <p:nvPr>
            <p:ph idx="1"/>
          </p:nvPr>
        </p:nvSpPr>
        <p:spPr/>
        <p:txBody>
          <a:bodyPr/>
          <a:lstStyle/>
          <a:p>
            <a:r>
              <a:rPr lang="en-US" dirty="0" smtClean="0"/>
              <a:t>Meeting Recap</a:t>
            </a:r>
          </a:p>
          <a:p>
            <a:pPr>
              <a:buNone/>
            </a:pPr>
            <a:endParaRPr lang="en-US" sz="1800" dirty="0" smtClean="0"/>
          </a:p>
          <a:p>
            <a:r>
              <a:rPr lang="en-US" dirty="0" smtClean="0"/>
              <a:t>Review of takeaways</a:t>
            </a:r>
          </a:p>
          <a:p>
            <a:pPr marL="0" indent="0">
              <a:buNone/>
            </a:pPr>
            <a:endParaRPr lang="en-US" sz="1800" dirty="0"/>
          </a:p>
          <a:p>
            <a:r>
              <a:rPr lang="en-US" dirty="0" smtClean="0"/>
              <a:t>Next Meeting</a:t>
            </a:r>
          </a:p>
          <a:p>
            <a:pPr lvl="1"/>
            <a:r>
              <a:rPr lang="en-US" dirty="0" smtClean="0">
                <a:solidFill>
                  <a:srgbClr val="0070C0"/>
                </a:solidFill>
              </a:rPr>
              <a:t>April 21, 2016		9:00AM-12:00PM</a:t>
            </a:r>
          </a:p>
          <a:p>
            <a:pPr marL="457200" lvl="1" indent="0">
              <a:buNone/>
            </a:pPr>
            <a:r>
              <a:rPr lang="en-US" dirty="0">
                <a:solidFill>
                  <a:srgbClr val="0070C0"/>
                </a:solidFill>
              </a:rPr>
              <a:t>	</a:t>
            </a:r>
            <a:r>
              <a:rPr lang="en-US" dirty="0" smtClean="0">
                <a:solidFill>
                  <a:srgbClr val="0070C0"/>
                </a:solidFill>
              </a:rPr>
              <a:t>				250 Washington Street</a:t>
            </a:r>
          </a:p>
          <a:p>
            <a:pPr>
              <a:buNone/>
            </a:pPr>
            <a:endParaRPr lang="en-US" dirty="0" smtClean="0"/>
          </a:p>
        </p:txBody>
      </p:sp>
      <p:sp>
        <p:nvSpPr>
          <p:cNvPr id="4" name="Slide Number Placeholder 3"/>
          <p:cNvSpPr>
            <a:spLocks noGrp="1"/>
          </p:cNvSpPr>
          <p:nvPr>
            <p:ph type="sldNum" sz="quarter" idx="11"/>
          </p:nvPr>
        </p:nvSpPr>
        <p:spPr/>
        <p:txBody>
          <a:bodyPr/>
          <a:lstStyle/>
          <a:p>
            <a:pPr>
              <a:defRPr/>
            </a:pPr>
            <a:r>
              <a:rPr lang="en-US" altLang="en-US" dirty="0" smtClean="0"/>
              <a:t>Slide </a:t>
            </a:r>
            <a:fld id="{8DE3B031-7C70-4991-8DFB-9E9DDFF7991E}" type="slidenum">
              <a:rPr lang="en-US" altLang="en-US" smtClean="0"/>
              <a:pPr>
                <a:defRPr/>
              </a:pPr>
              <a:t>31</a:t>
            </a:fld>
            <a:endParaRPr lang="en-US" altLang="en-US" dirty="0"/>
          </a:p>
        </p:txBody>
      </p:sp>
    </p:spTree>
    <p:extLst>
      <p:ext uri="{BB962C8B-B14F-4D97-AF65-F5344CB8AC3E}">
        <p14:creationId xmlns:p14="http://schemas.microsoft.com/office/powerpoint/2010/main" val="3188184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6"/>
          <p:cNvSpPr>
            <a:spLocks noGrp="1" noChangeArrowheads="1"/>
          </p:cNvSpPr>
          <p:nvPr>
            <p:ph type="sldNum" sz="quarter" idx="11"/>
          </p:nvPr>
        </p:nvSpPr>
        <p:spPr>
          <a:xfrm>
            <a:off x="7981950" y="6245225"/>
            <a:ext cx="944563" cy="476250"/>
          </a:xfrm>
          <a:noFill/>
          <a:ln>
            <a:miter lim="800000"/>
            <a:headEnd/>
            <a:tailEnd/>
          </a:ln>
        </p:spPr>
        <p:txBody>
          <a:bodyPr/>
          <a:lstStyle/>
          <a:p>
            <a:r>
              <a:rPr lang="en-US" altLang="en-US" dirty="0" smtClean="0"/>
              <a:t>Slide </a:t>
            </a:r>
            <a:fld id="{2048DBD3-BAE2-4420-B05C-C59463502FAC}" type="slidenum">
              <a:rPr lang="en-US" altLang="en-US" smtClean="0"/>
              <a:pPr/>
              <a:t>4</a:t>
            </a:fld>
            <a:endParaRPr lang="en-US" altLang="en-US" dirty="0" smtClean="0"/>
          </a:p>
        </p:txBody>
      </p:sp>
      <p:sp>
        <p:nvSpPr>
          <p:cNvPr id="3075" name="Rectangle 6"/>
          <p:cNvSpPr>
            <a:spLocks noChangeArrowheads="1"/>
          </p:cNvSpPr>
          <p:nvPr/>
        </p:nvSpPr>
        <p:spPr bwMode="auto">
          <a:xfrm>
            <a:off x="0" y="0"/>
            <a:ext cx="9158288" cy="1135063"/>
          </a:xfrm>
          <a:prstGeom prst="rect">
            <a:avLst/>
          </a:prstGeom>
          <a:solidFill>
            <a:srgbClr val="003366"/>
          </a:solidFill>
          <a:ln w="12700">
            <a:noFill/>
            <a:miter lim="800000"/>
            <a:headEnd/>
            <a:tailEnd/>
          </a:ln>
        </p:spPr>
        <p:txBody>
          <a:bodyPr wrap="none" anchor="ctr"/>
          <a:lstStyle/>
          <a:p>
            <a:endParaRPr lang="en-US" altLang="en-US" sz="1800" dirty="0">
              <a:latin typeface="Arial" pitchFamily="34" charset="0"/>
            </a:endParaRPr>
          </a:p>
        </p:txBody>
      </p:sp>
      <p:pic>
        <p:nvPicPr>
          <p:cNvPr id="3077" name="Picture 4" descr="banner"/>
          <p:cNvPicPr>
            <a:picLocks noChangeAspect="1" noChangeArrowheads="1"/>
          </p:cNvPicPr>
          <p:nvPr/>
        </p:nvPicPr>
        <p:blipFill>
          <a:blip r:embed="rId3"/>
          <a:srcRect b="8861"/>
          <a:stretch>
            <a:fillRect/>
          </a:stretch>
        </p:blipFill>
        <p:spPr bwMode="auto">
          <a:xfrm>
            <a:off x="-3175" y="223838"/>
            <a:ext cx="9158288" cy="708025"/>
          </a:xfrm>
          <a:prstGeom prst="rect">
            <a:avLst/>
          </a:prstGeom>
          <a:noFill/>
          <a:ln w="9525">
            <a:noFill/>
            <a:miter lim="800000"/>
            <a:headEnd/>
            <a:tailEnd/>
          </a:ln>
        </p:spPr>
      </p:pic>
      <p:sp>
        <p:nvSpPr>
          <p:cNvPr id="3078" name="Text Box 7"/>
          <p:cNvSpPr txBox="1">
            <a:spLocks noChangeArrowheads="1"/>
          </p:cNvSpPr>
          <p:nvPr/>
        </p:nvSpPr>
        <p:spPr bwMode="auto">
          <a:xfrm>
            <a:off x="2398817" y="2649765"/>
            <a:ext cx="3716976" cy="830997"/>
          </a:xfrm>
          <a:prstGeom prst="rect">
            <a:avLst/>
          </a:prstGeom>
          <a:noFill/>
          <a:ln w="12700">
            <a:noFill/>
            <a:miter lim="800000"/>
            <a:headEnd/>
            <a:tailEnd/>
          </a:ln>
        </p:spPr>
        <p:txBody>
          <a:bodyPr wrap="square">
            <a:spAutoFit/>
          </a:bodyPr>
          <a:lstStyle/>
          <a:p>
            <a:pPr lvl="1" algn="ctr"/>
            <a:r>
              <a:rPr lang="en-US" sz="4800" b="1" dirty="0" smtClean="0">
                <a:solidFill>
                  <a:schemeClr val="accent6"/>
                </a:solidFill>
              </a:rPr>
              <a:t>Opioid Bill</a:t>
            </a:r>
          </a:p>
        </p:txBody>
      </p:sp>
    </p:spTree>
    <p:extLst>
      <p:ext uri="{BB962C8B-B14F-4D97-AF65-F5344CB8AC3E}">
        <p14:creationId xmlns:p14="http://schemas.microsoft.com/office/powerpoint/2010/main" val="158849156"/>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Opioid Bill</a:t>
            </a:r>
            <a:endParaRPr lang="en-US" dirty="0"/>
          </a:p>
        </p:txBody>
      </p:sp>
      <p:sp>
        <p:nvSpPr>
          <p:cNvPr id="3" name="Content Placeholder 2"/>
          <p:cNvSpPr>
            <a:spLocks noGrp="1"/>
          </p:cNvSpPr>
          <p:nvPr>
            <p:ph idx="1"/>
          </p:nvPr>
        </p:nvSpPr>
        <p:spPr/>
        <p:txBody>
          <a:bodyPr/>
          <a:lstStyle/>
          <a:p>
            <a:pPr marL="0" indent="0">
              <a:buNone/>
            </a:pPr>
            <a:r>
              <a:rPr lang="en-US" sz="2400" b="1" dirty="0"/>
              <a:t>AN ACT RELATIVE TO SUBSTANCE USE, TREATMENT, EDUCATION AND PREVENTION </a:t>
            </a:r>
            <a:r>
              <a:rPr lang="en-US" sz="2400" b="1" dirty="0" smtClean="0"/>
              <a:t>– Chapter 52 of the Acts of 2016</a:t>
            </a:r>
            <a:endParaRPr lang="en-US" sz="2400" b="1" dirty="0"/>
          </a:p>
          <a:p>
            <a:pPr marL="0" indent="0">
              <a:buNone/>
            </a:pPr>
            <a:r>
              <a:rPr lang="en-US" sz="1800" u="sng" dirty="0" smtClean="0"/>
              <a:t>Section 4 </a:t>
            </a:r>
            <a:r>
              <a:rPr lang="en-US" sz="1800" dirty="0" smtClean="0"/>
              <a:t>amends section 13 of chapter 17 of the General Laws as follows:</a:t>
            </a:r>
          </a:p>
          <a:p>
            <a:pPr marL="0" indent="0">
              <a:buNone/>
            </a:pPr>
            <a:r>
              <a:rPr lang="en-US" sz="1800" dirty="0"/>
              <a:t>(e)  The commission shall also identify and publish a list of non-opioid drug products that have been approved by the United States Food and Drug Administration that are effective pain management alternatives and have a lesser potential for abuse than an opioid drug product contained in Schedules II and III of section 3 of chapter 94C.</a:t>
            </a:r>
            <a:br>
              <a:rPr lang="en-US" sz="1800" dirty="0"/>
            </a:br>
            <a:r>
              <a:rPr lang="en-US" sz="1800" dirty="0"/>
              <a:t>     The commission shall provide for distribution, including electronic distribution, of copies of the list and revisions to the list among all prescribers and dispensers licensed to practice in the commonwealth and to other appropriate individuals and shall supply a copy to any person on request and upon payment of the cost of printing.</a:t>
            </a:r>
            <a:br>
              <a:rPr lang="en-US" sz="1800" dirty="0"/>
            </a:br>
            <a:r>
              <a:rPr lang="en-US" sz="1800" dirty="0"/>
              <a:t>     The list shall be revised not less frequently than annually to include new pertinent information on non-opioid drug products approved for inclusion or non-opioid drug products to be deleted and to reflect current information as to the therapeutic efficacy of drugs and pharmaceuticals</a:t>
            </a:r>
            <a:r>
              <a:rPr lang="en-US" sz="1800" dirty="0" smtClean="0"/>
              <a:t>.</a:t>
            </a:r>
          </a:p>
          <a:p>
            <a:pPr marL="0" indent="0">
              <a:buNone/>
            </a:pPr>
            <a:r>
              <a:rPr lang="en-US" sz="1800" u="sng" dirty="0" smtClean="0"/>
              <a:t>Section 72 </a:t>
            </a:r>
            <a:r>
              <a:rPr lang="en-US" sz="1800" dirty="0" smtClean="0"/>
              <a:t>makes this section effective on September 1, 2016.</a:t>
            </a:r>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5</a:t>
            </a:fld>
            <a:endParaRPr lang="en-US" altLang="en-US" dirty="0"/>
          </a:p>
        </p:txBody>
      </p:sp>
    </p:spTree>
    <p:extLst>
      <p:ext uri="{BB962C8B-B14F-4D97-AF65-F5344CB8AC3E}">
        <p14:creationId xmlns:p14="http://schemas.microsoft.com/office/powerpoint/2010/main" val="465233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Opioid Bill</a:t>
            </a:r>
            <a:endParaRPr lang="en-US" dirty="0"/>
          </a:p>
        </p:txBody>
      </p:sp>
      <p:sp>
        <p:nvSpPr>
          <p:cNvPr id="3" name="Content Placeholder 2"/>
          <p:cNvSpPr>
            <a:spLocks noGrp="1"/>
          </p:cNvSpPr>
          <p:nvPr>
            <p:ph idx="1"/>
          </p:nvPr>
        </p:nvSpPr>
        <p:spPr/>
        <p:txBody>
          <a:bodyPr/>
          <a:lstStyle/>
          <a:p>
            <a:pPr marL="0" indent="0">
              <a:buNone/>
            </a:pPr>
            <a:r>
              <a:rPr lang="en-US" sz="2400" b="1" dirty="0"/>
              <a:t>AN ACT RELATIVE TO SUBSTANCE USE, TREATMENT, EDUCATION AND PREVENTION </a:t>
            </a:r>
            <a:r>
              <a:rPr lang="en-US" sz="2400" b="1" dirty="0" smtClean="0"/>
              <a:t>– Chapter 52 of the Acts of 2016</a:t>
            </a:r>
            <a:endParaRPr lang="en-US" sz="2400" b="1" dirty="0"/>
          </a:p>
          <a:p>
            <a:pPr marL="0" indent="0">
              <a:buNone/>
            </a:pPr>
            <a:r>
              <a:rPr lang="en-US" sz="2000" u="sng" dirty="0" smtClean="0"/>
              <a:t>Section 19</a:t>
            </a:r>
            <a:r>
              <a:rPr lang="en-US" sz="2000" dirty="0" smtClean="0"/>
              <a:t> </a:t>
            </a:r>
            <a:r>
              <a:rPr lang="en-US" sz="2000" dirty="0"/>
              <a:t>Adds definition of “Extended-release long-acting opioid in a non-abuse deterrent form” in the Controlled Substance Act as a drug that is:</a:t>
            </a:r>
          </a:p>
          <a:p>
            <a:pPr lvl="1"/>
            <a:r>
              <a:rPr lang="en-US" sz="2000" dirty="0"/>
              <a:t>(</a:t>
            </a:r>
            <a:r>
              <a:rPr lang="en-US" sz="2000" dirty="0" err="1"/>
              <a:t>i</a:t>
            </a:r>
            <a:r>
              <a:rPr lang="en-US" sz="2000" dirty="0"/>
              <a:t>) subject to the United States Food and Drug Administration’s extended release and long-acting opioid analgesics risk evaluation and mitigation strategy; </a:t>
            </a:r>
          </a:p>
          <a:p>
            <a:pPr lvl="1"/>
            <a:r>
              <a:rPr lang="en-US" sz="2000" dirty="0"/>
              <a:t>(ii) an opioid approved for medical use that does not meet the requirements for listing as a drug with abuse deterrent properties pursuant to section 13 of chapter 17; and </a:t>
            </a:r>
          </a:p>
          <a:p>
            <a:pPr lvl="1"/>
            <a:r>
              <a:rPr lang="en-US" sz="2000" dirty="0"/>
              <a:t>(iii) identified by the drug formulary commission pursuant to said section 13 of said chapter 17 as posing a heightened level of public health risk.</a:t>
            </a:r>
          </a:p>
          <a:p>
            <a:pPr marL="0" indent="0">
              <a:buNone/>
            </a:pPr>
            <a:endParaRPr lang="en-US" sz="1800" dirty="0" smtClean="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6</a:t>
            </a:fld>
            <a:endParaRPr lang="en-US" altLang="en-US" dirty="0"/>
          </a:p>
        </p:txBody>
      </p:sp>
    </p:spTree>
    <p:extLst>
      <p:ext uri="{BB962C8B-B14F-4D97-AF65-F5344CB8AC3E}">
        <p14:creationId xmlns:p14="http://schemas.microsoft.com/office/powerpoint/2010/main" val="5660579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Opioid Bill</a:t>
            </a:r>
            <a:endParaRPr lang="en-US" dirty="0"/>
          </a:p>
        </p:txBody>
      </p:sp>
      <p:sp>
        <p:nvSpPr>
          <p:cNvPr id="3" name="Content Placeholder 2"/>
          <p:cNvSpPr>
            <a:spLocks noGrp="1"/>
          </p:cNvSpPr>
          <p:nvPr>
            <p:ph idx="1"/>
          </p:nvPr>
        </p:nvSpPr>
        <p:spPr/>
        <p:txBody>
          <a:bodyPr/>
          <a:lstStyle/>
          <a:p>
            <a:pPr marL="0" indent="0">
              <a:buNone/>
            </a:pPr>
            <a:endParaRPr lang="en-US" sz="2400" dirty="0" smtClean="0"/>
          </a:p>
          <a:p>
            <a:pPr marL="0" indent="0">
              <a:buNone/>
            </a:pPr>
            <a:r>
              <a:rPr lang="en-US" sz="2400" dirty="0" smtClean="0"/>
              <a:t>Other notable provisions of the bill include:</a:t>
            </a:r>
          </a:p>
          <a:p>
            <a:pPr marL="0" indent="0">
              <a:buNone/>
            </a:pPr>
            <a:endParaRPr lang="en-US" sz="2400" dirty="0" smtClean="0"/>
          </a:p>
          <a:p>
            <a:r>
              <a:rPr lang="en-US" sz="2400" dirty="0" smtClean="0"/>
              <a:t>Voluntary non-opioid directive</a:t>
            </a:r>
          </a:p>
          <a:p>
            <a:r>
              <a:rPr lang="en-US" sz="2400" dirty="0" smtClean="0"/>
              <a:t>Partial Fill</a:t>
            </a:r>
          </a:p>
          <a:p>
            <a:r>
              <a:rPr lang="en-US" sz="2400" dirty="0" smtClean="0"/>
              <a:t>7-day prescribing limit</a:t>
            </a:r>
          </a:p>
          <a:p>
            <a:r>
              <a:rPr lang="en-US" sz="2400" dirty="0" smtClean="0"/>
              <a:t>PMP check for all Schedule II and III opioid prescriptions</a:t>
            </a:r>
          </a:p>
          <a:p>
            <a:r>
              <a:rPr lang="en-US" sz="2400" dirty="0" smtClean="0"/>
              <a:t>Health Policy Commission Dual-Diagnosis Study</a:t>
            </a:r>
          </a:p>
          <a:p>
            <a:r>
              <a:rPr lang="en-US" sz="2400" dirty="0" smtClean="0"/>
              <a:t>PMP Gabapentin Monitoring</a:t>
            </a:r>
          </a:p>
          <a:p>
            <a:endParaRPr lang="en-US" sz="1800" dirty="0" smtClean="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7</a:t>
            </a:fld>
            <a:endParaRPr lang="en-US" altLang="en-US" dirty="0"/>
          </a:p>
        </p:txBody>
      </p:sp>
    </p:spTree>
    <p:extLst>
      <p:ext uri="{BB962C8B-B14F-4D97-AF65-F5344CB8AC3E}">
        <p14:creationId xmlns:p14="http://schemas.microsoft.com/office/powerpoint/2010/main" val="2998454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6"/>
          <p:cNvSpPr>
            <a:spLocks noGrp="1" noChangeArrowheads="1"/>
          </p:cNvSpPr>
          <p:nvPr>
            <p:ph type="sldNum" sz="quarter" idx="11"/>
          </p:nvPr>
        </p:nvSpPr>
        <p:spPr>
          <a:xfrm>
            <a:off x="7981950" y="6245225"/>
            <a:ext cx="944563" cy="476250"/>
          </a:xfrm>
          <a:noFill/>
          <a:ln>
            <a:miter lim="800000"/>
            <a:headEnd/>
            <a:tailEnd/>
          </a:ln>
        </p:spPr>
        <p:txBody>
          <a:bodyPr/>
          <a:lstStyle/>
          <a:p>
            <a:r>
              <a:rPr lang="en-US" altLang="en-US" dirty="0" smtClean="0"/>
              <a:t>Slide </a:t>
            </a:r>
            <a:fld id="{2048DBD3-BAE2-4420-B05C-C59463502FAC}" type="slidenum">
              <a:rPr lang="en-US" altLang="en-US" smtClean="0"/>
              <a:pPr/>
              <a:t>8</a:t>
            </a:fld>
            <a:endParaRPr lang="en-US" altLang="en-US" dirty="0" smtClean="0"/>
          </a:p>
        </p:txBody>
      </p:sp>
      <p:sp>
        <p:nvSpPr>
          <p:cNvPr id="3075" name="Rectangle 6"/>
          <p:cNvSpPr>
            <a:spLocks noChangeArrowheads="1"/>
          </p:cNvSpPr>
          <p:nvPr/>
        </p:nvSpPr>
        <p:spPr bwMode="auto">
          <a:xfrm>
            <a:off x="0" y="0"/>
            <a:ext cx="9158288" cy="1135063"/>
          </a:xfrm>
          <a:prstGeom prst="rect">
            <a:avLst/>
          </a:prstGeom>
          <a:solidFill>
            <a:srgbClr val="003366"/>
          </a:solidFill>
          <a:ln w="12700">
            <a:noFill/>
            <a:miter lim="800000"/>
            <a:headEnd/>
            <a:tailEnd/>
          </a:ln>
        </p:spPr>
        <p:txBody>
          <a:bodyPr wrap="none" anchor="ctr"/>
          <a:lstStyle/>
          <a:p>
            <a:endParaRPr lang="en-US" altLang="en-US" sz="1800" dirty="0">
              <a:latin typeface="Arial" pitchFamily="34" charset="0"/>
            </a:endParaRPr>
          </a:p>
        </p:txBody>
      </p:sp>
      <p:pic>
        <p:nvPicPr>
          <p:cNvPr id="3077" name="Picture 4" descr="banner"/>
          <p:cNvPicPr>
            <a:picLocks noChangeAspect="1" noChangeArrowheads="1"/>
          </p:cNvPicPr>
          <p:nvPr/>
        </p:nvPicPr>
        <p:blipFill>
          <a:blip r:embed="rId3"/>
          <a:srcRect b="8861"/>
          <a:stretch>
            <a:fillRect/>
          </a:stretch>
        </p:blipFill>
        <p:spPr bwMode="auto">
          <a:xfrm>
            <a:off x="-3175" y="223838"/>
            <a:ext cx="9158288" cy="708025"/>
          </a:xfrm>
          <a:prstGeom prst="rect">
            <a:avLst/>
          </a:prstGeom>
          <a:noFill/>
          <a:ln w="9525">
            <a:noFill/>
            <a:miter lim="800000"/>
            <a:headEnd/>
            <a:tailEnd/>
          </a:ln>
        </p:spPr>
      </p:pic>
      <p:sp>
        <p:nvSpPr>
          <p:cNvPr id="3078" name="Text Box 7"/>
          <p:cNvSpPr txBox="1">
            <a:spLocks noChangeArrowheads="1"/>
          </p:cNvSpPr>
          <p:nvPr/>
        </p:nvSpPr>
        <p:spPr bwMode="auto">
          <a:xfrm>
            <a:off x="2398817" y="2649765"/>
            <a:ext cx="3716976" cy="830997"/>
          </a:xfrm>
          <a:prstGeom prst="rect">
            <a:avLst/>
          </a:prstGeom>
          <a:noFill/>
          <a:ln w="12700">
            <a:noFill/>
            <a:miter lim="800000"/>
            <a:headEnd/>
            <a:tailEnd/>
          </a:ln>
        </p:spPr>
        <p:txBody>
          <a:bodyPr wrap="square">
            <a:spAutoFit/>
          </a:bodyPr>
          <a:lstStyle/>
          <a:p>
            <a:pPr lvl="1" algn="ctr"/>
            <a:r>
              <a:rPr lang="en-US" sz="4800" b="1" dirty="0" smtClean="0">
                <a:solidFill>
                  <a:schemeClr val="accent6"/>
                </a:solidFill>
              </a:rPr>
              <a:t>Crosswalk</a:t>
            </a:r>
          </a:p>
        </p:txBody>
      </p:sp>
    </p:spTree>
    <p:extLst>
      <p:ext uri="{BB962C8B-B14F-4D97-AF65-F5344CB8AC3E}">
        <p14:creationId xmlns:p14="http://schemas.microsoft.com/office/powerpoint/2010/main" val="734453803"/>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457200" y="1351724"/>
            <a:ext cx="8229600" cy="5252275"/>
          </a:xfrm>
        </p:spPr>
        <p:txBody>
          <a:bodyPr/>
          <a:lstStyle/>
          <a:p>
            <a:pPr marL="0" indent="0">
              <a:buNone/>
            </a:pPr>
            <a:endParaRPr lang="en-US" sz="2400" dirty="0" smtClean="0"/>
          </a:p>
          <a:p>
            <a:pPr marL="0" indent="0">
              <a:buNone/>
            </a:pPr>
            <a:r>
              <a:rPr lang="en-US" sz="2400" dirty="0" smtClean="0"/>
              <a:t>“</a:t>
            </a:r>
            <a:r>
              <a:rPr lang="en-US" sz="2400" dirty="0"/>
              <a:t>Chemically Equivalent Substitution”, for the purpose of creating a formulary of drugs with abuse deterrent properties that the commission has determined may be appropriately substituted for </a:t>
            </a:r>
            <a:r>
              <a:rPr lang="en-US" sz="2400" strike="sngStrike" dirty="0" smtClean="0"/>
              <a:t>opiates</a:t>
            </a:r>
            <a:r>
              <a:rPr lang="en-US" sz="2400" dirty="0" smtClean="0"/>
              <a:t> </a:t>
            </a:r>
            <a:r>
              <a:rPr lang="en-US" sz="2400" dirty="0" smtClean="0">
                <a:solidFill>
                  <a:srgbClr val="FF0000"/>
                </a:solidFill>
              </a:rPr>
              <a:t>opioids </a:t>
            </a:r>
            <a:r>
              <a:rPr lang="en-US" sz="2400" dirty="0"/>
              <a:t>that have been determined to have a heightened public health risk  due to the drugs’ potential for abuse and misuse, shall mean  drug products which contain the same active ingredients, and are equivalent in strength or concentration, dosage form, and route of administration, and produce a comparable biologic effect.  Prodrugs or ingredients without analgesic effect that are used solely for abuse deterrent formulations need not be equivalent.</a:t>
            </a:r>
          </a:p>
        </p:txBody>
      </p:sp>
      <p:sp>
        <p:nvSpPr>
          <p:cNvPr id="5123" name="Slide Number Placeholder 3"/>
          <p:cNvSpPr>
            <a:spLocks noGrp="1"/>
          </p:cNvSpPr>
          <p:nvPr>
            <p:ph type="sldNum" sz="quarter" idx="11"/>
          </p:nvPr>
        </p:nvSpPr>
        <p:spPr>
          <a:noFill/>
          <a:ln>
            <a:miter lim="800000"/>
            <a:headEnd/>
            <a:tailEnd/>
          </a:ln>
        </p:spPr>
        <p:txBody>
          <a:bodyPr/>
          <a:lstStyle/>
          <a:p>
            <a:r>
              <a:rPr lang="en-US" altLang="en-US" dirty="0" smtClean="0"/>
              <a:t>Slide </a:t>
            </a:r>
            <a:fld id="{13371AC1-581A-418D-850E-7D5F110287A7}" type="slidenum">
              <a:rPr lang="en-US" altLang="en-US" smtClean="0"/>
              <a:pPr/>
              <a:t>9</a:t>
            </a:fld>
            <a:endParaRPr lang="en-US" altLang="en-US" dirty="0" smtClean="0"/>
          </a:p>
        </p:txBody>
      </p:sp>
      <p:sp>
        <p:nvSpPr>
          <p:cNvPr id="5" name="Title 1"/>
          <p:cNvSpPr txBox="1">
            <a:spLocks/>
          </p:cNvSpPr>
          <p:nvPr/>
        </p:nvSpPr>
        <p:spPr>
          <a:xfrm>
            <a:off x="4144963" y="134669"/>
            <a:ext cx="4816475" cy="850982"/>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kern="0" dirty="0" smtClean="0"/>
              <a:t> Chemically Equivalent Substitution</a:t>
            </a:r>
            <a:endParaRPr lang="en-US" kern="0" dirty="0"/>
          </a:p>
        </p:txBody>
      </p:sp>
    </p:spTree>
    <p:extLst>
      <p:ext uri="{BB962C8B-B14F-4D97-AF65-F5344CB8AC3E}">
        <p14:creationId xmlns:p14="http://schemas.microsoft.com/office/powerpoint/2010/main" val="2230373715"/>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ＭＳ Ｐゴシック"/>
        <a:cs typeface=""/>
      </a:majorFont>
      <a:minorFont>
        <a:latin typeface="Calibri"/>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6000" b="0" i="0" u="none" strike="noStrike" cap="none" normalizeH="0" baseline="0">
            <a:ln>
              <a:noFill/>
            </a:ln>
            <a:solidFill>
              <a:schemeClr val="tx1"/>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6000" b="0" i="0" u="none" strike="noStrike" cap="none" normalizeH="0" baseline="0">
            <a:ln>
              <a:noFill/>
            </a:ln>
            <a:solidFill>
              <a:schemeClr val="tx1"/>
            </a:solidFill>
            <a:effectLst/>
            <a:latin typeface="Arial" charset="0"/>
            <a:ea typeface="ＭＳ Ｐゴシック" charset="0"/>
            <a:cs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82388</TotalTime>
  <Words>2648</Words>
  <Application>Microsoft Office PowerPoint</Application>
  <PresentationFormat>On-screen Show (4:3)</PresentationFormat>
  <Paragraphs>865</Paragraphs>
  <Slides>31</Slides>
  <Notes>28</Notes>
  <HiddenSlides>0</HiddenSlides>
  <MMClips>0</MMClips>
  <ScaleCrop>false</ScaleCrop>
  <HeadingPairs>
    <vt:vector size="4" baseType="variant">
      <vt:variant>
        <vt:lpstr>Theme</vt:lpstr>
      </vt:variant>
      <vt:variant>
        <vt:i4>2</vt:i4>
      </vt:variant>
      <vt:variant>
        <vt:lpstr>Slide Titles</vt:lpstr>
      </vt:variant>
      <vt:variant>
        <vt:i4>31</vt:i4>
      </vt:variant>
    </vt:vector>
  </HeadingPairs>
  <TitlesOfParts>
    <vt:vector size="33" baseType="lpstr">
      <vt:lpstr>Default Design</vt:lpstr>
      <vt:lpstr>Custom Design</vt:lpstr>
      <vt:lpstr>PowerPoint Presentation</vt:lpstr>
      <vt:lpstr>Opening Remarks</vt:lpstr>
      <vt:lpstr>PowerPoint Presentation</vt:lpstr>
      <vt:lpstr>PowerPoint Presentation</vt:lpstr>
      <vt:lpstr>Opioid Bill</vt:lpstr>
      <vt:lpstr>Opioid Bill</vt:lpstr>
      <vt:lpstr>Opioid Bill</vt:lpstr>
      <vt:lpstr>PowerPoint Presentation</vt:lpstr>
      <vt:lpstr>PowerPoint Presentation</vt:lpstr>
      <vt:lpstr>PowerPoint Presentation</vt:lpstr>
      <vt:lpstr>PowerPoint Presentation</vt:lpstr>
      <vt:lpstr>PowerPoint Presentation</vt:lpstr>
      <vt:lpstr>Embeda</vt:lpstr>
      <vt:lpstr>Embeda</vt:lpstr>
      <vt:lpstr>Embeda</vt:lpstr>
      <vt:lpstr>Embeda</vt:lpstr>
      <vt:lpstr>Embeda</vt:lpstr>
      <vt:lpstr>Embeda</vt:lpstr>
      <vt:lpstr>Embeda</vt:lpstr>
      <vt:lpstr>Embeda</vt:lpstr>
      <vt:lpstr>Embeda</vt:lpstr>
      <vt:lpstr>Embeda</vt:lpstr>
      <vt:lpstr>Embeda</vt:lpstr>
      <vt:lpstr>Embeda</vt:lpstr>
      <vt:lpstr>Embeda</vt:lpstr>
      <vt:lpstr>Embeda</vt:lpstr>
      <vt:lpstr>Embeda</vt:lpstr>
      <vt:lpstr>Embeda</vt:lpstr>
      <vt:lpstr>PowerPoint Presentation</vt:lpstr>
      <vt:lpstr>Meeting Schedule</vt:lpstr>
      <vt:lpstr>Meeting Summary</vt:lpstr>
    </vt:vector>
  </TitlesOfParts>
  <Company>Massachusetts Department of Public Health</Company>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2001-01-17T15:22:57Z</dcterms:created>
  <dc:creator>Daniel Delaney</dc:creator>
  <lastModifiedBy/>
  <lastPrinted>2016-04-07T12:00:09Z</lastPrinted>
  <dcterms:modified xsi:type="dcterms:W3CDTF">2016-04-14T18:38:36Z</dcterms:modified>
  <revision>2490</revision>
  <dc:title>PowerPoint Presentation</dc:title>
</coreProperties>
</file>