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8"/>
  </p:notesMasterIdLst>
  <p:handoutMasterIdLst>
    <p:handoutMasterId r:id="rId19"/>
  </p:handoutMasterIdLst>
  <p:sldIdLst>
    <p:sldId id="729" r:id="rId3"/>
    <p:sldId id="880" r:id="rId4"/>
    <p:sldId id="1117" r:id="rId5"/>
    <p:sldId id="956" r:id="rId6"/>
    <p:sldId id="1092" r:id="rId7"/>
    <p:sldId id="1093" r:id="rId8"/>
    <p:sldId id="1076" r:id="rId9"/>
    <p:sldId id="1084" r:id="rId10"/>
    <p:sldId id="1101" r:id="rId11"/>
    <p:sldId id="1114" r:id="rId12"/>
    <p:sldId id="1115" r:id="rId13"/>
    <p:sldId id="1086" r:id="rId14"/>
    <p:sldId id="1118" r:id="rId15"/>
    <p:sldId id="1000" r:id="rId16"/>
    <p:sldId id="1104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3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FF6600"/>
    <a:srgbClr val="0066FF"/>
    <a:srgbClr val="3399FF"/>
    <a:srgbClr val="FFFF00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42" autoAdjust="0"/>
    <p:restoredTop sz="95608" autoAdjust="0"/>
  </p:normalViewPr>
  <p:slideViewPr>
    <p:cSldViewPr snapToGrid="0" snapToObjects="1">
      <p:cViewPr>
        <p:scale>
          <a:sx n="79" d="100"/>
          <a:sy n="79" d="100"/>
        </p:scale>
        <p:origin x="-1584" y="-372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552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notesMaster" Target="notesMasters/notesMaster1.xml"/>
  <Relationship Id="rId19" Type="http://schemas.openxmlformats.org/officeDocument/2006/relationships/handoutMaster" Target="handoutMasters/handoutMaster1.xml"/>
  <Relationship Id="rId2" Type="http://schemas.openxmlformats.org/officeDocument/2006/relationships/slideMaster" Target="slideMasters/slideMaster2.xml"/>
  <Relationship Id="rId20" Type="http://schemas.openxmlformats.org/officeDocument/2006/relationships/commentAuthors" Target="commentAuthors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heme" Target="theme/theme1.xml"/>
  <Relationship Id="rId24" Type="http://schemas.openxmlformats.org/officeDocument/2006/relationships/tableStyles" Target="tableStyles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 dirty="0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207335" custScaleY="24711" custLinFactNeighborX="34936" custLinFactNeighborY="-29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1036" custLinFactNeighborX="100000" custLinFactNeighborY="-43127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C6922474-5362-4B8D-A07C-ACBAE1256C99}" type="presOf" srcId="{7C081D27-E5AB-4D3C-AB1E-ACA9A1C0B469}" destId="{9D9EF86C-1816-42EB-B82B-A76EB1EEC75B}" srcOrd="0" destOrd="0" presId="urn:microsoft.com/office/officeart/2005/8/layout/arrow2"/>
    <dgm:cxn modelId="{8C57937B-D02D-47C3-AD26-8E848086CCD7}" type="presOf" srcId="{61C356CD-5674-42E3-8297-3B315095E45D}" destId="{E61FE7BC-96F4-45B7-B397-8E67C24793D0}" srcOrd="0" destOrd="0" presId="urn:microsoft.com/office/officeart/2005/8/layout/arrow2"/>
    <dgm:cxn modelId="{43D8A6C3-F5A6-47C0-896B-589EAF4D3CF5}" type="presOf" srcId="{D2EC3C59-DF47-4083-ADFB-BFF8C35D42AA}" destId="{5B377C6D-6A17-434C-A687-F0A553879C05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E35EC521-8DAA-4659-91AE-88112001BFAE}" type="presOf" srcId="{F9D5B495-6EB8-4354-8B76-23693A36DD9D}" destId="{AB9BE70E-80EE-420A-81BA-A2B43F1D8A9D}" srcOrd="0" destOrd="0" presId="urn:microsoft.com/office/officeart/2005/8/layout/arrow2"/>
    <dgm:cxn modelId="{058E7AB2-CEFD-4807-9B59-51C42D5DE0F0}" type="presOf" srcId="{688F2228-C1F7-410B-BDA0-4E316FB63FA3}" destId="{0A8C81B1-4083-45CD-9D23-5B46589AA1A6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A86ECB3B-23C9-45BA-BF39-64E8A1070F01}" type="presParOf" srcId="{9D9EF86C-1816-42EB-B82B-A76EB1EEC75B}" destId="{35DF0C62-7BD8-4140-8541-89316449C2D3}" srcOrd="0" destOrd="0" presId="urn:microsoft.com/office/officeart/2005/8/layout/arrow2"/>
    <dgm:cxn modelId="{C3E81B52-667F-4F3E-B77B-99B5D1ED118F}" type="presParOf" srcId="{9D9EF86C-1816-42EB-B82B-A76EB1EEC75B}" destId="{83F91E22-961E-42BA-8274-5D60402280F9}" srcOrd="1" destOrd="0" presId="urn:microsoft.com/office/officeart/2005/8/layout/arrow2"/>
    <dgm:cxn modelId="{87790CE4-24E0-4A10-BCF6-A85BE25CE765}" type="presParOf" srcId="{83F91E22-961E-42BA-8274-5D60402280F9}" destId="{3693D2B2-1641-4B9E-BDC2-95A28601B190}" srcOrd="0" destOrd="0" presId="urn:microsoft.com/office/officeart/2005/8/layout/arrow2"/>
    <dgm:cxn modelId="{C10AFE17-B993-4B89-B630-3D1BADF973F3}" type="presParOf" srcId="{83F91E22-961E-42BA-8274-5D60402280F9}" destId="{0A8C81B1-4083-45CD-9D23-5B46589AA1A6}" srcOrd="1" destOrd="0" presId="urn:microsoft.com/office/officeart/2005/8/layout/arrow2"/>
    <dgm:cxn modelId="{53814367-63AD-49C7-9B08-5E2FCC3BD6D5}" type="presParOf" srcId="{83F91E22-961E-42BA-8274-5D60402280F9}" destId="{AA23D303-B726-4FB8-87BB-916663125B64}" srcOrd="2" destOrd="0" presId="urn:microsoft.com/office/officeart/2005/8/layout/arrow2"/>
    <dgm:cxn modelId="{1BD517F8-81E4-4B1D-AD71-C4412C7C6609}" type="presParOf" srcId="{83F91E22-961E-42BA-8274-5D60402280F9}" destId="{AB9BE70E-80EE-420A-81BA-A2B43F1D8A9D}" srcOrd="3" destOrd="0" presId="urn:microsoft.com/office/officeart/2005/8/layout/arrow2"/>
    <dgm:cxn modelId="{70B80FEE-5C22-4D67-A3CC-FFE3A4919E81}" type="presParOf" srcId="{83F91E22-961E-42BA-8274-5D60402280F9}" destId="{FD3F2BB1-5483-4696-98E8-5ED5D4B3FE9C}" srcOrd="4" destOrd="0" presId="urn:microsoft.com/office/officeart/2005/8/layout/arrow2"/>
    <dgm:cxn modelId="{9714150A-4360-44A4-985E-82E6DFA569D6}" type="presParOf" srcId="{83F91E22-961E-42BA-8274-5D60402280F9}" destId="{5B377C6D-6A17-434C-A687-F0A553879C05}" srcOrd="5" destOrd="0" presId="urn:microsoft.com/office/officeart/2005/8/layout/arrow2"/>
    <dgm:cxn modelId="{B1288837-4BA7-40D3-BF3D-545B52BB7C0E}" type="presParOf" srcId="{83F91E22-961E-42BA-8274-5D60402280F9}" destId="{645D228A-C92C-4C67-95A8-402BF046933A}" srcOrd="6" destOrd="0" presId="urn:microsoft.com/office/officeart/2005/8/layout/arrow2"/>
    <dgm:cxn modelId="{1D12D4CC-FC1C-4649-B17A-B1F25152E363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207335" custScaleY="24711" custLinFactNeighborX="34936" custLinFactNeighborY="-29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6271" custScaleY="161935" custLinFactX="51036" custLinFactNeighborX="100000" custLinFactNeighborY="-43127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8B987185-32CB-40C8-865A-F175C9300B26}" type="presOf" srcId="{D2EC3C59-DF47-4083-ADFB-BFF8C35D42AA}" destId="{5B377C6D-6A17-434C-A687-F0A553879C05}" srcOrd="0" destOrd="0" presId="urn:microsoft.com/office/officeart/2005/8/layout/arrow2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F58DFCE8-555E-4311-8B19-D08A9C3CC56C}" type="presOf" srcId="{7C081D27-E5AB-4D3C-AB1E-ACA9A1C0B469}" destId="{9D9EF86C-1816-42EB-B82B-A76EB1EEC75B}" srcOrd="0" destOrd="0" presId="urn:microsoft.com/office/officeart/2005/8/layout/arrow2"/>
    <dgm:cxn modelId="{0F05A3E0-1F26-4A9C-8B53-2FEF365F8AB6}" type="presOf" srcId="{688F2228-C1F7-410B-BDA0-4E316FB63FA3}" destId="{0A8C81B1-4083-45CD-9D23-5B46589AA1A6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9C7FCA3A-12C0-4EC1-9618-42E119774DD6}" type="presOf" srcId="{61C356CD-5674-42E3-8297-3B315095E45D}" destId="{E61FE7BC-96F4-45B7-B397-8E67C24793D0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103FC78E-AA07-4C45-9195-53711F802934}" type="presOf" srcId="{F9D5B495-6EB8-4354-8B76-23693A36DD9D}" destId="{AB9BE70E-80EE-420A-81BA-A2B43F1D8A9D}" srcOrd="0" destOrd="0" presId="urn:microsoft.com/office/officeart/2005/8/layout/arrow2"/>
    <dgm:cxn modelId="{BA43E66B-2026-470E-904D-AD4C7695E4A9}" type="presParOf" srcId="{9D9EF86C-1816-42EB-B82B-A76EB1EEC75B}" destId="{35DF0C62-7BD8-4140-8541-89316449C2D3}" srcOrd="0" destOrd="0" presId="urn:microsoft.com/office/officeart/2005/8/layout/arrow2"/>
    <dgm:cxn modelId="{725DAD29-54E2-4A29-98E6-95ED026CFAF3}" type="presParOf" srcId="{9D9EF86C-1816-42EB-B82B-A76EB1EEC75B}" destId="{83F91E22-961E-42BA-8274-5D60402280F9}" srcOrd="1" destOrd="0" presId="urn:microsoft.com/office/officeart/2005/8/layout/arrow2"/>
    <dgm:cxn modelId="{FB1D20EB-8ACD-4E21-A4F4-37ACDC296E52}" type="presParOf" srcId="{83F91E22-961E-42BA-8274-5D60402280F9}" destId="{3693D2B2-1641-4B9E-BDC2-95A28601B190}" srcOrd="0" destOrd="0" presId="urn:microsoft.com/office/officeart/2005/8/layout/arrow2"/>
    <dgm:cxn modelId="{7F602CB2-F327-41C5-A265-898CA82AD101}" type="presParOf" srcId="{83F91E22-961E-42BA-8274-5D60402280F9}" destId="{0A8C81B1-4083-45CD-9D23-5B46589AA1A6}" srcOrd="1" destOrd="0" presId="urn:microsoft.com/office/officeart/2005/8/layout/arrow2"/>
    <dgm:cxn modelId="{9F728EA2-514C-41D1-9B0B-C18D3E510F2C}" type="presParOf" srcId="{83F91E22-961E-42BA-8274-5D60402280F9}" destId="{AA23D303-B726-4FB8-87BB-916663125B64}" srcOrd="2" destOrd="0" presId="urn:microsoft.com/office/officeart/2005/8/layout/arrow2"/>
    <dgm:cxn modelId="{D9655C92-8428-4BA3-B305-64632096E375}" type="presParOf" srcId="{83F91E22-961E-42BA-8274-5D60402280F9}" destId="{AB9BE70E-80EE-420A-81BA-A2B43F1D8A9D}" srcOrd="3" destOrd="0" presId="urn:microsoft.com/office/officeart/2005/8/layout/arrow2"/>
    <dgm:cxn modelId="{101EADAD-A77E-4707-AA9E-6978A23DFCD6}" type="presParOf" srcId="{83F91E22-961E-42BA-8274-5D60402280F9}" destId="{FD3F2BB1-5483-4696-98E8-5ED5D4B3FE9C}" srcOrd="4" destOrd="0" presId="urn:microsoft.com/office/officeart/2005/8/layout/arrow2"/>
    <dgm:cxn modelId="{C6CFF8C5-4428-4AC6-B625-FB2E45C554E7}" type="presParOf" srcId="{83F91E22-961E-42BA-8274-5D60402280F9}" destId="{5B377C6D-6A17-434C-A687-F0A553879C05}" srcOrd="5" destOrd="0" presId="urn:microsoft.com/office/officeart/2005/8/layout/arrow2"/>
    <dgm:cxn modelId="{B33EBDE3-782F-464A-AF6D-50A25F6ED133}" type="presParOf" srcId="{83F91E22-961E-42BA-8274-5D60402280F9}" destId="{645D228A-C92C-4C67-95A8-402BF046933A}" srcOrd="6" destOrd="0" presId="urn:microsoft.com/office/officeart/2005/8/layout/arrow2"/>
    <dgm:cxn modelId="{741DC48F-2E76-4738-8133-7B22EED671EF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32676" y="2745664"/>
          <a:ext cx="3284596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32676" y="2745664"/>
        <a:ext cx="3284596" cy="532447"/>
      </dsp:txXfrm>
    </dsp:sp>
    <dsp:sp modelId="{FD3F2BB1-5483-4696-98E8-5ED5D4B3FE9C}">
      <dsp:nvSpPr>
        <dsp:cNvPr id="0" name=""/>
        <dsp:cNvSpPr/>
      </dsp:nvSpPr>
      <dsp:spPr>
        <a:xfrm>
          <a:off x="4747295" y="1341021"/>
          <a:ext cx="600743" cy="57525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6216586" y="1334309"/>
        <a:ext cx="1584198" cy="3380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32676" y="2745664"/>
          <a:ext cx="3284596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32676" y="2745664"/>
        <a:ext cx="3284596" cy="532447"/>
      </dsp:txXfrm>
    </dsp:sp>
    <dsp:sp modelId="{FD3F2BB1-5483-4696-98E8-5ED5D4B3FE9C}">
      <dsp:nvSpPr>
        <dsp:cNvPr id="0" name=""/>
        <dsp:cNvSpPr/>
      </dsp:nvSpPr>
      <dsp:spPr>
        <a:xfrm>
          <a:off x="4735265" y="1304925"/>
          <a:ext cx="624804" cy="647450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3039464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0" y="4"/>
            <a:ext cx="3039463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algn="r"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981"/>
            <a:ext cx="3039464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0" y="8831981"/>
            <a:ext cx="3039463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algn="r" defTabSz="90373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3039464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4"/>
            <a:ext cx="3039463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algn="r"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5400" y="682625"/>
            <a:ext cx="4498975" cy="3375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2" y="4418395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8388"/>
            <a:ext cx="3039464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838388"/>
            <a:ext cx="3039463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algn="r" defTabSz="90373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4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36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82" indent="-287916" algn="just" defTabSz="903736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65" indent="-228733" algn="just" defTabSz="903736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29" indent="-228733" defTabSz="903736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94" indent="-228733" defTabSz="90373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59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325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92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57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910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10" Type="http://schemas.openxmlformats.org/officeDocument/2006/relationships/slideLayout" Target="../slideLayouts/slideLayout23.xml"/>
  <Relationship Id="rId11" Type="http://schemas.openxmlformats.org/officeDocument/2006/relationships/slideLayout" Target="../slideLayouts/slideLayout24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5.xml"/>
  <Relationship Id="rId3" Type="http://schemas.openxmlformats.org/officeDocument/2006/relationships/slideLayout" Target="../slideLayouts/slideLayout16.xml"/>
  <Relationship Id="rId4" Type="http://schemas.openxmlformats.org/officeDocument/2006/relationships/slideLayout" Target="../slideLayouts/slideLayout17.xml"/>
  <Relationship Id="rId5" Type="http://schemas.openxmlformats.org/officeDocument/2006/relationships/slideLayout" Target="../slideLayouts/slideLayout18.xml"/>
  <Relationship Id="rId6" Type="http://schemas.openxmlformats.org/officeDocument/2006/relationships/slideLayout" Target="../slideLayouts/slideLayout19.xml"/>
  <Relationship Id="rId7" Type="http://schemas.openxmlformats.org/officeDocument/2006/relationships/slideLayout" Target="../slideLayouts/slideLayout20.xml"/>
  <Relationship Id="rId8" Type="http://schemas.openxmlformats.org/officeDocument/2006/relationships/slideLayout" Target="../slideLayouts/slideLayout21.xml"/>
  <Relationship Id="rId9" Type="http://schemas.openxmlformats.org/officeDocument/2006/relationships/slideLayout" Target="../slideLayouts/slideLayout2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10/05/2016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5.xml"/>
  <Relationship Id="rId3" Type="http://schemas.openxmlformats.org/officeDocument/2006/relationships/diagramData" Target="../diagrams/data2.xml"/>
  <Relationship Id="rId4" Type="http://schemas.openxmlformats.org/officeDocument/2006/relationships/diagramLayout" Target="../diagrams/layout2.xml"/>
  <Relationship Id="rId5" Type="http://schemas.openxmlformats.org/officeDocument/2006/relationships/diagramQuickStyle" Target="../diagrams/quickStyle2.xml"/>
  <Relationship Id="rId6" Type="http://schemas.openxmlformats.org/officeDocument/2006/relationships/diagramColors" Target="../diagrams/colors2.xml"/>
  <Relationship Id="rId7" Type="http://schemas.microsoft.com/office/2007/relationships/diagramDrawing" Target="../diagrams/drawing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6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3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innovativescience.net/fda-adcomm-blog/fda-advisory-committees-unanimously-recommend-approval-of-xtampza-er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rgbClr val="00336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Bureau of Health Care Safety and Quality</a:t>
            </a: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rgbClr val="003366"/>
                </a:solidFill>
              </a:rPr>
              <a:t>September 15, 2016</a:t>
            </a:r>
            <a:endParaRPr lang="en-US" altLang="en-US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Potential </a:t>
            </a:r>
            <a:r>
              <a:rPr lang="en-US" sz="2000" dirty="0" smtClean="0"/>
              <a:t>IAD Drug Products</a:t>
            </a:r>
            <a:br>
              <a:rPr lang="en-US" sz="2000" dirty="0" smtClean="0"/>
            </a:br>
            <a:r>
              <a:rPr lang="en-US" sz="2000" dirty="0" smtClean="0"/>
              <a:t> –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10720"/>
          </a:xfrm>
        </p:spPr>
        <p:txBody>
          <a:bodyPr/>
          <a:lstStyle/>
          <a:p>
            <a:r>
              <a:rPr lang="en-US" sz="2400" dirty="0" err="1"/>
              <a:t>MorphaBond</a:t>
            </a:r>
            <a:r>
              <a:rPr lang="en-US" sz="2400" baseline="30000" dirty="0"/>
              <a:t>®</a:t>
            </a:r>
            <a:r>
              <a:rPr lang="en-US" sz="2400" dirty="0"/>
              <a:t> (morphine extended-release)</a:t>
            </a:r>
          </a:p>
          <a:p>
            <a:pPr lvl="1"/>
            <a:r>
              <a:rPr lang="en-US" sz="2000" dirty="0"/>
              <a:t>FDA approved; however, not commercially available</a:t>
            </a:r>
          </a:p>
          <a:p>
            <a:pPr lvl="1"/>
            <a:r>
              <a:rPr lang="en-US" sz="2000" dirty="0"/>
              <a:t>Monograph to be completed when commercially </a:t>
            </a:r>
            <a:r>
              <a:rPr lang="en-US" sz="2000" dirty="0" smtClean="0"/>
              <a:t>available</a:t>
            </a:r>
            <a:endParaRPr lang="en-US" sz="2000" dirty="0"/>
          </a:p>
          <a:p>
            <a:r>
              <a:rPr lang="en-US" sz="2400" dirty="0" err="1"/>
              <a:t>Troxyca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(oxycodone extended-release/naltrexone)</a:t>
            </a:r>
          </a:p>
          <a:p>
            <a:pPr lvl="1"/>
            <a:r>
              <a:rPr lang="en-US" sz="2000" dirty="0"/>
              <a:t>FDA approved; however, launch planned for 1</a:t>
            </a:r>
            <a:r>
              <a:rPr lang="en-US" sz="2000" baseline="30000" dirty="0"/>
              <a:t>st</a:t>
            </a:r>
            <a:r>
              <a:rPr lang="en-US" sz="2000" dirty="0"/>
              <a:t> Quarter 2017</a:t>
            </a:r>
          </a:p>
          <a:p>
            <a:pPr lvl="1"/>
            <a:r>
              <a:rPr lang="en-US" sz="2000" dirty="0"/>
              <a:t>Formulary Dossier to be available for review late 2016</a:t>
            </a:r>
          </a:p>
          <a:p>
            <a:pPr lvl="1"/>
            <a:r>
              <a:rPr lang="en-US" sz="2000" dirty="0"/>
              <a:t>Monograph to be completed when commercially </a:t>
            </a:r>
            <a:r>
              <a:rPr lang="en-US" sz="2000" dirty="0" smtClean="0"/>
              <a:t>available</a:t>
            </a:r>
            <a:endParaRPr lang="en-US" sz="2000" dirty="0"/>
          </a:p>
          <a:p>
            <a:r>
              <a:rPr lang="en-US" sz="2400" dirty="0"/>
              <a:t>Apadaz</a:t>
            </a:r>
            <a:r>
              <a:rPr lang="en-US" sz="2400" baseline="30000" dirty="0"/>
              <a:t>®</a:t>
            </a:r>
            <a:r>
              <a:rPr lang="en-US" sz="2400" dirty="0"/>
              <a:t>(</a:t>
            </a:r>
            <a:r>
              <a:rPr lang="en-US" sz="2400" dirty="0" err="1"/>
              <a:t>benzhydrocodone</a:t>
            </a:r>
            <a:r>
              <a:rPr lang="en-US" sz="2400" dirty="0"/>
              <a:t>/acetaminophen)</a:t>
            </a:r>
          </a:p>
          <a:p>
            <a:pPr lvl="1"/>
            <a:r>
              <a:rPr lang="en-US" sz="2000" dirty="0"/>
              <a:t>FDA issued Complete Response Letter, indicating product is not approvable in its current </a:t>
            </a:r>
            <a:r>
              <a:rPr lang="en-US" sz="2000" dirty="0" smtClean="0"/>
              <a:t>form</a:t>
            </a:r>
          </a:p>
          <a:p>
            <a:r>
              <a:rPr lang="en-US" sz="2400" dirty="0" err="1" smtClean="0"/>
              <a:t>SequestOx</a:t>
            </a:r>
            <a:r>
              <a:rPr lang="en-US" sz="2400" baseline="30000" dirty="0" smtClean="0"/>
              <a:t>®</a:t>
            </a:r>
            <a:r>
              <a:rPr lang="en-US" sz="2400" dirty="0" smtClean="0"/>
              <a:t> (oxycodone IR/naltrexone)</a:t>
            </a:r>
          </a:p>
          <a:p>
            <a:pPr lvl="1"/>
            <a:r>
              <a:rPr lang="en-US" sz="2000" dirty="0" smtClean="0"/>
              <a:t>FDA issued Complete Response Letter, indicating product is not approvable in its current form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9359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Potential </a:t>
            </a:r>
            <a:r>
              <a:rPr lang="en-US" sz="2000" dirty="0" smtClean="0"/>
              <a:t>IAD Drug Products </a:t>
            </a:r>
            <a:br>
              <a:rPr lang="en-US" sz="2000" dirty="0" smtClean="0"/>
            </a:br>
            <a:r>
              <a:rPr lang="en-US" sz="2000" dirty="0" smtClean="0"/>
              <a:t>– In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4674458"/>
          </a:xfrm>
        </p:spPr>
        <p:txBody>
          <a:bodyPr/>
          <a:lstStyle/>
          <a:p>
            <a:r>
              <a:rPr lang="en-US" sz="2400" dirty="0" err="1" smtClean="0"/>
              <a:t>Remoxy</a:t>
            </a:r>
            <a:r>
              <a:rPr lang="en-US" sz="2400" baseline="30000" dirty="0" smtClean="0"/>
              <a:t>®</a:t>
            </a:r>
            <a:r>
              <a:rPr lang="en-US" sz="2400" dirty="0" smtClean="0"/>
              <a:t> </a:t>
            </a:r>
            <a:r>
              <a:rPr lang="en-US" sz="2400" dirty="0"/>
              <a:t>(oxycodone </a:t>
            </a:r>
            <a:r>
              <a:rPr lang="en-US" sz="2400" dirty="0" smtClean="0"/>
              <a:t>ER)</a:t>
            </a:r>
          </a:p>
          <a:p>
            <a:pPr lvl="1"/>
            <a:r>
              <a:rPr lang="en-US" sz="2000" dirty="0" smtClean="0"/>
              <a:t>PDUFA </a:t>
            </a:r>
            <a:r>
              <a:rPr lang="en-US" sz="2000" dirty="0"/>
              <a:t>date </a:t>
            </a:r>
            <a:r>
              <a:rPr lang="en-US" sz="2000" dirty="0" smtClean="0"/>
              <a:t>9/25/16</a:t>
            </a:r>
          </a:p>
          <a:p>
            <a:pPr lvl="1"/>
            <a:endParaRPr lang="en-US" sz="800" dirty="0"/>
          </a:p>
          <a:p>
            <a:r>
              <a:rPr lang="en-US" sz="2400" dirty="0" err="1" smtClean="0"/>
              <a:t>Arymo</a:t>
            </a:r>
            <a:r>
              <a:rPr lang="en-US" sz="2400" dirty="0" smtClean="0"/>
              <a:t> ER</a:t>
            </a:r>
            <a:r>
              <a:rPr lang="en-US" sz="2400" baseline="30000" dirty="0" smtClean="0"/>
              <a:t>®</a:t>
            </a:r>
            <a:r>
              <a:rPr lang="en-US" sz="2400" dirty="0" smtClean="0"/>
              <a:t> </a:t>
            </a:r>
            <a:r>
              <a:rPr lang="en-US" sz="2400" dirty="0"/>
              <a:t>(morphine </a:t>
            </a:r>
            <a:r>
              <a:rPr lang="en-US" sz="2400" dirty="0" smtClean="0"/>
              <a:t>ER)</a:t>
            </a:r>
          </a:p>
          <a:p>
            <a:pPr lvl="1"/>
            <a:r>
              <a:rPr lang="en-US" sz="2000" dirty="0" smtClean="0"/>
              <a:t>PDUFA </a:t>
            </a:r>
            <a:r>
              <a:rPr lang="en-US" sz="2000" dirty="0"/>
              <a:t>date </a:t>
            </a:r>
            <a:r>
              <a:rPr lang="en-US" sz="2000" dirty="0" smtClean="0"/>
              <a:t>10/14/16</a:t>
            </a:r>
          </a:p>
          <a:p>
            <a:pPr lvl="1"/>
            <a:r>
              <a:rPr lang="en-US" sz="2000" dirty="0" smtClean="0"/>
              <a:t>FDA </a:t>
            </a:r>
            <a:r>
              <a:rPr lang="en-US" sz="2000" dirty="0"/>
              <a:t>advisory committee </a:t>
            </a:r>
            <a:r>
              <a:rPr lang="en-US" sz="2000" dirty="0" smtClean="0"/>
              <a:t>voted </a:t>
            </a:r>
            <a:r>
              <a:rPr lang="en-US" sz="2000" dirty="0"/>
              <a:t>with </a:t>
            </a:r>
            <a:r>
              <a:rPr lang="en-US" sz="2000" dirty="0" smtClean="0"/>
              <a:t>recommendation </a:t>
            </a:r>
            <a:r>
              <a:rPr lang="en-US" sz="2000" dirty="0"/>
              <a:t>to </a:t>
            </a:r>
            <a:r>
              <a:rPr lang="en-US" sz="2000" dirty="0" smtClean="0"/>
              <a:t>approve</a:t>
            </a:r>
          </a:p>
          <a:p>
            <a:pPr lvl="1"/>
            <a:endParaRPr lang="en-US" sz="800" dirty="0"/>
          </a:p>
          <a:p>
            <a:r>
              <a:rPr lang="en-US" sz="2400" dirty="0" err="1" smtClean="0"/>
              <a:t>Vantrela</a:t>
            </a:r>
            <a:r>
              <a:rPr lang="en-US" sz="2400" dirty="0" smtClean="0"/>
              <a:t> ER</a:t>
            </a:r>
            <a:r>
              <a:rPr lang="en-US" sz="2400" baseline="30000" dirty="0" smtClean="0"/>
              <a:t>®</a:t>
            </a:r>
            <a:r>
              <a:rPr lang="en-US" sz="2400" dirty="0" smtClean="0"/>
              <a:t> </a:t>
            </a:r>
            <a:r>
              <a:rPr lang="en-US" sz="2400" dirty="0"/>
              <a:t>(hydrocodone </a:t>
            </a:r>
            <a:r>
              <a:rPr lang="en-US" sz="2400" dirty="0" smtClean="0"/>
              <a:t>ER)</a:t>
            </a:r>
          </a:p>
          <a:p>
            <a:pPr lvl="1"/>
            <a:r>
              <a:rPr lang="en-US" sz="2000" dirty="0" smtClean="0"/>
              <a:t>PDUFA </a:t>
            </a:r>
            <a:r>
              <a:rPr lang="en-US" sz="2000" dirty="0"/>
              <a:t>date </a:t>
            </a:r>
            <a:r>
              <a:rPr lang="en-US" sz="2000" dirty="0" smtClean="0">
                <a:solidFill>
                  <a:srgbClr val="FF0000"/>
                </a:solidFill>
              </a:rPr>
              <a:t>11/11/15</a:t>
            </a:r>
            <a:r>
              <a:rPr lang="en-US" sz="2000" dirty="0" smtClean="0"/>
              <a:t> </a:t>
            </a:r>
            <a:r>
              <a:rPr lang="en-US" sz="2000" dirty="0"/>
              <a:t>(past date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/>
              <a:t>FDA advisory committee voted with recommendation to </a:t>
            </a:r>
            <a:r>
              <a:rPr lang="en-US" sz="2000" dirty="0" smtClean="0"/>
              <a:t>approve</a:t>
            </a:r>
          </a:p>
          <a:p>
            <a:pPr lvl="1"/>
            <a:endParaRPr lang="en-US" sz="8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 *</a:t>
            </a:r>
            <a:r>
              <a:rPr lang="en-US" sz="1600" b="1" dirty="0" smtClean="0"/>
              <a:t>PDUFA</a:t>
            </a:r>
            <a:r>
              <a:rPr lang="en-US" sz="1600" dirty="0" smtClean="0"/>
              <a:t> – Prescription Drug User Fee Act (anticipated date of FDA decision)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2526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/>
              <a:t>Slide </a:t>
            </a:r>
            <a:fld id="{DF725521-6814-462B-9FF8-E6EB53EE0ABB}" type="slidenum">
              <a:rPr lang="en-US" altLang="en-US" sz="1400" smtClean="0"/>
              <a:pPr eaLnBrk="1" hangingPunct="1">
                <a:defRPr/>
              </a:pPr>
              <a:t>12</a:t>
            </a:fld>
            <a:endParaRPr lang="en-US" alt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7016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altLang="en-US" sz="2000" dirty="0" smtClean="0"/>
              <a:t>Medication with ADF Claims or</a:t>
            </a:r>
            <a:br>
              <a:rPr lang="en-US" altLang="en-US" sz="2000" dirty="0" smtClean="0"/>
            </a:br>
            <a:r>
              <a:rPr lang="en-US" altLang="en-US" sz="2000" dirty="0" smtClean="0"/>
              <a:t>FDA </a:t>
            </a:r>
            <a:r>
              <a:rPr lang="en-US" altLang="en-US" sz="2000" dirty="0"/>
              <a:t>Approved </a:t>
            </a:r>
            <a:r>
              <a:rPr lang="en-US" altLang="en-US" sz="2000" dirty="0" smtClean="0"/>
              <a:t>ADF </a:t>
            </a:r>
            <a:r>
              <a:rPr lang="en-US" altLang="en-US" sz="2000" dirty="0"/>
              <a:t>Labeling</a:t>
            </a:r>
            <a:endParaRPr lang="en-US" sz="20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906842"/>
              </p:ext>
            </p:extLst>
          </p:nvPr>
        </p:nvGraphicFramePr>
        <p:xfrm>
          <a:off x="204716" y="1258872"/>
          <a:ext cx="8756721" cy="4968933"/>
        </p:xfrm>
        <a:graphic>
          <a:graphicData uri="http://schemas.openxmlformats.org/drawingml/2006/table">
            <a:tbl>
              <a:tblPr/>
              <a:tblGrid>
                <a:gridCol w="1128509"/>
                <a:gridCol w="1186428"/>
                <a:gridCol w="1635584"/>
                <a:gridCol w="1062126"/>
                <a:gridCol w="1680773"/>
                <a:gridCol w="2063301"/>
              </a:tblGrid>
              <a:tr h="83965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List of Medications with Abuse-Deterrent Claims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 FDA-Approved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Labeling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Manufacturer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Ingredient(s)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Dose Form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Method of Abuse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Deterrence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DFC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8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Xtampza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ER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Collegium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Capsule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DETERx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Physical/chemical barrier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PENDING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5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MorphaBond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Inspirion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Delivery Technologies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Morphine 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Physical/chemical barrier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yet commercially available.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Troxyca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ER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Pfizer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Oxycodone ER/</a:t>
                      </a:r>
                    </a:p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Naltrexone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Capsule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Agonist/antagonist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yet commercially available.</a:t>
                      </a:r>
                    </a:p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Launch planned for 1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Quarter 2017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Apadaz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KemPharm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Benzhydrocodone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Acetaminophen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Prodrug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FDA Complete Response Letter indicates product is not approvable in its current form.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002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SequestOx</a:t>
                      </a:r>
                      <a:r>
                        <a:rPr lang="en-US" sz="1200" b="0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Elite Pharmaceuticals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Oxycodone IR/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Naltrexone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Agonist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/antagonist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FDA Complete Response Letter indicates product is not approvable in its current form.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24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13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84887658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“Cross Walk”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84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3512"/>
            <a:ext cx="8229600" cy="4811713"/>
          </a:xfrm>
        </p:spPr>
        <p:txBody>
          <a:bodyPr/>
          <a:lstStyle/>
          <a:p>
            <a:r>
              <a:rPr lang="en-US" sz="2800" strike="sngStrike" dirty="0" smtClean="0">
                <a:solidFill>
                  <a:srgbClr val="FF0000"/>
                </a:solidFill>
              </a:rPr>
              <a:t>October 21, </a:t>
            </a:r>
            <a:r>
              <a:rPr lang="en-US" sz="2800" strike="sngStrike" dirty="0">
                <a:solidFill>
                  <a:srgbClr val="FF0000"/>
                </a:solidFill>
              </a:rPr>
              <a:t>2016 </a:t>
            </a:r>
            <a:r>
              <a:rPr lang="en-US" sz="2800" dirty="0" smtClean="0">
                <a:solidFill>
                  <a:srgbClr val="FF0000"/>
                </a:solidFill>
              </a:rPr>
              <a:t>	</a:t>
            </a:r>
          </a:p>
          <a:p>
            <a:r>
              <a:rPr lang="en-US" sz="2800" dirty="0" smtClean="0">
                <a:solidFill>
                  <a:srgbClr val="0033CC"/>
                </a:solidFill>
              </a:rPr>
              <a:t>November 18, </a:t>
            </a:r>
            <a:r>
              <a:rPr lang="en-US" sz="2800" dirty="0">
                <a:solidFill>
                  <a:srgbClr val="0033CC"/>
                </a:solidFill>
              </a:rPr>
              <a:t>2016 </a:t>
            </a:r>
            <a:r>
              <a:rPr lang="en-US" sz="2800" dirty="0" smtClean="0">
                <a:solidFill>
                  <a:srgbClr val="0033CC"/>
                </a:solidFill>
              </a:rPr>
              <a:t>		</a:t>
            </a:r>
          </a:p>
          <a:p>
            <a:r>
              <a:rPr lang="en-US" sz="2800" dirty="0" smtClean="0">
                <a:solidFill>
                  <a:srgbClr val="0033CC"/>
                </a:solidFill>
              </a:rPr>
              <a:t>December 16, </a:t>
            </a:r>
            <a:r>
              <a:rPr lang="en-US" sz="2800" dirty="0">
                <a:solidFill>
                  <a:srgbClr val="0033CC"/>
                </a:solidFill>
              </a:rPr>
              <a:t>2016 </a:t>
            </a:r>
          </a:p>
          <a:p>
            <a:r>
              <a:rPr lang="en-US" sz="2800" dirty="0" smtClean="0">
                <a:solidFill>
                  <a:srgbClr val="0033CC"/>
                </a:solidFill>
              </a:rPr>
              <a:t>January 20, 2017 	</a:t>
            </a:r>
            <a:r>
              <a:rPr lang="en-US" sz="2800" dirty="0" smtClean="0">
                <a:solidFill>
                  <a:srgbClr val="7030A0"/>
                </a:solidFill>
              </a:rPr>
              <a:t>		</a:t>
            </a:r>
          </a:p>
          <a:p>
            <a:r>
              <a:rPr lang="en-US" sz="2800" i="1" dirty="0" smtClean="0">
                <a:solidFill>
                  <a:srgbClr val="FF0000"/>
                </a:solidFill>
              </a:rPr>
              <a:t>February 17, 2017 </a:t>
            </a:r>
          </a:p>
          <a:p>
            <a:r>
              <a:rPr lang="en-US" sz="2800" dirty="0" smtClean="0">
                <a:solidFill>
                  <a:srgbClr val="0033CC"/>
                </a:solidFill>
              </a:rPr>
              <a:t>March 17, 2017</a:t>
            </a:r>
          </a:p>
          <a:p>
            <a:r>
              <a:rPr lang="en-US" sz="2800" i="1" dirty="0" smtClean="0">
                <a:solidFill>
                  <a:srgbClr val="FF0000"/>
                </a:solidFill>
              </a:rPr>
              <a:t>April 20, 2017 </a:t>
            </a: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All </a:t>
            </a:r>
            <a:r>
              <a:rPr lang="en-US" sz="2400" dirty="0">
                <a:solidFill>
                  <a:srgbClr val="00B050"/>
                </a:solidFill>
              </a:rPr>
              <a:t>meetings are from 9:00AM to 12:00PM at 250 Washington </a:t>
            </a:r>
            <a:r>
              <a:rPr lang="en-US" sz="2400" dirty="0" smtClean="0">
                <a:solidFill>
                  <a:srgbClr val="00B050"/>
                </a:solidFill>
              </a:rPr>
              <a:t>Street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8432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Recap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dirty="0" smtClean="0"/>
              <a:t>Review of takeaways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dirty="0" smtClean="0"/>
              <a:t>Next steps</a:t>
            </a:r>
          </a:p>
          <a:p>
            <a:endParaRPr lang="en-US" sz="1800" dirty="0"/>
          </a:p>
          <a:p>
            <a:r>
              <a:rPr lang="en-US" dirty="0" smtClean="0"/>
              <a:t>Next Meeting</a:t>
            </a:r>
          </a:p>
          <a:p>
            <a:pPr marL="1371600" lvl="1" indent="-228600"/>
            <a:r>
              <a:rPr lang="en-US" dirty="0" smtClean="0">
                <a:solidFill>
                  <a:srgbClr val="0000FF"/>
                </a:solidFill>
              </a:rPr>
              <a:t>November 18, 2016		</a:t>
            </a:r>
          </a:p>
          <a:p>
            <a:pPr marL="1828800" lvl="2"/>
            <a:r>
              <a:rPr lang="en-US" dirty="0" smtClean="0">
                <a:solidFill>
                  <a:srgbClr val="0000FF"/>
                </a:solidFill>
              </a:rPr>
              <a:t>9:00AM-12:00PM</a:t>
            </a:r>
          </a:p>
          <a:p>
            <a:pPr marL="1828800" lvl="2"/>
            <a:r>
              <a:rPr lang="en-US" dirty="0">
                <a:solidFill>
                  <a:srgbClr val="0000FF"/>
                </a:solidFill>
              </a:rPr>
              <a:t>250 Washington </a:t>
            </a:r>
            <a:r>
              <a:rPr lang="en-US" dirty="0" smtClean="0">
                <a:solidFill>
                  <a:srgbClr val="0000FF"/>
                </a:solidFill>
              </a:rPr>
              <a:t>Street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818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51724"/>
            <a:ext cx="8229600" cy="525227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Review of July 14</a:t>
            </a:r>
            <a:r>
              <a:rPr lang="en-US" altLang="en-US" sz="2400" baseline="30000" dirty="0" smtClean="0"/>
              <a:t>th </a:t>
            </a:r>
            <a:r>
              <a:rPr lang="en-US" altLang="en-US" sz="2400" dirty="0" smtClean="0"/>
              <a:t>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000" dirty="0" smtClean="0"/>
              <a:t>Non-Opioid Pain Management List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000" dirty="0" smtClean="0"/>
              <a:t>Draft Formulary and Guidance</a:t>
            </a:r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endParaRPr lang="en-US" alt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Interchangeable Abuse Deterrent Drug Products Evaluation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2000" dirty="0" err="1"/>
              <a:t>Xtampza</a:t>
            </a:r>
            <a:r>
              <a:rPr lang="en-US" sz="2000" dirty="0"/>
              <a:t> </a:t>
            </a:r>
            <a:r>
              <a:rPr lang="en-US" sz="2000" dirty="0" smtClean="0"/>
              <a:t>ER</a:t>
            </a:r>
            <a:r>
              <a:rPr lang="en-US" sz="2000" baseline="30000" dirty="0" smtClean="0"/>
              <a:t>®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endParaRPr lang="en-US" alt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Chemically Equivalent Substitutions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2000" dirty="0" err="1"/>
              <a:t>Xtampza</a:t>
            </a:r>
            <a:r>
              <a:rPr lang="en-US" sz="2000" dirty="0"/>
              <a:t> </a:t>
            </a:r>
            <a:r>
              <a:rPr lang="en-US" sz="2000" dirty="0" smtClean="0"/>
              <a:t>ER</a:t>
            </a:r>
            <a:r>
              <a:rPr lang="en-US" sz="2000" baseline="30000" dirty="0" smtClean="0"/>
              <a:t>®</a:t>
            </a:r>
            <a:endParaRPr lang="en-US" altLang="en-US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endParaRPr lang="en-US" alt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Present to the Drug Formulary Commission.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 </a:t>
            </a:r>
            <a:r>
              <a:rPr lang="en-US" sz="2000" dirty="0"/>
              <a:t>the draft to </a:t>
            </a:r>
            <a:r>
              <a:rPr lang="en-US" sz="2000" dirty="0" smtClean="0"/>
              <a:t>Public Health Council </a:t>
            </a:r>
            <a:r>
              <a:rPr lang="en-US" sz="2000" dirty="0"/>
              <a:t>as part of the proposal of a redrafted regulation, 105 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</a:t>
            </a:r>
            <a:r>
              <a:rPr lang="en-US" sz="2000" dirty="0" smtClean="0"/>
              <a:t>resent the draft </a:t>
            </a:r>
            <a:r>
              <a:rPr lang="en-US" sz="2000" dirty="0"/>
              <a:t>regulation, including the draft </a:t>
            </a:r>
            <a:r>
              <a:rPr lang="en-US" sz="2000" dirty="0" smtClean="0"/>
              <a:t>Formulary of Chemically Equivalent Substitutions, for </a:t>
            </a:r>
            <a:r>
              <a:rPr lang="en-US" sz="2000" dirty="0"/>
              <a:t>public hearing and </a:t>
            </a:r>
            <a:r>
              <a:rPr lang="en-US" sz="2000" dirty="0" smtClean="0"/>
              <a:t>comment.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comments and amend regulation </a:t>
            </a:r>
            <a:r>
              <a:rPr lang="en-US" sz="2000" dirty="0"/>
              <a:t>as </a:t>
            </a:r>
            <a:r>
              <a:rPr lang="en-US" sz="2000" dirty="0" smtClean="0"/>
              <a:t>appropriate.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Present final </a:t>
            </a:r>
            <a:r>
              <a:rPr lang="en-US" sz="2000" dirty="0"/>
              <a:t>draft regulation and draft </a:t>
            </a:r>
            <a:r>
              <a:rPr lang="en-US" sz="2000" dirty="0" smtClean="0"/>
              <a:t>formulary </a:t>
            </a:r>
            <a:r>
              <a:rPr lang="en-US" sz="2000" dirty="0"/>
              <a:t>to PHC again for </a:t>
            </a:r>
            <a:r>
              <a:rPr lang="en-US" sz="2000" dirty="0" smtClean="0"/>
              <a:t>promulgation.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Regulation </a:t>
            </a:r>
            <a:r>
              <a:rPr lang="en-US" sz="2000" dirty="0"/>
              <a:t>becomes </a:t>
            </a:r>
            <a:r>
              <a:rPr lang="en-US" sz="2000" dirty="0" smtClean="0"/>
              <a:t>effective.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Issue guidance, including: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special substitution considerations as </a:t>
            </a:r>
            <a:r>
              <a:rPr lang="en-US" sz="1800" dirty="0"/>
              <a:t>decided by the commission, </a:t>
            </a:r>
            <a:r>
              <a:rPr lang="en-US" sz="1800" dirty="0" smtClean="0"/>
              <a:t>and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the </a:t>
            </a:r>
            <a:r>
              <a:rPr lang="en-US" sz="1800" dirty="0"/>
              <a:t>requirements and process of </a:t>
            </a:r>
            <a:r>
              <a:rPr lang="en-US" sz="1800" dirty="0" smtClean="0"/>
              <a:t>substitution</a:t>
            </a:r>
            <a:r>
              <a:rPr lang="en-US" sz="1800" dirty="0"/>
              <a:t>.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3861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2097329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237455" y="2786063"/>
            <a:ext cx="2731920" cy="319087"/>
            <a:chOff x="964069" y="3263204"/>
            <a:chExt cx="3546014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964069" y="3263204"/>
              <a:ext cx="2874487" cy="3181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Formulary Review and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59543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 smtClean="0"/>
              <a:t>Xtampza</a:t>
            </a:r>
            <a:r>
              <a:rPr lang="en-US" altLang="en-US" dirty="0" smtClean="0"/>
              <a:t> </a:t>
            </a:r>
            <a:r>
              <a:rPr lang="en-US" dirty="0" smtClean="0"/>
              <a:t>ER</a:t>
            </a:r>
            <a:r>
              <a:rPr lang="en-US" baseline="30000" dirty="0"/>
              <a:t>®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8955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/>
              <a:t>Xtampza</a:t>
            </a:r>
            <a:r>
              <a:rPr lang="en-US" b="1" dirty="0"/>
              <a:t> ER</a:t>
            </a:r>
            <a:r>
              <a:rPr lang="en-US" b="1" baseline="30000" dirty="0"/>
              <a:t>®</a:t>
            </a:r>
            <a:r>
              <a:rPr lang="en-US" b="1" dirty="0"/>
              <a:t> Monograph Review</a:t>
            </a:r>
          </a:p>
          <a:p>
            <a:r>
              <a:rPr lang="en-US" sz="2200" dirty="0"/>
              <a:t>Oxycodone extended-release</a:t>
            </a:r>
          </a:p>
          <a:p>
            <a:r>
              <a:rPr lang="en-US" sz="2200" dirty="0"/>
              <a:t>ADF Property </a:t>
            </a:r>
          </a:p>
          <a:p>
            <a:pPr lvl="1"/>
            <a:r>
              <a:rPr lang="en-US" sz="2200" dirty="0"/>
              <a:t>Physical/chemical barrier</a:t>
            </a:r>
          </a:p>
          <a:p>
            <a:pPr lvl="1"/>
            <a:r>
              <a:rPr lang="en-US" sz="2200" dirty="0"/>
              <a:t>Clinical abuse potential studies of the intranasal and oral routes</a:t>
            </a:r>
          </a:p>
          <a:p>
            <a:pPr lvl="1"/>
            <a:r>
              <a:rPr lang="en-US" sz="2200" i="1" dirty="0"/>
              <a:t>In vitro</a:t>
            </a:r>
            <a:r>
              <a:rPr lang="en-US" sz="2200" dirty="0"/>
              <a:t> data indicates resistance to injection</a:t>
            </a:r>
            <a:endParaRPr lang="en-US" sz="2200" i="1" dirty="0"/>
          </a:p>
          <a:p>
            <a:r>
              <a:rPr lang="en-US" sz="2200" dirty="0"/>
              <a:t>FDA Approval				April 2016 (final)</a:t>
            </a:r>
          </a:p>
          <a:p>
            <a:r>
              <a:rPr lang="en-US" sz="2200" dirty="0"/>
              <a:t>FDA ADF labeling approved			April 2016 (final)</a:t>
            </a:r>
          </a:p>
          <a:p>
            <a:r>
              <a:rPr lang="en-US" sz="2200" dirty="0"/>
              <a:t>Available Strengths </a:t>
            </a:r>
          </a:p>
          <a:p>
            <a:pPr lvl="1"/>
            <a:r>
              <a:rPr lang="en-US" sz="2200" dirty="0"/>
              <a:t>9 mg, 13.5 mg, 18 mg, 27 mg, 36 mg</a:t>
            </a:r>
          </a:p>
          <a:p>
            <a:pPr lvl="1"/>
            <a:r>
              <a:rPr lang="en-US" sz="2200" dirty="0"/>
              <a:t>Equivalent to 10 mg, 15 mg, 20 mg, 30 mg, 40 mg oxycodone </a:t>
            </a:r>
            <a:r>
              <a:rPr lang="en-US" sz="2200" dirty="0" err="1"/>
              <a:t>HCl</a:t>
            </a:r>
            <a:r>
              <a:rPr lang="en-US" sz="2200" dirty="0"/>
              <a:t>, </a:t>
            </a:r>
            <a:r>
              <a:rPr lang="en-US" sz="2200" dirty="0" smtClean="0"/>
              <a:t>respectively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94697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74057"/>
          </a:xfrm>
        </p:spPr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Xtampza</a:t>
            </a:r>
            <a:r>
              <a:rPr lang="en-US" altLang="en-US" dirty="0"/>
              <a:t> </a:t>
            </a:r>
            <a:r>
              <a:rPr lang="en-US" dirty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411" y="1211284"/>
            <a:ext cx="8812964" cy="515656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dirty="0" err="1"/>
              <a:t>Xtampza</a:t>
            </a:r>
            <a:r>
              <a:rPr lang="en-US" sz="1600" dirty="0"/>
              <a:t> ER</a:t>
            </a:r>
            <a:r>
              <a:rPr lang="en-US" sz="1600" baseline="30000" dirty="0"/>
              <a:t>®</a:t>
            </a:r>
            <a:r>
              <a:rPr lang="en-US" sz="1600" dirty="0"/>
              <a:t> is formulated using </a:t>
            </a:r>
            <a:r>
              <a:rPr lang="en-US" sz="1600" dirty="0" err="1"/>
              <a:t>DETERx</a:t>
            </a:r>
            <a:r>
              <a:rPr lang="en-US" sz="1600" baseline="30000" dirty="0"/>
              <a:t>®</a:t>
            </a:r>
            <a:r>
              <a:rPr lang="en-US" sz="1600" dirty="0"/>
              <a:t> technology.</a:t>
            </a:r>
            <a:r>
              <a:rPr lang="en-US" sz="1600" baseline="30000" dirty="0"/>
              <a:t>2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dirty="0" err="1"/>
              <a:t>DETERx</a:t>
            </a:r>
            <a:r>
              <a:rPr lang="en-US" sz="1600" baseline="30000" dirty="0"/>
              <a:t>®</a:t>
            </a:r>
            <a:r>
              <a:rPr lang="en-US" sz="1600" dirty="0"/>
              <a:t> combines free active ingredient (oxycodone base) with </a:t>
            </a:r>
            <a:r>
              <a:rPr lang="en-US" sz="1600" dirty="0" err="1"/>
              <a:t>myristic</a:t>
            </a:r>
            <a:r>
              <a:rPr lang="en-US" sz="1600" dirty="0"/>
              <a:t> acid to produce a lipophilic compound. The compound is then suspended in wax microspheres and placed in capsules.</a:t>
            </a:r>
            <a:r>
              <a:rPr lang="en-US" sz="1600" baseline="30000" dirty="0"/>
              <a:t>2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i="1" dirty="0"/>
              <a:t>In vitro</a:t>
            </a:r>
            <a:r>
              <a:rPr lang="en-US" sz="1600" dirty="0"/>
              <a:t> data indicates the wax microspheres are resistant to particle size reduction and extraction via use of multiple solvents.</a:t>
            </a:r>
            <a:r>
              <a:rPr lang="en-US" sz="1600" baseline="30000" dirty="0"/>
              <a:t>2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i="1" dirty="0"/>
              <a:t>In vitro</a:t>
            </a:r>
            <a:r>
              <a:rPr lang="en-US" sz="1600" i="1" baseline="30000" dirty="0"/>
              <a:t> </a:t>
            </a:r>
            <a:r>
              <a:rPr lang="en-US" sz="1600" dirty="0"/>
              <a:t>data also indicates injection of the wax microspheres is relatively impossible using needles smaller than 18 </a:t>
            </a:r>
            <a:r>
              <a:rPr lang="en-US" sz="1600" dirty="0" smtClean="0"/>
              <a:t>gauge.</a:t>
            </a:r>
            <a:r>
              <a:rPr lang="en-US" sz="1600" baseline="30000" dirty="0" smtClean="0"/>
              <a:t>2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An oral clinical abuse potential study indicates both intact and chewed/crushed </a:t>
            </a:r>
            <a:r>
              <a:rPr lang="en-US" sz="1600" dirty="0" err="1">
                <a:solidFill>
                  <a:srgbClr val="000000"/>
                </a:solidFill>
              </a:rPr>
              <a:t>Xtampza</a:t>
            </a:r>
            <a:r>
              <a:rPr lang="en-US" sz="1600" dirty="0">
                <a:solidFill>
                  <a:srgbClr val="000000"/>
                </a:solidFill>
              </a:rPr>
              <a:t> ER</a:t>
            </a:r>
            <a:r>
              <a:rPr lang="en-US" sz="1600" baseline="30000" dirty="0">
                <a:solidFill>
                  <a:srgbClr val="000000"/>
                </a:solidFill>
              </a:rPr>
              <a:t>®</a:t>
            </a:r>
            <a:r>
              <a:rPr lang="en-US" sz="1600" dirty="0">
                <a:solidFill>
                  <a:srgbClr val="000000"/>
                </a:solidFill>
              </a:rPr>
              <a:t> is associated with less drug liking than crushed oxycodone immediate-release.</a:t>
            </a:r>
            <a:r>
              <a:rPr lang="en-US" sz="1600" baseline="30000" dirty="0">
                <a:solidFill>
                  <a:srgbClr val="000000"/>
                </a:solidFill>
              </a:rPr>
              <a:t>2</a:t>
            </a:r>
            <a:endParaRPr lang="en-US" sz="16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dirty="0">
                <a:solidFill>
                  <a:srgbClr val="000000"/>
                </a:solidFill>
              </a:rPr>
              <a:t>An intranasal clinical abuse potential study indicates both intact </a:t>
            </a:r>
            <a:r>
              <a:rPr lang="en-US" sz="1600" dirty="0" smtClean="0">
                <a:solidFill>
                  <a:srgbClr val="000000"/>
                </a:solidFill>
              </a:rPr>
              <a:t>oral and </a:t>
            </a:r>
            <a:r>
              <a:rPr lang="en-US" sz="1600" dirty="0">
                <a:solidFill>
                  <a:srgbClr val="000000"/>
                </a:solidFill>
              </a:rPr>
              <a:t>crushed </a:t>
            </a:r>
            <a:r>
              <a:rPr lang="en-US" sz="1600" dirty="0" smtClean="0">
                <a:solidFill>
                  <a:srgbClr val="000000"/>
                </a:solidFill>
              </a:rPr>
              <a:t>intranasal </a:t>
            </a:r>
            <a:r>
              <a:rPr lang="en-US" sz="1600" dirty="0" err="1" smtClean="0">
                <a:solidFill>
                  <a:srgbClr val="000000"/>
                </a:solidFill>
              </a:rPr>
              <a:t>Xtampza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>
                <a:solidFill>
                  <a:srgbClr val="000000"/>
                </a:solidFill>
              </a:rPr>
              <a:t>ER</a:t>
            </a:r>
            <a:r>
              <a:rPr lang="en-US" sz="1600" baseline="30000" dirty="0">
                <a:solidFill>
                  <a:srgbClr val="000000"/>
                </a:solidFill>
              </a:rPr>
              <a:t>®</a:t>
            </a:r>
            <a:r>
              <a:rPr lang="en-US" sz="1600" dirty="0">
                <a:solidFill>
                  <a:srgbClr val="000000"/>
                </a:solidFill>
              </a:rPr>
              <a:t> is associated with less drug liking than crushed </a:t>
            </a:r>
            <a:r>
              <a:rPr lang="en-US" sz="1600" dirty="0" smtClean="0">
                <a:solidFill>
                  <a:srgbClr val="000000"/>
                </a:solidFill>
              </a:rPr>
              <a:t>intranasal oxycodone </a:t>
            </a:r>
            <a:r>
              <a:rPr lang="en-US" sz="1600" dirty="0">
                <a:solidFill>
                  <a:srgbClr val="000000"/>
                </a:solidFill>
              </a:rPr>
              <a:t>immediate-release.</a:t>
            </a:r>
            <a:r>
              <a:rPr lang="en-US" sz="1600" baseline="30000" dirty="0">
                <a:solidFill>
                  <a:srgbClr val="000000"/>
                </a:solidFill>
              </a:rPr>
              <a:t>2</a:t>
            </a:r>
            <a:endParaRPr lang="en-US" sz="16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Pharmacokinetic study data indicates that crushed </a:t>
            </a:r>
            <a:r>
              <a:rPr lang="en-US" sz="1600" dirty="0" err="1"/>
              <a:t>Xtampza</a:t>
            </a:r>
            <a:r>
              <a:rPr lang="en-US" sz="1600" dirty="0"/>
              <a:t> ER</a:t>
            </a:r>
            <a:r>
              <a:rPr lang="en-US" sz="1600" baseline="30000" dirty="0"/>
              <a:t>®</a:t>
            </a:r>
            <a:r>
              <a:rPr lang="en-US" sz="1600" dirty="0"/>
              <a:t> microspheres are bioequivalent to intact </a:t>
            </a:r>
            <a:r>
              <a:rPr lang="en-US" sz="1600" dirty="0" err="1"/>
              <a:t>Xtampza</a:t>
            </a:r>
            <a:r>
              <a:rPr lang="en-US" sz="1600" dirty="0"/>
              <a:t> ER</a:t>
            </a:r>
            <a:r>
              <a:rPr lang="en-US" sz="1600" baseline="30000" dirty="0"/>
              <a:t>®</a:t>
            </a:r>
            <a:r>
              <a:rPr lang="en-US" sz="1600" dirty="0"/>
              <a:t> capsules administered orally.</a:t>
            </a:r>
            <a:r>
              <a:rPr lang="en-US" sz="1600" baseline="30000" dirty="0"/>
              <a:t>2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Pharmacokinetic study data indicates that the peak plasma concentration (</a:t>
            </a:r>
            <a:r>
              <a:rPr lang="en-US" sz="1600" dirty="0" err="1"/>
              <a:t>C</a:t>
            </a:r>
            <a:r>
              <a:rPr lang="en-US" sz="1600" baseline="-25000" dirty="0" err="1"/>
              <a:t>max</a:t>
            </a:r>
            <a:r>
              <a:rPr lang="en-US" sz="1600" dirty="0"/>
              <a:t>) is decreased when </a:t>
            </a:r>
            <a:r>
              <a:rPr lang="en-US" sz="1600" dirty="0" err="1"/>
              <a:t>Xtampza</a:t>
            </a:r>
            <a:r>
              <a:rPr lang="en-US" sz="1600" dirty="0"/>
              <a:t> ER</a:t>
            </a:r>
            <a:r>
              <a:rPr lang="en-US" sz="1600" baseline="30000" dirty="0"/>
              <a:t>®</a:t>
            </a:r>
            <a:r>
              <a:rPr lang="en-US" sz="1600" dirty="0"/>
              <a:t> is crushed and insufflated compared to taken intact orally.</a:t>
            </a:r>
            <a:r>
              <a:rPr lang="en-US" sz="1600" baseline="30000" dirty="0"/>
              <a:t>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439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2058" y="0"/>
            <a:ext cx="5021942" cy="1152940"/>
          </a:xfrm>
        </p:spPr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Xtampza</a:t>
            </a:r>
            <a:r>
              <a:rPr lang="en-US" altLang="en-US" dirty="0"/>
              <a:t> </a:t>
            </a:r>
            <a:r>
              <a:rPr lang="en-US" dirty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3163"/>
            <a:ext cx="7886700" cy="4880759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Initial dose (opioid naïve adults): 9 mg every 12 hours with food.</a:t>
            </a:r>
            <a:r>
              <a:rPr lang="en-US" sz="8000" baseline="30000" dirty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Initial dose (converting from other opioids): 9 mg every 12 hours with food.</a:t>
            </a:r>
            <a:r>
              <a:rPr lang="en-US" sz="8000" baseline="30000" dirty="0"/>
              <a:t>1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Initial dose (converting from fentanyl patch): 9 mg every 12 hours with food for each 25 mcg/</a:t>
            </a:r>
            <a:r>
              <a:rPr lang="en-US" sz="8000" dirty="0" err="1"/>
              <a:t>hr</a:t>
            </a:r>
            <a:r>
              <a:rPr lang="en-US" sz="8000" dirty="0"/>
              <a:t> of fentanyl transdermal patch.</a:t>
            </a:r>
            <a:r>
              <a:rPr lang="en-US" sz="8000" baseline="30000" dirty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Time to peak plasma concentration (</a:t>
            </a:r>
            <a:r>
              <a:rPr lang="en-US" sz="8000" dirty="0" err="1"/>
              <a:t>T</a:t>
            </a:r>
            <a:r>
              <a:rPr lang="en-US" sz="8000" baseline="-25000" dirty="0" err="1"/>
              <a:t>max</a:t>
            </a:r>
            <a:r>
              <a:rPr lang="en-US" sz="8000" dirty="0"/>
              <a:t>) of intact </a:t>
            </a:r>
            <a:r>
              <a:rPr lang="en-US" sz="8000" dirty="0" err="1"/>
              <a:t>Xtampza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capsules is approximately 4.5 hours.</a:t>
            </a:r>
            <a:r>
              <a:rPr lang="en-US" sz="8000" baseline="30000" dirty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 err="1"/>
              <a:t>T</a:t>
            </a:r>
            <a:r>
              <a:rPr lang="en-US" sz="8000" baseline="-25000" dirty="0" err="1"/>
              <a:t>max</a:t>
            </a:r>
            <a:r>
              <a:rPr lang="en-US" sz="8000" dirty="0"/>
              <a:t> for crushed or chewed </a:t>
            </a:r>
            <a:r>
              <a:rPr lang="en-US" sz="8000" dirty="0" err="1"/>
              <a:t>Xtampza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capsules approximately 4.0 to 4.5 hours.</a:t>
            </a:r>
            <a:r>
              <a:rPr lang="en-US" sz="8000" baseline="30000" dirty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 err="1"/>
              <a:t>Xtampza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does not appear to dose dump in alcohol or other commonly ingestible solvents.</a:t>
            </a:r>
            <a:r>
              <a:rPr lang="en-US" sz="8000" baseline="30000" dirty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Bioavailability of </a:t>
            </a:r>
            <a:r>
              <a:rPr lang="en-US" sz="8000" dirty="0" err="1"/>
              <a:t>Xtampza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is dependent upon the food consumed and the fat and calorie content of the food consumed. High fat and high calorie </a:t>
            </a:r>
            <a:r>
              <a:rPr lang="en-US" sz="8000" dirty="0" smtClean="0"/>
              <a:t>meals increase </a:t>
            </a:r>
            <a:r>
              <a:rPr lang="en-US" sz="8000" dirty="0"/>
              <a:t>the peak plasma concentration (C</a:t>
            </a:r>
            <a:r>
              <a:rPr lang="en-US" sz="8000" baseline="-25000" dirty="0"/>
              <a:t>max</a:t>
            </a:r>
            <a:r>
              <a:rPr lang="en-US" sz="8000" dirty="0"/>
              <a:t>) by 100 to 150% and extent of absorption (AUC) by 50 to 60% compared to fasted </a:t>
            </a:r>
            <a:r>
              <a:rPr lang="en-US" sz="8000" dirty="0" smtClean="0"/>
              <a:t>administration.</a:t>
            </a:r>
            <a:r>
              <a:rPr lang="en-US" sz="8000" baseline="30000" dirty="0" smtClean="0"/>
              <a:t>1</a:t>
            </a:r>
            <a:endParaRPr lang="en-US" sz="8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78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88571"/>
          </a:xfrm>
        </p:spPr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Xtampza</a:t>
            </a:r>
            <a:r>
              <a:rPr lang="en-US" altLang="en-US" dirty="0"/>
              <a:t> </a:t>
            </a:r>
            <a:r>
              <a:rPr lang="en-US" dirty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912"/>
            <a:ext cx="8229600" cy="4784251"/>
          </a:xfrm>
        </p:spPr>
        <p:txBody>
          <a:bodyPr/>
          <a:lstStyle/>
          <a:p>
            <a:pPr lvl="0"/>
            <a:r>
              <a:rPr lang="en-US" sz="2400" dirty="0" err="1">
                <a:solidFill>
                  <a:srgbClr val="000000"/>
                </a:solidFill>
              </a:rPr>
              <a:t>Xtampza</a:t>
            </a:r>
            <a:r>
              <a:rPr lang="en-US" sz="2400" dirty="0">
                <a:solidFill>
                  <a:srgbClr val="000000"/>
                </a:solidFill>
              </a:rPr>
              <a:t> ER</a:t>
            </a:r>
            <a:r>
              <a:rPr lang="en-US" sz="2400" baseline="30000" dirty="0">
                <a:solidFill>
                  <a:srgbClr val="000000"/>
                </a:solidFill>
              </a:rPr>
              <a:t>®</a:t>
            </a:r>
            <a:r>
              <a:rPr lang="en-US" sz="2400" dirty="0">
                <a:solidFill>
                  <a:srgbClr val="000000"/>
                </a:solidFill>
              </a:rPr>
              <a:t> is subject to the requirements of the Extended-Release and Long-Acting (ER/LA) Risk Evaluation and Mitigation Strategies (REMS) </a:t>
            </a:r>
            <a:r>
              <a:rPr lang="en-US" sz="2400" dirty="0" smtClean="0">
                <a:solidFill>
                  <a:srgbClr val="000000"/>
                </a:solidFill>
              </a:rPr>
              <a:t>program.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</a:p>
          <a:p>
            <a:pPr lvl="0"/>
            <a:endParaRPr lang="en-US" sz="2400" baseline="30000" dirty="0">
              <a:solidFill>
                <a:srgbClr val="000000"/>
              </a:solidFill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</a:rPr>
              <a:t>The FDA Advisory Committee voted unanimously to approve </a:t>
            </a:r>
            <a:r>
              <a:rPr lang="en-US" sz="2400" dirty="0" err="1">
                <a:solidFill>
                  <a:srgbClr val="000000"/>
                </a:solidFill>
              </a:rPr>
              <a:t>Xtampza</a:t>
            </a:r>
            <a:r>
              <a:rPr lang="en-US" sz="2400" dirty="0">
                <a:solidFill>
                  <a:srgbClr val="000000"/>
                </a:solidFill>
              </a:rPr>
              <a:t> ER</a:t>
            </a:r>
            <a:r>
              <a:rPr lang="en-US" sz="2400" baseline="30000" dirty="0">
                <a:solidFill>
                  <a:srgbClr val="000000"/>
                </a:solidFill>
              </a:rPr>
              <a:t>®</a:t>
            </a:r>
            <a:r>
              <a:rPr lang="en-US" sz="2400" dirty="0">
                <a:solidFill>
                  <a:srgbClr val="000000"/>
                </a:solidFill>
              </a:rPr>
              <a:t> in September of 2015</a:t>
            </a:r>
            <a:r>
              <a:rPr lang="en-US" sz="2400" dirty="0" smtClean="0">
                <a:solidFill>
                  <a:srgbClr val="000000"/>
                </a:solidFill>
              </a:rPr>
              <a:t>.*</a:t>
            </a:r>
          </a:p>
          <a:p>
            <a:pPr lvl="0"/>
            <a:endParaRPr lang="en-US" sz="2400" dirty="0">
              <a:solidFill>
                <a:srgbClr val="000000"/>
              </a:solidFill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</a:rPr>
              <a:t>Final report submissions of formal observational studies intended to determine if the abuse-deterrent properties of </a:t>
            </a:r>
            <a:r>
              <a:rPr lang="en-US" sz="2400" dirty="0" err="1">
                <a:solidFill>
                  <a:srgbClr val="000000"/>
                </a:solidFill>
              </a:rPr>
              <a:t>Xtampza</a:t>
            </a:r>
            <a:r>
              <a:rPr lang="en-US" sz="2400" dirty="0">
                <a:solidFill>
                  <a:srgbClr val="000000"/>
                </a:solidFill>
              </a:rPr>
              <a:t> ER</a:t>
            </a:r>
            <a:r>
              <a:rPr lang="en-US" sz="2400" baseline="30000" dirty="0">
                <a:solidFill>
                  <a:srgbClr val="000000"/>
                </a:solidFill>
              </a:rPr>
              <a:t>®</a:t>
            </a:r>
            <a:r>
              <a:rPr lang="en-US" sz="2400" dirty="0">
                <a:solidFill>
                  <a:srgbClr val="000000"/>
                </a:solidFill>
              </a:rPr>
              <a:t> reduce abuse in the community are due to the FDA in June of </a:t>
            </a:r>
            <a:r>
              <a:rPr lang="en-US" sz="2400" dirty="0" smtClean="0">
                <a:solidFill>
                  <a:srgbClr val="000000"/>
                </a:solidFill>
              </a:rPr>
              <a:t>2021.</a:t>
            </a:r>
            <a:r>
              <a:rPr lang="en-US" sz="2400" baseline="30000" dirty="0" smtClean="0">
                <a:solidFill>
                  <a:srgbClr val="000000"/>
                </a:solidFill>
              </a:rPr>
              <a:t>9</a:t>
            </a:r>
            <a:endParaRPr lang="en-US" sz="2800" dirty="0"/>
          </a:p>
          <a:p>
            <a:pPr lvl="0"/>
            <a:endParaRPr lang="en-US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600" dirty="0"/>
              <a:t>* </a:t>
            </a:r>
            <a:r>
              <a:rPr lang="en-US" sz="1600" dirty="0">
                <a:hlinkClick r:id="rId2"/>
              </a:rPr>
              <a:t>http://www.innovativescience.net/fda-adcomm-blog/fda-advisory-committees-unanimously-recommend-approval-of-xtampza-er</a:t>
            </a:r>
            <a:r>
              <a:rPr lang="en-US" sz="16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5525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Xtampza</a:t>
            </a:r>
            <a:r>
              <a:rPr lang="en-US" altLang="en-US" dirty="0"/>
              <a:t> </a:t>
            </a:r>
            <a:r>
              <a:rPr lang="en-US" dirty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1072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err="1"/>
              <a:t>Xtampza</a:t>
            </a:r>
            <a:r>
              <a:rPr lang="en-US" sz="2400" b="1" dirty="0"/>
              <a:t> ER</a:t>
            </a:r>
            <a:r>
              <a:rPr lang="en-US" sz="2400" b="1" baseline="30000" dirty="0"/>
              <a:t>®  </a:t>
            </a:r>
            <a:r>
              <a:rPr lang="en-US" sz="2400" b="1" dirty="0"/>
              <a:t>Summary</a:t>
            </a:r>
          </a:p>
          <a:p>
            <a:endParaRPr lang="en-US" sz="2400" dirty="0"/>
          </a:p>
          <a:p>
            <a:r>
              <a:rPr lang="en-US" sz="2400" dirty="0"/>
              <a:t>Chemical name		oxycodone extended-release</a:t>
            </a:r>
          </a:p>
          <a:p>
            <a:r>
              <a:rPr lang="en-US" sz="2400" dirty="0"/>
              <a:t>Dosage form		Extended-release capsule</a:t>
            </a:r>
          </a:p>
          <a:p>
            <a:r>
              <a:rPr lang="en-US" sz="2400" dirty="0"/>
              <a:t>Formulation		</a:t>
            </a:r>
            <a:r>
              <a:rPr lang="en-US" sz="2400" dirty="0" err="1"/>
              <a:t>DETERx</a:t>
            </a:r>
            <a:r>
              <a:rPr lang="en-US" sz="2400" dirty="0"/>
              <a:t>®</a:t>
            </a:r>
          </a:p>
          <a:p>
            <a:r>
              <a:rPr lang="en-US" sz="2400" dirty="0"/>
              <a:t>ADP* 			Resistant to particle size reduction</a:t>
            </a:r>
          </a:p>
          <a:p>
            <a:pPr marL="0" indent="0">
              <a:buNone/>
            </a:pPr>
            <a:r>
              <a:rPr lang="en-US" sz="2400" dirty="0"/>
              <a:t>				Resistant to dose dumping in 				solvents</a:t>
            </a:r>
          </a:p>
          <a:p>
            <a:pPr marL="0" indent="0">
              <a:buNone/>
            </a:pPr>
            <a:r>
              <a:rPr lang="en-US" sz="2400" dirty="0"/>
              <a:t>				Resistant to passage through 					needle sizes under 18G</a:t>
            </a:r>
          </a:p>
          <a:p>
            <a:r>
              <a:rPr lang="en-US" sz="2400" dirty="0"/>
              <a:t>ADF studies			Oral and intranasal studies 					performed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6400800"/>
            <a:ext cx="25207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*ADP = Abuse-deterrent properties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5376111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81042</TotalTime>
  <Words>1037</Words>
  <Application>Microsoft Office PowerPoint</Application>
  <PresentationFormat>On-screen Show (4:3)</PresentationFormat>
  <Paragraphs>196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Custom Design</vt:lpstr>
      <vt:lpstr>PowerPoint Presentation</vt:lpstr>
      <vt:lpstr>PowerPoint Presentation</vt:lpstr>
      <vt:lpstr>Promulgation of Regulation and Formulary</vt:lpstr>
      <vt:lpstr>Formulary Review and Evaluation</vt:lpstr>
      <vt:lpstr> Potential IAD Drug Product Evaluation Xtampza ER® </vt:lpstr>
      <vt:lpstr>Potential IAD Drug Product Evaluation Xtampza ER®</vt:lpstr>
      <vt:lpstr>Potential IAD Drug Product Evaluation Xtampza ER®</vt:lpstr>
      <vt:lpstr>Potential IAD Drug Product Evaluation Xtampza ER®</vt:lpstr>
      <vt:lpstr>Potential IAD Drug Product Evaluation Xtampza ER®</vt:lpstr>
      <vt:lpstr>Potential IAD Drug Products  – Updates</vt:lpstr>
      <vt:lpstr>Potential IAD Drug Products  – In Development</vt:lpstr>
      <vt:lpstr>PowerPoint Presentation</vt:lpstr>
      <vt:lpstr>“Cross Walk”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2001-01-17T15:22:57Z</dcterms:created>
  <dc:creator>Daniel Delaney</dc:creator>
  <lastModifiedBy/>
  <lastPrinted>2016-09-13T13:14:25Z</lastPrinted>
  <dcterms:modified xsi:type="dcterms:W3CDTF">2016-10-05T18:56:17Z</dcterms:modified>
  <revision>2466</revision>
  <dc:title>PowerPoint Presentation</dc:title>
</coreProperties>
</file>