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28"/>
  </p:notesMasterIdLst>
  <p:handoutMasterIdLst>
    <p:handoutMasterId r:id="rId29"/>
  </p:handoutMasterIdLst>
  <p:sldIdLst>
    <p:sldId id="729" r:id="rId3"/>
    <p:sldId id="880" r:id="rId4"/>
    <p:sldId id="1162" r:id="rId5"/>
    <p:sldId id="1163" r:id="rId6"/>
    <p:sldId id="1159" r:id="rId7"/>
    <p:sldId id="1156" r:id="rId8"/>
    <p:sldId id="1148" r:id="rId9"/>
    <p:sldId id="1149" r:id="rId10"/>
    <p:sldId id="1150" r:id="rId11"/>
    <p:sldId id="1151" r:id="rId12"/>
    <p:sldId id="1152" r:id="rId13"/>
    <p:sldId id="1153" r:id="rId14"/>
    <p:sldId id="1158" r:id="rId15"/>
    <p:sldId id="1154" r:id="rId16"/>
    <p:sldId id="1164" r:id="rId17"/>
    <p:sldId id="1165" r:id="rId18"/>
    <p:sldId id="1166" r:id="rId19"/>
    <p:sldId id="1167" r:id="rId20"/>
    <p:sldId id="1168" r:id="rId21"/>
    <p:sldId id="1169" r:id="rId22"/>
    <p:sldId id="1170" r:id="rId23"/>
    <p:sldId id="1171" r:id="rId24"/>
    <p:sldId id="1172" r:id="rId25"/>
    <p:sldId id="1173" r:id="rId26"/>
    <p:sldId id="1174" r:id="rId27"/>
  </p:sldIdLst>
  <p:sldSz cx="9144000" cy="6858000" type="screen4x3"/>
  <p:notesSz cx="6858000" cy="9215438"/>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2" clrIdx="5">
    <p:extLst/>
  </p:cmAuthor>
  <p:cmAuthor id="6" name="UmassUser" initials="U"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0066FF"/>
    <a:srgbClr val="0033CC"/>
    <a:srgbClr val="3399FF"/>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7" autoAdjust="0"/>
    <p:restoredTop sz="95608" autoAdjust="0"/>
  </p:normalViewPr>
  <p:slideViewPr>
    <p:cSldViewPr snapToGrid="0" snapToObjects="1">
      <p:cViewPr varScale="1">
        <p:scale>
          <a:sx n="113" d="100"/>
          <a:sy n="113" d="100"/>
        </p:scale>
        <p:origin x="-1746" y="-108"/>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1230" y="-72"/>
      </p:cViewPr>
      <p:guideLst>
        <p:guide orient="horz" pos="2904"/>
        <p:guide pos="3214"/>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notesMaster" Target="notesMasters/notesMaster1.xml"/>
  <Relationship Id="rId29" Type="http://schemas.openxmlformats.org/officeDocument/2006/relationships/handoutMaster" Target="handoutMasters/handoutMaster1.xml"/>
  <Relationship Id="rId3" Type="http://schemas.openxmlformats.org/officeDocument/2006/relationships/slide" Target="slides/slide1.xml"/>
  <Relationship Id="rId30" Type="http://schemas.openxmlformats.org/officeDocument/2006/relationships/commentAuthors" Target="commentAuthors.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heme" Target="theme/theme1.xml"/>
  <Relationship Id="rId34"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 Universe</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Drugs Of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Formulary Therapeutic Substitutes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00000" custLinFactNeighborX="-170062" custLinFactNeighborY="87682"/>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3803" custLinFactNeighborY="-15429">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7849" custLinFactNeighborX="-163047"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0655" custLinFactNeighborY="-1761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ScaleX="134946" custScaleY="128933" custLinFactX="-100000" custLinFactNeighborX="-149198" custLinFactNeighborY="83088"/>
      <dgm:spPr>
        <a:solidFill>
          <a:srgbClr val="FF0000"/>
        </a:solidFill>
        <a:ln>
          <a:solidFill>
            <a:schemeClr val="bg1"/>
          </a:solidFill>
        </a:ln>
      </dgm:spPr>
      <dgm:t>
        <a:bodyPr/>
        <a:lstStyle/>
        <a:p>
          <a:endParaRPr lang="en-US"/>
        </a:p>
      </dgm:t>
    </dgm:pt>
    <dgm:pt modelId="{E6149B46-4296-456B-8851-78FC50163057}" type="pres">
      <dgm:prSet presAssocID="{F9D5B495-6EB8-4354-8B76-23693A36DD9D}" presName="textBox5d" presStyleLbl="revTx" presStyleIdx="3" presStyleCnt="5" custScaleX="265280" custScaleY="10749" custLinFactNeighborX="-25253" custLinFactNeighborY="-2140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LinFactX="-100000" custLinFactNeighborX="-125355" custLinFactNeighborY="5578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22471F8B-C1D8-4541-ABCC-FC283047F20E}" srcId="{7C081D27-E5AB-4D3C-AB1E-ACA9A1C0B469}" destId="{F9D5B495-6EB8-4354-8B76-23693A36DD9D}" srcOrd="3" destOrd="0" parTransId="{01EFF1AC-458F-46E6-9EC1-EA81C17D8B2B}" sibTransId="{50EF21E4-5A15-4FCA-BB75-6825CECA82E0}"/>
    <dgm:cxn modelId="{0606F2FE-EFE5-4FB2-A211-FC6B3FB75D3D}" type="presOf" srcId="{7ED39856-B5C7-44A9-8D0B-00D5DC7EC893}" destId="{74F8581E-0C32-4195-AA3A-D45E364BFC40}" srcOrd="0" destOrd="0" presId="urn:microsoft.com/office/officeart/2005/8/layout/arrow2"/>
    <dgm:cxn modelId="{B47875D2-2B46-465C-B629-4B28BDDA86F2}" srcId="{7C081D27-E5AB-4D3C-AB1E-ACA9A1C0B469}" destId="{D2EC3C59-DF47-4083-ADFB-BFF8C35D42AA}" srcOrd="4" destOrd="0" parTransId="{D6E7B609-E4D3-4783-A904-A2295E3B4098}" sibTransId="{285F071C-1579-42A6-8B96-09A93377B43F}"/>
    <dgm:cxn modelId="{3452A7DB-1348-488B-B444-F8CA643BC235}" type="presOf" srcId="{7C081D27-E5AB-4D3C-AB1E-ACA9A1C0B469}" destId="{9D9EF86C-1816-42EB-B82B-A76EB1EEC75B}" srcOrd="0" destOrd="0" presId="urn:microsoft.com/office/officeart/2005/8/layout/arrow2"/>
    <dgm:cxn modelId="{3577C0AF-03D4-4A25-8639-0EF638A3501A}" srcId="{7C081D27-E5AB-4D3C-AB1E-ACA9A1C0B469}" destId="{B0487574-E912-4B46-A022-9832AA176213}" srcOrd="0" destOrd="0" parTransId="{BA7C6B8D-475E-4758-9903-E131F8E6D3E4}" sibTransId="{E407BEAC-D2D3-42FE-B9E9-05A19100838B}"/>
    <dgm:cxn modelId="{ED188699-5BDE-452D-B919-9E7800AF6125}" type="presOf" srcId="{F9D5B495-6EB8-4354-8B76-23693A36DD9D}" destId="{E6149B46-4296-456B-8851-78FC50163057}" srcOrd="0" destOrd="0" presId="urn:microsoft.com/office/officeart/2005/8/layout/arrow2"/>
    <dgm:cxn modelId="{41EEE686-46AF-4726-BD51-F25B28273185}" srcId="{7C081D27-E5AB-4D3C-AB1E-ACA9A1C0B469}" destId="{688F2228-C1F7-410B-BDA0-4E316FB63FA3}" srcOrd="2" destOrd="0" parTransId="{E0E799F1-CB5F-4480-8F86-3CC17D344565}" sibTransId="{9DC06DF3-CCD2-46FF-B4EC-2E9FCD53E4E5}"/>
    <dgm:cxn modelId="{DFE61750-D819-443E-ACC6-95210A94BE35}" type="presOf" srcId="{688F2228-C1F7-410B-BDA0-4E316FB63FA3}" destId="{A8D5B825-0288-4C77-B597-21F30E7D1CBE}" srcOrd="0" destOrd="0" presId="urn:microsoft.com/office/officeart/2005/8/layout/arrow2"/>
    <dgm:cxn modelId="{4A818823-1CAF-4E01-8B53-627F3BDD0E62}" srcId="{7C081D27-E5AB-4D3C-AB1E-ACA9A1C0B469}" destId="{7ED39856-B5C7-44A9-8D0B-00D5DC7EC893}" srcOrd="1" destOrd="0" parTransId="{EEFE08BF-DF22-4C15-A655-8FDF7DEF575A}" sibTransId="{8EBF59F8-5DC6-475C-A489-76A61ACB797E}"/>
    <dgm:cxn modelId="{C0E18D08-B598-498F-AEC3-EADEBECADF78}" type="presOf" srcId="{D2EC3C59-DF47-4083-ADFB-BFF8C35D42AA}" destId="{DFBA22D8-9899-49A1-AC07-385FC0187D0F}"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AA6CD033-2B9B-4EA6-9D6D-F7532EE13D4C}" type="presOf" srcId="{B0487574-E912-4B46-A022-9832AA176213}" destId="{9B03C6CA-A068-4E1A-90F2-AB34F75377A1}" srcOrd="0" destOrd="0" presId="urn:microsoft.com/office/officeart/2005/8/layout/arrow2"/>
    <dgm:cxn modelId="{9F6A5CD1-5880-4FC0-85BE-2F2A84B01C19}" type="presParOf" srcId="{9D9EF86C-1816-42EB-B82B-A76EB1EEC75B}" destId="{35DF0C62-7BD8-4140-8541-89316449C2D3}" srcOrd="0" destOrd="0" presId="urn:microsoft.com/office/officeart/2005/8/layout/arrow2"/>
    <dgm:cxn modelId="{1497C939-1A3D-4959-A306-C9DB7F3E3990}" type="presParOf" srcId="{9D9EF86C-1816-42EB-B82B-A76EB1EEC75B}" destId="{4EFCF47A-6A58-422A-BC45-DD5BE2A9618F}" srcOrd="1" destOrd="0" presId="urn:microsoft.com/office/officeart/2005/8/layout/arrow2"/>
    <dgm:cxn modelId="{EFE2171C-71A2-44D3-B608-1F67D1381AC1}" type="presParOf" srcId="{4EFCF47A-6A58-422A-BC45-DD5BE2A9618F}" destId="{237437B4-4FAA-4C7C-BDDE-901A8C41DBCF}" srcOrd="0" destOrd="0" presId="urn:microsoft.com/office/officeart/2005/8/layout/arrow2"/>
    <dgm:cxn modelId="{649D3E8A-393E-4282-8A7D-D9EDF864822A}" type="presParOf" srcId="{4EFCF47A-6A58-422A-BC45-DD5BE2A9618F}" destId="{9B03C6CA-A068-4E1A-90F2-AB34F75377A1}" srcOrd="1" destOrd="0" presId="urn:microsoft.com/office/officeart/2005/8/layout/arrow2"/>
    <dgm:cxn modelId="{F678E780-2C09-4EEA-B61A-B276694D06E7}" type="presParOf" srcId="{4EFCF47A-6A58-422A-BC45-DD5BE2A9618F}" destId="{39385027-6802-414F-9D23-1A9CEDD1AFDF}" srcOrd="2" destOrd="0" presId="urn:microsoft.com/office/officeart/2005/8/layout/arrow2"/>
    <dgm:cxn modelId="{F211089F-45A3-45B9-993D-95B5452091D9}" type="presParOf" srcId="{4EFCF47A-6A58-422A-BC45-DD5BE2A9618F}" destId="{74F8581E-0C32-4195-AA3A-D45E364BFC40}" srcOrd="3" destOrd="0" presId="urn:microsoft.com/office/officeart/2005/8/layout/arrow2"/>
    <dgm:cxn modelId="{E07BA636-B294-43AA-A280-212F69F2F063}" type="presParOf" srcId="{4EFCF47A-6A58-422A-BC45-DD5BE2A9618F}" destId="{ED62ED7A-4E41-4BEA-9FA7-668958BA784D}" srcOrd="4" destOrd="0" presId="urn:microsoft.com/office/officeart/2005/8/layout/arrow2"/>
    <dgm:cxn modelId="{3B878187-BEAE-473E-9894-F1EF192457B5}" type="presParOf" srcId="{4EFCF47A-6A58-422A-BC45-DD5BE2A9618F}" destId="{A8D5B825-0288-4C77-B597-21F30E7D1CBE}" srcOrd="5" destOrd="0" presId="urn:microsoft.com/office/officeart/2005/8/layout/arrow2"/>
    <dgm:cxn modelId="{AB85C783-433B-4E02-A81D-FCB27A637504}" type="presParOf" srcId="{4EFCF47A-6A58-422A-BC45-DD5BE2A9618F}" destId="{33DA7405-021C-4B5A-ADC8-7545A7A5F23C}" srcOrd="6" destOrd="0" presId="urn:microsoft.com/office/officeart/2005/8/layout/arrow2"/>
    <dgm:cxn modelId="{1496BAD8-249A-4226-8F20-D95504488CF9}" type="presParOf" srcId="{4EFCF47A-6A58-422A-BC45-DD5BE2A9618F}" destId="{E6149B46-4296-456B-8851-78FC50163057}" srcOrd="7" destOrd="0" presId="urn:microsoft.com/office/officeart/2005/8/layout/arrow2"/>
    <dgm:cxn modelId="{2E1D1A63-B995-400F-A524-9179616B721E}" type="presParOf" srcId="{4EFCF47A-6A58-422A-BC45-DD5BE2A9618F}" destId="{943EB9E5-50C9-41FF-9CEA-0C16B0ABED58}" srcOrd="8" destOrd="0" presId="urn:microsoft.com/office/officeart/2005/8/layout/arrow2"/>
    <dgm:cxn modelId="{B18AFF3C-9961-4B0A-8202-493A0789E446}"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Opioid Universe</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Drugs Of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Formulary Therapeutic Substitutes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61889" custLinFactY="53273" custLinFactNeighborX="-200000" custLinFactNeighborY="100000"/>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14234" custLinFactNeighborY="-9418">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00000" custLinFactY="4569" custLinFactNeighborX="-186004" custLinFactNeighborY="100000"/>
      <dgm:spPr>
        <a:solidFill>
          <a:srgbClr val="00B050"/>
        </a:solidFill>
      </dgm:spPr>
    </dgm:pt>
    <dgm:pt modelId="{A8D5B825-0288-4C77-B597-21F30E7D1CBE}" type="pres">
      <dgm:prSet presAssocID="{688F2228-C1F7-410B-BDA0-4E316FB63FA3}" presName="textBox5c" presStyleLbl="revTx" presStyleIdx="2" presStyleCnt="5" custScaleX="167123" custScaleY="13728" custLinFactNeighborX="-70655" custLinFactNeighborY="-17614">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ScaleX="134946" custScaleY="128933" custLinFactNeighborX="60561" custLinFactNeighborY="-18385"/>
      <dgm:spPr>
        <a:solidFill>
          <a:srgbClr val="FF0000"/>
        </a:solidFill>
        <a:ln>
          <a:solidFill>
            <a:schemeClr val="bg1"/>
          </a:solidFill>
        </a:ln>
      </dgm:spPr>
      <dgm:t>
        <a:bodyPr/>
        <a:lstStyle/>
        <a:p>
          <a:endParaRPr lang="en-US"/>
        </a:p>
      </dgm:t>
    </dgm:pt>
    <dgm:pt modelId="{E6149B46-4296-456B-8851-78FC50163057}" type="pres">
      <dgm:prSet presAssocID="{F9D5B495-6EB8-4354-8B76-23693A36DD9D}" presName="textBox5d" presStyleLbl="revTx" presStyleIdx="3" presStyleCnt="5" custScaleX="265280" custScaleY="10749" custLinFactNeighborX="-25253" custLinFactNeighborY="-2140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ScaleX="78010" custScaleY="77796" custLinFactX="-200000" custLinFactY="9193" custLinFactNeighborX="-248738" custLinFactNeighborY="10000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D3DFA1AF-B185-4C6C-A781-480479FF85E9}" type="presOf" srcId="{7ED39856-B5C7-44A9-8D0B-00D5DC7EC893}" destId="{74F8581E-0C32-4195-AA3A-D45E364BFC40}" srcOrd="0" destOrd="0" presId="urn:microsoft.com/office/officeart/2005/8/layout/arrow2"/>
    <dgm:cxn modelId="{22471F8B-C1D8-4541-ABCC-FC283047F20E}" srcId="{7C081D27-E5AB-4D3C-AB1E-ACA9A1C0B469}" destId="{F9D5B495-6EB8-4354-8B76-23693A36DD9D}" srcOrd="3" destOrd="0" parTransId="{01EFF1AC-458F-46E6-9EC1-EA81C17D8B2B}" sibTransId="{50EF21E4-5A15-4FCA-BB75-6825CECA82E0}"/>
    <dgm:cxn modelId="{B47875D2-2B46-465C-B629-4B28BDDA86F2}" srcId="{7C081D27-E5AB-4D3C-AB1E-ACA9A1C0B469}" destId="{D2EC3C59-DF47-4083-ADFB-BFF8C35D42AA}" srcOrd="4" destOrd="0" parTransId="{D6E7B609-E4D3-4783-A904-A2295E3B4098}" sibTransId="{285F071C-1579-42A6-8B96-09A93377B43F}"/>
    <dgm:cxn modelId="{3577C0AF-03D4-4A25-8639-0EF638A3501A}" srcId="{7C081D27-E5AB-4D3C-AB1E-ACA9A1C0B469}" destId="{B0487574-E912-4B46-A022-9832AA176213}" srcOrd="0" destOrd="0" parTransId="{BA7C6B8D-475E-4758-9903-E131F8E6D3E4}" sibTransId="{E407BEAC-D2D3-42FE-B9E9-05A19100838B}"/>
    <dgm:cxn modelId="{41EEE686-46AF-4726-BD51-F25B28273185}" srcId="{7C081D27-E5AB-4D3C-AB1E-ACA9A1C0B469}" destId="{688F2228-C1F7-410B-BDA0-4E316FB63FA3}" srcOrd="2" destOrd="0" parTransId="{E0E799F1-CB5F-4480-8F86-3CC17D344565}" sibTransId="{9DC06DF3-CCD2-46FF-B4EC-2E9FCD53E4E5}"/>
    <dgm:cxn modelId="{EE50B6D1-8BA6-4D45-9F0C-216C6EFCD5C4}" type="presOf" srcId="{F9D5B495-6EB8-4354-8B76-23693A36DD9D}" destId="{E6149B46-4296-456B-8851-78FC50163057}" srcOrd="0" destOrd="0" presId="urn:microsoft.com/office/officeart/2005/8/layout/arrow2"/>
    <dgm:cxn modelId="{4A818823-1CAF-4E01-8B53-627F3BDD0E62}" srcId="{7C081D27-E5AB-4D3C-AB1E-ACA9A1C0B469}" destId="{7ED39856-B5C7-44A9-8D0B-00D5DC7EC893}" srcOrd="1" destOrd="0" parTransId="{EEFE08BF-DF22-4C15-A655-8FDF7DEF575A}" sibTransId="{8EBF59F8-5DC6-475C-A489-76A61ACB797E}"/>
    <dgm:cxn modelId="{01952DB2-93D8-4A88-A684-78B8176C4392}" type="presOf" srcId="{688F2228-C1F7-410B-BDA0-4E316FB63FA3}" destId="{A8D5B825-0288-4C77-B597-21F30E7D1CBE}" srcOrd="0" destOrd="0" presId="urn:microsoft.com/office/officeart/2005/8/layout/arrow2"/>
    <dgm:cxn modelId="{1269861A-9437-4746-A632-FCCFB14DCC18}" type="presOf" srcId="{B0487574-E912-4B46-A022-9832AA176213}" destId="{9B03C6CA-A068-4E1A-90F2-AB34F75377A1}" srcOrd="0" destOrd="0" presId="urn:microsoft.com/office/officeart/2005/8/layout/arrow2"/>
    <dgm:cxn modelId="{501884C6-C4A8-46FC-9E1C-F2E1742C4B85}" type="presOf" srcId="{7C081D27-E5AB-4D3C-AB1E-ACA9A1C0B469}" destId="{9D9EF86C-1816-42EB-B82B-A76EB1EEC75B}"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6563E70C-C823-4E31-900B-97F1589F7B1F}" type="presOf" srcId="{D2EC3C59-DF47-4083-ADFB-BFF8C35D42AA}" destId="{DFBA22D8-9899-49A1-AC07-385FC0187D0F}" srcOrd="0" destOrd="0" presId="urn:microsoft.com/office/officeart/2005/8/layout/arrow2"/>
    <dgm:cxn modelId="{112FAA8D-5ACE-486F-BD63-FFE7CF53BEFC}" type="presParOf" srcId="{9D9EF86C-1816-42EB-B82B-A76EB1EEC75B}" destId="{35DF0C62-7BD8-4140-8541-89316449C2D3}" srcOrd="0" destOrd="0" presId="urn:microsoft.com/office/officeart/2005/8/layout/arrow2"/>
    <dgm:cxn modelId="{56229395-E116-4E8A-A291-174DFBA92A31}" type="presParOf" srcId="{9D9EF86C-1816-42EB-B82B-A76EB1EEC75B}" destId="{4EFCF47A-6A58-422A-BC45-DD5BE2A9618F}" srcOrd="1" destOrd="0" presId="urn:microsoft.com/office/officeart/2005/8/layout/arrow2"/>
    <dgm:cxn modelId="{41135071-1B9D-4C0A-9364-91F1420DE214}" type="presParOf" srcId="{4EFCF47A-6A58-422A-BC45-DD5BE2A9618F}" destId="{237437B4-4FAA-4C7C-BDDE-901A8C41DBCF}" srcOrd="0" destOrd="0" presId="urn:microsoft.com/office/officeart/2005/8/layout/arrow2"/>
    <dgm:cxn modelId="{C8A6D305-5973-4CC3-A487-B6B883CD56D9}" type="presParOf" srcId="{4EFCF47A-6A58-422A-BC45-DD5BE2A9618F}" destId="{9B03C6CA-A068-4E1A-90F2-AB34F75377A1}" srcOrd="1" destOrd="0" presId="urn:microsoft.com/office/officeart/2005/8/layout/arrow2"/>
    <dgm:cxn modelId="{1716F59C-5561-46C2-9D2F-F54220C2FBA6}" type="presParOf" srcId="{4EFCF47A-6A58-422A-BC45-DD5BE2A9618F}" destId="{39385027-6802-414F-9D23-1A9CEDD1AFDF}" srcOrd="2" destOrd="0" presId="urn:microsoft.com/office/officeart/2005/8/layout/arrow2"/>
    <dgm:cxn modelId="{6BA10799-FF9A-460C-9DF6-AF3D33D25BE7}" type="presParOf" srcId="{4EFCF47A-6A58-422A-BC45-DD5BE2A9618F}" destId="{74F8581E-0C32-4195-AA3A-D45E364BFC40}" srcOrd="3" destOrd="0" presId="urn:microsoft.com/office/officeart/2005/8/layout/arrow2"/>
    <dgm:cxn modelId="{F57919D5-DE05-4E8D-B750-BE9C683B7491}" type="presParOf" srcId="{4EFCF47A-6A58-422A-BC45-DD5BE2A9618F}" destId="{ED62ED7A-4E41-4BEA-9FA7-668958BA784D}" srcOrd="4" destOrd="0" presId="urn:microsoft.com/office/officeart/2005/8/layout/arrow2"/>
    <dgm:cxn modelId="{A2B3EF53-6E97-42A7-8EE7-58BFFF41098B}" type="presParOf" srcId="{4EFCF47A-6A58-422A-BC45-DD5BE2A9618F}" destId="{A8D5B825-0288-4C77-B597-21F30E7D1CBE}" srcOrd="5" destOrd="0" presId="urn:microsoft.com/office/officeart/2005/8/layout/arrow2"/>
    <dgm:cxn modelId="{9084723F-2E5C-4496-A315-2F505383769D}" type="presParOf" srcId="{4EFCF47A-6A58-422A-BC45-DD5BE2A9618F}" destId="{33DA7405-021C-4B5A-ADC8-7545A7A5F23C}" srcOrd="6" destOrd="0" presId="urn:microsoft.com/office/officeart/2005/8/layout/arrow2"/>
    <dgm:cxn modelId="{9DE621A8-BAD0-4251-826E-1142715A3C3B}" type="presParOf" srcId="{4EFCF47A-6A58-422A-BC45-DD5BE2A9618F}" destId="{E6149B46-4296-456B-8851-78FC50163057}" srcOrd="7" destOrd="0" presId="urn:microsoft.com/office/officeart/2005/8/layout/arrow2"/>
    <dgm:cxn modelId="{957A03D6-F60E-4950-AC7B-EF5604785482}" type="presParOf" srcId="{4EFCF47A-6A58-422A-BC45-DD5BE2A9618F}" destId="{943EB9E5-50C9-41FF-9CEA-0C16B0ABED58}" srcOrd="8" destOrd="0" presId="urn:microsoft.com/office/officeart/2005/8/layout/arrow2"/>
    <dgm:cxn modelId="{CF8B11FF-E088-4097-9259-9DEB8BF527C5}"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625114" y="284167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635596" y="3263204"/>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 Universe</a:t>
          </a:r>
          <a:endParaRPr lang="en-US" sz="1400" kern="1200" dirty="0"/>
        </a:p>
      </dsp:txBody>
      <dsp:txXfrm>
        <a:off x="1635596" y="3263204"/>
        <a:ext cx="2874487" cy="318199"/>
      </dsp:txXfrm>
    </dsp:sp>
    <dsp:sp modelId="{ED62ED7A-4E41-4BEA-9FA7-668958BA784D}">
      <dsp:nvSpPr>
        <dsp:cNvPr id="0" name=""/>
        <dsp:cNvSpPr/>
      </dsp:nvSpPr>
      <dsp:spPr>
        <a:xfrm>
          <a:off x="2613048" y="2274587"/>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229255" y="2741386"/>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Drugs Of Heightened Public Health Risk</a:t>
          </a:r>
          <a:endParaRPr lang="en-US" sz="1400" kern="1200" dirty="0"/>
        </a:p>
      </dsp:txBody>
      <dsp:txXfrm>
        <a:off x="2229255" y="2741386"/>
        <a:ext cx="2433233" cy="363759"/>
      </dsp:txXfrm>
    </dsp:sp>
    <dsp:sp modelId="{33DA7405-021C-4B5A-ADC8-7545A7A5F23C}">
      <dsp:nvSpPr>
        <dsp:cNvPr id="0" name=""/>
        <dsp:cNvSpPr/>
      </dsp:nvSpPr>
      <dsp:spPr>
        <a:xfrm>
          <a:off x="3721433" y="1643004"/>
          <a:ext cx="631163" cy="603039"/>
        </a:xfrm>
        <a:prstGeom prst="ellipse">
          <a:avLst/>
        </a:prstGeom>
        <a:solidFill>
          <a:srgbClr val="FF000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574706" y="2289341"/>
          <a:ext cx="4002438"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Formulary Therapeutic Substitutes With Abuse Deterrent Properties</a:t>
          </a:r>
          <a:endParaRPr lang="en-US" sz="1400" u="none" kern="1200" dirty="0"/>
        </a:p>
      </dsp:txBody>
      <dsp:txXfrm>
        <a:off x="3574706" y="2289341"/>
        <a:ext cx="4002438" cy="339557"/>
      </dsp:txXfrm>
    </dsp:sp>
    <dsp:sp modelId="{943EB9E5-50C9-41FF-9CEA-0C16B0ABED58}">
      <dsp:nvSpPr>
        <dsp:cNvPr id="0" name=""/>
        <dsp:cNvSpPr/>
      </dsp:nvSpPr>
      <dsp:spPr>
        <a:xfrm>
          <a:off x="5070306" y="1279173"/>
          <a:ext cx="595960" cy="595960"/>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375733" y="3019807"/>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504971" y="3381953"/>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Opioid Universe</a:t>
          </a:r>
          <a:endParaRPr lang="en-US" sz="1400" kern="1200" dirty="0"/>
        </a:p>
      </dsp:txBody>
      <dsp:txXfrm>
        <a:off x="1504971" y="3381953"/>
        <a:ext cx="2874487" cy="318199"/>
      </dsp:txXfrm>
    </dsp:sp>
    <dsp:sp modelId="{ED62ED7A-4E41-4BEA-9FA7-668958BA784D}">
      <dsp:nvSpPr>
        <dsp:cNvPr id="0" name=""/>
        <dsp:cNvSpPr/>
      </dsp:nvSpPr>
      <dsp:spPr>
        <a:xfrm>
          <a:off x="2529920" y="2262710"/>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229255" y="2741386"/>
          <a:ext cx="2433233"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Drugs Of Heightened Public Health Risk</a:t>
          </a:r>
          <a:endParaRPr lang="en-US" sz="1400" kern="1200" dirty="0"/>
        </a:p>
      </dsp:txBody>
      <dsp:txXfrm>
        <a:off x="2229255" y="2741386"/>
        <a:ext cx="2433233" cy="363759"/>
      </dsp:txXfrm>
    </dsp:sp>
    <dsp:sp modelId="{33DA7405-021C-4B5A-ADC8-7545A7A5F23C}">
      <dsp:nvSpPr>
        <dsp:cNvPr id="0" name=""/>
        <dsp:cNvSpPr/>
      </dsp:nvSpPr>
      <dsp:spPr>
        <a:xfrm>
          <a:off x="5170224" y="1168399"/>
          <a:ext cx="631163" cy="603039"/>
        </a:xfrm>
        <a:prstGeom prst="ellipse">
          <a:avLst/>
        </a:prstGeom>
        <a:solidFill>
          <a:srgbClr val="FF000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574706" y="2289341"/>
          <a:ext cx="4002438" cy="33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Formulary Therapeutic Substitutes With Abuse Deterrent Properties</a:t>
          </a:r>
          <a:endParaRPr lang="en-US" sz="1400" u="none" kern="1200" dirty="0"/>
        </a:p>
      </dsp:txBody>
      <dsp:txXfrm>
        <a:off x="3574706" y="2289341"/>
        <a:ext cx="4002438" cy="339557"/>
      </dsp:txXfrm>
    </dsp:sp>
    <dsp:sp modelId="{943EB9E5-50C9-41FF-9CEA-0C16B0ABED58}">
      <dsp:nvSpPr>
        <dsp:cNvPr id="0" name=""/>
        <dsp:cNvSpPr/>
      </dsp:nvSpPr>
      <dsp:spPr>
        <a:xfrm>
          <a:off x="3804558" y="1663657"/>
          <a:ext cx="464908" cy="463633"/>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4" y="6"/>
            <a:ext cx="2973388" cy="460375"/>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884618" y="6"/>
            <a:ext cx="2973387" cy="460375"/>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4" y="8755064"/>
            <a:ext cx="2973388" cy="460375"/>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884618" y="8755064"/>
            <a:ext cx="2973387" cy="460375"/>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4" y="4"/>
            <a:ext cx="2973388" cy="454024"/>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884618" y="4"/>
            <a:ext cx="2973387" cy="454024"/>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39838" y="677863"/>
            <a:ext cx="4457700" cy="33448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1815" y="4379918"/>
            <a:ext cx="6021388" cy="3851275"/>
          </a:xfrm>
          <a:prstGeom prst="rect">
            <a:avLst/>
          </a:prstGeom>
          <a:noFill/>
          <a:ln>
            <a:noFill/>
          </a:ln>
          <a:extLst/>
        </p:spPr>
        <p:txBody>
          <a:bodyPr vert="horz" wrap="square" lIns="89088" tIns="44543" rIns="89088" bIns="445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4" y="8761417"/>
            <a:ext cx="2973388" cy="454024"/>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884618" y="8761417"/>
            <a:ext cx="2973387" cy="454024"/>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a:solidFill>
                  <a:prstClr val="black"/>
                </a:solidFill>
              </a:rPr>
              <a:pPr>
                <a:defRPr/>
              </a:pPr>
              <a:t>20</a:t>
            </a:fld>
            <a:endParaRPr lang="en-US" altLang="en-US" dirty="0">
              <a:solidFill>
                <a:prstClr val="black"/>
              </a:solidFill>
            </a:endParaRPr>
          </a:p>
        </p:txBody>
      </p:sp>
    </p:spTree>
    <p:extLst>
      <p:ext uri="{BB962C8B-B14F-4D97-AF65-F5344CB8AC3E}">
        <p14:creationId xmlns:p14="http://schemas.microsoft.com/office/powerpoint/2010/main" val="3270030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srgbClr val="000000"/>
                </a:solidFill>
              </a:rPr>
              <a:pPr>
                <a:defRPr/>
              </a:pPr>
              <a:t>21</a:t>
            </a:fld>
            <a:endParaRPr lang="en-US" altLang="en-US" dirty="0">
              <a:solidFill>
                <a:srgbClr val="000000"/>
              </a:solidFill>
            </a:endParaRPr>
          </a:p>
        </p:txBody>
      </p:sp>
    </p:spTree>
    <p:extLst>
      <p:ext uri="{BB962C8B-B14F-4D97-AF65-F5344CB8AC3E}">
        <p14:creationId xmlns:p14="http://schemas.microsoft.com/office/powerpoint/2010/main" val="2445966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solidFill>
                  <a:srgbClr val="000000"/>
                </a:solidFill>
              </a:rPr>
              <a:pPr>
                <a:defRPr/>
              </a:pPr>
              <a:t>22</a:t>
            </a:fld>
            <a:endParaRPr lang="en-US" altLang="en-US" dirty="0">
              <a:solidFill>
                <a:srgbClr val="000000"/>
              </a:solidFill>
            </a:endParaRPr>
          </a:p>
        </p:txBody>
      </p:sp>
    </p:spTree>
    <p:extLst>
      <p:ext uri="{BB962C8B-B14F-4D97-AF65-F5344CB8AC3E}">
        <p14:creationId xmlns:p14="http://schemas.microsoft.com/office/powerpoint/2010/main" val="18695261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25</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2</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6</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7</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8</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15</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16</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17</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a:solidFill>
                  <a:prstClr val="black"/>
                </a:solidFill>
              </a:rPr>
              <a:pPr>
                <a:defRPr/>
              </a:pPr>
              <a:t>18</a:t>
            </a:fld>
            <a:endParaRPr lang="en-US" altLang="en-US" dirty="0">
              <a:solidFill>
                <a:prstClr val="black"/>
              </a:solidFill>
            </a:endParaRPr>
          </a:p>
        </p:txBody>
      </p:sp>
    </p:spTree>
    <p:extLst>
      <p:ext uri="{BB962C8B-B14F-4D97-AF65-F5344CB8AC3E}">
        <p14:creationId xmlns:p14="http://schemas.microsoft.com/office/powerpoint/2010/main" val="327003011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6/7/2016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6/7/2016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6.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hyperlink" TargetMode="External" Target="http://www.accessdata.fda.gov/scripts/cder/drugsatfda/index.cfm"/>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hyperlink" TargetMode="External" Target="http://www.accessdata.fda.gov/scripts/cder/drugsatfda/index.cfm"/>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image" Target="../media/image2.PNG"/>
  <Relationship Id="rId3" Type="http://schemas.openxmlformats.org/officeDocument/2006/relationships/image" Target="../media/image3.PN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3.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chemeClr val="accent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chemeClr val="accent6"/>
                </a:solidFill>
              </a:rPr>
              <a:t>Bureau of Health Care Safety and Quality</a:t>
            </a:r>
          </a:p>
          <a:p>
            <a:pPr algn="ctr"/>
            <a:r>
              <a:rPr lang="en-US" altLang="en-US" b="1" dirty="0">
                <a:solidFill>
                  <a:schemeClr val="accent6"/>
                </a:solidFill>
              </a:rPr>
              <a:t>Department of Public Health</a:t>
            </a:r>
          </a:p>
          <a:p>
            <a:pPr algn="ctr"/>
            <a:r>
              <a:rPr lang="en-US" altLang="en-US" b="1" dirty="0" smtClean="0">
                <a:solidFill>
                  <a:schemeClr val="accent6"/>
                </a:solidFill>
              </a:rPr>
              <a:t>June 2, 2016</a:t>
            </a:r>
            <a:endParaRPr lang="en-US" altLang="en-US" dirty="0">
              <a:solidFill>
                <a:schemeClr val="accent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74057"/>
          </a:xfrm>
        </p:spPr>
        <p:txBody>
          <a:bodyPr/>
          <a:lstStyle/>
          <a:p>
            <a:r>
              <a:rPr lang="en-US" sz="2000" dirty="0"/>
              <a:t>Potential Formulary Substitutes</a:t>
            </a:r>
            <a:r>
              <a:rPr lang="en-US" altLang="en-US" sz="2000" dirty="0"/>
              <a:t/>
            </a:r>
            <a:br>
              <a:rPr lang="en-US" altLang="en-US" sz="2000" dirty="0"/>
            </a:br>
            <a:r>
              <a:rPr lang="en-US" altLang="en-US" sz="2000" dirty="0"/>
              <a:t>Abuse-Deterrent Claims </a:t>
            </a:r>
            <a:br>
              <a:rPr lang="en-US" altLang="en-US" sz="2000" dirty="0"/>
            </a:br>
            <a:r>
              <a:rPr lang="en-US" altLang="en-US" dirty="0" smtClean="0"/>
              <a:t>Zohydro</a:t>
            </a:r>
            <a:r>
              <a:rPr lang="en-US" dirty="0" smtClean="0"/>
              <a:t> </a:t>
            </a:r>
            <a:r>
              <a:rPr lang="en-US" dirty="0"/>
              <a:t>ER</a:t>
            </a:r>
            <a:r>
              <a:rPr lang="en-US" baseline="30000" dirty="0"/>
              <a:t>®</a:t>
            </a:r>
            <a:endParaRPr lang="en-US" dirty="0"/>
          </a:p>
        </p:txBody>
      </p:sp>
      <p:sp>
        <p:nvSpPr>
          <p:cNvPr id="3" name="Content Placeholder 2"/>
          <p:cNvSpPr>
            <a:spLocks noGrp="1"/>
          </p:cNvSpPr>
          <p:nvPr>
            <p:ph idx="1"/>
          </p:nvPr>
        </p:nvSpPr>
        <p:spPr>
          <a:xfrm>
            <a:off x="457200" y="1314450"/>
            <a:ext cx="8229600" cy="5053399"/>
          </a:xfrm>
        </p:spPr>
        <p:txBody>
          <a:bodyPr/>
          <a:lstStyle/>
          <a:p>
            <a:pPr>
              <a:buFont typeface="Arial" panose="020B0604020202020204" pitchFamily="34" charset="0"/>
              <a:buChar char="•"/>
            </a:pPr>
            <a:r>
              <a:rPr lang="en-US" sz="2000" dirty="0"/>
              <a:t>Zohydro ER</a:t>
            </a:r>
            <a:r>
              <a:rPr lang="en-US" sz="2000" baseline="30000" dirty="0"/>
              <a:t>®</a:t>
            </a:r>
            <a:r>
              <a:rPr lang="en-US" sz="2000" dirty="0"/>
              <a:t> </a:t>
            </a:r>
            <a:r>
              <a:rPr lang="en-US" sz="2000" dirty="0" smtClean="0"/>
              <a:t>was reformulated </a:t>
            </a:r>
            <a:r>
              <a:rPr lang="en-US" sz="2000" dirty="0"/>
              <a:t>in </a:t>
            </a:r>
            <a:r>
              <a:rPr lang="en-US" sz="2000" dirty="0" smtClean="0"/>
              <a:t>2015 </a:t>
            </a:r>
            <a:r>
              <a:rPr lang="en-US" sz="2000" dirty="0"/>
              <a:t>with </a:t>
            </a:r>
            <a:r>
              <a:rPr lang="en-US" sz="2000" dirty="0" err="1" smtClean="0"/>
              <a:t>BeadTek</a:t>
            </a:r>
            <a:r>
              <a:rPr lang="en-US" sz="2000" baseline="30000" dirty="0" smtClean="0"/>
              <a:t>®</a:t>
            </a:r>
            <a:r>
              <a:rPr lang="en-US" sz="2000" dirty="0" smtClean="0"/>
              <a:t> technology.</a:t>
            </a:r>
            <a:r>
              <a:rPr lang="en-US" sz="2000" baseline="30000" dirty="0" smtClean="0"/>
              <a:t>4</a:t>
            </a:r>
            <a:endParaRPr lang="en-US" sz="2000" dirty="0"/>
          </a:p>
          <a:p>
            <a:pPr>
              <a:buFont typeface="Arial" panose="020B0604020202020204" pitchFamily="34" charset="0"/>
              <a:buChar char="•"/>
            </a:pPr>
            <a:r>
              <a:rPr lang="en-US" sz="2000" dirty="0" err="1" smtClean="0"/>
              <a:t>BeadTek</a:t>
            </a:r>
            <a:r>
              <a:rPr lang="en-US" sz="2000" baseline="30000" dirty="0" smtClean="0"/>
              <a:t>®</a:t>
            </a:r>
            <a:r>
              <a:rPr lang="en-US" sz="2000" dirty="0" smtClean="0"/>
              <a:t> </a:t>
            </a:r>
            <a:r>
              <a:rPr lang="en-US" sz="2000" dirty="0"/>
              <a:t>is </a:t>
            </a:r>
            <a:r>
              <a:rPr lang="en-US" sz="2000" dirty="0" smtClean="0"/>
              <a:t>a mixture of indistinguishable beads of inactive ingredient, extended-release hydrocodone and immediate-release hydrocodone that reportedly causes gel formation under attempts to crush and dissolve.</a:t>
            </a:r>
            <a:r>
              <a:rPr lang="en-US" sz="2000" baseline="30000" dirty="0" smtClean="0"/>
              <a:t>4</a:t>
            </a:r>
          </a:p>
          <a:p>
            <a:pPr>
              <a:buFont typeface="Arial" panose="020B0604020202020204" pitchFamily="34" charset="0"/>
              <a:buChar char="•"/>
            </a:pPr>
            <a:r>
              <a:rPr lang="en-US" sz="2000" dirty="0" smtClean="0"/>
              <a:t>There is currently a lack of published data regarding clinical abuse potential studies of Zohydro ER</a:t>
            </a:r>
            <a:r>
              <a:rPr lang="en-US" sz="2000" baseline="30000" dirty="0" smtClean="0"/>
              <a:t>®</a:t>
            </a:r>
            <a:r>
              <a:rPr lang="en-US" sz="2000" dirty="0" smtClean="0"/>
              <a:t> with </a:t>
            </a:r>
            <a:r>
              <a:rPr lang="en-US" sz="2000" dirty="0" err="1" smtClean="0"/>
              <a:t>BeadTek</a:t>
            </a:r>
            <a:r>
              <a:rPr lang="en-US" sz="2000" baseline="30000" dirty="0" smtClean="0"/>
              <a:t>®</a:t>
            </a:r>
            <a:r>
              <a:rPr lang="en-US" sz="2000" dirty="0" smtClean="0"/>
              <a:t>.</a:t>
            </a:r>
          </a:p>
          <a:p>
            <a:pPr>
              <a:buFont typeface="Arial" panose="020B0604020202020204" pitchFamily="34" charset="0"/>
              <a:buChar char="•"/>
            </a:pPr>
            <a:r>
              <a:rPr lang="en-US" sz="2000" i="1" dirty="0" smtClean="0"/>
              <a:t>In vitro</a:t>
            </a:r>
            <a:r>
              <a:rPr lang="en-US" sz="2000" dirty="0" smtClean="0"/>
              <a:t> laboratory manipulation study data for </a:t>
            </a:r>
            <a:r>
              <a:rPr lang="en-US" sz="2000" dirty="0"/>
              <a:t>Zohydro ER</a:t>
            </a:r>
            <a:r>
              <a:rPr lang="en-US" sz="2000" baseline="30000" dirty="0"/>
              <a:t>®</a:t>
            </a:r>
            <a:r>
              <a:rPr lang="en-US" sz="2000" dirty="0"/>
              <a:t> with </a:t>
            </a:r>
            <a:r>
              <a:rPr lang="en-US" sz="2000" dirty="0" err="1"/>
              <a:t>BeadTek</a:t>
            </a:r>
            <a:r>
              <a:rPr lang="en-US" sz="2000" baseline="30000" dirty="0" smtClean="0"/>
              <a:t>® </a:t>
            </a:r>
            <a:r>
              <a:rPr lang="en-US" sz="2000" dirty="0" smtClean="0"/>
              <a:t>is not available.</a:t>
            </a:r>
          </a:p>
          <a:p>
            <a:pPr>
              <a:buFont typeface="Arial" panose="020B0604020202020204" pitchFamily="34" charset="0"/>
              <a:buChar char="•"/>
            </a:pPr>
            <a:r>
              <a:rPr lang="en-US" sz="2000" dirty="0" smtClean="0"/>
              <a:t>There is no reported mechanism of </a:t>
            </a:r>
            <a:r>
              <a:rPr lang="en-US" sz="2000" dirty="0" err="1" smtClean="0"/>
              <a:t>BeadTek</a:t>
            </a:r>
            <a:r>
              <a:rPr lang="en-US" sz="2000" baseline="30000" dirty="0" smtClean="0"/>
              <a:t>®</a:t>
            </a:r>
            <a:r>
              <a:rPr lang="en-US" sz="2000" dirty="0" smtClean="0"/>
              <a:t> by which the formulation guards against abuse via insufflation or crushing/chewing and swallowing to release a supratherapeutic immediate-release dose.</a:t>
            </a:r>
          </a:p>
          <a:p>
            <a:pPr>
              <a:buFont typeface="Arial" panose="020B0604020202020204" pitchFamily="34" charset="0"/>
              <a:buChar char="•"/>
            </a:pPr>
            <a:r>
              <a:rPr lang="en-US" sz="2000" dirty="0" smtClean="0"/>
              <a:t>There is a lack of postmarketing data demonstrating a reduction of abuse in the community.</a:t>
            </a:r>
            <a:endParaRPr lang="en-US" dirty="0"/>
          </a:p>
          <a:p>
            <a:pPr>
              <a:buFont typeface="Arial" panose="020B0604020202020204" pitchFamily="34" charset="0"/>
              <a:buChar char="•"/>
            </a:pPr>
            <a:endParaRPr lang="en-US" sz="2000" baseline="300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10</a:t>
            </a:fld>
            <a:endParaRPr lang="en-US" altLang="en-US" dirty="0"/>
          </a:p>
        </p:txBody>
      </p:sp>
    </p:spTree>
    <p:extLst>
      <p:ext uri="{BB962C8B-B14F-4D97-AF65-F5344CB8AC3E}">
        <p14:creationId xmlns:p14="http://schemas.microsoft.com/office/powerpoint/2010/main" val="2214723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2058" y="0"/>
            <a:ext cx="5021942" cy="1152940"/>
          </a:xfrm>
        </p:spPr>
        <p:txBody>
          <a:bodyPr/>
          <a:lstStyle/>
          <a:p>
            <a:r>
              <a:rPr lang="en-US" sz="2000" dirty="0"/>
              <a:t>Potential Formulary Substitutes</a:t>
            </a:r>
            <a:r>
              <a:rPr lang="en-US" altLang="en-US" sz="2000" dirty="0"/>
              <a:t/>
            </a:r>
            <a:br>
              <a:rPr lang="en-US" altLang="en-US" sz="2000" dirty="0"/>
            </a:br>
            <a:r>
              <a:rPr lang="en-US" altLang="en-US" sz="2000" dirty="0"/>
              <a:t>Abuse-Deterrent Claims </a:t>
            </a:r>
            <a:br>
              <a:rPr lang="en-US" altLang="en-US" sz="2000" dirty="0"/>
            </a:br>
            <a:r>
              <a:rPr lang="en-US" altLang="en-US" dirty="0" smtClean="0"/>
              <a:t>Zohydro</a:t>
            </a:r>
            <a:r>
              <a:rPr lang="en-US" dirty="0" smtClean="0"/>
              <a:t> </a:t>
            </a:r>
            <a:r>
              <a:rPr lang="en-US" dirty="0"/>
              <a:t>ER</a:t>
            </a:r>
            <a:r>
              <a:rPr lang="en-US" baseline="30000" dirty="0"/>
              <a:t>®</a:t>
            </a:r>
            <a:endParaRPr lang="en-US" dirty="0"/>
          </a:p>
        </p:txBody>
      </p:sp>
      <p:sp>
        <p:nvSpPr>
          <p:cNvPr id="3" name="Content Placeholder 2"/>
          <p:cNvSpPr>
            <a:spLocks noGrp="1"/>
          </p:cNvSpPr>
          <p:nvPr>
            <p:ph idx="1"/>
          </p:nvPr>
        </p:nvSpPr>
        <p:spPr>
          <a:xfrm>
            <a:off x="628650" y="1152939"/>
            <a:ext cx="7886700" cy="5486400"/>
          </a:xfrm>
        </p:spPr>
        <p:txBody>
          <a:bodyPr>
            <a:normAutofit fontScale="25000" lnSpcReduction="20000"/>
          </a:bodyPr>
          <a:lstStyle/>
          <a:p>
            <a:r>
              <a:rPr lang="en-US" sz="9600" dirty="0" smtClean="0"/>
              <a:t>Initial dose (opioid naïve adults): 10 mg every 12 hours.</a:t>
            </a:r>
            <a:r>
              <a:rPr lang="en-US" sz="9600" baseline="30000" dirty="0" smtClean="0"/>
              <a:t>1</a:t>
            </a:r>
            <a:endParaRPr lang="en-US" sz="9600" dirty="0" smtClean="0"/>
          </a:p>
          <a:p>
            <a:r>
              <a:rPr lang="en-US" sz="9600" dirty="0" smtClean="0"/>
              <a:t>Initial dose (converting from other opioids): The manufacturer provides a table of conversion factors to calculate initial doses for patients converting from other opioids (Table 7 in monograph).</a:t>
            </a:r>
            <a:r>
              <a:rPr lang="en-US" sz="9600" baseline="30000" dirty="0" smtClean="0"/>
              <a:t>1</a:t>
            </a:r>
          </a:p>
          <a:p>
            <a:r>
              <a:rPr lang="en-US" sz="9600" dirty="0" smtClean="0"/>
              <a:t>Time to peak plasma concentration (T</a:t>
            </a:r>
            <a:r>
              <a:rPr lang="en-US" sz="9600" baseline="-25000" dirty="0" smtClean="0"/>
              <a:t>max</a:t>
            </a:r>
            <a:r>
              <a:rPr lang="en-US" sz="9600" dirty="0" smtClean="0"/>
              <a:t>) of intact Zohydro ER</a:t>
            </a:r>
            <a:r>
              <a:rPr lang="en-US" sz="9600" baseline="30000" dirty="0" smtClean="0"/>
              <a:t>®</a:t>
            </a:r>
            <a:r>
              <a:rPr lang="en-US" sz="9600" dirty="0" smtClean="0"/>
              <a:t> capsules</a:t>
            </a:r>
            <a:r>
              <a:rPr lang="en-US" sz="9600" dirty="0"/>
              <a:t> </a:t>
            </a:r>
            <a:r>
              <a:rPr lang="en-US" sz="9600" dirty="0" smtClean="0"/>
              <a:t>is approximately 5 hours.</a:t>
            </a:r>
            <a:r>
              <a:rPr lang="en-US" sz="9600" baseline="30000" dirty="0" smtClean="0"/>
              <a:t>1</a:t>
            </a:r>
            <a:endParaRPr lang="en-US" sz="9600" dirty="0" smtClean="0"/>
          </a:p>
          <a:p>
            <a:r>
              <a:rPr lang="en-US" sz="9600" dirty="0" smtClean="0"/>
              <a:t>T</a:t>
            </a:r>
            <a:r>
              <a:rPr lang="en-US" sz="9600" baseline="-25000" dirty="0" smtClean="0"/>
              <a:t>max</a:t>
            </a:r>
            <a:r>
              <a:rPr lang="en-US" sz="9600" dirty="0" smtClean="0"/>
              <a:t> for crushed or otherwise tampered with Zohydro ER</a:t>
            </a:r>
            <a:r>
              <a:rPr lang="en-US" sz="9600" baseline="30000" dirty="0" smtClean="0"/>
              <a:t>®</a:t>
            </a:r>
            <a:r>
              <a:rPr lang="en-US" sz="9600" dirty="0" smtClean="0"/>
              <a:t> tablets has not been published.</a:t>
            </a:r>
          </a:p>
          <a:p>
            <a:r>
              <a:rPr lang="en-US" sz="9600" dirty="0" smtClean="0"/>
              <a:t>The rate of absorption of </a:t>
            </a:r>
            <a:r>
              <a:rPr lang="en-US" sz="9600" dirty="0"/>
              <a:t>Zohydro ER</a:t>
            </a:r>
            <a:r>
              <a:rPr lang="en-US" sz="9600" baseline="30000" dirty="0"/>
              <a:t>®</a:t>
            </a:r>
            <a:r>
              <a:rPr lang="en-US" sz="9600" dirty="0"/>
              <a:t> </a:t>
            </a:r>
            <a:r>
              <a:rPr lang="en-US" sz="9600" dirty="0" smtClean="0"/>
              <a:t>increased on average by 1.2-fold upon co-administration with 40% alcohol.</a:t>
            </a:r>
            <a:r>
              <a:rPr lang="en-US" sz="9600" baseline="30000" dirty="0" smtClean="0"/>
              <a:t>1</a:t>
            </a:r>
            <a:endParaRPr lang="en-US" sz="9600" dirty="0" smtClean="0"/>
          </a:p>
          <a:p>
            <a:r>
              <a:rPr lang="en-US" sz="9600" dirty="0" smtClean="0"/>
              <a:t>Food effects are not considered significant upon the extent of absorption (no dose dumping); however, peak plasma concentration of hydrocodone increased by 27% when a Zohydro ER</a:t>
            </a:r>
            <a:r>
              <a:rPr lang="en-US" sz="9600" baseline="30000" dirty="0" smtClean="0"/>
              <a:t>®</a:t>
            </a:r>
            <a:r>
              <a:rPr lang="en-US" sz="9600" dirty="0" smtClean="0"/>
              <a:t> 20 mg capsule was given with a high fat meal.</a:t>
            </a:r>
          </a:p>
          <a:p>
            <a:endParaRPr lang="en-US" sz="4800" dirty="0" smtClean="0"/>
          </a:p>
          <a:p>
            <a:endParaRPr lang="en-US" dirty="0"/>
          </a:p>
        </p:txBody>
      </p:sp>
    </p:spTree>
    <p:extLst>
      <p:ext uri="{BB962C8B-B14F-4D97-AF65-F5344CB8AC3E}">
        <p14:creationId xmlns:p14="http://schemas.microsoft.com/office/powerpoint/2010/main" val="3725599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88571"/>
          </a:xfrm>
        </p:spPr>
        <p:txBody>
          <a:bodyPr/>
          <a:lstStyle/>
          <a:p>
            <a:r>
              <a:rPr lang="en-US" sz="2000" dirty="0"/>
              <a:t>Potential Formulary Substitutes</a:t>
            </a:r>
            <a:r>
              <a:rPr lang="en-US" altLang="en-US" sz="2000" dirty="0"/>
              <a:t/>
            </a:r>
            <a:br>
              <a:rPr lang="en-US" altLang="en-US" sz="2000" dirty="0"/>
            </a:br>
            <a:r>
              <a:rPr lang="en-US" altLang="en-US" sz="2000" dirty="0"/>
              <a:t>Abuse-Deterrent Claims </a:t>
            </a:r>
            <a:br>
              <a:rPr lang="en-US" altLang="en-US" sz="2000" dirty="0"/>
            </a:br>
            <a:r>
              <a:rPr lang="en-US" altLang="en-US" dirty="0" smtClean="0"/>
              <a:t>Zohydro</a:t>
            </a:r>
            <a:r>
              <a:rPr lang="en-US" dirty="0" smtClean="0"/>
              <a:t> </a:t>
            </a:r>
            <a:r>
              <a:rPr lang="en-US" dirty="0"/>
              <a:t>ER</a:t>
            </a:r>
            <a:r>
              <a:rPr lang="en-US" baseline="30000" dirty="0"/>
              <a:t>®</a:t>
            </a:r>
            <a:endParaRPr lang="en-US" dirty="0"/>
          </a:p>
        </p:txBody>
      </p:sp>
      <p:sp>
        <p:nvSpPr>
          <p:cNvPr id="3" name="Content Placeholder 2"/>
          <p:cNvSpPr>
            <a:spLocks noGrp="1"/>
          </p:cNvSpPr>
          <p:nvPr>
            <p:ph idx="1"/>
          </p:nvPr>
        </p:nvSpPr>
        <p:spPr/>
        <p:txBody>
          <a:bodyPr/>
          <a:lstStyle/>
          <a:p>
            <a:r>
              <a:rPr lang="en-US" sz="2400" dirty="0" smtClean="0"/>
              <a:t>Zohydro </a:t>
            </a:r>
            <a:r>
              <a:rPr lang="en-US" sz="2400" dirty="0"/>
              <a:t>ER</a:t>
            </a:r>
            <a:r>
              <a:rPr lang="en-US" sz="2400" baseline="30000" dirty="0"/>
              <a:t>®</a:t>
            </a:r>
            <a:r>
              <a:rPr lang="en-US" sz="2400" dirty="0"/>
              <a:t> is subject to the requirements of the Extended-Release and Long-Acting (ER/LA) Risk Evaluation and Mitigation Strategies (REMS) </a:t>
            </a:r>
            <a:r>
              <a:rPr lang="en-US" sz="2400" dirty="0" smtClean="0"/>
              <a:t>program.</a:t>
            </a:r>
            <a:r>
              <a:rPr lang="en-US" sz="2400" baseline="30000" dirty="0" smtClean="0"/>
              <a:t>5</a:t>
            </a:r>
          </a:p>
          <a:p>
            <a:pPr marL="0" indent="0">
              <a:buNone/>
            </a:pPr>
            <a:endParaRPr lang="en-US" sz="1200" dirty="0"/>
          </a:p>
          <a:p>
            <a:r>
              <a:rPr lang="en-US" sz="2400" dirty="0" smtClean="0"/>
              <a:t>The </a:t>
            </a:r>
            <a:r>
              <a:rPr lang="en-US" sz="2400" dirty="0"/>
              <a:t>FDA advisory committee </a:t>
            </a:r>
            <a:r>
              <a:rPr lang="en-US" sz="2400" dirty="0" smtClean="0"/>
              <a:t>voted 11 to 2 with one abstention against approval of Zohydro ER</a:t>
            </a:r>
            <a:r>
              <a:rPr lang="en-US" sz="2400" baseline="30000" dirty="0" smtClean="0"/>
              <a:t>®</a:t>
            </a:r>
            <a:r>
              <a:rPr lang="en-US" sz="2400" dirty="0" smtClean="0"/>
              <a:t> in 2013.</a:t>
            </a:r>
            <a:r>
              <a:rPr lang="en-US" sz="2400" baseline="30000" dirty="0" smtClean="0"/>
              <a:t>3</a:t>
            </a:r>
          </a:p>
          <a:p>
            <a:pPr marL="0" indent="0">
              <a:buNone/>
            </a:pPr>
            <a:endParaRPr lang="en-US" sz="1200" dirty="0" smtClean="0"/>
          </a:p>
          <a:p>
            <a:r>
              <a:rPr lang="en-US" sz="2400" dirty="0"/>
              <a:t>Information regarding FDA requirements of the manufacturer related to post-marketing epidemiological studies is not available. This is likely due to the lack of ADF labeling</a:t>
            </a:r>
            <a:r>
              <a:rPr lang="en-US" sz="2400" dirty="0" smtClean="0"/>
              <a:t>.</a:t>
            </a:r>
          </a:p>
          <a:p>
            <a:pPr marL="0" indent="0">
              <a:buNone/>
            </a:pPr>
            <a:endParaRPr lang="en-US" sz="1200" dirty="0" smtClean="0"/>
          </a:p>
          <a:p>
            <a:r>
              <a:rPr lang="en-US" sz="2400" dirty="0" err="1" smtClean="0"/>
              <a:t>Hysingla</a:t>
            </a:r>
            <a:r>
              <a:rPr lang="en-US" sz="2400" dirty="0" smtClean="0"/>
              <a:t> ER is a hydrocodone product with FDA-approved ADF labelling that this group has already advanced.</a:t>
            </a:r>
            <a:endParaRPr lang="en-US" sz="2400" dirty="0"/>
          </a:p>
          <a:p>
            <a:pPr marL="0" indent="0">
              <a:buNone/>
            </a:pPr>
            <a:endParaRPr lang="en-US" sz="2800" dirty="0"/>
          </a:p>
          <a:p>
            <a:endParaRPr lang="en-US" sz="28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12</a:t>
            </a:fld>
            <a:endParaRPr lang="en-US" altLang="en-US" dirty="0"/>
          </a:p>
        </p:txBody>
      </p:sp>
    </p:spTree>
    <p:extLst>
      <p:ext uri="{BB962C8B-B14F-4D97-AF65-F5344CB8AC3E}">
        <p14:creationId xmlns:p14="http://schemas.microsoft.com/office/powerpoint/2010/main" val="2613627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Potential Formulary Substitutes</a:t>
            </a:r>
            <a:r>
              <a:rPr lang="en-US" altLang="en-US" sz="2400" dirty="0"/>
              <a:t/>
            </a:r>
            <a:br>
              <a:rPr lang="en-US" altLang="en-US" sz="2400" dirty="0"/>
            </a:br>
            <a:r>
              <a:rPr lang="en-US" altLang="en-US" sz="2400" dirty="0"/>
              <a:t>Abuse-Deterrent Claims </a:t>
            </a:r>
            <a:br>
              <a:rPr lang="en-US" altLang="en-US" sz="2400" dirty="0"/>
            </a:br>
            <a:r>
              <a:rPr lang="en-US" altLang="en-US" sz="2400" dirty="0" err="1"/>
              <a:t>Zohydro</a:t>
            </a:r>
            <a:r>
              <a:rPr lang="en-US" sz="2400" dirty="0"/>
              <a:t> ER</a:t>
            </a:r>
            <a:r>
              <a:rPr lang="en-US" sz="2400" baseline="30000" dirty="0"/>
              <a:t>®</a:t>
            </a:r>
            <a:endParaRPr lang="en-US" sz="2400" dirty="0"/>
          </a:p>
        </p:txBody>
      </p:sp>
      <p:sp>
        <p:nvSpPr>
          <p:cNvPr id="3" name="Content Placeholder 2"/>
          <p:cNvSpPr>
            <a:spLocks noGrp="1"/>
          </p:cNvSpPr>
          <p:nvPr>
            <p:ph idx="1"/>
          </p:nvPr>
        </p:nvSpPr>
        <p:spPr/>
        <p:txBody>
          <a:bodyPr/>
          <a:lstStyle/>
          <a:p>
            <a:r>
              <a:rPr lang="en-US" sz="1800" dirty="0"/>
              <a:t>Per </a:t>
            </a:r>
            <a:r>
              <a:rPr lang="en-US" sz="1800" dirty="0" smtClean="0"/>
              <a:t>request </a:t>
            </a:r>
            <a:r>
              <a:rPr lang="en-US" sz="1800" dirty="0"/>
              <a:t>of the Drug Formulary Commission, additional information about the potential abuse-deterrent properties of </a:t>
            </a:r>
            <a:r>
              <a:rPr lang="en-US" sz="1800" dirty="0" err="1"/>
              <a:t>Zohydro</a:t>
            </a:r>
            <a:r>
              <a:rPr lang="en-US" sz="1800" dirty="0"/>
              <a:t> ER</a:t>
            </a:r>
            <a:r>
              <a:rPr lang="en-US" sz="1800" baseline="30000" dirty="0"/>
              <a:t>®</a:t>
            </a:r>
            <a:r>
              <a:rPr lang="en-US" sz="1800" dirty="0"/>
              <a:t> (hydrocodone extended-release) was requested of the manufacturer</a:t>
            </a:r>
            <a:r>
              <a:rPr lang="en-US" sz="1800" dirty="0" smtClean="0"/>
              <a:t>.</a:t>
            </a:r>
          </a:p>
          <a:p>
            <a:endParaRPr lang="en-US" sz="1200" dirty="0" smtClean="0"/>
          </a:p>
          <a:p>
            <a:r>
              <a:rPr lang="en-US" sz="1800" dirty="0" smtClean="0"/>
              <a:t>A </a:t>
            </a:r>
            <a:r>
              <a:rPr lang="en-US" sz="1800" dirty="0"/>
              <a:t>representative of </a:t>
            </a:r>
            <a:r>
              <a:rPr lang="en-US" sz="1800" dirty="0" err="1"/>
              <a:t>Pernix</a:t>
            </a:r>
            <a:r>
              <a:rPr lang="en-US" sz="1800" dirty="0"/>
              <a:t> Ireland Pain Limited provided a brief </a:t>
            </a:r>
            <a:r>
              <a:rPr lang="en-US" sz="1800" dirty="0" smtClean="0"/>
              <a:t>document, identifying </a:t>
            </a:r>
            <a:r>
              <a:rPr lang="en-US" sz="1800" dirty="0"/>
              <a:t>polyethylene oxide as the agent used to cause viscous gel formation upon attempts to crush and dissolve the </a:t>
            </a:r>
            <a:r>
              <a:rPr lang="en-US" sz="1800" dirty="0" smtClean="0"/>
              <a:t>beads </a:t>
            </a:r>
            <a:r>
              <a:rPr lang="en-US" sz="1800" dirty="0"/>
              <a:t>within </a:t>
            </a:r>
            <a:r>
              <a:rPr lang="en-US" sz="1800" dirty="0" smtClean="0"/>
              <a:t>the capsule</a:t>
            </a:r>
            <a:r>
              <a:rPr lang="en-US" sz="1800" dirty="0"/>
              <a:t>. </a:t>
            </a:r>
            <a:endParaRPr lang="en-US" sz="1800" dirty="0" smtClean="0"/>
          </a:p>
          <a:p>
            <a:endParaRPr lang="en-US" sz="1200" dirty="0" smtClean="0"/>
          </a:p>
          <a:p>
            <a:r>
              <a:rPr lang="en-US" sz="1800" dirty="0" smtClean="0"/>
              <a:t>The </a:t>
            </a:r>
            <a:r>
              <a:rPr lang="en-US" sz="1800" dirty="0"/>
              <a:t>document states that the clinical significance of </a:t>
            </a:r>
            <a:r>
              <a:rPr lang="en-US" sz="1800" dirty="0" err="1"/>
              <a:t>BeadTek</a:t>
            </a:r>
            <a:r>
              <a:rPr lang="en-US" sz="1800" baseline="30000" dirty="0" err="1"/>
              <a:t>TM</a:t>
            </a:r>
            <a:r>
              <a:rPr lang="en-US" sz="1800" dirty="0"/>
              <a:t> on abuse or misuse of </a:t>
            </a:r>
            <a:r>
              <a:rPr lang="en-US" sz="1800" dirty="0" err="1"/>
              <a:t>Zohydro</a:t>
            </a:r>
            <a:r>
              <a:rPr lang="en-US" sz="1800" dirty="0"/>
              <a:t> ER</a:t>
            </a:r>
            <a:r>
              <a:rPr lang="en-US" sz="1800" baseline="30000" dirty="0"/>
              <a:t>®</a:t>
            </a:r>
            <a:r>
              <a:rPr lang="en-US" sz="1800" dirty="0"/>
              <a:t> </a:t>
            </a:r>
            <a:r>
              <a:rPr lang="en-US" sz="1800" dirty="0" smtClean="0"/>
              <a:t>has </a:t>
            </a:r>
            <a:r>
              <a:rPr lang="en-US" sz="1800" dirty="0"/>
              <a:t>not been established. </a:t>
            </a:r>
            <a:endParaRPr lang="en-US" sz="1800" dirty="0" smtClean="0"/>
          </a:p>
          <a:p>
            <a:endParaRPr lang="en-US" sz="1200" dirty="0" smtClean="0"/>
          </a:p>
          <a:p>
            <a:r>
              <a:rPr lang="en-US" sz="1800" dirty="0" smtClean="0"/>
              <a:t>In </a:t>
            </a:r>
            <a:r>
              <a:rPr lang="en-US" sz="1800" dirty="0"/>
              <a:t>addition, the manufacturer was unable to supply any clinical abuse potential studies or </a:t>
            </a:r>
            <a:r>
              <a:rPr lang="en-US" sz="1800" i="1" dirty="0"/>
              <a:t>in vitro</a:t>
            </a:r>
            <a:r>
              <a:rPr lang="en-US" sz="1800" dirty="0"/>
              <a:t> laboratory manipulation and extraction studies for </a:t>
            </a:r>
            <a:r>
              <a:rPr lang="en-US" sz="1800" dirty="0" err="1"/>
              <a:t>Zohydro</a:t>
            </a:r>
            <a:r>
              <a:rPr lang="en-US" sz="1800" dirty="0"/>
              <a:t> ER</a:t>
            </a:r>
            <a:r>
              <a:rPr lang="en-US" sz="1800" baseline="30000" dirty="0" smtClean="0"/>
              <a:t>®</a:t>
            </a:r>
            <a:r>
              <a:rPr lang="en-US" sz="1800" dirty="0" smtClean="0"/>
              <a:t>.</a:t>
            </a:r>
          </a:p>
          <a:p>
            <a:endParaRPr lang="en-US" sz="1200" baseline="30000" dirty="0"/>
          </a:p>
          <a:p>
            <a:r>
              <a:rPr lang="en-US" sz="1800" dirty="0" smtClean="0"/>
              <a:t>Review </a:t>
            </a:r>
            <a:r>
              <a:rPr lang="en-US" sz="1800" dirty="0"/>
              <a:t>of the Supplemental New Drug Application for reformulated </a:t>
            </a:r>
            <a:r>
              <a:rPr lang="en-US" sz="1800" dirty="0" err="1"/>
              <a:t>Zohydro</a:t>
            </a:r>
            <a:r>
              <a:rPr lang="en-US" sz="1800" dirty="0"/>
              <a:t> ER</a:t>
            </a:r>
            <a:r>
              <a:rPr lang="en-US" sz="1800" baseline="30000" dirty="0"/>
              <a:t>®</a:t>
            </a:r>
            <a:r>
              <a:rPr lang="en-US" sz="1800" dirty="0"/>
              <a:t> </a:t>
            </a:r>
            <a:r>
              <a:rPr lang="en-US" sz="1800" dirty="0" smtClean="0"/>
              <a:t>with </a:t>
            </a:r>
            <a:r>
              <a:rPr lang="en-US" sz="1800" dirty="0" err="1"/>
              <a:t>BeadTek</a:t>
            </a:r>
            <a:r>
              <a:rPr lang="en-US" sz="1800" baseline="30000" dirty="0" err="1"/>
              <a:t>TM</a:t>
            </a:r>
            <a:r>
              <a:rPr lang="en-US" sz="1800" dirty="0"/>
              <a:t> revealed no information pertinent to the potential abuse-deterrent properties of </a:t>
            </a:r>
            <a:r>
              <a:rPr lang="en-US" sz="1800" dirty="0" err="1"/>
              <a:t>Zohydro</a:t>
            </a:r>
            <a:r>
              <a:rPr lang="en-US" sz="1800" dirty="0"/>
              <a:t> ER</a:t>
            </a:r>
            <a:r>
              <a:rPr lang="en-US" sz="1800" baseline="30000" dirty="0" smtClean="0"/>
              <a:t>®</a:t>
            </a:r>
            <a:r>
              <a:rPr lang="en-US" sz="1800" dirty="0" smtClean="0"/>
              <a:t>.</a:t>
            </a:r>
            <a:endParaRPr lang="en-US" sz="18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13</a:t>
            </a:fld>
            <a:endParaRPr lang="en-US" altLang="en-US" dirty="0"/>
          </a:p>
        </p:txBody>
      </p:sp>
    </p:spTree>
    <p:extLst>
      <p:ext uri="{BB962C8B-B14F-4D97-AF65-F5344CB8AC3E}">
        <p14:creationId xmlns:p14="http://schemas.microsoft.com/office/powerpoint/2010/main" val="3435993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Potential Formulary Substitutes</a:t>
            </a:r>
            <a:r>
              <a:rPr lang="en-US" altLang="en-US" sz="2000" dirty="0"/>
              <a:t/>
            </a:r>
            <a:br>
              <a:rPr lang="en-US" altLang="en-US" sz="2000" dirty="0"/>
            </a:br>
            <a:r>
              <a:rPr lang="en-US" altLang="en-US" sz="2000" dirty="0"/>
              <a:t>Abuse-Deterrent Claims </a:t>
            </a:r>
            <a:br>
              <a:rPr lang="en-US" altLang="en-US" sz="2000" dirty="0"/>
            </a:br>
            <a:r>
              <a:rPr lang="en-US" altLang="en-US" dirty="0" smtClean="0"/>
              <a:t>Zohydro</a:t>
            </a:r>
            <a:r>
              <a:rPr lang="en-US" dirty="0" smtClean="0"/>
              <a:t> </a:t>
            </a:r>
            <a:r>
              <a:rPr lang="en-US" dirty="0"/>
              <a:t>ER</a:t>
            </a:r>
            <a:r>
              <a:rPr lang="en-US" baseline="30000" dirty="0"/>
              <a:t>®</a:t>
            </a:r>
            <a:endParaRPr lang="en-US" dirty="0"/>
          </a:p>
        </p:txBody>
      </p:sp>
      <p:sp>
        <p:nvSpPr>
          <p:cNvPr id="3" name="Content Placeholder 2"/>
          <p:cNvSpPr>
            <a:spLocks noGrp="1"/>
          </p:cNvSpPr>
          <p:nvPr>
            <p:ph idx="1"/>
          </p:nvPr>
        </p:nvSpPr>
        <p:spPr>
          <a:xfrm>
            <a:off x="457200" y="1314450"/>
            <a:ext cx="8229600" cy="5210720"/>
          </a:xfrm>
        </p:spPr>
        <p:txBody>
          <a:bodyPr/>
          <a:lstStyle/>
          <a:p>
            <a:pPr marL="0" indent="0" algn="ctr">
              <a:buNone/>
            </a:pPr>
            <a:r>
              <a:rPr lang="en-US" sz="2800" b="1" dirty="0" smtClean="0"/>
              <a:t>Zohydro </a:t>
            </a:r>
            <a:r>
              <a:rPr lang="en-US" sz="2800" b="1" dirty="0"/>
              <a:t>ER</a:t>
            </a:r>
            <a:r>
              <a:rPr lang="en-US" sz="2800" b="1" baseline="30000" dirty="0" smtClean="0"/>
              <a:t>®  </a:t>
            </a:r>
            <a:r>
              <a:rPr lang="en-US" sz="2800" b="1" dirty="0" smtClean="0"/>
              <a:t>Summary</a:t>
            </a:r>
          </a:p>
          <a:p>
            <a:endParaRPr lang="en-US" sz="1200" dirty="0" smtClean="0"/>
          </a:p>
          <a:p>
            <a:r>
              <a:rPr lang="en-US" sz="1800" dirty="0" smtClean="0"/>
              <a:t>Chemical name		hydrocodone ER</a:t>
            </a:r>
          </a:p>
          <a:p>
            <a:r>
              <a:rPr lang="en-US" sz="1800" dirty="0" smtClean="0"/>
              <a:t>Dosage form		Extended-release capsule</a:t>
            </a:r>
          </a:p>
          <a:p>
            <a:r>
              <a:rPr lang="en-US" sz="1800" dirty="0"/>
              <a:t>F</a:t>
            </a:r>
            <a:r>
              <a:rPr lang="en-US" sz="1800" dirty="0" smtClean="0"/>
              <a:t>ormulation		</a:t>
            </a:r>
            <a:r>
              <a:rPr lang="en-US" sz="1800" dirty="0" err="1" smtClean="0"/>
              <a:t>BeadTek</a:t>
            </a:r>
            <a:r>
              <a:rPr lang="en-US" sz="1800" dirty="0" smtClean="0"/>
              <a:t>®</a:t>
            </a:r>
          </a:p>
          <a:p>
            <a:r>
              <a:rPr lang="en-US" sz="1800" dirty="0" smtClean="0"/>
              <a:t>Potential ADP claim	Gel formation upon attempts to crush and dissolve/poor 			</a:t>
            </a:r>
            <a:r>
              <a:rPr lang="en-US" sz="1800" dirty="0" err="1" smtClean="0"/>
              <a:t>syringeability</a:t>
            </a:r>
            <a:r>
              <a:rPr lang="en-US" sz="1800" dirty="0" smtClean="0"/>
              <a:t> 	</a:t>
            </a:r>
          </a:p>
          <a:p>
            <a:pPr marL="0" indent="0">
              <a:buNone/>
            </a:pPr>
            <a:r>
              <a:rPr lang="en-US" sz="1800" dirty="0"/>
              <a:t>	</a:t>
            </a:r>
            <a:r>
              <a:rPr lang="en-US" sz="1800" dirty="0" smtClean="0"/>
              <a:t>		A mechanism to protect </a:t>
            </a:r>
            <a:r>
              <a:rPr lang="en-US" sz="1800" dirty="0"/>
              <a:t>against crushing </a:t>
            </a:r>
            <a:r>
              <a:rPr lang="en-US" sz="1800" dirty="0" smtClean="0"/>
              <a:t>the beads for 			insufflation </a:t>
            </a:r>
            <a:r>
              <a:rPr lang="en-US" sz="1800" dirty="0"/>
              <a:t>has not been </a:t>
            </a:r>
            <a:r>
              <a:rPr lang="en-US" sz="1800" dirty="0" smtClean="0"/>
              <a:t>demonstrated</a:t>
            </a:r>
          </a:p>
          <a:p>
            <a:r>
              <a:rPr lang="en-US" sz="1800" dirty="0" smtClean="0"/>
              <a:t>ADF studies		Not available</a:t>
            </a:r>
          </a:p>
          <a:p>
            <a:endParaRPr lang="en-US" sz="1800" dirty="0" smtClean="0"/>
          </a:p>
          <a:p>
            <a:r>
              <a:rPr lang="en-US" sz="1800" dirty="0" smtClean="0"/>
              <a:t>Additional 		Clinical </a:t>
            </a:r>
            <a:r>
              <a:rPr lang="en-US" sz="1800" dirty="0"/>
              <a:t>significance of </a:t>
            </a:r>
            <a:r>
              <a:rPr lang="en-US" sz="1800" dirty="0" err="1"/>
              <a:t>BeadTek</a:t>
            </a:r>
            <a:r>
              <a:rPr lang="en-US" sz="1800" baseline="30000" dirty="0" err="1"/>
              <a:t>TM</a:t>
            </a:r>
            <a:r>
              <a:rPr lang="en-US" sz="1800" dirty="0"/>
              <a:t> on </a:t>
            </a:r>
            <a:r>
              <a:rPr lang="en-US" sz="1800" dirty="0" smtClean="0"/>
              <a:t>abuse </a:t>
            </a:r>
            <a:r>
              <a:rPr lang="en-US" sz="1800" dirty="0"/>
              <a:t>or </a:t>
            </a:r>
            <a:r>
              <a:rPr lang="en-US" sz="1800" dirty="0" smtClean="0"/>
              <a:t>	</a:t>
            </a:r>
            <a:r>
              <a:rPr lang="en-US" sz="1800" dirty="0"/>
              <a:t> Information </a:t>
            </a:r>
            <a:r>
              <a:rPr lang="en-US" sz="1800" dirty="0" smtClean="0"/>
              <a:t>	</a:t>
            </a:r>
            <a:r>
              <a:rPr lang="en-US" sz="1800" dirty="0"/>
              <a:t> </a:t>
            </a:r>
            <a:r>
              <a:rPr lang="en-US" sz="1800" dirty="0" smtClean="0"/>
              <a:t>	misuse </a:t>
            </a:r>
            <a:r>
              <a:rPr lang="en-US" sz="1800" dirty="0"/>
              <a:t>of </a:t>
            </a:r>
            <a:r>
              <a:rPr lang="en-US" sz="1800" dirty="0" err="1"/>
              <a:t>Zohydro</a:t>
            </a:r>
            <a:r>
              <a:rPr lang="en-US" sz="1800" dirty="0"/>
              <a:t> ER</a:t>
            </a:r>
            <a:r>
              <a:rPr lang="en-US" sz="1800" baseline="30000" dirty="0"/>
              <a:t>®</a:t>
            </a:r>
            <a:r>
              <a:rPr lang="en-US" sz="1800" dirty="0"/>
              <a:t> has not </a:t>
            </a:r>
            <a:r>
              <a:rPr lang="en-US" sz="1800" dirty="0" smtClean="0"/>
              <a:t>been </a:t>
            </a:r>
            <a:r>
              <a:rPr lang="en-US" sz="1800" dirty="0"/>
              <a:t>established</a:t>
            </a:r>
            <a:r>
              <a:rPr lang="en-US" sz="1800" dirty="0" smtClean="0"/>
              <a:t>.</a:t>
            </a:r>
          </a:p>
          <a:p>
            <a:pPr marL="0" indent="0">
              <a:buNone/>
            </a:pPr>
            <a:r>
              <a:rPr lang="en-US" sz="1800" dirty="0"/>
              <a:t>	</a:t>
            </a:r>
            <a:r>
              <a:rPr lang="en-US" sz="1800" dirty="0" smtClean="0"/>
              <a:t>		No clinical abuse potential studies or </a:t>
            </a:r>
            <a:r>
              <a:rPr lang="en-US" sz="1800" i="1" dirty="0" smtClean="0"/>
              <a:t>in vitro</a:t>
            </a:r>
            <a:r>
              <a:rPr lang="en-US" sz="1800" dirty="0" smtClean="0"/>
              <a:t> laboratory 			manipulation and extraction studies supplied.</a:t>
            </a:r>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14</a:t>
            </a:fld>
            <a:endParaRPr lang="en-US" altLang="en-US" dirty="0"/>
          </a:p>
        </p:txBody>
      </p:sp>
      <p:sp>
        <p:nvSpPr>
          <p:cNvPr id="5" name="TextBox 4"/>
          <p:cNvSpPr txBox="1"/>
          <p:nvPr/>
        </p:nvSpPr>
        <p:spPr>
          <a:xfrm>
            <a:off x="708453" y="6186616"/>
            <a:ext cx="3188043" cy="338554"/>
          </a:xfrm>
          <a:prstGeom prst="rect">
            <a:avLst/>
          </a:prstGeom>
          <a:noFill/>
        </p:spPr>
        <p:txBody>
          <a:bodyPr wrap="square" rtlCol="0">
            <a:spAutoFit/>
          </a:bodyPr>
          <a:lstStyle/>
          <a:p>
            <a:r>
              <a:rPr lang="en-US" sz="1600" dirty="0" smtClean="0"/>
              <a:t>*ADP = abuse-deterrent properties</a:t>
            </a:r>
            <a:endParaRPr lang="en-US" sz="1600" dirty="0"/>
          </a:p>
        </p:txBody>
      </p:sp>
    </p:spTree>
    <p:extLst>
      <p:ext uri="{BB962C8B-B14F-4D97-AF65-F5344CB8AC3E}">
        <p14:creationId xmlns:p14="http://schemas.microsoft.com/office/powerpoint/2010/main" val="4229637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15</a:t>
            </a:fld>
            <a:endParaRPr lang="en-US" altLang="en-US" dirty="0" smtClean="0"/>
          </a:p>
        </p:txBody>
      </p:sp>
      <p:graphicFrame>
        <p:nvGraphicFramePr>
          <p:cNvPr id="4" name="Diagram 3"/>
          <p:cNvGraphicFramePr/>
          <p:nvPr>
            <p:extLst>
              <p:ext uri="{D42A27DB-BD31-4B8C-83A1-F6EECF244321}">
                <p14:modId xmlns:p14="http://schemas.microsoft.com/office/powerpoint/2010/main" val="2572335640"/>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Crosswalk</a:t>
            </a:r>
          </a:p>
        </p:txBody>
      </p:sp>
    </p:spTree>
    <p:extLst>
      <p:ext uri="{BB962C8B-B14F-4D97-AF65-F5344CB8AC3E}">
        <p14:creationId xmlns:p14="http://schemas.microsoft.com/office/powerpoint/2010/main" val="525827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r>
              <a:rPr lang="en-US" sz="2400" dirty="0" smtClean="0"/>
              <a:t>… In </a:t>
            </a:r>
            <a:r>
              <a:rPr lang="en-US" sz="2400" dirty="0"/>
              <a:t>considering whether a drug is a </a:t>
            </a:r>
            <a:r>
              <a:rPr lang="en-US" sz="2400" b="1" dirty="0"/>
              <a:t>chemically equivalent substitution </a:t>
            </a:r>
            <a:r>
              <a:rPr lang="en-US" sz="2400" dirty="0"/>
              <a:t>the commission shall consider: </a:t>
            </a:r>
            <a:endParaRPr lang="en-US" sz="2400" dirty="0" smtClean="0"/>
          </a:p>
          <a:p>
            <a:pPr marL="0" indent="0">
              <a:buNone/>
            </a:pPr>
            <a:endParaRPr lang="en-US" sz="2400" dirty="0" smtClean="0"/>
          </a:p>
          <a:p>
            <a:r>
              <a:rPr lang="en-US" sz="2000" dirty="0" smtClean="0"/>
              <a:t>the </a:t>
            </a:r>
            <a:r>
              <a:rPr lang="en-US" sz="2000" b="1" dirty="0"/>
              <a:t>accessibility</a:t>
            </a:r>
            <a:r>
              <a:rPr lang="en-US" sz="2000" dirty="0"/>
              <a:t> of the drug and its proposed substitute</a:t>
            </a:r>
            <a:r>
              <a:rPr lang="en-US" sz="2000" dirty="0" smtClean="0"/>
              <a:t>;</a:t>
            </a:r>
          </a:p>
          <a:p>
            <a:pPr marL="0" indent="0">
              <a:buNone/>
            </a:pPr>
            <a:endParaRPr lang="en-US" sz="2000" dirty="0" smtClean="0"/>
          </a:p>
          <a:p>
            <a:r>
              <a:rPr lang="en-US" sz="2000" dirty="0" smtClean="0"/>
              <a:t>whether </a:t>
            </a:r>
            <a:r>
              <a:rPr lang="en-US" sz="2000" dirty="0"/>
              <a:t>the drug's substitute is </a:t>
            </a:r>
            <a:r>
              <a:rPr lang="en-US" sz="2000" b="1" dirty="0"/>
              <a:t>cost</a:t>
            </a:r>
            <a:r>
              <a:rPr lang="en-US" sz="2000" dirty="0"/>
              <a:t> prohibitive; </a:t>
            </a:r>
            <a:endParaRPr lang="en-US" sz="2000" dirty="0" smtClean="0"/>
          </a:p>
          <a:p>
            <a:pPr marL="0" indent="0">
              <a:buNone/>
            </a:pPr>
            <a:endParaRPr lang="en-US" sz="2000" dirty="0" smtClean="0"/>
          </a:p>
          <a:p>
            <a:r>
              <a:rPr lang="en-US" sz="2000" dirty="0" smtClean="0"/>
              <a:t>the </a:t>
            </a:r>
            <a:r>
              <a:rPr lang="en-US" sz="2000" b="1" dirty="0"/>
              <a:t>effectiveness</a:t>
            </a:r>
            <a:r>
              <a:rPr lang="en-US" sz="2000" dirty="0"/>
              <a:t> of the </a:t>
            </a:r>
            <a:r>
              <a:rPr lang="en-US" sz="2000" dirty="0" smtClean="0"/>
              <a:t>substitution (FDA approved for pain); </a:t>
            </a:r>
            <a:r>
              <a:rPr lang="en-US" sz="2000" dirty="0"/>
              <a:t>and </a:t>
            </a:r>
            <a:endParaRPr lang="en-US" sz="2000" dirty="0" smtClean="0"/>
          </a:p>
          <a:p>
            <a:pPr marL="0" indent="0">
              <a:buNone/>
            </a:pPr>
            <a:endParaRPr lang="en-US" sz="2000" dirty="0" smtClean="0"/>
          </a:p>
          <a:p>
            <a:r>
              <a:rPr lang="en-US" sz="2000" dirty="0" smtClean="0"/>
              <a:t>whether</a:t>
            </a:r>
            <a:r>
              <a:rPr lang="en-US" sz="2000" dirty="0"/>
              <a:t>, based upon the current patterns of abuse and misuse, the drug's substitute incorporates abuse deterrent technology that will be an </a:t>
            </a:r>
            <a:r>
              <a:rPr lang="en-US" sz="2000" b="1" dirty="0"/>
              <a:t>effective deterrent </a:t>
            </a:r>
            <a:r>
              <a:rPr lang="en-US" sz="2000" dirty="0"/>
              <a:t>to such abuse and misuse. </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16</a:t>
            </a:fld>
            <a:endParaRPr lang="en-US" altLang="en-US" dirty="0" smtClean="0"/>
          </a:p>
        </p:txBody>
      </p:sp>
      <p:sp>
        <p:nvSpPr>
          <p:cNvPr id="5" name="Title 1"/>
          <p:cNvSpPr txBox="1">
            <a:spLocks/>
          </p:cNvSpPr>
          <p:nvPr/>
        </p:nvSpPr>
        <p:spPr>
          <a:xfrm>
            <a:off x="4144962" y="316716"/>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Drug Product Criteria</a:t>
            </a:r>
            <a:endParaRPr lang="en-US" kern="0" dirty="0"/>
          </a:p>
        </p:txBody>
      </p:sp>
    </p:spTree>
    <p:extLst>
      <p:ext uri="{BB962C8B-B14F-4D97-AF65-F5344CB8AC3E}">
        <p14:creationId xmlns:p14="http://schemas.microsoft.com/office/powerpoint/2010/main" val="32356630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endParaRPr lang="en-US" sz="2400" dirty="0" smtClean="0"/>
          </a:p>
          <a:p>
            <a:pPr marL="0" indent="0">
              <a:buNone/>
            </a:pPr>
            <a:r>
              <a:rPr lang="en-US" sz="2400" dirty="0" smtClean="0"/>
              <a:t>“</a:t>
            </a:r>
            <a:r>
              <a:rPr lang="en-US" sz="2400" dirty="0"/>
              <a:t>Chemically Equivalent Substitution”, for the purpose of creating a formulary of drugs with abuse deterrent properties that the commission has determined may be appropriately substituted for </a:t>
            </a:r>
            <a:r>
              <a:rPr lang="en-US" sz="2400" dirty="0" smtClean="0"/>
              <a:t>opioids</a:t>
            </a:r>
            <a:r>
              <a:rPr lang="en-US" sz="2400" dirty="0" smtClean="0">
                <a:solidFill>
                  <a:srgbClr val="FF0000"/>
                </a:solidFill>
              </a:rPr>
              <a:t> </a:t>
            </a:r>
            <a:r>
              <a:rPr lang="en-US" sz="2400" dirty="0"/>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17</a:t>
            </a:fld>
            <a:endParaRPr lang="en-US" altLang="en-US" dirty="0" smtClean="0"/>
          </a:p>
        </p:txBody>
      </p:sp>
      <p:sp>
        <p:nvSpPr>
          <p:cNvPr id="5"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Chemically Equivalent Substitution</a:t>
            </a:r>
            <a:endParaRPr lang="en-US" kern="0" dirty="0"/>
          </a:p>
        </p:txBody>
      </p:sp>
    </p:spTree>
    <p:extLst>
      <p:ext uri="{BB962C8B-B14F-4D97-AF65-F5344CB8AC3E}">
        <p14:creationId xmlns:p14="http://schemas.microsoft.com/office/powerpoint/2010/main" val="23635004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2111" y="990240"/>
            <a:ext cx="3613547" cy="531019"/>
          </a:xfrm>
        </p:spPr>
        <p:txBody>
          <a:bodyPr/>
          <a:lstStyle/>
          <a:p>
            <a:r>
              <a:rPr lang="en-US" dirty="0" smtClean="0"/>
              <a:t>Pharmacokinetic Data</a:t>
            </a:r>
            <a:endParaRPr lang="en-US" dirty="0"/>
          </a:p>
        </p:txBody>
      </p:sp>
      <p:sp>
        <p:nvSpPr>
          <p:cNvPr id="4" name="Slide Number Placeholder 3"/>
          <p:cNvSpPr>
            <a:spLocks noGrp="1"/>
          </p:cNvSpPr>
          <p:nvPr>
            <p:ph type="sldNum" sz="quarter" idx="11"/>
          </p:nvPr>
        </p:nvSpPr>
        <p:spPr>
          <a:xfrm>
            <a:off x="7180922" y="6298952"/>
            <a:ext cx="1600200" cy="357188"/>
          </a:xfrm>
        </p:spPr>
        <p:txBody>
          <a:bodyPr/>
          <a:lstStyle/>
          <a:p>
            <a:pPr>
              <a:defRPr/>
            </a:pPr>
            <a:r>
              <a:rPr lang="en-US" altLang="en-US" sz="1400" dirty="0" smtClean="0">
                <a:solidFill>
                  <a:srgbClr val="000000"/>
                </a:solidFill>
              </a:rPr>
              <a:t>Slide </a:t>
            </a:r>
            <a:fld id="{8DE3B031-7C70-4991-8DFB-9E9DDFF7991E}" type="slidenum">
              <a:rPr lang="en-US" altLang="en-US" sz="1400" smtClean="0">
                <a:solidFill>
                  <a:srgbClr val="000000"/>
                </a:solidFill>
              </a:rPr>
              <a:pPr>
                <a:defRPr/>
              </a:pPr>
              <a:t>18</a:t>
            </a:fld>
            <a:endParaRPr lang="en-US" altLang="en-US" sz="1400" dirty="0">
              <a:solidFill>
                <a:srgbClr val="000000"/>
              </a:solidFill>
            </a:endParaRPr>
          </a:p>
        </p:txBody>
      </p:sp>
      <p:sp>
        <p:nvSpPr>
          <p:cNvPr id="8" name="TextBox 7"/>
          <p:cNvSpPr txBox="1"/>
          <p:nvPr/>
        </p:nvSpPr>
        <p:spPr>
          <a:xfrm>
            <a:off x="1485900" y="1530694"/>
            <a:ext cx="6247904" cy="461665"/>
          </a:xfrm>
          <a:prstGeom prst="rect">
            <a:avLst/>
          </a:prstGeom>
          <a:noFill/>
        </p:spPr>
        <p:txBody>
          <a:bodyPr wrap="square" rtlCol="0">
            <a:spAutoFit/>
          </a:bodyPr>
          <a:lstStyle/>
          <a:p>
            <a:pPr algn="ctr"/>
            <a:r>
              <a:rPr lang="en-US" b="1" dirty="0">
                <a:solidFill>
                  <a:srgbClr val="000000"/>
                </a:solidFill>
                <a:latin typeface="Calibri"/>
                <a:ea typeface="ＭＳ Ｐゴシック"/>
              </a:rPr>
              <a:t>Single-Dose Pharmacokinetic Data</a:t>
            </a:r>
            <a:endParaRPr lang="en-US" dirty="0">
              <a:solidFill>
                <a:srgbClr val="000000"/>
              </a:solidFill>
              <a:latin typeface="Calibri"/>
              <a:ea typeface="ＭＳ Ｐゴシック"/>
            </a:endParaRPr>
          </a:p>
        </p:txBody>
      </p:sp>
      <p:sp>
        <p:nvSpPr>
          <p:cNvPr id="9" name="TextBox 8"/>
          <p:cNvSpPr txBox="1"/>
          <p:nvPr/>
        </p:nvSpPr>
        <p:spPr>
          <a:xfrm>
            <a:off x="980305" y="4936955"/>
            <a:ext cx="7101014" cy="430887"/>
          </a:xfrm>
          <a:prstGeom prst="rect">
            <a:avLst/>
          </a:prstGeom>
          <a:noFill/>
        </p:spPr>
        <p:txBody>
          <a:bodyPr wrap="square" rtlCol="0">
            <a:spAutoFit/>
          </a:bodyPr>
          <a:lstStyle/>
          <a:p>
            <a:pPr fontAlgn="auto">
              <a:spcBef>
                <a:spcPts val="0"/>
              </a:spcBef>
              <a:spcAft>
                <a:spcPts val="0"/>
              </a:spcAft>
            </a:pPr>
            <a:r>
              <a:rPr lang="en-US" sz="1100" dirty="0">
                <a:solidFill>
                  <a:srgbClr val="000000"/>
                </a:solidFill>
                <a:latin typeface="Calibri"/>
                <a:ea typeface="ＭＳ Ｐゴシック"/>
              </a:rPr>
              <a:t>CV=coefficient of variation, </a:t>
            </a:r>
            <a:r>
              <a:rPr lang="en-US" sz="1100" dirty="0" smtClean="0">
                <a:solidFill>
                  <a:srgbClr val="000000"/>
                </a:solidFill>
                <a:latin typeface="Calibri"/>
                <a:ea typeface="ＭＳ Ｐゴシック"/>
              </a:rPr>
              <a:t>ER=extended-release</a:t>
            </a:r>
            <a:r>
              <a:rPr lang="en-US" sz="1100" dirty="0">
                <a:solidFill>
                  <a:srgbClr val="000000"/>
                </a:solidFill>
                <a:latin typeface="Calibri"/>
                <a:ea typeface="ＭＳ Ｐゴシック"/>
              </a:rPr>
              <a:t>			Yellow=List </a:t>
            </a:r>
            <a:r>
              <a:rPr lang="en-US" sz="1100" dirty="0" smtClean="0">
                <a:solidFill>
                  <a:srgbClr val="000000"/>
                </a:solidFill>
                <a:latin typeface="Calibri"/>
                <a:ea typeface="ＭＳ Ｐゴシック"/>
              </a:rPr>
              <a:t>A</a:t>
            </a:r>
            <a:r>
              <a:rPr lang="en-US" sz="1100" dirty="0">
                <a:solidFill>
                  <a:srgbClr val="000000"/>
                </a:solidFill>
                <a:latin typeface="Calibri"/>
                <a:ea typeface="ＭＳ Ｐゴシック"/>
              </a:rPr>
              <a:t>				</a:t>
            </a:r>
            <a:r>
              <a:rPr lang="en-US" sz="1100" dirty="0" smtClean="0">
                <a:solidFill>
                  <a:srgbClr val="000000"/>
                </a:solidFill>
                <a:latin typeface="Calibri"/>
                <a:ea typeface="ＭＳ Ｐゴシック"/>
              </a:rPr>
              <a:t>			Green=List B</a:t>
            </a:r>
            <a:endParaRPr lang="en-US" sz="1100" dirty="0">
              <a:solidFill>
                <a:srgbClr val="000000"/>
              </a:solidFill>
              <a:latin typeface="Calibri"/>
              <a:ea typeface="ＭＳ Ｐゴシック"/>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3431470"/>
              </p:ext>
            </p:extLst>
          </p:nvPr>
        </p:nvGraphicFramePr>
        <p:xfrm>
          <a:off x="741402" y="2091600"/>
          <a:ext cx="7784759" cy="2742337"/>
        </p:xfrm>
        <a:graphic>
          <a:graphicData uri="http://schemas.openxmlformats.org/drawingml/2006/table">
            <a:tbl>
              <a:tblPr firstRow="1" firstCol="1" bandRow="1"/>
              <a:tblGrid>
                <a:gridCol w="1300327"/>
                <a:gridCol w="1300327"/>
                <a:gridCol w="1300327"/>
                <a:gridCol w="1300327"/>
                <a:gridCol w="1300327"/>
                <a:gridCol w="1283124"/>
              </a:tblGrid>
              <a:tr h="1133293">
                <a:tc>
                  <a:txBody>
                    <a:bodyPr/>
                    <a:lstStyle/>
                    <a:p>
                      <a:pPr marL="0" marR="0" algn="ctr">
                        <a:spcBef>
                          <a:spcPts val="0"/>
                        </a:spcBef>
                        <a:spcAft>
                          <a:spcPts val="0"/>
                        </a:spcAft>
                      </a:pPr>
                      <a:r>
                        <a:rPr lang="en-US" sz="1000" b="1" dirty="0">
                          <a:effectLst/>
                          <a:latin typeface="Arial"/>
                          <a:ea typeface="Calibri"/>
                          <a:cs typeface="Times New Roman"/>
                        </a:rPr>
                        <a:t>Drug</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Dose</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Peak Concentration (C</a:t>
                      </a:r>
                      <a:r>
                        <a:rPr lang="en-US" sz="1000" b="1" baseline="-25000" dirty="0">
                          <a:effectLst/>
                          <a:latin typeface="Arial"/>
                          <a:ea typeface="Calibri"/>
                          <a:cs typeface="Times New Roman"/>
                        </a:rPr>
                        <a:t>max</a:t>
                      </a:r>
                      <a:r>
                        <a:rPr lang="en-US" sz="1000" b="1" dirty="0">
                          <a:effectLst/>
                          <a:latin typeface="Arial"/>
                          <a:ea typeface="Calibri"/>
                          <a:cs typeface="Times New Roman"/>
                        </a:rPr>
                        <a:t>, mean </a:t>
                      </a:r>
                      <a:r>
                        <a:rPr lang="en-US" sz="1000" b="1" dirty="0" smtClean="0">
                          <a:effectLst/>
                          <a:latin typeface="Arial"/>
                          <a:ea typeface="Calibri"/>
                          <a:cs typeface="Times New Roman"/>
                        </a:rPr>
                        <a:t>[CV%])</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Time to Peak Concentration (</a:t>
                      </a:r>
                      <a:r>
                        <a:rPr lang="en-US" sz="1000" b="1" dirty="0" err="1">
                          <a:effectLst/>
                          <a:latin typeface="Arial"/>
                          <a:ea typeface="Calibri"/>
                          <a:cs typeface="Times New Roman"/>
                        </a:rPr>
                        <a:t>t</a:t>
                      </a:r>
                      <a:r>
                        <a:rPr lang="en-US" sz="1000" b="1" baseline="-25000" dirty="0" err="1">
                          <a:effectLst/>
                          <a:latin typeface="Arial"/>
                          <a:ea typeface="Calibri"/>
                          <a:cs typeface="Times New Roman"/>
                        </a:rPr>
                        <a:t>max</a:t>
                      </a:r>
                      <a:r>
                        <a:rPr lang="en-US" sz="1000" b="1" dirty="0">
                          <a:effectLst/>
                          <a:latin typeface="Arial"/>
                          <a:ea typeface="Calibri"/>
                          <a:cs typeface="Times New Roman"/>
                        </a:rPr>
                        <a:t>, </a:t>
                      </a:r>
                      <a:r>
                        <a:rPr lang="en-US" sz="1000" b="1" dirty="0" smtClean="0">
                          <a:effectLst/>
                          <a:latin typeface="Arial"/>
                          <a:ea typeface="Calibri"/>
                          <a:cs typeface="Times New Roman"/>
                        </a:rPr>
                        <a:t>median [range])</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Elimination Half-Life (t</a:t>
                      </a:r>
                      <a:r>
                        <a:rPr lang="en-US" sz="1000" b="1" baseline="-25000">
                          <a:effectLst/>
                          <a:latin typeface="Arial"/>
                          <a:ea typeface="Calibri"/>
                          <a:cs typeface="Times New Roman"/>
                        </a:rPr>
                        <a:t>1/2</a:t>
                      </a:r>
                      <a:r>
                        <a:rPr lang="en-US" sz="1000" b="1">
                          <a:effectLst/>
                          <a:latin typeface="Arial"/>
                          <a:ea typeface="Calibri"/>
                          <a:cs typeface="Times New Roman"/>
                        </a:rPr>
                        <a:t>, mean [CV%])</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Area Under the Curve (AUC</a:t>
                      </a:r>
                      <a:r>
                        <a:rPr lang="en-US" sz="1000" b="1" baseline="-25000">
                          <a:effectLst/>
                          <a:latin typeface="Arial"/>
                          <a:ea typeface="Calibri"/>
                          <a:cs typeface="Times New Roman"/>
                        </a:rPr>
                        <a:t>0-</a:t>
                      </a:r>
                      <a:r>
                        <a:rPr lang="en-US" sz="1000" b="1" baseline="-25000">
                          <a:effectLst/>
                          <a:latin typeface="Arial"/>
                          <a:ea typeface="Calibri"/>
                          <a:cs typeface="Arial"/>
                        </a:rPr>
                        <a:t>∞</a:t>
                      </a:r>
                      <a:r>
                        <a:rPr lang="en-US" sz="1000" b="1">
                          <a:effectLst/>
                          <a:latin typeface="Arial"/>
                          <a:ea typeface="Calibri"/>
                          <a:cs typeface="Arial"/>
                        </a:rPr>
                        <a:t>, mean [CV%]</a:t>
                      </a:r>
                      <a:r>
                        <a:rPr lang="en-US" sz="1000" b="1">
                          <a:effectLst/>
                          <a:latin typeface="Arial"/>
                          <a:ea typeface="Calibri"/>
                          <a:cs typeface="Times New Roman"/>
                        </a:rPr>
                        <a:t>)</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787734">
                <a:tc>
                  <a:txBody>
                    <a:bodyPr/>
                    <a:lstStyle/>
                    <a:p>
                      <a:pPr marL="0" marR="0">
                        <a:spcBef>
                          <a:spcPts val="0"/>
                        </a:spcBef>
                        <a:spcAft>
                          <a:spcPts val="0"/>
                        </a:spcAft>
                      </a:pPr>
                      <a:r>
                        <a:rPr lang="en-US" sz="1000" baseline="0" dirty="0" smtClean="0">
                          <a:effectLst/>
                          <a:latin typeface="Arial"/>
                          <a:ea typeface="Calibri"/>
                          <a:cs typeface="Times New Roman"/>
                        </a:rPr>
                        <a:t>Hysingla ER</a:t>
                      </a:r>
                      <a:r>
                        <a:rPr lang="en-US" sz="1000" baseline="30000" dirty="0" smtClean="0">
                          <a:effectLst/>
                          <a:latin typeface="Arial"/>
                          <a:ea typeface="Calibri"/>
                          <a:cs typeface="Times New Roman"/>
                        </a:rPr>
                        <a:t>®</a:t>
                      </a:r>
                      <a:r>
                        <a:rPr lang="en-US" sz="1000" dirty="0" smtClean="0">
                          <a:effectLst/>
                          <a:latin typeface="Arial"/>
                          <a:ea typeface="Calibri"/>
                          <a:cs typeface="Times New Roman"/>
                        </a:rPr>
                        <a:t> (hydrocodone</a:t>
                      </a:r>
                      <a:r>
                        <a:rPr lang="en-US" sz="1000" baseline="0" dirty="0" smtClean="0">
                          <a:effectLst/>
                          <a:latin typeface="Arial"/>
                          <a:ea typeface="Calibri"/>
                          <a:cs typeface="Times New Roman"/>
                        </a:rPr>
                        <a:t> ER tablet</a:t>
                      </a:r>
                      <a:r>
                        <a:rPr lang="en-US" sz="1000" dirty="0" smtClean="0">
                          <a:effectLst/>
                          <a:latin typeface="Arial"/>
                          <a:ea typeface="Calibri"/>
                          <a:cs typeface="Times New Roman"/>
                        </a:rPr>
                        <a:t>)</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40</a:t>
                      </a:r>
                      <a:r>
                        <a:rPr lang="en-US" sz="1000" baseline="0" dirty="0" smtClean="0">
                          <a:effectLst/>
                          <a:latin typeface="Arial"/>
                          <a:ea typeface="Calibri"/>
                          <a:cs typeface="Times New Roman"/>
                        </a:rPr>
                        <a:t> mg</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33.9 (34.81%) </a:t>
                      </a:r>
                      <a:r>
                        <a:rPr lang="en-US" sz="1000" dirty="0">
                          <a:effectLst/>
                          <a:latin typeface="Arial"/>
                          <a:ea typeface="Calibri"/>
                          <a:cs typeface="Times New Roman"/>
                        </a:rPr>
                        <a:t>ng/mL</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 16.0 (6.0</a:t>
                      </a:r>
                      <a:r>
                        <a:rPr lang="en-US" sz="1000" baseline="0" dirty="0" smtClean="0">
                          <a:effectLst/>
                          <a:latin typeface="Arial"/>
                          <a:ea typeface="Calibri"/>
                          <a:cs typeface="Times New Roman"/>
                        </a:rPr>
                        <a:t> to 24.0</a:t>
                      </a:r>
                      <a:r>
                        <a:rPr lang="en-US" sz="1000" dirty="0" smtClean="0">
                          <a:effectLst/>
                          <a:latin typeface="Arial"/>
                          <a:ea typeface="Calibri"/>
                          <a:cs typeface="Times New Roman"/>
                        </a:rPr>
                        <a:t>)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 7.7 (27.27%) </a:t>
                      </a:r>
                      <a:r>
                        <a:rPr lang="en-US" sz="1000" dirty="0">
                          <a:effectLst/>
                          <a:latin typeface="Arial"/>
                          <a:ea typeface="Calibri"/>
                          <a:cs typeface="Times New Roman"/>
                        </a:rPr>
                        <a:t>hours</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622 (40.51%) </a:t>
                      </a:r>
                      <a:r>
                        <a:rPr lang="en-US" sz="1000" dirty="0">
                          <a:effectLst/>
                          <a:latin typeface="Arial"/>
                          <a:ea typeface="Calibri"/>
                          <a:cs typeface="Times New Roman"/>
                        </a:rPr>
                        <a:t>ng </a:t>
                      </a:r>
                      <a:r>
                        <a:rPr lang="en-US" sz="1000" dirty="0">
                          <a:effectLst/>
                          <a:latin typeface="Arial"/>
                          <a:ea typeface="Calibri"/>
                          <a:cs typeface="Arial"/>
                        </a:rPr>
                        <a:t>• hr/mL</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82131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dirty="0" smtClean="0">
                          <a:effectLst/>
                          <a:latin typeface="Arial"/>
                          <a:ea typeface="Calibri"/>
                          <a:cs typeface="Times New Roman"/>
                        </a:rPr>
                        <a:t>Zohydro</a:t>
                      </a:r>
                      <a:r>
                        <a:rPr lang="en-US" sz="1000" baseline="0" dirty="0" smtClean="0">
                          <a:effectLst/>
                          <a:latin typeface="Arial"/>
                          <a:ea typeface="Calibri"/>
                          <a:cs typeface="Times New Roman"/>
                        </a:rPr>
                        <a:t> ER</a:t>
                      </a:r>
                      <a:r>
                        <a:rPr lang="en-US" sz="1000" baseline="30000" dirty="0" smtClean="0">
                          <a:effectLst/>
                          <a:latin typeface="Arial"/>
                          <a:ea typeface="Calibri"/>
                          <a:cs typeface="Times New Roman"/>
                        </a:rPr>
                        <a:t>®</a:t>
                      </a:r>
                      <a:r>
                        <a:rPr lang="en-US" sz="1000" baseline="0" dirty="0" smtClean="0">
                          <a:effectLst/>
                          <a:latin typeface="Arial"/>
                          <a:ea typeface="Calibri"/>
                          <a:cs typeface="Times New Roman"/>
                        </a:rPr>
                        <a:t> (hydrocodone ER capsule)</a:t>
                      </a:r>
                      <a:endParaRPr lang="en-US" sz="1000" dirty="0" smtClean="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40 mg</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37.5 (23.52%) </a:t>
                      </a:r>
                      <a:r>
                        <a:rPr lang="en-US" sz="1000" dirty="0">
                          <a:effectLst/>
                          <a:latin typeface="Arial"/>
                          <a:ea typeface="Calibri"/>
                          <a:cs typeface="Times New Roman"/>
                        </a:rPr>
                        <a:t>ng/mL</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6.0 (4.0 to 10.0)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9.4 (25.53%)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596 (28.97%) </a:t>
                      </a:r>
                      <a:r>
                        <a:rPr lang="en-US" sz="1000" dirty="0">
                          <a:effectLst/>
                          <a:latin typeface="Arial"/>
                          <a:ea typeface="Calibri"/>
                          <a:cs typeface="Times New Roman"/>
                        </a:rPr>
                        <a:t>ng </a:t>
                      </a:r>
                      <a:r>
                        <a:rPr lang="en-US" sz="1000" dirty="0">
                          <a:effectLst/>
                          <a:latin typeface="Arial"/>
                          <a:ea typeface="Calibri"/>
                          <a:cs typeface="Arial"/>
                        </a:rPr>
                        <a:t>• hr/mL</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11" name="TextBox 10"/>
          <p:cNvSpPr txBox="1"/>
          <p:nvPr/>
        </p:nvSpPr>
        <p:spPr>
          <a:xfrm>
            <a:off x="806897" y="5829592"/>
            <a:ext cx="4371101" cy="938719"/>
          </a:xfrm>
          <a:prstGeom prst="rect">
            <a:avLst/>
          </a:prstGeom>
          <a:noFill/>
        </p:spPr>
        <p:txBody>
          <a:bodyPr wrap="square" rtlCol="0">
            <a:spAutoFit/>
          </a:bodyPr>
          <a:lstStyle/>
          <a:p>
            <a:pPr fontAlgn="auto">
              <a:spcBef>
                <a:spcPts val="0"/>
              </a:spcBef>
              <a:spcAft>
                <a:spcPts val="0"/>
              </a:spcAft>
            </a:pPr>
            <a:r>
              <a:rPr lang="en-US" sz="1100" dirty="0" smtClean="0">
                <a:solidFill>
                  <a:srgbClr val="000000"/>
                </a:solidFill>
                <a:latin typeface="Calibri"/>
                <a:ea typeface="ＭＳ Ｐゴシック"/>
              </a:rPr>
              <a:t>NDA </a:t>
            </a:r>
            <a:r>
              <a:rPr lang="en-US" sz="1100" dirty="0">
                <a:solidFill>
                  <a:srgbClr val="000000"/>
                </a:solidFill>
                <a:latin typeface="Calibri"/>
                <a:ea typeface="ＭＳ Ｐゴシック"/>
              </a:rPr>
              <a:t>Data Source:</a:t>
            </a:r>
          </a:p>
          <a:p>
            <a:pPr fontAlgn="auto">
              <a:spcBef>
                <a:spcPts val="0"/>
              </a:spcBef>
              <a:spcAft>
                <a:spcPts val="0"/>
              </a:spcAft>
            </a:pPr>
            <a:r>
              <a:rPr lang="en-US" sz="1100" dirty="0" err="1">
                <a:solidFill>
                  <a:srgbClr val="000000"/>
                </a:solidFill>
                <a:latin typeface="Calibri"/>
                <a:ea typeface="ＭＳ Ｐゴシック"/>
              </a:rPr>
              <a:t>Drugs@FDA</a:t>
            </a:r>
            <a:r>
              <a:rPr lang="en-US" sz="1100" dirty="0">
                <a:solidFill>
                  <a:srgbClr val="000000"/>
                </a:solidFill>
                <a:latin typeface="Calibri"/>
                <a:ea typeface="ＭＳ Ｐゴシック"/>
              </a:rPr>
              <a:t> [database on the Internet]. Rockville (MD): Food and Drug Administration (US), Center for Drug Evaluation and Research; 2016 [cited 2016 Apr </a:t>
            </a:r>
            <a:r>
              <a:rPr lang="en-US" sz="1100" dirty="0" smtClean="0">
                <a:solidFill>
                  <a:srgbClr val="000000"/>
                </a:solidFill>
                <a:latin typeface="Calibri"/>
                <a:ea typeface="ＭＳ Ｐゴシック"/>
              </a:rPr>
              <a:t>29]. </a:t>
            </a:r>
            <a:r>
              <a:rPr lang="en-US" sz="1100" dirty="0">
                <a:solidFill>
                  <a:srgbClr val="000000"/>
                </a:solidFill>
                <a:latin typeface="Calibri"/>
                <a:ea typeface="ＭＳ Ｐゴシック"/>
              </a:rPr>
              <a:t>Available from: </a:t>
            </a:r>
            <a:r>
              <a:rPr lang="en-US" sz="1100" u="sng" dirty="0">
                <a:solidFill>
                  <a:srgbClr val="000000"/>
                </a:solidFill>
                <a:latin typeface="Calibri"/>
                <a:ea typeface="ＭＳ Ｐゴシック"/>
                <a:hlinkClick r:id="rId3"/>
              </a:rPr>
              <a:t>http://www.accessdata.fda.gov/scripts/cder/drugsatfda/index.cfm</a:t>
            </a:r>
            <a:r>
              <a:rPr lang="en-US" sz="1100" dirty="0">
                <a:solidFill>
                  <a:srgbClr val="000000"/>
                </a:solidFill>
                <a:latin typeface="Calibri"/>
                <a:ea typeface="ＭＳ Ｐゴシック"/>
              </a:rPr>
              <a:t>.</a:t>
            </a:r>
          </a:p>
        </p:txBody>
      </p:sp>
      <p:sp>
        <p:nvSpPr>
          <p:cNvPr id="10"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solidFill>
                  <a:srgbClr val="FFFFFF"/>
                </a:solidFill>
              </a:rPr>
              <a:t> Single-Dose Pharmacokinetic Data - </a:t>
            </a:r>
            <a:r>
              <a:rPr lang="en-US" kern="0" dirty="0" err="1" smtClean="0">
                <a:solidFill>
                  <a:srgbClr val="FFFFFF"/>
                </a:solidFill>
              </a:rPr>
              <a:t>Hysingla</a:t>
            </a:r>
            <a:endParaRPr lang="en-US" kern="0" dirty="0">
              <a:solidFill>
                <a:srgbClr val="FFFFFF"/>
              </a:solidFill>
            </a:endParaRPr>
          </a:p>
        </p:txBody>
      </p:sp>
    </p:spTree>
    <p:extLst>
      <p:ext uri="{BB962C8B-B14F-4D97-AF65-F5344CB8AC3E}">
        <p14:creationId xmlns:p14="http://schemas.microsoft.com/office/powerpoint/2010/main" val="2871530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Hysingla ER</a:t>
            </a:r>
            <a:r>
              <a:rPr lang="en-US" baseline="30000" dirty="0" smtClean="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19</a:t>
            </a:fld>
            <a:endParaRPr lang="en-US" alt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862706338"/>
              </p:ext>
            </p:extLst>
          </p:nvPr>
        </p:nvGraphicFramePr>
        <p:xfrm>
          <a:off x="457200" y="1547078"/>
          <a:ext cx="8229599" cy="3061711"/>
        </p:xfrm>
        <a:graphic>
          <a:graphicData uri="http://schemas.openxmlformats.org/drawingml/2006/table">
            <a:tbl>
              <a:tblPr firstRow="1" firstCol="1" bandRow="1"/>
              <a:tblGrid>
                <a:gridCol w="876442"/>
                <a:gridCol w="819897"/>
                <a:gridCol w="876442"/>
                <a:gridCol w="689138"/>
                <a:gridCol w="1040186"/>
                <a:gridCol w="832855"/>
                <a:gridCol w="742148"/>
                <a:gridCol w="848169"/>
                <a:gridCol w="848169"/>
                <a:gridCol w="656153"/>
              </a:tblGrid>
              <a:tr h="612343">
                <a:tc>
                  <a:txBody>
                    <a:bodyPr/>
                    <a:lstStyle/>
                    <a:p>
                      <a:pPr marL="0" marR="0" algn="ctr">
                        <a:lnSpc>
                          <a:spcPct val="115000"/>
                        </a:lnSpc>
                        <a:spcBef>
                          <a:spcPts val="0"/>
                        </a:spcBef>
                        <a:spcAft>
                          <a:spcPts val="0"/>
                        </a:spcAft>
                      </a:pPr>
                      <a:r>
                        <a:rPr lang="en-US" sz="900" b="1" dirty="0">
                          <a:effectLst/>
                          <a:latin typeface="Arial"/>
                          <a:ea typeface="Calibri"/>
                          <a:cs typeface="Times New Roman"/>
                        </a:rPr>
                        <a:t>Medication</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Active Ingredient</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Strengths</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Dosage Form</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Route of Administration</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Dosing Schedule</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Cost/unit*</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Units Dispensed 2015</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Approximate Cost 2015</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900" b="1">
                          <a:effectLst/>
                          <a:latin typeface="Arial"/>
                          <a:ea typeface="Calibri"/>
                          <a:cs typeface="Times New Roman"/>
                        </a:rPr>
                        <a:t>ADP Efficacy</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4114">
                <a:tc rowSpan="6">
                  <a:txBody>
                    <a:bodyPr/>
                    <a:lstStyle/>
                    <a:p>
                      <a:pPr marL="0" marR="0">
                        <a:lnSpc>
                          <a:spcPct val="115000"/>
                        </a:lnSpc>
                        <a:spcBef>
                          <a:spcPts val="0"/>
                        </a:spcBef>
                        <a:spcAft>
                          <a:spcPts val="0"/>
                        </a:spcAft>
                      </a:pPr>
                      <a:r>
                        <a:rPr lang="en-US" sz="900" dirty="0">
                          <a:effectLst/>
                          <a:latin typeface="Arial"/>
                          <a:ea typeface="Calibri"/>
                          <a:cs typeface="Times New Roman"/>
                        </a:rPr>
                        <a:t>Hysingla ER</a:t>
                      </a:r>
                      <a:r>
                        <a:rPr lang="en-US" sz="900" baseline="30000" dirty="0">
                          <a:effectLst/>
                          <a:latin typeface="Arial"/>
                          <a:ea typeface="Calibri"/>
                          <a:cs typeface="Times New Roman"/>
                        </a:rPr>
                        <a:t>®</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hydrocodone</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 mg</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extended-release tablet</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Oral</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Q24H</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$7.19</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8,376</a:t>
                      </a:r>
                      <a:endParaRPr lang="en-US" sz="100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$60,223 </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Category II</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30 mg</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$10.50</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5,422</a:t>
                      </a:r>
                      <a:endParaRPr lang="en-US" sz="100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$56,931 </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40 mg</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$14.15</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4,612</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$65,260 </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60 mg</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$19.59</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2,380</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$46,624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80 mg</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$26.41</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1,383</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$36,525 </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100 mg</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$33.61</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371</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$12,469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lang="en-US"/>
                    </a:p>
                  </a:txBody>
                  <a:tcPr/>
                </a:tc>
              </a:tr>
              <a:tr h="204114">
                <a:tc rowSpan="6">
                  <a:txBody>
                    <a:bodyPr/>
                    <a:lstStyle/>
                    <a:p>
                      <a:pPr marL="0" marR="0">
                        <a:lnSpc>
                          <a:spcPct val="115000"/>
                        </a:lnSpc>
                        <a:spcBef>
                          <a:spcPts val="0"/>
                        </a:spcBef>
                        <a:spcAft>
                          <a:spcPts val="0"/>
                        </a:spcAft>
                      </a:pPr>
                      <a:r>
                        <a:rPr lang="en-US" sz="900" dirty="0">
                          <a:effectLst/>
                          <a:latin typeface="Arial"/>
                          <a:ea typeface="Calibri"/>
                          <a:cs typeface="Times New Roman"/>
                        </a:rPr>
                        <a:t>Zohydro ER</a:t>
                      </a:r>
                      <a:r>
                        <a:rPr lang="en-US" sz="900" baseline="30000" dirty="0">
                          <a:effectLst/>
                          <a:latin typeface="Arial"/>
                          <a:ea typeface="Calibri"/>
                          <a:cs typeface="Times New Roman"/>
                        </a:rPr>
                        <a:t>®</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hydrocodone</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10 mg</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extended-release capsule</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dirty="0">
                          <a:effectLst/>
                          <a:latin typeface="Arial"/>
                          <a:ea typeface="Calibri"/>
                          <a:cs typeface="Times New Roman"/>
                        </a:rPr>
                        <a:t>Oral</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Q12H</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$6.75</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70</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$473 </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6">
                  <a:txBody>
                    <a:bodyPr/>
                    <a:lstStyle/>
                    <a:p>
                      <a:pPr marL="0" marR="0" algn="ctr">
                        <a:lnSpc>
                          <a:spcPct val="115000"/>
                        </a:lnSpc>
                        <a:spcBef>
                          <a:spcPts val="0"/>
                        </a:spcBef>
                        <a:spcAft>
                          <a:spcPts val="0"/>
                        </a:spcAft>
                      </a:pPr>
                      <a:r>
                        <a:rPr lang="en-US" sz="900">
                          <a:effectLst/>
                          <a:latin typeface="Arial"/>
                          <a:ea typeface="Calibri"/>
                          <a:cs typeface="Times New Roman"/>
                        </a:rPr>
                        <a:t>Category III</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15 mg</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$7.21</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352</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$2,538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20 mg</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$7.44</a:t>
                      </a:r>
                      <a:endParaRPr lang="en-US" sz="1000" dirty="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230</a:t>
                      </a:r>
                      <a:endParaRPr lang="en-US" sz="1000" dirty="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$1,711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30 mg</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$7.67</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0</a:t>
                      </a:r>
                      <a:endParaRPr lang="en-US" sz="100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$0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40 mg</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$7.90</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90</a:t>
                      </a:r>
                      <a:endParaRPr lang="en-US" sz="100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$711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r h="20411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50 mg</a:t>
                      </a:r>
                      <a:endParaRPr lang="en-US" sz="100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a:effectLst/>
                          <a:latin typeface="Arial"/>
                          <a:ea typeface="Calibri"/>
                          <a:cs typeface="Times New Roman"/>
                        </a:rPr>
                        <a:t>$8.24</a:t>
                      </a:r>
                      <a:endParaRPr lang="en-US" sz="1000">
                        <a:effectLst/>
                        <a:latin typeface="Calibri"/>
                        <a:ea typeface="Calibri"/>
                        <a:cs typeface="Times New Roman"/>
                      </a:endParaRPr>
                    </a:p>
                  </a:txBody>
                  <a:tcPr marL="65042" marR="6504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a:effectLst/>
                          <a:latin typeface="Arial"/>
                          <a:ea typeface="Calibri"/>
                          <a:cs typeface="Times New Roman"/>
                        </a:rPr>
                        <a:t>420</a:t>
                      </a:r>
                      <a:endParaRPr lang="en-US" sz="1000">
                        <a:effectLst/>
                        <a:latin typeface="Calibri"/>
                        <a:ea typeface="Calibri"/>
                        <a:cs typeface="Times New Roman"/>
                      </a:endParaRPr>
                    </a:p>
                  </a:txBody>
                  <a:tcPr marL="65042" marR="650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900" dirty="0">
                          <a:effectLst/>
                          <a:latin typeface="Arial"/>
                          <a:ea typeface="Calibri"/>
                          <a:cs typeface="Times New Roman"/>
                        </a:rPr>
                        <a:t>$3,461 </a:t>
                      </a:r>
                      <a:endParaRPr lang="en-US" sz="1000" dirty="0">
                        <a:effectLst/>
                        <a:latin typeface="Calibri"/>
                        <a:ea typeface="Calibri"/>
                        <a:cs typeface="Times New Roman"/>
                      </a:endParaRPr>
                    </a:p>
                  </a:txBody>
                  <a:tcPr marL="65042" marR="65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r>
            </a:tbl>
          </a:graphicData>
        </a:graphic>
      </p:graphicFrame>
      <p:sp>
        <p:nvSpPr>
          <p:cNvPr id="6" name="TextBox 5"/>
          <p:cNvSpPr txBox="1"/>
          <p:nvPr/>
        </p:nvSpPr>
        <p:spPr>
          <a:xfrm>
            <a:off x="1485900" y="1119535"/>
            <a:ext cx="6247904" cy="461665"/>
          </a:xfrm>
          <a:prstGeom prst="rect">
            <a:avLst/>
          </a:prstGeom>
          <a:noFill/>
        </p:spPr>
        <p:txBody>
          <a:bodyPr wrap="square" rtlCol="0">
            <a:spAutoFit/>
          </a:bodyPr>
          <a:lstStyle/>
          <a:p>
            <a:pPr algn="ctr"/>
            <a:r>
              <a:rPr lang="en-US" b="1" dirty="0" smtClean="0">
                <a:solidFill>
                  <a:srgbClr val="000000"/>
                </a:solidFill>
                <a:latin typeface="Calibri"/>
                <a:ea typeface="ＭＳ Ｐゴシック"/>
              </a:rPr>
              <a:t>Hysingla ER</a:t>
            </a:r>
            <a:r>
              <a:rPr lang="en-US" b="1" baseline="30000" dirty="0" smtClean="0">
                <a:solidFill>
                  <a:srgbClr val="000000"/>
                </a:solidFill>
                <a:latin typeface="Calibri"/>
                <a:ea typeface="ＭＳ Ｐゴシック"/>
              </a:rPr>
              <a:t>®</a:t>
            </a:r>
            <a:r>
              <a:rPr lang="en-US" b="1" dirty="0" smtClean="0">
                <a:solidFill>
                  <a:srgbClr val="000000"/>
                </a:solidFill>
                <a:latin typeface="Calibri"/>
                <a:ea typeface="ＭＳ Ｐゴシック"/>
              </a:rPr>
              <a:t> and Zohydro ER</a:t>
            </a:r>
            <a:r>
              <a:rPr lang="en-US" b="1" baseline="30000" dirty="0" smtClean="0">
                <a:solidFill>
                  <a:srgbClr val="000000"/>
                </a:solidFill>
                <a:latin typeface="Calibri"/>
                <a:ea typeface="ＭＳ Ｐゴシック"/>
              </a:rPr>
              <a:t>®</a:t>
            </a:r>
            <a:endParaRPr lang="en-US" dirty="0">
              <a:solidFill>
                <a:srgbClr val="000000"/>
              </a:solidFill>
              <a:latin typeface="Calibri"/>
              <a:ea typeface="ＭＳ Ｐゴシック"/>
            </a:endParaRPr>
          </a:p>
        </p:txBody>
      </p:sp>
      <p:sp>
        <p:nvSpPr>
          <p:cNvPr id="7" name="TextBox 6"/>
          <p:cNvSpPr txBox="1"/>
          <p:nvPr/>
        </p:nvSpPr>
        <p:spPr>
          <a:xfrm>
            <a:off x="570013" y="4609944"/>
            <a:ext cx="7433953" cy="430887"/>
          </a:xfrm>
          <a:prstGeom prst="rect">
            <a:avLst/>
          </a:prstGeom>
          <a:noFill/>
        </p:spPr>
        <p:txBody>
          <a:bodyPr wrap="square" rtlCol="0">
            <a:spAutoFit/>
          </a:bodyPr>
          <a:lstStyle/>
          <a:p>
            <a:r>
              <a:rPr lang="en-US" sz="1100" dirty="0">
                <a:solidFill>
                  <a:srgbClr val="000000"/>
                </a:solidFill>
              </a:rPr>
              <a:t>*Wholesale acquisition cost per Online Red Book as of </a:t>
            </a:r>
            <a:r>
              <a:rPr lang="en-US" sz="1100" dirty="0" smtClean="0">
                <a:solidFill>
                  <a:srgbClr val="000000"/>
                </a:solidFill>
              </a:rPr>
              <a:t>3/15/2016			Yellow=List A</a:t>
            </a:r>
            <a:endParaRPr lang="en-US" sz="1100" dirty="0">
              <a:solidFill>
                <a:srgbClr val="000000"/>
              </a:solidFill>
            </a:endParaRPr>
          </a:p>
          <a:p>
            <a:r>
              <a:rPr lang="en-US" sz="1100" dirty="0">
                <a:solidFill>
                  <a:srgbClr val="000000"/>
                </a:solidFill>
              </a:rPr>
              <a:t>ADP=abuse-deterrent property, </a:t>
            </a:r>
            <a:r>
              <a:rPr lang="en-US" sz="1100" dirty="0" smtClean="0">
                <a:solidFill>
                  <a:srgbClr val="000000"/>
                </a:solidFill>
              </a:rPr>
              <a:t>Q12H=every 12 hours, Q24H=every 24 hours			Green=List B</a:t>
            </a:r>
            <a:endParaRPr lang="en-US" sz="1100" dirty="0">
              <a:solidFill>
                <a:srgbClr val="000000"/>
              </a:solidFill>
            </a:endParaRPr>
          </a:p>
        </p:txBody>
      </p:sp>
      <p:sp>
        <p:nvSpPr>
          <p:cNvPr id="8" name="TextBox 7"/>
          <p:cNvSpPr txBox="1"/>
          <p:nvPr/>
        </p:nvSpPr>
        <p:spPr>
          <a:xfrm>
            <a:off x="489858" y="5092216"/>
            <a:ext cx="8330539" cy="1631216"/>
          </a:xfrm>
          <a:prstGeom prst="rect">
            <a:avLst/>
          </a:prstGeom>
          <a:noFill/>
        </p:spPr>
        <p:txBody>
          <a:bodyPr wrap="square" rtlCol="0">
            <a:spAutoFit/>
          </a:bodyPr>
          <a:lstStyle/>
          <a:p>
            <a:r>
              <a:rPr lang="en-US" sz="2000" dirty="0"/>
              <a:t>Cost of </a:t>
            </a:r>
            <a:r>
              <a:rPr lang="en-US" sz="2000" dirty="0" smtClean="0"/>
              <a:t>Substitution (100% Conversion): $3,234</a:t>
            </a:r>
          </a:p>
          <a:p>
            <a:r>
              <a:rPr lang="en-US" sz="2000" dirty="0" smtClean="0"/>
              <a:t>Cost of Substitution (75% Conversion): $2,426</a:t>
            </a:r>
          </a:p>
          <a:p>
            <a:r>
              <a:rPr lang="en-US" sz="2000" dirty="0" smtClean="0"/>
              <a:t>Cost of Substitution (50% Conversion): $1,617</a:t>
            </a:r>
          </a:p>
          <a:p>
            <a:r>
              <a:rPr lang="en-US" sz="2000" dirty="0" smtClean="0"/>
              <a:t>Percent Change in Cost: +36.36% </a:t>
            </a:r>
          </a:p>
          <a:p>
            <a:r>
              <a:rPr lang="en-US" sz="2000" dirty="0" smtClean="0"/>
              <a:t>Possible Patient Impact: Approximately 10 </a:t>
            </a:r>
            <a:endParaRPr lang="en-US" sz="2000" dirty="0"/>
          </a:p>
        </p:txBody>
      </p:sp>
    </p:spTree>
    <p:extLst>
      <p:ext uri="{BB962C8B-B14F-4D97-AF65-F5344CB8AC3E}">
        <p14:creationId xmlns:p14="http://schemas.microsoft.com/office/powerpoint/2010/main" val="166618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a:spcAft>
                <a:spcPts val="1800"/>
              </a:spcAft>
              <a:buSzPct val="75000"/>
            </a:pPr>
            <a:r>
              <a:rPr lang="en-US" altLang="en-US" sz="2400" dirty="0" smtClean="0"/>
              <a:t>Review of May 5</a:t>
            </a:r>
            <a:r>
              <a:rPr lang="en-US" altLang="en-US" sz="2400" baseline="30000" dirty="0" smtClean="0"/>
              <a:t>th</a:t>
            </a:r>
            <a:r>
              <a:rPr lang="en-US" altLang="en-US" sz="2400" dirty="0" smtClean="0"/>
              <a:t> meeting</a:t>
            </a:r>
          </a:p>
          <a:p>
            <a:pPr>
              <a:spcAft>
                <a:spcPts val="1800"/>
              </a:spcAft>
              <a:buSzPct val="75000"/>
            </a:pPr>
            <a:r>
              <a:rPr lang="en-US" altLang="en-US" sz="2400" dirty="0" smtClean="0"/>
              <a:t>List of </a:t>
            </a:r>
            <a:r>
              <a:rPr lang="en-US" sz="2400" dirty="0" smtClean="0"/>
              <a:t>non-opioid pain </a:t>
            </a:r>
            <a:r>
              <a:rPr lang="en-US" sz="2400" dirty="0"/>
              <a:t>management </a:t>
            </a:r>
            <a:r>
              <a:rPr lang="en-US" sz="2400" dirty="0" smtClean="0"/>
              <a:t>alternatives.</a:t>
            </a:r>
            <a:endParaRPr lang="en-US" altLang="en-US" sz="2400" dirty="0" smtClean="0"/>
          </a:p>
          <a:p>
            <a:pPr>
              <a:spcAft>
                <a:spcPts val="1800"/>
              </a:spcAft>
              <a:buSzPct val="75000"/>
            </a:pPr>
            <a:r>
              <a:rPr lang="en-US" altLang="en-US" sz="2400" dirty="0" smtClean="0"/>
              <a:t>ADF Evaluation</a:t>
            </a:r>
            <a:endParaRPr lang="en-US" altLang="en-US" sz="2000" dirty="0" smtClean="0"/>
          </a:p>
          <a:p>
            <a:pPr lvl="1">
              <a:spcAft>
                <a:spcPts val="1800"/>
              </a:spcAft>
              <a:buSzPct val="75000"/>
            </a:pPr>
            <a:r>
              <a:rPr lang="en-US" altLang="en-US" sz="2000" dirty="0" err="1" smtClean="0"/>
              <a:t>Zohydro</a:t>
            </a:r>
            <a:r>
              <a:rPr lang="en-US" altLang="en-US" sz="2000" dirty="0" smtClean="0"/>
              <a:t> </a:t>
            </a:r>
            <a:r>
              <a:rPr lang="en-US" sz="2000" dirty="0"/>
              <a:t>ER</a:t>
            </a:r>
            <a:r>
              <a:rPr lang="en-US" sz="2000" baseline="30000" dirty="0" smtClean="0"/>
              <a:t>® </a:t>
            </a:r>
            <a:r>
              <a:rPr lang="en-US" altLang="en-US" sz="2000" dirty="0" smtClean="0"/>
              <a:t>(reconsideration)</a:t>
            </a:r>
          </a:p>
          <a:p>
            <a:pPr>
              <a:spcAft>
                <a:spcPts val="1800"/>
              </a:spcAft>
              <a:buSzPct val="75000"/>
            </a:pPr>
            <a:r>
              <a:rPr lang="en-US" altLang="en-US" sz="2400" dirty="0" smtClean="0"/>
              <a:t>Crosswalk</a:t>
            </a:r>
            <a:endParaRPr lang="en-US" altLang="en-US" sz="2000" dirty="0" smtClean="0"/>
          </a:p>
          <a:p>
            <a:pPr lvl="1">
              <a:spcAft>
                <a:spcPts val="1800"/>
              </a:spcAft>
              <a:buSzPct val="75000"/>
            </a:pPr>
            <a:r>
              <a:rPr lang="en-US" altLang="en-US" sz="2000" dirty="0" err="1" smtClean="0"/>
              <a:t>Hysingla</a:t>
            </a:r>
            <a:r>
              <a:rPr lang="en-US" altLang="en-US" sz="2000" dirty="0" smtClean="0"/>
              <a:t> ER (potential)</a:t>
            </a:r>
          </a:p>
          <a:p>
            <a:pPr lvl="1">
              <a:spcAft>
                <a:spcPts val="1800"/>
              </a:spcAft>
              <a:buSzPct val="75000"/>
            </a:pPr>
            <a:r>
              <a:rPr lang="en-US" altLang="en-US" sz="2000" dirty="0" err="1" smtClean="0"/>
              <a:t>Oxaydo</a:t>
            </a:r>
            <a:endParaRPr lang="en-US" altLang="en-US" sz="2000" dirty="0"/>
          </a:p>
          <a:p>
            <a:pPr>
              <a:spcAft>
                <a:spcPts val="1800"/>
              </a:spcAft>
              <a:buSzPct val="75000"/>
            </a:pPr>
            <a:r>
              <a:rPr lang="en-US" altLang="en-US" sz="2400"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2</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2111" y="990240"/>
            <a:ext cx="3613547" cy="531019"/>
          </a:xfrm>
        </p:spPr>
        <p:txBody>
          <a:bodyPr/>
          <a:lstStyle/>
          <a:p>
            <a:r>
              <a:rPr lang="en-US" dirty="0" smtClean="0"/>
              <a:t>Pharmacokinetic Data</a:t>
            </a:r>
            <a:endParaRPr lang="en-US" dirty="0"/>
          </a:p>
        </p:txBody>
      </p:sp>
      <p:sp>
        <p:nvSpPr>
          <p:cNvPr id="4" name="Slide Number Placeholder 3"/>
          <p:cNvSpPr>
            <a:spLocks noGrp="1"/>
          </p:cNvSpPr>
          <p:nvPr>
            <p:ph type="sldNum" sz="quarter" idx="11"/>
          </p:nvPr>
        </p:nvSpPr>
        <p:spPr>
          <a:xfrm>
            <a:off x="7180922" y="6298952"/>
            <a:ext cx="1600200" cy="357188"/>
          </a:xfrm>
        </p:spPr>
        <p:txBody>
          <a:bodyPr/>
          <a:lstStyle/>
          <a:p>
            <a:pPr>
              <a:defRPr/>
            </a:pPr>
            <a:r>
              <a:rPr lang="en-US" altLang="en-US" sz="1400" dirty="0" smtClean="0">
                <a:solidFill>
                  <a:srgbClr val="000000"/>
                </a:solidFill>
              </a:rPr>
              <a:t>Slide </a:t>
            </a:r>
            <a:fld id="{8DE3B031-7C70-4991-8DFB-9E9DDFF7991E}" type="slidenum">
              <a:rPr lang="en-US" altLang="en-US" sz="1400" smtClean="0">
                <a:solidFill>
                  <a:srgbClr val="000000"/>
                </a:solidFill>
              </a:rPr>
              <a:pPr>
                <a:defRPr/>
              </a:pPr>
              <a:t>20</a:t>
            </a:fld>
            <a:endParaRPr lang="en-US" altLang="en-US" sz="1400" dirty="0">
              <a:solidFill>
                <a:srgbClr val="000000"/>
              </a:solidFill>
            </a:endParaRPr>
          </a:p>
        </p:txBody>
      </p:sp>
      <p:sp>
        <p:nvSpPr>
          <p:cNvPr id="8" name="TextBox 7"/>
          <p:cNvSpPr txBox="1"/>
          <p:nvPr/>
        </p:nvSpPr>
        <p:spPr>
          <a:xfrm>
            <a:off x="1485900" y="1530694"/>
            <a:ext cx="6247904" cy="461665"/>
          </a:xfrm>
          <a:prstGeom prst="rect">
            <a:avLst/>
          </a:prstGeom>
          <a:noFill/>
        </p:spPr>
        <p:txBody>
          <a:bodyPr wrap="square" rtlCol="0">
            <a:spAutoFit/>
          </a:bodyPr>
          <a:lstStyle/>
          <a:p>
            <a:pPr algn="ctr"/>
            <a:r>
              <a:rPr lang="en-US" b="1" dirty="0">
                <a:solidFill>
                  <a:srgbClr val="000000"/>
                </a:solidFill>
                <a:latin typeface="Calibri"/>
                <a:ea typeface="ＭＳ Ｐゴシック"/>
              </a:rPr>
              <a:t>Single-Dose Pharmacokinetic Data</a:t>
            </a:r>
            <a:endParaRPr lang="en-US" dirty="0">
              <a:solidFill>
                <a:srgbClr val="000000"/>
              </a:solidFill>
              <a:latin typeface="Calibri"/>
              <a:ea typeface="ＭＳ Ｐゴシック"/>
            </a:endParaRPr>
          </a:p>
        </p:txBody>
      </p:sp>
      <p:sp>
        <p:nvSpPr>
          <p:cNvPr id="9" name="TextBox 8"/>
          <p:cNvSpPr txBox="1"/>
          <p:nvPr/>
        </p:nvSpPr>
        <p:spPr>
          <a:xfrm>
            <a:off x="980305" y="4936955"/>
            <a:ext cx="7101014" cy="600164"/>
          </a:xfrm>
          <a:prstGeom prst="rect">
            <a:avLst/>
          </a:prstGeom>
          <a:noFill/>
        </p:spPr>
        <p:txBody>
          <a:bodyPr wrap="square" rtlCol="0">
            <a:spAutoFit/>
          </a:bodyPr>
          <a:lstStyle/>
          <a:p>
            <a:pPr fontAlgn="auto">
              <a:spcBef>
                <a:spcPts val="0"/>
              </a:spcBef>
              <a:spcAft>
                <a:spcPts val="0"/>
              </a:spcAft>
            </a:pPr>
            <a:r>
              <a:rPr lang="en-US" sz="1100" dirty="0">
                <a:solidFill>
                  <a:srgbClr val="000000"/>
                </a:solidFill>
                <a:latin typeface="Calibri"/>
                <a:ea typeface="ＭＳ Ｐゴシック"/>
              </a:rPr>
              <a:t>CV=coefficient of variation, IR=immediate-release			Yellow=List A</a:t>
            </a:r>
          </a:p>
          <a:p>
            <a:pPr fontAlgn="auto">
              <a:spcBef>
                <a:spcPts val="0"/>
              </a:spcBef>
              <a:spcAft>
                <a:spcPts val="0"/>
              </a:spcAft>
            </a:pPr>
            <a:r>
              <a:rPr lang="en-US" sz="1100" dirty="0">
                <a:solidFill>
                  <a:srgbClr val="000000"/>
                </a:solidFill>
                <a:latin typeface="Calibri"/>
                <a:ea typeface="ＭＳ Ｐゴシック"/>
              </a:rPr>
              <a:t>*Values represent median (range)				Green=List B</a:t>
            </a:r>
          </a:p>
          <a:p>
            <a:pPr fontAlgn="auto">
              <a:spcBef>
                <a:spcPts val="0"/>
              </a:spcBef>
              <a:spcAft>
                <a:spcPts val="0"/>
              </a:spcAft>
            </a:pPr>
            <a:r>
              <a:rPr lang="en-US" sz="1100" dirty="0">
                <a:solidFill>
                  <a:srgbClr val="000000"/>
                </a:solidFill>
                <a:latin typeface="Calibri"/>
                <a:ea typeface="ＭＳ Ｐゴシック"/>
              </a:rPr>
              <a:t>†CV not reported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76559292"/>
              </p:ext>
            </p:extLst>
          </p:nvPr>
        </p:nvGraphicFramePr>
        <p:xfrm>
          <a:off x="741402" y="2001793"/>
          <a:ext cx="7784759" cy="2935161"/>
        </p:xfrm>
        <a:graphic>
          <a:graphicData uri="http://schemas.openxmlformats.org/drawingml/2006/table">
            <a:tbl>
              <a:tblPr firstRow="1" firstCol="1" bandRow="1"/>
              <a:tblGrid>
                <a:gridCol w="1300327"/>
                <a:gridCol w="1300327"/>
                <a:gridCol w="1300327"/>
                <a:gridCol w="1300327"/>
                <a:gridCol w="1300327"/>
                <a:gridCol w="1283124"/>
              </a:tblGrid>
              <a:tr h="953897">
                <a:tc>
                  <a:txBody>
                    <a:bodyPr/>
                    <a:lstStyle/>
                    <a:p>
                      <a:pPr marL="0" marR="0" algn="ctr">
                        <a:spcBef>
                          <a:spcPts val="0"/>
                        </a:spcBef>
                        <a:spcAft>
                          <a:spcPts val="0"/>
                        </a:spcAft>
                      </a:pPr>
                      <a:r>
                        <a:rPr lang="en-US" sz="1000" b="1" dirty="0">
                          <a:effectLst/>
                          <a:latin typeface="Arial"/>
                          <a:ea typeface="Calibri"/>
                          <a:cs typeface="Times New Roman"/>
                        </a:rPr>
                        <a:t>Drug</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Dose</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Peak Concentration (C</a:t>
                      </a:r>
                      <a:r>
                        <a:rPr lang="en-US" sz="1000" b="1" baseline="-25000" dirty="0">
                          <a:effectLst/>
                          <a:latin typeface="Arial"/>
                          <a:ea typeface="Calibri"/>
                          <a:cs typeface="Times New Roman"/>
                        </a:rPr>
                        <a:t>max</a:t>
                      </a:r>
                      <a:r>
                        <a:rPr lang="en-US" sz="1000" b="1" dirty="0">
                          <a:effectLst/>
                          <a:latin typeface="Arial"/>
                          <a:ea typeface="Calibri"/>
                          <a:cs typeface="Times New Roman"/>
                        </a:rPr>
                        <a:t>, mean [CV%])</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dirty="0">
                          <a:effectLst/>
                          <a:latin typeface="Arial"/>
                          <a:ea typeface="Calibri"/>
                          <a:cs typeface="Times New Roman"/>
                        </a:rPr>
                        <a:t>Time to Peak Concentration (</a:t>
                      </a:r>
                      <a:r>
                        <a:rPr lang="en-US" sz="1000" b="1" dirty="0" err="1">
                          <a:effectLst/>
                          <a:latin typeface="Arial"/>
                          <a:ea typeface="Calibri"/>
                          <a:cs typeface="Times New Roman"/>
                        </a:rPr>
                        <a:t>t</a:t>
                      </a:r>
                      <a:r>
                        <a:rPr lang="en-US" sz="1000" b="1" baseline="-25000" dirty="0" err="1">
                          <a:effectLst/>
                          <a:latin typeface="Arial"/>
                          <a:ea typeface="Calibri"/>
                          <a:cs typeface="Times New Roman"/>
                        </a:rPr>
                        <a:t>max</a:t>
                      </a:r>
                      <a:r>
                        <a:rPr lang="en-US" sz="1000" b="1" dirty="0">
                          <a:effectLst/>
                          <a:latin typeface="Arial"/>
                          <a:ea typeface="Calibri"/>
                          <a:cs typeface="Times New Roman"/>
                        </a:rPr>
                        <a:t>, mean [CV%])</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Elimination Half-Life (t</a:t>
                      </a:r>
                      <a:r>
                        <a:rPr lang="en-US" sz="1000" b="1" baseline="-25000">
                          <a:effectLst/>
                          <a:latin typeface="Arial"/>
                          <a:ea typeface="Calibri"/>
                          <a:cs typeface="Times New Roman"/>
                        </a:rPr>
                        <a:t>1/2</a:t>
                      </a:r>
                      <a:r>
                        <a:rPr lang="en-US" sz="1000" b="1">
                          <a:effectLst/>
                          <a:latin typeface="Arial"/>
                          <a:ea typeface="Calibri"/>
                          <a:cs typeface="Times New Roman"/>
                        </a:rPr>
                        <a:t>, mean [CV%])</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Calibri"/>
                          <a:cs typeface="Times New Roman"/>
                        </a:rPr>
                        <a:t>Area Under the Curve (AUC</a:t>
                      </a:r>
                      <a:r>
                        <a:rPr lang="en-US" sz="1000" b="1" baseline="-25000">
                          <a:effectLst/>
                          <a:latin typeface="Arial"/>
                          <a:ea typeface="Calibri"/>
                          <a:cs typeface="Times New Roman"/>
                        </a:rPr>
                        <a:t>0-</a:t>
                      </a:r>
                      <a:r>
                        <a:rPr lang="en-US" sz="1000" b="1" baseline="-25000">
                          <a:effectLst/>
                          <a:latin typeface="Arial"/>
                          <a:ea typeface="Calibri"/>
                          <a:cs typeface="Arial"/>
                        </a:rPr>
                        <a:t>∞</a:t>
                      </a:r>
                      <a:r>
                        <a:rPr lang="en-US" sz="1000" b="1">
                          <a:effectLst/>
                          <a:latin typeface="Arial"/>
                          <a:ea typeface="Calibri"/>
                          <a:cs typeface="Arial"/>
                        </a:rPr>
                        <a:t>, mean [CV%]</a:t>
                      </a:r>
                      <a:r>
                        <a:rPr lang="en-US" sz="1000" b="1">
                          <a:effectLst/>
                          <a:latin typeface="Arial"/>
                          <a:ea typeface="Calibri"/>
                          <a:cs typeface="Times New Roman"/>
                        </a:rPr>
                        <a:t>)</a:t>
                      </a:r>
                      <a:endParaRPr lang="en-US" sz="100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635932">
                <a:tc>
                  <a:txBody>
                    <a:bodyPr/>
                    <a:lstStyle/>
                    <a:p>
                      <a:pPr marL="0" marR="0">
                        <a:spcBef>
                          <a:spcPts val="0"/>
                        </a:spcBef>
                        <a:spcAft>
                          <a:spcPts val="0"/>
                        </a:spcAft>
                      </a:pPr>
                      <a:r>
                        <a:rPr lang="en-US" sz="1000" baseline="0" dirty="0" smtClean="0">
                          <a:effectLst/>
                          <a:latin typeface="Arial"/>
                          <a:ea typeface="Calibri"/>
                          <a:cs typeface="Times New Roman"/>
                        </a:rPr>
                        <a:t>Oxaydo</a:t>
                      </a:r>
                      <a:r>
                        <a:rPr lang="en-US" sz="1000" baseline="30000" dirty="0" smtClean="0">
                          <a:effectLst/>
                          <a:latin typeface="Arial"/>
                          <a:ea typeface="Calibri"/>
                          <a:cs typeface="Times New Roman"/>
                        </a:rPr>
                        <a:t>®</a:t>
                      </a:r>
                      <a:r>
                        <a:rPr lang="en-US" sz="1000" dirty="0" smtClean="0">
                          <a:effectLst/>
                          <a:latin typeface="Arial"/>
                          <a:ea typeface="Calibri"/>
                          <a:cs typeface="Times New Roman"/>
                        </a:rPr>
                        <a:t> (oxycodone</a:t>
                      </a:r>
                      <a:r>
                        <a:rPr lang="en-US" sz="1000" baseline="0" dirty="0" smtClean="0">
                          <a:effectLst/>
                          <a:latin typeface="Arial"/>
                          <a:ea typeface="Calibri"/>
                          <a:cs typeface="Times New Roman"/>
                        </a:rPr>
                        <a:t> IR tablet</a:t>
                      </a:r>
                      <a:r>
                        <a:rPr lang="en-US" sz="1000" dirty="0" smtClean="0">
                          <a:effectLst/>
                          <a:latin typeface="Arial"/>
                          <a:ea typeface="Calibri"/>
                          <a:cs typeface="Times New Roman"/>
                        </a:rPr>
                        <a:t>)</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15 mg (2 x 7.5 mg tablets)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34.5 (22.70%) </a:t>
                      </a:r>
                      <a:r>
                        <a:rPr lang="en-US" sz="1000" dirty="0">
                          <a:effectLst/>
                          <a:latin typeface="Arial"/>
                          <a:ea typeface="Calibri"/>
                          <a:cs typeface="Times New Roman"/>
                        </a:rPr>
                        <a:t>ng/mL</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 1.18 (48.31%)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 3.94 (15.99%) </a:t>
                      </a:r>
                      <a:r>
                        <a:rPr lang="en-US" sz="1000" dirty="0">
                          <a:effectLst/>
                          <a:latin typeface="Arial"/>
                          <a:ea typeface="Calibri"/>
                          <a:cs typeface="Times New Roman"/>
                        </a:rPr>
                        <a:t>hours</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000" dirty="0" smtClean="0">
                          <a:effectLst/>
                          <a:latin typeface="Arial"/>
                          <a:ea typeface="Calibri"/>
                          <a:cs typeface="Times New Roman"/>
                        </a:rPr>
                        <a:t>168.9 (22.20%) </a:t>
                      </a:r>
                      <a:r>
                        <a:rPr lang="en-US" sz="1000" dirty="0">
                          <a:effectLst/>
                          <a:latin typeface="Arial"/>
                          <a:ea typeface="Calibri"/>
                          <a:cs typeface="Times New Roman"/>
                        </a:rPr>
                        <a:t>ng </a:t>
                      </a:r>
                      <a:r>
                        <a:rPr lang="en-US" sz="1000" dirty="0">
                          <a:effectLst/>
                          <a:latin typeface="Arial"/>
                          <a:ea typeface="Calibri"/>
                          <a:cs typeface="Arial"/>
                        </a:rPr>
                        <a:t>• hr/mL</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663038">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dirty="0" smtClean="0">
                          <a:effectLst/>
                          <a:latin typeface="Arial"/>
                          <a:ea typeface="Calibri"/>
                          <a:cs typeface="Times New Roman"/>
                        </a:rPr>
                        <a:t>Oxycodone IR capsule</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15 mg (3 x 5</a:t>
                      </a:r>
                      <a:r>
                        <a:rPr lang="en-US" sz="1000" baseline="0" dirty="0" smtClean="0">
                          <a:effectLst/>
                          <a:latin typeface="Arial"/>
                          <a:ea typeface="Calibri"/>
                          <a:cs typeface="Times New Roman"/>
                        </a:rPr>
                        <a:t> mg capsules)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37.1 (36.10%) </a:t>
                      </a:r>
                      <a:r>
                        <a:rPr lang="en-US" sz="1000" dirty="0">
                          <a:effectLst/>
                          <a:latin typeface="Arial"/>
                          <a:ea typeface="Calibri"/>
                          <a:cs typeface="Times New Roman"/>
                        </a:rPr>
                        <a:t>ng/mL</a:t>
                      </a: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1.00 (0.50 to 6.00)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3.90 hours</a:t>
                      </a:r>
                      <a:r>
                        <a:rPr lang="en-US" sz="1000" baseline="30000" dirty="0" smtClean="0">
                          <a:effectLst/>
                          <a:latin typeface="Arial"/>
                          <a:ea typeface="Calibri"/>
                          <a:cs typeface="Times New Roman"/>
                        </a:rPr>
                        <a:t>†</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192.4 (32.70%) </a:t>
                      </a:r>
                      <a:r>
                        <a:rPr lang="en-US" sz="1000" dirty="0">
                          <a:effectLst/>
                          <a:latin typeface="Arial"/>
                          <a:ea typeface="Calibri"/>
                          <a:cs typeface="Times New Roman"/>
                        </a:rPr>
                        <a:t>ng </a:t>
                      </a:r>
                      <a:r>
                        <a:rPr lang="en-US" sz="1000" dirty="0">
                          <a:effectLst/>
                          <a:latin typeface="Arial"/>
                          <a:ea typeface="Calibri"/>
                          <a:cs typeface="Arial"/>
                        </a:rPr>
                        <a:t>• hr/mL</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682294">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aseline="0" dirty="0" smtClean="0">
                          <a:effectLst/>
                          <a:latin typeface="Arial"/>
                          <a:ea typeface="Calibri"/>
                          <a:cs typeface="Times New Roman"/>
                        </a:rPr>
                        <a:t>Roxicodone</a:t>
                      </a:r>
                      <a:r>
                        <a:rPr lang="en-US" sz="1000" baseline="30000" dirty="0" smtClean="0">
                          <a:effectLst/>
                          <a:latin typeface="Arial"/>
                          <a:ea typeface="Calibri"/>
                          <a:cs typeface="Times New Roman"/>
                        </a:rPr>
                        <a:t>®</a:t>
                      </a:r>
                      <a:r>
                        <a:rPr lang="en-US" sz="1000" dirty="0" smtClean="0">
                          <a:effectLst/>
                          <a:latin typeface="Arial"/>
                          <a:ea typeface="Calibri"/>
                          <a:cs typeface="Times New Roman"/>
                        </a:rPr>
                        <a:t> (oxycodone IR tablet)</a:t>
                      </a:r>
                    </a:p>
                    <a:p>
                      <a:pPr marL="0" marR="0">
                        <a:spcBef>
                          <a:spcPts val="0"/>
                        </a:spcBef>
                        <a:spcAft>
                          <a:spcPts val="0"/>
                        </a:spcAft>
                      </a:pP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15 mg (1 x 15 mg tablet)</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Arial"/>
                        </a:rPr>
                        <a:t>36.5 (24.05%) </a:t>
                      </a:r>
                      <a:r>
                        <a:rPr lang="en-US" sz="1000" dirty="0">
                          <a:effectLst/>
                          <a:latin typeface="Arial"/>
                          <a:ea typeface="Calibri"/>
                          <a:cs typeface="Arial"/>
                        </a:rPr>
                        <a:t>ng/mL</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0.98 (40.82%)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Times New Roman"/>
                        </a:rPr>
                        <a:t>3.99 (19.80%) hours</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smtClean="0">
                          <a:effectLst/>
                          <a:latin typeface="Arial"/>
                          <a:ea typeface="Calibri"/>
                          <a:cs typeface="Arial"/>
                        </a:rPr>
                        <a:t>163.4 (25.76%) </a:t>
                      </a:r>
                      <a:r>
                        <a:rPr lang="en-US" sz="1000" dirty="0">
                          <a:effectLst/>
                          <a:latin typeface="Arial"/>
                          <a:ea typeface="Calibri"/>
                          <a:cs typeface="Times New Roman"/>
                        </a:rPr>
                        <a:t>ng </a:t>
                      </a:r>
                      <a:r>
                        <a:rPr lang="en-US" sz="1000" dirty="0">
                          <a:effectLst/>
                          <a:latin typeface="Arial"/>
                          <a:ea typeface="Calibri"/>
                          <a:cs typeface="Arial"/>
                        </a:rPr>
                        <a:t>• hr/mL  </a:t>
                      </a:r>
                      <a:endParaRPr lang="en-US" sz="1000" dirty="0">
                        <a:effectLst/>
                        <a:latin typeface="Arial"/>
                        <a:ea typeface="Calibri"/>
                        <a:cs typeface="Times New Roman"/>
                      </a:endParaRPr>
                    </a:p>
                  </a:txBody>
                  <a:tcPr marL="50592" marR="505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11" name="TextBox 10"/>
          <p:cNvSpPr txBox="1"/>
          <p:nvPr/>
        </p:nvSpPr>
        <p:spPr>
          <a:xfrm>
            <a:off x="806897" y="5829592"/>
            <a:ext cx="4371101" cy="938719"/>
          </a:xfrm>
          <a:prstGeom prst="rect">
            <a:avLst/>
          </a:prstGeom>
          <a:noFill/>
        </p:spPr>
        <p:txBody>
          <a:bodyPr wrap="square" rtlCol="0">
            <a:spAutoFit/>
          </a:bodyPr>
          <a:lstStyle/>
          <a:p>
            <a:pPr fontAlgn="auto">
              <a:spcBef>
                <a:spcPts val="0"/>
              </a:spcBef>
              <a:spcAft>
                <a:spcPts val="0"/>
              </a:spcAft>
            </a:pPr>
            <a:r>
              <a:rPr lang="en-US" sz="1100" dirty="0" smtClean="0">
                <a:solidFill>
                  <a:srgbClr val="000000"/>
                </a:solidFill>
                <a:latin typeface="Calibri"/>
                <a:ea typeface="ＭＳ Ｐゴシック"/>
              </a:rPr>
              <a:t>NDA </a:t>
            </a:r>
            <a:r>
              <a:rPr lang="en-US" sz="1100" dirty="0">
                <a:solidFill>
                  <a:srgbClr val="000000"/>
                </a:solidFill>
                <a:latin typeface="Calibri"/>
                <a:ea typeface="ＭＳ Ｐゴシック"/>
              </a:rPr>
              <a:t>Data Source:</a:t>
            </a:r>
          </a:p>
          <a:p>
            <a:pPr fontAlgn="auto">
              <a:spcBef>
                <a:spcPts val="0"/>
              </a:spcBef>
              <a:spcAft>
                <a:spcPts val="0"/>
              </a:spcAft>
            </a:pPr>
            <a:r>
              <a:rPr lang="en-US" sz="1100" dirty="0" err="1">
                <a:solidFill>
                  <a:srgbClr val="000000"/>
                </a:solidFill>
                <a:latin typeface="Calibri"/>
                <a:ea typeface="ＭＳ Ｐゴシック"/>
              </a:rPr>
              <a:t>Drugs@FDA</a:t>
            </a:r>
            <a:r>
              <a:rPr lang="en-US" sz="1100" dirty="0">
                <a:solidFill>
                  <a:srgbClr val="000000"/>
                </a:solidFill>
                <a:latin typeface="Calibri"/>
                <a:ea typeface="ＭＳ Ｐゴシック"/>
              </a:rPr>
              <a:t> [database on the Internet]. Rockville (MD): Food and Drug Administration (US), Center for Drug Evaluation and Research; 2016 [cited 2016 Apr 26]. Available from: </a:t>
            </a:r>
            <a:r>
              <a:rPr lang="en-US" sz="1100" u="sng" dirty="0">
                <a:solidFill>
                  <a:srgbClr val="000000"/>
                </a:solidFill>
                <a:latin typeface="Calibri"/>
                <a:ea typeface="ＭＳ Ｐゴシック"/>
                <a:hlinkClick r:id="rId3"/>
              </a:rPr>
              <a:t>http://www.accessdata.fda.gov/scripts/cder/drugsatfda/index.cfm</a:t>
            </a:r>
            <a:r>
              <a:rPr lang="en-US" sz="1100" dirty="0">
                <a:solidFill>
                  <a:srgbClr val="000000"/>
                </a:solidFill>
                <a:latin typeface="Calibri"/>
                <a:ea typeface="ＭＳ Ｐゴシック"/>
              </a:rPr>
              <a:t>.</a:t>
            </a:r>
          </a:p>
        </p:txBody>
      </p:sp>
      <p:sp>
        <p:nvSpPr>
          <p:cNvPr id="10"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Single-Dose Pharmacokinetic Data - </a:t>
            </a:r>
            <a:r>
              <a:rPr lang="en-US" kern="0" dirty="0" err="1" smtClean="0"/>
              <a:t>Oxaydo</a:t>
            </a:r>
            <a:endParaRPr lang="en-US" kern="0" dirty="0"/>
          </a:p>
        </p:txBody>
      </p:sp>
    </p:spTree>
    <p:extLst>
      <p:ext uri="{BB962C8B-B14F-4D97-AF65-F5344CB8AC3E}">
        <p14:creationId xmlns:p14="http://schemas.microsoft.com/office/powerpoint/2010/main" val="2870942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Oxaydo</a:t>
            </a:r>
            <a:r>
              <a:rPr lang="en-US" baseline="30000" dirty="0" smtClean="0"/>
              <a:t>®</a:t>
            </a:r>
            <a:endParaRPr lang="en-US" dirty="0"/>
          </a:p>
        </p:txBody>
      </p:sp>
      <p:sp>
        <p:nvSpPr>
          <p:cNvPr id="4" name="Slide Number Placeholder 3"/>
          <p:cNvSpPr>
            <a:spLocks noGrp="1"/>
          </p:cNvSpPr>
          <p:nvPr>
            <p:ph type="sldNum" sz="quarter" idx="11"/>
          </p:nvPr>
        </p:nvSpPr>
        <p:spPr/>
        <p:txBody>
          <a:bodyPr/>
          <a:lstStyle/>
          <a:p>
            <a:pPr>
              <a:defRPr/>
            </a:pPr>
            <a:r>
              <a:rPr lang="en-US" altLang="en-US" dirty="0" smtClean="0">
                <a:solidFill>
                  <a:srgbClr val="000000"/>
                </a:solidFill>
              </a:rPr>
              <a:t>Slide </a:t>
            </a:r>
            <a:fld id="{8DE3B031-7C70-4991-8DFB-9E9DDFF7991E}" type="slidenum">
              <a:rPr lang="en-US" altLang="en-US" smtClean="0">
                <a:solidFill>
                  <a:srgbClr val="000000"/>
                </a:solidFill>
              </a:rPr>
              <a:pPr>
                <a:defRPr/>
              </a:pPr>
              <a:t>21</a:t>
            </a:fld>
            <a:endParaRPr lang="en-US" altLang="en-US" dirty="0">
              <a:solidFill>
                <a:srgbClr val="000000"/>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429565913"/>
              </p:ext>
            </p:extLst>
          </p:nvPr>
        </p:nvGraphicFramePr>
        <p:xfrm>
          <a:off x="391886" y="2196936"/>
          <a:ext cx="8294914" cy="2161308"/>
        </p:xfrm>
        <a:graphic>
          <a:graphicData uri="http://schemas.openxmlformats.org/drawingml/2006/table">
            <a:tbl>
              <a:tblPr firstRow="1" firstCol="1" bandRow="1"/>
              <a:tblGrid>
                <a:gridCol w="855023"/>
                <a:gridCol w="950399"/>
                <a:gridCol w="733893"/>
                <a:gridCol w="786984"/>
                <a:gridCol w="1067571"/>
                <a:gridCol w="704391"/>
                <a:gridCol w="773243"/>
                <a:gridCol w="794479"/>
                <a:gridCol w="922349"/>
                <a:gridCol w="706582"/>
              </a:tblGrid>
              <a:tr h="720436">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Active Ingredient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ADP Efficacy</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720436">
                <a:tc>
                  <a:txBody>
                    <a:bodyPr/>
                    <a:lstStyle/>
                    <a:p>
                      <a:pPr marL="0" marR="0">
                        <a:lnSpc>
                          <a:spcPct val="115000"/>
                        </a:lnSpc>
                        <a:spcBef>
                          <a:spcPts val="0"/>
                        </a:spcBef>
                        <a:spcAft>
                          <a:spcPts val="0"/>
                        </a:spcAft>
                      </a:pPr>
                      <a:r>
                        <a:rPr lang="en-US" sz="1000" dirty="0">
                          <a:effectLst/>
                          <a:latin typeface="Arial"/>
                          <a:ea typeface="Calibri"/>
                          <a:cs typeface="Times New Roman"/>
                        </a:rPr>
                        <a:t>Oxaydo</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tablet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Q4-6H PRN</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$4.25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0</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a:effectLst/>
                          <a:latin typeface="Arial"/>
                          <a:ea typeface="Calibri"/>
                          <a:cs typeface="Times New Roman"/>
                        </a:rPr>
                        <a:t>$0</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720436">
                <a:tc>
                  <a:txBody>
                    <a:bodyPr/>
                    <a:lstStyle/>
                    <a:p>
                      <a:pPr marL="0" marR="0">
                        <a:lnSpc>
                          <a:spcPct val="115000"/>
                        </a:lnSpc>
                        <a:spcBef>
                          <a:spcPts val="0"/>
                        </a:spcBef>
                        <a:spcAft>
                          <a:spcPts val="0"/>
                        </a:spcAft>
                      </a:pPr>
                      <a:r>
                        <a:rPr lang="en-US" sz="1000" dirty="0">
                          <a:effectLst/>
                          <a:latin typeface="Arial"/>
                          <a:ea typeface="Calibri"/>
                          <a:cs typeface="Times New Roman"/>
                        </a:rPr>
                        <a:t>Oxycodone immediate-release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capsule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Q4-6H PRN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$1.47</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398,125</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$585,244</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6" name="TextBox 5"/>
          <p:cNvSpPr txBox="1"/>
          <p:nvPr/>
        </p:nvSpPr>
        <p:spPr>
          <a:xfrm>
            <a:off x="356260" y="1720723"/>
            <a:ext cx="8597735" cy="461665"/>
          </a:xfrm>
          <a:prstGeom prst="rect">
            <a:avLst/>
          </a:prstGeom>
          <a:noFill/>
        </p:spPr>
        <p:txBody>
          <a:bodyPr wrap="square" rtlCol="0">
            <a:spAutoFit/>
          </a:bodyPr>
          <a:lstStyle/>
          <a:p>
            <a:pPr algn="ctr"/>
            <a:r>
              <a:rPr lang="en-US" b="1" dirty="0" err="1" smtClean="0">
                <a:solidFill>
                  <a:srgbClr val="000000"/>
                </a:solidFill>
              </a:rPr>
              <a:t>Oxaydo</a:t>
            </a:r>
            <a:r>
              <a:rPr lang="en-US" b="1" baseline="30000" dirty="0" smtClean="0">
                <a:solidFill>
                  <a:srgbClr val="000000"/>
                </a:solidFill>
              </a:rPr>
              <a:t>®</a:t>
            </a:r>
            <a:r>
              <a:rPr lang="en-US" b="1" dirty="0" smtClean="0">
                <a:solidFill>
                  <a:srgbClr val="000000"/>
                </a:solidFill>
              </a:rPr>
              <a:t> </a:t>
            </a:r>
            <a:r>
              <a:rPr lang="en-US" b="1" dirty="0">
                <a:solidFill>
                  <a:srgbClr val="000000"/>
                </a:solidFill>
              </a:rPr>
              <a:t>and </a:t>
            </a:r>
            <a:r>
              <a:rPr lang="en-US" b="1" dirty="0" smtClean="0">
                <a:solidFill>
                  <a:srgbClr val="000000"/>
                </a:solidFill>
              </a:rPr>
              <a:t>Oxycodone Immediate-Release Capsule</a:t>
            </a:r>
            <a:endParaRPr lang="en-US" dirty="0">
              <a:solidFill>
                <a:srgbClr val="000000"/>
              </a:solidFill>
            </a:endParaRPr>
          </a:p>
        </p:txBody>
      </p:sp>
      <p:sp>
        <p:nvSpPr>
          <p:cNvPr id="7" name="TextBox 6"/>
          <p:cNvSpPr txBox="1"/>
          <p:nvPr/>
        </p:nvSpPr>
        <p:spPr>
          <a:xfrm>
            <a:off x="570014" y="4415693"/>
            <a:ext cx="7433953" cy="430887"/>
          </a:xfrm>
          <a:prstGeom prst="rect">
            <a:avLst/>
          </a:prstGeom>
          <a:noFill/>
        </p:spPr>
        <p:txBody>
          <a:bodyPr wrap="square" rtlCol="0">
            <a:spAutoFit/>
          </a:bodyPr>
          <a:lstStyle/>
          <a:p>
            <a:r>
              <a:rPr lang="en-US" sz="1100" dirty="0">
                <a:solidFill>
                  <a:srgbClr val="000000"/>
                </a:solidFill>
              </a:rPr>
              <a:t>*Wholesale acquisition cost per Online Red Book as of </a:t>
            </a:r>
            <a:r>
              <a:rPr lang="en-US" sz="1100" dirty="0" smtClean="0">
                <a:solidFill>
                  <a:srgbClr val="000000"/>
                </a:solidFill>
              </a:rPr>
              <a:t>3/15/2016			Yellow=List A</a:t>
            </a:r>
            <a:endParaRPr lang="en-US" sz="1100" dirty="0">
              <a:solidFill>
                <a:srgbClr val="000000"/>
              </a:solidFill>
            </a:endParaRPr>
          </a:p>
          <a:p>
            <a:r>
              <a:rPr lang="en-US" sz="1100" dirty="0">
                <a:solidFill>
                  <a:srgbClr val="000000"/>
                </a:solidFill>
              </a:rPr>
              <a:t>ADP=abuse-deterrent property, </a:t>
            </a:r>
            <a:r>
              <a:rPr lang="en-US" sz="1100" dirty="0" smtClean="0">
                <a:solidFill>
                  <a:srgbClr val="000000"/>
                </a:solidFill>
              </a:rPr>
              <a:t>Q4-6H PRN=every four to six hours as needed			Green=List B</a:t>
            </a:r>
            <a:endParaRPr lang="en-US" sz="1100" dirty="0">
              <a:solidFill>
                <a:srgbClr val="000000"/>
              </a:solidFill>
            </a:endParaRPr>
          </a:p>
        </p:txBody>
      </p:sp>
      <p:sp>
        <p:nvSpPr>
          <p:cNvPr id="9" name="TextBox 8"/>
          <p:cNvSpPr txBox="1"/>
          <p:nvPr/>
        </p:nvSpPr>
        <p:spPr>
          <a:xfrm>
            <a:off x="504703" y="4782733"/>
            <a:ext cx="8330539" cy="1631216"/>
          </a:xfrm>
          <a:prstGeom prst="rect">
            <a:avLst/>
          </a:prstGeom>
          <a:noFill/>
        </p:spPr>
        <p:txBody>
          <a:bodyPr wrap="square" rtlCol="0">
            <a:spAutoFit/>
          </a:bodyPr>
          <a:lstStyle/>
          <a:p>
            <a:r>
              <a:rPr lang="en-US" sz="2000" dirty="0"/>
              <a:t>Cost of </a:t>
            </a:r>
            <a:r>
              <a:rPr lang="en-US" sz="2000" dirty="0" smtClean="0"/>
              <a:t>Substitution (100% Conversion): $1,106,787</a:t>
            </a:r>
          </a:p>
          <a:p>
            <a:r>
              <a:rPr lang="en-US" sz="2000" dirty="0" smtClean="0"/>
              <a:t>Cost of Substitution (75% Conversion): $830,090</a:t>
            </a:r>
          </a:p>
          <a:p>
            <a:r>
              <a:rPr lang="en-US" sz="2000" dirty="0" smtClean="0"/>
              <a:t>Cost of Substitution (50% Conversion): $553,394</a:t>
            </a:r>
          </a:p>
          <a:p>
            <a:r>
              <a:rPr lang="en-US" sz="2000" dirty="0" smtClean="0"/>
              <a:t>Percent Change in Cost: +189.12% </a:t>
            </a:r>
          </a:p>
          <a:p>
            <a:r>
              <a:rPr lang="en-US" sz="2000" dirty="0" smtClean="0"/>
              <a:t>Possible Patient Impact: Approximately 1,290</a:t>
            </a:r>
            <a:endParaRPr lang="en-US" sz="2000" dirty="0"/>
          </a:p>
        </p:txBody>
      </p:sp>
    </p:spTree>
    <p:extLst>
      <p:ext uri="{BB962C8B-B14F-4D97-AF65-F5344CB8AC3E}">
        <p14:creationId xmlns:p14="http://schemas.microsoft.com/office/powerpoint/2010/main" val="4193821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Oxaydo</a:t>
            </a:r>
            <a:r>
              <a:rPr lang="en-US" baseline="30000" dirty="0" smtClean="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22</a:t>
            </a:fld>
            <a:endParaRPr lang="en-US" altLang="en-US" dirty="0">
              <a:solidFill>
                <a:srgbClr val="00000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62392357"/>
              </p:ext>
            </p:extLst>
          </p:nvPr>
        </p:nvGraphicFramePr>
        <p:xfrm>
          <a:off x="457200" y="2242867"/>
          <a:ext cx="8229600" cy="2257881"/>
        </p:xfrm>
        <a:graphic>
          <a:graphicData uri="http://schemas.openxmlformats.org/drawingml/2006/table">
            <a:tbl>
              <a:tblPr firstRow="1" firstCol="1" bandRow="1"/>
              <a:tblGrid>
                <a:gridCol w="825335"/>
                <a:gridCol w="914773"/>
                <a:gridCol w="733893"/>
                <a:gridCol w="786984"/>
                <a:gridCol w="1055696"/>
                <a:gridCol w="716266"/>
                <a:gridCol w="773243"/>
                <a:gridCol w="794479"/>
                <a:gridCol w="946100"/>
                <a:gridCol w="682831"/>
              </a:tblGrid>
              <a:tr h="752627">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Dosing Schedule</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752627">
                <a:tc>
                  <a:txBody>
                    <a:bodyPr/>
                    <a:lstStyle/>
                    <a:p>
                      <a:pPr marL="0" marR="0">
                        <a:lnSpc>
                          <a:spcPct val="115000"/>
                        </a:lnSpc>
                        <a:spcBef>
                          <a:spcPts val="0"/>
                        </a:spcBef>
                        <a:spcAft>
                          <a:spcPts val="0"/>
                        </a:spcAft>
                      </a:pPr>
                      <a:r>
                        <a:rPr lang="en-US" sz="1000" dirty="0">
                          <a:effectLst/>
                          <a:latin typeface="Arial"/>
                          <a:ea typeface="Calibri"/>
                          <a:cs typeface="Times New Roman"/>
                        </a:rPr>
                        <a:t>Oxaydo</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tablet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Q4-6H PRN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$4.25</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752627">
                <a:tc>
                  <a:txBody>
                    <a:bodyPr/>
                    <a:lstStyle/>
                    <a:p>
                      <a:pPr marL="0" marR="0">
                        <a:lnSpc>
                          <a:spcPct val="115000"/>
                        </a:lnSpc>
                        <a:spcBef>
                          <a:spcPts val="0"/>
                        </a:spcBef>
                        <a:spcAft>
                          <a:spcPts val="0"/>
                        </a:spcAft>
                      </a:pPr>
                      <a:r>
                        <a:rPr lang="en-US" sz="1000" dirty="0">
                          <a:effectLst/>
                          <a:latin typeface="Arial"/>
                          <a:ea typeface="Calibri"/>
                          <a:cs typeface="Times New Roman"/>
                        </a:rPr>
                        <a:t>Oxycodone immediate-release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tablet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Q4-6H PRN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$0.12</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35,983,163</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$4,317,980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8" name="TextBox 7"/>
          <p:cNvSpPr txBox="1"/>
          <p:nvPr/>
        </p:nvSpPr>
        <p:spPr>
          <a:xfrm>
            <a:off x="356260" y="1720723"/>
            <a:ext cx="8597735" cy="461665"/>
          </a:xfrm>
          <a:prstGeom prst="rect">
            <a:avLst/>
          </a:prstGeom>
          <a:noFill/>
        </p:spPr>
        <p:txBody>
          <a:bodyPr wrap="square" rtlCol="0">
            <a:spAutoFit/>
          </a:bodyPr>
          <a:lstStyle/>
          <a:p>
            <a:pPr algn="ctr"/>
            <a:r>
              <a:rPr lang="en-US" b="1" dirty="0" err="1" smtClean="0">
                <a:solidFill>
                  <a:srgbClr val="000000"/>
                </a:solidFill>
              </a:rPr>
              <a:t>Oxaydo</a:t>
            </a:r>
            <a:r>
              <a:rPr lang="en-US" b="1" baseline="30000" dirty="0" smtClean="0">
                <a:solidFill>
                  <a:srgbClr val="000000"/>
                </a:solidFill>
              </a:rPr>
              <a:t>®</a:t>
            </a:r>
            <a:r>
              <a:rPr lang="en-US" b="1" dirty="0" smtClean="0">
                <a:solidFill>
                  <a:srgbClr val="000000"/>
                </a:solidFill>
              </a:rPr>
              <a:t> </a:t>
            </a:r>
            <a:r>
              <a:rPr lang="en-US" b="1" dirty="0">
                <a:solidFill>
                  <a:srgbClr val="000000"/>
                </a:solidFill>
              </a:rPr>
              <a:t>and </a:t>
            </a:r>
            <a:r>
              <a:rPr lang="en-US" b="1" dirty="0" smtClean="0">
                <a:solidFill>
                  <a:srgbClr val="000000"/>
                </a:solidFill>
              </a:rPr>
              <a:t>Oxycodone Immediate-Release Tablet</a:t>
            </a:r>
            <a:endParaRPr lang="en-US" dirty="0">
              <a:solidFill>
                <a:srgbClr val="000000"/>
              </a:solidFill>
            </a:endParaRPr>
          </a:p>
        </p:txBody>
      </p:sp>
      <p:sp>
        <p:nvSpPr>
          <p:cNvPr id="9" name="TextBox 8"/>
          <p:cNvSpPr txBox="1"/>
          <p:nvPr/>
        </p:nvSpPr>
        <p:spPr>
          <a:xfrm>
            <a:off x="570013" y="4500748"/>
            <a:ext cx="7433953" cy="430887"/>
          </a:xfrm>
          <a:prstGeom prst="rect">
            <a:avLst/>
          </a:prstGeom>
          <a:noFill/>
        </p:spPr>
        <p:txBody>
          <a:bodyPr wrap="square" rtlCol="0">
            <a:spAutoFit/>
          </a:bodyPr>
          <a:lstStyle/>
          <a:p>
            <a:r>
              <a:rPr lang="en-US" sz="1100" dirty="0">
                <a:solidFill>
                  <a:srgbClr val="000000"/>
                </a:solidFill>
              </a:rPr>
              <a:t>*Wholesale acquisition cost per Online Red Book as of </a:t>
            </a:r>
            <a:r>
              <a:rPr lang="en-US" sz="1100" dirty="0" smtClean="0">
                <a:solidFill>
                  <a:srgbClr val="000000"/>
                </a:solidFill>
              </a:rPr>
              <a:t>3/15/2016			Yellow=List A</a:t>
            </a:r>
            <a:endParaRPr lang="en-US" sz="1100" dirty="0">
              <a:solidFill>
                <a:srgbClr val="000000"/>
              </a:solidFill>
            </a:endParaRPr>
          </a:p>
          <a:p>
            <a:r>
              <a:rPr lang="en-US" sz="1100" dirty="0">
                <a:solidFill>
                  <a:srgbClr val="000000"/>
                </a:solidFill>
              </a:rPr>
              <a:t>ADP=abuse-deterrent property, </a:t>
            </a:r>
            <a:r>
              <a:rPr lang="en-US" sz="1100" dirty="0" smtClean="0">
                <a:solidFill>
                  <a:srgbClr val="000000"/>
                </a:solidFill>
              </a:rPr>
              <a:t>Q4-6H PRN=every four to six hours as needed			Green=List B</a:t>
            </a:r>
            <a:endParaRPr lang="en-US" sz="1100" dirty="0">
              <a:solidFill>
                <a:srgbClr val="000000"/>
              </a:solidFill>
            </a:endParaRPr>
          </a:p>
        </p:txBody>
      </p:sp>
      <p:sp>
        <p:nvSpPr>
          <p:cNvPr id="11" name="TextBox 10"/>
          <p:cNvSpPr txBox="1"/>
          <p:nvPr/>
        </p:nvSpPr>
        <p:spPr>
          <a:xfrm>
            <a:off x="504703" y="4952898"/>
            <a:ext cx="8330539" cy="1631216"/>
          </a:xfrm>
          <a:prstGeom prst="rect">
            <a:avLst/>
          </a:prstGeom>
          <a:noFill/>
        </p:spPr>
        <p:txBody>
          <a:bodyPr wrap="square" rtlCol="0">
            <a:spAutoFit/>
          </a:bodyPr>
          <a:lstStyle/>
          <a:p>
            <a:r>
              <a:rPr lang="en-US" sz="2000" dirty="0"/>
              <a:t>Cost of </a:t>
            </a:r>
            <a:r>
              <a:rPr lang="en-US" sz="2000" dirty="0" smtClean="0"/>
              <a:t>Substitution (100% Conversion): $604,549,779</a:t>
            </a:r>
          </a:p>
          <a:p>
            <a:r>
              <a:rPr lang="en-US" sz="2000" dirty="0" smtClean="0"/>
              <a:t>Cost of Substitution (75% Conversion): $453,412,334</a:t>
            </a:r>
          </a:p>
          <a:p>
            <a:r>
              <a:rPr lang="en-US" sz="2000" dirty="0" smtClean="0"/>
              <a:t>Cost of Substitution (50% Conversion): $302,274,889</a:t>
            </a:r>
          </a:p>
          <a:p>
            <a:r>
              <a:rPr lang="en-US" sz="2000" dirty="0" smtClean="0"/>
              <a:t>Percent Change in Cost: +3,354.37% </a:t>
            </a:r>
          </a:p>
          <a:p>
            <a:r>
              <a:rPr lang="en-US" sz="2000" dirty="0" smtClean="0"/>
              <a:t>Possible Patient Impact: Approximately 94,999 </a:t>
            </a:r>
            <a:endParaRPr lang="en-US" sz="2000" dirty="0"/>
          </a:p>
        </p:txBody>
      </p:sp>
    </p:spTree>
    <p:extLst>
      <p:ext uri="{BB962C8B-B14F-4D97-AF65-F5344CB8AC3E}">
        <p14:creationId xmlns:p14="http://schemas.microsoft.com/office/powerpoint/2010/main" val="19236959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Oxaydo</a:t>
            </a:r>
            <a:r>
              <a:rPr lang="en-US" baseline="30000" dirty="0" smtClean="0"/>
              <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solidFill>
                  <a:srgbClr val="000000"/>
                </a:solidFill>
              </a:rPr>
              <a:t>Slide </a:t>
            </a:r>
            <a:fld id="{8DE3B031-7C70-4991-8DFB-9E9DDFF7991E}" type="slidenum">
              <a:rPr lang="en-US" altLang="en-US" smtClean="0">
                <a:solidFill>
                  <a:srgbClr val="000000"/>
                </a:solidFill>
              </a:rPr>
              <a:pPr>
                <a:defRPr/>
              </a:pPr>
              <a:t>23</a:t>
            </a:fld>
            <a:endParaRPr lang="en-US" altLang="en-US" dirty="0">
              <a:solidFill>
                <a:srgbClr val="00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89216492"/>
              </p:ext>
            </p:extLst>
          </p:nvPr>
        </p:nvGraphicFramePr>
        <p:xfrm>
          <a:off x="424544" y="2010933"/>
          <a:ext cx="8266686" cy="2553195"/>
        </p:xfrm>
        <a:graphic>
          <a:graphicData uri="http://schemas.openxmlformats.org/drawingml/2006/table">
            <a:tbl>
              <a:tblPr firstRow="1" firstCol="1" bandRow="1"/>
              <a:tblGrid>
                <a:gridCol w="892150"/>
                <a:gridCol w="912898"/>
                <a:gridCol w="706039"/>
                <a:gridCol w="786984"/>
                <a:gridCol w="1060172"/>
                <a:gridCol w="711790"/>
                <a:gridCol w="773243"/>
                <a:gridCol w="794479"/>
                <a:gridCol w="929795"/>
                <a:gridCol w="699136"/>
              </a:tblGrid>
              <a:tr h="851065">
                <a:tc>
                  <a:txBody>
                    <a:bodyPr/>
                    <a:lstStyle/>
                    <a:p>
                      <a:pPr marL="0" marR="0" algn="ctr">
                        <a:lnSpc>
                          <a:spcPct val="115000"/>
                        </a:lnSpc>
                        <a:spcBef>
                          <a:spcPts val="0"/>
                        </a:spcBef>
                        <a:spcAft>
                          <a:spcPts val="0"/>
                        </a:spcAft>
                      </a:pPr>
                      <a:r>
                        <a:rPr lang="en-US" sz="1000" b="1" dirty="0">
                          <a:effectLst/>
                          <a:latin typeface="Arial"/>
                          <a:ea typeface="Calibri"/>
                          <a:cs typeface="Times New Roman"/>
                        </a:rPr>
                        <a:t>Medication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Active Ingredient</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Strength</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Dosage Form</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Route of Administration</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dirty="0">
                          <a:effectLst/>
                          <a:latin typeface="Arial"/>
                          <a:ea typeface="Calibri"/>
                          <a:cs typeface="Times New Roman"/>
                        </a:rPr>
                        <a:t>Dosing Schedule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Cost/unit*</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Units Dispensed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Approximate Cost 2015</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000" b="1">
                          <a:effectLst/>
                          <a:latin typeface="Arial"/>
                          <a:ea typeface="Calibri"/>
                          <a:cs typeface="Times New Roman"/>
                        </a:rPr>
                        <a:t>ADP Efficacy</a:t>
                      </a:r>
                      <a:endParaRPr lang="en-US" sz="110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51065">
                <a:tc>
                  <a:txBody>
                    <a:bodyPr/>
                    <a:lstStyle/>
                    <a:p>
                      <a:pPr marL="0" marR="0">
                        <a:lnSpc>
                          <a:spcPct val="115000"/>
                        </a:lnSpc>
                        <a:spcBef>
                          <a:spcPts val="0"/>
                        </a:spcBef>
                        <a:spcAft>
                          <a:spcPts val="0"/>
                        </a:spcAft>
                      </a:pPr>
                      <a:r>
                        <a:rPr lang="en-US" sz="1000" dirty="0">
                          <a:effectLst/>
                          <a:latin typeface="Arial"/>
                          <a:ea typeface="Calibri"/>
                          <a:cs typeface="Times New Roman"/>
                        </a:rPr>
                        <a:t>Oxaydo</a:t>
                      </a:r>
                      <a:r>
                        <a:rPr lang="en-US" sz="1000" baseline="30000" dirty="0">
                          <a:effectLst/>
                          <a:latin typeface="Arial"/>
                          <a:ea typeface="Calibri"/>
                          <a:cs typeface="Times New Roman"/>
                        </a:rPr>
                        <a:t>®</a:t>
                      </a:r>
                      <a:r>
                        <a:rPr lang="en-US" sz="1000" dirty="0">
                          <a:effectLst/>
                          <a:latin typeface="Arial"/>
                          <a:ea typeface="Calibri"/>
                          <a:cs typeface="Times New Roman"/>
                        </a:rPr>
                        <a:t> </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tablet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Q4-6H PRN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$4.25</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Category II</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851065">
                <a:tc>
                  <a:txBody>
                    <a:bodyPr/>
                    <a:lstStyle/>
                    <a:p>
                      <a:pPr marL="0" marR="0">
                        <a:lnSpc>
                          <a:spcPct val="115000"/>
                        </a:lnSpc>
                        <a:spcBef>
                          <a:spcPts val="0"/>
                        </a:spcBef>
                        <a:spcAft>
                          <a:spcPts val="0"/>
                        </a:spcAft>
                      </a:pPr>
                      <a:r>
                        <a:rPr lang="en-US" sz="1000" dirty="0">
                          <a:effectLst/>
                          <a:latin typeface="Arial"/>
                          <a:ea typeface="Calibri"/>
                          <a:cs typeface="Times New Roman"/>
                        </a:rPr>
                        <a:t>Roxicodone</a:t>
                      </a:r>
                      <a:r>
                        <a:rPr lang="en-US" sz="1000" baseline="30000" dirty="0">
                          <a:effectLst/>
                          <a:latin typeface="Arial"/>
                          <a:ea typeface="Calibri"/>
                          <a:cs typeface="Times New Roman"/>
                        </a:rPr>
                        <a: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oxycodone hydrochloride</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5 mg</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immediate-release tablet</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Oral</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Q4-6H PRN</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$1.69</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$0</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000" dirty="0">
                          <a:effectLst/>
                          <a:latin typeface="Arial"/>
                          <a:ea typeface="Calibri"/>
                          <a:cs typeface="Times New Roman"/>
                        </a:rPr>
                        <a:t>N/A</a:t>
                      </a:r>
                      <a:endParaRPr lang="en-US" sz="1100" dirty="0">
                        <a:effectLst/>
                        <a:latin typeface="Calibri"/>
                        <a:ea typeface="Calibri"/>
                        <a:cs typeface="Times New Roman"/>
                      </a:endParaRPr>
                    </a:p>
                  </a:txBody>
                  <a:tcPr marL="67456" marR="6745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7" name="TextBox 6"/>
          <p:cNvSpPr txBox="1"/>
          <p:nvPr/>
        </p:nvSpPr>
        <p:spPr>
          <a:xfrm>
            <a:off x="356261" y="1489891"/>
            <a:ext cx="8597735" cy="461665"/>
          </a:xfrm>
          <a:prstGeom prst="rect">
            <a:avLst/>
          </a:prstGeom>
          <a:noFill/>
        </p:spPr>
        <p:txBody>
          <a:bodyPr wrap="square" rtlCol="0">
            <a:spAutoFit/>
          </a:bodyPr>
          <a:lstStyle/>
          <a:p>
            <a:pPr algn="ctr"/>
            <a:r>
              <a:rPr lang="en-US" b="1" dirty="0" err="1" smtClean="0">
                <a:solidFill>
                  <a:srgbClr val="000000"/>
                </a:solidFill>
              </a:rPr>
              <a:t>Oxaydo</a:t>
            </a:r>
            <a:r>
              <a:rPr lang="en-US" b="1" baseline="30000" dirty="0" smtClean="0">
                <a:solidFill>
                  <a:srgbClr val="000000"/>
                </a:solidFill>
              </a:rPr>
              <a:t>®</a:t>
            </a:r>
            <a:r>
              <a:rPr lang="en-US" b="1" dirty="0" smtClean="0">
                <a:solidFill>
                  <a:srgbClr val="000000"/>
                </a:solidFill>
              </a:rPr>
              <a:t> </a:t>
            </a:r>
            <a:r>
              <a:rPr lang="en-US" b="1" dirty="0">
                <a:solidFill>
                  <a:srgbClr val="000000"/>
                </a:solidFill>
              </a:rPr>
              <a:t>and </a:t>
            </a:r>
            <a:r>
              <a:rPr lang="en-US" b="1" dirty="0" smtClean="0">
                <a:solidFill>
                  <a:srgbClr val="000000"/>
                </a:solidFill>
              </a:rPr>
              <a:t>Roxicodone</a:t>
            </a:r>
            <a:r>
              <a:rPr lang="en-US" b="1" baseline="30000" dirty="0" smtClean="0">
                <a:solidFill>
                  <a:srgbClr val="000000"/>
                </a:solidFill>
              </a:rPr>
              <a:t>®</a:t>
            </a:r>
            <a:endParaRPr lang="en-US" dirty="0">
              <a:solidFill>
                <a:srgbClr val="000000"/>
              </a:solidFill>
            </a:endParaRPr>
          </a:p>
        </p:txBody>
      </p:sp>
      <p:sp>
        <p:nvSpPr>
          <p:cNvPr id="8" name="TextBox 7"/>
          <p:cNvSpPr txBox="1"/>
          <p:nvPr/>
        </p:nvSpPr>
        <p:spPr>
          <a:xfrm>
            <a:off x="570014" y="4631137"/>
            <a:ext cx="7433953" cy="430887"/>
          </a:xfrm>
          <a:prstGeom prst="rect">
            <a:avLst/>
          </a:prstGeom>
          <a:noFill/>
        </p:spPr>
        <p:txBody>
          <a:bodyPr wrap="square" rtlCol="0">
            <a:spAutoFit/>
          </a:bodyPr>
          <a:lstStyle/>
          <a:p>
            <a:r>
              <a:rPr lang="en-US" sz="1100" dirty="0">
                <a:solidFill>
                  <a:srgbClr val="000000"/>
                </a:solidFill>
              </a:rPr>
              <a:t>*Wholesale acquisition cost per Online Red Book as of </a:t>
            </a:r>
            <a:r>
              <a:rPr lang="en-US" sz="1100" dirty="0" smtClean="0">
                <a:solidFill>
                  <a:srgbClr val="000000"/>
                </a:solidFill>
              </a:rPr>
              <a:t>3/15/2016			Yellow=List A</a:t>
            </a:r>
            <a:endParaRPr lang="en-US" sz="1100" dirty="0">
              <a:solidFill>
                <a:srgbClr val="000000"/>
              </a:solidFill>
            </a:endParaRPr>
          </a:p>
          <a:p>
            <a:r>
              <a:rPr lang="en-US" sz="1100" dirty="0">
                <a:solidFill>
                  <a:srgbClr val="000000"/>
                </a:solidFill>
              </a:rPr>
              <a:t>ADP=abuse-deterrent property, </a:t>
            </a:r>
            <a:r>
              <a:rPr lang="en-US" sz="1100" dirty="0" smtClean="0">
                <a:solidFill>
                  <a:srgbClr val="000000"/>
                </a:solidFill>
              </a:rPr>
              <a:t>Q4-6H PRN=every four to six hours as needed			Green=List B</a:t>
            </a:r>
            <a:endParaRPr lang="en-US" sz="1100" dirty="0">
              <a:solidFill>
                <a:srgbClr val="000000"/>
              </a:solidFill>
            </a:endParaRPr>
          </a:p>
        </p:txBody>
      </p:sp>
      <p:sp>
        <p:nvSpPr>
          <p:cNvPr id="10" name="TextBox 9"/>
          <p:cNvSpPr txBox="1"/>
          <p:nvPr/>
        </p:nvSpPr>
        <p:spPr>
          <a:xfrm>
            <a:off x="489858" y="5092216"/>
            <a:ext cx="8330539" cy="1631216"/>
          </a:xfrm>
          <a:prstGeom prst="rect">
            <a:avLst/>
          </a:prstGeom>
          <a:noFill/>
        </p:spPr>
        <p:txBody>
          <a:bodyPr wrap="square" rtlCol="0">
            <a:spAutoFit/>
          </a:bodyPr>
          <a:lstStyle/>
          <a:p>
            <a:r>
              <a:rPr lang="en-US" sz="2000" dirty="0"/>
              <a:t>Cost of </a:t>
            </a:r>
            <a:r>
              <a:rPr lang="en-US" sz="2000" dirty="0" smtClean="0"/>
              <a:t>Substitution (100% Conversion): $1,101,350</a:t>
            </a:r>
          </a:p>
          <a:p>
            <a:r>
              <a:rPr lang="en-US" sz="2000" dirty="0" smtClean="0"/>
              <a:t>Cost of Substitution (75% Conversion): $826,012</a:t>
            </a:r>
          </a:p>
          <a:p>
            <a:r>
              <a:rPr lang="en-US" sz="2000" dirty="0" smtClean="0"/>
              <a:t>Cost of Substitution (50% Conversion): $550,675</a:t>
            </a:r>
          </a:p>
          <a:p>
            <a:r>
              <a:rPr lang="en-US" sz="2000" dirty="0" smtClean="0"/>
              <a:t>Percent Change in Cost: +171.58% </a:t>
            </a:r>
          </a:p>
          <a:p>
            <a:r>
              <a:rPr lang="en-US" sz="2000" dirty="0" smtClean="0"/>
              <a:t>Possible Patient Impact: Approximately 81 </a:t>
            </a:r>
            <a:endParaRPr lang="en-US" sz="2000" dirty="0"/>
          </a:p>
        </p:txBody>
      </p:sp>
    </p:spTree>
    <p:extLst>
      <p:ext uri="{BB962C8B-B14F-4D97-AF65-F5344CB8AC3E}">
        <p14:creationId xmlns:p14="http://schemas.microsoft.com/office/powerpoint/2010/main" val="270572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Oxaydo</a:t>
            </a:r>
            <a:r>
              <a:rPr lang="en-US" baseline="30000" dirty="0" smtClean="0"/>
              <a:t>® </a:t>
            </a:r>
            <a:r>
              <a:rPr lang="en-US" dirty="0" smtClean="0"/>
              <a:t>Summary</a:t>
            </a:r>
            <a:r>
              <a:rPr lang="en-US" baseline="30000" dirty="0" smtClean="0"/>
              <a:t/>
            </a:r>
            <a:br>
              <a:rPr lang="en-US" baseline="30000" dirty="0" smtClean="0"/>
            </a:br>
            <a:r>
              <a:rPr lang="en-US" dirty="0" smtClean="0"/>
              <a:t>All </a:t>
            </a:r>
            <a:r>
              <a:rPr lang="en-US" dirty="0"/>
              <a:t>List A </a:t>
            </a:r>
            <a:r>
              <a:rPr lang="en-US" dirty="0" smtClean="0"/>
              <a:t>Products</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24</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050421073"/>
              </p:ext>
            </p:extLst>
          </p:nvPr>
        </p:nvGraphicFramePr>
        <p:xfrm>
          <a:off x="463550" y="2245202"/>
          <a:ext cx="8223250" cy="2423160"/>
        </p:xfrm>
        <a:graphic>
          <a:graphicData uri="http://schemas.openxmlformats.org/drawingml/2006/table">
            <a:tbl>
              <a:tblPr firstRow="1" firstCol="1" bandRow="1"/>
              <a:tblGrid>
                <a:gridCol w="898868"/>
                <a:gridCol w="939114"/>
                <a:gridCol w="649948"/>
                <a:gridCol w="798195"/>
                <a:gridCol w="1026160"/>
                <a:gridCol w="732790"/>
                <a:gridCol w="775335"/>
                <a:gridCol w="784225"/>
                <a:gridCol w="908050"/>
                <a:gridCol w="710565"/>
              </a:tblGrid>
              <a:tr h="0">
                <a:tc>
                  <a:txBody>
                    <a:bodyPr/>
                    <a:lstStyle/>
                    <a:p>
                      <a:pPr marL="0" marR="0" algn="ctr">
                        <a:spcBef>
                          <a:spcPts val="0"/>
                        </a:spcBef>
                        <a:spcAft>
                          <a:spcPts val="0"/>
                        </a:spcAft>
                      </a:pPr>
                      <a:r>
                        <a:rPr lang="en-US" sz="1100" b="1" dirty="0">
                          <a:effectLst/>
                          <a:latin typeface="Calibri" panose="020F0502020204030204" pitchFamily="34" charset="0"/>
                          <a:ea typeface="Calibri" panose="020F0502020204030204" pitchFamily="34" charset="0"/>
                          <a:cs typeface="Arial" panose="020B0604020202020204" pitchFamily="34" charset="0"/>
                        </a:rPr>
                        <a:t>Medication</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Active Ingredient</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Strength</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Dosage Form</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Route of Administration</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Dosing Schedule</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Cost/unit*</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Units Dispensed 2015</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Approximate Cost 2015</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spcBef>
                          <a:spcPts val="0"/>
                        </a:spcBef>
                        <a:spcAft>
                          <a:spcPts val="0"/>
                        </a:spcAft>
                      </a:pPr>
                      <a:r>
                        <a:rPr lang="en-US" sz="1100" b="1">
                          <a:effectLst/>
                          <a:latin typeface="Calibri" panose="020F0502020204030204" pitchFamily="34" charset="0"/>
                          <a:ea typeface="Calibri" panose="020F0502020204030204" pitchFamily="34" charset="0"/>
                          <a:cs typeface="Arial" panose="020B0604020202020204" pitchFamily="34" charset="0"/>
                        </a:rPr>
                        <a:t>ADP Efficacy</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0">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Oxaydo</a:t>
                      </a:r>
                      <a:r>
                        <a:rPr lang="en-US" sz="1100" baseline="30000" dirty="0">
                          <a:effectLst/>
                          <a:latin typeface="Calibri" panose="020F0502020204030204" pitchFamily="34" charset="0"/>
                          <a:ea typeface="Calibri" panose="020F0502020204030204" pitchFamily="34" charset="0"/>
                          <a:cs typeface="Arial" panose="020B0604020202020204" pitchFamily="34" charset="0"/>
                        </a:rPr>
                        <a:t>®</a:t>
                      </a:r>
                      <a:r>
                        <a:rPr lang="en-US" sz="1100" dirty="0">
                          <a:effectLst/>
                          <a:latin typeface="Calibri" panose="020F0502020204030204" pitchFamily="34" charset="0"/>
                          <a:ea typeface="Calibri" panose="020F0502020204030204" pitchFamily="34" charset="0"/>
                          <a:cs typeface="Arial" panose="020B0604020202020204" pitchFamily="34" charset="0"/>
                        </a:rPr>
                        <a:t> </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oxycodone hydrochloride</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5 mg</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immediate-release tablet</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Oral</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Q4-6H PRN</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$4.25</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0</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$0</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Category II</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0">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Oxycodone immediate-release</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oxycodone hydrochloride</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5 mg</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Arial" panose="020B0604020202020204" pitchFamily="34" charset="0"/>
                        </a:rPr>
                        <a:t>immediate-release capsule</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Oral</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Q4-6H PRN</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$1.47</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398,125</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$585,244</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Arial" panose="020B0604020202020204" pitchFamily="34" charset="0"/>
                        </a:rPr>
                        <a:t>N/A</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Oxycodone immediate-release</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oxycodone hydrochloride</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5 mg</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immediate-release tablet</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Oral</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Q4-6H PRN</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$0.12</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35,983,163</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$4,317,980</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N/A</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0">
                <a:tc>
                  <a:txBody>
                    <a:bodyPr/>
                    <a:lstStyle/>
                    <a:p>
                      <a:pPr marL="0" marR="0">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Roxicodone</a:t>
                      </a:r>
                      <a:r>
                        <a:rPr lang="en-US" sz="1000" baseline="30000">
                          <a:effectLst/>
                          <a:latin typeface="Arial" panose="020B0604020202020204" pitchFamily="34" charset="0"/>
                          <a:ea typeface="Calibri" panose="020F0502020204030204" pitchFamily="34" charset="0"/>
                          <a:cs typeface="Arial" panose="020B0604020202020204" pitchFamily="34" charset="0"/>
                        </a:rPr>
                        <a:t>®</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oxycodone hydrochloride</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5 mg</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immediate-release tablet</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Oral</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Q4-6H PRN</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$1.69</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a:effectLst/>
                          <a:latin typeface="Arial" panose="020B0604020202020204" pitchFamily="34" charset="0"/>
                          <a:ea typeface="Calibri" panose="020F0502020204030204" pitchFamily="34" charset="0"/>
                          <a:cs typeface="Arial" panose="020B0604020202020204" pitchFamily="34" charset="0"/>
                        </a:rPr>
                        <a:t>0</a:t>
                      </a:r>
                      <a:endParaRPr lang="en-US" sz="10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$0</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000" dirty="0">
                          <a:effectLst/>
                          <a:latin typeface="Arial" panose="020B0604020202020204" pitchFamily="34" charset="0"/>
                          <a:ea typeface="Calibri" panose="020F0502020204030204" pitchFamily="34" charset="0"/>
                          <a:cs typeface="Arial" panose="020B0604020202020204" pitchFamily="34" charset="0"/>
                        </a:rPr>
                        <a:t>N/A</a:t>
                      </a:r>
                      <a:endParaRPr lang="en-US" sz="1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
        <p:nvSpPr>
          <p:cNvPr id="7" name="TextBox 6"/>
          <p:cNvSpPr txBox="1"/>
          <p:nvPr/>
        </p:nvSpPr>
        <p:spPr>
          <a:xfrm>
            <a:off x="276307" y="1783537"/>
            <a:ext cx="8597735" cy="461665"/>
          </a:xfrm>
          <a:prstGeom prst="rect">
            <a:avLst/>
          </a:prstGeom>
          <a:noFill/>
        </p:spPr>
        <p:txBody>
          <a:bodyPr wrap="square" rtlCol="0">
            <a:spAutoFit/>
          </a:bodyPr>
          <a:lstStyle/>
          <a:p>
            <a:pPr algn="ctr"/>
            <a:r>
              <a:rPr lang="en-US" b="1" dirty="0" smtClean="0">
                <a:solidFill>
                  <a:srgbClr val="000000"/>
                </a:solidFill>
              </a:rPr>
              <a:t>Oxaydo</a:t>
            </a:r>
            <a:r>
              <a:rPr lang="en-US" b="1" baseline="30000" dirty="0" smtClean="0">
                <a:solidFill>
                  <a:srgbClr val="000000"/>
                </a:solidFill>
              </a:rPr>
              <a:t>®</a:t>
            </a:r>
            <a:r>
              <a:rPr lang="en-US" b="1" dirty="0" smtClean="0">
                <a:solidFill>
                  <a:srgbClr val="000000"/>
                </a:solidFill>
              </a:rPr>
              <a:t> </a:t>
            </a:r>
            <a:r>
              <a:rPr lang="en-US" b="1" dirty="0">
                <a:solidFill>
                  <a:srgbClr val="000000"/>
                </a:solidFill>
              </a:rPr>
              <a:t>and </a:t>
            </a:r>
            <a:r>
              <a:rPr lang="en-US" b="1" dirty="0" smtClean="0">
                <a:solidFill>
                  <a:srgbClr val="000000"/>
                </a:solidFill>
              </a:rPr>
              <a:t>All List A Oxycodone Immediate-Release Products</a:t>
            </a:r>
            <a:endParaRPr lang="en-US" dirty="0">
              <a:solidFill>
                <a:srgbClr val="000000"/>
              </a:solidFill>
            </a:endParaRPr>
          </a:p>
        </p:txBody>
      </p:sp>
      <p:sp>
        <p:nvSpPr>
          <p:cNvPr id="8" name="TextBox 7"/>
          <p:cNvSpPr txBox="1"/>
          <p:nvPr/>
        </p:nvSpPr>
        <p:spPr>
          <a:xfrm>
            <a:off x="489858" y="5092216"/>
            <a:ext cx="8330539" cy="1323439"/>
          </a:xfrm>
          <a:prstGeom prst="rect">
            <a:avLst/>
          </a:prstGeom>
          <a:noFill/>
        </p:spPr>
        <p:txBody>
          <a:bodyPr wrap="square" rtlCol="0">
            <a:spAutoFit/>
          </a:bodyPr>
          <a:lstStyle/>
          <a:p>
            <a:r>
              <a:rPr lang="en-US" sz="1600" b="1" dirty="0" smtClean="0"/>
              <a:t>TOTAL</a:t>
            </a:r>
            <a:r>
              <a:rPr lang="en-US" sz="1600" dirty="0" smtClean="0"/>
              <a:t> Cost </a:t>
            </a:r>
            <a:r>
              <a:rPr lang="en-US" sz="1600" dirty="0"/>
              <a:t>of </a:t>
            </a:r>
            <a:r>
              <a:rPr lang="en-US" sz="1600" dirty="0" smtClean="0"/>
              <a:t>Substitution for </a:t>
            </a:r>
            <a:r>
              <a:rPr lang="en-US" sz="1600" b="1" dirty="0" smtClean="0"/>
              <a:t>all Products </a:t>
            </a:r>
            <a:r>
              <a:rPr lang="en-US" sz="1600" dirty="0" smtClean="0"/>
              <a:t>(100% Conversion): $606,757,916</a:t>
            </a:r>
          </a:p>
          <a:p>
            <a:r>
              <a:rPr lang="en-US" sz="1600" b="1" dirty="0" smtClean="0"/>
              <a:t>TOTAL</a:t>
            </a:r>
            <a:r>
              <a:rPr lang="en-US" sz="1600" dirty="0" smtClean="0"/>
              <a:t> Cost of Substitution </a:t>
            </a:r>
            <a:r>
              <a:rPr lang="en-US" sz="1600" dirty="0"/>
              <a:t>for </a:t>
            </a:r>
            <a:r>
              <a:rPr lang="en-US" sz="1600" b="1" dirty="0"/>
              <a:t>all Products </a:t>
            </a:r>
            <a:r>
              <a:rPr lang="en-US" sz="1600" dirty="0"/>
              <a:t>(</a:t>
            </a:r>
            <a:r>
              <a:rPr lang="en-US" sz="1600" dirty="0" smtClean="0"/>
              <a:t>75% Conversion): $455,068,437</a:t>
            </a:r>
          </a:p>
          <a:p>
            <a:r>
              <a:rPr lang="en-US" sz="1600" b="1" dirty="0" smtClean="0"/>
              <a:t>TOTAL</a:t>
            </a:r>
            <a:r>
              <a:rPr lang="en-US" sz="1600" dirty="0" smtClean="0"/>
              <a:t> Cost of Substitution </a:t>
            </a:r>
            <a:r>
              <a:rPr lang="en-US" sz="1600" dirty="0"/>
              <a:t>for </a:t>
            </a:r>
            <a:r>
              <a:rPr lang="en-US" sz="1600" b="1" dirty="0"/>
              <a:t>all Products </a:t>
            </a:r>
            <a:r>
              <a:rPr lang="en-US" sz="1600" dirty="0"/>
              <a:t>(</a:t>
            </a:r>
            <a:r>
              <a:rPr lang="en-US" sz="1600" dirty="0" smtClean="0"/>
              <a:t>50% Conversion): $303,378,958</a:t>
            </a:r>
          </a:p>
          <a:p>
            <a:r>
              <a:rPr lang="en-US" sz="1600" b="1" dirty="0" smtClean="0"/>
              <a:t>TOTAL</a:t>
            </a:r>
            <a:r>
              <a:rPr lang="en-US" sz="1600" dirty="0" smtClean="0"/>
              <a:t> Percent Change in </a:t>
            </a:r>
            <a:r>
              <a:rPr lang="en-US" sz="1600" dirty="0"/>
              <a:t>Cost for </a:t>
            </a:r>
            <a:r>
              <a:rPr lang="en-US" sz="1600" b="1" dirty="0"/>
              <a:t>all </a:t>
            </a:r>
            <a:r>
              <a:rPr lang="en-US" sz="1600" b="1" dirty="0" smtClean="0"/>
              <a:t>Products</a:t>
            </a:r>
            <a:r>
              <a:rPr lang="en-US" sz="1600" dirty="0" smtClean="0"/>
              <a:t>: +3,152.01% </a:t>
            </a:r>
          </a:p>
          <a:p>
            <a:r>
              <a:rPr lang="en-US" sz="1600" b="1" dirty="0" smtClean="0"/>
              <a:t>TOTAL</a:t>
            </a:r>
            <a:r>
              <a:rPr lang="en-US" sz="1600" dirty="0" smtClean="0"/>
              <a:t> Possible Patient </a:t>
            </a:r>
            <a:r>
              <a:rPr lang="en-US" sz="1600" dirty="0"/>
              <a:t>Impact for </a:t>
            </a:r>
            <a:r>
              <a:rPr lang="en-US" sz="1600" b="1" dirty="0"/>
              <a:t>all </a:t>
            </a:r>
            <a:r>
              <a:rPr lang="en-US" sz="1600" b="1" dirty="0" smtClean="0"/>
              <a:t>Products</a:t>
            </a:r>
            <a:r>
              <a:rPr lang="en-US" sz="1600" dirty="0" smtClean="0"/>
              <a:t>: Approximately 96,370 </a:t>
            </a:r>
            <a:endParaRPr lang="en-US" sz="1600" dirty="0"/>
          </a:p>
        </p:txBody>
      </p:sp>
      <p:sp>
        <p:nvSpPr>
          <p:cNvPr id="9" name="TextBox 8"/>
          <p:cNvSpPr txBox="1"/>
          <p:nvPr/>
        </p:nvSpPr>
        <p:spPr>
          <a:xfrm>
            <a:off x="570014" y="4700612"/>
            <a:ext cx="7433953" cy="430887"/>
          </a:xfrm>
          <a:prstGeom prst="rect">
            <a:avLst/>
          </a:prstGeom>
          <a:noFill/>
        </p:spPr>
        <p:txBody>
          <a:bodyPr wrap="square" rtlCol="0">
            <a:spAutoFit/>
          </a:bodyPr>
          <a:lstStyle/>
          <a:p>
            <a:r>
              <a:rPr lang="en-US" sz="1100" dirty="0">
                <a:solidFill>
                  <a:srgbClr val="000000"/>
                </a:solidFill>
              </a:rPr>
              <a:t>*Wholesale acquisition cost per Online Red Book as of </a:t>
            </a:r>
            <a:r>
              <a:rPr lang="en-US" sz="1100" dirty="0" smtClean="0">
                <a:solidFill>
                  <a:srgbClr val="000000"/>
                </a:solidFill>
              </a:rPr>
              <a:t>3/15/2016			Yellow=List A</a:t>
            </a:r>
            <a:endParaRPr lang="en-US" sz="1100" dirty="0">
              <a:solidFill>
                <a:srgbClr val="000000"/>
              </a:solidFill>
            </a:endParaRPr>
          </a:p>
          <a:p>
            <a:r>
              <a:rPr lang="en-US" sz="1100" dirty="0">
                <a:solidFill>
                  <a:srgbClr val="000000"/>
                </a:solidFill>
              </a:rPr>
              <a:t>ADP=abuse-deterrent property, </a:t>
            </a:r>
            <a:r>
              <a:rPr lang="en-US" sz="1100" dirty="0" smtClean="0">
                <a:solidFill>
                  <a:srgbClr val="000000"/>
                </a:solidFill>
              </a:rPr>
              <a:t>Q4-6H PRN=every four to six hours as needed			Green=List B</a:t>
            </a:r>
            <a:endParaRPr lang="en-US" sz="1100" dirty="0">
              <a:solidFill>
                <a:srgbClr val="000000"/>
              </a:solidFill>
            </a:endParaRPr>
          </a:p>
        </p:txBody>
      </p:sp>
    </p:spTree>
    <p:extLst>
      <p:ext uri="{BB962C8B-B14F-4D97-AF65-F5344CB8AC3E}">
        <p14:creationId xmlns:p14="http://schemas.microsoft.com/office/powerpoint/2010/main" val="355669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a:xfrm>
            <a:off x="457200" y="1314450"/>
            <a:ext cx="8229600" cy="5300106"/>
          </a:xfrm>
        </p:spPr>
        <p:txBody>
          <a:bodyPr/>
          <a:lstStyle/>
          <a:p>
            <a:r>
              <a:rPr lang="en-US" sz="2800" dirty="0" smtClean="0"/>
              <a:t>Meeting Recap</a:t>
            </a:r>
          </a:p>
          <a:p>
            <a:endParaRPr lang="en-US" sz="2800" dirty="0" smtClean="0"/>
          </a:p>
          <a:p>
            <a:r>
              <a:rPr lang="en-US" sz="2800" dirty="0" smtClean="0"/>
              <a:t>Review of takeaways</a:t>
            </a:r>
          </a:p>
          <a:p>
            <a:endParaRPr lang="en-US" sz="2800" dirty="0" smtClean="0"/>
          </a:p>
          <a:p>
            <a:r>
              <a:rPr lang="en-US" sz="2800" dirty="0" smtClean="0"/>
              <a:t>Next Steps</a:t>
            </a:r>
          </a:p>
          <a:p>
            <a:pPr lvl="1"/>
            <a:r>
              <a:rPr lang="en-US" sz="2400" dirty="0" smtClean="0"/>
              <a:t>Regulations and Formulary review</a:t>
            </a:r>
          </a:p>
          <a:p>
            <a:pPr lvl="1"/>
            <a:endParaRPr lang="en-US" sz="2400" dirty="0"/>
          </a:p>
          <a:p>
            <a:r>
              <a:rPr lang="en-US" sz="2800" dirty="0" smtClean="0"/>
              <a:t>Next Meeting – June 30, 2016</a:t>
            </a:r>
          </a:p>
          <a:p>
            <a:pPr lvl="1"/>
            <a:r>
              <a:rPr lang="en-US" sz="2400" dirty="0" smtClean="0"/>
              <a:t> @ 250 Washington Street</a:t>
            </a:r>
          </a:p>
          <a:p>
            <a:pPr marL="457200" lvl="1" indent="0">
              <a:buNone/>
            </a:pPr>
            <a:r>
              <a:rPr lang="en-US" sz="2400" dirty="0" smtClean="0">
                <a:solidFill>
                  <a:srgbClr val="0070C0"/>
                </a:solidFill>
              </a:rPr>
              <a:t>		</a:t>
            </a:r>
            <a:r>
              <a:rPr lang="en-US" sz="2400" dirty="0">
                <a:solidFill>
                  <a:srgbClr val="0070C0"/>
                </a:solidFill>
              </a:rPr>
              <a:t>	</a:t>
            </a: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25</a:t>
            </a:fld>
            <a:endParaRPr lang="en-US" altLang="en-US" dirty="0"/>
          </a:p>
        </p:txBody>
      </p:sp>
    </p:spTree>
    <p:extLst>
      <p:ext uri="{BB962C8B-B14F-4D97-AF65-F5344CB8AC3E}">
        <p14:creationId xmlns:p14="http://schemas.microsoft.com/office/powerpoint/2010/main" val="184925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64"/>
          <p:cNvSpPr txBox="1">
            <a:spLocks noGrp="1"/>
          </p:cNvSpPr>
          <p:nvPr>
            <p:ph type="title"/>
          </p:nvPr>
        </p:nvSpPr>
        <p:spPr>
          <a:xfrm>
            <a:off x="616492" y="23451"/>
            <a:ext cx="8527508" cy="1108399"/>
          </a:xfrm>
          <a:prstGeom prst="rect">
            <a:avLst/>
          </a:prstGeom>
        </p:spPr>
        <p:txBody>
          <a:bodyPr lIns="91425" tIns="91425" rIns="91425" bIns="91425" anchor="b" anchorCtr="0">
            <a:noAutofit/>
          </a:bodyPr>
          <a:lstStyle/>
          <a:p>
            <a:pPr algn="r">
              <a:spcBef>
                <a:spcPts val="0"/>
              </a:spcBef>
              <a:buNone/>
            </a:pPr>
            <a:r>
              <a:rPr lang="en" dirty="0" smtClean="0"/>
              <a:t>The Opioid </a:t>
            </a:r>
            <a:r>
              <a:rPr lang="en" dirty="0"/>
              <a:t>E</a:t>
            </a:r>
            <a:r>
              <a:rPr lang="en" dirty="0" smtClean="0"/>
              <a:t>pidemic </a:t>
            </a:r>
            <a:br>
              <a:rPr lang="en" dirty="0" smtClean="0"/>
            </a:br>
            <a:r>
              <a:rPr lang="en" dirty="0" smtClean="0"/>
              <a:t>Burden in Massachusetts</a:t>
            </a:r>
            <a:endParaRPr lang="en"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876" y="1131851"/>
            <a:ext cx="6858000" cy="308750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3657600"/>
            <a:ext cx="7929063" cy="3048000"/>
          </a:xfrm>
          <a:prstGeom prst="rect">
            <a:avLst/>
          </a:prstGeom>
        </p:spPr>
      </p:pic>
    </p:spTree>
    <p:extLst>
      <p:ext uri="{BB962C8B-B14F-4D97-AF65-F5344CB8AC3E}">
        <p14:creationId xmlns:p14="http://schemas.microsoft.com/office/powerpoint/2010/main" val="2037928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MassPAT</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4</a:t>
            </a:fld>
            <a:endParaRPr lang="en-US" altLang="en-US" dirty="0"/>
          </a:p>
        </p:txBody>
      </p:sp>
      <p:sp>
        <p:nvSpPr>
          <p:cNvPr id="5" name="Text Box 2"/>
          <p:cNvSpPr txBox="1">
            <a:spLocks noChangeArrowheads="1"/>
          </p:cNvSpPr>
          <p:nvPr/>
        </p:nvSpPr>
        <p:spPr bwMode="auto">
          <a:xfrm>
            <a:off x="4305300" y="1825625"/>
            <a:ext cx="174625"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2"/>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029" tIns="44015" rIns="88029" bIns="44015">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nSpc>
                <a:spcPct val="100000"/>
              </a:lnSpc>
              <a:spcBef>
                <a:spcPct val="0"/>
              </a:spcBef>
              <a:buClrTx/>
              <a:buFontTx/>
              <a:buNone/>
            </a:pPr>
            <a:endParaRPr lang="en-GB" altLang="en-US" sz="1300" b="1">
              <a:latin typeface="Verdana" pitchFamily="34" charset="0"/>
            </a:endParaRPr>
          </a:p>
        </p:txBody>
      </p:sp>
      <p:sp>
        <p:nvSpPr>
          <p:cNvPr id="6" name="Freeform 3"/>
          <p:cNvSpPr>
            <a:spLocks/>
          </p:cNvSpPr>
          <p:nvPr/>
        </p:nvSpPr>
        <p:spPr bwMode="blackWhite">
          <a:xfrm rot="19795574">
            <a:off x="290513" y="4341813"/>
            <a:ext cx="1430337" cy="915987"/>
          </a:xfrm>
          <a:custGeom>
            <a:avLst/>
            <a:gdLst>
              <a:gd name="T0" fmla="*/ 0 w 2250"/>
              <a:gd name="T1" fmla="*/ 2147483647 h 2244"/>
              <a:gd name="T2" fmla="*/ 0 w 2250"/>
              <a:gd name="T3" fmla="*/ 0 h 2244"/>
              <a:gd name="T4" fmla="*/ 2147483647 w 2250"/>
              <a:gd name="T5" fmla="*/ 0 h 2244"/>
              <a:gd name="T6" fmla="*/ 2147483647 w 2250"/>
              <a:gd name="T7" fmla="*/ 2147483647 h 2244"/>
              <a:gd name="T8" fmla="*/ 2147483647 w 2250"/>
              <a:gd name="T9" fmla="*/ 2147483647 h 2244"/>
              <a:gd name="T10" fmla="*/ 2147483647 w 2250"/>
              <a:gd name="T11" fmla="*/ 2147483647 h 2244"/>
              <a:gd name="T12" fmla="*/ 2147483647 w 2250"/>
              <a:gd name="T13" fmla="*/ 2147483647 h 2244"/>
              <a:gd name="T14" fmla="*/ 2147483647 w 2250"/>
              <a:gd name="T15" fmla="*/ 2147483647 h 2244"/>
              <a:gd name="T16" fmla="*/ 2147483647 w 2250"/>
              <a:gd name="T17" fmla="*/ 2147483647 h 2244"/>
              <a:gd name="T18" fmla="*/ 2147483647 w 2250"/>
              <a:gd name="T19" fmla="*/ 2147483647 h 2244"/>
              <a:gd name="T20" fmla="*/ 2147483647 w 2250"/>
              <a:gd name="T21" fmla="*/ 2147483647 h 2244"/>
              <a:gd name="T22" fmla="*/ 2147483647 w 2250"/>
              <a:gd name="T23" fmla="*/ 2147483647 h 2244"/>
              <a:gd name="T24" fmla="*/ 2147483647 w 2250"/>
              <a:gd name="T25" fmla="*/ 2147483647 h 2244"/>
              <a:gd name="T26" fmla="*/ 2147483647 w 2250"/>
              <a:gd name="T27" fmla="*/ 2147483647 h 2244"/>
              <a:gd name="T28" fmla="*/ 2147483647 w 2250"/>
              <a:gd name="T29" fmla="*/ 2147483647 h 2244"/>
              <a:gd name="T30" fmla="*/ 2147483647 w 2250"/>
              <a:gd name="T31" fmla="*/ 2147483647 h 2244"/>
              <a:gd name="T32" fmla="*/ 2147483647 w 2250"/>
              <a:gd name="T33" fmla="*/ 2147483647 h 2244"/>
              <a:gd name="T34" fmla="*/ 2147483647 w 2250"/>
              <a:gd name="T35" fmla="*/ 2147483647 h 2244"/>
              <a:gd name="T36" fmla="*/ 2147483647 w 2250"/>
              <a:gd name="T37" fmla="*/ 2147483647 h 2244"/>
              <a:gd name="T38" fmla="*/ 2147483647 w 2250"/>
              <a:gd name="T39" fmla="*/ 2147483647 h 2244"/>
              <a:gd name="T40" fmla="*/ 2147483647 w 2250"/>
              <a:gd name="T41" fmla="*/ 2147483647 h 2244"/>
              <a:gd name="T42" fmla="*/ 2147483647 w 2250"/>
              <a:gd name="T43" fmla="*/ 2147483647 h 2244"/>
              <a:gd name="T44" fmla="*/ 2147483647 w 2250"/>
              <a:gd name="T45" fmla="*/ 2147483647 h 2244"/>
              <a:gd name="T46" fmla="*/ 2147483647 w 2250"/>
              <a:gd name="T47" fmla="*/ 2147483647 h 2244"/>
              <a:gd name="T48" fmla="*/ 2147483647 w 2250"/>
              <a:gd name="T49" fmla="*/ 2147483647 h 2244"/>
              <a:gd name="T50" fmla="*/ 2147483647 w 2250"/>
              <a:gd name="T51" fmla="*/ 2147483647 h 2244"/>
              <a:gd name="T52" fmla="*/ 2147483647 w 2250"/>
              <a:gd name="T53" fmla="*/ 2147483647 h 2244"/>
              <a:gd name="T54" fmla="*/ 2147483647 w 2250"/>
              <a:gd name="T55" fmla="*/ 2147483647 h 2244"/>
              <a:gd name="T56" fmla="*/ 2147483647 w 2250"/>
              <a:gd name="T57" fmla="*/ 2147483647 h 2244"/>
              <a:gd name="T58" fmla="*/ 2147483647 w 2250"/>
              <a:gd name="T59" fmla="*/ 2147483647 h 2244"/>
              <a:gd name="T60" fmla="*/ 2147483647 w 2250"/>
              <a:gd name="T61" fmla="*/ 2147483647 h 2244"/>
              <a:gd name="T62" fmla="*/ 2147483647 w 2250"/>
              <a:gd name="T63" fmla="*/ 2147483647 h 2244"/>
              <a:gd name="T64" fmla="*/ 2147483647 w 2250"/>
              <a:gd name="T65" fmla="*/ 2147483647 h 2244"/>
              <a:gd name="T66" fmla="*/ 2147483647 w 2250"/>
              <a:gd name="T67" fmla="*/ 2147483647 h 2244"/>
              <a:gd name="T68" fmla="*/ 2147483647 w 2250"/>
              <a:gd name="T69" fmla="*/ 2147483647 h 2244"/>
              <a:gd name="T70" fmla="*/ 2147483647 w 2250"/>
              <a:gd name="T71" fmla="*/ 2147483647 h 2244"/>
              <a:gd name="T72" fmla="*/ 2147483647 w 2250"/>
              <a:gd name="T73" fmla="*/ 2147483647 h 2244"/>
              <a:gd name="T74" fmla="*/ 2147483647 w 2250"/>
              <a:gd name="T75" fmla="*/ 2147483647 h 2244"/>
              <a:gd name="T76" fmla="*/ 2147483647 w 2250"/>
              <a:gd name="T77" fmla="*/ 2147483647 h 2244"/>
              <a:gd name="T78" fmla="*/ 2147483647 w 2250"/>
              <a:gd name="T79" fmla="*/ 2147483647 h 2244"/>
              <a:gd name="T80" fmla="*/ 2147483647 w 2250"/>
              <a:gd name="T81" fmla="*/ 2147483647 h 2244"/>
              <a:gd name="T82" fmla="*/ 2147483647 w 2250"/>
              <a:gd name="T83" fmla="*/ 2147483647 h 2244"/>
              <a:gd name="T84" fmla="*/ 2147483647 w 2250"/>
              <a:gd name="T85" fmla="*/ 2147483647 h 2244"/>
              <a:gd name="T86" fmla="*/ 2147483647 w 2250"/>
              <a:gd name="T87" fmla="*/ 2147483647 h 2244"/>
              <a:gd name="T88" fmla="*/ 2147483647 w 2250"/>
              <a:gd name="T89" fmla="*/ 2147483647 h 2244"/>
              <a:gd name="T90" fmla="*/ 2147483647 w 2250"/>
              <a:gd name="T91" fmla="*/ 2147483647 h 2244"/>
              <a:gd name="T92" fmla="*/ 2147483647 w 2250"/>
              <a:gd name="T93" fmla="*/ 2147483647 h 2244"/>
              <a:gd name="T94" fmla="*/ 2147483647 w 2250"/>
              <a:gd name="T95" fmla="*/ 2147483647 h 2244"/>
              <a:gd name="T96" fmla="*/ 2147483647 w 2250"/>
              <a:gd name="T97" fmla="*/ 2147483647 h 2244"/>
              <a:gd name="T98" fmla="*/ 2147483647 w 2250"/>
              <a:gd name="T99" fmla="*/ 2147483647 h 2244"/>
              <a:gd name="T100" fmla="*/ 2147483647 w 2250"/>
              <a:gd name="T101" fmla="*/ 2147483647 h 2244"/>
              <a:gd name="T102" fmla="*/ 2147483647 w 2250"/>
              <a:gd name="T103" fmla="*/ 2147483647 h 2244"/>
              <a:gd name="T104" fmla="*/ 2147483647 w 2250"/>
              <a:gd name="T105" fmla="*/ 2147483647 h 2244"/>
              <a:gd name="T106" fmla="*/ 2147483647 w 2250"/>
              <a:gd name="T107" fmla="*/ 2147483647 h 2244"/>
              <a:gd name="T108" fmla="*/ 2147483647 w 2250"/>
              <a:gd name="T109" fmla="*/ 2147483647 h 2244"/>
              <a:gd name="T110" fmla="*/ 2147483647 w 2250"/>
              <a:gd name="T111" fmla="*/ 2147483647 h 2244"/>
              <a:gd name="T112" fmla="*/ 2147483647 w 2250"/>
              <a:gd name="T113" fmla="*/ 2147483647 h 2244"/>
              <a:gd name="T114" fmla="*/ 2147483647 w 2250"/>
              <a:gd name="T115" fmla="*/ 2147483647 h 2244"/>
              <a:gd name="T116" fmla="*/ 2147483647 w 2250"/>
              <a:gd name="T117" fmla="*/ 2147483647 h 2244"/>
              <a:gd name="T118" fmla="*/ 2147483647 w 2250"/>
              <a:gd name="T119" fmla="*/ 2147483647 h 2244"/>
              <a:gd name="T120" fmla="*/ 2147483647 w 2250"/>
              <a:gd name="T121" fmla="*/ 2147483647 h 2244"/>
              <a:gd name="T122" fmla="*/ 0 w 2250"/>
              <a:gd name="T123" fmla="*/ 2147483647 h 224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250" h="2244">
                <a:moveTo>
                  <a:pt x="0" y="1753"/>
                </a:moveTo>
                <a:lnTo>
                  <a:pt x="0" y="0"/>
                </a:lnTo>
                <a:lnTo>
                  <a:pt x="1745" y="0"/>
                </a:lnTo>
                <a:lnTo>
                  <a:pt x="1745" y="644"/>
                </a:lnTo>
                <a:lnTo>
                  <a:pt x="1795" y="676"/>
                </a:lnTo>
                <a:lnTo>
                  <a:pt x="1841" y="690"/>
                </a:lnTo>
                <a:lnTo>
                  <a:pt x="1864" y="690"/>
                </a:lnTo>
                <a:lnTo>
                  <a:pt x="1932" y="649"/>
                </a:lnTo>
                <a:lnTo>
                  <a:pt x="1977" y="630"/>
                </a:lnTo>
                <a:lnTo>
                  <a:pt x="2021" y="629"/>
                </a:lnTo>
                <a:lnTo>
                  <a:pt x="2068" y="631"/>
                </a:lnTo>
                <a:lnTo>
                  <a:pt x="2113" y="649"/>
                </a:lnTo>
                <a:lnTo>
                  <a:pt x="2165" y="679"/>
                </a:lnTo>
                <a:lnTo>
                  <a:pt x="2210" y="728"/>
                </a:lnTo>
                <a:lnTo>
                  <a:pt x="2232" y="771"/>
                </a:lnTo>
                <a:lnTo>
                  <a:pt x="2250" y="813"/>
                </a:lnTo>
                <a:lnTo>
                  <a:pt x="2250" y="875"/>
                </a:lnTo>
                <a:lnTo>
                  <a:pt x="2250" y="877"/>
                </a:lnTo>
                <a:lnTo>
                  <a:pt x="2250" y="938"/>
                </a:lnTo>
                <a:lnTo>
                  <a:pt x="2232" y="979"/>
                </a:lnTo>
                <a:lnTo>
                  <a:pt x="2210" y="1020"/>
                </a:lnTo>
                <a:lnTo>
                  <a:pt x="2165" y="1070"/>
                </a:lnTo>
                <a:lnTo>
                  <a:pt x="2113" y="1102"/>
                </a:lnTo>
                <a:lnTo>
                  <a:pt x="2068" y="1118"/>
                </a:lnTo>
                <a:lnTo>
                  <a:pt x="2021" y="1122"/>
                </a:lnTo>
                <a:lnTo>
                  <a:pt x="1977" y="1120"/>
                </a:lnTo>
                <a:lnTo>
                  <a:pt x="1932" y="1102"/>
                </a:lnTo>
                <a:lnTo>
                  <a:pt x="1864" y="1062"/>
                </a:lnTo>
                <a:lnTo>
                  <a:pt x="1841" y="1061"/>
                </a:lnTo>
                <a:lnTo>
                  <a:pt x="1795" y="1075"/>
                </a:lnTo>
                <a:lnTo>
                  <a:pt x="1745" y="1112"/>
                </a:lnTo>
                <a:lnTo>
                  <a:pt x="1745" y="1753"/>
                </a:lnTo>
                <a:lnTo>
                  <a:pt x="1111" y="1753"/>
                </a:lnTo>
                <a:lnTo>
                  <a:pt x="1116" y="1749"/>
                </a:lnTo>
                <a:lnTo>
                  <a:pt x="1073" y="1789"/>
                </a:lnTo>
                <a:lnTo>
                  <a:pt x="1058" y="1834"/>
                </a:lnTo>
                <a:lnTo>
                  <a:pt x="1058" y="1859"/>
                </a:lnTo>
                <a:lnTo>
                  <a:pt x="1099" y="1926"/>
                </a:lnTo>
                <a:lnTo>
                  <a:pt x="1119" y="1971"/>
                </a:lnTo>
                <a:lnTo>
                  <a:pt x="1120" y="2016"/>
                </a:lnTo>
                <a:lnTo>
                  <a:pt x="1118" y="2062"/>
                </a:lnTo>
                <a:lnTo>
                  <a:pt x="1099" y="2107"/>
                </a:lnTo>
                <a:lnTo>
                  <a:pt x="1068" y="2158"/>
                </a:lnTo>
                <a:lnTo>
                  <a:pt x="1019" y="2205"/>
                </a:lnTo>
                <a:lnTo>
                  <a:pt x="978" y="2226"/>
                </a:lnTo>
                <a:lnTo>
                  <a:pt x="935" y="2244"/>
                </a:lnTo>
                <a:lnTo>
                  <a:pt x="874" y="2244"/>
                </a:lnTo>
                <a:lnTo>
                  <a:pt x="872" y="2244"/>
                </a:lnTo>
                <a:lnTo>
                  <a:pt x="811" y="2244"/>
                </a:lnTo>
                <a:lnTo>
                  <a:pt x="769" y="2226"/>
                </a:lnTo>
                <a:lnTo>
                  <a:pt x="728" y="2205"/>
                </a:lnTo>
                <a:lnTo>
                  <a:pt x="679" y="2158"/>
                </a:lnTo>
                <a:lnTo>
                  <a:pt x="646" y="2107"/>
                </a:lnTo>
                <a:lnTo>
                  <a:pt x="631" y="2062"/>
                </a:lnTo>
                <a:lnTo>
                  <a:pt x="627" y="2016"/>
                </a:lnTo>
                <a:lnTo>
                  <a:pt x="628" y="1971"/>
                </a:lnTo>
                <a:lnTo>
                  <a:pt x="646" y="1926"/>
                </a:lnTo>
                <a:lnTo>
                  <a:pt x="688" y="1858"/>
                </a:lnTo>
                <a:lnTo>
                  <a:pt x="688" y="1834"/>
                </a:lnTo>
                <a:lnTo>
                  <a:pt x="674" y="1789"/>
                </a:lnTo>
                <a:lnTo>
                  <a:pt x="634" y="1753"/>
                </a:lnTo>
                <a:lnTo>
                  <a:pt x="0" y="1753"/>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7" name="Text Box 4"/>
          <p:cNvSpPr txBox="1">
            <a:spLocks noChangeArrowheads="1"/>
          </p:cNvSpPr>
          <p:nvPr/>
        </p:nvSpPr>
        <p:spPr bwMode="auto">
          <a:xfrm rot="19795574">
            <a:off x="377825" y="4648200"/>
            <a:ext cx="857250"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Recovery</a:t>
            </a:r>
          </a:p>
        </p:txBody>
      </p:sp>
      <p:sp>
        <p:nvSpPr>
          <p:cNvPr id="8" name="Freeform 5"/>
          <p:cNvSpPr>
            <a:spLocks/>
          </p:cNvSpPr>
          <p:nvPr/>
        </p:nvSpPr>
        <p:spPr bwMode="blackWhite">
          <a:xfrm rot="1863409">
            <a:off x="3548063" y="1520825"/>
            <a:ext cx="1057275" cy="1041400"/>
          </a:xfrm>
          <a:custGeom>
            <a:avLst/>
            <a:gdLst>
              <a:gd name="T0" fmla="*/ 2147483647 w 2245"/>
              <a:gd name="T1" fmla="*/ 2147483647 h 2232"/>
              <a:gd name="T2" fmla="*/ 2147483647 w 2245"/>
              <a:gd name="T3" fmla="*/ 2147483647 h 2232"/>
              <a:gd name="T4" fmla="*/ 2147483647 w 2245"/>
              <a:gd name="T5" fmla="*/ 2147483647 h 2232"/>
              <a:gd name="T6" fmla="*/ 2147483647 w 2245"/>
              <a:gd name="T7" fmla="*/ 2147483647 h 2232"/>
              <a:gd name="T8" fmla="*/ 2147483647 w 2245"/>
              <a:gd name="T9" fmla="*/ 2147483647 h 2232"/>
              <a:gd name="T10" fmla="*/ 2147483647 w 2245"/>
              <a:gd name="T11" fmla="*/ 2147483647 h 2232"/>
              <a:gd name="T12" fmla="*/ 2147483647 w 2245"/>
              <a:gd name="T13" fmla="*/ 2147483647 h 2232"/>
              <a:gd name="T14" fmla="*/ 2147483647 w 2245"/>
              <a:gd name="T15" fmla="*/ 2147483647 h 2232"/>
              <a:gd name="T16" fmla="*/ 2147483647 w 2245"/>
              <a:gd name="T17" fmla="*/ 2147483647 h 2232"/>
              <a:gd name="T18" fmla="*/ 2147483647 w 2245"/>
              <a:gd name="T19" fmla="*/ 2147483647 h 2232"/>
              <a:gd name="T20" fmla="*/ 2147483647 w 2245"/>
              <a:gd name="T21" fmla="*/ 2147483647 h 2232"/>
              <a:gd name="T22" fmla="*/ 2147483647 w 2245"/>
              <a:gd name="T23" fmla="*/ 2147483647 h 2232"/>
              <a:gd name="T24" fmla="*/ 2147483647 w 2245"/>
              <a:gd name="T25" fmla="*/ 2147483647 h 2232"/>
              <a:gd name="T26" fmla="*/ 2147483647 w 2245"/>
              <a:gd name="T27" fmla="*/ 2147483647 h 2232"/>
              <a:gd name="T28" fmla="*/ 2147483647 w 2245"/>
              <a:gd name="T29" fmla="*/ 2147483647 h 2232"/>
              <a:gd name="T30" fmla="*/ 2147483647 w 2245"/>
              <a:gd name="T31" fmla="*/ 2147483647 h 2232"/>
              <a:gd name="T32" fmla="*/ 2147483647 w 2245"/>
              <a:gd name="T33" fmla="*/ 2147483647 h 2232"/>
              <a:gd name="T34" fmla="*/ 2147483647 w 2245"/>
              <a:gd name="T35" fmla="*/ 2147483647 h 2232"/>
              <a:gd name="T36" fmla="*/ 2147483647 w 2245"/>
              <a:gd name="T37" fmla="*/ 2147483647 h 2232"/>
              <a:gd name="T38" fmla="*/ 2147483647 w 2245"/>
              <a:gd name="T39" fmla="*/ 2147483647 h 2232"/>
              <a:gd name="T40" fmla="*/ 2147483647 w 2245"/>
              <a:gd name="T41" fmla="*/ 2147483647 h 2232"/>
              <a:gd name="T42" fmla="*/ 0 w 2245"/>
              <a:gd name="T43" fmla="*/ 2147483647 h 2232"/>
              <a:gd name="T44" fmla="*/ 0 w 2245"/>
              <a:gd name="T45" fmla="*/ 2147483647 h 2232"/>
              <a:gd name="T46" fmla="*/ 2147483647 w 2245"/>
              <a:gd name="T47" fmla="*/ 2147483647 h 2232"/>
              <a:gd name="T48" fmla="*/ 2147483647 w 2245"/>
              <a:gd name="T49" fmla="*/ 2147483647 h 2232"/>
              <a:gd name="T50" fmla="*/ 2147483647 w 2245"/>
              <a:gd name="T51" fmla="*/ 2147483647 h 2232"/>
              <a:gd name="T52" fmla="*/ 2147483647 w 2245"/>
              <a:gd name="T53" fmla="*/ 2147483647 h 2232"/>
              <a:gd name="T54" fmla="*/ 2147483647 w 2245"/>
              <a:gd name="T55" fmla="*/ 2147483647 h 2232"/>
              <a:gd name="T56" fmla="*/ 2147483647 w 2245"/>
              <a:gd name="T57" fmla="*/ 2147483647 h 2232"/>
              <a:gd name="T58" fmla="*/ 2147483647 w 2245"/>
              <a:gd name="T59" fmla="*/ 2147483647 h 2232"/>
              <a:gd name="T60" fmla="*/ 2147483647 w 2245"/>
              <a:gd name="T61" fmla="*/ 2147483647 h 2232"/>
              <a:gd name="T62" fmla="*/ 2147483647 w 2245"/>
              <a:gd name="T63" fmla="*/ 2147483647 h 2232"/>
              <a:gd name="T64" fmla="*/ 2147483647 w 2245"/>
              <a:gd name="T65" fmla="*/ 2147483647 h 2232"/>
              <a:gd name="T66" fmla="*/ 2147483647 w 2245"/>
              <a:gd name="T67" fmla="*/ 2147483647 h 2232"/>
              <a:gd name="T68" fmla="*/ 2147483647 w 2245"/>
              <a:gd name="T69" fmla="*/ 2147483647 h 2232"/>
              <a:gd name="T70" fmla="*/ 2147483647 w 2245"/>
              <a:gd name="T71" fmla="*/ 2147483647 h 2232"/>
              <a:gd name="T72" fmla="*/ 2147483647 w 2245"/>
              <a:gd name="T73" fmla="*/ 0 h 2232"/>
              <a:gd name="T74" fmla="*/ 2147483647 w 2245"/>
              <a:gd name="T75" fmla="*/ 2147483647 h 2232"/>
              <a:gd name="T76" fmla="*/ 2147483647 w 2245"/>
              <a:gd name="T77" fmla="*/ 2147483647 h 2232"/>
              <a:gd name="T78" fmla="*/ 2147483647 w 2245"/>
              <a:gd name="T79" fmla="*/ 2147483647 h 2232"/>
              <a:gd name="T80" fmla="*/ 2147483647 w 2245"/>
              <a:gd name="T81" fmla="*/ 2147483647 h 2232"/>
              <a:gd name="T82" fmla="*/ 2147483647 w 2245"/>
              <a:gd name="T83" fmla="*/ 2147483647 h 2232"/>
              <a:gd name="T84" fmla="*/ 2147483647 w 2245"/>
              <a:gd name="T85" fmla="*/ 2147483647 h 2232"/>
              <a:gd name="T86" fmla="*/ 2147483647 w 2245"/>
              <a:gd name="T87" fmla="*/ 2147483647 h 2232"/>
              <a:gd name="T88" fmla="*/ 2147483647 w 2245"/>
              <a:gd name="T89" fmla="*/ 2147483647 h 223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245" h="2232">
                <a:moveTo>
                  <a:pt x="1631" y="2232"/>
                </a:moveTo>
                <a:lnTo>
                  <a:pt x="1575" y="2196"/>
                </a:lnTo>
                <a:lnTo>
                  <a:pt x="1561" y="2150"/>
                </a:lnTo>
                <a:lnTo>
                  <a:pt x="1561" y="2125"/>
                </a:lnTo>
                <a:lnTo>
                  <a:pt x="1601" y="2059"/>
                </a:lnTo>
                <a:lnTo>
                  <a:pt x="1621" y="2013"/>
                </a:lnTo>
                <a:lnTo>
                  <a:pt x="1622" y="1968"/>
                </a:lnTo>
                <a:lnTo>
                  <a:pt x="1619" y="1923"/>
                </a:lnTo>
                <a:lnTo>
                  <a:pt x="1601" y="1878"/>
                </a:lnTo>
                <a:lnTo>
                  <a:pt x="1571" y="1826"/>
                </a:lnTo>
                <a:lnTo>
                  <a:pt x="1522" y="1780"/>
                </a:lnTo>
                <a:lnTo>
                  <a:pt x="1480" y="1759"/>
                </a:lnTo>
                <a:lnTo>
                  <a:pt x="1436" y="1740"/>
                </a:lnTo>
                <a:lnTo>
                  <a:pt x="1375" y="1740"/>
                </a:lnTo>
                <a:lnTo>
                  <a:pt x="1374" y="1740"/>
                </a:lnTo>
                <a:lnTo>
                  <a:pt x="1313" y="1740"/>
                </a:lnTo>
                <a:lnTo>
                  <a:pt x="1271" y="1759"/>
                </a:lnTo>
                <a:lnTo>
                  <a:pt x="1230" y="1780"/>
                </a:lnTo>
                <a:lnTo>
                  <a:pt x="1181" y="1826"/>
                </a:lnTo>
                <a:lnTo>
                  <a:pt x="1147" y="1878"/>
                </a:lnTo>
                <a:lnTo>
                  <a:pt x="1132" y="1923"/>
                </a:lnTo>
                <a:lnTo>
                  <a:pt x="1127" y="1968"/>
                </a:lnTo>
                <a:lnTo>
                  <a:pt x="1130" y="2013"/>
                </a:lnTo>
                <a:lnTo>
                  <a:pt x="1147" y="2059"/>
                </a:lnTo>
                <a:lnTo>
                  <a:pt x="1188" y="2126"/>
                </a:lnTo>
                <a:lnTo>
                  <a:pt x="1188" y="2150"/>
                </a:lnTo>
                <a:lnTo>
                  <a:pt x="1176" y="2196"/>
                </a:lnTo>
                <a:lnTo>
                  <a:pt x="1132" y="2232"/>
                </a:lnTo>
                <a:lnTo>
                  <a:pt x="498" y="2232"/>
                </a:lnTo>
                <a:lnTo>
                  <a:pt x="498" y="1620"/>
                </a:lnTo>
                <a:lnTo>
                  <a:pt x="498" y="1629"/>
                </a:lnTo>
                <a:lnTo>
                  <a:pt x="456" y="1583"/>
                </a:lnTo>
                <a:lnTo>
                  <a:pt x="409" y="1568"/>
                </a:lnTo>
                <a:lnTo>
                  <a:pt x="386" y="1568"/>
                </a:lnTo>
                <a:lnTo>
                  <a:pt x="320" y="1610"/>
                </a:lnTo>
                <a:lnTo>
                  <a:pt x="273" y="1629"/>
                </a:lnTo>
                <a:lnTo>
                  <a:pt x="229" y="1630"/>
                </a:lnTo>
                <a:lnTo>
                  <a:pt x="183" y="1625"/>
                </a:lnTo>
                <a:lnTo>
                  <a:pt x="136" y="1610"/>
                </a:lnTo>
                <a:lnTo>
                  <a:pt x="85" y="1579"/>
                </a:lnTo>
                <a:lnTo>
                  <a:pt x="40" y="1529"/>
                </a:lnTo>
                <a:lnTo>
                  <a:pt x="18" y="1487"/>
                </a:lnTo>
                <a:lnTo>
                  <a:pt x="0" y="1445"/>
                </a:lnTo>
                <a:lnTo>
                  <a:pt x="0" y="1385"/>
                </a:lnTo>
                <a:lnTo>
                  <a:pt x="0" y="1384"/>
                </a:lnTo>
                <a:lnTo>
                  <a:pt x="0" y="1320"/>
                </a:lnTo>
                <a:lnTo>
                  <a:pt x="18" y="1280"/>
                </a:lnTo>
                <a:lnTo>
                  <a:pt x="40" y="1238"/>
                </a:lnTo>
                <a:lnTo>
                  <a:pt x="85" y="1188"/>
                </a:lnTo>
                <a:lnTo>
                  <a:pt x="136" y="1157"/>
                </a:lnTo>
                <a:lnTo>
                  <a:pt x="183" y="1141"/>
                </a:lnTo>
                <a:lnTo>
                  <a:pt x="229" y="1137"/>
                </a:lnTo>
                <a:lnTo>
                  <a:pt x="273" y="1138"/>
                </a:lnTo>
                <a:lnTo>
                  <a:pt x="320" y="1157"/>
                </a:lnTo>
                <a:lnTo>
                  <a:pt x="385" y="1197"/>
                </a:lnTo>
                <a:lnTo>
                  <a:pt x="409" y="1198"/>
                </a:lnTo>
                <a:lnTo>
                  <a:pt x="456" y="1183"/>
                </a:lnTo>
                <a:lnTo>
                  <a:pt x="502" y="1138"/>
                </a:lnTo>
                <a:lnTo>
                  <a:pt x="498" y="1122"/>
                </a:lnTo>
                <a:lnTo>
                  <a:pt x="498" y="509"/>
                </a:lnTo>
                <a:lnTo>
                  <a:pt x="1132" y="509"/>
                </a:lnTo>
                <a:lnTo>
                  <a:pt x="1175" y="456"/>
                </a:lnTo>
                <a:lnTo>
                  <a:pt x="1187" y="410"/>
                </a:lnTo>
                <a:lnTo>
                  <a:pt x="1187" y="387"/>
                </a:lnTo>
                <a:lnTo>
                  <a:pt x="1147" y="320"/>
                </a:lnTo>
                <a:lnTo>
                  <a:pt x="1127" y="273"/>
                </a:lnTo>
                <a:lnTo>
                  <a:pt x="1127" y="228"/>
                </a:lnTo>
                <a:lnTo>
                  <a:pt x="1131" y="183"/>
                </a:lnTo>
                <a:lnTo>
                  <a:pt x="1147" y="136"/>
                </a:lnTo>
                <a:lnTo>
                  <a:pt x="1179" y="86"/>
                </a:lnTo>
                <a:lnTo>
                  <a:pt x="1227" y="40"/>
                </a:lnTo>
                <a:lnTo>
                  <a:pt x="1269" y="18"/>
                </a:lnTo>
                <a:lnTo>
                  <a:pt x="1312" y="0"/>
                </a:lnTo>
                <a:lnTo>
                  <a:pt x="1374" y="0"/>
                </a:lnTo>
                <a:lnTo>
                  <a:pt x="1435" y="0"/>
                </a:lnTo>
                <a:lnTo>
                  <a:pt x="1477" y="18"/>
                </a:lnTo>
                <a:lnTo>
                  <a:pt x="1521" y="40"/>
                </a:lnTo>
                <a:lnTo>
                  <a:pt x="1570" y="86"/>
                </a:lnTo>
                <a:lnTo>
                  <a:pt x="1599" y="136"/>
                </a:lnTo>
                <a:lnTo>
                  <a:pt x="1618" y="183"/>
                </a:lnTo>
                <a:lnTo>
                  <a:pt x="1621" y="228"/>
                </a:lnTo>
                <a:lnTo>
                  <a:pt x="1621" y="273"/>
                </a:lnTo>
                <a:lnTo>
                  <a:pt x="1599" y="320"/>
                </a:lnTo>
                <a:lnTo>
                  <a:pt x="1561" y="385"/>
                </a:lnTo>
                <a:lnTo>
                  <a:pt x="1560" y="410"/>
                </a:lnTo>
                <a:lnTo>
                  <a:pt x="1573" y="456"/>
                </a:lnTo>
                <a:lnTo>
                  <a:pt x="1609" y="509"/>
                </a:lnTo>
                <a:lnTo>
                  <a:pt x="2245" y="509"/>
                </a:lnTo>
                <a:lnTo>
                  <a:pt x="2245" y="2232"/>
                </a:lnTo>
                <a:lnTo>
                  <a:pt x="1631" y="2232"/>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9" name="Text Box 6"/>
          <p:cNvSpPr txBox="1">
            <a:spLocks noChangeArrowheads="1"/>
          </p:cNvSpPr>
          <p:nvPr/>
        </p:nvSpPr>
        <p:spPr bwMode="auto">
          <a:xfrm rot="1863409">
            <a:off x="3916363" y="1963738"/>
            <a:ext cx="517525"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CHIA</a:t>
            </a:r>
          </a:p>
        </p:txBody>
      </p:sp>
      <p:sp>
        <p:nvSpPr>
          <p:cNvPr id="10" name="Freeform 7"/>
          <p:cNvSpPr>
            <a:spLocks/>
          </p:cNvSpPr>
          <p:nvPr/>
        </p:nvSpPr>
        <p:spPr bwMode="blackWhite">
          <a:xfrm rot="19887535">
            <a:off x="863600" y="5561013"/>
            <a:ext cx="1335088" cy="822325"/>
          </a:xfrm>
          <a:custGeom>
            <a:avLst/>
            <a:gdLst>
              <a:gd name="T0" fmla="*/ 2147483647 w 2276"/>
              <a:gd name="T1" fmla="*/ 0 h 1752"/>
              <a:gd name="T2" fmla="*/ 2147483647 w 2276"/>
              <a:gd name="T3" fmla="*/ 2147483647 h 1752"/>
              <a:gd name="T4" fmla="*/ 2147483647 w 2276"/>
              <a:gd name="T5" fmla="*/ 2147483647 h 1752"/>
              <a:gd name="T6" fmla="*/ 2147483647 w 2276"/>
              <a:gd name="T7" fmla="*/ 2147483647 h 1752"/>
              <a:gd name="T8" fmla="*/ 2147483647 w 2276"/>
              <a:gd name="T9" fmla="*/ 2147483647 h 1752"/>
              <a:gd name="T10" fmla="*/ 2147483647 w 2276"/>
              <a:gd name="T11" fmla="*/ 2147483647 h 1752"/>
              <a:gd name="T12" fmla="*/ 2147483647 w 2276"/>
              <a:gd name="T13" fmla="*/ 2147483647 h 1752"/>
              <a:gd name="T14" fmla="*/ 2147483647 w 2276"/>
              <a:gd name="T15" fmla="*/ 2147483647 h 1752"/>
              <a:gd name="T16" fmla="*/ 2147483647 w 2276"/>
              <a:gd name="T17" fmla="*/ 2147483647 h 1752"/>
              <a:gd name="T18" fmla="*/ 2147483647 w 2276"/>
              <a:gd name="T19" fmla="*/ 2147483647 h 1752"/>
              <a:gd name="T20" fmla="*/ 2147483647 w 2276"/>
              <a:gd name="T21" fmla="*/ 2147483647 h 1752"/>
              <a:gd name="T22" fmla="*/ 2147483647 w 2276"/>
              <a:gd name="T23" fmla="*/ 2147483647 h 1752"/>
              <a:gd name="T24" fmla="*/ 2147483647 w 2276"/>
              <a:gd name="T25" fmla="*/ 2147483647 h 1752"/>
              <a:gd name="T26" fmla="*/ 2147483647 w 2276"/>
              <a:gd name="T27" fmla="*/ 2147483647 h 1752"/>
              <a:gd name="T28" fmla="*/ 2147483647 w 2276"/>
              <a:gd name="T29" fmla="*/ 2147483647 h 1752"/>
              <a:gd name="T30" fmla="*/ 2147483647 w 2276"/>
              <a:gd name="T31" fmla="*/ 2147483647 h 1752"/>
              <a:gd name="T32" fmla="*/ 2147483647 w 2276"/>
              <a:gd name="T33" fmla="*/ 2147483647 h 1752"/>
              <a:gd name="T34" fmla="*/ 2147483647 w 2276"/>
              <a:gd name="T35" fmla="*/ 2147483647 h 1752"/>
              <a:gd name="T36" fmla="*/ 2147483647 w 2276"/>
              <a:gd name="T37" fmla="*/ 2147483647 h 1752"/>
              <a:gd name="T38" fmla="*/ 2147483647 w 2276"/>
              <a:gd name="T39" fmla="*/ 2147483647 h 1752"/>
              <a:gd name="T40" fmla="*/ 2147483647 w 2276"/>
              <a:gd name="T41" fmla="*/ 2147483647 h 1752"/>
              <a:gd name="T42" fmla="*/ 2147483647 w 2276"/>
              <a:gd name="T43" fmla="*/ 2147483647 h 1752"/>
              <a:gd name="T44" fmla="*/ 2147483647 w 2276"/>
              <a:gd name="T45" fmla="*/ 2147483647 h 1752"/>
              <a:gd name="T46" fmla="*/ 2147483647 w 2276"/>
              <a:gd name="T47" fmla="*/ 2147483647 h 1752"/>
              <a:gd name="T48" fmla="*/ 2147483647 w 2276"/>
              <a:gd name="T49" fmla="*/ 2147483647 h 1752"/>
              <a:gd name="T50" fmla="*/ 2147483647 w 2276"/>
              <a:gd name="T51" fmla="*/ 2147483647 h 1752"/>
              <a:gd name="T52" fmla="*/ 2147483647 w 2276"/>
              <a:gd name="T53" fmla="*/ 2147483647 h 1752"/>
              <a:gd name="T54" fmla="*/ 2147483647 w 2276"/>
              <a:gd name="T55" fmla="*/ 2147483647 h 1752"/>
              <a:gd name="T56" fmla="*/ 2147483647 w 2276"/>
              <a:gd name="T57" fmla="*/ 2147483647 h 1752"/>
              <a:gd name="T58" fmla="*/ 2147483647 w 2276"/>
              <a:gd name="T59" fmla="*/ 2147483647 h 1752"/>
              <a:gd name="T60" fmla="*/ 0 w 2276"/>
              <a:gd name="T61" fmla="*/ 2147483647 h 1752"/>
              <a:gd name="T62" fmla="*/ 0 w 2276"/>
              <a:gd name="T63" fmla="*/ 0 h 1752"/>
              <a:gd name="T64" fmla="*/ 2147483647 w 2276"/>
              <a:gd name="T65" fmla="*/ 0 h 1752"/>
              <a:gd name="T66" fmla="*/ 2147483647 w 2276"/>
              <a:gd name="T67" fmla="*/ 2147483647 h 1752"/>
              <a:gd name="T68" fmla="*/ 2147483647 w 2276"/>
              <a:gd name="T69" fmla="*/ 2147483647 h 1752"/>
              <a:gd name="T70" fmla="*/ 2147483647 w 2276"/>
              <a:gd name="T71" fmla="*/ 2147483647 h 1752"/>
              <a:gd name="T72" fmla="*/ 2147483647 w 2276"/>
              <a:gd name="T73" fmla="*/ 2147483647 h 1752"/>
              <a:gd name="T74" fmla="*/ 2147483647 w 2276"/>
              <a:gd name="T75" fmla="*/ 2147483647 h 1752"/>
              <a:gd name="T76" fmla="*/ 2147483647 w 2276"/>
              <a:gd name="T77" fmla="*/ 2147483647 h 1752"/>
              <a:gd name="T78" fmla="*/ 2147483647 w 2276"/>
              <a:gd name="T79" fmla="*/ 2147483647 h 1752"/>
              <a:gd name="T80" fmla="*/ 2147483647 w 2276"/>
              <a:gd name="T81" fmla="*/ 2147483647 h 1752"/>
              <a:gd name="T82" fmla="*/ 2147483647 w 2276"/>
              <a:gd name="T83" fmla="*/ 2147483647 h 1752"/>
              <a:gd name="T84" fmla="*/ 2147483647 w 2276"/>
              <a:gd name="T85" fmla="*/ 2147483647 h 1752"/>
              <a:gd name="T86" fmla="*/ 2147483647 w 2276"/>
              <a:gd name="T87" fmla="*/ 2147483647 h 1752"/>
              <a:gd name="T88" fmla="*/ 2147483647 w 2276"/>
              <a:gd name="T89" fmla="*/ 2147483647 h 1752"/>
              <a:gd name="T90" fmla="*/ 2147483647 w 2276"/>
              <a:gd name="T91" fmla="*/ 2147483647 h 1752"/>
              <a:gd name="T92" fmla="*/ 2147483647 w 2276"/>
              <a:gd name="T93" fmla="*/ 2147483647 h 1752"/>
              <a:gd name="T94" fmla="*/ 2147483647 w 2276"/>
              <a:gd name="T95" fmla="*/ 2147483647 h 1752"/>
              <a:gd name="T96" fmla="*/ 2147483647 w 2276"/>
              <a:gd name="T97" fmla="*/ 2147483647 h 1752"/>
              <a:gd name="T98" fmla="*/ 2147483647 w 2276"/>
              <a:gd name="T99" fmla="*/ 2147483647 h 1752"/>
              <a:gd name="T100" fmla="*/ 2147483647 w 2276"/>
              <a:gd name="T101" fmla="*/ 2147483647 h 1752"/>
              <a:gd name="T102" fmla="*/ 2147483647 w 2276"/>
              <a:gd name="T103" fmla="*/ 2147483647 h 1752"/>
              <a:gd name="T104" fmla="*/ 2147483647 w 2276"/>
              <a:gd name="T105" fmla="*/ 2147483647 h 1752"/>
              <a:gd name="T106" fmla="*/ 2147483647 w 2276"/>
              <a:gd name="T107" fmla="*/ 2147483647 h 1752"/>
              <a:gd name="T108" fmla="*/ 2147483647 w 2276"/>
              <a:gd name="T109" fmla="*/ 2147483647 h 1752"/>
              <a:gd name="T110" fmla="*/ 2147483647 w 2276"/>
              <a:gd name="T111" fmla="*/ 2147483647 h 1752"/>
              <a:gd name="T112" fmla="*/ 2147483647 w 2276"/>
              <a:gd name="T113" fmla="*/ 2147483647 h 1752"/>
              <a:gd name="T114" fmla="*/ 2147483647 w 2276"/>
              <a:gd name="T115" fmla="*/ 2147483647 h 1752"/>
              <a:gd name="T116" fmla="*/ 2147483647 w 2276"/>
              <a:gd name="T117" fmla="*/ 2147483647 h 1752"/>
              <a:gd name="T118" fmla="*/ 2147483647 w 2276"/>
              <a:gd name="T119" fmla="*/ 2147483647 h 1752"/>
              <a:gd name="T120" fmla="*/ 2147483647 w 2276"/>
              <a:gd name="T121" fmla="*/ 0 h 1752"/>
              <a:gd name="T122" fmla="*/ 2147483647 w 2276"/>
              <a:gd name="T123" fmla="*/ 0 h 175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276" h="1752">
                <a:moveTo>
                  <a:pt x="1773" y="0"/>
                </a:moveTo>
                <a:lnTo>
                  <a:pt x="1773" y="643"/>
                </a:lnTo>
                <a:lnTo>
                  <a:pt x="1821" y="679"/>
                </a:lnTo>
                <a:lnTo>
                  <a:pt x="1866" y="695"/>
                </a:lnTo>
                <a:lnTo>
                  <a:pt x="1890" y="694"/>
                </a:lnTo>
                <a:lnTo>
                  <a:pt x="1957" y="653"/>
                </a:lnTo>
                <a:lnTo>
                  <a:pt x="2002" y="635"/>
                </a:lnTo>
                <a:lnTo>
                  <a:pt x="2048" y="634"/>
                </a:lnTo>
                <a:lnTo>
                  <a:pt x="2093" y="638"/>
                </a:lnTo>
                <a:lnTo>
                  <a:pt x="2139" y="653"/>
                </a:lnTo>
                <a:lnTo>
                  <a:pt x="2191" y="685"/>
                </a:lnTo>
                <a:lnTo>
                  <a:pt x="2236" y="735"/>
                </a:lnTo>
                <a:lnTo>
                  <a:pt x="2258" y="777"/>
                </a:lnTo>
                <a:lnTo>
                  <a:pt x="2276" y="816"/>
                </a:lnTo>
                <a:lnTo>
                  <a:pt x="2276" y="880"/>
                </a:lnTo>
                <a:lnTo>
                  <a:pt x="2276" y="881"/>
                </a:lnTo>
                <a:lnTo>
                  <a:pt x="2276" y="942"/>
                </a:lnTo>
                <a:lnTo>
                  <a:pt x="2258" y="984"/>
                </a:lnTo>
                <a:lnTo>
                  <a:pt x="2236" y="1026"/>
                </a:lnTo>
                <a:lnTo>
                  <a:pt x="2191" y="1075"/>
                </a:lnTo>
                <a:lnTo>
                  <a:pt x="2139" y="1108"/>
                </a:lnTo>
                <a:lnTo>
                  <a:pt x="2093" y="1123"/>
                </a:lnTo>
                <a:lnTo>
                  <a:pt x="2048" y="1126"/>
                </a:lnTo>
                <a:lnTo>
                  <a:pt x="2002" y="1125"/>
                </a:lnTo>
                <a:lnTo>
                  <a:pt x="1957" y="1108"/>
                </a:lnTo>
                <a:lnTo>
                  <a:pt x="1890" y="1064"/>
                </a:lnTo>
                <a:lnTo>
                  <a:pt x="1866" y="1064"/>
                </a:lnTo>
                <a:lnTo>
                  <a:pt x="1821" y="1082"/>
                </a:lnTo>
                <a:lnTo>
                  <a:pt x="1773" y="1139"/>
                </a:lnTo>
                <a:lnTo>
                  <a:pt x="1773" y="1752"/>
                </a:lnTo>
                <a:lnTo>
                  <a:pt x="0" y="1752"/>
                </a:lnTo>
                <a:lnTo>
                  <a:pt x="0" y="0"/>
                </a:lnTo>
                <a:lnTo>
                  <a:pt x="639" y="0"/>
                </a:lnTo>
                <a:lnTo>
                  <a:pt x="652" y="10"/>
                </a:lnTo>
                <a:lnTo>
                  <a:pt x="698" y="56"/>
                </a:lnTo>
                <a:lnTo>
                  <a:pt x="713" y="99"/>
                </a:lnTo>
                <a:lnTo>
                  <a:pt x="713" y="124"/>
                </a:lnTo>
                <a:lnTo>
                  <a:pt x="670" y="192"/>
                </a:lnTo>
                <a:lnTo>
                  <a:pt x="652" y="237"/>
                </a:lnTo>
                <a:lnTo>
                  <a:pt x="650" y="284"/>
                </a:lnTo>
                <a:lnTo>
                  <a:pt x="654" y="328"/>
                </a:lnTo>
                <a:lnTo>
                  <a:pt x="670" y="374"/>
                </a:lnTo>
                <a:lnTo>
                  <a:pt x="701" y="425"/>
                </a:lnTo>
                <a:lnTo>
                  <a:pt x="751" y="472"/>
                </a:lnTo>
                <a:lnTo>
                  <a:pt x="792" y="493"/>
                </a:lnTo>
                <a:lnTo>
                  <a:pt x="836" y="511"/>
                </a:lnTo>
                <a:lnTo>
                  <a:pt x="896" y="511"/>
                </a:lnTo>
                <a:lnTo>
                  <a:pt x="897" y="511"/>
                </a:lnTo>
                <a:lnTo>
                  <a:pt x="960" y="511"/>
                </a:lnTo>
                <a:lnTo>
                  <a:pt x="1002" y="493"/>
                </a:lnTo>
                <a:lnTo>
                  <a:pt x="1043" y="472"/>
                </a:lnTo>
                <a:lnTo>
                  <a:pt x="1092" y="425"/>
                </a:lnTo>
                <a:lnTo>
                  <a:pt x="1125" y="374"/>
                </a:lnTo>
                <a:lnTo>
                  <a:pt x="1140" y="328"/>
                </a:lnTo>
                <a:lnTo>
                  <a:pt x="1142" y="284"/>
                </a:lnTo>
                <a:lnTo>
                  <a:pt x="1141" y="237"/>
                </a:lnTo>
                <a:lnTo>
                  <a:pt x="1125" y="192"/>
                </a:lnTo>
                <a:lnTo>
                  <a:pt x="1084" y="126"/>
                </a:lnTo>
                <a:lnTo>
                  <a:pt x="1084" y="99"/>
                </a:lnTo>
                <a:lnTo>
                  <a:pt x="1097" y="56"/>
                </a:lnTo>
                <a:lnTo>
                  <a:pt x="1137" y="0"/>
                </a:lnTo>
                <a:lnTo>
                  <a:pt x="1773" y="0"/>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11" name="Text Box 8"/>
          <p:cNvSpPr txBox="1">
            <a:spLocks noChangeArrowheads="1"/>
          </p:cNvSpPr>
          <p:nvPr/>
        </p:nvSpPr>
        <p:spPr bwMode="auto">
          <a:xfrm rot="19887535">
            <a:off x="930275" y="5845175"/>
            <a:ext cx="1014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Law</a:t>
            </a:r>
          </a:p>
          <a:p>
            <a:pPr algn="ctr">
              <a:lnSpc>
                <a:spcPct val="100000"/>
              </a:lnSpc>
              <a:spcBef>
                <a:spcPct val="0"/>
              </a:spcBef>
              <a:buClrTx/>
              <a:buFontTx/>
              <a:buNone/>
            </a:pPr>
            <a:r>
              <a:rPr lang="en-US" altLang="en-US" sz="1100">
                <a:latin typeface="Verdana" pitchFamily="34" charset="0"/>
              </a:rPr>
              <a:t>Enforcement</a:t>
            </a:r>
          </a:p>
        </p:txBody>
      </p:sp>
      <p:sp>
        <p:nvSpPr>
          <p:cNvPr id="12" name="Freeform 9"/>
          <p:cNvSpPr>
            <a:spLocks/>
          </p:cNvSpPr>
          <p:nvPr/>
        </p:nvSpPr>
        <p:spPr bwMode="blackWhite">
          <a:xfrm>
            <a:off x="1922463" y="1670050"/>
            <a:ext cx="1295400" cy="1284288"/>
          </a:xfrm>
          <a:custGeom>
            <a:avLst/>
            <a:gdLst>
              <a:gd name="T0" fmla="*/ 2147483647 w 2747"/>
              <a:gd name="T1" fmla="*/ 2147483647 h 2752"/>
              <a:gd name="T2" fmla="*/ 2147483647 w 2747"/>
              <a:gd name="T3" fmla="*/ 2147483647 h 2752"/>
              <a:gd name="T4" fmla="*/ 2147483647 w 2747"/>
              <a:gd name="T5" fmla="*/ 2147483647 h 2752"/>
              <a:gd name="T6" fmla="*/ 2147483647 w 2747"/>
              <a:gd name="T7" fmla="*/ 2147483647 h 2752"/>
              <a:gd name="T8" fmla="*/ 2147483647 w 2747"/>
              <a:gd name="T9" fmla="*/ 2147483647 h 2752"/>
              <a:gd name="T10" fmla="*/ 2147483647 w 2747"/>
              <a:gd name="T11" fmla="*/ 2147483647 h 2752"/>
              <a:gd name="T12" fmla="*/ 2147483647 w 2747"/>
              <a:gd name="T13" fmla="*/ 2147483647 h 2752"/>
              <a:gd name="T14" fmla="*/ 2147483647 w 2747"/>
              <a:gd name="T15" fmla="*/ 2147483647 h 2752"/>
              <a:gd name="T16" fmla="*/ 2147483647 w 2747"/>
              <a:gd name="T17" fmla="*/ 2147483647 h 2752"/>
              <a:gd name="T18" fmla="*/ 2147483647 w 2747"/>
              <a:gd name="T19" fmla="*/ 2147483647 h 2752"/>
              <a:gd name="T20" fmla="*/ 2147483647 w 2747"/>
              <a:gd name="T21" fmla="*/ 2147483647 h 2752"/>
              <a:gd name="T22" fmla="*/ 2147483647 w 2747"/>
              <a:gd name="T23" fmla="*/ 2147483647 h 2752"/>
              <a:gd name="T24" fmla="*/ 2147483647 w 2747"/>
              <a:gd name="T25" fmla="*/ 2147483647 h 2752"/>
              <a:gd name="T26" fmla="*/ 2147483647 w 2747"/>
              <a:gd name="T27" fmla="*/ 2147483647 h 2752"/>
              <a:gd name="T28" fmla="*/ 2147483647 w 2747"/>
              <a:gd name="T29" fmla="*/ 2147483647 h 2752"/>
              <a:gd name="T30" fmla="*/ 2147483647 w 2747"/>
              <a:gd name="T31" fmla="*/ 2147483647 h 2752"/>
              <a:gd name="T32" fmla="*/ 2147483647 w 2747"/>
              <a:gd name="T33" fmla="*/ 2147483647 h 2752"/>
              <a:gd name="T34" fmla="*/ 2147483647 w 2747"/>
              <a:gd name="T35" fmla="*/ 2147483647 h 2752"/>
              <a:gd name="T36" fmla="*/ 2147483647 w 2747"/>
              <a:gd name="T37" fmla="*/ 2147483647 h 2752"/>
              <a:gd name="T38" fmla="*/ 2147483647 w 2747"/>
              <a:gd name="T39" fmla="*/ 2147483647 h 2752"/>
              <a:gd name="T40" fmla="*/ 2147483647 w 2747"/>
              <a:gd name="T41" fmla="*/ 2147483647 h 2752"/>
              <a:gd name="T42" fmla="*/ 2147483647 w 2747"/>
              <a:gd name="T43" fmla="*/ 2147483647 h 2752"/>
              <a:gd name="T44" fmla="*/ 2147483647 w 2747"/>
              <a:gd name="T45" fmla="*/ 2147483647 h 2752"/>
              <a:gd name="T46" fmla="*/ 2147483647 w 2747"/>
              <a:gd name="T47" fmla="*/ 2147483647 h 2752"/>
              <a:gd name="T48" fmla="*/ 2147483647 w 2747"/>
              <a:gd name="T49" fmla="*/ 2147483647 h 2752"/>
              <a:gd name="T50" fmla="*/ 2147483647 w 2747"/>
              <a:gd name="T51" fmla="*/ 2147483647 h 2752"/>
              <a:gd name="T52" fmla="*/ 2147483647 w 2747"/>
              <a:gd name="T53" fmla="*/ 2147483647 h 2752"/>
              <a:gd name="T54" fmla="*/ 2147483647 w 2747"/>
              <a:gd name="T55" fmla="*/ 2147483647 h 2752"/>
              <a:gd name="T56" fmla="*/ 2147483647 w 2747"/>
              <a:gd name="T57" fmla="*/ 2147483647 h 2752"/>
              <a:gd name="T58" fmla="*/ 2147483647 w 2747"/>
              <a:gd name="T59" fmla="*/ 2147483647 h 2752"/>
              <a:gd name="T60" fmla="*/ 2147483647 w 2747"/>
              <a:gd name="T61" fmla="*/ 2147483647 h 2752"/>
              <a:gd name="T62" fmla="*/ 2147483647 w 2747"/>
              <a:gd name="T63" fmla="*/ 2147483647 h 2752"/>
              <a:gd name="T64" fmla="*/ 2147483647 w 2747"/>
              <a:gd name="T65" fmla="*/ 2147483647 h 2752"/>
              <a:gd name="T66" fmla="*/ 2147483647 w 2747"/>
              <a:gd name="T67" fmla="*/ 2147483647 h 2752"/>
              <a:gd name="T68" fmla="*/ 2147483647 w 2747"/>
              <a:gd name="T69" fmla="*/ 2147483647 h 2752"/>
              <a:gd name="T70" fmla="*/ 2147483647 w 2747"/>
              <a:gd name="T71" fmla="*/ 2147483647 h 2752"/>
              <a:gd name="T72" fmla="*/ 0 w 2747"/>
              <a:gd name="T73" fmla="*/ 2147483647 h 2752"/>
              <a:gd name="T74" fmla="*/ 0 w 2747"/>
              <a:gd name="T75" fmla="*/ 2147483647 h 2752"/>
              <a:gd name="T76" fmla="*/ 2147483647 w 2747"/>
              <a:gd name="T77" fmla="*/ 2147483647 h 2752"/>
              <a:gd name="T78" fmla="*/ 2147483647 w 2747"/>
              <a:gd name="T79" fmla="*/ 2147483647 h 2752"/>
              <a:gd name="T80" fmla="*/ 2147483647 w 2747"/>
              <a:gd name="T81" fmla="*/ 2147483647 h 2752"/>
              <a:gd name="T82" fmla="*/ 2147483647 w 2747"/>
              <a:gd name="T83" fmla="*/ 2147483647 h 2752"/>
              <a:gd name="T84" fmla="*/ 2147483647 w 2747"/>
              <a:gd name="T85" fmla="*/ 2147483647 h 2752"/>
              <a:gd name="T86" fmla="*/ 2147483647 w 2747"/>
              <a:gd name="T87" fmla="*/ 2147483647 h 2752"/>
              <a:gd name="T88" fmla="*/ 2147483647 w 2747"/>
              <a:gd name="T89" fmla="*/ 2147483647 h 2752"/>
              <a:gd name="T90" fmla="*/ 2147483647 w 2747"/>
              <a:gd name="T91" fmla="*/ 2147483647 h 2752"/>
              <a:gd name="T92" fmla="*/ 2147483647 w 2747"/>
              <a:gd name="T93" fmla="*/ 2147483647 h 2752"/>
              <a:gd name="T94" fmla="*/ 2147483647 w 2747"/>
              <a:gd name="T95" fmla="*/ 2147483647 h 2752"/>
              <a:gd name="T96" fmla="*/ 2147483647 w 2747"/>
              <a:gd name="T97" fmla="*/ 2147483647 h 2752"/>
              <a:gd name="T98" fmla="*/ 2147483647 w 2747"/>
              <a:gd name="T99" fmla="*/ 2147483647 h 2752"/>
              <a:gd name="T100" fmla="*/ 2147483647 w 2747"/>
              <a:gd name="T101" fmla="*/ 2147483647 h 2752"/>
              <a:gd name="T102" fmla="*/ 2147483647 w 2747"/>
              <a:gd name="T103" fmla="*/ 0 h 2752"/>
              <a:gd name="T104" fmla="*/ 2147483647 w 2747"/>
              <a:gd name="T105" fmla="*/ 0 h 2752"/>
              <a:gd name="T106" fmla="*/ 2147483647 w 2747"/>
              <a:gd name="T107" fmla="*/ 2147483647 h 2752"/>
              <a:gd name="T108" fmla="*/ 2147483647 w 2747"/>
              <a:gd name="T109" fmla="*/ 2147483647 h 2752"/>
              <a:gd name="T110" fmla="*/ 2147483647 w 2747"/>
              <a:gd name="T111" fmla="*/ 2147483647 h 2752"/>
              <a:gd name="T112" fmla="*/ 2147483647 w 2747"/>
              <a:gd name="T113" fmla="*/ 2147483647 h 2752"/>
              <a:gd name="T114" fmla="*/ 2147483647 w 2747"/>
              <a:gd name="T115" fmla="*/ 2147483647 h 2752"/>
              <a:gd name="T116" fmla="*/ 2147483647 w 2747"/>
              <a:gd name="T117" fmla="*/ 2147483647 h 27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747" h="2752">
                <a:moveTo>
                  <a:pt x="1609" y="488"/>
                </a:moveTo>
                <a:lnTo>
                  <a:pt x="2246" y="488"/>
                </a:lnTo>
                <a:lnTo>
                  <a:pt x="2246" y="1102"/>
                </a:lnTo>
                <a:lnTo>
                  <a:pt x="2293" y="1165"/>
                </a:lnTo>
                <a:lnTo>
                  <a:pt x="2337" y="1178"/>
                </a:lnTo>
                <a:lnTo>
                  <a:pt x="2362" y="1176"/>
                </a:lnTo>
                <a:lnTo>
                  <a:pt x="2428" y="1138"/>
                </a:lnTo>
                <a:lnTo>
                  <a:pt x="2473" y="1118"/>
                </a:lnTo>
                <a:lnTo>
                  <a:pt x="2520" y="1118"/>
                </a:lnTo>
                <a:lnTo>
                  <a:pt x="2565" y="1122"/>
                </a:lnTo>
                <a:lnTo>
                  <a:pt x="2610" y="1138"/>
                </a:lnTo>
                <a:lnTo>
                  <a:pt x="2662" y="1169"/>
                </a:lnTo>
                <a:lnTo>
                  <a:pt x="2709" y="1217"/>
                </a:lnTo>
                <a:lnTo>
                  <a:pt x="2731" y="1261"/>
                </a:lnTo>
                <a:lnTo>
                  <a:pt x="2747" y="1302"/>
                </a:lnTo>
                <a:lnTo>
                  <a:pt x="2747" y="1365"/>
                </a:lnTo>
                <a:lnTo>
                  <a:pt x="2747" y="1426"/>
                </a:lnTo>
                <a:lnTo>
                  <a:pt x="2731" y="1468"/>
                </a:lnTo>
                <a:lnTo>
                  <a:pt x="2709" y="1512"/>
                </a:lnTo>
                <a:lnTo>
                  <a:pt x="2662" y="1560"/>
                </a:lnTo>
                <a:lnTo>
                  <a:pt x="2610" y="1590"/>
                </a:lnTo>
                <a:lnTo>
                  <a:pt x="2565" y="1608"/>
                </a:lnTo>
                <a:lnTo>
                  <a:pt x="2520" y="1611"/>
                </a:lnTo>
                <a:lnTo>
                  <a:pt x="2473" y="1611"/>
                </a:lnTo>
                <a:lnTo>
                  <a:pt x="2428" y="1590"/>
                </a:lnTo>
                <a:lnTo>
                  <a:pt x="2361" y="1549"/>
                </a:lnTo>
                <a:lnTo>
                  <a:pt x="2337" y="1549"/>
                </a:lnTo>
                <a:lnTo>
                  <a:pt x="2293" y="1564"/>
                </a:lnTo>
                <a:lnTo>
                  <a:pt x="2246" y="1599"/>
                </a:lnTo>
                <a:lnTo>
                  <a:pt x="2246" y="2241"/>
                </a:lnTo>
                <a:lnTo>
                  <a:pt x="1632" y="2241"/>
                </a:lnTo>
                <a:lnTo>
                  <a:pt x="1616" y="2251"/>
                </a:lnTo>
                <a:lnTo>
                  <a:pt x="1570" y="2298"/>
                </a:lnTo>
                <a:lnTo>
                  <a:pt x="1558" y="2343"/>
                </a:lnTo>
                <a:lnTo>
                  <a:pt x="1558" y="2368"/>
                </a:lnTo>
                <a:lnTo>
                  <a:pt x="1599" y="2434"/>
                </a:lnTo>
                <a:lnTo>
                  <a:pt x="1616" y="2479"/>
                </a:lnTo>
                <a:lnTo>
                  <a:pt x="1618" y="2526"/>
                </a:lnTo>
                <a:lnTo>
                  <a:pt x="1615" y="2570"/>
                </a:lnTo>
                <a:lnTo>
                  <a:pt x="1599" y="2616"/>
                </a:lnTo>
                <a:lnTo>
                  <a:pt x="1568" y="2668"/>
                </a:lnTo>
                <a:lnTo>
                  <a:pt x="1518" y="2713"/>
                </a:lnTo>
                <a:lnTo>
                  <a:pt x="1477" y="2737"/>
                </a:lnTo>
                <a:lnTo>
                  <a:pt x="1433" y="2752"/>
                </a:lnTo>
                <a:lnTo>
                  <a:pt x="1371" y="2752"/>
                </a:lnTo>
                <a:lnTo>
                  <a:pt x="1370" y="2752"/>
                </a:lnTo>
                <a:lnTo>
                  <a:pt x="1310" y="2752"/>
                </a:lnTo>
                <a:lnTo>
                  <a:pt x="1268" y="2737"/>
                </a:lnTo>
                <a:lnTo>
                  <a:pt x="1226" y="2713"/>
                </a:lnTo>
                <a:lnTo>
                  <a:pt x="1177" y="2668"/>
                </a:lnTo>
                <a:lnTo>
                  <a:pt x="1144" y="2616"/>
                </a:lnTo>
                <a:lnTo>
                  <a:pt x="1128" y="2570"/>
                </a:lnTo>
                <a:lnTo>
                  <a:pt x="1126" y="2526"/>
                </a:lnTo>
                <a:lnTo>
                  <a:pt x="1126" y="2479"/>
                </a:lnTo>
                <a:lnTo>
                  <a:pt x="1144" y="2434"/>
                </a:lnTo>
                <a:lnTo>
                  <a:pt x="1187" y="2367"/>
                </a:lnTo>
                <a:lnTo>
                  <a:pt x="1187" y="2343"/>
                </a:lnTo>
                <a:lnTo>
                  <a:pt x="1172" y="2298"/>
                </a:lnTo>
                <a:lnTo>
                  <a:pt x="1133" y="2241"/>
                </a:lnTo>
                <a:lnTo>
                  <a:pt x="498" y="2241"/>
                </a:lnTo>
                <a:lnTo>
                  <a:pt x="498" y="1599"/>
                </a:lnTo>
                <a:lnTo>
                  <a:pt x="502" y="1611"/>
                </a:lnTo>
                <a:lnTo>
                  <a:pt x="454" y="1564"/>
                </a:lnTo>
                <a:lnTo>
                  <a:pt x="408" y="1549"/>
                </a:lnTo>
                <a:lnTo>
                  <a:pt x="386" y="1549"/>
                </a:lnTo>
                <a:lnTo>
                  <a:pt x="317" y="1590"/>
                </a:lnTo>
                <a:lnTo>
                  <a:pt x="272" y="1611"/>
                </a:lnTo>
                <a:lnTo>
                  <a:pt x="228" y="1611"/>
                </a:lnTo>
                <a:lnTo>
                  <a:pt x="180" y="1608"/>
                </a:lnTo>
                <a:lnTo>
                  <a:pt x="135" y="1590"/>
                </a:lnTo>
                <a:lnTo>
                  <a:pt x="83" y="1560"/>
                </a:lnTo>
                <a:lnTo>
                  <a:pt x="38" y="1512"/>
                </a:lnTo>
                <a:lnTo>
                  <a:pt x="16" y="1468"/>
                </a:lnTo>
                <a:lnTo>
                  <a:pt x="0" y="1426"/>
                </a:lnTo>
                <a:lnTo>
                  <a:pt x="0" y="1365"/>
                </a:lnTo>
                <a:lnTo>
                  <a:pt x="0" y="1302"/>
                </a:lnTo>
                <a:lnTo>
                  <a:pt x="16" y="1261"/>
                </a:lnTo>
                <a:lnTo>
                  <a:pt x="38" y="1217"/>
                </a:lnTo>
                <a:lnTo>
                  <a:pt x="83" y="1169"/>
                </a:lnTo>
                <a:lnTo>
                  <a:pt x="135" y="1138"/>
                </a:lnTo>
                <a:lnTo>
                  <a:pt x="180" y="1122"/>
                </a:lnTo>
                <a:lnTo>
                  <a:pt x="228" y="1118"/>
                </a:lnTo>
                <a:lnTo>
                  <a:pt x="272" y="1118"/>
                </a:lnTo>
                <a:lnTo>
                  <a:pt x="317" y="1138"/>
                </a:lnTo>
                <a:lnTo>
                  <a:pt x="383" y="1176"/>
                </a:lnTo>
                <a:lnTo>
                  <a:pt x="408" y="1178"/>
                </a:lnTo>
                <a:lnTo>
                  <a:pt x="454" y="1165"/>
                </a:lnTo>
                <a:lnTo>
                  <a:pt x="498" y="1130"/>
                </a:lnTo>
                <a:lnTo>
                  <a:pt x="498" y="488"/>
                </a:lnTo>
                <a:lnTo>
                  <a:pt x="1133" y="488"/>
                </a:lnTo>
                <a:lnTo>
                  <a:pt x="1126" y="502"/>
                </a:lnTo>
                <a:lnTo>
                  <a:pt x="1169" y="456"/>
                </a:lnTo>
                <a:lnTo>
                  <a:pt x="1184" y="410"/>
                </a:lnTo>
                <a:lnTo>
                  <a:pt x="1184" y="387"/>
                </a:lnTo>
                <a:lnTo>
                  <a:pt x="1143" y="319"/>
                </a:lnTo>
                <a:lnTo>
                  <a:pt x="1126" y="274"/>
                </a:lnTo>
                <a:lnTo>
                  <a:pt x="1123" y="228"/>
                </a:lnTo>
                <a:lnTo>
                  <a:pt x="1126" y="183"/>
                </a:lnTo>
                <a:lnTo>
                  <a:pt x="1143" y="137"/>
                </a:lnTo>
                <a:lnTo>
                  <a:pt x="1173" y="85"/>
                </a:lnTo>
                <a:lnTo>
                  <a:pt x="1223" y="40"/>
                </a:lnTo>
                <a:lnTo>
                  <a:pt x="1265" y="16"/>
                </a:lnTo>
                <a:lnTo>
                  <a:pt x="1307" y="0"/>
                </a:lnTo>
                <a:lnTo>
                  <a:pt x="1368" y="0"/>
                </a:lnTo>
                <a:lnTo>
                  <a:pt x="1370" y="0"/>
                </a:lnTo>
                <a:lnTo>
                  <a:pt x="1432" y="0"/>
                </a:lnTo>
                <a:lnTo>
                  <a:pt x="1472" y="16"/>
                </a:lnTo>
                <a:lnTo>
                  <a:pt x="1515" y="40"/>
                </a:lnTo>
                <a:lnTo>
                  <a:pt x="1565" y="85"/>
                </a:lnTo>
                <a:lnTo>
                  <a:pt x="1598" y="137"/>
                </a:lnTo>
                <a:lnTo>
                  <a:pt x="1613" y="183"/>
                </a:lnTo>
                <a:lnTo>
                  <a:pt x="1616" y="228"/>
                </a:lnTo>
                <a:lnTo>
                  <a:pt x="1615" y="274"/>
                </a:lnTo>
                <a:lnTo>
                  <a:pt x="1598" y="319"/>
                </a:lnTo>
                <a:lnTo>
                  <a:pt x="1556" y="386"/>
                </a:lnTo>
                <a:lnTo>
                  <a:pt x="1555" y="410"/>
                </a:lnTo>
                <a:lnTo>
                  <a:pt x="1569" y="456"/>
                </a:lnTo>
                <a:lnTo>
                  <a:pt x="1615" y="502"/>
                </a:lnTo>
                <a:lnTo>
                  <a:pt x="1609" y="488"/>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13" name="Text Box 10"/>
          <p:cNvSpPr txBox="1">
            <a:spLocks noChangeArrowheads="1"/>
          </p:cNvSpPr>
          <p:nvPr/>
        </p:nvSpPr>
        <p:spPr bwMode="auto">
          <a:xfrm>
            <a:off x="2138363" y="1981200"/>
            <a:ext cx="86995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Health</a:t>
            </a:r>
          </a:p>
          <a:p>
            <a:pPr algn="ctr">
              <a:lnSpc>
                <a:spcPct val="100000"/>
              </a:lnSpc>
              <a:spcBef>
                <a:spcPct val="0"/>
              </a:spcBef>
              <a:buClrTx/>
              <a:buFontTx/>
              <a:buNone/>
            </a:pPr>
            <a:r>
              <a:rPr lang="en-US" altLang="en-US" sz="1300">
                <a:latin typeface="Verdana" pitchFamily="34" charset="0"/>
              </a:rPr>
              <a:t>Care</a:t>
            </a:r>
          </a:p>
          <a:p>
            <a:pPr algn="ctr">
              <a:lnSpc>
                <a:spcPct val="100000"/>
              </a:lnSpc>
              <a:spcBef>
                <a:spcPct val="0"/>
              </a:spcBef>
              <a:buClrTx/>
              <a:buFontTx/>
              <a:buNone/>
            </a:pPr>
            <a:r>
              <a:rPr lang="en-US" altLang="en-US" sz="1300">
                <a:latin typeface="Verdana" pitchFamily="34" charset="0"/>
              </a:rPr>
              <a:t>Providers</a:t>
            </a:r>
          </a:p>
        </p:txBody>
      </p:sp>
      <p:sp>
        <p:nvSpPr>
          <p:cNvPr id="14" name="Freeform 11"/>
          <p:cNvSpPr>
            <a:spLocks/>
          </p:cNvSpPr>
          <p:nvPr/>
        </p:nvSpPr>
        <p:spPr bwMode="blackWhite">
          <a:xfrm rot="19870674">
            <a:off x="482600" y="2638425"/>
            <a:ext cx="1341438" cy="1042988"/>
          </a:xfrm>
          <a:custGeom>
            <a:avLst/>
            <a:gdLst>
              <a:gd name="T0" fmla="*/ 0 w 2250"/>
              <a:gd name="T1" fmla="*/ 2147483647 h 2244"/>
              <a:gd name="T2" fmla="*/ 0 w 2250"/>
              <a:gd name="T3" fmla="*/ 0 h 2244"/>
              <a:gd name="T4" fmla="*/ 2147483647 w 2250"/>
              <a:gd name="T5" fmla="*/ 0 h 2244"/>
              <a:gd name="T6" fmla="*/ 2147483647 w 2250"/>
              <a:gd name="T7" fmla="*/ 2147483647 h 2244"/>
              <a:gd name="T8" fmla="*/ 2147483647 w 2250"/>
              <a:gd name="T9" fmla="*/ 2147483647 h 2244"/>
              <a:gd name="T10" fmla="*/ 2147483647 w 2250"/>
              <a:gd name="T11" fmla="*/ 2147483647 h 2244"/>
              <a:gd name="T12" fmla="*/ 2147483647 w 2250"/>
              <a:gd name="T13" fmla="*/ 2147483647 h 2244"/>
              <a:gd name="T14" fmla="*/ 2147483647 w 2250"/>
              <a:gd name="T15" fmla="*/ 2147483647 h 2244"/>
              <a:gd name="T16" fmla="*/ 2147483647 w 2250"/>
              <a:gd name="T17" fmla="*/ 2147483647 h 2244"/>
              <a:gd name="T18" fmla="*/ 2147483647 w 2250"/>
              <a:gd name="T19" fmla="*/ 2147483647 h 2244"/>
              <a:gd name="T20" fmla="*/ 2147483647 w 2250"/>
              <a:gd name="T21" fmla="*/ 2147483647 h 2244"/>
              <a:gd name="T22" fmla="*/ 2147483647 w 2250"/>
              <a:gd name="T23" fmla="*/ 2147483647 h 2244"/>
              <a:gd name="T24" fmla="*/ 2147483647 w 2250"/>
              <a:gd name="T25" fmla="*/ 2147483647 h 2244"/>
              <a:gd name="T26" fmla="*/ 2147483647 w 2250"/>
              <a:gd name="T27" fmla="*/ 2147483647 h 2244"/>
              <a:gd name="T28" fmla="*/ 2147483647 w 2250"/>
              <a:gd name="T29" fmla="*/ 2147483647 h 2244"/>
              <a:gd name="T30" fmla="*/ 2147483647 w 2250"/>
              <a:gd name="T31" fmla="*/ 2147483647 h 2244"/>
              <a:gd name="T32" fmla="*/ 2147483647 w 2250"/>
              <a:gd name="T33" fmla="*/ 2147483647 h 2244"/>
              <a:gd name="T34" fmla="*/ 2147483647 w 2250"/>
              <a:gd name="T35" fmla="*/ 2147483647 h 2244"/>
              <a:gd name="T36" fmla="*/ 2147483647 w 2250"/>
              <a:gd name="T37" fmla="*/ 2147483647 h 2244"/>
              <a:gd name="T38" fmla="*/ 2147483647 w 2250"/>
              <a:gd name="T39" fmla="*/ 2147483647 h 2244"/>
              <a:gd name="T40" fmla="*/ 2147483647 w 2250"/>
              <a:gd name="T41" fmla="*/ 2147483647 h 2244"/>
              <a:gd name="T42" fmla="*/ 2147483647 w 2250"/>
              <a:gd name="T43" fmla="*/ 2147483647 h 2244"/>
              <a:gd name="T44" fmla="*/ 2147483647 w 2250"/>
              <a:gd name="T45" fmla="*/ 2147483647 h 2244"/>
              <a:gd name="T46" fmla="*/ 2147483647 w 2250"/>
              <a:gd name="T47" fmla="*/ 2147483647 h 2244"/>
              <a:gd name="T48" fmla="*/ 2147483647 w 2250"/>
              <a:gd name="T49" fmla="*/ 2147483647 h 2244"/>
              <a:gd name="T50" fmla="*/ 2147483647 w 2250"/>
              <a:gd name="T51" fmla="*/ 2147483647 h 2244"/>
              <a:gd name="T52" fmla="*/ 2147483647 w 2250"/>
              <a:gd name="T53" fmla="*/ 2147483647 h 2244"/>
              <a:gd name="T54" fmla="*/ 2147483647 w 2250"/>
              <a:gd name="T55" fmla="*/ 2147483647 h 2244"/>
              <a:gd name="T56" fmla="*/ 2147483647 w 2250"/>
              <a:gd name="T57" fmla="*/ 2147483647 h 2244"/>
              <a:gd name="T58" fmla="*/ 2147483647 w 2250"/>
              <a:gd name="T59" fmla="*/ 2147483647 h 2244"/>
              <a:gd name="T60" fmla="*/ 2147483647 w 2250"/>
              <a:gd name="T61" fmla="*/ 2147483647 h 2244"/>
              <a:gd name="T62" fmla="*/ 2147483647 w 2250"/>
              <a:gd name="T63" fmla="*/ 2147483647 h 2244"/>
              <a:gd name="T64" fmla="*/ 2147483647 w 2250"/>
              <a:gd name="T65" fmla="*/ 2147483647 h 2244"/>
              <a:gd name="T66" fmla="*/ 2147483647 w 2250"/>
              <a:gd name="T67" fmla="*/ 2147483647 h 2244"/>
              <a:gd name="T68" fmla="*/ 2147483647 w 2250"/>
              <a:gd name="T69" fmla="*/ 2147483647 h 2244"/>
              <a:gd name="T70" fmla="*/ 2147483647 w 2250"/>
              <a:gd name="T71" fmla="*/ 2147483647 h 2244"/>
              <a:gd name="T72" fmla="*/ 2147483647 w 2250"/>
              <a:gd name="T73" fmla="*/ 2147483647 h 2244"/>
              <a:gd name="T74" fmla="*/ 2147483647 w 2250"/>
              <a:gd name="T75" fmla="*/ 2147483647 h 2244"/>
              <a:gd name="T76" fmla="*/ 2147483647 w 2250"/>
              <a:gd name="T77" fmla="*/ 2147483647 h 2244"/>
              <a:gd name="T78" fmla="*/ 2147483647 w 2250"/>
              <a:gd name="T79" fmla="*/ 2147483647 h 2244"/>
              <a:gd name="T80" fmla="*/ 2147483647 w 2250"/>
              <a:gd name="T81" fmla="*/ 2147483647 h 2244"/>
              <a:gd name="T82" fmla="*/ 2147483647 w 2250"/>
              <a:gd name="T83" fmla="*/ 2147483647 h 2244"/>
              <a:gd name="T84" fmla="*/ 2147483647 w 2250"/>
              <a:gd name="T85" fmla="*/ 2147483647 h 2244"/>
              <a:gd name="T86" fmla="*/ 2147483647 w 2250"/>
              <a:gd name="T87" fmla="*/ 2147483647 h 2244"/>
              <a:gd name="T88" fmla="*/ 2147483647 w 2250"/>
              <a:gd name="T89" fmla="*/ 2147483647 h 2244"/>
              <a:gd name="T90" fmla="*/ 2147483647 w 2250"/>
              <a:gd name="T91" fmla="*/ 2147483647 h 2244"/>
              <a:gd name="T92" fmla="*/ 2147483647 w 2250"/>
              <a:gd name="T93" fmla="*/ 2147483647 h 2244"/>
              <a:gd name="T94" fmla="*/ 2147483647 w 2250"/>
              <a:gd name="T95" fmla="*/ 2147483647 h 2244"/>
              <a:gd name="T96" fmla="*/ 2147483647 w 2250"/>
              <a:gd name="T97" fmla="*/ 2147483647 h 2244"/>
              <a:gd name="T98" fmla="*/ 2147483647 w 2250"/>
              <a:gd name="T99" fmla="*/ 2147483647 h 2244"/>
              <a:gd name="T100" fmla="*/ 2147483647 w 2250"/>
              <a:gd name="T101" fmla="*/ 2147483647 h 2244"/>
              <a:gd name="T102" fmla="*/ 2147483647 w 2250"/>
              <a:gd name="T103" fmla="*/ 2147483647 h 2244"/>
              <a:gd name="T104" fmla="*/ 2147483647 w 2250"/>
              <a:gd name="T105" fmla="*/ 2147483647 h 2244"/>
              <a:gd name="T106" fmla="*/ 2147483647 w 2250"/>
              <a:gd name="T107" fmla="*/ 2147483647 h 2244"/>
              <a:gd name="T108" fmla="*/ 2147483647 w 2250"/>
              <a:gd name="T109" fmla="*/ 2147483647 h 2244"/>
              <a:gd name="T110" fmla="*/ 2147483647 w 2250"/>
              <a:gd name="T111" fmla="*/ 2147483647 h 2244"/>
              <a:gd name="T112" fmla="*/ 2147483647 w 2250"/>
              <a:gd name="T113" fmla="*/ 2147483647 h 2244"/>
              <a:gd name="T114" fmla="*/ 2147483647 w 2250"/>
              <a:gd name="T115" fmla="*/ 2147483647 h 2244"/>
              <a:gd name="T116" fmla="*/ 2147483647 w 2250"/>
              <a:gd name="T117" fmla="*/ 2147483647 h 2244"/>
              <a:gd name="T118" fmla="*/ 2147483647 w 2250"/>
              <a:gd name="T119" fmla="*/ 2147483647 h 2244"/>
              <a:gd name="T120" fmla="*/ 2147483647 w 2250"/>
              <a:gd name="T121" fmla="*/ 2147483647 h 2244"/>
              <a:gd name="T122" fmla="*/ 0 w 2250"/>
              <a:gd name="T123" fmla="*/ 2147483647 h 224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250" h="2244">
                <a:moveTo>
                  <a:pt x="0" y="1753"/>
                </a:moveTo>
                <a:lnTo>
                  <a:pt x="0" y="0"/>
                </a:lnTo>
                <a:lnTo>
                  <a:pt x="1745" y="0"/>
                </a:lnTo>
                <a:lnTo>
                  <a:pt x="1745" y="644"/>
                </a:lnTo>
                <a:lnTo>
                  <a:pt x="1795" y="676"/>
                </a:lnTo>
                <a:lnTo>
                  <a:pt x="1841" y="690"/>
                </a:lnTo>
                <a:lnTo>
                  <a:pt x="1864" y="690"/>
                </a:lnTo>
                <a:lnTo>
                  <a:pt x="1932" y="649"/>
                </a:lnTo>
                <a:lnTo>
                  <a:pt x="1977" y="630"/>
                </a:lnTo>
                <a:lnTo>
                  <a:pt x="2021" y="629"/>
                </a:lnTo>
                <a:lnTo>
                  <a:pt x="2068" y="631"/>
                </a:lnTo>
                <a:lnTo>
                  <a:pt x="2113" y="649"/>
                </a:lnTo>
                <a:lnTo>
                  <a:pt x="2165" y="679"/>
                </a:lnTo>
                <a:lnTo>
                  <a:pt x="2210" y="728"/>
                </a:lnTo>
                <a:lnTo>
                  <a:pt x="2232" y="771"/>
                </a:lnTo>
                <a:lnTo>
                  <a:pt x="2250" y="813"/>
                </a:lnTo>
                <a:lnTo>
                  <a:pt x="2250" y="875"/>
                </a:lnTo>
                <a:lnTo>
                  <a:pt x="2250" y="877"/>
                </a:lnTo>
                <a:lnTo>
                  <a:pt x="2250" y="938"/>
                </a:lnTo>
                <a:lnTo>
                  <a:pt x="2232" y="979"/>
                </a:lnTo>
                <a:lnTo>
                  <a:pt x="2210" y="1020"/>
                </a:lnTo>
                <a:lnTo>
                  <a:pt x="2165" y="1070"/>
                </a:lnTo>
                <a:lnTo>
                  <a:pt x="2113" y="1102"/>
                </a:lnTo>
                <a:lnTo>
                  <a:pt x="2068" y="1118"/>
                </a:lnTo>
                <a:lnTo>
                  <a:pt x="2021" y="1122"/>
                </a:lnTo>
                <a:lnTo>
                  <a:pt x="1977" y="1120"/>
                </a:lnTo>
                <a:lnTo>
                  <a:pt x="1932" y="1102"/>
                </a:lnTo>
                <a:lnTo>
                  <a:pt x="1864" y="1062"/>
                </a:lnTo>
                <a:lnTo>
                  <a:pt x="1841" y="1061"/>
                </a:lnTo>
                <a:lnTo>
                  <a:pt x="1795" y="1075"/>
                </a:lnTo>
                <a:lnTo>
                  <a:pt x="1745" y="1112"/>
                </a:lnTo>
                <a:lnTo>
                  <a:pt x="1745" y="1753"/>
                </a:lnTo>
                <a:lnTo>
                  <a:pt x="1111" y="1753"/>
                </a:lnTo>
                <a:lnTo>
                  <a:pt x="1116" y="1749"/>
                </a:lnTo>
                <a:lnTo>
                  <a:pt x="1073" y="1789"/>
                </a:lnTo>
                <a:lnTo>
                  <a:pt x="1058" y="1834"/>
                </a:lnTo>
                <a:lnTo>
                  <a:pt x="1058" y="1859"/>
                </a:lnTo>
                <a:lnTo>
                  <a:pt x="1099" y="1926"/>
                </a:lnTo>
                <a:lnTo>
                  <a:pt x="1119" y="1971"/>
                </a:lnTo>
                <a:lnTo>
                  <a:pt x="1120" y="2016"/>
                </a:lnTo>
                <a:lnTo>
                  <a:pt x="1118" y="2062"/>
                </a:lnTo>
                <a:lnTo>
                  <a:pt x="1099" y="2107"/>
                </a:lnTo>
                <a:lnTo>
                  <a:pt x="1068" y="2158"/>
                </a:lnTo>
                <a:lnTo>
                  <a:pt x="1019" y="2205"/>
                </a:lnTo>
                <a:lnTo>
                  <a:pt x="978" y="2226"/>
                </a:lnTo>
                <a:lnTo>
                  <a:pt x="935" y="2244"/>
                </a:lnTo>
                <a:lnTo>
                  <a:pt x="874" y="2244"/>
                </a:lnTo>
                <a:lnTo>
                  <a:pt x="872" y="2244"/>
                </a:lnTo>
                <a:lnTo>
                  <a:pt x="811" y="2244"/>
                </a:lnTo>
                <a:lnTo>
                  <a:pt x="769" y="2226"/>
                </a:lnTo>
                <a:lnTo>
                  <a:pt x="728" y="2205"/>
                </a:lnTo>
                <a:lnTo>
                  <a:pt x="679" y="2158"/>
                </a:lnTo>
                <a:lnTo>
                  <a:pt x="646" y="2107"/>
                </a:lnTo>
                <a:lnTo>
                  <a:pt x="631" y="2062"/>
                </a:lnTo>
                <a:lnTo>
                  <a:pt x="627" y="2016"/>
                </a:lnTo>
                <a:lnTo>
                  <a:pt x="628" y="1971"/>
                </a:lnTo>
                <a:lnTo>
                  <a:pt x="646" y="1926"/>
                </a:lnTo>
                <a:lnTo>
                  <a:pt x="688" y="1858"/>
                </a:lnTo>
                <a:lnTo>
                  <a:pt x="688" y="1834"/>
                </a:lnTo>
                <a:lnTo>
                  <a:pt x="674" y="1789"/>
                </a:lnTo>
                <a:lnTo>
                  <a:pt x="634" y="1753"/>
                </a:lnTo>
                <a:lnTo>
                  <a:pt x="0" y="1753"/>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15" name="Text Box 12"/>
          <p:cNvSpPr txBox="1">
            <a:spLocks noChangeArrowheads="1"/>
          </p:cNvSpPr>
          <p:nvPr/>
        </p:nvSpPr>
        <p:spPr bwMode="auto">
          <a:xfrm rot="19870674">
            <a:off x="555625" y="2876550"/>
            <a:ext cx="8382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Prof. </a:t>
            </a:r>
          </a:p>
          <a:p>
            <a:pPr algn="ctr">
              <a:lnSpc>
                <a:spcPct val="100000"/>
              </a:lnSpc>
              <a:spcBef>
                <a:spcPct val="0"/>
              </a:spcBef>
              <a:buClrTx/>
              <a:buFontTx/>
              <a:buNone/>
            </a:pPr>
            <a:r>
              <a:rPr lang="en-US" altLang="en-US" sz="1300">
                <a:latin typeface="Verdana" pitchFamily="34" charset="0"/>
              </a:rPr>
              <a:t>Societies</a:t>
            </a:r>
          </a:p>
        </p:txBody>
      </p:sp>
      <p:sp>
        <p:nvSpPr>
          <p:cNvPr id="16" name="Freeform 13"/>
          <p:cNvSpPr>
            <a:spLocks/>
          </p:cNvSpPr>
          <p:nvPr/>
        </p:nvSpPr>
        <p:spPr bwMode="blackWhite">
          <a:xfrm>
            <a:off x="1552575" y="3300413"/>
            <a:ext cx="1308100" cy="1041400"/>
          </a:xfrm>
          <a:custGeom>
            <a:avLst/>
            <a:gdLst>
              <a:gd name="T0" fmla="*/ 2147483647 w 2245"/>
              <a:gd name="T1" fmla="*/ 2147483647 h 2232"/>
              <a:gd name="T2" fmla="*/ 2147483647 w 2245"/>
              <a:gd name="T3" fmla="*/ 2147483647 h 2232"/>
              <a:gd name="T4" fmla="*/ 2147483647 w 2245"/>
              <a:gd name="T5" fmla="*/ 2147483647 h 2232"/>
              <a:gd name="T6" fmla="*/ 2147483647 w 2245"/>
              <a:gd name="T7" fmla="*/ 2147483647 h 2232"/>
              <a:gd name="T8" fmla="*/ 2147483647 w 2245"/>
              <a:gd name="T9" fmla="*/ 2147483647 h 2232"/>
              <a:gd name="T10" fmla="*/ 2147483647 w 2245"/>
              <a:gd name="T11" fmla="*/ 2147483647 h 2232"/>
              <a:gd name="T12" fmla="*/ 2147483647 w 2245"/>
              <a:gd name="T13" fmla="*/ 2147483647 h 2232"/>
              <a:gd name="T14" fmla="*/ 2147483647 w 2245"/>
              <a:gd name="T15" fmla="*/ 2147483647 h 2232"/>
              <a:gd name="T16" fmla="*/ 2147483647 w 2245"/>
              <a:gd name="T17" fmla="*/ 2147483647 h 2232"/>
              <a:gd name="T18" fmla="*/ 2147483647 w 2245"/>
              <a:gd name="T19" fmla="*/ 2147483647 h 2232"/>
              <a:gd name="T20" fmla="*/ 2147483647 w 2245"/>
              <a:gd name="T21" fmla="*/ 2147483647 h 2232"/>
              <a:gd name="T22" fmla="*/ 2147483647 w 2245"/>
              <a:gd name="T23" fmla="*/ 2147483647 h 2232"/>
              <a:gd name="T24" fmla="*/ 2147483647 w 2245"/>
              <a:gd name="T25" fmla="*/ 2147483647 h 2232"/>
              <a:gd name="T26" fmla="*/ 2147483647 w 2245"/>
              <a:gd name="T27" fmla="*/ 2147483647 h 2232"/>
              <a:gd name="T28" fmla="*/ 2147483647 w 2245"/>
              <a:gd name="T29" fmla="*/ 2147483647 h 2232"/>
              <a:gd name="T30" fmla="*/ 2147483647 w 2245"/>
              <a:gd name="T31" fmla="*/ 2147483647 h 2232"/>
              <a:gd name="T32" fmla="*/ 2147483647 w 2245"/>
              <a:gd name="T33" fmla="*/ 2147483647 h 2232"/>
              <a:gd name="T34" fmla="*/ 2147483647 w 2245"/>
              <a:gd name="T35" fmla="*/ 2147483647 h 2232"/>
              <a:gd name="T36" fmla="*/ 2147483647 w 2245"/>
              <a:gd name="T37" fmla="*/ 2147483647 h 2232"/>
              <a:gd name="T38" fmla="*/ 2147483647 w 2245"/>
              <a:gd name="T39" fmla="*/ 2147483647 h 2232"/>
              <a:gd name="T40" fmla="*/ 2147483647 w 2245"/>
              <a:gd name="T41" fmla="*/ 2147483647 h 2232"/>
              <a:gd name="T42" fmla="*/ 0 w 2245"/>
              <a:gd name="T43" fmla="*/ 2147483647 h 2232"/>
              <a:gd name="T44" fmla="*/ 0 w 2245"/>
              <a:gd name="T45" fmla="*/ 2147483647 h 2232"/>
              <a:gd name="T46" fmla="*/ 2147483647 w 2245"/>
              <a:gd name="T47" fmla="*/ 2147483647 h 2232"/>
              <a:gd name="T48" fmla="*/ 2147483647 w 2245"/>
              <a:gd name="T49" fmla="*/ 2147483647 h 2232"/>
              <a:gd name="T50" fmla="*/ 2147483647 w 2245"/>
              <a:gd name="T51" fmla="*/ 2147483647 h 2232"/>
              <a:gd name="T52" fmla="*/ 2147483647 w 2245"/>
              <a:gd name="T53" fmla="*/ 2147483647 h 2232"/>
              <a:gd name="T54" fmla="*/ 2147483647 w 2245"/>
              <a:gd name="T55" fmla="*/ 2147483647 h 2232"/>
              <a:gd name="T56" fmla="*/ 2147483647 w 2245"/>
              <a:gd name="T57" fmla="*/ 2147483647 h 2232"/>
              <a:gd name="T58" fmla="*/ 2147483647 w 2245"/>
              <a:gd name="T59" fmla="*/ 2147483647 h 2232"/>
              <a:gd name="T60" fmla="*/ 2147483647 w 2245"/>
              <a:gd name="T61" fmla="*/ 2147483647 h 2232"/>
              <a:gd name="T62" fmla="*/ 2147483647 w 2245"/>
              <a:gd name="T63" fmla="*/ 2147483647 h 2232"/>
              <a:gd name="T64" fmla="*/ 2147483647 w 2245"/>
              <a:gd name="T65" fmla="*/ 2147483647 h 2232"/>
              <a:gd name="T66" fmla="*/ 2147483647 w 2245"/>
              <a:gd name="T67" fmla="*/ 2147483647 h 2232"/>
              <a:gd name="T68" fmla="*/ 2147483647 w 2245"/>
              <a:gd name="T69" fmla="*/ 2147483647 h 2232"/>
              <a:gd name="T70" fmla="*/ 2147483647 w 2245"/>
              <a:gd name="T71" fmla="*/ 2147483647 h 2232"/>
              <a:gd name="T72" fmla="*/ 2147483647 w 2245"/>
              <a:gd name="T73" fmla="*/ 0 h 2232"/>
              <a:gd name="T74" fmla="*/ 2147483647 w 2245"/>
              <a:gd name="T75" fmla="*/ 2147483647 h 2232"/>
              <a:gd name="T76" fmla="*/ 2147483647 w 2245"/>
              <a:gd name="T77" fmla="*/ 2147483647 h 2232"/>
              <a:gd name="T78" fmla="*/ 2147483647 w 2245"/>
              <a:gd name="T79" fmla="*/ 2147483647 h 2232"/>
              <a:gd name="T80" fmla="*/ 2147483647 w 2245"/>
              <a:gd name="T81" fmla="*/ 2147483647 h 2232"/>
              <a:gd name="T82" fmla="*/ 2147483647 w 2245"/>
              <a:gd name="T83" fmla="*/ 2147483647 h 2232"/>
              <a:gd name="T84" fmla="*/ 2147483647 w 2245"/>
              <a:gd name="T85" fmla="*/ 2147483647 h 2232"/>
              <a:gd name="T86" fmla="*/ 2147483647 w 2245"/>
              <a:gd name="T87" fmla="*/ 2147483647 h 2232"/>
              <a:gd name="T88" fmla="*/ 2147483647 w 2245"/>
              <a:gd name="T89" fmla="*/ 2147483647 h 223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245" h="2232">
                <a:moveTo>
                  <a:pt x="1631" y="2232"/>
                </a:moveTo>
                <a:lnTo>
                  <a:pt x="1575" y="2196"/>
                </a:lnTo>
                <a:lnTo>
                  <a:pt x="1561" y="2150"/>
                </a:lnTo>
                <a:lnTo>
                  <a:pt x="1561" y="2125"/>
                </a:lnTo>
                <a:lnTo>
                  <a:pt x="1601" y="2059"/>
                </a:lnTo>
                <a:lnTo>
                  <a:pt x="1621" y="2013"/>
                </a:lnTo>
                <a:lnTo>
                  <a:pt x="1622" y="1968"/>
                </a:lnTo>
                <a:lnTo>
                  <a:pt x="1619" y="1923"/>
                </a:lnTo>
                <a:lnTo>
                  <a:pt x="1601" y="1878"/>
                </a:lnTo>
                <a:lnTo>
                  <a:pt x="1571" y="1826"/>
                </a:lnTo>
                <a:lnTo>
                  <a:pt x="1522" y="1780"/>
                </a:lnTo>
                <a:lnTo>
                  <a:pt x="1480" y="1759"/>
                </a:lnTo>
                <a:lnTo>
                  <a:pt x="1436" y="1740"/>
                </a:lnTo>
                <a:lnTo>
                  <a:pt x="1375" y="1740"/>
                </a:lnTo>
                <a:lnTo>
                  <a:pt x="1374" y="1740"/>
                </a:lnTo>
                <a:lnTo>
                  <a:pt x="1313" y="1740"/>
                </a:lnTo>
                <a:lnTo>
                  <a:pt x="1271" y="1759"/>
                </a:lnTo>
                <a:lnTo>
                  <a:pt x="1230" y="1780"/>
                </a:lnTo>
                <a:lnTo>
                  <a:pt x="1181" y="1826"/>
                </a:lnTo>
                <a:lnTo>
                  <a:pt x="1147" y="1878"/>
                </a:lnTo>
                <a:lnTo>
                  <a:pt x="1132" y="1923"/>
                </a:lnTo>
                <a:lnTo>
                  <a:pt x="1127" y="1968"/>
                </a:lnTo>
                <a:lnTo>
                  <a:pt x="1130" y="2013"/>
                </a:lnTo>
                <a:lnTo>
                  <a:pt x="1147" y="2059"/>
                </a:lnTo>
                <a:lnTo>
                  <a:pt x="1188" y="2126"/>
                </a:lnTo>
                <a:lnTo>
                  <a:pt x="1188" y="2150"/>
                </a:lnTo>
                <a:lnTo>
                  <a:pt x="1176" y="2196"/>
                </a:lnTo>
                <a:lnTo>
                  <a:pt x="1132" y="2232"/>
                </a:lnTo>
                <a:lnTo>
                  <a:pt x="498" y="2232"/>
                </a:lnTo>
                <a:lnTo>
                  <a:pt x="498" y="1620"/>
                </a:lnTo>
                <a:lnTo>
                  <a:pt x="498" y="1629"/>
                </a:lnTo>
                <a:lnTo>
                  <a:pt x="456" y="1583"/>
                </a:lnTo>
                <a:lnTo>
                  <a:pt x="409" y="1568"/>
                </a:lnTo>
                <a:lnTo>
                  <a:pt x="386" y="1568"/>
                </a:lnTo>
                <a:lnTo>
                  <a:pt x="320" y="1610"/>
                </a:lnTo>
                <a:lnTo>
                  <a:pt x="273" y="1629"/>
                </a:lnTo>
                <a:lnTo>
                  <a:pt x="229" y="1630"/>
                </a:lnTo>
                <a:lnTo>
                  <a:pt x="183" y="1625"/>
                </a:lnTo>
                <a:lnTo>
                  <a:pt x="136" y="1610"/>
                </a:lnTo>
                <a:lnTo>
                  <a:pt x="85" y="1579"/>
                </a:lnTo>
                <a:lnTo>
                  <a:pt x="40" y="1529"/>
                </a:lnTo>
                <a:lnTo>
                  <a:pt x="18" y="1487"/>
                </a:lnTo>
                <a:lnTo>
                  <a:pt x="0" y="1445"/>
                </a:lnTo>
                <a:lnTo>
                  <a:pt x="0" y="1385"/>
                </a:lnTo>
                <a:lnTo>
                  <a:pt x="0" y="1384"/>
                </a:lnTo>
                <a:lnTo>
                  <a:pt x="0" y="1320"/>
                </a:lnTo>
                <a:lnTo>
                  <a:pt x="18" y="1280"/>
                </a:lnTo>
                <a:lnTo>
                  <a:pt x="40" y="1238"/>
                </a:lnTo>
                <a:lnTo>
                  <a:pt x="85" y="1188"/>
                </a:lnTo>
                <a:lnTo>
                  <a:pt x="136" y="1157"/>
                </a:lnTo>
                <a:lnTo>
                  <a:pt x="183" y="1141"/>
                </a:lnTo>
                <a:lnTo>
                  <a:pt x="229" y="1137"/>
                </a:lnTo>
                <a:lnTo>
                  <a:pt x="273" y="1138"/>
                </a:lnTo>
                <a:lnTo>
                  <a:pt x="320" y="1157"/>
                </a:lnTo>
                <a:lnTo>
                  <a:pt x="385" y="1197"/>
                </a:lnTo>
                <a:lnTo>
                  <a:pt x="409" y="1198"/>
                </a:lnTo>
                <a:lnTo>
                  <a:pt x="456" y="1183"/>
                </a:lnTo>
                <a:lnTo>
                  <a:pt x="502" y="1138"/>
                </a:lnTo>
                <a:lnTo>
                  <a:pt x="498" y="1122"/>
                </a:lnTo>
                <a:lnTo>
                  <a:pt x="498" y="509"/>
                </a:lnTo>
                <a:lnTo>
                  <a:pt x="1132" y="509"/>
                </a:lnTo>
                <a:lnTo>
                  <a:pt x="1175" y="456"/>
                </a:lnTo>
                <a:lnTo>
                  <a:pt x="1187" y="410"/>
                </a:lnTo>
                <a:lnTo>
                  <a:pt x="1187" y="387"/>
                </a:lnTo>
                <a:lnTo>
                  <a:pt x="1147" y="320"/>
                </a:lnTo>
                <a:lnTo>
                  <a:pt x="1127" y="273"/>
                </a:lnTo>
                <a:lnTo>
                  <a:pt x="1127" y="228"/>
                </a:lnTo>
                <a:lnTo>
                  <a:pt x="1131" y="183"/>
                </a:lnTo>
                <a:lnTo>
                  <a:pt x="1147" y="136"/>
                </a:lnTo>
                <a:lnTo>
                  <a:pt x="1179" y="86"/>
                </a:lnTo>
                <a:lnTo>
                  <a:pt x="1227" y="40"/>
                </a:lnTo>
                <a:lnTo>
                  <a:pt x="1269" y="18"/>
                </a:lnTo>
                <a:lnTo>
                  <a:pt x="1312" y="0"/>
                </a:lnTo>
                <a:lnTo>
                  <a:pt x="1374" y="0"/>
                </a:lnTo>
                <a:lnTo>
                  <a:pt x="1435" y="0"/>
                </a:lnTo>
                <a:lnTo>
                  <a:pt x="1477" y="18"/>
                </a:lnTo>
                <a:lnTo>
                  <a:pt x="1521" y="40"/>
                </a:lnTo>
                <a:lnTo>
                  <a:pt x="1570" y="86"/>
                </a:lnTo>
                <a:lnTo>
                  <a:pt x="1599" y="136"/>
                </a:lnTo>
                <a:lnTo>
                  <a:pt x="1618" y="183"/>
                </a:lnTo>
                <a:lnTo>
                  <a:pt x="1621" y="228"/>
                </a:lnTo>
                <a:lnTo>
                  <a:pt x="1621" y="273"/>
                </a:lnTo>
                <a:lnTo>
                  <a:pt x="1599" y="320"/>
                </a:lnTo>
                <a:lnTo>
                  <a:pt x="1561" y="385"/>
                </a:lnTo>
                <a:lnTo>
                  <a:pt x="1560" y="410"/>
                </a:lnTo>
                <a:lnTo>
                  <a:pt x="1573" y="456"/>
                </a:lnTo>
                <a:lnTo>
                  <a:pt x="1609" y="509"/>
                </a:lnTo>
                <a:lnTo>
                  <a:pt x="2245" y="509"/>
                </a:lnTo>
                <a:lnTo>
                  <a:pt x="2245" y="2232"/>
                </a:lnTo>
                <a:lnTo>
                  <a:pt x="1631" y="2232"/>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17" name="Text Box 14"/>
          <p:cNvSpPr txBox="1">
            <a:spLocks noChangeArrowheads="1"/>
          </p:cNvSpPr>
          <p:nvPr/>
        </p:nvSpPr>
        <p:spPr bwMode="auto">
          <a:xfrm>
            <a:off x="1811338" y="3657600"/>
            <a:ext cx="1111250"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Prof. Boards</a:t>
            </a:r>
          </a:p>
        </p:txBody>
      </p:sp>
      <p:sp>
        <p:nvSpPr>
          <p:cNvPr id="18" name="Freeform 15"/>
          <p:cNvSpPr>
            <a:spLocks/>
          </p:cNvSpPr>
          <p:nvPr/>
        </p:nvSpPr>
        <p:spPr bwMode="blackWhite">
          <a:xfrm rot="1969492">
            <a:off x="3187700" y="2849563"/>
            <a:ext cx="1295400" cy="1284287"/>
          </a:xfrm>
          <a:custGeom>
            <a:avLst/>
            <a:gdLst>
              <a:gd name="T0" fmla="*/ 2147483647 w 2747"/>
              <a:gd name="T1" fmla="*/ 2147483647 h 2752"/>
              <a:gd name="T2" fmla="*/ 2147483647 w 2747"/>
              <a:gd name="T3" fmla="*/ 2147483647 h 2752"/>
              <a:gd name="T4" fmla="*/ 2147483647 w 2747"/>
              <a:gd name="T5" fmla="*/ 2147483647 h 2752"/>
              <a:gd name="T6" fmla="*/ 2147483647 w 2747"/>
              <a:gd name="T7" fmla="*/ 2147483647 h 2752"/>
              <a:gd name="T8" fmla="*/ 2147483647 w 2747"/>
              <a:gd name="T9" fmla="*/ 2147483647 h 2752"/>
              <a:gd name="T10" fmla="*/ 2147483647 w 2747"/>
              <a:gd name="T11" fmla="*/ 2147483647 h 2752"/>
              <a:gd name="T12" fmla="*/ 2147483647 w 2747"/>
              <a:gd name="T13" fmla="*/ 2147483647 h 2752"/>
              <a:gd name="T14" fmla="*/ 2147483647 w 2747"/>
              <a:gd name="T15" fmla="*/ 2147483647 h 2752"/>
              <a:gd name="T16" fmla="*/ 2147483647 w 2747"/>
              <a:gd name="T17" fmla="*/ 2147483647 h 2752"/>
              <a:gd name="T18" fmla="*/ 2147483647 w 2747"/>
              <a:gd name="T19" fmla="*/ 2147483647 h 2752"/>
              <a:gd name="T20" fmla="*/ 2147483647 w 2747"/>
              <a:gd name="T21" fmla="*/ 2147483647 h 2752"/>
              <a:gd name="T22" fmla="*/ 2147483647 w 2747"/>
              <a:gd name="T23" fmla="*/ 2147483647 h 2752"/>
              <a:gd name="T24" fmla="*/ 2147483647 w 2747"/>
              <a:gd name="T25" fmla="*/ 2147483647 h 2752"/>
              <a:gd name="T26" fmla="*/ 2147483647 w 2747"/>
              <a:gd name="T27" fmla="*/ 2147483647 h 2752"/>
              <a:gd name="T28" fmla="*/ 2147483647 w 2747"/>
              <a:gd name="T29" fmla="*/ 2147483647 h 2752"/>
              <a:gd name="T30" fmla="*/ 2147483647 w 2747"/>
              <a:gd name="T31" fmla="*/ 2147483647 h 2752"/>
              <a:gd name="T32" fmla="*/ 2147483647 w 2747"/>
              <a:gd name="T33" fmla="*/ 2147483647 h 2752"/>
              <a:gd name="T34" fmla="*/ 2147483647 w 2747"/>
              <a:gd name="T35" fmla="*/ 2147483647 h 2752"/>
              <a:gd name="T36" fmla="*/ 2147483647 w 2747"/>
              <a:gd name="T37" fmla="*/ 2147483647 h 2752"/>
              <a:gd name="T38" fmla="*/ 2147483647 w 2747"/>
              <a:gd name="T39" fmla="*/ 2147483647 h 2752"/>
              <a:gd name="T40" fmla="*/ 2147483647 w 2747"/>
              <a:gd name="T41" fmla="*/ 2147483647 h 2752"/>
              <a:gd name="T42" fmla="*/ 2147483647 w 2747"/>
              <a:gd name="T43" fmla="*/ 2147483647 h 2752"/>
              <a:gd name="T44" fmla="*/ 2147483647 w 2747"/>
              <a:gd name="T45" fmla="*/ 2147483647 h 2752"/>
              <a:gd name="T46" fmla="*/ 2147483647 w 2747"/>
              <a:gd name="T47" fmla="*/ 2147483647 h 2752"/>
              <a:gd name="T48" fmla="*/ 2147483647 w 2747"/>
              <a:gd name="T49" fmla="*/ 2147483647 h 2752"/>
              <a:gd name="T50" fmla="*/ 2147483647 w 2747"/>
              <a:gd name="T51" fmla="*/ 2147483647 h 2752"/>
              <a:gd name="T52" fmla="*/ 2147483647 w 2747"/>
              <a:gd name="T53" fmla="*/ 2147483647 h 2752"/>
              <a:gd name="T54" fmla="*/ 2147483647 w 2747"/>
              <a:gd name="T55" fmla="*/ 2147483647 h 2752"/>
              <a:gd name="T56" fmla="*/ 2147483647 w 2747"/>
              <a:gd name="T57" fmla="*/ 2147483647 h 2752"/>
              <a:gd name="T58" fmla="*/ 2147483647 w 2747"/>
              <a:gd name="T59" fmla="*/ 2147483647 h 2752"/>
              <a:gd name="T60" fmla="*/ 2147483647 w 2747"/>
              <a:gd name="T61" fmla="*/ 2147483647 h 2752"/>
              <a:gd name="T62" fmla="*/ 2147483647 w 2747"/>
              <a:gd name="T63" fmla="*/ 2147483647 h 2752"/>
              <a:gd name="T64" fmla="*/ 2147483647 w 2747"/>
              <a:gd name="T65" fmla="*/ 2147483647 h 2752"/>
              <a:gd name="T66" fmla="*/ 2147483647 w 2747"/>
              <a:gd name="T67" fmla="*/ 2147483647 h 2752"/>
              <a:gd name="T68" fmla="*/ 2147483647 w 2747"/>
              <a:gd name="T69" fmla="*/ 2147483647 h 2752"/>
              <a:gd name="T70" fmla="*/ 2147483647 w 2747"/>
              <a:gd name="T71" fmla="*/ 2147483647 h 2752"/>
              <a:gd name="T72" fmla="*/ 0 w 2747"/>
              <a:gd name="T73" fmla="*/ 2147483647 h 2752"/>
              <a:gd name="T74" fmla="*/ 0 w 2747"/>
              <a:gd name="T75" fmla="*/ 2147483647 h 2752"/>
              <a:gd name="T76" fmla="*/ 2147483647 w 2747"/>
              <a:gd name="T77" fmla="*/ 2147483647 h 2752"/>
              <a:gd name="T78" fmla="*/ 2147483647 w 2747"/>
              <a:gd name="T79" fmla="*/ 2147483647 h 2752"/>
              <a:gd name="T80" fmla="*/ 2147483647 w 2747"/>
              <a:gd name="T81" fmla="*/ 2147483647 h 2752"/>
              <a:gd name="T82" fmla="*/ 2147483647 w 2747"/>
              <a:gd name="T83" fmla="*/ 2147483647 h 2752"/>
              <a:gd name="T84" fmla="*/ 2147483647 w 2747"/>
              <a:gd name="T85" fmla="*/ 2147483647 h 2752"/>
              <a:gd name="T86" fmla="*/ 2147483647 w 2747"/>
              <a:gd name="T87" fmla="*/ 2147483647 h 2752"/>
              <a:gd name="T88" fmla="*/ 2147483647 w 2747"/>
              <a:gd name="T89" fmla="*/ 2147483647 h 2752"/>
              <a:gd name="T90" fmla="*/ 2147483647 w 2747"/>
              <a:gd name="T91" fmla="*/ 2147483647 h 2752"/>
              <a:gd name="T92" fmla="*/ 2147483647 w 2747"/>
              <a:gd name="T93" fmla="*/ 2147483647 h 2752"/>
              <a:gd name="T94" fmla="*/ 2147483647 w 2747"/>
              <a:gd name="T95" fmla="*/ 2147483647 h 2752"/>
              <a:gd name="T96" fmla="*/ 2147483647 w 2747"/>
              <a:gd name="T97" fmla="*/ 2147483647 h 2752"/>
              <a:gd name="T98" fmla="*/ 2147483647 w 2747"/>
              <a:gd name="T99" fmla="*/ 2147483647 h 2752"/>
              <a:gd name="T100" fmla="*/ 2147483647 w 2747"/>
              <a:gd name="T101" fmla="*/ 2147483647 h 2752"/>
              <a:gd name="T102" fmla="*/ 2147483647 w 2747"/>
              <a:gd name="T103" fmla="*/ 0 h 2752"/>
              <a:gd name="T104" fmla="*/ 2147483647 w 2747"/>
              <a:gd name="T105" fmla="*/ 0 h 2752"/>
              <a:gd name="T106" fmla="*/ 2147483647 w 2747"/>
              <a:gd name="T107" fmla="*/ 2147483647 h 2752"/>
              <a:gd name="T108" fmla="*/ 2147483647 w 2747"/>
              <a:gd name="T109" fmla="*/ 2147483647 h 2752"/>
              <a:gd name="T110" fmla="*/ 2147483647 w 2747"/>
              <a:gd name="T111" fmla="*/ 2147483647 h 2752"/>
              <a:gd name="T112" fmla="*/ 2147483647 w 2747"/>
              <a:gd name="T113" fmla="*/ 2147483647 h 2752"/>
              <a:gd name="T114" fmla="*/ 2147483647 w 2747"/>
              <a:gd name="T115" fmla="*/ 2147483647 h 2752"/>
              <a:gd name="T116" fmla="*/ 2147483647 w 2747"/>
              <a:gd name="T117" fmla="*/ 2147483647 h 27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747" h="2752">
                <a:moveTo>
                  <a:pt x="1609" y="488"/>
                </a:moveTo>
                <a:lnTo>
                  <a:pt x="2246" y="488"/>
                </a:lnTo>
                <a:lnTo>
                  <a:pt x="2246" y="1102"/>
                </a:lnTo>
                <a:lnTo>
                  <a:pt x="2293" y="1165"/>
                </a:lnTo>
                <a:lnTo>
                  <a:pt x="2337" y="1178"/>
                </a:lnTo>
                <a:lnTo>
                  <a:pt x="2362" y="1176"/>
                </a:lnTo>
                <a:lnTo>
                  <a:pt x="2428" y="1138"/>
                </a:lnTo>
                <a:lnTo>
                  <a:pt x="2473" y="1118"/>
                </a:lnTo>
                <a:lnTo>
                  <a:pt x="2520" y="1118"/>
                </a:lnTo>
                <a:lnTo>
                  <a:pt x="2565" y="1122"/>
                </a:lnTo>
                <a:lnTo>
                  <a:pt x="2610" y="1138"/>
                </a:lnTo>
                <a:lnTo>
                  <a:pt x="2662" y="1169"/>
                </a:lnTo>
                <a:lnTo>
                  <a:pt x="2709" y="1217"/>
                </a:lnTo>
                <a:lnTo>
                  <a:pt x="2731" y="1261"/>
                </a:lnTo>
                <a:lnTo>
                  <a:pt x="2747" y="1302"/>
                </a:lnTo>
                <a:lnTo>
                  <a:pt x="2747" y="1365"/>
                </a:lnTo>
                <a:lnTo>
                  <a:pt x="2747" y="1426"/>
                </a:lnTo>
                <a:lnTo>
                  <a:pt x="2731" y="1468"/>
                </a:lnTo>
                <a:lnTo>
                  <a:pt x="2709" y="1512"/>
                </a:lnTo>
                <a:lnTo>
                  <a:pt x="2662" y="1560"/>
                </a:lnTo>
                <a:lnTo>
                  <a:pt x="2610" y="1590"/>
                </a:lnTo>
                <a:lnTo>
                  <a:pt x="2565" y="1608"/>
                </a:lnTo>
                <a:lnTo>
                  <a:pt x="2520" y="1611"/>
                </a:lnTo>
                <a:lnTo>
                  <a:pt x="2473" y="1611"/>
                </a:lnTo>
                <a:lnTo>
                  <a:pt x="2428" y="1590"/>
                </a:lnTo>
                <a:lnTo>
                  <a:pt x="2361" y="1549"/>
                </a:lnTo>
                <a:lnTo>
                  <a:pt x="2337" y="1549"/>
                </a:lnTo>
                <a:lnTo>
                  <a:pt x="2293" y="1564"/>
                </a:lnTo>
                <a:lnTo>
                  <a:pt x="2246" y="1599"/>
                </a:lnTo>
                <a:lnTo>
                  <a:pt x="2246" y="2241"/>
                </a:lnTo>
                <a:lnTo>
                  <a:pt x="1632" y="2241"/>
                </a:lnTo>
                <a:lnTo>
                  <a:pt x="1616" y="2251"/>
                </a:lnTo>
                <a:lnTo>
                  <a:pt x="1570" y="2298"/>
                </a:lnTo>
                <a:lnTo>
                  <a:pt x="1558" y="2343"/>
                </a:lnTo>
                <a:lnTo>
                  <a:pt x="1558" y="2368"/>
                </a:lnTo>
                <a:lnTo>
                  <a:pt x="1599" y="2434"/>
                </a:lnTo>
                <a:lnTo>
                  <a:pt x="1616" y="2479"/>
                </a:lnTo>
                <a:lnTo>
                  <a:pt x="1618" y="2526"/>
                </a:lnTo>
                <a:lnTo>
                  <a:pt x="1615" y="2570"/>
                </a:lnTo>
                <a:lnTo>
                  <a:pt x="1599" y="2616"/>
                </a:lnTo>
                <a:lnTo>
                  <a:pt x="1568" y="2668"/>
                </a:lnTo>
                <a:lnTo>
                  <a:pt x="1518" y="2713"/>
                </a:lnTo>
                <a:lnTo>
                  <a:pt x="1477" y="2737"/>
                </a:lnTo>
                <a:lnTo>
                  <a:pt x="1433" y="2752"/>
                </a:lnTo>
                <a:lnTo>
                  <a:pt x="1371" y="2752"/>
                </a:lnTo>
                <a:lnTo>
                  <a:pt x="1370" y="2752"/>
                </a:lnTo>
                <a:lnTo>
                  <a:pt x="1310" y="2752"/>
                </a:lnTo>
                <a:lnTo>
                  <a:pt x="1268" y="2737"/>
                </a:lnTo>
                <a:lnTo>
                  <a:pt x="1226" y="2713"/>
                </a:lnTo>
                <a:lnTo>
                  <a:pt x="1177" y="2668"/>
                </a:lnTo>
                <a:lnTo>
                  <a:pt x="1144" y="2616"/>
                </a:lnTo>
                <a:lnTo>
                  <a:pt x="1128" y="2570"/>
                </a:lnTo>
                <a:lnTo>
                  <a:pt x="1126" y="2526"/>
                </a:lnTo>
                <a:lnTo>
                  <a:pt x="1126" y="2479"/>
                </a:lnTo>
                <a:lnTo>
                  <a:pt x="1144" y="2434"/>
                </a:lnTo>
                <a:lnTo>
                  <a:pt x="1187" y="2367"/>
                </a:lnTo>
                <a:lnTo>
                  <a:pt x="1187" y="2343"/>
                </a:lnTo>
                <a:lnTo>
                  <a:pt x="1172" y="2298"/>
                </a:lnTo>
                <a:lnTo>
                  <a:pt x="1133" y="2241"/>
                </a:lnTo>
                <a:lnTo>
                  <a:pt x="498" y="2241"/>
                </a:lnTo>
                <a:lnTo>
                  <a:pt x="498" y="1599"/>
                </a:lnTo>
                <a:lnTo>
                  <a:pt x="502" y="1611"/>
                </a:lnTo>
                <a:lnTo>
                  <a:pt x="454" y="1564"/>
                </a:lnTo>
                <a:lnTo>
                  <a:pt x="408" y="1549"/>
                </a:lnTo>
                <a:lnTo>
                  <a:pt x="386" y="1549"/>
                </a:lnTo>
                <a:lnTo>
                  <a:pt x="317" y="1590"/>
                </a:lnTo>
                <a:lnTo>
                  <a:pt x="272" y="1611"/>
                </a:lnTo>
                <a:lnTo>
                  <a:pt x="228" y="1611"/>
                </a:lnTo>
                <a:lnTo>
                  <a:pt x="180" y="1608"/>
                </a:lnTo>
                <a:lnTo>
                  <a:pt x="135" y="1590"/>
                </a:lnTo>
                <a:lnTo>
                  <a:pt x="83" y="1560"/>
                </a:lnTo>
                <a:lnTo>
                  <a:pt x="38" y="1512"/>
                </a:lnTo>
                <a:lnTo>
                  <a:pt x="16" y="1468"/>
                </a:lnTo>
                <a:lnTo>
                  <a:pt x="0" y="1426"/>
                </a:lnTo>
                <a:lnTo>
                  <a:pt x="0" y="1365"/>
                </a:lnTo>
                <a:lnTo>
                  <a:pt x="0" y="1302"/>
                </a:lnTo>
                <a:lnTo>
                  <a:pt x="16" y="1261"/>
                </a:lnTo>
                <a:lnTo>
                  <a:pt x="38" y="1217"/>
                </a:lnTo>
                <a:lnTo>
                  <a:pt x="83" y="1169"/>
                </a:lnTo>
                <a:lnTo>
                  <a:pt x="135" y="1138"/>
                </a:lnTo>
                <a:lnTo>
                  <a:pt x="180" y="1122"/>
                </a:lnTo>
                <a:lnTo>
                  <a:pt x="228" y="1118"/>
                </a:lnTo>
                <a:lnTo>
                  <a:pt x="272" y="1118"/>
                </a:lnTo>
                <a:lnTo>
                  <a:pt x="317" y="1138"/>
                </a:lnTo>
                <a:lnTo>
                  <a:pt x="383" y="1176"/>
                </a:lnTo>
                <a:lnTo>
                  <a:pt x="408" y="1178"/>
                </a:lnTo>
                <a:lnTo>
                  <a:pt x="454" y="1165"/>
                </a:lnTo>
                <a:lnTo>
                  <a:pt x="498" y="1130"/>
                </a:lnTo>
                <a:lnTo>
                  <a:pt x="498" y="488"/>
                </a:lnTo>
                <a:lnTo>
                  <a:pt x="1133" y="488"/>
                </a:lnTo>
                <a:lnTo>
                  <a:pt x="1126" y="502"/>
                </a:lnTo>
                <a:lnTo>
                  <a:pt x="1169" y="456"/>
                </a:lnTo>
                <a:lnTo>
                  <a:pt x="1184" y="410"/>
                </a:lnTo>
                <a:lnTo>
                  <a:pt x="1184" y="387"/>
                </a:lnTo>
                <a:lnTo>
                  <a:pt x="1143" y="319"/>
                </a:lnTo>
                <a:lnTo>
                  <a:pt x="1126" y="274"/>
                </a:lnTo>
                <a:lnTo>
                  <a:pt x="1123" y="228"/>
                </a:lnTo>
                <a:lnTo>
                  <a:pt x="1126" y="183"/>
                </a:lnTo>
                <a:lnTo>
                  <a:pt x="1143" y="137"/>
                </a:lnTo>
                <a:lnTo>
                  <a:pt x="1173" y="85"/>
                </a:lnTo>
                <a:lnTo>
                  <a:pt x="1223" y="40"/>
                </a:lnTo>
                <a:lnTo>
                  <a:pt x="1265" y="16"/>
                </a:lnTo>
                <a:lnTo>
                  <a:pt x="1307" y="0"/>
                </a:lnTo>
                <a:lnTo>
                  <a:pt x="1368" y="0"/>
                </a:lnTo>
                <a:lnTo>
                  <a:pt x="1370" y="0"/>
                </a:lnTo>
                <a:lnTo>
                  <a:pt x="1432" y="0"/>
                </a:lnTo>
                <a:lnTo>
                  <a:pt x="1472" y="16"/>
                </a:lnTo>
                <a:lnTo>
                  <a:pt x="1515" y="40"/>
                </a:lnTo>
                <a:lnTo>
                  <a:pt x="1565" y="85"/>
                </a:lnTo>
                <a:lnTo>
                  <a:pt x="1598" y="137"/>
                </a:lnTo>
                <a:lnTo>
                  <a:pt x="1613" y="183"/>
                </a:lnTo>
                <a:lnTo>
                  <a:pt x="1616" y="228"/>
                </a:lnTo>
                <a:lnTo>
                  <a:pt x="1615" y="274"/>
                </a:lnTo>
                <a:lnTo>
                  <a:pt x="1598" y="319"/>
                </a:lnTo>
                <a:lnTo>
                  <a:pt x="1556" y="386"/>
                </a:lnTo>
                <a:lnTo>
                  <a:pt x="1555" y="410"/>
                </a:lnTo>
                <a:lnTo>
                  <a:pt x="1569" y="456"/>
                </a:lnTo>
                <a:lnTo>
                  <a:pt x="1615" y="502"/>
                </a:lnTo>
                <a:lnTo>
                  <a:pt x="1609" y="488"/>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19" name="Text Box 16"/>
          <p:cNvSpPr txBox="1">
            <a:spLocks noChangeArrowheads="1"/>
          </p:cNvSpPr>
          <p:nvPr/>
        </p:nvSpPr>
        <p:spPr bwMode="auto">
          <a:xfrm rot="1969492">
            <a:off x="3678238" y="3328988"/>
            <a:ext cx="314325"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VA</a:t>
            </a:r>
          </a:p>
        </p:txBody>
      </p:sp>
      <p:sp>
        <p:nvSpPr>
          <p:cNvPr id="20" name="Freeform 17"/>
          <p:cNvSpPr>
            <a:spLocks/>
          </p:cNvSpPr>
          <p:nvPr/>
        </p:nvSpPr>
        <p:spPr bwMode="blackWhite">
          <a:xfrm rot="2015691">
            <a:off x="3748088" y="4352925"/>
            <a:ext cx="1423987" cy="817563"/>
          </a:xfrm>
          <a:custGeom>
            <a:avLst/>
            <a:gdLst>
              <a:gd name="T0" fmla="*/ 2147483647 w 2752"/>
              <a:gd name="T1" fmla="*/ 2147483647 h 1751"/>
              <a:gd name="T2" fmla="*/ 2147483647 w 2752"/>
              <a:gd name="T3" fmla="*/ 2147483647 h 1751"/>
              <a:gd name="T4" fmla="*/ 2147483647 w 2752"/>
              <a:gd name="T5" fmla="*/ 2147483647 h 1751"/>
              <a:gd name="T6" fmla="*/ 2147483647 w 2752"/>
              <a:gd name="T7" fmla="*/ 2147483647 h 1751"/>
              <a:gd name="T8" fmla="*/ 2147483647 w 2752"/>
              <a:gd name="T9" fmla="*/ 2147483647 h 1751"/>
              <a:gd name="T10" fmla="*/ 2147483647 w 2752"/>
              <a:gd name="T11" fmla="*/ 2147483647 h 1751"/>
              <a:gd name="T12" fmla="*/ 2147483647 w 2752"/>
              <a:gd name="T13" fmla="*/ 2147483647 h 1751"/>
              <a:gd name="T14" fmla="*/ 2147483647 w 2752"/>
              <a:gd name="T15" fmla="*/ 2147483647 h 1751"/>
              <a:gd name="T16" fmla="*/ 2147483647 w 2752"/>
              <a:gd name="T17" fmla="*/ 2147483647 h 1751"/>
              <a:gd name="T18" fmla="*/ 2147483647 w 2752"/>
              <a:gd name="T19" fmla="*/ 2147483647 h 1751"/>
              <a:gd name="T20" fmla="*/ 2147483647 w 2752"/>
              <a:gd name="T21" fmla="*/ 2147483647 h 1751"/>
              <a:gd name="T22" fmla="*/ 2147483647 w 2752"/>
              <a:gd name="T23" fmla="*/ 2147483647 h 1751"/>
              <a:gd name="T24" fmla="*/ 2147483647 w 2752"/>
              <a:gd name="T25" fmla="*/ 2147483647 h 1751"/>
              <a:gd name="T26" fmla="*/ 2147483647 w 2752"/>
              <a:gd name="T27" fmla="*/ 2147483647 h 1751"/>
              <a:gd name="T28" fmla="*/ 2147483647 w 2752"/>
              <a:gd name="T29" fmla="*/ 2147483647 h 1751"/>
              <a:gd name="T30" fmla="*/ 2147483647 w 2752"/>
              <a:gd name="T31" fmla="*/ 2147483647 h 1751"/>
              <a:gd name="T32" fmla="*/ 2147483647 w 2752"/>
              <a:gd name="T33" fmla="*/ 2147483647 h 1751"/>
              <a:gd name="T34" fmla="*/ 2147483647 w 2752"/>
              <a:gd name="T35" fmla="*/ 2147483647 h 1751"/>
              <a:gd name="T36" fmla="*/ 2147483647 w 2752"/>
              <a:gd name="T37" fmla="*/ 2147483647 h 1751"/>
              <a:gd name="T38" fmla="*/ 2147483647 w 2752"/>
              <a:gd name="T39" fmla="*/ 2147483647 h 1751"/>
              <a:gd name="T40" fmla="*/ 2147483647 w 2752"/>
              <a:gd name="T41" fmla="*/ 2147483647 h 1751"/>
              <a:gd name="T42" fmla="*/ 0 w 2752"/>
              <a:gd name="T43" fmla="*/ 2147483647 h 1751"/>
              <a:gd name="T44" fmla="*/ 0 w 2752"/>
              <a:gd name="T45" fmla="*/ 2147483647 h 1751"/>
              <a:gd name="T46" fmla="*/ 2147483647 w 2752"/>
              <a:gd name="T47" fmla="*/ 2147483647 h 1751"/>
              <a:gd name="T48" fmla="*/ 2147483647 w 2752"/>
              <a:gd name="T49" fmla="*/ 2147483647 h 1751"/>
              <a:gd name="T50" fmla="*/ 2147483647 w 2752"/>
              <a:gd name="T51" fmla="*/ 2147483647 h 1751"/>
              <a:gd name="T52" fmla="*/ 2147483647 w 2752"/>
              <a:gd name="T53" fmla="*/ 2147483647 h 1751"/>
              <a:gd name="T54" fmla="*/ 2147483647 w 2752"/>
              <a:gd name="T55" fmla="*/ 2147483647 h 1751"/>
              <a:gd name="T56" fmla="*/ 2147483647 w 2752"/>
              <a:gd name="T57" fmla="*/ 2147483647 h 1751"/>
              <a:gd name="T58" fmla="*/ 2147483647 w 2752"/>
              <a:gd name="T59" fmla="*/ 0 h 1751"/>
              <a:gd name="T60" fmla="*/ 2147483647 w 2752"/>
              <a:gd name="T61" fmla="*/ 2147483647 h 1751"/>
              <a:gd name="T62" fmla="*/ 2147483647 w 2752"/>
              <a:gd name="T63" fmla="*/ 2147483647 h 1751"/>
              <a:gd name="T64" fmla="*/ 2147483647 w 2752"/>
              <a:gd name="T65" fmla="*/ 2147483647 h 1751"/>
              <a:gd name="T66" fmla="*/ 2147483647 w 2752"/>
              <a:gd name="T67" fmla="*/ 2147483647 h 1751"/>
              <a:gd name="T68" fmla="*/ 2147483647 w 2752"/>
              <a:gd name="T69" fmla="*/ 2147483647 h 1751"/>
              <a:gd name="T70" fmla="*/ 2147483647 w 2752"/>
              <a:gd name="T71" fmla="*/ 2147483647 h 1751"/>
              <a:gd name="T72" fmla="*/ 2147483647 w 2752"/>
              <a:gd name="T73" fmla="*/ 2147483647 h 1751"/>
              <a:gd name="T74" fmla="*/ 2147483647 w 2752"/>
              <a:gd name="T75" fmla="*/ 2147483647 h 1751"/>
              <a:gd name="T76" fmla="*/ 2147483647 w 2752"/>
              <a:gd name="T77" fmla="*/ 2147483647 h 1751"/>
              <a:gd name="T78" fmla="*/ 2147483647 w 2752"/>
              <a:gd name="T79" fmla="*/ 2147483647 h 1751"/>
              <a:gd name="T80" fmla="*/ 2147483647 w 2752"/>
              <a:gd name="T81" fmla="*/ 2147483647 h 1751"/>
              <a:gd name="T82" fmla="*/ 2147483647 w 2752"/>
              <a:gd name="T83" fmla="*/ 2147483647 h 1751"/>
              <a:gd name="T84" fmla="*/ 2147483647 w 2752"/>
              <a:gd name="T85" fmla="*/ 2147483647 h 1751"/>
              <a:gd name="T86" fmla="*/ 2147483647 w 2752"/>
              <a:gd name="T87" fmla="*/ 2147483647 h 1751"/>
              <a:gd name="T88" fmla="*/ 2147483647 w 2752"/>
              <a:gd name="T89" fmla="*/ 2147483647 h 175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752" h="1751">
                <a:moveTo>
                  <a:pt x="2249" y="1139"/>
                </a:moveTo>
                <a:lnTo>
                  <a:pt x="2249" y="1751"/>
                </a:lnTo>
                <a:lnTo>
                  <a:pt x="1614" y="1751"/>
                </a:lnTo>
                <a:lnTo>
                  <a:pt x="1570" y="1701"/>
                </a:lnTo>
                <a:lnTo>
                  <a:pt x="1556" y="1653"/>
                </a:lnTo>
                <a:lnTo>
                  <a:pt x="1558" y="1630"/>
                </a:lnTo>
                <a:lnTo>
                  <a:pt x="1596" y="1565"/>
                </a:lnTo>
                <a:lnTo>
                  <a:pt x="1616" y="1518"/>
                </a:lnTo>
                <a:lnTo>
                  <a:pt x="1616" y="1473"/>
                </a:lnTo>
                <a:lnTo>
                  <a:pt x="1614" y="1427"/>
                </a:lnTo>
                <a:lnTo>
                  <a:pt x="1596" y="1382"/>
                </a:lnTo>
                <a:lnTo>
                  <a:pt x="1566" y="1329"/>
                </a:lnTo>
                <a:lnTo>
                  <a:pt x="1517" y="1285"/>
                </a:lnTo>
                <a:lnTo>
                  <a:pt x="1475" y="1262"/>
                </a:lnTo>
                <a:lnTo>
                  <a:pt x="1432" y="1246"/>
                </a:lnTo>
                <a:lnTo>
                  <a:pt x="1371" y="1246"/>
                </a:lnTo>
                <a:lnTo>
                  <a:pt x="1307" y="1246"/>
                </a:lnTo>
                <a:lnTo>
                  <a:pt x="1267" y="1262"/>
                </a:lnTo>
                <a:lnTo>
                  <a:pt x="1225" y="1285"/>
                </a:lnTo>
                <a:lnTo>
                  <a:pt x="1175" y="1329"/>
                </a:lnTo>
                <a:lnTo>
                  <a:pt x="1144" y="1382"/>
                </a:lnTo>
                <a:lnTo>
                  <a:pt x="1128" y="1427"/>
                </a:lnTo>
                <a:lnTo>
                  <a:pt x="1125" y="1473"/>
                </a:lnTo>
                <a:lnTo>
                  <a:pt x="1125" y="1518"/>
                </a:lnTo>
                <a:lnTo>
                  <a:pt x="1144" y="1565"/>
                </a:lnTo>
                <a:lnTo>
                  <a:pt x="1184" y="1632"/>
                </a:lnTo>
                <a:lnTo>
                  <a:pt x="1184" y="1653"/>
                </a:lnTo>
                <a:lnTo>
                  <a:pt x="1170" y="1701"/>
                </a:lnTo>
                <a:lnTo>
                  <a:pt x="1125" y="1742"/>
                </a:lnTo>
                <a:lnTo>
                  <a:pt x="1115" y="1751"/>
                </a:lnTo>
                <a:lnTo>
                  <a:pt x="503" y="1751"/>
                </a:lnTo>
                <a:lnTo>
                  <a:pt x="503" y="1110"/>
                </a:lnTo>
                <a:lnTo>
                  <a:pt x="454" y="1073"/>
                </a:lnTo>
                <a:lnTo>
                  <a:pt x="408" y="1058"/>
                </a:lnTo>
                <a:lnTo>
                  <a:pt x="384" y="1059"/>
                </a:lnTo>
                <a:lnTo>
                  <a:pt x="317" y="1099"/>
                </a:lnTo>
                <a:lnTo>
                  <a:pt x="272" y="1118"/>
                </a:lnTo>
                <a:lnTo>
                  <a:pt x="226" y="1120"/>
                </a:lnTo>
                <a:lnTo>
                  <a:pt x="180" y="1114"/>
                </a:lnTo>
                <a:lnTo>
                  <a:pt x="137" y="1099"/>
                </a:lnTo>
                <a:lnTo>
                  <a:pt x="82" y="1065"/>
                </a:lnTo>
                <a:lnTo>
                  <a:pt x="39" y="1017"/>
                </a:lnTo>
                <a:lnTo>
                  <a:pt x="16" y="975"/>
                </a:lnTo>
                <a:lnTo>
                  <a:pt x="0" y="934"/>
                </a:lnTo>
                <a:lnTo>
                  <a:pt x="0" y="873"/>
                </a:lnTo>
                <a:lnTo>
                  <a:pt x="0" y="872"/>
                </a:lnTo>
                <a:lnTo>
                  <a:pt x="0" y="810"/>
                </a:lnTo>
                <a:lnTo>
                  <a:pt x="16" y="766"/>
                </a:lnTo>
                <a:lnTo>
                  <a:pt x="39" y="726"/>
                </a:lnTo>
                <a:lnTo>
                  <a:pt x="82" y="678"/>
                </a:lnTo>
                <a:lnTo>
                  <a:pt x="137" y="645"/>
                </a:lnTo>
                <a:lnTo>
                  <a:pt x="180" y="629"/>
                </a:lnTo>
                <a:lnTo>
                  <a:pt x="226" y="625"/>
                </a:lnTo>
                <a:lnTo>
                  <a:pt x="272" y="626"/>
                </a:lnTo>
                <a:lnTo>
                  <a:pt x="317" y="645"/>
                </a:lnTo>
                <a:lnTo>
                  <a:pt x="386" y="686"/>
                </a:lnTo>
                <a:lnTo>
                  <a:pt x="408" y="686"/>
                </a:lnTo>
                <a:lnTo>
                  <a:pt x="454" y="671"/>
                </a:lnTo>
                <a:lnTo>
                  <a:pt x="503" y="614"/>
                </a:lnTo>
                <a:lnTo>
                  <a:pt x="503" y="0"/>
                </a:lnTo>
                <a:lnTo>
                  <a:pt x="2249" y="0"/>
                </a:lnTo>
                <a:lnTo>
                  <a:pt x="2249" y="614"/>
                </a:lnTo>
                <a:lnTo>
                  <a:pt x="2249" y="628"/>
                </a:lnTo>
                <a:lnTo>
                  <a:pt x="2296" y="675"/>
                </a:lnTo>
                <a:lnTo>
                  <a:pt x="2343" y="688"/>
                </a:lnTo>
                <a:lnTo>
                  <a:pt x="2366" y="688"/>
                </a:lnTo>
                <a:lnTo>
                  <a:pt x="2433" y="648"/>
                </a:lnTo>
                <a:lnTo>
                  <a:pt x="2479" y="629"/>
                </a:lnTo>
                <a:lnTo>
                  <a:pt x="2524" y="628"/>
                </a:lnTo>
                <a:lnTo>
                  <a:pt x="2570" y="630"/>
                </a:lnTo>
                <a:lnTo>
                  <a:pt x="2616" y="648"/>
                </a:lnTo>
                <a:lnTo>
                  <a:pt x="2669" y="679"/>
                </a:lnTo>
                <a:lnTo>
                  <a:pt x="2713" y="727"/>
                </a:lnTo>
                <a:lnTo>
                  <a:pt x="2736" y="770"/>
                </a:lnTo>
                <a:lnTo>
                  <a:pt x="2752" y="812"/>
                </a:lnTo>
                <a:lnTo>
                  <a:pt x="2752" y="874"/>
                </a:lnTo>
                <a:lnTo>
                  <a:pt x="2752" y="876"/>
                </a:lnTo>
                <a:lnTo>
                  <a:pt x="2752" y="936"/>
                </a:lnTo>
                <a:lnTo>
                  <a:pt x="2736" y="978"/>
                </a:lnTo>
                <a:lnTo>
                  <a:pt x="2713" y="1022"/>
                </a:lnTo>
                <a:lnTo>
                  <a:pt x="2669" y="1070"/>
                </a:lnTo>
                <a:lnTo>
                  <a:pt x="2616" y="1101"/>
                </a:lnTo>
                <a:lnTo>
                  <a:pt x="2570" y="1118"/>
                </a:lnTo>
                <a:lnTo>
                  <a:pt x="2524" y="1122"/>
                </a:lnTo>
                <a:lnTo>
                  <a:pt x="2479" y="1121"/>
                </a:lnTo>
                <a:lnTo>
                  <a:pt x="2433" y="1101"/>
                </a:lnTo>
                <a:lnTo>
                  <a:pt x="2367" y="1060"/>
                </a:lnTo>
                <a:lnTo>
                  <a:pt x="2343" y="1060"/>
                </a:lnTo>
                <a:lnTo>
                  <a:pt x="2296" y="1074"/>
                </a:lnTo>
                <a:lnTo>
                  <a:pt x="2249" y="1122"/>
                </a:lnTo>
                <a:lnTo>
                  <a:pt x="2249" y="1139"/>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21" name="Freeform 19"/>
          <p:cNvSpPr>
            <a:spLocks/>
          </p:cNvSpPr>
          <p:nvPr/>
        </p:nvSpPr>
        <p:spPr bwMode="blackWhite">
          <a:xfrm rot="19977736">
            <a:off x="355600" y="1231900"/>
            <a:ext cx="1309688" cy="1206500"/>
          </a:xfrm>
          <a:custGeom>
            <a:avLst/>
            <a:gdLst>
              <a:gd name="T0" fmla="*/ 1575 w 2245"/>
              <a:gd name="T1" fmla="*/ 2196 h 2232"/>
              <a:gd name="T2" fmla="*/ 1561 w 2245"/>
              <a:gd name="T3" fmla="*/ 2125 h 2232"/>
              <a:gd name="T4" fmla="*/ 1621 w 2245"/>
              <a:gd name="T5" fmla="*/ 2013 h 2232"/>
              <a:gd name="T6" fmla="*/ 1619 w 2245"/>
              <a:gd name="T7" fmla="*/ 1923 h 2232"/>
              <a:gd name="T8" fmla="*/ 1571 w 2245"/>
              <a:gd name="T9" fmla="*/ 1826 h 2232"/>
              <a:gd name="T10" fmla="*/ 1480 w 2245"/>
              <a:gd name="T11" fmla="*/ 1759 h 2232"/>
              <a:gd name="T12" fmla="*/ 1375 w 2245"/>
              <a:gd name="T13" fmla="*/ 1740 h 2232"/>
              <a:gd name="T14" fmla="*/ 1313 w 2245"/>
              <a:gd name="T15" fmla="*/ 1740 h 2232"/>
              <a:gd name="T16" fmla="*/ 1230 w 2245"/>
              <a:gd name="T17" fmla="*/ 1780 h 2232"/>
              <a:gd name="T18" fmla="*/ 1147 w 2245"/>
              <a:gd name="T19" fmla="*/ 1878 h 2232"/>
              <a:gd name="T20" fmla="*/ 1127 w 2245"/>
              <a:gd name="T21" fmla="*/ 1968 h 2232"/>
              <a:gd name="T22" fmla="*/ 1147 w 2245"/>
              <a:gd name="T23" fmla="*/ 2059 h 2232"/>
              <a:gd name="T24" fmla="*/ 1188 w 2245"/>
              <a:gd name="T25" fmla="*/ 2150 h 2232"/>
              <a:gd name="T26" fmla="*/ 1132 w 2245"/>
              <a:gd name="T27" fmla="*/ 2232 h 2232"/>
              <a:gd name="T28" fmla="*/ 498 w 2245"/>
              <a:gd name="T29" fmla="*/ 1620 h 2232"/>
              <a:gd name="T30" fmla="*/ 456 w 2245"/>
              <a:gd name="T31" fmla="*/ 1583 h 2232"/>
              <a:gd name="T32" fmla="*/ 386 w 2245"/>
              <a:gd name="T33" fmla="*/ 1568 h 2232"/>
              <a:gd name="T34" fmla="*/ 273 w 2245"/>
              <a:gd name="T35" fmla="*/ 1629 h 2232"/>
              <a:gd name="T36" fmla="*/ 183 w 2245"/>
              <a:gd name="T37" fmla="*/ 1625 h 2232"/>
              <a:gd name="T38" fmla="*/ 85 w 2245"/>
              <a:gd name="T39" fmla="*/ 1579 h 2232"/>
              <a:gd name="T40" fmla="*/ 18 w 2245"/>
              <a:gd name="T41" fmla="*/ 1487 h 2232"/>
              <a:gd name="T42" fmla="*/ 0 w 2245"/>
              <a:gd name="T43" fmla="*/ 1385 h 2232"/>
              <a:gd name="T44" fmla="*/ 0 w 2245"/>
              <a:gd name="T45" fmla="*/ 1320 h 2232"/>
              <a:gd name="T46" fmla="*/ 40 w 2245"/>
              <a:gd name="T47" fmla="*/ 1238 h 2232"/>
              <a:gd name="T48" fmla="*/ 136 w 2245"/>
              <a:gd name="T49" fmla="*/ 1157 h 2232"/>
              <a:gd name="T50" fmla="*/ 229 w 2245"/>
              <a:gd name="T51" fmla="*/ 1137 h 2232"/>
              <a:gd name="T52" fmla="*/ 320 w 2245"/>
              <a:gd name="T53" fmla="*/ 1157 h 2232"/>
              <a:gd name="T54" fmla="*/ 409 w 2245"/>
              <a:gd name="T55" fmla="*/ 1198 h 2232"/>
              <a:gd name="T56" fmla="*/ 502 w 2245"/>
              <a:gd name="T57" fmla="*/ 1138 h 2232"/>
              <a:gd name="T58" fmla="*/ 498 w 2245"/>
              <a:gd name="T59" fmla="*/ 509 h 2232"/>
              <a:gd name="T60" fmla="*/ 1175 w 2245"/>
              <a:gd name="T61" fmla="*/ 456 h 2232"/>
              <a:gd name="T62" fmla="*/ 1187 w 2245"/>
              <a:gd name="T63" fmla="*/ 387 h 2232"/>
              <a:gd name="T64" fmla="*/ 1127 w 2245"/>
              <a:gd name="T65" fmla="*/ 273 h 2232"/>
              <a:gd name="T66" fmla="*/ 1131 w 2245"/>
              <a:gd name="T67" fmla="*/ 183 h 2232"/>
              <a:gd name="T68" fmla="*/ 1179 w 2245"/>
              <a:gd name="T69" fmla="*/ 86 h 2232"/>
              <a:gd name="T70" fmla="*/ 1269 w 2245"/>
              <a:gd name="T71" fmla="*/ 18 h 2232"/>
              <a:gd name="T72" fmla="*/ 1374 w 2245"/>
              <a:gd name="T73" fmla="*/ 0 h 2232"/>
              <a:gd name="T74" fmla="*/ 1477 w 2245"/>
              <a:gd name="T75" fmla="*/ 18 h 2232"/>
              <a:gd name="T76" fmla="*/ 1570 w 2245"/>
              <a:gd name="T77" fmla="*/ 86 h 2232"/>
              <a:gd name="T78" fmla="*/ 1618 w 2245"/>
              <a:gd name="T79" fmla="*/ 183 h 2232"/>
              <a:gd name="T80" fmla="*/ 1621 w 2245"/>
              <a:gd name="T81" fmla="*/ 273 h 2232"/>
              <a:gd name="T82" fmla="*/ 1561 w 2245"/>
              <a:gd name="T83" fmla="*/ 385 h 2232"/>
              <a:gd name="T84" fmla="*/ 1573 w 2245"/>
              <a:gd name="T85" fmla="*/ 456 h 2232"/>
              <a:gd name="T86" fmla="*/ 2245 w 2245"/>
              <a:gd name="T87" fmla="*/ 509 h 2232"/>
              <a:gd name="T88" fmla="*/ 1631 w 2245"/>
              <a:gd name="T89" fmla="*/ 2232 h 2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45" h="2232">
                <a:moveTo>
                  <a:pt x="1631" y="2232"/>
                </a:moveTo>
                <a:lnTo>
                  <a:pt x="1575" y="2196"/>
                </a:lnTo>
                <a:lnTo>
                  <a:pt x="1561" y="2150"/>
                </a:lnTo>
                <a:lnTo>
                  <a:pt x="1561" y="2125"/>
                </a:lnTo>
                <a:lnTo>
                  <a:pt x="1601" y="2059"/>
                </a:lnTo>
                <a:lnTo>
                  <a:pt x="1621" y="2013"/>
                </a:lnTo>
                <a:lnTo>
                  <a:pt x="1622" y="1968"/>
                </a:lnTo>
                <a:lnTo>
                  <a:pt x="1619" y="1923"/>
                </a:lnTo>
                <a:lnTo>
                  <a:pt x="1601" y="1878"/>
                </a:lnTo>
                <a:lnTo>
                  <a:pt x="1571" y="1826"/>
                </a:lnTo>
                <a:lnTo>
                  <a:pt x="1522" y="1780"/>
                </a:lnTo>
                <a:lnTo>
                  <a:pt x="1480" y="1759"/>
                </a:lnTo>
                <a:lnTo>
                  <a:pt x="1436" y="1740"/>
                </a:lnTo>
                <a:lnTo>
                  <a:pt x="1375" y="1740"/>
                </a:lnTo>
                <a:lnTo>
                  <a:pt x="1374" y="1740"/>
                </a:lnTo>
                <a:lnTo>
                  <a:pt x="1313" y="1740"/>
                </a:lnTo>
                <a:lnTo>
                  <a:pt x="1271" y="1759"/>
                </a:lnTo>
                <a:lnTo>
                  <a:pt x="1230" y="1780"/>
                </a:lnTo>
                <a:lnTo>
                  <a:pt x="1181" y="1826"/>
                </a:lnTo>
                <a:lnTo>
                  <a:pt x="1147" y="1878"/>
                </a:lnTo>
                <a:lnTo>
                  <a:pt x="1132" y="1923"/>
                </a:lnTo>
                <a:lnTo>
                  <a:pt x="1127" y="1968"/>
                </a:lnTo>
                <a:lnTo>
                  <a:pt x="1130" y="2013"/>
                </a:lnTo>
                <a:lnTo>
                  <a:pt x="1147" y="2059"/>
                </a:lnTo>
                <a:lnTo>
                  <a:pt x="1188" y="2126"/>
                </a:lnTo>
                <a:lnTo>
                  <a:pt x="1188" y="2150"/>
                </a:lnTo>
                <a:lnTo>
                  <a:pt x="1176" y="2196"/>
                </a:lnTo>
                <a:lnTo>
                  <a:pt x="1132" y="2232"/>
                </a:lnTo>
                <a:lnTo>
                  <a:pt x="498" y="2232"/>
                </a:lnTo>
                <a:lnTo>
                  <a:pt x="498" y="1620"/>
                </a:lnTo>
                <a:lnTo>
                  <a:pt x="498" y="1629"/>
                </a:lnTo>
                <a:lnTo>
                  <a:pt x="456" y="1583"/>
                </a:lnTo>
                <a:lnTo>
                  <a:pt x="409" y="1568"/>
                </a:lnTo>
                <a:lnTo>
                  <a:pt x="386" y="1568"/>
                </a:lnTo>
                <a:lnTo>
                  <a:pt x="320" y="1610"/>
                </a:lnTo>
                <a:lnTo>
                  <a:pt x="273" y="1629"/>
                </a:lnTo>
                <a:lnTo>
                  <a:pt x="229" y="1630"/>
                </a:lnTo>
                <a:lnTo>
                  <a:pt x="183" y="1625"/>
                </a:lnTo>
                <a:lnTo>
                  <a:pt x="136" y="1610"/>
                </a:lnTo>
                <a:lnTo>
                  <a:pt x="85" y="1579"/>
                </a:lnTo>
                <a:lnTo>
                  <a:pt x="40" y="1529"/>
                </a:lnTo>
                <a:lnTo>
                  <a:pt x="18" y="1487"/>
                </a:lnTo>
                <a:lnTo>
                  <a:pt x="0" y="1445"/>
                </a:lnTo>
                <a:lnTo>
                  <a:pt x="0" y="1385"/>
                </a:lnTo>
                <a:lnTo>
                  <a:pt x="0" y="1384"/>
                </a:lnTo>
                <a:lnTo>
                  <a:pt x="0" y="1320"/>
                </a:lnTo>
                <a:lnTo>
                  <a:pt x="18" y="1280"/>
                </a:lnTo>
                <a:lnTo>
                  <a:pt x="40" y="1238"/>
                </a:lnTo>
                <a:lnTo>
                  <a:pt x="85" y="1188"/>
                </a:lnTo>
                <a:lnTo>
                  <a:pt x="136" y="1157"/>
                </a:lnTo>
                <a:lnTo>
                  <a:pt x="183" y="1141"/>
                </a:lnTo>
                <a:lnTo>
                  <a:pt x="229" y="1137"/>
                </a:lnTo>
                <a:lnTo>
                  <a:pt x="273" y="1138"/>
                </a:lnTo>
                <a:lnTo>
                  <a:pt x="320" y="1157"/>
                </a:lnTo>
                <a:lnTo>
                  <a:pt x="385" y="1197"/>
                </a:lnTo>
                <a:lnTo>
                  <a:pt x="409" y="1198"/>
                </a:lnTo>
                <a:lnTo>
                  <a:pt x="456" y="1183"/>
                </a:lnTo>
                <a:lnTo>
                  <a:pt x="502" y="1138"/>
                </a:lnTo>
                <a:lnTo>
                  <a:pt x="498" y="1122"/>
                </a:lnTo>
                <a:lnTo>
                  <a:pt x="498" y="509"/>
                </a:lnTo>
                <a:lnTo>
                  <a:pt x="1132" y="509"/>
                </a:lnTo>
                <a:lnTo>
                  <a:pt x="1175" y="456"/>
                </a:lnTo>
                <a:lnTo>
                  <a:pt x="1187" y="410"/>
                </a:lnTo>
                <a:lnTo>
                  <a:pt x="1187" y="387"/>
                </a:lnTo>
                <a:lnTo>
                  <a:pt x="1147" y="320"/>
                </a:lnTo>
                <a:lnTo>
                  <a:pt x="1127" y="273"/>
                </a:lnTo>
                <a:lnTo>
                  <a:pt x="1127" y="228"/>
                </a:lnTo>
                <a:lnTo>
                  <a:pt x="1131" y="183"/>
                </a:lnTo>
                <a:lnTo>
                  <a:pt x="1147" y="136"/>
                </a:lnTo>
                <a:lnTo>
                  <a:pt x="1179" y="86"/>
                </a:lnTo>
                <a:lnTo>
                  <a:pt x="1227" y="40"/>
                </a:lnTo>
                <a:lnTo>
                  <a:pt x="1269" y="18"/>
                </a:lnTo>
                <a:lnTo>
                  <a:pt x="1312" y="0"/>
                </a:lnTo>
                <a:lnTo>
                  <a:pt x="1374" y="0"/>
                </a:lnTo>
                <a:lnTo>
                  <a:pt x="1435" y="0"/>
                </a:lnTo>
                <a:lnTo>
                  <a:pt x="1477" y="18"/>
                </a:lnTo>
                <a:lnTo>
                  <a:pt x="1521" y="40"/>
                </a:lnTo>
                <a:lnTo>
                  <a:pt x="1570" y="86"/>
                </a:lnTo>
                <a:lnTo>
                  <a:pt x="1599" y="136"/>
                </a:lnTo>
                <a:lnTo>
                  <a:pt x="1618" y="183"/>
                </a:lnTo>
                <a:lnTo>
                  <a:pt x="1621" y="228"/>
                </a:lnTo>
                <a:lnTo>
                  <a:pt x="1621" y="273"/>
                </a:lnTo>
                <a:lnTo>
                  <a:pt x="1599" y="320"/>
                </a:lnTo>
                <a:lnTo>
                  <a:pt x="1561" y="385"/>
                </a:lnTo>
                <a:lnTo>
                  <a:pt x="1560" y="410"/>
                </a:lnTo>
                <a:lnTo>
                  <a:pt x="1573" y="456"/>
                </a:lnTo>
                <a:lnTo>
                  <a:pt x="1609" y="509"/>
                </a:lnTo>
                <a:lnTo>
                  <a:pt x="2245" y="509"/>
                </a:lnTo>
                <a:lnTo>
                  <a:pt x="2245" y="2232"/>
                </a:lnTo>
                <a:lnTo>
                  <a:pt x="1631" y="2232"/>
                </a:lnTo>
                <a:close/>
              </a:path>
            </a:pathLst>
          </a:custGeom>
          <a:solidFill>
            <a:schemeClr val="accent3">
              <a:lumMod val="75000"/>
            </a:schemeClr>
          </a:solidFill>
          <a:ln w="19050" cap="flat" cmpd="sng">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22" name="Text Box 20"/>
          <p:cNvSpPr txBox="1">
            <a:spLocks noChangeArrowheads="1"/>
          </p:cNvSpPr>
          <p:nvPr/>
        </p:nvSpPr>
        <p:spPr bwMode="auto">
          <a:xfrm rot="19977736">
            <a:off x="935038" y="1641475"/>
            <a:ext cx="436562"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solidFill>
                  <a:schemeClr val="bg1"/>
                </a:solidFill>
                <a:latin typeface="Verdana" pitchFamily="34" charset="0"/>
              </a:rPr>
              <a:t>PMP</a:t>
            </a:r>
          </a:p>
        </p:txBody>
      </p:sp>
      <p:sp>
        <p:nvSpPr>
          <p:cNvPr id="23" name="Freeform 21"/>
          <p:cNvSpPr>
            <a:spLocks/>
          </p:cNvSpPr>
          <p:nvPr/>
        </p:nvSpPr>
        <p:spPr bwMode="blackWhite">
          <a:xfrm>
            <a:off x="2276475" y="4727575"/>
            <a:ext cx="952500" cy="1049338"/>
          </a:xfrm>
          <a:custGeom>
            <a:avLst/>
            <a:gdLst>
              <a:gd name="T0" fmla="*/ 2147483647 w 1747"/>
              <a:gd name="T1" fmla="*/ 2147483647 h 2248"/>
              <a:gd name="T2" fmla="*/ 2147483647 w 1747"/>
              <a:gd name="T3" fmla="*/ 2147483647 h 2248"/>
              <a:gd name="T4" fmla="*/ 2147483647 w 1747"/>
              <a:gd name="T5" fmla="*/ 2147483647 h 2248"/>
              <a:gd name="T6" fmla="*/ 0 w 1747"/>
              <a:gd name="T7" fmla="*/ 2147483647 h 2248"/>
              <a:gd name="T8" fmla="*/ 0 w 1747"/>
              <a:gd name="T9" fmla="*/ 2147483647 h 2248"/>
              <a:gd name="T10" fmla="*/ 2147483647 w 1747"/>
              <a:gd name="T11" fmla="*/ 2147483647 h 2248"/>
              <a:gd name="T12" fmla="*/ 2147483647 w 1747"/>
              <a:gd name="T13" fmla="*/ 2147483647 h 2248"/>
              <a:gd name="T14" fmla="*/ 2147483647 w 1747"/>
              <a:gd name="T15" fmla="*/ 2147483647 h 2248"/>
              <a:gd name="T16" fmla="*/ 2147483647 w 1747"/>
              <a:gd name="T17" fmla="*/ 2147483647 h 2248"/>
              <a:gd name="T18" fmla="*/ 2147483647 w 1747"/>
              <a:gd name="T19" fmla="*/ 2147483647 h 2248"/>
              <a:gd name="T20" fmla="*/ 2147483647 w 1747"/>
              <a:gd name="T21" fmla="*/ 2147483647 h 2248"/>
              <a:gd name="T22" fmla="*/ 2147483647 w 1747"/>
              <a:gd name="T23" fmla="*/ 2147483647 h 2248"/>
              <a:gd name="T24" fmla="*/ 2147483647 w 1747"/>
              <a:gd name="T25" fmla="*/ 2147483647 h 2248"/>
              <a:gd name="T26" fmla="*/ 2147483647 w 1747"/>
              <a:gd name="T27" fmla="*/ 2147483647 h 2248"/>
              <a:gd name="T28" fmla="*/ 2147483647 w 1747"/>
              <a:gd name="T29" fmla="*/ 2147483647 h 2248"/>
              <a:gd name="T30" fmla="*/ 2147483647 w 1747"/>
              <a:gd name="T31" fmla="*/ 2147483647 h 2248"/>
              <a:gd name="T32" fmla="*/ 2147483647 w 1747"/>
              <a:gd name="T33" fmla="*/ 2147483647 h 2248"/>
              <a:gd name="T34" fmla="*/ 2147483647 w 1747"/>
              <a:gd name="T35" fmla="*/ 2147483647 h 2248"/>
              <a:gd name="T36" fmla="*/ 2147483647 w 1747"/>
              <a:gd name="T37" fmla="*/ 2147483647 h 2248"/>
              <a:gd name="T38" fmla="*/ 2147483647 w 1747"/>
              <a:gd name="T39" fmla="*/ 2147483647 h 2248"/>
              <a:gd name="T40" fmla="*/ 2147483647 w 1747"/>
              <a:gd name="T41" fmla="*/ 2147483647 h 2248"/>
              <a:gd name="T42" fmla="*/ 2147483647 w 1747"/>
              <a:gd name="T43" fmla="*/ 2147483647 h 2248"/>
              <a:gd name="T44" fmla="*/ 2147483647 w 1747"/>
              <a:gd name="T45" fmla="*/ 2147483647 h 2248"/>
              <a:gd name="T46" fmla="*/ 2147483647 w 1747"/>
              <a:gd name="T47" fmla="*/ 2147483647 h 2248"/>
              <a:gd name="T48" fmla="*/ 2147483647 w 1747"/>
              <a:gd name="T49" fmla="*/ 2147483647 h 2248"/>
              <a:gd name="T50" fmla="*/ 2147483647 w 1747"/>
              <a:gd name="T51" fmla="*/ 2147483647 h 2248"/>
              <a:gd name="T52" fmla="*/ 2147483647 w 1747"/>
              <a:gd name="T53" fmla="*/ 2147483647 h 2248"/>
              <a:gd name="T54" fmla="*/ 2147483647 w 1747"/>
              <a:gd name="T55" fmla="*/ 2147483647 h 2248"/>
              <a:gd name="T56" fmla="*/ 2147483647 w 1747"/>
              <a:gd name="T57" fmla="*/ 2147483647 h 2248"/>
              <a:gd name="T58" fmla="*/ 2147483647 w 1747"/>
              <a:gd name="T59" fmla="*/ 2147483647 h 2248"/>
              <a:gd name="T60" fmla="*/ 2147483647 w 1747"/>
              <a:gd name="T61" fmla="*/ 2147483647 h 2248"/>
              <a:gd name="T62" fmla="*/ 0 w 1747"/>
              <a:gd name="T63" fmla="*/ 2147483647 h 2248"/>
              <a:gd name="T64" fmla="*/ 0 w 1747"/>
              <a:gd name="T65" fmla="*/ 2147483647 h 2248"/>
              <a:gd name="T66" fmla="*/ 2147483647 w 1747"/>
              <a:gd name="T67" fmla="*/ 2147483647 h 2248"/>
              <a:gd name="T68" fmla="*/ 2147483647 w 1747"/>
              <a:gd name="T69" fmla="*/ 2147483647 h 2248"/>
              <a:gd name="T70" fmla="*/ 2147483647 w 1747"/>
              <a:gd name="T71" fmla="*/ 2147483647 h 2248"/>
              <a:gd name="T72" fmla="*/ 2147483647 w 1747"/>
              <a:gd name="T73" fmla="*/ 2147483647 h 2248"/>
              <a:gd name="T74" fmla="*/ 2147483647 w 1747"/>
              <a:gd name="T75" fmla="*/ 2147483647 h 2248"/>
              <a:gd name="T76" fmla="*/ 2147483647 w 1747"/>
              <a:gd name="T77" fmla="*/ 2147483647 h 2248"/>
              <a:gd name="T78" fmla="*/ 2147483647 w 1747"/>
              <a:gd name="T79" fmla="*/ 2147483647 h 2248"/>
              <a:gd name="T80" fmla="*/ 2147483647 w 1747"/>
              <a:gd name="T81" fmla="*/ 2147483647 h 2248"/>
              <a:gd name="T82" fmla="*/ 2147483647 w 1747"/>
              <a:gd name="T83" fmla="*/ 2147483647 h 2248"/>
              <a:gd name="T84" fmla="*/ 2147483647 w 1747"/>
              <a:gd name="T85" fmla="*/ 2147483647 h 2248"/>
              <a:gd name="T86" fmla="*/ 2147483647 w 1747"/>
              <a:gd name="T87" fmla="*/ 2147483647 h 2248"/>
              <a:gd name="T88" fmla="*/ 2147483647 w 1747"/>
              <a:gd name="T89" fmla="*/ 2147483647 h 2248"/>
              <a:gd name="T90" fmla="*/ 2147483647 w 1747"/>
              <a:gd name="T91" fmla="*/ 2147483647 h 2248"/>
              <a:gd name="T92" fmla="*/ 2147483647 w 1747"/>
              <a:gd name="T93" fmla="*/ 0 h 2248"/>
              <a:gd name="T94" fmla="*/ 2147483647 w 1747"/>
              <a:gd name="T95" fmla="*/ 0 h 2248"/>
              <a:gd name="T96" fmla="*/ 2147483647 w 1747"/>
              <a:gd name="T97" fmla="*/ 0 h 2248"/>
              <a:gd name="T98" fmla="*/ 2147483647 w 1747"/>
              <a:gd name="T99" fmla="*/ 0 h 2248"/>
              <a:gd name="T100" fmla="*/ 2147483647 w 1747"/>
              <a:gd name="T101" fmla="*/ 2147483647 h 2248"/>
              <a:gd name="T102" fmla="*/ 2147483647 w 1747"/>
              <a:gd name="T103" fmla="*/ 2147483647 h 2248"/>
              <a:gd name="T104" fmla="*/ 2147483647 w 1747"/>
              <a:gd name="T105" fmla="*/ 2147483647 h 2248"/>
              <a:gd name="T106" fmla="*/ 2147483647 w 1747"/>
              <a:gd name="T107" fmla="*/ 2147483647 h 2248"/>
              <a:gd name="T108" fmla="*/ 2147483647 w 1747"/>
              <a:gd name="T109" fmla="*/ 2147483647 h 2248"/>
              <a:gd name="T110" fmla="*/ 2147483647 w 1747"/>
              <a:gd name="T111" fmla="*/ 2147483647 h 2248"/>
              <a:gd name="T112" fmla="*/ 2147483647 w 1747"/>
              <a:gd name="T113" fmla="*/ 2147483647 h 2248"/>
              <a:gd name="T114" fmla="*/ 2147483647 w 1747"/>
              <a:gd name="T115" fmla="*/ 2147483647 h 2248"/>
              <a:gd name="T116" fmla="*/ 2147483647 w 1747"/>
              <a:gd name="T117" fmla="*/ 2147483647 h 2248"/>
              <a:gd name="T118" fmla="*/ 2147483647 w 1747"/>
              <a:gd name="T119" fmla="*/ 2147483647 h 2248"/>
              <a:gd name="T120" fmla="*/ 2147483647 w 1747"/>
              <a:gd name="T121" fmla="*/ 2147483647 h 2248"/>
              <a:gd name="T122" fmla="*/ 2147483647 w 1747"/>
              <a:gd name="T123" fmla="*/ 2147483647 h 2248"/>
              <a:gd name="T124" fmla="*/ 2147483647 w 1747"/>
              <a:gd name="T125" fmla="*/ 2147483647 h 22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747" h="2248">
                <a:moveTo>
                  <a:pt x="1133" y="496"/>
                </a:moveTo>
                <a:lnTo>
                  <a:pt x="1747" y="496"/>
                </a:lnTo>
                <a:lnTo>
                  <a:pt x="1747" y="2248"/>
                </a:lnTo>
                <a:lnTo>
                  <a:pt x="0" y="2248"/>
                </a:lnTo>
                <a:lnTo>
                  <a:pt x="0" y="1635"/>
                </a:lnTo>
                <a:lnTo>
                  <a:pt x="47" y="1574"/>
                </a:lnTo>
                <a:lnTo>
                  <a:pt x="91" y="1560"/>
                </a:lnTo>
                <a:lnTo>
                  <a:pt x="115" y="1560"/>
                </a:lnTo>
                <a:lnTo>
                  <a:pt x="182" y="1604"/>
                </a:lnTo>
                <a:lnTo>
                  <a:pt x="227" y="1620"/>
                </a:lnTo>
                <a:lnTo>
                  <a:pt x="274" y="1621"/>
                </a:lnTo>
                <a:lnTo>
                  <a:pt x="319" y="1617"/>
                </a:lnTo>
                <a:lnTo>
                  <a:pt x="364" y="1604"/>
                </a:lnTo>
                <a:lnTo>
                  <a:pt x="416" y="1570"/>
                </a:lnTo>
                <a:lnTo>
                  <a:pt x="463" y="1520"/>
                </a:lnTo>
                <a:lnTo>
                  <a:pt x="485" y="1480"/>
                </a:lnTo>
                <a:lnTo>
                  <a:pt x="501" y="1437"/>
                </a:lnTo>
                <a:lnTo>
                  <a:pt x="501" y="1374"/>
                </a:lnTo>
                <a:lnTo>
                  <a:pt x="501" y="1373"/>
                </a:lnTo>
                <a:lnTo>
                  <a:pt x="501" y="1312"/>
                </a:lnTo>
                <a:lnTo>
                  <a:pt x="485" y="1271"/>
                </a:lnTo>
                <a:lnTo>
                  <a:pt x="463" y="1230"/>
                </a:lnTo>
                <a:lnTo>
                  <a:pt x="416" y="1180"/>
                </a:lnTo>
                <a:lnTo>
                  <a:pt x="364" y="1148"/>
                </a:lnTo>
                <a:lnTo>
                  <a:pt x="319" y="1131"/>
                </a:lnTo>
                <a:lnTo>
                  <a:pt x="274" y="1129"/>
                </a:lnTo>
                <a:lnTo>
                  <a:pt x="227" y="1129"/>
                </a:lnTo>
                <a:lnTo>
                  <a:pt x="182" y="1148"/>
                </a:lnTo>
                <a:lnTo>
                  <a:pt x="116" y="1189"/>
                </a:lnTo>
                <a:lnTo>
                  <a:pt x="91" y="1191"/>
                </a:lnTo>
                <a:lnTo>
                  <a:pt x="47" y="1174"/>
                </a:lnTo>
                <a:lnTo>
                  <a:pt x="0" y="1138"/>
                </a:lnTo>
                <a:lnTo>
                  <a:pt x="0" y="496"/>
                </a:lnTo>
                <a:lnTo>
                  <a:pt x="634" y="496"/>
                </a:lnTo>
                <a:lnTo>
                  <a:pt x="633" y="503"/>
                </a:lnTo>
                <a:lnTo>
                  <a:pt x="679" y="456"/>
                </a:lnTo>
                <a:lnTo>
                  <a:pt x="692" y="410"/>
                </a:lnTo>
                <a:lnTo>
                  <a:pt x="692" y="386"/>
                </a:lnTo>
                <a:lnTo>
                  <a:pt x="651" y="318"/>
                </a:lnTo>
                <a:lnTo>
                  <a:pt x="633" y="273"/>
                </a:lnTo>
                <a:lnTo>
                  <a:pt x="632" y="229"/>
                </a:lnTo>
                <a:lnTo>
                  <a:pt x="636" y="182"/>
                </a:lnTo>
                <a:lnTo>
                  <a:pt x="651" y="137"/>
                </a:lnTo>
                <a:lnTo>
                  <a:pt x="684" y="84"/>
                </a:lnTo>
                <a:lnTo>
                  <a:pt x="733" y="40"/>
                </a:lnTo>
                <a:lnTo>
                  <a:pt x="775" y="17"/>
                </a:lnTo>
                <a:lnTo>
                  <a:pt x="816" y="0"/>
                </a:lnTo>
                <a:lnTo>
                  <a:pt x="877" y="0"/>
                </a:lnTo>
                <a:lnTo>
                  <a:pt x="879" y="0"/>
                </a:lnTo>
                <a:lnTo>
                  <a:pt x="940" y="0"/>
                </a:lnTo>
                <a:lnTo>
                  <a:pt x="983" y="17"/>
                </a:lnTo>
                <a:lnTo>
                  <a:pt x="1024" y="40"/>
                </a:lnTo>
                <a:lnTo>
                  <a:pt x="1073" y="84"/>
                </a:lnTo>
                <a:lnTo>
                  <a:pt x="1104" y="137"/>
                </a:lnTo>
                <a:lnTo>
                  <a:pt x="1123" y="182"/>
                </a:lnTo>
                <a:lnTo>
                  <a:pt x="1125" y="229"/>
                </a:lnTo>
                <a:lnTo>
                  <a:pt x="1124" y="273"/>
                </a:lnTo>
                <a:lnTo>
                  <a:pt x="1104" y="318"/>
                </a:lnTo>
                <a:lnTo>
                  <a:pt x="1064" y="385"/>
                </a:lnTo>
                <a:lnTo>
                  <a:pt x="1063" y="410"/>
                </a:lnTo>
                <a:lnTo>
                  <a:pt x="1078" y="456"/>
                </a:lnTo>
                <a:lnTo>
                  <a:pt x="1124" y="503"/>
                </a:lnTo>
                <a:lnTo>
                  <a:pt x="1133" y="496"/>
                </a:lnTo>
                <a:close/>
              </a:path>
            </a:pathLst>
          </a:custGeom>
          <a:solidFill>
            <a:srgbClr val="99CCFF"/>
          </a:solidFill>
          <a:ln w="19050" cap="flat" cmpd="sng">
            <a:solidFill>
              <a:schemeClr val="tx1"/>
            </a:solidFill>
            <a:prstDash val="solid"/>
            <a:round/>
            <a:headEnd/>
            <a:tailEnd/>
          </a:ln>
        </p:spPr>
        <p:txBody>
          <a:bodyPr/>
          <a:lstStyle/>
          <a:p>
            <a:endParaRPr lang="en-US"/>
          </a:p>
        </p:txBody>
      </p:sp>
      <p:sp>
        <p:nvSpPr>
          <p:cNvPr id="24" name="Freeform 23"/>
          <p:cNvSpPr>
            <a:spLocks/>
          </p:cNvSpPr>
          <p:nvPr/>
        </p:nvSpPr>
        <p:spPr bwMode="blackWhite">
          <a:xfrm rot="1844268">
            <a:off x="3217863" y="5502275"/>
            <a:ext cx="1296987" cy="927100"/>
          </a:xfrm>
          <a:custGeom>
            <a:avLst/>
            <a:gdLst>
              <a:gd name="T0" fmla="*/ 2147483647 w 2751"/>
              <a:gd name="T1" fmla="*/ 0 h 1752"/>
              <a:gd name="T2" fmla="*/ 2147483647 w 2751"/>
              <a:gd name="T3" fmla="*/ 2147483647 h 1752"/>
              <a:gd name="T4" fmla="*/ 2147483647 w 2751"/>
              <a:gd name="T5" fmla="*/ 2147483647 h 1752"/>
              <a:gd name="T6" fmla="*/ 2147483647 w 2751"/>
              <a:gd name="T7" fmla="*/ 2147483647 h 1752"/>
              <a:gd name="T8" fmla="*/ 2147483647 w 2751"/>
              <a:gd name="T9" fmla="*/ 2147483647 h 1752"/>
              <a:gd name="T10" fmla="*/ 2147483647 w 2751"/>
              <a:gd name="T11" fmla="*/ 2147483647 h 1752"/>
              <a:gd name="T12" fmla="*/ 2147483647 w 2751"/>
              <a:gd name="T13" fmla="*/ 2147483647 h 1752"/>
              <a:gd name="T14" fmla="*/ 2147483647 w 2751"/>
              <a:gd name="T15" fmla="*/ 2147483647 h 1752"/>
              <a:gd name="T16" fmla="*/ 2147483647 w 2751"/>
              <a:gd name="T17" fmla="*/ 2147483647 h 1752"/>
              <a:gd name="T18" fmla="*/ 2147483647 w 2751"/>
              <a:gd name="T19" fmla="*/ 2147483647 h 1752"/>
              <a:gd name="T20" fmla="*/ 2147483647 w 2751"/>
              <a:gd name="T21" fmla="*/ 2147483647 h 1752"/>
              <a:gd name="T22" fmla="*/ 2147483647 w 2751"/>
              <a:gd name="T23" fmla="*/ 2147483647 h 1752"/>
              <a:gd name="T24" fmla="*/ 2147483647 w 2751"/>
              <a:gd name="T25" fmla="*/ 2147483647 h 1752"/>
              <a:gd name="T26" fmla="*/ 2147483647 w 2751"/>
              <a:gd name="T27" fmla="*/ 2147483647 h 1752"/>
              <a:gd name="T28" fmla="*/ 2147483647 w 2751"/>
              <a:gd name="T29" fmla="*/ 2147483647 h 1752"/>
              <a:gd name="T30" fmla="*/ 2147483647 w 2751"/>
              <a:gd name="T31" fmla="*/ 2147483647 h 1752"/>
              <a:gd name="T32" fmla="*/ 2147483647 w 2751"/>
              <a:gd name="T33" fmla="*/ 2147483647 h 1752"/>
              <a:gd name="T34" fmla="*/ 2147483647 w 2751"/>
              <a:gd name="T35" fmla="*/ 2147483647 h 1752"/>
              <a:gd name="T36" fmla="*/ 2147483647 w 2751"/>
              <a:gd name="T37" fmla="*/ 2147483647 h 1752"/>
              <a:gd name="T38" fmla="*/ 2147483647 w 2751"/>
              <a:gd name="T39" fmla="*/ 2147483647 h 1752"/>
              <a:gd name="T40" fmla="*/ 2147483647 w 2751"/>
              <a:gd name="T41" fmla="*/ 2147483647 h 1752"/>
              <a:gd name="T42" fmla="*/ 2147483647 w 2751"/>
              <a:gd name="T43" fmla="*/ 2147483647 h 1752"/>
              <a:gd name="T44" fmla="*/ 0 w 2751"/>
              <a:gd name="T45" fmla="*/ 2147483647 h 1752"/>
              <a:gd name="T46" fmla="*/ 0 w 2751"/>
              <a:gd name="T47" fmla="*/ 2147483647 h 1752"/>
              <a:gd name="T48" fmla="*/ 2147483647 w 2751"/>
              <a:gd name="T49" fmla="*/ 2147483647 h 1752"/>
              <a:gd name="T50" fmla="*/ 2147483647 w 2751"/>
              <a:gd name="T51" fmla="*/ 2147483647 h 1752"/>
              <a:gd name="T52" fmla="*/ 2147483647 w 2751"/>
              <a:gd name="T53" fmla="*/ 2147483647 h 1752"/>
              <a:gd name="T54" fmla="*/ 2147483647 w 2751"/>
              <a:gd name="T55" fmla="*/ 2147483647 h 1752"/>
              <a:gd name="T56" fmla="*/ 2147483647 w 2751"/>
              <a:gd name="T57" fmla="*/ 2147483647 h 1752"/>
              <a:gd name="T58" fmla="*/ 2147483647 w 2751"/>
              <a:gd name="T59" fmla="*/ 2147483647 h 1752"/>
              <a:gd name="T60" fmla="*/ 2147483647 w 2751"/>
              <a:gd name="T61" fmla="*/ 0 h 1752"/>
              <a:gd name="T62" fmla="*/ 2147483647 w 2751"/>
              <a:gd name="T63" fmla="*/ 2147483647 h 1752"/>
              <a:gd name="T64" fmla="*/ 2147483647 w 2751"/>
              <a:gd name="T65" fmla="*/ 2147483647 h 1752"/>
              <a:gd name="T66" fmla="*/ 2147483647 w 2751"/>
              <a:gd name="T67" fmla="*/ 2147483647 h 1752"/>
              <a:gd name="T68" fmla="*/ 2147483647 w 2751"/>
              <a:gd name="T69" fmla="*/ 2147483647 h 1752"/>
              <a:gd name="T70" fmla="*/ 2147483647 w 2751"/>
              <a:gd name="T71" fmla="*/ 2147483647 h 1752"/>
              <a:gd name="T72" fmla="*/ 2147483647 w 2751"/>
              <a:gd name="T73" fmla="*/ 2147483647 h 1752"/>
              <a:gd name="T74" fmla="*/ 2147483647 w 2751"/>
              <a:gd name="T75" fmla="*/ 2147483647 h 1752"/>
              <a:gd name="T76" fmla="*/ 2147483647 w 2751"/>
              <a:gd name="T77" fmla="*/ 2147483647 h 1752"/>
              <a:gd name="T78" fmla="*/ 2147483647 w 2751"/>
              <a:gd name="T79" fmla="*/ 2147483647 h 1752"/>
              <a:gd name="T80" fmla="*/ 2147483647 w 2751"/>
              <a:gd name="T81" fmla="*/ 2147483647 h 1752"/>
              <a:gd name="T82" fmla="*/ 2147483647 w 2751"/>
              <a:gd name="T83" fmla="*/ 2147483647 h 1752"/>
              <a:gd name="T84" fmla="*/ 2147483647 w 2751"/>
              <a:gd name="T85" fmla="*/ 2147483647 h 1752"/>
              <a:gd name="T86" fmla="*/ 2147483647 w 2751"/>
              <a:gd name="T87" fmla="*/ 2147483647 h 1752"/>
              <a:gd name="T88" fmla="*/ 2147483647 w 2751"/>
              <a:gd name="T89" fmla="*/ 2147483647 h 1752"/>
              <a:gd name="T90" fmla="*/ 2147483647 w 2751"/>
              <a:gd name="T91" fmla="*/ 0 h 175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751" h="1752">
                <a:moveTo>
                  <a:pt x="1637" y="0"/>
                </a:moveTo>
                <a:lnTo>
                  <a:pt x="2251" y="0"/>
                </a:lnTo>
                <a:lnTo>
                  <a:pt x="2251" y="642"/>
                </a:lnTo>
                <a:lnTo>
                  <a:pt x="2296" y="678"/>
                </a:lnTo>
                <a:lnTo>
                  <a:pt x="2341" y="695"/>
                </a:lnTo>
                <a:lnTo>
                  <a:pt x="2366" y="693"/>
                </a:lnTo>
                <a:lnTo>
                  <a:pt x="2432" y="652"/>
                </a:lnTo>
                <a:lnTo>
                  <a:pt x="2477" y="633"/>
                </a:lnTo>
                <a:lnTo>
                  <a:pt x="2524" y="633"/>
                </a:lnTo>
                <a:lnTo>
                  <a:pt x="2569" y="635"/>
                </a:lnTo>
                <a:lnTo>
                  <a:pt x="2615" y="652"/>
                </a:lnTo>
                <a:lnTo>
                  <a:pt x="2666" y="684"/>
                </a:lnTo>
                <a:lnTo>
                  <a:pt x="2712" y="734"/>
                </a:lnTo>
                <a:lnTo>
                  <a:pt x="2735" y="775"/>
                </a:lnTo>
                <a:lnTo>
                  <a:pt x="2751" y="816"/>
                </a:lnTo>
                <a:lnTo>
                  <a:pt x="2751" y="877"/>
                </a:lnTo>
                <a:lnTo>
                  <a:pt x="2751" y="878"/>
                </a:lnTo>
                <a:lnTo>
                  <a:pt x="2751" y="941"/>
                </a:lnTo>
                <a:lnTo>
                  <a:pt x="2735" y="984"/>
                </a:lnTo>
                <a:lnTo>
                  <a:pt x="2712" y="1024"/>
                </a:lnTo>
                <a:lnTo>
                  <a:pt x="2666" y="1074"/>
                </a:lnTo>
                <a:lnTo>
                  <a:pt x="2615" y="1108"/>
                </a:lnTo>
                <a:lnTo>
                  <a:pt x="2569" y="1121"/>
                </a:lnTo>
                <a:lnTo>
                  <a:pt x="2524" y="1125"/>
                </a:lnTo>
                <a:lnTo>
                  <a:pt x="2477" y="1124"/>
                </a:lnTo>
                <a:lnTo>
                  <a:pt x="2432" y="1108"/>
                </a:lnTo>
                <a:lnTo>
                  <a:pt x="2365" y="1064"/>
                </a:lnTo>
                <a:lnTo>
                  <a:pt x="2341" y="1064"/>
                </a:lnTo>
                <a:lnTo>
                  <a:pt x="2296" y="1078"/>
                </a:lnTo>
                <a:lnTo>
                  <a:pt x="2251" y="1139"/>
                </a:lnTo>
                <a:lnTo>
                  <a:pt x="2251" y="1752"/>
                </a:lnTo>
                <a:lnTo>
                  <a:pt x="503" y="1752"/>
                </a:lnTo>
                <a:lnTo>
                  <a:pt x="503" y="1139"/>
                </a:lnTo>
                <a:lnTo>
                  <a:pt x="502" y="1124"/>
                </a:lnTo>
                <a:lnTo>
                  <a:pt x="456" y="1078"/>
                </a:lnTo>
                <a:lnTo>
                  <a:pt x="411" y="1064"/>
                </a:lnTo>
                <a:lnTo>
                  <a:pt x="386" y="1064"/>
                </a:lnTo>
                <a:lnTo>
                  <a:pt x="319" y="1108"/>
                </a:lnTo>
                <a:lnTo>
                  <a:pt x="274" y="1124"/>
                </a:lnTo>
                <a:lnTo>
                  <a:pt x="228" y="1125"/>
                </a:lnTo>
                <a:lnTo>
                  <a:pt x="183" y="1121"/>
                </a:lnTo>
                <a:lnTo>
                  <a:pt x="137" y="1108"/>
                </a:lnTo>
                <a:lnTo>
                  <a:pt x="86" y="1074"/>
                </a:lnTo>
                <a:lnTo>
                  <a:pt x="38" y="1024"/>
                </a:lnTo>
                <a:lnTo>
                  <a:pt x="18" y="984"/>
                </a:lnTo>
                <a:lnTo>
                  <a:pt x="0" y="941"/>
                </a:lnTo>
                <a:lnTo>
                  <a:pt x="0" y="878"/>
                </a:lnTo>
                <a:lnTo>
                  <a:pt x="0" y="877"/>
                </a:lnTo>
                <a:lnTo>
                  <a:pt x="0" y="816"/>
                </a:lnTo>
                <a:lnTo>
                  <a:pt x="18" y="775"/>
                </a:lnTo>
                <a:lnTo>
                  <a:pt x="38" y="734"/>
                </a:lnTo>
                <a:lnTo>
                  <a:pt x="86" y="684"/>
                </a:lnTo>
                <a:lnTo>
                  <a:pt x="137" y="652"/>
                </a:lnTo>
                <a:lnTo>
                  <a:pt x="183" y="635"/>
                </a:lnTo>
                <a:lnTo>
                  <a:pt x="228" y="633"/>
                </a:lnTo>
                <a:lnTo>
                  <a:pt x="274" y="633"/>
                </a:lnTo>
                <a:lnTo>
                  <a:pt x="319" y="652"/>
                </a:lnTo>
                <a:lnTo>
                  <a:pt x="385" y="693"/>
                </a:lnTo>
                <a:lnTo>
                  <a:pt x="411" y="695"/>
                </a:lnTo>
                <a:lnTo>
                  <a:pt x="456" y="678"/>
                </a:lnTo>
                <a:lnTo>
                  <a:pt x="503" y="642"/>
                </a:lnTo>
                <a:lnTo>
                  <a:pt x="503" y="0"/>
                </a:lnTo>
                <a:lnTo>
                  <a:pt x="1116" y="0"/>
                </a:lnTo>
                <a:lnTo>
                  <a:pt x="1131" y="10"/>
                </a:lnTo>
                <a:lnTo>
                  <a:pt x="1177" y="56"/>
                </a:lnTo>
                <a:lnTo>
                  <a:pt x="1192" y="101"/>
                </a:lnTo>
                <a:lnTo>
                  <a:pt x="1192" y="124"/>
                </a:lnTo>
                <a:lnTo>
                  <a:pt x="1149" y="190"/>
                </a:lnTo>
                <a:lnTo>
                  <a:pt x="1131" y="237"/>
                </a:lnTo>
                <a:lnTo>
                  <a:pt x="1131" y="284"/>
                </a:lnTo>
                <a:lnTo>
                  <a:pt x="1133" y="328"/>
                </a:lnTo>
                <a:lnTo>
                  <a:pt x="1149" y="374"/>
                </a:lnTo>
                <a:lnTo>
                  <a:pt x="1182" y="426"/>
                </a:lnTo>
                <a:lnTo>
                  <a:pt x="1231" y="472"/>
                </a:lnTo>
                <a:lnTo>
                  <a:pt x="1273" y="495"/>
                </a:lnTo>
                <a:lnTo>
                  <a:pt x="1315" y="511"/>
                </a:lnTo>
                <a:lnTo>
                  <a:pt x="1375" y="511"/>
                </a:lnTo>
                <a:lnTo>
                  <a:pt x="1376" y="511"/>
                </a:lnTo>
                <a:lnTo>
                  <a:pt x="1438" y="511"/>
                </a:lnTo>
                <a:lnTo>
                  <a:pt x="1482" y="495"/>
                </a:lnTo>
                <a:lnTo>
                  <a:pt x="1523" y="472"/>
                </a:lnTo>
                <a:lnTo>
                  <a:pt x="1573" y="426"/>
                </a:lnTo>
                <a:lnTo>
                  <a:pt x="1604" y="374"/>
                </a:lnTo>
                <a:lnTo>
                  <a:pt x="1620" y="328"/>
                </a:lnTo>
                <a:lnTo>
                  <a:pt x="1623" y="284"/>
                </a:lnTo>
                <a:lnTo>
                  <a:pt x="1621" y="237"/>
                </a:lnTo>
                <a:lnTo>
                  <a:pt x="1604" y="190"/>
                </a:lnTo>
                <a:lnTo>
                  <a:pt x="1563" y="126"/>
                </a:lnTo>
                <a:lnTo>
                  <a:pt x="1563" y="101"/>
                </a:lnTo>
                <a:lnTo>
                  <a:pt x="1575" y="56"/>
                </a:lnTo>
                <a:lnTo>
                  <a:pt x="1621" y="10"/>
                </a:lnTo>
                <a:lnTo>
                  <a:pt x="1637" y="0"/>
                </a:lnTo>
                <a:close/>
              </a:path>
            </a:pathLst>
          </a:custGeom>
          <a:solidFill>
            <a:srgbClr val="99CCFF"/>
          </a:solidFill>
          <a:ln w="19050" cap="flat" cmpd="sng">
            <a:solidFill>
              <a:schemeClr val="tx1"/>
            </a:solidFill>
            <a:prstDash val="solid"/>
            <a:round/>
            <a:headEnd/>
            <a:tailEnd/>
          </a:ln>
        </p:spPr>
        <p:txBody>
          <a:bodyPr/>
          <a:lstStyle/>
          <a:p>
            <a:endParaRPr lang="en-US"/>
          </a:p>
        </p:txBody>
      </p:sp>
      <p:grpSp>
        <p:nvGrpSpPr>
          <p:cNvPr id="25" name="Group 26"/>
          <p:cNvGrpSpPr>
            <a:grpSpLocks/>
          </p:cNvGrpSpPr>
          <p:nvPr/>
        </p:nvGrpSpPr>
        <p:grpSpPr bwMode="auto">
          <a:xfrm>
            <a:off x="5654675" y="2716420"/>
            <a:ext cx="3257550" cy="2582863"/>
            <a:chOff x="3750" y="1790"/>
            <a:chExt cx="2052" cy="1627"/>
          </a:xfrm>
          <a:solidFill>
            <a:schemeClr val="tx2">
              <a:lumMod val="20000"/>
              <a:lumOff val="80000"/>
            </a:schemeClr>
          </a:solidFill>
        </p:grpSpPr>
        <p:sp>
          <p:nvSpPr>
            <p:cNvPr id="26" name="Freeform 27"/>
            <p:cNvSpPr>
              <a:spLocks/>
            </p:cNvSpPr>
            <p:nvPr/>
          </p:nvSpPr>
          <p:spPr bwMode="blackWhite">
            <a:xfrm>
              <a:off x="3750" y="1790"/>
              <a:ext cx="530" cy="522"/>
            </a:xfrm>
            <a:custGeom>
              <a:avLst/>
              <a:gdLst>
                <a:gd name="T0" fmla="*/ 0 w 2250"/>
                <a:gd name="T1" fmla="*/ 1753 h 2244"/>
                <a:gd name="T2" fmla="*/ 0 w 2250"/>
                <a:gd name="T3" fmla="*/ 0 h 2244"/>
                <a:gd name="T4" fmla="*/ 1745 w 2250"/>
                <a:gd name="T5" fmla="*/ 0 h 2244"/>
                <a:gd name="T6" fmla="*/ 1745 w 2250"/>
                <a:gd name="T7" fmla="*/ 644 h 2244"/>
                <a:gd name="T8" fmla="*/ 1795 w 2250"/>
                <a:gd name="T9" fmla="*/ 676 h 2244"/>
                <a:gd name="T10" fmla="*/ 1841 w 2250"/>
                <a:gd name="T11" fmla="*/ 690 h 2244"/>
                <a:gd name="T12" fmla="*/ 1864 w 2250"/>
                <a:gd name="T13" fmla="*/ 690 h 2244"/>
                <a:gd name="T14" fmla="*/ 1932 w 2250"/>
                <a:gd name="T15" fmla="*/ 649 h 2244"/>
                <a:gd name="T16" fmla="*/ 1977 w 2250"/>
                <a:gd name="T17" fmla="*/ 630 h 2244"/>
                <a:gd name="T18" fmla="*/ 2021 w 2250"/>
                <a:gd name="T19" fmla="*/ 629 h 2244"/>
                <a:gd name="T20" fmla="*/ 2068 w 2250"/>
                <a:gd name="T21" fmla="*/ 631 h 2244"/>
                <a:gd name="T22" fmla="*/ 2113 w 2250"/>
                <a:gd name="T23" fmla="*/ 649 h 2244"/>
                <a:gd name="T24" fmla="*/ 2165 w 2250"/>
                <a:gd name="T25" fmla="*/ 679 h 2244"/>
                <a:gd name="T26" fmla="*/ 2210 w 2250"/>
                <a:gd name="T27" fmla="*/ 728 h 2244"/>
                <a:gd name="T28" fmla="*/ 2232 w 2250"/>
                <a:gd name="T29" fmla="*/ 771 h 2244"/>
                <a:gd name="T30" fmla="*/ 2250 w 2250"/>
                <a:gd name="T31" fmla="*/ 813 h 2244"/>
                <a:gd name="T32" fmla="*/ 2250 w 2250"/>
                <a:gd name="T33" fmla="*/ 875 h 2244"/>
                <a:gd name="T34" fmla="*/ 2250 w 2250"/>
                <a:gd name="T35" fmla="*/ 877 h 2244"/>
                <a:gd name="T36" fmla="*/ 2250 w 2250"/>
                <a:gd name="T37" fmla="*/ 938 h 2244"/>
                <a:gd name="T38" fmla="*/ 2232 w 2250"/>
                <a:gd name="T39" fmla="*/ 979 h 2244"/>
                <a:gd name="T40" fmla="*/ 2210 w 2250"/>
                <a:gd name="T41" fmla="*/ 1020 h 2244"/>
                <a:gd name="T42" fmla="*/ 2165 w 2250"/>
                <a:gd name="T43" fmla="*/ 1070 h 2244"/>
                <a:gd name="T44" fmla="*/ 2113 w 2250"/>
                <a:gd name="T45" fmla="*/ 1102 h 2244"/>
                <a:gd name="T46" fmla="*/ 2068 w 2250"/>
                <a:gd name="T47" fmla="*/ 1118 h 2244"/>
                <a:gd name="T48" fmla="*/ 2021 w 2250"/>
                <a:gd name="T49" fmla="*/ 1122 h 2244"/>
                <a:gd name="T50" fmla="*/ 1977 w 2250"/>
                <a:gd name="T51" fmla="*/ 1120 h 2244"/>
                <a:gd name="T52" fmla="*/ 1932 w 2250"/>
                <a:gd name="T53" fmla="*/ 1102 h 2244"/>
                <a:gd name="T54" fmla="*/ 1864 w 2250"/>
                <a:gd name="T55" fmla="*/ 1062 h 2244"/>
                <a:gd name="T56" fmla="*/ 1841 w 2250"/>
                <a:gd name="T57" fmla="*/ 1061 h 2244"/>
                <a:gd name="T58" fmla="*/ 1795 w 2250"/>
                <a:gd name="T59" fmla="*/ 1075 h 2244"/>
                <a:gd name="T60" fmla="*/ 1745 w 2250"/>
                <a:gd name="T61" fmla="*/ 1112 h 2244"/>
                <a:gd name="T62" fmla="*/ 1745 w 2250"/>
                <a:gd name="T63" fmla="*/ 1753 h 2244"/>
                <a:gd name="T64" fmla="*/ 1111 w 2250"/>
                <a:gd name="T65" fmla="*/ 1753 h 2244"/>
                <a:gd name="T66" fmla="*/ 1116 w 2250"/>
                <a:gd name="T67" fmla="*/ 1749 h 2244"/>
                <a:gd name="T68" fmla="*/ 1073 w 2250"/>
                <a:gd name="T69" fmla="*/ 1789 h 2244"/>
                <a:gd name="T70" fmla="*/ 1058 w 2250"/>
                <a:gd name="T71" fmla="*/ 1834 h 2244"/>
                <a:gd name="T72" fmla="*/ 1058 w 2250"/>
                <a:gd name="T73" fmla="*/ 1859 h 2244"/>
                <a:gd name="T74" fmla="*/ 1099 w 2250"/>
                <a:gd name="T75" fmla="*/ 1926 h 2244"/>
                <a:gd name="T76" fmla="*/ 1119 w 2250"/>
                <a:gd name="T77" fmla="*/ 1971 h 2244"/>
                <a:gd name="T78" fmla="*/ 1120 w 2250"/>
                <a:gd name="T79" fmla="*/ 2016 h 2244"/>
                <a:gd name="T80" fmla="*/ 1118 w 2250"/>
                <a:gd name="T81" fmla="*/ 2062 h 2244"/>
                <a:gd name="T82" fmla="*/ 1099 w 2250"/>
                <a:gd name="T83" fmla="*/ 2107 h 2244"/>
                <a:gd name="T84" fmla="*/ 1068 w 2250"/>
                <a:gd name="T85" fmla="*/ 2158 h 2244"/>
                <a:gd name="T86" fmla="*/ 1019 w 2250"/>
                <a:gd name="T87" fmla="*/ 2205 h 2244"/>
                <a:gd name="T88" fmla="*/ 978 w 2250"/>
                <a:gd name="T89" fmla="*/ 2226 h 2244"/>
                <a:gd name="T90" fmla="*/ 935 w 2250"/>
                <a:gd name="T91" fmla="*/ 2244 h 2244"/>
                <a:gd name="T92" fmla="*/ 874 w 2250"/>
                <a:gd name="T93" fmla="*/ 2244 h 2244"/>
                <a:gd name="T94" fmla="*/ 872 w 2250"/>
                <a:gd name="T95" fmla="*/ 2244 h 2244"/>
                <a:gd name="T96" fmla="*/ 811 w 2250"/>
                <a:gd name="T97" fmla="*/ 2244 h 2244"/>
                <a:gd name="T98" fmla="*/ 769 w 2250"/>
                <a:gd name="T99" fmla="*/ 2226 h 2244"/>
                <a:gd name="T100" fmla="*/ 728 w 2250"/>
                <a:gd name="T101" fmla="*/ 2205 h 2244"/>
                <a:gd name="T102" fmla="*/ 679 w 2250"/>
                <a:gd name="T103" fmla="*/ 2158 h 2244"/>
                <a:gd name="T104" fmla="*/ 646 w 2250"/>
                <a:gd name="T105" fmla="*/ 2107 h 2244"/>
                <a:gd name="T106" fmla="*/ 631 w 2250"/>
                <a:gd name="T107" fmla="*/ 2062 h 2244"/>
                <a:gd name="T108" fmla="*/ 627 w 2250"/>
                <a:gd name="T109" fmla="*/ 2016 h 2244"/>
                <a:gd name="T110" fmla="*/ 628 w 2250"/>
                <a:gd name="T111" fmla="*/ 1971 h 2244"/>
                <a:gd name="T112" fmla="*/ 646 w 2250"/>
                <a:gd name="T113" fmla="*/ 1926 h 2244"/>
                <a:gd name="T114" fmla="*/ 688 w 2250"/>
                <a:gd name="T115" fmla="*/ 1858 h 2244"/>
                <a:gd name="T116" fmla="*/ 688 w 2250"/>
                <a:gd name="T117" fmla="*/ 1834 h 2244"/>
                <a:gd name="T118" fmla="*/ 674 w 2250"/>
                <a:gd name="T119" fmla="*/ 1789 h 2244"/>
                <a:gd name="T120" fmla="*/ 634 w 2250"/>
                <a:gd name="T121" fmla="*/ 1753 h 2244"/>
                <a:gd name="T122" fmla="*/ 0 w 2250"/>
                <a:gd name="T123" fmla="*/ 1753 h 2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50" h="2244">
                  <a:moveTo>
                    <a:pt x="0" y="1753"/>
                  </a:moveTo>
                  <a:lnTo>
                    <a:pt x="0" y="0"/>
                  </a:lnTo>
                  <a:lnTo>
                    <a:pt x="1745" y="0"/>
                  </a:lnTo>
                  <a:lnTo>
                    <a:pt x="1745" y="644"/>
                  </a:lnTo>
                  <a:lnTo>
                    <a:pt x="1795" y="676"/>
                  </a:lnTo>
                  <a:lnTo>
                    <a:pt x="1841" y="690"/>
                  </a:lnTo>
                  <a:lnTo>
                    <a:pt x="1864" y="690"/>
                  </a:lnTo>
                  <a:lnTo>
                    <a:pt x="1932" y="649"/>
                  </a:lnTo>
                  <a:lnTo>
                    <a:pt x="1977" y="630"/>
                  </a:lnTo>
                  <a:lnTo>
                    <a:pt x="2021" y="629"/>
                  </a:lnTo>
                  <a:lnTo>
                    <a:pt x="2068" y="631"/>
                  </a:lnTo>
                  <a:lnTo>
                    <a:pt x="2113" y="649"/>
                  </a:lnTo>
                  <a:lnTo>
                    <a:pt x="2165" y="679"/>
                  </a:lnTo>
                  <a:lnTo>
                    <a:pt x="2210" y="728"/>
                  </a:lnTo>
                  <a:lnTo>
                    <a:pt x="2232" y="771"/>
                  </a:lnTo>
                  <a:lnTo>
                    <a:pt x="2250" y="813"/>
                  </a:lnTo>
                  <a:lnTo>
                    <a:pt x="2250" y="875"/>
                  </a:lnTo>
                  <a:lnTo>
                    <a:pt x="2250" y="877"/>
                  </a:lnTo>
                  <a:lnTo>
                    <a:pt x="2250" y="938"/>
                  </a:lnTo>
                  <a:lnTo>
                    <a:pt x="2232" y="979"/>
                  </a:lnTo>
                  <a:lnTo>
                    <a:pt x="2210" y="1020"/>
                  </a:lnTo>
                  <a:lnTo>
                    <a:pt x="2165" y="1070"/>
                  </a:lnTo>
                  <a:lnTo>
                    <a:pt x="2113" y="1102"/>
                  </a:lnTo>
                  <a:lnTo>
                    <a:pt x="2068" y="1118"/>
                  </a:lnTo>
                  <a:lnTo>
                    <a:pt x="2021" y="1122"/>
                  </a:lnTo>
                  <a:lnTo>
                    <a:pt x="1977" y="1120"/>
                  </a:lnTo>
                  <a:lnTo>
                    <a:pt x="1932" y="1102"/>
                  </a:lnTo>
                  <a:lnTo>
                    <a:pt x="1864" y="1062"/>
                  </a:lnTo>
                  <a:lnTo>
                    <a:pt x="1841" y="1061"/>
                  </a:lnTo>
                  <a:lnTo>
                    <a:pt x="1795" y="1075"/>
                  </a:lnTo>
                  <a:lnTo>
                    <a:pt x="1745" y="1112"/>
                  </a:lnTo>
                  <a:lnTo>
                    <a:pt x="1745" y="1753"/>
                  </a:lnTo>
                  <a:lnTo>
                    <a:pt x="1111" y="1753"/>
                  </a:lnTo>
                  <a:lnTo>
                    <a:pt x="1116" y="1749"/>
                  </a:lnTo>
                  <a:lnTo>
                    <a:pt x="1073" y="1789"/>
                  </a:lnTo>
                  <a:lnTo>
                    <a:pt x="1058" y="1834"/>
                  </a:lnTo>
                  <a:lnTo>
                    <a:pt x="1058" y="1859"/>
                  </a:lnTo>
                  <a:lnTo>
                    <a:pt x="1099" y="1926"/>
                  </a:lnTo>
                  <a:lnTo>
                    <a:pt x="1119" y="1971"/>
                  </a:lnTo>
                  <a:lnTo>
                    <a:pt x="1120" y="2016"/>
                  </a:lnTo>
                  <a:lnTo>
                    <a:pt x="1118" y="2062"/>
                  </a:lnTo>
                  <a:lnTo>
                    <a:pt x="1099" y="2107"/>
                  </a:lnTo>
                  <a:lnTo>
                    <a:pt x="1068" y="2158"/>
                  </a:lnTo>
                  <a:lnTo>
                    <a:pt x="1019" y="2205"/>
                  </a:lnTo>
                  <a:lnTo>
                    <a:pt x="978" y="2226"/>
                  </a:lnTo>
                  <a:lnTo>
                    <a:pt x="935" y="2244"/>
                  </a:lnTo>
                  <a:lnTo>
                    <a:pt x="874" y="2244"/>
                  </a:lnTo>
                  <a:lnTo>
                    <a:pt x="872" y="2244"/>
                  </a:lnTo>
                  <a:lnTo>
                    <a:pt x="811" y="2244"/>
                  </a:lnTo>
                  <a:lnTo>
                    <a:pt x="769" y="2226"/>
                  </a:lnTo>
                  <a:lnTo>
                    <a:pt x="728" y="2205"/>
                  </a:lnTo>
                  <a:lnTo>
                    <a:pt x="679" y="2158"/>
                  </a:lnTo>
                  <a:lnTo>
                    <a:pt x="646" y="2107"/>
                  </a:lnTo>
                  <a:lnTo>
                    <a:pt x="631" y="2062"/>
                  </a:lnTo>
                  <a:lnTo>
                    <a:pt x="627" y="2016"/>
                  </a:lnTo>
                  <a:lnTo>
                    <a:pt x="628" y="1971"/>
                  </a:lnTo>
                  <a:lnTo>
                    <a:pt x="646" y="1926"/>
                  </a:lnTo>
                  <a:lnTo>
                    <a:pt x="688" y="1858"/>
                  </a:lnTo>
                  <a:lnTo>
                    <a:pt x="688" y="1834"/>
                  </a:lnTo>
                  <a:lnTo>
                    <a:pt x="674" y="1789"/>
                  </a:lnTo>
                  <a:lnTo>
                    <a:pt x="634" y="1753"/>
                  </a:lnTo>
                  <a:lnTo>
                    <a:pt x="0" y="1753"/>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27" name="Freeform 28"/>
            <p:cNvSpPr>
              <a:spLocks/>
            </p:cNvSpPr>
            <p:nvPr/>
          </p:nvSpPr>
          <p:spPr bwMode="blackWhite">
            <a:xfrm>
              <a:off x="4155" y="1790"/>
              <a:ext cx="413" cy="522"/>
            </a:xfrm>
            <a:custGeom>
              <a:avLst/>
              <a:gdLst>
                <a:gd name="T0" fmla="*/ 1706 w 1757"/>
                <a:gd name="T1" fmla="*/ 674 h 2244"/>
                <a:gd name="T2" fmla="*/ 1637 w 1757"/>
                <a:gd name="T3" fmla="*/ 687 h 2244"/>
                <a:gd name="T4" fmla="*/ 1523 w 1757"/>
                <a:gd name="T5" fmla="*/ 627 h 2244"/>
                <a:gd name="T6" fmla="*/ 1433 w 1757"/>
                <a:gd name="T7" fmla="*/ 630 h 2244"/>
                <a:gd name="T8" fmla="*/ 1333 w 1757"/>
                <a:gd name="T9" fmla="*/ 677 h 2244"/>
                <a:gd name="T10" fmla="*/ 1267 w 1757"/>
                <a:gd name="T11" fmla="*/ 768 h 2244"/>
                <a:gd name="T12" fmla="*/ 1251 w 1757"/>
                <a:gd name="T13" fmla="*/ 873 h 2244"/>
                <a:gd name="T14" fmla="*/ 1251 w 1757"/>
                <a:gd name="T15" fmla="*/ 937 h 2244"/>
                <a:gd name="T16" fmla="*/ 1291 w 1757"/>
                <a:gd name="T17" fmla="*/ 1018 h 2244"/>
                <a:gd name="T18" fmla="*/ 1388 w 1757"/>
                <a:gd name="T19" fmla="*/ 1100 h 2244"/>
                <a:gd name="T20" fmla="*/ 1478 w 1757"/>
                <a:gd name="T21" fmla="*/ 1120 h 2244"/>
                <a:gd name="T22" fmla="*/ 1569 w 1757"/>
                <a:gd name="T23" fmla="*/ 1100 h 2244"/>
                <a:gd name="T24" fmla="*/ 1660 w 1757"/>
                <a:gd name="T25" fmla="*/ 1056 h 2244"/>
                <a:gd name="T26" fmla="*/ 1752 w 1757"/>
                <a:gd name="T27" fmla="*/ 1118 h 2244"/>
                <a:gd name="T28" fmla="*/ 1756 w 1757"/>
                <a:gd name="T29" fmla="*/ 1753 h 2244"/>
                <a:gd name="T30" fmla="*/ 1081 w 1757"/>
                <a:gd name="T31" fmla="*/ 1789 h 2244"/>
                <a:gd name="T32" fmla="*/ 1068 w 1757"/>
                <a:gd name="T33" fmla="*/ 1859 h 2244"/>
                <a:gd name="T34" fmla="*/ 1127 w 1757"/>
                <a:gd name="T35" fmla="*/ 1971 h 2244"/>
                <a:gd name="T36" fmla="*/ 1125 w 1757"/>
                <a:gd name="T37" fmla="*/ 2062 h 2244"/>
                <a:gd name="T38" fmla="*/ 1077 w 1757"/>
                <a:gd name="T39" fmla="*/ 2158 h 2244"/>
                <a:gd name="T40" fmla="*/ 985 w 1757"/>
                <a:gd name="T41" fmla="*/ 2226 h 2244"/>
                <a:gd name="T42" fmla="*/ 883 w 1757"/>
                <a:gd name="T43" fmla="*/ 2244 h 2244"/>
                <a:gd name="T44" fmla="*/ 818 w 1757"/>
                <a:gd name="T45" fmla="*/ 2244 h 2244"/>
                <a:gd name="T46" fmla="*/ 734 w 1757"/>
                <a:gd name="T47" fmla="*/ 2205 h 2244"/>
                <a:gd name="T48" fmla="*/ 655 w 1757"/>
                <a:gd name="T49" fmla="*/ 2107 h 2244"/>
                <a:gd name="T50" fmla="*/ 635 w 1757"/>
                <a:gd name="T51" fmla="*/ 2016 h 2244"/>
                <a:gd name="T52" fmla="*/ 655 w 1757"/>
                <a:gd name="T53" fmla="*/ 1926 h 2244"/>
                <a:gd name="T54" fmla="*/ 695 w 1757"/>
                <a:gd name="T55" fmla="*/ 1834 h 2244"/>
                <a:gd name="T56" fmla="*/ 634 w 1757"/>
                <a:gd name="T57" fmla="*/ 1749 h 2244"/>
                <a:gd name="T58" fmla="*/ 6 w 1757"/>
                <a:gd name="T59" fmla="*/ 1753 h 2244"/>
                <a:gd name="T60" fmla="*/ 54 w 1757"/>
                <a:gd name="T61" fmla="*/ 1075 h 2244"/>
                <a:gd name="T62" fmla="*/ 125 w 1757"/>
                <a:gd name="T63" fmla="*/ 1062 h 2244"/>
                <a:gd name="T64" fmla="*/ 237 w 1757"/>
                <a:gd name="T65" fmla="*/ 1120 h 2244"/>
                <a:gd name="T66" fmla="*/ 327 w 1757"/>
                <a:gd name="T67" fmla="*/ 1118 h 2244"/>
                <a:gd name="T68" fmla="*/ 424 w 1757"/>
                <a:gd name="T69" fmla="*/ 1070 h 2244"/>
                <a:gd name="T70" fmla="*/ 492 w 1757"/>
                <a:gd name="T71" fmla="*/ 979 h 2244"/>
                <a:gd name="T72" fmla="*/ 509 w 1757"/>
                <a:gd name="T73" fmla="*/ 877 h 2244"/>
                <a:gd name="T74" fmla="*/ 509 w 1757"/>
                <a:gd name="T75" fmla="*/ 813 h 2244"/>
                <a:gd name="T76" fmla="*/ 469 w 1757"/>
                <a:gd name="T77" fmla="*/ 728 h 2244"/>
                <a:gd name="T78" fmla="*/ 372 w 1757"/>
                <a:gd name="T79" fmla="*/ 649 h 2244"/>
                <a:gd name="T80" fmla="*/ 282 w 1757"/>
                <a:gd name="T81" fmla="*/ 629 h 2244"/>
                <a:gd name="T82" fmla="*/ 191 w 1757"/>
                <a:gd name="T83" fmla="*/ 649 h 2244"/>
                <a:gd name="T84" fmla="*/ 100 w 1757"/>
                <a:gd name="T85" fmla="*/ 690 h 2244"/>
                <a:gd name="T86" fmla="*/ 6 w 1757"/>
                <a:gd name="T87" fmla="*/ 614 h 2244"/>
                <a:gd name="T88" fmla="*/ 1756 w 1757"/>
                <a:gd name="T89" fmla="*/ 0 h 2244"/>
                <a:gd name="T90" fmla="*/ 1756 w 1757"/>
                <a:gd name="T91" fmla="*/ 614 h 2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57" h="2244">
                  <a:moveTo>
                    <a:pt x="1756" y="614"/>
                  </a:moveTo>
                  <a:lnTo>
                    <a:pt x="1706" y="674"/>
                  </a:lnTo>
                  <a:lnTo>
                    <a:pt x="1660" y="687"/>
                  </a:lnTo>
                  <a:lnTo>
                    <a:pt x="1637" y="687"/>
                  </a:lnTo>
                  <a:lnTo>
                    <a:pt x="1569" y="645"/>
                  </a:lnTo>
                  <a:lnTo>
                    <a:pt x="1523" y="627"/>
                  </a:lnTo>
                  <a:lnTo>
                    <a:pt x="1478" y="626"/>
                  </a:lnTo>
                  <a:lnTo>
                    <a:pt x="1433" y="630"/>
                  </a:lnTo>
                  <a:lnTo>
                    <a:pt x="1388" y="645"/>
                  </a:lnTo>
                  <a:lnTo>
                    <a:pt x="1333" y="677"/>
                  </a:lnTo>
                  <a:lnTo>
                    <a:pt x="1291" y="727"/>
                  </a:lnTo>
                  <a:lnTo>
                    <a:pt x="1267" y="768"/>
                  </a:lnTo>
                  <a:lnTo>
                    <a:pt x="1251" y="811"/>
                  </a:lnTo>
                  <a:lnTo>
                    <a:pt x="1251" y="873"/>
                  </a:lnTo>
                  <a:lnTo>
                    <a:pt x="1251" y="874"/>
                  </a:lnTo>
                  <a:lnTo>
                    <a:pt x="1251" y="937"/>
                  </a:lnTo>
                  <a:lnTo>
                    <a:pt x="1267" y="976"/>
                  </a:lnTo>
                  <a:lnTo>
                    <a:pt x="1291" y="1018"/>
                  </a:lnTo>
                  <a:lnTo>
                    <a:pt x="1333" y="1067"/>
                  </a:lnTo>
                  <a:lnTo>
                    <a:pt x="1388" y="1100"/>
                  </a:lnTo>
                  <a:lnTo>
                    <a:pt x="1433" y="1116"/>
                  </a:lnTo>
                  <a:lnTo>
                    <a:pt x="1478" y="1120"/>
                  </a:lnTo>
                  <a:lnTo>
                    <a:pt x="1523" y="1118"/>
                  </a:lnTo>
                  <a:lnTo>
                    <a:pt x="1569" y="1100"/>
                  </a:lnTo>
                  <a:lnTo>
                    <a:pt x="1636" y="1059"/>
                  </a:lnTo>
                  <a:lnTo>
                    <a:pt x="1660" y="1056"/>
                  </a:lnTo>
                  <a:lnTo>
                    <a:pt x="1706" y="1074"/>
                  </a:lnTo>
                  <a:lnTo>
                    <a:pt x="1752" y="1118"/>
                  </a:lnTo>
                  <a:lnTo>
                    <a:pt x="1756" y="1112"/>
                  </a:lnTo>
                  <a:lnTo>
                    <a:pt x="1756" y="1753"/>
                  </a:lnTo>
                  <a:lnTo>
                    <a:pt x="1121" y="1753"/>
                  </a:lnTo>
                  <a:lnTo>
                    <a:pt x="1081" y="1789"/>
                  </a:lnTo>
                  <a:lnTo>
                    <a:pt x="1067" y="1834"/>
                  </a:lnTo>
                  <a:lnTo>
                    <a:pt x="1068" y="1859"/>
                  </a:lnTo>
                  <a:lnTo>
                    <a:pt x="1108" y="1926"/>
                  </a:lnTo>
                  <a:lnTo>
                    <a:pt x="1127" y="1971"/>
                  </a:lnTo>
                  <a:lnTo>
                    <a:pt x="1128" y="2016"/>
                  </a:lnTo>
                  <a:lnTo>
                    <a:pt x="1125" y="2062"/>
                  </a:lnTo>
                  <a:lnTo>
                    <a:pt x="1108" y="2107"/>
                  </a:lnTo>
                  <a:lnTo>
                    <a:pt x="1077" y="2158"/>
                  </a:lnTo>
                  <a:lnTo>
                    <a:pt x="1027" y="2205"/>
                  </a:lnTo>
                  <a:lnTo>
                    <a:pt x="985" y="2226"/>
                  </a:lnTo>
                  <a:lnTo>
                    <a:pt x="942" y="2244"/>
                  </a:lnTo>
                  <a:lnTo>
                    <a:pt x="883" y="2244"/>
                  </a:lnTo>
                  <a:lnTo>
                    <a:pt x="881" y="2244"/>
                  </a:lnTo>
                  <a:lnTo>
                    <a:pt x="818" y="2244"/>
                  </a:lnTo>
                  <a:lnTo>
                    <a:pt x="778" y="2226"/>
                  </a:lnTo>
                  <a:lnTo>
                    <a:pt x="734" y="2205"/>
                  </a:lnTo>
                  <a:lnTo>
                    <a:pt x="686" y="2158"/>
                  </a:lnTo>
                  <a:lnTo>
                    <a:pt x="655" y="2107"/>
                  </a:lnTo>
                  <a:lnTo>
                    <a:pt x="639" y="2062"/>
                  </a:lnTo>
                  <a:lnTo>
                    <a:pt x="635" y="2016"/>
                  </a:lnTo>
                  <a:lnTo>
                    <a:pt x="637" y="1971"/>
                  </a:lnTo>
                  <a:lnTo>
                    <a:pt x="655" y="1926"/>
                  </a:lnTo>
                  <a:lnTo>
                    <a:pt x="695" y="1858"/>
                  </a:lnTo>
                  <a:lnTo>
                    <a:pt x="695" y="1834"/>
                  </a:lnTo>
                  <a:lnTo>
                    <a:pt x="682" y="1789"/>
                  </a:lnTo>
                  <a:lnTo>
                    <a:pt x="634" y="1749"/>
                  </a:lnTo>
                  <a:lnTo>
                    <a:pt x="620" y="1753"/>
                  </a:lnTo>
                  <a:lnTo>
                    <a:pt x="6" y="1753"/>
                  </a:lnTo>
                  <a:lnTo>
                    <a:pt x="6" y="1112"/>
                  </a:lnTo>
                  <a:lnTo>
                    <a:pt x="54" y="1075"/>
                  </a:lnTo>
                  <a:lnTo>
                    <a:pt x="100" y="1061"/>
                  </a:lnTo>
                  <a:lnTo>
                    <a:pt x="125" y="1062"/>
                  </a:lnTo>
                  <a:lnTo>
                    <a:pt x="191" y="1102"/>
                  </a:lnTo>
                  <a:lnTo>
                    <a:pt x="237" y="1120"/>
                  </a:lnTo>
                  <a:lnTo>
                    <a:pt x="282" y="1122"/>
                  </a:lnTo>
                  <a:lnTo>
                    <a:pt x="327" y="1118"/>
                  </a:lnTo>
                  <a:lnTo>
                    <a:pt x="372" y="1102"/>
                  </a:lnTo>
                  <a:lnTo>
                    <a:pt x="424" y="1070"/>
                  </a:lnTo>
                  <a:lnTo>
                    <a:pt x="469" y="1020"/>
                  </a:lnTo>
                  <a:lnTo>
                    <a:pt x="492" y="979"/>
                  </a:lnTo>
                  <a:lnTo>
                    <a:pt x="509" y="938"/>
                  </a:lnTo>
                  <a:lnTo>
                    <a:pt x="509" y="877"/>
                  </a:lnTo>
                  <a:lnTo>
                    <a:pt x="509" y="875"/>
                  </a:lnTo>
                  <a:lnTo>
                    <a:pt x="509" y="813"/>
                  </a:lnTo>
                  <a:lnTo>
                    <a:pt x="492" y="771"/>
                  </a:lnTo>
                  <a:lnTo>
                    <a:pt x="469" y="728"/>
                  </a:lnTo>
                  <a:lnTo>
                    <a:pt x="424" y="679"/>
                  </a:lnTo>
                  <a:lnTo>
                    <a:pt x="372" y="649"/>
                  </a:lnTo>
                  <a:lnTo>
                    <a:pt x="327" y="631"/>
                  </a:lnTo>
                  <a:lnTo>
                    <a:pt x="282" y="629"/>
                  </a:lnTo>
                  <a:lnTo>
                    <a:pt x="237" y="630"/>
                  </a:lnTo>
                  <a:lnTo>
                    <a:pt x="191" y="649"/>
                  </a:lnTo>
                  <a:lnTo>
                    <a:pt x="124" y="690"/>
                  </a:lnTo>
                  <a:lnTo>
                    <a:pt x="100" y="690"/>
                  </a:lnTo>
                  <a:lnTo>
                    <a:pt x="0" y="644"/>
                  </a:lnTo>
                  <a:lnTo>
                    <a:pt x="6" y="614"/>
                  </a:lnTo>
                  <a:lnTo>
                    <a:pt x="6" y="0"/>
                  </a:lnTo>
                  <a:lnTo>
                    <a:pt x="1756" y="0"/>
                  </a:lnTo>
                  <a:lnTo>
                    <a:pt x="1757" y="620"/>
                  </a:lnTo>
                  <a:lnTo>
                    <a:pt x="1756" y="614"/>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28" name="Freeform 29"/>
            <p:cNvSpPr>
              <a:spLocks/>
            </p:cNvSpPr>
            <p:nvPr/>
          </p:nvSpPr>
          <p:spPr bwMode="blackWhite">
            <a:xfrm>
              <a:off x="4449" y="1790"/>
              <a:ext cx="648" cy="409"/>
            </a:xfrm>
            <a:custGeom>
              <a:avLst/>
              <a:gdLst>
                <a:gd name="T0" fmla="*/ 2249 w 2752"/>
                <a:gd name="T1" fmla="*/ 1751 h 1751"/>
                <a:gd name="T2" fmla="*/ 1570 w 2752"/>
                <a:gd name="T3" fmla="*/ 1701 h 1751"/>
                <a:gd name="T4" fmla="*/ 1558 w 2752"/>
                <a:gd name="T5" fmla="*/ 1630 h 1751"/>
                <a:gd name="T6" fmla="*/ 1616 w 2752"/>
                <a:gd name="T7" fmla="*/ 1518 h 1751"/>
                <a:gd name="T8" fmla="*/ 1614 w 2752"/>
                <a:gd name="T9" fmla="*/ 1427 h 1751"/>
                <a:gd name="T10" fmla="*/ 1566 w 2752"/>
                <a:gd name="T11" fmla="*/ 1329 h 1751"/>
                <a:gd name="T12" fmla="*/ 1475 w 2752"/>
                <a:gd name="T13" fmla="*/ 1262 h 1751"/>
                <a:gd name="T14" fmla="*/ 1371 w 2752"/>
                <a:gd name="T15" fmla="*/ 1246 h 1751"/>
                <a:gd name="T16" fmla="*/ 1267 w 2752"/>
                <a:gd name="T17" fmla="*/ 1262 h 1751"/>
                <a:gd name="T18" fmla="*/ 1175 w 2752"/>
                <a:gd name="T19" fmla="*/ 1329 h 1751"/>
                <a:gd name="T20" fmla="*/ 1128 w 2752"/>
                <a:gd name="T21" fmla="*/ 1427 h 1751"/>
                <a:gd name="T22" fmla="*/ 1125 w 2752"/>
                <a:gd name="T23" fmla="*/ 1518 h 1751"/>
                <a:gd name="T24" fmla="*/ 1184 w 2752"/>
                <a:gd name="T25" fmla="*/ 1632 h 1751"/>
                <a:gd name="T26" fmla="*/ 1170 w 2752"/>
                <a:gd name="T27" fmla="*/ 1701 h 1751"/>
                <a:gd name="T28" fmla="*/ 1115 w 2752"/>
                <a:gd name="T29" fmla="*/ 1751 h 1751"/>
                <a:gd name="T30" fmla="*/ 503 w 2752"/>
                <a:gd name="T31" fmla="*/ 1110 h 1751"/>
                <a:gd name="T32" fmla="*/ 408 w 2752"/>
                <a:gd name="T33" fmla="*/ 1058 h 1751"/>
                <a:gd name="T34" fmla="*/ 317 w 2752"/>
                <a:gd name="T35" fmla="*/ 1099 h 1751"/>
                <a:gd name="T36" fmla="*/ 226 w 2752"/>
                <a:gd name="T37" fmla="*/ 1120 h 1751"/>
                <a:gd name="T38" fmla="*/ 137 w 2752"/>
                <a:gd name="T39" fmla="*/ 1099 h 1751"/>
                <a:gd name="T40" fmla="*/ 39 w 2752"/>
                <a:gd name="T41" fmla="*/ 1017 h 1751"/>
                <a:gd name="T42" fmla="*/ 0 w 2752"/>
                <a:gd name="T43" fmla="*/ 934 h 1751"/>
                <a:gd name="T44" fmla="*/ 0 w 2752"/>
                <a:gd name="T45" fmla="*/ 872 h 1751"/>
                <a:gd name="T46" fmla="*/ 16 w 2752"/>
                <a:gd name="T47" fmla="*/ 766 h 1751"/>
                <a:gd name="T48" fmla="*/ 82 w 2752"/>
                <a:gd name="T49" fmla="*/ 678 h 1751"/>
                <a:gd name="T50" fmla="*/ 180 w 2752"/>
                <a:gd name="T51" fmla="*/ 629 h 1751"/>
                <a:gd name="T52" fmla="*/ 272 w 2752"/>
                <a:gd name="T53" fmla="*/ 626 h 1751"/>
                <a:gd name="T54" fmla="*/ 386 w 2752"/>
                <a:gd name="T55" fmla="*/ 686 h 1751"/>
                <a:gd name="T56" fmla="*/ 454 w 2752"/>
                <a:gd name="T57" fmla="*/ 671 h 1751"/>
                <a:gd name="T58" fmla="*/ 503 w 2752"/>
                <a:gd name="T59" fmla="*/ 0 h 1751"/>
                <a:gd name="T60" fmla="*/ 2249 w 2752"/>
                <a:gd name="T61" fmla="*/ 614 h 1751"/>
                <a:gd name="T62" fmla="*/ 2296 w 2752"/>
                <a:gd name="T63" fmla="*/ 675 h 1751"/>
                <a:gd name="T64" fmla="*/ 2366 w 2752"/>
                <a:gd name="T65" fmla="*/ 688 h 1751"/>
                <a:gd name="T66" fmla="*/ 2479 w 2752"/>
                <a:gd name="T67" fmla="*/ 629 h 1751"/>
                <a:gd name="T68" fmla="*/ 2570 w 2752"/>
                <a:gd name="T69" fmla="*/ 630 h 1751"/>
                <a:gd name="T70" fmla="*/ 2669 w 2752"/>
                <a:gd name="T71" fmla="*/ 679 h 1751"/>
                <a:gd name="T72" fmla="*/ 2736 w 2752"/>
                <a:gd name="T73" fmla="*/ 770 h 1751"/>
                <a:gd name="T74" fmla="*/ 2752 w 2752"/>
                <a:gd name="T75" fmla="*/ 874 h 1751"/>
                <a:gd name="T76" fmla="*/ 2752 w 2752"/>
                <a:gd name="T77" fmla="*/ 936 h 1751"/>
                <a:gd name="T78" fmla="*/ 2713 w 2752"/>
                <a:gd name="T79" fmla="*/ 1022 h 1751"/>
                <a:gd name="T80" fmla="*/ 2616 w 2752"/>
                <a:gd name="T81" fmla="*/ 1101 h 1751"/>
                <a:gd name="T82" fmla="*/ 2524 w 2752"/>
                <a:gd name="T83" fmla="*/ 1122 h 1751"/>
                <a:gd name="T84" fmla="*/ 2433 w 2752"/>
                <a:gd name="T85" fmla="*/ 1101 h 1751"/>
                <a:gd name="T86" fmla="*/ 2343 w 2752"/>
                <a:gd name="T87" fmla="*/ 1060 h 1751"/>
                <a:gd name="T88" fmla="*/ 2249 w 2752"/>
                <a:gd name="T89" fmla="*/ 1122 h 1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752" h="1751">
                  <a:moveTo>
                    <a:pt x="2249" y="1139"/>
                  </a:moveTo>
                  <a:lnTo>
                    <a:pt x="2249" y="1751"/>
                  </a:lnTo>
                  <a:lnTo>
                    <a:pt x="1614" y="1751"/>
                  </a:lnTo>
                  <a:lnTo>
                    <a:pt x="1570" y="1701"/>
                  </a:lnTo>
                  <a:lnTo>
                    <a:pt x="1556" y="1653"/>
                  </a:lnTo>
                  <a:lnTo>
                    <a:pt x="1558" y="1630"/>
                  </a:lnTo>
                  <a:lnTo>
                    <a:pt x="1596" y="1565"/>
                  </a:lnTo>
                  <a:lnTo>
                    <a:pt x="1616" y="1518"/>
                  </a:lnTo>
                  <a:lnTo>
                    <a:pt x="1616" y="1473"/>
                  </a:lnTo>
                  <a:lnTo>
                    <a:pt x="1614" y="1427"/>
                  </a:lnTo>
                  <a:lnTo>
                    <a:pt x="1596" y="1382"/>
                  </a:lnTo>
                  <a:lnTo>
                    <a:pt x="1566" y="1329"/>
                  </a:lnTo>
                  <a:lnTo>
                    <a:pt x="1517" y="1285"/>
                  </a:lnTo>
                  <a:lnTo>
                    <a:pt x="1475" y="1262"/>
                  </a:lnTo>
                  <a:lnTo>
                    <a:pt x="1432" y="1246"/>
                  </a:lnTo>
                  <a:lnTo>
                    <a:pt x="1371" y="1246"/>
                  </a:lnTo>
                  <a:lnTo>
                    <a:pt x="1307" y="1246"/>
                  </a:lnTo>
                  <a:lnTo>
                    <a:pt x="1267" y="1262"/>
                  </a:lnTo>
                  <a:lnTo>
                    <a:pt x="1225" y="1285"/>
                  </a:lnTo>
                  <a:lnTo>
                    <a:pt x="1175" y="1329"/>
                  </a:lnTo>
                  <a:lnTo>
                    <a:pt x="1144" y="1382"/>
                  </a:lnTo>
                  <a:lnTo>
                    <a:pt x="1128" y="1427"/>
                  </a:lnTo>
                  <a:lnTo>
                    <a:pt x="1125" y="1473"/>
                  </a:lnTo>
                  <a:lnTo>
                    <a:pt x="1125" y="1518"/>
                  </a:lnTo>
                  <a:lnTo>
                    <a:pt x="1144" y="1565"/>
                  </a:lnTo>
                  <a:lnTo>
                    <a:pt x="1184" y="1632"/>
                  </a:lnTo>
                  <a:lnTo>
                    <a:pt x="1184" y="1653"/>
                  </a:lnTo>
                  <a:lnTo>
                    <a:pt x="1170" y="1701"/>
                  </a:lnTo>
                  <a:lnTo>
                    <a:pt x="1125" y="1742"/>
                  </a:lnTo>
                  <a:lnTo>
                    <a:pt x="1115" y="1751"/>
                  </a:lnTo>
                  <a:lnTo>
                    <a:pt x="503" y="1751"/>
                  </a:lnTo>
                  <a:lnTo>
                    <a:pt x="503" y="1110"/>
                  </a:lnTo>
                  <a:lnTo>
                    <a:pt x="454" y="1073"/>
                  </a:lnTo>
                  <a:lnTo>
                    <a:pt x="408" y="1058"/>
                  </a:lnTo>
                  <a:lnTo>
                    <a:pt x="384" y="1059"/>
                  </a:lnTo>
                  <a:lnTo>
                    <a:pt x="317" y="1099"/>
                  </a:lnTo>
                  <a:lnTo>
                    <a:pt x="272" y="1118"/>
                  </a:lnTo>
                  <a:lnTo>
                    <a:pt x="226" y="1120"/>
                  </a:lnTo>
                  <a:lnTo>
                    <a:pt x="180" y="1114"/>
                  </a:lnTo>
                  <a:lnTo>
                    <a:pt x="137" y="1099"/>
                  </a:lnTo>
                  <a:lnTo>
                    <a:pt x="82" y="1065"/>
                  </a:lnTo>
                  <a:lnTo>
                    <a:pt x="39" y="1017"/>
                  </a:lnTo>
                  <a:lnTo>
                    <a:pt x="16" y="975"/>
                  </a:lnTo>
                  <a:lnTo>
                    <a:pt x="0" y="934"/>
                  </a:lnTo>
                  <a:lnTo>
                    <a:pt x="0" y="873"/>
                  </a:lnTo>
                  <a:lnTo>
                    <a:pt x="0" y="872"/>
                  </a:lnTo>
                  <a:lnTo>
                    <a:pt x="0" y="810"/>
                  </a:lnTo>
                  <a:lnTo>
                    <a:pt x="16" y="766"/>
                  </a:lnTo>
                  <a:lnTo>
                    <a:pt x="39" y="726"/>
                  </a:lnTo>
                  <a:lnTo>
                    <a:pt x="82" y="678"/>
                  </a:lnTo>
                  <a:lnTo>
                    <a:pt x="137" y="645"/>
                  </a:lnTo>
                  <a:lnTo>
                    <a:pt x="180" y="629"/>
                  </a:lnTo>
                  <a:lnTo>
                    <a:pt x="226" y="625"/>
                  </a:lnTo>
                  <a:lnTo>
                    <a:pt x="272" y="626"/>
                  </a:lnTo>
                  <a:lnTo>
                    <a:pt x="317" y="645"/>
                  </a:lnTo>
                  <a:lnTo>
                    <a:pt x="386" y="686"/>
                  </a:lnTo>
                  <a:lnTo>
                    <a:pt x="408" y="686"/>
                  </a:lnTo>
                  <a:lnTo>
                    <a:pt x="454" y="671"/>
                  </a:lnTo>
                  <a:lnTo>
                    <a:pt x="503" y="614"/>
                  </a:lnTo>
                  <a:lnTo>
                    <a:pt x="503" y="0"/>
                  </a:lnTo>
                  <a:lnTo>
                    <a:pt x="2249" y="0"/>
                  </a:lnTo>
                  <a:lnTo>
                    <a:pt x="2249" y="614"/>
                  </a:lnTo>
                  <a:lnTo>
                    <a:pt x="2249" y="628"/>
                  </a:lnTo>
                  <a:lnTo>
                    <a:pt x="2296" y="675"/>
                  </a:lnTo>
                  <a:lnTo>
                    <a:pt x="2343" y="688"/>
                  </a:lnTo>
                  <a:lnTo>
                    <a:pt x="2366" y="688"/>
                  </a:lnTo>
                  <a:lnTo>
                    <a:pt x="2433" y="648"/>
                  </a:lnTo>
                  <a:lnTo>
                    <a:pt x="2479" y="629"/>
                  </a:lnTo>
                  <a:lnTo>
                    <a:pt x="2524" y="628"/>
                  </a:lnTo>
                  <a:lnTo>
                    <a:pt x="2570" y="630"/>
                  </a:lnTo>
                  <a:lnTo>
                    <a:pt x="2616" y="648"/>
                  </a:lnTo>
                  <a:lnTo>
                    <a:pt x="2669" y="679"/>
                  </a:lnTo>
                  <a:lnTo>
                    <a:pt x="2713" y="727"/>
                  </a:lnTo>
                  <a:lnTo>
                    <a:pt x="2736" y="770"/>
                  </a:lnTo>
                  <a:lnTo>
                    <a:pt x="2752" y="812"/>
                  </a:lnTo>
                  <a:lnTo>
                    <a:pt x="2752" y="874"/>
                  </a:lnTo>
                  <a:lnTo>
                    <a:pt x="2752" y="876"/>
                  </a:lnTo>
                  <a:lnTo>
                    <a:pt x="2752" y="936"/>
                  </a:lnTo>
                  <a:lnTo>
                    <a:pt x="2736" y="978"/>
                  </a:lnTo>
                  <a:lnTo>
                    <a:pt x="2713" y="1022"/>
                  </a:lnTo>
                  <a:lnTo>
                    <a:pt x="2669" y="1070"/>
                  </a:lnTo>
                  <a:lnTo>
                    <a:pt x="2616" y="1101"/>
                  </a:lnTo>
                  <a:lnTo>
                    <a:pt x="2570" y="1118"/>
                  </a:lnTo>
                  <a:lnTo>
                    <a:pt x="2524" y="1122"/>
                  </a:lnTo>
                  <a:lnTo>
                    <a:pt x="2479" y="1121"/>
                  </a:lnTo>
                  <a:lnTo>
                    <a:pt x="2433" y="1101"/>
                  </a:lnTo>
                  <a:lnTo>
                    <a:pt x="2367" y="1060"/>
                  </a:lnTo>
                  <a:lnTo>
                    <a:pt x="2343" y="1060"/>
                  </a:lnTo>
                  <a:lnTo>
                    <a:pt x="2296" y="1074"/>
                  </a:lnTo>
                  <a:lnTo>
                    <a:pt x="2249" y="1122"/>
                  </a:lnTo>
                  <a:lnTo>
                    <a:pt x="2249" y="1139"/>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29" name="Freeform 30"/>
            <p:cNvSpPr>
              <a:spLocks/>
            </p:cNvSpPr>
            <p:nvPr/>
          </p:nvSpPr>
          <p:spPr bwMode="blackWhite">
            <a:xfrm>
              <a:off x="4978" y="1790"/>
              <a:ext cx="531" cy="523"/>
            </a:xfrm>
            <a:custGeom>
              <a:avLst/>
              <a:gdLst>
                <a:gd name="T0" fmla="*/ 1796 w 2249"/>
                <a:gd name="T1" fmla="*/ 1074 h 2243"/>
                <a:gd name="T2" fmla="*/ 1867 w 2249"/>
                <a:gd name="T3" fmla="*/ 1060 h 2243"/>
                <a:gd name="T4" fmla="*/ 1976 w 2249"/>
                <a:gd name="T5" fmla="*/ 1121 h 2243"/>
                <a:gd name="T6" fmla="*/ 2069 w 2249"/>
                <a:gd name="T7" fmla="*/ 1118 h 2243"/>
                <a:gd name="T8" fmla="*/ 2164 w 2249"/>
                <a:gd name="T9" fmla="*/ 1070 h 2243"/>
                <a:gd name="T10" fmla="*/ 2233 w 2249"/>
                <a:gd name="T11" fmla="*/ 978 h 2243"/>
                <a:gd name="T12" fmla="*/ 2249 w 2249"/>
                <a:gd name="T13" fmla="*/ 876 h 2243"/>
                <a:gd name="T14" fmla="*/ 2249 w 2249"/>
                <a:gd name="T15" fmla="*/ 812 h 2243"/>
                <a:gd name="T16" fmla="*/ 2211 w 2249"/>
                <a:gd name="T17" fmla="*/ 727 h 2243"/>
                <a:gd name="T18" fmla="*/ 2113 w 2249"/>
                <a:gd name="T19" fmla="*/ 648 h 2243"/>
                <a:gd name="T20" fmla="*/ 2024 w 2249"/>
                <a:gd name="T21" fmla="*/ 628 h 2243"/>
                <a:gd name="T22" fmla="*/ 1932 w 2249"/>
                <a:gd name="T23" fmla="*/ 648 h 2243"/>
                <a:gd name="T24" fmla="*/ 1842 w 2249"/>
                <a:gd name="T25" fmla="*/ 688 h 2243"/>
                <a:gd name="T26" fmla="*/ 1748 w 2249"/>
                <a:gd name="T27" fmla="*/ 629 h 2243"/>
                <a:gd name="T28" fmla="*/ 1748 w 2249"/>
                <a:gd name="T29" fmla="*/ 0 h 2243"/>
                <a:gd name="T30" fmla="*/ 0 w 2249"/>
                <a:gd name="T31" fmla="*/ 641 h 2243"/>
                <a:gd name="T32" fmla="*/ 93 w 2249"/>
                <a:gd name="T33" fmla="*/ 688 h 2243"/>
                <a:gd name="T34" fmla="*/ 184 w 2249"/>
                <a:gd name="T35" fmla="*/ 648 h 2243"/>
                <a:gd name="T36" fmla="*/ 274 w 2249"/>
                <a:gd name="T37" fmla="*/ 628 h 2243"/>
                <a:gd name="T38" fmla="*/ 366 w 2249"/>
                <a:gd name="T39" fmla="*/ 648 h 2243"/>
                <a:gd name="T40" fmla="*/ 462 w 2249"/>
                <a:gd name="T41" fmla="*/ 727 h 2243"/>
                <a:gd name="T42" fmla="*/ 502 w 2249"/>
                <a:gd name="T43" fmla="*/ 812 h 2243"/>
                <a:gd name="T44" fmla="*/ 502 w 2249"/>
                <a:gd name="T45" fmla="*/ 876 h 2243"/>
                <a:gd name="T46" fmla="*/ 486 w 2249"/>
                <a:gd name="T47" fmla="*/ 978 h 2243"/>
                <a:gd name="T48" fmla="*/ 418 w 2249"/>
                <a:gd name="T49" fmla="*/ 1070 h 2243"/>
                <a:gd name="T50" fmla="*/ 321 w 2249"/>
                <a:gd name="T51" fmla="*/ 1118 h 2243"/>
                <a:gd name="T52" fmla="*/ 229 w 2249"/>
                <a:gd name="T53" fmla="*/ 1121 h 2243"/>
                <a:gd name="T54" fmla="*/ 117 w 2249"/>
                <a:gd name="T55" fmla="*/ 1060 h 2243"/>
                <a:gd name="T56" fmla="*/ 47 w 2249"/>
                <a:gd name="T57" fmla="*/ 1074 h 2243"/>
                <a:gd name="T58" fmla="*/ 0 w 2249"/>
                <a:gd name="T59" fmla="*/ 1751 h 2243"/>
                <a:gd name="T60" fmla="*/ 628 w 2249"/>
                <a:gd name="T61" fmla="*/ 1747 h 2243"/>
                <a:gd name="T62" fmla="*/ 687 w 2249"/>
                <a:gd name="T63" fmla="*/ 1835 h 2243"/>
                <a:gd name="T64" fmla="*/ 646 w 2249"/>
                <a:gd name="T65" fmla="*/ 1925 h 2243"/>
                <a:gd name="T66" fmla="*/ 628 w 2249"/>
                <a:gd name="T67" fmla="*/ 2016 h 2243"/>
                <a:gd name="T68" fmla="*/ 646 w 2249"/>
                <a:gd name="T69" fmla="*/ 2108 h 2243"/>
                <a:gd name="T70" fmla="*/ 727 w 2249"/>
                <a:gd name="T71" fmla="*/ 2204 h 2243"/>
                <a:gd name="T72" fmla="*/ 811 w 2249"/>
                <a:gd name="T73" fmla="*/ 2243 h 2243"/>
                <a:gd name="T74" fmla="*/ 935 w 2249"/>
                <a:gd name="T75" fmla="*/ 2243 h 2243"/>
                <a:gd name="T76" fmla="*/ 1019 w 2249"/>
                <a:gd name="T77" fmla="*/ 2204 h 2243"/>
                <a:gd name="T78" fmla="*/ 1100 w 2249"/>
                <a:gd name="T79" fmla="*/ 2108 h 2243"/>
                <a:gd name="T80" fmla="*/ 1118 w 2249"/>
                <a:gd name="T81" fmla="*/ 2016 h 2243"/>
                <a:gd name="T82" fmla="*/ 1100 w 2249"/>
                <a:gd name="T83" fmla="*/ 1925 h 2243"/>
                <a:gd name="T84" fmla="*/ 1058 w 2249"/>
                <a:gd name="T85" fmla="*/ 1835 h 2243"/>
                <a:gd name="T86" fmla="*/ 1111 w 2249"/>
                <a:gd name="T87" fmla="*/ 1751 h 2243"/>
                <a:gd name="T88" fmla="*/ 1748 w 2249"/>
                <a:gd name="T89" fmla="*/ 1139 h 2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49" h="2243">
                  <a:moveTo>
                    <a:pt x="1748" y="1110"/>
                  </a:moveTo>
                  <a:lnTo>
                    <a:pt x="1796" y="1074"/>
                  </a:lnTo>
                  <a:lnTo>
                    <a:pt x="1842" y="1060"/>
                  </a:lnTo>
                  <a:lnTo>
                    <a:pt x="1867" y="1060"/>
                  </a:lnTo>
                  <a:lnTo>
                    <a:pt x="1932" y="1101"/>
                  </a:lnTo>
                  <a:lnTo>
                    <a:pt x="1976" y="1121"/>
                  </a:lnTo>
                  <a:lnTo>
                    <a:pt x="2024" y="1122"/>
                  </a:lnTo>
                  <a:lnTo>
                    <a:pt x="2069" y="1118"/>
                  </a:lnTo>
                  <a:lnTo>
                    <a:pt x="2113" y="1101"/>
                  </a:lnTo>
                  <a:lnTo>
                    <a:pt x="2164" y="1070"/>
                  </a:lnTo>
                  <a:lnTo>
                    <a:pt x="2211" y="1022"/>
                  </a:lnTo>
                  <a:lnTo>
                    <a:pt x="2233" y="978"/>
                  </a:lnTo>
                  <a:lnTo>
                    <a:pt x="2249" y="936"/>
                  </a:lnTo>
                  <a:lnTo>
                    <a:pt x="2249" y="876"/>
                  </a:lnTo>
                  <a:lnTo>
                    <a:pt x="2249" y="874"/>
                  </a:lnTo>
                  <a:lnTo>
                    <a:pt x="2249" y="812"/>
                  </a:lnTo>
                  <a:lnTo>
                    <a:pt x="2233" y="770"/>
                  </a:lnTo>
                  <a:lnTo>
                    <a:pt x="2211" y="727"/>
                  </a:lnTo>
                  <a:lnTo>
                    <a:pt x="2164" y="679"/>
                  </a:lnTo>
                  <a:lnTo>
                    <a:pt x="2113" y="648"/>
                  </a:lnTo>
                  <a:lnTo>
                    <a:pt x="2069" y="630"/>
                  </a:lnTo>
                  <a:lnTo>
                    <a:pt x="2024" y="628"/>
                  </a:lnTo>
                  <a:lnTo>
                    <a:pt x="1976" y="629"/>
                  </a:lnTo>
                  <a:lnTo>
                    <a:pt x="1932" y="648"/>
                  </a:lnTo>
                  <a:lnTo>
                    <a:pt x="1864" y="688"/>
                  </a:lnTo>
                  <a:lnTo>
                    <a:pt x="1842" y="688"/>
                  </a:lnTo>
                  <a:lnTo>
                    <a:pt x="1796" y="675"/>
                  </a:lnTo>
                  <a:lnTo>
                    <a:pt x="1748" y="629"/>
                  </a:lnTo>
                  <a:lnTo>
                    <a:pt x="1748" y="614"/>
                  </a:lnTo>
                  <a:lnTo>
                    <a:pt x="1748" y="0"/>
                  </a:lnTo>
                  <a:lnTo>
                    <a:pt x="0" y="0"/>
                  </a:lnTo>
                  <a:lnTo>
                    <a:pt x="0" y="641"/>
                  </a:lnTo>
                  <a:lnTo>
                    <a:pt x="47" y="675"/>
                  </a:lnTo>
                  <a:lnTo>
                    <a:pt x="93" y="688"/>
                  </a:lnTo>
                  <a:lnTo>
                    <a:pt x="116" y="688"/>
                  </a:lnTo>
                  <a:lnTo>
                    <a:pt x="184" y="648"/>
                  </a:lnTo>
                  <a:lnTo>
                    <a:pt x="229" y="629"/>
                  </a:lnTo>
                  <a:lnTo>
                    <a:pt x="274" y="628"/>
                  </a:lnTo>
                  <a:lnTo>
                    <a:pt x="321" y="630"/>
                  </a:lnTo>
                  <a:lnTo>
                    <a:pt x="366" y="648"/>
                  </a:lnTo>
                  <a:lnTo>
                    <a:pt x="418" y="679"/>
                  </a:lnTo>
                  <a:lnTo>
                    <a:pt x="462" y="727"/>
                  </a:lnTo>
                  <a:lnTo>
                    <a:pt x="486" y="770"/>
                  </a:lnTo>
                  <a:lnTo>
                    <a:pt x="502" y="812"/>
                  </a:lnTo>
                  <a:lnTo>
                    <a:pt x="502" y="874"/>
                  </a:lnTo>
                  <a:lnTo>
                    <a:pt x="502" y="876"/>
                  </a:lnTo>
                  <a:lnTo>
                    <a:pt x="502" y="936"/>
                  </a:lnTo>
                  <a:lnTo>
                    <a:pt x="486" y="978"/>
                  </a:lnTo>
                  <a:lnTo>
                    <a:pt x="462" y="1022"/>
                  </a:lnTo>
                  <a:lnTo>
                    <a:pt x="418" y="1070"/>
                  </a:lnTo>
                  <a:lnTo>
                    <a:pt x="366" y="1101"/>
                  </a:lnTo>
                  <a:lnTo>
                    <a:pt x="321" y="1118"/>
                  </a:lnTo>
                  <a:lnTo>
                    <a:pt x="274" y="1122"/>
                  </a:lnTo>
                  <a:lnTo>
                    <a:pt x="229" y="1121"/>
                  </a:lnTo>
                  <a:lnTo>
                    <a:pt x="184" y="1101"/>
                  </a:lnTo>
                  <a:lnTo>
                    <a:pt x="117" y="1060"/>
                  </a:lnTo>
                  <a:lnTo>
                    <a:pt x="93" y="1060"/>
                  </a:lnTo>
                  <a:lnTo>
                    <a:pt x="47" y="1074"/>
                  </a:lnTo>
                  <a:lnTo>
                    <a:pt x="0" y="1110"/>
                  </a:lnTo>
                  <a:lnTo>
                    <a:pt x="0" y="1751"/>
                  </a:lnTo>
                  <a:lnTo>
                    <a:pt x="613" y="1751"/>
                  </a:lnTo>
                  <a:lnTo>
                    <a:pt x="628" y="1747"/>
                  </a:lnTo>
                  <a:lnTo>
                    <a:pt x="672" y="1789"/>
                  </a:lnTo>
                  <a:lnTo>
                    <a:pt x="687" y="1835"/>
                  </a:lnTo>
                  <a:lnTo>
                    <a:pt x="687" y="1859"/>
                  </a:lnTo>
                  <a:lnTo>
                    <a:pt x="646" y="1925"/>
                  </a:lnTo>
                  <a:lnTo>
                    <a:pt x="628" y="1971"/>
                  </a:lnTo>
                  <a:lnTo>
                    <a:pt x="628" y="2016"/>
                  </a:lnTo>
                  <a:lnTo>
                    <a:pt x="629" y="2062"/>
                  </a:lnTo>
                  <a:lnTo>
                    <a:pt x="646" y="2108"/>
                  </a:lnTo>
                  <a:lnTo>
                    <a:pt x="677" y="2159"/>
                  </a:lnTo>
                  <a:lnTo>
                    <a:pt x="727" y="2204"/>
                  </a:lnTo>
                  <a:lnTo>
                    <a:pt x="768" y="2227"/>
                  </a:lnTo>
                  <a:lnTo>
                    <a:pt x="811" y="2243"/>
                  </a:lnTo>
                  <a:lnTo>
                    <a:pt x="872" y="2243"/>
                  </a:lnTo>
                  <a:lnTo>
                    <a:pt x="935" y="2243"/>
                  </a:lnTo>
                  <a:lnTo>
                    <a:pt x="978" y="2227"/>
                  </a:lnTo>
                  <a:lnTo>
                    <a:pt x="1019" y="2204"/>
                  </a:lnTo>
                  <a:lnTo>
                    <a:pt x="1068" y="2159"/>
                  </a:lnTo>
                  <a:lnTo>
                    <a:pt x="1100" y="2108"/>
                  </a:lnTo>
                  <a:lnTo>
                    <a:pt x="1116" y="2062"/>
                  </a:lnTo>
                  <a:lnTo>
                    <a:pt x="1118" y="2016"/>
                  </a:lnTo>
                  <a:lnTo>
                    <a:pt x="1118" y="1971"/>
                  </a:lnTo>
                  <a:lnTo>
                    <a:pt x="1100" y="1925"/>
                  </a:lnTo>
                  <a:lnTo>
                    <a:pt x="1060" y="1860"/>
                  </a:lnTo>
                  <a:lnTo>
                    <a:pt x="1058" y="1835"/>
                  </a:lnTo>
                  <a:lnTo>
                    <a:pt x="1072" y="1789"/>
                  </a:lnTo>
                  <a:lnTo>
                    <a:pt x="1111" y="1751"/>
                  </a:lnTo>
                  <a:lnTo>
                    <a:pt x="1748" y="1751"/>
                  </a:lnTo>
                  <a:lnTo>
                    <a:pt x="1748" y="1139"/>
                  </a:lnTo>
                  <a:lnTo>
                    <a:pt x="1748" y="1110"/>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0" name="Freeform 31"/>
            <p:cNvSpPr>
              <a:spLocks/>
            </p:cNvSpPr>
            <p:nvPr/>
          </p:nvSpPr>
          <p:spPr bwMode="blackWhite">
            <a:xfrm>
              <a:off x="5390" y="1790"/>
              <a:ext cx="412" cy="409"/>
            </a:xfrm>
            <a:custGeom>
              <a:avLst/>
              <a:gdLst>
                <a:gd name="T0" fmla="*/ 1133 w 1747"/>
                <a:gd name="T1" fmla="*/ 1751 h 1751"/>
                <a:gd name="T2" fmla="*/ 1747 w 1747"/>
                <a:gd name="T3" fmla="*/ 1751 h 1751"/>
                <a:gd name="T4" fmla="*/ 1747 w 1747"/>
                <a:gd name="T5" fmla="*/ 0 h 1751"/>
                <a:gd name="T6" fmla="*/ 0 w 1747"/>
                <a:gd name="T7" fmla="*/ 0 h 1751"/>
                <a:gd name="T8" fmla="*/ 0 w 1747"/>
                <a:gd name="T9" fmla="*/ 641 h 1751"/>
                <a:gd name="T10" fmla="*/ 47 w 1747"/>
                <a:gd name="T11" fmla="*/ 675 h 1751"/>
                <a:gd name="T12" fmla="*/ 91 w 1747"/>
                <a:gd name="T13" fmla="*/ 688 h 1751"/>
                <a:gd name="T14" fmla="*/ 115 w 1747"/>
                <a:gd name="T15" fmla="*/ 688 h 1751"/>
                <a:gd name="T16" fmla="*/ 182 w 1747"/>
                <a:gd name="T17" fmla="*/ 648 h 1751"/>
                <a:gd name="T18" fmla="*/ 227 w 1747"/>
                <a:gd name="T19" fmla="*/ 629 h 1751"/>
                <a:gd name="T20" fmla="*/ 274 w 1747"/>
                <a:gd name="T21" fmla="*/ 628 h 1751"/>
                <a:gd name="T22" fmla="*/ 319 w 1747"/>
                <a:gd name="T23" fmla="*/ 630 h 1751"/>
                <a:gd name="T24" fmla="*/ 364 w 1747"/>
                <a:gd name="T25" fmla="*/ 648 h 1751"/>
                <a:gd name="T26" fmla="*/ 416 w 1747"/>
                <a:gd name="T27" fmla="*/ 679 h 1751"/>
                <a:gd name="T28" fmla="*/ 463 w 1747"/>
                <a:gd name="T29" fmla="*/ 727 h 1751"/>
                <a:gd name="T30" fmla="*/ 485 w 1747"/>
                <a:gd name="T31" fmla="*/ 770 h 1751"/>
                <a:gd name="T32" fmla="*/ 501 w 1747"/>
                <a:gd name="T33" fmla="*/ 812 h 1751"/>
                <a:gd name="T34" fmla="*/ 501 w 1747"/>
                <a:gd name="T35" fmla="*/ 874 h 1751"/>
                <a:gd name="T36" fmla="*/ 501 w 1747"/>
                <a:gd name="T37" fmla="*/ 876 h 1751"/>
                <a:gd name="T38" fmla="*/ 501 w 1747"/>
                <a:gd name="T39" fmla="*/ 936 h 1751"/>
                <a:gd name="T40" fmla="*/ 485 w 1747"/>
                <a:gd name="T41" fmla="*/ 978 h 1751"/>
                <a:gd name="T42" fmla="*/ 463 w 1747"/>
                <a:gd name="T43" fmla="*/ 1022 h 1751"/>
                <a:gd name="T44" fmla="*/ 416 w 1747"/>
                <a:gd name="T45" fmla="*/ 1070 h 1751"/>
                <a:gd name="T46" fmla="*/ 364 w 1747"/>
                <a:gd name="T47" fmla="*/ 1101 h 1751"/>
                <a:gd name="T48" fmla="*/ 319 w 1747"/>
                <a:gd name="T49" fmla="*/ 1118 h 1751"/>
                <a:gd name="T50" fmla="*/ 274 w 1747"/>
                <a:gd name="T51" fmla="*/ 1122 h 1751"/>
                <a:gd name="T52" fmla="*/ 227 w 1747"/>
                <a:gd name="T53" fmla="*/ 1121 h 1751"/>
                <a:gd name="T54" fmla="*/ 182 w 1747"/>
                <a:gd name="T55" fmla="*/ 1101 h 1751"/>
                <a:gd name="T56" fmla="*/ 116 w 1747"/>
                <a:gd name="T57" fmla="*/ 1060 h 1751"/>
                <a:gd name="T58" fmla="*/ 91 w 1747"/>
                <a:gd name="T59" fmla="*/ 1060 h 1751"/>
                <a:gd name="T60" fmla="*/ 47 w 1747"/>
                <a:gd name="T61" fmla="*/ 1074 h 1751"/>
                <a:gd name="T62" fmla="*/ 0 w 1747"/>
                <a:gd name="T63" fmla="*/ 1110 h 1751"/>
                <a:gd name="T64" fmla="*/ 0 w 1747"/>
                <a:gd name="T65" fmla="*/ 1751 h 1751"/>
                <a:gd name="T66" fmla="*/ 634 w 1747"/>
                <a:gd name="T67" fmla="*/ 1751 h 1751"/>
                <a:gd name="T68" fmla="*/ 633 w 1747"/>
                <a:gd name="T69" fmla="*/ 1747 h 1751"/>
                <a:gd name="T70" fmla="*/ 677 w 1747"/>
                <a:gd name="T71" fmla="*/ 1697 h 1751"/>
                <a:gd name="T72" fmla="*/ 689 w 1747"/>
                <a:gd name="T73" fmla="*/ 1651 h 1751"/>
                <a:gd name="T74" fmla="*/ 689 w 1747"/>
                <a:gd name="T75" fmla="*/ 1627 h 1751"/>
                <a:gd name="T76" fmla="*/ 649 w 1747"/>
                <a:gd name="T77" fmla="*/ 1561 h 1751"/>
                <a:gd name="T78" fmla="*/ 629 w 1747"/>
                <a:gd name="T79" fmla="*/ 1515 h 1751"/>
                <a:gd name="T80" fmla="*/ 629 w 1747"/>
                <a:gd name="T81" fmla="*/ 1469 h 1751"/>
                <a:gd name="T82" fmla="*/ 633 w 1747"/>
                <a:gd name="T83" fmla="*/ 1424 h 1751"/>
                <a:gd name="T84" fmla="*/ 649 w 1747"/>
                <a:gd name="T85" fmla="*/ 1377 h 1751"/>
                <a:gd name="T86" fmla="*/ 681 w 1747"/>
                <a:gd name="T87" fmla="*/ 1327 h 1751"/>
                <a:gd name="T88" fmla="*/ 729 w 1747"/>
                <a:gd name="T89" fmla="*/ 1280 h 1751"/>
                <a:gd name="T90" fmla="*/ 771 w 1747"/>
                <a:gd name="T91" fmla="*/ 1260 h 1751"/>
                <a:gd name="T92" fmla="*/ 814 w 1747"/>
                <a:gd name="T93" fmla="*/ 1241 h 1751"/>
                <a:gd name="T94" fmla="*/ 876 w 1747"/>
                <a:gd name="T95" fmla="*/ 1241 h 1751"/>
                <a:gd name="T96" fmla="*/ 937 w 1747"/>
                <a:gd name="T97" fmla="*/ 1241 h 1751"/>
                <a:gd name="T98" fmla="*/ 979 w 1747"/>
                <a:gd name="T99" fmla="*/ 1260 h 1751"/>
                <a:gd name="T100" fmla="*/ 1023 w 1747"/>
                <a:gd name="T101" fmla="*/ 1280 h 1751"/>
                <a:gd name="T102" fmla="*/ 1072 w 1747"/>
                <a:gd name="T103" fmla="*/ 1327 h 1751"/>
                <a:gd name="T104" fmla="*/ 1101 w 1747"/>
                <a:gd name="T105" fmla="*/ 1377 h 1751"/>
                <a:gd name="T106" fmla="*/ 1120 w 1747"/>
                <a:gd name="T107" fmla="*/ 1424 h 1751"/>
                <a:gd name="T108" fmla="*/ 1123 w 1747"/>
                <a:gd name="T109" fmla="*/ 1469 h 1751"/>
                <a:gd name="T110" fmla="*/ 1123 w 1747"/>
                <a:gd name="T111" fmla="*/ 1515 h 1751"/>
                <a:gd name="T112" fmla="*/ 1101 w 1747"/>
                <a:gd name="T113" fmla="*/ 1561 h 1751"/>
                <a:gd name="T114" fmla="*/ 1063 w 1747"/>
                <a:gd name="T115" fmla="*/ 1626 h 1751"/>
                <a:gd name="T116" fmla="*/ 1062 w 1747"/>
                <a:gd name="T117" fmla="*/ 1651 h 1751"/>
                <a:gd name="T118" fmla="*/ 1075 w 1747"/>
                <a:gd name="T119" fmla="*/ 1697 h 1751"/>
                <a:gd name="T120" fmla="*/ 1123 w 1747"/>
                <a:gd name="T121" fmla="*/ 1742 h 1751"/>
                <a:gd name="T122" fmla="*/ 1133 w 1747"/>
                <a:gd name="T123" fmla="*/ 1751 h 1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47" h="1751">
                  <a:moveTo>
                    <a:pt x="1133" y="1751"/>
                  </a:moveTo>
                  <a:lnTo>
                    <a:pt x="1747" y="1751"/>
                  </a:lnTo>
                  <a:lnTo>
                    <a:pt x="1747" y="0"/>
                  </a:lnTo>
                  <a:lnTo>
                    <a:pt x="0" y="0"/>
                  </a:lnTo>
                  <a:lnTo>
                    <a:pt x="0" y="641"/>
                  </a:lnTo>
                  <a:lnTo>
                    <a:pt x="47" y="675"/>
                  </a:lnTo>
                  <a:lnTo>
                    <a:pt x="91" y="688"/>
                  </a:lnTo>
                  <a:lnTo>
                    <a:pt x="115" y="688"/>
                  </a:lnTo>
                  <a:lnTo>
                    <a:pt x="182" y="648"/>
                  </a:lnTo>
                  <a:lnTo>
                    <a:pt x="227" y="629"/>
                  </a:lnTo>
                  <a:lnTo>
                    <a:pt x="274" y="628"/>
                  </a:lnTo>
                  <a:lnTo>
                    <a:pt x="319" y="630"/>
                  </a:lnTo>
                  <a:lnTo>
                    <a:pt x="364" y="648"/>
                  </a:lnTo>
                  <a:lnTo>
                    <a:pt x="416" y="679"/>
                  </a:lnTo>
                  <a:lnTo>
                    <a:pt x="463" y="727"/>
                  </a:lnTo>
                  <a:lnTo>
                    <a:pt x="485" y="770"/>
                  </a:lnTo>
                  <a:lnTo>
                    <a:pt x="501" y="812"/>
                  </a:lnTo>
                  <a:lnTo>
                    <a:pt x="501" y="874"/>
                  </a:lnTo>
                  <a:lnTo>
                    <a:pt x="501" y="876"/>
                  </a:lnTo>
                  <a:lnTo>
                    <a:pt x="501" y="936"/>
                  </a:lnTo>
                  <a:lnTo>
                    <a:pt x="485" y="978"/>
                  </a:lnTo>
                  <a:lnTo>
                    <a:pt x="463" y="1022"/>
                  </a:lnTo>
                  <a:lnTo>
                    <a:pt x="416" y="1070"/>
                  </a:lnTo>
                  <a:lnTo>
                    <a:pt x="364" y="1101"/>
                  </a:lnTo>
                  <a:lnTo>
                    <a:pt x="319" y="1118"/>
                  </a:lnTo>
                  <a:lnTo>
                    <a:pt x="274" y="1122"/>
                  </a:lnTo>
                  <a:lnTo>
                    <a:pt x="227" y="1121"/>
                  </a:lnTo>
                  <a:lnTo>
                    <a:pt x="182" y="1101"/>
                  </a:lnTo>
                  <a:lnTo>
                    <a:pt x="116" y="1060"/>
                  </a:lnTo>
                  <a:lnTo>
                    <a:pt x="91" y="1060"/>
                  </a:lnTo>
                  <a:lnTo>
                    <a:pt x="47" y="1074"/>
                  </a:lnTo>
                  <a:lnTo>
                    <a:pt x="0" y="1110"/>
                  </a:lnTo>
                  <a:lnTo>
                    <a:pt x="0" y="1751"/>
                  </a:lnTo>
                  <a:lnTo>
                    <a:pt x="634" y="1751"/>
                  </a:lnTo>
                  <a:lnTo>
                    <a:pt x="633" y="1747"/>
                  </a:lnTo>
                  <a:lnTo>
                    <a:pt x="677" y="1697"/>
                  </a:lnTo>
                  <a:lnTo>
                    <a:pt x="689" y="1651"/>
                  </a:lnTo>
                  <a:lnTo>
                    <a:pt x="689" y="1627"/>
                  </a:lnTo>
                  <a:lnTo>
                    <a:pt x="649" y="1561"/>
                  </a:lnTo>
                  <a:lnTo>
                    <a:pt x="629" y="1515"/>
                  </a:lnTo>
                  <a:lnTo>
                    <a:pt x="629" y="1469"/>
                  </a:lnTo>
                  <a:lnTo>
                    <a:pt x="633" y="1424"/>
                  </a:lnTo>
                  <a:lnTo>
                    <a:pt x="649" y="1377"/>
                  </a:lnTo>
                  <a:lnTo>
                    <a:pt x="681" y="1327"/>
                  </a:lnTo>
                  <a:lnTo>
                    <a:pt x="729" y="1280"/>
                  </a:lnTo>
                  <a:lnTo>
                    <a:pt x="771" y="1260"/>
                  </a:lnTo>
                  <a:lnTo>
                    <a:pt x="814" y="1241"/>
                  </a:lnTo>
                  <a:lnTo>
                    <a:pt x="876" y="1241"/>
                  </a:lnTo>
                  <a:lnTo>
                    <a:pt x="937" y="1241"/>
                  </a:lnTo>
                  <a:lnTo>
                    <a:pt x="979" y="1260"/>
                  </a:lnTo>
                  <a:lnTo>
                    <a:pt x="1023" y="1280"/>
                  </a:lnTo>
                  <a:lnTo>
                    <a:pt x="1072" y="1327"/>
                  </a:lnTo>
                  <a:lnTo>
                    <a:pt x="1101" y="1377"/>
                  </a:lnTo>
                  <a:lnTo>
                    <a:pt x="1120" y="1424"/>
                  </a:lnTo>
                  <a:lnTo>
                    <a:pt x="1123" y="1469"/>
                  </a:lnTo>
                  <a:lnTo>
                    <a:pt x="1123" y="1515"/>
                  </a:lnTo>
                  <a:lnTo>
                    <a:pt x="1101" y="1561"/>
                  </a:lnTo>
                  <a:lnTo>
                    <a:pt x="1063" y="1626"/>
                  </a:lnTo>
                  <a:lnTo>
                    <a:pt x="1062" y="1651"/>
                  </a:lnTo>
                  <a:lnTo>
                    <a:pt x="1075" y="1697"/>
                  </a:lnTo>
                  <a:lnTo>
                    <a:pt x="1123" y="1742"/>
                  </a:lnTo>
                  <a:lnTo>
                    <a:pt x="1133" y="1751"/>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1" name="Freeform 32"/>
            <p:cNvSpPr>
              <a:spLocks/>
            </p:cNvSpPr>
            <p:nvPr/>
          </p:nvSpPr>
          <p:spPr bwMode="blackWhite">
            <a:xfrm>
              <a:off x="3750" y="2198"/>
              <a:ext cx="411" cy="405"/>
            </a:xfrm>
            <a:custGeom>
              <a:avLst/>
              <a:gdLst>
                <a:gd name="T0" fmla="*/ 675 w 1745"/>
                <a:gd name="T1" fmla="*/ 42 h 1739"/>
                <a:gd name="T2" fmla="*/ 687 w 1745"/>
                <a:gd name="T3" fmla="*/ 112 h 1739"/>
                <a:gd name="T4" fmla="*/ 628 w 1745"/>
                <a:gd name="T5" fmla="*/ 224 h 1739"/>
                <a:gd name="T6" fmla="*/ 630 w 1745"/>
                <a:gd name="T7" fmla="*/ 315 h 1739"/>
                <a:gd name="T8" fmla="*/ 679 w 1745"/>
                <a:gd name="T9" fmla="*/ 412 h 1739"/>
                <a:gd name="T10" fmla="*/ 770 w 1745"/>
                <a:gd name="T11" fmla="*/ 480 h 1739"/>
                <a:gd name="T12" fmla="*/ 872 w 1745"/>
                <a:gd name="T13" fmla="*/ 496 h 1739"/>
                <a:gd name="T14" fmla="*/ 934 w 1745"/>
                <a:gd name="T15" fmla="*/ 496 h 1739"/>
                <a:gd name="T16" fmla="*/ 1019 w 1745"/>
                <a:gd name="T17" fmla="*/ 457 h 1739"/>
                <a:gd name="T18" fmla="*/ 1100 w 1745"/>
                <a:gd name="T19" fmla="*/ 361 h 1739"/>
                <a:gd name="T20" fmla="*/ 1120 w 1745"/>
                <a:gd name="T21" fmla="*/ 269 h 1739"/>
                <a:gd name="T22" fmla="*/ 1100 w 1745"/>
                <a:gd name="T23" fmla="*/ 178 h 1739"/>
                <a:gd name="T24" fmla="*/ 1056 w 1745"/>
                <a:gd name="T25" fmla="*/ 88 h 1739"/>
                <a:gd name="T26" fmla="*/ 1116 w 1745"/>
                <a:gd name="T27" fmla="*/ 0 h 1739"/>
                <a:gd name="T28" fmla="*/ 1745 w 1745"/>
                <a:gd name="T29" fmla="*/ 4 h 1739"/>
                <a:gd name="T30" fmla="*/ 1704 w 1745"/>
                <a:gd name="T31" fmla="*/ 680 h 1739"/>
                <a:gd name="T32" fmla="*/ 1633 w 1745"/>
                <a:gd name="T33" fmla="*/ 693 h 1739"/>
                <a:gd name="T34" fmla="*/ 1519 w 1745"/>
                <a:gd name="T35" fmla="*/ 636 h 1739"/>
                <a:gd name="T36" fmla="*/ 1430 w 1745"/>
                <a:gd name="T37" fmla="*/ 638 h 1739"/>
                <a:gd name="T38" fmla="*/ 1333 w 1745"/>
                <a:gd name="T39" fmla="*/ 685 h 1739"/>
                <a:gd name="T40" fmla="*/ 1264 w 1745"/>
                <a:gd name="T41" fmla="*/ 778 h 1739"/>
                <a:gd name="T42" fmla="*/ 1247 w 1745"/>
                <a:gd name="T43" fmla="*/ 880 h 1739"/>
                <a:gd name="T44" fmla="*/ 1264 w 1745"/>
                <a:gd name="T45" fmla="*/ 985 h 1739"/>
                <a:gd name="T46" fmla="*/ 1333 w 1745"/>
                <a:gd name="T47" fmla="*/ 1077 h 1739"/>
                <a:gd name="T48" fmla="*/ 1430 w 1745"/>
                <a:gd name="T49" fmla="*/ 1124 h 1739"/>
                <a:gd name="T50" fmla="*/ 1519 w 1745"/>
                <a:gd name="T51" fmla="*/ 1127 h 1739"/>
                <a:gd name="T52" fmla="*/ 1634 w 1745"/>
                <a:gd name="T53" fmla="*/ 1066 h 1739"/>
                <a:gd name="T54" fmla="*/ 1704 w 1745"/>
                <a:gd name="T55" fmla="*/ 1081 h 1739"/>
                <a:gd name="T56" fmla="*/ 1745 w 1745"/>
                <a:gd name="T57" fmla="*/ 1727 h 1739"/>
                <a:gd name="T58" fmla="*/ 1121 w 1745"/>
                <a:gd name="T59" fmla="*/ 1739 h 1739"/>
                <a:gd name="T60" fmla="*/ 1056 w 1745"/>
                <a:gd name="T61" fmla="*/ 1651 h 1739"/>
                <a:gd name="T62" fmla="*/ 1100 w 1745"/>
                <a:gd name="T63" fmla="*/ 1560 h 1739"/>
                <a:gd name="T64" fmla="*/ 1120 w 1745"/>
                <a:gd name="T65" fmla="*/ 1469 h 1739"/>
                <a:gd name="T66" fmla="*/ 1100 w 1745"/>
                <a:gd name="T67" fmla="*/ 1378 h 1739"/>
                <a:gd name="T68" fmla="*/ 1019 w 1745"/>
                <a:gd name="T69" fmla="*/ 1281 h 1739"/>
                <a:gd name="T70" fmla="*/ 934 w 1745"/>
                <a:gd name="T71" fmla="*/ 1243 h 1739"/>
                <a:gd name="T72" fmla="*/ 872 w 1745"/>
                <a:gd name="T73" fmla="*/ 1243 h 1739"/>
                <a:gd name="T74" fmla="*/ 770 w 1745"/>
                <a:gd name="T75" fmla="*/ 1257 h 1739"/>
                <a:gd name="T76" fmla="*/ 679 w 1745"/>
                <a:gd name="T77" fmla="*/ 1326 h 1739"/>
                <a:gd name="T78" fmla="*/ 630 w 1745"/>
                <a:gd name="T79" fmla="*/ 1424 h 1739"/>
                <a:gd name="T80" fmla="*/ 628 w 1745"/>
                <a:gd name="T81" fmla="*/ 1515 h 1739"/>
                <a:gd name="T82" fmla="*/ 687 w 1745"/>
                <a:gd name="T83" fmla="*/ 1628 h 1739"/>
                <a:gd name="T84" fmla="*/ 675 w 1745"/>
                <a:gd name="T85" fmla="*/ 1697 h 1739"/>
                <a:gd name="T86" fmla="*/ 0 w 1745"/>
                <a:gd name="T87" fmla="*/ 1727 h 1739"/>
                <a:gd name="T88" fmla="*/ 614 w 1745"/>
                <a:gd name="T89" fmla="*/ 0 h 1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45" h="1739">
                  <a:moveTo>
                    <a:pt x="634" y="4"/>
                  </a:moveTo>
                  <a:lnTo>
                    <a:pt x="675" y="42"/>
                  </a:lnTo>
                  <a:lnTo>
                    <a:pt x="687" y="88"/>
                  </a:lnTo>
                  <a:lnTo>
                    <a:pt x="687" y="112"/>
                  </a:lnTo>
                  <a:lnTo>
                    <a:pt x="645" y="178"/>
                  </a:lnTo>
                  <a:lnTo>
                    <a:pt x="628" y="224"/>
                  </a:lnTo>
                  <a:lnTo>
                    <a:pt x="626" y="269"/>
                  </a:lnTo>
                  <a:lnTo>
                    <a:pt x="630" y="315"/>
                  </a:lnTo>
                  <a:lnTo>
                    <a:pt x="645" y="361"/>
                  </a:lnTo>
                  <a:lnTo>
                    <a:pt x="679" y="412"/>
                  </a:lnTo>
                  <a:lnTo>
                    <a:pt x="727" y="457"/>
                  </a:lnTo>
                  <a:lnTo>
                    <a:pt x="770" y="480"/>
                  </a:lnTo>
                  <a:lnTo>
                    <a:pt x="812" y="496"/>
                  </a:lnTo>
                  <a:lnTo>
                    <a:pt x="872" y="496"/>
                  </a:lnTo>
                  <a:lnTo>
                    <a:pt x="874" y="496"/>
                  </a:lnTo>
                  <a:lnTo>
                    <a:pt x="934" y="496"/>
                  </a:lnTo>
                  <a:lnTo>
                    <a:pt x="978" y="480"/>
                  </a:lnTo>
                  <a:lnTo>
                    <a:pt x="1019" y="457"/>
                  </a:lnTo>
                  <a:lnTo>
                    <a:pt x="1067" y="412"/>
                  </a:lnTo>
                  <a:lnTo>
                    <a:pt x="1100" y="361"/>
                  </a:lnTo>
                  <a:lnTo>
                    <a:pt x="1117" y="315"/>
                  </a:lnTo>
                  <a:lnTo>
                    <a:pt x="1120" y="269"/>
                  </a:lnTo>
                  <a:lnTo>
                    <a:pt x="1118" y="224"/>
                  </a:lnTo>
                  <a:lnTo>
                    <a:pt x="1100" y="178"/>
                  </a:lnTo>
                  <a:lnTo>
                    <a:pt x="1057" y="113"/>
                  </a:lnTo>
                  <a:lnTo>
                    <a:pt x="1056" y="88"/>
                  </a:lnTo>
                  <a:lnTo>
                    <a:pt x="1072" y="42"/>
                  </a:lnTo>
                  <a:lnTo>
                    <a:pt x="1116" y="0"/>
                  </a:lnTo>
                  <a:lnTo>
                    <a:pt x="1113" y="4"/>
                  </a:lnTo>
                  <a:lnTo>
                    <a:pt x="1745" y="4"/>
                  </a:lnTo>
                  <a:lnTo>
                    <a:pt x="1745" y="647"/>
                  </a:lnTo>
                  <a:lnTo>
                    <a:pt x="1704" y="680"/>
                  </a:lnTo>
                  <a:lnTo>
                    <a:pt x="1658" y="694"/>
                  </a:lnTo>
                  <a:lnTo>
                    <a:pt x="1633" y="693"/>
                  </a:lnTo>
                  <a:lnTo>
                    <a:pt x="1567" y="654"/>
                  </a:lnTo>
                  <a:lnTo>
                    <a:pt x="1519" y="636"/>
                  </a:lnTo>
                  <a:lnTo>
                    <a:pt x="1475" y="636"/>
                  </a:lnTo>
                  <a:lnTo>
                    <a:pt x="1430" y="638"/>
                  </a:lnTo>
                  <a:lnTo>
                    <a:pt x="1384" y="654"/>
                  </a:lnTo>
                  <a:lnTo>
                    <a:pt x="1333" y="685"/>
                  </a:lnTo>
                  <a:lnTo>
                    <a:pt x="1288" y="734"/>
                  </a:lnTo>
                  <a:lnTo>
                    <a:pt x="1264" y="778"/>
                  </a:lnTo>
                  <a:lnTo>
                    <a:pt x="1247" y="818"/>
                  </a:lnTo>
                  <a:lnTo>
                    <a:pt x="1247" y="880"/>
                  </a:lnTo>
                  <a:lnTo>
                    <a:pt x="1247" y="942"/>
                  </a:lnTo>
                  <a:lnTo>
                    <a:pt x="1264" y="985"/>
                  </a:lnTo>
                  <a:lnTo>
                    <a:pt x="1288" y="1027"/>
                  </a:lnTo>
                  <a:lnTo>
                    <a:pt x="1333" y="1077"/>
                  </a:lnTo>
                  <a:lnTo>
                    <a:pt x="1384" y="1107"/>
                  </a:lnTo>
                  <a:lnTo>
                    <a:pt x="1430" y="1124"/>
                  </a:lnTo>
                  <a:lnTo>
                    <a:pt x="1475" y="1127"/>
                  </a:lnTo>
                  <a:lnTo>
                    <a:pt x="1519" y="1127"/>
                  </a:lnTo>
                  <a:lnTo>
                    <a:pt x="1567" y="1107"/>
                  </a:lnTo>
                  <a:lnTo>
                    <a:pt x="1634" y="1066"/>
                  </a:lnTo>
                  <a:lnTo>
                    <a:pt x="1658" y="1066"/>
                  </a:lnTo>
                  <a:lnTo>
                    <a:pt x="1704" y="1081"/>
                  </a:lnTo>
                  <a:lnTo>
                    <a:pt x="1745" y="1115"/>
                  </a:lnTo>
                  <a:lnTo>
                    <a:pt x="1745" y="1727"/>
                  </a:lnTo>
                  <a:lnTo>
                    <a:pt x="1133" y="1727"/>
                  </a:lnTo>
                  <a:lnTo>
                    <a:pt x="1121" y="1739"/>
                  </a:lnTo>
                  <a:lnTo>
                    <a:pt x="1072" y="1697"/>
                  </a:lnTo>
                  <a:lnTo>
                    <a:pt x="1056" y="1651"/>
                  </a:lnTo>
                  <a:lnTo>
                    <a:pt x="1057" y="1628"/>
                  </a:lnTo>
                  <a:lnTo>
                    <a:pt x="1100" y="1560"/>
                  </a:lnTo>
                  <a:lnTo>
                    <a:pt x="1118" y="1515"/>
                  </a:lnTo>
                  <a:lnTo>
                    <a:pt x="1120" y="1469"/>
                  </a:lnTo>
                  <a:lnTo>
                    <a:pt x="1117" y="1424"/>
                  </a:lnTo>
                  <a:lnTo>
                    <a:pt x="1100" y="1378"/>
                  </a:lnTo>
                  <a:lnTo>
                    <a:pt x="1067" y="1326"/>
                  </a:lnTo>
                  <a:lnTo>
                    <a:pt x="1019" y="1281"/>
                  </a:lnTo>
                  <a:lnTo>
                    <a:pt x="978" y="1257"/>
                  </a:lnTo>
                  <a:lnTo>
                    <a:pt x="934" y="1243"/>
                  </a:lnTo>
                  <a:lnTo>
                    <a:pt x="874" y="1243"/>
                  </a:lnTo>
                  <a:lnTo>
                    <a:pt x="872" y="1243"/>
                  </a:lnTo>
                  <a:lnTo>
                    <a:pt x="812" y="1243"/>
                  </a:lnTo>
                  <a:lnTo>
                    <a:pt x="770" y="1257"/>
                  </a:lnTo>
                  <a:lnTo>
                    <a:pt x="727" y="1281"/>
                  </a:lnTo>
                  <a:lnTo>
                    <a:pt x="679" y="1326"/>
                  </a:lnTo>
                  <a:lnTo>
                    <a:pt x="645" y="1378"/>
                  </a:lnTo>
                  <a:lnTo>
                    <a:pt x="630" y="1424"/>
                  </a:lnTo>
                  <a:lnTo>
                    <a:pt x="626" y="1469"/>
                  </a:lnTo>
                  <a:lnTo>
                    <a:pt x="628" y="1515"/>
                  </a:lnTo>
                  <a:lnTo>
                    <a:pt x="645" y="1560"/>
                  </a:lnTo>
                  <a:lnTo>
                    <a:pt x="687" y="1628"/>
                  </a:lnTo>
                  <a:lnTo>
                    <a:pt x="687" y="1651"/>
                  </a:lnTo>
                  <a:lnTo>
                    <a:pt x="675" y="1697"/>
                  </a:lnTo>
                  <a:lnTo>
                    <a:pt x="634" y="1727"/>
                  </a:lnTo>
                  <a:lnTo>
                    <a:pt x="0" y="1727"/>
                  </a:lnTo>
                  <a:lnTo>
                    <a:pt x="0" y="4"/>
                  </a:lnTo>
                  <a:lnTo>
                    <a:pt x="614" y="0"/>
                  </a:lnTo>
                  <a:lnTo>
                    <a:pt x="634" y="4"/>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2" name="Freeform 33"/>
            <p:cNvSpPr>
              <a:spLocks/>
            </p:cNvSpPr>
            <p:nvPr/>
          </p:nvSpPr>
          <p:spPr bwMode="blackWhite">
            <a:xfrm>
              <a:off x="4037" y="2198"/>
              <a:ext cx="649" cy="521"/>
            </a:xfrm>
            <a:custGeom>
              <a:avLst/>
              <a:gdLst>
                <a:gd name="T0" fmla="*/ 2250 w 2753"/>
                <a:gd name="T1" fmla="*/ 1739 h 2241"/>
                <a:gd name="T2" fmla="*/ 2300 w 2753"/>
                <a:gd name="T3" fmla="*/ 1081 h 2241"/>
                <a:gd name="T4" fmla="*/ 2367 w 2753"/>
                <a:gd name="T5" fmla="*/ 1066 h 2241"/>
                <a:gd name="T6" fmla="*/ 2479 w 2753"/>
                <a:gd name="T7" fmla="*/ 1127 h 2241"/>
                <a:gd name="T8" fmla="*/ 2572 w 2753"/>
                <a:gd name="T9" fmla="*/ 1124 h 2241"/>
                <a:gd name="T10" fmla="*/ 2668 w 2753"/>
                <a:gd name="T11" fmla="*/ 1077 h 2241"/>
                <a:gd name="T12" fmla="*/ 2735 w 2753"/>
                <a:gd name="T13" fmla="*/ 985 h 2241"/>
                <a:gd name="T14" fmla="*/ 2753 w 2753"/>
                <a:gd name="T15" fmla="*/ 880 h 2241"/>
                <a:gd name="T16" fmla="*/ 2735 w 2753"/>
                <a:gd name="T17" fmla="*/ 778 h 2241"/>
                <a:gd name="T18" fmla="*/ 2668 w 2753"/>
                <a:gd name="T19" fmla="*/ 685 h 2241"/>
                <a:gd name="T20" fmla="*/ 2572 w 2753"/>
                <a:gd name="T21" fmla="*/ 638 h 2241"/>
                <a:gd name="T22" fmla="*/ 2479 w 2753"/>
                <a:gd name="T23" fmla="*/ 636 h 2241"/>
                <a:gd name="T24" fmla="*/ 2368 w 2753"/>
                <a:gd name="T25" fmla="*/ 693 h 2241"/>
                <a:gd name="T26" fmla="*/ 2300 w 2753"/>
                <a:gd name="T27" fmla="*/ 680 h 2241"/>
                <a:gd name="T28" fmla="*/ 2250 w 2753"/>
                <a:gd name="T29" fmla="*/ 4 h 2241"/>
                <a:gd name="T30" fmla="*/ 1619 w 2753"/>
                <a:gd name="T31" fmla="*/ 0 h 2241"/>
                <a:gd name="T32" fmla="*/ 1561 w 2753"/>
                <a:gd name="T33" fmla="*/ 88 h 2241"/>
                <a:gd name="T34" fmla="*/ 1602 w 2753"/>
                <a:gd name="T35" fmla="*/ 178 h 2241"/>
                <a:gd name="T36" fmla="*/ 1622 w 2753"/>
                <a:gd name="T37" fmla="*/ 269 h 2241"/>
                <a:gd name="T38" fmla="*/ 1602 w 2753"/>
                <a:gd name="T39" fmla="*/ 361 h 2241"/>
                <a:gd name="T40" fmla="*/ 1521 w 2753"/>
                <a:gd name="T41" fmla="*/ 457 h 2241"/>
                <a:gd name="T42" fmla="*/ 1436 w 2753"/>
                <a:gd name="T43" fmla="*/ 496 h 2241"/>
                <a:gd name="T44" fmla="*/ 1375 w 2753"/>
                <a:gd name="T45" fmla="*/ 496 h 2241"/>
                <a:gd name="T46" fmla="*/ 1272 w 2753"/>
                <a:gd name="T47" fmla="*/ 480 h 2241"/>
                <a:gd name="T48" fmla="*/ 1180 w 2753"/>
                <a:gd name="T49" fmla="*/ 412 h 2241"/>
                <a:gd name="T50" fmla="*/ 1133 w 2753"/>
                <a:gd name="T51" fmla="*/ 315 h 2241"/>
                <a:gd name="T52" fmla="*/ 1131 w 2753"/>
                <a:gd name="T53" fmla="*/ 224 h 2241"/>
                <a:gd name="T54" fmla="*/ 1189 w 2753"/>
                <a:gd name="T55" fmla="*/ 112 h 2241"/>
                <a:gd name="T56" fmla="*/ 1176 w 2753"/>
                <a:gd name="T57" fmla="*/ 42 h 2241"/>
                <a:gd name="T58" fmla="*/ 1138 w 2753"/>
                <a:gd name="T59" fmla="*/ 4 h 2241"/>
                <a:gd name="T60" fmla="*/ 500 w 2753"/>
                <a:gd name="T61" fmla="*/ 647 h 2241"/>
                <a:gd name="T62" fmla="*/ 411 w 2753"/>
                <a:gd name="T63" fmla="*/ 694 h 2241"/>
                <a:gd name="T64" fmla="*/ 320 w 2753"/>
                <a:gd name="T65" fmla="*/ 654 h 2241"/>
                <a:gd name="T66" fmla="*/ 227 w 2753"/>
                <a:gd name="T67" fmla="*/ 636 h 2241"/>
                <a:gd name="T68" fmla="*/ 137 w 2753"/>
                <a:gd name="T69" fmla="*/ 654 h 2241"/>
                <a:gd name="T70" fmla="*/ 40 w 2753"/>
                <a:gd name="T71" fmla="*/ 734 h 2241"/>
                <a:gd name="T72" fmla="*/ 0 w 2753"/>
                <a:gd name="T73" fmla="*/ 818 h 2241"/>
                <a:gd name="T74" fmla="*/ 0 w 2753"/>
                <a:gd name="T75" fmla="*/ 942 h 2241"/>
                <a:gd name="T76" fmla="*/ 40 w 2753"/>
                <a:gd name="T77" fmla="*/ 1027 h 2241"/>
                <a:gd name="T78" fmla="*/ 137 w 2753"/>
                <a:gd name="T79" fmla="*/ 1107 h 2241"/>
                <a:gd name="T80" fmla="*/ 227 w 2753"/>
                <a:gd name="T81" fmla="*/ 1127 h 2241"/>
                <a:gd name="T82" fmla="*/ 320 w 2753"/>
                <a:gd name="T83" fmla="*/ 1107 h 2241"/>
                <a:gd name="T84" fmla="*/ 411 w 2753"/>
                <a:gd name="T85" fmla="*/ 1066 h 2241"/>
                <a:gd name="T86" fmla="*/ 500 w 2753"/>
                <a:gd name="T87" fmla="*/ 1124 h 2241"/>
                <a:gd name="T88" fmla="*/ 500 w 2753"/>
                <a:gd name="T89" fmla="*/ 1727 h 2241"/>
                <a:gd name="T90" fmla="*/ 1177 w 2753"/>
                <a:gd name="T91" fmla="*/ 1787 h 2241"/>
                <a:gd name="T92" fmla="*/ 1194 w 2753"/>
                <a:gd name="T93" fmla="*/ 1856 h 2241"/>
                <a:gd name="T94" fmla="*/ 1133 w 2753"/>
                <a:gd name="T95" fmla="*/ 1968 h 2241"/>
                <a:gd name="T96" fmla="*/ 1135 w 2753"/>
                <a:gd name="T97" fmla="*/ 2061 h 2241"/>
                <a:gd name="T98" fmla="*/ 1182 w 2753"/>
                <a:gd name="T99" fmla="*/ 2157 h 2241"/>
                <a:gd name="T100" fmla="*/ 1275 w 2753"/>
                <a:gd name="T101" fmla="*/ 2226 h 2241"/>
                <a:gd name="T102" fmla="*/ 1377 w 2753"/>
                <a:gd name="T103" fmla="*/ 2241 h 2241"/>
                <a:gd name="T104" fmla="*/ 1440 w 2753"/>
                <a:gd name="T105" fmla="*/ 2241 h 2241"/>
                <a:gd name="T106" fmla="*/ 1524 w 2753"/>
                <a:gd name="T107" fmla="*/ 2203 h 2241"/>
                <a:gd name="T108" fmla="*/ 1603 w 2753"/>
                <a:gd name="T109" fmla="*/ 2105 h 2241"/>
                <a:gd name="T110" fmla="*/ 1623 w 2753"/>
                <a:gd name="T111" fmla="*/ 2014 h 2241"/>
                <a:gd name="T112" fmla="*/ 1603 w 2753"/>
                <a:gd name="T113" fmla="*/ 1924 h 2241"/>
                <a:gd name="T114" fmla="*/ 1563 w 2753"/>
                <a:gd name="T115" fmla="*/ 1832 h 2241"/>
                <a:gd name="T116" fmla="*/ 1622 w 2753"/>
                <a:gd name="T117" fmla="*/ 1740 h 2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753" h="2241">
                  <a:moveTo>
                    <a:pt x="1637" y="1727"/>
                  </a:moveTo>
                  <a:lnTo>
                    <a:pt x="2250" y="1739"/>
                  </a:lnTo>
                  <a:lnTo>
                    <a:pt x="2250" y="1115"/>
                  </a:lnTo>
                  <a:lnTo>
                    <a:pt x="2300" y="1081"/>
                  </a:lnTo>
                  <a:lnTo>
                    <a:pt x="2342" y="1066"/>
                  </a:lnTo>
                  <a:lnTo>
                    <a:pt x="2367" y="1066"/>
                  </a:lnTo>
                  <a:lnTo>
                    <a:pt x="2435" y="1107"/>
                  </a:lnTo>
                  <a:lnTo>
                    <a:pt x="2479" y="1127"/>
                  </a:lnTo>
                  <a:lnTo>
                    <a:pt x="2526" y="1127"/>
                  </a:lnTo>
                  <a:lnTo>
                    <a:pt x="2572" y="1124"/>
                  </a:lnTo>
                  <a:lnTo>
                    <a:pt x="2616" y="1107"/>
                  </a:lnTo>
                  <a:lnTo>
                    <a:pt x="2668" y="1077"/>
                  </a:lnTo>
                  <a:lnTo>
                    <a:pt x="2714" y="1027"/>
                  </a:lnTo>
                  <a:lnTo>
                    <a:pt x="2735" y="985"/>
                  </a:lnTo>
                  <a:lnTo>
                    <a:pt x="2753" y="942"/>
                  </a:lnTo>
                  <a:lnTo>
                    <a:pt x="2753" y="880"/>
                  </a:lnTo>
                  <a:lnTo>
                    <a:pt x="2753" y="818"/>
                  </a:lnTo>
                  <a:lnTo>
                    <a:pt x="2735" y="778"/>
                  </a:lnTo>
                  <a:lnTo>
                    <a:pt x="2714" y="734"/>
                  </a:lnTo>
                  <a:lnTo>
                    <a:pt x="2668" y="685"/>
                  </a:lnTo>
                  <a:lnTo>
                    <a:pt x="2616" y="654"/>
                  </a:lnTo>
                  <a:lnTo>
                    <a:pt x="2572" y="638"/>
                  </a:lnTo>
                  <a:lnTo>
                    <a:pt x="2526" y="636"/>
                  </a:lnTo>
                  <a:lnTo>
                    <a:pt x="2479" y="636"/>
                  </a:lnTo>
                  <a:lnTo>
                    <a:pt x="2435" y="654"/>
                  </a:lnTo>
                  <a:lnTo>
                    <a:pt x="2368" y="693"/>
                  </a:lnTo>
                  <a:lnTo>
                    <a:pt x="2342" y="694"/>
                  </a:lnTo>
                  <a:lnTo>
                    <a:pt x="2300" y="680"/>
                  </a:lnTo>
                  <a:lnTo>
                    <a:pt x="2250" y="647"/>
                  </a:lnTo>
                  <a:lnTo>
                    <a:pt x="2250" y="4"/>
                  </a:lnTo>
                  <a:lnTo>
                    <a:pt x="1637" y="4"/>
                  </a:lnTo>
                  <a:lnTo>
                    <a:pt x="1619" y="0"/>
                  </a:lnTo>
                  <a:lnTo>
                    <a:pt x="1575" y="42"/>
                  </a:lnTo>
                  <a:lnTo>
                    <a:pt x="1561" y="88"/>
                  </a:lnTo>
                  <a:lnTo>
                    <a:pt x="1562" y="113"/>
                  </a:lnTo>
                  <a:lnTo>
                    <a:pt x="1602" y="178"/>
                  </a:lnTo>
                  <a:lnTo>
                    <a:pt x="1621" y="224"/>
                  </a:lnTo>
                  <a:lnTo>
                    <a:pt x="1622" y="269"/>
                  </a:lnTo>
                  <a:lnTo>
                    <a:pt x="1619" y="315"/>
                  </a:lnTo>
                  <a:lnTo>
                    <a:pt x="1602" y="361"/>
                  </a:lnTo>
                  <a:lnTo>
                    <a:pt x="1571" y="412"/>
                  </a:lnTo>
                  <a:lnTo>
                    <a:pt x="1521" y="457"/>
                  </a:lnTo>
                  <a:lnTo>
                    <a:pt x="1479" y="480"/>
                  </a:lnTo>
                  <a:lnTo>
                    <a:pt x="1436" y="496"/>
                  </a:lnTo>
                  <a:lnTo>
                    <a:pt x="1377" y="496"/>
                  </a:lnTo>
                  <a:lnTo>
                    <a:pt x="1375" y="496"/>
                  </a:lnTo>
                  <a:lnTo>
                    <a:pt x="1312" y="496"/>
                  </a:lnTo>
                  <a:lnTo>
                    <a:pt x="1272" y="480"/>
                  </a:lnTo>
                  <a:lnTo>
                    <a:pt x="1228" y="457"/>
                  </a:lnTo>
                  <a:lnTo>
                    <a:pt x="1180" y="412"/>
                  </a:lnTo>
                  <a:lnTo>
                    <a:pt x="1149" y="361"/>
                  </a:lnTo>
                  <a:lnTo>
                    <a:pt x="1133" y="315"/>
                  </a:lnTo>
                  <a:lnTo>
                    <a:pt x="1129" y="269"/>
                  </a:lnTo>
                  <a:lnTo>
                    <a:pt x="1131" y="224"/>
                  </a:lnTo>
                  <a:lnTo>
                    <a:pt x="1149" y="178"/>
                  </a:lnTo>
                  <a:lnTo>
                    <a:pt x="1189" y="112"/>
                  </a:lnTo>
                  <a:lnTo>
                    <a:pt x="1189" y="88"/>
                  </a:lnTo>
                  <a:lnTo>
                    <a:pt x="1176" y="42"/>
                  </a:lnTo>
                  <a:lnTo>
                    <a:pt x="1131" y="0"/>
                  </a:lnTo>
                  <a:lnTo>
                    <a:pt x="1138" y="4"/>
                  </a:lnTo>
                  <a:lnTo>
                    <a:pt x="500" y="4"/>
                  </a:lnTo>
                  <a:lnTo>
                    <a:pt x="500" y="647"/>
                  </a:lnTo>
                  <a:lnTo>
                    <a:pt x="457" y="680"/>
                  </a:lnTo>
                  <a:lnTo>
                    <a:pt x="411" y="694"/>
                  </a:lnTo>
                  <a:lnTo>
                    <a:pt x="386" y="693"/>
                  </a:lnTo>
                  <a:lnTo>
                    <a:pt x="320" y="654"/>
                  </a:lnTo>
                  <a:lnTo>
                    <a:pt x="274" y="636"/>
                  </a:lnTo>
                  <a:lnTo>
                    <a:pt x="227" y="636"/>
                  </a:lnTo>
                  <a:lnTo>
                    <a:pt x="183" y="638"/>
                  </a:lnTo>
                  <a:lnTo>
                    <a:pt x="137" y="654"/>
                  </a:lnTo>
                  <a:lnTo>
                    <a:pt x="85" y="685"/>
                  </a:lnTo>
                  <a:lnTo>
                    <a:pt x="40" y="734"/>
                  </a:lnTo>
                  <a:lnTo>
                    <a:pt x="19" y="778"/>
                  </a:lnTo>
                  <a:lnTo>
                    <a:pt x="0" y="818"/>
                  </a:lnTo>
                  <a:lnTo>
                    <a:pt x="0" y="880"/>
                  </a:lnTo>
                  <a:lnTo>
                    <a:pt x="0" y="942"/>
                  </a:lnTo>
                  <a:lnTo>
                    <a:pt x="19" y="985"/>
                  </a:lnTo>
                  <a:lnTo>
                    <a:pt x="40" y="1027"/>
                  </a:lnTo>
                  <a:lnTo>
                    <a:pt x="85" y="1077"/>
                  </a:lnTo>
                  <a:lnTo>
                    <a:pt x="137" y="1107"/>
                  </a:lnTo>
                  <a:lnTo>
                    <a:pt x="183" y="1124"/>
                  </a:lnTo>
                  <a:lnTo>
                    <a:pt x="227" y="1127"/>
                  </a:lnTo>
                  <a:lnTo>
                    <a:pt x="274" y="1127"/>
                  </a:lnTo>
                  <a:lnTo>
                    <a:pt x="320" y="1107"/>
                  </a:lnTo>
                  <a:lnTo>
                    <a:pt x="388" y="1066"/>
                  </a:lnTo>
                  <a:lnTo>
                    <a:pt x="411" y="1066"/>
                  </a:lnTo>
                  <a:lnTo>
                    <a:pt x="457" y="1081"/>
                  </a:lnTo>
                  <a:lnTo>
                    <a:pt x="500" y="1124"/>
                  </a:lnTo>
                  <a:lnTo>
                    <a:pt x="500" y="1144"/>
                  </a:lnTo>
                  <a:lnTo>
                    <a:pt x="500" y="1727"/>
                  </a:lnTo>
                  <a:lnTo>
                    <a:pt x="1138" y="1727"/>
                  </a:lnTo>
                  <a:lnTo>
                    <a:pt x="1177" y="1787"/>
                  </a:lnTo>
                  <a:lnTo>
                    <a:pt x="1194" y="1832"/>
                  </a:lnTo>
                  <a:lnTo>
                    <a:pt x="1194" y="1856"/>
                  </a:lnTo>
                  <a:lnTo>
                    <a:pt x="1150" y="1924"/>
                  </a:lnTo>
                  <a:lnTo>
                    <a:pt x="1133" y="1968"/>
                  </a:lnTo>
                  <a:lnTo>
                    <a:pt x="1131" y="2014"/>
                  </a:lnTo>
                  <a:lnTo>
                    <a:pt x="1135" y="2061"/>
                  </a:lnTo>
                  <a:lnTo>
                    <a:pt x="1150" y="2105"/>
                  </a:lnTo>
                  <a:lnTo>
                    <a:pt x="1182" y="2157"/>
                  </a:lnTo>
                  <a:lnTo>
                    <a:pt x="1232" y="2203"/>
                  </a:lnTo>
                  <a:lnTo>
                    <a:pt x="1275" y="2226"/>
                  </a:lnTo>
                  <a:lnTo>
                    <a:pt x="1316" y="2241"/>
                  </a:lnTo>
                  <a:lnTo>
                    <a:pt x="1377" y="2241"/>
                  </a:lnTo>
                  <a:lnTo>
                    <a:pt x="1378" y="2241"/>
                  </a:lnTo>
                  <a:lnTo>
                    <a:pt x="1440" y="2241"/>
                  </a:lnTo>
                  <a:lnTo>
                    <a:pt x="1482" y="2226"/>
                  </a:lnTo>
                  <a:lnTo>
                    <a:pt x="1524" y="2203"/>
                  </a:lnTo>
                  <a:lnTo>
                    <a:pt x="1573" y="2157"/>
                  </a:lnTo>
                  <a:lnTo>
                    <a:pt x="1603" y="2105"/>
                  </a:lnTo>
                  <a:lnTo>
                    <a:pt x="1621" y="2061"/>
                  </a:lnTo>
                  <a:lnTo>
                    <a:pt x="1623" y="2014"/>
                  </a:lnTo>
                  <a:lnTo>
                    <a:pt x="1622" y="1968"/>
                  </a:lnTo>
                  <a:lnTo>
                    <a:pt x="1603" y="1924"/>
                  </a:lnTo>
                  <a:lnTo>
                    <a:pt x="1563" y="1857"/>
                  </a:lnTo>
                  <a:lnTo>
                    <a:pt x="1563" y="1832"/>
                  </a:lnTo>
                  <a:lnTo>
                    <a:pt x="1577" y="1787"/>
                  </a:lnTo>
                  <a:lnTo>
                    <a:pt x="1622" y="1740"/>
                  </a:lnTo>
                  <a:lnTo>
                    <a:pt x="1637" y="1727"/>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3" name="Freeform 34"/>
            <p:cNvSpPr>
              <a:spLocks/>
            </p:cNvSpPr>
            <p:nvPr/>
          </p:nvSpPr>
          <p:spPr bwMode="blackWhite">
            <a:xfrm>
              <a:off x="4568" y="2081"/>
              <a:ext cx="410" cy="638"/>
            </a:xfrm>
            <a:custGeom>
              <a:avLst/>
              <a:gdLst>
                <a:gd name="T0" fmla="*/ 667 w 1746"/>
                <a:gd name="T1" fmla="*/ 455 h 2741"/>
                <a:gd name="T2" fmla="*/ 681 w 1746"/>
                <a:gd name="T3" fmla="*/ 388 h 2741"/>
                <a:gd name="T4" fmla="*/ 622 w 1746"/>
                <a:gd name="T5" fmla="*/ 273 h 2741"/>
                <a:gd name="T6" fmla="*/ 625 w 1746"/>
                <a:gd name="T7" fmla="*/ 181 h 2741"/>
                <a:gd name="T8" fmla="*/ 672 w 1746"/>
                <a:gd name="T9" fmla="*/ 84 h 2741"/>
                <a:gd name="T10" fmla="*/ 764 w 1746"/>
                <a:gd name="T11" fmla="*/ 16 h 2741"/>
                <a:gd name="T12" fmla="*/ 868 w 1746"/>
                <a:gd name="T13" fmla="*/ 0 h 2741"/>
                <a:gd name="T14" fmla="*/ 972 w 1746"/>
                <a:gd name="T15" fmla="*/ 16 h 2741"/>
                <a:gd name="T16" fmla="*/ 1063 w 1746"/>
                <a:gd name="T17" fmla="*/ 84 h 2741"/>
                <a:gd name="T18" fmla="*/ 1111 w 1746"/>
                <a:gd name="T19" fmla="*/ 181 h 2741"/>
                <a:gd name="T20" fmla="*/ 1113 w 1746"/>
                <a:gd name="T21" fmla="*/ 273 h 2741"/>
                <a:gd name="T22" fmla="*/ 1055 w 1746"/>
                <a:gd name="T23" fmla="*/ 385 h 2741"/>
                <a:gd name="T24" fmla="*/ 1067 w 1746"/>
                <a:gd name="T25" fmla="*/ 455 h 2741"/>
                <a:gd name="T26" fmla="*/ 1111 w 1746"/>
                <a:gd name="T27" fmla="*/ 504 h 2741"/>
                <a:gd name="T28" fmla="*/ 1746 w 1746"/>
                <a:gd name="T29" fmla="*/ 1147 h 2741"/>
                <a:gd name="T30" fmla="*/ 1656 w 1746"/>
                <a:gd name="T31" fmla="*/ 1194 h 2741"/>
                <a:gd name="T32" fmla="*/ 1565 w 1746"/>
                <a:gd name="T33" fmla="*/ 1154 h 2741"/>
                <a:gd name="T34" fmla="*/ 1476 w 1746"/>
                <a:gd name="T35" fmla="*/ 1136 h 2741"/>
                <a:gd name="T36" fmla="*/ 1383 w 1746"/>
                <a:gd name="T37" fmla="*/ 1154 h 2741"/>
                <a:gd name="T38" fmla="*/ 1286 w 1746"/>
                <a:gd name="T39" fmla="*/ 1234 h 2741"/>
                <a:gd name="T40" fmla="*/ 1248 w 1746"/>
                <a:gd name="T41" fmla="*/ 1318 h 2741"/>
                <a:gd name="T42" fmla="*/ 1248 w 1746"/>
                <a:gd name="T43" fmla="*/ 1442 h 2741"/>
                <a:gd name="T44" fmla="*/ 1286 w 1746"/>
                <a:gd name="T45" fmla="*/ 1527 h 2741"/>
                <a:gd name="T46" fmla="*/ 1383 w 1746"/>
                <a:gd name="T47" fmla="*/ 1607 h 2741"/>
                <a:gd name="T48" fmla="*/ 1476 w 1746"/>
                <a:gd name="T49" fmla="*/ 1627 h 2741"/>
                <a:gd name="T50" fmla="*/ 1565 w 1746"/>
                <a:gd name="T51" fmla="*/ 1607 h 2741"/>
                <a:gd name="T52" fmla="*/ 1656 w 1746"/>
                <a:gd name="T53" fmla="*/ 1566 h 2741"/>
                <a:gd name="T54" fmla="*/ 1746 w 1746"/>
                <a:gd name="T55" fmla="*/ 1615 h 2741"/>
                <a:gd name="T56" fmla="*/ 1134 w 1746"/>
                <a:gd name="T57" fmla="*/ 2227 h 2741"/>
                <a:gd name="T58" fmla="*/ 1076 w 1746"/>
                <a:gd name="T59" fmla="*/ 2287 h 2741"/>
                <a:gd name="T60" fmla="*/ 1063 w 1746"/>
                <a:gd name="T61" fmla="*/ 2357 h 2741"/>
                <a:gd name="T62" fmla="*/ 1122 w 1746"/>
                <a:gd name="T63" fmla="*/ 2468 h 2741"/>
                <a:gd name="T64" fmla="*/ 1118 w 1746"/>
                <a:gd name="T65" fmla="*/ 2561 h 2741"/>
                <a:gd name="T66" fmla="*/ 1072 w 1746"/>
                <a:gd name="T67" fmla="*/ 2657 h 2741"/>
                <a:gd name="T68" fmla="*/ 980 w 1746"/>
                <a:gd name="T69" fmla="*/ 2726 h 2741"/>
                <a:gd name="T70" fmla="*/ 877 w 1746"/>
                <a:gd name="T71" fmla="*/ 2741 h 2741"/>
                <a:gd name="T72" fmla="*/ 814 w 1746"/>
                <a:gd name="T73" fmla="*/ 2741 h 2741"/>
                <a:gd name="T74" fmla="*/ 730 w 1746"/>
                <a:gd name="T75" fmla="*/ 2703 h 2741"/>
                <a:gd name="T76" fmla="*/ 650 w 1746"/>
                <a:gd name="T77" fmla="*/ 2605 h 2741"/>
                <a:gd name="T78" fmla="*/ 630 w 1746"/>
                <a:gd name="T79" fmla="*/ 2514 h 2741"/>
                <a:gd name="T80" fmla="*/ 650 w 1746"/>
                <a:gd name="T81" fmla="*/ 2424 h 2741"/>
                <a:gd name="T82" fmla="*/ 691 w 1746"/>
                <a:gd name="T83" fmla="*/ 2332 h 2741"/>
                <a:gd name="T84" fmla="*/ 634 w 1746"/>
                <a:gd name="T85" fmla="*/ 2227 h 2741"/>
                <a:gd name="T86" fmla="*/ 0 w 1746"/>
                <a:gd name="T87" fmla="*/ 1644 h 2741"/>
                <a:gd name="T88" fmla="*/ 51 w 1746"/>
                <a:gd name="T89" fmla="*/ 1581 h 2741"/>
                <a:gd name="T90" fmla="*/ 118 w 1746"/>
                <a:gd name="T91" fmla="*/ 1566 h 2741"/>
                <a:gd name="T92" fmla="*/ 230 w 1746"/>
                <a:gd name="T93" fmla="*/ 1627 h 2741"/>
                <a:gd name="T94" fmla="*/ 324 w 1746"/>
                <a:gd name="T95" fmla="*/ 1624 h 2741"/>
                <a:gd name="T96" fmla="*/ 421 w 1746"/>
                <a:gd name="T97" fmla="*/ 1577 h 2741"/>
                <a:gd name="T98" fmla="*/ 487 w 1746"/>
                <a:gd name="T99" fmla="*/ 1485 h 2741"/>
                <a:gd name="T100" fmla="*/ 503 w 1746"/>
                <a:gd name="T101" fmla="*/ 1380 h 2741"/>
                <a:gd name="T102" fmla="*/ 487 w 1746"/>
                <a:gd name="T103" fmla="*/ 1278 h 2741"/>
                <a:gd name="T104" fmla="*/ 421 w 1746"/>
                <a:gd name="T105" fmla="*/ 1185 h 2741"/>
                <a:gd name="T106" fmla="*/ 324 w 1746"/>
                <a:gd name="T107" fmla="*/ 1138 h 2741"/>
                <a:gd name="T108" fmla="*/ 230 w 1746"/>
                <a:gd name="T109" fmla="*/ 1136 h 2741"/>
                <a:gd name="T110" fmla="*/ 121 w 1746"/>
                <a:gd name="T111" fmla="*/ 1193 h 2741"/>
                <a:gd name="T112" fmla="*/ 51 w 1746"/>
                <a:gd name="T113" fmla="*/ 1180 h 2741"/>
                <a:gd name="T114" fmla="*/ 0 w 1746"/>
                <a:gd name="T115" fmla="*/ 504 h 2741"/>
                <a:gd name="T116" fmla="*/ 612 w 1746"/>
                <a:gd name="T117" fmla="*/ 504 h 2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46" h="2741">
                  <a:moveTo>
                    <a:pt x="612" y="504"/>
                  </a:moveTo>
                  <a:lnTo>
                    <a:pt x="667" y="455"/>
                  </a:lnTo>
                  <a:lnTo>
                    <a:pt x="681" y="408"/>
                  </a:lnTo>
                  <a:lnTo>
                    <a:pt x="681" y="388"/>
                  </a:lnTo>
                  <a:lnTo>
                    <a:pt x="641" y="318"/>
                  </a:lnTo>
                  <a:lnTo>
                    <a:pt x="622" y="273"/>
                  </a:lnTo>
                  <a:lnTo>
                    <a:pt x="622" y="227"/>
                  </a:lnTo>
                  <a:lnTo>
                    <a:pt x="625" y="181"/>
                  </a:lnTo>
                  <a:lnTo>
                    <a:pt x="641" y="136"/>
                  </a:lnTo>
                  <a:lnTo>
                    <a:pt x="672" y="84"/>
                  </a:lnTo>
                  <a:lnTo>
                    <a:pt x="722" y="39"/>
                  </a:lnTo>
                  <a:lnTo>
                    <a:pt x="764" y="16"/>
                  </a:lnTo>
                  <a:lnTo>
                    <a:pt x="804" y="0"/>
                  </a:lnTo>
                  <a:lnTo>
                    <a:pt x="868" y="0"/>
                  </a:lnTo>
                  <a:lnTo>
                    <a:pt x="929" y="0"/>
                  </a:lnTo>
                  <a:lnTo>
                    <a:pt x="972" y="16"/>
                  </a:lnTo>
                  <a:lnTo>
                    <a:pt x="1014" y="39"/>
                  </a:lnTo>
                  <a:lnTo>
                    <a:pt x="1063" y="84"/>
                  </a:lnTo>
                  <a:lnTo>
                    <a:pt x="1093" y="136"/>
                  </a:lnTo>
                  <a:lnTo>
                    <a:pt x="1111" y="181"/>
                  </a:lnTo>
                  <a:lnTo>
                    <a:pt x="1113" y="227"/>
                  </a:lnTo>
                  <a:lnTo>
                    <a:pt x="1113" y="273"/>
                  </a:lnTo>
                  <a:lnTo>
                    <a:pt x="1093" y="318"/>
                  </a:lnTo>
                  <a:lnTo>
                    <a:pt x="1055" y="385"/>
                  </a:lnTo>
                  <a:lnTo>
                    <a:pt x="1053" y="408"/>
                  </a:lnTo>
                  <a:lnTo>
                    <a:pt x="1067" y="455"/>
                  </a:lnTo>
                  <a:lnTo>
                    <a:pt x="1113" y="501"/>
                  </a:lnTo>
                  <a:lnTo>
                    <a:pt x="1111" y="504"/>
                  </a:lnTo>
                  <a:lnTo>
                    <a:pt x="1746" y="504"/>
                  </a:lnTo>
                  <a:lnTo>
                    <a:pt x="1746" y="1147"/>
                  </a:lnTo>
                  <a:lnTo>
                    <a:pt x="1702" y="1180"/>
                  </a:lnTo>
                  <a:lnTo>
                    <a:pt x="1656" y="1194"/>
                  </a:lnTo>
                  <a:lnTo>
                    <a:pt x="1631" y="1193"/>
                  </a:lnTo>
                  <a:lnTo>
                    <a:pt x="1565" y="1154"/>
                  </a:lnTo>
                  <a:lnTo>
                    <a:pt x="1520" y="1136"/>
                  </a:lnTo>
                  <a:lnTo>
                    <a:pt x="1476" y="1136"/>
                  </a:lnTo>
                  <a:lnTo>
                    <a:pt x="1428" y="1138"/>
                  </a:lnTo>
                  <a:lnTo>
                    <a:pt x="1383" y="1154"/>
                  </a:lnTo>
                  <a:lnTo>
                    <a:pt x="1331" y="1185"/>
                  </a:lnTo>
                  <a:lnTo>
                    <a:pt x="1286" y="1234"/>
                  </a:lnTo>
                  <a:lnTo>
                    <a:pt x="1264" y="1278"/>
                  </a:lnTo>
                  <a:lnTo>
                    <a:pt x="1248" y="1318"/>
                  </a:lnTo>
                  <a:lnTo>
                    <a:pt x="1248" y="1380"/>
                  </a:lnTo>
                  <a:lnTo>
                    <a:pt x="1248" y="1442"/>
                  </a:lnTo>
                  <a:lnTo>
                    <a:pt x="1264" y="1485"/>
                  </a:lnTo>
                  <a:lnTo>
                    <a:pt x="1286" y="1527"/>
                  </a:lnTo>
                  <a:lnTo>
                    <a:pt x="1331" y="1577"/>
                  </a:lnTo>
                  <a:lnTo>
                    <a:pt x="1383" y="1607"/>
                  </a:lnTo>
                  <a:lnTo>
                    <a:pt x="1428" y="1624"/>
                  </a:lnTo>
                  <a:lnTo>
                    <a:pt x="1476" y="1627"/>
                  </a:lnTo>
                  <a:lnTo>
                    <a:pt x="1520" y="1627"/>
                  </a:lnTo>
                  <a:lnTo>
                    <a:pt x="1565" y="1607"/>
                  </a:lnTo>
                  <a:lnTo>
                    <a:pt x="1634" y="1566"/>
                  </a:lnTo>
                  <a:lnTo>
                    <a:pt x="1656" y="1566"/>
                  </a:lnTo>
                  <a:lnTo>
                    <a:pt x="1702" y="1581"/>
                  </a:lnTo>
                  <a:lnTo>
                    <a:pt x="1746" y="1615"/>
                  </a:lnTo>
                  <a:lnTo>
                    <a:pt x="1746" y="2227"/>
                  </a:lnTo>
                  <a:lnTo>
                    <a:pt x="1134" y="2227"/>
                  </a:lnTo>
                  <a:lnTo>
                    <a:pt x="1123" y="2244"/>
                  </a:lnTo>
                  <a:lnTo>
                    <a:pt x="1076" y="2287"/>
                  </a:lnTo>
                  <a:lnTo>
                    <a:pt x="1062" y="2332"/>
                  </a:lnTo>
                  <a:lnTo>
                    <a:pt x="1063" y="2357"/>
                  </a:lnTo>
                  <a:lnTo>
                    <a:pt x="1104" y="2424"/>
                  </a:lnTo>
                  <a:lnTo>
                    <a:pt x="1122" y="2468"/>
                  </a:lnTo>
                  <a:lnTo>
                    <a:pt x="1123" y="2514"/>
                  </a:lnTo>
                  <a:lnTo>
                    <a:pt x="1118" y="2561"/>
                  </a:lnTo>
                  <a:lnTo>
                    <a:pt x="1104" y="2605"/>
                  </a:lnTo>
                  <a:lnTo>
                    <a:pt x="1072" y="2657"/>
                  </a:lnTo>
                  <a:lnTo>
                    <a:pt x="1022" y="2703"/>
                  </a:lnTo>
                  <a:lnTo>
                    <a:pt x="980" y="2726"/>
                  </a:lnTo>
                  <a:lnTo>
                    <a:pt x="939" y="2741"/>
                  </a:lnTo>
                  <a:lnTo>
                    <a:pt x="877" y="2741"/>
                  </a:lnTo>
                  <a:lnTo>
                    <a:pt x="875" y="2741"/>
                  </a:lnTo>
                  <a:lnTo>
                    <a:pt x="814" y="2741"/>
                  </a:lnTo>
                  <a:lnTo>
                    <a:pt x="772" y="2726"/>
                  </a:lnTo>
                  <a:lnTo>
                    <a:pt x="730" y="2703"/>
                  </a:lnTo>
                  <a:lnTo>
                    <a:pt x="680" y="2657"/>
                  </a:lnTo>
                  <a:lnTo>
                    <a:pt x="650" y="2605"/>
                  </a:lnTo>
                  <a:lnTo>
                    <a:pt x="632" y="2561"/>
                  </a:lnTo>
                  <a:lnTo>
                    <a:pt x="630" y="2514"/>
                  </a:lnTo>
                  <a:lnTo>
                    <a:pt x="631" y="2468"/>
                  </a:lnTo>
                  <a:lnTo>
                    <a:pt x="650" y="2424"/>
                  </a:lnTo>
                  <a:lnTo>
                    <a:pt x="691" y="2356"/>
                  </a:lnTo>
                  <a:lnTo>
                    <a:pt x="691" y="2332"/>
                  </a:lnTo>
                  <a:lnTo>
                    <a:pt x="676" y="2287"/>
                  </a:lnTo>
                  <a:lnTo>
                    <a:pt x="634" y="2227"/>
                  </a:lnTo>
                  <a:lnTo>
                    <a:pt x="0" y="2227"/>
                  </a:lnTo>
                  <a:lnTo>
                    <a:pt x="0" y="1644"/>
                  </a:lnTo>
                  <a:lnTo>
                    <a:pt x="2" y="1627"/>
                  </a:lnTo>
                  <a:lnTo>
                    <a:pt x="51" y="1581"/>
                  </a:lnTo>
                  <a:lnTo>
                    <a:pt x="96" y="1566"/>
                  </a:lnTo>
                  <a:lnTo>
                    <a:pt x="118" y="1566"/>
                  </a:lnTo>
                  <a:lnTo>
                    <a:pt x="187" y="1607"/>
                  </a:lnTo>
                  <a:lnTo>
                    <a:pt x="230" y="1627"/>
                  </a:lnTo>
                  <a:lnTo>
                    <a:pt x="277" y="1627"/>
                  </a:lnTo>
                  <a:lnTo>
                    <a:pt x="324" y="1624"/>
                  </a:lnTo>
                  <a:lnTo>
                    <a:pt x="367" y="1607"/>
                  </a:lnTo>
                  <a:lnTo>
                    <a:pt x="421" y="1577"/>
                  </a:lnTo>
                  <a:lnTo>
                    <a:pt x="464" y="1527"/>
                  </a:lnTo>
                  <a:lnTo>
                    <a:pt x="487" y="1485"/>
                  </a:lnTo>
                  <a:lnTo>
                    <a:pt x="503" y="1442"/>
                  </a:lnTo>
                  <a:lnTo>
                    <a:pt x="503" y="1380"/>
                  </a:lnTo>
                  <a:lnTo>
                    <a:pt x="503" y="1318"/>
                  </a:lnTo>
                  <a:lnTo>
                    <a:pt x="487" y="1278"/>
                  </a:lnTo>
                  <a:lnTo>
                    <a:pt x="464" y="1234"/>
                  </a:lnTo>
                  <a:lnTo>
                    <a:pt x="421" y="1185"/>
                  </a:lnTo>
                  <a:lnTo>
                    <a:pt x="367" y="1154"/>
                  </a:lnTo>
                  <a:lnTo>
                    <a:pt x="324" y="1138"/>
                  </a:lnTo>
                  <a:lnTo>
                    <a:pt x="277" y="1136"/>
                  </a:lnTo>
                  <a:lnTo>
                    <a:pt x="230" y="1136"/>
                  </a:lnTo>
                  <a:lnTo>
                    <a:pt x="187" y="1154"/>
                  </a:lnTo>
                  <a:lnTo>
                    <a:pt x="121" y="1193"/>
                  </a:lnTo>
                  <a:lnTo>
                    <a:pt x="96" y="1194"/>
                  </a:lnTo>
                  <a:lnTo>
                    <a:pt x="51" y="1180"/>
                  </a:lnTo>
                  <a:lnTo>
                    <a:pt x="0" y="1147"/>
                  </a:lnTo>
                  <a:lnTo>
                    <a:pt x="0" y="504"/>
                  </a:lnTo>
                  <a:lnTo>
                    <a:pt x="611" y="500"/>
                  </a:lnTo>
                  <a:lnTo>
                    <a:pt x="612" y="504"/>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4" name="Freeform 35"/>
            <p:cNvSpPr>
              <a:spLocks/>
            </p:cNvSpPr>
            <p:nvPr/>
          </p:nvSpPr>
          <p:spPr bwMode="blackWhite">
            <a:xfrm>
              <a:off x="4866" y="2195"/>
              <a:ext cx="529" cy="405"/>
            </a:xfrm>
            <a:custGeom>
              <a:avLst/>
              <a:gdLst>
                <a:gd name="T0" fmla="*/ 1174 w 2248"/>
                <a:gd name="T1" fmla="*/ 39 h 1739"/>
                <a:gd name="T2" fmla="*/ 1187 w 2248"/>
                <a:gd name="T3" fmla="*/ 108 h 1739"/>
                <a:gd name="T4" fmla="*/ 1127 w 2248"/>
                <a:gd name="T5" fmla="*/ 222 h 1739"/>
                <a:gd name="T6" fmla="*/ 1130 w 2248"/>
                <a:gd name="T7" fmla="*/ 312 h 1739"/>
                <a:gd name="T8" fmla="*/ 1177 w 2248"/>
                <a:gd name="T9" fmla="*/ 410 h 1739"/>
                <a:gd name="T10" fmla="*/ 1269 w 2248"/>
                <a:gd name="T11" fmla="*/ 477 h 1739"/>
                <a:gd name="T12" fmla="*/ 1373 w 2248"/>
                <a:gd name="T13" fmla="*/ 495 h 1739"/>
                <a:gd name="T14" fmla="*/ 1477 w 2248"/>
                <a:gd name="T15" fmla="*/ 477 h 1739"/>
                <a:gd name="T16" fmla="*/ 1568 w 2248"/>
                <a:gd name="T17" fmla="*/ 410 h 1739"/>
                <a:gd name="T18" fmla="*/ 1617 w 2248"/>
                <a:gd name="T19" fmla="*/ 312 h 1739"/>
                <a:gd name="T20" fmla="*/ 1619 w 2248"/>
                <a:gd name="T21" fmla="*/ 222 h 1739"/>
                <a:gd name="T22" fmla="*/ 1560 w 2248"/>
                <a:gd name="T23" fmla="*/ 110 h 1739"/>
                <a:gd name="T24" fmla="*/ 1572 w 2248"/>
                <a:gd name="T25" fmla="*/ 39 h 1739"/>
                <a:gd name="T26" fmla="*/ 1612 w 2248"/>
                <a:gd name="T27" fmla="*/ 4 h 1739"/>
                <a:gd name="T28" fmla="*/ 2248 w 2248"/>
                <a:gd name="T29" fmla="*/ 617 h 1739"/>
                <a:gd name="T30" fmla="*/ 2161 w 2248"/>
                <a:gd name="T31" fmla="*/ 692 h 1739"/>
                <a:gd name="T32" fmla="*/ 2072 w 2248"/>
                <a:gd name="T33" fmla="*/ 651 h 1739"/>
                <a:gd name="T34" fmla="*/ 1981 w 2248"/>
                <a:gd name="T35" fmla="*/ 629 h 1739"/>
                <a:gd name="T36" fmla="*/ 1888 w 2248"/>
                <a:gd name="T37" fmla="*/ 651 h 1739"/>
                <a:gd name="T38" fmla="*/ 1791 w 2248"/>
                <a:gd name="T39" fmla="*/ 730 h 1739"/>
                <a:gd name="T40" fmla="*/ 1754 w 2248"/>
                <a:gd name="T41" fmla="*/ 815 h 1739"/>
                <a:gd name="T42" fmla="*/ 1754 w 2248"/>
                <a:gd name="T43" fmla="*/ 877 h 1739"/>
                <a:gd name="T44" fmla="*/ 1769 w 2248"/>
                <a:gd name="T45" fmla="*/ 981 h 1739"/>
                <a:gd name="T46" fmla="*/ 1836 w 2248"/>
                <a:gd name="T47" fmla="*/ 1072 h 1739"/>
                <a:gd name="T48" fmla="*/ 1933 w 2248"/>
                <a:gd name="T49" fmla="*/ 1119 h 1739"/>
                <a:gd name="T50" fmla="*/ 2025 w 2248"/>
                <a:gd name="T51" fmla="*/ 1123 h 1739"/>
                <a:gd name="T52" fmla="*/ 2138 w 2248"/>
                <a:gd name="T53" fmla="*/ 1062 h 1739"/>
                <a:gd name="T54" fmla="*/ 2201 w 2248"/>
                <a:gd name="T55" fmla="*/ 1086 h 1739"/>
                <a:gd name="T56" fmla="*/ 2248 w 2248"/>
                <a:gd name="T57" fmla="*/ 1726 h 1739"/>
                <a:gd name="T58" fmla="*/ 1618 w 2248"/>
                <a:gd name="T59" fmla="*/ 1739 h 1739"/>
                <a:gd name="T60" fmla="*/ 1557 w 2248"/>
                <a:gd name="T61" fmla="*/ 1648 h 1739"/>
                <a:gd name="T62" fmla="*/ 1598 w 2248"/>
                <a:gd name="T63" fmla="*/ 1555 h 1739"/>
                <a:gd name="T64" fmla="*/ 1619 w 2248"/>
                <a:gd name="T65" fmla="*/ 1464 h 1739"/>
                <a:gd name="T66" fmla="*/ 1598 w 2248"/>
                <a:gd name="T67" fmla="*/ 1373 h 1739"/>
                <a:gd name="T68" fmla="*/ 1517 w 2248"/>
                <a:gd name="T69" fmla="*/ 1276 h 1739"/>
                <a:gd name="T70" fmla="*/ 1434 w 2248"/>
                <a:gd name="T71" fmla="*/ 1236 h 1739"/>
                <a:gd name="T72" fmla="*/ 1372 w 2248"/>
                <a:gd name="T73" fmla="*/ 1236 h 1739"/>
                <a:gd name="T74" fmla="*/ 1268 w 2248"/>
                <a:gd name="T75" fmla="*/ 1254 h 1739"/>
                <a:gd name="T76" fmla="*/ 1176 w 2248"/>
                <a:gd name="T77" fmla="*/ 1322 h 1739"/>
                <a:gd name="T78" fmla="*/ 1129 w 2248"/>
                <a:gd name="T79" fmla="*/ 1418 h 1739"/>
                <a:gd name="T80" fmla="*/ 1127 w 2248"/>
                <a:gd name="T81" fmla="*/ 1509 h 1739"/>
                <a:gd name="T82" fmla="*/ 1186 w 2248"/>
                <a:gd name="T83" fmla="*/ 1624 h 1739"/>
                <a:gd name="T84" fmla="*/ 1172 w 2248"/>
                <a:gd name="T85" fmla="*/ 1691 h 1739"/>
                <a:gd name="T86" fmla="*/ 500 w 2248"/>
                <a:gd name="T87" fmla="*/ 1726 h 1739"/>
                <a:gd name="T88" fmla="*/ 500 w 2248"/>
                <a:gd name="T89" fmla="*/ 1123 h 1739"/>
                <a:gd name="T90" fmla="*/ 409 w 2248"/>
                <a:gd name="T91" fmla="*/ 1064 h 1739"/>
                <a:gd name="T92" fmla="*/ 319 w 2248"/>
                <a:gd name="T93" fmla="*/ 1105 h 1739"/>
                <a:gd name="T94" fmla="*/ 227 w 2248"/>
                <a:gd name="T95" fmla="*/ 1125 h 1739"/>
                <a:gd name="T96" fmla="*/ 136 w 2248"/>
                <a:gd name="T97" fmla="*/ 1105 h 1739"/>
                <a:gd name="T98" fmla="*/ 40 w 2248"/>
                <a:gd name="T99" fmla="*/ 1026 h 1739"/>
                <a:gd name="T100" fmla="*/ 0 w 2248"/>
                <a:gd name="T101" fmla="*/ 941 h 1739"/>
                <a:gd name="T102" fmla="*/ 0 w 2248"/>
                <a:gd name="T103" fmla="*/ 818 h 1739"/>
                <a:gd name="T104" fmla="*/ 40 w 2248"/>
                <a:gd name="T105" fmla="*/ 732 h 1739"/>
                <a:gd name="T106" fmla="*/ 136 w 2248"/>
                <a:gd name="T107" fmla="*/ 652 h 1739"/>
                <a:gd name="T108" fmla="*/ 227 w 2248"/>
                <a:gd name="T109" fmla="*/ 633 h 1739"/>
                <a:gd name="T110" fmla="*/ 319 w 2248"/>
                <a:gd name="T111" fmla="*/ 652 h 1739"/>
                <a:gd name="T112" fmla="*/ 409 w 2248"/>
                <a:gd name="T113" fmla="*/ 693 h 1739"/>
                <a:gd name="T114" fmla="*/ 500 w 2248"/>
                <a:gd name="T115" fmla="*/ 647 h 1739"/>
                <a:gd name="T116" fmla="*/ 1113 w 2248"/>
                <a:gd name="T117" fmla="*/ 4 h 1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48" h="1739">
                  <a:moveTo>
                    <a:pt x="1135" y="4"/>
                  </a:moveTo>
                  <a:lnTo>
                    <a:pt x="1174" y="39"/>
                  </a:lnTo>
                  <a:lnTo>
                    <a:pt x="1187" y="85"/>
                  </a:lnTo>
                  <a:lnTo>
                    <a:pt x="1187" y="108"/>
                  </a:lnTo>
                  <a:lnTo>
                    <a:pt x="1146" y="176"/>
                  </a:lnTo>
                  <a:lnTo>
                    <a:pt x="1127" y="222"/>
                  </a:lnTo>
                  <a:lnTo>
                    <a:pt x="1127" y="268"/>
                  </a:lnTo>
                  <a:lnTo>
                    <a:pt x="1130" y="312"/>
                  </a:lnTo>
                  <a:lnTo>
                    <a:pt x="1146" y="356"/>
                  </a:lnTo>
                  <a:lnTo>
                    <a:pt x="1177" y="410"/>
                  </a:lnTo>
                  <a:lnTo>
                    <a:pt x="1227" y="455"/>
                  </a:lnTo>
                  <a:lnTo>
                    <a:pt x="1269" y="477"/>
                  </a:lnTo>
                  <a:lnTo>
                    <a:pt x="1312" y="495"/>
                  </a:lnTo>
                  <a:lnTo>
                    <a:pt x="1373" y="495"/>
                  </a:lnTo>
                  <a:lnTo>
                    <a:pt x="1435" y="495"/>
                  </a:lnTo>
                  <a:lnTo>
                    <a:pt x="1477" y="477"/>
                  </a:lnTo>
                  <a:lnTo>
                    <a:pt x="1519" y="455"/>
                  </a:lnTo>
                  <a:lnTo>
                    <a:pt x="1568" y="410"/>
                  </a:lnTo>
                  <a:lnTo>
                    <a:pt x="1598" y="356"/>
                  </a:lnTo>
                  <a:lnTo>
                    <a:pt x="1617" y="312"/>
                  </a:lnTo>
                  <a:lnTo>
                    <a:pt x="1619" y="268"/>
                  </a:lnTo>
                  <a:lnTo>
                    <a:pt x="1619" y="222"/>
                  </a:lnTo>
                  <a:lnTo>
                    <a:pt x="1598" y="176"/>
                  </a:lnTo>
                  <a:lnTo>
                    <a:pt x="1560" y="110"/>
                  </a:lnTo>
                  <a:lnTo>
                    <a:pt x="1558" y="85"/>
                  </a:lnTo>
                  <a:lnTo>
                    <a:pt x="1572" y="39"/>
                  </a:lnTo>
                  <a:lnTo>
                    <a:pt x="1619" y="0"/>
                  </a:lnTo>
                  <a:lnTo>
                    <a:pt x="1612" y="4"/>
                  </a:lnTo>
                  <a:lnTo>
                    <a:pt x="2248" y="4"/>
                  </a:lnTo>
                  <a:lnTo>
                    <a:pt x="2248" y="617"/>
                  </a:lnTo>
                  <a:lnTo>
                    <a:pt x="2207" y="677"/>
                  </a:lnTo>
                  <a:lnTo>
                    <a:pt x="2161" y="692"/>
                  </a:lnTo>
                  <a:lnTo>
                    <a:pt x="2136" y="690"/>
                  </a:lnTo>
                  <a:lnTo>
                    <a:pt x="2072" y="651"/>
                  </a:lnTo>
                  <a:lnTo>
                    <a:pt x="2025" y="631"/>
                  </a:lnTo>
                  <a:lnTo>
                    <a:pt x="1981" y="629"/>
                  </a:lnTo>
                  <a:lnTo>
                    <a:pt x="1933" y="633"/>
                  </a:lnTo>
                  <a:lnTo>
                    <a:pt x="1888" y="651"/>
                  </a:lnTo>
                  <a:lnTo>
                    <a:pt x="1836" y="682"/>
                  </a:lnTo>
                  <a:lnTo>
                    <a:pt x="1791" y="730"/>
                  </a:lnTo>
                  <a:lnTo>
                    <a:pt x="1769" y="773"/>
                  </a:lnTo>
                  <a:lnTo>
                    <a:pt x="1754" y="815"/>
                  </a:lnTo>
                  <a:lnTo>
                    <a:pt x="1754" y="876"/>
                  </a:lnTo>
                  <a:lnTo>
                    <a:pt x="1754" y="877"/>
                  </a:lnTo>
                  <a:lnTo>
                    <a:pt x="1754" y="938"/>
                  </a:lnTo>
                  <a:lnTo>
                    <a:pt x="1769" y="981"/>
                  </a:lnTo>
                  <a:lnTo>
                    <a:pt x="1791" y="1023"/>
                  </a:lnTo>
                  <a:lnTo>
                    <a:pt x="1836" y="1072"/>
                  </a:lnTo>
                  <a:lnTo>
                    <a:pt x="1888" y="1104"/>
                  </a:lnTo>
                  <a:lnTo>
                    <a:pt x="1933" y="1119"/>
                  </a:lnTo>
                  <a:lnTo>
                    <a:pt x="1981" y="1124"/>
                  </a:lnTo>
                  <a:lnTo>
                    <a:pt x="2025" y="1123"/>
                  </a:lnTo>
                  <a:lnTo>
                    <a:pt x="2072" y="1104"/>
                  </a:lnTo>
                  <a:lnTo>
                    <a:pt x="2138" y="1062"/>
                  </a:lnTo>
                  <a:lnTo>
                    <a:pt x="2161" y="1062"/>
                  </a:lnTo>
                  <a:lnTo>
                    <a:pt x="2201" y="1086"/>
                  </a:lnTo>
                  <a:lnTo>
                    <a:pt x="2248" y="1114"/>
                  </a:lnTo>
                  <a:lnTo>
                    <a:pt x="2248" y="1726"/>
                  </a:lnTo>
                  <a:lnTo>
                    <a:pt x="1612" y="1726"/>
                  </a:lnTo>
                  <a:lnTo>
                    <a:pt x="1618" y="1739"/>
                  </a:lnTo>
                  <a:lnTo>
                    <a:pt x="1571" y="1691"/>
                  </a:lnTo>
                  <a:lnTo>
                    <a:pt x="1557" y="1648"/>
                  </a:lnTo>
                  <a:lnTo>
                    <a:pt x="1558" y="1623"/>
                  </a:lnTo>
                  <a:lnTo>
                    <a:pt x="1598" y="1555"/>
                  </a:lnTo>
                  <a:lnTo>
                    <a:pt x="1618" y="1509"/>
                  </a:lnTo>
                  <a:lnTo>
                    <a:pt x="1619" y="1464"/>
                  </a:lnTo>
                  <a:lnTo>
                    <a:pt x="1616" y="1418"/>
                  </a:lnTo>
                  <a:lnTo>
                    <a:pt x="1598" y="1373"/>
                  </a:lnTo>
                  <a:lnTo>
                    <a:pt x="1567" y="1322"/>
                  </a:lnTo>
                  <a:lnTo>
                    <a:pt x="1517" y="1276"/>
                  </a:lnTo>
                  <a:lnTo>
                    <a:pt x="1475" y="1254"/>
                  </a:lnTo>
                  <a:lnTo>
                    <a:pt x="1434" y="1236"/>
                  </a:lnTo>
                  <a:lnTo>
                    <a:pt x="1373" y="1236"/>
                  </a:lnTo>
                  <a:lnTo>
                    <a:pt x="1372" y="1236"/>
                  </a:lnTo>
                  <a:lnTo>
                    <a:pt x="1311" y="1236"/>
                  </a:lnTo>
                  <a:lnTo>
                    <a:pt x="1268" y="1254"/>
                  </a:lnTo>
                  <a:lnTo>
                    <a:pt x="1225" y="1276"/>
                  </a:lnTo>
                  <a:lnTo>
                    <a:pt x="1176" y="1322"/>
                  </a:lnTo>
                  <a:lnTo>
                    <a:pt x="1145" y="1373"/>
                  </a:lnTo>
                  <a:lnTo>
                    <a:pt x="1129" y="1418"/>
                  </a:lnTo>
                  <a:lnTo>
                    <a:pt x="1125" y="1464"/>
                  </a:lnTo>
                  <a:lnTo>
                    <a:pt x="1127" y="1509"/>
                  </a:lnTo>
                  <a:lnTo>
                    <a:pt x="1145" y="1555"/>
                  </a:lnTo>
                  <a:lnTo>
                    <a:pt x="1186" y="1624"/>
                  </a:lnTo>
                  <a:lnTo>
                    <a:pt x="1186" y="1648"/>
                  </a:lnTo>
                  <a:lnTo>
                    <a:pt x="1172" y="1691"/>
                  </a:lnTo>
                  <a:lnTo>
                    <a:pt x="1135" y="1726"/>
                  </a:lnTo>
                  <a:lnTo>
                    <a:pt x="500" y="1726"/>
                  </a:lnTo>
                  <a:lnTo>
                    <a:pt x="500" y="1142"/>
                  </a:lnTo>
                  <a:lnTo>
                    <a:pt x="500" y="1123"/>
                  </a:lnTo>
                  <a:lnTo>
                    <a:pt x="456" y="1079"/>
                  </a:lnTo>
                  <a:lnTo>
                    <a:pt x="409" y="1064"/>
                  </a:lnTo>
                  <a:lnTo>
                    <a:pt x="386" y="1064"/>
                  </a:lnTo>
                  <a:lnTo>
                    <a:pt x="319" y="1105"/>
                  </a:lnTo>
                  <a:lnTo>
                    <a:pt x="272" y="1125"/>
                  </a:lnTo>
                  <a:lnTo>
                    <a:pt x="227" y="1125"/>
                  </a:lnTo>
                  <a:lnTo>
                    <a:pt x="183" y="1123"/>
                  </a:lnTo>
                  <a:lnTo>
                    <a:pt x="136" y="1105"/>
                  </a:lnTo>
                  <a:lnTo>
                    <a:pt x="84" y="1074"/>
                  </a:lnTo>
                  <a:lnTo>
                    <a:pt x="40" y="1026"/>
                  </a:lnTo>
                  <a:lnTo>
                    <a:pt x="17" y="985"/>
                  </a:lnTo>
                  <a:lnTo>
                    <a:pt x="0" y="941"/>
                  </a:lnTo>
                  <a:lnTo>
                    <a:pt x="0" y="879"/>
                  </a:lnTo>
                  <a:lnTo>
                    <a:pt x="0" y="818"/>
                  </a:lnTo>
                  <a:lnTo>
                    <a:pt x="17" y="775"/>
                  </a:lnTo>
                  <a:lnTo>
                    <a:pt x="40" y="732"/>
                  </a:lnTo>
                  <a:lnTo>
                    <a:pt x="84" y="685"/>
                  </a:lnTo>
                  <a:lnTo>
                    <a:pt x="136" y="652"/>
                  </a:lnTo>
                  <a:lnTo>
                    <a:pt x="183" y="637"/>
                  </a:lnTo>
                  <a:lnTo>
                    <a:pt x="227" y="633"/>
                  </a:lnTo>
                  <a:lnTo>
                    <a:pt x="272" y="633"/>
                  </a:lnTo>
                  <a:lnTo>
                    <a:pt x="319" y="652"/>
                  </a:lnTo>
                  <a:lnTo>
                    <a:pt x="385" y="692"/>
                  </a:lnTo>
                  <a:lnTo>
                    <a:pt x="409" y="693"/>
                  </a:lnTo>
                  <a:lnTo>
                    <a:pt x="456" y="679"/>
                  </a:lnTo>
                  <a:lnTo>
                    <a:pt x="500" y="647"/>
                  </a:lnTo>
                  <a:lnTo>
                    <a:pt x="500" y="4"/>
                  </a:lnTo>
                  <a:lnTo>
                    <a:pt x="1113" y="4"/>
                  </a:lnTo>
                  <a:lnTo>
                    <a:pt x="1135" y="4"/>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5" name="Freeform 36"/>
            <p:cNvSpPr>
              <a:spLocks/>
            </p:cNvSpPr>
            <p:nvPr/>
          </p:nvSpPr>
          <p:spPr bwMode="blackWhite">
            <a:xfrm>
              <a:off x="5274" y="2080"/>
              <a:ext cx="528" cy="520"/>
            </a:xfrm>
            <a:custGeom>
              <a:avLst/>
              <a:gdLst>
                <a:gd name="T0" fmla="*/ 1575 w 2245"/>
                <a:gd name="T1" fmla="*/ 2196 h 2232"/>
                <a:gd name="T2" fmla="*/ 1561 w 2245"/>
                <a:gd name="T3" fmla="*/ 2125 h 2232"/>
                <a:gd name="T4" fmla="*/ 1621 w 2245"/>
                <a:gd name="T5" fmla="*/ 2013 h 2232"/>
                <a:gd name="T6" fmla="*/ 1619 w 2245"/>
                <a:gd name="T7" fmla="*/ 1923 h 2232"/>
                <a:gd name="T8" fmla="*/ 1571 w 2245"/>
                <a:gd name="T9" fmla="*/ 1826 h 2232"/>
                <a:gd name="T10" fmla="*/ 1480 w 2245"/>
                <a:gd name="T11" fmla="*/ 1759 h 2232"/>
                <a:gd name="T12" fmla="*/ 1375 w 2245"/>
                <a:gd name="T13" fmla="*/ 1740 h 2232"/>
                <a:gd name="T14" fmla="*/ 1313 w 2245"/>
                <a:gd name="T15" fmla="*/ 1740 h 2232"/>
                <a:gd name="T16" fmla="*/ 1230 w 2245"/>
                <a:gd name="T17" fmla="*/ 1780 h 2232"/>
                <a:gd name="T18" fmla="*/ 1147 w 2245"/>
                <a:gd name="T19" fmla="*/ 1878 h 2232"/>
                <a:gd name="T20" fmla="*/ 1127 w 2245"/>
                <a:gd name="T21" fmla="*/ 1968 h 2232"/>
                <a:gd name="T22" fmla="*/ 1147 w 2245"/>
                <a:gd name="T23" fmla="*/ 2059 h 2232"/>
                <a:gd name="T24" fmla="*/ 1188 w 2245"/>
                <a:gd name="T25" fmla="*/ 2150 h 2232"/>
                <a:gd name="T26" fmla="*/ 1132 w 2245"/>
                <a:gd name="T27" fmla="*/ 2232 h 2232"/>
                <a:gd name="T28" fmla="*/ 498 w 2245"/>
                <a:gd name="T29" fmla="*/ 1620 h 2232"/>
                <a:gd name="T30" fmla="*/ 456 w 2245"/>
                <a:gd name="T31" fmla="*/ 1583 h 2232"/>
                <a:gd name="T32" fmla="*/ 386 w 2245"/>
                <a:gd name="T33" fmla="*/ 1568 h 2232"/>
                <a:gd name="T34" fmla="*/ 273 w 2245"/>
                <a:gd name="T35" fmla="*/ 1629 h 2232"/>
                <a:gd name="T36" fmla="*/ 183 w 2245"/>
                <a:gd name="T37" fmla="*/ 1625 h 2232"/>
                <a:gd name="T38" fmla="*/ 85 w 2245"/>
                <a:gd name="T39" fmla="*/ 1579 h 2232"/>
                <a:gd name="T40" fmla="*/ 18 w 2245"/>
                <a:gd name="T41" fmla="*/ 1487 h 2232"/>
                <a:gd name="T42" fmla="*/ 0 w 2245"/>
                <a:gd name="T43" fmla="*/ 1385 h 2232"/>
                <a:gd name="T44" fmla="*/ 0 w 2245"/>
                <a:gd name="T45" fmla="*/ 1320 h 2232"/>
                <a:gd name="T46" fmla="*/ 40 w 2245"/>
                <a:gd name="T47" fmla="*/ 1238 h 2232"/>
                <a:gd name="T48" fmla="*/ 136 w 2245"/>
                <a:gd name="T49" fmla="*/ 1157 h 2232"/>
                <a:gd name="T50" fmla="*/ 229 w 2245"/>
                <a:gd name="T51" fmla="*/ 1137 h 2232"/>
                <a:gd name="T52" fmla="*/ 320 w 2245"/>
                <a:gd name="T53" fmla="*/ 1157 h 2232"/>
                <a:gd name="T54" fmla="*/ 409 w 2245"/>
                <a:gd name="T55" fmla="*/ 1198 h 2232"/>
                <a:gd name="T56" fmla="*/ 502 w 2245"/>
                <a:gd name="T57" fmla="*/ 1138 h 2232"/>
                <a:gd name="T58" fmla="*/ 498 w 2245"/>
                <a:gd name="T59" fmla="*/ 509 h 2232"/>
                <a:gd name="T60" fmla="*/ 1175 w 2245"/>
                <a:gd name="T61" fmla="*/ 456 h 2232"/>
                <a:gd name="T62" fmla="*/ 1187 w 2245"/>
                <a:gd name="T63" fmla="*/ 387 h 2232"/>
                <a:gd name="T64" fmla="*/ 1127 w 2245"/>
                <a:gd name="T65" fmla="*/ 273 h 2232"/>
                <a:gd name="T66" fmla="*/ 1131 w 2245"/>
                <a:gd name="T67" fmla="*/ 183 h 2232"/>
                <a:gd name="T68" fmla="*/ 1179 w 2245"/>
                <a:gd name="T69" fmla="*/ 86 h 2232"/>
                <a:gd name="T70" fmla="*/ 1269 w 2245"/>
                <a:gd name="T71" fmla="*/ 18 h 2232"/>
                <a:gd name="T72" fmla="*/ 1374 w 2245"/>
                <a:gd name="T73" fmla="*/ 0 h 2232"/>
                <a:gd name="T74" fmla="*/ 1477 w 2245"/>
                <a:gd name="T75" fmla="*/ 18 h 2232"/>
                <a:gd name="T76" fmla="*/ 1570 w 2245"/>
                <a:gd name="T77" fmla="*/ 86 h 2232"/>
                <a:gd name="T78" fmla="*/ 1618 w 2245"/>
                <a:gd name="T79" fmla="*/ 183 h 2232"/>
                <a:gd name="T80" fmla="*/ 1621 w 2245"/>
                <a:gd name="T81" fmla="*/ 273 h 2232"/>
                <a:gd name="T82" fmla="*/ 1561 w 2245"/>
                <a:gd name="T83" fmla="*/ 385 h 2232"/>
                <a:gd name="T84" fmla="*/ 1573 w 2245"/>
                <a:gd name="T85" fmla="*/ 456 h 2232"/>
                <a:gd name="T86" fmla="*/ 2245 w 2245"/>
                <a:gd name="T87" fmla="*/ 509 h 2232"/>
                <a:gd name="T88" fmla="*/ 1631 w 2245"/>
                <a:gd name="T89" fmla="*/ 2232 h 2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45" h="2232">
                  <a:moveTo>
                    <a:pt x="1631" y="2232"/>
                  </a:moveTo>
                  <a:lnTo>
                    <a:pt x="1575" y="2196"/>
                  </a:lnTo>
                  <a:lnTo>
                    <a:pt x="1561" y="2150"/>
                  </a:lnTo>
                  <a:lnTo>
                    <a:pt x="1561" y="2125"/>
                  </a:lnTo>
                  <a:lnTo>
                    <a:pt x="1601" y="2059"/>
                  </a:lnTo>
                  <a:lnTo>
                    <a:pt x="1621" y="2013"/>
                  </a:lnTo>
                  <a:lnTo>
                    <a:pt x="1622" y="1968"/>
                  </a:lnTo>
                  <a:lnTo>
                    <a:pt x="1619" y="1923"/>
                  </a:lnTo>
                  <a:lnTo>
                    <a:pt x="1601" y="1878"/>
                  </a:lnTo>
                  <a:lnTo>
                    <a:pt x="1571" y="1826"/>
                  </a:lnTo>
                  <a:lnTo>
                    <a:pt x="1522" y="1780"/>
                  </a:lnTo>
                  <a:lnTo>
                    <a:pt x="1480" y="1759"/>
                  </a:lnTo>
                  <a:lnTo>
                    <a:pt x="1436" y="1740"/>
                  </a:lnTo>
                  <a:lnTo>
                    <a:pt x="1375" y="1740"/>
                  </a:lnTo>
                  <a:lnTo>
                    <a:pt x="1374" y="1740"/>
                  </a:lnTo>
                  <a:lnTo>
                    <a:pt x="1313" y="1740"/>
                  </a:lnTo>
                  <a:lnTo>
                    <a:pt x="1271" y="1759"/>
                  </a:lnTo>
                  <a:lnTo>
                    <a:pt x="1230" y="1780"/>
                  </a:lnTo>
                  <a:lnTo>
                    <a:pt x="1181" y="1826"/>
                  </a:lnTo>
                  <a:lnTo>
                    <a:pt x="1147" y="1878"/>
                  </a:lnTo>
                  <a:lnTo>
                    <a:pt x="1132" y="1923"/>
                  </a:lnTo>
                  <a:lnTo>
                    <a:pt x="1127" y="1968"/>
                  </a:lnTo>
                  <a:lnTo>
                    <a:pt x="1130" y="2013"/>
                  </a:lnTo>
                  <a:lnTo>
                    <a:pt x="1147" y="2059"/>
                  </a:lnTo>
                  <a:lnTo>
                    <a:pt x="1188" y="2126"/>
                  </a:lnTo>
                  <a:lnTo>
                    <a:pt x="1188" y="2150"/>
                  </a:lnTo>
                  <a:lnTo>
                    <a:pt x="1176" y="2196"/>
                  </a:lnTo>
                  <a:lnTo>
                    <a:pt x="1132" y="2232"/>
                  </a:lnTo>
                  <a:lnTo>
                    <a:pt x="498" y="2232"/>
                  </a:lnTo>
                  <a:lnTo>
                    <a:pt x="498" y="1620"/>
                  </a:lnTo>
                  <a:lnTo>
                    <a:pt x="498" y="1629"/>
                  </a:lnTo>
                  <a:lnTo>
                    <a:pt x="456" y="1583"/>
                  </a:lnTo>
                  <a:lnTo>
                    <a:pt x="409" y="1568"/>
                  </a:lnTo>
                  <a:lnTo>
                    <a:pt x="386" y="1568"/>
                  </a:lnTo>
                  <a:lnTo>
                    <a:pt x="320" y="1610"/>
                  </a:lnTo>
                  <a:lnTo>
                    <a:pt x="273" y="1629"/>
                  </a:lnTo>
                  <a:lnTo>
                    <a:pt x="229" y="1630"/>
                  </a:lnTo>
                  <a:lnTo>
                    <a:pt x="183" y="1625"/>
                  </a:lnTo>
                  <a:lnTo>
                    <a:pt x="136" y="1610"/>
                  </a:lnTo>
                  <a:lnTo>
                    <a:pt x="85" y="1579"/>
                  </a:lnTo>
                  <a:lnTo>
                    <a:pt x="40" y="1529"/>
                  </a:lnTo>
                  <a:lnTo>
                    <a:pt x="18" y="1487"/>
                  </a:lnTo>
                  <a:lnTo>
                    <a:pt x="0" y="1445"/>
                  </a:lnTo>
                  <a:lnTo>
                    <a:pt x="0" y="1385"/>
                  </a:lnTo>
                  <a:lnTo>
                    <a:pt x="0" y="1384"/>
                  </a:lnTo>
                  <a:lnTo>
                    <a:pt x="0" y="1320"/>
                  </a:lnTo>
                  <a:lnTo>
                    <a:pt x="18" y="1280"/>
                  </a:lnTo>
                  <a:lnTo>
                    <a:pt x="40" y="1238"/>
                  </a:lnTo>
                  <a:lnTo>
                    <a:pt x="85" y="1188"/>
                  </a:lnTo>
                  <a:lnTo>
                    <a:pt x="136" y="1157"/>
                  </a:lnTo>
                  <a:lnTo>
                    <a:pt x="183" y="1141"/>
                  </a:lnTo>
                  <a:lnTo>
                    <a:pt x="229" y="1137"/>
                  </a:lnTo>
                  <a:lnTo>
                    <a:pt x="273" y="1138"/>
                  </a:lnTo>
                  <a:lnTo>
                    <a:pt x="320" y="1157"/>
                  </a:lnTo>
                  <a:lnTo>
                    <a:pt x="385" y="1197"/>
                  </a:lnTo>
                  <a:lnTo>
                    <a:pt x="409" y="1198"/>
                  </a:lnTo>
                  <a:lnTo>
                    <a:pt x="456" y="1183"/>
                  </a:lnTo>
                  <a:lnTo>
                    <a:pt x="502" y="1138"/>
                  </a:lnTo>
                  <a:lnTo>
                    <a:pt x="498" y="1122"/>
                  </a:lnTo>
                  <a:lnTo>
                    <a:pt x="498" y="509"/>
                  </a:lnTo>
                  <a:lnTo>
                    <a:pt x="1132" y="509"/>
                  </a:lnTo>
                  <a:lnTo>
                    <a:pt x="1175" y="456"/>
                  </a:lnTo>
                  <a:lnTo>
                    <a:pt x="1187" y="410"/>
                  </a:lnTo>
                  <a:lnTo>
                    <a:pt x="1187" y="387"/>
                  </a:lnTo>
                  <a:lnTo>
                    <a:pt x="1147" y="320"/>
                  </a:lnTo>
                  <a:lnTo>
                    <a:pt x="1127" y="273"/>
                  </a:lnTo>
                  <a:lnTo>
                    <a:pt x="1127" y="228"/>
                  </a:lnTo>
                  <a:lnTo>
                    <a:pt x="1131" y="183"/>
                  </a:lnTo>
                  <a:lnTo>
                    <a:pt x="1147" y="136"/>
                  </a:lnTo>
                  <a:lnTo>
                    <a:pt x="1179" y="86"/>
                  </a:lnTo>
                  <a:lnTo>
                    <a:pt x="1227" y="40"/>
                  </a:lnTo>
                  <a:lnTo>
                    <a:pt x="1269" y="18"/>
                  </a:lnTo>
                  <a:lnTo>
                    <a:pt x="1312" y="0"/>
                  </a:lnTo>
                  <a:lnTo>
                    <a:pt x="1374" y="0"/>
                  </a:lnTo>
                  <a:lnTo>
                    <a:pt x="1435" y="0"/>
                  </a:lnTo>
                  <a:lnTo>
                    <a:pt x="1477" y="18"/>
                  </a:lnTo>
                  <a:lnTo>
                    <a:pt x="1521" y="40"/>
                  </a:lnTo>
                  <a:lnTo>
                    <a:pt x="1570" y="86"/>
                  </a:lnTo>
                  <a:lnTo>
                    <a:pt x="1599" y="136"/>
                  </a:lnTo>
                  <a:lnTo>
                    <a:pt x="1618" y="183"/>
                  </a:lnTo>
                  <a:lnTo>
                    <a:pt x="1621" y="228"/>
                  </a:lnTo>
                  <a:lnTo>
                    <a:pt x="1621" y="273"/>
                  </a:lnTo>
                  <a:lnTo>
                    <a:pt x="1599" y="320"/>
                  </a:lnTo>
                  <a:lnTo>
                    <a:pt x="1561" y="385"/>
                  </a:lnTo>
                  <a:lnTo>
                    <a:pt x="1560" y="410"/>
                  </a:lnTo>
                  <a:lnTo>
                    <a:pt x="1573" y="456"/>
                  </a:lnTo>
                  <a:lnTo>
                    <a:pt x="1609" y="509"/>
                  </a:lnTo>
                  <a:lnTo>
                    <a:pt x="2245" y="509"/>
                  </a:lnTo>
                  <a:lnTo>
                    <a:pt x="2245" y="2232"/>
                  </a:lnTo>
                  <a:lnTo>
                    <a:pt x="1631" y="2232"/>
                  </a:lnTo>
                  <a:close/>
                </a:path>
              </a:pathLst>
            </a:custGeom>
            <a:solidFill>
              <a:schemeClr val="accent3">
                <a:lumMod val="75000"/>
              </a:schemeClr>
            </a:solid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6" name="Freeform 37"/>
            <p:cNvSpPr>
              <a:spLocks/>
            </p:cNvSpPr>
            <p:nvPr/>
          </p:nvSpPr>
          <p:spPr bwMode="blackWhite">
            <a:xfrm>
              <a:off x="3750" y="2488"/>
              <a:ext cx="529" cy="640"/>
            </a:xfrm>
            <a:custGeom>
              <a:avLst/>
              <a:gdLst>
                <a:gd name="T0" fmla="*/ 1745 w 2249"/>
                <a:gd name="T1" fmla="*/ 483 h 2747"/>
                <a:gd name="T2" fmla="*/ 1795 w 2249"/>
                <a:gd name="T3" fmla="*/ 1160 h 2747"/>
                <a:gd name="T4" fmla="*/ 1864 w 2249"/>
                <a:gd name="T5" fmla="*/ 1171 h 2747"/>
                <a:gd name="T6" fmla="*/ 1976 w 2249"/>
                <a:gd name="T7" fmla="*/ 1113 h 2747"/>
                <a:gd name="T8" fmla="*/ 2067 w 2249"/>
                <a:gd name="T9" fmla="*/ 1117 h 2747"/>
                <a:gd name="T10" fmla="*/ 2165 w 2249"/>
                <a:gd name="T11" fmla="*/ 1164 h 2747"/>
                <a:gd name="T12" fmla="*/ 2232 w 2249"/>
                <a:gd name="T13" fmla="*/ 1256 h 2747"/>
                <a:gd name="T14" fmla="*/ 2249 w 2249"/>
                <a:gd name="T15" fmla="*/ 1360 h 2747"/>
                <a:gd name="T16" fmla="*/ 2232 w 2249"/>
                <a:gd name="T17" fmla="*/ 1463 h 2747"/>
                <a:gd name="T18" fmla="*/ 2165 w 2249"/>
                <a:gd name="T19" fmla="*/ 1555 h 2747"/>
                <a:gd name="T20" fmla="*/ 2067 w 2249"/>
                <a:gd name="T21" fmla="*/ 1603 h 2747"/>
                <a:gd name="T22" fmla="*/ 1976 w 2249"/>
                <a:gd name="T23" fmla="*/ 1606 h 2747"/>
                <a:gd name="T24" fmla="*/ 1864 w 2249"/>
                <a:gd name="T25" fmla="*/ 1544 h 2747"/>
                <a:gd name="T26" fmla="*/ 1795 w 2249"/>
                <a:gd name="T27" fmla="*/ 1559 h 2747"/>
                <a:gd name="T28" fmla="*/ 1745 w 2249"/>
                <a:gd name="T29" fmla="*/ 2236 h 2747"/>
                <a:gd name="T30" fmla="*/ 1117 w 2249"/>
                <a:gd name="T31" fmla="*/ 2246 h 2747"/>
                <a:gd name="T32" fmla="*/ 1056 w 2249"/>
                <a:gd name="T33" fmla="*/ 2337 h 2747"/>
                <a:gd name="T34" fmla="*/ 1098 w 2249"/>
                <a:gd name="T35" fmla="*/ 2426 h 2747"/>
                <a:gd name="T36" fmla="*/ 1118 w 2249"/>
                <a:gd name="T37" fmla="*/ 2520 h 2747"/>
                <a:gd name="T38" fmla="*/ 1098 w 2249"/>
                <a:gd name="T39" fmla="*/ 2610 h 2747"/>
                <a:gd name="T40" fmla="*/ 1019 w 2249"/>
                <a:gd name="T41" fmla="*/ 2708 h 2747"/>
                <a:gd name="T42" fmla="*/ 933 w 2249"/>
                <a:gd name="T43" fmla="*/ 2747 h 2747"/>
                <a:gd name="T44" fmla="*/ 871 w 2249"/>
                <a:gd name="T45" fmla="*/ 2747 h 2747"/>
                <a:gd name="T46" fmla="*/ 767 w 2249"/>
                <a:gd name="T47" fmla="*/ 2731 h 2747"/>
                <a:gd name="T48" fmla="*/ 677 w 2249"/>
                <a:gd name="T49" fmla="*/ 2662 h 2747"/>
                <a:gd name="T50" fmla="*/ 629 w 2249"/>
                <a:gd name="T51" fmla="*/ 2564 h 2747"/>
                <a:gd name="T52" fmla="*/ 626 w 2249"/>
                <a:gd name="T53" fmla="*/ 2473 h 2747"/>
                <a:gd name="T54" fmla="*/ 686 w 2249"/>
                <a:gd name="T55" fmla="*/ 2360 h 2747"/>
                <a:gd name="T56" fmla="*/ 674 w 2249"/>
                <a:gd name="T57" fmla="*/ 2292 h 2747"/>
                <a:gd name="T58" fmla="*/ 0 w 2249"/>
                <a:gd name="T59" fmla="*/ 2236 h 2747"/>
                <a:gd name="T60" fmla="*/ 613 w 2249"/>
                <a:gd name="T61" fmla="*/ 483 h 2747"/>
                <a:gd name="T62" fmla="*/ 675 w 2249"/>
                <a:gd name="T63" fmla="*/ 453 h 2747"/>
                <a:gd name="T64" fmla="*/ 687 w 2249"/>
                <a:gd name="T65" fmla="*/ 384 h 2747"/>
                <a:gd name="T66" fmla="*/ 628 w 2249"/>
                <a:gd name="T67" fmla="*/ 273 h 2747"/>
                <a:gd name="T68" fmla="*/ 630 w 2249"/>
                <a:gd name="T69" fmla="*/ 180 h 2747"/>
                <a:gd name="T70" fmla="*/ 679 w 2249"/>
                <a:gd name="T71" fmla="*/ 83 h 2747"/>
                <a:gd name="T72" fmla="*/ 770 w 2249"/>
                <a:gd name="T73" fmla="*/ 16 h 2747"/>
                <a:gd name="T74" fmla="*/ 872 w 2249"/>
                <a:gd name="T75" fmla="*/ 0 h 2747"/>
                <a:gd name="T76" fmla="*/ 934 w 2249"/>
                <a:gd name="T77" fmla="*/ 0 h 2747"/>
                <a:gd name="T78" fmla="*/ 1019 w 2249"/>
                <a:gd name="T79" fmla="*/ 38 h 2747"/>
                <a:gd name="T80" fmla="*/ 1100 w 2249"/>
                <a:gd name="T81" fmla="*/ 136 h 2747"/>
                <a:gd name="T82" fmla="*/ 1120 w 2249"/>
                <a:gd name="T83" fmla="*/ 227 h 2747"/>
                <a:gd name="T84" fmla="*/ 1100 w 2249"/>
                <a:gd name="T85" fmla="*/ 318 h 2747"/>
                <a:gd name="T86" fmla="*/ 1056 w 2249"/>
                <a:gd name="T87" fmla="*/ 409 h 2747"/>
                <a:gd name="T88" fmla="*/ 1121 w 2249"/>
                <a:gd name="T89" fmla="*/ 495 h 2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49" h="2747">
                  <a:moveTo>
                    <a:pt x="1133" y="483"/>
                  </a:moveTo>
                  <a:lnTo>
                    <a:pt x="1745" y="483"/>
                  </a:lnTo>
                  <a:lnTo>
                    <a:pt x="1745" y="1125"/>
                  </a:lnTo>
                  <a:lnTo>
                    <a:pt x="1795" y="1160"/>
                  </a:lnTo>
                  <a:lnTo>
                    <a:pt x="1839" y="1173"/>
                  </a:lnTo>
                  <a:lnTo>
                    <a:pt x="1864" y="1171"/>
                  </a:lnTo>
                  <a:lnTo>
                    <a:pt x="1932" y="1133"/>
                  </a:lnTo>
                  <a:lnTo>
                    <a:pt x="1976" y="1113"/>
                  </a:lnTo>
                  <a:lnTo>
                    <a:pt x="2021" y="1113"/>
                  </a:lnTo>
                  <a:lnTo>
                    <a:pt x="2067" y="1117"/>
                  </a:lnTo>
                  <a:lnTo>
                    <a:pt x="2113" y="1133"/>
                  </a:lnTo>
                  <a:lnTo>
                    <a:pt x="2165" y="1164"/>
                  </a:lnTo>
                  <a:lnTo>
                    <a:pt x="2209" y="1212"/>
                  </a:lnTo>
                  <a:lnTo>
                    <a:pt x="2232" y="1256"/>
                  </a:lnTo>
                  <a:lnTo>
                    <a:pt x="2249" y="1297"/>
                  </a:lnTo>
                  <a:lnTo>
                    <a:pt x="2249" y="1360"/>
                  </a:lnTo>
                  <a:lnTo>
                    <a:pt x="2249" y="1421"/>
                  </a:lnTo>
                  <a:lnTo>
                    <a:pt x="2232" y="1463"/>
                  </a:lnTo>
                  <a:lnTo>
                    <a:pt x="2209" y="1507"/>
                  </a:lnTo>
                  <a:lnTo>
                    <a:pt x="2165" y="1555"/>
                  </a:lnTo>
                  <a:lnTo>
                    <a:pt x="2113" y="1585"/>
                  </a:lnTo>
                  <a:lnTo>
                    <a:pt x="2067" y="1603"/>
                  </a:lnTo>
                  <a:lnTo>
                    <a:pt x="2021" y="1606"/>
                  </a:lnTo>
                  <a:lnTo>
                    <a:pt x="1976" y="1606"/>
                  </a:lnTo>
                  <a:lnTo>
                    <a:pt x="1932" y="1585"/>
                  </a:lnTo>
                  <a:lnTo>
                    <a:pt x="1864" y="1544"/>
                  </a:lnTo>
                  <a:lnTo>
                    <a:pt x="1839" y="1544"/>
                  </a:lnTo>
                  <a:lnTo>
                    <a:pt x="1795" y="1559"/>
                  </a:lnTo>
                  <a:lnTo>
                    <a:pt x="1745" y="1594"/>
                  </a:lnTo>
                  <a:lnTo>
                    <a:pt x="1745" y="2236"/>
                  </a:lnTo>
                  <a:lnTo>
                    <a:pt x="1113" y="2236"/>
                  </a:lnTo>
                  <a:lnTo>
                    <a:pt x="1117" y="2246"/>
                  </a:lnTo>
                  <a:lnTo>
                    <a:pt x="1071" y="2292"/>
                  </a:lnTo>
                  <a:lnTo>
                    <a:pt x="1056" y="2337"/>
                  </a:lnTo>
                  <a:lnTo>
                    <a:pt x="1056" y="2362"/>
                  </a:lnTo>
                  <a:lnTo>
                    <a:pt x="1098" y="2426"/>
                  </a:lnTo>
                  <a:lnTo>
                    <a:pt x="1117" y="2473"/>
                  </a:lnTo>
                  <a:lnTo>
                    <a:pt x="1118" y="2520"/>
                  </a:lnTo>
                  <a:lnTo>
                    <a:pt x="1116" y="2564"/>
                  </a:lnTo>
                  <a:lnTo>
                    <a:pt x="1098" y="2610"/>
                  </a:lnTo>
                  <a:lnTo>
                    <a:pt x="1067" y="2662"/>
                  </a:lnTo>
                  <a:lnTo>
                    <a:pt x="1019" y="2708"/>
                  </a:lnTo>
                  <a:lnTo>
                    <a:pt x="976" y="2731"/>
                  </a:lnTo>
                  <a:lnTo>
                    <a:pt x="933" y="2747"/>
                  </a:lnTo>
                  <a:lnTo>
                    <a:pt x="872" y="2747"/>
                  </a:lnTo>
                  <a:lnTo>
                    <a:pt x="871" y="2747"/>
                  </a:lnTo>
                  <a:lnTo>
                    <a:pt x="811" y="2747"/>
                  </a:lnTo>
                  <a:lnTo>
                    <a:pt x="767" y="2731"/>
                  </a:lnTo>
                  <a:lnTo>
                    <a:pt x="726" y="2708"/>
                  </a:lnTo>
                  <a:lnTo>
                    <a:pt x="677" y="2662"/>
                  </a:lnTo>
                  <a:lnTo>
                    <a:pt x="644" y="2610"/>
                  </a:lnTo>
                  <a:lnTo>
                    <a:pt x="629" y="2564"/>
                  </a:lnTo>
                  <a:lnTo>
                    <a:pt x="625" y="2520"/>
                  </a:lnTo>
                  <a:lnTo>
                    <a:pt x="626" y="2473"/>
                  </a:lnTo>
                  <a:lnTo>
                    <a:pt x="644" y="2426"/>
                  </a:lnTo>
                  <a:lnTo>
                    <a:pt x="686" y="2360"/>
                  </a:lnTo>
                  <a:lnTo>
                    <a:pt x="686" y="2337"/>
                  </a:lnTo>
                  <a:lnTo>
                    <a:pt x="674" y="2292"/>
                  </a:lnTo>
                  <a:lnTo>
                    <a:pt x="634" y="2236"/>
                  </a:lnTo>
                  <a:lnTo>
                    <a:pt x="0" y="2236"/>
                  </a:lnTo>
                  <a:lnTo>
                    <a:pt x="0" y="483"/>
                  </a:lnTo>
                  <a:lnTo>
                    <a:pt x="613" y="483"/>
                  </a:lnTo>
                  <a:lnTo>
                    <a:pt x="628" y="495"/>
                  </a:lnTo>
                  <a:lnTo>
                    <a:pt x="675" y="453"/>
                  </a:lnTo>
                  <a:lnTo>
                    <a:pt x="687" y="409"/>
                  </a:lnTo>
                  <a:lnTo>
                    <a:pt x="687" y="384"/>
                  </a:lnTo>
                  <a:lnTo>
                    <a:pt x="645" y="318"/>
                  </a:lnTo>
                  <a:lnTo>
                    <a:pt x="628" y="273"/>
                  </a:lnTo>
                  <a:lnTo>
                    <a:pt x="626" y="227"/>
                  </a:lnTo>
                  <a:lnTo>
                    <a:pt x="630" y="180"/>
                  </a:lnTo>
                  <a:lnTo>
                    <a:pt x="645" y="136"/>
                  </a:lnTo>
                  <a:lnTo>
                    <a:pt x="679" y="83"/>
                  </a:lnTo>
                  <a:lnTo>
                    <a:pt x="727" y="38"/>
                  </a:lnTo>
                  <a:lnTo>
                    <a:pt x="770" y="16"/>
                  </a:lnTo>
                  <a:lnTo>
                    <a:pt x="812" y="0"/>
                  </a:lnTo>
                  <a:lnTo>
                    <a:pt x="872" y="0"/>
                  </a:lnTo>
                  <a:lnTo>
                    <a:pt x="874" y="0"/>
                  </a:lnTo>
                  <a:lnTo>
                    <a:pt x="934" y="0"/>
                  </a:lnTo>
                  <a:lnTo>
                    <a:pt x="978" y="16"/>
                  </a:lnTo>
                  <a:lnTo>
                    <a:pt x="1019" y="38"/>
                  </a:lnTo>
                  <a:lnTo>
                    <a:pt x="1067" y="83"/>
                  </a:lnTo>
                  <a:lnTo>
                    <a:pt x="1100" y="136"/>
                  </a:lnTo>
                  <a:lnTo>
                    <a:pt x="1117" y="180"/>
                  </a:lnTo>
                  <a:lnTo>
                    <a:pt x="1120" y="227"/>
                  </a:lnTo>
                  <a:lnTo>
                    <a:pt x="1118" y="273"/>
                  </a:lnTo>
                  <a:lnTo>
                    <a:pt x="1100" y="318"/>
                  </a:lnTo>
                  <a:lnTo>
                    <a:pt x="1057" y="384"/>
                  </a:lnTo>
                  <a:lnTo>
                    <a:pt x="1056" y="409"/>
                  </a:lnTo>
                  <a:lnTo>
                    <a:pt x="1072" y="453"/>
                  </a:lnTo>
                  <a:lnTo>
                    <a:pt x="1121" y="495"/>
                  </a:lnTo>
                  <a:lnTo>
                    <a:pt x="1133" y="483"/>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7" name="Freeform 38"/>
            <p:cNvSpPr>
              <a:spLocks/>
            </p:cNvSpPr>
            <p:nvPr/>
          </p:nvSpPr>
          <p:spPr bwMode="blackWhite">
            <a:xfrm>
              <a:off x="4156" y="2600"/>
              <a:ext cx="412" cy="411"/>
            </a:xfrm>
            <a:custGeom>
              <a:avLst/>
              <a:gdLst>
                <a:gd name="T0" fmla="*/ 1750 w 1750"/>
                <a:gd name="T1" fmla="*/ 1753 h 1761"/>
                <a:gd name="T2" fmla="*/ 1701 w 1750"/>
                <a:gd name="T3" fmla="*/ 1076 h 1761"/>
                <a:gd name="T4" fmla="*/ 1633 w 1750"/>
                <a:gd name="T5" fmla="*/ 1061 h 1761"/>
                <a:gd name="T6" fmla="*/ 1519 w 1750"/>
                <a:gd name="T7" fmla="*/ 1123 h 1761"/>
                <a:gd name="T8" fmla="*/ 1427 w 1750"/>
                <a:gd name="T9" fmla="*/ 1120 h 1761"/>
                <a:gd name="T10" fmla="*/ 1329 w 1750"/>
                <a:gd name="T11" fmla="*/ 1072 h 1761"/>
                <a:gd name="T12" fmla="*/ 1263 w 1750"/>
                <a:gd name="T13" fmla="*/ 980 h 1761"/>
                <a:gd name="T14" fmla="*/ 1247 w 1750"/>
                <a:gd name="T15" fmla="*/ 877 h 1761"/>
                <a:gd name="T16" fmla="*/ 1263 w 1750"/>
                <a:gd name="T17" fmla="*/ 773 h 1761"/>
                <a:gd name="T18" fmla="*/ 1329 w 1750"/>
                <a:gd name="T19" fmla="*/ 681 h 1761"/>
                <a:gd name="T20" fmla="*/ 1427 w 1750"/>
                <a:gd name="T21" fmla="*/ 634 h 1761"/>
                <a:gd name="T22" fmla="*/ 1519 w 1750"/>
                <a:gd name="T23" fmla="*/ 630 h 1761"/>
                <a:gd name="T24" fmla="*/ 1631 w 1750"/>
                <a:gd name="T25" fmla="*/ 688 h 1761"/>
                <a:gd name="T26" fmla="*/ 1701 w 1750"/>
                <a:gd name="T27" fmla="*/ 677 h 1761"/>
                <a:gd name="T28" fmla="*/ 1750 w 1750"/>
                <a:gd name="T29" fmla="*/ 0 h 1761"/>
                <a:gd name="T30" fmla="*/ 1122 w 1750"/>
                <a:gd name="T31" fmla="*/ 12 h 1761"/>
                <a:gd name="T32" fmla="*/ 1063 w 1750"/>
                <a:gd name="T33" fmla="*/ 105 h 1761"/>
                <a:gd name="T34" fmla="*/ 1103 w 1750"/>
                <a:gd name="T35" fmla="*/ 196 h 1761"/>
                <a:gd name="T36" fmla="*/ 1123 w 1750"/>
                <a:gd name="T37" fmla="*/ 286 h 1761"/>
                <a:gd name="T38" fmla="*/ 1103 w 1750"/>
                <a:gd name="T39" fmla="*/ 378 h 1761"/>
                <a:gd name="T40" fmla="*/ 1024 w 1750"/>
                <a:gd name="T41" fmla="*/ 475 h 1761"/>
                <a:gd name="T42" fmla="*/ 940 w 1750"/>
                <a:gd name="T43" fmla="*/ 514 h 1761"/>
                <a:gd name="T44" fmla="*/ 877 w 1750"/>
                <a:gd name="T45" fmla="*/ 514 h 1761"/>
                <a:gd name="T46" fmla="*/ 775 w 1750"/>
                <a:gd name="T47" fmla="*/ 498 h 1761"/>
                <a:gd name="T48" fmla="*/ 682 w 1750"/>
                <a:gd name="T49" fmla="*/ 429 h 1761"/>
                <a:gd name="T50" fmla="*/ 635 w 1750"/>
                <a:gd name="T51" fmla="*/ 332 h 1761"/>
                <a:gd name="T52" fmla="*/ 633 w 1750"/>
                <a:gd name="T53" fmla="*/ 241 h 1761"/>
                <a:gd name="T54" fmla="*/ 694 w 1750"/>
                <a:gd name="T55" fmla="*/ 129 h 1761"/>
                <a:gd name="T56" fmla="*/ 677 w 1750"/>
                <a:gd name="T57" fmla="*/ 60 h 1761"/>
                <a:gd name="T58" fmla="*/ 614 w 1750"/>
                <a:gd name="T59" fmla="*/ 0 h 1761"/>
                <a:gd name="T60" fmla="*/ 0 w 1750"/>
                <a:gd name="T61" fmla="*/ 642 h 1761"/>
                <a:gd name="T62" fmla="*/ 94 w 1750"/>
                <a:gd name="T63" fmla="*/ 690 h 1761"/>
                <a:gd name="T64" fmla="*/ 185 w 1750"/>
                <a:gd name="T65" fmla="*/ 650 h 1761"/>
                <a:gd name="T66" fmla="*/ 276 w 1750"/>
                <a:gd name="T67" fmla="*/ 630 h 1761"/>
                <a:gd name="T68" fmla="*/ 366 w 1750"/>
                <a:gd name="T69" fmla="*/ 650 h 1761"/>
                <a:gd name="T70" fmla="*/ 463 w 1750"/>
                <a:gd name="T71" fmla="*/ 729 h 1761"/>
                <a:gd name="T72" fmla="*/ 503 w 1750"/>
                <a:gd name="T73" fmla="*/ 814 h 1761"/>
                <a:gd name="T74" fmla="*/ 503 w 1750"/>
                <a:gd name="T75" fmla="*/ 938 h 1761"/>
                <a:gd name="T76" fmla="*/ 463 w 1750"/>
                <a:gd name="T77" fmla="*/ 1024 h 1761"/>
                <a:gd name="T78" fmla="*/ 366 w 1750"/>
                <a:gd name="T79" fmla="*/ 1102 h 1761"/>
                <a:gd name="T80" fmla="*/ 276 w 1750"/>
                <a:gd name="T81" fmla="*/ 1123 h 1761"/>
                <a:gd name="T82" fmla="*/ 185 w 1750"/>
                <a:gd name="T83" fmla="*/ 1102 h 1761"/>
                <a:gd name="T84" fmla="*/ 94 w 1750"/>
                <a:gd name="T85" fmla="*/ 1061 h 1761"/>
                <a:gd name="T86" fmla="*/ 0 w 1750"/>
                <a:gd name="T87" fmla="*/ 1123 h 1761"/>
                <a:gd name="T88" fmla="*/ 0 w 1750"/>
                <a:gd name="T89" fmla="*/ 1753 h 1761"/>
                <a:gd name="T90" fmla="*/ 680 w 1750"/>
                <a:gd name="T91" fmla="*/ 1713 h 1761"/>
                <a:gd name="T92" fmla="*/ 695 w 1750"/>
                <a:gd name="T93" fmla="*/ 1643 h 1761"/>
                <a:gd name="T94" fmla="*/ 634 w 1750"/>
                <a:gd name="T95" fmla="*/ 1532 h 1761"/>
                <a:gd name="T96" fmla="*/ 636 w 1750"/>
                <a:gd name="T97" fmla="*/ 1440 h 1761"/>
                <a:gd name="T98" fmla="*/ 684 w 1750"/>
                <a:gd name="T99" fmla="*/ 1343 h 1761"/>
                <a:gd name="T100" fmla="*/ 776 w 1750"/>
                <a:gd name="T101" fmla="*/ 1275 h 1761"/>
                <a:gd name="T102" fmla="*/ 878 w 1750"/>
                <a:gd name="T103" fmla="*/ 1259 h 1761"/>
                <a:gd name="T104" fmla="*/ 941 w 1750"/>
                <a:gd name="T105" fmla="*/ 1259 h 1761"/>
                <a:gd name="T106" fmla="*/ 1024 w 1750"/>
                <a:gd name="T107" fmla="*/ 1298 h 1761"/>
                <a:gd name="T108" fmla="*/ 1106 w 1750"/>
                <a:gd name="T109" fmla="*/ 1395 h 1761"/>
                <a:gd name="T110" fmla="*/ 1124 w 1750"/>
                <a:gd name="T111" fmla="*/ 1487 h 1761"/>
                <a:gd name="T112" fmla="*/ 1106 w 1750"/>
                <a:gd name="T113" fmla="*/ 1576 h 1761"/>
                <a:gd name="T114" fmla="*/ 1063 w 1750"/>
                <a:gd name="T115" fmla="*/ 1668 h 1761"/>
                <a:gd name="T116" fmla="*/ 1123 w 1750"/>
                <a:gd name="T117" fmla="*/ 1761 h 17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50" h="1761">
                  <a:moveTo>
                    <a:pt x="1137" y="1753"/>
                  </a:moveTo>
                  <a:lnTo>
                    <a:pt x="1750" y="1753"/>
                  </a:lnTo>
                  <a:lnTo>
                    <a:pt x="1750" y="1111"/>
                  </a:lnTo>
                  <a:lnTo>
                    <a:pt x="1701" y="1076"/>
                  </a:lnTo>
                  <a:lnTo>
                    <a:pt x="1655" y="1061"/>
                  </a:lnTo>
                  <a:lnTo>
                    <a:pt x="1633" y="1061"/>
                  </a:lnTo>
                  <a:lnTo>
                    <a:pt x="1564" y="1102"/>
                  </a:lnTo>
                  <a:lnTo>
                    <a:pt x="1519" y="1123"/>
                  </a:lnTo>
                  <a:lnTo>
                    <a:pt x="1473" y="1123"/>
                  </a:lnTo>
                  <a:lnTo>
                    <a:pt x="1427" y="1120"/>
                  </a:lnTo>
                  <a:lnTo>
                    <a:pt x="1384" y="1102"/>
                  </a:lnTo>
                  <a:lnTo>
                    <a:pt x="1329" y="1072"/>
                  </a:lnTo>
                  <a:lnTo>
                    <a:pt x="1286" y="1024"/>
                  </a:lnTo>
                  <a:lnTo>
                    <a:pt x="1263" y="980"/>
                  </a:lnTo>
                  <a:lnTo>
                    <a:pt x="1247" y="938"/>
                  </a:lnTo>
                  <a:lnTo>
                    <a:pt x="1247" y="877"/>
                  </a:lnTo>
                  <a:lnTo>
                    <a:pt x="1247" y="814"/>
                  </a:lnTo>
                  <a:lnTo>
                    <a:pt x="1263" y="773"/>
                  </a:lnTo>
                  <a:lnTo>
                    <a:pt x="1286" y="729"/>
                  </a:lnTo>
                  <a:lnTo>
                    <a:pt x="1329" y="681"/>
                  </a:lnTo>
                  <a:lnTo>
                    <a:pt x="1384" y="650"/>
                  </a:lnTo>
                  <a:lnTo>
                    <a:pt x="1427" y="634"/>
                  </a:lnTo>
                  <a:lnTo>
                    <a:pt x="1473" y="630"/>
                  </a:lnTo>
                  <a:lnTo>
                    <a:pt x="1519" y="630"/>
                  </a:lnTo>
                  <a:lnTo>
                    <a:pt x="1564" y="650"/>
                  </a:lnTo>
                  <a:lnTo>
                    <a:pt x="1631" y="688"/>
                  </a:lnTo>
                  <a:lnTo>
                    <a:pt x="1655" y="690"/>
                  </a:lnTo>
                  <a:lnTo>
                    <a:pt x="1701" y="677"/>
                  </a:lnTo>
                  <a:lnTo>
                    <a:pt x="1750" y="642"/>
                  </a:lnTo>
                  <a:lnTo>
                    <a:pt x="1750" y="0"/>
                  </a:lnTo>
                  <a:lnTo>
                    <a:pt x="1137" y="0"/>
                  </a:lnTo>
                  <a:lnTo>
                    <a:pt x="1122" y="12"/>
                  </a:lnTo>
                  <a:lnTo>
                    <a:pt x="1077" y="60"/>
                  </a:lnTo>
                  <a:lnTo>
                    <a:pt x="1063" y="105"/>
                  </a:lnTo>
                  <a:lnTo>
                    <a:pt x="1063" y="129"/>
                  </a:lnTo>
                  <a:lnTo>
                    <a:pt x="1103" y="196"/>
                  </a:lnTo>
                  <a:lnTo>
                    <a:pt x="1122" y="241"/>
                  </a:lnTo>
                  <a:lnTo>
                    <a:pt x="1123" y="286"/>
                  </a:lnTo>
                  <a:lnTo>
                    <a:pt x="1121" y="332"/>
                  </a:lnTo>
                  <a:lnTo>
                    <a:pt x="1103" y="378"/>
                  </a:lnTo>
                  <a:lnTo>
                    <a:pt x="1073" y="429"/>
                  </a:lnTo>
                  <a:lnTo>
                    <a:pt x="1024" y="475"/>
                  </a:lnTo>
                  <a:lnTo>
                    <a:pt x="982" y="498"/>
                  </a:lnTo>
                  <a:lnTo>
                    <a:pt x="940" y="514"/>
                  </a:lnTo>
                  <a:lnTo>
                    <a:pt x="878" y="514"/>
                  </a:lnTo>
                  <a:lnTo>
                    <a:pt x="877" y="514"/>
                  </a:lnTo>
                  <a:lnTo>
                    <a:pt x="816" y="514"/>
                  </a:lnTo>
                  <a:lnTo>
                    <a:pt x="775" y="498"/>
                  </a:lnTo>
                  <a:lnTo>
                    <a:pt x="732" y="475"/>
                  </a:lnTo>
                  <a:lnTo>
                    <a:pt x="682" y="429"/>
                  </a:lnTo>
                  <a:lnTo>
                    <a:pt x="650" y="378"/>
                  </a:lnTo>
                  <a:lnTo>
                    <a:pt x="635" y="332"/>
                  </a:lnTo>
                  <a:lnTo>
                    <a:pt x="631" y="286"/>
                  </a:lnTo>
                  <a:lnTo>
                    <a:pt x="633" y="241"/>
                  </a:lnTo>
                  <a:lnTo>
                    <a:pt x="650" y="196"/>
                  </a:lnTo>
                  <a:lnTo>
                    <a:pt x="694" y="129"/>
                  </a:lnTo>
                  <a:lnTo>
                    <a:pt x="694" y="105"/>
                  </a:lnTo>
                  <a:lnTo>
                    <a:pt x="677" y="60"/>
                  </a:lnTo>
                  <a:lnTo>
                    <a:pt x="633" y="12"/>
                  </a:lnTo>
                  <a:lnTo>
                    <a:pt x="614" y="0"/>
                  </a:lnTo>
                  <a:lnTo>
                    <a:pt x="0" y="0"/>
                  </a:lnTo>
                  <a:lnTo>
                    <a:pt x="0" y="642"/>
                  </a:lnTo>
                  <a:lnTo>
                    <a:pt x="48" y="677"/>
                  </a:lnTo>
                  <a:lnTo>
                    <a:pt x="94" y="690"/>
                  </a:lnTo>
                  <a:lnTo>
                    <a:pt x="119" y="688"/>
                  </a:lnTo>
                  <a:lnTo>
                    <a:pt x="185" y="650"/>
                  </a:lnTo>
                  <a:lnTo>
                    <a:pt x="231" y="630"/>
                  </a:lnTo>
                  <a:lnTo>
                    <a:pt x="276" y="630"/>
                  </a:lnTo>
                  <a:lnTo>
                    <a:pt x="321" y="634"/>
                  </a:lnTo>
                  <a:lnTo>
                    <a:pt x="366" y="650"/>
                  </a:lnTo>
                  <a:lnTo>
                    <a:pt x="418" y="681"/>
                  </a:lnTo>
                  <a:lnTo>
                    <a:pt x="463" y="729"/>
                  </a:lnTo>
                  <a:lnTo>
                    <a:pt x="486" y="773"/>
                  </a:lnTo>
                  <a:lnTo>
                    <a:pt x="503" y="814"/>
                  </a:lnTo>
                  <a:lnTo>
                    <a:pt x="503" y="877"/>
                  </a:lnTo>
                  <a:lnTo>
                    <a:pt x="503" y="938"/>
                  </a:lnTo>
                  <a:lnTo>
                    <a:pt x="486" y="980"/>
                  </a:lnTo>
                  <a:lnTo>
                    <a:pt x="463" y="1024"/>
                  </a:lnTo>
                  <a:lnTo>
                    <a:pt x="418" y="1072"/>
                  </a:lnTo>
                  <a:lnTo>
                    <a:pt x="366" y="1102"/>
                  </a:lnTo>
                  <a:lnTo>
                    <a:pt x="321" y="1120"/>
                  </a:lnTo>
                  <a:lnTo>
                    <a:pt x="276" y="1123"/>
                  </a:lnTo>
                  <a:lnTo>
                    <a:pt x="231" y="1123"/>
                  </a:lnTo>
                  <a:lnTo>
                    <a:pt x="185" y="1102"/>
                  </a:lnTo>
                  <a:lnTo>
                    <a:pt x="118" y="1061"/>
                  </a:lnTo>
                  <a:lnTo>
                    <a:pt x="94" y="1061"/>
                  </a:lnTo>
                  <a:lnTo>
                    <a:pt x="48" y="1076"/>
                  </a:lnTo>
                  <a:lnTo>
                    <a:pt x="0" y="1123"/>
                  </a:lnTo>
                  <a:lnTo>
                    <a:pt x="0" y="1111"/>
                  </a:lnTo>
                  <a:lnTo>
                    <a:pt x="0" y="1753"/>
                  </a:lnTo>
                  <a:lnTo>
                    <a:pt x="638" y="1753"/>
                  </a:lnTo>
                  <a:lnTo>
                    <a:pt x="680" y="1713"/>
                  </a:lnTo>
                  <a:lnTo>
                    <a:pt x="695" y="1668"/>
                  </a:lnTo>
                  <a:lnTo>
                    <a:pt x="695" y="1643"/>
                  </a:lnTo>
                  <a:lnTo>
                    <a:pt x="651" y="1576"/>
                  </a:lnTo>
                  <a:lnTo>
                    <a:pt x="634" y="1532"/>
                  </a:lnTo>
                  <a:lnTo>
                    <a:pt x="633" y="1487"/>
                  </a:lnTo>
                  <a:lnTo>
                    <a:pt x="636" y="1440"/>
                  </a:lnTo>
                  <a:lnTo>
                    <a:pt x="651" y="1395"/>
                  </a:lnTo>
                  <a:lnTo>
                    <a:pt x="684" y="1343"/>
                  </a:lnTo>
                  <a:lnTo>
                    <a:pt x="733" y="1298"/>
                  </a:lnTo>
                  <a:lnTo>
                    <a:pt x="776" y="1275"/>
                  </a:lnTo>
                  <a:lnTo>
                    <a:pt x="818" y="1259"/>
                  </a:lnTo>
                  <a:lnTo>
                    <a:pt x="878" y="1259"/>
                  </a:lnTo>
                  <a:lnTo>
                    <a:pt x="879" y="1259"/>
                  </a:lnTo>
                  <a:lnTo>
                    <a:pt x="941" y="1259"/>
                  </a:lnTo>
                  <a:lnTo>
                    <a:pt x="982" y="1275"/>
                  </a:lnTo>
                  <a:lnTo>
                    <a:pt x="1024" y="1298"/>
                  </a:lnTo>
                  <a:lnTo>
                    <a:pt x="1073" y="1343"/>
                  </a:lnTo>
                  <a:lnTo>
                    <a:pt x="1106" y="1395"/>
                  </a:lnTo>
                  <a:lnTo>
                    <a:pt x="1122" y="1440"/>
                  </a:lnTo>
                  <a:lnTo>
                    <a:pt x="1124" y="1487"/>
                  </a:lnTo>
                  <a:lnTo>
                    <a:pt x="1123" y="1532"/>
                  </a:lnTo>
                  <a:lnTo>
                    <a:pt x="1106" y="1576"/>
                  </a:lnTo>
                  <a:lnTo>
                    <a:pt x="1065" y="1643"/>
                  </a:lnTo>
                  <a:lnTo>
                    <a:pt x="1063" y="1668"/>
                  </a:lnTo>
                  <a:lnTo>
                    <a:pt x="1078" y="1713"/>
                  </a:lnTo>
                  <a:lnTo>
                    <a:pt x="1123" y="1761"/>
                  </a:lnTo>
                  <a:lnTo>
                    <a:pt x="1137" y="1753"/>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8" name="Freeform 39"/>
            <p:cNvSpPr>
              <a:spLocks/>
            </p:cNvSpPr>
            <p:nvPr/>
          </p:nvSpPr>
          <p:spPr bwMode="blackWhite">
            <a:xfrm>
              <a:off x="4449" y="2600"/>
              <a:ext cx="529" cy="527"/>
            </a:xfrm>
            <a:custGeom>
              <a:avLst/>
              <a:gdLst>
                <a:gd name="T0" fmla="*/ 2248 w 2248"/>
                <a:gd name="T1" fmla="*/ 0 h 2262"/>
                <a:gd name="T2" fmla="*/ 2203 w 2248"/>
                <a:gd name="T3" fmla="*/ 677 h 2262"/>
                <a:gd name="T4" fmla="*/ 2132 w 2248"/>
                <a:gd name="T5" fmla="*/ 688 h 2262"/>
                <a:gd name="T6" fmla="*/ 2020 w 2248"/>
                <a:gd name="T7" fmla="*/ 630 h 2262"/>
                <a:gd name="T8" fmla="*/ 1930 w 2248"/>
                <a:gd name="T9" fmla="*/ 634 h 2262"/>
                <a:gd name="T10" fmla="*/ 1832 w 2248"/>
                <a:gd name="T11" fmla="*/ 681 h 2262"/>
                <a:gd name="T12" fmla="*/ 1765 w 2248"/>
                <a:gd name="T13" fmla="*/ 773 h 2262"/>
                <a:gd name="T14" fmla="*/ 1748 w 2248"/>
                <a:gd name="T15" fmla="*/ 877 h 2262"/>
                <a:gd name="T16" fmla="*/ 1765 w 2248"/>
                <a:gd name="T17" fmla="*/ 980 h 2262"/>
                <a:gd name="T18" fmla="*/ 1832 w 2248"/>
                <a:gd name="T19" fmla="*/ 1072 h 2262"/>
                <a:gd name="T20" fmla="*/ 1930 w 2248"/>
                <a:gd name="T21" fmla="*/ 1120 h 2262"/>
                <a:gd name="T22" fmla="*/ 2020 w 2248"/>
                <a:gd name="T23" fmla="*/ 1123 h 2262"/>
                <a:gd name="T24" fmla="*/ 2133 w 2248"/>
                <a:gd name="T25" fmla="*/ 1061 h 2262"/>
                <a:gd name="T26" fmla="*/ 2203 w 2248"/>
                <a:gd name="T27" fmla="*/ 1076 h 2262"/>
                <a:gd name="T28" fmla="*/ 2248 w 2248"/>
                <a:gd name="T29" fmla="*/ 1753 h 2262"/>
                <a:gd name="T30" fmla="*/ 1625 w 2248"/>
                <a:gd name="T31" fmla="*/ 1761 h 2262"/>
                <a:gd name="T32" fmla="*/ 1567 w 2248"/>
                <a:gd name="T33" fmla="*/ 1852 h 2262"/>
                <a:gd name="T34" fmla="*/ 1608 w 2248"/>
                <a:gd name="T35" fmla="*/ 1943 h 2262"/>
                <a:gd name="T36" fmla="*/ 1626 w 2248"/>
                <a:gd name="T37" fmla="*/ 2036 h 2262"/>
                <a:gd name="T38" fmla="*/ 1608 w 2248"/>
                <a:gd name="T39" fmla="*/ 2127 h 2262"/>
                <a:gd name="T40" fmla="*/ 1527 w 2248"/>
                <a:gd name="T41" fmla="*/ 2224 h 2262"/>
                <a:gd name="T42" fmla="*/ 1442 w 2248"/>
                <a:gd name="T43" fmla="*/ 2262 h 2262"/>
                <a:gd name="T44" fmla="*/ 1379 w 2248"/>
                <a:gd name="T45" fmla="*/ 2262 h 2262"/>
                <a:gd name="T46" fmla="*/ 1276 w 2248"/>
                <a:gd name="T47" fmla="*/ 2244 h 2262"/>
                <a:gd name="T48" fmla="*/ 1185 w 2248"/>
                <a:gd name="T49" fmla="*/ 2178 h 2262"/>
                <a:gd name="T50" fmla="*/ 1138 w 2248"/>
                <a:gd name="T51" fmla="*/ 2079 h 2262"/>
                <a:gd name="T52" fmla="*/ 1134 w 2248"/>
                <a:gd name="T53" fmla="*/ 1988 h 2262"/>
                <a:gd name="T54" fmla="*/ 1195 w 2248"/>
                <a:gd name="T55" fmla="*/ 1876 h 2262"/>
                <a:gd name="T56" fmla="*/ 1180 w 2248"/>
                <a:gd name="T57" fmla="*/ 1808 h 2262"/>
                <a:gd name="T58" fmla="*/ 502 w 2248"/>
                <a:gd name="T59" fmla="*/ 1753 h 2262"/>
                <a:gd name="T60" fmla="*/ 502 w 2248"/>
                <a:gd name="T61" fmla="*/ 1123 h 2262"/>
                <a:gd name="T62" fmla="*/ 410 w 2248"/>
                <a:gd name="T63" fmla="*/ 1061 h 2262"/>
                <a:gd name="T64" fmla="*/ 316 w 2248"/>
                <a:gd name="T65" fmla="*/ 1102 h 2262"/>
                <a:gd name="T66" fmla="*/ 226 w 2248"/>
                <a:gd name="T67" fmla="*/ 1123 h 2262"/>
                <a:gd name="T68" fmla="*/ 137 w 2248"/>
                <a:gd name="T69" fmla="*/ 1102 h 2262"/>
                <a:gd name="T70" fmla="*/ 40 w 2248"/>
                <a:gd name="T71" fmla="*/ 1024 h 2262"/>
                <a:gd name="T72" fmla="*/ 0 w 2248"/>
                <a:gd name="T73" fmla="*/ 938 h 2262"/>
                <a:gd name="T74" fmla="*/ 0 w 2248"/>
                <a:gd name="T75" fmla="*/ 814 h 2262"/>
                <a:gd name="T76" fmla="*/ 40 w 2248"/>
                <a:gd name="T77" fmla="*/ 729 h 2262"/>
                <a:gd name="T78" fmla="*/ 137 w 2248"/>
                <a:gd name="T79" fmla="*/ 650 h 2262"/>
                <a:gd name="T80" fmla="*/ 226 w 2248"/>
                <a:gd name="T81" fmla="*/ 630 h 2262"/>
                <a:gd name="T82" fmla="*/ 316 w 2248"/>
                <a:gd name="T83" fmla="*/ 650 h 2262"/>
                <a:gd name="T84" fmla="*/ 410 w 2248"/>
                <a:gd name="T85" fmla="*/ 690 h 2262"/>
                <a:gd name="T86" fmla="*/ 502 w 2248"/>
                <a:gd name="T87" fmla="*/ 642 h 2262"/>
                <a:gd name="T88" fmla="*/ 1114 w 2248"/>
                <a:gd name="T89" fmla="*/ 0 h 2262"/>
                <a:gd name="T90" fmla="*/ 1178 w 2248"/>
                <a:gd name="T91" fmla="*/ 60 h 2262"/>
                <a:gd name="T92" fmla="*/ 1193 w 2248"/>
                <a:gd name="T93" fmla="*/ 129 h 2262"/>
                <a:gd name="T94" fmla="*/ 1133 w 2248"/>
                <a:gd name="T95" fmla="*/ 241 h 2262"/>
                <a:gd name="T96" fmla="*/ 1134 w 2248"/>
                <a:gd name="T97" fmla="*/ 332 h 2262"/>
                <a:gd name="T98" fmla="*/ 1182 w 2248"/>
                <a:gd name="T99" fmla="*/ 429 h 2262"/>
                <a:gd name="T100" fmla="*/ 1274 w 2248"/>
                <a:gd name="T101" fmla="*/ 498 h 2262"/>
                <a:gd name="T102" fmla="*/ 1377 w 2248"/>
                <a:gd name="T103" fmla="*/ 514 h 2262"/>
                <a:gd name="T104" fmla="*/ 1441 w 2248"/>
                <a:gd name="T105" fmla="*/ 514 h 2262"/>
                <a:gd name="T106" fmla="*/ 1524 w 2248"/>
                <a:gd name="T107" fmla="*/ 475 h 2262"/>
                <a:gd name="T108" fmla="*/ 1606 w 2248"/>
                <a:gd name="T109" fmla="*/ 378 h 2262"/>
                <a:gd name="T110" fmla="*/ 1625 w 2248"/>
                <a:gd name="T111" fmla="*/ 286 h 2262"/>
                <a:gd name="T112" fmla="*/ 1606 w 2248"/>
                <a:gd name="T113" fmla="*/ 196 h 2262"/>
                <a:gd name="T114" fmla="*/ 1564 w 2248"/>
                <a:gd name="T115" fmla="*/ 105 h 2262"/>
                <a:gd name="T116" fmla="*/ 1624 w 2248"/>
                <a:gd name="T117" fmla="*/ 12 h 2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48" h="2262">
                  <a:moveTo>
                    <a:pt x="1636" y="0"/>
                  </a:moveTo>
                  <a:lnTo>
                    <a:pt x="2248" y="0"/>
                  </a:lnTo>
                  <a:lnTo>
                    <a:pt x="2248" y="642"/>
                  </a:lnTo>
                  <a:lnTo>
                    <a:pt x="2203" y="677"/>
                  </a:lnTo>
                  <a:lnTo>
                    <a:pt x="2157" y="690"/>
                  </a:lnTo>
                  <a:lnTo>
                    <a:pt x="2132" y="688"/>
                  </a:lnTo>
                  <a:lnTo>
                    <a:pt x="2066" y="650"/>
                  </a:lnTo>
                  <a:lnTo>
                    <a:pt x="2020" y="630"/>
                  </a:lnTo>
                  <a:lnTo>
                    <a:pt x="1976" y="630"/>
                  </a:lnTo>
                  <a:lnTo>
                    <a:pt x="1930" y="634"/>
                  </a:lnTo>
                  <a:lnTo>
                    <a:pt x="1884" y="650"/>
                  </a:lnTo>
                  <a:lnTo>
                    <a:pt x="1832" y="681"/>
                  </a:lnTo>
                  <a:lnTo>
                    <a:pt x="1787" y="729"/>
                  </a:lnTo>
                  <a:lnTo>
                    <a:pt x="1765" y="773"/>
                  </a:lnTo>
                  <a:lnTo>
                    <a:pt x="1748" y="814"/>
                  </a:lnTo>
                  <a:lnTo>
                    <a:pt x="1748" y="877"/>
                  </a:lnTo>
                  <a:lnTo>
                    <a:pt x="1748" y="938"/>
                  </a:lnTo>
                  <a:lnTo>
                    <a:pt x="1765" y="980"/>
                  </a:lnTo>
                  <a:lnTo>
                    <a:pt x="1787" y="1024"/>
                  </a:lnTo>
                  <a:lnTo>
                    <a:pt x="1832" y="1072"/>
                  </a:lnTo>
                  <a:lnTo>
                    <a:pt x="1884" y="1102"/>
                  </a:lnTo>
                  <a:lnTo>
                    <a:pt x="1930" y="1120"/>
                  </a:lnTo>
                  <a:lnTo>
                    <a:pt x="1976" y="1123"/>
                  </a:lnTo>
                  <a:lnTo>
                    <a:pt x="2020" y="1123"/>
                  </a:lnTo>
                  <a:lnTo>
                    <a:pt x="2066" y="1102"/>
                  </a:lnTo>
                  <a:lnTo>
                    <a:pt x="2133" y="1061"/>
                  </a:lnTo>
                  <a:lnTo>
                    <a:pt x="2157" y="1061"/>
                  </a:lnTo>
                  <a:lnTo>
                    <a:pt x="2203" y="1076"/>
                  </a:lnTo>
                  <a:lnTo>
                    <a:pt x="2248" y="1111"/>
                  </a:lnTo>
                  <a:lnTo>
                    <a:pt x="2248" y="1753"/>
                  </a:lnTo>
                  <a:lnTo>
                    <a:pt x="1636" y="1753"/>
                  </a:lnTo>
                  <a:lnTo>
                    <a:pt x="1625" y="1761"/>
                  </a:lnTo>
                  <a:lnTo>
                    <a:pt x="1580" y="1808"/>
                  </a:lnTo>
                  <a:lnTo>
                    <a:pt x="1567" y="1852"/>
                  </a:lnTo>
                  <a:lnTo>
                    <a:pt x="1567" y="1877"/>
                  </a:lnTo>
                  <a:lnTo>
                    <a:pt x="1608" y="1943"/>
                  </a:lnTo>
                  <a:lnTo>
                    <a:pt x="1625" y="1988"/>
                  </a:lnTo>
                  <a:lnTo>
                    <a:pt x="1626" y="2036"/>
                  </a:lnTo>
                  <a:lnTo>
                    <a:pt x="1624" y="2079"/>
                  </a:lnTo>
                  <a:lnTo>
                    <a:pt x="1608" y="2127"/>
                  </a:lnTo>
                  <a:lnTo>
                    <a:pt x="1577" y="2178"/>
                  </a:lnTo>
                  <a:lnTo>
                    <a:pt x="1527" y="2224"/>
                  </a:lnTo>
                  <a:lnTo>
                    <a:pt x="1486" y="2244"/>
                  </a:lnTo>
                  <a:lnTo>
                    <a:pt x="1442" y="2262"/>
                  </a:lnTo>
                  <a:lnTo>
                    <a:pt x="1380" y="2262"/>
                  </a:lnTo>
                  <a:lnTo>
                    <a:pt x="1379" y="2262"/>
                  </a:lnTo>
                  <a:lnTo>
                    <a:pt x="1319" y="2262"/>
                  </a:lnTo>
                  <a:lnTo>
                    <a:pt x="1276" y="2244"/>
                  </a:lnTo>
                  <a:lnTo>
                    <a:pt x="1235" y="2224"/>
                  </a:lnTo>
                  <a:lnTo>
                    <a:pt x="1185" y="2178"/>
                  </a:lnTo>
                  <a:lnTo>
                    <a:pt x="1153" y="2127"/>
                  </a:lnTo>
                  <a:lnTo>
                    <a:pt x="1138" y="2079"/>
                  </a:lnTo>
                  <a:lnTo>
                    <a:pt x="1133" y="2036"/>
                  </a:lnTo>
                  <a:lnTo>
                    <a:pt x="1134" y="1988"/>
                  </a:lnTo>
                  <a:lnTo>
                    <a:pt x="1153" y="1943"/>
                  </a:lnTo>
                  <a:lnTo>
                    <a:pt x="1195" y="1876"/>
                  </a:lnTo>
                  <a:lnTo>
                    <a:pt x="1195" y="1852"/>
                  </a:lnTo>
                  <a:lnTo>
                    <a:pt x="1180" y="1808"/>
                  </a:lnTo>
                  <a:lnTo>
                    <a:pt x="1136" y="1753"/>
                  </a:lnTo>
                  <a:lnTo>
                    <a:pt x="502" y="1753"/>
                  </a:lnTo>
                  <a:lnTo>
                    <a:pt x="502" y="1111"/>
                  </a:lnTo>
                  <a:lnTo>
                    <a:pt x="502" y="1123"/>
                  </a:lnTo>
                  <a:lnTo>
                    <a:pt x="454" y="1076"/>
                  </a:lnTo>
                  <a:lnTo>
                    <a:pt x="410" y="1061"/>
                  </a:lnTo>
                  <a:lnTo>
                    <a:pt x="386" y="1061"/>
                  </a:lnTo>
                  <a:lnTo>
                    <a:pt x="316" y="1102"/>
                  </a:lnTo>
                  <a:lnTo>
                    <a:pt x="273" y="1123"/>
                  </a:lnTo>
                  <a:lnTo>
                    <a:pt x="226" y="1123"/>
                  </a:lnTo>
                  <a:lnTo>
                    <a:pt x="180" y="1120"/>
                  </a:lnTo>
                  <a:lnTo>
                    <a:pt x="137" y="1102"/>
                  </a:lnTo>
                  <a:lnTo>
                    <a:pt x="84" y="1072"/>
                  </a:lnTo>
                  <a:lnTo>
                    <a:pt x="40" y="1024"/>
                  </a:lnTo>
                  <a:lnTo>
                    <a:pt x="16" y="980"/>
                  </a:lnTo>
                  <a:lnTo>
                    <a:pt x="0" y="938"/>
                  </a:lnTo>
                  <a:lnTo>
                    <a:pt x="0" y="877"/>
                  </a:lnTo>
                  <a:lnTo>
                    <a:pt x="0" y="814"/>
                  </a:lnTo>
                  <a:lnTo>
                    <a:pt x="16" y="773"/>
                  </a:lnTo>
                  <a:lnTo>
                    <a:pt x="40" y="729"/>
                  </a:lnTo>
                  <a:lnTo>
                    <a:pt x="84" y="681"/>
                  </a:lnTo>
                  <a:lnTo>
                    <a:pt x="137" y="650"/>
                  </a:lnTo>
                  <a:lnTo>
                    <a:pt x="180" y="634"/>
                  </a:lnTo>
                  <a:lnTo>
                    <a:pt x="226" y="630"/>
                  </a:lnTo>
                  <a:lnTo>
                    <a:pt x="273" y="630"/>
                  </a:lnTo>
                  <a:lnTo>
                    <a:pt x="316" y="650"/>
                  </a:lnTo>
                  <a:lnTo>
                    <a:pt x="385" y="688"/>
                  </a:lnTo>
                  <a:lnTo>
                    <a:pt x="410" y="690"/>
                  </a:lnTo>
                  <a:lnTo>
                    <a:pt x="454" y="677"/>
                  </a:lnTo>
                  <a:lnTo>
                    <a:pt x="502" y="642"/>
                  </a:lnTo>
                  <a:lnTo>
                    <a:pt x="502" y="0"/>
                  </a:lnTo>
                  <a:lnTo>
                    <a:pt x="1114" y="0"/>
                  </a:lnTo>
                  <a:lnTo>
                    <a:pt x="1133" y="12"/>
                  </a:lnTo>
                  <a:lnTo>
                    <a:pt x="1178" y="60"/>
                  </a:lnTo>
                  <a:lnTo>
                    <a:pt x="1193" y="105"/>
                  </a:lnTo>
                  <a:lnTo>
                    <a:pt x="1193" y="129"/>
                  </a:lnTo>
                  <a:lnTo>
                    <a:pt x="1152" y="196"/>
                  </a:lnTo>
                  <a:lnTo>
                    <a:pt x="1133" y="241"/>
                  </a:lnTo>
                  <a:lnTo>
                    <a:pt x="1132" y="286"/>
                  </a:lnTo>
                  <a:lnTo>
                    <a:pt x="1134" y="332"/>
                  </a:lnTo>
                  <a:lnTo>
                    <a:pt x="1152" y="378"/>
                  </a:lnTo>
                  <a:lnTo>
                    <a:pt x="1182" y="429"/>
                  </a:lnTo>
                  <a:lnTo>
                    <a:pt x="1232" y="475"/>
                  </a:lnTo>
                  <a:lnTo>
                    <a:pt x="1274" y="498"/>
                  </a:lnTo>
                  <a:lnTo>
                    <a:pt x="1316" y="514"/>
                  </a:lnTo>
                  <a:lnTo>
                    <a:pt x="1377" y="514"/>
                  </a:lnTo>
                  <a:lnTo>
                    <a:pt x="1379" y="514"/>
                  </a:lnTo>
                  <a:lnTo>
                    <a:pt x="1441" y="514"/>
                  </a:lnTo>
                  <a:lnTo>
                    <a:pt x="1482" y="498"/>
                  </a:lnTo>
                  <a:lnTo>
                    <a:pt x="1524" y="475"/>
                  </a:lnTo>
                  <a:lnTo>
                    <a:pt x="1574" y="429"/>
                  </a:lnTo>
                  <a:lnTo>
                    <a:pt x="1606" y="378"/>
                  </a:lnTo>
                  <a:lnTo>
                    <a:pt x="1620" y="332"/>
                  </a:lnTo>
                  <a:lnTo>
                    <a:pt x="1625" y="286"/>
                  </a:lnTo>
                  <a:lnTo>
                    <a:pt x="1624" y="241"/>
                  </a:lnTo>
                  <a:lnTo>
                    <a:pt x="1606" y="196"/>
                  </a:lnTo>
                  <a:lnTo>
                    <a:pt x="1565" y="129"/>
                  </a:lnTo>
                  <a:lnTo>
                    <a:pt x="1564" y="105"/>
                  </a:lnTo>
                  <a:lnTo>
                    <a:pt x="1578" y="60"/>
                  </a:lnTo>
                  <a:lnTo>
                    <a:pt x="1624" y="12"/>
                  </a:lnTo>
                  <a:lnTo>
                    <a:pt x="1636" y="0"/>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39" name="Freeform 40"/>
            <p:cNvSpPr>
              <a:spLocks/>
            </p:cNvSpPr>
            <p:nvPr/>
          </p:nvSpPr>
          <p:spPr bwMode="blackWhite">
            <a:xfrm>
              <a:off x="4862" y="2486"/>
              <a:ext cx="647" cy="642"/>
            </a:xfrm>
            <a:custGeom>
              <a:avLst/>
              <a:gdLst>
                <a:gd name="T0" fmla="*/ 2246 w 2747"/>
                <a:gd name="T1" fmla="*/ 488 h 2752"/>
                <a:gd name="T2" fmla="*/ 2293 w 2747"/>
                <a:gd name="T3" fmla="*/ 1165 h 2752"/>
                <a:gd name="T4" fmla="*/ 2362 w 2747"/>
                <a:gd name="T5" fmla="*/ 1176 h 2752"/>
                <a:gd name="T6" fmla="*/ 2473 w 2747"/>
                <a:gd name="T7" fmla="*/ 1118 h 2752"/>
                <a:gd name="T8" fmla="*/ 2565 w 2747"/>
                <a:gd name="T9" fmla="*/ 1122 h 2752"/>
                <a:gd name="T10" fmla="*/ 2662 w 2747"/>
                <a:gd name="T11" fmla="*/ 1169 h 2752"/>
                <a:gd name="T12" fmla="*/ 2731 w 2747"/>
                <a:gd name="T13" fmla="*/ 1261 h 2752"/>
                <a:gd name="T14" fmla="*/ 2747 w 2747"/>
                <a:gd name="T15" fmla="*/ 1365 h 2752"/>
                <a:gd name="T16" fmla="*/ 2731 w 2747"/>
                <a:gd name="T17" fmla="*/ 1468 h 2752"/>
                <a:gd name="T18" fmla="*/ 2662 w 2747"/>
                <a:gd name="T19" fmla="*/ 1560 h 2752"/>
                <a:gd name="T20" fmla="*/ 2565 w 2747"/>
                <a:gd name="T21" fmla="*/ 1608 h 2752"/>
                <a:gd name="T22" fmla="*/ 2473 w 2747"/>
                <a:gd name="T23" fmla="*/ 1611 h 2752"/>
                <a:gd name="T24" fmla="*/ 2361 w 2747"/>
                <a:gd name="T25" fmla="*/ 1549 h 2752"/>
                <a:gd name="T26" fmla="*/ 2293 w 2747"/>
                <a:gd name="T27" fmla="*/ 1564 h 2752"/>
                <a:gd name="T28" fmla="*/ 2246 w 2747"/>
                <a:gd name="T29" fmla="*/ 2241 h 2752"/>
                <a:gd name="T30" fmla="*/ 1616 w 2747"/>
                <a:gd name="T31" fmla="*/ 2251 h 2752"/>
                <a:gd name="T32" fmla="*/ 1558 w 2747"/>
                <a:gd name="T33" fmla="*/ 2343 h 2752"/>
                <a:gd name="T34" fmla="*/ 1599 w 2747"/>
                <a:gd name="T35" fmla="*/ 2434 h 2752"/>
                <a:gd name="T36" fmla="*/ 1618 w 2747"/>
                <a:gd name="T37" fmla="*/ 2526 h 2752"/>
                <a:gd name="T38" fmla="*/ 1599 w 2747"/>
                <a:gd name="T39" fmla="*/ 2616 h 2752"/>
                <a:gd name="T40" fmla="*/ 1518 w 2747"/>
                <a:gd name="T41" fmla="*/ 2713 h 2752"/>
                <a:gd name="T42" fmla="*/ 1433 w 2747"/>
                <a:gd name="T43" fmla="*/ 2752 h 2752"/>
                <a:gd name="T44" fmla="*/ 1370 w 2747"/>
                <a:gd name="T45" fmla="*/ 2752 h 2752"/>
                <a:gd name="T46" fmla="*/ 1268 w 2747"/>
                <a:gd name="T47" fmla="*/ 2737 h 2752"/>
                <a:gd name="T48" fmla="*/ 1177 w 2747"/>
                <a:gd name="T49" fmla="*/ 2668 h 2752"/>
                <a:gd name="T50" fmla="*/ 1128 w 2747"/>
                <a:gd name="T51" fmla="*/ 2570 h 2752"/>
                <a:gd name="T52" fmla="*/ 1126 w 2747"/>
                <a:gd name="T53" fmla="*/ 2479 h 2752"/>
                <a:gd name="T54" fmla="*/ 1187 w 2747"/>
                <a:gd name="T55" fmla="*/ 2367 h 2752"/>
                <a:gd name="T56" fmla="*/ 1172 w 2747"/>
                <a:gd name="T57" fmla="*/ 2298 h 2752"/>
                <a:gd name="T58" fmla="*/ 498 w 2747"/>
                <a:gd name="T59" fmla="*/ 2241 h 2752"/>
                <a:gd name="T60" fmla="*/ 502 w 2747"/>
                <a:gd name="T61" fmla="*/ 1611 h 2752"/>
                <a:gd name="T62" fmla="*/ 408 w 2747"/>
                <a:gd name="T63" fmla="*/ 1549 h 2752"/>
                <a:gd name="T64" fmla="*/ 317 w 2747"/>
                <a:gd name="T65" fmla="*/ 1590 h 2752"/>
                <a:gd name="T66" fmla="*/ 228 w 2747"/>
                <a:gd name="T67" fmla="*/ 1611 h 2752"/>
                <a:gd name="T68" fmla="*/ 135 w 2747"/>
                <a:gd name="T69" fmla="*/ 1590 h 2752"/>
                <a:gd name="T70" fmla="*/ 38 w 2747"/>
                <a:gd name="T71" fmla="*/ 1512 h 2752"/>
                <a:gd name="T72" fmla="*/ 0 w 2747"/>
                <a:gd name="T73" fmla="*/ 1426 h 2752"/>
                <a:gd name="T74" fmla="*/ 0 w 2747"/>
                <a:gd name="T75" fmla="*/ 1302 h 2752"/>
                <a:gd name="T76" fmla="*/ 38 w 2747"/>
                <a:gd name="T77" fmla="*/ 1217 h 2752"/>
                <a:gd name="T78" fmla="*/ 135 w 2747"/>
                <a:gd name="T79" fmla="*/ 1138 h 2752"/>
                <a:gd name="T80" fmla="*/ 228 w 2747"/>
                <a:gd name="T81" fmla="*/ 1118 h 2752"/>
                <a:gd name="T82" fmla="*/ 317 w 2747"/>
                <a:gd name="T83" fmla="*/ 1138 h 2752"/>
                <a:gd name="T84" fmla="*/ 408 w 2747"/>
                <a:gd name="T85" fmla="*/ 1178 h 2752"/>
                <a:gd name="T86" fmla="*/ 498 w 2747"/>
                <a:gd name="T87" fmla="*/ 1130 h 2752"/>
                <a:gd name="T88" fmla="*/ 1133 w 2747"/>
                <a:gd name="T89" fmla="*/ 488 h 2752"/>
                <a:gd name="T90" fmla="*/ 1169 w 2747"/>
                <a:gd name="T91" fmla="*/ 456 h 2752"/>
                <a:gd name="T92" fmla="*/ 1184 w 2747"/>
                <a:gd name="T93" fmla="*/ 387 h 2752"/>
                <a:gd name="T94" fmla="*/ 1126 w 2747"/>
                <a:gd name="T95" fmla="*/ 274 h 2752"/>
                <a:gd name="T96" fmla="*/ 1126 w 2747"/>
                <a:gd name="T97" fmla="*/ 183 h 2752"/>
                <a:gd name="T98" fmla="*/ 1173 w 2747"/>
                <a:gd name="T99" fmla="*/ 85 h 2752"/>
                <a:gd name="T100" fmla="*/ 1265 w 2747"/>
                <a:gd name="T101" fmla="*/ 16 h 2752"/>
                <a:gd name="T102" fmla="*/ 1368 w 2747"/>
                <a:gd name="T103" fmla="*/ 0 h 2752"/>
                <a:gd name="T104" fmla="*/ 1432 w 2747"/>
                <a:gd name="T105" fmla="*/ 0 h 2752"/>
                <a:gd name="T106" fmla="*/ 1515 w 2747"/>
                <a:gd name="T107" fmla="*/ 40 h 2752"/>
                <a:gd name="T108" fmla="*/ 1598 w 2747"/>
                <a:gd name="T109" fmla="*/ 137 h 2752"/>
                <a:gd name="T110" fmla="*/ 1616 w 2747"/>
                <a:gd name="T111" fmla="*/ 228 h 2752"/>
                <a:gd name="T112" fmla="*/ 1598 w 2747"/>
                <a:gd name="T113" fmla="*/ 319 h 2752"/>
                <a:gd name="T114" fmla="*/ 1555 w 2747"/>
                <a:gd name="T115" fmla="*/ 410 h 2752"/>
                <a:gd name="T116" fmla="*/ 1615 w 2747"/>
                <a:gd name="T117" fmla="*/ 502 h 2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747" h="2752">
                  <a:moveTo>
                    <a:pt x="1609" y="488"/>
                  </a:moveTo>
                  <a:lnTo>
                    <a:pt x="2246" y="488"/>
                  </a:lnTo>
                  <a:lnTo>
                    <a:pt x="2246" y="1102"/>
                  </a:lnTo>
                  <a:lnTo>
                    <a:pt x="2293" y="1165"/>
                  </a:lnTo>
                  <a:lnTo>
                    <a:pt x="2337" y="1178"/>
                  </a:lnTo>
                  <a:lnTo>
                    <a:pt x="2362" y="1176"/>
                  </a:lnTo>
                  <a:lnTo>
                    <a:pt x="2428" y="1138"/>
                  </a:lnTo>
                  <a:lnTo>
                    <a:pt x="2473" y="1118"/>
                  </a:lnTo>
                  <a:lnTo>
                    <a:pt x="2520" y="1118"/>
                  </a:lnTo>
                  <a:lnTo>
                    <a:pt x="2565" y="1122"/>
                  </a:lnTo>
                  <a:lnTo>
                    <a:pt x="2610" y="1138"/>
                  </a:lnTo>
                  <a:lnTo>
                    <a:pt x="2662" y="1169"/>
                  </a:lnTo>
                  <a:lnTo>
                    <a:pt x="2709" y="1217"/>
                  </a:lnTo>
                  <a:lnTo>
                    <a:pt x="2731" y="1261"/>
                  </a:lnTo>
                  <a:lnTo>
                    <a:pt x="2747" y="1302"/>
                  </a:lnTo>
                  <a:lnTo>
                    <a:pt x="2747" y="1365"/>
                  </a:lnTo>
                  <a:lnTo>
                    <a:pt x="2747" y="1426"/>
                  </a:lnTo>
                  <a:lnTo>
                    <a:pt x="2731" y="1468"/>
                  </a:lnTo>
                  <a:lnTo>
                    <a:pt x="2709" y="1512"/>
                  </a:lnTo>
                  <a:lnTo>
                    <a:pt x="2662" y="1560"/>
                  </a:lnTo>
                  <a:lnTo>
                    <a:pt x="2610" y="1590"/>
                  </a:lnTo>
                  <a:lnTo>
                    <a:pt x="2565" y="1608"/>
                  </a:lnTo>
                  <a:lnTo>
                    <a:pt x="2520" y="1611"/>
                  </a:lnTo>
                  <a:lnTo>
                    <a:pt x="2473" y="1611"/>
                  </a:lnTo>
                  <a:lnTo>
                    <a:pt x="2428" y="1590"/>
                  </a:lnTo>
                  <a:lnTo>
                    <a:pt x="2361" y="1549"/>
                  </a:lnTo>
                  <a:lnTo>
                    <a:pt x="2337" y="1549"/>
                  </a:lnTo>
                  <a:lnTo>
                    <a:pt x="2293" y="1564"/>
                  </a:lnTo>
                  <a:lnTo>
                    <a:pt x="2246" y="1599"/>
                  </a:lnTo>
                  <a:lnTo>
                    <a:pt x="2246" y="2241"/>
                  </a:lnTo>
                  <a:lnTo>
                    <a:pt x="1632" y="2241"/>
                  </a:lnTo>
                  <a:lnTo>
                    <a:pt x="1616" y="2251"/>
                  </a:lnTo>
                  <a:lnTo>
                    <a:pt x="1570" y="2298"/>
                  </a:lnTo>
                  <a:lnTo>
                    <a:pt x="1558" y="2343"/>
                  </a:lnTo>
                  <a:lnTo>
                    <a:pt x="1558" y="2368"/>
                  </a:lnTo>
                  <a:lnTo>
                    <a:pt x="1599" y="2434"/>
                  </a:lnTo>
                  <a:lnTo>
                    <a:pt x="1616" y="2479"/>
                  </a:lnTo>
                  <a:lnTo>
                    <a:pt x="1618" y="2526"/>
                  </a:lnTo>
                  <a:lnTo>
                    <a:pt x="1615" y="2570"/>
                  </a:lnTo>
                  <a:lnTo>
                    <a:pt x="1599" y="2616"/>
                  </a:lnTo>
                  <a:lnTo>
                    <a:pt x="1568" y="2668"/>
                  </a:lnTo>
                  <a:lnTo>
                    <a:pt x="1518" y="2713"/>
                  </a:lnTo>
                  <a:lnTo>
                    <a:pt x="1477" y="2737"/>
                  </a:lnTo>
                  <a:lnTo>
                    <a:pt x="1433" y="2752"/>
                  </a:lnTo>
                  <a:lnTo>
                    <a:pt x="1371" y="2752"/>
                  </a:lnTo>
                  <a:lnTo>
                    <a:pt x="1370" y="2752"/>
                  </a:lnTo>
                  <a:lnTo>
                    <a:pt x="1310" y="2752"/>
                  </a:lnTo>
                  <a:lnTo>
                    <a:pt x="1268" y="2737"/>
                  </a:lnTo>
                  <a:lnTo>
                    <a:pt x="1226" y="2713"/>
                  </a:lnTo>
                  <a:lnTo>
                    <a:pt x="1177" y="2668"/>
                  </a:lnTo>
                  <a:lnTo>
                    <a:pt x="1144" y="2616"/>
                  </a:lnTo>
                  <a:lnTo>
                    <a:pt x="1128" y="2570"/>
                  </a:lnTo>
                  <a:lnTo>
                    <a:pt x="1126" y="2526"/>
                  </a:lnTo>
                  <a:lnTo>
                    <a:pt x="1126" y="2479"/>
                  </a:lnTo>
                  <a:lnTo>
                    <a:pt x="1144" y="2434"/>
                  </a:lnTo>
                  <a:lnTo>
                    <a:pt x="1187" y="2367"/>
                  </a:lnTo>
                  <a:lnTo>
                    <a:pt x="1187" y="2343"/>
                  </a:lnTo>
                  <a:lnTo>
                    <a:pt x="1172" y="2298"/>
                  </a:lnTo>
                  <a:lnTo>
                    <a:pt x="1133" y="2241"/>
                  </a:lnTo>
                  <a:lnTo>
                    <a:pt x="498" y="2241"/>
                  </a:lnTo>
                  <a:lnTo>
                    <a:pt x="498" y="1599"/>
                  </a:lnTo>
                  <a:lnTo>
                    <a:pt x="502" y="1611"/>
                  </a:lnTo>
                  <a:lnTo>
                    <a:pt x="454" y="1564"/>
                  </a:lnTo>
                  <a:lnTo>
                    <a:pt x="408" y="1549"/>
                  </a:lnTo>
                  <a:lnTo>
                    <a:pt x="386" y="1549"/>
                  </a:lnTo>
                  <a:lnTo>
                    <a:pt x="317" y="1590"/>
                  </a:lnTo>
                  <a:lnTo>
                    <a:pt x="272" y="1611"/>
                  </a:lnTo>
                  <a:lnTo>
                    <a:pt x="228" y="1611"/>
                  </a:lnTo>
                  <a:lnTo>
                    <a:pt x="180" y="1608"/>
                  </a:lnTo>
                  <a:lnTo>
                    <a:pt x="135" y="1590"/>
                  </a:lnTo>
                  <a:lnTo>
                    <a:pt x="83" y="1560"/>
                  </a:lnTo>
                  <a:lnTo>
                    <a:pt x="38" y="1512"/>
                  </a:lnTo>
                  <a:lnTo>
                    <a:pt x="16" y="1468"/>
                  </a:lnTo>
                  <a:lnTo>
                    <a:pt x="0" y="1426"/>
                  </a:lnTo>
                  <a:lnTo>
                    <a:pt x="0" y="1365"/>
                  </a:lnTo>
                  <a:lnTo>
                    <a:pt x="0" y="1302"/>
                  </a:lnTo>
                  <a:lnTo>
                    <a:pt x="16" y="1261"/>
                  </a:lnTo>
                  <a:lnTo>
                    <a:pt x="38" y="1217"/>
                  </a:lnTo>
                  <a:lnTo>
                    <a:pt x="83" y="1169"/>
                  </a:lnTo>
                  <a:lnTo>
                    <a:pt x="135" y="1138"/>
                  </a:lnTo>
                  <a:lnTo>
                    <a:pt x="180" y="1122"/>
                  </a:lnTo>
                  <a:lnTo>
                    <a:pt x="228" y="1118"/>
                  </a:lnTo>
                  <a:lnTo>
                    <a:pt x="272" y="1118"/>
                  </a:lnTo>
                  <a:lnTo>
                    <a:pt x="317" y="1138"/>
                  </a:lnTo>
                  <a:lnTo>
                    <a:pt x="383" y="1176"/>
                  </a:lnTo>
                  <a:lnTo>
                    <a:pt x="408" y="1178"/>
                  </a:lnTo>
                  <a:lnTo>
                    <a:pt x="454" y="1165"/>
                  </a:lnTo>
                  <a:lnTo>
                    <a:pt x="498" y="1130"/>
                  </a:lnTo>
                  <a:lnTo>
                    <a:pt x="498" y="488"/>
                  </a:lnTo>
                  <a:lnTo>
                    <a:pt x="1133" y="488"/>
                  </a:lnTo>
                  <a:lnTo>
                    <a:pt x="1126" y="502"/>
                  </a:lnTo>
                  <a:lnTo>
                    <a:pt x="1169" y="456"/>
                  </a:lnTo>
                  <a:lnTo>
                    <a:pt x="1184" y="410"/>
                  </a:lnTo>
                  <a:lnTo>
                    <a:pt x="1184" y="387"/>
                  </a:lnTo>
                  <a:lnTo>
                    <a:pt x="1143" y="319"/>
                  </a:lnTo>
                  <a:lnTo>
                    <a:pt x="1126" y="274"/>
                  </a:lnTo>
                  <a:lnTo>
                    <a:pt x="1123" y="228"/>
                  </a:lnTo>
                  <a:lnTo>
                    <a:pt x="1126" y="183"/>
                  </a:lnTo>
                  <a:lnTo>
                    <a:pt x="1143" y="137"/>
                  </a:lnTo>
                  <a:lnTo>
                    <a:pt x="1173" y="85"/>
                  </a:lnTo>
                  <a:lnTo>
                    <a:pt x="1223" y="40"/>
                  </a:lnTo>
                  <a:lnTo>
                    <a:pt x="1265" y="16"/>
                  </a:lnTo>
                  <a:lnTo>
                    <a:pt x="1307" y="0"/>
                  </a:lnTo>
                  <a:lnTo>
                    <a:pt x="1368" y="0"/>
                  </a:lnTo>
                  <a:lnTo>
                    <a:pt x="1370" y="0"/>
                  </a:lnTo>
                  <a:lnTo>
                    <a:pt x="1432" y="0"/>
                  </a:lnTo>
                  <a:lnTo>
                    <a:pt x="1472" y="16"/>
                  </a:lnTo>
                  <a:lnTo>
                    <a:pt x="1515" y="40"/>
                  </a:lnTo>
                  <a:lnTo>
                    <a:pt x="1565" y="85"/>
                  </a:lnTo>
                  <a:lnTo>
                    <a:pt x="1598" y="137"/>
                  </a:lnTo>
                  <a:lnTo>
                    <a:pt x="1613" y="183"/>
                  </a:lnTo>
                  <a:lnTo>
                    <a:pt x="1616" y="228"/>
                  </a:lnTo>
                  <a:lnTo>
                    <a:pt x="1615" y="274"/>
                  </a:lnTo>
                  <a:lnTo>
                    <a:pt x="1598" y="319"/>
                  </a:lnTo>
                  <a:lnTo>
                    <a:pt x="1556" y="386"/>
                  </a:lnTo>
                  <a:lnTo>
                    <a:pt x="1555" y="410"/>
                  </a:lnTo>
                  <a:lnTo>
                    <a:pt x="1569" y="456"/>
                  </a:lnTo>
                  <a:lnTo>
                    <a:pt x="1615" y="502"/>
                  </a:lnTo>
                  <a:lnTo>
                    <a:pt x="1609" y="488"/>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0" name="Freeform 41"/>
            <p:cNvSpPr>
              <a:spLocks/>
            </p:cNvSpPr>
            <p:nvPr/>
          </p:nvSpPr>
          <p:spPr bwMode="blackWhite">
            <a:xfrm>
              <a:off x="5390" y="2485"/>
              <a:ext cx="412" cy="523"/>
            </a:xfrm>
            <a:custGeom>
              <a:avLst/>
              <a:gdLst>
                <a:gd name="T0" fmla="*/ 1 w 1748"/>
                <a:gd name="T1" fmla="*/ 2244 h 2244"/>
                <a:gd name="T2" fmla="*/ 680 w 1748"/>
                <a:gd name="T3" fmla="*/ 2203 h 2244"/>
                <a:gd name="T4" fmla="*/ 693 w 1748"/>
                <a:gd name="T5" fmla="*/ 2133 h 2244"/>
                <a:gd name="T6" fmla="*/ 634 w 1748"/>
                <a:gd name="T7" fmla="*/ 2019 h 2244"/>
                <a:gd name="T8" fmla="*/ 637 w 1748"/>
                <a:gd name="T9" fmla="*/ 1928 h 2244"/>
                <a:gd name="T10" fmla="*/ 685 w 1748"/>
                <a:gd name="T11" fmla="*/ 1831 h 2244"/>
                <a:gd name="T12" fmla="*/ 776 w 1748"/>
                <a:gd name="T13" fmla="*/ 1764 h 2244"/>
                <a:gd name="T14" fmla="*/ 878 w 1748"/>
                <a:gd name="T15" fmla="*/ 1746 h 2244"/>
                <a:gd name="T16" fmla="*/ 941 w 1748"/>
                <a:gd name="T17" fmla="*/ 1746 h 2244"/>
                <a:gd name="T18" fmla="*/ 1025 w 1748"/>
                <a:gd name="T19" fmla="*/ 1786 h 2244"/>
                <a:gd name="T20" fmla="*/ 1105 w 1748"/>
                <a:gd name="T21" fmla="*/ 1884 h 2244"/>
                <a:gd name="T22" fmla="*/ 1126 w 1748"/>
                <a:gd name="T23" fmla="*/ 1976 h 2244"/>
                <a:gd name="T24" fmla="*/ 1105 w 1748"/>
                <a:gd name="T25" fmla="*/ 2066 h 2244"/>
                <a:gd name="T26" fmla="*/ 1064 w 1748"/>
                <a:gd name="T27" fmla="*/ 2156 h 2244"/>
                <a:gd name="T28" fmla="*/ 1134 w 1748"/>
                <a:gd name="T29" fmla="*/ 2244 h 2244"/>
                <a:gd name="T30" fmla="*/ 1748 w 1748"/>
                <a:gd name="T31" fmla="*/ 491 h 2244"/>
                <a:gd name="T32" fmla="*/ 1124 w 1748"/>
                <a:gd name="T33" fmla="*/ 503 h 2244"/>
                <a:gd name="T34" fmla="*/ 1064 w 1748"/>
                <a:gd name="T35" fmla="*/ 410 h 2244"/>
                <a:gd name="T36" fmla="*/ 1104 w 1748"/>
                <a:gd name="T37" fmla="*/ 319 h 2244"/>
                <a:gd name="T38" fmla="*/ 1125 w 1748"/>
                <a:gd name="T39" fmla="*/ 228 h 2244"/>
                <a:gd name="T40" fmla="*/ 1104 w 1748"/>
                <a:gd name="T41" fmla="*/ 137 h 2244"/>
                <a:gd name="T42" fmla="*/ 1025 w 1748"/>
                <a:gd name="T43" fmla="*/ 40 h 2244"/>
                <a:gd name="T44" fmla="*/ 939 w 1748"/>
                <a:gd name="T45" fmla="*/ 0 h 2244"/>
                <a:gd name="T46" fmla="*/ 877 w 1748"/>
                <a:gd name="T47" fmla="*/ 0 h 2244"/>
                <a:gd name="T48" fmla="*/ 774 w 1748"/>
                <a:gd name="T49" fmla="*/ 18 h 2244"/>
                <a:gd name="T50" fmla="*/ 684 w 1748"/>
                <a:gd name="T51" fmla="*/ 86 h 2244"/>
                <a:gd name="T52" fmla="*/ 635 w 1748"/>
                <a:gd name="T53" fmla="*/ 184 h 2244"/>
                <a:gd name="T54" fmla="*/ 633 w 1748"/>
                <a:gd name="T55" fmla="*/ 276 h 2244"/>
                <a:gd name="T56" fmla="*/ 691 w 1748"/>
                <a:gd name="T57" fmla="*/ 388 h 2244"/>
                <a:gd name="T58" fmla="*/ 679 w 1748"/>
                <a:gd name="T59" fmla="*/ 456 h 2244"/>
                <a:gd name="T60" fmla="*/ 635 w 1748"/>
                <a:gd name="T61" fmla="*/ 491 h 2244"/>
                <a:gd name="T62" fmla="*/ 1 w 1748"/>
                <a:gd name="T63" fmla="*/ 1133 h 2244"/>
                <a:gd name="T64" fmla="*/ 91 w 1748"/>
                <a:gd name="T65" fmla="*/ 1181 h 2244"/>
                <a:gd name="T66" fmla="*/ 182 w 1748"/>
                <a:gd name="T67" fmla="*/ 1141 h 2244"/>
                <a:gd name="T68" fmla="*/ 274 w 1748"/>
                <a:gd name="T69" fmla="*/ 1121 h 2244"/>
                <a:gd name="T70" fmla="*/ 365 w 1748"/>
                <a:gd name="T71" fmla="*/ 1141 h 2244"/>
                <a:gd name="T72" fmla="*/ 462 w 1748"/>
                <a:gd name="T73" fmla="*/ 1220 h 2244"/>
                <a:gd name="T74" fmla="*/ 501 w 1748"/>
                <a:gd name="T75" fmla="*/ 1305 h 2244"/>
                <a:gd name="T76" fmla="*/ 501 w 1748"/>
                <a:gd name="T77" fmla="*/ 1429 h 2244"/>
                <a:gd name="T78" fmla="*/ 462 w 1748"/>
                <a:gd name="T79" fmla="*/ 1515 h 2244"/>
                <a:gd name="T80" fmla="*/ 365 w 1748"/>
                <a:gd name="T81" fmla="*/ 1593 h 2244"/>
                <a:gd name="T82" fmla="*/ 274 w 1748"/>
                <a:gd name="T83" fmla="*/ 1614 h 2244"/>
                <a:gd name="T84" fmla="*/ 182 w 1748"/>
                <a:gd name="T85" fmla="*/ 1593 h 2244"/>
                <a:gd name="T86" fmla="*/ 91 w 1748"/>
                <a:gd name="T87" fmla="*/ 1552 h 2244"/>
                <a:gd name="T88" fmla="*/ 0 w 1748"/>
                <a:gd name="T89" fmla="*/ 1614 h 2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48" h="2244">
                  <a:moveTo>
                    <a:pt x="1" y="1631"/>
                  </a:moveTo>
                  <a:lnTo>
                    <a:pt x="1" y="2244"/>
                  </a:lnTo>
                  <a:lnTo>
                    <a:pt x="635" y="2244"/>
                  </a:lnTo>
                  <a:lnTo>
                    <a:pt x="680" y="2203"/>
                  </a:lnTo>
                  <a:lnTo>
                    <a:pt x="693" y="2156"/>
                  </a:lnTo>
                  <a:lnTo>
                    <a:pt x="693" y="2133"/>
                  </a:lnTo>
                  <a:lnTo>
                    <a:pt x="652" y="2066"/>
                  </a:lnTo>
                  <a:lnTo>
                    <a:pt x="634" y="2019"/>
                  </a:lnTo>
                  <a:lnTo>
                    <a:pt x="633" y="1976"/>
                  </a:lnTo>
                  <a:lnTo>
                    <a:pt x="637" y="1928"/>
                  </a:lnTo>
                  <a:lnTo>
                    <a:pt x="652" y="1884"/>
                  </a:lnTo>
                  <a:lnTo>
                    <a:pt x="685" y="1831"/>
                  </a:lnTo>
                  <a:lnTo>
                    <a:pt x="734" y="1786"/>
                  </a:lnTo>
                  <a:lnTo>
                    <a:pt x="776" y="1764"/>
                  </a:lnTo>
                  <a:lnTo>
                    <a:pt x="817" y="1746"/>
                  </a:lnTo>
                  <a:lnTo>
                    <a:pt x="878" y="1746"/>
                  </a:lnTo>
                  <a:lnTo>
                    <a:pt x="880" y="1746"/>
                  </a:lnTo>
                  <a:lnTo>
                    <a:pt x="941" y="1746"/>
                  </a:lnTo>
                  <a:lnTo>
                    <a:pt x="984" y="1764"/>
                  </a:lnTo>
                  <a:lnTo>
                    <a:pt x="1025" y="1786"/>
                  </a:lnTo>
                  <a:lnTo>
                    <a:pt x="1074" y="1831"/>
                  </a:lnTo>
                  <a:lnTo>
                    <a:pt x="1105" y="1884"/>
                  </a:lnTo>
                  <a:lnTo>
                    <a:pt x="1124" y="1928"/>
                  </a:lnTo>
                  <a:lnTo>
                    <a:pt x="1126" y="1976"/>
                  </a:lnTo>
                  <a:lnTo>
                    <a:pt x="1125" y="2019"/>
                  </a:lnTo>
                  <a:lnTo>
                    <a:pt x="1105" y="2066"/>
                  </a:lnTo>
                  <a:lnTo>
                    <a:pt x="1065" y="2132"/>
                  </a:lnTo>
                  <a:lnTo>
                    <a:pt x="1064" y="2156"/>
                  </a:lnTo>
                  <a:lnTo>
                    <a:pt x="1079" y="2203"/>
                  </a:lnTo>
                  <a:lnTo>
                    <a:pt x="1134" y="2244"/>
                  </a:lnTo>
                  <a:lnTo>
                    <a:pt x="1748" y="2244"/>
                  </a:lnTo>
                  <a:lnTo>
                    <a:pt x="1748" y="491"/>
                  </a:lnTo>
                  <a:lnTo>
                    <a:pt x="1134" y="491"/>
                  </a:lnTo>
                  <a:lnTo>
                    <a:pt x="1124" y="503"/>
                  </a:lnTo>
                  <a:lnTo>
                    <a:pt x="1078" y="456"/>
                  </a:lnTo>
                  <a:lnTo>
                    <a:pt x="1064" y="410"/>
                  </a:lnTo>
                  <a:lnTo>
                    <a:pt x="1064" y="385"/>
                  </a:lnTo>
                  <a:lnTo>
                    <a:pt x="1104" y="319"/>
                  </a:lnTo>
                  <a:lnTo>
                    <a:pt x="1124" y="276"/>
                  </a:lnTo>
                  <a:lnTo>
                    <a:pt x="1125" y="228"/>
                  </a:lnTo>
                  <a:lnTo>
                    <a:pt x="1122" y="184"/>
                  </a:lnTo>
                  <a:lnTo>
                    <a:pt x="1104" y="137"/>
                  </a:lnTo>
                  <a:lnTo>
                    <a:pt x="1074" y="86"/>
                  </a:lnTo>
                  <a:lnTo>
                    <a:pt x="1025" y="40"/>
                  </a:lnTo>
                  <a:lnTo>
                    <a:pt x="983" y="18"/>
                  </a:lnTo>
                  <a:lnTo>
                    <a:pt x="939" y="0"/>
                  </a:lnTo>
                  <a:lnTo>
                    <a:pt x="878" y="0"/>
                  </a:lnTo>
                  <a:lnTo>
                    <a:pt x="877" y="0"/>
                  </a:lnTo>
                  <a:lnTo>
                    <a:pt x="816" y="0"/>
                  </a:lnTo>
                  <a:lnTo>
                    <a:pt x="774" y="18"/>
                  </a:lnTo>
                  <a:lnTo>
                    <a:pt x="733" y="40"/>
                  </a:lnTo>
                  <a:lnTo>
                    <a:pt x="684" y="86"/>
                  </a:lnTo>
                  <a:lnTo>
                    <a:pt x="650" y="137"/>
                  </a:lnTo>
                  <a:lnTo>
                    <a:pt x="635" y="184"/>
                  </a:lnTo>
                  <a:lnTo>
                    <a:pt x="630" y="228"/>
                  </a:lnTo>
                  <a:lnTo>
                    <a:pt x="633" y="276"/>
                  </a:lnTo>
                  <a:lnTo>
                    <a:pt x="650" y="319"/>
                  </a:lnTo>
                  <a:lnTo>
                    <a:pt x="691" y="388"/>
                  </a:lnTo>
                  <a:lnTo>
                    <a:pt x="691" y="410"/>
                  </a:lnTo>
                  <a:lnTo>
                    <a:pt x="679" y="456"/>
                  </a:lnTo>
                  <a:lnTo>
                    <a:pt x="633" y="503"/>
                  </a:lnTo>
                  <a:lnTo>
                    <a:pt x="635" y="491"/>
                  </a:lnTo>
                  <a:lnTo>
                    <a:pt x="1" y="491"/>
                  </a:lnTo>
                  <a:lnTo>
                    <a:pt x="1" y="1133"/>
                  </a:lnTo>
                  <a:lnTo>
                    <a:pt x="46" y="1168"/>
                  </a:lnTo>
                  <a:lnTo>
                    <a:pt x="91" y="1181"/>
                  </a:lnTo>
                  <a:lnTo>
                    <a:pt x="116" y="1179"/>
                  </a:lnTo>
                  <a:lnTo>
                    <a:pt x="182" y="1141"/>
                  </a:lnTo>
                  <a:lnTo>
                    <a:pt x="227" y="1121"/>
                  </a:lnTo>
                  <a:lnTo>
                    <a:pt x="274" y="1121"/>
                  </a:lnTo>
                  <a:lnTo>
                    <a:pt x="319" y="1125"/>
                  </a:lnTo>
                  <a:lnTo>
                    <a:pt x="365" y="1141"/>
                  </a:lnTo>
                  <a:lnTo>
                    <a:pt x="416" y="1172"/>
                  </a:lnTo>
                  <a:lnTo>
                    <a:pt x="462" y="1220"/>
                  </a:lnTo>
                  <a:lnTo>
                    <a:pt x="485" y="1264"/>
                  </a:lnTo>
                  <a:lnTo>
                    <a:pt x="501" y="1305"/>
                  </a:lnTo>
                  <a:lnTo>
                    <a:pt x="501" y="1368"/>
                  </a:lnTo>
                  <a:lnTo>
                    <a:pt x="501" y="1429"/>
                  </a:lnTo>
                  <a:lnTo>
                    <a:pt x="485" y="1471"/>
                  </a:lnTo>
                  <a:lnTo>
                    <a:pt x="462" y="1515"/>
                  </a:lnTo>
                  <a:lnTo>
                    <a:pt x="416" y="1563"/>
                  </a:lnTo>
                  <a:lnTo>
                    <a:pt x="365" y="1593"/>
                  </a:lnTo>
                  <a:lnTo>
                    <a:pt x="319" y="1611"/>
                  </a:lnTo>
                  <a:lnTo>
                    <a:pt x="274" y="1614"/>
                  </a:lnTo>
                  <a:lnTo>
                    <a:pt x="227" y="1614"/>
                  </a:lnTo>
                  <a:lnTo>
                    <a:pt x="182" y="1593"/>
                  </a:lnTo>
                  <a:lnTo>
                    <a:pt x="115" y="1552"/>
                  </a:lnTo>
                  <a:lnTo>
                    <a:pt x="91" y="1552"/>
                  </a:lnTo>
                  <a:lnTo>
                    <a:pt x="46" y="1567"/>
                  </a:lnTo>
                  <a:lnTo>
                    <a:pt x="0" y="1614"/>
                  </a:lnTo>
                  <a:lnTo>
                    <a:pt x="1" y="1631"/>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1" name="Freeform 42"/>
            <p:cNvSpPr>
              <a:spLocks/>
            </p:cNvSpPr>
            <p:nvPr/>
          </p:nvSpPr>
          <p:spPr bwMode="blackWhite">
            <a:xfrm>
              <a:off x="3750" y="3007"/>
              <a:ext cx="536" cy="410"/>
            </a:xfrm>
            <a:custGeom>
              <a:avLst/>
              <a:gdLst>
                <a:gd name="T0" fmla="*/ 1773 w 2276"/>
                <a:gd name="T1" fmla="*/ 0 h 1752"/>
                <a:gd name="T2" fmla="*/ 1773 w 2276"/>
                <a:gd name="T3" fmla="*/ 643 h 1752"/>
                <a:gd name="T4" fmla="*/ 1821 w 2276"/>
                <a:gd name="T5" fmla="*/ 679 h 1752"/>
                <a:gd name="T6" fmla="*/ 1866 w 2276"/>
                <a:gd name="T7" fmla="*/ 695 h 1752"/>
                <a:gd name="T8" fmla="*/ 1890 w 2276"/>
                <a:gd name="T9" fmla="*/ 694 h 1752"/>
                <a:gd name="T10" fmla="*/ 1957 w 2276"/>
                <a:gd name="T11" fmla="*/ 653 h 1752"/>
                <a:gd name="T12" fmla="*/ 2002 w 2276"/>
                <a:gd name="T13" fmla="*/ 635 h 1752"/>
                <a:gd name="T14" fmla="*/ 2048 w 2276"/>
                <a:gd name="T15" fmla="*/ 634 h 1752"/>
                <a:gd name="T16" fmla="*/ 2093 w 2276"/>
                <a:gd name="T17" fmla="*/ 638 h 1752"/>
                <a:gd name="T18" fmla="*/ 2139 w 2276"/>
                <a:gd name="T19" fmla="*/ 653 h 1752"/>
                <a:gd name="T20" fmla="*/ 2191 w 2276"/>
                <a:gd name="T21" fmla="*/ 685 h 1752"/>
                <a:gd name="T22" fmla="*/ 2236 w 2276"/>
                <a:gd name="T23" fmla="*/ 735 h 1752"/>
                <a:gd name="T24" fmla="*/ 2258 w 2276"/>
                <a:gd name="T25" fmla="*/ 777 h 1752"/>
                <a:gd name="T26" fmla="*/ 2276 w 2276"/>
                <a:gd name="T27" fmla="*/ 816 h 1752"/>
                <a:gd name="T28" fmla="*/ 2276 w 2276"/>
                <a:gd name="T29" fmla="*/ 880 h 1752"/>
                <a:gd name="T30" fmla="*/ 2276 w 2276"/>
                <a:gd name="T31" fmla="*/ 881 h 1752"/>
                <a:gd name="T32" fmla="*/ 2276 w 2276"/>
                <a:gd name="T33" fmla="*/ 942 h 1752"/>
                <a:gd name="T34" fmla="*/ 2258 w 2276"/>
                <a:gd name="T35" fmla="*/ 984 h 1752"/>
                <a:gd name="T36" fmla="*/ 2236 w 2276"/>
                <a:gd name="T37" fmla="*/ 1026 h 1752"/>
                <a:gd name="T38" fmla="*/ 2191 w 2276"/>
                <a:gd name="T39" fmla="*/ 1075 h 1752"/>
                <a:gd name="T40" fmla="*/ 2139 w 2276"/>
                <a:gd name="T41" fmla="*/ 1108 h 1752"/>
                <a:gd name="T42" fmla="*/ 2093 w 2276"/>
                <a:gd name="T43" fmla="*/ 1123 h 1752"/>
                <a:gd name="T44" fmla="*/ 2048 w 2276"/>
                <a:gd name="T45" fmla="*/ 1126 h 1752"/>
                <a:gd name="T46" fmla="*/ 2002 w 2276"/>
                <a:gd name="T47" fmla="*/ 1125 h 1752"/>
                <a:gd name="T48" fmla="*/ 1957 w 2276"/>
                <a:gd name="T49" fmla="*/ 1108 h 1752"/>
                <a:gd name="T50" fmla="*/ 1890 w 2276"/>
                <a:gd name="T51" fmla="*/ 1064 h 1752"/>
                <a:gd name="T52" fmla="*/ 1866 w 2276"/>
                <a:gd name="T53" fmla="*/ 1064 h 1752"/>
                <a:gd name="T54" fmla="*/ 1821 w 2276"/>
                <a:gd name="T55" fmla="*/ 1082 h 1752"/>
                <a:gd name="T56" fmla="*/ 1773 w 2276"/>
                <a:gd name="T57" fmla="*/ 1139 h 1752"/>
                <a:gd name="T58" fmla="*/ 1773 w 2276"/>
                <a:gd name="T59" fmla="*/ 1752 h 1752"/>
                <a:gd name="T60" fmla="*/ 0 w 2276"/>
                <a:gd name="T61" fmla="*/ 1752 h 1752"/>
                <a:gd name="T62" fmla="*/ 0 w 2276"/>
                <a:gd name="T63" fmla="*/ 0 h 1752"/>
                <a:gd name="T64" fmla="*/ 639 w 2276"/>
                <a:gd name="T65" fmla="*/ 0 h 1752"/>
                <a:gd name="T66" fmla="*/ 652 w 2276"/>
                <a:gd name="T67" fmla="*/ 10 h 1752"/>
                <a:gd name="T68" fmla="*/ 698 w 2276"/>
                <a:gd name="T69" fmla="*/ 56 h 1752"/>
                <a:gd name="T70" fmla="*/ 713 w 2276"/>
                <a:gd name="T71" fmla="*/ 99 h 1752"/>
                <a:gd name="T72" fmla="*/ 713 w 2276"/>
                <a:gd name="T73" fmla="*/ 124 h 1752"/>
                <a:gd name="T74" fmla="*/ 670 w 2276"/>
                <a:gd name="T75" fmla="*/ 192 h 1752"/>
                <a:gd name="T76" fmla="*/ 652 w 2276"/>
                <a:gd name="T77" fmla="*/ 237 h 1752"/>
                <a:gd name="T78" fmla="*/ 650 w 2276"/>
                <a:gd name="T79" fmla="*/ 284 h 1752"/>
                <a:gd name="T80" fmla="*/ 654 w 2276"/>
                <a:gd name="T81" fmla="*/ 328 h 1752"/>
                <a:gd name="T82" fmla="*/ 670 w 2276"/>
                <a:gd name="T83" fmla="*/ 374 h 1752"/>
                <a:gd name="T84" fmla="*/ 701 w 2276"/>
                <a:gd name="T85" fmla="*/ 425 h 1752"/>
                <a:gd name="T86" fmla="*/ 751 w 2276"/>
                <a:gd name="T87" fmla="*/ 472 h 1752"/>
                <a:gd name="T88" fmla="*/ 792 w 2276"/>
                <a:gd name="T89" fmla="*/ 493 h 1752"/>
                <a:gd name="T90" fmla="*/ 836 w 2276"/>
                <a:gd name="T91" fmla="*/ 511 h 1752"/>
                <a:gd name="T92" fmla="*/ 896 w 2276"/>
                <a:gd name="T93" fmla="*/ 511 h 1752"/>
                <a:gd name="T94" fmla="*/ 897 w 2276"/>
                <a:gd name="T95" fmla="*/ 511 h 1752"/>
                <a:gd name="T96" fmla="*/ 960 w 2276"/>
                <a:gd name="T97" fmla="*/ 511 h 1752"/>
                <a:gd name="T98" fmla="*/ 1002 w 2276"/>
                <a:gd name="T99" fmla="*/ 493 h 1752"/>
                <a:gd name="T100" fmla="*/ 1043 w 2276"/>
                <a:gd name="T101" fmla="*/ 472 h 1752"/>
                <a:gd name="T102" fmla="*/ 1092 w 2276"/>
                <a:gd name="T103" fmla="*/ 425 h 1752"/>
                <a:gd name="T104" fmla="*/ 1125 w 2276"/>
                <a:gd name="T105" fmla="*/ 374 h 1752"/>
                <a:gd name="T106" fmla="*/ 1140 w 2276"/>
                <a:gd name="T107" fmla="*/ 328 h 1752"/>
                <a:gd name="T108" fmla="*/ 1142 w 2276"/>
                <a:gd name="T109" fmla="*/ 284 h 1752"/>
                <a:gd name="T110" fmla="*/ 1141 w 2276"/>
                <a:gd name="T111" fmla="*/ 237 h 1752"/>
                <a:gd name="T112" fmla="*/ 1125 w 2276"/>
                <a:gd name="T113" fmla="*/ 192 h 1752"/>
                <a:gd name="T114" fmla="*/ 1084 w 2276"/>
                <a:gd name="T115" fmla="*/ 126 h 1752"/>
                <a:gd name="T116" fmla="*/ 1084 w 2276"/>
                <a:gd name="T117" fmla="*/ 99 h 1752"/>
                <a:gd name="T118" fmla="*/ 1097 w 2276"/>
                <a:gd name="T119" fmla="*/ 56 h 1752"/>
                <a:gd name="T120" fmla="*/ 1137 w 2276"/>
                <a:gd name="T121" fmla="*/ 0 h 1752"/>
                <a:gd name="T122" fmla="*/ 1773 w 2276"/>
                <a:gd name="T123" fmla="*/ 0 h 1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76" h="1752">
                  <a:moveTo>
                    <a:pt x="1773" y="0"/>
                  </a:moveTo>
                  <a:lnTo>
                    <a:pt x="1773" y="643"/>
                  </a:lnTo>
                  <a:lnTo>
                    <a:pt x="1821" y="679"/>
                  </a:lnTo>
                  <a:lnTo>
                    <a:pt x="1866" y="695"/>
                  </a:lnTo>
                  <a:lnTo>
                    <a:pt x="1890" y="694"/>
                  </a:lnTo>
                  <a:lnTo>
                    <a:pt x="1957" y="653"/>
                  </a:lnTo>
                  <a:lnTo>
                    <a:pt x="2002" y="635"/>
                  </a:lnTo>
                  <a:lnTo>
                    <a:pt x="2048" y="634"/>
                  </a:lnTo>
                  <a:lnTo>
                    <a:pt x="2093" y="638"/>
                  </a:lnTo>
                  <a:lnTo>
                    <a:pt x="2139" y="653"/>
                  </a:lnTo>
                  <a:lnTo>
                    <a:pt x="2191" y="685"/>
                  </a:lnTo>
                  <a:lnTo>
                    <a:pt x="2236" y="735"/>
                  </a:lnTo>
                  <a:lnTo>
                    <a:pt x="2258" y="777"/>
                  </a:lnTo>
                  <a:lnTo>
                    <a:pt x="2276" y="816"/>
                  </a:lnTo>
                  <a:lnTo>
                    <a:pt x="2276" y="880"/>
                  </a:lnTo>
                  <a:lnTo>
                    <a:pt x="2276" y="881"/>
                  </a:lnTo>
                  <a:lnTo>
                    <a:pt x="2276" y="942"/>
                  </a:lnTo>
                  <a:lnTo>
                    <a:pt x="2258" y="984"/>
                  </a:lnTo>
                  <a:lnTo>
                    <a:pt x="2236" y="1026"/>
                  </a:lnTo>
                  <a:lnTo>
                    <a:pt x="2191" y="1075"/>
                  </a:lnTo>
                  <a:lnTo>
                    <a:pt x="2139" y="1108"/>
                  </a:lnTo>
                  <a:lnTo>
                    <a:pt x="2093" y="1123"/>
                  </a:lnTo>
                  <a:lnTo>
                    <a:pt x="2048" y="1126"/>
                  </a:lnTo>
                  <a:lnTo>
                    <a:pt x="2002" y="1125"/>
                  </a:lnTo>
                  <a:lnTo>
                    <a:pt x="1957" y="1108"/>
                  </a:lnTo>
                  <a:lnTo>
                    <a:pt x="1890" y="1064"/>
                  </a:lnTo>
                  <a:lnTo>
                    <a:pt x="1866" y="1064"/>
                  </a:lnTo>
                  <a:lnTo>
                    <a:pt x="1821" y="1082"/>
                  </a:lnTo>
                  <a:lnTo>
                    <a:pt x="1773" y="1139"/>
                  </a:lnTo>
                  <a:lnTo>
                    <a:pt x="1773" y="1752"/>
                  </a:lnTo>
                  <a:lnTo>
                    <a:pt x="0" y="1752"/>
                  </a:lnTo>
                  <a:lnTo>
                    <a:pt x="0" y="0"/>
                  </a:lnTo>
                  <a:lnTo>
                    <a:pt x="639" y="0"/>
                  </a:lnTo>
                  <a:lnTo>
                    <a:pt x="652" y="10"/>
                  </a:lnTo>
                  <a:lnTo>
                    <a:pt x="698" y="56"/>
                  </a:lnTo>
                  <a:lnTo>
                    <a:pt x="713" y="99"/>
                  </a:lnTo>
                  <a:lnTo>
                    <a:pt x="713" y="124"/>
                  </a:lnTo>
                  <a:lnTo>
                    <a:pt x="670" y="192"/>
                  </a:lnTo>
                  <a:lnTo>
                    <a:pt x="652" y="237"/>
                  </a:lnTo>
                  <a:lnTo>
                    <a:pt x="650" y="284"/>
                  </a:lnTo>
                  <a:lnTo>
                    <a:pt x="654" y="328"/>
                  </a:lnTo>
                  <a:lnTo>
                    <a:pt x="670" y="374"/>
                  </a:lnTo>
                  <a:lnTo>
                    <a:pt x="701" y="425"/>
                  </a:lnTo>
                  <a:lnTo>
                    <a:pt x="751" y="472"/>
                  </a:lnTo>
                  <a:lnTo>
                    <a:pt x="792" y="493"/>
                  </a:lnTo>
                  <a:lnTo>
                    <a:pt x="836" y="511"/>
                  </a:lnTo>
                  <a:lnTo>
                    <a:pt x="896" y="511"/>
                  </a:lnTo>
                  <a:lnTo>
                    <a:pt x="897" y="511"/>
                  </a:lnTo>
                  <a:lnTo>
                    <a:pt x="960" y="511"/>
                  </a:lnTo>
                  <a:lnTo>
                    <a:pt x="1002" y="493"/>
                  </a:lnTo>
                  <a:lnTo>
                    <a:pt x="1043" y="472"/>
                  </a:lnTo>
                  <a:lnTo>
                    <a:pt x="1092" y="425"/>
                  </a:lnTo>
                  <a:lnTo>
                    <a:pt x="1125" y="374"/>
                  </a:lnTo>
                  <a:lnTo>
                    <a:pt x="1140" y="328"/>
                  </a:lnTo>
                  <a:lnTo>
                    <a:pt x="1142" y="284"/>
                  </a:lnTo>
                  <a:lnTo>
                    <a:pt x="1141" y="237"/>
                  </a:lnTo>
                  <a:lnTo>
                    <a:pt x="1125" y="192"/>
                  </a:lnTo>
                  <a:lnTo>
                    <a:pt x="1084" y="126"/>
                  </a:lnTo>
                  <a:lnTo>
                    <a:pt x="1084" y="99"/>
                  </a:lnTo>
                  <a:lnTo>
                    <a:pt x="1097" y="56"/>
                  </a:lnTo>
                  <a:lnTo>
                    <a:pt x="1137" y="0"/>
                  </a:lnTo>
                  <a:lnTo>
                    <a:pt x="1773" y="0"/>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2" name="Freeform 43"/>
            <p:cNvSpPr>
              <a:spLocks/>
            </p:cNvSpPr>
            <p:nvPr/>
          </p:nvSpPr>
          <p:spPr bwMode="blackWhite">
            <a:xfrm>
              <a:off x="4156" y="2894"/>
              <a:ext cx="412" cy="523"/>
            </a:xfrm>
            <a:custGeom>
              <a:avLst/>
              <a:gdLst>
                <a:gd name="T0" fmla="*/ 1750 w 1750"/>
                <a:gd name="T1" fmla="*/ 491 h 2243"/>
                <a:gd name="T2" fmla="*/ 1704 w 1750"/>
                <a:gd name="T3" fmla="*/ 1169 h 2243"/>
                <a:gd name="T4" fmla="*/ 1634 w 1750"/>
                <a:gd name="T5" fmla="*/ 1184 h 2243"/>
                <a:gd name="T6" fmla="*/ 1523 w 1750"/>
                <a:gd name="T7" fmla="*/ 1124 h 2243"/>
                <a:gd name="T8" fmla="*/ 1432 w 1750"/>
                <a:gd name="T9" fmla="*/ 1126 h 2243"/>
                <a:gd name="T10" fmla="*/ 1335 w 1750"/>
                <a:gd name="T11" fmla="*/ 1175 h 2243"/>
                <a:gd name="T12" fmla="*/ 1266 w 1750"/>
                <a:gd name="T13" fmla="*/ 1266 h 2243"/>
                <a:gd name="T14" fmla="*/ 1250 w 1750"/>
                <a:gd name="T15" fmla="*/ 1368 h 2243"/>
                <a:gd name="T16" fmla="*/ 1250 w 1750"/>
                <a:gd name="T17" fmla="*/ 1432 h 2243"/>
                <a:gd name="T18" fmla="*/ 1290 w 1750"/>
                <a:gd name="T19" fmla="*/ 1515 h 2243"/>
                <a:gd name="T20" fmla="*/ 1387 w 1750"/>
                <a:gd name="T21" fmla="*/ 1599 h 2243"/>
                <a:gd name="T22" fmla="*/ 1476 w 1750"/>
                <a:gd name="T23" fmla="*/ 1616 h 2243"/>
                <a:gd name="T24" fmla="*/ 1567 w 1750"/>
                <a:gd name="T25" fmla="*/ 1599 h 2243"/>
                <a:gd name="T26" fmla="*/ 1660 w 1750"/>
                <a:gd name="T27" fmla="*/ 1555 h 2243"/>
                <a:gd name="T28" fmla="*/ 1750 w 1750"/>
                <a:gd name="T29" fmla="*/ 1630 h 2243"/>
                <a:gd name="T30" fmla="*/ 0 w 1750"/>
                <a:gd name="T31" fmla="*/ 2243 h 2243"/>
                <a:gd name="T32" fmla="*/ 2 w 1750"/>
                <a:gd name="T33" fmla="*/ 1615 h 2243"/>
                <a:gd name="T34" fmla="*/ 96 w 1750"/>
                <a:gd name="T35" fmla="*/ 1555 h 2243"/>
                <a:gd name="T36" fmla="*/ 188 w 1750"/>
                <a:gd name="T37" fmla="*/ 1599 h 2243"/>
                <a:gd name="T38" fmla="*/ 278 w 1750"/>
                <a:gd name="T39" fmla="*/ 1616 h 2243"/>
                <a:gd name="T40" fmla="*/ 368 w 1750"/>
                <a:gd name="T41" fmla="*/ 1599 h 2243"/>
                <a:gd name="T42" fmla="*/ 466 w 1750"/>
                <a:gd name="T43" fmla="*/ 1515 h 2243"/>
                <a:gd name="T44" fmla="*/ 505 w 1750"/>
                <a:gd name="T45" fmla="*/ 1432 h 2243"/>
                <a:gd name="T46" fmla="*/ 505 w 1750"/>
                <a:gd name="T47" fmla="*/ 1368 h 2243"/>
                <a:gd name="T48" fmla="*/ 488 w 1750"/>
                <a:gd name="T49" fmla="*/ 1266 h 2243"/>
                <a:gd name="T50" fmla="*/ 421 w 1750"/>
                <a:gd name="T51" fmla="*/ 1175 h 2243"/>
                <a:gd name="T52" fmla="*/ 325 w 1750"/>
                <a:gd name="T53" fmla="*/ 1126 h 2243"/>
                <a:gd name="T54" fmla="*/ 233 w 1750"/>
                <a:gd name="T55" fmla="*/ 1124 h 2243"/>
                <a:gd name="T56" fmla="*/ 121 w 1750"/>
                <a:gd name="T57" fmla="*/ 1184 h 2243"/>
                <a:gd name="T58" fmla="*/ 50 w 1750"/>
                <a:gd name="T59" fmla="*/ 1169 h 2243"/>
                <a:gd name="T60" fmla="*/ 0 w 1750"/>
                <a:gd name="T61" fmla="*/ 491 h 2243"/>
                <a:gd name="T62" fmla="*/ 634 w 1750"/>
                <a:gd name="T63" fmla="*/ 501 h 2243"/>
                <a:gd name="T64" fmla="*/ 695 w 1750"/>
                <a:gd name="T65" fmla="*/ 407 h 2243"/>
                <a:gd name="T66" fmla="*/ 651 w 1750"/>
                <a:gd name="T67" fmla="*/ 315 h 2243"/>
                <a:gd name="T68" fmla="*/ 633 w 1750"/>
                <a:gd name="T69" fmla="*/ 225 h 2243"/>
                <a:gd name="T70" fmla="*/ 651 w 1750"/>
                <a:gd name="T71" fmla="*/ 136 h 2243"/>
                <a:gd name="T72" fmla="*/ 733 w 1750"/>
                <a:gd name="T73" fmla="*/ 37 h 2243"/>
                <a:gd name="T74" fmla="*/ 818 w 1750"/>
                <a:gd name="T75" fmla="*/ 0 h 2243"/>
                <a:gd name="T76" fmla="*/ 879 w 1750"/>
                <a:gd name="T77" fmla="*/ 0 h 2243"/>
                <a:gd name="T78" fmla="*/ 982 w 1750"/>
                <a:gd name="T79" fmla="*/ 15 h 2243"/>
                <a:gd name="T80" fmla="*/ 1073 w 1750"/>
                <a:gd name="T81" fmla="*/ 82 h 2243"/>
                <a:gd name="T82" fmla="*/ 1122 w 1750"/>
                <a:gd name="T83" fmla="*/ 179 h 2243"/>
                <a:gd name="T84" fmla="*/ 1123 w 1750"/>
                <a:gd name="T85" fmla="*/ 271 h 2243"/>
                <a:gd name="T86" fmla="*/ 1065 w 1750"/>
                <a:gd name="T87" fmla="*/ 381 h 2243"/>
                <a:gd name="T88" fmla="*/ 1078 w 1750"/>
                <a:gd name="T89" fmla="*/ 452 h 2243"/>
                <a:gd name="T90" fmla="*/ 1137 w 1750"/>
                <a:gd name="T91" fmla="*/ 491 h 2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750" h="2243">
                  <a:moveTo>
                    <a:pt x="1137" y="491"/>
                  </a:moveTo>
                  <a:lnTo>
                    <a:pt x="1750" y="491"/>
                  </a:lnTo>
                  <a:lnTo>
                    <a:pt x="1750" y="1133"/>
                  </a:lnTo>
                  <a:lnTo>
                    <a:pt x="1704" y="1169"/>
                  </a:lnTo>
                  <a:lnTo>
                    <a:pt x="1660" y="1186"/>
                  </a:lnTo>
                  <a:lnTo>
                    <a:pt x="1634" y="1184"/>
                  </a:lnTo>
                  <a:lnTo>
                    <a:pt x="1567" y="1143"/>
                  </a:lnTo>
                  <a:lnTo>
                    <a:pt x="1523" y="1124"/>
                  </a:lnTo>
                  <a:lnTo>
                    <a:pt x="1476" y="1124"/>
                  </a:lnTo>
                  <a:lnTo>
                    <a:pt x="1432" y="1126"/>
                  </a:lnTo>
                  <a:lnTo>
                    <a:pt x="1387" y="1143"/>
                  </a:lnTo>
                  <a:lnTo>
                    <a:pt x="1335" y="1175"/>
                  </a:lnTo>
                  <a:lnTo>
                    <a:pt x="1290" y="1225"/>
                  </a:lnTo>
                  <a:lnTo>
                    <a:pt x="1266" y="1266"/>
                  </a:lnTo>
                  <a:lnTo>
                    <a:pt x="1250" y="1307"/>
                  </a:lnTo>
                  <a:lnTo>
                    <a:pt x="1250" y="1368"/>
                  </a:lnTo>
                  <a:lnTo>
                    <a:pt x="1250" y="1369"/>
                  </a:lnTo>
                  <a:lnTo>
                    <a:pt x="1250" y="1432"/>
                  </a:lnTo>
                  <a:lnTo>
                    <a:pt x="1266" y="1475"/>
                  </a:lnTo>
                  <a:lnTo>
                    <a:pt x="1290" y="1515"/>
                  </a:lnTo>
                  <a:lnTo>
                    <a:pt x="1335" y="1565"/>
                  </a:lnTo>
                  <a:lnTo>
                    <a:pt x="1387" y="1599"/>
                  </a:lnTo>
                  <a:lnTo>
                    <a:pt x="1432" y="1612"/>
                  </a:lnTo>
                  <a:lnTo>
                    <a:pt x="1476" y="1616"/>
                  </a:lnTo>
                  <a:lnTo>
                    <a:pt x="1523" y="1615"/>
                  </a:lnTo>
                  <a:lnTo>
                    <a:pt x="1567" y="1599"/>
                  </a:lnTo>
                  <a:lnTo>
                    <a:pt x="1635" y="1555"/>
                  </a:lnTo>
                  <a:lnTo>
                    <a:pt x="1660" y="1555"/>
                  </a:lnTo>
                  <a:lnTo>
                    <a:pt x="1704" y="1569"/>
                  </a:lnTo>
                  <a:lnTo>
                    <a:pt x="1750" y="1630"/>
                  </a:lnTo>
                  <a:lnTo>
                    <a:pt x="1750" y="2243"/>
                  </a:lnTo>
                  <a:lnTo>
                    <a:pt x="0" y="2243"/>
                  </a:lnTo>
                  <a:lnTo>
                    <a:pt x="0" y="1630"/>
                  </a:lnTo>
                  <a:lnTo>
                    <a:pt x="2" y="1615"/>
                  </a:lnTo>
                  <a:lnTo>
                    <a:pt x="50" y="1569"/>
                  </a:lnTo>
                  <a:lnTo>
                    <a:pt x="96" y="1555"/>
                  </a:lnTo>
                  <a:lnTo>
                    <a:pt x="119" y="1555"/>
                  </a:lnTo>
                  <a:lnTo>
                    <a:pt x="188" y="1599"/>
                  </a:lnTo>
                  <a:lnTo>
                    <a:pt x="233" y="1615"/>
                  </a:lnTo>
                  <a:lnTo>
                    <a:pt x="278" y="1616"/>
                  </a:lnTo>
                  <a:lnTo>
                    <a:pt x="325" y="1612"/>
                  </a:lnTo>
                  <a:lnTo>
                    <a:pt x="368" y="1599"/>
                  </a:lnTo>
                  <a:lnTo>
                    <a:pt x="421" y="1565"/>
                  </a:lnTo>
                  <a:lnTo>
                    <a:pt x="466" y="1515"/>
                  </a:lnTo>
                  <a:lnTo>
                    <a:pt x="488" y="1475"/>
                  </a:lnTo>
                  <a:lnTo>
                    <a:pt x="505" y="1432"/>
                  </a:lnTo>
                  <a:lnTo>
                    <a:pt x="505" y="1369"/>
                  </a:lnTo>
                  <a:lnTo>
                    <a:pt x="505" y="1368"/>
                  </a:lnTo>
                  <a:lnTo>
                    <a:pt x="505" y="1307"/>
                  </a:lnTo>
                  <a:lnTo>
                    <a:pt x="488" y="1266"/>
                  </a:lnTo>
                  <a:lnTo>
                    <a:pt x="466" y="1225"/>
                  </a:lnTo>
                  <a:lnTo>
                    <a:pt x="421" y="1175"/>
                  </a:lnTo>
                  <a:lnTo>
                    <a:pt x="368" y="1143"/>
                  </a:lnTo>
                  <a:lnTo>
                    <a:pt x="325" y="1126"/>
                  </a:lnTo>
                  <a:lnTo>
                    <a:pt x="278" y="1124"/>
                  </a:lnTo>
                  <a:lnTo>
                    <a:pt x="233" y="1124"/>
                  </a:lnTo>
                  <a:lnTo>
                    <a:pt x="188" y="1143"/>
                  </a:lnTo>
                  <a:lnTo>
                    <a:pt x="121" y="1184"/>
                  </a:lnTo>
                  <a:lnTo>
                    <a:pt x="96" y="1186"/>
                  </a:lnTo>
                  <a:lnTo>
                    <a:pt x="50" y="1169"/>
                  </a:lnTo>
                  <a:lnTo>
                    <a:pt x="0" y="1133"/>
                  </a:lnTo>
                  <a:lnTo>
                    <a:pt x="0" y="491"/>
                  </a:lnTo>
                  <a:lnTo>
                    <a:pt x="638" y="491"/>
                  </a:lnTo>
                  <a:lnTo>
                    <a:pt x="634" y="501"/>
                  </a:lnTo>
                  <a:lnTo>
                    <a:pt x="680" y="452"/>
                  </a:lnTo>
                  <a:lnTo>
                    <a:pt x="695" y="407"/>
                  </a:lnTo>
                  <a:lnTo>
                    <a:pt x="695" y="382"/>
                  </a:lnTo>
                  <a:lnTo>
                    <a:pt x="651" y="315"/>
                  </a:lnTo>
                  <a:lnTo>
                    <a:pt x="634" y="271"/>
                  </a:lnTo>
                  <a:lnTo>
                    <a:pt x="633" y="225"/>
                  </a:lnTo>
                  <a:lnTo>
                    <a:pt x="636" y="179"/>
                  </a:lnTo>
                  <a:lnTo>
                    <a:pt x="651" y="136"/>
                  </a:lnTo>
                  <a:lnTo>
                    <a:pt x="684" y="82"/>
                  </a:lnTo>
                  <a:lnTo>
                    <a:pt x="733" y="37"/>
                  </a:lnTo>
                  <a:lnTo>
                    <a:pt x="776" y="15"/>
                  </a:lnTo>
                  <a:lnTo>
                    <a:pt x="818" y="0"/>
                  </a:lnTo>
                  <a:lnTo>
                    <a:pt x="878" y="0"/>
                  </a:lnTo>
                  <a:lnTo>
                    <a:pt x="879" y="0"/>
                  </a:lnTo>
                  <a:lnTo>
                    <a:pt x="941" y="0"/>
                  </a:lnTo>
                  <a:lnTo>
                    <a:pt x="982" y="15"/>
                  </a:lnTo>
                  <a:lnTo>
                    <a:pt x="1024" y="37"/>
                  </a:lnTo>
                  <a:lnTo>
                    <a:pt x="1073" y="82"/>
                  </a:lnTo>
                  <a:lnTo>
                    <a:pt x="1106" y="136"/>
                  </a:lnTo>
                  <a:lnTo>
                    <a:pt x="1122" y="179"/>
                  </a:lnTo>
                  <a:lnTo>
                    <a:pt x="1124" y="225"/>
                  </a:lnTo>
                  <a:lnTo>
                    <a:pt x="1123" y="271"/>
                  </a:lnTo>
                  <a:lnTo>
                    <a:pt x="1106" y="315"/>
                  </a:lnTo>
                  <a:lnTo>
                    <a:pt x="1065" y="381"/>
                  </a:lnTo>
                  <a:lnTo>
                    <a:pt x="1063" y="407"/>
                  </a:lnTo>
                  <a:lnTo>
                    <a:pt x="1078" y="452"/>
                  </a:lnTo>
                  <a:lnTo>
                    <a:pt x="1123" y="501"/>
                  </a:lnTo>
                  <a:lnTo>
                    <a:pt x="1137" y="491"/>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3" name="Freeform 44"/>
            <p:cNvSpPr>
              <a:spLocks/>
            </p:cNvSpPr>
            <p:nvPr/>
          </p:nvSpPr>
          <p:spPr bwMode="blackWhite">
            <a:xfrm>
              <a:off x="4450" y="3008"/>
              <a:ext cx="528" cy="409"/>
            </a:xfrm>
            <a:custGeom>
              <a:avLst/>
              <a:gdLst>
                <a:gd name="T0" fmla="*/ 2247 w 2247"/>
                <a:gd name="T1" fmla="*/ 0 h 1752"/>
                <a:gd name="T2" fmla="*/ 2201 w 2247"/>
                <a:gd name="T3" fmla="*/ 678 h 1752"/>
                <a:gd name="T4" fmla="*/ 2130 w 2247"/>
                <a:gd name="T5" fmla="*/ 693 h 1752"/>
                <a:gd name="T6" fmla="*/ 2018 w 2247"/>
                <a:gd name="T7" fmla="*/ 633 h 1752"/>
                <a:gd name="T8" fmla="*/ 1928 w 2247"/>
                <a:gd name="T9" fmla="*/ 635 h 1752"/>
                <a:gd name="T10" fmla="*/ 1831 w 2247"/>
                <a:gd name="T11" fmla="*/ 684 h 1752"/>
                <a:gd name="T12" fmla="*/ 1762 w 2247"/>
                <a:gd name="T13" fmla="*/ 775 h 1752"/>
                <a:gd name="T14" fmla="*/ 1745 w 2247"/>
                <a:gd name="T15" fmla="*/ 877 h 1752"/>
                <a:gd name="T16" fmla="*/ 1745 w 2247"/>
                <a:gd name="T17" fmla="*/ 941 h 1752"/>
                <a:gd name="T18" fmla="*/ 1785 w 2247"/>
                <a:gd name="T19" fmla="*/ 1024 h 1752"/>
                <a:gd name="T20" fmla="*/ 1882 w 2247"/>
                <a:gd name="T21" fmla="*/ 1108 h 1752"/>
                <a:gd name="T22" fmla="*/ 1974 w 2247"/>
                <a:gd name="T23" fmla="*/ 1125 h 1752"/>
                <a:gd name="T24" fmla="*/ 2064 w 2247"/>
                <a:gd name="T25" fmla="*/ 1108 h 1752"/>
                <a:gd name="T26" fmla="*/ 2156 w 2247"/>
                <a:gd name="T27" fmla="*/ 1064 h 1752"/>
                <a:gd name="T28" fmla="*/ 2247 w 2247"/>
                <a:gd name="T29" fmla="*/ 1139 h 1752"/>
                <a:gd name="T30" fmla="*/ 501 w 2247"/>
                <a:gd name="T31" fmla="*/ 1752 h 1752"/>
                <a:gd name="T32" fmla="*/ 502 w 2247"/>
                <a:gd name="T33" fmla="*/ 1124 h 1752"/>
                <a:gd name="T34" fmla="*/ 410 w 2247"/>
                <a:gd name="T35" fmla="*/ 1064 h 1752"/>
                <a:gd name="T36" fmla="*/ 316 w 2247"/>
                <a:gd name="T37" fmla="*/ 1108 h 1752"/>
                <a:gd name="T38" fmla="*/ 227 w 2247"/>
                <a:gd name="T39" fmla="*/ 1125 h 1752"/>
                <a:gd name="T40" fmla="*/ 137 w 2247"/>
                <a:gd name="T41" fmla="*/ 1108 h 1752"/>
                <a:gd name="T42" fmla="*/ 40 w 2247"/>
                <a:gd name="T43" fmla="*/ 1024 h 1752"/>
                <a:gd name="T44" fmla="*/ 0 w 2247"/>
                <a:gd name="T45" fmla="*/ 941 h 1752"/>
                <a:gd name="T46" fmla="*/ 0 w 2247"/>
                <a:gd name="T47" fmla="*/ 877 h 1752"/>
                <a:gd name="T48" fmla="*/ 16 w 2247"/>
                <a:gd name="T49" fmla="*/ 775 h 1752"/>
                <a:gd name="T50" fmla="*/ 85 w 2247"/>
                <a:gd name="T51" fmla="*/ 684 h 1752"/>
                <a:gd name="T52" fmla="*/ 181 w 2247"/>
                <a:gd name="T53" fmla="*/ 635 h 1752"/>
                <a:gd name="T54" fmla="*/ 273 w 2247"/>
                <a:gd name="T55" fmla="*/ 633 h 1752"/>
                <a:gd name="T56" fmla="*/ 385 w 2247"/>
                <a:gd name="T57" fmla="*/ 693 h 1752"/>
                <a:gd name="T58" fmla="*/ 453 w 2247"/>
                <a:gd name="T59" fmla="*/ 678 h 1752"/>
                <a:gd name="T60" fmla="*/ 501 w 2247"/>
                <a:gd name="T61" fmla="*/ 0 h 1752"/>
                <a:gd name="T62" fmla="*/ 1132 w 2247"/>
                <a:gd name="T63" fmla="*/ 10 h 1752"/>
                <a:gd name="T64" fmla="*/ 1194 w 2247"/>
                <a:gd name="T65" fmla="*/ 98 h 1752"/>
                <a:gd name="T66" fmla="*/ 1152 w 2247"/>
                <a:gd name="T67" fmla="*/ 189 h 1752"/>
                <a:gd name="T68" fmla="*/ 1132 w 2247"/>
                <a:gd name="T69" fmla="*/ 281 h 1752"/>
                <a:gd name="T70" fmla="*/ 1152 w 2247"/>
                <a:gd name="T71" fmla="*/ 372 h 1752"/>
                <a:gd name="T72" fmla="*/ 1234 w 2247"/>
                <a:gd name="T73" fmla="*/ 470 h 1752"/>
                <a:gd name="T74" fmla="*/ 1318 w 2247"/>
                <a:gd name="T75" fmla="*/ 508 h 1752"/>
                <a:gd name="T76" fmla="*/ 1379 w 2247"/>
                <a:gd name="T77" fmla="*/ 508 h 1752"/>
                <a:gd name="T78" fmla="*/ 1485 w 2247"/>
                <a:gd name="T79" fmla="*/ 491 h 1752"/>
                <a:gd name="T80" fmla="*/ 1576 w 2247"/>
                <a:gd name="T81" fmla="*/ 424 h 1752"/>
                <a:gd name="T82" fmla="*/ 1623 w 2247"/>
                <a:gd name="T83" fmla="*/ 326 h 1752"/>
                <a:gd name="T84" fmla="*/ 1624 w 2247"/>
                <a:gd name="T85" fmla="*/ 235 h 1752"/>
                <a:gd name="T86" fmla="*/ 1566 w 2247"/>
                <a:gd name="T87" fmla="*/ 123 h 1752"/>
                <a:gd name="T88" fmla="*/ 1579 w 2247"/>
                <a:gd name="T89" fmla="*/ 53 h 1752"/>
                <a:gd name="T90" fmla="*/ 1635 w 2247"/>
                <a:gd name="T91" fmla="*/ 0 h 1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247" h="1752">
                  <a:moveTo>
                    <a:pt x="1635" y="0"/>
                  </a:moveTo>
                  <a:lnTo>
                    <a:pt x="2247" y="0"/>
                  </a:lnTo>
                  <a:lnTo>
                    <a:pt x="2247" y="642"/>
                  </a:lnTo>
                  <a:lnTo>
                    <a:pt x="2201" y="678"/>
                  </a:lnTo>
                  <a:lnTo>
                    <a:pt x="2156" y="695"/>
                  </a:lnTo>
                  <a:lnTo>
                    <a:pt x="2130" y="693"/>
                  </a:lnTo>
                  <a:lnTo>
                    <a:pt x="2064" y="652"/>
                  </a:lnTo>
                  <a:lnTo>
                    <a:pt x="2018" y="633"/>
                  </a:lnTo>
                  <a:lnTo>
                    <a:pt x="1974" y="633"/>
                  </a:lnTo>
                  <a:lnTo>
                    <a:pt x="1928" y="635"/>
                  </a:lnTo>
                  <a:lnTo>
                    <a:pt x="1882" y="652"/>
                  </a:lnTo>
                  <a:lnTo>
                    <a:pt x="1831" y="684"/>
                  </a:lnTo>
                  <a:lnTo>
                    <a:pt x="1785" y="734"/>
                  </a:lnTo>
                  <a:lnTo>
                    <a:pt x="1762" y="775"/>
                  </a:lnTo>
                  <a:lnTo>
                    <a:pt x="1745" y="816"/>
                  </a:lnTo>
                  <a:lnTo>
                    <a:pt x="1745" y="877"/>
                  </a:lnTo>
                  <a:lnTo>
                    <a:pt x="1745" y="878"/>
                  </a:lnTo>
                  <a:lnTo>
                    <a:pt x="1745" y="941"/>
                  </a:lnTo>
                  <a:lnTo>
                    <a:pt x="1762" y="984"/>
                  </a:lnTo>
                  <a:lnTo>
                    <a:pt x="1785" y="1024"/>
                  </a:lnTo>
                  <a:lnTo>
                    <a:pt x="1831" y="1074"/>
                  </a:lnTo>
                  <a:lnTo>
                    <a:pt x="1882" y="1108"/>
                  </a:lnTo>
                  <a:lnTo>
                    <a:pt x="1928" y="1121"/>
                  </a:lnTo>
                  <a:lnTo>
                    <a:pt x="1974" y="1125"/>
                  </a:lnTo>
                  <a:lnTo>
                    <a:pt x="2018" y="1124"/>
                  </a:lnTo>
                  <a:lnTo>
                    <a:pt x="2064" y="1108"/>
                  </a:lnTo>
                  <a:lnTo>
                    <a:pt x="2131" y="1064"/>
                  </a:lnTo>
                  <a:lnTo>
                    <a:pt x="2156" y="1064"/>
                  </a:lnTo>
                  <a:lnTo>
                    <a:pt x="2201" y="1078"/>
                  </a:lnTo>
                  <a:lnTo>
                    <a:pt x="2247" y="1139"/>
                  </a:lnTo>
                  <a:lnTo>
                    <a:pt x="2247" y="1752"/>
                  </a:lnTo>
                  <a:lnTo>
                    <a:pt x="501" y="1752"/>
                  </a:lnTo>
                  <a:lnTo>
                    <a:pt x="501" y="1139"/>
                  </a:lnTo>
                  <a:lnTo>
                    <a:pt x="502" y="1124"/>
                  </a:lnTo>
                  <a:lnTo>
                    <a:pt x="453" y="1078"/>
                  </a:lnTo>
                  <a:lnTo>
                    <a:pt x="410" y="1064"/>
                  </a:lnTo>
                  <a:lnTo>
                    <a:pt x="385" y="1064"/>
                  </a:lnTo>
                  <a:lnTo>
                    <a:pt x="316" y="1108"/>
                  </a:lnTo>
                  <a:lnTo>
                    <a:pt x="273" y="1124"/>
                  </a:lnTo>
                  <a:lnTo>
                    <a:pt x="227" y="1125"/>
                  </a:lnTo>
                  <a:lnTo>
                    <a:pt x="181" y="1121"/>
                  </a:lnTo>
                  <a:lnTo>
                    <a:pt x="137" y="1108"/>
                  </a:lnTo>
                  <a:lnTo>
                    <a:pt x="85" y="1074"/>
                  </a:lnTo>
                  <a:lnTo>
                    <a:pt x="40" y="1024"/>
                  </a:lnTo>
                  <a:lnTo>
                    <a:pt x="16" y="984"/>
                  </a:lnTo>
                  <a:lnTo>
                    <a:pt x="0" y="941"/>
                  </a:lnTo>
                  <a:lnTo>
                    <a:pt x="0" y="878"/>
                  </a:lnTo>
                  <a:lnTo>
                    <a:pt x="0" y="877"/>
                  </a:lnTo>
                  <a:lnTo>
                    <a:pt x="0" y="816"/>
                  </a:lnTo>
                  <a:lnTo>
                    <a:pt x="16" y="775"/>
                  </a:lnTo>
                  <a:lnTo>
                    <a:pt x="40" y="734"/>
                  </a:lnTo>
                  <a:lnTo>
                    <a:pt x="85" y="684"/>
                  </a:lnTo>
                  <a:lnTo>
                    <a:pt x="137" y="652"/>
                  </a:lnTo>
                  <a:lnTo>
                    <a:pt x="181" y="635"/>
                  </a:lnTo>
                  <a:lnTo>
                    <a:pt x="227" y="633"/>
                  </a:lnTo>
                  <a:lnTo>
                    <a:pt x="273" y="633"/>
                  </a:lnTo>
                  <a:lnTo>
                    <a:pt x="316" y="652"/>
                  </a:lnTo>
                  <a:lnTo>
                    <a:pt x="385" y="693"/>
                  </a:lnTo>
                  <a:lnTo>
                    <a:pt x="410" y="695"/>
                  </a:lnTo>
                  <a:lnTo>
                    <a:pt x="453" y="678"/>
                  </a:lnTo>
                  <a:lnTo>
                    <a:pt x="501" y="642"/>
                  </a:lnTo>
                  <a:lnTo>
                    <a:pt x="501" y="0"/>
                  </a:lnTo>
                  <a:lnTo>
                    <a:pt x="1135" y="0"/>
                  </a:lnTo>
                  <a:lnTo>
                    <a:pt x="1132" y="10"/>
                  </a:lnTo>
                  <a:lnTo>
                    <a:pt x="1179" y="53"/>
                  </a:lnTo>
                  <a:lnTo>
                    <a:pt x="1194" y="98"/>
                  </a:lnTo>
                  <a:lnTo>
                    <a:pt x="1194" y="122"/>
                  </a:lnTo>
                  <a:lnTo>
                    <a:pt x="1152" y="189"/>
                  </a:lnTo>
                  <a:lnTo>
                    <a:pt x="1133" y="235"/>
                  </a:lnTo>
                  <a:lnTo>
                    <a:pt x="1132" y="281"/>
                  </a:lnTo>
                  <a:lnTo>
                    <a:pt x="1137" y="326"/>
                  </a:lnTo>
                  <a:lnTo>
                    <a:pt x="1152" y="372"/>
                  </a:lnTo>
                  <a:lnTo>
                    <a:pt x="1184" y="424"/>
                  </a:lnTo>
                  <a:lnTo>
                    <a:pt x="1234" y="470"/>
                  </a:lnTo>
                  <a:lnTo>
                    <a:pt x="1275" y="491"/>
                  </a:lnTo>
                  <a:lnTo>
                    <a:pt x="1318" y="508"/>
                  </a:lnTo>
                  <a:lnTo>
                    <a:pt x="1378" y="508"/>
                  </a:lnTo>
                  <a:lnTo>
                    <a:pt x="1379" y="508"/>
                  </a:lnTo>
                  <a:lnTo>
                    <a:pt x="1441" y="508"/>
                  </a:lnTo>
                  <a:lnTo>
                    <a:pt x="1485" y="491"/>
                  </a:lnTo>
                  <a:lnTo>
                    <a:pt x="1526" y="470"/>
                  </a:lnTo>
                  <a:lnTo>
                    <a:pt x="1576" y="424"/>
                  </a:lnTo>
                  <a:lnTo>
                    <a:pt x="1607" y="372"/>
                  </a:lnTo>
                  <a:lnTo>
                    <a:pt x="1623" y="326"/>
                  </a:lnTo>
                  <a:lnTo>
                    <a:pt x="1625" y="281"/>
                  </a:lnTo>
                  <a:lnTo>
                    <a:pt x="1624" y="235"/>
                  </a:lnTo>
                  <a:lnTo>
                    <a:pt x="1607" y="189"/>
                  </a:lnTo>
                  <a:lnTo>
                    <a:pt x="1566" y="123"/>
                  </a:lnTo>
                  <a:lnTo>
                    <a:pt x="1566" y="98"/>
                  </a:lnTo>
                  <a:lnTo>
                    <a:pt x="1579" y="53"/>
                  </a:lnTo>
                  <a:lnTo>
                    <a:pt x="1628" y="10"/>
                  </a:lnTo>
                  <a:lnTo>
                    <a:pt x="1635" y="0"/>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4" name="Freeform 45"/>
            <p:cNvSpPr>
              <a:spLocks/>
            </p:cNvSpPr>
            <p:nvPr/>
          </p:nvSpPr>
          <p:spPr bwMode="blackWhite">
            <a:xfrm>
              <a:off x="4860" y="3008"/>
              <a:ext cx="648" cy="409"/>
            </a:xfrm>
            <a:custGeom>
              <a:avLst/>
              <a:gdLst>
                <a:gd name="T0" fmla="*/ 2251 w 2751"/>
                <a:gd name="T1" fmla="*/ 0 h 1752"/>
                <a:gd name="T2" fmla="*/ 2296 w 2751"/>
                <a:gd name="T3" fmla="*/ 678 h 1752"/>
                <a:gd name="T4" fmla="*/ 2366 w 2751"/>
                <a:gd name="T5" fmla="*/ 693 h 1752"/>
                <a:gd name="T6" fmla="*/ 2477 w 2751"/>
                <a:gd name="T7" fmla="*/ 633 h 1752"/>
                <a:gd name="T8" fmla="*/ 2569 w 2751"/>
                <a:gd name="T9" fmla="*/ 635 h 1752"/>
                <a:gd name="T10" fmla="*/ 2666 w 2751"/>
                <a:gd name="T11" fmla="*/ 684 h 1752"/>
                <a:gd name="T12" fmla="*/ 2735 w 2751"/>
                <a:gd name="T13" fmla="*/ 775 h 1752"/>
                <a:gd name="T14" fmla="*/ 2751 w 2751"/>
                <a:gd name="T15" fmla="*/ 877 h 1752"/>
                <a:gd name="T16" fmla="*/ 2751 w 2751"/>
                <a:gd name="T17" fmla="*/ 941 h 1752"/>
                <a:gd name="T18" fmla="*/ 2712 w 2751"/>
                <a:gd name="T19" fmla="*/ 1024 h 1752"/>
                <a:gd name="T20" fmla="*/ 2615 w 2751"/>
                <a:gd name="T21" fmla="*/ 1108 h 1752"/>
                <a:gd name="T22" fmla="*/ 2524 w 2751"/>
                <a:gd name="T23" fmla="*/ 1125 h 1752"/>
                <a:gd name="T24" fmla="*/ 2432 w 2751"/>
                <a:gd name="T25" fmla="*/ 1108 h 1752"/>
                <a:gd name="T26" fmla="*/ 2341 w 2751"/>
                <a:gd name="T27" fmla="*/ 1064 h 1752"/>
                <a:gd name="T28" fmla="*/ 2251 w 2751"/>
                <a:gd name="T29" fmla="*/ 1139 h 1752"/>
                <a:gd name="T30" fmla="*/ 503 w 2751"/>
                <a:gd name="T31" fmla="*/ 1752 h 1752"/>
                <a:gd name="T32" fmla="*/ 502 w 2751"/>
                <a:gd name="T33" fmla="*/ 1124 h 1752"/>
                <a:gd name="T34" fmla="*/ 411 w 2751"/>
                <a:gd name="T35" fmla="*/ 1064 h 1752"/>
                <a:gd name="T36" fmla="*/ 319 w 2751"/>
                <a:gd name="T37" fmla="*/ 1108 h 1752"/>
                <a:gd name="T38" fmla="*/ 228 w 2751"/>
                <a:gd name="T39" fmla="*/ 1125 h 1752"/>
                <a:gd name="T40" fmla="*/ 137 w 2751"/>
                <a:gd name="T41" fmla="*/ 1108 h 1752"/>
                <a:gd name="T42" fmla="*/ 38 w 2751"/>
                <a:gd name="T43" fmla="*/ 1024 h 1752"/>
                <a:gd name="T44" fmla="*/ 0 w 2751"/>
                <a:gd name="T45" fmla="*/ 941 h 1752"/>
                <a:gd name="T46" fmla="*/ 0 w 2751"/>
                <a:gd name="T47" fmla="*/ 877 h 1752"/>
                <a:gd name="T48" fmla="*/ 18 w 2751"/>
                <a:gd name="T49" fmla="*/ 775 h 1752"/>
                <a:gd name="T50" fmla="*/ 86 w 2751"/>
                <a:gd name="T51" fmla="*/ 684 h 1752"/>
                <a:gd name="T52" fmla="*/ 183 w 2751"/>
                <a:gd name="T53" fmla="*/ 635 h 1752"/>
                <a:gd name="T54" fmla="*/ 274 w 2751"/>
                <a:gd name="T55" fmla="*/ 633 h 1752"/>
                <a:gd name="T56" fmla="*/ 385 w 2751"/>
                <a:gd name="T57" fmla="*/ 693 h 1752"/>
                <a:gd name="T58" fmla="*/ 456 w 2751"/>
                <a:gd name="T59" fmla="*/ 678 h 1752"/>
                <a:gd name="T60" fmla="*/ 503 w 2751"/>
                <a:gd name="T61" fmla="*/ 0 h 1752"/>
                <a:gd name="T62" fmla="*/ 1131 w 2751"/>
                <a:gd name="T63" fmla="*/ 10 h 1752"/>
                <a:gd name="T64" fmla="*/ 1192 w 2751"/>
                <a:gd name="T65" fmla="*/ 101 h 1752"/>
                <a:gd name="T66" fmla="*/ 1149 w 2751"/>
                <a:gd name="T67" fmla="*/ 190 h 1752"/>
                <a:gd name="T68" fmla="*/ 1131 w 2751"/>
                <a:gd name="T69" fmla="*/ 284 h 1752"/>
                <a:gd name="T70" fmla="*/ 1149 w 2751"/>
                <a:gd name="T71" fmla="*/ 374 h 1752"/>
                <a:gd name="T72" fmla="*/ 1231 w 2751"/>
                <a:gd name="T73" fmla="*/ 472 h 1752"/>
                <a:gd name="T74" fmla="*/ 1315 w 2751"/>
                <a:gd name="T75" fmla="*/ 511 h 1752"/>
                <a:gd name="T76" fmla="*/ 1376 w 2751"/>
                <a:gd name="T77" fmla="*/ 511 h 1752"/>
                <a:gd name="T78" fmla="*/ 1482 w 2751"/>
                <a:gd name="T79" fmla="*/ 495 h 1752"/>
                <a:gd name="T80" fmla="*/ 1573 w 2751"/>
                <a:gd name="T81" fmla="*/ 426 h 1752"/>
                <a:gd name="T82" fmla="*/ 1620 w 2751"/>
                <a:gd name="T83" fmla="*/ 328 h 1752"/>
                <a:gd name="T84" fmla="*/ 1621 w 2751"/>
                <a:gd name="T85" fmla="*/ 237 h 1752"/>
                <a:gd name="T86" fmla="*/ 1563 w 2751"/>
                <a:gd name="T87" fmla="*/ 126 h 1752"/>
                <a:gd name="T88" fmla="*/ 1575 w 2751"/>
                <a:gd name="T89" fmla="*/ 56 h 1752"/>
                <a:gd name="T90" fmla="*/ 1637 w 2751"/>
                <a:gd name="T91" fmla="*/ 0 h 1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751" h="1752">
                  <a:moveTo>
                    <a:pt x="1637" y="0"/>
                  </a:moveTo>
                  <a:lnTo>
                    <a:pt x="2251" y="0"/>
                  </a:lnTo>
                  <a:lnTo>
                    <a:pt x="2251" y="642"/>
                  </a:lnTo>
                  <a:lnTo>
                    <a:pt x="2296" y="678"/>
                  </a:lnTo>
                  <a:lnTo>
                    <a:pt x="2341" y="695"/>
                  </a:lnTo>
                  <a:lnTo>
                    <a:pt x="2366" y="693"/>
                  </a:lnTo>
                  <a:lnTo>
                    <a:pt x="2432" y="652"/>
                  </a:lnTo>
                  <a:lnTo>
                    <a:pt x="2477" y="633"/>
                  </a:lnTo>
                  <a:lnTo>
                    <a:pt x="2524" y="633"/>
                  </a:lnTo>
                  <a:lnTo>
                    <a:pt x="2569" y="635"/>
                  </a:lnTo>
                  <a:lnTo>
                    <a:pt x="2615" y="652"/>
                  </a:lnTo>
                  <a:lnTo>
                    <a:pt x="2666" y="684"/>
                  </a:lnTo>
                  <a:lnTo>
                    <a:pt x="2712" y="734"/>
                  </a:lnTo>
                  <a:lnTo>
                    <a:pt x="2735" y="775"/>
                  </a:lnTo>
                  <a:lnTo>
                    <a:pt x="2751" y="816"/>
                  </a:lnTo>
                  <a:lnTo>
                    <a:pt x="2751" y="877"/>
                  </a:lnTo>
                  <a:lnTo>
                    <a:pt x="2751" y="878"/>
                  </a:lnTo>
                  <a:lnTo>
                    <a:pt x="2751" y="941"/>
                  </a:lnTo>
                  <a:lnTo>
                    <a:pt x="2735" y="984"/>
                  </a:lnTo>
                  <a:lnTo>
                    <a:pt x="2712" y="1024"/>
                  </a:lnTo>
                  <a:lnTo>
                    <a:pt x="2666" y="1074"/>
                  </a:lnTo>
                  <a:lnTo>
                    <a:pt x="2615" y="1108"/>
                  </a:lnTo>
                  <a:lnTo>
                    <a:pt x="2569" y="1121"/>
                  </a:lnTo>
                  <a:lnTo>
                    <a:pt x="2524" y="1125"/>
                  </a:lnTo>
                  <a:lnTo>
                    <a:pt x="2477" y="1124"/>
                  </a:lnTo>
                  <a:lnTo>
                    <a:pt x="2432" y="1108"/>
                  </a:lnTo>
                  <a:lnTo>
                    <a:pt x="2365" y="1064"/>
                  </a:lnTo>
                  <a:lnTo>
                    <a:pt x="2341" y="1064"/>
                  </a:lnTo>
                  <a:lnTo>
                    <a:pt x="2296" y="1078"/>
                  </a:lnTo>
                  <a:lnTo>
                    <a:pt x="2251" y="1139"/>
                  </a:lnTo>
                  <a:lnTo>
                    <a:pt x="2251" y="1752"/>
                  </a:lnTo>
                  <a:lnTo>
                    <a:pt x="503" y="1752"/>
                  </a:lnTo>
                  <a:lnTo>
                    <a:pt x="503" y="1139"/>
                  </a:lnTo>
                  <a:lnTo>
                    <a:pt x="502" y="1124"/>
                  </a:lnTo>
                  <a:lnTo>
                    <a:pt x="456" y="1078"/>
                  </a:lnTo>
                  <a:lnTo>
                    <a:pt x="411" y="1064"/>
                  </a:lnTo>
                  <a:lnTo>
                    <a:pt x="386" y="1064"/>
                  </a:lnTo>
                  <a:lnTo>
                    <a:pt x="319" y="1108"/>
                  </a:lnTo>
                  <a:lnTo>
                    <a:pt x="274" y="1124"/>
                  </a:lnTo>
                  <a:lnTo>
                    <a:pt x="228" y="1125"/>
                  </a:lnTo>
                  <a:lnTo>
                    <a:pt x="183" y="1121"/>
                  </a:lnTo>
                  <a:lnTo>
                    <a:pt x="137" y="1108"/>
                  </a:lnTo>
                  <a:lnTo>
                    <a:pt x="86" y="1074"/>
                  </a:lnTo>
                  <a:lnTo>
                    <a:pt x="38" y="1024"/>
                  </a:lnTo>
                  <a:lnTo>
                    <a:pt x="18" y="984"/>
                  </a:lnTo>
                  <a:lnTo>
                    <a:pt x="0" y="941"/>
                  </a:lnTo>
                  <a:lnTo>
                    <a:pt x="0" y="878"/>
                  </a:lnTo>
                  <a:lnTo>
                    <a:pt x="0" y="877"/>
                  </a:lnTo>
                  <a:lnTo>
                    <a:pt x="0" y="816"/>
                  </a:lnTo>
                  <a:lnTo>
                    <a:pt x="18" y="775"/>
                  </a:lnTo>
                  <a:lnTo>
                    <a:pt x="38" y="734"/>
                  </a:lnTo>
                  <a:lnTo>
                    <a:pt x="86" y="684"/>
                  </a:lnTo>
                  <a:lnTo>
                    <a:pt x="137" y="652"/>
                  </a:lnTo>
                  <a:lnTo>
                    <a:pt x="183" y="635"/>
                  </a:lnTo>
                  <a:lnTo>
                    <a:pt x="228" y="633"/>
                  </a:lnTo>
                  <a:lnTo>
                    <a:pt x="274" y="633"/>
                  </a:lnTo>
                  <a:lnTo>
                    <a:pt x="319" y="652"/>
                  </a:lnTo>
                  <a:lnTo>
                    <a:pt x="385" y="693"/>
                  </a:lnTo>
                  <a:lnTo>
                    <a:pt x="411" y="695"/>
                  </a:lnTo>
                  <a:lnTo>
                    <a:pt x="456" y="678"/>
                  </a:lnTo>
                  <a:lnTo>
                    <a:pt x="503" y="642"/>
                  </a:lnTo>
                  <a:lnTo>
                    <a:pt x="503" y="0"/>
                  </a:lnTo>
                  <a:lnTo>
                    <a:pt x="1116" y="0"/>
                  </a:lnTo>
                  <a:lnTo>
                    <a:pt x="1131" y="10"/>
                  </a:lnTo>
                  <a:lnTo>
                    <a:pt x="1177" y="56"/>
                  </a:lnTo>
                  <a:lnTo>
                    <a:pt x="1192" y="101"/>
                  </a:lnTo>
                  <a:lnTo>
                    <a:pt x="1192" y="124"/>
                  </a:lnTo>
                  <a:lnTo>
                    <a:pt x="1149" y="190"/>
                  </a:lnTo>
                  <a:lnTo>
                    <a:pt x="1131" y="237"/>
                  </a:lnTo>
                  <a:lnTo>
                    <a:pt x="1131" y="284"/>
                  </a:lnTo>
                  <a:lnTo>
                    <a:pt x="1133" y="328"/>
                  </a:lnTo>
                  <a:lnTo>
                    <a:pt x="1149" y="374"/>
                  </a:lnTo>
                  <a:lnTo>
                    <a:pt x="1182" y="426"/>
                  </a:lnTo>
                  <a:lnTo>
                    <a:pt x="1231" y="472"/>
                  </a:lnTo>
                  <a:lnTo>
                    <a:pt x="1273" y="495"/>
                  </a:lnTo>
                  <a:lnTo>
                    <a:pt x="1315" y="511"/>
                  </a:lnTo>
                  <a:lnTo>
                    <a:pt x="1375" y="511"/>
                  </a:lnTo>
                  <a:lnTo>
                    <a:pt x="1376" y="511"/>
                  </a:lnTo>
                  <a:lnTo>
                    <a:pt x="1438" y="511"/>
                  </a:lnTo>
                  <a:lnTo>
                    <a:pt x="1482" y="495"/>
                  </a:lnTo>
                  <a:lnTo>
                    <a:pt x="1523" y="472"/>
                  </a:lnTo>
                  <a:lnTo>
                    <a:pt x="1573" y="426"/>
                  </a:lnTo>
                  <a:lnTo>
                    <a:pt x="1604" y="374"/>
                  </a:lnTo>
                  <a:lnTo>
                    <a:pt x="1620" y="328"/>
                  </a:lnTo>
                  <a:lnTo>
                    <a:pt x="1623" y="284"/>
                  </a:lnTo>
                  <a:lnTo>
                    <a:pt x="1621" y="237"/>
                  </a:lnTo>
                  <a:lnTo>
                    <a:pt x="1604" y="190"/>
                  </a:lnTo>
                  <a:lnTo>
                    <a:pt x="1563" y="126"/>
                  </a:lnTo>
                  <a:lnTo>
                    <a:pt x="1563" y="101"/>
                  </a:lnTo>
                  <a:lnTo>
                    <a:pt x="1575" y="56"/>
                  </a:lnTo>
                  <a:lnTo>
                    <a:pt x="1621" y="10"/>
                  </a:lnTo>
                  <a:lnTo>
                    <a:pt x="1637" y="0"/>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sp>
          <p:nvSpPr>
            <p:cNvPr id="45" name="Freeform 46"/>
            <p:cNvSpPr>
              <a:spLocks/>
            </p:cNvSpPr>
            <p:nvPr/>
          </p:nvSpPr>
          <p:spPr bwMode="blackWhite">
            <a:xfrm>
              <a:off x="5390" y="2893"/>
              <a:ext cx="412" cy="524"/>
            </a:xfrm>
            <a:custGeom>
              <a:avLst/>
              <a:gdLst>
                <a:gd name="T0" fmla="*/ 1133 w 1747"/>
                <a:gd name="T1" fmla="*/ 496 h 2248"/>
                <a:gd name="T2" fmla="*/ 1747 w 1747"/>
                <a:gd name="T3" fmla="*/ 496 h 2248"/>
                <a:gd name="T4" fmla="*/ 1747 w 1747"/>
                <a:gd name="T5" fmla="*/ 2248 h 2248"/>
                <a:gd name="T6" fmla="*/ 0 w 1747"/>
                <a:gd name="T7" fmla="*/ 2248 h 2248"/>
                <a:gd name="T8" fmla="*/ 0 w 1747"/>
                <a:gd name="T9" fmla="*/ 1635 h 2248"/>
                <a:gd name="T10" fmla="*/ 47 w 1747"/>
                <a:gd name="T11" fmla="*/ 1574 h 2248"/>
                <a:gd name="T12" fmla="*/ 91 w 1747"/>
                <a:gd name="T13" fmla="*/ 1560 h 2248"/>
                <a:gd name="T14" fmla="*/ 115 w 1747"/>
                <a:gd name="T15" fmla="*/ 1560 h 2248"/>
                <a:gd name="T16" fmla="*/ 182 w 1747"/>
                <a:gd name="T17" fmla="*/ 1604 h 2248"/>
                <a:gd name="T18" fmla="*/ 227 w 1747"/>
                <a:gd name="T19" fmla="*/ 1620 h 2248"/>
                <a:gd name="T20" fmla="*/ 274 w 1747"/>
                <a:gd name="T21" fmla="*/ 1621 h 2248"/>
                <a:gd name="T22" fmla="*/ 319 w 1747"/>
                <a:gd name="T23" fmla="*/ 1617 h 2248"/>
                <a:gd name="T24" fmla="*/ 364 w 1747"/>
                <a:gd name="T25" fmla="*/ 1604 h 2248"/>
                <a:gd name="T26" fmla="*/ 416 w 1747"/>
                <a:gd name="T27" fmla="*/ 1570 h 2248"/>
                <a:gd name="T28" fmla="*/ 463 w 1747"/>
                <a:gd name="T29" fmla="*/ 1520 h 2248"/>
                <a:gd name="T30" fmla="*/ 485 w 1747"/>
                <a:gd name="T31" fmla="*/ 1480 h 2248"/>
                <a:gd name="T32" fmla="*/ 501 w 1747"/>
                <a:gd name="T33" fmla="*/ 1437 h 2248"/>
                <a:gd name="T34" fmla="*/ 501 w 1747"/>
                <a:gd name="T35" fmla="*/ 1374 h 2248"/>
                <a:gd name="T36" fmla="*/ 501 w 1747"/>
                <a:gd name="T37" fmla="*/ 1373 h 2248"/>
                <a:gd name="T38" fmla="*/ 501 w 1747"/>
                <a:gd name="T39" fmla="*/ 1312 h 2248"/>
                <a:gd name="T40" fmla="*/ 485 w 1747"/>
                <a:gd name="T41" fmla="*/ 1271 h 2248"/>
                <a:gd name="T42" fmla="*/ 463 w 1747"/>
                <a:gd name="T43" fmla="*/ 1230 h 2248"/>
                <a:gd name="T44" fmla="*/ 416 w 1747"/>
                <a:gd name="T45" fmla="*/ 1180 h 2248"/>
                <a:gd name="T46" fmla="*/ 364 w 1747"/>
                <a:gd name="T47" fmla="*/ 1148 h 2248"/>
                <a:gd name="T48" fmla="*/ 319 w 1747"/>
                <a:gd name="T49" fmla="*/ 1131 h 2248"/>
                <a:gd name="T50" fmla="*/ 274 w 1747"/>
                <a:gd name="T51" fmla="*/ 1129 h 2248"/>
                <a:gd name="T52" fmla="*/ 227 w 1747"/>
                <a:gd name="T53" fmla="*/ 1129 h 2248"/>
                <a:gd name="T54" fmla="*/ 182 w 1747"/>
                <a:gd name="T55" fmla="*/ 1148 h 2248"/>
                <a:gd name="T56" fmla="*/ 116 w 1747"/>
                <a:gd name="T57" fmla="*/ 1189 h 2248"/>
                <a:gd name="T58" fmla="*/ 91 w 1747"/>
                <a:gd name="T59" fmla="*/ 1191 h 2248"/>
                <a:gd name="T60" fmla="*/ 47 w 1747"/>
                <a:gd name="T61" fmla="*/ 1174 h 2248"/>
                <a:gd name="T62" fmla="*/ 0 w 1747"/>
                <a:gd name="T63" fmla="*/ 1138 h 2248"/>
                <a:gd name="T64" fmla="*/ 0 w 1747"/>
                <a:gd name="T65" fmla="*/ 496 h 2248"/>
                <a:gd name="T66" fmla="*/ 634 w 1747"/>
                <a:gd name="T67" fmla="*/ 496 h 2248"/>
                <a:gd name="T68" fmla="*/ 633 w 1747"/>
                <a:gd name="T69" fmla="*/ 503 h 2248"/>
                <a:gd name="T70" fmla="*/ 679 w 1747"/>
                <a:gd name="T71" fmla="*/ 456 h 2248"/>
                <a:gd name="T72" fmla="*/ 692 w 1747"/>
                <a:gd name="T73" fmla="*/ 410 h 2248"/>
                <a:gd name="T74" fmla="*/ 692 w 1747"/>
                <a:gd name="T75" fmla="*/ 386 h 2248"/>
                <a:gd name="T76" fmla="*/ 651 w 1747"/>
                <a:gd name="T77" fmla="*/ 318 h 2248"/>
                <a:gd name="T78" fmla="*/ 633 w 1747"/>
                <a:gd name="T79" fmla="*/ 273 h 2248"/>
                <a:gd name="T80" fmla="*/ 632 w 1747"/>
                <a:gd name="T81" fmla="*/ 229 h 2248"/>
                <a:gd name="T82" fmla="*/ 636 w 1747"/>
                <a:gd name="T83" fmla="*/ 182 h 2248"/>
                <a:gd name="T84" fmla="*/ 651 w 1747"/>
                <a:gd name="T85" fmla="*/ 137 h 2248"/>
                <a:gd name="T86" fmla="*/ 684 w 1747"/>
                <a:gd name="T87" fmla="*/ 84 h 2248"/>
                <a:gd name="T88" fmla="*/ 733 w 1747"/>
                <a:gd name="T89" fmla="*/ 40 h 2248"/>
                <a:gd name="T90" fmla="*/ 775 w 1747"/>
                <a:gd name="T91" fmla="*/ 17 h 2248"/>
                <a:gd name="T92" fmla="*/ 816 w 1747"/>
                <a:gd name="T93" fmla="*/ 0 h 2248"/>
                <a:gd name="T94" fmla="*/ 877 w 1747"/>
                <a:gd name="T95" fmla="*/ 0 h 2248"/>
                <a:gd name="T96" fmla="*/ 879 w 1747"/>
                <a:gd name="T97" fmla="*/ 0 h 2248"/>
                <a:gd name="T98" fmla="*/ 940 w 1747"/>
                <a:gd name="T99" fmla="*/ 0 h 2248"/>
                <a:gd name="T100" fmla="*/ 983 w 1747"/>
                <a:gd name="T101" fmla="*/ 17 h 2248"/>
                <a:gd name="T102" fmla="*/ 1024 w 1747"/>
                <a:gd name="T103" fmla="*/ 40 h 2248"/>
                <a:gd name="T104" fmla="*/ 1073 w 1747"/>
                <a:gd name="T105" fmla="*/ 84 h 2248"/>
                <a:gd name="T106" fmla="*/ 1104 w 1747"/>
                <a:gd name="T107" fmla="*/ 137 h 2248"/>
                <a:gd name="T108" fmla="*/ 1123 w 1747"/>
                <a:gd name="T109" fmla="*/ 182 h 2248"/>
                <a:gd name="T110" fmla="*/ 1125 w 1747"/>
                <a:gd name="T111" fmla="*/ 229 h 2248"/>
                <a:gd name="T112" fmla="*/ 1124 w 1747"/>
                <a:gd name="T113" fmla="*/ 273 h 2248"/>
                <a:gd name="T114" fmla="*/ 1104 w 1747"/>
                <a:gd name="T115" fmla="*/ 318 h 2248"/>
                <a:gd name="T116" fmla="*/ 1064 w 1747"/>
                <a:gd name="T117" fmla="*/ 385 h 2248"/>
                <a:gd name="T118" fmla="*/ 1063 w 1747"/>
                <a:gd name="T119" fmla="*/ 410 h 2248"/>
                <a:gd name="T120" fmla="*/ 1078 w 1747"/>
                <a:gd name="T121" fmla="*/ 456 h 2248"/>
                <a:gd name="T122" fmla="*/ 1124 w 1747"/>
                <a:gd name="T123" fmla="*/ 503 h 2248"/>
                <a:gd name="T124" fmla="*/ 1133 w 1747"/>
                <a:gd name="T125" fmla="*/ 496 h 2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47" h="2248">
                  <a:moveTo>
                    <a:pt x="1133" y="496"/>
                  </a:moveTo>
                  <a:lnTo>
                    <a:pt x="1747" y="496"/>
                  </a:lnTo>
                  <a:lnTo>
                    <a:pt x="1747" y="2248"/>
                  </a:lnTo>
                  <a:lnTo>
                    <a:pt x="0" y="2248"/>
                  </a:lnTo>
                  <a:lnTo>
                    <a:pt x="0" y="1635"/>
                  </a:lnTo>
                  <a:lnTo>
                    <a:pt x="47" y="1574"/>
                  </a:lnTo>
                  <a:lnTo>
                    <a:pt x="91" y="1560"/>
                  </a:lnTo>
                  <a:lnTo>
                    <a:pt x="115" y="1560"/>
                  </a:lnTo>
                  <a:lnTo>
                    <a:pt x="182" y="1604"/>
                  </a:lnTo>
                  <a:lnTo>
                    <a:pt x="227" y="1620"/>
                  </a:lnTo>
                  <a:lnTo>
                    <a:pt x="274" y="1621"/>
                  </a:lnTo>
                  <a:lnTo>
                    <a:pt x="319" y="1617"/>
                  </a:lnTo>
                  <a:lnTo>
                    <a:pt x="364" y="1604"/>
                  </a:lnTo>
                  <a:lnTo>
                    <a:pt x="416" y="1570"/>
                  </a:lnTo>
                  <a:lnTo>
                    <a:pt x="463" y="1520"/>
                  </a:lnTo>
                  <a:lnTo>
                    <a:pt x="485" y="1480"/>
                  </a:lnTo>
                  <a:lnTo>
                    <a:pt x="501" y="1437"/>
                  </a:lnTo>
                  <a:lnTo>
                    <a:pt x="501" y="1374"/>
                  </a:lnTo>
                  <a:lnTo>
                    <a:pt x="501" y="1373"/>
                  </a:lnTo>
                  <a:lnTo>
                    <a:pt x="501" y="1312"/>
                  </a:lnTo>
                  <a:lnTo>
                    <a:pt x="485" y="1271"/>
                  </a:lnTo>
                  <a:lnTo>
                    <a:pt x="463" y="1230"/>
                  </a:lnTo>
                  <a:lnTo>
                    <a:pt x="416" y="1180"/>
                  </a:lnTo>
                  <a:lnTo>
                    <a:pt x="364" y="1148"/>
                  </a:lnTo>
                  <a:lnTo>
                    <a:pt x="319" y="1131"/>
                  </a:lnTo>
                  <a:lnTo>
                    <a:pt x="274" y="1129"/>
                  </a:lnTo>
                  <a:lnTo>
                    <a:pt x="227" y="1129"/>
                  </a:lnTo>
                  <a:lnTo>
                    <a:pt x="182" y="1148"/>
                  </a:lnTo>
                  <a:lnTo>
                    <a:pt x="116" y="1189"/>
                  </a:lnTo>
                  <a:lnTo>
                    <a:pt x="91" y="1191"/>
                  </a:lnTo>
                  <a:lnTo>
                    <a:pt x="47" y="1174"/>
                  </a:lnTo>
                  <a:lnTo>
                    <a:pt x="0" y="1138"/>
                  </a:lnTo>
                  <a:lnTo>
                    <a:pt x="0" y="496"/>
                  </a:lnTo>
                  <a:lnTo>
                    <a:pt x="634" y="496"/>
                  </a:lnTo>
                  <a:lnTo>
                    <a:pt x="633" y="503"/>
                  </a:lnTo>
                  <a:lnTo>
                    <a:pt x="679" y="456"/>
                  </a:lnTo>
                  <a:lnTo>
                    <a:pt x="692" y="410"/>
                  </a:lnTo>
                  <a:lnTo>
                    <a:pt x="692" y="386"/>
                  </a:lnTo>
                  <a:lnTo>
                    <a:pt x="651" y="318"/>
                  </a:lnTo>
                  <a:lnTo>
                    <a:pt x="633" y="273"/>
                  </a:lnTo>
                  <a:lnTo>
                    <a:pt x="632" y="229"/>
                  </a:lnTo>
                  <a:lnTo>
                    <a:pt x="636" y="182"/>
                  </a:lnTo>
                  <a:lnTo>
                    <a:pt x="651" y="137"/>
                  </a:lnTo>
                  <a:lnTo>
                    <a:pt x="684" y="84"/>
                  </a:lnTo>
                  <a:lnTo>
                    <a:pt x="733" y="40"/>
                  </a:lnTo>
                  <a:lnTo>
                    <a:pt x="775" y="17"/>
                  </a:lnTo>
                  <a:lnTo>
                    <a:pt x="816" y="0"/>
                  </a:lnTo>
                  <a:lnTo>
                    <a:pt x="877" y="0"/>
                  </a:lnTo>
                  <a:lnTo>
                    <a:pt x="879" y="0"/>
                  </a:lnTo>
                  <a:lnTo>
                    <a:pt x="940" y="0"/>
                  </a:lnTo>
                  <a:lnTo>
                    <a:pt x="983" y="17"/>
                  </a:lnTo>
                  <a:lnTo>
                    <a:pt x="1024" y="40"/>
                  </a:lnTo>
                  <a:lnTo>
                    <a:pt x="1073" y="84"/>
                  </a:lnTo>
                  <a:lnTo>
                    <a:pt x="1104" y="137"/>
                  </a:lnTo>
                  <a:lnTo>
                    <a:pt x="1123" y="182"/>
                  </a:lnTo>
                  <a:lnTo>
                    <a:pt x="1125" y="229"/>
                  </a:lnTo>
                  <a:lnTo>
                    <a:pt x="1124" y="273"/>
                  </a:lnTo>
                  <a:lnTo>
                    <a:pt x="1104" y="318"/>
                  </a:lnTo>
                  <a:lnTo>
                    <a:pt x="1064" y="385"/>
                  </a:lnTo>
                  <a:lnTo>
                    <a:pt x="1063" y="410"/>
                  </a:lnTo>
                  <a:lnTo>
                    <a:pt x="1078" y="456"/>
                  </a:lnTo>
                  <a:lnTo>
                    <a:pt x="1124" y="503"/>
                  </a:lnTo>
                  <a:lnTo>
                    <a:pt x="1133" y="496"/>
                  </a:lnTo>
                  <a:close/>
                </a:path>
              </a:pathLst>
            </a:custGeom>
            <a:grpFill/>
            <a:ln w="0" cap="flat">
              <a:solidFill>
                <a:schemeClr val="tx1"/>
              </a:solidFill>
              <a:prstDash val="solid"/>
              <a:round/>
              <a:headEnd/>
              <a:tailEnd/>
            </a:ln>
          </p:spPr>
          <p:txBody>
            <a:bodyPr/>
            <a:lstStyle/>
            <a:p>
              <a:pPr>
                <a:defRPr/>
              </a:pPr>
              <a:endParaRPr lang="en-US" dirty="0">
                <a:cs typeface="Arial" panose="020B0604020202020204" pitchFamily="34" charset="0"/>
              </a:endParaRPr>
            </a:p>
          </p:txBody>
        </p:sp>
      </p:grpSp>
      <p:sp>
        <p:nvSpPr>
          <p:cNvPr id="46" name="Text Box 47"/>
          <p:cNvSpPr txBox="1">
            <a:spLocks noChangeArrowheads="1"/>
          </p:cNvSpPr>
          <p:nvPr/>
        </p:nvSpPr>
        <p:spPr bwMode="auto">
          <a:xfrm>
            <a:off x="5997575" y="1981200"/>
            <a:ext cx="2692400" cy="735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2"/>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2100">
                <a:latin typeface="Verdana" pitchFamily="34" charset="0"/>
              </a:rPr>
              <a:t>State Linkages in Opioid Epidemic</a:t>
            </a:r>
            <a:endParaRPr lang="en-US" altLang="en-US" sz="1500">
              <a:latin typeface="Verdana" pitchFamily="34" charset="0"/>
            </a:endParaRPr>
          </a:p>
        </p:txBody>
      </p:sp>
      <p:sp>
        <p:nvSpPr>
          <p:cNvPr id="47" name="AutoShape 50"/>
          <p:cNvSpPr>
            <a:spLocks noChangeArrowheads="1"/>
          </p:cNvSpPr>
          <p:nvPr/>
        </p:nvSpPr>
        <p:spPr bwMode="blackWhite">
          <a:xfrm rot="16200000">
            <a:off x="4674394" y="3764756"/>
            <a:ext cx="977900" cy="420688"/>
          </a:xfrm>
          <a:prstGeom prst="downArrow">
            <a:avLst>
              <a:gd name="adj1" fmla="val 50000"/>
              <a:gd name="adj2" fmla="val 50014"/>
            </a:avLst>
          </a:prstGeom>
          <a:solidFill>
            <a:schemeClr val="accent4">
              <a:lumMod val="40000"/>
              <a:lumOff val="60000"/>
            </a:schemeClr>
          </a:solidFill>
          <a:ln w="19050">
            <a:noFill/>
            <a:miter lim="800000"/>
            <a:headEnd/>
            <a:tailEnd/>
          </a:ln>
          <a:effectLst/>
          <a:extLst/>
        </p:spPr>
        <p:txBody>
          <a:bodyPr vert="eaVert" lIns="99440" tIns="49721" rIns="99440" bIns="49721" anchor="ctr"/>
          <a:lstStyle>
            <a:lvl1pPr algn="l" defTabSz="954088">
              <a:defRPr sz="2400">
                <a:solidFill>
                  <a:schemeClr val="tx1"/>
                </a:solidFill>
                <a:latin typeface="Times New Roman" panose="02020603050405020304" pitchFamily="18" charset="0"/>
              </a:defRPr>
            </a:lvl1pPr>
            <a:lvl2pPr marL="474663" algn="l" defTabSz="954088">
              <a:defRPr sz="2400">
                <a:solidFill>
                  <a:schemeClr val="tx1"/>
                </a:solidFill>
                <a:latin typeface="Times New Roman" panose="02020603050405020304" pitchFamily="18" charset="0"/>
              </a:defRPr>
            </a:lvl2pPr>
            <a:lvl3pPr marL="954088" algn="l" defTabSz="954088">
              <a:defRPr sz="2400">
                <a:solidFill>
                  <a:schemeClr val="tx1"/>
                </a:solidFill>
                <a:latin typeface="Times New Roman" panose="02020603050405020304" pitchFamily="18" charset="0"/>
              </a:defRPr>
            </a:lvl3pPr>
            <a:lvl4pPr marL="1430338" algn="l" defTabSz="954088">
              <a:defRPr sz="2400">
                <a:solidFill>
                  <a:schemeClr val="tx1"/>
                </a:solidFill>
                <a:latin typeface="Times New Roman" panose="02020603050405020304" pitchFamily="18" charset="0"/>
              </a:defRPr>
            </a:lvl4pPr>
            <a:lvl5pPr marL="1906588" algn="l" defTabSz="954088">
              <a:defRPr sz="2400">
                <a:solidFill>
                  <a:schemeClr val="tx1"/>
                </a:solidFill>
                <a:latin typeface="Times New Roman" panose="02020603050405020304" pitchFamily="18" charset="0"/>
              </a:defRPr>
            </a:lvl5pPr>
            <a:lvl6pPr marL="2363788" defTabSz="954088" eaLnBrk="0" fontAlgn="base" hangingPunct="0">
              <a:spcBef>
                <a:spcPct val="0"/>
              </a:spcBef>
              <a:spcAft>
                <a:spcPct val="0"/>
              </a:spcAft>
              <a:defRPr sz="2400">
                <a:solidFill>
                  <a:schemeClr val="tx1"/>
                </a:solidFill>
                <a:latin typeface="Times New Roman" panose="02020603050405020304" pitchFamily="18" charset="0"/>
              </a:defRPr>
            </a:lvl6pPr>
            <a:lvl7pPr marL="2820988" defTabSz="954088" eaLnBrk="0" fontAlgn="base" hangingPunct="0">
              <a:spcBef>
                <a:spcPct val="0"/>
              </a:spcBef>
              <a:spcAft>
                <a:spcPct val="0"/>
              </a:spcAft>
              <a:defRPr sz="2400">
                <a:solidFill>
                  <a:schemeClr val="tx1"/>
                </a:solidFill>
                <a:latin typeface="Times New Roman" panose="02020603050405020304" pitchFamily="18" charset="0"/>
              </a:defRPr>
            </a:lvl7pPr>
            <a:lvl8pPr marL="3278188" defTabSz="954088" eaLnBrk="0" fontAlgn="base" hangingPunct="0">
              <a:spcBef>
                <a:spcPct val="0"/>
              </a:spcBef>
              <a:spcAft>
                <a:spcPct val="0"/>
              </a:spcAft>
              <a:defRPr sz="2400">
                <a:solidFill>
                  <a:schemeClr val="tx1"/>
                </a:solidFill>
                <a:latin typeface="Times New Roman" panose="02020603050405020304" pitchFamily="18" charset="0"/>
              </a:defRPr>
            </a:lvl8pPr>
            <a:lvl9pPr marL="3735388" defTabSz="954088"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endParaRPr lang="en-US" altLang="en-US" sz="1300" dirty="0">
              <a:latin typeface="Arial" panose="020B0604020202020204" pitchFamily="34" charset="0"/>
              <a:cs typeface="Arial" panose="020B0604020202020204" pitchFamily="34" charset="0"/>
            </a:endParaRPr>
          </a:p>
        </p:txBody>
      </p:sp>
      <p:sp>
        <p:nvSpPr>
          <p:cNvPr id="48" name="Text Box 8"/>
          <p:cNvSpPr txBox="1">
            <a:spLocks noChangeArrowheads="1"/>
          </p:cNvSpPr>
          <p:nvPr/>
        </p:nvSpPr>
        <p:spPr bwMode="auto">
          <a:xfrm rot="2021847">
            <a:off x="4030663" y="4440238"/>
            <a:ext cx="101441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Law</a:t>
            </a:r>
          </a:p>
          <a:p>
            <a:pPr algn="ctr">
              <a:lnSpc>
                <a:spcPct val="100000"/>
              </a:lnSpc>
              <a:spcBef>
                <a:spcPct val="0"/>
              </a:spcBef>
              <a:buClrTx/>
              <a:buFontTx/>
              <a:buNone/>
            </a:pPr>
            <a:r>
              <a:rPr lang="en-US" altLang="en-US" sz="1300">
                <a:latin typeface="Verdana" pitchFamily="34" charset="0"/>
              </a:rPr>
              <a:t>Makers</a:t>
            </a:r>
          </a:p>
        </p:txBody>
      </p:sp>
      <p:sp>
        <p:nvSpPr>
          <p:cNvPr id="49" name="Text Box 8"/>
          <p:cNvSpPr txBox="1">
            <a:spLocks noChangeArrowheads="1"/>
          </p:cNvSpPr>
          <p:nvPr/>
        </p:nvSpPr>
        <p:spPr bwMode="auto">
          <a:xfrm rot="1808493">
            <a:off x="3325813" y="5842000"/>
            <a:ext cx="1012825"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Others…</a:t>
            </a:r>
          </a:p>
        </p:txBody>
      </p:sp>
      <p:sp>
        <p:nvSpPr>
          <p:cNvPr id="50" name="Text Box 8"/>
          <p:cNvSpPr txBox="1">
            <a:spLocks noChangeArrowheads="1"/>
          </p:cNvSpPr>
          <p:nvPr/>
        </p:nvSpPr>
        <p:spPr bwMode="auto">
          <a:xfrm>
            <a:off x="2266950" y="5292725"/>
            <a:ext cx="10144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 tIns="44015" rIns="45720" bIns="44015" anchor="ctr">
            <a:spAutoFit/>
          </a:bodyPr>
          <a:lstStyle>
            <a:lvl1pPr defTabSz="881063">
              <a:lnSpc>
                <a:spcPct val="90000"/>
              </a:lnSpc>
              <a:spcBef>
                <a:spcPct val="25000"/>
              </a:spcBef>
              <a:buClr>
                <a:srgbClr val="CC0033"/>
              </a:buClr>
              <a:buChar char="•"/>
              <a:defRPr sz="1400">
                <a:solidFill>
                  <a:schemeClr val="tx1"/>
                </a:solidFill>
                <a:latin typeface="Arial" charset="0"/>
              </a:defRPr>
            </a:lvl1pPr>
            <a:lvl2pPr marL="439738" indent="-168275" defTabSz="881063">
              <a:lnSpc>
                <a:spcPct val="90000"/>
              </a:lnSpc>
              <a:spcBef>
                <a:spcPct val="25000"/>
              </a:spcBef>
              <a:buClr>
                <a:srgbClr val="CC0033"/>
              </a:buClr>
              <a:buChar char="•"/>
              <a:defRPr sz="1200">
                <a:solidFill>
                  <a:schemeClr val="tx1"/>
                </a:solidFill>
                <a:latin typeface="Arial" charset="0"/>
              </a:defRPr>
            </a:lvl2pPr>
            <a:lvl3pPr marL="881063" indent="-169863" defTabSz="881063">
              <a:lnSpc>
                <a:spcPct val="90000"/>
              </a:lnSpc>
              <a:spcBef>
                <a:spcPct val="25000"/>
              </a:spcBef>
              <a:buClr>
                <a:srgbClr val="CC0033"/>
              </a:buClr>
              <a:buChar char="•"/>
              <a:defRPr sz="1200">
                <a:solidFill>
                  <a:schemeClr val="tx1"/>
                </a:solidFill>
                <a:latin typeface="Arial" charset="0"/>
              </a:defRPr>
            </a:lvl3pPr>
            <a:lvl4pPr marL="1320800" indent="-233363" defTabSz="881063">
              <a:lnSpc>
                <a:spcPct val="90000"/>
              </a:lnSpc>
              <a:spcBef>
                <a:spcPct val="25000"/>
              </a:spcBef>
              <a:buClr>
                <a:srgbClr val="CC0033"/>
              </a:buClr>
              <a:buChar char="–"/>
              <a:defRPr sz="1000">
                <a:solidFill>
                  <a:schemeClr val="tx1"/>
                </a:solidFill>
                <a:latin typeface="Arial" charset="0"/>
              </a:defRPr>
            </a:lvl4pPr>
            <a:lvl5pPr marL="1760538" indent="-233363" defTabSz="881063">
              <a:lnSpc>
                <a:spcPct val="90000"/>
              </a:lnSpc>
              <a:spcBef>
                <a:spcPct val="25000"/>
              </a:spcBef>
              <a:buClr>
                <a:srgbClr val="CC0033"/>
              </a:buClr>
              <a:buChar char="–"/>
              <a:defRPr sz="1000">
                <a:solidFill>
                  <a:schemeClr val="tx1"/>
                </a:solidFill>
                <a:latin typeface="Arial" charset="0"/>
              </a:defRPr>
            </a:lvl5pPr>
            <a:lvl6pPr marL="22177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6pPr>
            <a:lvl7pPr marL="26749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7pPr>
            <a:lvl8pPr marL="31321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8pPr>
            <a:lvl9pPr marL="3589338" indent="-233363" defTabSz="881063" eaLnBrk="0" fontAlgn="base" hangingPunct="0">
              <a:lnSpc>
                <a:spcPct val="90000"/>
              </a:lnSpc>
              <a:spcBef>
                <a:spcPct val="25000"/>
              </a:spcBef>
              <a:spcAft>
                <a:spcPct val="0"/>
              </a:spcAft>
              <a:buClr>
                <a:srgbClr val="CC0033"/>
              </a:buClr>
              <a:buChar char="–"/>
              <a:defRPr sz="1000">
                <a:solidFill>
                  <a:schemeClr val="tx1"/>
                </a:solidFill>
                <a:latin typeface="Arial" charset="0"/>
              </a:defRPr>
            </a:lvl9pPr>
          </a:lstStyle>
          <a:p>
            <a:pPr algn="ctr">
              <a:lnSpc>
                <a:spcPct val="100000"/>
              </a:lnSpc>
              <a:spcBef>
                <a:spcPct val="0"/>
              </a:spcBef>
              <a:buClrTx/>
              <a:buFontTx/>
              <a:buNone/>
            </a:pPr>
            <a:r>
              <a:rPr lang="en-US" altLang="en-US" sz="1300">
                <a:latin typeface="Verdana" pitchFamily="34" charset="0"/>
              </a:rPr>
              <a:t>Drug </a:t>
            </a:r>
          </a:p>
          <a:p>
            <a:pPr algn="ctr">
              <a:lnSpc>
                <a:spcPct val="100000"/>
              </a:lnSpc>
              <a:spcBef>
                <a:spcPct val="0"/>
              </a:spcBef>
              <a:buClrTx/>
              <a:buFontTx/>
              <a:buNone/>
            </a:pPr>
            <a:r>
              <a:rPr lang="en-US" altLang="en-US" sz="1300">
                <a:latin typeface="Verdana" pitchFamily="34" charset="0"/>
              </a:rPr>
              <a:t>Treatment</a:t>
            </a:r>
          </a:p>
        </p:txBody>
      </p:sp>
      <p:sp>
        <p:nvSpPr>
          <p:cNvPr id="51" name="Rectangle 2"/>
          <p:cNvSpPr txBox="1">
            <a:spLocks noChangeArrowheads="1"/>
          </p:cNvSpPr>
          <p:nvPr/>
        </p:nvSpPr>
        <p:spPr bwMode="auto">
          <a:xfrm>
            <a:off x="2138363" y="1227137"/>
            <a:ext cx="7207250" cy="442913"/>
          </a:xfrm>
          <a:prstGeom prst="rect">
            <a:avLst/>
          </a:prstGeom>
          <a:noFill/>
          <a:ln w="9525">
            <a:noFill/>
            <a:miter lim="800000"/>
            <a:headEnd/>
            <a:tailEnd/>
          </a:ln>
        </p:spPr>
        <p:txBody>
          <a:bodyPr lIns="0" tIns="0" rIns="0" bIns="0" anchor="ctr"/>
          <a:lstStyle/>
          <a:p>
            <a:pPr>
              <a:lnSpc>
                <a:spcPct val="85000"/>
              </a:lnSpc>
              <a:defRPr/>
            </a:pPr>
            <a:r>
              <a:rPr lang="en-US" sz="2400" b="1" kern="0" dirty="0" err="1" smtClean="0">
                <a:latin typeface="+mn-lt"/>
                <a:cs typeface="Arial" panose="020B0604020202020204" pitchFamily="34" charset="0"/>
              </a:rPr>
              <a:t>MassPAT</a:t>
            </a:r>
            <a:r>
              <a:rPr lang="en-US" sz="2400" b="1" kern="0" dirty="0" smtClean="0">
                <a:latin typeface="+mn-lt"/>
                <a:cs typeface="Arial" panose="020B0604020202020204" pitchFamily="34" charset="0"/>
              </a:rPr>
              <a:t> is </a:t>
            </a:r>
            <a:r>
              <a:rPr lang="en-US" sz="2400" b="1" kern="0" dirty="0">
                <a:latin typeface="+mn-lt"/>
                <a:cs typeface="Arial" panose="020B0604020202020204" pitchFamily="34" charset="0"/>
              </a:rPr>
              <a:t>a component in the larger opioid effort</a:t>
            </a:r>
          </a:p>
        </p:txBody>
      </p:sp>
    </p:spTree>
    <p:extLst>
      <p:ext uri="{BB962C8B-B14F-4D97-AF65-F5344CB8AC3E}">
        <p14:creationId xmlns:p14="http://schemas.microsoft.com/office/powerpoint/2010/main" val="1824398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Non-Opioid Pain Management</a:t>
            </a:r>
            <a:endParaRPr lang="en-US" dirty="0"/>
          </a:p>
        </p:txBody>
      </p:sp>
      <p:sp>
        <p:nvSpPr>
          <p:cNvPr id="3" name="Content Placeholder 2"/>
          <p:cNvSpPr>
            <a:spLocks noGrp="1"/>
          </p:cNvSpPr>
          <p:nvPr>
            <p:ph idx="1"/>
          </p:nvPr>
        </p:nvSpPr>
        <p:spPr/>
        <p:txBody>
          <a:bodyPr/>
          <a:lstStyle/>
          <a:p>
            <a:pPr marL="0" lvl="0" indent="0">
              <a:buNone/>
            </a:pPr>
            <a:r>
              <a:rPr lang="en-US" sz="2400" dirty="0"/>
              <a:t>S</a:t>
            </a:r>
            <a:r>
              <a:rPr lang="en-US" sz="2400" dirty="0" smtClean="0"/>
              <a:t>ection </a:t>
            </a:r>
            <a:r>
              <a:rPr lang="en-US" sz="2400" dirty="0"/>
              <a:t>4 of C</a:t>
            </a:r>
            <a:r>
              <a:rPr lang="en-US" sz="2400" dirty="0" smtClean="0"/>
              <a:t>hapter </a:t>
            </a:r>
            <a:r>
              <a:rPr lang="en-US" sz="2400" dirty="0"/>
              <a:t>52 of the A</a:t>
            </a:r>
            <a:r>
              <a:rPr lang="en-US" sz="2400" dirty="0" smtClean="0"/>
              <a:t>cts </a:t>
            </a:r>
            <a:r>
              <a:rPr lang="en-US" sz="2400" dirty="0"/>
              <a:t>of 2016 </a:t>
            </a:r>
            <a:r>
              <a:rPr lang="en-US" sz="2400" dirty="0" smtClean="0"/>
              <a:t>amends </a:t>
            </a:r>
            <a:r>
              <a:rPr lang="en-US" sz="2400" dirty="0"/>
              <a:t>S</a:t>
            </a:r>
            <a:r>
              <a:rPr lang="en-US" sz="2400" dirty="0" smtClean="0"/>
              <a:t>ection </a:t>
            </a:r>
            <a:r>
              <a:rPr lang="en-US" sz="2400" dirty="0"/>
              <a:t>13 of </a:t>
            </a:r>
            <a:r>
              <a:rPr lang="en-US" sz="2400" dirty="0" smtClean="0"/>
              <a:t>Chapter </a:t>
            </a:r>
            <a:r>
              <a:rPr lang="en-US" sz="2400" dirty="0"/>
              <a:t>17 of the General Laws </a:t>
            </a:r>
            <a:r>
              <a:rPr lang="en-US" sz="2400" dirty="0" smtClean="0"/>
              <a:t>to require the </a:t>
            </a:r>
            <a:r>
              <a:rPr lang="en-US" sz="2400" dirty="0"/>
              <a:t>Drug Formulary </a:t>
            </a:r>
            <a:r>
              <a:rPr lang="en-US" sz="2400" dirty="0" smtClean="0"/>
              <a:t>Commission, by September 1, 2016, </a:t>
            </a:r>
            <a:r>
              <a:rPr lang="en-US" sz="2400" dirty="0"/>
              <a:t>to publish, distribute, and update annually a list of</a:t>
            </a:r>
            <a:r>
              <a:rPr lang="en-US" sz="2400" dirty="0" smtClean="0"/>
              <a:t>:</a:t>
            </a:r>
          </a:p>
          <a:p>
            <a:pPr marL="0" lvl="0" indent="0">
              <a:buNone/>
            </a:pPr>
            <a:endParaRPr lang="en-US" sz="2400" dirty="0"/>
          </a:p>
          <a:p>
            <a:pPr lvl="1"/>
            <a:r>
              <a:rPr lang="en-US" sz="2400" dirty="0"/>
              <a:t>FDA approved, non-opioid drug products; </a:t>
            </a:r>
          </a:p>
          <a:p>
            <a:pPr lvl="1"/>
            <a:r>
              <a:rPr lang="en-US" sz="2400" dirty="0"/>
              <a:t>T</a:t>
            </a:r>
            <a:r>
              <a:rPr lang="en-US" sz="2400" dirty="0" smtClean="0"/>
              <a:t>hat </a:t>
            </a:r>
            <a:r>
              <a:rPr lang="en-US" sz="2400" dirty="0"/>
              <a:t>are effective pain management alternatives; and </a:t>
            </a:r>
            <a:endParaRPr lang="en-US" sz="2400" dirty="0" smtClean="0"/>
          </a:p>
          <a:p>
            <a:pPr lvl="1"/>
            <a:r>
              <a:rPr lang="en-US" sz="2400" dirty="0" smtClean="0"/>
              <a:t>Have </a:t>
            </a:r>
            <a:r>
              <a:rPr lang="en-US" sz="2400" dirty="0"/>
              <a:t>a lesser potential for abuse </a:t>
            </a:r>
            <a:r>
              <a:rPr lang="en-US" sz="2400" dirty="0" smtClean="0"/>
              <a:t>than </a:t>
            </a:r>
            <a:r>
              <a:rPr lang="en-US" sz="2400" dirty="0"/>
              <a:t>Schedule II and III opioid drug </a:t>
            </a:r>
            <a:r>
              <a:rPr lang="en-US" sz="2400" dirty="0" smtClean="0"/>
              <a:t>products</a:t>
            </a:r>
          </a:p>
          <a:p>
            <a:pPr lvl="1"/>
            <a:r>
              <a:rPr lang="en-US" sz="2400" dirty="0" smtClean="0"/>
              <a:t>By September 1, 2016.</a:t>
            </a:r>
            <a:endParaRPr lang="en-US" sz="24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5</a:t>
            </a:fld>
            <a:endParaRPr lang="en-US" altLang="en-US" dirty="0"/>
          </a:p>
        </p:txBody>
      </p:sp>
    </p:spTree>
    <p:extLst>
      <p:ext uri="{BB962C8B-B14F-4D97-AF65-F5344CB8AC3E}">
        <p14:creationId xmlns:p14="http://schemas.microsoft.com/office/powerpoint/2010/main" val="203122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6</a:t>
            </a:fld>
            <a:endParaRPr lang="en-US" altLang="en-US" dirty="0" smtClean="0"/>
          </a:p>
        </p:txBody>
      </p:sp>
      <p:graphicFrame>
        <p:nvGraphicFramePr>
          <p:cNvPr id="4" name="Diagram 3"/>
          <p:cNvGraphicFramePr/>
          <p:nvPr>
            <p:extLst>
              <p:ext uri="{D42A27DB-BD31-4B8C-83A1-F6EECF244321}">
                <p14:modId xmlns:p14="http://schemas.microsoft.com/office/powerpoint/2010/main" val="3554496775"/>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Evaluation - Reconsideration</a:t>
            </a:r>
          </a:p>
        </p:txBody>
      </p:sp>
    </p:spTree>
    <p:extLst>
      <p:ext uri="{BB962C8B-B14F-4D97-AF65-F5344CB8AC3E}">
        <p14:creationId xmlns:p14="http://schemas.microsoft.com/office/powerpoint/2010/main" val="1481230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7</a:t>
            </a:fld>
            <a:endParaRPr lang="en-US" altLang="en-US" sz="1400" dirty="0" smtClean="0"/>
          </a:p>
        </p:txBody>
      </p:sp>
      <p:sp>
        <p:nvSpPr>
          <p:cNvPr id="5" name="Title 1"/>
          <p:cNvSpPr txBox="1">
            <a:spLocks/>
          </p:cNvSpPr>
          <p:nvPr/>
        </p:nvSpPr>
        <p:spPr>
          <a:xfrm>
            <a:off x="4144963" y="336550"/>
            <a:ext cx="4816475" cy="7016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Chemically Equivalent </a:t>
            </a:r>
            <a:r>
              <a:rPr lang="en-US" sz="2000" dirty="0"/>
              <a:t>Substitutes</a:t>
            </a:r>
            <a:r>
              <a:rPr lang="en-US" altLang="en-US" sz="2000" dirty="0"/>
              <a:t/>
            </a:r>
            <a:br>
              <a:rPr lang="en-US" altLang="en-US" sz="2000" dirty="0"/>
            </a:br>
            <a:r>
              <a:rPr lang="en-US" altLang="en-US" sz="2000" dirty="0"/>
              <a:t>FDA Approved ADF 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3068448414"/>
              </p:ext>
            </p:extLst>
          </p:nvPr>
        </p:nvGraphicFramePr>
        <p:xfrm>
          <a:off x="204716" y="1323831"/>
          <a:ext cx="8756721" cy="4921393"/>
        </p:xfrm>
        <a:graphic>
          <a:graphicData uri="http://schemas.openxmlformats.org/drawingml/2006/table">
            <a:tbl>
              <a:tblPr/>
              <a:tblGrid>
                <a:gridCol w="1128509"/>
                <a:gridCol w="1186428"/>
                <a:gridCol w="1635584"/>
                <a:gridCol w="1062126"/>
                <a:gridCol w="1680773"/>
                <a:gridCol w="2063301"/>
              </a:tblGrid>
              <a:tr h="839658">
                <a:tc gridSpan="6">
                  <a:txBody>
                    <a:bodyPr/>
                    <a:lstStyle/>
                    <a:p>
                      <a:pPr algn="ctr" fontAlgn="ctr"/>
                      <a:r>
                        <a:rPr lang="en-US" sz="1600" b="1" i="0" u="none" strike="noStrike" dirty="0">
                          <a:solidFill>
                            <a:srgbClr val="000000"/>
                          </a:solidFill>
                          <a:effectLst/>
                          <a:latin typeface="Times New Roman"/>
                        </a:rPr>
                        <a:t>List of Medications with </a:t>
                      </a:r>
                      <a:r>
                        <a:rPr lang="en-US" sz="1600" b="1" i="0" u="none" strike="noStrike" dirty="0" smtClean="0">
                          <a:solidFill>
                            <a:srgbClr val="000000"/>
                          </a:solidFill>
                          <a:effectLst/>
                          <a:latin typeface="Times New Roman"/>
                        </a:rPr>
                        <a:t>FDA-Approved ADF Labeling</a:t>
                      </a: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816347">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Times New Roman"/>
                        </a:rPr>
                        <a:t>DFC</a:t>
                      </a:r>
                      <a:r>
                        <a:rPr lang="en-US" sz="1200" b="1" i="0" u="none" strike="noStrike" baseline="0" dirty="0" smtClean="0">
                          <a:solidFill>
                            <a:srgbClr val="000000"/>
                          </a:solidFill>
                          <a:effectLst/>
                          <a:latin typeface="Times New Roman"/>
                        </a:rPr>
                        <a:t> Action</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6347">
                <a:tc>
                  <a:txBody>
                    <a:bodyPr/>
                    <a:lstStyle/>
                    <a:p>
                      <a:pPr algn="ctr" fontAlgn="ctr"/>
                      <a:r>
                        <a:rPr lang="en-US" sz="1200" b="0" i="0" u="none" strike="noStrike" dirty="0">
                          <a:solidFill>
                            <a:srgbClr val="000000"/>
                          </a:solidFill>
                          <a:effectLst/>
                          <a:latin typeface="Times New Roman"/>
                        </a:rPr>
                        <a:t>Targiniq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 and Naloxone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Voted NOT to approve for</a:t>
                      </a:r>
                      <a:r>
                        <a:rPr lang="en-US" sz="1200" b="0" i="0" u="none" strike="noStrike" baseline="0" dirty="0" smtClean="0">
                          <a:solidFill>
                            <a:srgbClr val="000000"/>
                          </a:solidFill>
                          <a:effectLst/>
                          <a:latin typeface="Times New Roman"/>
                        </a:rPr>
                        <a:t> Crosswalk consideration at</a:t>
                      </a:r>
                      <a:r>
                        <a:rPr lang="en-US" sz="1200" b="0" i="0" u="none" strike="noStrike" dirty="0" smtClean="0">
                          <a:solidFill>
                            <a:srgbClr val="000000"/>
                          </a:solidFill>
                          <a:effectLst/>
                          <a:latin typeface="Times New Roman"/>
                        </a:rPr>
                        <a:t> </a:t>
                      </a:r>
                    </a:p>
                    <a:p>
                      <a:pPr algn="ctr" fontAlgn="ctr"/>
                      <a:r>
                        <a:rPr lang="en-US" sz="1200" b="0" i="0" u="none" strike="noStrike" dirty="0" smtClean="0">
                          <a:solidFill>
                            <a:srgbClr val="000000"/>
                          </a:solidFill>
                          <a:effectLst/>
                          <a:latin typeface="Times New Roman"/>
                        </a:rPr>
                        <a:t>December 17, 2015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6347">
                <a:tc>
                  <a:txBody>
                    <a:bodyPr/>
                    <a:lstStyle/>
                    <a:p>
                      <a:pPr algn="ctr" fontAlgn="ctr"/>
                      <a:r>
                        <a:rPr lang="en-US" sz="1200" b="0" i="0" u="none" strike="noStrike" dirty="0">
                          <a:solidFill>
                            <a:srgbClr val="000000"/>
                          </a:solidFill>
                          <a:effectLst/>
                          <a:latin typeface="Times New Roman"/>
                        </a:rPr>
                        <a:t>OxyContin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Oxycodone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January 7, 2016 meeting</a:t>
                      </a:r>
                      <a:endParaRPr lang="en-US" sz="1200" b="0" i="0" u="none" strike="noStrike" dirty="0" smtClean="0">
                        <a:solidFill>
                          <a:srgbClr val="000000"/>
                        </a:solidFill>
                        <a:effectLst/>
                        <a:latin typeface="Times New Roman"/>
                      </a:endParaRPr>
                    </a:p>
                    <a:p>
                      <a:pPr algn="ctr" fontAlgn="ct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6347">
                <a:tc>
                  <a:txBody>
                    <a:bodyPr/>
                    <a:lstStyle/>
                    <a:p>
                      <a:pPr algn="ctr" fontAlgn="ctr"/>
                      <a:r>
                        <a:rPr lang="en-US" sz="1200" b="0" i="0" u="none" strike="noStrike" dirty="0">
                          <a:solidFill>
                            <a:srgbClr val="000000"/>
                          </a:solidFill>
                          <a:effectLst/>
                          <a:latin typeface="Times New Roman"/>
                        </a:rPr>
                        <a:t>Hysingla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Hydrocodone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December 17, 2015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6347">
                <a:tc>
                  <a:txBody>
                    <a:bodyPr/>
                    <a:lstStyle/>
                    <a:p>
                      <a:pPr algn="ctr" fontAlgn="ctr"/>
                      <a:r>
                        <a:rPr lang="en-US" sz="1200" b="0" i="0" u="none" strike="noStrike" dirty="0">
                          <a:solidFill>
                            <a:srgbClr val="000000"/>
                          </a:solidFill>
                          <a:effectLst/>
                          <a:latin typeface="Times New Roman"/>
                        </a:rPr>
                        <a:t>Embeda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Pfizer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Morphine ER and Naltrexone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Capsule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January 7, 2016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54064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8</a:t>
            </a:fld>
            <a:endParaRPr lang="en-US" altLang="en-US" sz="1400" dirty="0" smtClean="0"/>
          </a:p>
        </p:txBody>
      </p:sp>
      <p:sp>
        <p:nvSpPr>
          <p:cNvPr id="5" name="Title 1"/>
          <p:cNvSpPr txBox="1">
            <a:spLocks/>
          </p:cNvSpPr>
          <p:nvPr/>
        </p:nvSpPr>
        <p:spPr>
          <a:xfrm>
            <a:off x="4144963" y="109182"/>
            <a:ext cx="4816475" cy="929043"/>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Chemically Equivalent </a:t>
            </a:r>
            <a:r>
              <a:rPr lang="en-US" sz="2000" dirty="0"/>
              <a:t>Substitutes</a:t>
            </a:r>
            <a:r>
              <a:rPr lang="en-US" altLang="en-US" sz="2000" dirty="0"/>
              <a:t/>
            </a:r>
            <a:br>
              <a:rPr lang="en-US" altLang="en-US" sz="2000" dirty="0"/>
            </a:br>
            <a:r>
              <a:rPr lang="en-US" altLang="en-US" sz="2000" dirty="0" smtClean="0"/>
              <a:t>Abuse-Deterrent Claims</a:t>
            </a:r>
          </a:p>
          <a:p>
            <a:pPr>
              <a:defRPr/>
            </a:pPr>
            <a:r>
              <a:rPr lang="en-US" altLang="en-US" sz="2000" dirty="0" smtClean="0"/>
              <a:t>no FDA-Approved 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1522151003"/>
              </p:ext>
            </p:extLst>
          </p:nvPr>
        </p:nvGraphicFramePr>
        <p:xfrm>
          <a:off x="204717" y="1766115"/>
          <a:ext cx="8756721" cy="4232302"/>
        </p:xfrm>
        <a:graphic>
          <a:graphicData uri="http://schemas.openxmlformats.org/drawingml/2006/table">
            <a:tbl>
              <a:tblPr/>
              <a:tblGrid>
                <a:gridCol w="1128509"/>
                <a:gridCol w="1186428"/>
                <a:gridCol w="1635584"/>
                <a:gridCol w="1062126"/>
                <a:gridCol w="1680773"/>
                <a:gridCol w="2063301"/>
              </a:tblGrid>
              <a:tr h="429237">
                <a:tc gridSpan="6">
                  <a:txBody>
                    <a:bodyPr/>
                    <a:lstStyle/>
                    <a:p>
                      <a:pPr algn="ctr" fontAlgn="ctr"/>
                      <a:r>
                        <a:rPr lang="en-US" sz="1600" b="1" i="0" u="none" strike="noStrike" dirty="0">
                          <a:solidFill>
                            <a:srgbClr val="000000"/>
                          </a:solidFill>
                          <a:effectLst/>
                          <a:latin typeface="Times New Roman"/>
                        </a:rPr>
                        <a:t>List of Medications with Abuse-Deterrent </a:t>
                      </a:r>
                      <a:r>
                        <a:rPr lang="en-US" sz="1600" b="1" i="0" u="none" strike="noStrike" dirty="0" smtClean="0">
                          <a:solidFill>
                            <a:srgbClr val="000000"/>
                          </a:solidFill>
                          <a:effectLst/>
                          <a:latin typeface="Times New Roman"/>
                        </a:rPr>
                        <a:t>Claims</a:t>
                      </a: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760613">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Times New Roman"/>
                        </a:rPr>
                        <a:t>DFC</a:t>
                      </a:r>
                      <a:r>
                        <a:rPr lang="en-US" sz="1200" b="1" i="0" u="none" strike="noStrike" baseline="0" dirty="0" smtClean="0">
                          <a:solidFill>
                            <a:srgbClr val="000000"/>
                          </a:solidFill>
                          <a:effectLst/>
                          <a:latin typeface="Times New Roman"/>
                        </a:rPr>
                        <a:t> Action</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0613">
                <a:tc>
                  <a:txBody>
                    <a:bodyPr/>
                    <a:lstStyle/>
                    <a:p>
                      <a:pPr algn="ctr" fontAlgn="ctr"/>
                      <a:r>
                        <a:rPr lang="en-US" sz="1200" b="0" i="0" u="none" strike="noStrike" dirty="0" smtClean="0">
                          <a:solidFill>
                            <a:srgbClr val="000000"/>
                          </a:solidFill>
                          <a:effectLst/>
                          <a:latin typeface="Times New Roman"/>
                        </a:rPr>
                        <a:t>Opana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Endo</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Oxymorphone</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Crush-resistant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NOT to approve for Crosswalk consideration </a:t>
                      </a:r>
                      <a:r>
                        <a:rPr lang="en-US" sz="1200" b="0" i="0" u="none" strike="noStrike" dirty="0" smtClean="0">
                          <a:solidFill>
                            <a:srgbClr val="000000"/>
                          </a:solidFill>
                          <a:effectLst/>
                          <a:latin typeface="Times New Roman"/>
                        </a:rPr>
                        <a:t>at </a:t>
                      </a:r>
                      <a:r>
                        <a:rPr lang="en-US" sz="1200" b="0" i="0" u="none" strike="noStrike" baseline="0" dirty="0" smtClean="0">
                          <a:solidFill>
                            <a:srgbClr val="000000"/>
                          </a:solidFill>
                          <a:effectLst/>
                          <a:latin typeface="Times New Roman"/>
                        </a:rPr>
                        <a:t> </a:t>
                      </a:r>
                    </a:p>
                    <a:p>
                      <a:pPr algn="ctr" fontAlgn="ctr"/>
                      <a:r>
                        <a:rPr lang="en-US" sz="1200" b="0" i="0" u="none" strike="noStrike" baseline="0" dirty="0" smtClean="0">
                          <a:solidFill>
                            <a:srgbClr val="000000"/>
                          </a:solidFill>
                          <a:effectLst/>
                          <a:latin typeface="Times New Roman"/>
                        </a:rPr>
                        <a:t>February 4, 2016 </a:t>
                      </a:r>
                    </a:p>
                    <a:p>
                      <a:pPr algn="ctr" fontAlgn="ct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0613">
                <a:tc>
                  <a:txBody>
                    <a:bodyPr/>
                    <a:lstStyle/>
                    <a:p>
                      <a:pPr algn="ctr" fontAlgn="ctr"/>
                      <a:r>
                        <a:rPr lang="en-US" sz="1200" b="0" i="0" u="none" strike="noStrike" dirty="0" smtClean="0">
                          <a:solidFill>
                            <a:srgbClr val="000000"/>
                          </a:solidFill>
                          <a:effectLst/>
                          <a:latin typeface="Times New Roman"/>
                        </a:rPr>
                        <a:t>Oxaydo</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Egalet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Oxycodone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Aversion technology with assumed ADF properties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to approve for     Crosswalk consideration </a:t>
                      </a:r>
                      <a:r>
                        <a:rPr lang="en-US" sz="1200" b="0" i="0" u="none" strike="noStrike" dirty="0" smtClean="0">
                          <a:solidFill>
                            <a:srgbClr val="000000"/>
                          </a:solidFill>
                          <a:effectLst/>
                          <a:latin typeface="Times New Roman"/>
                        </a:rPr>
                        <a:t>at</a:t>
                      </a:r>
                      <a:endParaRPr lang="en-US" sz="1200" b="0" i="0" u="none" strike="noStrike" baseline="0" dirty="0" smtClean="0">
                        <a:solidFill>
                          <a:srgbClr val="000000"/>
                        </a:solidFill>
                        <a:effectLst/>
                        <a:latin typeface="Times New Roman"/>
                      </a:endParaRP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0613">
                <a:tc>
                  <a:txBody>
                    <a:bodyPr/>
                    <a:lstStyle/>
                    <a:p>
                      <a:pPr algn="ctr" fontAlgn="ctr"/>
                      <a:r>
                        <a:rPr lang="en-US" sz="1200" b="0" i="0" u="none" strike="noStrike" dirty="0" smtClean="0">
                          <a:solidFill>
                            <a:srgbClr val="000000"/>
                          </a:solidFill>
                          <a:effectLst/>
                          <a:latin typeface="Times New Roman"/>
                        </a:rPr>
                        <a:t>Nucynta</a:t>
                      </a:r>
                      <a:r>
                        <a:rPr lang="en-US" sz="1200" b="0" i="0" u="none" strike="noStrike" baseline="0" dirty="0" smtClean="0">
                          <a:solidFill>
                            <a:srgbClr val="000000"/>
                          </a:solidFill>
                          <a:effectLst/>
                          <a:latin typeface="Times New Roman"/>
                        </a:rPr>
                        <a:t>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Jansen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Tapentadol</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smtClean="0">
                          <a:solidFill>
                            <a:srgbClr val="000000"/>
                          </a:solidFill>
                          <a:effectLst/>
                          <a:latin typeface="Times New Roman"/>
                        </a:rPr>
                        <a:t>Crush-resistant</a:t>
                      </a:r>
                      <a:r>
                        <a:rPr lang="en-US" sz="1200" b="0" i="0" u="none" strike="noStrike" baseline="0" dirty="0" smtClean="0">
                          <a:solidFill>
                            <a:srgbClr val="000000"/>
                          </a:solidFill>
                          <a:effectLst/>
                          <a:latin typeface="Times New Roman"/>
                        </a:rPr>
                        <a: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to approve for     Crosswalk consideration </a:t>
                      </a:r>
                      <a:r>
                        <a:rPr lang="en-US" sz="1200" b="0" i="0" u="none" strike="noStrike" dirty="0" smtClean="0">
                          <a:solidFill>
                            <a:srgbClr val="000000"/>
                          </a:solidFill>
                          <a:effectLst/>
                          <a:latin typeface="Times New Roman"/>
                        </a:rPr>
                        <a:t>at</a:t>
                      </a:r>
                      <a:endParaRPr lang="en-US" sz="1200" b="0" i="0" u="none" strike="noStrike" baseline="0" dirty="0" smtClean="0">
                        <a:solidFill>
                          <a:srgbClr val="000000"/>
                        </a:solidFill>
                        <a:effectLst/>
                        <a:latin typeface="Times New Roman"/>
                      </a:endParaRP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0613">
                <a:tc>
                  <a:txBody>
                    <a:bodyPr/>
                    <a:lstStyle/>
                    <a:p>
                      <a:pPr algn="ctr" fontAlgn="ctr"/>
                      <a:r>
                        <a:rPr lang="en-US" sz="1200" b="0" i="0" u="none" strike="noStrike" dirty="0" smtClean="0">
                          <a:solidFill>
                            <a:srgbClr val="000000"/>
                          </a:solidFill>
                          <a:effectLst/>
                          <a:latin typeface="Times New Roman"/>
                        </a:rPr>
                        <a:t>Zohydro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ctr" fontAlgn="ctr"/>
                      <a:r>
                        <a:rPr lang="en-US" sz="1200" b="0" i="0" u="none" strike="noStrike" dirty="0" smtClean="0">
                          <a:solidFill>
                            <a:srgbClr val="000000"/>
                          </a:solidFill>
                          <a:effectLst/>
                          <a:latin typeface="Times New Roman"/>
                        </a:rPr>
                        <a:t>Pernix Therapeutics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ctr" fontAlgn="ctr"/>
                      <a:r>
                        <a:rPr lang="en-US" sz="1200" b="0" i="0" u="none" strike="noStrike" dirty="0" smtClean="0">
                          <a:solidFill>
                            <a:srgbClr val="000000"/>
                          </a:solidFill>
                          <a:effectLst/>
                          <a:latin typeface="Times New Roman"/>
                        </a:rPr>
                        <a:t>Hydrocodone ER </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ctr" fontAlgn="ctr"/>
                      <a:r>
                        <a:rPr lang="en-US" sz="1200" b="0" i="0" u="none" strike="noStrike" dirty="0" smtClean="0">
                          <a:solidFill>
                            <a:srgbClr val="000000"/>
                          </a:solidFill>
                          <a:effectLst/>
                          <a:latin typeface="Times New Roman"/>
                        </a:rPr>
                        <a:t>Capsule</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algn="ctr" fontAlgn="ctr"/>
                      <a:r>
                        <a:rPr lang="en-US" sz="1200" b="0" i="0" u="none" strike="noStrike" dirty="0" smtClean="0">
                          <a:solidFill>
                            <a:srgbClr val="000000"/>
                          </a:solidFill>
                          <a:effectLst/>
                          <a:latin typeface="Times New Roman"/>
                        </a:rPr>
                        <a:t>BeadTek</a:t>
                      </a:r>
                      <a:r>
                        <a:rPr lang="en-US" sz="1200" b="0" i="0" u="none" strike="noStrike" baseline="0" dirty="0" smtClean="0">
                          <a:solidFill>
                            <a:srgbClr val="000000"/>
                          </a:solidFill>
                          <a:effectLst/>
                          <a:latin typeface="Times New Roman"/>
                        </a:rPr>
                        <a:t> Technology</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Times New Roman"/>
                        </a:rPr>
                        <a:t>To be</a:t>
                      </a:r>
                      <a:r>
                        <a:rPr lang="en-US" sz="1200" b="0" i="0" u="none" strike="noStrike" baseline="0" dirty="0" smtClean="0">
                          <a:solidFill>
                            <a:srgbClr val="000000"/>
                          </a:solidFill>
                          <a:effectLst/>
                          <a:latin typeface="Times New Roman"/>
                        </a:rPr>
                        <a:t> reconsidered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June 2, 2016</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90000"/>
                      </a:schemeClr>
                    </a:solidFill>
                  </a:tcPr>
                </a:tc>
              </a:tr>
            </a:tbl>
          </a:graphicData>
        </a:graphic>
      </p:graphicFrame>
    </p:spTree>
    <p:extLst>
      <p:ext uri="{BB962C8B-B14F-4D97-AF65-F5344CB8AC3E}">
        <p14:creationId xmlns:p14="http://schemas.microsoft.com/office/powerpoint/2010/main" val="2972089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1313" y="0"/>
            <a:ext cx="4818062" cy="1059543"/>
          </a:xfrm>
        </p:spPr>
        <p:txBody>
          <a:bodyPr/>
          <a:lstStyle/>
          <a:p>
            <a:r>
              <a:rPr lang="en-US" sz="2400" dirty="0" smtClean="0"/>
              <a:t/>
            </a:r>
            <a:br>
              <a:rPr lang="en-US" sz="2400" dirty="0" smtClean="0"/>
            </a:br>
            <a:r>
              <a:rPr lang="en-US" sz="2000" dirty="0" smtClean="0"/>
              <a:t>Potential Formulary Substitutes</a:t>
            </a:r>
            <a:r>
              <a:rPr lang="en-US" altLang="en-US" sz="2000" dirty="0"/>
              <a:t/>
            </a:r>
            <a:br>
              <a:rPr lang="en-US" altLang="en-US" sz="2000" dirty="0"/>
            </a:br>
            <a:r>
              <a:rPr lang="en-US" altLang="en-US" sz="2000" dirty="0"/>
              <a:t>Abuse-Deterrent Claims </a:t>
            </a:r>
            <a:br>
              <a:rPr lang="en-US" altLang="en-US" sz="2000" dirty="0"/>
            </a:br>
            <a:r>
              <a:rPr lang="en-US" altLang="en-US" dirty="0" smtClean="0"/>
              <a:t>Zohydro</a:t>
            </a:r>
            <a:r>
              <a:rPr lang="en-US" dirty="0" smtClean="0"/>
              <a:t> </a:t>
            </a:r>
            <a:r>
              <a:rPr lang="en-US" dirty="0"/>
              <a:t>ER</a:t>
            </a:r>
            <a:r>
              <a:rPr lang="en-US" baseline="30000" dirty="0"/>
              <a:t>®</a:t>
            </a:r>
            <a:r>
              <a:rPr lang="en-US" sz="2000" dirty="0"/>
              <a:t/>
            </a:r>
            <a:br>
              <a:rPr lang="en-US" sz="2000" dirty="0"/>
            </a:br>
            <a:endParaRPr lang="en-US" sz="2000" dirty="0"/>
          </a:p>
        </p:txBody>
      </p:sp>
      <p:sp>
        <p:nvSpPr>
          <p:cNvPr id="3" name="Content Placeholder 2"/>
          <p:cNvSpPr>
            <a:spLocks noGrp="1"/>
          </p:cNvSpPr>
          <p:nvPr>
            <p:ph idx="1"/>
          </p:nvPr>
        </p:nvSpPr>
        <p:spPr>
          <a:xfrm>
            <a:off x="457200" y="1314450"/>
            <a:ext cx="8229600" cy="5289550"/>
          </a:xfrm>
        </p:spPr>
        <p:txBody>
          <a:bodyPr/>
          <a:lstStyle/>
          <a:p>
            <a:pPr marL="0" indent="0" algn="ctr">
              <a:buNone/>
            </a:pPr>
            <a:r>
              <a:rPr lang="en-US" b="1" dirty="0" smtClean="0"/>
              <a:t>Zohydro ER</a:t>
            </a:r>
            <a:r>
              <a:rPr lang="en-US" b="1" baseline="30000" dirty="0" smtClean="0"/>
              <a:t>®</a:t>
            </a:r>
            <a:r>
              <a:rPr lang="en-US" b="1" dirty="0" smtClean="0"/>
              <a:t> Monograph Review</a:t>
            </a:r>
          </a:p>
          <a:p>
            <a:pPr marL="0" indent="0">
              <a:buNone/>
            </a:pPr>
            <a:r>
              <a:rPr lang="en-US" dirty="0" smtClean="0"/>
              <a:t>Chemical name  			hydrocodone ER</a:t>
            </a:r>
          </a:p>
          <a:p>
            <a:pPr marL="0" indent="0">
              <a:buNone/>
            </a:pPr>
            <a:r>
              <a:rPr lang="en-US" dirty="0" smtClean="0"/>
              <a:t>FDA approval			October 2013	</a:t>
            </a:r>
            <a:endParaRPr lang="en-US" dirty="0"/>
          </a:p>
          <a:p>
            <a:pPr marL="0" indent="0">
              <a:buNone/>
            </a:pPr>
            <a:r>
              <a:rPr lang="en-US" dirty="0" smtClean="0"/>
              <a:t>Reformulation    </a:t>
            </a:r>
            <a:r>
              <a:rPr lang="en-US" dirty="0"/>
              <a:t>	</a:t>
            </a:r>
            <a:r>
              <a:rPr lang="en-US" dirty="0" smtClean="0"/>
              <a:t>	January 2015</a:t>
            </a:r>
          </a:p>
          <a:p>
            <a:pPr marL="0" indent="0">
              <a:buNone/>
            </a:pPr>
            <a:r>
              <a:rPr lang="en-US" dirty="0" smtClean="0"/>
              <a:t>Available strengths 		10mg, 15 mg, 20mg, 					30mg, 40mg, 50 mg</a:t>
            </a:r>
          </a:p>
          <a:p>
            <a:pPr marL="0" indent="0">
              <a:buNone/>
            </a:pPr>
            <a:r>
              <a:rPr lang="en-US" dirty="0" smtClean="0"/>
              <a:t>Potential ADP  </a:t>
            </a:r>
            <a:r>
              <a:rPr lang="en-US" dirty="0"/>
              <a:t>		</a:t>
            </a:r>
            <a:r>
              <a:rPr lang="en-US" dirty="0" smtClean="0"/>
              <a:t>	</a:t>
            </a:r>
            <a:r>
              <a:rPr lang="en-US" dirty="0" err="1" smtClean="0"/>
              <a:t>BeadTek</a:t>
            </a:r>
            <a:r>
              <a:rPr lang="en-US" baseline="30000" dirty="0" smtClean="0"/>
              <a:t>®</a:t>
            </a:r>
            <a:endParaRPr lang="en-US" dirty="0"/>
          </a:p>
          <a:p>
            <a:pPr marL="0" indent="0">
              <a:buNone/>
            </a:pPr>
            <a:r>
              <a:rPr lang="en-US" dirty="0" smtClean="0"/>
              <a:t>FDA ADF labeling		No</a:t>
            </a:r>
            <a:endParaRPr lang="en-US" dirty="0"/>
          </a:p>
          <a:p>
            <a:pPr marL="0" indent="0">
              <a:buNone/>
            </a:pPr>
            <a:r>
              <a:rPr lang="en-US" sz="2800" dirty="0" smtClean="0"/>
              <a:t>	</a:t>
            </a: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9</a:t>
            </a:fld>
            <a:endParaRPr lang="en-US" altLang="en-US" dirty="0"/>
          </a:p>
        </p:txBody>
      </p:sp>
      <p:sp>
        <p:nvSpPr>
          <p:cNvPr id="5" name="TextBox 4"/>
          <p:cNvSpPr txBox="1"/>
          <p:nvPr/>
        </p:nvSpPr>
        <p:spPr>
          <a:xfrm>
            <a:off x="708453" y="6186616"/>
            <a:ext cx="3188043" cy="338554"/>
          </a:xfrm>
          <a:prstGeom prst="rect">
            <a:avLst/>
          </a:prstGeom>
          <a:noFill/>
        </p:spPr>
        <p:txBody>
          <a:bodyPr wrap="square" rtlCol="0">
            <a:spAutoFit/>
          </a:bodyPr>
          <a:lstStyle/>
          <a:p>
            <a:r>
              <a:rPr lang="en-US" sz="1600" dirty="0" smtClean="0"/>
              <a:t>*ADP = abuse-deterrent properties</a:t>
            </a:r>
            <a:endParaRPr lang="en-US" sz="1600" dirty="0"/>
          </a:p>
        </p:txBody>
      </p:sp>
    </p:spTree>
    <p:extLst>
      <p:ext uri="{BB962C8B-B14F-4D97-AF65-F5344CB8AC3E}">
        <p14:creationId xmlns:p14="http://schemas.microsoft.com/office/powerpoint/2010/main" val="314865002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85797</TotalTime>
  <Words>2374</Words>
  <Application>Microsoft Office PowerPoint</Application>
  <PresentationFormat>On-screen Show (4:3)</PresentationFormat>
  <Paragraphs>559</Paragraphs>
  <Slides>25</Slides>
  <Notes>13</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Default Design</vt:lpstr>
      <vt:lpstr>Custom Design</vt:lpstr>
      <vt:lpstr>PowerPoint Presentation</vt:lpstr>
      <vt:lpstr>PowerPoint Presentation</vt:lpstr>
      <vt:lpstr>The Opioid Epidemic  Burden in Massachusetts</vt:lpstr>
      <vt:lpstr>MassPAT</vt:lpstr>
      <vt:lpstr>Non-Opioid Pain Management</vt:lpstr>
      <vt:lpstr>Evaluation - Reconsideration</vt:lpstr>
      <vt:lpstr>PowerPoint Presentation</vt:lpstr>
      <vt:lpstr>PowerPoint Presentation</vt:lpstr>
      <vt:lpstr> Potential Formulary Substitutes Abuse-Deterrent Claims  Zohydro ER® </vt:lpstr>
      <vt:lpstr>Potential Formulary Substitutes Abuse-Deterrent Claims  Zohydro ER®</vt:lpstr>
      <vt:lpstr>Potential Formulary Substitutes Abuse-Deterrent Claims  Zohydro ER®</vt:lpstr>
      <vt:lpstr>Potential Formulary Substitutes Abuse-Deterrent Claims  Zohydro ER®</vt:lpstr>
      <vt:lpstr>Potential Formulary Substitutes Abuse-Deterrent Claims  Zohydro ER®</vt:lpstr>
      <vt:lpstr>Potential Formulary Substitutes Abuse-Deterrent Claims  Zohydro ER®</vt:lpstr>
      <vt:lpstr>Crosswalk</vt:lpstr>
      <vt:lpstr>PowerPoint Presentation</vt:lpstr>
      <vt:lpstr>PowerPoint Presentation</vt:lpstr>
      <vt:lpstr>Pharmacokinetic Data</vt:lpstr>
      <vt:lpstr>Hysingla ER®</vt:lpstr>
      <vt:lpstr>Pharmacokinetic Data</vt:lpstr>
      <vt:lpstr>Oxaydo®</vt:lpstr>
      <vt:lpstr>Oxaydo®</vt:lpstr>
      <vt:lpstr>Oxaydo®</vt:lpstr>
      <vt:lpstr>Oxaydo® Summary All List A Products</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SCray</lastModifiedBy>
  <lastPrinted>2016-05-15T16:07:26Z</lastPrinted>
  <dcterms:modified xsi:type="dcterms:W3CDTF">2016-06-07T16:34:04Z</dcterms:modified>
  <revision>2543</revision>
  <dc:title>PowerPoint Presentation</dc:title>
</coreProperties>
</file>