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9"/>
  </p:notesMasterIdLst>
  <p:handoutMasterIdLst>
    <p:handoutMasterId r:id="rId20"/>
  </p:handoutMasterIdLst>
  <p:sldIdLst>
    <p:sldId id="729" r:id="rId3"/>
    <p:sldId id="956" r:id="rId4"/>
    <p:sldId id="880" r:id="rId5"/>
    <p:sldId id="1074" r:id="rId6"/>
    <p:sldId id="1060" r:id="rId7"/>
    <p:sldId id="1070" r:id="rId8"/>
    <p:sldId id="1096" r:id="rId9"/>
    <p:sldId id="1086" r:id="rId10"/>
    <p:sldId id="1090" r:id="rId11"/>
    <p:sldId id="1087" r:id="rId12"/>
    <p:sldId id="1073" r:id="rId13"/>
    <p:sldId id="1097" r:id="rId14"/>
    <p:sldId id="1095" r:id="rId15"/>
    <p:sldId id="1088" r:id="rId16"/>
    <p:sldId id="1098" r:id="rId17"/>
    <p:sldId id="1000" r:id="rId18"/>
  </p:sldIdLst>
  <p:sldSz cx="9144000" cy="6858000" type="screen4x3"/>
  <p:notesSz cx="6894513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2" clrIdx="2"/>
  <p:cmAuthor id="3" name="Mundy, Jonathan (DPH)" initials="JMM" lastIdx="1" clrIdx="3"/>
  <p:cmAuthor id="4" name=" DDunn" initials=" DD" lastIdx="9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33CC"/>
    <a:srgbClr val="3399FF"/>
    <a:srgbClr val="FFFF00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96" autoAdjust="0"/>
    <p:restoredTop sz="95608" autoAdjust="0"/>
  </p:normalViewPr>
  <p:slideViewPr>
    <p:cSldViewPr snapToGrid="0" snapToObjects="1">
      <p:cViewPr>
        <p:scale>
          <a:sx n="70" d="100"/>
          <a:sy n="70" d="100"/>
        </p:scale>
        <p:origin x="-102" y="-774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5058"/>
    </p:cViewPr>
  </p:sorterViewPr>
  <p:notesViewPr>
    <p:cSldViewPr snapToGrid="0" snapToObjects="1">
      <p:cViewPr>
        <p:scale>
          <a:sx n="100" d="100"/>
          <a:sy n="100" d="100"/>
        </p:scale>
        <p:origin x="-3552" y="-72"/>
      </p:cViewPr>
      <p:guideLst>
        <p:guide orient="horz" pos="2893"/>
        <p:guide pos="3231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notesMaster" Target="notesMasters/notesMaster1.xml"/>
  <Relationship Id="rId2" Type="http://schemas.openxmlformats.org/officeDocument/2006/relationships/slideMaster" Target="slideMasters/slideMaster2.xml"/>
  <Relationship Id="rId20" Type="http://schemas.openxmlformats.org/officeDocument/2006/relationships/handoutMaster" Target="handoutMasters/handoutMaster1.xml"/>
  <Relationship Id="rId21" Type="http://schemas.openxmlformats.org/officeDocument/2006/relationships/commentAuthors" Target="commentAuthors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heme" Target="theme/theme1.xml"/>
  <Relationship Id="rId25" Type="http://schemas.openxmlformats.org/officeDocument/2006/relationships/tableStyles" Target="tableStyles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0487574-E912-4B46-A022-9832AA176213}">
      <dgm:prSet phldrT="[Text]" custT="1"/>
      <dgm:spPr/>
      <dgm:t>
        <a:bodyPr/>
        <a:lstStyle/>
        <a:p>
          <a:r>
            <a:rPr lang="en-US" sz="1400" dirty="0" smtClean="0"/>
            <a:t>Drug Formulary Commission Statutory Mission</a:t>
          </a:r>
          <a:endParaRPr lang="en-US" sz="1400" dirty="0"/>
        </a:p>
      </dgm:t>
    </dgm:pt>
    <dgm:pt modelId="{BA7C6B8D-475E-4758-9903-E131F8E6D3E4}" type="parTrans" cxnId="{3577C0AF-03D4-4A25-8639-0EF638A3501A}">
      <dgm:prSet/>
      <dgm:spPr/>
      <dgm:t>
        <a:bodyPr/>
        <a:lstStyle/>
        <a:p>
          <a:endParaRPr lang="en-US"/>
        </a:p>
      </dgm:t>
    </dgm:pt>
    <dgm:pt modelId="{E407BEAC-D2D3-42FE-B9E9-05A19100838B}" type="sibTrans" cxnId="{3577C0AF-03D4-4A25-8639-0EF638A3501A}">
      <dgm:prSet/>
      <dgm:spPr/>
      <dgm:t>
        <a:bodyPr/>
        <a:lstStyle/>
        <a:p>
          <a:endParaRPr lang="en-US"/>
        </a:p>
      </dgm:t>
    </dgm:pt>
    <dgm:pt modelId="{7ED39856-B5C7-44A9-8D0B-00D5DC7EC893}">
      <dgm:prSet phldrT="[Text]" custT="1"/>
      <dgm:spPr/>
      <dgm:t>
        <a:bodyPr/>
        <a:lstStyle/>
        <a:p>
          <a:r>
            <a:rPr lang="en-US" sz="1400" dirty="0" smtClean="0"/>
            <a:t>Schedule II and III Opioid Universe</a:t>
          </a:r>
          <a:endParaRPr lang="en-US" sz="1400" dirty="0"/>
        </a:p>
      </dgm:t>
    </dgm:pt>
    <dgm:pt modelId="{EEFE08BF-DF22-4C15-A655-8FDF7DEF575A}" type="parTrans" cxnId="{4A818823-1CAF-4E01-8B53-627F3BDD0E62}">
      <dgm:prSet/>
      <dgm:spPr/>
      <dgm:t>
        <a:bodyPr/>
        <a:lstStyle/>
        <a:p>
          <a:endParaRPr lang="en-US"/>
        </a:p>
      </dgm:t>
    </dgm:pt>
    <dgm:pt modelId="{8EBF59F8-5DC6-475C-A489-76A61ACB797E}" type="sibTrans" cxnId="{4A818823-1CAF-4E01-8B53-627F3BDD0E62}">
      <dgm:prSet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1: </a:t>
          </a:r>
          <a:r>
            <a:rPr lang="en-US" sz="1400" dirty="0" smtClean="0"/>
            <a:t>Drugs Of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2: </a:t>
          </a:r>
          <a:r>
            <a:rPr lang="en-US" sz="1400" u="none" dirty="0" smtClean="0"/>
            <a:t>Drug Formulary Therapeutic Substitutes With Abuse Deterrent Properties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3: </a:t>
          </a:r>
          <a:r>
            <a:rPr lang="en-US" sz="1400" u="none" dirty="0" smtClean="0"/>
            <a:t>“Cross Walk”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 custScaleX="229542" custScaleY="16107" custLinFactNeighborX="-3803" custLinFactNeighborY="-15429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4EFCF47A-6A58-422A-BC45-DD5BE2A9618F}" type="pres">
      <dgm:prSet presAssocID="{7C081D27-E5AB-4D3C-AB1E-ACA9A1C0B469}" presName="arrowDiagram5" presStyleCnt="0"/>
      <dgm:spPr/>
    </dgm:pt>
    <dgm:pt modelId="{237437B4-4FAA-4C7C-BDDE-901A8C41DBCF}" type="pres">
      <dgm:prSet presAssocID="{B0487574-E912-4B46-A022-9832AA176213}" presName="bullet5a" presStyleLbl="node1" presStyleIdx="0" presStyleCnt="5" custLinFactX="-205051" custLinFactY="59201" custLinFactNeighborX="-300000" custLinFactNeighborY="100000"/>
      <dgm:spPr>
        <a:solidFill>
          <a:srgbClr val="00B050"/>
        </a:solidFill>
      </dgm:spPr>
    </dgm:pt>
    <dgm:pt modelId="{9B03C6CA-A068-4E1A-90F2-AB34F75377A1}" type="pres">
      <dgm:prSet presAssocID="{B0487574-E912-4B46-A022-9832AA176213}" presName="textBox5a" presStyleLbl="revTx" presStyleIdx="0" presStyleCnt="5" custScaleX="236148" custScaleY="68067" custLinFactNeighborX="-43372" custLinFactNeighborY="236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85027-6802-414F-9D23-1A9CEDD1AFDF}" type="pres">
      <dgm:prSet presAssocID="{7ED39856-B5C7-44A9-8D0B-00D5DC7EC893}" presName="bullet5b" presStyleLbl="node1" presStyleIdx="1" presStyleCnt="5" custLinFactX="-100000" custLinFactNeighborX="-170062" custLinFactNeighborY="87682"/>
      <dgm:spPr>
        <a:solidFill>
          <a:srgbClr val="00B050"/>
        </a:solidFill>
      </dgm:spPr>
    </dgm:pt>
    <dgm:pt modelId="{74F8581E-0C32-4195-AA3A-D45E364BFC40}" type="pres">
      <dgm:prSet presAssocID="{7ED39856-B5C7-44A9-8D0B-00D5DC7EC893}" presName="textBox5b" presStyleLbl="revTx" presStyleIdx="1" presStyleCnt="5" custScaleX="229542" custScaleY="16107" custLinFactNeighborX="-3803" custLinFactNeighborY="-154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2ED7A-4E41-4BEA-9FA7-668958BA784D}" type="pres">
      <dgm:prSet presAssocID="{688F2228-C1F7-410B-BDA0-4E316FB63FA3}" presName="bullet5c" presStyleLbl="node1" presStyleIdx="2" presStyleCnt="5" custLinFactX="-100000" custLinFactY="7849" custLinFactNeighborX="-163047" custLinFactNeighborY="100000"/>
      <dgm:spPr>
        <a:solidFill>
          <a:srgbClr val="00B050"/>
        </a:solidFill>
      </dgm:spPr>
    </dgm:pt>
    <dgm:pt modelId="{A8D5B825-0288-4C77-B597-21F30E7D1CBE}" type="pres">
      <dgm:prSet presAssocID="{688F2228-C1F7-410B-BDA0-4E316FB63FA3}" presName="textBox5c" presStyleLbl="revTx" presStyleIdx="2" presStyleCnt="5" custScaleX="167123" custScaleY="13728" custLinFactNeighborX="-70655" custLinFactNeighborY="-17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A7405-021C-4B5A-ADC8-7545A7A5F23C}" type="pres">
      <dgm:prSet presAssocID="{F9D5B495-6EB8-4354-8B76-23693A36DD9D}" presName="bullet5d" presStyleLbl="node1" presStyleIdx="3" presStyleCnt="5" custScaleX="134946" custScaleY="128933" custLinFactX="-100000" custLinFactNeighborX="-149198" custLinFactNeighborY="83088"/>
      <dgm:spPr>
        <a:solidFill>
          <a:srgbClr val="FF0000"/>
        </a:solid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E6149B46-4296-456B-8851-78FC50163057}" type="pres">
      <dgm:prSet presAssocID="{F9D5B495-6EB8-4354-8B76-23693A36DD9D}" presName="textBox5d" presStyleLbl="revTx" presStyleIdx="3" presStyleCnt="5" custScaleX="265280" custScaleY="10749" custLinFactNeighborX="-25253" custLinFactNeighborY="-21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EB9E5-50C9-41FF-9CEA-0C16B0ABED58}" type="pres">
      <dgm:prSet presAssocID="{D2EC3C59-DF47-4083-ADFB-BFF8C35D42AA}" presName="bullet5e" presStyleLbl="node1" presStyleIdx="4" presStyleCnt="5" custLinFactX="-100000" custLinFactNeighborX="-125355" custLinFactNeighborY="55780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DFBA22D8-9899-49A1-AC07-385FC0187D0F}" type="pres">
      <dgm:prSet presAssocID="{D2EC3C59-DF47-4083-ADFB-BFF8C35D42AA}" presName="textBox5e" presStyleLbl="revTx" presStyleIdx="4" presStyleCnt="5" custScaleX="202904" custScaleY="11068" custLinFactNeighborX="-68055" custLinFactNeighborY="-24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7F1252-0C30-45F6-8CEA-58177AE24BEF}" type="presOf" srcId="{D2EC3C59-DF47-4083-ADFB-BFF8C35D42AA}" destId="{DFBA22D8-9899-49A1-AC07-385FC0187D0F}" srcOrd="0" destOrd="0" presId="urn:microsoft.com/office/officeart/2005/8/layout/arrow2"/>
    <dgm:cxn modelId="{22471F8B-C1D8-4541-ABCC-FC283047F20E}" srcId="{7C081D27-E5AB-4D3C-AB1E-ACA9A1C0B469}" destId="{F9D5B495-6EB8-4354-8B76-23693A36DD9D}" srcOrd="3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4" destOrd="0" parTransId="{D6E7B609-E4D3-4783-A904-A2295E3B4098}" sibTransId="{285F071C-1579-42A6-8B96-09A93377B43F}"/>
    <dgm:cxn modelId="{3577C0AF-03D4-4A25-8639-0EF638A3501A}" srcId="{7C081D27-E5AB-4D3C-AB1E-ACA9A1C0B469}" destId="{B0487574-E912-4B46-A022-9832AA176213}" srcOrd="0" destOrd="0" parTransId="{BA7C6B8D-475E-4758-9903-E131F8E6D3E4}" sibTransId="{E407BEAC-D2D3-42FE-B9E9-05A19100838B}"/>
    <dgm:cxn modelId="{41EEE686-46AF-4726-BD51-F25B28273185}" srcId="{7C081D27-E5AB-4D3C-AB1E-ACA9A1C0B469}" destId="{688F2228-C1F7-410B-BDA0-4E316FB63FA3}" srcOrd="2" destOrd="0" parTransId="{E0E799F1-CB5F-4480-8F86-3CC17D344565}" sibTransId="{9DC06DF3-CCD2-46FF-B4EC-2E9FCD53E4E5}"/>
    <dgm:cxn modelId="{169CAEB4-FABE-4953-8D8E-7F8F221495AC}" type="presOf" srcId="{F9D5B495-6EB8-4354-8B76-23693A36DD9D}" destId="{E6149B46-4296-456B-8851-78FC50163057}" srcOrd="0" destOrd="0" presId="urn:microsoft.com/office/officeart/2005/8/layout/arrow2"/>
    <dgm:cxn modelId="{5F356888-17EE-4B86-9442-8A658FF6EC1C}" type="presOf" srcId="{688F2228-C1F7-410B-BDA0-4E316FB63FA3}" destId="{A8D5B825-0288-4C77-B597-21F30E7D1CBE}" srcOrd="0" destOrd="0" presId="urn:microsoft.com/office/officeart/2005/8/layout/arrow2"/>
    <dgm:cxn modelId="{B9B3645B-6275-4C42-9B7E-8DB64F6B6375}" type="presOf" srcId="{B0487574-E912-4B46-A022-9832AA176213}" destId="{9B03C6CA-A068-4E1A-90F2-AB34F75377A1}" srcOrd="0" destOrd="0" presId="urn:microsoft.com/office/officeart/2005/8/layout/arrow2"/>
    <dgm:cxn modelId="{4A818823-1CAF-4E01-8B53-627F3BDD0E62}" srcId="{7C081D27-E5AB-4D3C-AB1E-ACA9A1C0B469}" destId="{7ED39856-B5C7-44A9-8D0B-00D5DC7EC893}" srcOrd="1" destOrd="0" parTransId="{EEFE08BF-DF22-4C15-A655-8FDF7DEF575A}" sibTransId="{8EBF59F8-5DC6-475C-A489-76A61ACB797E}"/>
    <dgm:cxn modelId="{1139F0CD-6265-4A40-9D6C-31D67AFCBAD7}" type="presOf" srcId="{7ED39856-B5C7-44A9-8D0B-00D5DC7EC893}" destId="{74F8581E-0C32-4195-AA3A-D45E364BFC40}" srcOrd="0" destOrd="0" presId="urn:microsoft.com/office/officeart/2005/8/layout/arrow2"/>
    <dgm:cxn modelId="{C6922474-5362-4B8D-A07C-ACBAE1256C99}" type="presOf" srcId="{7C081D27-E5AB-4D3C-AB1E-ACA9A1C0B469}" destId="{9D9EF86C-1816-42EB-B82B-A76EB1EEC75B}" srcOrd="0" destOrd="0" presId="urn:microsoft.com/office/officeart/2005/8/layout/arrow2"/>
    <dgm:cxn modelId="{FB4267B7-2A98-48BE-B17F-4468E820AFF3}" srcId="{7C081D27-E5AB-4D3C-AB1E-ACA9A1C0B469}" destId="{61C356CD-5674-42E3-8297-3B315095E45D}" srcOrd="5" destOrd="0" parTransId="{6758815F-1805-4FE7-853C-013F2BE40D1E}" sibTransId="{CD757A28-C541-4C17-A8F8-B5A6449822A6}"/>
    <dgm:cxn modelId="{A86ECB3B-23C9-45BA-BF39-64E8A1070F01}" type="presParOf" srcId="{9D9EF86C-1816-42EB-B82B-A76EB1EEC75B}" destId="{35DF0C62-7BD8-4140-8541-89316449C2D3}" srcOrd="0" destOrd="0" presId="urn:microsoft.com/office/officeart/2005/8/layout/arrow2"/>
    <dgm:cxn modelId="{4CEDAD15-C9A3-4DB5-93C4-C65DE6AF7272}" type="presParOf" srcId="{9D9EF86C-1816-42EB-B82B-A76EB1EEC75B}" destId="{4EFCF47A-6A58-422A-BC45-DD5BE2A9618F}" srcOrd="1" destOrd="0" presId="urn:microsoft.com/office/officeart/2005/8/layout/arrow2"/>
    <dgm:cxn modelId="{E7200645-776A-4A66-8E99-19A5B4FBE1A6}" type="presParOf" srcId="{4EFCF47A-6A58-422A-BC45-DD5BE2A9618F}" destId="{237437B4-4FAA-4C7C-BDDE-901A8C41DBCF}" srcOrd="0" destOrd="0" presId="urn:microsoft.com/office/officeart/2005/8/layout/arrow2"/>
    <dgm:cxn modelId="{0160E147-FF9D-4918-92DF-C40A4C2C64FB}" type="presParOf" srcId="{4EFCF47A-6A58-422A-BC45-DD5BE2A9618F}" destId="{9B03C6CA-A068-4E1A-90F2-AB34F75377A1}" srcOrd="1" destOrd="0" presId="urn:microsoft.com/office/officeart/2005/8/layout/arrow2"/>
    <dgm:cxn modelId="{C239638F-65D4-4E12-B95C-BDF092F387F4}" type="presParOf" srcId="{4EFCF47A-6A58-422A-BC45-DD5BE2A9618F}" destId="{39385027-6802-414F-9D23-1A9CEDD1AFDF}" srcOrd="2" destOrd="0" presId="urn:microsoft.com/office/officeart/2005/8/layout/arrow2"/>
    <dgm:cxn modelId="{F99E5998-53B8-4B62-95C3-D897E626C840}" type="presParOf" srcId="{4EFCF47A-6A58-422A-BC45-DD5BE2A9618F}" destId="{74F8581E-0C32-4195-AA3A-D45E364BFC40}" srcOrd="3" destOrd="0" presId="urn:microsoft.com/office/officeart/2005/8/layout/arrow2"/>
    <dgm:cxn modelId="{D8A9F5E3-F7B1-4115-B0B3-12C2D7D44F7E}" type="presParOf" srcId="{4EFCF47A-6A58-422A-BC45-DD5BE2A9618F}" destId="{ED62ED7A-4E41-4BEA-9FA7-668958BA784D}" srcOrd="4" destOrd="0" presId="urn:microsoft.com/office/officeart/2005/8/layout/arrow2"/>
    <dgm:cxn modelId="{DD0C149F-567E-46B6-9CD4-4FBF4A4F68C8}" type="presParOf" srcId="{4EFCF47A-6A58-422A-BC45-DD5BE2A9618F}" destId="{A8D5B825-0288-4C77-B597-21F30E7D1CBE}" srcOrd="5" destOrd="0" presId="urn:microsoft.com/office/officeart/2005/8/layout/arrow2"/>
    <dgm:cxn modelId="{49BCB1E6-002B-4F16-A789-7CB08604A276}" type="presParOf" srcId="{4EFCF47A-6A58-422A-BC45-DD5BE2A9618F}" destId="{33DA7405-021C-4B5A-ADC8-7545A7A5F23C}" srcOrd="6" destOrd="0" presId="urn:microsoft.com/office/officeart/2005/8/layout/arrow2"/>
    <dgm:cxn modelId="{56475E10-68DA-43B7-A1B2-2FA9BC3F73F8}" type="presParOf" srcId="{4EFCF47A-6A58-422A-BC45-DD5BE2A9618F}" destId="{E6149B46-4296-456B-8851-78FC50163057}" srcOrd="7" destOrd="0" presId="urn:microsoft.com/office/officeart/2005/8/layout/arrow2"/>
    <dgm:cxn modelId="{A826280E-E4DA-495D-A283-C4F3B5DA710E}" type="presParOf" srcId="{4EFCF47A-6A58-422A-BC45-DD5BE2A9618F}" destId="{943EB9E5-50C9-41FF-9CEA-0C16B0ABED58}" srcOrd="8" destOrd="0" presId="urn:microsoft.com/office/officeart/2005/8/layout/arrow2"/>
    <dgm:cxn modelId="{0FD56D04-F6EE-434C-9E3C-D1FC9E34C7C6}" type="presParOf" srcId="{4EFCF47A-6A58-422A-BC45-DD5BE2A9618F}" destId="{DFBA22D8-9899-49A1-AC07-385FC0187D0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-33334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437B4-4FAA-4C7C-BDDE-901A8C41DBCF}">
      <dsp:nvSpPr>
        <dsp:cNvPr id="0" name=""/>
        <dsp:cNvSpPr/>
      </dsp:nvSpPr>
      <dsp:spPr>
        <a:xfrm>
          <a:off x="543036" y="3782206"/>
          <a:ext cx="173507" cy="173507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03C6CA-A068-4E1A-90F2-AB34F75377A1}">
      <dsp:nvSpPr>
        <dsp:cNvPr id="0" name=""/>
        <dsp:cNvSpPr/>
      </dsp:nvSpPr>
      <dsp:spPr>
        <a:xfrm>
          <a:off x="404739" y="3951067"/>
          <a:ext cx="2333703" cy="763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Drug Formulary Commission Statutory Mission</a:t>
          </a:r>
          <a:endParaRPr lang="en-US" sz="1400" kern="1200" dirty="0"/>
        </a:p>
      </dsp:txBody>
      <dsp:txXfrm>
        <a:off x="404739" y="3951067"/>
        <a:ext cx="2333703" cy="763807"/>
      </dsp:txXfrm>
    </dsp:sp>
    <dsp:sp modelId="{39385027-6802-414F-9D23-1A9CEDD1AFDF}">
      <dsp:nvSpPr>
        <dsp:cNvPr id="0" name=""/>
        <dsp:cNvSpPr/>
      </dsp:nvSpPr>
      <dsp:spPr>
        <a:xfrm>
          <a:off x="1625114" y="2841677"/>
          <a:ext cx="271576" cy="271576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F8581E-0C32-4195-AA3A-D45E364BFC40}">
      <dsp:nvSpPr>
        <dsp:cNvPr id="0" name=""/>
        <dsp:cNvSpPr/>
      </dsp:nvSpPr>
      <dsp:spPr>
        <a:xfrm>
          <a:off x="1635596" y="3263204"/>
          <a:ext cx="2874487" cy="318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0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Schedule II and III Opioid Universe</a:t>
          </a:r>
          <a:endParaRPr lang="en-US" sz="1400" kern="1200" dirty="0"/>
        </a:p>
      </dsp:txBody>
      <dsp:txXfrm>
        <a:off x="1635596" y="3263204"/>
        <a:ext cx="2874487" cy="318199"/>
      </dsp:txXfrm>
    </dsp:sp>
    <dsp:sp modelId="{ED62ED7A-4E41-4BEA-9FA7-668958BA784D}">
      <dsp:nvSpPr>
        <dsp:cNvPr id="0" name=""/>
        <dsp:cNvSpPr/>
      </dsp:nvSpPr>
      <dsp:spPr>
        <a:xfrm>
          <a:off x="2613048" y="2274587"/>
          <a:ext cx="362102" cy="362102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8D5B825-0288-4C77-B597-21F30E7D1CBE}">
      <dsp:nvSpPr>
        <dsp:cNvPr id="0" name=""/>
        <dsp:cNvSpPr/>
      </dsp:nvSpPr>
      <dsp:spPr>
        <a:xfrm>
          <a:off x="2229255" y="2741386"/>
          <a:ext cx="2433233" cy="363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87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1: </a:t>
          </a:r>
          <a:r>
            <a:rPr lang="en-US" sz="1400" kern="1200" dirty="0" smtClean="0"/>
            <a:t>Drugs Of Heightened Public Health Risk</a:t>
          </a:r>
          <a:endParaRPr lang="en-US" sz="1400" kern="1200" dirty="0"/>
        </a:p>
      </dsp:txBody>
      <dsp:txXfrm>
        <a:off x="2229255" y="2741386"/>
        <a:ext cx="2433233" cy="363759"/>
      </dsp:txXfrm>
    </dsp:sp>
    <dsp:sp modelId="{33DA7405-021C-4B5A-ADC8-7545A7A5F23C}">
      <dsp:nvSpPr>
        <dsp:cNvPr id="0" name=""/>
        <dsp:cNvSpPr/>
      </dsp:nvSpPr>
      <dsp:spPr>
        <a:xfrm>
          <a:off x="3721433" y="1643004"/>
          <a:ext cx="631163" cy="603039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49B46-4296-456B-8851-78FC50163057}">
      <dsp:nvSpPr>
        <dsp:cNvPr id="0" name=""/>
        <dsp:cNvSpPr/>
      </dsp:nvSpPr>
      <dsp:spPr>
        <a:xfrm>
          <a:off x="3574706" y="2289341"/>
          <a:ext cx="4002438" cy="33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83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2: </a:t>
          </a:r>
          <a:r>
            <a:rPr lang="en-US" sz="1400" u="none" kern="1200" dirty="0" smtClean="0"/>
            <a:t>Drug Formulary Therapeutic Substitutes With Abuse Deterrent Properties</a:t>
          </a:r>
          <a:endParaRPr lang="en-US" sz="1400" u="none" kern="1200" dirty="0"/>
        </a:p>
      </dsp:txBody>
      <dsp:txXfrm>
        <a:off x="3574706" y="2289341"/>
        <a:ext cx="4002438" cy="339557"/>
      </dsp:txXfrm>
    </dsp:sp>
    <dsp:sp modelId="{943EB9E5-50C9-41FF-9CEA-0C16B0ABED58}">
      <dsp:nvSpPr>
        <dsp:cNvPr id="0" name=""/>
        <dsp:cNvSpPr/>
      </dsp:nvSpPr>
      <dsp:spPr>
        <a:xfrm>
          <a:off x="5070306" y="1279173"/>
          <a:ext cx="595960" cy="595960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BA22D8-9899-49A1-AC07-385FC0187D0F}">
      <dsp:nvSpPr>
        <dsp:cNvPr id="0" name=""/>
        <dsp:cNvSpPr/>
      </dsp:nvSpPr>
      <dsp:spPr>
        <a:xfrm>
          <a:off x="4908238" y="1949548"/>
          <a:ext cx="3061334" cy="384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78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3: </a:t>
          </a:r>
          <a:r>
            <a:rPr lang="en-US" sz="1400" u="none" kern="1200" dirty="0" smtClean="0"/>
            <a:t>“Cross Walk”</a:t>
          </a:r>
          <a:endParaRPr lang="en-US" sz="1400" u="none" kern="1200" dirty="0"/>
        </a:p>
      </dsp:txBody>
      <dsp:txXfrm>
        <a:off x="4908238" y="1949548"/>
        <a:ext cx="3061334" cy="384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9219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97" y="2"/>
            <a:ext cx="2989218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algn="r"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21883"/>
            <a:ext cx="2989219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97" y="8721883"/>
            <a:ext cx="2989218" cy="45863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algn="r" defTabSz="891108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89219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5297" y="2"/>
            <a:ext cx="2989218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>
            <a:lvl1pPr algn="r"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5238" y="674688"/>
            <a:ext cx="4443412" cy="3332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4646" y="4363315"/>
            <a:ext cx="6053446" cy="383667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28209"/>
            <a:ext cx="2989219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defTabSz="8913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5297" y="8728209"/>
            <a:ext cx="2989218" cy="45230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118" tIns="44558" rIns="89118" bIns="44558" numCol="1" anchor="b" anchorCtr="0" compatLnSpc="1">
            <a:prstTxWarp prst="textNoShape">
              <a:avLst/>
            </a:prstTxWarp>
          </a:bodyPr>
          <a:lstStyle>
            <a:lvl1pPr algn="r" defTabSz="891108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2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6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891108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21" indent="-283893" algn="just" defTabSz="891108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3994" indent="-225537" algn="just" defTabSz="891108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799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4027" indent="-225537" defTabSz="89110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98255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52483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06712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60940" indent="-225537" defTabSz="89110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01/07/2016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6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8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2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5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rgbClr val="00336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rgbClr val="00336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rgbClr val="003366"/>
                </a:solidFill>
              </a:rPr>
              <a:t>January 7, 2016</a:t>
            </a:r>
            <a:endParaRPr lang="en-US" altLang="en-US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OxyContin</a:t>
            </a:r>
            <a:r>
              <a:rPr lang="en-US" baseline="30000" dirty="0"/>
              <a:t>®</a:t>
            </a:r>
            <a:r>
              <a:rPr lang="en-US" dirty="0"/>
              <a:t> Information Requested by DFC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Mean time to peak plasma concentration (T</a:t>
            </a:r>
            <a:r>
              <a:rPr lang="en-US" sz="2000" baseline="-25000" dirty="0"/>
              <a:t>max</a:t>
            </a:r>
            <a:r>
              <a:rPr lang="en-US" sz="2000" dirty="0"/>
              <a:t>)</a:t>
            </a:r>
            <a:r>
              <a:rPr lang="en-US" sz="2000" baseline="-25000" dirty="0"/>
              <a:t> </a:t>
            </a:r>
            <a:r>
              <a:rPr lang="en-US" sz="2000" dirty="0"/>
              <a:t>for intact </a:t>
            </a:r>
            <a:r>
              <a:rPr lang="en-US" sz="2000" b="1" dirty="0"/>
              <a:t>OxyContin</a:t>
            </a:r>
            <a:r>
              <a:rPr lang="en-US" sz="2000" b="1" baseline="30000" dirty="0"/>
              <a:t>®</a:t>
            </a:r>
            <a:r>
              <a:rPr lang="en-US" sz="2000" b="1" dirty="0"/>
              <a:t> ADF tablets </a:t>
            </a:r>
            <a:r>
              <a:rPr lang="en-US" sz="2000" dirty="0"/>
              <a:t>(oral administration):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Ranges from 4.15 to 5.11 hours, dependent upon dose</a:t>
            </a:r>
            <a:r>
              <a:rPr lang="en-US" sz="2000" baseline="30000" dirty="0"/>
              <a:t>1</a:t>
            </a:r>
            <a:endParaRPr lang="en-US" sz="2000" dirty="0"/>
          </a:p>
          <a:p>
            <a:r>
              <a:rPr lang="en-US" sz="2000" dirty="0"/>
              <a:t>Median T</a:t>
            </a:r>
            <a:r>
              <a:rPr lang="en-US" sz="2000" baseline="-25000" dirty="0"/>
              <a:t>max</a:t>
            </a:r>
            <a:r>
              <a:rPr lang="en-US" sz="2000" dirty="0"/>
              <a:t> for intact </a:t>
            </a:r>
            <a:r>
              <a:rPr lang="en-US" sz="2000" b="1" dirty="0"/>
              <a:t>OxyContin</a:t>
            </a:r>
            <a:r>
              <a:rPr lang="en-US" sz="2000" b="1" baseline="30000" dirty="0"/>
              <a:t>®</a:t>
            </a:r>
            <a:r>
              <a:rPr lang="en-US" sz="2000" b="1" dirty="0"/>
              <a:t> ADF tablets </a:t>
            </a:r>
            <a:r>
              <a:rPr lang="en-US" sz="2000" dirty="0"/>
              <a:t>(oral administration):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5 hours</a:t>
            </a:r>
            <a:r>
              <a:rPr lang="en-US" sz="2000" baseline="30000" dirty="0"/>
              <a:t>52</a:t>
            </a:r>
            <a:endParaRPr lang="en-US" sz="2000" dirty="0"/>
          </a:p>
          <a:p>
            <a:r>
              <a:rPr lang="en-US" sz="2000" dirty="0"/>
              <a:t>Median T</a:t>
            </a:r>
            <a:r>
              <a:rPr lang="en-US" sz="2000" baseline="-25000" dirty="0"/>
              <a:t>max</a:t>
            </a:r>
            <a:r>
              <a:rPr lang="en-US" sz="2000" dirty="0"/>
              <a:t> for crushed </a:t>
            </a:r>
            <a:r>
              <a:rPr lang="en-US" sz="2000" b="1" dirty="0"/>
              <a:t>OxyContin</a:t>
            </a:r>
            <a:r>
              <a:rPr lang="en-US" sz="2000" b="1" baseline="30000" dirty="0"/>
              <a:t>®</a:t>
            </a:r>
            <a:r>
              <a:rPr lang="en-US" sz="2000" b="1" dirty="0"/>
              <a:t> ADF tablets </a:t>
            </a:r>
            <a:r>
              <a:rPr lang="en-US" sz="2000" dirty="0"/>
              <a:t>(oral administration):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1.75 hours</a:t>
            </a:r>
            <a:r>
              <a:rPr lang="en-US" sz="2000" baseline="30000" dirty="0"/>
              <a:t>52</a:t>
            </a:r>
            <a:endParaRPr lang="en-US" sz="2000" dirty="0"/>
          </a:p>
          <a:p>
            <a:r>
              <a:rPr lang="en-US" sz="2000" dirty="0"/>
              <a:t>Median T</a:t>
            </a:r>
            <a:r>
              <a:rPr lang="en-US" sz="2000" baseline="-25000" dirty="0"/>
              <a:t>max </a:t>
            </a:r>
            <a:r>
              <a:rPr lang="en-US" sz="2000" dirty="0"/>
              <a:t>for finely crushed </a:t>
            </a:r>
            <a:r>
              <a:rPr lang="en-US" sz="2000" b="1" dirty="0"/>
              <a:t>OxyContin</a:t>
            </a:r>
            <a:r>
              <a:rPr lang="en-US" sz="2000" b="1" baseline="30000" dirty="0"/>
              <a:t>®</a:t>
            </a:r>
            <a:r>
              <a:rPr lang="en-US" sz="2000" b="1" dirty="0"/>
              <a:t> ADF tablets </a:t>
            </a:r>
            <a:r>
              <a:rPr lang="en-US" sz="2000" dirty="0"/>
              <a:t>(insufflation):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2.00 to 2.08 hours</a:t>
            </a:r>
            <a:r>
              <a:rPr lang="en-US" sz="2000" baseline="30000" dirty="0"/>
              <a:t>50,51</a:t>
            </a:r>
            <a:endParaRPr lang="en-US" sz="2000" dirty="0"/>
          </a:p>
          <a:p>
            <a:r>
              <a:rPr lang="en-US" sz="2000" dirty="0"/>
              <a:t>Median T</a:t>
            </a:r>
            <a:r>
              <a:rPr lang="en-US" sz="2000" baseline="-25000" dirty="0"/>
              <a:t>max </a:t>
            </a:r>
            <a:r>
              <a:rPr lang="en-US" sz="2000" dirty="0"/>
              <a:t>for coarsely crushed </a:t>
            </a:r>
            <a:r>
              <a:rPr lang="en-US" sz="2000" b="1" dirty="0"/>
              <a:t>OxyContin</a:t>
            </a:r>
            <a:r>
              <a:rPr lang="en-US" sz="2000" b="1" baseline="30000" dirty="0"/>
              <a:t>®</a:t>
            </a:r>
            <a:r>
              <a:rPr lang="en-US" sz="2000" b="1" dirty="0"/>
              <a:t> ADF tablets </a:t>
            </a:r>
            <a:r>
              <a:rPr lang="en-US" sz="2000" dirty="0"/>
              <a:t>(insufflation):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2.62 to 3.00 hours</a:t>
            </a:r>
            <a:r>
              <a:rPr lang="en-US" sz="2000" baseline="30000" dirty="0"/>
              <a:t>50,51</a:t>
            </a:r>
          </a:p>
          <a:p>
            <a:r>
              <a:rPr lang="en-US" sz="2000" dirty="0"/>
              <a:t>Median T</a:t>
            </a:r>
            <a:r>
              <a:rPr lang="en-US" sz="2000" baseline="-25000" dirty="0"/>
              <a:t>max</a:t>
            </a:r>
            <a:r>
              <a:rPr lang="en-US" sz="2000" dirty="0"/>
              <a:t> for finely crushed </a:t>
            </a:r>
            <a:r>
              <a:rPr lang="en-US" sz="2000" b="1" dirty="0"/>
              <a:t>original OxyContin</a:t>
            </a:r>
            <a:r>
              <a:rPr lang="en-US" sz="2000" b="1" baseline="30000" dirty="0"/>
              <a:t>®</a:t>
            </a:r>
            <a:r>
              <a:rPr lang="en-US" sz="2000" b="1" dirty="0"/>
              <a:t> tablets</a:t>
            </a:r>
            <a:r>
              <a:rPr lang="en-US" sz="2000" dirty="0"/>
              <a:t>: (insufflation):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/>
              <a:t>1.00 to 1.10 hours</a:t>
            </a:r>
            <a:r>
              <a:rPr lang="en-US" sz="2000" baseline="30000" dirty="0"/>
              <a:t>50,51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07759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FDA Approved ADF Labeling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Embeda Monograph Review</a:t>
            </a:r>
          </a:p>
          <a:p>
            <a:r>
              <a:rPr lang="en-US" sz="2400" dirty="0" smtClean="0"/>
              <a:t>morphine sulfate / naltrexone HCL</a:t>
            </a:r>
          </a:p>
          <a:p>
            <a:r>
              <a:rPr lang="en-US" sz="2400" dirty="0" smtClean="0"/>
              <a:t>ADF Property</a:t>
            </a:r>
          </a:p>
          <a:p>
            <a:pPr lvl="1"/>
            <a:r>
              <a:rPr lang="en-US" sz="2000" dirty="0" smtClean="0"/>
              <a:t>antagonist</a:t>
            </a:r>
          </a:p>
          <a:p>
            <a:pPr lvl="1"/>
            <a:r>
              <a:rPr lang="en-US" sz="2000" dirty="0" smtClean="0"/>
              <a:t>effective against crushing, snorting</a:t>
            </a:r>
          </a:p>
          <a:p>
            <a:r>
              <a:rPr lang="en-US" sz="2400" dirty="0" smtClean="0"/>
              <a:t>FDA Approval 		August 2013</a:t>
            </a:r>
          </a:p>
          <a:p>
            <a:r>
              <a:rPr lang="en-US" sz="2400" dirty="0" smtClean="0"/>
              <a:t>FDA ADF Approval	 	October 2014</a:t>
            </a:r>
          </a:p>
          <a:p>
            <a:r>
              <a:rPr lang="en-US" sz="2400" dirty="0" smtClean="0"/>
              <a:t>Available Strengths 20 /.8, 30/1.2, 50/2, 60/2.4, 80/ 3.2, 100/4mg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2433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Embeda® ADF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423081" y="1335334"/>
            <a:ext cx="82637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Embeda® is a µ-opioid receptor agonist (morphine) and µ-opioid receptor antagonist combination </a:t>
            </a:r>
            <a:r>
              <a:rPr lang="en-US" dirty="0" smtClean="0"/>
              <a:t>ADF.</a:t>
            </a:r>
            <a:r>
              <a:rPr lang="en-US" baseline="30000" dirty="0" smtClean="0"/>
              <a:t>1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Embeda® capsules contain pellets of extended-release morphine with naltrexone sequestered in the core of the </a:t>
            </a:r>
            <a:r>
              <a:rPr lang="en-US" dirty="0" smtClean="0"/>
              <a:t>pellets.</a:t>
            </a:r>
            <a:r>
              <a:rPr lang="en-US" baseline="30000" dirty="0" smtClean="0"/>
              <a:t>1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When Embeda® is taken as directed, the naltrexone is intended to have no clinical effect. If the pellets are crushed or chewed, up to 100% of the naltrexone may be released, which may antagonize opioid effects or precipitate withdrawal symptoms in physically dependent patients.</a:t>
            </a:r>
            <a:r>
              <a:rPr lang="en-US" baseline="30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26194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Embeda® Information Requested by DFC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Embeda</a:t>
            </a:r>
            <a:r>
              <a:rPr lang="en-US" sz="2000" baseline="30000" dirty="0"/>
              <a:t>®</a:t>
            </a:r>
            <a:r>
              <a:rPr lang="en-US" sz="2000" dirty="0"/>
              <a:t> has been evaluated in multiple abuse liability studies:</a:t>
            </a:r>
            <a:r>
              <a:rPr lang="en-US" sz="2000" baseline="30000" dirty="0"/>
              <a:t>6-9</a:t>
            </a:r>
            <a:endParaRPr lang="en-US" sz="2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Crushed pellets and intact Embeda</a:t>
            </a:r>
            <a:r>
              <a:rPr lang="en-US" sz="2000" baseline="30000" dirty="0"/>
              <a:t>®</a:t>
            </a:r>
            <a:r>
              <a:rPr lang="en-US" sz="2000" dirty="0"/>
              <a:t> administered as oral solutions were associated with less “drug likability” compared to morphine solution.</a:t>
            </a:r>
            <a:r>
              <a:rPr lang="en-US" sz="2000" baseline="30000" dirty="0"/>
              <a:t>6</a:t>
            </a:r>
            <a:r>
              <a:rPr lang="en-US" sz="2000" dirty="0"/>
              <a:t>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There was no significant difference in drug likability between crushed and intact Embeda</a:t>
            </a:r>
            <a:r>
              <a:rPr lang="en-US" sz="2000" baseline="30000" dirty="0"/>
              <a:t>®</a:t>
            </a:r>
            <a:r>
              <a:rPr lang="en-US" sz="2000" dirty="0"/>
              <a:t> administered as oral solutions.</a:t>
            </a:r>
            <a:r>
              <a:rPr lang="en-US" sz="2000" baseline="30000" dirty="0"/>
              <a:t>6</a:t>
            </a:r>
            <a:endParaRPr lang="en-US" sz="2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Crushed Embeda</a:t>
            </a:r>
            <a:r>
              <a:rPr lang="en-US" sz="2000" baseline="30000" dirty="0"/>
              <a:t>®</a:t>
            </a:r>
            <a:r>
              <a:rPr lang="en-US" sz="2000" dirty="0"/>
              <a:t> pellets administered as an oral solution were associated with less “drug liking” and “drug high” compared to crushed morphine sulfate controlled-release (CR) administered as an oral solution.</a:t>
            </a:r>
            <a:r>
              <a:rPr lang="en-US" sz="2000" baseline="30000" dirty="0"/>
              <a:t>7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Crushed Embeda</a:t>
            </a:r>
            <a:r>
              <a:rPr lang="en-US" sz="2000" baseline="30000" dirty="0"/>
              <a:t>®</a:t>
            </a:r>
            <a:r>
              <a:rPr lang="en-US" sz="2000" dirty="0"/>
              <a:t> pellets administered intranasally were associated with less drug liking and drug high compared to crushed morphine CR administered intranasally.</a:t>
            </a:r>
            <a:r>
              <a:rPr lang="en-US" sz="2000" baseline="30000" dirty="0"/>
              <a:t>8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Simulated Embeda</a:t>
            </a:r>
            <a:r>
              <a:rPr lang="en-US" sz="2000" baseline="30000" dirty="0"/>
              <a:t>®</a:t>
            </a:r>
            <a:r>
              <a:rPr lang="en-US" sz="2000" dirty="0"/>
              <a:t> solution administered intravenously (IV) was associated with less of a high when compared to morphine solution for IV administration.</a:t>
            </a:r>
            <a:r>
              <a:rPr lang="en-US" sz="2000" baseline="30000" dirty="0"/>
              <a:t>9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629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Embeda® Information Requested by DFC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FDA expects formal epidemiologic studies to assess whether or not the ADF properties of Embeda</a:t>
            </a:r>
            <a:r>
              <a:rPr lang="en-US" sz="2000" baseline="30000" dirty="0"/>
              <a:t>®</a:t>
            </a:r>
            <a:r>
              <a:rPr lang="en-US" sz="2000" dirty="0"/>
              <a:t> actually result in a meaningful reduction in abuse in the community by October 2020.</a:t>
            </a:r>
            <a:r>
              <a:rPr lang="en-US" sz="2000" baseline="30000" dirty="0"/>
              <a:t>11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Anecdotal reports posted on an internet forum identified methods to bypass the abuse deterrent mechanism of Embeda</a:t>
            </a:r>
            <a:r>
              <a:rPr lang="en-US" sz="2000" baseline="30000" dirty="0"/>
              <a:t>®</a:t>
            </a:r>
            <a:r>
              <a:rPr lang="en-US" sz="2000" dirty="0"/>
              <a:t> by the oral and intravenous routes; however, there were reports of precipitated withdrawal after abuse of crushed Embeda</a:t>
            </a:r>
            <a:r>
              <a:rPr lang="en-US" sz="2000" baseline="30000" dirty="0"/>
              <a:t>®</a:t>
            </a:r>
            <a:r>
              <a:rPr lang="en-US" sz="2000" dirty="0"/>
              <a:t> pellets, as well.</a:t>
            </a:r>
            <a:r>
              <a:rPr lang="en-US" sz="2000" baseline="30000" dirty="0"/>
              <a:t>12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IV abuse report: User combined water and lemon juice, repeatedly used a hot water bath to heat the mixture and waited approximately 12 hours to prepare a solution for injection.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Oral abuse report: User placed Embeda</a:t>
            </a:r>
            <a:r>
              <a:rPr lang="en-US" sz="2000" baseline="30000" dirty="0"/>
              <a:t>®</a:t>
            </a:r>
            <a:r>
              <a:rPr lang="en-US" sz="2000" dirty="0"/>
              <a:t> pellets into a shot glass full of water, and used repeated short microwave sessions to prepare a solution for ingestion, while avoiding ingestion of remainder of the pellets.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3131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Embeda® Information requested by DFC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409433" y="1347803"/>
            <a:ext cx="84479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Embeda® is subject to the requirements of the shared system extended-release/long-acting Risk Evaluation and Mitigation Strategies (REMS) program.</a:t>
            </a:r>
            <a:r>
              <a:rPr lang="en-US" sz="1800" baseline="30000" dirty="0"/>
              <a:t>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Initial Embeda® dosing (opioid naïve): 20 mg/0.8 mg every 24 </a:t>
            </a:r>
            <a:r>
              <a:rPr lang="en-US" sz="1800" dirty="0" smtClean="0"/>
              <a:t>hours.</a:t>
            </a:r>
            <a:r>
              <a:rPr lang="en-US" sz="1800" baseline="30000" dirty="0" smtClean="0"/>
              <a:t>1</a:t>
            </a:r>
            <a:endParaRPr lang="en-US" sz="1800" baseline="30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Initial Embeda® dosing (converting from other opioids): 30 mg/1.2 mg every 24 </a:t>
            </a:r>
            <a:r>
              <a:rPr lang="en-US" sz="1800" dirty="0" smtClean="0"/>
              <a:t>hours.</a:t>
            </a:r>
            <a:r>
              <a:rPr lang="en-US" sz="1800" baseline="30000" dirty="0" smtClean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Information regarding FDA advisory committee voting on Embeda® is not readily available. Of note, Embeda® was originally approved in 2009.</a:t>
            </a:r>
            <a:r>
              <a:rPr lang="en-US" sz="1800" baseline="30000" dirty="0" smtClean="0"/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Median </a:t>
            </a:r>
            <a:r>
              <a:rPr lang="en-US" sz="1800" dirty="0"/>
              <a:t>time to peak plasma concentration (Tmax)for intact </a:t>
            </a:r>
            <a:r>
              <a:rPr lang="en-US" sz="1800" dirty="0" smtClean="0"/>
              <a:t>Embeda.®</a:t>
            </a:r>
            <a:r>
              <a:rPr lang="en-US" sz="1800" baseline="30000" dirty="0" smtClean="0"/>
              <a:t>1</a:t>
            </a:r>
            <a:endParaRPr lang="en-US" sz="1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Morphine </a:t>
            </a:r>
            <a:r>
              <a:rPr lang="en-US" sz="1800" dirty="0"/>
              <a:t>Tmax: 7.5 </a:t>
            </a:r>
            <a:r>
              <a:rPr lang="en-US" sz="1800" dirty="0" smtClean="0"/>
              <a:t>hours.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Median Tmax for crushed Embeda® pellets administered </a:t>
            </a:r>
            <a:r>
              <a:rPr lang="en-US" sz="1800" dirty="0" smtClean="0"/>
              <a:t>orally.</a:t>
            </a:r>
            <a:r>
              <a:rPr lang="en-US" sz="1800" baseline="30000" dirty="0" smtClean="0"/>
              <a:t>1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Morphine and naltrexone: one </a:t>
            </a:r>
            <a:r>
              <a:rPr lang="en-US" sz="1800" dirty="0" smtClean="0"/>
              <a:t>hour.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Median Tmax for crushed Embeda® pellets, </a:t>
            </a:r>
            <a:r>
              <a:rPr lang="en-US" sz="1800" dirty="0" smtClean="0"/>
              <a:t>insufflated.</a:t>
            </a:r>
            <a:r>
              <a:rPr lang="en-US" sz="1800" baseline="30000" dirty="0" smtClean="0"/>
              <a:t>1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Morphine and naltrexone: 36 </a:t>
            </a:r>
            <a:r>
              <a:rPr lang="en-US" sz="1800" dirty="0" smtClean="0"/>
              <a:t>minutes.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The earliest deadline for the manufacturer to submit results of a </a:t>
            </a:r>
            <a:r>
              <a:rPr lang="en-US" sz="1800" dirty="0" smtClean="0"/>
              <a:t>post-marketing </a:t>
            </a:r>
            <a:r>
              <a:rPr lang="en-US" sz="1800" dirty="0"/>
              <a:t>epidemiological study that assesses whether the ADF mechanism results in a meaningful deterrence to abuse or misuse in the community is October 2020.</a:t>
            </a:r>
            <a:r>
              <a:rPr lang="en-US" sz="1800" baseline="300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278838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</a:t>
            </a:r>
            <a:r>
              <a:rPr lang="en-US" dirty="0" smtClean="0"/>
              <a:t>Recap</a:t>
            </a:r>
          </a:p>
          <a:p>
            <a:endParaRPr lang="en-US" sz="2000" dirty="0" smtClean="0"/>
          </a:p>
          <a:p>
            <a:r>
              <a:rPr lang="en-US" dirty="0" smtClean="0"/>
              <a:t>Review </a:t>
            </a:r>
            <a:r>
              <a:rPr lang="en-US" dirty="0" smtClean="0"/>
              <a:t>of takeaways</a:t>
            </a:r>
          </a:p>
          <a:p>
            <a:endParaRPr lang="en-US" sz="2000" dirty="0" smtClean="0"/>
          </a:p>
          <a:p>
            <a:r>
              <a:rPr lang="en-US" dirty="0" smtClean="0"/>
              <a:t>Next </a:t>
            </a:r>
            <a:r>
              <a:rPr lang="en-US" dirty="0" smtClean="0"/>
              <a:t>steps</a:t>
            </a:r>
          </a:p>
          <a:p>
            <a:pPr lvl="1"/>
            <a:r>
              <a:rPr lang="en-US" dirty="0" smtClean="0"/>
              <a:t>Anticipated materials</a:t>
            </a:r>
            <a:endParaRPr lang="en-US" dirty="0"/>
          </a:p>
          <a:p>
            <a:endParaRPr lang="en-US" sz="2000" dirty="0" smtClean="0"/>
          </a:p>
          <a:p>
            <a:r>
              <a:rPr lang="en-US" dirty="0" smtClean="0"/>
              <a:t>Next </a:t>
            </a:r>
            <a:r>
              <a:rPr lang="en-US" dirty="0" smtClean="0"/>
              <a:t>Meeting</a:t>
            </a:r>
          </a:p>
          <a:p>
            <a:pPr lvl="1"/>
            <a:r>
              <a:rPr lang="en-US" dirty="0" smtClean="0"/>
              <a:t>January 21, 2016 	9:00AM-12:00PM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843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5821419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6977063" y="2028825"/>
            <a:ext cx="814387" cy="698500"/>
          </a:xfrm>
          <a:prstGeom prst="ellipse">
            <a:avLst/>
          </a:prstGeom>
          <a:solidFill>
            <a:srgbClr val="0070C0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Formulary </a:t>
              </a:r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Opening Remarks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354841" y="1419367"/>
            <a:ext cx="8502555" cy="4825858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dirty="0" smtClean="0"/>
              <a:t>Review of December 17</a:t>
            </a:r>
            <a:r>
              <a:rPr lang="en-US" altLang="en-US" baseline="30000" dirty="0" smtClean="0"/>
              <a:t>th </a:t>
            </a:r>
            <a:r>
              <a:rPr lang="en-US" altLang="en-US" dirty="0" smtClean="0"/>
              <a:t>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dirty="0" smtClean="0"/>
              <a:t>Voted to approved Hysingla ER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endParaRPr lang="en-US" altLang="en-US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dirty="0" smtClean="0"/>
              <a:t>Voted not to approve Targiniq ER</a:t>
            </a:r>
          </a:p>
          <a:p>
            <a:pPr marL="857250" lvl="2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US" altLang="en-US" dirty="0" smtClean="0"/>
              <a:t>….or other drugs that are not marketed in the United States for inclusion as a potential substitute</a:t>
            </a:r>
          </a:p>
          <a:p>
            <a:pPr marL="857250" lvl="2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endParaRPr lang="en-US" altLang="en-US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dirty="0" smtClean="0"/>
              <a:t>Continued discussion OxyContin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endParaRPr lang="en-US" altLang="en-US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  <a:buSzPct val="75000"/>
            </a:pPr>
            <a:r>
              <a:rPr lang="en-US" altLang="en-US" dirty="0" smtClean="0"/>
              <a:t>Continued discussion Embeda</a:t>
            </a:r>
          </a:p>
          <a:p>
            <a:pPr lvl="1">
              <a:spcAft>
                <a:spcPts val="1800"/>
              </a:spcAft>
              <a:buSzPct val="75000"/>
            </a:pPr>
            <a:endParaRPr lang="en-US" altLang="en-US" sz="2400" dirty="0" smtClean="0"/>
          </a:p>
          <a:p>
            <a:pPr marL="457200" lvl="1" indent="0">
              <a:spcAft>
                <a:spcPts val="1800"/>
              </a:spcAft>
              <a:buSzPct val="75000"/>
              <a:buNone/>
            </a:pPr>
            <a:endParaRPr lang="en-US" altLang="en-US" sz="1600" dirty="0" smtClean="0"/>
          </a:p>
          <a:p>
            <a:pPr marL="457200" lvl="1" indent="0">
              <a:spcAft>
                <a:spcPts val="1800"/>
              </a:spcAft>
              <a:buSzPct val="75000"/>
              <a:buNone/>
            </a:pPr>
            <a:endParaRPr lang="en-US" altLang="en-US" sz="1600" dirty="0" smtClean="0"/>
          </a:p>
          <a:p>
            <a:pPr lvl="2">
              <a:spcAft>
                <a:spcPts val="1800"/>
              </a:spcAft>
              <a:buSzPct val="75000"/>
              <a:buNone/>
            </a:pPr>
            <a:endParaRPr lang="en-US" altLang="en-US" sz="2000" dirty="0" smtClean="0"/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200" dirty="0" smtClean="0"/>
              <a:t>Therapeutically Equivalent Substitutes </a:t>
            </a:r>
            <a:r>
              <a:rPr lang="en-US" altLang="en-US" sz="2400" dirty="0"/>
              <a:t>FDA Approved ADF Labeling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en-US" dirty="0" smtClean="0"/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endParaRPr lang="en-US" dirty="0" smtClean="0"/>
          </a:p>
          <a:p>
            <a:pPr marL="457200" lvl="1" indent="0" algn="ctr">
              <a:buNone/>
            </a:pPr>
            <a:r>
              <a:rPr lang="en-US" sz="4000" b="1" dirty="0" smtClean="0"/>
              <a:t>Monograph Review</a:t>
            </a:r>
          </a:p>
          <a:p>
            <a:pPr marL="457200" lvl="1" indent="0" algn="ctr">
              <a:buNone/>
            </a:pPr>
            <a:r>
              <a:rPr lang="en-US" sz="3200" b="1" dirty="0" smtClean="0"/>
              <a:t>Schedule II Opioids</a:t>
            </a:r>
          </a:p>
          <a:p>
            <a:pPr marL="457200" lvl="1" indent="0" algn="ctr">
              <a:buNone/>
            </a:pPr>
            <a:r>
              <a:rPr lang="en-US" sz="3200" b="1" dirty="0" smtClean="0"/>
              <a:t>FDA Approved Abuse Deterrent Labeling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42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5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7016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/>
              <a:t>Therapeutically Equivalent Substitutes</a:t>
            </a:r>
            <a:r>
              <a:rPr lang="en-US" altLang="en-US" sz="2000" dirty="0"/>
              <a:t/>
            </a:r>
            <a:br>
              <a:rPr lang="en-US" altLang="en-US" sz="2000" dirty="0"/>
            </a:br>
            <a:r>
              <a:rPr lang="en-US" altLang="en-US" sz="2000" dirty="0"/>
              <a:t>FDA Approved ADF Labeling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951326"/>
              </p:ext>
            </p:extLst>
          </p:nvPr>
        </p:nvGraphicFramePr>
        <p:xfrm>
          <a:off x="204716" y="1323831"/>
          <a:ext cx="8756721" cy="4921393"/>
        </p:xfrm>
        <a:graphic>
          <a:graphicData uri="http://schemas.openxmlformats.org/drawingml/2006/table">
            <a:tbl>
              <a:tblPr/>
              <a:tblGrid>
                <a:gridCol w="1128509"/>
                <a:gridCol w="1186428"/>
                <a:gridCol w="1635584"/>
                <a:gridCol w="1062126"/>
                <a:gridCol w="1680773"/>
                <a:gridCol w="2063301"/>
              </a:tblGrid>
              <a:tr h="839658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List of Medications with Abuse-Deterrent Claims in FDA-Approved Labeling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Method of Abuse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Deterrence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DFC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Targiniq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 and Naloxone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Voted NOT to approve for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Crosswalk consideration at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December 17, 2015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OxyContin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Deferred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to                        January 7, 2016               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Hysingla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Hydrocodone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Voted to approve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     Crosswalk consideration 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at </a:t>
                      </a:r>
                    </a:p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December 17, 2015 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Embeda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Pfizer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Morphine ER and Naltrexone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Capsule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Deferred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to                        January 7, 2016                meeting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436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Therapeutically Equivalent Substitutes</a:t>
            </a:r>
            <a:r>
              <a:rPr lang="en-US" altLang="en-US" sz="2200" dirty="0"/>
              <a:t/>
            </a:r>
            <a:br>
              <a:rPr lang="en-US" altLang="en-US" sz="2200" dirty="0"/>
            </a:br>
            <a:r>
              <a:rPr lang="en-US" altLang="en-US" sz="2200" dirty="0"/>
              <a:t>FDA Approved ADF Labeling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198"/>
            <a:ext cx="8229600" cy="511010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Oxycontin CR ADF Monograph Review</a:t>
            </a:r>
          </a:p>
          <a:p>
            <a:r>
              <a:rPr lang="en-US" sz="2400" dirty="0" smtClean="0"/>
              <a:t>Oxycodone HCL</a:t>
            </a:r>
          </a:p>
          <a:p>
            <a:r>
              <a:rPr lang="en-US" sz="2400" dirty="0" smtClean="0"/>
              <a:t>ADF Property </a:t>
            </a:r>
          </a:p>
          <a:p>
            <a:pPr lvl="1"/>
            <a:r>
              <a:rPr lang="en-US" sz="2400" dirty="0" smtClean="0"/>
              <a:t>physical chemical barrier</a:t>
            </a:r>
          </a:p>
          <a:p>
            <a:pPr lvl="1"/>
            <a:r>
              <a:rPr lang="en-US" sz="2400" dirty="0" smtClean="0"/>
              <a:t>effective against injection, snorting</a:t>
            </a:r>
          </a:p>
          <a:p>
            <a:r>
              <a:rPr lang="en-US" sz="2400" dirty="0" smtClean="0"/>
              <a:t>FDA Approval				April 2010</a:t>
            </a:r>
          </a:p>
          <a:p>
            <a:r>
              <a:rPr lang="en-US" sz="2400" dirty="0" smtClean="0"/>
              <a:t>FDA ADF labeling approved		April 2013</a:t>
            </a:r>
          </a:p>
          <a:p>
            <a:r>
              <a:rPr lang="en-US" sz="2400" dirty="0" smtClean="0"/>
              <a:t>Available Strengths </a:t>
            </a:r>
          </a:p>
          <a:p>
            <a:pPr lvl="1"/>
            <a:r>
              <a:rPr lang="en-US" sz="2400" dirty="0" smtClean="0"/>
              <a:t>10mg, 15mg, 20mg, 30mg, 40mg, 60mg, 80mg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403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OxyContin® ADF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6" name="Rectangle 5"/>
          <p:cNvSpPr/>
          <p:nvPr/>
        </p:nvSpPr>
        <p:spPr>
          <a:xfrm>
            <a:off x="300251" y="1606603"/>
            <a:ext cx="866912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Reformulated in 2010 with RESISTEC® </a:t>
            </a:r>
            <a:r>
              <a:rPr lang="en-US" sz="2200" dirty="0" smtClean="0"/>
              <a:t>technology</a:t>
            </a:r>
            <a:r>
              <a:rPr lang="en-US" sz="2200" baseline="30000" dirty="0" smtClean="0"/>
              <a:t>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RESISTEC® technology</a:t>
            </a:r>
            <a:r>
              <a:rPr lang="en-US" sz="2200" baseline="30000" dirty="0"/>
              <a:t>2</a:t>
            </a:r>
            <a:r>
              <a:rPr lang="en-US" sz="22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5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/>
              <a:t>Increases </a:t>
            </a:r>
            <a:r>
              <a:rPr lang="en-US" sz="2000" dirty="0"/>
              <a:t>tablet hardness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/>
              <a:t>Forms </a:t>
            </a:r>
            <a:r>
              <a:rPr lang="en-US" sz="2000" dirty="0"/>
              <a:t>a viscous gel under attempts to dissolve in aqueous solutions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Resists increased drug delivery rate when mixed with </a:t>
            </a:r>
            <a:r>
              <a:rPr lang="en-US" sz="2000" dirty="0" smtClean="0"/>
              <a:t>alcoholic beverages</a:t>
            </a:r>
          </a:p>
          <a:p>
            <a:pPr lvl="1"/>
            <a:endParaRPr lang="en-US" sz="1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Abuse-deterrence studies</a:t>
            </a:r>
            <a:r>
              <a:rPr lang="en-US" sz="2200" baseline="30000" dirty="0"/>
              <a:t>49-51</a:t>
            </a:r>
            <a:r>
              <a:rPr lang="en-US" sz="22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OxyContin® with RESISTEC® resisted crushing, breaking, extraction and dissolution using a variety of tools and </a:t>
            </a:r>
            <a:r>
              <a:rPr lang="en-US" sz="2000" dirty="0" smtClean="0"/>
              <a:t>solvents</a:t>
            </a:r>
            <a:endParaRPr lang="en-US" sz="2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Crushed OxyContin® with RESISTEC® was associated with less drug liking and willingness to take drug again when administered intranasally compared to crushed original OxyContin® and oxycodone </a:t>
            </a:r>
            <a:r>
              <a:rPr lang="en-US" sz="2000" dirty="0" smtClean="0"/>
              <a:t>powder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593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OxyContin</a:t>
            </a:r>
            <a:r>
              <a:rPr lang="en-US" baseline="30000" dirty="0"/>
              <a:t>®</a:t>
            </a:r>
            <a:r>
              <a:rPr lang="en-US" dirty="0"/>
              <a:t> Information Requested by DFC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113646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Post-marketing </a:t>
            </a:r>
            <a:r>
              <a:rPr lang="en-US" sz="1800" dirty="0"/>
              <a:t>data indicate a reduction in the abuse of OxyContin</a:t>
            </a:r>
            <a:r>
              <a:rPr lang="en-US" sz="1800" baseline="30000" dirty="0"/>
              <a:t>®</a:t>
            </a:r>
            <a:r>
              <a:rPr lang="en-US" sz="1800" dirty="0"/>
              <a:t> after </a:t>
            </a:r>
            <a:r>
              <a:rPr lang="en-US" sz="1800" dirty="0" smtClean="0"/>
              <a:t>reformulation.</a:t>
            </a:r>
            <a:r>
              <a:rPr lang="en-US" sz="1800" baseline="30000" dirty="0" smtClean="0"/>
              <a:t>54-59</a:t>
            </a:r>
            <a:r>
              <a:rPr lang="en-US" sz="1800" dirty="0" smtClean="0"/>
              <a:t> 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 smtClean="0"/>
              <a:t>Post-marketing </a:t>
            </a:r>
            <a:r>
              <a:rPr lang="en-US" sz="1800" dirty="0"/>
              <a:t>survey data also indicate that after reformulation some OxyContin abusers (n=88)</a:t>
            </a:r>
            <a:r>
              <a:rPr lang="en-US" sz="1800" baseline="30000" dirty="0"/>
              <a:t>59</a:t>
            </a:r>
            <a:r>
              <a:rPr lang="en-US" sz="1800" dirty="0"/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Switched from non-oral routes of abuse to oral abuse (n=38; 43%)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Successfully defeated the ADF mechanism to continue normal route of abuse (n=30; 34%)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1800" dirty="0"/>
              <a:t>Continued with previous oral abuse independent of formulation (n=20; 23</a:t>
            </a:r>
            <a:r>
              <a:rPr lang="en-US" sz="1800" dirty="0" smtClean="0"/>
              <a:t>%)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Anecdotal reports from an internet forum identified methods to bypass the ADF mechanism by using tools such as a Dremel</a:t>
            </a:r>
            <a:r>
              <a:rPr lang="en-US" sz="1800" baseline="30000" dirty="0"/>
              <a:t>®</a:t>
            </a:r>
            <a:r>
              <a:rPr lang="en-US" sz="1800" dirty="0"/>
              <a:t> rotary power tool or Pedi-Paws</a:t>
            </a:r>
            <a:r>
              <a:rPr lang="en-US" sz="1800" baseline="30000" dirty="0"/>
              <a:t>®</a:t>
            </a:r>
            <a:r>
              <a:rPr lang="en-US" sz="1800" dirty="0"/>
              <a:t> pet nail trimmer, and subsequently utilizing a microwave and freezer to prevent complete gel formation. Conversely, some individuals reported difficulty abusing the tablets by methods other than the oral route due to inability to avoid gel </a:t>
            </a:r>
            <a:r>
              <a:rPr lang="en-US" sz="1800" dirty="0" smtClean="0"/>
              <a:t>formation.</a:t>
            </a:r>
            <a:r>
              <a:rPr lang="en-US" sz="1800" baseline="30000" dirty="0" smtClean="0"/>
              <a:t>60</a:t>
            </a:r>
            <a:endParaRPr lang="en-US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Purdue Pharma, LP canceled their scheduled meeting on July 7, 2015 with the FDA intended to review findings of </a:t>
            </a:r>
            <a:r>
              <a:rPr lang="en-US" sz="1800" dirty="0" smtClean="0"/>
              <a:t>post-marketing </a:t>
            </a:r>
            <a:r>
              <a:rPr lang="en-US" sz="1800" dirty="0"/>
              <a:t>OxyContin® abuse data, requesting more time for analysis of the data.</a:t>
            </a:r>
            <a:r>
              <a:rPr lang="en-US" sz="1800" baseline="30000" dirty="0"/>
              <a:t>61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235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4454" y="16405"/>
            <a:ext cx="4270896" cy="100186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OxyContin</a:t>
            </a:r>
            <a:r>
              <a:rPr lang="en-US" baseline="30000" dirty="0" smtClean="0"/>
              <a:t>®</a:t>
            </a:r>
            <a:r>
              <a:rPr lang="en-US" dirty="0" smtClean="0"/>
              <a:t> Information Requested by DFC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4775"/>
            <a:ext cx="7886700" cy="5302895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 smtClean="0"/>
              <a:t>The first required postmarketing study results regarding abuse of OxyContin</a:t>
            </a:r>
            <a:r>
              <a:rPr lang="en-US" sz="6000" baseline="30000" dirty="0" smtClean="0"/>
              <a:t>®</a:t>
            </a:r>
            <a:r>
              <a:rPr lang="en-US" sz="6000" dirty="0" smtClean="0"/>
              <a:t> are due to the FDA in June 2018.</a:t>
            </a:r>
            <a:r>
              <a:rPr lang="en-US" sz="6000" baseline="30000" dirty="0" smtClean="0"/>
              <a:t>61</a:t>
            </a:r>
          </a:p>
          <a:p>
            <a:endParaRPr lang="en-US" sz="1500" dirty="0" smtClean="0"/>
          </a:p>
          <a:p>
            <a:r>
              <a:rPr lang="en-US" sz="6000" dirty="0" smtClean="0"/>
              <a:t>OxyContin</a:t>
            </a:r>
            <a:r>
              <a:rPr lang="en-US" sz="6000" baseline="30000" dirty="0" smtClean="0"/>
              <a:t>®</a:t>
            </a:r>
            <a:r>
              <a:rPr lang="en-US" sz="6000" dirty="0" smtClean="0"/>
              <a:t> is included in the extended-release/long-acting (ER/LA) shared Risk Evaluation and Mitigation Strategy (REMS) program.</a:t>
            </a:r>
            <a:r>
              <a:rPr lang="en-US" sz="6000" baseline="30000" dirty="0" smtClean="0"/>
              <a:t>48</a:t>
            </a:r>
          </a:p>
          <a:p>
            <a:pPr marL="0" indent="0">
              <a:buNone/>
            </a:pPr>
            <a:endParaRPr lang="en-US" sz="1500" dirty="0" smtClean="0"/>
          </a:p>
          <a:p>
            <a:r>
              <a:rPr lang="en-US" sz="6000" dirty="0" smtClean="0"/>
              <a:t>Initial Dose (opioid naïve adults): 10 mg every 12 hours.</a:t>
            </a:r>
            <a:r>
              <a:rPr lang="en-US" sz="6000" baseline="30000" dirty="0" smtClean="0"/>
              <a:t>1</a:t>
            </a:r>
          </a:p>
          <a:p>
            <a:endParaRPr lang="en-US" sz="1300" dirty="0" smtClean="0"/>
          </a:p>
          <a:p>
            <a:r>
              <a:rPr lang="en-US" sz="6000" dirty="0" smtClean="0"/>
              <a:t>Initial Dose (pediatric): Pediatric patients should not start until they have tolerated other opioids equivalent to at least 20 mg oxycodone per day for at least five consecutive days.</a:t>
            </a:r>
            <a:r>
              <a:rPr lang="en-US" sz="6000" baseline="30000" dirty="0" smtClean="0"/>
              <a:t>1</a:t>
            </a:r>
          </a:p>
          <a:p>
            <a:endParaRPr lang="en-US" sz="1300" dirty="0" smtClean="0"/>
          </a:p>
          <a:p>
            <a:r>
              <a:rPr lang="en-US" sz="6000" dirty="0" smtClean="0"/>
              <a:t>Two FDA advisory committees voted 14 to 4 with one abstention in favor of approval of the reformulated OxyContin</a:t>
            </a:r>
            <a:r>
              <a:rPr lang="en-US" sz="6000" baseline="30000" dirty="0" smtClean="0"/>
              <a:t>® </a:t>
            </a:r>
            <a:r>
              <a:rPr lang="en-US" sz="6000" dirty="0" smtClean="0"/>
              <a:t>(ADF).</a:t>
            </a:r>
            <a:r>
              <a:rPr lang="en-US" sz="6000" baseline="30000" dirty="0" smtClean="0"/>
              <a:t>46</a:t>
            </a:r>
            <a:endParaRPr lang="en-US" sz="6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047549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78265</TotalTime>
  <Words>1352</Words>
  <Application>Microsoft Office PowerPoint</Application>
  <PresentationFormat>On-screen Show (4:3)</PresentationFormat>
  <Paragraphs>192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Custom Design</vt:lpstr>
      <vt:lpstr>PowerPoint Presentation</vt:lpstr>
      <vt:lpstr>Opening Remarks</vt:lpstr>
      <vt:lpstr>PowerPoint Presentation</vt:lpstr>
      <vt:lpstr>Therapeutically Equivalent Substitutes FDA Approved ADF Labeling</vt:lpstr>
      <vt:lpstr>PowerPoint Presentation</vt:lpstr>
      <vt:lpstr>Therapeutically Equivalent Substitutes FDA Approved ADF Labeling</vt:lpstr>
      <vt:lpstr>OxyContin® ADF Technology</vt:lpstr>
      <vt:lpstr>OxyContin® Information Requested by DFC</vt:lpstr>
      <vt:lpstr>OxyContin® Information Requested by DFC</vt:lpstr>
      <vt:lpstr>OxyContin® Information Requested by DFC</vt:lpstr>
      <vt:lpstr>Therapeutically Equivalent Substitutes FDA Approved ADF Labeling</vt:lpstr>
      <vt:lpstr>Embeda® ADF Technology</vt:lpstr>
      <vt:lpstr>Embeda® Information Requested by DFC</vt:lpstr>
      <vt:lpstr>Embeda® Information Requested by DFC</vt:lpstr>
      <vt:lpstr>Embeda® Information requested by DFC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lastModifiedBy/>
  <lastPrinted>2015-12-14T23:45:16Z</lastPrinted>
  <dcterms:modified xsi:type="dcterms:W3CDTF">2016-01-07T15:01:10Z</dcterms:modified>
  <revision>2368</revision>
  <dc:title>PowerPoint Presentation</dc:title>
</coreProperties>
</file>