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ommentAuthors.xml" ContentType="application/vnd.openxmlformats-officedocument.presentationml.commentAuthor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846" r:id="rId1"/>
    <p:sldMasterId id="2147484473" r:id="rId2"/>
  </p:sldMasterIdLst>
  <p:notesMasterIdLst>
    <p:notesMasterId r:id="rId19"/>
  </p:notesMasterIdLst>
  <p:handoutMasterIdLst>
    <p:handoutMasterId r:id="rId20"/>
  </p:handoutMasterIdLst>
  <p:sldIdLst>
    <p:sldId id="729" r:id="rId3"/>
    <p:sldId id="1113" r:id="rId4"/>
    <p:sldId id="880" r:id="rId5"/>
    <p:sldId id="1103" r:id="rId6"/>
    <p:sldId id="1109" r:id="rId7"/>
    <p:sldId id="1107" r:id="rId8"/>
    <p:sldId id="1108" r:id="rId9"/>
    <p:sldId id="1114" r:id="rId10"/>
    <p:sldId id="1110" r:id="rId11"/>
    <p:sldId id="1115" r:id="rId12"/>
    <p:sldId id="1116" r:id="rId13"/>
    <p:sldId id="1117" r:id="rId14"/>
    <p:sldId id="1120" r:id="rId15"/>
    <p:sldId id="1119" r:id="rId16"/>
    <p:sldId id="1000" r:id="rId17"/>
    <p:sldId id="1104" r:id="rId18"/>
  </p:sldIdLst>
  <p:sldSz cx="9144000" cy="6858000" type="screen4x3"/>
  <p:notesSz cx="6858000" cy="92154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176">
          <p15:clr>
            <a:srgbClr val="A4A3A4"/>
          </p15:clr>
        </p15:guide>
        <p15:guide id="2" orient="horz" pos="1278">
          <p15:clr>
            <a:srgbClr val="A4A3A4"/>
          </p15:clr>
        </p15:guide>
        <p15:guide id="3" orient="horz" pos="1440">
          <p15:clr>
            <a:srgbClr val="A4A3A4"/>
          </p15:clr>
        </p15:guide>
        <p15:guide id="4" pos="4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93">
          <p15:clr>
            <a:srgbClr val="A4A3A4"/>
          </p15:clr>
        </p15:guide>
        <p15:guide id="2" pos="323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mes lavery" initials="jl" lastIdx="15" clrIdx="0"/>
  <p:cmAuthor id="1" name="JTSUZYC" initials="J" lastIdx="7" clrIdx="1"/>
  <p:cmAuthor id="2" name=" " initials=" " lastIdx="14" clrIdx="2"/>
  <p:cmAuthor id="3" name="Mundy, Jonathan (DPH)" initials="JMM" lastIdx="1" clrIdx="3"/>
  <p:cmAuthor id="4" name=" DDunn" initials=" DD" lastIdx="9" clrIdx="4"/>
  <p:cmAuthor id="5" name="Thompson, Tyson" initials="TT" lastIdx="2" clrIdx="5">
    <p:extLst/>
  </p:cmAuthor>
  <p:cmAuthor id="6" name="UmassUser" initials="U" lastIdx="2" clrIdx="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FF"/>
    <a:srgbClr val="0033CC"/>
    <a:srgbClr val="3399FF"/>
    <a:srgbClr val="FFFF00"/>
    <a:srgbClr val="66CCFF"/>
    <a:srgbClr val="FFFF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942" autoAdjust="0"/>
    <p:restoredTop sz="95608" autoAdjust="0"/>
  </p:normalViewPr>
  <p:slideViewPr>
    <p:cSldViewPr snapToGrid="0" snapToObjects="1">
      <p:cViewPr>
        <p:scale>
          <a:sx n="80" d="100"/>
          <a:sy n="80" d="100"/>
        </p:scale>
        <p:origin x="-96" y="-300"/>
      </p:cViewPr>
      <p:guideLst>
        <p:guide orient="horz" pos="4176"/>
        <p:guide orient="horz" pos="1278"/>
        <p:guide orient="horz" pos="1440"/>
        <p:guide pos="432"/>
      </p:guideLst>
    </p:cSldViewPr>
  </p:slideViewPr>
  <p:outlineViewPr>
    <p:cViewPr>
      <p:scale>
        <a:sx n="33" d="100"/>
        <a:sy n="33" d="100"/>
      </p:scale>
      <p:origin x="0" y="6444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>
        <p:scale>
          <a:sx n="100" d="100"/>
          <a:sy n="100" d="100"/>
        </p:scale>
        <p:origin x="-3552" y="-72"/>
      </p:cViewPr>
      <p:guideLst>
        <p:guide orient="horz" pos="2904"/>
        <p:guide pos="3214"/>
      </p:guideLst>
    </p:cSldViewPr>
  </p:notesViewPr>
  <p:gridSpacing cx="76200" cy="762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notesMaster" Target="notesMasters/notesMaster1.xml"/>
  <Relationship Id="rId2" Type="http://schemas.openxmlformats.org/officeDocument/2006/relationships/slideMaster" Target="slideMasters/slideMaster2.xml"/>
  <Relationship Id="rId20" Type="http://schemas.openxmlformats.org/officeDocument/2006/relationships/handoutMaster" Target="handoutMasters/handoutMaster1.xml"/>
  <Relationship Id="rId21" Type="http://schemas.openxmlformats.org/officeDocument/2006/relationships/commentAuthors" Target="commentAuthors.xml"/>
  <Relationship Id="rId22" Type="http://schemas.openxmlformats.org/officeDocument/2006/relationships/presProps" Target="presProps.xml"/>
  <Relationship Id="rId23" Type="http://schemas.openxmlformats.org/officeDocument/2006/relationships/viewProps" Target="viewProps.xml"/>
  <Relationship Id="rId24" Type="http://schemas.openxmlformats.org/officeDocument/2006/relationships/theme" Target="theme/theme1.xml"/>
  <Relationship Id="rId25" Type="http://schemas.openxmlformats.org/officeDocument/2006/relationships/tableStyles" Target="tableStyles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</Relationships>
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081D27-E5AB-4D3C-AB1E-ACA9A1C0B469}" type="doc">
      <dgm:prSet loTypeId="urn:microsoft.com/office/officeart/2005/8/layout/arrow2" loCatId="process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B0487574-E912-4B46-A022-9832AA176213}">
      <dgm:prSet phldrT="[Text]" custT="1"/>
      <dgm:spPr/>
      <dgm:t>
        <a:bodyPr/>
        <a:lstStyle/>
        <a:p>
          <a:r>
            <a:rPr lang="en-US" sz="1400" dirty="0" smtClean="0"/>
            <a:t>Drug Formulary Commission Statutory Mission</a:t>
          </a:r>
          <a:endParaRPr lang="en-US" sz="1400" dirty="0"/>
        </a:p>
      </dgm:t>
    </dgm:pt>
    <dgm:pt modelId="{BA7C6B8D-475E-4758-9903-E131F8E6D3E4}" type="parTrans" cxnId="{3577C0AF-03D4-4A25-8639-0EF638A3501A}">
      <dgm:prSet/>
      <dgm:spPr/>
      <dgm:t>
        <a:bodyPr/>
        <a:lstStyle/>
        <a:p>
          <a:endParaRPr lang="en-US"/>
        </a:p>
      </dgm:t>
    </dgm:pt>
    <dgm:pt modelId="{E407BEAC-D2D3-42FE-B9E9-05A19100838B}" type="sibTrans" cxnId="{3577C0AF-03D4-4A25-8639-0EF638A3501A}">
      <dgm:prSet/>
      <dgm:spPr/>
      <dgm:t>
        <a:bodyPr/>
        <a:lstStyle/>
        <a:p>
          <a:endParaRPr lang="en-US"/>
        </a:p>
      </dgm:t>
    </dgm:pt>
    <dgm:pt modelId="{7ED39856-B5C7-44A9-8D0B-00D5DC7EC893}">
      <dgm:prSet phldrT="[Text]" custT="1"/>
      <dgm:spPr/>
      <dgm:t>
        <a:bodyPr/>
        <a:lstStyle/>
        <a:p>
          <a:r>
            <a:rPr lang="en-US" sz="1400" dirty="0" smtClean="0"/>
            <a:t>Schedule II and III Opioid Universe</a:t>
          </a:r>
          <a:endParaRPr lang="en-US" sz="1400" dirty="0"/>
        </a:p>
      </dgm:t>
    </dgm:pt>
    <dgm:pt modelId="{EEFE08BF-DF22-4C15-A655-8FDF7DEF575A}" type="parTrans" cxnId="{4A818823-1CAF-4E01-8B53-627F3BDD0E62}">
      <dgm:prSet/>
      <dgm:spPr/>
      <dgm:t>
        <a:bodyPr/>
        <a:lstStyle/>
        <a:p>
          <a:endParaRPr lang="en-US"/>
        </a:p>
      </dgm:t>
    </dgm:pt>
    <dgm:pt modelId="{8EBF59F8-5DC6-475C-A489-76A61ACB797E}" type="sibTrans" cxnId="{4A818823-1CAF-4E01-8B53-627F3BDD0E62}">
      <dgm:prSet/>
      <dgm:spPr/>
      <dgm:t>
        <a:bodyPr/>
        <a:lstStyle/>
        <a:p>
          <a:endParaRPr lang="en-US"/>
        </a:p>
      </dgm:t>
    </dgm:pt>
    <dgm:pt modelId="{688F2228-C1F7-410B-BDA0-4E316FB63FA3}">
      <dgm:prSet phldrT="[Text]" custT="1"/>
      <dgm:spPr/>
      <dgm:t>
        <a:bodyPr/>
        <a:lstStyle/>
        <a:p>
          <a:r>
            <a:rPr lang="en-US" sz="1400" u="sng" dirty="0" smtClean="0"/>
            <a:t>Component 1: </a:t>
          </a:r>
          <a:r>
            <a:rPr lang="en-US" sz="1400" dirty="0" smtClean="0"/>
            <a:t>Drugs Of Heightened Public Health Risk</a:t>
          </a:r>
          <a:endParaRPr lang="en-US" sz="1400" dirty="0"/>
        </a:p>
      </dgm:t>
    </dgm:pt>
    <dgm:pt modelId="{E0E799F1-CB5F-4480-8F86-3CC17D344565}" type="parTrans" cxnId="{41EEE686-46AF-4726-BD51-F25B28273185}">
      <dgm:prSet/>
      <dgm:spPr/>
      <dgm:t>
        <a:bodyPr/>
        <a:lstStyle/>
        <a:p>
          <a:endParaRPr lang="en-US"/>
        </a:p>
      </dgm:t>
    </dgm:pt>
    <dgm:pt modelId="{9DC06DF3-CCD2-46FF-B4EC-2E9FCD53E4E5}" type="sibTrans" cxnId="{41EEE686-46AF-4726-BD51-F25B28273185}">
      <dgm:prSet/>
      <dgm:spPr/>
      <dgm:t>
        <a:bodyPr/>
        <a:lstStyle/>
        <a:p>
          <a:endParaRPr lang="en-US"/>
        </a:p>
      </dgm:t>
    </dgm:pt>
    <dgm:pt modelId="{F9D5B495-6EB8-4354-8B76-23693A36DD9D}">
      <dgm:prSet phldrT="[Text]" custT="1"/>
      <dgm:spPr/>
      <dgm:t>
        <a:bodyPr/>
        <a:lstStyle/>
        <a:p>
          <a:r>
            <a:rPr lang="en-US" sz="1400" u="sng" dirty="0" smtClean="0"/>
            <a:t>Component 2: </a:t>
          </a:r>
          <a:r>
            <a:rPr lang="en-US" sz="1400" u="none" dirty="0" smtClean="0"/>
            <a:t>Drug Formulary Therapeutic Substitutes With Abuse Deterrent Properties</a:t>
          </a:r>
          <a:endParaRPr lang="en-US" sz="1400" u="none" dirty="0"/>
        </a:p>
      </dgm:t>
    </dgm:pt>
    <dgm:pt modelId="{01EFF1AC-458F-46E6-9EC1-EA81C17D8B2B}" type="parTrans" cxnId="{22471F8B-C1D8-4541-ABCC-FC283047F20E}">
      <dgm:prSet/>
      <dgm:spPr/>
      <dgm:t>
        <a:bodyPr/>
        <a:lstStyle/>
        <a:p>
          <a:endParaRPr lang="en-US"/>
        </a:p>
      </dgm:t>
    </dgm:pt>
    <dgm:pt modelId="{50EF21E4-5A15-4FCA-BB75-6825CECA82E0}" type="sibTrans" cxnId="{22471F8B-C1D8-4541-ABCC-FC283047F20E}">
      <dgm:prSet/>
      <dgm:spPr/>
      <dgm:t>
        <a:bodyPr/>
        <a:lstStyle/>
        <a:p>
          <a:endParaRPr lang="en-US"/>
        </a:p>
      </dgm:t>
    </dgm:pt>
    <dgm:pt modelId="{D2EC3C59-DF47-4083-ADFB-BFF8C35D42AA}">
      <dgm:prSet phldrT="[Text]" custT="1"/>
      <dgm:spPr/>
      <dgm:t>
        <a:bodyPr/>
        <a:lstStyle/>
        <a:p>
          <a:r>
            <a:rPr lang="en-US" sz="1400" u="sng" dirty="0" smtClean="0"/>
            <a:t>Component 3: </a:t>
          </a:r>
          <a:r>
            <a:rPr lang="en-US" sz="1400" u="none" dirty="0" smtClean="0"/>
            <a:t>“Cross Walk”</a:t>
          </a:r>
          <a:endParaRPr lang="en-US" sz="1400" u="none" dirty="0"/>
        </a:p>
      </dgm:t>
    </dgm:pt>
    <dgm:pt modelId="{D6E7B609-E4D3-4783-A904-A2295E3B4098}" type="parTrans" cxnId="{B47875D2-2B46-465C-B629-4B28BDDA86F2}">
      <dgm:prSet/>
      <dgm:spPr/>
      <dgm:t>
        <a:bodyPr/>
        <a:lstStyle/>
        <a:p>
          <a:endParaRPr lang="en-US"/>
        </a:p>
      </dgm:t>
    </dgm:pt>
    <dgm:pt modelId="{285F071C-1579-42A6-8B96-09A93377B43F}" type="sibTrans" cxnId="{B47875D2-2B46-465C-B629-4B28BDDA86F2}">
      <dgm:prSet/>
      <dgm:spPr/>
      <dgm:t>
        <a:bodyPr/>
        <a:lstStyle/>
        <a:p>
          <a:endParaRPr lang="en-US"/>
        </a:p>
      </dgm:t>
    </dgm:pt>
    <dgm:pt modelId="{61C356CD-5674-42E3-8297-3B315095E45D}">
      <dgm:prSet phldrT="[Text]" custScaleX="229542" custScaleY="16107" custLinFactNeighborX="-3803" custLinFactNeighborY="-15429"/>
      <dgm:spPr/>
      <dgm:t>
        <a:bodyPr/>
        <a:lstStyle/>
        <a:p>
          <a:endParaRPr lang="en-US"/>
        </a:p>
      </dgm:t>
    </dgm:pt>
    <dgm:pt modelId="{6758815F-1805-4FE7-853C-013F2BE40D1E}" type="parTrans" cxnId="{FB4267B7-2A98-48BE-B17F-4468E820AFF3}">
      <dgm:prSet/>
      <dgm:spPr/>
      <dgm:t>
        <a:bodyPr/>
        <a:lstStyle/>
        <a:p>
          <a:endParaRPr lang="en-US"/>
        </a:p>
      </dgm:t>
    </dgm:pt>
    <dgm:pt modelId="{CD757A28-C541-4C17-A8F8-B5A6449822A6}" type="sibTrans" cxnId="{FB4267B7-2A98-48BE-B17F-4468E820AFF3}">
      <dgm:prSet/>
      <dgm:spPr/>
      <dgm:t>
        <a:bodyPr/>
        <a:lstStyle/>
        <a:p>
          <a:endParaRPr lang="en-US"/>
        </a:p>
      </dgm:t>
    </dgm:pt>
    <dgm:pt modelId="{9D9EF86C-1816-42EB-B82B-A76EB1EEC75B}" type="pres">
      <dgm:prSet presAssocID="{7C081D27-E5AB-4D3C-AB1E-ACA9A1C0B469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5DF0C62-7BD8-4140-8541-89316449C2D3}" type="pres">
      <dgm:prSet presAssocID="{7C081D27-E5AB-4D3C-AB1E-ACA9A1C0B469}" presName="arrow" presStyleLbl="bgShp" presStyleIdx="0" presStyleCnt="1" custScaleX="118813" custLinFactNeighborX="-3788"/>
      <dgm:spPr>
        <a:gradFill rotWithShape="0">
          <a:gsLst>
            <a:gs pos="0">
              <a:srgbClr val="0070C0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</dgm:spPr>
    </dgm:pt>
    <dgm:pt modelId="{4EFCF47A-6A58-422A-BC45-DD5BE2A9618F}" type="pres">
      <dgm:prSet presAssocID="{7C081D27-E5AB-4D3C-AB1E-ACA9A1C0B469}" presName="arrowDiagram5" presStyleCnt="0"/>
      <dgm:spPr/>
    </dgm:pt>
    <dgm:pt modelId="{237437B4-4FAA-4C7C-BDDE-901A8C41DBCF}" type="pres">
      <dgm:prSet presAssocID="{B0487574-E912-4B46-A022-9832AA176213}" presName="bullet5a" presStyleLbl="node1" presStyleIdx="0" presStyleCnt="5" custLinFactX="-205051" custLinFactY="59201" custLinFactNeighborX="-300000" custLinFactNeighborY="100000"/>
      <dgm:spPr>
        <a:solidFill>
          <a:srgbClr val="00B050"/>
        </a:solidFill>
      </dgm:spPr>
    </dgm:pt>
    <dgm:pt modelId="{9B03C6CA-A068-4E1A-90F2-AB34F75377A1}" type="pres">
      <dgm:prSet presAssocID="{B0487574-E912-4B46-A022-9832AA176213}" presName="textBox5a" presStyleLbl="revTx" presStyleIdx="0" presStyleCnt="5" custScaleX="236148" custScaleY="68067" custLinFactNeighborX="-43372" custLinFactNeighborY="2360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385027-6802-414F-9D23-1A9CEDD1AFDF}" type="pres">
      <dgm:prSet presAssocID="{7ED39856-B5C7-44A9-8D0B-00D5DC7EC893}" presName="bullet5b" presStyleLbl="node1" presStyleIdx="1" presStyleCnt="5" custLinFactX="-161889" custLinFactY="53273" custLinFactNeighborX="-200000" custLinFactNeighborY="100000"/>
      <dgm:spPr>
        <a:solidFill>
          <a:srgbClr val="00B050"/>
        </a:solidFill>
      </dgm:spPr>
    </dgm:pt>
    <dgm:pt modelId="{74F8581E-0C32-4195-AA3A-D45E364BFC40}" type="pres">
      <dgm:prSet presAssocID="{7ED39856-B5C7-44A9-8D0B-00D5DC7EC893}" presName="textBox5b" presStyleLbl="revTx" presStyleIdx="1" presStyleCnt="5" custScaleX="229542" custScaleY="16107" custLinFactNeighborX="-14234" custLinFactNeighborY="-94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62ED7A-4E41-4BEA-9FA7-668958BA784D}" type="pres">
      <dgm:prSet presAssocID="{688F2228-C1F7-410B-BDA0-4E316FB63FA3}" presName="bullet5c" presStyleLbl="node1" presStyleIdx="2" presStyleCnt="5" custLinFactX="-100000" custLinFactY="4569" custLinFactNeighborX="-186004" custLinFactNeighborY="100000"/>
      <dgm:spPr>
        <a:solidFill>
          <a:srgbClr val="00B050"/>
        </a:solidFill>
      </dgm:spPr>
    </dgm:pt>
    <dgm:pt modelId="{A8D5B825-0288-4C77-B597-21F30E7D1CBE}" type="pres">
      <dgm:prSet presAssocID="{688F2228-C1F7-410B-BDA0-4E316FB63FA3}" presName="textBox5c" presStyleLbl="revTx" presStyleIdx="2" presStyleCnt="5" custScaleX="167123" custScaleY="13728" custLinFactNeighborX="-70655" custLinFactNeighborY="-176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DA7405-021C-4B5A-ADC8-7545A7A5F23C}" type="pres">
      <dgm:prSet presAssocID="{F9D5B495-6EB8-4354-8B76-23693A36DD9D}" presName="bullet5d" presStyleLbl="node1" presStyleIdx="3" presStyleCnt="5" custScaleX="134946" custScaleY="128933" custLinFactNeighborX="60561" custLinFactNeighborY="-18385"/>
      <dgm:spPr>
        <a:solidFill>
          <a:srgbClr val="FF0000"/>
        </a:solidFill>
        <a:ln>
          <a:solidFill>
            <a:schemeClr val="bg1"/>
          </a:solidFill>
        </a:ln>
      </dgm:spPr>
      <dgm:t>
        <a:bodyPr/>
        <a:lstStyle/>
        <a:p>
          <a:endParaRPr lang="en-US"/>
        </a:p>
      </dgm:t>
    </dgm:pt>
    <dgm:pt modelId="{E6149B46-4296-456B-8851-78FC50163057}" type="pres">
      <dgm:prSet presAssocID="{F9D5B495-6EB8-4354-8B76-23693A36DD9D}" presName="textBox5d" presStyleLbl="revTx" presStyleIdx="3" presStyleCnt="5" custScaleX="265280" custScaleY="10749" custLinFactNeighborX="-25253" custLinFactNeighborY="-214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3EB9E5-50C9-41FF-9CEA-0C16B0ABED58}" type="pres">
      <dgm:prSet presAssocID="{D2EC3C59-DF47-4083-ADFB-BFF8C35D42AA}" presName="bullet5e" presStyleLbl="node1" presStyleIdx="4" presStyleCnt="5" custScaleX="78010" custScaleY="77796" custLinFactX="-200000" custLinFactY="9193" custLinFactNeighborX="-248738" custLinFactNeighborY="100000"/>
      <dgm:spPr>
        <a:solidFill>
          <a:srgbClr val="00B050"/>
        </a:solidFill>
      </dgm:spPr>
      <dgm:t>
        <a:bodyPr/>
        <a:lstStyle/>
        <a:p>
          <a:endParaRPr lang="en-US"/>
        </a:p>
      </dgm:t>
    </dgm:pt>
    <dgm:pt modelId="{DFBA22D8-9899-49A1-AC07-385FC0187D0F}" type="pres">
      <dgm:prSet presAssocID="{D2EC3C59-DF47-4083-ADFB-BFF8C35D42AA}" presName="textBox5e" presStyleLbl="revTx" presStyleIdx="4" presStyleCnt="5" custScaleX="202904" custScaleY="11068" custLinFactNeighborX="-68055" custLinFactNeighborY="-241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2471F8B-C1D8-4541-ABCC-FC283047F20E}" srcId="{7C081D27-E5AB-4D3C-AB1E-ACA9A1C0B469}" destId="{F9D5B495-6EB8-4354-8B76-23693A36DD9D}" srcOrd="3" destOrd="0" parTransId="{01EFF1AC-458F-46E6-9EC1-EA81C17D8B2B}" sibTransId="{50EF21E4-5A15-4FCA-BB75-6825CECA82E0}"/>
    <dgm:cxn modelId="{B47875D2-2B46-465C-B629-4B28BDDA86F2}" srcId="{7C081D27-E5AB-4D3C-AB1E-ACA9A1C0B469}" destId="{D2EC3C59-DF47-4083-ADFB-BFF8C35D42AA}" srcOrd="4" destOrd="0" parTransId="{D6E7B609-E4D3-4783-A904-A2295E3B4098}" sibTransId="{285F071C-1579-42A6-8B96-09A93377B43F}"/>
    <dgm:cxn modelId="{5364A2A8-321C-4CEC-B0A1-8A76F0CB9039}" type="presOf" srcId="{7ED39856-B5C7-44A9-8D0B-00D5DC7EC893}" destId="{74F8581E-0C32-4195-AA3A-D45E364BFC40}" srcOrd="0" destOrd="0" presId="urn:microsoft.com/office/officeart/2005/8/layout/arrow2"/>
    <dgm:cxn modelId="{0472EC92-5C09-4596-AF45-970E00EFA5B2}" type="presOf" srcId="{F9D5B495-6EB8-4354-8B76-23693A36DD9D}" destId="{E6149B46-4296-456B-8851-78FC50163057}" srcOrd="0" destOrd="0" presId="urn:microsoft.com/office/officeart/2005/8/layout/arrow2"/>
    <dgm:cxn modelId="{3577C0AF-03D4-4A25-8639-0EF638A3501A}" srcId="{7C081D27-E5AB-4D3C-AB1E-ACA9A1C0B469}" destId="{B0487574-E912-4B46-A022-9832AA176213}" srcOrd="0" destOrd="0" parTransId="{BA7C6B8D-475E-4758-9903-E131F8E6D3E4}" sibTransId="{E407BEAC-D2D3-42FE-B9E9-05A19100838B}"/>
    <dgm:cxn modelId="{DDD6FCBD-BFF7-4561-861F-39D5D2169849}" type="presOf" srcId="{D2EC3C59-DF47-4083-ADFB-BFF8C35D42AA}" destId="{DFBA22D8-9899-49A1-AC07-385FC0187D0F}" srcOrd="0" destOrd="0" presId="urn:microsoft.com/office/officeart/2005/8/layout/arrow2"/>
    <dgm:cxn modelId="{41EEE686-46AF-4726-BD51-F25B28273185}" srcId="{7C081D27-E5AB-4D3C-AB1E-ACA9A1C0B469}" destId="{688F2228-C1F7-410B-BDA0-4E316FB63FA3}" srcOrd="2" destOrd="0" parTransId="{E0E799F1-CB5F-4480-8F86-3CC17D344565}" sibTransId="{9DC06DF3-CCD2-46FF-B4EC-2E9FCD53E4E5}"/>
    <dgm:cxn modelId="{4A818823-1CAF-4E01-8B53-627F3BDD0E62}" srcId="{7C081D27-E5AB-4D3C-AB1E-ACA9A1C0B469}" destId="{7ED39856-B5C7-44A9-8D0B-00D5DC7EC893}" srcOrd="1" destOrd="0" parTransId="{EEFE08BF-DF22-4C15-A655-8FDF7DEF575A}" sibTransId="{8EBF59F8-5DC6-475C-A489-76A61ACB797E}"/>
    <dgm:cxn modelId="{3911BD45-1E66-452A-B6AE-C0A89E71CE3A}" type="presOf" srcId="{688F2228-C1F7-410B-BDA0-4E316FB63FA3}" destId="{A8D5B825-0288-4C77-B597-21F30E7D1CBE}" srcOrd="0" destOrd="0" presId="urn:microsoft.com/office/officeart/2005/8/layout/arrow2"/>
    <dgm:cxn modelId="{FEB66855-7012-4B7C-84EB-03B22E03227F}" type="presOf" srcId="{7C081D27-E5AB-4D3C-AB1E-ACA9A1C0B469}" destId="{9D9EF86C-1816-42EB-B82B-A76EB1EEC75B}" srcOrd="0" destOrd="0" presId="urn:microsoft.com/office/officeart/2005/8/layout/arrow2"/>
    <dgm:cxn modelId="{FB4267B7-2A98-48BE-B17F-4468E820AFF3}" srcId="{7C081D27-E5AB-4D3C-AB1E-ACA9A1C0B469}" destId="{61C356CD-5674-42E3-8297-3B315095E45D}" srcOrd="5" destOrd="0" parTransId="{6758815F-1805-4FE7-853C-013F2BE40D1E}" sibTransId="{CD757A28-C541-4C17-A8F8-B5A6449822A6}"/>
    <dgm:cxn modelId="{02F1BFF9-884D-43BC-BEFA-73A2DC273EC6}" type="presOf" srcId="{B0487574-E912-4B46-A022-9832AA176213}" destId="{9B03C6CA-A068-4E1A-90F2-AB34F75377A1}" srcOrd="0" destOrd="0" presId="urn:microsoft.com/office/officeart/2005/8/layout/arrow2"/>
    <dgm:cxn modelId="{65BA800E-1935-41F1-B17B-2586266AFE38}" type="presParOf" srcId="{9D9EF86C-1816-42EB-B82B-A76EB1EEC75B}" destId="{35DF0C62-7BD8-4140-8541-89316449C2D3}" srcOrd="0" destOrd="0" presId="urn:microsoft.com/office/officeart/2005/8/layout/arrow2"/>
    <dgm:cxn modelId="{E95EF511-65E1-4706-995A-B255131936FE}" type="presParOf" srcId="{9D9EF86C-1816-42EB-B82B-A76EB1EEC75B}" destId="{4EFCF47A-6A58-422A-BC45-DD5BE2A9618F}" srcOrd="1" destOrd="0" presId="urn:microsoft.com/office/officeart/2005/8/layout/arrow2"/>
    <dgm:cxn modelId="{12225C96-ECE2-4B63-A4A5-27058B3B221F}" type="presParOf" srcId="{4EFCF47A-6A58-422A-BC45-DD5BE2A9618F}" destId="{237437B4-4FAA-4C7C-BDDE-901A8C41DBCF}" srcOrd="0" destOrd="0" presId="urn:microsoft.com/office/officeart/2005/8/layout/arrow2"/>
    <dgm:cxn modelId="{C7D2D326-F7FE-45A6-8710-E98A8E8CAEB1}" type="presParOf" srcId="{4EFCF47A-6A58-422A-BC45-DD5BE2A9618F}" destId="{9B03C6CA-A068-4E1A-90F2-AB34F75377A1}" srcOrd="1" destOrd="0" presId="urn:microsoft.com/office/officeart/2005/8/layout/arrow2"/>
    <dgm:cxn modelId="{E03F7126-C537-4653-86F6-0902C77FA7E5}" type="presParOf" srcId="{4EFCF47A-6A58-422A-BC45-DD5BE2A9618F}" destId="{39385027-6802-414F-9D23-1A9CEDD1AFDF}" srcOrd="2" destOrd="0" presId="urn:microsoft.com/office/officeart/2005/8/layout/arrow2"/>
    <dgm:cxn modelId="{97BCF93D-029D-4F54-AA4A-96C8659C2E66}" type="presParOf" srcId="{4EFCF47A-6A58-422A-BC45-DD5BE2A9618F}" destId="{74F8581E-0C32-4195-AA3A-D45E364BFC40}" srcOrd="3" destOrd="0" presId="urn:microsoft.com/office/officeart/2005/8/layout/arrow2"/>
    <dgm:cxn modelId="{6EEDB27B-B6B6-482B-AF8E-EC7664EA04F8}" type="presParOf" srcId="{4EFCF47A-6A58-422A-BC45-DD5BE2A9618F}" destId="{ED62ED7A-4E41-4BEA-9FA7-668958BA784D}" srcOrd="4" destOrd="0" presId="urn:microsoft.com/office/officeart/2005/8/layout/arrow2"/>
    <dgm:cxn modelId="{60D8581E-16E6-4E0B-913E-F6BB3553C651}" type="presParOf" srcId="{4EFCF47A-6A58-422A-BC45-DD5BE2A9618F}" destId="{A8D5B825-0288-4C77-B597-21F30E7D1CBE}" srcOrd="5" destOrd="0" presId="urn:microsoft.com/office/officeart/2005/8/layout/arrow2"/>
    <dgm:cxn modelId="{48469416-336C-4714-B0C8-A6D1BA7DF83C}" type="presParOf" srcId="{4EFCF47A-6A58-422A-BC45-DD5BE2A9618F}" destId="{33DA7405-021C-4B5A-ADC8-7545A7A5F23C}" srcOrd="6" destOrd="0" presId="urn:microsoft.com/office/officeart/2005/8/layout/arrow2"/>
    <dgm:cxn modelId="{51C06267-5B86-4299-B56E-9FAB1D2D7FF8}" type="presParOf" srcId="{4EFCF47A-6A58-422A-BC45-DD5BE2A9618F}" destId="{E6149B46-4296-456B-8851-78FC50163057}" srcOrd="7" destOrd="0" presId="urn:microsoft.com/office/officeart/2005/8/layout/arrow2"/>
    <dgm:cxn modelId="{3C48D2D9-EBF3-4425-A04D-6FC503B0F751}" type="presParOf" srcId="{4EFCF47A-6A58-422A-BC45-DD5BE2A9618F}" destId="{943EB9E5-50C9-41FF-9CEA-0C16B0ABED58}" srcOrd="8" destOrd="0" presId="urn:microsoft.com/office/officeart/2005/8/layout/arrow2"/>
    <dgm:cxn modelId="{821D9700-8DED-46D6-9BF9-94682531C96C}" type="presParOf" srcId="{4EFCF47A-6A58-422A-BC45-DD5BE2A9618F}" destId="{DFBA22D8-9899-49A1-AC07-385FC0187D0F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DF0C62-7BD8-4140-8541-89316449C2D3}">
      <dsp:nvSpPr>
        <dsp:cNvPr id="0" name=""/>
        <dsp:cNvSpPr/>
      </dsp:nvSpPr>
      <dsp:spPr>
        <a:xfrm>
          <a:off x="-33334" y="0"/>
          <a:ext cx="8963015" cy="4714875"/>
        </a:xfrm>
        <a:prstGeom prst="swooshArrow">
          <a:avLst>
            <a:gd name="adj1" fmla="val 25000"/>
            <a:gd name="adj2" fmla="val 25000"/>
          </a:avLst>
        </a:prstGeom>
        <a:gradFill rotWithShape="0">
          <a:gsLst>
            <a:gs pos="0">
              <a:srgbClr val="0070C0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7437B4-4FAA-4C7C-BDDE-901A8C41DBCF}">
      <dsp:nvSpPr>
        <dsp:cNvPr id="0" name=""/>
        <dsp:cNvSpPr/>
      </dsp:nvSpPr>
      <dsp:spPr>
        <a:xfrm>
          <a:off x="543036" y="3782206"/>
          <a:ext cx="173507" cy="173507"/>
        </a:xfrm>
        <a:prstGeom prst="ellipse">
          <a:avLst/>
        </a:prstGeom>
        <a:solidFill>
          <a:srgbClr val="00B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B03C6CA-A068-4E1A-90F2-AB34F75377A1}">
      <dsp:nvSpPr>
        <dsp:cNvPr id="0" name=""/>
        <dsp:cNvSpPr/>
      </dsp:nvSpPr>
      <dsp:spPr>
        <a:xfrm>
          <a:off x="404739" y="3951067"/>
          <a:ext cx="2333703" cy="7638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938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Drug Formulary Commission Statutory Mission</a:t>
          </a:r>
          <a:endParaRPr lang="en-US" sz="1400" kern="1200" dirty="0"/>
        </a:p>
      </dsp:txBody>
      <dsp:txXfrm>
        <a:off x="404739" y="3951067"/>
        <a:ext cx="2333703" cy="763807"/>
      </dsp:txXfrm>
    </dsp:sp>
    <dsp:sp modelId="{39385027-6802-414F-9D23-1A9CEDD1AFDF}">
      <dsp:nvSpPr>
        <dsp:cNvPr id="0" name=""/>
        <dsp:cNvSpPr/>
      </dsp:nvSpPr>
      <dsp:spPr>
        <a:xfrm>
          <a:off x="1375733" y="3019807"/>
          <a:ext cx="271576" cy="271576"/>
        </a:xfrm>
        <a:prstGeom prst="ellipse">
          <a:avLst/>
        </a:prstGeom>
        <a:solidFill>
          <a:srgbClr val="00B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4F8581E-0C32-4195-AA3A-D45E364BFC40}">
      <dsp:nvSpPr>
        <dsp:cNvPr id="0" name=""/>
        <dsp:cNvSpPr/>
      </dsp:nvSpPr>
      <dsp:spPr>
        <a:xfrm>
          <a:off x="1504971" y="3381953"/>
          <a:ext cx="2874487" cy="3181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3903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Schedule II and III Opioid Universe</a:t>
          </a:r>
          <a:endParaRPr lang="en-US" sz="1400" kern="1200" dirty="0"/>
        </a:p>
      </dsp:txBody>
      <dsp:txXfrm>
        <a:off x="1504971" y="3381953"/>
        <a:ext cx="2874487" cy="318199"/>
      </dsp:txXfrm>
    </dsp:sp>
    <dsp:sp modelId="{ED62ED7A-4E41-4BEA-9FA7-668958BA784D}">
      <dsp:nvSpPr>
        <dsp:cNvPr id="0" name=""/>
        <dsp:cNvSpPr/>
      </dsp:nvSpPr>
      <dsp:spPr>
        <a:xfrm>
          <a:off x="2529920" y="2262710"/>
          <a:ext cx="362102" cy="362102"/>
        </a:xfrm>
        <a:prstGeom prst="ellipse">
          <a:avLst/>
        </a:prstGeom>
        <a:solidFill>
          <a:srgbClr val="00B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8D5B825-0288-4C77-B597-21F30E7D1CBE}">
      <dsp:nvSpPr>
        <dsp:cNvPr id="0" name=""/>
        <dsp:cNvSpPr/>
      </dsp:nvSpPr>
      <dsp:spPr>
        <a:xfrm>
          <a:off x="2229255" y="2741386"/>
          <a:ext cx="2433233" cy="3637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1871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u="sng" kern="1200" dirty="0" smtClean="0"/>
            <a:t>Component 1: </a:t>
          </a:r>
          <a:r>
            <a:rPr lang="en-US" sz="1400" kern="1200" dirty="0" smtClean="0"/>
            <a:t>Drugs Of Heightened Public Health Risk</a:t>
          </a:r>
          <a:endParaRPr lang="en-US" sz="1400" kern="1200" dirty="0"/>
        </a:p>
      </dsp:txBody>
      <dsp:txXfrm>
        <a:off x="2229255" y="2741386"/>
        <a:ext cx="2433233" cy="363759"/>
      </dsp:txXfrm>
    </dsp:sp>
    <dsp:sp modelId="{33DA7405-021C-4B5A-ADC8-7545A7A5F23C}">
      <dsp:nvSpPr>
        <dsp:cNvPr id="0" name=""/>
        <dsp:cNvSpPr/>
      </dsp:nvSpPr>
      <dsp:spPr>
        <a:xfrm>
          <a:off x="5170224" y="1168399"/>
          <a:ext cx="631163" cy="603039"/>
        </a:xfrm>
        <a:prstGeom prst="ellipse">
          <a:avLst/>
        </a:prstGeom>
        <a:solidFill>
          <a:srgbClr val="FF0000"/>
        </a:solidFill>
        <a:ln w="38100" cap="flat" cmpd="sng" algn="ctr">
          <a:solidFill>
            <a:schemeClr val="bg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6149B46-4296-456B-8851-78FC50163057}">
      <dsp:nvSpPr>
        <dsp:cNvPr id="0" name=""/>
        <dsp:cNvSpPr/>
      </dsp:nvSpPr>
      <dsp:spPr>
        <a:xfrm>
          <a:off x="3574706" y="2289341"/>
          <a:ext cx="4002438" cy="3395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833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u="sng" kern="1200" dirty="0" smtClean="0"/>
            <a:t>Component 2: </a:t>
          </a:r>
          <a:r>
            <a:rPr lang="en-US" sz="1400" u="none" kern="1200" dirty="0" smtClean="0"/>
            <a:t>Drug Formulary Therapeutic Substitutes With Abuse Deterrent Properties</a:t>
          </a:r>
          <a:endParaRPr lang="en-US" sz="1400" u="none" kern="1200" dirty="0"/>
        </a:p>
      </dsp:txBody>
      <dsp:txXfrm>
        <a:off x="3574706" y="2289341"/>
        <a:ext cx="4002438" cy="339557"/>
      </dsp:txXfrm>
    </dsp:sp>
    <dsp:sp modelId="{943EB9E5-50C9-41FF-9CEA-0C16B0ABED58}">
      <dsp:nvSpPr>
        <dsp:cNvPr id="0" name=""/>
        <dsp:cNvSpPr/>
      </dsp:nvSpPr>
      <dsp:spPr>
        <a:xfrm>
          <a:off x="3804558" y="1663657"/>
          <a:ext cx="464908" cy="463633"/>
        </a:xfrm>
        <a:prstGeom prst="ellipse">
          <a:avLst/>
        </a:prstGeom>
        <a:solidFill>
          <a:srgbClr val="00B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FBA22D8-9899-49A1-AC07-385FC0187D0F}">
      <dsp:nvSpPr>
        <dsp:cNvPr id="0" name=""/>
        <dsp:cNvSpPr/>
      </dsp:nvSpPr>
      <dsp:spPr>
        <a:xfrm>
          <a:off x="4908238" y="1949548"/>
          <a:ext cx="3061334" cy="3840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5787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u="sng" kern="1200" dirty="0" smtClean="0"/>
            <a:t>Component 3: </a:t>
          </a:r>
          <a:r>
            <a:rPr lang="en-US" sz="1400" u="none" kern="1200" dirty="0" smtClean="0"/>
            <a:t>“Cross Walk”</a:t>
          </a:r>
          <a:endParaRPr lang="en-US" sz="1400" u="none" kern="1200" dirty="0"/>
        </a:p>
      </dsp:txBody>
      <dsp:txXfrm>
        <a:off x="4908238" y="1949548"/>
        <a:ext cx="3061334" cy="3840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?>

<Relationships xmlns="http://schemas.openxmlformats.org/package/2006/relationships">
  <Relationship Id="rId1" Type="http://schemas.openxmlformats.org/officeDocument/2006/relationships/theme" Target="../theme/theme4.xml"/>
</Relationships>
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4"/>
            <a:ext cx="2973388" cy="46037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098" tIns="44548" rIns="89098" bIns="44548" numCol="1" anchor="t" anchorCtr="0" compatLnSpc="1">
            <a:prstTxWarp prst="textNoShape">
              <a:avLst/>
            </a:prstTxWarp>
          </a:bodyPr>
          <a:lstStyle>
            <a:lvl1pPr defTabSz="891173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6" y="4"/>
            <a:ext cx="2973387" cy="46037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098" tIns="44548" rIns="89098" bIns="44548" numCol="1" anchor="t" anchorCtr="0" compatLnSpc="1">
            <a:prstTxWarp prst="textNoShape">
              <a:avLst/>
            </a:prstTxWarp>
          </a:bodyPr>
          <a:lstStyle>
            <a:lvl1pPr algn="r" defTabSz="891173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755063"/>
            <a:ext cx="2973388" cy="46037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098" tIns="44548" rIns="89098" bIns="44548" numCol="1" anchor="b" anchorCtr="0" compatLnSpc="1">
            <a:prstTxWarp prst="textNoShape">
              <a:avLst/>
            </a:prstTxWarp>
          </a:bodyPr>
          <a:lstStyle>
            <a:lvl1pPr defTabSz="891173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6" y="8755063"/>
            <a:ext cx="2973387" cy="46037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098" tIns="44548" rIns="89098" bIns="44548" numCol="1" anchor="b" anchorCtr="0" compatLnSpc="1">
            <a:prstTxWarp prst="textNoShape">
              <a:avLst/>
            </a:prstTxWarp>
          </a:bodyPr>
          <a:lstStyle>
            <a:lvl1pPr algn="r" defTabSz="89090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69F0119-6389-4524-A96E-26C421590CB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504975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?>

<Relationships xmlns="http://schemas.openxmlformats.org/package/2006/relationships">
  <Relationship Id="rId1" Type="http://schemas.openxmlformats.org/officeDocument/2006/relationships/theme" Target="../theme/theme3.xml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3"/>
            <a:ext cx="2973388" cy="454024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098" tIns="44548" rIns="89098" bIns="44548" numCol="1" anchor="t" anchorCtr="0" compatLnSpc="1">
            <a:prstTxWarp prst="textNoShape">
              <a:avLst/>
            </a:prstTxWarp>
          </a:bodyPr>
          <a:lstStyle>
            <a:lvl1pPr defTabSz="891173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6" y="3"/>
            <a:ext cx="2973387" cy="454024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098" tIns="44548" rIns="89098" bIns="44548" numCol="1" anchor="t" anchorCtr="0" compatLnSpc="1">
            <a:prstTxWarp prst="textNoShape">
              <a:avLst/>
            </a:prstTxWarp>
          </a:bodyPr>
          <a:lstStyle>
            <a:lvl1pPr algn="r" defTabSz="891173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39838" y="677863"/>
            <a:ext cx="4457700" cy="3344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31814" y="4379916"/>
            <a:ext cx="6021388" cy="385127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098" tIns="44548" rIns="89098" bIns="445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4"/>
            <a:endParaRPr lang="en-US" noProof="0"/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61415"/>
            <a:ext cx="2973388" cy="454024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098" tIns="44548" rIns="89098" bIns="44548" numCol="1" anchor="b" anchorCtr="0" compatLnSpc="1">
            <a:prstTxWarp prst="textNoShape">
              <a:avLst/>
            </a:prstTxWarp>
          </a:bodyPr>
          <a:lstStyle>
            <a:lvl1pPr defTabSz="891173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6" y="8761415"/>
            <a:ext cx="2973387" cy="454024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098" tIns="44548" rIns="89098" bIns="44548" numCol="1" anchor="b" anchorCtr="0" compatLnSpc="1">
            <a:prstTxWarp prst="textNoShape">
              <a:avLst/>
            </a:prstTxWarp>
          </a:bodyPr>
          <a:lstStyle>
            <a:lvl1pPr algn="r" defTabSz="89090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0666A00B-8F32-4C58-AE5D-E5C374E71AD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771487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just" rtl="0" eaLnBrk="0" fontAlgn="base" hangingPunct="0">
      <a:spcBef>
        <a:spcPct val="30000"/>
      </a:spcBef>
      <a:spcAft>
        <a:spcPct val="30000"/>
      </a:spcAft>
      <a:buFont typeface="Monotype Sorts"/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just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just" rtl="0" eaLnBrk="0" fontAlgn="base" hangingPunct="0">
      <a:spcBef>
        <a:spcPct val="30000"/>
      </a:spcBef>
      <a:spcAft>
        <a:spcPct val="0"/>
      </a:spcAft>
      <a:buFont typeface="Arial" pitchFamily="34" charset="0"/>
      <a:buChar char="–"/>
      <a:defRPr sz="10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.xml"/>
</Relationships>

</file>

<file path=ppt/notesSlides/_rels/notesSlide10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6.xml"/>
</Relationships>

</file>

<file path=ppt/notesSlides/_rels/notesSlide2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2.xml"/>
</Relationships>

</file>

<file path=ppt/notesSlides/_rels/notesSlide3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3.xml"/>
</Relationships>

</file>

<file path=ppt/notesSlides/_rels/notesSlide4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4.xml"/>
</Relationships>

</file>

<file path=ppt/notesSlides/_rels/notesSlide5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5.xml"/>
</Relationships>

</file>

<file path=ppt/notesSlides/_rels/notesSlide6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6.xml"/>
</Relationships>

</file>

<file path=ppt/notesSlides/_rels/notesSlide7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8.xml"/>
</Relationships>

</file>

<file path=ppt/notesSlides/_rels/notesSlide8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0.xml"/>
</Relationships>

</file>

<file path=ppt/notesSlides/_rels/notesSlide9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5.xml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just" defTabSz="890907">
              <a:spcBef>
                <a:spcPct val="30000"/>
              </a:spcBef>
              <a:spcAft>
                <a:spcPct val="30000"/>
              </a:spcAft>
              <a:buFont typeface="Monotype Sorts" pitchFamily="-84" charset="2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37955" indent="-283829" algn="just" defTabSz="890907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33739" indent="-225486" algn="just" defTabSz="890907">
              <a:spcBef>
                <a:spcPct val="30000"/>
              </a:spcBef>
              <a:buFont typeface="Arial" pitchFamily="34" charset="0"/>
              <a:buChar char="–"/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89441" indent="-225486" defTabSz="890907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43567" indent="-225486" defTabSz="890907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497692" indent="-225486" defTabSz="89090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51819" indent="-225486" defTabSz="89090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05946" indent="-225486" defTabSz="89090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60072" indent="-225486" defTabSz="89090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A0B862E1-B834-4F96-875A-0719CF179818}" type="slidenum">
              <a:rPr lang="en-US" altLang="en-US" smtClean="0">
                <a:latin typeface="Times New Roman" pitchFamily="18" charset="0"/>
              </a:rPr>
              <a:pPr algn="r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</a:t>
            </a:fld>
            <a:endParaRPr lang="en-US" altLang="en-US" dirty="0" smtClean="0">
              <a:latin typeface="Times New Roman" pitchFamily="18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28089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66A00B-8F32-4C58-AE5D-E5C374E71ADD}" type="slidenum">
              <a:rPr lang="en-US" altLang="en-US" smtClean="0"/>
              <a:pPr>
                <a:defRPr/>
              </a:pPr>
              <a:t>16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073775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66A00B-8F32-4C58-AE5D-E5C374E71ADD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145965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8B130E-1B03-4486-B2EA-7DC980626923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015828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just" defTabSz="890907">
              <a:spcBef>
                <a:spcPct val="30000"/>
              </a:spcBef>
              <a:spcAft>
                <a:spcPct val="30000"/>
              </a:spcAft>
              <a:buFont typeface="Monotype Sorts" pitchFamily="-84" charset="2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37955" indent="-283829" algn="just" defTabSz="890907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33739" indent="-225486" algn="just" defTabSz="890907">
              <a:spcBef>
                <a:spcPct val="30000"/>
              </a:spcBef>
              <a:buFont typeface="Arial" pitchFamily="34" charset="0"/>
              <a:buChar char="–"/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89441" indent="-225486" defTabSz="890907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43567" indent="-225486" defTabSz="890907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497692" indent="-225486" defTabSz="89090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51819" indent="-225486" defTabSz="89090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05946" indent="-225486" defTabSz="89090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60072" indent="-225486" defTabSz="89090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A0B862E1-B834-4F96-875A-0719CF179818}" type="slidenum">
              <a:rPr lang="en-US" altLang="en-US" smtClean="0">
                <a:latin typeface="Times New Roman" pitchFamily="18" charset="0"/>
              </a:rPr>
              <a:pPr algn="r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4</a:t>
            </a:fld>
            <a:endParaRPr lang="en-US" altLang="en-US" dirty="0" smtClean="0">
              <a:latin typeface="Times New Roman" pitchFamily="18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62531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66A00B-8F32-4C58-AE5D-E5C374E71ADD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091037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2DF401F-6A1E-4D6A-AEB0-523B9AD4F615}" type="slidenum">
              <a:rPr lang="en-US" altLang="en-US" smtClean="0"/>
              <a:pPr>
                <a:defRPr/>
              </a:pPr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864929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8B130E-1B03-4486-B2EA-7DC980626923}" type="slidenum">
              <a:rPr lang="en-US" altLang="en-US" smtClean="0"/>
              <a:pPr>
                <a:defRPr/>
              </a:pPr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015828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8B130E-1B03-4486-B2EA-7DC980626923}" type="slidenum">
              <a:rPr lang="en-US" altLang="en-US" smtClean="0"/>
              <a:pPr>
                <a:defRPr/>
              </a:pPr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015828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66A00B-8F32-4C58-AE5D-E5C374E71ADD}" type="slidenum">
              <a:rPr lang="en-US" altLang="en-US" smtClean="0"/>
              <a:pPr>
                <a:defRPr/>
              </a:pPr>
              <a:t>15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07377593"/>
      </p:ext>
    </p:extLst>
  </p:cSld>
  <p:clrMapOvr>
    <a:masterClrMapping/>
  </p:clrMapOvr>
</p:notes>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1.png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1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2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2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 smtClean="0">
              <a:latin typeface="Calibri" pitchFamily="34" charset="0"/>
              <a:cs typeface="+mn-cs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 smtClean="0">
              <a:cs typeface="+mn-cs"/>
            </a:endParaRPr>
          </a:p>
        </p:txBody>
      </p:sp>
      <p:pic>
        <p:nvPicPr>
          <p:cNvPr id="6" name="Picture 4" descr="banner"/>
          <p:cNvPicPr>
            <a:picLocks noChangeAspect="1" noChangeArrowheads="1"/>
          </p:cNvPicPr>
          <p:nvPr/>
        </p:nvPicPr>
        <p:blipFill>
          <a:blip r:embed="rId2"/>
          <a:srcRect b="8861"/>
          <a:stretch>
            <a:fillRect/>
          </a:stretch>
        </p:blipFill>
        <p:spPr bwMode="auto">
          <a:xfrm>
            <a:off x="-3175" y="223838"/>
            <a:ext cx="91582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01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201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9D7F867-08F4-46E3-9E98-A1517B9214A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2125" y="223838"/>
            <a:ext cx="2127250" cy="5902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3838"/>
            <a:ext cx="6232525" cy="59023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4B970A05-0208-4120-ABAD-DE3FEDF0D5E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223838"/>
            <a:ext cx="4818062" cy="708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314450"/>
            <a:ext cx="8229600" cy="4811713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7EC041A5-8B8E-4AEA-A855-A8575A48410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223838"/>
            <a:ext cx="4818062" cy="708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14450"/>
            <a:ext cx="8229600" cy="23288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795713"/>
            <a:ext cx="8229600" cy="2330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67DE6B27-9B6B-4852-9D7E-042B72701F0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03/14/2016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9998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03/14/2016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1272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03/14/2016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5896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03/14/2016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0029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03/14/2016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9167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03/14/2016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474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8DE3B031-7C70-4991-8DFB-9E9DDFF7991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03/14/2016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571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03/14/2016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1850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03/14/2016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0969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03/14/2016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5707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03/14/2016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DE73B3D-7A01-4DB2-B7FB-59C8EAFB34F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14450"/>
            <a:ext cx="4038600" cy="4811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14450"/>
            <a:ext cx="4038600" cy="4811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A3C572B2-80BA-4F31-B395-8512BDF87E0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29F25C9C-3A0B-47AD-886F-7F0717C5077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EA8F2145-DE93-4A77-8079-724DD4E4095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6CE889AE-8169-4C06-9039-49920E0CE8F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F7DC65C6-86CA-4180-BB8C-675B89DFE50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7352570D-30E4-4B7D-87D8-F233648E1AB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slideLayout" Target="../slideLayouts/slideLayout13.xml"/>
  <Relationship Id="rId14" Type="http://schemas.openxmlformats.org/officeDocument/2006/relationships/theme" Target="../theme/theme1.xml"/>
  <Relationship Id="rId15" Type="http://schemas.openxmlformats.org/officeDocument/2006/relationships/image" Target="../media/image1.png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_rels/slideMaster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4.xml"/>
  <Relationship Id="rId10" Type="http://schemas.openxmlformats.org/officeDocument/2006/relationships/slideLayout" Target="../slideLayouts/slideLayout23.xml"/>
  <Relationship Id="rId11" Type="http://schemas.openxmlformats.org/officeDocument/2006/relationships/slideLayout" Target="../slideLayouts/slideLayout24.xml"/>
  <Relationship Id="rId12" Type="http://schemas.openxmlformats.org/officeDocument/2006/relationships/theme" Target="../theme/theme2.xml"/>
  <Relationship Id="rId2" Type="http://schemas.openxmlformats.org/officeDocument/2006/relationships/slideLayout" Target="../slideLayouts/slideLayout15.xml"/>
  <Relationship Id="rId3" Type="http://schemas.openxmlformats.org/officeDocument/2006/relationships/slideLayout" Target="../slideLayouts/slideLayout16.xml"/>
  <Relationship Id="rId4" Type="http://schemas.openxmlformats.org/officeDocument/2006/relationships/slideLayout" Target="../slideLayouts/slideLayout17.xml"/>
  <Relationship Id="rId5" Type="http://schemas.openxmlformats.org/officeDocument/2006/relationships/slideLayout" Target="../slideLayouts/slideLayout18.xml"/>
  <Relationship Id="rId6" Type="http://schemas.openxmlformats.org/officeDocument/2006/relationships/slideLayout" Target="../slideLayouts/slideLayout19.xml"/>
  <Relationship Id="rId7" Type="http://schemas.openxmlformats.org/officeDocument/2006/relationships/slideLayout" Target="../slideLayouts/slideLayout20.xml"/>
  <Relationship Id="rId8" Type="http://schemas.openxmlformats.org/officeDocument/2006/relationships/slideLayout" Target="../slideLayouts/slideLayout21.xml"/>
  <Relationship Id="rId9" Type="http://schemas.openxmlformats.org/officeDocument/2006/relationships/slideLayout" Target="../slideLayouts/slideLayout22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 smtClean="0">
              <a:latin typeface="Calibri" pitchFamily="34" charset="0"/>
              <a:cs typeface="+mn-cs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51313" y="223838"/>
            <a:ext cx="48180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14450"/>
            <a:ext cx="8229600" cy="481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556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556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20060A82-B2AB-49E4-8F89-B9F7E7F29D8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1031" name="Picture 4" descr="banner"/>
          <p:cNvPicPr>
            <a:picLocks noChangeAspect="1" noChangeArrowheads="1"/>
          </p:cNvPicPr>
          <p:nvPr/>
        </p:nvPicPr>
        <p:blipFill>
          <a:blip r:embed="rId15"/>
          <a:srcRect r="56197" b="8861"/>
          <a:stretch>
            <a:fillRect/>
          </a:stretch>
        </p:blipFill>
        <p:spPr bwMode="auto">
          <a:xfrm>
            <a:off x="-3175" y="223838"/>
            <a:ext cx="40116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72" r:id="rId1"/>
    <p:sldLayoutId id="2147484460" r:id="rId2"/>
    <p:sldLayoutId id="2147484461" r:id="rId3"/>
    <p:sldLayoutId id="2147484462" r:id="rId4"/>
    <p:sldLayoutId id="2147484463" r:id="rId5"/>
    <p:sldLayoutId id="2147484464" r:id="rId6"/>
    <p:sldLayoutId id="2147484465" r:id="rId7"/>
    <p:sldLayoutId id="2147484466" r:id="rId8"/>
    <p:sldLayoutId id="2147484467" r:id="rId9"/>
    <p:sldLayoutId id="2147484468" r:id="rId10"/>
    <p:sldLayoutId id="2147484469" r:id="rId11"/>
    <p:sldLayoutId id="2147484470" r:id="rId12"/>
    <p:sldLayoutId id="214748447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E4B91-3BE7-4B50-95AB-43E873F2CC47}" type="datetimeFigureOut">
              <a:rPr lang="en-US" smtClean="0"/>
              <a:pPr/>
              <a:t>03/14/2016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324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4" r:id="rId1"/>
    <p:sldLayoutId id="2147484475" r:id="rId2"/>
    <p:sldLayoutId id="2147484476" r:id="rId3"/>
    <p:sldLayoutId id="2147484477" r:id="rId4"/>
    <p:sldLayoutId id="2147484478" r:id="rId5"/>
    <p:sldLayoutId id="2147484479" r:id="rId6"/>
    <p:sldLayoutId id="2147484480" r:id="rId7"/>
    <p:sldLayoutId id="2147484481" r:id="rId8"/>
    <p:sldLayoutId id="2147484482" r:id="rId9"/>
    <p:sldLayoutId id="2147484483" r:id="rId10"/>
    <p:sldLayoutId id="21474844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7.xml"/>
  <Relationship Id="rId2" Type="http://schemas.openxmlformats.org/officeDocument/2006/relationships/notesSlide" Target="../notesSlides/notesSlide1.xml"/>
  <Relationship Id="rId3" Type="http://schemas.openxmlformats.org/officeDocument/2006/relationships/image" Target="../media/image1.png"/>
</Relationships>

</file>

<file path=ppt/slides/_rels/slide1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8.xml"/>
</Relationships>

</file>

<file path=ppt/slides/_rels/slide1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9.xml"/>
</Relationships>

</file>

<file path=ppt/slides/_rels/slide1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10.xml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6.xml"/>
  <Relationship Id="rId2" Type="http://schemas.openxmlformats.org/officeDocument/2006/relationships/notesSlide" Target="../notesSlides/notesSlide2.xml"/>
  <Relationship Id="rId3" Type="http://schemas.openxmlformats.org/officeDocument/2006/relationships/diagramData" Target="../diagrams/data1.xml"/>
  <Relationship Id="rId4" Type="http://schemas.openxmlformats.org/officeDocument/2006/relationships/diagramLayout" Target="../diagrams/layout1.xml"/>
  <Relationship Id="rId5" Type="http://schemas.openxmlformats.org/officeDocument/2006/relationships/diagramQuickStyle" Target="../diagrams/quickStyle1.xml"/>
  <Relationship Id="rId6" Type="http://schemas.openxmlformats.org/officeDocument/2006/relationships/diagramColors" Target="../diagrams/colors1.xml"/>
  <Relationship Id="rId7" Type="http://schemas.microsoft.com/office/2007/relationships/diagramDrawing" Target="../diagrams/drawing1.xml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3.xml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7.xml"/>
  <Relationship Id="rId2" Type="http://schemas.openxmlformats.org/officeDocument/2006/relationships/notesSlide" Target="../notesSlides/notesSlide4.xml"/>
  <Relationship Id="rId3" Type="http://schemas.openxmlformats.org/officeDocument/2006/relationships/image" Target="../media/image1.png"/>
</Relationships>

</file>

<file path=ppt/slides/_rels/slide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5.xml"/>
</Relationships>

</file>

<file path=ppt/slides/_rels/slide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7.xml"/>
  <Relationship Id="rId2" Type="http://schemas.openxmlformats.org/officeDocument/2006/relationships/notesSlide" Target="../notesSlides/notesSlide6.xml"/>
  <Relationship Id="rId3" Type="http://schemas.openxmlformats.org/officeDocument/2006/relationships/image" Target="../media/image2.wmf"/>
</Relationships>

</file>

<file path=ppt/slides/_rels/slide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7.xml"/>
</Relationships>

</file>

<file path=ppt/slides/_rels/slide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981950" y="6245225"/>
            <a:ext cx="944563" cy="47625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2048DBD3-BAE2-4420-B05C-C59463502FAC}" type="slidenum">
              <a:rPr lang="en-US" altLang="en-US" smtClean="0"/>
              <a:pPr/>
              <a:t>1</a:t>
            </a:fld>
            <a:endParaRPr lang="en-US" altLang="en-US" dirty="0" smtClean="0"/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800" dirty="0">
              <a:latin typeface="Arial" pitchFamily="34" charset="0"/>
            </a:endParaRPr>
          </a:p>
        </p:txBody>
      </p:sp>
      <p:sp>
        <p:nvSpPr>
          <p:cNvPr id="3076" name="Text Box 7"/>
          <p:cNvSpPr txBox="1">
            <a:spLocks noChangeArrowheads="1"/>
          </p:cNvSpPr>
          <p:nvPr/>
        </p:nvSpPr>
        <p:spPr bwMode="auto">
          <a:xfrm>
            <a:off x="233363" y="2001838"/>
            <a:ext cx="8770937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4000" b="1" dirty="0" smtClean="0">
                <a:solidFill>
                  <a:srgbClr val="003366"/>
                </a:solidFill>
              </a:rPr>
              <a:t> </a:t>
            </a:r>
            <a:r>
              <a:rPr lang="en-US" altLang="en-US" sz="4000" b="1" dirty="0">
                <a:solidFill>
                  <a:schemeClr val="accent6"/>
                </a:solidFill>
              </a:rPr>
              <a:t>Drug Formulary Commission</a:t>
            </a:r>
          </a:p>
        </p:txBody>
      </p:sp>
      <p:pic>
        <p:nvPicPr>
          <p:cNvPr id="3077" name="Picture 4" descr="banner"/>
          <p:cNvPicPr>
            <a:picLocks noChangeAspect="1" noChangeArrowheads="1"/>
          </p:cNvPicPr>
          <p:nvPr/>
        </p:nvPicPr>
        <p:blipFill>
          <a:blip r:embed="rId3"/>
          <a:srcRect b="8861"/>
          <a:stretch>
            <a:fillRect/>
          </a:stretch>
        </p:blipFill>
        <p:spPr bwMode="auto">
          <a:xfrm>
            <a:off x="-3175" y="223838"/>
            <a:ext cx="91582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Text Box 7"/>
          <p:cNvSpPr txBox="1">
            <a:spLocks noChangeArrowheads="1"/>
          </p:cNvSpPr>
          <p:nvPr/>
        </p:nvSpPr>
        <p:spPr bwMode="auto">
          <a:xfrm>
            <a:off x="309563" y="3854450"/>
            <a:ext cx="8616950" cy="1570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en-US" b="1" dirty="0">
              <a:solidFill>
                <a:srgbClr val="003366"/>
              </a:solidFill>
            </a:endParaRPr>
          </a:p>
          <a:p>
            <a:pPr algn="ctr"/>
            <a:r>
              <a:rPr lang="en-US" altLang="en-US" b="1" dirty="0">
                <a:solidFill>
                  <a:schemeClr val="accent6"/>
                </a:solidFill>
              </a:rPr>
              <a:t>Bureau of Health Care Safety and Quality</a:t>
            </a:r>
          </a:p>
          <a:p>
            <a:pPr algn="ctr"/>
            <a:r>
              <a:rPr lang="en-US" altLang="en-US" b="1" dirty="0">
                <a:solidFill>
                  <a:schemeClr val="accent6"/>
                </a:solidFill>
              </a:rPr>
              <a:t>Department of Public Health</a:t>
            </a:r>
          </a:p>
          <a:p>
            <a:pPr algn="ctr"/>
            <a:r>
              <a:rPr lang="en-US" altLang="en-US" b="1" dirty="0" smtClean="0">
                <a:solidFill>
                  <a:schemeClr val="accent6"/>
                </a:solidFill>
              </a:rPr>
              <a:t>March 17, 2016</a:t>
            </a:r>
            <a:endParaRPr lang="en-US" altLang="en-US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1351724"/>
            <a:ext cx="8229600" cy="5252275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Section 13 of Chapter 17 of the General Laws, which states, in relevant part: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… In </a:t>
            </a:r>
            <a:r>
              <a:rPr lang="en-US" sz="2400" dirty="0"/>
              <a:t>considering whether a drug is a </a:t>
            </a:r>
            <a:r>
              <a:rPr lang="en-US" sz="2400" b="1" dirty="0"/>
              <a:t>chemically equivalent substitution </a:t>
            </a:r>
            <a:r>
              <a:rPr lang="en-US" sz="2400" dirty="0"/>
              <a:t>the commission shall consider: the </a:t>
            </a:r>
            <a:r>
              <a:rPr lang="en-US" sz="2400" b="1" dirty="0"/>
              <a:t>accessibility</a:t>
            </a:r>
            <a:r>
              <a:rPr lang="en-US" sz="2400" dirty="0"/>
              <a:t> of the drug and its proposed substitute; whether the drug's substitute is </a:t>
            </a:r>
            <a:r>
              <a:rPr lang="en-US" sz="2400" b="1" dirty="0"/>
              <a:t>cost</a:t>
            </a:r>
            <a:r>
              <a:rPr lang="en-US" sz="2400" dirty="0"/>
              <a:t> prohibitive; the </a:t>
            </a:r>
            <a:r>
              <a:rPr lang="en-US" sz="2400" b="1" dirty="0"/>
              <a:t>effectiveness</a:t>
            </a:r>
            <a:r>
              <a:rPr lang="en-US" sz="2400" dirty="0"/>
              <a:t> of the substitution; and whether, based upon the current patterns of abuse and misuse, the drug's substitute incorporates abuse deterrent technology that will be an </a:t>
            </a:r>
            <a:r>
              <a:rPr lang="en-US" sz="2400" b="1" dirty="0"/>
              <a:t>effective deterrent </a:t>
            </a:r>
            <a:r>
              <a:rPr lang="en-US" sz="2400" dirty="0"/>
              <a:t>to such abuse and misuse. </a:t>
            </a:r>
          </a:p>
        </p:txBody>
      </p:sp>
      <p:sp>
        <p:nvSpPr>
          <p:cNvPr id="5123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13371AC1-581A-418D-850E-7D5F110287A7}" type="slidenum">
              <a:rPr lang="en-US" altLang="en-US" smtClean="0"/>
              <a:pPr/>
              <a:t>10</a:t>
            </a:fld>
            <a:endParaRPr lang="en-US" alt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44962" y="316716"/>
            <a:ext cx="4816475" cy="5778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+mj-lt"/>
                <a:ea typeface="+mj-ea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kern="0" dirty="0" smtClean="0"/>
              <a:t> Drug Product Criteria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115430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 Drug Product </a:t>
            </a:r>
            <a:r>
              <a:rPr lang="en-US" dirty="0" smtClean="0"/>
              <a:t>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dirty="0" smtClean="0"/>
              <a:t>Drug Efficacy</a:t>
            </a:r>
          </a:p>
          <a:p>
            <a:endParaRPr lang="en-US" sz="2400" dirty="0" smtClean="0"/>
          </a:p>
          <a:p>
            <a:r>
              <a:rPr lang="en-US" sz="2400" dirty="0" smtClean="0"/>
              <a:t>Every drug product on List A and List B has been FDA approved for the treatment of pain.</a:t>
            </a:r>
          </a:p>
          <a:p>
            <a:endParaRPr lang="en-US" sz="2400" dirty="0" smtClean="0"/>
          </a:p>
          <a:p>
            <a:r>
              <a:rPr lang="en-US" sz="2400" dirty="0" smtClean="0"/>
              <a:t>As such, every drug product meets the criteria for effectiveness, as set forth by the statute.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571937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 Drug Product </a:t>
            </a:r>
            <a:r>
              <a:rPr lang="en-US" dirty="0" smtClean="0"/>
              <a:t>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dirty="0" smtClean="0"/>
              <a:t>Accessibility</a:t>
            </a:r>
          </a:p>
          <a:p>
            <a:endParaRPr lang="en-US" sz="1200" dirty="0" smtClean="0"/>
          </a:p>
          <a:p>
            <a:r>
              <a:rPr lang="en-US" sz="2400" dirty="0"/>
              <a:t>DFC staff has pulled the utilization data from the Prescription Monitoring Program </a:t>
            </a:r>
            <a:r>
              <a:rPr lang="en-US" sz="2400" dirty="0" smtClean="0"/>
              <a:t>for:</a:t>
            </a:r>
          </a:p>
          <a:p>
            <a:pPr lvl="1"/>
            <a:r>
              <a:rPr lang="en-US" sz="2000" dirty="0"/>
              <a:t>E</a:t>
            </a:r>
            <a:r>
              <a:rPr lang="en-US" sz="2000" dirty="0" smtClean="0"/>
              <a:t>ach of the 5 drug products on List A; and </a:t>
            </a:r>
          </a:p>
          <a:p>
            <a:pPr lvl="1"/>
            <a:r>
              <a:rPr lang="en-US" sz="2000" dirty="0" smtClean="0"/>
              <a:t>Each of the 64 name brand drug products extracted from the 28 generic drug products on List B.</a:t>
            </a:r>
          </a:p>
          <a:p>
            <a:pPr lvl="1"/>
            <a:endParaRPr lang="en-US" sz="1200" dirty="0" smtClean="0"/>
          </a:p>
          <a:p>
            <a:r>
              <a:rPr lang="en-US" sz="2400" dirty="0" smtClean="0"/>
              <a:t>This data will demonstrate whether the drug is accessible.</a:t>
            </a:r>
          </a:p>
          <a:p>
            <a:endParaRPr lang="en-US" sz="1200" dirty="0" smtClean="0"/>
          </a:p>
          <a:p>
            <a:r>
              <a:rPr lang="en-US" sz="2400" dirty="0" smtClean="0"/>
              <a:t>This data has been compiled on a chart with the cost data.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12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98621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 Drug Product </a:t>
            </a:r>
            <a:r>
              <a:rPr lang="en-US" dirty="0" smtClean="0"/>
              <a:t>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dirty="0" smtClean="0"/>
              <a:t>Cost</a:t>
            </a:r>
          </a:p>
          <a:p>
            <a:pPr marL="0" indent="0">
              <a:buNone/>
            </a:pPr>
            <a:endParaRPr lang="en-US" sz="1200" dirty="0" smtClean="0"/>
          </a:p>
          <a:p>
            <a:r>
              <a:rPr lang="en-US" sz="2400" dirty="0"/>
              <a:t>DFC staff has pulled the </a:t>
            </a:r>
            <a:r>
              <a:rPr lang="en-US" sz="2400" dirty="0" smtClean="0"/>
              <a:t>wholesale acquisition cost (WAC) values from Red Book (</a:t>
            </a:r>
            <a:r>
              <a:rPr lang="en-US" sz="2400" dirty="0"/>
              <a:t>a standard price </a:t>
            </a:r>
            <a:r>
              <a:rPr lang="en-US" sz="2400" dirty="0" smtClean="0"/>
              <a:t>compendium </a:t>
            </a:r>
            <a:r>
              <a:rPr lang="en-US" sz="2400" dirty="0"/>
              <a:t>of </a:t>
            </a:r>
            <a:r>
              <a:rPr lang="en-US" sz="2400" dirty="0" smtClean="0"/>
              <a:t>drugs) for:</a:t>
            </a:r>
          </a:p>
          <a:p>
            <a:pPr lvl="1"/>
            <a:r>
              <a:rPr lang="en-US" sz="2000" dirty="0"/>
              <a:t>E</a:t>
            </a:r>
            <a:r>
              <a:rPr lang="en-US" sz="2000" dirty="0" smtClean="0"/>
              <a:t>ach of the 5 drug products on List A; and </a:t>
            </a:r>
          </a:p>
          <a:p>
            <a:pPr lvl="1"/>
            <a:r>
              <a:rPr lang="en-US" sz="2000" dirty="0"/>
              <a:t>Each of the 64 name brand drug products extracted from the 28 generic drug products on List B</a:t>
            </a:r>
            <a:r>
              <a:rPr lang="en-US" sz="2000" dirty="0" smtClean="0"/>
              <a:t>.</a:t>
            </a:r>
          </a:p>
          <a:p>
            <a:pPr lvl="1"/>
            <a:endParaRPr lang="en-US" sz="1200" dirty="0"/>
          </a:p>
          <a:p>
            <a:r>
              <a:rPr lang="en-US" sz="2400" dirty="0" smtClean="0"/>
              <a:t>This data will demonstrate the relative costs of the drug products.</a:t>
            </a:r>
          </a:p>
          <a:p>
            <a:endParaRPr lang="en-US" sz="1200" dirty="0" smtClean="0"/>
          </a:p>
          <a:p>
            <a:r>
              <a:rPr lang="en-US" sz="2400" dirty="0" smtClean="0"/>
              <a:t>This data has been compiled on a chart with the accessibility data.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13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476975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 Drug Product </a:t>
            </a:r>
            <a:r>
              <a:rPr lang="en-US" dirty="0" smtClean="0"/>
              <a:t>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dirty="0" smtClean="0"/>
              <a:t>ADP Efficacy</a:t>
            </a:r>
          </a:p>
          <a:p>
            <a:endParaRPr lang="en-US" sz="1200" dirty="0" smtClean="0"/>
          </a:p>
          <a:p>
            <a:r>
              <a:rPr lang="en-US" sz="2400" dirty="0" smtClean="0"/>
              <a:t>Several considerations factor into a determination whether the ADP of any of the 5 List A drugs is effective.</a:t>
            </a:r>
          </a:p>
          <a:p>
            <a:endParaRPr lang="en-US" sz="1200" dirty="0" smtClean="0"/>
          </a:p>
          <a:p>
            <a:r>
              <a:rPr lang="en-US" sz="2400" dirty="0" smtClean="0"/>
              <a:t>Just as the commission developed a monograph to assist in the evaluation of each of these drugs as a potential substitute, the staff has developed a checklist to assist in the determination of ADP efficacy.</a:t>
            </a:r>
          </a:p>
          <a:p>
            <a:endParaRPr lang="en-US" sz="1200" dirty="0" smtClean="0"/>
          </a:p>
          <a:p>
            <a:r>
              <a:rPr lang="en-US" sz="2400" dirty="0" smtClean="0"/>
              <a:t>This group will have the opportunity to edit and vote on this checklist in real time.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14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744542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3600" dirty="0" smtClean="0">
              <a:solidFill>
                <a:srgbClr val="0070C0"/>
              </a:solidFill>
            </a:endParaRPr>
          </a:p>
          <a:p>
            <a:r>
              <a:rPr lang="en-US" sz="3600" dirty="0" smtClean="0">
                <a:solidFill>
                  <a:srgbClr val="7030A0"/>
                </a:solidFill>
              </a:rPr>
              <a:t>April 7, </a:t>
            </a:r>
            <a:r>
              <a:rPr lang="en-US" sz="3600" dirty="0">
                <a:solidFill>
                  <a:srgbClr val="7030A0"/>
                </a:solidFill>
              </a:rPr>
              <a:t>2016 </a:t>
            </a:r>
            <a:r>
              <a:rPr lang="en-US" sz="3600" dirty="0" smtClean="0">
                <a:solidFill>
                  <a:srgbClr val="7030A0"/>
                </a:solidFill>
              </a:rPr>
              <a:t>		2:00PM-5:00PM</a:t>
            </a:r>
            <a:endParaRPr lang="en-US" sz="3600" dirty="0">
              <a:solidFill>
                <a:srgbClr val="7030A0"/>
              </a:solidFill>
            </a:endParaRPr>
          </a:p>
          <a:p>
            <a:r>
              <a:rPr lang="en-US" sz="3600" dirty="0" smtClean="0">
                <a:solidFill>
                  <a:srgbClr val="0070C0"/>
                </a:solidFill>
              </a:rPr>
              <a:t>April 21, </a:t>
            </a:r>
            <a:r>
              <a:rPr lang="en-US" sz="3600" dirty="0">
                <a:solidFill>
                  <a:srgbClr val="0070C0"/>
                </a:solidFill>
              </a:rPr>
              <a:t>2016 </a:t>
            </a:r>
            <a:r>
              <a:rPr lang="en-US" sz="3600" dirty="0" smtClean="0">
                <a:solidFill>
                  <a:srgbClr val="0070C0"/>
                </a:solidFill>
              </a:rPr>
              <a:t>		9:00AM-12:00PM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April School Vacation</a:t>
            </a:r>
            <a:endParaRPr lang="en-US" dirty="0">
              <a:solidFill>
                <a:srgbClr val="0070C0"/>
              </a:solidFill>
            </a:endParaRPr>
          </a:p>
          <a:p>
            <a:r>
              <a:rPr lang="en-US" sz="3600" dirty="0" smtClean="0">
                <a:solidFill>
                  <a:srgbClr val="7030A0"/>
                </a:solidFill>
              </a:rPr>
              <a:t>May 5, </a:t>
            </a:r>
            <a:r>
              <a:rPr lang="en-US" sz="3600" dirty="0">
                <a:solidFill>
                  <a:srgbClr val="7030A0"/>
                </a:solidFill>
              </a:rPr>
              <a:t>2016 </a:t>
            </a:r>
            <a:r>
              <a:rPr lang="en-US" sz="3600" dirty="0" smtClean="0">
                <a:solidFill>
                  <a:srgbClr val="7030A0"/>
                </a:solidFill>
              </a:rPr>
              <a:t>			2:00PM-5:00PM</a:t>
            </a:r>
            <a:endParaRPr lang="en-US" sz="3600" dirty="0">
              <a:solidFill>
                <a:srgbClr val="7030A0"/>
              </a:solidFill>
            </a:endParaRPr>
          </a:p>
          <a:p>
            <a:r>
              <a:rPr lang="en-US" sz="3600" dirty="0" smtClean="0">
                <a:solidFill>
                  <a:srgbClr val="0070C0"/>
                </a:solidFill>
              </a:rPr>
              <a:t>May 19, </a:t>
            </a:r>
            <a:r>
              <a:rPr lang="en-US" sz="3600" dirty="0">
                <a:solidFill>
                  <a:srgbClr val="0070C0"/>
                </a:solidFill>
              </a:rPr>
              <a:t>2016 </a:t>
            </a:r>
            <a:r>
              <a:rPr lang="en-US" sz="3600" dirty="0" smtClean="0">
                <a:solidFill>
                  <a:srgbClr val="0070C0"/>
                </a:solidFill>
              </a:rPr>
              <a:t>		9:00AM-12:00PM</a:t>
            </a:r>
            <a:endParaRPr lang="en-US" sz="36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15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284325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Meeting Recap</a:t>
            </a:r>
          </a:p>
          <a:p>
            <a:pPr>
              <a:buNone/>
            </a:pPr>
            <a:endParaRPr lang="en-US" sz="1800" dirty="0" smtClean="0"/>
          </a:p>
          <a:p>
            <a:r>
              <a:rPr lang="en-US" dirty="0" smtClean="0"/>
              <a:t>Review of takeaways</a:t>
            </a:r>
          </a:p>
          <a:p>
            <a:pPr>
              <a:buNone/>
            </a:pPr>
            <a:endParaRPr lang="en-US" sz="1800" dirty="0" smtClean="0"/>
          </a:p>
          <a:p>
            <a:r>
              <a:rPr lang="en-US" dirty="0" smtClean="0"/>
              <a:t>Next steps</a:t>
            </a:r>
          </a:p>
          <a:p>
            <a:endParaRPr lang="en-US" sz="1800" dirty="0"/>
          </a:p>
          <a:p>
            <a:r>
              <a:rPr lang="en-US" dirty="0" smtClean="0"/>
              <a:t>Next Meeting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April 7, 2016			2:00PM-5:00PM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0070C0"/>
                </a:solidFill>
              </a:rPr>
              <a:t>	</a:t>
            </a:r>
            <a:r>
              <a:rPr lang="en-US" dirty="0" smtClean="0">
                <a:solidFill>
                  <a:srgbClr val="0070C0"/>
                </a:solidFill>
              </a:rPr>
              <a:t>				250 Washington Street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16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88184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FC836EB3-6A9C-4CF1-AF8B-A21DAA8B0336}" type="slidenum">
              <a:rPr lang="en-US" altLang="en-US" smtClean="0"/>
              <a:pPr/>
              <a:t>2</a:t>
            </a:fld>
            <a:endParaRPr lang="en-US" altLang="en-US" dirty="0" smtClean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118071949"/>
              </p:ext>
            </p:extLst>
          </p:nvPr>
        </p:nvGraphicFramePr>
        <p:xfrm>
          <a:off x="114299" y="1209675"/>
          <a:ext cx="8963025" cy="4714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Oval 4"/>
          <p:cNvSpPr/>
          <p:nvPr/>
        </p:nvSpPr>
        <p:spPr>
          <a:xfrm>
            <a:off x="6977063" y="2028825"/>
            <a:ext cx="814387" cy="698500"/>
          </a:xfrm>
          <a:prstGeom prst="ellipse">
            <a:avLst/>
          </a:prstGeom>
          <a:solidFill>
            <a:srgbClr val="0070C0"/>
          </a:solidFill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4101" name="Group 8"/>
          <p:cNvGrpSpPr>
            <a:grpSpLocks/>
          </p:cNvGrpSpPr>
          <p:nvPr/>
        </p:nvGrpSpPr>
        <p:grpSpPr bwMode="auto">
          <a:xfrm>
            <a:off x="6754813" y="2786063"/>
            <a:ext cx="2214562" cy="319087"/>
            <a:chOff x="1635596" y="3263204"/>
            <a:chExt cx="2874487" cy="318199"/>
          </a:xfrm>
        </p:grpSpPr>
        <p:sp>
          <p:nvSpPr>
            <p:cNvPr id="10" name="Rectangle 9"/>
            <p:cNvSpPr/>
            <p:nvPr/>
          </p:nvSpPr>
          <p:spPr>
            <a:xfrm>
              <a:off x="1635596" y="3263204"/>
              <a:ext cx="2874487" cy="318199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1635596" y="3263204"/>
              <a:ext cx="2874487" cy="31819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143903" tIns="0" rIns="0" bIns="0" spcCol="1270"/>
            <a:lstStyle/>
            <a:p>
              <a:pPr defTabSz="6223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dirty="0"/>
                <a:t>Draft Formulary </a:t>
              </a:r>
            </a:p>
          </p:txBody>
        </p:sp>
      </p:grpSp>
      <p:sp>
        <p:nvSpPr>
          <p:cNvPr id="41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Opening Remarks</a:t>
            </a:r>
          </a:p>
        </p:txBody>
      </p:sp>
    </p:spTree>
    <p:extLst>
      <p:ext uri="{BB962C8B-B14F-4D97-AF65-F5344CB8AC3E}">
        <p14:creationId xmlns:p14="http://schemas.microsoft.com/office/powerpoint/2010/main" val="2979898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1351724"/>
            <a:ext cx="8229600" cy="5252275"/>
          </a:xfrm>
        </p:spPr>
        <p:txBody>
          <a:bodyPr/>
          <a:lstStyle/>
          <a:p>
            <a:pPr>
              <a:spcAft>
                <a:spcPts val="1800"/>
              </a:spcAft>
              <a:buSzPct val="75000"/>
            </a:pPr>
            <a:r>
              <a:rPr lang="en-US" altLang="en-US" sz="2400" dirty="0" smtClean="0"/>
              <a:t>Review of March 3rd</a:t>
            </a:r>
            <a:r>
              <a:rPr lang="en-US" altLang="en-US" sz="2400" baseline="30000" dirty="0" smtClean="0"/>
              <a:t> </a:t>
            </a:r>
            <a:r>
              <a:rPr lang="en-US" altLang="en-US" sz="2400" dirty="0" smtClean="0"/>
              <a:t>meeting</a:t>
            </a:r>
          </a:p>
          <a:p>
            <a:pPr lvl="1">
              <a:spcAft>
                <a:spcPts val="1800"/>
              </a:spcAft>
              <a:buSzPct val="75000"/>
            </a:pPr>
            <a:r>
              <a:rPr lang="en-US" altLang="en-US" sz="2000" dirty="0" smtClean="0"/>
              <a:t>Voted to defer consideration of </a:t>
            </a:r>
            <a:r>
              <a:rPr lang="en-US" altLang="en-US" sz="2000" dirty="0" err="1" smtClean="0"/>
              <a:t>Zohydro</a:t>
            </a:r>
            <a:r>
              <a:rPr lang="en-US" altLang="en-US" sz="2000" dirty="0" smtClean="0"/>
              <a:t> ER for Crosswalk evaluation</a:t>
            </a:r>
          </a:p>
          <a:p>
            <a:pPr lvl="1">
              <a:spcAft>
                <a:spcPts val="1800"/>
              </a:spcAft>
              <a:buSzPct val="75000"/>
            </a:pPr>
            <a:r>
              <a:rPr lang="en-US" altLang="en-US" sz="2000" dirty="0" smtClean="0"/>
              <a:t>Began discussion of Crosswalk structure</a:t>
            </a:r>
          </a:p>
          <a:p>
            <a:pPr marL="457200" lvl="1" indent="0">
              <a:spcAft>
                <a:spcPts val="1800"/>
              </a:spcAft>
              <a:buSzPct val="75000"/>
              <a:buNone/>
            </a:pPr>
            <a:endParaRPr lang="en-US" altLang="en-US" sz="2000" dirty="0"/>
          </a:p>
          <a:p>
            <a:pPr>
              <a:spcAft>
                <a:spcPts val="1800"/>
              </a:spcAft>
              <a:buSzPct val="75000"/>
            </a:pPr>
            <a:r>
              <a:rPr lang="en-US" altLang="en-US" sz="2400" dirty="0" smtClean="0"/>
              <a:t>Continued discussion of crosswalk structure</a:t>
            </a:r>
          </a:p>
          <a:p>
            <a:pPr lvl="1">
              <a:spcAft>
                <a:spcPts val="1800"/>
              </a:spcAft>
              <a:buSzPct val="75000"/>
            </a:pPr>
            <a:r>
              <a:rPr lang="en-US" altLang="en-US" sz="2000" dirty="0" smtClean="0"/>
              <a:t>Definition of “Chemically Equivalent Substitution”</a:t>
            </a:r>
          </a:p>
          <a:p>
            <a:pPr lvl="1">
              <a:spcAft>
                <a:spcPts val="1800"/>
              </a:spcAft>
              <a:buSzPct val="75000"/>
            </a:pPr>
            <a:r>
              <a:rPr lang="en-US" altLang="en-US" sz="2000" dirty="0" smtClean="0"/>
              <a:t>Drug Product Criteria</a:t>
            </a:r>
          </a:p>
          <a:p>
            <a:pPr lvl="2">
              <a:spcAft>
                <a:spcPts val="1800"/>
              </a:spcAft>
              <a:buSzPct val="75000"/>
            </a:pPr>
            <a:r>
              <a:rPr lang="en-US" altLang="en-US" sz="1600" dirty="0" smtClean="0"/>
              <a:t>Drug Efficacy;  Cost;  Accessibility;  Efficacy of Abuse Deterrent Property (ADP)</a:t>
            </a:r>
            <a:endParaRPr lang="en-US" altLang="en-US" sz="1600" dirty="0"/>
          </a:p>
        </p:txBody>
      </p:sp>
      <p:sp>
        <p:nvSpPr>
          <p:cNvPr id="5123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13371AC1-581A-418D-850E-7D5F110287A7}" type="slidenum">
              <a:rPr lang="en-US" altLang="en-US" smtClean="0"/>
              <a:pPr/>
              <a:t>3</a:t>
            </a:fld>
            <a:endParaRPr lang="en-US" alt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44963" y="336550"/>
            <a:ext cx="4816475" cy="5778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+mj-lt"/>
                <a:ea typeface="+mj-ea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kern="0" dirty="0" smtClean="0"/>
              <a:t> Presentation Agenda</a:t>
            </a:r>
            <a:endParaRPr lang="en-US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981950" y="6245225"/>
            <a:ext cx="944563" cy="47625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2048DBD3-BAE2-4420-B05C-C59463502FAC}" type="slidenum">
              <a:rPr lang="en-US" altLang="en-US" smtClean="0"/>
              <a:pPr/>
              <a:t>4</a:t>
            </a:fld>
            <a:endParaRPr lang="en-US" altLang="en-US" dirty="0" smtClean="0"/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800" dirty="0">
              <a:latin typeface="Arial" pitchFamily="34" charset="0"/>
            </a:endParaRPr>
          </a:p>
        </p:txBody>
      </p:sp>
      <p:pic>
        <p:nvPicPr>
          <p:cNvPr id="3077" name="Picture 4" descr="banner"/>
          <p:cNvPicPr>
            <a:picLocks noChangeAspect="1" noChangeArrowheads="1"/>
          </p:cNvPicPr>
          <p:nvPr/>
        </p:nvPicPr>
        <p:blipFill>
          <a:blip r:embed="rId3"/>
          <a:srcRect b="8861"/>
          <a:stretch>
            <a:fillRect/>
          </a:stretch>
        </p:blipFill>
        <p:spPr bwMode="auto">
          <a:xfrm>
            <a:off x="-3175" y="223838"/>
            <a:ext cx="91582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Text Box 7"/>
          <p:cNvSpPr txBox="1">
            <a:spLocks noChangeArrowheads="1"/>
          </p:cNvSpPr>
          <p:nvPr/>
        </p:nvSpPr>
        <p:spPr bwMode="auto">
          <a:xfrm>
            <a:off x="2398817" y="2649765"/>
            <a:ext cx="3716976" cy="15696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 algn="ctr"/>
            <a:r>
              <a:rPr lang="en-US" sz="4800" b="1" dirty="0" smtClean="0">
                <a:solidFill>
                  <a:schemeClr val="accent6"/>
                </a:solidFill>
              </a:rPr>
              <a:t>Crosswalk</a:t>
            </a:r>
          </a:p>
          <a:p>
            <a:pPr lvl="1" algn="ctr"/>
            <a:r>
              <a:rPr lang="en-US" sz="4800" b="1" dirty="0" smtClean="0">
                <a:solidFill>
                  <a:schemeClr val="accent6"/>
                </a:solidFill>
              </a:rPr>
              <a:t>Structure</a:t>
            </a:r>
            <a:endParaRPr lang="en-US" sz="4800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8491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lide Number Placeholder 3"/>
          <p:cNvSpPr>
            <a:spLocks noGrp="1"/>
          </p:cNvSpPr>
          <p:nvPr>
            <p:ph type="sldNum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1400" dirty="0" smtClean="0"/>
              <a:t>Slide </a:t>
            </a:r>
            <a:fld id="{DF725521-6814-462B-9FF8-E6EB53EE0ABB}" type="slidenum">
              <a:rPr lang="en-US" altLang="en-US" sz="1400" smtClean="0"/>
              <a:pPr eaLnBrk="1" hangingPunct="1">
                <a:defRPr/>
              </a:pPr>
              <a:t>5</a:t>
            </a:fld>
            <a:endParaRPr lang="en-US" altLang="en-US" sz="1400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44963" y="8709"/>
            <a:ext cx="4816475" cy="949233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+mj-lt"/>
                <a:ea typeface="+mj-ea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dirty="0" smtClean="0"/>
              <a:t>List A: Drug Products </a:t>
            </a:r>
          </a:p>
          <a:p>
            <a:pPr>
              <a:defRPr/>
            </a:pPr>
            <a:r>
              <a:rPr lang="en-US" sz="2000" dirty="0" smtClean="0"/>
              <a:t>Advanced to Component 3</a:t>
            </a:r>
          </a:p>
          <a:p>
            <a:pPr>
              <a:defRPr/>
            </a:pPr>
            <a:r>
              <a:rPr lang="en-US" sz="2000" dirty="0" smtClean="0"/>
              <a:t>as Potential Substitutes</a:t>
            </a:r>
            <a:endParaRPr lang="en-US" sz="2000" kern="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1795792"/>
              </p:ext>
            </p:extLst>
          </p:nvPr>
        </p:nvGraphicFramePr>
        <p:xfrm>
          <a:off x="204717" y="1706393"/>
          <a:ext cx="8756721" cy="4658781"/>
        </p:xfrm>
        <a:graphic>
          <a:graphicData uri="http://schemas.openxmlformats.org/drawingml/2006/table">
            <a:tbl>
              <a:tblPr/>
              <a:tblGrid>
                <a:gridCol w="1128509"/>
                <a:gridCol w="1186428"/>
                <a:gridCol w="1635584"/>
                <a:gridCol w="1062126"/>
                <a:gridCol w="1680773"/>
                <a:gridCol w="2063301"/>
              </a:tblGrid>
              <a:tr h="6094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Product Name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Manufacturer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Ingredient(s)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Dose Form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Method of Abuse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Deterrence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Date DFC</a:t>
                      </a:r>
                      <a:r>
                        <a:rPr lang="en-US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Advanced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75984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OxyContin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Purdue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Oxycodone 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Tablet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Crush-resistant Formulation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January 7, 2016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81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Hysingla 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Purdue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Hydrocodone 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Tablet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Crush-resistant Formulation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December 17, 2015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064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Embeda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Pfizer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Morphine ER and Naltrexone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Capsule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Antagonist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January 7, 2016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48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Oxaydo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Egalet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Oxycodone ER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Tablet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Aversion technology with assumed ADF properties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February 4, 2016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584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Nucynta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ER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Jansen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Tapentadol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Tablet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Crush-resistant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formulation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February 4, 2016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144963" y="1226003"/>
            <a:ext cx="1036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LIST 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849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1"/>
          <p:cNvSpPr>
            <a:spLocks noGrp="1"/>
          </p:cNvSpPr>
          <p:nvPr>
            <p:ph type="sldNum" sz="quarter" idx="11"/>
          </p:nvPr>
        </p:nvSpPr>
        <p:spPr>
          <a:xfrm>
            <a:off x="8062913" y="6350000"/>
            <a:ext cx="965200" cy="47625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4E48F799-D4A7-46EC-9AD0-6BE3BF69497B}" type="slidenum">
              <a:rPr lang="en-US" altLang="en-US" smtClean="0"/>
              <a:pPr/>
              <a:t>6</a:t>
            </a:fld>
            <a:endParaRPr lang="en-US" altLang="en-US" dirty="0" smtClean="0"/>
          </a:p>
        </p:txBody>
      </p:sp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4435475" y="170452"/>
            <a:ext cx="4164013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 smtClean="0">
                <a:solidFill>
                  <a:schemeClr val="bg1"/>
                </a:solidFill>
              </a:rPr>
              <a:t>List B: Generic Drug Products with a Heightened Public Health </a:t>
            </a:r>
            <a:r>
              <a:rPr lang="en-US" sz="2000" b="1" dirty="0">
                <a:solidFill>
                  <a:schemeClr val="bg1"/>
                </a:solidFill>
              </a:rPr>
              <a:t>Risk</a:t>
            </a:r>
            <a:endParaRPr lang="en-US" altLang="en-US" sz="2000" b="1" dirty="0">
              <a:solidFill>
                <a:schemeClr val="bg1"/>
              </a:solidFill>
            </a:endParaRPr>
          </a:p>
        </p:txBody>
      </p:sp>
      <p:pic>
        <p:nvPicPr>
          <p:cNvPr id="1843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09675" y="1918834"/>
            <a:ext cx="6586538" cy="435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3473574" y="1306282"/>
            <a:ext cx="23275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LIST B - Generic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668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Crosswalk </a:t>
            </a:r>
            <a:r>
              <a:rPr lang="en-US" dirty="0" smtClean="0"/>
              <a:t>Structure:</a:t>
            </a:r>
            <a:br>
              <a:rPr lang="en-US" dirty="0" smtClean="0"/>
            </a:br>
            <a:r>
              <a:rPr lang="en-US" dirty="0" smtClean="0"/>
              <a:t>Drug Formulary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List A is comprised of 5 potential substitutes of varying strengths.</a:t>
            </a:r>
          </a:p>
          <a:p>
            <a:endParaRPr lang="en-US" sz="2400" dirty="0" smtClean="0"/>
          </a:p>
          <a:p>
            <a:r>
              <a:rPr lang="en-US" sz="2400" dirty="0" smtClean="0"/>
              <a:t>List B is comprised of 28 generic drug products, which, when the 5 potential substitutes are extracted, equals 64 total Heightened Public Health Risk (HPHR) brand name drug products of varying strengths.</a:t>
            </a:r>
          </a:p>
          <a:p>
            <a:endParaRPr lang="en-US" sz="2400" dirty="0" smtClean="0"/>
          </a:p>
          <a:p>
            <a:r>
              <a:rPr lang="en-US" sz="2400" dirty="0"/>
              <a:t>The goal of the crosswalk is to determine whether </a:t>
            </a:r>
            <a:r>
              <a:rPr lang="en-US" sz="2400" dirty="0" smtClean="0"/>
              <a:t>a </a:t>
            </a:r>
            <a:r>
              <a:rPr lang="en-US" sz="2400" dirty="0"/>
              <a:t>drug product on List A should be substituted for one or more drug products on List B</a:t>
            </a:r>
            <a:r>
              <a:rPr lang="en-US" sz="2400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652336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1351724"/>
            <a:ext cx="8229600" cy="5252275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Section 13 of Chapter 17 of the General Laws, which states, in relevant part: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The commission shall also prepare a drug formulary of </a:t>
            </a:r>
            <a:r>
              <a:rPr lang="en-US" sz="2400" b="1" dirty="0"/>
              <a:t>chemically equivalent substitutions</a:t>
            </a:r>
            <a:r>
              <a:rPr lang="en-US" sz="2400" dirty="0"/>
              <a:t> for drugs that are opiates, as defined in section 1 of chapter 94C, and contained in schedule II or III of section 3 of said chapter 94C that the commission has determined have a heightened level of public health risk due to the drugs' potential for abuse and misuse …  </a:t>
            </a:r>
          </a:p>
        </p:txBody>
      </p:sp>
      <p:sp>
        <p:nvSpPr>
          <p:cNvPr id="5123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13371AC1-581A-418D-850E-7D5F110287A7}" type="slidenum">
              <a:rPr lang="en-US" altLang="en-US" smtClean="0"/>
              <a:pPr/>
              <a:t>8</a:t>
            </a:fld>
            <a:endParaRPr lang="en-US" alt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44963" y="134669"/>
            <a:ext cx="4816475" cy="85098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+mj-lt"/>
                <a:ea typeface="+mj-ea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kern="0" dirty="0" smtClean="0"/>
              <a:t> Chemically Equivalent Substitution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2230373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 Chemically Equivalent Substitution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Chemically Equivalent Substitution is a term typically used in reference to generic formularies, with respect to insurance coverage of generic substitutions for brand name drug products.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However, the term is occasionally used interchangeably with other equivalent substitution terms like:</a:t>
            </a:r>
          </a:p>
          <a:p>
            <a:pPr lvl="1"/>
            <a:r>
              <a:rPr lang="en-US" sz="2000" dirty="0" smtClean="0"/>
              <a:t>Bioequivalent</a:t>
            </a:r>
          </a:p>
          <a:p>
            <a:pPr lvl="1"/>
            <a:r>
              <a:rPr lang="en-US" sz="2000" dirty="0" smtClean="0"/>
              <a:t>Pharmaceutical Equivalent</a:t>
            </a:r>
          </a:p>
          <a:p>
            <a:pPr lvl="1"/>
            <a:r>
              <a:rPr lang="en-US" sz="2000" dirty="0" smtClean="0"/>
              <a:t>Pharmaceutical Alternative</a:t>
            </a:r>
          </a:p>
          <a:p>
            <a:pPr lvl="1"/>
            <a:r>
              <a:rPr lang="en-US" sz="2000" dirty="0" smtClean="0"/>
              <a:t>Therapeutic Equivalent; and </a:t>
            </a:r>
          </a:p>
          <a:p>
            <a:pPr lvl="1"/>
            <a:r>
              <a:rPr lang="en-US" sz="2000" dirty="0" smtClean="0"/>
              <a:t>Clinical Equivalent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2371677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alibri"/>
        <a:ea typeface="ＭＳ Ｐゴシック"/>
        <a:cs typeface=""/>
      </a:majorFont>
      <a:minorFont>
        <a:latin typeface="Calibri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EBE2F3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80838</TotalTime>
  <Words>883</Words>
  <Application>Microsoft Office PowerPoint</Application>
  <PresentationFormat>On-screen Show (4:3)</PresentationFormat>
  <Paragraphs>165</Paragraphs>
  <Slides>16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Default Design</vt:lpstr>
      <vt:lpstr>Custom Design</vt:lpstr>
      <vt:lpstr>PowerPoint Presentation</vt:lpstr>
      <vt:lpstr>Opening Remarks</vt:lpstr>
      <vt:lpstr>PowerPoint Presentation</vt:lpstr>
      <vt:lpstr>PowerPoint Presentation</vt:lpstr>
      <vt:lpstr>PowerPoint Presentation</vt:lpstr>
      <vt:lpstr>PowerPoint Presentation</vt:lpstr>
      <vt:lpstr>Crosswalk Structure: Drug Formulary</vt:lpstr>
      <vt:lpstr>PowerPoint Presentation</vt:lpstr>
      <vt:lpstr> Chemically Equivalent Substitution</vt:lpstr>
      <vt:lpstr>PowerPoint Presentation</vt:lpstr>
      <vt:lpstr> Drug Product Criteria</vt:lpstr>
      <vt:lpstr> Drug Product Criteria</vt:lpstr>
      <vt:lpstr> Drug Product Criteria</vt:lpstr>
      <vt:lpstr> Drug Product Criteria</vt:lpstr>
      <vt:lpstr>Meeting Schedule</vt:lpstr>
      <vt:lpstr>Meeting Summary</vt:lpstr>
    </vt:vector>
  </TitlesOfParts>
  <Company>Massachusetts Department of Public Health</Company>
  <LinksUpToDate>false</LinksUpToDate>
  <SharedDoc>false</SharedDoc>
  <HyperlinksChanged>false</HyperlinksChanged>
  <AppVersion>14.0000</AppVersion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dcterms:created xsi:type="dcterms:W3CDTF">2001-01-17T15:22:57Z</dcterms:created>
  <dc:creator>Daniel Delaney</dc:creator>
  <lastModifiedBy/>
  <lastPrinted>2016-03-14T15:45:45Z</lastPrinted>
  <dcterms:modified xsi:type="dcterms:W3CDTF">2016-03-14T16:55:03Z</dcterms:modified>
  <revision>2452</revision>
  <dc:title>PowerPoint Presentation</dc:title>
</coreProperties>
</file>