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473" r:id="rId2"/>
  </p:sldMasterIdLst>
  <p:notesMasterIdLst>
    <p:notesMasterId r:id="rId18"/>
  </p:notesMasterIdLst>
  <p:handoutMasterIdLst>
    <p:handoutMasterId r:id="rId19"/>
  </p:handoutMasterIdLst>
  <p:sldIdLst>
    <p:sldId id="729" r:id="rId3"/>
    <p:sldId id="880" r:id="rId4"/>
    <p:sldId id="1159" r:id="rId5"/>
    <p:sldId id="1175" r:id="rId6"/>
    <p:sldId id="1176" r:id="rId7"/>
    <p:sldId id="1181" r:id="rId8"/>
    <p:sldId id="1178" r:id="rId9"/>
    <p:sldId id="1148" r:id="rId10"/>
    <p:sldId id="1149" r:id="rId11"/>
    <p:sldId id="1166" r:id="rId12"/>
    <p:sldId id="1182" r:id="rId13"/>
    <p:sldId id="1179" r:id="rId14"/>
    <p:sldId id="1180" r:id="rId15"/>
    <p:sldId id="1156" r:id="rId16"/>
    <p:sldId id="1174" r:id="rId17"/>
  </p:sldIdLst>
  <p:sldSz cx="9144000" cy="6858000" type="screen4x3"/>
  <p:notesSz cx="6858000" cy="9215438"/>
  <p:defaultTextStyle>
    <a:defPPr>
      <a:defRPr lang="en-US"/>
    </a:defPPr>
    <a:lvl1pPr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1pPr>
    <a:lvl2pPr marL="4572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2pPr>
    <a:lvl3pPr marL="9144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3pPr>
    <a:lvl4pPr marL="13716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4pPr>
    <a:lvl5pPr marL="1828800" algn="l" rtl="0" fontAlgn="base">
      <a:spcBef>
        <a:spcPct val="0"/>
      </a:spcBef>
      <a:spcAft>
        <a:spcPct val="0"/>
      </a:spcAft>
      <a:defRPr sz="2400" kern="1200">
        <a:solidFill>
          <a:schemeClr val="tx1"/>
        </a:solidFill>
        <a:latin typeface="Calibri" pitchFamily="34" charset="0"/>
        <a:ea typeface="ＭＳ Ｐゴシック" pitchFamily="34" charset="-128"/>
        <a:cs typeface="Arial" pitchFamily="34" charset="0"/>
      </a:defRPr>
    </a:lvl5pPr>
    <a:lvl6pPr marL="22860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6pPr>
    <a:lvl7pPr marL="27432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7pPr>
    <a:lvl8pPr marL="32004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8pPr>
    <a:lvl9pPr marL="3657600" algn="l" defTabSz="914400" rtl="0" eaLnBrk="1" latinLnBrk="0" hangingPunct="1">
      <a:defRPr sz="2400" kern="1200">
        <a:solidFill>
          <a:schemeClr val="tx1"/>
        </a:solidFill>
        <a:latin typeface="Calibri" pitchFamily="34" charset="0"/>
        <a:ea typeface="ＭＳ Ｐゴシック" pitchFamily="34" charset="-128"/>
        <a:cs typeface="Arial" pitchFamily="34" charset="0"/>
      </a:defRPr>
    </a:lvl9pPr>
  </p:defaultTextStyle>
  <p:extLst>
    <p:ext uri="{EFAFB233-063F-42B5-8137-9DF3F51BA10A}">
      <p15:sldGuideLst xmlns:p15="http://schemas.microsoft.com/office/powerpoint/2012/main" xmlns="">
        <p15:guide id="1" orient="horz" pos="4176">
          <p15:clr>
            <a:srgbClr val="A4A3A4"/>
          </p15:clr>
        </p15:guide>
        <p15:guide id="2" orient="horz" pos="1278">
          <p15:clr>
            <a:srgbClr val="A4A3A4"/>
          </p15:clr>
        </p15:guide>
        <p15:guide id="3" orient="horz" pos="1440">
          <p15:clr>
            <a:srgbClr val="A4A3A4"/>
          </p15:clr>
        </p15:guide>
        <p15:guide id="4" pos="432">
          <p15:clr>
            <a:srgbClr val="A4A3A4"/>
          </p15:clr>
        </p15:guide>
      </p15:sldGuideLst>
    </p:ext>
    <p:ext uri="{2D200454-40CA-4A62-9FC3-DE9A4176ACB9}">
      <p15:notesGuideLst xmlns:p15="http://schemas.microsoft.com/office/powerpoint/2012/main" xmlns="">
        <p15:guide id="1" orient="horz" pos="2893">
          <p15:clr>
            <a:srgbClr val="A4A3A4"/>
          </p15:clr>
        </p15:guide>
        <p15:guide id="2" pos="323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lavery" initials="jl" lastIdx="15" clrIdx="0"/>
  <p:cmAuthor id="1" name="JTSUZYC" initials="J" lastIdx="7" clrIdx="1"/>
  <p:cmAuthor id="2" name=" " initials=" " lastIdx="14" clrIdx="2"/>
  <p:cmAuthor id="3" name="Mundy, Jonathan (DPH)" initials="JMM" lastIdx="1" clrIdx="3"/>
  <p:cmAuthor id="4" name=" DDunn" initials=" DD" lastIdx="9" clrIdx="4"/>
  <p:cmAuthor id="5" name="Thompson, Tyson" initials="TT" lastIdx="2" clrIdx="5">
    <p:extLst/>
  </p:cmAuthor>
  <p:cmAuthor id="6" name="UmassUser" initials="U" lastIdx="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00"/>
    <a:srgbClr val="0066FF"/>
    <a:srgbClr val="0033CC"/>
    <a:srgbClr val="3399FF"/>
    <a:srgbClr val="66CCFF"/>
    <a:srgbClr val="FFFF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0867" autoAdjust="0"/>
    <p:restoredTop sz="95608" autoAdjust="0"/>
  </p:normalViewPr>
  <p:slideViewPr>
    <p:cSldViewPr snapToGrid="0" snapToObjects="1">
      <p:cViewPr>
        <p:scale>
          <a:sx n="80" d="100"/>
          <a:sy n="80" d="100"/>
        </p:scale>
        <p:origin x="-936" y="-756"/>
      </p:cViewPr>
      <p:guideLst>
        <p:guide orient="horz" pos="4176"/>
        <p:guide orient="horz" pos="1278"/>
        <p:guide orient="horz" pos="1440"/>
        <p:guide pos="432"/>
      </p:guideLst>
    </p:cSldViewPr>
  </p:slideViewPr>
  <p:outlineViewPr>
    <p:cViewPr>
      <p:scale>
        <a:sx n="33" d="100"/>
        <a:sy n="33" d="100"/>
      </p:scale>
      <p:origin x="0" y="6444"/>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1230" y="-72"/>
      </p:cViewPr>
      <p:guideLst>
        <p:guide orient="horz" pos="2904"/>
        <p:guide pos="3214"/>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notesMaster" Target="notesMasters/notesMaster1.xml"/>
  <Relationship Id="rId19" Type="http://schemas.openxmlformats.org/officeDocument/2006/relationships/handoutMaster" Target="handoutMasters/handoutMaster1.xml"/>
  <Relationship Id="rId2" Type="http://schemas.openxmlformats.org/officeDocument/2006/relationships/slideMaster" Target="slideMasters/slideMaster2.xml"/>
  <Relationship Id="rId20" Type="http://schemas.openxmlformats.org/officeDocument/2006/relationships/commentAuthors" Target="commentAuthors.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heme" Target="theme/theme1.xml"/>
  <Relationship Id="rId24"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B0487574-E912-4B46-A022-9832AA176213}">
      <dgm:prSet phldrT="[Text]" custT="1"/>
      <dgm:spPr/>
      <dgm:t>
        <a:bodyPr/>
        <a:lstStyle/>
        <a:p>
          <a:r>
            <a:rPr lang="en-US" sz="1400" dirty="0" smtClean="0"/>
            <a:t>Drug Formulary Commission Statutory Mission</a:t>
          </a:r>
          <a:endParaRPr lang="en-US" sz="1400" dirty="0"/>
        </a:p>
      </dgm:t>
    </dgm:pt>
    <dgm:pt modelId="{BA7C6B8D-475E-4758-9903-E131F8E6D3E4}" type="parTrans" cxnId="{3577C0AF-03D4-4A25-8639-0EF638A3501A}">
      <dgm:prSet/>
      <dgm:spPr/>
      <dgm:t>
        <a:bodyPr/>
        <a:lstStyle/>
        <a:p>
          <a:endParaRPr lang="en-US"/>
        </a:p>
      </dgm:t>
    </dgm:pt>
    <dgm:pt modelId="{E407BEAC-D2D3-42FE-B9E9-05A19100838B}" type="sibTrans" cxnId="{3577C0AF-03D4-4A25-8639-0EF638A3501A}">
      <dgm:prSet/>
      <dgm:spPr/>
      <dgm:t>
        <a:bodyPr/>
        <a:lstStyle/>
        <a:p>
          <a:endParaRPr lang="en-US"/>
        </a:p>
      </dgm:t>
    </dgm:pt>
    <dgm:pt modelId="{7ED39856-B5C7-44A9-8D0B-00D5DC7EC893}">
      <dgm:prSet phldrT="[Text]" custT="1"/>
      <dgm:spPr/>
      <dgm:t>
        <a:bodyPr/>
        <a:lstStyle/>
        <a:p>
          <a:r>
            <a:rPr lang="en-US" sz="1400" dirty="0" smtClean="0"/>
            <a:t>Schedule II and III </a:t>
          </a:r>
          <a:r>
            <a:rPr lang="en-US" sz="1400" dirty="0" smtClean="0"/>
            <a:t>Opioids</a:t>
          </a:r>
          <a:endParaRPr lang="en-US" sz="1400" dirty="0"/>
        </a:p>
      </dgm:t>
    </dgm:pt>
    <dgm:pt modelId="{EEFE08BF-DF22-4C15-A655-8FDF7DEF575A}" type="parTrans" cxnId="{4A818823-1CAF-4E01-8B53-627F3BDD0E62}">
      <dgm:prSet/>
      <dgm:spPr/>
      <dgm:t>
        <a:bodyPr/>
        <a:lstStyle/>
        <a:p>
          <a:endParaRPr lang="en-US"/>
        </a:p>
      </dgm:t>
    </dgm:pt>
    <dgm:pt modelId="{8EBF59F8-5DC6-475C-A489-76A61ACB797E}" type="sibTrans" cxnId="{4A818823-1CAF-4E01-8B53-627F3BDD0E62}">
      <dgm:prSet/>
      <dgm:spPr/>
      <dgm:t>
        <a:bodyPr/>
        <a:lstStyle/>
        <a:p>
          <a:endParaRPr lang="en-US"/>
        </a:p>
      </dgm:t>
    </dgm:pt>
    <dgm:pt modelId="{688F2228-C1F7-410B-BDA0-4E316FB63FA3}">
      <dgm:prSet phldrT="[Text]" custT="1"/>
      <dgm:spPr/>
      <dgm:t>
        <a:bodyPr/>
        <a:lstStyle/>
        <a:p>
          <a:r>
            <a:rPr lang="en-US" sz="1400" u="sng" dirty="0" smtClean="0"/>
            <a:t>Component 1: </a:t>
          </a:r>
          <a:r>
            <a:rPr lang="en-US" sz="1400" dirty="0" smtClean="0"/>
            <a:t>Drug Products with Heightened Public Health Risk</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smtClean="0"/>
            <a:t>Component 2: </a:t>
          </a:r>
          <a:r>
            <a:rPr lang="en-US" sz="1400" u="none" dirty="0" smtClean="0"/>
            <a:t>Drug Products with Abuse Deterrent Properties</a:t>
          </a:r>
          <a:endParaRPr lang="en-US" sz="1400" u="none" dirty="0"/>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smtClean="0"/>
            <a:t>Component 3: </a:t>
          </a:r>
          <a:r>
            <a:rPr lang="en-US" sz="1400" u="none" dirty="0" smtClean="0"/>
            <a:t>“Cross Walk”</a:t>
          </a:r>
          <a:endParaRPr lang="en-US" sz="1400" u="none" dirty="0"/>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custScaleX="229542" custScaleY="16107" custLinFactNeighborX="-3803" custLinFactNeighborY="-15429"/>
      <dgm:spPr/>
      <dgm:t>
        <a:bodyPr/>
        <a:lstStyle/>
        <a:p>
          <a:endParaRPr lang="en-US"/>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t>
        <a:bodyPr/>
        <a:lstStyle/>
        <a:p>
          <a:endParaRPr lang="en-US"/>
        </a:p>
      </dgm:t>
    </dgm:pt>
    <dgm:pt modelId="{35DF0C62-7BD8-4140-8541-89316449C2D3}" type="pres">
      <dgm:prSet presAssocID="{7C081D27-E5AB-4D3C-AB1E-ACA9A1C0B469}" presName="arrow" presStyleLbl="bgShp" presStyleIdx="0" presStyleCnt="1" custScaleX="118813" custLinFactNeighborX="-3788"/>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4EFCF47A-6A58-422A-BC45-DD5BE2A9618F}" type="pres">
      <dgm:prSet presAssocID="{7C081D27-E5AB-4D3C-AB1E-ACA9A1C0B469}" presName="arrowDiagram5" presStyleCnt="0"/>
      <dgm:spPr/>
    </dgm:pt>
    <dgm:pt modelId="{237437B4-4FAA-4C7C-BDDE-901A8C41DBCF}" type="pres">
      <dgm:prSet presAssocID="{B0487574-E912-4B46-A022-9832AA176213}" presName="bullet5a" presStyleLbl="node1" presStyleIdx="0" presStyleCnt="5" custLinFactX="-205051" custLinFactY="59201" custLinFactNeighborX="-300000" custLinFactNeighborY="100000"/>
      <dgm:spPr>
        <a:solidFill>
          <a:srgbClr val="00B050"/>
        </a:solidFill>
      </dgm:spPr>
    </dgm:pt>
    <dgm:pt modelId="{9B03C6CA-A068-4E1A-90F2-AB34F75377A1}" type="pres">
      <dgm:prSet presAssocID="{B0487574-E912-4B46-A022-9832AA176213}" presName="textBox5a" presStyleLbl="revTx" presStyleIdx="0" presStyleCnt="5" custScaleX="236148" custScaleY="68067" custLinFactNeighborX="-43372" custLinFactNeighborY="23606">
        <dgm:presLayoutVars>
          <dgm:bulletEnabled val="1"/>
        </dgm:presLayoutVars>
      </dgm:prSet>
      <dgm:spPr/>
      <dgm:t>
        <a:bodyPr/>
        <a:lstStyle/>
        <a:p>
          <a:endParaRPr lang="en-US"/>
        </a:p>
      </dgm:t>
    </dgm:pt>
    <dgm:pt modelId="{39385027-6802-414F-9D23-1A9CEDD1AFDF}" type="pres">
      <dgm:prSet presAssocID="{7ED39856-B5C7-44A9-8D0B-00D5DC7EC893}" presName="bullet5b" presStyleLbl="node1" presStyleIdx="1" presStyleCnt="5" custLinFactX="-161889" custLinFactY="66391" custLinFactNeighborX="-200000" custLinFactNeighborY="100000"/>
      <dgm:spPr>
        <a:solidFill>
          <a:srgbClr val="00B050"/>
        </a:solidFill>
      </dgm:spPr>
    </dgm:pt>
    <dgm:pt modelId="{74F8581E-0C32-4195-AA3A-D45E364BFC40}" type="pres">
      <dgm:prSet presAssocID="{7ED39856-B5C7-44A9-8D0B-00D5DC7EC893}" presName="textBox5b" presStyleLbl="revTx" presStyleIdx="1" presStyleCnt="5" custScaleX="229542" custScaleY="16107" custLinFactNeighborX="-18028" custLinFactNeighborY="-7614">
        <dgm:presLayoutVars>
          <dgm:bulletEnabled val="1"/>
        </dgm:presLayoutVars>
      </dgm:prSet>
      <dgm:spPr/>
      <dgm:t>
        <a:bodyPr/>
        <a:lstStyle/>
        <a:p>
          <a:endParaRPr lang="en-US"/>
        </a:p>
      </dgm:t>
    </dgm:pt>
    <dgm:pt modelId="{ED62ED7A-4E41-4BEA-9FA7-668958BA784D}" type="pres">
      <dgm:prSet presAssocID="{688F2228-C1F7-410B-BDA0-4E316FB63FA3}" presName="bullet5c" presStyleLbl="node1" presStyleIdx="2" presStyleCnt="5" custLinFactX="-125359" custLinFactY="37365" custLinFactNeighborX="-200000" custLinFactNeighborY="100000"/>
      <dgm:spPr>
        <a:solidFill>
          <a:srgbClr val="00B050"/>
        </a:solidFill>
      </dgm:spPr>
    </dgm:pt>
    <dgm:pt modelId="{A8D5B825-0288-4C77-B597-21F30E7D1CBE}" type="pres">
      <dgm:prSet presAssocID="{688F2228-C1F7-410B-BDA0-4E316FB63FA3}" presName="textBox5c" presStyleLbl="revTx" presStyleIdx="2" presStyleCnt="5" custScaleX="196087" custScaleY="13728" custLinFactNeighborX="-45370" custLinFactNeighborY="-13581">
        <dgm:presLayoutVars>
          <dgm:bulletEnabled val="1"/>
        </dgm:presLayoutVars>
      </dgm:prSet>
      <dgm:spPr/>
      <dgm:t>
        <a:bodyPr/>
        <a:lstStyle/>
        <a:p>
          <a:endParaRPr lang="en-US"/>
        </a:p>
      </dgm:t>
    </dgm:pt>
    <dgm:pt modelId="{33DA7405-021C-4B5A-ADC8-7545A7A5F23C}" type="pres">
      <dgm:prSet presAssocID="{F9D5B495-6EB8-4354-8B76-23693A36DD9D}" presName="bullet5d" presStyleLbl="node1" presStyleIdx="3" presStyleCnt="5" custScaleX="108798" custScaleY="103544" custLinFactX="-100000" custLinFactNeighborX="-149198" custLinFactNeighborY="83088"/>
      <dgm:spPr>
        <a:solidFill>
          <a:srgbClr val="00B050"/>
        </a:solidFill>
        <a:ln>
          <a:solidFill>
            <a:schemeClr val="bg1"/>
          </a:solidFill>
        </a:ln>
      </dgm:spPr>
      <dgm:t>
        <a:bodyPr/>
        <a:lstStyle/>
        <a:p>
          <a:endParaRPr lang="en-US"/>
        </a:p>
      </dgm:t>
    </dgm:pt>
    <dgm:pt modelId="{E6149B46-4296-456B-8851-78FC50163057}" type="pres">
      <dgm:prSet presAssocID="{F9D5B495-6EB8-4354-8B76-23693A36DD9D}" presName="textBox5d" presStyleLbl="revTx" presStyleIdx="3" presStyleCnt="5" custScaleX="199664" custScaleY="12824" custLinFactNeighborX="-39794" custLinFactNeighborY="-19528">
        <dgm:presLayoutVars>
          <dgm:bulletEnabled val="1"/>
        </dgm:presLayoutVars>
      </dgm:prSet>
      <dgm:spPr/>
      <dgm:t>
        <a:bodyPr/>
        <a:lstStyle/>
        <a:p>
          <a:endParaRPr lang="en-US"/>
        </a:p>
      </dgm:t>
    </dgm:pt>
    <dgm:pt modelId="{943EB9E5-50C9-41FF-9CEA-0C16B0ABED58}" type="pres">
      <dgm:prSet presAssocID="{D2EC3C59-DF47-4083-ADFB-BFF8C35D42AA}" presName="bullet5e" presStyleLbl="node1" presStyleIdx="4" presStyleCnt="5" custLinFactX="-100000" custLinFactNeighborX="-125355" custLinFactNeighborY="55780"/>
      <dgm:spPr>
        <a:solidFill>
          <a:srgbClr val="00B050"/>
        </a:solidFill>
      </dgm:spPr>
      <dgm:t>
        <a:bodyPr/>
        <a:lstStyle/>
        <a:p>
          <a:endParaRPr lang="en-US"/>
        </a:p>
      </dgm:t>
    </dgm:pt>
    <dgm:pt modelId="{DFBA22D8-9899-49A1-AC07-385FC0187D0F}" type="pres">
      <dgm:prSet presAssocID="{D2EC3C59-DF47-4083-ADFB-BFF8C35D42AA}" presName="textBox5e" presStyleLbl="revTx" presStyleIdx="4" presStyleCnt="5" custScaleX="202904" custScaleY="11068" custLinFactNeighborX="-68055" custLinFactNeighborY="-24155">
        <dgm:presLayoutVars>
          <dgm:bulletEnabled val="1"/>
        </dgm:presLayoutVars>
      </dgm:prSet>
      <dgm:spPr/>
      <dgm:t>
        <a:bodyPr/>
        <a:lstStyle/>
        <a:p>
          <a:endParaRPr lang="en-US"/>
        </a:p>
      </dgm:t>
    </dgm:pt>
  </dgm:ptLst>
  <dgm:cxnLst>
    <dgm:cxn modelId="{22471F8B-C1D8-4541-ABCC-FC283047F20E}" srcId="{7C081D27-E5AB-4D3C-AB1E-ACA9A1C0B469}" destId="{F9D5B495-6EB8-4354-8B76-23693A36DD9D}" srcOrd="3" destOrd="0" parTransId="{01EFF1AC-458F-46E6-9EC1-EA81C17D8B2B}" sibTransId="{50EF21E4-5A15-4FCA-BB75-6825CECA82E0}"/>
    <dgm:cxn modelId="{0606F2FE-EFE5-4FB2-A211-FC6B3FB75D3D}" type="presOf" srcId="{7ED39856-B5C7-44A9-8D0B-00D5DC7EC893}" destId="{74F8581E-0C32-4195-AA3A-D45E364BFC40}" srcOrd="0" destOrd="0" presId="urn:microsoft.com/office/officeart/2005/8/layout/arrow2"/>
    <dgm:cxn modelId="{B47875D2-2B46-465C-B629-4B28BDDA86F2}" srcId="{7C081D27-E5AB-4D3C-AB1E-ACA9A1C0B469}" destId="{D2EC3C59-DF47-4083-ADFB-BFF8C35D42AA}" srcOrd="4" destOrd="0" parTransId="{D6E7B609-E4D3-4783-A904-A2295E3B4098}" sibTransId="{285F071C-1579-42A6-8B96-09A93377B43F}"/>
    <dgm:cxn modelId="{3452A7DB-1348-488B-B444-F8CA643BC235}" type="presOf" srcId="{7C081D27-E5AB-4D3C-AB1E-ACA9A1C0B469}" destId="{9D9EF86C-1816-42EB-B82B-A76EB1EEC75B}" srcOrd="0" destOrd="0" presId="urn:microsoft.com/office/officeart/2005/8/layout/arrow2"/>
    <dgm:cxn modelId="{3577C0AF-03D4-4A25-8639-0EF638A3501A}" srcId="{7C081D27-E5AB-4D3C-AB1E-ACA9A1C0B469}" destId="{B0487574-E912-4B46-A022-9832AA176213}" srcOrd="0" destOrd="0" parTransId="{BA7C6B8D-475E-4758-9903-E131F8E6D3E4}" sibTransId="{E407BEAC-D2D3-42FE-B9E9-05A19100838B}"/>
    <dgm:cxn modelId="{ED188699-5BDE-452D-B919-9E7800AF6125}" type="presOf" srcId="{F9D5B495-6EB8-4354-8B76-23693A36DD9D}" destId="{E6149B46-4296-456B-8851-78FC50163057}" srcOrd="0" destOrd="0" presId="urn:microsoft.com/office/officeart/2005/8/layout/arrow2"/>
    <dgm:cxn modelId="{41EEE686-46AF-4726-BD51-F25B28273185}" srcId="{7C081D27-E5AB-4D3C-AB1E-ACA9A1C0B469}" destId="{688F2228-C1F7-410B-BDA0-4E316FB63FA3}" srcOrd="2" destOrd="0" parTransId="{E0E799F1-CB5F-4480-8F86-3CC17D344565}" sibTransId="{9DC06DF3-CCD2-46FF-B4EC-2E9FCD53E4E5}"/>
    <dgm:cxn modelId="{DFE61750-D819-443E-ACC6-95210A94BE35}" type="presOf" srcId="{688F2228-C1F7-410B-BDA0-4E316FB63FA3}" destId="{A8D5B825-0288-4C77-B597-21F30E7D1CBE}" srcOrd="0" destOrd="0" presId="urn:microsoft.com/office/officeart/2005/8/layout/arrow2"/>
    <dgm:cxn modelId="{4A818823-1CAF-4E01-8B53-627F3BDD0E62}" srcId="{7C081D27-E5AB-4D3C-AB1E-ACA9A1C0B469}" destId="{7ED39856-B5C7-44A9-8D0B-00D5DC7EC893}" srcOrd="1" destOrd="0" parTransId="{EEFE08BF-DF22-4C15-A655-8FDF7DEF575A}" sibTransId="{8EBF59F8-5DC6-475C-A489-76A61ACB797E}"/>
    <dgm:cxn modelId="{C0E18D08-B598-498F-AEC3-EADEBECADF78}" type="presOf" srcId="{D2EC3C59-DF47-4083-ADFB-BFF8C35D42AA}" destId="{DFBA22D8-9899-49A1-AC07-385FC0187D0F}" srcOrd="0" destOrd="0" presId="urn:microsoft.com/office/officeart/2005/8/layout/arrow2"/>
    <dgm:cxn modelId="{FB4267B7-2A98-48BE-B17F-4468E820AFF3}" srcId="{7C081D27-E5AB-4D3C-AB1E-ACA9A1C0B469}" destId="{61C356CD-5674-42E3-8297-3B315095E45D}" srcOrd="5" destOrd="0" parTransId="{6758815F-1805-4FE7-853C-013F2BE40D1E}" sibTransId="{CD757A28-C541-4C17-A8F8-B5A6449822A6}"/>
    <dgm:cxn modelId="{AA6CD033-2B9B-4EA6-9D6D-F7532EE13D4C}" type="presOf" srcId="{B0487574-E912-4B46-A022-9832AA176213}" destId="{9B03C6CA-A068-4E1A-90F2-AB34F75377A1}" srcOrd="0" destOrd="0" presId="urn:microsoft.com/office/officeart/2005/8/layout/arrow2"/>
    <dgm:cxn modelId="{9F6A5CD1-5880-4FC0-85BE-2F2A84B01C19}" type="presParOf" srcId="{9D9EF86C-1816-42EB-B82B-A76EB1EEC75B}" destId="{35DF0C62-7BD8-4140-8541-89316449C2D3}" srcOrd="0" destOrd="0" presId="urn:microsoft.com/office/officeart/2005/8/layout/arrow2"/>
    <dgm:cxn modelId="{1497C939-1A3D-4959-A306-C9DB7F3E3990}" type="presParOf" srcId="{9D9EF86C-1816-42EB-B82B-A76EB1EEC75B}" destId="{4EFCF47A-6A58-422A-BC45-DD5BE2A9618F}" srcOrd="1" destOrd="0" presId="urn:microsoft.com/office/officeart/2005/8/layout/arrow2"/>
    <dgm:cxn modelId="{EFE2171C-71A2-44D3-B608-1F67D1381AC1}" type="presParOf" srcId="{4EFCF47A-6A58-422A-BC45-DD5BE2A9618F}" destId="{237437B4-4FAA-4C7C-BDDE-901A8C41DBCF}" srcOrd="0" destOrd="0" presId="urn:microsoft.com/office/officeart/2005/8/layout/arrow2"/>
    <dgm:cxn modelId="{649D3E8A-393E-4282-8A7D-D9EDF864822A}" type="presParOf" srcId="{4EFCF47A-6A58-422A-BC45-DD5BE2A9618F}" destId="{9B03C6CA-A068-4E1A-90F2-AB34F75377A1}" srcOrd="1" destOrd="0" presId="urn:microsoft.com/office/officeart/2005/8/layout/arrow2"/>
    <dgm:cxn modelId="{F678E780-2C09-4EEA-B61A-B276694D06E7}" type="presParOf" srcId="{4EFCF47A-6A58-422A-BC45-DD5BE2A9618F}" destId="{39385027-6802-414F-9D23-1A9CEDD1AFDF}" srcOrd="2" destOrd="0" presId="urn:microsoft.com/office/officeart/2005/8/layout/arrow2"/>
    <dgm:cxn modelId="{F211089F-45A3-45B9-993D-95B5452091D9}" type="presParOf" srcId="{4EFCF47A-6A58-422A-BC45-DD5BE2A9618F}" destId="{74F8581E-0C32-4195-AA3A-D45E364BFC40}" srcOrd="3" destOrd="0" presId="urn:microsoft.com/office/officeart/2005/8/layout/arrow2"/>
    <dgm:cxn modelId="{E07BA636-B294-43AA-A280-212F69F2F063}" type="presParOf" srcId="{4EFCF47A-6A58-422A-BC45-DD5BE2A9618F}" destId="{ED62ED7A-4E41-4BEA-9FA7-668958BA784D}" srcOrd="4" destOrd="0" presId="urn:microsoft.com/office/officeart/2005/8/layout/arrow2"/>
    <dgm:cxn modelId="{3B878187-BEAE-473E-9894-F1EF192457B5}" type="presParOf" srcId="{4EFCF47A-6A58-422A-BC45-DD5BE2A9618F}" destId="{A8D5B825-0288-4C77-B597-21F30E7D1CBE}" srcOrd="5" destOrd="0" presId="urn:microsoft.com/office/officeart/2005/8/layout/arrow2"/>
    <dgm:cxn modelId="{AB85C783-433B-4E02-A81D-FCB27A637504}" type="presParOf" srcId="{4EFCF47A-6A58-422A-BC45-DD5BE2A9618F}" destId="{33DA7405-021C-4B5A-ADC8-7545A7A5F23C}" srcOrd="6" destOrd="0" presId="urn:microsoft.com/office/officeart/2005/8/layout/arrow2"/>
    <dgm:cxn modelId="{1496BAD8-249A-4226-8F20-D95504488CF9}" type="presParOf" srcId="{4EFCF47A-6A58-422A-BC45-DD5BE2A9618F}" destId="{E6149B46-4296-456B-8851-78FC50163057}" srcOrd="7" destOrd="0" presId="urn:microsoft.com/office/officeart/2005/8/layout/arrow2"/>
    <dgm:cxn modelId="{2E1D1A63-B995-400F-A524-9179616B721E}" type="presParOf" srcId="{4EFCF47A-6A58-422A-BC45-DD5BE2A9618F}" destId="{943EB9E5-50C9-41FF-9CEA-0C16B0ABED58}" srcOrd="8" destOrd="0" presId="urn:microsoft.com/office/officeart/2005/8/layout/arrow2"/>
    <dgm:cxn modelId="{B18AFF3C-9961-4B0A-8202-493A0789E446}" type="presParOf" srcId="{4EFCF47A-6A58-422A-BC45-DD5BE2A9618F}" destId="{DFBA22D8-9899-49A1-AC07-385FC0187D0F}"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33334" y="0"/>
          <a:ext cx="8963015" cy="4714875"/>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237437B4-4FAA-4C7C-BDDE-901A8C41DBCF}">
      <dsp:nvSpPr>
        <dsp:cNvPr id="0" name=""/>
        <dsp:cNvSpPr/>
      </dsp:nvSpPr>
      <dsp:spPr>
        <a:xfrm>
          <a:off x="543036" y="3782206"/>
          <a:ext cx="173507" cy="173507"/>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B03C6CA-A068-4E1A-90F2-AB34F75377A1}">
      <dsp:nvSpPr>
        <dsp:cNvPr id="0" name=""/>
        <dsp:cNvSpPr/>
      </dsp:nvSpPr>
      <dsp:spPr>
        <a:xfrm>
          <a:off x="404739" y="3951067"/>
          <a:ext cx="2333703" cy="7638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38" tIns="0" rIns="0" bIns="0" numCol="1" spcCol="1270" anchor="t" anchorCtr="0">
          <a:noAutofit/>
        </a:bodyPr>
        <a:lstStyle/>
        <a:p>
          <a:pPr lvl="0" algn="l" defTabSz="622300">
            <a:lnSpc>
              <a:spcPct val="90000"/>
            </a:lnSpc>
            <a:spcBef>
              <a:spcPct val="0"/>
            </a:spcBef>
            <a:spcAft>
              <a:spcPct val="35000"/>
            </a:spcAft>
          </a:pPr>
          <a:r>
            <a:rPr lang="en-US" sz="1400" kern="1200" dirty="0" smtClean="0"/>
            <a:t>Drug Formulary Commission Statutory Mission</a:t>
          </a:r>
          <a:endParaRPr lang="en-US" sz="1400" kern="1200" dirty="0"/>
        </a:p>
      </dsp:txBody>
      <dsp:txXfrm>
        <a:off x="404739" y="3951067"/>
        <a:ext cx="2333703" cy="763807"/>
      </dsp:txXfrm>
    </dsp:sp>
    <dsp:sp modelId="{39385027-6802-414F-9D23-1A9CEDD1AFDF}">
      <dsp:nvSpPr>
        <dsp:cNvPr id="0" name=""/>
        <dsp:cNvSpPr/>
      </dsp:nvSpPr>
      <dsp:spPr>
        <a:xfrm>
          <a:off x="1375733" y="3055433"/>
          <a:ext cx="271576" cy="271576"/>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4F8581E-0C32-4195-AA3A-D45E364BFC40}">
      <dsp:nvSpPr>
        <dsp:cNvPr id="0" name=""/>
        <dsp:cNvSpPr/>
      </dsp:nvSpPr>
      <dsp:spPr>
        <a:xfrm>
          <a:off x="1457460" y="3417592"/>
          <a:ext cx="2874487" cy="318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903" tIns="0" rIns="0" bIns="0" numCol="1" spcCol="1270" anchor="t" anchorCtr="0">
          <a:noAutofit/>
        </a:bodyPr>
        <a:lstStyle/>
        <a:p>
          <a:pPr lvl="0" algn="l" defTabSz="622300">
            <a:lnSpc>
              <a:spcPct val="90000"/>
            </a:lnSpc>
            <a:spcBef>
              <a:spcPct val="0"/>
            </a:spcBef>
            <a:spcAft>
              <a:spcPct val="35000"/>
            </a:spcAft>
          </a:pPr>
          <a:r>
            <a:rPr lang="en-US" sz="1400" kern="1200" dirty="0" smtClean="0"/>
            <a:t>Schedule II and III </a:t>
          </a:r>
          <a:r>
            <a:rPr lang="en-US" sz="1400" kern="1200" dirty="0" smtClean="0"/>
            <a:t>Opioids</a:t>
          </a:r>
          <a:endParaRPr lang="en-US" sz="1400" kern="1200" dirty="0"/>
        </a:p>
      </dsp:txBody>
      <dsp:txXfrm>
        <a:off x="1457460" y="3417592"/>
        <a:ext cx="2874487" cy="318199"/>
      </dsp:txXfrm>
    </dsp:sp>
    <dsp:sp modelId="{ED62ED7A-4E41-4BEA-9FA7-668958BA784D}">
      <dsp:nvSpPr>
        <dsp:cNvPr id="0" name=""/>
        <dsp:cNvSpPr/>
      </dsp:nvSpPr>
      <dsp:spPr>
        <a:xfrm>
          <a:off x="2387415" y="2381466"/>
          <a:ext cx="362102" cy="362102"/>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8D5B825-0288-4C77-B597-21F30E7D1CBE}">
      <dsp:nvSpPr>
        <dsp:cNvPr id="0" name=""/>
        <dsp:cNvSpPr/>
      </dsp:nvSpPr>
      <dsp:spPr>
        <a:xfrm>
          <a:off x="2386542" y="2848251"/>
          <a:ext cx="2854935" cy="3637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871"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1: </a:t>
          </a:r>
          <a:r>
            <a:rPr lang="en-US" sz="1400" kern="1200" dirty="0" smtClean="0"/>
            <a:t>Drug Products with Heightened Public Health Risk</a:t>
          </a:r>
          <a:endParaRPr lang="en-US" sz="1400" kern="1200" dirty="0"/>
        </a:p>
      </dsp:txBody>
      <dsp:txXfrm>
        <a:off x="2386542" y="2848251"/>
        <a:ext cx="2854935" cy="363759"/>
      </dsp:txXfrm>
    </dsp:sp>
    <dsp:sp modelId="{33DA7405-021C-4B5A-ADC8-7545A7A5F23C}">
      <dsp:nvSpPr>
        <dsp:cNvPr id="0" name=""/>
        <dsp:cNvSpPr/>
      </dsp:nvSpPr>
      <dsp:spPr>
        <a:xfrm>
          <a:off x="3782582" y="1702378"/>
          <a:ext cx="508865" cy="484291"/>
        </a:xfrm>
        <a:prstGeom prst="ellipse">
          <a:avLst/>
        </a:prstGeom>
        <a:solidFill>
          <a:srgbClr val="00B050"/>
        </a:solidFill>
        <a:ln w="38100" cap="flat" cmpd="sng" algn="ctr">
          <a:solidFill>
            <a:schemeClr val="bg1"/>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49B46-4296-456B-8851-78FC50163057}">
      <dsp:nvSpPr>
        <dsp:cNvPr id="0" name=""/>
        <dsp:cNvSpPr/>
      </dsp:nvSpPr>
      <dsp:spPr>
        <a:xfrm>
          <a:off x="3850311" y="2315956"/>
          <a:ext cx="3012450" cy="4051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833"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2: </a:t>
          </a:r>
          <a:r>
            <a:rPr lang="en-US" sz="1400" u="none" kern="1200" dirty="0" smtClean="0"/>
            <a:t>Drug Products with Abuse Deterrent Properties</a:t>
          </a:r>
          <a:endParaRPr lang="en-US" sz="1400" u="none" kern="1200" dirty="0"/>
        </a:p>
      </dsp:txBody>
      <dsp:txXfrm>
        <a:off x="3850311" y="2315956"/>
        <a:ext cx="3012450" cy="405105"/>
      </dsp:txXfrm>
    </dsp:sp>
    <dsp:sp modelId="{943EB9E5-50C9-41FF-9CEA-0C16B0ABED58}">
      <dsp:nvSpPr>
        <dsp:cNvPr id="0" name=""/>
        <dsp:cNvSpPr/>
      </dsp:nvSpPr>
      <dsp:spPr>
        <a:xfrm>
          <a:off x="5070306" y="1279173"/>
          <a:ext cx="595960" cy="595960"/>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DFBA22D8-9899-49A1-AC07-385FC0187D0F}">
      <dsp:nvSpPr>
        <dsp:cNvPr id="0" name=""/>
        <dsp:cNvSpPr/>
      </dsp:nvSpPr>
      <dsp:spPr>
        <a:xfrm>
          <a:off x="4908238" y="1949548"/>
          <a:ext cx="3061334" cy="384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5787" tIns="0" rIns="0" bIns="0" numCol="1" spcCol="1270" anchor="t" anchorCtr="0">
          <a:noAutofit/>
        </a:bodyPr>
        <a:lstStyle/>
        <a:p>
          <a:pPr lvl="0" algn="l" defTabSz="622300">
            <a:lnSpc>
              <a:spcPct val="90000"/>
            </a:lnSpc>
            <a:spcBef>
              <a:spcPct val="0"/>
            </a:spcBef>
            <a:spcAft>
              <a:spcPct val="35000"/>
            </a:spcAft>
          </a:pPr>
          <a:r>
            <a:rPr lang="en-US" sz="1400" u="sng" kern="1200" dirty="0" smtClean="0"/>
            <a:t>Component 3: </a:t>
          </a:r>
          <a:r>
            <a:rPr lang="en-US" sz="1400" u="none" kern="1200" dirty="0" smtClean="0"/>
            <a:t>“Cross Walk”</a:t>
          </a:r>
          <a:endParaRPr lang="en-US" sz="1400" u="none" kern="1200" dirty="0"/>
        </a:p>
      </dsp:txBody>
      <dsp:txXfrm>
        <a:off x="4908238" y="1949548"/>
        <a:ext cx="3061334" cy="38407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4" y="6"/>
            <a:ext cx="2973388" cy="460375"/>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5" name="Rectangle 3"/>
          <p:cNvSpPr>
            <a:spLocks noGrp="1" noChangeArrowheads="1"/>
          </p:cNvSpPr>
          <p:nvPr>
            <p:ph type="dt" sz="quarter" idx="1"/>
          </p:nvPr>
        </p:nvSpPr>
        <p:spPr bwMode="auto">
          <a:xfrm>
            <a:off x="3884618" y="6"/>
            <a:ext cx="2973387" cy="460375"/>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6" name="Rectangle 4"/>
          <p:cNvSpPr>
            <a:spLocks noGrp="1" noChangeArrowheads="1"/>
          </p:cNvSpPr>
          <p:nvPr>
            <p:ph type="ftr" sz="quarter" idx="2"/>
          </p:nvPr>
        </p:nvSpPr>
        <p:spPr bwMode="auto">
          <a:xfrm>
            <a:off x="4" y="8755064"/>
            <a:ext cx="2973388" cy="460375"/>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884618" y="8755064"/>
            <a:ext cx="2973387" cy="460375"/>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769F0119-6389-4524-A96E-26C421590CB8}" type="slidenum">
              <a:rPr lang="en-US" altLang="en-US"/>
              <a:pPr>
                <a:defRPr/>
              </a:pPr>
              <a:t>‹#›</a:t>
            </a:fld>
            <a:endParaRPr lang="en-US" altLang="en-US" dirty="0"/>
          </a:p>
        </p:txBody>
      </p:sp>
    </p:spTree>
    <p:extLst>
      <p:ext uri="{BB962C8B-B14F-4D97-AF65-F5344CB8AC3E}">
        <p14:creationId xmlns:p14="http://schemas.microsoft.com/office/powerpoint/2010/main" val="2050497583"/>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4" y="4"/>
            <a:ext cx="2973388" cy="454024"/>
          </a:xfrm>
          <a:prstGeom prst="rect">
            <a:avLst/>
          </a:prstGeom>
          <a:noFill/>
          <a:ln>
            <a:noFill/>
          </a:ln>
          <a:extLst/>
        </p:spPr>
        <p:txBody>
          <a:bodyPr vert="horz" wrap="square" lIns="89088" tIns="44543" rIns="89088" bIns="44543" numCol="1" anchor="t"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3" name="Rectangle 3"/>
          <p:cNvSpPr>
            <a:spLocks noGrp="1" noChangeArrowheads="1"/>
          </p:cNvSpPr>
          <p:nvPr>
            <p:ph type="dt" idx="1"/>
          </p:nvPr>
        </p:nvSpPr>
        <p:spPr bwMode="auto">
          <a:xfrm>
            <a:off x="3884618" y="4"/>
            <a:ext cx="2973387" cy="454024"/>
          </a:xfrm>
          <a:prstGeom prst="rect">
            <a:avLst/>
          </a:prstGeom>
          <a:noFill/>
          <a:ln>
            <a:noFill/>
          </a:ln>
          <a:extLst/>
        </p:spPr>
        <p:txBody>
          <a:bodyPr vert="horz" wrap="square" lIns="89088" tIns="44543" rIns="89088" bIns="44543" numCol="1" anchor="t" anchorCtr="0" compatLnSpc="1">
            <a:prstTxWarp prst="textNoShape">
              <a:avLst/>
            </a:prstTxWarp>
          </a:bodyPr>
          <a:lstStyle>
            <a:lvl1pPr algn="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28676" name="Rectangle 4"/>
          <p:cNvSpPr>
            <a:spLocks noGrp="1" noRot="1" noChangeAspect="1" noChangeArrowheads="1" noTextEdit="1"/>
          </p:cNvSpPr>
          <p:nvPr>
            <p:ph type="sldImg" idx="2"/>
          </p:nvPr>
        </p:nvSpPr>
        <p:spPr bwMode="auto">
          <a:xfrm>
            <a:off x="1239838" y="677863"/>
            <a:ext cx="4457700" cy="3344862"/>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531815" y="4379918"/>
            <a:ext cx="6021388" cy="3851275"/>
          </a:xfrm>
          <a:prstGeom prst="rect">
            <a:avLst/>
          </a:prstGeom>
          <a:noFill/>
          <a:ln>
            <a:noFill/>
          </a:ln>
          <a:extLst/>
        </p:spPr>
        <p:txBody>
          <a:bodyPr vert="horz" wrap="square" lIns="89088" tIns="44543" rIns="89088" bIns="4454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4" y="8761417"/>
            <a:ext cx="2973388" cy="454024"/>
          </a:xfrm>
          <a:prstGeom prst="rect">
            <a:avLst/>
          </a:prstGeom>
          <a:noFill/>
          <a:ln>
            <a:noFill/>
          </a:ln>
          <a:extLst/>
        </p:spPr>
        <p:txBody>
          <a:bodyPr vert="horz" wrap="square" lIns="89088" tIns="44543" rIns="89088" bIns="44543" numCol="1" anchor="b" anchorCtr="0" compatLnSpc="1">
            <a:prstTxWarp prst="textNoShape">
              <a:avLst/>
            </a:prstTxWarp>
          </a:bodyPr>
          <a:lstStyle>
            <a:lvl1pPr defTabSz="891076" eaLnBrk="0" hangingPunct="0">
              <a:defRPr sz="1200">
                <a:effectLst>
                  <a:outerShdw blurRad="38100" dist="38100" dir="2700000" algn="tl">
                    <a:srgbClr val="C0C0C0"/>
                  </a:outerShdw>
                </a:effectLst>
                <a:latin typeface="Times New Roman" pitchFamily="18" charset="0"/>
                <a:cs typeface="+mn-cs"/>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884618" y="8761417"/>
            <a:ext cx="2973387" cy="454024"/>
          </a:xfrm>
          <a:prstGeom prst="rect">
            <a:avLst/>
          </a:prstGeom>
          <a:noFill/>
          <a:ln>
            <a:noFill/>
          </a:ln>
          <a:extLst/>
        </p:spPr>
        <p:txBody>
          <a:bodyPr vert="horz" wrap="square" lIns="89088" tIns="44543" rIns="89088" bIns="44543" numCol="1" anchor="b" anchorCtr="0" compatLnSpc="1">
            <a:prstTxWarp prst="textNoShape">
              <a:avLst/>
            </a:prstTxWarp>
          </a:bodyPr>
          <a:lstStyle>
            <a:lvl1pPr algn="r" defTabSz="890810" eaLnBrk="0" hangingPunct="0">
              <a:defRPr sz="1200">
                <a:effectLst>
                  <a:outerShdw blurRad="38100" dist="38100" dir="2700000" algn="tl">
                    <a:srgbClr val="C0C0C0"/>
                  </a:outerShdw>
                </a:effectLst>
                <a:latin typeface="Times New Roman" pitchFamily="18" charset="0"/>
                <a:cs typeface="+mn-cs"/>
              </a:defRPr>
            </a:lvl1pPr>
          </a:lstStyle>
          <a:p>
            <a:pPr>
              <a:defRPr/>
            </a:pPr>
            <a:fld id="{0666A00B-8F32-4C58-AE5D-E5C374E71ADD}" type="slidenum">
              <a:rPr lang="en-US" altLang="en-US"/>
              <a:pPr>
                <a:defRPr/>
              </a:pPr>
              <a:t>‹#›</a:t>
            </a:fld>
            <a:endParaRPr lang="en-US" altLang="en-US" dirty="0"/>
          </a:p>
        </p:txBody>
      </p:sp>
    </p:spTree>
    <p:extLst>
      <p:ext uri="{BB962C8B-B14F-4D97-AF65-F5344CB8AC3E}">
        <p14:creationId xmlns:p14="http://schemas.microsoft.com/office/powerpoint/2010/main" val="3877148762"/>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pitchFamily="34"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lgn="just" defTabSz="890810">
              <a:spcBef>
                <a:spcPct val="30000"/>
              </a:spcBef>
              <a:spcAft>
                <a:spcPct val="30000"/>
              </a:spcAft>
              <a:buFont typeface="Monotype Sorts" pitchFamily="-84" charset="2"/>
              <a:defRPr sz="1200">
                <a:solidFill>
                  <a:schemeClr val="tx1"/>
                </a:solidFill>
                <a:latin typeface="Arial" pitchFamily="34" charset="0"/>
                <a:ea typeface="ＭＳ Ｐゴシック" pitchFamily="34" charset="-128"/>
              </a:defRPr>
            </a:lvl1pPr>
            <a:lvl2pPr marL="737874" indent="-283799" algn="just" defTabSz="890810">
              <a:spcBef>
                <a:spcPct val="30000"/>
              </a:spcBef>
              <a:buChar char="•"/>
              <a:defRPr sz="1200">
                <a:solidFill>
                  <a:schemeClr val="tx1"/>
                </a:solidFill>
                <a:latin typeface="Arial" pitchFamily="34" charset="0"/>
                <a:ea typeface="ＭＳ Ｐゴシック" pitchFamily="34" charset="-128"/>
              </a:defRPr>
            </a:lvl2pPr>
            <a:lvl3pPr marL="1133615" indent="-225462" algn="just" defTabSz="890810">
              <a:spcBef>
                <a:spcPct val="30000"/>
              </a:spcBef>
              <a:buFont typeface="Arial" pitchFamily="34" charset="0"/>
              <a:buChar char="–"/>
              <a:defRPr sz="1000">
                <a:solidFill>
                  <a:schemeClr val="tx1"/>
                </a:solidFill>
                <a:latin typeface="Arial" pitchFamily="34" charset="0"/>
                <a:ea typeface="ＭＳ Ｐゴシック" pitchFamily="34" charset="-128"/>
              </a:defRPr>
            </a:lvl3pPr>
            <a:lvl4pPr marL="1589268" indent="-225462" defTabSz="890810">
              <a:spcBef>
                <a:spcPct val="30000"/>
              </a:spcBef>
              <a:defRPr sz="1200">
                <a:solidFill>
                  <a:schemeClr val="tx1"/>
                </a:solidFill>
                <a:latin typeface="Arial" pitchFamily="34" charset="0"/>
                <a:ea typeface="ＭＳ Ｐゴシック" pitchFamily="34" charset="-128"/>
              </a:defRPr>
            </a:lvl4pPr>
            <a:lvl5pPr marL="2043345" indent="-225462" defTabSz="890810">
              <a:spcBef>
                <a:spcPct val="30000"/>
              </a:spcBef>
              <a:defRPr sz="1200">
                <a:solidFill>
                  <a:schemeClr val="tx1"/>
                </a:solidFill>
                <a:latin typeface="Times New Roman" pitchFamily="18" charset="0"/>
                <a:ea typeface="ＭＳ Ｐゴシック" pitchFamily="34" charset="-128"/>
              </a:defRPr>
            </a:lvl5pPr>
            <a:lvl6pPr marL="2497421"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6pPr>
            <a:lvl7pPr marL="2951497"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7pPr>
            <a:lvl8pPr marL="3405575"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8pPr>
            <a:lvl9pPr marL="3859652" indent="-225462" defTabSz="890810" eaLnBrk="0" fontAlgn="base" hangingPunct="0">
              <a:spcBef>
                <a:spcPct val="30000"/>
              </a:spcBef>
              <a:spcAft>
                <a:spcPct val="0"/>
              </a:spcAft>
              <a:defRPr sz="1200">
                <a:solidFill>
                  <a:schemeClr val="tx1"/>
                </a:solidFill>
                <a:latin typeface="Times New Roman" pitchFamily="18" charset="0"/>
                <a:ea typeface="ＭＳ Ｐゴシック" pitchFamily="34" charset="-128"/>
              </a:defRPr>
            </a:lvl9pPr>
          </a:lstStyle>
          <a:p>
            <a:pPr algn="r">
              <a:spcBef>
                <a:spcPct val="0"/>
              </a:spcBef>
              <a:spcAft>
                <a:spcPct val="0"/>
              </a:spcAft>
              <a:buFontTx/>
              <a:buNone/>
              <a:defRPr/>
            </a:pPr>
            <a:fld id="{A0B862E1-B834-4F96-875A-0719CF179818}" type="slidenum">
              <a:rPr lang="en-US" altLang="en-US" smtClean="0">
                <a:latin typeface="Times New Roman" pitchFamily="18" charset="0"/>
              </a:rPr>
              <a:pPr algn="r">
                <a:spcBef>
                  <a:spcPct val="0"/>
                </a:spcBef>
                <a:spcAft>
                  <a:spcPct val="0"/>
                </a:spcAft>
                <a:buFontTx/>
                <a:buNone/>
                <a:defRPr/>
              </a:pPr>
              <a:t>1</a:t>
            </a:fld>
            <a:endParaRPr lang="en-US" altLang="en-US" dirty="0" smtClean="0">
              <a:latin typeface="Times New Roman" pitchFamily="18"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912808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2</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D2DF401F-6A1E-4D6A-AEB0-523B9AD4F615}" type="slidenum">
              <a:rPr lang="en-US" altLang="en-US" smtClean="0">
                <a:solidFill>
                  <a:prstClr val="black"/>
                </a:solidFill>
              </a:rPr>
              <a:pPr>
                <a:defRPr/>
              </a:pPr>
              <a:t>7</a:t>
            </a:fld>
            <a:endParaRPr lang="en-US" altLang="en-US" dirty="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8</a:t>
            </a:fld>
            <a:endParaRPr lang="en-US" altLang="en-US" dirty="0"/>
          </a:p>
        </p:txBody>
      </p:sp>
    </p:spTree>
    <p:extLst>
      <p:ext uri="{BB962C8B-B14F-4D97-AF65-F5344CB8AC3E}">
        <p14:creationId xmlns:p14="http://schemas.microsoft.com/office/powerpoint/2010/main" val="4209103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9</a:t>
            </a:fld>
            <a:endParaRPr lang="en-US" altLang="en-US" dirty="0"/>
          </a:p>
        </p:txBody>
      </p:sp>
    </p:spTree>
    <p:extLst>
      <p:ext uri="{BB962C8B-B14F-4D97-AF65-F5344CB8AC3E}">
        <p14:creationId xmlns:p14="http://schemas.microsoft.com/office/powerpoint/2010/main" val="4209103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latin typeface="Arial" pitchFamily="34" charset="0"/>
              <a:ea typeface="ＭＳ Ｐゴシック" pitchFamily="34" charset="-128"/>
            </a:endParaRPr>
          </a:p>
        </p:txBody>
      </p:sp>
      <p:sp>
        <p:nvSpPr>
          <p:cNvPr id="4" name="Slide Number Placeholder 3"/>
          <p:cNvSpPr>
            <a:spLocks noGrp="1"/>
          </p:cNvSpPr>
          <p:nvPr>
            <p:ph type="sldNum" sz="quarter" idx="5"/>
          </p:nvPr>
        </p:nvSpPr>
        <p:spPr/>
        <p:txBody>
          <a:bodyPr/>
          <a:lstStyle/>
          <a:p>
            <a:pPr>
              <a:defRPr/>
            </a:pPr>
            <a:fld id="{608B130E-1B03-4486-B2EA-7DC980626923}" type="slidenum">
              <a:rPr lang="en-US" altLang="en-US" smtClean="0"/>
              <a:pPr>
                <a:defRPr/>
              </a:pPr>
              <a:t>10</a:t>
            </a:fld>
            <a:endParaRPr lang="en-US" altLang="en-US" dirty="0"/>
          </a:p>
        </p:txBody>
      </p:sp>
    </p:spTree>
    <p:extLst>
      <p:ext uri="{BB962C8B-B14F-4D97-AF65-F5344CB8AC3E}">
        <p14:creationId xmlns:p14="http://schemas.microsoft.com/office/powerpoint/2010/main" val="3901582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14</a:t>
            </a:fld>
            <a:endParaRPr lang="en-US" altLang="en-US" dirty="0"/>
          </a:p>
        </p:txBody>
      </p:sp>
    </p:spTree>
    <p:extLst>
      <p:ext uri="{BB962C8B-B14F-4D97-AF65-F5344CB8AC3E}">
        <p14:creationId xmlns:p14="http://schemas.microsoft.com/office/powerpoint/2010/main" val="1714596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15</a:t>
            </a:fld>
            <a:endParaRPr lang="en-US" altLang="en-US" dirty="0"/>
          </a:p>
        </p:txBody>
      </p:sp>
    </p:spTree>
    <p:extLst>
      <p:ext uri="{BB962C8B-B14F-4D97-AF65-F5344CB8AC3E}">
        <p14:creationId xmlns:p14="http://schemas.microsoft.com/office/powerpoint/2010/main" val="707377593"/>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5"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cs typeface="+mn-cs"/>
            </a:endParaRPr>
          </a:p>
        </p:txBody>
      </p:sp>
      <p:pic>
        <p:nvPicPr>
          <p:cNvPr id="6" name="Picture 4" descr="banner"/>
          <p:cNvPicPr>
            <a:picLocks noChangeAspect="1" noChangeArrowheads="1"/>
          </p:cNvPicPr>
          <p:nvPr/>
        </p:nvPicPr>
        <p:blipFill>
          <a:blip r:embed="rId2"/>
          <a:srcRect b="8861"/>
          <a:stretch>
            <a:fillRect/>
          </a:stretch>
        </p:blipFill>
        <p:spPr bwMode="auto">
          <a:xfrm>
            <a:off x="-3175" y="223838"/>
            <a:ext cx="9158288" cy="708025"/>
          </a:xfrm>
          <a:prstGeom prst="rect">
            <a:avLst/>
          </a:prstGeom>
          <a:noFill/>
          <a:ln w="9525">
            <a:noFill/>
            <a:miter lim="800000"/>
            <a:headEnd/>
            <a:tailEnd/>
          </a:ln>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7F867-08F4-46E3-9E98-A1517B9214AD}" type="slidenum">
              <a:rPr lang="en-US" altLang="en-US"/>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4B970A05-0208-4120-ABAD-DE3FEDF0D5EE}" type="slidenum">
              <a:rPr lang="en-US" altLang="en-US"/>
              <a:pPr>
                <a:defRPr/>
              </a:pPr>
              <a:t>‹#›</a:t>
            </a:fld>
            <a:endParaRPr lang="en-US"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7EC041A5-8B8E-4AEA-A855-A8575A48410F}" type="slidenum">
              <a:rPr lang="en-US" altLang="en-US"/>
              <a:pPr>
                <a:defRPr/>
              </a:pPr>
              <a:t>‹#›</a:t>
            </a:fld>
            <a:endParaRPr lang="en-US"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14450"/>
            <a:ext cx="8229600" cy="2328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795713"/>
            <a:ext cx="8229600" cy="233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67DE6B27-9B6B-4852-9D7E-042B72701F0E}" type="slidenum">
              <a:rPr lang="en-US" altLang="en-US"/>
              <a:pPr>
                <a:defRPr/>
              </a:pPr>
              <a:t>‹#›</a:t>
            </a:fld>
            <a:endParaRPr lang="en-US"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3869999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803127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42058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213002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961916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199474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8DE3B031-7C70-4991-8DFB-9E9DDFF7991E}" type="slidenum">
              <a:rPr lang="en-US" altLang="en-US"/>
              <a:pPr>
                <a:defRPr/>
              </a:pPr>
              <a:t>‹#›</a:t>
            </a:fld>
            <a:endParaRPr lang="en-US"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520571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1791850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16480969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0115707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4E4B91-3BE7-4B50-95AB-43E873F2CC47}" type="datetimeFigureOut">
              <a:rPr lang="en-US" smtClean="0"/>
              <a:pPr/>
              <a:t>07/11/2016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51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DE73B3D-7A01-4DB2-B7FB-59C8EAFB34FC}" type="slidenum">
              <a:rPr lang="en-US" altLang="en-US"/>
              <a:pPr>
                <a:defRPr/>
              </a:pPr>
              <a:t>‹#›</a:t>
            </a:fld>
            <a:endParaRPr lang="en-US"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3C572B2-80BA-4F31-B395-8512BDF87E0D}" type="slidenum">
              <a:rPr lang="en-US" altLang="en-US"/>
              <a:pPr>
                <a:defRPr/>
              </a:pPr>
              <a:t>‹#›</a:t>
            </a:fld>
            <a:endParaRPr lang="en-US"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29F25C9C-3A0B-47AD-886F-7F0717C50771}" type="slidenum">
              <a:rPr lang="en-US" altLang="en-US"/>
              <a:pPr>
                <a:defRPr/>
              </a:pPr>
              <a:t>‹#›</a:t>
            </a:fld>
            <a:endParaRPr lang="en-US"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EA8F2145-DE93-4A77-8079-724DD4E40956}" type="slidenum">
              <a:rPr lang="en-US" altLang="en-US"/>
              <a:pPr>
                <a:defRPr/>
              </a:pPr>
              <a:t>‹#›</a:t>
            </a:fld>
            <a:endParaRPr lang="en-US"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6CE889AE-8169-4C06-9039-49920E0CE8F2}" type="slidenum">
              <a:rPr lang="en-US" altLang="en-US"/>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7DC65C6-86CA-4180-BB8C-675B89DFE503}" type="slidenum">
              <a:rPr lang="en-US" altLang="en-US"/>
              <a:pPr>
                <a:defRPr/>
              </a:pPr>
              <a:t>‹#›</a:t>
            </a:fld>
            <a:endParaRPr lang="en-US"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7352570D-30E4-4B7D-87D8-F233648E1AB4}" type="slidenum">
              <a:rPr lang="en-US" altLang="en-US"/>
              <a:pPr>
                <a:defRPr/>
              </a:pPr>
              <a:t>‹#›</a:t>
            </a:fld>
            <a:endParaRPr lang="en-US" alt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theme" Target="../theme/theme1.xml"/>
  <Relationship Id="rId15"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4.xml"/>
  <Relationship Id="rId10" Type="http://schemas.openxmlformats.org/officeDocument/2006/relationships/slideLayout" Target="../slideLayouts/slideLayout23.xml"/>
  <Relationship Id="rId11" Type="http://schemas.openxmlformats.org/officeDocument/2006/relationships/slideLayout" Target="../slideLayouts/slideLayout24.xml"/>
  <Relationship Id="rId12" Type="http://schemas.openxmlformats.org/officeDocument/2006/relationships/theme" Target="../theme/theme2.xml"/>
  <Relationship Id="rId2" Type="http://schemas.openxmlformats.org/officeDocument/2006/relationships/slideLayout" Target="../slideLayouts/slideLayout15.xml"/>
  <Relationship Id="rId3" Type="http://schemas.openxmlformats.org/officeDocument/2006/relationships/slideLayout" Target="../slideLayouts/slideLayout16.xml"/>
  <Relationship Id="rId4" Type="http://schemas.openxmlformats.org/officeDocument/2006/relationships/slideLayout" Target="../slideLayouts/slideLayout17.xml"/>
  <Relationship Id="rId5" Type="http://schemas.openxmlformats.org/officeDocument/2006/relationships/slideLayout" Target="../slideLayouts/slideLayout18.xml"/>
  <Relationship Id="rId6" Type="http://schemas.openxmlformats.org/officeDocument/2006/relationships/slideLayout" Target="../slideLayouts/slideLayout19.xml"/>
  <Relationship Id="rId7" Type="http://schemas.openxmlformats.org/officeDocument/2006/relationships/slideLayout" Target="../slideLayouts/slideLayout20.xml"/>
  <Relationship Id="rId8" Type="http://schemas.openxmlformats.org/officeDocument/2006/relationships/slideLayout" Target="../slideLayouts/slideLayout21.xml"/>
  <Relationship Id="rId9" Type="http://schemas.openxmlformats.org/officeDocument/2006/relationships/slideLayout" Target="../slideLayouts/slideLayout22.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p:spPr>
        <p:txBody>
          <a:bodyPr wrap="none" anchor="ctr"/>
          <a:lstStyle>
            <a:lvl1pPr eaLnBrk="0" hangingPunct="0">
              <a:defRPr sz="6000">
                <a:solidFill>
                  <a:schemeClr val="tx1"/>
                </a:solidFill>
                <a:latin typeface="Arial" pitchFamily="34" charset="0"/>
                <a:ea typeface="ＭＳ Ｐゴシック" pitchFamily="34" charset="-128"/>
              </a:defRPr>
            </a:lvl1pPr>
            <a:lvl2pPr marL="742950" indent="-285750" eaLnBrk="0" hangingPunct="0">
              <a:defRPr sz="6000">
                <a:solidFill>
                  <a:schemeClr val="tx1"/>
                </a:solidFill>
                <a:latin typeface="Arial" pitchFamily="34" charset="0"/>
                <a:ea typeface="ＭＳ Ｐゴシック" pitchFamily="34" charset="-128"/>
              </a:defRPr>
            </a:lvl2pPr>
            <a:lvl3pPr marL="1143000" indent="-228600" eaLnBrk="0" hangingPunct="0">
              <a:defRPr sz="6000">
                <a:solidFill>
                  <a:schemeClr val="tx1"/>
                </a:solidFill>
                <a:latin typeface="Arial" pitchFamily="34" charset="0"/>
                <a:ea typeface="ＭＳ Ｐゴシック" pitchFamily="34" charset="-128"/>
              </a:defRPr>
            </a:lvl3pPr>
            <a:lvl4pPr marL="1600200" indent="-228600" eaLnBrk="0" hangingPunct="0">
              <a:defRPr sz="6000">
                <a:solidFill>
                  <a:schemeClr val="tx1"/>
                </a:solidFill>
                <a:latin typeface="Arial" pitchFamily="34" charset="0"/>
                <a:ea typeface="ＭＳ Ｐゴシック" pitchFamily="34" charset="-128"/>
              </a:defRPr>
            </a:lvl4pPr>
            <a:lvl5pPr marL="2057400" indent="-228600" eaLnBrk="0" hangingPunct="0">
              <a:defRPr sz="60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6000">
                <a:solidFill>
                  <a:schemeClr val="tx1"/>
                </a:solidFill>
                <a:latin typeface="Arial" pitchFamily="34" charset="0"/>
                <a:ea typeface="ＭＳ Ｐゴシック" pitchFamily="34" charset="-128"/>
              </a:defRPr>
            </a:lvl9pPr>
          </a:lstStyle>
          <a:p>
            <a:pPr eaLnBrk="1" hangingPunct="1">
              <a:defRPr/>
            </a:pPr>
            <a:endParaRPr lang="en-US" altLang="en-US" sz="1800" dirty="0" smtClean="0">
              <a:latin typeface="Calibri" pitchFamily="34" charset="0"/>
              <a:cs typeface="+mn-cs"/>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400">
                <a:cs typeface="+mn-cs"/>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400" b="1">
                <a:cs typeface="+mn-cs"/>
              </a:defRPr>
            </a:lvl1pPr>
          </a:lstStyle>
          <a:p>
            <a:pPr>
              <a:defRPr/>
            </a:pPr>
            <a:r>
              <a:rPr lang="en-US" altLang="en-US" dirty="0"/>
              <a:t>Slide </a:t>
            </a:r>
            <a:fld id="{20060A82-B2AB-49E4-8F89-B9F7E7F29D86}"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5"/>
          <a:srcRect r="56197" b="8861"/>
          <a:stretch>
            <a:fillRect/>
          </a:stretch>
        </p:blipFill>
        <p:spPr bwMode="auto">
          <a:xfrm>
            <a:off x="-3175" y="223838"/>
            <a:ext cx="4011613" cy="7080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472" r:id="rId1"/>
    <p:sldLayoutId id="2147484460" r:id="rId2"/>
    <p:sldLayoutId id="2147484461" r:id="rId3"/>
    <p:sldLayoutId id="2147484462" r:id="rId4"/>
    <p:sldLayoutId id="2147484463" r:id="rId5"/>
    <p:sldLayoutId id="2147484464" r:id="rId6"/>
    <p:sldLayoutId id="2147484465" r:id="rId7"/>
    <p:sldLayoutId id="2147484466" r:id="rId8"/>
    <p:sldLayoutId id="2147484467" r:id="rId9"/>
    <p:sldLayoutId id="2147484468" r:id="rId10"/>
    <p:sldLayoutId id="2147484469" r:id="rId11"/>
    <p:sldLayoutId id="2147484470" r:id="rId12"/>
    <p:sldLayoutId id="2147484471" r:id="rId13"/>
  </p:sldLayoutIdLst>
  <p:hf hdr="0" ftr="0" dt="0"/>
  <p:txStyles>
    <p:title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E4B91-3BE7-4B50-95AB-43E873F2CC47}" type="datetimeFigureOut">
              <a:rPr lang="en-US" smtClean="0"/>
              <a:pPr/>
              <a:t>07/11/2016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FB515-A3F1-4050-A084-0185DC4F0DA0}" type="slidenum">
              <a:rPr lang="en-US" smtClean="0"/>
              <a:pPr/>
              <a:t>‹#›</a:t>
            </a:fld>
            <a:endParaRPr lang="en-US" dirty="0"/>
          </a:p>
        </p:txBody>
      </p:sp>
    </p:spTree>
    <p:extLst>
      <p:ext uri="{BB962C8B-B14F-4D97-AF65-F5344CB8AC3E}">
        <p14:creationId xmlns:p14="http://schemas.microsoft.com/office/powerpoint/2010/main" val="2711324389"/>
      </p:ext>
    </p:extLst>
  </p:cSld>
  <p:clrMap bg1="lt1" tx1="dk1" bg2="lt2" tx2="dk2" accent1="accent1" accent2="accent2" accent3="accent3" accent4="accent4" accent5="accent5" accent6="accent6" hlink="hlink" folHlink="folHlink"/>
  <p:sldLayoutIdLst>
    <p:sldLayoutId id="2147484474"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notesSlide" Target="../notesSlides/notesSlide7.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xml"/>
  <Relationship Id="rId3" Type="http://schemas.openxmlformats.org/officeDocument/2006/relationships/image" Target="../media/image2.wmf"/>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6"/>
          <p:cNvSpPr>
            <a:spLocks noGrp="1" noChangeArrowheads="1"/>
          </p:cNvSpPr>
          <p:nvPr>
            <p:ph type="sldNum" sz="quarter" idx="11"/>
          </p:nvPr>
        </p:nvSpPr>
        <p:spPr>
          <a:xfrm>
            <a:off x="7981950" y="6245225"/>
            <a:ext cx="944563" cy="476250"/>
          </a:xfrm>
          <a:noFill/>
          <a:ln>
            <a:miter lim="800000"/>
            <a:headEnd/>
            <a:tailEnd/>
          </a:ln>
        </p:spPr>
        <p:txBody>
          <a:bodyPr/>
          <a:lstStyle/>
          <a:p>
            <a:r>
              <a:rPr lang="en-US" altLang="en-US" dirty="0" smtClean="0"/>
              <a:t>Slide </a:t>
            </a:r>
            <a:fld id="{2048DBD3-BAE2-4420-B05C-C59463502FAC}" type="slidenum">
              <a:rPr lang="en-US" altLang="en-US" smtClean="0"/>
              <a:pPr/>
              <a:t>1</a:t>
            </a:fld>
            <a:endParaRPr lang="en-US" altLang="en-US" dirty="0" smtClean="0"/>
          </a:p>
        </p:txBody>
      </p:sp>
      <p:sp>
        <p:nvSpPr>
          <p:cNvPr id="3075" name="Rectangle 6"/>
          <p:cNvSpPr>
            <a:spLocks noChangeArrowheads="1"/>
          </p:cNvSpPr>
          <p:nvPr/>
        </p:nvSpPr>
        <p:spPr bwMode="auto">
          <a:xfrm>
            <a:off x="0" y="0"/>
            <a:ext cx="9158288" cy="1135063"/>
          </a:xfrm>
          <a:prstGeom prst="rect">
            <a:avLst/>
          </a:prstGeom>
          <a:solidFill>
            <a:srgbClr val="003366"/>
          </a:solidFill>
          <a:ln w="12700">
            <a:noFill/>
            <a:miter lim="800000"/>
            <a:headEnd/>
            <a:tailEnd/>
          </a:ln>
        </p:spPr>
        <p:txBody>
          <a:bodyPr wrap="none" anchor="ctr"/>
          <a:lstStyle/>
          <a:p>
            <a:endParaRPr lang="en-US" altLang="en-US" sz="1800" dirty="0">
              <a:latin typeface="Arial" pitchFamily="34" charset="0"/>
            </a:endParaRPr>
          </a:p>
        </p:txBody>
      </p:sp>
      <p:sp>
        <p:nvSpPr>
          <p:cNvPr id="3076" name="Text Box 7"/>
          <p:cNvSpPr txBox="1">
            <a:spLocks noChangeArrowheads="1"/>
          </p:cNvSpPr>
          <p:nvPr/>
        </p:nvSpPr>
        <p:spPr bwMode="auto">
          <a:xfrm>
            <a:off x="233363" y="2001838"/>
            <a:ext cx="8770937" cy="707886"/>
          </a:xfrm>
          <a:prstGeom prst="rect">
            <a:avLst/>
          </a:prstGeom>
          <a:noFill/>
          <a:ln w="12700">
            <a:noFill/>
            <a:miter lim="800000"/>
            <a:headEnd/>
            <a:tailEnd/>
          </a:ln>
        </p:spPr>
        <p:txBody>
          <a:bodyPr>
            <a:spAutoFit/>
          </a:bodyPr>
          <a:lstStyle/>
          <a:p>
            <a:pPr algn="ctr"/>
            <a:r>
              <a:rPr lang="en-US" altLang="en-US" sz="4000" b="1" dirty="0" smtClean="0">
                <a:solidFill>
                  <a:srgbClr val="003366"/>
                </a:solidFill>
              </a:rPr>
              <a:t> </a:t>
            </a:r>
            <a:r>
              <a:rPr lang="en-US" altLang="en-US" sz="4000" b="1" dirty="0">
                <a:solidFill>
                  <a:schemeClr val="accent6"/>
                </a:solidFill>
              </a:rPr>
              <a:t>Drug Formulary Commission</a:t>
            </a:r>
          </a:p>
        </p:txBody>
      </p:sp>
      <p:pic>
        <p:nvPicPr>
          <p:cNvPr id="3077" name="Picture 4" descr="banner"/>
          <p:cNvPicPr>
            <a:picLocks noChangeAspect="1" noChangeArrowheads="1"/>
          </p:cNvPicPr>
          <p:nvPr/>
        </p:nvPicPr>
        <p:blipFill>
          <a:blip r:embed="rId3"/>
          <a:srcRect b="8861"/>
          <a:stretch>
            <a:fillRect/>
          </a:stretch>
        </p:blipFill>
        <p:spPr bwMode="auto">
          <a:xfrm>
            <a:off x="-3175" y="223838"/>
            <a:ext cx="9158288" cy="708025"/>
          </a:xfrm>
          <a:prstGeom prst="rect">
            <a:avLst/>
          </a:prstGeom>
          <a:noFill/>
          <a:ln w="9525">
            <a:noFill/>
            <a:miter lim="800000"/>
            <a:headEnd/>
            <a:tailEnd/>
          </a:ln>
        </p:spPr>
      </p:pic>
      <p:sp>
        <p:nvSpPr>
          <p:cNvPr id="3078" name="Text Box 7"/>
          <p:cNvSpPr txBox="1">
            <a:spLocks noChangeArrowheads="1"/>
          </p:cNvSpPr>
          <p:nvPr/>
        </p:nvSpPr>
        <p:spPr bwMode="auto">
          <a:xfrm>
            <a:off x="309563" y="3854450"/>
            <a:ext cx="8616950" cy="1570038"/>
          </a:xfrm>
          <a:prstGeom prst="rect">
            <a:avLst/>
          </a:prstGeom>
          <a:noFill/>
          <a:ln w="12700">
            <a:noFill/>
            <a:miter lim="800000"/>
            <a:headEnd/>
            <a:tailEnd/>
          </a:ln>
        </p:spPr>
        <p:txBody>
          <a:bodyPr>
            <a:spAutoFit/>
          </a:bodyPr>
          <a:lstStyle/>
          <a:p>
            <a:pPr algn="ctr"/>
            <a:endParaRPr lang="en-US" altLang="en-US" b="1" dirty="0">
              <a:solidFill>
                <a:srgbClr val="003366"/>
              </a:solidFill>
            </a:endParaRPr>
          </a:p>
          <a:p>
            <a:pPr algn="ctr"/>
            <a:r>
              <a:rPr lang="en-US" altLang="en-US" b="1" dirty="0">
                <a:solidFill>
                  <a:schemeClr val="accent6"/>
                </a:solidFill>
              </a:rPr>
              <a:t>Bureau of Health Care Safety and Quality</a:t>
            </a:r>
          </a:p>
          <a:p>
            <a:pPr algn="ctr"/>
            <a:r>
              <a:rPr lang="en-US" altLang="en-US" b="1" dirty="0">
                <a:solidFill>
                  <a:schemeClr val="accent6"/>
                </a:solidFill>
              </a:rPr>
              <a:t>Department of Public Health</a:t>
            </a:r>
          </a:p>
          <a:p>
            <a:pPr algn="ctr"/>
            <a:r>
              <a:rPr lang="en-US" altLang="en-US" b="1" dirty="0" smtClean="0">
                <a:solidFill>
                  <a:schemeClr val="accent6"/>
                </a:solidFill>
              </a:rPr>
              <a:t>July 14, 2016</a:t>
            </a:r>
            <a:endParaRPr lang="en-US" altLang="en-US" dirty="0">
              <a:solidFill>
                <a:schemeClr val="accent6"/>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351724"/>
            <a:ext cx="8229600" cy="5252275"/>
          </a:xfrm>
        </p:spPr>
        <p:txBody>
          <a:bodyPr/>
          <a:lstStyle/>
          <a:p>
            <a:pPr marL="0" indent="0">
              <a:buNone/>
            </a:pPr>
            <a:endParaRPr lang="en-US" sz="2400" dirty="0" smtClean="0"/>
          </a:p>
          <a:p>
            <a:pPr marL="0" indent="0">
              <a:buNone/>
            </a:pPr>
            <a:r>
              <a:rPr lang="en-US" sz="2400" dirty="0" smtClean="0"/>
              <a:t>“</a:t>
            </a:r>
            <a:r>
              <a:rPr lang="en-US" sz="2400" dirty="0"/>
              <a:t>Chemically Equivalent Substitution”, for the purpose of creating a formulary of drugs with abuse deterrent properties that the commission has determined may be appropriately substituted for </a:t>
            </a:r>
            <a:r>
              <a:rPr lang="en-US" sz="2400" dirty="0" smtClean="0"/>
              <a:t>opioids</a:t>
            </a:r>
            <a:r>
              <a:rPr lang="en-US" sz="2400" dirty="0" smtClean="0">
                <a:solidFill>
                  <a:srgbClr val="FF0000"/>
                </a:solidFill>
              </a:rPr>
              <a:t> </a:t>
            </a:r>
            <a:r>
              <a:rPr lang="en-US" sz="2400" dirty="0"/>
              <a:t>that have been determined to have a heightened public health risk  due to the drugs’ potential for abuse and misuse, shall mean  drug products which contain the same active ingredients, and are equivalent in strength or concentration, dosage form, and route of administration, and produce a comparable biologic effect.  Prodrugs or ingredients without analgesic effect that are used solely for abuse deterrent formulations need not be equivalent.</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10</a:t>
            </a:fld>
            <a:endParaRPr lang="en-US" altLang="en-US" dirty="0" smtClean="0"/>
          </a:p>
        </p:txBody>
      </p:sp>
      <p:sp>
        <p:nvSpPr>
          <p:cNvPr id="5" name="Title 1"/>
          <p:cNvSpPr txBox="1">
            <a:spLocks/>
          </p:cNvSpPr>
          <p:nvPr/>
        </p:nvSpPr>
        <p:spPr>
          <a:xfrm>
            <a:off x="4144963" y="134669"/>
            <a:ext cx="4816475" cy="850982"/>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Chemically Equivalent Substitution</a:t>
            </a:r>
            <a:endParaRPr lang="en-US" kern="0" dirty="0"/>
          </a:p>
        </p:txBody>
      </p:sp>
    </p:spTree>
    <p:extLst>
      <p:ext uri="{BB962C8B-B14F-4D97-AF65-F5344CB8AC3E}">
        <p14:creationId xmlns:p14="http://schemas.microsoft.com/office/powerpoint/2010/main" val="2363500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sz="6000" dirty="0" smtClean="0"/>
          </a:p>
          <a:p>
            <a:pPr marL="0" indent="0" algn="ctr">
              <a:buNone/>
            </a:pPr>
            <a:r>
              <a:rPr lang="en-US" sz="6000" b="1" dirty="0" smtClean="0">
                <a:solidFill>
                  <a:schemeClr val="accent6"/>
                </a:solidFill>
              </a:rPr>
              <a:t>Draft Guidance Discussion</a:t>
            </a:r>
            <a:endParaRPr lang="en-US" sz="6000" b="1" dirty="0">
              <a:solidFill>
                <a:schemeClr val="accent6"/>
              </a:solidFill>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11</a:t>
            </a:fld>
            <a:endParaRPr lang="en-US" altLang="en-US" dirty="0"/>
          </a:p>
        </p:txBody>
      </p:sp>
    </p:spTree>
    <p:extLst>
      <p:ext uri="{BB962C8B-B14F-4D97-AF65-F5344CB8AC3E}">
        <p14:creationId xmlns:p14="http://schemas.microsoft.com/office/powerpoint/2010/main" val="1540475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Schedule</a:t>
            </a:r>
            <a:endParaRPr lang="en-US" dirty="0"/>
          </a:p>
        </p:txBody>
      </p:sp>
      <p:sp>
        <p:nvSpPr>
          <p:cNvPr id="3" name="Content Placeholder 2"/>
          <p:cNvSpPr>
            <a:spLocks noGrp="1"/>
          </p:cNvSpPr>
          <p:nvPr>
            <p:ph idx="1"/>
          </p:nvPr>
        </p:nvSpPr>
        <p:spPr>
          <a:xfrm>
            <a:off x="896587" y="1223158"/>
            <a:ext cx="7790213" cy="5332021"/>
          </a:xfrm>
        </p:spPr>
        <p:txBody>
          <a:bodyPr numCol="2"/>
          <a:lstStyle/>
          <a:p>
            <a:r>
              <a:rPr lang="en-US" dirty="0" smtClean="0"/>
              <a:t>September 15, </a:t>
            </a:r>
            <a:r>
              <a:rPr lang="en-US" dirty="0"/>
              <a:t>2016</a:t>
            </a:r>
            <a:endParaRPr lang="en-US" dirty="0" smtClean="0"/>
          </a:p>
          <a:p>
            <a:r>
              <a:rPr lang="en-US" dirty="0" smtClean="0"/>
              <a:t>October 20, </a:t>
            </a:r>
            <a:r>
              <a:rPr lang="en-US" dirty="0"/>
              <a:t>2016</a:t>
            </a:r>
            <a:endParaRPr lang="en-US" dirty="0" smtClean="0"/>
          </a:p>
          <a:p>
            <a:r>
              <a:rPr lang="en-US" dirty="0"/>
              <a:t>November </a:t>
            </a:r>
            <a:r>
              <a:rPr lang="en-US" dirty="0" smtClean="0"/>
              <a:t>17, </a:t>
            </a:r>
            <a:r>
              <a:rPr lang="en-US" dirty="0"/>
              <a:t>2016</a:t>
            </a:r>
            <a:endParaRPr lang="en-US" dirty="0" smtClean="0"/>
          </a:p>
          <a:p>
            <a:r>
              <a:rPr lang="en-US" dirty="0" smtClean="0"/>
              <a:t>December 15, 2016</a:t>
            </a:r>
          </a:p>
          <a:p>
            <a:r>
              <a:rPr lang="en-US" dirty="0" smtClean="0"/>
              <a:t>January 19, 2017</a:t>
            </a:r>
          </a:p>
          <a:p>
            <a:r>
              <a:rPr lang="en-US" dirty="0" smtClean="0"/>
              <a:t>February 16, 2017</a:t>
            </a:r>
          </a:p>
          <a:p>
            <a:r>
              <a:rPr lang="en-US" dirty="0"/>
              <a:t>March </a:t>
            </a:r>
            <a:r>
              <a:rPr lang="en-US" dirty="0" smtClean="0"/>
              <a:t>16, 2017</a:t>
            </a:r>
          </a:p>
          <a:p>
            <a:r>
              <a:rPr lang="en-US" dirty="0" smtClean="0"/>
              <a:t>April 20, 2017</a:t>
            </a:r>
            <a:endParaRPr lang="en-US"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12</a:t>
            </a:fld>
            <a:endParaRPr lang="en-US" altLang="en-US" dirty="0"/>
          </a:p>
        </p:txBody>
      </p:sp>
    </p:spTree>
    <p:extLst>
      <p:ext uri="{BB962C8B-B14F-4D97-AF65-F5344CB8AC3E}">
        <p14:creationId xmlns:p14="http://schemas.microsoft.com/office/powerpoint/2010/main" val="703358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Review Process</a:t>
            </a:r>
            <a:endParaRPr lang="en-US" dirty="0"/>
          </a:p>
        </p:txBody>
      </p:sp>
      <p:sp>
        <p:nvSpPr>
          <p:cNvPr id="3" name="Content Placeholder 2"/>
          <p:cNvSpPr>
            <a:spLocks noGrp="1"/>
          </p:cNvSpPr>
          <p:nvPr>
            <p:ph idx="1"/>
          </p:nvPr>
        </p:nvSpPr>
        <p:spPr>
          <a:xfrm>
            <a:off x="457200" y="1314450"/>
            <a:ext cx="8229600" cy="5062599"/>
          </a:xfrm>
        </p:spPr>
        <p:txBody>
          <a:bodyPr/>
          <a:lstStyle/>
          <a:p>
            <a:pPr lvl="0"/>
            <a:r>
              <a:rPr lang="en-US" sz="2000" dirty="0" smtClean="0"/>
              <a:t>Two </a:t>
            </a:r>
            <a:r>
              <a:rPr lang="en-US" sz="2000" dirty="0"/>
              <a:t>drug </a:t>
            </a:r>
            <a:r>
              <a:rPr lang="en-US" sz="2000" dirty="0" smtClean="0"/>
              <a:t>products with claims </a:t>
            </a:r>
            <a:r>
              <a:rPr lang="en-US" sz="2000" dirty="0"/>
              <a:t>of ADP </a:t>
            </a:r>
            <a:r>
              <a:rPr lang="en-US" sz="2000" dirty="0" smtClean="0"/>
              <a:t>technology:</a:t>
            </a:r>
            <a:endParaRPr lang="en-US" sz="2000" dirty="0"/>
          </a:p>
          <a:p>
            <a:pPr lvl="1">
              <a:buFont typeface="Courier New" panose="02070309020205020404" pitchFamily="49" charset="0"/>
              <a:buChar char="o"/>
            </a:pPr>
            <a:r>
              <a:rPr lang="en-US" sz="1600" dirty="0" err="1" smtClean="0"/>
              <a:t>MorphaBond</a:t>
            </a:r>
            <a:r>
              <a:rPr lang="en-US" sz="1600" baseline="30000" dirty="0" smtClean="0">
                <a:latin typeface="Times New Roman" panose="02020603050405020304" pitchFamily="18" charset="0"/>
                <a:ea typeface="Calibri"/>
                <a:cs typeface="Times New Roman" panose="02020603050405020304" pitchFamily="18" charset="0"/>
              </a:rPr>
              <a:t>®</a:t>
            </a:r>
            <a:r>
              <a:rPr lang="en-US" sz="1600" dirty="0" smtClean="0"/>
              <a:t>  </a:t>
            </a:r>
            <a:endParaRPr lang="en-US" sz="1600" dirty="0"/>
          </a:p>
          <a:p>
            <a:pPr lvl="1">
              <a:buFont typeface="Courier New" panose="02070309020205020404" pitchFamily="49" charset="0"/>
              <a:buChar char="o"/>
            </a:pPr>
            <a:r>
              <a:rPr lang="en-US" sz="1600" dirty="0" err="1"/>
              <a:t>Xtampza</a:t>
            </a:r>
            <a:r>
              <a:rPr lang="en-US" sz="1600" dirty="0"/>
              <a:t> </a:t>
            </a:r>
            <a:r>
              <a:rPr lang="en-US" sz="1600" dirty="0" smtClean="0"/>
              <a:t>ER</a:t>
            </a:r>
            <a:r>
              <a:rPr lang="en-US" sz="1600" baseline="30000" dirty="0" smtClean="0">
                <a:latin typeface="Times New Roman" panose="02020603050405020304" pitchFamily="18" charset="0"/>
                <a:ea typeface="Calibri"/>
                <a:cs typeface="Times New Roman" panose="02020603050405020304" pitchFamily="18" charset="0"/>
              </a:rPr>
              <a:t>®</a:t>
            </a:r>
            <a:endParaRPr lang="en-US" sz="1600" dirty="0" smtClean="0"/>
          </a:p>
          <a:p>
            <a:pPr>
              <a:buFont typeface="Arial" panose="020B0604020202020204" pitchFamily="34" charset="0"/>
              <a:buChar char="•"/>
            </a:pPr>
            <a:r>
              <a:rPr lang="en-US" sz="2000" dirty="0" smtClean="0"/>
              <a:t>Three additional ADP drugs in FDA approval process:</a:t>
            </a:r>
          </a:p>
          <a:p>
            <a:pPr lvl="1">
              <a:spcBef>
                <a:spcPts val="0"/>
              </a:spcBef>
              <a:buFont typeface="Courier New" panose="02070309020205020404" pitchFamily="49" charset="0"/>
              <a:buChar char="o"/>
              <a:defRPr/>
            </a:pPr>
            <a:r>
              <a:rPr lang="en-US" sz="1600" dirty="0" err="1"/>
              <a:t>Vantrela</a:t>
            </a:r>
            <a:r>
              <a:rPr lang="en-US" sz="1600" dirty="0"/>
              <a:t> ER</a:t>
            </a:r>
            <a:r>
              <a:rPr lang="en-US" sz="1600" baseline="30000" dirty="0">
                <a:latin typeface="Times New Roman" panose="02020603050405020304" pitchFamily="18" charset="0"/>
                <a:ea typeface="Calibri"/>
                <a:cs typeface="Times New Roman" panose="02020603050405020304" pitchFamily="18" charset="0"/>
              </a:rPr>
              <a:t>®</a:t>
            </a:r>
            <a:endParaRPr lang="en-US" sz="1600" dirty="0"/>
          </a:p>
          <a:p>
            <a:pPr lvl="1">
              <a:spcBef>
                <a:spcPts val="0"/>
              </a:spcBef>
              <a:buFont typeface="Courier New" panose="02070309020205020404" pitchFamily="49" charset="0"/>
              <a:buChar char="o"/>
              <a:defRPr/>
            </a:pPr>
            <a:r>
              <a:rPr lang="en-US" sz="1600" dirty="0" err="1"/>
              <a:t>SequestOx</a:t>
            </a:r>
            <a:r>
              <a:rPr lang="en-US" sz="1600" baseline="30000" dirty="0">
                <a:latin typeface="Times New Roman" panose="02020603050405020304" pitchFamily="18" charset="0"/>
                <a:ea typeface="Calibri"/>
                <a:cs typeface="Times New Roman" panose="02020603050405020304" pitchFamily="18" charset="0"/>
              </a:rPr>
              <a:t>®</a:t>
            </a:r>
          </a:p>
          <a:p>
            <a:pPr lvl="1">
              <a:spcBef>
                <a:spcPts val="0"/>
              </a:spcBef>
              <a:buFont typeface="Courier New" panose="02070309020205020404" pitchFamily="49" charset="0"/>
              <a:buChar char="o"/>
              <a:defRPr/>
            </a:pPr>
            <a:r>
              <a:rPr lang="en-US" sz="1600" dirty="0" err="1">
                <a:ea typeface="Calibri"/>
                <a:cs typeface="Times New Roman" panose="02020603050405020304" pitchFamily="18" charset="0"/>
              </a:rPr>
              <a:t>Troxyca</a:t>
            </a:r>
            <a:r>
              <a:rPr lang="en-US" sz="1600" dirty="0">
                <a:ea typeface="Calibri"/>
                <a:cs typeface="Times New Roman" panose="02020603050405020304" pitchFamily="18" charset="0"/>
              </a:rPr>
              <a:t> ER</a:t>
            </a:r>
            <a:r>
              <a:rPr lang="en-US" sz="1600" baseline="30000" dirty="0">
                <a:latin typeface="Times New Roman" panose="02020603050405020304" pitchFamily="18" charset="0"/>
                <a:ea typeface="Calibri"/>
                <a:cs typeface="Times New Roman" panose="02020603050405020304" pitchFamily="18" charset="0"/>
              </a:rPr>
              <a:t>®</a:t>
            </a:r>
          </a:p>
          <a:p>
            <a:pPr lvl="0"/>
            <a:r>
              <a:rPr lang="en-US" sz="2000" dirty="0" smtClean="0"/>
              <a:t>The evaluation process for substitution of additional interchangeable abuse deterrent (IAD) drug products with opioids with a heightened public health risk (HPHR opioids):</a:t>
            </a:r>
          </a:p>
          <a:p>
            <a:pPr lvl="1">
              <a:buFont typeface="Courier New" panose="02070309020205020404" pitchFamily="49" charset="0"/>
              <a:buChar char="o"/>
            </a:pPr>
            <a:r>
              <a:rPr lang="en-US" sz="1800" dirty="0" smtClean="0"/>
              <a:t>Revisit </a:t>
            </a:r>
            <a:r>
              <a:rPr lang="en-US" sz="1800" dirty="0"/>
              <a:t>Component 2 </a:t>
            </a:r>
            <a:r>
              <a:rPr lang="en-US" sz="1800" dirty="0" smtClean="0"/>
              <a:t>to evaluate </a:t>
            </a:r>
            <a:r>
              <a:rPr lang="en-US" sz="1800" dirty="0"/>
              <a:t>the </a:t>
            </a:r>
            <a:r>
              <a:rPr lang="en-US" sz="1800" dirty="0" smtClean="0"/>
              <a:t>IAD drug products.  </a:t>
            </a:r>
          </a:p>
          <a:p>
            <a:pPr lvl="1">
              <a:buFont typeface="Courier New" panose="02070309020205020404" pitchFamily="49" charset="0"/>
              <a:buChar char="o"/>
            </a:pPr>
            <a:r>
              <a:rPr lang="en-US" sz="1800" dirty="0" smtClean="0"/>
              <a:t>Present each IAD drug product with a </a:t>
            </a:r>
            <a:r>
              <a:rPr lang="en-US" sz="1800" dirty="0"/>
              <a:t>completed </a:t>
            </a:r>
            <a:r>
              <a:rPr lang="en-US" sz="1800" dirty="0" smtClean="0"/>
              <a:t>monograph.  </a:t>
            </a:r>
            <a:endParaRPr lang="en-US" sz="1800" dirty="0"/>
          </a:p>
          <a:p>
            <a:pPr lvl="1">
              <a:buFont typeface="Courier New" panose="02070309020205020404" pitchFamily="49" charset="0"/>
              <a:buChar char="o"/>
            </a:pPr>
            <a:r>
              <a:rPr lang="en-US" sz="1800" dirty="0" smtClean="0"/>
              <a:t>Vote </a:t>
            </a:r>
            <a:r>
              <a:rPr lang="en-US" sz="1800" dirty="0"/>
              <a:t>to place the </a:t>
            </a:r>
            <a:r>
              <a:rPr lang="en-US" sz="1800" dirty="0" smtClean="0"/>
              <a:t>IAD drug </a:t>
            </a:r>
            <a:r>
              <a:rPr lang="en-US" sz="1800" dirty="0"/>
              <a:t>product on the formulary for potential pairing as a chemically equivalent </a:t>
            </a:r>
            <a:r>
              <a:rPr lang="en-US" sz="1800" dirty="0" smtClean="0"/>
              <a:t>substitution for one </a:t>
            </a:r>
            <a:r>
              <a:rPr lang="en-US" sz="1800" dirty="0"/>
              <a:t>or more </a:t>
            </a:r>
            <a:r>
              <a:rPr lang="en-US" sz="1800" dirty="0" smtClean="0"/>
              <a:t>HPHR opioid.</a:t>
            </a:r>
          </a:p>
          <a:p>
            <a:pPr lvl="1">
              <a:buFont typeface="Courier New" panose="02070309020205020404" pitchFamily="49" charset="0"/>
              <a:buChar char="o"/>
            </a:pPr>
            <a:r>
              <a:rPr lang="en-US" sz="1800" dirty="0" smtClean="0"/>
              <a:t>Crosswalk with identified HPHR opioids.</a:t>
            </a:r>
          </a:p>
          <a:p>
            <a:pPr lvl="1">
              <a:buFont typeface="Courier New" panose="02070309020205020404" pitchFamily="49" charset="0"/>
              <a:buChar char="o"/>
            </a:pPr>
            <a:r>
              <a:rPr lang="en-US" sz="1800" dirty="0" smtClean="0"/>
              <a:t>Vote on chemically equivalent substitutions.</a:t>
            </a:r>
            <a:endParaRPr lang="en-US" sz="1800"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13</a:t>
            </a:fld>
            <a:endParaRPr lang="en-US" altLang="en-US" dirty="0"/>
          </a:p>
        </p:txBody>
      </p:sp>
    </p:spTree>
    <p:extLst>
      <p:ext uri="{BB962C8B-B14F-4D97-AF65-F5344CB8AC3E}">
        <p14:creationId xmlns:p14="http://schemas.microsoft.com/office/powerpoint/2010/main" val="226168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2"/>
          <p:cNvSpPr>
            <a:spLocks noGrp="1"/>
          </p:cNvSpPr>
          <p:nvPr>
            <p:ph type="sldNum" sz="quarter" idx="11"/>
          </p:nvPr>
        </p:nvSpPr>
        <p:spPr>
          <a:noFill/>
          <a:ln>
            <a:miter lim="800000"/>
            <a:headEnd/>
            <a:tailEnd/>
          </a:ln>
        </p:spPr>
        <p:txBody>
          <a:bodyPr/>
          <a:lstStyle/>
          <a:p>
            <a:r>
              <a:rPr lang="en-US" altLang="en-US" dirty="0" smtClean="0"/>
              <a:t>Slide </a:t>
            </a:r>
            <a:fld id="{FC836EB3-6A9C-4CF1-AF8B-A21DAA8B0336}" type="slidenum">
              <a:rPr lang="en-US" altLang="en-US" smtClean="0"/>
              <a:pPr/>
              <a:t>14</a:t>
            </a:fld>
            <a:endParaRPr lang="en-US" altLang="en-US" dirty="0" smtClean="0"/>
          </a:p>
        </p:txBody>
      </p:sp>
      <p:graphicFrame>
        <p:nvGraphicFramePr>
          <p:cNvPr id="4" name="Diagram 3"/>
          <p:cNvGraphicFramePr/>
          <p:nvPr>
            <p:extLst>
              <p:ext uri="{D42A27DB-BD31-4B8C-83A1-F6EECF244321}">
                <p14:modId xmlns:p14="http://schemas.microsoft.com/office/powerpoint/2010/main" val="3011482625"/>
              </p:ext>
            </p:extLst>
          </p:nvPr>
        </p:nvGraphicFramePr>
        <p:xfrm>
          <a:off x="114299" y="1209675"/>
          <a:ext cx="8963025" cy="47148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Oval 4"/>
          <p:cNvSpPr/>
          <p:nvPr/>
        </p:nvSpPr>
        <p:spPr>
          <a:xfrm>
            <a:off x="6977063" y="2028825"/>
            <a:ext cx="814387" cy="698500"/>
          </a:xfrm>
          <a:prstGeom prst="ellipse">
            <a:avLst/>
          </a:prstGeom>
          <a:solidFill>
            <a:srgbClr val="0070C0"/>
          </a:solidFill>
        </p:spPr>
        <p:style>
          <a:lnRef idx="3">
            <a:schemeClr val="lt1">
              <a:hueOff val="0"/>
              <a:satOff val="0"/>
              <a:lumOff val="0"/>
              <a:alphaOff val="0"/>
            </a:schemeClr>
          </a:lnRef>
          <a:fillRef idx="1">
            <a:scrgbClr r="0" g="0" b="0"/>
          </a:fillRef>
          <a:effectRef idx="1">
            <a:schemeClr val="accent2">
              <a:hueOff val="0"/>
              <a:satOff val="0"/>
              <a:lumOff val="0"/>
              <a:alphaOff val="0"/>
            </a:schemeClr>
          </a:effectRef>
          <a:fontRef idx="minor">
            <a:schemeClr val="lt1"/>
          </a:fontRef>
        </p:style>
      </p:sp>
      <p:grpSp>
        <p:nvGrpSpPr>
          <p:cNvPr id="4101" name="Group 8"/>
          <p:cNvGrpSpPr>
            <a:grpSpLocks/>
          </p:cNvGrpSpPr>
          <p:nvPr/>
        </p:nvGrpSpPr>
        <p:grpSpPr bwMode="auto">
          <a:xfrm>
            <a:off x="6754813" y="2786063"/>
            <a:ext cx="2214562" cy="319087"/>
            <a:chOff x="1635596" y="3263204"/>
            <a:chExt cx="2874487" cy="318199"/>
          </a:xfrm>
        </p:grpSpPr>
        <p:sp>
          <p:nvSpPr>
            <p:cNvPr id="10" name="Rectangle 9"/>
            <p:cNvSpPr/>
            <p:nvPr/>
          </p:nvSpPr>
          <p:spPr>
            <a:xfrm>
              <a:off x="1635596" y="3263204"/>
              <a:ext cx="2874487" cy="31819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1" name="Rectangle 10"/>
            <p:cNvSpPr/>
            <p:nvPr/>
          </p:nvSpPr>
          <p:spPr>
            <a:xfrm>
              <a:off x="1635596" y="3263204"/>
              <a:ext cx="2874487" cy="318199"/>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lIns="143903" tIns="0" rIns="0" bIns="0" spcCol="1270"/>
            <a:lstStyle/>
            <a:p>
              <a:pPr defTabSz="622300">
                <a:lnSpc>
                  <a:spcPct val="90000"/>
                </a:lnSpc>
                <a:spcAft>
                  <a:spcPct val="35000"/>
                </a:spcAft>
                <a:defRPr/>
              </a:pPr>
              <a:r>
                <a:rPr lang="en-US" sz="1400" dirty="0"/>
                <a:t>Draft Formulary </a:t>
              </a:r>
            </a:p>
          </p:txBody>
        </p:sp>
      </p:grpSp>
      <p:sp>
        <p:nvSpPr>
          <p:cNvPr id="4102" name="Title 1"/>
          <p:cNvSpPr>
            <a:spLocks noGrp="1"/>
          </p:cNvSpPr>
          <p:nvPr>
            <p:ph type="title"/>
          </p:nvPr>
        </p:nvSpPr>
        <p:spPr/>
        <p:txBody>
          <a:bodyPr/>
          <a:lstStyle/>
          <a:p>
            <a:r>
              <a:rPr lang="en-US" altLang="en-US" dirty="0" smtClean="0"/>
              <a:t>Future Review Process</a:t>
            </a:r>
          </a:p>
        </p:txBody>
      </p:sp>
    </p:spTree>
    <p:extLst>
      <p:ext uri="{BB962C8B-B14F-4D97-AF65-F5344CB8AC3E}">
        <p14:creationId xmlns:p14="http://schemas.microsoft.com/office/powerpoint/2010/main" val="14812302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Summary</a:t>
            </a:r>
            <a:endParaRPr lang="en-US" dirty="0"/>
          </a:p>
        </p:txBody>
      </p:sp>
      <p:sp>
        <p:nvSpPr>
          <p:cNvPr id="3" name="Content Placeholder 2"/>
          <p:cNvSpPr>
            <a:spLocks noGrp="1"/>
          </p:cNvSpPr>
          <p:nvPr>
            <p:ph idx="1"/>
          </p:nvPr>
        </p:nvSpPr>
        <p:spPr>
          <a:xfrm>
            <a:off x="457200" y="1314450"/>
            <a:ext cx="8229600" cy="5300106"/>
          </a:xfrm>
        </p:spPr>
        <p:txBody>
          <a:bodyPr/>
          <a:lstStyle/>
          <a:p>
            <a:r>
              <a:rPr lang="en-US" sz="2800" dirty="0" smtClean="0"/>
              <a:t>Meeting Recap</a:t>
            </a:r>
          </a:p>
          <a:p>
            <a:endParaRPr lang="en-US" sz="2800" dirty="0" smtClean="0"/>
          </a:p>
          <a:p>
            <a:r>
              <a:rPr lang="en-US" sz="2800" dirty="0" smtClean="0"/>
              <a:t>Review of takeaways</a:t>
            </a:r>
          </a:p>
          <a:p>
            <a:endParaRPr lang="en-US" sz="2800" dirty="0" smtClean="0"/>
          </a:p>
          <a:p>
            <a:r>
              <a:rPr lang="en-US" sz="2800" dirty="0" smtClean="0"/>
              <a:t>Next Steps</a:t>
            </a:r>
          </a:p>
          <a:p>
            <a:endParaRPr lang="en-US" sz="2400" dirty="0"/>
          </a:p>
          <a:p>
            <a:r>
              <a:rPr lang="en-US" sz="2800" dirty="0" smtClean="0"/>
              <a:t>Next Meeting – September 15, 2016</a:t>
            </a:r>
          </a:p>
          <a:p>
            <a:pPr lvl="1"/>
            <a:r>
              <a:rPr lang="en-US" sz="2400" dirty="0" smtClean="0"/>
              <a:t> @ 250 Washington Street</a:t>
            </a:r>
          </a:p>
          <a:p>
            <a:pPr marL="457200" lvl="1" indent="0">
              <a:buNone/>
            </a:pPr>
            <a:r>
              <a:rPr lang="en-US" sz="2400" dirty="0" smtClean="0">
                <a:solidFill>
                  <a:srgbClr val="0070C0"/>
                </a:solidFill>
              </a:rPr>
              <a:t>		</a:t>
            </a:r>
            <a:r>
              <a:rPr lang="en-US" sz="2400" dirty="0">
                <a:solidFill>
                  <a:srgbClr val="0070C0"/>
                </a:solidFill>
              </a:rPr>
              <a:t>	</a:t>
            </a:r>
            <a:endParaRPr lang="en-US" dirty="0" smtClean="0"/>
          </a:p>
        </p:txBody>
      </p:sp>
      <p:sp>
        <p:nvSpPr>
          <p:cNvPr id="4" name="Slide Number Placeholder 3"/>
          <p:cNvSpPr>
            <a:spLocks noGrp="1"/>
          </p:cNvSpPr>
          <p:nvPr>
            <p:ph type="sldNum" sz="quarter" idx="11"/>
          </p:nvPr>
        </p:nvSpPr>
        <p:spPr/>
        <p:txBody>
          <a:bodyPr/>
          <a:lstStyle/>
          <a:p>
            <a:pPr>
              <a:defRPr/>
            </a:pPr>
            <a:r>
              <a:rPr lang="en-US" altLang="en-US" dirty="0" smtClean="0"/>
              <a:t>Slide </a:t>
            </a:r>
            <a:fld id="{8DE3B031-7C70-4991-8DFB-9E9DDFF7991E}" type="slidenum">
              <a:rPr lang="en-US" altLang="en-US" smtClean="0"/>
              <a:pPr>
                <a:defRPr/>
              </a:pPr>
              <a:t>15</a:t>
            </a:fld>
            <a:endParaRPr lang="en-US" altLang="en-US" dirty="0"/>
          </a:p>
        </p:txBody>
      </p:sp>
    </p:spTree>
    <p:extLst>
      <p:ext uri="{BB962C8B-B14F-4D97-AF65-F5344CB8AC3E}">
        <p14:creationId xmlns:p14="http://schemas.microsoft.com/office/powerpoint/2010/main" val="1849257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457200" y="1923803"/>
            <a:ext cx="8229600" cy="4680196"/>
          </a:xfrm>
        </p:spPr>
        <p:txBody>
          <a:bodyPr/>
          <a:lstStyle/>
          <a:p>
            <a:pPr>
              <a:spcAft>
                <a:spcPts val="1800"/>
              </a:spcAft>
              <a:buSzPct val="75000"/>
            </a:pPr>
            <a:r>
              <a:rPr lang="en-US" altLang="en-US" dirty="0" smtClean="0"/>
              <a:t>Review of June 2</a:t>
            </a:r>
            <a:r>
              <a:rPr lang="en-US" altLang="en-US" baseline="30000" dirty="0" smtClean="0"/>
              <a:t>nd</a:t>
            </a:r>
            <a:r>
              <a:rPr lang="en-US" altLang="en-US" dirty="0" smtClean="0"/>
              <a:t> meeting</a:t>
            </a:r>
          </a:p>
          <a:p>
            <a:pPr>
              <a:spcAft>
                <a:spcPts val="1800"/>
              </a:spcAft>
              <a:buSzPct val="75000"/>
            </a:pPr>
            <a:r>
              <a:rPr lang="en-US" dirty="0"/>
              <a:t>Non-Opioid Pain Management List</a:t>
            </a:r>
            <a:r>
              <a:rPr lang="en-US" b="1" dirty="0"/>
              <a:t> </a:t>
            </a:r>
            <a:endParaRPr lang="en-US" altLang="en-US" dirty="0" smtClean="0"/>
          </a:p>
          <a:p>
            <a:pPr>
              <a:spcAft>
                <a:spcPts val="1800"/>
              </a:spcAft>
              <a:buSzPct val="75000"/>
            </a:pPr>
            <a:r>
              <a:rPr lang="en-US" altLang="en-US" dirty="0" smtClean="0"/>
              <a:t>Draft Formulary Guidance</a:t>
            </a:r>
          </a:p>
          <a:p>
            <a:pPr>
              <a:spcAft>
                <a:spcPts val="1800"/>
              </a:spcAft>
              <a:buSzPct val="75000"/>
            </a:pPr>
            <a:r>
              <a:rPr lang="en-US" altLang="en-US" dirty="0" smtClean="0"/>
              <a:t>Next Steps</a:t>
            </a:r>
          </a:p>
        </p:txBody>
      </p:sp>
      <p:sp>
        <p:nvSpPr>
          <p:cNvPr id="5123" name="Slide Number Placeholder 3"/>
          <p:cNvSpPr>
            <a:spLocks noGrp="1"/>
          </p:cNvSpPr>
          <p:nvPr>
            <p:ph type="sldNum" sz="quarter" idx="11"/>
          </p:nvPr>
        </p:nvSpPr>
        <p:spPr>
          <a:noFill/>
          <a:ln>
            <a:miter lim="800000"/>
            <a:headEnd/>
            <a:tailEnd/>
          </a:ln>
        </p:spPr>
        <p:txBody>
          <a:bodyPr/>
          <a:lstStyle/>
          <a:p>
            <a:r>
              <a:rPr lang="en-US" altLang="en-US" dirty="0" smtClean="0"/>
              <a:t>Slide </a:t>
            </a:r>
            <a:fld id="{13371AC1-581A-418D-850E-7D5F110287A7}" type="slidenum">
              <a:rPr lang="en-US" altLang="en-US" smtClean="0"/>
              <a:pPr/>
              <a:t>2</a:t>
            </a:fld>
            <a:endParaRPr lang="en-US" altLang="en-US" dirty="0" smtClean="0"/>
          </a:p>
        </p:txBody>
      </p:sp>
      <p:sp>
        <p:nvSpPr>
          <p:cNvPr id="5" name="Title 1"/>
          <p:cNvSpPr txBox="1">
            <a:spLocks/>
          </p:cNvSpPr>
          <p:nvPr/>
        </p:nvSpPr>
        <p:spPr>
          <a:xfrm>
            <a:off x="4144963" y="336550"/>
            <a:ext cx="4816475"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smtClean="0"/>
              <a:t> Presentation Agenda</a:t>
            </a:r>
            <a:endParaRPr lang="en-US" kern="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Non-Opioid Pain Management</a:t>
            </a:r>
            <a:endParaRPr lang="en-US" dirty="0"/>
          </a:p>
        </p:txBody>
      </p:sp>
      <p:sp>
        <p:nvSpPr>
          <p:cNvPr id="3" name="Content Placeholder 2"/>
          <p:cNvSpPr>
            <a:spLocks noGrp="1"/>
          </p:cNvSpPr>
          <p:nvPr>
            <p:ph idx="1"/>
          </p:nvPr>
        </p:nvSpPr>
        <p:spPr/>
        <p:txBody>
          <a:bodyPr/>
          <a:lstStyle/>
          <a:p>
            <a:pPr marL="0" lvl="0" indent="0">
              <a:buNone/>
            </a:pPr>
            <a:r>
              <a:rPr lang="en-US" sz="2400" dirty="0"/>
              <a:t>S</a:t>
            </a:r>
            <a:r>
              <a:rPr lang="en-US" sz="2400" dirty="0" smtClean="0"/>
              <a:t>ection </a:t>
            </a:r>
            <a:r>
              <a:rPr lang="en-US" sz="2400" dirty="0"/>
              <a:t>4 of C</a:t>
            </a:r>
            <a:r>
              <a:rPr lang="en-US" sz="2400" dirty="0" smtClean="0"/>
              <a:t>hapter </a:t>
            </a:r>
            <a:r>
              <a:rPr lang="en-US" sz="2400" dirty="0"/>
              <a:t>52 of the A</a:t>
            </a:r>
            <a:r>
              <a:rPr lang="en-US" sz="2400" dirty="0" smtClean="0"/>
              <a:t>cts </a:t>
            </a:r>
            <a:r>
              <a:rPr lang="en-US" sz="2400" dirty="0"/>
              <a:t>of 2016 </a:t>
            </a:r>
            <a:r>
              <a:rPr lang="en-US" sz="2400" dirty="0" smtClean="0"/>
              <a:t>amends </a:t>
            </a:r>
            <a:r>
              <a:rPr lang="en-US" sz="2400" dirty="0"/>
              <a:t>S</a:t>
            </a:r>
            <a:r>
              <a:rPr lang="en-US" sz="2400" dirty="0" smtClean="0"/>
              <a:t>ection </a:t>
            </a:r>
            <a:r>
              <a:rPr lang="en-US" sz="2400" dirty="0"/>
              <a:t>13 of </a:t>
            </a:r>
            <a:r>
              <a:rPr lang="en-US" sz="2400" dirty="0" smtClean="0"/>
              <a:t>Chapter </a:t>
            </a:r>
            <a:r>
              <a:rPr lang="en-US" sz="2400" dirty="0"/>
              <a:t>17 of the General Laws </a:t>
            </a:r>
            <a:r>
              <a:rPr lang="en-US" sz="2400" dirty="0" smtClean="0"/>
              <a:t>to require the </a:t>
            </a:r>
            <a:r>
              <a:rPr lang="en-US" sz="2400" dirty="0"/>
              <a:t>Drug Formulary </a:t>
            </a:r>
            <a:r>
              <a:rPr lang="en-US" sz="2400" dirty="0" smtClean="0"/>
              <a:t>Commission, by September 1, 2016, </a:t>
            </a:r>
            <a:r>
              <a:rPr lang="en-US" sz="2400" dirty="0"/>
              <a:t>to publish, distribute, and update annually a list of</a:t>
            </a:r>
            <a:r>
              <a:rPr lang="en-US" sz="2400" dirty="0" smtClean="0"/>
              <a:t>:</a:t>
            </a:r>
          </a:p>
          <a:p>
            <a:pPr marL="0" lvl="0" indent="0">
              <a:buNone/>
            </a:pPr>
            <a:endParaRPr lang="en-US" sz="2400" dirty="0"/>
          </a:p>
          <a:p>
            <a:pPr lvl="1"/>
            <a:r>
              <a:rPr lang="en-US" sz="2400" dirty="0"/>
              <a:t>FDA approved, non-opioid drug products; </a:t>
            </a:r>
          </a:p>
          <a:p>
            <a:pPr lvl="1"/>
            <a:r>
              <a:rPr lang="en-US" sz="2400" dirty="0"/>
              <a:t>T</a:t>
            </a:r>
            <a:r>
              <a:rPr lang="en-US" sz="2400" dirty="0" smtClean="0"/>
              <a:t>hat </a:t>
            </a:r>
            <a:r>
              <a:rPr lang="en-US" sz="2400" dirty="0"/>
              <a:t>are effective pain management alternatives; and </a:t>
            </a:r>
            <a:endParaRPr lang="en-US" sz="2400" dirty="0" smtClean="0"/>
          </a:p>
          <a:p>
            <a:pPr lvl="1"/>
            <a:r>
              <a:rPr lang="en-US" sz="2400" dirty="0" smtClean="0"/>
              <a:t>Have </a:t>
            </a:r>
            <a:r>
              <a:rPr lang="en-US" sz="2400" dirty="0"/>
              <a:t>a lesser potential for abuse </a:t>
            </a:r>
            <a:r>
              <a:rPr lang="en-US" sz="2400" dirty="0" smtClean="0"/>
              <a:t>than </a:t>
            </a:r>
            <a:r>
              <a:rPr lang="en-US" sz="2400" dirty="0"/>
              <a:t>Schedule II and III opioid drug </a:t>
            </a:r>
            <a:r>
              <a:rPr lang="en-US" sz="2400" dirty="0" smtClean="0"/>
              <a:t>products</a:t>
            </a:r>
          </a:p>
          <a:p>
            <a:pPr lvl="1"/>
            <a:r>
              <a:rPr lang="en-US" sz="2400" dirty="0" smtClean="0"/>
              <a:t>By September 1, 2016.</a:t>
            </a:r>
            <a:endParaRPr lang="en-US" sz="2400"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3</a:t>
            </a:fld>
            <a:endParaRPr lang="en-US" altLang="en-US" dirty="0"/>
          </a:p>
        </p:txBody>
      </p:sp>
    </p:spTree>
    <p:extLst>
      <p:ext uri="{BB962C8B-B14F-4D97-AF65-F5344CB8AC3E}">
        <p14:creationId xmlns:p14="http://schemas.microsoft.com/office/powerpoint/2010/main" val="2031229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Promulgation of Regulation and Formulary</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smtClean="0"/>
              <a:t>Present to the Drug Formulary Commission.</a:t>
            </a:r>
          </a:p>
          <a:p>
            <a:pPr>
              <a:buFont typeface="Arial" panose="020B0604020202020204" pitchFamily="34" charset="0"/>
              <a:buChar char="•"/>
            </a:pPr>
            <a:r>
              <a:rPr lang="en-US" sz="2000" dirty="0" smtClean="0"/>
              <a:t>Propose </a:t>
            </a:r>
            <a:r>
              <a:rPr lang="en-US" sz="2000" dirty="0"/>
              <a:t>the draft to </a:t>
            </a:r>
            <a:r>
              <a:rPr lang="en-US" sz="2000" dirty="0" smtClean="0"/>
              <a:t>Public Health Council </a:t>
            </a:r>
            <a:r>
              <a:rPr lang="en-US" sz="2000" dirty="0"/>
              <a:t>as part of the proposal of a redrafted regulation, 105 CMR 720, </a:t>
            </a:r>
            <a:r>
              <a:rPr lang="en-US" sz="2000" i="1" dirty="0"/>
              <a:t>List of Interchangeable Drug </a:t>
            </a:r>
            <a:r>
              <a:rPr lang="en-US" sz="2000" i="1" dirty="0" smtClean="0"/>
              <a:t>Products.</a:t>
            </a:r>
          </a:p>
          <a:p>
            <a:pPr>
              <a:buFont typeface="Arial" panose="020B0604020202020204" pitchFamily="34" charset="0"/>
              <a:buChar char="•"/>
            </a:pPr>
            <a:r>
              <a:rPr lang="en-US" sz="2000" dirty="0"/>
              <a:t>P</a:t>
            </a:r>
            <a:r>
              <a:rPr lang="en-US" sz="2000" dirty="0" smtClean="0"/>
              <a:t>resent the draft </a:t>
            </a:r>
            <a:r>
              <a:rPr lang="en-US" sz="2000" dirty="0"/>
              <a:t>regulation, including the draft </a:t>
            </a:r>
            <a:r>
              <a:rPr lang="en-US" sz="2000" dirty="0" smtClean="0"/>
              <a:t>Formulary of Chemically Equivalent Substitutions, for </a:t>
            </a:r>
            <a:r>
              <a:rPr lang="en-US" sz="2000" dirty="0"/>
              <a:t>public hearing and </a:t>
            </a:r>
            <a:r>
              <a:rPr lang="en-US" sz="2000" dirty="0" smtClean="0"/>
              <a:t>comment.</a:t>
            </a:r>
          </a:p>
          <a:p>
            <a:pPr>
              <a:buFont typeface="Arial" panose="020B0604020202020204" pitchFamily="34" charset="0"/>
              <a:buChar char="•"/>
            </a:pPr>
            <a:r>
              <a:rPr lang="en-US" sz="2000" dirty="0" smtClean="0"/>
              <a:t>Review comments and amend regulation </a:t>
            </a:r>
            <a:r>
              <a:rPr lang="en-US" sz="2000" dirty="0"/>
              <a:t>as </a:t>
            </a:r>
            <a:r>
              <a:rPr lang="en-US" sz="2000" dirty="0" smtClean="0"/>
              <a:t>appropriate.</a:t>
            </a:r>
          </a:p>
          <a:p>
            <a:pPr>
              <a:buFont typeface="Arial" panose="020B0604020202020204" pitchFamily="34" charset="0"/>
              <a:buChar char="•"/>
            </a:pPr>
            <a:r>
              <a:rPr lang="en-US" sz="2000" dirty="0" smtClean="0"/>
              <a:t>Present final </a:t>
            </a:r>
            <a:r>
              <a:rPr lang="en-US" sz="2000" dirty="0"/>
              <a:t>draft regulation and draft </a:t>
            </a:r>
            <a:r>
              <a:rPr lang="en-US" sz="2000" dirty="0" smtClean="0"/>
              <a:t>formulary </a:t>
            </a:r>
            <a:r>
              <a:rPr lang="en-US" sz="2000" dirty="0"/>
              <a:t>to PHC again for </a:t>
            </a:r>
            <a:r>
              <a:rPr lang="en-US" sz="2000" dirty="0" smtClean="0"/>
              <a:t>promulgation.</a:t>
            </a:r>
          </a:p>
          <a:p>
            <a:pPr>
              <a:buFont typeface="Arial" panose="020B0604020202020204" pitchFamily="34" charset="0"/>
              <a:buChar char="•"/>
            </a:pPr>
            <a:r>
              <a:rPr lang="en-US" sz="2000" dirty="0" smtClean="0"/>
              <a:t>Review by </a:t>
            </a:r>
            <a:r>
              <a:rPr lang="en-US" sz="2000" dirty="0"/>
              <a:t>Secretary of </a:t>
            </a:r>
            <a:r>
              <a:rPr lang="en-US" sz="2000" dirty="0" smtClean="0"/>
              <a:t>State.</a:t>
            </a:r>
          </a:p>
          <a:p>
            <a:pPr>
              <a:buFont typeface="Arial" panose="020B0604020202020204" pitchFamily="34" charset="0"/>
              <a:buChar char="•"/>
            </a:pPr>
            <a:r>
              <a:rPr lang="en-US" sz="2000" dirty="0" smtClean="0"/>
              <a:t>Regulation </a:t>
            </a:r>
            <a:r>
              <a:rPr lang="en-US" sz="2000" dirty="0"/>
              <a:t>becomes </a:t>
            </a:r>
            <a:r>
              <a:rPr lang="en-US" sz="2000" dirty="0" smtClean="0"/>
              <a:t>effective.</a:t>
            </a:r>
            <a:endParaRPr lang="en-US" sz="2000" dirty="0"/>
          </a:p>
          <a:p>
            <a:pPr>
              <a:buFont typeface="Arial" panose="020B0604020202020204" pitchFamily="34" charset="0"/>
              <a:buChar char="•"/>
            </a:pPr>
            <a:r>
              <a:rPr lang="en-US" sz="2000" dirty="0" smtClean="0"/>
              <a:t>Issue guidance, including:</a:t>
            </a:r>
          </a:p>
          <a:p>
            <a:pPr lvl="1">
              <a:buFont typeface="Arial" panose="020B0604020202020204" pitchFamily="34" charset="0"/>
              <a:buChar char="•"/>
            </a:pPr>
            <a:r>
              <a:rPr lang="en-US" sz="1800" dirty="0" smtClean="0"/>
              <a:t>special substitution considerations as </a:t>
            </a:r>
            <a:r>
              <a:rPr lang="en-US" sz="1800" dirty="0"/>
              <a:t>decided by the commission, </a:t>
            </a:r>
            <a:r>
              <a:rPr lang="en-US" sz="1800" dirty="0" smtClean="0"/>
              <a:t>and</a:t>
            </a:r>
          </a:p>
          <a:p>
            <a:pPr lvl="1">
              <a:buFont typeface="Arial" panose="020B0604020202020204" pitchFamily="34" charset="0"/>
              <a:buChar char="•"/>
            </a:pPr>
            <a:r>
              <a:rPr lang="en-US" sz="1800" dirty="0" smtClean="0"/>
              <a:t>the </a:t>
            </a:r>
            <a:r>
              <a:rPr lang="en-US" sz="1800" dirty="0"/>
              <a:t>requirements and process of </a:t>
            </a:r>
            <a:r>
              <a:rPr lang="en-US" sz="1800" dirty="0" smtClean="0"/>
              <a:t>substitution</a:t>
            </a:r>
            <a:r>
              <a:rPr lang="en-US" sz="1800" dirty="0"/>
              <a:t>.</a:t>
            </a:r>
            <a:endParaRPr lang="en-US" sz="18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4</a:t>
            </a:fld>
            <a:endParaRPr lang="en-US" altLang="en-US" dirty="0"/>
          </a:p>
        </p:txBody>
      </p:sp>
    </p:spTree>
    <p:extLst>
      <p:ext uri="{BB962C8B-B14F-4D97-AF65-F5344CB8AC3E}">
        <p14:creationId xmlns:p14="http://schemas.microsoft.com/office/powerpoint/2010/main" val="1744181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Formulary Background</a:t>
            </a:r>
            <a:endParaRPr lang="en-US" dirty="0"/>
          </a:p>
        </p:txBody>
      </p:sp>
      <p:sp>
        <p:nvSpPr>
          <p:cNvPr id="3" name="Content Placeholder 2"/>
          <p:cNvSpPr>
            <a:spLocks noGrp="1"/>
          </p:cNvSpPr>
          <p:nvPr>
            <p:ph idx="1"/>
          </p:nvPr>
        </p:nvSpPr>
        <p:spPr/>
        <p:txBody>
          <a:bodyPr/>
          <a:lstStyle/>
          <a:p>
            <a:r>
              <a:rPr lang="en-US" sz="2400" dirty="0"/>
              <a:t>This draft formulary is a tool for prescribers when continuing and initiating the treatment of pain</a:t>
            </a:r>
            <a:r>
              <a:rPr lang="en-US" sz="2400" dirty="0" smtClean="0"/>
              <a:t>.</a:t>
            </a:r>
          </a:p>
          <a:p>
            <a:r>
              <a:rPr lang="en-US" sz="2400" dirty="0"/>
              <a:t>Guidance will be issued on the same day the regulation, including the draft formulary, becomes effective.</a:t>
            </a:r>
          </a:p>
          <a:p>
            <a:r>
              <a:rPr lang="en-US" sz="2400" dirty="0" smtClean="0"/>
              <a:t>“</a:t>
            </a:r>
            <a:r>
              <a:rPr lang="en-US" sz="2400" dirty="0"/>
              <a:t>No Substitution</a:t>
            </a:r>
            <a:r>
              <a:rPr lang="en-US" sz="2400" dirty="0" smtClean="0"/>
              <a:t>”</a:t>
            </a:r>
          </a:p>
          <a:p>
            <a:r>
              <a:rPr lang="en-US" sz="2400" dirty="0" smtClean="0"/>
              <a:t>The </a:t>
            </a:r>
            <a:r>
              <a:rPr lang="en-US" sz="2400" dirty="0"/>
              <a:t>following items on a Schedule II prescription may not be changed by a </a:t>
            </a:r>
            <a:r>
              <a:rPr lang="en-US" sz="2400" dirty="0" smtClean="0"/>
              <a:t>pharmacist, pursuant to applicable DEA rules:</a:t>
            </a:r>
            <a:endParaRPr lang="en-US" sz="2400" dirty="0"/>
          </a:p>
          <a:p>
            <a:pPr lvl="1"/>
            <a:r>
              <a:rPr lang="en-US" sz="2000" dirty="0" smtClean="0"/>
              <a:t>Name </a:t>
            </a:r>
            <a:r>
              <a:rPr lang="en-US" sz="2000" dirty="0"/>
              <a:t>of Patient</a:t>
            </a:r>
          </a:p>
          <a:p>
            <a:pPr lvl="1"/>
            <a:r>
              <a:rPr lang="en-US" sz="2000" dirty="0"/>
              <a:t>Name of the Drug</a:t>
            </a:r>
          </a:p>
          <a:p>
            <a:pPr lvl="1"/>
            <a:r>
              <a:rPr lang="en-US" sz="2000" dirty="0"/>
              <a:t>Name of the Prescriber</a:t>
            </a:r>
          </a:p>
          <a:p>
            <a:pPr lvl="1"/>
            <a:r>
              <a:rPr lang="en-US" sz="2000" dirty="0"/>
              <a:t>Date of the </a:t>
            </a:r>
            <a:r>
              <a:rPr lang="en-US" sz="2000" dirty="0" smtClean="0"/>
              <a:t>Prescription</a:t>
            </a:r>
            <a:endParaRPr lang="en-US" sz="2000" dirty="0"/>
          </a:p>
          <a:p>
            <a:endParaRPr lang="en-US" sz="2000" dirty="0"/>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5</a:t>
            </a:fld>
            <a:endParaRPr lang="en-US" altLang="en-US" dirty="0"/>
          </a:p>
        </p:txBody>
      </p:sp>
    </p:spTree>
    <p:extLst>
      <p:ext uri="{BB962C8B-B14F-4D97-AF65-F5344CB8AC3E}">
        <p14:creationId xmlns:p14="http://schemas.microsoft.com/office/powerpoint/2010/main" val="1634906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Formulary Terminology</a:t>
            </a:r>
            <a:endParaRPr lang="en-US" dirty="0"/>
          </a:p>
        </p:txBody>
      </p:sp>
      <p:sp>
        <p:nvSpPr>
          <p:cNvPr id="3" name="Content Placeholder 2"/>
          <p:cNvSpPr>
            <a:spLocks noGrp="1"/>
          </p:cNvSpPr>
          <p:nvPr>
            <p:ph idx="1"/>
          </p:nvPr>
        </p:nvSpPr>
        <p:spPr/>
        <p:txBody>
          <a:bodyPr/>
          <a:lstStyle/>
          <a:p>
            <a:r>
              <a:rPr lang="en-US" sz="2400" dirty="0" smtClean="0"/>
              <a:t>Formulary of Chemically Equivalent Substitutions for Opioids with a Heightened Public Health Risk</a:t>
            </a:r>
          </a:p>
          <a:p>
            <a:endParaRPr lang="en-US" sz="2400" dirty="0" smtClean="0"/>
          </a:p>
          <a:p>
            <a:r>
              <a:rPr lang="en-US" sz="2400" dirty="0" smtClean="0"/>
              <a:t>The formulary consist of </a:t>
            </a:r>
          </a:p>
          <a:p>
            <a:pPr lvl="1"/>
            <a:r>
              <a:rPr lang="en-US" sz="2400" dirty="0"/>
              <a:t>Interchangeable Abuse Deterrent Drug Products </a:t>
            </a:r>
            <a:endParaRPr lang="en-US" sz="2400" dirty="0" smtClean="0"/>
          </a:p>
          <a:p>
            <a:pPr marL="457200" lvl="1" indent="0">
              <a:buNone/>
            </a:pPr>
            <a:r>
              <a:rPr lang="en-US" sz="2400" dirty="0"/>
              <a:t>	</a:t>
            </a:r>
            <a:r>
              <a:rPr lang="en-US" sz="2400" dirty="0" smtClean="0"/>
              <a:t>(</a:t>
            </a:r>
            <a:r>
              <a:rPr lang="en-US" sz="2400" dirty="0"/>
              <a:t>IAD drug products)</a:t>
            </a:r>
          </a:p>
          <a:p>
            <a:pPr lvl="1"/>
            <a:r>
              <a:rPr lang="en-US" sz="2400" dirty="0"/>
              <a:t>Opioids with a Heightened Public Health Risk </a:t>
            </a:r>
            <a:endParaRPr lang="en-US" sz="2400" dirty="0" smtClean="0"/>
          </a:p>
          <a:p>
            <a:pPr marL="457200" lvl="1" indent="0">
              <a:buNone/>
            </a:pPr>
            <a:r>
              <a:rPr lang="en-US" sz="2400" dirty="0"/>
              <a:t>	</a:t>
            </a:r>
            <a:r>
              <a:rPr lang="en-US" sz="2400" dirty="0" smtClean="0"/>
              <a:t>(</a:t>
            </a:r>
            <a:r>
              <a:rPr lang="en-US" sz="2400" dirty="0"/>
              <a:t>HPHR opioids)</a:t>
            </a:r>
          </a:p>
          <a:p>
            <a:pPr marL="0" indent="0">
              <a:buNone/>
            </a:pPr>
            <a:endParaRPr lang="en-US" sz="2400" dirty="0" smtClean="0"/>
          </a:p>
          <a:p>
            <a:r>
              <a:rPr lang="en-US" sz="2400" dirty="0"/>
              <a:t>Chemically Equivalent </a:t>
            </a:r>
            <a:r>
              <a:rPr lang="en-US" sz="2400" dirty="0" smtClean="0"/>
              <a:t>Substitution = when an IAD drug product may appropriately substitute for an HPHR opioid.</a:t>
            </a:r>
          </a:p>
        </p:txBody>
      </p:sp>
      <p:sp>
        <p:nvSpPr>
          <p:cNvPr id="4" name="Slide Number Placeholder 3"/>
          <p:cNvSpPr>
            <a:spLocks noGrp="1"/>
          </p:cNvSpPr>
          <p:nvPr>
            <p:ph type="sldNum" sz="quarter" idx="11"/>
          </p:nvPr>
        </p:nvSpPr>
        <p:spPr/>
        <p:txBody>
          <a:bodyPr/>
          <a:lstStyle/>
          <a:p>
            <a:pPr>
              <a:defRPr/>
            </a:pPr>
            <a:r>
              <a:rPr lang="en-US" altLang="en-US" smtClean="0"/>
              <a:t>Slide </a:t>
            </a:r>
            <a:fld id="{8DE3B031-7C70-4991-8DFB-9E9DDFF7991E}" type="slidenum">
              <a:rPr lang="en-US" altLang="en-US" smtClean="0"/>
              <a:pPr>
                <a:defRPr/>
              </a:pPr>
              <a:t>6</a:t>
            </a:fld>
            <a:endParaRPr lang="en-US" altLang="en-US" dirty="0"/>
          </a:p>
        </p:txBody>
      </p:sp>
    </p:spTree>
    <p:extLst>
      <p:ext uri="{BB962C8B-B14F-4D97-AF65-F5344CB8AC3E}">
        <p14:creationId xmlns:p14="http://schemas.microsoft.com/office/powerpoint/2010/main" val="3213712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1"/>
          <p:cNvSpPr>
            <a:spLocks noGrp="1"/>
          </p:cNvSpPr>
          <p:nvPr>
            <p:ph type="sldNum" sz="quarter" idx="11"/>
          </p:nvPr>
        </p:nvSpPr>
        <p:spPr>
          <a:xfrm>
            <a:off x="8062913" y="6350000"/>
            <a:ext cx="965200" cy="476250"/>
          </a:xfrm>
          <a:noFill/>
          <a:ln>
            <a:miter lim="800000"/>
            <a:headEnd/>
            <a:tailEnd/>
          </a:ln>
        </p:spPr>
        <p:txBody>
          <a:bodyPr/>
          <a:lstStyle/>
          <a:p>
            <a:r>
              <a:rPr lang="en-US" altLang="en-US" dirty="0" smtClean="0">
                <a:solidFill>
                  <a:srgbClr val="000000"/>
                </a:solidFill>
              </a:rPr>
              <a:t>Slide </a:t>
            </a:r>
            <a:fld id="{4E48F799-D4A7-46EC-9AD0-6BE3BF69497B}" type="slidenum">
              <a:rPr lang="en-US" altLang="en-US" smtClean="0">
                <a:solidFill>
                  <a:srgbClr val="000000"/>
                </a:solidFill>
              </a:rPr>
              <a:pPr/>
              <a:t>7</a:t>
            </a:fld>
            <a:endParaRPr lang="en-US" altLang="en-US" dirty="0" smtClean="0">
              <a:solidFill>
                <a:srgbClr val="000000"/>
              </a:solidFill>
            </a:endParaRPr>
          </a:p>
        </p:txBody>
      </p:sp>
      <p:sp>
        <p:nvSpPr>
          <p:cNvPr id="18435" name="Text Box 4"/>
          <p:cNvSpPr txBox="1">
            <a:spLocks noChangeArrowheads="1"/>
          </p:cNvSpPr>
          <p:nvPr/>
        </p:nvSpPr>
        <p:spPr bwMode="auto">
          <a:xfrm>
            <a:off x="4536281" y="36322"/>
            <a:ext cx="4164013" cy="830997"/>
          </a:xfrm>
          <a:prstGeom prst="rect">
            <a:avLst/>
          </a:prstGeom>
          <a:noFill/>
          <a:ln w="12700">
            <a:noFill/>
            <a:miter lim="800000"/>
            <a:headEnd/>
            <a:tailEnd/>
          </a:ln>
        </p:spPr>
        <p:txBody>
          <a:bodyPr>
            <a:spAutoFit/>
          </a:bodyPr>
          <a:lstStyle/>
          <a:p>
            <a:pPr algn="ctr">
              <a:spcBef>
                <a:spcPct val="50000"/>
              </a:spcBef>
            </a:pPr>
            <a:r>
              <a:rPr lang="en-US" altLang="en-US" b="1" dirty="0" smtClean="0">
                <a:solidFill>
                  <a:srgbClr val="FFFFFF"/>
                </a:solidFill>
              </a:rPr>
              <a:t>Opioids with a Heightened Public Health Risk</a:t>
            </a:r>
          </a:p>
        </p:txBody>
      </p:sp>
      <p:sp>
        <p:nvSpPr>
          <p:cNvPr id="18436" name="Rectangle 4"/>
          <p:cNvSpPr>
            <a:spLocks noChangeArrowheads="1"/>
          </p:cNvSpPr>
          <p:nvPr/>
        </p:nvSpPr>
        <p:spPr bwMode="auto">
          <a:xfrm>
            <a:off x="828675" y="5913438"/>
            <a:ext cx="7415213" cy="646112"/>
          </a:xfrm>
          <a:prstGeom prst="rect">
            <a:avLst/>
          </a:prstGeom>
          <a:noFill/>
          <a:ln w="9525">
            <a:noFill/>
            <a:miter lim="800000"/>
            <a:headEnd/>
            <a:tailEnd/>
          </a:ln>
        </p:spPr>
        <p:txBody>
          <a:bodyPr>
            <a:spAutoFit/>
          </a:bodyPr>
          <a:lstStyle/>
          <a:p>
            <a:pPr eaLnBrk="0" hangingPunct="0"/>
            <a:r>
              <a:rPr lang="en-US" altLang="en-US" sz="1200" dirty="0">
                <a:solidFill>
                  <a:srgbClr val="000000"/>
                </a:solidFill>
              </a:rPr>
              <a:t>Source: BHCSQ, MA PMP.  This list is derived from all prescriptions dispensed and reported to the Prescription Monitoring Program during CY 2014.  This list represents 100% of all Schedule II and III opioids, and 68% of all of the Schedule II and III drug products (including opioids and non-opioids), dispensed and reported to the PMP. </a:t>
            </a:r>
          </a:p>
        </p:txBody>
      </p:sp>
      <p:pic>
        <p:nvPicPr>
          <p:cNvPr id="18437" name="Picture 2"/>
          <p:cNvPicPr>
            <a:picLocks noChangeAspect="1" noChangeArrowheads="1"/>
          </p:cNvPicPr>
          <p:nvPr/>
        </p:nvPicPr>
        <p:blipFill>
          <a:blip r:embed="rId3"/>
          <a:srcRect/>
          <a:stretch>
            <a:fillRect/>
          </a:stretch>
        </p:blipFill>
        <p:spPr bwMode="auto">
          <a:xfrm>
            <a:off x="1209675" y="1439863"/>
            <a:ext cx="6586538" cy="4352925"/>
          </a:xfrm>
          <a:prstGeom prst="rect">
            <a:avLst/>
          </a:prstGeom>
          <a:noFill/>
          <a:ln w="9525">
            <a:noFill/>
            <a:miter lim="800000"/>
            <a:headEnd/>
            <a:tailEnd/>
          </a:ln>
        </p:spPr>
      </p:pic>
    </p:spTree>
    <p:extLst>
      <p:ext uri="{BB962C8B-B14F-4D97-AF65-F5344CB8AC3E}">
        <p14:creationId xmlns:p14="http://schemas.microsoft.com/office/powerpoint/2010/main" val="2683142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defRPr/>
            </a:pPr>
            <a:r>
              <a:rPr lang="en-US" altLang="en-US" sz="1400" dirty="0" smtClean="0"/>
              <a:t>Slide </a:t>
            </a:r>
            <a:fld id="{DF725521-6814-462B-9FF8-E6EB53EE0ABB}" type="slidenum">
              <a:rPr lang="en-US" altLang="en-US" sz="1400" smtClean="0"/>
              <a:pPr eaLnBrk="1" hangingPunct="1">
                <a:defRPr/>
              </a:pPr>
              <a:t>8</a:t>
            </a:fld>
            <a:endParaRPr lang="en-US" altLang="en-US" sz="1400" dirty="0" smtClean="0"/>
          </a:p>
        </p:txBody>
      </p:sp>
      <p:sp>
        <p:nvSpPr>
          <p:cNvPr id="5" name="Title 1"/>
          <p:cNvSpPr txBox="1">
            <a:spLocks/>
          </p:cNvSpPr>
          <p:nvPr/>
        </p:nvSpPr>
        <p:spPr>
          <a:xfrm>
            <a:off x="4144963" y="336550"/>
            <a:ext cx="4816475" cy="701675"/>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sz="2000" dirty="0" smtClean="0"/>
              <a:t>Interchangeable Abuse Deterrent Drug Products: </a:t>
            </a:r>
            <a:r>
              <a:rPr lang="en-US" altLang="en-US" sz="2000" dirty="0" smtClean="0"/>
              <a:t>FDA </a:t>
            </a:r>
            <a:r>
              <a:rPr lang="en-US" altLang="en-US" sz="2000" dirty="0"/>
              <a:t>Approved ADF Labeling</a:t>
            </a:r>
            <a:endParaRPr lang="en-US" sz="2000" kern="0" dirty="0"/>
          </a:p>
        </p:txBody>
      </p:sp>
      <p:graphicFrame>
        <p:nvGraphicFramePr>
          <p:cNvPr id="2" name="Table 1"/>
          <p:cNvGraphicFramePr>
            <a:graphicFrameLocks noGrp="1"/>
          </p:cNvGraphicFramePr>
          <p:nvPr>
            <p:extLst>
              <p:ext uri="{D42A27DB-BD31-4B8C-83A1-F6EECF244321}">
                <p14:modId xmlns:p14="http://schemas.microsoft.com/office/powerpoint/2010/main" val="1008936656"/>
              </p:ext>
            </p:extLst>
          </p:nvPr>
        </p:nvGraphicFramePr>
        <p:xfrm>
          <a:off x="204716" y="1323831"/>
          <a:ext cx="8756721" cy="4921393"/>
        </p:xfrm>
        <a:graphic>
          <a:graphicData uri="http://schemas.openxmlformats.org/drawingml/2006/table">
            <a:tbl>
              <a:tblPr/>
              <a:tblGrid>
                <a:gridCol w="1128509"/>
                <a:gridCol w="1186428"/>
                <a:gridCol w="1635584"/>
                <a:gridCol w="1062126"/>
                <a:gridCol w="1680773"/>
                <a:gridCol w="2063301"/>
              </a:tblGrid>
              <a:tr h="839658">
                <a:tc gridSpan="6">
                  <a:txBody>
                    <a:bodyPr/>
                    <a:lstStyle/>
                    <a:p>
                      <a:pPr algn="ctr" fontAlgn="ctr"/>
                      <a:r>
                        <a:rPr lang="en-US" sz="1600" b="1" i="0" u="none" strike="noStrike" dirty="0">
                          <a:solidFill>
                            <a:srgbClr val="000000"/>
                          </a:solidFill>
                          <a:effectLst/>
                          <a:latin typeface="Times New Roman"/>
                        </a:rPr>
                        <a:t>List of Medications with </a:t>
                      </a:r>
                      <a:r>
                        <a:rPr lang="en-US" sz="1600" b="1" i="0" u="none" strike="noStrike" dirty="0" smtClean="0">
                          <a:solidFill>
                            <a:srgbClr val="000000"/>
                          </a:solidFill>
                          <a:effectLst/>
                          <a:latin typeface="Times New Roman"/>
                        </a:rPr>
                        <a:t>FDA-Approved ADF Labeling</a:t>
                      </a: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ct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816347">
                <a:tc>
                  <a:txBody>
                    <a:bodyPr/>
                    <a:lstStyle/>
                    <a:p>
                      <a:pPr algn="ctr" fontAlgn="ctr"/>
                      <a:r>
                        <a:rPr lang="en-US" sz="1200" b="1" i="0" u="none" strike="noStrike" dirty="0">
                          <a:solidFill>
                            <a:srgbClr val="000000"/>
                          </a:solidFill>
                          <a:effectLst/>
                          <a:latin typeface="Times New Roman"/>
                        </a:rPr>
                        <a:t>Product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Manufacturer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Ingredient(s)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Dose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Method of Abuse </a:t>
                      </a:r>
                      <a:r>
                        <a:rPr lang="en-US" sz="1200" b="1" i="0" u="none" strike="noStrike" dirty="0" smtClean="0">
                          <a:solidFill>
                            <a:srgbClr val="000000"/>
                          </a:solidFill>
                          <a:effectLst/>
                          <a:latin typeface="Times New Roman"/>
                        </a:rPr>
                        <a:t>   Deterrence</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Times New Roman"/>
                        </a:rPr>
                        <a:t>DFC</a:t>
                      </a:r>
                      <a:r>
                        <a:rPr lang="en-US" sz="1200" b="1" i="0" u="none" strike="noStrike" baseline="0" dirty="0" smtClean="0">
                          <a:solidFill>
                            <a:srgbClr val="000000"/>
                          </a:solidFill>
                          <a:effectLst/>
                          <a:latin typeface="Times New Roman"/>
                        </a:rPr>
                        <a:t> Action</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16347">
                <a:tc>
                  <a:txBody>
                    <a:bodyPr/>
                    <a:lstStyle/>
                    <a:p>
                      <a:pPr algn="ctr" fontAlgn="ctr"/>
                      <a:r>
                        <a:rPr lang="en-US" sz="1200" b="0" i="0" u="none" strike="noStrike" dirty="0" err="1">
                          <a:solidFill>
                            <a:srgbClr val="000000"/>
                          </a:solidFill>
                          <a:effectLst/>
                          <a:latin typeface="Times New Roman"/>
                        </a:rPr>
                        <a:t>Targiniq</a:t>
                      </a:r>
                      <a:r>
                        <a:rPr lang="en-US" sz="1200" b="0" i="0" u="none" strike="noStrike" dirty="0">
                          <a:solidFill>
                            <a:srgbClr val="000000"/>
                          </a:solidFill>
                          <a:effectLst/>
                          <a:latin typeface="Times New Roman"/>
                        </a:rPr>
                        <a:t> </a:t>
                      </a:r>
                      <a:r>
                        <a:rPr lang="en-US" sz="1200" b="0" i="0" u="none" strike="noStrike" dirty="0" smtClean="0">
                          <a:solidFill>
                            <a:srgbClr val="000000"/>
                          </a:solidFill>
                          <a:effectLst/>
                          <a:latin typeface="Times New Roman"/>
                        </a:rPr>
                        <a:t>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lang="en-US" sz="1200" b="0" i="0" u="none" strike="noStrike" dirty="0">
                          <a:solidFill>
                            <a:srgbClr val="000000"/>
                          </a:solidFill>
                          <a:effectLst/>
                          <a:latin typeface="Times New Roman"/>
                        </a:rPr>
                        <a:t>Oxycodone ER and Naloxone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lang="en-US" sz="1200" b="0" i="0" u="none" strike="noStrike" dirty="0">
                          <a:solidFill>
                            <a:srgbClr val="000000"/>
                          </a:solidFill>
                          <a:effectLst/>
                          <a:latin typeface="Times New Roman"/>
                        </a:rPr>
                        <a:t>Antagonist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lang="en-US" sz="1200" b="0" i="0" u="none" strike="noStrike" dirty="0" smtClean="0">
                          <a:solidFill>
                            <a:srgbClr val="000000"/>
                          </a:solidFill>
                          <a:effectLst/>
                          <a:latin typeface="Times New Roman"/>
                        </a:rPr>
                        <a:t>Voted NOT to approve for</a:t>
                      </a:r>
                      <a:r>
                        <a:rPr lang="en-US" sz="1200" b="0" i="0" u="none" strike="noStrike" baseline="0" dirty="0" smtClean="0">
                          <a:solidFill>
                            <a:srgbClr val="000000"/>
                          </a:solidFill>
                          <a:effectLst/>
                          <a:latin typeface="Times New Roman"/>
                        </a:rPr>
                        <a:t> Crosswalk consideration at</a:t>
                      </a:r>
                      <a:r>
                        <a:rPr lang="en-US" sz="1200" b="0" i="0" u="none" strike="noStrike" dirty="0" smtClean="0">
                          <a:solidFill>
                            <a:srgbClr val="000000"/>
                          </a:solidFill>
                          <a:effectLst/>
                          <a:latin typeface="Times New Roman"/>
                        </a:rPr>
                        <a:t> </a:t>
                      </a:r>
                    </a:p>
                    <a:p>
                      <a:pPr algn="ctr" fontAlgn="ctr"/>
                      <a:r>
                        <a:rPr lang="en-US" sz="1200" b="0" i="0" u="none" strike="noStrike" dirty="0" smtClean="0">
                          <a:solidFill>
                            <a:srgbClr val="000000"/>
                          </a:solidFill>
                          <a:effectLst/>
                          <a:latin typeface="Times New Roman"/>
                        </a:rPr>
                        <a:t>December 17, 2015 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r>
              <a:tr h="816347">
                <a:tc>
                  <a:txBody>
                    <a:bodyPr/>
                    <a:lstStyle/>
                    <a:p>
                      <a:pPr algn="ctr" fontAlgn="ctr"/>
                      <a:r>
                        <a:rPr lang="en-US" sz="1200" b="0" i="0" u="none" strike="noStrike" dirty="0" smtClean="0">
                          <a:solidFill>
                            <a:srgbClr val="000000"/>
                          </a:solidFill>
                          <a:effectLst/>
                          <a:latin typeface="Times New Roman"/>
                        </a:rPr>
                        <a:t>OxyContin®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Oxycodone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Voted to approve</a:t>
                      </a:r>
                      <a:r>
                        <a:rPr lang="en-US" sz="1200" b="0" i="0" u="none" strike="noStrike" baseline="0" dirty="0" smtClean="0">
                          <a:solidFill>
                            <a:srgbClr val="000000"/>
                          </a:solidFill>
                          <a:effectLst/>
                          <a:latin typeface="Times New Roman"/>
                        </a:rPr>
                        <a:t> </a:t>
                      </a:r>
                      <a:r>
                        <a:rPr lang="en-US" sz="1200" b="0" i="0" u="none" strike="noStrike" dirty="0" smtClean="0">
                          <a:solidFill>
                            <a:srgbClr val="000000"/>
                          </a:solidFill>
                          <a:effectLst/>
                          <a:latin typeface="Times New Roman"/>
                        </a:rPr>
                        <a:t>for     Crosswalk consideration </a:t>
                      </a:r>
                      <a:r>
                        <a:rPr lang="en-US" sz="1200" b="0" i="0" u="none" strike="noStrike" baseline="0" dirty="0" smtClean="0">
                          <a:solidFill>
                            <a:srgbClr val="000000"/>
                          </a:solidFill>
                          <a:effectLst/>
                          <a:latin typeface="Times New Roman"/>
                        </a:rPr>
                        <a:t> at </a:t>
                      </a:r>
                    </a:p>
                    <a:p>
                      <a:pPr algn="ctr" fontAlgn="ctr"/>
                      <a:r>
                        <a:rPr lang="en-US" sz="1200" b="0" i="0" u="none" strike="noStrike" baseline="0" dirty="0" smtClean="0">
                          <a:solidFill>
                            <a:srgbClr val="000000"/>
                          </a:solidFill>
                          <a:effectLst/>
                          <a:latin typeface="Times New Roman"/>
                        </a:rPr>
                        <a:t>January 7, 2016 meeting</a:t>
                      </a:r>
                      <a:endParaRPr lang="en-US" sz="1200" b="0" i="0" u="none" strike="noStrike" dirty="0" smtClean="0">
                        <a:solidFill>
                          <a:srgbClr val="000000"/>
                        </a:solidFill>
                        <a:effectLst/>
                        <a:latin typeface="Times New Roman"/>
                      </a:endParaRPr>
                    </a:p>
                    <a:p>
                      <a:pPr algn="ctr" fontAlgn="ct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r>
              <a:tr h="816347">
                <a:tc>
                  <a:txBody>
                    <a:bodyPr/>
                    <a:lstStyle/>
                    <a:p>
                      <a:pPr algn="ctr" fontAlgn="ctr"/>
                      <a:r>
                        <a:rPr lang="en-US" sz="1200" b="0" i="0" u="none" strike="noStrike" dirty="0" err="1">
                          <a:solidFill>
                            <a:srgbClr val="000000"/>
                          </a:solidFill>
                          <a:effectLst/>
                          <a:latin typeface="Times New Roman"/>
                        </a:rPr>
                        <a:t>Hysingla</a:t>
                      </a:r>
                      <a:r>
                        <a:rPr lang="en-US" sz="1200" b="0" i="0" u="none" strike="noStrike" dirty="0">
                          <a:solidFill>
                            <a:srgbClr val="000000"/>
                          </a:solidFill>
                          <a:effectLst/>
                          <a:latin typeface="Times New Roman"/>
                        </a:rPr>
                        <a:t> </a:t>
                      </a:r>
                      <a:r>
                        <a:rPr lang="en-US" sz="1200" b="0" i="0" u="none" strike="noStrike" dirty="0" smtClean="0">
                          <a:solidFill>
                            <a:srgbClr val="000000"/>
                          </a:solidFill>
                          <a:effectLst/>
                          <a:latin typeface="Times New Roman"/>
                        </a:rPr>
                        <a:t>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Purdue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Hydrocodone 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Tablet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Crush-resistant Formulation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Voted to approve</a:t>
                      </a:r>
                      <a:r>
                        <a:rPr lang="en-US" sz="1200" b="0" i="0" u="none" strike="noStrike" baseline="0" dirty="0" smtClean="0">
                          <a:solidFill>
                            <a:srgbClr val="000000"/>
                          </a:solidFill>
                          <a:effectLst/>
                          <a:latin typeface="Times New Roman"/>
                        </a:rPr>
                        <a:t> </a:t>
                      </a:r>
                      <a:r>
                        <a:rPr lang="en-US" sz="1200" b="0" i="0" u="none" strike="noStrike" dirty="0" smtClean="0">
                          <a:solidFill>
                            <a:srgbClr val="000000"/>
                          </a:solidFill>
                          <a:effectLst/>
                          <a:latin typeface="Times New Roman"/>
                        </a:rPr>
                        <a:t>for     Crosswalk consideration </a:t>
                      </a:r>
                      <a:r>
                        <a:rPr lang="en-US" sz="1200" b="0" i="0" u="none" strike="noStrike" baseline="0" dirty="0" smtClean="0">
                          <a:solidFill>
                            <a:srgbClr val="000000"/>
                          </a:solidFill>
                          <a:effectLst/>
                          <a:latin typeface="Times New Roman"/>
                        </a:rPr>
                        <a:t> at </a:t>
                      </a:r>
                    </a:p>
                    <a:p>
                      <a:pPr algn="ctr" fontAlgn="ctr"/>
                      <a:r>
                        <a:rPr lang="en-US" sz="1200" b="0" i="0" u="none" strike="noStrike" baseline="0" dirty="0" smtClean="0">
                          <a:solidFill>
                            <a:srgbClr val="000000"/>
                          </a:solidFill>
                          <a:effectLst/>
                          <a:latin typeface="Times New Roman"/>
                        </a:rPr>
                        <a:t>December 17, 2015  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r>
              <a:tr h="816347">
                <a:tc>
                  <a:txBody>
                    <a:bodyPr/>
                    <a:lstStyle/>
                    <a:p>
                      <a:pPr algn="ctr" fontAlgn="ctr"/>
                      <a:r>
                        <a:rPr lang="en-US" sz="1200" b="0" i="0" u="none" strike="noStrike" dirty="0" err="1" smtClean="0">
                          <a:solidFill>
                            <a:srgbClr val="000000"/>
                          </a:solidFill>
                          <a:effectLst/>
                          <a:latin typeface="Times New Roman"/>
                        </a:rPr>
                        <a:t>Embeda</a:t>
                      </a:r>
                      <a:r>
                        <a:rPr lang="en-US" sz="1200" b="0" i="0" u="none" strike="noStrike" dirty="0" smtClean="0">
                          <a:solidFill>
                            <a:srgbClr val="000000"/>
                          </a:solidFill>
                          <a:effectLst/>
                          <a:latin typeface="Times New Roman"/>
                        </a:rPr>
                        <a: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Pfizer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Morphine ER and Naltrexone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Capsule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a:solidFill>
                            <a:srgbClr val="000000"/>
                          </a:solidFill>
                          <a:effectLst/>
                          <a:latin typeface="Times New Roman"/>
                        </a:rPr>
                        <a:t>Antagonist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Voted to approve</a:t>
                      </a:r>
                      <a:r>
                        <a:rPr lang="en-US" sz="1200" b="0" i="0" u="none" strike="noStrike" baseline="0" dirty="0" smtClean="0">
                          <a:solidFill>
                            <a:srgbClr val="000000"/>
                          </a:solidFill>
                          <a:effectLst/>
                          <a:latin typeface="Times New Roman"/>
                        </a:rPr>
                        <a:t> </a:t>
                      </a:r>
                      <a:r>
                        <a:rPr lang="en-US" sz="1200" b="0" i="0" u="none" strike="noStrike" dirty="0" smtClean="0">
                          <a:solidFill>
                            <a:srgbClr val="000000"/>
                          </a:solidFill>
                          <a:effectLst/>
                          <a:latin typeface="Times New Roman"/>
                        </a:rPr>
                        <a:t>for     Crosswalk consideration </a:t>
                      </a:r>
                      <a:r>
                        <a:rPr lang="en-US" sz="1200" b="0" i="0" u="none" strike="noStrike" baseline="0" dirty="0" smtClean="0">
                          <a:solidFill>
                            <a:srgbClr val="000000"/>
                          </a:solidFill>
                          <a:effectLst/>
                          <a:latin typeface="Times New Roman"/>
                        </a:rPr>
                        <a:t> at </a:t>
                      </a:r>
                    </a:p>
                    <a:p>
                      <a:pPr algn="ctr" fontAlgn="ctr"/>
                      <a:r>
                        <a:rPr lang="en-US" sz="1200" b="0" i="0" u="none" strike="noStrike" baseline="0" dirty="0" smtClean="0">
                          <a:solidFill>
                            <a:srgbClr val="000000"/>
                          </a:solidFill>
                          <a:effectLst/>
                          <a:latin typeface="Times New Roman"/>
                        </a:rPr>
                        <a:t>January 7, 2016  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r>
            </a:tbl>
          </a:graphicData>
        </a:graphic>
      </p:graphicFrame>
    </p:spTree>
    <p:extLst>
      <p:ext uri="{BB962C8B-B14F-4D97-AF65-F5344CB8AC3E}">
        <p14:creationId xmlns:p14="http://schemas.microsoft.com/office/powerpoint/2010/main" val="4054064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3"/>
          <p:cNvSpPr>
            <a:spLocks noGrp="1"/>
          </p:cNvSpPr>
          <p:nvPr>
            <p:ph type="sldNum" sz="quarter" idx="1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pitchFamily="34" charset="-128"/>
              </a:defRPr>
            </a:lvl1pPr>
            <a:lvl2pPr marL="742950" indent="-285750" eaLnBrk="0" hangingPunct="0">
              <a:defRPr sz="2400">
                <a:solidFill>
                  <a:schemeClr val="tx1"/>
                </a:solidFill>
                <a:latin typeface="Calibri" pitchFamily="34" charset="0"/>
                <a:ea typeface="ＭＳ Ｐゴシック" pitchFamily="34" charset="-128"/>
              </a:defRPr>
            </a:lvl2pPr>
            <a:lvl3pPr marL="1143000" indent="-228600" eaLnBrk="0" hangingPunct="0">
              <a:defRPr sz="2400">
                <a:solidFill>
                  <a:schemeClr val="tx1"/>
                </a:solidFill>
                <a:latin typeface="Calibri" pitchFamily="34" charset="0"/>
                <a:ea typeface="ＭＳ Ｐゴシック" pitchFamily="34" charset="-128"/>
              </a:defRPr>
            </a:lvl3pPr>
            <a:lvl4pPr marL="1600200" indent="-228600" eaLnBrk="0" hangingPunct="0">
              <a:defRPr sz="2400">
                <a:solidFill>
                  <a:schemeClr val="tx1"/>
                </a:solidFill>
                <a:latin typeface="Calibri" pitchFamily="34" charset="0"/>
                <a:ea typeface="ＭＳ Ｐゴシック" pitchFamily="34" charset="-128"/>
              </a:defRPr>
            </a:lvl4pPr>
            <a:lvl5pPr marL="2057400" indent="-228600" eaLnBrk="0" hangingPunct="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defRPr/>
            </a:pPr>
            <a:r>
              <a:rPr lang="en-US" altLang="en-US" sz="1400" dirty="0" smtClean="0"/>
              <a:t>Slide </a:t>
            </a:r>
            <a:fld id="{DF725521-6814-462B-9FF8-E6EB53EE0ABB}" type="slidenum">
              <a:rPr lang="en-US" altLang="en-US" sz="1400" smtClean="0"/>
              <a:pPr eaLnBrk="1" hangingPunct="1">
                <a:defRPr/>
              </a:pPr>
              <a:t>9</a:t>
            </a:fld>
            <a:endParaRPr lang="en-US" altLang="en-US" sz="1400" dirty="0" smtClean="0"/>
          </a:p>
        </p:txBody>
      </p:sp>
      <p:sp>
        <p:nvSpPr>
          <p:cNvPr id="5" name="Title 1"/>
          <p:cNvSpPr txBox="1">
            <a:spLocks/>
          </p:cNvSpPr>
          <p:nvPr/>
        </p:nvSpPr>
        <p:spPr>
          <a:xfrm>
            <a:off x="4144963" y="109182"/>
            <a:ext cx="4816475" cy="929043"/>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sz="2000" dirty="0"/>
              <a:t>Interchangeable Abuse Deterrent Drug </a:t>
            </a:r>
            <a:r>
              <a:rPr lang="en-US" sz="2000" dirty="0" smtClean="0"/>
              <a:t>Products: </a:t>
            </a:r>
            <a:r>
              <a:rPr lang="en-US" altLang="en-US" sz="2000" dirty="0" smtClean="0"/>
              <a:t>Abuse-Deterrent Claims</a:t>
            </a:r>
          </a:p>
          <a:p>
            <a:pPr>
              <a:defRPr/>
            </a:pPr>
            <a:r>
              <a:rPr lang="en-US" altLang="en-US" sz="2000" dirty="0" smtClean="0"/>
              <a:t>no FDA-Approved Labeling</a:t>
            </a:r>
            <a:endParaRPr lang="en-US" sz="2000" kern="0" dirty="0"/>
          </a:p>
        </p:txBody>
      </p:sp>
      <p:graphicFrame>
        <p:nvGraphicFramePr>
          <p:cNvPr id="2" name="Table 1"/>
          <p:cNvGraphicFramePr>
            <a:graphicFrameLocks noGrp="1"/>
          </p:cNvGraphicFramePr>
          <p:nvPr>
            <p:extLst>
              <p:ext uri="{D42A27DB-BD31-4B8C-83A1-F6EECF244321}">
                <p14:modId xmlns:p14="http://schemas.microsoft.com/office/powerpoint/2010/main" val="3179400249"/>
              </p:ext>
            </p:extLst>
          </p:nvPr>
        </p:nvGraphicFramePr>
        <p:xfrm>
          <a:off x="204717" y="1318162"/>
          <a:ext cx="8756721" cy="4916383"/>
        </p:xfrm>
        <a:graphic>
          <a:graphicData uri="http://schemas.openxmlformats.org/drawingml/2006/table">
            <a:tbl>
              <a:tblPr/>
              <a:tblGrid>
                <a:gridCol w="1128509"/>
                <a:gridCol w="1186428"/>
                <a:gridCol w="1635584"/>
                <a:gridCol w="1062126"/>
                <a:gridCol w="1680773"/>
                <a:gridCol w="2063301"/>
              </a:tblGrid>
              <a:tr h="877191">
                <a:tc gridSpan="6">
                  <a:txBody>
                    <a:bodyPr/>
                    <a:lstStyle/>
                    <a:p>
                      <a:pPr algn="ctr" fontAlgn="ctr"/>
                      <a:r>
                        <a:rPr lang="en-US" sz="1600" b="1" i="0" u="none" strike="noStrike" dirty="0">
                          <a:solidFill>
                            <a:srgbClr val="000000"/>
                          </a:solidFill>
                          <a:effectLst/>
                          <a:latin typeface="Times New Roman"/>
                        </a:rPr>
                        <a:t>List of Medications with Abuse-Deterrent </a:t>
                      </a:r>
                      <a:r>
                        <a:rPr lang="en-US" sz="1600" b="1" i="0" u="none" strike="noStrike" dirty="0" smtClean="0">
                          <a:solidFill>
                            <a:srgbClr val="000000"/>
                          </a:solidFill>
                          <a:effectLst/>
                          <a:latin typeface="Times New Roman"/>
                        </a:rPr>
                        <a:t>Claims</a:t>
                      </a: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ctr" fontAlgn="ctr"/>
                      <a:endParaRPr lang="en-US" sz="16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760613">
                <a:tc>
                  <a:txBody>
                    <a:bodyPr/>
                    <a:lstStyle/>
                    <a:p>
                      <a:pPr algn="ctr" fontAlgn="ctr"/>
                      <a:r>
                        <a:rPr lang="en-US" sz="1200" b="1" i="0" u="none" strike="noStrike" dirty="0">
                          <a:solidFill>
                            <a:srgbClr val="000000"/>
                          </a:solidFill>
                          <a:effectLst/>
                          <a:latin typeface="Times New Roman"/>
                        </a:rPr>
                        <a:t>Product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Manufacturer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Ingredient(s)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Dose Form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Times New Roman"/>
                        </a:rPr>
                        <a:t>Method of Abuse </a:t>
                      </a:r>
                      <a:r>
                        <a:rPr lang="en-US" sz="1200" b="1" i="0" u="none" strike="noStrike" dirty="0" smtClean="0">
                          <a:solidFill>
                            <a:srgbClr val="000000"/>
                          </a:solidFill>
                          <a:effectLst/>
                          <a:latin typeface="Times New Roman"/>
                        </a:rPr>
                        <a:t>   Deterrence</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smtClean="0">
                          <a:solidFill>
                            <a:srgbClr val="000000"/>
                          </a:solidFill>
                          <a:effectLst/>
                          <a:latin typeface="Times New Roman"/>
                        </a:rPr>
                        <a:t>DFC</a:t>
                      </a:r>
                      <a:r>
                        <a:rPr lang="en-US" sz="1200" b="1" i="0" u="none" strike="noStrike" baseline="0" dirty="0" smtClean="0">
                          <a:solidFill>
                            <a:srgbClr val="000000"/>
                          </a:solidFill>
                          <a:effectLst/>
                          <a:latin typeface="Times New Roman"/>
                        </a:rPr>
                        <a:t> Action</a:t>
                      </a:r>
                      <a:endParaRPr lang="en-US" sz="1200" b="1"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0613">
                <a:tc>
                  <a:txBody>
                    <a:bodyPr/>
                    <a:lstStyle/>
                    <a:p>
                      <a:pPr algn="ctr" fontAlgn="ctr"/>
                      <a:r>
                        <a:rPr lang="en-US" sz="1200" b="0" i="0" u="none" strike="noStrike" dirty="0" err="1" smtClean="0">
                          <a:solidFill>
                            <a:srgbClr val="000000"/>
                          </a:solidFill>
                          <a:effectLst/>
                          <a:latin typeface="Times New Roman"/>
                        </a:rPr>
                        <a:t>Opana</a:t>
                      </a:r>
                      <a:r>
                        <a:rPr lang="en-US" sz="1200" b="0" i="0" u="none" strike="noStrike" dirty="0" smtClean="0">
                          <a:solidFill>
                            <a:srgbClr val="000000"/>
                          </a:solidFill>
                          <a:effectLst/>
                          <a:latin typeface="Times New Roman"/>
                        </a:rPr>
                        <a:t> 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lang="en-US" sz="1200" b="0" i="0" u="none" strike="noStrike" dirty="0" smtClean="0">
                          <a:solidFill>
                            <a:srgbClr val="000000"/>
                          </a:solidFill>
                          <a:effectLst/>
                          <a:latin typeface="Times New Roman"/>
                        </a:rPr>
                        <a:t>Endo</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lang="en-US" sz="1200" b="0" i="0" u="none" strike="noStrike" dirty="0" smtClean="0">
                          <a:solidFill>
                            <a:srgbClr val="000000"/>
                          </a:solidFill>
                          <a:effectLst/>
                          <a:latin typeface="Times New Roman"/>
                        </a:rPr>
                        <a:t>Oxymorphone</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lang="en-US" sz="1200" b="0" i="0" u="none" strike="noStrike" dirty="0" smtClean="0">
                          <a:solidFill>
                            <a:srgbClr val="000000"/>
                          </a:solidFill>
                          <a:effectLst/>
                          <a:latin typeface="Times New Roman"/>
                        </a:rPr>
                        <a:t>Crush-resistant formulation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c>
                  <a:txBody>
                    <a:bodyPr/>
                    <a:lstStyle/>
                    <a:p>
                      <a:pPr algn="ctr" fontAlgn="ctr"/>
                      <a:r>
                        <a:rPr kumimoji="0" lang="en-US" sz="1200" b="0" i="0" u="none" strike="noStrike" kern="1200" cap="none" spc="0" normalizeH="0" baseline="0" noProof="0" dirty="0" smtClean="0">
                          <a:ln>
                            <a:noFill/>
                          </a:ln>
                          <a:solidFill>
                            <a:srgbClr val="000000"/>
                          </a:solidFill>
                          <a:effectLst/>
                          <a:uLnTx/>
                          <a:uFillTx/>
                          <a:latin typeface="Times New Roman"/>
                          <a:ea typeface="+mn-ea"/>
                          <a:cs typeface="+mn-cs"/>
                        </a:rPr>
                        <a:t>Voted NOT to approve for Crosswalk consideration </a:t>
                      </a:r>
                      <a:r>
                        <a:rPr lang="en-US" sz="1200" b="0" i="0" u="none" strike="noStrike" dirty="0" smtClean="0">
                          <a:solidFill>
                            <a:srgbClr val="000000"/>
                          </a:solidFill>
                          <a:effectLst/>
                          <a:latin typeface="Times New Roman"/>
                        </a:rPr>
                        <a:t>at </a:t>
                      </a:r>
                      <a:r>
                        <a:rPr lang="en-US" sz="1200" b="0" i="0" u="none" strike="noStrike" baseline="0" dirty="0" smtClean="0">
                          <a:solidFill>
                            <a:srgbClr val="000000"/>
                          </a:solidFill>
                          <a:effectLst/>
                          <a:latin typeface="Times New Roman"/>
                        </a:rPr>
                        <a:t> </a:t>
                      </a:r>
                    </a:p>
                    <a:p>
                      <a:pPr algn="ctr" fontAlgn="ctr"/>
                      <a:r>
                        <a:rPr lang="en-US" sz="1200" b="0" i="0" u="none" strike="noStrike" baseline="0" dirty="0" smtClean="0">
                          <a:solidFill>
                            <a:srgbClr val="000000"/>
                          </a:solidFill>
                          <a:effectLst/>
                          <a:latin typeface="Times New Roman"/>
                        </a:rPr>
                        <a:t>February 4, 2016 </a:t>
                      </a:r>
                    </a:p>
                    <a:p>
                      <a:pPr algn="ctr" fontAlgn="ctr"/>
                      <a:r>
                        <a:rPr lang="en-US" sz="1200" b="0" i="0" u="none" strike="noStrike" baseline="0" dirty="0" smtClean="0">
                          <a:solidFill>
                            <a:srgbClr val="000000"/>
                          </a:solidFill>
                          <a:effectLst/>
                          <a:latin typeface="Times New Roman"/>
                        </a:rPr>
                        <a:t>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85000"/>
                      </a:schemeClr>
                    </a:solidFill>
                  </a:tcPr>
                </a:tc>
              </a:tr>
              <a:tr h="760613">
                <a:tc>
                  <a:txBody>
                    <a:bodyPr/>
                    <a:lstStyle/>
                    <a:p>
                      <a:pPr algn="ctr" fontAlgn="ctr"/>
                      <a:r>
                        <a:rPr lang="en-US" sz="1200" b="0" i="0" u="none" strike="noStrike" dirty="0" err="1" smtClean="0">
                          <a:solidFill>
                            <a:srgbClr val="000000"/>
                          </a:solidFill>
                          <a:effectLst/>
                          <a:latin typeface="Times New Roman"/>
                        </a:rPr>
                        <a:t>Oxaydo</a:t>
                      </a:r>
                      <a:r>
                        <a:rPr lang="en-US" sz="1200" b="0" i="0" u="none" strike="noStrike" dirty="0" smtClean="0">
                          <a:solidFill>
                            <a:srgbClr val="000000"/>
                          </a:solidFill>
                          <a:effectLst/>
                          <a:latin typeface="Times New Roman"/>
                        </a:rPr>
                        <a: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Egalet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Oxycodone 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Aversion technology with assumed ADF properties</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Times New Roman"/>
                          <a:ea typeface="+mn-ea"/>
                          <a:cs typeface="+mn-cs"/>
                        </a:rPr>
                        <a:t>Voted to approve for     Crosswalk consideration </a:t>
                      </a:r>
                      <a:r>
                        <a:rPr lang="en-US" sz="1200" b="0" i="0" u="none" strike="noStrike" dirty="0" smtClean="0">
                          <a:solidFill>
                            <a:srgbClr val="000000"/>
                          </a:solidFill>
                          <a:effectLst/>
                          <a:latin typeface="Times New Roman"/>
                        </a:rPr>
                        <a:t>at</a:t>
                      </a:r>
                      <a:endParaRPr lang="en-US" sz="1200" b="0" i="0" u="none" strike="noStrike" baseline="0" dirty="0" smtClean="0">
                        <a:solidFill>
                          <a:srgbClr val="000000"/>
                        </a:solidFill>
                        <a:effectLst/>
                        <a:latin typeface="Times New Roman"/>
                      </a:endParaRP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February 4, 2016 </a:t>
                      </a: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r>
              <a:tr h="760613">
                <a:tc>
                  <a:txBody>
                    <a:bodyPr/>
                    <a:lstStyle/>
                    <a:p>
                      <a:pPr algn="ctr" fontAlgn="ctr"/>
                      <a:r>
                        <a:rPr lang="en-US" sz="1200" b="0" i="0" u="none" strike="noStrike" dirty="0" err="1" smtClean="0">
                          <a:solidFill>
                            <a:srgbClr val="000000"/>
                          </a:solidFill>
                          <a:effectLst/>
                          <a:latin typeface="Times New Roman"/>
                        </a:rPr>
                        <a:t>Nucynta</a:t>
                      </a:r>
                      <a:r>
                        <a:rPr lang="en-US" sz="1200" b="0" i="0" u="none" strike="noStrike" baseline="0" dirty="0" smtClean="0">
                          <a:solidFill>
                            <a:srgbClr val="000000"/>
                          </a:solidFill>
                          <a:effectLst/>
                          <a:latin typeface="Times New Roman"/>
                        </a:rPr>
                        <a:t> ER</a:t>
                      </a:r>
                      <a:r>
                        <a:rPr lang="en-US" sz="1200" b="0" i="0" u="none" strike="noStrike" dirty="0" smtClean="0">
                          <a:solidFill>
                            <a:srgbClr val="000000"/>
                          </a:solidFill>
                          <a:effectLst/>
                          <a:latin typeface="Times New Roman"/>
                        </a:rPr>
                        <a: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Jansen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Tapentadol</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Tablet</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algn="ctr" fontAlgn="ctr"/>
                      <a:r>
                        <a:rPr lang="en-US" sz="1200" b="0" i="0" u="none" strike="noStrike" dirty="0" smtClean="0">
                          <a:solidFill>
                            <a:srgbClr val="000000"/>
                          </a:solidFill>
                          <a:effectLst/>
                          <a:latin typeface="Times New Roman"/>
                        </a:rPr>
                        <a:t>Crush-resistant</a:t>
                      </a:r>
                      <a:r>
                        <a:rPr lang="en-US" sz="1200" b="0" i="0" u="none" strike="noStrike" baseline="0" dirty="0" smtClean="0">
                          <a:solidFill>
                            <a:srgbClr val="000000"/>
                          </a:solidFill>
                          <a:effectLst/>
                          <a:latin typeface="Times New Roman"/>
                        </a:rPr>
                        <a:t> formulation</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Times New Roman"/>
                          <a:ea typeface="+mn-ea"/>
                          <a:cs typeface="+mn-cs"/>
                        </a:rPr>
                        <a:t>Voted to approve for     Crosswalk consideration </a:t>
                      </a:r>
                      <a:r>
                        <a:rPr lang="en-US" sz="1200" b="0" i="0" u="none" strike="noStrike" dirty="0" smtClean="0">
                          <a:solidFill>
                            <a:srgbClr val="000000"/>
                          </a:solidFill>
                          <a:effectLst/>
                          <a:latin typeface="Times New Roman"/>
                        </a:rPr>
                        <a:t>at</a:t>
                      </a:r>
                      <a:endParaRPr lang="en-US" sz="1200" b="0" i="0" u="none" strike="noStrike" baseline="0" dirty="0" smtClean="0">
                        <a:solidFill>
                          <a:srgbClr val="000000"/>
                        </a:solidFill>
                        <a:effectLst/>
                        <a:latin typeface="Times New Roman"/>
                      </a:endParaRP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February 4, 2016 </a:t>
                      </a:r>
                    </a:p>
                    <a:p>
                      <a:pPr marL="0" marR="0" indent="0" algn="ctr" defTabSz="457200" rtl="0" eaLnBrk="1" fontAlgn="ctr" latinLnBrk="0" hangingPunct="1">
                        <a:lnSpc>
                          <a:spcPct val="100000"/>
                        </a:lnSpc>
                        <a:spcBef>
                          <a:spcPts val="0"/>
                        </a:spcBef>
                        <a:spcAft>
                          <a:spcPts val="0"/>
                        </a:spcAft>
                        <a:buClrTx/>
                        <a:buSzTx/>
                        <a:buFontTx/>
                        <a:buNone/>
                        <a:tabLst/>
                        <a:defRPr/>
                      </a:pPr>
                      <a:r>
                        <a:rPr lang="en-US" sz="1200" b="0" i="0" u="none" strike="noStrike" baseline="0" dirty="0" smtClean="0">
                          <a:solidFill>
                            <a:srgbClr val="000000"/>
                          </a:solidFill>
                          <a:effectLst/>
                          <a:latin typeface="Times New Roman"/>
                        </a:rPr>
                        <a:t>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solidFill>
                  </a:tcPr>
                </a:tc>
              </a:tr>
              <a:tr h="996740">
                <a:tc>
                  <a:txBody>
                    <a:bodyPr/>
                    <a:lstStyle/>
                    <a:p>
                      <a:pPr algn="ctr" fontAlgn="ctr"/>
                      <a:r>
                        <a:rPr lang="en-US" sz="1200" b="0" i="0" u="none" strike="noStrike" dirty="0" err="1" smtClean="0">
                          <a:solidFill>
                            <a:srgbClr val="000000"/>
                          </a:solidFill>
                          <a:effectLst/>
                          <a:latin typeface="Times New Roman"/>
                        </a:rPr>
                        <a:t>Zohydro</a:t>
                      </a:r>
                      <a:r>
                        <a:rPr lang="en-US" sz="1200" b="0" i="0" u="none" strike="noStrike" dirty="0" smtClean="0">
                          <a:solidFill>
                            <a:srgbClr val="000000"/>
                          </a:solidFill>
                          <a:effectLst/>
                          <a:latin typeface="Times New Roman"/>
                        </a:rPr>
                        <a:t> ER®</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algn="ctr" fontAlgn="ctr"/>
                      <a:r>
                        <a:rPr lang="en-US" sz="1200" b="0" i="0" u="none" strike="noStrike" dirty="0" smtClean="0">
                          <a:solidFill>
                            <a:srgbClr val="000000"/>
                          </a:solidFill>
                          <a:effectLst/>
                          <a:latin typeface="Times New Roman"/>
                        </a:rPr>
                        <a:t>Pernix Therapeutics</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algn="ctr" fontAlgn="ctr"/>
                      <a:r>
                        <a:rPr lang="en-US" sz="1200" b="0" i="0" u="none" strike="noStrike" dirty="0" smtClean="0">
                          <a:solidFill>
                            <a:srgbClr val="000000"/>
                          </a:solidFill>
                          <a:effectLst/>
                          <a:latin typeface="Times New Roman"/>
                        </a:rPr>
                        <a:t>Hydrocodone ER </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algn="ctr" fontAlgn="ctr"/>
                      <a:r>
                        <a:rPr lang="en-US" sz="1200" b="0" i="0" u="none" strike="noStrike" dirty="0" smtClean="0">
                          <a:solidFill>
                            <a:srgbClr val="000000"/>
                          </a:solidFill>
                          <a:effectLst/>
                          <a:latin typeface="Times New Roman"/>
                        </a:rPr>
                        <a:t>Capsule</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algn="ctr" fontAlgn="ctr"/>
                      <a:r>
                        <a:rPr lang="en-US" sz="1200" b="0" i="0" u="none" strike="noStrike" dirty="0" smtClean="0">
                          <a:solidFill>
                            <a:srgbClr val="000000"/>
                          </a:solidFill>
                          <a:effectLst/>
                          <a:latin typeface="Times New Roman"/>
                        </a:rPr>
                        <a:t>BeadTek</a:t>
                      </a:r>
                      <a:r>
                        <a:rPr lang="en-US" sz="1200" b="0" i="0" u="none" strike="noStrike" baseline="0" dirty="0" smtClean="0">
                          <a:solidFill>
                            <a:srgbClr val="000000"/>
                          </a:solidFill>
                          <a:effectLst/>
                          <a:latin typeface="Times New Roman"/>
                        </a:rPr>
                        <a:t> Technology</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20000"/>
                        <a:lumOff val="80000"/>
                      </a:schemeClr>
                    </a:solidFill>
                  </a:tcPr>
                </a:tc>
                <a:tc>
                  <a:txBody>
                    <a:bodyPr/>
                    <a:lstStyle/>
                    <a:p>
                      <a:pPr algn="ctr" fontAlgn="ctr"/>
                      <a:r>
                        <a:rPr kumimoji="0" lang="en-US" sz="1200" b="0" i="0" u="none" strike="noStrike" kern="1200" cap="none" spc="0" normalizeH="0" baseline="0" noProof="0" dirty="0" smtClean="0">
                          <a:ln>
                            <a:noFill/>
                          </a:ln>
                          <a:solidFill>
                            <a:srgbClr val="000000"/>
                          </a:solidFill>
                          <a:effectLst/>
                          <a:uLnTx/>
                          <a:uFillTx/>
                          <a:latin typeface="Times New Roman"/>
                          <a:ea typeface="+mn-ea"/>
                          <a:cs typeface="+mn-cs"/>
                        </a:rPr>
                        <a:t>Voted NOT to approve for Crosswalk consideration </a:t>
                      </a:r>
                      <a:r>
                        <a:rPr lang="en-US" sz="1200" b="0" i="0" u="none" strike="noStrike" dirty="0" smtClean="0">
                          <a:solidFill>
                            <a:srgbClr val="000000"/>
                          </a:solidFill>
                          <a:effectLst/>
                          <a:latin typeface="Times New Roman"/>
                        </a:rPr>
                        <a:t>at </a:t>
                      </a:r>
                      <a:r>
                        <a:rPr lang="en-US" sz="1200" b="0" i="0" u="none" strike="noStrike" baseline="0" dirty="0" smtClean="0">
                          <a:solidFill>
                            <a:srgbClr val="000000"/>
                          </a:solidFill>
                          <a:effectLst/>
                          <a:latin typeface="Times New Roman"/>
                        </a:rPr>
                        <a:t> </a:t>
                      </a:r>
                    </a:p>
                    <a:p>
                      <a:pPr algn="ctr" fontAlgn="ctr"/>
                      <a:r>
                        <a:rPr lang="en-US" sz="1200" b="0" i="0" u="none" strike="noStrike" baseline="0" dirty="0" smtClean="0">
                          <a:solidFill>
                            <a:srgbClr val="000000"/>
                          </a:solidFill>
                          <a:effectLst/>
                          <a:latin typeface="Times New Roman"/>
                        </a:rPr>
                        <a:t>June 2, 2016 </a:t>
                      </a:r>
                    </a:p>
                    <a:p>
                      <a:pPr algn="ctr" fontAlgn="ctr"/>
                      <a:r>
                        <a:rPr lang="en-US" sz="1200" b="0" i="0" u="none" strike="noStrike" baseline="0" dirty="0" smtClean="0">
                          <a:solidFill>
                            <a:srgbClr val="000000"/>
                          </a:solidFill>
                          <a:effectLst/>
                          <a:latin typeface="Times New Roman"/>
                        </a:rPr>
                        <a:t>Meeting</a:t>
                      </a:r>
                      <a:endParaRPr lang="en-US" sz="1200" b="0" i="0" u="none" strike="noStrike" dirty="0">
                        <a:solidFill>
                          <a:srgbClr val="000000"/>
                        </a:solidFill>
                        <a:effectLst/>
                        <a:latin typeface="Times New Roman"/>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20000"/>
                        <a:lumOff val="80000"/>
                      </a:schemeClr>
                    </a:solidFill>
                  </a:tcPr>
                </a:tc>
              </a:tr>
            </a:tbl>
          </a:graphicData>
        </a:graphic>
      </p:graphicFrame>
    </p:spTree>
    <p:extLst>
      <p:ext uri="{BB962C8B-B14F-4D97-AF65-F5344CB8AC3E}">
        <p14:creationId xmlns:p14="http://schemas.microsoft.com/office/powerpoint/2010/main" val="297208999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0" b="0" i="0" u="none" strike="noStrike" cap="none" normalizeH="0" baseline="0">
            <a:ln>
              <a:noFill/>
            </a:ln>
            <a:solidFill>
              <a:schemeClr val="tx1"/>
            </a:solidFill>
            <a:effectLst/>
            <a:latin typeface="Arial"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85963</TotalTime>
  <Words>1002</Words>
  <Application>Microsoft Office PowerPoint</Application>
  <PresentationFormat>On-screen Show (4:3)</PresentationFormat>
  <Paragraphs>194</Paragraphs>
  <Slides>15</Slides>
  <Notes>8</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Default Design</vt:lpstr>
      <vt:lpstr>Custom Design</vt:lpstr>
      <vt:lpstr>PowerPoint Presentation</vt:lpstr>
      <vt:lpstr>PowerPoint Presentation</vt:lpstr>
      <vt:lpstr>Non-Opioid Pain Management</vt:lpstr>
      <vt:lpstr>Promulgation of Regulation and Formulary</vt:lpstr>
      <vt:lpstr>Formulary Background</vt:lpstr>
      <vt:lpstr>Formulary Terminology</vt:lpstr>
      <vt:lpstr>PowerPoint Presentation</vt:lpstr>
      <vt:lpstr>PowerPoint Presentation</vt:lpstr>
      <vt:lpstr>PowerPoint Presentation</vt:lpstr>
      <vt:lpstr>PowerPoint Presentation</vt:lpstr>
      <vt:lpstr>PowerPoint Presentation</vt:lpstr>
      <vt:lpstr>Meeting Schedule</vt:lpstr>
      <vt:lpstr>Future Review Process</vt:lpstr>
      <vt:lpstr>Future Review Process</vt:lpstr>
      <vt:lpstr>Meeting Summary</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Daniel Delaney</dc:creator>
  <lastModifiedBy>Lauren Nelson</lastModifiedBy>
  <lastPrinted>2016-07-11T13:00:50Z</lastPrinted>
  <dcterms:modified xsi:type="dcterms:W3CDTF">2016-07-11T21:19:00Z</dcterms:modified>
  <revision>2563</revision>
  <dc:title>PowerPoint Presentation</dc:title>
</coreProperties>
</file>