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31"/>
  </p:notesMasterIdLst>
  <p:handoutMasterIdLst>
    <p:handoutMasterId r:id="rId32"/>
  </p:handoutMasterIdLst>
  <p:sldIdLst>
    <p:sldId id="729" r:id="rId3"/>
    <p:sldId id="956" r:id="rId4"/>
    <p:sldId id="880" r:id="rId5"/>
    <p:sldId id="1103" r:id="rId6"/>
    <p:sldId id="1086" r:id="rId7"/>
    <p:sldId id="1087" r:id="rId8"/>
    <p:sldId id="1081" r:id="rId9"/>
    <p:sldId id="1095" r:id="rId10"/>
    <p:sldId id="1089" r:id="rId11"/>
    <p:sldId id="1080" r:id="rId12"/>
    <p:sldId id="1085" r:id="rId13"/>
    <p:sldId id="1088" r:id="rId14"/>
    <p:sldId id="1100" r:id="rId15"/>
    <p:sldId id="1092" r:id="rId16"/>
    <p:sldId id="1093" r:id="rId17"/>
    <p:sldId id="1090" r:id="rId18"/>
    <p:sldId id="1076" r:id="rId19"/>
    <p:sldId id="1084" r:id="rId20"/>
    <p:sldId id="1101" r:id="rId21"/>
    <p:sldId id="1091" r:id="rId22"/>
    <p:sldId id="1096" r:id="rId23"/>
    <p:sldId id="1094" r:id="rId24"/>
    <p:sldId id="1097" r:id="rId25"/>
    <p:sldId id="1098" r:id="rId26"/>
    <p:sldId id="1099" r:id="rId27"/>
    <p:sldId id="1102" r:id="rId28"/>
    <p:sldId id="1000" r:id="rId29"/>
    <p:sldId id="1104" r:id="rId30"/>
  </p:sldIdLst>
  <p:sldSz cx="9144000" cy="6858000" type="screen4x3"/>
  <p:notesSz cx="6894513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2" clrIdx="2"/>
  <p:cmAuthor id="3" name="Mundy, Jonathan (DPH)" initials="JMM" lastIdx="1" clrIdx="3"/>
  <p:cmAuthor id="4" name=" DDunn" initials=" DD" lastIdx="9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33CC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9" autoAdjust="0"/>
    <p:restoredTop sz="95608" autoAdjust="0"/>
  </p:normalViewPr>
  <p:slideViewPr>
    <p:cSldViewPr snapToGrid="0" snapToObjects="1">
      <p:cViewPr>
        <p:scale>
          <a:sx n="66" d="100"/>
          <a:sy n="66" d="100"/>
        </p:scale>
        <p:origin x="-1987" y="-859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893"/>
        <p:guide pos="3231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" Type="http://schemas.openxmlformats.org/officeDocument/2006/relationships/slideMaster" Target="slideMasters/slideMaster2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" Type="http://schemas.openxmlformats.org/officeDocument/2006/relationships/slide" Target="slides/slide1.xml"/>
  <Relationship Id="rId30" Type="http://schemas.openxmlformats.org/officeDocument/2006/relationships/slide" Target="slides/slide28.xml"/>
  <Relationship Id="rId31" Type="http://schemas.openxmlformats.org/officeDocument/2006/relationships/notesMaster" Target="notesMasters/notesMaster1.xml"/>
  <Relationship Id="rId32" Type="http://schemas.openxmlformats.org/officeDocument/2006/relationships/handoutMaster" Target="handoutMasters/handoutMaster1.xml"/>
  <Relationship Id="rId33" Type="http://schemas.openxmlformats.org/officeDocument/2006/relationships/commentAuthors" Target="commentAuthors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heme" Target="theme/theme1.xml"/>
  <Relationship Id="rId37" Type="http://schemas.openxmlformats.org/officeDocument/2006/relationships/tableStyles" Target="tableStyles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0487574-E912-4B46-A022-9832AA176213}">
      <dgm:prSet phldrT="[Text]" custT="1"/>
      <dgm:spPr/>
      <dgm:t>
        <a:bodyPr/>
        <a:lstStyle/>
        <a:p>
          <a:r>
            <a:rPr lang="en-US" sz="1400" dirty="0" smtClean="0"/>
            <a:t>Drug Formulary Commission Statutory Mission</a:t>
          </a:r>
          <a:endParaRPr lang="en-US" sz="1400" dirty="0"/>
        </a:p>
      </dgm:t>
    </dgm:pt>
    <dgm:pt modelId="{BA7C6B8D-475E-4758-9903-E131F8E6D3E4}" type="parTrans" cxnId="{3577C0AF-03D4-4A25-8639-0EF638A3501A}">
      <dgm:prSet/>
      <dgm:spPr/>
      <dgm:t>
        <a:bodyPr/>
        <a:lstStyle/>
        <a:p>
          <a:endParaRPr lang="en-US"/>
        </a:p>
      </dgm:t>
    </dgm:pt>
    <dgm:pt modelId="{E407BEAC-D2D3-42FE-B9E9-05A19100838B}" type="sibTrans" cxnId="{3577C0AF-03D4-4A25-8639-0EF638A3501A}">
      <dgm:prSet/>
      <dgm:spPr/>
      <dgm:t>
        <a:bodyPr/>
        <a:lstStyle/>
        <a:p>
          <a:endParaRPr lang="en-US"/>
        </a:p>
      </dgm:t>
    </dgm:pt>
    <dgm:pt modelId="{7ED39856-B5C7-44A9-8D0B-00D5DC7EC893}">
      <dgm:prSet phldrT="[Text]" custT="1"/>
      <dgm:spPr/>
      <dgm:t>
        <a:bodyPr/>
        <a:lstStyle/>
        <a:p>
          <a:r>
            <a:rPr lang="en-US" sz="1400" dirty="0" smtClean="0"/>
            <a:t>Schedule II and III Opioid Universe</a:t>
          </a:r>
          <a:endParaRPr lang="en-US" sz="1400" dirty="0"/>
        </a:p>
      </dgm:t>
    </dgm:pt>
    <dgm:pt modelId="{EEFE08BF-DF22-4C15-A655-8FDF7DEF575A}" type="parTrans" cxnId="{4A818823-1CAF-4E01-8B53-627F3BDD0E62}">
      <dgm:prSet/>
      <dgm:spPr/>
      <dgm:t>
        <a:bodyPr/>
        <a:lstStyle/>
        <a:p>
          <a:endParaRPr lang="en-US"/>
        </a:p>
      </dgm:t>
    </dgm:pt>
    <dgm:pt modelId="{8EBF59F8-5DC6-475C-A489-76A61ACB797E}" type="sibTrans" cxnId="{4A818823-1CAF-4E01-8B53-627F3BDD0E62}">
      <dgm:prSet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1: </a:t>
          </a:r>
          <a:r>
            <a:rPr lang="en-US" sz="1400" dirty="0" smtClean="0"/>
            <a:t>Drugs Of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2: </a:t>
          </a:r>
          <a:r>
            <a:rPr lang="en-US" sz="1400" u="none" dirty="0" smtClean="0"/>
            <a:t>Drug Formulary Therapeutic Substitutes With Abuse Deterrent Properties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3: </a:t>
          </a:r>
          <a:r>
            <a:rPr lang="en-US" sz="1400" u="none" dirty="0" smtClean="0"/>
            <a:t>“Cross Walk”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 custScaleX="229542" custScaleY="16107" custLinFactNeighborX="-3803" custLinFactNeighborY="-15429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4EFCF47A-6A58-422A-BC45-DD5BE2A9618F}" type="pres">
      <dgm:prSet presAssocID="{7C081D27-E5AB-4D3C-AB1E-ACA9A1C0B469}" presName="arrowDiagram5" presStyleCnt="0"/>
      <dgm:spPr/>
    </dgm:pt>
    <dgm:pt modelId="{237437B4-4FAA-4C7C-BDDE-901A8C41DBCF}" type="pres">
      <dgm:prSet presAssocID="{B0487574-E912-4B46-A022-9832AA176213}" presName="bullet5a" presStyleLbl="node1" presStyleIdx="0" presStyleCnt="5" custLinFactX="-205051" custLinFactY="59201" custLinFactNeighborX="-300000" custLinFactNeighborY="100000"/>
      <dgm:spPr>
        <a:solidFill>
          <a:srgbClr val="00B050"/>
        </a:solidFill>
      </dgm:spPr>
    </dgm:pt>
    <dgm:pt modelId="{9B03C6CA-A068-4E1A-90F2-AB34F75377A1}" type="pres">
      <dgm:prSet presAssocID="{B0487574-E912-4B46-A022-9832AA176213}" presName="textBox5a" presStyleLbl="revTx" presStyleIdx="0" presStyleCnt="5" custScaleX="236148" custScaleY="68067" custLinFactNeighborX="-43372" custLinFactNeighborY="23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85027-6802-414F-9D23-1A9CEDD1AFDF}" type="pres">
      <dgm:prSet presAssocID="{7ED39856-B5C7-44A9-8D0B-00D5DC7EC893}" presName="bullet5b" presStyleLbl="node1" presStyleIdx="1" presStyleCnt="5" custLinFactX="-100000" custLinFactNeighborX="-170062" custLinFactNeighborY="87682"/>
      <dgm:spPr>
        <a:solidFill>
          <a:srgbClr val="00B050"/>
        </a:solidFill>
      </dgm:spPr>
    </dgm:pt>
    <dgm:pt modelId="{74F8581E-0C32-4195-AA3A-D45E364BFC40}" type="pres">
      <dgm:prSet presAssocID="{7ED39856-B5C7-44A9-8D0B-00D5DC7EC893}" presName="textBox5b" presStyleLbl="revTx" presStyleIdx="1" presStyleCnt="5" custScaleX="229542" custScaleY="16107" custLinFactNeighborX="-3803" custLinFactNeighborY="-15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2ED7A-4E41-4BEA-9FA7-668958BA784D}" type="pres">
      <dgm:prSet presAssocID="{688F2228-C1F7-410B-BDA0-4E316FB63FA3}" presName="bullet5c" presStyleLbl="node1" presStyleIdx="2" presStyleCnt="5" custLinFactX="-100000" custLinFactY="7849" custLinFactNeighborX="-163047" custLinFactNeighborY="100000"/>
      <dgm:spPr>
        <a:solidFill>
          <a:srgbClr val="00B050"/>
        </a:solidFill>
      </dgm:spPr>
    </dgm:pt>
    <dgm:pt modelId="{A8D5B825-0288-4C77-B597-21F30E7D1CBE}" type="pres">
      <dgm:prSet presAssocID="{688F2228-C1F7-410B-BDA0-4E316FB63FA3}" presName="textBox5c" presStyleLbl="revTx" presStyleIdx="2" presStyleCnt="5" custScaleX="167123" custScaleY="13728" custLinFactNeighborX="-70655" custLinFactNeighborY="-17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A7405-021C-4B5A-ADC8-7545A7A5F23C}" type="pres">
      <dgm:prSet presAssocID="{F9D5B495-6EB8-4354-8B76-23693A36DD9D}" presName="bullet5d" presStyleLbl="node1" presStyleIdx="3" presStyleCnt="5" custScaleX="134946" custScaleY="128933" custLinFactX="-100000" custLinFactNeighborX="-149198" custLinFactNeighborY="83088"/>
      <dgm:spPr>
        <a:solidFill>
          <a:srgbClr val="FF0000"/>
        </a:soli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E6149B46-4296-456B-8851-78FC50163057}" type="pres">
      <dgm:prSet presAssocID="{F9D5B495-6EB8-4354-8B76-23693A36DD9D}" presName="textBox5d" presStyleLbl="revTx" presStyleIdx="3" presStyleCnt="5" custScaleX="265280" custScaleY="10749" custLinFactNeighborX="-25253" custLinFactNeighborY="-21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EB9E5-50C9-41FF-9CEA-0C16B0ABED58}" type="pres">
      <dgm:prSet presAssocID="{D2EC3C59-DF47-4083-ADFB-BFF8C35D42AA}" presName="bullet5e" presStyleLbl="node1" presStyleIdx="4" presStyleCnt="5" custLinFactX="-100000" custLinFactNeighborX="-125355" custLinFactNeighborY="55780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DFBA22D8-9899-49A1-AC07-385FC0187D0F}" type="pres">
      <dgm:prSet presAssocID="{D2EC3C59-DF47-4083-ADFB-BFF8C35D42AA}" presName="textBox5e" presStyleLbl="revTx" presStyleIdx="4" presStyleCnt="5" custScaleX="202904" custScaleY="11068" custLinFactNeighborX="-68055" custLinFactNeighborY="-24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7F1252-0C30-45F6-8CEA-58177AE24BEF}" type="presOf" srcId="{D2EC3C59-DF47-4083-ADFB-BFF8C35D42AA}" destId="{DFBA22D8-9899-49A1-AC07-385FC0187D0F}" srcOrd="0" destOrd="0" presId="urn:microsoft.com/office/officeart/2005/8/layout/arrow2"/>
    <dgm:cxn modelId="{22471F8B-C1D8-4541-ABCC-FC283047F20E}" srcId="{7C081D27-E5AB-4D3C-AB1E-ACA9A1C0B469}" destId="{F9D5B495-6EB8-4354-8B76-23693A36DD9D}" srcOrd="3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4" destOrd="0" parTransId="{D6E7B609-E4D3-4783-A904-A2295E3B4098}" sibTransId="{285F071C-1579-42A6-8B96-09A93377B43F}"/>
    <dgm:cxn modelId="{3577C0AF-03D4-4A25-8639-0EF638A3501A}" srcId="{7C081D27-E5AB-4D3C-AB1E-ACA9A1C0B469}" destId="{B0487574-E912-4B46-A022-9832AA176213}" srcOrd="0" destOrd="0" parTransId="{BA7C6B8D-475E-4758-9903-E131F8E6D3E4}" sibTransId="{E407BEAC-D2D3-42FE-B9E9-05A19100838B}"/>
    <dgm:cxn modelId="{41EEE686-46AF-4726-BD51-F25B28273185}" srcId="{7C081D27-E5AB-4D3C-AB1E-ACA9A1C0B469}" destId="{688F2228-C1F7-410B-BDA0-4E316FB63FA3}" srcOrd="2" destOrd="0" parTransId="{E0E799F1-CB5F-4480-8F86-3CC17D344565}" sibTransId="{9DC06DF3-CCD2-46FF-B4EC-2E9FCD53E4E5}"/>
    <dgm:cxn modelId="{169CAEB4-FABE-4953-8D8E-7F8F221495AC}" type="presOf" srcId="{F9D5B495-6EB8-4354-8B76-23693A36DD9D}" destId="{E6149B46-4296-456B-8851-78FC50163057}" srcOrd="0" destOrd="0" presId="urn:microsoft.com/office/officeart/2005/8/layout/arrow2"/>
    <dgm:cxn modelId="{5F356888-17EE-4B86-9442-8A658FF6EC1C}" type="presOf" srcId="{688F2228-C1F7-410B-BDA0-4E316FB63FA3}" destId="{A8D5B825-0288-4C77-B597-21F30E7D1CBE}" srcOrd="0" destOrd="0" presId="urn:microsoft.com/office/officeart/2005/8/layout/arrow2"/>
    <dgm:cxn modelId="{B9B3645B-6275-4C42-9B7E-8DB64F6B6375}" type="presOf" srcId="{B0487574-E912-4B46-A022-9832AA176213}" destId="{9B03C6CA-A068-4E1A-90F2-AB34F75377A1}" srcOrd="0" destOrd="0" presId="urn:microsoft.com/office/officeart/2005/8/layout/arrow2"/>
    <dgm:cxn modelId="{4A818823-1CAF-4E01-8B53-627F3BDD0E62}" srcId="{7C081D27-E5AB-4D3C-AB1E-ACA9A1C0B469}" destId="{7ED39856-B5C7-44A9-8D0B-00D5DC7EC893}" srcOrd="1" destOrd="0" parTransId="{EEFE08BF-DF22-4C15-A655-8FDF7DEF575A}" sibTransId="{8EBF59F8-5DC6-475C-A489-76A61ACB797E}"/>
    <dgm:cxn modelId="{1139F0CD-6265-4A40-9D6C-31D67AFCBAD7}" type="presOf" srcId="{7ED39856-B5C7-44A9-8D0B-00D5DC7EC893}" destId="{74F8581E-0C32-4195-AA3A-D45E364BFC40}" srcOrd="0" destOrd="0" presId="urn:microsoft.com/office/officeart/2005/8/layout/arrow2"/>
    <dgm:cxn modelId="{C6922474-5362-4B8D-A07C-ACBAE1256C99}" type="presOf" srcId="{7C081D27-E5AB-4D3C-AB1E-ACA9A1C0B469}" destId="{9D9EF86C-1816-42EB-B82B-A76EB1EEC75B}" srcOrd="0" destOrd="0" presId="urn:microsoft.com/office/officeart/2005/8/layout/arrow2"/>
    <dgm:cxn modelId="{FB4267B7-2A98-48BE-B17F-4468E820AFF3}" srcId="{7C081D27-E5AB-4D3C-AB1E-ACA9A1C0B469}" destId="{61C356CD-5674-42E3-8297-3B315095E45D}" srcOrd="5" destOrd="0" parTransId="{6758815F-1805-4FE7-853C-013F2BE40D1E}" sibTransId="{CD757A28-C541-4C17-A8F8-B5A6449822A6}"/>
    <dgm:cxn modelId="{A86ECB3B-23C9-45BA-BF39-64E8A1070F01}" type="presParOf" srcId="{9D9EF86C-1816-42EB-B82B-A76EB1EEC75B}" destId="{35DF0C62-7BD8-4140-8541-89316449C2D3}" srcOrd="0" destOrd="0" presId="urn:microsoft.com/office/officeart/2005/8/layout/arrow2"/>
    <dgm:cxn modelId="{4CEDAD15-C9A3-4DB5-93C4-C65DE6AF7272}" type="presParOf" srcId="{9D9EF86C-1816-42EB-B82B-A76EB1EEC75B}" destId="{4EFCF47A-6A58-422A-BC45-DD5BE2A9618F}" srcOrd="1" destOrd="0" presId="urn:microsoft.com/office/officeart/2005/8/layout/arrow2"/>
    <dgm:cxn modelId="{E7200645-776A-4A66-8E99-19A5B4FBE1A6}" type="presParOf" srcId="{4EFCF47A-6A58-422A-BC45-DD5BE2A9618F}" destId="{237437B4-4FAA-4C7C-BDDE-901A8C41DBCF}" srcOrd="0" destOrd="0" presId="urn:microsoft.com/office/officeart/2005/8/layout/arrow2"/>
    <dgm:cxn modelId="{0160E147-FF9D-4918-92DF-C40A4C2C64FB}" type="presParOf" srcId="{4EFCF47A-6A58-422A-BC45-DD5BE2A9618F}" destId="{9B03C6CA-A068-4E1A-90F2-AB34F75377A1}" srcOrd="1" destOrd="0" presId="urn:microsoft.com/office/officeart/2005/8/layout/arrow2"/>
    <dgm:cxn modelId="{C239638F-65D4-4E12-B95C-BDF092F387F4}" type="presParOf" srcId="{4EFCF47A-6A58-422A-BC45-DD5BE2A9618F}" destId="{39385027-6802-414F-9D23-1A9CEDD1AFDF}" srcOrd="2" destOrd="0" presId="urn:microsoft.com/office/officeart/2005/8/layout/arrow2"/>
    <dgm:cxn modelId="{F99E5998-53B8-4B62-95C3-D897E626C840}" type="presParOf" srcId="{4EFCF47A-6A58-422A-BC45-DD5BE2A9618F}" destId="{74F8581E-0C32-4195-AA3A-D45E364BFC40}" srcOrd="3" destOrd="0" presId="urn:microsoft.com/office/officeart/2005/8/layout/arrow2"/>
    <dgm:cxn modelId="{D8A9F5E3-F7B1-4115-B0B3-12C2D7D44F7E}" type="presParOf" srcId="{4EFCF47A-6A58-422A-BC45-DD5BE2A9618F}" destId="{ED62ED7A-4E41-4BEA-9FA7-668958BA784D}" srcOrd="4" destOrd="0" presId="urn:microsoft.com/office/officeart/2005/8/layout/arrow2"/>
    <dgm:cxn modelId="{DD0C149F-567E-46B6-9CD4-4FBF4A4F68C8}" type="presParOf" srcId="{4EFCF47A-6A58-422A-BC45-DD5BE2A9618F}" destId="{A8D5B825-0288-4C77-B597-21F30E7D1CBE}" srcOrd="5" destOrd="0" presId="urn:microsoft.com/office/officeart/2005/8/layout/arrow2"/>
    <dgm:cxn modelId="{49BCB1E6-002B-4F16-A789-7CB08604A276}" type="presParOf" srcId="{4EFCF47A-6A58-422A-BC45-DD5BE2A9618F}" destId="{33DA7405-021C-4B5A-ADC8-7545A7A5F23C}" srcOrd="6" destOrd="0" presId="urn:microsoft.com/office/officeart/2005/8/layout/arrow2"/>
    <dgm:cxn modelId="{56475E10-68DA-43B7-A1B2-2FA9BC3F73F8}" type="presParOf" srcId="{4EFCF47A-6A58-422A-BC45-DD5BE2A9618F}" destId="{E6149B46-4296-456B-8851-78FC50163057}" srcOrd="7" destOrd="0" presId="urn:microsoft.com/office/officeart/2005/8/layout/arrow2"/>
    <dgm:cxn modelId="{A826280E-E4DA-495D-A283-C4F3B5DA710E}" type="presParOf" srcId="{4EFCF47A-6A58-422A-BC45-DD5BE2A9618F}" destId="{943EB9E5-50C9-41FF-9CEA-0C16B0ABED58}" srcOrd="8" destOrd="0" presId="urn:microsoft.com/office/officeart/2005/8/layout/arrow2"/>
    <dgm:cxn modelId="{0FD56D04-F6EE-434C-9E3C-D1FC9E34C7C6}" type="presParOf" srcId="{4EFCF47A-6A58-422A-BC45-DD5BE2A9618F}" destId="{DFBA22D8-9899-49A1-AC07-385FC0187D0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-33334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437B4-4FAA-4C7C-BDDE-901A8C41DBCF}">
      <dsp:nvSpPr>
        <dsp:cNvPr id="0" name=""/>
        <dsp:cNvSpPr/>
      </dsp:nvSpPr>
      <dsp:spPr>
        <a:xfrm>
          <a:off x="543036" y="3782206"/>
          <a:ext cx="173507" cy="173507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03C6CA-A068-4E1A-90F2-AB34F75377A1}">
      <dsp:nvSpPr>
        <dsp:cNvPr id="0" name=""/>
        <dsp:cNvSpPr/>
      </dsp:nvSpPr>
      <dsp:spPr>
        <a:xfrm>
          <a:off x="404739" y="3951067"/>
          <a:ext cx="2333703" cy="763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Drug Formulary Commission Statutory Mission</a:t>
          </a:r>
          <a:endParaRPr lang="en-US" sz="1400" kern="1200" dirty="0"/>
        </a:p>
      </dsp:txBody>
      <dsp:txXfrm>
        <a:off x="404739" y="3951067"/>
        <a:ext cx="2333703" cy="763807"/>
      </dsp:txXfrm>
    </dsp:sp>
    <dsp:sp modelId="{39385027-6802-414F-9D23-1A9CEDD1AFDF}">
      <dsp:nvSpPr>
        <dsp:cNvPr id="0" name=""/>
        <dsp:cNvSpPr/>
      </dsp:nvSpPr>
      <dsp:spPr>
        <a:xfrm>
          <a:off x="1625114" y="2841677"/>
          <a:ext cx="271576" cy="271576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F8581E-0C32-4195-AA3A-D45E364BFC40}">
      <dsp:nvSpPr>
        <dsp:cNvPr id="0" name=""/>
        <dsp:cNvSpPr/>
      </dsp:nvSpPr>
      <dsp:spPr>
        <a:xfrm>
          <a:off x="1635596" y="3263204"/>
          <a:ext cx="2874487" cy="318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0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Schedule II and III Opioid Universe</a:t>
          </a:r>
          <a:endParaRPr lang="en-US" sz="1400" kern="1200" dirty="0"/>
        </a:p>
      </dsp:txBody>
      <dsp:txXfrm>
        <a:off x="1635596" y="3263204"/>
        <a:ext cx="2874487" cy="318199"/>
      </dsp:txXfrm>
    </dsp:sp>
    <dsp:sp modelId="{ED62ED7A-4E41-4BEA-9FA7-668958BA784D}">
      <dsp:nvSpPr>
        <dsp:cNvPr id="0" name=""/>
        <dsp:cNvSpPr/>
      </dsp:nvSpPr>
      <dsp:spPr>
        <a:xfrm>
          <a:off x="2613048" y="2274587"/>
          <a:ext cx="362102" cy="362102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D5B825-0288-4C77-B597-21F30E7D1CBE}">
      <dsp:nvSpPr>
        <dsp:cNvPr id="0" name=""/>
        <dsp:cNvSpPr/>
      </dsp:nvSpPr>
      <dsp:spPr>
        <a:xfrm>
          <a:off x="2229255" y="2741386"/>
          <a:ext cx="2433233" cy="363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87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1: </a:t>
          </a:r>
          <a:r>
            <a:rPr lang="en-US" sz="1400" kern="1200" dirty="0" smtClean="0"/>
            <a:t>Drugs Of Heightened Public Health Risk</a:t>
          </a:r>
          <a:endParaRPr lang="en-US" sz="1400" kern="1200" dirty="0"/>
        </a:p>
      </dsp:txBody>
      <dsp:txXfrm>
        <a:off x="2229255" y="2741386"/>
        <a:ext cx="2433233" cy="363759"/>
      </dsp:txXfrm>
    </dsp:sp>
    <dsp:sp modelId="{33DA7405-021C-4B5A-ADC8-7545A7A5F23C}">
      <dsp:nvSpPr>
        <dsp:cNvPr id="0" name=""/>
        <dsp:cNvSpPr/>
      </dsp:nvSpPr>
      <dsp:spPr>
        <a:xfrm>
          <a:off x="3721433" y="1643004"/>
          <a:ext cx="631163" cy="603039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49B46-4296-456B-8851-78FC50163057}">
      <dsp:nvSpPr>
        <dsp:cNvPr id="0" name=""/>
        <dsp:cNvSpPr/>
      </dsp:nvSpPr>
      <dsp:spPr>
        <a:xfrm>
          <a:off x="3574706" y="2289341"/>
          <a:ext cx="4002438" cy="33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83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2: </a:t>
          </a:r>
          <a:r>
            <a:rPr lang="en-US" sz="1400" u="none" kern="1200" dirty="0" smtClean="0"/>
            <a:t>Drug Formulary Therapeutic Substitutes With Abuse Deterrent Properties</a:t>
          </a:r>
          <a:endParaRPr lang="en-US" sz="1400" u="none" kern="1200" dirty="0"/>
        </a:p>
      </dsp:txBody>
      <dsp:txXfrm>
        <a:off x="3574706" y="2289341"/>
        <a:ext cx="4002438" cy="339557"/>
      </dsp:txXfrm>
    </dsp:sp>
    <dsp:sp modelId="{943EB9E5-50C9-41FF-9CEA-0C16B0ABED58}">
      <dsp:nvSpPr>
        <dsp:cNvPr id="0" name=""/>
        <dsp:cNvSpPr/>
      </dsp:nvSpPr>
      <dsp:spPr>
        <a:xfrm>
          <a:off x="5070306" y="1279173"/>
          <a:ext cx="595960" cy="595960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BA22D8-9899-49A1-AC07-385FC0187D0F}">
      <dsp:nvSpPr>
        <dsp:cNvPr id="0" name=""/>
        <dsp:cNvSpPr/>
      </dsp:nvSpPr>
      <dsp:spPr>
        <a:xfrm>
          <a:off x="4908238" y="1949548"/>
          <a:ext cx="3061334" cy="384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78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3: </a:t>
          </a:r>
          <a:r>
            <a:rPr lang="en-US" sz="1400" u="none" kern="1200" dirty="0" smtClean="0"/>
            <a:t>“Cross Walk”</a:t>
          </a:r>
          <a:endParaRPr lang="en-US" sz="1400" u="none" kern="1200" dirty="0"/>
        </a:p>
      </dsp:txBody>
      <dsp:txXfrm>
        <a:off x="4908238" y="1949548"/>
        <a:ext cx="3061334" cy="384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97" y="2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21883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97" y="8721883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5297" y="2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674688"/>
            <a:ext cx="4443412" cy="3332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4646" y="4363315"/>
            <a:ext cx="6053446" cy="383667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28209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5297" y="8728209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8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1108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21" indent="-283893" algn="just" defTabSz="891108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994" indent="-225537" algn="just" defTabSz="891108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799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4027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8255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2483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6712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940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1108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21" indent="-283893" algn="just" defTabSz="891108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994" indent="-225537" algn="just" defTabSz="891108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799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4027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8255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2483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6712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940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2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2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1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rgbClr val="00336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rgbClr val="003366"/>
                </a:solidFill>
              </a:rPr>
              <a:t>February 4, 2016</a:t>
            </a:r>
            <a:endParaRPr lang="en-US" altLang="en-US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0457" y="78879"/>
            <a:ext cx="4886778" cy="1097915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Abuse-Deterrent Claims 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dirty="0" err="1"/>
              <a:t>Oxaydo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7523"/>
            <a:ext cx="7886700" cy="560567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err="1" smtClean="0"/>
              <a:t>Oxaydo</a:t>
            </a:r>
            <a:r>
              <a:rPr lang="en-US" sz="2800" baseline="30000" dirty="0" smtClean="0"/>
              <a:t> </a:t>
            </a:r>
            <a:r>
              <a:rPr lang="en-US" sz="2800" baseline="30000" dirty="0"/>
              <a:t>®</a:t>
            </a:r>
            <a:r>
              <a:rPr lang="en-US" sz="2800" dirty="0" smtClean="0"/>
              <a:t> ADF Claims</a:t>
            </a:r>
          </a:p>
          <a:p>
            <a:r>
              <a:rPr lang="en-US" sz="2800" dirty="0" err="1"/>
              <a:t>Oxaydo</a:t>
            </a:r>
            <a:r>
              <a:rPr lang="en-US" sz="2800" baseline="30000" dirty="0"/>
              <a:t>®</a:t>
            </a:r>
            <a:r>
              <a:rPr lang="en-US" sz="2800" dirty="0"/>
              <a:t> is not currently subject to a Risk Evaluation and Mitigation Strategies (REMS) </a:t>
            </a:r>
            <a:r>
              <a:rPr lang="en-US" sz="2800" dirty="0" smtClean="0"/>
              <a:t>program.</a:t>
            </a:r>
            <a:r>
              <a:rPr lang="en-US" sz="2800" baseline="30000" dirty="0" smtClean="0"/>
              <a:t>6</a:t>
            </a:r>
          </a:p>
          <a:p>
            <a:r>
              <a:rPr lang="en-US" sz="2800" dirty="0"/>
              <a:t>There is currently no data available regarding clinical abuse potential of </a:t>
            </a:r>
            <a:r>
              <a:rPr lang="en-US" sz="2800" dirty="0" err="1"/>
              <a:t>Oxaydo</a:t>
            </a:r>
            <a:r>
              <a:rPr lang="en-US" sz="2800" baseline="30000" dirty="0"/>
              <a:t>®</a:t>
            </a:r>
            <a:r>
              <a:rPr lang="en-US" sz="2800" dirty="0"/>
              <a:t> via IV injection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The FDA will require an epidemiological study to address whether or not </a:t>
            </a:r>
            <a:r>
              <a:rPr lang="en-US" sz="2800" dirty="0" err="1"/>
              <a:t>Oxaydo</a:t>
            </a:r>
            <a:r>
              <a:rPr lang="en-US" sz="2800" baseline="30000" dirty="0"/>
              <a:t>®</a:t>
            </a:r>
            <a:r>
              <a:rPr lang="en-US" sz="2800" dirty="0"/>
              <a:t> results in a decrease in misuse and abuse in the community.</a:t>
            </a:r>
            <a:r>
              <a:rPr lang="en-US" sz="2800" baseline="30000" dirty="0"/>
              <a:t>5</a:t>
            </a:r>
            <a:endParaRPr lang="en-US" sz="2800" dirty="0"/>
          </a:p>
          <a:p>
            <a:endParaRPr lang="en-US" sz="2800" dirty="0"/>
          </a:p>
          <a:p>
            <a:endParaRPr lang="en-US" sz="2600" baseline="30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02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Oxaydo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Oxaydo</a:t>
            </a:r>
            <a:r>
              <a:rPr lang="en-US" sz="2800" baseline="30000" dirty="0" smtClean="0"/>
              <a:t>® </a:t>
            </a:r>
            <a:r>
              <a:rPr lang="en-US" sz="2800" dirty="0" smtClean="0"/>
              <a:t>was approved for the US Market in September 2015.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first epidemiological </a:t>
            </a:r>
            <a:r>
              <a:rPr lang="en-US" sz="2800" dirty="0" smtClean="0"/>
              <a:t>post-marketing </a:t>
            </a:r>
            <a:r>
              <a:rPr lang="en-US" sz="2800" dirty="0"/>
              <a:t>study data to assess abuse in the community is not due to the FDA until June 2016.</a:t>
            </a:r>
            <a:r>
              <a:rPr lang="en-US" sz="2800" baseline="30000" dirty="0"/>
              <a:t>5</a:t>
            </a:r>
            <a:endParaRPr lang="en-US" sz="2800" dirty="0"/>
          </a:p>
          <a:p>
            <a:r>
              <a:rPr lang="en-US" sz="2800" dirty="0"/>
              <a:t>The timetable for submission of </a:t>
            </a:r>
            <a:r>
              <a:rPr lang="en-US" sz="2800" dirty="0" smtClean="0"/>
              <a:t>post-marketing </a:t>
            </a:r>
            <a:r>
              <a:rPr lang="en-US" sz="2800" dirty="0"/>
              <a:t>data to the FDA may no longer be valid due to sale of </a:t>
            </a:r>
            <a:r>
              <a:rPr lang="en-US" sz="2800" dirty="0" err="1"/>
              <a:t>Oxaydo</a:t>
            </a:r>
            <a:r>
              <a:rPr lang="en-US" sz="2800" baseline="30000" dirty="0"/>
              <a:t>®</a:t>
            </a:r>
            <a:r>
              <a:rPr lang="en-US" sz="2800" dirty="0"/>
              <a:t> to a different manufacturer. June 2016 was agreed upon with the original manufacturer of </a:t>
            </a:r>
            <a:r>
              <a:rPr lang="en-US" sz="2800" dirty="0" err="1"/>
              <a:t>Oxecta</a:t>
            </a:r>
            <a:r>
              <a:rPr lang="en-US" sz="2800" baseline="30000" dirty="0"/>
              <a:t>®</a:t>
            </a:r>
            <a:r>
              <a:rPr lang="en-US" sz="2800" dirty="0"/>
              <a:t> (original name for </a:t>
            </a:r>
            <a:r>
              <a:rPr lang="en-US" sz="2800" dirty="0" err="1"/>
              <a:t>Oxaydo</a:t>
            </a:r>
            <a:r>
              <a:rPr lang="en-US" sz="2800" baseline="30000" dirty="0"/>
              <a:t>®</a:t>
            </a:r>
            <a:r>
              <a:rPr lang="en-US" sz="2800" dirty="0"/>
              <a:t>), not Egalet.</a:t>
            </a:r>
            <a:r>
              <a:rPr lang="en-US" sz="2800" baseline="30000" dirty="0"/>
              <a:t>5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7373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Oxaydo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Initial Dose (opioid naïve): 5 to 15 mg every 4 to 6 hours as needed for pain.</a:t>
            </a:r>
            <a:r>
              <a:rPr lang="en-US" sz="2400" baseline="30000" dirty="0"/>
              <a:t>1</a:t>
            </a:r>
            <a:endParaRPr lang="en-US" sz="2400" dirty="0"/>
          </a:p>
          <a:p>
            <a:r>
              <a:rPr lang="en-US" sz="2400" dirty="0"/>
              <a:t>Initial Dose (converting from other opioids): The manufacturer does not provide specific conversion factors for patients converting from other opioids.</a:t>
            </a:r>
            <a:r>
              <a:rPr lang="en-US" sz="2400" baseline="30000" dirty="0"/>
              <a:t>1</a:t>
            </a:r>
            <a:endParaRPr lang="en-US" sz="2400" dirty="0"/>
          </a:p>
          <a:p>
            <a:r>
              <a:rPr lang="en-US" sz="2400" dirty="0"/>
              <a:t>Time to peak plasma concentration (</a:t>
            </a:r>
            <a:r>
              <a:rPr lang="en-US" sz="2400" dirty="0" err="1"/>
              <a:t>T</a:t>
            </a:r>
            <a:r>
              <a:rPr lang="en-US" sz="2400" baseline="-25000" dirty="0" err="1"/>
              <a:t>max</a:t>
            </a:r>
            <a:r>
              <a:rPr lang="en-US" sz="2400" dirty="0"/>
              <a:t>) for intact Oxaydo</a:t>
            </a:r>
            <a:r>
              <a:rPr lang="en-US" sz="2400" baseline="30000" dirty="0"/>
              <a:t>®1</a:t>
            </a:r>
            <a:r>
              <a:rPr lang="en-US" sz="24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Fasted </a:t>
            </a:r>
            <a:r>
              <a:rPr lang="en-US" sz="2400" dirty="0" err="1"/>
              <a:t>T</a:t>
            </a:r>
            <a:r>
              <a:rPr lang="en-US" sz="2400" baseline="-25000" dirty="0" err="1"/>
              <a:t>max</a:t>
            </a:r>
            <a:r>
              <a:rPr lang="en-US" sz="2400" dirty="0"/>
              <a:t>: 1.2 to 1.4 hours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Fed </a:t>
            </a:r>
            <a:r>
              <a:rPr lang="en-US" sz="2400" dirty="0" err="1"/>
              <a:t>T</a:t>
            </a:r>
            <a:r>
              <a:rPr lang="en-US" sz="2400" baseline="-25000" dirty="0" err="1"/>
              <a:t>max</a:t>
            </a:r>
            <a:r>
              <a:rPr lang="en-US" sz="2400" dirty="0"/>
              <a:t>: 1.25 to 3.00 hours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Food effects on </a:t>
            </a:r>
            <a:r>
              <a:rPr lang="en-US" sz="2400" dirty="0" err="1"/>
              <a:t>T</a:t>
            </a:r>
            <a:r>
              <a:rPr lang="en-US" sz="2400" baseline="-25000" dirty="0" err="1"/>
              <a:t>max</a:t>
            </a:r>
            <a:r>
              <a:rPr lang="en-US" sz="2400" dirty="0"/>
              <a:t> are not considered clinically relevant.</a:t>
            </a:r>
            <a:r>
              <a:rPr lang="en-US" sz="2400" baseline="30000" dirty="0"/>
              <a:t>1,2</a:t>
            </a:r>
            <a:endParaRPr lang="en-US" sz="2400" dirty="0"/>
          </a:p>
          <a:p>
            <a:r>
              <a:rPr lang="en-US" sz="2400" dirty="0"/>
              <a:t>The </a:t>
            </a:r>
            <a:r>
              <a:rPr lang="en-US" sz="2400" dirty="0" err="1"/>
              <a:t>T</a:t>
            </a:r>
            <a:r>
              <a:rPr lang="en-US" sz="2400" baseline="-25000" dirty="0" err="1"/>
              <a:t>max</a:t>
            </a:r>
            <a:r>
              <a:rPr lang="en-US" sz="2400" baseline="-25000" dirty="0"/>
              <a:t> </a:t>
            </a:r>
            <a:r>
              <a:rPr lang="en-US" sz="2400" dirty="0"/>
              <a:t>of crushed or otherwise tampered with </a:t>
            </a:r>
            <a:r>
              <a:rPr lang="en-US" sz="2400" dirty="0" err="1"/>
              <a:t>Oxaydo</a:t>
            </a:r>
            <a:r>
              <a:rPr lang="en-US" sz="2400" baseline="30000" dirty="0"/>
              <a:t>®</a:t>
            </a:r>
            <a:r>
              <a:rPr lang="en-US" sz="2400" dirty="0"/>
              <a:t> tablets has not been published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3960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Oxaydo</a:t>
            </a:r>
            <a:r>
              <a:rPr lang="en-US" dirty="0" smtClean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/>
              <a:t>Oxaydo</a:t>
            </a:r>
            <a:r>
              <a:rPr lang="en-US" b="1" dirty="0" smtClean="0"/>
              <a:t>® Summary</a:t>
            </a:r>
          </a:p>
          <a:p>
            <a:endParaRPr lang="en-US" sz="2400" dirty="0" smtClean="0"/>
          </a:p>
          <a:p>
            <a:r>
              <a:rPr lang="en-US" sz="2400" dirty="0"/>
              <a:t>C</a:t>
            </a:r>
            <a:r>
              <a:rPr lang="en-US" sz="2400" dirty="0" smtClean="0"/>
              <a:t>hemical name		oxycodone HCL</a:t>
            </a:r>
          </a:p>
          <a:p>
            <a:r>
              <a:rPr lang="en-US" sz="2400" dirty="0" smtClean="0"/>
              <a:t>Dosage form		immediate release tablet</a:t>
            </a:r>
          </a:p>
          <a:p>
            <a:r>
              <a:rPr lang="en-US" sz="2400" dirty="0" smtClean="0"/>
              <a:t>ADF classification		Aversion® technology</a:t>
            </a:r>
          </a:p>
          <a:p>
            <a:r>
              <a:rPr lang="en-US" sz="2400" dirty="0" smtClean="0"/>
              <a:t>ADF claims			snorting &amp; injection</a:t>
            </a:r>
          </a:p>
          <a:p>
            <a:r>
              <a:rPr lang="en-US" sz="2400" dirty="0" smtClean="0"/>
              <a:t>ADF studies			expected June 2016</a:t>
            </a:r>
          </a:p>
          <a:p>
            <a:r>
              <a:rPr lang="en-US" sz="2400" dirty="0" smtClean="0"/>
              <a:t>Studies			significantly lower “Drug liking” &amp; 				“Take drug again”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2812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59543"/>
          </a:xfrm>
        </p:spPr>
        <p:txBody>
          <a:bodyPr/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8955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OPANA ER Monograph Review</a:t>
            </a:r>
          </a:p>
          <a:p>
            <a:pPr marL="0" indent="0">
              <a:buNone/>
            </a:pPr>
            <a:r>
              <a:rPr lang="en-US" dirty="0" smtClean="0"/>
              <a:t>Chemical name  			</a:t>
            </a:r>
            <a:r>
              <a:rPr lang="en-US" dirty="0" err="1" smtClean="0"/>
              <a:t>oxymorphone</a:t>
            </a:r>
            <a:r>
              <a:rPr lang="en-US" dirty="0" smtClean="0"/>
              <a:t> ER</a:t>
            </a:r>
          </a:p>
          <a:p>
            <a:pPr marL="0" indent="0">
              <a:buNone/>
            </a:pPr>
            <a:r>
              <a:rPr lang="en-US" dirty="0" smtClean="0"/>
              <a:t>FDA approval	</a:t>
            </a:r>
          </a:p>
          <a:p>
            <a:pPr marL="0" indent="0">
              <a:buNone/>
            </a:pPr>
            <a:r>
              <a:rPr lang="en-US" dirty="0" smtClean="0"/>
              <a:t>June, 2006    			re-introduction    </a:t>
            </a:r>
          </a:p>
          <a:p>
            <a:pPr marL="0" indent="0">
              <a:buNone/>
            </a:pPr>
            <a:r>
              <a:rPr lang="en-US" sz="2800" dirty="0" smtClean="0"/>
              <a:t>December, 2011  			new Formulation</a:t>
            </a:r>
          </a:p>
          <a:p>
            <a:pPr marL="0" indent="0">
              <a:buNone/>
            </a:pPr>
            <a:r>
              <a:rPr lang="en-US" sz="2800" dirty="0" smtClean="0"/>
              <a:t>Available strengths 		5mg, 7.5mg, 10mg, 					20mg,  30mg,40mg</a:t>
            </a:r>
          </a:p>
          <a:p>
            <a:pPr marL="0" indent="0">
              <a:buNone/>
            </a:pPr>
            <a:r>
              <a:rPr lang="en-US" sz="2800" dirty="0" smtClean="0"/>
              <a:t>ADF product </a:t>
            </a:r>
            <a:r>
              <a:rPr lang="en-US" sz="2800" dirty="0"/>
              <a:t>			</a:t>
            </a:r>
            <a:r>
              <a:rPr lang="en-US" sz="2800" dirty="0" smtClean="0"/>
              <a:t>physicochemical classification 			barrier		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FDA ADF labeling			No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4697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74057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Reformulated in 2012 with INTAC</a:t>
            </a:r>
            <a:r>
              <a:rPr lang="en-US" sz="2000" baseline="30000" dirty="0"/>
              <a:t>®</a:t>
            </a:r>
            <a:r>
              <a:rPr lang="en-US" sz="2000" dirty="0"/>
              <a:t> technology in order to impart crush-resistant properties.</a:t>
            </a:r>
            <a:r>
              <a:rPr lang="en-US" sz="2000" baseline="30000" dirty="0"/>
              <a:t>10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</a:t>
            </a:r>
            <a:r>
              <a:rPr lang="en-US" sz="2000" dirty="0"/>
              <a:t> is more difficult to crush than the original </a:t>
            </a: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formulation.</a:t>
            </a:r>
            <a:r>
              <a:rPr lang="en-US" sz="2000" baseline="30000" dirty="0"/>
              <a:t>10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Despite increased resistance to crushing, the FDA determined</a:t>
            </a:r>
            <a:r>
              <a:rPr lang="en-US" sz="2000" baseline="30000" dirty="0"/>
              <a:t>10</a:t>
            </a:r>
            <a:r>
              <a:rPr lang="en-US" sz="2000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Extended-release properties of </a:t>
            </a: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 </a:t>
            </a:r>
            <a:r>
              <a:rPr lang="en-US" sz="2000" dirty="0"/>
              <a:t>can be bypassed when manipulated by cutting, grinding and chewing for oral misuse and abuse.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</a:t>
            </a:r>
            <a:r>
              <a:rPr lang="en-US" sz="2000" dirty="0"/>
              <a:t> is readily prepared for injection, despite the manufacturer’s claims of “poor </a:t>
            </a:r>
            <a:r>
              <a:rPr lang="en-US" sz="2000" dirty="0" err="1"/>
              <a:t>syringeability</a:t>
            </a:r>
            <a:r>
              <a:rPr lang="en-US" sz="2000" dirty="0"/>
              <a:t>.”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 </a:t>
            </a:r>
            <a:r>
              <a:rPr lang="en-US" sz="2000" dirty="0"/>
              <a:t>can also be prepared for insufflation using commonly available tools and methods.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</a:t>
            </a:r>
            <a:r>
              <a:rPr lang="en-US" sz="2000" dirty="0"/>
              <a:t> </a:t>
            </a:r>
            <a:r>
              <a:rPr lang="en-US" sz="2000" dirty="0" err="1"/>
              <a:t>postmarketing</a:t>
            </a:r>
            <a:r>
              <a:rPr lang="en-US" sz="2000" dirty="0"/>
              <a:t> investigations are inconclusive, and one investigation suggests that a higher percentage of </a:t>
            </a: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 with INTAC</a:t>
            </a:r>
            <a:r>
              <a:rPr lang="en-US" sz="2000" baseline="30000" dirty="0"/>
              <a:t>®</a:t>
            </a:r>
            <a:r>
              <a:rPr lang="en-US" sz="2000" dirty="0"/>
              <a:t> abuse is via injection than with the original </a:t>
            </a:r>
            <a:r>
              <a:rPr lang="en-US" sz="2000" dirty="0" err="1"/>
              <a:t>Opana</a:t>
            </a:r>
            <a:r>
              <a:rPr lang="en-US" sz="2000" dirty="0"/>
              <a:t> ER</a:t>
            </a:r>
            <a:r>
              <a:rPr lang="en-US" sz="2000" baseline="30000" dirty="0"/>
              <a:t>®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4393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88571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CDC found needle sharing and IV abuse of </a:t>
            </a:r>
            <a:r>
              <a:rPr lang="en-US" sz="2800" dirty="0" err="1"/>
              <a:t>Opana</a:t>
            </a:r>
            <a:r>
              <a:rPr lang="en-US" sz="2800" dirty="0"/>
              <a:t> ER® with INTAC® to be responsible for an HIV outbreak in Indiana from 2014 to 2015.</a:t>
            </a:r>
            <a:r>
              <a:rPr lang="en-US" sz="2800" baseline="30000" dirty="0"/>
              <a:t>11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The FDA stated that the abuse potential and warning section of </a:t>
            </a:r>
            <a:r>
              <a:rPr lang="en-US" sz="2800" dirty="0" err="1"/>
              <a:t>Opana</a:t>
            </a:r>
            <a:r>
              <a:rPr lang="en-US" sz="2800" dirty="0"/>
              <a:t> ER</a:t>
            </a:r>
            <a:r>
              <a:rPr lang="en-US" sz="2800" baseline="30000" dirty="0"/>
              <a:t>®</a:t>
            </a:r>
            <a:r>
              <a:rPr lang="en-US" sz="2800" dirty="0"/>
              <a:t> with INTAC</a:t>
            </a:r>
            <a:r>
              <a:rPr lang="en-US" sz="2800" baseline="30000" dirty="0"/>
              <a:t>®</a:t>
            </a:r>
            <a:r>
              <a:rPr lang="en-US" sz="2800" dirty="0"/>
              <a:t> is “virtually identical” to the previous version; therefore, ADF labeling was not granted by the </a:t>
            </a:r>
            <a:r>
              <a:rPr lang="en-US" sz="2800" dirty="0" smtClean="0"/>
              <a:t>FDA.</a:t>
            </a:r>
            <a:r>
              <a:rPr lang="en-US" sz="2800" baseline="30000" dirty="0" smtClean="0"/>
              <a:t>12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0005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2058" y="0"/>
            <a:ext cx="5021942" cy="1152940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2939"/>
            <a:ext cx="7886700" cy="5486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Initial dose (opioid naïve adults): 5 mg every 12 hours.</a:t>
            </a:r>
            <a:r>
              <a:rPr lang="en-US" sz="9600" baseline="30000" dirty="0" smtClean="0"/>
              <a:t>1</a:t>
            </a:r>
            <a:endParaRPr lang="en-US" sz="9600" dirty="0" smtClean="0"/>
          </a:p>
          <a:p>
            <a:r>
              <a:rPr lang="en-US" sz="9600" dirty="0" smtClean="0"/>
              <a:t>Initial dose (converting from other opioids): The manufacturer provides a table of conversion factors to calculate initial doses for patients converting from other opioids (Table 5 in monograph).</a:t>
            </a:r>
            <a:r>
              <a:rPr lang="en-US" sz="9600" baseline="30000" dirty="0" smtClean="0"/>
              <a:t>1</a:t>
            </a:r>
          </a:p>
          <a:p>
            <a:r>
              <a:rPr lang="en-US" sz="9600" dirty="0" smtClean="0"/>
              <a:t>Time to peak plasma concentration (T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) of intact Opana ER</a:t>
            </a:r>
            <a:r>
              <a:rPr lang="en-US" sz="9600" baseline="30000" dirty="0" smtClean="0"/>
              <a:t>®</a:t>
            </a:r>
            <a:r>
              <a:rPr lang="en-US" sz="9600" dirty="0" smtClean="0"/>
              <a:t> tablets</a:t>
            </a:r>
            <a:r>
              <a:rPr lang="en-US" sz="9600" baseline="30000" dirty="0" smtClean="0"/>
              <a:t>1</a:t>
            </a:r>
            <a:r>
              <a:rPr lang="en-US" sz="9600" dirty="0" smtClean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/>
              <a:t>Fasted T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: 1 hour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/>
              <a:t>Fed T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: 2 hours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/>
              <a:t>Fasted peak plasma concentration (C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): 2.8 ng/mL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/>
              <a:t>Fed C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: 4.25 ng/mL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9600" dirty="0" smtClean="0"/>
              <a:t>Food effects: Manufacturer recommends dosing at least 1 hour prior to a meal or 2 hours after a meal.</a:t>
            </a:r>
          </a:p>
          <a:p>
            <a:r>
              <a:rPr lang="en-US" sz="9600" dirty="0" smtClean="0"/>
              <a:t>T</a:t>
            </a:r>
            <a:r>
              <a:rPr lang="en-US" sz="9600" baseline="-25000" dirty="0" smtClean="0"/>
              <a:t>max</a:t>
            </a:r>
            <a:r>
              <a:rPr lang="en-US" sz="9600" dirty="0" smtClean="0"/>
              <a:t> for crushed or otherwise tampered with Opana ER</a:t>
            </a:r>
            <a:r>
              <a:rPr lang="en-US" sz="9600" baseline="30000" dirty="0" smtClean="0"/>
              <a:t>®</a:t>
            </a:r>
            <a:r>
              <a:rPr lang="en-US" sz="9600" dirty="0" smtClean="0"/>
              <a:t> tablets has not been published.</a:t>
            </a:r>
          </a:p>
          <a:p>
            <a:endParaRPr lang="en-US" sz="4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87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088571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Opana</a:t>
            </a:r>
            <a:r>
              <a:rPr lang="en-US" sz="2800" dirty="0"/>
              <a:t> ER</a:t>
            </a:r>
            <a:r>
              <a:rPr lang="en-US" sz="2800" baseline="30000" dirty="0"/>
              <a:t>®</a:t>
            </a:r>
            <a:r>
              <a:rPr lang="en-US" sz="2800" dirty="0"/>
              <a:t> is subject to the requirements of the Extended-Release and Long-Acting (ER/LA) Risk Evaluation and Mitigation Strategies (REMS) program.</a:t>
            </a:r>
            <a:r>
              <a:rPr lang="en-US" sz="2800" baseline="30000" dirty="0"/>
              <a:t>13</a:t>
            </a:r>
            <a:endParaRPr lang="en-US" sz="2800" dirty="0"/>
          </a:p>
          <a:p>
            <a:r>
              <a:rPr lang="en-US" sz="2800" dirty="0"/>
              <a:t>Information regarding the FDA advisory committee voting on </a:t>
            </a:r>
            <a:r>
              <a:rPr lang="en-US" sz="2800" dirty="0" err="1"/>
              <a:t>Opana</a:t>
            </a:r>
            <a:r>
              <a:rPr lang="en-US" sz="2800" dirty="0"/>
              <a:t> ER</a:t>
            </a:r>
            <a:r>
              <a:rPr lang="en-US" sz="2800" baseline="30000" dirty="0"/>
              <a:t>®</a:t>
            </a:r>
            <a:r>
              <a:rPr lang="en-US" sz="2800" dirty="0"/>
              <a:t> is not readily </a:t>
            </a:r>
            <a:r>
              <a:rPr lang="en-US" sz="2800" dirty="0" smtClean="0"/>
              <a:t>available</a:t>
            </a:r>
          </a:p>
          <a:p>
            <a:r>
              <a:rPr lang="en-US" sz="2800" dirty="0"/>
              <a:t>Information regarding FDA requirements of the manufacturer related to post-marketing epidemiological studies is not available. This is likely due to the lack of ADF labeling.</a:t>
            </a:r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5525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Opana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b="1" dirty="0" err="1"/>
              <a:t>Opana</a:t>
            </a:r>
            <a:r>
              <a:rPr lang="en-US" sz="2800" b="1" dirty="0"/>
              <a:t> ER</a:t>
            </a:r>
            <a:r>
              <a:rPr lang="en-US" sz="2800" b="1" baseline="30000" dirty="0" smtClean="0"/>
              <a:t>®  </a:t>
            </a:r>
            <a:r>
              <a:rPr lang="en-US" sz="2800" b="1" dirty="0" smtClean="0"/>
              <a:t>Summary</a:t>
            </a:r>
          </a:p>
          <a:p>
            <a:endParaRPr lang="en-US" sz="2400" dirty="0" smtClean="0"/>
          </a:p>
          <a:p>
            <a:r>
              <a:rPr lang="en-US" sz="2400" dirty="0" smtClean="0"/>
              <a:t>Chemical name		</a:t>
            </a:r>
            <a:r>
              <a:rPr lang="en-US" sz="2400" dirty="0" err="1" smtClean="0"/>
              <a:t>oxymorphone</a:t>
            </a:r>
            <a:r>
              <a:rPr lang="en-US" sz="2400" dirty="0" smtClean="0"/>
              <a:t> ER</a:t>
            </a:r>
          </a:p>
          <a:p>
            <a:r>
              <a:rPr lang="en-US" sz="2400" dirty="0" smtClean="0"/>
              <a:t>Dosage form		extended release tablet</a:t>
            </a:r>
          </a:p>
          <a:p>
            <a:r>
              <a:rPr lang="en-US" sz="2400" dirty="0" smtClean="0"/>
              <a:t>ADF classification		Intact®</a:t>
            </a:r>
          </a:p>
          <a:p>
            <a:r>
              <a:rPr lang="en-US" sz="2400" dirty="0" smtClean="0"/>
              <a:t>ADF claim			poor </a:t>
            </a:r>
            <a:r>
              <a:rPr lang="en-US" sz="2400" dirty="0" err="1" smtClean="0"/>
              <a:t>syringability</a:t>
            </a:r>
            <a:endParaRPr lang="en-US" sz="2400" dirty="0" smtClean="0"/>
          </a:p>
          <a:p>
            <a:r>
              <a:rPr lang="en-US" sz="2400" dirty="0" smtClean="0"/>
              <a:t>ADF studies			Info not available</a:t>
            </a:r>
          </a:p>
          <a:p>
            <a:r>
              <a:rPr lang="en-US" sz="2400" dirty="0" smtClean="0"/>
              <a:t>Studies			inconclusive.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higher percentage of iv abuse 				with Intact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FDA denied ADF labeling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3761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582141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6977063" y="2028825"/>
            <a:ext cx="814387" cy="698500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Formulary </a:t>
              </a:r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Opening Remarks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8570" y="0"/>
            <a:ext cx="4818062" cy="1161143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143"/>
            <a:ext cx="8229600" cy="5399313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err="1" smtClean="0"/>
              <a:t>Nucynta</a:t>
            </a:r>
            <a:r>
              <a:rPr lang="en-US" sz="2800" b="1" dirty="0" smtClean="0"/>
              <a:t>® Monograph Review</a:t>
            </a:r>
          </a:p>
          <a:p>
            <a:pPr marL="0" indent="0">
              <a:buNone/>
            </a:pPr>
            <a:r>
              <a:rPr lang="en-US" sz="2800" dirty="0" smtClean="0"/>
              <a:t>Chemical name			</a:t>
            </a:r>
            <a:r>
              <a:rPr lang="en-US" sz="2800" dirty="0" err="1" smtClean="0"/>
              <a:t>tapentadol</a:t>
            </a:r>
            <a:r>
              <a:rPr lang="en-US" sz="2800" dirty="0" smtClean="0"/>
              <a:t> ER</a:t>
            </a:r>
          </a:p>
          <a:p>
            <a:pPr marL="0" indent="0">
              <a:buNone/>
            </a:pPr>
            <a:r>
              <a:rPr lang="en-US" sz="2800" dirty="0" smtClean="0"/>
              <a:t>FDA approvals			November 2008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		August       2011</a:t>
            </a:r>
          </a:p>
          <a:p>
            <a:pPr marL="0" indent="0">
              <a:buNone/>
            </a:pPr>
            <a:r>
              <a:rPr lang="en-US" sz="2800" dirty="0" smtClean="0"/>
              <a:t>Available strengths    		50mg, 100mg, 						150mg, 200mg, 						250mg, </a:t>
            </a:r>
          </a:p>
          <a:p>
            <a:pPr marL="0" indent="0">
              <a:buNone/>
            </a:pPr>
            <a:r>
              <a:rPr lang="en-US" sz="2800" dirty="0" smtClean="0"/>
              <a:t>ADF product classification	physicochemical 						barrier, crush 						resistant</a:t>
            </a:r>
          </a:p>
          <a:p>
            <a:pPr marL="0" indent="0">
              <a:buNone/>
            </a:pPr>
            <a:r>
              <a:rPr lang="en-US" sz="2800" dirty="0" smtClean="0"/>
              <a:t>FDA approved ADF labeling	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50759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i="1" dirty="0"/>
              <a:t>In vitro</a:t>
            </a:r>
            <a:r>
              <a:rPr lang="en-US" sz="2400" dirty="0"/>
              <a:t> laboratory manipulation extraction study data indicates</a:t>
            </a:r>
            <a:r>
              <a:rPr lang="en-US" sz="2400" baseline="30000" dirty="0"/>
              <a:t>13</a:t>
            </a:r>
            <a:r>
              <a:rPr lang="en-US" sz="2400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Attempts to crush or break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using a variety of tools results in minimal deformation, with the exception of use of a hammer.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can be flattened using a hammer.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Flattened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may be susceptible to releasing over 50% of the </a:t>
            </a:r>
            <a:r>
              <a:rPr lang="en-US" sz="2400" dirty="0" err="1"/>
              <a:t>tapentadol</a:t>
            </a:r>
            <a:r>
              <a:rPr lang="en-US" sz="2400" dirty="0"/>
              <a:t> in the tablet when placed in solution and vigorously shaken over extended periods of time.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Flattened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release </a:t>
            </a:r>
            <a:r>
              <a:rPr lang="en-US" sz="2400" dirty="0" err="1"/>
              <a:t>tapentadol</a:t>
            </a:r>
            <a:r>
              <a:rPr lang="en-US" sz="2400" dirty="0"/>
              <a:t> faster than intact tablets, with 30% released over 30 minutes.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4340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103086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1008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Clinical abuse potential study data indicates</a:t>
            </a:r>
            <a:r>
              <a:rPr lang="en-US" sz="2400" baseline="30000" dirty="0"/>
              <a:t>14</a:t>
            </a:r>
            <a:r>
              <a:rPr lang="en-US" sz="2400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Recreational opioid users were significantly less willing to insufflate particles made from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compared to a non-ADF oxycodone ER tablet 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50 mg 24% willing, </a:t>
            </a: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250 mg 16% willing compared to non-ADF oxycodone ER 40 mg 100% willing; P&lt;0.001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Recreational opioid users were able to extract significantly less drug from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tablets compared to non-ADF oxycodone ER tablets.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50 mg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3.5% extracted compared to non-ADF oxycodone ER 40 mg </a:t>
            </a:r>
            <a:r>
              <a:rPr lang="en-US" dirty="0">
                <a:sym typeface="Wingdings" panose="05000000000000000000" pitchFamily="2" charset="2"/>
              </a:rPr>
              <a:t> 37% extracted; P=0.008</a:t>
            </a:r>
            <a:endParaRPr lang="en-US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5196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dirty="0" err="1"/>
              <a:t>postmarketing</a:t>
            </a:r>
            <a:r>
              <a:rPr lang="en-US" dirty="0"/>
              <a:t> survey study indicated that abuse of </a:t>
            </a: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was reported significantly less frequently than all other long-acting comparator opioids with the exception of hydromorphone extended-release.</a:t>
            </a:r>
            <a:r>
              <a:rPr lang="en-US" baseline="30000" dirty="0"/>
              <a:t>15</a:t>
            </a:r>
            <a:endParaRPr lang="en-US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dirty="0"/>
              <a:t>Of note, the study surveyed the period of time from January 2011 to September 2012. </a:t>
            </a: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became available in the US in August 2011.</a:t>
            </a:r>
            <a:r>
              <a:rPr lang="en-US" baseline="30000" dirty="0"/>
              <a:t>15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042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Nucynta</a:t>
            </a:r>
            <a:r>
              <a:rPr lang="en-US" sz="2400" dirty="0"/>
              <a:t> ER® (</a:t>
            </a:r>
            <a:r>
              <a:rPr lang="en-US" sz="2400" dirty="0" err="1"/>
              <a:t>tapentadol</a:t>
            </a:r>
            <a:r>
              <a:rPr lang="en-US" sz="2400" dirty="0"/>
              <a:t> extended-release) is subject to requirements of the shared system Extended-Release and Long-Acting (ER/LA) Risk Evaluation and Mitigation Strategies (REMS) program.</a:t>
            </a:r>
            <a:r>
              <a:rPr lang="en-US" sz="2400" baseline="30000" dirty="0"/>
              <a:t>16</a:t>
            </a:r>
            <a:endParaRPr lang="en-US" sz="2400" dirty="0"/>
          </a:p>
          <a:p>
            <a:r>
              <a:rPr lang="en-US" sz="2400" dirty="0"/>
              <a:t>Initial Dose (opioid naïve): 50 mg every 12 hours.</a:t>
            </a:r>
            <a:r>
              <a:rPr lang="en-US" sz="2400" baseline="30000" dirty="0"/>
              <a:t>1</a:t>
            </a:r>
            <a:endParaRPr lang="en-US" sz="2400" dirty="0"/>
          </a:p>
          <a:p>
            <a:r>
              <a:rPr lang="en-US" sz="2400" dirty="0"/>
              <a:t>Initial Dose (converting from other opioids): The manufacturer does not provide specific conversion factors or initial dosing for patient converting to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from other opioids. </a:t>
            </a:r>
          </a:p>
          <a:p>
            <a:r>
              <a:rPr lang="en-US" sz="2400" dirty="0"/>
              <a:t>Information related to FDA advisory committee voting for approval of </a:t>
            </a:r>
            <a:r>
              <a:rPr lang="en-US" sz="2400" dirty="0" err="1"/>
              <a:t>Nucynta</a:t>
            </a:r>
            <a:r>
              <a:rPr lang="en-US" sz="2400" dirty="0"/>
              <a:t> ER</a:t>
            </a:r>
            <a:r>
              <a:rPr lang="en-US" sz="2400" baseline="30000" dirty="0"/>
              <a:t>®</a:t>
            </a:r>
            <a:r>
              <a:rPr lang="en-US" sz="2400" dirty="0"/>
              <a:t> is not readily available.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71114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144407"/>
          </a:xfrm>
        </p:spPr>
        <p:txBody>
          <a:bodyPr/>
          <a:lstStyle/>
          <a:p>
            <a:r>
              <a:rPr lang="en-US" dirty="0"/>
              <a:t>Information regarding FDA requirements of the manufacturer related to </a:t>
            </a:r>
            <a:r>
              <a:rPr lang="en-US" dirty="0" err="1"/>
              <a:t>postmarketing</a:t>
            </a:r>
            <a:r>
              <a:rPr lang="en-US" dirty="0"/>
              <a:t> epidemiological studies is not available. This is likely due to the lack of ADF labeling.</a:t>
            </a:r>
          </a:p>
          <a:p>
            <a:r>
              <a:rPr lang="en-US" dirty="0"/>
              <a:t>Time to peak serum concentration (</a:t>
            </a:r>
            <a:r>
              <a:rPr lang="en-US" dirty="0" err="1"/>
              <a:t>T</a:t>
            </a:r>
            <a:r>
              <a:rPr lang="en-US" baseline="-25000" dirty="0" err="1"/>
              <a:t>max</a:t>
            </a:r>
            <a:r>
              <a:rPr lang="en-US" dirty="0"/>
              <a:t>) of intact </a:t>
            </a: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is 3 to 6 hours.</a:t>
            </a:r>
          </a:p>
          <a:p>
            <a:r>
              <a:rPr lang="en-US" i="1" dirty="0"/>
              <a:t>In vivo</a:t>
            </a:r>
            <a:r>
              <a:rPr lang="en-US" dirty="0"/>
              <a:t> data for flattened </a:t>
            </a:r>
            <a:r>
              <a:rPr lang="en-US" dirty="0" err="1"/>
              <a:t>Nucynta</a:t>
            </a:r>
            <a:r>
              <a:rPr lang="en-US" dirty="0"/>
              <a:t> ER</a:t>
            </a:r>
            <a:r>
              <a:rPr lang="en-US" baseline="30000" dirty="0"/>
              <a:t>®</a:t>
            </a:r>
            <a:r>
              <a:rPr lang="en-US" dirty="0"/>
              <a:t> tablets is not available; however, </a:t>
            </a:r>
            <a:r>
              <a:rPr lang="en-US" i="1" dirty="0"/>
              <a:t>in vitro</a:t>
            </a:r>
            <a:r>
              <a:rPr lang="en-US" dirty="0"/>
              <a:t> data indicates that 30% of </a:t>
            </a:r>
            <a:r>
              <a:rPr lang="en-US" dirty="0" err="1"/>
              <a:t>tapentadol</a:t>
            </a:r>
            <a:r>
              <a:rPr lang="en-US" dirty="0"/>
              <a:t> is released after 30 minutes.</a:t>
            </a:r>
            <a:r>
              <a:rPr lang="en-US" baseline="30000" dirty="0"/>
              <a:t>13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83619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Nucynta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16979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err="1"/>
              <a:t>Nucynta</a:t>
            </a:r>
            <a:r>
              <a:rPr lang="en-US" sz="2800" b="1" dirty="0" smtClean="0"/>
              <a:t>® Summary</a:t>
            </a:r>
            <a:endParaRPr lang="en-US" sz="2800" b="1" dirty="0"/>
          </a:p>
          <a:p>
            <a:endParaRPr lang="en-US" sz="2400" dirty="0" smtClean="0"/>
          </a:p>
          <a:p>
            <a:r>
              <a:rPr lang="en-US" sz="2400" dirty="0" smtClean="0"/>
              <a:t>Chemical name		</a:t>
            </a:r>
            <a:r>
              <a:rPr lang="en-US" sz="2400" dirty="0" err="1" smtClean="0"/>
              <a:t>tapentadol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Dosage form		immediate release tablet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		extended   release  tablet</a:t>
            </a:r>
          </a:p>
          <a:p>
            <a:r>
              <a:rPr lang="en-US" sz="2400" dirty="0" smtClean="0"/>
              <a:t>ADF classification		physiochemical barrier</a:t>
            </a:r>
          </a:p>
          <a:p>
            <a:r>
              <a:rPr lang="en-US" sz="2400" dirty="0" smtClean="0"/>
              <a:t>ADF claims			snorting injection</a:t>
            </a:r>
          </a:p>
          <a:p>
            <a:r>
              <a:rPr lang="en-US" sz="2400" dirty="0" smtClean="0"/>
              <a:t>ADF studies 		Info not available</a:t>
            </a:r>
          </a:p>
          <a:p>
            <a:r>
              <a:rPr lang="en-US" sz="2400" dirty="0" smtClean="0"/>
              <a:t>Studies			users less willing to snort particles</a:t>
            </a:r>
          </a:p>
          <a:p>
            <a:pPr marL="0" indent="0">
              <a:buNone/>
            </a:pPr>
            <a:r>
              <a:rPr lang="en-US" sz="2400" dirty="0" smtClean="0"/>
              <a:t>				User able to extract less drug 				compared to oxycodone 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5924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February 18, 2016 	9:00AM-12:00PM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March 3, 2016 	2:00PM-5:00PM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239 Causeway Street, 4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Floor, Boston, MA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March 17, </a:t>
            </a:r>
            <a:r>
              <a:rPr lang="en-US" dirty="0">
                <a:solidFill>
                  <a:srgbClr val="0070C0"/>
                </a:solidFill>
              </a:rPr>
              <a:t>2016 </a:t>
            </a:r>
            <a:r>
              <a:rPr lang="en-US" dirty="0" smtClean="0">
                <a:solidFill>
                  <a:srgbClr val="0070C0"/>
                </a:solidFill>
              </a:rPr>
              <a:t>	9:00AM-12:00PM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April 7, </a:t>
            </a:r>
            <a:r>
              <a:rPr lang="en-US" dirty="0">
                <a:solidFill>
                  <a:srgbClr val="7030A0"/>
                </a:solidFill>
              </a:rPr>
              <a:t>2016 </a:t>
            </a:r>
            <a:r>
              <a:rPr lang="en-US" dirty="0" smtClean="0">
                <a:solidFill>
                  <a:srgbClr val="7030A0"/>
                </a:solidFill>
              </a:rPr>
              <a:t>		2:00PM-5:00PM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April 21, </a:t>
            </a:r>
            <a:r>
              <a:rPr lang="en-US" dirty="0">
                <a:solidFill>
                  <a:srgbClr val="0070C0"/>
                </a:solidFill>
              </a:rPr>
              <a:t>2016 </a:t>
            </a:r>
            <a:r>
              <a:rPr lang="en-US" dirty="0" smtClean="0">
                <a:solidFill>
                  <a:srgbClr val="0070C0"/>
                </a:solidFill>
              </a:rPr>
              <a:t>		9:00AM-12:00PM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May 5, </a:t>
            </a:r>
            <a:r>
              <a:rPr lang="en-US" dirty="0">
                <a:solidFill>
                  <a:srgbClr val="7030A0"/>
                </a:solidFill>
              </a:rPr>
              <a:t>2016 </a:t>
            </a:r>
            <a:r>
              <a:rPr lang="en-US" dirty="0" smtClean="0">
                <a:solidFill>
                  <a:srgbClr val="7030A0"/>
                </a:solidFill>
              </a:rPr>
              <a:t>		2:00PM-5:00PM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May 19, </a:t>
            </a:r>
            <a:r>
              <a:rPr lang="en-US" dirty="0">
                <a:solidFill>
                  <a:srgbClr val="0070C0"/>
                </a:solidFill>
              </a:rPr>
              <a:t>2016 </a:t>
            </a:r>
            <a:r>
              <a:rPr lang="en-US" dirty="0" smtClean="0">
                <a:solidFill>
                  <a:srgbClr val="0070C0"/>
                </a:solidFill>
              </a:rPr>
              <a:t>		9:00AM-12:00PM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84325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Recap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Review of takeaways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/>
              <a:t>Next Meeting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February 18, 2016		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9:00AM-12:00PM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8184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000" dirty="0" smtClean="0"/>
              <a:t>Review of January 7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meeting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1800" dirty="0" smtClean="0"/>
              <a:t>Voted to request a cost assessment from the Center for Health Information and Analysis (CHIA)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1800" dirty="0" smtClean="0"/>
              <a:t>Voted to approve Oxycontin CR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1800" dirty="0" smtClean="0"/>
              <a:t>Voted to approve Embeda</a:t>
            </a:r>
            <a:endParaRPr lang="en-US" altLang="en-US" sz="1800" dirty="0"/>
          </a:p>
          <a:p>
            <a:pPr>
              <a:spcAft>
                <a:spcPts val="1800"/>
              </a:spcAft>
              <a:buSzPct val="75000"/>
            </a:pPr>
            <a:r>
              <a:rPr lang="en-US" altLang="en-US" sz="2000" dirty="0" smtClean="0"/>
              <a:t> Continued evaluation and discussion of the drug products with manufacturer claims of ADF technology as potential therapeutic equivalent substitutes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err="1" smtClean="0"/>
              <a:t>Oxaydo</a:t>
            </a:r>
            <a:endParaRPr lang="en-US" altLang="en-US" sz="2000" dirty="0" smtClean="0"/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err="1"/>
              <a:t>Opana</a:t>
            </a:r>
            <a:r>
              <a:rPr lang="en-US" altLang="en-US" sz="2000" dirty="0"/>
              <a:t> ER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err="1" smtClean="0"/>
              <a:t>Nucynta</a:t>
            </a:r>
            <a:r>
              <a:rPr lang="en-US" altLang="en-US" sz="2000" dirty="0" smtClean="0"/>
              <a:t> ER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2649765"/>
            <a:ext cx="8616950" cy="21236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en-US" sz="4400" b="1" dirty="0"/>
              <a:t>Monograph </a:t>
            </a:r>
            <a:r>
              <a:rPr lang="en-US" sz="4400" b="1" dirty="0" smtClean="0"/>
              <a:t>Review</a:t>
            </a:r>
          </a:p>
          <a:p>
            <a:pPr lvl="1" algn="ctr"/>
            <a:endParaRPr lang="en-US" sz="4400" b="1" dirty="0"/>
          </a:p>
          <a:p>
            <a:pPr lvl="1" algn="ctr"/>
            <a:r>
              <a:rPr lang="en-US" sz="4400" b="1" dirty="0"/>
              <a:t>Schedule II Opioids</a:t>
            </a:r>
          </a:p>
        </p:txBody>
      </p:sp>
    </p:spTree>
    <p:extLst>
      <p:ext uri="{BB962C8B-B14F-4D97-AF65-F5344CB8AC3E}">
        <p14:creationId xmlns:p14="http://schemas.microsoft.com/office/powerpoint/2010/main" val="158849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5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7016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FDA Approved ADF 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427419"/>
              </p:ext>
            </p:extLst>
          </p:nvPr>
        </p:nvGraphicFramePr>
        <p:xfrm>
          <a:off x="204716" y="1323831"/>
          <a:ext cx="8756721" cy="4921393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83965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List of Medications with Abuse-Deterrent Claims in FDA-Approved 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DFC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Targiniq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 and Naloxone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NOT to approve for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Crosswalk consideration at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17, 2015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OxyContin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to approve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    Crosswalk consideration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at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January 7, 2016 meeting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Hysingla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Hydrocodone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to approve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    Crosswalk consideration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at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17, 2015 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Embeda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Pfizer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Morphine ER and Naltrexone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to approve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    Crosswalk consideration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at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January 7, 2016 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024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6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109182"/>
            <a:ext cx="4816475" cy="92904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 smtClean="0"/>
              <a:t>Abuse-Deterrent Claims</a:t>
            </a:r>
          </a:p>
          <a:p>
            <a:pPr>
              <a:defRPr/>
            </a:pPr>
            <a:r>
              <a:rPr lang="en-US" altLang="en-US" sz="2000" dirty="0" smtClean="0"/>
              <a:t>no FDA-Approved 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221264"/>
              </p:ext>
            </p:extLst>
          </p:nvPr>
        </p:nvGraphicFramePr>
        <p:xfrm>
          <a:off x="204717" y="1252310"/>
          <a:ext cx="8756721" cy="4872719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42923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List of Medications with Abuse-Deterrent Claims in FDA-Approved 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60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DFC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Opana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Endo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Oxymorphone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review at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4, 2016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Oxaydo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Egalet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Aversion technology with assumed ADF properties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review at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4, 2016 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Nucynta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Jansen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Tapentadol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formulation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review at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4, 2016 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06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Zohydro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Pernix Therapeutics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Hydrocodone ER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BeadTek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Technology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To be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considered at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18, 2016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4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Zubsolv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Orexo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Buprenorphine and Naloxone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Sublingual 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To be considered at</a:t>
                      </a:r>
                      <a:endParaRPr lang="en-U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18, 2016 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32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0"/>
            <a:ext cx="4818062" cy="1103086"/>
          </a:xfrm>
        </p:spPr>
        <p:txBody>
          <a:bodyPr/>
          <a:lstStyle/>
          <a:p>
            <a:r>
              <a:rPr lang="en-US" sz="2000" dirty="0" smtClean="0"/>
              <a:t>Therapeutically </a:t>
            </a:r>
            <a:r>
              <a:rPr lang="en-US" sz="2000" dirty="0"/>
              <a:t>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r>
              <a:rPr lang="en-US" altLang="en-US" sz="2000" dirty="0" smtClean="0"/>
              <a:t/>
            </a:r>
            <a:br>
              <a:rPr lang="en-US" altLang="en-US" sz="2000" dirty="0" smtClean="0"/>
            </a:br>
            <a:r>
              <a:rPr lang="en-US" dirty="0" err="1"/>
              <a:t>Oxaydo</a:t>
            </a:r>
            <a:r>
              <a:rPr lang="en-US" dirty="0" smtClean="0"/>
              <a:t>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err="1" smtClean="0"/>
              <a:t>Oxaydo</a:t>
            </a:r>
            <a:r>
              <a:rPr lang="en-US" b="1" dirty="0" smtClean="0"/>
              <a:t>® IR Monograph Review</a:t>
            </a:r>
          </a:p>
          <a:p>
            <a:pPr marL="0" indent="0">
              <a:buNone/>
            </a:pPr>
            <a:r>
              <a:rPr lang="en-US" dirty="0" smtClean="0"/>
              <a:t>Chemical name 				oxycodone HCL </a:t>
            </a:r>
          </a:p>
          <a:p>
            <a:pPr marL="0" indent="0">
              <a:buNone/>
            </a:pPr>
            <a:r>
              <a:rPr lang="en-US" dirty="0" smtClean="0"/>
              <a:t>FDA approval 			          </a:t>
            </a:r>
            <a:r>
              <a:rPr lang="en-US" dirty="0"/>
              <a:t>June 2011</a:t>
            </a:r>
          </a:p>
          <a:p>
            <a:pPr marL="0" indent="0">
              <a:buNone/>
            </a:pPr>
            <a:r>
              <a:rPr lang="en-US" dirty="0" smtClean="0"/>
              <a:t>Available Strength			5mg &amp; 7.5mg</a:t>
            </a:r>
          </a:p>
          <a:p>
            <a:pPr marL="0" indent="0">
              <a:buNone/>
            </a:pPr>
            <a:r>
              <a:rPr lang="en-US" dirty="0" smtClean="0"/>
              <a:t>ADF Product Classification		Aversion</a:t>
            </a:r>
          </a:p>
          <a:p>
            <a:pPr marL="0" indent="0">
              <a:buNone/>
            </a:pPr>
            <a:r>
              <a:rPr lang="en-US" dirty="0" smtClean="0"/>
              <a:t>FDA ADF Labeling			No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450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0"/>
            <a:ext cx="4818062" cy="1074057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br>
              <a:rPr lang="en-US" altLang="en-US" sz="2000" dirty="0"/>
            </a:br>
            <a:r>
              <a:rPr lang="en-US" dirty="0" err="1"/>
              <a:t>Oxaydo</a:t>
            </a:r>
            <a:r>
              <a:rPr lang="en-US" dirty="0"/>
              <a:t>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12989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Oxaydo</a:t>
            </a:r>
            <a:r>
              <a:rPr lang="en-US" sz="2400" baseline="30000" dirty="0"/>
              <a:t>®</a:t>
            </a:r>
            <a:r>
              <a:rPr lang="en-US" sz="2400" dirty="0"/>
              <a:t> is and immediate-release oxycodone tablet formulated using AVERSION</a:t>
            </a:r>
            <a:r>
              <a:rPr lang="en-US" sz="2400" baseline="30000" dirty="0"/>
              <a:t>®</a:t>
            </a:r>
            <a:r>
              <a:rPr lang="en-US" sz="2400" dirty="0"/>
              <a:t> technology, which includes an inactive ingredient designed to cause irritation to nasal passages upon insufflation.</a:t>
            </a:r>
            <a:r>
              <a:rPr lang="en-US" sz="2400" baseline="30000" dirty="0"/>
              <a:t>3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AVERISON</a:t>
            </a:r>
            <a:r>
              <a:rPr lang="en-US" sz="2400" baseline="30000" dirty="0"/>
              <a:t>®</a:t>
            </a:r>
            <a:r>
              <a:rPr lang="en-US" sz="2400" dirty="0"/>
              <a:t> technology is also reported by the manufacturer to cause a viscous, gelatinous mixture that prevents injection upon attempts to dissolve crushed tablet; however, the manufacturer has not made </a:t>
            </a:r>
            <a:r>
              <a:rPr lang="en-US" sz="2400" i="1" dirty="0"/>
              <a:t>in vitro</a:t>
            </a:r>
            <a:r>
              <a:rPr lang="en-US" sz="2400" dirty="0"/>
              <a:t> manipulation study data readily available.</a:t>
            </a:r>
            <a:r>
              <a:rPr lang="en-US" sz="2400" baseline="30000" dirty="0"/>
              <a:t>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The results of a clinical abuse potential study in nondependent recreational opioid users (n=40) demonstrated significantly lower “Drug Liking” and “Take Drug Again” scores for </a:t>
            </a:r>
            <a:r>
              <a:rPr lang="en-US" sz="2400" dirty="0" err="1"/>
              <a:t>Oxaydo</a:t>
            </a:r>
            <a:r>
              <a:rPr lang="en-US" sz="2400" baseline="30000" dirty="0"/>
              <a:t>®</a:t>
            </a:r>
            <a:r>
              <a:rPr lang="en-US" sz="2400" dirty="0"/>
              <a:t> compared to Roxicodone</a:t>
            </a:r>
            <a:r>
              <a:rPr lang="en-US" sz="2400" baseline="30000" dirty="0"/>
              <a:t>®</a:t>
            </a:r>
            <a:r>
              <a:rPr lang="en-US" sz="2400" dirty="0"/>
              <a:t> via insufflation.</a:t>
            </a:r>
            <a:r>
              <a:rPr lang="en-US" sz="2400" baseline="30000" dirty="0"/>
              <a:t>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17498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101600"/>
            <a:ext cx="4818062" cy="986971"/>
          </a:xfrm>
        </p:spPr>
        <p:txBody>
          <a:bodyPr/>
          <a:lstStyle/>
          <a:p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Abuse-Deterrent Claims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dirty="0" err="1"/>
              <a:t>Oxaydo</a:t>
            </a:r>
            <a:r>
              <a:rPr lang="en-US" dirty="0"/>
              <a:t>®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99" y="1234508"/>
            <a:ext cx="8766175" cy="525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52357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80224</TotalTime>
  <Words>1672</Words>
  <Application>Microsoft Office PowerPoint</Application>
  <PresentationFormat>On-screen Show (4:3)</PresentationFormat>
  <Paragraphs>292</Paragraphs>
  <Slides>28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Custom Design</vt:lpstr>
      <vt:lpstr>PowerPoint Presentation</vt:lpstr>
      <vt:lpstr>Opening Remarks</vt:lpstr>
      <vt:lpstr>PowerPoint Presentation</vt:lpstr>
      <vt:lpstr>PowerPoint Presentation</vt:lpstr>
      <vt:lpstr>PowerPoint Presentation</vt:lpstr>
      <vt:lpstr>PowerPoint Presentation</vt:lpstr>
      <vt:lpstr>Therapeutically Equivalent Substitutes Abuse-Deterrent Claims  Oxaydo®</vt:lpstr>
      <vt:lpstr>Therapeutically Equivalent Substitutes Abuse-Deterrent Claims  Oxaydo®</vt:lpstr>
      <vt:lpstr>Therapeutically Equivalent Substitutes Abuse-Deterrent Claims  Oxaydo®</vt:lpstr>
      <vt:lpstr>Therapeutically Equivalent Substitutes Abuse-Deterrent Claims  Oxaydo®</vt:lpstr>
      <vt:lpstr>Therapeutically Equivalent Substitutes Abuse-Deterrent Claims  Oxaydo®</vt:lpstr>
      <vt:lpstr>Therapeutically Equivalent Substitutes Abuse-Deterrent Claims  Oxaydo®</vt:lpstr>
      <vt:lpstr>Therapeutically Equivalent Substitutes Abuse-Deterrent Claims  Oxaydo®</vt:lpstr>
      <vt:lpstr> Therapeutically Equivalent Substitutes Abuse-Deterrent Claims  Opana ER® </vt:lpstr>
      <vt:lpstr>Therapeutically Equivalent Substitutes Abuse-Deterrent Claims  Opana ER®</vt:lpstr>
      <vt:lpstr>Therapeutically Equivalent Substitutes Abuse-Deterrent Claims  Opana ER®</vt:lpstr>
      <vt:lpstr>Therapeutically Equivalent Substitutes Abuse-Deterrent Claims  Opana ER®</vt:lpstr>
      <vt:lpstr>Therapeutically Equivalent Substitutes Abuse-Deterrent Claims  Opana ER®</vt:lpstr>
      <vt:lpstr>Therapeutically Equivalent Substitutes Abuse-Deterrent Claims  Opana ER®</vt:lpstr>
      <vt:lpstr>Therapeutically Equivalent Substitutes Abuse-Deterrent Claims  Nucynta®</vt:lpstr>
      <vt:lpstr>Therapeutically Equivalent Substitutes Abuse-Deterrent Claims  Nucynta®</vt:lpstr>
      <vt:lpstr>Therapeutically Equivalent Substitutes Abuse-Deterrent Claims  Nucynta®</vt:lpstr>
      <vt:lpstr>Therapeutically Equivalent Substitutes Abuse-Deterrent Claims  Nucynta®</vt:lpstr>
      <vt:lpstr>Therapeutically Equivalent Substitutes Abuse-Deterrent Claims  Nucynta®</vt:lpstr>
      <vt:lpstr>Therapeutically Equivalent Substitutes Abuse-Deterrent Claims  Nucynta®</vt:lpstr>
      <vt:lpstr>Therapeutically Equivalent Substitutes Abuse-Deterrent Claims  Nucynta®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keywords>Drug Formulary Commission Meeting</keywords>
  <lastModifiedBy>AutoBVT</lastModifiedBy>
  <lastPrinted>2016-01-20T13:20:56Z</lastPrinted>
  <dcterms:modified xsi:type="dcterms:W3CDTF">2017-08-22T18:39:03Z</dcterms:modified>
  <revision>2404</revision>
  <dc:title>DFC Meeting Presentation: Meeting of February 4, 2016</dc:title>
</coreProperties>
</file>