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commentAuthors.xml" ContentType="application/vnd.openxmlformats-officedocument.presentationml.commentAuthors+xml"/>
  <Override PartName="/ppt/diagrams/colors1.xml" ContentType="application/vnd.openxmlformats-officedocument.drawingml.diagramColors+xml"/>
  <Override PartName="/ppt/diagrams/data1.xml" ContentType="application/vnd.openxmlformats-officedocument.drawingml.diagramData+xml"/>
  <Override PartName="/ppt/diagrams/drawing1.xml" ContentType="application/vnd.ms-office.drawingml.diagramDrawing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?>
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846" r:id="rId1"/>
    <p:sldMasterId id="2147484473" r:id="rId2"/>
  </p:sldMasterIdLst>
  <p:notesMasterIdLst>
    <p:notesMasterId r:id="rId31"/>
  </p:notesMasterIdLst>
  <p:handoutMasterIdLst>
    <p:handoutMasterId r:id="rId32"/>
  </p:handoutMasterIdLst>
  <p:sldIdLst>
    <p:sldId id="729" r:id="rId3"/>
    <p:sldId id="956" r:id="rId4"/>
    <p:sldId id="880" r:id="rId5"/>
    <p:sldId id="1103" r:id="rId6"/>
    <p:sldId id="1086" r:id="rId7"/>
    <p:sldId id="1087" r:id="rId8"/>
    <p:sldId id="1081" r:id="rId9"/>
    <p:sldId id="1095" r:id="rId10"/>
    <p:sldId id="1089" r:id="rId11"/>
    <p:sldId id="1080" r:id="rId12"/>
    <p:sldId id="1085" r:id="rId13"/>
    <p:sldId id="1088" r:id="rId14"/>
    <p:sldId id="1100" r:id="rId15"/>
    <p:sldId id="1092" r:id="rId16"/>
    <p:sldId id="1093" r:id="rId17"/>
    <p:sldId id="1090" r:id="rId18"/>
    <p:sldId id="1076" r:id="rId19"/>
    <p:sldId id="1084" r:id="rId20"/>
    <p:sldId id="1101" r:id="rId21"/>
    <p:sldId id="1091" r:id="rId22"/>
    <p:sldId id="1096" r:id="rId23"/>
    <p:sldId id="1094" r:id="rId24"/>
    <p:sldId id="1097" r:id="rId25"/>
    <p:sldId id="1098" r:id="rId26"/>
    <p:sldId id="1099" r:id="rId27"/>
    <p:sldId id="1102" r:id="rId28"/>
    <p:sldId id="1000" r:id="rId29"/>
    <p:sldId id="1104" r:id="rId30"/>
  </p:sldIdLst>
  <p:sldSz cx="9144000" cy="6858000" type="screen4x3"/>
  <p:notesSz cx="6894513" cy="91805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ＭＳ Ｐゴシック" pitchFamily="34" charset="-128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ＭＳ Ｐゴシック" pitchFamily="34" charset="-128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ＭＳ Ｐゴシック" pitchFamily="34" charset="-128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ＭＳ Ｐゴシック" pitchFamily="34" charset="-128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ＭＳ Ｐゴシック" pitchFamily="34" charset="-128"/>
        <a:cs typeface="Arial" pitchFamily="34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ＭＳ Ｐゴシック" pitchFamily="34" charset="-128"/>
        <a:cs typeface="Arial" pitchFamily="34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ＭＳ Ｐゴシック" pitchFamily="34" charset="-128"/>
        <a:cs typeface="Arial" pitchFamily="34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ＭＳ Ｐゴシック" pitchFamily="34" charset="-128"/>
        <a:cs typeface="Arial" pitchFamily="34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ＭＳ Ｐゴシック" pitchFamily="34" charset="-128"/>
        <a:cs typeface="Arial" pitchFamily="34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ames lavery" initials="jl" lastIdx="15" clrIdx="0"/>
  <p:cmAuthor id="1" name="JTSUZYC" initials="J" lastIdx="7" clrIdx="1"/>
  <p:cmAuthor id="2" name=" " initials=" " lastIdx="12" clrIdx="2"/>
  <p:cmAuthor id="3" name="Mundy, Jonathan (DPH)" initials="JMM" lastIdx="1" clrIdx="3"/>
  <p:cmAuthor id="4" name=" DDunn" initials=" DD" lastIdx="9" clrIdx="4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66FF"/>
    <a:srgbClr val="0033CC"/>
    <a:srgbClr val="3399FF"/>
    <a:srgbClr val="FFFF00"/>
    <a:srgbClr val="66CCFF"/>
    <a:srgbClr val="FFFF66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429" autoAdjust="0"/>
    <p:restoredTop sz="95608" autoAdjust="0"/>
  </p:normalViewPr>
  <p:slideViewPr>
    <p:cSldViewPr snapToGrid="0" snapToObjects="1">
      <p:cViewPr>
        <p:scale>
          <a:sx n="66" d="100"/>
          <a:sy n="66" d="100"/>
        </p:scale>
        <p:origin x="-1987" y="-859"/>
      </p:cViewPr>
      <p:guideLst>
        <p:guide orient="horz" pos="4176"/>
        <p:guide orient="horz" pos="1278"/>
        <p:guide orient="horz" pos="1440"/>
        <p:guide pos="432"/>
      </p:guideLst>
    </p:cSldViewPr>
  </p:slideViewPr>
  <p:outlineViewPr>
    <p:cViewPr>
      <p:scale>
        <a:sx n="33" d="100"/>
        <a:sy n="33" d="100"/>
      </p:scale>
      <p:origin x="0" y="6444"/>
    </p:cViewPr>
  </p:outlin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>
        <p:scale>
          <a:sx n="100" d="100"/>
          <a:sy n="100" d="100"/>
        </p:scale>
        <p:origin x="-3552" y="-72"/>
      </p:cViewPr>
      <p:guideLst>
        <p:guide orient="horz" pos="2893"/>
        <p:guide pos="3231"/>
      </p:guideLst>
    </p:cSldViewPr>
  </p:notesViewPr>
  <p:gridSpacing cx="76200" cy="76200"/>
</p:viewPr>
</file>

<file path=ppt/_rels/presentation.xml.rels><?xml version="1.0" encoding="UTF-8"?>

<Relationships xmlns="http://schemas.openxmlformats.org/package/2006/relationships">
  <Relationship Id="rId1" Type="http://schemas.openxmlformats.org/officeDocument/2006/relationships/slideMaster" Target="slideMasters/slideMaster1.xml"/>
  <Relationship Id="rId10" Type="http://schemas.openxmlformats.org/officeDocument/2006/relationships/slide" Target="slides/slide8.xml"/>
  <Relationship Id="rId11" Type="http://schemas.openxmlformats.org/officeDocument/2006/relationships/slide" Target="slides/slide9.xml"/>
  <Relationship Id="rId12" Type="http://schemas.openxmlformats.org/officeDocument/2006/relationships/slide" Target="slides/slide10.xml"/>
  <Relationship Id="rId13" Type="http://schemas.openxmlformats.org/officeDocument/2006/relationships/slide" Target="slides/slide11.xml"/>
  <Relationship Id="rId14" Type="http://schemas.openxmlformats.org/officeDocument/2006/relationships/slide" Target="slides/slide12.xml"/>
  <Relationship Id="rId15" Type="http://schemas.openxmlformats.org/officeDocument/2006/relationships/slide" Target="slides/slide13.xml"/>
  <Relationship Id="rId16" Type="http://schemas.openxmlformats.org/officeDocument/2006/relationships/slide" Target="slides/slide14.xml"/>
  <Relationship Id="rId17" Type="http://schemas.openxmlformats.org/officeDocument/2006/relationships/slide" Target="slides/slide15.xml"/>
  <Relationship Id="rId18" Type="http://schemas.openxmlformats.org/officeDocument/2006/relationships/slide" Target="slides/slide16.xml"/>
  <Relationship Id="rId19" Type="http://schemas.openxmlformats.org/officeDocument/2006/relationships/slide" Target="slides/slide17.xml"/>
  <Relationship Id="rId2" Type="http://schemas.openxmlformats.org/officeDocument/2006/relationships/slideMaster" Target="slideMasters/slideMaster2.xml"/>
  <Relationship Id="rId20" Type="http://schemas.openxmlformats.org/officeDocument/2006/relationships/slide" Target="slides/slide18.xml"/>
  <Relationship Id="rId21" Type="http://schemas.openxmlformats.org/officeDocument/2006/relationships/slide" Target="slides/slide19.xml"/>
  <Relationship Id="rId22" Type="http://schemas.openxmlformats.org/officeDocument/2006/relationships/slide" Target="slides/slide20.xml"/>
  <Relationship Id="rId23" Type="http://schemas.openxmlformats.org/officeDocument/2006/relationships/slide" Target="slides/slide21.xml"/>
  <Relationship Id="rId24" Type="http://schemas.openxmlformats.org/officeDocument/2006/relationships/slide" Target="slides/slide22.xml"/>
  <Relationship Id="rId25" Type="http://schemas.openxmlformats.org/officeDocument/2006/relationships/slide" Target="slides/slide23.xml"/>
  <Relationship Id="rId26" Type="http://schemas.openxmlformats.org/officeDocument/2006/relationships/slide" Target="slides/slide24.xml"/>
  <Relationship Id="rId27" Type="http://schemas.openxmlformats.org/officeDocument/2006/relationships/slide" Target="slides/slide25.xml"/>
  <Relationship Id="rId28" Type="http://schemas.openxmlformats.org/officeDocument/2006/relationships/slide" Target="slides/slide26.xml"/>
  <Relationship Id="rId29" Type="http://schemas.openxmlformats.org/officeDocument/2006/relationships/slide" Target="slides/slide27.xml"/>
  <Relationship Id="rId3" Type="http://schemas.openxmlformats.org/officeDocument/2006/relationships/slide" Target="slides/slide1.xml"/>
  <Relationship Id="rId30" Type="http://schemas.openxmlformats.org/officeDocument/2006/relationships/slide" Target="slides/slide28.xml"/>
  <Relationship Id="rId31" Type="http://schemas.openxmlformats.org/officeDocument/2006/relationships/notesMaster" Target="notesMasters/notesMaster1.xml"/>
  <Relationship Id="rId32" Type="http://schemas.openxmlformats.org/officeDocument/2006/relationships/handoutMaster" Target="handoutMasters/handoutMaster1.xml"/>
  <Relationship Id="rId33" Type="http://schemas.openxmlformats.org/officeDocument/2006/relationships/commentAuthors" Target="commentAuthors.xml"/>
  <Relationship Id="rId34" Type="http://schemas.openxmlformats.org/officeDocument/2006/relationships/presProps" Target="presProps.xml"/>
  <Relationship Id="rId35" Type="http://schemas.openxmlformats.org/officeDocument/2006/relationships/viewProps" Target="viewProps.xml"/>
  <Relationship Id="rId36" Type="http://schemas.openxmlformats.org/officeDocument/2006/relationships/theme" Target="theme/theme1.xml"/>
  <Relationship Id="rId37" Type="http://schemas.openxmlformats.org/officeDocument/2006/relationships/tableStyles" Target="tableStyles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slide" Target="slides/slide7.xml"/>
</Relationships>
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C081D27-E5AB-4D3C-AB1E-ACA9A1C0B469}" type="doc">
      <dgm:prSet loTypeId="urn:microsoft.com/office/officeart/2005/8/layout/arrow2" loCatId="process" qsTypeId="urn:microsoft.com/office/officeart/2005/8/quickstyle/simple2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B0487574-E912-4B46-A022-9832AA176213}">
      <dgm:prSet phldrT="[Text]" custT="1"/>
      <dgm:spPr/>
      <dgm:t>
        <a:bodyPr/>
        <a:lstStyle/>
        <a:p>
          <a:r>
            <a:rPr lang="en-US" sz="1400" dirty="0" smtClean="0"/>
            <a:t>Drug Formulary Commission Statutory Mission</a:t>
          </a:r>
          <a:endParaRPr lang="en-US" sz="1400" dirty="0"/>
        </a:p>
      </dgm:t>
    </dgm:pt>
    <dgm:pt modelId="{BA7C6B8D-475E-4758-9903-E131F8E6D3E4}" type="parTrans" cxnId="{3577C0AF-03D4-4A25-8639-0EF638A3501A}">
      <dgm:prSet/>
      <dgm:spPr/>
      <dgm:t>
        <a:bodyPr/>
        <a:lstStyle/>
        <a:p>
          <a:endParaRPr lang="en-US"/>
        </a:p>
      </dgm:t>
    </dgm:pt>
    <dgm:pt modelId="{E407BEAC-D2D3-42FE-B9E9-05A19100838B}" type="sibTrans" cxnId="{3577C0AF-03D4-4A25-8639-0EF638A3501A}">
      <dgm:prSet/>
      <dgm:spPr/>
      <dgm:t>
        <a:bodyPr/>
        <a:lstStyle/>
        <a:p>
          <a:endParaRPr lang="en-US"/>
        </a:p>
      </dgm:t>
    </dgm:pt>
    <dgm:pt modelId="{7ED39856-B5C7-44A9-8D0B-00D5DC7EC893}">
      <dgm:prSet phldrT="[Text]" custT="1"/>
      <dgm:spPr/>
      <dgm:t>
        <a:bodyPr/>
        <a:lstStyle/>
        <a:p>
          <a:r>
            <a:rPr lang="en-US" sz="1400" dirty="0" smtClean="0"/>
            <a:t>Schedule II and III Opioid Universe</a:t>
          </a:r>
          <a:endParaRPr lang="en-US" sz="1400" dirty="0"/>
        </a:p>
      </dgm:t>
    </dgm:pt>
    <dgm:pt modelId="{EEFE08BF-DF22-4C15-A655-8FDF7DEF575A}" type="parTrans" cxnId="{4A818823-1CAF-4E01-8B53-627F3BDD0E62}">
      <dgm:prSet/>
      <dgm:spPr/>
      <dgm:t>
        <a:bodyPr/>
        <a:lstStyle/>
        <a:p>
          <a:endParaRPr lang="en-US"/>
        </a:p>
      </dgm:t>
    </dgm:pt>
    <dgm:pt modelId="{8EBF59F8-5DC6-475C-A489-76A61ACB797E}" type="sibTrans" cxnId="{4A818823-1CAF-4E01-8B53-627F3BDD0E62}">
      <dgm:prSet/>
      <dgm:spPr/>
      <dgm:t>
        <a:bodyPr/>
        <a:lstStyle/>
        <a:p>
          <a:endParaRPr lang="en-US"/>
        </a:p>
      </dgm:t>
    </dgm:pt>
    <dgm:pt modelId="{688F2228-C1F7-410B-BDA0-4E316FB63FA3}">
      <dgm:prSet phldrT="[Text]" custT="1"/>
      <dgm:spPr/>
      <dgm:t>
        <a:bodyPr/>
        <a:lstStyle/>
        <a:p>
          <a:r>
            <a:rPr lang="en-US" sz="1400" u="sng" dirty="0" smtClean="0"/>
            <a:t>Component 1: </a:t>
          </a:r>
          <a:r>
            <a:rPr lang="en-US" sz="1400" dirty="0" smtClean="0"/>
            <a:t>Drugs Of Heightened Public Health Risk</a:t>
          </a:r>
          <a:endParaRPr lang="en-US" sz="1400" dirty="0"/>
        </a:p>
      </dgm:t>
    </dgm:pt>
    <dgm:pt modelId="{E0E799F1-CB5F-4480-8F86-3CC17D344565}" type="parTrans" cxnId="{41EEE686-46AF-4726-BD51-F25B28273185}">
      <dgm:prSet/>
      <dgm:spPr/>
      <dgm:t>
        <a:bodyPr/>
        <a:lstStyle/>
        <a:p>
          <a:endParaRPr lang="en-US"/>
        </a:p>
      </dgm:t>
    </dgm:pt>
    <dgm:pt modelId="{9DC06DF3-CCD2-46FF-B4EC-2E9FCD53E4E5}" type="sibTrans" cxnId="{41EEE686-46AF-4726-BD51-F25B28273185}">
      <dgm:prSet/>
      <dgm:spPr/>
      <dgm:t>
        <a:bodyPr/>
        <a:lstStyle/>
        <a:p>
          <a:endParaRPr lang="en-US"/>
        </a:p>
      </dgm:t>
    </dgm:pt>
    <dgm:pt modelId="{F9D5B495-6EB8-4354-8B76-23693A36DD9D}">
      <dgm:prSet phldrT="[Text]" custT="1"/>
      <dgm:spPr/>
      <dgm:t>
        <a:bodyPr/>
        <a:lstStyle/>
        <a:p>
          <a:r>
            <a:rPr lang="en-US" sz="1400" u="sng" dirty="0" smtClean="0"/>
            <a:t>Component 2: </a:t>
          </a:r>
          <a:r>
            <a:rPr lang="en-US" sz="1400" u="none" dirty="0" smtClean="0"/>
            <a:t>Drug Formulary Therapeutic Substitutes With Abuse Deterrent Properties</a:t>
          </a:r>
          <a:endParaRPr lang="en-US" sz="1400" u="none" dirty="0"/>
        </a:p>
      </dgm:t>
    </dgm:pt>
    <dgm:pt modelId="{01EFF1AC-458F-46E6-9EC1-EA81C17D8B2B}" type="parTrans" cxnId="{22471F8B-C1D8-4541-ABCC-FC283047F20E}">
      <dgm:prSet/>
      <dgm:spPr/>
      <dgm:t>
        <a:bodyPr/>
        <a:lstStyle/>
        <a:p>
          <a:endParaRPr lang="en-US"/>
        </a:p>
      </dgm:t>
    </dgm:pt>
    <dgm:pt modelId="{50EF21E4-5A15-4FCA-BB75-6825CECA82E0}" type="sibTrans" cxnId="{22471F8B-C1D8-4541-ABCC-FC283047F20E}">
      <dgm:prSet/>
      <dgm:spPr/>
      <dgm:t>
        <a:bodyPr/>
        <a:lstStyle/>
        <a:p>
          <a:endParaRPr lang="en-US"/>
        </a:p>
      </dgm:t>
    </dgm:pt>
    <dgm:pt modelId="{D2EC3C59-DF47-4083-ADFB-BFF8C35D42AA}">
      <dgm:prSet phldrT="[Text]" custT="1"/>
      <dgm:spPr/>
      <dgm:t>
        <a:bodyPr/>
        <a:lstStyle/>
        <a:p>
          <a:r>
            <a:rPr lang="en-US" sz="1400" u="sng" dirty="0" smtClean="0"/>
            <a:t>Component 3: </a:t>
          </a:r>
          <a:r>
            <a:rPr lang="en-US" sz="1400" u="none" dirty="0" smtClean="0"/>
            <a:t>“Cross Walk”</a:t>
          </a:r>
          <a:endParaRPr lang="en-US" sz="1400" u="none" dirty="0"/>
        </a:p>
      </dgm:t>
    </dgm:pt>
    <dgm:pt modelId="{D6E7B609-E4D3-4783-A904-A2295E3B4098}" type="parTrans" cxnId="{B47875D2-2B46-465C-B629-4B28BDDA86F2}">
      <dgm:prSet/>
      <dgm:spPr/>
      <dgm:t>
        <a:bodyPr/>
        <a:lstStyle/>
        <a:p>
          <a:endParaRPr lang="en-US"/>
        </a:p>
      </dgm:t>
    </dgm:pt>
    <dgm:pt modelId="{285F071C-1579-42A6-8B96-09A93377B43F}" type="sibTrans" cxnId="{B47875D2-2B46-465C-B629-4B28BDDA86F2}">
      <dgm:prSet/>
      <dgm:spPr/>
      <dgm:t>
        <a:bodyPr/>
        <a:lstStyle/>
        <a:p>
          <a:endParaRPr lang="en-US"/>
        </a:p>
      </dgm:t>
    </dgm:pt>
    <dgm:pt modelId="{61C356CD-5674-42E3-8297-3B315095E45D}">
      <dgm:prSet phldrT="[Text]" custScaleX="229542" custScaleY="16107" custLinFactNeighborX="-3803" custLinFactNeighborY="-15429"/>
      <dgm:spPr/>
      <dgm:t>
        <a:bodyPr/>
        <a:lstStyle/>
        <a:p>
          <a:endParaRPr lang="en-US"/>
        </a:p>
      </dgm:t>
    </dgm:pt>
    <dgm:pt modelId="{6758815F-1805-4FE7-853C-013F2BE40D1E}" type="parTrans" cxnId="{FB4267B7-2A98-48BE-B17F-4468E820AFF3}">
      <dgm:prSet/>
      <dgm:spPr/>
      <dgm:t>
        <a:bodyPr/>
        <a:lstStyle/>
        <a:p>
          <a:endParaRPr lang="en-US"/>
        </a:p>
      </dgm:t>
    </dgm:pt>
    <dgm:pt modelId="{CD757A28-C541-4C17-A8F8-B5A6449822A6}" type="sibTrans" cxnId="{FB4267B7-2A98-48BE-B17F-4468E820AFF3}">
      <dgm:prSet/>
      <dgm:spPr/>
      <dgm:t>
        <a:bodyPr/>
        <a:lstStyle/>
        <a:p>
          <a:endParaRPr lang="en-US"/>
        </a:p>
      </dgm:t>
    </dgm:pt>
    <dgm:pt modelId="{9D9EF86C-1816-42EB-B82B-A76EB1EEC75B}" type="pres">
      <dgm:prSet presAssocID="{7C081D27-E5AB-4D3C-AB1E-ACA9A1C0B469}" presName="arrowDiagram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5DF0C62-7BD8-4140-8541-89316449C2D3}" type="pres">
      <dgm:prSet presAssocID="{7C081D27-E5AB-4D3C-AB1E-ACA9A1C0B469}" presName="arrow" presStyleLbl="bgShp" presStyleIdx="0" presStyleCnt="1" custScaleX="118813" custLinFactNeighborX="-3788"/>
      <dgm:spPr>
        <a:gradFill rotWithShape="0">
          <a:gsLst>
            <a:gs pos="0">
              <a:srgbClr val="0070C0"/>
            </a:gs>
            <a:gs pos="50000">
              <a:schemeClr val="accent1">
                <a:shade val="67500"/>
                <a:satMod val="115000"/>
              </a:schemeClr>
            </a:gs>
            <a:gs pos="100000">
              <a:schemeClr val="accent1">
                <a:shade val="100000"/>
                <a:satMod val="115000"/>
              </a:schemeClr>
            </a:gs>
          </a:gsLst>
          <a:lin ang="5400000" scaled="0"/>
        </a:gradFill>
      </dgm:spPr>
    </dgm:pt>
    <dgm:pt modelId="{4EFCF47A-6A58-422A-BC45-DD5BE2A9618F}" type="pres">
      <dgm:prSet presAssocID="{7C081D27-E5AB-4D3C-AB1E-ACA9A1C0B469}" presName="arrowDiagram5" presStyleCnt="0"/>
      <dgm:spPr/>
    </dgm:pt>
    <dgm:pt modelId="{237437B4-4FAA-4C7C-BDDE-901A8C41DBCF}" type="pres">
      <dgm:prSet presAssocID="{B0487574-E912-4B46-A022-9832AA176213}" presName="bullet5a" presStyleLbl="node1" presStyleIdx="0" presStyleCnt="5" custLinFactX="-205051" custLinFactY="59201" custLinFactNeighborX="-300000" custLinFactNeighborY="100000"/>
      <dgm:spPr>
        <a:solidFill>
          <a:srgbClr val="00B050"/>
        </a:solidFill>
      </dgm:spPr>
    </dgm:pt>
    <dgm:pt modelId="{9B03C6CA-A068-4E1A-90F2-AB34F75377A1}" type="pres">
      <dgm:prSet presAssocID="{B0487574-E912-4B46-A022-9832AA176213}" presName="textBox5a" presStyleLbl="revTx" presStyleIdx="0" presStyleCnt="5" custScaleX="236148" custScaleY="68067" custLinFactNeighborX="-43372" custLinFactNeighborY="2360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9385027-6802-414F-9D23-1A9CEDD1AFDF}" type="pres">
      <dgm:prSet presAssocID="{7ED39856-B5C7-44A9-8D0B-00D5DC7EC893}" presName="bullet5b" presStyleLbl="node1" presStyleIdx="1" presStyleCnt="5" custLinFactX="-100000" custLinFactNeighborX="-170062" custLinFactNeighborY="87682"/>
      <dgm:spPr>
        <a:solidFill>
          <a:srgbClr val="00B050"/>
        </a:solidFill>
      </dgm:spPr>
    </dgm:pt>
    <dgm:pt modelId="{74F8581E-0C32-4195-AA3A-D45E364BFC40}" type="pres">
      <dgm:prSet presAssocID="{7ED39856-B5C7-44A9-8D0B-00D5DC7EC893}" presName="textBox5b" presStyleLbl="revTx" presStyleIdx="1" presStyleCnt="5" custScaleX="229542" custScaleY="16107" custLinFactNeighborX="-3803" custLinFactNeighborY="-1542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D62ED7A-4E41-4BEA-9FA7-668958BA784D}" type="pres">
      <dgm:prSet presAssocID="{688F2228-C1F7-410B-BDA0-4E316FB63FA3}" presName="bullet5c" presStyleLbl="node1" presStyleIdx="2" presStyleCnt="5" custLinFactX="-100000" custLinFactY="7849" custLinFactNeighborX="-163047" custLinFactNeighborY="100000"/>
      <dgm:spPr>
        <a:solidFill>
          <a:srgbClr val="00B050"/>
        </a:solidFill>
      </dgm:spPr>
    </dgm:pt>
    <dgm:pt modelId="{A8D5B825-0288-4C77-B597-21F30E7D1CBE}" type="pres">
      <dgm:prSet presAssocID="{688F2228-C1F7-410B-BDA0-4E316FB63FA3}" presName="textBox5c" presStyleLbl="revTx" presStyleIdx="2" presStyleCnt="5" custScaleX="167123" custScaleY="13728" custLinFactNeighborX="-70655" custLinFactNeighborY="-1761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3DA7405-021C-4B5A-ADC8-7545A7A5F23C}" type="pres">
      <dgm:prSet presAssocID="{F9D5B495-6EB8-4354-8B76-23693A36DD9D}" presName="bullet5d" presStyleLbl="node1" presStyleIdx="3" presStyleCnt="5" custScaleX="134946" custScaleY="128933" custLinFactX="-100000" custLinFactNeighborX="-149198" custLinFactNeighborY="83088"/>
      <dgm:spPr>
        <a:solidFill>
          <a:srgbClr val="FF0000"/>
        </a:solidFill>
        <a:ln>
          <a:solidFill>
            <a:schemeClr val="bg1"/>
          </a:solidFill>
        </a:ln>
      </dgm:spPr>
      <dgm:t>
        <a:bodyPr/>
        <a:lstStyle/>
        <a:p>
          <a:endParaRPr lang="en-US"/>
        </a:p>
      </dgm:t>
    </dgm:pt>
    <dgm:pt modelId="{E6149B46-4296-456B-8851-78FC50163057}" type="pres">
      <dgm:prSet presAssocID="{F9D5B495-6EB8-4354-8B76-23693A36DD9D}" presName="textBox5d" presStyleLbl="revTx" presStyleIdx="3" presStyleCnt="5" custScaleX="265280" custScaleY="10749" custLinFactNeighborX="-25253" custLinFactNeighborY="-2140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43EB9E5-50C9-41FF-9CEA-0C16B0ABED58}" type="pres">
      <dgm:prSet presAssocID="{D2EC3C59-DF47-4083-ADFB-BFF8C35D42AA}" presName="bullet5e" presStyleLbl="node1" presStyleIdx="4" presStyleCnt="5" custLinFactX="-100000" custLinFactNeighborX="-125355" custLinFactNeighborY="55780"/>
      <dgm:spPr>
        <a:solidFill>
          <a:srgbClr val="00B050"/>
        </a:solidFill>
      </dgm:spPr>
      <dgm:t>
        <a:bodyPr/>
        <a:lstStyle/>
        <a:p>
          <a:endParaRPr lang="en-US"/>
        </a:p>
      </dgm:t>
    </dgm:pt>
    <dgm:pt modelId="{DFBA22D8-9899-49A1-AC07-385FC0187D0F}" type="pres">
      <dgm:prSet presAssocID="{D2EC3C59-DF47-4083-ADFB-BFF8C35D42AA}" presName="textBox5e" presStyleLbl="revTx" presStyleIdx="4" presStyleCnt="5" custScaleX="202904" custScaleY="11068" custLinFactNeighborX="-68055" custLinFactNeighborY="-2415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B7F1252-0C30-45F6-8CEA-58177AE24BEF}" type="presOf" srcId="{D2EC3C59-DF47-4083-ADFB-BFF8C35D42AA}" destId="{DFBA22D8-9899-49A1-AC07-385FC0187D0F}" srcOrd="0" destOrd="0" presId="urn:microsoft.com/office/officeart/2005/8/layout/arrow2"/>
    <dgm:cxn modelId="{22471F8B-C1D8-4541-ABCC-FC283047F20E}" srcId="{7C081D27-E5AB-4D3C-AB1E-ACA9A1C0B469}" destId="{F9D5B495-6EB8-4354-8B76-23693A36DD9D}" srcOrd="3" destOrd="0" parTransId="{01EFF1AC-458F-46E6-9EC1-EA81C17D8B2B}" sibTransId="{50EF21E4-5A15-4FCA-BB75-6825CECA82E0}"/>
    <dgm:cxn modelId="{B47875D2-2B46-465C-B629-4B28BDDA86F2}" srcId="{7C081D27-E5AB-4D3C-AB1E-ACA9A1C0B469}" destId="{D2EC3C59-DF47-4083-ADFB-BFF8C35D42AA}" srcOrd="4" destOrd="0" parTransId="{D6E7B609-E4D3-4783-A904-A2295E3B4098}" sibTransId="{285F071C-1579-42A6-8B96-09A93377B43F}"/>
    <dgm:cxn modelId="{3577C0AF-03D4-4A25-8639-0EF638A3501A}" srcId="{7C081D27-E5AB-4D3C-AB1E-ACA9A1C0B469}" destId="{B0487574-E912-4B46-A022-9832AA176213}" srcOrd="0" destOrd="0" parTransId="{BA7C6B8D-475E-4758-9903-E131F8E6D3E4}" sibTransId="{E407BEAC-D2D3-42FE-B9E9-05A19100838B}"/>
    <dgm:cxn modelId="{41EEE686-46AF-4726-BD51-F25B28273185}" srcId="{7C081D27-E5AB-4D3C-AB1E-ACA9A1C0B469}" destId="{688F2228-C1F7-410B-BDA0-4E316FB63FA3}" srcOrd="2" destOrd="0" parTransId="{E0E799F1-CB5F-4480-8F86-3CC17D344565}" sibTransId="{9DC06DF3-CCD2-46FF-B4EC-2E9FCD53E4E5}"/>
    <dgm:cxn modelId="{169CAEB4-FABE-4953-8D8E-7F8F221495AC}" type="presOf" srcId="{F9D5B495-6EB8-4354-8B76-23693A36DD9D}" destId="{E6149B46-4296-456B-8851-78FC50163057}" srcOrd="0" destOrd="0" presId="urn:microsoft.com/office/officeart/2005/8/layout/arrow2"/>
    <dgm:cxn modelId="{5F356888-17EE-4B86-9442-8A658FF6EC1C}" type="presOf" srcId="{688F2228-C1F7-410B-BDA0-4E316FB63FA3}" destId="{A8D5B825-0288-4C77-B597-21F30E7D1CBE}" srcOrd="0" destOrd="0" presId="urn:microsoft.com/office/officeart/2005/8/layout/arrow2"/>
    <dgm:cxn modelId="{B9B3645B-6275-4C42-9B7E-8DB64F6B6375}" type="presOf" srcId="{B0487574-E912-4B46-A022-9832AA176213}" destId="{9B03C6CA-A068-4E1A-90F2-AB34F75377A1}" srcOrd="0" destOrd="0" presId="urn:microsoft.com/office/officeart/2005/8/layout/arrow2"/>
    <dgm:cxn modelId="{4A818823-1CAF-4E01-8B53-627F3BDD0E62}" srcId="{7C081D27-E5AB-4D3C-AB1E-ACA9A1C0B469}" destId="{7ED39856-B5C7-44A9-8D0B-00D5DC7EC893}" srcOrd="1" destOrd="0" parTransId="{EEFE08BF-DF22-4C15-A655-8FDF7DEF575A}" sibTransId="{8EBF59F8-5DC6-475C-A489-76A61ACB797E}"/>
    <dgm:cxn modelId="{1139F0CD-6265-4A40-9D6C-31D67AFCBAD7}" type="presOf" srcId="{7ED39856-B5C7-44A9-8D0B-00D5DC7EC893}" destId="{74F8581E-0C32-4195-AA3A-D45E364BFC40}" srcOrd="0" destOrd="0" presId="urn:microsoft.com/office/officeart/2005/8/layout/arrow2"/>
    <dgm:cxn modelId="{C6922474-5362-4B8D-A07C-ACBAE1256C99}" type="presOf" srcId="{7C081D27-E5AB-4D3C-AB1E-ACA9A1C0B469}" destId="{9D9EF86C-1816-42EB-B82B-A76EB1EEC75B}" srcOrd="0" destOrd="0" presId="urn:microsoft.com/office/officeart/2005/8/layout/arrow2"/>
    <dgm:cxn modelId="{FB4267B7-2A98-48BE-B17F-4468E820AFF3}" srcId="{7C081D27-E5AB-4D3C-AB1E-ACA9A1C0B469}" destId="{61C356CD-5674-42E3-8297-3B315095E45D}" srcOrd="5" destOrd="0" parTransId="{6758815F-1805-4FE7-853C-013F2BE40D1E}" sibTransId="{CD757A28-C541-4C17-A8F8-B5A6449822A6}"/>
    <dgm:cxn modelId="{A86ECB3B-23C9-45BA-BF39-64E8A1070F01}" type="presParOf" srcId="{9D9EF86C-1816-42EB-B82B-A76EB1EEC75B}" destId="{35DF0C62-7BD8-4140-8541-89316449C2D3}" srcOrd="0" destOrd="0" presId="urn:microsoft.com/office/officeart/2005/8/layout/arrow2"/>
    <dgm:cxn modelId="{4CEDAD15-C9A3-4DB5-93C4-C65DE6AF7272}" type="presParOf" srcId="{9D9EF86C-1816-42EB-B82B-A76EB1EEC75B}" destId="{4EFCF47A-6A58-422A-BC45-DD5BE2A9618F}" srcOrd="1" destOrd="0" presId="urn:microsoft.com/office/officeart/2005/8/layout/arrow2"/>
    <dgm:cxn modelId="{E7200645-776A-4A66-8E99-19A5B4FBE1A6}" type="presParOf" srcId="{4EFCF47A-6A58-422A-BC45-DD5BE2A9618F}" destId="{237437B4-4FAA-4C7C-BDDE-901A8C41DBCF}" srcOrd="0" destOrd="0" presId="urn:microsoft.com/office/officeart/2005/8/layout/arrow2"/>
    <dgm:cxn modelId="{0160E147-FF9D-4918-92DF-C40A4C2C64FB}" type="presParOf" srcId="{4EFCF47A-6A58-422A-BC45-DD5BE2A9618F}" destId="{9B03C6CA-A068-4E1A-90F2-AB34F75377A1}" srcOrd="1" destOrd="0" presId="urn:microsoft.com/office/officeart/2005/8/layout/arrow2"/>
    <dgm:cxn modelId="{C239638F-65D4-4E12-B95C-BDF092F387F4}" type="presParOf" srcId="{4EFCF47A-6A58-422A-BC45-DD5BE2A9618F}" destId="{39385027-6802-414F-9D23-1A9CEDD1AFDF}" srcOrd="2" destOrd="0" presId="urn:microsoft.com/office/officeart/2005/8/layout/arrow2"/>
    <dgm:cxn modelId="{F99E5998-53B8-4B62-95C3-D897E626C840}" type="presParOf" srcId="{4EFCF47A-6A58-422A-BC45-DD5BE2A9618F}" destId="{74F8581E-0C32-4195-AA3A-D45E364BFC40}" srcOrd="3" destOrd="0" presId="urn:microsoft.com/office/officeart/2005/8/layout/arrow2"/>
    <dgm:cxn modelId="{D8A9F5E3-F7B1-4115-B0B3-12C2D7D44F7E}" type="presParOf" srcId="{4EFCF47A-6A58-422A-BC45-DD5BE2A9618F}" destId="{ED62ED7A-4E41-4BEA-9FA7-668958BA784D}" srcOrd="4" destOrd="0" presId="urn:microsoft.com/office/officeart/2005/8/layout/arrow2"/>
    <dgm:cxn modelId="{DD0C149F-567E-46B6-9CD4-4FBF4A4F68C8}" type="presParOf" srcId="{4EFCF47A-6A58-422A-BC45-DD5BE2A9618F}" destId="{A8D5B825-0288-4C77-B597-21F30E7D1CBE}" srcOrd="5" destOrd="0" presId="urn:microsoft.com/office/officeart/2005/8/layout/arrow2"/>
    <dgm:cxn modelId="{49BCB1E6-002B-4F16-A789-7CB08604A276}" type="presParOf" srcId="{4EFCF47A-6A58-422A-BC45-DD5BE2A9618F}" destId="{33DA7405-021C-4B5A-ADC8-7545A7A5F23C}" srcOrd="6" destOrd="0" presId="urn:microsoft.com/office/officeart/2005/8/layout/arrow2"/>
    <dgm:cxn modelId="{56475E10-68DA-43B7-A1B2-2FA9BC3F73F8}" type="presParOf" srcId="{4EFCF47A-6A58-422A-BC45-DD5BE2A9618F}" destId="{E6149B46-4296-456B-8851-78FC50163057}" srcOrd="7" destOrd="0" presId="urn:microsoft.com/office/officeart/2005/8/layout/arrow2"/>
    <dgm:cxn modelId="{A826280E-E4DA-495D-A283-C4F3B5DA710E}" type="presParOf" srcId="{4EFCF47A-6A58-422A-BC45-DD5BE2A9618F}" destId="{943EB9E5-50C9-41FF-9CEA-0C16B0ABED58}" srcOrd="8" destOrd="0" presId="urn:microsoft.com/office/officeart/2005/8/layout/arrow2"/>
    <dgm:cxn modelId="{0FD56D04-F6EE-434C-9E3C-D1FC9E34C7C6}" type="presParOf" srcId="{4EFCF47A-6A58-422A-BC45-DD5BE2A9618F}" destId="{DFBA22D8-9899-49A1-AC07-385FC0187D0F}" srcOrd="9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5DF0C62-7BD8-4140-8541-89316449C2D3}">
      <dsp:nvSpPr>
        <dsp:cNvPr id="0" name=""/>
        <dsp:cNvSpPr/>
      </dsp:nvSpPr>
      <dsp:spPr>
        <a:xfrm>
          <a:off x="-33334" y="0"/>
          <a:ext cx="8963015" cy="4714875"/>
        </a:xfrm>
        <a:prstGeom prst="swooshArrow">
          <a:avLst>
            <a:gd name="adj1" fmla="val 25000"/>
            <a:gd name="adj2" fmla="val 25000"/>
          </a:avLst>
        </a:prstGeom>
        <a:gradFill rotWithShape="0">
          <a:gsLst>
            <a:gs pos="0">
              <a:srgbClr val="0070C0"/>
            </a:gs>
            <a:gs pos="50000">
              <a:schemeClr val="accent1">
                <a:shade val="67500"/>
                <a:satMod val="115000"/>
              </a:schemeClr>
            </a:gs>
            <a:gs pos="100000">
              <a:schemeClr val="accent1">
                <a:shade val="100000"/>
                <a:satMod val="115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37437B4-4FAA-4C7C-BDDE-901A8C41DBCF}">
      <dsp:nvSpPr>
        <dsp:cNvPr id="0" name=""/>
        <dsp:cNvSpPr/>
      </dsp:nvSpPr>
      <dsp:spPr>
        <a:xfrm>
          <a:off x="543036" y="3782206"/>
          <a:ext cx="173507" cy="173507"/>
        </a:xfrm>
        <a:prstGeom prst="ellipse">
          <a:avLst/>
        </a:prstGeom>
        <a:solidFill>
          <a:srgbClr val="00B050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9B03C6CA-A068-4E1A-90F2-AB34F75377A1}">
      <dsp:nvSpPr>
        <dsp:cNvPr id="0" name=""/>
        <dsp:cNvSpPr/>
      </dsp:nvSpPr>
      <dsp:spPr>
        <a:xfrm>
          <a:off x="404739" y="3951067"/>
          <a:ext cx="2333703" cy="76380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938" tIns="0" rIns="0" bIns="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Drug Formulary Commission Statutory Mission</a:t>
          </a:r>
          <a:endParaRPr lang="en-US" sz="1400" kern="1200" dirty="0"/>
        </a:p>
      </dsp:txBody>
      <dsp:txXfrm>
        <a:off x="404739" y="3951067"/>
        <a:ext cx="2333703" cy="763807"/>
      </dsp:txXfrm>
    </dsp:sp>
    <dsp:sp modelId="{39385027-6802-414F-9D23-1A9CEDD1AFDF}">
      <dsp:nvSpPr>
        <dsp:cNvPr id="0" name=""/>
        <dsp:cNvSpPr/>
      </dsp:nvSpPr>
      <dsp:spPr>
        <a:xfrm>
          <a:off x="1625114" y="2841677"/>
          <a:ext cx="271576" cy="271576"/>
        </a:xfrm>
        <a:prstGeom prst="ellipse">
          <a:avLst/>
        </a:prstGeom>
        <a:solidFill>
          <a:srgbClr val="00B050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74F8581E-0C32-4195-AA3A-D45E364BFC40}">
      <dsp:nvSpPr>
        <dsp:cNvPr id="0" name=""/>
        <dsp:cNvSpPr/>
      </dsp:nvSpPr>
      <dsp:spPr>
        <a:xfrm>
          <a:off x="1635596" y="3263204"/>
          <a:ext cx="2874487" cy="3181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3903" tIns="0" rIns="0" bIns="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Schedule II and III Opioid Universe</a:t>
          </a:r>
          <a:endParaRPr lang="en-US" sz="1400" kern="1200" dirty="0"/>
        </a:p>
      </dsp:txBody>
      <dsp:txXfrm>
        <a:off x="1635596" y="3263204"/>
        <a:ext cx="2874487" cy="318199"/>
      </dsp:txXfrm>
    </dsp:sp>
    <dsp:sp modelId="{ED62ED7A-4E41-4BEA-9FA7-668958BA784D}">
      <dsp:nvSpPr>
        <dsp:cNvPr id="0" name=""/>
        <dsp:cNvSpPr/>
      </dsp:nvSpPr>
      <dsp:spPr>
        <a:xfrm>
          <a:off x="2613048" y="2274587"/>
          <a:ext cx="362102" cy="362102"/>
        </a:xfrm>
        <a:prstGeom prst="ellipse">
          <a:avLst/>
        </a:prstGeom>
        <a:solidFill>
          <a:srgbClr val="00B050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A8D5B825-0288-4C77-B597-21F30E7D1CBE}">
      <dsp:nvSpPr>
        <dsp:cNvPr id="0" name=""/>
        <dsp:cNvSpPr/>
      </dsp:nvSpPr>
      <dsp:spPr>
        <a:xfrm>
          <a:off x="2229255" y="2741386"/>
          <a:ext cx="2433233" cy="3637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1871" tIns="0" rIns="0" bIns="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u="sng" kern="1200" dirty="0" smtClean="0"/>
            <a:t>Component 1: </a:t>
          </a:r>
          <a:r>
            <a:rPr lang="en-US" sz="1400" kern="1200" dirty="0" smtClean="0"/>
            <a:t>Drugs Of Heightened Public Health Risk</a:t>
          </a:r>
          <a:endParaRPr lang="en-US" sz="1400" kern="1200" dirty="0"/>
        </a:p>
      </dsp:txBody>
      <dsp:txXfrm>
        <a:off x="2229255" y="2741386"/>
        <a:ext cx="2433233" cy="363759"/>
      </dsp:txXfrm>
    </dsp:sp>
    <dsp:sp modelId="{33DA7405-021C-4B5A-ADC8-7545A7A5F23C}">
      <dsp:nvSpPr>
        <dsp:cNvPr id="0" name=""/>
        <dsp:cNvSpPr/>
      </dsp:nvSpPr>
      <dsp:spPr>
        <a:xfrm>
          <a:off x="3721433" y="1643004"/>
          <a:ext cx="631163" cy="603039"/>
        </a:xfrm>
        <a:prstGeom prst="ellipse">
          <a:avLst/>
        </a:prstGeom>
        <a:solidFill>
          <a:srgbClr val="FF0000"/>
        </a:solidFill>
        <a:ln w="38100" cap="flat" cmpd="sng" algn="ctr">
          <a:solidFill>
            <a:schemeClr val="bg1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E6149B46-4296-456B-8851-78FC50163057}">
      <dsp:nvSpPr>
        <dsp:cNvPr id="0" name=""/>
        <dsp:cNvSpPr/>
      </dsp:nvSpPr>
      <dsp:spPr>
        <a:xfrm>
          <a:off x="3574706" y="2289341"/>
          <a:ext cx="4002438" cy="3395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833" tIns="0" rIns="0" bIns="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u="sng" kern="1200" dirty="0" smtClean="0"/>
            <a:t>Component 2: </a:t>
          </a:r>
          <a:r>
            <a:rPr lang="en-US" sz="1400" u="none" kern="1200" dirty="0" smtClean="0"/>
            <a:t>Drug Formulary Therapeutic Substitutes With Abuse Deterrent Properties</a:t>
          </a:r>
          <a:endParaRPr lang="en-US" sz="1400" u="none" kern="1200" dirty="0"/>
        </a:p>
      </dsp:txBody>
      <dsp:txXfrm>
        <a:off x="3574706" y="2289341"/>
        <a:ext cx="4002438" cy="339557"/>
      </dsp:txXfrm>
    </dsp:sp>
    <dsp:sp modelId="{943EB9E5-50C9-41FF-9CEA-0C16B0ABED58}">
      <dsp:nvSpPr>
        <dsp:cNvPr id="0" name=""/>
        <dsp:cNvSpPr/>
      </dsp:nvSpPr>
      <dsp:spPr>
        <a:xfrm>
          <a:off x="5070306" y="1279173"/>
          <a:ext cx="595960" cy="595960"/>
        </a:xfrm>
        <a:prstGeom prst="ellipse">
          <a:avLst/>
        </a:prstGeom>
        <a:solidFill>
          <a:srgbClr val="00B050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DFBA22D8-9899-49A1-AC07-385FC0187D0F}">
      <dsp:nvSpPr>
        <dsp:cNvPr id="0" name=""/>
        <dsp:cNvSpPr/>
      </dsp:nvSpPr>
      <dsp:spPr>
        <a:xfrm>
          <a:off x="4908238" y="1949548"/>
          <a:ext cx="3061334" cy="3840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5787" tIns="0" rIns="0" bIns="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u="sng" kern="1200" dirty="0" smtClean="0"/>
            <a:t>Component 3: </a:t>
          </a:r>
          <a:r>
            <a:rPr lang="en-US" sz="1400" u="none" kern="1200" dirty="0" smtClean="0"/>
            <a:t>“Cross Walk”</a:t>
          </a:r>
          <a:endParaRPr lang="en-US" sz="1400" u="none" kern="1200" dirty="0"/>
        </a:p>
      </dsp:txBody>
      <dsp:txXfrm>
        <a:off x="4908238" y="1949548"/>
        <a:ext cx="3061334" cy="38407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?>

<Relationships xmlns="http://schemas.openxmlformats.org/package/2006/relationships">
  <Relationship Id="rId1" Type="http://schemas.openxmlformats.org/officeDocument/2006/relationships/theme" Target="../theme/theme4.xml"/>
</Relationships>
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2"/>
            <a:ext cx="2989219" cy="45863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89118" tIns="44558" rIns="89118" bIns="44558" numCol="1" anchor="t" anchorCtr="0" compatLnSpc="1">
            <a:prstTxWarp prst="textNoShape">
              <a:avLst/>
            </a:prstTxWarp>
          </a:bodyPr>
          <a:lstStyle>
            <a:lvl1pPr defTabSz="891373" eaLnBrk="0" hangingPunct="0">
              <a:defRPr sz="12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05297" y="2"/>
            <a:ext cx="2989218" cy="45863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89118" tIns="44558" rIns="89118" bIns="44558" numCol="1" anchor="t" anchorCtr="0" compatLnSpc="1">
            <a:prstTxWarp prst="textNoShape">
              <a:avLst/>
            </a:prstTxWarp>
          </a:bodyPr>
          <a:lstStyle>
            <a:lvl1pPr algn="r" defTabSz="891373" eaLnBrk="0" hangingPunct="0">
              <a:defRPr sz="12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8721883"/>
            <a:ext cx="2989219" cy="45863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89118" tIns="44558" rIns="89118" bIns="44558" numCol="1" anchor="b" anchorCtr="0" compatLnSpc="1">
            <a:prstTxWarp prst="textNoShape">
              <a:avLst/>
            </a:prstTxWarp>
          </a:bodyPr>
          <a:lstStyle>
            <a:lvl1pPr defTabSz="891373" eaLnBrk="0" hangingPunct="0">
              <a:defRPr sz="12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05297" y="8721883"/>
            <a:ext cx="2989218" cy="45863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89118" tIns="44558" rIns="89118" bIns="44558" numCol="1" anchor="b" anchorCtr="0" compatLnSpc="1">
            <a:prstTxWarp prst="textNoShape">
              <a:avLst/>
            </a:prstTxWarp>
          </a:bodyPr>
          <a:lstStyle>
            <a:lvl1pPr algn="r" defTabSz="891108" eaLnBrk="0" hangingPunct="0">
              <a:defRPr sz="12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769F0119-6389-4524-A96E-26C421590CB8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0504975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?>

<Relationships xmlns="http://schemas.openxmlformats.org/package/2006/relationships">
  <Relationship Id="rId1" Type="http://schemas.openxmlformats.org/officeDocument/2006/relationships/theme" Target="../theme/theme3.xml"/>
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2"/>
            <a:ext cx="2989219" cy="452304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89118" tIns="44558" rIns="89118" bIns="44558" numCol="1" anchor="t" anchorCtr="0" compatLnSpc="1">
            <a:prstTxWarp prst="textNoShape">
              <a:avLst/>
            </a:prstTxWarp>
          </a:bodyPr>
          <a:lstStyle>
            <a:lvl1pPr defTabSz="891373" eaLnBrk="0" hangingPunct="0">
              <a:defRPr sz="12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05297" y="2"/>
            <a:ext cx="2989218" cy="452304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89118" tIns="44558" rIns="89118" bIns="44558" numCol="1" anchor="t" anchorCtr="0" compatLnSpc="1">
            <a:prstTxWarp prst="textNoShape">
              <a:avLst/>
            </a:prstTxWarp>
          </a:bodyPr>
          <a:lstStyle>
            <a:lvl1pPr algn="r" defTabSz="891373" eaLnBrk="0" hangingPunct="0">
              <a:defRPr sz="12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286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65238" y="674688"/>
            <a:ext cx="4443412" cy="33321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534646" y="4363315"/>
            <a:ext cx="6053446" cy="3836679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89118" tIns="44558" rIns="89118" bIns="4455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4"/>
            <a:endParaRPr lang="en-US" noProof="0"/>
          </a:p>
        </p:txBody>
      </p:sp>
      <p:sp>
        <p:nvSpPr>
          <p:cNvPr id="358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728209"/>
            <a:ext cx="2989219" cy="452304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89118" tIns="44558" rIns="89118" bIns="44558" numCol="1" anchor="b" anchorCtr="0" compatLnSpc="1">
            <a:prstTxWarp prst="textNoShape">
              <a:avLst/>
            </a:prstTxWarp>
          </a:bodyPr>
          <a:lstStyle>
            <a:lvl1pPr defTabSz="891373" eaLnBrk="0" hangingPunct="0">
              <a:defRPr sz="12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358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05297" y="8728209"/>
            <a:ext cx="2989218" cy="452304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89118" tIns="44558" rIns="89118" bIns="44558" numCol="1" anchor="b" anchorCtr="0" compatLnSpc="1">
            <a:prstTxWarp prst="textNoShape">
              <a:avLst/>
            </a:prstTxWarp>
          </a:bodyPr>
          <a:lstStyle>
            <a:lvl1pPr algn="r" defTabSz="891108" eaLnBrk="0" hangingPunct="0">
              <a:defRPr sz="12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0666A00B-8F32-4C58-AE5D-E5C374E71ADD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87714876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just" rtl="0" eaLnBrk="0" fontAlgn="base" hangingPunct="0">
      <a:spcBef>
        <a:spcPct val="30000"/>
      </a:spcBef>
      <a:spcAft>
        <a:spcPct val="30000"/>
      </a:spcAft>
      <a:buFont typeface="Monotype Sorts"/>
      <a:defRPr sz="1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just" rtl="0" eaLnBrk="0" fontAlgn="base" hangingPunct="0">
      <a:spcBef>
        <a:spcPct val="30000"/>
      </a:spcBef>
      <a:spcAft>
        <a:spcPct val="0"/>
      </a:spcAft>
      <a:buChar char="•"/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just" rtl="0" eaLnBrk="0" fontAlgn="base" hangingPunct="0">
      <a:spcBef>
        <a:spcPct val="30000"/>
      </a:spcBef>
      <a:spcAft>
        <a:spcPct val="0"/>
      </a:spcAft>
      <a:buFont typeface="Arial" pitchFamily="34" charset="0"/>
      <a:buChar char="–"/>
      <a:defRPr sz="10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?>

<Relationships xmlns="http://schemas.openxmlformats.org/package/2006/relationships">
  <Relationship Id="rId1" Type="http://schemas.openxmlformats.org/officeDocument/2006/relationships/notesMaster" Target="../notesMasters/notesMaster1.xml"/>
  <Relationship Id="rId2" Type="http://schemas.openxmlformats.org/officeDocument/2006/relationships/slide" Target="../slides/slide1.xml"/>
</Relationships>

</file>

<file path=ppt/notesSlides/_rels/notesSlide2.xml.rels><?xml version="1.0" encoding="UTF-8"?>

<Relationships xmlns="http://schemas.openxmlformats.org/package/2006/relationships">
  <Relationship Id="rId1" Type="http://schemas.openxmlformats.org/officeDocument/2006/relationships/notesMaster" Target="../notesMasters/notesMaster1.xml"/>
  <Relationship Id="rId2" Type="http://schemas.openxmlformats.org/officeDocument/2006/relationships/slide" Target="../slides/slide2.xml"/>
</Relationships>

</file>

<file path=ppt/notesSlides/_rels/notesSlide3.xml.rels><?xml version="1.0" encoding="UTF-8"?>

<Relationships xmlns="http://schemas.openxmlformats.org/package/2006/relationships">
  <Relationship Id="rId1" Type="http://schemas.openxmlformats.org/officeDocument/2006/relationships/notesMaster" Target="../notesMasters/notesMaster1.xml"/>
  <Relationship Id="rId2" Type="http://schemas.openxmlformats.org/officeDocument/2006/relationships/slide" Target="../slides/slide3.xml"/>
</Relationships>

</file>

<file path=ppt/notesSlides/_rels/notesSlide4.xml.rels><?xml version="1.0" encoding="UTF-8"?>

<Relationships xmlns="http://schemas.openxmlformats.org/package/2006/relationships">
  <Relationship Id="rId1" Type="http://schemas.openxmlformats.org/officeDocument/2006/relationships/notesMaster" Target="../notesMasters/notesMaster1.xml"/>
  <Relationship Id="rId2" Type="http://schemas.openxmlformats.org/officeDocument/2006/relationships/slide" Target="../slides/slide4.xml"/>
</Relationships>

</file>

<file path=ppt/notesSlides/_rels/notesSlide5.xml.rels><?xml version="1.0" encoding="UTF-8"?>

<Relationships xmlns="http://schemas.openxmlformats.org/package/2006/relationships">
  <Relationship Id="rId1" Type="http://schemas.openxmlformats.org/officeDocument/2006/relationships/notesMaster" Target="../notesMasters/notesMaster1.xml"/>
  <Relationship Id="rId2" Type="http://schemas.openxmlformats.org/officeDocument/2006/relationships/slide" Target="../slides/slide5.xml"/>
</Relationships>

</file>

<file path=ppt/notesSlides/_rels/notesSlide6.xml.rels><?xml version="1.0" encoding="UTF-8"?>

<Relationships xmlns="http://schemas.openxmlformats.org/package/2006/relationships">
  <Relationship Id="rId1" Type="http://schemas.openxmlformats.org/officeDocument/2006/relationships/notesMaster" Target="../notesMasters/notesMaster1.xml"/>
  <Relationship Id="rId2" Type="http://schemas.openxmlformats.org/officeDocument/2006/relationships/slide" Target="../slides/slide6.xml"/>
</Relationships>

</file>

<file path=ppt/notesSlides/_rels/notesSlide7.xml.rels><?xml version="1.0" encoding="UTF-8"?>

<Relationships xmlns="http://schemas.openxmlformats.org/package/2006/relationships">
  <Relationship Id="rId1" Type="http://schemas.openxmlformats.org/officeDocument/2006/relationships/notesMaster" Target="../notesMasters/notesMaster1.xml"/>
  <Relationship Id="rId2" Type="http://schemas.openxmlformats.org/officeDocument/2006/relationships/slide" Target="../slides/slide27.xml"/>
</Relationships>

</file>

<file path=ppt/notesSlides/_rels/notesSlide8.xml.rels><?xml version="1.0" encoding="UTF-8"?>

<Relationships xmlns="http://schemas.openxmlformats.org/package/2006/relationships">
  <Relationship Id="rId1" Type="http://schemas.openxmlformats.org/officeDocument/2006/relationships/notesMaster" Target="../notesMasters/notesMaster1.xml"/>
  <Relationship Id="rId2" Type="http://schemas.openxmlformats.org/officeDocument/2006/relationships/slide" Target="../slides/slide28.xml"/>
</Relationships>
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algn="just" defTabSz="891108">
              <a:spcBef>
                <a:spcPct val="30000"/>
              </a:spcBef>
              <a:spcAft>
                <a:spcPct val="30000"/>
              </a:spcAft>
              <a:buFont typeface="Monotype Sorts" pitchFamily="-84" charset="2"/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38121" indent="-283893" algn="just" defTabSz="891108">
              <a:spcBef>
                <a:spcPct val="30000"/>
              </a:spcBef>
              <a:buChar char="•"/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33994" indent="-225537" algn="just" defTabSz="891108">
              <a:spcBef>
                <a:spcPct val="30000"/>
              </a:spcBef>
              <a:buFont typeface="Arial" pitchFamily="34" charset="0"/>
              <a:buChar char="–"/>
              <a:defRPr sz="1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589799" indent="-225537" defTabSz="891108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44027" indent="-225537" defTabSz="89110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498255" indent="-225537" defTabSz="89110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52483" indent="-225537" defTabSz="89110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06712" indent="-225537" defTabSz="89110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60940" indent="-225537" defTabSz="89110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algn="r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fld id="{A0B862E1-B834-4F96-875A-0719CF179818}" type="slidenum">
              <a:rPr lang="en-US" altLang="en-US" smtClean="0">
                <a:latin typeface="Times New Roman" pitchFamily="18" charset="0"/>
              </a:rPr>
              <a:pPr algn="r">
                <a:spcBef>
                  <a:spcPct val="0"/>
                </a:spcBef>
                <a:spcAft>
                  <a:spcPct val="0"/>
                </a:spcAft>
                <a:buFontTx/>
                <a:buNone/>
                <a:defRPr/>
              </a:pPr>
              <a:t>1</a:t>
            </a:fld>
            <a:endParaRPr lang="en-US" altLang="en-US" dirty="0" smtClean="0">
              <a:latin typeface="Times New Roman" pitchFamily="18" charset="0"/>
            </a:endParaRPr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 smtClean="0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666A00B-8F32-4C58-AE5D-E5C374E71ADD}" type="slidenum">
              <a:rPr lang="en-US" altLang="en-US" smtClean="0"/>
              <a:pPr>
                <a:defRPr/>
              </a:pPr>
              <a:t>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145965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 smtClean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08B130E-1B03-4486-B2EA-7DC980626923}" type="slidenum">
              <a:rPr lang="en-US" altLang="en-US" smtClean="0"/>
              <a:pPr>
                <a:defRPr/>
              </a:pPr>
              <a:t>3</a:t>
            </a:fld>
            <a:endParaRPr lang="en-US" alt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algn="just" defTabSz="891108">
              <a:spcBef>
                <a:spcPct val="30000"/>
              </a:spcBef>
              <a:spcAft>
                <a:spcPct val="30000"/>
              </a:spcAft>
              <a:buFont typeface="Monotype Sorts" pitchFamily="-84" charset="2"/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38121" indent="-283893" algn="just" defTabSz="891108">
              <a:spcBef>
                <a:spcPct val="30000"/>
              </a:spcBef>
              <a:buChar char="•"/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33994" indent="-225537" algn="just" defTabSz="891108">
              <a:spcBef>
                <a:spcPct val="30000"/>
              </a:spcBef>
              <a:buFont typeface="Arial" pitchFamily="34" charset="0"/>
              <a:buChar char="–"/>
              <a:defRPr sz="1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589799" indent="-225537" defTabSz="891108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44027" indent="-225537" defTabSz="89110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498255" indent="-225537" defTabSz="89110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52483" indent="-225537" defTabSz="89110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06712" indent="-225537" defTabSz="89110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60940" indent="-225537" defTabSz="89110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algn="r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fld id="{A0B862E1-B834-4F96-875A-0719CF179818}" type="slidenum">
              <a:rPr lang="en-US" altLang="en-US" smtClean="0">
                <a:latin typeface="Times New Roman" pitchFamily="18" charset="0"/>
              </a:rPr>
              <a:pPr algn="r">
                <a:spcBef>
                  <a:spcPct val="0"/>
                </a:spcBef>
                <a:spcAft>
                  <a:spcPct val="0"/>
                </a:spcAft>
                <a:buFontTx/>
                <a:buNone/>
                <a:defRPr/>
              </a:pPr>
              <a:t>4</a:t>
            </a:fld>
            <a:endParaRPr lang="en-US" altLang="en-US" dirty="0" smtClean="0">
              <a:latin typeface="Times New Roman" pitchFamily="18" charset="0"/>
            </a:endParaRPr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 smtClean="0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666A00B-8F32-4C58-AE5D-E5C374E71ADD}" type="slidenum">
              <a:rPr lang="en-US" altLang="en-US" smtClean="0"/>
              <a:pPr>
                <a:defRPr/>
              </a:pPr>
              <a:t>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20910376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666A00B-8F32-4C58-AE5D-E5C374E71ADD}" type="slidenum">
              <a:rPr lang="en-US" altLang="en-US" smtClean="0"/>
              <a:pPr>
                <a:defRPr/>
              </a:pPr>
              <a:t>6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20910376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666A00B-8F32-4C58-AE5D-E5C374E71ADD}" type="slidenum">
              <a:rPr lang="en-US" altLang="en-US" smtClean="0"/>
              <a:pPr>
                <a:defRPr/>
              </a:pPr>
              <a:t>27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0737759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666A00B-8F32-4C58-AE5D-E5C374E71ADD}" type="slidenum">
              <a:rPr lang="en-US" altLang="en-US" smtClean="0"/>
              <a:pPr>
                <a:defRPr/>
              </a:pPr>
              <a:t>28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07377593"/>
      </p:ext>
    </p:extLst>
  </p:cSld>
  <p:clrMapOvr>
    <a:masterClrMapping/>
  </p:clrMapOvr>
</p:notes>
</file>

<file path=ppt/slideLayouts/_rels/slideLayout1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1.xml"/>
  <Relationship Id="rId2" Type="http://schemas.openxmlformats.org/officeDocument/2006/relationships/image" Target="../media/image1.png"/>
</Relationships>

</file>

<file path=ppt/slideLayouts/_rels/slideLayout10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1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2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3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4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2.xml"/>
</Relationships>

</file>

<file path=ppt/slideLayouts/_rels/slideLayout15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2.xml"/>
</Relationships>

</file>

<file path=ppt/slideLayouts/_rels/slideLayout16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2.xml"/>
</Relationships>

</file>

<file path=ppt/slideLayouts/_rels/slideLayout17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2.xml"/>
</Relationships>

</file>

<file path=ppt/slideLayouts/_rels/slideLayout18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2.xml"/>
</Relationships>

</file>

<file path=ppt/slideLayouts/_rels/slideLayout19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2.xml"/>
</Relationships>

</file>

<file path=ppt/slideLayouts/_rels/slideLayout2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20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2.xml"/>
</Relationships>

</file>

<file path=ppt/slideLayouts/_rels/slideLayout21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2.xml"/>
</Relationships>

</file>

<file path=ppt/slideLayouts/_rels/slideLayout22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2.xml"/>
</Relationships>

</file>

<file path=ppt/slideLayouts/_rels/slideLayout23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2.xml"/>
</Relationships>

</file>

<file path=ppt/slideLayouts/_rels/slideLayout24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2.xml"/>
</Relationships>

</file>

<file path=ppt/slideLayouts/_rels/slideLayout3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4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5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6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7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8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9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0" y="0"/>
            <a:ext cx="9158288" cy="1135063"/>
          </a:xfrm>
          <a:prstGeom prst="rect">
            <a:avLst/>
          </a:prstGeom>
          <a:solidFill>
            <a:srgbClr val="003366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sz="6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6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6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6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6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endParaRPr lang="en-US" altLang="en-US" sz="1800" dirty="0" smtClean="0">
              <a:latin typeface="Calibri" pitchFamily="34" charset="0"/>
              <a:cs typeface="+mn-cs"/>
            </a:endParaRPr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0" y="0"/>
            <a:ext cx="9158288" cy="1135063"/>
          </a:xfrm>
          <a:prstGeom prst="rect">
            <a:avLst/>
          </a:prstGeom>
          <a:solidFill>
            <a:srgbClr val="003366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sz="6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6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6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6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6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endParaRPr lang="en-US" altLang="en-US" sz="1800" dirty="0" smtClean="0">
              <a:cs typeface="+mn-cs"/>
            </a:endParaRPr>
          </a:p>
        </p:txBody>
      </p:sp>
      <p:pic>
        <p:nvPicPr>
          <p:cNvPr id="6" name="Picture 4" descr="banner"/>
          <p:cNvPicPr>
            <a:picLocks noChangeAspect="1" noChangeArrowheads="1"/>
          </p:cNvPicPr>
          <p:nvPr/>
        </p:nvPicPr>
        <p:blipFill>
          <a:blip r:embed="rId2"/>
          <a:srcRect b="8861"/>
          <a:stretch>
            <a:fillRect/>
          </a:stretch>
        </p:blipFill>
        <p:spPr bwMode="auto">
          <a:xfrm>
            <a:off x="-3175" y="223838"/>
            <a:ext cx="915828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016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22016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99D7F867-08F4-46E3-9E98-A1517B9214AD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2125" y="223838"/>
            <a:ext cx="2127250" cy="59023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3838"/>
            <a:ext cx="6232525" cy="59023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4B970A05-0208-4120-ABAD-DE3FEDF0D5EE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51313" y="223838"/>
            <a:ext cx="4818062" cy="708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314450"/>
            <a:ext cx="8229600" cy="4811713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7EC041A5-8B8E-4AEA-A855-A8575A48410F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51313" y="223838"/>
            <a:ext cx="4818062" cy="708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314450"/>
            <a:ext cx="8229600" cy="23288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3795713"/>
            <a:ext cx="8229600" cy="23304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67DE6B27-9B6B-4852-9D7E-042B72701F0E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E4B91-3BE7-4B50-95AB-43E873F2CC47}" type="datetimeFigureOut">
              <a:rPr lang="en-US" smtClean="0"/>
              <a:pPr/>
              <a:t>8/22/2017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FB515-A3F1-4050-A084-0185DC4F0DA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999983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E4B91-3BE7-4B50-95AB-43E873F2CC47}" type="datetimeFigureOut">
              <a:rPr lang="en-US" smtClean="0"/>
              <a:pPr/>
              <a:t>8/22/2017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FB515-A3F1-4050-A084-0185DC4F0DA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312721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E4B91-3BE7-4B50-95AB-43E873F2CC47}" type="datetimeFigureOut">
              <a:rPr lang="en-US" smtClean="0"/>
              <a:pPr/>
              <a:t>8/22/2017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FB515-A3F1-4050-A084-0185DC4F0DA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058968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E4B91-3BE7-4B50-95AB-43E873F2CC47}" type="datetimeFigureOut">
              <a:rPr lang="en-US" smtClean="0"/>
              <a:pPr/>
              <a:t>8/22/2017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FB515-A3F1-4050-A084-0185DC4F0DA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300292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E4B91-3BE7-4B50-95AB-43E873F2CC47}" type="datetimeFigureOut">
              <a:rPr lang="en-US" smtClean="0"/>
              <a:pPr/>
              <a:t>8/22/2017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FB515-A3F1-4050-A084-0185DC4F0DA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191679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E4B91-3BE7-4B50-95AB-43E873F2CC47}" type="datetimeFigureOut">
              <a:rPr lang="en-US" smtClean="0"/>
              <a:pPr/>
              <a:t>8/22/2017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FB515-A3F1-4050-A084-0185DC4F0DA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94747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8DE3B031-7C70-4991-8DFB-9E9DDFF7991E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E4B91-3BE7-4B50-95AB-43E873F2CC47}" type="datetimeFigureOut">
              <a:rPr lang="en-US" smtClean="0"/>
              <a:pPr/>
              <a:t>8/22/2017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FB515-A3F1-4050-A084-0185DC4F0DA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05719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E4B91-3BE7-4B50-95AB-43E873F2CC47}" type="datetimeFigureOut">
              <a:rPr lang="en-US" smtClean="0"/>
              <a:pPr/>
              <a:t>8/22/2017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FB515-A3F1-4050-A084-0185DC4F0DA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918502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E4B91-3BE7-4B50-95AB-43E873F2CC47}" type="datetimeFigureOut">
              <a:rPr lang="en-US" smtClean="0"/>
              <a:pPr/>
              <a:t>8/22/2017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FB515-A3F1-4050-A084-0185DC4F0DA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809697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E4B91-3BE7-4B50-95AB-43E873F2CC47}" type="datetimeFigureOut">
              <a:rPr lang="en-US" smtClean="0"/>
              <a:pPr/>
              <a:t>8/22/2017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FB515-A3F1-4050-A084-0185DC4F0DA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157077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E4B91-3BE7-4B50-95AB-43E873F2CC47}" type="datetimeFigureOut">
              <a:rPr lang="en-US" smtClean="0"/>
              <a:pPr/>
              <a:t>8/22/2017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FB515-A3F1-4050-A084-0185DC4F0DA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69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9DE73B3D-7A01-4DB2-B7FB-59C8EAFB34FC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14450"/>
            <a:ext cx="4038600" cy="48117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14450"/>
            <a:ext cx="4038600" cy="48117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A3C572B2-80BA-4F31-B395-8512BDF87E0D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29F25C9C-3A0B-47AD-886F-7F0717C50771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EA8F2145-DE93-4A77-8079-724DD4E40956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6CE889AE-8169-4C06-9039-49920E0CE8F2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F7DC65C6-86CA-4180-BB8C-675B89DFE503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7352570D-30E4-4B7D-87D8-F233648E1AB4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1.xml"/>
  <Relationship Id="rId10" Type="http://schemas.openxmlformats.org/officeDocument/2006/relationships/slideLayout" Target="../slideLayouts/slideLayout10.xml"/>
  <Relationship Id="rId11" Type="http://schemas.openxmlformats.org/officeDocument/2006/relationships/slideLayout" Target="../slideLayouts/slideLayout11.xml"/>
  <Relationship Id="rId12" Type="http://schemas.openxmlformats.org/officeDocument/2006/relationships/slideLayout" Target="../slideLayouts/slideLayout12.xml"/>
  <Relationship Id="rId13" Type="http://schemas.openxmlformats.org/officeDocument/2006/relationships/slideLayout" Target="../slideLayouts/slideLayout13.xml"/>
  <Relationship Id="rId14" Type="http://schemas.openxmlformats.org/officeDocument/2006/relationships/theme" Target="../theme/theme1.xml"/>
  <Relationship Id="rId15" Type="http://schemas.openxmlformats.org/officeDocument/2006/relationships/image" Target="../media/image1.png"/>
  <Relationship Id="rId2" Type="http://schemas.openxmlformats.org/officeDocument/2006/relationships/slideLayout" Target="../slideLayouts/slideLayout2.xml"/>
  <Relationship Id="rId3" Type="http://schemas.openxmlformats.org/officeDocument/2006/relationships/slideLayout" Target="../slideLayouts/slideLayout3.xml"/>
  <Relationship Id="rId4" Type="http://schemas.openxmlformats.org/officeDocument/2006/relationships/slideLayout" Target="../slideLayouts/slideLayout4.xml"/>
  <Relationship Id="rId5" Type="http://schemas.openxmlformats.org/officeDocument/2006/relationships/slideLayout" Target="../slideLayouts/slideLayout5.xml"/>
  <Relationship Id="rId6" Type="http://schemas.openxmlformats.org/officeDocument/2006/relationships/slideLayout" Target="../slideLayouts/slideLayout6.xml"/>
  <Relationship Id="rId7" Type="http://schemas.openxmlformats.org/officeDocument/2006/relationships/slideLayout" Target="../slideLayouts/slideLayout7.xml"/>
  <Relationship Id="rId8" Type="http://schemas.openxmlformats.org/officeDocument/2006/relationships/slideLayout" Target="../slideLayouts/slideLayout8.xml"/>
  <Relationship Id="rId9" Type="http://schemas.openxmlformats.org/officeDocument/2006/relationships/slideLayout" Target="../slideLayouts/slideLayout9.xml"/>
</Relationships>

</file>

<file path=ppt/slideMasters/_rels/slideMaster2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14.xml"/>
  <Relationship Id="rId10" Type="http://schemas.openxmlformats.org/officeDocument/2006/relationships/slideLayout" Target="../slideLayouts/slideLayout23.xml"/>
  <Relationship Id="rId11" Type="http://schemas.openxmlformats.org/officeDocument/2006/relationships/slideLayout" Target="../slideLayouts/slideLayout24.xml"/>
  <Relationship Id="rId12" Type="http://schemas.openxmlformats.org/officeDocument/2006/relationships/theme" Target="../theme/theme2.xml"/>
  <Relationship Id="rId2" Type="http://schemas.openxmlformats.org/officeDocument/2006/relationships/slideLayout" Target="../slideLayouts/slideLayout15.xml"/>
  <Relationship Id="rId3" Type="http://schemas.openxmlformats.org/officeDocument/2006/relationships/slideLayout" Target="../slideLayouts/slideLayout16.xml"/>
  <Relationship Id="rId4" Type="http://schemas.openxmlformats.org/officeDocument/2006/relationships/slideLayout" Target="../slideLayouts/slideLayout17.xml"/>
  <Relationship Id="rId5" Type="http://schemas.openxmlformats.org/officeDocument/2006/relationships/slideLayout" Target="../slideLayouts/slideLayout18.xml"/>
  <Relationship Id="rId6" Type="http://schemas.openxmlformats.org/officeDocument/2006/relationships/slideLayout" Target="../slideLayouts/slideLayout19.xml"/>
  <Relationship Id="rId7" Type="http://schemas.openxmlformats.org/officeDocument/2006/relationships/slideLayout" Target="../slideLayouts/slideLayout20.xml"/>
  <Relationship Id="rId8" Type="http://schemas.openxmlformats.org/officeDocument/2006/relationships/slideLayout" Target="../slideLayouts/slideLayout21.xml"/>
  <Relationship Id="rId9" Type="http://schemas.openxmlformats.org/officeDocument/2006/relationships/slideLayout" Target="../slideLayouts/slideLayout22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6"/>
          <p:cNvSpPr>
            <a:spLocks noChangeArrowheads="1"/>
          </p:cNvSpPr>
          <p:nvPr/>
        </p:nvSpPr>
        <p:spPr bwMode="auto">
          <a:xfrm>
            <a:off x="0" y="0"/>
            <a:ext cx="9158288" cy="1135063"/>
          </a:xfrm>
          <a:prstGeom prst="rect">
            <a:avLst/>
          </a:prstGeom>
          <a:solidFill>
            <a:srgbClr val="003366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sz="6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6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6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6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6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endParaRPr lang="en-US" altLang="en-US" sz="1800" dirty="0" smtClean="0">
              <a:latin typeface="Calibri" pitchFamily="34" charset="0"/>
              <a:cs typeface="+mn-cs"/>
            </a:endParaRP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151313" y="223838"/>
            <a:ext cx="4818062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14450"/>
            <a:ext cx="8229600" cy="4811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5565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cs typeface="+mn-cs"/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5565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20060A82-B2AB-49E4-8F89-B9F7E7F29D86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pic>
        <p:nvPicPr>
          <p:cNvPr id="1031" name="Picture 4" descr="banner"/>
          <p:cNvPicPr>
            <a:picLocks noChangeAspect="1" noChangeArrowheads="1"/>
          </p:cNvPicPr>
          <p:nvPr/>
        </p:nvPicPr>
        <p:blipFill>
          <a:blip r:embed="rId15"/>
          <a:srcRect r="56197" b="8861"/>
          <a:stretch>
            <a:fillRect/>
          </a:stretch>
        </p:blipFill>
        <p:spPr bwMode="auto">
          <a:xfrm>
            <a:off x="-3175" y="223838"/>
            <a:ext cx="401161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472" r:id="rId1"/>
    <p:sldLayoutId id="2147484460" r:id="rId2"/>
    <p:sldLayoutId id="2147484461" r:id="rId3"/>
    <p:sldLayoutId id="2147484462" r:id="rId4"/>
    <p:sldLayoutId id="2147484463" r:id="rId5"/>
    <p:sldLayoutId id="2147484464" r:id="rId6"/>
    <p:sldLayoutId id="2147484465" r:id="rId7"/>
    <p:sldLayoutId id="2147484466" r:id="rId8"/>
    <p:sldLayoutId id="2147484467" r:id="rId9"/>
    <p:sldLayoutId id="2147484468" r:id="rId10"/>
    <p:sldLayoutId id="2147484469" r:id="rId11"/>
    <p:sldLayoutId id="2147484470" r:id="rId12"/>
    <p:sldLayoutId id="2147484471" r:id="rId13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+mj-lt"/>
          <a:ea typeface="+mj-ea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Calibri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Calibri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Calibri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Calibri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Calibri" charset="0"/>
          <a:ea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Calibri" charset="0"/>
          <a:ea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Calibri" charset="0"/>
          <a:ea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Calibri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4E4B91-3BE7-4B50-95AB-43E873F2CC47}" type="datetimeFigureOut">
              <a:rPr lang="en-US" smtClean="0"/>
              <a:pPr/>
              <a:t>8/22/2017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1FB515-A3F1-4050-A084-0185DC4F0DA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1324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74" r:id="rId1"/>
    <p:sldLayoutId id="2147484475" r:id="rId2"/>
    <p:sldLayoutId id="2147484476" r:id="rId3"/>
    <p:sldLayoutId id="2147484477" r:id="rId4"/>
    <p:sldLayoutId id="2147484478" r:id="rId5"/>
    <p:sldLayoutId id="2147484479" r:id="rId6"/>
    <p:sldLayoutId id="2147484480" r:id="rId7"/>
    <p:sldLayoutId id="2147484481" r:id="rId8"/>
    <p:sldLayoutId id="2147484482" r:id="rId9"/>
    <p:sldLayoutId id="2147484483" r:id="rId10"/>
    <p:sldLayoutId id="2147484484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7.xml"/>
  <Relationship Id="rId2" Type="http://schemas.openxmlformats.org/officeDocument/2006/relationships/notesSlide" Target="../notesSlides/notesSlide1.xml"/>
  <Relationship Id="rId3" Type="http://schemas.openxmlformats.org/officeDocument/2006/relationships/image" Target="../media/image1.png"/>
</Relationships>

</file>

<file path=ppt/slides/_rels/slide10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2.xml"/>
</Relationships>

</file>

<file path=ppt/slides/_rels/slide11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2.xml"/>
</Relationships>

</file>

<file path=ppt/slides/_rels/slide12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2.xml"/>
</Relationships>

</file>

<file path=ppt/slides/_rels/slide13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2.xml"/>
</Relationships>

</file>

<file path=ppt/slides/_rels/slide14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2.xml"/>
</Relationships>

</file>

<file path=ppt/slides/_rels/slide15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2.xml"/>
</Relationships>

</file>

<file path=ppt/slides/_rels/slide16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2.xml"/>
</Relationships>

</file>

<file path=ppt/slides/_rels/slide17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2.xml"/>
</Relationships>

</file>

<file path=ppt/slides/_rels/slide18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2.xml"/>
</Relationships>

</file>

<file path=ppt/slides/_rels/slide19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2.xml"/>
</Relationships>

</file>

<file path=ppt/slides/_rels/slide2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6.xml"/>
  <Relationship Id="rId2" Type="http://schemas.openxmlformats.org/officeDocument/2006/relationships/notesSlide" Target="../notesSlides/notesSlide2.xml"/>
  <Relationship Id="rId3" Type="http://schemas.openxmlformats.org/officeDocument/2006/relationships/diagramData" Target="../diagrams/data1.xml"/>
  <Relationship Id="rId4" Type="http://schemas.openxmlformats.org/officeDocument/2006/relationships/diagramLayout" Target="../diagrams/layout1.xml"/>
  <Relationship Id="rId5" Type="http://schemas.openxmlformats.org/officeDocument/2006/relationships/diagramQuickStyle" Target="../diagrams/quickStyle1.xml"/>
  <Relationship Id="rId6" Type="http://schemas.openxmlformats.org/officeDocument/2006/relationships/diagramColors" Target="../diagrams/colors1.xml"/>
  <Relationship Id="rId7" Type="http://schemas.microsoft.com/office/2007/relationships/diagramDrawing" Target="../diagrams/drawing1.xml"/>
</Relationships>

</file>

<file path=ppt/slides/_rels/slide20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2.xml"/>
</Relationships>

</file>

<file path=ppt/slides/_rels/slide21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2.xml"/>
</Relationships>

</file>

<file path=ppt/slides/_rels/slide22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2.xml"/>
</Relationships>

</file>

<file path=ppt/slides/_rels/slide23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2.xml"/>
</Relationships>

</file>

<file path=ppt/slides/_rels/slide24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2.xml"/>
</Relationships>

</file>

<file path=ppt/slides/_rels/slide25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2.xml"/>
</Relationships>

</file>

<file path=ppt/slides/_rels/slide26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2.xml"/>
</Relationships>

</file>

<file path=ppt/slides/_rels/slide27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2.xml"/>
  <Relationship Id="rId2" Type="http://schemas.openxmlformats.org/officeDocument/2006/relationships/notesSlide" Target="../notesSlides/notesSlide7.xml"/>
</Relationships>

</file>

<file path=ppt/slides/_rels/slide28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2.xml"/>
  <Relationship Id="rId2" Type="http://schemas.openxmlformats.org/officeDocument/2006/relationships/notesSlide" Target="../notesSlides/notesSlide8.xml"/>
</Relationships>

</file>

<file path=ppt/slides/_rels/slide3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2.xml"/>
  <Relationship Id="rId2" Type="http://schemas.openxmlformats.org/officeDocument/2006/relationships/notesSlide" Target="../notesSlides/notesSlide3.xml"/>
</Relationships>

</file>

<file path=ppt/slides/_rels/slide4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7.xml"/>
  <Relationship Id="rId2" Type="http://schemas.openxmlformats.org/officeDocument/2006/relationships/notesSlide" Target="../notesSlides/notesSlide4.xml"/>
  <Relationship Id="rId3" Type="http://schemas.openxmlformats.org/officeDocument/2006/relationships/image" Target="../media/image1.png"/>
</Relationships>

</file>

<file path=ppt/slides/_rels/slide5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2.xml"/>
  <Relationship Id="rId2" Type="http://schemas.openxmlformats.org/officeDocument/2006/relationships/notesSlide" Target="../notesSlides/notesSlide5.xml"/>
</Relationships>

</file>

<file path=ppt/slides/_rels/slide6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2.xml"/>
  <Relationship Id="rId2" Type="http://schemas.openxmlformats.org/officeDocument/2006/relationships/notesSlide" Target="../notesSlides/notesSlide6.xml"/>
</Relationships>

</file>

<file path=ppt/slides/_rels/slide7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2.xml"/>
</Relationships>

</file>

<file path=ppt/slides/_rels/slide8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2.xml"/>
</Relationships>

</file>

<file path=ppt/slides/_rels/slide9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2.xml"/>
  <Relationship Id="rId2" Type="http://schemas.openxmlformats.org/officeDocument/2006/relationships/image" Target="../media/image2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7981950" y="6245225"/>
            <a:ext cx="944563" cy="47625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altLang="en-US" dirty="0" smtClean="0"/>
              <a:t>Slide </a:t>
            </a:r>
            <a:fld id="{2048DBD3-BAE2-4420-B05C-C59463502FAC}" type="slidenum">
              <a:rPr lang="en-US" altLang="en-US" smtClean="0"/>
              <a:pPr/>
              <a:t>1</a:t>
            </a:fld>
            <a:endParaRPr lang="en-US" altLang="en-US" dirty="0" smtClean="0"/>
          </a:p>
        </p:txBody>
      </p:sp>
      <p:sp>
        <p:nvSpPr>
          <p:cNvPr id="3075" name="Rectangle 6"/>
          <p:cNvSpPr>
            <a:spLocks noChangeArrowheads="1"/>
          </p:cNvSpPr>
          <p:nvPr/>
        </p:nvSpPr>
        <p:spPr bwMode="auto">
          <a:xfrm>
            <a:off x="0" y="0"/>
            <a:ext cx="9158288" cy="1135063"/>
          </a:xfrm>
          <a:prstGeom prst="rect">
            <a:avLst/>
          </a:prstGeom>
          <a:solidFill>
            <a:srgbClr val="003366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 sz="1800" dirty="0">
              <a:latin typeface="Arial" pitchFamily="34" charset="0"/>
            </a:endParaRPr>
          </a:p>
        </p:txBody>
      </p:sp>
      <p:sp>
        <p:nvSpPr>
          <p:cNvPr id="3076" name="Text Box 7"/>
          <p:cNvSpPr txBox="1">
            <a:spLocks noChangeArrowheads="1"/>
          </p:cNvSpPr>
          <p:nvPr/>
        </p:nvSpPr>
        <p:spPr bwMode="auto">
          <a:xfrm>
            <a:off x="233363" y="2001838"/>
            <a:ext cx="8770937" cy="70788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en-US" sz="4000" b="1" dirty="0" smtClean="0">
                <a:solidFill>
                  <a:srgbClr val="003366"/>
                </a:solidFill>
              </a:rPr>
              <a:t> </a:t>
            </a:r>
            <a:r>
              <a:rPr lang="en-US" altLang="en-US" sz="4000" b="1" dirty="0">
                <a:solidFill>
                  <a:srgbClr val="003366"/>
                </a:solidFill>
              </a:rPr>
              <a:t>Drug Formulary Commission</a:t>
            </a:r>
          </a:p>
        </p:txBody>
      </p:sp>
      <p:pic>
        <p:nvPicPr>
          <p:cNvPr id="3077" name="Picture 4" descr="banner"/>
          <p:cNvPicPr>
            <a:picLocks noChangeAspect="1" noChangeArrowheads="1"/>
          </p:cNvPicPr>
          <p:nvPr/>
        </p:nvPicPr>
        <p:blipFill>
          <a:blip r:embed="rId3"/>
          <a:srcRect b="8861"/>
          <a:stretch>
            <a:fillRect/>
          </a:stretch>
        </p:blipFill>
        <p:spPr bwMode="auto">
          <a:xfrm>
            <a:off x="-3175" y="223838"/>
            <a:ext cx="915828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8" name="Text Box 7"/>
          <p:cNvSpPr txBox="1">
            <a:spLocks noChangeArrowheads="1"/>
          </p:cNvSpPr>
          <p:nvPr/>
        </p:nvSpPr>
        <p:spPr bwMode="auto">
          <a:xfrm>
            <a:off x="309563" y="3854450"/>
            <a:ext cx="8616950" cy="15700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en-US" altLang="en-US" b="1" dirty="0">
              <a:solidFill>
                <a:srgbClr val="003366"/>
              </a:solidFill>
            </a:endParaRPr>
          </a:p>
          <a:p>
            <a:pPr algn="ctr"/>
            <a:r>
              <a:rPr lang="en-US" altLang="en-US" b="1" dirty="0">
                <a:solidFill>
                  <a:srgbClr val="003366"/>
                </a:solidFill>
              </a:rPr>
              <a:t>Bureau of Health Care Safety and Quality</a:t>
            </a:r>
          </a:p>
          <a:p>
            <a:pPr algn="ctr"/>
            <a:r>
              <a:rPr lang="en-US" altLang="en-US" b="1" dirty="0">
                <a:solidFill>
                  <a:srgbClr val="003366"/>
                </a:solidFill>
              </a:rPr>
              <a:t>Department of Public Health</a:t>
            </a:r>
          </a:p>
          <a:p>
            <a:pPr algn="ctr"/>
            <a:r>
              <a:rPr lang="en-US" altLang="en-US" b="1" dirty="0" smtClean="0">
                <a:solidFill>
                  <a:srgbClr val="003366"/>
                </a:solidFill>
              </a:rPr>
              <a:t>February 4, 2016</a:t>
            </a:r>
            <a:endParaRPr lang="en-US" altLang="en-US" dirty="0">
              <a:solidFill>
                <a:srgbClr val="003366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20457" y="78879"/>
            <a:ext cx="4886778" cy="1097915"/>
          </a:xfrm>
        </p:spPr>
        <p:txBody>
          <a:bodyPr>
            <a:normAutofit fontScale="90000"/>
          </a:bodyPr>
          <a:lstStyle/>
          <a:p>
            <a:r>
              <a:rPr lang="en-US" sz="2200" dirty="0"/>
              <a:t>Therapeutically Equivalent Substitutes</a:t>
            </a:r>
            <a:r>
              <a:rPr lang="en-US" altLang="en-US" sz="2200" dirty="0"/>
              <a:t/>
            </a:r>
            <a:br>
              <a:rPr lang="en-US" altLang="en-US" sz="2200" dirty="0"/>
            </a:br>
            <a:r>
              <a:rPr lang="en-US" altLang="en-US" sz="2200" dirty="0"/>
              <a:t>Abuse-Deterrent Claims </a:t>
            </a:r>
            <a:r>
              <a:rPr lang="en-US" altLang="en-US" sz="2000" dirty="0"/>
              <a:t/>
            </a:r>
            <a:br>
              <a:rPr lang="en-US" altLang="en-US" sz="2000" dirty="0"/>
            </a:br>
            <a:r>
              <a:rPr lang="en-US" dirty="0" err="1"/>
              <a:t>Oxaydo</a:t>
            </a:r>
            <a:r>
              <a:rPr lang="en-US" dirty="0"/>
              <a:t>®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057523"/>
            <a:ext cx="7886700" cy="5605670"/>
          </a:xfrm>
        </p:spPr>
        <p:txBody>
          <a:bodyPr>
            <a:normAutofit/>
          </a:bodyPr>
          <a:lstStyle/>
          <a:p>
            <a:endParaRPr lang="en-US" sz="2800" dirty="0" smtClean="0"/>
          </a:p>
          <a:p>
            <a:r>
              <a:rPr lang="en-US" sz="2800" dirty="0" err="1" smtClean="0"/>
              <a:t>Oxaydo</a:t>
            </a:r>
            <a:r>
              <a:rPr lang="en-US" sz="2800" baseline="30000" dirty="0" smtClean="0"/>
              <a:t> </a:t>
            </a:r>
            <a:r>
              <a:rPr lang="en-US" sz="2800" baseline="30000" dirty="0"/>
              <a:t>®</a:t>
            </a:r>
            <a:r>
              <a:rPr lang="en-US" sz="2800" dirty="0" smtClean="0"/>
              <a:t> ADF Claims</a:t>
            </a:r>
          </a:p>
          <a:p>
            <a:r>
              <a:rPr lang="en-US" sz="2800" dirty="0" err="1"/>
              <a:t>Oxaydo</a:t>
            </a:r>
            <a:r>
              <a:rPr lang="en-US" sz="2800" baseline="30000" dirty="0"/>
              <a:t>®</a:t>
            </a:r>
            <a:r>
              <a:rPr lang="en-US" sz="2800" dirty="0"/>
              <a:t> is not currently subject to a Risk Evaluation and Mitigation Strategies (REMS) </a:t>
            </a:r>
            <a:r>
              <a:rPr lang="en-US" sz="2800" dirty="0" smtClean="0"/>
              <a:t>program.</a:t>
            </a:r>
            <a:r>
              <a:rPr lang="en-US" sz="2800" baseline="30000" dirty="0" smtClean="0"/>
              <a:t>6</a:t>
            </a:r>
          </a:p>
          <a:p>
            <a:r>
              <a:rPr lang="en-US" sz="2800" dirty="0"/>
              <a:t>There is currently no data available regarding clinical abuse potential of </a:t>
            </a:r>
            <a:r>
              <a:rPr lang="en-US" sz="2800" dirty="0" err="1"/>
              <a:t>Oxaydo</a:t>
            </a:r>
            <a:r>
              <a:rPr lang="en-US" sz="2800" baseline="30000" dirty="0"/>
              <a:t>®</a:t>
            </a:r>
            <a:r>
              <a:rPr lang="en-US" sz="2800" dirty="0"/>
              <a:t> via IV injection</a:t>
            </a:r>
            <a:r>
              <a:rPr lang="en-US" sz="2800" dirty="0" smtClean="0"/>
              <a:t>.</a:t>
            </a:r>
          </a:p>
          <a:p>
            <a:r>
              <a:rPr lang="en-US" sz="2800" dirty="0"/>
              <a:t>The FDA will require an epidemiological study to address whether or not </a:t>
            </a:r>
            <a:r>
              <a:rPr lang="en-US" sz="2800" dirty="0" err="1"/>
              <a:t>Oxaydo</a:t>
            </a:r>
            <a:r>
              <a:rPr lang="en-US" sz="2800" baseline="30000" dirty="0"/>
              <a:t>®</a:t>
            </a:r>
            <a:r>
              <a:rPr lang="en-US" sz="2800" dirty="0"/>
              <a:t> results in a decrease in misuse and abuse in the community.</a:t>
            </a:r>
            <a:r>
              <a:rPr lang="en-US" sz="2800" baseline="30000" dirty="0"/>
              <a:t>5</a:t>
            </a:r>
            <a:endParaRPr lang="en-US" sz="2800" dirty="0"/>
          </a:p>
          <a:p>
            <a:endParaRPr lang="en-US" sz="2800" dirty="0"/>
          </a:p>
          <a:p>
            <a:endParaRPr lang="en-US" sz="2600" baseline="30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65026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/>
              <a:t>Therapeutically Equivalent Substitutes</a:t>
            </a:r>
            <a:r>
              <a:rPr lang="en-US" altLang="en-US" sz="2000" dirty="0"/>
              <a:t/>
            </a:r>
            <a:br>
              <a:rPr lang="en-US" altLang="en-US" sz="2000" dirty="0"/>
            </a:br>
            <a:r>
              <a:rPr lang="en-US" altLang="en-US" sz="2000" dirty="0"/>
              <a:t>Abuse-Deterrent Claims </a:t>
            </a:r>
            <a:br>
              <a:rPr lang="en-US" altLang="en-US" sz="2000" dirty="0"/>
            </a:br>
            <a:r>
              <a:rPr lang="en-US" dirty="0" err="1"/>
              <a:t>Oxaydo</a:t>
            </a:r>
            <a:r>
              <a:rPr lang="en-US" dirty="0"/>
              <a:t>®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err="1"/>
              <a:t>Oxaydo</a:t>
            </a:r>
            <a:r>
              <a:rPr lang="en-US" sz="2800" baseline="30000" dirty="0" smtClean="0"/>
              <a:t>® </a:t>
            </a:r>
            <a:r>
              <a:rPr lang="en-US" sz="2800" dirty="0" smtClean="0"/>
              <a:t>was approved for the US Market in September 2015.</a:t>
            </a:r>
          </a:p>
          <a:p>
            <a:r>
              <a:rPr lang="en-US" sz="2800" dirty="0" smtClean="0"/>
              <a:t>The </a:t>
            </a:r>
            <a:r>
              <a:rPr lang="en-US" sz="2800" dirty="0"/>
              <a:t>first epidemiological </a:t>
            </a:r>
            <a:r>
              <a:rPr lang="en-US" sz="2800" dirty="0" smtClean="0"/>
              <a:t>post-marketing </a:t>
            </a:r>
            <a:r>
              <a:rPr lang="en-US" sz="2800" dirty="0"/>
              <a:t>study data to assess abuse in the community is not due to the FDA until June 2016.</a:t>
            </a:r>
            <a:r>
              <a:rPr lang="en-US" sz="2800" baseline="30000" dirty="0"/>
              <a:t>5</a:t>
            </a:r>
            <a:endParaRPr lang="en-US" sz="2800" dirty="0"/>
          </a:p>
          <a:p>
            <a:r>
              <a:rPr lang="en-US" sz="2800" dirty="0"/>
              <a:t>The timetable for submission of </a:t>
            </a:r>
            <a:r>
              <a:rPr lang="en-US" sz="2800" dirty="0" smtClean="0"/>
              <a:t>post-marketing </a:t>
            </a:r>
            <a:r>
              <a:rPr lang="en-US" sz="2800" dirty="0"/>
              <a:t>data to the FDA may no longer be valid due to sale of </a:t>
            </a:r>
            <a:r>
              <a:rPr lang="en-US" sz="2800" dirty="0" err="1"/>
              <a:t>Oxaydo</a:t>
            </a:r>
            <a:r>
              <a:rPr lang="en-US" sz="2800" baseline="30000" dirty="0"/>
              <a:t>®</a:t>
            </a:r>
            <a:r>
              <a:rPr lang="en-US" sz="2800" dirty="0"/>
              <a:t> to a different manufacturer. June 2016 was agreed upon with the original manufacturer of </a:t>
            </a:r>
            <a:r>
              <a:rPr lang="en-US" sz="2800" dirty="0" err="1"/>
              <a:t>Oxecta</a:t>
            </a:r>
            <a:r>
              <a:rPr lang="en-US" sz="2800" baseline="30000" dirty="0"/>
              <a:t>®</a:t>
            </a:r>
            <a:r>
              <a:rPr lang="en-US" sz="2800" dirty="0"/>
              <a:t> (original name for </a:t>
            </a:r>
            <a:r>
              <a:rPr lang="en-US" sz="2800" dirty="0" err="1"/>
              <a:t>Oxaydo</a:t>
            </a:r>
            <a:r>
              <a:rPr lang="en-US" sz="2800" baseline="30000" dirty="0"/>
              <a:t>®</a:t>
            </a:r>
            <a:r>
              <a:rPr lang="en-US" sz="2800" dirty="0"/>
              <a:t>), not Egalet.</a:t>
            </a:r>
            <a:r>
              <a:rPr lang="en-US" sz="2800" baseline="30000" dirty="0"/>
              <a:t>5</a:t>
            </a:r>
            <a:endParaRPr lang="en-US" sz="28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 smtClean="0"/>
              <a:t>Slide </a:t>
            </a:r>
            <a:fld id="{8DE3B031-7C70-4991-8DFB-9E9DDFF7991E}" type="slidenum">
              <a:rPr lang="en-US" altLang="en-US" smtClean="0"/>
              <a:pPr>
                <a:defRPr/>
              </a:pPr>
              <a:t>11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3373731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/>
              <a:t>Therapeutically Equivalent Substitutes</a:t>
            </a:r>
            <a:r>
              <a:rPr lang="en-US" altLang="en-US" sz="2000" dirty="0"/>
              <a:t/>
            </a:r>
            <a:br>
              <a:rPr lang="en-US" altLang="en-US" sz="2000" dirty="0"/>
            </a:br>
            <a:r>
              <a:rPr lang="en-US" altLang="en-US" sz="2000" dirty="0"/>
              <a:t>Abuse-Deterrent Claims </a:t>
            </a:r>
            <a:br>
              <a:rPr lang="en-US" altLang="en-US" sz="2000" dirty="0"/>
            </a:br>
            <a:r>
              <a:rPr lang="en-US" dirty="0" err="1"/>
              <a:t>Oxaydo</a:t>
            </a:r>
            <a:r>
              <a:rPr lang="en-US" dirty="0"/>
              <a:t>®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Initial Dose (opioid naïve): 5 to 15 mg every 4 to 6 hours as needed for pain.</a:t>
            </a:r>
            <a:r>
              <a:rPr lang="en-US" sz="2400" baseline="30000" dirty="0"/>
              <a:t>1</a:t>
            </a:r>
            <a:endParaRPr lang="en-US" sz="2400" dirty="0"/>
          </a:p>
          <a:p>
            <a:r>
              <a:rPr lang="en-US" sz="2400" dirty="0"/>
              <a:t>Initial Dose (converting from other opioids): The manufacturer does not provide specific conversion factors for patients converting from other opioids.</a:t>
            </a:r>
            <a:r>
              <a:rPr lang="en-US" sz="2400" baseline="30000" dirty="0"/>
              <a:t>1</a:t>
            </a:r>
            <a:endParaRPr lang="en-US" sz="2400" dirty="0"/>
          </a:p>
          <a:p>
            <a:r>
              <a:rPr lang="en-US" sz="2400" dirty="0"/>
              <a:t>Time to peak plasma concentration (</a:t>
            </a:r>
            <a:r>
              <a:rPr lang="en-US" sz="2400" dirty="0" err="1"/>
              <a:t>T</a:t>
            </a:r>
            <a:r>
              <a:rPr lang="en-US" sz="2400" baseline="-25000" dirty="0" err="1"/>
              <a:t>max</a:t>
            </a:r>
            <a:r>
              <a:rPr lang="en-US" sz="2400" dirty="0"/>
              <a:t>) for intact Oxaydo</a:t>
            </a:r>
            <a:r>
              <a:rPr lang="en-US" sz="2400" baseline="30000" dirty="0"/>
              <a:t>®1</a:t>
            </a:r>
            <a:r>
              <a:rPr lang="en-US" sz="2400" dirty="0"/>
              <a:t>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400" dirty="0"/>
              <a:t>Fasted </a:t>
            </a:r>
            <a:r>
              <a:rPr lang="en-US" sz="2400" dirty="0" err="1"/>
              <a:t>T</a:t>
            </a:r>
            <a:r>
              <a:rPr lang="en-US" sz="2400" baseline="-25000" dirty="0" err="1"/>
              <a:t>max</a:t>
            </a:r>
            <a:r>
              <a:rPr lang="en-US" sz="2400" dirty="0"/>
              <a:t>: 1.2 to 1.4 hours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400" dirty="0"/>
              <a:t>Fed </a:t>
            </a:r>
            <a:r>
              <a:rPr lang="en-US" sz="2400" dirty="0" err="1"/>
              <a:t>T</a:t>
            </a:r>
            <a:r>
              <a:rPr lang="en-US" sz="2400" baseline="-25000" dirty="0" err="1"/>
              <a:t>max</a:t>
            </a:r>
            <a:r>
              <a:rPr lang="en-US" sz="2400" dirty="0"/>
              <a:t>: 1.25 to 3.00 hours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400" dirty="0"/>
              <a:t>Food effects on </a:t>
            </a:r>
            <a:r>
              <a:rPr lang="en-US" sz="2400" dirty="0" err="1"/>
              <a:t>T</a:t>
            </a:r>
            <a:r>
              <a:rPr lang="en-US" sz="2400" baseline="-25000" dirty="0" err="1"/>
              <a:t>max</a:t>
            </a:r>
            <a:r>
              <a:rPr lang="en-US" sz="2400" dirty="0"/>
              <a:t> are not considered clinically relevant.</a:t>
            </a:r>
            <a:r>
              <a:rPr lang="en-US" sz="2400" baseline="30000" dirty="0"/>
              <a:t>1,2</a:t>
            </a:r>
            <a:endParaRPr lang="en-US" sz="2400" dirty="0"/>
          </a:p>
          <a:p>
            <a:r>
              <a:rPr lang="en-US" sz="2400" dirty="0"/>
              <a:t>The </a:t>
            </a:r>
            <a:r>
              <a:rPr lang="en-US" sz="2400" dirty="0" err="1"/>
              <a:t>T</a:t>
            </a:r>
            <a:r>
              <a:rPr lang="en-US" sz="2400" baseline="-25000" dirty="0" err="1"/>
              <a:t>max</a:t>
            </a:r>
            <a:r>
              <a:rPr lang="en-US" sz="2400" baseline="-25000" dirty="0"/>
              <a:t> </a:t>
            </a:r>
            <a:r>
              <a:rPr lang="en-US" sz="2400" dirty="0"/>
              <a:t>of crushed or otherwise tampered with </a:t>
            </a:r>
            <a:r>
              <a:rPr lang="en-US" sz="2400" dirty="0" err="1"/>
              <a:t>Oxaydo</a:t>
            </a:r>
            <a:r>
              <a:rPr lang="en-US" sz="2400" baseline="30000" dirty="0"/>
              <a:t>®</a:t>
            </a:r>
            <a:r>
              <a:rPr lang="en-US" sz="2400" dirty="0"/>
              <a:t> tablets has not been published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8DE3B031-7C70-4991-8DFB-9E9DDFF7991E}" type="slidenum">
              <a:rPr lang="en-US" altLang="en-US" smtClean="0"/>
              <a:pPr>
                <a:defRPr/>
              </a:pPr>
              <a:t>12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2739600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/>
              <a:t>Therapeutically Equivalent Substitutes</a:t>
            </a:r>
            <a:r>
              <a:rPr lang="en-US" altLang="en-US" sz="2000" dirty="0"/>
              <a:t/>
            </a:r>
            <a:br>
              <a:rPr lang="en-US" altLang="en-US" sz="2000" dirty="0"/>
            </a:br>
            <a:r>
              <a:rPr lang="en-US" altLang="en-US" sz="2000" dirty="0"/>
              <a:t>Abuse-Deterrent Claims </a:t>
            </a:r>
            <a:br>
              <a:rPr lang="en-US" altLang="en-US" sz="2000" dirty="0"/>
            </a:br>
            <a:r>
              <a:rPr lang="en-US" dirty="0" err="1"/>
              <a:t>Oxaydo</a:t>
            </a:r>
            <a:r>
              <a:rPr lang="en-US" dirty="0" smtClean="0"/>
              <a:t>®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b="1" dirty="0" err="1"/>
              <a:t>Oxaydo</a:t>
            </a:r>
            <a:r>
              <a:rPr lang="en-US" b="1" dirty="0" smtClean="0"/>
              <a:t>® Summary</a:t>
            </a:r>
          </a:p>
          <a:p>
            <a:endParaRPr lang="en-US" sz="2400" dirty="0" smtClean="0"/>
          </a:p>
          <a:p>
            <a:r>
              <a:rPr lang="en-US" sz="2400" dirty="0"/>
              <a:t>C</a:t>
            </a:r>
            <a:r>
              <a:rPr lang="en-US" sz="2400" dirty="0" smtClean="0"/>
              <a:t>hemical name		oxycodone HCL</a:t>
            </a:r>
          </a:p>
          <a:p>
            <a:r>
              <a:rPr lang="en-US" sz="2400" dirty="0" smtClean="0"/>
              <a:t>Dosage form		immediate release tablet</a:t>
            </a:r>
          </a:p>
          <a:p>
            <a:r>
              <a:rPr lang="en-US" sz="2400" dirty="0" smtClean="0"/>
              <a:t>ADF classification		Aversion® technology</a:t>
            </a:r>
          </a:p>
          <a:p>
            <a:r>
              <a:rPr lang="en-US" sz="2400" dirty="0" smtClean="0"/>
              <a:t>ADF claims			snorting &amp; injection</a:t>
            </a:r>
          </a:p>
          <a:p>
            <a:r>
              <a:rPr lang="en-US" sz="2400" dirty="0" smtClean="0"/>
              <a:t>ADF studies			expected June 2016</a:t>
            </a:r>
          </a:p>
          <a:p>
            <a:r>
              <a:rPr lang="en-US" sz="2400" dirty="0" smtClean="0"/>
              <a:t>Studies			significantly lower “Drug liking” &amp; 				“Take drug again”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8DE3B031-7C70-4991-8DFB-9E9DDFF7991E}" type="slidenum">
              <a:rPr lang="en-US" altLang="en-US" smtClean="0"/>
              <a:pPr>
                <a:defRPr/>
              </a:pPr>
              <a:t>13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428124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51313" y="0"/>
            <a:ext cx="4818062" cy="1059543"/>
          </a:xfrm>
        </p:spPr>
        <p:txBody>
          <a:bodyPr/>
          <a:lstStyle/>
          <a:p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000" dirty="0"/>
              <a:t>Therapeutically Equivalent Substitutes</a:t>
            </a:r>
            <a:r>
              <a:rPr lang="en-US" altLang="en-US" sz="2000" dirty="0"/>
              <a:t/>
            </a:r>
            <a:br>
              <a:rPr lang="en-US" altLang="en-US" sz="2000" dirty="0"/>
            </a:br>
            <a:r>
              <a:rPr lang="en-US" altLang="en-US" sz="2000" dirty="0"/>
              <a:t>Abuse-Deterrent Claims </a:t>
            </a:r>
            <a:br>
              <a:rPr lang="en-US" altLang="en-US" sz="2000" dirty="0"/>
            </a:br>
            <a:r>
              <a:rPr lang="en-US" dirty="0" err="1"/>
              <a:t>Opana</a:t>
            </a:r>
            <a:r>
              <a:rPr lang="en-US" dirty="0"/>
              <a:t> ER</a:t>
            </a:r>
            <a:r>
              <a:rPr lang="en-US" baseline="30000" dirty="0"/>
              <a:t>®</a:t>
            </a:r>
            <a:r>
              <a:rPr lang="en-US" sz="2000" dirty="0"/>
              <a:t/>
            </a:r>
            <a:br>
              <a:rPr lang="en-US" sz="2000" dirty="0"/>
            </a:b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14450"/>
            <a:ext cx="8229600" cy="5289550"/>
          </a:xfrm>
        </p:spPr>
        <p:txBody>
          <a:bodyPr/>
          <a:lstStyle/>
          <a:p>
            <a:pPr marL="0" indent="0" algn="ctr">
              <a:buNone/>
            </a:pPr>
            <a:r>
              <a:rPr lang="en-US" b="1" dirty="0" smtClean="0"/>
              <a:t>OPANA ER Monograph Review</a:t>
            </a:r>
          </a:p>
          <a:p>
            <a:pPr marL="0" indent="0">
              <a:buNone/>
            </a:pPr>
            <a:r>
              <a:rPr lang="en-US" dirty="0" smtClean="0"/>
              <a:t>Chemical name  			</a:t>
            </a:r>
            <a:r>
              <a:rPr lang="en-US" dirty="0" err="1" smtClean="0"/>
              <a:t>oxymorphone</a:t>
            </a:r>
            <a:r>
              <a:rPr lang="en-US" dirty="0" smtClean="0"/>
              <a:t> ER</a:t>
            </a:r>
          </a:p>
          <a:p>
            <a:pPr marL="0" indent="0">
              <a:buNone/>
            </a:pPr>
            <a:r>
              <a:rPr lang="en-US" dirty="0" smtClean="0"/>
              <a:t>FDA approval	</a:t>
            </a:r>
          </a:p>
          <a:p>
            <a:pPr marL="0" indent="0">
              <a:buNone/>
            </a:pPr>
            <a:r>
              <a:rPr lang="en-US" dirty="0" smtClean="0"/>
              <a:t>June, 2006    			re-introduction    </a:t>
            </a:r>
          </a:p>
          <a:p>
            <a:pPr marL="0" indent="0">
              <a:buNone/>
            </a:pPr>
            <a:r>
              <a:rPr lang="en-US" sz="2800" dirty="0" smtClean="0"/>
              <a:t>December, 2011  			new Formulation</a:t>
            </a:r>
          </a:p>
          <a:p>
            <a:pPr marL="0" indent="0">
              <a:buNone/>
            </a:pPr>
            <a:r>
              <a:rPr lang="en-US" sz="2800" dirty="0" smtClean="0"/>
              <a:t>Available strengths 		5mg, 7.5mg, 10mg, 					20mg,  30mg,40mg</a:t>
            </a:r>
          </a:p>
          <a:p>
            <a:pPr marL="0" indent="0">
              <a:buNone/>
            </a:pPr>
            <a:r>
              <a:rPr lang="en-US" sz="2800" dirty="0" smtClean="0"/>
              <a:t>ADF product </a:t>
            </a:r>
            <a:r>
              <a:rPr lang="en-US" sz="2800" dirty="0"/>
              <a:t>			</a:t>
            </a:r>
            <a:r>
              <a:rPr lang="en-US" sz="2800" dirty="0" smtClean="0"/>
              <a:t>physicochemical classification 			barrier		</a:t>
            </a:r>
            <a:endParaRPr lang="en-US" sz="2800" dirty="0"/>
          </a:p>
          <a:p>
            <a:pPr marL="0" indent="0">
              <a:buNone/>
            </a:pPr>
            <a:r>
              <a:rPr lang="en-US" sz="2800" dirty="0" smtClean="0"/>
              <a:t>FDA ADF labeling			No</a:t>
            </a:r>
            <a:endParaRPr lang="en-US" sz="2800" dirty="0"/>
          </a:p>
          <a:p>
            <a:pPr marL="0" indent="0">
              <a:buNone/>
            </a:pPr>
            <a:r>
              <a:rPr lang="en-US" sz="2800" dirty="0" smtClean="0"/>
              <a:t>	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8DE3B031-7C70-4991-8DFB-9E9DDFF7991E}" type="slidenum">
              <a:rPr lang="en-US" altLang="en-US" smtClean="0"/>
              <a:pPr>
                <a:defRPr/>
              </a:pPr>
              <a:t>14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946974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51313" y="0"/>
            <a:ext cx="4818062" cy="1074057"/>
          </a:xfrm>
        </p:spPr>
        <p:txBody>
          <a:bodyPr/>
          <a:lstStyle/>
          <a:p>
            <a:r>
              <a:rPr lang="en-US" sz="2000" dirty="0"/>
              <a:t>Therapeutically Equivalent Substitutes</a:t>
            </a:r>
            <a:r>
              <a:rPr lang="en-US" altLang="en-US" sz="2000" dirty="0"/>
              <a:t/>
            </a:r>
            <a:br>
              <a:rPr lang="en-US" altLang="en-US" sz="2000" dirty="0"/>
            </a:br>
            <a:r>
              <a:rPr lang="en-US" altLang="en-US" sz="2000" dirty="0"/>
              <a:t>Abuse-Deterrent Claims </a:t>
            </a:r>
            <a:br>
              <a:rPr lang="en-US" altLang="en-US" sz="2000" dirty="0"/>
            </a:br>
            <a:r>
              <a:rPr lang="en-US" dirty="0" err="1"/>
              <a:t>Opana</a:t>
            </a:r>
            <a:r>
              <a:rPr lang="en-US" dirty="0"/>
              <a:t> ER</a:t>
            </a:r>
            <a:r>
              <a:rPr lang="en-US" baseline="30000" dirty="0"/>
              <a:t>®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Reformulated in 2012 with INTAC</a:t>
            </a:r>
            <a:r>
              <a:rPr lang="en-US" sz="2000" baseline="30000" dirty="0"/>
              <a:t>®</a:t>
            </a:r>
            <a:r>
              <a:rPr lang="en-US" sz="2000" dirty="0"/>
              <a:t> technology in order to impart crush-resistant properties.</a:t>
            </a:r>
            <a:r>
              <a:rPr lang="en-US" sz="2000" baseline="30000" dirty="0"/>
              <a:t>10</a:t>
            </a: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err="1"/>
              <a:t>Opana</a:t>
            </a:r>
            <a:r>
              <a:rPr lang="en-US" sz="2000" dirty="0"/>
              <a:t> ER</a:t>
            </a:r>
            <a:r>
              <a:rPr lang="en-US" sz="2000" baseline="30000" dirty="0"/>
              <a:t>®</a:t>
            </a:r>
            <a:r>
              <a:rPr lang="en-US" sz="2000" dirty="0"/>
              <a:t> with INTAC</a:t>
            </a:r>
            <a:r>
              <a:rPr lang="en-US" sz="2000" baseline="30000" dirty="0"/>
              <a:t>®</a:t>
            </a:r>
            <a:r>
              <a:rPr lang="en-US" sz="2000" dirty="0"/>
              <a:t> is more difficult to crush than the original </a:t>
            </a:r>
            <a:r>
              <a:rPr lang="en-US" sz="2000" dirty="0" err="1"/>
              <a:t>Opana</a:t>
            </a:r>
            <a:r>
              <a:rPr lang="en-US" sz="2000" dirty="0"/>
              <a:t> ER</a:t>
            </a:r>
            <a:r>
              <a:rPr lang="en-US" sz="2000" baseline="30000" dirty="0"/>
              <a:t>®</a:t>
            </a:r>
            <a:r>
              <a:rPr lang="en-US" sz="2000" dirty="0"/>
              <a:t> formulation.</a:t>
            </a:r>
            <a:r>
              <a:rPr lang="en-US" sz="2000" baseline="30000" dirty="0"/>
              <a:t>10</a:t>
            </a: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Despite increased resistance to crushing, the FDA determined</a:t>
            </a:r>
            <a:r>
              <a:rPr lang="en-US" sz="2000" baseline="30000" dirty="0"/>
              <a:t>10</a:t>
            </a:r>
            <a:r>
              <a:rPr lang="en-US" sz="2000" dirty="0"/>
              <a:t>: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000" dirty="0"/>
              <a:t>Extended-release properties of </a:t>
            </a:r>
            <a:r>
              <a:rPr lang="en-US" sz="2000" dirty="0" err="1"/>
              <a:t>Opana</a:t>
            </a:r>
            <a:r>
              <a:rPr lang="en-US" sz="2000" dirty="0"/>
              <a:t> ER</a:t>
            </a:r>
            <a:r>
              <a:rPr lang="en-US" sz="2000" baseline="30000" dirty="0"/>
              <a:t>®</a:t>
            </a:r>
            <a:r>
              <a:rPr lang="en-US" sz="2000" dirty="0"/>
              <a:t> with INTAC</a:t>
            </a:r>
            <a:r>
              <a:rPr lang="en-US" sz="2000" baseline="30000" dirty="0"/>
              <a:t>® </a:t>
            </a:r>
            <a:r>
              <a:rPr lang="en-US" sz="2000" dirty="0"/>
              <a:t>can be bypassed when manipulated by cutting, grinding and chewing for oral misuse and abuse.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000" dirty="0" err="1"/>
              <a:t>Opana</a:t>
            </a:r>
            <a:r>
              <a:rPr lang="en-US" sz="2000" dirty="0"/>
              <a:t> ER</a:t>
            </a:r>
            <a:r>
              <a:rPr lang="en-US" sz="2000" baseline="30000" dirty="0"/>
              <a:t>®</a:t>
            </a:r>
            <a:r>
              <a:rPr lang="en-US" sz="2000" dirty="0"/>
              <a:t> with INTAC</a:t>
            </a:r>
            <a:r>
              <a:rPr lang="en-US" sz="2000" baseline="30000" dirty="0"/>
              <a:t>®</a:t>
            </a:r>
            <a:r>
              <a:rPr lang="en-US" sz="2000" dirty="0"/>
              <a:t> is readily prepared for injection, despite the manufacturer’s claims of “poor </a:t>
            </a:r>
            <a:r>
              <a:rPr lang="en-US" sz="2000" dirty="0" err="1"/>
              <a:t>syringeability</a:t>
            </a:r>
            <a:r>
              <a:rPr lang="en-US" sz="2000" dirty="0"/>
              <a:t>.”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000" dirty="0" err="1"/>
              <a:t>Opana</a:t>
            </a:r>
            <a:r>
              <a:rPr lang="en-US" sz="2000" dirty="0"/>
              <a:t> ER</a:t>
            </a:r>
            <a:r>
              <a:rPr lang="en-US" sz="2000" baseline="30000" dirty="0"/>
              <a:t>®</a:t>
            </a:r>
            <a:r>
              <a:rPr lang="en-US" sz="2000" dirty="0"/>
              <a:t> with INTAC</a:t>
            </a:r>
            <a:r>
              <a:rPr lang="en-US" sz="2000" baseline="30000" dirty="0"/>
              <a:t>® </a:t>
            </a:r>
            <a:r>
              <a:rPr lang="en-US" sz="2000" dirty="0"/>
              <a:t>can also be prepared for insufflation using commonly available tools and methods.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000" dirty="0" err="1"/>
              <a:t>Opana</a:t>
            </a:r>
            <a:r>
              <a:rPr lang="en-US" sz="2000" dirty="0"/>
              <a:t> ER</a:t>
            </a:r>
            <a:r>
              <a:rPr lang="en-US" sz="2000" baseline="30000" dirty="0"/>
              <a:t>®</a:t>
            </a:r>
            <a:r>
              <a:rPr lang="en-US" sz="2000" dirty="0"/>
              <a:t> with INTAC</a:t>
            </a:r>
            <a:r>
              <a:rPr lang="en-US" sz="2000" baseline="30000" dirty="0"/>
              <a:t>®</a:t>
            </a:r>
            <a:r>
              <a:rPr lang="en-US" sz="2000" dirty="0"/>
              <a:t> </a:t>
            </a:r>
            <a:r>
              <a:rPr lang="en-US" sz="2000" dirty="0" err="1"/>
              <a:t>postmarketing</a:t>
            </a:r>
            <a:r>
              <a:rPr lang="en-US" sz="2000" dirty="0"/>
              <a:t> investigations are inconclusive, and one investigation suggests that a higher percentage of </a:t>
            </a:r>
            <a:r>
              <a:rPr lang="en-US" sz="2000" dirty="0" err="1"/>
              <a:t>Opana</a:t>
            </a:r>
            <a:r>
              <a:rPr lang="en-US" sz="2000" dirty="0"/>
              <a:t> ER</a:t>
            </a:r>
            <a:r>
              <a:rPr lang="en-US" sz="2000" baseline="30000" dirty="0"/>
              <a:t>®</a:t>
            </a:r>
            <a:r>
              <a:rPr lang="en-US" sz="2000" dirty="0"/>
              <a:t> with INTAC</a:t>
            </a:r>
            <a:r>
              <a:rPr lang="en-US" sz="2000" baseline="30000" dirty="0"/>
              <a:t>®</a:t>
            </a:r>
            <a:r>
              <a:rPr lang="en-US" sz="2000" dirty="0"/>
              <a:t> abuse is via injection than with the original </a:t>
            </a:r>
            <a:r>
              <a:rPr lang="en-US" sz="2000" dirty="0" err="1"/>
              <a:t>Opana</a:t>
            </a:r>
            <a:r>
              <a:rPr lang="en-US" sz="2000" dirty="0"/>
              <a:t> ER</a:t>
            </a:r>
            <a:r>
              <a:rPr lang="en-US" sz="2000" baseline="30000" dirty="0"/>
              <a:t>®</a:t>
            </a:r>
            <a:r>
              <a:rPr lang="en-US" sz="2000" dirty="0"/>
              <a:t>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8DE3B031-7C70-4991-8DFB-9E9DDFF7991E}" type="slidenum">
              <a:rPr lang="en-US" altLang="en-US" smtClean="0"/>
              <a:pPr>
                <a:defRPr/>
              </a:pPr>
              <a:t>15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5439379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51313" y="0"/>
            <a:ext cx="4818062" cy="1088571"/>
          </a:xfrm>
        </p:spPr>
        <p:txBody>
          <a:bodyPr/>
          <a:lstStyle/>
          <a:p>
            <a:r>
              <a:rPr lang="en-US" sz="2000" dirty="0"/>
              <a:t>Therapeutically Equivalent Substitutes</a:t>
            </a:r>
            <a:r>
              <a:rPr lang="en-US" altLang="en-US" sz="2000" dirty="0"/>
              <a:t/>
            </a:r>
            <a:br>
              <a:rPr lang="en-US" altLang="en-US" sz="2000" dirty="0"/>
            </a:br>
            <a:r>
              <a:rPr lang="en-US" altLang="en-US" sz="2000" dirty="0"/>
              <a:t>Abuse-Deterrent Claims </a:t>
            </a:r>
            <a:br>
              <a:rPr lang="en-US" altLang="en-US" sz="2000" dirty="0"/>
            </a:br>
            <a:r>
              <a:rPr lang="en-US" dirty="0" err="1"/>
              <a:t>Opana</a:t>
            </a:r>
            <a:r>
              <a:rPr lang="en-US" dirty="0"/>
              <a:t> ER</a:t>
            </a:r>
            <a:r>
              <a:rPr lang="en-US" baseline="30000" dirty="0"/>
              <a:t>®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endParaRPr lang="en-US" sz="28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/>
              <a:t>The </a:t>
            </a:r>
            <a:r>
              <a:rPr lang="en-US" sz="2800" dirty="0"/>
              <a:t>CDC found needle sharing and IV abuse of </a:t>
            </a:r>
            <a:r>
              <a:rPr lang="en-US" sz="2800" dirty="0" err="1"/>
              <a:t>Opana</a:t>
            </a:r>
            <a:r>
              <a:rPr lang="en-US" sz="2800" dirty="0"/>
              <a:t> ER® with INTAC® to be responsible for an HIV outbreak in Indiana from 2014 to 2015.</a:t>
            </a:r>
            <a:r>
              <a:rPr lang="en-US" sz="2800" baseline="30000" dirty="0"/>
              <a:t>11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/>
              <a:t>The FDA stated that the abuse potential and warning section of </a:t>
            </a:r>
            <a:r>
              <a:rPr lang="en-US" sz="2800" dirty="0" err="1"/>
              <a:t>Opana</a:t>
            </a:r>
            <a:r>
              <a:rPr lang="en-US" sz="2800" dirty="0"/>
              <a:t> ER</a:t>
            </a:r>
            <a:r>
              <a:rPr lang="en-US" sz="2800" baseline="30000" dirty="0"/>
              <a:t>®</a:t>
            </a:r>
            <a:r>
              <a:rPr lang="en-US" sz="2800" dirty="0"/>
              <a:t> with INTAC</a:t>
            </a:r>
            <a:r>
              <a:rPr lang="en-US" sz="2800" baseline="30000" dirty="0"/>
              <a:t>®</a:t>
            </a:r>
            <a:r>
              <a:rPr lang="en-US" sz="2800" dirty="0"/>
              <a:t> is “virtually identical” to the previous version; therefore, ADF labeling was not granted by the </a:t>
            </a:r>
            <a:r>
              <a:rPr lang="en-US" sz="2800" dirty="0" smtClean="0"/>
              <a:t>FDA.</a:t>
            </a:r>
            <a:r>
              <a:rPr lang="en-US" sz="2800" baseline="30000" dirty="0" smtClean="0"/>
              <a:t>12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8DE3B031-7C70-4991-8DFB-9E9DDFF7991E}" type="slidenum">
              <a:rPr lang="en-US" altLang="en-US" smtClean="0"/>
              <a:pPr>
                <a:defRPr/>
              </a:pPr>
              <a:t>16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17000540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22058" y="0"/>
            <a:ext cx="5021942" cy="1152940"/>
          </a:xfrm>
        </p:spPr>
        <p:txBody>
          <a:bodyPr/>
          <a:lstStyle/>
          <a:p>
            <a:r>
              <a:rPr lang="en-US" sz="2000" dirty="0"/>
              <a:t>Therapeutically Equivalent Substitutes</a:t>
            </a:r>
            <a:r>
              <a:rPr lang="en-US" altLang="en-US" sz="2000" dirty="0"/>
              <a:t/>
            </a:r>
            <a:br>
              <a:rPr lang="en-US" altLang="en-US" sz="2000" dirty="0"/>
            </a:br>
            <a:r>
              <a:rPr lang="en-US" altLang="en-US" sz="2000" dirty="0"/>
              <a:t>Abuse-Deterrent Claims </a:t>
            </a:r>
            <a:br>
              <a:rPr lang="en-US" altLang="en-US" sz="2000" dirty="0"/>
            </a:br>
            <a:r>
              <a:rPr lang="en-US" dirty="0" err="1"/>
              <a:t>Opana</a:t>
            </a:r>
            <a:r>
              <a:rPr lang="en-US" dirty="0"/>
              <a:t> ER</a:t>
            </a:r>
            <a:r>
              <a:rPr lang="en-US" baseline="30000" dirty="0"/>
              <a:t>®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152939"/>
            <a:ext cx="7886700" cy="5486400"/>
          </a:xfrm>
        </p:spPr>
        <p:txBody>
          <a:bodyPr>
            <a:normAutofit fontScale="25000" lnSpcReduction="20000"/>
          </a:bodyPr>
          <a:lstStyle/>
          <a:p>
            <a:r>
              <a:rPr lang="en-US" sz="9600" dirty="0" smtClean="0"/>
              <a:t>Initial dose (opioid naïve adults): 5 mg every 12 hours.</a:t>
            </a:r>
            <a:r>
              <a:rPr lang="en-US" sz="9600" baseline="30000" dirty="0" smtClean="0"/>
              <a:t>1</a:t>
            </a:r>
            <a:endParaRPr lang="en-US" sz="9600" dirty="0" smtClean="0"/>
          </a:p>
          <a:p>
            <a:r>
              <a:rPr lang="en-US" sz="9600" dirty="0" smtClean="0"/>
              <a:t>Initial dose (converting from other opioids): The manufacturer provides a table of conversion factors to calculate initial doses for patients converting from other opioids (Table 5 in monograph).</a:t>
            </a:r>
            <a:r>
              <a:rPr lang="en-US" sz="9600" baseline="30000" dirty="0" smtClean="0"/>
              <a:t>1</a:t>
            </a:r>
          </a:p>
          <a:p>
            <a:r>
              <a:rPr lang="en-US" sz="9600" dirty="0" smtClean="0"/>
              <a:t>Time to peak plasma concentration (T</a:t>
            </a:r>
            <a:r>
              <a:rPr lang="en-US" sz="9600" baseline="-25000" dirty="0" smtClean="0"/>
              <a:t>max</a:t>
            </a:r>
            <a:r>
              <a:rPr lang="en-US" sz="9600" dirty="0" smtClean="0"/>
              <a:t>) of intact Opana ER</a:t>
            </a:r>
            <a:r>
              <a:rPr lang="en-US" sz="9600" baseline="30000" dirty="0" smtClean="0"/>
              <a:t>®</a:t>
            </a:r>
            <a:r>
              <a:rPr lang="en-US" sz="9600" dirty="0" smtClean="0"/>
              <a:t> tablets</a:t>
            </a:r>
            <a:r>
              <a:rPr lang="en-US" sz="9600" baseline="30000" dirty="0" smtClean="0"/>
              <a:t>1</a:t>
            </a:r>
            <a:r>
              <a:rPr lang="en-US" sz="9600" dirty="0" smtClean="0"/>
              <a:t>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9600" dirty="0" smtClean="0"/>
              <a:t>Fasted T</a:t>
            </a:r>
            <a:r>
              <a:rPr lang="en-US" sz="9600" baseline="-25000" dirty="0" smtClean="0"/>
              <a:t>max</a:t>
            </a:r>
            <a:r>
              <a:rPr lang="en-US" sz="9600" dirty="0" smtClean="0"/>
              <a:t>: 1 hour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9600" dirty="0" smtClean="0"/>
              <a:t>Fed T</a:t>
            </a:r>
            <a:r>
              <a:rPr lang="en-US" sz="9600" baseline="-25000" dirty="0" smtClean="0"/>
              <a:t>max</a:t>
            </a:r>
            <a:r>
              <a:rPr lang="en-US" sz="9600" dirty="0" smtClean="0"/>
              <a:t>: 2 hours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9600" dirty="0" smtClean="0"/>
              <a:t>Fasted peak plasma concentration (C</a:t>
            </a:r>
            <a:r>
              <a:rPr lang="en-US" sz="9600" baseline="-25000" dirty="0" smtClean="0"/>
              <a:t>max</a:t>
            </a:r>
            <a:r>
              <a:rPr lang="en-US" sz="9600" dirty="0" smtClean="0"/>
              <a:t>): 2.8 ng/mL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9600" dirty="0" smtClean="0"/>
              <a:t>Fed C</a:t>
            </a:r>
            <a:r>
              <a:rPr lang="en-US" sz="9600" baseline="-25000" dirty="0" smtClean="0"/>
              <a:t>max</a:t>
            </a:r>
            <a:r>
              <a:rPr lang="en-US" sz="9600" dirty="0" smtClean="0"/>
              <a:t>: 4.25 ng/mL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9600" dirty="0" smtClean="0"/>
              <a:t>Food effects: Manufacturer recommends dosing at least 1 hour prior to a meal or 2 hours after a meal.</a:t>
            </a:r>
          </a:p>
          <a:p>
            <a:r>
              <a:rPr lang="en-US" sz="9600" dirty="0" smtClean="0"/>
              <a:t>T</a:t>
            </a:r>
            <a:r>
              <a:rPr lang="en-US" sz="9600" baseline="-25000" dirty="0" smtClean="0"/>
              <a:t>max</a:t>
            </a:r>
            <a:r>
              <a:rPr lang="en-US" sz="9600" dirty="0" smtClean="0"/>
              <a:t> for crushed or otherwise tampered with Opana ER</a:t>
            </a:r>
            <a:r>
              <a:rPr lang="en-US" sz="9600" baseline="30000" dirty="0" smtClean="0"/>
              <a:t>®</a:t>
            </a:r>
            <a:r>
              <a:rPr lang="en-US" sz="9600" dirty="0" smtClean="0"/>
              <a:t> tablets has not been published.</a:t>
            </a:r>
          </a:p>
          <a:p>
            <a:endParaRPr lang="en-US" sz="48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78721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51313" y="0"/>
            <a:ext cx="4818062" cy="1088571"/>
          </a:xfrm>
        </p:spPr>
        <p:txBody>
          <a:bodyPr/>
          <a:lstStyle/>
          <a:p>
            <a:r>
              <a:rPr lang="en-US" sz="2000" dirty="0"/>
              <a:t>Therapeutically Equivalent Substitutes</a:t>
            </a:r>
            <a:r>
              <a:rPr lang="en-US" altLang="en-US" sz="2000" dirty="0"/>
              <a:t/>
            </a:r>
            <a:br>
              <a:rPr lang="en-US" altLang="en-US" sz="2000" dirty="0"/>
            </a:br>
            <a:r>
              <a:rPr lang="en-US" altLang="en-US" sz="2000" dirty="0"/>
              <a:t>Abuse-Deterrent Claims </a:t>
            </a:r>
            <a:br>
              <a:rPr lang="en-US" altLang="en-US" sz="2000" dirty="0"/>
            </a:br>
            <a:r>
              <a:rPr lang="en-US" dirty="0" err="1"/>
              <a:t>Opana</a:t>
            </a:r>
            <a:r>
              <a:rPr lang="en-US" dirty="0"/>
              <a:t> ER</a:t>
            </a:r>
            <a:r>
              <a:rPr lang="en-US" baseline="30000" dirty="0"/>
              <a:t>®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err="1"/>
              <a:t>Opana</a:t>
            </a:r>
            <a:r>
              <a:rPr lang="en-US" sz="2800" dirty="0"/>
              <a:t> ER</a:t>
            </a:r>
            <a:r>
              <a:rPr lang="en-US" sz="2800" baseline="30000" dirty="0"/>
              <a:t>®</a:t>
            </a:r>
            <a:r>
              <a:rPr lang="en-US" sz="2800" dirty="0"/>
              <a:t> is subject to the requirements of the Extended-Release and Long-Acting (ER/LA) Risk Evaluation and Mitigation Strategies (REMS) program.</a:t>
            </a:r>
            <a:r>
              <a:rPr lang="en-US" sz="2800" baseline="30000" dirty="0"/>
              <a:t>13</a:t>
            </a:r>
            <a:endParaRPr lang="en-US" sz="2800" dirty="0"/>
          </a:p>
          <a:p>
            <a:r>
              <a:rPr lang="en-US" sz="2800" dirty="0"/>
              <a:t>Information regarding the FDA advisory committee voting on </a:t>
            </a:r>
            <a:r>
              <a:rPr lang="en-US" sz="2800" dirty="0" err="1"/>
              <a:t>Opana</a:t>
            </a:r>
            <a:r>
              <a:rPr lang="en-US" sz="2800" dirty="0"/>
              <a:t> ER</a:t>
            </a:r>
            <a:r>
              <a:rPr lang="en-US" sz="2800" baseline="30000" dirty="0"/>
              <a:t>®</a:t>
            </a:r>
            <a:r>
              <a:rPr lang="en-US" sz="2800" dirty="0"/>
              <a:t> is not readily </a:t>
            </a:r>
            <a:r>
              <a:rPr lang="en-US" sz="2800" dirty="0" smtClean="0"/>
              <a:t>available</a:t>
            </a:r>
          </a:p>
          <a:p>
            <a:r>
              <a:rPr lang="en-US" sz="2800" dirty="0"/>
              <a:t>Information regarding FDA requirements of the manufacturer related to post-marketing epidemiological studies is not available. This is likely due to the lack of ADF labeling.</a:t>
            </a:r>
          </a:p>
          <a:p>
            <a:pPr marL="0" indent="0">
              <a:buNone/>
            </a:pPr>
            <a:endParaRPr lang="en-US" sz="2800" dirty="0"/>
          </a:p>
          <a:p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8DE3B031-7C70-4991-8DFB-9E9DDFF7991E}" type="slidenum">
              <a:rPr lang="en-US" altLang="en-US" smtClean="0"/>
              <a:pPr>
                <a:defRPr/>
              </a:pPr>
              <a:t>18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22552588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/>
              <a:t>Therapeutically Equivalent Substitutes</a:t>
            </a:r>
            <a:r>
              <a:rPr lang="en-US" altLang="en-US" sz="2000" dirty="0"/>
              <a:t/>
            </a:r>
            <a:br>
              <a:rPr lang="en-US" altLang="en-US" sz="2000" dirty="0"/>
            </a:br>
            <a:r>
              <a:rPr lang="en-US" altLang="en-US" sz="2000" dirty="0"/>
              <a:t>Abuse-Deterrent Claims </a:t>
            </a:r>
            <a:br>
              <a:rPr lang="en-US" altLang="en-US" sz="2000" dirty="0"/>
            </a:br>
            <a:r>
              <a:rPr lang="en-US" dirty="0" err="1"/>
              <a:t>Opana</a:t>
            </a:r>
            <a:r>
              <a:rPr lang="en-US" dirty="0"/>
              <a:t> ER</a:t>
            </a:r>
            <a:r>
              <a:rPr lang="en-US" baseline="30000" dirty="0"/>
              <a:t>®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2800" b="1" dirty="0" err="1"/>
              <a:t>Opana</a:t>
            </a:r>
            <a:r>
              <a:rPr lang="en-US" sz="2800" b="1" dirty="0"/>
              <a:t> ER</a:t>
            </a:r>
            <a:r>
              <a:rPr lang="en-US" sz="2800" b="1" baseline="30000" dirty="0" smtClean="0"/>
              <a:t>®  </a:t>
            </a:r>
            <a:r>
              <a:rPr lang="en-US" sz="2800" b="1" dirty="0" smtClean="0"/>
              <a:t>Summary</a:t>
            </a:r>
          </a:p>
          <a:p>
            <a:endParaRPr lang="en-US" sz="2400" dirty="0" smtClean="0"/>
          </a:p>
          <a:p>
            <a:r>
              <a:rPr lang="en-US" sz="2400" dirty="0" smtClean="0"/>
              <a:t>Chemical name		</a:t>
            </a:r>
            <a:r>
              <a:rPr lang="en-US" sz="2400" dirty="0" err="1" smtClean="0"/>
              <a:t>oxymorphone</a:t>
            </a:r>
            <a:r>
              <a:rPr lang="en-US" sz="2400" dirty="0" smtClean="0"/>
              <a:t> ER</a:t>
            </a:r>
          </a:p>
          <a:p>
            <a:r>
              <a:rPr lang="en-US" sz="2400" dirty="0" smtClean="0"/>
              <a:t>Dosage form		extended release tablet</a:t>
            </a:r>
          </a:p>
          <a:p>
            <a:r>
              <a:rPr lang="en-US" sz="2400" dirty="0" smtClean="0"/>
              <a:t>ADF classification		Intact®</a:t>
            </a:r>
          </a:p>
          <a:p>
            <a:r>
              <a:rPr lang="en-US" sz="2400" dirty="0" smtClean="0"/>
              <a:t>ADF claim			poor </a:t>
            </a:r>
            <a:r>
              <a:rPr lang="en-US" sz="2400" dirty="0" err="1" smtClean="0"/>
              <a:t>syringability</a:t>
            </a:r>
            <a:endParaRPr lang="en-US" sz="2400" dirty="0" smtClean="0"/>
          </a:p>
          <a:p>
            <a:r>
              <a:rPr lang="en-US" sz="2400" dirty="0" smtClean="0"/>
              <a:t>ADF studies			Info not available</a:t>
            </a:r>
          </a:p>
          <a:p>
            <a:r>
              <a:rPr lang="en-US" sz="2400" dirty="0" smtClean="0"/>
              <a:t>Studies			inconclusive.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			higher percentage of iv abuse 				with Intact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			FDA denied ADF labeling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8DE3B031-7C70-4991-8DFB-9E9DDFF7991E}" type="slidenum">
              <a:rPr lang="en-US" altLang="en-US" smtClean="0"/>
              <a:pPr>
                <a:defRPr/>
              </a:pPr>
              <a:t>19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1537611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2"/>
          <p:cNvSpPr>
            <a:spLocks noGrp="1"/>
          </p:cNvSpPr>
          <p:nvPr>
            <p:ph type="sldNum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altLang="en-US" dirty="0" smtClean="0"/>
              <a:t>Slide </a:t>
            </a:r>
            <a:fld id="{FC836EB3-6A9C-4CF1-AF8B-A21DAA8B0336}" type="slidenum">
              <a:rPr lang="en-US" altLang="en-US" smtClean="0"/>
              <a:pPr/>
              <a:t>2</a:t>
            </a:fld>
            <a:endParaRPr lang="en-US" altLang="en-US" dirty="0" smtClean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65821419"/>
              </p:ext>
            </p:extLst>
          </p:nvPr>
        </p:nvGraphicFramePr>
        <p:xfrm>
          <a:off x="114299" y="1209675"/>
          <a:ext cx="8963025" cy="47148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Oval 4"/>
          <p:cNvSpPr/>
          <p:nvPr/>
        </p:nvSpPr>
        <p:spPr>
          <a:xfrm>
            <a:off x="6977063" y="2028825"/>
            <a:ext cx="814387" cy="698500"/>
          </a:xfrm>
          <a:prstGeom prst="ellipse">
            <a:avLst/>
          </a:prstGeom>
          <a:solidFill>
            <a:srgbClr val="0070C0"/>
          </a:solidFill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1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grpSp>
        <p:nvGrpSpPr>
          <p:cNvPr id="4101" name="Group 8"/>
          <p:cNvGrpSpPr>
            <a:grpSpLocks/>
          </p:cNvGrpSpPr>
          <p:nvPr/>
        </p:nvGrpSpPr>
        <p:grpSpPr bwMode="auto">
          <a:xfrm>
            <a:off x="6754813" y="2786063"/>
            <a:ext cx="2214562" cy="319087"/>
            <a:chOff x="1635596" y="3263204"/>
            <a:chExt cx="2874487" cy="318199"/>
          </a:xfrm>
        </p:grpSpPr>
        <p:sp>
          <p:nvSpPr>
            <p:cNvPr id="10" name="Rectangle 9"/>
            <p:cNvSpPr/>
            <p:nvPr/>
          </p:nvSpPr>
          <p:spPr>
            <a:xfrm>
              <a:off x="1635596" y="3263204"/>
              <a:ext cx="2874487" cy="318199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1" name="Rectangle 10"/>
            <p:cNvSpPr/>
            <p:nvPr/>
          </p:nvSpPr>
          <p:spPr>
            <a:xfrm>
              <a:off x="1635596" y="3263204"/>
              <a:ext cx="2874487" cy="31819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lIns="143903" tIns="0" rIns="0" bIns="0" spcCol="1270"/>
            <a:lstStyle/>
            <a:p>
              <a:pPr defTabSz="6223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1400" dirty="0"/>
                <a:t>Draft Formulary </a:t>
              </a:r>
            </a:p>
          </p:txBody>
        </p:sp>
      </p:grpSp>
      <p:sp>
        <p:nvSpPr>
          <p:cNvPr id="41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Opening Remarks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58570" y="0"/>
            <a:ext cx="4818062" cy="1161143"/>
          </a:xfrm>
        </p:spPr>
        <p:txBody>
          <a:bodyPr/>
          <a:lstStyle/>
          <a:p>
            <a:r>
              <a:rPr lang="en-US" sz="2000" dirty="0"/>
              <a:t>Therapeutically Equivalent Substitutes</a:t>
            </a:r>
            <a:r>
              <a:rPr lang="en-US" altLang="en-US" sz="2000" dirty="0"/>
              <a:t/>
            </a:r>
            <a:br>
              <a:rPr lang="en-US" altLang="en-US" sz="2000" dirty="0"/>
            </a:br>
            <a:r>
              <a:rPr lang="en-US" altLang="en-US" sz="2000" dirty="0"/>
              <a:t>Abuse-Deterrent Claims </a:t>
            </a:r>
            <a:br>
              <a:rPr lang="en-US" altLang="en-US" sz="2000" dirty="0"/>
            </a:br>
            <a:r>
              <a:rPr lang="en-US" dirty="0" err="1"/>
              <a:t>Nucynta</a:t>
            </a:r>
            <a:r>
              <a:rPr lang="en-US" dirty="0"/>
              <a:t>®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61143"/>
            <a:ext cx="8229600" cy="5399313"/>
          </a:xfrm>
        </p:spPr>
        <p:txBody>
          <a:bodyPr/>
          <a:lstStyle/>
          <a:p>
            <a:pPr marL="0" indent="0" algn="ctr">
              <a:buNone/>
            </a:pPr>
            <a:r>
              <a:rPr lang="en-US" sz="2800" b="1" dirty="0" err="1" smtClean="0"/>
              <a:t>Nucynta</a:t>
            </a:r>
            <a:r>
              <a:rPr lang="en-US" sz="2800" b="1" dirty="0" smtClean="0"/>
              <a:t>® Monograph Review</a:t>
            </a:r>
          </a:p>
          <a:p>
            <a:pPr marL="0" indent="0">
              <a:buNone/>
            </a:pPr>
            <a:r>
              <a:rPr lang="en-US" sz="2800" dirty="0" smtClean="0"/>
              <a:t>Chemical name			</a:t>
            </a:r>
            <a:r>
              <a:rPr lang="en-US" sz="2800" dirty="0" err="1" smtClean="0"/>
              <a:t>tapentadol</a:t>
            </a:r>
            <a:r>
              <a:rPr lang="en-US" sz="2800" dirty="0" smtClean="0"/>
              <a:t> ER</a:t>
            </a:r>
          </a:p>
          <a:p>
            <a:pPr marL="0" indent="0">
              <a:buNone/>
            </a:pPr>
            <a:r>
              <a:rPr lang="en-US" sz="2800" dirty="0" smtClean="0"/>
              <a:t>FDA approvals			November 2008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				August       2011</a:t>
            </a:r>
          </a:p>
          <a:p>
            <a:pPr marL="0" indent="0">
              <a:buNone/>
            </a:pPr>
            <a:r>
              <a:rPr lang="en-US" sz="2800" dirty="0" smtClean="0"/>
              <a:t>Available strengths    		50mg, 100mg, 						150mg, 200mg, 						250mg, </a:t>
            </a:r>
          </a:p>
          <a:p>
            <a:pPr marL="0" indent="0">
              <a:buNone/>
            </a:pPr>
            <a:r>
              <a:rPr lang="en-US" sz="2800" dirty="0" smtClean="0"/>
              <a:t>ADF product classification	physicochemical 						barrier, crush 						resistant</a:t>
            </a:r>
          </a:p>
          <a:p>
            <a:pPr marL="0" indent="0">
              <a:buNone/>
            </a:pPr>
            <a:r>
              <a:rPr lang="en-US" sz="2800" dirty="0" smtClean="0"/>
              <a:t>FDA approved ADF labeling	No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8DE3B031-7C70-4991-8DFB-9E9DDFF7991E}" type="slidenum">
              <a:rPr lang="en-US" altLang="en-US" smtClean="0"/>
              <a:pPr>
                <a:defRPr/>
              </a:pPr>
              <a:t>20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82507595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/>
              <a:t>Therapeutically Equivalent Substitutes</a:t>
            </a:r>
            <a:r>
              <a:rPr lang="en-US" altLang="en-US" sz="2000" dirty="0"/>
              <a:t/>
            </a:r>
            <a:br>
              <a:rPr lang="en-US" altLang="en-US" sz="2000" dirty="0"/>
            </a:br>
            <a:r>
              <a:rPr lang="en-US" altLang="en-US" sz="2000" dirty="0"/>
              <a:t>Abuse-Deterrent Claims </a:t>
            </a:r>
            <a:br>
              <a:rPr lang="en-US" altLang="en-US" sz="2000" dirty="0"/>
            </a:br>
            <a:r>
              <a:rPr lang="en-US" dirty="0" err="1"/>
              <a:t>Nucynta</a:t>
            </a:r>
            <a:r>
              <a:rPr lang="en-US" dirty="0"/>
              <a:t>®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400" i="1" dirty="0"/>
              <a:t>In vitro</a:t>
            </a:r>
            <a:r>
              <a:rPr lang="en-US" sz="2400" dirty="0"/>
              <a:t> laboratory manipulation extraction study data indicates</a:t>
            </a:r>
            <a:r>
              <a:rPr lang="en-US" sz="2400" baseline="30000" dirty="0"/>
              <a:t>13</a:t>
            </a:r>
            <a:r>
              <a:rPr lang="en-US" sz="2400" dirty="0"/>
              <a:t>: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400" dirty="0"/>
              <a:t>Attempts to crush or break </a:t>
            </a:r>
            <a:r>
              <a:rPr lang="en-US" sz="2400" dirty="0" err="1"/>
              <a:t>Nucynta</a:t>
            </a:r>
            <a:r>
              <a:rPr lang="en-US" sz="2400" dirty="0"/>
              <a:t> ER</a:t>
            </a:r>
            <a:r>
              <a:rPr lang="en-US" sz="2400" baseline="30000" dirty="0"/>
              <a:t>®</a:t>
            </a:r>
            <a:r>
              <a:rPr lang="en-US" sz="2400" dirty="0"/>
              <a:t> tablets using a variety of tools results in minimal deformation, with the exception of use of a hammer.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400" dirty="0" err="1"/>
              <a:t>Nucynta</a:t>
            </a:r>
            <a:r>
              <a:rPr lang="en-US" sz="2400" dirty="0"/>
              <a:t> ER</a:t>
            </a:r>
            <a:r>
              <a:rPr lang="en-US" sz="2400" baseline="30000" dirty="0"/>
              <a:t>®</a:t>
            </a:r>
            <a:r>
              <a:rPr lang="en-US" sz="2400" dirty="0"/>
              <a:t> tablets can be flattened using a hammer.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400" dirty="0"/>
              <a:t>Flattened </a:t>
            </a:r>
            <a:r>
              <a:rPr lang="en-US" sz="2400" dirty="0" err="1"/>
              <a:t>Nucynta</a:t>
            </a:r>
            <a:r>
              <a:rPr lang="en-US" sz="2400" dirty="0"/>
              <a:t> ER</a:t>
            </a:r>
            <a:r>
              <a:rPr lang="en-US" sz="2400" baseline="30000" dirty="0"/>
              <a:t>®</a:t>
            </a:r>
            <a:r>
              <a:rPr lang="en-US" sz="2400" dirty="0"/>
              <a:t> tablets may be susceptible to releasing over 50% of the </a:t>
            </a:r>
            <a:r>
              <a:rPr lang="en-US" sz="2400" dirty="0" err="1"/>
              <a:t>tapentadol</a:t>
            </a:r>
            <a:r>
              <a:rPr lang="en-US" sz="2400" dirty="0"/>
              <a:t> in the tablet when placed in solution and vigorously shaken over extended periods of time.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400" dirty="0"/>
              <a:t>Flattened </a:t>
            </a:r>
            <a:r>
              <a:rPr lang="en-US" sz="2400" dirty="0" err="1"/>
              <a:t>Nucynta</a:t>
            </a:r>
            <a:r>
              <a:rPr lang="en-US" sz="2400" dirty="0"/>
              <a:t> ER</a:t>
            </a:r>
            <a:r>
              <a:rPr lang="en-US" sz="2400" baseline="30000" dirty="0"/>
              <a:t>®</a:t>
            </a:r>
            <a:r>
              <a:rPr lang="en-US" sz="2400" dirty="0"/>
              <a:t> tablets release </a:t>
            </a:r>
            <a:r>
              <a:rPr lang="en-US" sz="2400" dirty="0" err="1"/>
              <a:t>tapentadol</a:t>
            </a:r>
            <a:r>
              <a:rPr lang="en-US" sz="2400" dirty="0"/>
              <a:t> faster than intact tablets, with 30% released over 30 minutes.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8DE3B031-7C70-4991-8DFB-9E9DDFF7991E}" type="slidenum">
              <a:rPr lang="en-US" altLang="en-US" smtClean="0"/>
              <a:pPr>
                <a:defRPr/>
              </a:pPr>
              <a:t>21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23434083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51313" y="0"/>
            <a:ext cx="4818062" cy="1103086"/>
          </a:xfrm>
        </p:spPr>
        <p:txBody>
          <a:bodyPr/>
          <a:lstStyle/>
          <a:p>
            <a:r>
              <a:rPr lang="en-US" sz="2000" dirty="0"/>
              <a:t>Therapeutically Equivalent Substitutes</a:t>
            </a:r>
            <a:r>
              <a:rPr lang="en-US" altLang="en-US" sz="2000" dirty="0"/>
              <a:t/>
            </a:r>
            <a:br>
              <a:rPr lang="en-US" altLang="en-US" sz="2000" dirty="0"/>
            </a:br>
            <a:r>
              <a:rPr lang="en-US" altLang="en-US" sz="2000" dirty="0"/>
              <a:t>Abuse-Deterrent Claims </a:t>
            </a:r>
            <a:br>
              <a:rPr lang="en-US" altLang="en-US" sz="2000" dirty="0"/>
            </a:br>
            <a:r>
              <a:rPr lang="en-US" dirty="0" err="1"/>
              <a:t>Nucynta</a:t>
            </a:r>
            <a:r>
              <a:rPr lang="en-US" dirty="0"/>
              <a:t>®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14450"/>
            <a:ext cx="8229600" cy="5100864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Clinical abuse potential study data indicates</a:t>
            </a:r>
            <a:r>
              <a:rPr lang="en-US" sz="2400" baseline="30000" dirty="0"/>
              <a:t>14</a:t>
            </a:r>
            <a:r>
              <a:rPr lang="en-US" sz="2400" dirty="0"/>
              <a:t>: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400" dirty="0"/>
              <a:t>Recreational opioid users were significantly less willing to insufflate particles made from </a:t>
            </a:r>
            <a:r>
              <a:rPr lang="en-US" sz="2400" dirty="0" err="1"/>
              <a:t>Nucynta</a:t>
            </a:r>
            <a:r>
              <a:rPr lang="en-US" sz="2400" dirty="0"/>
              <a:t> ER</a:t>
            </a:r>
            <a:r>
              <a:rPr lang="en-US" sz="2400" baseline="30000" dirty="0"/>
              <a:t>®</a:t>
            </a:r>
            <a:r>
              <a:rPr lang="en-US" sz="2400" dirty="0"/>
              <a:t> tablets compared to a non-ADF oxycodone ER tablet </a:t>
            </a:r>
          </a:p>
          <a:p>
            <a:pPr marL="1257300" lvl="2" indent="-342900">
              <a:buFont typeface="Wingdings" panose="05000000000000000000" pitchFamily="2" charset="2"/>
              <a:buChar char="§"/>
            </a:pPr>
            <a:r>
              <a:rPr lang="en-US" dirty="0" err="1"/>
              <a:t>Nucynta</a:t>
            </a:r>
            <a:r>
              <a:rPr lang="en-US" dirty="0"/>
              <a:t> ER</a:t>
            </a:r>
            <a:r>
              <a:rPr lang="en-US" baseline="30000" dirty="0"/>
              <a:t>®</a:t>
            </a:r>
            <a:r>
              <a:rPr lang="en-US" dirty="0"/>
              <a:t> 50 mg 24% willing, </a:t>
            </a:r>
            <a:r>
              <a:rPr lang="en-US" dirty="0" err="1"/>
              <a:t>Nucynta</a:t>
            </a:r>
            <a:r>
              <a:rPr lang="en-US" dirty="0"/>
              <a:t> ER</a:t>
            </a:r>
            <a:r>
              <a:rPr lang="en-US" baseline="30000" dirty="0"/>
              <a:t>®</a:t>
            </a:r>
            <a:r>
              <a:rPr lang="en-US" dirty="0"/>
              <a:t> 250 mg 16% willing compared to non-ADF oxycodone ER 40 mg 100% willing; P&lt;0.001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400" dirty="0"/>
              <a:t>Recreational opioid users were able to extract significantly less drug from </a:t>
            </a:r>
            <a:r>
              <a:rPr lang="en-US" sz="2400" dirty="0" err="1"/>
              <a:t>Nucynta</a:t>
            </a:r>
            <a:r>
              <a:rPr lang="en-US" sz="2400" dirty="0"/>
              <a:t> ER</a:t>
            </a:r>
            <a:r>
              <a:rPr lang="en-US" sz="2400" baseline="30000" dirty="0"/>
              <a:t>®</a:t>
            </a:r>
            <a:r>
              <a:rPr lang="en-US" sz="2400" dirty="0"/>
              <a:t> tablets compared to non-ADF oxycodone ER tablets.</a:t>
            </a:r>
          </a:p>
          <a:p>
            <a:pPr marL="1257300" lvl="2" indent="-342900">
              <a:buFont typeface="Wingdings" panose="05000000000000000000" pitchFamily="2" charset="2"/>
              <a:buChar char="§"/>
            </a:pPr>
            <a:r>
              <a:rPr lang="en-US" dirty="0" err="1"/>
              <a:t>Nucynta</a:t>
            </a:r>
            <a:r>
              <a:rPr lang="en-US" dirty="0"/>
              <a:t> ER</a:t>
            </a:r>
            <a:r>
              <a:rPr lang="en-US" baseline="30000" dirty="0"/>
              <a:t>®</a:t>
            </a:r>
            <a:r>
              <a:rPr lang="en-US" dirty="0"/>
              <a:t> 50 mg </a:t>
            </a:r>
            <a:r>
              <a:rPr lang="en-US" dirty="0">
                <a:sym typeface="Wingdings" panose="05000000000000000000" pitchFamily="2" charset="2"/>
              </a:rPr>
              <a:t></a:t>
            </a:r>
            <a:r>
              <a:rPr lang="en-US" dirty="0"/>
              <a:t> 3.5% extracted compared to non-ADF oxycodone ER 40 mg </a:t>
            </a:r>
            <a:r>
              <a:rPr lang="en-US" dirty="0">
                <a:sym typeface="Wingdings" panose="05000000000000000000" pitchFamily="2" charset="2"/>
              </a:rPr>
              <a:t> 37% extracted; P=0.008</a:t>
            </a:r>
            <a:endParaRPr lang="en-US" dirty="0"/>
          </a:p>
          <a:p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8DE3B031-7C70-4991-8DFB-9E9DDFF7991E}" type="slidenum">
              <a:rPr lang="en-US" altLang="en-US" smtClean="0"/>
              <a:pPr>
                <a:defRPr/>
              </a:pPr>
              <a:t>22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98519672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/>
              <a:t>Therapeutically Equivalent Substitutes</a:t>
            </a:r>
            <a:r>
              <a:rPr lang="en-US" altLang="en-US" sz="2000" dirty="0"/>
              <a:t/>
            </a:r>
            <a:br>
              <a:rPr lang="en-US" altLang="en-US" sz="2000" dirty="0"/>
            </a:br>
            <a:r>
              <a:rPr lang="en-US" altLang="en-US" sz="2000" dirty="0"/>
              <a:t>Abuse-Deterrent Claims </a:t>
            </a:r>
            <a:br>
              <a:rPr lang="en-US" altLang="en-US" sz="2000" dirty="0"/>
            </a:br>
            <a:r>
              <a:rPr lang="en-US" dirty="0" err="1"/>
              <a:t>Nucynta</a:t>
            </a:r>
            <a:r>
              <a:rPr lang="en-US" dirty="0"/>
              <a:t>®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 </a:t>
            </a:r>
            <a:r>
              <a:rPr lang="en-US" dirty="0" err="1"/>
              <a:t>postmarketing</a:t>
            </a:r>
            <a:r>
              <a:rPr lang="en-US" dirty="0"/>
              <a:t> survey study indicated that abuse of </a:t>
            </a:r>
            <a:r>
              <a:rPr lang="en-US" dirty="0" err="1"/>
              <a:t>Nucynta</a:t>
            </a:r>
            <a:r>
              <a:rPr lang="en-US" dirty="0"/>
              <a:t> ER</a:t>
            </a:r>
            <a:r>
              <a:rPr lang="en-US" baseline="30000" dirty="0"/>
              <a:t>®</a:t>
            </a:r>
            <a:r>
              <a:rPr lang="en-US" dirty="0"/>
              <a:t> was reported significantly less frequently than all other long-acting comparator opioids with the exception of hydromorphone extended-release.</a:t>
            </a:r>
            <a:r>
              <a:rPr lang="en-US" baseline="30000" dirty="0"/>
              <a:t>15</a:t>
            </a:r>
            <a:endParaRPr lang="en-US" dirty="0"/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dirty="0"/>
              <a:t>Of note, the study surveyed the period of time from January 2011 to September 2012. </a:t>
            </a:r>
            <a:r>
              <a:rPr lang="en-US" dirty="0" err="1"/>
              <a:t>Nucynta</a:t>
            </a:r>
            <a:r>
              <a:rPr lang="en-US" dirty="0"/>
              <a:t> ER</a:t>
            </a:r>
            <a:r>
              <a:rPr lang="en-US" baseline="30000" dirty="0"/>
              <a:t>®</a:t>
            </a:r>
            <a:r>
              <a:rPr lang="en-US" dirty="0"/>
              <a:t> became available in the US in August 2011.</a:t>
            </a:r>
            <a:r>
              <a:rPr lang="en-US" baseline="30000" dirty="0"/>
              <a:t>15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8DE3B031-7C70-4991-8DFB-9E9DDFF7991E}" type="slidenum">
              <a:rPr lang="en-US" altLang="en-US" smtClean="0"/>
              <a:pPr>
                <a:defRPr/>
              </a:pPr>
              <a:t>23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704294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/>
              <a:t>Therapeutically Equivalent Substitutes</a:t>
            </a:r>
            <a:r>
              <a:rPr lang="en-US" altLang="en-US" sz="2000" dirty="0"/>
              <a:t/>
            </a:r>
            <a:br>
              <a:rPr lang="en-US" altLang="en-US" sz="2000" dirty="0"/>
            </a:br>
            <a:r>
              <a:rPr lang="en-US" altLang="en-US" sz="2000" dirty="0"/>
              <a:t>Abuse-Deterrent Claims </a:t>
            </a:r>
            <a:br>
              <a:rPr lang="en-US" altLang="en-US" sz="2000" dirty="0"/>
            </a:br>
            <a:r>
              <a:rPr lang="en-US" dirty="0" err="1"/>
              <a:t>Nucynta</a:t>
            </a:r>
            <a:r>
              <a:rPr lang="en-US" dirty="0"/>
              <a:t>®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err="1"/>
              <a:t>Nucynta</a:t>
            </a:r>
            <a:r>
              <a:rPr lang="en-US" sz="2400" dirty="0"/>
              <a:t> ER® (</a:t>
            </a:r>
            <a:r>
              <a:rPr lang="en-US" sz="2400" dirty="0" err="1"/>
              <a:t>tapentadol</a:t>
            </a:r>
            <a:r>
              <a:rPr lang="en-US" sz="2400" dirty="0"/>
              <a:t> extended-release) is subject to requirements of the shared system Extended-Release and Long-Acting (ER/LA) Risk Evaluation and Mitigation Strategies (REMS) program.</a:t>
            </a:r>
            <a:r>
              <a:rPr lang="en-US" sz="2400" baseline="30000" dirty="0"/>
              <a:t>16</a:t>
            </a:r>
            <a:endParaRPr lang="en-US" sz="2400" dirty="0"/>
          </a:p>
          <a:p>
            <a:r>
              <a:rPr lang="en-US" sz="2400" dirty="0"/>
              <a:t>Initial Dose (opioid naïve): 50 mg every 12 hours.</a:t>
            </a:r>
            <a:r>
              <a:rPr lang="en-US" sz="2400" baseline="30000" dirty="0"/>
              <a:t>1</a:t>
            </a:r>
            <a:endParaRPr lang="en-US" sz="2400" dirty="0"/>
          </a:p>
          <a:p>
            <a:r>
              <a:rPr lang="en-US" sz="2400" dirty="0"/>
              <a:t>Initial Dose (converting from other opioids): The manufacturer does not provide specific conversion factors or initial dosing for patient converting to </a:t>
            </a:r>
            <a:r>
              <a:rPr lang="en-US" sz="2400" dirty="0" err="1"/>
              <a:t>Nucynta</a:t>
            </a:r>
            <a:r>
              <a:rPr lang="en-US" sz="2400" dirty="0"/>
              <a:t> ER</a:t>
            </a:r>
            <a:r>
              <a:rPr lang="en-US" sz="2400" baseline="30000" dirty="0"/>
              <a:t>®</a:t>
            </a:r>
            <a:r>
              <a:rPr lang="en-US" sz="2400" dirty="0"/>
              <a:t> from other opioids. </a:t>
            </a:r>
          </a:p>
          <a:p>
            <a:r>
              <a:rPr lang="en-US" sz="2400" dirty="0"/>
              <a:t>Information related to FDA advisory committee voting for approval of </a:t>
            </a:r>
            <a:r>
              <a:rPr lang="en-US" sz="2400" dirty="0" err="1"/>
              <a:t>Nucynta</a:t>
            </a:r>
            <a:r>
              <a:rPr lang="en-US" sz="2400" dirty="0"/>
              <a:t> ER</a:t>
            </a:r>
            <a:r>
              <a:rPr lang="en-US" sz="2400" baseline="30000" dirty="0"/>
              <a:t>®</a:t>
            </a:r>
            <a:r>
              <a:rPr lang="en-US" sz="2400" dirty="0"/>
              <a:t> is not readily available.</a:t>
            </a:r>
          </a:p>
          <a:p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8DE3B031-7C70-4991-8DFB-9E9DDFF7991E}" type="slidenum">
              <a:rPr lang="en-US" altLang="en-US" smtClean="0"/>
              <a:pPr>
                <a:defRPr/>
              </a:pPr>
              <a:t>24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21711146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/>
              <a:t>Therapeutically Equivalent Substitutes</a:t>
            </a:r>
            <a:r>
              <a:rPr lang="en-US" altLang="en-US" sz="2000" dirty="0"/>
              <a:t/>
            </a:r>
            <a:br>
              <a:rPr lang="en-US" altLang="en-US" sz="2000" dirty="0"/>
            </a:br>
            <a:r>
              <a:rPr lang="en-US" altLang="en-US" sz="2000" dirty="0"/>
              <a:t>Abuse-Deterrent Claims </a:t>
            </a:r>
            <a:br>
              <a:rPr lang="en-US" altLang="en-US" sz="2000" dirty="0"/>
            </a:br>
            <a:r>
              <a:rPr lang="en-US" dirty="0" err="1"/>
              <a:t>Nucynta</a:t>
            </a:r>
            <a:r>
              <a:rPr lang="en-US" dirty="0"/>
              <a:t>®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14450"/>
            <a:ext cx="8229600" cy="5144407"/>
          </a:xfrm>
        </p:spPr>
        <p:txBody>
          <a:bodyPr/>
          <a:lstStyle/>
          <a:p>
            <a:r>
              <a:rPr lang="en-US" dirty="0"/>
              <a:t>Information regarding FDA requirements of the manufacturer related to </a:t>
            </a:r>
            <a:r>
              <a:rPr lang="en-US" dirty="0" err="1"/>
              <a:t>postmarketing</a:t>
            </a:r>
            <a:r>
              <a:rPr lang="en-US" dirty="0"/>
              <a:t> epidemiological studies is not available. This is likely due to the lack of ADF labeling.</a:t>
            </a:r>
          </a:p>
          <a:p>
            <a:r>
              <a:rPr lang="en-US" dirty="0"/>
              <a:t>Time to peak serum concentration (</a:t>
            </a:r>
            <a:r>
              <a:rPr lang="en-US" dirty="0" err="1"/>
              <a:t>T</a:t>
            </a:r>
            <a:r>
              <a:rPr lang="en-US" baseline="-25000" dirty="0" err="1"/>
              <a:t>max</a:t>
            </a:r>
            <a:r>
              <a:rPr lang="en-US" dirty="0"/>
              <a:t>) of intact </a:t>
            </a:r>
            <a:r>
              <a:rPr lang="en-US" dirty="0" err="1"/>
              <a:t>Nucynta</a:t>
            </a:r>
            <a:r>
              <a:rPr lang="en-US" dirty="0"/>
              <a:t> ER</a:t>
            </a:r>
            <a:r>
              <a:rPr lang="en-US" baseline="30000" dirty="0"/>
              <a:t>®</a:t>
            </a:r>
            <a:r>
              <a:rPr lang="en-US" dirty="0"/>
              <a:t> is 3 to 6 hours.</a:t>
            </a:r>
          </a:p>
          <a:p>
            <a:r>
              <a:rPr lang="en-US" i="1" dirty="0"/>
              <a:t>In vivo</a:t>
            </a:r>
            <a:r>
              <a:rPr lang="en-US" dirty="0"/>
              <a:t> data for flattened </a:t>
            </a:r>
            <a:r>
              <a:rPr lang="en-US" dirty="0" err="1"/>
              <a:t>Nucynta</a:t>
            </a:r>
            <a:r>
              <a:rPr lang="en-US" dirty="0"/>
              <a:t> ER</a:t>
            </a:r>
            <a:r>
              <a:rPr lang="en-US" baseline="30000" dirty="0"/>
              <a:t>®</a:t>
            </a:r>
            <a:r>
              <a:rPr lang="en-US" dirty="0"/>
              <a:t> tablets is not available; however, </a:t>
            </a:r>
            <a:r>
              <a:rPr lang="en-US" i="1" dirty="0"/>
              <a:t>in vitro</a:t>
            </a:r>
            <a:r>
              <a:rPr lang="en-US" dirty="0"/>
              <a:t> data indicates that 30% of </a:t>
            </a:r>
            <a:r>
              <a:rPr lang="en-US" dirty="0" err="1"/>
              <a:t>tapentadol</a:t>
            </a:r>
            <a:r>
              <a:rPr lang="en-US" dirty="0"/>
              <a:t> is released after 30 minutes.</a:t>
            </a:r>
            <a:r>
              <a:rPr lang="en-US" baseline="30000" dirty="0"/>
              <a:t>13</a:t>
            </a:r>
            <a:endParaRPr lang="en-US" i="1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8DE3B031-7C70-4991-8DFB-9E9DDFF7991E}" type="slidenum">
              <a:rPr lang="en-US" altLang="en-US" smtClean="0"/>
              <a:pPr>
                <a:defRPr/>
              </a:pPr>
              <a:t>25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16836194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/>
              <a:t>Therapeutically Equivalent Substitutes</a:t>
            </a:r>
            <a:r>
              <a:rPr lang="en-US" altLang="en-US" sz="2000" dirty="0"/>
              <a:t/>
            </a:r>
            <a:br>
              <a:rPr lang="en-US" altLang="en-US" sz="2000" dirty="0"/>
            </a:br>
            <a:r>
              <a:rPr lang="en-US" altLang="en-US" sz="2000" dirty="0"/>
              <a:t>Abuse-Deterrent Claims </a:t>
            </a:r>
            <a:br>
              <a:rPr lang="en-US" altLang="en-US" sz="2000" dirty="0"/>
            </a:br>
            <a:r>
              <a:rPr lang="en-US" dirty="0" err="1"/>
              <a:t>Nucynta</a:t>
            </a:r>
            <a:r>
              <a:rPr lang="en-US" dirty="0"/>
              <a:t>®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14450"/>
            <a:ext cx="8229600" cy="5216979"/>
          </a:xfrm>
        </p:spPr>
        <p:txBody>
          <a:bodyPr/>
          <a:lstStyle/>
          <a:p>
            <a:pPr marL="0" indent="0" algn="ctr">
              <a:buNone/>
            </a:pPr>
            <a:r>
              <a:rPr lang="en-US" sz="2800" b="1" dirty="0" err="1"/>
              <a:t>Nucynta</a:t>
            </a:r>
            <a:r>
              <a:rPr lang="en-US" sz="2800" b="1" dirty="0" smtClean="0"/>
              <a:t>® Summary</a:t>
            </a:r>
            <a:endParaRPr lang="en-US" sz="2800" b="1" dirty="0"/>
          </a:p>
          <a:p>
            <a:endParaRPr lang="en-US" sz="2400" dirty="0" smtClean="0"/>
          </a:p>
          <a:p>
            <a:r>
              <a:rPr lang="en-US" sz="2400" dirty="0" smtClean="0"/>
              <a:t>Chemical name		</a:t>
            </a:r>
            <a:r>
              <a:rPr lang="en-US" sz="2400" dirty="0" err="1" smtClean="0"/>
              <a:t>tapentadol</a:t>
            </a:r>
            <a:r>
              <a:rPr lang="en-US" sz="2400" dirty="0" smtClean="0"/>
              <a:t> </a:t>
            </a:r>
          </a:p>
          <a:p>
            <a:r>
              <a:rPr lang="en-US" sz="2400" dirty="0" smtClean="0"/>
              <a:t>Dosage form		immediate release tablet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			extended   release  tablet</a:t>
            </a:r>
          </a:p>
          <a:p>
            <a:r>
              <a:rPr lang="en-US" sz="2400" dirty="0" smtClean="0"/>
              <a:t>ADF classification		physiochemical barrier</a:t>
            </a:r>
          </a:p>
          <a:p>
            <a:r>
              <a:rPr lang="en-US" sz="2400" dirty="0" smtClean="0"/>
              <a:t>ADF claims			snorting injection</a:t>
            </a:r>
          </a:p>
          <a:p>
            <a:r>
              <a:rPr lang="en-US" sz="2400" dirty="0" smtClean="0"/>
              <a:t>ADF studies 		Info not available</a:t>
            </a:r>
          </a:p>
          <a:p>
            <a:r>
              <a:rPr lang="en-US" sz="2400" dirty="0" smtClean="0"/>
              <a:t>Studies			users less willing to snort particles</a:t>
            </a:r>
          </a:p>
          <a:p>
            <a:pPr marL="0" indent="0">
              <a:buNone/>
            </a:pPr>
            <a:r>
              <a:rPr lang="en-US" sz="2400" dirty="0" smtClean="0"/>
              <a:t>				User able to extract less drug 				compared to oxycodone ER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8DE3B031-7C70-4991-8DFB-9E9DDFF7991E}" type="slidenum">
              <a:rPr lang="en-US" altLang="en-US" smtClean="0"/>
              <a:pPr>
                <a:defRPr/>
              </a:pPr>
              <a:t>26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69592478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Meeting Schedule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February 18, 2016 	9:00AM-12:00PM</a:t>
            </a:r>
          </a:p>
          <a:p>
            <a:r>
              <a:rPr lang="en-US" dirty="0" smtClean="0">
                <a:solidFill>
                  <a:srgbClr val="7030A0"/>
                </a:solidFill>
              </a:rPr>
              <a:t>March 3, 2016 	2:00PM-5:00PM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239 Causeway Street, 4</a:t>
            </a:r>
            <a:r>
              <a:rPr lang="en-US" baseline="30000" dirty="0" smtClean="0">
                <a:solidFill>
                  <a:srgbClr val="FF0000"/>
                </a:solidFill>
              </a:rPr>
              <a:t>th</a:t>
            </a:r>
            <a:r>
              <a:rPr lang="en-US" dirty="0" smtClean="0">
                <a:solidFill>
                  <a:srgbClr val="FF0000"/>
                </a:solidFill>
              </a:rPr>
              <a:t> Floor, Boston, MA 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0070C0"/>
                </a:solidFill>
              </a:rPr>
              <a:t>March 17, </a:t>
            </a:r>
            <a:r>
              <a:rPr lang="en-US" dirty="0">
                <a:solidFill>
                  <a:srgbClr val="0070C0"/>
                </a:solidFill>
              </a:rPr>
              <a:t>2016 </a:t>
            </a:r>
            <a:r>
              <a:rPr lang="en-US" dirty="0" smtClean="0">
                <a:solidFill>
                  <a:srgbClr val="0070C0"/>
                </a:solidFill>
              </a:rPr>
              <a:t>	9:00AM-12:00PM</a:t>
            </a:r>
            <a:endParaRPr lang="en-US" dirty="0">
              <a:solidFill>
                <a:srgbClr val="0070C0"/>
              </a:solidFill>
            </a:endParaRPr>
          </a:p>
          <a:p>
            <a:r>
              <a:rPr lang="en-US" dirty="0" smtClean="0">
                <a:solidFill>
                  <a:srgbClr val="7030A0"/>
                </a:solidFill>
              </a:rPr>
              <a:t>April 7, </a:t>
            </a:r>
            <a:r>
              <a:rPr lang="en-US" dirty="0">
                <a:solidFill>
                  <a:srgbClr val="7030A0"/>
                </a:solidFill>
              </a:rPr>
              <a:t>2016 </a:t>
            </a:r>
            <a:r>
              <a:rPr lang="en-US" dirty="0" smtClean="0">
                <a:solidFill>
                  <a:srgbClr val="7030A0"/>
                </a:solidFill>
              </a:rPr>
              <a:t>		2:00PM-5:00PM</a:t>
            </a:r>
            <a:endParaRPr lang="en-US" dirty="0">
              <a:solidFill>
                <a:srgbClr val="7030A0"/>
              </a:solidFill>
            </a:endParaRPr>
          </a:p>
          <a:p>
            <a:r>
              <a:rPr lang="en-US" dirty="0" smtClean="0">
                <a:solidFill>
                  <a:srgbClr val="0070C0"/>
                </a:solidFill>
              </a:rPr>
              <a:t>April 21, </a:t>
            </a:r>
            <a:r>
              <a:rPr lang="en-US" dirty="0">
                <a:solidFill>
                  <a:srgbClr val="0070C0"/>
                </a:solidFill>
              </a:rPr>
              <a:t>2016 </a:t>
            </a:r>
            <a:r>
              <a:rPr lang="en-US" dirty="0" smtClean="0">
                <a:solidFill>
                  <a:srgbClr val="0070C0"/>
                </a:solidFill>
              </a:rPr>
              <a:t>		9:00AM-12:00PM</a:t>
            </a:r>
            <a:endParaRPr lang="en-US" dirty="0">
              <a:solidFill>
                <a:srgbClr val="0070C0"/>
              </a:solidFill>
            </a:endParaRPr>
          </a:p>
          <a:p>
            <a:r>
              <a:rPr lang="en-US" dirty="0" smtClean="0">
                <a:solidFill>
                  <a:srgbClr val="7030A0"/>
                </a:solidFill>
              </a:rPr>
              <a:t>May 5, </a:t>
            </a:r>
            <a:r>
              <a:rPr lang="en-US" dirty="0">
                <a:solidFill>
                  <a:srgbClr val="7030A0"/>
                </a:solidFill>
              </a:rPr>
              <a:t>2016 </a:t>
            </a:r>
            <a:r>
              <a:rPr lang="en-US" dirty="0" smtClean="0">
                <a:solidFill>
                  <a:srgbClr val="7030A0"/>
                </a:solidFill>
              </a:rPr>
              <a:t>		2:00PM-5:00PM</a:t>
            </a:r>
            <a:endParaRPr lang="en-US" dirty="0">
              <a:solidFill>
                <a:srgbClr val="7030A0"/>
              </a:solidFill>
            </a:endParaRPr>
          </a:p>
          <a:p>
            <a:r>
              <a:rPr lang="en-US" dirty="0" smtClean="0">
                <a:solidFill>
                  <a:srgbClr val="0070C0"/>
                </a:solidFill>
              </a:rPr>
              <a:t>May 19, </a:t>
            </a:r>
            <a:r>
              <a:rPr lang="en-US" dirty="0">
                <a:solidFill>
                  <a:srgbClr val="0070C0"/>
                </a:solidFill>
              </a:rPr>
              <a:t>2016 </a:t>
            </a:r>
            <a:r>
              <a:rPr lang="en-US" dirty="0" smtClean="0">
                <a:solidFill>
                  <a:srgbClr val="0070C0"/>
                </a:solidFill>
              </a:rPr>
              <a:t>		9:00AM-12:00PM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 smtClean="0"/>
              <a:t>Slide </a:t>
            </a:r>
            <a:fld id="{8DE3B031-7C70-4991-8DFB-9E9DDFF7991E}" type="slidenum">
              <a:rPr lang="en-US" altLang="en-US" smtClean="0"/>
              <a:pPr>
                <a:defRPr/>
              </a:pPr>
              <a:t>27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82843251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Meeting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Meeting Recap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Review of takeaways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Next steps</a:t>
            </a:r>
          </a:p>
          <a:p>
            <a:endParaRPr lang="en-US" dirty="0"/>
          </a:p>
          <a:p>
            <a:r>
              <a:rPr lang="en-US" dirty="0" smtClean="0"/>
              <a:t>Next Meeting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February 18, 2016		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smtClean="0">
                <a:solidFill>
                  <a:srgbClr val="0070C0"/>
                </a:solidFill>
              </a:rPr>
              <a:t>   9:00AM-12:00PM</a:t>
            </a:r>
          </a:p>
          <a:p>
            <a:pPr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 smtClean="0"/>
              <a:t>Slide </a:t>
            </a:r>
            <a:fld id="{8DE3B031-7C70-4991-8DFB-9E9DDFF7991E}" type="slidenum">
              <a:rPr lang="en-US" altLang="en-US" smtClean="0"/>
              <a:pPr>
                <a:defRPr/>
              </a:pPr>
              <a:t>28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1881848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Content Placeholder 2"/>
          <p:cNvSpPr>
            <a:spLocks noGrp="1"/>
          </p:cNvSpPr>
          <p:nvPr>
            <p:ph idx="1"/>
          </p:nvPr>
        </p:nvSpPr>
        <p:spPr>
          <a:xfrm>
            <a:off x="457200" y="1351724"/>
            <a:ext cx="8229600" cy="5252275"/>
          </a:xfrm>
        </p:spPr>
        <p:txBody>
          <a:bodyPr/>
          <a:lstStyle/>
          <a:p>
            <a:pPr>
              <a:spcAft>
                <a:spcPts val="1800"/>
              </a:spcAft>
              <a:buSzPct val="75000"/>
            </a:pPr>
            <a:r>
              <a:rPr lang="en-US" altLang="en-US" sz="2000" dirty="0" smtClean="0"/>
              <a:t>Review of January 7</a:t>
            </a:r>
            <a:r>
              <a:rPr lang="en-US" altLang="en-US" sz="2000" baseline="30000" dirty="0" smtClean="0"/>
              <a:t>th</a:t>
            </a:r>
            <a:r>
              <a:rPr lang="en-US" altLang="en-US" sz="2000" dirty="0" smtClean="0"/>
              <a:t>meeting</a:t>
            </a:r>
          </a:p>
          <a:p>
            <a:pPr lvl="1">
              <a:spcAft>
                <a:spcPts val="1800"/>
              </a:spcAft>
              <a:buSzPct val="75000"/>
            </a:pPr>
            <a:r>
              <a:rPr lang="en-US" altLang="en-US" sz="1800" dirty="0" smtClean="0"/>
              <a:t>Voted to request a cost assessment from the Center for Health Information and Analysis (CHIA)</a:t>
            </a:r>
          </a:p>
          <a:p>
            <a:pPr lvl="1">
              <a:spcAft>
                <a:spcPts val="1800"/>
              </a:spcAft>
              <a:buSzPct val="75000"/>
            </a:pPr>
            <a:r>
              <a:rPr lang="en-US" altLang="en-US" sz="1800" dirty="0" smtClean="0"/>
              <a:t>Voted to approve Oxycontin CR</a:t>
            </a:r>
          </a:p>
          <a:p>
            <a:pPr lvl="1">
              <a:spcAft>
                <a:spcPts val="1800"/>
              </a:spcAft>
              <a:buSzPct val="75000"/>
            </a:pPr>
            <a:r>
              <a:rPr lang="en-US" altLang="en-US" sz="1800" dirty="0" smtClean="0"/>
              <a:t>Voted to approve Embeda</a:t>
            </a:r>
            <a:endParaRPr lang="en-US" altLang="en-US" sz="1800" dirty="0"/>
          </a:p>
          <a:p>
            <a:pPr>
              <a:spcAft>
                <a:spcPts val="1800"/>
              </a:spcAft>
              <a:buSzPct val="75000"/>
            </a:pPr>
            <a:r>
              <a:rPr lang="en-US" altLang="en-US" sz="2000" dirty="0" smtClean="0"/>
              <a:t> Continued evaluation and discussion of the drug products with manufacturer claims of ADF technology as potential therapeutic equivalent substitutes</a:t>
            </a:r>
          </a:p>
          <a:p>
            <a:pPr lvl="1">
              <a:spcAft>
                <a:spcPts val="1800"/>
              </a:spcAft>
              <a:buSzPct val="75000"/>
            </a:pPr>
            <a:r>
              <a:rPr lang="en-US" altLang="en-US" sz="2000" dirty="0" err="1" smtClean="0"/>
              <a:t>Oxaydo</a:t>
            </a:r>
            <a:endParaRPr lang="en-US" altLang="en-US" sz="2000" dirty="0" smtClean="0"/>
          </a:p>
          <a:p>
            <a:pPr lvl="1">
              <a:spcAft>
                <a:spcPts val="1800"/>
              </a:spcAft>
              <a:buSzPct val="75000"/>
            </a:pPr>
            <a:r>
              <a:rPr lang="en-US" altLang="en-US" sz="2000" dirty="0" err="1"/>
              <a:t>Opana</a:t>
            </a:r>
            <a:r>
              <a:rPr lang="en-US" altLang="en-US" sz="2000" dirty="0"/>
              <a:t> ER</a:t>
            </a:r>
          </a:p>
          <a:p>
            <a:pPr lvl="1">
              <a:spcAft>
                <a:spcPts val="1800"/>
              </a:spcAft>
              <a:buSzPct val="75000"/>
            </a:pPr>
            <a:r>
              <a:rPr lang="en-US" altLang="en-US" sz="2000" dirty="0" err="1" smtClean="0"/>
              <a:t>Nucynta</a:t>
            </a:r>
            <a:r>
              <a:rPr lang="en-US" altLang="en-US" sz="2000" dirty="0" smtClean="0"/>
              <a:t> ER</a:t>
            </a:r>
          </a:p>
        </p:txBody>
      </p:sp>
      <p:sp>
        <p:nvSpPr>
          <p:cNvPr id="5123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altLang="en-US" dirty="0" smtClean="0"/>
              <a:t>Slide </a:t>
            </a:r>
            <a:fld id="{13371AC1-581A-418D-850E-7D5F110287A7}" type="slidenum">
              <a:rPr lang="en-US" altLang="en-US" smtClean="0"/>
              <a:pPr/>
              <a:t>3</a:t>
            </a:fld>
            <a:endParaRPr lang="en-US" altLang="en-US" dirty="0" smtClean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144963" y="336550"/>
            <a:ext cx="4816475" cy="57785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+mj-lt"/>
                <a:ea typeface="+mj-ea"/>
                <a:cs typeface="ＭＳ Ｐゴシック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Calibri" charset="0"/>
                <a:ea typeface="ＭＳ Ｐゴシック" charset="0"/>
                <a:cs typeface="ＭＳ Ｐゴシック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Calibri" charset="0"/>
                <a:ea typeface="ＭＳ Ｐゴシック" charset="0"/>
                <a:cs typeface="ＭＳ Ｐゴシック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Calibri" charset="0"/>
                <a:ea typeface="ＭＳ Ｐゴシック" charset="0"/>
                <a:cs typeface="ＭＳ Ｐゴシック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Calibri" charset="0"/>
                <a:ea typeface="ＭＳ Ｐゴシック" charset="0"/>
                <a:cs typeface="ＭＳ Ｐゴシック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Calibri" charset="0"/>
                <a:ea typeface="ＭＳ Ｐゴシック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Calibri" charset="0"/>
                <a:ea typeface="ＭＳ Ｐゴシック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Calibri" charset="0"/>
                <a:ea typeface="ＭＳ Ｐゴシック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Calibri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kern="0" dirty="0" smtClean="0"/>
              <a:t> Presentation Agenda</a:t>
            </a:r>
            <a:endParaRPr lang="en-US" kern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7981950" y="6245225"/>
            <a:ext cx="944563" cy="47625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altLang="en-US" dirty="0" smtClean="0"/>
              <a:t>Slide </a:t>
            </a:r>
            <a:fld id="{2048DBD3-BAE2-4420-B05C-C59463502FAC}" type="slidenum">
              <a:rPr lang="en-US" altLang="en-US" smtClean="0"/>
              <a:pPr/>
              <a:t>4</a:t>
            </a:fld>
            <a:endParaRPr lang="en-US" altLang="en-US" dirty="0" smtClean="0"/>
          </a:p>
        </p:txBody>
      </p:sp>
      <p:sp>
        <p:nvSpPr>
          <p:cNvPr id="3075" name="Rectangle 6"/>
          <p:cNvSpPr>
            <a:spLocks noChangeArrowheads="1"/>
          </p:cNvSpPr>
          <p:nvPr/>
        </p:nvSpPr>
        <p:spPr bwMode="auto">
          <a:xfrm>
            <a:off x="0" y="0"/>
            <a:ext cx="9158288" cy="1135063"/>
          </a:xfrm>
          <a:prstGeom prst="rect">
            <a:avLst/>
          </a:prstGeom>
          <a:solidFill>
            <a:srgbClr val="003366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 sz="1800" dirty="0">
              <a:latin typeface="Arial" pitchFamily="34" charset="0"/>
            </a:endParaRPr>
          </a:p>
        </p:txBody>
      </p:sp>
      <p:pic>
        <p:nvPicPr>
          <p:cNvPr id="3077" name="Picture 4" descr="banner"/>
          <p:cNvPicPr>
            <a:picLocks noChangeAspect="1" noChangeArrowheads="1"/>
          </p:cNvPicPr>
          <p:nvPr/>
        </p:nvPicPr>
        <p:blipFill>
          <a:blip r:embed="rId3"/>
          <a:srcRect b="8861"/>
          <a:stretch>
            <a:fillRect/>
          </a:stretch>
        </p:blipFill>
        <p:spPr bwMode="auto">
          <a:xfrm>
            <a:off x="-3175" y="223838"/>
            <a:ext cx="915828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8" name="Text Box 7"/>
          <p:cNvSpPr txBox="1">
            <a:spLocks noChangeArrowheads="1"/>
          </p:cNvSpPr>
          <p:nvPr/>
        </p:nvSpPr>
        <p:spPr bwMode="auto">
          <a:xfrm>
            <a:off x="309563" y="2649765"/>
            <a:ext cx="8616950" cy="212365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1" algn="ctr"/>
            <a:r>
              <a:rPr lang="en-US" sz="4400" b="1" dirty="0"/>
              <a:t>Monograph </a:t>
            </a:r>
            <a:r>
              <a:rPr lang="en-US" sz="4400" b="1" dirty="0" smtClean="0"/>
              <a:t>Review</a:t>
            </a:r>
          </a:p>
          <a:p>
            <a:pPr lvl="1" algn="ctr"/>
            <a:endParaRPr lang="en-US" sz="4400" b="1" dirty="0"/>
          </a:p>
          <a:p>
            <a:pPr lvl="1" algn="ctr"/>
            <a:r>
              <a:rPr lang="en-US" sz="4400" b="1" dirty="0"/>
              <a:t>Schedule II Opioids</a:t>
            </a:r>
          </a:p>
        </p:txBody>
      </p:sp>
    </p:spTree>
    <p:extLst>
      <p:ext uri="{BB962C8B-B14F-4D97-AF65-F5344CB8AC3E}">
        <p14:creationId xmlns:p14="http://schemas.microsoft.com/office/powerpoint/2010/main" val="15884915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Slide Number Placeholder 3"/>
          <p:cNvSpPr>
            <a:spLocks noGrp="1"/>
          </p:cNvSpPr>
          <p:nvPr>
            <p:ph type="sldNum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1400" dirty="0" smtClean="0"/>
              <a:t>Slide </a:t>
            </a:r>
            <a:fld id="{DF725521-6814-462B-9FF8-E6EB53EE0ABB}" type="slidenum">
              <a:rPr lang="en-US" altLang="en-US" sz="1400" smtClean="0"/>
              <a:pPr eaLnBrk="1" hangingPunct="1">
                <a:defRPr/>
              </a:pPr>
              <a:t>5</a:t>
            </a:fld>
            <a:endParaRPr lang="en-US" altLang="en-US" sz="1400" dirty="0" smtClean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144963" y="336550"/>
            <a:ext cx="4816475" cy="701675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+mj-lt"/>
                <a:ea typeface="+mj-ea"/>
                <a:cs typeface="ＭＳ Ｐゴシック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Calibri" charset="0"/>
                <a:ea typeface="ＭＳ Ｐゴシック" charset="0"/>
                <a:cs typeface="ＭＳ Ｐゴシック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Calibri" charset="0"/>
                <a:ea typeface="ＭＳ Ｐゴシック" charset="0"/>
                <a:cs typeface="ＭＳ Ｐゴシック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Calibri" charset="0"/>
                <a:ea typeface="ＭＳ Ｐゴシック" charset="0"/>
                <a:cs typeface="ＭＳ Ｐゴシック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Calibri" charset="0"/>
                <a:ea typeface="ＭＳ Ｐゴシック" charset="0"/>
                <a:cs typeface="ＭＳ Ｐゴシック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Calibri" charset="0"/>
                <a:ea typeface="ＭＳ Ｐゴシック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Calibri" charset="0"/>
                <a:ea typeface="ＭＳ Ｐゴシック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Calibri" charset="0"/>
                <a:ea typeface="ＭＳ Ｐゴシック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Calibri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2000" dirty="0"/>
              <a:t>Therapeutically Equivalent Substitutes</a:t>
            </a:r>
            <a:r>
              <a:rPr lang="en-US" altLang="en-US" sz="2000" dirty="0"/>
              <a:t/>
            </a:r>
            <a:br>
              <a:rPr lang="en-US" altLang="en-US" sz="2000" dirty="0"/>
            </a:br>
            <a:r>
              <a:rPr lang="en-US" altLang="en-US" sz="2000" dirty="0"/>
              <a:t>FDA Approved ADF Labeling</a:t>
            </a:r>
            <a:endParaRPr lang="en-US" sz="2000" kern="0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8427419"/>
              </p:ext>
            </p:extLst>
          </p:nvPr>
        </p:nvGraphicFramePr>
        <p:xfrm>
          <a:off x="204716" y="1323831"/>
          <a:ext cx="8756721" cy="4921393"/>
        </p:xfrm>
        <a:graphic>
          <a:graphicData uri="http://schemas.openxmlformats.org/drawingml/2006/table">
            <a:tbl>
              <a:tblPr/>
              <a:tblGrid>
                <a:gridCol w="1128509"/>
                <a:gridCol w="1186428"/>
                <a:gridCol w="1635584"/>
                <a:gridCol w="1062126"/>
                <a:gridCol w="1680773"/>
                <a:gridCol w="2063301"/>
              </a:tblGrid>
              <a:tr h="839658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List of Medications with Abuse-Deterrent Claims in FDA-Approved Labeling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81634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Product Name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Manufacturer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Ingredient(s)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Dose Form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Method of Abuse </a:t>
                      </a: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Deterrence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DFC</a:t>
                      </a:r>
                      <a:r>
                        <a:rPr lang="en-US" sz="12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Action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1634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Targiniq ER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Purdue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Oxycodone ER and Naloxone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Tablet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Antagonist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Voted NOT to approve for</a:t>
                      </a: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Crosswalk consideration at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</a:p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December 17, 2015 meeting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1634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OxyContin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Purdue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Oxycodone ER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Tablet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Crush-resistant Formulation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Voted to approve</a:t>
                      </a: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for     Crosswalk consideration </a:t>
                      </a: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at </a:t>
                      </a:r>
                    </a:p>
                    <a:p>
                      <a:pPr algn="ctr" fontAlgn="ctr"/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January 7, 2016 meeting</a:t>
                      </a:r>
                      <a:endParaRPr lang="en-US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1634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Hysingla ER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Purdue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Hydrocodone ER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Tablet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Crush-resistant Formulation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Voted to approve</a:t>
                      </a: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for     Crosswalk consideration </a:t>
                      </a: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at </a:t>
                      </a:r>
                    </a:p>
                    <a:p>
                      <a:pPr algn="ctr" fontAlgn="ctr"/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December 17, 2015  meeting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1634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Embeda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Pfizer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Morphine ER and Naltrexone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Capsule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Antagonist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Voted to approve</a:t>
                      </a: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for     Crosswalk consideration </a:t>
                      </a: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at </a:t>
                      </a:r>
                    </a:p>
                    <a:p>
                      <a:pPr algn="ctr" fontAlgn="ctr"/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January 7, 2016  meeting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10245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Slide Number Placeholder 3"/>
          <p:cNvSpPr>
            <a:spLocks noGrp="1"/>
          </p:cNvSpPr>
          <p:nvPr>
            <p:ph type="sldNum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1400" dirty="0" smtClean="0"/>
              <a:t>Slide </a:t>
            </a:r>
            <a:fld id="{DF725521-6814-462B-9FF8-E6EB53EE0ABB}" type="slidenum">
              <a:rPr lang="en-US" altLang="en-US" sz="1400" smtClean="0"/>
              <a:pPr eaLnBrk="1" hangingPunct="1">
                <a:defRPr/>
              </a:pPr>
              <a:t>6</a:t>
            </a:fld>
            <a:endParaRPr lang="en-US" altLang="en-US" sz="1400" dirty="0" smtClean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144963" y="109182"/>
            <a:ext cx="4816475" cy="929043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+mj-lt"/>
                <a:ea typeface="+mj-ea"/>
                <a:cs typeface="ＭＳ Ｐゴシック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Calibri" charset="0"/>
                <a:ea typeface="ＭＳ Ｐゴシック" charset="0"/>
                <a:cs typeface="ＭＳ Ｐゴシック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Calibri" charset="0"/>
                <a:ea typeface="ＭＳ Ｐゴシック" charset="0"/>
                <a:cs typeface="ＭＳ Ｐゴシック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Calibri" charset="0"/>
                <a:ea typeface="ＭＳ Ｐゴシック" charset="0"/>
                <a:cs typeface="ＭＳ Ｐゴシック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Calibri" charset="0"/>
                <a:ea typeface="ＭＳ Ｐゴシック" charset="0"/>
                <a:cs typeface="ＭＳ Ｐゴシック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Calibri" charset="0"/>
                <a:ea typeface="ＭＳ Ｐゴシック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Calibri" charset="0"/>
                <a:ea typeface="ＭＳ Ｐゴシック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Calibri" charset="0"/>
                <a:ea typeface="ＭＳ Ｐゴシック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Calibri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2000" dirty="0"/>
              <a:t>Therapeutically Equivalent Substitutes</a:t>
            </a:r>
            <a:r>
              <a:rPr lang="en-US" altLang="en-US" sz="2000" dirty="0"/>
              <a:t/>
            </a:r>
            <a:br>
              <a:rPr lang="en-US" altLang="en-US" sz="2000" dirty="0"/>
            </a:br>
            <a:r>
              <a:rPr lang="en-US" altLang="en-US" sz="2000" dirty="0" smtClean="0"/>
              <a:t>Abuse-Deterrent Claims</a:t>
            </a:r>
          </a:p>
          <a:p>
            <a:pPr>
              <a:defRPr/>
            </a:pPr>
            <a:r>
              <a:rPr lang="en-US" altLang="en-US" sz="2000" dirty="0" smtClean="0"/>
              <a:t>no FDA-Approved Labeling</a:t>
            </a:r>
            <a:endParaRPr lang="en-US" sz="2000" kern="0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4221264"/>
              </p:ext>
            </p:extLst>
          </p:nvPr>
        </p:nvGraphicFramePr>
        <p:xfrm>
          <a:off x="204717" y="1252310"/>
          <a:ext cx="8756721" cy="4872719"/>
        </p:xfrm>
        <a:graphic>
          <a:graphicData uri="http://schemas.openxmlformats.org/drawingml/2006/table">
            <a:tbl>
              <a:tblPr/>
              <a:tblGrid>
                <a:gridCol w="1128509"/>
                <a:gridCol w="1186428"/>
                <a:gridCol w="1635584"/>
                <a:gridCol w="1062126"/>
                <a:gridCol w="1680773"/>
                <a:gridCol w="2063301"/>
              </a:tblGrid>
              <a:tr h="429237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List of Medications with Abuse-Deterrent Claims in FDA-Approved Labeling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76061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Product Name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Manufacturer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Ingredient(s)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Dose Form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Method of Abuse </a:t>
                      </a: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Deterrence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DFC</a:t>
                      </a:r>
                      <a:r>
                        <a:rPr lang="en-US" sz="12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Action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061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Opana ER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Endo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Oxymorphone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Tablet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Crush-resistant formulation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For review at </a:t>
                      </a: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</a:p>
                    <a:p>
                      <a:pPr algn="ctr" fontAlgn="ctr"/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February 4, 2016 </a:t>
                      </a:r>
                    </a:p>
                    <a:p>
                      <a:pPr algn="ctr" fontAlgn="ctr"/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Meeting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061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Oxaydo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Egalet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Oxycodone ER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Tablet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Aversion technology with assumed ADF properties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For review at</a:t>
                      </a:r>
                      <a:endParaRPr lang="en-US" sz="12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marL="0" marR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February 4, 2016 </a:t>
                      </a:r>
                    </a:p>
                    <a:p>
                      <a:pPr marL="0" marR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Meeting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061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Nucynta</a:t>
                      </a: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ER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Jansen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Tapentadol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Tablet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Crush-resistant</a:t>
                      </a: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formulation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For review at</a:t>
                      </a:r>
                      <a:endParaRPr lang="en-US" sz="12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marL="0" marR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February 4, 2016 </a:t>
                      </a:r>
                    </a:p>
                    <a:p>
                      <a:pPr marL="0" marR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Meeting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061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Zohydro ER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Pernix Therapeutics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Hydrocodone ER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Capsule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BeadTek</a:t>
                      </a: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Technology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To be</a:t>
                      </a: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considered at</a:t>
                      </a:r>
                    </a:p>
                    <a:p>
                      <a:pPr marL="0" marR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February 18, 2016</a:t>
                      </a:r>
                    </a:p>
                    <a:p>
                      <a:pPr marL="0" marR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Meeting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041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Zubsolv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Orexo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Buprenorphine and Naloxone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Sublingual Tablet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Antagonist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To be considered at</a:t>
                      </a:r>
                      <a:endParaRPr lang="en-US" sz="12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marL="0" marR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February 18, 2016 </a:t>
                      </a:r>
                    </a:p>
                    <a:p>
                      <a:pPr marL="0" marR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Meeting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00324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51313" y="0"/>
            <a:ext cx="4818062" cy="1103086"/>
          </a:xfrm>
        </p:spPr>
        <p:txBody>
          <a:bodyPr/>
          <a:lstStyle/>
          <a:p>
            <a:r>
              <a:rPr lang="en-US" sz="2000" dirty="0" smtClean="0"/>
              <a:t>Therapeutically </a:t>
            </a:r>
            <a:r>
              <a:rPr lang="en-US" sz="2000" dirty="0"/>
              <a:t>Equivalent Substitutes</a:t>
            </a:r>
            <a:r>
              <a:rPr lang="en-US" altLang="en-US" sz="2000" dirty="0"/>
              <a:t/>
            </a:r>
            <a:br>
              <a:rPr lang="en-US" altLang="en-US" sz="2000" dirty="0"/>
            </a:br>
            <a:r>
              <a:rPr lang="en-US" altLang="en-US" sz="2000" dirty="0"/>
              <a:t>Abuse-Deterrent Claims </a:t>
            </a:r>
            <a:r>
              <a:rPr lang="en-US" altLang="en-US" sz="2000" dirty="0" smtClean="0"/>
              <a:t/>
            </a:r>
            <a:br>
              <a:rPr lang="en-US" altLang="en-US" sz="2000" dirty="0" smtClean="0"/>
            </a:br>
            <a:r>
              <a:rPr lang="en-US" dirty="0" err="1"/>
              <a:t>Oxaydo</a:t>
            </a:r>
            <a:r>
              <a:rPr lang="en-US" dirty="0" smtClean="0"/>
              <a:t>®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b="1" dirty="0" smtClean="0"/>
          </a:p>
          <a:p>
            <a:pPr marL="0" indent="0" algn="ctr">
              <a:buNone/>
            </a:pPr>
            <a:r>
              <a:rPr lang="en-US" b="1" dirty="0" err="1" smtClean="0"/>
              <a:t>Oxaydo</a:t>
            </a:r>
            <a:r>
              <a:rPr lang="en-US" b="1" dirty="0" smtClean="0"/>
              <a:t>® IR Monograph Review</a:t>
            </a:r>
          </a:p>
          <a:p>
            <a:pPr marL="0" indent="0">
              <a:buNone/>
            </a:pPr>
            <a:r>
              <a:rPr lang="en-US" dirty="0" smtClean="0"/>
              <a:t>Chemical name 				oxycodone HCL </a:t>
            </a:r>
          </a:p>
          <a:p>
            <a:pPr marL="0" indent="0">
              <a:buNone/>
            </a:pPr>
            <a:r>
              <a:rPr lang="en-US" dirty="0" smtClean="0"/>
              <a:t>FDA approval 			          </a:t>
            </a:r>
            <a:r>
              <a:rPr lang="en-US" dirty="0"/>
              <a:t>June 2011</a:t>
            </a:r>
          </a:p>
          <a:p>
            <a:pPr marL="0" indent="0">
              <a:buNone/>
            </a:pPr>
            <a:r>
              <a:rPr lang="en-US" dirty="0" smtClean="0"/>
              <a:t>Available Strength			5mg &amp; 7.5mg</a:t>
            </a:r>
          </a:p>
          <a:p>
            <a:pPr marL="0" indent="0">
              <a:buNone/>
            </a:pPr>
            <a:r>
              <a:rPr lang="en-US" dirty="0" smtClean="0"/>
              <a:t>ADF Product Classification		Aversion</a:t>
            </a:r>
          </a:p>
          <a:p>
            <a:pPr marL="0" indent="0">
              <a:buNone/>
            </a:pPr>
            <a:r>
              <a:rPr lang="en-US" dirty="0" smtClean="0"/>
              <a:t>FDA ADF Labeling			No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8DE3B031-7C70-4991-8DFB-9E9DDFF7991E}" type="slidenum">
              <a:rPr lang="en-US" altLang="en-US" smtClean="0"/>
              <a:pPr>
                <a:defRPr/>
              </a:pPr>
              <a:t>7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6545044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44169" y="0"/>
            <a:ext cx="4818062" cy="1074057"/>
          </a:xfrm>
        </p:spPr>
        <p:txBody>
          <a:bodyPr/>
          <a:lstStyle/>
          <a:p>
            <a:r>
              <a:rPr lang="en-US" sz="2000" dirty="0"/>
              <a:t>Therapeutically Equivalent Substitutes</a:t>
            </a:r>
            <a:r>
              <a:rPr lang="en-US" altLang="en-US" sz="2000" dirty="0"/>
              <a:t/>
            </a:r>
            <a:br>
              <a:rPr lang="en-US" altLang="en-US" sz="2000" dirty="0"/>
            </a:br>
            <a:r>
              <a:rPr lang="en-US" altLang="en-US" sz="2000" dirty="0"/>
              <a:t>Abuse-Deterrent Claims </a:t>
            </a:r>
            <a:br>
              <a:rPr lang="en-US" altLang="en-US" sz="2000" dirty="0"/>
            </a:br>
            <a:r>
              <a:rPr lang="en-US" dirty="0" err="1"/>
              <a:t>Oxaydo</a:t>
            </a:r>
            <a:r>
              <a:rPr lang="en-US" dirty="0"/>
              <a:t>®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14450"/>
            <a:ext cx="8229600" cy="512989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400" dirty="0" err="1"/>
              <a:t>Oxaydo</a:t>
            </a:r>
            <a:r>
              <a:rPr lang="en-US" sz="2400" baseline="30000" dirty="0"/>
              <a:t>®</a:t>
            </a:r>
            <a:r>
              <a:rPr lang="en-US" sz="2400" dirty="0"/>
              <a:t> is and immediate-release oxycodone tablet formulated using AVERSION</a:t>
            </a:r>
            <a:r>
              <a:rPr lang="en-US" sz="2400" baseline="30000" dirty="0"/>
              <a:t>®</a:t>
            </a:r>
            <a:r>
              <a:rPr lang="en-US" sz="2400" dirty="0"/>
              <a:t> technology, which includes an inactive ingredient designed to cause irritation to nasal passages upon insufflation.</a:t>
            </a:r>
            <a:r>
              <a:rPr lang="en-US" sz="2400" baseline="30000" dirty="0"/>
              <a:t>3</a:t>
            </a:r>
            <a:endParaRPr lang="en-US" sz="24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AVERISON</a:t>
            </a:r>
            <a:r>
              <a:rPr lang="en-US" sz="2400" baseline="30000" dirty="0"/>
              <a:t>®</a:t>
            </a:r>
            <a:r>
              <a:rPr lang="en-US" sz="2400" dirty="0"/>
              <a:t> technology is also reported by the manufacturer to cause a viscous, gelatinous mixture that prevents injection upon attempts to dissolve crushed tablet; however, the manufacturer has not made </a:t>
            </a:r>
            <a:r>
              <a:rPr lang="en-US" sz="2400" i="1" dirty="0"/>
              <a:t>in vitro</a:t>
            </a:r>
            <a:r>
              <a:rPr lang="en-US" sz="2400" dirty="0"/>
              <a:t> manipulation study data readily available.</a:t>
            </a:r>
            <a:r>
              <a:rPr lang="en-US" sz="2400" baseline="30000" dirty="0"/>
              <a:t>3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The results of a clinical abuse potential study in nondependent recreational opioid users (n=40) demonstrated significantly lower “Drug Liking” and “Take Drug Again” scores for </a:t>
            </a:r>
            <a:r>
              <a:rPr lang="en-US" sz="2400" dirty="0" err="1"/>
              <a:t>Oxaydo</a:t>
            </a:r>
            <a:r>
              <a:rPr lang="en-US" sz="2400" baseline="30000" dirty="0"/>
              <a:t>®</a:t>
            </a:r>
            <a:r>
              <a:rPr lang="en-US" sz="2400" dirty="0"/>
              <a:t> compared to Roxicodone</a:t>
            </a:r>
            <a:r>
              <a:rPr lang="en-US" sz="2400" baseline="30000" dirty="0"/>
              <a:t>®</a:t>
            </a:r>
            <a:r>
              <a:rPr lang="en-US" sz="2400" dirty="0"/>
              <a:t> via insufflation.</a:t>
            </a:r>
            <a:r>
              <a:rPr lang="en-US" sz="2400" baseline="30000" dirty="0"/>
              <a:t>4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8DE3B031-7C70-4991-8DFB-9E9DDFF7991E}" type="slidenum">
              <a:rPr lang="en-US" altLang="en-US" smtClean="0"/>
              <a:pPr>
                <a:defRPr/>
              </a:pPr>
              <a:t>8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7174986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51313" y="101600"/>
            <a:ext cx="4818062" cy="986971"/>
          </a:xfrm>
        </p:spPr>
        <p:txBody>
          <a:bodyPr/>
          <a:lstStyle/>
          <a:p>
            <a:r>
              <a:rPr lang="en-US" sz="2000" dirty="0"/>
              <a:t>Therapeutically Equivalent Substitutes</a:t>
            </a:r>
            <a:r>
              <a:rPr lang="en-US" altLang="en-US" sz="2000" dirty="0"/>
              <a:t/>
            </a:r>
            <a:br>
              <a:rPr lang="en-US" altLang="en-US" sz="2000" dirty="0"/>
            </a:br>
            <a:r>
              <a:rPr lang="en-US" altLang="en-US" sz="2000" dirty="0"/>
              <a:t>Abuse-Deterrent Claims </a:t>
            </a:r>
            <a:r>
              <a:rPr lang="en-US" altLang="en-US" dirty="0"/>
              <a:t/>
            </a:r>
            <a:br>
              <a:rPr lang="en-US" altLang="en-US" dirty="0"/>
            </a:br>
            <a:r>
              <a:rPr lang="en-US" dirty="0" err="1"/>
              <a:t>Oxaydo</a:t>
            </a:r>
            <a:r>
              <a:rPr lang="en-US" dirty="0"/>
              <a:t>®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8DE3B031-7C70-4991-8DFB-9E9DDFF7991E}" type="slidenum">
              <a:rPr lang="en-US" altLang="en-US" smtClean="0"/>
              <a:pPr>
                <a:defRPr/>
              </a:pPr>
              <a:t>9</a:t>
            </a:fld>
            <a:endParaRPr lang="en-US" alt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199" y="1234508"/>
            <a:ext cx="8766175" cy="52533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65235795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Calibri"/>
        <a:ea typeface="ＭＳ Ｐゴシック"/>
        <a:cs typeface=""/>
      </a:majorFont>
      <a:minorFont>
        <a:latin typeface="Calibri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60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  <a:cs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60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  <a:cs typeface="ＭＳ Ｐゴシック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80224</TotalTime>
  <Words>1672</Words>
  <Application>Microsoft Office PowerPoint</Application>
  <PresentationFormat>On-screen Show (4:3)</PresentationFormat>
  <Paragraphs>292</Paragraphs>
  <Slides>28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28</vt:i4>
      </vt:variant>
    </vt:vector>
  </HeadingPairs>
  <TitlesOfParts>
    <vt:vector size="30" baseType="lpstr">
      <vt:lpstr>Default Design</vt:lpstr>
      <vt:lpstr>Custom Design</vt:lpstr>
      <vt:lpstr>PowerPoint Presentation</vt:lpstr>
      <vt:lpstr>Opening Remarks</vt:lpstr>
      <vt:lpstr>PowerPoint Presentation</vt:lpstr>
      <vt:lpstr>PowerPoint Presentation</vt:lpstr>
      <vt:lpstr>PowerPoint Presentation</vt:lpstr>
      <vt:lpstr>PowerPoint Presentation</vt:lpstr>
      <vt:lpstr>Therapeutically Equivalent Substitutes Abuse-Deterrent Claims  Oxaydo®</vt:lpstr>
      <vt:lpstr>Therapeutically Equivalent Substitutes Abuse-Deterrent Claims  Oxaydo®</vt:lpstr>
      <vt:lpstr>Therapeutically Equivalent Substitutes Abuse-Deterrent Claims  Oxaydo®</vt:lpstr>
      <vt:lpstr>Therapeutically Equivalent Substitutes Abuse-Deterrent Claims  Oxaydo®</vt:lpstr>
      <vt:lpstr>Therapeutically Equivalent Substitutes Abuse-Deterrent Claims  Oxaydo®</vt:lpstr>
      <vt:lpstr>Therapeutically Equivalent Substitutes Abuse-Deterrent Claims  Oxaydo®</vt:lpstr>
      <vt:lpstr>Therapeutically Equivalent Substitutes Abuse-Deterrent Claims  Oxaydo®</vt:lpstr>
      <vt:lpstr> Therapeutically Equivalent Substitutes Abuse-Deterrent Claims  Opana ER® </vt:lpstr>
      <vt:lpstr>Therapeutically Equivalent Substitutes Abuse-Deterrent Claims  Opana ER®</vt:lpstr>
      <vt:lpstr>Therapeutically Equivalent Substitutes Abuse-Deterrent Claims  Opana ER®</vt:lpstr>
      <vt:lpstr>Therapeutically Equivalent Substitutes Abuse-Deterrent Claims  Opana ER®</vt:lpstr>
      <vt:lpstr>Therapeutically Equivalent Substitutes Abuse-Deterrent Claims  Opana ER®</vt:lpstr>
      <vt:lpstr>Therapeutically Equivalent Substitutes Abuse-Deterrent Claims  Opana ER®</vt:lpstr>
      <vt:lpstr>Therapeutically Equivalent Substitutes Abuse-Deterrent Claims  Nucynta®</vt:lpstr>
      <vt:lpstr>Therapeutically Equivalent Substitutes Abuse-Deterrent Claims  Nucynta®</vt:lpstr>
      <vt:lpstr>Therapeutically Equivalent Substitutes Abuse-Deterrent Claims  Nucynta®</vt:lpstr>
      <vt:lpstr>Therapeutically Equivalent Substitutes Abuse-Deterrent Claims  Nucynta®</vt:lpstr>
      <vt:lpstr>Therapeutically Equivalent Substitutes Abuse-Deterrent Claims  Nucynta®</vt:lpstr>
      <vt:lpstr>Therapeutically Equivalent Substitutes Abuse-Deterrent Claims  Nucynta®</vt:lpstr>
      <vt:lpstr>Therapeutically Equivalent Substitutes Abuse-Deterrent Claims  Nucynta®</vt:lpstr>
      <vt:lpstr>Meeting Schedule</vt:lpstr>
      <vt:lpstr>Meeting Summary</vt:lpstr>
    </vt:vector>
  </TitlesOfParts>
  <Company>Massachusetts Department of Public Health</Company>
  <LinksUpToDate>false</LinksUpToDate>
  <SharedDoc>false</SharedDoc>
  <HyperlinksChanged>false</HyperlinksChanged>
  <AppVersion>14.0000</AppVersion>
</Properties>
</file>

<file path=docProps/core.xml><?xml version="1.0" encoding="utf-8"?>
<coreProperties xmlns="http://schemas.openxmlformats.org/package/2006/metadata/core-properties" xmlns:cp="http://schemas.openxmlformats.org/package/2006/metadata/core-properties" xmlns:dc="http://purl.org/dc/elements/1.1/" xmlns:dcterms="http://purl.org/dc/terms/" xmlns:xsi="http://www.w3.org/2001/XMLSchema-instance">
  <dcterms:created xsi:type="dcterms:W3CDTF">2001-01-17T15:22:57Z</dcterms:created>
  <dc:creator>Daniel Delaney</dc:creator>
  <keywords>Drug Formulary Commission Meeting</keywords>
  <lastModifiedBy>AutoBVT</lastModifiedBy>
  <lastPrinted>2016-01-20T13:20:56Z</lastPrinted>
  <dcterms:modified xsi:type="dcterms:W3CDTF">2017-08-22T18:39:03Z</dcterms:modified>
  <revision>2404</revision>
  <dc:title>DFC Meeting Presentation: Meeting of February 4, 2016</dc:title>
</coreProperties>
</file>