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4" r:id="rId3"/>
    <p:sldId id="275" r:id="rId4"/>
    <p:sldId id="277" r:id="rId5"/>
    <p:sldId id="278" r:id="rId6"/>
    <p:sldId id="257" r:id="rId7"/>
    <p:sldId id="258" r:id="rId8"/>
    <p:sldId id="259" r:id="rId9"/>
    <p:sldId id="260" r:id="rId10"/>
    <p:sldId id="261" r:id="rId11"/>
    <p:sldId id="262" r:id="rId12"/>
    <p:sldId id="283" r:id="rId13"/>
    <p:sldId id="281" r:id="rId14"/>
    <p:sldId id="267" r:id="rId15"/>
    <p:sldId id="266" r:id="rId16"/>
    <p:sldId id="269" r:id="rId17"/>
    <p:sldId id="271" r:id="rId18"/>
    <p:sldId id="273" r:id="rId19"/>
    <p:sldId id="279" r:id="rId20"/>
    <p:sldId id="280" r:id="rId21"/>
    <p:sldId id="276" r:id="rId22"/>
    <p:sldId id="272" r:id="rId2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22" autoAdjust="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  <Relationship Id="rId22" Type="http://schemas.openxmlformats.org/officeDocument/2006/relationships/slide" Target="slides/slide21.xml"/>
  <Relationship Id="rId23" Type="http://schemas.openxmlformats.org/officeDocument/2006/relationships/slide" Target="slides/slide22.xml"/>
  <Relationship Id="rId24" Type="http://schemas.openxmlformats.org/officeDocument/2006/relationships/notesMaster" Target="notesMasters/notesMaster1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heme" Target="theme/theme1.xml"/>
  <Relationship Id="rId28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66120-ECEE-044E-89CE-6E842920146F}" type="datetimeFigureOut">
              <a:rPr lang="en-US" smtClean="0"/>
              <a:t>02/10/2017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CD907-C2E9-A240-B1EF-B585D0148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44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  <Relationship Id="rId3" Type="http://schemas.openxmlformats.org/officeDocument/2006/relationships/image" Target="../media/image4.png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5.png"/>
  <Relationship Id="rId3" Type="http://schemas.openxmlformats.org/officeDocument/2006/relationships/image" Target="../media/image1.png"/>
  <Relationship Id="rId4" Type="http://schemas.openxmlformats.org/officeDocument/2006/relationships/image" Target="../media/image2.png"/>
  <Relationship Id="rId5" Type="http://schemas.openxmlformats.org/officeDocument/2006/relationships/image" Target="../media/image4.png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cs typeface="Houschka Alt Pro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cs typeface="Houschka Alt Pro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23" y="1524"/>
            <a:ext cx="9142476" cy="6856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985189" y="5865672"/>
            <a:ext cx="3168735" cy="7923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cs typeface="Houschka Alt Pro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23" y="1524"/>
            <a:ext cx="9142476" cy="61843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6119495"/>
          </a:xfrm>
          <a:custGeom>
            <a:avLst/>
            <a:gdLst/>
            <a:ahLst/>
            <a:cxnLst/>
            <a:rect l="l" t="t" r="r" b="b"/>
            <a:pathLst>
              <a:path w="9144000" h="6119495">
                <a:moveTo>
                  <a:pt x="0" y="6119329"/>
                </a:moveTo>
                <a:lnTo>
                  <a:pt x="9144000" y="6119329"/>
                </a:lnTo>
                <a:lnTo>
                  <a:pt x="9144000" y="0"/>
                </a:lnTo>
                <a:lnTo>
                  <a:pt x="0" y="0"/>
                </a:lnTo>
                <a:lnTo>
                  <a:pt x="0" y="6119329"/>
                </a:lnTo>
                <a:close/>
              </a:path>
            </a:pathLst>
          </a:custGeom>
          <a:solidFill>
            <a:srgbClr val="6E6F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23" y="6100571"/>
            <a:ext cx="9142476" cy="7574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6119329"/>
            <a:ext cx="9144000" cy="739140"/>
          </a:xfrm>
          <a:custGeom>
            <a:avLst/>
            <a:gdLst/>
            <a:ahLst/>
            <a:cxnLst/>
            <a:rect l="l" t="t" r="r" b="b"/>
            <a:pathLst>
              <a:path w="9144000" h="739140">
                <a:moveTo>
                  <a:pt x="0" y="738670"/>
                </a:moveTo>
                <a:lnTo>
                  <a:pt x="9144000" y="738670"/>
                </a:lnTo>
                <a:lnTo>
                  <a:pt x="9144000" y="0"/>
                </a:lnTo>
                <a:lnTo>
                  <a:pt x="0" y="0"/>
                </a:lnTo>
                <a:lnTo>
                  <a:pt x="0" y="738670"/>
                </a:lnTo>
                <a:close/>
              </a:path>
            </a:pathLst>
          </a:custGeom>
          <a:solidFill>
            <a:srgbClr val="3915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508730" y="6216070"/>
            <a:ext cx="2140292" cy="5351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21207" y="2116984"/>
            <a:ext cx="7314285" cy="182856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theme" Target="../theme/theme1.xml"/>
  <Relationship Id="rId7" Type="http://schemas.openxmlformats.org/officeDocument/2006/relationships/image" Target="../media/image1.png"/>
  <Relationship Id="rId8" Type="http://schemas.openxmlformats.org/officeDocument/2006/relationships/image" Target="../media/image2.png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23" y="6100571"/>
            <a:ext cx="9142476" cy="7574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119329"/>
            <a:ext cx="9144000" cy="739140"/>
          </a:xfrm>
          <a:custGeom>
            <a:avLst/>
            <a:gdLst/>
            <a:ahLst/>
            <a:cxnLst/>
            <a:rect l="l" t="t" r="r" b="b"/>
            <a:pathLst>
              <a:path w="9144000" h="739140">
                <a:moveTo>
                  <a:pt x="0" y="738670"/>
                </a:moveTo>
                <a:lnTo>
                  <a:pt x="9144000" y="738670"/>
                </a:lnTo>
                <a:lnTo>
                  <a:pt x="9144000" y="0"/>
                </a:lnTo>
                <a:lnTo>
                  <a:pt x="0" y="0"/>
                </a:lnTo>
                <a:lnTo>
                  <a:pt x="0" y="738670"/>
                </a:lnTo>
                <a:close/>
              </a:path>
            </a:pathLst>
          </a:custGeom>
          <a:solidFill>
            <a:srgbClr val="3915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508730" y="6216070"/>
            <a:ext cx="2140292" cy="53518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95973"/>
            <a:ext cx="8072119" cy="117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cs typeface="Houschka Alt Pro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138555"/>
            <a:ext cx="8072119" cy="397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02/10/2017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1.png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2.png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3.pn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4.jpe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dol.org/10.1016/j.jagp.2012.08.012"/>
  <Relationship Id="rId3" Type="http://schemas.openxmlformats.org/officeDocument/2006/relationships/hyperlink" TargetMode="External" Target="https://www.ncbi.nlm.nih.gov/pubmed/17101889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6.jp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7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8.png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9.pn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914400"/>
            <a:ext cx="7230745" cy="39562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lang="en-US" sz="4800" spc="-15" dirty="0" smtClean="0">
                <a:solidFill>
                  <a:srgbClr val="FFFFFF"/>
                </a:solidFill>
                <a:latin typeface="Arial"/>
                <a:cs typeface="Arial"/>
              </a:rPr>
              <a:t>Acute Care Advisory Committee</a:t>
            </a:r>
            <a:r>
              <a:rPr lang="en-US" sz="4800" spc="-15" dirty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4800" spc="-15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2000" spc="-15" dirty="0" smtClean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2000" spc="-15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pc="-15" dirty="0" smtClean="0">
                <a:solidFill>
                  <a:srgbClr val="FFFFFF"/>
                </a:solidFill>
                <a:latin typeface="Arial"/>
                <a:cs typeface="Arial"/>
              </a:rPr>
              <a:t>Alzheimer’s Association </a:t>
            </a:r>
            <a:r>
              <a:rPr lang="mr-IN" spc="-15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lang="en-US" spc="-15" dirty="0" smtClean="0">
                <a:solidFill>
                  <a:srgbClr val="FFFFFF"/>
                </a:solidFill>
                <a:latin typeface="Arial"/>
                <a:cs typeface="Arial"/>
              </a:rPr>
              <a:t> State of the State</a:t>
            </a:r>
            <a:r>
              <a:rPr lang="en-US" sz="2400" spc="-15" dirty="0" smtClean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2400" spc="-15" dirty="0" smtClean="0">
                <a:solidFill>
                  <a:srgbClr val="FFFFFF"/>
                </a:solidFill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130"/>
              </a:spcBef>
            </a:pPr>
            <a: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  <a:t>Wednesday, December 7, 2016</a:t>
            </a:r>
            <a:b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  <a:t>1:30PM-5:30PM</a:t>
            </a:r>
            <a:b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  <a:t>One Ashburton Place, Manning Conference Room, 5</a:t>
            </a:r>
            <a:r>
              <a:rPr lang="en-US" sz="2000" spc="-5" baseline="30000" dirty="0" smtClean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lang="en-US" sz="2000" spc="-5" dirty="0" smtClean="0">
                <a:solidFill>
                  <a:srgbClr val="FFFFFF"/>
                </a:solidFill>
                <a:latin typeface="Arial"/>
                <a:cs typeface="Arial"/>
              </a:rPr>
              <a:t> Floor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95400" y="1524000"/>
            <a:ext cx="6808213" cy="4496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83058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600" dirty="0" smtClean="0">
                <a:latin typeface="Arial"/>
                <a:cs typeface="Arial"/>
              </a:rPr>
              <a:t>P</a:t>
            </a:r>
            <a:r>
              <a:rPr sz="3600" spc="-10" dirty="0">
                <a:latin typeface="Arial"/>
                <a:cs typeface="Arial"/>
              </a:rPr>
              <a:t>WD’s</a:t>
            </a:r>
            <a:r>
              <a:rPr lang="en-US" sz="3600" dirty="0" smtClean="0">
                <a:latin typeface="Arial"/>
                <a:cs typeface="Arial"/>
              </a:rPr>
              <a:t> --</a:t>
            </a:r>
            <a:r>
              <a:rPr sz="3600" dirty="0" smtClean="0">
                <a:latin typeface="Arial"/>
                <a:cs typeface="Arial"/>
              </a:rPr>
              <a:t> </a:t>
            </a:r>
            <a:r>
              <a:rPr sz="3600" spc="-10" dirty="0">
                <a:latin typeface="Arial"/>
                <a:cs typeface="Arial"/>
              </a:rPr>
              <a:t>1.33 </a:t>
            </a:r>
            <a:r>
              <a:rPr lang="en-US" sz="3600" spc="-10" dirty="0">
                <a:latin typeface="Arial"/>
                <a:cs typeface="Arial"/>
              </a:rPr>
              <a:t>I</a:t>
            </a:r>
            <a:r>
              <a:rPr sz="3600" spc="-10" dirty="0">
                <a:latin typeface="Arial"/>
                <a:cs typeface="Arial"/>
              </a:rPr>
              <a:t>ncr</a:t>
            </a:r>
            <a:r>
              <a:rPr lang="en-US" sz="3600" spc="-10" dirty="0">
                <a:latin typeface="Arial"/>
                <a:cs typeface="Arial"/>
              </a:rPr>
              <a:t>ease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lang="en-US" sz="3600" spc="-10" dirty="0">
                <a:latin typeface="Arial"/>
                <a:cs typeface="Arial"/>
              </a:rPr>
              <a:t>P</a:t>
            </a:r>
            <a:r>
              <a:rPr sz="3600" spc="-10" dirty="0">
                <a:latin typeface="Arial"/>
                <a:cs typeface="Arial"/>
              </a:rPr>
              <a:t>reventable  </a:t>
            </a:r>
            <a:r>
              <a:rPr lang="en-US" sz="3600" spc="-10" dirty="0">
                <a:latin typeface="Arial"/>
                <a:cs typeface="Arial"/>
              </a:rPr>
              <a:t>H</a:t>
            </a:r>
            <a:r>
              <a:rPr sz="3600" spc="-10" dirty="0">
                <a:latin typeface="Arial"/>
                <a:cs typeface="Arial"/>
              </a:rPr>
              <a:t>ospitalizations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5973"/>
            <a:ext cx="7984490" cy="16696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/>
              <a:t>Disclosure </a:t>
            </a:r>
            <a:r>
              <a:rPr sz="3600" spc="-5" dirty="0"/>
              <a:t>of</a:t>
            </a:r>
            <a:r>
              <a:rPr sz="3600" spc="-95" dirty="0"/>
              <a:t> </a:t>
            </a:r>
            <a:r>
              <a:rPr sz="3600" spc="-5" dirty="0"/>
              <a:t>Diagnoses</a:t>
            </a:r>
            <a:endParaRPr sz="3600" dirty="0"/>
          </a:p>
          <a:p>
            <a:pPr marL="12700" marR="5080">
              <a:lnSpc>
                <a:spcPct val="100000"/>
              </a:lnSpc>
              <a:spcBef>
                <a:spcPts val="60"/>
              </a:spcBef>
            </a:pPr>
            <a:r>
              <a:rPr sz="2400" spc="-20" dirty="0"/>
              <a:t>Percentage of Seniors Diagnosed with Specified Condition</a:t>
            </a:r>
            <a:r>
              <a:rPr lang="en-US" sz="2400" spc="-20" dirty="0"/>
              <a:t> </a:t>
            </a:r>
            <a:r>
              <a:rPr sz="2400" spc="-20" dirty="0"/>
              <a:t>or </a:t>
            </a:r>
            <a:r>
              <a:rPr lang="en-US" sz="2400" spc="-20" dirty="0"/>
              <a:t>T</a:t>
            </a:r>
            <a:r>
              <a:rPr sz="2400" spc="-20" dirty="0"/>
              <a:t>heir Caregivers Who Are Aware of the Diagnosis</a:t>
            </a:r>
          </a:p>
        </p:txBody>
      </p:sp>
      <p:sp>
        <p:nvSpPr>
          <p:cNvPr id="3" name="object 3"/>
          <p:cNvSpPr/>
          <p:nvPr/>
        </p:nvSpPr>
        <p:spPr>
          <a:xfrm>
            <a:off x="766688" y="1667019"/>
            <a:ext cx="7281462" cy="43480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350"/>
            <a:ext cx="9142412" cy="685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4042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>
                <a:solidFill>
                  <a:schemeClr val="tx1"/>
                </a:solidFill>
              </a:rPr>
              <a:t>12</a:t>
            </a:fld>
            <a:endParaRPr spc="-5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7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295973"/>
            <a:ext cx="8072119" cy="1477328"/>
          </a:xfrm>
        </p:spPr>
        <p:txBody>
          <a:bodyPr/>
          <a:lstStyle/>
          <a:p>
            <a:r>
              <a:rPr lang="en-US" sz="3200" dirty="0" smtClean="0">
                <a:latin typeface="Arial"/>
                <a:cs typeface="Arial"/>
              </a:rPr>
              <a:t>Partners in Dementia Care – VA &amp; </a:t>
            </a:r>
            <a:r>
              <a:rPr lang="en-US" sz="3200" dirty="0" err="1" smtClean="0">
                <a:latin typeface="Arial"/>
                <a:cs typeface="Arial"/>
              </a:rPr>
              <a:t>Alz</a:t>
            </a:r>
            <a:r>
              <a:rPr lang="en-US" sz="3200" dirty="0" smtClean="0">
                <a:latin typeface="Arial"/>
                <a:cs typeface="Arial"/>
              </a:rPr>
              <a:t> Assn. Boston and Houston: Treatment </a:t>
            </a:r>
            <a:r>
              <a:rPr lang="en-US" sz="3200" dirty="0">
                <a:latin typeface="Arial"/>
                <a:cs typeface="Arial"/>
              </a:rPr>
              <a:t>S</a:t>
            </a:r>
            <a:r>
              <a:rPr lang="en-US" sz="3200" dirty="0" smtClean="0">
                <a:latin typeface="Arial"/>
                <a:cs typeface="Arial"/>
              </a:rPr>
              <a:t>ites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828800"/>
            <a:ext cx="8072119" cy="3822585"/>
          </a:xfrm>
        </p:spPr>
        <p:txBody>
          <a:bodyPr/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4A0D66"/>
                </a:solidFill>
                <a:latin typeface="Arial"/>
                <a:cs typeface="Arial"/>
              </a:rPr>
              <a:t>Telephone </a:t>
            </a:r>
            <a:r>
              <a:rPr lang="en-US" sz="2400" dirty="0">
                <a:solidFill>
                  <a:srgbClr val="4A0D66"/>
                </a:solidFill>
                <a:latin typeface="Arial"/>
                <a:cs typeface="Arial"/>
              </a:rPr>
              <a:t>care consultation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cs typeface="Arial"/>
              </a:rPr>
              <a:t>service.</a:t>
            </a:r>
            <a:endParaRPr lang="en-US" sz="240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PDC effective </a:t>
            </a: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in decreasing the number of hospitalizations and ER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visits.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But, not in likelihood of initial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hospitalization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Positive impact on re-hospitalizations and return ER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visits.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Most effective when caregivers reported more difficulties with cognitive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symptoms.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14397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5973"/>
            <a:ext cx="82270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10" dirty="0">
                <a:latin typeface="Arial"/>
                <a:cs typeface="Arial"/>
              </a:rPr>
              <a:t>Initiatives </a:t>
            </a:r>
            <a:r>
              <a:rPr sz="3600" spc="-5" dirty="0">
                <a:latin typeface="Arial"/>
                <a:cs typeface="Arial"/>
              </a:rPr>
              <a:t>of </a:t>
            </a:r>
            <a:r>
              <a:rPr sz="3600" dirty="0">
                <a:latin typeface="Arial"/>
                <a:cs typeface="Arial"/>
              </a:rPr>
              <a:t>Alzheimer’s</a:t>
            </a:r>
            <a:r>
              <a:rPr sz="3600" spc="-120" dirty="0">
                <a:latin typeface="Arial"/>
                <a:cs typeface="Arial"/>
              </a:rPr>
              <a:t> </a:t>
            </a:r>
            <a:r>
              <a:rPr sz="3600" spc="-10" dirty="0">
                <a:latin typeface="Arial"/>
                <a:cs typeface="Arial"/>
              </a:rPr>
              <a:t>Association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371600"/>
            <a:ext cx="7573645" cy="33598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13779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Risk Management CME program (approved by </a:t>
            </a:r>
            <a:r>
              <a:rPr sz="2800" spc="-5" dirty="0" smtClean="0">
                <a:solidFill>
                  <a:srgbClr val="4A0D66"/>
                </a:solidFill>
                <a:latin typeface="Arial"/>
                <a:cs typeface="Arial"/>
              </a:rPr>
              <a:t>MMS)</a:t>
            </a:r>
            <a:r>
              <a:rPr lang="en-US" sz="2800" spc="-5" dirty="0" smtClean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T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he Dementia Care Coordination Initiative</a:t>
            </a:r>
          </a:p>
          <a:p>
            <a:pPr marL="299085" marR="1356360" indent="-28638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Currently 8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+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4A0D66"/>
                </a:solidFill>
                <a:latin typeface="Arial"/>
                <a:cs typeface="Arial"/>
              </a:rPr>
              <a:t>partners</a:t>
            </a:r>
            <a:r>
              <a:rPr lang="en-US" sz="2800" spc="-10" dirty="0" smtClean="0">
                <a:solidFill>
                  <a:srgbClr val="4A0D66"/>
                </a:solidFill>
                <a:latin typeface="Arial"/>
                <a:cs typeface="Arial"/>
              </a:rPr>
              <a:t>:</a:t>
            </a:r>
            <a:endParaRPr lang="en-US" sz="2800" spc="-1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756285" marR="1356360" lvl="1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2 insurers 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and 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6 clinical/hospitals</a:t>
            </a: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Adapt acute care settings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 via the 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Acute Care Advisory </a:t>
            </a:r>
            <a:r>
              <a:rPr sz="2800" spc="-10" dirty="0" smtClean="0">
                <a:solidFill>
                  <a:srgbClr val="4A0D66"/>
                </a:solidFill>
                <a:latin typeface="Arial"/>
                <a:cs typeface="Arial"/>
              </a:rPr>
              <a:t>Committee</a:t>
            </a:r>
            <a:r>
              <a:rPr lang="en-US" sz="2800" spc="-10" dirty="0" smtClean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spc="-10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95973"/>
            <a:ext cx="83058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3600" spc="-5" dirty="0" smtClean="0">
                <a:latin typeface="Arial"/>
                <a:cs typeface="Arial"/>
              </a:rPr>
              <a:t>Dementia Care Coordination: Transforming</a:t>
            </a:r>
            <a:r>
              <a:rPr sz="3600" spc="-5" dirty="0" smtClean="0">
                <a:latin typeface="Arial"/>
                <a:cs typeface="Arial"/>
              </a:rPr>
              <a:t> </a:t>
            </a:r>
            <a:r>
              <a:rPr sz="3600" spc="-10" dirty="0">
                <a:latin typeface="Arial"/>
                <a:cs typeface="Arial"/>
              </a:rPr>
              <a:t>Dementia </a:t>
            </a:r>
            <a:r>
              <a:rPr sz="3600" spc="-10" dirty="0" smtClean="0">
                <a:latin typeface="Arial"/>
                <a:cs typeface="Arial"/>
              </a:rPr>
              <a:t>Care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295400"/>
            <a:ext cx="7988300" cy="44807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667385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2800" spc="-1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99085" marR="667385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800" u="sng" spc="-10" dirty="0" smtClean="0">
                <a:solidFill>
                  <a:srgbClr val="4A0D66"/>
                </a:solidFill>
                <a:latin typeface="Arial"/>
                <a:cs typeface="Arial"/>
              </a:rPr>
              <a:t>Premise</a:t>
            </a:r>
            <a:r>
              <a:rPr lang="en-US" sz="2800" spc="-10" dirty="0" smtClean="0">
                <a:solidFill>
                  <a:srgbClr val="4A0D66"/>
                </a:solidFill>
                <a:latin typeface="Arial"/>
                <a:cs typeface="Arial"/>
              </a:rPr>
              <a:t>: Sup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porte</a:t>
            </a:r>
            <a:r>
              <a:rPr lang="en-US" sz="2800" spc="-10" dirty="0" smtClean="0">
                <a:solidFill>
                  <a:srgbClr val="4A0D66"/>
                </a:solidFill>
                <a:latin typeface="Arial"/>
                <a:cs typeface="Arial"/>
              </a:rPr>
              <a:t>d and capable family caregivers = improved health status for PWD.</a:t>
            </a:r>
          </a:p>
          <a:p>
            <a:pPr marL="299085" marR="667385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Coordinating care between: Clinician,  patient/family and Alz. Assn.</a:t>
            </a:r>
          </a:p>
          <a:p>
            <a:pPr marL="299085" marR="6673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Training clinicians in diagnosis, treatment and family support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spc="-1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Diagnosing early and informing patient/family</a:t>
            </a:r>
            <a:r>
              <a:rPr lang="en-US" sz="2800" spc="-10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299085" algn="l"/>
                <a:tab pos="299720" algn="l"/>
              </a:tabLst>
            </a:pP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5973"/>
            <a:ext cx="79984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DCC: Expected Outcomes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219200"/>
            <a:ext cx="7976234" cy="40334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88290" indent="-342900">
              <a:lnSpc>
                <a:spcPct val="110000"/>
              </a:lnSpc>
              <a:buClr>
                <a:srgbClr val="8B8E92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Decrease </a:t>
            </a:r>
            <a:r>
              <a:rPr sz="2800" spc="-5" dirty="0">
                <a:solidFill>
                  <a:srgbClr val="4A0D66"/>
                </a:solidFill>
                <a:latin typeface="Arial"/>
                <a:cs typeface="Arial"/>
              </a:rPr>
              <a:t>in hospital 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readmissions, decrease </a:t>
            </a:r>
            <a:r>
              <a:rPr sz="2800" spc="-5" dirty="0">
                <a:solidFill>
                  <a:srgbClr val="4A0D66"/>
                </a:solidFill>
                <a:latin typeface="Arial"/>
                <a:cs typeface="Arial"/>
              </a:rPr>
              <a:t>in </a:t>
            </a:r>
            <a:r>
              <a:rPr sz="2800" spc="-10" dirty="0" smtClean="0">
                <a:solidFill>
                  <a:srgbClr val="4A0D66"/>
                </a:solidFill>
                <a:latin typeface="Arial"/>
                <a:cs typeface="Arial"/>
              </a:rPr>
              <a:t>unnecessary </a:t>
            </a:r>
            <a:r>
              <a:rPr sz="2800" spc="-5" dirty="0">
                <a:solidFill>
                  <a:srgbClr val="4A0D66"/>
                </a:solidFill>
                <a:latin typeface="Arial"/>
                <a:cs typeface="Arial"/>
              </a:rPr>
              <a:t>ER visits and </a:t>
            </a:r>
            <a:r>
              <a:rPr sz="2800" spc="-10" dirty="0">
                <a:solidFill>
                  <a:srgbClr val="4A0D66"/>
                </a:solidFill>
                <a:latin typeface="Arial"/>
                <a:cs typeface="Arial"/>
              </a:rPr>
              <a:t>improved </a:t>
            </a:r>
            <a:r>
              <a:rPr sz="2800" spc="-10" dirty="0" smtClean="0">
                <a:solidFill>
                  <a:srgbClr val="4A0D66"/>
                </a:solidFill>
                <a:latin typeface="Arial"/>
                <a:cs typeface="Arial"/>
              </a:rPr>
              <a:t>medication </a:t>
            </a:r>
            <a:r>
              <a:rPr sz="2800" spc="-15" dirty="0">
                <a:solidFill>
                  <a:srgbClr val="4A0D66"/>
                </a:solidFill>
                <a:latin typeface="Arial"/>
                <a:cs typeface="Arial"/>
              </a:rPr>
              <a:t>manageme</a:t>
            </a:r>
            <a:r>
              <a:rPr sz="2800" spc="-15" dirty="0" smtClean="0">
                <a:solidFill>
                  <a:srgbClr val="4A0D66"/>
                </a:solidFill>
                <a:latin typeface="Arial"/>
                <a:cs typeface="Arial"/>
              </a:rPr>
              <a:t>nt</a:t>
            </a:r>
            <a:r>
              <a:rPr lang="en-US" sz="2800" spc="-15" dirty="0" smtClean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10000"/>
              </a:lnSpc>
              <a:spcBef>
                <a:spcPts val="660"/>
              </a:spcBef>
              <a:buClr>
                <a:srgbClr val="8B8E92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4A0D66"/>
                </a:solidFill>
                <a:latin typeface="Arial"/>
                <a:cs typeface="Arial"/>
              </a:rPr>
              <a:t>Reduction in premature nursing home placement (</a:t>
            </a:r>
            <a:r>
              <a:rPr lang="en-US" sz="2800" spc="-15" dirty="0">
                <a:solidFill>
                  <a:srgbClr val="4A0D66"/>
                </a:solidFill>
                <a:latin typeface="Arial"/>
                <a:cs typeface="Arial"/>
              </a:rPr>
              <a:t>28% -- </a:t>
            </a:r>
            <a:r>
              <a:rPr sz="2800" spc="-15" dirty="0">
                <a:solidFill>
                  <a:srgbClr val="4A0D66"/>
                </a:solidFill>
                <a:latin typeface="Arial"/>
                <a:cs typeface="Arial"/>
              </a:rPr>
              <a:t>Mary Mittelman; NYU)</a:t>
            </a:r>
            <a:r>
              <a:rPr lang="en-US" sz="2800" spc="-15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spc="-15" dirty="0">
              <a:solidFill>
                <a:srgbClr val="4A0D66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10000"/>
              </a:lnSpc>
              <a:spcBef>
                <a:spcPts val="285"/>
              </a:spcBef>
              <a:buClr>
                <a:srgbClr val="8B8E92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4A0D66"/>
                </a:solidFill>
                <a:latin typeface="Arial"/>
                <a:cs typeface="Arial"/>
              </a:rPr>
              <a:t>Improved patient and caregiver health metrics</a:t>
            </a:r>
            <a:r>
              <a:rPr lang="en-US" sz="2800" spc="-15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spc="-15" dirty="0">
              <a:solidFill>
                <a:srgbClr val="4A0D66"/>
              </a:solidFill>
              <a:latin typeface="Arial"/>
              <a:cs typeface="Arial"/>
            </a:endParaRPr>
          </a:p>
          <a:p>
            <a:pPr marL="355600" marR="355600" indent="-342900">
              <a:lnSpc>
                <a:spcPct val="110000"/>
              </a:lnSpc>
              <a:spcBef>
                <a:spcPts val="710"/>
              </a:spcBef>
              <a:buClr>
                <a:srgbClr val="8B8E92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800" spc="-15" dirty="0">
                <a:solidFill>
                  <a:srgbClr val="4A0D66"/>
                </a:solidFill>
                <a:latin typeface="Arial"/>
                <a:cs typeface="Arial"/>
              </a:rPr>
              <a:t>Improved AD management strategies.</a:t>
            </a:r>
            <a:endParaRPr sz="2800" spc="-15" dirty="0">
              <a:solidFill>
                <a:srgbClr val="4A0D66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10000"/>
              </a:lnSpc>
              <a:spcBef>
                <a:spcPts val="285"/>
              </a:spcBef>
              <a:buClr>
                <a:srgbClr val="8B8E92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4A0D66"/>
                </a:solidFill>
                <a:latin typeface="Arial"/>
                <a:cs typeface="Arial"/>
              </a:rPr>
              <a:t>Improved patient and caregiver satisfaction</a:t>
            </a:r>
            <a:r>
              <a:rPr lang="en-US" sz="2800" spc="-15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sz="2800" spc="-15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5973"/>
            <a:ext cx="792226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15" dirty="0" smtClean="0">
                <a:latin typeface="Arial"/>
                <a:cs typeface="Arial"/>
              </a:rPr>
              <a:t>Current</a:t>
            </a:r>
            <a:r>
              <a:rPr lang="en-US" sz="3600" spc="-85" dirty="0">
                <a:latin typeface="Arial"/>
                <a:cs typeface="Arial"/>
              </a:rPr>
              <a:t> </a:t>
            </a:r>
            <a:r>
              <a:rPr sz="3600" dirty="0" smtClean="0">
                <a:latin typeface="Arial"/>
                <a:cs typeface="Arial"/>
              </a:rPr>
              <a:t>Partners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143000"/>
            <a:ext cx="8153400" cy="45788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Tufts Health Plan (Medicare Preferred)</a:t>
            </a: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McLean Hospital Memory Diagnostic Unit</a:t>
            </a: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Partners HealthCare (iCMP)</a:t>
            </a:r>
          </a:p>
          <a:p>
            <a:pPr marL="299085" marR="445770" indent="-2863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Blue Cross Blue Shield of Massachusetts (Medicare Preferred)</a:t>
            </a:r>
          </a:p>
          <a:p>
            <a:pPr marL="299085" marR="771525" indent="-286385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Boston Medical Center (Depts of Neurology and Geriatrics)</a:t>
            </a:r>
          </a:p>
          <a:p>
            <a:pPr marL="299085" marR="771525" indent="-286385"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Beth Israel Deaconess Medical Center (D</a:t>
            </a:r>
            <a:r>
              <a:rPr lang="en-US" sz="2200" b="1" spc="-5" dirty="0">
                <a:solidFill>
                  <a:srgbClr val="4A0D66"/>
                </a:solidFill>
                <a:latin typeface="Arial"/>
                <a:cs typeface="Arial"/>
              </a:rPr>
              <a:t>ivision</a:t>
            </a: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 of Gerontology)</a:t>
            </a:r>
          </a:p>
          <a:p>
            <a:pPr marL="299085" marR="771525" indent="-286385"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UMass Memorial Health Care (Accountable Care Organization)</a:t>
            </a:r>
          </a:p>
          <a:p>
            <a:pPr marL="299085" marR="771525" indent="-286385">
              <a:spcBef>
                <a:spcPts val="57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200" b="1" spc="-5" dirty="0">
                <a:solidFill>
                  <a:srgbClr val="4A0D66"/>
                </a:solidFill>
                <a:latin typeface="Arial"/>
                <a:cs typeface="Arial"/>
              </a:rPr>
              <a:t>NaviCare (Fallon)</a:t>
            </a:r>
            <a:endParaRPr lang="en-US" sz="2200" b="1" spc="-5" dirty="0">
              <a:solidFill>
                <a:srgbClr val="4A0D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304800" y="381000"/>
            <a:ext cx="72136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defRPr>
            </a:lvl1pPr>
          </a:lstStyle>
          <a:p>
            <a:pPr marL="12700"/>
            <a:r>
              <a:rPr lang="en-US" sz="3200" spc="-5" dirty="0" smtClean="0">
                <a:latin typeface="Arial"/>
                <a:cs typeface="Arial"/>
              </a:rPr>
              <a:t>Acute </a:t>
            </a:r>
            <a:r>
              <a:rPr lang="en-US" sz="3200" spc="-5" dirty="0">
                <a:latin typeface="Arial"/>
                <a:cs typeface="Arial"/>
              </a:rPr>
              <a:t>Care Setting: The Last Frontier</a:t>
            </a:r>
          </a:p>
        </p:txBody>
      </p:sp>
      <p:sp>
        <p:nvSpPr>
          <p:cNvPr id="7" name="object 3"/>
          <p:cNvSpPr txBox="1"/>
          <p:nvPr/>
        </p:nvSpPr>
        <p:spPr>
          <a:xfrm>
            <a:off x="457200" y="987162"/>
            <a:ext cx="8229600" cy="5870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9085" algn="l"/>
                <a:tab pos="299720" algn="l"/>
              </a:tabLst>
            </a:pP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The </a:t>
            </a: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Association has worked on addressing the quality of </a:t>
            </a: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dementia care </a:t>
            </a: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in </a:t>
            </a: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various </a:t>
            </a: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care </a:t>
            </a: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settings.</a:t>
            </a: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2400" b="1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99085" lvl="1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Nursing </a:t>
            </a: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Homes </a:t>
            </a:r>
          </a:p>
          <a:p>
            <a:pPr marL="1213485" lvl="2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Legislative approach mandated dementia Care standards including training. </a:t>
            </a:r>
          </a:p>
          <a:p>
            <a:pPr marL="299085" lvl="2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b="1" spc="-30" dirty="0" smtClean="0">
                <a:solidFill>
                  <a:srgbClr val="4A0D66"/>
                </a:solidFill>
                <a:latin typeface="Arial"/>
                <a:cs typeface="Arial"/>
              </a:rPr>
              <a:t>Assisted </a:t>
            </a: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Living Facilities </a:t>
            </a:r>
          </a:p>
          <a:p>
            <a:pPr marL="1213485" lvl="2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spc="-10" dirty="0" smtClean="0">
                <a:solidFill>
                  <a:srgbClr val="4A0D66"/>
                </a:solidFill>
                <a:latin typeface="Arial"/>
                <a:cs typeface="Arial"/>
              </a:rPr>
              <a:t>Regulatory approach to improve care standards, as well as physical environment. </a:t>
            </a:r>
          </a:p>
          <a:p>
            <a:pPr marL="299085" lvl="1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b="1" spc="-30" dirty="0">
                <a:solidFill>
                  <a:srgbClr val="4A0D66"/>
                </a:solidFill>
                <a:latin typeface="Arial"/>
                <a:cs typeface="Arial"/>
              </a:rPr>
              <a:t>Home Health Care</a:t>
            </a:r>
          </a:p>
          <a:p>
            <a:pPr marL="1213485" lvl="4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Partnership with EOEA: training for Supportive Home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Care Aide service.</a:t>
            </a:r>
            <a:endParaRPr lang="en-US" sz="2400" dirty="0">
              <a:latin typeface="Arial"/>
              <a:cs typeface="Arial"/>
            </a:endParaRPr>
          </a:p>
          <a:p>
            <a:pPr marL="983615" lvl="2">
              <a:spcBef>
                <a:spcPts val="670"/>
              </a:spcBef>
              <a:tabLst>
                <a:tab pos="299085" algn="l"/>
                <a:tab pos="299720" algn="l"/>
              </a:tabLst>
            </a:pPr>
            <a:endParaRPr lang="en-US" sz="2400" b="1" spc="-1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1213485" lvl="2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2400" dirty="0">
              <a:latin typeface="Arial"/>
              <a:cs typeface="Arial"/>
            </a:endParaRPr>
          </a:p>
          <a:p>
            <a:pPr marL="756285" lvl="1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75975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95973"/>
            <a:ext cx="8610600" cy="1107996"/>
          </a:xfrm>
        </p:spPr>
        <p:txBody>
          <a:bodyPr/>
          <a:lstStyle/>
          <a:p>
            <a:r>
              <a:rPr lang="en-US" sz="3600" spc="-30" dirty="0">
                <a:latin typeface="Arial"/>
                <a:cs typeface="Arial"/>
              </a:rPr>
              <a:t>Not </a:t>
            </a:r>
            <a:r>
              <a:rPr lang="en-US" sz="3600" spc="-30" dirty="0" smtClean="0">
                <a:latin typeface="Arial"/>
                <a:cs typeface="Arial"/>
              </a:rPr>
              <a:t>New Problems</a:t>
            </a:r>
            <a:r>
              <a:rPr lang="mr-IN" sz="3600" spc="-30" dirty="0" smtClean="0">
                <a:latin typeface="Arial"/>
                <a:cs typeface="Arial"/>
              </a:rPr>
              <a:t>…</a:t>
            </a:r>
            <a:r>
              <a:rPr lang="en-US" sz="3600" spc="-30" dirty="0" smtClean="0">
                <a:latin typeface="Arial"/>
                <a:cs typeface="Arial"/>
              </a:rPr>
              <a:t>New Solutions</a:t>
            </a:r>
            <a:r>
              <a:rPr lang="en-US" sz="3600" spc="-30" dirty="0">
                <a:latin typeface="Arial"/>
                <a:cs typeface="Arial"/>
              </a:rPr>
              <a:t/>
            </a:r>
            <a:br>
              <a:rPr lang="en-US" sz="3600" spc="-30" dirty="0">
                <a:latin typeface="Arial"/>
                <a:cs typeface="Arial"/>
              </a:rPr>
            </a:br>
            <a:endParaRPr lang="en-US" sz="3600" dirty="0"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4953000" cy="6957239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Identify core standards of care.</a:t>
            </a:r>
          </a:p>
          <a:p>
            <a:endParaRPr lang="en-US" sz="20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800" spc="-30" dirty="0">
                <a:solidFill>
                  <a:srgbClr val="4A0D66"/>
                </a:solidFill>
                <a:latin typeface="Arial"/>
                <a:cs typeface="Arial"/>
              </a:rPr>
              <a:t>E</a:t>
            </a: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nsure a collaborative approach in implementing pilot programs.</a:t>
            </a:r>
          </a:p>
          <a:p>
            <a:endParaRPr lang="en-US" sz="20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Present a strategy to the state legislature and state agencies to ensure that acute care settings are dementia-capable.</a:t>
            </a:r>
          </a:p>
          <a:p>
            <a:pPr marL="742950" lvl="1" indent="-285750">
              <a:buFont typeface="Arial"/>
              <a:buChar char="•"/>
            </a:pPr>
            <a:endParaRPr lang="en-US" b="1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b="1" spc="-30" dirty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b="1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b="1" spc="-30" dirty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b="1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b="1" spc="-30" dirty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3" descr="iStock_00001319502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066800"/>
            <a:ext cx="3204174" cy="4800600"/>
          </a:xfrm>
          <a:prstGeom prst="rect">
            <a:avLst/>
          </a:prstGeom>
        </p:spPr>
      </p:pic>
      <p:sp>
        <p:nvSpPr>
          <p:cNvPr id="5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79228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304800" y="685800"/>
            <a:ext cx="72136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defRPr>
            </a:lvl1pPr>
          </a:lstStyle>
          <a:p>
            <a:pPr marL="12700"/>
            <a:r>
              <a:rPr lang="en-US" sz="3600" spc="-5" dirty="0" smtClean="0">
                <a:latin typeface="Arial"/>
                <a:cs typeface="Arial"/>
              </a:rPr>
              <a:t>Problem Statement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304800" y="1066800"/>
            <a:ext cx="8382000" cy="886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2400" dirty="0">
              <a:latin typeface="Arial"/>
              <a:cs typeface="Arial"/>
            </a:endParaRPr>
          </a:p>
          <a:p>
            <a:pPr marL="756285" lvl="1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304800" y="1828800"/>
            <a:ext cx="8382000" cy="4505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20000"/>
              </a:lnSpc>
              <a:tabLst>
                <a:tab pos="299085" algn="l"/>
                <a:tab pos="299720" algn="l"/>
              </a:tabLst>
            </a:pPr>
            <a:r>
              <a:rPr lang="en-US" sz="2800" i="1" spc="-30" dirty="0" smtClean="0">
                <a:solidFill>
                  <a:srgbClr val="4A0D66"/>
                </a:solidFill>
                <a:latin typeface="Arial"/>
                <a:cs typeface="Arial"/>
              </a:rPr>
              <a:t>The acute care setting can be a very challenging environment for individuals with Alzheimer’s or related dementia. Cognitive functioning often declines after hospitalization. Adoption of dementia-capable care in hospitals can result in improved health care outcomes and reduce unnecessary utilization of hospital care.</a:t>
            </a:r>
            <a:endParaRPr lang="en-US" sz="2800" i="1" spc="-3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2800" b="1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12700">
              <a:spcBef>
                <a:spcPts val="670"/>
              </a:spcBef>
              <a:tabLst>
                <a:tab pos="299085" algn="l"/>
                <a:tab pos="299720" algn="l"/>
              </a:tabLst>
            </a:pPr>
            <a:endParaRPr lang="en-US" sz="2400" dirty="0">
              <a:latin typeface="Arial"/>
              <a:cs typeface="Arial"/>
            </a:endParaRPr>
          </a:p>
          <a:p>
            <a:pPr marL="756285" lvl="1" indent="-286385">
              <a:spcBef>
                <a:spcPts val="6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66354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686800" cy="492443"/>
          </a:xfrm>
        </p:spPr>
        <p:txBody>
          <a:bodyPr/>
          <a:lstStyle/>
          <a:p>
            <a:r>
              <a:rPr lang="en-US" sz="3200" dirty="0" smtClean="0">
                <a:latin typeface="Arial"/>
                <a:cs typeface="Arial"/>
              </a:rPr>
              <a:t>Key </a:t>
            </a:r>
            <a:r>
              <a:rPr lang="en-US" sz="3200" dirty="0">
                <a:latin typeface="Arial"/>
                <a:cs typeface="Arial"/>
              </a:rPr>
              <a:t>Opportunitie</a:t>
            </a:r>
            <a:r>
              <a:rPr lang="en-US" sz="3200" dirty="0" smtClean="0">
                <a:latin typeface="Arial"/>
                <a:cs typeface="Arial"/>
              </a:rPr>
              <a:t>s to Improve </a:t>
            </a:r>
            <a:r>
              <a:rPr lang="en-US" sz="3200" dirty="0">
                <a:latin typeface="Arial"/>
                <a:cs typeface="Arial"/>
              </a:rPr>
              <a:t>A</a:t>
            </a:r>
            <a:r>
              <a:rPr lang="en-US" sz="3200" dirty="0" smtClean="0">
                <a:latin typeface="Arial"/>
                <a:cs typeface="Arial"/>
              </a:rPr>
              <a:t>cute </a:t>
            </a:r>
            <a:r>
              <a:rPr lang="en-US" sz="3200" dirty="0">
                <a:latin typeface="Arial"/>
                <a:cs typeface="Arial"/>
              </a:rPr>
              <a:t>C</a:t>
            </a:r>
            <a:r>
              <a:rPr lang="en-US" sz="3200" dirty="0" smtClean="0">
                <a:latin typeface="Arial"/>
                <a:cs typeface="Arial"/>
              </a:rPr>
              <a:t>are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762000"/>
            <a:ext cx="8072119" cy="5814846"/>
          </a:xfrm>
        </p:spPr>
        <p:txBody>
          <a:bodyPr/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Screening/identifying patients with cognitive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impairment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Dementia capable ER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protocols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Inpatient care: Developing and implement dementia standards of </a:t>
            </a: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care</a:t>
            </a:r>
            <a:endParaRPr lang="en-US" sz="2400" dirty="0">
              <a:solidFill>
                <a:srgbClr val="4A0D66"/>
              </a:solidFill>
              <a:latin typeface="Arial"/>
              <a:ea typeface="+mj-ea"/>
              <a:cs typeface="Arial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Training and support for direct care hospital workforce 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Engaging PWD and family caregivers at all points of inpatient care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Supporting family caregivers as PWD returns home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Implement Dementia Care Coordination initiative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Care </a:t>
            </a: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transitions to other care settings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A0D66"/>
                </a:solidFill>
                <a:latin typeface="Arial"/>
                <a:ea typeface="+mj-ea"/>
                <a:cs typeface="Arial"/>
              </a:rPr>
              <a:t>Measuring results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79267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72119" cy="553998"/>
          </a:xfrm>
        </p:spPr>
        <p:txBody>
          <a:bodyPr wrap="square" lIns="0" tIns="0" rIns="0" bIns="0">
            <a:spAutoFit/>
          </a:bodyPr>
          <a:lstStyle/>
          <a:p>
            <a:r>
              <a:rPr lang="en-US" sz="3600" dirty="0">
                <a:latin typeface="Arial"/>
                <a:cs typeface="Arial"/>
              </a:rPr>
              <a:t>References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143000"/>
            <a:ext cx="8072119" cy="4985981"/>
          </a:xfrm>
        </p:spPr>
        <p:txBody>
          <a:bodyPr wrap="square" lIns="0" tIns="0" rIns="0" bIns="0">
            <a:spAutoFit/>
          </a:bodyPr>
          <a:lstStyle/>
          <a:p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Bass, David. (2015). Impact of care coordination program “Partners in Dementia Care: on veterans’ hospital admissions and emergency department visits. Alzheimer’s and Dementia, (pp 13-22)</a:t>
            </a:r>
          </a:p>
          <a:p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Maslow, K. (2006). How Many People with Dementia are Hospitalized?” In </a:t>
            </a:r>
            <a:r>
              <a:rPr lang="en-US" dirty="0" err="1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N.M.Silverstein</a:t>
            </a:r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, &amp; K. Maslow (Eds.). Improving hospital care for persons with dementia (</a:t>
            </a:r>
            <a:r>
              <a:rPr lang="en-US" dirty="0" err="1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pp</a:t>
            </a:r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 3-21). NY: Springer Publishing Co, Inc. </a:t>
            </a:r>
          </a:p>
          <a:p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Matthews, S. B., Arnold, S. E., &amp; Epperson, C. N. (2014). Hospitalization and Cognitive Decline: Can the Nature of the Relationship Be Deciphered? The American Journal of Geriatric Psychiatry, 22(5), 465-480. </a:t>
            </a:r>
          </a:p>
          <a:p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  <a:hlinkClick r:id="rId2"/>
              </a:rPr>
              <a:t>http://dol.org/10.1016/j.jagp.2012.08.012</a:t>
            </a:r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Mittleman, Mary, PhD, </a:t>
            </a:r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  <a:hlinkClick r:id="rId3" tooltip="Neurology."/>
              </a:rPr>
              <a:t>Neurology.</a:t>
            </a:r>
            <a:r>
              <a:rPr lang="en-US" dirty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rPr>
              <a:t> 2006 Nov 14;67(9):1592-9.</a:t>
            </a:r>
          </a:p>
          <a:p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endParaRPr lang="en-US" dirty="0">
              <a:solidFill>
                <a:srgbClr val="4A0D66"/>
              </a:solidFill>
              <a:latin typeface="Houschka Alt Pro Bold"/>
              <a:ea typeface="+mj-ea"/>
              <a:cs typeface="Houschka Alt Pro Bold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44480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838200"/>
            <a:ext cx="8227060" cy="5256823"/>
          </a:xfrm>
        </p:spPr>
        <p:txBody>
          <a:bodyPr/>
          <a:lstStyle/>
          <a:p>
            <a:endParaRPr lang="en-US" spc="-3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About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one fourth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of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older hospital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patients (65 and older)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have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dementia.</a:t>
            </a:r>
          </a:p>
          <a:p>
            <a:pPr>
              <a:lnSpc>
                <a:spcPct val="120000"/>
              </a:lnSpc>
            </a:pPr>
            <a:endParaRPr lang="en-US" sz="24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Their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dementia may never have been formally diagnosed, and even if it has been diagnosed, the diagnosis may not be noted in their hospital record. </a:t>
            </a:r>
            <a:endParaRPr lang="en-US" sz="24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>
              <a:lnSpc>
                <a:spcPct val="120000"/>
              </a:lnSpc>
            </a:pPr>
            <a:endParaRPr lang="en-US" sz="24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S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ome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older patients show symptoms of dementia for the first time in the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hospital because 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of stress caused by acute illness and being in an unfamiliar </a:t>
            </a:r>
            <a:r>
              <a:rPr lang="en-US" sz="2400" spc="-30" dirty="0" smtClean="0">
                <a:solidFill>
                  <a:srgbClr val="4A0D66"/>
                </a:solidFill>
                <a:latin typeface="Arial"/>
                <a:cs typeface="Arial"/>
              </a:rPr>
              <a:t>setting</a:t>
            </a:r>
            <a:r>
              <a:rPr lang="en-US" sz="2400" spc="-30" dirty="0">
                <a:solidFill>
                  <a:srgbClr val="4A0D66"/>
                </a:solidFill>
                <a:latin typeface="Arial"/>
                <a:cs typeface="Arial"/>
              </a:rPr>
              <a:t>.</a:t>
            </a:r>
            <a:endParaRPr lang="en-US" sz="2400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en-US" i="1" spc="-30" dirty="0">
              <a:solidFill>
                <a:srgbClr val="4A0D66"/>
              </a:solidFill>
              <a:latin typeface="Arial"/>
              <a:cs typeface="Arial"/>
            </a:endParaRPr>
          </a:p>
          <a:p>
            <a:r>
              <a:rPr lang="en-US" sz="1400" i="1" spc="-30" dirty="0">
                <a:latin typeface="Arial"/>
                <a:cs typeface="Arial"/>
              </a:rPr>
              <a:t>Source: Alzheimer’s Association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066800" y="381000"/>
            <a:ext cx="72136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800" b="1" i="0">
                <a:solidFill>
                  <a:srgbClr val="4A0D66"/>
                </a:solidFill>
                <a:latin typeface="Houschka Alt Pro Bold"/>
                <a:ea typeface="+mj-ea"/>
                <a:cs typeface="Houschka Alt Pro Bold"/>
              </a:defRPr>
            </a:lvl1pPr>
          </a:lstStyle>
          <a:p>
            <a:pPr marL="12700" algn="ctr"/>
            <a:r>
              <a:rPr lang="en-US" sz="3600" spc="-5" dirty="0" smtClean="0">
                <a:latin typeface="Arial"/>
                <a:cs typeface="Arial"/>
              </a:rPr>
              <a:t>What’s Going On? 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5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75730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46183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295973"/>
            <a:ext cx="8072119" cy="553998"/>
          </a:xfrm>
        </p:spPr>
        <p:txBody>
          <a:bodyPr/>
          <a:lstStyle/>
          <a:p>
            <a:pPr algn="ctr"/>
            <a:r>
              <a:rPr lang="en-US" sz="3600" dirty="0" smtClean="0">
                <a:latin typeface="Arial"/>
                <a:cs typeface="Arial"/>
              </a:rPr>
              <a:t>What’s Going On? (</a:t>
            </a:r>
            <a:r>
              <a:rPr lang="en-US" sz="3600" dirty="0" err="1">
                <a:latin typeface="Arial"/>
                <a:cs typeface="Arial"/>
              </a:rPr>
              <a:t>C</a:t>
            </a:r>
            <a:r>
              <a:rPr lang="en-US" sz="3600" dirty="0" err="1" smtClean="0">
                <a:latin typeface="Arial"/>
                <a:cs typeface="Arial"/>
              </a:rPr>
              <a:t>on’t</a:t>
            </a:r>
            <a:r>
              <a:rPr lang="en-US" sz="3600" dirty="0" smtClean="0">
                <a:latin typeface="Arial"/>
                <a:cs typeface="Arial"/>
              </a:rPr>
              <a:t>)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3733800" cy="5016759"/>
          </a:xfrm>
        </p:spPr>
        <p:txBody>
          <a:bodyPr/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pc="-30" dirty="0">
                <a:solidFill>
                  <a:srgbClr val="4A0D66"/>
                </a:solidFill>
                <a:latin typeface="Arial"/>
                <a:cs typeface="Arial"/>
              </a:rPr>
              <a:t>Older hospital patients with dementia are at much higher risk for delirium, falls, dehydration, inadequate nutrition, untreated pain, and medication-related problems. </a:t>
            </a:r>
            <a:endParaRPr lang="en-US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endParaRPr lang="en-US" spc="-30" dirty="0" smtClean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pc="-30" dirty="0" smtClean="0">
                <a:solidFill>
                  <a:srgbClr val="4A0D66"/>
                </a:solidFill>
                <a:latin typeface="Arial"/>
                <a:cs typeface="Arial"/>
              </a:rPr>
              <a:t>They </a:t>
            </a:r>
            <a:r>
              <a:rPr lang="en-US" spc="-30" dirty="0">
                <a:solidFill>
                  <a:srgbClr val="4A0D66"/>
                </a:solidFill>
                <a:latin typeface="Arial"/>
                <a:cs typeface="Arial"/>
              </a:rPr>
              <a:t>are more likely to wander, to exhibit agitated and aggressive behaviors, to be physically restrained, and to experience functional decline that does not resolve following </a:t>
            </a:r>
            <a:r>
              <a:rPr lang="en-US" spc="-30" dirty="0" smtClean="0">
                <a:solidFill>
                  <a:srgbClr val="4A0D66"/>
                </a:solidFill>
                <a:latin typeface="Arial"/>
                <a:cs typeface="Arial"/>
              </a:rPr>
              <a:t>discharge.</a:t>
            </a:r>
            <a:endParaRPr lang="en-US" sz="1400" i="1" spc="-30" dirty="0" smtClean="0">
              <a:latin typeface="Arial"/>
              <a:cs typeface="Arial"/>
            </a:endParaRPr>
          </a:p>
          <a:p>
            <a:pPr>
              <a:lnSpc>
                <a:spcPct val="120000"/>
              </a:lnSpc>
            </a:pPr>
            <a:endParaRPr lang="en-US" sz="1400" i="1" spc="-30" dirty="0" smtClean="0">
              <a:latin typeface="Arial"/>
              <a:cs typeface="Arial"/>
            </a:endParaRPr>
          </a:p>
          <a:p>
            <a:r>
              <a:rPr lang="en-US" sz="1400" i="1" spc="-30" dirty="0" smtClean="0">
                <a:latin typeface="Arial"/>
                <a:cs typeface="Arial"/>
              </a:rPr>
              <a:t>Source: Alzheimer’s Association</a:t>
            </a:r>
            <a:endParaRPr lang="en-US" sz="1400" i="1" spc="-30" dirty="0"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5" name="Picture 4" descr="dementi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752600"/>
            <a:ext cx="4876800" cy="3255264"/>
          </a:xfrm>
          <a:prstGeom prst="rect">
            <a:avLst/>
          </a:prstGeom>
        </p:spPr>
      </p:pic>
      <p:sp>
        <p:nvSpPr>
          <p:cNvPr id="6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61488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8678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72119" cy="553998"/>
          </a:xfrm>
        </p:spPr>
        <p:txBody>
          <a:bodyPr/>
          <a:lstStyle/>
          <a:p>
            <a:r>
              <a:rPr lang="en-US" sz="3600" dirty="0" smtClean="0"/>
              <a:t>Cost Implications &amp; Analysis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382000" cy="5564601"/>
          </a:xfrm>
        </p:spPr>
        <p:txBody>
          <a:bodyPr/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In </a:t>
            </a:r>
            <a:r>
              <a:rPr lang="en-US" sz="2800" spc="-30" dirty="0">
                <a:solidFill>
                  <a:srgbClr val="4A0D66"/>
                </a:solidFill>
                <a:latin typeface="Arial"/>
                <a:cs typeface="Arial"/>
              </a:rPr>
              <a:t>the United States alone, the number of adults over 65 is expected to reach 79 million by 2030, making up 19% of the population</a:t>
            </a: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.</a:t>
            </a:r>
          </a:p>
          <a:p>
            <a:endParaRPr lang="en-US" sz="2800" spc="-30" dirty="0">
              <a:solidFill>
                <a:srgbClr val="4A0D66"/>
              </a:solidFill>
              <a:latin typeface="Arial"/>
              <a:cs typeface="Arial"/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2800" spc="-30" dirty="0">
                <a:solidFill>
                  <a:srgbClr val="4A0D66"/>
                </a:solidFill>
                <a:latin typeface="Arial"/>
                <a:cs typeface="Arial"/>
              </a:rPr>
              <a:t>Hospitalizations will be more numerous, and cost effective risk management </a:t>
            </a:r>
            <a:r>
              <a:rPr lang="en-US" sz="2800" spc="-30" dirty="0" smtClean="0">
                <a:solidFill>
                  <a:srgbClr val="4A0D66"/>
                </a:solidFill>
                <a:latin typeface="Arial"/>
                <a:cs typeface="Arial"/>
              </a:rPr>
              <a:t>will be even </a:t>
            </a:r>
            <a:r>
              <a:rPr lang="en-US" sz="2800" spc="-30" dirty="0">
                <a:solidFill>
                  <a:srgbClr val="4A0D66"/>
                </a:solidFill>
                <a:latin typeface="Arial"/>
                <a:cs typeface="Arial"/>
              </a:rPr>
              <a:t>more crucial</a:t>
            </a:r>
            <a:r>
              <a:rPr lang="en-US" sz="2800" dirty="0"/>
              <a:t>. </a:t>
            </a:r>
            <a:endParaRPr lang="en-US" sz="2800" dirty="0" smtClean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Source: National Institutes of Health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723689" y="6400800"/>
            <a:ext cx="1790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2186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5973"/>
            <a:ext cx="8303260" cy="872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Arial"/>
                <a:cs typeface="Arial"/>
              </a:rPr>
              <a:t>Alzheimer’s Prevalence </a:t>
            </a:r>
            <a:r>
              <a:rPr sz="3600" spc="-5" dirty="0">
                <a:latin typeface="Arial"/>
                <a:cs typeface="Arial"/>
              </a:rPr>
              <a:t>and</a:t>
            </a:r>
            <a:r>
              <a:rPr sz="3600" spc="-16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Costs</a:t>
            </a:r>
            <a:endParaRPr sz="3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2000" dirty="0">
                <a:latin typeface="Arial"/>
                <a:cs typeface="Arial"/>
              </a:rPr>
              <a:t>In </a:t>
            </a:r>
            <a:r>
              <a:rPr sz="2000" spc="-5" dirty="0">
                <a:latin typeface="Arial"/>
                <a:cs typeface="Arial"/>
              </a:rPr>
              <a:t>Millions of </a:t>
            </a:r>
            <a:r>
              <a:rPr sz="2000" dirty="0">
                <a:latin typeface="Arial"/>
                <a:cs typeface="Arial"/>
              </a:rPr>
              <a:t>People; In </a:t>
            </a:r>
            <a:r>
              <a:rPr sz="2000" spc="-5" dirty="0">
                <a:latin typeface="Arial"/>
                <a:cs typeface="Arial"/>
              </a:rPr>
              <a:t>Billions of 2016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Dollars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0686" y="1497652"/>
            <a:ext cx="7241447" cy="4050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228600"/>
            <a:ext cx="899160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Costs to Medicare</a:t>
            </a:r>
            <a:r>
              <a:rPr lang="en-US" sz="3600" spc="-5" dirty="0">
                <a:latin typeface="Arial"/>
                <a:cs typeface="Arial"/>
              </a:rPr>
              <a:t> </a:t>
            </a:r>
            <a:br>
              <a:rPr lang="en-US" sz="3600" spc="-5" dirty="0">
                <a:latin typeface="Arial"/>
                <a:cs typeface="Arial"/>
              </a:rPr>
            </a:br>
            <a:r>
              <a:rPr sz="2000" spc="-5" dirty="0">
                <a:latin typeface="Arial"/>
                <a:cs typeface="Arial"/>
              </a:rPr>
              <a:t>Average Per Person Medicare Payments 2008  (Inflated to 2015 Dollars)</a:t>
            </a:r>
          </a:p>
        </p:txBody>
      </p:sp>
      <p:sp>
        <p:nvSpPr>
          <p:cNvPr id="3" name="object 3"/>
          <p:cNvSpPr/>
          <p:nvPr/>
        </p:nvSpPr>
        <p:spPr>
          <a:xfrm>
            <a:off x="1132043" y="1110843"/>
            <a:ext cx="6885897" cy="5011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Costs to Medicaid</a:t>
            </a:r>
            <a:r>
              <a:rPr lang="en-US" sz="3600" spc="-5" dirty="0">
                <a:latin typeface="Arial"/>
                <a:cs typeface="Arial"/>
              </a:rPr>
              <a:t> </a:t>
            </a:r>
            <a:br>
              <a:rPr lang="en-US" sz="3600" spc="-5" dirty="0">
                <a:latin typeface="Arial"/>
                <a:cs typeface="Arial"/>
              </a:rPr>
            </a:br>
            <a:r>
              <a:rPr sz="2000" spc="-5" dirty="0">
                <a:latin typeface="Arial"/>
                <a:cs typeface="Arial"/>
              </a:rPr>
              <a:t>Average Per Senior Medicaid Payments 2008  (Inflated to 2015 Dollars)</a:t>
            </a:r>
          </a:p>
        </p:txBody>
      </p:sp>
      <p:sp>
        <p:nvSpPr>
          <p:cNvPr id="3" name="object 3"/>
          <p:cNvSpPr/>
          <p:nvPr/>
        </p:nvSpPr>
        <p:spPr>
          <a:xfrm>
            <a:off x="1044360" y="1110843"/>
            <a:ext cx="6885898" cy="5011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07149"/>
            <a:ext cx="8074660" cy="10156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Higher Medicare Costs Due to Alzheimer’s</a:t>
            </a:r>
            <a:r>
              <a:rPr lang="en-US" sz="2200" spc="-5" dirty="0">
                <a:latin typeface="Arial"/>
                <a:cs typeface="Arial"/>
              </a:rPr>
              <a:t>:</a:t>
            </a:r>
            <a:r>
              <a:rPr sz="2200" spc="-5" dirty="0">
                <a:latin typeface="Arial"/>
                <a:cs typeface="Arial"/>
              </a:rPr>
              <a:t> Average Increase in Costs for Senior with Alzheimer’s and </a:t>
            </a:r>
            <a:r>
              <a:rPr lang="en-US" sz="2200" spc="-5" dirty="0">
                <a:latin typeface="Arial"/>
                <a:cs typeface="Arial"/>
              </a:rPr>
              <a:t>Another </a:t>
            </a:r>
            <a:r>
              <a:rPr sz="2200" spc="-5" dirty="0">
                <a:latin typeface="Arial"/>
                <a:cs typeface="Arial"/>
              </a:rPr>
              <a:t>Condition Compared with Senior with Other Condition Only</a:t>
            </a:r>
          </a:p>
        </p:txBody>
      </p:sp>
      <p:sp>
        <p:nvSpPr>
          <p:cNvPr id="3" name="object 3"/>
          <p:cNvSpPr/>
          <p:nvPr/>
        </p:nvSpPr>
        <p:spPr>
          <a:xfrm>
            <a:off x="460146" y="1718017"/>
            <a:ext cx="8229594" cy="42236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A0D6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933</Words>
  <Application>Microsoft Office PowerPoint</Application>
  <PresentationFormat>On-screen Show (4:3)</PresentationFormat>
  <Paragraphs>136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Acute Care Advisory Committee  Alzheimer’s Association – State of the State  Wednesday, December 7, 2016 1:30PM-5:30PM One Ashburton Place, Manning Conference Room, 5th Floor</vt:lpstr>
      <vt:lpstr>PowerPoint Presentation</vt:lpstr>
      <vt:lpstr>PowerPoint Presentation</vt:lpstr>
      <vt:lpstr>What’s Going On? (Con’t)</vt:lpstr>
      <vt:lpstr>Cost Implications &amp; Analysis</vt:lpstr>
      <vt:lpstr>Alzheimer’s Prevalence and Costs In Millions of People; In Billions of 2016 Dollars</vt:lpstr>
      <vt:lpstr>Costs to Medicare  Average Per Person Medicare Payments 2008  (Inflated to 2015 Dollars)</vt:lpstr>
      <vt:lpstr>Costs to Medicaid  Average Per Senior Medicaid Payments 2008  (Inflated to 2015 Dollars)</vt:lpstr>
      <vt:lpstr>Higher Medicare Costs Due to Alzheimer’s: Average Increase in Costs for Senior with Alzheimer’s and Another Condition Compared with Senior with Other Condition Only</vt:lpstr>
      <vt:lpstr>PWD’s -- 1.33 Increase Preventable  Hospitalizations</vt:lpstr>
      <vt:lpstr>Disclosure of Diagnoses Percentage of Seniors Diagnosed with Specified Condition or Their Caregivers Who Are Aware of the Diagnosis</vt:lpstr>
      <vt:lpstr>PowerPoint Presentation</vt:lpstr>
      <vt:lpstr>Partners in Dementia Care – VA &amp; Alz Assn. Boston and Houston: Treatment Sites</vt:lpstr>
      <vt:lpstr>Initiatives of Alzheimer’s Association</vt:lpstr>
      <vt:lpstr>Dementia Care Coordination: Transforming Dementia Care</vt:lpstr>
      <vt:lpstr>DCC: Expected Outcomes</vt:lpstr>
      <vt:lpstr>Current Partners</vt:lpstr>
      <vt:lpstr>PowerPoint Presentation</vt:lpstr>
      <vt:lpstr>Not New Problems…New Solutions </vt:lpstr>
      <vt:lpstr>Key Opportunities to Improve Acute Care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2016-11-30T15:14:17Z</dcterms:created>
  <dc:creator>Russ Martin</dc:creator>
  <keywords>powerpoint, template</keywords>
  <lastModifiedBy/>
  <dcterms:modified xsi:type="dcterms:W3CDTF">2017-02-10T17:08:36Z</dcterms:modified>
  <revision>66</revision>
  <dc:title>PowerPoint Presentation Template with Tagline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2016-10-11T00:00:00Z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2016-11-30T00:00:00Z</vt:filetime>
  </property>
</Properties>
</file>