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commentAuthors.xml" ContentType="application/vnd.openxmlformats-officedocument.presentationml.commentAuthors+xml"/>
  <Override PartName="/ppt/diagrams/colors1.xml" ContentType="application/vnd.openxmlformats-officedocument.drawingml.diagramColors+xml"/>
  <Override PartName="/ppt/diagrams/colors2.xml" ContentType="application/vnd.openxmlformats-officedocument.drawingml.diagramColors+xml"/>
  <Override PartName="/ppt/diagrams/data1.xml" ContentType="application/vnd.openxmlformats-officedocument.drawingml.diagramData+xml"/>
  <Override PartName="/ppt/diagrams/data2.xml" ContentType="application/vnd.openxmlformats-officedocument.drawingml.diagramData+xml"/>
  <Override PartName="/ppt/diagrams/drawing1.xml" ContentType="application/vnd.ms-office.drawingml.diagramDrawing+xml"/>
  <Override PartName="/ppt/diagrams/drawing2.xml" ContentType="application/vnd.ms-office.drawingml.diagramDrawing+xml"/>
  <Override PartName="/ppt/diagrams/layout1.xml" ContentType="application/vnd.openxmlformats-officedocument.drawingml.diagramLayout+xml"/>
  <Override PartName="/ppt/diagrams/layout2.xml" ContentType="application/vnd.openxmlformats-officedocument.drawingml.diagramLayout+xml"/>
  <Override PartName="/ppt/diagrams/quickStyle1.xml" ContentType="application/vnd.openxmlformats-officedocument.drawingml.diagramStyle+xml"/>
  <Override PartName="/ppt/diagrams/quickStyle2.xml" ContentType="application/vnd.openxmlformats-officedocument.drawingml.diagramStyl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846" r:id="rId1"/>
    <p:sldMasterId id="2147484473" r:id="rId2"/>
  </p:sldMasterIdLst>
  <p:notesMasterIdLst>
    <p:notesMasterId r:id="rId42"/>
  </p:notesMasterIdLst>
  <p:handoutMasterIdLst>
    <p:handoutMasterId r:id="rId43"/>
  </p:handoutMasterIdLst>
  <p:sldIdLst>
    <p:sldId id="729" r:id="rId3"/>
    <p:sldId id="1141" r:id="rId4"/>
    <p:sldId id="1140" r:id="rId5"/>
    <p:sldId id="1160" r:id="rId6"/>
    <p:sldId id="1161" r:id="rId7"/>
    <p:sldId id="1162" r:id="rId8"/>
    <p:sldId id="1163" r:id="rId9"/>
    <p:sldId id="1164" r:id="rId10"/>
    <p:sldId id="1154" r:id="rId11"/>
    <p:sldId id="1155" r:id="rId12"/>
    <p:sldId id="1156" r:id="rId13"/>
    <p:sldId id="1157" r:id="rId14"/>
    <p:sldId id="1158" r:id="rId15"/>
    <p:sldId id="1159" r:id="rId16"/>
    <p:sldId id="1152" r:id="rId17"/>
    <p:sldId id="1153" r:id="rId18"/>
    <p:sldId id="1148" r:id="rId19"/>
    <p:sldId id="1149" r:id="rId20"/>
    <p:sldId id="1114" r:id="rId21"/>
    <p:sldId id="1115" r:id="rId22"/>
    <p:sldId id="1136" r:id="rId23"/>
    <p:sldId id="1139" r:id="rId24"/>
    <p:sldId id="1172" r:id="rId25"/>
    <p:sldId id="1173" r:id="rId26"/>
    <p:sldId id="1174" r:id="rId27"/>
    <p:sldId id="1175" r:id="rId28"/>
    <p:sldId id="1176" r:id="rId29"/>
    <p:sldId id="1177" r:id="rId30"/>
    <p:sldId id="1178" r:id="rId31"/>
    <p:sldId id="1179" r:id="rId32"/>
    <p:sldId id="1165" r:id="rId33"/>
    <p:sldId id="1166" r:id="rId34"/>
    <p:sldId id="1167" r:id="rId35"/>
    <p:sldId id="1168" r:id="rId36"/>
    <p:sldId id="1169" r:id="rId37"/>
    <p:sldId id="1170" r:id="rId38"/>
    <p:sldId id="1171" r:id="rId39"/>
    <p:sldId id="1150" r:id="rId40"/>
    <p:sldId id="1151" r:id="rId41"/>
  </p:sldIdLst>
  <p:sldSz cx="9144000" cy="6858000" type="screen4x3"/>
  <p:notesSz cx="6894513" cy="9180513"/>
  <p:defaultTextStyle>
    <a:defPPr>
      <a:defRPr lang="en-US"/>
    </a:defPPr>
    <a:lvl1pPr algn="l" rtl="0" fontAlgn="base">
      <a:spcBef>
        <a:spcPct val="0"/>
      </a:spcBef>
      <a:spcAft>
        <a:spcPct val="0"/>
      </a:spcAft>
      <a:defRPr sz="2400" kern="1200">
        <a:solidFill>
          <a:schemeClr val="tx1"/>
        </a:solidFill>
        <a:latin typeface="Calibri" pitchFamily="34" charset="0"/>
        <a:ea typeface="ＭＳ Ｐゴシック" pitchFamily="34" charset="-128"/>
        <a:cs typeface="Arial" pitchFamily="34" charset="0"/>
      </a:defRPr>
    </a:lvl1pPr>
    <a:lvl2pPr marL="457200" algn="l" rtl="0" fontAlgn="base">
      <a:spcBef>
        <a:spcPct val="0"/>
      </a:spcBef>
      <a:spcAft>
        <a:spcPct val="0"/>
      </a:spcAft>
      <a:defRPr sz="2400" kern="1200">
        <a:solidFill>
          <a:schemeClr val="tx1"/>
        </a:solidFill>
        <a:latin typeface="Calibri" pitchFamily="34" charset="0"/>
        <a:ea typeface="ＭＳ Ｐゴシック" pitchFamily="34" charset="-128"/>
        <a:cs typeface="Arial" pitchFamily="34" charset="0"/>
      </a:defRPr>
    </a:lvl2pPr>
    <a:lvl3pPr marL="914400" algn="l" rtl="0" fontAlgn="base">
      <a:spcBef>
        <a:spcPct val="0"/>
      </a:spcBef>
      <a:spcAft>
        <a:spcPct val="0"/>
      </a:spcAft>
      <a:defRPr sz="2400" kern="1200">
        <a:solidFill>
          <a:schemeClr val="tx1"/>
        </a:solidFill>
        <a:latin typeface="Calibri" pitchFamily="34" charset="0"/>
        <a:ea typeface="ＭＳ Ｐゴシック" pitchFamily="34" charset="-128"/>
        <a:cs typeface="Arial" pitchFamily="34" charset="0"/>
      </a:defRPr>
    </a:lvl3pPr>
    <a:lvl4pPr marL="1371600" algn="l" rtl="0" fontAlgn="base">
      <a:spcBef>
        <a:spcPct val="0"/>
      </a:spcBef>
      <a:spcAft>
        <a:spcPct val="0"/>
      </a:spcAft>
      <a:defRPr sz="2400" kern="1200">
        <a:solidFill>
          <a:schemeClr val="tx1"/>
        </a:solidFill>
        <a:latin typeface="Calibri" pitchFamily="34" charset="0"/>
        <a:ea typeface="ＭＳ Ｐゴシック" pitchFamily="34" charset="-128"/>
        <a:cs typeface="Arial" pitchFamily="34" charset="0"/>
      </a:defRPr>
    </a:lvl4pPr>
    <a:lvl5pPr marL="1828800" algn="l" rtl="0" fontAlgn="base">
      <a:spcBef>
        <a:spcPct val="0"/>
      </a:spcBef>
      <a:spcAft>
        <a:spcPct val="0"/>
      </a:spcAft>
      <a:defRPr sz="2400" kern="1200">
        <a:solidFill>
          <a:schemeClr val="tx1"/>
        </a:solidFill>
        <a:latin typeface="Calibri" pitchFamily="34" charset="0"/>
        <a:ea typeface="ＭＳ Ｐゴシック" pitchFamily="34" charset="-128"/>
        <a:cs typeface="Arial" pitchFamily="34" charset="0"/>
      </a:defRPr>
    </a:lvl5pPr>
    <a:lvl6pPr marL="2286000" algn="l" defTabSz="914400" rtl="0" eaLnBrk="1" latinLnBrk="0" hangingPunct="1">
      <a:defRPr sz="2400" kern="1200">
        <a:solidFill>
          <a:schemeClr val="tx1"/>
        </a:solidFill>
        <a:latin typeface="Calibri" pitchFamily="34" charset="0"/>
        <a:ea typeface="ＭＳ Ｐゴシック" pitchFamily="34" charset="-128"/>
        <a:cs typeface="Arial" pitchFamily="34" charset="0"/>
      </a:defRPr>
    </a:lvl6pPr>
    <a:lvl7pPr marL="2743200" algn="l" defTabSz="914400" rtl="0" eaLnBrk="1" latinLnBrk="0" hangingPunct="1">
      <a:defRPr sz="2400" kern="1200">
        <a:solidFill>
          <a:schemeClr val="tx1"/>
        </a:solidFill>
        <a:latin typeface="Calibri" pitchFamily="34" charset="0"/>
        <a:ea typeface="ＭＳ Ｐゴシック" pitchFamily="34" charset="-128"/>
        <a:cs typeface="Arial" pitchFamily="34" charset="0"/>
      </a:defRPr>
    </a:lvl7pPr>
    <a:lvl8pPr marL="3200400" algn="l" defTabSz="914400" rtl="0" eaLnBrk="1" latinLnBrk="0" hangingPunct="1">
      <a:defRPr sz="2400" kern="1200">
        <a:solidFill>
          <a:schemeClr val="tx1"/>
        </a:solidFill>
        <a:latin typeface="Calibri" pitchFamily="34" charset="0"/>
        <a:ea typeface="ＭＳ Ｐゴシック" pitchFamily="34" charset="-128"/>
        <a:cs typeface="Arial" pitchFamily="34" charset="0"/>
      </a:defRPr>
    </a:lvl8pPr>
    <a:lvl9pPr marL="3657600" algn="l" defTabSz="914400" rtl="0" eaLnBrk="1" latinLnBrk="0" hangingPunct="1">
      <a:defRPr sz="2400" kern="1200">
        <a:solidFill>
          <a:schemeClr val="tx1"/>
        </a:solidFill>
        <a:latin typeface="Calibri" pitchFamily="34" charset="0"/>
        <a:ea typeface="ＭＳ Ｐゴシック" pitchFamily="34" charset="-128"/>
        <a:cs typeface="Arial" pitchFamily="34" charset="0"/>
      </a:defRPr>
    </a:lvl9pPr>
  </p:defaultTextStyle>
  <p:extLst>
    <p:ext uri="{EFAFB233-063F-42B5-8137-9DF3F51BA10A}">
      <p15:sldGuideLst xmlns:p15="http://schemas.microsoft.com/office/powerpoint/2012/main" xmlns="">
        <p15:guide id="1" orient="horz" pos="4176">
          <p15:clr>
            <a:srgbClr val="A4A3A4"/>
          </p15:clr>
        </p15:guide>
        <p15:guide id="2" orient="horz" pos="1278">
          <p15:clr>
            <a:srgbClr val="A4A3A4"/>
          </p15:clr>
        </p15:guide>
        <p15:guide id="3" orient="horz" pos="1440">
          <p15:clr>
            <a:srgbClr val="A4A3A4"/>
          </p15:clr>
        </p15:guide>
        <p15:guide id="4" pos="432">
          <p15:clr>
            <a:srgbClr val="A4A3A4"/>
          </p15:clr>
        </p15:guide>
      </p15:sldGuideLst>
    </p:ext>
    <p:ext uri="{2D200454-40CA-4A62-9FC3-DE9A4176ACB9}">
      <p15:notesGuideLst xmlns:p15="http://schemas.microsoft.com/office/powerpoint/2012/main" xmlns="">
        <p15:guide id="1" orient="horz" pos="2893">
          <p15:clr>
            <a:srgbClr val="A4A3A4"/>
          </p15:clr>
        </p15:guide>
        <p15:guide id="2" pos="323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ames lavery" initials="jl" lastIdx="15" clrIdx="0"/>
  <p:cmAuthor id="1" name="JTSUZYC" initials="J" lastIdx="7" clrIdx="1"/>
  <p:cmAuthor id="2" name=" " initials=" " lastIdx="14" clrIdx="2"/>
  <p:cmAuthor id="3" name="Mundy, Jonathan (DPH)" initials="JMM" lastIdx="1" clrIdx="3"/>
  <p:cmAuthor id="4" name=" DDunn" initials=" DD" lastIdx="9" clrIdx="4"/>
  <p:cmAuthor id="5" name="Thompson, Tyson" initials="TT" lastIdx="2" clrIdx="5">
    <p:extLst/>
  </p:cmAuthor>
  <p:cmAuthor id="6" name="UmassUser" initials="U" lastIdx="2" clrIdx="6"/>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0000FF"/>
    <a:srgbClr val="0066FF"/>
    <a:srgbClr val="0033CC"/>
    <a:srgbClr val="3399FF"/>
    <a:srgbClr val="66CCFF"/>
    <a:srgbClr val="FFFF66"/>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6942" autoAdjust="0"/>
    <p:restoredTop sz="95608" autoAdjust="0"/>
  </p:normalViewPr>
  <p:slideViewPr>
    <p:cSldViewPr snapToGrid="0" snapToObjects="1">
      <p:cViewPr>
        <p:scale>
          <a:sx n="80" d="100"/>
          <a:sy n="80" d="100"/>
        </p:scale>
        <p:origin x="-2430" y="-804"/>
      </p:cViewPr>
      <p:guideLst>
        <p:guide orient="horz" pos="4176"/>
        <p:guide orient="horz" pos="1278"/>
        <p:guide orient="horz" pos="1440"/>
        <p:guide pos="432"/>
      </p:guideLst>
    </p:cSldViewPr>
  </p:slideViewPr>
  <p:outlineViewPr>
    <p:cViewPr>
      <p:scale>
        <a:sx n="33" d="100"/>
        <a:sy n="33" d="100"/>
      </p:scale>
      <p:origin x="0" y="6444"/>
    </p:cViewPr>
  </p:outlineViewPr>
  <p:notesTextViewPr>
    <p:cViewPr>
      <p:scale>
        <a:sx n="75" d="100"/>
        <a:sy n="75" d="100"/>
      </p:scale>
      <p:origin x="0" y="0"/>
    </p:cViewPr>
  </p:notesTextViewPr>
  <p:sorterViewPr>
    <p:cViewPr>
      <p:scale>
        <a:sx n="100" d="100"/>
        <a:sy n="100" d="100"/>
      </p:scale>
      <p:origin x="0" y="0"/>
    </p:cViewPr>
  </p:sorterViewPr>
  <p:notesViewPr>
    <p:cSldViewPr snapToGrid="0" snapToObjects="1">
      <p:cViewPr>
        <p:scale>
          <a:sx n="100" d="100"/>
          <a:sy n="100" d="100"/>
        </p:scale>
        <p:origin x="-1230" y="-72"/>
      </p:cViewPr>
      <p:guideLst>
        <p:guide orient="horz" pos="2893"/>
        <p:guide pos="3231"/>
      </p:guideLst>
    </p:cSldViewPr>
  </p:notesViewPr>
  <p:gridSpacing cx="76200" cy="76200"/>
</p:viewPr>
</file>

<file path=ppt/_rels/presentation.xml.rels><?xml version="1.0" encoding="UTF-8"?>

<Relationships xmlns="http://schemas.openxmlformats.org/package/2006/relationships">
  <Relationship Id="rId1" Type="http://schemas.openxmlformats.org/officeDocument/2006/relationships/slideMaster" Target="slideMasters/slideMaster1.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 Type="http://schemas.openxmlformats.org/officeDocument/2006/relationships/slideMaster" Target="slideMasters/slideMaster2.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 Type="http://schemas.openxmlformats.org/officeDocument/2006/relationships/slide" Target="slides/slide1.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 Type="http://schemas.openxmlformats.org/officeDocument/2006/relationships/slide" Target="slides/slide2.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notesMaster" Target="notesMasters/notesMaster1.xml"/>
  <Relationship Id="rId43" Type="http://schemas.openxmlformats.org/officeDocument/2006/relationships/handoutMaster" Target="handoutMasters/handoutMaster1.xml"/>
  <Relationship Id="rId44" Type="http://schemas.openxmlformats.org/officeDocument/2006/relationships/commentAuthors" Target="commentAuthors.xml"/>
  <Relationship Id="rId45" Type="http://schemas.openxmlformats.org/officeDocument/2006/relationships/presProps" Target="presProps.xml"/>
  <Relationship Id="rId46" Type="http://schemas.openxmlformats.org/officeDocument/2006/relationships/viewProps" Target="viewProps.xml"/>
  <Relationship Id="rId47" Type="http://schemas.openxmlformats.org/officeDocument/2006/relationships/theme" Target="theme/theme1.xml"/>
  <Relationship Id="rId48" Type="http://schemas.openxmlformats.org/officeDocument/2006/relationships/tableStyles" Target="tableStyles.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C081D27-E5AB-4D3C-AB1E-ACA9A1C0B469}" type="doc">
      <dgm:prSet loTypeId="urn:microsoft.com/office/officeart/2005/8/layout/arrow2" loCatId="process" qsTypeId="urn:microsoft.com/office/officeart/2005/8/quickstyle/simple2" qsCatId="simple" csTypeId="urn:microsoft.com/office/officeart/2005/8/colors/accent2_2" csCatId="accent2" phldr="1"/>
      <dgm:spPr/>
      <dgm:t>
        <a:bodyPr/>
        <a:lstStyle/>
        <a:p>
          <a:endParaRPr lang="en-US"/>
        </a:p>
      </dgm:t>
    </dgm:pt>
    <dgm:pt modelId="{688F2228-C1F7-410B-BDA0-4E316FB63FA3}">
      <dgm:prSet phldrT="[Text]" custT="1"/>
      <dgm:spPr/>
      <dgm:t>
        <a:bodyPr/>
        <a:lstStyle/>
        <a:p>
          <a:r>
            <a:rPr lang="en-US" sz="1400" u="sng" dirty="0" smtClean="0"/>
            <a:t>Component 1</a:t>
          </a:r>
          <a:r>
            <a:rPr lang="en-US" sz="1400" u="none" dirty="0" smtClean="0"/>
            <a:t>: </a:t>
          </a:r>
          <a:r>
            <a:rPr lang="en-US" sz="1400" dirty="0" smtClean="0"/>
            <a:t>Opioids with a Heightened Public Health Risk</a:t>
          </a:r>
          <a:endParaRPr lang="en-US" sz="1400" dirty="0"/>
        </a:p>
      </dgm:t>
    </dgm:pt>
    <dgm:pt modelId="{E0E799F1-CB5F-4480-8F86-3CC17D344565}" type="parTrans" cxnId="{41EEE686-46AF-4726-BD51-F25B28273185}">
      <dgm:prSet/>
      <dgm:spPr/>
      <dgm:t>
        <a:bodyPr/>
        <a:lstStyle/>
        <a:p>
          <a:endParaRPr lang="en-US"/>
        </a:p>
      </dgm:t>
    </dgm:pt>
    <dgm:pt modelId="{9DC06DF3-CCD2-46FF-B4EC-2E9FCD53E4E5}" type="sibTrans" cxnId="{41EEE686-46AF-4726-BD51-F25B28273185}">
      <dgm:prSet/>
      <dgm:spPr/>
      <dgm:t>
        <a:bodyPr/>
        <a:lstStyle/>
        <a:p>
          <a:endParaRPr lang="en-US"/>
        </a:p>
      </dgm:t>
    </dgm:pt>
    <dgm:pt modelId="{F9D5B495-6EB8-4354-8B76-23693A36DD9D}">
      <dgm:prSet phldrT="[Text]" custT="1"/>
      <dgm:spPr/>
      <dgm:t>
        <a:bodyPr/>
        <a:lstStyle/>
        <a:p>
          <a:r>
            <a:rPr lang="en-US" sz="1400" u="sng" dirty="0" smtClean="0"/>
            <a:t>Component 2</a:t>
          </a:r>
          <a:r>
            <a:rPr lang="en-US" sz="1400" u="none" dirty="0" smtClean="0"/>
            <a:t>: Interchangeable Abuse Deterrent Opioids</a:t>
          </a:r>
          <a:endParaRPr lang="en-US" sz="1400" u="none" dirty="0"/>
        </a:p>
      </dgm:t>
    </dgm:pt>
    <dgm:pt modelId="{01EFF1AC-458F-46E6-9EC1-EA81C17D8B2B}" type="parTrans" cxnId="{22471F8B-C1D8-4541-ABCC-FC283047F20E}">
      <dgm:prSet/>
      <dgm:spPr/>
      <dgm:t>
        <a:bodyPr/>
        <a:lstStyle/>
        <a:p>
          <a:endParaRPr lang="en-US"/>
        </a:p>
      </dgm:t>
    </dgm:pt>
    <dgm:pt modelId="{50EF21E4-5A15-4FCA-BB75-6825CECA82E0}" type="sibTrans" cxnId="{22471F8B-C1D8-4541-ABCC-FC283047F20E}">
      <dgm:prSet/>
      <dgm:spPr/>
      <dgm:t>
        <a:bodyPr/>
        <a:lstStyle/>
        <a:p>
          <a:endParaRPr lang="en-US"/>
        </a:p>
      </dgm:t>
    </dgm:pt>
    <dgm:pt modelId="{D2EC3C59-DF47-4083-ADFB-BFF8C35D42AA}">
      <dgm:prSet phldrT="[Text]" custT="1"/>
      <dgm:spPr/>
      <dgm:t>
        <a:bodyPr/>
        <a:lstStyle/>
        <a:p>
          <a:r>
            <a:rPr lang="en-US" sz="1400" u="sng" dirty="0" smtClean="0"/>
            <a:t>Component 3</a:t>
          </a:r>
          <a:r>
            <a:rPr lang="en-US" sz="1400" u="none" dirty="0" smtClean="0"/>
            <a:t>: “Cross Walk” – Chemically Equivalent Substitutions</a:t>
          </a:r>
          <a:endParaRPr lang="en-US" sz="1400" u="none" dirty="0"/>
        </a:p>
      </dgm:t>
    </dgm:pt>
    <dgm:pt modelId="{D6E7B609-E4D3-4783-A904-A2295E3B4098}" type="parTrans" cxnId="{B47875D2-2B46-465C-B629-4B28BDDA86F2}">
      <dgm:prSet/>
      <dgm:spPr/>
      <dgm:t>
        <a:bodyPr/>
        <a:lstStyle/>
        <a:p>
          <a:endParaRPr lang="en-US"/>
        </a:p>
      </dgm:t>
    </dgm:pt>
    <dgm:pt modelId="{285F071C-1579-42A6-8B96-09A93377B43F}" type="sibTrans" cxnId="{B47875D2-2B46-465C-B629-4B28BDDA86F2}">
      <dgm:prSet/>
      <dgm:spPr/>
      <dgm:t>
        <a:bodyPr/>
        <a:lstStyle/>
        <a:p>
          <a:endParaRPr lang="en-US"/>
        </a:p>
      </dgm:t>
    </dgm:pt>
    <dgm:pt modelId="{61C356CD-5674-42E3-8297-3B315095E45D}">
      <dgm:prSet phldrT="[Text]"/>
      <dgm:spPr/>
      <dgm:t>
        <a:bodyPr/>
        <a:lstStyle/>
        <a:p>
          <a:endParaRPr lang="en-US"/>
        </a:p>
      </dgm:t>
    </dgm:pt>
    <dgm:pt modelId="{6758815F-1805-4FE7-853C-013F2BE40D1E}" type="parTrans" cxnId="{FB4267B7-2A98-48BE-B17F-4468E820AFF3}">
      <dgm:prSet/>
      <dgm:spPr/>
      <dgm:t>
        <a:bodyPr/>
        <a:lstStyle/>
        <a:p>
          <a:endParaRPr lang="en-US"/>
        </a:p>
      </dgm:t>
    </dgm:pt>
    <dgm:pt modelId="{CD757A28-C541-4C17-A8F8-B5A6449822A6}" type="sibTrans" cxnId="{FB4267B7-2A98-48BE-B17F-4468E820AFF3}">
      <dgm:prSet/>
      <dgm:spPr/>
      <dgm:t>
        <a:bodyPr/>
        <a:lstStyle/>
        <a:p>
          <a:endParaRPr lang="en-US"/>
        </a:p>
      </dgm:t>
    </dgm:pt>
    <dgm:pt modelId="{9D9EF86C-1816-42EB-B82B-A76EB1EEC75B}" type="pres">
      <dgm:prSet presAssocID="{7C081D27-E5AB-4D3C-AB1E-ACA9A1C0B469}" presName="arrowDiagram" presStyleCnt="0">
        <dgm:presLayoutVars>
          <dgm:chMax val="5"/>
          <dgm:dir/>
          <dgm:resizeHandles val="exact"/>
        </dgm:presLayoutVars>
      </dgm:prSet>
      <dgm:spPr/>
      <dgm:t>
        <a:bodyPr/>
        <a:lstStyle/>
        <a:p>
          <a:endParaRPr lang="en-US"/>
        </a:p>
      </dgm:t>
    </dgm:pt>
    <dgm:pt modelId="{35DF0C62-7BD8-4140-8541-89316449C2D3}" type="pres">
      <dgm:prSet presAssocID="{7C081D27-E5AB-4D3C-AB1E-ACA9A1C0B469}" presName="arrow" presStyleLbl="bgShp" presStyleIdx="0" presStyleCnt="1" custScaleX="118813" custLinFactNeighborX="-3788"/>
      <dgm:spPr>
        <a:gradFill rotWithShape="0">
          <a:gsLst>
            <a:gs pos="0">
              <a:srgbClr val="0070C0"/>
            </a:gs>
            <a:gs pos="50000">
              <a:schemeClr val="accent1">
                <a:shade val="67500"/>
                <a:satMod val="115000"/>
              </a:schemeClr>
            </a:gs>
            <a:gs pos="100000">
              <a:schemeClr val="accent1">
                <a:shade val="100000"/>
                <a:satMod val="115000"/>
              </a:schemeClr>
            </a:gs>
          </a:gsLst>
          <a:lin ang="5400000" scaled="0"/>
        </a:gradFill>
      </dgm:spPr>
    </dgm:pt>
    <dgm:pt modelId="{83F91E22-961E-42BA-8274-5D60402280F9}" type="pres">
      <dgm:prSet presAssocID="{7C081D27-E5AB-4D3C-AB1E-ACA9A1C0B469}" presName="arrowDiagram4" presStyleCnt="0"/>
      <dgm:spPr/>
    </dgm:pt>
    <dgm:pt modelId="{3693D2B2-1641-4B9E-BDC2-95A28601B190}" type="pres">
      <dgm:prSet presAssocID="{688F2228-C1F7-410B-BDA0-4E316FB63FA3}" presName="bullet4a" presStyleLbl="node1" presStyleIdx="0" presStyleCnt="4" custScaleX="201803" custScaleY="205945" custLinFactY="-100000" custLinFactNeighborX="-69343" custLinFactNeighborY="-121899"/>
      <dgm:spPr>
        <a:solidFill>
          <a:srgbClr val="00B050"/>
        </a:solidFill>
      </dgm:spPr>
      <dgm:t>
        <a:bodyPr/>
        <a:lstStyle/>
        <a:p>
          <a:endParaRPr lang="en-US"/>
        </a:p>
      </dgm:t>
    </dgm:pt>
    <dgm:pt modelId="{0A8C81B1-4083-45CD-9D23-5B46589AA1A6}" type="pres">
      <dgm:prSet presAssocID="{688F2228-C1F7-410B-BDA0-4E316FB63FA3}" presName="textBox4a" presStyleLbl="revTx" presStyleIdx="0" presStyleCnt="4" custScaleX="221873" custScaleY="43352" custLinFactNeighborX="22384" custLinFactNeighborY="-35383">
        <dgm:presLayoutVars>
          <dgm:bulletEnabled val="1"/>
        </dgm:presLayoutVars>
      </dgm:prSet>
      <dgm:spPr/>
      <dgm:t>
        <a:bodyPr/>
        <a:lstStyle/>
        <a:p>
          <a:endParaRPr lang="en-US"/>
        </a:p>
      </dgm:t>
    </dgm:pt>
    <dgm:pt modelId="{AA23D303-B726-4FB8-87BB-916663125B64}" type="pres">
      <dgm:prSet presAssocID="{F9D5B495-6EB8-4354-8B76-23693A36DD9D}" presName="bullet4b" presStyleLbl="node1" presStyleIdx="1" presStyleCnt="4" custScaleX="154179" custScaleY="156859" custLinFactNeighborX="47846" custLinFactNeighborY="-67782"/>
      <dgm:spPr>
        <a:solidFill>
          <a:srgbClr val="FF0000"/>
        </a:solidFill>
      </dgm:spPr>
      <dgm:t>
        <a:bodyPr/>
        <a:lstStyle/>
        <a:p>
          <a:endParaRPr lang="en-US"/>
        </a:p>
      </dgm:t>
    </dgm:pt>
    <dgm:pt modelId="{AB9BE70E-80EE-420A-81BA-A2B43F1D8A9D}" type="pres">
      <dgm:prSet presAssocID="{F9D5B495-6EB8-4354-8B76-23693A36DD9D}" presName="textBox4b" presStyleLbl="revTx" presStyleIdx="1" presStyleCnt="4" custScaleX="207335" custScaleY="24711" custLinFactNeighborX="34936" custLinFactNeighborY="-29036">
        <dgm:presLayoutVars>
          <dgm:bulletEnabled val="1"/>
        </dgm:presLayoutVars>
      </dgm:prSet>
      <dgm:spPr/>
      <dgm:t>
        <a:bodyPr/>
        <a:lstStyle/>
        <a:p>
          <a:endParaRPr lang="en-US"/>
        </a:p>
      </dgm:t>
    </dgm:pt>
    <dgm:pt modelId="{FD3F2BB1-5483-4696-98E8-5ED5D4B3FE9C}" type="pres">
      <dgm:prSet presAssocID="{D2EC3C59-DF47-4083-ADFB-BFF8C35D42AA}" presName="bullet4c" presStyleLbl="node1" presStyleIdx="2" presStyleCnt="4" custScaleX="150253" custScaleY="143879" custLinFactX="51036" custLinFactNeighborX="100000" custLinFactNeighborY="-43127"/>
      <dgm:spPr>
        <a:solidFill>
          <a:srgbClr val="00B050"/>
        </a:solidFill>
      </dgm:spPr>
      <dgm:t>
        <a:bodyPr/>
        <a:lstStyle/>
        <a:p>
          <a:endParaRPr lang="en-US"/>
        </a:p>
      </dgm:t>
    </dgm:pt>
    <dgm:pt modelId="{5B377C6D-6A17-434C-A687-F0A553879C05}" type="pres">
      <dgm:prSet presAssocID="{D2EC3C59-DF47-4083-ADFB-BFF8C35D42AA}" presName="textBox4c" presStyleLbl="revTx" presStyleIdx="2" presStyleCnt="4" custScaleX="188837" custScaleY="16247" custLinFactNeighborX="46674" custLinFactNeighborY="-33269">
        <dgm:presLayoutVars>
          <dgm:bulletEnabled val="1"/>
        </dgm:presLayoutVars>
      </dgm:prSet>
      <dgm:spPr/>
      <dgm:t>
        <a:bodyPr/>
        <a:lstStyle/>
        <a:p>
          <a:endParaRPr lang="en-US"/>
        </a:p>
      </dgm:t>
    </dgm:pt>
    <dgm:pt modelId="{645D228A-C92C-4C67-95A8-402BF046933A}" type="pres">
      <dgm:prSet presAssocID="{61C356CD-5674-42E3-8297-3B315095E45D}" presName="bullet4d" presStyleLbl="node1" presStyleIdx="3" presStyleCnt="4" custScaleX="151903" custScaleY="142666" custLinFactX="100000" custLinFactNeighborX="142604" custLinFactNeighborY="-44107"/>
      <dgm:spPr/>
    </dgm:pt>
    <dgm:pt modelId="{E61FE7BC-96F4-45B7-B397-8E67C24793D0}" type="pres">
      <dgm:prSet presAssocID="{61C356CD-5674-42E3-8297-3B315095E45D}" presName="textBox4d" presStyleLbl="revTx" presStyleIdx="3" presStyleCnt="4">
        <dgm:presLayoutVars>
          <dgm:bulletEnabled val="1"/>
        </dgm:presLayoutVars>
      </dgm:prSet>
      <dgm:spPr/>
      <dgm:t>
        <a:bodyPr/>
        <a:lstStyle/>
        <a:p>
          <a:endParaRPr lang="en-US"/>
        </a:p>
      </dgm:t>
    </dgm:pt>
  </dgm:ptLst>
  <dgm:cxnLst>
    <dgm:cxn modelId="{7B52F2C3-1A74-4EBB-9C4C-243F754239BF}" type="presOf" srcId="{D2EC3C59-DF47-4083-ADFB-BFF8C35D42AA}" destId="{5B377C6D-6A17-434C-A687-F0A553879C05}" srcOrd="0" destOrd="0" presId="urn:microsoft.com/office/officeart/2005/8/layout/arrow2"/>
    <dgm:cxn modelId="{22471F8B-C1D8-4541-ABCC-FC283047F20E}" srcId="{7C081D27-E5AB-4D3C-AB1E-ACA9A1C0B469}" destId="{F9D5B495-6EB8-4354-8B76-23693A36DD9D}" srcOrd="1" destOrd="0" parTransId="{01EFF1AC-458F-46E6-9EC1-EA81C17D8B2B}" sibTransId="{50EF21E4-5A15-4FCA-BB75-6825CECA82E0}"/>
    <dgm:cxn modelId="{312BBC7F-D5A2-4AB3-A6F2-29EC6FEA708F}" type="presOf" srcId="{688F2228-C1F7-410B-BDA0-4E316FB63FA3}" destId="{0A8C81B1-4083-45CD-9D23-5B46589AA1A6}" srcOrd="0" destOrd="0" presId="urn:microsoft.com/office/officeart/2005/8/layout/arrow2"/>
    <dgm:cxn modelId="{B47875D2-2B46-465C-B629-4B28BDDA86F2}" srcId="{7C081D27-E5AB-4D3C-AB1E-ACA9A1C0B469}" destId="{D2EC3C59-DF47-4083-ADFB-BFF8C35D42AA}" srcOrd="2" destOrd="0" parTransId="{D6E7B609-E4D3-4783-A904-A2295E3B4098}" sibTransId="{285F071C-1579-42A6-8B96-09A93377B43F}"/>
    <dgm:cxn modelId="{41EEE686-46AF-4726-BD51-F25B28273185}" srcId="{7C081D27-E5AB-4D3C-AB1E-ACA9A1C0B469}" destId="{688F2228-C1F7-410B-BDA0-4E316FB63FA3}" srcOrd="0" destOrd="0" parTransId="{E0E799F1-CB5F-4480-8F86-3CC17D344565}" sibTransId="{9DC06DF3-CCD2-46FF-B4EC-2E9FCD53E4E5}"/>
    <dgm:cxn modelId="{B5EBD9E8-5F0D-4064-8BB9-8F127AC219DF}" type="presOf" srcId="{F9D5B495-6EB8-4354-8B76-23693A36DD9D}" destId="{AB9BE70E-80EE-420A-81BA-A2B43F1D8A9D}" srcOrd="0" destOrd="0" presId="urn:microsoft.com/office/officeart/2005/8/layout/arrow2"/>
    <dgm:cxn modelId="{38C8D396-5554-4EE3-83F6-E023B8294452}" type="presOf" srcId="{61C356CD-5674-42E3-8297-3B315095E45D}" destId="{E61FE7BC-96F4-45B7-B397-8E67C24793D0}" srcOrd="0" destOrd="0" presId="urn:microsoft.com/office/officeart/2005/8/layout/arrow2"/>
    <dgm:cxn modelId="{4EA7D3F4-0D84-4AE3-A5B1-EA5C64FEE5BA}" type="presOf" srcId="{7C081D27-E5AB-4D3C-AB1E-ACA9A1C0B469}" destId="{9D9EF86C-1816-42EB-B82B-A76EB1EEC75B}" srcOrd="0" destOrd="0" presId="urn:microsoft.com/office/officeart/2005/8/layout/arrow2"/>
    <dgm:cxn modelId="{FB4267B7-2A98-48BE-B17F-4468E820AFF3}" srcId="{7C081D27-E5AB-4D3C-AB1E-ACA9A1C0B469}" destId="{61C356CD-5674-42E3-8297-3B315095E45D}" srcOrd="3" destOrd="0" parTransId="{6758815F-1805-4FE7-853C-013F2BE40D1E}" sibTransId="{CD757A28-C541-4C17-A8F8-B5A6449822A6}"/>
    <dgm:cxn modelId="{4503E7DA-9202-4D0E-A271-B25C6D794EF1}" type="presParOf" srcId="{9D9EF86C-1816-42EB-B82B-A76EB1EEC75B}" destId="{35DF0C62-7BD8-4140-8541-89316449C2D3}" srcOrd="0" destOrd="0" presId="urn:microsoft.com/office/officeart/2005/8/layout/arrow2"/>
    <dgm:cxn modelId="{C49A9044-8637-4E23-A948-8366A889C17A}" type="presParOf" srcId="{9D9EF86C-1816-42EB-B82B-A76EB1EEC75B}" destId="{83F91E22-961E-42BA-8274-5D60402280F9}" srcOrd="1" destOrd="0" presId="urn:microsoft.com/office/officeart/2005/8/layout/arrow2"/>
    <dgm:cxn modelId="{A69B782D-6C9E-4DDB-9E30-C76C84BA6655}" type="presParOf" srcId="{83F91E22-961E-42BA-8274-5D60402280F9}" destId="{3693D2B2-1641-4B9E-BDC2-95A28601B190}" srcOrd="0" destOrd="0" presId="urn:microsoft.com/office/officeart/2005/8/layout/arrow2"/>
    <dgm:cxn modelId="{171797E5-DB77-4748-B233-F91C5581D8F0}" type="presParOf" srcId="{83F91E22-961E-42BA-8274-5D60402280F9}" destId="{0A8C81B1-4083-45CD-9D23-5B46589AA1A6}" srcOrd="1" destOrd="0" presId="urn:microsoft.com/office/officeart/2005/8/layout/arrow2"/>
    <dgm:cxn modelId="{00C7098E-F24A-485E-8231-FEF7F93704DF}" type="presParOf" srcId="{83F91E22-961E-42BA-8274-5D60402280F9}" destId="{AA23D303-B726-4FB8-87BB-916663125B64}" srcOrd="2" destOrd="0" presId="urn:microsoft.com/office/officeart/2005/8/layout/arrow2"/>
    <dgm:cxn modelId="{EC506395-48B4-44DA-9391-FDAAB83AA216}" type="presParOf" srcId="{83F91E22-961E-42BA-8274-5D60402280F9}" destId="{AB9BE70E-80EE-420A-81BA-A2B43F1D8A9D}" srcOrd="3" destOrd="0" presId="urn:microsoft.com/office/officeart/2005/8/layout/arrow2"/>
    <dgm:cxn modelId="{E2381291-438F-46C9-902C-807428434434}" type="presParOf" srcId="{83F91E22-961E-42BA-8274-5D60402280F9}" destId="{FD3F2BB1-5483-4696-98E8-5ED5D4B3FE9C}" srcOrd="4" destOrd="0" presId="urn:microsoft.com/office/officeart/2005/8/layout/arrow2"/>
    <dgm:cxn modelId="{DF5569B1-5C26-4759-98B7-BF66B321C077}" type="presParOf" srcId="{83F91E22-961E-42BA-8274-5D60402280F9}" destId="{5B377C6D-6A17-434C-A687-F0A553879C05}" srcOrd="5" destOrd="0" presId="urn:microsoft.com/office/officeart/2005/8/layout/arrow2"/>
    <dgm:cxn modelId="{9320F2EC-9492-4029-A659-6D4C77E24934}" type="presParOf" srcId="{83F91E22-961E-42BA-8274-5D60402280F9}" destId="{645D228A-C92C-4C67-95A8-402BF046933A}" srcOrd="6" destOrd="0" presId="urn:microsoft.com/office/officeart/2005/8/layout/arrow2"/>
    <dgm:cxn modelId="{052923B7-7B6B-498A-BD54-628A6FFC2B15}" type="presParOf" srcId="{83F91E22-961E-42BA-8274-5D60402280F9}" destId="{E61FE7BC-96F4-45B7-B397-8E67C24793D0}" srcOrd="7" destOrd="0" presId="urn:microsoft.com/office/officeart/2005/8/layout/arrow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C081D27-E5AB-4D3C-AB1E-ACA9A1C0B469}" type="doc">
      <dgm:prSet loTypeId="urn:microsoft.com/office/officeart/2005/8/layout/arrow2" loCatId="process" qsTypeId="urn:microsoft.com/office/officeart/2005/8/quickstyle/simple2" qsCatId="simple" csTypeId="urn:microsoft.com/office/officeart/2005/8/colors/accent2_2" csCatId="accent2" phldr="1"/>
      <dgm:spPr/>
      <dgm:t>
        <a:bodyPr/>
        <a:lstStyle/>
        <a:p>
          <a:endParaRPr lang="en-US"/>
        </a:p>
      </dgm:t>
    </dgm:pt>
    <dgm:pt modelId="{688F2228-C1F7-410B-BDA0-4E316FB63FA3}">
      <dgm:prSet phldrT="[Text]" custT="1"/>
      <dgm:spPr/>
      <dgm:t>
        <a:bodyPr/>
        <a:lstStyle/>
        <a:p>
          <a:r>
            <a:rPr lang="en-US" sz="1400" u="sng" dirty="0" smtClean="0"/>
            <a:t>Component 1</a:t>
          </a:r>
          <a:r>
            <a:rPr lang="en-US" sz="1400" u="none" dirty="0" smtClean="0"/>
            <a:t>: </a:t>
          </a:r>
          <a:r>
            <a:rPr lang="en-US" sz="1400" dirty="0" smtClean="0"/>
            <a:t>Opioids with a Heightened Public Health Risk</a:t>
          </a:r>
          <a:endParaRPr lang="en-US" sz="1400" dirty="0"/>
        </a:p>
      </dgm:t>
    </dgm:pt>
    <dgm:pt modelId="{E0E799F1-CB5F-4480-8F86-3CC17D344565}" type="parTrans" cxnId="{41EEE686-46AF-4726-BD51-F25B28273185}">
      <dgm:prSet/>
      <dgm:spPr/>
      <dgm:t>
        <a:bodyPr/>
        <a:lstStyle/>
        <a:p>
          <a:endParaRPr lang="en-US"/>
        </a:p>
      </dgm:t>
    </dgm:pt>
    <dgm:pt modelId="{9DC06DF3-CCD2-46FF-B4EC-2E9FCD53E4E5}" type="sibTrans" cxnId="{41EEE686-46AF-4726-BD51-F25B28273185}">
      <dgm:prSet/>
      <dgm:spPr/>
      <dgm:t>
        <a:bodyPr/>
        <a:lstStyle/>
        <a:p>
          <a:endParaRPr lang="en-US"/>
        </a:p>
      </dgm:t>
    </dgm:pt>
    <dgm:pt modelId="{F9D5B495-6EB8-4354-8B76-23693A36DD9D}">
      <dgm:prSet phldrT="[Text]" custT="1"/>
      <dgm:spPr/>
      <dgm:t>
        <a:bodyPr/>
        <a:lstStyle/>
        <a:p>
          <a:r>
            <a:rPr lang="en-US" sz="1400" u="sng" dirty="0" smtClean="0"/>
            <a:t>Component 2</a:t>
          </a:r>
          <a:r>
            <a:rPr lang="en-US" sz="1400" u="none" dirty="0" smtClean="0"/>
            <a:t>: Interchangeable Abuse Deterrent Opioids</a:t>
          </a:r>
          <a:endParaRPr lang="en-US" sz="1400" u="none" dirty="0"/>
        </a:p>
      </dgm:t>
    </dgm:pt>
    <dgm:pt modelId="{01EFF1AC-458F-46E6-9EC1-EA81C17D8B2B}" type="parTrans" cxnId="{22471F8B-C1D8-4541-ABCC-FC283047F20E}">
      <dgm:prSet/>
      <dgm:spPr/>
      <dgm:t>
        <a:bodyPr/>
        <a:lstStyle/>
        <a:p>
          <a:endParaRPr lang="en-US"/>
        </a:p>
      </dgm:t>
    </dgm:pt>
    <dgm:pt modelId="{50EF21E4-5A15-4FCA-BB75-6825CECA82E0}" type="sibTrans" cxnId="{22471F8B-C1D8-4541-ABCC-FC283047F20E}">
      <dgm:prSet/>
      <dgm:spPr/>
      <dgm:t>
        <a:bodyPr/>
        <a:lstStyle/>
        <a:p>
          <a:endParaRPr lang="en-US"/>
        </a:p>
      </dgm:t>
    </dgm:pt>
    <dgm:pt modelId="{D2EC3C59-DF47-4083-ADFB-BFF8C35D42AA}">
      <dgm:prSet phldrT="[Text]" custT="1"/>
      <dgm:spPr/>
      <dgm:t>
        <a:bodyPr/>
        <a:lstStyle/>
        <a:p>
          <a:r>
            <a:rPr lang="en-US" sz="1400" u="sng" dirty="0" smtClean="0"/>
            <a:t>Component 3</a:t>
          </a:r>
          <a:r>
            <a:rPr lang="en-US" sz="1400" u="none" dirty="0" smtClean="0"/>
            <a:t>: “Cross Walk” – Chemically Equivalent Substitutions</a:t>
          </a:r>
          <a:endParaRPr lang="en-US" sz="1400" u="none" dirty="0"/>
        </a:p>
      </dgm:t>
    </dgm:pt>
    <dgm:pt modelId="{D6E7B609-E4D3-4783-A904-A2295E3B4098}" type="parTrans" cxnId="{B47875D2-2B46-465C-B629-4B28BDDA86F2}">
      <dgm:prSet/>
      <dgm:spPr/>
      <dgm:t>
        <a:bodyPr/>
        <a:lstStyle/>
        <a:p>
          <a:endParaRPr lang="en-US"/>
        </a:p>
      </dgm:t>
    </dgm:pt>
    <dgm:pt modelId="{285F071C-1579-42A6-8B96-09A93377B43F}" type="sibTrans" cxnId="{B47875D2-2B46-465C-B629-4B28BDDA86F2}">
      <dgm:prSet/>
      <dgm:spPr/>
      <dgm:t>
        <a:bodyPr/>
        <a:lstStyle/>
        <a:p>
          <a:endParaRPr lang="en-US"/>
        </a:p>
      </dgm:t>
    </dgm:pt>
    <dgm:pt modelId="{61C356CD-5674-42E3-8297-3B315095E45D}">
      <dgm:prSet phldrT="[Text]"/>
      <dgm:spPr/>
      <dgm:t>
        <a:bodyPr/>
        <a:lstStyle/>
        <a:p>
          <a:endParaRPr lang="en-US"/>
        </a:p>
      </dgm:t>
    </dgm:pt>
    <dgm:pt modelId="{6758815F-1805-4FE7-853C-013F2BE40D1E}" type="parTrans" cxnId="{FB4267B7-2A98-48BE-B17F-4468E820AFF3}">
      <dgm:prSet/>
      <dgm:spPr/>
      <dgm:t>
        <a:bodyPr/>
        <a:lstStyle/>
        <a:p>
          <a:endParaRPr lang="en-US"/>
        </a:p>
      </dgm:t>
    </dgm:pt>
    <dgm:pt modelId="{CD757A28-C541-4C17-A8F8-B5A6449822A6}" type="sibTrans" cxnId="{FB4267B7-2A98-48BE-B17F-4468E820AFF3}">
      <dgm:prSet/>
      <dgm:spPr/>
      <dgm:t>
        <a:bodyPr/>
        <a:lstStyle/>
        <a:p>
          <a:endParaRPr lang="en-US"/>
        </a:p>
      </dgm:t>
    </dgm:pt>
    <dgm:pt modelId="{9D9EF86C-1816-42EB-B82B-A76EB1EEC75B}" type="pres">
      <dgm:prSet presAssocID="{7C081D27-E5AB-4D3C-AB1E-ACA9A1C0B469}" presName="arrowDiagram" presStyleCnt="0">
        <dgm:presLayoutVars>
          <dgm:chMax val="5"/>
          <dgm:dir/>
          <dgm:resizeHandles val="exact"/>
        </dgm:presLayoutVars>
      </dgm:prSet>
      <dgm:spPr/>
      <dgm:t>
        <a:bodyPr/>
        <a:lstStyle/>
        <a:p>
          <a:endParaRPr lang="en-US"/>
        </a:p>
      </dgm:t>
    </dgm:pt>
    <dgm:pt modelId="{35DF0C62-7BD8-4140-8541-89316449C2D3}" type="pres">
      <dgm:prSet presAssocID="{7C081D27-E5AB-4D3C-AB1E-ACA9A1C0B469}" presName="arrow" presStyleLbl="bgShp" presStyleIdx="0" presStyleCnt="1" custScaleX="118813" custLinFactNeighborX="-3788"/>
      <dgm:spPr>
        <a:gradFill rotWithShape="0">
          <a:gsLst>
            <a:gs pos="0">
              <a:srgbClr val="0070C0"/>
            </a:gs>
            <a:gs pos="50000">
              <a:schemeClr val="accent1">
                <a:shade val="67500"/>
                <a:satMod val="115000"/>
              </a:schemeClr>
            </a:gs>
            <a:gs pos="100000">
              <a:schemeClr val="accent1">
                <a:shade val="100000"/>
                <a:satMod val="115000"/>
              </a:schemeClr>
            </a:gs>
          </a:gsLst>
          <a:lin ang="5400000" scaled="0"/>
        </a:gradFill>
      </dgm:spPr>
    </dgm:pt>
    <dgm:pt modelId="{83F91E22-961E-42BA-8274-5D60402280F9}" type="pres">
      <dgm:prSet presAssocID="{7C081D27-E5AB-4D3C-AB1E-ACA9A1C0B469}" presName="arrowDiagram4" presStyleCnt="0"/>
      <dgm:spPr/>
    </dgm:pt>
    <dgm:pt modelId="{3693D2B2-1641-4B9E-BDC2-95A28601B190}" type="pres">
      <dgm:prSet presAssocID="{688F2228-C1F7-410B-BDA0-4E316FB63FA3}" presName="bullet4a" presStyleLbl="node1" presStyleIdx="0" presStyleCnt="4" custScaleX="201803" custScaleY="205945" custLinFactY="-100000" custLinFactNeighborX="-69343" custLinFactNeighborY="-121899"/>
      <dgm:spPr>
        <a:solidFill>
          <a:srgbClr val="00B050"/>
        </a:solidFill>
      </dgm:spPr>
      <dgm:t>
        <a:bodyPr/>
        <a:lstStyle/>
        <a:p>
          <a:endParaRPr lang="en-US"/>
        </a:p>
      </dgm:t>
    </dgm:pt>
    <dgm:pt modelId="{0A8C81B1-4083-45CD-9D23-5B46589AA1A6}" type="pres">
      <dgm:prSet presAssocID="{688F2228-C1F7-410B-BDA0-4E316FB63FA3}" presName="textBox4a" presStyleLbl="revTx" presStyleIdx="0" presStyleCnt="4" custScaleX="221873" custScaleY="43352" custLinFactNeighborX="22384" custLinFactNeighborY="-35383">
        <dgm:presLayoutVars>
          <dgm:bulletEnabled val="1"/>
        </dgm:presLayoutVars>
      </dgm:prSet>
      <dgm:spPr/>
      <dgm:t>
        <a:bodyPr/>
        <a:lstStyle/>
        <a:p>
          <a:endParaRPr lang="en-US"/>
        </a:p>
      </dgm:t>
    </dgm:pt>
    <dgm:pt modelId="{AA23D303-B726-4FB8-87BB-916663125B64}" type="pres">
      <dgm:prSet presAssocID="{F9D5B495-6EB8-4354-8B76-23693A36DD9D}" presName="bullet4b" presStyleLbl="node1" presStyleIdx="1" presStyleCnt="4" custScaleX="154179" custScaleY="156859" custLinFactNeighborX="47846" custLinFactNeighborY="-67782"/>
      <dgm:spPr>
        <a:solidFill>
          <a:srgbClr val="00B050"/>
        </a:solidFill>
      </dgm:spPr>
      <dgm:t>
        <a:bodyPr/>
        <a:lstStyle/>
        <a:p>
          <a:endParaRPr lang="en-US"/>
        </a:p>
      </dgm:t>
    </dgm:pt>
    <dgm:pt modelId="{AB9BE70E-80EE-420A-81BA-A2B43F1D8A9D}" type="pres">
      <dgm:prSet presAssocID="{F9D5B495-6EB8-4354-8B76-23693A36DD9D}" presName="textBox4b" presStyleLbl="revTx" presStyleIdx="1" presStyleCnt="4" custScaleX="207335" custScaleY="24711" custLinFactNeighborX="34936" custLinFactNeighborY="-29036">
        <dgm:presLayoutVars>
          <dgm:bulletEnabled val="1"/>
        </dgm:presLayoutVars>
      </dgm:prSet>
      <dgm:spPr/>
      <dgm:t>
        <a:bodyPr/>
        <a:lstStyle/>
        <a:p>
          <a:endParaRPr lang="en-US"/>
        </a:p>
      </dgm:t>
    </dgm:pt>
    <dgm:pt modelId="{FD3F2BB1-5483-4696-98E8-5ED5D4B3FE9C}" type="pres">
      <dgm:prSet presAssocID="{D2EC3C59-DF47-4083-ADFB-BFF8C35D42AA}" presName="bullet4c" presStyleLbl="node1" presStyleIdx="2" presStyleCnt="4" custScaleX="156271" custScaleY="161935" custLinFactX="51036" custLinFactNeighborX="100000" custLinFactNeighborY="-43127"/>
      <dgm:spPr>
        <a:solidFill>
          <a:srgbClr val="FF0000"/>
        </a:solidFill>
      </dgm:spPr>
      <dgm:t>
        <a:bodyPr/>
        <a:lstStyle/>
        <a:p>
          <a:endParaRPr lang="en-US"/>
        </a:p>
      </dgm:t>
    </dgm:pt>
    <dgm:pt modelId="{5B377C6D-6A17-434C-A687-F0A553879C05}" type="pres">
      <dgm:prSet presAssocID="{D2EC3C59-DF47-4083-ADFB-BFF8C35D42AA}" presName="textBox4c" presStyleLbl="revTx" presStyleIdx="2" presStyleCnt="4" custScaleX="188837" custScaleY="16247" custLinFactNeighborX="46674" custLinFactNeighborY="-33269">
        <dgm:presLayoutVars>
          <dgm:bulletEnabled val="1"/>
        </dgm:presLayoutVars>
      </dgm:prSet>
      <dgm:spPr/>
      <dgm:t>
        <a:bodyPr/>
        <a:lstStyle/>
        <a:p>
          <a:endParaRPr lang="en-US"/>
        </a:p>
      </dgm:t>
    </dgm:pt>
    <dgm:pt modelId="{645D228A-C92C-4C67-95A8-402BF046933A}" type="pres">
      <dgm:prSet presAssocID="{61C356CD-5674-42E3-8297-3B315095E45D}" presName="bullet4d" presStyleLbl="node1" presStyleIdx="3" presStyleCnt="4" custScaleX="151903" custScaleY="142666" custLinFactX="100000" custLinFactNeighborX="142604" custLinFactNeighborY="-44107"/>
      <dgm:spPr/>
    </dgm:pt>
    <dgm:pt modelId="{E61FE7BC-96F4-45B7-B397-8E67C24793D0}" type="pres">
      <dgm:prSet presAssocID="{61C356CD-5674-42E3-8297-3B315095E45D}" presName="textBox4d" presStyleLbl="revTx" presStyleIdx="3" presStyleCnt="4">
        <dgm:presLayoutVars>
          <dgm:bulletEnabled val="1"/>
        </dgm:presLayoutVars>
      </dgm:prSet>
      <dgm:spPr/>
      <dgm:t>
        <a:bodyPr/>
        <a:lstStyle/>
        <a:p>
          <a:endParaRPr lang="en-US"/>
        </a:p>
      </dgm:t>
    </dgm:pt>
  </dgm:ptLst>
  <dgm:cxnLst>
    <dgm:cxn modelId="{ABF24DD4-C8C0-49B2-9ED3-A4DD5C5E1850}" type="presOf" srcId="{688F2228-C1F7-410B-BDA0-4E316FB63FA3}" destId="{0A8C81B1-4083-45CD-9D23-5B46589AA1A6}" srcOrd="0" destOrd="0" presId="urn:microsoft.com/office/officeart/2005/8/layout/arrow2"/>
    <dgm:cxn modelId="{22471F8B-C1D8-4541-ABCC-FC283047F20E}" srcId="{7C081D27-E5AB-4D3C-AB1E-ACA9A1C0B469}" destId="{F9D5B495-6EB8-4354-8B76-23693A36DD9D}" srcOrd="1" destOrd="0" parTransId="{01EFF1AC-458F-46E6-9EC1-EA81C17D8B2B}" sibTransId="{50EF21E4-5A15-4FCA-BB75-6825CECA82E0}"/>
    <dgm:cxn modelId="{B47875D2-2B46-465C-B629-4B28BDDA86F2}" srcId="{7C081D27-E5AB-4D3C-AB1E-ACA9A1C0B469}" destId="{D2EC3C59-DF47-4083-ADFB-BFF8C35D42AA}" srcOrd="2" destOrd="0" parTransId="{D6E7B609-E4D3-4783-A904-A2295E3B4098}" sibTransId="{285F071C-1579-42A6-8B96-09A93377B43F}"/>
    <dgm:cxn modelId="{54BE7728-BFA8-49CB-B981-377FCF8674EB}" type="presOf" srcId="{61C356CD-5674-42E3-8297-3B315095E45D}" destId="{E61FE7BC-96F4-45B7-B397-8E67C24793D0}" srcOrd="0" destOrd="0" presId="urn:microsoft.com/office/officeart/2005/8/layout/arrow2"/>
    <dgm:cxn modelId="{E12046F1-137E-4F1A-93C6-517697B929BA}" type="presOf" srcId="{7C081D27-E5AB-4D3C-AB1E-ACA9A1C0B469}" destId="{9D9EF86C-1816-42EB-B82B-A76EB1EEC75B}" srcOrd="0" destOrd="0" presId="urn:microsoft.com/office/officeart/2005/8/layout/arrow2"/>
    <dgm:cxn modelId="{41EEE686-46AF-4726-BD51-F25B28273185}" srcId="{7C081D27-E5AB-4D3C-AB1E-ACA9A1C0B469}" destId="{688F2228-C1F7-410B-BDA0-4E316FB63FA3}" srcOrd="0" destOrd="0" parTransId="{E0E799F1-CB5F-4480-8F86-3CC17D344565}" sibTransId="{9DC06DF3-CCD2-46FF-B4EC-2E9FCD53E4E5}"/>
    <dgm:cxn modelId="{AB9BF189-903A-423A-A922-3C3539BD04E4}" type="presOf" srcId="{F9D5B495-6EB8-4354-8B76-23693A36DD9D}" destId="{AB9BE70E-80EE-420A-81BA-A2B43F1D8A9D}" srcOrd="0" destOrd="0" presId="urn:microsoft.com/office/officeart/2005/8/layout/arrow2"/>
    <dgm:cxn modelId="{A6280A36-1554-450E-A86F-2A7A23A15710}" type="presOf" srcId="{D2EC3C59-DF47-4083-ADFB-BFF8C35D42AA}" destId="{5B377C6D-6A17-434C-A687-F0A553879C05}" srcOrd="0" destOrd="0" presId="urn:microsoft.com/office/officeart/2005/8/layout/arrow2"/>
    <dgm:cxn modelId="{FB4267B7-2A98-48BE-B17F-4468E820AFF3}" srcId="{7C081D27-E5AB-4D3C-AB1E-ACA9A1C0B469}" destId="{61C356CD-5674-42E3-8297-3B315095E45D}" srcOrd="3" destOrd="0" parTransId="{6758815F-1805-4FE7-853C-013F2BE40D1E}" sibTransId="{CD757A28-C541-4C17-A8F8-B5A6449822A6}"/>
    <dgm:cxn modelId="{718FC634-B7CB-46DD-B547-6BEB87EF18DD}" type="presParOf" srcId="{9D9EF86C-1816-42EB-B82B-A76EB1EEC75B}" destId="{35DF0C62-7BD8-4140-8541-89316449C2D3}" srcOrd="0" destOrd="0" presId="urn:microsoft.com/office/officeart/2005/8/layout/arrow2"/>
    <dgm:cxn modelId="{6A7FE69F-D750-4A06-A345-3E8E1E885E62}" type="presParOf" srcId="{9D9EF86C-1816-42EB-B82B-A76EB1EEC75B}" destId="{83F91E22-961E-42BA-8274-5D60402280F9}" srcOrd="1" destOrd="0" presId="urn:microsoft.com/office/officeart/2005/8/layout/arrow2"/>
    <dgm:cxn modelId="{7178AC20-8F11-4B6D-9BEA-24231F598382}" type="presParOf" srcId="{83F91E22-961E-42BA-8274-5D60402280F9}" destId="{3693D2B2-1641-4B9E-BDC2-95A28601B190}" srcOrd="0" destOrd="0" presId="urn:microsoft.com/office/officeart/2005/8/layout/arrow2"/>
    <dgm:cxn modelId="{5152691A-E990-4CE0-91AA-ACD0CF116D8E}" type="presParOf" srcId="{83F91E22-961E-42BA-8274-5D60402280F9}" destId="{0A8C81B1-4083-45CD-9D23-5B46589AA1A6}" srcOrd="1" destOrd="0" presId="urn:microsoft.com/office/officeart/2005/8/layout/arrow2"/>
    <dgm:cxn modelId="{54D2AD99-F511-4495-8DB4-116F9FAF5204}" type="presParOf" srcId="{83F91E22-961E-42BA-8274-5D60402280F9}" destId="{AA23D303-B726-4FB8-87BB-916663125B64}" srcOrd="2" destOrd="0" presId="urn:microsoft.com/office/officeart/2005/8/layout/arrow2"/>
    <dgm:cxn modelId="{09BCEC28-38B8-41CF-BE92-0B9BB374C7F8}" type="presParOf" srcId="{83F91E22-961E-42BA-8274-5D60402280F9}" destId="{AB9BE70E-80EE-420A-81BA-A2B43F1D8A9D}" srcOrd="3" destOrd="0" presId="urn:microsoft.com/office/officeart/2005/8/layout/arrow2"/>
    <dgm:cxn modelId="{4B27587A-7A52-426F-A5A0-4FFD01C0B361}" type="presParOf" srcId="{83F91E22-961E-42BA-8274-5D60402280F9}" destId="{FD3F2BB1-5483-4696-98E8-5ED5D4B3FE9C}" srcOrd="4" destOrd="0" presId="urn:microsoft.com/office/officeart/2005/8/layout/arrow2"/>
    <dgm:cxn modelId="{7D8C9791-58B0-4BB7-BFC8-DE6A542962A8}" type="presParOf" srcId="{83F91E22-961E-42BA-8274-5D60402280F9}" destId="{5B377C6D-6A17-434C-A687-F0A553879C05}" srcOrd="5" destOrd="0" presId="urn:microsoft.com/office/officeart/2005/8/layout/arrow2"/>
    <dgm:cxn modelId="{DBDC0252-7E3C-4EC5-9FA4-E7EA5E5474DE}" type="presParOf" srcId="{83F91E22-961E-42BA-8274-5D60402280F9}" destId="{645D228A-C92C-4C67-95A8-402BF046933A}" srcOrd="6" destOrd="0" presId="urn:microsoft.com/office/officeart/2005/8/layout/arrow2"/>
    <dgm:cxn modelId="{7013F1C6-B475-4D56-907E-C6F25EE5CA02}" type="presParOf" srcId="{83F91E22-961E-42BA-8274-5D60402280F9}" destId="{E61FE7BC-96F4-45B7-B397-8E67C24793D0}" srcOrd="7" destOrd="0" presId="urn:microsoft.com/office/officeart/2005/8/layout/arrow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DF0C62-7BD8-4140-8541-89316449C2D3}">
      <dsp:nvSpPr>
        <dsp:cNvPr id="0" name=""/>
        <dsp:cNvSpPr/>
      </dsp:nvSpPr>
      <dsp:spPr>
        <a:xfrm>
          <a:off x="0" y="0"/>
          <a:ext cx="8963015" cy="4714875"/>
        </a:xfrm>
        <a:prstGeom prst="swooshArrow">
          <a:avLst>
            <a:gd name="adj1" fmla="val 25000"/>
            <a:gd name="adj2" fmla="val 25000"/>
          </a:avLst>
        </a:prstGeom>
        <a:gradFill rotWithShape="0">
          <a:gsLst>
            <a:gs pos="0">
              <a:srgbClr val="0070C0"/>
            </a:gs>
            <a:gs pos="50000">
              <a:schemeClr val="accent1">
                <a:shade val="67500"/>
                <a:satMod val="115000"/>
              </a:schemeClr>
            </a:gs>
            <a:gs pos="100000">
              <a:schemeClr val="accent1">
                <a:shade val="100000"/>
                <a:satMod val="115000"/>
              </a:schemeClr>
            </a:gs>
          </a:gsLst>
          <a:lin ang="5400000" scaled="0"/>
        </a:gradFill>
        <a:ln>
          <a:noFill/>
        </a:ln>
        <a:effectLst/>
      </dsp:spPr>
      <dsp:style>
        <a:lnRef idx="0">
          <a:scrgbClr r="0" g="0" b="0"/>
        </a:lnRef>
        <a:fillRef idx="1">
          <a:scrgbClr r="0" g="0" b="0"/>
        </a:fillRef>
        <a:effectRef idx="0">
          <a:scrgbClr r="0" g="0" b="0"/>
        </a:effectRef>
        <a:fontRef idx="minor"/>
      </dsp:style>
    </dsp:sp>
    <dsp:sp modelId="{3693D2B2-1641-4B9E-BDC2-95A28601B190}">
      <dsp:nvSpPr>
        <dsp:cNvPr id="0" name=""/>
        <dsp:cNvSpPr/>
      </dsp:nvSpPr>
      <dsp:spPr>
        <a:xfrm>
          <a:off x="1244043" y="3029058"/>
          <a:ext cx="350143" cy="357329"/>
        </a:xfrm>
        <a:prstGeom prst="ellipse">
          <a:avLst/>
        </a:prstGeom>
        <a:solidFill>
          <a:srgbClr val="00B050"/>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0A8C81B1-4083-45CD-9D23-5B46589AA1A6}">
      <dsp:nvSpPr>
        <dsp:cNvPr id="0" name=""/>
        <dsp:cNvSpPr/>
      </dsp:nvSpPr>
      <dsp:spPr>
        <a:xfrm>
          <a:off x="1042107" y="3513522"/>
          <a:ext cx="2862139" cy="4864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938" tIns="0" rIns="0" bIns="0" numCol="1" spcCol="1270" anchor="t" anchorCtr="0">
          <a:noAutofit/>
        </a:bodyPr>
        <a:lstStyle/>
        <a:p>
          <a:pPr lvl="0" algn="l" defTabSz="622300">
            <a:lnSpc>
              <a:spcPct val="90000"/>
            </a:lnSpc>
            <a:spcBef>
              <a:spcPct val="0"/>
            </a:spcBef>
            <a:spcAft>
              <a:spcPct val="35000"/>
            </a:spcAft>
          </a:pPr>
          <a:r>
            <a:rPr lang="en-US" sz="1400" u="sng" kern="1200" dirty="0" smtClean="0"/>
            <a:t>Component 1</a:t>
          </a:r>
          <a:r>
            <a:rPr lang="en-US" sz="1400" u="none" kern="1200" dirty="0" smtClean="0"/>
            <a:t>: </a:t>
          </a:r>
          <a:r>
            <a:rPr lang="en-US" sz="1400" kern="1200" dirty="0" smtClean="0"/>
            <a:t>Opioids with a Heightened Public Health Risk</a:t>
          </a:r>
          <a:endParaRPr lang="en-US" sz="1400" kern="1200" dirty="0"/>
        </a:p>
      </dsp:txBody>
      <dsp:txXfrm>
        <a:off x="1042107" y="3513522"/>
        <a:ext cx="2862139" cy="486470"/>
      </dsp:txXfrm>
    </dsp:sp>
    <dsp:sp modelId="{AA23D303-B726-4FB8-87BB-916663125B64}">
      <dsp:nvSpPr>
        <dsp:cNvPr id="0" name=""/>
        <dsp:cNvSpPr/>
      </dsp:nvSpPr>
      <dsp:spPr>
        <a:xfrm>
          <a:off x="2741177" y="2118980"/>
          <a:ext cx="465238" cy="473325"/>
        </a:xfrm>
        <a:prstGeom prst="ellipse">
          <a:avLst/>
        </a:prstGeom>
        <a:solidFill>
          <a:srgbClr val="FF0000"/>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AB9BE70E-80EE-420A-81BA-A2B43F1D8A9D}">
      <dsp:nvSpPr>
        <dsp:cNvPr id="0" name=""/>
        <dsp:cNvSpPr/>
      </dsp:nvSpPr>
      <dsp:spPr>
        <a:xfrm>
          <a:off x="2532676" y="2745664"/>
          <a:ext cx="3284596" cy="5324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9892" tIns="0" rIns="0" bIns="0" numCol="1" spcCol="1270" anchor="t" anchorCtr="0">
          <a:noAutofit/>
        </a:bodyPr>
        <a:lstStyle/>
        <a:p>
          <a:pPr lvl="0" algn="l" defTabSz="622300">
            <a:lnSpc>
              <a:spcPct val="90000"/>
            </a:lnSpc>
            <a:spcBef>
              <a:spcPct val="0"/>
            </a:spcBef>
            <a:spcAft>
              <a:spcPct val="35000"/>
            </a:spcAft>
          </a:pPr>
          <a:r>
            <a:rPr lang="en-US" sz="1400" u="sng" kern="1200" dirty="0" smtClean="0"/>
            <a:t>Component 2</a:t>
          </a:r>
          <a:r>
            <a:rPr lang="en-US" sz="1400" u="none" kern="1200" dirty="0" smtClean="0"/>
            <a:t>: Interchangeable Abuse Deterrent Opioids</a:t>
          </a:r>
          <a:endParaRPr lang="en-US" sz="1400" u="none" kern="1200" dirty="0"/>
        </a:p>
      </dsp:txBody>
      <dsp:txXfrm>
        <a:off x="2532676" y="2745664"/>
        <a:ext cx="3284596" cy="532447"/>
      </dsp:txXfrm>
    </dsp:sp>
    <dsp:sp modelId="{FD3F2BB1-5483-4696-98E8-5ED5D4B3FE9C}">
      <dsp:nvSpPr>
        <dsp:cNvPr id="0" name=""/>
        <dsp:cNvSpPr/>
      </dsp:nvSpPr>
      <dsp:spPr>
        <a:xfrm>
          <a:off x="4747295" y="1341021"/>
          <a:ext cx="600743" cy="575259"/>
        </a:xfrm>
        <a:prstGeom prst="ellipse">
          <a:avLst/>
        </a:prstGeom>
        <a:solidFill>
          <a:srgbClr val="00B050"/>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5B377C6D-6A17-434C-A687-F0A553879C05}">
      <dsp:nvSpPr>
        <dsp:cNvPr id="0" name=""/>
        <dsp:cNvSpPr/>
      </dsp:nvSpPr>
      <dsp:spPr>
        <a:xfrm>
          <a:off x="4479525" y="2051886"/>
          <a:ext cx="2991551" cy="4734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1857" tIns="0" rIns="0" bIns="0" numCol="1" spcCol="1270" anchor="t" anchorCtr="0">
          <a:noAutofit/>
        </a:bodyPr>
        <a:lstStyle/>
        <a:p>
          <a:pPr lvl="0" algn="l" defTabSz="622300">
            <a:lnSpc>
              <a:spcPct val="90000"/>
            </a:lnSpc>
            <a:spcBef>
              <a:spcPct val="0"/>
            </a:spcBef>
            <a:spcAft>
              <a:spcPct val="35000"/>
            </a:spcAft>
          </a:pPr>
          <a:r>
            <a:rPr lang="en-US" sz="1400" u="sng" kern="1200" dirty="0" smtClean="0"/>
            <a:t>Component 3</a:t>
          </a:r>
          <a:r>
            <a:rPr lang="en-US" sz="1400" u="none" kern="1200" dirty="0" smtClean="0"/>
            <a:t>: “Cross Walk” – Chemically Equivalent Substitutions</a:t>
          </a:r>
          <a:endParaRPr lang="en-US" sz="1400" u="none" kern="1200" dirty="0"/>
        </a:p>
      </dsp:txBody>
      <dsp:txXfrm>
        <a:off x="4479525" y="2051886"/>
        <a:ext cx="2991551" cy="473403"/>
      </dsp:txXfrm>
    </dsp:sp>
    <dsp:sp modelId="{645D228A-C92C-4C67-95A8-402BF046933A}">
      <dsp:nvSpPr>
        <dsp:cNvPr id="0" name=""/>
        <dsp:cNvSpPr/>
      </dsp:nvSpPr>
      <dsp:spPr>
        <a:xfrm>
          <a:off x="7109193" y="716001"/>
          <a:ext cx="813607" cy="764133"/>
        </a:xfrm>
        <a:prstGeom prst="ellipse">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E61FE7BC-96F4-45B7-B397-8E67C24793D0}">
      <dsp:nvSpPr>
        <dsp:cNvPr id="0" name=""/>
        <dsp:cNvSpPr/>
      </dsp:nvSpPr>
      <dsp:spPr>
        <a:xfrm>
          <a:off x="6216586" y="1334309"/>
          <a:ext cx="1584198" cy="33805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3809" tIns="0" rIns="0" bIns="0" numCol="1" spcCol="1270" anchor="t" anchorCtr="0">
          <a:noAutofit/>
        </a:bodyPr>
        <a:lstStyle/>
        <a:p>
          <a:pPr lvl="0" algn="l" defTabSz="2889250">
            <a:lnSpc>
              <a:spcPct val="90000"/>
            </a:lnSpc>
            <a:spcBef>
              <a:spcPct val="0"/>
            </a:spcBef>
            <a:spcAft>
              <a:spcPct val="35000"/>
            </a:spcAft>
          </a:pPr>
          <a:endParaRPr lang="en-US" sz="6500" kern="1200"/>
        </a:p>
      </dsp:txBody>
      <dsp:txXfrm>
        <a:off x="6216586" y="1334309"/>
        <a:ext cx="1584198" cy="338056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DF0C62-7BD8-4140-8541-89316449C2D3}">
      <dsp:nvSpPr>
        <dsp:cNvPr id="0" name=""/>
        <dsp:cNvSpPr/>
      </dsp:nvSpPr>
      <dsp:spPr>
        <a:xfrm>
          <a:off x="0" y="0"/>
          <a:ext cx="8963015" cy="4714875"/>
        </a:xfrm>
        <a:prstGeom prst="swooshArrow">
          <a:avLst>
            <a:gd name="adj1" fmla="val 25000"/>
            <a:gd name="adj2" fmla="val 25000"/>
          </a:avLst>
        </a:prstGeom>
        <a:gradFill rotWithShape="0">
          <a:gsLst>
            <a:gs pos="0">
              <a:srgbClr val="0070C0"/>
            </a:gs>
            <a:gs pos="50000">
              <a:schemeClr val="accent1">
                <a:shade val="67500"/>
                <a:satMod val="115000"/>
              </a:schemeClr>
            </a:gs>
            <a:gs pos="100000">
              <a:schemeClr val="accent1">
                <a:shade val="100000"/>
                <a:satMod val="115000"/>
              </a:schemeClr>
            </a:gs>
          </a:gsLst>
          <a:lin ang="5400000" scaled="0"/>
        </a:gradFill>
        <a:ln>
          <a:noFill/>
        </a:ln>
        <a:effectLst/>
      </dsp:spPr>
      <dsp:style>
        <a:lnRef idx="0">
          <a:scrgbClr r="0" g="0" b="0"/>
        </a:lnRef>
        <a:fillRef idx="1">
          <a:scrgbClr r="0" g="0" b="0"/>
        </a:fillRef>
        <a:effectRef idx="0">
          <a:scrgbClr r="0" g="0" b="0"/>
        </a:effectRef>
        <a:fontRef idx="minor"/>
      </dsp:style>
    </dsp:sp>
    <dsp:sp modelId="{3693D2B2-1641-4B9E-BDC2-95A28601B190}">
      <dsp:nvSpPr>
        <dsp:cNvPr id="0" name=""/>
        <dsp:cNvSpPr/>
      </dsp:nvSpPr>
      <dsp:spPr>
        <a:xfrm>
          <a:off x="1244043" y="3029058"/>
          <a:ext cx="350143" cy="357329"/>
        </a:xfrm>
        <a:prstGeom prst="ellipse">
          <a:avLst/>
        </a:prstGeom>
        <a:solidFill>
          <a:srgbClr val="00B050"/>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0A8C81B1-4083-45CD-9D23-5B46589AA1A6}">
      <dsp:nvSpPr>
        <dsp:cNvPr id="0" name=""/>
        <dsp:cNvSpPr/>
      </dsp:nvSpPr>
      <dsp:spPr>
        <a:xfrm>
          <a:off x="1042107" y="3513522"/>
          <a:ext cx="2862139" cy="4864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938" tIns="0" rIns="0" bIns="0" numCol="1" spcCol="1270" anchor="t" anchorCtr="0">
          <a:noAutofit/>
        </a:bodyPr>
        <a:lstStyle/>
        <a:p>
          <a:pPr lvl="0" algn="l" defTabSz="622300">
            <a:lnSpc>
              <a:spcPct val="90000"/>
            </a:lnSpc>
            <a:spcBef>
              <a:spcPct val="0"/>
            </a:spcBef>
            <a:spcAft>
              <a:spcPct val="35000"/>
            </a:spcAft>
          </a:pPr>
          <a:r>
            <a:rPr lang="en-US" sz="1400" u="sng" kern="1200" dirty="0" smtClean="0"/>
            <a:t>Component 1</a:t>
          </a:r>
          <a:r>
            <a:rPr lang="en-US" sz="1400" u="none" kern="1200" dirty="0" smtClean="0"/>
            <a:t>: </a:t>
          </a:r>
          <a:r>
            <a:rPr lang="en-US" sz="1400" kern="1200" dirty="0" smtClean="0"/>
            <a:t>Opioids with a Heightened Public Health Risk</a:t>
          </a:r>
          <a:endParaRPr lang="en-US" sz="1400" kern="1200" dirty="0"/>
        </a:p>
      </dsp:txBody>
      <dsp:txXfrm>
        <a:off x="1042107" y="3513522"/>
        <a:ext cx="2862139" cy="486470"/>
      </dsp:txXfrm>
    </dsp:sp>
    <dsp:sp modelId="{AA23D303-B726-4FB8-87BB-916663125B64}">
      <dsp:nvSpPr>
        <dsp:cNvPr id="0" name=""/>
        <dsp:cNvSpPr/>
      </dsp:nvSpPr>
      <dsp:spPr>
        <a:xfrm>
          <a:off x="2741177" y="2118980"/>
          <a:ext cx="465238" cy="473325"/>
        </a:xfrm>
        <a:prstGeom prst="ellipse">
          <a:avLst/>
        </a:prstGeom>
        <a:solidFill>
          <a:srgbClr val="00B050"/>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AB9BE70E-80EE-420A-81BA-A2B43F1D8A9D}">
      <dsp:nvSpPr>
        <dsp:cNvPr id="0" name=""/>
        <dsp:cNvSpPr/>
      </dsp:nvSpPr>
      <dsp:spPr>
        <a:xfrm>
          <a:off x="2532676" y="2745664"/>
          <a:ext cx="3284596" cy="5324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9892" tIns="0" rIns="0" bIns="0" numCol="1" spcCol="1270" anchor="t" anchorCtr="0">
          <a:noAutofit/>
        </a:bodyPr>
        <a:lstStyle/>
        <a:p>
          <a:pPr lvl="0" algn="l" defTabSz="622300">
            <a:lnSpc>
              <a:spcPct val="90000"/>
            </a:lnSpc>
            <a:spcBef>
              <a:spcPct val="0"/>
            </a:spcBef>
            <a:spcAft>
              <a:spcPct val="35000"/>
            </a:spcAft>
          </a:pPr>
          <a:r>
            <a:rPr lang="en-US" sz="1400" u="sng" kern="1200" dirty="0" smtClean="0"/>
            <a:t>Component 2</a:t>
          </a:r>
          <a:r>
            <a:rPr lang="en-US" sz="1400" u="none" kern="1200" dirty="0" smtClean="0"/>
            <a:t>: Interchangeable Abuse Deterrent Opioids</a:t>
          </a:r>
          <a:endParaRPr lang="en-US" sz="1400" u="none" kern="1200" dirty="0"/>
        </a:p>
      </dsp:txBody>
      <dsp:txXfrm>
        <a:off x="2532676" y="2745664"/>
        <a:ext cx="3284596" cy="532447"/>
      </dsp:txXfrm>
    </dsp:sp>
    <dsp:sp modelId="{FD3F2BB1-5483-4696-98E8-5ED5D4B3FE9C}">
      <dsp:nvSpPr>
        <dsp:cNvPr id="0" name=""/>
        <dsp:cNvSpPr/>
      </dsp:nvSpPr>
      <dsp:spPr>
        <a:xfrm>
          <a:off x="4735265" y="1304925"/>
          <a:ext cx="624804" cy="647450"/>
        </a:xfrm>
        <a:prstGeom prst="ellipse">
          <a:avLst/>
        </a:prstGeom>
        <a:solidFill>
          <a:srgbClr val="FF0000"/>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5B377C6D-6A17-434C-A687-F0A553879C05}">
      <dsp:nvSpPr>
        <dsp:cNvPr id="0" name=""/>
        <dsp:cNvSpPr/>
      </dsp:nvSpPr>
      <dsp:spPr>
        <a:xfrm>
          <a:off x="4479525" y="2051886"/>
          <a:ext cx="2991551" cy="4734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1857" tIns="0" rIns="0" bIns="0" numCol="1" spcCol="1270" anchor="t" anchorCtr="0">
          <a:noAutofit/>
        </a:bodyPr>
        <a:lstStyle/>
        <a:p>
          <a:pPr lvl="0" algn="l" defTabSz="622300">
            <a:lnSpc>
              <a:spcPct val="90000"/>
            </a:lnSpc>
            <a:spcBef>
              <a:spcPct val="0"/>
            </a:spcBef>
            <a:spcAft>
              <a:spcPct val="35000"/>
            </a:spcAft>
          </a:pPr>
          <a:r>
            <a:rPr lang="en-US" sz="1400" u="sng" kern="1200" dirty="0" smtClean="0"/>
            <a:t>Component 3</a:t>
          </a:r>
          <a:r>
            <a:rPr lang="en-US" sz="1400" u="none" kern="1200" dirty="0" smtClean="0"/>
            <a:t>: “Cross Walk” – Chemically Equivalent Substitutions</a:t>
          </a:r>
          <a:endParaRPr lang="en-US" sz="1400" u="none" kern="1200" dirty="0"/>
        </a:p>
      </dsp:txBody>
      <dsp:txXfrm>
        <a:off x="4479525" y="2051886"/>
        <a:ext cx="2991551" cy="473403"/>
      </dsp:txXfrm>
    </dsp:sp>
    <dsp:sp modelId="{645D228A-C92C-4C67-95A8-402BF046933A}">
      <dsp:nvSpPr>
        <dsp:cNvPr id="0" name=""/>
        <dsp:cNvSpPr/>
      </dsp:nvSpPr>
      <dsp:spPr>
        <a:xfrm>
          <a:off x="7109193" y="716001"/>
          <a:ext cx="813607" cy="764133"/>
        </a:xfrm>
        <a:prstGeom prst="ellipse">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E61FE7BC-96F4-45B7-B397-8E67C24793D0}">
      <dsp:nvSpPr>
        <dsp:cNvPr id="0" name=""/>
        <dsp:cNvSpPr/>
      </dsp:nvSpPr>
      <dsp:spPr>
        <a:xfrm>
          <a:off x="6216586" y="1334309"/>
          <a:ext cx="1584198" cy="33805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3809" tIns="0" rIns="0" bIns="0" numCol="1" spcCol="1270" anchor="t" anchorCtr="0">
          <a:noAutofit/>
        </a:bodyPr>
        <a:lstStyle/>
        <a:p>
          <a:pPr lvl="0" algn="l" defTabSz="2889250">
            <a:lnSpc>
              <a:spcPct val="90000"/>
            </a:lnSpc>
            <a:spcBef>
              <a:spcPct val="0"/>
            </a:spcBef>
            <a:spcAft>
              <a:spcPct val="35000"/>
            </a:spcAft>
          </a:pPr>
          <a:endParaRPr lang="en-US" sz="6500" kern="1200"/>
        </a:p>
      </dsp:txBody>
      <dsp:txXfrm>
        <a:off x="6216586" y="1334309"/>
        <a:ext cx="1584198" cy="3380565"/>
      </dsp:txXfrm>
    </dsp:sp>
  </dsp:spTree>
</dsp:drawing>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2.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Relationships xmlns="http://schemas.openxmlformats.org/package/2006/relationships">
  <Relationship Id="rId1" Type="http://schemas.openxmlformats.org/officeDocument/2006/relationships/theme" Target="../theme/theme4.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3" y="6"/>
            <a:ext cx="2989219" cy="458630"/>
          </a:xfrm>
          <a:prstGeom prst="rect">
            <a:avLst/>
          </a:prstGeom>
          <a:noFill/>
          <a:ln>
            <a:noFill/>
          </a:ln>
          <a:extLst/>
        </p:spPr>
        <p:txBody>
          <a:bodyPr vert="horz" wrap="square" lIns="89088" tIns="44543" rIns="89088" bIns="44543" numCol="1" anchor="t" anchorCtr="0" compatLnSpc="1">
            <a:prstTxWarp prst="textNoShape">
              <a:avLst/>
            </a:prstTxWarp>
          </a:bodyPr>
          <a:lstStyle>
            <a:lvl1pPr defTabSz="891076" eaLnBrk="0" hangingPunct="0">
              <a:defRPr sz="1200">
                <a:effectLst>
                  <a:outerShdw blurRad="38100" dist="38100" dir="2700000" algn="tl">
                    <a:srgbClr val="C0C0C0"/>
                  </a:outerShdw>
                </a:effectLst>
                <a:latin typeface="Times New Roman" pitchFamily="18" charset="0"/>
                <a:cs typeface="+mn-cs"/>
              </a:defRPr>
            </a:lvl1pPr>
          </a:lstStyle>
          <a:p>
            <a:pPr>
              <a:defRPr/>
            </a:pPr>
            <a:endParaRPr lang="en-US" altLang="en-US" dirty="0"/>
          </a:p>
        </p:txBody>
      </p:sp>
      <p:sp>
        <p:nvSpPr>
          <p:cNvPr id="18435" name="Rectangle 3"/>
          <p:cNvSpPr>
            <a:spLocks noGrp="1" noChangeArrowheads="1"/>
          </p:cNvSpPr>
          <p:nvPr>
            <p:ph type="dt" sz="quarter" idx="1"/>
          </p:nvPr>
        </p:nvSpPr>
        <p:spPr bwMode="auto">
          <a:xfrm>
            <a:off x="3905300" y="6"/>
            <a:ext cx="2989218" cy="458630"/>
          </a:xfrm>
          <a:prstGeom prst="rect">
            <a:avLst/>
          </a:prstGeom>
          <a:noFill/>
          <a:ln>
            <a:noFill/>
          </a:ln>
          <a:extLst/>
        </p:spPr>
        <p:txBody>
          <a:bodyPr vert="horz" wrap="square" lIns="89088" tIns="44543" rIns="89088" bIns="44543" numCol="1" anchor="t" anchorCtr="0" compatLnSpc="1">
            <a:prstTxWarp prst="textNoShape">
              <a:avLst/>
            </a:prstTxWarp>
          </a:bodyPr>
          <a:lstStyle>
            <a:lvl1pPr algn="r" defTabSz="891076" eaLnBrk="0" hangingPunct="0">
              <a:defRPr sz="1200">
                <a:effectLst>
                  <a:outerShdw blurRad="38100" dist="38100" dir="2700000" algn="tl">
                    <a:srgbClr val="C0C0C0"/>
                  </a:outerShdw>
                </a:effectLst>
                <a:latin typeface="Times New Roman" pitchFamily="18" charset="0"/>
                <a:cs typeface="+mn-cs"/>
              </a:defRPr>
            </a:lvl1pPr>
          </a:lstStyle>
          <a:p>
            <a:pPr>
              <a:defRPr/>
            </a:pPr>
            <a:endParaRPr lang="en-US" altLang="en-US" dirty="0"/>
          </a:p>
        </p:txBody>
      </p:sp>
      <p:sp>
        <p:nvSpPr>
          <p:cNvPr id="18436" name="Rectangle 4"/>
          <p:cNvSpPr>
            <a:spLocks noGrp="1" noChangeArrowheads="1"/>
          </p:cNvSpPr>
          <p:nvPr>
            <p:ph type="ftr" sz="quarter" idx="2"/>
          </p:nvPr>
        </p:nvSpPr>
        <p:spPr bwMode="auto">
          <a:xfrm>
            <a:off x="3" y="8721884"/>
            <a:ext cx="2989219" cy="458630"/>
          </a:xfrm>
          <a:prstGeom prst="rect">
            <a:avLst/>
          </a:prstGeom>
          <a:noFill/>
          <a:ln>
            <a:noFill/>
          </a:ln>
          <a:extLst/>
        </p:spPr>
        <p:txBody>
          <a:bodyPr vert="horz" wrap="square" lIns="89088" tIns="44543" rIns="89088" bIns="44543" numCol="1" anchor="b" anchorCtr="0" compatLnSpc="1">
            <a:prstTxWarp prst="textNoShape">
              <a:avLst/>
            </a:prstTxWarp>
          </a:bodyPr>
          <a:lstStyle>
            <a:lvl1pPr defTabSz="891076" eaLnBrk="0" hangingPunct="0">
              <a:defRPr sz="1200">
                <a:effectLst>
                  <a:outerShdw blurRad="38100" dist="38100" dir="2700000" algn="tl">
                    <a:srgbClr val="C0C0C0"/>
                  </a:outerShdw>
                </a:effectLst>
                <a:latin typeface="Times New Roman" pitchFamily="18" charset="0"/>
                <a:cs typeface="+mn-cs"/>
              </a:defRPr>
            </a:lvl1pPr>
          </a:lstStyle>
          <a:p>
            <a:pPr>
              <a:defRPr/>
            </a:pPr>
            <a:endParaRPr lang="en-US" altLang="en-US" dirty="0"/>
          </a:p>
        </p:txBody>
      </p:sp>
      <p:sp>
        <p:nvSpPr>
          <p:cNvPr id="18437" name="Rectangle 5"/>
          <p:cNvSpPr>
            <a:spLocks noGrp="1" noChangeArrowheads="1"/>
          </p:cNvSpPr>
          <p:nvPr>
            <p:ph type="sldNum" sz="quarter" idx="3"/>
          </p:nvPr>
        </p:nvSpPr>
        <p:spPr bwMode="auto">
          <a:xfrm>
            <a:off x="3905300" y="8721884"/>
            <a:ext cx="2989218" cy="458630"/>
          </a:xfrm>
          <a:prstGeom prst="rect">
            <a:avLst/>
          </a:prstGeom>
          <a:noFill/>
          <a:ln>
            <a:noFill/>
          </a:ln>
          <a:extLst/>
        </p:spPr>
        <p:txBody>
          <a:bodyPr vert="horz" wrap="square" lIns="89088" tIns="44543" rIns="89088" bIns="44543" numCol="1" anchor="b" anchorCtr="0" compatLnSpc="1">
            <a:prstTxWarp prst="textNoShape">
              <a:avLst/>
            </a:prstTxWarp>
          </a:bodyPr>
          <a:lstStyle>
            <a:lvl1pPr algn="r" defTabSz="890810" eaLnBrk="0" hangingPunct="0">
              <a:defRPr sz="1200">
                <a:effectLst>
                  <a:outerShdw blurRad="38100" dist="38100" dir="2700000" algn="tl">
                    <a:srgbClr val="C0C0C0"/>
                  </a:outerShdw>
                </a:effectLst>
                <a:latin typeface="Times New Roman" pitchFamily="18" charset="0"/>
                <a:cs typeface="+mn-cs"/>
              </a:defRPr>
            </a:lvl1pPr>
          </a:lstStyle>
          <a:p>
            <a:pPr>
              <a:defRPr/>
            </a:pPr>
            <a:fld id="{769F0119-6389-4524-A96E-26C421590CB8}" type="slidenum">
              <a:rPr lang="en-US" altLang="en-US"/>
              <a:pPr>
                <a:defRPr/>
              </a:pPr>
              <a:t>‹#›</a:t>
            </a:fld>
            <a:endParaRPr lang="en-US" altLang="en-US" dirty="0"/>
          </a:p>
        </p:txBody>
      </p:sp>
    </p:spTree>
    <p:extLst>
      <p:ext uri="{BB962C8B-B14F-4D97-AF65-F5344CB8AC3E}">
        <p14:creationId xmlns:p14="http://schemas.microsoft.com/office/powerpoint/2010/main" val="2050497583"/>
      </p:ext>
    </p:extLst>
  </p:cSld>
  <p:clrMap bg1="lt1" tx1="dk1" bg2="lt2" tx2="dk2" accent1="accent1" accent2="accent2" accent3="accent3" accent4="accent4" accent5="accent5" accent6="accent6" hlink="hlink" folHlink="folHlink"/>
</p:handoutMaster>
</file>

<file path=ppt/notesMasters/_rels/notesMaster1.xml.rels><?xml version="1.0" encoding="UTF-8"?>

<Relationships xmlns="http://schemas.openxmlformats.org/package/2006/relationships">
  <Relationship Id="rId1" Type="http://schemas.openxmlformats.org/officeDocument/2006/relationships/theme" Target="../theme/theme3.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bwMode="auto">
          <a:xfrm>
            <a:off x="3" y="4"/>
            <a:ext cx="2989219" cy="452303"/>
          </a:xfrm>
          <a:prstGeom prst="rect">
            <a:avLst/>
          </a:prstGeom>
          <a:noFill/>
          <a:ln>
            <a:noFill/>
          </a:ln>
          <a:extLst/>
        </p:spPr>
        <p:txBody>
          <a:bodyPr vert="horz" wrap="square" lIns="89088" tIns="44543" rIns="89088" bIns="44543" numCol="1" anchor="t" anchorCtr="0" compatLnSpc="1">
            <a:prstTxWarp prst="textNoShape">
              <a:avLst/>
            </a:prstTxWarp>
          </a:bodyPr>
          <a:lstStyle>
            <a:lvl1pPr defTabSz="891076" eaLnBrk="0" hangingPunct="0">
              <a:defRPr sz="1200">
                <a:effectLst>
                  <a:outerShdw blurRad="38100" dist="38100" dir="2700000" algn="tl">
                    <a:srgbClr val="C0C0C0"/>
                  </a:outerShdw>
                </a:effectLst>
                <a:latin typeface="Times New Roman" pitchFamily="18" charset="0"/>
                <a:cs typeface="+mn-cs"/>
              </a:defRPr>
            </a:lvl1pPr>
          </a:lstStyle>
          <a:p>
            <a:pPr>
              <a:defRPr/>
            </a:pPr>
            <a:endParaRPr lang="en-US" altLang="en-US" dirty="0"/>
          </a:p>
        </p:txBody>
      </p:sp>
      <p:sp>
        <p:nvSpPr>
          <p:cNvPr id="35843" name="Rectangle 3"/>
          <p:cNvSpPr>
            <a:spLocks noGrp="1" noChangeArrowheads="1"/>
          </p:cNvSpPr>
          <p:nvPr>
            <p:ph type="dt" idx="1"/>
          </p:nvPr>
        </p:nvSpPr>
        <p:spPr bwMode="auto">
          <a:xfrm>
            <a:off x="3905300" y="4"/>
            <a:ext cx="2989218" cy="452303"/>
          </a:xfrm>
          <a:prstGeom prst="rect">
            <a:avLst/>
          </a:prstGeom>
          <a:noFill/>
          <a:ln>
            <a:noFill/>
          </a:ln>
          <a:extLst/>
        </p:spPr>
        <p:txBody>
          <a:bodyPr vert="horz" wrap="square" lIns="89088" tIns="44543" rIns="89088" bIns="44543" numCol="1" anchor="t" anchorCtr="0" compatLnSpc="1">
            <a:prstTxWarp prst="textNoShape">
              <a:avLst/>
            </a:prstTxWarp>
          </a:bodyPr>
          <a:lstStyle>
            <a:lvl1pPr algn="r" defTabSz="891076" eaLnBrk="0" hangingPunct="0">
              <a:defRPr sz="1200">
                <a:effectLst>
                  <a:outerShdw blurRad="38100" dist="38100" dir="2700000" algn="tl">
                    <a:srgbClr val="C0C0C0"/>
                  </a:outerShdw>
                </a:effectLst>
                <a:latin typeface="Times New Roman" pitchFamily="18" charset="0"/>
                <a:cs typeface="+mn-cs"/>
              </a:defRPr>
            </a:lvl1pPr>
          </a:lstStyle>
          <a:p>
            <a:pPr>
              <a:defRPr/>
            </a:pPr>
            <a:endParaRPr lang="en-US" altLang="en-US" dirty="0"/>
          </a:p>
        </p:txBody>
      </p:sp>
      <p:sp>
        <p:nvSpPr>
          <p:cNvPr id="28676" name="Rectangle 4"/>
          <p:cNvSpPr>
            <a:spLocks noGrp="1" noRot="1" noChangeAspect="1" noChangeArrowheads="1" noTextEdit="1"/>
          </p:cNvSpPr>
          <p:nvPr>
            <p:ph type="sldImg" idx="2"/>
          </p:nvPr>
        </p:nvSpPr>
        <p:spPr bwMode="auto">
          <a:xfrm>
            <a:off x="1265238" y="674688"/>
            <a:ext cx="4443412" cy="3332162"/>
          </a:xfrm>
          <a:prstGeom prst="rect">
            <a:avLst/>
          </a:prstGeom>
          <a:noFill/>
          <a:ln w="9525">
            <a:solidFill>
              <a:srgbClr val="000000"/>
            </a:solidFill>
            <a:miter lim="800000"/>
            <a:headEnd/>
            <a:tailEnd/>
          </a:ln>
        </p:spPr>
      </p:sp>
      <p:sp>
        <p:nvSpPr>
          <p:cNvPr id="35845" name="Rectangle 5"/>
          <p:cNvSpPr>
            <a:spLocks noGrp="1" noChangeArrowheads="1"/>
          </p:cNvSpPr>
          <p:nvPr>
            <p:ph type="body" sz="quarter" idx="3"/>
          </p:nvPr>
        </p:nvSpPr>
        <p:spPr bwMode="auto">
          <a:xfrm>
            <a:off x="534646" y="4363318"/>
            <a:ext cx="6053447" cy="3836679"/>
          </a:xfrm>
          <a:prstGeom prst="rect">
            <a:avLst/>
          </a:prstGeom>
          <a:noFill/>
          <a:ln>
            <a:noFill/>
          </a:ln>
          <a:extLst/>
        </p:spPr>
        <p:txBody>
          <a:bodyPr vert="horz" wrap="square" lIns="89088" tIns="44543" rIns="89088" bIns="44543"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4"/>
            <a:endParaRPr lang="en-US" noProof="0"/>
          </a:p>
        </p:txBody>
      </p:sp>
      <p:sp>
        <p:nvSpPr>
          <p:cNvPr id="35846" name="Rectangle 6"/>
          <p:cNvSpPr>
            <a:spLocks noGrp="1" noChangeArrowheads="1"/>
          </p:cNvSpPr>
          <p:nvPr>
            <p:ph type="ftr" sz="quarter" idx="4"/>
          </p:nvPr>
        </p:nvSpPr>
        <p:spPr bwMode="auto">
          <a:xfrm>
            <a:off x="3" y="8728212"/>
            <a:ext cx="2989219" cy="452303"/>
          </a:xfrm>
          <a:prstGeom prst="rect">
            <a:avLst/>
          </a:prstGeom>
          <a:noFill/>
          <a:ln>
            <a:noFill/>
          </a:ln>
          <a:extLst/>
        </p:spPr>
        <p:txBody>
          <a:bodyPr vert="horz" wrap="square" lIns="89088" tIns="44543" rIns="89088" bIns="44543" numCol="1" anchor="b" anchorCtr="0" compatLnSpc="1">
            <a:prstTxWarp prst="textNoShape">
              <a:avLst/>
            </a:prstTxWarp>
          </a:bodyPr>
          <a:lstStyle>
            <a:lvl1pPr defTabSz="891076" eaLnBrk="0" hangingPunct="0">
              <a:defRPr sz="1200">
                <a:effectLst>
                  <a:outerShdw blurRad="38100" dist="38100" dir="2700000" algn="tl">
                    <a:srgbClr val="C0C0C0"/>
                  </a:outerShdw>
                </a:effectLst>
                <a:latin typeface="Times New Roman" pitchFamily="18" charset="0"/>
                <a:cs typeface="+mn-cs"/>
              </a:defRPr>
            </a:lvl1pPr>
          </a:lstStyle>
          <a:p>
            <a:pPr>
              <a:defRPr/>
            </a:pPr>
            <a:endParaRPr lang="en-US" altLang="en-US" dirty="0"/>
          </a:p>
        </p:txBody>
      </p:sp>
      <p:sp>
        <p:nvSpPr>
          <p:cNvPr id="35847" name="Rectangle 7"/>
          <p:cNvSpPr>
            <a:spLocks noGrp="1" noChangeArrowheads="1"/>
          </p:cNvSpPr>
          <p:nvPr>
            <p:ph type="sldNum" sz="quarter" idx="5"/>
          </p:nvPr>
        </p:nvSpPr>
        <p:spPr bwMode="auto">
          <a:xfrm>
            <a:off x="3905300" y="8728212"/>
            <a:ext cx="2989218" cy="452303"/>
          </a:xfrm>
          <a:prstGeom prst="rect">
            <a:avLst/>
          </a:prstGeom>
          <a:noFill/>
          <a:ln>
            <a:noFill/>
          </a:ln>
          <a:extLst/>
        </p:spPr>
        <p:txBody>
          <a:bodyPr vert="horz" wrap="square" lIns="89088" tIns="44543" rIns="89088" bIns="44543" numCol="1" anchor="b" anchorCtr="0" compatLnSpc="1">
            <a:prstTxWarp prst="textNoShape">
              <a:avLst/>
            </a:prstTxWarp>
          </a:bodyPr>
          <a:lstStyle>
            <a:lvl1pPr algn="r" defTabSz="890810" eaLnBrk="0" hangingPunct="0">
              <a:defRPr sz="1200">
                <a:effectLst>
                  <a:outerShdw blurRad="38100" dist="38100" dir="2700000" algn="tl">
                    <a:srgbClr val="C0C0C0"/>
                  </a:outerShdw>
                </a:effectLst>
                <a:latin typeface="Times New Roman" pitchFamily="18" charset="0"/>
                <a:cs typeface="+mn-cs"/>
              </a:defRPr>
            </a:lvl1pPr>
          </a:lstStyle>
          <a:p>
            <a:pPr>
              <a:defRPr/>
            </a:pPr>
            <a:fld id="{0666A00B-8F32-4C58-AE5D-E5C374E71ADD}" type="slidenum">
              <a:rPr lang="en-US" altLang="en-US"/>
              <a:pPr>
                <a:defRPr/>
              </a:pPr>
              <a:t>‹#›</a:t>
            </a:fld>
            <a:endParaRPr lang="en-US" altLang="en-US" dirty="0"/>
          </a:p>
        </p:txBody>
      </p:sp>
    </p:spTree>
    <p:extLst>
      <p:ext uri="{BB962C8B-B14F-4D97-AF65-F5344CB8AC3E}">
        <p14:creationId xmlns:p14="http://schemas.microsoft.com/office/powerpoint/2010/main" val="3877148762"/>
      </p:ext>
    </p:extLst>
  </p:cSld>
  <p:clrMap bg1="lt1" tx1="dk1" bg2="lt2" tx2="dk2" accent1="accent1" accent2="accent2" accent3="accent3" accent4="accent4" accent5="accent5" accent6="accent6" hlink="hlink" folHlink="folHlink"/>
  <p:notesStyle>
    <a:lvl1pPr algn="just" rtl="0" eaLnBrk="0" fontAlgn="base" hangingPunct="0">
      <a:spcBef>
        <a:spcPct val="30000"/>
      </a:spcBef>
      <a:spcAft>
        <a:spcPct val="30000"/>
      </a:spcAft>
      <a:buFont typeface="Monotype Sorts"/>
      <a:defRPr sz="1200" kern="1200">
        <a:solidFill>
          <a:schemeClr val="tx1"/>
        </a:solidFill>
        <a:latin typeface="Arial" charset="0"/>
        <a:ea typeface="ＭＳ Ｐゴシック" charset="0"/>
        <a:cs typeface="ＭＳ Ｐゴシック" charset="0"/>
      </a:defRPr>
    </a:lvl1pPr>
    <a:lvl2pPr marL="457200" algn="just" rtl="0" eaLnBrk="0" fontAlgn="base" hangingPunct="0">
      <a:spcBef>
        <a:spcPct val="30000"/>
      </a:spcBef>
      <a:spcAft>
        <a:spcPct val="0"/>
      </a:spcAft>
      <a:buChar char="•"/>
      <a:defRPr sz="1200" kern="1200">
        <a:solidFill>
          <a:schemeClr val="tx1"/>
        </a:solidFill>
        <a:latin typeface="Arial" charset="0"/>
        <a:ea typeface="ＭＳ Ｐゴシック" charset="0"/>
        <a:cs typeface="+mn-cs"/>
      </a:defRPr>
    </a:lvl2pPr>
    <a:lvl3pPr marL="914400" algn="just" rtl="0" eaLnBrk="0" fontAlgn="base" hangingPunct="0">
      <a:spcBef>
        <a:spcPct val="30000"/>
      </a:spcBef>
      <a:spcAft>
        <a:spcPct val="0"/>
      </a:spcAft>
      <a:buFont typeface="Arial" pitchFamily="34" charset="0"/>
      <a:buChar char="–"/>
      <a:defRPr sz="1000" kern="1200">
        <a:solidFill>
          <a:schemeClr val="tx1"/>
        </a:solidFill>
        <a:latin typeface="Arial" charset="0"/>
        <a:ea typeface="ＭＳ Ｐゴシック" charset="0"/>
        <a:cs typeface="+mn-cs"/>
      </a:defRPr>
    </a:lvl3pPr>
    <a:lvl4pPr marL="1600200" indent="-228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3.xml"/>
</Relationships>

</file>

<file path=ppt/notesSlides/_rels/notesSlide1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4.xml"/>
</Relationships>

</file>

<file path=ppt/notesSlides/_rels/notesSlide1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5.xml"/>
</Relationships>

</file>

<file path=ppt/notesSlides/_rels/notesSlide1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6.xml"/>
</Relationships>

</file>

<file path=ppt/notesSlides/_rels/notesSlide1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7.xml"/>
</Relationships>

</file>

<file path=ppt/notesSlides/_rels/notesSlide1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8.xml"/>
</Relationships>

</file>

<file path=ppt/notesSlides/_rels/notesSlide1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0.xml"/>
</Relationships>

</file>

<file path=ppt/notesSlides/_rels/notesSlide1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1.xml"/>
</Relationships>

</file>

<file path=ppt/notesSlides/_rels/notesSlide1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2.xml"/>
</Relationships>

</file>

<file path=ppt/notesSlides/_rels/notesSlide19.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3.xml"/>
</Relationships>

</file>

<file path=ppt/notesSlides/_rels/notesSlide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4.xml"/>
</Relationships>

</file>

<file path=ppt/notesSlides/_rels/notesSlide2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5.xml"/>
</Relationships>

</file>

<file path=ppt/notesSlides/_rels/notesSlide2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7.xml"/>
</Relationships>

</file>

<file path=ppt/notesSlides/_rels/notesSlide2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9.xml"/>
</Relationships>

</file>

<file path=ppt/notesSlides/_rels/notesSlide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1.xml"/>
</Relationships>

</file>

<file path=ppt/notesSlides/_rels/notesSlide9.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2.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lvl1pPr algn="just" defTabSz="890810">
              <a:spcBef>
                <a:spcPct val="30000"/>
              </a:spcBef>
              <a:spcAft>
                <a:spcPct val="30000"/>
              </a:spcAft>
              <a:buFont typeface="Monotype Sorts" pitchFamily="-84" charset="2"/>
              <a:defRPr sz="1200">
                <a:solidFill>
                  <a:schemeClr val="tx1"/>
                </a:solidFill>
                <a:latin typeface="Arial" pitchFamily="34" charset="0"/>
                <a:ea typeface="ＭＳ Ｐゴシック" pitchFamily="34" charset="-128"/>
              </a:defRPr>
            </a:lvl1pPr>
            <a:lvl2pPr marL="737874" indent="-283799" algn="just" defTabSz="890810">
              <a:spcBef>
                <a:spcPct val="30000"/>
              </a:spcBef>
              <a:buChar char="•"/>
              <a:defRPr sz="1200">
                <a:solidFill>
                  <a:schemeClr val="tx1"/>
                </a:solidFill>
                <a:latin typeface="Arial" pitchFamily="34" charset="0"/>
                <a:ea typeface="ＭＳ Ｐゴシック" pitchFamily="34" charset="-128"/>
              </a:defRPr>
            </a:lvl2pPr>
            <a:lvl3pPr marL="1133615" indent="-225462" algn="just" defTabSz="890810">
              <a:spcBef>
                <a:spcPct val="30000"/>
              </a:spcBef>
              <a:buFont typeface="Arial" pitchFamily="34" charset="0"/>
              <a:buChar char="–"/>
              <a:defRPr sz="1000">
                <a:solidFill>
                  <a:schemeClr val="tx1"/>
                </a:solidFill>
                <a:latin typeface="Arial" pitchFamily="34" charset="0"/>
                <a:ea typeface="ＭＳ Ｐゴシック" pitchFamily="34" charset="-128"/>
              </a:defRPr>
            </a:lvl3pPr>
            <a:lvl4pPr marL="1589268" indent="-225462" defTabSz="890810">
              <a:spcBef>
                <a:spcPct val="30000"/>
              </a:spcBef>
              <a:defRPr sz="1200">
                <a:solidFill>
                  <a:schemeClr val="tx1"/>
                </a:solidFill>
                <a:latin typeface="Arial" pitchFamily="34" charset="0"/>
                <a:ea typeface="ＭＳ Ｐゴシック" pitchFamily="34" charset="-128"/>
              </a:defRPr>
            </a:lvl4pPr>
            <a:lvl5pPr marL="2043345" indent="-225462" defTabSz="890810">
              <a:spcBef>
                <a:spcPct val="30000"/>
              </a:spcBef>
              <a:defRPr sz="1200">
                <a:solidFill>
                  <a:schemeClr val="tx1"/>
                </a:solidFill>
                <a:latin typeface="Times New Roman" pitchFamily="18" charset="0"/>
                <a:ea typeface="ＭＳ Ｐゴシック" pitchFamily="34" charset="-128"/>
              </a:defRPr>
            </a:lvl5pPr>
            <a:lvl6pPr marL="2497421" indent="-225462" defTabSz="89081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51497" indent="-225462" defTabSz="89081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05575" indent="-225462" defTabSz="89081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59652" indent="-225462" defTabSz="89081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a:spcBef>
                <a:spcPct val="0"/>
              </a:spcBef>
              <a:spcAft>
                <a:spcPct val="0"/>
              </a:spcAft>
              <a:buFontTx/>
              <a:buNone/>
              <a:defRPr/>
            </a:pPr>
            <a:fld id="{A0B862E1-B834-4F96-875A-0719CF179818}" type="slidenum">
              <a:rPr lang="en-US" altLang="en-US" smtClean="0">
                <a:latin typeface="Times New Roman" pitchFamily="18" charset="0"/>
              </a:rPr>
              <a:pPr algn="r">
                <a:spcBef>
                  <a:spcPct val="0"/>
                </a:spcBef>
                <a:spcAft>
                  <a:spcPct val="0"/>
                </a:spcAft>
                <a:buFontTx/>
                <a:buNone/>
                <a:defRPr/>
              </a:pPr>
              <a:t>1</a:t>
            </a:fld>
            <a:endParaRPr lang="en-US" altLang="en-US" dirty="0" smtClean="0">
              <a:latin typeface="Times New Roman" pitchFamily="18" charset="0"/>
            </a:endParaRPr>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p:spPr>
        <p:txBody>
          <a:bodyPr/>
          <a:lstStyle/>
          <a:p>
            <a:pPr eaLnBrk="1" hangingPunct="1"/>
            <a:endParaRPr lang="en-US" altLang="en-US" dirty="0" smtClean="0">
              <a:latin typeface="Arial" pitchFamily="34" charset="0"/>
              <a:ea typeface="ＭＳ Ｐゴシック" pitchFamily="34" charset="-128"/>
            </a:endParaRPr>
          </a:p>
        </p:txBody>
      </p:sp>
    </p:spTree>
    <p:extLst>
      <p:ext uri="{BB962C8B-B14F-4D97-AF65-F5344CB8AC3E}">
        <p14:creationId xmlns:p14="http://schemas.microsoft.com/office/powerpoint/2010/main" val="39128089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solidFill>
                  <a:prstClr val="black"/>
                </a:solidFill>
              </a:rPr>
              <a:pPr>
                <a:defRPr/>
              </a:pPr>
              <a:t>23</a:t>
            </a:fld>
            <a:endParaRPr lang="en-US" altLang="en-US" dirty="0">
              <a:solidFill>
                <a:prstClr val="black"/>
              </a:solidFill>
            </a:endParaRPr>
          </a:p>
        </p:txBody>
      </p:sp>
    </p:spTree>
    <p:extLst>
      <p:ext uri="{BB962C8B-B14F-4D97-AF65-F5344CB8AC3E}">
        <p14:creationId xmlns:p14="http://schemas.microsoft.com/office/powerpoint/2010/main" val="14001483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solidFill>
                  <a:prstClr val="black"/>
                </a:solidFill>
              </a:rPr>
              <a:pPr>
                <a:defRPr/>
              </a:pPr>
              <a:t>24</a:t>
            </a:fld>
            <a:endParaRPr lang="en-US" altLang="en-US" dirty="0">
              <a:solidFill>
                <a:prstClr val="black"/>
              </a:solidFill>
            </a:endParaRPr>
          </a:p>
        </p:txBody>
      </p:sp>
    </p:spTree>
    <p:extLst>
      <p:ext uri="{BB962C8B-B14F-4D97-AF65-F5344CB8AC3E}">
        <p14:creationId xmlns:p14="http://schemas.microsoft.com/office/powerpoint/2010/main" val="14001483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solidFill>
                  <a:prstClr val="black"/>
                </a:solidFill>
              </a:rPr>
              <a:pPr>
                <a:defRPr/>
              </a:pPr>
              <a:t>25</a:t>
            </a:fld>
            <a:endParaRPr lang="en-US" altLang="en-US" dirty="0">
              <a:solidFill>
                <a:prstClr val="black"/>
              </a:solidFill>
            </a:endParaRPr>
          </a:p>
        </p:txBody>
      </p:sp>
    </p:spTree>
    <p:extLst>
      <p:ext uri="{BB962C8B-B14F-4D97-AF65-F5344CB8AC3E}">
        <p14:creationId xmlns:p14="http://schemas.microsoft.com/office/powerpoint/2010/main" val="14001483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solidFill>
                  <a:prstClr val="black"/>
                </a:solidFill>
              </a:rPr>
              <a:pPr>
                <a:defRPr/>
              </a:pPr>
              <a:t>26</a:t>
            </a:fld>
            <a:endParaRPr lang="en-US" altLang="en-US" dirty="0">
              <a:solidFill>
                <a:prstClr val="black"/>
              </a:solidFill>
            </a:endParaRPr>
          </a:p>
        </p:txBody>
      </p:sp>
    </p:spTree>
    <p:extLst>
      <p:ext uri="{BB962C8B-B14F-4D97-AF65-F5344CB8AC3E}">
        <p14:creationId xmlns:p14="http://schemas.microsoft.com/office/powerpoint/2010/main" val="14001483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solidFill>
                  <a:prstClr val="black"/>
                </a:solidFill>
              </a:rPr>
              <a:pPr>
                <a:defRPr/>
              </a:pPr>
              <a:t>27</a:t>
            </a:fld>
            <a:endParaRPr lang="en-US" altLang="en-US" dirty="0">
              <a:solidFill>
                <a:prstClr val="black"/>
              </a:solidFill>
            </a:endParaRPr>
          </a:p>
        </p:txBody>
      </p:sp>
    </p:spTree>
    <p:extLst>
      <p:ext uri="{BB962C8B-B14F-4D97-AF65-F5344CB8AC3E}">
        <p14:creationId xmlns:p14="http://schemas.microsoft.com/office/powerpoint/2010/main" val="14001483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solidFill>
                  <a:prstClr val="black"/>
                </a:solidFill>
              </a:rPr>
              <a:pPr>
                <a:defRPr/>
              </a:pPr>
              <a:t>28</a:t>
            </a:fld>
            <a:endParaRPr lang="en-US" altLang="en-US" dirty="0">
              <a:solidFill>
                <a:prstClr val="black"/>
              </a:solidFill>
            </a:endParaRPr>
          </a:p>
        </p:txBody>
      </p:sp>
    </p:spTree>
    <p:extLst>
      <p:ext uri="{BB962C8B-B14F-4D97-AF65-F5344CB8AC3E}">
        <p14:creationId xmlns:p14="http://schemas.microsoft.com/office/powerpoint/2010/main" val="140014838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solidFill>
                  <a:prstClr val="black"/>
                </a:solidFill>
              </a:rPr>
              <a:pPr>
                <a:defRPr/>
              </a:pPr>
              <a:t>30</a:t>
            </a:fld>
            <a:endParaRPr lang="en-US" altLang="en-US" dirty="0">
              <a:solidFill>
                <a:prstClr val="black"/>
              </a:solidFill>
            </a:endParaRPr>
          </a:p>
        </p:txBody>
      </p:sp>
    </p:spTree>
    <p:extLst>
      <p:ext uri="{BB962C8B-B14F-4D97-AF65-F5344CB8AC3E}">
        <p14:creationId xmlns:p14="http://schemas.microsoft.com/office/powerpoint/2010/main" val="140014838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solidFill>
                  <a:prstClr val="black"/>
                </a:solidFill>
              </a:rPr>
              <a:pPr>
                <a:defRPr/>
              </a:pPr>
              <a:t>31</a:t>
            </a:fld>
            <a:endParaRPr lang="en-US" altLang="en-US" dirty="0">
              <a:solidFill>
                <a:prstClr val="black"/>
              </a:solidFill>
            </a:endParaRPr>
          </a:p>
        </p:txBody>
      </p:sp>
    </p:spTree>
    <p:extLst>
      <p:ext uri="{BB962C8B-B14F-4D97-AF65-F5344CB8AC3E}">
        <p14:creationId xmlns:p14="http://schemas.microsoft.com/office/powerpoint/2010/main" val="140014838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solidFill>
                  <a:prstClr val="black"/>
                </a:solidFill>
              </a:rPr>
              <a:pPr>
                <a:defRPr/>
              </a:pPr>
              <a:t>32</a:t>
            </a:fld>
            <a:endParaRPr lang="en-US" altLang="en-US" dirty="0">
              <a:solidFill>
                <a:prstClr val="black"/>
              </a:solidFill>
            </a:endParaRPr>
          </a:p>
        </p:txBody>
      </p:sp>
    </p:spTree>
    <p:extLst>
      <p:ext uri="{BB962C8B-B14F-4D97-AF65-F5344CB8AC3E}">
        <p14:creationId xmlns:p14="http://schemas.microsoft.com/office/powerpoint/2010/main" val="140014838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solidFill>
                  <a:prstClr val="black"/>
                </a:solidFill>
              </a:rPr>
              <a:pPr>
                <a:defRPr/>
              </a:pPr>
              <a:t>33</a:t>
            </a:fld>
            <a:endParaRPr lang="en-US" altLang="en-US" dirty="0">
              <a:solidFill>
                <a:prstClr val="black"/>
              </a:solidFill>
            </a:endParaRPr>
          </a:p>
        </p:txBody>
      </p:sp>
    </p:spTree>
    <p:extLst>
      <p:ext uri="{BB962C8B-B14F-4D97-AF65-F5344CB8AC3E}">
        <p14:creationId xmlns:p14="http://schemas.microsoft.com/office/powerpoint/2010/main" val="14001483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p:spPr>
        <p:txBody>
          <a:bodyPr/>
          <a:lstStyle/>
          <a:p>
            <a:endParaRPr lang="en-US" altLang="en-US" dirty="0" smtClean="0">
              <a:latin typeface="Arial" pitchFamily="34" charset="0"/>
              <a:ea typeface="ＭＳ Ｐゴシック" pitchFamily="34" charset="-128"/>
            </a:endParaRPr>
          </a:p>
        </p:txBody>
      </p:sp>
      <p:sp>
        <p:nvSpPr>
          <p:cNvPr id="4" name="Slide Number Placeholder 3"/>
          <p:cNvSpPr>
            <a:spLocks noGrp="1"/>
          </p:cNvSpPr>
          <p:nvPr>
            <p:ph type="sldNum" sz="quarter" idx="5"/>
          </p:nvPr>
        </p:nvSpPr>
        <p:spPr/>
        <p:txBody>
          <a:bodyPr/>
          <a:lstStyle/>
          <a:p>
            <a:pPr>
              <a:defRPr/>
            </a:pPr>
            <a:fld id="{608B130E-1B03-4486-B2EA-7DC980626923}" type="slidenum">
              <a:rPr lang="en-US" altLang="en-US" smtClean="0"/>
              <a:pPr>
                <a:defRPr/>
              </a:pPr>
              <a:t>2</a:t>
            </a:fld>
            <a:endParaRPr lang="en-US" altLang="en-US" dirty="0"/>
          </a:p>
        </p:txBody>
      </p:sp>
    </p:spTree>
    <p:extLst>
      <p:ext uri="{BB962C8B-B14F-4D97-AF65-F5344CB8AC3E}">
        <p14:creationId xmlns:p14="http://schemas.microsoft.com/office/powerpoint/2010/main" val="390158282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solidFill>
                  <a:prstClr val="black"/>
                </a:solidFill>
              </a:rPr>
              <a:pPr>
                <a:defRPr/>
              </a:pPr>
              <a:t>34</a:t>
            </a:fld>
            <a:endParaRPr lang="en-US" altLang="en-US" dirty="0">
              <a:solidFill>
                <a:prstClr val="black"/>
              </a:solidFill>
            </a:endParaRPr>
          </a:p>
        </p:txBody>
      </p:sp>
    </p:spTree>
    <p:extLst>
      <p:ext uri="{BB962C8B-B14F-4D97-AF65-F5344CB8AC3E}">
        <p14:creationId xmlns:p14="http://schemas.microsoft.com/office/powerpoint/2010/main" val="140014838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solidFill>
                  <a:prstClr val="black"/>
                </a:solidFill>
              </a:rPr>
              <a:pPr>
                <a:defRPr/>
              </a:pPr>
              <a:t>35</a:t>
            </a:fld>
            <a:endParaRPr lang="en-US" altLang="en-US" dirty="0">
              <a:solidFill>
                <a:prstClr val="black"/>
              </a:solidFill>
            </a:endParaRPr>
          </a:p>
        </p:txBody>
      </p:sp>
    </p:spTree>
    <p:extLst>
      <p:ext uri="{BB962C8B-B14F-4D97-AF65-F5344CB8AC3E}">
        <p14:creationId xmlns:p14="http://schemas.microsoft.com/office/powerpoint/2010/main" val="140014838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solidFill>
                  <a:prstClr val="black"/>
                </a:solidFill>
              </a:rPr>
              <a:pPr>
                <a:defRPr/>
              </a:pPr>
              <a:t>37</a:t>
            </a:fld>
            <a:endParaRPr lang="en-US" altLang="en-US" dirty="0">
              <a:solidFill>
                <a:prstClr val="black"/>
              </a:solidFill>
            </a:endParaRPr>
          </a:p>
        </p:txBody>
      </p:sp>
    </p:spTree>
    <p:extLst>
      <p:ext uri="{BB962C8B-B14F-4D97-AF65-F5344CB8AC3E}">
        <p14:creationId xmlns:p14="http://schemas.microsoft.com/office/powerpoint/2010/main" val="140014838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pPr>
                <a:defRPr/>
              </a:pPr>
              <a:t>39</a:t>
            </a:fld>
            <a:endParaRPr lang="en-US" altLang="en-US" dirty="0"/>
          </a:p>
        </p:txBody>
      </p:sp>
    </p:spTree>
    <p:extLst>
      <p:ext uri="{BB962C8B-B14F-4D97-AF65-F5344CB8AC3E}">
        <p14:creationId xmlns:p14="http://schemas.microsoft.com/office/powerpoint/2010/main" val="7073775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pPr>
                <a:defRPr/>
              </a:pPr>
              <a:t>3</a:t>
            </a:fld>
            <a:endParaRPr lang="en-US" altLang="en-US" dirty="0"/>
          </a:p>
        </p:txBody>
      </p:sp>
    </p:spTree>
    <p:extLst>
      <p:ext uri="{BB962C8B-B14F-4D97-AF65-F5344CB8AC3E}">
        <p14:creationId xmlns:p14="http://schemas.microsoft.com/office/powerpoint/2010/main" val="17145965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pPr>
                <a:defRPr/>
              </a:pPr>
              <a:t>17</a:t>
            </a:fld>
            <a:endParaRPr lang="en-US" altLang="en-US" dirty="0"/>
          </a:p>
        </p:txBody>
      </p:sp>
    </p:spTree>
    <p:extLst>
      <p:ext uri="{BB962C8B-B14F-4D97-AF65-F5344CB8AC3E}">
        <p14:creationId xmlns:p14="http://schemas.microsoft.com/office/powerpoint/2010/main" val="42091037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pPr>
                <a:defRPr/>
              </a:pPr>
              <a:t>18</a:t>
            </a:fld>
            <a:endParaRPr lang="en-US" altLang="en-US" dirty="0"/>
          </a:p>
        </p:txBody>
      </p:sp>
    </p:spTree>
    <p:extLst>
      <p:ext uri="{BB962C8B-B14F-4D97-AF65-F5344CB8AC3E}">
        <p14:creationId xmlns:p14="http://schemas.microsoft.com/office/powerpoint/2010/main" val="17145965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p:spPr>
        <p:txBody>
          <a:bodyPr/>
          <a:lstStyle/>
          <a:p>
            <a:endParaRPr lang="en-US" altLang="en-US" dirty="0" smtClean="0">
              <a:latin typeface="Arial" pitchFamily="34" charset="0"/>
              <a:ea typeface="ＭＳ Ｐゴシック" pitchFamily="34" charset="-128"/>
            </a:endParaRPr>
          </a:p>
        </p:txBody>
      </p:sp>
      <p:sp>
        <p:nvSpPr>
          <p:cNvPr id="4" name="Slide Number Placeholder 3"/>
          <p:cNvSpPr>
            <a:spLocks noGrp="1"/>
          </p:cNvSpPr>
          <p:nvPr>
            <p:ph type="sldNum" sz="quarter" idx="5"/>
          </p:nvPr>
        </p:nvSpPr>
        <p:spPr/>
        <p:txBody>
          <a:bodyPr/>
          <a:lstStyle/>
          <a:p>
            <a:pPr>
              <a:defRPr/>
            </a:pPr>
            <a:fld id="{608B130E-1B03-4486-B2EA-7DC980626923}" type="slidenum">
              <a:rPr lang="en-US" altLang="en-US" smtClean="0"/>
              <a:pPr>
                <a:defRPr/>
              </a:pPr>
              <a:t>19</a:t>
            </a:fld>
            <a:endParaRPr lang="en-US" altLang="en-US" dirty="0"/>
          </a:p>
        </p:txBody>
      </p:sp>
    </p:spTree>
    <p:extLst>
      <p:ext uri="{BB962C8B-B14F-4D97-AF65-F5344CB8AC3E}">
        <p14:creationId xmlns:p14="http://schemas.microsoft.com/office/powerpoint/2010/main" val="39015828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p:spPr>
        <p:txBody>
          <a:bodyPr/>
          <a:lstStyle/>
          <a:p>
            <a:endParaRPr lang="en-US" altLang="en-US" dirty="0" smtClean="0">
              <a:latin typeface="Arial" pitchFamily="34" charset="0"/>
              <a:ea typeface="ＭＳ Ｐゴシック" pitchFamily="34" charset="-128"/>
            </a:endParaRPr>
          </a:p>
        </p:txBody>
      </p:sp>
      <p:sp>
        <p:nvSpPr>
          <p:cNvPr id="4" name="Slide Number Placeholder 3"/>
          <p:cNvSpPr>
            <a:spLocks noGrp="1"/>
          </p:cNvSpPr>
          <p:nvPr>
            <p:ph type="sldNum" sz="quarter" idx="5"/>
          </p:nvPr>
        </p:nvSpPr>
        <p:spPr/>
        <p:txBody>
          <a:bodyPr/>
          <a:lstStyle/>
          <a:p>
            <a:pPr>
              <a:defRPr/>
            </a:pPr>
            <a:fld id="{608B130E-1B03-4486-B2EA-7DC980626923}" type="slidenum">
              <a:rPr lang="en-US" altLang="en-US" smtClean="0"/>
              <a:pPr>
                <a:defRPr/>
              </a:pPr>
              <a:t>20</a:t>
            </a:fld>
            <a:endParaRPr lang="en-US" altLang="en-US" dirty="0"/>
          </a:p>
        </p:txBody>
      </p:sp>
    </p:spTree>
    <p:extLst>
      <p:ext uri="{BB962C8B-B14F-4D97-AF65-F5344CB8AC3E}">
        <p14:creationId xmlns:p14="http://schemas.microsoft.com/office/powerpoint/2010/main" val="39015828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solidFill>
                  <a:prstClr val="black"/>
                </a:solidFill>
              </a:rPr>
              <a:pPr>
                <a:defRPr/>
              </a:pPr>
              <a:t>21</a:t>
            </a:fld>
            <a:endParaRPr lang="en-US" altLang="en-US" dirty="0">
              <a:solidFill>
                <a:prstClr val="black"/>
              </a:solidFill>
            </a:endParaRPr>
          </a:p>
        </p:txBody>
      </p:sp>
    </p:spTree>
    <p:extLst>
      <p:ext uri="{BB962C8B-B14F-4D97-AF65-F5344CB8AC3E}">
        <p14:creationId xmlns:p14="http://schemas.microsoft.com/office/powerpoint/2010/main" val="14001483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solidFill>
                  <a:prstClr val="black"/>
                </a:solidFill>
              </a:rPr>
              <a:pPr>
                <a:defRPr/>
              </a:pPr>
              <a:t>22</a:t>
            </a:fld>
            <a:endParaRPr lang="en-US" altLang="en-US" dirty="0">
              <a:solidFill>
                <a:prstClr val="black"/>
              </a:solidFill>
            </a:endParaRPr>
          </a:p>
        </p:txBody>
      </p:sp>
    </p:spTree>
    <p:extLst>
      <p:ext uri="{BB962C8B-B14F-4D97-AF65-F5344CB8AC3E}">
        <p14:creationId xmlns:p14="http://schemas.microsoft.com/office/powerpoint/2010/main" val="1400148383"/>
      </p:ext>
    </p:extLst>
  </p:cSld>
  <p:clrMapOvr>
    <a:masterClrMapping/>
  </p:clrMapOvr>
</p:notes>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1.png"/>
</Relationships>

</file>

<file path=ppt/slideLayouts/_rels/slideLayout10.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4.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6"/>
          <p:cNvSpPr>
            <a:spLocks noChangeArrowheads="1"/>
          </p:cNvSpPr>
          <p:nvPr/>
        </p:nvSpPr>
        <p:spPr bwMode="auto">
          <a:xfrm>
            <a:off x="0" y="0"/>
            <a:ext cx="9158288" cy="1135063"/>
          </a:xfrm>
          <a:prstGeom prst="rect">
            <a:avLst/>
          </a:prstGeom>
          <a:solidFill>
            <a:srgbClr val="003366"/>
          </a:solidFill>
          <a:ln>
            <a:noFill/>
          </a:ln>
          <a:extLst/>
        </p:spPr>
        <p:txBody>
          <a:bodyPr wrap="none" anchor="ctr"/>
          <a:lstStyle>
            <a:lvl1pPr eaLnBrk="0" hangingPunct="0">
              <a:defRPr sz="6000">
                <a:solidFill>
                  <a:schemeClr val="tx1"/>
                </a:solidFill>
                <a:latin typeface="Arial" pitchFamily="34" charset="0"/>
                <a:ea typeface="ＭＳ Ｐゴシック" pitchFamily="34" charset="-128"/>
              </a:defRPr>
            </a:lvl1pPr>
            <a:lvl2pPr marL="742950" indent="-285750" eaLnBrk="0" hangingPunct="0">
              <a:defRPr sz="6000">
                <a:solidFill>
                  <a:schemeClr val="tx1"/>
                </a:solidFill>
                <a:latin typeface="Arial" pitchFamily="34" charset="0"/>
                <a:ea typeface="ＭＳ Ｐゴシック" pitchFamily="34" charset="-128"/>
              </a:defRPr>
            </a:lvl2pPr>
            <a:lvl3pPr marL="1143000" indent="-228600" eaLnBrk="0" hangingPunct="0">
              <a:defRPr sz="6000">
                <a:solidFill>
                  <a:schemeClr val="tx1"/>
                </a:solidFill>
                <a:latin typeface="Arial" pitchFamily="34" charset="0"/>
                <a:ea typeface="ＭＳ Ｐゴシック" pitchFamily="34" charset="-128"/>
              </a:defRPr>
            </a:lvl3pPr>
            <a:lvl4pPr marL="1600200" indent="-228600" eaLnBrk="0" hangingPunct="0">
              <a:defRPr sz="6000">
                <a:solidFill>
                  <a:schemeClr val="tx1"/>
                </a:solidFill>
                <a:latin typeface="Arial" pitchFamily="34" charset="0"/>
                <a:ea typeface="ＭＳ Ｐゴシック" pitchFamily="34" charset="-128"/>
              </a:defRPr>
            </a:lvl4pPr>
            <a:lvl5pPr marL="2057400" indent="-228600" eaLnBrk="0" hangingPunct="0">
              <a:defRPr sz="60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9pPr>
          </a:lstStyle>
          <a:p>
            <a:pPr eaLnBrk="1" hangingPunct="1">
              <a:defRPr/>
            </a:pPr>
            <a:endParaRPr lang="en-US" altLang="en-US" sz="1800" dirty="0" smtClean="0">
              <a:latin typeface="Calibri" pitchFamily="34" charset="0"/>
              <a:cs typeface="+mn-cs"/>
            </a:endParaRPr>
          </a:p>
        </p:txBody>
      </p:sp>
      <p:sp>
        <p:nvSpPr>
          <p:cNvPr id="5" name="Rectangle 6"/>
          <p:cNvSpPr>
            <a:spLocks noChangeArrowheads="1"/>
          </p:cNvSpPr>
          <p:nvPr/>
        </p:nvSpPr>
        <p:spPr bwMode="auto">
          <a:xfrm>
            <a:off x="0" y="0"/>
            <a:ext cx="9158288" cy="1135063"/>
          </a:xfrm>
          <a:prstGeom prst="rect">
            <a:avLst/>
          </a:prstGeom>
          <a:solidFill>
            <a:srgbClr val="003366"/>
          </a:solidFill>
          <a:ln>
            <a:noFill/>
          </a:ln>
          <a:extLst/>
        </p:spPr>
        <p:txBody>
          <a:bodyPr wrap="none" anchor="ctr"/>
          <a:lstStyle>
            <a:lvl1pPr eaLnBrk="0" hangingPunct="0">
              <a:defRPr sz="6000">
                <a:solidFill>
                  <a:schemeClr val="tx1"/>
                </a:solidFill>
                <a:latin typeface="Arial" pitchFamily="34" charset="0"/>
                <a:ea typeface="ＭＳ Ｐゴシック" pitchFamily="34" charset="-128"/>
              </a:defRPr>
            </a:lvl1pPr>
            <a:lvl2pPr marL="742950" indent="-285750" eaLnBrk="0" hangingPunct="0">
              <a:defRPr sz="6000">
                <a:solidFill>
                  <a:schemeClr val="tx1"/>
                </a:solidFill>
                <a:latin typeface="Arial" pitchFamily="34" charset="0"/>
                <a:ea typeface="ＭＳ Ｐゴシック" pitchFamily="34" charset="-128"/>
              </a:defRPr>
            </a:lvl2pPr>
            <a:lvl3pPr marL="1143000" indent="-228600" eaLnBrk="0" hangingPunct="0">
              <a:defRPr sz="6000">
                <a:solidFill>
                  <a:schemeClr val="tx1"/>
                </a:solidFill>
                <a:latin typeface="Arial" pitchFamily="34" charset="0"/>
                <a:ea typeface="ＭＳ Ｐゴシック" pitchFamily="34" charset="-128"/>
              </a:defRPr>
            </a:lvl3pPr>
            <a:lvl4pPr marL="1600200" indent="-228600" eaLnBrk="0" hangingPunct="0">
              <a:defRPr sz="6000">
                <a:solidFill>
                  <a:schemeClr val="tx1"/>
                </a:solidFill>
                <a:latin typeface="Arial" pitchFamily="34" charset="0"/>
                <a:ea typeface="ＭＳ Ｐゴシック" pitchFamily="34" charset="-128"/>
              </a:defRPr>
            </a:lvl4pPr>
            <a:lvl5pPr marL="2057400" indent="-228600" eaLnBrk="0" hangingPunct="0">
              <a:defRPr sz="60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9pPr>
          </a:lstStyle>
          <a:p>
            <a:pPr eaLnBrk="1" hangingPunct="1">
              <a:defRPr/>
            </a:pPr>
            <a:endParaRPr lang="en-US" altLang="en-US" sz="1800" dirty="0" smtClean="0">
              <a:cs typeface="+mn-cs"/>
            </a:endParaRPr>
          </a:p>
        </p:txBody>
      </p:sp>
      <p:pic>
        <p:nvPicPr>
          <p:cNvPr id="6" name="Picture 4" descr="banner"/>
          <p:cNvPicPr>
            <a:picLocks noChangeAspect="1" noChangeArrowheads="1"/>
          </p:cNvPicPr>
          <p:nvPr/>
        </p:nvPicPr>
        <p:blipFill>
          <a:blip r:embed="rId2"/>
          <a:srcRect b="8861"/>
          <a:stretch>
            <a:fillRect/>
          </a:stretch>
        </p:blipFill>
        <p:spPr bwMode="auto">
          <a:xfrm>
            <a:off x="-3175" y="223838"/>
            <a:ext cx="9158288" cy="708025"/>
          </a:xfrm>
          <a:prstGeom prst="rect">
            <a:avLst/>
          </a:prstGeom>
          <a:noFill/>
          <a:ln w="9525">
            <a:noFill/>
            <a:miter lim="800000"/>
            <a:headEnd/>
            <a:tailEnd/>
          </a:ln>
        </p:spPr>
      </p:pic>
      <p:sp>
        <p:nvSpPr>
          <p:cNvPr id="220163" name="Rectangle 3"/>
          <p:cNvSpPr>
            <a:spLocks noGrp="1" noChangeArrowheads="1"/>
          </p:cNvSpPr>
          <p:nvPr>
            <p:ph type="ctrTitle"/>
          </p:nvPr>
        </p:nvSpPr>
        <p:spPr>
          <a:xfrm>
            <a:off x="685800" y="2130425"/>
            <a:ext cx="7772400" cy="1470025"/>
          </a:xfrm>
        </p:spPr>
        <p:txBody>
          <a:bodyPr/>
          <a:lstStyle>
            <a:lvl1pPr>
              <a:defRPr/>
            </a:lvl1pPr>
          </a:lstStyle>
          <a:p>
            <a:pPr lvl="0"/>
            <a:r>
              <a:rPr lang="en-US" noProof="0" smtClean="0"/>
              <a:t>Click to edit Master title style</a:t>
            </a:r>
          </a:p>
        </p:txBody>
      </p:sp>
      <p:sp>
        <p:nvSpPr>
          <p:cNvPr id="220164" name="Rectangle 4"/>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n-US" noProof="0" smtClean="0"/>
              <a:t>Click to edit Master subtitle style</a:t>
            </a:r>
          </a:p>
        </p:txBody>
      </p:sp>
      <p:sp>
        <p:nvSpPr>
          <p:cNvPr id="7" name="Rectangle 5"/>
          <p:cNvSpPr>
            <a:spLocks noGrp="1" noChangeArrowheads="1"/>
          </p:cNvSpPr>
          <p:nvPr>
            <p:ph type="ftr" sz="quarter" idx="10"/>
          </p:nvPr>
        </p:nvSpPr>
        <p:spPr/>
        <p:txBody>
          <a:bodyPr/>
          <a:lstStyle>
            <a:lvl1pPr>
              <a:defRPr/>
            </a:lvl1pPr>
          </a:lstStyle>
          <a:p>
            <a:pPr>
              <a:defRPr/>
            </a:pPr>
            <a:endParaRPr lang="en-US"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99D7F867-08F4-46E3-9E98-A1517B9214AD}" type="slidenum">
              <a:rPr lang="en-US" altLang="en-US"/>
              <a:pPr>
                <a:defRPr/>
              </a:pPr>
              <a:t>‹#›</a:t>
            </a:fld>
            <a:endParaRPr lang="en-US"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2125" y="223838"/>
            <a:ext cx="2127250" cy="5902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23838"/>
            <a:ext cx="6232525" cy="59023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4B970A05-0208-4120-ABAD-DE3FEDF0D5EE}" type="slidenum">
              <a:rPr lang="en-US" altLang="en-US"/>
              <a:pPr>
                <a:defRPr/>
              </a:pPr>
              <a:t>‹#›</a:t>
            </a:fld>
            <a:endParaRPr lang="en-US"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151313" y="223838"/>
            <a:ext cx="4818062" cy="70802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314450"/>
            <a:ext cx="8229600" cy="4811713"/>
          </a:xfrm>
        </p:spPr>
        <p:txBody>
          <a:bodyPr/>
          <a:lstStyle/>
          <a:p>
            <a:pPr lvl="0"/>
            <a:endParaRPr lang="en-US" noProof="0" dirty="0" smtClean="0"/>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7EC041A5-8B8E-4AEA-A855-A8575A48410F}" type="slidenum">
              <a:rPr lang="en-US" altLang="en-US"/>
              <a:pPr>
                <a:defRPr/>
              </a:pPr>
              <a:t>‹#›</a:t>
            </a:fld>
            <a:endParaRPr lang="en-US"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151313" y="223838"/>
            <a:ext cx="4818062" cy="7080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314450"/>
            <a:ext cx="8229600" cy="23288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 y="3795713"/>
            <a:ext cx="8229600" cy="23304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t>Slide </a:t>
            </a:r>
            <a:fld id="{67DE6B27-9B6B-4852-9D7E-042B72701F0E}" type="slidenum">
              <a:rPr lang="en-US" altLang="en-US"/>
              <a:pPr>
                <a:defRPr/>
              </a:pPr>
              <a:t>‹#›</a:t>
            </a:fld>
            <a:endParaRPr lang="en-US"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B4E4B91-3BE7-4B50-95AB-43E873F2CC47}" type="datetimeFigureOut">
              <a:rPr lang="en-US" smtClean="0"/>
              <a:pPr/>
              <a:t>5/16/2017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38699998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4E4B91-3BE7-4B50-95AB-43E873F2CC47}" type="datetimeFigureOut">
              <a:rPr lang="en-US" smtClean="0"/>
              <a:pPr/>
              <a:t>5/16/2017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28031272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B4E4B91-3BE7-4B50-95AB-43E873F2CC47}" type="datetimeFigureOut">
              <a:rPr lang="en-US" smtClean="0"/>
              <a:pPr/>
              <a:t>5/16/2017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24205896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B4E4B91-3BE7-4B50-95AB-43E873F2CC47}" type="datetimeFigureOut">
              <a:rPr lang="en-US" smtClean="0"/>
              <a:pPr/>
              <a:t>5/16/2017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12130029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B4E4B91-3BE7-4B50-95AB-43E873F2CC47}" type="datetimeFigureOut">
              <a:rPr lang="en-US" smtClean="0"/>
              <a:pPr/>
              <a:t>5/16/2017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19619167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B4E4B91-3BE7-4B50-95AB-43E873F2CC47}" type="datetimeFigureOut">
              <a:rPr lang="en-US" smtClean="0"/>
              <a:pPr/>
              <a:t>5/16/2017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11994747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8DE3B031-7C70-4991-8DFB-9E9DDFF7991E}" type="slidenum">
              <a:rPr lang="en-US" altLang="en-US"/>
              <a:pPr>
                <a:defRPr/>
              </a:pPr>
              <a:t>‹#›</a:t>
            </a:fld>
            <a:endParaRPr lang="en-US" alt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4E4B91-3BE7-4B50-95AB-43E873F2CC47}" type="datetimeFigureOut">
              <a:rPr lang="en-US" smtClean="0"/>
              <a:pPr/>
              <a:t>5/16/2017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5205719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4E4B91-3BE7-4B50-95AB-43E873F2CC47}" type="datetimeFigureOut">
              <a:rPr lang="en-US" smtClean="0"/>
              <a:pPr/>
              <a:t>5/16/2017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217918502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4E4B91-3BE7-4B50-95AB-43E873F2CC47}" type="datetimeFigureOut">
              <a:rPr lang="en-US" smtClean="0"/>
              <a:pPr/>
              <a:t>5/16/2017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164809697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4E4B91-3BE7-4B50-95AB-43E873F2CC47}" type="datetimeFigureOut">
              <a:rPr lang="en-US" smtClean="0"/>
              <a:pPr/>
              <a:t>5/16/2017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201157077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4E4B91-3BE7-4B50-95AB-43E873F2CC47}" type="datetimeFigureOut">
              <a:rPr lang="en-US" smtClean="0"/>
              <a:pPr/>
              <a:t>5/16/2017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25169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9DE73B3D-7A01-4DB2-B7FB-59C8EAFB34FC}" type="slidenum">
              <a:rPr lang="en-US" altLang="en-US"/>
              <a:pPr>
                <a:defRPr/>
              </a:pPr>
              <a:t>‹#›</a:t>
            </a:fld>
            <a:endParaRPr lang="en-US"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314450"/>
            <a:ext cx="4038600" cy="48117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14450"/>
            <a:ext cx="4038600" cy="48117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t>Slide </a:t>
            </a:r>
            <a:fld id="{A3C572B2-80BA-4F31-B395-8512BDF87E0D}" type="slidenum">
              <a:rPr lang="en-US" altLang="en-US"/>
              <a:pPr>
                <a:defRPr/>
              </a:pPr>
              <a:t>‹#›</a:t>
            </a:fld>
            <a:endParaRPr lang="en-US"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8" name="Rectangle 6"/>
          <p:cNvSpPr>
            <a:spLocks noGrp="1" noChangeArrowheads="1"/>
          </p:cNvSpPr>
          <p:nvPr>
            <p:ph type="sldNum" sz="quarter" idx="11"/>
          </p:nvPr>
        </p:nvSpPr>
        <p:spPr>
          <a:ln/>
        </p:spPr>
        <p:txBody>
          <a:bodyPr/>
          <a:lstStyle>
            <a:lvl1pPr>
              <a:defRPr/>
            </a:lvl1pPr>
          </a:lstStyle>
          <a:p>
            <a:pPr>
              <a:defRPr/>
            </a:pPr>
            <a:r>
              <a:rPr lang="en-US" altLang="en-US" dirty="0"/>
              <a:t>Slide </a:t>
            </a:r>
            <a:fld id="{29F25C9C-3A0B-47AD-886F-7F0717C50771}" type="slidenum">
              <a:rPr lang="en-US" altLang="en-US"/>
              <a:pPr>
                <a:defRPr/>
              </a:pPr>
              <a:t>‹#›</a:t>
            </a:fld>
            <a:endParaRPr lang="en-US" alt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4" name="Rectangle 6"/>
          <p:cNvSpPr>
            <a:spLocks noGrp="1" noChangeArrowheads="1"/>
          </p:cNvSpPr>
          <p:nvPr>
            <p:ph type="sldNum" sz="quarter" idx="11"/>
          </p:nvPr>
        </p:nvSpPr>
        <p:spPr>
          <a:ln/>
        </p:spPr>
        <p:txBody>
          <a:bodyPr/>
          <a:lstStyle>
            <a:lvl1pPr>
              <a:defRPr/>
            </a:lvl1pPr>
          </a:lstStyle>
          <a:p>
            <a:pPr>
              <a:defRPr/>
            </a:pPr>
            <a:r>
              <a:rPr lang="en-US" altLang="en-US" dirty="0"/>
              <a:t>Slide </a:t>
            </a:r>
            <a:fld id="{EA8F2145-DE93-4A77-8079-724DD4E40956}" type="slidenum">
              <a:rPr lang="en-US" altLang="en-US"/>
              <a:pPr>
                <a:defRPr/>
              </a:pPr>
              <a:t>‹#›</a:t>
            </a:fld>
            <a:endParaRPr lang="en-US"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3" name="Rectangle 6"/>
          <p:cNvSpPr>
            <a:spLocks noGrp="1" noChangeArrowheads="1"/>
          </p:cNvSpPr>
          <p:nvPr>
            <p:ph type="sldNum" sz="quarter" idx="11"/>
          </p:nvPr>
        </p:nvSpPr>
        <p:spPr>
          <a:ln/>
        </p:spPr>
        <p:txBody>
          <a:bodyPr/>
          <a:lstStyle>
            <a:lvl1pPr>
              <a:defRPr/>
            </a:lvl1pPr>
          </a:lstStyle>
          <a:p>
            <a:pPr>
              <a:defRPr/>
            </a:pPr>
            <a:r>
              <a:rPr lang="en-US" altLang="en-US" dirty="0"/>
              <a:t>Slide </a:t>
            </a:r>
            <a:fld id="{6CE889AE-8169-4C06-9039-49920E0CE8F2}" type="slidenum">
              <a:rPr lang="en-US" altLang="en-US"/>
              <a:pPr>
                <a:defRPr/>
              </a:pPr>
              <a:t>‹#›</a:t>
            </a:fld>
            <a:endParaRPr lang="en-US"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t>Slide </a:t>
            </a:r>
            <a:fld id="{F7DC65C6-86CA-4180-BB8C-675B89DFE503}" type="slidenum">
              <a:rPr lang="en-US" altLang="en-US"/>
              <a:pPr>
                <a:defRPr/>
              </a:pPr>
              <a:t>‹#›</a:t>
            </a:fld>
            <a:endParaRPr lang="en-US"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t>Slide </a:t>
            </a:r>
            <a:fld id="{7352570D-30E4-4B7D-87D8-F233648E1AB4}" type="slidenum">
              <a:rPr lang="en-US" altLang="en-US"/>
              <a:pPr>
                <a:defRPr/>
              </a:pPr>
              <a:t>‹#›</a:t>
            </a:fld>
            <a:endParaRPr lang="en-US" altLang="en-US" dirty="0"/>
          </a:p>
        </p:txBody>
      </p:sp>
    </p:spTree>
  </p:cSld>
  <p:clrMapOvr>
    <a:masterClrMapping/>
  </p:clrMapOvr>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slideLayout" Target="../slideLayouts/slideLayout13.xml"/>
  <Relationship Id="rId14" Type="http://schemas.openxmlformats.org/officeDocument/2006/relationships/theme" Target="../theme/theme1.xml"/>
  <Relationship Id="rId15" Type="http://schemas.openxmlformats.org/officeDocument/2006/relationships/image" Target="../media/image1.png"/>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_rels/slideMaster2.xml.rels><?xml version="1.0" encoding="UTF-8"?>

<Relationships xmlns="http://schemas.openxmlformats.org/package/2006/relationships">
  <Relationship Id="rId1" Type="http://schemas.openxmlformats.org/officeDocument/2006/relationships/slideLayout" Target="../slideLayouts/slideLayout14.xml"/>
  <Relationship Id="rId10" Type="http://schemas.openxmlformats.org/officeDocument/2006/relationships/slideLayout" Target="../slideLayouts/slideLayout23.xml"/>
  <Relationship Id="rId11" Type="http://schemas.openxmlformats.org/officeDocument/2006/relationships/slideLayout" Target="../slideLayouts/slideLayout24.xml"/>
  <Relationship Id="rId12" Type="http://schemas.openxmlformats.org/officeDocument/2006/relationships/theme" Target="../theme/theme2.xml"/>
  <Relationship Id="rId2" Type="http://schemas.openxmlformats.org/officeDocument/2006/relationships/slideLayout" Target="../slideLayouts/slideLayout15.xml"/>
  <Relationship Id="rId3" Type="http://schemas.openxmlformats.org/officeDocument/2006/relationships/slideLayout" Target="../slideLayouts/slideLayout16.xml"/>
  <Relationship Id="rId4" Type="http://schemas.openxmlformats.org/officeDocument/2006/relationships/slideLayout" Target="../slideLayouts/slideLayout17.xml"/>
  <Relationship Id="rId5" Type="http://schemas.openxmlformats.org/officeDocument/2006/relationships/slideLayout" Target="../slideLayouts/slideLayout18.xml"/>
  <Relationship Id="rId6" Type="http://schemas.openxmlformats.org/officeDocument/2006/relationships/slideLayout" Target="../slideLayouts/slideLayout19.xml"/>
  <Relationship Id="rId7" Type="http://schemas.openxmlformats.org/officeDocument/2006/relationships/slideLayout" Target="../slideLayouts/slideLayout20.xml"/>
  <Relationship Id="rId8" Type="http://schemas.openxmlformats.org/officeDocument/2006/relationships/slideLayout" Target="../slideLayouts/slideLayout21.xml"/>
  <Relationship Id="rId9" Type="http://schemas.openxmlformats.org/officeDocument/2006/relationships/slideLayout" Target="../slideLayouts/slideLayout22.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6"/>
          <p:cNvSpPr>
            <a:spLocks noChangeArrowheads="1"/>
          </p:cNvSpPr>
          <p:nvPr/>
        </p:nvSpPr>
        <p:spPr bwMode="auto">
          <a:xfrm>
            <a:off x="0" y="0"/>
            <a:ext cx="9158288" cy="1135063"/>
          </a:xfrm>
          <a:prstGeom prst="rect">
            <a:avLst/>
          </a:prstGeom>
          <a:solidFill>
            <a:srgbClr val="003366"/>
          </a:solidFill>
          <a:ln>
            <a:noFill/>
          </a:ln>
          <a:extLst/>
        </p:spPr>
        <p:txBody>
          <a:bodyPr wrap="none" anchor="ctr"/>
          <a:lstStyle>
            <a:lvl1pPr eaLnBrk="0" hangingPunct="0">
              <a:defRPr sz="6000">
                <a:solidFill>
                  <a:schemeClr val="tx1"/>
                </a:solidFill>
                <a:latin typeface="Arial" pitchFamily="34" charset="0"/>
                <a:ea typeface="ＭＳ Ｐゴシック" pitchFamily="34" charset="-128"/>
              </a:defRPr>
            </a:lvl1pPr>
            <a:lvl2pPr marL="742950" indent="-285750" eaLnBrk="0" hangingPunct="0">
              <a:defRPr sz="6000">
                <a:solidFill>
                  <a:schemeClr val="tx1"/>
                </a:solidFill>
                <a:latin typeface="Arial" pitchFamily="34" charset="0"/>
                <a:ea typeface="ＭＳ Ｐゴシック" pitchFamily="34" charset="-128"/>
              </a:defRPr>
            </a:lvl2pPr>
            <a:lvl3pPr marL="1143000" indent="-228600" eaLnBrk="0" hangingPunct="0">
              <a:defRPr sz="6000">
                <a:solidFill>
                  <a:schemeClr val="tx1"/>
                </a:solidFill>
                <a:latin typeface="Arial" pitchFamily="34" charset="0"/>
                <a:ea typeface="ＭＳ Ｐゴシック" pitchFamily="34" charset="-128"/>
              </a:defRPr>
            </a:lvl3pPr>
            <a:lvl4pPr marL="1600200" indent="-228600" eaLnBrk="0" hangingPunct="0">
              <a:defRPr sz="6000">
                <a:solidFill>
                  <a:schemeClr val="tx1"/>
                </a:solidFill>
                <a:latin typeface="Arial" pitchFamily="34" charset="0"/>
                <a:ea typeface="ＭＳ Ｐゴシック" pitchFamily="34" charset="-128"/>
              </a:defRPr>
            </a:lvl4pPr>
            <a:lvl5pPr marL="2057400" indent="-228600" eaLnBrk="0" hangingPunct="0">
              <a:defRPr sz="60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9pPr>
          </a:lstStyle>
          <a:p>
            <a:pPr eaLnBrk="1" hangingPunct="1">
              <a:defRPr/>
            </a:pPr>
            <a:endParaRPr lang="en-US" altLang="en-US" sz="1800" dirty="0" smtClean="0">
              <a:latin typeface="Calibri" pitchFamily="34" charset="0"/>
              <a:cs typeface="+mn-cs"/>
            </a:endParaRPr>
          </a:p>
        </p:txBody>
      </p:sp>
      <p:sp>
        <p:nvSpPr>
          <p:cNvPr id="1027" name="Rectangle 2"/>
          <p:cNvSpPr>
            <a:spLocks noGrp="1" noChangeArrowheads="1"/>
          </p:cNvSpPr>
          <p:nvPr>
            <p:ph type="title"/>
          </p:nvPr>
        </p:nvSpPr>
        <p:spPr bwMode="auto">
          <a:xfrm>
            <a:off x="4151313" y="223838"/>
            <a:ext cx="4818062" cy="7080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8" name="Rectangle 3"/>
          <p:cNvSpPr>
            <a:spLocks noGrp="1" noChangeArrowheads="1"/>
          </p:cNvSpPr>
          <p:nvPr>
            <p:ph type="body" idx="1"/>
          </p:nvPr>
        </p:nvSpPr>
        <p:spPr bwMode="auto">
          <a:xfrm>
            <a:off x="457200" y="1314450"/>
            <a:ext cx="8229600" cy="48117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55653"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FAA26D3D-D897-4be2-8F04-BA451C77F1D7}"/>
          </a:extLst>
        </p:spPr>
        <p:txBody>
          <a:bodyPr vert="horz" wrap="square" lIns="91440" tIns="45720" rIns="91440" bIns="45720" numCol="1" anchor="t" anchorCtr="0" compatLnSpc="1">
            <a:prstTxWarp prst="textNoShape">
              <a:avLst/>
            </a:prstTxWarp>
          </a:bodyPr>
          <a:lstStyle>
            <a:lvl1pPr algn="ctr" eaLnBrk="1" hangingPunct="1">
              <a:defRPr sz="1400">
                <a:cs typeface="+mn-cs"/>
              </a:defRPr>
            </a:lvl1pPr>
          </a:lstStyle>
          <a:p>
            <a:pPr>
              <a:defRPr/>
            </a:pPr>
            <a:endParaRPr lang="en-US" altLang="en-US" dirty="0"/>
          </a:p>
        </p:txBody>
      </p:sp>
      <p:sp>
        <p:nvSpPr>
          <p:cNvPr id="155654"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FAA26D3D-D897-4be2-8F04-BA451C77F1D7}"/>
          </a:extLst>
        </p:spPr>
        <p:txBody>
          <a:bodyPr vert="horz" wrap="square" lIns="91440" tIns="45720" rIns="91440" bIns="45720" numCol="1" anchor="t" anchorCtr="0" compatLnSpc="1">
            <a:prstTxWarp prst="textNoShape">
              <a:avLst/>
            </a:prstTxWarp>
          </a:bodyPr>
          <a:lstStyle>
            <a:lvl1pPr algn="r" eaLnBrk="1" hangingPunct="1">
              <a:defRPr sz="1400" b="1">
                <a:cs typeface="+mn-cs"/>
              </a:defRPr>
            </a:lvl1pPr>
          </a:lstStyle>
          <a:p>
            <a:pPr>
              <a:defRPr/>
            </a:pPr>
            <a:r>
              <a:rPr lang="en-US" altLang="en-US" dirty="0"/>
              <a:t>Slide </a:t>
            </a:r>
            <a:fld id="{20060A82-B2AB-49E4-8F89-B9F7E7F29D86}" type="slidenum">
              <a:rPr lang="en-US" altLang="en-US"/>
              <a:pPr>
                <a:defRPr/>
              </a:pPr>
              <a:t>‹#›</a:t>
            </a:fld>
            <a:endParaRPr lang="en-US" altLang="en-US" dirty="0"/>
          </a:p>
        </p:txBody>
      </p:sp>
      <p:pic>
        <p:nvPicPr>
          <p:cNvPr id="1031" name="Picture 4" descr="banner"/>
          <p:cNvPicPr>
            <a:picLocks noChangeAspect="1" noChangeArrowheads="1"/>
          </p:cNvPicPr>
          <p:nvPr/>
        </p:nvPicPr>
        <p:blipFill>
          <a:blip r:embed="rId15"/>
          <a:srcRect r="56197" b="8861"/>
          <a:stretch>
            <a:fillRect/>
          </a:stretch>
        </p:blipFill>
        <p:spPr bwMode="auto">
          <a:xfrm>
            <a:off x="-3175" y="223838"/>
            <a:ext cx="4011613" cy="70802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472" r:id="rId1"/>
    <p:sldLayoutId id="2147484460" r:id="rId2"/>
    <p:sldLayoutId id="2147484461" r:id="rId3"/>
    <p:sldLayoutId id="2147484462" r:id="rId4"/>
    <p:sldLayoutId id="2147484463" r:id="rId5"/>
    <p:sldLayoutId id="2147484464" r:id="rId6"/>
    <p:sldLayoutId id="2147484465" r:id="rId7"/>
    <p:sldLayoutId id="2147484466" r:id="rId8"/>
    <p:sldLayoutId id="2147484467" r:id="rId9"/>
    <p:sldLayoutId id="2147484468" r:id="rId10"/>
    <p:sldLayoutId id="2147484469" r:id="rId11"/>
    <p:sldLayoutId id="2147484470" r:id="rId12"/>
    <p:sldLayoutId id="2147484471" r:id="rId13"/>
  </p:sldLayoutIdLst>
  <p:hf hdr="0" ftr="0" dt="0"/>
  <p:txStyles>
    <p:titleStyle>
      <a:lvl1pPr algn="ctr" rtl="0" eaLnBrk="0" fontAlgn="base" hangingPunct="0">
        <a:spcBef>
          <a:spcPct val="0"/>
        </a:spcBef>
        <a:spcAft>
          <a:spcPct val="0"/>
        </a:spcAft>
        <a:defRPr sz="2800" b="1">
          <a:solidFill>
            <a:schemeClr val="bg1"/>
          </a:solidFill>
          <a:latin typeface="+mj-lt"/>
          <a:ea typeface="+mj-ea"/>
          <a:cs typeface="ＭＳ Ｐゴシック" charset="0"/>
        </a:defRPr>
      </a:lvl1pPr>
      <a:lvl2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charset="0"/>
          <a:ea typeface="ＭＳ Ｐゴシック" charset="0"/>
        </a:defRPr>
      </a:lvl6pPr>
      <a:lvl7pPr marL="914400" algn="ctr" rtl="0" fontAlgn="base">
        <a:spcBef>
          <a:spcPct val="0"/>
        </a:spcBef>
        <a:spcAft>
          <a:spcPct val="0"/>
        </a:spcAft>
        <a:defRPr sz="2800" b="1">
          <a:solidFill>
            <a:schemeClr val="bg1"/>
          </a:solidFill>
          <a:latin typeface="Calibri" charset="0"/>
          <a:ea typeface="ＭＳ Ｐゴシック" charset="0"/>
        </a:defRPr>
      </a:lvl7pPr>
      <a:lvl8pPr marL="1371600" algn="ctr" rtl="0" fontAlgn="base">
        <a:spcBef>
          <a:spcPct val="0"/>
        </a:spcBef>
        <a:spcAft>
          <a:spcPct val="0"/>
        </a:spcAft>
        <a:defRPr sz="2800" b="1">
          <a:solidFill>
            <a:schemeClr val="bg1"/>
          </a:solidFill>
          <a:latin typeface="Calibri" charset="0"/>
          <a:ea typeface="ＭＳ Ｐゴシック" charset="0"/>
        </a:defRPr>
      </a:lvl8pPr>
      <a:lvl9pPr marL="1828800" algn="ctr" rtl="0" fontAlgn="base">
        <a:spcBef>
          <a:spcPct val="0"/>
        </a:spcBef>
        <a:spcAft>
          <a:spcPct val="0"/>
        </a:spcAft>
        <a:defRPr sz="2800" b="1">
          <a:solidFill>
            <a:schemeClr val="bg1"/>
          </a:solidFill>
          <a:latin typeface="Calibri" charset="0"/>
          <a:ea typeface="ＭＳ Ｐゴシック"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4E4B91-3BE7-4B50-95AB-43E873F2CC47}" type="datetimeFigureOut">
              <a:rPr lang="en-US" smtClean="0"/>
              <a:pPr/>
              <a:t>5/16/2017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2711324389"/>
      </p:ext>
    </p:extLst>
  </p:cSld>
  <p:clrMap bg1="lt1" tx1="dk1" bg2="lt2" tx2="dk2" accent1="accent1" accent2="accent2" accent3="accent3" accent4="accent4" accent5="accent5" accent6="accent6" hlink="hlink" folHlink="folHlink"/>
  <p:sldLayoutIdLst>
    <p:sldLayoutId id="2147484474" r:id="rId1"/>
    <p:sldLayoutId id="2147484475" r:id="rId2"/>
    <p:sldLayoutId id="2147484476" r:id="rId3"/>
    <p:sldLayoutId id="2147484477" r:id="rId4"/>
    <p:sldLayoutId id="2147484478" r:id="rId5"/>
    <p:sldLayoutId id="2147484479" r:id="rId6"/>
    <p:sldLayoutId id="2147484480" r:id="rId7"/>
    <p:sldLayoutId id="2147484481" r:id="rId8"/>
    <p:sldLayoutId id="2147484482" r:id="rId9"/>
    <p:sldLayoutId id="2147484483" r:id="rId10"/>
    <p:sldLayoutId id="2147484484"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1.xml"/>
  <Relationship Id="rId3" Type="http://schemas.openxmlformats.org/officeDocument/2006/relationships/image" Target="../media/image1.png"/>
</Relationships>

</file>

<file path=ppt/slides/_rels/slide10.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1.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2.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3.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4.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5.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6.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7.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4.xml"/>
</Relationships>

</file>

<file path=ppt/slides/_rels/slide18.xml.rels><?xml version="1.0" encoding="UTF-8"?>

<Relationships xmlns="http://schemas.openxmlformats.org/package/2006/relationships">
  <Relationship Id="rId1" Type="http://schemas.openxmlformats.org/officeDocument/2006/relationships/slideLayout" Target="../slideLayouts/slideLayout6.xml"/>
  <Relationship Id="rId2" Type="http://schemas.openxmlformats.org/officeDocument/2006/relationships/notesSlide" Target="../notesSlides/notesSlide5.xml"/>
  <Relationship Id="rId3" Type="http://schemas.openxmlformats.org/officeDocument/2006/relationships/diagramData" Target="../diagrams/data2.xml"/>
  <Relationship Id="rId4" Type="http://schemas.openxmlformats.org/officeDocument/2006/relationships/diagramLayout" Target="../diagrams/layout2.xml"/>
  <Relationship Id="rId5" Type="http://schemas.openxmlformats.org/officeDocument/2006/relationships/diagramQuickStyle" Target="../diagrams/quickStyle2.xml"/>
  <Relationship Id="rId6" Type="http://schemas.openxmlformats.org/officeDocument/2006/relationships/diagramColors" Target="../diagrams/colors2.xml"/>
  <Relationship Id="rId7" Type="http://schemas.microsoft.com/office/2007/relationships/diagramDrawing" Target="../diagrams/drawing2.xml"/>
</Relationships>

</file>

<file path=ppt/slides/_rels/slide19.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6.xml"/>
</Relationships>

</file>

<file path=ppt/slides/_rels/slide2.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xml"/>
</Relationships>

</file>

<file path=ppt/slides/_rels/slide20.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7.xml"/>
</Relationships>

</file>

<file path=ppt/slides/_rels/slide21.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8.xml"/>
</Relationships>

</file>

<file path=ppt/slides/_rels/slide22.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9.xml"/>
</Relationships>

</file>

<file path=ppt/slides/_rels/slide23.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0.xml"/>
  <Relationship Id="rId3" Type="http://schemas.openxmlformats.org/officeDocument/2006/relationships/hyperlink" TargetMode="External" Target="http://www.accessdata.fda.gov/scripts/cder/drugsatfda/index.cfm"/>
</Relationships>

</file>

<file path=ppt/slides/_rels/slide24.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1.xml"/>
</Relationships>

</file>

<file path=ppt/slides/_rels/slide25.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2.xml"/>
</Relationships>

</file>

<file path=ppt/slides/_rels/slide26.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3.xml"/>
</Relationships>

</file>

<file path=ppt/slides/_rels/slide27.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4.xml"/>
</Relationships>

</file>

<file path=ppt/slides/_rels/slide28.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5.xml"/>
</Relationships>

</file>

<file path=ppt/slides/_rels/slide29.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
  <Relationship Id="rId1" Type="http://schemas.openxmlformats.org/officeDocument/2006/relationships/slideLayout" Target="../slideLayouts/slideLayout6.xml"/>
  <Relationship Id="rId2" Type="http://schemas.openxmlformats.org/officeDocument/2006/relationships/notesSlide" Target="../notesSlides/notesSlide3.xml"/>
  <Relationship Id="rId3" Type="http://schemas.openxmlformats.org/officeDocument/2006/relationships/diagramData" Target="../diagrams/data1.xml"/>
  <Relationship Id="rId4" Type="http://schemas.openxmlformats.org/officeDocument/2006/relationships/diagramLayout" Target="../diagrams/layout1.xml"/>
  <Relationship Id="rId5" Type="http://schemas.openxmlformats.org/officeDocument/2006/relationships/diagramQuickStyle" Target="../diagrams/quickStyle1.xml"/>
  <Relationship Id="rId6" Type="http://schemas.openxmlformats.org/officeDocument/2006/relationships/diagramColors" Target="../diagrams/colors1.xml"/>
  <Relationship Id="rId7" Type="http://schemas.microsoft.com/office/2007/relationships/diagramDrawing" Target="../diagrams/drawing1.xml"/>
</Relationships>

</file>

<file path=ppt/slides/_rels/slide30.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6.xml"/>
</Relationships>

</file>

<file path=ppt/slides/_rels/slide31.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7.xml"/>
</Relationships>

</file>

<file path=ppt/slides/_rels/slide32.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8.xml"/>
</Relationships>

</file>

<file path=ppt/slides/_rels/slide33.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9.xml"/>
</Relationships>

</file>

<file path=ppt/slides/_rels/slide34.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0.xml"/>
</Relationships>

</file>

<file path=ppt/slides/_rels/slide35.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1.xml"/>
</Relationships>

</file>

<file path=ppt/slides/_rels/slide36.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37.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2.xml"/>
</Relationships>

</file>

<file path=ppt/slides/_rels/slide38.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39.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3.xml"/>
</Relationships>

</file>

<file path=ppt/slides/_rels/slide4.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8.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9.xml.rels><?xml version="1.0" encoding="UTF-8"?>

<Relationships xmlns="http://schemas.openxmlformats.org/package/2006/relationships">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lide Number Placeholder 6"/>
          <p:cNvSpPr>
            <a:spLocks noGrp="1" noChangeArrowheads="1"/>
          </p:cNvSpPr>
          <p:nvPr>
            <p:ph type="sldNum" sz="quarter" idx="11"/>
          </p:nvPr>
        </p:nvSpPr>
        <p:spPr>
          <a:xfrm>
            <a:off x="7981950" y="6245225"/>
            <a:ext cx="944563" cy="476250"/>
          </a:xfrm>
          <a:noFill/>
          <a:ln>
            <a:miter lim="800000"/>
            <a:headEnd/>
            <a:tailEnd/>
          </a:ln>
        </p:spPr>
        <p:txBody>
          <a:bodyPr/>
          <a:lstStyle/>
          <a:p>
            <a:r>
              <a:rPr lang="en-US" altLang="en-US" dirty="0" smtClean="0"/>
              <a:t>Slide </a:t>
            </a:r>
            <a:fld id="{2048DBD3-BAE2-4420-B05C-C59463502FAC}" type="slidenum">
              <a:rPr lang="en-US" altLang="en-US" smtClean="0"/>
              <a:pPr/>
              <a:t>1</a:t>
            </a:fld>
            <a:endParaRPr lang="en-US" altLang="en-US" dirty="0" smtClean="0"/>
          </a:p>
        </p:txBody>
      </p:sp>
      <p:sp>
        <p:nvSpPr>
          <p:cNvPr id="3075" name="Rectangle 6"/>
          <p:cNvSpPr>
            <a:spLocks noChangeArrowheads="1"/>
          </p:cNvSpPr>
          <p:nvPr/>
        </p:nvSpPr>
        <p:spPr bwMode="auto">
          <a:xfrm>
            <a:off x="0" y="0"/>
            <a:ext cx="9158288" cy="1135063"/>
          </a:xfrm>
          <a:prstGeom prst="rect">
            <a:avLst/>
          </a:prstGeom>
          <a:solidFill>
            <a:srgbClr val="003366"/>
          </a:solidFill>
          <a:ln w="12700">
            <a:noFill/>
            <a:miter lim="800000"/>
            <a:headEnd/>
            <a:tailEnd/>
          </a:ln>
        </p:spPr>
        <p:txBody>
          <a:bodyPr wrap="none" anchor="ctr"/>
          <a:lstStyle/>
          <a:p>
            <a:endParaRPr lang="en-US" altLang="en-US" sz="1800" dirty="0">
              <a:latin typeface="Arial" pitchFamily="34" charset="0"/>
            </a:endParaRPr>
          </a:p>
        </p:txBody>
      </p:sp>
      <p:sp>
        <p:nvSpPr>
          <p:cNvPr id="3076" name="Text Box 7"/>
          <p:cNvSpPr txBox="1">
            <a:spLocks noChangeArrowheads="1"/>
          </p:cNvSpPr>
          <p:nvPr/>
        </p:nvSpPr>
        <p:spPr bwMode="auto">
          <a:xfrm>
            <a:off x="233363" y="2001838"/>
            <a:ext cx="8770937" cy="707886"/>
          </a:xfrm>
          <a:prstGeom prst="rect">
            <a:avLst/>
          </a:prstGeom>
          <a:noFill/>
          <a:ln w="12700">
            <a:noFill/>
            <a:miter lim="800000"/>
            <a:headEnd/>
            <a:tailEnd/>
          </a:ln>
        </p:spPr>
        <p:txBody>
          <a:bodyPr>
            <a:spAutoFit/>
          </a:bodyPr>
          <a:lstStyle/>
          <a:p>
            <a:pPr algn="ctr"/>
            <a:r>
              <a:rPr lang="en-US" altLang="en-US" sz="4000" b="1" dirty="0" smtClean="0">
                <a:solidFill>
                  <a:srgbClr val="003366"/>
                </a:solidFill>
              </a:rPr>
              <a:t> </a:t>
            </a:r>
            <a:r>
              <a:rPr lang="en-US" altLang="en-US" sz="4000" b="1" dirty="0">
                <a:solidFill>
                  <a:schemeClr val="accent6"/>
                </a:solidFill>
              </a:rPr>
              <a:t>Drug Formulary Commission</a:t>
            </a:r>
          </a:p>
        </p:txBody>
      </p:sp>
      <p:pic>
        <p:nvPicPr>
          <p:cNvPr id="3077" name="Picture 4" descr="banner"/>
          <p:cNvPicPr>
            <a:picLocks noChangeAspect="1" noChangeArrowheads="1"/>
          </p:cNvPicPr>
          <p:nvPr/>
        </p:nvPicPr>
        <p:blipFill>
          <a:blip r:embed="rId3"/>
          <a:srcRect b="8861"/>
          <a:stretch>
            <a:fillRect/>
          </a:stretch>
        </p:blipFill>
        <p:spPr bwMode="auto">
          <a:xfrm>
            <a:off x="-3175" y="223838"/>
            <a:ext cx="9158288" cy="708025"/>
          </a:xfrm>
          <a:prstGeom prst="rect">
            <a:avLst/>
          </a:prstGeom>
          <a:noFill/>
          <a:ln w="9525">
            <a:noFill/>
            <a:miter lim="800000"/>
            <a:headEnd/>
            <a:tailEnd/>
          </a:ln>
        </p:spPr>
      </p:pic>
      <p:sp>
        <p:nvSpPr>
          <p:cNvPr id="3078" name="Text Box 7"/>
          <p:cNvSpPr txBox="1">
            <a:spLocks noChangeArrowheads="1"/>
          </p:cNvSpPr>
          <p:nvPr/>
        </p:nvSpPr>
        <p:spPr bwMode="auto">
          <a:xfrm>
            <a:off x="309563" y="3854450"/>
            <a:ext cx="8616950" cy="1570038"/>
          </a:xfrm>
          <a:prstGeom prst="rect">
            <a:avLst/>
          </a:prstGeom>
          <a:noFill/>
          <a:ln w="12700">
            <a:noFill/>
            <a:miter lim="800000"/>
            <a:headEnd/>
            <a:tailEnd/>
          </a:ln>
        </p:spPr>
        <p:txBody>
          <a:bodyPr>
            <a:spAutoFit/>
          </a:bodyPr>
          <a:lstStyle/>
          <a:p>
            <a:pPr algn="ctr"/>
            <a:endParaRPr lang="en-US" altLang="en-US" b="1" dirty="0">
              <a:solidFill>
                <a:srgbClr val="003366"/>
              </a:solidFill>
            </a:endParaRPr>
          </a:p>
          <a:p>
            <a:pPr algn="ctr"/>
            <a:r>
              <a:rPr lang="en-US" altLang="en-US" b="1" dirty="0">
                <a:solidFill>
                  <a:schemeClr val="accent6"/>
                </a:solidFill>
              </a:rPr>
              <a:t>Bureau of Health Care Safety and Quality</a:t>
            </a:r>
          </a:p>
          <a:p>
            <a:pPr algn="ctr"/>
            <a:r>
              <a:rPr lang="en-US" altLang="en-US" b="1" dirty="0">
                <a:solidFill>
                  <a:schemeClr val="accent6"/>
                </a:solidFill>
              </a:rPr>
              <a:t>Department of Public Health</a:t>
            </a:r>
          </a:p>
          <a:p>
            <a:pPr algn="ctr"/>
            <a:r>
              <a:rPr lang="en-US" altLang="en-US" b="1" dirty="0" smtClean="0">
                <a:solidFill>
                  <a:schemeClr val="accent6"/>
                </a:solidFill>
              </a:rPr>
              <a:t>May 18, 2017</a:t>
            </a:r>
            <a:endParaRPr lang="en-US" altLang="en-US" dirty="0">
              <a:solidFill>
                <a:schemeClr val="accent6"/>
              </a:solidFill>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dirty="0">
                <a:solidFill>
                  <a:srgbClr val="FFFFFF"/>
                </a:solidFill>
              </a:rPr>
              <a:t>Potential IAD Drug Product Evaluation</a:t>
            </a:r>
            <a:r>
              <a:rPr lang="en-US" altLang="en-US" sz="2000" dirty="0">
                <a:solidFill>
                  <a:srgbClr val="FFFFFF"/>
                </a:solidFill>
              </a:rPr>
              <a:t/>
            </a:r>
            <a:br>
              <a:rPr lang="en-US" altLang="en-US" sz="2000" dirty="0">
                <a:solidFill>
                  <a:srgbClr val="FFFFFF"/>
                </a:solidFill>
              </a:rPr>
            </a:br>
            <a:r>
              <a:rPr lang="en-US" altLang="en-US" dirty="0" err="1" smtClean="0">
                <a:solidFill>
                  <a:srgbClr val="FFFFFF"/>
                </a:solidFill>
              </a:rPr>
              <a:t>Arymo</a:t>
            </a:r>
            <a:r>
              <a:rPr lang="en-US" altLang="en-US" dirty="0" smtClean="0">
                <a:solidFill>
                  <a:srgbClr val="FFFFFF"/>
                </a:solidFill>
              </a:rPr>
              <a:t> </a:t>
            </a:r>
            <a:r>
              <a:rPr lang="en-US" dirty="0">
                <a:solidFill>
                  <a:srgbClr val="FFFFFF"/>
                </a:solidFill>
              </a:rPr>
              <a:t>ER</a:t>
            </a:r>
            <a:r>
              <a:rPr lang="en-US" baseline="30000" dirty="0">
                <a:solidFill>
                  <a:srgbClr val="FFFFFF"/>
                </a:solidFill>
              </a:rPr>
              <a:t>®</a:t>
            </a:r>
            <a:endParaRPr lang="en-US" dirty="0"/>
          </a:p>
        </p:txBody>
      </p:sp>
      <p:sp>
        <p:nvSpPr>
          <p:cNvPr id="3" name="Content Placeholder 2"/>
          <p:cNvSpPr>
            <a:spLocks noGrp="1"/>
          </p:cNvSpPr>
          <p:nvPr>
            <p:ph idx="1"/>
          </p:nvPr>
        </p:nvSpPr>
        <p:spPr/>
        <p:txBody>
          <a:bodyPr/>
          <a:lstStyle/>
          <a:p>
            <a:r>
              <a:rPr lang="en-US" sz="2000" dirty="0" err="1" smtClean="0"/>
              <a:t>Arymo</a:t>
            </a:r>
            <a:r>
              <a:rPr lang="en-US" sz="2000" dirty="0" smtClean="0"/>
              <a:t> ER</a:t>
            </a:r>
            <a:r>
              <a:rPr lang="en-US" sz="2000" baseline="30000" dirty="0" smtClean="0"/>
              <a:t>®</a:t>
            </a:r>
            <a:r>
              <a:rPr lang="en-US" sz="2000" dirty="0" smtClean="0"/>
              <a:t> is formulated as an extended-release tablet.</a:t>
            </a:r>
            <a:r>
              <a:rPr lang="en-US" sz="2000" baseline="30000" dirty="0" smtClean="0"/>
              <a:t>1</a:t>
            </a:r>
            <a:endParaRPr lang="en-US" sz="2000" dirty="0" smtClean="0"/>
          </a:p>
          <a:p>
            <a:r>
              <a:rPr lang="en-US" sz="2000" dirty="0" smtClean="0"/>
              <a:t>The abuse-deterrent technology platform is referred to as Guardian®, which combines a polymer matrix with an injection molding process to make the tablet more difficult to manipulate.</a:t>
            </a:r>
            <a:r>
              <a:rPr lang="en-US" sz="2000" baseline="30000" dirty="0"/>
              <a:t>2</a:t>
            </a:r>
            <a:endParaRPr lang="en-US" sz="2000" dirty="0" smtClean="0"/>
          </a:p>
          <a:p>
            <a:r>
              <a:rPr lang="en-US" sz="2000" i="1" dirty="0" smtClean="0"/>
              <a:t>In vitro </a:t>
            </a:r>
            <a:r>
              <a:rPr lang="en-US" sz="2000" dirty="0" smtClean="0"/>
              <a:t>manipulation study data indicates that </a:t>
            </a:r>
            <a:r>
              <a:rPr lang="en-US" sz="2000" dirty="0" err="1" smtClean="0"/>
              <a:t>Arymo</a:t>
            </a:r>
            <a:r>
              <a:rPr lang="en-US" sz="2000" dirty="0" smtClean="0"/>
              <a:t> ER</a:t>
            </a:r>
            <a:r>
              <a:rPr lang="en-US" sz="2000" baseline="30000" dirty="0" smtClean="0"/>
              <a:t>®</a:t>
            </a:r>
            <a:r>
              <a:rPr lang="en-US" sz="2000" dirty="0" smtClean="0"/>
              <a:t> is difficult to crush or cut using household tools, and may require use of multiple tools to obtain 5% of morphine particles smaller than 500 microns.</a:t>
            </a:r>
            <a:r>
              <a:rPr lang="en-US" sz="2000" baseline="30000" dirty="0" smtClean="0"/>
              <a:t>2</a:t>
            </a:r>
            <a:endParaRPr lang="en-US" sz="2000" dirty="0" smtClean="0"/>
          </a:p>
          <a:p>
            <a:r>
              <a:rPr lang="en-US" sz="2000" dirty="0" smtClean="0"/>
              <a:t>Attempts to dissolve </a:t>
            </a:r>
            <a:r>
              <a:rPr lang="en-US" sz="2000" dirty="0" err="1" smtClean="0"/>
              <a:t>Arymo</a:t>
            </a:r>
            <a:r>
              <a:rPr lang="en-US" sz="2000" dirty="0" smtClean="0"/>
              <a:t> ER</a:t>
            </a:r>
            <a:r>
              <a:rPr lang="en-US" sz="2000" baseline="30000" dirty="0" smtClean="0"/>
              <a:t>®</a:t>
            </a:r>
            <a:r>
              <a:rPr lang="en-US" sz="2000" dirty="0" smtClean="0"/>
              <a:t> results in formation of a viscous material that is only </a:t>
            </a:r>
            <a:r>
              <a:rPr lang="en-US" sz="2000" dirty="0" err="1" smtClean="0"/>
              <a:t>syringeable</a:t>
            </a:r>
            <a:r>
              <a:rPr lang="en-US" sz="2000" dirty="0" smtClean="0"/>
              <a:t> with an 18 gauge needle, and approximately 16 to 18% of the material can be drawn up.</a:t>
            </a:r>
            <a:r>
              <a:rPr lang="en-US" sz="2000" baseline="30000" dirty="0" smtClean="0"/>
              <a:t>2</a:t>
            </a:r>
            <a:endParaRPr lang="en-US" sz="2000" dirty="0" smtClean="0"/>
          </a:p>
          <a:p>
            <a:r>
              <a:rPr lang="en-US" sz="2000" dirty="0" smtClean="0"/>
              <a:t>Efforts to extract morphine from </a:t>
            </a:r>
            <a:r>
              <a:rPr lang="en-US" sz="2000" dirty="0" err="1" smtClean="0"/>
              <a:t>Arymo</a:t>
            </a:r>
            <a:r>
              <a:rPr lang="en-US" sz="2000" dirty="0" smtClean="0"/>
              <a:t> ER</a:t>
            </a:r>
            <a:r>
              <a:rPr lang="en-US" sz="2000" baseline="30000" dirty="0" smtClean="0"/>
              <a:t>®</a:t>
            </a:r>
            <a:r>
              <a:rPr lang="en-US" sz="2000" dirty="0" smtClean="0"/>
              <a:t> tablets in large volumes of solvents is limited to less than 60% of morphine over 30 minutes.</a:t>
            </a:r>
            <a:r>
              <a:rPr lang="en-US" sz="2000" baseline="30000" dirty="0" smtClean="0"/>
              <a:t>2</a:t>
            </a:r>
            <a:endParaRPr lang="en-US" sz="2000" dirty="0" smtClean="0"/>
          </a:p>
          <a:p>
            <a:r>
              <a:rPr lang="en-US" sz="2000" dirty="0" smtClean="0"/>
              <a:t>A simulated smoking and free-base isolation study indicates that isolation of free-base morphine was not successful on three attempts, and less than 3% of morphine was released in vapor upon simulating smoking.</a:t>
            </a:r>
            <a:endParaRPr lang="en-US" sz="2000" dirty="0"/>
          </a:p>
        </p:txBody>
      </p:sp>
      <p:sp>
        <p:nvSpPr>
          <p:cNvPr id="4" name="Slide Number Placeholder 3"/>
          <p:cNvSpPr>
            <a:spLocks noGrp="1"/>
          </p:cNvSpPr>
          <p:nvPr>
            <p:ph type="sldNum" sz="quarter" idx="11"/>
          </p:nvPr>
        </p:nvSpPr>
        <p:spPr/>
        <p:txBody>
          <a:bodyPr/>
          <a:lstStyle/>
          <a:p>
            <a:pPr>
              <a:defRPr/>
            </a:pPr>
            <a:r>
              <a:rPr lang="en-US" altLang="en-US" smtClean="0">
                <a:solidFill>
                  <a:srgbClr val="000000"/>
                </a:solidFill>
              </a:rPr>
              <a:t>Slide </a:t>
            </a:r>
            <a:fld id="{8DE3B031-7C70-4991-8DFB-9E9DDFF7991E}" type="slidenum">
              <a:rPr lang="en-US" altLang="en-US" smtClean="0">
                <a:solidFill>
                  <a:srgbClr val="000000"/>
                </a:solidFill>
              </a:rPr>
              <a:pPr>
                <a:defRPr/>
              </a:pPr>
              <a:t>10</a:t>
            </a:fld>
            <a:endParaRPr lang="en-US" altLang="en-US" dirty="0">
              <a:solidFill>
                <a:srgbClr val="000000"/>
              </a:solidFill>
            </a:endParaRPr>
          </a:p>
        </p:txBody>
      </p:sp>
    </p:spTree>
    <p:extLst>
      <p:ext uri="{BB962C8B-B14F-4D97-AF65-F5344CB8AC3E}">
        <p14:creationId xmlns:p14="http://schemas.microsoft.com/office/powerpoint/2010/main" val="31727378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dirty="0">
                <a:solidFill>
                  <a:srgbClr val="FFFFFF"/>
                </a:solidFill>
              </a:rPr>
              <a:t>Potential IAD Drug Product Evaluation</a:t>
            </a:r>
            <a:r>
              <a:rPr lang="en-US" altLang="en-US" sz="2000" dirty="0">
                <a:solidFill>
                  <a:srgbClr val="FFFFFF"/>
                </a:solidFill>
              </a:rPr>
              <a:t/>
            </a:r>
            <a:br>
              <a:rPr lang="en-US" altLang="en-US" sz="2000" dirty="0">
                <a:solidFill>
                  <a:srgbClr val="FFFFFF"/>
                </a:solidFill>
              </a:rPr>
            </a:br>
            <a:r>
              <a:rPr lang="en-US" altLang="en-US" dirty="0" err="1">
                <a:solidFill>
                  <a:srgbClr val="FFFFFF"/>
                </a:solidFill>
              </a:rPr>
              <a:t>Arymo</a:t>
            </a:r>
            <a:r>
              <a:rPr lang="en-US" altLang="en-US" dirty="0">
                <a:solidFill>
                  <a:srgbClr val="FFFFFF"/>
                </a:solidFill>
              </a:rPr>
              <a:t> </a:t>
            </a:r>
            <a:r>
              <a:rPr lang="en-US" dirty="0">
                <a:solidFill>
                  <a:srgbClr val="FFFFFF"/>
                </a:solidFill>
              </a:rPr>
              <a:t>ER</a:t>
            </a:r>
            <a:r>
              <a:rPr lang="en-US" baseline="30000" dirty="0">
                <a:solidFill>
                  <a:srgbClr val="FFFFFF"/>
                </a:solidFill>
              </a:rPr>
              <a:t>®</a:t>
            </a:r>
            <a:endParaRPr lang="en-US" dirty="0"/>
          </a:p>
        </p:txBody>
      </p:sp>
      <p:sp>
        <p:nvSpPr>
          <p:cNvPr id="3" name="Content Placeholder 2"/>
          <p:cNvSpPr>
            <a:spLocks noGrp="1"/>
          </p:cNvSpPr>
          <p:nvPr>
            <p:ph idx="1"/>
          </p:nvPr>
        </p:nvSpPr>
        <p:spPr/>
        <p:txBody>
          <a:bodyPr/>
          <a:lstStyle/>
          <a:p>
            <a:r>
              <a:rPr lang="en-US" sz="3000" dirty="0" smtClean="0"/>
              <a:t>An oral clinical abuse potential study revealed that manipulated </a:t>
            </a:r>
            <a:r>
              <a:rPr lang="en-US" sz="3000" dirty="0" err="1" smtClean="0"/>
              <a:t>Arymo</a:t>
            </a:r>
            <a:r>
              <a:rPr lang="en-US" sz="3000" dirty="0" smtClean="0"/>
              <a:t> ER</a:t>
            </a:r>
            <a:r>
              <a:rPr lang="en-US" sz="3000" baseline="30000" dirty="0" smtClean="0"/>
              <a:t>®</a:t>
            </a:r>
            <a:r>
              <a:rPr lang="en-US" sz="3000" dirty="0" smtClean="0"/>
              <a:t> taken orally was associated with less drug liking than manipulated morphine ER tablets (generic MS </a:t>
            </a:r>
            <a:r>
              <a:rPr lang="en-US" sz="3000" dirty="0" err="1" smtClean="0"/>
              <a:t>Contin</a:t>
            </a:r>
            <a:r>
              <a:rPr lang="en-US" sz="3000" baseline="30000" dirty="0" smtClean="0"/>
              <a:t>®</a:t>
            </a:r>
            <a:r>
              <a:rPr lang="en-US" sz="3000" dirty="0" smtClean="0"/>
              <a:t>).</a:t>
            </a:r>
            <a:r>
              <a:rPr lang="en-US" sz="3000" baseline="30000" dirty="0" smtClean="0"/>
              <a:t>4</a:t>
            </a:r>
            <a:endParaRPr lang="en-US" sz="3000" dirty="0" smtClean="0"/>
          </a:p>
          <a:p>
            <a:r>
              <a:rPr lang="en-US" sz="3000" dirty="0" smtClean="0"/>
              <a:t>An intranasal clinical abuse potential study revealed that both low volume and high volume manipulated </a:t>
            </a:r>
            <a:r>
              <a:rPr lang="en-US" sz="3000" dirty="0" err="1"/>
              <a:t>Arymo</a:t>
            </a:r>
            <a:r>
              <a:rPr lang="en-US" sz="3000" dirty="0"/>
              <a:t> ER</a:t>
            </a:r>
            <a:r>
              <a:rPr lang="en-US" sz="3000" baseline="30000" dirty="0"/>
              <a:t>®</a:t>
            </a:r>
            <a:r>
              <a:rPr lang="en-US" sz="3000" dirty="0"/>
              <a:t> </a:t>
            </a:r>
            <a:r>
              <a:rPr lang="en-US" sz="3000" dirty="0" smtClean="0"/>
              <a:t>intranasal was associated with less drug liking than </a:t>
            </a:r>
            <a:r>
              <a:rPr lang="en-US" sz="3000" dirty="0"/>
              <a:t>manipulated morphine ER tablets (generic MS </a:t>
            </a:r>
            <a:r>
              <a:rPr lang="en-US" sz="3000" dirty="0" err="1"/>
              <a:t>Contin</a:t>
            </a:r>
            <a:r>
              <a:rPr lang="en-US" sz="3000" baseline="30000" dirty="0" smtClean="0"/>
              <a:t>®</a:t>
            </a:r>
            <a:r>
              <a:rPr lang="en-US" sz="3000" dirty="0" smtClean="0"/>
              <a:t>).</a:t>
            </a:r>
            <a:r>
              <a:rPr lang="en-US" sz="3000" baseline="30000" dirty="0" smtClean="0"/>
              <a:t>5</a:t>
            </a:r>
            <a:endParaRPr lang="en-US" sz="3000" dirty="0"/>
          </a:p>
        </p:txBody>
      </p:sp>
      <p:sp>
        <p:nvSpPr>
          <p:cNvPr id="4" name="Slide Number Placeholder 3"/>
          <p:cNvSpPr>
            <a:spLocks noGrp="1"/>
          </p:cNvSpPr>
          <p:nvPr>
            <p:ph type="sldNum" sz="quarter" idx="11"/>
          </p:nvPr>
        </p:nvSpPr>
        <p:spPr/>
        <p:txBody>
          <a:bodyPr/>
          <a:lstStyle/>
          <a:p>
            <a:pPr>
              <a:defRPr/>
            </a:pPr>
            <a:r>
              <a:rPr lang="en-US" altLang="en-US" smtClean="0">
                <a:solidFill>
                  <a:srgbClr val="000000"/>
                </a:solidFill>
              </a:rPr>
              <a:t>Slide </a:t>
            </a:r>
            <a:fld id="{8DE3B031-7C70-4991-8DFB-9E9DDFF7991E}" type="slidenum">
              <a:rPr lang="en-US" altLang="en-US" smtClean="0">
                <a:solidFill>
                  <a:srgbClr val="000000"/>
                </a:solidFill>
              </a:rPr>
              <a:pPr>
                <a:defRPr/>
              </a:pPr>
              <a:t>11</a:t>
            </a:fld>
            <a:endParaRPr lang="en-US" altLang="en-US" dirty="0">
              <a:solidFill>
                <a:srgbClr val="000000"/>
              </a:solidFill>
            </a:endParaRPr>
          </a:p>
        </p:txBody>
      </p:sp>
    </p:spTree>
    <p:extLst>
      <p:ext uri="{BB962C8B-B14F-4D97-AF65-F5344CB8AC3E}">
        <p14:creationId xmlns:p14="http://schemas.microsoft.com/office/powerpoint/2010/main" val="38549124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2058" y="0"/>
            <a:ext cx="5021942" cy="1152940"/>
          </a:xfrm>
        </p:spPr>
        <p:txBody>
          <a:bodyPr/>
          <a:lstStyle/>
          <a:p>
            <a:r>
              <a:rPr lang="en-US" sz="2000" dirty="0">
                <a:solidFill>
                  <a:srgbClr val="FFFFFF"/>
                </a:solidFill>
              </a:rPr>
              <a:t>Potential IAD Drug Product Evaluation</a:t>
            </a:r>
            <a:r>
              <a:rPr lang="en-US" altLang="en-US" sz="2000" dirty="0">
                <a:solidFill>
                  <a:srgbClr val="FFFFFF"/>
                </a:solidFill>
              </a:rPr>
              <a:t/>
            </a:r>
            <a:br>
              <a:rPr lang="en-US" altLang="en-US" sz="2000" dirty="0">
                <a:solidFill>
                  <a:srgbClr val="FFFFFF"/>
                </a:solidFill>
              </a:rPr>
            </a:br>
            <a:r>
              <a:rPr lang="en-US" altLang="en-US" dirty="0" err="1" smtClean="0">
                <a:solidFill>
                  <a:srgbClr val="FFFFFF"/>
                </a:solidFill>
              </a:rPr>
              <a:t>Arymo</a:t>
            </a:r>
            <a:r>
              <a:rPr lang="en-US" altLang="en-US" dirty="0" smtClean="0">
                <a:solidFill>
                  <a:srgbClr val="FFFFFF"/>
                </a:solidFill>
              </a:rPr>
              <a:t> </a:t>
            </a:r>
            <a:r>
              <a:rPr lang="en-US" dirty="0">
                <a:solidFill>
                  <a:srgbClr val="FFFFFF"/>
                </a:solidFill>
              </a:rPr>
              <a:t>ER</a:t>
            </a:r>
            <a:r>
              <a:rPr lang="en-US" baseline="30000" dirty="0">
                <a:solidFill>
                  <a:srgbClr val="FFFFFF"/>
                </a:solidFill>
              </a:rPr>
              <a:t>®</a:t>
            </a:r>
            <a:endParaRPr lang="en-US" dirty="0"/>
          </a:p>
        </p:txBody>
      </p:sp>
      <p:sp>
        <p:nvSpPr>
          <p:cNvPr id="3" name="Content Placeholder 2"/>
          <p:cNvSpPr>
            <a:spLocks noGrp="1"/>
          </p:cNvSpPr>
          <p:nvPr>
            <p:ph idx="1"/>
          </p:nvPr>
        </p:nvSpPr>
        <p:spPr>
          <a:xfrm>
            <a:off x="628650" y="1413163"/>
            <a:ext cx="7886700" cy="4880759"/>
          </a:xfrm>
        </p:spPr>
        <p:txBody>
          <a:bodyPr>
            <a:noAutofit/>
          </a:bodyPr>
          <a:lstStyle/>
          <a:p>
            <a:pPr>
              <a:spcBef>
                <a:spcPts val="0"/>
              </a:spcBef>
              <a:spcAft>
                <a:spcPts val="1200"/>
              </a:spcAft>
            </a:pPr>
            <a:r>
              <a:rPr lang="en-US" sz="1800" dirty="0"/>
              <a:t>Initial dose (opioid naïve adults): </a:t>
            </a:r>
            <a:r>
              <a:rPr lang="en-US" sz="1800" dirty="0" smtClean="0"/>
              <a:t>15 </a:t>
            </a:r>
            <a:r>
              <a:rPr lang="en-US" sz="1800" dirty="0"/>
              <a:t>mg </a:t>
            </a:r>
            <a:r>
              <a:rPr lang="en-US" sz="1800" dirty="0" smtClean="0"/>
              <a:t>every 8 or </a:t>
            </a:r>
            <a:r>
              <a:rPr lang="en-US" sz="1800" dirty="0"/>
              <a:t>12 </a:t>
            </a:r>
            <a:r>
              <a:rPr lang="en-US" sz="1800" dirty="0" smtClean="0"/>
              <a:t>hours.</a:t>
            </a:r>
            <a:r>
              <a:rPr lang="en-US" sz="1800" baseline="30000" dirty="0" smtClean="0"/>
              <a:t>1</a:t>
            </a:r>
            <a:endParaRPr lang="en-US" sz="1800" dirty="0"/>
          </a:p>
          <a:p>
            <a:pPr>
              <a:spcBef>
                <a:spcPts val="0"/>
              </a:spcBef>
              <a:spcAft>
                <a:spcPts val="1200"/>
              </a:spcAft>
            </a:pPr>
            <a:r>
              <a:rPr lang="en-US" sz="1800" dirty="0"/>
              <a:t>Initial dose (converting from other opioids):</a:t>
            </a:r>
            <a:r>
              <a:rPr lang="en-US" sz="1800" baseline="30000" dirty="0"/>
              <a:t> </a:t>
            </a:r>
            <a:r>
              <a:rPr lang="en-US" sz="1800" dirty="0" smtClean="0"/>
              <a:t>15 mg every 8 or 12 hours.</a:t>
            </a:r>
            <a:r>
              <a:rPr lang="en-US" sz="1800" baseline="30000" dirty="0" smtClean="0"/>
              <a:t>1</a:t>
            </a:r>
            <a:endParaRPr lang="en-US" sz="1800" baseline="30000" dirty="0"/>
          </a:p>
          <a:p>
            <a:pPr>
              <a:spcBef>
                <a:spcPts val="0"/>
              </a:spcBef>
              <a:spcAft>
                <a:spcPts val="1200"/>
              </a:spcAft>
            </a:pPr>
            <a:r>
              <a:rPr lang="en-US" sz="1800" dirty="0" smtClean="0"/>
              <a:t>Mean (standard deviation [SD]) </a:t>
            </a:r>
            <a:r>
              <a:rPr lang="en-US" sz="1800" dirty="0"/>
              <a:t>time to peak plasma concentration (</a:t>
            </a:r>
            <a:r>
              <a:rPr lang="en-US" sz="1800" dirty="0" err="1"/>
              <a:t>T</a:t>
            </a:r>
            <a:r>
              <a:rPr lang="en-US" sz="1800" baseline="-25000" dirty="0" err="1"/>
              <a:t>max</a:t>
            </a:r>
            <a:r>
              <a:rPr lang="en-US" sz="1800" dirty="0"/>
              <a:t>) of </a:t>
            </a:r>
            <a:r>
              <a:rPr lang="en-US" sz="1800" dirty="0" smtClean="0"/>
              <a:t>an intact </a:t>
            </a:r>
            <a:r>
              <a:rPr lang="en-US" sz="1800" dirty="0" err="1" smtClean="0"/>
              <a:t>Arymo</a:t>
            </a:r>
            <a:r>
              <a:rPr lang="en-US" sz="1800" dirty="0" smtClean="0"/>
              <a:t> ER</a:t>
            </a:r>
            <a:r>
              <a:rPr lang="en-US" sz="1800" baseline="30000" dirty="0" smtClean="0"/>
              <a:t>®</a:t>
            </a:r>
            <a:r>
              <a:rPr lang="en-US" sz="1800" dirty="0" smtClean="0"/>
              <a:t> tablet taken orally in the oral clinical abuse potential study was 3.6 (1.1) hours.</a:t>
            </a:r>
            <a:r>
              <a:rPr lang="en-US" sz="1800" baseline="30000" dirty="0"/>
              <a:t>4</a:t>
            </a:r>
            <a:endParaRPr lang="en-US" sz="1800" baseline="-25000" dirty="0"/>
          </a:p>
          <a:p>
            <a:pPr>
              <a:spcBef>
                <a:spcPts val="0"/>
              </a:spcBef>
              <a:spcAft>
                <a:spcPts val="1200"/>
              </a:spcAft>
            </a:pPr>
            <a:r>
              <a:rPr lang="en-US" sz="1800" dirty="0" smtClean="0"/>
              <a:t>Mean (SD) </a:t>
            </a:r>
            <a:r>
              <a:rPr lang="en-US" sz="1800" dirty="0" err="1"/>
              <a:t>T</a:t>
            </a:r>
            <a:r>
              <a:rPr lang="en-US" sz="1800" baseline="-25000" dirty="0" err="1"/>
              <a:t>max</a:t>
            </a:r>
            <a:r>
              <a:rPr lang="en-US" sz="1800" dirty="0"/>
              <a:t> for </a:t>
            </a:r>
            <a:r>
              <a:rPr lang="en-US" sz="1800" dirty="0" smtClean="0"/>
              <a:t>manipulated </a:t>
            </a:r>
            <a:r>
              <a:rPr lang="en-US" sz="1800" dirty="0" err="1" smtClean="0"/>
              <a:t>Arymo</a:t>
            </a:r>
            <a:r>
              <a:rPr lang="en-US" sz="1800" dirty="0" smtClean="0"/>
              <a:t> </a:t>
            </a:r>
            <a:r>
              <a:rPr lang="en-US" sz="1800" dirty="0"/>
              <a:t>ER</a:t>
            </a:r>
            <a:r>
              <a:rPr lang="en-US" sz="1800" baseline="30000" dirty="0"/>
              <a:t>®</a:t>
            </a:r>
            <a:r>
              <a:rPr lang="en-US" sz="1800" dirty="0"/>
              <a:t> </a:t>
            </a:r>
            <a:r>
              <a:rPr lang="en-US" sz="1800" dirty="0" smtClean="0"/>
              <a:t>tablets taken orally in the oral clinical abuse potential study was 2.0 (0.7) hours; however, the mean (SD) plasma exposure (AUC) to morphine was slightly lower for the manipulated </a:t>
            </a:r>
            <a:r>
              <a:rPr lang="en-US" sz="1800" dirty="0" err="1" smtClean="0"/>
              <a:t>Arymo</a:t>
            </a:r>
            <a:r>
              <a:rPr lang="en-US" sz="1800" dirty="0" smtClean="0"/>
              <a:t> ER</a:t>
            </a:r>
            <a:r>
              <a:rPr lang="en-US" sz="1800" baseline="30000" dirty="0" smtClean="0"/>
              <a:t>®</a:t>
            </a:r>
            <a:r>
              <a:rPr lang="en-US" sz="1800" dirty="0" smtClean="0"/>
              <a:t> compared to intact (</a:t>
            </a:r>
            <a:r>
              <a:rPr lang="en-US" sz="1800" dirty="0">
                <a:ea typeface="Calibri"/>
              </a:rPr>
              <a:t>159.3 [36.8] </a:t>
            </a:r>
            <a:r>
              <a:rPr lang="en-US" sz="1800" dirty="0" err="1">
                <a:ea typeface="Calibri"/>
              </a:rPr>
              <a:t>ng●hr</a:t>
            </a:r>
            <a:r>
              <a:rPr lang="en-US" sz="1800" dirty="0">
                <a:ea typeface="Calibri"/>
              </a:rPr>
              <a:t>/mL versus 168.0 [53.6] </a:t>
            </a:r>
            <a:r>
              <a:rPr lang="en-US" sz="1800" dirty="0" err="1">
                <a:ea typeface="Calibri"/>
              </a:rPr>
              <a:t>ng●hr</a:t>
            </a:r>
            <a:r>
              <a:rPr lang="en-US" sz="1800" dirty="0">
                <a:ea typeface="Calibri"/>
              </a:rPr>
              <a:t>/mL, </a:t>
            </a:r>
            <a:r>
              <a:rPr lang="en-US" sz="1800" dirty="0" smtClean="0">
                <a:ea typeface="Calibri"/>
              </a:rPr>
              <a:t>respectively)</a:t>
            </a:r>
            <a:r>
              <a:rPr lang="en-US" sz="1800" baseline="30000" dirty="0">
                <a:ea typeface="Calibri"/>
              </a:rPr>
              <a:t>4</a:t>
            </a:r>
            <a:endParaRPr lang="en-US" sz="1800" dirty="0"/>
          </a:p>
          <a:p>
            <a:pPr>
              <a:spcBef>
                <a:spcPts val="0"/>
              </a:spcBef>
              <a:spcAft>
                <a:spcPts val="1200"/>
              </a:spcAft>
            </a:pPr>
            <a:r>
              <a:rPr lang="en-US" sz="1800" i="1" dirty="0" smtClean="0"/>
              <a:t>In vitro </a:t>
            </a:r>
            <a:r>
              <a:rPr lang="en-US" sz="1800" dirty="0" smtClean="0"/>
              <a:t>data indicates that as alcohol concentrations increase, the release rate of morphine from </a:t>
            </a:r>
            <a:r>
              <a:rPr lang="en-US" sz="1800" dirty="0" err="1" smtClean="0"/>
              <a:t>Arymo</a:t>
            </a:r>
            <a:r>
              <a:rPr lang="en-US" sz="1800" dirty="0" smtClean="0"/>
              <a:t> ER</a:t>
            </a:r>
            <a:r>
              <a:rPr lang="en-US" sz="1800" baseline="30000" dirty="0" smtClean="0"/>
              <a:t>®</a:t>
            </a:r>
            <a:r>
              <a:rPr lang="en-US" sz="1800" dirty="0" smtClean="0"/>
              <a:t> is slower.</a:t>
            </a:r>
            <a:r>
              <a:rPr lang="en-US" sz="1800" baseline="30000" dirty="0" smtClean="0"/>
              <a:t>2</a:t>
            </a:r>
            <a:endParaRPr lang="en-US" sz="1800" dirty="0" smtClean="0"/>
          </a:p>
          <a:p>
            <a:pPr>
              <a:spcBef>
                <a:spcPts val="0"/>
              </a:spcBef>
              <a:spcAft>
                <a:spcPts val="1200"/>
              </a:spcAft>
            </a:pPr>
            <a:r>
              <a:rPr lang="en-US" sz="1800" dirty="0" smtClean="0"/>
              <a:t>There is no clinically significant food effect on </a:t>
            </a:r>
            <a:r>
              <a:rPr lang="en-US" sz="1800" dirty="0" err="1" smtClean="0"/>
              <a:t>Arymo</a:t>
            </a:r>
            <a:r>
              <a:rPr lang="en-US" sz="1800" dirty="0" smtClean="0"/>
              <a:t> ER</a:t>
            </a:r>
            <a:r>
              <a:rPr lang="en-US" sz="1800" baseline="30000" dirty="0" smtClean="0"/>
              <a:t>®</a:t>
            </a:r>
            <a:r>
              <a:rPr lang="en-US" sz="1800" dirty="0" smtClean="0"/>
              <a:t>; however, </a:t>
            </a:r>
            <a:r>
              <a:rPr lang="en-US" sz="1800" dirty="0" err="1" smtClean="0"/>
              <a:t>T</a:t>
            </a:r>
            <a:r>
              <a:rPr lang="en-US" sz="1800" baseline="-25000" dirty="0" err="1" smtClean="0"/>
              <a:t>max</a:t>
            </a:r>
            <a:r>
              <a:rPr lang="en-US" sz="1800" dirty="0" smtClean="0"/>
              <a:t> may be delayed by approximately 2 hours.</a:t>
            </a:r>
            <a:r>
              <a:rPr lang="en-US" sz="1800" baseline="30000" dirty="0" smtClean="0"/>
              <a:t>1</a:t>
            </a:r>
            <a:endParaRPr lang="en-US" sz="1800" dirty="0"/>
          </a:p>
        </p:txBody>
      </p:sp>
      <p:sp>
        <p:nvSpPr>
          <p:cNvPr id="4" name="Slide Number Placeholder 3"/>
          <p:cNvSpPr>
            <a:spLocks noGrp="1"/>
          </p:cNvSpPr>
          <p:nvPr>
            <p:ph type="sldNum" sz="quarter" idx="11"/>
          </p:nvPr>
        </p:nvSpPr>
        <p:spPr/>
        <p:txBody>
          <a:bodyPr/>
          <a:lstStyle/>
          <a:p>
            <a:pPr>
              <a:defRPr/>
            </a:pPr>
            <a:r>
              <a:rPr lang="en-US" altLang="en-US" dirty="0" smtClean="0">
                <a:solidFill>
                  <a:srgbClr val="000000"/>
                </a:solidFill>
              </a:rPr>
              <a:t>Slide </a:t>
            </a:r>
            <a:fld id="{8DE3B031-7C70-4991-8DFB-9E9DDFF7991E}" type="slidenum">
              <a:rPr lang="en-US" altLang="en-US" smtClean="0">
                <a:solidFill>
                  <a:srgbClr val="000000"/>
                </a:solidFill>
              </a:rPr>
              <a:pPr>
                <a:defRPr/>
              </a:pPr>
              <a:t>12</a:t>
            </a:fld>
            <a:endParaRPr lang="en-US" altLang="en-US" dirty="0">
              <a:solidFill>
                <a:srgbClr val="000000"/>
              </a:solidFill>
            </a:endParaRPr>
          </a:p>
        </p:txBody>
      </p:sp>
    </p:spTree>
    <p:extLst>
      <p:ext uri="{BB962C8B-B14F-4D97-AF65-F5344CB8AC3E}">
        <p14:creationId xmlns:p14="http://schemas.microsoft.com/office/powerpoint/2010/main" val="375936035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51313" y="0"/>
            <a:ext cx="4818062" cy="1088571"/>
          </a:xfrm>
        </p:spPr>
        <p:txBody>
          <a:bodyPr/>
          <a:lstStyle/>
          <a:p>
            <a:r>
              <a:rPr lang="en-US" sz="2000" dirty="0"/>
              <a:t>Potential IAD Drug Product Evaluation</a:t>
            </a:r>
            <a:r>
              <a:rPr lang="en-US" altLang="en-US" sz="2000" dirty="0"/>
              <a:t/>
            </a:r>
            <a:br>
              <a:rPr lang="en-US" altLang="en-US" sz="2000" dirty="0"/>
            </a:br>
            <a:r>
              <a:rPr lang="en-US" altLang="en-US" dirty="0" err="1" smtClean="0"/>
              <a:t>Arymo</a:t>
            </a:r>
            <a:r>
              <a:rPr lang="en-US" altLang="en-US" dirty="0" smtClean="0"/>
              <a:t> </a:t>
            </a:r>
            <a:r>
              <a:rPr lang="en-US" dirty="0" smtClean="0"/>
              <a:t>ER</a:t>
            </a:r>
            <a:r>
              <a:rPr lang="en-US" baseline="30000" dirty="0"/>
              <a:t>®</a:t>
            </a:r>
            <a:endParaRPr lang="en-US" dirty="0"/>
          </a:p>
        </p:txBody>
      </p:sp>
      <p:sp>
        <p:nvSpPr>
          <p:cNvPr id="3" name="Content Placeholder 2"/>
          <p:cNvSpPr>
            <a:spLocks noGrp="1"/>
          </p:cNvSpPr>
          <p:nvPr>
            <p:ph idx="1"/>
          </p:nvPr>
        </p:nvSpPr>
        <p:spPr>
          <a:xfrm>
            <a:off x="457200" y="1341912"/>
            <a:ext cx="8229600" cy="4784251"/>
          </a:xfrm>
        </p:spPr>
        <p:txBody>
          <a:bodyPr/>
          <a:lstStyle/>
          <a:p>
            <a:pPr lvl="0"/>
            <a:r>
              <a:rPr lang="en-US" sz="2400" dirty="0" err="1" smtClean="0">
                <a:solidFill>
                  <a:srgbClr val="000000"/>
                </a:solidFill>
              </a:rPr>
              <a:t>Arymo</a:t>
            </a:r>
            <a:r>
              <a:rPr lang="en-US" sz="2400" dirty="0" smtClean="0">
                <a:solidFill>
                  <a:srgbClr val="000000"/>
                </a:solidFill>
              </a:rPr>
              <a:t> </a:t>
            </a:r>
            <a:r>
              <a:rPr lang="en-US" sz="2400" dirty="0">
                <a:solidFill>
                  <a:srgbClr val="000000"/>
                </a:solidFill>
              </a:rPr>
              <a:t>ER</a:t>
            </a:r>
            <a:r>
              <a:rPr lang="en-US" sz="2400" baseline="30000" dirty="0">
                <a:solidFill>
                  <a:srgbClr val="000000"/>
                </a:solidFill>
              </a:rPr>
              <a:t>®</a:t>
            </a:r>
            <a:r>
              <a:rPr lang="en-US" sz="2400" dirty="0">
                <a:solidFill>
                  <a:srgbClr val="000000"/>
                </a:solidFill>
              </a:rPr>
              <a:t> is subject to the requirements of the Extended-Release and Long-Acting (ER/LA) Risk Evaluation and Mitigation Strategies (REMS) program.</a:t>
            </a:r>
            <a:r>
              <a:rPr lang="en-US" sz="2400" baseline="30000" dirty="0">
                <a:solidFill>
                  <a:srgbClr val="000000"/>
                </a:solidFill>
              </a:rPr>
              <a:t>2</a:t>
            </a:r>
          </a:p>
          <a:p>
            <a:pPr marL="0" lvl="0" indent="0">
              <a:buNone/>
            </a:pPr>
            <a:endParaRPr lang="en-US" sz="2000" dirty="0" smtClean="0">
              <a:solidFill>
                <a:srgbClr val="000000"/>
              </a:solidFill>
            </a:endParaRPr>
          </a:p>
          <a:p>
            <a:pPr lvl="0"/>
            <a:endParaRPr lang="en-US" sz="2000" dirty="0">
              <a:solidFill>
                <a:srgbClr val="000000"/>
              </a:solidFill>
            </a:endParaRPr>
          </a:p>
          <a:p>
            <a:pPr lvl="0"/>
            <a:endParaRPr lang="en-US" sz="2000" dirty="0" smtClean="0">
              <a:solidFill>
                <a:srgbClr val="000000"/>
              </a:solidFill>
            </a:endParaRPr>
          </a:p>
          <a:p>
            <a:pPr lvl="0"/>
            <a:endParaRPr lang="en-US" sz="2000" dirty="0" smtClean="0">
              <a:solidFill>
                <a:srgbClr val="000000"/>
              </a:solidFill>
            </a:endParaRPr>
          </a:p>
          <a:p>
            <a:pPr lvl="0"/>
            <a:endParaRPr lang="en-US" sz="2400" dirty="0" smtClean="0">
              <a:solidFill>
                <a:srgbClr val="000000"/>
              </a:solidFill>
            </a:endParaRPr>
          </a:p>
          <a:p>
            <a:pPr lvl="0"/>
            <a:endParaRPr lang="en-US" sz="2400" dirty="0">
              <a:solidFill>
                <a:srgbClr val="000000"/>
              </a:solidFill>
            </a:endParaRPr>
          </a:p>
          <a:p>
            <a:pPr lvl="0"/>
            <a:r>
              <a:rPr lang="en-US" sz="2400" dirty="0" smtClean="0">
                <a:solidFill>
                  <a:srgbClr val="000000"/>
                </a:solidFill>
              </a:rPr>
              <a:t>Final </a:t>
            </a:r>
            <a:r>
              <a:rPr lang="en-US" sz="2400" dirty="0">
                <a:solidFill>
                  <a:srgbClr val="000000"/>
                </a:solidFill>
              </a:rPr>
              <a:t>report submissions of formal observational </a:t>
            </a:r>
            <a:r>
              <a:rPr lang="en-US" sz="2400" dirty="0" smtClean="0">
                <a:solidFill>
                  <a:srgbClr val="000000"/>
                </a:solidFill>
              </a:rPr>
              <a:t>studies, </a:t>
            </a:r>
            <a:r>
              <a:rPr lang="en-US" sz="2400" dirty="0">
                <a:solidFill>
                  <a:srgbClr val="000000"/>
                </a:solidFill>
              </a:rPr>
              <a:t>intended to determine if the abuse-deterrent properties of </a:t>
            </a:r>
            <a:r>
              <a:rPr lang="en-US" sz="2400" dirty="0" err="1" smtClean="0">
                <a:solidFill>
                  <a:srgbClr val="000000"/>
                </a:solidFill>
              </a:rPr>
              <a:t>Arymo</a:t>
            </a:r>
            <a:r>
              <a:rPr lang="en-US" sz="2400" dirty="0" smtClean="0">
                <a:solidFill>
                  <a:srgbClr val="000000"/>
                </a:solidFill>
              </a:rPr>
              <a:t> </a:t>
            </a:r>
            <a:r>
              <a:rPr lang="en-US" sz="2400" dirty="0">
                <a:solidFill>
                  <a:srgbClr val="000000"/>
                </a:solidFill>
              </a:rPr>
              <a:t>ER</a:t>
            </a:r>
            <a:r>
              <a:rPr lang="en-US" sz="2400" baseline="30000" dirty="0">
                <a:solidFill>
                  <a:srgbClr val="000000"/>
                </a:solidFill>
              </a:rPr>
              <a:t>®</a:t>
            </a:r>
            <a:r>
              <a:rPr lang="en-US" sz="2400" dirty="0">
                <a:solidFill>
                  <a:srgbClr val="000000"/>
                </a:solidFill>
              </a:rPr>
              <a:t> reduce abuse in the </a:t>
            </a:r>
            <a:r>
              <a:rPr lang="en-US" sz="2400" dirty="0" smtClean="0">
                <a:solidFill>
                  <a:srgbClr val="000000"/>
                </a:solidFill>
              </a:rPr>
              <a:t>community, </a:t>
            </a:r>
            <a:r>
              <a:rPr lang="en-US" sz="2400" dirty="0">
                <a:solidFill>
                  <a:srgbClr val="000000"/>
                </a:solidFill>
              </a:rPr>
              <a:t>are due to the FDA in </a:t>
            </a:r>
            <a:r>
              <a:rPr lang="en-US" sz="2400" dirty="0" smtClean="0">
                <a:solidFill>
                  <a:srgbClr val="000000"/>
                </a:solidFill>
              </a:rPr>
              <a:t>March of 2022.</a:t>
            </a:r>
            <a:r>
              <a:rPr lang="en-US" sz="2400" baseline="30000" dirty="0" smtClean="0">
                <a:solidFill>
                  <a:srgbClr val="000000"/>
                </a:solidFill>
              </a:rPr>
              <a:t>13</a:t>
            </a:r>
            <a:endParaRPr lang="en-US" sz="2400" dirty="0">
              <a:solidFill>
                <a:srgbClr val="000000"/>
              </a:solidFill>
            </a:endParaRPr>
          </a:p>
          <a:p>
            <a:pPr marL="0" indent="0">
              <a:buNone/>
            </a:pPr>
            <a:endParaRPr lang="en-US" sz="1600" dirty="0"/>
          </a:p>
        </p:txBody>
      </p:sp>
      <p:sp>
        <p:nvSpPr>
          <p:cNvPr id="4" name="Slide Number Placeholder 3"/>
          <p:cNvSpPr>
            <a:spLocks noGrp="1"/>
          </p:cNvSpPr>
          <p:nvPr>
            <p:ph type="sldNum" sz="quarter" idx="11"/>
          </p:nvPr>
        </p:nvSpPr>
        <p:spPr/>
        <p:txBody>
          <a:bodyPr/>
          <a:lstStyle/>
          <a:p>
            <a:pPr>
              <a:defRPr/>
            </a:pPr>
            <a:r>
              <a:rPr lang="en-US" altLang="en-US" smtClean="0">
                <a:solidFill>
                  <a:srgbClr val="000000"/>
                </a:solidFill>
              </a:rPr>
              <a:t>Slide </a:t>
            </a:r>
            <a:fld id="{8DE3B031-7C70-4991-8DFB-9E9DDFF7991E}" type="slidenum">
              <a:rPr lang="en-US" altLang="en-US" smtClean="0">
                <a:solidFill>
                  <a:srgbClr val="000000"/>
                </a:solidFill>
              </a:rPr>
              <a:pPr>
                <a:defRPr/>
              </a:pPr>
              <a:t>13</a:t>
            </a:fld>
            <a:endParaRPr lang="en-US" altLang="en-US" dirty="0">
              <a:solidFill>
                <a:srgbClr val="000000"/>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2040320607"/>
              </p:ext>
            </p:extLst>
          </p:nvPr>
        </p:nvGraphicFramePr>
        <p:xfrm>
          <a:off x="762000" y="2590800"/>
          <a:ext cx="7705728" cy="2103120"/>
        </p:xfrm>
        <a:graphic>
          <a:graphicData uri="http://schemas.openxmlformats.org/drawingml/2006/table">
            <a:tbl>
              <a:tblPr firstRow="1" bandRow="1">
                <a:tableStyleId>{5C22544A-7EE6-4342-B048-85BDC9FD1C3A}</a:tableStyleId>
              </a:tblPr>
              <a:tblGrid>
                <a:gridCol w="1926432"/>
                <a:gridCol w="1926432"/>
                <a:gridCol w="1926432"/>
                <a:gridCol w="1926432"/>
              </a:tblGrid>
              <a:tr h="370840">
                <a:tc>
                  <a:txBody>
                    <a:bodyPr/>
                    <a:lstStyle/>
                    <a:p>
                      <a:endParaRPr lang="en-US" sz="2400" dirty="0"/>
                    </a:p>
                  </a:txBody>
                  <a:tcPr/>
                </a:tc>
                <a:tc>
                  <a:txBody>
                    <a:bodyPr/>
                    <a:lstStyle/>
                    <a:p>
                      <a:pPr algn="ctr"/>
                      <a:r>
                        <a:rPr lang="en-US" sz="2400" dirty="0" smtClean="0">
                          <a:solidFill>
                            <a:schemeClr val="tx1"/>
                          </a:solidFill>
                        </a:rPr>
                        <a:t>Oral ADF</a:t>
                      </a:r>
                      <a:endParaRPr lang="en-US" sz="2400" dirty="0">
                        <a:solidFill>
                          <a:schemeClr val="tx1"/>
                        </a:solidFill>
                      </a:endParaRPr>
                    </a:p>
                  </a:txBody>
                  <a:tcPr anchor="ctr"/>
                </a:tc>
                <a:tc>
                  <a:txBody>
                    <a:bodyPr/>
                    <a:lstStyle/>
                    <a:p>
                      <a:pPr algn="ctr"/>
                      <a:r>
                        <a:rPr lang="en-US" sz="2400" dirty="0" smtClean="0">
                          <a:solidFill>
                            <a:schemeClr val="tx1"/>
                          </a:solidFill>
                        </a:rPr>
                        <a:t>Intranasal ADF</a:t>
                      </a:r>
                      <a:endParaRPr lang="en-US" sz="2400" dirty="0">
                        <a:solidFill>
                          <a:schemeClr val="tx1"/>
                        </a:solidFill>
                      </a:endParaRPr>
                    </a:p>
                  </a:txBody>
                  <a:tcPr anchor="ctr"/>
                </a:tc>
                <a:tc>
                  <a:txBody>
                    <a:bodyPr/>
                    <a:lstStyle/>
                    <a:p>
                      <a:pPr algn="ctr"/>
                      <a:r>
                        <a:rPr lang="en-US" sz="2400" dirty="0" smtClean="0">
                          <a:solidFill>
                            <a:schemeClr val="tx1"/>
                          </a:solidFill>
                        </a:rPr>
                        <a:t>Intravenous</a:t>
                      </a:r>
                      <a:r>
                        <a:rPr lang="en-US" sz="2400" baseline="0" dirty="0" smtClean="0">
                          <a:solidFill>
                            <a:schemeClr val="tx1"/>
                          </a:solidFill>
                        </a:rPr>
                        <a:t> ADF</a:t>
                      </a:r>
                      <a:endParaRPr lang="en-US" sz="2400" dirty="0">
                        <a:solidFill>
                          <a:schemeClr val="tx1"/>
                        </a:solidFill>
                      </a:endParaRPr>
                    </a:p>
                  </a:txBody>
                  <a:tcPr anchor="ctr"/>
                </a:tc>
              </a:tr>
              <a:tr h="370840">
                <a:tc>
                  <a:txBody>
                    <a:bodyPr/>
                    <a:lstStyle/>
                    <a:p>
                      <a:r>
                        <a:rPr lang="en-US" sz="2400" dirty="0" smtClean="0"/>
                        <a:t>FDA</a:t>
                      </a:r>
                      <a:r>
                        <a:rPr lang="en-US" sz="2400" baseline="0" dirty="0" smtClean="0"/>
                        <a:t> Advisory Committee</a:t>
                      </a:r>
                      <a:r>
                        <a:rPr lang="en-US" sz="2400" baseline="30000" dirty="0" smtClean="0"/>
                        <a:t>6</a:t>
                      </a:r>
                      <a:endParaRPr lang="en-US" sz="2400" dirty="0"/>
                    </a:p>
                  </a:txBody>
                  <a:tcPr anchor="ctr"/>
                </a:tc>
                <a:tc>
                  <a:txBody>
                    <a:bodyPr/>
                    <a:lstStyle/>
                    <a:p>
                      <a:pPr algn="ctr"/>
                      <a:r>
                        <a:rPr lang="en-US" sz="2400" dirty="0" smtClean="0"/>
                        <a:t>16-3 vote</a:t>
                      </a:r>
                      <a:r>
                        <a:rPr lang="en-US" sz="2400" baseline="0" dirty="0" smtClean="0"/>
                        <a:t> in favor</a:t>
                      </a:r>
                      <a:endParaRPr lang="en-US" sz="2400" dirty="0"/>
                    </a:p>
                  </a:txBody>
                  <a:tcPr anchor="ctr"/>
                </a:tc>
                <a:tc>
                  <a:txBody>
                    <a:bodyPr/>
                    <a:lstStyle/>
                    <a:p>
                      <a:pPr algn="ctr"/>
                      <a:r>
                        <a:rPr lang="en-US" sz="2400" dirty="0" smtClean="0"/>
                        <a:t>18-1 vote in favor</a:t>
                      </a:r>
                      <a:endParaRPr lang="en-US" sz="2400" dirty="0"/>
                    </a:p>
                  </a:txBody>
                  <a:tcPr anchor="ctr"/>
                </a:tc>
                <a:tc>
                  <a:txBody>
                    <a:bodyPr/>
                    <a:lstStyle/>
                    <a:p>
                      <a:pPr algn="ctr"/>
                      <a:r>
                        <a:rPr lang="en-US" sz="2400" dirty="0" smtClean="0"/>
                        <a:t>18-1 vote in favor</a:t>
                      </a:r>
                      <a:endParaRPr lang="en-US" sz="2400" dirty="0"/>
                    </a:p>
                  </a:txBody>
                  <a:tcPr anchor="ctr"/>
                </a:tc>
              </a:tr>
              <a:tr h="370840">
                <a:tc>
                  <a:txBody>
                    <a:bodyPr/>
                    <a:lstStyle/>
                    <a:p>
                      <a:r>
                        <a:rPr lang="en-US" sz="2400" dirty="0" smtClean="0"/>
                        <a:t>FDA Labeling</a:t>
                      </a:r>
                      <a:r>
                        <a:rPr lang="en-US" sz="2400" baseline="30000" dirty="0" smtClean="0"/>
                        <a:t>7</a:t>
                      </a:r>
                      <a:endParaRPr lang="en-US" sz="2400" dirty="0"/>
                    </a:p>
                  </a:txBody>
                  <a:tcPr anchor="ctr"/>
                </a:tc>
                <a:tc>
                  <a:txBody>
                    <a:bodyPr/>
                    <a:lstStyle/>
                    <a:p>
                      <a:pPr algn="ctr"/>
                      <a:r>
                        <a:rPr lang="en-US" sz="2400" dirty="0" smtClean="0"/>
                        <a:t>Yes</a:t>
                      </a:r>
                      <a:endParaRPr lang="en-US" sz="2400" dirty="0"/>
                    </a:p>
                  </a:txBody>
                  <a:tcPr anchor="ctr"/>
                </a:tc>
                <a:tc>
                  <a:txBody>
                    <a:bodyPr/>
                    <a:lstStyle/>
                    <a:p>
                      <a:pPr algn="ctr"/>
                      <a:r>
                        <a:rPr lang="en-US" sz="2400" dirty="0" smtClean="0"/>
                        <a:t>No</a:t>
                      </a:r>
                      <a:endParaRPr lang="en-US" sz="2400" dirty="0"/>
                    </a:p>
                  </a:txBody>
                  <a:tcPr anchor="ctr"/>
                </a:tc>
                <a:tc>
                  <a:txBody>
                    <a:bodyPr/>
                    <a:lstStyle/>
                    <a:p>
                      <a:pPr algn="ctr"/>
                      <a:r>
                        <a:rPr lang="en-US" sz="2400" dirty="0" smtClean="0"/>
                        <a:t>Yes</a:t>
                      </a:r>
                      <a:endParaRPr lang="en-US" sz="2400" dirty="0"/>
                    </a:p>
                  </a:txBody>
                  <a:tcPr anchor="ctr"/>
                </a:tc>
              </a:tr>
            </a:tbl>
          </a:graphicData>
        </a:graphic>
      </p:graphicFrame>
    </p:spTree>
    <p:extLst>
      <p:ext uri="{BB962C8B-B14F-4D97-AF65-F5344CB8AC3E}">
        <p14:creationId xmlns:p14="http://schemas.microsoft.com/office/powerpoint/2010/main" val="267966598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dirty="0">
                <a:solidFill>
                  <a:srgbClr val="FFFFFF"/>
                </a:solidFill>
              </a:rPr>
              <a:t>Potential IAD Drug Product Evaluation</a:t>
            </a:r>
            <a:r>
              <a:rPr lang="en-US" altLang="en-US" dirty="0">
                <a:solidFill>
                  <a:srgbClr val="FFFFFF"/>
                </a:solidFill>
              </a:rPr>
              <a:t/>
            </a:r>
            <a:br>
              <a:rPr lang="en-US" altLang="en-US" dirty="0">
                <a:solidFill>
                  <a:srgbClr val="FFFFFF"/>
                </a:solidFill>
              </a:rPr>
            </a:br>
            <a:r>
              <a:rPr lang="en-US" altLang="en-US" dirty="0" err="1" smtClean="0">
                <a:solidFill>
                  <a:srgbClr val="FFFFFF"/>
                </a:solidFill>
              </a:rPr>
              <a:t>Arymo</a:t>
            </a:r>
            <a:r>
              <a:rPr lang="en-US" altLang="en-US" dirty="0" smtClean="0">
                <a:solidFill>
                  <a:srgbClr val="FFFFFF"/>
                </a:solidFill>
              </a:rPr>
              <a:t> </a:t>
            </a:r>
            <a:r>
              <a:rPr lang="en-US" dirty="0">
                <a:solidFill>
                  <a:srgbClr val="FFFFFF"/>
                </a:solidFill>
              </a:rPr>
              <a:t>ER</a:t>
            </a:r>
            <a:r>
              <a:rPr lang="en-US" baseline="30000" dirty="0">
                <a:solidFill>
                  <a:srgbClr val="FFFFFF"/>
                </a:solidFill>
              </a:rPr>
              <a:t>®</a:t>
            </a:r>
            <a:endParaRPr lang="en-US" dirty="0"/>
          </a:p>
        </p:txBody>
      </p:sp>
      <p:sp>
        <p:nvSpPr>
          <p:cNvPr id="3" name="Content Placeholder 2"/>
          <p:cNvSpPr>
            <a:spLocks noGrp="1"/>
          </p:cNvSpPr>
          <p:nvPr>
            <p:ph idx="1"/>
          </p:nvPr>
        </p:nvSpPr>
        <p:spPr>
          <a:xfrm>
            <a:off x="457200" y="1314450"/>
            <a:ext cx="8229600" cy="5210720"/>
          </a:xfrm>
        </p:spPr>
        <p:txBody>
          <a:bodyPr/>
          <a:lstStyle/>
          <a:p>
            <a:pPr marL="0" indent="0" algn="ctr">
              <a:buNone/>
            </a:pPr>
            <a:r>
              <a:rPr lang="en-US" sz="2800" b="1" dirty="0" err="1" smtClean="0"/>
              <a:t>Arymo</a:t>
            </a:r>
            <a:r>
              <a:rPr lang="en-US" sz="2800" b="1" dirty="0" smtClean="0"/>
              <a:t> ER</a:t>
            </a:r>
            <a:r>
              <a:rPr lang="en-US" sz="2800" b="1" baseline="30000" dirty="0"/>
              <a:t>®  </a:t>
            </a:r>
            <a:r>
              <a:rPr lang="en-US" sz="2800" b="1" dirty="0"/>
              <a:t>Summary</a:t>
            </a:r>
          </a:p>
          <a:p>
            <a:endParaRPr lang="en-US" sz="2400" dirty="0"/>
          </a:p>
          <a:p>
            <a:r>
              <a:rPr lang="en-US" sz="2800" dirty="0"/>
              <a:t>Chemical name		</a:t>
            </a:r>
            <a:r>
              <a:rPr lang="en-US" sz="2800" dirty="0" smtClean="0"/>
              <a:t>morphine sulfate</a:t>
            </a:r>
          </a:p>
          <a:p>
            <a:r>
              <a:rPr lang="en-US" sz="2800" dirty="0" smtClean="0"/>
              <a:t>Dosage </a:t>
            </a:r>
            <a:r>
              <a:rPr lang="en-US" sz="2800" dirty="0"/>
              <a:t>form		Extended-release </a:t>
            </a:r>
            <a:r>
              <a:rPr lang="en-US" sz="2800" dirty="0" smtClean="0"/>
              <a:t>tablet</a:t>
            </a:r>
            <a:endParaRPr lang="en-US" sz="2800" dirty="0"/>
          </a:p>
          <a:p>
            <a:r>
              <a:rPr lang="en-US" sz="2800" dirty="0"/>
              <a:t>Formulation		</a:t>
            </a:r>
            <a:r>
              <a:rPr lang="en-US" sz="2800" dirty="0" smtClean="0"/>
              <a:t>Guardian</a:t>
            </a:r>
            <a:r>
              <a:rPr lang="en-US" sz="2800" baseline="30000" dirty="0" smtClean="0"/>
              <a:t>®</a:t>
            </a:r>
            <a:r>
              <a:rPr lang="en-US" sz="2800" dirty="0" smtClean="0"/>
              <a:t> tablet   						technology</a:t>
            </a:r>
          </a:p>
          <a:p>
            <a:r>
              <a:rPr lang="en-US" sz="2800" dirty="0" smtClean="0"/>
              <a:t>ADP</a:t>
            </a:r>
            <a:r>
              <a:rPr lang="en-US" sz="2800" dirty="0"/>
              <a:t>* 			</a:t>
            </a:r>
            <a:r>
              <a:rPr lang="en-US" sz="2800" dirty="0" smtClean="0"/>
              <a:t>Physical/Chemical Barrier</a:t>
            </a:r>
            <a:endParaRPr lang="en-US" sz="2800" dirty="0"/>
          </a:p>
          <a:p>
            <a:r>
              <a:rPr lang="en-US" sz="2800" dirty="0"/>
              <a:t>ADF studies		</a:t>
            </a:r>
            <a:r>
              <a:rPr lang="en-US" sz="2800" dirty="0" smtClean="0"/>
              <a:t>Intranasal, oral and 					intravenous (</a:t>
            </a:r>
            <a:r>
              <a:rPr lang="en-US" sz="2800" i="1" dirty="0" smtClean="0"/>
              <a:t>in vitro</a:t>
            </a:r>
            <a:r>
              <a:rPr lang="en-US" sz="2800" dirty="0" smtClean="0"/>
              <a:t>)</a:t>
            </a:r>
            <a:endParaRPr lang="en-US" sz="2800" dirty="0"/>
          </a:p>
          <a:p>
            <a:r>
              <a:rPr lang="en-US" sz="2800" dirty="0"/>
              <a:t>ADF labeling		</a:t>
            </a:r>
            <a:r>
              <a:rPr lang="en-US" sz="2800" dirty="0" smtClean="0"/>
              <a:t>Oral and Intravenous</a:t>
            </a:r>
            <a:r>
              <a:rPr lang="en-US" sz="2400" dirty="0"/>
              <a:t>	</a:t>
            </a:r>
            <a:endParaRPr lang="en-US" sz="2400" dirty="0">
              <a:solidFill>
                <a:srgbClr val="FF0000"/>
              </a:solidFill>
            </a:endParaRPr>
          </a:p>
        </p:txBody>
      </p:sp>
      <p:sp>
        <p:nvSpPr>
          <p:cNvPr id="4" name="Slide Number Placeholder 3"/>
          <p:cNvSpPr>
            <a:spLocks noGrp="1"/>
          </p:cNvSpPr>
          <p:nvPr>
            <p:ph type="sldNum" sz="quarter" idx="11"/>
          </p:nvPr>
        </p:nvSpPr>
        <p:spPr/>
        <p:txBody>
          <a:bodyPr/>
          <a:lstStyle/>
          <a:p>
            <a:pPr>
              <a:defRPr/>
            </a:pPr>
            <a:r>
              <a:rPr lang="en-US" altLang="en-US" dirty="0" smtClean="0">
                <a:solidFill>
                  <a:srgbClr val="000000"/>
                </a:solidFill>
              </a:rPr>
              <a:t>Slide </a:t>
            </a:r>
            <a:fld id="{8DE3B031-7C70-4991-8DFB-9E9DDFF7991E}" type="slidenum">
              <a:rPr lang="en-US" altLang="en-US" smtClean="0">
                <a:solidFill>
                  <a:srgbClr val="000000"/>
                </a:solidFill>
              </a:rPr>
              <a:pPr>
                <a:defRPr/>
              </a:pPr>
              <a:t>14</a:t>
            </a:fld>
            <a:endParaRPr lang="en-US" altLang="en-US" dirty="0">
              <a:solidFill>
                <a:srgbClr val="000000"/>
              </a:solidFill>
            </a:endParaRPr>
          </a:p>
        </p:txBody>
      </p:sp>
      <p:sp>
        <p:nvSpPr>
          <p:cNvPr id="5" name="TextBox 4"/>
          <p:cNvSpPr txBox="1"/>
          <p:nvPr/>
        </p:nvSpPr>
        <p:spPr>
          <a:xfrm>
            <a:off x="609600" y="6262300"/>
            <a:ext cx="2520778" cy="276999"/>
          </a:xfrm>
          <a:prstGeom prst="rect">
            <a:avLst/>
          </a:prstGeom>
          <a:noFill/>
        </p:spPr>
        <p:txBody>
          <a:bodyPr wrap="square" rtlCol="0">
            <a:spAutoFit/>
          </a:bodyPr>
          <a:lstStyle/>
          <a:p>
            <a:pPr fontAlgn="base">
              <a:spcBef>
                <a:spcPct val="0"/>
              </a:spcBef>
              <a:spcAft>
                <a:spcPct val="0"/>
              </a:spcAft>
            </a:pPr>
            <a:r>
              <a:rPr lang="en-US" sz="1200" dirty="0">
                <a:solidFill>
                  <a:srgbClr val="000000"/>
                </a:solidFill>
                <a:cs typeface="Arial" pitchFamily="34" charset="0"/>
              </a:rPr>
              <a:t>*ADP = Abuse-deterrent properties</a:t>
            </a:r>
          </a:p>
        </p:txBody>
      </p:sp>
    </p:spTree>
    <p:extLst>
      <p:ext uri="{BB962C8B-B14F-4D97-AF65-F5344CB8AC3E}">
        <p14:creationId xmlns:p14="http://schemas.microsoft.com/office/powerpoint/2010/main" val="97963011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dirty="0"/>
              <a:t>Potential </a:t>
            </a:r>
            <a:r>
              <a:rPr lang="en-US" sz="2000" dirty="0" smtClean="0"/>
              <a:t>IAD Drug Products</a:t>
            </a:r>
            <a:br>
              <a:rPr lang="en-US" sz="2000" dirty="0" smtClean="0"/>
            </a:br>
            <a:r>
              <a:rPr lang="en-US" sz="2000" dirty="0" smtClean="0"/>
              <a:t> – Updates</a:t>
            </a:r>
            <a:endParaRPr lang="en-US" dirty="0"/>
          </a:p>
        </p:txBody>
      </p:sp>
      <p:sp>
        <p:nvSpPr>
          <p:cNvPr id="3" name="Content Placeholder 2"/>
          <p:cNvSpPr>
            <a:spLocks noGrp="1"/>
          </p:cNvSpPr>
          <p:nvPr>
            <p:ph idx="1"/>
          </p:nvPr>
        </p:nvSpPr>
        <p:spPr>
          <a:xfrm>
            <a:off x="457200" y="1314450"/>
            <a:ext cx="8229600" cy="5210720"/>
          </a:xfrm>
        </p:spPr>
        <p:txBody>
          <a:bodyPr/>
          <a:lstStyle/>
          <a:p>
            <a:r>
              <a:rPr lang="en-US" sz="2800" dirty="0" err="1"/>
              <a:t>Vantrela</a:t>
            </a:r>
            <a:r>
              <a:rPr lang="en-US" sz="2800" dirty="0"/>
              <a:t> ER</a:t>
            </a:r>
            <a:r>
              <a:rPr lang="en-US" sz="2800" baseline="30000" dirty="0"/>
              <a:t>®</a:t>
            </a:r>
            <a:r>
              <a:rPr lang="en-US" sz="2800" dirty="0"/>
              <a:t>(hydrocodone extended-release)</a:t>
            </a:r>
          </a:p>
          <a:p>
            <a:pPr lvl="1"/>
            <a:r>
              <a:rPr lang="en-US" sz="2400" dirty="0"/>
              <a:t>FDA approved, launch reportedly planned for 1</a:t>
            </a:r>
            <a:r>
              <a:rPr lang="en-US" sz="2400" baseline="30000" dirty="0"/>
              <a:t>st</a:t>
            </a:r>
            <a:r>
              <a:rPr lang="en-US" sz="2400" dirty="0"/>
              <a:t> Quarter 2017</a:t>
            </a:r>
          </a:p>
          <a:p>
            <a:pPr lvl="1"/>
            <a:r>
              <a:rPr lang="en-US" sz="2400" dirty="0"/>
              <a:t>Formulary Dossier not yet available</a:t>
            </a:r>
          </a:p>
          <a:p>
            <a:pPr lvl="1"/>
            <a:r>
              <a:rPr lang="en-US" sz="2400" dirty="0"/>
              <a:t>Monograph to be completed when commercially </a:t>
            </a:r>
            <a:r>
              <a:rPr lang="en-US" sz="2400" dirty="0" smtClean="0"/>
              <a:t>available</a:t>
            </a:r>
          </a:p>
          <a:p>
            <a:pPr lvl="1"/>
            <a:endParaRPr lang="en-US" sz="2400" dirty="0"/>
          </a:p>
          <a:p>
            <a:r>
              <a:rPr lang="en-US" sz="2800" dirty="0" smtClean="0"/>
              <a:t>RoxyBond</a:t>
            </a:r>
            <a:r>
              <a:rPr lang="en-US" sz="2800" baseline="30000" dirty="0"/>
              <a:t>®</a:t>
            </a:r>
            <a:r>
              <a:rPr lang="en-US" sz="2800" dirty="0"/>
              <a:t> </a:t>
            </a:r>
            <a:r>
              <a:rPr lang="en-US" sz="2800" dirty="0" smtClean="0"/>
              <a:t>(oxycodone immediate-release)</a:t>
            </a:r>
            <a:endParaRPr lang="en-US" sz="2800" dirty="0"/>
          </a:p>
          <a:p>
            <a:pPr lvl="1"/>
            <a:r>
              <a:rPr lang="en-US" sz="2400" dirty="0"/>
              <a:t>FDA approved; however, not commercially </a:t>
            </a:r>
            <a:r>
              <a:rPr lang="en-US" sz="2400" dirty="0" smtClean="0"/>
              <a:t>available</a:t>
            </a:r>
          </a:p>
          <a:p>
            <a:pPr lvl="1"/>
            <a:r>
              <a:rPr lang="en-US" sz="2400" dirty="0"/>
              <a:t>Formulary Dossier not yet available</a:t>
            </a:r>
          </a:p>
          <a:p>
            <a:pPr lvl="1"/>
            <a:r>
              <a:rPr lang="en-US" sz="2400" dirty="0" smtClean="0"/>
              <a:t>Monograph </a:t>
            </a:r>
            <a:r>
              <a:rPr lang="en-US" sz="2400" dirty="0"/>
              <a:t>to be completed when commercially </a:t>
            </a:r>
            <a:r>
              <a:rPr lang="en-US" sz="2400" dirty="0" smtClean="0"/>
              <a:t>available</a:t>
            </a:r>
            <a:endParaRPr lang="en-US" sz="2400" dirty="0"/>
          </a:p>
        </p:txBody>
      </p:sp>
      <p:sp>
        <p:nvSpPr>
          <p:cNvPr id="4" name="Slide Number Placeholder 3"/>
          <p:cNvSpPr>
            <a:spLocks noGrp="1"/>
          </p:cNvSpPr>
          <p:nvPr>
            <p:ph type="sldNum" sz="quarter" idx="11"/>
          </p:nvPr>
        </p:nvSpPr>
        <p:spPr/>
        <p:txBody>
          <a:bodyPr/>
          <a:lstStyle/>
          <a:p>
            <a:pPr>
              <a:defRPr/>
            </a:pPr>
            <a:r>
              <a:rPr lang="en-US" altLang="en-US" dirty="0" smtClean="0">
                <a:solidFill>
                  <a:srgbClr val="000000"/>
                </a:solidFill>
              </a:rPr>
              <a:t>Slide </a:t>
            </a:r>
            <a:fld id="{8DE3B031-7C70-4991-8DFB-9E9DDFF7991E}" type="slidenum">
              <a:rPr lang="en-US" altLang="en-US" smtClean="0">
                <a:solidFill>
                  <a:srgbClr val="000000"/>
                </a:solidFill>
              </a:rPr>
              <a:pPr>
                <a:defRPr/>
              </a:pPr>
              <a:t>15</a:t>
            </a:fld>
            <a:endParaRPr lang="en-US" altLang="en-US" dirty="0">
              <a:solidFill>
                <a:srgbClr val="000000"/>
              </a:solidFill>
            </a:endParaRPr>
          </a:p>
        </p:txBody>
      </p:sp>
    </p:spTree>
    <p:extLst>
      <p:ext uri="{BB962C8B-B14F-4D97-AF65-F5344CB8AC3E}">
        <p14:creationId xmlns:p14="http://schemas.microsoft.com/office/powerpoint/2010/main" val="77447287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dirty="0">
                <a:solidFill>
                  <a:srgbClr val="FFFFFF"/>
                </a:solidFill>
              </a:rPr>
              <a:t>Potential IAD Drug Products</a:t>
            </a:r>
            <a:br>
              <a:rPr lang="en-US" sz="2000" dirty="0">
                <a:solidFill>
                  <a:srgbClr val="FFFFFF"/>
                </a:solidFill>
              </a:rPr>
            </a:br>
            <a:r>
              <a:rPr lang="en-US" sz="2000" dirty="0">
                <a:solidFill>
                  <a:srgbClr val="FFFFFF"/>
                </a:solidFill>
              </a:rPr>
              <a:t> – </a:t>
            </a:r>
            <a:r>
              <a:rPr lang="en-US" sz="2000" dirty="0" smtClean="0">
                <a:solidFill>
                  <a:srgbClr val="FFFFFF"/>
                </a:solidFill>
              </a:rPr>
              <a:t>Updates (Pipeline)</a:t>
            </a:r>
            <a:endParaRPr lang="en-US" dirty="0"/>
          </a:p>
        </p:txBody>
      </p:sp>
      <p:sp>
        <p:nvSpPr>
          <p:cNvPr id="3" name="Content Placeholder 2"/>
          <p:cNvSpPr>
            <a:spLocks noGrp="1"/>
          </p:cNvSpPr>
          <p:nvPr>
            <p:ph idx="1"/>
          </p:nvPr>
        </p:nvSpPr>
        <p:spPr/>
        <p:txBody>
          <a:bodyPr/>
          <a:lstStyle/>
          <a:p>
            <a:pPr lvl="0"/>
            <a:r>
              <a:rPr lang="en-US" sz="2400" dirty="0">
                <a:solidFill>
                  <a:srgbClr val="000000"/>
                </a:solidFill>
              </a:rPr>
              <a:t>Egalet-002 (oxycodone ER)</a:t>
            </a:r>
          </a:p>
          <a:p>
            <a:pPr lvl="1"/>
            <a:r>
              <a:rPr lang="en-US" sz="1900" dirty="0">
                <a:solidFill>
                  <a:srgbClr val="000000"/>
                </a:solidFill>
              </a:rPr>
              <a:t>Currently in Phase III</a:t>
            </a:r>
          </a:p>
          <a:p>
            <a:pPr lvl="1"/>
            <a:r>
              <a:rPr lang="en-US" sz="1900" dirty="0">
                <a:solidFill>
                  <a:srgbClr val="000000"/>
                </a:solidFill>
              </a:rPr>
              <a:t>Uses Guardian</a:t>
            </a:r>
            <a:r>
              <a:rPr lang="en-US" sz="1900" baseline="30000" dirty="0">
                <a:solidFill>
                  <a:srgbClr val="000000"/>
                </a:solidFill>
              </a:rPr>
              <a:t>®</a:t>
            </a:r>
            <a:r>
              <a:rPr lang="en-US" sz="1900" dirty="0">
                <a:solidFill>
                  <a:srgbClr val="000000"/>
                </a:solidFill>
              </a:rPr>
              <a:t> technology, similar to </a:t>
            </a:r>
            <a:r>
              <a:rPr lang="en-US" sz="1900" dirty="0" err="1">
                <a:solidFill>
                  <a:srgbClr val="000000"/>
                </a:solidFill>
              </a:rPr>
              <a:t>Arymo</a:t>
            </a:r>
            <a:r>
              <a:rPr lang="en-US" sz="1900" dirty="0">
                <a:solidFill>
                  <a:srgbClr val="000000"/>
                </a:solidFill>
              </a:rPr>
              <a:t> ER</a:t>
            </a:r>
            <a:r>
              <a:rPr lang="en-US" sz="1900" baseline="30000" dirty="0">
                <a:solidFill>
                  <a:srgbClr val="000000"/>
                </a:solidFill>
              </a:rPr>
              <a:t>®</a:t>
            </a:r>
            <a:endParaRPr lang="en-US" sz="1900" dirty="0">
              <a:solidFill>
                <a:srgbClr val="000000"/>
              </a:solidFill>
            </a:endParaRPr>
          </a:p>
          <a:p>
            <a:pPr lvl="0"/>
            <a:r>
              <a:rPr lang="en-US" sz="2400" dirty="0" smtClean="0">
                <a:solidFill>
                  <a:srgbClr val="000000"/>
                </a:solidFill>
              </a:rPr>
              <a:t>KP606/IR </a:t>
            </a:r>
            <a:r>
              <a:rPr lang="en-US" sz="2400" dirty="0">
                <a:solidFill>
                  <a:srgbClr val="000000"/>
                </a:solidFill>
              </a:rPr>
              <a:t>(oxycodone prodrug)</a:t>
            </a:r>
          </a:p>
          <a:p>
            <a:pPr lvl="1"/>
            <a:r>
              <a:rPr lang="en-US" sz="1900" dirty="0">
                <a:solidFill>
                  <a:srgbClr val="000000"/>
                </a:solidFill>
              </a:rPr>
              <a:t>Manufacturer expects human proof-of-concept data this year</a:t>
            </a:r>
          </a:p>
          <a:p>
            <a:pPr lvl="1"/>
            <a:r>
              <a:rPr lang="en-US" sz="1900" dirty="0">
                <a:solidFill>
                  <a:srgbClr val="000000"/>
                </a:solidFill>
              </a:rPr>
              <a:t>505(b)(2) New Drug Application (NDA) submission planned this year</a:t>
            </a:r>
          </a:p>
          <a:p>
            <a:pPr lvl="0"/>
            <a:r>
              <a:rPr lang="en-US" sz="2400" dirty="0" smtClean="0">
                <a:solidFill>
                  <a:srgbClr val="000000"/>
                </a:solidFill>
              </a:rPr>
              <a:t>NKTR-181</a:t>
            </a:r>
            <a:endParaRPr lang="en-US" sz="2400" dirty="0">
              <a:solidFill>
                <a:srgbClr val="000000"/>
              </a:solidFill>
            </a:endParaRPr>
          </a:p>
          <a:p>
            <a:pPr lvl="1"/>
            <a:r>
              <a:rPr lang="en-US" sz="1900" dirty="0">
                <a:solidFill>
                  <a:srgbClr val="000000"/>
                </a:solidFill>
              </a:rPr>
              <a:t>New chemical entity µ-agonist designed to have reduced level of euphoria</a:t>
            </a:r>
          </a:p>
          <a:p>
            <a:pPr lvl="1"/>
            <a:r>
              <a:rPr lang="en-US" sz="1900" dirty="0">
                <a:solidFill>
                  <a:srgbClr val="000000"/>
                </a:solidFill>
              </a:rPr>
              <a:t>Phase III: Met primary endpoint of significantly lower average pain intensity scores compared to </a:t>
            </a:r>
            <a:r>
              <a:rPr lang="en-US" sz="1900" dirty="0" smtClean="0">
                <a:solidFill>
                  <a:srgbClr val="000000"/>
                </a:solidFill>
              </a:rPr>
              <a:t>placebo</a:t>
            </a:r>
            <a:endParaRPr lang="en-US" sz="1900" dirty="0">
              <a:solidFill>
                <a:srgbClr val="000000"/>
              </a:solidFill>
            </a:endParaRPr>
          </a:p>
          <a:p>
            <a:pPr lvl="1"/>
            <a:r>
              <a:rPr lang="en-US" sz="1900" dirty="0">
                <a:solidFill>
                  <a:srgbClr val="000000"/>
                </a:solidFill>
              </a:rPr>
              <a:t>Oral clinical abuse potential study: Significantly lower mean drug liking and drug high scores compared to </a:t>
            </a:r>
            <a:r>
              <a:rPr lang="en-US" sz="1900" dirty="0" smtClean="0">
                <a:solidFill>
                  <a:srgbClr val="000000"/>
                </a:solidFill>
              </a:rPr>
              <a:t>oxycodone</a:t>
            </a:r>
            <a:endParaRPr lang="en-US" sz="1900" dirty="0">
              <a:solidFill>
                <a:srgbClr val="000000"/>
              </a:solidFill>
            </a:endParaRPr>
          </a:p>
          <a:p>
            <a:pPr lvl="1"/>
            <a:r>
              <a:rPr lang="en-US" sz="1900" dirty="0">
                <a:solidFill>
                  <a:srgbClr val="000000"/>
                </a:solidFill>
              </a:rPr>
              <a:t>FDA granted Fast Track </a:t>
            </a:r>
            <a:r>
              <a:rPr lang="en-US" sz="1900" dirty="0" smtClean="0">
                <a:solidFill>
                  <a:srgbClr val="000000"/>
                </a:solidFill>
              </a:rPr>
              <a:t>designation</a:t>
            </a:r>
            <a:endParaRPr lang="en-US" sz="1900" dirty="0">
              <a:solidFill>
                <a:srgbClr val="000000"/>
              </a:solidFill>
            </a:endParaRPr>
          </a:p>
        </p:txBody>
      </p:sp>
      <p:sp>
        <p:nvSpPr>
          <p:cNvPr id="4" name="Slide Number Placeholder 3"/>
          <p:cNvSpPr>
            <a:spLocks noGrp="1"/>
          </p:cNvSpPr>
          <p:nvPr>
            <p:ph type="sldNum" sz="quarter" idx="11"/>
          </p:nvPr>
        </p:nvSpPr>
        <p:spPr/>
        <p:txBody>
          <a:bodyPr/>
          <a:lstStyle/>
          <a:p>
            <a:pPr>
              <a:defRPr/>
            </a:pPr>
            <a:r>
              <a:rPr lang="en-US" altLang="en-US" dirty="0" smtClean="0">
                <a:solidFill>
                  <a:srgbClr val="000000"/>
                </a:solidFill>
              </a:rPr>
              <a:t>Slide </a:t>
            </a:r>
            <a:fld id="{8DE3B031-7C70-4991-8DFB-9E9DDFF7991E}" type="slidenum">
              <a:rPr lang="en-US" altLang="en-US" smtClean="0">
                <a:solidFill>
                  <a:srgbClr val="000000"/>
                </a:solidFill>
              </a:rPr>
              <a:pPr>
                <a:defRPr/>
              </a:pPr>
              <a:t>16</a:t>
            </a:fld>
            <a:endParaRPr lang="en-US" altLang="en-US" dirty="0">
              <a:solidFill>
                <a:srgbClr val="000000"/>
              </a:solidFill>
            </a:endParaRPr>
          </a:p>
        </p:txBody>
      </p:sp>
    </p:spTree>
    <p:extLst>
      <p:ext uri="{BB962C8B-B14F-4D97-AF65-F5344CB8AC3E}">
        <p14:creationId xmlns:p14="http://schemas.microsoft.com/office/powerpoint/2010/main" val="2120323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Slide Number Placeholder 3"/>
          <p:cNvSpPr>
            <a:spLocks noGrp="1"/>
          </p:cNvSpPr>
          <p:nvPr>
            <p:ph type="sldNum"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pitchFamily="34" charset="0"/>
                <a:ea typeface="ＭＳ Ｐゴシック" pitchFamily="34" charset="-128"/>
              </a:defRPr>
            </a:lvl1pPr>
            <a:lvl2pPr marL="742950" indent="-285750" eaLnBrk="0" hangingPunct="0">
              <a:defRPr sz="2400">
                <a:solidFill>
                  <a:schemeClr val="tx1"/>
                </a:solidFill>
                <a:latin typeface="Calibri" pitchFamily="34" charset="0"/>
                <a:ea typeface="ＭＳ Ｐゴシック" pitchFamily="34" charset="-128"/>
              </a:defRPr>
            </a:lvl2pPr>
            <a:lvl3pPr marL="1143000" indent="-228600" eaLnBrk="0" hangingPunct="0">
              <a:defRPr sz="2400">
                <a:solidFill>
                  <a:schemeClr val="tx1"/>
                </a:solidFill>
                <a:latin typeface="Calibri" pitchFamily="34" charset="0"/>
                <a:ea typeface="ＭＳ Ｐゴシック" pitchFamily="34" charset="-128"/>
              </a:defRPr>
            </a:lvl3pPr>
            <a:lvl4pPr marL="1600200" indent="-228600" eaLnBrk="0" hangingPunct="0">
              <a:defRPr sz="2400">
                <a:solidFill>
                  <a:schemeClr val="tx1"/>
                </a:solidFill>
                <a:latin typeface="Calibri" pitchFamily="34" charset="0"/>
                <a:ea typeface="ＭＳ Ｐゴシック" pitchFamily="34" charset="-128"/>
              </a:defRPr>
            </a:lvl4pPr>
            <a:lvl5pPr marL="2057400" indent="-228600" eaLnBrk="0" hangingPunct="0">
              <a:defRPr sz="2400">
                <a:solidFill>
                  <a:schemeClr val="tx1"/>
                </a:solidFill>
                <a:latin typeface="Calibri"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9pPr>
          </a:lstStyle>
          <a:p>
            <a:pPr eaLnBrk="1" hangingPunct="1">
              <a:defRPr/>
            </a:pPr>
            <a:r>
              <a:rPr lang="en-US" altLang="en-US" sz="1400" dirty="0" smtClean="0"/>
              <a:t>Slide </a:t>
            </a:r>
            <a:fld id="{DF725521-6814-462B-9FF8-E6EB53EE0ABB}" type="slidenum">
              <a:rPr lang="en-US" altLang="en-US" sz="1400" smtClean="0"/>
              <a:pPr eaLnBrk="1" hangingPunct="1">
                <a:defRPr/>
              </a:pPr>
              <a:t>17</a:t>
            </a:fld>
            <a:endParaRPr lang="en-US" altLang="en-US" sz="1400" dirty="0" smtClean="0"/>
          </a:p>
        </p:txBody>
      </p:sp>
      <p:sp>
        <p:nvSpPr>
          <p:cNvPr id="5" name="Title 1"/>
          <p:cNvSpPr txBox="1">
            <a:spLocks/>
          </p:cNvSpPr>
          <p:nvPr/>
        </p:nvSpPr>
        <p:spPr>
          <a:xfrm>
            <a:off x="4144963" y="336550"/>
            <a:ext cx="4816475" cy="701675"/>
          </a:xfrm>
          <a:prstGeom prst="rect">
            <a:avLst/>
          </a:prstGeom>
        </p:spPr>
        <p:txBody>
          <a:bodyPr/>
          <a:lstStyle>
            <a:lvl1pPr algn="ctr" rtl="0" eaLnBrk="0" fontAlgn="base" hangingPunct="0">
              <a:spcBef>
                <a:spcPct val="0"/>
              </a:spcBef>
              <a:spcAft>
                <a:spcPct val="0"/>
              </a:spcAft>
              <a:defRPr sz="2800" b="1">
                <a:solidFill>
                  <a:schemeClr val="bg1"/>
                </a:solidFill>
                <a:latin typeface="+mj-lt"/>
                <a:ea typeface="+mj-ea"/>
                <a:cs typeface="ＭＳ Ｐゴシック" charset="0"/>
              </a:defRPr>
            </a:lvl1pPr>
            <a:lvl2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charset="0"/>
                <a:ea typeface="ＭＳ Ｐゴシック" charset="0"/>
              </a:defRPr>
            </a:lvl6pPr>
            <a:lvl7pPr marL="914400" algn="ctr" rtl="0" fontAlgn="base">
              <a:spcBef>
                <a:spcPct val="0"/>
              </a:spcBef>
              <a:spcAft>
                <a:spcPct val="0"/>
              </a:spcAft>
              <a:defRPr sz="2800" b="1">
                <a:solidFill>
                  <a:schemeClr val="bg1"/>
                </a:solidFill>
                <a:latin typeface="Calibri" charset="0"/>
                <a:ea typeface="ＭＳ Ｐゴシック" charset="0"/>
              </a:defRPr>
            </a:lvl7pPr>
            <a:lvl8pPr marL="1371600" algn="ctr" rtl="0" fontAlgn="base">
              <a:spcBef>
                <a:spcPct val="0"/>
              </a:spcBef>
              <a:spcAft>
                <a:spcPct val="0"/>
              </a:spcAft>
              <a:defRPr sz="2800" b="1">
                <a:solidFill>
                  <a:schemeClr val="bg1"/>
                </a:solidFill>
                <a:latin typeface="Calibri" charset="0"/>
                <a:ea typeface="ＭＳ Ｐゴシック" charset="0"/>
              </a:defRPr>
            </a:lvl8pPr>
            <a:lvl9pPr marL="1828800" algn="ctr" rtl="0" fontAlgn="base">
              <a:spcBef>
                <a:spcPct val="0"/>
              </a:spcBef>
              <a:spcAft>
                <a:spcPct val="0"/>
              </a:spcAft>
              <a:defRPr sz="2800" b="1">
                <a:solidFill>
                  <a:schemeClr val="bg1"/>
                </a:solidFill>
                <a:latin typeface="Calibri" charset="0"/>
                <a:ea typeface="ＭＳ Ｐゴシック" charset="0"/>
              </a:defRPr>
            </a:lvl9pPr>
          </a:lstStyle>
          <a:p>
            <a:pPr>
              <a:defRPr/>
            </a:pPr>
            <a:r>
              <a:rPr lang="en-US" altLang="en-US" sz="2000" dirty="0" smtClean="0"/>
              <a:t>Medication with ADF Claims or</a:t>
            </a:r>
            <a:br>
              <a:rPr lang="en-US" altLang="en-US" sz="2000" dirty="0" smtClean="0"/>
            </a:br>
            <a:r>
              <a:rPr lang="en-US" altLang="en-US" sz="2000" dirty="0" smtClean="0"/>
              <a:t>FDA </a:t>
            </a:r>
            <a:r>
              <a:rPr lang="en-US" altLang="en-US" sz="2000" dirty="0"/>
              <a:t>Approved </a:t>
            </a:r>
            <a:r>
              <a:rPr lang="en-US" altLang="en-US" sz="2000" dirty="0" smtClean="0"/>
              <a:t>ADF </a:t>
            </a:r>
            <a:r>
              <a:rPr lang="en-US" altLang="en-US" sz="2000" dirty="0"/>
              <a:t>Labeling</a:t>
            </a:r>
            <a:endParaRPr lang="en-US" sz="2000" kern="0" dirty="0"/>
          </a:p>
        </p:txBody>
      </p:sp>
      <p:graphicFrame>
        <p:nvGraphicFramePr>
          <p:cNvPr id="2" name="Table 1"/>
          <p:cNvGraphicFramePr>
            <a:graphicFrameLocks noGrp="1"/>
          </p:cNvGraphicFramePr>
          <p:nvPr>
            <p:extLst>
              <p:ext uri="{D42A27DB-BD31-4B8C-83A1-F6EECF244321}">
                <p14:modId xmlns:p14="http://schemas.microsoft.com/office/powerpoint/2010/main" val="3101022546"/>
              </p:ext>
            </p:extLst>
          </p:nvPr>
        </p:nvGraphicFramePr>
        <p:xfrm>
          <a:off x="204717" y="1221740"/>
          <a:ext cx="8756721" cy="5023485"/>
        </p:xfrm>
        <a:graphic>
          <a:graphicData uri="http://schemas.openxmlformats.org/drawingml/2006/table">
            <a:tbl>
              <a:tblPr/>
              <a:tblGrid>
                <a:gridCol w="1128509"/>
                <a:gridCol w="1186428"/>
                <a:gridCol w="1635584"/>
                <a:gridCol w="1062126"/>
                <a:gridCol w="1680773"/>
                <a:gridCol w="2063301"/>
              </a:tblGrid>
              <a:tr h="558165">
                <a:tc gridSpan="6">
                  <a:txBody>
                    <a:bodyPr/>
                    <a:lstStyle/>
                    <a:p>
                      <a:pPr algn="ctr" fontAlgn="ctr"/>
                      <a:r>
                        <a:rPr lang="en-US" sz="1600" b="1" i="0" u="none" strike="noStrike" dirty="0">
                          <a:solidFill>
                            <a:schemeClr val="tx1"/>
                          </a:solidFill>
                          <a:effectLst/>
                          <a:latin typeface="Times New Roman"/>
                        </a:rPr>
                        <a:t>List of Medications with Abuse-Deterrent Claims </a:t>
                      </a:r>
                      <a:r>
                        <a:rPr lang="en-US" sz="1600" b="1" i="0" u="none" strike="noStrike" dirty="0" smtClean="0">
                          <a:solidFill>
                            <a:schemeClr val="tx1"/>
                          </a:solidFill>
                          <a:effectLst/>
                          <a:latin typeface="Times New Roman"/>
                        </a:rPr>
                        <a:t>or FDA-Approved </a:t>
                      </a:r>
                      <a:r>
                        <a:rPr lang="en-US" sz="1600" b="1" i="0" u="none" strike="noStrike" dirty="0">
                          <a:solidFill>
                            <a:schemeClr val="tx1"/>
                          </a:solidFill>
                          <a:effectLst/>
                          <a:latin typeface="Times New Roman"/>
                        </a:rPr>
                        <a:t>Labeling</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algn="ctr" fontAlgn="ctr"/>
                      <a:endParaRPr lang="en-US" sz="1600" b="1"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558165">
                <a:tc>
                  <a:txBody>
                    <a:bodyPr/>
                    <a:lstStyle/>
                    <a:p>
                      <a:pPr algn="ctr" fontAlgn="ctr"/>
                      <a:r>
                        <a:rPr lang="en-US" sz="1200" b="1" i="0" u="none" strike="noStrike" dirty="0">
                          <a:solidFill>
                            <a:schemeClr val="tx1"/>
                          </a:solidFill>
                          <a:effectLst/>
                          <a:latin typeface="Times New Roman" panose="02020603050405020304" pitchFamily="18" charset="0"/>
                          <a:cs typeface="Times New Roman" panose="02020603050405020304" pitchFamily="18" charset="0"/>
                        </a:rPr>
                        <a:t>Product Name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dirty="0">
                          <a:solidFill>
                            <a:schemeClr val="tx1"/>
                          </a:solidFill>
                          <a:effectLst/>
                          <a:latin typeface="Times New Roman" panose="02020603050405020304" pitchFamily="18" charset="0"/>
                          <a:cs typeface="Times New Roman" panose="02020603050405020304" pitchFamily="18" charset="0"/>
                        </a:rPr>
                        <a:t>Manufacturer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dirty="0">
                          <a:solidFill>
                            <a:schemeClr val="tx1"/>
                          </a:solidFill>
                          <a:effectLst/>
                          <a:latin typeface="Times New Roman" panose="02020603050405020304" pitchFamily="18" charset="0"/>
                          <a:cs typeface="Times New Roman" panose="02020603050405020304" pitchFamily="18" charset="0"/>
                        </a:rPr>
                        <a:t>Ingredient(s)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dirty="0">
                          <a:solidFill>
                            <a:schemeClr val="tx1"/>
                          </a:solidFill>
                          <a:effectLst/>
                          <a:latin typeface="Times New Roman" panose="02020603050405020304" pitchFamily="18" charset="0"/>
                          <a:cs typeface="Times New Roman" panose="02020603050405020304" pitchFamily="18" charset="0"/>
                        </a:rPr>
                        <a:t>Dose Form</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dirty="0">
                          <a:solidFill>
                            <a:schemeClr val="tx1"/>
                          </a:solidFill>
                          <a:effectLst/>
                          <a:latin typeface="Times New Roman" panose="02020603050405020304" pitchFamily="18" charset="0"/>
                          <a:cs typeface="Times New Roman" panose="02020603050405020304" pitchFamily="18" charset="0"/>
                        </a:rPr>
                        <a:t>Method of Abuse </a:t>
                      </a:r>
                      <a:r>
                        <a:rPr lang="en-US" sz="1200" b="1" i="0" u="none" strike="noStrike" dirty="0" smtClean="0">
                          <a:solidFill>
                            <a:schemeClr val="tx1"/>
                          </a:solidFill>
                          <a:effectLst/>
                          <a:latin typeface="Times New Roman" panose="02020603050405020304" pitchFamily="18" charset="0"/>
                          <a:cs typeface="Times New Roman" panose="02020603050405020304" pitchFamily="18" charset="0"/>
                        </a:rPr>
                        <a:t>   Deterrence</a:t>
                      </a:r>
                      <a:endParaRPr lang="en-US" sz="1200" b="1" i="0" u="none" strike="noStrike" dirty="0">
                        <a:solidFill>
                          <a:schemeClr val="tx1"/>
                        </a:solidFill>
                        <a:effectLst/>
                        <a:latin typeface="Times New Roman" panose="02020603050405020304" pitchFamily="18" charset="0"/>
                        <a:cs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dirty="0" smtClean="0">
                          <a:solidFill>
                            <a:schemeClr val="tx1"/>
                          </a:solidFill>
                          <a:effectLst/>
                          <a:latin typeface="Times New Roman" panose="02020603050405020304" pitchFamily="18" charset="0"/>
                          <a:cs typeface="Times New Roman" panose="02020603050405020304" pitchFamily="18" charset="0"/>
                        </a:rPr>
                        <a:t>DFC</a:t>
                      </a:r>
                      <a:r>
                        <a:rPr lang="en-US" sz="1200" b="1" i="0" u="none" strike="noStrike" baseline="0" dirty="0" smtClean="0">
                          <a:solidFill>
                            <a:schemeClr val="tx1"/>
                          </a:solidFill>
                          <a:effectLst/>
                          <a:latin typeface="Times New Roman" panose="02020603050405020304" pitchFamily="18" charset="0"/>
                          <a:cs typeface="Times New Roman" panose="02020603050405020304" pitchFamily="18" charset="0"/>
                        </a:rPr>
                        <a:t> Action</a:t>
                      </a:r>
                      <a:endParaRPr lang="en-US" sz="1200" b="1" i="0" u="none" strike="noStrike" dirty="0">
                        <a:solidFill>
                          <a:schemeClr val="tx1"/>
                        </a:solidFill>
                        <a:effectLst/>
                        <a:latin typeface="Times New Roman" panose="02020603050405020304" pitchFamily="18" charset="0"/>
                        <a:cs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58165">
                <a:tc>
                  <a:txBody>
                    <a:bodyPr/>
                    <a:lstStyle/>
                    <a:p>
                      <a:pPr algn="ctr" fontAlgn="ctr"/>
                      <a:r>
                        <a:rPr lang="en-US" sz="1200" dirty="0" err="1" smtClean="0">
                          <a:solidFill>
                            <a:schemeClr val="tx1"/>
                          </a:solidFill>
                          <a:latin typeface="Times New Roman" panose="02020603050405020304" pitchFamily="18" charset="0"/>
                          <a:cs typeface="Times New Roman" panose="02020603050405020304" pitchFamily="18" charset="0"/>
                        </a:rPr>
                        <a:t>MorphaBond</a:t>
                      </a:r>
                      <a:r>
                        <a:rPr lang="en-US" sz="1200" baseline="30000" dirty="0" smtClean="0">
                          <a:solidFill>
                            <a:schemeClr val="tx1"/>
                          </a:solidFill>
                          <a:latin typeface="Times New Roman" panose="02020603050405020304" pitchFamily="18" charset="0"/>
                          <a:cs typeface="Times New Roman" panose="02020603050405020304" pitchFamily="18" charset="0"/>
                        </a:rPr>
                        <a:t>®</a:t>
                      </a:r>
                      <a:endParaRPr lang="en-US" sz="1200" b="0" i="0" u="none" strike="noStrike" dirty="0">
                        <a:solidFill>
                          <a:schemeClr val="tx1"/>
                        </a:solidFill>
                        <a:effectLst/>
                        <a:latin typeface="Times New Roman" panose="02020603050405020304" pitchFamily="18" charset="0"/>
                        <a:cs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err="1">
                          <a:solidFill>
                            <a:schemeClr val="tx1"/>
                          </a:solidFill>
                          <a:effectLst/>
                          <a:latin typeface="Times New Roman" panose="02020603050405020304" pitchFamily="18" charset="0"/>
                          <a:ea typeface="Calibri"/>
                          <a:cs typeface="Times New Roman" panose="02020603050405020304" pitchFamily="18" charset="0"/>
                        </a:rPr>
                        <a:t>Inspirion</a:t>
                      </a:r>
                      <a:r>
                        <a:rPr lang="en-US" sz="1200" dirty="0">
                          <a:solidFill>
                            <a:schemeClr val="tx1"/>
                          </a:solidFill>
                          <a:effectLst/>
                          <a:latin typeface="Times New Roman" panose="02020603050405020304" pitchFamily="18" charset="0"/>
                          <a:ea typeface="Calibri"/>
                          <a:cs typeface="Times New Roman" panose="02020603050405020304" pitchFamily="18" charset="0"/>
                        </a:rPr>
                        <a:t> Delivery Sciences/ Daiichi Sankyo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smtClean="0">
                          <a:solidFill>
                            <a:schemeClr val="tx1"/>
                          </a:solidFill>
                          <a:effectLst/>
                          <a:latin typeface="Times New Roman" panose="02020603050405020304" pitchFamily="18" charset="0"/>
                          <a:cs typeface="Times New Roman" panose="02020603050405020304" pitchFamily="18" charset="0"/>
                        </a:rPr>
                        <a:t>Morphine ER</a:t>
                      </a:r>
                      <a:endParaRPr lang="en-US" sz="1200" b="0" i="0" u="none" strike="noStrike" dirty="0">
                        <a:solidFill>
                          <a:schemeClr val="tx1"/>
                        </a:solidFill>
                        <a:effectLst/>
                        <a:latin typeface="Times New Roman" panose="02020603050405020304" pitchFamily="18" charset="0"/>
                        <a:cs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smtClean="0">
                          <a:solidFill>
                            <a:schemeClr val="tx1"/>
                          </a:solidFill>
                          <a:effectLst/>
                          <a:latin typeface="Times New Roman" panose="02020603050405020304" pitchFamily="18" charset="0"/>
                          <a:cs typeface="Times New Roman" panose="02020603050405020304" pitchFamily="18" charset="0"/>
                        </a:rPr>
                        <a:t>Tablet</a:t>
                      </a:r>
                      <a:endParaRPr lang="en-US" sz="1200" b="0" i="0" u="none" strike="noStrike" dirty="0">
                        <a:solidFill>
                          <a:schemeClr val="tx1"/>
                        </a:solidFill>
                        <a:effectLst/>
                        <a:latin typeface="Times New Roman" panose="02020603050405020304" pitchFamily="18" charset="0"/>
                        <a:cs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smtClean="0">
                          <a:solidFill>
                            <a:schemeClr val="tx1"/>
                          </a:solidFill>
                          <a:effectLst/>
                          <a:latin typeface="Times New Roman" panose="02020603050405020304" pitchFamily="18" charset="0"/>
                          <a:cs typeface="Times New Roman" panose="02020603050405020304" pitchFamily="18" charset="0"/>
                        </a:rPr>
                        <a:t>Physical/chemical barrier</a:t>
                      </a:r>
                      <a:endParaRPr lang="en-US" sz="1200" b="0" i="0" u="none" strike="noStrike" dirty="0">
                        <a:solidFill>
                          <a:schemeClr val="tx1"/>
                        </a:solidFill>
                        <a:effectLst/>
                        <a:latin typeface="Times New Roman" panose="02020603050405020304" pitchFamily="18" charset="0"/>
                        <a:cs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smtClean="0">
                          <a:solidFill>
                            <a:schemeClr val="tx1"/>
                          </a:solidFill>
                          <a:effectLst/>
                          <a:latin typeface="Times New Roman" panose="02020603050405020304" pitchFamily="18" charset="0"/>
                          <a:cs typeface="Times New Roman" panose="02020603050405020304" pitchFamily="18" charset="0"/>
                        </a:rPr>
                        <a:t>PENDING</a:t>
                      </a:r>
                      <a:endParaRPr lang="en-US" sz="1200" b="0" i="0" u="none" strike="noStrike" dirty="0">
                        <a:solidFill>
                          <a:schemeClr val="tx1"/>
                        </a:solidFill>
                        <a:effectLst/>
                        <a:latin typeface="Times New Roman" panose="02020603050405020304" pitchFamily="18" charset="0"/>
                        <a:cs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58165">
                <a:tc>
                  <a:txBody>
                    <a:bodyPr/>
                    <a:lstStyle/>
                    <a:p>
                      <a:pPr marL="0" algn="ctr" defTabSz="457200" rtl="0" eaLnBrk="1" fontAlgn="ctr" latinLnBrk="0" hangingPunct="1"/>
                      <a:r>
                        <a:rPr lang="en-US" sz="1200" kern="1200" dirty="0" err="1" smtClean="0">
                          <a:solidFill>
                            <a:schemeClr val="tx1"/>
                          </a:solidFill>
                          <a:latin typeface="Times New Roman" panose="02020603050405020304" pitchFamily="18" charset="0"/>
                          <a:ea typeface="+mn-ea"/>
                          <a:cs typeface="Times New Roman" panose="02020603050405020304" pitchFamily="18" charset="0"/>
                        </a:rPr>
                        <a:t>Arymo</a:t>
                      </a:r>
                      <a:r>
                        <a:rPr lang="en-US" sz="1200" kern="1200" dirty="0" smtClean="0">
                          <a:solidFill>
                            <a:schemeClr val="tx1"/>
                          </a:solidFill>
                          <a:latin typeface="Times New Roman" panose="02020603050405020304" pitchFamily="18" charset="0"/>
                          <a:ea typeface="+mn-ea"/>
                          <a:cs typeface="Times New Roman" panose="02020603050405020304" pitchFamily="18" charset="0"/>
                        </a:rPr>
                        <a:t> ER</a:t>
                      </a:r>
                      <a:r>
                        <a:rPr lang="en-US" sz="1200" kern="1200" baseline="30000" dirty="0" smtClean="0">
                          <a:solidFill>
                            <a:schemeClr val="tx1"/>
                          </a:solidFill>
                          <a:latin typeface="Times New Roman" panose="02020603050405020304" pitchFamily="18" charset="0"/>
                          <a:ea typeface="+mn-ea"/>
                          <a:cs typeface="Times New Roman" panose="02020603050405020304" pitchFamily="18" charset="0"/>
                        </a:rPr>
                        <a:t>®</a:t>
                      </a:r>
                      <a:endParaRPr lang="en-US" sz="1200" kern="1200" dirty="0">
                        <a:solidFill>
                          <a:schemeClr val="tx1"/>
                        </a:solidFill>
                        <a:latin typeface="Times New Roman" panose="02020603050405020304" pitchFamily="18" charset="0"/>
                        <a:ea typeface="+mn-ea"/>
                        <a:cs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a:solidFill>
                            <a:schemeClr val="tx1"/>
                          </a:solidFill>
                          <a:effectLst/>
                          <a:latin typeface="Times New Roman" panose="02020603050405020304" pitchFamily="18" charset="0"/>
                          <a:ea typeface="Calibri"/>
                          <a:cs typeface="Times New Roman" panose="02020603050405020304" pitchFamily="18" charset="0"/>
                        </a:rPr>
                        <a:t>Egalet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ctr" defTabSz="457200" rtl="0" eaLnBrk="1" fontAlgn="ctr" latinLnBrk="0" hangingPunct="1"/>
                      <a:r>
                        <a:rPr lang="en-US" sz="1200" kern="1200" dirty="0" smtClean="0">
                          <a:solidFill>
                            <a:schemeClr val="tx1"/>
                          </a:solidFill>
                          <a:latin typeface="Times New Roman" panose="02020603050405020304" pitchFamily="18" charset="0"/>
                          <a:ea typeface="+mn-ea"/>
                          <a:cs typeface="Times New Roman" panose="02020603050405020304" pitchFamily="18" charset="0"/>
                        </a:rPr>
                        <a:t>Morphine ER</a:t>
                      </a:r>
                      <a:endParaRPr lang="en-US" sz="1200" kern="1200" dirty="0">
                        <a:solidFill>
                          <a:schemeClr val="tx1"/>
                        </a:solidFill>
                        <a:latin typeface="Times New Roman" panose="02020603050405020304" pitchFamily="18" charset="0"/>
                        <a:ea typeface="+mn-ea"/>
                        <a:cs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ctr" defTabSz="457200" rtl="0" eaLnBrk="1" fontAlgn="ctr" latinLnBrk="0" hangingPunct="1"/>
                      <a:r>
                        <a:rPr lang="en-US" sz="1200" kern="1200" dirty="0" smtClean="0">
                          <a:solidFill>
                            <a:schemeClr val="tx1"/>
                          </a:solidFill>
                          <a:latin typeface="Times New Roman" panose="02020603050405020304" pitchFamily="18" charset="0"/>
                          <a:ea typeface="+mn-ea"/>
                          <a:cs typeface="Times New Roman" panose="02020603050405020304" pitchFamily="18" charset="0"/>
                        </a:rPr>
                        <a:t>Tablet</a:t>
                      </a:r>
                      <a:endParaRPr lang="en-US" sz="1200" kern="1200" dirty="0">
                        <a:solidFill>
                          <a:schemeClr val="tx1"/>
                        </a:solidFill>
                        <a:latin typeface="Times New Roman" panose="02020603050405020304" pitchFamily="18" charset="0"/>
                        <a:ea typeface="+mn-ea"/>
                        <a:cs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ctr" defTabSz="457200" rtl="0" eaLnBrk="1" fontAlgn="ctr" latinLnBrk="0" hangingPunct="1"/>
                      <a:r>
                        <a:rPr lang="en-US" sz="1200" kern="1200" dirty="0" smtClean="0">
                          <a:solidFill>
                            <a:schemeClr val="tx1"/>
                          </a:solidFill>
                          <a:latin typeface="Times New Roman" panose="02020603050405020304" pitchFamily="18" charset="0"/>
                          <a:ea typeface="+mn-ea"/>
                          <a:cs typeface="Times New Roman" panose="02020603050405020304" pitchFamily="18" charset="0"/>
                        </a:rPr>
                        <a:t>Physical/chemical</a:t>
                      </a:r>
                      <a:r>
                        <a:rPr lang="en-US" sz="1200" kern="1200" baseline="0" dirty="0" smtClean="0">
                          <a:solidFill>
                            <a:schemeClr val="tx1"/>
                          </a:solidFill>
                          <a:latin typeface="Times New Roman" panose="02020603050405020304" pitchFamily="18" charset="0"/>
                          <a:ea typeface="+mn-ea"/>
                          <a:cs typeface="Times New Roman" panose="02020603050405020304" pitchFamily="18" charset="0"/>
                        </a:rPr>
                        <a:t> barrier</a:t>
                      </a:r>
                      <a:endParaRPr lang="en-US" sz="1200" kern="1200" dirty="0">
                        <a:solidFill>
                          <a:schemeClr val="tx1"/>
                        </a:solidFill>
                        <a:latin typeface="Times New Roman" panose="02020603050405020304" pitchFamily="18" charset="0"/>
                        <a:ea typeface="+mn-ea"/>
                        <a:cs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ctr" defTabSz="457200" rtl="0" eaLnBrk="1" fontAlgn="ctr" latinLnBrk="0" hangingPunct="1"/>
                      <a:r>
                        <a:rPr lang="en-US" sz="1200" b="0" i="0" u="none" strike="noStrike" dirty="0" smtClean="0">
                          <a:solidFill>
                            <a:schemeClr val="tx1"/>
                          </a:solidFill>
                          <a:effectLst/>
                          <a:latin typeface="Times New Roman" panose="02020603050405020304" pitchFamily="18" charset="0"/>
                          <a:cs typeface="Times New Roman" panose="02020603050405020304" pitchFamily="18" charset="0"/>
                        </a:rPr>
                        <a:t>PENDING</a:t>
                      </a:r>
                      <a:endParaRPr lang="en-US" sz="1200" kern="1200" dirty="0">
                        <a:solidFill>
                          <a:schemeClr val="tx1"/>
                        </a:solidFill>
                        <a:latin typeface="Times New Roman" panose="02020603050405020304" pitchFamily="18" charset="0"/>
                        <a:ea typeface="+mn-ea"/>
                        <a:cs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58165">
                <a:tc>
                  <a:txBody>
                    <a:bodyPr/>
                    <a:lstStyle/>
                    <a:p>
                      <a:pPr algn="ctr" fontAlgn="ctr"/>
                      <a:r>
                        <a:rPr lang="en-US" sz="1200" dirty="0" err="1" smtClean="0">
                          <a:solidFill>
                            <a:schemeClr val="tx1"/>
                          </a:solidFill>
                          <a:latin typeface="Times New Roman" panose="02020603050405020304" pitchFamily="18" charset="0"/>
                          <a:cs typeface="Times New Roman" panose="02020603050405020304" pitchFamily="18" charset="0"/>
                        </a:rPr>
                        <a:t>Vantrela</a:t>
                      </a:r>
                      <a:r>
                        <a:rPr lang="en-US" sz="1200" dirty="0" smtClean="0">
                          <a:solidFill>
                            <a:schemeClr val="tx1"/>
                          </a:solidFill>
                          <a:latin typeface="Times New Roman" panose="02020603050405020304" pitchFamily="18" charset="0"/>
                          <a:cs typeface="Times New Roman" panose="02020603050405020304" pitchFamily="18" charset="0"/>
                        </a:rPr>
                        <a:t> ER</a:t>
                      </a:r>
                      <a:r>
                        <a:rPr lang="en-US" sz="1200" baseline="30000" dirty="0" smtClean="0">
                          <a:solidFill>
                            <a:schemeClr val="tx1"/>
                          </a:solidFill>
                          <a:latin typeface="Times New Roman" panose="02020603050405020304" pitchFamily="18" charset="0"/>
                          <a:cs typeface="Times New Roman" panose="02020603050405020304" pitchFamily="18" charset="0"/>
                        </a:rPr>
                        <a:t>®</a:t>
                      </a:r>
                      <a:endParaRPr lang="en-US" sz="1200" b="0" i="0" u="none" strike="noStrike" dirty="0">
                        <a:solidFill>
                          <a:schemeClr val="tx1"/>
                        </a:solidFill>
                        <a:effectLst/>
                        <a:latin typeface="Times New Roman" panose="02020603050405020304" pitchFamily="18" charset="0"/>
                        <a:cs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200" dirty="0" err="1">
                          <a:solidFill>
                            <a:schemeClr val="tx1"/>
                          </a:solidFill>
                          <a:effectLst/>
                          <a:latin typeface="Times New Roman" panose="02020603050405020304" pitchFamily="18" charset="0"/>
                          <a:ea typeface="Calibri"/>
                          <a:cs typeface="Times New Roman" panose="02020603050405020304" pitchFamily="18" charset="0"/>
                        </a:rPr>
                        <a:t>Teva</a:t>
                      </a:r>
                      <a:endParaRPr lang="en-US" sz="1200" dirty="0">
                        <a:solidFill>
                          <a:schemeClr val="tx1"/>
                        </a:solidFill>
                        <a:effectLst/>
                        <a:latin typeface="Times New Roman" panose="02020603050405020304" pitchFamily="18" charset="0"/>
                        <a:ea typeface="Calibri"/>
                        <a:cs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sz="1200" dirty="0" smtClean="0">
                          <a:solidFill>
                            <a:schemeClr val="tx1"/>
                          </a:solidFill>
                          <a:latin typeface="Times New Roman" panose="02020603050405020304" pitchFamily="18" charset="0"/>
                          <a:cs typeface="Times New Roman" panose="02020603050405020304" pitchFamily="18" charset="0"/>
                        </a:rPr>
                        <a:t>Hydrocodone ER</a:t>
                      </a:r>
                      <a:endParaRPr lang="en-US" sz="1200" b="0" i="0" u="none" strike="noStrike" dirty="0">
                        <a:solidFill>
                          <a:schemeClr val="tx1"/>
                        </a:solidFill>
                        <a:effectLst/>
                        <a:latin typeface="Times New Roman" panose="02020603050405020304" pitchFamily="18" charset="0"/>
                        <a:cs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sz="1200" b="0" i="0" u="none" strike="noStrike" dirty="0" smtClean="0">
                          <a:solidFill>
                            <a:schemeClr val="tx1"/>
                          </a:solidFill>
                          <a:effectLst/>
                          <a:latin typeface="Times New Roman" panose="02020603050405020304" pitchFamily="18" charset="0"/>
                          <a:cs typeface="Times New Roman" panose="02020603050405020304" pitchFamily="18" charset="0"/>
                        </a:rPr>
                        <a:t>Tablet</a:t>
                      </a:r>
                      <a:endParaRPr lang="en-US" sz="1200" b="0" i="0" u="none" strike="noStrike" dirty="0">
                        <a:solidFill>
                          <a:schemeClr val="tx1"/>
                        </a:solidFill>
                        <a:effectLst/>
                        <a:latin typeface="Times New Roman" panose="02020603050405020304" pitchFamily="18" charset="0"/>
                        <a:cs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sz="1200" b="0" i="0" u="none" strike="noStrike" dirty="0" smtClean="0">
                          <a:solidFill>
                            <a:schemeClr val="tx1"/>
                          </a:solidFill>
                          <a:effectLst/>
                          <a:latin typeface="Times New Roman" panose="02020603050405020304" pitchFamily="18" charset="0"/>
                          <a:cs typeface="Times New Roman" panose="02020603050405020304" pitchFamily="18" charset="0"/>
                        </a:rPr>
                        <a:t>Physical/chemical</a:t>
                      </a:r>
                      <a:r>
                        <a:rPr lang="en-US" sz="1200" b="0" i="0" u="none" strike="noStrike" baseline="0" dirty="0" smtClean="0">
                          <a:solidFill>
                            <a:schemeClr val="tx1"/>
                          </a:solidFill>
                          <a:effectLst/>
                          <a:latin typeface="Times New Roman" panose="02020603050405020304" pitchFamily="18" charset="0"/>
                          <a:cs typeface="Times New Roman" panose="02020603050405020304" pitchFamily="18" charset="0"/>
                        </a:rPr>
                        <a:t> barrier</a:t>
                      </a:r>
                      <a:endParaRPr lang="en-US" sz="1200" b="0" i="0" u="none" strike="noStrike" dirty="0">
                        <a:solidFill>
                          <a:schemeClr val="tx1"/>
                        </a:solidFill>
                        <a:effectLst/>
                        <a:latin typeface="Times New Roman" panose="02020603050405020304" pitchFamily="18" charset="0"/>
                        <a:cs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algn="ctr" defTabSz="457200" rtl="0" eaLnBrk="1" fontAlgn="ctr" latinLnBrk="0" hangingPunct="1"/>
                      <a:r>
                        <a:rPr lang="en-US" sz="1200" kern="1200" dirty="0" smtClean="0">
                          <a:solidFill>
                            <a:schemeClr val="tx1"/>
                          </a:solidFill>
                          <a:latin typeface="Times New Roman" panose="02020603050405020304" pitchFamily="18" charset="0"/>
                          <a:ea typeface="+mn-ea"/>
                          <a:cs typeface="Times New Roman" panose="02020603050405020304" pitchFamily="18" charset="0"/>
                        </a:rPr>
                        <a:t>Not yet commercially available.</a:t>
                      </a:r>
                    </a:p>
                    <a:p>
                      <a:pPr marL="0" algn="ctr" defTabSz="457200" rtl="0" eaLnBrk="1" fontAlgn="ctr" latinLnBrk="0" hangingPunct="1"/>
                      <a:r>
                        <a:rPr lang="en-US" sz="1200" kern="1200" dirty="0" smtClean="0">
                          <a:solidFill>
                            <a:schemeClr val="tx1"/>
                          </a:solidFill>
                          <a:latin typeface="Times New Roman" panose="02020603050405020304" pitchFamily="18" charset="0"/>
                          <a:ea typeface="+mn-ea"/>
                          <a:cs typeface="Times New Roman" panose="02020603050405020304" pitchFamily="18" charset="0"/>
                        </a:rPr>
                        <a:t>Launch planned for 1st Quarter 2017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558165">
                <a:tc>
                  <a:txBody>
                    <a:bodyPr/>
                    <a:lstStyle/>
                    <a:p>
                      <a:pPr algn="ctr" fontAlgn="ctr"/>
                      <a:r>
                        <a:rPr lang="en-US" sz="1200" dirty="0" err="1" smtClean="0">
                          <a:solidFill>
                            <a:schemeClr val="tx1"/>
                          </a:solidFill>
                          <a:latin typeface="Times New Roman" panose="02020603050405020304" pitchFamily="18" charset="0"/>
                          <a:cs typeface="Times New Roman" panose="02020603050405020304" pitchFamily="18" charset="0"/>
                        </a:rPr>
                        <a:t>RoxyBond</a:t>
                      </a:r>
                      <a:r>
                        <a:rPr lang="en-US" sz="1200" baseline="30000" dirty="0" smtClean="0">
                          <a:solidFill>
                            <a:schemeClr val="tx1"/>
                          </a:solidFill>
                          <a:latin typeface="Times New Roman" panose="02020603050405020304" pitchFamily="18" charset="0"/>
                          <a:cs typeface="Times New Roman" panose="02020603050405020304" pitchFamily="18" charset="0"/>
                        </a:rPr>
                        <a:t>®</a:t>
                      </a:r>
                      <a:endParaRPr lang="en-US" sz="1200" b="0" i="0" u="none" strike="noStrike" dirty="0">
                        <a:solidFill>
                          <a:schemeClr val="tx1"/>
                        </a:solidFill>
                        <a:effectLst/>
                        <a:latin typeface="Times New Roman" panose="02020603050405020304" pitchFamily="18" charset="0"/>
                        <a:cs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en-US" sz="1200">
                          <a:solidFill>
                            <a:schemeClr val="tx1"/>
                          </a:solidFill>
                          <a:effectLst/>
                          <a:latin typeface="Times New Roman" panose="02020603050405020304" pitchFamily="18" charset="0"/>
                          <a:ea typeface="Calibri"/>
                          <a:cs typeface="Times New Roman" panose="02020603050405020304" pitchFamily="18" charset="0"/>
                        </a:rPr>
                        <a:t>Inspirion Delivery Sciences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1200" dirty="0" smtClean="0">
                          <a:solidFill>
                            <a:schemeClr val="tx1"/>
                          </a:solidFill>
                          <a:latin typeface="Times New Roman" panose="02020603050405020304" pitchFamily="18" charset="0"/>
                          <a:cs typeface="Times New Roman" panose="02020603050405020304" pitchFamily="18" charset="0"/>
                        </a:rPr>
                        <a:t>Oxycodone IR</a:t>
                      </a:r>
                      <a:endParaRPr lang="en-US" sz="1200" b="0" i="0" u="none" strike="noStrike" dirty="0">
                        <a:solidFill>
                          <a:schemeClr val="tx1"/>
                        </a:solidFill>
                        <a:effectLst/>
                        <a:latin typeface="Times New Roman" panose="02020603050405020304" pitchFamily="18" charset="0"/>
                        <a:cs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en-US" sz="1200">
                          <a:solidFill>
                            <a:schemeClr val="tx1"/>
                          </a:solidFill>
                          <a:effectLst/>
                          <a:latin typeface="Times New Roman" panose="02020603050405020304" pitchFamily="18" charset="0"/>
                          <a:ea typeface="Calibri"/>
                          <a:cs typeface="Times New Roman" panose="02020603050405020304" pitchFamily="18" charset="0"/>
                        </a:rPr>
                        <a:t>Tablet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en-US" sz="1200" dirty="0">
                          <a:solidFill>
                            <a:schemeClr val="tx1"/>
                          </a:solidFill>
                          <a:effectLst/>
                          <a:latin typeface="Times New Roman" panose="02020603050405020304" pitchFamily="18" charset="0"/>
                          <a:ea typeface="Calibri"/>
                          <a:cs typeface="Times New Roman" panose="02020603050405020304" pitchFamily="18" charset="0"/>
                        </a:rPr>
                        <a:t>Physical/chemical barrier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lang="en-US" sz="1200" kern="1200" dirty="0" smtClean="0">
                          <a:solidFill>
                            <a:schemeClr val="tx1"/>
                          </a:solidFill>
                          <a:latin typeface="Times New Roman" panose="02020603050405020304" pitchFamily="18" charset="0"/>
                          <a:ea typeface="+mn-ea"/>
                          <a:cs typeface="Times New Roman" panose="02020603050405020304" pitchFamily="18" charset="0"/>
                        </a:rPr>
                        <a:t>FDA Approved</a:t>
                      </a:r>
                    </a:p>
                    <a:p>
                      <a:pPr marL="0" marR="0" lvl="0" indent="0" algn="ctr" defTabSz="457200" rtl="0" eaLnBrk="1" fontAlgn="ctr" latinLnBrk="0" hangingPunct="1">
                        <a:lnSpc>
                          <a:spcPct val="100000"/>
                        </a:lnSpc>
                        <a:spcBef>
                          <a:spcPts val="0"/>
                        </a:spcBef>
                        <a:spcAft>
                          <a:spcPts val="0"/>
                        </a:spcAft>
                        <a:buClrTx/>
                        <a:buSzTx/>
                        <a:buFontTx/>
                        <a:buNone/>
                        <a:tabLst/>
                        <a:defRPr/>
                      </a:pPr>
                      <a:r>
                        <a:rPr lang="en-US" sz="1200" kern="1200" dirty="0" smtClean="0">
                          <a:solidFill>
                            <a:schemeClr val="tx1"/>
                          </a:solidFill>
                          <a:latin typeface="Times New Roman" panose="02020603050405020304" pitchFamily="18" charset="0"/>
                          <a:ea typeface="+mn-ea"/>
                          <a:cs typeface="Times New Roman" panose="02020603050405020304" pitchFamily="18" charset="0"/>
                        </a:rPr>
                        <a:t>Not yet commercially available</a:t>
                      </a:r>
                      <a:endParaRPr kumimoji="0" lang="en-US" sz="12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558165">
                <a:tc>
                  <a:txBody>
                    <a:bodyPr/>
                    <a:lstStyle/>
                    <a:p>
                      <a:pPr algn="ctr" fontAlgn="ctr"/>
                      <a:r>
                        <a:rPr lang="en-US" sz="1200" dirty="0" smtClean="0">
                          <a:solidFill>
                            <a:schemeClr val="tx1"/>
                          </a:solidFill>
                          <a:latin typeface="Times New Roman" panose="02020603050405020304" pitchFamily="18" charset="0"/>
                          <a:cs typeface="Times New Roman" panose="02020603050405020304" pitchFamily="18" charset="0"/>
                        </a:rPr>
                        <a:t>Egalet-002</a:t>
                      </a:r>
                      <a:endParaRPr lang="en-US" sz="1200" b="0" i="0" u="none" strike="noStrike" dirty="0">
                        <a:solidFill>
                          <a:schemeClr val="tx1"/>
                        </a:solidFill>
                        <a:effectLst/>
                        <a:latin typeface="Times New Roman" panose="02020603050405020304" pitchFamily="18" charset="0"/>
                        <a:cs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en-US" sz="1200">
                          <a:solidFill>
                            <a:schemeClr val="tx1"/>
                          </a:solidFill>
                          <a:effectLst/>
                          <a:latin typeface="Times New Roman" panose="02020603050405020304" pitchFamily="18" charset="0"/>
                          <a:ea typeface="Calibri"/>
                          <a:cs typeface="Times New Roman" panose="02020603050405020304" pitchFamily="18" charset="0"/>
                        </a:rPr>
                        <a:t>Egalet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1200" dirty="0" smtClean="0">
                          <a:solidFill>
                            <a:schemeClr val="tx1"/>
                          </a:solidFill>
                          <a:latin typeface="Times New Roman" panose="02020603050405020304" pitchFamily="18" charset="0"/>
                          <a:cs typeface="Times New Roman" panose="02020603050405020304" pitchFamily="18" charset="0"/>
                        </a:rPr>
                        <a:t>Oxycodone ER</a:t>
                      </a:r>
                      <a:endParaRPr lang="en-US" sz="1200" b="0" i="0" u="none" strike="noStrike" dirty="0">
                        <a:solidFill>
                          <a:schemeClr val="tx1"/>
                        </a:solidFill>
                        <a:effectLst/>
                        <a:latin typeface="Times New Roman" panose="02020603050405020304" pitchFamily="18" charset="0"/>
                        <a:cs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en-US" sz="1200" dirty="0">
                          <a:solidFill>
                            <a:schemeClr val="tx1"/>
                          </a:solidFill>
                          <a:effectLst/>
                          <a:latin typeface="Times New Roman" panose="02020603050405020304" pitchFamily="18" charset="0"/>
                          <a:ea typeface="Calibri"/>
                          <a:cs typeface="Times New Roman" panose="02020603050405020304" pitchFamily="18" charset="0"/>
                        </a:rPr>
                        <a:t>Tablet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en-US" sz="1200" dirty="0">
                          <a:solidFill>
                            <a:schemeClr val="tx1"/>
                          </a:solidFill>
                          <a:effectLst/>
                          <a:latin typeface="Times New Roman" panose="02020603050405020304" pitchFamily="18" charset="0"/>
                          <a:ea typeface="Calibri"/>
                          <a:cs typeface="Times New Roman" panose="02020603050405020304" pitchFamily="18" charset="0"/>
                        </a:rPr>
                        <a:t>Physical/chemical barrier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lang="en-US" sz="1200" dirty="0" smtClean="0">
                          <a:solidFill>
                            <a:schemeClr val="tx1"/>
                          </a:solidFill>
                          <a:latin typeface="Times New Roman" panose="02020603050405020304" pitchFamily="18" charset="0"/>
                          <a:cs typeface="Times New Roman" panose="02020603050405020304" pitchFamily="18" charset="0"/>
                        </a:rPr>
                        <a:t>Currently in Phase III</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558165">
                <a:tc>
                  <a:txBody>
                    <a:bodyPr/>
                    <a:lstStyle/>
                    <a:p>
                      <a:pPr algn="ctr" fontAlgn="ctr"/>
                      <a:r>
                        <a:rPr lang="en-US" sz="1200" dirty="0" smtClean="0">
                          <a:solidFill>
                            <a:schemeClr val="tx1"/>
                          </a:solidFill>
                          <a:latin typeface="Times New Roman" panose="02020603050405020304" pitchFamily="18" charset="0"/>
                          <a:cs typeface="Times New Roman" panose="02020603050405020304" pitchFamily="18" charset="0"/>
                        </a:rPr>
                        <a:t>KP201/IR</a:t>
                      </a:r>
                      <a:endParaRPr lang="en-US" sz="1200" b="0" i="0" u="none" strike="noStrike" dirty="0">
                        <a:solidFill>
                          <a:schemeClr val="tx1"/>
                        </a:solidFill>
                        <a:effectLst/>
                        <a:latin typeface="Times New Roman" panose="02020603050405020304" pitchFamily="18" charset="0"/>
                        <a:cs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en-US" sz="1200">
                          <a:solidFill>
                            <a:schemeClr val="tx1"/>
                          </a:solidFill>
                          <a:effectLst/>
                          <a:latin typeface="Times New Roman" panose="02020603050405020304" pitchFamily="18" charset="0"/>
                          <a:ea typeface="Calibri"/>
                          <a:cs typeface="Times New Roman" panose="02020603050405020304" pitchFamily="18" charset="0"/>
                        </a:rPr>
                        <a:t>KemPharm, Inc.</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1200" dirty="0" smtClean="0">
                          <a:solidFill>
                            <a:schemeClr val="tx1"/>
                          </a:solidFill>
                          <a:latin typeface="Times New Roman" panose="02020603050405020304" pitchFamily="18" charset="0"/>
                          <a:cs typeface="Times New Roman" panose="02020603050405020304" pitchFamily="18" charset="0"/>
                        </a:rPr>
                        <a:t>Hydrocodone IR</a:t>
                      </a:r>
                      <a:endParaRPr lang="en-US" sz="1200" b="0" i="0" u="none" strike="noStrike" dirty="0">
                        <a:solidFill>
                          <a:schemeClr val="tx1"/>
                        </a:solidFill>
                        <a:effectLst/>
                        <a:latin typeface="Times New Roman" panose="02020603050405020304" pitchFamily="18" charset="0"/>
                        <a:cs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en-US" sz="1200">
                          <a:solidFill>
                            <a:schemeClr val="tx1"/>
                          </a:solidFill>
                          <a:effectLst/>
                          <a:latin typeface="Times New Roman" panose="02020603050405020304" pitchFamily="18" charset="0"/>
                          <a:ea typeface="Calibri"/>
                          <a:cs typeface="Times New Roman" panose="02020603050405020304" pitchFamily="18" charset="0"/>
                        </a:rPr>
                        <a:t>Undisclosed</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en-US" sz="1200" dirty="0">
                          <a:solidFill>
                            <a:schemeClr val="tx1"/>
                          </a:solidFill>
                          <a:effectLst/>
                          <a:latin typeface="Times New Roman" panose="02020603050405020304" pitchFamily="18" charset="0"/>
                          <a:ea typeface="Calibri"/>
                          <a:cs typeface="Times New Roman" panose="02020603050405020304" pitchFamily="18" charset="0"/>
                        </a:rPr>
                        <a:t>Prodrug</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Times New Roman" panose="02020603050405020304" pitchFamily="18" charset="0"/>
                          <a:ea typeface="+mn-ea"/>
                          <a:cs typeface="Times New Roman" panose="02020603050405020304" pitchFamily="18" charset="0"/>
                        </a:rPr>
                        <a:t>NDA submission planned 2018 with Priority Review designation</a:t>
                      </a:r>
                      <a:endParaRPr kumimoji="0" lang="en-US" sz="12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558165">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lang="en-US" sz="1200" dirty="0" smtClean="0">
                          <a:solidFill>
                            <a:schemeClr val="tx1"/>
                          </a:solidFill>
                          <a:latin typeface="Times New Roman" panose="02020603050405020304" pitchFamily="18" charset="0"/>
                          <a:cs typeface="Times New Roman" panose="02020603050405020304" pitchFamily="18" charset="0"/>
                        </a:rPr>
                        <a:t>NKTR-181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en-US" sz="1200" dirty="0" err="1">
                          <a:solidFill>
                            <a:schemeClr val="tx1"/>
                          </a:solidFill>
                          <a:effectLst/>
                          <a:latin typeface="Times New Roman" panose="02020603050405020304" pitchFamily="18" charset="0"/>
                          <a:ea typeface="Calibri"/>
                          <a:cs typeface="Times New Roman" panose="02020603050405020304" pitchFamily="18" charset="0"/>
                        </a:rPr>
                        <a:t>Nektar</a:t>
                      </a:r>
                      <a:r>
                        <a:rPr lang="en-US" sz="1200" dirty="0">
                          <a:solidFill>
                            <a:schemeClr val="tx1"/>
                          </a:solidFill>
                          <a:effectLst/>
                          <a:latin typeface="Times New Roman" panose="02020603050405020304" pitchFamily="18" charset="0"/>
                          <a:ea typeface="Calibri"/>
                          <a:cs typeface="Times New Roman" panose="02020603050405020304" pitchFamily="18" charset="0"/>
                        </a:rPr>
                        <a:t> Therapeutics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1200" dirty="0" smtClean="0">
                          <a:solidFill>
                            <a:schemeClr val="tx1"/>
                          </a:solidFill>
                          <a:latin typeface="Times New Roman" panose="02020603050405020304" pitchFamily="18" charset="0"/>
                          <a:cs typeface="Times New Roman" panose="02020603050405020304" pitchFamily="18" charset="0"/>
                        </a:rPr>
                        <a:t>New chemical entity</a:t>
                      </a:r>
                      <a:endParaRPr lang="en-US" sz="1200" b="0" i="0" u="none" strike="noStrike" dirty="0">
                        <a:solidFill>
                          <a:schemeClr val="tx1"/>
                        </a:solidFill>
                        <a:effectLst/>
                        <a:latin typeface="Times New Roman" panose="02020603050405020304" pitchFamily="18" charset="0"/>
                        <a:cs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en-US" sz="1200" dirty="0">
                          <a:solidFill>
                            <a:schemeClr val="tx1"/>
                          </a:solidFill>
                          <a:effectLst/>
                          <a:latin typeface="Times New Roman" panose="02020603050405020304" pitchFamily="18" charset="0"/>
                          <a:ea typeface="Calibri"/>
                          <a:cs typeface="Times New Roman" panose="02020603050405020304" pitchFamily="18" charset="0"/>
                        </a:rPr>
                        <a:t>Undisclosed, possibly solution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en-US" sz="1200" dirty="0">
                          <a:solidFill>
                            <a:schemeClr val="tx1"/>
                          </a:solidFill>
                          <a:effectLst/>
                          <a:latin typeface="Times New Roman" panose="02020603050405020304" pitchFamily="18" charset="0"/>
                          <a:ea typeface="Calibri"/>
                          <a:cs typeface="Times New Roman" panose="02020603050405020304" pitchFamily="18" charset="0"/>
                        </a:rPr>
                        <a:t>New Molecular Entity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lang="en-US" sz="1200" dirty="0" smtClean="0">
                          <a:solidFill>
                            <a:schemeClr val="tx1"/>
                          </a:solidFill>
                          <a:latin typeface="Times New Roman" panose="02020603050405020304" pitchFamily="18" charset="0"/>
                          <a:cs typeface="Times New Roman" panose="02020603050405020304" pitchFamily="18" charset="0"/>
                        </a:rPr>
                        <a:t>FDA granted Fast Track designation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14114167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2"/>
          <p:cNvSpPr>
            <a:spLocks noGrp="1"/>
          </p:cNvSpPr>
          <p:nvPr>
            <p:ph type="sldNum" sz="quarter" idx="11"/>
          </p:nvPr>
        </p:nvSpPr>
        <p:spPr>
          <a:noFill/>
          <a:ln>
            <a:miter lim="800000"/>
            <a:headEnd/>
            <a:tailEnd/>
          </a:ln>
        </p:spPr>
        <p:txBody>
          <a:bodyPr/>
          <a:lstStyle/>
          <a:p>
            <a:r>
              <a:rPr lang="en-US" altLang="en-US" dirty="0" smtClean="0"/>
              <a:t>Slide </a:t>
            </a:r>
            <a:fld id="{FC836EB3-6A9C-4CF1-AF8B-A21DAA8B0336}" type="slidenum">
              <a:rPr lang="en-US" altLang="en-US" smtClean="0"/>
              <a:pPr/>
              <a:t>18</a:t>
            </a:fld>
            <a:endParaRPr lang="en-US" altLang="en-US" dirty="0" smtClean="0"/>
          </a:p>
        </p:txBody>
      </p:sp>
      <p:graphicFrame>
        <p:nvGraphicFramePr>
          <p:cNvPr id="4" name="Diagram 3"/>
          <p:cNvGraphicFramePr/>
          <p:nvPr>
            <p:extLst>
              <p:ext uri="{D42A27DB-BD31-4B8C-83A1-F6EECF244321}">
                <p14:modId xmlns:p14="http://schemas.microsoft.com/office/powerpoint/2010/main" val="2257728883"/>
              </p:ext>
            </p:extLst>
          </p:nvPr>
        </p:nvGraphicFramePr>
        <p:xfrm>
          <a:off x="114299" y="1209675"/>
          <a:ext cx="8963025" cy="47148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4101" name="Group 8"/>
          <p:cNvGrpSpPr>
            <a:grpSpLocks/>
          </p:cNvGrpSpPr>
          <p:nvPr/>
        </p:nvGrpSpPr>
        <p:grpSpPr bwMode="auto">
          <a:xfrm>
            <a:off x="6754813" y="2786063"/>
            <a:ext cx="2214562" cy="319087"/>
            <a:chOff x="1635596" y="3263204"/>
            <a:chExt cx="2874487" cy="318199"/>
          </a:xfrm>
        </p:grpSpPr>
        <p:sp>
          <p:nvSpPr>
            <p:cNvPr id="10" name="Rectangle 9"/>
            <p:cNvSpPr/>
            <p:nvPr/>
          </p:nvSpPr>
          <p:spPr>
            <a:xfrm>
              <a:off x="1635596" y="3263204"/>
              <a:ext cx="2874487" cy="318199"/>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11" name="Rectangle 10"/>
            <p:cNvSpPr/>
            <p:nvPr/>
          </p:nvSpPr>
          <p:spPr>
            <a:xfrm>
              <a:off x="1635596" y="3263204"/>
              <a:ext cx="2874487" cy="318199"/>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lIns="143903" tIns="0" rIns="0" bIns="0" spcCol="1270"/>
            <a:lstStyle/>
            <a:p>
              <a:pPr defTabSz="622300">
                <a:lnSpc>
                  <a:spcPct val="90000"/>
                </a:lnSpc>
                <a:spcAft>
                  <a:spcPct val="35000"/>
                </a:spcAft>
                <a:defRPr/>
              </a:pPr>
              <a:r>
                <a:rPr lang="en-US" sz="1400" dirty="0"/>
                <a:t>Draft </a:t>
              </a:r>
              <a:r>
                <a:rPr lang="en-US" sz="1400" dirty="0" smtClean="0"/>
                <a:t>Amended Formulary </a:t>
              </a:r>
              <a:endParaRPr lang="en-US" sz="1400" dirty="0"/>
            </a:p>
          </p:txBody>
        </p:sp>
      </p:grpSp>
      <p:sp>
        <p:nvSpPr>
          <p:cNvPr id="4102" name="Title 1"/>
          <p:cNvSpPr>
            <a:spLocks noGrp="1"/>
          </p:cNvSpPr>
          <p:nvPr>
            <p:ph type="title"/>
          </p:nvPr>
        </p:nvSpPr>
        <p:spPr/>
        <p:txBody>
          <a:bodyPr/>
          <a:lstStyle/>
          <a:p>
            <a:r>
              <a:rPr lang="en-US" altLang="en-US" dirty="0"/>
              <a:t>“Cross Walk”</a:t>
            </a:r>
            <a:endParaRPr lang="en-US" altLang="en-US" dirty="0" smtClean="0"/>
          </a:p>
        </p:txBody>
      </p:sp>
    </p:spTree>
    <p:extLst>
      <p:ext uri="{BB962C8B-B14F-4D97-AF65-F5344CB8AC3E}">
        <p14:creationId xmlns:p14="http://schemas.microsoft.com/office/powerpoint/2010/main" val="25639540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Content Placeholder 2"/>
          <p:cNvSpPr>
            <a:spLocks noGrp="1"/>
          </p:cNvSpPr>
          <p:nvPr>
            <p:ph idx="1"/>
          </p:nvPr>
        </p:nvSpPr>
        <p:spPr>
          <a:xfrm>
            <a:off x="457200" y="1351724"/>
            <a:ext cx="8229600" cy="5252275"/>
          </a:xfrm>
        </p:spPr>
        <p:txBody>
          <a:bodyPr/>
          <a:lstStyle/>
          <a:p>
            <a:pPr marL="0" indent="0">
              <a:buNone/>
            </a:pPr>
            <a:endParaRPr lang="en-US" sz="2400" dirty="0" smtClean="0"/>
          </a:p>
          <a:p>
            <a:pPr marL="0" indent="0">
              <a:buNone/>
            </a:pPr>
            <a:r>
              <a:rPr lang="en-US" sz="2400" dirty="0" smtClean="0"/>
              <a:t>“</a:t>
            </a:r>
            <a:r>
              <a:rPr lang="en-US" sz="2400" dirty="0"/>
              <a:t>Chemically Equivalent Substitution”, for the purpose of creating a formulary of drugs with abuse deterrent properties that the commission has determined may be appropriately substituted for </a:t>
            </a:r>
            <a:r>
              <a:rPr lang="en-US" sz="2400" dirty="0" smtClean="0"/>
              <a:t>opioids</a:t>
            </a:r>
            <a:r>
              <a:rPr lang="en-US" sz="2400" dirty="0" smtClean="0">
                <a:solidFill>
                  <a:srgbClr val="FF0000"/>
                </a:solidFill>
              </a:rPr>
              <a:t> </a:t>
            </a:r>
            <a:r>
              <a:rPr lang="en-US" sz="2400" dirty="0"/>
              <a:t>that have been determined to have a heightened public health risk  due to the drugs’ potential for abuse and misuse, shall mean  drug products which contain the same active ingredients, and are equivalent in strength or concentration, dosage form, and route of administration, and produce a comparable biologic effect.  Prodrugs or ingredients without analgesic effect that are used solely for abuse deterrent formulations need not be equivalent.</a:t>
            </a:r>
          </a:p>
        </p:txBody>
      </p:sp>
      <p:sp>
        <p:nvSpPr>
          <p:cNvPr id="5123" name="Slide Number Placeholder 3"/>
          <p:cNvSpPr>
            <a:spLocks noGrp="1"/>
          </p:cNvSpPr>
          <p:nvPr>
            <p:ph type="sldNum" sz="quarter" idx="11"/>
          </p:nvPr>
        </p:nvSpPr>
        <p:spPr>
          <a:noFill/>
          <a:ln>
            <a:miter lim="800000"/>
            <a:headEnd/>
            <a:tailEnd/>
          </a:ln>
        </p:spPr>
        <p:txBody>
          <a:bodyPr/>
          <a:lstStyle/>
          <a:p>
            <a:r>
              <a:rPr lang="en-US" altLang="en-US" dirty="0" smtClean="0"/>
              <a:t>Slide </a:t>
            </a:r>
            <a:fld id="{13371AC1-581A-418D-850E-7D5F110287A7}" type="slidenum">
              <a:rPr lang="en-US" altLang="en-US" smtClean="0"/>
              <a:pPr/>
              <a:t>19</a:t>
            </a:fld>
            <a:endParaRPr lang="en-US" altLang="en-US" dirty="0" smtClean="0"/>
          </a:p>
        </p:txBody>
      </p:sp>
      <p:sp>
        <p:nvSpPr>
          <p:cNvPr id="5" name="Title 1"/>
          <p:cNvSpPr txBox="1">
            <a:spLocks/>
          </p:cNvSpPr>
          <p:nvPr/>
        </p:nvSpPr>
        <p:spPr>
          <a:xfrm>
            <a:off x="4144963" y="134669"/>
            <a:ext cx="4816475" cy="850982"/>
          </a:xfrm>
          <a:prstGeom prst="rect">
            <a:avLst/>
          </a:prstGeom>
        </p:spPr>
        <p:txBody>
          <a:bodyPr/>
          <a:lstStyle>
            <a:lvl1pPr algn="ctr" rtl="0" eaLnBrk="0" fontAlgn="base" hangingPunct="0">
              <a:spcBef>
                <a:spcPct val="0"/>
              </a:spcBef>
              <a:spcAft>
                <a:spcPct val="0"/>
              </a:spcAft>
              <a:defRPr sz="2800" b="1">
                <a:solidFill>
                  <a:schemeClr val="bg1"/>
                </a:solidFill>
                <a:latin typeface="+mj-lt"/>
                <a:ea typeface="+mj-ea"/>
                <a:cs typeface="ＭＳ Ｐゴシック" charset="0"/>
              </a:defRPr>
            </a:lvl1pPr>
            <a:lvl2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charset="0"/>
                <a:ea typeface="ＭＳ Ｐゴシック" charset="0"/>
              </a:defRPr>
            </a:lvl6pPr>
            <a:lvl7pPr marL="914400" algn="ctr" rtl="0" fontAlgn="base">
              <a:spcBef>
                <a:spcPct val="0"/>
              </a:spcBef>
              <a:spcAft>
                <a:spcPct val="0"/>
              </a:spcAft>
              <a:defRPr sz="2800" b="1">
                <a:solidFill>
                  <a:schemeClr val="bg1"/>
                </a:solidFill>
                <a:latin typeface="Calibri" charset="0"/>
                <a:ea typeface="ＭＳ Ｐゴシック" charset="0"/>
              </a:defRPr>
            </a:lvl7pPr>
            <a:lvl8pPr marL="1371600" algn="ctr" rtl="0" fontAlgn="base">
              <a:spcBef>
                <a:spcPct val="0"/>
              </a:spcBef>
              <a:spcAft>
                <a:spcPct val="0"/>
              </a:spcAft>
              <a:defRPr sz="2800" b="1">
                <a:solidFill>
                  <a:schemeClr val="bg1"/>
                </a:solidFill>
                <a:latin typeface="Calibri" charset="0"/>
                <a:ea typeface="ＭＳ Ｐゴシック" charset="0"/>
              </a:defRPr>
            </a:lvl8pPr>
            <a:lvl9pPr marL="1828800" algn="ctr" rtl="0" fontAlgn="base">
              <a:spcBef>
                <a:spcPct val="0"/>
              </a:spcBef>
              <a:spcAft>
                <a:spcPct val="0"/>
              </a:spcAft>
              <a:defRPr sz="2800" b="1">
                <a:solidFill>
                  <a:schemeClr val="bg1"/>
                </a:solidFill>
                <a:latin typeface="Calibri" charset="0"/>
                <a:ea typeface="ＭＳ Ｐゴシック" charset="0"/>
              </a:defRPr>
            </a:lvl9pPr>
          </a:lstStyle>
          <a:p>
            <a:pPr>
              <a:defRPr/>
            </a:pPr>
            <a:r>
              <a:rPr lang="en-US" kern="0" dirty="0" smtClean="0"/>
              <a:t> Chemically Equivalent Substitution</a:t>
            </a:r>
            <a:endParaRPr lang="en-US" kern="0" dirty="0"/>
          </a:p>
        </p:txBody>
      </p:sp>
    </p:spTree>
    <p:extLst>
      <p:ext uri="{BB962C8B-B14F-4D97-AF65-F5344CB8AC3E}">
        <p14:creationId xmlns:p14="http://schemas.microsoft.com/office/powerpoint/2010/main" val="22303737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Content Placeholder 2"/>
          <p:cNvSpPr>
            <a:spLocks noGrp="1"/>
          </p:cNvSpPr>
          <p:nvPr>
            <p:ph idx="1"/>
          </p:nvPr>
        </p:nvSpPr>
        <p:spPr>
          <a:xfrm>
            <a:off x="457200" y="1351724"/>
            <a:ext cx="8229600" cy="5252275"/>
          </a:xfrm>
        </p:spPr>
        <p:txBody>
          <a:bodyPr/>
          <a:lstStyle/>
          <a:p>
            <a:pPr>
              <a:spcBef>
                <a:spcPts val="0"/>
              </a:spcBef>
              <a:spcAft>
                <a:spcPts val="0"/>
              </a:spcAft>
              <a:buSzPct val="75000"/>
            </a:pPr>
            <a:r>
              <a:rPr lang="en-US" altLang="en-US" sz="2400" dirty="0" smtClean="0"/>
              <a:t>Interchangeable Abuse Deterrent Drug Products Evaluation</a:t>
            </a:r>
          </a:p>
          <a:p>
            <a:pPr lvl="1">
              <a:spcBef>
                <a:spcPts val="0"/>
              </a:spcBef>
              <a:spcAft>
                <a:spcPts val="0"/>
              </a:spcAft>
              <a:buSzPct val="75000"/>
            </a:pPr>
            <a:r>
              <a:rPr lang="en-US" sz="2400" dirty="0" err="1" smtClean="0"/>
              <a:t>Morphabond</a:t>
            </a:r>
            <a:r>
              <a:rPr lang="en-US" sz="2400" dirty="0" smtClean="0"/>
              <a:t> ER</a:t>
            </a:r>
            <a:r>
              <a:rPr lang="en-US" sz="2400" baseline="30000" dirty="0" smtClean="0"/>
              <a:t>®</a:t>
            </a:r>
          </a:p>
          <a:p>
            <a:pPr lvl="1">
              <a:spcBef>
                <a:spcPts val="0"/>
              </a:spcBef>
              <a:spcAft>
                <a:spcPts val="0"/>
              </a:spcAft>
              <a:buSzPct val="75000"/>
            </a:pPr>
            <a:r>
              <a:rPr lang="en-US" sz="2400" dirty="0" err="1" smtClean="0"/>
              <a:t>Arymo</a:t>
            </a:r>
            <a:r>
              <a:rPr lang="en-US" sz="2400" dirty="0" smtClean="0"/>
              <a:t> ER</a:t>
            </a:r>
            <a:r>
              <a:rPr lang="en-US" sz="2400" baseline="30000" dirty="0"/>
              <a:t>®</a:t>
            </a:r>
            <a:endParaRPr lang="en-US" sz="2400" dirty="0"/>
          </a:p>
          <a:p>
            <a:pPr>
              <a:spcBef>
                <a:spcPts val="0"/>
              </a:spcBef>
              <a:spcAft>
                <a:spcPts val="0"/>
              </a:spcAft>
              <a:buSzPct val="75000"/>
            </a:pPr>
            <a:endParaRPr lang="en-US" altLang="en-US" sz="2400" dirty="0" smtClean="0"/>
          </a:p>
          <a:p>
            <a:pPr>
              <a:spcBef>
                <a:spcPts val="0"/>
              </a:spcBef>
              <a:spcAft>
                <a:spcPts val="0"/>
              </a:spcAft>
              <a:buSzPct val="75000"/>
            </a:pPr>
            <a:r>
              <a:rPr lang="en-US" altLang="en-US" sz="2400" dirty="0" smtClean="0"/>
              <a:t>Chemically Equivalent Substitutions</a:t>
            </a:r>
          </a:p>
          <a:p>
            <a:pPr lvl="1">
              <a:spcBef>
                <a:spcPts val="0"/>
              </a:spcBef>
              <a:spcAft>
                <a:spcPts val="0"/>
              </a:spcAft>
              <a:buSzPct val="75000"/>
            </a:pPr>
            <a:r>
              <a:rPr lang="en-US" sz="2400" dirty="0" err="1"/>
              <a:t>Morphabond</a:t>
            </a:r>
            <a:r>
              <a:rPr lang="en-US" sz="2400" dirty="0"/>
              <a:t> ER</a:t>
            </a:r>
            <a:r>
              <a:rPr lang="en-US" sz="2400" baseline="30000" dirty="0"/>
              <a:t>®</a:t>
            </a:r>
          </a:p>
          <a:p>
            <a:pPr lvl="1">
              <a:spcBef>
                <a:spcPts val="0"/>
              </a:spcBef>
              <a:spcAft>
                <a:spcPts val="0"/>
              </a:spcAft>
              <a:buSzPct val="75000"/>
            </a:pPr>
            <a:r>
              <a:rPr lang="en-US" sz="2400" dirty="0" err="1"/>
              <a:t>Arymo</a:t>
            </a:r>
            <a:r>
              <a:rPr lang="en-US" sz="2400" dirty="0"/>
              <a:t> ER</a:t>
            </a:r>
            <a:r>
              <a:rPr lang="en-US" sz="2400" baseline="30000" dirty="0"/>
              <a:t>®</a:t>
            </a:r>
            <a:endParaRPr lang="en-US" sz="2400" dirty="0"/>
          </a:p>
          <a:p>
            <a:pPr>
              <a:spcBef>
                <a:spcPts val="0"/>
              </a:spcBef>
              <a:spcAft>
                <a:spcPts val="0"/>
              </a:spcAft>
              <a:buSzPct val="75000"/>
            </a:pPr>
            <a:endParaRPr lang="en-US" altLang="en-US" sz="2400" dirty="0" smtClean="0"/>
          </a:p>
          <a:p>
            <a:pPr>
              <a:spcBef>
                <a:spcPts val="0"/>
              </a:spcBef>
              <a:spcAft>
                <a:spcPts val="0"/>
              </a:spcAft>
              <a:buSzPct val="75000"/>
            </a:pPr>
            <a:r>
              <a:rPr lang="en-US" altLang="en-US" sz="2400" dirty="0" smtClean="0"/>
              <a:t>Draft Formulary</a:t>
            </a:r>
          </a:p>
          <a:p>
            <a:pPr lvl="1">
              <a:spcBef>
                <a:spcPts val="0"/>
              </a:spcBef>
              <a:spcAft>
                <a:spcPts val="0"/>
              </a:spcAft>
              <a:buSzPct val="75000"/>
            </a:pPr>
            <a:r>
              <a:rPr lang="en-US" altLang="en-US" sz="2400" dirty="0" smtClean="0"/>
              <a:t>105 CMR 720: </a:t>
            </a:r>
            <a:r>
              <a:rPr lang="en-US" sz="2400" i="1" dirty="0"/>
              <a:t>List of Interchangeable Drug </a:t>
            </a:r>
            <a:r>
              <a:rPr lang="en-US" sz="2400" i="1" dirty="0" smtClean="0"/>
              <a:t>Products </a:t>
            </a:r>
          </a:p>
          <a:p>
            <a:pPr lvl="1">
              <a:spcBef>
                <a:spcPts val="0"/>
              </a:spcBef>
              <a:spcAft>
                <a:spcPts val="0"/>
              </a:spcAft>
              <a:buSzPct val="75000"/>
            </a:pPr>
            <a:r>
              <a:rPr lang="en-US" sz="2400" dirty="0" smtClean="0"/>
              <a:t>aka</a:t>
            </a:r>
            <a:r>
              <a:rPr lang="en-US" sz="2400" i="1" dirty="0" smtClean="0"/>
              <a:t> Drug Formulary Commission</a:t>
            </a:r>
            <a:endParaRPr lang="en-US" altLang="en-US" sz="2400" dirty="0"/>
          </a:p>
          <a:p>
            <a:pPr>
              <a:spcBef>
                <a:spcPts val="0"/>
              </a:spcBef>
              <a:spcAft>
                <a:spcPts val="0"/>
              </a:spcAft>
              <a:buSzPct val="75000"/>
            </a:pPr>
            <a:endParaRPr lang="en-US" altLang="en-US" sz="2400" dirty="0" smtClean="0"/>
          </a:p>
          <a:p>
            <a:pPr>
              <a:spcBef>
                <a:spcPts val="0"/>
              </a:spcBef>
              <a:spcAft>
                <a:spcPts val="0"/>
              </a:spcAft>
              <a:buSzPct val="75000"/>
            </a:pPr>
            <a:r>
              <a:rPr lang="en-US" altLang="en-US" sz="2400" dirty="0" smtClean="0"/>
              <a:t>Next Steps</a:t>
            </a:r>
          </a:p>
        </p:txBody>
      </p:sp>
      <p:sp>
        <p:nvSpPr>
          <p:cNvPr id="5123" name="Slide Number Placeholder 3"/>
          <p:cNvSpPr>
            <a:spLocks noGrp="1"/>
          </p:cNvSpPr>
          <p:nvPr>
            <p:ph type="sldNum" sz="quarter" idx="11"/>
          </p:nvPr>
        </p:nvSpPr>
        <p:spPr>
          <a:noFill/>
          <a:ln>
            <a:miter lim="800000"/>
            <a:headEnd/>
            <a:tailEnd/>
          </a:ln>
        </p:spPr>
        <p:txBody>
          <a:bodyPr/>
          <a:lstStyle/>
          <a:p>
            <a:r>
              <a:rPr lang="en-US" altLang="en-US" dirty="0" smtClean="0"/>
              <a:t>Slide </a:t>
            </a:r>
            <a:fld id="{13371AC1-581A-418D-850E-7D5F110287A7}" type="slidenum">
              <a:rPr lang="en-US" altLang="en-US" smtClean="0"/>
              <a:pPr/>
              <a:t>2</a:t>
            </a:fld>
            <a:endParaRPr lang="en-US" altLang="en-US" dirty="0" smtClean="0"/>
          </a:p>
        </p:txBody>
      </p:sp>
      <p:sp>
        <p:nvSpPr>
          <p:cNvPr id="5" name="Title 1"/>
          <p:cNvSpPr txBox="1">
            <a:spLocks/>
          </p:cNvSpPr>
          <p:nvPr/>
        </p:nvSpPr>
        <p:spPr>
          <a:xfrm>
            <a:off x="4144963" y="336550"/>
            <a:ext cx="4816475" cy="577850"/>
          </a:xfrm>
          <a:prstGeom prst="rect">
            <a:avLst/>
          </a:prstGeom>
        </p:spPr>
        <p:txBody>
          <a:bodyPr/>
          <a:lstStyle>
            <a:lvl1pPr algn="ctr" rtl="0" eaLnBrk="0" fontAlgn="base" hangingPunct="0">
              <a:spcBef>
                <a:spcPct val="0"/>
              </a:spcBef>
              <a:spcAft>
                <a:spcPct val="0"/>
              </a:spcAft>
              <a:defRPr sz="2800" b="1">
                <a:solidFill>
                  <a:schemeClr val="bg1"/>
                </a:solidFill>
                <a:latin typeface="+mj-lt"/>
                <a:ea typeface="+mj-ea"/>
                <a:cs typeface="ＭＳ Ｐゴシック" charset="0"/>
              </a:defRPr>
            </a:lvl1pPr>
            <a:lvl2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charset="0"/>
                <a:ea typeface="ＭＳ Ｐゴシック" charset="0"/>
              </a:defRPr>
            </a:lvl6pPr>
            <a:lvl7pPr marL="914400" algn="ctr" rtl="0" fontAlgn="base">
              <a:spcBef>
                <a:spcPct val="0"/>
              </a:spcBef>
              <a:spcAft>
                <a:spcPct val="0"/>
              </a:spcAft>
              <a:defRPr sz="2800" b="1">
                <a:solidFill>
                  <a:schemeClr val="bg1"/>
                </a:solidFill>
                <a:latin typeface="Calibri" charset="0"/>
                <a:ea typeface="ＭＳ Ｐゴシック" charset="0"/>
              </a:defRPr>
            </a:lvl7pPr>
            <a:lvl8pPr marL="1371600" algn="ctr" rtl="0" fontAlgn="base">
              <a:spcBef>
                <a:spcPct val="0"/>
              </a:spcBef>
              <a:spcAft>
                <a:spcPct val="0"/>
              </a:spcAft>
              <a:defRPr sz="2800" b="1">
                <a:solidFill>
                  <a:schemeClr val="bg1"/>
                </a:solidFill>
                <a:latin typeface="Calibri" charset="0"/>
                <a:ea typeface="ＭＳ Ｐゴシック" charset="0"/>
              </a:defRPr>
            </a:lvl8pPr>
            <a:lvl9pPr marL="1828800" algn="ctr" rtl="0" fontAlgn="base">
              <a:spcBef>
                <a:spcPct val="0"/>
              </a:spcBef>
              <a:spcAft>
                <a:spcPct val="0"/>
              </a:spcAft>
              <a:defRPr sz="2800" b="1">
                <a:solidFill>
                  <a:schemeClr val="bg1"/>
                </a:solidFill>
                <a:latin typeface="Calibri" charset="0"/>
                <a:ea typeface="ＭＳ Ｐゴシック" charset="0"/>
              </a:defRPr>
            </a:lvl9pPr>
          </a:lstStyle>
          <a:p>
            <a:pPr>
              <a:defRPr/>
            </a:pPr>
            <a:r>
              <a:rPr lang="en-US" kern="0" dirty="0" smtClean="0"/>
              <a:t> Presentation Agenda</a:t>
            </a:r>
            <a:endParaRPr lang="en-US" kern="0" dirty="0"/>
          </a:p>
        </p:txBody>
      </p:sp>
    </p:spTree>
    <p:extLst>
      <p:ext uri="{BB962C8B-B14F-4D97-AF65-F5344CB8AC3E}">
        <p14:creationId xmlns:p14="http://schemas.microsoft.com/office/powerpoint/2010/main" val="162892528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Content Placeholder 2"/>
          <p:cNvSpPr>
            <a:spLocks noGrp="1"/>
          </p:cNvSpPr>
          <p:nvPr>
            <p:ph idx="1"/>
          </p:nvPr>
        </p:nvSpPr>
        <p:spPr>
          <a:xfrm>
            <a:off x="457200" y="1351724"/>
            <a:ext cx="8229600" cy="5252275"/>
          </a:xfrm>
        </p:spPr>
        <p:txBody>
          <a:bodyPr/>
          <a:lstStyle/>
          <a:p>
            <a:pPr marL="0" indent="0">
              <a:buNone/>
            </a:pPr>
            <a:r>
              <a:rPr lang="en-US" sz="2400" dirty="0" smtClean="0"/>
              <a:t>… In </a:t>
            </a:r>
            <a:r>
              <a:rPr lang="en-US" sz="2400" dirty="0"/>
              <a:t>considering whether a drug is a </a:t>
            </a:r>
            <a:r>
              <a:rPr lang="en-US" sz="2400" b="1" dirty="0"/>
              <a:t>chemically equivalent substitution </a:t>
            </a:r>
            <a:r>
              <a:rPr lang="en-US" sz="2400" dirty="0"/>
              <a:t>the commission shall consider: </a:t>
            </a:r>
            <a:endParaRPr lang="en-US" sz="2400" dirty="0" smtClean="0"/>
          </a:p>
          <a:p>
            <a:pPr marL="0" indent="0">
              <a:buNone/>
            </a:pPr>
            <a:endParaRPr lang="en-US" sz="2400" dirty="0" smtClean="0"/>
          </a:p>
          <a:p>
            <a:r>
              <a:rPr lang="en-US" sz="2000" dirty="0" smtClean="0"/>
              <a:t>the </a:t>
            </a:r>
            <a:r>
              <a:rPr lang="en-US" sz="2000" b="1" dirty="0"/>
              <a:t>accessibility</a:t>
            </a:r>
            <a:r>
              <a:rPr lang="en-US" sz="2000" dirty="0"/>
              <a:t> of the drug and its proposed substitute</a:t>
            </a:r>
            <a:r>
              <a:rPr lang="en-US" sz="2000" dirty="0" smtClean="0"/>
              <a:t>;</a:t>
            </a:r>
          </a:p>
          <a:p>
            <a:pPr marL="0" indent="0">
              <a:buNone/>
            </a:pPr>
            <a:endParaRPr lang="en-US" sz="2000" dirty="0" smtClean="0"/>
          </a:p>
          <a:p>
            <a:r>
              <a:rPr lang="en-US" sz="2000" dirty="0" smtClean="0"/>
              <a:t>whether </a:t>
            </a:r>
            <a:r>
              <a:rPr lang="en-US" sz="2000" dirty="0"/>
              <a:t>the drug's substitute is </a:t>
            </a:r>
            <a:r>
              <a:rPr lang="en-US" sz="2000" b="1" dirty="0"/>
              <a:t>cost</a:t>
            </a:r>
            <a:r>
              <a:rPr lang="en-US" sz="2000" dirty="0"/>
              <a:t> prohibitive; </a:t>
            </a:r>
            <a:endParaRPr lang="en-US" sz="2000" dirty="0" smtClean="0"/>
          </a:p>
          <a:p>
            <a:pPr marL="0" indent="0">
              <a:buNone/>
            </a:pPr>
            <a:endParaRPr lang="en-US" sz="2000" dirty="0" smtClean="0"/>
          </a:p>
          <a:p>
            <a:r>
              <a:rPr lang="en-US" sz="2000" dirty="0" smtClean="0"/>
              <a:t>the </a:t>
            </a:r>
            <a:r>
              <a:rPr lang="en-US" sz="2000" b="1" dirty="0"/>
              <a:t>effectiveness</a:t>
            </a:r>
            <a:r>
              <a:rPr lang="en-US" sz="2000" dirty="0"/>
              <a:t> of the </a:t>
            </a:r>
            <a:r>
              <a:rPr lang="en-US" sz="2000" dirty="0" smtClean="0"/>
              <a:t>substitution (FDA approved for pain); </a:t>
            </a:r>
            <a:r>
              <a:rPr lang="en-US" sz="2000" dirty="0"/>
              <a:t>and </a:t>
            </a:r>
            <a:endParaRPr lang="en-US" sz="2000" dirty="0" smtClean="0"/>
          </a:p>
          <a:p>
            <a:pPr marL="0" indent="0">
              <a:buNone/>
            </a:pPr>
            <a:endParaRPr lang="en-US" sz="2000" dirty="0" smtClean="0"/>
          </a:p>
          <a:p>
            <a:r>
              <a:rPr lang="en-US" sz="2000" dirty="0" smtClean="0"/>
              <a:t>whether</a:t>
            </a:r>
            <a:r>
              <a:rPr lang="en-US" sz="2000" dirty="0"/>
              <a:t>, based upon the current patterns of abuse and misuse, the drug's substitute incorporates abuse deterrent technology that will be an </a:t>
            </a:r>
            <a:r>
              <a:rPr lang="en-US" sz="2000" b="1" dirty="0"/>
              <a:t>effective deterrent </a:t>
            </a:r>
            <a:r>
              <a:rPr lang="en-US" sz="2000" dirty="0"/>
              <a:t>to such abuse and misuse. </a:t>
            </a:r>
          </a:p>
        </p:txBody>
      </p:sp>
      <p:sp>
        <p:nvSpPr>
          <p:cNvPr id="5123" name="Slide Number Placeholder 3"/>
          <p:cNvSpPr>
            <a:spLocks noGrp="1"/>
          </p:cNvSpPr>
          <p:nvPr>
            <p:ph type="sldNum" sz="quarter" idx="11"/>
          </p:nvPr>
        </p:nvSpPr>
        <p:spPr>
          <a:noFill/>
          <a:ln>
            <a:miter lim="800000"/>
            <a:headEnd/>
            <a:tailEnd/>
          </a:ln>
        </p:spPr>
        <p:txBody>
          <a:bodyPr/>
          <a:lstStyle/>
          <a:p>
            <a:r>
              <a:rPr lang="en-US" altLang="en-US" dirty="0" smtClean="0"/>
              <a:t>Slide </a:t>
            </a:r>
            <a:fld id="{13371AC1-581A-418D-850E-7D5F110287A7}" type="slidenum">
              <a:rPr lang="en-US" altLang="en-US" smtClean="0"/>
              <a:pPr/>
              <a:t>20</a:t>
            </a:fld>
            <a:endParaRPr lang="en-US" altLang="en-US" dirty="0" smtClean="0"/>
          </a:p>
        </p:txBody>
      </p:sp>
      <p:sp>
        <p:nvSpPr>
          <p:cNvPr id="5" name="Title 1"/>
          <p:cNvSpPr txBox="1">
            <a:spLocks/>
          </p:cNvSpPr>
          <p:nvPr/>
        </p:nvSpPr>
        <p:spPr>
          <a:xfrm>
            <a:off x="4144962" y="316716"/>
            <a:ext cx="4816475" cy="577850"/>
          </a:xfrm>
          <a:prstGeom prst="rect">
            <a:avLst/>
          </a:prstGeom>
        </p:spPr>
        <p:txBody>
          <a:bodyPr/>
          <a:lstStyle>
            <a:lvl1pPr algn="ctr" rtl="0" eaLnBrk="0" fontAlgn="base" hangingPunct="0">
              <a:spcBef>
                <a:spcPct val="0"/>
              </a:spcBef>
              <a:spcAft>
                <a:spcPct val="0"/>
              </a:spcAft>
              <a:defRPr sz="2800" b="1">
                <a:solidFill>
                  <a:schemeClr val="bg1"/>
                </a:solidFill>
                <a:latin typeface="+mj-lt"/>
                <a:ea typeface="+mj-ea"/>
                <a:cs typeface="ＭＳ Ｐゴシック" charset="0"/>
              </a:defRPr>
            </a:lvl1pPr>
            <a:lvl2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charset="0"/>
                <a:ea typeface="ＭＳ Ｐゴシック" charset="0"/>
              </a:defRPr>
            </a:lvl6pPr>
            <a:lvl7pPr marL="914400" algn="ctr" rtl="0" fontAlgn="base">
              <a:spcBef>
                <a:spcPct val="0"/>
              </a:spcBef>
              <a:spcAft>
                <a:spcPct val="0"/>
              </a:spcAft>
              <a:defRPr sz="2800" b="1">
                <a:solidFill>
                  <a:schemeClr val="bg1"/>
                </a:solidFill>
                <a:latin typeface="Calibri" charset="0"/>
                <a:ea typeface="ＭＳ Ｐゴシック" charset="0"/>
              </a:defRPr>
            </a:lvl7pPr>
            <a:lvl8pPr marL="1371600" algn="ctr" rtl="0" fontAlgn="base">
              <a:spcBef>
                <a:spcPct val="0"/>
              </a:spcBef>
              <a:spcAft>
                <a:spcPct val="0"/>
              </a:spcAft>
              <a:defRPr sz="2800" b="1">
                <a:solidFill>
                  <a:schemeClr val="bg1"/>
                </a:solidFill>
                <a:latin typeface="Calibri" charset="0"/>
                <a:ea typeface="ＭＳ Ｐゴシック" charset="0"/>
              </a:defRPr>
            </a:lvl8pPr>
            <a:lvl9pPr marL="1828800" algn="ctr" rtl="0" fontAlgn="base">
              <a:spcBef>
                <a:spcPct val="0"/>
              </a:spcBef>
              <a:spcAft>
                <a:spcPct val="0"/>
              </a:spcAft>
              <a:defRPr sz="2800" b="1">
                <a:solidFill>
                  <a:schemeClr val="bg1"/>
                </a:solidFill>
                <a:latin typeface="Calibri" charset="0"/>
                <a:ea typeface="ＭＳ Ｐゴシック" charset="0"/>
              </a:defRPr>
            </a:lvl9pPr>
          </a:lstStyle>
          <a:p>
            <a:pPr>
              <a:defRPr/>
            </a:pPr>
            <a:r>
              <a:rPr lang="en-US" kern="0" dirty="0" smtClean="0"/>
              <a:t> Drug Product Criteria</a:t>
            </a:r>
            <a:endParaRPr lang="en-US" kern="0" dirty="0"/>
          </a:p>
        </p:txBody>
      </p:sp>
    </p:spTree>
    <p:extLst>
      <p:ext uri="{BB962C8B-B14F-4D97-AF65-F5344CB8AC3E}">
        <p14:creationId xmlns:p14="http://schemas.microsoft.com/office/powerpoint/2010/main" val="11543076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8815" y="177319"/>
            <a:ext cx="4818062" cy="708025"/>
          </a:xfrm>
        </p:spPr>
        <p:txBody>
          <a:bodyPr/>
          <a:lstStyle/>
          <a:p>
            <a:r>
              <a:rPr lang="en-US" dirty="0"/>
              <a:t>Cost Impact Methods</a:t>
            </a:r>
          </a:p>
        </p:txBody>
      </p:sp>
      <p:sp>
        <p:nvSpPr>
          <p:cNvPr id="4" name="Slide Number Placeholder 3"/>
          <p:cNvSpPr>
            <a:spLocks noGrp="1"/>
          </p:cNvSpPr>
          <p:nvPr>
            <p:ph type="sldNum" sz="quarter" idx="11"/>
          </p:nvPr>
        </p:nvSpPr>
        <p:spPr>
          <a:xfrm>
            <a:off x="6600702" y="6381750"/>
            <a:ext cx="2133600" cy="476250"/>
          </a:xfrm>
        </p:spPr>
        <p:txBody>
          <a:bodyPr/>
          <a:lstStyle/>
          <a:p>
            <a:pPr>
              <a:defRPr/>
            </a:pPr>
            <a:r>
              <a:rPr lang="en-US" altLang="en-US" smtClean="0">
                <a:solidFill>
                  <a:srgbClr val="000000"/>
                </a:solidFill>
              </a:rPr>
              <a:t>Slide </a:t>
            </a:r>
            <a:fld id="{8DE3B031-7C70-4991-8DFB-9E9DDFF7991E}" type="slidenum">
              <a:rPr lang="en-US" altLang="en-US" smtClean="0">
                <a:solidFill>
                  <a:srgbClr val="000000"/>
                </a:solidFill>
              </a:rPr>
              <a:pPr>
                <a:defRPr/>
              </a:pPr>
              <a:t>21</a:t>
            </a:fld>
            <a:endParaRPr lang="en-US" altLang="en-US" dirty="0">
              <a:solidFill>
                <a:srgbClr val="000000"/>
              </a:solidFill>
            </a:endParaRPr>
          </a:p>
        </p:txBody>
      </p:sp>
      <p:sp>
        <p:nvSpPr>
          <p:cNvPr id="3" name="Content Placeholder 2"/>
          <p:cNvSpPr>
            <a:spLocks noGrp="1"/>
          </p:cNvSpPr>
          <p:nvPr>
            <p:ph idx="1"/>
          </p:nvPr>
        </p:nvSpPr>
        <p:spPr>
          <a:xfrm>
            <a:off x="497776" y="1170074"/>
            <a:ext cx="8229600" cy="5468231"/>
          </a:xfrm>
        </p:spPr>
        <p:txBody>
          <a:bodyPr/>
          <a:lstStyle/>
          <a:p>
            <a:r>
              <a:rPr lang="en-US" sz="2000" dirty="0" smtClean="0"/>
              <a:t>Utilization data (units dispensed) was collected from the PMP for 2016 for all Schedule II and III opioids.</a:t>
            </a:r>
          </a:p>
          <a:p>
            <a:endParaRPr lang="en-US" sz="800" dirty="0" smtClean="0"/>
          </a:p>
          <a:p>
            <a:r>
              <a:rPr lang="en-US" sz="2000" dirty="0" smtClean="0"/>
              <a:t>Total milligrams dispensed was calculated for each drug product (multiply units dispensed by strength for each strength, add results for each strength per product).</a:t>
            </a:r>
          </a:p>
          <a:p>
            <a:endParaRPr lang="en-US" sz="800" dirty="0" smtClean="0"/>
          </a:p>
          <a:p>
            <a:r>
              <a:rPr lang="en-US" sz="2000" dirty="0" smtClean="0"/>
              <a:t>Total cost of each drug product was calculated for 2017 (multiply units dispensed by WAC per strength, add results for each strength per product).</a:t>
            </a:r>
          </a:p>
          <a:p>
            <a:endParaRPr lang="en-US" sz="800" dirty="0" smtClean="0"/>
          </a:p>
          <a:p>
            <a:r>
              <a:rPr lang="en-US" sz="2000" dirty="0" smtClean="0"/>
              <a:t>Approximate cost per milligram was calculated for each drug product, in aggregate (divide total cost by total milligrams dispensed for each product).</a:t>
            </a:r>
          </a:p>
          <a:p>
            <a:endParaRPr lang="en-US" sz="800" dirty="0" smtClean="0"/>
          </a:p>
          <a:p>
            <a:r>
              <a:rPr lang="en-US" sz="2000" dirty="0" smtClean="0"/>
              <a:t>Cost of substitution was calculated by subtracting approximate cost per milligram of HPHR Opioid (in aggregate) from approximate cost per milligram of the IAD Drug Product</a:t>
            </a:r>
            <a:r>
              <a:rPr lang="en-US" sz="2000" baseline="30000" dirty="0" smtClean="0"/>
              <a:t> </a:t>
            </a:r>
            <a:r>
              <a:rPr lang="en-US" sz="2000" dirty="0" smtClean="0"/>
              <a:t>(in aggregate), then multiplying the difference by units dispensed of the HPHR drug product in 2016.</a:t>
            </a:r>
          </a:p>
        </p:txBody>
      </p:sp>
    </p:spTree>
    <p:extLst>
      <p:ext uri="{BB962C8B-B14F-4D97-AF65-F5344CB8AC3E}">
        <p14:creationId xmlns:p14="http://schemas.microsoft.com/office/powerpoint/2010/main" val="12126063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8815" y="177319"/>
            <a:ext cx="4818062" cy="708025"/>
          </a:xfrm>
        </p:spPr>
        <p:txBody>
          <a:bodyPr/>
          <a:lstStyle/>
          <a:p>
            <a:r>
              <a:rPr lang="en-US" dirty="0"/>
              <a:t>Cost Impact Methods</a:t>
            </a:r>
          </a:p>
        </p:txBody>
      </p:sp>
      <p:sp>
        <p:nvSpPr>
          <p:cNvPr id="4" name="Slide Number Placeholder 3"/>
          <p:cNvSpPr>
            <a:spLocks noGrp="1"/>
          </p:cNvSpPr>
          <p:nvPr>
            <p:ph type="sldNum" sz="quarter" idx="11"/>
          </p:nvPr>
        </p:nvSpPr>
        <p:spPr>
          <a:xfrm>
            <a:off x="6600702" y="6381750"/>
            <a:ext cx="2133600" cy="476250"/>
          </a:xfrm>
        </p:spPr>
        <p:txBody>
          <a:bodyPr/>
          <a:lstStyle/>
          <a:p>
            <a:pPr>
              <a:defRPr/>
            </a:pPr>
            <a:r>
              <a:rPr lang="en-US" altLang="en-US" smtClean="0">
                <a:solidFill>
                  <a:srgbClr val="000000"/>
                </a:solidFill>
              </a:rPr>
              <a:t>Slide </a:t>
            </a:r>
            <a:fld id="{8DE3B031-7C70-4991-8DFB-9E9DDFF7991E}" type="slidenum">
              <a:rPr lang="en-US" altLang="en-US" smtClean="0">
                <a:solidFill>
                  <a:srgbClr val="000000"/>
                </a:solidFill>
              </a:rPr>
              <a:pPr>
                <a:defRPr/>
              </a:pPr>
              <a:t>22</a:t>
            </a:fld>
            <a:endParaRPr lang="en-US" altLang="en-US" dirty="0">
              <a:solidFill>
                <a:srgbClr val="000000"/>
              </a:solidFill>
            </a:endParaRPr>
          </a:p>
        </p:txBody>
      </p:sp>
      <p:sp>
        <p:nvSpPr>
          <p:cNvPr id="3" name="Content Placeholder 2"/>
          <p:cNvSpPr>
            <a:spLocks noGrp="1"/>
          </p:cNvSpPr>
          <p:nvPr>
            <p:ph idx="1"/>
          </p:nvPr>
        </p:nvSpPr>
        <p:spPr>
          <a:xfrm>
            <a:off x="497776" y="1170074"/>
            <a:ext cx="8229600" cy="5468231"/>
          </a:xfrm>
        </p:spPr>
        <p:txBody>
          <a:bodyPr/>
          <a:lstStyle/>
          <a:p>
            <a:r>
              <a:rPr lang="en-US" sz="2000" dirty="0" smtClean="0"/>
              <a:t>Results were provided ranging from 50% to 75% to 100% substitution, and results were also expressed as a percentage increase or decrease in cost.</a:t>
            </a:r>
          </a:p>
          <a:p>
            <a:endParaRPr lang="en-US" sz="2000" dirty="0" smtClean="0"/>
          </a:p>
          <a:p>
            <a:r>
              <a:rPr lang="en-US" sz="2000" dirty="0" smtClean="0"/>
              <a:t>Tables on the following slides show exact matches in terms of milligram strengths between HPHR Opioid morphine ER products and </a:t>
            </a:r>
            <a:r>
              <a:rPr lang="en-US" sz="2000" dirty="0" err="1" smtClean="0"/>
              <a:t>Morphabond</a:t>
            </a:r>
            <a:r>
              <a:rPr lang="en-US" sz="2000" dirty="0" smtClean="0"/>
              <a:t> ER</a:t>
            </a:r>
            <a:r>
              <a:rPr lang="en-US" sz="2000" baseline="30000" dirty="0" smtClean="0"/>
              <a:t>® </a:t>
            </a:r>
            <a:r>
              <a:rPr lang="en-US" sz="2000" dirty="0" smtClean="0"/>
              <a:t>or </a:t>
            </a:r>
            <a:r>
              <a:rPr lang="en-US" sz="2000" dirty="0" err="1" smtClean="0"/>
              <a:t>Arymo</a:t>
            </a:r>
            <a:r>
              <a:rPr lang="en-US" sz="2000" dirty="0"/>
              <a:t> ER</a:t>
            </a:r>
            <a:r>
              <a:rPr lang="en-US" sz="2000" baseline="30000" dirty="0" smtClean="0"/>
              <a:t>®</a:t>
            </a:r>
            <a:r>
              <a:rPr lang="en-US" sz="2000" dirty="0" smtClean="0"/>
              <a:t>; however, many other combinations exist that contain equivalent amounts of morphine per day and are potentially substitutable.</a:t>
            </a:r>
          </a:p>
          <a:p>
            <a:endParaRPr lang="en-US" sz="2000" dirty="0" smtClean="0"/>
          </a:p>
          <a:p>
            <a:r>
              <a:rPr lang="en-US" sz="2000" dirty="0" smtClean="0"/>
              <a:t>Cost Impact calculations are based upon milligrams dispensed in attempt to capture cost of substitution for each product that is inclusive of all potential substitutions containing the same amount of morphine per day.</a:t>
            </a:r>
          </a:p>
          <a:p>
            <a:endParaRPr lang="en-US" sz="2000" dirty="0" smtClean="0"/>
          </a:p>
          <a:p>
            <a:r>
              <a:rPr lang="en-US" sz="2000" dirty="0" smtClean="0"/>
              <a:t>Approximate patient impact is extracted from 2016 PMP data.</a:t>
            </a:r>
          </a:p>
          <a:p>
            <a:pPr marL="0" indent="0">
              <a:buNone/>
            </a:pPr>
            <a:endParaRPr lang="en-US" sz="2400" dirty="0"/>
          </a:p>
        </p:txBody>
      </p:sp>
    </p:spTree>
    <p:extLst>
      <p:ext uri="{BB962C8B-B14F-4D97-AF65-F5344CB8AC3E}">
        <p14:creationId xmlns:p14="http://schemas.microsoft.com/office/powerpoint/2010/main" val="37232373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8815" y="177319"/>
            <a:ext cx="4818062" cy="708025"/>
          </a:xfrm>
        </p:spPr>
        <p:txBody>
          <a:bodyPr/>
          <a:lstStyle/>
          <a:p>
            <a:r>
              <a:rPr lang="en-US" sz="2400" dirty="0"/>
              <a:t>Single-Dose Pharmacokinetic Data</a:t>
            </a:r>
          </a:p>
        </p:txBody>
      </p:sp>
      <p:sp>
        <p:nvSpPr>
          <p:cNvPr id="4" name="Slide Number Placeholder 3"/>
          <p:cNvSpPr>
            <a:spLocks noGrp="1"/>
          </p:cNvSpPr>
          <p:nvPr>
            <p:ph type="sldNum" sz="quarter" idx="11"/>
          </p:nvPr>
        </p:nvSpPr>
        <p:spPr>
          <a:xfrm>
            <a:off x="6600702" y="6167574"/>
            <a:ext cx="2133600" cy="476250"/>
          </a:xfrm>
        </p:spPr>
        <p:txBody>
          <a:bodyPr/>
          <a:lstStyle/>
          <a:p>
            <a:pPr>
              <a:defRPr/>
            </a:pPr>
            <a:r>
              <a:rPr lang="en-US" altLang="en-US" smtClean="0">
                <a:solidFill>
                  <a:srgbClr val="000000"/>
                </a:solidFill>
              </a:rPr>
              <a:t>Slide </a:t>
            </a:r>
            <a:fld id="{8DE3B031-7C70-4991-8DFB-9E9DDFF7991E}" type="slidenum">
              <a:rPr lang="en-US" altLang="en-US" smtClean="0">
                <a:solidFill>
                  <a:srgbClr val="000000"/>
                </a:solidFill>
              </a:rPr>
              <a:pPr>
                <a:defRPr/>
              </a:pPr>
              <a:t>23</a:t>
            </a:fld>
            <a:endParaRPr lang="en-US" altLang="en-US" dirty="0">
              <a:solidFill>
                <a:srgbClr val="000000"/>
              </a:solidFill>
            </a:endParaRPr>
          </a:p>
        </p:txBody>
      </p:sp>
      <p:sp>
        <p:nvSpPr>
          <p:cNvPr id="9" name="TextBox 8"/>
          <p:cNvSpPr txBox="1"/>
          <p:nvPr/>
        </p:nvSpPr>
        <p:spPr>
          <a:xfrm>
            <a:off x="863262" y="5039497"/>
            <a:ext cx="7433953" cy="600164"/>
          </a:xfrm>
          <a:prstGeom prst="rect">
            <a:avLst/>
          </a:prstGeom>
          <a:noFill/>
        </p:spPr>
        <p:txBody>
          <a:bodyPr wrap="square" rtlCol="0">
            <a:spAutoFit/>
          </a:bodyPr>
          <a:lstStyle/>
          <a:p>
            <a:r>
              <a:rPr lang="en-US" sz="1100" dirty="0">
                <a:solidFill>
                  <a:srgbClr val="000000"/>
                </a:solidFill>
                <a:cs typeface="Arial" pitchFamily="34" charset="0"/>
              </a:rPr>
              <a:t>CV=coefficient of variation, ER=extended-release			Yellow=List A</a:t>
            </a:r>
          </a:p>
          <a:p>
            <a:r>
              <a:rPr lang="en-US" sz="1100" dirty="0">
                <a:solidFill>
                  <a:srgbClr val="000000"/>
                </a:solidFill>
                <a:cs typeface="Arial" pitchFamily="34" charset="0"/>
              </a:rPr>
              <a:t>*Values represent median (range)				Green=List B</a:t>
            </a:r>
          </a:p>
          <a:p>
            <a:r>
              <a:rPr lang="en-US" sz="1100" dirty="0">
                <a:solidFill>
                  <a:srgbClr val="000000"/>
                </a:solidFill>
                <a:cs typeface="Arial" pitchFamily="34" charset="0"/>
              </a:rPr>
              <a:t>†CV not reported</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93390256"/>
              </p:ext>
            </p:extLst>
          </p:nvPr>
        </p:nvGraphicFramePr>
        <p:xfrm>
          <a:off x="496465" y="1666547"/>
          <a:ext cx="8229600" cy="3077643"/>
        </p:xfrm>
        <a:graphic>
          <a:graphicData uri="http://schemas.openxmlformats.org/drawingml/2006/table">
            <a:tbl>
              <a:tblPr firstRow="1" firstCol="1" bandRow="1"/>
              <a:tblGrid>
                <a:gridCol w="1371600"/>
                <a:gridCol w="1371600"/>
                <a:gridCol w="1371600"/>
                <a:gridCol w="1371600"/>
                <a:gridCol w="1371600"/>
                <a:gridCol w="1371600"/>
              </a:tblGrid>
              <a:tr h="769410">
                <a:tc>
                  <a:txBody>
                    <a:bodyPr/>
                    <a:lstStyle/>
                    <a:p>
                      <a:pPr marL="0" marR="0" algn="ctr">
                        <a:spcBef>
                          <a:spcPts val="0"/>
                        </a:spcBef>
                        <a:spcAft>
                          <a:spcPts val="0"/>
                        </a:spcAft>
                      </a:pPr>
                      <a:r>
                        <a:rPr lang="en-US" sz="1000" b="1" dirty="0">
                          <a:effectLst/>
                          <a:latin typeface="Arial"/>
                          <a:ea typeface="Calibri"/>
                          <a:cs typeface="Times New Roman"/>
                        </a:rPr>
                        <a:t>Drug</a:t>
                      </a:r>
                      <a:endParaRPr lang="en-US" sz="1000" dirty="0">
                        <a:effectLst/>
                        <a:latin typeface="Arial"/>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0"/>
                        </a:spcAft>
                      </a:pPr>
                      <a:r>
                        <a:rPr lang="en-US" sz="1000" b="1">
                          <a:effectLst/>
                          <a:latin typeface="Arial"/>
                          <a:ea typeface="Calibri"/>
                          <a:cs typeface="Times New Roman"/>
                        </a:rPr>
                        <a:t>Dose</a:t>
                      </a:r>
                      <a:endParaRPr lang="en-US" sz="1000">
                        <a:effectLst/>
                        <a:latin typeface="Arial"/>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0"/>
                        </a:spcAft>
                      </a:pPr>
                      <a:r>
                        <a:rPr lang="en-US" sz="1000" b="1">
                          <a:effectLst/>
                          <a:latin typeface="Arial"/>
                          <a:ea typeface="Calibri"/>
                          <a:cs typeface="Times New Roman"/>
                        </a:rPr>
                        <a:t>Peak Concentration (C</a:t>
                      </a:r>
                      <a:r>
                        <a:rPr lang="en-US" sz="1000" b="1" baseline="-25000">
                          <a:effectLst/>
                          <a:latin typeface="Arial"/>
                          <a:ea typeface="Calibri"/>
                          <a:cs typeface="Times New Roman"/>
                        </a:rPr>
                        <a:t>max</a:t>
                      </a:r>
                      <a:r>
                        <a:rPr lang="en-US" sz="1000" b="1">
                          <a:effectLst/>
                          <a:latin typeface="Arial"/>
                          <a:ea typeface="Calibri"/>
                          <a:cs typeface="Times New Roman"/>
                        </a:rPr>
                        <a:t>, mean [CV%])</a:t>
                      </a:r>
                      <a:endParaRPr lang="en-US" sz="1000">
                        <a:effectLst/>
                        <a:latin typeface="Arial"/>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0"/>
                        </a:spcAft>
                      </a:pPr>
                      <a:r>
                        <a:rPr lang="en-US" sz="1000" b="1" dirty="0">
                          <a:effectLst/>
                          <a:latin typeface="Arial"/>
                          <a:ea typeface="Calibri"/>
                          <a:cs typeface="Times New Roman"/>
                        </a:rPr>
                        <a:t>Time to Peak Concentration (</a:t>
                      </a:r>
                      <a:r>
                        <a:rPr lang="en-US" sz="1000" b="1" dirty="0" err="1">
                          <a:effectLst/>
                          <a:latin typeface="Arial"/>
                          <a:ea typeface="Calibri"/>
                          <a:cs typeface="Times New Roman"/>
                        </a:rPr>
                        <a:t>t</a:t>
                      </a:r>
                      <a:r>
                        <a:rPr lang="en-US" sz="1000" b="1" baseline="-25000" dirty="0" err="1">
                          <a:effectLst/>
                          <a:latin typeface="Arial"/>
                          <a:ea typeface="Calibri"/>
                          <a:cs typeface="Times New Roman"/>
                        </a:rPr>
                        <a:t>max</a:t>
                      </a:r>
                      <a:r>
                        <a:rPr lang="en-US" sz="1000" b="1" dirty="0">
                          <a:effectLst/>
                          <a:latin typeface="Arial"/>
                          <a:ea typeface="Calibri"/>
                          <a:cs typeface="Times New Roman"/>
                        </a:rPr>
                        <a:t>, mean [CV%])</a:t>
                      </a:r>
                      <a:endParaRPr lang="en-US" sz="1000" dirty="0">
                        <a:effectLst/>
                        <a:latin typeface="Arial"/>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0"/>
                        </a:spcAft>
                      </a:pPr>
                      <a:r>
                        <a:rPr lang="en-US" sz="1000" b="1">
                          <a:effectLst/>
                          <a:latin typeface="Arial"/>
                          <a:ea typeface="Calibri"/>
                          <a:cs typeface="Times New Roman"/>
                        </a:rPr>
                        <a:t>Elimination Half-Life (t</a:t>
                      </a:r>
                      <a:r>
                        <a:rPr lang="en-US" sz="1000" b="1" baseline="-25000">
                          <a:effectLst/>
                          <a:latin typeface="Arial"/>
                          <a:ea typeface="Calibri"/>
                          <a:cs typeface="Times New Roman"/>
                        </a:rPr>
                        <a:t>1/2</a:t>
                      </a:r>
                      <a:r>
                        <a:rPr lang="en-US" sz="1000" b="1">
                          <a:effectLst/>
                          <a:latin typeface="Arial"/>
                          <a:ea typeface="Calibri"/>
                          <a:cs typeface="Times New Roman"/>
                        </a:rPr>
                        <a:t>, mean [CV%])</a:t>
                      </a:r>
                      <a:endParaRPr lang="en-US" sz="1000">
                        <a:effectLst/>
                        <a:latin typeface="Arial"/>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0"/>
                        </a:spcAft>
                      </a:pPr>
                      <a:r>
                        <a:rPr lang="en-US" sz="1000" b="1">
                          <a:effectLst/>
                          <a:latin typeface="Arial"/>
                          <a:ea typeface="Calibri"/>
                          <a:cs typeface="Times New Roman"/>
                        </a:rPr>
                        <a:t>Area Under the Curve (AUC</a:t>
                      </a:r>
                      <a:r>
                        <a:rPr lang="en-US" sz="1000" b="1" baseline="-25000">
                          <a:effectLst/>
                          <a:latin typeface="Arial"/>
                          <a:ea typeface="Calibri"/>
                          <a:cs typeface="Times New Roman"/>
                        </a:rPr>
                        <a:t>0-</a:t>
                      </a:r>
                      <a:r>
                        <a:rPr lang="en-US" sz="1000" b="1" baseline="-25000">
                          <a:effectLst/>
                          <a:latin typeface="Arial"/>
                          <a:ea typeface="Calibri"/>
                          <a:cs typeface="Arial"/>
                        </a:rPr>
                        <a:t>∞</a:t>
                      </a:r>
                      <a:r>
                        <a:rPr lang="en-US" sz="1000" b="1">
                          <a:effectLst/>
                          <a:latin typeface="Arial"/>
                          <a:ea typeface="Calibri"/>
                          <a:cs typeface="Arial"/>
                        </a:rPr>
                        <a:t>, mean [CV%]</a:t>
                      </a:r>
                      <a:r>
                        <a:rPr lang="en-US" sz="1000" b="1">
                          <a:effectLst/>
                          <a:latin typeface="Arial"/>
                          <a:ea typeface="Calibri"/>
                          <a:cs typeface="Times New Roman"/>
                        </a:rPr>
                        <a:t>)</a:t>
                      </a:r>
                      <a:endParaRPr lang="en-US" sz="1000">
                        <a:effectLst/>
                        <a:latin typeface="Arial"/>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512941">
                <a:tc>
                  <a:txBody>
                    <a:bodyPr/>
                    <a:lstStyle/>
                    <a:p>
                      <a:pPr marL="0" marR="0">
                        <a:spcBef>
                          <a:spcPts val="0"/>
                        </a:spcBef>
                        <a:spcAft>
                          <a:spcPts val="0"/>
                        </a:spcAft>
                      </a:pPr>
                      <a:r>
                        <a:rPr lang="en-US" sz="1000" dirty="0" err="1">
                          <a:effectLst/>
                          <a:latin typeface="Arial"/>
                          <a:ea typeface="Calibri"/>
                          <a:cs typeface="Times New Roman"/>
                        </a:rPr>
                        <a:t>Avinza</a:t>
                      </a:r>
                      <a:r>
                        <a:rPr lang="en-US" sz="1000" baseline="30000" dirty="0">
                          <a:effectLst/>
                          <a:latin typeface="Arial"/>
                          <a:ea typeface="Calibri"/>
                          <a:cs typeface="Times New Roman"/>
                        </a:rPr>
                        <a:t>®</a:t>
                      </a:r>
                      <a:r>
                        <a:rPr lang="en-US" sz="1000" dirty="0">
                          <a:effectLst/>
                          <a:latin typeface="Arial"/>
                          <a:ea typeface="Calibri"/>
                          <a:cs typeface="Times New Roman"/>
                        </a:rPr>
                        <a:t> (morphine ER 24 hour capsule)</a:t>
                      </a: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000" dirty="0">
                          <a:effectLst/>
                          <a:latin typeface="Arial"/>
                          <a:ea typeface="Calibri"/>
                          <a:cs typeface="Times New Roman"/>
                        </a:rPr>
                        <a:t>60 mg</a:t>
                      </a: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000" dirty="0">
                          <a:effectLst/>
                          <a:latin typeface="Arial"/>
                          <a:ea typeface="Calibri"/>
                          <a:cs typeface="Times New Roman"/>
                        </a:rPr>
                        <a:t>7.2 </a:t>
                      </a:r>
                      <a:r>
                        <a:rPr lang="en-US" sz="1000" dirty="0">
                          <a:effectLst/>
                          <a:latin typeface="Arial"/>
                          <a:ea typeface="Calibri"/>
                          <a:cs typeface="Arial"/>
                        </a:rPr>
                        <a:t>(45.80%)</a:t>
                      </a:r>
                      <a:r>
                        <a:rPr lang="en-US" sz="1000" dirty="0">
                          <a:effectLst/>
                          <a:latin typeface="Arial"/>
                          <a:ea typeface="Calibri"/>
                          <a:cs typeface="Times New Roman"/>
                        </a:rPr>
                        <a:t> </a:t>
                      </a:r>
                      <a:r>
                        <a:rPr lang="en-US" sz="1000" dirty="0" err="1">
                          <a:effectLst/>
                          <a:latin typeface="Arial"/>
                          <a:ea typeface="Calibri"/>
                          <a:cs typeface="Times New Roman"/>
                        </a:rPr>
                        <a:t>ng</a:t>
                      </a:r>
                      <a:r>
                        <a:rPr lang="en-US" sz="1000" dirty="0">
                          <a:effectLst/>
                          <a:latin typeface="Arial"/>
                          <a:ea typeface="Calibri"/>
                          <a:cs typeface="Times New Roman"/>
                        </a:rPr>
                        <a:t>/mL</a:t>
                      </a: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000" dirty="0">
                          <a:effectLst/>
                          <a:latin typeface="Arial"/>
                          <a:ea typeface="Calibri"/>
                          <a:cs typeface="Arial"/>
                        </a:rPr>
                        <a:t>11.1 (68.47%) hours</a:t>
                      </a:r>
                      <a:endParaRPr lang="en-US" sz="1000" dirty="0">
                        <a:effectLst/>
                        <a:latin typeface="Arial"/>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000" dirty="0">
                          <a:effectLst/>
                          <a:latin typeface="Arial"/>
                          <a:ea typeface="Calibri"/>
                          <a:cs typeface="Arial"/>
                        </a:rPr>
                        <a:t>21.8 (42.66%) hours</a:t>
                      </a:r>
                      <a:endParaRPr lang="en-US" sz="1000" dirty="0">
                        <a:effectLst/>
                        <a:latin typeface="Arial"/>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000" dirty="0">
                          <a:effectLst/>
                          <a:latin typeface="Arial"/>
                          <a:ea typeface="Calibri"/>
                          <a:cs typeface="Arial"/>
                        </a:rPr>
                        <a:t>261.9 (31.08%)</a:t>
                      </a:r>
                      <a:r>
                        <a:rPr lang="en-US" sz="1000" dirty="0">
                          <a:effectLst/>
                          <a:latin typeface="Arial"/>
                          <a:ea typeface="Calibri"/>
                          <a:cs typeface="Times New Roman"/>
                        </a:rPr>
                        <a:t> </a:t>
                      </a:r>
                      <a:r>
                        <a:rPr lang="en-US" sz="1000" dirty="0" err="1">
                          <a:effectLst/>
                          <a:latin typeface="Arial"/>
                          <a:ea typeface="Calibri"/>
                          <a:cs typeface="Times New Roman"/>
                        </a:rPr>
                        <a:t>ng</a:t>
                      </a:r>
                      <a:r>
                        <a:rPr lang="en-US" sz="1000" dirty="0">
                          <a:effectLst/>
                          <a:latin typeface="Arial"/>
                          <a:ea typeface="Calibri"/>
                          <a:cs typeface="Times New Roman"/>
                        </a:rPr>
                        <a:t> </a:t>
                      </a:r>
                      <a:r>
                        <a:rPr lang="en-US" sz="1000" dirty="0">
                          <a:effectLst/>
                          <a:latin typeface="Arial"/>
                          <a:ea typeface="Calibri"/>
                          <a:cs typeface="Arial"/>
                        </a:rPr>
                        <a:t>• </a:t>
                      </a:r>
                      <a:r>
                        <a:rPr lang="en-US" sz="1000" dirty="0" err="1">
                          <a:effectLst/>
                          <a:latin typeface="Arial"/>
                          <a:ea typeface="Calibri"/>
                          <a:cs typeface="Arial"/>
                        </a:rPr>
                        <a:t>hr</a:t>
                      </a:r>
                      <a:r>
                        <a:rPr lang="en-US" sz="1000" dirty="0">
                          <a:effectLst/>
                          <a:latin typeface="Arial"/>
                          <a:ea typeface="Calibri"/>
                          <a:cs typeface="Arial"/>
                        </a:rPr>
                        <a:t>/mL</a:t>
                      </a:r>
                      <a:endParaRPr lang="en-US" sz="1000" dirty="0">
                        <a:effectLst/>
                        <a:latin typeface="Arial"/>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769410">
                <a:tc>
                  <a:txBody>
                    <a:bodyPr/>
                    <a:lstStyle/>
                    <a:p>
                      <a:pPr marL="0" marR="0">
                        <a:spcBef>
                          <a:spcPts val="0"/>
                        </a:spcBef>
                        <a:spcAft>
                          <a:spcPts val="0"/>
                        </a:spcAft>
                      </a:pPr>
                      <a:r>
                        <a:rPr lang="en-US" sz="1000" dirty="0">
                          <a:effectLst/>
                          <a:latin typeface="Arial"/>
                          <a:ea typeface="Calibri"/>
                          <a:cs typeface="Times New Roman"/>
                        </a:rPr>
                        <a:t>Kadian</a:t>
                      </a:r>
                      <a:r>
                        <a:rPr lang="en-US" sz="1000" baseline="30000" dirty="0">
                          <a:effectLst/>
                          <a:latin typeface="Arial"/>
                          <a:ea typeface="Calibri"/>
                          <a:cs typeface="Times New Roman"/>
                        </a:rPr>
                        <a:t>®</a:t>
                      </a:r>
                      <a:r>
                        <a:rPr lang="en-US" sz="1000" dirty="0">
                          <a:effectLst/>
                          <a:latin typeface="Arial"/>
                          <a:ea typeface="Calibri"/>
                          <a:cs typeface="Times New Roman"/>
                        </a:rPr>
                        <a:t> (morphine ER 12 or 24 hour capsule)</a:t>
                      </a: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000" dirty="0">
                          <a:effectLst/>
                          <a:latin typeface="Arial"/>
                          <a:ea typeface="Calibri"/>
                          <a:cs typeface="Times New Roman"/>
                        </a:rPr>
                        <a:t>100 mg</a:t>
                      </a: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000" dirty="0">
                          <a:effectLst/>
                          <a:latin typeface="Arial"/>
                          <a:ea typeface="Calibri"/>
                          <a:cs typeface="Times New Roman"/>
                        </a:rPr>
                        <a:t>13.19 (45.70%) </a:t>
                      </a:r>
                      <a:r>
                        <a:rPr lang="en-US" sz="1000" dirty="0" err="1">
                          <a:effectLst/>
                          <a:latin typeface="Arial"/>
                          <a:ea typeface="Calibri"/>
                          <a:cs typeface="Times New Roman"/>
                        </a:rPr>
                        <a:t>ng</a:t>
                      </a:r>
                      <a:r>
                        <a:rPr lang="en-US" sz="1000" dirty="0">
                          <a:effectLst/>
                          <a:latin typeface="Arial"/>
                          <a:ea typeface="Calibri"/>
                          <a:cs typeface="Times New Roman"/>
                        </a:rPr>
                        <a:t>/mL</a:t>
                      </a: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000" dirty="0">
                          <a:effectLst/>
                          <a:latin typeface="Arial"/>
                          <a:ea typeface="Calibri"/>
                          <a:cs typeface="Times New Roman"/>
                        </a:rPr>
                        <a:t>10 (6.00 to 24.00) hours*</a:t>
                      </a: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000" dirty="0">
                          <a:effectLst/>
                          <a:latin typeface="Arial"/>
                          <a:ea typeface="Calibri"/>
                          <a:cs typeface="Times New Roman"/>
                        </a:rPr>
                        <a:t>33.83 (34.60%) hours</a:t>
                      </a: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000" dirty="0">
                          <a:effectLst/>
                          <a:latin typeface="Arial"/>
                          <a:ea typeface="Calibri"/>
                          <a:cs typeface="Times New Roman"/>
                        </a:rPr>
                        <a:t>390.98 (25.8%) ng </a:t>
                      </a:r>
                      <a:r>
                        <a:rPr lang="en-US" sz="1000" dirty="0">
                          <a:effectLst/>
                          <a:latin typeface="Arial"/>
                          <a:ea typeface="Calibri"/>
                          <a:cs typeface="Arial"/>
                        </a:rPr>
                        <a:t>• </a:t>
                      </a:r>
                      <a:r>
                        <a:rPr lang="en-US" sz="1000" dirty="0" err="1">
                          <a:effectLst/>
                          <a:latin typeface="Arial"/>
                          <a:ea typeface="Calibri"/>
                          <a:cs typeface="Arial"/>
                        </a:rPr>
                        <a:t>hr</a:t>
                      </a:r>
                      <a:r>
                        <a:rPr lang="en-US" sz="1000" dirty="0">
                          <a:effectLst/>
                          <a:latin typeface="Arial"/>
                          <a:ea typeface="Calibri"/>
                          <a:cs typeface="Arial"/>
                        </a:rPr>
                        <a:t>/mL</a:t>
                      </a:r>
                      <a:endParaRPr lang="en-US" sz="1000" dirty="0">
                        <a:effectLst/>
                        <a:latin typeface="Arial"/>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512941">
                <a:tc>
                  <a:txBody>
                    <a:bodyPr/>
                    <a:lstStyle/>
                    <a:p>
                      <a:pPr marL="0" marR="0">
                        <a:spcBef>
                          <a:spcPts val="0"/>
                        </a:spcBef>
                        <a:spcAft>
                          <a:spcPts val="0"/>
                        </a:spcAft>
                      </a:pPr>
                      <a:r>
                        <a:rPr lang="en-US" sz="1000" dirty="0" err="1" smtClean="0">
                          <a:effectLst/>
                          <a:latin typeface="Arial"/>
                          <a:ea typeface="Calibri"/>
                          <a:cs typeface="Times New Roman"/>
                        </a:rPr>
                        <a:t>MorphaBond</a:t>
                      </a:r>
                      <a:r>
                        <a:rPr lang="en-US" sz="1000" dirty="0" smtClean="0">
                          <a:effectLst/>
                          <a:latin typeface="Arial"/>
                          <a:ea typeface="Calibri"/>
                          <a:cs typeface="Times New Roman"/>
                        </a:rPr>
                        <a:t> ER</a:t>
                      </a:r>
                      <a:r>
                        <a:rPr lang="en-US" sz="1000" baseline="30000" dirty="0" smtClean="0">
                          <a:effectLst/>
                          <a:latin typeface="Arial"/>
                          <a:ea typeface="Calibri"/>
                          <a:cs typeface="Times New Roman"/>
                        </a:rPr>
                        <a:t>®</a:t>
                      </a:r>
                      <a:r>
                        <a:rPr lang="en-US" sz="1000" baseline="0" dirty="0" smtClean="0">
                          <a:effectLst/>
                          <a:latin typeface="Arial"/>
                          <a:ea typeface="Calibri"/>
                          <a:cs typeface="Times New Roman"/>
                        </a:rPr>
                        <a:t> (morphine ER tablet)</a:t>
                      </a:r>
                      <a:endParaRPr lang="en-US" sz="1000" dirty="0">
                        <a:effectLst/>
                        <a:latin typeface="Arial"/>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spcBef>
                          <a:spcPts val="0"/>
                        </a:spcBef>
                        <a:spcAft>
                          <a:spcPts val="0"/>
                        </a:spcAft>
                      </a:pPr>
                      <a:r>
                        <a:rPr lang="en-US" sz="1000" dirty="0" smtClean="0">
                          <a:effectLst/>
                          <a:latin typeface="Arial"/>
                          <a:ea typeface="Calibri"/>
                          <a:cs typeface="Times New Roman"/>
                        </a:rPr>
                        <a:t>100 mg</a:t>
                      </a:r>
                      <a:endParaRPr lang="en-US" sz="1000" dirty="0">
                        <a:effectLst/>
                        <a:latin typeface="Arial"/>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spcBef>
                          <a:spcPts val="0"/>
                        </a:spcBef>
                        <a:spcAft>
                          <a:spcPts val="0"/>
                        </a:spcAft>
                      </a:pPr>
                      <a:r>
                        <a:rPr lang="en-US" sz="1000" dirty="0" smtClean="0">
                          <a:effectLst/>
                          <a:latin typeface="Arial"/>
                          <a:ea typeface="Calibri"/>
                          <a:cs typeface="Times New Roman"/>
                        </a:rPr>
                        <a:t>33.39 (23.32%) ng/mL</a:t>
                      </a:r>
                      <a:endParaRPr lang="en-US" sz="1000" dirty="0">
                        <a:effectLst/>
                        <a:latin typeface="Arial"/>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spcBef>
                          <a:spcPts val="0"/>
                        </a:spcBef>
                        <a:spcAft>
                          <a:spcPts val="0"/>
                        </a:spcAft>
                      </a:pPr>
                      <a:r>
                        <a:rPr lang="en-US" sz="1000" dirty="0" smtClean="0">
                          <a:effectLst/>
                          <a:latin typeface="Arial"/>
                          <a:ea typeface="Calibri"/>
                          <a:cs typeface="Times New Roman"/>
                        </a:rPr>
                        <a:t>3.76 (28.91%)</a:t>
                      </a:r>
                      <a:endParaRPr lang="en-US" sz="1000" dirty="0">
                        <a:effectLst/>
                        <a:latin typeface="Arial"/>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spcBef>
                          <a:spcPts val="0"/>
                        </a:spcBef>
                        <a:spcAft>
                          <a:spcPts val="0"/>
                        </a:spcAft>
                      </a:pPr>
                      <a:r>
                        <a:rPr lang="en-US" sz="1000" dirty="0" smtClean="0">
                          <a:effectLst/>
                          <a:latin typeface="Arial"/>
                          <a:ea typeface="Calibri"/>
                          <a:cs typeface="Times New Roman"/>
                        </a:rPr>
                        <a:t>10.32 (24.76%) hours</a:t>
                      </a:r>
                      <a:endParaRPr lang="en-US" sz="1000" dirty="0">
                        <a:effectLst/>
                        <a:latin typeface="Arial"/>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000" dirty="0" smtClean="0">
                          <a:effectLst/>
                          <a:latin typeface="Arial"/>
                          <a:ea typeface="Calibri"/>
                          <a:cs typeface="Times New Roman"/>
                        </a:rPr>
                        <a:t>395.06 (23.23%) ng </a:t>
                      </a:r>
                      <a:r>
                        <a:rPr lang="en-US" sz="1000" dirty="0" smtClean="0">
                          <a:effectLst/>
                          <a:latin typeface="Arial"/>
                          <a:ea typeface="Calibri"/>
                          <a:cs typeface="Arial"/>
                        </a:rPr>
                        <a:t>• </a:t>
                      </a:r>
                      <a:r>
                        <a:rPr lang="en-US" sz="1000" dirty="0" err="1" smtClean="0">
                          <a:effectLst/>
                          <a:latin typeface="Arial"/>
                          <a:ea typeface="Calibri"/>
                          <a:cs typeface="Arial"/>
                        </a:rPr>
                        <a:t>hr</a:t>
                      </a:r>
                      <a:r>
                        <a:rPr lang="en-US" sz="1000" dirty="0" smtClean="0">
                          <a:effectLst/>
                          <a:latin typeface="Arial"/>
                          <a:ea typeface="Calibri"/>
                          <a:cs typeface="Arial"/>
                        </a:rPr>
                        <a:t>/mL</a:t>
                      </a:r>
                      <a:endParaRPr lang="en-US" sz="1000" dirty="0" smtClean="0">
                        <a:effectLst/>
                        <a:latin typeface="Arial"/>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512941">
                <a:tc>
                  <a:txBody>
                    <a:bodyPr/>
                    <a:lstStyle/>
                    <a:p>
                      <a:pPr marL="0" marR="0">
                        <a:spcBef>
                          <a:spcPts val="0"/>
                        </a:spcBef>
                        <a:spcAft>
                          <a:spcPts val="0"/>
                        </a:spcAft>
                      </a:pPr>
                      <a:r>
                        <a:rPr lang="en-US" sz="1000" dirty="0">
                          <a:effectLst/>
                          <a:latin typeface="Arial"/>
                          <a:ea typeface="Calibri"/>
                          <a:cs typeface="Times New Roman"/>
                        </a:rPr>
                        <a:t>Morphine ER tablet</a:t>
                      </a: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000" dirty="0">
                          <a:effectLst/>
                          <a:latin typeface="Arial"/>
                          <a:ea typeface="Calibri"/>
                          <a:cs typeface="Times New Roman"/>
                        </a:rPr>
                        <a:t>100 mg</a:t>
                      </a: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000" dirty="0">
                          <a:effectLst/>
                          <a:latin typeface="Arial"/>
                          <a:ea typeface="Calibri"/>
                          <a:cs typeface="Arial"/>
                        </a:rPr>
                        <a:t>39.3 (42%) ng/mL</a:t>
                      </a:r>
                      <a:endParaRPr lang="en-US" sz="1000" dirty="0">
                        <a:effectLst/>
                        <a:latin typeface="Arial"/>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000" dirty="0">
                          <a:effectLst/>
                          <a:latin typeface="Arial"/>
                          <a:ea typeface="Calibri"/>
                          <a:cs typeface="Times New Roman"/>
                        </a:rPr>
                        <a:t>2.6 hours</a:t>
                      </a:r>
                      <a:r>
                        <a:rPr lang="en-US" sz="1000" baseline="30000" dirty="0">
                          <a:effectLst/>
                          <a:latin typeface="Arial"/>
                          <a:ea typeface="Calibri"/>
                          <a:cs typeface="Arial"/>
                        </a:rPr>
                        <a:t>†</a:t>
                      </a:r>
                      <a:endParaRPr lang="en-US" sz="1000" dirty="0">
                        <a:effectLst/>
                        <a:latin typeface="Arial"/>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000" dirty="0">
                          <a:effectLst/>
                          <a:latin typeface="Arial"/>
                          <a:ea typeface="Calibri"/>
                          <a:cs typeface="Times New Roman"/>
                        </a:rPr>
                        <a:t>Not reported</a:t>
                      </a: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000" dirty="0">
                          <a:effectLst/>
                          <a:latin typeface="Arial"/>
                          <a:ea typeface="Calibri"/>
                          <a:cs typeface="Arial"/>
                        </a:rPr>
                        <a:t>401.6 (31%) </a:t>
                      </a:r>
                      <a:r>
                        <a:rPr lang="en-US" sz="1000" dirty="0">
                          <a:effectLst/>
                          <a:latin typeface="Arial"/>
                          <a:ea typeface="Calibri"/>
                          <a:cs typeface="Times New Roman"/>
                        </a:rPr>
                        <a:t>ng </a:t>
                      </a:r>
                      <a:r>
                        <a:rPr lang="en-US" sz="1000" dirty="0">
                          <a:effectLst/>
                          <a:latin typeface="Arial"/>
                          <a:ea typeface="Calibri"/>
                          <a:cs typeface="Arial"/>
                        </a:rPr>
                        <a:t>• </a:t>
                      </a:r>
                      <a:r>
                        <a:rPr lang="en-US" sz="1000" dirty="0" err="1">
                          <a:effectLst/>
                          <a:latin typeface="Arial"/>
                          <a:ea typeface="Calibri"/>
                          <a:cs typeface="Arial"/>
                        </a:rPr>
                        <a:t>hr</a:t>
                      </a:r>
                      <a:r>
                        <a:rPr lang="en-US" sz="1000" dirty="0">
                          <a:effectLst/>
                          <a:latin typeface="Arial"/>
                          <a:ea typeface="Calibri"/>
                          <a:cs typeface="Arial"/>
                        </a:rPr>
                        <a:t>/mL  </a:t>
                      </a:r>
                      <a:endParaRPr lang="en-US" sz="1000" dirty="0">
                        <a:effectLst/>
                        <a:latin typeface="Arial"/>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bl>
          </a:graphicData>
        </a:graphic>
      </p:graphicFrame>
      <p:sp>
        <p:nvSpPr>
          <p:cNvPr id="11" name="TextBox 10"/>
          <p:cNvSpPr txBox="1"/>
          <p:nvPr/>
        </p:nvSpPr>
        <p:spPr>
          <a:xfrm>
            <a:off x="496465" y="5914768"/>
            <a:ext cx="5828135" cy="769441"/>
          </a:xfrm>
          <a:prstGeom prst="rect">
            <a:avLst/>
          </a:prstGeom>
          <a:noFill/>
        </p:spPr>
        <p:txBody>
          <a:bodyPr wrap="square" rtlCol="0">
            <a:spAutoFit/>
          </a:bodyPr>
          <a:lstStyle/>
          <a:p>
            <a:r>
              <a:rPr lang="en-US" sz="1100" dirty="0">
                <a:solidFill>
                  <a:srgbClr val="000000"/>
                </a:solidFill>
                <a:cs typeface="Arial" pitchFamily="34" charset="0"/>
              </a:rPr>
              <a:t>NDA/ANDA Data Source:</a:t>
            </a:r>
          </a:p>
          <a:p>
            <a:r>
              <a:rPr lang="en-US" sz="1100" dirty="0" err="1">
                <a:solidFill>
                  <a:srgbClr val="000000"/>
                </a:solidFill>
                <a:cs typeface="Arial" pitchFamily="34" charset="0"/>
              </a:rPr>
              <a:t>Drugs@FDA</a:t>
            </a:r>
            <a:r>
              <a:rPr lang="en-US" sz="1100" dirty="0">
                <a:solidFill>
                  <a:srgbClr val="000000"/>
                </a:solidFill>
                <a:cs typeface="Arial" pitchFamily="34" charset="0"/>
              </a:rPr>
              <a:t> [database on the Internet]. Rockville (MD): Food and Drug Administration (US), Center for Drug Evaluation and Research; 2016 [cited </a:t>
            </a:r>
            <a:r>
              <a:rPr lang="en-US" sz="1100" dirty="0" smtClean="0">
                <a:solidFill>
                  <a:srgbClr val="000000"/>
                </a:solidFill>
                <a:cs typeface="Arial" pitchFamily="34" charset="0"/>
              </a:rPr>
              <a:t>2017 May 11]. </a:t>
            </a:r>
            <a:r>
              <a:rPr lang="en-US" sz="1100" dirty="0">
                <a:solidFill>
                  <a:srgbClr val="000000"/>
                </a:solidFill>
                <a:cs typeface="Arial" pitchFamily="34" charset="0"/>
              </a:rPr>
              <a:t>Available from: </a:t>
            </a:r>
            <a:r>
              <a:rPr lang="en-US" sz="1100" u="sng" dirty="0">
                <a:solidFill>
                  <a:srgbClr val="000000"/>
                </a:solidFill>
                <a:cs typeface="Arial" pitchFamily="34" charset="0"/>
                <a:hlinkClick r:id="rId3"/>
              </a:rPr>
              <a:t>http://www.accessdata.fda.gov/scripts/cder/drugsatfda/index.cfm</a:t>
            </a:r>
            <a:r>
              <a:rPr lang="en-US" sz="1100" dirty="0">
                <a:solidFill>
                  <a:srgbClr val="000000"/>
                </a:solidFill>
                <a:cs typeface="Arial" pitchFamily="34" charset="0"/>
              </a:rPr>
              <a:t>.</a:t>
            </a:r>
          </a:p>
        </p:txBody>
      </p:sp>
    </p:spTree>
    <p:extLst>
      <p:ext uri="{BB962C8B-B14F-4D97-AF65-F5344CB8AC3E}">
        <p14:creationId xmlns:p14="http://schemas.microsoft.com/office/powerpoint/2010/main" val="6834060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8815" y="177319"/>
            <a:ext cx="4818062" cy="708025"/>
          </a:xfrm>
        </p:spPr>
        <p:txBody>
          <a:bodyPr/>
          <a:lstStyle/>
          <a:p>
            <a:r>
              <a:rPr lang="en-US" dirty="0" err="1" smtClean="0"/>
              <a:t>MorphaBond</a:t>
            </a:r>
            <a:r>
              <a:rPr lang="en-US" dirty="0" smtClean="0"/>
              <a:t> ER</a:t>
            </a:r>
            <a:r>
              <a:rPr lang="en-US" baseline="30000" dirty="0" smtClean="0"/>
              <a:t>®</a:t>
            </a:r>
            <a:endParaRPr lang="en-US" dirty="0"/>
          </a:p>
        </p:txBody>
      </p:sp>
      <p:sp>
        <p:nvSpPr>
          <p:cNvPr id="4" name="Slide Number Placeholder 3"/>
          <p:cNvSpPr>
            <a:spLocks noGrp="1"/>
          </p:cNvSpPr>
          <p:nvPr>
            <p:ph type="sldNum" sz="quarter" idx="11"/>
          </p:nvPr>
        </p:nvSpPr>
        <p:spPr>
          <a:xfrm>
            <a:off x="6600702" y="6167574"/>
            <a:ext cx="2133600" cy="476250"/>
          </a:xfrm>
        </p:spPr>
        <p:txBody>
          <a:bodyPr/>
          <a:lstStyle/>
          <a:p>
            <a:pPr>
              <a:defRPr/>
            </a:pPr>
            <a:r>
              <a:rPr lang="en-US" altLang="en-US" smtClean="0">
                <a:solidFill>
                  <a:srgbClr val="000000"/>
                </a:solidFill>
              </a:rPr>
              <a:t>Slide </a:t>
            </a:r>
            <a:fld id="{8DE3B031-7C70-4991-8DFB-9E9DDFF7991E}" type="slidenum">
              <a:rPr lang="en-US" altLang="en-US" smtClean="0">
                <a:solidFill>
                  <a:srgbClr val="000000"/>
                </a:solidFill>
              </a:rPr>
              <a:pPr>
                <a:defRPr/>
              </a:pPr>
              <a:t>24</a:t>
            </a:fld>
            <a:endParaRPr lang="en-US" altLang="en-US" dirty="0">
              <a:solidFill>
                <a:srgbClr val="000000"/>
              </a:solidFill>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993723653"/>
              </p:ext>
            </p:extLst>
          </p:nvPr>
        </p:nvGraphicFramePr>
        <p:xfrm>
          <a:off x="304801" y="1951559"/>
          <a:ext cx="8429501" cy="2463413"/>
        </p:xfrm>
        <a:graphic>
          <a:graphicData uri="http://schemas.openxmlformats.org/drawingml/2006/table">
            <a:tbl>
              <a:tblPr firstRow="1" firstCol="1" bandRow="1"/>
              <a:tblGrid>
                <a:gridCol w="889300"/>
                <a:gridCol w="798734"/>
                <a:gridCol w="795612"/>
                <a:gridCol w="756268"/>
                <a:gridCol w="1061152"/>
                <a:gridCol w="741777"/>
                <a:gridCol w="807478"/>
                <a:gridCol w="898654"/>
                <a:gridCol w="927163"/>
                <a:gridCol w="753363"/>
              </a:tblGrid>
              <a:tr h="720086">
                <a:tc>
                  <a:txBody>
                    <a:bodyPr/>
                    <a:lstStyle/>
                    <a:p>
                      <a:pPr marL="0" marR="0" algn="ctr">
                        <a:lnSpc>
                          <a:spcPct val="115000"/>
                        </a:lnSpc>
                        <a:spcBef>
                          <a:spcPts val="0"/>
                        </a:spcBef>
                        <a:spcAft>
                          <a:spcPts val="0"/>
                        </a:spcAft>
                      </a:pPr>
                      <a:r>
                        <a:rPr lang="en-US" sz="1000" b="1" dirty="0">
                          <a:effectLst/>
                          <a:latin typeface="Arial"/>
                          <a:ea typeface="Calibri"/>
                          <a:cs typeface="Times New Roman"/>
                        </a:rPr>
                        <a:t>Medication</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Active Ingredient</a:t>
                      </a:r>
                      <a:endParaRPr lang="en-US" sz="110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Strengths</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Dosage Form</a:t>
                      </a:r>
                      <a:endParaRPr lang="en-US" sz="110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Route of Administration</a:t>
                      </a:r>
                      <a:endParaRPr lang="en-US" sz="110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Dosing Schedule</a:t>
                      </a:r>
                      <a:endParaRPr lang="en-US" sz="110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Cost/unit*</a:t>
                      </a:r>
                      <a:endParaRPr lang="en-US" sz="110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Units Dispensed </a:t>
                      </a:r>
                      <a:r>
                        <a:rPr lang="en-US" sz="1000" b="1" dirty="0" smtClean="0">
                          <a:effectLst/>
                          <a:latin typeface="Arial"/>
                          <a:ea typeface="Calibri"/>
                          <a:cs typeface="Times New Roman"/>
                        </a:rPr>
                        <a:t>2016</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Approximate Cost </a:t>
                      </a:r>
                      <a:r>
                        <a:rPr lang="en-US" sz="1000" b="1" dirty="0" smtClean="0">
                          <a:effectLst/>
                          <a:latin typeface="Arial"/>
                          <a:ea typeface="Calibri"/>
                          <a:cs typeface="Times New Roman"/>
                        </a:rPr>
                        <a:t>2016</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ADP Efficacy</a:t>
                      </a:r>
                      <a:endParaRPr lang="en-US" sz="110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290706">
                <a:tc rowSpan="3">
                  <a:txBody>
                    <a:bodyPr/>
                    <a:lstStyle/>
                    <a:p>
                      <a:pPr marL="0" marR="0">
                        <a:lnSpc>
                          <a:spcPct val="115000"/>
                        </a:lnSpc>
                        <a:spcBef>
                          <a:spcPts val="0"/>
                        </a:spcBef>
                        <a:spcAft>
                          <a:spcPts val="0"/>
                        </a:spcAft>
                      </a:pPr>
                      <a:r>
                        <a:rPr lang="en-US" sz="1000" dirty="0" err="1" smtClean="0">
                          <a:effectLst/>
                          <a:latin typeface="Arial"/>
                          <a:ea typeface="Calibri"/>
                          <a:cs typeface="Times New Roman"/>
                        </a:rPr>
                        <a:t>MorphaBond</a:t>
                      </a:r>
                      <a:r>
                        <a:rPr lang="en-US" sz="1000" dirty="0" smtClean="0">
                          <a:effectLst/>
                          <a:latin typeface="Arial"/>
                          <a:ea typeface="Calibri"/>
                          <a:cs typeface="Times New Roman"/>
                        </a:rPr>
                        <a:t> ER</a:t>
                      </a:r>
                      <a:r>
                        <a:rPr lang="en-US" sz="1000" baseline="30000" dirty="0" smtClean="0">
                          <a:effectLst/>
                          <a:latin typeface="Arial"/>
                          <a:ea typeface="Calibri"/>
                          <a:cs typeface="Times New Roman"/>
                        </a:rPr>
                        <a:t>®</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3">
                  <a:txBody>
                    <a:bodyPr/>
                    <a:lstStyle/>
                    <a:p>
                      <a:pPr marL="0" marR="0" algn="ctr">
                        <a:lnSpc>
                          <a:spcPct val="115000"/>
                        </a:lnSpc>
                        <a:spcBef>
                          <a:spcPts val="0"/>
                        </a:spcBef>
                        <a:spcAft>
                          <a:spcPts val="0"/>
                        </a:spcAft>
                      </a:pPr>
                      <a:r>
                        <a:rPr lang="en-US" sz="1000" dirty="0">
                          <a:effectLst/>
                          <a:latin typeface="Arial"/>
                          <a:ea typeface="Calibri"/>
                          <a:cs typeface="Times New Roman"/>
                        </a:rPr>
                        <a:t>morphine </a:t>
                      </a:r>
                      <a:r>
                        <a:rPr lang="en-US" sz="1000" dirty="0" smtClean="0">
                          <a:effectLst/>
                          <a:latin typeface="Arial"/>
                          <a:ea typeface="Calibri"/>
                          <a:cs typeface="Times New Roman"/>
                        </a:rPr>
                        <a:t>sulfate</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15 mg</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3">
                  <a:txBody>
                    <a:bodyPr/>
                    <a:lstStyle/>
                    <a:p>
                      <a:pPr marL="0" marR="0" algn="ctr">
                        <a:lnSpc>
                          <a:spcPct val="115000"/>
                        </a:lnSpc>
                        <a:spcBef>
                          <a:spcPts val="0"/>
                        </a:spcBef>
                        <a:spcAft>
                          <a:spcPts val="0"/>
                        </a:spcAft>
                      </a:pPr>
                      <a:r>
                        <a:rPr lang="en-US" sz="1000" dirty="0">
                          <a:effectLst/>
                          <a:latin typeface="Arial"/>
                          <a:ea typeface="Calibri"/>
                          <a:cs typeface="Times New Roman"/>
                        </a:rPr>
                        <a:t>extended-release </a:t>
                      </a:r>
                      <a:r>
                        <a:rPr lang="en-US" sz="1000" dirty="0" smtClean="0">
                          <a:effectLst/>
                          <a:latin typeface="Arial"/>
                          <a:ea typeface="Calibri"/>
                          <a:cs typeface="Times New Roman"/>
                        </a:rPr>
                        <a:t>tablet</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3">
                  <a:txBody>
                    <a:bodyPr/>
                    <a:lstStyle/>
                    <a:p>
                      <a:pPr marL="0" marR="0" algn="ctr">
                        <a:lnSpc>
                          <a:spcPct val="115000"/>
                        </a:lnSpc>
                        <a:spcBef>
                          <a:spcPts val="0"/>
                        </a:spcBef>
                        <a:spcAft>
                          <a:spcPts val="0"/>
                        </a:spcAft>
                      </a:pPr>
                      <a:r>
                        <a:rPr lang="en-US" sz="1000" dirty="0">
                          <a:effectLst/>
                          <a:latin typeface="Arial"/>
                          <a:ea typeface="Calibri"/>
                          <a:cs typeface="Times New Roman"/>
                        </a:rPr>
                        <a:t>Oral</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3">
                  <a:txBody>
                    <a:bodyPr/>
                    <a:lstStyle/>
                    <a:p>
                      <a:pPr marL="0" marR="0" algn="ctr">
                        <a:lnSpc>
                          <a:spcPct val="115000"/>
                        </a:lnSpc>
                        <a:spcBef>
                          <a:spcPts val="0"/>
                        </a:spcBef>
                        <a:spcAft>
                          <a:spcPts val="0"/>
                        </a:spcAft>
                      </a:pPr>
                      <a:r>
                        <a:rPr lang="en-US" sz="1000" dirty="0" smtClean="0">
                          <a:effectLst/>
                          <a:latin typeface="Arial"/>
                          <a:ea typeface="Calibri"/>
                          <a:cs typeface="Times New Roman"/>
                        </a:rPr>
                        <a:t>Q12H</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$5.40</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3">
                  <a:txBody>
                    <a:bodyPr/>
                    <a:lstStyle/>
                    <a:p>
                      <a:pPr marL="0" marR="0" algn="ctr">
                        <a:lnSpc>
                          <a:spcPct val="115000"/>
                        </a:lnSpc>
                        <a:spcBef>
                          <a:spcPts val="0"/>
                        </a:spcBef>
                        <a:spcAft>
                          <a:spcPts val="0"/>
                        </a:spcAft>
                      </a:pPr>
                      <a:r>
                        <a:rPr lang="en-US" sz="1000" dirty="0">
                          <a:effectLst/>
                          <a:latin typeface="Arial"/>
                          <a:ea typeface="Calibri"/>
                          <a:cs typeface="Times New Roman"/>
                        </a:rPr>
                        <a:t>Category II</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214691">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30 mg</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$10.80</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r>
              <a:tr h="214691">
                <a:tc vMerge="1">
                  <a:txBody>
                    <a:bodyPr/>
                    <a:lstStyle/>
                    <a:p>
                      <a:endParaRPr lang="en-US"/>
                    </a:p>
                  </a:txBody>
                  <a:tcPr/>
                </a:tc>
                <a:tc vMerge="1">
                  <a:txBody>
                    <a:bodyPr/>
                    <a:lstStyle/>
                    <a:p>
                      <a:endParaRPr lang="en-US"/>
                    </a:p>
                  </a:txBody>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60 mg</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$16.98</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r>
              <a:tr h="192960">
                <a:tc rowSpan="4">
                  <a:txBody>
                    <a:bodyPr/>
                    <a:lstStyle/>
                    <a:p>
                      <a:pPr marL="0" marR="0">
                        <a:lnSpc>
                          <a:spcPct val="115000"/>
                        </a:lnSpc>
                        <a:spcBef>
                          <a:spcPts val="0"/>
                        </a:spcBef>
                        <a:spcAft>
                          <a:spcPts val="0"/>
                        </a:spcAft>
                      </a:pPr>
                      <a:r>
                        <a:rPr lang="en-US" sz="1000" dirty="0">
                          <a:effectLst/>
                          <a:latin typeface="Arial"/>
                          <a:ea typeface="Calibri"/>
                          <a:cs typeface="Times New Roman"/>
                        </a:rPr>
                        <a:t>Morphine extended-release 24 hour</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4">
                  <a:txBody>
                    <a:bodyPr/>
                    <a:lstStyle/>
                    <a:p>
                      <a:pPr marL="0" marR="0" algn="ctr">
                        <a:lnSpc>
                          <a:spcPct val="115000"/>
                        </a:lnSpc>
                        <a:spcBef>
                          <a:spcPts val="0"/>
                        </a:spcBef>
                        <a:spcAft>
                          <a:spcPts val="0"/>
                        </a:spcAft>
                      </a:pPr>
                      <a:r>
                        <a:rPr lang="en-US" sz="1000" dirty="0">
                          <a:effectLst/>
                          <a:latin typeface="Arial"/>
                          <a:ea typeface="Calibri"/>
                          <a:cs typeface="Times New Roman"/>
                        </a:rPr>
                        <a:t>morphine sulfate</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30 mg</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4">
                  <a:txBody>
                    <a:bodyPr/>
                    <a:lstStyle/>
                    <a:p>
                      <a:pPr marL="0" marR="0" algn="ctr">
                        <a:lnSpc>
                          <a:spcPct val="115000"/>
                        </a:lnSpc>
                        <a:spcBef>
                          <a:spcPts val="0"/>
                        </a:spcBef>
                        <a:spcAft>
                          <a:spcPts val="0"/>
                        </a:spcAft>
                      </a:pPr>
                      <a:r>
                        <a:rPr lang="en-US" sz="1000" dirty="0">
                          <a:effectLst/>
                          <a:latin typeface="Arial"/>
                          <a:ea typeface="Calibri"/>
                          <a:cs typeface="Times New Roman"/>
                        </a:rPr>
                        <a:t>extended-release capsule</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4">
                  <a:txBody>
                    <a:bodyPr/>
                    <a:lstStyle/>
                    <a:p>
                      <a:pPr marL="0" marR="0" algn="ctr">
                        <a:lnSpc>
                          <a:spcPct val="115000"/>
                        </a:lnSpc>
                        <a:spcBef>
                          <a:spcPts val="0"/>
                        </a:spcBef>
                        <a:spcAft>
                          <a:spcPts val="0"/>
                        </a:spcAft>
                      </a:pPr>
                      <a:r>
                        <a:rPr lang="en-US" sz="1000" dirty="0">
                          <a:effectLst/>
                          <a:latin typeface="Arial"/>
                          <a:ea typeface="Calibri"/>
                          <a:cs typeface="Times New Roman"/>
                        </a:rPr>
                        <a:t>Oral</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4">
                  <a:txBody>
                    <a:bodyPr/>
                    <a:lstStyle/>
                    <a:p>
                      <a:pPr marL="0" marR="0" algn="ctr">
                        <a:lnSpc>
                          <a:spcPct val="115000"/>
                        </a:lnSpc>
                        <a:spcBef>
                          <a:spcPts val="0"/>
                        </a:spcBef>
                        <a:spcAft>
                          <a:spcPts val="0"/>
                        </a:spcAft>
                      </a:pPr>
                      <a:r>
                        <a:rPr lang="en-US" sz="1000" dirty="0">
                          <a:effectLst/>
                          <a:latin typeface="Arial"/>
                          <a:ea typeface="Calibri"/>
                          <a:cs typeface="Times New Roman"/>
                        </a:rPr>
                        <a:t>Q24H</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$4.58</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6,509</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$29,835.30</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4">
                  <a:txBody>
                    <a:bodyPr/>
                    <a:lstStyle/>
                    <a:p>
                      <a:pPr marL="0" marR="0" algn="ctr">
                        <a:lnSpc>
                          <a:spcPct val="115000"/>
                        </a:lnSpc>
                        <a:spcBef>
                          <a:spcPts val="0"/>
                        </a:spcBef>
                        <a:spcAft>
                          <a:spcPts val="0"/>
                        </a:spcAft>
                      </a:pPr>
                      <a:r>
                        <a:rPr lang="en-US" sz="1000" dirty="0">
                          <a:effectLst/>
                          <a:latin typeface="Arial"/>
                          <a:ea typeface="Calibri"/>
                          <a:cs typeface="Times New Roman"/>
                        </a:rPr>
                        <a:t>N/A</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301507">
                <a:tc vMerge="1">
                  <a:txBody>
                    <a:bodyPr/>
                    <a:lstStyle/>
                    <a:p>
                      <a:endParaRPr lang="en-US"/>
                    </a:p>
                  </a:txBody>
                  <a:tcPr/>
                </a:tc>
                <a:tc vMerge="1">
                  <a:txBody>
                    <a:bodyPr/>
                    <a:lstStyle/>
                    <a:p>
                      <a:endParaRPr lang="en-US"/>
                    </a:p>
                  </a:txBody>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60 mg</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$8.90</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9,616</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$85,592.02</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r h="241675">
                <a:tc vMerge="1">
                  <a:txBody>
                    <a:bodyPr/>
                    <a:lstStyle/>
                    <a:p>
                      <a:endParaRPr lang="en-US"/>
                    </a:p>
                  </a:txBody>
                  <a:tcPr/>
                </a:tc>
                <a:tc vMerge="1">
                  <a:txBody>
                    <a:bodyPr/>
                    <a:lstStyle/>
                    <a:p>
                      <a:endParaRPr lang="en-US"/>
                    </a:p>
                  </a:txBody>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90 mg</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$13.38</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3,696</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$49,465.05</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r h="287097">
                <a:tc vMerge="1">
                  <a:txBody>
                    <a:bodyPr/>
                    <a:lstStyle/>
                    <a:p>
                      <a:endParaRPr lang="en-US"/>
                    </a:p>
                  </a:txBody>
                  <a:tcPr/>
                </a:tc>
                <a:tc vMerge="1">
                  <a:txBody>
                    <a:bodyPr/>
                    <a:lstStyle/>
                    <a:p>
                      <a:endParaRPr lang="en-US"/>
                    </a:p>
                  </a:txBody>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120 mg</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$15.79</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6,446</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$101,788.79</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bl>
          </a:graphicData>
        </a:graphic>
      </p:graphicFrame>
      <p:sp>
        <p:nvSpPr>
          <p:cNvPr id="8" name="TextBox 7"/>
          <p:cNvSpPr txBox="1"/>
          <p:nvPr/>
        </p:nvSpPr>
        <p:spPr>
          <a:xfrm>
            <a:off x="0" y="1489892"/>
            <a:ext cx="9067800" cy="461665"/>
          </a:xfrm>
          <a:prstGeom prst="rect">
            <a:avLst/>
          </a:prstGeom>
          <a:noFill/>
        </p:spPr>
        <p:txBody>
          <a:bodyPr wrap="square" rtlCol="0">
            <a:spAutoFit/>
          </a:bodyPr>
          <a:lstStyle/>
          <a:p>
            <a:pPr algn="ctr" fontAlgn="base">
              <a:spcBef>
                <a:spcPct val="0"/>
              </a:spcBef>
              <a:spcAft>
                <a:spcPct val="0"/>
              </a:spcAft>
            </a:pPr>
            <a:r>
              <a:rPr lang="en-US" sz="2400" b="1" dirty="0" err="1" smtClean="0">
                <a:solidFill>
                  <a:srgbClr val="000000"/>
                </a:solidFill>
                <a:cs typeface="Arial" pitchFamily="34" charset="0"/>
              </a:rPr>
              <a:t>MorphaBond</a:t>
            </a:r>
            <a:r>
              <a:rPr lang="en-US" sz="2400" b="1" dirty="0" smtClean="0">
                <a:solidFill>
                  <a:srgbClr val="000000"/>
                </a:solidFill>
                <a:cs typeface="Arial" pitchFamily="34" charset="0"/>
              </a:rPr>
              <a:t> ER</a:t>
            </a:r>
            <a:r>
              <a:rPr lang="en-US" sz="2400" b="1" baseline="30000" dirty="0" smtClean="0">
                <a:solidFill>
                  <a:srgbClr val="000000"/>
                </a:solidFill>
                <a:cs typeface="Arial" pitchFamily="34" charset="0"/>
              </a:rPr>
              <a:t>®</a:t>
            </a:r>
            <a:r>
              <a:rPr lang="en-US" sz="2400" b="1" dirty="0" smtClean="0">
                <a:solidFill>
                  <a:srgbClr val="000000"/>
                </a:solidFill>
                <a:cs typeface="Arial" pitchFamily="34" charset="0"/>
              </a:rPr>
              <a:t> </a:t>
            </a:r>
            <a:r>
              <a:rPr lang="en-US" sz="2400" b="1" dirty="0">
                <a:solidFill>
                  <a:srgbClr val="000000"/>
                </a:solidFill>
                <a:cs typeface="Arial" pitchFamily="34" charset="0"/>
              </a:rPr>
              <a:t>and Morphine Extended-Release 24 Hour Capsule</a:t>
            </a:r>
            <a:endParaRPr lang="en-US" sz="2400" dirty="0">
              <a:solidFill>
                <a:srgbClr val="000000"/>
              </a:solidFill>
              <a:cs typeface="Arial" pitchFamily="34" charset="0"/>
            </a:endParaRPr>
          </a:p>
        </p:txBody>
      </p:sp>
      <p:sp>
        <p:nvSpPr>
          <p:cNvPr id="9" name="TextBox 8"/>
          <p:cNvSpPr txBox="1"/>
          <p:nvPr/>
        </p:nvSpPr>
        <p:spPr>
          <a:xfrm>
            <a:off x="855023" y="4445913"/>
            <a:ext cx="7433953" cy="430887"/>
          </a:xfrm>
          <a:prstGeom prst="rect">
            <a:avLst/>
          </a:prstGeom>
          <a:noFill/>
        </p:spPr>
        <p:txBody>
          <a:bodyPr wrap="square" rtlCol="0">
            <a:spAutoFit/>
          </a:bodyPr>
          <a:lstStyle/>
          <a:p>
            <a:pPr fontAlgn="base">
              <a:spcBef>
                <a:spcPct val="0"/>
              </a:spcBef>
              <a:spcAft>
                <a:spcPct val="0"/>
              </a:spcAft>
            </a:pPr>
            <a:r>
              <a:rPr lang="en-US" sz="1100" dirty="0">
                <a:solidFill>
                  <a:srgbClr val="000000"/>
                </a:solidFill>
                <a:cs typeface="Arial" pitchFamily="34" charset="0"/>
              </a:rPr>
              <a:t>*Wholesale acquisition cost per Online Red Book as of 3/15/2016			Yellow=List A</a:t>
            </a:r>
          </a:p>
          <a:p>
            <a:pPr fontAlgn="base">
              <a:spcBef>
                <a:spcPct val="0"/>
              </a:spcBef>
              <a:spcAft>
                <a:spcPct val="0"/>
              </a:spcAft>
            </a:pPr>
            <a:r>
              <a:rPr lang="en-US" sz="1100" dirty="0">
                <a:solidFill>
                  <a:srgbClr val="000000"/>
                </a:solidFill>
                <a:cs typeface="Arial" pitchFamily="34" charset="0"/>
              </a:rPr>
              <a:t>ADP=abuse-deterrent property, Q12H=every 12 hours, Q24H=every 24 hours			Green=List B</a:t>
            </a:r>
          </a:p>
        </p:txBody>
      </p:sp>
      <p:sp>
        <p:nvSpPr>
          <p:cNvPr id="10" name="TextBox 9"/>
          <p:cNvSpPr txBox="1"/>
          <p:nvPr/>
        </p:nvSpPr>
        <p:spPr>
          <a:xfrm>
            <a:off x="504703" y="4876800"/>
            <a:ext cx="8330539" cy="1631216"/>
          </a:xfrm>
          <a:prstGeom prst="rect">
            <a:avLst/>
          </a:prstGeom>
          <a:noFill/>
        </p:spPr>
        <p:txBody>
          <a:bodyPr wrap="square" rtlCol="0">
            <a:spAutoFit/>
          </a:bodyPr>
          <a:lstStyle/>
          <a:p>
            <a:pPr fontAlgn="base">
              <a:spcBef>
                <a:spcPct val="0"/>
              </a:spcBef>
              <a:spcAft>
                <a:spcPct val="0"/>
              </a:spcAft>
            </a:pPr>
            <a:r>
              <a:rPr lang="en-US" sz="2000" dirty="0">
                <a:solidFill>
                  <a:srgbClr val="000000"/>
                </a:solidFill>
                <a:cs typeface="Arial" pitchFamily="34" charset="0"/>
              </a:rPr>
              <a:t>Cost of Substitution (100% Conversion): </a:t>
            </a:r>
            <a:r>
              <a:rPr lang="en-US" sz="2000" dirty="0" smtClean="0">
                <a:solidFill>
                  <a:srgbClr val="000000"/>
                </a:solidFill>
                <a:cs typeface="Arial" pitchFamily="34" charset="0"/>
              </a:rPr>
              <a:t>$380,429</a:t>
            </a:r>
            <a:endParaRPr lang="en-US" sz="2000" dirty="0">
              <a:solidFill>
                <a:srgbClr val="000000"/>
              </a:solidFill>
              <a:cs typeface="Arial" pitchFamily="34" charset="0"/>
            </a:endParaRPr>
          </a:p>
          <a:p>
            <a:pPr fontAlgn="base">
              <a:spcBef>
                <a:spcPct val="0"/>
              </a:spcBef>
              <a:spcAft>
                <a:spcPct val="0"/>
              </a:spcAft>
            </a:pPr>
            <a:r>
              <a:rPr lang="en-US" sz="2000" dirty="0">
                <a:solidFill>
                  <a:srgbClr val="000000"/>
                </a:solidFill>
                <a:cs typeface="Arial" pitchFamily="34" charset="0"/>
              </a:rPr>
              <a:t>Cost of Substitution (75% Conversion): $</a:t>
            </a:r>
            <a:r>
              <a:rPr lang="en-US" sz="2000" dirty="0" smtClean="0">
                <a:solidFill>
                  <a:srgbClr val="000000"/>
                </a:solidFill>
                <a:cs typeface="Arial" pitchFamily="34" charset="0"/>
              </a:rPr>
              <a:t>285,322</a:t>
            </a:r>
            <a:endParaRPr lang="en-US" sz="2000" dirty="0">
              <a:solidFill>
                <a:srgbClr val="000000"/>
              </a:solidFill>
              <a:cs typeface="Arial" pitchFamily="34" charset="0"/>
            </a:endParaRPr>
          </a:p>
          <a:p>
            <a:pPr fontAlgn="base">
              <a:spcBef>
                <a:spcPct val="0"/>
              </a:spcBef>
              <a:spcAft>
                <a:spcPct val="0"/>
              </a:spcAft>
            </a:pPr>
            <a:r>
              <a:rPr lang="en-US" sz="2000" dirty="0">
                <a:solidFill>
                  <a:srgbClr val="000000"/>
                </a:solidFill>
                <a:cs typeface="Arial" pitchFamily="34" charset="0"/>
              </a:rPr>
              <a:t>Cost of Substitution (50% Conversion): $</a:t>
            </a:r>
            <a:r>
              <a:rPr lang="en-US" sz="2000" dirty="0" smtClean="0">
                <a:solidFill>
                  <a:srgbClr val="000000"/>
                </a:solidFill>
                <a:cs typeface="Arial" pitchFamily="34" charset="0"/>
              </a:rPr>
              <a:t>190,214</a:t>
            </a:r>
            <a:endParaRPr lang="en-US" sz="2000" dirty="0">
              <a:solidFill>
                <a:srgbClr val="000000"/>
              </a:solidFill>
              <a:cs typeface="Arial" pitchFamily="34" charset="0"/>
            </a:endParaRPr>
          </a:p>
          <a:p>
            <a:pPr fontAlgn="base">
              <a:spcBef>
                <a:spcPct val="0"/>
              </a:spcBef>
              <a:spcAft>
                <a:spcPct val="0"/>
              </a:spcAft>
            </a:pPr>
            <a:r>
              <a:rPr lang="en-US" sz="2000" dirty="0">
                <a:solidFill>
                  <a:srgbClr val="000000"/>
                </a:solidFill>
                <a:cs typeface="Arial" pitchFamily="34" charset="0"/>
              </a:rPr>
              <a:t>Percent Change in Cost: </a:t>
            </a:r>
            <a:r>
              <a:rPr lang="en-US" sz="2000" dirty="0" smtClean="0">
                <a:solidFill>
                  <a:srgbClr val="000000"/>
                </a:solidFill>
                <a:cs typeface="Arial" pitchFamily="34" charset="0"/>
              </a:rPr>
              <a:t>+108.18% </a:t>
            </a:r>
            <a:endParaRPr lang="en-US" sz="2000" dirty="0">
              <a:solidFill>
                <a:srgbClr val="000000"/>
              </a:solidFill>
              <a:cs typeface="Arial" pitchFamily="34" charset="0"/>
            </a:endParaRPr>
          </a:p>
          <a:p>
            <a:pPr fontAlgn="base">
              <a:spcBef>
                <a:spcPct val="0"/>
              </a:spcBef>
              <a:spcAft>
                <a:spcPct val="0"/>
              </a:spcAft>
            </a:pPr>
            <a:r>
              <a:rPr lang="en-US" sz="2000" dirty="0">
                <a:solidFill>
                  <a:srgbClr val="000000"/>
                </a:solidFill>
                <a:cs typeface="Arial" pitchFamily="34" charset="0"/>
              </a:rPr>
              <a:t>Possible Patient Impact: Approximately </a:t>
            </a:r>
            <a:r>
              <a:rPr lang="en-US" sz="2000" dirty="0" smtClean="0">
                <a:solidFill>
                  <a:srgbClr val="000000"/>
                </a:solidFill>
                <a:cs typeface="Arial" pitchFamily="34" charset="0"/>
              </a:rPr>
              <a:t>139 </a:t>
            </a:r>
            <a:r>
              <a:rPr lang="en-US" sz="2000" dirty="0">
                <a:solidFill>
                  <a:srgbClr val="000000"/>
                </a:solidFill>
                <a:cs typeface="Arial" pitchFamily="34" charset="0"/>
              </a:rPr>
              <a:t>Patients</a:t>
            </a:r>
          </a:p>
        </p:txBody>
      </p:sp>
    </p:spTree>
    <p:extLst>
      <p:ext uri="{BB962C8B-B14F-4D97-AF65-F5344CB8AC3E}">
        <p14:creationId xmlns:p14="http://schemas.microsoft.com/office/powerpoint/2010/main" val="27726665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MorphaBond</a:t>
            </a:r>
            <a:r>
              <a:rPr lang="en-US" dirty="0"/>
              <a:t> ER</a:t>
            </a:r>
            <a:r>
              <a:rPr lang="en-US" baseline="30000" dirty="0"/>
              <a:t>®</a:t>
            </a:r>
            <a:endParaRPr lang="en-US" dirty="0"/>
          </a:p>
        </p:txBody>
      </p:sp>
      <p:sp>
        <p:nvSpPr>
          <p:cNvPr id="4" name="Slide Number Placeholder 3"/>
          <p:cNvSpPr>
            <a:spLocks noGrp="1"/>
          </p:cNvSpPr>
          <p:nvPr>
            <p:ph type="sldNum" sz="quarter" idx="11"/>
          </p:nvPr>
        </p:nvSpPr>
        <p:spPr/>
        <p:txBody>
          <a:bodyPr/>
          <a:lstStyle/>
          <a:p>
            <a:pPr>
              <a:defRPr/>
            </a:pPr>
            <a:r>
              <a:rPr lang="en-US" altLang="en-US" smtClean="0">
                <a:solidFill>
                  <a:srgbClr val="000000"/>
                </a:solidFill>
              </a:rPr>
              <a:t>Slide </a:t>
            </a:r>
            <a:fld id="{8DE3B031-7C70-4991-8DFB-9E9DDFF7991E}" type="slidenum">
              <a:rPr lang="en-US" altLang="en-US" smtClean="0">
                <a:solidFill>
                  <a:srgbClr val="000000"/>
                </a:solidFill>
              </a:rPr>
              <a:pPr>
                <a:defRPr/>
              </a:pPr>
              <a:t>25</a:t>
            </a:fld>
            <a:endParaRPr lang="en-US" altLang="en-US" dirty="0">
              <a:solidFill>
                <a:srgbClr val="000000"/>
              </a:solidFill>
            </a:endParaRPr>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2456774095"/>
              </p:ext>
            </p:extLst>
          </p:nvPr>
        </p:nvGraphicFramePr>
        <p:xfrm>
          <a:off x="304800" y="2133600"/>
          <a:ext cx="8580718" cy="2359357"/>
        </p:xfrm>
        <a:graphic>
          <a:graphicData uri="http://schemas.openxmlformats.org/drawingml/2006/table">
            <a:tbl>
              <a:tblPr firstRow="1" firstCol="1" bandRow="1"/>
              <a:tblGrid>
                <a:gridCol w="885508"/>
                <a:gridCol w="807522"/>
                <a:gridCol w="976928"/>
                <a:gridCol w="694756"/>
                <a:gridCol w="1048667"/>
                <a:gridCol w="839646"/>
                <a:gridCol w="748200"/>
                <a:gridCol w="855085"/>
                <a:gridCol w="940635"/>
                <a:gridCol w="783771"/>
              </a:tblGrid>
              <a:tr h="643461">
                <a:tc>
                  <a:txBody>
                    <a:bodyPr/>
                    <a:lstStyle/>
                    <a:p>
                      <a:pPr marL="0" marR="0" algn="ctr">
                        <a:lnSpc>
                          <a:spcPct val="115000"/>
                        </a:lnSpc>
                        <a:spcBef>
                          <a:spcPts val="0"/>
                        </a:spcBef>
                        <a:spcAft>
                          <a:spcPts val="0"/>
                        </a:spcAft>
                      </a:pPr>
                      <a:r>
                        <a:rPr lang="en-US" sz="1000" b="1" dirty="0">
                          <a:effectLst/>
                          <a:latin typeface="Arial"/>
                          <a:ea typeface="Calibri"/>
                          <a:cs typeface="Times New Roman"/>
                        </a:rPr>
                        <a:t>Medication</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Active Ingredient</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Strengths</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Dosage Form</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Route of Administration</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Dosing Schedule</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Cost/unit*</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Units Dispensed </a:t>
                      </a:r>
                      <a:r>
                        <a:rPr lang="en-US" sz="1000" b="1" dirty="0" smtClean="0">
                          <a:effectLst/>
                          <a:latin typeface="Arial"/>
                          <a:ea typeface="Calibri"/>
                          <a:cs typeface="Times New Roman"/>
                        </a:rPr>
                        <a:t>2016</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Approximate Cost </a:t>
                      </a:r>
                      <a:r>
                        <a:rPr lang="en-US" sz="1000" b="1" dirty="0" smtClean="0">
                          <a:effectLst/>
                          <a:latin typeface="Arial"/>
                          <a:ea typeface="Calibri"/>
                          <a:cs typeface="Times New Roman"/>
                        </a:rPr>
                        <a:t>2016</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ADP Efficacy</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214487">
                <a:tc rowSpan="4">
                  <a:txBody>
                    <a:bodyPr/>
                    <a:lstStyle/>
                    <a:p>
                      <a:pPr marL="0" marR="0" lvl="0" indent="0" algn="l" defTabSz="457200" rtl="0" eaLnBrk="1" fontAlgn="auto" latinLnBrk="0" hangingPunct="1">
                        <a:lnSpc>
                          <a:spcPct val="115000"/>
                        </a:lnSpc>
                        <a:spcBef>
                          <a:spcPts val="0"/>
                        </a:spcBef>
                        <a:spcAft>
                          <a:spcPts val="0"/>
                        </a:spcAft>
                        <a:buClrTx/>
                        <a:buSzTx/>
                        <a:buFontTx/>
                        <a:buNone/>
                        <a:tabLst/>
                        <a:defRPr/>
                      </a:pPr>
                      <a:r>
                        <a:rPr kumimoji="0" lang="en-US" sz="1000" b="0" i="0" u="none" strike="noStrike" kern="1200" cap="none" spc="0" normalizeH="0" baseline="0" noProof="0" dirty="0" err="1" smtClean="0">
                          <a:ln>
                            <a:noFill/>
                          </a:ln>
                          <a:solidFill>
                            <a:srgbClr val="000000"/>
                          </a:solidFill>
                          <a:effectLst/>
                          <a:uLnTx/>
                          <a:uFillTx/>
                          <a:latin typeface="Arial"/>
                          <a:ea typeface="Calibri"/>
                          <a:cs typeface="Times New Roman"/>
                        </a:rPr>
                        <a:t>MorphaBond</a:t>
                      </a:r>
                      <a:r>
                        <a:rPr kumimoji="0" lang="en-US" sz="1000" b="0" i="0" u="none" strike="noStrike" kern="1200" cap="none" spc="0" normalizeH="0" baseline="0" noProof="0" dirty="0" smtClean="0">
                          <a:ln>
                            <a:noFill/>
                          </a:ln>
                          <a:solidFill>
                            <a:srgbClr val="000000"/>
                          </a:solidFill>
                          <a:effectLst/>
                          <a:uLnTx/>
                          <a:uFillTx/>
                          <a:latin typeface="Arial"/>
                          <a:ea typeface="Calibri"/>
                          <a:cs typeface="Times New Roman"/>
                        </a:rPr>
                        <a:t> ER</a:t>
                      </a:r>
                      <a:r>
                        <a:rPr kumimoji="0" lang="en-US" sz="1000" b="0" i="0" u="none" strike="noStrike" kern="1200" cap="none" spc="0" normalizeH="0" baseline="30000" noProof="0" dirty="0" smtClean="0">
                          <a:ln>
                            <a:noFill/>
                          </a:ln>
                          <a:solidFill>
                            <a:srgbClr val="000000"/>
                          </a:solidFill>
                          <a:effectLst/>
                          <a:uLnTx/>
                          <a:uFillTx/>
                          <a:latin typeface="Arial"/>
                          <a:ea typeface="Calibri"/>
                          <a:cs typeface="Times New Roman"/>
                        </a:rPr>
                        <a:t>®</a:t>
                      </a:r>
                      <a:endParaRPr kumimoji="0" lang="en-US" sz="1100" b="0" i="0" u="none" strike="noStrike" kern="1200" cap="none" spc="0" normalizeH="0" baseline="0" noProof="0" dirty="0">
                        <a:ln>
                          <a:noFill/>
                        </a:ln>
                        <a:solidFill>
                          <a:srgbClr val="000000"/>
                        </a:solidFill>
                        <a:effectLst/>
                        <a:uLnTx/>
                        <a:uFillTx/>
                        <a:latin typeface="+mn-lt"/>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4">
                  <a:txBody>
                    <a:bodyPr/>
                    <a:lstStyle/>
                    <a:p>
                      <a:pPr marL="0" marR="0" algn="ctr">
                        <a:lnSpc>
                          <a:spcPct val="115000"/>
                        </a:lnSpc>
                        <a:spcBef>
                          <a:spcPts val="0"/>
                        </a:spcBef>
                        <a:spcAft>
                          <a:spcPts val="0"/>
                        </a:spcAft>
                      </a:pPr>
                      <a:r>
                        <a:rPr lang="en-US" sz="1000" dirty="0">
                          <a:effectLst/>
                          <a:latin typeface="Arial"/>
                          <a:ea typeface="Calibri"/>
                          <a:cs typeface="Times New Roman"/>
                        </a:rPr>
                        <a:t>morphine </a:t>
                      </a:r>
                      <a:r>
                        <a:rPr lang="en-US" sz="1000" dirty="0" smtClean="0">
                          <a:effectLst/>
                          <a:latin typeface="Arial"/>
                          <a:ea typeface="Calibri"/>
                          <a:cs typeface="Times New Roman"/>
                        </a:rPr>
                        <a:t>sulfate</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15 mg</a:t>
                      </a:r>
                      <a:endParaRPr lang="en-US" sz="1100" dirty="0">
                        <a:effectLst/>
                        <a:latin typeface="Calibri"/>
                        <a:ea typeface="Calibri"/>
                        <a:cs typeface="Times New Roman"/>
                      </a:endParaRPr>
                    </a:p>
                  </a:txBody>
                  <a:tcPr marL="66205" marR="662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4">
                  <a:txBody>
                    <a:bodyPr/>
                    <a:lstStyle/>
                    <a:p>
                      <a:pPr marL="0" marR="0" algn="ctr">
                        <a:lnSpc>
                          <a:spcPct val="115000"/>
                        </a:lnSpc>
                        <a:spcBef>
                          <a:spcPts val="0"/>
                        </a:spcBef>
                        <a:spcAft>
                          <a:spcPts val="0"/>
                        </a:spcAft>
                      </a:pPr>
                      <a:r>
                        <a:rPr lang="en-US" sz="1000" dirty="0">
                          <a:effectLst/>
                          <a:latin typeface="Arial"/>
                          <a:ea typeface="Calibri"/>
                          <a:cs typeface="Times New Roman"/>
                        </a:rPr>
                        <a:t>extended-release </a:t>
                      </a:r>
                      <a:r>
                        <a:rPr lang="en-US" sz="1000" dirty="0" smtClean="0">
                          <a:effectLst/>
                          <a:latin typeface="Arial"/>
                          <a:ea typeface="Calibri"/>
                          <a:cs typeface="Times New Roman"/>
                        </a:rPr>
                        <a:t>tablet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4">
                  <a:txBody>
                    <a:bodyPr/>
                    <a:lstStyle/>
                    <a:p>
                      <a:pPr marL="0" marR="0" algn="ctr">
                        <a:lnSpc>
                          <a:spcPct val="115000"/>
                        </a:lnSpc>
                        <a:spcBef>
                          <a:spcPts val="0"/>
                        </a:spcBef>
                        <a:spcAft>
                          <a:spcPts val="0"/>
                        </a:spcAft>
                      </a:pPr>
                      <a:r>
                        <a:rPr lang="en-US" sz="1000" dirty="0">
                          <a:effectLst/>
                          <a:latin typeface="Arial"/>
                          <a:ea typeface="Calibri"/>
                          <a:cs typeface="Times New Roman"/>
                        </a:rPr>
                        <a:t>Oral</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4">
                  <a:txBody>
                    <a:bodyPr/>
                    <a:lstStyle/>
                    <a:p>
                      <a:pPr marL="0" marR="0" algn="ctr">
                        <a:lnSpc>
                          <a:spcPct val="115000"/>
                        </a:lnSpc>
                        <a:spcBef>
                          <a:spcPts val="0"/>
                        </a:spcBef>
                        <a:spcAft>
                          <a:spcPts val="0"/>
                        </a:spcAft>
                      </a:pPr>
                      <a:r>
                        <a:rPr lang="en-US" sz="1000" dirty="0" smtClean="0">
                          <a:effectLst/>
                          <a:latin typeface="Arial"/>
                          <a:ea typeface="Calibri"/>
                          <a:cs typeface="Times New Roman"/>
                        </a:rPr>
                        <a:t>Q12H</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a:t>
                      </a:r>
                      <a:r>
                        <a:rPr lang="en-US" sz="1000" dirty="0" smtClean="0">
                          <a:effectLst/>
                          <a:latin typeface="Arial"/>
                          <a:ea typeface="Calibri"/>
                          <a:cs typeface="Times New Roman"/>
                        </a:rPr>
                        <a:t>5.40</a:t>
                      </a:r>
                      <a:endParaRPr lang="en-US" sz="1100" dirty="0">
                        <a:effectLst/>
                        <a:latin typeface="Calibri"/>
                        <a:ea typeface="Calibri"/>
                        <a:cs typeface="Times New Roman"/>
                      </a:endParaRPr>
                    </a:p>
                  </a:txBody>
                  <a:tcPr marL="66205" marR="662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4">
                  <a:txBody>
                    <a:bodyPr/>
                    <a:lstStyle/>
                    <a:p>
                      <a:pPr marL="0" marR="0" algn="ctr">
                        <a:lnSpc>
                          <a:spcPct val="115000"/>
                        </a:lnSpc>
                        <a:spcBef>
                          <a:spcPts val="0"/>
                        </a:spcBef>
                        <a:spcAft>
                          <a:spcPts val="0"/>
                        </a:spcAft>
                      </a:pPr>
                      <a:r>
                        <a:rPr lang="en-US" sz="1000">
                          <a:effectLst/>
                          <a:latin typeface="Arial"/>
                          <a:ea typeface="Calibri"/>
                          <a:cs typeface="Times New Roman"/>
                        </a:rPr>
                        <a:t>Category II</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214487">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30 </a:t>
                      </a:r>
                      <a:r>
                        <a:rPr lang="en-US" sz="1000" dirty="0">
                          <a:effectLst/>
                          <a:latin typeface="Arial"/>
                          <a:ea typeface="Calibri"/>
                          <a:cs typeface="Times New Roman"/>
                        </a:rPr>
                        <a:t>mg</a:t>
                      </a:r>
                      <a:endParaRPr lang="en-US" sz="1100" dirty="0">
                        <a:effectLst/>
                        <a:latin typeface="Calibri"/>
                        <a:ea typeface="Calibri"/>
                        <a:cs typeface="Times New Roman"/>
                      </a:endParaRPr>
                    </a:p>
                  </a:txBody>
                  <a:tcPr marL="66205" marR="662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$10.80</a:t>
                      </a:r>
                      <a:endParaRPr lang="en-US" sz="1100" dirty="0">
                        <a:effectLst/>
                        <a:latin typeface="Calibri"/>
                        <a:ea typeface="Calibri"/>
                        <a:cs typeface="Times New Roman"/>
                      </a:endParaRPr>
                    </a:p>
                  </a:txBody>
                  <a:tcPr marL="66205" marR="662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r>
              <a:tr h="214487">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60 </a:t>
                      </a:r>
                      <a:r>
                        <a:rPr lang="en-US" sz="1000" dirty="0">
                          <a:effectLst/>
                          <a:latin typeface="Arial"/>
                          <a:ea typeface="Calibri"/>
                          <a:cs typeface="Times New Roman"/>
                        </a:rPr>
                        <a:t>mg</a:t>
                      </a:r>
                      <a:endParaRPr lang="en-US" sz="1100" dirty="0">
                        <a:effectLst/>
                        <a:latin typeface="Calibri"/>
                        <a:ea typeface="Calibri"/>
                        <a:cs typeface="Times New Roman"/>
                      </a:endParaRPr>
                    </a:p>
                  </a:txBody>
                  <a:tcPr marL="66205" marR="662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a:t>
                      </a:r>
                      <a:r>
                        <a:rPr lang="en-US" sz="1000" dirty="0" smtClean="0">
                          <a:effectLst/>
                          <a:latin typeface="Arial"/>
                          <a:ea typeface="Calibri"/>
                          <a:cs typeface="Times New Roman"/>
                        </a:rPr>
                        <a:t>16.98</a:t>
                      </a:r>
                      <a:endParaRPr lang="en-US" sz="1100" dirty="0">
                        <a:effectLst/>
                        <a:latin typeface="Calibri"/>
                        <a:ea typeface="Calibri"/>
                        <a:cs typeface="Times New Roman"/>
                      </a:endParaRPr>
                    </a:p>
                  </a:txBody>
                  <a:tcPr marL="66205" marR="662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r>
              <a:tr h="214487">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100</a:t>
                      </a:r>
                      <a:r>
                        <a:rPr lang="en-US" sz="1000" baseline="0" dirty="0" smtClean="0">
                          <a:effectLst/>
                          <a:latin typeface="Arial"/>
                          <a:ea typeface="Calibri"/>
                          <a:cs typeface="Times New Roman"/>
                        </a:rPr>
                        <a:t> </a:t>
                      </a:r>
                      <a:r>
                        <a:rPr lang="en-US" sz="1000" dirty="0" smtClean="0">
                          <a:effectLst/>
                          <a:latin typeface="Arial"/>
                          <a:ea typeface="Calibri"/>
                          <a:cs typeface="Times New Roman"/>
                        </a:rPr>
                        <a:t>mg</a:t>
                      </a:r>
                      <a:endParaRPr lang="en-US" sz="1100" dirty="0">
                        <a:effectLst/>
                        <a:latin typeface="Calibri"/>
                        <a:ea typeface="Calibri"/>
                        <a:cs typeface="Times New Roman"/>
                      </a:endParaRPr>
                    </a:p>
                  </a:txBody>
                  <a:tcPr marL="66205" marR="662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$28.30</a:t>
                      </a:r>
                      <a:endParaRPr lang="en-US" sz="1100" dirty="0">
                        <a:effectLst/>
                        <a:latin typeface="Calibri"/>
                        <a:ea typeface="Calibri"/>
                        <a:cs typeface="Times New Roman"/>
                      </a:endParaRPr>
                    </a:p>
                  </a:txBody>
                  <a:tcPr marL="66205" marR="662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r>
              <a:tr h="214487">
                <a:tc rowSpan="4">
                  <a:txBody>
                    <a:bodyPr/>
                    <a:lstStyle/>
                    <a:p>
                      <a:pPr marL="0" marR="0">
                        <a:lnSpc>
                          <a:spcPct val="115000"/>
                        </a:lnSpc>
                        <a:spcBef>
                          <a:spcPts val="0"/>
                        </a:spcBef>
                        <a:spcAft>
                          <a:spcPts val="0"/>
                        </a:spcAft>
                      </a:pPr>
                      <a:r>
                        <a:rPr lang="en-US" sz="1000" dirty="0">
                          <a:effectLst/>
                          <a:latin typeface="Arial"/>
                          <a:ea typeface="Calibri"/>
                          <a:cs typeface="Times New Roman"/>
                        </a:rPr>
                        <a:t>Kadian</a:t>
                      </a:r>
                      <a:r>
                        <a:rPr lang="en-US" sz="1000" baseline="30000" dirty="0">
                          <a:effectLst/>
                          <a:latin typeface="Arial"/>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4">
                  <a:txBody>
                    <a:bodyPr/>
                    <a:lstStyle/>
                    <a:p>
                      <a:pPr marL="0" marR="0" algn="ctr">
                        <a:lnSpc>
                          <a:spcPct val="115000"/>
                        </a:lnSpc>
                        <a:spcBef>
                          <a:spcPts val="0"/>
                        </a:spcBef>
                        <a:spcAft>
                          <a:spcPts val="0"/>
                        </a:spcAft>
                      </a:pPr>
                      <a:r>
                        <a:rPr lang="en-US" sz="1000" dirty="0">
                          <a:effectLst/>
                          <a:latin typeface="Arial"/>
                          <a:ea typeface="Calibri"/>
                          <a:cs typeface="Times New Roman"/>
                        </a:rPr>
                        <a:t>morphine sulfate</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30 mg</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4">
                  <a:txBody>
                    <a:bodyPr/>
                    <a:lstStyle/>
                    <a:p>
                      <a:pPr marL="0" marR="0" algn="ctr">
                        <a:lnSpc>
                          <a:spcPct val="115000"/>
                        </a:lnSpc>
                        <a:spcBef>
                          <a:spcPts val="0"/>
                        </a:spcBef>
                        <a:spcAft>
                          <a:spcPts val="0"/>
                        </a:spcAft>
                      </a:pPr>
                      <a:r>
                        <a:rPr lang="en-US" sz="1000" dirty="0">
                          <a:effectLst/>
                          <a:latin typeface="Arial"/>
                          <a:ea typeface="Calibri"/>
                          <a:cs typeface="Times New Roman"/>
                        </a:rPr>
                        <a:t>extended-release capsule</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4">
                  <a:txBody>
                    <a:bodyPr/>
                    <a:lstStyle/>
                    <a:p>
                      <a:pPr marL="0" marR="0" algn="ctr">
                        <a:lnSpc>
                          <a:spcPct val="115000"/>
                        </a:lnSpc>
                        <a:spcBef>
                          <a:spcPts val="0"/>
                        </a:spcBef>
                        <a:spcAft>
                          <a:spcPts val="0"/>
                        </a:spcAft>
                      </a:pPr>
                      <a:r>
                        <a:rPr lang="en-US" sz="1000" dirty="0">
                          <a:effectLst/>
                          <a:latin typeface="Arial"/>
                          <a:ea typeface="Calibri"/>
                          <a:cs typeface="Times New Roman"/>
                        </a:rPr>
                        <a:t>Oral</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4">
                  <a:txBody>
                    <a:bodyPr/>
                    <a:lstStyle/>
                    <a:p>
                      <a:pPr marL="0" marR="0" algn="ctr">
                        <a:lnSpc>
                          <a:spcPct val="115000"/>
                        </a:lnSpc>
                        <a:spcBef>
                          <a:spcPts val="0"/>
                        </a:spcBef>
                        <a:spcAft>
                          <a:spcPts val="0"/>
                        </a:spcAft>
                      </a:pPr>
                      <a:r>
                        <a:rPr lang="en-US" sz="1000" dirty="0">
                          <a:effectLst/>
                          <a:latin typeface="Arial"/>
                          <a:ea typeface="Calibri"/>
                          <a:cs typeface="Times New Roman"/>
                        </a:rPr>
                        <a:t>Q12H or Q24H</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$10.63</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2,378</a:t>
                      </a:r>
                      <a:endParaRPr lang="en-US" sz="1000" kern="1200" dirty="0">
                        <a:solidFill>
                          <a:schemeClr val="tx1"/>
                        </a:solidFill>
                        <a:effectLst/>
                        <a:latin typeface="Arial"/>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$25,273.38 </a:t>
                      </a:r>
                      <a:endParaRPr lang="en-US" sz="1000" kern="1200" dirty="0">
                        <a:solidFill>
                          <a:schemeClr val="tx1"/>
                        </a:solidFill>
                        <a:effectLst/>
                        <a:latin typeface="Arial"/>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4">
                  <a:txBody>
                    <a:bodyPr/>
                    <a:lstStyle/>
                    <a:p>
                      <a:pPr marL="0" marR="0" algn="ctr">
                        <a:lnSpc>
                          <a:spcPct val="115000"/>
                        </a:lnSpc>
                        <a:spcBef>
                          <a:spcPts val="0"/>
                        </a:spcBef>
                        <a:spcAft>
                          <a:spcPts val="0"/>
                        </a:spcAft>
                      </a:pPr>
                      <a:r>
                        <a:rPr lang="en-US" sz="1000" dirty="0">
                          <a:effectLst/>
                          <a:latin typeface="Arial"/>
                          <a:ea typeface="Calibri"/>
                          <a:cs typeface="Times New Roman"/>
                        </a:rPr>
                        <a:t>N/A</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214487">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60 mg</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$21.26</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8,949</a:t>
                      </a:r>
                      <a:endParaRPr lang="en-US" sz="1000" kern="1200" dirty="0">
                        <a:solidFill>
                          <a:schemeClr val="tx1"/>
                        </a:solidFill>
                        <a:effectLst/>
                        <a:latin typeface="Arial"/>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 $190,222.93</a:t>
                      </a:r>
                      <a:endParaRPr lang="en-US" sz="1000" kern="1200" dirty="0">
                        <a:solidFill>
                          <a:schemeClr val="tx1"/>
                        </a:solidFill>
                        <a:effectLst/>
                        <a:latin typeface="Arial"/>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r h="214487">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100</a:t>
                      </a:r>
                      <a:r>
                        <a:rPr lang="en-US" sz="1000" baseline="0" dirty="0" smtClean="0">
                          <a:effectLst/>
                          <a:latin typeface="Arial"/>
                          <a:ea typeface="Calibri"/>
                          <a:cs typeface="Times New Roman"/>
                        </a:rPr>
                        <a:t> mg</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$34.93</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6,384</a:t>
                      </a:r>
                      <a:endParaRPr lang="en-US" sz="1000" kern="1200" dirty="0">
                        <a:solidFill>
                          <a:schemeClr val="tx1"/>
                        </a:solidFill>
                        <a:effectLst/>
                        <a:latin typeface="Arial"/>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 $222,976.10</a:t>
                      </a:r>
                      <a:endParaRPr lang="en-US" sz="1000" kern="1200" dirty="0">
                        <a:solidFill>
                          <a:schemeClr val="tx1"/>
                        </a:solidFill>
                        <a:effectLst/>
                        <a:latin typeface="Arial"/>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r h="214487">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200 </a:t>
                      </a:r>
                      <a:r>
                        <a:rPr lang="en-US" sz="1000" dirty="0">
                          <a:effectLst/>
                          <a:latin typeface="Arial"/>
                          <a:ea typeface="Calibri"/>
                          <a:cs typeface="Times New Roman"/>
                        </a:rPr>
                        <a:t>mg</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$71.76</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270</a:t>
                      </a:r>
                      <a:endParaRPr lang="en-US" sz="1000" kern="1200" dirty="0">
                        <a:solidFill>
                          <a:schemeClr val="tx1"/>
                        </a:solidFill>
                        <a:effectLst/>
                        <a:latin typeface="Arial"/>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$19,375.88</a:t>
                      </a:r>
                      <a:endParaRPr lang="en-US" sz="1000" kern="1200" dirty="0">
                        <a:solidFill>
                          <a:schemeClr val="tx1"/>
                        </a:solidFill>
                        <a:effectLst/>
                        <a:latin typeface="Arial"/>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bl>
          </a:graphicData>
        </a:graphic>
      </p:graphicFrame>
      <p:sp>
        <p:nvSpPr>
          <p:cNvPr id="6" name="TextBox 5"/>
          <p:cNvSpPr txBox="1"/>
          <p:nvPr/>
        </p:nvSpPr>
        <p:spPr>
          <a:xfrm>
            <a:off x="381000" y="1610882"/>
            <a:ext cx="8330539" cy="461665"/>
          </a:xfrm>
          <a:prstGeom prst="rect">
            <a:avLst/>
          </a:prstGeom>
          <a:noFill/>
        </p:spPr>
        <p:txBody>
          <a:bodyPr wrap="square" rtlCol="0">
            <a:spAutoFit/>
          </a:bodyPr>
          <a:lstStyle/>
          <a:p>
            <a:pPr algn="ctr" fontAlgn="base">
              <a:spcBef>
                <a:spcPct val="0"/>
              </a:spcBef>
              <a:spcAft>
                <a:spcPct val="0"/>
              </a:spcAft>
            </a:pPr>
            <a:r>
              <a:rPr lang="en-US" sz="2400" b="1" dirty="0" err="1" smtClean="0">
                <a:solidFill>
                  <a:srgbClr val="000000"/>
                </a:solidFill>
                <a:cs typeface="Arial" pitchFamily="34" charset="0"/>
              </a:rPr>
              <a:t>MorphaBond</a:t>
            </a:r>
            <a:r>
              <a:rPr lang="en-US" sz="2400" b="1" dirty="0" smtClean="0">
                <a:solidFill>
                  <a:srgbClr val="000000"/>
                </a:solidFill>
                <a:cs typeface="Arial" pitchFamily="34" charset="0"/>
              </a:rPr>
              <a:t> ER</a:t>
            </a:r>
            <a:r>
              <a:rPr lang="en-US" sz="2400" b="1" baseline="30000" dirty="0" smtClean="0">
                <a:solidFill>
                  <a:srgbClr val="000000"/>
                </a:solidFill>
                <a:cs typeface="Arial" pitchFamily="34" charset="0"/>
              </a:rPr>
              <a:t>®</a:t>
            </a:r>
            <a:r>
              <a:rPr lang="en-US" sz="2400" b="1" dirty="0" smtClean="0">
                <a:solidFill>
                  <a:srgbClr val="000000"/>
                </a:solidFill>
                <a:cs typeface="Arial" pitchFamily="34" charset="0"/>
              </a:rPr>
              <a:t> </a:t>
            </a:r>
            <a:r>
              <a:rPr lang="en-US" sz="2400" b="1" dirty="0">
                <a:solidFill>
                  <a:srgbClr val="000000"/>
                </a:solidFill>
                <a:cs typeface="Arial" pitchFamily="34" charset="0"/>
              </a:rPr>
              <a:t>and Kadian</a:t>
            </a:r>
            <a:r>
              <a:rPr lang="en-US" sz="2400" b="1" baseline="30000" dirty="0">
                <a:solidFill>
                  <a:srgbClr val="000000"/>
                </a:solidFill>
                <a:cs typeface="Arial" pitchFamily="34" charset="0"/>
              </a:rPr>
              <a:t>®</a:t>
            </a:r>
            <a:endParaRPr lang="en-US" sz="2400" dirty="0">
              <a:solidFill>
                <a:srgbClr val="000000"/>
              </a:solidFill>
              <a:cs typeface="Arial" pitchFamily="34" charset="0"/>
            </a:endParaRPr>
          </a:p>
        </p:txBody>
      </p:sp>
      <p:sp>
        <p:nvSpPr>
          <p:cNvPr id="8" name="TextBox 7"/>
          <p:cNvSpPr txBox="1"/>
          <p:nvPr/>
        </p:nvSpPr>
        <p:spPr>
          <a:xfrm>
            <a:off x="504703" y="4599811"/>
            <a:ext cx="7433953" cy="430887"/>
          </a:xfrm>
          <a:prstGeom prst="rect">
            <a:avLst/>
          </a:prstGeom>
          <a:noFill/>
        </p:spPr>
        <p:txBody>
          <a:bodyPr wrap="square" rtlCol="0">
            <a:spAutoFit/>
          </a:bodyPr>
          <a:lstStyle/>
          <a:p>
            <a:pPr fontAlgn="base">
              <a:spcBef>
                <a:spcPct val="0"/>
              </a:spcBef>
              <a:spcAft>
                <a:spcPct val="0"/>
              </a:spcAft>
            </a:pPr>
            <a:r>
              <a:rPr lang="en-US" sz="1100" dirty="0">
                <a:solidFill>
                  <a:srgbClr val="000000"/>
                </a:solidFill>
                <a:cs typeface="Arial" pitchFamily="34" charset="0"/>
              </a:rPr>
              <a:t>*Wholesale acquisition cost per Online Red Book as of 3/15/2016			Yellow=List A</a:t>
            </a:r>
          </a:p>
          <a:p>
            <a:pPr fontAlgn="base">
              <a:spcBef>
                <a:spcPct val="0"/>
              </a:spcBef>
              <a:spcAft>
                <a:spcPct val="0"/>
              </a:spcAft>
            </a:pPr>
            <a:r>
              <a:rPr lang="en-US" sz="1100" dirty="0">
                <a:solidFill>
                  <a:srgbClr val="000000"/>
                </a:solidFill>
                <a:cs typeface="Arial" pitchFamily="34" charset="0"/>
              </a:rPr>
              <a:t>ADP=abuse-deterrent property, Q12H=every 12 hours, Q24H=every 24 hours			Green=List B</a:t>
            </a:r>
          </a:p>
        </p:txBody>
      </p:sp>
      <p:sp>
        <p:nvSpPr>
          <p:cNvPr id="9" name="TextBox 8"/>
          <p:cNvSpPr txBox="1"/>
          <p:nvPr/>
        </p:nvSpPr>
        <p:spPr>
          <a:xfrm>
            <a:off x="381000" y="5030698"/>
            <a:ext cx="7689271" cy="1631216"/>
          </a:xfrm>
          <a:prstGeom prst="rect">
            <a:avLst/>
          </a:prstGeom>
          <a:noFill/>
        </p:spPr>
        <p:txBody>
          <a:bodyPr wrap="square" rtlCol="0">
            <a:spAutoFit/>
          </a:bodyPr>
          <a:lstStyle/>
          <a:p>
            <a:pPr fontAlgn="base">
              <a:spcBef>
                <a:spcPct val="0"/>
              </a:spcBef>
              <a:spcAft>
                <a:spcPct val="0"/>
              </a:spcAft>
            </a:pPr>
            <a:r>
              <a:rPr lang="en-US" sz="2000" dirty="0">
                <a:solidFill>
                  <a:srgbClr val="000000"/>
                </a:solidFill>
                <a:cs typeface="Arial" pitchFamily="34" charset="0"/>
              </a:rPr>
              <a:t>Cost of Substitution (100% Conversion): -$</a:t>
            </a:r>
            <a:r>
              <a:rPr lang="en-US" sz="2000" dirty="0" smtClean="0">
                <a:solidFill>
                  <a:srgbClr val="000000"/>
                </a:solidFill>
                <a:cs typeface="Arial" pitchFamily="34" charset="0"/>
              </a:rPr>
              <a:t>108,530 </a:t>
            </a:r>
            <a:r>
              <a:rPr lang="en-US" sz="2000" dirty="0">
                <a:solidFill>
                  <a:srgbClr val="000000"/>
                </a:solidFill>
                <a:cs typeface="Arial" pitchFamily="34" charset="0"/>
              </a:rPr>
              <a:t>(Cost Avoidance)</a:t>
            </a:r>
          </a:p>
          <a:p>
            <a:pPr fontAlgn="base">
              <a:spcBef>
                <a:spcPct val="0"/>
              </a:spcBef>
              <a:spcAft>
                <a:spcPct val="0"/>
              </a:spcAft>
            </a:pPr>
            <a:r>
              <a:rPr lang="en-US" sz="2000" dirty="0">
                <a:solidFill>
                  <a:srgbClr val="000000"/>
                </a:solidFill>
                <a:cs typeface="Arial" pitchFamily="34" charset="0"/>
              </a:rPr>
              <a:t>Cost of Substitution (75% Conversion): </a:t>
            </a:r>
            <a:r>
              <a:rPr lang="en-US" sz="2000" dirty="0" smtClean="0">
                <a:solidFill>
                  <a:srgbClr val="000000"/>
                </a:solidFill>
                <a:cs typeface="Arial" pitchFamily="34" charset="0"/>
              </a:rPr>
              <a:t>-$81,397 </a:t>
            </a:r>
            <a:r>
              <a:rPr lang="en-US" sz="2000" dirty="0">
                <a:solidFill>
                  <a:srgbClr val="000000"/>
                </a:solidFill>
                <a:cs typeface="Arial" pitchFamily="34" charset="0"/>
              </a:rPr>
              <a:t>(Cost Avoidance)</a:t>
            </a:r>
          </a:p>
          <a:p>
            <a:pPr fontAlgn="base">
              <a:spcBef>
                <a:spcPct val="0"/>
              </a:spcBef>
              <a:spcAft>
                <a:spcPct val="0"/>
              </a:spcAft>
            </a:pPr>
            <a:r>
              <a:rPr lang="en-US" sz="2000" dirty="0">
                <a:solidFill>
                  <a:srgbClr val="000000"/>
                </a:solidFill>
                <a:cs typeface="Arial" pitchFamily="34" charset="0"/>
              </a:rPr>
              <a:t>Cost of Substitution (50% Conversion): </a:t>
            </a:r>
            <a:r>
              <a:rPr lang="en-US" sz="2000" dirty="0" smtClean="0">
                <a:solidFill>
                  <a:srgbClr val="000000"/>
                </a:solidFill>
                <a:cs typeface="Arial" pitchFamily="34" charset="0"/>
              </a:rPr>
              <a:t>-$54,265 </a:t>
            </a:r>
            <a:r>
              <a:rPr lang="en-US" sz="2000" dirty="0">
                <a:solidFill>
                  <a:srgbClr val="000000"/>
                </a:solidFill>
                <a:cs typeface="Arial" pitchFamily="34" charset="0"/>
              </a:rPr>
              <a:t>(Cost Avoidance)</a:t>
            </a:r>
          </a:p>
          <a:p>
            <a:pPr fontAlgn="base">
              <a:spcBef>
                <a:spcPct val="0"/>
              </a:spcBef>
              <a:spcAft>
                <a:spcPct val="0"/>
              </a:spcAft>
            </a:pPr>
            <a:r>
              <a:rPr lang="en-US" sz="2000" dirty="0">
                <a:solidFill>
                  <a:srgbClr val="000000"/>
                </a:solidFill>
                <a:cs typeface="Arial" pitchFamily="34" charset="0"/>
              </a:rPr>
              <a:t>Percent Change in Cost: </a:t>
            </a:r>
            <a:r>
              <a:rPr lang="en-US" sz="2000">
                <a:solidFill>
                  <a:srgbClr val="000000"/>
                </a:solidFill>
                <a:cs typeface="Arial" pitchFamily="34" charset="0"/>
              </a:rPr>
              <a:t>-</a:t>
            </a:r>
            <a:r>
              <a:rPr lang="en-US" sz="2000" smtClean="0">
                <a:solidFill>
                  <a:srgbClr val="000000"/>
                </a:solidFill>
                <a:cs typeface="Arial" pitchFamily="34" charset="0"/>
              </a:rPr>
              <a:t>16.60% </a:t>
            </a:r>
            <a:r>
              <a:rPr lang="en-US" sz="2000" dirty="0">
                <a:solidFill>
                  <a:srgbClr val="000000"/>
                </a:solidFill>
                <a:cs typeface="Arial" pitchFamily="34" charset="0"/>
              </a:rPr>
              <a:t>Decrease in Cost</a:t>
            </a:r>
          </a:p>
          <a:p>
            <a:pPr fontAlgn="base">
              <a:spcBef>
                <a:spcPct val="0"/>
              </a:spcBef>
              <a:spcAft>
                <a:spcPct val="0"/>
              </a:spcAft>
            </a:pPr>
            <a:r>
              <a:rPr lang="en-US" sz="2000" dirty="0">
                <a:solidFill>
                  <a:srgbClr val="000000"/>
                </a:solidFill>
                <a:cs typeface="Arial" pitchFamily="34" charset="0"/>
              </a:rPr>
              <a:t>Possible Patient Impact: Approximately </a:t>
            </a:r>
            <a:r>
              <a:rPr lang="en-US" sz="2000" dirty="0" smtClean="0">
                <a:solidFill>
                  <a:srgbClr val="000000"/>
                </a:solidFill>
                <a:cs typeface="Arial" pitchFamily="34" charset="0"/>
              </a:rPr>
              <a:t>86 </a:t>
            </a:r>
            <a:r>
              <a:rPr lang="en-US" sz="2000" dirty="0">
                <a:solidFill>
                  <a:srgbClr val="000000"/>
                </a:solidFill>
                <a:cs typeface="Arial" pitchFamily="34" charset="0"/>
              </a:rPr>
              <a:t>Patients</a:t>
            </a:r>
          </a:p>
        </p:txBody>
      </p:sp>
    </p:spTree>
    <p:extLst>
      <p:ext uri="{BB962C8B-B14F-4D97-AF65-F5344CB8AC3E}">
        <p14:creationId xmlns:p14="http://schemas.microsoft.com/office/powerpoint/2010/main" val="4681736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MorphaBond</a:t>
            </a:r>
            <a:r>
              <a:rPr lang="en-US" dirty="0"/>
              <a:t> ER</a:t>
            </a:r>
            <a:r>
              <a:rPr lang="en-US" baseline="30000" dirty="0"/>
              <a:t>®</a:t>
            </a:r>
            <a:endParaRPr lang="en-US" dirty="0"/>
          </a:p>
        </p:txBody>
      </p:sp>
      <p:sp>
        <p:nvSpPr>
          <p:cNvPr id="4" name="Slide Number Placeholder 3"/>
          <p:cNvSpPr>
            <a:spLocks noGrp="1"/>
          </p:cNvSpPr>
          <p:nvPr>
            <p:ph type="sldNum" sz="quarter" idx="11"/>
          </p:nvPr>
        </p:nvSpPr>
        <p:spPr/>
        <p:txBody>
          <a:bodyPr/>
          <a:lstStyle/>
          <a:p>
            <a:pPr>
              <a:defRPr/>
            </a:pPr>
            <a:r>
              <a:rPr lang="en-US" altLang="en-US" smtClean="0">
                <a:solidFill>
                  <a:srgbClr val="000000"/>
                </a:solidFill>
              </a:rPr>
              <a:t>Slide </a:t>
            </a:r>
            <a:fld id="{8DE3B031-7C70-4991-8DFB-9E9DDFF7991E}" type="slidenum">
              <a:rPr lang="en-US" altLang="en-US" smtClean="0">
                <a:solidFill>
                  <a:srgbClr val="000000"/>
                </a:solidFill>
              </a:rPr>
              <a:pPr>
                <a:defRPr/>
              </a:pPr>
              <a:t>26</a:t>
            </a:fld>
            <a:endParaRPr lang="en-US" altLang="en-US" dirty="0">
              <a:solidFill>
                <a:srgbClr val="000000"/>
              </a:solidFill>
            </a:endParaRPr>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3914308905"/>
              </p:ext>
            </p:extLst>
          </p:nvPr>
        </p:nvGraphicFramePr>
        <p:xfrm>
          <a:off x="218703" y="1649791"/>
          <a:ext cx="8706593" cy="3013651"/>
        </p:xfrm>
        <a:graphic>
          <a:graphicData uri="http://schemas.openxmlformats.org/drawingml/2006/table">
            <a:tbl>
              <a:tblPr firstRow="1" firstCol="1" bandRow="1"/>
              <a:tblGrid>
                <a:gridCol w="928255"/>
                <a:gridCol w="782680"/>
                <a:gridCol w="1004741"/>
                <a:gridCol w="723329"/>
                <a:gridCol w="1091794"/>
                <a:gridCol w="874177"/>
                <a:gridCol w="778970"/>
                <a:gridCol w="890251"/>
                <a:gridCol w="943627"/>
                <a:gridCol w="688769"/>
              </a:tblGrid>
              <a:tr h="674826">
                <a:tc>
                  <a:txBody>
                    <a:bodyPr/>
                    <a:lstStyle/>
                    <a:p>
                      <a:pPr marL="0" marR="0" algn="ctr">
                        <a:lnSpc>
                          <a:spcPct val="115000"/>
                        </a:lnSpc>
                        <a:spcBef>
                          <a:spcPts val="0"/>
                        </a:spcBef>
                        <a:spcAft>
                          <a:spcPts val="0"/>
                        </a:spcAft>
                      </a:pPr>
                      <a:r>
                        <a:rPr lang="en-US" sz="1000" b="1" dirty="0">
                          <a:effectLst/>
                          <a:latin typeface="Arial"/>
                          <a:ea typeface="Calibri"/>
                          <a:cs typeface="Times New Roman"/>
                        </a:rPr>
                        <a:t>Medication</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Active Ingredient</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Strengths</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Dosage Form</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Route of Administration</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Dosing Schedule</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Cost/unit*</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Units Dispensed </a:t>
                      </a:r>
                      <a:r>
                        <a:rPr lang="en-US" sz="1000" b="1" dirty="0" smtClean="0">
                          <a:effectLst/>
                          <a:latin typeface="Arial"/>
                          <a:ea typeface="Calibri"/>
                          <a:cs typeface="Times New Roman"/>
                        </a:rPr>
                        <a:t>2016</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Approximate Cost </a:t>
                      </a:r>
                      <a:r>
                        <a:rPr lang="en-US" sz="1000" b="1" dirty="0" smtClean="0">
                          <a:effectLst/>
                          <a:latin typeface="Arial"/>
                          <a:ea typeface="Calibri"/>
                          <a:cs typeface="Times New Roman"/>
                        </a:rPr>
                        <a:t>2016</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ADP Efficacy</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342383">
                <a:tc rowSpan="4">
                  <a:txBody>
                    <a:bodyPr/>
                    <a:lstStyle/>
                    <a:p>
                      <a:pPr marL="0" marR="0" lvl="0" indent="0" algn="l" defTabSz="457200" rtl="0" eaLnBrk="1" fontAlgn="auto" latinLnBrk="0" hangingPunct="1">
                        <a:lnSpc>
                          <a:spcPct val="115000"/>
                        </a:lnSpc>
                        <a:spcBef>
                          <a:spcPts val="0"/>
                        </a:spcBef>
                        <a:spcAft>
                          <a:spcPts val="0"/>
                        </a:spcAft>
                        <a:buClrTx/>
                        <a:buSzTx/>
                        <a:buFontTx/>
                        <a:buNone/>
                        <a:tabLst/>
                        <a:defRPr/>
                      </a:pPr>
                      <a:r>
                        <a:rPr kumimoji="0" lang="en-US" sz="1000" b="0" i="0" u="none" strike="noStrike" kern="1200" cap="none" spc="0" normalizeH="0" baseline="0" noProof="0" dirty="0" err="1" smtClean="0">
                          <a:ln>
                            <a:noFill/>
                          </a:ln>
                          <a:solidFill>
                            <a:srgbClr val="000000"/>
                          </a:solidFill>
                          <a:effectLst/>
                          <a:uLnTx/>
                          <a:uFillTx/>
                          <a:latin typeface="Arial"/>
                          <a:ea typeface="Calibri"/>
                          <a:cs typeface="Times New Roman"/>
                        </a:rPr>
                        <a:t>MorphaBond</a:t>
                      </a:r>
                      <a:r>
                        <a:rPr kumimoji="0" lang="en-US" sz="1000" b="0" i="0" u="none" strike="noStrike" kern="1200" cap="none" spc="0" normalizeH="0" baseline="0" noProof="0" dirty="0" smtClean="0">
                          <a:ln>
                            <a:noFill/>
                          </a:ln>
                          <a:solidFill>
                            <a:srgbClr val="000000"/>
                          </a:solidFill>
                          <a:effectLst/>
                          <a:uLnTx/>
                          <a:uFillTx/>
                          <a:latin typeface="Arial"/>
                          <a:ea typeface="Calibri"/>
                          <a:cs typeface="Times New Roman"/>
                        </a:rPr>
                        <a:t> ER</a:t>
                      </a:r>
                      <a:r>
                        <a:rPr kumimoji="0" lang="en-US" sz="1000" b="0" i="0" u="none" strike="noStrike" kern="1200" cap="none" spc="0" normalizeH="0" baseline="30000" noProof="0" dirty="0" smtClean="0">
                          <a:ln>
                            <a:noFill/>
                          </a:ln>
                          <a:solidFill>
                            <a:srgbClr val="000000"/>
                          </a:solidFill>
                          <a:effectLst/>
                          <a:uLnTx/>
                          <a:uFillTx/>
                          <a:latin typeface="Arial"/>
                          <a:ea typeface="Calibri"/>
                          <a:cs typeface="Times New Roman"/>
                        </a:rPr>
                        <a:t>®</a:t>
                      </a:r>
                      <a:endParaRPr kumimoji="0" lang="en-US" sz="1100" b="0" i="0" u="none" strike="noStrike" kern="1200" cap="none" spc="0" normalizeH="0" baseline="0" noProof="0" dirty="0">
                        <a:ln>
                          <a:noFill/>
                        </a:ln>
                        <a:solidFill>
                          <a:srgbClr val="000000"/>
                        </a:solidFill>
                        <a:effectLst/>
                        <a:uLnTx/>
                        <a:uFillTx/>
                        <a:latin typeface="+mn-lt"/>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4">
                  <a:txBody>
                    <a:bodyPr/>
                    <a:lstStyle/>
                    <a:p>
                      <a:pPr marL="0" marR="0" algn="ctr">
                        <a:lnSpc>
                          <a:spcPct val="115000"/>
                        </a:lnSpc>
                        <a:spcBef>
                          <a:spcPts val="0"/>
                        </a:spcBef>
                        <a:spcAft>
                          <a:spcPts val="0"/>
                        </a:spcAft>
                      </a:pPr>
                      <a:r>
                        <a:rPr lang="en-US" sz="1000" dirty="0">
                          <a:effectLst/>
                          <a:latin typeface="Arial"/>
                          <a:ea typeface="Calibri"/>
                          <a:cs typeface="Times New Roman"/>
                        </a:rPr>
                        <a:t>morphine </a:t>
                      </a:r>
                      <a:r>
                        <a:rPr lang="en-US" sz="1000" dirty="0" smtClean="0">
                          <a:effectLst/>
                          <a:latin typeface="Arial"/>
                          <a:ea typeface="Calibri"/>
                          <a:cs typeface="Times New Roman"/>
                        </a:rPr>
                        <a:t>sulfate</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15</a:t>
                      </a:r>
                      <a:r>
                        <a:rPr lang="en-US" sz="1000" baseline="0" dirty="0" smtClean="0">
                          <a:effectLst/>
                          <a:latin typeface="Arial"/>
                          <a:ea typeface="Calibri"/>
                          <a:cs typeface="Times New Roman"/>
                        </a:rPr>
                        <a:t> mg</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4">
                  <a:txBody>
                    <a:bodyPr/>
                    <a:lstStyle/>
                    <a:p>
                      <a:pPr marL="0" marR="0" algn="ctr">
                        <a:lnSpc>
                          <a:spcPct val="115000"/>
                        </a:lnSpc>
                        <a:spcBef>
                          <a:spcPts val="0"/>
                        </a:spcBef>
                        <a:spcAft>
                          <a:spcPts val="0"/>
                        </a:spcAft>
                      </a:pPr>
                      <a:r>
                        <a:rPr lang="en-US" sz="1000" dirty="0">
                          <a:effectLst/>
                          <a:latin typeface="Arial"/>
                          <a:ea typeface="Calibri"/>
                          <a:cs typeface="Times New Roman"/>
                        </a:rPr>
                        <a:t>extended-release </a:t>
                      </a:r>
                      <a:r>
                        <a:rPr lang="en-US" sz="1000" dirty="0" smtClean="0">
                          <a:effectLst/>
                          <a:latin typeface="Arial"/>
                          <a:ea typeface="Calibri"/>
                          <a:cs typeface="Times New Roman"/>
                        </a:rPr>
                        <a:t>tablet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4">
                  <a:txBody>
                    <a:bodyPr/>
                    <a:lstStyle/>
                    <a:p>
                      <a:pPr marL="0" marR="0" algn="ctr">
                        <a:lnSpc>
                          <a:spcPct val="115000"/>
                        </a:lnSpc>
                        <a:spcBef>
                          <a:spcPts val="0"/>
                        </a:spcBef>
                        <a:spcAft>
                          <a:spcPts val="0"/>
                        </a:spcAft>
                      </a:pPr>
                      <a:r>
                        <a:rPr lang="en-US" sz="1000" dirty="0">
                          <a:effectLst/>
                          <a:latin typeface="Arial"/>
                          <a:ea typeface="Calibri"/>
                          <a:cs typeface="Times New Roman"/>
                        </a:rPr>
                        <a:t>Oral</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4">
                  <a:txBody>
                    <a:bodyPr/>
                    <a:lstStyle/>
                    <a:p>
                      <a:pPr marL="0" marR="0" algn="ctr">
                        <a:lnSpc>
                          <a:spcPct val="115000"/>
                        </a:lnSpc>
                        <a:spcBef>
                          <a:spcPts val="0"/>
                        </a:spcBef>
                        <a:spcAft>
                          <a:spcPts val="0"/>
                        </a:spcAft>
                      </a:pPr>
                      <a:r>
                        <a:rPr lang="en-US" sz="1000" dirty="0" smtClean="0">
                          <a:effectLst/>
                          <a:latin typeface="Arial"/>
                          <a:ea typeface="Calibri"/>
                          <a:cs typeface="Times New Roman"/>
                        </a:rPr>
                        <a:t>Q12H</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a:t>
                      </a:r>
                      <a:r>
                        <a:rPr lang="en-US" sz="1000" dirty="0" smtClean="0">
                          <a:effectLst/>
                          <a:latin typeface="Arial"/>
                          <a:ea typeface="Calibri"/>
                          <a:cs typeface="Times New Roman"/>
                        </a:rPr>
                        <a:t>5.40</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4">
                  <a:txBody>
                    <a:bodyPr/>
                    <a:lstStyle/>
                    <a:p>
                      <a:pPr marL="0" marR="0" algn="ctr">
                        <a:lnSpc>
                          <a:spcPct val="115000"/>
                        </a:lnSpc>
                        <a:spcBef>
                          <a:spcPts val="0"/>
                        </a:spcBef>
                        <a:spcAft>
                          <a:spcPts val="0"/>
                        </a:spcAft>
                      </a:pPr>
                      <a:r>
                        <a:rPr lang="en-US" sz="1000" dirty="0">
                          <a:effectLst/>
                          <a:latin typeface="Arial"/>
                          <a:ea typeface="Calibri"/>
                          <a:cs typeface="Times New Roman"/>
                        </a:rPr>
                        <a:t>Category II</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213008">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30 </a:t>
                      </a:r>
                      <a:r>
                        <a:rPr lang="en-US" sz="1000" dirty="0">
                          <a:effectLst/>
                          <a:latin typeface="Arial"/>
                          <a:ea typeface="Calibri"/>
                          <a:cs typeface="Times New Roman"/>
                        </a:rPr>
                        <a:t>mg</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$10.80</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r>
              <a:tr h="258251">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60</a:t>
                      </a:r>
                      <a:r>
                        <a:rPr lang="en-US" sz="1000" baseline="0" dirty="0" smtClean="0">
                          <a:effectLst/>
                          <a:latin typeface="Arial"/>
                          <a:ea typeface="Calibri"/>
                          <a:cs typeface="Times New Roman"/>
                        </a:rPr>
                        <a:t> mg</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a:t>
                      </a:r>
                      <a:r>
                        <a:rPr lang="en-US" sz="1000" dirty="0" smtClean="0">
                          <a:effectLst/>
                          <a:latin typeface="Arial"/>
                          <a:ea typeface="Calibri"/>
                          <a:cs typeface="Times New Roman"/>
                        </a:rPr>
                        <a:t>16.98</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r>
              <a:tr h="287393">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100 </a:t>
                      </a:r>
                      <a:r>
                        <a:rPr lang="en-US" sz="1000" dirty="0">
                          <a:effectLst/>
                          <a:latin typeface="Arial"/>
                          <a:ea typeface="Calibri"/>
                          <a:cs typeface="Times New Roman"/>
                        </a:rPr>
                        <a:t>mg</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$28.30</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r>
              <a:tr h="308148">
                <a:tc rowSpan="3">
                  <a:txBody>
                    <a:bodyPr/>
                    <a:lstStyle/>
                    <a:p>
                      <a:pPr marL="0" marR="0" algn="ctr">
                        <a:lnSpc>
                          <a:spcPct val="115000"/>
                        </a:lnSpc>
                        <a:spcBef>
                          <a:spcPts val="0"/>
                        </a:spcBef>
                        <a:spcAft>
                          <a:spcPts val="0"/>
                        </a:spcAft>
                      </a:pPr>
                      <a:r>
                        <a:rPr lang="en-US" sz="1000" dirty="0">
                          <a:effectLst/>
                          <a:latin typeface="Arial"/>
                          <a:ea typeface="Calibri"/>
                          <a:cs typeface="Times New Roman"/>
                        </a:rPr>
                        <a:t>Morphine extended-release 12 or 24 hour</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3">
                  <a:txBody>
                    <a:bodyPr/>
                    <a:lstStyle/>
                    <a:p>
                      <a:pPr marL="0" marR="0" algn="ctr">
                        <a:lnSpc>
                          <a:spcPct val="115000"/>
                        </a:lnSpc>
                        <a:spcBef>
                          <a:spcPts val="0"/>
                        </a:spcBef>
                        <a:spcAft>
                          <a:spcPts val="0"/>
                        </a:spcAft>
                      </a:pPr>
                      <a:r>
                        <a:rPr lang="en-US" sz="1000" dirty="0">
                          <a:effectLst/>
                          <a:latin typeface="Arial"/>
                          <a:ea typeface="Calibri"/>
                          <a:cs typeface="Times New Roman"/>
                        </a:rPr>
                        <a:t>morphine sulfate</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30 mg</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3">
                  <a:txBody>
                    <a:bodyPr/>
                    <a:lstStyle/>
                    <a:p>
                      <a:pPr marL="0" marR="0" algn="ctr">
                        <a:lnSpc>
                          <a:spcPct val="115000"/>
                        </a:lnSpc>
                        <a:spcBef>
                          <a:spcPts val="0"/>
                        </a:spcBef>
                        <a:spcAft>
                          <a:spcPts val="0"/>
                        </a:spcAft>
                      </a:pPr>
                      <a:r>
                        <a:rPr lang="en-US" sz="1000" dirty="0">
                          <a:effectLst/>
                          <a:latin typeface="Arial"/>
                          <a:ea typeface="Calibri"/>
                          <a:cs typeface="Times New Roman"/>
                        </a:rPr>
                        <a:t>extended-release capsule</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3">
                  <a:txBody>
                    <a:bodyPr/>
                    <a:lstStyle/>
                    <a:p>
                      <a:pPr marL="0" marR="0" algn="ctr">
                        <a:lnSpc>
                          <a:spcPct val="115000"/>
                        </a:lnSpc>
                        <a:spcBef>
                          <a:spcPts val="0"/>
                        </a:spcBef>
                        <a:spcAft>
                          <a:spcPts val="0"/>
                        </a:spcAft>
                      </a:pPr>
                      <a:r>
                        <a:rPr lang="en-US" sz="1000" dirty="0">
                          <a:effectLst/>
                          <a:latin typeface="Arial"/>
                          <a:ea typeface="Calibri"/>
                          <a:cs typeface="Times New Roman"/>
                        </a:rPr>
                        <a:t>Oral</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3">
                  <a:txBody>
                    <a:bodyPr/>
                    <a:lstStyle/>
                    <a:p>
                      <a:pPr marL="0" marR="0" algn="ctr">
                        <a:lnSpc>
                          <a:spcPct val="115000"/>
                        </a:lnSpc>
                        <a:spcBef>
                          <a:spcPts val="0"/>
                        </a:spcBef>
                        <a:spcAft>
                          <a:spcPts val="0"/>
                        </a:spcAft>
                      </a:pPr>
                      <a:r>
                        <a:rPr lang="en-US" sz="1000" dirty="0">
                          <a:effectLst/>
                          <a:latin typeface="Arial"/>
                          <a:ea typeface="Calibri"/>
                          <a:cs typeface="Times New Roman"/>
                        </a:rPr>
                        <a:t>Q12H or Q24H</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$4.55</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dirty="0">
                          <a:solidFill>
                            <a:srgbClr val="000000"/>
                          </a:solidFill>
                          <a:effectLst/>
                          <a:latin typeface="Arial"/>
                        </a:rPr>
                        <a:t>32,122</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dirty="0">
                          <a:solidFill>
                            <a:srgbClr val="000000"/>
                          </a:solidFill>
                          <a:effectLst/>
                          <a:latin typeface="Arial"/>
                        </a:rPr>
                        <a:t>$146,142.25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3">
                  <a:txBody>
                    <a:bodyPr/>
                    <a:lstStyle/>
                    <a:p>
                      <a:pPr marL="0" marR="0" algn="ctr">
                        <a:lnSpc>
                          <a:spcPct val="115000"/>
                        </a:lnSpc>
                        <a:spcBef>
                          <a:spcPts val="0"/>
                        </a:spcBef>
                        <a:spcAft>
                          <a:spcPts val="0"/>
                        </a:spcAft>
                      </a:pPr>
                      <a:r>
                        <a:rPr lang="en-US" sz="1000" dirty="0">
                          <a:effectLst/>
                          <a:latin typeface="Arial"/>
                          <a:ea typeface="Calibri"/>
                          <a:cs typeface="Times New Roman"/>
                        </a:rPr>
                        <a:t>N/A</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407407">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60 mg</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$9.10</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dirty="0">
                          <a:solidFill>
                            <a:srgbClr val="000000"/>
                          </a:solidFill>
                          <a:effectLst/>
                          <a:latin typeface="Arial"/>
                        </a:rPr>
                        <a:t>19,277</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dirty="0">
                          <a:solidFill>
                            <a:srgbClr val="000000"/>
                          </a:solidFill>
                          <a:effectLst/>
                          <a:latin typeface="Arial"/>
                        </a:rPr>
                        <a:t>$175,401.42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r h="522235">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100 mg</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$15.21</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dirty="0">
                          <a:solidFill>
                            <a:srgbClr val="000000"/>
                          </a:solidFill>
                          <a:effectLst/>
                          <a:latin typeface="Arial"/>
                        </a:rPr>
                        <a:t>19,946</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dirty="0">
                          <a:solidFill>
                            <a:srgbClr val="000000"/>
                          </a:solidFill>
                          <a:effectLst/>
                          <a:latin typeface="Arial"/>
                        </a:rPr>
                        <a:t>$303,296.88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bl>
          </a:graphicData>
        </a:graphic>
      </p:graphicFrame>
      <p:sp>
        <p:nvSpPr>
          <p:cNvPr id="6" name="TextBox 5"/>
          <p:cNvSpPr txBox="1"/>
          <p:nvPr/>
        </p:nvSpPr>
        <p:spPr>
          <a:xfrm>
            <a:off x="0" y="1252660"/>
            <a:ext cx="9144000" cy="430887"/>
          </a:xfrm>
          <a:prstGeom prst="rect">
            <a:avLst/>
          </a:prstGeom>
          <a:noFill/>
        </p:spPr>
        <p:txBody>
          <a:bodyPr wrap="square" rtlCol="0">
            <a:spAutoFit/>
          </a:bodyPr>
          <a:lstStyle/>
          <a:p>
            <a:pPr algn="ctr" fontAlgn="base">
              <a:spcBef>
                <a:spcPct val="0"/>
              </a:spcBef>
              <a:spcAft>
                <a:spcPct val="0"/>
              </a:spcAft>
            </a:pPr>
            <a:r>
              <a:rPr lang="en-US" sz="2200" b="1" dirty="0" err="1" smtClean="0">
                <a:solidFill>
                  <a:srgbClr val="000000"/>
                </a:solidFill>
                <a:cs typeface="Arial" pitchFamily="34" charset="0"/>
              </a:rPr>
              <a:t>MorphaBond</a:t>
            </a:r>
            <a:r>
              <a:rPr lang="en-US" sz="2200" b="1" dirty="0" smtClean="0">
                <a:solidFill>
                  <a:srgbClr val="000000"/>
                </a:solidFill>
                <a:cs typeface="Arial" pitchFamily="34" charset="0"/>
              </a:rPr>
              <a:t> ER</a:t>
            </a:r>
            <a:r>
              <a:rPr lang="en-US" sz="2200" b="1" baseline="30000" dirty="0" smtClean="0">
                <a:solidFill>
                  <a:srgbClr val="000000"/>
                </a:solidFill>
                <a:cs typeface="Arial" pitchFamily="34" charset="0"/>
              </a:rPr>
              <a:t>®</a:t>
            </a:r>
            <a:r>
              <a:rPr lang="en-US" sz="2200" b="1" dirty="0" smtClean="0">
                <a:solidFill>
                  <a:srgbClr val="000000"/>
                </a:solidFill>
                <a:cs typeface="Arial" pitchFamily="34" charset="0"/>
              </a:rPr>
              <a:t> </a:t>
            </a:r>
            <a:r>
              <a:rPr lang="en-US" sz="2200" b="1" dirty="0">
                <a:solidFill>
                  <a:srgbClr val="000000"/>
                </a:solidFill>
                <a:cs typeface="Arial" pitchFamily="34" charset="0"/>
              </a:rPr>
              <a:t>and Morphine Extended-Release </a:t>
            </a:r>
            <a:r>
              <a:rPr lang="en-US" sz="2200" b="1" dirty="0" smtClean="0">
                <a:solidFill>
                  <a:srgbClr val="000000"/>
                </a:solidFill>
                <a:cs typeface="Arial" pitchFamily="34" charset="0"/>
              </a:rPr>
              <a:t>12 or 24 </a:t>
            </a:r>
            <a:r>
              <a:rPr lang="en-US" sz="2200" b="1" dirty="0">
                <a:solidFill>
                  <a:srgbClr val="000000"/>
                </a:solidFill>
                <a:cs typeface="Arial" pitchFamily="34" charset="0"/>
              </a:rPr>
              <a:t>Hour Capsule</a:t>
            </a:r>
            <a:endParaRPr lang="en-US" sz="2200" dirty="0">
              <a:solidFill>
                <a:srgbClr val="000000"/>
              </a:solidFill>
              <a:cs typeface="Arial" pitchFamily="34" charset="0"/>
            </a:endParaRPr>
          </a:p>
        </p:txBody>
      </p:sp>
      <p:sp>
        <p:nvSpPr>
          <p:cNvPr id="7" name="TextBox 6"/>
          <p:cNvSpPr txBox="1"/>
          <p:nvPr/>
        </p:nvSpPr>
        <p:spPr>
          <a:xfrm>
            <a:off x="665018" y="4663444"/>
            <a:ext cx="7433953" cy="430887"/>
          </a:xfrm>
          <a:prstGeom prst="rect">
            <a:avLst/>
          </a:prstGeom>
          <a:noFill/>
        </p:spPr>
        <p:txBody>
          <a:bodyPr wrap="square" rtlCol="0">
            <a:spAutoFit/>
          </a:bodyPr>
          <a:lstStyle/>
          <a:p>
            <a:pPr fontAlgn="base">
              <a:spcBef>
                <a:spcPct val="0"/>
              </a:spcBef>
              <a:spcAft>
                <a:spcPct val="0"/>
              </a:spcAft>
            </a:pPr>
            <a:r>
              <a:rPr lang="en-US" sz="1100" dirty="0">
                <a:solidFill>
                  <a:srgbClr val="000000"/>
                </a:solidFill>
                <a:cs typeface="Arial" pitchFamily="34" charset="0"/>
              </a:rPr>
              <a:t>*Wholesale acquisition cost per Online Red Book as of </a:t>
            </a:r>
            <a:r>
              <a:rPr lang="en-US" sz="1100" dirty="0" smtClean="0">
                <a:solidFill>
                  <a:srgbClr val="000000"/>
                </a:solidFill>
                <a:cs typeface="Arial" pitchFamily="34" charset="0"/>
              </a:rPr>
              <a:t>3/15/2016			Yellow=List A</a:t>
            </a:r>
            <a:endParaRPr lang="en-US" sz="1100" dirty="0">
              <a:solidFill>
                <a:srgbClr val="000000"/>
              </a:solidFill>
              <a:cs typeface="Arial" pitchFamily="34" charset="0"/>
            </a:endParaRPr>
          </a:p>
          <a:p>
            <a:pPr fontAlgn="base">
              <a:spcBef>
                <a:spcPct val="0"/>
              </a:spcBef>
              <a:spcAft>
                <a:spcPct val="0"/>
              </a:spcAft>
            </a:pPr>
            <a:r>
              <a:rPr lang="en-US" sz="1100" dirty="0">
                <a:solidFill>
                  <a:srgbClr val="000000"/>
                </a:solidFill>
                <a:cs typeface="Arial" pitchFamily="34" charset="0"/>
              </a:rPr>
              <a:t>ADP=abuse-deterrent property, Q12H=every 12 hours, Q24H=every 24 </a:t>
            </a:r>
            <a:r>
              <a:rPr lang="en-US" sz="1100" dirty="0" smtClean="0">
                <a:solidFill>
                  <a:srgbClr val="000000"/>
                </a:solidFill>
                <a:cs typeface="Arial" pitchFamily="34" charset="0"/>
              </a:rPr>
              <a:t>hours			Green=List B</a:t>
            </a:r>
            <a:endParaRPr lang="en-US" sz="1100" dirty="0">
              <a:solidFill>
                <a:srgbClr val="000000"/>
              </a:solidFill>
              <a:cs typeface="Arial" pitchFamily="34" charset="0"/>
            </a:endParaRPr>
          </a:p>
        </p:txBody>
      </p:sp>
      <p:sp>
        <p:nvSpPr>
          <p:cNvPr id="8" name="TextBox 7"/>
          <p:cNvSpPr txBox="1"/>
          <p:nvPr/>
        </p:nvSpPr>
        <p:spPr>
          <a:xfrm>
            <a:off x="452150" y="5094331"/>
            <a:ext cx="7689271" cy="400110"/>
          </a:xfrm>
          <a:prstGeom prst="rect">
            <a:avLst/>
          </a:prstGeom>
          <a:noFill/>
        </p:spPr>
        <p:txBody>
          <a:bodyPr wrap="square" rtlCol="0">
            <a:spAutoFit/>
          </a:bodyPr>
          <a:lstStyle/>
          <a:p>
            <a:pPr fontAlgn="base">
              <a:spcBef>
                <a:spcPct val="0"/>
              </a:spcBef>
              <a:spcAft>
                <a:spcPct val="0"/>
              </a:spcAft>
            </a:pPr>
            <a:r>
              <a:rPr lang="en-US" sz="2000" dirty="0" smtClean="0">
                <a:solidFill>
                  <a:srgbClr val="000000"/>
                </a:solidFill>
                <a:cs typeface="Arial" pitchFamily="34" charset="0"/>
              </a:rPr>
              <a:t> </a:t>
            </a:r>
            <a:endParaRPr lang="en-US" sz="2000" dirty="0">
              <a:solidFill>
                <a:srgbClr val="000000"/>
              </a:solidFill>
              <a:cs typeface="Arial" pitchFamily="34" charset="0"/>
            </a:endParaRPr>
          </a:p>
        </p:txBody>
      </p:sp>
      <p:sp>
        <p:nvSpPr>
          <p:cNvPr id="9" name="TextBox 8"/>
          <p:cNvSpPr txBox="1"/>
          <p:nvPr/>
        </p:nvSpPr>
        <p:spPr>
          <a:xfrm>
            <a:off x="504703" y="5094331"/>
            <a:ext cx="7689271" cy="1631216"/>
          </a:xfrm>
          <a:prstGeom prst="rect">
            <a:avLst/>
          </a:prstGeom>
          <a:noFill/>
        </p:spPr>
        <p:txBody>
          <a:bodyPr wrap="square" rtlCol="0">
            <a:spAutoFit/>
          </a:bodyPr>
          <a:lstStyle/>
          <a:p>
            <a:pPr fontAlgn="base">
              <a:spcBef>
                <a:spcPct val="0"/>
              </a:spcBef>
              <a:spcAft>
                <a:spcPct val="0"/>
              </a:spcAft>
            </a:pPr>
            <a:r>
              <a:rPr lang="en-US" sz="2000" dirty="0">
                <a:solidFill>
                  <a:srgbClr val="000000"/>
                </a:solidFill>
                <a:cs typeface="Arial" pitchFamily="34" charset="0"/>
              </a:rPr>
              <a:t>Cost of </a:t>
            </a:r>
            <a:r>
              <a:rPr lang="en-US" sz="2000" dirty="0" smtClean="0">
                <a:solidFill>
                  <a:srgbClr val="000000"/>
                </a:solidFill>
                <a:cs typeface="Arial" pitchFamily="34" charset="0"/>
              </a:rPr>
              <a:t>Substitution (100% Conversion): $911,402</a:t>
            </a:r>
          </a:p>
          <a:p>
            <a:pPr fontAlgn="base">
              <a:spcBef>
                <a:spcPct val="0"/>
              </a:spcBef>
              <a:spcAft>
                <a:spcPct val="0"/>
              </a:spcAft>
            </a:pPr>
            <a:r>
              <a:rPr lang="en-US" sz="2000" dirty="0" smtClean="0">
                <a:solidFill>
                  <a:srgbClr val="000000"/>
                </a:solidFill>
                <a:cs typeface="Arial" pitchFamily="34" charset="0"/>
              </a:rPr>
              <a:t>Cost of Substitution (75% Conversion): $683,551</a:t>
            </a:r>
            <a:endParaRPr lang="en-US" sz="2000" dirty="0">
              <a:solidFill>
                <a:srgbClr val="000000"/>
              </a:solidFill>
              <a:cs typeface="Arial" pitchFamily="34" charset="0"/>
            </a:endParaRPr>
          </a:p>
          <a:p>
            <a:pPr fontAlgn="base">
              <a:spcBef>
                <a:spcPct val="0"/>
              </a:spcBef>
              <a:spcAft>
                <a:spcPct val="0"/>
              </a:spcAft>
            </a:pPr>
            <a:r>
              <a:rPr lang="en-US" sz="2000" dirty="0" smtClean="0">
                <a:solidFill>
                  <a:srgbClr val="000000"/>
                </a:solidFill>
                <a:cs typeface="Arial" pitchFamily="34" charset="0"/>
              </a:rPr>
              <a:t>Cost of Substitution (50% Conversion): $455,700</a:t>
            </a:r>
          </a:p>
          <a:p>
            <a:pPr fontAlgn="base">
              <a:spcBef>
                <a:spcPct val="0"/>
              </a:spcBef>
              <a:spcAft>
                <a:spcPct val="0"/>
              </a:spcAft>
            </a:pPr>
            <a:r>
              <a:rPr lang="en-US" sz="2000" dirty="0" smtClean="0">
                <a:solidFill>
                  <a:srgbClr val="000000"/>
                </a:solidFill>
                <a:cs typeface="Arial" pitchFamily="34" charset="0"/>
              </a:rPr>
              <a:t>Percent Change in Cost: 78.34% Increase in Cost</a:t>
            </a:r>
          </a:p>
          <a:p>
            <a:pPr fontAlgn="base">
              <a:spcBef>
                <a:spcPct val="0"/>
              </a:spcBef>
              <a:spcAft>
                <a:spcPct val="0"/>
              </a:spcAft>
            </a:pPr>
            <a:r>
              <a:rPr lang="en-US" sz="2000" dirty="0" smtClean="0">
                <a:solidFill>
                  <a:srgbClr val="000000"/>
                </a:solidFill>
                <a:cs typeface="Arial" pitchFamily="34" charset="0"/>
              </a:rPr>
              <a:t>Possible Patient Impact: </a:t>
            </a:r>
            <a:r>
              <a:rPr lang="en-US" sz="2000" smtClean="0">
                <a:solidFill>
                  <a:srgbClr val="000000"/>
                </a:solidFill>
                <a:cs typeface="Arial" pitchFamily="34" charset="0"/>
              </a:rPr>
              <a:t>Approximately 750 </a:t>
            </a:r>
            <a:r>
              <a:rPr lang="en-US" sz="2000" dirty="0" smtClean="0">
                <a:solidFill>
                  <a:srgbClr val="000000"/>
                </a:solidFill>
                <a:cs typeface="Arial" pitchFamily="34" charset="0"/>
              </a:rPr>
              <a:t>Patients</a:t>
            </a:r>
            <a:endParaRPr lang="en-US" sz="2000" dirty="0">
              <a:solidFill>
                <a:srgbClr val="000000"/>
              </a:solidFill>
              <a:cs typeface="Arial" pitchFamily="34" charset="0"/>
            </a:endParaRPr>
          </a:p>
        </p:txBody>
      </p:sp>
    </p:spTree>
    <p:extLst>
      <p:ext uri="{BB962C8B-B14F-4D97-AF65-F5344CB8AC3E}">
        <p14:creationId xmlns:p14="http://schemas.microsoft.com/office/powerpoint/2010/main" val="40279549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MorphaBond</a:t>
            </a:r>
            <a:r>
              <a:rPr lang="en-US" dirty="0"/>
              <a:t> ER</a:t>
            </a:r>
            <a:r>
              <a:rPr lang="en-US" baseline="30000" dirty="0"/>
              <a:t>®</a:t>
            </a:r>
            <a:endParaRPr lang="en-US" dirty="0"/>
          </a:p>
        </p:txBody>
      </p:sp>
      <p:sp>
        <p:nvSpPr>
          <p:cNvPr id="4" name="Slide Number Placeholder 3"/>
          <p:cNvSpPr>
            <a:spLocks noGrp="1"/>
          </p:cNvSpPr>
          <p:nvPr>
            <p:ph type="sldNum" sz="quarter" idx="11"/>
          </p:nvPr>
        </p:nvSpPr>
        <p:spPr/>
        <p:txBody>
          <a:bodyPr/>
          <a:lstStyle/>
          <a:p>
            <a:pPr>
              <a:defRPr/>
            </a:pPr>
            <a:r>
              <a:rPr lang="en-US" altLang="en-US" smtClean="0">
                <a:solidFill>
                  <a:srgbClr val="000000"/>
                </a:solidFill>
              </a:rPr>
              <a:t>Slide </a:t>
            </a:r>
            <a:fld id="{8DE3B031-7C70-4991-8DFB-9E9DDFF7991E}" type="slidenum">
              <a:rPr lang="en-US" altLang="en-US" smtClean="0">
                <a:solidFill>
                  <a:srgbClr val="000000"/>
                </a:solidFill>
              </a:rPr>
              <a:pPr>
                <a:defRPr/>
              </a:pPr>
              <a:t>27</a:t>
            </a:fld>
            <a:endParaRPr lang="en-US" altLang="en-US" dirty="0">
              <a:solidFill>
                <a:srgbClr val="000000"/>
              </a:solidFill>
            </a:endParaRPr>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2504342967"/>
              </p:ext>
            </p:extLst>
          </p:nvPr>
        </p:nvGraphicFramePr>
        <p:xfrm>
          <a:off x="304800" y="1635960"/>
          <a:ext cx="8456220" cy="2801259"/>
        </p:xfrm>
        <a:graphic>
          <a:graphicData uri="http://schemas.openxmlformats.org/drawingml/2006/table">
            <a:tbl>
              <a:tblPr firstRow="1" firstCol="1" bandRow="1"/>
              <a:tblGrid>
                <a:gridCol w="909452"/>
                <a:gridCol w="783771"/>
                <a:gridCol w="949389"/>
                <a:gridCol w="705534"/>
                <a:gridCol w="1085437"/>
                <a:gridCol w="814077"/>
                <a:gridCol w="772140"/>
                <a:gridCol w="856014"/>
                <a:gridCol w="915388"/>
                <a:gridCol w="665018"/>
              </a:tblGrid>
              <a:tr h="763979">
                <a:tc>
                  <a:txBody>
                    <a:bodyPr/>
                    <a:lstStyle/>
                    <a:p>
                      <a:pPr marL="0" marR="0" algn="ctr">
                        <a:lnSpc>
                          <a:spcPct val="115000"/>
                        </a:lnSpc>
                        <a:spcBef>
                          <a:spcPts val="0"/>
                        </a:spcBef>
                        <a:spcAft>
                          <a:spcPts val="0"/>
                        </a:spcAft>
                      </a:pPr>
                      <a:r>
                        <a:rPr lang="en-US" sz="1000" b="1" dirty="0">
                          <a:effectLst/>
                          <a:latin typeface="Arial"/>
                          <a:ea typeface="Calibri"/>
                          <a:cs typeface="Times New Roman"/>
                        </a:rPr>
                        <a:t>Medication</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Active Ingredient</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Strengths</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Dosage Form</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Route of Administration</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Dosing Schedule</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Cost/unit*</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Units Dispensed </a:t>
                      </a:r>
                      <a:r>
                        <a:rPr lang="en-US" sz="1000" b="1" dirty="0" smtClean="0">
                          <a:effectLst/>
                          <a:latin typeface="Arial"/>
                          <a:ea typeface="Calibri"/>
                          <a:cs typeface="Times New Roman"/>
                        </a:rPr>
                        <a:t>2016</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Approximate Cost </a:t>
                      </a:r>
                      <a:r>
                        <a:rPr lang="en-US" sz="1000" b="1" dirty="0" smtClean="0">
                          <a:effectLst/>
                          <a:latin typeface="Arial"/>
                          <a:ea typeface="Calibri"/>
                          <a:cs typeface="Times New Roman"/>
                        </a:rPr>
                        <a:t>2016</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ADP Efficacy</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254660">
                <a:tc rowSpan="4">
                  <a:txBody>
                    <a:bodyPr/>
                    <a:lstStyle/>
                    <a:p>
                      <a:pPr marL="0" marR="0">
                        <a:lnSpc>
                          <a:spcPct val="115000"/>
                        </a:lnSpc>
                        <a:spcBef>
                          <a:spcPts val="0"/>
                        </a:spcBef>
                        <a:spcAft>
                          <a:spcPts val="0"/>
                        </a:spcAft>
                      </a:pPr>
                      <a:r>
                        <a:rPr lang="en-US" sz="1000" baseline="0" dirty="0" err="1" smtClean="0">
                          <a:effectLst/>
                          <a:latin typeface="Arial"/>
                          <a:ea typeface="Calibri"/>
                          <a:cs typeface="Times New Roman"/>
                        </a:rPr>
                        <a:t>MorphaBond</a:t>
                      </a:r>
                      <a:r>
                        <a:rPr lang="en-US" sz="1000" baseline="0" dirty="0" smtClean="0">
                          <a:effectLst/>
                          <a:latin typeface="Arial"/>
                          <a:ea typeface="Calibri"/>
                          <a:cs typeface="Times New Roman"/>
                        </a:rPr>
                        <a:t> ER</a:t>
                      </a:r>
                      <a:r>
                        <a:rPr lang="en-US" sz="1000" baseline="30000" dirty="0" smtClean="0">
                          <a:effectLst/>
                          <a:latin typeface="Arial"/>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4">
                  <a:txBody>
                    <a:bodyPr/>
                    <a:lstStyle/>
                    <a:p>
                      <a:pPr marL="0" marR="0" algn="ctr">
                        <a:lnSpc>
                          <a:spcPct val="115000"/>
                        </a:lnSpc>
                        <a:spcBef>
                          <a:spcPts val="0"/>
                        </a:spcBef>
                        <a:spcAft>
                          <a:spcPts val="0"/>
                        </a:spcAft>
                      </a:pPr>
                      <a:r>
                        <a:rPr lang="en-US" sz="1000" dirty="0">
                          <a:effectLst/>
                          <a:latin typeface="Arial"/>
                          <a:ea typeface="Calibri"/>
                          <a:cs typeface="Times New Roman"/>
                        </a:rPr>
                        <a:t>morphine </a:t>
                      </a:r>
                      <a:r>
                        <a:rPr lang="en-US" sz="1000" dirty="0" smtClean="0">
                          <a:effectLst/>
                          <a:latin typeface="Arial"/>
                          <a:ea typeface="Calibri"/>
                          <a:cs typeface="Times New Roman"/>
                        </a:rPr>
                        <a:t>sulfate</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15 mg</a:t>
                      </a:r>
                      <a:endParaRPr lang="en-US" sz="1000" kern="1200" dirty="0">
                        <a:solidFill>
                          <a:schemeClr val="tx1"/>
                        </a:solidFill>
                        <a:effectLst/>
                        <a:latin typeface="Arial"/>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4">
                  <a:txBody>
                    <a:bodyPr/>
                    <a:lstStyle/>
                    <a:p>
                      <a:pPr marL="0" marR="0" algn="ctr">
                        <a:lnSpc>
                          <a:spcPct val="115000"/>
                        </a:lnSpc>
                        <a:spcBef>
                          <a:spcPts val="0"/>
                        </a:spcBef>
                        <a:spcAft>
                          <a:spcPts val="0"/>
                        </a:spcAft>
                      </a:pPr>
                      <a:r>
                        <a:rPr lang="en-US" sz="1000" dirty="0">
                          <a:effectLst/>
                          <a:latin typeface="Arial"/>
                          <a:ea typeface="Calibri"/>
                          <a:cs typeface="Times New Roman"/>
                        </a:rPr>
                        <a:t>extended-release capsule</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4">
                  <a:txBody>
                    <a:bodyPr/>
                    <a:lstStyle/>
                    <a:p>
                      <a:pPr marL="0" marR="0" algn="ctr">
                        <a:lnSpc>
                          <a:spcPct val="115000"/>
                        </a:lnSpc>
                        <a:spcBef>
                          <a:spcPts val="0"/>
                        </a:spcBef>
                        <a:spcAft>
                          <a:spcPts val="0"/>
                        </a:spcAft>
                      </a:pPr>
                      <a:r>
                        <a:rPr lang="en-US" sz="1000" dirty="0">
                          <a:effectLst/>
                          <a:latin typeface="Arial"/>
                          <a:ea typeface="Calibri"/>
                          <a:cs typeface="Times New Roman"/>
                        </a:rPr>
                        <a:t>Oral</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4">
                  <a:txBody>
                    <a:bodyPr/>
                    <a:lstStyle/>
                    <a:p>
                      <a:pPr marL="0" marR="0" algn="ctr">
                        <a:lnSpc>
                          <a:spcPct val="115000"/>
                        </a:lnSpc>
                        <a:spcBef>
                          <a:spcPts val="0"/>
                        </a:spcBef>
                        <a:spcAft>
                          <a:spcPts val="0"/>
                        </a:spcAft>
                      </a:pPr>
                      <a:r>
                        <a:rPr lang="en-US" sz="1000" dirty="0">
                          <a:effectLst/>
                          <a:latin typeface="Arial"/>
                          <a:ea typeface="Calibri"/>
                          <a:cs typeface="Times New Roman"/>
                        </a:rPr>
                        <a:t>Q12H </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a:t>
                      </a:r>
                      <a:r>
                        <a:rPr lang="en-US" sz="1000" dirty="0" smtClean="0">
                          <a:effectLst/>
                          <a:latin typeface="Arial"/>
                          <a:ea typeface="Calibri"/>
                          <a:cs typeface="Times New Roman"/>
                        </a:rPr>
                        <a:t>5.40</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4">
                  <a:txBody>
                    <a:bodyPr/>
                    <a:lstStyle/>
                    <a:p>
                      <a:pPr marL="0" marR="0" algn="ctr">
                        <a:lnSpc>
                          <a:spcPct val="115000"/>
                        </a:lnSpc>
                        <a:spcBef>
                          <a:spcPts val="0"/>
                        </a:spcBef>
                        <a:spcAft>
                          <a:spcPts val="0"/>
                        </a:spcAft>
                      </a:pPr>
                      <a:r>
                        <a:rPr lang="en-US" sz="1000" dirty="0">
                          <a:effectLst/>
                          <a:latin typeface="Arial"/>
                          <a:ea typeface="Calibri"/>
                          <a:cs typeface="Times New Roman"/>
                        </a:rPr>
                        <a:t>Category II</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254660">
                <a:tc vMerge="1">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30</a:t>
                      </a:r>
                      <a:r>
                        <a:rPr lang="en-US" sz="1000" baseline="0" dirty="0" smtClean="0">
                          <a:effectLst/>
                          <a:latin typeface="Arial"/>
                          <a:ea typeface="Calibri"/>
                          <a:cs typeface="Times New Roman"/>
                        </a:rPr>
                        <a:t> mg</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$10.80</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254660">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60 </a:t>
                      </a:r>
                      <a:r>
                        <a:rPr lang="en-US" sz="1000" dirty="0" smtClean="0">
                          <a:effectLst/>
                          <a:latin typeface="Arial"/>
                          <a:ea typeface="Calibri"/>
                          <a:cs typeface="Times New Roman"/>
                        </a:rPr>
                        <a:t>mg</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a:t>
                      </a:r>
                      <a:r>
                        <a:rPr lang="en-US" sz="1000" dirty="0" smtClean="0">
                          <a:effectLst/>
                          <a:latin typeface="Arial"/>
                          <a:ea typeface="Calibri"/>
                          <a:cs typeface="Times New Roman"/>
                        </a:rPr>
                        <a:t>16.98</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r>
              <a:tr h="254660">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100 </a:t>
                      </a:r>
                      <a:r>
                        <a:rPr lang="en-US" sz="1000" dirty="0" smtClean="0">
                          <a:effectLst/>
                          <a:latin typeface="Arial"/>
                          <a:ea typeface="Calibri"/>
                          <a:cs typeface="Times New Roman"/>
                        </a:rPr>
                        <a:t>mg</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$28.30</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r>
              <a:tr h="254660">
                <a:tc rowSpan="4">
                  <a:txBody>
                    <a:bodyPr/>
                    <a:lstStyle/>
                    <a:p>
                      <a:pPr marL="0" marR="0">
                        <a:lnSpc>
                          <a:spcPct val="115000"/>
                        </a:lnSpc>
                        <a:spcBef>
                          <a:spcPts val="0"/>
                        </a:spcBef>
                        <a:spcAft>
                          <a:spcPts val="0"/>
                        </a:spcAft>
                      </a:pPr>
                      <a:r>
                        <a:rPr lang="en-US" sz="1000" dirty="0">
                          <a:effectLst/>
                          <a:latin typeface="Arial"/>
                          <a:ea typeface="Calibri"/>
                          <a:cs typeface="Times New Roman"/>
                        </a:rPr>
                        <a:t>MS </a:t>
                      </a:r>
                      <a:r>
                        <a:rPr lang="en-US" sz="1000" dirty="0" err="1">
                          <a:effectLst/>
                          <a:latin typeface="Arial"/>
                          <a:ea typeface="Calibri"/>
                          <a:cs typeface="Times New Roman"/>
                        </a:rPr>
                        <a:t>Contin</a:t>
                      </a:r>
                      <a:r>
                        <a:rPr lang="en-US" sz="1000" baseline="30000" dirty="0">
                          <a:effectLst/>
                          <a:latin typeface="Arial"/>
                          <a:ea typeface="Calibri"/>
                          <a:cs typeface="Times New Roman"/>
                        </a:rPr>
                        <a:t>®</a:t>
                      </a:r>
                      <a:r>
                        <a:rPr lang="en-US" sz="1000" dirty="0">
                          <a:effectLst/>
                          <a:latin typeface="Arial"/>
                          <a:ea typeface="Calibri"/>
                          <a:cs typeface="Times New Roman"/>
                        </a:rPr>
                        <a:t> </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4">
                  <a:txBody>
                    <a:bodyPr/>
                    <a:lstStyle/>
                    <a:p>
                      <a:pPr marL="0" marR="0" algn="ctr">
                        <a:lnSpc>
                          <a:spcPct val="115000"/>
                        </a:lnSpc>
                        <a:spcBef>
                          <a:spcPts val="0"/>
                        </a:spcBef>
                        <a:spcAft>
                          <a:spcPts val="0"/>
                        </a:spcAft>
                      </a:pPr>
                      <a:r>
                        <a:rPr lang="en-US" sz="1000" dirty="0">
                          <a:effectLst/>
                          <a:latin typeface="Arial"/>
                          <a:ea typeface="Calibri"/>
                          <a:cs typeface="Times New Roman"/>
                        </a:rPr>
                        <a:t>morphine sulfate</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15 mg</a:t>
                      </a:r>
                      <a:endParaRPr lang="en-US" sz="1000" kern="1200" dirty="0">
                        <a:solidFill>
                          <a:schemeClr val="tx1"/>
                        </a:solidFill>
                        <a:effectLst/>
                        <a:latin typeface="Arial"/>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4">
                  <a:txBody>
                    <a:bodyPr/>
                    <a:lstStyle/>
                    <a:p>
                      <a:pPr marL="0" marR="0" algn="ctr">
                        <a:lnSpc>
                          <a:spcPct val="115000"/>
                        </a:lnSpc>
                        <a:spcBef>
                          <a:spcPts val="0"/>
                        </a:spcBef>
                        <a:spcAft>
                          <a:spcPts val="0"/>
                        </a:spcAft>
                      </a:pPr>
                      <a:r>
                        <a:rPr lang="en-US" sz="1000" dirty="0">
                          <a:effectLst/>
                          <a:latin typeface="Arial"/>
                          <a:ea typeface="Calibri"/>
                          <a:cs typeface="Times New Roman"/>
                        </a:rPr>
                        <a:t>extended-release tablet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4">
                  <a:txBody>
                    <a:bodyPr/>
                    <a:lstStyle/>
                    <a:p>
                      <a:pPr marL="0" marR="0" algn="ctr">
                        <a:lnSpc>
                          <a:spcPct val="115000"/>
                        </a:lnSpc>
                        <a:spcBef>
                          <a:spcPts val="0"/>
                        </a:spcBef>
                        <a:spcAft>
                          <a:spcPts val="0"/>
                        </a:spcAft>
                      </a:pPr>
                      <a:r>
                        <a:rPr lang="en-US" sz="1000" dirty="0">
                          <a:effectLst/>
                          <a:latin typeface="Arial"/>
                          <a:ea typeface="Calibri"/>
                          <a:cs typeface="Times New Roman"/>
                        </a:rPr>
                        <a:t>Oral</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4">
                  <a:txBody>
                    <a:bodyPr/>
                    <a:lstStyle/>
                    <a:p>
                      <a:pPr marL="0" marR="0" algn="ctr">
                        <a:lnSpc>
                          <a:spcPct val="115000"/>
                        </a:lnSpc>
                        <a:spcBef>
                          <a:spcPts val="0"/>
                        </a:spcBef>
                        <a:spcAft>
                          <a:spcPts val="0"/>
                        </a:spcAft>
                      </a:pPr>
                      <a:r>
                        <a:rPr lang="en-US" sz="1000" dirty="0">
                          <a:effectLst/>
                          <a:latin typeface="Arial"/>
                          <a:ea typeface="Calibri"/>
                          <a:cs typeface="Times New Roman"/>
                        </a:rPr>
                        <a:t>Q12H or Q8H</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$3.61</a:t>
                      </a:r>
                      <a:endParaRPr lang="en-US" sz="1000" kern="1200" dirty="0">
                        <a:solidFill>
                          <a:schemeClr val="tx1"/>
                        </a:solidFill>
                        <a:effectLst/>
                        <a:latin typeface="Arial"/>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fontAlgn="b"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10,055</a:t>
                      </a:r>
                      <a:endParaRPr lang="en-US" sz="1000" kern="1200" dirty="0">
                        <a:solidFill>
                          <a:schemeClr val="tx1"/>
                        </a:solidFill>
                        <a:effectLst/>
                        <a:latin typeface="Arial"/>
                        <a:ea typeface="Calibri"/>
                        <a:cs typeface="Times New Roman"/>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dirty="0">
                          <a:solidFill>
                            <a:srgbClr val="000000"/>
                          </a:solidFill>
                          <a:effectLst/>
                          <a:latin typeface="Arial"/>
                        </a:rPr>
                        <a:t>$36,302.57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4">
                  <a:txBody>
                    <a:bodyPr/>
                    <a:lstStyle/>
                    <a:p>
                      <a:pPr marL="0" marR="0" algn="ctr">
                        <a:lnSpc>
                          <a:spcPct val="115000"/>
                        </a:lnSpc>
                        <a:spcBef>
                          <a:spcPts val="0"/>
                        </a:spcBef>
                        <a:spcAft>
                          <a:spcPts val="0"/>
                        </a:spcAft>
                      </a:pPr>
                      <a:r>
                        <a:rPr lang="en-US" sz="1000" dirty="0">
                          <a:effectLst/>
                          <a:latin typeface="Arial"/>
                          <a:ea typeface="Calibri"/>
                          <a:cs typeface="Times New Roman"/>
                        </a:rPr>
                        <a:t>N/A</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254660">
                <a:tc vMerge="1">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a:solidFill>
                            <a:schemeClr val="tx1"/>
                          </a:solidFill>
                          <a:effectLst/>
                          <a:latin typeface="Arial"/>
                          <a:ea typeface="Calibri"/>
                          <a:cs typeface="Times New Roman"/>
                        </a:rPr>
                        <a:t>30 mg</a:t>
                      </a: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$6.86</a:t>
                      </a:r>
                      <a:endParaRPr lang="en-US" sz="1000" kern="1200" dirty="0">
                        <a:solidFill>
                          <a:schemeClr val="tx1"/>
                        </a:solidFill>
                        <a:effectLst/>
                        <a:latin typeface="Arial"/>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fontAlgn="b"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8,590</a:t>
                      </a:r>
                      <a:endParaRPr lang="en-US" sz="1000" kern="1200" dirty="0">
                        <a:solidFill>
                          <a:schemeClr val="tx1"/>
                        </a:solidFill>
                        <a:effectLst/>
                        <a:latin typeface="Arial"/>
                        <a:ea typeface="Calibri"/>
                        <a:cs typeface="Times New Roman"/>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dirty="0">
                          <a:solidFill>
                            <a:srgbClr val="000000"/>
                          </a:solidFill>
                          <a:effectLst/>
                          <a:latin typeface="Arial"/>
                        </a:rPr>
                        <a:t>$58,931.70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254660">
                <a:tc vMerge="1">
                  <a:txBody>
                    <a:bodyPr/>
                    <a:lstStyle/>
                    <a:p>
                      <a:endParaRPr lang="en-US"/>
                    </a:p>
                  </a:txBody>
                  <a:tcPr/>
                </a:tc>
                <a:tc vMerge="1">
                  <a:txBody>
                    <a:bodyPr/>
                    <a:lstStyle/>
                    <a:p>
                      <a:endParaRPr lang="en-US"/>
                    </a:p>
                  </a:txBody>
                  <a:tcPr/>
                </a:tc>
                <a:tc>
                  <a:txBody>
                    <a:bodyPr/>
                    <a:lstStyle/>
                    <a:p>
                      <a:pPr marL="0" marR="0" algn="ctr" defTabSz="457200" rtl="0" eaLnBrk="1" latinLnBrk="0" hangingPunct="1">
                        <a:lnSpc>
                          <a:spcPct val="115000"/>
                        </a:lnSpc>
                        <a:spcBef>
                          <a:spcPts val="0"/>
                        </a:spcBef>
                        <a:spcAft>
                          <a:spcPts val="0"/>
                        </a:spcAft>
                      </a:pPr>
                      <a:r>
                        <a:rPr lang="en-US" sz="1000" kern="1200" dirty="0">
                          <a:solidFill>
                            <a:schemeClr val="tx1"/>
                          </a:solidFill>
                          <a:effectLst/>
                          <a:latin typeface="Arial"/>
                          <a:ea typeface="Calibri"/>
                          <a:cs typeface="Times New Roman"/>
                        </a:rPr>
                        <a:t>60 mg</a:t>
                      </a: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defTabSz="457200" rtl="0" eaLnBrk="1" latinLnBrk="0" hangingPunct="1">
                        <a:lnSpc>
                          <a:spcPct val="115000"/>
                        </a:lnSpc>
                        <a:spcBef>
                          <a:spcPts val="0"/>
                        </a:spcBef>
                        <a:spcAft>
                          <a:spcPts val="0"/>
                        </a:spcAft>
                      </a:pPr>
                      <a:r>
                        <a:rPr lang="en-US" sz="1000" kern="1200" dirty="0">
                          <a:solidFill>
                            <a:schemeClr val="tx1"/>
                          </a:solidFill>
                          <a:effectLst/>
                          <a:latin typeface="Arial"/>
                          <a:ea typeface="Calibri"/>
                          <a:cs typeface="Times New Roman"/>
                        </a:rPr>
                        <a:t>$</a:t>
                      </a:r>
                      <a:r>
                        <a:rPr lang="en-US" sz="1000" kern="1200" dirty="0" smtClean="0">
                          <a:solidFill>
                            <a:schemeClr val="tx1"/>
                          </a:solidFill>
                          <a:effectLst/>
                          <a:latin typeface="Arial"/>
                          <a:ea typeface="Calibri"/>
                          <a:cs typeface="Times New Roman"/>
                        </a:rPr>
                        <a:t>13.39</a:t>
                      </a:r>
                      <a:endParaRPr lang="en-US" sz="1000" kern="1200" dirty="0">
                        <a:solidFill>
                          <a:schemeClr val="tx1"/>
                        </a:solidFill>
                        <a:effectLst/>
                        <a:latin typeface="Arial"/>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fontAlgn="b"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19,964</a:t>
                      </a:r>
                      <a:endParaRPr lang="en-US" sz="1000" kern="1200" dirty="0">
                        <a:solidFill>
                          <a:schemeClr val="tx1"/>
                        </a:solidFill>
                        <a:effectLst/>
                        <a:latin typeface="Arial"/>
                        <a:ea typeface="Calibri"/>
                        <a:cs typeface="Times New Roman"/>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dirty="0">
                          <a:solidFill>
                            <a:srgbClr val="000000"/>
                          </a:solidFill>
                          <a:effectLst/>
                          <a:latin typeface="Arial"/>
                        </a:rPr>
                        <a:t>$267,258.07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r h="254660">
                <a:tc vMerge="1">
                  <a:txBody>
                    <a:bodyPr/>
                    <a:lstStyle/>
                    <a:p>
                      <a:endParaRPr lang="en-US"/>
                    </a:p>
                  </a:txBody>
                  <a:tcPr/>
                </a:tc>
                <a:tc vMerge="1">
                  <a:txBody>
                    <a:bodyPr/>
                    <a:lstStyle/>
                    <a:p>
                      <a:endParaRPr lang="en-US"/>
                    </a:p>
                  </a:txBody>
                  <a:tcPr/>
                </a:tc>
                <a:tc>
                  <a:txBody>
                    <a:bodyPr/>
                    <a:lstStyle/>
                    <a:p>
                      <a:pPr marL="0" marR="0" algn="ctr" defTabSz="457200" rtl="0" eaLnBrk="1" latinLnBrk="0" hangingPunct="1">
                        <a:lnSpc>
                          <a:spcPct val="115000"/>
                        </a:lnSpc>
                        <a:spcBef>
                          <a:spcPts val="0"/>
                        </a:spcBef>
                        <a:spcAft>
                          <a:spcPts val="0"/>
                        </a:spcAft>
                      </a:pPr>
                      <a:r>
                        <a:rPr lang="en-US" sz="1000" kern="1200" dirty="0">
                          <a:solidFill>
                            <a:schemeClr val="tx1"/>
                          </a:solidFill>
                          <a:effectLst/>
                          <a:latin typeface="Arial"/>
                          <a:ea typeface="Calibri"/>
                          <a:cs typeface="Times New Roman"/>
                        </a:rPr>
                        <a:t>100 mg</a:t>
                      </a: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defTabSz="457200" rtl="0" eaLnBrk="1" latinLnBrk="0" hangingPunct="1">
                        <a:lnSpc>
                          <a:spcPct val="115000"/>
                        </a:lnSpc>
                        <a:spcBef>
                          <a:spcPts val="0"/>
                        </a:spcBef>
                        <a:spcAft>
                          <a:spcPts val="0"/>
                        </a:spcAft>
                      </a:pPr>
                      <a:r>
                        <a:rPr lang="en-US" sz="1000" kern="1200" dirty="0">
                          <a:solidFill>
                            <a:schemeClr val="tx1"/>
                          </a:solidFill>
                          <a:effectLst/>
                          <a:latin typeface="Arial"/>
                          <a:ea typeface="Calibri"/>
                          <a:cs typeface="Times New Roman"/>
                        </a:rPr>
                        <a:t>$</a:t>
                      </a:r>
                      <a:r>
                        <a:rPr lang="en-US" sz="1000" kern="1200" dirty="0" smtClean="0">
                          <a:solidFill>
                            <a:schemeClr val="tx1"/>
                          </a:solidFill>
                          <a:effectLst/>
                          <a:latin typeface="Arial"/>
                          <a:ea typeface="Calibri"/>
                          <a:cs typeface="Times New Roman"/>
                        </a:rPr>
                        <a:t>19.82</a:t>
                      </a:r>
                      <a:endParaRPr lang="en-US" sz="1000" kern="1200" dirty="0">
                        <a:solidFill>
                          <a:schemeClr val="tx1"/>
                        </a:solidFill>
                        <a:effectLst/>
                        <a:latin typeface="Arial"/>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fontAlgn="b"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10,316</a:t>
                      </a:r>
                      <a:endParaRPr lang="en-US" sz="1000" kern="1200" dirty="0">
                        <a:solidFill>
                          <a:schemeClr val="tx1"/>
                        </a:solidFill>
                        <a:effectLst/>
                        <a:latin typeface="Arial"/>
                        <a:ea typeface="Calibri"/>
                        <a:cs typeface="Times New Roman"/>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dirty="0">
                          <a:solidFill>
                            <a:srgbClr val="000000"/>
                          </a:solidFill>
                          <a:effectLst/>
                          <a:latin typeface="Arial"/>
                        </a:rPr>
                        <a:t>$204,465.18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bl>
          </a:graphicData>
        </a:graphic>
      </p:graphicFrame>
      <p:sp>
        <p:nvSpPr>
          <p:cNvPr id="6" name="TextBox 5"/>
          <p:cNvSpPr txBox="1"/>
          <p:nvPr/>
        </p:nvSpPr>
        <p:spPr>
          <a:xfrm>
            <a:off x="430481" y="1174295"/>
            <a:ext cx="8330539" cy="461665"/>
          </a:xfrm>
          <a:prstGeom prst="rect">
            <a:avLst/>
          </a:prstGeom>
          <a:noFill/>
        </p:spPr>
        <p:txBody>
          <a:bodyPr wrap="square" rtlCol="0">
            <a:spAutoFit/>
          </a:bodyPr>
          <a:lstStyle/>
          <a:p>
            <a:pPr algn="ctr" fontAlgn="base">
              <a:spcBef>
                <a:spcPct val="0"/>
              </a:spcBef>
              <a:spcAft>
                <a:spcPct val="0"/>
              </a:spcAft>
            </a:pPr>
            <a:r>
              <a:rPr lang="en-US" sz="2400" b="1" dirty="0" err="1" smtClean="0">
                <a:solidFill>
                  <a:srgbClr val="000000"/>
                </a:solidFill>
                <a:cs typeface="Arial" pitchFamily="34" charset="0"/>
              </a:rPr>
              <a:t>MorphaBond</a:t>
            </a:r>
            <a:r>
              <a:rPr lang="en-US" sz="2400" b="1" dirty="0" smtClean="0">
                <a:solidFill>
                  <a:srgbClr val="000000"/>
                </a:solidFill>
                <a:cs typeface="Arial" pitchFamily="34" charset="0"/>
              </a:rPr>
              <a:t> ER</a:t>
            </a:r>
            <a:r>
              <a:rPr lang="en-US" sz="2400" b="1" baseline="30000" dirty="0" smtClean="0">
                <a:solidFill>
                  <a:srgbClr val="000000"/>
                </a:solidFill>
                <a:cs typeface="Arial" pitchFamily="34" charset="0"/>
              </a:rPr>
              <a:t>®</a:t>
            </a:r>
            <a:r>
              <a:rPr lang="en-US" sz="2400" b="1" dirty="0" smtClean="0">
                <a:solidFill>
                  <a:srgbClr val="000000"/>
                </a:solidFill>
                <a:cs typeface="Arial" pitchFamily="34" charset="0"/>
              </a:rPr>
              <a:t> </a:t>
            </a:r>
            <a:r>
              <a:rPr lang="en-US" sz="2400" b="1" dirty="0">
                <a:solidFill>
                  <a:srgbClr val="000000"/>
                </a:solidFill>
                <a:cs typeface="Arial" pitchFamily="34" charset="0"/>
              </a:rPr>
              <a:t>and </a:t>
            </a:r>
            <a:r>
              <a:rPr lang="en-US" sz="2400" b="1" dirty="0" smtClean="0">
                <a:solidFill>
                  <a:srgbClr val="000000"/>
                </a:solidFill>
                <a:cs typeface="Arial" pitchFamily="34" charset="0"/>
              </a:rPr>
              <a:t>MS </a:t>
            </a:r>
            <a:r>
              <a:rPr lang="en-US" sz="2400" b="1" dirty="0" err="1" smtClean="0">
                <a:solidFill>
                  <a:srgbClr val="000000"/>
                </a:solidFill>
                <a:cs typeface="Arial" pitchFamily="34" charset="0"/>
              </a:rPr>
              <a:t>Contin</a:t>
            </a:r>
            <a:r>
              <a:rPr lang="en-US" sz="2400" b="1" baseline="30000" dirty="0" smtClean="0">
                <a:solidFill>
                  <a:srgbClr val="000000"/>
                </a:solidFill>
                <a:cs typeface="Arial" pitchFamily="34" charset="0"/>
              </a:rPr>
              <a:t>®</a:t>
            </a:r>
            <a:endParaRPr lang="en-US" sz="2400" dirty="0">
              <a:solidFill>
                <a:srgbClr val="000000"/>
              </a:solidFill>
              <a:cs typeface="Arial" pitchFamily="34" charset="0"/>
            </a:endParaRPr>
          </a:p>
        </p:txBody>
      </p:sp>
      <p:sp>
        <p:nvSpPr>
          <p:cNvPr id="7" name="TextBox 6"/>
          <p:cNvSpPr txBox="1"/>
          <p:nvPr/>
        </p:nvSpPr>
        <p:spPr>
          <a:xfrm>
            <a:off x="665018" y="4482110"/>
            <a:ext cx="7433953" cy="430887"/>
          </a:xfrm>
          <a:prstGeom prst="rect">
            <a:avLst/>
          </a:prstGeom>
          <a:noFill/>
        </p:spPr>
        <p:txBody>
          <a:bodyPr wrap="square" rtlCol="0">
            <a:spAutoFit/>
          </a:bodyPr>
          <a:lstStyle/>
          <a:p>
            <a:pPr fontAlgn="base">
              <a:spcBef>
                <a:spcPct val="0"/>
              </a:spcBef>
              <a:spcAft>
                <a:spcPct val="0"/>
              </a:spcAft>
            </a:pPr>
            <a:r>
              <a:rPr lang="en-US" sz="1100" dirty="0">
                <a:solidFill>
                  <a:srgbClr val="000000"/>
                </a:solidFill>
                <a:cs typeface="Arial" pitchFamily="34" charset="0"/>
              </a:rPr>
              <a:t>*Wholesale acquisition cost per Online Red Book as of </a:t>
            </a:r>
            <a:r>
              <a:rPr lang="en-US" sz="1100" dirty="0" smtClean="0">
                <a:solidFill>
                  <a:srgbClr val="000000"/>
                </a:solidFill>
                <a:cs typeface="Arial" pitchFamily="34" charset="0"/>
              </a:rPr>
              <a:t>3/15/2016			Yellow=List A</a:t>
            </a:r>
            <a:endParaRPr lang="en-US" sz="1100" dirty="0">
              <a:solidFill>
                <a:srgbClr val="000000"/>
              </a:solidFill>
              <a:cs typeface="Arial" pitchFamily="34" charset="0"/>
            </a:endParaRPr>
          </a:p>
          <a:p>
            <a:pPr fontAlgn="base">
              <a:spcBef>
                <a:spcPct val="0"/>
              </a:spcBef>
              <a:spcAft>
                <a:spcPct val="0"/>
              </a:spcAft>
            </a:pPr>
            <a:r>
              <a:rPr lang="en-US" sz="1100" dirty="0">
                <a:solidFill>
                  <a:srgbClr val="000000"/>
                </a:solidFill>
                <a:cs typeface="Arial" pitchFamily="34" charset="0"/>
              </a:rPr>
              <a:t>ADP=abuse-deterrent property, </a:t>
            </a:r>
            <a:r>
              <a:rPr lang="en-US" sz="1100" dirty="0" smtClean="0">
                <a:solidFill>
                  <a:srgbClr val="000000"/>
                </a:solidFill>
                <a:cs typeface="Arial" pitchFamily="34" charset="0"/>
              </a:rPr>
              <a:t>Q8H=every 8 hours, Q12H=every </a:t>
            </a:r>
            <a:r>
              <a:rPr lang="en-US" sz="1100" dirty="0">
                <a:solidFill>
                  <a:srgbClr val="000000"/>
                </a:solidFill>
                <a:cs typeface="Arial" pitchFamily="34" charset="0"/>
              </a:rPr>
              <a:t>12 hours, Q24H=every 24 </a:t>
            </a:r>
            <a:r>
              <a:rPr lang="en-US" sz="1100" dirty="0" smtClean="0">
                <a:solidFill>
                  <a:srgbClr val="000000"/>
                </a:solidFill>
                <a:cs typeface="Arial" pitchFamily="34" charset="0"/>
              </a:rPr>
              <a:t>hours	Green=List B</a:t>
            </a:r>
            <a:endParaRPr lang="en-US" sz="1100" dirty="0">
              <a:solidFill>
                <a:srgbClr val="000000"/>
              </a:solidFill>
              <a:cs typeface="Arial" pitchFamily="34" charset="0"/>
            </a:endParaRPr>
          </a:p>
        </p:txBody>
      </p:sp>
      <p:sp>
        <p:nvSpPr>
          <p:cNvPr id="9" name="TextBox 8"/>
          <p:cNvSpPr txBox="1"/>
          <p:nvPr/>
        </p:nvSpPr>
        <p:spPr>
          <a:xfrm>
            <a:off x="537358" y="5029200"/>
            <a:ext cx="7689271" cy="1631216"/>
          </a:xfrm>
          <a:prstGeom prst="rect">
            <a:avLst/>
          </a:prstGeom>
          <a:noFill/>
        </p:spPr>
        <p:txBody>
          <a:bodyPr wrap="square" rtlCol="0">
            <a:spAutoFit/>
          </a:bodyPr>
          <a:lstStyle/>
          <a:p>
            <a:pPr fontAlgn="base">
              <a:spcBef>
                <a:spcPct val="0"/>
              </a:spcBef>
              <a:spcAft>
                <a:spcPct val="0"/>
              </a:spcAft>
            </a:pPr>
            <a:r>
              <a:rPr lang="en-US" sz="2000" dirty="0">
                <a:solidFill>
                  <a:srgbClr val="000000"/>
                </a:solidFill>
                <a:cs typeface="Arial" pitchFamily="34" charset="0"/>
              </a:rPr>
              <a:t>Cost of </a:t>
            </a:r>
            <a:r>
              <a:rPr lang="en-US" sz="2000" dirty="0" smtClean="0">
                <a:solidFill>
                  <a:srgbClr val="000000"/>
                </a:solidFill>
                <a:cs typeface="Arial" pitchFamily="34" charset="0"/>
              </a:rPr>
              <a:t>Substitution (100% Conversion): $224,175</a:t>
            </a:r>
          </a:p>
          <a:p>
            <a:pPr fontAlgn="base">
              <a:spcBef>
                <a:spcPct val="0"/>
              </a:spcBef>
              <a:spcAft>
                <a:spcPct val="0"/>
              </a:spcAft>
            </a:pPr>
            <a:r>
              <a:rPr lang="en-US" sz="2000" dirty="0" smtClean="0">
                <a:solidFill>
                  <a:srgbClr val="000000"/>
                </a:solidFill>
                <a:cs typeface="Arial" pitchFamily="34" charset="0"/>
              </a:rPr>
              <a:t>Cost of Substitution (75% Conversion): $168,131</a:t>
            </a:r>
            <a:endParaRPr lang="en-US" sz="2000" dirty="0">
              <a:solidFill>
                <a:srgbClr val="000000"/>
              </a:solidFill>
              <a:cs typeface="Arial" pitchFamily="34" charset="0"/>
            </a:endParaRPr>
          </a:p>
          <a:p>
            <a:pPr fontAlgn="base">
              <a:spcBef>
                <a:spcPct val="0"/>
              </a:spcBef>
              <a:spcAft>
                <a:spcPct val="0"/>
              </a:spcAft>
            </a:pPr>
            <a:r>
              <a:rPr lang="en-US" sz="2000" dirty="0" smtClean="0">
                <a:solidFill>
                  <a:srgbClr val="000000"/>
                </a:solidFill>
                <a:cs typeface="Arial" pitchFamily="34" charset="0"/>
              </a:rPr>
              <a:t>Cost of Substitution (50% Conversion): $112,087</a:t>
            </a:r>
          </a:p>
          <a:p>
            <a:pPr fontAlgn="base">
              <a:spcBef>
                <a:spcPct val="0"/>
              </a:spcBef>
              <a:spcAft>
                <a:spcPct val="0"/>
              </a:spcAft>
            </a:pPr>
            <a:r>
              <a:rPr lang="en-US" sz="2000" dirty="0" smtClean="0">
                <a:solidFill>
                  <a:srgbClr val="000000"/>
                </a:solidFill>
                <a:cs typeface="Arial" pitchFamily="34" charset="0"/>
              </a:rPr>
              <a:t>Percent Change in Cost: 39.54% Increase in Cost</a:t>
            </a:r>
          </a:p>
          <a:p>
            <a:pPr fontAlgn="base">
              <a:spcBef>
                <a:spcPct val="0"/>
              </a:spcBef>
              <a:spcAft>
                <a:spcPct val="0"/>
              </a:spcAft>
            </a:pPr>
            <a:r>
              <a:rPr lang="en-US" sz="2000" dirty="0" smtClean="0">
                <a:solidFill>
                  <a:srgbClr val="000000"/>
                </a:solidFill>
                <a:cs typeface="Arial" pitchFamily="34" charset="0"/>
              </a:rPr>
              <a:t>Possible Patient Impact: Approximately 84 Patients</a:t>
            </a:r>
            <a:endParaRPr lang="en-US" sz="2000" dirty="0">
              <a:solidFill>
                <a:srgbClr val="000000"/>
              </a:solidFill>
              <a:cs typeface="Arial" pitchFamily="34" charset="0"/>
            </a:endParaRPr>
          </a:p>
        </p:txBody>
      </p:sp>
    </p:spTree>
    <p:extLst>
      <p:ext uri="{BB962C8B-B14F-4D97-AF65-F5344CB8AC3E}">
        <p14:creationId xmlns:p14="http://schemas.microsoft.com/office/powerpoint/2010/main" val="13114270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MorphaBond</a:t>
            </a:r>
            <a:r>
              <a:rPr lang="en-US" dirty="0"/>
              <a:t> ER</a:t>
            </a:r>
            <a:r>
              <a:rPr lang="en-US" baseline="30000" dirty="0"/>
              <a:t>®</a:t>
            </a:r>
            <a:endParaRPr lang="en-US" dirty="0"/>
          </a:p>
        </p:txBody>
      </p:sp>
      <p:sp>
        <p:nvSpPr>
          <p:cNvPr id="4" name="Slide Number Placeholder 3"/>
          <p:cNvSpPr>
            <a:spLocks noGrp="1"/>
          </p:cNvSpPr>
          <p:nvPr>
            <p:ph type="sldNum" sz="quarter" idx="11"/>
          </p:nvPr>
        </p:nvSpPr>
        <p:spPr/>
        <p:txBody>
          <a:bodyPr/>
          <a:lstStyle/>
          <a:p>
            <a:pPr>
              <a:defRPr/>
            </a:pPr>
            <a:r>
              <a:rPr lang="en-US" altLang="en-US" smtClean="0">
                <a:solidFill>
                  <a:srgbClr val="000000"/>
                </a:solidFill>
              </a:rPr>
              <a:t>Slide </a:t>
            </a:r>
            <a:fld id="{8DE3B031-7C70-4991-8DFB-9E9DDFF7991E}" type="slidenum">
              <a:rPr lang="en-US" altLang="en-US" smtClean="0">
                <a:solidFill>
                  <a:srgbClr val="000000"/>
                </a:solidFill>
              </a:rPr>
              <a:pPr>
                <a:defRPr/>
              </a:pPr>
              <a:t>28</a:t>
            </a:fld>
            <a:endParaRPr lang="en-US" altLang="en-US" dirty="0">
              <a:solidFill>
                <a:srgbClr val="000000"/>
              </a:solidFill>
            </a:endParaRPr>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2334660649"/>
              </p:ext>
            </p:extLst>
          </p:nvPr>
        </p:nvGraphicFramePr>
        <p:xfrm>
          <a:off x="304800" y="1635960"/>
          <a:ext cx="8456220" cy="3055919"/>
        </p:xfrm>
        <a:graphic>
          <a:graphicData uri="http://schemas.openxmlformats.org/drawingml/2006/table">
            <a:tbl>
              <a:tblPr firstRow="1" firstCol="1" bandRow="1"/>
              <a:tblGrid>
                <a:gridCol w="909452"/>
                <a:gridCol w="783771"/>
                <a:gridCol w="949389"/>
                <a:gridCol w="705534"/>
                <a:gridCol w="1085437"/>
                <a:gridCol w="814077"/>
                <a:gridCol w="772140"/>
                <a:gridCol w="856014"/>
                <a:gridCol w="915388"/>
                <a:gridCol w="665018"/>
              </a:tblGrid>
              <a:tr h="763979">
                <a:tc>
                  <a:txBody>
                    <a:bodyPr/>
                    <a:lstStyle/>
                    <a:p>
                      <a:pPr marL="0" marR="0" algn="ctr">
                        <a:lnSpc>
                          <a:spcPct val="115000"/>
                        </a:lnSpc>
                        <a:spcBef>
                          <a:spcPts val="0"/>
                        </a:spcBef>
                        <a:spcAft>
                          <a:spcPts val="0"/>
                        </a:spcAft>
                      </a:pPr>
                      <a:r>
                        <a:rPr lang="en-US" sz="1000" b="1" dirty="0">
                          <a:effectLst/>
                          <a:latin typeface="Arial"/>
                          <a:ea typeface="Calibri"/>
                          <a:cs typeface="Times New Roman"/>
                        </a:rPr>
                        <a:t>Medication</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Active Ingredient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Strengths</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Dosage Form</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Route of Administration</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Dosing Schedule</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Cost/unit*</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Units Dispensed </a:t>
                      </a:r>
                      <a:r>
                        <a:rPr lang="en-US" sz="1000" b="1" dirty="0" smtClean="0">
                          <a:effectLst/>
                          <a:latin typeface="Arial"/>
                          <a:ea typeface="Calibri"/>
                          <a:cs typeface="Times New Roman"/>
                        </a:rPr>
                        <a:t>2016</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Approximate Cost </a:t>
                      </a:r>
                      <a:r>
                        <a:rPr lang="en-US" sz="1000" b="1" dirty="0" smtClean="0">
                          <a:effectLst/>
                          <a:latin typeface="Arial"/>
                          <a:ea typeface="Calibri"/>
                          <a:cs typeface="Times New Roman"/>
                        </a:rPr>
                        <a:t>2016</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ADP Efficacy</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254660">
                <a:tc rowSpan="4">
                  <a:txBody>
                    <a:bodyPr/>
                    <a:lstStyle/>
                    <a:p>
                      <a:pPr marL="0" marR="0">
                        <a:lnSpc>
                          <a:spcPct val="115000"/>
                        </a:lnSpc>
                        <a:spcBef>
                          <a:spcPts val="0"/>
                        </a:spcBef>
                        <a:spcAft>
                          <a:spcPts val="0"/>
                        </a:spcAft>
                      </a:pPr>
                      <a:r>
                        <a:rPr lang="en-US" sz="1000" baseline="0" dirty="0" err="1" smtClean="0">
                          <a:effectLst/>
                          <a:latin typeface="Arial"/>
                          <a:ea typeface="Calibri"/>
                          <a:cs typeface="Times New Roman"/>
                        </a:rPr>
                        <a:t>MorphaBond</a:t>
                      </a:r>
                      <a:r>
                        <a:rPr lang="en-US" sz="1000" baseline="0" dirty="0" smtClean="0">
                          <a:effectLst/>
                          <a:latin typeface="Arial"/>
                          <a:ea typeface="Calibri"/>
                          <a:cs typeface="Times New Roman"/>
                        </a:rPr>
                        <a:t> ER</a:t>
                      </a:r>
                      <a:r>
                        <a:rPr lang="en-US" sz="1000" baseline="30000" dirty="0" smtClean="0">
                          <a:effectLst/>
                          <a:latin typeface="Arial"/>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4">
                  <a:txBody>
                    <a:bodyPr/>
                    <a:lstStyle/>
                    <a:p>
                      <a:pPr marL="0" marR="0" algn="ctr">
                        <a:lnSpc>
                          <a:spcPct val="115000"/>
                        </a:lnSpc>
                        <a:spcBef>
                          <a:spcPts val="0"/>
                        </a:spcBef>
                        <a:spcAft>
                          <a:spcPts val="0"/>
                        </a:spcAft>
                      </a:pPr>
                      <a:r>
                        <a:rPr lang="en-US" sz="1000" dirty="0">
                          <a:effectLst/>
                          <a:latin typeface="Arial"/>
                          <a:ea typeface="Calibri"/>
                          <a:cs typeface="Times New Roman"/>
                        </a:rPr>
                        <a:t>morphine </a:t>
                      </a:r>
                      <a:r>
                        <a:rPr lang="en-US" sz="1000" dirty="0" smtClean="0">
                          <a:effectLst/>
                          <a:latin typeface="Arial"/>
                          <a:ea typeface="Calibri"/>
                          <a:cs typeface="Times New Roman"/>
                        </a:rPr>
                        <a:t>sulfate</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15 mg</a:t>
                      </a:r>
                      <a:endParaRPr lang="en-US" sz="1000" kern="1200" dirty="0">
                        <a:solidFill>
                          <a:schemeClr val="tx1"/>
                        </a:solidFill>
                        <a:effectLst/>
                        <a:latin typeface="Arial"/>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4">
                  <a:txBody>
                    <a:bodyPr/>
                    <a:lstStyle/>
                    <a:p>
                      <a:pPr marL="0" marR="0" algn="ctr">
                        <a:lnSpc>
                          <a:spcPct val="115000"/>
                        </a:lnSpc>
                        <a:spcBef>
                          <a:spcPts val="0"/>
                        </a:spcBef>
                        <a:spcAft>
                          <a:spcPts val="0"/>
                        </a:spcAft>
                      </a:pPr>
                      <a:r>
                        <a:rPr lang="en-US" sz="1000" dirty="0">
                          <a:effectLst/>
                          <a:latin typeface="Arial"/>
                          <a:ea typeface="Calibri"/>
                          <a:cs typeface="Times New Roman"/>
                        </a:rPr>
                        <a:t>extended-release capsule</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4">
                  <a:txBody>
                    <a:bodyPr/>
                    <a:lstStyle/>
                    <a:p>
                      <a:pPr marL="0" marR="0" algn="ctr">
                        <a:lnSpc>
                          <a:spcPct val="115000"/>
                        </a:lnSpc>
                        <a:spcBef>
                          <a:spcPts val="0"/>
                        </a:spcBef>
                        <a:spcAft>
                          <a:spcPts val="0"/>
                        </a:spcAft>
                      </a:pPr>
                      <a:r>
                        <a:rPr lang="en-US" sz="1000" dirty="0">
                          <a:effectLst/>
                          <a:latin typeface="Arial"/>
                          <a:ea typeface="Calibri"/>
                          <a:cs typeface="Times New Roman"/>
                        </a:rPr>
                        <a:t>Oral</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4">
                  <a:txBody>
                    <a:bodyPr/>
                    <a:lstStyle/>
                    <a:p>
                      <a:pPr marL="0" marR="0" algn="ctr">
                        <a:lnSpc>
                          <a:spcPct val="115000"/>
                        </a:lnSpc>
                        <a:spcBef>
                          <a:spcPts val="0"/>
                        </a:spcBef>
                        <a:spcAft>
                          <a:spcPts val="0"/>
                        </a:spcAft>
                      </a:pPr>
                      <a:r>
                        <a:rPr lang="en-US" sz="1000" dirty="0">
                          <a:effectLst/>
                          <a:latin typeface="Arial"/>
                          <a:ea typeface="Calibri"/>
                          <a:cs typeface="Times New Roman"/>
                        </a:rPr>
                        <a:t>Q12H </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a:t>
                      </a:r>
                      <a:r>
                        <a:rPr lang="en-US" sz="1000" dirty="0" smtClean="0">
                          <a:effectLst/>
                          <a:latin typeface="Arial"/>
                          <a:ea typeface="Calibri"/>
                          <a:cs typeface="Times New Roman"/>
                        </a:rPr>
                        <a:t>5.40</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4">
                  <a:txBody>
                    <a:bodyPr/>
                    <a:lstStyle/>
                    <a:p>
                      <a:pPr marL="0" marR="0" algn="ctr">
                        <a:lnSpc>
                          <a:spcPct val="115000"/>
                        </a:lnSpc>
                        <a:spcBef>
                          <a:spcPts val="0"/>
                        </a:spcBef>
                        <a:spcAft>
                          <a:spcPts val="0"/>
                        </a:spcAft>
                      </a:pPr>
                      <a:r>
                        <a:rPr lang="en-US" sz="1000" dirty="0">
                          <a:effectLst/>
                          <a:latin typeface="Arial"/>
                          <a:ea typeface="Calibri"/>
                          <a:cs typeface="Times New Roman"/>
                        </a:rPr>
                        <a:t>Category II</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254660">
                <a:tc vMerge="1">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30</a:t>
                      </a:r>
                      <a:r>
                        <a:rPr lang="en-US" sz="1000" baseline="0" dirty="0" smtClean="0">
                          <a:effectLst/>
                          <a:latin typeface="Arial"/>
                          <a:ea typeface="Calibri"/>
                          <a:cs typeface="Times New Roman"/>
                        </a:rPr>
                        <a:t> mg</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$10.80</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254660">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60 </a:t>
                      </a:r>
                      <a:r>
                        <a:rPr lang="en-US" sz="1000" dirty="0" smtClean="0">
                          <a:effectLst/>
                          <a:latin typeface="Arial"/>
                          <a:ea typeface="Calibri"/>
                          <a:cs typeface="Times New Roman"/>
                        </a:rPr>
                        <a:t>mg</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a:t>
                      </a:r>
                      <a:r>
                        <a:rPr lang="en-US" sz="1000" dirty="0" smtClean="0">
                          <a:effectLst/>
                          <a:latin typeface="Arial"/>
                          <a:ea typeface="Calibri"/>
                          <a:cs typeface="Times New Roman"/>
                        </a:rPr>
                        <a:t>16.98</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r>
              <a:tr h="254660">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100 </a:t>
                      </a:r>
                      <a:r>
                        <a:rPr lang="en-US" sz="1000" dirty="0" smtClean="0">
                          <a:effectLst/>
                          <a:latin typeface="Arial"/>
                          <a:ea typeface="Calibri"/>
                          <a:cs typeface="Times New Roman"/>
                        </a:rPr>
                        <a:t>mg</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$28.30</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r>
              <a:tr h="254660">
                <a:tc rowSpan="5">
                  <a:txBody>
                    <a:bodyPr/>
                    <a:lstStyle/>
                    <a:p>
                      <a:pPr marL="0" marR="0">
                        <a:lnSpc>
                          <a:spcPct val="115000"/>
                        </a:lnSpc>
                        <a:spcBef>
                          <a:spcPts val="0"/>
                        </a:spcBef>
                        <a:spcAft>
                          <a:spcPts val="0"/>
                        </a:spcAft>
                      </a:pPr>
                      <a:r>
                        <a:rPr lang="en-US" sz="1000" dirty="0" smtClean="0">
                          <a:effectLst/>
                          <a:latin typeface="Arial"/>
                          <a:ea typeface="Calibri"/>
                          <a:cs typeface="Times New Roman"/>
                        </a:rPr>
                        <a:t>M</a:t>
                      </a:r>
                      <a:r>
                        <a:rPr lang="en-US" sz="1000" baseline="0" dirty="0" smtClean="0">
                          <a:effectLst/>
                          <a:latin typeface="Arial"/>
                          <a:ea typeface="Calibri"/>
                          <a:cs typeface="Times New Roman"/>
                        </a:rPr>
                        <a:t>orphine ER tablets</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5">
                  <a:txBody>
                    <a:bodyPr/>
                    <a:lstStyle/>
                    <a:p>
                      <a:pPr marL="0" marR="0" algn="ctr">
                        <a:lnSpc>
                          <a:spcPct val="115000"/>
                        </a:lnSpc>
                        <a:spcBef>
                          <a:spcPts val="0"/>
                        </a:spcBef>
                        <a:spcAft>
                          <a:spcPts val="0"/>
                        </a:spcAft>
                      </a:pPr>
                      <a:r>
                        <a:rPr lang="en-US" sz="1000" dirty="0">
                          <a:effectLst/>
                          <a:latin typeface="Arial"/>
                          <a:ea typeface="Calibri"/>
                          <a:cs typeface="Times New Roman"/>
                        </a:rPr>
                        <a:t>morphine sulfate</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15 mg</a:t>
                      </a:r>
                      <a:endParaRPr lang="en-US" sz="1000" kern="1200" dirty="0">
                        <a:solidFill>
                          <a:schemeClr val="tx1"/>
                        </a:solidFill>
                        <a:effectLst/>
                        <a:latin typeface="Arial"/>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5">
                  <a:txBody>
                    <a:bodyPr/>
                    <a:lstStyle/>
                    <a:p>
                      <a:pPr marL="0" marR="0" algn="ctr">
                        <a:lnSpc>
                          <a:spcPct val="115000"/>
                        </a:lnSpc>
                        <a:spcBef>
                          <a:spcPts val="0"/>
                        </a:spcBef>
                        <a:spcAft>
                          <a:spcPts val="0"/>
                        </a:spcAft>
                      </a:pPr>
                      <a:r>
                        <a:rPr lang="en-US" sz="1000" dirty="0">
                          <a:effectLst/>
                          <a:latin typeface="Arial"/>
                          <a:ea typeface="Calibri"/>
                          <a:cs typeface="Times New Roman"/>
                        </a:rPr>
                        <a:t>extended-release tablet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5">
                  <a:txBody>
                    <a:bodyPr/>
                    <a:lstStyle/>
                    <a:p>
                      <a:pPr marL="0" marR="0" algn="ctr">
                        <a:lnSpc>
                          <a:spcPct val="115000"/>
                        </a:lnSpc>
                        <a:spcBef>
                          <a:spcPts val="0"/>
                        </a:spcBef>
                        <a:spcAft>
                          <a:spcPts val="0"/>
                        </a:spcAft>
                      </a:pPr>
                      <a:r>
                        <a:rPr lang="en-US" sz="1000" dirty="0">
                          <a:effectLst/>
                          <a:latin typeface="Arial"/>
                          <a:ea typeface="Calibri"/>
                          <a:cs typeface="Times New Roman"/>
                        </a:rPr>
                        <a:t>Oral</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5">
                  <a:txBody>
                    <a:bodyPr/>
                    <a:lstStyle/>
                    <a:p>
                      <a:pPr marL="0" marR="0" algn="ctr">
                        <a:lnSpc>
                          <a:spcPct val="115000"/>
                        </a:lnSpc>
                        <a:spcBef>
                          <a:spcPts val="0"/>
                        </a:spcBef>
                        <a:spcAft>
                          <a:spcPts val="0"/>
                        </a:spcAft>
                      </a:pPr>
                      <a:r>
                        <a:rPr lang="en-US" sz="1000" dirty="0">
                          <a:effectLst/>
                          <a:latin typeface="Arial"/>
                          <a:ea typeface="Calibri"/>
                          <a:cs typeface="Times New Roman"/>
                        </a:rPr>
                        <a:t>Q12H or Q8H</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fontAlgn="b"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$0.60</a:t>
                      </a:r>
                      <a:endParaRPr lang="en-US" sz="1000" kern="1200" dirty="0">
                        <a:solidFill>
                          <a:schemeClr val="tx1"/>
                        </a:solidFill>
                        <a:effectLst/>
                        <a:latin typeface="Arial"/>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a:solidFill>
                            <a:srgbClr val="000000"/>
                          </a:solidFill>
                          <a:effectLst/>
                          <a:latin typeface="Arial"/>
                        </a:rPr>
                        <a:t>3,418,799</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a:solidFill>
                            <a:srgbClr val="000000"/>
                          </a:solidFill>
                          <a:effectLst/>
                          <a:latin typeface="Arial"/>
                        </a:rPr>
                        <a:t>$2,056,407.60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5">
                  <a:txBody>
                    <a:bodyPr/>
                    <a:lstStyle/>
                    <a:p>
                      <a:pPr marL="0" marR="0" algn="ctr">
                        <a:lnSpc>
                          <a:spcPct val="115000"/>
                        </a:lnSpc>
                        <a:spcBef>
                          <a:spcPts val="0"/>
                        </a:spcBef>
                        <a:spcAft>
                          <a:spcPts val="0"/>
                        </a:spcAft>
                      </a:pPr>
                      <a:r>
                        <a:rPr lang="en-US" sz="1000" dirty="0">
                          <a:effectLst/>
                          <a:latin typeface="Arial"/>
                          <a:ea typeface="Calibri"/>
                          <a:cs typeface="Times New Roman"/>
                        </a:rPr>
                        <a:t>N/A</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254660">
                <a:tc vMerge="1">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a:solidFill>
                            <a:schemeClr val="tx1"/>
                          </a:solidFill>
                          <a:effectLst/>
                          <a:latin typeface="Arial"/>
                          <a:ea typeface="Calibri"/>
                          <a:cs typeface="Times New Roman"/>
                        </a:rPr>
                        <a:t>30 mg</a:t>
                      </a: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fontAlgn="b"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$1.14</a:t>
                      </a:r>
                      <a:endParaRPr lang="en-US" sz="1000" kern="1200" dirty="0">
                        <a:solidFill>
                          <a:schemeClr val="tx1"/>
                        </a:solidFill>
                        <a:effectLst/>
                        <a:latin typeface="Arial"/>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dirty="0">
                          <a:solidFill>
                            <a:srgbClr val="000000"/>
                          </a:solidFill>
                          <a:effectLst/>
                          <a:latin typeface="Arial"/>
                        </a:rPr>
                        <a:t>2,839,373</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dirty="0">
                          <a:solidFill>
                            <a:srgbClr val="000000"/>
                          </a:solidFill>
                          <a:effectLst/>
                          <a:latin typeface="Arial"/>
                        </a:rPr>
                        <a:t>$3,245,971.21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254660">
                <a:tc vMerge="1">
                  <a:txBody>
                    <a:bodyPr/>
                    <a:lstStyle/>
                    <a:p>
                      <a:endParaRPr lang="en-US"/>
                    </a:p>
                  </a:txBody>
                  <a:tcPr/>
                </a:tc>
                <a:tc vMerge="1">
                  <a:txBody>
                    <a:bodyPr/>
                    <a:lstStyle/>
                    <a:p>
                      <a:endParaRPr lang="en-US"/>
                    </a:p>
                  </a:txBody>
                  <a:tcPr/>
                </a:tc>
                <a:tc>
                  <a:txBody>
                    <a:bodyPr/>
                    <a:lstStyle/>
                    <a:p>
                      <a:pPr marL="0" marR="0" algn="ctr" defTabSz="457200" rtl="0" eaLnBrk="1" latinLnBrk="0" hangingPunct="1">
                        <a:lnSpc>
                          <a:spcPct val="115000"/>
                        </a:lnSpc>
                        <a:spcBef>
                          <a:spcPts val="0"/>
                        </a:spcBef>
                        <a:spcAft>
                          <a:spcPts val="0"/>
                        </a:spcAft>
                      </a:pPr>
                      <a:r>
                        <a:rPr lang="en-US" sz="1000" kern="1200" dirty="0">
                          <a:solidFill>
                            <a:schemeClr val="tx1"/>
                          </a:solidFill>
                          <a:effectLst/>
                          <a:latin typeface="Arial"/>
                          <a:ea typeface="Calibri"/>
                          <a:cs typeface="Times New Roman"/>
                        </a:rPr>
                        <a:t>60 mg</a:t>
                      </a: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defTabSz="457200" rtl="0" eaLnBrk="1" fontAlgn="b"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$2.23</a:t>
                      </a:r>
                      <a:endParaRPr lang="en-US" sz="1000" kern="1200" dirty="0">
                        <a:solidFill>
                          <a:schemeClr val="tx1"/>
                        </a:solidFill>
                        <a:effectLst/>
                        <a:latin typeface="Arial"/>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dirty="0">
                          <a:solidFill>
                            <a:srgbClr val="000000"/>
                          </a:solidFill>
                          <a:effectLst/>
                          <a:latin typeface="Arial"/>
                        </a:rPr>
                        <a:t>1,336,022</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dirty="0">
                          <a:solidFill>
                            <a:srgbClr val="000000"/>
                          </a:solidFill>
                          <a:effectLst/>
                          <a:latin typeface="Arial"/>
                        </a:rPr>
                        <a:t>$2,980,130.67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r h="254660">
                <a:tc vMerge="1">
                  <a:txBody>
                    <a:bodyPr/>
                    <a:lstStyle/>
                    <a:p>
                      <a:endParaRPr lang="en-US"/>
                    </a:p>
                  </a:txBody>
                  <a:tcPr/>
                </a:tc>
                <a:tc vMerge="1">
                  <a:txBody>
                    <a:bodyPr/>
                    <a:lstStyle/>
                    <a:p>
                      <a:endParaRPr lang="en-US"/>
                    </a:p>
                  </a:txBody>
                  <a:tcPr/>
                </a:tc>
                <a:tc>
                  <a:txBody>
                    <a:bodyPr/>
                    <a:lstStyle/>
                    <a:p>
                      <a:pPr marL="0" marR="0" algn="ctr" defTabSz="457200" rtl="0" eaLnBrk="1" latinLnBrk="0" hangingPunct="1">
                        <a:lnSpc>
                          <a:spcPct val="115000"/>
                        </a:lnSpc>
                        <a:spcBef>
                          <a:spcPts val="0"/>
                        </a:spcBef>
                        <a:spcAft>
                          <a:spcPts val="0"/>
                        </a:spcAft>
                      </a:pPr>
                      <a:r>
                        <a:rPr lang="en-US" sz="1000" kern="1200" dirty="0">
                          <a:solidFill>
                            <a:schemeClr val="tx1"/>
                          </a:solidFill>
                          <a:effectLst/>
                          <a:latin typeface="Arial"/>
                          <a:ea typeface="Calibri"/>
                          <a:cs typeface="Times New Roman"/>
                        </a:rPr>
                        <a:t>100 mg</a:t>
                      </a: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defTabSz="457200" rtl="0" eaLnBrk="1" fontAlgn="b"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$3.30</a:t>
                      </a:r>
                      <a:endParaRPr lang="en-US" sz="1000" kern="1200" dirty="0">
                        <a:solidFill>
                          <a:schemeClr val="tx1"/>
                        </a:solidFill>
                        <a:effectLst/>
                        <a:latin typeface="Arial"/>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a:solidFill>
                            <a:srgbClr val="000000"/>
                          </a:solidFill>
                          <a:effectLst/>
                          <a:latin typeface="Arial"/>
                        </a:rPr>
                        <a:t>470,586</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dirty="0">
                          <a:solidFill>
                            <a:srgbClr val="000000"/>
                          </a:solidFill>
                          <a:effectLst/>
                          <a:latin typeface="Arial"/>
                        </a:rPr>
                        <a:t>$1,551,192.63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r h="254660">
                <a:tc vMerge="1">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200 mg</a:t>
                      </a:r>
                      <a:endParaRPr lang="en-US" sz="1000" kern="1200" dirty="0">
                        <a:solidFill>
                          <a:schemeClr val="tx1"/>
                        </a:solidFill>
                        <a:effectLst/>
                        <a:latin typeface="Arial"/>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fontAlgn="b"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$5.99</a:t>
                      </a:r>
                      <a:endParaRPr lang="en-US" sz="1000" kern="1200" dirty="0">
                        <a:solidFill>
                          <a:schemeClr val="tx1"/>
                        </a:solidFill>
                        <a:effectLst/>
                        <a:latin typeface="Arial"/>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dirty="0">
                          <a:solidFill>
                            <a:srgbClr val="000000"/>
                          </a:solidFill>
                          <a:effectLst/>
                          <a:latin typeface="Arial"/>
                        </a:rPr>
                        <a:t>44,189</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dirty="0">
                          <a:solidFill>
                            <a:srgbClr val="000000"/>
                          </a:solidFill>
                          <a:effectLst/>
                          <a:latin typeface="Arial"/>
                        </a:rPr>
                        <a:t>$264,904.22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bl>
          </a:graphicData>
        </a:graphic>
      </p:graphicFrame>
      <p:sp>
        <p:nvSpPr>
          <p:cNvPr id="6" name="TextBox 5"/>
          <p:cNvSpPr txBox="1"/>
          <p:nvPr/>
        </p:nvSpPr>
        <p:spPr>
          <a:xfrm>
            <a:off x="430481" y="1174295"/>
            <a:ext cx="8330539" cy="461665"/>
          </a:xfrm>
          <a:prstGeom prst="rect">
            <a:avLst/>
          </a:prstGeom>
          <a:noFill/>
        </p:spPr>
        <p:txBody>
          <a:bodyPr wrap="square" rtlCol="0">
            <a:spAutoFit/>
          </a:bodyPr>
          <a:lstStyle/>
          <a:p>
            <a:pPr algn="ctr" fontAlgn="base">
              <a:spcBef>
                <a:spcPct val="0"/>
              </a:spcBef>
              <a:spcAft>
                <a:spcPct val="0"/>
              </a:spcAft>
            </a:pPr>
            <a:r>
              <a:rPr lang="en-US" sz="2400" b="1" dirty="0" err="1" smtClean="0">
                <a:solidFill>
                  <a:srgbClr val="000000"/>
                </a:solidFill>
                <a:cs typeface="Arial" pitchFamily="34" charset="0"/>
              </a:rPr>
              <a:t>MorphaBond</a:t>
            </a:r>
            <a:r>
              <a:rPr lang="en-US" sz="2400" b="1" dirty="0" smtClean="0">
                <a:solidFill>
                  <a:srgbClr val="000000"/>
                </a:solidFill>
                <a:cs typeface="Arial" pitchFamily="34" charset="0"/>
              </a:rPr>
              <a:t> ER</a:t>
            </a:r>
            <a:r>
              <a:rPr lang="en-US" sz="2400" b="1" baseline="30000" dirty="0" smtClean="0">
                <a:solidFill>
                  <a:srgbClr val="000000"/>
                </a:solidFill>
                <a:cs typeface="Arial" pitchFamily="34" charset="0"/>
              </a:rPr>
              <a:t>®</a:t>
            </a:r>
            <a:r>
              <a:rPr lang="en-US" sz="2400" b="1" dirty="0" smtClean="0">
                <a:solidFill>
                  <a:srgbClr val="000000"/>
                </a:solidFill>
                <a:cs typeface="Arial" pitchFamily="34" charset="0"/>
              </a:rPr>
              <a:t> </a:t>
            </a:r>
            <a:r>
              <a:rPr lang="en-US" sz="2400" b="1" dirty="0">
                <a:solidFill>
                  <a:srgbClr val="000000"/>
                </a:solidFill>
                <a:cs typeface="Arial" pitchFamily="34" charset="0"/>
              </a:rPr>
              <a:t>and </a:t>
            </a:r>
            <a:r>
              <a:rPr lang="en-US" sz="2400" b="1" dirty="0" smtClean="0">
                <a:solidFill>
                  <a:srgbClr val="000000"/>
                </a:solidFill>
                <a:cs typeface="Arial" pitchFamily="34" charset="0"/>
              </a:rPr>
              <a:t>Morphine Extended-Release Tablet </a:t>
            </a:r>
            <a:endParaRPr lang="en-US" sz="2400" dirty="0">
              <a:solidFill>
                <a:srgbClr val="000000"/>
              </a:solidFill>
              <a:cs typeface="Arial" pitchFamily="34" charset="0"/>
            </a:endParaRPr>
          </a:p>
        </p:txBody>
      </p:sp>
      <p:sp>
        <p:nvSpPr>
          <p:cNvPr id="7" name="TextBox 6"/>
          <p:cNvSpPr txBox="1"/>
          <p:nvPr/>
        </p:nvSpPr>
        <p:spPr>
          <a:xfrm>
            <a:off x="692727" y="4711166"/>
            <a:ext cx="7433953" cy="430887"/>
          </a:xfrm>
          <a:prstGeom prst="rect">
            <a:avLst/>
          </a:prstGeom>
          <a:noFill/>
        </p:spPr>
        <p:txBody>
          <a:bodyPr wrap="square" rtlCol="0">
            <a:spAutoFit/>
          </a:bodyPr>
          <a:lstStyle/>
          <a:p>
            <a:pPr fontAlgn="base">
              <a:spcBef>
                <a:spcPct val="0"/>
              </a:spcBef>
              <a:spcAft>
                <a:spcPct val="0"/>
              </a:spcAft>
            </a:pPr>
            <a:r>
              <a:rPr lang="en-US" sz="1100" dirty="0">
                <a:solidFill>
                  <a:srgbClr val="000000"/>
                </a:solidFill>
                <a:cs typeface="Arial" pitchFamily="34" charset="0"/>
              </a:rPr>
              <a:t>*Wholesale acquisition cost per Online Red Book as of </a:t>
            </a:r>
            <a:r>
              <a:rPr lang="en-US" sz="1100" dirty="0" smtClean="0">
                <a:solidFill>
                  <a:srgbClr val="000000"/>
                </a:solidFill>
                <a:cs typeface="Arial" pitchFamily="34" charset="0"/>
              </a:rPr>
              <a:t>3/15/2016			Yellow=List A</a:t>
            </a:r>
            <a:endParaRPr lang="en-US" sz="1100" dirty="0">
              <a:solidFill>
                <a:srgbClr val="000000"/>
              </a:solidFill>
              <a:cs typeface="Arial" pitchFamily="34" charset="0"/>
            </a:endParaRPr>
          </a:p>
          <a:p>
            <a:pPr fontAlgn="base">
              <a:spcBef>
                <a:spcPct val="0"/>
              </a:spcBef>
              <a:spcAft>
                <a:spcPct val="0"/>
              </a:spcAft>
            </a:pPr>
            <a:r>
              <a:rPr lang="en-US" sz="1100" dirty="0">
                <a:solidFill>
                  <a:srgbClr val="000000"/>
                </a:solidFill>
                <a:cs typeface="Arial" pitchFamily="34" charset="0"/>
              </a:rPr>
              <a:t>ADP=abuse-deterrent property, </a:t>
            </a:r>
            <a:r>
              <a:rPr lang="en-US" sz="1100" dirty="0" smtClean="0">
                <a:solidFill>
                  <a:srgbClr val="000000"/>
                </a:solidFill>
                <a:cs typeface="Arial" pitchFamily="34" charset="0"/>
              </a:rPr>
              <a:t>Q8H=every 8 hours, Q12H=every </a:t>
            </a:r>
            <a:r>
              <a:rPr lang="en-US" sz="1100" dirty="0">
                <a:solidFill>
                  <a:srgbClr val="000000"/>
                </a:solidFill>
                <a:cs typeface="Arial" pitchFamily="34" charset="0"/>
              </a:rPr>
              <a:t>12 hours, Q24H=every 24 </a:t>
            </a:r>
            <a:r>
              <a:rPr lang="en-US" sz="1100" dirty="0" smtClean="0">
                <a:solidFill>
                  <a:srgbClr val="000000"/>
                </a:solidFill>
                <a:cs typeface="Arial" pitchFamily="34" charset="0"/>
              </a:rPr>
              <a:t>hours	Green=List B</a:t>
            </a:r>
            <a:endParaRPr lang="en-US" sz="1100" dirty="0">
              <a:solidFill>
                <a:srgbClr val="000000"/>
              </a:solidFill>
              <a:cs typeface="Arial" pitchFamily="34" charset="0"/>
            </a:endParaRPr>
          </a:p>
        </p:txBody>
      </p:sp>
      <p:sp>
        <p:nvSpPr>
          <p:cNvPr id="9" name="TextBox 8"/>
          <p:cNvSpPr txBox="1"/>
          <p:nvPr/>
        </p:nvSpPr>
        <p:spPr>
          <a:xfrm>
            <a:off x="537357" y="5095330"/>
            <a:ext cx="7689271" cy="1631216"/>
          </a:xfrm>
          <a:prstGeom prst="rect">
            <a:avLst/>
          </a:prstGeom>
          <a:noFill/>
        </p:spPr>
        <p:txBody>
          <a:bodyPr wrap="square" rtlCol="0">
            <a:spAutoFit/>
          </a:bodyPr>
          <a:lstStyle/>
          <a:p>
            <a:pPr fontAlgn="base">
              <a:spcBef>
                <a:spcPct val="0"/>
              </a:spcBef>
              <a:spcAft>
                <a:spcPct val="0"/>
              </a:spcAft>
            </a:pPr>
            <a:r>
              <a:rPr lang="en-US" sz="2000" dirty="0">
                <a:solidFill>
                  <a:srgbClr val="000000"/>
                </a:solidFill>
                <a:cs typeface="Arial" pitchFamily="34" charset="0"/>
              </a:rPr>
              <a:t>Cost of </a:t>
            </a:r>
            <a:r>
              <a:rPr lang="en-US" sz="2000" dirty="0" smtClean="0">
                <a:solidFill>
                  <a:srgbClr val="000000"/>
                </a:solidFill>
                <a:cs typeface="Arial" pitchFamily="34" charset="0"/>
              </a:rPr>
              <a:t>Substitution (100% Conversion): $71,631,075</a:t>
            </a:r>
          </a:p>
          <a:p>
            <a:pPr fontAlgn="base">
              <a:spcBef>
                <a:spcPct val="0"/>
              </a:spcBef>
              <a:spcAft>
                <a:spcPct val="0"/>
              </a:spcAft>
            </a:pPr>
            <a:r>
              <a:rPr lang="en-US" sz="2000" dirty="0" smtClean="0">
                <a:solidFill>
                  <a:srgbClr val="000000"/>
                </a:solidFill>
                <a:cs typeface="Arial" pitchFamily="34" charset="0"/>
              </a:rPr>
              <a:t>Cost of Substitution (75% Conversion): $53,723,306</a:t>
            </a:r>
            <a:endParaRPr lang="en-US" sz="2000" dirty="0">
              <a:solidFill>
                <a:srgbClr val="000000"/>
              </a:solidFill>
              <a:cs typeface="Arial" pitchFamily="34" charset="0"/>
            </a:endParaRPr>
          </a:p>
          <a:p>
            <a:pPr fontAlgn="base">
              <a:spcBef>
                <a:spcPct val="0"/>
              </a:spcBef>
              <a:spcAft>
                <a:spcPct val="0"/>
              </a:spcAft>
            </a:pPr>
            <a:r>
              <a:rPr lang="en-US" sz="2000" dirty="0" smtClean="0">
                <a:solidFill>
                  <a:srgbClr val="000000"/>
                </a:solidFill>
                <a:cs typeface="Arial" pitchFamily="34" charset="0"/>
              </a:rPr>
              <a:t>Cost of Substitution (50% Conversion): $35,815,537</a:t>
            </a:r>
          </a:p>
          <a:p>
            <a:pPr fontAlgn="base">
              <a:spcBef>
                <a:spcPct val="0"/>
              </a:spcBef>
              <a:spcAft>
                <a:spcPct val="0"/>
              </a:spcAft>
            </a:pPr>
            <a:r>
              <a:rPr lang="en-US" sz="2000" dirty="0" smtClean="0">
                <a:solidFill>
                  <a:srgbClr val="000000"/>
                </a:solidFill>
                <a:cs typeface="Arial" pitchFamily="34" charset="0"/>
              </a:rPr>
              <a:t>Percent Change in Cost: 709.32% Increase in Cost</a:t>
            </a:r>
          </a:p>
          <a:p>
            <a:pPr fontAlgn="base">
              <a:spcBef>
                <a:spcPct val="0"/>
              </a:spcBef>
              <a:spcAft>
                <a:spcPct val="0"/>
              </a:spcAft>
            </a:pPr>
            <a:r>
              <a:rPr lang="en-US" sz="2000" dirty="0" smtClean="0">
                <a:solidFill>
                  <a:srgbClr val="000000"/>
                </a:solidFill>
                <a:cs typeface="Arial" pitchFamily="34" charset="0"/>
              </a:rPr>
              <a:t>Possible Patient Impact: Approximately 33,515 Patients</a:t>
            </a:r>
            <a:endParaRPr lang="en-US" sz="2000" dirty="0">
              <a:solidFill>
                <a:srgbClr val="000000"/>
              </a:solidFill>
              <a:cs typeface="Arial" pitchFamily="34" charset="0"/>
            </a:endParaRPr>
          </a:p>
        </p:txBody>
      </p:sp>
    </p:spTree>
    <p:extLst>
      <p:ext uri="{BB962C8B-B14F-4D97-AF65-F5344CB8AC3E}">
        <p14:creationId xmlns:p14="http://schemas.microsoft.com/office/powerpoint/2010/main" val="296243279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solidFill>
                  <a:srgbClr val="FFFFFF"/>
                </a:solidFill>
              </a:rPr>
              <a:t>MorphaBond</a:t>
            </a:r>
            <a:r>
              <a:rPr lang="en-US" dirty="0">
                <a:solidFill>
                  <a:srgbClr val="FFFFFF"/>
                </a:solidFill>
              </a:rPr>
              <a:t> ER</a:t>
            </a:r>
            <a:r>
              <a:rPr lang="en-US" baseline="30000" dirty="0" smtClean="0">
                <a:solidFill>
                  <a:srgbClr val="FFFFFF"/>
                </a:solidFill>
              </a:rPr>
              <a:t>® </a:t>
            </a:r>
            <a:r>
              <a:rPr lang="en-US" dirty="0" smtClean="0">
                <a:solidFill>
                  <a:srgbClr val="FFFFFF"/>
                </a:solidFill>
              </a:rPr>
              <a:t> - All Substitutions</a:t>
            </a:r>
            <a:endParaRPr lang="en-US" dirty="0"/>
          </a:p>
        </p:txBody>
      </p:sp>
      <p:sp>
        <p:nvSpPr>
          <p:cNvPr id="4" name="Slide Number Placeholder 3"/>
          <p:cNvSpPr>
            <a:spLocks noGrp="1"/>
          </p:cNvSpPr>
          <p:nvPr>
            <p:ph type="sldNum" sz="quarter" idx="11"/>
          </p:nvPr>
        </p:nvSpPr>
        <p:spPr/>
        <p:txBody>
          <a:bodyPr/>
          <a:lstStyle/>
          <a:p>
            <a:pPr>
              <a:defRPr/>
            </a:pPr>
            <a:r>
              <a:rPr lang="en-US" altLang="en-US" dirty="0" smtClean="0">
                <a:solidFill>
                  <a:srgbClr val="000000"/>
                </a:solidFill>
              </a:rPr>
              <a:t>Slide </a:t>
            </a:r>
            <a:fld id="{8DE3B031-7C70-4991-8DFB-9E9DDFF7991E}" type="slidenum">
              <a:rPr lang="en-US" altLang="en-US" smtClean="0">
                <a:solidFill>
                  <a:srgbClr val="000000"/>
                </a:solidFill>
              </a:rPr>
              <a:pPr>
                <a:defRPr/>
              </a:pPr>
              <a:t>29</a:t>
            </a:fld>
            <a:endParaRPr lang="en-US" altLang="en-US" dirty="0">
              <a:solidFill>
                <a:srgbClr val="000000"/>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1047706217"/>
              </p:ext>
            </p:extLst>
          </p:nvPr>
        </p:nvGraphicFramePr>
        <p:xfrm>
          <a:off x="457200" y="1222857"/>
          <a:ext cx="8456220" cy="5558943"/>
        </p:xfrm>
        <a:graphic>
          <a:graphicData uri="http://schemas.openxmlformats.org/drawingml/2006/table">
            <a:tbl>
              <a:tblPr firstRow="1" firstCol="1" bandRow="1"/>
              <a:tblGrid>
                <a:gridCol w="909452"/>
                <a:gridCol w="783771"/>
                <a:gridCol w="949389"/>
                <a:gridCol w="705534"/>
                <a:gridCol w="1085437"/>
                <a:gridCol w="814077"/>
                <a:gridCol w="772140"/>
                <a:gridCol w="856014"/>
                <a:gridCol w="915388"/>
                <a:gridCol w="665018"/>
              </a:tblGrid>
              <a:tr h="666750">
                <a:tc>
                  <a:txBody>
                    <a:bodyPr/>
                    <a:lstStyle/>
                    <a:p>
                      <a:pPr marL="0" marR="0" algn="ctr">
                        <a:lnSpc>
                          <a:spcPct val="115000"/>
                        </a:lnSpc>
                        <a:spcBef>
                          <a:spcPts val="0"/>
                        </a:spcBef>
                        <a:spcAft>
                          <a:spcPts val="0"/>
                        </a:spcAft>
                      </a:pPr>
                      <a:r>
                        <a:rPr lang="en-US" sz="1000" b="1" dirty="0">
                          <a:effectLst/>
                          <a:latin typeface="Arial"/>
                          <a:ea typeface="Calibri"/>
                          <a:cs typeface="Times New Roman"/>
                        </a:rPr>
                        <a:t>Medication</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Active Ingredient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Strengths</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Dosage Form</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Route of Administration</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Dosing Schedule</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Cost/unit*</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Units Dispensed </a:t>
                      </a:r>
                      <a:r>
                        <a:rPr lang="en-US" sz="1000" b="1" dirty="0" smtClean="0">
                          <a:effectLst/>
                          <a:latin typeface="Arial"/>
                          <a:ea typeface="Calibri"/>
                          <a:cs typeface="Times New Roman"/>
                        </a:rPr>
                        <a:t>2016</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Approximate Cost </a:t>
                      </a:r>
                      <a:r>
                        <a:rPr lang="en-US" sz="1000" b="1" dirty="0" smtClean="0">
                          <a:effectLst/>
                          <a:latin typeface="Arial"/>
                          <a:ea typeface="Calibri"/>
                          <a:cs typeface="Times New Roman"/>
                        </a:rPr>
                        <a:t>2016</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ADP Efficacy</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174116">
                <a:tc rowSpan="5">
                  <a:txBody>
                    <a:bodyPr/>
                    <a:lstStyle/>
                    <a:p>
                      <a:pPr marL="0" marR="0">
                        <a:lnSpc>
                          <a:spcPct val="115000"/>
                        </a:lnSpc>
                        <a:spcBef>
                          <a:spcPts val="0"/>
                        </a:spcBef>
                        <a:spcAft>
                          <a:spcPts val="0"/>
                        </a:spcAft>
                      </a:pPr>
                      <a:r>
                        <a:rPr lang="en-US" sz="1000" baseline="0" dirty="0" err="1" smtClean="0">
                          <a:effectLst/>
                          <a:latin typeface="Arial"/>
                          <a:ea typeface="Calibri"/>
                          <a:cs typeface="Times New Roman"/>
                        </a:rPr>
                        <a:t>MorphaBond</a:t>
                      </a:r>
                      <a:r>
                        <a:rPr lang="en-US" sz="1000" baseline="0" dirty="0" smtClean="0">
                          <a:effectLst/>
                          <a:latin typeface="Arial"/>
                          <a:ea typeface="Calibri"/>
                          <a:cs typeface="Times New Roman"/>
                        </a:rPr>
                        <a:t> ER</a:t>
                      </a:r>
                      <a:r>
                        <a:rPr lang="en-US" sz="1000" baseline="30000" dirty="0" smtClean="0">
                          <a:effectLst/>
                          <a:latin typeface="Arial"/>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5">
                  <a:txBody>
                    <a:bodyPr/>
                    <a:lstStyle/>
                    <a:p>
                      <a:pPr marL="0" marR="0" algn="ctr">
                        <a:lnSpc>
                          <a:spcPct val="115000"/>
                        </a:lnSpc>
                        <a:spcBef>
                          <a:spcPts val="0"/>
                        </a:spcBef>
                        <a:spcAft>
                          <a:spcPts val="0"/>
                        </a:spcAft>
                      </a:pPr>
                      <a:r>
                        <a:rPr lang="en-US" sz="1000" dirty="0">
                          <a:effectLst/>
                          <a:latin typeface="Arial"/>
                          <a:ea typeface="Calibri"/>
                          <a:cs typeface="Times New Roman"/>
                        </a:rPr>
                        <a:t>morphine </a:t>
                      </a:r>
                      <a:r>
                        <a:rPr lang="en-US" sz="1000" dirty="0" smtClean="0">
                          <a:effectLst/>
                          <a:latin typeface="Arial"/>
                          <a:ea typeface="Calibri"/>
                          <a:cs typeface="Times New Roman"/>
                        </a:rPr>
                        <a:t>sulfate</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15 mg</a:t>
                      </a:r>
                      <a:endParaRPr lang="en-US" sz="1000" kern="1200" dirty="0">
                        <a:solidFill>
                          <a:schemeClr val="tx1"/>
                        </a:solidFill>
                        <a:effectLst/>
                        <a:latin typeface="Arial"/>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5">
                  <a:txBody>
                    <a:bodyPr/>
                    <a:lstStyle/>
                    <a:p>
                      <a:pPr marL="0" marR="0" algn="ctr">
                        <a:lnSpc>
                          <a:spcPct val="115000"/>
                        </a:lnSpc>
                        <a:spcBef>
                          <a:spcPts val="0"/>
                        </a:spcBef>
                        <a:spcAft>
                          <a:spcPts val="0"/>
                        </a:spcAft>
                      </a:pPr>
                      <a:r>
                        <a:rPr lang="en-US" sz="1000" dirty="0">
                          <a:effectLst/>
                          <a:latin typeface="Arial"/>
                          <a:ea typeface="Calibri"/>
                          <a:cs typeface="Times New Roman"/>
                        </a:rPr>
                        <a:t>extended-release capsule</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5">
                  <a:txBody>
                    <a:bodyPr/>
                    <a:lstStyle/>
                    <a:p>
                      <a:pPr marL="0" marR="0" algn="ctr">
                        <a:lnSpc>
                          <a:spcPct val="115000"/>
                        </a:lnSpc>
                        <a:spcBef>
                          <a:spcPts val="0"/>
                        </a:spcBef>
                        <a:spcAft>
                          <a:spcPts val="0"/>
                        </a:spcAft>
                      </a:pPr>
                      <a:r>
                        <a:rPr lang="en-US" sz="1000" dirty="0">
                          <a:effectLst/>
                          <a:latin typeface="Arial"/>
                          <a:ea typeface="Calibri"/>
                          <a:cs typeface="Times New Roman"/>
                        </a:rPr>
                        <a:t>Oral</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5">
                  <a:txBody>
                    <a:bodyPr/>
                    <a:lstStyle/>
                    <a:p>
                      <a:pPr marL="0" marR="0" algn="ctr">
                        <a:lnSpc>
                          <a:spcPct val="115000"/>
                        </a:lnSpc>
                        <a:spcBef>
                          <a:spcPts val="0"/>
                        </a:spcBef>
                        <a:spcAft>
                          <a:spcPts val="0"/>
                        </a:spcAft>
                      </a:pPr>
                      <a:r>
                        <a:rPr lang="en-US" sz="1000" dirty="0">
                          <a:effectLst/>
                          <a:latin typeface="Arial"/>
                          <a:ea typeface="Calibri"/>
                          <a:cs typeface="Times New Roman"/>
                        </a:rPr>
                        <a:t>Q12H </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2">
                  <a:txBody>
                    <a:bodyPr/>
                    <a:lstStyle/>
                    <a:p>
                      <a:pPr marL="0" marR="0" algn="ctr">
                        <a:lnSpc>
                          <a:spcPct val="115000"/>
                        </a:lnSpc>
                        <a:spcBef>
                          <a:spcPts val="0"/>
                        </a:spcBef>
                        <a:spcAft>
                          <a:spcPts val="0"/>
                        </a:spcAft>
                      </a:pPr>
                      <a:r>
                        <a:rPr lang="en-US" sz="1000" dirty="0">
                          <a:effectLst/>
                          <a:latin typeface="Arial"/>
                          <a:ea typeface="Calibri"/>
                          <a:cs typeface="Times New Roman"/>
                        </a:rPr>
                        <a:t>$</a:t>
                      </a:r>
                      <a:r>
                        <a:rPr lang="en-US" sz="1000" dirty="0" smtClean="0">
                          <a:effectLst/>
                          <a:latin typeface="Arial"/>
                          <a:ea typeface="Calibri"/>
                          <a:cs typeface="Times New Roman"/>
                        </a:rPr>
                        <a:t>5.40</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2">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2">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5">
                  <a:txBody>
                    <a:bodyPr/>
                    <a:lstStyle/>
                    <a:p>
                      <a:pPr marL="0" marR="0" algn="ctr">
                        <a:lnSpc>
                          <a:spcPct val="115000"/>
                        </a:lnSpc>
                        <a:spcBef>
                          <a:spcPts val="0"/>
                        </a:spcBef>
                        <a:spcAft>
                          <a:spcPts val="0"/>
                        </a:spcAft>
                      </a:pPr>
                      <a:r>
                        <a:rPr lang="en-US" sz="1000" dirty="0">
                          <a:effectLst/>
                          <a:latin typeface="Arial"/>
                          <a:ea typeface="Calibri"/>
                          <a:cs typeface="Times New Roman"/>
                        </a:rPr>
                        <a:t>Category II</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0">
                <a:tc vMerge="1">
                  <a:txBody>
                    <a:bodyPr/>
                    <a:lstStyle/>
                    <a:p>
                      <a:endParaRPr lang="en-US"/>
                    </a:p>
                  </a:txBody>
                  <a:tcPr/>
                </a:tc>
                <a:tc vMerge="1">
                  <a:txBody>
                    <a:bodyPr/>
                    <a:lstStyle/>
                    <a:p>
                      <a:endParaRPr lang="en-US"/>
                    </a:p>
                  </a:txBody>
                  <a:tcPr/>
                </a:tc>
                <a:tc rowSpan="2">
                  <a:txBody>
                    <a:bodyPr/>
                    <a:lstStyle/>
                    <a:p>
                      <a:pPr marL="0" marR="0" algn="ctr">
                        <a:lnSpc>
                          <a:spcPct val="115000"/>
                        </a:lnSpc>
                        <a:spcBef>
                          <a:spcPts val="0"/>
                        </a:spcBef>
                        <a:spcAft>
                          <a:spcPts val="0"/>
                        </a:spcAft>
                      </a:pPr>
                      <a:r>
                        <a:rPr lang="en-US" sz="1000" dirty="0" smtClean="0">
                          <a:effectLst/>
                          <a:latin typeface="Arial"/>
                          <a:ea typeface="Calibri"/>
                          <a:cs typeface="Times New Roman"/>
                        </a:rPr>
                        <a:t>30</a:t>
                      </a:r>
                      <a:r>
                        <a:rPr lang="en-US" sz="1000" baseline="0" dirty="0" smtClean="0">
                          <a:effectLst/>
                          <a:latin typeface="Arial"/>
                          <a:ea typeface="Calibri"/>
                          <a:cs typeface="Times New Roman"/>
                        </a:rPr>
                        <a:t> mg</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r>
              <a:tr h="148056">
                <a:tc vMerge="1">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$10.80</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121996">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60 </a:t>
                      </a:r>
                      <a:r>
                        <a:rPr lang="en-US" sz="1000" dirty="0" smtClean="0">
                          <a:effectLst/>
                          <a:latin typeface="Arial"/>
                          <a:ea typeface="Calibri"/>
                          <a:cs typeface="Times New Roman"/>
                        </a:rPr>
                        <a:t>mg</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a:t>
                      </a:r>
                      <a:r>
                        <a:rPr lang="en-US" sz="1000" dirty="0" smtClean="0">
                          <a:effectLst/>
                          <a:latin typeface="Arial"/>
                          <a:ea typeface="Calibri"/>
                          <a:cs typeface="Times New Roman"/>
                        </a:rPr>
                        <a:t>16.98</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r>
              <a:tr h="197484">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100 </a:t>
                      </a:r>
                      <a:r>
                        <a:rPr lang="en-US" sz="1000" dirty="0" smtClean="0">
                          <a:effectLst/>
                          <a:latin typeface="Arial"/>
                          <a:ea typeface="Calibri"/>
                          <a:cs typeface="Times New Roman"/>
                        </a:rPr>
                        <a:t>mg</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$28.30</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r>
              <a:tr h="124360">
                <a:tc rowSpan="4">
                  <a:txBody>
                    <a:bodyPr/>
                    <a:lstStyle/>
                    <a:p>
                      <a:pPr marL="0" marR="0">
                        <a:lnSpc>
                          <a:spcPct val="115000"/>
                        </a:lnSpc>
                        <a:spcBef>
                          <a:spcPts val="0"/>
                        </a:spcBef>
                        <a:spcAft>
                          <a:spcPts val="0"/>
                        </a:spcAft>
                      </a:pPr>
                      <a:r>
                        <a:rPr lang="en-US" sz="1000" dirty="0">
                          <a:effectLst/>
                          <a:latin typeface="Arial"/>
                          <a:ea typeface="Calibri"/>
                          <a:cs typeface="Times New Roman"/>
                        </a:rPr>
                        <a:t>Morphine extended-release 24 hour</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4">
                  <a:txBody>
                    <a:bodyPr/>
                    <a:lstStyle/>
                    <a:p>
                      <a:pPr marL="0" marR="0" algn="ctr">
                        <a:lnSpc>
                          <a:spcPct val="115000"/>
                        </a:lnSpc>
                        <a:spcBef>
                          <a:spcPts val="0"/>
                        </a:spcBef>
                        <a:spcAft>
                          <a:spcPts val="0"/>
                        </a:spcAft>
                      </a:pPr>
                      <a:r>
                        <a:rPr lang="en-US" sz="1000" dirty="0">
                          <a:effectLst/>
                          <a:latin typeface="Arial"/>
                          <a:ea typeface="Calibri"/>
                          <a:cs typeface="Times New Roman"/>
                        </a:rPr>
                        <a:t>morphine sulfate</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30 mg</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4">
                  <a:txBody>
                    <a:bodyPr/>
                    <a:lstStyle/>
                    <a:p>
                      <a:pPr marL="0" marR="0" algn="ctr">
                        <a:lnSpc>
                          <a:spcPct val="115000"/>
                        </a:lnSpc>
                        <a:spcBef>
                          <a:spcPts val="0"/>
                        </a:spcBef>
                        <a:spcAft>
                          <a:spcPts val="0"/>
                        </a:spcAft>
                      </a:pPr>
                      <a:r>
                        <a:rPr lang="en-US" sz="1000" dirty="0">
                          <a:effectLst/>
                          <a:latin typeface="Arial"/>
                          <a:ea typeface="Calibri"/>
                          <a:cs typeface="Times New Roman"/>
                        </a:rPr>
                        <a:t>extended-release capsule</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4">
                  <a:txBody>
                    <a:bodyPr/>
                    <a:lstStyle/>
                    <a:p>
                      <a:pPr marL="0" marR="0" algn="ctr">
                        <a:lnSpc>
                          <a:spcPct val="115000"/>
                        </a:lnSpc>
                        <a:spcBef>
                          <a:spcPts val="0"/>
                        </a:spcBef>
                        <a:spcAft>
                          <a:spcPts val="0"/>
                        </a:spcAft>
                      </a:pPr>
                      <a:r>
                        <a:rPr lang="en-US" sz="1000" dirty="0">
                          <a:effectLst/>
                          <a:latin typeface="Arial"/>
                          <a:ea typeface="Calibri"/>
                          <a:cs typeface="Times New Roman"/>
                        </a:rPr>
                        <a:t>Oral</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4">
                  <a:txBody>
                    <a:bodyPr/>
                    <a:lstStyle/>
                    <a:p>
                      <a:pPr marL="0" marR="0" algn="ctr">
                        <a:lnSpc>
                          <a:spcPct val="115000"/>
                        </a:lnSpc>
                        <a:spcBef>
                          <a:spcPts val="0"/>
                        </a:spcBef>
                        <a:spcAft>
                          <a:spcPts val="0"/>
                        </a:spcAft>
                      </a:pPr>
                      <a:r>
                        <a:rPr lang="en-US" sz="1000" dirty="0">
                          <a:effectLst/>
                          <a:latin typeface="Arial"/>
                          <a:ea typeface="Calibri"/>
                          <a:cs typeface="Times New Roman"/>
                        </a:rPr>
                        <a:t>Q24H</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$4.58</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6,509</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$29,835.30</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4">
                  <a:txBody>
                    <a:bodyPr/>
                    <a:lstStyle/>
                    <a:p>
                      <a:pPr marL="0" marR="0" algn="ctr">
                        <a:lnSpc>
                          <a:spcPct val="115000"/>
                        </a:lnSpc>
                        <a:spcBef>
                          <a:spcPts val="0"/>
                        </a:spcBef>
                        <a:spcAft>
                          <a:spcPts val="0"/>
                        </a:spcAft>
                      </a:pPr>
                      <a:r>
                        <a:rPr lang="en-US" sz="1000" dirty="0">
                          <a:effectLst/>
                          <a:latin typeface="Arial"/>
                          <a:ea typeface="Calibri"/>
                          <a:cs typeface="Times New Roman"/>
                        </a:rPr>
                        <a:t>N/A</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177700">
                <a:tc vMerge="1">
                  <a:txBody>
                    <a:bodyPr/>
                    <a:lstStyle/>
                    <a:p>
                      <a:endParaRPr lang="en-US"/>
                    </a:p>
                  </a:txBody>
                  <a:tcPr/>
                </a:tc>
                <a:tc vMerge="1">
                  <a:txBody>
                    <a:bodyPr/>
                    <a:lstStyle/>
                    <a:p>
                      <a:endParaRPr lang="en-US"/>
                    </a:p>
                  </a:txBody>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60 mg</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$8.90</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9,616</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$85,592.02</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r h="76200">
                <a:tc vMerge="1">
                  <a:txBody>
                    <a:bodyPr/>
                    <a:lstStyle/>
                    <a:p>
                      <a:endParaRPr lang="en-US"/>
                    </a:p>
                  </a:txBody>
                  <a:tcPr/>
                </a:tc>
                <a:tc vMerge="1">
                  <a:txBody>
                    <a:bodyPr/>
                    <a:lstStyle/>
                    <a:p>
                      <a:endParaRPr lang="en-US"/>
                    </a:p>
                  </a:txBody>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90 mg</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$13.38</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3,696</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$49,465.05</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r h="205740">
                <a:tc vMerge="1">
                  <a:txBody>
                    <a:bodyPr/>
                    <a:lstStyle/>
                    <a:p>
                      <a:endParaRPr lang="en-US"/>
                    </a:p>
                  </a:txBody>
                  <a:tcPr/>
                </a:tc>
                <a:tc vMerge="1">
                  <a:txBody>
                    <a:bodyPr/>
                    <a:lstStyle/>
                    <a:p>
                      <a:endParaRPr lang="en-US"/>
                    </a:p>
                  </a:txBody>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120 mg</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$15.79</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6,446</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$101,788.79</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r h="156720">
                <a:tc rowSpan="5">
                  <a:txBody>
                    <a:bodyPr/>
                    <a:lstStyle/>
                    <a:p>
                      <a:pPr marL="0" marR="0">
                        <a:lnSpc>
                          <a:spcPct val="115000"/>
                        </a:lnSpc>
                        <a:spcBef>
                          <a:spcPts val="0"/>
                        </a:spcBef>
                        <a:spcAft>
                          <a:spcPts val="0"/>
                        </a:spcAft>
                      </a:pPr>
                      <a:r>
                        <a:rPr lang="en-US" sz="1000" dirty="0">
                          <a:effectLst/>
                          <a:latin typeface="Arial"/>
                          <a:ea typeface="Calibri"/>
                          <a:cs typeface="Times New Roman"/>
                        </a:rPr>
                        <a:t>Kadian</a:t>
                      </a:r>
                      <a:r>
                        <a:rPr lang="en-US" sz="1000" baseline="30000" dirty="0">
                          <a:effectLst/>
                          <a:latin typeface="Arial"/>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5">
                  <a:txBody>
                    <a:bodyPr/>
                    <a:lstStyle/>
                    <a:p>
                      <a:pPr marL="0" marR="0" algn="ctr">
                        <a:lnSpc>
                          <a:spcPct val="115000"/>
                        </a:lnSpc>
                        <a:spcBef>
                          <a:spcPts val="0"/>
                        </a:spcBef>
                        <a:spcAft>
                          <a:spcPts val="0"/>
                        </a:spcAft>
                      </a:pPr>
                      <a:r>
                        <a:rPr lang="en-US" sz="1000" dirty="0">
                          <a:effectLst/>
                          <a:latin typeface="Arial"/>
                          <a:ea typeface="Calibri"/>
                          <a:cs typeface="Times New Roman"/>
                        </a:rPr>
                        <a:t>morphine sulfate</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30 mg</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5">
                  <a:txBody>
                    <a:bodyPr/>
                    <a:lstStyle/>
                    <a:p>
                      <a:pPr marL="0" marR="0" algn="ctr">
                        <a:lnSpc>
                          <a:spcPct val="115000"/>
                        </a:lnSpc>
                        <a:spcBef>
                          <a:spcPts val="0"/>
                        </a:spcBef>
                        <a:spcAft>
                          <a:spcPts val="0"/>
                        </a:spcAft>
                      </a:pPr>
                      <a:r>
                        <a:rPr lang="en-US" sz="1000" dirty="0">
                          <a:effectLst/>
                          <a:latin typeface="Arial"/>
                          <a:ea typeface="Calibri"/>
                          <a:cs typeface="Times New Roman"/>
                        </a:rPr>
                        <a:t>extended-release capsule</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5">
                  <a:txBody>
                    <a:bodyPr/>
                    <a:lstStyle/>
                    <a:p>
                      <a:pPr marL="0" marR="0" algn="ctr">
                        <a:lnSpc>
                          <a:spcPct val="115000"/>
                        </a:lnSpc>
                        <a:spcBef>
                          <a:spcPts val="0"/>
                        </a:spcBef>
                        <a:spcAft>
                          <a:spcPts val="0"/>
                        </a:spcAft>
                      </a:pPr>
                      <a:r>
                        <a:rPr lang="en-US" sz="1000" dirty="0">
                          <a:effectLst/>
                          <a:latin typeface="Arial"/>
                          <a:ea typeface="Calibri"/>
                          <a:cs typeface="Times New Roman"/>
                        </a:rPr>
                        <a:t>Oral</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5">
                  <a:txBody>
                    <a:bodyPr/>
                    <a:lstStyle/>
                    <a:p>
                      <a:pPr marL="0" marR="0" algn="ctr">
                        <a:lnSpc>
                          <a:spcPct val="115000"/>
                        </a:lnSpc>
                        <a:spcBef>
                          <a:spcPts val="0"/>
                        </a:spcBef>
                        <a:spcAft>
                          <a:spcPts val="0"/>
                        </a:spcAft>
                      </a:pPr>
                      <a:r>
                        <a:rPr lang="en-US" sz="1000" dirty="0">
                          <a:effectLst/>
                          <a:latin typeface="Arial"/>
                          <a:ea typeface="Calibri"/>
                          <a:cs typeface="Times New Roman"/>
                        </a:rPr>
                        <a:t>Q12H or Q24H</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marL="0" marR="0" algn="ctr">
                        <a:lnSpc>
                          <a:spcPct val="115000"/>
                        </a:lnSpc>
                        <a:spcBef>
                          <a:spcPts val="0"/>
                        </a:spcBef>
                        <a:spcAft>
                          <a:spcPts val="0"/>
                        </a:spcAft>
                      </a:pPr>
                      <a:r>
                        <a:rPr lang="en-US" sz="1000" dirty="0" smtClean="0">
                          <a:effectLst/>
                          <a:latin typeface="Arial"/>
                          <a:ea typeface="Calibri"/>
                          <a:cs typeface="Times New Roman"/>
                        </a:rPr>
                        <a:t>$10.63</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2,378</a:t>
                      </a:r>
                      <a:endParaRPr lang="en-US" sz="1000" kern="1200" dirty="0">
                        <a:solidFill>
                          <a:schemeClr val="tx1"/>
                        </a:solidFill>
                        <a:effectLst/>
                        <a:latin typeface="Arial"/>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$25,273.38 </a:t>
                      </a:r>
                      <a:endParaRPr lang="en-US" sz="1000" kern="1200" dirty="0">
                        <a:solidFill>
                          <a:schemeClr val="tx1"/>
                        </a:solidFill>
                        <a:effectLst/>
                        <a:latin typeface="Arial"/>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5">
                  <a:txBody>
                    <a:bodyPr/>
                    <a:lstStyle/>
                    <a:p>
                      <a:pPr marL="0" marR="0" algn="ctr">
                        <a:lnSpc>
                          <a:spcPct val="115000"/>
                        </a:lnSpc>
                        <a:spcBef>
                          <a:spcPts val="0"/>
                        </a:spcBef>
                        <a:spcAft>
                          <a:spcPts val="0"/>
                        </a:spcAft>
                      </a:pPr>
                      <a:r>
                        <a:rPr lang="en-US" sz="1000" dirty="0">
                          <a:effectLst/>
                          <a:latin typeface="Arial"/>
                          <a:ea typeface="Calibri"/>
                          <a:cs typeface="Times New Roman"/>
                        </a:rPr>
                        <a:t>N/A</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0">
                <a:tc vMerge="1">
                  <a:txBody>
                    <a:bodyPr/>
                    <a:lstStyle/>
                    <a:p>
                      <a:endParaRPr lang="en-US"/>
                    </a:p>
                  </a:txBody>
                  <a:tcPr/>
                </a:tc>
                <a:tc vMerge="1">
                  <a:txBody>
                    <a:bodyPr/>
                    <a:lstStyle/>
                    <a:p>
                      <a:endParaRPr lang="en-US"/>
                    </a:p>
                  </a:txBody>
                  <a:tcPr/>
                </a:tc>
                <a:tc rowSpan="2">
                  <a:txBody>
                    <a:bodyPr/>
                    <a:lstStyle/>
                    <a:p>
                      <a:pPr marL="0" marR="0" algn="ctr">
                        <a:lnSpc>
                          <a:spcPct val="115000"/>
                        </a:lnSpc>
                        <a:spcBef>
                          <a:spcPts val="0"/>
                        </a:spcBef>
                        <a:spcAft>
                          <a:spcPts val="0"/>
                        </a:spcAft>
                      </a:pPr>
                      <a:r>
                        <a:rPr lang="en-US" sz="1000" dirty="0" smtClean="0">
                          <a:effectLst/>
                          <a:latin typeface="Arial"/>
                          <a:ea typeface="Calibri"/>
                          <a:cs typeface="Times New Roman"/>
                        </a:rPr>
                        <a:t>60 mg</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r>
              <a:tr h="130660">
                <a:tc vMerge="1">
                  <a:txBody>
                    <a:bodyPr/>
                    <a:lstStyle/>
                    <a:p>
                      <a:endParaRPr lang="en-US"/>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$21.26</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8,949</a:t>
                      </a:r>
                      <a:endParaRPr lang="en-US" sz="1000" kern="1200" dirty="0">
                        <a:solidFill>
                          <a:schemeClr val="tx1"/>
                        </a:solidFill>
                        <a:effectLst/>
                        <a:latin typeface="Arial"/>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 $190,222.93</a:t>
                      </a:r>
                      <a:endParaRPr lang="en-US" sz="1000" kern="1200" dirty="0">
                        <a:solidFill>
                          <a:schemeClr val="tx1"/>
                        </a:solidFill>
                        <a:effectLst/>
                        <a:latin typeface="Arial"/>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228600">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100</a:t>
                      </a:r>
                      <a:r>
                        <a:rPr lang="en-US" sz="1000" baseline="0" dirty="0" smtClean="0">
                          <a:effectLst/>
                          <a:latin typeface="Arial"/>
                          <a:ea typeface="Calibri"/>
                          <a:cs typeface="Times New Roman"/>
                        </a:rPr>
                        <a:t> mg</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$34.93</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6,384</a:t>
                      </a:r>
                      <a:endParaRPr lang="en-US" sz="1000" kern="1200" dirty="0">
                        <a:solidFill>
                          <a:schemeClr val="tx1"/>
                        </a:solidFill>
                        <a:effectLst/>
                        <a:latin typeface="Arial"/>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 $222,976.10</a:t>
                      </a:r>
                      <a:endParaRPr lang="en-US" sz="1000" kern="1200" dirty="0">
                        <a:solidFill>
                          <a:schemeClr val="tx1"/>
                        </a:solidFill>
                        <a:effectLst/>
                        <a:latin typeface="Arial"/>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r h="161800">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200 </a:t>
                      </a:r>
                      <a:r>
                        <a:rPr lang="en-US" sz="1000" dirty="0">
                          <a:effectLst/>
                          <a:latin typeface="Arial"/>
                          <a:ea typeface="Calibri"/>
                          <a:cs typeface="Times New Roman"/>
                        </a:rPr>
                        <a:t>mg</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$71.76</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270</a:t>
                      </a:r>
                      <a:endParaRPr lang="en-US" sz="1000" kern="1200" dirty="0">
                        <a:solidFill>
                          <a:schemeClr val="tx1"/>
                        </a:solidFill>
                        <a:effectLst/>
                        <a:latin typeface="Arial"/>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$19,375.88</a:t>
                      </a:r>
                      <a:endParaRPr lang="en-US" sz="1000" kern="1200" dirty="0">
                        <a:solidFill>
                          <a:schemeClr val="tx1"/>
                        </a:solidFill>
                        <a:effectLst/>
                        <a:latin typeface="Arial"/>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r h="156337">
                <a:tc rowSpan="4">
                  <a:txBody>
                    <a:bodyPr/>
                    <a:lstStyle/>
                    <a:p>
                      <a:pPr marL="0" marR="0" algn="ctr">
                        <a:lnSpc>
                          <a:spcPct val="115000"/>
                        </a:lnSpc>
                        <a:spcBef>
                          <a:spcPts val="0"/>
                        </a:spcBef>
                        <a:spcAft>
                          <a:spcPts val="0"/>
                        </a:spcAft>
                      </a:pPr>
                      <a:r>
                        <a:rPr lang="en-US" sz="1000" dirty="0">
                          <a:effectLst/>
                          <a:latin typeface="Arial"/>
                          <a:ea typeface="Calibri"/>
                          <a:cs typeface="Times New Roman"/>
                        </a:rPr>
                        <a:t>Morphine extended-release 12 or 24 hour</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4">
                  <a:txBody>
                    <a:bodyPr/>
                    <a:lstStyle/>
                    <a:p>
                      <a:pPr marL="0" marR="0" algn="ctr">
                        <a:lnSpc>
                          <a:spcPct val="115000"/>
                        </a:lnSpc>
                        <a:spcBef>
                          <a:spcPts val="0"/>
                        </a:spcBef>
                        <a:spcAft>
                          <a:spcPts val="0"/>
                        </a:spcAft>
                      </a:pPr>
                      <a:r>
                        <a:rPr lang="en-US" sz="1000" dirty="0">
                          <a:effectLst/>
                          <a:latin typeface="Arial"/>
                          <a:ea typeface="Calibri"/>
                          <a:cs typeface="Times New Roman"/>
                        </a:rPr>
                        <a:t>morphine sulfate</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30 mg</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4">
                  <a:txBody>
                    <a:bodyPr/>
                    <a:lstStyle/>
                    <a:p>
                      <a:pPr marL="0" marR="0" algn="ctr">
                        <a:lnSpc>
                          <a:spcPct val="115000"/>
                        </a:lnSpc>
                        <a:spcBef>
                          <a:spcPts val="0"/>
                        </a:spcBef>
                        <a:spcAft>
                          <a:spcPts val="0"/>
                        </a:spcAft>
                      </a:pPr>
                      <a:r>
                        <a:rPr lang="en-US" sz="1000" dirty="0">
                          <a:effectLst/>
                          <a:latin typeface="Arial"/>
                          <a:ea typeface="Calibri"/>
                          <a:cs typeface="Times New Roman"/>
                        </a:rPr>
                        <a:t>extended-release capsule</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4">
                  <a:txBody>
                    <a:bodyPr/>
                    <a:lstStyle/>
                    <a:p>
                      <a:pPr marL="0" marR="0" algn="ctr">
                        <a:lnSpc>
                          <a:spcPct val="115000"/>
                        </a:lnSpc>
                        <a:spcBef>
                          <a:spcPts val="0"/>
                        </a:spcBef>
                        <a:spcAft>
                          <a:spcPts val="0"/>
                        </a:spcAft>
                      </a:pPr>
                      <a:r>
                        <a:rPr lang="en-US" sz="1000" dirty="0">
                          <a:effectLst/>
                          <a:latin typeface="Arial"/>
                          <a:ea typeface="Calibri"/>
                          <a:cs typeface="Times New Roman"/>
                        </a:rPr>
                        <a:t>Oral</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4">
                  <a:txBody>
                    <a:bodyPr/>
                    <a:lstStyle/>
                    <a:p>
                      <a:pPr marL="0" marR="0" algn="ctr">
                        <a:lnSpc>
                          <a:spcPct val="115000"/>
                        </a:lnSpc>
                        <a:spcBef>
                          <a:spcPts val="0"/>
                        </a:spcBef>
                        <a:spcAft>
                          <a:spcPts val="0"/>
                        </a:spcAft>
                      </a:pPr>
                      <a:r>
                        <a:rPr lang="en-US" sz="1000" dirty="0">
                          <a:effectLst/>
                          <a:latin typeface="Arial"/>
                          <a:ea typeface="Calibri"/>
                          <a:cs typeface="Times New Roman"/>
                        </a:rPr>
                        <a:t>Q12H or Q24H</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marL="0" marR="0" algn="ctr">
                        <a:lnSpc>
                          <a:spcPct val="115000"/>
                        </a:lnSpc>
                        <a:spcBef>
                          <a:spcPts val="0"/>
                        </a:spcBef>
                        <a:spcAft>
                          <a:spcPts val="0"/>
                        </a:spcAft>
                      </a:pPr>
                      <a:r>
                        <a:rPr lang="en-US" sz="1000" dirty="0" smtClean="0">
                          <a:effectLst/>
                          <a:latin typeface="Arial"/>
                          <a:ea typeface="Calibri"/>
                          <a:cs typeface="Times New Roman"/>
                        </a:rPr>
                        <a:t>$4.55</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algn="ctr" fontAlgn="ctr"/>
                      <a:r>
                        <a:rPr lang="en-US" sz="1000" b="0" i="0" u="none" strike="noStrike" dirty="0">
                          <a:solidFill>
                            <a:srgbClr val="000000"/>
                          </a:solidFill>
                          <a:effectLst/>
                          <a:latin typeface="Arial"/>
                        </a:rPr>
                        <a:t>32,122</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algn="ctr" fontAlgn="ctr"/>
                      <a:r>
                        <a:rPr lang="en-US" sz="1000" b="0" i="0" u="none" strike="noStrike" dirty="0">
                          <a:solidFill>
                            <a:srgbClr val="000000"/>
                          </a:solidFill>
                          <a:effectLst/>
                          <a:latin typeface="Arial"/>
                        </a:rPr>
                        <a:t>$146,142.25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4">
                  <a:txBody>
                    <a:bodyPr/>
                    <a:lstStyle/>
                    <a:p>
                      <a:pPr marL="0" marR="0" algn="ctr">
                        <a:lnSpc>
                          <a:spcPct val="115000"/>
                        </a:lnSpc>
                        <a:spcBef>
                          <a:spcPts val="0"/>
                        </a:spcBef>
                        <a:spcAft>
                          <a:spcPts val="0"/>
                        </a:spcAft>
                      </a:pPr>
                      <a:r>
                        <a:rPr lang="en-US" sz="1000" dirty="0">
                          <a:effectLst/>
                          <a:latin typeface="Arial"/>
                          <a:ea typeface="Calibri"/>
                          <a:cs typeface="Times New Roman"/>
                        </a:rPr>
                        <a:t>N/A</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0">
                <a:tc vMerge="1">
                  <a:txBody>
                    <a:bodyPr/>
                    <a:lstStyle/>
                    <a:p>
                      <a:endParaRPr lang="en-US"/>
                    </a:p>
                  </a:txBody>
                  <a:tcPr/>
                </a:tc>
                <a:tc vMerge="1">
                  <a:txBody>
                    <a:bodyPr/>
                    <a:lstStyle/>
                    <a:p>
                      <a:endParaRPr lang="en-US"/>
                    </a:p>
                  </a:txBody>
                  <a:tcPr/>
                </a:tc>
                <a:tc rowSpan="2">
                  <a:txBody>
                    <a:bodyPr/>
                    <a:lstStyle/>
                    <a:p>
                      <a:pPr marL="0" marR="0" algn="ctr">
                        <a:lnSpc>
                          <a:spcPct val="115000"/>
                        </a:lnSpc>
                        <a:spcBef>
                          <a:spcPts val="0"/>
                        </a:spcBef>
                        <a:spcAft>
                          <a:spcPts val="0"/>
                        </a:spcAft>
                      </a:pPr>
                      <a:r>
                        <a:rPr lang="en-US" sz="1000" dirty="0">
                          <a:effectLst/>
                          <a:latin typeface="Arial"/>
                          <a:ea typeface="Calibri"/>
                          <a:cs typeface="Times New Roman"/>
                        </a:rPr>
                        <a:t>60 mg</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r>
              <a:tr h="108077">
                <a:tc vMerge="1">
                  <a:txBody>
                    <a:bodyPr/>
                    <a:lstStyle/>
                    <a:p>
                      <a:endParaRPr lang="en-US"/>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$9.10</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dirty="0">
                          <a:solidFill>
                            <a:srgbClr val="000000"/>
                          </a:solidFill>
                          <a:effectLst/>
                          <a:latin typeface="Arial"/>
                        </a:rPr>
                        <a:t>19,277</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dirty="0">
                          <a:solidFill>
                            <a:srgbClr val="000000"/>
                          </a:solidFill>
                          <a:effectLst/>
                          <a:latin typeface="Arial"/>
                        </a:rPr>
                        <a:t>$175,401.42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237617">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100 mg</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$15.21</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dirty="0">
                          <a:solidFill>
                            <a:srgbClr val="000000"/>
                          </a:solidFill>
                          <a:effectLst/>
                          <a:latin typeface="Arial"/>
                        </a:rPr>
                        <a:t>19,946</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dirty="0">
                          <a:solidFill>
                            <a:srgbClr val="000000"/>
                          </a:solidFill>
                          <a:effectLst/>
                          <a:latin typeface="Arial"/>
                        </a:rPr>
                        <a:t>$303,296.88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r h="152400">
                <a:tc rowSpan="5">
                  <a:txBody>
                    <a:bodyPr/>
                    <a:lstStyle/>
                    <a:p>
                      <a:pPr marL="0" marR="0">
                        <a:lnSpc>
                          <a:spcPct val="115000"/>
                        </a:lnSpc>
                        <a:spcBef>
                          <a:spcPts val="0"/>
                        </a:spcBef>
                        <a:spcAft>
                          <a:spcPts val="0"/>
                        </a:spcAft>
                      </a:pPr>
                      <a:r>
                        <a:rPr lang="en-US" sz="1000" dirty="0">
                          <a:effectLst/>
                          <a:latin typeface="Arial"/>
                          <a:ea typeface="Calibri"/>
                          <a:cs typeface="Times New Roman"/>
                        </a:rPr>
                        <a:t>MS </a:t>
                      </a:r>
                      <a:r>
                        <a:rPr lang="en-US" sz="1000" dirty="0" err="1">
                          <a:effectLst/>
                          <a:latin typeface="Arial"/>
                          <a:ea typeface="Calibri"/>
                          <a:cs typeface="Times New Roman"/>
                        </a:rPr>
                        <a:t>Contin</a:t>
                      </a:r>
                      <a:r>
                        <a:rPr lang="en-US" sz="1000" baseline="30000" dirty="0">
                          <a:effectLst/>
                          <a:latin typeface="Arial"/>
                          <a:ea typeface="Calibri"/>
                          <a:cs typeface="Times New Roman"/>
                        </a:rPr>
                        <a:t>®</a:t>
                      </a:r>
                      <a:r>
                        <a:rPr lang="en-US" sz="1000" dirty="0">
                          <a:effectLst/>
                          <a:latin typeface="Arial"/>
                          <a:ea typeface="Calibri"/>
                          <a:cs typeface="Times New Roman"/>
                        </a:rPr>
                        <a:t> </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5">
                  <a:txBody>
                    <a:bodyPr/>
                    <a:lstStyle/>
                    <a:p>
                      <a:pPr marL="0" marR="0" algn="ctr">
                        <a:lnSpc>
                          <a:spcPct val="115000"/>
                        </a:lnSpc>
                        <a:spcBef>
                          <a:spcPts val="0"/>
                        </a:spcBef>
                        <a:spcAft>
                          <a:spcPts val="0"/>
                        </a:spcAft>
                      </a:pPr>
                      <a:r>
                        <a:rPr lang="en-US" sz="1000" dirty="0">
                          <a:effectLst/>
                          <a:latin typeface="Arial"/>
                          <a:ea typeface="Calibri"/>
                          <a:cs typeface="Times New Roman"/>
                        </a:rPr>
                        <a:t>morphine sulfate</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15 mg</a:t>
                      </a:r>
                      <a:endParaRPr lang="en-US" sz="1000" kern="1200" dirty="0">
                        <a:solidFill>
                          <a:schemeClr val="tx1"/>
                        </a:solidFill>
                        <a:effectLst/>
                        <a:latin typeface="Arial"/>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5">
                  <a:txBody>
                    <a:bodyPr/>
                    <a:lstStyle/>
                    <a:p>
                      <a:pPr marL="0" marR="0" algn="ctr">
                        <a:lnSpc>
                          <a:spcPct val="115000"/>
                        </a:lnSpc>
                        <a:spcBef>
                          <a:spcPts val="0"/>
                        </a:spcBef>
                        <a:spcAft>
                          <a:spcPts val="0"/>
                        </a:spcAft>
                      </a:pPr>
                      <a:r>
                        <a:rPr lang="en-US" sz="1000" dirty="0">
                          <a:effectLst/>
                          <a:latin typeface="Arial"/>
                          <a:ea typeface="Calibri"/>
                          <a:cs typeface="Times New Roman"/>
                        </a:rPr>
                        <a:t>extended-release tablet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5">
                  <a:txBody>
                    <a:bodyPr/>
                    <a:lstStyle/>
                    <a:p>
                      <a:pPr marL="0" marR="0" algn="ctr">
                        <a:lnSpc>
                          <a:spcPct val="115000"/>
                        </a:lnSpc>
                        <a:spcBef>
                          <a:spcPts val="0"/>
                        </a:spcBef>
                        <a:spcAft>
                          <a:spcPts val="0"/>
                        </a:spcAft>
                      </a:pPr>
                      <a:r>
                        <a:rPr lang="en-US" sz="1000" dirty="0">
                          <a:effectLst/>
                          <a:latin typeface="Arial"/>
                          <a:ea typeface="Calibri"/>
                          <a:cs typeface="Times New Roman"/>
                        </a:rPr>
                        <a:t>Oral</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5">
                  <a:txBody>
                    <a:bodyPr/>
                    <a:lstStyle/>
                    <a:p>
                      <a:pPr marL="0" marR="0" algn="ctr">
                        <a:lnSpc>
                          <a:spcPct val="115000"/>
                        </a:lnSpc>
                        <a:spcBef>
                          <a:spcPts val="0"/>
                        </a:spcBef>
                        <a:spcAft>
                          <a:spcPts val="0"/>
                        </a:spcAft>
                      </a:pPr>
                      <a:r>
                        <a:rPr lang="en-US" sz="1000" dirty="0">
                          <a:effectLst/>
                          <a:latin typeface="Arial"/>
                          <a:ea typeface="Calibri"/>
                          <a:cs typeface="Times New Roman"/>
                        </a:rPr>
                        <a:t>Q12H or Q8H</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$3.61</a:t>
                      </a:r>
                      <a:endParaRPr lang="en-US" sz="1000" kern="1200" dirty="0">
                        <a:solidFill>
                          <a:schemeClr val="tx1"/>
                        </a:solidFill>
                        <a:effectLst/>
                        <a:latin typeface="Arial"/>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marL="0" marR="0" algn="ctr" defTabSz="457200" rtl="0" eaLnBrk="1" fontAlgn="b"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10,055</a:t>
                      </a:r>
                      <a:endParaRPr lang="en-US" sz="1000" kern="1200" dirty="0">
                        <a:solidFill>
                          <a:schemeClr val="tx1"/>
                        </a:solidFill>
                        <a:effectLst/>
                        <a:latin typeface="Arial"/>
                        <a:ea typeface="Calibri"/>
                        <a:cs typeface="Times New Roman"/>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algn="ctr" fontAlgn="ctr"/>
                      <a:r>
                        <a:rPr lang="en-US" sz="1000" b="0" i="0" u="none" strike="noStrike" dirty="0">
                          <a:solidFill>
                            <a:srgbClr val="000000"/>
                          </a:solidFill>
                          <a:effectLst/>
                          <a:latin typeface="Arial"/>
                        </a:rPr>
                        <a:t>$36,302.57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5">
                  <a:txBody>
                    <a:bodyPr/>
                    <a:lstStyle/>
                    <a:p>
                      <a:pPr marL="0" marR="0" algn="ctr">
                        <a:lnSpc>
                          <a:spcPct val="115000"/>
                        </a:lnSpc>
                        <a:spcBef>
                          <a:spcPts val="0"/>
                        </a:spcBef>
                        <a:spcAft>
                          <a:spcPts val="0"/>
                        </a:spcAft>
                      </a:pPr>
                      <a:r>
                        <a:rPr lang="en-US" sz="1000" dirty="0">
                          <a:effectLst/>
                          <a:latin typeface="Arial"/>
                          <a:ea typeface="Calibri"/>
                          <a:cs typeface="Times New Roman"/>
                        </a:rPr>
                        <a:t>N/A</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0">
                <a:tc vMerge="1">
                  <a:txBody>
                    <a:bodyPr/>
                    <a:lstStyle/>
                    <a:p>
                      <a:endParaRPr lang="en-US"/>
                    </a:p>
                  </a:txBody>
                  <a:tcPr/>
                </a:tc>
                <a:tc vMerge="1">
                  <a:txBody>
                    <a:bodyPr/>
                    <a:lstStyle/>
                    <a:p>
                      <a:endParaRPr lang="en-US"/>
                    </a:p>
                  </a:txBody>
                  <a:tcPr/>
                </a:tc>
                <a:tc rowSpan="2">
                  <a:txBody>
                    <a:bodyPr/>
                    <a:lstStyle/>
                    <a:p>
                      <a:pPr marL="0" marR="0" algn="ctr" defTabSz="457200" rtl="0" eaLnBrk="1" latinLnBrk="0" hangingPunct="1">
                        <a:lnSpc>
                          <a:spcPct val="115000"/>
                        </a:lnSpc>
                        <a:spcBef>
                          <a:spcPts val="0"/>
                        </a:spcBef>
                        <a:spcAft>
                          <a:spcPts val="0"/>
                        </a:spcAft>
                      </a:pPr>
                      <a:r>
                        <a:rPr lang="en-US" sz="1000" kern="1200" dirty="0">
                          <a:solidFill>
                            <a:schemeClr val="tx1"/>
                          </a:solidFill>
                          <a:effectLst/>
                          <a:latin typeface="Arial"/>
                          <a:ea typeface="Calibri"/>
                          <a:cs typeface="Times New Roman"/>
                        </a:rPr>
                        <a:t>30 mg</a:t>
                      </a: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r>
              <a:tr h="92837">
                <a:tc vMerge="1">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pPr marL="0" marR="0" algn="ctr" defTabSz="457200" rtl="0" eaLnBrk="1" latinLnBrk="0" hangingPunct="1">
                        <a:lnSpc>
                          <a:spcPct val="115000"/>
                        </a:lnSpc>
                        <a:spcBef>
                          <a:spcPts val="0"/>
                        </a:spcBef>
                        <a:spcAft>
                          <a:spcPts val="0"/>
                        </a:spcAft>
                      </a:pPr>
                      <a:endParaRPr lang="en-US" sz="1000" kern="1200" dirty="0">
                        <a:solidFill>
                          <a:schemeClr val="tx1"/>
                        </a:solidFill>
                        <a:effectLst/>
                        <a:latin typeface="Arial"/>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$6.86</a:t>
                      </a:r>
                      <a:endParaRPr lang="en-US" sz="1000" kern="1200" dirty="0">
                        <a:solidFill>
                          <a:schemeClr val="tx1"/>
                        </a:solidFill>
                        <a:effectLst/>
                        <a:latin typeface="Arial"/>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fontAlgn="b"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8,590</a:t>
                      </a:r>
                      <a:endParaRPr lang="en-US" sz="1000" kern="1200" dirty="0">
                        <a:solidFill>
                          <a:schemeClr val="tx1"/>
                        </a:solidFill>
                        <a:effectLst/>
                        <a:latin typeface="Arial"/>
                        <a:ea typeface="Calibri"/>
                        <a:cs typeface="Times New Roman"/>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dirty="0">
                          <a:solidFill>
                            <a:srgbClr val="000000"/>
                          </a:solidFill>
                          <a:effectLst/>
                          <a:latin typeface="Arial"/>
                        </a:rPr>
                        <a:t>$58,931.70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212852">
                <a:tc vMerge="1">
                  <a:txBody>
                    <a:bodyPr/>
                    <a:lstStyle/>
                    <a:p>
                      <a:endParaRPr lang="en-US"/>
                    </a:p>
                  </a:txBody>
                  <a:tcPr/>
                </a:tc>
                <a:tc vMerge="1">
                  <a:txBody>
                    <a:bodyPr/>
                    <a:lstStyle/>
                    <a:p>
                      <a:endParaRPr lang="en-US"/>
                    </a:p>
                  </a:txBody>
                  <a:tcPr/>
                </a:tc>
                <a:tc>
                  <a:txBody>
                    <a:bodyPr/>
                    <a:lstStyle/>
                    <a:p>
                      <a:pPr marL="0" marR="0" algn="ctr" defTabSz="457200" rtl="0" eaLnBrk="1" latinLnBrk="0" hangingPunct="1">
                        <a:lnSpc>
                          <a:spcPct val="115000"/>
                        </a:lnSpc>
                        <a:spcBef>
                          <a:spcPts val="0"/>
                        </a:spcBef>
                        <a:spcAft>
                          <a:spcPts val="0"/>
                        </a:spcAft>
                      </a:pPr>
                      <a:r>
                        <a:rPr lang="en-US" sz="1000" kern="1200" dirty="0">
                          <a:solidFill>
                            <a:schemeClr val="tx1"/>
                          </a:solidFill>
                          <a:effectLst/>
                          <a:latin typeface="Arial"/>
                          <a:ea typeface="Calibri"/>
                          <a:cs typeface="Times New Roman"/>
                        </a:rPr>
                        <a:t>60 mg</a:t>
                      </a: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defTabSz="457200" rtl="0" eaLnBrk="1" latinLnBrk="0" hangingPunct="1">
                        <a:lnSpc>
                          <a:spcPct val="115000"/>
                        </a:lnSpc>
                        <a:spcBef>
                          <a:spcPts val="0"/>
                        </a:spcBef>
                        <a:spcAft>
                          <a:spcPts val="0"/>
                        </a:spcAft>
                      </a:pPr>
                      <a:r>
                        <a:rPr lang="en-US" sz="1000" kern="1200" dirty="0">
                          <a:solidFill>
                            <a:schemeClr val="tx1"/>
                          </a:solidFill>
                          <a:effectLst/>
                          <a:latin typeface="Arial"/>
                          <a:ea typeface="Calibri"/>
                          <a:cs typeface="Times New Roman"/>
                        </a:rPr>
                        <a:t>$</a:t>
                      </a:r>
                      <a:r>
                        <a:rPr lang="en-US" sz="1000" kern="1200" dirty="0" smtClean="0">
                          <a:solidFill>
                            <a:schemeClr val="tx1"/>
                          </a:solidFill>
                          <a:effectLst/>
                          <a:latin typeface="Arial"/>
                          <a:ea typeface="Calibri"/>
                          <a:cs typeface="Times New Roman"/>
                        </a:rPr>
                        <a:t>13.39</a:t>
                      </a:r>
                      <a:endParaRPr lang="en-US" sz="1000" kern="1200" dirty="0">
                        <a:solidFill>
                          <a:schemeClr val="tx1"/>
                        </a:solidFill>
                        <a:effectLst/>
                        <a:latin typeface="Arial"/>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fontAlgn="b"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19,964</a:t>
                      </a:r>
                      <a:endParaRPr lang="en-US" sz="1000" kern="1200" dirty="0">
                        <a:solidFill>
                          <a:schemeClr val="tx1"/>
                        </a:solidFill>
                        <a:effectLst/>
                        <a:latin typeface="Arial"/>
                        <a:ea typeface="Calibri"/>
                        <a:cs typeface="Times New Roman"/>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dirty="0">
                          <a:solidFill>
                            <a:srgbClr val="000000"/>
                          </a:solidFill>
                          <a:effectLst/>
                          <a:latin typeface="Arial"/>
                        </a:rPr>
                        <a:t>$267,258.07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r h="228600">
                <a:tc vMerge="1">
                  <a:txBody>
                    <a:bodyPr/>
                    <a:lstStyle/>
                    <a:p>
                      <a:endParaRPr lang="en-US"/>
                    </a:p>
                  </a:txBody>
                  <a:tcPr/>
                </a:tc>
                <a:tc vMerge="1">
                  <a:txBody>
                    <a:bodyPr/>
                    <a:lstStyle/>
                    <a:p>
                      <a:endParaRPr lang="en-US"/>
                    </a:p>
                  </a:txBody>
                  <a:tcPr/>
                </a:tc>
                <a:tc>
                  <a:txBody>
                    <a:bodyPr/>
                    <a:lstStyle/>
                    <a:p>
                      <a:pPr marL="0" marR="0" algn="ctr" defTabSz="457200" rtl="0" eaLnBrk="1" latinLnBrk="0" hangingPunct="1">
                        <a:lnSpc>
                          <a:spcPct val="115000"/>
                        </a:lnSpc>
                        <a:spcBef>
                          <a:spcPts val="0"/>
                        </a:spcBef>
                        <a:spcAft>
                          <a:spcPts val="0"/>
                        </a:spcAft>
                      </a:pPr>
                      <a:r>
                        <a:rPr lang="en-US" sz="1000" kern="1200" dirty="0">
                          <a:solidFill>
                            <a:schemeClr val="tx1"/>
                          </a:solidFill>
                          <a:effectLst/>
                          <a:latin typeface="Arial"/>
                          <a:ea typeface="Calibri"/>
                          <a:cs typeface="Times New Roman"/>
                        </a:rPr>
                        <a:t>100 mg</a:t>
                      </a: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defTabSz="457200" rtl="0" eaLnBrk="1" latinLnBrk="0" hangingPunct="1">
                        <a:lnSpc>
                          <a:spcPct val="115000"/>
                        </a:lnSpc>
                        <a:spcBef>
                          <a:spcPts val="0"/>
                        </a:spcBef>
                        <a:spcAft>
                          <a:spcPts val="0"/>
                        </a:spcAft>
                      </a:pPr>
                      <a:r>
                        <a:rPr lang="en-US" sz="1000" kern="1200" dirty="0">
                          <a:solidFill>
                            <a:schemeClr val="tx1"/>
                          </a:solidFill>
                          <a:effectLst/>
                          <a:latin typeface="Arial"/>
                          <a:ea typeface="Calibri"/>
                          <a:cs typeface="Times New Roman"/>
                        </a:rPr>
                        <a:t>$</a:t>
                      </a:r>
                      <a:r>
                        <a:rPr lang="en-US" sz="1000" kern="1200" dirty="0" smtClean="0">
                          <a:solidFill>
                            <a:schemeClr val="tx1"/>
                          </a:solidFill>
                          <a:effectLst/>
                          <a:latin typeface="Arial"/>
                          <a:ea typeface="Calibri"/>
                          <a:cs typeface="Times New Roman"/>
                        </a:rPr>
                        <a:t>19.82</a:t>
                      </a:r>
                      <a:endParaRPr lang="en-US" sz="1000" kern="1200" dirty="0">
                        <a:solidFill>
                          <a:schemeClr val="tx1"/>
                        </a:solidFill>
                        <a:effectLst/>
                        <a:latin typeface="Arial"/>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fontAlgn="b"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10,316</a:t>
                      </a:r>
                      <a:endParaRPr lang="en-US" sz="1000" kern="1200" dirty="0">
                        <a:solidFill>
                          <a:schemeClr val="tx1"/>
                        </a:solidFill>
                        <a:effectLst/>
                        <a:latin typeface="Arial"/>
                        <a:ea typeface="Calibri"/>
                        <a:cs typeface="Times New Roman"/>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dirty="0">
                          <a:solidFill>
                            <a:srgbClr val="000000"/>
                          </a:solidFill>
                          <a:effectLst/>
                          <a:latin typeface="Arial"/>
                        </a:rPr>
                        <a:t>$204,465.18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r h="152400">
                <a:tc rowSpan="6">
                  <a:txBody>
                    <a:bodyPr/>
                    <a:lstStyle/>
                    <a:p>
                      <a:pPr marL="0" marR="0">
                        <a:lnSpc>
                          <a:spcPct val="115000"/>
                        </a:lnSpc>
                        <a:spcBef>
                          <a:spcPts val="0"/>
                        </a:spcBef>
                        <a:spcAft>
                          <a:spcPts val="0"/>
                        </a:spcAft>
                      </a:pPr>
                      <a:r>
                        <a:rPr lang="en-US" sz="1000" dirty="0" smtClean="0">
                          <a:effectLst/>
                          <a:latin typeface="Arial"/>
                          <a:ea typeface="Calibri"/>
                          <a:cs typeface="Times New Roman"/>
                        </a:rPr>
                        <a:t>M</a:t>
                      </a:r>
                      <a:r>
                        <a:rPr lang="en-US" sz="1000" baseline="0" dirty="0" smtClean="0">
                          <a:effectLst/>
                          <a:latin typeface="Arial"/>
                          <a:ea typeface="Calibri"/>
                          <a:cs typeface="Times New Roman"/>
                        </a:rPr>
                        <a:t>orphine ER tablets</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6">
                  <a:txBody>
                    <a:bodyPr/>
                    <a:lstStyle/>
                    <a:p>
                      <a:pPr marL="0" marR="0" algn="ctr">
                        <a:lnSpc>
                          <a:spcPct val="115000"/>
                        </a:lnSpc>
                        <a:spcBef>
                          <a:spcPts val="0"/>
                        </a:spcBef>
                        <a:spcAft>
                          <a:spcPts val="0"/>
                        </a:spcAft>
                      </a:pPr>
                      <a:r>
                        <a:rPr lang="en-US" sz="1000" dirty="0">
                          <a:effectLst/>
                          <a:latin typeface="Arial"/>
                          <a:ea typeface="Calibri"/>
                          <a:cs typeface="Times New Roman"/>
                        </a:rPr>
                        <a:t>morphine sulfate</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15 mg</a:t>
                      </a:r>
                      <a:endParaRPr lang="en-US" sz="1000" kern="1200" dirty="0">
                        <a:solidFill>
                          <a:schemeClr val="tx1"/>
                        </a:solidFill>
                        <a:effectLst/>
                        <a:latin typeface="Arial"/>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6">
                  <a:txBody>
                    <a:bodyPr/>
                    <a:lstStyle/>
                    <a:p>
                      <a:pPr marL="0" marR="0" algn="ctr">
                        <a:lnSpc>
                          <a:spcPct val="115000"/>
                        </a:lnSpc>
                        <a:spcBef>
                          <a:spcPts val="0"/>
                        </a:spcBef>
                        <a:spcAft>
                          <a:spcPts val="0"/>
                        </a:spcAft>
                      </a:pPr>
                      <a:r>
                        <a:rPr lang="en-US" sz="1000" dirty="0">
                          <a:effectLst/>
                          <a:latin typeface="Arial"/>
                          <a:ea typeface="Calibri"/>
                          <a:cs typeface="Times New Roman"/>
                        </a:rPr>
                        <a:t>extended-release tablet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6">
                  <a:txBody>
                    <a:bodyPr/>
                    <a:lstStyle/>
                    <a:p>
                      <a:pPr marL="0" marR="0" algn="ctr">
                        <a:lnSpc>
                          <a:spcPct val="115000"/>
                        </a:lnSpc>
                        <a:spcBef>
                          <a:spcPts val="0"/>
                        </a:spcBef>
                        <a:spcAft>
                          <a:spcPts val="0"/>
                        </a:spcAft>
                      </a:pPr>
                      <a:r>
                        <a:rPr lang="en-US" sz="1000" dirty="0">
                          <a:effectLst/>
                          <a:latin typeface="Arial"/>
                          <a:ea typeface="Calibri"/>
                          <a:cs typeface="Times New Roman"/>
                        </a:rPr>
                        <a:t>Oral</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6">
                  <a:txBody>
                    <a:bodyPr/>
                    <a:lstStyle/>
                    <a:p>
                      <a:pPr marL="0" marR="0" algn="ctr">
                        <a:lnSpc>
                          <a:spcPct val="115000"/>
                        </a:lnSpc>
                        <a:spcBef>
                          <a:spcPts val="0"/>
                        </a:spcBef>
                        <a:spcAft>
                          <a:spcPts val="0"/>
                        </a:spcAft>
                      </a:pPr>
                      <a:r>
                        <a:rPr lang="en-US" sz="1000" dirty="0">
                          <a:effectLst/>
                          <a:latin typeface="Arial"/>
                          <a:ea typeface="Calibri"/>
                          <a:cs typeface="Times New Roman"/>
                        </a:rPr>
                        <a:t>Q12H or Q8H</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marL="0" marR="0" algn="ctr" defTabSz="457200" rtl="0" eaLnBrk="1" fontAlgn="b"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$0.60</a:t>
                      </a:r>
                      <a:endParaRPr lang="en-US" sz="1000" kern="1200" dirty="0">
                        <a:solidFill>
                          <a:schemeClr val="tx1"/>
                        </a:solidFill>
                        <a:effectLst/>
                        <a:latin typeface="Arial"/>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algn="ctr" fontAlgn="ctr"/>
                      <a:r>
                        <a:rPr lang="en-US" sz="1000" b="0" i="0" u="none" strike="noStrike">
                          <a:solidFill>
                            <a:srgbClr val="000000"/>
                          </a:solidFill>
                          <a:effectLst/>
                          <a:latin typeface="Arial"/>
                        </a:rPr>
                        <a:t>3,418,799</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algn="ctr" fontAlgn="ctr"/>
                      <a:r>
                        <a:rPr lang="en-US" sz="1000" b="0" i="0" u="none" strike="noStrike">
                          <a:solidFill>
                            <a:srgbClr val="000000"/>
                          </a:solidFill>
                          <a:effectLst/>
                          <a:latin typeface="Arial"/>
                        </a:rPr>
                        <a:t>$2,056,407.60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6">
                  <a:txBody>
                    <a:bodyPr/>
                    <a:lstStyle/>
                    <a:p>
                      <a:pPr marL="0" marR="0" algn="ctr">
                        <a:lnSpc>
                          <a:spcPct val="115000"/>
                        </a:lnSpc>
                        <a:spcBef>
                          <a:spcPts val="0"/>
                        </a:spcBef>
                        <a:spcAft>
                          <a:spcPts val="0"/>
                        </a:spcAft>
                      </a:pPr>
                      <a:r>
                        <a:rPr lang="en-US" sz="1000" dirty="0">
                          <a:effectLst/>
                          <a:latin typeface="Arial"/>
                          <a:ea typeface="Calibri"/>
                          <a:cs typeface="Times New Roman"/>
                        </a:rPr>
                        <a:t>N/A</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0">
                <a:tc vMerge="1">
                  <a:txBody>
                    <a:bodyPr/>
                    <a:lstStyle/>
                    <a:p>
                      <a:endParaRPr lang="en-US"/>
                    </a:p>
                  </a:txBody>
                  <a:tcPr/>
                </a:tc>
                <a:tc vMerge="1">
                  <a:txBody>
                    <a:bodyPr/>
                    <a:lstStyle/>
                    <a:p>
                      <a:endParaRPr lang="en-US"/>
                    </a:p>
                  </a:txBody>
                  <a:tcPr/>
                </a:tc>
                <a:tc rowSpan="2">
                  <a:txBody>
                    <a:bodyPr/>
                    <a:lstStyle/>
                    <a:p>
                      <a:pPr marL="0" marR="0" algn="ctr" defTabSz="457200" rtl="0" eaLnBrk="1" latinLnBrk="0" hangingPunct="1">
                        <a:lnSpc>
                          <a:spcPct val="115000"/>
                        </a:lnSpc>
                        <a:spcBef>
                          <a:spcPts val="0"/>
                        </a:spcBef>
                        <a:spcAft>
                          <a:spcPts val="0"/>
                        </a:spcAft>
                      </a:pPr>
                      <a:r>
                        <a:rPr lang="en-US" sz="1000" kern="1200" dirty="0">
                          <a:solidFill>
                            <a:schemeClr val="tx1"/>
                          </a:solidFill>
                          <a:effectLst/>
                          <a:latin typeface="Arial"/>
                          <a:ea typeface="Calibri"/>
                          <a:cs typeface="Times New Roman"/>
                        </a:rPr>
                        <a:t>30 mg</a:t>
                      </a: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r>
              <a:tr h="104140">
                <a:tc vMerge="1">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pPr marL="0" marR="0" algn="ctr" defTabSz="457200" rtl="0" eaLnBrk="1" latinLnBrk="0" hangingPunct="1">
                        <a:lnSpc>
                          <a:spcPct val="115000"/>
                        </a:lnSpc>
                        <a:spcBef>
                          <a:spcPts val="0"/>
                        </a:spcBef>
                        <a:spcAft>
                          <a:spcPts val="0"/>
                        </a:spcAft>
                      </a:pPr>
                      <a:endParaRPr lang="en-US" sz="1000" kern="1200" dirty="0">
                        <a:solidFill>
                          <a:schemeClr val="tx1"/>
                        </a:solidFill>
                        <a:effectLst/>
                        <a:latin typeface="Arial"/>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fontAlgn="b"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$1.14</a:t>
                      </a:r>
                      <a:endParaRPr lang="en-US" sz="1000" kern="1200" dirty="0">
                        <a:solidFill>
                          <a:schemeClr val="tx1"/>
                        </a:solidFill>
                        <a:effectLst/>
                        <a:latin typeface="Arial"/>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dirty="0">
                          <a:solidFill>
                            <a:srgbClr val="000000"/>
                          </a:solidFill>
                          <a:effectLst/>
                          <a:latin typeface="Arial"/>
                        </a:rPr>
                        <a:t>2,839,373</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dirty="0">
                          <a:solidFill>
                            <a:srgbClr val="000000"/>
                          </a:solidFill>
                          <a:effectLst/>
                          <a:latin typeface="Arial"/>
                        </a:rPr>
                        <a:t>$3,245,971.21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228600">
                <a:tc vMerge="1">
                  <a:txBody>
                    <a:bodyPr/>
                    <a:lstStyle/>
                    <a:p>
                      <a:endParaRPr lang="en-US"/>
                    </a:p>
                  </a:txBody>
                  <a:tcPr/>
                </a:tc>
                <a:tc vMerge="1">
                  <a:txBody>
                    <a:bodyPr/>
                    <a:lstStyle/>
                    <a:p>
                      <a:endParaRPr lang="en-US"/>
                    </a:p>
                  </a:txBody>
                  <a:tcPr/>
                </a:tc>
                <a:tc>
                  <a:txBody>
                    <a:bodyPr/>
                    <a:lstStyle/>
                    <a:p>
                      <a:pPr marL="0" marR="0" algn="ctr" defTabSz="457200" rtl="0" eaLnBrk="1" latinLnBrk="0" hangingPunct="1">
                        <a:lnSpc>
                          <a:spcPct val="115000"/>
                        </a:lnSpc>
                        <a:spcBef>
                          <a:spcPts val="0"/>
                        </a:spcBef>
                        <a:spcAft>
                          <a:spcPts val="0"/>
                        </a:spcAft>
                      </a:pPr>
                      <a:r>
                        <a:rPr lang="en-US" sz="1000" kern="1200" dirty="0">
                          <a:solidFill>
                            <a:schemeClr val="tx1"/>
                          </a:solidFill>
                          <a:effectLst/>
                          <a:latin typeface="Arial"/>
                          <a:ea typeface="Calibri"/>
                          <a:cs typeface="Times New Roman"/>
                        </a:rPr>
                        <a:t>60 mg</a:t>
                      </a: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defTabSz="457200" rtl="0" eaLnBrk="1" fontAlgn="b"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$2.23</a:t>
                      </a:r>
                      <a:endParaRPr lang="en-US" sz="1000" kern="1200" dirty="0">
                        <a:solidFill>
                          <a:schemeClr val="tx1"/>
                        </a:solidFill>
                        <a:effectLst/>
                        <a:latin typeface="Arial"/>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dirty="0">
                          <a:solidFill>
                            <a:srgbClr val="000000"/>
                          </a:solidFill>
                          <a:effectLst/>
                          <a:latin typeface="Arial"/>
                        </a:rPr>
                        <a:t>1,336,022</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dirty="0">
                          <a:solidFill>
                            <a:srgbClr val="000000"/>
                          </a:solidFill>
                          <a:effectLst/>
                          <a:latin typeface="Arial"/>
                        </a:rPr>
                        <a:t>$2,980,130.67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r h="224155">
                <a:tc vMerge="1">
                  <a:txBody>
                    <a:bodyPr/>
                    <a:lstStyle/>
                    <a:p>
                      <a:endParaRPr lang="en-US"/>
                    </a:p>
                  </a:txBody>
                  <a:tcPr/>
                </a:tc>
                <a:tc vMerge="1">
                  <a:txBody>
                    <a:bodyPr/>
                    <a:lstStyle/>
                    <a:p>
                      <a:endParaRPr lang="en-US"/>
                    </a:p>
                  </a:txBody>
                  <a:tcPr/>
                </a:tc>
                <a:tc>
                  <a:txBody>
                    <a:bodyPr/>
                    <a:lstStyle/>
                    <a:p>
                      <a:pPr marL="0" marR="0" algn="ctr" defTabSz="457200" rtl="0" eaLnBrk="1" latinLnBrk="0" hangingPunct="1">
                        <a:lnSpc>
                          <a:spcPct val="115000"/>
                        </a:lnSpc>
                        <a:spcBef>
                          <a:spcPts val="0"/>
                        </a:spcBef>
                        <a:spcAft>
                          <a:spcPts val="0"/>
                        </a:spcAft>
                      </a:pPr>
                      <a:r>
                        <a:rPr lang="en-US" sz="1000" kern="1200" dirty="0">
                          <a:solidFill>
                            <a:schemeClr val="tx1"/>
                          </a:solidFill>
                          <a:effectLst/>
                          <a:latin typeface="Arial"/>
                          <a:ea typeface="Calibri"/>
                          <a:cs typeface="Times New Roman"/>
                        </a:rPr>
                        <a:t>100 mg</a:t>
                      </a: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defTabSz="457200" rtl="0" eaLnBrk="1" fontAlgn="b"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$3.30</a:t>
                      </a:r>
                      <a:endParaRPr lang="en-US" sz="1000" kern="1200" dirty="0">
                        <a:solidFill>
                          <a:schemeClr val="tx1"/>
                        </a:solidFill>
                        <a:effectLst/>
                        <a:latin typeface="Arial"/>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a:solidFill>
                            <a:srgbClr val="000000"/>
                          </a:solidFill>
                          <a:effectLst/>
                          <a:latin typeface="Arial"/>
                        </a:rPr>
                        <a:t>470,586</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dirty="0">
                          <a:solidFill>
                            <a:srgbClr val="000000"/>
                          </a:solidFill>
                          <a:effectLst/>
                          <a:latin typeface="Arial"/>
                        </a:rPr>
                        <a:t>$1,551,192.63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r h="228600">
                <a:tc vMerge="1">
                  <a:txBody>
                    <a:bodyPr/>
                    <a:lstStyle/>
                    <a:p>
                      <a:endParaRPr lang="en-US"/>
                    </a:p>
                  </a:txBody>
                  <a:tcPr/>
                </a:tc>
                <a:tc vMerge="1">
                  <a:txBody>
                    <a:bodyPr/>
                    <a:lstStyle/>
                    <a:p>
                      <a:endParaRPr lang="en-US"/>
                    </a:p>
                  </a:txBody>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200 mg</a:t>
                      </a:r>
                      <a:endParaRPr lang="en-US" sz="1000" kern="1200" dirty="0">
                        <a:solidFill>
                          <a:schemeClr val="tx1"/>
                        </a:solidFill>
                        <a:effectLst/>
                        <a:latin typeface="Arial"/>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defTabSz="457200" rtl="0" eaLnBrk="1" fontAlgn="b"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$5.99</a:t>
                      </a:r>
                      <a:endParaRPr lang="en-US" sz="1000" kern="1200" dirty="0">
                        <a:solidFill>
                          <a:schemeClr val="tx1"/>
                        </a:solidFill>
                        <a:effectLst/>
                        <a:latin typeface="Arial"/>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dirty="0">
                          <a:solidFill>
                            <a:srgbClr val="000000"/>
                          </a:solidFill>
                          <a:effectLst/>
                          <a:latin typeface="Arial"/>
                        </a:rPr>
                        <a:t>44,189</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dirty="0">
                          <a:solidFill>
                            <a:srgbClr val="000000"/>
                          </a:solidFill>
                          <a:effectLst/>
                          <a:latin typeface="Arial"/>
                        </a:rPr>
                        <a:t>$264,904.22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bl>
          </a:graphicData>
        </a:graphic>
      </p:graphicFrame>
    </p:spTree>
    <p:extLst>
      <p:ext uri="{BB962C8B-B14F-4D97-AF65-F5344CB8AC3E}">
        <p14:creationId xmlns:p14="http://schemas.microsoft.com/office/powerpoint/2010/main" val="35911121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2"/>
          <p:cNvSpPr>
            <a:spLocks noGrp="1"/>
          </p:cNvSpPr>
          <p:nvPr>
            <p:ph type="sldNum" sz="quarter" idx="11"/>
          </p:nvPr>
        </p:nvSpPr>
        <p:spPr>
          <a:noFill/>
          <a:ln>
            <a:miter lim="800000"/>
            <a:headEnd/>
            <a:tailEnd/>
          </a:ln>
        </p:spPr>
        <p:txBody>
          <a:bodyPr/>
          <a:lstStyle/>
          <a:p>
            <a:r>
              <a:rPr lang="en-US" altLang="en-US" dirty="0" smtClean="0"/>
              <a:t>Slide </a:t>
            </a:r>
            <a:fld id="{FC836EB3-6A9C-4CF1-AF8B-A21DAA8B0336}" type="slidenum">
              <a:rPr lang="en-US" altLang="en-US" smtClean="0"/>
              <a:pPr/>
              <a:t>3</a:t>
            </a:fld>
            <a:endParaRPr lang="en-US" altLang="en-US" dirty="0" smtClean="0"/>
          </a:p>
        </p:txBody>
      </p:sp>
      <p:graphicFrame>
        <p:nvGraphicFramePr>
          <p:cNvPr id="4" name="Diagram 3"/>
          <p:cNvGraphicFramePr/>
          <p:nvPr>
            <p:extLst>
              <p:ext uri="{D42A27DB-BD31-4B8C-83A1-F6EECF244321}">
                <p14:modId xmlns:p14="http://schemas.microsoft.com/office/powerpoint/2010/main" val="1209568229"/>
              </p:ext>
            </p:extLst>
          </p:nvPr>
        </p:nvGraphicFramePr>
        <p:xfrm>
          <a:off x="114299" y="1209675"/>
          <a:ext cx="8963025" cy="47148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4101" name="Group 8"/>
          <p:cNvGrpSpPr>
            <a:grpSpLocks/>
          </p:cNvGrpSpPr>
          <p:nvPr/>
        </p:nvGrpSpPr>
        <p:grpSpPr bwMode="auto">
          <a:xfrm>
            <a:off x="6754813" y="2786063"/>
            <a:ext cx="2214562" cy="319087"/>
            <a:chOff x="1635596" y="3263204"/>
            <a:chExt cx="2874487" cy="318199"/>
          </a:xfrm>
        </p:grpSpPr>
        <p:sp>
          <p:nvSpPr>
            <p:cNvPr id="10" name="Rectangle 9"/>
            <p:cNvSpPr/>
            <p:nvPr/>
          </p:nvSpPr>
          <p:spPr>
            <a:xfrm>
              <a:off x="1635596" y="3263204"/>
              <a:ext cx="2874487" cy="318199"/>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11" name="Rectangle 10"/>
            <p:cNvSpPr/>
            <p:nvPr/>
          </p:nvSpPr>
          <p:spPr>
            <a:xfrm>
              <a:off x="1635596" y="3263204"/>
              <a:ext cx="2874487" cy="318199"/>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lIns="143903" tIns="0" rIns="0" bIns="0" spcCol="1270"/>
            <a:lstStyle/>
            <a:p>
              <a:pPr defTabSz="622300">
                <a:lnSpc>
                  <a:spcPct val="90000"/>
                </a:lnSpc>
                <a:spcAft>
                  <a:spcPct val="35000"/>
                </a:spcAft>
                <a:defRPr/>
              </a:pPr>
              <a:r>
                <a:rPr lang="en-US" sz="1400" dirty="0"/>
                <a:t>Draft </a:t>
              </a:r>
              <a:r>
                <a:rPr lang="en-US" sz="1400" dirty="0" smtClean="0"/>
                <a:t>Amended Formulary </a:t>
              </a:r>
              <a:endParaRPr lang="en-US" sz="1400" dirty="0"/>
            </a:p>
          </p:txBody>
        </p:sp>
      </p:grpSp>
      <p:sp>
        <p:nvSpPr>
          <p:cNvPr id="4102" name="Title 1"/>
          <p:cNvSpPr>
            <a:spLocks noGrp="1"/>
          </p:cNvSpPr>
          <p:nvPr>
            <p:ph type="title"/>
          </p:nvPr>
        </p:nvSpPr>
        <p:spPr/>
        <p:txBody>
          <a:bodyPr/>
          <a:lstStyle/>
          <a:p>
            <a:r>
              <a:rPr lang="en-US" altLang="en-US" dirty="0" smtClean="0"/>
              <a:t>Formulary Review and Evaluation</a:t>
            </a:r>
          </a:p>
        </p:txBody>
      </p:sp>
    </p:spTree>
    <p:extLst>
      <p:ext uri="{BB962C8B-B14F-4D97-AF65-F5344CB8AC3E}">
        <p14:creationId xmlns:p14="http://schemas.microsoft.com/office/powerpoint/2010/main" val="215631426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solidFill>
                  <a:srgbClr val="FFFFFF"/>
                </a:solidFill>
              </a:rPr>
              <a:t>MorphaBond</a:t>
            </a:r>
            <a:r>
              <a:rPr lang="en-US" dirty="0">
                <a:solidFill>
                  <a:srgbClr val="FFFFFF"/>
                </a:solidFill>
              </a:rPr>
              <a:t> ER</a:t>
            </a:r>
            <a:r>
              <a:rPr lang="en-US" baseline="30000" dirty="0">
                <a:solidFill>
                  <a:srgbClr val="FFFFFF"/>
                </a:solidFill>
              </a:rPr>
              <a:t>®</a:t>
            </a:r>
            <a:endParaRPr lang="en-US" dirty="0"/>
          </a:p>
        </p:txBody>
      </p:sp>
      <p:sp>
        <p:nvSpPr>
          <p:cNvPr id="4" name="Slide Number Placeholder 3"/>
          <p:cNvSpPr>
            <a:spLocks noGrp="1"/>
          </p:cNvSpPr>
          <p:nvPr>
            <p:ph type="sldNum" sz="quarter" idx="11"/>
          </p:nvPr>
        </p:nvSpPr>
        <p:spPr>
          <a:xfrm>
            <a:off x="6976296" y="6367483"/>
            <a:ext cx="2133600" cy="476250"/>
          </a:xfrm>
        </p:spPr>
        <p:txBody>
          <a:bodyPr/>
          <a:lstStyle/>
          <a:p>
            <a:pPr>
              <a:defRPr/>
            </a:pPr>
            <a:r>
              <a:rPr lang="en-US" altLang="en-US" smtClean="0">
                <a:solidFill>
                  <a:srgbClr val="000000"/>
                </a:solidFill>
              </a:rPr>
              <a:t>Slide </a:t>
            </a:r>
            <a:fld id="{8DE3B031-7C70-4991-8DFB-9E9DDFF7991E}" type="slidenum">
              <a:rPr lang="en-US" altLang="en-US" smtClean="0">
                <a:solidFill>
                  <a:srgbClr val="000000"/>
                </a:solidFill>
              </a:rPr>
              <a:pPr>
                <a:defRPr/>
              </a:pPr>
              <a:t>30</a:t>
            </a:fld>
            <a:endParaRPr lang="en-US" altLang="en-US" dirty="0">
              <a:solidFill>
                <a:srgbClr val="000000"/>
              </a:solidFill>
            </a:endParaRPr>
          </a:p>
        </p:txBody>
      </p:sp>
      <p:sp>
        <p:nvSpPr>
          <p:cNvPr id="6" name="TextBox 5"/>
          <p:cNvSpPr txBox="1"/>
          <p:nvPr/>
        </p:nvSpPr>
        <p:spPr>
          <a:xfrm>
            <a:off x="288510" y="1657204"/>
            <a:ext cx="8597735" cy="830997"/>
          </a:xfrm>
          <a:prstGeom prst="rect">
            <a:avLst/>
          </a:prstGeom>
          <a:noFill/>
        </p:spPr>
        <p:txBody>
          <a:bodyPr wrap="square" rtlCol="0">
            <a:spAutoFit/>
          </a:bodyPr>
          <a:lstStyle/>
          <a:p>
            <a:pPr algn="ctr" fontAlgn="base">
              <a:spcBef>
                <a:spcPct val="0"/>
              </a:spcBef>
              <a:spcAft>
                <a:spcPct val="0"/>
              </a:spcAft>
            </a:pPr>
            <a:r>
              <a:rPr lang="en-US" sz="2400" b="1" dirty="0" err="1" smtClean="0">
                <a:solidFill>
                  <a:srgbClr val="000000"/>
                </a:solidFill>
                <a:cs typeface="Arial" pitchFamily="34" charset="0"/>
              </a:rPr>
              <a:t>MorphaBond</a:t>
            </a:r>
            <a:r>
              <a:rPr lang="en-US" sz="2400" b="1" dirty="0" smtClean="0">
                <a:solidFill>
                  <a:srgbClr val="000000"/>
                </a:solidFill>
                <a:cs typeface="Arial" pitchFamily="34" charset="0"/>
              </a:rPr>
              <a:t> ER</a:t>
            </a:r>
            <a:r>
              <a:rPr lang="en-US" sz="2400" b="1" baseline="30000" dirty="0" smtClean="0">
                <a:solidFill>
                  <a:srgbClr val="000000"/>
                </a:solidFill>
                <a:cs typeface="Arial" pitchFamily="34" charset="0"/>
              </a:rPr>
              <a:t>®</a:t>
            </a:r>
            <a:r>
              <a:rPr lang="en-US" sz="2400" b="1" dirty="0" smtClean="0">
                <a:solidFill>
                  <a:srgbClr val="000000"/>
                </a:solidFill>
                <a:cs typeface="Arial" pitchFamily="34" charset="0"/>
              </a:rPr>
              <a:t> </a:t>
            </a:r>
            <a:r>
              <a:rPr lang="en-US" sz="2400" b="1" dirty="0">
                <a:solidFill>
                  <a:srgbClr val="000000"/>
                </a:solidFill>
                <a:cs typeface="Arial" pitchFamily="34" charset="0"/>
              </a:rPr>
              <a:t>and </a:t>
            </a:r>
            <a:r>
              <a:rPr lang="en-US" sz="2400" b="1" dirty="0" smtClean="0">
                <a:solidFill>
                  <a:srgbClr val="000000"/>
                </a:solidFill>
                <a:cs typeface="Arial" pitchFamily="34" charset="0"/>
              </a:rPr>
              <a:t>All List A Morphine </a:t>
            </a:r>
            <a:r>
              <a:rPr lang="en-US" sz="2400" b="1" dirty="0">
                <a:solidFill>
                  <a:srgbClr val="000000"/>
                </a:solidFill>
                <a:cs typeface="Arial" pitchFamily="34" charset="0"/>
              </a:rPr>
              <a:t>Extended-Release </a:t>
            </a:r>
            <a:r>
              <a:rPr lang="en-US" sz="2400" b="1" dirty="0" smtClean="0">
                <a:solidFill>
                  <a:srgbClr val="000000"/>
                </a:solidFill>
                <a:cs typeface="Arial" pitchFamily="34" charset="0"/>
              </a:rPr>
              <a:t>Products -  Continued</a:t>
            </a:r>
            <a:endParaRPr lang="en-US" sz="2400" dirty="0">
              <a:solidFill>
                <a:srgbClr val="000000"/>
              </a:solidFill>
              <a:cs typeface="Arial" pitchFamily="34" charset="0"/>
            </a:endParaRPr>
          </a:p>
        </p:txBody>
      </p:sp>
      <p:sp>
        <p:nvSpPr>
          <p:cNvPr id="3" name="TextBox 2"/>
          <p:cNvSpPr txBox="1"/>
          <p:nvPr/>
        </p:nvSpPr>
        <p:spPr>
          <a:xfrm>
            <a:off x="431013" y="2601477"/>
            <a:ext cx="8312727" cy="1938992"/>
          </a:xfrm>
          <a:prstGeom prst="rect">
            <a:avLst/>
          </a:prstGeom>
          <a:noFill/>
        </p:spPr>
        <p:txBody>
          <a:bodyPr wrap="square" rtlCol="0">
            <a:spAutoFit/>
          </a:bodyPr>
          <a:lstStyle/>
          <a:p>
            <a:pPr fontAlgn="base">
              <a:spcBef>
                <a:spcPct val="0"/>
              </a:spcBef>
              <a:spcAft>
                <a:spcPct val="0"/>
              </a:spcAft>
            </a:pPr>
            <a:r>
              <a:rPr lang="en-US" sz="2400" dirty="0" smtClean="0">
                <a:solidFill>
                  <a:srgbClr val="000000"/>
                </a:solidFill>
                <a:cs typeface="Arial" pitchFamily="34" charset="0"/>
              </a:rPr>
              <a:t>Overall Cost of Substitution (100% Conversion):  $73,038,550</a:t>
            </a:r>
          </a:p>
          <a:p>
            <a:pPr fontAlgn="base">
              <a:spcBef>
                <a:spcPct val="0"/>
              </a:spcBef>
              <a:spcAft>
                <a:spcPct val="0"/>
              </a:spcAft>
            </a:pPr>
            <a:r>
              <a:rPr lang="en-US" sz="2400" dirty="0" smtClean="0">
                <a:solidFill>
                  <a:srgbClr val="000000"/>
                </a:solidFill>
                <a:cs typeface="Arial" pitchFamily="34" charset="0"/>
              </a:rPr>
              <a:t>Overall Cost of Substitution (75% Conversion): $54,778,913</a:t>
            </a:r>
          </a:p>
          <a:p>
            <a:pPr fontAlgn="base">
              <a:spcBef>
                <a:spcPct val="0"/>
              </a:spcBef>
              <a:spcAft>
                <a:spcPct val="0"/>
              </a:spcAft>
            </a:pPr>
            <a:r>
              <a:rPr lang="en-US" sz="2400" dirty="0" smtClean="0">
                <a:solidFill>
                  <a:srgbClr val="000000"/>
                </a:solidFill>
                <a:cs typeface="Arial" pitchFamily="34" charset="0"/>
              </a:rPr>
              <a:t>Overall Cost of Substitution (50% Conversion): $36,519,275</a:t>
            </a:r>
          </a:p>
          <a:p>
            <a:pPr fontAlgn="base">
              <a:spcBef>
                <a:spcPct val="0"/>
              </a:spcBef>
              <a:spcAft>
                <a:spcPct val="0"/>
              </a:spcAft>
            </a:pPr>
            <a:r>
              <a:rPr lang="en-US" sz="2400" dirty="0" smtClean="0">
                <a:solidFill>
                  <a:srgbClr val="000000"/>
                </a:solidFill>
                <a:cs typeface="Arial" pitchFamily="34" charset="0"/>
              </a:rPr>
              <a:t>Overall Percent Change: 569.08% Increase in Cost</a:t>
            </a:r>
          </a:p>
          <a:p>
            <a:pPr fontAlgn="base">
              <a:spcBef>
                <a:spcPct val="0"/>
              </a:spcBef>
              <a:spcAft>
                <a:spcPct val="0"/>
              </a:spcAft>
            </a:pPr>
            <a:r>
              <a:rPr lang="en-US" sz="2400" dirty="0" smtClean="0">
                <a:solidFill>
                  <a:srgbClr val="000000"/>
                </a:solidFill>
                <a:cs typeface="Arial" pitchFamily="34" charset="0"/>
              </a:rPr>
              <a:t>Overall Possible Patient Impact: </a:t>
            </a:r>
            <a:r>
              <a:rPr lang="en-US" sz="2400" smtClean="0">
                <a:solidFill>
                  <a:srgbClr val="000000"/>
                </a:solidFill>
                <a:cs typeface="Arial" pitchFamily="34" charset="0"/>
              </a:rPr>
              <a:t>Approximately 34,574 </a:t>
            </a:r>
            <a:r>
              <a:rPr lang="en-US" sz="2400" dirty="0" smtClean="0">
                <a:solidFill>
                  <a:srgbClr val="000000"/>
                </a:solidFill>
                <a:cs typeface="Arial" pitchFamily="34" charset="0"/>
              </a:rPr>
              <a:t>Patients</a:t>
            </a:r>
            <a:endParaRPr lang="en-US" sz="2400" dirty="0">
              <a:solidFill>
                <a:srgbClr val="000000"/>
              </a:solidFill>
              <a:cs typeface="Arial" pitchFamily="34" charset="0"/>
            </a:endParaRPr>
          </a:p>
        </p:txBody>
      </p:sp>
    </p:spTree>
    <p:extLst>
      <p:ext uri="{BB962C8B-B14F-4D97-AF65-F5344CB8AC3E}">
        <p14:creationId xmlns:p14="http://schemas.microsoft.com/office/powerpoint/2010/main" val="205735650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8815" y="177319"/>
            <a:ext cx="4818062" cy="708025"/>
          </a:xfrm>
        </p:spPr>
        <p:txBody>
          <a:bodyPr/>
          <a:lstStyle/>
          <a:p>
            <a:r>
              <a:rPr lang="en-US" dirty="0" err="1" smtClean="0"/>
              <a:t>Arymo</a:t>
            </a:r>
            <a:r>
              <a:rPr lang="en-US" dirty="0" smtClean="0"/>
              <a:t> ER</a:t>
            </a:r>
            <a:r>
              <a:rPr lang="en-US" baseline="30000" dirty="0" smtClean="0"/>
              <a:t>®</a:t>
            </a:r>
            <a:endParaRPr lang="en-US" dirty="0"/>
          </a:p>
        </p:txBody>
      </p:sp>
      <p:sp>
        <p:nvSpPr>
          <p:cNvPr id="4" name="Slide Number Placeholder 3"/>
          <p:cNvSpPr>
            <a:spLocks noGrp="1"/>
          </p:cNvSpPr>
          <p:nvPr>
            <p:ph type="sldNum" sz="quarter" idx="11"/>
          </p:nvPr>
        </p:nvSpPr>
        <p:spPr>
          <a:xfrm>
            <a:off x="6600702" y="6167574"/>
            <a:ext cx="2133600" cy="476250"/>
          </a:xfrm>
        </p:spPr>
        <p:txBody>
          <a:bodyPr/>
          <a:lstStyle/>
          <a:p>
            <a:pPr>
              <a:defRPr/>
            </a:pPr>
            <a:r>
              <a:rPr lang="en-US" altLang="en-US" smtClean="0">
                <a:solidFill>
                  <a:srgbClr val="000000"/>
                </a:solidFill>
              </a:rPr>
              <a:t>Slide </a:t>
            </a:r>
            <a:fld id="{8DE3B031-7C70-4991-8DFB-9E9DDFF7991E}" type="slidenum">
              <a:rPr lang="en-US" altLang="en-US" smtClean="0">
                <a:solidFill>
                  <a:srgbClr val="000000"/>
                </a:solidFill>
              </a:rPr>
              <a:pPr>
                <a:defRPr/>
              </a:pPr>
              <a:t>31</a:t>
            </a:fld>
            <a:endParaRPr lang="en-US" altLang="en-US" dirty="0">
              <a:solidFill>
                <a:srgbClr val="000000"/>
              </a:solidFill>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617120068"/>
              </p:ext>
            </p:extLst>
          </p:nvPr>
        </p:nvGraphicFramePr>
        <p:xfrm>
          <a:off x="304801" y="1951559"/>
          <a:ext cx="8429501" cy="2605573"/>
        </p:xfrm>
        <a:graphic>
          <a:graphicData uri="http://schemas.openxmlformats.org/drawingml/2006/table">
            <a:tbl>
              <a:tblPr firstRow="1" firstCol="1" bandRow="1"/>
              <a:tblGrid>
                <a:gridCol w="889300"/>
                <a:gridCol w="798734"/>
                <a:gridCol w="795612"/>
                <a:gridCol w="756268"/>
                <a:gridCol w="1061152"/>
                <a:gridCol w="741777"/>
                <a:gridCol w="807478"/>
                <a:gridCol w="898654"/>
                <a:gridCol w="927163"/>
                <a:gridCol w="753363"/>
              </a:tblGrid>
              <a:tr h="720086">
                <a:tc>
                  <a:txBody>
                    <a:bodyPr/>
                    <a:lstStyle/>
                    <a:p>
                      <a:pPr marL="0" marR="0" algn="ctr">
                        <a:lnSpc>
                          <a:spcPct val="115000"/>
                        </a:lnSpc>
                        <a:spcBef>
                          <a:spcPts val="0"/>
                        </a:spcBef>
                        <a:spcAft>
                          <a:spcPts val="0"/>
                        </a:spcAft>
                      </a:pPr>
                      <a:r>
                        <a:rPr lang="en-US" sz="1000" b="1" dirty="0">
                          <a:effectLst/>
                          <a:latin typeface="Arial"/>
                          <a:ea typeface="Calibri"/>
                          <a:cs typeface="Times New Roman"/>
                        </a:rPr>
                        <a:t>Medication</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Active Ingredient</a:t>
                      </a:r>
                      <a:endParaRPr lang="en-US" sz="110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Strengths</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Dosage Form</a:t>
                      </a:r>
                      <a:endParaRPr lang="en-US" sz="110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Route of Administration</a:t>
                      </a:r>
                      <a:endParaRPr lang="en-US" sz="110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Dosing Schedule</a:t>
                      </a:r>
                      <a:endParaRPr lang="en-US" sz="110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Cost/unit*</a:t>
                      </a:r>
                      <a:endParaRPr lang="en-US" sz="110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Units Dispensed </a:t>
                      </a:r>
                      <a:r>
                        <a:rPr lang="en-US" sz="1000" b="1" dirty="0" smtClean="0">
                          <a:effectLst/>
                          <a:latin typeface="Arial"/>
                          <a:ea typeface="Calibri"/>
                          <a:cs typeface="Times New Roman"/>
                        </a:rPr>
                        <a:t>2016</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Approximate Cost </a:t>
                      </a:r>
                      <a:r>
                        <a:rPr lang="en-US" sz="1000" b="1" dirty="0" smtClean="0">
                          <a:effectLst/>
                          <a:latin typeface="Arial"/>
                          <a:ea typeface="Calibri"/>
                          <a:cs typeface="Times New Roman"/>
                        </a:rPr>
                        <a:t>2016</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ADP Efficacy</a:t>
                      </a:r>
                      <a:endParaRPr lang="en-US" sz="110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290706">
                <a:tc rowSpan="3">
                  <a:txBody>
                    <a:bodyPr/>
                    <a:lstStyle/>
                    <a:p>
                      <a:pPr marL="0" marR="0">
                        <a:lnSpc>
                          <a:spcPct val="115000"/>
                        </a:lnSpc>
                        <a:spcBef>
                          <a:spcPts val="0"/>
                        </a:spcBef>
                        <a:spcAft>
                          <a:spcPts val="0"/>
                        </a:spcAft>
                      </a:pPr>
                      <a:r>
                        <a:rPr lang="en-US" sz="1000" dirty="0" err="1" smtClean="0">
                          <a:effectLst/>
                          <a:latin typeface="Arial"/>
                          <a:ea typeface="Calibri"/>
                          <a:cs typeface="Times New Roman"/>
                        </a:rPr>
                        <a:t>Arymo</a:t>
                      </a:r>
                      <a:r>
                        <a:rPr lang="en-US" sz="1000" dirty="0" smtClean="0">
                          <a:effectLst/>
                          <a:latin typeface="Arial"/>
                          <a:ea typeface="Calibri"/>
                          <a:cs typeface="Times New Roman"/>
                        </a:rPr>
                        <a:t> ER</a:t>
                      </a:r>
                      <a:r>
                        <a:rPr lang="en-US" sz="1000" baseline="30000" dirty="0" smtClean="0">
                          <a:effectLst/>
                          <a:latin typeface="Arial"/>
                          <a:ea typeface="Calibri"/>
                          <a:cs typeface="Times New Roman"/>
                        </a:rPr>
                        <a:t>®</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3">
                  <a:txBody>
                    <a:bodyPr/>
                    <a:lstStyle/>
                    <a:p>
                      <a:pPr marL="0" marR="0" algn="ctr">
                        <a:lnSpc>
                          <a:spcPct val="115000"/>
                        </a:lnSpc>
                        <a:spcBef>
                          <a:spcPts val="0"/>
                        </a:spcBef>
                        <a:spcAft>
                          <a:spcPts val="0"/>
                        </a:spcAft>
                      </a:pPr>
                      <a:r>
                        <a:rPr lang="en-US" sz="1000" dirty="0">
                          <a:effectLst/>
                          <a:latin typeface="Arial"/>
                          <a:ea typeface="Calibri"/>
                          <a:cs typeface="Times New Roman"/>
                        </a:rPr>
                        <a:t>morphine </a:t>
                      </a:r>
                      <a:r>
                        <a:rPr lang="en-US" sz="1000" dirty="0" smtClean="0">
                          <a:effectLst/>
                          <a:latin typeface="Arial"/>
                          <a:ea typeface="Calibri"/>
                          <a:cs typeface="Times New Roman"/>
                        </a:rPr>
                        <a:t>sulfate</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15 mg</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3">
                  <a:txBody>
                    <a:bodyPr/>
                    <a:lstStyle/>
                    <a:p>
                      <a:pPr marL="0" marR="0" algn="ctr">
                        <a:lnSpc>
                          <a:spcPct val="115000"/>
                        </a:lnSpc>
                        <a:spcBef>
                          <a:spcPts val="0"/>
                        </a:spcBef>
                        <a:spcAft>
                          <a:spcPts val="0"/>
                        </a:spcAft>
                      </a:pPr>
                      <a:r>
                        <a:rPr lang="en-US" sz="1000" dirty="0">
                          <a:effectLst/>
                          <a:latin typeface="Arial"/>
                          <a:ea typeface="Calibri"/>
                          <a:cs typeface="Times New Roman"/>
                        </a:rPr>
                        <a:t>extended-release </a:t>
                      </a:r>
                      <a:r>
                        <a:rPr lang="en-US" sz="1000" dirty="0" smtClean="0">
                          <a:effectLst/>
                          <a:latin typeface="Arial"/>
                          <a:ea typeface="Calibri"/>
                          <a:cs typeface="Times New Roman"/>
                        </a:rPr>
                        <a:t>tablet</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3">
                  <a:txBody>
                    <a:bodyPr/>
                    <a:lstStyle/>
                    <a:p>
                      <a:pPr marL="0" marR="0" algn="ctr">
                        <a:lnSpc>
                          <a:spcPct val="115000"/>
                        </a:lnSpc>
                        <a:spcBef>
                          <a:spcPts val="0"/>
                        </a:spcBef>
                        <a:spcAft>
                          <a:spcPts val="0"/>
                        </a:spcAft>
                      </a:pPr>
                      <a:r>
                        <a:rPr lang="en-US" sz="1000" dirty="0">
                          <a:effectLst/>
                          <a:latin typeface="Arial"/>
                          <a:ea typeface="Calibri"/>
                          <a:cs typeface="Times New Roman"/>
                        </a:rPr>
                        <a:t>Oral</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3">
                  <a:txBody>
                    <a:bodyPr/>
                    <a:lstStyle/>
                    <a:p>
                      <a:pPr marL="0" marR="0" algn="ctr">
                        <a:lnSpc>
                          <a:spcPct val="115000"/>
                        </a:lnSpc>
                        <a:spcBef>
                          <a:spcPts val="0"/>
                        </a:spcBef>
                        <a:spcAft>
                          <a:spcPts val="0"/>
                        </a:spcAft>
                      </a:pPr>
                      <a:r>
                        <a:rPr lang="en-US" sz="1000" dirty="0" smtClean="0">
                          <a:effectLst/>
                          <a:latin typeface="Arial"/>
                          <a:ea typeface="Calibri"/>
                          <a:cs typeface="Times New Roman"/>
                        </a:rPr>
                        <a:t>Q12H or</a:t>
                      </a:r>
                      <a:r>
                        <a:rPr lang="en-US" sz="1000" baseline="0" dirty="0" smtClean="0">
                          <a:effectLst/>
                          <a:latin typeface="Arial"/>
                          <a:ea typeface="Calibri"/>
                          <a:cs typeface="Times New Roman"/>
                        </a:rPr>
                        <a:t> Q8H</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$5.40</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3">
                  <a:txBody>
                    <a:bodyPr/>
                    <a:lstStyle/>
                    <a:p>
                      <a:pPr marL="0" marR="0" algn="ctr">
                        <a:lnSpc>
                          <a:spcPct val="115000"/>
                        </a:lnSpc>
                        <a:spcBef>
                          <a:spcPts val="0"/>
                        </a:spcBef>
                        <a:spcAft>
                          <a:spcPts val="0"/>
                        </a:spcAft>
                      </a:pPr>
                      <a:r>
                        <a:rPr lang="en-US" sz="1000" dirty="0">
                          <a:effectLst/>
                          <a:latin typeface="Arial"/>
                          <a:ea typeface="Calibri"/>
                          <a:cs typeface="Times New Roman"/>
                        </a:rPr>
                        <a:t>Category II</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214691">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30 mg</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$10.80</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r>
              <a:tr h="214691">
                <a:tc vMerge="1">
                  <a:txBody>
                    <a:bodyPr/>
                    <a:lstStyle/>
                    <a:p>
                      <a:endParaRPr lang="en-US"/>
                    </a:p>
                  </a:txBody>
                  <a:tcPr/>
                </a:tc>
                <a:tc vMerge="1">
                  <a:txBody>
                    <a:bodyPr/>
                    <a:lstStyle/>
                    <a:p>
                      <a:endParaRPr lang="en-US"/>
                    </a:p>
                  </a:txBody>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60 mg</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$16.98</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r>
              <a:tr h="192960">
                <a:tc rowSpan="6">
                  <a:txBody>
                    <a:bodyPr/>
                    <a:lstStyle/>
                    <a:p>
                      <a:pPr marL="0" marR="0">
                        <a:lnSpc>
                          <a:spcPct val="115000"/>
                        </a:lnSpc>
                        <a:spcBef>
                          <a:spcPts val="0"/>
                        </a:spcBef>
                        <a:spcAft>
                          <a:spcPts val="0"/>
                        </a:spcAft>
                      </a:pPr>
                      <a:r>
                        <a:rPr lang="en-US" sz="1000" dirty="0">
                          <a:effectLst/>
                          <a:latin typeface="Arial"/>
                          <a:ea typeface="Calibri"/>
                          <a:cs typeface="Times New Roman"/>
                        </a:rPr>
                        <a:t>Morphine extended-release 24 hour</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6">
                  <a:txBody>
                    <a:bodyPr/>
                    <a:lstStyle/>
                    <a:p>
                      <a:pPr marL="0" marR="0" algn="ctr">
                        <a:lnSpc>
                          <a:spcPct val="115000"/>
                        </a:lnSpc>
                        <a:spcBef>
                          <a:spcPts val="0"/>
                        </a:spcBef>
                        <a:spcAft>
                          <a:spcPts val="0"/>
                        </a:spcAft>
                      </a:pPr>
                      <a:r>
                        <a:rPr lang="en-US" sz="1000" dirty="0">
                          <a:effectLst/>
                          <a:latin typeface="Arial"/>
                          <a:ea typeface="Calibri"/>
                          <a:cs typeface="Times New Roman"/>
                        </a:rPr>
                        <a:t>morphine sulfate</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30 mg</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6">
                  <a:txBody>
                    <a:bodyPr/>
                    <a:lstStyle/>
                    <a:p>
                      <a:pPr marL="0" marR="0" algn="ctr">
                        <a:lnSpc>
                          <a:spcPct val="115000"/>
                        </a:lnSpc>
                        <a:spcBef>
                          <a:spcPts val="0"/>
                        </a:spcBef>
                        <a:spcAft>
                          <a:spcPts val="0"/>
                        </a:spcAft>
                      </a:pPr>
                      <a:r>
                        <a:rPr lang="en-US" sz="1000" dirty="0">
                          <a:effectLst/>
                          <a:latin typeface="Arial"/>
                          <a:ea typeface="Calibri"/>
                          <a:cs typeface="Times New Roman"/>
                        </a:rPr>
                        <a:t>extended-release capsule</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6">
                  <a:txBody>
                    <a:bodyPr/>
                    <a:lstStyle/>
                    <a:p>
                      <a:pPr marL="0" marR="0" algn="ctr">
                        <a:lnSpc>
                          <a:spcPct val="115000"/>
                        </a:lnSpc>
                        <a:spcBef>
                          <a:spcPts val="0"/>
                        </a:spcBef>
                        <a:spcAft>
                          <a:spcPts val="0"/>
                        </a:spcAft>
                      </a:pPr>
                      <a:r>
                        <a:rPr lang="en-US" sz="1000" dirty="0">
                          <a:effectLst/>
                          <a:latin typeface="Arial"/>
                          <a:ea typeface="Calibri"/>
                          <a:cs typeface="Times New Roman"/>
                        </a:rPr>
                        <a:t>Oral</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6">
                  <a:txBody>
                    <a:bodyPr/>
                    <a:lstStyle/>
                    <a:p>
                      <a:pPr marL="0" marR="0" algn="ctr">
                        <a:lnSpc>
                          <a:spcPct val="115000"/>
                        </a:lnSpc>
                        <a:spcBef>
                          <a:spcPts val="0"/>
                        </a:spcBef>
                        <a:spcAft>
                          <a:spcPts val="0"/>
                        </a:spcAft>
                      </a:pPr>
                      <a:r>
                        <a:rPr lang="en-US" sz="1000" dirty="0">
                          <a:effectLst/>
                          <a:latin typeface="Arial"/>
                          <a:ea typeface="Calibri"/>
                          <a:cs typeface="Times New Roman"/>
                        </a:rPr>
                        <a:t>Q24H</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$4.58</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6,509</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$29,835.30</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6">
                  <a:txBody>
                    <a:bodyPr/>
                    <a:lstStyle/>
                    <a:p>
                      <a:pPr marL="0" marR="0" algn="ctr">
                        <a:lnSpc>
                          <a:spcPct val="115000"/>
                        </a:lnSpc>
                        <a:spcBef>
                          <a:spcPts val="0"/>
                        </a:spcBef>
                        <a:spcAft>
                          <a:spcPts val="0"/>
                        </a:spcAft>
                      </a:pPr>
                      <a:r>
                        <a:rPr lang="en-US" sz="1000" dirty="0">
                          <a:effectLst/>
                          <a:latin typeface="Arial"/>
                          <a:ea typeface="Calibri"/>
                          <a:cs typeface="Times New Roman"/>
                        </a:rPr>
                        <a:t>N/A</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225307">
                <a:tc vMerge="1">
                  <a:txBody>
                    <a:bodyPr/>
                    <a:lstStyle/>
                    <a:p>
                      <a:endParaRPr lang="en-US"/>
                    </a:p>
                  </a:txBody>
                  <a:tcPr/>
                </a:tc>
                <a:tc vMerge="1">
                  <a:txBody>
                    <a:bodyPr/>
                    <a:lstStyle/>
                    <a:p>
                      <a:endParaRPr lang="en-US"/>
                    </a:p>
                  </a:txBody>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45 mg</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rowSpan="2">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$6.80</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6,482</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$44,054.26</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r h="0">
                <a:tc vMerge="1">
                  <a:txBody>
                    <a:bodyPr/>
                    <a:lstStyle/>
                    <a:p>
                      <a:endParaRPr lang="en-US"/>
                    </a:p>
                  </a:txBody>
                  <a:tcPr/>
                </a:tc>
                <a:tc vMerge="1">
                  <a:txBody>
                    <a:bodyPr/>
                    <a:lstStyle/>
                    <a:p>
                      <a:endParaRPr lang="en-US"/>
                    </a:p>
                  </a:txBody>
                  <a:tcPr/>
                </a:tc>
                <a:tc rowSpan="2">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60 mg</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r>
              <a:tr h="192960">
                <a:tc vMerge="1">
                  <a:txBody>
                    <a:bodyPr/>
                    <a:lstStyle/>
                    <a:p>
                      <a:endParaRPr lang="en-US"/>
                    </a:p>
                  </a:txBody>
                  <a:tcPr/>
                </a:tc>
                <a:tc vMerge="1">
                  <a:txBody>
                    <a:bodyPr/>
                    <a:lstStyle/>
                    <a:p>
                      <a:endParaRPr lang="en-US"/>
                    </a:p>
                  </a:txBody>
                  <a:tcPr/>
                </a:tc>
                <a:tc vMerge="1">
                  <a:txBody>
                    <a:bodyPr/>
                    <a:lstStyle/>
                    <a:p>
                      <a:pPr marL="0" marR="0" algn="ctr" defTabSz="457200" rtl="0" eaLnBrk="1" latinLnBrk="0" hangingPunct="1">
                        <a:lnSpc>
                          <a:spcPct val="115000"/>
                        </a:lnSpc>
                        <a:spcBef>
                          <a:spcPts val="0"/>
                        </a:spcBef>
                        <a:spcAft>
                          <a:spcPts val="0"/>
                        </a:spcAft>
                      </a:pP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$8.90</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9,616</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$85,592.02</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r h="241675">
                <a:tc vMerge="1">
                  <a:txBody>
                    <a:bodyPr/>
                    <a:lstStyle/>
                    <a:p>
                      <a:endParaRPr lang="en-US"/>
                    </a:p>
                  </a:txBody>
                  <a:tcPr/>
                </a:tc>
                <a:tc vMerge="1">
                  <a:txBody>
                    <a:bodyPr/>
                    <a:lstStyle/>
                    <a:p>
                      <a:endParaRPr lang="en-US"/>
                    </a:p>
                  </a:txBody>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90 mg</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$13.38</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3,696</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$49,465.05</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r h="287097">
                <a:tc vMerge="1">
                  <a:txBody>
                    <a:bodyPr/>
                    <a:lstStyle/>
                    <a:p>
                      <a:endParaRPr lang="en-US"/>
                    </a:p>
                  </a:txBody>
                  <a:tcPr/>
                </a:tc>
                <a:tc vMerge="1">
                  <a:txBody>
                    <a:bodyPr/>
                    <a:lstStyle/>
                    <a:p>
                      <a:endParaRPr lang="en-US"/>
                    </a:p>
                  </a:txBody>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120 mg</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$15.79</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6,446</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$101,788.79</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bl>
          </a:graphicData>
        </a:graphic>
      </p:graphicFrame>
      <p:sp>
        <p:nvSpPr>
          <p:cNvPr id="8" name="TextBox 7"/>
          <p:cNvSpPr txBox="1"/>
          <p:nvPr/>
        </p:nvSpPr>
        <p:spPr>
          <a:xfrm>
            <a:off x="0" y="1489892"/>
            <a:ext cx="9067800" cy="461665"/>
          </a:xfrm>
          <a:prstGeom prst="rect">
            <a:avLst/>
          </a:prstGeom>
          <a:noFill/>
        </p:spPr>
        <p:txBody>
          <a:bodyPr wrap="square" rtlCol="0">
            <a:spAutoFit/>
          </a:bodyPr>
          <a:lstStyle/>
          <a:p>
            <a:pPr algn="ctr" fontAlgn="base">
              <a:spcBef>
                <a:spcPct val="0"/>
              </a:spcBef>
              <a:spcAft>
                <a:spcPct val="0"/>
              </a:spcAft>
            </a:pPr>
            <a:r>
              <a:rPr lang="en-US" sz="2400" b="1" dirty="0" err="1" smtClean="0">
                <a:solidFill>
                  <a:srgbClr val="000000"/>
                </a:solidFill>
                <a:cs typeface="Arial" pitchFamily="34" charset="0"/>
              </a:rPr>
              <a:t>Arymo</a:t>
            </a:r>
            <a:r>
              <a:rPr lang="en-US" sz="2400" b="1" dirty="0" smtClean="0">
                <a:solidFill>
                  <a:srgbClr val="000000"/>
                </a:solidFill>
                <a:cs typeface="Arial" pitchFamily="34" charset="0"/>
              </a:rPr>
              <a:t> ER</a:t>
            </a:r>
            <a:r>
              <a:rPr lang="en-US" sz="2400" b="1" baseline="30000" dirty="0" smtClean="0">
                <a:solidFill>
                  <a:srgbClr val="000000"/>
                </a:solidFill>
                <a:cs typeface="Arial" pitchFamily="34" charset="0"/>
              </a:rPr>
              <a:t>®</a:t>
            </a:r>
            <a:r>
              <a:rPr lang="en-US" sz="2400" b="1" dirty="0" smtClean="0">
                <a:solidFill>
                  <a:srgbClr val="000000"/>
                </a:solidFill>
                <a:cs typeface="Arial" pitchFamily="34" charset="0"/>
              </a:rPr>
              <a:t> </a:t>
            </a:r>
            <a:r>
              <a:rPr lang="en-US" sz="2400" b="1" dirty="0">
                <a:solidFill>
                  <a:srgbClr val="000000"/>
                </a:solidFill>
                <a:cs typeface="Arial" pitchFamily="34" charset="0"/>
              </a:rPr>
              <a:t>and Morphine Extended-Release 24 Hour Capsule</a:t>
            </a:r>
            <a:endParaRPr lang="en-US" sz="2400" dirty="0">
              <a:solidFill>
                <a:srgbClr val="000000"/>
              </a:solidFill>
              <a:cs typeface="Arial" pitchFamily="34" charset="0"/>
            </a:endParaRPr>
          </a:p>
        </p:txBody>
      </p:sp>
      <p:sp>
        <p:nvSpPr>
          <p:cNvPr id="9" name="TextBox 8"/>
          <p:cNvSpPr txBox="1"/>
          <p:nvPr/>
        </p:nvSpPr>
        <p:spPr>
          <a:xfrm>
            <a:off x="816923" y="4659262"/>
            <a:ext cx="7433953" cy="430887"/>
          </a:xfrm>
          <a:prstGeom prst="rect">
            <a:avLst/>
          </a:prstGeom>
          <a:noFill/>
        </p:spPr>
        <p:txBody>
          <a:bodyPr wrap="square" rtlCol="0">
            <a:spAutoFit/>
          </a:bodyPr>
          <a:lstStyle/>
          <a:p>
            <a:pPr fontAlgn="base">
              <a:spcBef>
                <a:spcPct val="0"/>
              </a:spcBef>
              <a:spcAft>
                <a:spcPct val="0"/>
              </a:spcAft>
            </a:pPr>
            <a:r>
              <a:rPr lang="en-US" sz="1100" dirty="0">
                <a:solidFill>
                  <a:srgbClr val="000000"/>
                </a:solidFill>
                <a:cs typeface="Arial" pitchFamily="34" charset="0"/>
              </a:rPr>
              <a:t>*Wholesale acquisition cost per Online Red Book as of 3/15/2016			Yellow=List A</a:t>
            </a:r>
          </a:p>
          <a:p>
            <a:pPr fontAlgn="base">
              <a:spcBef>
                <a:spcPct val="0"/>
              </a:spcBef>
              <a:spcAft>
                <a:spcPct val="0"/>
              </a:spcAft>
            </a:pPr>
            <a:r>
              <a:rPr lang="en-US" sz="1100" dirty="0">
                <a:solidFill>
                  <a:srgbClr val="000000"/>
                </a:solidFill>
                <a:cs typeface="Arial" pitchFamily="34" charset="0"/>
              </a:rPr>
              <a:t>ADP=abuse-deterrent property, Q12H=every 12 hours, Q24H=every 24 hours			Green=List B</a:t>
            </a:r>
          </a:p>
        </p:txBody>
      </p:sp>
      <p:sp>
        <p:nvSpPr>
          <p:cNvPr id="10" name="TextBox 9"/>
          <p:cNvSpPr txBox="1"/>
          <p:nvPr/>
        </p:nvSpPr>
        <p:spPr>
          <a:xfrm>
            <a:off x="406729" y="5105400"/>
            <a:ext cx="8330539" cy="1631216"/>
          </a:xfrm>
          <a:prstGeom prst="rect">
            <a:avLst/>
          </a:prstGeom>
          <a:noFill/>
        </p:spPr>
        <p:txBody>
          <a:bodyPr wrap="square" rtlCol="0">
            <a:spAutoFit/>
          </a:bodyPr>
          <a:lstStyle/>
          <a:p>
            <a:pPr fontAlgn="base">
              <a:spcBef>
                <a:spcPct val="0"/>
              </a:spcBef>
              <a:spcAft>
                <a:spcPct val="0"/>
              </a:spcAft>
            </a:pPr>
            <a:r>
              <a:rPr lang="en-US" sz="2000" dirty="0">
                <a:solidFill>
                  <a:srgbClr val="000000"/>
                </a:solidFill>
                <a:cs typeface="Arial" pitchFamily="34" charset="0"/>
              </a:rPr>
              <a:t>Cost of Substitution (100% Conversion): </a:t>
            </a:r>
            <a:r>
              <a:rPr lang="en-US" sz="2000" dirty="0" smtClean="0">
                <a:solidFill>
                  <a:srgbClr val="000000"/>
                </a:solidFill>
                <a:cs typeface="Arial" pitchFamily="34" charset="0"/>
              </a:rPr>
              <a:t>$352,071</a:t>
            </a:r>
            <a:endParaRPr lang="en-US" sz="2000" dirty="0">
              <a:solidFill>
                <a:srgbClr val="000000"/>
              </a:solidFill>
              <a:cs typeface="Arial" pitchFamily="34" charset="0"/>
            </a:endParaRPr>
          </a:p>
          <a:p>
            <a:pPr fontAlgn="base">
              <a:spcBef>
                <a:spcPct val="0"/>
              </a:spcBef>
              <a:spcAft>
                <a:spcPct val="0"/>
              </a:spcAft>
            </a:pPr>
            <a:r>
              <a:rPr lang="en-US" sz="2000" dirty="0">
                <a:solidFill>
                  <a:srgbClr val="000000"/>
                </a:solidFill>
                <a:cs typeface="Arial" pitchFamily="34" charset="0"/>
              </a:rPr>
              <a:t>Cost of Substitution (75% Conversion): </a:t>
            </a:r>
            <a:r>
              <a:rPr lang="en-US" sz="2000" dirty="0" smtClean="0">
                <a:solidFill>
                  <a:srgbClr val="000000"/>
                </a:solidFill>
                <a:cs typeface="Arial" pitchFamily="34" charset="0"/>
              </a:rPr>
              <a:t>$264,053</a:t>
            </a:r>
            <a:endParaRPr lang="en-US" sz="2000" dirty="0">
              <a:solidFill>
                <a:srgbClr val="000000"/>
              </a:solidFill>
              <a:cs typeface="Arial" pitchFamily="34" charset="0"/>
            </a:endParaRPr>
          </a:p>
          <a:p>
            <a:pPr fontAlgn="base">
              <a:spcBef>
                <a:spcPct val="0"/>
              </a:spcBef>
              <a:spcAft>
                <a:spcPct val="0"/>
              </a:spcAft>
            </a:pPr>
            <a:r>
              <a:rPr lang="en-US" sz="2000" dirty="0">
                <a:solidFill>
                  <a:srgbClr val="000000"/>
                </a:solidFill>
                <a:cs typeface="Arial" pitchFamily="34" charset="0"/>
              </a:rPr>
              <a:t>Cost of Substitution (50% Conversion): </a:t>
            </a:r>
            <a:r>
              <a:rPr lang="en-US" sz="2000" dirty="0" smtClean="0">
                <a:solidFill>
                  <a:srgbClr val="000000"/>
                </a:solidFill>
                <a:cs typeface="Arial" pitchFamily="34" charset="0"/>
              </a:rPr>
              <a:t>$176,035</a:t>
            </a:r>
            <a:endParaRPr lang="en-US" sz="2000" dirty="0">
              <a:solidFill>
                <a:srgbClr val="000000"/>
              </a:solidFill>
              <a:cs typeface="Arial" pitchFamily="34" charset="0"/>
            </a:endParaRPr>
          </a:p>
          <a:p>
            <a:pPr fontAlgn="base">
              <a:spcBef>
                <a:spcPct val="0"/>
              </a:spcBef>
              <a:spcAft>
                <a:spcPct val="0"/>
              </a:spcAft>
            </a:pPr>
            <a:r>
              <a:rPr lang="en-US" sz="2000" dirty="0">
                <a:solidFill>
                  <a:srgbClr val="000000"/>
                </a:solidFill>
                <a:cs typeface="Arial" pitchFamily="34" charset="0"/>
              </a:rPr>
              <a:t>Percent Change in Cost: </a:t>
            </a:r>
            <a:r>
              <a:rPr lang="en-US" sz="2000" dirty="0" smtClean="0">
                <a:solidFill>
                  <a:srgbClr val="000000"/>
                </a:solidFill>
                <a:cs typeface="Arial" pitchFamily="34" charset="0"/>
              </a:rPr>
              <a:t>+100.11% </a:t>
            </a:r>
            <a:endParaRPr lang="en-US" sz="2000" dirty="0">
              <a:solidFill>
                <a:srgbClr val="000000"/>
              </a:solidFill>
              <a:cs typeface="Arial" pitchFamily="34" charset="0"/>
            </a:endParaRPr>
          </a:p>
          <a:p>
            <a:pPr fontAlgn="base">
              <a:spcBef>
                <a:spcPct val="0"/>
              </a:spcBef>
              <a:spcAft>
                <a:spcPct val="0"/>
              </a:spcAft>
            </a:pPr>
            <a:r>
              <a:rPr lang="en-US" sz="2000" dirty="0">
                <a:solidFill>
                  <a:srgbClr val="000000"/>
                </a:solidFill>
                <a:cs typeface="Arial" pitchFamily="34" charset="0"/>
              </a:rPr>
              <a:t>Possible Patient Impact: Approximately </a:t>
            </a:r>
            <a:r>
              <a:rPr lang="en-US" sz="2000" dirty="0" smtClean="0">
                <a:solidFill>
                  <a:srgbClr val="000000"/>
                </a:solidFill>
                <a:cs typeface="Arial" pitchFamily="34" charset="0"/>
              </a:rPr>
              <a:t>139 </a:t>
            </a:r>
            <a:r>
              <a:rPr lang="en-US" sz="2000" dirty="0">
                <a:solidFill>
                  <a:srgbClr val="000000"/>
                </a:solidFill>
                <a:cs typeface="Arial" pitchFamily="34" charset="0"/>
              </a:rPr>
              <a:t>Patients</a:t>
            </a:r>
          </a:p>
        </p:txBody>
      </p:sp>
    </p:spTree>
    <p:extLst>
      <p:ext uri="{BB962C8B-B14F-4D97-AF65-F5344CB8AC3E}">
        <p14:creationId xmlns:p14="http://schemas.microsoft.com/office/powerpoint/2010/main" val="370646749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Arymo</a:t>
            </a:r>
            <a:r>
              <a:rPr lang="en-US" dirty="0" smtClean="0"/>
              <a:t> </a:t>
            </a:r>
            <a:r>
              <a:rPr lang="en-US" dirty="0"/>
              <a:t>ER</a:t>
            </a:r>
            <a:r>
              <a:rPr lang="en-US" baseline="30000" dirty="0"/>
              <a:t>®</a:t>
            </a:r>
            <a:endParaRPr lang="en-US" dirty="0"/>
          </a:p>
        </p:txBody>
      </p:sp>
      <p:sp>
        <p:nvSpPr>
          <p:cNvPr id="4" name="Slide Number Placeholder 3"/>
          <p:cNvSpPr>
            <a:spLocks noGrp="1"/>
          </p:cNvSpPr>
          <p:nvPr>
            <p:ph type="sldNum" sz="quarter" idx="11"/>
          </p:nvPr>
        </p:nvSpPr>
        <p:spPr/>
        <p:txBody>
          <a:bodyPr/>
          <a:lstStyle/>
          <a:p>
            <a:pPr>
              <a:defRPr/>
            </a:pPr>
            <a:r>
              <a:rPr lang="en-US" altLang="en-US" smtClean="0">
                <a:solidFill>
                  <a:srgbClr val="000000"/>
                </a:solidFill>
              </a:rPr>
              <a:t>Slide </a:t>
            </a:r>
            <a:fld id="{8DE3B031-7C70-4991-8DFB-9E9DDFF7991E}" type="slidenum">
              <a:rPr lang="en-US" altLang="en-US" smtClean="0">
                <a:solidFill>
                  <a:srgbClr val="000000"/>
                </a:solidFill>
              </a:rPr>
              <a:pPr>
                <a:defRPr/>
              </a:pPr>
              <a:t>32</a:t>
            </a:fld>
            <a:endParaRPr lang="en-US" altLang="en-US" dirty="0">
              <a:solidFill>
                <a:srgbClr val="000000"/>
              </a:solidFill>
            </a:endParaRPr>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817609301"/>
              </p:ext>
            </p:extLst>
          </p:nvPr>
        </p:nvGraphicFramePr>
        <p:xfrm>
          <a:off x="304800" y="2133598"/>
          <a:ext cx="8580718" cy="2466212"/>
        </p:xfrm>
        <a:graphic>
          <a:graphicData uri="http://schemas.openxmlformats.org/drawingml/2006/table">
            <a:tbl>
              <a:tblPr firstRow="1" firstCol="1" bandRow="1"/>
              <a:tblGrid>
                <a:gridCol w="885508"/>
                <a:gridCol w="807522"/>
                <a:gridCol w="976928"/>
                <a:gridCol w="694756"/>
                <a:gridCol w="1048667"/>
                <a:gridCol w="839646"/>
                <a:gridCol w="748200"/>
                <a:gridCol w="855085"/>
                <a:gridCol w="940635"/>
                <a:gridCol w="783771"/>
              </a:tblGrid>
              <a:tr h="875440">
                <a:tc>
                  <a:txBody>
                    <a:bodyPr/>
                    <a:lstStyle/>
                    <a:p>
                      <a:pPr marL="0" marR="0" algn="ctr">
                        <a:lnSpc>
                          <a:spcPct val="115000"/>
                        </a:lnSpc>
                        <a:spcBef>
                          <a:spcPts val="0"/>
                        </a:spcBef>
                        <a:spcAft>
                          <a:spcPts val="0"/>
                        </a:spcAft>
                      </a:pPr>
                      <a:r>
                        <a:rPr lang="en-US" sz="1000" b="1" dirty="0">
                          <a:effectLst/>
                          <a:latin typeface="Arial"/>
                          <a:ea typeface="Calibri"/>
                          <a:cs typeface="Times New Roman"/>
                        </a:rPr>
                        <a:t>Medication</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Active Ingredient</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Strengths</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Dosage Form</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Route of Administration</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Dosing Schedule</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Cost/unit*</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Units Dispensed </a:t>
                      </a:r>
                      <a:r>
                        <a:rPr lang="en-US" sz="1000" b="1" dirty="0" smtClean="0">
                          <a:effectLst/>
                          <a:latin typeface="Arial"/>
                          <a:ea typeface="Calibri"/>
                          <a:cs typeface="Times New Roman"/>
                        </a:rPr>
                        <a:t>2016</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Approximate Cost </a:t>
                      </a:r>
                      <a:r>
                        <a:rPr lang="en-US" sz="1000" b="1" dirty="0" smtClean="0">
                          <a:effectLst/>
                          <a:latin typeface="Arial"/>
                          <a:ea typeface="Calibri"/>
                          <a:cs typeface="Times New Roman"/>
                        </a:rPr>
                        <a:t>2016</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ADP Efficacy</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291813">
                <a:tc rowSpan="3">
                  <a:txBody>
                    <a:bodyPr/>
                    <a:lstStyle/>
                    <a:p>
                      <a:pPr marL="0" marR="0" lvl="0" indent="0" algn="l" defTabSz="457200" rtl="0" eaLnBrk="1" fontAlgn="auto" latinLnBrk="0" hangingPunct="1">
                        <a:lnSpc>
                          <a:spcPct val="115000"/>
                        </a:lnSpc>
                        <a:spcBef>
                          <a:spcPts val="0"/>
                        </a:spcBef>
                        <a:spcAft>
                          <a:spcPts val="0"/>
                        </a:spcAft>
                        <a:buClrTx/>
                        <a:buSzTx/>
                        <a:buFontTx/>
                        <a:buNone/>
                        <a:tabLst/>
                        <a:defRPr/>
                      </a:pPr>
                      <a:r>
                        <a:rPr kumimoji="0" lang="en-US" sz="1000" b="0" i="0" u="none" strike="noStrike" kern="1200" cap="none" spc="0" normalizeH="0" baseline="0" noProof="0" dirty="0" err="1" smtClean="0">
                          <a:ln>
                            <a:noFill/>
                          </a:ln>
                          <a:solidFill>
                            <a:srgbClr val="000000"/>
                          </a:solidFill>
                          <a:effectLst/>
                          <a:uLnTx/>
                          <a:uFillTx/>
                          <a:latin typeface="Arial"/>
                          <a:ea typeface="Calibri"/>
                          <a:cs typeface="Times New Roman"/>
                        </a:rPr>
                        <a:t>Arymo</a:t>
                      </a:r>
                      <a:r>
                        <a:rPr kumimoji="0" lang="en-US" sz="1000" b="0" i="0" u="none" strike="noStrike" kern="1200" cap="none" spc="0" normalizeH="0" baseline="0" noProof="0" dirty="0" smtClean="0">
                          <a:ln>
                            <a:noFill/>
                          </a:ln>
                          <a:solidFill>
                            <a:srgbClr val="000000"/>
                          </a:solidFill>
                          <a:effectLst/>
                          <a:uLnTx/>
                          <a:uFillTx/>
                          <a:latin typeface="Arial"/>
                          <a:ea typeface="Calibri"/>
                          <a:cs typeface="Times New Roman"/>
                        </a:rPr>
                        <a:t> ER</a:t>
                      </a:r>
                      <a:r>
                        <a:rPr kumimoji="0" lang="en-US" sz="1000" b="0" i="0" u="none" strike="noStrike" kern="1200" cap="none" spc="0" normalizeH="0" baseline="30000" noProof="0" dirty="0" smtClean="0">
                          <a:ln>
                            <a:noFill/>
                          </a:ln>
                          <a:solidFill>
                            <a:srgbClr val="000000"/>
                          </a:solidFill>
                          <a:effectLst/>
                          <a:uLnTx/>
                          <a:uFillTx/>
                          <a:latin typeface="Arial"/>
                          <a:ea typeface="Calibri"/>
                          <a:cs typeface="Times New Roman"/>
                        </a:rPr>
                        <a:t>®</a:t>
                      </a:r>
                      <a:endParaRPr kumimoji="0" lang="en-US" sz="1100" b="0" i="0" u="none" strike="noStrike" kern="1200" cap="none" spc="0" normalizeH="0" baseline="0" noProof="0" dirty="0">
                        <a:ln>
                          <a:noFill/>
                        </a:ln>
                        <a:solidFill>
                          <a:srgbClr val="000000"/>
                        </a:solidFill>
                        <a:effectLst/>
                        <a:uLnTx/>
                        <a:uFillTx/>
                        <a:latin typeface="+mn-lt"/>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3">
                  <a:txBody>
                    <a:bodyPr/>
                    <a:lstStyle/>
                    <a:p>
                      <a:pPr marL="0" marR="0" algn="ctr">
                        <a:lnSpc>
                          <a:spcPct val="115000"/>
                        </a:lnSpc>
                        <a:spcBef>
                          <a:spcPts val="0"/>
                        </a:spcBef>
                        <a:spcAft>
                          <a:spcPts val="0"/>
                        </a:spcAft>
                      </a:pPr>
                      <a:r>
                        <a:rPr lang="en-US" sz="1000" dirty="0">
                          <a:effectLst/>
                          <a:latin typeface="Arial"/>
                          <a:ea typeface="Calibri"/>
                          <a:cs typeface="Times New Roman"/>
                        </a:rPr>
                        <a:t>morphine </a:t>
                      </a:r>
                      <a:r>
                        <a:rPr lang="en-US" sz="1000" dirty="0" smtClean="0">
                          <a:effectLst/>
                          <a:latin typeface="Arial"/>
                          <a:ea typeface="Calibri"/>
                          <a:cs typeface="Times New Roman"/>
                        </a:rPr>
                        <a:t>sulfate</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15 mg</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3">
                  <a:txBody>
                    <a:bodyPr/>
                    <a:lstStyle/>
                    <a:p>
                      <a:pPr marL="0" marR="0" algn="ctr">
                        <a:lnSpc>
                          <a:spcPct val="115000"/>
                        </a:lnSpc>
                        <a:spcBef>
                          <a:spcPts val="0"/>
                        </a:spcBef>
                        <a:spcAft>
                          <a:spcPts val="0"/>
                        </a:spcAft>
                      </a:pPr>
                      <a:r>
                        <a:rPr lang="en-US" sz="1000" dirty="0">
                          <a:effectLst/>
                          <a:latin typeface="Arial"/>
                          <a:ea typeface="Calibri"/>
                          <a:cs typeface="Times New Roman"/>
                        </a:rPr>
                        <a:t>extended-release </a:t>
                      </a:r>
                      <a:r>
                        <a:rPr lang="en-US" sz="1000" dirty="0" smtClean="0">
                          <a:effectLst/>
                          <a:latin typeface="Arial"/>
                          <a:ea typeface="Calibri"/>
                          <a:cs typeface="Times New Roman"/>
                        </a:rPr>
                        <a:t>tablet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3">
                  <a:txBody>
                    <a:bodyPr/>
                    <a:lstStyle/>
                    <a:p>
                      <a:pPr marL="0" marR="0" algn="ctr">
                        <a:lnSpc>
                          <a:spcPct val="115000"/>
                        </a:lnSpc>
                        <a:spcBef>
                          <a:spcPts val="0"/>
                        </a:spcBef>
                        <a:spcAft>
                          <a:spcPts val="0"/>
                        </a:spcAft>
                      </a:pPr>
                      <a:r>
                        <a:rPr lang="en-US" sz="1000" dirty="0">
                          <a:effectLst/>
                          <a:latin typeface="Arial"/>
                          <a:ea typeface="Calibri"/>
                          <a:cs typeface="Times New Roman"/>
                        </a:rPr>
                        <a:t>Oral</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3">
                  <a:txBody>
                    <a:bodyPr/>
                    <a:lstStyle/>
                    <a:p>
                      <a:pPr marL="0" marR="0" algn="ctr">
                        <a:lnSpc>
                          <a:spcPct val="115000"/>
                        </a:lnSpc>
                        <a:spcBef>
                          <a:spcPts val="0"/>
                        </a:spcBef>
                        <a:spcAft>
                          <a:spcPts val="0"/>
                        </a:spcAft>
                      </a:pPr>
                      <a:r>
                        <a:rPr lang="en-US" sz="1000" dirty="0" smtClean="0">
                          <a:effectLst/>
                          <a:latin typeface="Arial"/>
                          <a:ea typeface="Calibri"/>
                          <a:cs typeface="Times New Roman"/>
                        </a:rPr>
                        <a:t>Q12H or Q8H</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a:t>
                      </a:r>
                      <a:r>
                        <a:rPr lang="en-US" sz="1000" dirty="0" smtClean="0">
                          <a:effectLst/>
                          <a:latin typeface="Arial"/>
                          <a:ea typeface="Calibri"/>
                          <a:cs typeface="Times New Roman"/>
                        </a:rPr>
                        <a:t>5.40</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3">
                  <a:txBody>
                    <a:bodyPr/>
                    <a:lstStyle/>
                    <a:p>
                      <a:pPr marL="0" marR="0" algn="ctr">
                        <a:lnSpc>
                          <a:spcPct val="115000"/>
                        </a:lnSpc>
                        <a:spcBef>
                          <a:spcPts val="0"/>
                        </a:spcBef>
                        <a:spcAft>
                          <a:spcPts val="0"/>
                        </a:spcAft>
                      </a:pPr>
                      <a:r>
                        <a:rPr lang="en-US" sz="1000">
                          <a:effectLst/>
                          <a:latin typeface="Arial"/>
                          <a:ea typeface="Calibri"/>
                          <a:cs typeface="Times New Roman"/>
                        </a:rPr>
                        <a:t>Category II</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291813">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30 </a:t>
                      </a:r>
                      <a:r>
                        <a:rPr lang="en-US" sz="1000" dirty="0">
                          <a:effectLst/>
                          <a:latin typeface="Arial"/>
                          <a:ea typeface="Calibri"/>
                          <a:cs typeface="Times New Roman"/>
                        </a:rPr>
                        <a:t>mg</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$10.80</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r>
              <a:tr h="291813">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60 </a:t>
                      </a:r>
                      <a:r>
                        <a:rPr lang="en-US" sz="1000" dirty="0">
                          <a:effectLst/>
                          <a:latin typeface="Arial"/>
                          <a:ea typeface="Calibri"/>
                          <a:cs typeface="Times New Roman"/>
                        </a:rPr>
                        <a:t>mg</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a:t>
                      </a:r>
                      <a:r>
                        <a:rPr lang="en-US" sz="1000" dirty="0" smtClean="0">
                          <a:effectLst/>
                          <a:latin typeface="Arial"/>
                          <a:ea typeface="Calibri"/>
                          <a:cs typeface="Times New Roman"/>
                        </a:rPr>
                        <a:t>16.98</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r>
              <a:tr h="291813">
                <a:tc rowSpan="2">
                  <a:txBody>
                    <a:bodyPr/>
                    <a:lstStyle/>
                    <a:p>
                      <a:pPr marL="0" marR="0">
                        <a:lnSpc>
                          <a:spcPct val="115000"/>
                        </a:lnSpc>
                        <a:spcBef>
                          <a:spcPts val="0"/>
                        </a:spcBef>
                        <a:spcAft>
                          <a:spcPts val="0"/>
                        </a:spcAft>
                      </a:pPr>
                      <a:r>
                        <a:rPr lang="en-US" sz="1000" dirty="0">
                          <a:effectLst/>
                          <a:latin typeface="Arial"/>
                          <a:ea typeface="Calibri"/>
                          <a:cs typeface="Times New Roman"/>
                        </a:rPr>
                        <a:t>Kadian</a:t>
                      </a:r>
                      <a:r>
                        <a:rPr lang="en-US" sz="1000" baseline="30000" dirty="0">
                          <a:effectLst/>
                          <a:latin typeface="Arial"/>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marL="0" marR="0" algn="ctr">
                        <a:lnSpc>
                          <a:spcPct val="115000"/>
                        </a:lnSpc>
                        <a:spcBef>
                          <a:spcPts val="0"/>
                        </a:spcBef>
                        <a:spcAft>
                          <a:spcPts val="0"/>
                        </a:spcAft>
                      </a:pPr>
                      <a:r>
                        <a:rPr lang="en-US" sz="1000" dirty="0">
                          <a:effectLst/>
                          <a:latin typeface="Arial"/>
                          <a:ea typeface="Calibri"/>
                          <a:cs typeface="Times New Roman"/>
                        </a:rPr>
                        <a:t>morphine sulfate</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30 mg</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marL="0" marR="0" algn="ctr">
                        <a:lnSpc>
                          <a:spcPct val="115000"/>
                        </a:lnSpc>
                        <a:spcBef>
                          <a:spcPts val="0"/>
                        </a:spcBef>
                        <a:spcAft>
                          <a:spcPts val="0"/>
                        </a:spcAft>
                      </a:pPr>
                      <a:r>
                        <a:rPr lang="en-US" sz="1000" dirty="0">
                          <a:effectLst/>
                          <a:latin typeface="Arial"/>
                          <a:ea typeface="Calibri"/>
                          <a:cs typeface="Times New Roman"/>
                        </a:rPr>
                        <a:t>extended-release capsule</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marL="0" marR="0" algn="ctr">
                        <a:lnSpc>
                          <a:spcPct val="115000"/>
                        </a:lnSpc>
                        <a:spcBef>
                          <a:spcPts val="0"/>
                        </a:spcBef>
                        <a:spcAft>
                          <a:spcPts val="0"/>
                        </a:spcAft>
                      </a:pPr>
                      <a:r>
                        <a:rPr lang="en-US" sz="1000" dirty="0">
                          <a:effectLst/>
                          <a:latin typeface="Arial"/>
                          <a:ea typeface="Calibri"/>
                          <a:cs typeface="Times New Roman"/>
                        </a:rPr>
                        <a:t>Oral</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marL="0" marR="0" algn="ctr">
                        <a:lnSpc>
                          <a:spcPct val="115000"/>
                        </a:lnSpc>
                        <a:spcBef>
                          <a:spcPts val="0"/>
                        </a:spcBef>
                        <a:spcAft>
                          <a:spcPts val="0"/>
                        </a:spcAft>
                      </a:pPr>
                      <a:r>
                        <a:rPr lang="en-US" sz="1000" dirty="0">
                          <a:effectLst/>
                          <a:latin typeface="Arial"/>
                          <a:ea typeface="Calibri"/>
                          <a:cs typeface="Times New Roman"/>
                        </a:rPr>
                        <a:t>Q12H or Q24H</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$10.63</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2,378</a:t>
                      </a:r>
                      <a:endParaRPr lang="en-US" sz="1000" kern="1200" dirty="0">
                        <a:solidFill>
                          <a:schemeClr val="tx1"/>
                        </a:solidFill>
                        <a:effectLst/>
                        <a:latin typeface="Arial"/>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$25,273.38 </a:t>
                      </a:r>
                      <a:endParaRPr lang="en-US" sz="1000" kern="1200" dirty="0">
                        <a:solidFill>
                          <a:schemeClr val="tx1"/>
                        </a:solidFill>
                        <a:effectLst/>
                        <a:latin typeface="Arial"/>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marL="0" marR="0" algn="ctr">
                        <a:lnSpc>
                          <a:spcPct val="115000"/>
                        </a:lnSpc>
                        <a:spcBef>
                          <a:spcPts val="0"/>
                        </a:spcBef>
                        <a:spcAft>
                          <a:spcPts val="0"/>
                        </a:spcAft>
                      </a:pPr>
                      <a:r>
                        <a:rPr lang="en-US" sz="1000" dirty="0">
                          <a:effectLst/>
                          <a:latin typeface="Arial"/>
                          <a:ea typeface="Calibri"/>
                          <a:cs typeface="Times New Roman"/>
                        </a:rPr>
                        <a:t>N/A</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423520">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60 mg</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$21.26</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8,949</a:t>
                      </a:r>
                      <a:endParaRPr lang="en-US" sz="1000" kern="1200" dirty="0">
                        <a:solidFill>
                          <a:schemeClr val="tx1"/>
                        </a:solidFill>
                        <a:effectLst/>
                        <a:latin typeface="Arial"/>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 $190,222.93</a:t>
                      </a:r>
                      <a:endParaRPr lang="en-US" sz="1000" kern="1200" dirty="0">
                        <a:solidFill>
                          <a:schemeClr val="tx1"/>
                        </a:solidFill>
                        <a:effectLst/>
                        <a:latin typeface="Arial"/>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bl>
          </a:graphicData>
        </a:graphic>
      </p:graphicFrame>
      <p:sp>
        <p:nvSpPr>
          <p:cNvPr id="6" name="TextBox 5"/>
          <p:cNvSpPr txBox="1"/>
          <p:nvPr/>
        </p:nvSpPr>
        <p:spPr>
          <a:xfrm>
            <a:off x="381000" y="1610882"/>
            <a:ext cx="8330539" cy="461665"/>
          </a:xfrm>
          <a:prstGeom prst="rect">
            <a:avLst/>
          </a:prstGeom>
          <a:noFill/>
        </p:spPr>
        <p:txBody>
          <a:bodyPr wrap="square" rtlCol="0">
            <a:spAutoFit/>
          </a:bodyPr>
          <a:lstStyle/>
          <a:p>
            <a:pPr algn="ctr" fontAlgn="base">
              <a:spcBef>
                <a:spcPct val="0"/>
              </a:spcBef>
              <a:spcAft>
                <a:spcPct val="0"/>
              </a:spcAft>
            </a:pPr>
            <a:r>
              <a:rPr lang="en-US" sz="2400" b="1" dirty="0" err="1" smtClean="0">
                <a:solidFill>
                  <a:srgbClr val="000000"/>
                </a:solidFill>
                <a:cs typeface="Arial" pitchFamily="34" charset="0"/>
              </a:rPr>
              <a:t>Arymo</a:t>
            </a:r>
            <a:r>
              <a:rPr lang="en-US" sz="2400" b="1" dirty="0" smtClean="0">
                <a:solidFill>
                  <a:srgbClr val="000000"/>
                </a:solidFill>
                <a:cs typeface="Arial" pitchFamily="34" charset="0"/>
              </a:rPr>
              <a:t> ER</a:t>
            </a:r>
            <a:r>
              <a:rPr lang="en-US" sz="2400" b="1" baseline="30000" dirty="0" smtClean="0">
                <a:solidFill>
                  <a:srgbClr val="000000"/>
                </a:solidFill>
                <a:cs typeface="Arial" pitchFamily="34" charset="0"/>
              </a:rPr>
              <a:t>®</a:t>
            </a:r>
            <a:r>
              <a:rPr lang="en-US" sz="2400" b="1" dirty="0" smtClean="0">
                <a:solidFill>
                  <a:srgbClr val="000000"/>
                </a:solidFill>
                <a:cs typeface="Arial" pitchFamily="34" charset="0"/>
              </a:rPr>
              <a:t> </a:t>
            </a:r>
            <a:r>
              <a:rPr lang="en-US" sz="2400" b="1" dirty="0">
                <a:solidFill>
                  <a:srgbClr val="000000"/>
                </a:solidFill>
                <a:cs typeface="Arial" pitchFamily="34" charset="0"/>
              </a:rPr>
              <a:t>and Kadian</a:t>
            </a:r>
            <a:r>
              <a:rPr lang="en-US" sz="2400" b="1" baseline="30000" dirty="0">
                <a:solidFill>
                  <a:srgbClr val="000000"/>
                </a:solidFill>
                <a:cs typeface="Arial" pitchFamily="34" charset="0"/>
              </a:rPr>
              <a:t>®</a:t>
            </a:r>
            <a:endParaRPr lang="en-US" sz="2400" dirty="0">
              <a:solidFill>
                <a:srgbClr val="000000"/>
              </a:solidFill>
              <a:cs typeface="Arial" pitchFamily="34" charset="0"/>
            </a:endParaRPr>
          </a:p>
        </p:txBody>
      </p:sp>
      <p:sp>
        <p:nvSpPr>
          <p:cNvPr id="8" name="TextBox 7"/>
          <p:cNvSpPr txBox="1"/>
          <p:nvPr/>
        </p:nvSpPr>
        <p:spPr>
          <a:xfrm>
            <a:off x="504703" y="4599811"/>
            <a:ext cx="7433953" cy="430887"/>
          </a:xfrm>
          <a:prstGeom prst="rect">
            <a:avLst/>
          </a:prstGeom>
          <a:noFill/>
        </p:spPr>
        <p:txBody>
          <a:bodyPr wrap="square" rtlCol="0">
            <a:spAutoFit/>
          </a:bodyPr>
          <a:lstStyle/>
          <a:p>
            <a:pPr fontAlgn="base">
              <a:spcBef>
                <a:spcPct val="0"/>
              </a:spcBef>
              <a:spcAft>
                <a:spcPct val="0"/>
              </a:spcAft>
            </a:pPr>
            <a:r>
              <a:rPr lang="en-US" sz="1100" dirty="0">
                <a:solidFill>
                  <a:srgbClr val="000000"/>
                </a:solidFill>
                <a:cs typeface="Arial" pitchFamily="34" charset="0"/>
              </a:rPr>
              <a:t>*Wholesale acquisition cost per Online Red Book as of 3/15/2016			Yellow=List A</a:t>
            </a:r>
          </a:p>
          <a:p>
            <a:pPr fontAlgn="base">
              <a:spcBef>
                <a:spcPct val="0"/>
              </a:spcBef>
              <a:spcAft>
                <a:spcPct val="0"/>
              </a:spcAft>
            </a:pPr>
            <a:r>
              <a:rPr lang="en-US" sz="1100" dirty="0">
                <a:solidFill>
                  <a:srgbClr val="000000"/>
                </a:solidFill>
                <a:cs typeface="Arial" pitchFamily="34" charset="0"/>
              </a:rPr>
              <a:t>ADP=abuse-deterrent property, Q12H=every 12 hours, Q24H=every 24 hours			Green=List B</a:t>
            </a:r>
          </a:p>
        </p:txBody>
      </p:sp>
      <p:sp>
        <p:nvSpPr>
          <p:cNvPr id="9" name="TextBox 8"/>
          <p:cNvSpPr txBox="1"/>
          <p:nvPr/>
        </p:nvSpPr>
        <p:spPr>
          <a:xfrm>
            <a:off x="381000" y="5030698"/>
            <a:ext cx="7689271" cy="1631216"/>
          </a:xfrm>
          <a:prstGeom prst="rect">
            <a:avLst/>
          </a:prstGeom>
          <a:noFill/>
        </p:spPr>
        <p:txBody>
          <a:bodyPr wrap="square" rtlCol="0">
            <a:spAutoFit/>
          </a:bodyPr>
          <a:lstStyle/>
          <a:p>
            <a:pPr fontAlgn="base">
              <a:spcBef>
                <a:spcPct val="0"/>
              </a:spcBef>
              <a:spcAft>
                <a:spcPct val="0"/>
              </a:spcAft>
            </a:pPr>
            <a:r>
              <a:rPr lang="en-US" sz="2000" dirty="0">
                <a:solidFill>
                  <a:srgbClr val="000000"/>
                </a:solidFill>
                <a:cs typeface="Arial" pitchFamily="34" charset="0"/>
              </a:rPr>
              <a:t>Cost of Substitution (100% Conversion): -$</a:t>
            </a:r>
            <a:r>
              <a:rPr lang="en-US" sz="2000" dirty="0" smtClean="0">
                <a:solidFill>
                  <a:srgbClr val="000000"/>
                </a:solidFill>
                <a:cs typeface="Arial" pitchFamily="34" charset="0"/>
              </a:rPr>
              <a:t>129,653 </a:t>
            </a:r>
            <a:r>
              <a:rPr lang="en-US" sz="2000" dirty="0">
                <a:solidFill>
                  <a:srgbClr val="000000"/>
                </a:solidFill>
                <a:cs typeface="Arial" pitchFamily="34" charset="0"/>
              </a:rPr>
              <a:t>(Cost Avoidance)</a:t>
            </a:r>
          </a:p>
          <a:p>
            <a:pPr fontAlgn="base">
              <a:spcBef>
                <a:spcPct val="0"/>
              </a:spcBef>
              <a:spcAft>
                <a:spcPct val="0"/>
              </a:spcAft>
            </a:pPr>
            <a:r>
              <a:rPr lang="en-US" sz="2000" dirty="0">
                <a:solidFill>
                  <a:srgbClr val="000000"/>
                </a:solidFill>
                <a:cs typeface="Arial" pitchFamily="34" charset="0"/>
              </a:rPr>
              <a:t>Cost of Substitution (75% Conversion): </a:t>
            </a:r>
            <a:r>
              <a:rPr lang="en-US" sz="2000" dirty="0" smtClean="0">
                <a:solidFill>
                  <a:srgbClr val="000000"/>
                </a:solidFill>
                <a:cs typeface="Arial" pitchFamily="34" charset="0"/>
              </a:rPr>
              <a:t>-$97,240 </a:t>
            </a:r>
            <a:r>
              <a:rPr lang="en-US" sz="2000" dirty="0">
                <a:solidFill>
                  <a:srgbClr val="000000"/>
                </a:solidFill>
                <a:cs typeface="Arial" pitchFamily="34" charset="0"/>
              </a:rPr>
              <a:t>(Cost Avoidance)</a:t>
            </a:r>
          </a:p>
          <a:p>
            <a:pPr fontAlgn="base">
              <a:spcBef>
                <a:spcPct val="0"/>
              </a:spcBef>
              <a:spcAft>
                <a:spcPct val="0"/>
              </a:spcAft>
            </a:pPr>
            <a:r>
              <a:rPr lang="en-US" sz="2000" dirty="0">
                <a:solidFill>
                  <a:srgbClr val="000000"/>
                </a:solidFill>
                <a:cs typeface="Arial" pitchFamily="34" charset="0"/>
              </a:rPr>
              <a:t>Cost of Substitution (50% Conversion): </a:t>
            </a:r>
            <a:r>
              <a:rPr lang="en-US" sz="2000" dirty="0" smtClean="0">
                <a:solidFill>
                  <a:srgbClr val="000000"/>
                </a:solidFill>
                <a:cs typeface="Arial" pitchFamily="34" charset="0"/>
              </a:rPr>
              <a:t>-$64,827 </a:t>
            </a:r>
            <a:r>
              <a:rPr lang="en-US" sz="2000" dirty="0">
                <a:solidFill>
                  <a:srgbClr val="000000"/>
                </a:solidFill>
                <a:cs typeface="Arial" pitchFamily="34" charset="0"/>
              </a:rPr>
              <a:t>(Cost Avoidance)</a:t>
            </a:r>
          </a:p>
          <a:p>
            <a:pPr fontAlgn="base">
              <a:spcBef>
                <a:spcPct val="0"/>
              </a:spcBef>
              <a:spcAft>
                <a:spcPct val="0"/>
              </a:spcAft>
            </a:pPr>
            <a:r>
              <a:rPr lang="en-US" sz="2000" dirty="0">
                <a:solidFill>
                  <a:srgbClr val="000000"/>
                </a:solidFill>
                <a:cs typeface="Arial" pitchFamily="34" charset="0"/>
              </a:rPr>
              <a:t>Percent Change in Cost: -</a:t>
            </a:r>
            <a:r>
              <a:rPr lang="en-US" sz="2000" dirty="0" smtClean="0">
                <a:solidFill>
                  <a:srgbClr val="000000"/>
                </a:solidFill>
                <a:cs typeface="Arial" pitchFamily="34" charset="0"/>
              </a:rPr>
              <a:t>19.83% </a:t>
            </a:r>
            <a:r>
              <a:rPr lang="en-US" sz="2000" dirty="0">
                <a:solidFill>
                  <a:srgbClr val="000000"/>
                </a:solidFill>
                <a:cs typeface="Arial" pitchFamily="34" charset="0"/>
              </a:rPr>
              <a:t>Decrease in Cost</a:t>
            </a:r>
          </a:p>
          <a:p>
            <a:pPr fontAlgn="base">
              <a:spcBef>
                <a:spcPct val="0"/>
              </a:spcBef>
              <a:spcAft>
                <a:spcPct val="0"/>
              </a:spcAft>
            </a:pPr>
            <a:r>
              <a:rPr lang="en-US" sz="2000" dirty="0">
                <a:solidFill>
                  <a:srgbClr val="000000"/>
                </a:solidFill>
                <a:cs typeface="Arial" pitchFamily="34" charset="0"/>
              </a:rPr>
              <a:t>Possible Patient Impact: Approximately </a:t>
            </a:r>
            <a:r>
              <a:rPr lang="en-US" sz="2000" dirty="0" smtClean="0">
                <a:solidFill>
                  <a:srgbClr val="000000"/>
                </a:solidFill>
                <a:cs typeface="Arial" pitchFamily="34" charset="0"/>
              </a:rPr>
              <a:t>86 </a:t>
            </a:r>
            <a:r>
              <a:rPr lang="en-US" sz="2000" dirty="0">
                <a:solidFill>
                  <a:srgbClr val="000000"/>
                </a:solidFill>
                <a:cs typeface="Arial" pitchFamily="34" charset="0"/>
              </a:rPr>
              <a:t>Patients</a:t>
            </a:r>
          </a:p>
        </p:txBody>
      </p:sp>
    </p:spTree>
    <p:extLst>
      <p:ext uri="{BB962C8B-B14F-4D97-AF65-F5344CB8AC3E}">
        <p14:creationId xmlns:p14="http://schemas.microsoft.com/office/powerpoint/2010/main" val="249110382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Arymo</a:t>
            </a:r>
            <a:r>
              <a:rPr lang="en-US" dirty="0" smtClean="0"/>
              <a:t> </a:t>
            </a:r>
            <a:r>
              <a:rPr lang="en-US" dirty="0"/>
              <a:t>ER</a:t>
            </a:r>
            <a:r>
              <a:rPr lang="en-US" baseline="30000" dirty="0"/>
              <a:t>®</a:t>
            </a:r>
            <a:endParaRPr lang="en-US" dirty="0"/>
          </a:p>
        </p:txBody>
      </p:sp>
      <p:sp>
        <p:nvSpPr>
          <p:cNvPr id="4" name="Slide Number Placeholder 3"/>
          <p:cNvSpPr>
            <a:spLocks noGrp="1"/>
          </p:cNvSpPr>
          <p:nvPr>
            <p:ph type="sldNum" sz="quarter" idx="11"/>
          </p:nvPr>
        </p:nvSpPr>
        <p:spPr/>
        <p:txBody>
          <a:bodyPr/>
          <a:lstStyle/>
          <a:p>
            <a:pPr>
              <a:defRPr/>
            </a:pPr>
            <a:r>
              <a:rPr lang="en-US" altLang="en-US" smtClean="0">
                <a:solidFill>
                  <a:srgbClr val="000000"/>
                </a:solidFill>
              </a:rPr>
              <a:t>Slide </a:t>
            </a:r>
            <a:fld id="{8DE3B031-7C70-4991-8DFB-9E9DDFF7991E}" type="slidenum">
              <a:rPr lang="en-US" altLang="en-US" smtClean="0">
                <a:solidFill>
                  <a:srgbClr val="000000"/>
                </a:solidFill>
              </a:rPr>
              <a:pPr>
                <a:defRPr/>
              </a:pPr>
              <a:t>33</a:t>
            </a:fld>
            <a:endParaRPr lang="en-US" altLang="en-US" dirty="0">
              <a:solidFill>
                <a:srgbClr val="000000"/>
              </a:solidFill>
            </a:endParaRPr>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902738323"/>
              </p:ext>
            </p:extLst>
          </p:nvPr>
        </p:nvGraphicFramePr>
        <p:xfrm>
          <a:off x="218703" y="1759967"/>
          <a:ext cx="8706593" cy="2735833"/>
        </p:xfrm>
        <a:graphic>
          <a:graphicData uri="http://schemas.openxmlformats.org/drawingml/2006/table">
            <a:tbl>
              <a:tblPr firstRow="1" firstCol="1" bandRow="1"/>
              <a:tblGrid>
                <a:gridCol w="928255"/>
                <a:gridCol w="782680"/>
                <a:gridCol w="1004741"/>
                <a:gridCol w="723329"/>
                <a:gridCol w="1091794"/>
                <a:gridCol w="874177"/>
                <a:gridCol w="778970"/>
                <a:gridCol w="890251"/>
                <a:gridCol w="943627"/>
                <a:gridCol w="688769"/>
              </a:tblGrid>
              <a:tr h="837655">
                <a:tc>
                  <a:txBody>
                    <a:bodyPr/>
                    <a:lstStyle/>
                    <a:p>
                      <a:pPr marL="0" marR="0" algn="ctr">
                        <a:lnSpc>
                          <a:spcPct val="115000"/>
                        </a:lnSpc>
                        <a:spcBef>
                          <a:spcPts val="0"/>
                        </a:spcBef>
                        <a:spcAft>
                          <a:spcPts val="0"/>
                        </a:spcAft>
                      </a:pPr>
                      <a:r>
                        <a:rPr lang="en-US" sz="1000" b="1" dirty="0">
                          <a:effectLst/>
                          <a:latin typeface="Arial"/>
                          <a:ea typeface="Calibri"/>
                          <a:cs typeface="Times New Roman"/>
                        </a:rPr>
                        <a:t>Medication</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Active Ingredient</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Strengths</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Dosage Form</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Route of Administration</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Dosing Schedule</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Cost/unit*</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Units Dispensed </a:t>
                      </a:r>
                      <a:r>
                        <a:rPr lang="en-US" sz="1000" b="1" dirty="0" smtClean="0">
                          <a:effectLst/>
                          <a:latin typeface="Arial"/>
                          <a:ea typeface="Calibri"/>
                          <a:cs typeface="Times New Roman"/>
                        </a:rPr>
                        <a:t>2016</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Approximate Cost </a:t>
                      </a:r>
                      <a:r>
                        <a:rPr lang="en-US" sz="1000" b="1" dirty="0" smtClean="0">
                          <a:effectLst/>
                          <a:latin typeface="Arial"/>
                          <a:ea typeface="Calibri"/>
                          <a:cs typeface="Times New Roman"/>
                        </a:rPr>
                        <a:t>2016</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ADP Efficacy</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424997">
                <a:tc rowSpan="3">
                  <a:txBody>
                    <a:bodyPr/>
                    <a:lstStyle/>
                    <a:p>
                      <a:pPr marL="0" marR="0" lvl="0" indent="0" algn="l" defTabSz="457200" rtl="0" eaLnBrk="1" fontAlgn="auto" latinLnBrk="0" hangingPunct="1">
                        <a:lnSpc>
                          <a:spcPct val="115000"/>
                        </a:lnSpc>
                        <a:spcBef>
                          <a:spcPts val="0"/>
                        </a:spcBef>
                        <a:spcAft>
                          <a:spcPts val="0"/>
                        </a:spcAft>
                        <a:buClrTx/>
                        <a:buSzTx/>
                        <a:buFontTx/>
                        <a:buNone/>
                        <a:tabLst/>
                        <a:defRPr/>
                      </a:pPr>
                      <a:r>
                        <a:rPr kumimoji="0" lang="en-US" sz="1000" b="0" i="0" u="none" strike="noStrike" kern="1200" cap="none" spc="0" normalizeH="0" baseline="0" noProof="0" dirty="0" err="1" smtClean="0">
                          <a:ln>
                            <a:noFill/>
                          </a:ln>
                          <a:solidFill>
                            <a:srgbClr val="000000"/>
                          </a:solidFill>
                          <a:effectLst/>
                          <a:uLnTx/>
                          <a:uFillTx/>
                          <a:latin typeface="Arial"/>
                          <a:ea typeface="Calibri"/>
                          <a:cs typeface="Times New Roman"/>
                        </a:rPr>
                        <a:t>Arymo</a:t>
                      </a:r>
                      <a:r>
                        <a:rPr kumimoji="0" lang="en-US" sz="1000" b="0" i="0" u="none" strike="noStrike" kern="1200" cap="none" spc="0" normalizeH="0" baseline="0" noProof="0" dirty="0" smtClean="0">
                          <a:ln>
                            <a:noFill/>
                          </a:ln>
                          <a:solidFill>
                            <a:srgbClr val="000000"/>
                          </a:solidFill>
                          <a:effectLst/>
                          <a:uLnTx/>
                          <a:uFillTx/>
                          <a:latin typeface="Arial"/>
                          <a:ea typeface="Calibri"/>
                          <a:cs typeface="Times New Roman"/>
                        </a:rPr>
                        <a:t> ER</a:t>
                      </a:r>
                      <a:r>
                        <a:rPr kumimoji="0" lang="en-US" sz="1000" b="0" i="0" u="none" strike="noStrike" kern="1200" cap="none" spc="0" normalizeH="0" baseline="30000" noProof="0" dirty="0" smtClean="0">
                          <a:ln>
                            <a:noFill/>
                          </a:ln>
                          <a:solidFill>
                            <a:srgbClr val="000000"/>
                          </a:solidFill>
                          <a:effectLst/>
                          <a:uLnTx/>
                          <a:uFillTx/>
                          <a:latin typeface="Arial"/>
                          <a:ea typeface="Calibri"/>
                          <a:cs typeface="Times New Roman"/>
                        </a:rPr>
                        <a:t>®</a:t>
                      </a:r>
                      <a:endParaRPr kumimoji="0" lang="en-US" sz="1100" b="0" i="0" u="none" strike="noStrike" kern="1200" cap="none" spc="0" normalizeH="0" baseline="0" noProof="0" dirty="0">
                        <a:ln>
                          <a:noFill/>
                        </a:ln>
                        <a:solidFill>
                          <a:srgbClr val="000000"/>
                        </a:solidFill>
                        <a:effectLst/>
                        <a:uLnTx/>
                        <a:uFillTx/>
                        <a:latin typeface="+mn-lt"/>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3">
                  <a:txBody>
                    <a:bodyPr/>
                    <a:lstStyle/>
                    <a:p>
                      <a:pPr marL="0" marR="0" algn="ctr">
                        <a:lnSpc>
                          <a:spcPct val="115000"/>
                        </a:lnSpc>
                        <a:spcBef>
                          <a:spcPts val="0"/>
                        </a:spcBef>
                        <a:spcAft>
                          <a:spcPts val="0"/>
                        </a:spcAft>
                      </a:pPr>
                      <a:r>
                        <a:rPr lang="en-US" sz="1000" dirty="0">
                          <a:effectLst/>
                          <a:latin typeface="Arial"/>
                          <a:ea typeface="Calibri"/>
                          <a:cs typeface="Times New Roman"/>
                        </a:rPr>
                        <a:t>morphine </a:t>
                      </a:r>
                      <a:r>
                        <a:rPr lang="en-US" sz="1000" dirty="0" smtClean="0">
                          <a:effectLst/>
                          <a:latin typeface="Arial"/>
                          <a:ea typeface="Calibri"/>
                          <a:cs typeface="Times New Roman"/>
                        </a:rPr>
                        <a:t>sulfate</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15</a:t>
                      </a:r>
                      <a:r>
                        <a:rPr lang="en-US" sz="1000" baseline="0" dirty="0" smtClean="0">
                          <a:effectLst/>
                          <a:latin typeface="Arial"/>
                          <a:ea typeface="Calibri"/>
                          <a:cs typeface="Times New Roman"/>
                        </a:rPr>
                        <a:t> mg</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3">
                  <a:txBody>
                    <a:bodyPr/>
                    <a:lstStyle/>
                    <a:p>
                      <a:pPr marL="0" marR="0" algn="ctr">
                        <a:lnSpc>
                          <a:spcPct val="115000"/>
                        </a:lnSpc>
                        <a:spcBef>
                          <a:spcPts val="0"/>
                        </a:spcBef>
                        <a:spcAft>
                          <a:spcPts val="0"/>
                        </a:spcAft>
                      </a:pPr>
                      <a:r>
                        <a:rPr lang="en-US" sz="1000" dirty="0">
                          <a:effectLst/>
                          <a:latin typeface="Arial"/>
                          <a:ea typeface="Calibri"/>
                          <a:cs typeface="Times New Roman"/>
                        </a:rPr>
                        <a:t>extended-release </a:t>
                      </a:r>
                      <a:r>
                        <a:rPr lang="en-US" sz="1000" dirty="0" smtClean="0">
                          <a:effectLst/>
                          <a:latin typeface="Arial"/>
                          <a:ea typeface="Calibri"/>
                          <a:cs typeface="Times New Roman"/>
                        </a:rPr>
                        <a:t>tablet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3">
                  <a:txBody>
                    <a:bodyPr/>
                    <a:lstStyle/>
                    <a:p>
                      <a:pPr marL="0" marR="0" algn="ctr">
                        <a:lnSpc>
                          <a:spcPct val="115000"/>
                        </a:lnSpc>
                        <a:spcBef>
                          <a:spcPts val="0"/>
                        </a:spcBef>
                        <a:spcAft>
                          <a:spcPts val="0"/>
                        </a:spcAft>
                      </a:pPr>
                      <a:r>
                        <a:rPr lang="en-US" sz="1000" dirty="0">
                          <a:effectLst/>
                          <a:latin typeface="Arial"/>
                          <a:ea typeface="Calibri"/>
                          <a:cs typeface="Times New Roman"/>
                        </a:rPr>
                        <a:t>Oral</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3">
                  <a:txBody>
                    <a:bodyPr/>
                    <a:lstStyle/>
                    <a:p>
                      <a:pPr marL="0" marR="0" algn="ctr">
                        <a:lnSpc>
                          <a:spcPct val="115000"/>
                        </a:lnSpc>
                        <a:spcBef>
                          <a:spcPts val="0"/>
                        </a:spcBef>
                        <a:spcAft>
                          <a:spcPts val="0"/>
                        </a:spcAft>
                      </a:pPr>
                      <a:r>
                        <a:rPr lang="en-US" sz="1000" dirty="0" smtClean="0">
                          <a:effectLst/>
                          <a:latin typeface="Arial"/>
                          <a:ea typeface="Calibri"/>
                          <a:cs typeface="Times New Roman"/>
                        </a:rPr>
                        <a:t>Q12H or Q8H</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a:t>
                      </a:r>
                      <a:r>
                        <a:rPr lang="en-US" sz="1000" dirty="0" smtClean="0">
                          <a:effectLst/>
                          <a:latin typeface="Arial"/>
                          <a:ea typeface="Calibri"/>
                          <a:cs typeface="Times New Roman"/>
                        </a:rPr>
                        <a:t>5.40</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3">
                  <a:txBody>
                    <a:bodyPr/>
                    <a:lstStyle/>
                    <a:p>
                      <a:pPr marL="0" marR="0" algn="ctr">
                        <a:lnSpc>
                          <a:spcPct val="115000"/>
                        </a:lnSpc>
                        <a:spcBef>
                          <a:spcPts val="0"/>
                        </a:spcBef>
                        <a:spcAft>
                          <a:spcPts val="0"/>
                        </a:spcAft>
                      </a:pPr>
                      <a:r>
                        <a:rPr lang="en-US" sz="1000" dirty="0">
                          <a:effectLst/>
                          <a:latin typeface="Arial"/>
                          <a:ea typeface="Calibri"/>
                          <a:cs typeface="Times New Roman"/>
                        </a:rPr>
                        <a:t>Category II</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264405">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30 </a:t>
                      </a:r>
                      <a:r>
                        <a:rPr lang="en-US" sz="1000" dirty="0">
                          <a:effectLst/>
                          <a:latin typeface="Arial"/>
                          <a:ea typeface="Calibri"/>
                          <a:cs typeface="Times New Roman"/>
                        </a:rPr>
                        <a:t>mg</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$10.80</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r>
              <a:tr h="320565">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60</a:t>
                      </a:r>
                      <a:r>
                        <a:rPr lang="en-US" sz="1000" baseline="0" dirty="0" smtClean="0">
                          <a:effectLst/>
                          <a:latin typeface="Arial"/>
                          <a:ea typeface="Calibri"/>
                          <a:cs typeface="Times New Roman"/>
                        </a:rPr>
                        <a:t> mg</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a:t>
                      </a:r>
                      <a:r>
                        <a:rPr lang="en-US" sz="1000" dirty="0" smtClean="0">
                          <a:effectLst/>
                          <a:latin typeface="Arial"/>
                          <a:ea typeface="Calibri"/>
                          <a:cs typeface="Times New Roman"/>
                        </a:rPr>
                        <a:t>16.98</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r>
              <a:tr h="382501">
                <a:tc rowSpan="2">
                  <a:txBody>
                    <a:bodyPr/>
                    <a:lstStyle/>
                    <a:p>
                      <a:pPr marL="0" marR="0" algn="ctr">
                        <a:lnSpc>
                          <a:spcPct val="115000"/>
                        </a:lnSpc>
                        <a:spcBef>
                          <a:spcPts val="0"/>
                        </a:spcBef>
                        <a:spcAft>
                          <a:spcPts val="0"/>
                        </a:spcAft>
                      </a:pPr>
                      <a:r>
                        <a:rPr lang="en-US" sz="1000" dirty="0">
                          <a:effectLst/>
                          <a:latin typeface="Arial"/>
                          <a:ea typeface="Calibri"/>
                          <a:cs typeface="Times New Roman"/>
                        </a:rPr>
                        <a:t>Morphine extended-release 12 or 24 hour</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marL="0" marR="0" algn="ctr">
                        <a:lnSpc>
                          <a:spcPct val="115000"/>
                        </a:lnSpc>
                        <a:spcBef>
                          <a:spcPts val="0"/>
                        </a:spcBef>
                        <a:spcAft>
                          <a:spcPts val="0"/>
                        </a:spcAft>
                      </a:pPr>
                      <a:r>
                        <a:rPr lang="en-US" sz="1000" dirty="0">
                          <a:effectLst/>
                          <a:latin typeface="Arial"/>
                          <a:ea typeface="Calibri"/>
                          <a:cs typeface="Times New Roman"/>
                        </a:rPr>
                        <a:t>morphine sulfate</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30 mg</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marL="0" marR="0" algn="ctr">
                        <a:lnSpc>
                          <a:spcPct val="115000"/>
                        </a:lnSpc>
                        <a:spcBef>
                          <a:spcPts val="0"/>
                        </a:spcBef>
                        <a:spcAft>
                          <a:spcPts val="0"/>
                        </a:spcAft>
                      </a:pPr>
                      <a:r>
                        <a:rPr lang="en-US" sz="1000" dirty="0">
                          <a:effectLst/>
                          <a:latin typeface="Arial"/>
                          <a:ea typeface="Calibri"/>
                          <a:cs typeface="Times New Roman"/>
                        </a:rPr>
                        <a:t>extended-release capsule</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marL="0" marR="0" algn="ctr">
                        <a:lnSpc>
                          <a:spcPct val="115000"/>
                        </a:lnSpc>
                        <a:spcBef>
                          <a:spcPts val="0"/>
                        </a:spcBef>
                        <a:spcAft>
                          <a:spcPts val="0"/>
                        </a:spcAft>
                      </a:pPr>
                      <a:r>
                        <a:rPr lang="en-US" sz="1000" dirty="0">
                          <a:effectLst/>
                          <a:latin typeface="Arial"/>
                          <a:ea typeface="Calibri"/>
                          <a:cs typeface="Times New Roman"/>
                        </a:rPr>
                        <a:t>Oral</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marL="0" marR="0" algn="ctr">
                        <a:lnSpc>
                          <a:spcPct val="115000"/>
                        </a:lnSpc>
                        <a:spcBef>
                          <a:spcPts val="0"/>
                        </a:spcBef>
                        <a:spcAft>
                          <a:spcPts val="0"/>
                        </a:spcAft>
                      </a:pPr>
                      <a:r>
                        <a:rPr lang="en-US" sz="1000" dirty="0">
                          <a:effectLst/>
                          <a:latin typeface="Arial"/>
                          <a:ea typeface="Calibri"/>
                          <a:cs typeface="Times New Roman"/>
                        </a:rPr>
                        <a:t>Q12H or Q24H</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$4.55</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dirty="0">
                          <a:solidFill>
                            <a:srgbClr val="000000"/>
                          </a:solidFill>
                          <a:effectLst/>
                          <a:latin typeface="Arial"/>
                        </a:rPr>
                        <a:t>32,122</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dirty="0">
                          <a:solidFill>
                            <a:srgbClr val="000000"/>
                          </a:solidFill>
                          <a:effectLst/>
                          <a:latin typeface="Arial"/>
                        </a:rPr>
                        <a:t>$146,142.25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marL="0" marR="0" algn="ctr">
                        <a:lnSpc>
                          <a:spcPct val="115000"/>
                        </a:lnSpc>
                        <a:spcBef>
                          <a:spcPts val="0"/>
                        </a:spcBef>
                        <a:spcAft>
                          <a:spcPts val="0"/>
                        </a:spcAft>
                      </a:pPr>
                      <a:r>
                        <a:rPr lang="en-US" sz="1000" dirty="0">
                          <a:effectLst/>
                          <a:latin typeface="Arial"/>
                          <a:ea typeface="Calibri"/>
                          <a:cs typeface="Times New Roman"/>
                        </a:rPr>
                        <a:t>N/A</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505710">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60 mg</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$9.10</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dirty="0">
                          <a:solidFill>
                            <a:srgbClr val="000000"/>
                          </a:solidFill>
                          <a:effectLst/>
                          <a:latin typeface="Arial"/>
                        </a:rPr>
                        <a:t>19,277</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dirty="0">
                          <a:solidFill>
                            <a:srgbClr val="000000"/>
                          </a:solidFill>
                          <a:effectLst/>
                          <a:latin typeface="Arial"/>
                        </a:rPr>
                        <a:t>$175,401.42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bl>
          </a:graphicData>
        </a:graphic>
      </p:graphicFrame>
      <p:sp>
        <p:nvSpPr>
          <p:cNvPr id="6" name="TextBox 5"/>
          <p:cNvSpPr txBox="1"/>
          <p:nvPr/>
        </p:nvSpPr>
        <p:spPr>
          <a:xfrm>
            <a:off x="0" y="1252660"/>
            <a:ext cx="9144000" cy="430887"/>
          </a:xfrm>
          <a:prstGeom prst="rect">
            <a:avLst/>
          </a:prstGeom>
          <a:noFill/>
        </p:spPr>
        <p:txBody>
          <a:bodyPr wrap="square" rtlCol="0">
            <a:spAutoFit/>
          </a:bodyPr>
          <a:lstStyle/>
          <a:p>
            <a:pPr algn="ctr" fontAlgn="base">
              <a:spcBef>
                <a:spcPct val="0"/>
              </a:spcBef>
              <a:spcAft>
                <a:spcPct val="0"/>
              </a:spcAft>
            </a:pPr>
            <a:r>
              <a:rPr lang="en-US" sz="2200" b="1" dirty="0" err="1" smtClean="0">
                <a:solidFill>
                  <a:srgbClr val="000000"/>
                </a:solidFill>
                <a:cs typeface="Arial" pitchFamily="34" charset="0"/>
              </a:rPr>
              <a:t>Arymo</a:t>
            </a:r>
            <a:r>
              <a:rPr lang="en-US" sz="2200" b="1" dirty="0" smtClean="0">
                <a:solidFill>
                  <a:srgbClr val="000000"/>
                </a:solidFill>
                <a:cs typeface="Arial" pitchFamily="34" charset="0"/>
              </a:rPr>
              <a:t> ER</a:t>
            </a:r>
            <a:r>
              <a:rPr lang="en-US" sz="2200" b="1" baseline="30000" dirty="0" smtClean="0">
                <a:solidFill>
                  <a:srgbClr val="000000"/>
                </a:solidFill>
                <a:cs typeface="Arial" pitchFamily="34" charset="0"/>
              </a:rPr>
              <a:t>®</a:t>
            </a:r>
            <a:r>
              <a:rPr lang="en-US" sz="2200" b="1" dirty="0" smtClean="0">
                <a:solidFill>
                  <a:srgbClr val="000000"/>
                </a:solidFill>
                <a:cs typeface="Arial" pitchFamily="34" charset="0"/>
              </a:rPr>
              <a:t> </a:t>
            </a:r>
            <a:r>
              <a:rPr lang="en-US" sz="2200" b="1" dirty="0">
                <a:solidFill>
                  <a:srgbClr val="000000"/>
                </a:solidFill>
                <a:cs typeface="Arial" pitchFamily="34" charset="0"/>
              </a:rPr>
              <a:t>and Morphine Extended-Release </a:t>
            </a:r>
            <a:r>
              <a:rPr lang="en-US" sz="2200" b="1" dirty="0" smtClean="0">
                <a:solidFill>
                  <a:srgbClr val="000000"/>
                </a:solidFill>
                <a:cs typeface="Arial" pitchFamily="34" charset="0"/>
              </a:rPr>
              <a:t>12 or 24 </a:t>
            </a:r>
            <a:r>
              <a:rPr lang="en-US" sz="2200" b="1" dirty="0">
                <a:solidFill>
                  <a:srgbClr val="000000"/>
                </a:solidFill>
                <a:cs typeface="Arial" pitchFamily="34" charset="0"/>
              </a:rPr>
              <a:t>Hour Capsule</a:t>
            </a:r>
            <a:endParaRPr lang="en-US" sz="2200" dirty="0">
              <a:solidFill>
                <a:srgbClr val="000000"/>
              </a:solidFill>
              <a:cs typeface="Arial" pitchFamily="34" charset="0"/>
            </a:endParaRPr>
          </a:p>
        </p:txBody>
      </p:sp>
      <p:sp>
        <p:nvSpPr>
          <p:cNvPr id="7" name="TextBox 6"/>
          <p:cNvSpPr txBox="1"/>
          <p:nvPr/>
        </p:nvSpPr>
        <p:spPr>
          <a:xfrm>
            <a:off x="665018" y="4663444"/>
            <a:ext cx="7433953" cy="430887"/>
          </a:xfrm>
          <a:prstGeom prst="rect">
            <a:avLst/>
          </a:prstGeom>
          <a:noFill/>
        </p:spPr>
        <p:txBody>
          <a:bodyPr wrap="square" rtlCol="0">
            <a:spAutoFit/>
          </a:bodyPr>
          <a:lstStyle/>
          <a:p>
            <a:pPr fontAlgn="base">
              <a:spcBef>
                <a:spcPct val="0"/>
              </a:spcBef>
              <a:spcAft>
                <a:spcPct val="0"/>
              </a:spcAft>
            </a:pPr>
            <a:r>
              <a:rPr lang="en-US" sz="1100" dirty="0">
                <a:solidFill>
                  <a:srgbClr val="000000"/>
                </a:solidFill>
                <a:cs typeface="Arial" pitchFamily="34" charset="0"/>
              </a:rPr>
              <a:t>*Wholesale acquisition cost per Online Red Book as of </a:t>
            </a:r>
            <a:r>
              <a:rPr lang="en-US" sz="1100" dirty="0" smtClean="0">
                <a:solidFill>
                  <a:srgbClr val="000000"/>
                </a:solidFill>
                <a:cs typeface="Arial" pitchFamily="34" charset="0"/>
              </a:rPr>
              <a:t>3/15/2016			Yellow=List A</a:t>
            </a:r>
            <a:endParaRPr lang="en-US" sz="1100" dirty="0">
              <a:solidFill>
                <a:srgbClr val="000000"/>
              </a:solidFill>
              <a:cs typeface="Arial" pitchFamily="34" charset="0"/>
            </a:endParaRPr>
          </a:p>
          <a:p>
            <a:pPr fontAlgn="base">
              <a:spcBef>
                <a:spcPct val="0"/>
              </a:spcBef>
              <a:spcAft>
                <a:spcPct val="0"/>
              </a:spcAft>
            </a:pPr>
            <a:r>
              <a:rPr lang="en-US" sz="1100" dirty="0">
                <a:solidFill>
                  <a:srgbClr val="000000"/>
                </a:solidFill>
                <a:cs typeface="Arial" pitchFamily="34" charset="0"/>
              </a:rPr>
              <a:t>ADP=abuse-deterrent property, Q12H=every 12 hours, Q24H=every 24 </a:t>
            </a:r>
            <a:r>
              <a:rPr lang="en-US" sz="1100" dirty="0" smtClean="0">
                <a:solidFill>
                  <a:srgbClr val="000000"/>
                </a:solidFill>
                <a:cs typeface="Arial" pitchFamily="34" charset="0"/>
              </a:rPr>
              <a:t>hours			Green=List B</a:t>
            </a:r>
            <a:endParaRPr lang="en-US" sz="1100" dirty="0">
              <a:solidFill>
                <a:srgbClr val="000000"/>
              </a:solidFill>
              <a:cs typeface="Arial" pitchFamily="34" charset="0"/>
            </a:endParaRPr>
          </a:p>
        </p:txBody>
      </p:sp>
      <p:sp>
        <p:nvSpPr>
          <p:cNvPr id="8" name="TextBox 7"/>
          <p:cNvSpPr txBox="1"/>
          <p:nvPr/>
        </p:nvSpPr>
        <p:spPr>
          <a:xfrm>
            <a:off x="452150" y="5094331"/>
            <a:ext cx="7689271" cy="400110"/>
          </a:xfrm>
          <a:prstGeom prst="rect">
            <a:avLst/>
          </a:prstGeom>
          <a:noFill/>
        </p:spPr>
        <p:txBody>
          <a:bodyPr wrap="square" rtlCol="0">
            <a:spAutoFit/>
          </a:bodyPr>
          <a:lstStyle/>
          <a:p>
            <a:pPr fontAlgn="base">
              <a:spcBef>
                <a:spcPct val="0"/>
              </a:spcBef>
              <a:spcAft>
                <a:spcPct val="0"/>
              </a:spcAft>
            </a:pPr>
            <a:r>
              <a:rPr lang="en-US" sz="2000" dirty="0" smtClean="0">
                <a:solidFill>
                  <a:srgbClr val="000000"/>
                </a:solidFill>
                <a:cs typeface="Arial" pitchFamily="34" charset="0"/>
              </a:rPr>
              <a:t> </a:t>
            </a:r>
            <a:endParaRPr lang="en-US" sz="2000" dirty="0">
              <a:solidFill>
                <a:srgbClr val="000000"/>
              </a:solidFill>
              <a:cs typeface="Arial" pitchFamily="34" charset="0"/>
            </a:endParaRPr>
          </a:p>
        </p:txBody>
      </p:sp>
      <p:sp>
        <p:nvSpPr>
          <p:cNvPr id="9" name="TextBox 8"/>
          <p:cNvSpPr txBox="1"/>
          <p:nvPr/>
        </p:nvSpPr>
        <p:spPr>
          <a:xfrm>
            <a:off x="504703" y="5094331"/>
            <a:ext cx="7689271" cy="1631216"/>
          </a:xfrm>
          <a:prstGeom prst="rect">
            <a:avLst/>
          </a:prstGeom>
          <a:noFill/>
        </p:spPr>
        <p:txBody>
          <a:bodyPr wrap="square" rtlCol="0">
            <a:spAutoFit/>
          </a:bodyPr>
          <a:lstStyle/>
          <a:p>
            <a:pPr fontAlgn="base">
              <a:spcBef>
                <a:spcPct val="0"/>
              </a:spcBef>
              <a:spcAft>
                <a:spcPct val="0"/>
              </a:spcAft>
            </a:pPr>
            <a:r>
              <a:rPr lang="en-US" sz="2000" dirty="0">
                <a:solidFill>
                  <a:srgbClr val="000000"/>
                </a:solidFill>
                <a:cs typeface="Arial" pitchFamily="34" charset="0"/>
              </a:rPr>
              <a:t>Cost of </a:t>
            </a:r>
            <a:r>
              <a:rPr lang="en-US" sz="2000" dirty="0" smtClean="0">
                <a:solidFill>
                  <a:srgbClr val="000000"/>
                </a:solidFill>
                <a:cs typeface="Arial" pitchFamily="34" charset="0"/>
              </a:rPr>
              <a:t>Substitution (100% Conversion): $831,034</a:t>
            </a:r>
          </a:p>
          <a:p>
            <a:pPr fontAlgn="base">
              <a:spcBef>
                <a:spcPct val="0"/>
              </a:spcBef>
              <a:spcAft>
                <a:spcPct val="0"/>
              </a:spcAft>
            </a:pPr>
            <a:r>
              <a:rPr lang="en-US" sz="2000" dirty="0" smtClean="0">
                <a:solidFill>
                  <a:srgbClr val="000000"/>
                </a:solidFill>
                <a:cs typeface="Arial" pitchFamily="34" charset="0"/>
              </a:rPr>
              <a:t>Cost of Substitution (75% Conversion): $623,276</a:t>
            </a:r>
            <a:endParaRPr lang="en-US" sz="2000" dirty="0">
              <a:solidFill>
                <a:srgbClr val="000000"/>
              </a:solidFill>
              <a:cs typeface="Arial" pitchFamily="34" charset="0"/>
            </a:endParaRPr>
          </a:p>
          <a:p>
            <a:pPr fontAlgn="base">
              <a:spcBef>
                <a:spcPct val="0"/>
              </a:spcBef>
              <a:spcAft>
                <a:spcPct val="0"/>
              </a:spcAft>
            </a:pPr>
            <a:r>
              <a:rPr lang="en-US" sz="2000" dirty="0" smtClean="0">
                <a:solidFill>
                  <a:srgbClr val="000000"/>
                </a:solidFill>
                <a:cs typeface="Arial" pitchFamily="34" charset="0"/>
              </a:rPr>
              <a:t>Cost of Substitution (50% Conversion): $415,517</a:t>
            </a:r>
          </a:p>
          <a:p>
            <a:pPr fontAlgn="base">
              <a:spcBef>
                <a:spcPct val="0"/>
              </a:spcBef>
              <a:spcAft>
                <a:spcPct val="0"/>
              </a:spcAft>
            </a:pPr>
            <a:r>
              <a:rPr lang="en-US" sz="2000" dirty="0" smtClean="0">
                <a:solidFill>
                  <a:srgbClr val="000000"/>
                </a:solidFill>
                <a:cs typeface="Arial" pitchFamily="34" charset="0"/>
              </a:rPr>
              <a:t>Percent Change in Cost: 71.43% Increase in Cost</a:t>
            </a:r>
          </a:p>
          <a:p>
            <a:pPr fontAlgn="base">
              <a:spcBef>
                <a:spcPct val="0"/>
              </a:spcBef>
              <a:spcAft>
                <a:spcPct val="0"/>
              </a:spcAft>
            </a:pPr>
            <a:r>
              <a:rPr lang="en-US" sz="2000" dirty="0" smtClean="0">
                <a:solidFill>
                  <a:srgbClr val="000000"/>
                </a:solidFill>
                <a:cs typeface="Arial" pitchFamily="34" charset="0"/>
              </a:rPr>
              <a:t>Possible Patient Impact: Approximately 750 Patients</a:t>
            </a:r>
            <a:endParaRPr lang="en-US" sz="2000" dirty="0">
              <a:solidFill>
                <a:srgbClr val="000000"/>
              </a:solidFill>
              <a:cs typeface="Arial" pitchFamily="34" charset="0"/>
            </a:endParaRPr>
          </a:p>
        </p:txBody>
      </p:sp>
    </p:spTree>
    <p:extLst>
      <p:ext uri="{BB962C8B-B14F-4D97-AF65-F5344CB8AC3E}">
        <p14:creationId xmlns:p14="http://schemas.microsoft.com/office/powerpoint/2010/main" val="229743004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Arymo</a:t>
            </a:r>
            <a:r>
              <a:rPr lang="en-US" dirty="0" smtClean="0"/>
              <a:t> </a:t>
            </a:r>
            <a:r>
              <a:rPr lang="en-US" dirty="0"/>
              <a:t>ER</a:t>
            </a:r>
            <a:r>
              <a:rPr lang="en-US" baseline="30000" dirty="0"/>
              <a:t>®</a:t>
            </a:r>
            <a:endParaRPr lang="en-US" dirty="0"/>
          </a:p>
        </p:txBody>
      </p:sp>
      <p:sp>
        <p:nvSpPr>
          <p:cNvPr id="4" name="Slide Number Placeholder 3"/>
          <p:cNvSpPr>
            <a:spLocks noGrp="1"/>
          </p:cNvSpPr>
          <p:nvPr>
            <p:ph type="sldNum" sz="quarter" idx="11"/>
          </p:nvPr>
        </p:nvSpPr>
        <p:spPr/>
        <p:txBody>
          <a:bodyPr/>
          <a:lstStyle/>
          <a:p>
            <a:pPr>
              <a:defRPr/>
            </a:pPr>
            <a:r>
              <a:rPr lang="en-US" altLang="en-US" smtClean="0">
                <a:solidFill>
                  <a:srgbClr val="000000"/>
                </a:solidFill>
              </a:rPr>
              <a:t>Slide </a:t>
            </a:r>
            <a:fld id="{8DE3B031-7C70-4991-8DFB-9E9DDFF7991E}" type="slidenum">
              <a:rPr lang="en-US" altLang="en-US" smtClean="0">
                <a:solidFill>
                  <a:srgbClr val="000000"/>
                </a:solidFill>
              </a:rPr>
              <a:pPr>
                <a:defRPr/>
              </a:pPr>
              <a:t>34</a:t>
            </a:fld>
            <a:endParaRPr lang="en-US" altLang="en-US" dirty="0">
              <a:solidFill>
                <a:srgbClr val="000000"/>
              </a:solidFill>
            </a:endParaRPr>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2355507986"/>
              </p:ext>
            </p:extLst>
          </p:nvPr>
        </p:nvGraphicFramePr>
        <p:xfrm>
          <a:off x="304800" y="1635960"/>
          <a:ext cx="8456220" cy="2846150"/>
        </p:xfrm>
        <a:graphic>
          <a:graphicData uri="http://schemas.openxmlformats.org/drawingml/2006/table">
            <a:tbl>
              <a:tblPr firstRow="1" firstCol="1" bandRow="1"/>
              <a:tblGrid>
                <a:gridCol w="909452"/>
                <a:gridCol w="783771"/>
                <a:gridCol w="949389"/>
                <a:gridCol w="705534"/>
                <a:gridCol w="1085437"/>
                <a:gridCol w="814077"/>
                <a:gridCol w="772140"/>
                <a:gridCol w="856014"/>
                <a:gridCol w="915388"/>
                <a:gridCol w="665018"/>
              </a:tblGrid>
              <a:tr h="948716">
                <a:tc>
                  <a:txBody>
                    <a:bodyPr/>
                    <a:lstStyle/>
                    <a:p>
                      <a:pPr marL="0" marR="0" algn="ctr">
                        <a:lnSpc>
                          <a:spcPct val="115000"/>
                        </a:lnSpc>
                        <a:spcBef>
                          <a:spcPts val="0"/>
                        </a:spcBef>
                        <a:spcAft>
                          <a:spcPts val="0"/>
                        </a:spcAft>
                      </a:pPr>
                      <a:r>
                        <a:rPr lang="en-US" sz="1000" b="1" dirty="0">
                          <a:effectLst/>
                          <a:latin typeface="Arial"/>
                          <a:ea typeface="Calibri"/>
                          <a:cs typeface="Times New Roman"/>
                        </a:rPr>
                        <a:t>Medication</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Active Ingredient</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Strengths</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Dosage Form</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Route of Administration</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Dosing Schedule</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Cost/unit*</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Units Dispensed </a:t>
                      </a:r>
                      <a:r>
                        <a:rPr lang="en-US" sz="1000" b="1" dirty="0" smtClean="0">
                          <a:effectLst/>
                          <a:latin typeface="Arial"/>
                          <a:ea typeface="Calibri"/>
                          <a:cs typeface="Times New Roman"/>
                        </a:rPr>
                        <a:t>2016</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Approximate Cost </a:t>
                      </a:r>
                      <a:r>
                        <a:rPr lang="en-US" sz="1000" b="1" dirty="0" smtClean="0">
                          <a:effectLst/>
                          <a:latin typeface="Arial"/>
                          <a:ea typeface="Calibri"/>
                          <a:cs typeface="Times New Roman"/>
                        </a:rPr>
                        <a:t>2016</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ADP Efficacy</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316239">
                <a:tc rowSpan="3">
                  <a:txBody>
                    <a:bodyPr/>
                    <a:lstStyle/>
                    <a:p>
                      <a:pPr marL="0" marR="0">
                        <a:lnSpc>
                          <a:spcPct val="115000"/>
                        </a:lnSpc>
                        <a:spcBef>
                          <a:spcPts val="0"/>
                        </a:spcBef>
                        <a:spcAft>
                          <a:spcPts val="0"/>
                        </a:spcAft>
                      </a:pPr>
                      <a:r>
                        <a:rPr lang="en-US" sz="1000" baseline="0" dirty="0" smtClean="0">
                          <a:effectLst/>
                          <a:latin typeface="Arial"/>
                          <a:ea typeface="Calibri"/>
                          <a:cs typeface="Times New Roman"/>
                        </a:rPr>
                        <a:t>MorphaBond ER</a:t>
                      </a:r>
                      <a:r>
                        <a:rPr lang="en-US" sz="1000" baseline="30000" dirty="0" smtClean="0">
                          <a:effectLst/>
                          <a:latin typeface="Arial"/>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3">
                  <a:txBody>
                    <a:bodyPr/>
                    <a:lstStyle/>
                    <a:p>
                      <a:pPr marL="0" marR="0" algn="ctr">
                        <a:lnSpc>
                          <a:spcPct val="115000"/>
                        </a:lnSpc>
                        <a:spcBef>
                          <a:spcPts val="0"/>
                        </a:spcBef>
                        <a:spcAft>
                          <a:spcPts val="0"/>
                        </a:spcAft>
                      </a:pPr>
                      <a:r>
                        <a:rPr lang="en-US" sz="1000" dirty="0">
                          <a:effectLst/>
                          <a:latin typeface="Arial"/>
                          <a:ea typeface="Calibri"/>
                          <a:cs typeface="Times New Roman"/>
                        </a:rPr>
                        <a:t>morphine </a:t>
                      </a:r>
                      <a:r>
                        <a:rPr lang="en-US" sz="1000" dirty="0" smtClean="0">
                          <a:effectLst/>
                          <a:latin typeface="Arial"/>
                          <a:ea typeface="Calibri"/>
                          <a:cs typeface="Times New Roman"/>
                        </a:rPr>
                        <a:t>sulfate</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15 mg</a:t>
                      </a:r>
                      <a:endParaRPr lang="en-US" sz="1000" kern="1200" dirty="0">
                        <a:solidFill>
                          <a:schemeClr val="tx1"/>
                        </a:solidFill>
                        <a:effectLst/>
                        <a:latin typeface="Arial"/>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3">
                  <a:txBody>
                    <a:bodyPr/>
                    <a:lstStyle/>
                    <a:p>
                      <a:pPr marL="0" marR="0" algn="ctr">
                        <a:lnSpc>
                          <a:spcPct val="115000"/>
                        </a:lnSpc>
                        <a:spcBef>
                          <a:spcPts val="0"/>
                        </a:spcBef>
                        <a:spcAft>
                          <a:spcPts val="0"/>
                        </a:spcAft>
                      </a:pPr>
                      <a:r>
                        <a:rPr lang="en-US" sz="1000" dirty="0">
                          <a:effectLst/>
                          <a:latin typeface="Arial"/>
                          <a:ea typeface="Calibri"/>
                          <a:cs typeface="Times New Roman"/>
                        </a:rPr>
                        <a:t>extended-release capsule</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3">
                  <a:txBody>
                    <a:bodyPr/>
                    <a:lstStyle/>
                    <a:p>
                      <a:pPr marL="0" marR="0" algn="ctr">
                        <a:lnSpc>
                          <a:spcPct val="115000"/>
                        </a:lnSpc>
                        <a:spcBef>
                          <a:spcPts val="0"/>
                        </a:spcBef>
                        <a:spcAft>
                          <a:spcPts val="0"/>
                        </a:spcAft>
                      </a:pPr>
                      <a:r>
                        <a:rPr lang="en-US" sz="1000" dirty="0">
                          <a:effectLst/>
                          <a:latin typeface="Arial"/>
                          <a:ea typeface="Calibri"/>
                          <a:cs typeface="Times New Roman"/>
                        </a:rPr>
                        <a:t>Oral</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3">
                  <a:txBody>
                    <a:bodyPr/>
                    <a:lstStyle/>
                    <a:p>
                      <a:pPr marL="0" marR="0" algn="ctr">
                        <a:lnSpc>
                          <a:spcPct val="115000"/>
                        </a:lnSpc>
                        <a:spcBef>
                          <a:spcPts val="0"/>
                        </a:spcBef>
                        <a:spcAft>
                          <a:spcPts val="0"/>
                        </a:spcAft>
                      </a:pPr>
                      <a:r>
                        <a:rPr lang="en-US" sz="1000" dirty="0">
                          <a:effectLst/>
                          <a:latin typeface="Arial"/>
                          <a:ea typeface="Calibri"/>
                          <a:cs typeface="Times New Roman"/>
                        </a:rPr>
                        <a:t>Q12H </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a:t>
                      </a:r>
                      <a:r>
                        <a:rPr lang="en-US" sz="1000" dirty="0" smtClean="0">
                          <a:effectLst/>
                          <a:latin typeface="Arial"/>
                          <a:ea typeface="Calibri"/>
                          <a:cs typeface="Times New Roman"/>
                        </a:rPr>
                        <a:t>5.40</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3">
                  <a:txBody>
                    <a:bodyPr/>
                    <a:lstStyle/>
                    <a:p>
                      <a:pPr marL="0" marR="0" algn="ctr">
                        <a:lnSpc>
                          <a:spcPct val="115000"/>
                        </a:lnSpc>
                        <a:spcBef>
                          <a:spcPts val="0"/>
                        </a:spcBef>
                        <a:spcAft>
                          <a:spcPts val="0"/>
                        </a:spcAft>
                      </a:pPr>
                      <a:r>
                        <a:rPr lang="en-US" sz="1000" dirty="0">
                          <a:effectLst/>
                          <a:latin typeface="Arial"/>
                          <a:ea typeface="Calibri"/>
                          <a:cs typeface="Times New Roman"/>
                        </a:rPr>
                        <a:t>Category II</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316239">
                <a:tc vMerge="1">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30</a:t>
                      </a:r>
                      <a:r>
                        <a:rPr lang="en-US" sz="1000" baseline="0" dirty="0" smtClean="0">
                          <a:effectLst/>
                          <a:latin typeface="Arial"/>
                          <a:ea typeface="Calibri"/>
                          <a:cs typeface="Times New Roman"/>
                        </a:rPr>
                        <a:t> mg</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$10.80</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316239">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60 </a:t>
                      </a:r>
                      <a:r>
                        <a:rPr lang="en-US" sz="1000" dirty="0" smtClean="0">
                          <a:effectLst/>
                          <a:latin typeface="Arial"/>
                          <a:ea typeface="Calibri"/>
                          <a:cs typeface="Times New Roman"/>
                        </a:rPr>
                        <a:t>mg</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a:t>
                      </a:r>
                      <a:r>
                        <a:rPr lang="en-US" sz="1000" dirty="0" smtClean="0">
                          <a:effectLst/>
                          <a:latin typeface="Arial"/>
                          <a:ea typeface="Calibri"/>
                          <a:cs typeface="Times New Roman"/>
                        </a:rPr>
                        <a:t>16.98</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r>
              <a:tr h="316239">
                <a:tc rowSpan="3">
                  <a:txBody>
                    <a:bodyPr/>
                    <a:lstStyle/>
                    <a:p>
                      <a:pPr marL="0" marR="0">
                        <a:lnSpc>
                          <a:spcPct val="115000"/>
                        </a:lnSpc>
                        <a:spcBef>
                          <a:spcPts val="0"/>
                        </a:spcBef>
                        <a:spcAft>
                          <a:spcPts val="0"/>
                        </a:spcAft>
                      </a:pPr>
                      <a:r>
                        <a:rPr lang="en-US" sz="1000" dirty="0">
                          <a:effectLst/>
                          <a:latin typeface="Arial"/>
                          <a:ea typeface="Calibri"/>
                          <a:cs typeface="Times New Roman"/>
                        </a:rPr>
                        <a:t>MS </a:t>
                      </a:r>
                      <a:r>
                        <a:rPr lang="en-US" sz="1000" dirty="0" err="1">
                          <a:effectLst/>
                          <a:latin typeface="Arial"/>
                          <a:ea typeface="Calibri"/>
                          <a:cs typeface="Times New Roman"/>
                        </a:rPr>
                        <a:t>Contin</a:t>
                      </a:r>
                      <a:r>
                        <a:rPr lang="en-US" sz="1000" baseline="30000" dirty="0">
                          <a:effectLst/>
                          <a:latin typeface="Arial"/>
                          <a:ea typeface="Calibri"/>
                          <a:cs typeface="Times New Roman"/>
                        </a:rPr>
                        <a:t>®</a:t>
                      </a:r>
                      <a:r>
                        <a:rPr lang="en-US" sz="1000" dirty="0">
                          <a:effectLst/>
                          <a:latin typeface="Arial"/>
                          <a:ea typeface="Calibri"/>
                          <a:cs typeface="Times New Roman"/>
                        </a:rPr>
                        <a:t> </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3">
                  <a:txBody>
                    <a:bodyPr/>
                    <a:lstStyle/>
                    <a:p>
                      <a:pPr marL="0" marR="0" algn="ctr">
                        <a:lnSpc>
                          <a:spcPct val="115000"/>
                        </a:lnSpc>
                        <a:spcBef>
                          <a:spcPts val="0"/>
                        </a:spcBef>
                        <a:spcAft>
                          <a:spcPts val="0"/>
                        </a:spcAft>
                      </a:pPr>
                      <a:r>
                        <a:rPr lang="en-US" sz="1000" dirty="0">
                          <a:effectLst/>
                          <a:latin typeface="Arial"/>
                          <a:ea typeface="Calibri"/>
                          <a:cs typeface="Times New Roman"/>
                        </a:rPr>
                        <a:t>morphine sulfate</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15 mg</a:t>
                      </a:r>
                      <a:endParaRPr lang="en-US" sz="1000" kern="1200" dirty="0">
                        <a:solidFill>
                          <a:schemeClr val="tx1"/>
                        </a:solidFill>
                        <a:effectLst/>
                        <a:latin typeface="Arial"/>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3">
                  <a:txBody>
                    <a:bodyPr/>
                    <a:lstStyle/>
                    <a:p>
                      <a:pPr marL="0" marR="0" algn="ctr">
                        <a:lnSpc>
                          <a:spcPct val="115000"/>
                        </a:lnSpc>
                        <a:spcBef>
                          <a:spcPts val="0"/>
                        </a:spcBef>
                        <a:spcAft>
                          <a:spcPts val="0"/>
                        </a:spcAft>
                      </a:pPr>
                      <a:r>
                        <a:rPr lang="en-US" sz="1000" dirty="0">
                          <a:effectLst/>
                          <a:latin typeface="Arial"/>
                          <a:ea typeface="Calibri"/>
                          <a:cs typeface="Times New Roman"/>
                        </a:rPr>
                        <a:t>extended-release tablet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3">
                  <a:txBody>
                    <a:bodyPr/>
                    <a:lstStyle/>
                    <a:p>
                      <a:pPr marL="0" marR="0" algn="ctr">
                        <a:lnSpc>
                          <a:spcPct val="115000"/>
                        </a:lnSpc>
                        <a:spcBef>
                          <a:spcPts val="0"/>
                        </a:spcBef>
                        <a:spcAft>
                          <a:spcPts val="0"/>
                        </a:spcAft>
                      </a:pPr>
                      <a:r>
                        <a:rPr lang="en-US" sz="1000" dirty="0">
                          <a:effectLst/>
                          <a:latin typeface="Arial"/>
                          <a:ea typeface="Calibri"/>
                          <a:cs typeface="Times New Roman"/>
                        </a:rPr>
                        <a:t>Oral</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3">
                  <a:txBody>
                    <a:bodyPr/>
                    <a:lstStyle/>
                    <a:p>
                      <a:pPr marL="0" marR="0" algn="ctr">
                        <a:lnSpc>
                          <a:spcPct val="115000"/>
                        </a:lnSpc>
                        <a:spcBef>
                          <a:spcPts val="0"/>
                        </a:spcBef>
                        <a:spcAft>
                          <a:spcPts val="0"/>
                        </a:spcAft>
                      </a:pPr>
                      <a:r>
                        <a:rPr lang="en-US" sz="1000" dirty="0">
                          <a:effectLst/>
                          <a:latin typeface="Arial"/>
                          <a:ea typeface="Calibri"/>
                          <a:cs typeface="Times New Roman"/>
                        </a:rPr>
                        <a:t>Q12H or Q8H</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$3.61</a:t>
                      </a:r>
                      <a:endParaRPr lang="en-US" sz="1000" kern="1200" dirty="0">
                        <a:solidFill>
                          <a:schemeClr val="tx1"/>
                        </a:solidFill>
                        <a:effectLst/>
                        <a:latin typeface="Arial"/>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fontAlgn="b"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10,055</a:t>
                      </a:r>
                      <a:endParaRPr lang="en-US" sz="1000" kern="1200" dirty="0">
                        <a:solidFill>
                          <a:schemeClr val="tx1"/>
                        </a:solidFill>
                        <a:effectLst/>
                        <a:latin typeface="Arial"/>
                        <a:ea typeface="Calibri"/>
                        <a:cs typeface="Times New Roman"/>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dirty="0">
                          <a:solidFill>
                            <a:srgbClr val="000000"/>
                          </a:solidFill>
                          <a:effectLst/>
                          <a:latin typeface="Arial"/>
                        </a:rPr>
                        <a:t>$36,302.57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3">
                  <a:txBody>
                    <a:bodyPr/>
                    <a:lstStyle/>
                    <a:p>
                      <a:pPr marL="0" marR="0" algn="ctr">
                        <a:lnSpc>
                          <a:spcPct val="115000"/>
                        </a:lnSpc>
                        <a:spcBef>
                          <a:spcPts val="0"/>
                        </a:spcBef>
                        <a:spcAft>
                          <a:spcPts val="0"/>
                        </a:spcAft>
                      </a:pPr>
                      <a:r>
                        <a:rPr lang="en-US" sz="1000" dirty="0">
                          <a:effectLst/>
                          <a:latin typeface="Arial"/>
                          <a:ea typeface="Calibri"/>
                          <a:cs typeface="Times New Roman"/>
                        </a:rPr>
                        <a:t>N/A</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316239">
                <a:tc vMerge="1">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a:solidFill>
                            <a:schemeClr val="tx1"/>
                          </a:solidFill>
                          <a:effectLst/>
                          <a:latin typeface="Arial"/>
                          <a:ea typeface="Calibri"/>
                          <a:cs typeface="Times New Roman"/>
                        </a:rPr>
                        <a:t>30 mg</a:t>
                      </a: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$6.86</a:t>
                      </a:r>
                      <a:endParaRPr lang="en-US" sz="1000" kern="1200" dirty="0">
                        <a:solidFill>
                          <a:schemeClr val="tx1"/>
                        </a:solidFill>
                        <a:effectLst/>
                        <a:latin typeface="Arial"/>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fontAlgn="b"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8,590</a:t>
                      </a:r>
                      <a:endParaRPr lang="en-US" sz="1000" kern="1200" dirty="0">
                        <a:solidFill>
                          <a:schemeClr val="tx1"/>
                        </a:solidFill>
                        <a:effectLst/>
                        <a:latin typeface="Arial"/>
                        <a:ea typeface="Calibri"/>
                        <a:cs typeface="Times New Roman"/>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dirty="0">
                          <a:solidFill>
                            <a:srgbClr val="000000"/>
                          </a:solidFill>
                          <a:effectLst/>
                          <a:latin typeface="Arial"/>
                        </a:rPr>
                        <a:t>$58,931.70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316239">
                <a:tc vMerge="1">
                  <a:txBody>
                    <a:bodyPr/>
                    <a:lstStyle/>
                    <a:p>
                      <a:endParaRPr lang="en-US"/>
                    </a:p>
                  </a:txBody>
                  <a:tcPr/>
                </a:tc>
                <a:tc vMerge="1">
                  <a:txBody>
                    <a:bodyPr/>
                    <a:lstStyle/>
                    <a:p>
                      <a:endParaRPr lang="en-US"/>
                    </a:p>
                  </a:txBody>
                  <a:tcPr/>
                </a:tc>
                <a:tc>
                  <a:txBody>
                    <a:bodyPr/>
                    <a:lstStyle/>
                    <a:p>
                      <a:pPr marL="0" marR="0" algn="ctr" defTabSz="457200" rtl="0" eaLnBrk="1" latinLnBrk="0" hangingPunct="1">
                        <a:lnSpc>
                          <a:spcPct val="115000"/>
                        </a:lnSpc>
                        <a:spcBef>
                          <a:spcPts val="0"/>
                        </a:spcBef>
                        <a:spcAft>
                          <a:spcPts val="0"/>
                        </a:spcAft>
                      </a:pPr>
                      <a:r>
                        <a:rPr lang="en-US" sz="1000" kern="1200" dirty="0">
                          <a:solidFill>
                            <a:schemeClr val="tx1"/>
                          </a:solidFill>
                          <a:effectLst/>
                          <a:latin typeface="Arial"/>
                          <a:ea typeface="Calibri"/>
                          <a:cs typeface="Times New Roman"/>
                        </a:rPr>
                        <a:t>60 mg</a:t>
                      </a: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defTabSz="457200" rtl="0" eaLnBrk="1" latinLnBrk="0" hangingPunct="1">
                        <a:lnSpc>
                          <a:spcPct val="115000"/>
                        </a:lnSpc>
                        <a:spcBef>
                          <a:spcPts val="0"/>
                        </a:spcBef>
                        <a:spcAft>
                          <a:spcPts val="0"/>
                        </a:spcAft>
                      </a:pPr>
                      <a:r>
                        <a:rPr lang="en-US" sz="1000" kern="1200" dirty="0">
                          <a:solidFill>
                            <a:schemeClr val="tx1"/>
                          </a:solidFill>
                          <a:effectLst/>
                          <a:latin typeface="Arial"/>
                          <a:ea typeface="Calibri"/>
                          <a:cs typeface="Times New Roman"/>
                        </a:rPr>
                        <a:t>$</a:t>
                      </a:r>
                      <a:r>
                        <a:rPr lang="en-US" sz="1000" kern="1200" dirty="0" smtClean="0">
                          <a:solidFill>
                            <a:schemeClr val="tx1"/>
                          </a:solidFill>
                          <a:effectLst/>
                          <a:latin typeface="Arial"/>
                          <a:ea typeface="Calibri"/>
                          <a:cs typeface="Times New Roman"/>
                        </a:rPr>
                        <a:t>13.39</a:t>
                      </a:r>
                      <a:endParaRPr lang="en-US" sz="1000" kern="1200" dirty="0">
                        <a:solidFill>
                          <a:schemeClr val="tx1"/>
                        </a:solidFill>
                        <a:effectLst/>
                        <a:latin typeface="Arial"/>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fontAlgn="b"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19,964</a:t>
                      </a:r>
                      <a:endParaRPr lang="en-US" sz="1000" kern="1200" dirty="0">
                        <a:solidFill>
                          <a:schemeClr val="tx1"/>
                        </a:solidFill>
                        <a:effectLst/>
                        <a:latin typeface="Arial"/>
                        <a:ea typeface="Calibri"/>
                        <a:cs typeface="Times New Roman"/>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dirty="0">
                          <a:solidFill>
                            <a:srgbClr val="000000"/>
                          </a:solidFill>
                          <a:effectLst/>
                          <a:latin typeface="Arial"/>
                        </a:rPr>
                        <a:t>$267,258.07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bl>
          </a:graphicData>
        </a:graphic>
      </p:graphicFrame>
      <p:sp>
        <p:nvSpPr>
          <p:cNvPr id="6" name="TextBox 5"/>
          <p:cNvSpPr txBox="1"/>
          <p:nvPr/>
        </p:nvSpPr>
        <p:spPr>
          <a:xfrm>
            <a:off x="430481" y="1174295"/>
            <a:ext cx="8330539" cy="461665"/>
          </a:xfrm>
          <a:prstGeom prst="rect">
            <a:avLst/>
          </a:prstGeom>
          <a:noFill/>
        </p:spPr>
        <p:txBody>
          <a:bodyPr wrap="square" rtlCol="0">
            <a:spAutoFit/>
          </a:bodyPr>
          <a:lstStyle/>
          <a:p>
            <a:pPr algn="ctr" fontAlgn="base">
              <a:spcBef>
                <a:spcPct val="0"/>
              </a:spcBef>
              <a:spcAft>
                <a:spcPct val="0"/>
              </a:spcAft>
            </a:pPr>
            <a:r>
              <a:rPr lang="en-US" sz="2400" b="1" dirty="0" err="1" smtClean="0">
                <a:solidFill>
                  <a:srgbClr val="000000"/>
                </a:solidFill>
                <a:cs typeface="Arial" pitchFamily="34" charset="0"/>
              </a:rPr>
              <a:t>Arymo</a:t>
            </a:r>
            <a:r>
              <a:rPr lang="en-US" sz="2400" b="1" dirty="0" smtClean="0">
                <a:solidFill>
                  <a:srgbClr val="000000"/>
                </a:solidFill>
                <a:cs typeface="Arial" pitchFamily="34" charset="0"/>
              </a:rPr>
              <a:t> ER</a:t>
            </a:r>
            <a:r>
              <a:rPr lang="en-US" sz="2400" b="1" baseline="30000" dirty="0" smtClean="0">
                <a:solidFill>
                  <a:srgbClr val="000000"/>
                </a:solidFill>
                <a:cs typeface="Arial" pitchFamily="34" charset="0"/>
              </a:rPr>
              <a:t>®</a:t>
            </a:r>
            <a:r>
              <a:rPr lang="en-US" sz="2400" b="1" dirty="0" smtClean="0">
                <a:solidFill>
                  <a:srgbClr val="000000"/>
                </a:solidFill>
                <a:cs typeface="Arial" pitchFamily="34" charset="0"/>
              </a:rPr>
              <a:t> </a:t>
            </a:r>
            <a:r>
              <a:rPr lang="en-US" sz="2400" b="1" dirty="0">
                <a:solidFill>
                  <a:srgbClr val="000000"/>
                </a:solidFill>
                <a:cs typeface="Arial" pitchFamily="34" charset="0"/>
              </a:rPr>
              <a:t>and </a:t>
            </a:r>
            <a:r>
              <a:rPr lang="en-US" sz="2400" b="1" dirty="0" smtClean="0">
                <a:solidFill>
                  <a:srgbClr val="000000"/>
                </a:solidFill>
                <a:cs typeface="Arial" pitchFamily="34" charset="0"/>
              </a:rPr>
              <a:t>MS </a:t>
            </a:r>
            <a:r>
              <a:rPr lang="en-US" sz="2400" b="1" dirty="0" err="1" smtClean="0">
                <a:solidFill>
                  <a:srgbClr val="000000"/>
                </a:solidFill>
                <a:cs typeface="Arial" pitchFamily="34" charset="0"/>
              </a:rPr>
              <a:t>Contin</a:t>
            </a:r>
            <a:r>
              <a:rPr lang="en-US" sz="2400" b="1" baseline="30000" dirty="0" smtClean="0">
                <a:solidFill>
                  <a:srgbClr val="000000"/>
                </a:solidFill>
                <a:cs typeface="Arial" pitchFamily="34" charset="0"/>
              </a:rPr>
              <a:t>®</a:t>
            </a:r>
            <a:endParaRPr lang="en-US" sz="2400" dirty="0">
              <a:solidFill>
                <a:srgbClr val="000000"/>
              </a:solidFill>
              <a:cs typeface="Arial" pitchFamily="34" charset="0"/>
            </a:endParaRPr>
          </a:p>
        </p:txBody>
      </p:sp>
      <p:sp>
        <p:nvSpPr>
          <p:cNvPr id="7" name="TextBox 6"/>
          <p:cNvSpPr txBox="1"/>
          <p:nvPr/>
        </p:nvSpPr>
        <p:spPr>
          <a:xfrm>
            <a:off x="665018" y="4482110"/>
            <a:ext cx="7433953" cy="430887"/>
          </a:xfrm>
          <a:prstGeom prst="rect">
            <a:avLst/>
          </a:prstGeom>
          <a:noFill/>
        </p:spPr>
        <p:txBody>
          <a:bodyPr wrap="square" rtlCol="0">
            <a:spAutoFit/>
          </a:bodyPr>
          <a:lstStyle/>
          <a:p>
            <a:pPr fontAlgn="base">
              <a:spcBef>
                <a:spcPct val="0"/>
              </a:spcBef>
              <a:spcAft>
                <a:spcPct val="0"/>
              </a:spcAft>
            </a:pPr>
            <a:r>
              <a:rPr lang="en-US" sz="1100" dirty="0">
                <a:solidFill>
                  <a:srgbClr val="000000"/>
                </a:solidFill>
                <a:cs typeface="Arial" pitchFamily="34" charset="0"/>
              </a:rPr>
              <a:t>*Wholesale acquisition cost per Online Red Book as of </a:t>
            </a:r>
            <a:r>
              <a:rPr lang="en-US" sz="1100" dirty="0" smtClean="0">
                <a:solidFill>
                  <a:srgbClr val="000000"/>
                </a:solidFill>
                <a:cs typeface="Arial" pitchFamily="34" charset="0"/>
              </a:rPr>
              <a:t>3/15/2016			Yellow=List A</a:t>
            </a:r>
            <a:endParaRPr lang="en-US" sz="1100" dirty="0">
              <a:solidFill>
                <a:srgbClr val="000000"/>
              </a:solidFill>
              <a:cs typeface="Arial" pitchFamily="34" charset="0"/>
            </a:endParaRPr>
          </a:p>
          <a:p>
            <a:pPr fontAlgn="base">
              <a:spcBef>
                <a:spcPct val="0"/>
              </a:spcBef>
              <a:spcAft>
                <a:spcPct val="0"/>
              </a:spcAft>
            </a:pPr>
            <a:r>
              <a:rPr lang="en-US" sz="1100" dirty="0">
                <a:solidFill>
                  <a:srgbClr val="000000"/>
                </a:solidFill>
                <a:cs typeface="Arial" pitchFamily="34" charset="0"/>
              </a:rPr>
              <a:t>ADP=abuse-deterrent property, </a:t>
            </a:r>
            <a:r>
              <a:rPr lang="en-US" sz="1100" dirty="0" smtClean="0">
                <a:solidFill>
                  <a:srgbClr val="000000"/>
                </a:solidFill>
                <a:cs typeface="Arial" pitchFamily="34" charset="0"/>
              </a:rPr>
              <a:t>Q8H=every 8 hours, Q12H=every </a:t>
            </a:r>
            <a:r>
              <a:rPr lang="en-US" sz="1100" dirty="0">
                <a:solidFill>
                  <a:srgbClr val="000000"/>
                </a:solidFill>
                <a:cs typeface="Arial" pitchFamily="34" charset="0"/>
              </a:rPr>
              <a:t>12 hours, Q24H=every 24 </a:t>
            </a:r>
            <a:r>
              <a:rPr lang="en-US" sz="1100" dirty="0" smtClean="0">
                <a:solidFill>
                  <a:srgbClr val="000000"/>
                </a:solidFill>
                <a:cs typeface="Arial" pitchFamily="34" charset="0"/>
              </a:rPr>
              <a:t>hours	Green=List B</a:t>
            </a:r>
            <a:endParaRPr lang="en-US" sz="1100" dirty="0">
              <a:solidFill>
                <a:srgbClr val="000000"/>
              </a:solidFill>
              <a:cs typeface="Arial" pitchFamily="34" charset="0"/>
            </a:endParaRPr>
          </a:p>
        </p:txBody>
      </p:sp>
      <p:sp>
        <p:nvSpPr>
          <p:cNvPr id="9" name="TextBox 8"/>
          <p:cNvSpPr txBox="1"/>
          <p:nvPr/>
        </p:nvSpPr>
        <p:spPr>
          <a:xfrm>
            <a:off x="537358" y="5029200"/>
            <a:ext cx="7689271" cy="1631216"/>
          </a:xfrm>
          <a:prstGeom prst="rect">
            <a:avLst/>
          </a:prstGeom>
          <a:noFill/>
        </p:spPr>
        <p:txBody>
          <a:bodyPr wrap="square" rtlCol="0">
            <a:spAutoFit/>
          </a:bodyPr>
          <a:lstStyle/>
          <a:p>
            <a:pPr fontAlgn="base">
              <a:spcBef>
                <a:spcPct val="0"/>
              </a:spcBef>
              <a:spcAft>
                <a:spcPct val="0"/>
              </a:spcAft>
            </a:pPr>
            <a:r>
              <a:rPr lang="en-US" sz="2000" dirty="0">
                <a:solidFill>
                  <a:srgbClr val="000000"/>
                </a:solidFill>
                <a:cs typeface="Arial" pitchFamily="34" charset="0"/>
              </a:rPr>
              <a:t>Cost of </a:t>
            </a:r>
            <a:r>
              <a:rPr lang="en-US" sz="2000" dirty="0" smtClean="0">
                <a:solidFill>
                  <a:srgbClr val="000000"/>
                </a:solidFill>
                <a:cs typeface="Arial" pitchFamily="34" charset="0"/>
              </a:rPr>
              <a:t>Substitution (100% Conversion): $139,530</a:t>
            </a:r>
          </a:p>
          <a:p>
            <a:pPr fontAlgn="base">
              <a:spcBef>
                <a:spcPct val="0"/>
              </a:spcBef>
              <a:spcAft>
                <a:spcPct val="0"/>
              </a:spcAft>
            </a:pPr>
            <a:r>
              <a:rPr lang="en-US" sz="2000" dirty="0" smtClean="0">
                <a:solidFill>
                  <a:srgbClr val="000000"/>
                </a:solidFill>
                <a:cs typeface="Arial" pitchFamily="34" charset="0"/>
              </a:rPr>
              <a:t>Cost of Substitution (75% Conversion): $145,148</a:t>
            </a:r>
            <a:endParaRPr lang="en-US" sz="2000" dirty="0">
              <a:solidFill>
                <a:srgbClr val="000000"/>
              </a:solidFill>
              <a:cs typeface="Arial" pitchFamily="34" charset="0"/>
            </a:endParaRPr>
          </a:p>
          <a:p>
            <a:pPr fontAlgn="base">
              <a:spcBef>
                <a:spcPct val="0"/>
              </a:spcBef>
              <a:spcAft>
                <a:spcPct val="0"/>
              </a:spcAft>
            </a:pPr>
            <a:r>
              <a:rPr lang="en-US" sz="2000" dirty="0" smtClean="0">
                <a:solidFill>
                  <a:srgbClr val="000000"/>
                </a:solidFill>
                <a:cs typeface="Arial" pitchFamily="34" charset="0"/>
              </a:rPr>
              <a:t>Cost of Substitution (50% Conversion): $96,765</a:t>
            </a:r>
          </a:p>
          <a:p>
            <a:pPr fontAlgn="base">
              <a:spcBef>
                <a:spcPct val="0"/>
              </a:spcBef>
              <a:spcAft>
                <a:spcPct val="0"/>
              </a:spcAft>
            </a:pPr>
            <a:r>
              <a:rPr lang="en-US" sz="2000" dirty="0" smtClean="0">
                <a:solidFill>
                  <a:srgbClr val="000000"/>
                </a:solidFill>
                <a:cs typeface="Arial" pitchFamily="34" charset="0"/>
              </a:rPr>
              <a:t>Percent Change in Cost: 34.13% Increase in Cost</a:t>
            </a:r>
          </a:p>
          <a:p>
            <a:pPr fontAlgn="base">
              <a:spcBef>
                <a:spcPct val="0"/>
              </a:spcBef>
              <a:spcAft>
                <a:spcPct val="0"/>
              </a:spcAft>
            </a:pPr>
            <a:r>
              <a:rPr lang="en-US" sz="2000" dirty="0" smtClean="0">
                <a:solidFill>
                  <a:srgbClr val="000000"/>
                </a:solidFill>
                <a:cs typeface="Arial" pitchFamily="34" charset="0"/>
              </a:rPr>
              <a:t>Possible Patient Impact: Approximately 84 Patients</a:t>
            </a:r>
            <a:endParaRPr lang="en-US" sz="2000" dirty="0">
              <a:solidFill>
                <a:srgbClr val="000000"/>
              </a:solidFill>
              <a:cs typeface="Arial" pitchFamily="34" charset="0"/>
            </a:endParaRPr>
          </a:p>
        </p:txBody>
      </p:sp>
    </p:spTree>
    <p:extLst>
      <p:ext uri="{BB962C8B-B14F-4D97-AF65-F5344CB8AC3E}">
        <p14:creationId xmlns:p14="http://schemas.microsoft.com/office/powerpoint/2010/main" val="303076385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Arymo</a:t>
            </a:r>
            <a:r>
              <a:rPr lang="en-US" dirty="0" smtClean="0"/>
              <a:t> </a:t>
            </a:r>
            <a:r>
              <a:rPr lang="en-US" dirty="0"/>
              <a:t>ER</a:t>
            </a:r>
            <a:r>
              <a:rPr lang="en-US" baseline="30000" dirty="0"/>
              <a:t>®</a:t>
            </a:r>
            <a:endParaRPr lang="en-US" dirty="0"/>
          </a:p>
        </p:txBody>
      </p:sp>
      <p:sp>
        <p:nvSpPr>
          <p:cNvPr id="4" name="Slide Number Placeholder 3"/>
          <p:cNvSpPr>
            <a:spLocks noGrp="1"/>
          </p:cNvSpPr>
          <p:nvPr>
            <p:ph type="sldNum" sz="quarter" idx="11"/>
          </p:nvPr>
        </p:nvSpPr>
        <p:spPr/>
        <p:txBody>
          <a:bodyPr/>
          <a:lstStyle/>
          <a:p>
            <a:pPr>
              <a:defRPr/>
            </a:pPr>
            <a:r>
              <a:rPr lang="en-US" altLang="en-US" smtClean="0">
                <a:solidFill>
                  <a:srgbClr val="000000"/>
                </a:solidFill>
              </a:rPr>
              <a:t>Slide </a:t>
            </a:r>
            <a:fld id="{8DE3B031-7C70-4991-8DFB-9E9DDFF7991E}" type="slidenum">
              <a:rPr lang="en-US" altLang="en-US" smtClean="0">
                <a:solidFill>
                  <a:srgbClr val="000000"/>
                </a:solidFill>
              </a:rPr>
              <a:pPr>
                <a:defRPr/>
              </a:pPr>
              <a:t>35</a:t>
            </a:fld>
            <a:endParaRPr lang="en-US" altLang="en-US" dirty="0">
              <a:solidFill>
                <a:srgbClr val="000000"/>
              </a:solidFill>
            </a:endParaRPr>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3133856015"/>
              </p:ext>
            </p:extLst>
          </p:nvPr>
        </p:nvGraphicFramePr>
        <p:xfrm>
          <a:off x="304800" y="1635960"/>
          <a:ext cx="8456220" cy="2936041"/>
        </p:xfrm>
        <a:graphic>
          <a:graphicData uri="http://schemas.openxmlformats.org/drawingml/2006/table">
            <a:tbl>
              <a:tblPr firstRow="1" firstCol="1" bandRow="1"/>
              <a:tblGrid>
                <a:gridCol w="909452"/>
                <a:gridCol w="783771"/>
                <a:gridCol w="949389"/>
                <a:gridCol w="705534"/>
                <a:gridCol w="1085437"/>
                <a:gridCol w="814077"/>
                <a:gridCol w="772140"/>
                <a:gridCol w="856014"/>
                <a:gridCol w="915388"/>
                <a:gridCol w="665018"/>
              </a:tblGrid>
              <a:tr h="978679">
                <a:tc>
                  <a:txBody>
                    <a:bodyPr/>
                    <a:lstStyle/>
                    <a:p>
                      <a:pPr marL="0" marR="0" algn="ctr">
                        <a:lnSpc>
                          <a:spcPct val="115000"/>
                        </a:lnSpc>
                        <a:spcBef>
                          <a:spcPts val="0"/>
                        </a:spcBef>
                        <a:spcAft>
                          <a:spcPts val="0"/>
                        </a:spcAft>
                      </a:pPr>
                      <a:r>
                        <a:rPr lang="en-US" sz="1000" b="1" dirty="0">
                          <a:effectLst/>
                          <a:latin typeface="Arial"/>
                          <a:ea typeface="Calibri"/>
                          <a:cs typeface="Times New Roman"/>
                        </a:rPr>
                        <a:t>Medication</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Active Ingredient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Strengths</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Dosage Form</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Route of Administration</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Dosing Schedule</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Cost/unit*</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Units Dispensed </a:t>
                      </a:r>
                      <a:r>
                        <a:rPr lang="en-US" sz="1000" b="1" dirty="0" smtClean="0">
                          <a:effectLst/>
                          <a:latin typeface="Arial"/>
                          <a:ea typeface="Calibri"/>
                          <a:cs typeface="Times New Roman"/>
                        </a:rPr>
                        <a:t>2016</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Approximate Cost </a:t>
                      </a:r>
                      <a:r>
                        <a:rPr lang="en-US" sz="1000" b="1" dirty="0" smtClean="0">
                          <a:effectLst/>
                          <a:latin typeface="Arial"/>
                          <a:ea typeface="Calibri"/>
                          <a:cs typeface="Times New Roman"/>
                        </a:rPr>
                        <a:t>2016</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ADP Efficacy</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326227">
                <a:tc rowSpan="3">
                  <a:txBody>
                    <a:bodyPr/>
                    <a:lstStyle/>
                    <a:p>
                      <a:pPr marL="0" marR="0">
                        <a:lnSpc>
                          <a:spcPct val="115000"/>
                        </a:lnSpc>
                        <a:spcBef>
                          <a:spcPts val="0"/>
                        </a:spcBef>
                        <a:spcAft>
                          <a:spcPts val="0"/>
                        </a:spcAft>
                      </a:pPr>
                      <a:r>
                        <a:rPr lang="en-US" sz="1000" baseline="0" dirty="0" smtClean="0">
                          <a:effectLst/>
                          <a:latin typeface="Arial"/>
                          <a:ea typeface="Calibri"/>
                          <a:cs typeface="Times New Roman"/>
                        </a:rPr>
                        <a:t>MorphaBond ER</a:t>
                      </a:r>
                      <a:r>
                        <a:rPr lang="en-US" sz="1000" baseline="30000" dirty="0" smtClean="0">
                          <a:effectLst/>
                          <a:latin typeface="Arial"/>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3">
                  <a:txBody>
                    <a:bodyPr/>
                    <a:lstStyle/>
                    <a:p>
                      <a:pPr marL="0" marR="0" algn="ctr">
                        <a:lnSpc>
                          <a:spcPct val="115000"/>
                        </a:lnSpc>
                        <a:spcBef>
                          <a:spcPts val="0"/>
                        </a:spcBef>
                        <a:spcAft>
                          <a:spcPts val="0"/>
                        </a:spcAft>
                      </a:pPr>
                      <a:r>
                        <a:rPr lang="en-US" sz="1000" dirty="0">
                          <a:effectLst/>
                          <a:latin typeface="Arial"/>
                          <a:ea typeface="Calibri"/>
                          <a:cs typeface="Times New Roman"/>
                        </a:rPr>
                        <a:t>morphine </a:t>
                      </a:r>
                      <a:r>
                        <a:rPr lang="en-US" sz="1000" dirty="0" smtClean="0">
                          <a:effectLst/>
                          <a:latin typeface="Arial"/>
                          <a:ea typeface="Calibri"/>
                          <a:cs typeface="Times New Roman"/>
                        </a:rPr>
                        <a:t>sulfate</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15 mg</a:t>
                      </a:r>
                      <a:endParaRPr lang="en-US" sz="1000" kern="1200" dirty="0">
                        <a:solidFill>
                          <a:schemeClr val="tx1"/>
                        </a:solidFill>
                        <a:effectLst/>
                        <a:latin typeface="Arial"/>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3">
                  <a:txBody>
                    <a:bodyPr/>
                    <a:lstStyle/>
                    <a:p>
                      <a:pPr marL="0" marR="0" algn="ctr">
                        <a:lnSpc>
                          <a:spcPct val="115000"/>
                        </a:lnSpc>
                        <a:spcBef>
                          <a:spcPts val="0"/>
                        </a:spcBef>
                        <a:spcAft>
                          <a:spcPts val="0"/>
                        </a:spcAft>
                      </a:pPr>
                      <a:r>
                        <a:rPr lang="en-US" sz="1000" dirty="0">
                          <a:effectLst/>
                          <a:latin typeface="Arial"/>
                          <a:ea typeface="Calibri"/>
                          <a:cs typeface="Times New Roman"/>
                        </a:rPr>
                        <a:t>extended-release capsule</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3">
                  <a:txBody>
                    <a:bodyPr/>
                    <a:lstStyle/>
                    <a:p>
                      <a:pPr marL="0" marR="0" algn="ctr">
                        <a:lnSpc>
                          <a:spcPct val="115000"/>
                        </a:lnSpc>
                        <a:spcBef>
                          <a:spcPts val="0"/>
                        </a:spcBef>
                        <a:spcAft>
                          <a:spcPts val="0"/>
                        </a:spcAft>
                      </a:pPr>
                      <a:r>
                        <a:rPr lang="en-US" sz="1000" dirty="0">
                          <a:effectLst/>
                          <a:latin typeface="Arial"/>
                          <a:ea typeface="Calibri"/>
                          <a:cs typeface="Times New Roman"/>
                        </a:rPr>
                        <a:t>Oral</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3">
                  <a:txBody>
                    <a:bodyPr/>
                    <a:lstStyle/>
                    <a:p>
                      <a:pPr marL="0" marR="0" algn="ctr">
                        <a:lnSpc>
                          <a:spcPct val="115000"/>
                        </a:lnSpc>
                        <a:spcBef>
                          <a:spcPts val="0"/>
                        </a:spcBef>
                        <a:spcAft>
                          <a:spcPts val="0"/>
                        </a:spcAft>
                      </a:pPr>
                      <a:r>
                        <a:rPr lang="en-US" sz="1000" dirty="0">
                          <a:effectLst/>
                          <a:latin typeface="Arial"/>
                          <a:ea typeface="Calibri"/>
                          <a:cs typeface="Times New Roman"/>
                        </a:rPr>
                        <a:t>Q12H </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a:t>
                      </a:r>
                      <a:r>
                        <a:rPr lang="en-US" sz="1000" dirty="0" smtClean="0">
                          <a:effectLst/>
                          <a:latin typeface="Arial"/>
                          <a:ea typeface="Calibri"/>
                          <a:cs typeface="Times New Roman"/>
                        </a:rPr>
                        <a:t>5.40</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3">
                  <a:txBody>
                    <a:bodyPr/>
                    <a:lstStyle/>
                    <a:p>
                      <a:pPr marL="0" marR="0" algn="ctr">
                        <a:lnSpc>
                          <a:spcPct val="115000"/>
                        </a:lnSpc>
                        <a:spcBef>
                          <a:spcPts val="0"/>
                        </a:spcBef>
                        <a:spcAft>
                          <a:spcPts val="0"/>
                        </a:spcAft>
                      </a:pPr>
                      <a:r>
                        <a:rPr lang="en-US" sz="1000" dirty="0">
                          <a:effectLst/>
                          <a:latin typeface="Arial"/>
                          <a:ea typeface="Calibri"/>
                          <a:cs typeface="Times New Roman"/>
                        </a:rPr>
                        <a:t>Category II</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326227">
                <a:tc vMerge="1">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30</a:t>
                      </a:r>
                      <a:r>
                        <a:rPr lang="en-US" sz="1000" baseline="0" dirty="0" smtClean="0">
                          <a:effectLst/>
                          <a:latin typeface="Arial"/>
                          <a:ea typeface="Calibri"/>
                          <a:cs typeface="Times New Roman"/>
                        </a:rPr>
                        <a:t> mg</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$10.80</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326227">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60 </a:t>
                      </a:r>
                      <a:r>
                        <a:rPr lang="en-US" sz="1000" dirty="0" smtClean="0">
                          <a:effectLst/>
                          <a:latin typeface="Arial"/>
                          <a:ea typeface="Calibri"/>
                          <a:cs typeface="Times New Roman"/>
                        </a:rPr>
                        <a:t>mg</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a:t>
                      </a:r>
                      <a:r>
                        <a:rPr lang="en-US" sz="1000" dirty="0" smtClean="0">
                          <a:effectLst/>
                          <a:latin typeface="Arial"/>
                          <a:ea typeface="Calibri"/>
                          <a:cs typeface="Times New Roman"/>
                        </a:rPr>
                        <a:t>16.98</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r>
              <a:tr h="326227">
                <a:tc rowSpan="3">
                  <a:txBody>
                    <a:bodyPr/>
                    <a:lstStyle/>
                    <a:p>
                      <a:pPr marL="0" marR="0">
                        <a:lnSpc>
                          <a:spcPct val="115000"/>
                        </a:lnSpc>
                        <a:spcBef>
                          <a:spcPts val="0"/>
                        </a:spcBef>
                        <a:spcAft>
                          <a:spcPts val="0"/>
                        </a:spcAft>
                      </a:pPr>
                      <a:r>
                        <a:rPr lang="en-US" sz="1000" dirty="0" smtClean="0">
                          <a:effectLst/>
                          <a:latin typeface="Arial"/>
                          <a:ea typeface="Calibri"/>
                          <a:cs typeface="Times New Roman"/>
                        </a:rPr>
                        <a:t>M</a:t>
                      </a:r>
                      <a:r>
                        <a:rPr lang="en-US" sz="1000" baseline="0" dirty="0" smtClean="0">
                          <a:effectLst/>
                          <a:latin typeface="Arial"/>
                          <a:ea typeface="Calibri"/>
                          <a:cs typeface="Times New Roman"/>
                        </a:rPr>
                        <a:t>orphine ER tablets</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3">
                  <a:txBody>
                    <a:bodyPr/>
                    <a:lstStyle/>
                    <a:p>
                      <a:pPr marL="0" marR="0" algn="ctr">
                        <a:lnSpc>
                          <a:spcPct val="115000"/>
                        </a:lnSpc>
                        <a:spcBef>
                          <a:spcPts val="0"/>
                        </a:spcBef>
                        <a:spcAft>
                          <a:spcPts val="0"/>
                        </a:spcAft>
                      </a:pPr>
                      <a:r>
                        <a:rPr lang="en-US" sz="1000" dirty="0">
                          <a:effectLst/>
                          <a:latin typeface="Arial"/>
                          <a:ea typeface="Calibri"/>
                          <a:cs typeface="Times New Roman"/>
                        </a:rPr>
                        <a:t>morphine sulfate</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15 mg</a:t>
                      </a:r>
                      <a:endParaRPr lang="en-US" sz="1000" kern="1200" dirty="0">
                        <a:solidFill>
                          <a:schemeClr val="tx1"/>
                        </a:solidFill>
                        <a:effectLst/>
                        <a:latin typeface="Arial"/>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3">
                  <a:txBody>
                    <a:bodyPr/>
                    <a:lstStyle/>
                    <a:p>
                      <a:pPr marL="0" marR="0" algn="ctr">
                        <a:lnSpc>
                          <a:spcPct val="115000"/>
                        </a:lnSpc>
                        <a:spcBef>
                          <a:spcPts val="0"/>
                        </a:spcBef>
                        <a:spcAft>
                          <a:spcPts val="0"/>
                        </a:spcAft>
                      </a:pPr>
                      <a:r>
                        <a:rPr lang="en-US" sz="1000" dirty="0">
                          <a:effectLst/>
                          <a:latin typeface="Arial"/>
                          <a:ea typeface="Calibri"/>
                          <a:cs typeface="Times New Roman"/>
                        </a:rPr>
                        <a:t>extended-release tablet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3">
                  <a:txBody>
                    <a:bodyPr/>
                    <a:lstStyle/>
                    <a:p>
                      <a:pPr marL="0" marR="0" algn="ctr">
                        <a:lnSpc>
                          <a:spcPct val="115000"/>
                        </a:lnSpc>
                        <a:spcBef>
                          <a:spcPts val="0"/>
                        </a:spcBef>
                        <a:spcAft>
                          <a:spcPts val="0"/>
                        </a:spcAft>
                      </a:pPr>
                      <a:r>
                        <a:rPr lang="en-US" sz="1000" dirty="0">
                          <a:effectLst/>
                          <a:latin typeface="Arial"/>
                          <a:ea typeface="Calibri"/>
                          <a:cs typeface="Times New Roman"/>
                        </a:rPr>
                        <a:t>Oral</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3">
                  <a:txBody>
                    <a:bodyPr/>
                    <a:lstStyle/>
                    <a:p>
                      <a:pPr marL="0" marR="0" algn="ctr">
                        <a:lnSpc>
                          <a:spcPct val="115000"/>
                        </a:lnSpc>
                        <a:spcBef>
                          <a:spcPts val="0"/>
                        </a:spcBef>
                        <a:spcAft>
                          <a:spcPts val="0"/>
                        </a:spcAft>
                      </a:pPr>
                      <a:r>
                        <a:rPr lang="en-US" sz="1000" dirty="0">
                          <a:effectLst/>
                          <a:latin typeface="Arial"/>
                          <a:ea typeface="Calibri"/>
                          <a:cs typeface="Times New Roman"/>
                        </a:rPr>
                        <a:t>Q12H or Q8H</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fontAlgn="b"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$0.60</a:t>
                      </a:r>
                      <a:endParaRPr lang="en-US" sz="1000" kern="1200" dirty="0">
                        <a:solidFill>
                          <a:schemeClr val="tx1"/>
                        </a:solidFill>
                        <a:effectLst/>
                        <a:latin typeface="Arial"/>
                        <a:ea typeface="Calibri"/>
                        <a:cs typeface="Times New Roman"/>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a:solidFill>
                            <a:srgbClr val="000000"/>
                          </a:solidFill>
                          <a:effectLst/>
                          <a:latin typeface="Arial"/>
                        </a:rPr>
                        <a:t>3,418,799</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a:solidFill>
                            <a:srgbClr val="000000"/>
                          </a:solidFill>
                          <a:effectLst/>
                          <a:latin typeface="Arial"/>
                        </a:rPr>
                        <a:t>$2,056,407.60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3">
                  <a:txBody>
                    <a:bodyPr/>
                    <a:lstStyle/>
                    <a:p>
                      <a:pPr marL="0" marR="0" algn="ctr">
                        <a:lnSpc>
                          <a:spcPct val="115000"/>
                        </a:lnSpc>
                        <a:spcBef>
                          <a:spcPts val="0"/>
                        </a:spcBef>
                        <a:spcAft>
                          <a:spcPts val="0"/>
                        </a:spcAft>
                      </a:pPr>
                      <a:r>
                        <a:rPr lang="en-US" sz="1000" dirty="0">
                          <a:effectLst/>
                          <a:latin typeface="Arial"/>
                          <a:ea typeface="Calibri"/>
                          <a:cs typeface="Times New Roman"/>
                        </a:rPr>
                        <a:t>N/A</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326227">
                <a:tc vMerge="1">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a:solidFill>
                            <a:schemeClr val="tx1"/>
                          </a:solidFill>
                          <a:effectLst/>
                          <a:latin typeface="Arial"/>
                          <a:ea typeface="Calibri"/>
                          <a:cs typeface="Times New Roman"/>
                        </a:rPr>
                        <a:t>30 mg</a:t>
                      </a: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fontAlgn="b"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$1.14</a:t>
                      </a:r>
                      <a:endParaRPr lang="en-US" sz="1000" kern="1200" dirty="0">
                        <a:solidFill>
                          <a:schemeClr val="tx1"/>
                        </a:solidFill>
                        <a:effectLst/>
                        <a:latin typeface="Arial"/>
                        <a:ea typeface="Calibri"/>
                        <a:cs typeface="Times New Roman"/>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dirty="0">
                          <a:solidFill>
                            <a:srgbClr val="000000"/>
                          </a:solidFill>
                          <a:effectLst/>
                          <a:latin typeface="Arial"/>
                        </a:rPr>
                        <a:t>2,839,373</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dirty="0">
                          <a:solidFill>
                            <a:srgbClr val="000000"/>
                          </a:solidFill>
                          <a:effectLst/>
                          <a:latin typeface="Arial"/>
                        </a:rPr>
                        <a:t>$3,245,971.21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326227">
                <a:tc vMerge="1">
                  <a:txBody>
                    <a:bodyPr/>
                    <a:lstStyle/>
                    <a:p>
                      <a:endParaRPr lang="en-US"/>
                    </a:p>
                  </a:txBody>
                  <a:tcPr/>
                </a:tc>
                <a:tc vMerge="1">
                  <a:txBody>
                    <a:bodyPr/>
                    <a:lstStyle/>
                    <a:p>
                      <a:endParaRPr lang="en-US"/>
                    </a:p>
                  </a:txBody>
                  <a:tcPr/>
                </a:tc>
                <a:tc>
                  <a:txBody>
                    <a:bodyPr/>
                    <a:lstStyle/>
                    <a:p>
                      <a:pPr marL="0" marR="0" algn="ctr" defTabSz="457200" rtl="0" eaLnBrk="1" latinLnBrk="0" hangingPunct="1">
                        <a:lnSpc>
                          <a:spcPct val="115000"/>
                        </a:lnSpc>
                        <a:spcBef>
                          <a:spcPts val="0"/>
                        </a:spcBef>
                        <a:spcAft>
                          <a:spcPts val="0"/>
                        </a:spcAft>
                      </a:pPr>
                      <a:r>
                        <a:rPr lang="en-US" sz="1000" kern="1200" dirty="0">
                          <a:solidFill>
                            <a:schemeClr val="tx1"/>
                          </a:solidFill>
                          <a:effectLst/>
                          <a:latin typeface="Arial"/>
                          <a:ea typeface="Calibri"/>
                          <a:cs typeface="Times New Roman"/>
                        </a:rPr>
                        <a:t>60 mg</a:t>
                      </a: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defTabSz="457200" rtl="0" eaLnBrk="1" fontAlgn="b"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$2.23</a:t>
                      </a:r>
                      <a:endParaRPr lang="en-US" sz="1000" kern="1200" dirty="0">
                        <a:solidFill>
                          <a:schemeClr val="tx1"/>
                        </a:solidFill>
                        <a:effectLst/>
                        <a:latin typeface="Arial"/>
                        <a:ea typeface="Calibri"/>
                        <a:cs typeface="Times New Roman"/>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dirty="0">
                          <a:solidFill>
                            <a:srgbClr val="000000"/>
                          </a:solidFill>
                          <a:effectLst/>
                          <a:latin typeface="Arial"/>
                        </a:rPr>
                        <a:t>1,336,022</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dirty="0">
                          <a:solidFill>
                            <a:srgbClr val="000000"/>
                          </a:solidFill>
                          <a:effectLst/>
                          <a:latin typeface="Arial"/>
                        </a:rPr>
                        <a:t>$2,980,130.67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bl>
          </a:graphicData>
        </a:graphic>
      </p:graphicFrame>
      <p:sp>
        <p:nvSpPr>
          <p:cNvPr id="6" name="TextBox 5"/>
          <p:cNvSpPr txBox="1"/>
          <p:nvPr/>
        </p:nvSpPr>
        <p:spPr>
          <a:xfrm>
            <a:off x="430481" y="1174295"/>
            <a:ext cx="8330539" cy="461665"/>
          </a:xfrm>
          <a:prstGeom prst="rect">
            <a:avLst/>
          </a:prstGeom>
          <a:noFill/>
        </p:spPr>
        <p:txBody>
          <a:bodyPr wrap="square" rtlCol="0">
            <a:spAutoFit/>
          </a:bodyPr>
          <a:lstStyle/>
          <a:p>
            <a:pPr algn="ctr" fontAlgn="base">
              <a:spcBef>
                <a:spcPct val="0"/>
              </a:spcBef>
              <a:spcAft>
                <a:spcPct val="0"/>
              </a:spcAft>
            </a:pPr>
            <a:r>
              <a:rPr lang="en-US" sz="2400" b="1" dirty="0" err="1" smtClean="0">
                <a:solidFill>
                  <a:srgbClr val="000000"/>
                </a:solidFill>
                <a:cs typeface="Arial" pitchFamily="34" charset="0"/>
              </a:rPr>
              <a:t>Arymo</a:t>
            </a:r>
            <a:r>
              <a:rPr lang="en-US" sz="2400" b="1" dirty="0" smtClean="0">
                <a:solidFill>
                  <a:srgbClr val="000000"/>
                </a:solidFill>
                <a:cs typeface="Arial" pitchFamily="34" charset="0"/>
              </a:rPr>
              <a:t> ER</a:t>
            </a:r>
            <a:r>
              <a:rPr lang="en-US" sz="2400" b="1" baseline="30000" dirty="0" smtClean="0">
                <a:solidFill>
                  <a:srgbClr val="000000"/>
                </a:solidFill>
                <a:cs typeface="Arial" pitchFamily="34" charset="0"/>
              </a:rPr>
              <a:t>®</a:t>
            </a:r>
            <a:r>
              <a:rPr lang="en-US" sz="2400" b="1" dirty="0" smtClean="0">
                <a:solidFill>
                  <a:srgbClr val="000000"/>
                </a:solidFill>
                <a:cs typeface="Arial" pitchFamily="34" charset="0"/>
              </a:rPr>
              <a:t> </a:t>
            </a:r>
            <a:r>
              <a:rPr lang="en-US" sz="2400" b="1" dirty="0">
                <a:solidFill>
                  <a:srgbClr val="000000"/>
                </a:solidFill>
                <a:cs typeface="Arial" pitchFamily="34" charset="0"/>
              </a:rPr>
              <a:t>and </a:t>
            </a:r>
            <a:r>
              <a:rPr lang="en-US" sz="2400" b="1" dirty="0" smtClean="0">
                <a:solidFill>
                  <a:srgbClr val="000000"/>
                </a:solidFill>
                <a:cs typeface="Arial" pitchFamily="34" charset="0"/>
              </a:rPr>
              <a:t>Morphine Extended-Release Tablet </a:t>
            </a:r>
            <a:endParaRPr lang="en-US" sz="2400" dirty="0">
              <a:solidFill>
                <a:srgbClr val="000000"/>
              </a:solidFill>
              <a:cs typeface="Arial" pitchFamily="34" charset="0"/>
            </a:endParaRPr>
          </a:p>
        </p:txBody>
      </p:sp>
      <p:sp>
        <p:nvSpPr>
          <p:cNvPr id="7" name="TextBox 6"/>
          <p:cNvSpPr txBox="1"/>
          <p:nvPr/>
        </p:nvSpPr>
        <p:spPr>
          <a:xfrm>
            <a:off x="692727" y="4711166"/>
            <a:ext cx="7433953" cy="430887"/>
          </a:xfrm>
          <a:prstGeom prst="rect">
            <a:avLst/>
          </a:prstGeom>
          <a:noFill/>
        </p:spPr>
        <p:txBody>
          <a:bodyPr wrap="square" rtlCol="0">
            <a:spAutoFit/>
          </a:bodyPr>
          <a:lstStyle/>
          <a:p>
            <a:pPr fontAlgn="base">
              <a:spcBef>
                <a:spcPct val="0"/>
              </a:spcBef>
              <a:spcAft>
                <a:spcPct val="0"/>
              </a:spcAft>
            </a:pPr>
            <a:r>
              <a:rPr lang="en-US" sz="1100" dirty="0">
                <a:solidFill>
                  <a:srgbClr val="000000"/>
                </a:solidFill>
                <a:cs typeface="Arial" pitchFamily="34" charset="0"/>
              </a:rPr>
              <a:t>*Wholesale acquisition cost per Online Red Book as of </a:t>
            </a:r>
            <a:r>
              <a:rPr lang="en-US" sz="1100" dirty="0" smtClean="0">
                <a:solidFill>
                  <a:srgbClr val="000000"/>
                </a:solidFill>
                <a:cs typeface="Arial" pitchFamily="34" charset="0"/>
              </a:rPr>
              <a:t>3/15/2016			Yellow=List A</a:t>
            </a:r>
            <a:endParaRPr lang="en-US" sz="1100" dirty="0">
              <a:solidFill>
                <a:srgbClr val="000000"/>
              </a:solidFill>
              <a:cs typeface="Arial" pitchFamily="34" charset="0"/>
            </a:endParaRPr>
          </a:p>
          <a:p>
            <a:pPr fontAlgn="base">
              <a:spcBef>
                <a:spcPct val="0"/>
              </a:spcBef>
              <a:spcAft>
                <a:spcPct val="0"/>
              </a:spcAft>
            </a:pPr>
            <a:r>
              <a:rPr lang="en-US" sz="1100" dirty="0">
                <a:solidFill>
                  <a:srgbClr val="000000"/>
                </a:solidFill>
                <a:cs typeface="Arial" pitchFamily="34" charset="0"/>
              </a:rPr>
              <a:t>ADP=abuse-deterrent property, </a:t>
            </a:r>
            <a:r>
              <a:rPr lang="en-US" sz="1100" dirty="0" smtClean="0">
                <a:solidFill>
                  <a:srgbClr val="000000"/>
                </a:solidFill>
                <a:cs typeface="Arial" pitchFamily="34" charset="0"/>
              </a:rPr>
              <a:t>Q8H=every 8 hours, Q12H=every </a:t>
            </a:r>
            <a:r>
              <a:rPr lang="en-US" sz="1100" dirty="0">
                <a:solidFill>
                  <a:srgbClr val="000000"/>
                </a:solidFill>
                <a:cs typeface="Arial" pitchFamily="34" charset="0"/>
              </a:rPr>
              <a:t>12 hours, Q24H=every 24 </a:t>
            </a:r>
            <a:r>
              <a:rPr lang="en-US" sz="1100" dirty="0" smtClean="0">
                <a:solidFill>
                  <a:srgbClr val="000000"/>
                </a:solidFill>
                <a:cs typeface="Arial" pitchFamily="34" charset="0"/>
              </a:rPr>
              <a:t>hours	Green=List B</a:t>
            </a:r>
            <a:endParaRPr lang="en-US" sz="1100" dirty="0">
              <a:solidFill>
                <a:srgbClr val="000000"/>
              </a:solidFill>
              <a:cs typeface="Arial" pitchFamily="34" charset="0"/>
            </a:endParaRPr>
          </a:p>
        </p:txBody>
      </p:sp>
      <p:sp>
        <p:nvSpPr>
          <p:cNvPr id="9" name="TextBox 8"/>
          <p:cNvSpPr txBox="1"/>
          <p:nvPr/>
        </p:nvSpPr>
        <p:spPr>
          <a:xfrm>
            <a:off x="537357" y="5095330"/>
            <a:ext cx="7689271" cy="1631216"/>
          </a:xfrm>
          <a:prstGeom prst="rect">
            <a:avLst/>
          </a:prstGeom>
          <a:noFill/>
        </p:spPr>
        <p:txBody>
          <a:bodyPr wrap="square" rtlCol="0">
            <a:spAutoFit/>
          </a:bodyPr>
          <a:lstStyle/>
          <a:p>
            <a:pPr fontAlgn="base">
              <a:spcBef>
                <a:spcPct val="0"/>
              </a:spcBef>
              <a:spcAft>
                <a:spcPct val="0"/>
              </a:spcAft>
            </a:pPr>
            <a:r>
              <a:rPr lang="en-US" sz="2000" dirty="0">
                <a:solidFill>
                  <a:srgbClr val="000000"/>
                </a:solidFill>
                <a:cs typeface="Arial" pitchFamily="34" charset="0"/>
              </a:rPr>
              <a:t>Cost of </a:t>
            </a:r>
            <a:r>
              <a:rPr lang="en-US" sz="2000" dirty="0" smtClean="0">
                <a:solidFill>
                  <a:srgbClr val="000000"/>
                </a:solidFill>
                <a:cs typeface="Arial" pitchFamily="34" charset="0"/>
              </a:rPr>
              <a:t>Substitution (100% Conversion): </a:t>
            </a:r>
            <a:r>
              <a:rPr lang="en-US" sz="2000" dirty="0">
                <a:solidFill>
                  <a:srgbClr val="000000"/>
                </a:solidFill>
                <a:cs typeface="Arial" pitchFamily="34" charset="0"/>
              </a:rPr>
              <a:t>$</a:t>
            </a:r>
            <a:r>
              <a:rPr lang="en-US" sz="2000" dirty="0" smtClean="0">
                <a:solidFill>
                  <a:srgbClr val="000000"/>
                </a:solidFill>
                <a:cs typeface="Arial" pitchFamily="34" charset="0"/>
              </a:rPr>
              <a:t>68,465,275</a:t>
            </a:r>
          </a:p>
          <a:p>
            <a:pPr fontAlgn="base">
              <a:spcBef>
                <a:spcPct val="0"/>
              </a:spcBef>
              <a:spcAft>
                <a:spcPct val="0"/>
              </a:spcAft>
            </a:pPr>
            <a:r>
              <a:rPr lang="en-US" sz="2000" dirty="0" smtClean="0">
                <a:solidFill>
                  <a:srgbClr val="000000"/>
                </a:solidFill>
                <a:cs typeface="Arial" pitchFamily="34" charset="0"/>
              </a:rPr>
              <a:t>Cost of Substitution (75% Conversion): </a:t>
            </a:r>
            <a:r>
              <a:rPr lang="en-US" sz="2000" dirty="0">
                <a:solidFill>
                  <a:srgbClr val="000000"/>
                </a:solidFill>
                <a:cs typeface="Arial" pitchFamily="34" charset="0"/>
              </a:rPr>
              <a:t>$</a:t>
            </a:r>
            <a:r>
              <a:rPr lang="en-US" sz="2000" dirty="0" smtClean="0">
                <a:solidFill>
                  <a:srgbClr val="000000"/>
                </a:solidFill>
                <a:cs typeface="Arial" pitchFamily="34" charset="0"/>
              </a:rPr>
              <a:t>51,348,956</a:t>
            </a:r>
            <a:endParaRPr lang="en-US" sz="2000" dirty="0">
              <a:solidFill>
                <a:srgbClr val="000000"/>
              </a:solidFill>
              <a:cs typeface="Arial" pitchFamily="34" charset="0"/>
            </a:endParaRPr>
          </a:p>
          <a:p>
            <a:pPr fontAlgn="base">
              <a:spcBef>
                <a:spcPct val="0"/>
              </a:spcBef>
              <a:spcAft>
                <a:spcPct val="0"/>
              </a:spcAft>
            </a:pPr>
            <a:r>
              <a:rPr lang="en-US" sz="2000" dirty="0" smtClean="0">
                <a:solidFill>
                  <a:srgbClr val="000000"/>
                </a:solidFill>
                <a:cs typeface="Arial" pitchFamily="34" charset="0"/>
              </a:rPr>
              <a:t>Cost of Substitution (50% Conversion): </a:t>
            </a:r>
            <a:r>
              <a:rPr lang="en-US" sz="2000" dirty="0">
                <a:solidFill>
                  <a:srgbClr val="000000"/>
                </a:solidFill>
                <a:cs typeface="Arial" pitchFamily="34" charset="0"/>
              </a:rPr>
              <a:t>$</a:t>
            </a:r>
            <a:r>
              <a:rPr lang="en-US" sz="2000" dirty="0" smtClean="0">
                <a:solidFill>
                  <a:srgbClr val="000000"/>
                </a:solidFill>
                <a:cs typeface="Arial" pitchFamily="34" charset="0"/>
              </a:rPr>
              <a:t>34,232,637</a:t>
            </a:r>
          </a:p>
          <a:p>
            <a:pPr fontAlgn="base">
              <a:spcBef>
                <a:spcPct val="0"/>
              </a:spcBef>
              <a:spcAft>
                <a:spcPct val="0"/>
              </a:spcAft>
            </a:pPr>
            <a:r>
              <a:rPr lang="en-US" sz="2000" dirty="0" smtClean="0">
                <a:solidFill>
                  <a:srgbClr val="000000"/>
                </a:solidFill>
                <a:cs typeface="Arial" pitchFamily="34" charset="0"/>
              </a:rPr>
              <a:t>Percent Change in Cost: 677.97% Increase in Cost</a:t>
            </a:r>
          </a:p>
          <a:p>
            <a:pPr fontAlgn="base">
              <a:spcBef>
                <a:spcPct val="0"/>
              </a:spcBef>
              <a:spcAft>
                <a:spcPct val="0"/>
              </a:spcAft>
            </a:pPr>
            <a:r>
              <a:rPr lang="en-US" sz="2000" dirty="0" smtClean="0">
                <a:solidFill>
                  <a:srgbClr val="000000"/>
                </a:solidFill>
                <a:cs typeface="Arial" pitchFamily="34" charset="0"/>
              </a:rPr>
              <a:t>Possible Patient Impact: Approximately 33,515 Patients</a:t>
            </a:r>
            <a:endParaRPr lang="en-US" sz="2000" dirty="0">
              <a:solidFill>
                <a:srgbClr val="000000"/>
              </a:solidFill>
              <a:cs typeface="Arial" pitchFamily="34" charset="0"/>
            </a:endParaRPr>
          </a:p>
        </p:txBody>
      </p:sp>
    </p:spTree>
    <p:extLst>
      <p:ext uri="{BB962C8B-B14F-4D97-AF65-F5344CB8AC3E}">
        <p14:creationId xmlns:p14="http://schemas.microsoft.com/office/powerpoint/2010/main" val="373407458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solidFill>
                  <a:srgbClr val="FFFFFF"/>
                </a:solidFill>
              </a:rPr>
              <a:t>Arymo</a:t>
            </a:r>
            <a:r>
              <a:rPr lang="en-US" dirty="0" smtClean="0">
                <a:solidFill>
                  <a:srgbClr val="FFFFFF"/>
                </a:solidFill>
              </a:rPr>
              <a:t> </a:t>
            </a:r>
            <a:r>
              <a:rPr lang="en-US" dirty="0">
                <a:solidFill>
                  <a:srgbClr val="FFFFFF"/>
                </a:solidFill>
              </a:rPr>
              <a:t>ER</a:t>
            </a:r>
            <a:r>
              <a:rPr lang="en-US" baseline="30000" dirty="0" smtClean="0">
                <a:solidFill>
                  <a:srgbClr val="FFFFFF"/>
                </a:solidFill>
              </a:rPr>
              <a:t>® </a:t>
            </a:r>
            <a:endParaRPr lang="en-US" dirty="0"/>
          </a:p>
        </p:txBody>
      </p:sp>
      <p:sp>
        <p:nvSpPr>
          <p:cNvPr id="4" name="Slide Number Placeholder 3"/>
          <p:cNvSpPr>
            <a:spLocks noGrp="1"/>
          </p:cNvSpPr>
          <p:nvPr>
            <p:ph type="sldNum" sz="quarter" idx="11"/>
          </p:nvPr>
        </p:nvSpPr>
        <p:spPr/>
        <p:txBody>
          <a:bodyPr/>
          <a:lstStyle/>
          <a:p>
            <a:pPr>
              <a:defRPr/>
            </a:pPr>
            <a:r>
              <a:rPr lang="en-US" altLang="en-US" dirty="0" smtClean="0">
                <a:solidFill>
                  <a:srgbClr val="000000"/>
                </a:solidFill>
              </a:rPr>
              <a:t>Slide </a:t>
            </a:r>
            <a:fld id="{8DE3B031-7C70-4991-8DFB-9E9DDFF7991E}" type="slidenum">
              <a:rPr lang="en-US" altLang="en-US" smtClean="0">
                <a:solidFill>
                  <a:srgbClr val="000000"/>
                </a:solidFill>
              </a:rPr>
              <a:pPr>
                <a:defRPr/>
              </a:pPr>
              <a:t>36</a:t>
            </a:fld>
            <a:endParaRPr lang="en-US" altLang="en-US" dirty="0">
              <a:solidFill>
                <a:srgbClr val="000000"/>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872702326"/>
              </p:ext>
            </p:extLst>
          </p:nvPr>
        </p:nvGraphicFramePr>
        <p:xfrm>
          <a:off x="457200" y="1676400"/>
          <a:ext cx="8456220" cy="4603804"/>
        </p:xfrm>
        <a:graphic>
          <a:graphicData uri="http://schemas.openxmlformats.org/drawingml/2006/table">
            <a:tbl>
              <a:tblPr firstRow="1" firstCol="1" bandRow="1"/>
              <a:tblGrid>
                <a:gridCol w="909452"/>
                <a:gridCol w="783771"/>
                <a:gridCol w="949389"/>
                <a:gridCol w="705534"/>
                <a:gridCol w="1085437"/>
                <a:gridCol w="814077"/>
                <a:gridCol w="772140"/>
                <a:gridCol w="856014"/>
                <a:gridCol w="915388"/>
                <a:gridCol w="665018"/>
              </a:tblGrid>
              <a:tr h="666750">
                <a:tc>
                  <a:txBody>
                    <a:bodyPr/>
                    <a:lstStyle/>
                    <a:p>
                      <a:pPr marL="0" marR="0" algn="ctr">
                        <a:lnSpc>
                          <a:spcPct val="115000"/>
                        </a:lnSpc>
                        <a:spcBef>
                          <a:spcPts val="0"/>
                        </a:spcBef>
                        <a:spcAft>
                          <a:spcPts val="0"/>
                        </a:spcAft>
                      </a:pPr>
                      <a:r>
                        <a:rPr lang="en-US" sz="1000" b="1" dirty="0">
                          <a:effectLst/>
                          <a:latin typeface="Arial"/>
                          <a:ea typeface="Calibri"/>
                          <a:cs typeface="Times New Roman"/>
                        </a:rPr>
                        <a:t>Medication</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Active Ingredient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Strengths</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Dosage Form</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Route of Administration</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Dosing Schedule</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Cost/unit*</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Units Dispensed </a:t>
                      </a:r>
                      <a:r>
                        <a:rPr lang="en-US" sz="1000" b="1" dirty="0" smtClean="0">
                          <a:effectLst/>
                          <a:latin typeface="Arial"/>
                          <a:ea typeface="Calibri"/>
                          <a:cs typeface="Times New Roman"/>
                        </a:rPr>
                        <a:t>2016</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Approximate Cost </a:t>
                      </a:r>
                      <a:r>
                        <a:rPr lang="en-US" sz="1000" b="1" dirty="0" smtClean="0">
                          <a:effectLst/>
                          <a:latin typeface="Arial"/>
                          <a:ea typeface="Calibri"/>
                          <a:cs typeface="Times New Roman"/>
                        </a:rPr>
                        <a:t>2016</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ADP Efficacy</a:t>
                      </a:r>
                      <a:endParaRPr lang="en-US" sz="110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174116">
                <a:tc rowSpan="4">
                  <a:txBody>
                    <a:bodyPr/>
                    <a:lstStyle/>
                    <a:p>
                      <a:pPr marL="0" marR="0">
                        <a:lnSpc>
                          <a:spcPct val="115000"/>
                        </a:lnSpc>
                        <a:spcBef>
                          <a:spcPts val="0"/>
                        </a:spcBef>
                        <a:spcAft>
                          <a:spcPts val="0"/>
                        </a:spcAft>
                      </a:pPr>
                      <a:r>
                        <a:rPr lang="en-US" sz="1000" baseline="0" dirty="0" err="1" smtClean="0">
                          <a:effectLst/>
                          <a:latin typeface="Arial"/>
                          <a:ea typeface="Calibri"/>
                          <a:cs typeface="Times New Roman"/>
                        </a:rPr>
                        <a:t>Arymo</a:t>
                      </a:r>
                      <a:r>
                        <a:rPr lang="en-US" sz="1000" baseline="0" dirty="0" smtClean="0">
                          <a:effectLst/>
                          <a:latin typeface="Arial"/>
                          <a:ea typeface="Calibri"/>
                          <a:cs typeface="Times New Roman"/>
                        </a:rPr>
                        <a:t> ER</a:t>
                      </a:r>
                      <a:r>
                        <a:rPr lang="en-US" sz="1000" baseline="30000" dirty="0" smtClean="0">
                          <a:effectLst/>
                          <a:latin typeface="Arial"/>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4">
                  <a:txBody>
                    <a:bodyPr/>
                    <a:lstStyle/>
                    <a:p>
                      <a:pPr marL="0" marR="0" algn="ctr">
                        <a:lnSpc>
                          <a:spcPct val="115000"/>
                        </a:lnSpc>
                        <a:spcBef>
                          <a:spcPts val="0"/>
                        </a:spcBef>
                        <a:spcAft>
                          <a:spcPts val="0"/>
                        </a:spcAft>
                      </a:pPr>
                      <a:r>
                        <a:rPr lang="en-US" sz="1000" dirty="0">
                          <a:effectLst/>
                          <a:latin typeface="Arial"/>
                          <a:ea typeface="Calibri"/>
                          <a:cs typeface="Times New Roman"/>
                        </a:rPr>
                        <a:t>morphine </a:t>
                      </a:r>
                      <a:r>
                        <a:rPr lang="en-US" sz="1000" dirty="0" smtClean="0">
                          <a:effectLst/>
                          <a:latin typeface="Arial"/>
                          <a:ea typeface="Calibri"/>
                          <a:cs typeface="Times New Roman"/>
                        </a:rPr>
                        <a:t>sulfate</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15 mg</a:t>
                      </a:r>
                      <a:endParaRPr lang="en-US" sz="1000" kern="1200" dirty="0">
                        <a:solidFill>
                          <a:schemeClr val="tx1"/>
                        </a:solidFill>
                        <a:effectLst/>
                        <a:latin typeface="Arial"/>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4">
                  <a:txBody>
                    <a:bodyPr/>
                    <a:lstStyle/>
                    <a:p>
                      <a:pPr marL="0" marR="0" algn="ctr">
                        <a:lnSpc>
                          <a:spcPct val="115000"/>
                        </a:lnSpc>
                        <a:spcBef>
                          <a:spcPts val="0"/>
                        </a:spcBef>
                        <a:spcAft>
                          <a:spcPts val="0"/>
                        </a:spcAft>
                      </a:pPr>
                      <a:r>
                        <a:rPr lang="en-US" sz="1000" dirty="0">
                          <a:effectLst/>
                          <a:latin typeface="Arial"/>
                          <a:ea typeface="Calibri"/>
                          <a:cs typeface="Times New Roman"/>
                        </a:rPr>
                        <a:t>extended-release capsule</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4">
                  <a:txBody>
                    <a:bodyPr/>
                    <a:lstStyle/>
                    <a:p>
                      <a:pPr marL="0" marR="0" algn="ctr">
                        <a:lnSpc>
                          <a:spcPct val="115000"/>
                        </a:lnSpc>
                        <a:spcBef>
                          <a:spcPts val="0"/>
                        </a:spcBef>
                        <a:spcAft>
                          <a:spcPts val="0"/>
                        </a:spcAft>
                      </a:pPr>
                      <a:r>
                        <a:rPr lang="en-US" sz="1000" dirty="0">
                          <a:effectLst/>
                          <a:latin typeface="Arial"/>
                          <a:ea typeface="Calibri"/>
                          <a:cs typeface="Times New Roman"/>
                        </a:rPr>
                        <a:t>Oral</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4">
                  <a:txBody>
                    <a:bodyPr/>
                    <a:lstStyle/>
                    <a:p>
                      <a:pPr marL="0" marR="0" algn="ctr">
                        <a:lnSpc>
                          <a:spcPct val="115000"/>
                        </a:lnSpc>
                        <a:spcBef>
                          <a:spcPts val="0"/>
                        </a:spcBef>
                        <a:spcAft>
                          <a:spcPts val="0"/>
                        </a:spcAft>
                      </a:pPr>
                      <a:r>
                        <a:rPr lang="en-US" sz="1000" dirty="0">
                          <a:effectLst/>
                          <a:latin typeface="Arial"/>
                          <a:ea typeface="Calibri"/>
                          <a:cs typeface="Times New Roman"/>
                        </a:rPr>
                        <a:t>Q12H </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2">
                  <a:txBody>
                    <a:bodyPr/>
                    <a:lstStyle/>
                    <a:p>
                      <a:pPr marL="0" marR="0" algn="ctr">
                        <a:lnSpc>
                          <a:spcPct val="115000"/>
                        </a:lnSpc>
                        <a:spcBef>
                          <a:spcPts val="0"/>
                        </a:spcBef>
                        <a:spcAft>
                          <a:spcPts val="0"/>
                        </a:spcAft>
                      </a:pPr>
                      <a:r>
                        <a:rPr lang="en-US" sz="1000" dirty="0">
                          <a:effectLst/>
                          <a:latin typeface="Arial"/>
                          <a:ea typeface="Calibri"/>
                          <a:cs typeface="Times New Roman"/>
                        </a:rPr>
                        <a:t>$</a:t>
                      </a:r>
                      <a:r>
                        <a:rPr lang="en-US" sz="1000" dirty="0" smtClean="0">
                          <a:effectLst/>
                          <a:latin typeface="Arial"/>
                          <a:ea typeface="Calibri"/>
                          <a:cs typeface="Times New Roman"/>
                        </a:rPr>
                        <a:t>5.40</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2">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2">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4">
                  <a:txBody>
                    <a:bodyPr/>
                    <a:lstStyle/>
                    <a:p>
                      <a:pPr marL="0" marR="0" algn="ctr">
                        <a:lnSpc>
                          <a:spcPct val="115000"/>
                        </a:lnSpc>
                        <a:spcBef>
                          <a:spcPts val="0"/>
                        </a:spcBef>
                        <a:spcAft>
                          <a:spcPts val="0"/>
                        </a:spcAft>
                      </a:pPr>
                      <a:r>
                        <a:rPr lang="en-US" sz="1000" dirty="0">
                          <a:effectLst/>
                          <a:latin typeface="Arial"/>
                          <a:ea typeface="Calibri"/>
                          <a:cs typeface="Times New Roman"/>
                        </a:rPr>
                        <a:t>Category II</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0">
                <a:tc vMerge="1">
                  <a:txBody>
                    <a:bodyPr/>
                    <a:lstStyle/>
                    <a:p>
                      <a:endParaRPr lang="en-US"/>
                    </a:p>
                  </a:txBody>
                  <a:tcPr/>
                </a:tc>
                <a:tc vMerge="1">
                  <a:txBody>
                    <a:bodyPr/>
                    <a:lstStyle/>
                    <a:p>
                      <a:endParaRPr lang="en-US"/>
                    </a:p>
                  </a:txBody>
                  <a:tcPr/>
                </a:tc>
                <a:tc rowSpan="2">
                  <a:txBody>
                    <a:bodyPr/>
                    <a:lstStyle/>
                    <a:p>
                      <a:pPr marL="0" marR="0" algn="ctr">
                        <a:lnSpc>
                          <a:spcPct val="115000"/>
                        </a:lnSpc>
                        <a:spcBef>
                          <a:spcPts val="0"/>
                        </a:spcBef>
                        <a:spcAft>
                          <a:spcPts val="0"/>
                        </a:spcAft>
                      </a:pPr>
                      <a:r>
                        <a:rPr lang="en-US" sz="1000" dirty="0" smtClean="0">
                          <a:effectLst/>
                          <a:latin typeface="Arial"/>
                          <a:ea typeface="Calibri"/>
                          <a:cs typeface="Times New Roman"/>
                        </a:rPr>
                        <a:t>30</a:t>
                      </a:r>
                      <a:r>
                        <a:rPr lang="en-US" sz="1000" baseline="0" dirty="0" smtClean="0">
                          <a:effectLst/>
                          <a:latin typeface="Arial"/>
                          <a:ea typeface="Calibri"/>
                          <a:cs typeface="Times New Roman"/>
                        </a:rPr>
                        <a:t> mg</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r>
              <a:tr h="148056">
                <a:tc vMerge="1">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$10.80</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121996">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60 </a:t>
                      </a:r>
                      <a:r>
                        <a:rPr lang="en-US" sz="1000" dirty="0" smtClean="0">
                          <a:effectLst/>
                          <a:latin typeface="Arial"/>
                          <a:ea typeface="Calibri"/>
                          <a:cs typeface="Times New Roman"/>
                        </a:rPr>
                        <a:t>mg</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a:t>
                      </a:r>
                      <a:r>
                        <a:rPr lang="en-US" sz="1000" dirty="0" smtClean="0">
                          <a:effectLst/>
                          <a:latin typeface="Arial"/>
                          <a:ea typeface="Calibri"/>
                          <a:cs typeface="Times New Roman"/>
                        </a:rPr>
                        <a:t>16.98</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100" dirty="0" smtClean="0">
                          <a:effectLst/>
                          <a:latin typeface="Calibri"/>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r>
              <a:tr h="124360">
                <a:tc rowSpan="5">
                  <a:txBody>
                    <a:bodyPr/>
                    <a:lstStyle/>
                    <a:p>
                      <a:pPr marL="0" marR="0">
                        <a:lnSpc>
                          <a:spcPct val="115000"/>
                        </a:lnSpc>
                        <a:spcBef>
                          <a:spcPts val="0"/>
                        </a:spcBef>
                        <a:spcAft>
                          <a:spcPts val="0"/>
                        </a:spcAft>
                      </a:pPr>
                      <a:r>
                        <a:rPr lang="en-US" sz="1000" dirty="0">
                          <a:effectLst/>
                          <a:latin typeface="Arial"/>
                          <a:ea typeface="Calibri"/>
                          <a:cs typeface="Times New Roman"/>
                        </a:rPr>
                        <a:t>Morphine extended-release 24 hour</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5">
                  <a:txBody>
                    <a:bodyPr/>
                    <a:lstStyle/>
                    <a:p>
                      <a:pPr marL="0" marR="0" algn="ctr">
                        <a:lnSpc>
                          <a:spcPct val="115000"/>
                        </a:lnSpc>
                        <a:spcBef>
                          <a:spcPts val="0"/>
                        </a:spcBef>
                        <a:spcAft>
                          <a:spcPts val="0"/>
                        </a:spcAft>
                      </a:pPr>
                      <a:r>
                        <a:rPr lang="en-US" sz="1000" dirty="0">
                          <a:effectLst/>
                          <a:latin typeface="Arial"/>
                          <a:ea typeface="Calibri"/>
                          <a:cs typeface="Times New Roman"/>
                        </a:rPr>
                        <a:t>morphine sulfate</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30 mg</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5">
                  <a:txBody>
                    <a:bodyPr/>
                    <a:lstStyle/>
                    <a:p>
                      <a:pPr marL="0" marR="0" algn="ctr">
                        <a:lnSpc>
                          <a:spcPct val="115000"/>
                        </a:lnSpc>
                        <a:spcBef>
                          <a:spcPts val="0"/>
                        </a:spcBef>
                        <a:spcAft>
                          <a:spcPts val="0"/>
                        </a:spcAft>
                      </a:pPr>
                      <a:r>
                        <a:rPr lang="en-US" sz="1000" dirty="0">
                          <a:effectLst/>
                          <a:latin typeface="Arial"/>
                          <a:ea typeface="Calibri"/>
                          <a:cs typeface="Times New Roman"/>
                        </a:rPr>
                        <a:t>extended-release capsule</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5">
                  <a:txBody>
                    <a:bodyPr/>
                    <a:lstStyle/>
                    <a:p>
                      <a:pPr marL="0" marR="0" algn="ctr">
                        <a:lnSpc>
                          <a:spcPct val="115000"/>
                        </a:lnSpc>
                        <a:spcBef>
                          <a:spcPts val="0"/>
                        </a:spcBef>
                        <a:spcAft>
                          <a:spcPts val="0"/>
                        </a:spcAft>
                      </a:pPr>
                      <a:r>
                        <a:rPr lang="en-US" sz="1000" dirty="0">
                          <a:effectLst/>
                          <a:latin typeface="Arial"/>
                          <a:ea typeface="Calibri"/>
                          <a:cs typeface="Times New Roman"/>
                        </a:rPr>
                        <a:t>Oral</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5">
                  <a:txBody>
                    <a:bodyPr/>
                    <a:lstStyle/>
                    <a:p>
                      <a:pPr marL="0" marR="0" algn="ctr">
                        <a:lnSpc>
                          <a:spcPct val="115000"/>
                        </a:lnSpc>
                        <a:spcBef>
                          <a:spcPts val="0"/>
                        </a:spcBef>
                        <a:spcAft>
                          <a:spcPts val="0"/>
                        </a:spcAft>
                      </a:pPr>
                      <a:r>
                        <a:rPr lang="en-US" sz="1000" dirty="0">
                          <a:effectLst/>
                          <a:latin typeface="Arial"/>
                          <a:ea typeface="Calibri"/>
                          <a:cs typeface="Times New Roman"/>
                        </a:rPr>
                        <a:t>Q24H</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$4.58</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6,509</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$29,835.30</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5">
                  <a:txBody>
                    <a:bodyPr/>
                    <a:lstStyle/>
                    <a:p>
                      <a:pPr marL="0" marR="0" algn="ctr">
                        <a:lnSpc>
                          <a:spcPct val="115000"/>
                        </a:lnSpc>
                        <a:spcBef>
                          <a:spcPts val="0"/>
                        </a:spcBef>
                        <a:spcAft>
                          <a:spcPts val="0"/>
                        </a:spcAft>
                      </a:pPr>
                      <a:r>
                        <a:rPr lang="en-US" sz="1000" dirty="0">
                          <a:effectLst/>
                          <a:latin typeface="Arial"/>
                          <a:ea typeface="Calibri"/>
                          <a:cs typeface="Times New Roman"/>
                        </a:rPr>
                        <a:t>N/A</a:t>
                      </a:r>
                      <a:endParaRPr lang="en-US" sz="1100" dirty="0">
                        <a:effectLst/>
                        <a:latin typeface="Calibri"/>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177700">
                <a:tc vMerge="1">
                  <a:txBody>
                    <a:bodyPr/>
                    <a:lstStyle/>
                    <a:p>
                      <a:endParaRPr lang="en-US"/>
                    </a:p>
                  </a:txBody>
                  <a:tcPr/>
                </a:tc>
                <a:tc vMerge="1">
                  <a:txBody>
                    <a:bodyPr/>
                    <a:lstStyle/>
                    <a:p>
                      <a:endParaRPr lang="en-US"/>
                    </a:p>
                  </a:txBody>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45 mg</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defTabSz="457200" rtl="0" eaLnBrk="1" latinLnBrk="0" hangingPunct="1">
                        <a:lnSpc>
                          <a:spcPct val="115000"/>
                        </a:lnSpc>
                        <a:spcBef>
                          <a:spcPts val="0"/>
                        </a:spcBef>
                        <a:spcAft>
                          <a:spcPts val="0"/>
                        </a:spcAft>
                      </a:pP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r h="177700">
                <a:tc vMerge="1">
                  <a:txBody>
                    <a:bodyPr/>
                    <a:lstStyle/>
                    <a:p>
                      <a:endParaRPr lang="en-US"/>
                    </a:p>
                  </a:txBody>
                  <a:tcPr/>
                </a:tc>
                <a:tc vMerge="1">
                  <a:txBody>
                    <a:bodyPr/>
                    <a:lstStyle/>
                    <a:p>
                      <a:endParaRPr lang="en-US"/>
                    </a:p>
                  </a:txBody>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60 mg</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$8.90</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9,616</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$85,592.02</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r h="76200">
                <a:tc vMerge="1">
                  <a:txBody>
                    <a:bodyPr/>
                    <a:lstStyle/>
                    <a:p>
                      <a:endParaRPr lang="en-US"/>
                    </a:p>
                  </a:txBody>
                  <a:tcPr/>
                </a:tc>
                <a:tc vMerge="1">
                  <a:txBody>
                    <a:bodyPr/>
                    <a:lstStyle/>
                    <a:p>
                      <a:endParaRPr lang="en-US"/>
                    </a:p>
                  </a:txBody>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90 mg</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$13.38</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3,696</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$49,465.05</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r h="205740">
                <a:tc vMerge="1">
                  <a:txBody>
                    <a:bodyPr/>
                    <a:lstStyle/>
                    <a:p>
                      <a:endParaRPr lang="en-US"/>
                    </a:p>
                  </a:txBody>
                  <a:tcPr/>
                </a:tc>
                <a:tc vMerge="1">
                  <a:txBody>
                    <a:bodyPr/>
                    <a:lstStyle/>
                    <a:p>
                      <a:endParaRPr lang="en-US"/>
                    </a:p>
                  </a:txBody>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120 mg</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$15.79</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6,446</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$101,788.79</a:t>
                      </a:r>
                      <a:endParaRPr lang="en-US" sz="1000" kern="1200" dirty="0">
                        <a:solidFill>
                          <a:schemeClr val="tx1"/>
                        </a:solidFill>
                        <a:effectLst/>
                        <a:latin typeface="Arial"/>
                        <a:ea typeface="Calibri"/>
                        <a:cs typeface="Times New Roman"/>
                      </a:endParaRPr>
                    </a:p>
                  </a:txBody>
                  <a:tcPr marL="66447" marR="66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r h="156720">
                <a:tc rowSpan="2">
                  <a:txBody>
                    <a:bodyPr/>
                    <a:lstStyle/>
                    <a:p>
                      <a:pPr marL="0" marR="0">
                        <a:lnSpc>
                          <a:spcPct val="115000"/>
                        </a:lnSpc>
                        <a:spcBef>
                          <a:spcPts val="0"/>
                        </a:spcBef>
                        <a:spcAft>
                          <a:spcPts val="0"/>
                        </a:spcAft>
                      </a:pPr>
                      <a:r>
                        <a:rPr lang="en-US" sz="1000" dirty="0">
                          <a:effectLst/>
                          <a:latin typeface="Arial"/>
                          <a:ea typeface="Calibri"/>
                          <a:cs typeface="Times New Roman"/>
                        </a:rPr>
                        <a:t>Kadian</a:t>
                      </a:r>
                      <a:r>
                        <a:rPr lang="en-US" sz="1000" baseline="30000" dirty="0">
                          <a:effectLst/>
                          <a:latin typeface="Arial"/>
                          <a:ea typeface="Calibri"/>
                          <a:cs typeface="Times New Roman"/>
                        </a:rPr>
                        <a: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marL="0" marR="0" algn="ctr">
                        <a:lnSpc>
                          <a:spcPct val="115000"/>
                        </a:lnSpc>
                        <a:spcBef>
                          <a:spcPts val="0"/>
                        </a:spcBef>
                        <a:spcAft>
                          <a:spcPts val="0"/>
                        </a:spcAft>
                      </a:pPr>
                      <a:r>
                        <a:rPr lang="en-US" sz="1000" dirty="0">
                          <a:effectLst/>
                          <a:latin typeface="Arial"/>
                          <a:ea typeface="Calibri"/>
                          <a:cs typeface="Times New Roman"/>
                        </a:rPr>
                        <a:t>morphine sulfate</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30 mg</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marL="0" marR="0" algn="ctr">
                        <a:lnSpc>
                          <a:spcPct val="115000"/>
                        </a:lnSpc>
                        <a:spcBef>
                          <a:spcPts val="0"/>
                        </a:spcBef>
                        <a:spcAft>
                          <a:spcPts val="0"/>
                        </a:spcAft>
                      </a:pPr>
                      <a:r>
                        <a:rPr lang="en-US" sz="1000" dirty="0">
                          <a:effectLst/>
                          <a:latin typeface="Arial"/>
                          <a:ea typeface="Calibri"/>
                          <a:cs typeface="Times New Roman"/>
                        </a:rPr>
                        <a:t>extended-release capsule</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marL="0" marR="0" algn="ctr">
                        <a:lnSpc>
                          <a:spcPct val="115000"/>
                        </a:lnSpc>
                        <a:spcBef>
                          <a:spcPts val="0"/>
                        </a:spcBef>
                        <a:spcAft>
                          <a:spcPts val="0"/>
                        </a:spcAft>
                      </a:pPr>
                      <a:r>
                        <a:rPr lang="en-US" sz="1000" dirty="0">
                          <a:effectLst/>
                          <a:latin typeface="Arial"/>
                          <a:ea typeface="Calibri"/>
                          <a:cs typeface="Times New Roman"/>
                        </a:rPr>
                        <a:t>Oral</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marL="0" marR="0" algn="ctr">
                        <a:lnSpc>
                          <a:spcPct val="115000"/>
                        </a:lnSpc>
                        <a:spcBef>
                          <a:spcPts val="0"/>
                        </a:spcBef>
                        <a:spcAft>
                          <a:spcPts val="0"/>
                        </a:spcAft>
                      </a:pPr>
                      <a:r>
                        <a:rPr lang="en-US" sz="1000" dirty="0">
                          <a:effectLst/>
                          <a:latin typeface="Arial"/>
                          <a:ea typeface="Calibri"/>
                          <a:cs typeface="Times New Roman"/>
                        </a:rPr>
                        <a:t>Q12H or Q24H</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$10.63</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2,378</a:t>
                      </a:r>
                      <a:endParaRPr lang="en-US" sz="1000" kern="1200" dirty="0">
                        <a:solidFill>
                          <a:schemeClr val="tx1"/>
                        </a:solidFill>
                        <a:effectLst/>
                        <a:latin typeface="Arial"/>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$25,273.38 </a:t>
                      </a:r>
                      <a:endParaRPr lang="en-US" sz="1000" kern="1200" dirty="0">
                        <a:solidFill>
                          <a:schemeClr val="tx1"/>
                        </a:solidFill>
                        <a:effectLst/>
                        <a:latin typeface="Arial"/>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marL="0" marR="0" algn="ctr">
                        <a:lnSpc>
                          <a:spcPct val="115000"/>
                        </a:lnSpc>
                        <a:spcBef>
                          <a:spcPts val="0"/>
                        </a:spcBef>
                        <a:spcAft>
                          <a:spcPts val="0"/>
                        </a:spcAft>
                      </a:pPr>
                      <a:r>
                        <a:rPr lang="en-US" sz="1000" dirty="0">
                          <a:effectLst/>
                          <a:latin typeface="Arial"/>
                          <a:ea typeface="Calibri"/>
                          <a:cs typeface="Times New Roman"/>
                        </a:rPr>
                        <a:t>N/A</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130660">
                <a:tc vMerge="1">
                  <a:txBody>
                    <a:bodyPr/>
                    <a:lstStyle/>
                    <a:p>
                      <a:endParaRPr lang="en-US"/>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60 mg</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$21.26</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8,949</a:t>
                      </a:r>
                      <a:endParaRPr lang="en-US" sz="1000" kern="1200" dirty="0">
                        <a:solidFill>
                          <a:schemeClr val="tx1"/>
                        </a:solidFill>
                        <a:effectLst/>
                        <a:latin typeface="Arial"/>
                        <a:ea typeface="Calibri"/>
                        <a:cs typeface="Times New Roman"/>
                      </a:endParaRPr>
                    </a:p>
                  </a:txBody>
                  <a:tcPr marL="66205" marR="662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 $190,222.93</a:t>
                      </a:r>
                      <a:endParaRPr lang="en-US" sz="1000" kern="1200" dirty="0">
                        <a:solidFill>
                          <a:schemeClr val="tx1"/>
                        </a:solidFill>
                        <a:effectLst/>
                        <a:latin typeface="Arial"/>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309598">
                <a:tc rowSpan="2">
                  <a:txBody>
                    <a:bodyPr/>
                    <a:lstStyle/>
                    <a:p>
                      <a:pPr marL="0" marR="0" algn="ctr">
                        <a:lnSpc>
                          <a:spcPct val="115000"/>
                        </a:lnSpc>
                        <a:spcBef>
                          <a:spcPts val="0"/>
                        </a:spcBef>
                        <a:spcAft>
                          <a:spcPts val="0"/>
                        </a:spcAft>
                      </a:pPr>
                      <a:r>
                        <a:rPr lang="en-US" sz="1000" dirty="0">
                          <a:effectLst/>
                          <a:latin typeface="Arial"/>
                          <a:ea typeface="Calibri"/>
                          <a:cs typeface="Times New Roman"/>
                        </a:rPr>
                        <a:t>Morphine extended-release 12 or 24 hour</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marL="0" marR="0" algn="ctr">
                        <a:lnSpc>
                          <a:spcPct val="115000"/>
                        </a:lnSpc>
                        <a:spcBef>
                          <a:spcPts val="0"/>
                        </a:spcBef>
                        <a:spcAft>
                          <a:spcPts val="0"/>
                        </a:spcAft>
                      </a:pPr>
                      <a:r>
                        <a:rPr lang="en-US" sz="1000" dirty="0">
                          <a:effectLst/>
                          <a:latin typeface="Arial"/>
                          <a:ea typeface="Calibri"/>
                          <a:cs typeface="Times New Roman"/>
                        </a:rPr>
                        <a:t>morphine sulfate</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30 mg</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marL="0" marR="0" algn="ctr">
                        <a:lnSpc>
                          <a:spcPct val="115000"/>
                        </a:lnSpc>
                        <a:spcBef>
                          <a:spcPts val="0"/>
                        </a:spcBef>
                        <a:spcAft>
                          <a:spcPts val="0"/>
                        </a:spcAft>
                      </a:pPr>
                      <a:r>
                        <a:rPr lang="en-US" sz="1000" dirty="0">
                          <a:effectLst/>
                          <a:latin typeface="Arial"/>
                          <a:ea typeface="Calibri"/>
                          <a:cs typeface="Times New Roman"/>
                        </a:rPr>
                        <a:t>extended-release capsule</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marL="0" marR="0" algn="ctr">
                        <a:lnSpc>
                          <a:spcPct val="115000"/>
                        </a:lnSpc>
                        <a:spcBef>
                          <a:spcPts val="0"/>
                        </a:spcBef>
                        <a:spcAft>
                          <a:spcPts val="0"/>
                        </a:spcAft>
                      </a:pPr>
                      <a:r>
                        <a:rPr lang="en-US" sz="1000" dirty="0">
                          <a:effectLst/>
                          <a:latin typeface="Arial"/>
                          <a:ea typeface="Calibri"/>
                          <a:cs typeface="Times New Roman"/>
                        </a:rPr>
                        <a:t>Oral</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marL="0" marR="0" algn="ctr">
                        <a:lnSpc>
                          <a:spcPct val="115000"/>
                        </a:lnSpc>
                        <a:spcBef>
                          <a:spcPts val="0"/>
                        </a:spcBef>
                        <a:spcAft>
                          <a:spcPts val="0"/>
                        </a:spcAft>
                      </a:pPr>
                      <a:r>
                        <a:rPr lang="en-US" sz="1000" dirty="0">
                          <a:effectLst/>
                          <a:latin typeface="Arial"/>
                          <a:ea typeface="Calibri"/>
                          <a:cs typeface="Times New Roman"/>
                        </a:rPr>
                        <a:t>Q12H or Q24H</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$4.55</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dirty="0">
                          <a:solidFill>
                            <a:srgbClr val="000000"/>
                          </a:solidFill>
                          <a:effectLst/>
                          <a:latin typeface="Arial"/>
                        </a:rPr>
                        <a:t>32,122</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dirty="0">
                          <a:solidFill>
                            <a:srgbClr val="000000"/>
                          </a:solidFill>
                          <a:effectLst/>
                          <a:latin typeface="Arial"/>
                        </a:rPr>
                        <a:t>$146,142.25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marL="0" marR="0" algn="ctr">
                        <a:lnSpc>
                          <a:spcPct val="115000"/>
                        </a:lnSpc>
                        <a:spcBef>
                          <a:spcPts val="0"/>
                        </a:spcBef>
                        <a:spcAft>
                          <a:spcPts val="0"/>
                        </a:spcAft>
                      </a:pPr>
                      <a:r>
                        <a:rPr lang="en-US" sz="1000" dirty="0">
                          <a:effectLst/>
                          <a:latin typeface="Arial"/>
                          <a:ea typeface="Calibri"/>
                          <a:cs typeface="Times New Roman"/>
                        </a:rPr>
                        <a:t>N/A</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391442">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60 mg</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00" dirty="0" smtClean="0">
                          <a:effectLst/>
                          <a:latin typeface="Arial"/>
                          <a:ea typeface="Calibri"/>
                          <a:cs typeface="Times New Roman"/>
                        </a:rPr>
                        <a:t>$9.10</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dirty="0">
                          <a:solidFill>
                            <a:srgbClr val="000000"/>
                          </a:solidFill>
                          <a:effectLst/>
                          <a:latin typeface="Arial"/>
                        </a:rPr>
                        <a:t>19,277</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dirty="0">
                          <a:solidFill>
                            <a:srgbClr val="000000"/>
                          </a:solidFill>
                          <a:effectLst/>
                          <a:latin typeface="Arial"/>
                        </a:rPr>
                        <a:t>$175,401.42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r h="152400">
                <a:tc rowSpan="4">
                  <a:txBody>
                    <a:bodyPr/>
                    <a:lstStyle/>
                    <a:p>
                      <a:pPr marL="0" marR="0">
                        <a:lnSpc>
                          <a:spcPct val="115000"/>
                        </a:lnSpc>
                        <a:spcBef>
                          <a:spcPts val="0"/>
                        </a:spcBef>
                        <a:spcAft>
                          <a:spcPts val="0"/>
                        </a:spcAft>
                      </a:pPr>
                      <a:r>
                        <a:rPr lang="en-US" sz="1000" dirty="0">
                          <a:effectLst/>
                          <a:latin typeface="Arial"/>
                          <a:ea typeface="Calibri"/>
                          <a:cs typeface="Times New Roman"/>
                        </a:rPr>
                        <a:t>MS </a:t>
                      </a:r>
                      <a:r>
                        <a:rPr lang="en-US" sz="1000" dirty="0" err="1">
                          <a:effectLst/>
                          <a:latin typeface="Arial"/>
                          <a:ea typeface="Calibri"/>
                          <a:cs typeface="Times New Roman"/>
                        </a:rPr>
                        <a:t>Contin</a:t>
                      </a:r>
                      <a:r>
                        <a:rPr lang="en-US" sz="1000" baseline="30000" dirty="0">
                          <a:effectLst/>
                          <a:latin typeface="Arial"/>
                          <a:ea typeface="Calibri"/>
                          <a:cs typeface="Times New Roman"/>
                        </a:rPr>
                        <a:t>®</a:t>
                      </a:r>
                      <a:r>
                        <a:rPr lang="en-US" sz="1000" dirty="0">
                          <a:effectLst/>
                          <a:latin typeface="Arial"/>
                          <a:ea typeface="Calibri"/>
                          <a:cs typeface="Times New Roman"/>
                        </a:rPr>
                        <a:t> </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4">
                  <a:txBody>
                    <a:bodyPr/>
                    <a:lstStyle/>
                    <a:p>
                      <a:pPr marL="0" marR="0" algn="ctr">
                        <a:lnSpc>
                          <a:spcPct val="115000"/>
                        </a:lnSpc>
                        <a:spcBef>
                          <a:spcPts val="0"/>
                        </a:spcBef>
                        <a:spcAft>
                          <a:spcPts val="0"/>
                        </a:spcAft>
                      </a:pPr>
                      <a:r>
                        <a:rPr lang="en-US" sz="1000" dirty="0">
                          <a:effectLst/>
                          <a:latin typeface="Arial"/>
                          <a:ea typeface="Calibri"/>
                          <a:cs typeface="Times New Roman"/>
                        </a:rPr>
                        <a:t>morphine sulfate</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15 mg</a:t>
                      </a:r>
                      <a:endParaRPr lang="en-US" sz="1000" kern="1200" dirty="0">
                        <a:solidFill>
                          <a:schemeClr val="tx1"/>
                        </a:solidFill>
                        <a:effectLst/>
                        <a:latin typeface="Arial"/>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4">
                  <a:txBody>
                    <a:bodyPr/>
                    <a:lstStyle/>
                    <a:p>
                      <a:pPr marL="0" marR="0" algn="ctr">
                        <a:lnSpc>
                          <a:spcPct val="115000"/>
                        </a:lnSpc>
                        <a:spcBef>
                          <a:spcPts val="0"/>
                        </a:spcBef>
                        <a:spcAft>
                          <a:spcPts val="0"/>
                        </a:spcAft>
                      </a:pPr>
                      <a:r>
                        <a:rPr lang="en-US" sz="1000" dirty="0">
                          <a:effectLst/>
                          <a:latin typeface="Arial"/>
                          <a:ea typeface="Calibri"/>
                          <a:cs typeface="Times New Roman"/>
                        </a:rPr>
                        <a:t>extended-release tablet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4">
                  <a:txBody>
                    <a:bodyPr/>
                    <a:lstStyle/>
                    <a:p>
                      <a:pPr marL="0" marR="0" algn="ctr">
                        <a:lnSpc>
                          <a:spcPct val="115000"/>
                        </a:lnSpc>
                        <a:spcBef>
                          <a:spcPts val="0"/>
                        </a:spcBef>
                        <a:spcAft>
                          <a:spcPts val="0"/>
                        </a:spcAft>
                      </a:pPr>
                      <a:r>
                        <a:rPr lang="en-US" sz="1000" dirty="0">
                          <a:effectLst/>
                          <a:latin typeface="Arial"/>
                          <a:ea typeface="Calibri"/>
                          <a:cs typeface="Times New Roman"/>
                        </a:rPr>
                        <a:t>Oral</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4">
                  <a:txBody>
                    <a:bodyPr/>
                    <a:lstStyle/>
                    <a:p>
                      <a:pPr marL="0" marR="0" algn="ctr">
                        <a:lnSpc>
                          <a:spcPct val="115000"/>
                        </a:lnSpc>
                        <a:spcBef>
                          <a:spcPts val="0"/>
                        </a:spcBef>
                        <a:spcAft>
                          <a:spcPts val="0"/>
                        </a:spcAft>
                      </a:pPr>
                      <a:r>
                        <a:rPr lang="en-US" sz="1000" dirty="0">
                          <a:effectLst/>
                          <a:latin typeface="Arial"/>
                          <a:ea typeface="Calibri"/>
                          <a:cs typeface="Times New Roman"/>
                        </a:rPr>
                        <a:t>Q12H or Q8H</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$3.61</a:t>
                      </a:r>
                      <a:endParaRPr lang="en-US" sz="1000" kern="1200" dirty="0">
                        <a:solidFill>
                          <a:schemeClr val="tx1"/>
                        </a:solidFill>
                        <a:effectLst/>
                        <a:latin typeface="Arial"/>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marL="0" marR="0" algn="ctr" defTabSz="457200" rtl="0" eaLnBrk="1" fontAlgn="b"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10,055</a:t>
                      </a:r>
                      <a:endParaRPr lang="en-US" sz="1000" kern="1200" dirty="0">
                        <a:solidFill>
                          <a:schemeClr val="tx1"/>
                        </a:solidFill>
                        <a:effectLst/>
                        <a:latin typeface="Arial"/>
                        <a:ea typeface="Calibri"/>
                        <a:cs typeface="Times New Roman"/>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algn="ctr" fontAlgn="ctr"/>
                      <a:r>
                        <a:rPr lang="en-US" sz="1000" b="0" i="0" u="none" strike="noStrike" dirty="0">
                          <a:solidFill>
                            <a:srgbClr val="000000"/>
                          </a:solidFill>
                          <a:effectLst/>
                          <a:latin typeface="Arial"/>
                        </a:rPr>
                        <a:t>$36,302.57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4">
                  <a:txBody>
                    <a:bodyPr/>
                    <a:lstStyle/>
                    <a:p>
                      <a:pPr marL="0" marR="0" algn="ctr">
                        <a:lnSpc>
                          <a:spcPct val="115000"/>
                        </a:lnSpc>
                        <a:spcBef>
                          <a:spcPts val="0"/>
                        </a:spcBef>
                        <a:spcAft>
                          <a:spcPts val="0"/>
                        </a:spcAft>
                      </a:pPr>
                      <a:r>
                        <a:rPr lang="en-US" sz="1000" dirty="0">
                          <a:effectLst/>
                          <a:latin typeface="Arial"/>
                          <a:ea typeface="Calibri"/>
                          <a:cs typeface="Times New Roman"/>
                        </a:rPr>
                        <a:t>N/A</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0">
                <a:tc vMerge="1">
                  <a:txBody>
                    <a:bodyPr/>
                    <a:lstStyle/>
                    <a:p>
                      <a:endParaRPr lang="en-US"/>
                    </a:p>
                  </a:txBody>
                  <a:tcPr/>
                </a:tc>
                <a:tc vMerge="1">
                  <a:txBody>
                    <a:bodyPr/>
                    <a:lstStyle/>
                    <a:p>
                      <a:endParaRPr lang="en-US"/>
                    </a:p>
                  </a:txBody>
                  <a:tcPr/>
                </a:tc>
                <a:tc rowSpan="2">
                  <a:txBody>
                    <a:bodyPr/>
                    <a:lstStyle/>
                    <a:p>
                      <a:pPr marL="0" marR="0" algn="ctr" defTabSz="457200" rtl="0" eaLnBrk="1" latinLnBrk="0" hangingPunct="1">
                        <a:lnSpc>
                          <a:spcPct val="115000"/>
                        </a:lnSpc>
                        <a:spcBef>
                          <a:spcPts val="0"/>
                        </a:spcBef>
                        <a:spcAft>
                          <a:spcPts val="0"/>
                        </a:spcAft>
                      </a:pPr>
                      <a:r>
                        <a:rPr lang="en-US" sz="1000" kern="1200" dirty="0">
                          <a:solidFill>
                            <a:schemeClr val="tx1"/>
                          </a:solidFill>
                          <a:effectLst/>
                          <a:latin typeface="Arial"/>
                          <a:ea typeface="Calibri"/>
                          <a:cs typeface="Times New Roman"/>
                        </a:rPr>
                        <a:t>30 mg</a:t>
                      </a: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r>
              <a:tr h="92837">
                <a:tc vMerge="1">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pPr marL="0" marR="0" algn="ctr" defTabSz="457200" rtl="0" eaLnBrk="1" latinLnBrk="0" hangingPunct="1">
                        <a:lnSpc>
                          <a:spcPct val="115000"/>
                        </a:lnSpc>
                        <a:spcBef>
                          <a:spcPts val="0"/>
                        </a:spcBef>
                        <a:spcAft>
                          <a:spcPts val="0"/>
                        </a:spcAft>
                      </a:pPr>
                      <a:endParaRPr lang="en-US" sz="1000" kern="1200" dirty="0">
                        <a:solidFill>
                          <a:schemeClr val="tx1"/>
                        </a:solidFill>
                        <a:effectLst/>
                        <a:latin typeface="Arial"/>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$6.86</a:t>
                      </a:r>
                      <a:endParaRPr lang="en-US" sz="1000" kern="1200" dirty="0">
                        <a:solidFill>
                          <a:schemeClr val="tx1"/>
                        </a:solidFill>
                        <a:effectLst/>
                        <a:latin typeface="Arial"/>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fontAlgn="b"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8,590</a:t>
                      </a:r>
                      <a:endParaRPr lang="en-US" sz="1000" kern="1200" dirty="0">
                        <a:solidFill>
                          <a:schemeClr val="tx1"/>
                        </a:solidFill>
                        <a:effectLst/>
                        <a:latin typeface="Arial"/>
                        <a:ea typeface="Calibri"/>
                        <a:cs typeface="Times New Roman"/>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dirty="0">
                          <a:solidFill>
                            <a:srgbClr val="000000"/>
                          </a:solidFill>
                          <a:effectLst/>
                          <a:latin typeface="Arial"/>
                        </a:rPr>
                        <a:t>$58,931.70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212852">
                <a:tc vMerge="1">
                  <a:txBody>
                    <a:bodyPr/>
                    <a:lstStyle/>
                    <a:p>
                      <a:endParaRPr lang="en-US"/>
                    </a:p>
                  </a:txBody>
                  <a:tcPr/>
                </a:tc>
                <a:tc vMerge="1">
                  <a:txBody>
                    <a:bodyPr/>
                    <a:lstStyle/>
                    <a:p>
                      <a:endParaRPr lang="en-US"/>
                    </a:p>
                  </a:txBody>
                  <a:tcPr/>
                </a:tc>
                <a:tc>
                  <a:txBody>
                    <a:bodyPr/>
                    <a:lstStyle/>
                    <a:p>
                      <a:pPr marL="0" marR="0" algn="ctr" defTabSz="457200" rtl="0" eaLnBrk="1" latinLnBrk="0" hangingPunct="1">
                        <a:lnSpc>
                          <a:spcPct val="115000"/>
                        </a:lnSpc>
                        <a:spcBef>
                          <a:spcPts val="0"/>
                        </a:spcBef>
                        <a:spcAft>
                          <a:spcPts val="0"/>
                        </a:spcAft>
                      </a:pPr>
                      <a:r>
                        <a:rPr lang="en-US" sz="1000" kern="1200" dirty="0">
                          <a:solidFill>
                            <a:schemeClr val="tx1"/>
                          </a:solidFill>
                          <a:effectLst/>
                          <a:latin typeface="Arial"/>
                          <a:ea typeface="Calibri"/>
                          <a:cs typeface="Times New Roman"/>
                        </a:rPr>
                        <a:t>60 mg</a:t>
                      </a: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defTabSz="457200" rtl="0" eaLnBrk="1" latinLnBrk="0" hangingPunct="1">
                        <a:lnSpc>
                          <a:spcPct val="115000"/>
                        </a:lnSpc>
                        <a:spcBef>
                          <a:spcPts val="0"/>
                        </a:spcBef>
                        <a:spcAft>
                          <a:spcPts val="0"/>
                        </a:spcAft>
                      </a:pPr>
                      <a:r>
                        <a:rPr lang="en-US" sz="1000" kern="1200" dirty="0">
                          <a:solidFill>
                            <a:schemeClr val="tx1"/>
                          </a:solidFill>
                          <a:effectLst/>
                          <a:latin typeface="Arial"/>
                          <a:ea typeface="Calibri"/>
                          <a:cs typeface="Times New Roman"/>
                        </a:rPr>
                        <a:t>$</a:t>
                      </a:r>
                      <a:r>
                        <a:rPr lang="en-US" sz="1000" kern="1200" dirty="0" smtClean="0">
                          <a:solidFill>
                            <a:schemeClr val="tx1"/>
                          </a:solidFill>
                          <a:effectLst/>
                          <a:latin typeface="Arial"/>
                          <a:ea typeface="Calibri"/>
                          <a:cs typeface="Times New Roman"/>
                        </a:rPr>
                        <a:t>13.39</a:t>
                      </a:r>
                      <a:endParaRPr lang="en-US" sz="1000" kern="1200" dirty="0">
                        <a:solidFill>
                          <a:schemeClr val="tx1"/>
                        </a:solidFill>
                        <a:effectLst/>
                        <a:latin typeface="Arial"/>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fontAlgn="b"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19,964</a:t>
                      </a:r>
                      <a:endParaRPr lang="en-US" sz="1000" kern="1200" dirty="0">
                        <a:solidFill>
                          <a:schemeClr val="tx1"/>
                        </a:solidFill>
                        <a:effectLst/>
                        <a:latin typeface="Arial"/>
                        <a:ea typeface="Calibri"/>
                        <a:cs typeface="Times New Roman"/>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dirty="0">
                          <a:solidFill>
                            <a:srgbClr val="000000"/>
                          </a:solidFill>
                          <a:effectLst/>
                          <a:latin typeface="Arial"/>
                        </a:rPr>
                        <a:t>$267,258.07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r h="152400">
                <a:tc rowSpan="4">
                  <a:txBody>
                    <a:bodyPr/>
                    <a:lstStyle/>
                    <a:p>
                      <a:pPr marL="0" marR="0">
                        <a:lnSpc>
                          <a:spcPct val="115000"/>
                        </a:lnSpc>
                        <a:spcBef>
                          <a:spcPts val="0"/>
                        </a:spcBef>
                        <a:spcAft>
                          <a:spcPts val="0"/>
                        </a:spcAft>
                      </a:pPr>
                      <a:r>
                        <a:rPr lang="en-US" sz="1000" dirty="0" smtClean="0">
                          <a:effectLst/>
                          <a:latin typeface="Arial"/>
                          <a:ea typeface="Calibri"/>
                          <a:cs typeface="Times New Roman"/>
                        </a:rPr>
                        <a:t>M</a:t>
                      </a:r>
                      <a:r>
                        <a:rPr lang="en-US" sz="1000" baseline="0" dirty="0" smtClean="0">
                          <a:effectLst/>
                          <a:latin typeface="Arial"/>
                          <a:ea typeface="Calibri"/>
                          <a:cs typeface="Times New Roman"/>
                        </a:rPr>
                        <a:t>orphine ER tablets</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4">
                  <a:txBody>
                    <a:bodyPr/>
                    <a:lstStyle/>
                    <a:p>
                      <a:pPr marL="0" marR="0" algn="ctr">
                        <a:lnSpc>
                          <a:spcPct val="115000"/>
                        </a:lnSpc>
                        <a:spcBef>
                          <a:spcPts val="0"/>
                        </a:spcBef>
                        <a:spcAft>
                          <a:spcPts val="0"/>
                        </a:spcAft>
                      </a:pPr>
                      <a:r>
                        <a:rPr lang="en-US" sz="1000" dirty="0">
                          <a:effectLst/>
                          <a:latin typeface="Arial"/>
                          <a:ea typeface="Calibri"/>
                          <a:cs typeface="Times New Roman"/>
                        </a:rPr>
                        <a:t>morphine sulfate</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15 mg</a:t>
                      </a:r>
                      <a:endParaRPr lang="en-US" sz="1000" kern="1200" dirty="0">
                        <a:solidFill>
                          <a:schemeClr val="tx1"/>
                        </a:solidFill>
                        <a:effectLst/>
                        <a:latin typeface="Arial"/>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4">
                  <a:txBody>
                    <a:bodyPr/>
                    <a:lstStyle/>
                    <a:p>
                      <a:pPr marL="0" marR="0" algn="ctr">
                        <a:lnSpc>
                          <a:spcPct val="115000"/>
                        </a:lnSpc>
                        <a:spcBef>
                          <a:spcPts val="0"/>
                        </a:spcBef>
                        <a:spcAft>
                          <a:spcPts val="0"/>
                        </a:spcAft>
                      </a:pPr>
                      <a:r>
                        <a:rPr lang="en-US" sz="1000" dirty="0">
                          <a:effectLst/>
                          <a:latin typeface="Arial"/>
                          <a:ea typeface="Calibri"/>
                          <a:cs typeface="Times New Roman"/>
                        </a:rPr>
                        <a:t>extended-release tablet</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4">
                  <a:txBody>
                    <a:bodyPr/>
                    <a:lstStyle/>
                    <a:p>
                      <a:pPr marL="0" marR="0" algn="ctr">
                        <a:lnSpc>
                          <a:spcPct val="115000"/>
                        </a:lnSpc>
                        <a:spcBef>
                          <a:spcPts val="0"/>
                        </a:spcBef>
                        <a:spcAft>
                          <a:spcPts val="0"/>
                        </a:spcAft>
                      </a:pPr>
                      <a:r>
                        <a:rPr lang="en-US" sz="1000" dirty="0">
                          <a:effectLst/>
                          <a:latin typeface="Arial"/>
                          <a:ea typeface="Calibri"/>
                          <a:cs typeface="Times New Roman"/>
                        </a:rPr>
                        <a:t>Oral</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4">
                  <a:txBody>
                    <a:bodyPr/>
                    <a:lstStyle/>
                    <a:p>
                      <a:pPr marL="0" marR="0" algn="ctr">
                        <a:lnSpc>
                          <a:spcPct val="115000"/>
                        </a:lnSpc>
                        <a:spcBef>
                          <a:spcPts val="0"/>
                        </a:spcBef>
                        <a:spcAft>
                          <a:spcPts val="0"/>
                        </a:spcAft>
                      </a:pPr>
                      <a:r>
                        <a:rPr lang="en-US" sz="1000" dirty="0">
                          <a:effectLst/>
                          <a:latin typeface="Arial"/>
                          <a:ea typeface="Calibri"/>
                          <a:cs typeface="Times New Roman"/>
                        </a:rPr>
                        <a:t>Q12H or Q8H</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marL="0" marR="0" algn="ctr" defTabSz="457200" rtl="0" eaLnBrk="1" fontAlgn="b"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$0.60</a:t>
                      </a:r>
                      <a:endParaRPr lang="en-US" sz="1000" kern="1200" dirty="0">
                        <a:solidFill>
                          <a:schemeClr val="tx1"/>
                        </a:solidFill>
                        <a:effectLst/>
                        <a:latin typeface="Arial"/>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algn="ctr" fontAlgn="ctr"/>
                      <a:r>
                        <a:rPr lang="en-US" sz="1000" b="0" i="0" u="none" strike="noStrike">
                          <a:solidFill>
                            <a:srgbClr val="000000"/>
                          </a:solidFill>
                          <a:effectLst/>
                          <a:latin typeface="Arial"/>
                        </a:rPr>
                        <a:t>3,418,799</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algn="ctr" fontAlgn="ctr"/>
                      <a:r>
                        <a:rPr lang="en-US" sz="1000" b="0" i="0" u="none" strike="noStrike">
                          <a:solidFill>
                            <a:srgbClr val="000000"/>
                          </a:solidFill>
                          <a:effectLst/>
                          <a:latin typeface="Arial"/>
                        </a:rPr>
                        <a:t>$2,056,407.60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4">
                  <a:txBody>
                    <a:bodyPr/>
                    <a:lstStyle/>
                    <a:p>
                      <a:pPr marL="0" marR="0" algn="ctr">
                        <a:lnSpc>
                          <a:spcPct val="115000"/>
                        </a:lnSpc>
                        <a:spcBef>
                          <a:spcPts val="0"/>
                        </a:spcBef>
                        <a:spcAft>
                          <a:spcPts val="0"/>
                        </a:spcAft>
                      </a:pPr>
                      <a:r>
                        <a:rPr lang="en-US" sz="1000" dirty="0">
                          <a:effectLst/>
                          <a:latin typeface="Arial"/>
                          <a:ea typeface="Calibri"/>
                          <a:cs typeface="Times New Roman"/>
                        </a:rPr>
                        <a:t>N/A</a:t>
                      </a: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0">
                <a:tc vMerge="1">
                  <a:txBody>
                    <a:bodyPr/>
                    <a:lstStyle/>
                    <a:p>
                      <a:endParaRPr lang="en-US"/>
                    </a:p>
                  </a:txBody>
                  <a:tcPr/>
                </a:tc>
                <a:tc vMerge="1">
                  <a:txBody>
                    <a:bodyPr/>
                    <a:lstStyle/>
                    <a:p>
                      <a:endParaRPr lang="en-US"/>
                    </a:p>
                  </a:txBody>
                  <a:tcPr/>
                </a:tc>
                <a:tc rowSpan="2">
                  <a:txBody>
                    <a:bodyPr/>
                    <a:lstStyle/>
                    <a:p>
                      <a:pPr marL="0" marR="0" algn="ctr" defTabSz="457200" rtl="0" eaLnBrk="1" latinLnBrk="0" hangingPunct="1">
                        <a:lnSpc>
                          <a:spcPct val="115000"/>
                        </a:lnSpc>
                        <a:spcBef>
                          <a:spcPts val="0"/>
                        </a:spcBef>
                        <a:spcAft>
                          <a:spcPts val="0"/>
                        </a:spcAft>
                      </a:pPr>
                      <a:r>
                        <a:rPr lang="en-US" sz="1000" kern="1200" dirty="0">
                          <a:solidFill>
                            <a:schemeClr val="tx1"/>
                          </a:solidFill>
                          <a:effectLst/>
                          <a:latin typeface="Arial"/>
                          <a:ea typeface="Calibri"/>
                          <a:cs typeface="Times New Roman"/>
                        </a:rPr>
                        <a:t>30 mg</a:t>
                      </a: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r>
              <a:tr h="104140">
                <a:tc vMerge="1">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pPr marL="0" marR="0" algn="ctr" defTabSz="457200" rtl="0" eaLnBrk="1" latinLnBrk="0" hangingPunct="1">
                        <a:lnSpc>
                          <a:spcPct val="115000"/>
                        </a:lnSpc>
                        <a:spcBef>
                          <a:spcPts val="0"/>
                        </a:spcBef>
                        <a:spcAft>
                          <a:spcPts val="0"/>
                        </a:spcAft>
                      </a:pPr>
                      <a:endParaRPr lang="en-US" sz="1000" kern="1200" dirty="0">
                        <a:solidFill>
                          <a:schemeClr val="tx1"/>
                        </a:solidFill>
                        <a:effectLst/>
                        <a:latin typeface="Arial"/>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defTabSz="457200" rtl="0" eaLnBrk="1" fontAlgn="b"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$1.14</a:t>
                      </a:r>
                      <a:endParaRPr lang="en-US" sz="1000" kern="1200" dirty="0">
                        <a:solidFill>
                          <a:schemeClr val="tx1"/>
                        </a:solidFill>
                        <a:effectLst/>
                        <a:latin typeface="Arial"/>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dirty="0">
                          <a:solidFill>
                            <a:srgbClr val="000000"/>
                          </a:solidFill>
                          <a:effectLst/>
                          <a:latin typeface="Arial"/>
                        </a:rPr>
                        <a:t>2,839,373</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dirty="0">
                          <a:solidFill>
                            <a:srgbClr val="000000"/>
                          </a:solidFill>
                          <a:effectLst/>
                          <a:latin typeface="Arial"/>
                        </a:rPr>
                        <a:t>$3,245,971.21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228600">
                <a:tc vMerge="1">
                  <a:txBody>
                    <a:bodyPr/>
                    <a:lstStyle/>
                    <a:p>
                      <a:endParaRPr lang="en-US"/>
                    </a:p>
                  </a:txBody>
                  <a:tcPr/>
                </a:tc>
                <a:tc vMerge="1">
                  <a:txBody>
                    <a:bodyPr/>
                    <a:lstStyle/>
                    <a:p>
                      <a:endParaRPr lang="en-US"/>
                    </a:p>
                  </a:txBody>
                  <a:tcPr/>
                </a:tc>
                <a:tc>
                  <a:txBody>
                    <a:bodyPr/>
                    <a:lstStyle/>
                    <a:p>
                      <a:pPr marL="0" marR="0" algn="ctr" defTabSz="457200" rtl="0" eaLnBrk="1" latinLnBrk="0" hangingPunct="1">
                        <a:lnSpc>
                          <a:spcPct val="115000"/>
                        </a:lnSpc>
                        <a:spcBef>
                          <a:spcPts val="0"/>
                        </a:spcBef>
                        <a:spcAft>
                          <a:spcPts val="0"/>
                        </a:spcAft>
                      </a:pPr>
                      <a:r>
                        <a:rPr lang="en-US" sz="1000" kern="1200" dirty="0">
                          <a:solidFill>
                            <a:schemeClr val="tx1"/>
                          </a:solidFill>
                          <a:effectLst/>
                          <a:latin typeface="Arial"/>
                          <a:ea typeface="Calibri"/>
                          <a:cs typeface="Times New Roman"/>
                        </a:rPr>
                        <a:t>60 mg</a:t>
                      </a:r>
                    </a:p>
                  </a:txBody>
                  <a:tcPr marL="66205" marR="662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defTabSz="457200" rtl="0" eaLnBrk="1" fontAlgn="b" latinLnBrk="0" hangingPunct="1">
                        <a:lnSpc>
                          <a:spcPct val="115000"/>
                        </a:lnSpc>
                        <a:spcBef>
                          <a:spcPts val="0"/>
                        </a:spcBef>
                        <a:spcAft>
                          <a:spcPts val="0"/>
                        </a:spcAft>
                      </a:pPr>
                      <a:r>
                        <a:rPr lang="en-US" sz="1000" kern="1200" dirty="0" smtClean="0">
                          <a:solidFill>
                            <a:schemeClr val="tx1"/>
                          </a:solidFill>
                          <a:effectLst/>
                          <a:latin typeface="Arial"/>
                          <a:ea typeface="Calibri"/>
                          <a:cs typeface="Times New Roman"/>
                        </a:rPr>
                        <a:t>$2.23</a:t>
                      </a:r>
                      <a:endParaRPr lang="en-US" sz="1000" kern="1200" dirty="0">
                        <a:solidFill>
                          <a:schemeClr val="tx1"/>
                        </a:solidFill>
                        <a:effectLst/>
                        <a:latin typeface="Arial"/>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dirty="0">
                          <a:solidFill>
                            <a:srgbClr val="000000"/>
                          </a:solidFill>
                          <a:effectLst/>
                          <a:latin typeface="Arial"/>
                        </a:rPr>
                        <a:t>1,336,022</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dirty="0">
                          <a:solidFill>
                            <a:srgbClr val="000000"/>
                          </a:solidFill>
                          <a:effectLst/>
                          <a:latin typeface="Arial"/>
                        </a:rPr>
                        <a:t>$2,980,130.67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bl>
          </a:graphicData>
        </a:graphic>
      </p:graphicFrame>
      <p:sp>
        <p:nvSpPr>
          <p:cNvPr id="7" name="TextBox 6"/>
          <p:cNvSpPr txBox="1"/>
          <p:nvPr/>
        </p:nvSpPr>
        <p:spPr>
          <a:xfrm>
            <a:off x="430481" y="1174295"/>
            <a:ext cx="8330539" cy="461665"/>
          </a:xfrm>
          <a:prstGeom prst="rect">
            <a:avLst/>
          </a:prstGeom>
          <a:noFill/>
        </p:spPr>
        <p:txBody>
          <a:bodyPr wrap="square" rtlCol="0">
            <a:spAutoFit/>
          </a:bodyPr>
          <a:lstStyle/>
          <a:p>
            <a:pPr algn="ctr" fontAlgn="base">
              <a:spcBef>
                <a:spcPct val="0"/>
              </a:spcBef>
              <a:spcAft>
                <a:spcPct val="0"/>
              </a:spcAft>
            </a:pPr>
            <a:r>
              <a:rPr lang="en-US" sz="2400" b="1" dirty="0" err="1" smtClean="0">
                <a:solidFill>
                  <a:srgbClr val="000000"/>
                </a:solidFill>
                <a:cs typeface="Arial" pitchFamily="34" charset="0"/>
              </a:rPr>
              <a:t>Arymo</a:t>
            </a:r>
            <a:r>
              <a:rPr lang="en-US" sz="2400" b="1" dirty="0" smtClean="0">
                <a:solidFill>
                  <a:srgbClr val="000000"/>
                </a:solidFill>
                <a:cs typeface="Arial" pitchFamily="34" charset="0"/>
              </a:rPr>
              <a:t> ER</a:t>
            </a:r>
            <a:r>
              <a:rPr lang="en-US" sz="2400" b="1" baseline="30000" dirty="0" smtClean="0">
                <a:solidFill>
                  <a:srgbClr val="000000"/>
                </a:solidFill>
                <a:cs typeface="Arial" pitchFamily="34" charset="0"/>
              </a:rPr>
              <a:t>®</a:t>
            </a:r>
            <a:r>
              <a:rPr lang="en-US" sz="2400" b="1" dirty="0" smtClean="0">
                <a:solidFill>
                  <a:srgbClr val="000000"/>
                </a:solidFill>
                <a:cs typeface="Arial" pitchFamily="34" charset="0"/>
              </a:rPr>
              <a:t> and All List A Morphine Extended-Release Products </a:t>
            </a:r>
            <a:endParaRPr lang="en-US" sz="2400" dirty="0">
              <a:solidFill>
                <a:srgbClr val="000000"/>
              </a:solidFill>
              <a:cs typeface="Arial" pitchFamily="34" charset="0"/>
            </a:endParaRPr>
          </a:p>
        </p:txBody>
      </p:sp>
    </p:spTree>
    <p:extLst>
      <p:ext uri="{BB962C8B-B14F-4D97-AF65-F5344CB8AC3E}">
        <p14:creationId xmlns:p14="http://schemas.microsoft.com/office/powerpoint/2010/main" val="171410188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solidFill>
                  <a:srgbClr val="FFFFFF"/>
                </a:solidFill>
              </a:rPr>
              <a:t>Arymo</a:t>
            </a:r>
            <a:r>
              <a:rPr lang="en-US" dirty="0" smtClean="0">
                <a:solidFill>
                  <a:srgbClr val="FFFFFF"/>
                </a:solidFill>
              </a:rPr>
              <a:t> </a:t>
            </a:r>
            <a:r>
              <a:rPr lang="en-US" dirty="0">
                <a:solidFill>
                  <a:srgbClr val="FFFFFF"/>
                </a:solidFill>
              </a:rPr>
              <a:t>ER</a:t>
            </a:r>
            <a:r>
              <a:rPr lang="en-US" baseline="30000" dirty="0">
                <a:solidFill>
                  <a:srgbClr val="FFFFFF"/>
                </a:solidFill>
              </a:rPr>
              <a:t>®</a:t>
            </a:r>
            <a:endParaRPr lang="en-US" dirty="0"/>
          </a:p>
        </p:txBody>
      </p:sp>
      <p:sp>
        <p:nvSpPr>
          <p:cNvPr id="4" name="Slide Number Placeholder 3"/>
          <p:cNvSpPr>
            <a:spLocks noGrp="1"/>
          </p:cNvSpPr>
          <p:nvPr>
            <p:ph type="sldNum" sz="quarter" idx="11"/>
          </p:nvPr>
        </p:nvSpPr>
        <p:spPr>
          <a:xfrm>
            <a:off x="6976296" y="6367483"/>
            <a:ext cx="2133600" cy="476250"/>
          </a:xfrm>
        </p:spPr>
        <p:txBody>
          <a:bodyPr/>
          <a:lstStyle/>
          <a:p>
            <a:pPr>
              <a:defRPr/>
            </a:pPr>
            <a:r>
              <a:rPr lang="en-US" altLang="en-US" smtClean="0">
                <a:solidFill>
                  <a:srgbClr val="000000"/>
                </a:solidFill>
              </a:rPr>
              <a:t>Slide </a:t>
            </a:r>
            <a:fld id="{8DE3B031-7C70-4991-8DFB-9E9DDFF7991E}" type="slidenum">
              <a:rPr lang="en-US" altLang="en-US" smtClean="0">
                <a:solidFill>
                  <a:srgbClr val="000000"/>
                </a:solidFill>
              </a:rPr>
              <a:pPr>
                <a:defRPr/>
              </a:pPr>
              <a:t>37</a:t>
            </a:fld>
            <a:endParaRPr lang="en-US" altLang="en-US" dirty="0">
              <a:solidFill>
                <a:srgbClr val="000000"/>
              </a:solidFill>
            </a:endParaRPr>
          </a:p>
        </p:txBody>
      </p:sp>
      <p:sp>
        <p:nvSpPr>
          <p:cNvPr id="6" name="TextBox 5"/>
          <p:cNvSpPr txBox="1"/>
          <p:nvPr/>
        </p:nvSpPr>
        <p:spPr>
          <a:xfrm>
            <a:off x="288510" y="1657204"/>
            <a:ext cx="8597735" cy="830997"/>
          </a:xfrm>
          <a:prstGeom prst="rect">
            <a:avLst/>
          </a:prstGeom>
          <a:noFill/>
        </p:spPr>
        <p:txBody>
          <a:bodyPr wrap="square" rtlCol="0">
            <a:spAutoFit/>
          </a:bodyPr>
          <a:lstStyle/>
          <a:p>
            <a:pPr algn="ctr" fontAlgn="base">
              <a:spcBef>
                <a:spcPct val="0"/>
              </a:spcBef>
              <a:spcAft>
                <a:spcPct val="0"/>
              </a:spcAft>
            </a:pPr>
            <a:r>
              <a:rPr lang="en-US" sz="2400" b="1" dirty="0" err="1" smtClean="0">
                <a:solidFill>
                  <a:srgbClr val="000000"/>
                </a:solidFill>
                <a:cs typeface="Arial" pitchFamily="34" charset="0"/>
              </a:rPr>
              <a:t>Arymo</a:t>
            </a:r>
            <a:r>
              <a:rPr lang="en-US" sz="2400" b="1" dirty="0" smtClean="0">
                <a:solidFill>
                  <a:srgbClr val="000000"/>
                </a:solidFill>
                <a:cs typeface="Arial" pitchFamily="34" charset="0"/>
              </a:rPr>
              <a:t> ER</a:t>
            </a:r>
            <a:r>
              <a:rPr lang="en-US" sz="2400" b="1" baseline="30000" dirty="0" smtClean="0">
                <a:solidFill>
                  <a:srgbClr val="000000"/>
                </a:solidFill>
                <a:cs typeface="Arial" pitchFamily="34" charset="0"/>
              </a:rPr>
              <a:t>®</a:t>
            </a:r>
            <a:r>
              <a:rPr lang="en-US" sz="2400" b="1" dirty="0" smtClean="0">
                <a:solidFill>
                  <a:srgbClr val="000000"/>
                </a:solidFill>
                <a:cs typeface="Arial" pitchFamily="34" charset="0"/>
              </a:rPr>
              <a:t> </a:t>
            </a:r>
            <a:r>
              <a:rPr lang="en-US" sz="2400" b="1" dirty="0">
                <a:solidFill>
                  <a:srgbClr val="000000"/>
                </a:solidFill>
                <a:cs typeface="Arial" pitchFamily="34" charset="0"/>
              </a:rPr>
              <a:t>and </a:t>
            </a:r>
            <a:r>
              <a:rPr lang="en-US" sz="2400" b="1" dirty="0" smtClean="0">
                <a:solidFill>
                  <a:srgbClr val="000000"/>
                </a:solidFill>
                <a:cs typeface="Arial" pitchFamily="34" charset="0"/>
              </a:rPr>
              <a:t>All List A Morphine </a:t>
            </a:r>
            <a:r>
              <a:rPr lang="en-US" sz="2400" b="1" dirty="0">
                <a:solidFill>
                  <a:srgbClr val="000000"/>
                </a:solidFill>
                <a:cs typeface="Arial" pitchFamily="34" charset="0"/>
              </a:rPr>
              <a:t>Extended-Release </a:t>
            </a:r>
            <a:r>
              <a:rPr lang="en-US" sz="2400" b="1" dirty="0" smtClean="0">
                <a:solidFill>
                  <a:srgbClr val="000000"/>
                </a:solidFill>
                <a:cs typeface="Arial" pitchFamily="34" charset="0"/>
              </a:rPr>
              <a:t>Products -  Continued</a:t>
            </a:r>
            <a:endParaRPr lang="en-US" sz="2400" dirty="0">
              <a:solidFill>
                <a:srgbClr val="000000"/>
              </a:solidFill>
              <a:cs typeface="Arial" pitchFamily="34" charset="0"/>
            </a:endParaRPr>
          </a:p>
        </p:txBody>
      </p:sp>
      <p:sp>
        <p:nvSpPr>
          <p:cNvPr id="3" name="TextBox 2"/>
          <p:cNvSpPr txBox="1"/>
          <p:nvPr/>
        </p:nvSpPr>
        <p:spPr>
          <a:xfrm>
            <a:off x="431013" y="2601477"/>
            <a:ext cx="8312727" cy="1938992"/>
          </a:xfrm>
          <a:prstGeom prst="rect">
            <a:avLst/>
          </a:prstGeom>
          <a:noFill/>
        </p:spPr>
        <p:txBody>
          <a:bodyPr wrap="square" rtlCol="0">
            <a:spAutoFit/>
          </a:bodyPr>
          <a:lstStyle/>
          <a:p>
            <a:pPr fontAlgn="base">
              <a:spcBef>
                <a:spcPct val="0"/>
              </a:spcBef>
              <a:spcAft>
                <a:spcPct val="0"/>
              </a:spcAft>
            </a:pPr>
            <a:r>
              <a:rPr lang="en-US" sz="2400" dirty="0" smtClean="0">
                <a:solidFill>
                  <a:srgbClr val="000000"/>
                </a:solidFill>
                <a:cs typeface="Arial" pitchFamily="34" charset="0"/>
              </a:rPr>
              <a:t>Overall Cost of Substitution (100% Conversion):  </a:t>
            </a:r>
            <a:r>
              <a:rPr lang="en-US" sz="2400" dirty="0">
                <a:solidFill>
                  <a:srgbClr val="000000"/>
                </a:solidFill>
                <a:cs typeface="Arial" pitchFamily="34" charset="0"/>
              </a:rPr>
              <a:t>$</a:t>
            </a:r>
            <a:r>
              <a:rPr lang="en-US" sz="2400" dirty="0" smtClean="0">
                <a:solidFill>
                  <a:srgbClr val="000000"/>
                </a:solidFill>
                <a:cs typeface="Arial" pitchFamily="34" charset="0"/>
              </a:rPr>
              <a:t>69,712,256</a:t>
            </a:r>
          </a:p>
          <a:p>
            <a:pPr fontAlgn="base">
              <a:spcBef>
                <a:spcPct val="0"/>
              </a:spcBef>
              <a:spcAft>
                <a:spcPct val="0"/>
              </a:spcAft>
            </a:pPr>
            <a:r>
              <a:rPr lang="en-US" sz="2400" dirty="0" smtClean="0">
                <a:solidFill>
                  <a:srgbClr val="000000"/>
                </a:solidFill>
                <a:cs typeface="Arial" pitchFamily="34" charset="0"/>
              </a:rPr>
              <a:t>Overall Cost of Substitution (75% Conversion): </a:t>
            </a:r>
            <a:r>
              <a:rPr lang="en-US" sz="2400" dirty="0">
                <a:solidFill>
                  <a:srgbClr val="000000"/>
                </a:solidFill>
                <a:cs typeface="Arial" pitchFamily="34" charset="0"/>
              </a:rPr>
              <a:t>$</a:t>
            </a:r>
            <a:r>
              <a:rPr lang="en-US" sz="2400" dirty="0" smtClean="0">
                <a:solidFill>
                  <a:srgbClr val="000000"/>
                </a:solidFill>
                <a:cs typeface="Arial" pitchFamily="34" charset="0"/>
              </a:rPr>
              <a:t>52,284,192</a:t>
            </a:r>
          </a:p>
          <a:p>
            <a:pPr fontAlgn="base">
              <a:spcBef>
                <a:spcPct val="0"/>
              </a:spcBef>
              <a:spcAft>
                <a:spcPct val="0"/>
              </a:spcAft>
            </a:pPr>
            <a:r>
              <a:rPr lang="en-US" sz="2400" dirty="0" smtClean="0">
                <a:solidFill>
                  <a:srgbClr val="000000"/>
                </a:solidFill>
                <a:cs typeface="Arial" pitchFamily="34" charset="0"/>
              </a:rPr>
              <a:t>Overall Cost of Substitution (50% Conversion): </a:t>
            </a:r>
            <a:r>
              <a:rPr lang="en-US" sz="2400" dirty="0">
                <a:solidFill>
                  <a:srgbClr val="000000"/>
                </a:solidFill>
                <a:cs typeface="Arial" pitchFamily="34" charset="0"/>
              </a:rPr>
              <a:t>$</a:t>
            </a:r>
            <a:r>
              <a:rPr lang="en-US" sz="2400" dirty="0" smtClean="0">
                <a:solidFill>
                  <a:srgbClr val="000000"/>
                </a:solidFill>
                <a:cs typeface="Arial" pitchFamily="34" charset="0"/>
              </a:rPr>
              <a:t>34,856,128</a:t>
            </a:r>
          </a:p>
          <a:p>
            <a:pPr fontAlgn="base">
              <a:spcBef>
                <a:spcPct val="0"/>
              </a:spcBef>
              <a:spcAft>
                <a:spcPct val="0"/>
              </a:spcAft>
            </a:pPr>
            <a:r>
              <a:rPr lang="en-US" sz="2400" dirty="0" smtClean="0">
                <a:solidFill>
                  <a:srgbClr val="000000"/>
                </a:solidFill>
                <a:cs typeface="Arial" pitchFamily="34" charset="0"/>
              </a:rPr>
              <a:t>Overall Percent Change</a:t>
            </a:r>
            <a:r>
              <a:rPr lang="en-US" sz="2400" smtClean="0">
                <a:solidFill>
                  <a:srgbClr val="000000"/>
                </a:solidFill>
                <a:cs typeface="Arial" pitchFamily="34" charset="0"/>
              </a:rPr>
              <a:t>: 543.16% </a:t>
            </a:r>
            <a:r>
              <a:rPr lang="en-US" sz="2400" dirty="0" smtClean="0">
                <a:solidFill>
                  <a:srgbClr val="000000"/>
                </a:solidFill>
                <a:cs typeface="Arial" pitchFamily="34" charset="0"/>
              </a:rPr>
              <a:t>Increase in Cost</a:t>
            </a:r>
          </a:p>
          <a:p>
            <a:pPr fontAlgn="base">
              <a:spcBef>
                <a:spcPct val="0"/>
              </a:spcBef>
              <a:spcAft>
                <a:spcPct val="0"/>
              </a:spcAft>
            </a:pPr>
            <a:r>
              <a:rPr lang="en-US" sz="2400" dirty="0" smtClean="0">
                <a:solidFill>
                  <a:srgbClr val="000000"/>
                </a:solidFill>
                <a:cs typeface="Arial" pitchFamily="34" charset="0"/>
              </a:rPr>
              <a:t>Overall Possible Patient Impact: Approximately 34,574 Patients</a:t>
            </a:r>
            <a:endParaRPr lang="en-US" sz="2400" dirty="0">
              <a:solidFill>
                <a:srgbClr val="000000"/>
              </a:solidFill>
              <a:cs typeface="Arial" pitchFamily="34" charset="0"/>
            </a:endParaRPr>
          </a:p>
        </p:txBody>
      </p:sp>
    </p:spTree>
    <p:extLst>
      <p:ext uri="{BB962C8B-B14F-4D97-AF65-F5344CB8AC3E}">
        <p14:creationId xmlns:p14="http://schemas.microsoft.com/office/powerpoint/2010/main" val="157681908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Promulgation of Regulation and Formulary</a:t>
            </a:r>
            <a:endParaRPr lang="en-US" dirty="0"/>
          </a:p>
        </p:txBody>
      </p:sp>
      <p:sp>
        <p:nvSpPr>
          <p:cNvPr id="3" name="Content Placeholder 2"/>
          <p:cNvSpPr>
            <a:spLocks noGrp="1"/>
          </p:cNvSpPr>
          <p:nvPr>
            <p:ph idx="1"/>
          </p:nvPr>
        </p:nvSpPr>
        <p:spPr>
          <a:xfrm>
            <a:off x="209549" y="1314450"/>
            <a:ext cx="8658225" cy="4811713"/>
          </a:xfrm>
        </p:spPr>
        <p:txBody>
          <a:bodyPr/>
          <a:lstStyle/>
          <a:p>
            <a:pPr marL="0" indent="0">
              <a:buNone/>
            </a:pPr>
            <a:r>
              <a:rPr lang="en-US" sz="2000" dirty="0" smtClean="0"/>
              <a:t>History</a:t>
            </a:r>
          </a:p>
          <a:p>
            <a:pPr>
              <a:buFont typeface="Arial" panose="020B0604020202020204" pitchFamily="34" charset="0"/>
              <a:buChar char="•"/>
            </a:pPr>
            <a:r>
              <a:rPr lang="en-US" sz="2000" dirty="0" smtClean="0"/>
              <a:t>Proposed 105 </a:t>
            </a:r>
            <a:r>
              <a:rPr lang="en-US" sz="2000" dirty="0"/>
              <a:t>CMR 720, </a:t>
            </a:r>
            <a:r>
              <a:rPr lang="en-US" sz="2000" i="1" dirty="0"/>
              <a:t>List of Interchangeable Drug </a:t>
            </a:r>
            <a:r>
              <a:rPr lang="en-US" sz="2000" i="1" dirty="0" smtClean="0"/>
              <a:t>Products, </a:t>
            </a:r>
            <a:r>
              <a:rPr lang="en-US" sz="2000" dirty="0" smtClean="0"/>
              <a:t>including draft formulary, as redrafted, to the Public Health </a:t>
            </a:r>
            <a:r>
              <a:rPr lang="en-US" sz="2000" dirty="0"/>
              <a:t>Council (</a:t>
            </a:r>
            <a:r>
              <a:rPr lang="en-US" sz="2000" dirty="0" smtClean="0"/>
              <a:t>11/9/2016)</a:t>
            </a:r>
          </a:p>
          <a:p>
            <a:pPr>
              <a:buFont typeface="Arial" panose="020B0604020202020204" pitchFamily="34" charset="0"/>
              <a:buChar char="•"/>
            </a:pPr>
            <a:r>
              <a:rPr lang="en-US" sz="2000" dirty="0" smtClean="0"/>
              <a:t>Public hearing held on proposed changes to regulation (1/19/2017)</a:t>
            </a:r>
          </a:p>
          <a:p>
            <a:pPr marL="0" indent="0">
              <a:buNone/>
            </a:pPr>
            <a:r>
              <a:rPr lang="en-US" sz="2000" dirty="0" smtClean="0"/>
              <a:t>Current</a:t>
            </a:r>
          </a:p>
          <a:p>
            <a:pPr>
              <a:buFont typeface="Arial" panose="020B0604020202020204" pitchFamily="34" charset="0"/>
              <a:buChar char="•"/>
            </a:pPr>
            <a:r>
              <a:rPr lang="en-US" sz="2000" dirty="0" smtClean="0"/>
              <a:t>DPH staff is reviewing comments and further amending as appropriate.</a:t>
            </a:r>
          </a:p>
          <a:p>
            <a:pPr marL="0" indent="0">
              <a:buNone/>
            </a:pPr>
            <a:r>
              <a:rPr lang="en-US" sz="2000" dirty="0" smtClean="0"/>
              <a:t>Pending</a:t>
            </a:r>
          </a:p>
          <a:p>
            <a:pPr>
              <a:buFont typeface="Arial" panose="020B0604020202020204" pitchFamily="34" charset="0"/>
              <a:buChar char="•"/>
            </a:pPr>
            <a:r>
              <a:rPr lang="en-US" sz="2000" dirty="0" smtClean="0"/>
              <a:t>DPH staff will present the final </a:t>
            </a:r>
            <a:r>
              <a:rPr lang="en-US" sz="2000" dirty="0"/>
              <a:t>draft regulation </a:t>
            </a:r>
            <a:r>
              <a:rPr lang="en-US" sz="2000" dirty="0" smtClean="0"/>
              <a:t>to </a:t>
            </a:r>
            <a:r>
              <a:rPr lang="en-US" sz="2000" dirty="0"/>
              <a:t>PHC </a:t>
            </a:r>
            <a:r>
              <a:rPr lang="en-US" sz="2000" dirty="0" smtClean="0"/>
              <a:t>for promulgation.</a:t>
            </a:r>
          </a:p>
          <a:p>
            <a:pPr>
              <a:buFont typeface="Arial" panose="020B0604020202020204" pitchFamily="34" charset="0"/>
              <a:buChar char="•"/>
            </a:pPr>
            <a:r>
              <a:rPr lang="en-US" sz="2000" dirty="0" smtClean="0"/>
              <a:t>Review by </a:t>
            </a:r>
            <a:r>
              <a:rPr lang="en-US" sz="2000" dirty="0"/>
              <a:t>Secretary of </a:t>
            </a:r>
            <a:r>
              <a:rPr lang="en-US" sz="2000" dirty="0" smtClean="0"/>
              <a:t>State </a:t>
            </a:r>
            <a:r>
              <a:rPr lang="en-US" sz="2000" dirty="0" smtClean="0">
                <a:sym typeface="Wingdings" panose="05000000000000000000" pitchFamily="2" charset="2"/>
              </a:rPr>
              <a:t> </a:t>
            </a:r>
            <a:r>
              <a:rPr lang="en-US" sz="2000" dirty="0"/>
              <a:t>Regulation becomes </a:t>
            </a:r>
            <a:r>
              <a:rPr lang="en-US" sz="2000" dirty="0" smtClean="0"/>
              <a:t>effective.</a:t>
            </a:r>
          </a:p>
          <a:p>
            <a:pPr marL="0" indent="0">
              <a:buNone/>
            </a:pPr>
            <a:r>
              <a:rPr lang="en-US" sz="2000" dirty="0" smtClean="0"/>
              <a:t>Next Step</a:t>
            </a:r>
          </a:p>
          <a:p>
            <a:pPr>
              <a:buFont typeface="Arial" panose="020B0604020202020204" pitchFamily="34" charset="0"/>
              <a:buChar char="•"/>
            </a:pPr>
            <a:r>
              <a:rPr lang="en-US" sz="2000" dirty="0" smtClean="0"/>
              <a:t>Issue guidance, including special substitution considerations, and the </a:t>
            </a:r>
            <a:r>
              <a:rPr lang="en-US" sz="2000" dirty="0"/>
              <a:t>requirements and process of </a:t>
            </a:r>
            <a:r>
              <a:rPr lang="en-US" sz="2000" dirty="0" smtClean="0"/>
              <a:t>substitution.</a:t>
            </a:r>
          </a:p>
          <a:p>
            <a:pPr>
              <a:buFont typeface="Arial" panose="020B0604020202020204" pitchFamily="34" charset="0"/>
              <a:buChar char="•"/>
            </a:pPr>
            <a:r>
              <a:rPr lang="en-US" sz="2000" dirty="0" smtClean="0"/>
              <a:t>Conduct prescriber education on abuse deterrent substitutes.</a:t>
            </a:r>
          </a:p>
        </p:txBody>
      </p:sp>
      <p:sp>
        <p:nvSpPr>
          <p:cNvPr id="4" name="Slide Number Placeholder 3"/>
          <p:cNvSpPr>
            <a:spLocks noGrp="1"/>
          </p:cNvSpPr>
          <p:nvPr>
            <p:ph type="sldNum" sz="quarter" idx="11"/>
          </p:nvPr>
        </p:nvSpPr>
        <p:spPr/>
        <p:txBody>
          <a:bodyPr/>
          <a:lstStyle/>
          <a:p>
            <a:pPr>
              <a:defRPr/>
            </a:pPr>
            <a:r>
              <a:rPr lang="en-US" altLang="en-US" smtClean="0"/>
              <a:t>Slide </a:t>
            </a:r>
            <a:fld id="{8DE3B031-7C70-4991-8DFB-9E9DDFF7991E}" type="slidenum">
              <a:rPr lang="en-US" altLang="en-US" smtClean="0"/>
              <a:pPr>
                <a:defRPr/>
              </a:pPr>
              <a:t>38</a:t>
            </a:fld>
            <a:endParaRPr lang="en-US" altLang="en-US" dirty="0"/>
          </a:p>
        </p:txBody>
      </p:sp>
    </p:spTree>
    <p:extLst>
      <p:ext uri="{BB962C8B-B14F-4D97-AF65-F5344CB8AC3E}">
        <p14:creationId xmlns:p14="http://schemas.microsoft.com/office/powerpoint/2010/main" val="20682153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Meeting Summary</a:t>
            </a:r>
            <a:endParaRPr lang="en-US" dirty="0"/>
          </a:p>
        </p:txBody>
      </p:sp>
      <p:sp>
        <p:nvSpPr>
          <p:cNvPr id="3" name="Content Placeholder 2"/>
          <p:cNvSpPr>
            <a:spLocks noGrp="1"/>
          </p:cNvSpPr>
          <p:nvPr>
            <p:ph idx="1"/>
          </p:nvPr>
        </p:nvSpPr>
        <p:spPr/>
        <p:txBody>
          <a:bodyPr/>
          <a:lstStyle/>
          <a:p>
            <a:r>
              <a:rPr lang="en-US" sz="2400" dirty="0" smtClean="0"/>
              <a:t>Meeting Recap</a:t>
            </a:r>
          </a:p>
          <a:p>
            <a:pPr>
              <a:buNone/>
            </a:pPr>
            <a:endParaRPr lang="en-US" sz="2400" dirty="0" smtClean="0"/>
          </a:p>
          <a:p>
            <a:r>
              <a:rPr lang="en-US" sz="2400" dirty="0" smtClean="0"/>
              <a:t>Review of takeaways</a:t>
            </a:r>
          </a:p>
          <a:p>
            <a:pPr>
              <a:buNone/>
            </a:pPr>
            <a:endParaRPr lang="en-US" sz="2400" dirty="0" smtClean="0"/>
          </a:p>
          <a:p>
            <a:r>
              <a:rPr lang="en-US" sz="2400" dirty="0" smtClean="0"/>
              <a:t>Next steps</a:t>
            </a:r>
          </a:p>
          <a:p>
            <a:endParaRPr lang="en-US" sz="2400" dirty="0"/>
          </a:p>
          <a:p>
            <a:r>
              <a:rPr lang="en-US" sz="2400" dirty="0" smtClean="0"/>
              <a:t>Upcoming Meetings</a:t>
            </a:r>
          </a:p>
          <a:p>
            <a:pPr marL="1371600" lvl="1" indent="-228600"/>
            <a:r>
              <a:rPr lang="en-US" sz="2000" dirty="0" smtClean="0">
                <a:solidFill>
                  <a:srgbClr val="0000FF"/>
                </a:solidFill>
              </a:rPr>
              <a:t>June 20, 2017		</a:t>
            </a:r>
          </a:p>
          <a:p>
            <a:pPr marL="1828800" lvl="2"/>
            <a:r>
              <a:rPr lang="en-US" sz="2000" dirty="0" smtClean="0">
                <a:solidFill>
                  <a:srgbClr val="0000FF"/>
                </a:solidFill>
              </a:rPr>
              <a:t>9:00AM-12:00PM</a:t>
            </a:r>
          </a:p>
          <a:p>
            <a:pPr marL="1828800" lvl="2"/>
            <a:r>
              <a:rPr lang="en-US" sz="2000" dirty="0">
                <a:solidFill>
                  <a:srgbClr val="0000FF"/>
                </a:solidFill>
              </a:rPr>
              <a:t>250 Washington </a:t>
            </a:r>
            <a:r>
              <a:rPr lang="en-US" sz="2000" dirty="0" smtClean="0">
                <a:solidFill>
                  <a:srgbClr val="0000FF"/>
                </a:solidFill>
              </a:rPr>
              <a:t>Street</a:t>
            </a:r>
          </a:p>
          <a:p>
            <a:pPr>
              <a:buNone/>
            </a:pPr>
            <a:endParaRPr lang="en-US" dirty="0" smtClean="0"/>
          </a:p>
        </p:txBody>
      </p:sp>
      <p:sp>
        <p:nvSpPr>
          <p:cNvPr id="4" name="Slide Number Placeholder 3"/>
          <p:cNvSpPr>
            <a:spLocks noGrp="1"/>
          </p:cNvSpPr>
          <p:nvPr>
            <p:ph type="sldNum" sz="quarter" idx="11"/>
          </p:nvPr>
        </p:nvSpPr>
        <p:spPr/>
        <p:txBody>
          <a:bodyPr/>
          <a:lstStyle/>
          <a:p>
            <a:pPr>
              <a:defRPr/>
            </a:pPr>
            <a:r>
              <a:rPr lang="en-US" altLang="en-US" dirty="0" smtClean="0"/>
              <a:t>Slide </a:t>
            </a:r>
            <a:fld id="{8DE3B031-7C70-4991-8DFB-9E9DDFF7991E}" type="slidenum">
              <a:rPr lang="en-US" altLang="en-US" smtClean="0"/>
              <a:pPr>
                <a:defRPr/>
              </a:pPr>
              <a:t>39</a:t>
            </a:fld>
            <a:endParaRPr lang="en-US" altLang="en-US" dirty="0"/>
          </a:p>
        </p:txBody>
      </p:sp>
    </p:spTree>
    <p:extLst>
      <p:ext uri="{BB962C8B-B14F-4D97-AF65-F5344CB8AC3E}">
        <p14:creationId xmlns:p14="http://schemas.microsoft.com/office/powerpoint/2010/main" val="2526741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51313" y="0"/>
            <a:ext cx="4818062" cy="1059543"/>
          </a:xfrm>
        </p:spPr>
        <p:txBody>
          <a:bodyPr/>
          <a:lstStyle/>
          <a:p>
            <a:r>
              <a:rPr lang="en-US" sz="2400" dirty="0" smtClean="0"/>
              <a:t/>
            </a:r>
            <a:br>
              <a:rPr lang="en-US" sz="2400" dirty="0" smtClean="0"/>
            </a:br>
            <a:r>
              <a:rPr lang="en-US" sz="2000" dirty="0" smtClean="0"/>
              <a:t>Potential IAD Drug Product Evaluation</a:t>
            </a:r>
            <a:r>
              <a:rPr lang="en-US" altLang="en-US" sz="2000" dirty="0"/>
              <a:t/>
            </a:r>
            <a:br>
              <a:rPr lang="en-US" altLang="en-US" sz="2000" dirty="0"/>
            </a:br>
            <a:r>
              <a:rPr lang="en-US" altLang="en-US" dirty="0" err="1" smtClean="0"/>
              <a:t>MorphaBond</a:t>
            </a:r>
            <a:r>
              <a:rPr lang="en-US" altLang="en-US" dirty="0" smtClean="0"/>
              <a:t> </a:t>
            </a:r>
            <a:r>
              <a:rPr lang="en-US" dirty="0" smtClean="0"/>
              <a:t>ER</a:t>
            </a:r>
            <a:r>
              <a:rPr lang="en-US" baseline="30000" dirty="0"/>
              <a:t>®</a:t>
            </a:r>
            <a:r>
              <a:rPr lang="en-US" sz="2000" dirty="0"/>
              <a:t/>
            </a:r>
            <a:br>
              <a:rPr lang="en-US" sz="2000" dirty="0"/>
            </a:br>
            <a:endParaRPr lang="en-US" sz="2000" dirty="0"/>
          </a:p>
        </p:txBody>
      </p:sp>
      <p:sp>
        <p:nvSpPr>
          <p:cNvPr id="3" name="Content Placeholder 2"/>
          <p:cNvSpPr>
            <a:spLocks noGrp="1"/>
          </p:cNvSpPr>
          <p:nvPr>
            <p:ph idx="1"/>
          </p:nvPr>
        </p:nvSpPr>
        <p:spPr>
          <a:xfrm>
            <a:off x="457200" y="1314450"/>
            <a:ext cx="8229600" cy="5289550"/>
          </a:xfrm>
        </p:spPr>
        <p:txBody>
          <a:bodyPr/>
          <a:lstStyle/>
          <a:p>
            <a:pPr marL="0" indent="0" algn="ctr">
              <a:buNone/>
            </a:pPr>
            <a:r>
              <a:rPr lang="en-US" b="1" dirty="0" err="1" smtClean="0"/>
              <a:t>MorphaBond</a:t>
            </a:r>
            <a:r>
              <a:rPr lang="en-US" b="1" dirty="0" smtClean="0"/>
              <a:t> </a:t>
            </a:r>
            <a:r>
              <a:rPr lang="en-US" b="1" dirty="0"/>
              <a:t>ER</a:t>
            </a:r>
            <a:r>
              <a:rPr lang="en-US" b="1" baseline="30000" dirty="0"/>
              <a:t>®</a:t>
            </a:r>
            <a:r>
              <a:rPr lang="en-US" b="1" dirty="0"/>
              <a:t> Monograph Review</a:t>
            </a:r>
          </a:p>
          <a:p>
            <a:r>
              <a:rPr lang="en-US" sz="2400" dirty="0" smtClean="0"/>
              <a:t>Morphine sulfate extended-release</a:t>
            </a:r>
            <a:endParaRPr lang="en-US" sz="2400" dirty="0"/>
          </a:p>
          <a:p>
            <a:r>
              <a:rPr lang="en-US" sz="2400" dirty="0"/>
              <a:t>ADF Property </a:t>
            </a:r>
          </a:p>
          <a:p>
            <a:pPr lvl="1"/>
            <a:r>
              <a:rPr lang="en-US" sz="2400" dirty="0" smtClean="0"/>
              <a:t>Physical/Chemical Barrier</a:t>
            </a:r>
          </a:p>
          <a:p>
            <a:pPr lvl="1"/>
            <a:r>
              <a:rPr lang="en-US" sz="2400" i="1" dirty="0" smtClean="0"/>
              <a:t>In vitro</a:t>
            </a:r>
            <a:r>
              <a:rPr lang="en-US" sz="2400" dirty="0" smtClean="0"/>
              <a:t> studies indicate intravenous abuse deterrence</a:t>
            </a:r>
            <a:endParaRPr lang="en-US" sz="2400" i="1" dirty="0"/>
          </a:p>
          <a:p>
            <a:pPr lvl="1"/>
            <a:r>
              <a:rPr lang="en-US" sz="2400" dirty="0"/>
              <a:t>Clinical abuse potential </a:t>
            </a:r>
            <a:r>
              <a:rPr lang="en-US" sz="2400" dirty="0" smtClean="0"/>
              <a:t>study </a:t>
            </a:r>
            <a:r>
              <a:rPr lang="en-US" sz="2400" dirty="0"/>
              <a:t>of the </a:t>
            </a:r>
            <a:r>
              <a:rPr lang="en-US" sz="2400" dirty="0" smtClean="0"/>
              <a:t>intranasal route</a:t>
            </a:r>
            <a:endParaRPr lang="en-US" sz="2400" dirty="0"/>
          </a:p>
          <a:p>
            <a:r>
              <a:rPr lang="en-US" sz="2400" dirty="0"/>
              <a:t>FDA Approval				</a:t>
            </a:r>
            <a:r>
              <a:rPr lang="en-US" sz="2400" dirty="0" smtClean="0"/>
              <a:t>October 2015</a:t>
            </a:r>
            <a:endParaRPr lang="en-US" sz="2400" dirty="0"/>
          </a:p>
          <a:p>
            <a:r>
              <a:rPr lang="en-US" sz="2400" dirty="0"/>
              <a:t>FDA ADF labeling approved		</a:t>
            </a:r>
            <a:r>
              <a:rPr lang="en-US" sz="2400" dirty="0" smtClean="0"/>
              <a:t>October 2015</a:t>
            </a:r>
            <a:endParaRPr lang="en-US" sz="2400" dirty="0"/>
          </a:p>
          <a:p>
            <a:r>
              <a:rPr lang="en-US" sz="2400" dirty="0"/>
              <a:t>Available Strengths </a:t>
            </a:r>
          </a:p>
          <a:p>
            <a:pPr lvl="1"/>
            <a:r>
              <a:rPr lang="en-US" sz="2400" dirty="0" smtClean="0"/>
              <a:t>15 mg, 30 mg, 60 mg, 100 mg</a:t>
            </a:r>
            <a:endParaRPr lang="en-US" sz="2400" dirty="0"/>
          </a:p>
        </p:txBody>
      </p:sp>
      <p:sp>
        <p:nvSpPr>
          <p:cNvPr id="4" name="Slide Number Placeholder 3"/>
          <p:cNvSpPr>
            <a:spLocks noGrp="1"/>
          </p:cNvSpPr>
          <p:nvPr>
            <p:ph type="sldNum" sz="quarter" idx="11"/>
          </p:nvPr>
        </p:nvSpPr>
        <p:spPr/>
        <p:txBody>
          <a:bodyPr/>
          <a:lstStyle/>
          <a:p>
            <a:pPr>
              <a:defRPr/>
            </a:pPr>
            <a:r>
              <a:rPr lang="en-US" altLang="en-US" smtClean="0">
                <a:solidFill>
                  <a:srgbClr val="000000"/>
                </a:solidFill>
              </a:rPr>
              <a:t>Slide </a:t>
            </a:r>
            <a:fld id="{8DE3B031-7C70-4991-8DFB-9E9DDFF7991E}" type="slidenum">
              <a:rPr lang="en-US" altLang="en-US" smtClean="0">
                <a:solidFill>
                  <a:srgbClr val="000000"/>
                </a:solidFill>
              </a:rPr>
              <a:pPr>
                <a:defRPr/>
              </a:pPr>
              <a:t>4</a:t>
            </a:fld>
            <a:endParaRPr lang="en-US" altLang="en-US" dirty="0">
              <a:solidFill>
                <a:srgbClr val="000000"/>
              </a:solidFill>
            </a:endParaRPr>
          </a:p>
        </p:txBody>
      </p:sp>
    </p:spTree>
    <p:extLst>
      <p:ext uri="{BB962C8B-B14F-4D97-AF65-F5344CB8AC3E}">
        <p14:creationId xmlns:p14="http://schemas.microsoft.com/office/powerpoint/2010/main" val="20665380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dirty="0">
                <a:solidFill>
                  <a:srgbClr val="FFFFFF"/>
                </a:solidFill>
              </a:rPr>
              <a:t>Potential IAD Drug Product Evaluation</a:t>
            </a:r>
            <a:r>
              <a:rPr lang="en-US" altLang="en-US" sz="2000" dirty="0">
                <a:solidFill>
                  <a:srgbClr val="FFFFFF"/>
                </a:solidFill>
              </a:rPr>
              <a:t/>
            </a:r>
            <a:br>
              <a:rPr lang="en-US" altLang="en-US" sz="2000" dirty="0">
                <a:solidFill>
                  <a:srgbClr val="FFFFFF"/>
                </a:solidFill>
              </a:rPr>
            </a:br>
            <a:r>
              <a:rPr lang="en-US" altLang="en-US" dirty="0" err="1">
                <a:solidFill>
                  <a:srgbClr val="FFFFFF"/>
                </a:solidFill>
              </a:rPr>
              <a:t>MorphaBond</a:t>
            </a:r>
            <a:r>
              <a:rPr lang="en-US" altLang="en-US" dirty="0">
                <a:solidFill>
                  <a:srgbClr val="FFFFFF"/>
                </a:solidFill>
              </a:rPr>
              <a:t> </a:t>
            </a:r>
            <a:r>
              <a:rPr lang="en-US" dirty="0">
                <a:solidFill>
                  <a:srgbClr val="FFFFFF"/>
                </a:solidFill>
              </a:rPr>
              <a:t>ER</a:t>
            </a:r>
            <a:r>
              <a:rPr lang="en-US" baseline="30000" dirty="0">
                <a:solidFill>
                  <a:srgbClr val="FFFFFF"/>
                </a:solidFill>
              </a:rPr>
              <a:t>®</a:t>
            </a:r>
            <a:endParaRPr lang="en-US" dirty="0"/>
          </a:p>
        </p:txBody>
      </p:sp>
      <p:sp>
        <p:nvSpPr>
          <p:cNvPr id="3" name="Content Placeholder 2"/>
          <p:cNvSpPr>
            <a:spLocks noGrp="1"/>
          </p:cNvSpPr>
          <p:nvPr>
            <p:ph idx="1"/>
          </p:nvPr>
        </p:nvSpPr>
        <p:spPr/>
        <p:txBody>
          <a:bodyPr/>
          <a:lstStyle/>
          <a:p>
            <a:r>
              <a:rPr lang="en-US" sz="2000" dirty="0" err="1" smtClean="0"/>
              <a:t>MorphaBond</a:t>
            </a:r>
            <a:r>
              <a:rPr lang="en-US" sz="2000" dirty="0" smtClean="0"/>
              <a:t> ER</a:t>
            </a:r>
            <a:r>
              <a:rPr lang="en-US" sz="2000" baseline="30000" dirty="0" smtClean="0"/>
              <a:t>®</a:t>
            </a:r>
            <a:r>
              <a:rPr lang="en-US" sz="2000" dirty="0" smtClean="0"/>
              <a:t> is formulated as an extended-release tablet.</a:t>
            </a:r>
            <a:r>
              <a:rPr lang="en-US" sz="2000" baseline="30000" dirty="0" smtClean="0"/>
              <a:t>1</a:t>
            </a:r>
            <a:endParaRPr lang="en-US" sz="2000" dirty="0" smtClean="0"/>
          </a:p>
          <a:p>
            <a:r>
              <a:rPr lang="en-US" sz="2000" dirty="0" smtClean="0"/>
              <a:t>The abuse-deterrent technology platform is referred to as SentryBond</a:t>
            </a:r>
            <a:r>
              <a:rPr lang="en-US" sz="2000" baseline="30000" dirty="0" smtClean="0"/>
              <a:t>®</a:t>
            </a:r>
            <a:r>
              <a:rPr lang="en-US" sz="2000" dirty="0" smtClean="0"/>
              <a:t>.</a:t>
            </a:r>
            <a:r>
              <a:rPr lang="en-US" sz="2000" baseline="30000" dirty="0"/>
              <a:t>3</a:t>
            </a:r>
            <a:endParaRPr lang="en-US" sz="2000" dirty="0" smtClean="0"/>
          </a:p>
          <a:p>
            <a:r>
              <a:rPr lang="en-US" sz="2000" i="1" dirty="0" smtClean="0"/>
              <a:t>In vitro </a:t>
            </a:r>
            <a:r>
              <a:rPr lang="en-US" sz="2000" dirty="0" smtClean="0"/>
              <a:t>manipulation study data indicates that </a:t>
            </a:r>
            <a:r>
              <a:rPr lang="en-US" sz="2000" dirty="0" err="1" smtClean="0"/>
              <a:t>MorphaBond</a:t>
            </a:r>
            <a:r>
              <a:rPr lang="en-US" sz="2000" baseline="30000" dirty="0" smtClean="0"/>
              <a:t>®</a:t>
            </a:r>
            <a:r>
              <a:rPr lang="en-US" sz="2000" dirty="0" smtClean="0"/>
              <a:t> is difficult to crush or cut using most household tools.</a:t>
            </a:r>
            <a:r>
              <a:rPr lang="en-US" sz="2000" baseline="30000" dirty="0" smtClean="0"/>
              <a:t>2</a:t>
            </a:r>
            <a:endParaRPr lang="en-US" sz="2000" dirty="0" smtClean="0"/>
          </a:p>
          <a:p>
            <a:r>
              <a:rPr lang="en-US" sz="2000" dirty="0" smtClean="0"/>
              <a:t>Attempts to dissolve </a:t>
            </a:r>
            <a:r>
              <a:rPr lang="en-US" sz="2000" dirty="0" err="1" smtClean="0"/>
              <a:t>MorphaBond</a:t>
            </a:r>
            <a:r>
              <a:rPr lang="en-US" sz="2000" dirty="0" smtClean="0"/>
              <a:t> ER</a:t>
            </a:r>
            <a:r>
              <a:rPr lang="en-US" sz="2000" baseline="30000" dirty="0" smtClean="0"/>
              <a:t>®</a:t>
            </a:r>
            <a:r>
              <a:rPr lang="en-US" sz="2000" dirty="0" smtClean="0"/>
              <a:t> results in formation of a viscous material that is not syringeable.</a:t>
            </a:r>
            <a:r>
              <a:rPr lang="en-US" sz="2000" baseline="30000" dirty="0" smtClean="0"/>
              <a:t>2</a:t>
            </a:r>
            <a:endParaRPr lang="en-US" sz="2000" dirty="0" smtClean="0"/>
          </a:p>
          <a:p>
            <a:r>
              <a:rPr lang="en-US" sz="2000" dirty="0" smtClean="0"/>
              <a:t>Efforts to extract morphine from </a:t>
            </a:r>
            <a:r>
              <a:rPr lang="en-US" sz="2000" dirty="0" err="1" smtClean="0"/>
              <a:t>MorphaBond</a:t>
            </a:r>
            <a:r>
              <a:rPr lang="en-US" sz="2000" dirty="0" smtClean="0"/>
              <a:t> ER</a:t>
            </a:r>
            <a:r>
              <a:rPr lang="en-US" sz="2000" baseline="30000" dirty="0" smtClean="0"/>
              <a:t>®</a:t>
            </a:r>
            <a:r>
              <a:rPr lang="en-US" sz="2000" dirty="0" smtClean="0"/>
              <a:t> tablets in small volumes generally results in low yields over 30 minutes.</a:t>
            </a:r>
            <a:r>
              <a:rPr lang="en-US" sz="2000" baseline="30000" dirty="0" smtClean="0"/>
              <a:t>2</a:t>
            </a:r>
            <a:endParaRPr lang="en-US" sz="2000" dirty="0" smtClean="0"/>
          </a:p>
          <a:p>
            <a:r>
              <a:rPr lang="en-US" sz="2000" dirty="0" smtClean="0"/>
              <a:t>Extraction of morphine from </a:t>
            </a:r>
            <a:r>
              <a:rPr lang="en-US" sz="2000" dirty="0" err="1" smtClean="0"/>
              <a:t>MorphaBond</a:t>
            </a:r>
            <a:r>
              <a:rPr lang="en-US" sz="2000" dirty="0" smtClean="0"/>
              <a:t> ER</a:t>
            </a:r>
            <a:r>
              <a:rPr lang="en-US" sz="2000" baseline="30000" dirty="0" smtClean="0"/>
              <a:t>®</a:t>
            </a:r>
            <a:r>
              <a:rPr lang="en-US" sz="2000" dirty="0" smtClean="0"/>
              <a:t> in larger volumes is limited to 30 to 40% over 30 minutes in one household solvent.</a:t>
            </a:r>
            <a:r>
              <a:rPr lang="en-US" sz="2000" baseline="30000" dirty="0" smtClean="0"/>
              <a:t>2</a:t>
            </a:r>
            <a:endParaRPr lang="en-US" sz="2000" dirty="0" smtClean="0"/>
          </a:p>
          <a:p>
            <a:r>
              <a:rPr lang="en-US" sz="2000" dirty="0" smtClean="0"/>
              <a:t>An intranasal clinical abuse potential study indicates that crushed intranasal </a:t>
            </a:r>
            <a:r>
              <a:rPr lang="en-US" sz="2000" dirty="0" err="1" smtClean="0"/>
              <a:t>MorphaBond</a:t>
            </a:r>
            <a:r>
              <a:rPr lang="en-US" sz="2000" dirty="0" smtClean="0"/>
              <a:t> ER</a:t>
            </a:r>
            <a:r>
              <a:rPr lang="en-US" sz="2000" baseline="30000" dirty="0" smtClean="0"/>
              <a:t>®</a:t>
            </a:r>
            <a:r>
              <a:rPr lang="en-US" sz="2000" dirty="0" smtClean="0"/>
              <a:t> is associated with less drug liking than crushed intranasal MS </a:t>
            </a:r>
            <a:r>
              <a:rPr lang="en-US" sz="2000" dirty="0" err="1" smtClean="0"/>
              <a:t>Contin</a:t>
            </a:r>
            <a:r>
              <a:rPr lang="en-US" sz="2000" baseline="30000" dirty="0" smtClean="0"/>
              <a:t>®</a:t>
            </a:r>
            <a:r>
              <a:rPr lang="en-US" sz="2000" dirty="0" smtClean="0"/>
              <a:t>. </a:t>
            </a:r>
            <a:r>
              <a:rPr lang="en-US" sz="2000" baseline="30000" dirty="0" smtClean="0"/>
              <a:t>4</a:t>
            </a:r>
            <a:endParaRPr lang="en-US" sz="2000" dirty="0"/>
          </a:p>
        </p:txBody>
      </p:sp>
      <p:sp>
        <p:nvSpPr>
          <p:cNvPr id="4" name="Slide Number Placeholder 3"/>
          <p:cNvSpPr>
            <a:spLocks noGrp="1"/>
          </p:cNvSpPr>
          <p:nvPr>
            <p:ph type="sldNum" sz="quarter" idx="11"/>
          </p:nvPr>
        </p:nvSpPr>
        <p:spPr/>
        <p:txBody>
          <a:bodyPr/>
          <a:lstStyle/>
          <a:p>
            <a:pPr>
              <a:defRPr/>
            </a:pPr>
            <a:r>
              <a:rPr lang="en-US" altLang="en-US" smtClean="0">
                <a:solidFill>
                  <a:srgbClr val="000000"/>
                </a:solidFill>
              </a:rPr>
              <a:t>Slide </a:t>
            </a:r>
            <a:fld id="{8DE3B031-7C70-4991-8DFB-9E9DDFF7991E}" type="slidenum">
              <a:rPr lang="en-US" altLang="en-US" smtClean="0">
                <a:solidFill>
                  <a:srgbClr val="000000"/>
                </a:solidFill>
              </a:rPr>
              <a:pPr>
                <a:defRPr/>
              </a:pPr>
              <a:t>5</a:t>
            </a:fld>
            <a:endParaRPr lang="en-US" altLang="en-US" dirty="0">
              <a:solidFill>
                <a:srgbClr val="000000"/>
              </a:solidFill>
            </a:endParaRPr>
          </a:p>
        </p:txBody>
      </p:sp>
    </p:spTree>
    <p:extLst>
      <p:ext uri="{BB962C8B-B14F-4D97-AF65-F5344CB8AC3E}">
        <p14:creationId xmlns:p14="http://schemas.microsoft.com/office/powerpoint/2010/main" val="3020771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2058" y="0"/>
            <a:ext cx="5021942" cy="1152940"/>
          </a:xfrm>
        </p:spPr>
        <p:txBody>
          <a:bodyPr/>
          <a:lstStyle/>
          <a:p>
            <a:r>
              <a:rPr lang="en-US" sz="2000" dirty="0">
                <a:solidFill>
                  <a:srgbClr val="FFFFFF"/>
                </a:solidFill>
              </a:rPr>
              <a:t>Potential IAD Drug Product Evaluation</a:t>
            </a:r>
            <a:r>
              <a:rPr lang="en-US" altLang="en-US" sz="2000" dirty="0">
                <a:solidFill>
                  <a:srgbClr val="FFFFFF"/>
                </a:solidFill>
              </a:rPr>
              <a:t/>
            </a:r>
            <a:br>
              <a:rPr lang="en-US" altLang="en-US" sz="2000" dirty="0">
                <a:solidFill>
                  <a:srgbClr val="FFFFFF"/>
                </a:solidFill>
              </a:rPr>
            </a:br>
            <a:r>
              <a:rPr lang="en-US" altLang="en-US" dirty="0" err="1">
                <a:solidFill>
                  <a:srgbClr val="FFFFFF"/>
                </a:solidFill>
              </a:rPr>
              <a:t>MorphaBond</a:t>
            </a:r>
            <a:r>
              <a:rPr lang="en-US" altLang="en-US" dirty="0">
                <a:solidFill>
                  <a:srgbClr val="FFFFFF"/>
                </a:solidFill>
              </a:rPr>
              <a:t> </a:t>
            </a:r>
            <a:r>
              <a:rPr lang="en-US" dirty="0">
                <a:solidFill>
                  <a:srgbClr val="FFFFFF"/>
                </a:solidFill>
              </a:rPr>
              <a:t>ER</a:t>
            </a:r>
            <a:r>
              <a:rPr lang="en-US" baseline="30000" dirty="0">
                <a:solidFill>
                  <a:srgbClr val="FFFFFF"/>
                </a:solidFill>
              </a:rPr>
              <a:t>®</a:t>
            </a:r>
            <a:endParaRPr lang="en-US" dirty="0"/>
          </a:p>
        </p:txBody>
      </p:sp>
      <p:sp>
        <p:nvSpPr>
          <p:cNvPr id="3" name="Content Placeholder 2"/>
          <p:cNvSpPr>
            <a:spLocks noGrp="1"/>
          </p:cNvSpPr>
          <p:nvPr>
            <p:ph idx="1"/>
          </p:nvPr>
        </p:nvSpPr>
        <p:spPr>
          <a:xfrm>
            <a:off x="628650" y="1413163"/>
            <a:ext cx="7886700" cy="4880759"/>
          </a:xfrm>
        </p:spPr>
        <p:txBody>
          <a:bodyPr>
            <a:noAutofit/>
          </a:bodyPr>
          <a:lstStyle/>
          <a:p>
            <a:pPr>
              <a:spcBef>
                <a:spcPts val="0"/>
              </a:spcBef>
              <a:spcAft>
                <a:spcPts val="1200"/>
              </a:spcAft>
            </a:pPr>
            <a:r>
              <a:rPr lang="en-US" sz="2000" dirty="0"/>
              <a:t>Initial dose (opioid naïve adults): </a:t>
            </a:r>
            <a:r>
              <a:rPr lang="en-US" sz="2000" dirty="0" smtClean="0"/>
              <a:t>15 </a:t>
            </a:r>
            <a:r>
              <a:rPr lang="en-US" sz="2000" dirty="0"/>
              <a:t>mg every 12 </a:t>
            </a:r>
            <a:r>
              <a:rPr lang="en-US" sz="2000" dirty="0" smtClean="0"/>
              <a:t>hours.</a:t>
            </a:r>
            <a:r>
              <a:rPr lang="en-US" sz="2000" baseline="30000" dirty="0" smtClean="0"/>
              <a:t>1</a:t>
            </a:r>
            <a:endParaRPr lang="en-US" sz="2000" dirty="0"/>
          </a:p>
          <a:p>
            <a:pPr>
              <a:spcBef>
                <a:spcPts val="0"/>
              </a:spcBef>
              <a:spcAft>
                <a:spcPts val="1200"/>
              </a:spcAft>
            </a:pPr>
            <a:r>
              <a:rPr lang="en-US" sz="2000" dirty="0"/>
              <a:t>Initial dose (converting from other opioids):</a:t>
            </a:r>
            <a:r>
              <a:rPr lang="en-US" sz="2000" baseline="30000" dirty="0"/>
              <a:t> </a:t>
            </a:r>
            <a:r>
              <a:rPr lang="en-US" sz="2000" dirty="0" smtClean="0"/>
              <a:t>15 mg every 12 hours.</a:t>
            </a:r>
            <a:r>
              <a:rPr lang="en-US" sz="2000" baseline="30000" dirty="0" smtClean="0"/>
              <a:t>1</a:t>
            </a:r>
            <a:endParaRPr lang="en-US" sz="2000" baseline="30000" dirty="0"/>
          </a:p>
          <a:p>
            <a:pPr>
              <a:spcBef>
                <a:spcPts val="0"/>
              </a:spcBef>
              <a:spcAft>
                <a:spcPts val="1200"/>
              </a:spcAft>
            </a:pPr>
            <a:r>
              <a:rPr lang="en-US" sz="2000" dirty="0" smtClean="0"/>
              <a:t>Median </a:t>
            </a:r>
            <a:r>
              <a:rPr lang="en-US" sz="2000" dirty="0"/>
              <a:t>time to peak plasma concentration (</a:t>
            </a:r>
            <a:r>
              <a:rPr lang="en-US" sz="2000" dirty="0" err="1"/>
              <a:t>T</a:t>
            </a:r>
            <a:r>
              <a:rPr lang="en-US" sz="2000" baseline="-25000" dirty="0" err="1"/>
              <a:t>max</a:t>
            </a:r>
            <a:r>
              <a:rPr lang="en-US" sz="2000" dirty="0"/>
              <a:t>) of </a:t>
            </a:r>
            <a:r>
              <a:rPr lang="en-US" sz="2000" dirty="0" smtClean="0"/>
              <a:t>an intact </a:t>
            </a:r>
            <a:r>
              <a:rPr lang="en-US" sz="2000" dirty="0" err="1" smtClean="0"/>
              <a:t>MorphaBond</a:t>
            </a:r>
            <a:r>
              <a:rPr lang="en-US" sz="2000" dirty="0" smtClean="0"/>
              <a:t> ER</a:t>
            </a:r>
            <a:r>
              <a:rPr lang="en-US" sz="2000" baseline="30000" dirty="0" smtClean="0"/>
              <a:t>®</a:t>
            </a:r>
            <a:r>
              <a:rPr lang="en-US" sz="2000" dirty="0" smtClean="0"/>
              <a:t> tablet taken orally is </a:t>
            </a:r>
            <a:r>
              <a:rPr lang="en-US" sz="2000" dirty="0"/>
              <a:t>approximately </a:t>
            </a:r>
            <a:r>
              <a:rPr lang="en-US" sz="2000" dirty="0" smtClean="0"/>
              <a:t>1.6 hours.</a:t>
            </a:r>
            <a:r>
              <a:rPr lang="en-US" sz="2000" baseline="30000" dirty="0" smtClean="0"/>
              <a:t>2,9</a:t>
            </a:r>
            <a:endParaRPr lang="en-US" sz="2000" baseline="-25000" dirty="0"/>
          </a:p>
          <a:p>
            <a:pPr>
              <a:spcBef>
                <a:spcPts val="0"/>
              </a:spcBef>
              <a:spcAft>
                <a:spcPts val="1200"/>
              </a:spcAft>
            </a:pPr>
            <a:r>
              <a:rPr lang="en-US" sz="2000" dirty="0"/>
              <a:t>Median </a:t>
            </a:r>
            <a:r>
              <a:rPr lang="en-US" sz="2000" dirty="0" err="1"/>
              <a:t>T</a:t>
            </a:r>
            <a:r>
              <a:rPr lang="en-US" sz="2000" baseline="-25000" dirty="0" err="1"/>
              <a:t>max</a:t>
            </a:r>
            <a:r>
              <a:rPr lang="en-US" sz="2000" dirty="0"/>
              <a:t> for crushed </a:t>
            </a:r>
            <a:r>
              <a:rPr lang="en-US" sz="2000" dirty="0" err="1" smtClean="0"/>
              <a:t>MorphaBond</a:t>
            </a:r>
            <a:r>
              <a:rPr lang="en-US" sz="2000" dirty="0" smtClean="0"/>
              <a:t> </a:t>
            </a:r>
            <a:r>
              <a:rPr lang="en-US" sz="2000" dirty="0"/>
              <a:t>ER</a:t>
            </a:r>
            <a:r>
              <a:rPr lang="en-US" sz="2000" baseline="30000" dirty="0"/>
              <a:t>®</a:t>
            </a:r>
            <a:r>
              <a:rPr lang="en-US" sz="2000" dirty="0"/>
              <a:t> </a:t>
            </a:r>
            <a:r>
              <a:rPr lang="en-US" sz="2000" dirty="0" smtClean="0"/>
              <a:t>tablets used </a:t>
            </a:r>
            <a:r>
              <a:rPr lang="en-US" sz="2000" dirty="0" err="1" smtClean="0"/>
              <a:t>intranasally</a:t>
            </a:r>
            <a:r>
              <a:rPr lang="en-US" sz="2000" dirty="0" smtClean="0"/>
              <a:t> is also approximately </a:t>
            </a:r>
            <a:r>
              <a:rPr lang="en-US" sz="2000" dirty="0"/>
              <a:t>1</a:t>
            </a:r>
            <a:r>
              <a:rPr lang="en-US" sz="2000" dirty="0" smtClean="0"/>
              <a:t>.6 hours; however, the plasma exposure (AUC) to morphine and morphine-6-glucuronide is approximately 37% lower than when taken intact orally.</a:t>
            </a:r>
            <a:r>
              <a:rPr lang="en-US" sz="2000" baseline="30000" dirty="0" smtClean="0"/>
              <a:t>2,9</a:t>
            </a:r>
            <a:endParaRPr lang="en-US" sz="2000" dirty="0"/>
          </a:p>
          <a:p>
            <a:pPr>
              <a:spcBef>
                <a:spcPts val="0"/>
              </a:spcBef>
              <a:spcAft>
                <a:spcPts val="1200"/>
              </a:spcAft>
            </a:pPr>
            <a:r>
              <a:rPr lang="en-US" sz="2000" i="1" dirty="0" smtClean="0"/>
              <a:t>In vitro </a:t>
            </a:r>
            <a:r>
              <a:rPr lang="en-US" sz="2000" dirty="0" smtClean="0"/>
              <a:t>data indicates </a:t>
            </a:r>
            <a:r>
              <a:rPr lang="en-US" sz="2000" dirty="0" err="1" smtClean="0"/>
              <a:t>MorphaBond</a:t>
            </a:r>
            <a:r>
              <a:rPr lang="en-US" sz="2000" dirty="0" smtClean="0"/>
              <a:t> ER</a:t>
            </a:r>
            <a:r>
              <a:rPr lang="en-US" sz="2000" baseline="30000" dirty="0" smtClean="0"/>
              <a:t>®</a:t>
            </a:r>
            <a:r>
              <a:rPr lang="en-US" sz="2000" dirty="0" smtClean="0"/>
              <a:t> does not have a dose-dumping effect; therefore, the FDA did not require an </a:t>
            </a:r>
            <a:r>
              <a:rPr lang="en-US" sz="2000" i="1" dirty="0" smtClean="0"/>
              <a:t>in vivo</a:t>
            </a:r>
            <a:r>
              <a:rPr lang="en-US" sz="2000" dirty="0" smtClean="0"/>
              <a:t> alcohol dose-dumping study.</a:t>
            </a:r>
            <a:r>
              <a:rPr lang="en-US" sz="2000" baseline="30000" dirty="0" smtClean="0"/>
              <a:t>9</a:t>
            </a:r>
          </a:p>
          <a:p>
            <a:pPr>
              <a:spcBef>
                <a:spcPts val="0"/>
              </a:spcBef>
              <a:spcAft>
                <a:spcPts val="1200"/>
              </a:spcAft>
            </a:pPr>
            <a:r>
              <a:rPr lang="en-US" sz="2000" dirty="0" smtClean="0"/>
              <a:t>Administration </a:t>
            </a:r>
            <a:r>
              <a:rPr lang="en-US" sz="2000" dirty="0"/>
              <a:t>of </a:t>
            </a:r>
            <a:r>
              <a:rPr lang="en-US" sz="2000" dirty="0" err="1"/>
              <a:t>MorphaBond</a:t>
            </a:r>
            <a:r>
              <a:rPr lang="en-US" sz="2000" dirty="0"/>
              <a:t> ER</a:t>
            </a:r>
            <a:r>
              <a:rPr lang="en-US" sz="2000" baseline="30000" dirty="0"/>
              <a:t>®</a:t>
            </a:r>
            <a:r>
              <a:rPr lang="en-US" sz="2000" dirty="0"/>
              <a:t> </a:t>
            </a:r>
            <a:r>
              <a:rPr lang="en-US" sz="2000" dirty="0" smtClean="0"/>
              <a:t>with a high fat meal resulted in a 33% increase in peak plasma concentration (</a:t>
            </a:r>
            <a:r>
              <a:rPr lang="en-US" sz="2000" dirty="0" err="1" smtClean="0"/>
              <a:t>C</a:t>
            </a:r>
            <a:r>
              <a:rPr lang="en-US" sz="2000" baseline="-25000" dirty="0" err="1" smtClean="0"/>
              <a:t>max</a:t>
            </a:r>
            <a:r>
              <a:rPr lang="en-US" sz="2000" dirty="0" smtClean="0"/>
              <a:t>), but no change in AUC compared to </a:t>
            </a:r>
            <a:r>
              <a:rPr lang="en-US" sz="2000" smtClean="0"/>
              <a:t>fasted state.</a:t>
            </a:r>
            <a:r>
              <a:rPr lang="en-US" sz="2000" baseline="30000" smtClean="0"/>
              <a:t>1</a:t>
            </a:r>
            <a:endParaRPr lang="en-US" sz="2000" dirty="0"/>
          </a:p>
        </p:txBody>
      </p:sp>
      <p:sp>
        <p:nvSpPr>
          <p:cNvPr id="4" name="Slide Number Placeholder 3"/>
          <p:cNvSpPr>
            <a:spLocks noGrp="1"/>
          </p:cNvSpPr>
          <p:nvPr>
            <p:ph type="sldNum" sz="quarter" idx="11"/>
          </p:nvPr>
        </p:nvSpPr>
        <p:spPr/>
        <p:txBody>
          <a:bodyPr/>
          <a:lstStyle/>
          <a:p>
            <a:pPr>
              <a:defRPr/>
            </a:pPr>
            <a:r>
              <a:rPr lang="en-US" altLang="en-US" smtClean="0">
                <a:solidFill>
                  <a:srgbClr val="000000"/>
                </a:solidFill>
              </a:rPr>
              <a:t>Slide </a:t>
            </a:r>
            <a:fld id="{8DE3B031-7C70-4991-8DFB-9E9DDFF7991E}" type="slidenum">
              <a:rPr lang="en-US" altLang="en-US" smtClean="0">
                <a:solidFill>
                  <a:srgbClr val="000000"/>
                </a:solidFill>
              </a:rPr>
              <a:pPr>
                <a:defRPr/>
              </a:pPr>
              <a:t>6</a:t>
            </a:fld>
            <a:endParaRPr lang="en-US" altLang="en-US" dirty="0">
              <a:solidFill>
                <a:srgbClr val="000000"/>
              </a:solidFill>
            </a:endParaRPr>
          </a:p>
        </p:txBody>
      </p:sp>
    </p:spTree>
    <p:extLst>
      <p:ext uri="{BB962C8B-B14F-4D97-AF65-F5344CB8AC3E}">
        <p14:creationId xmlns:p14="http://schemas.microsoft.com/office/powerpoint/2010/main" val="9867342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dirty="0">
                <a:solidFill>
                  <a:srgbClr val="FFFFFF"/>
                </a:solidFill>
              </a:rPr>
              <a:t>Potential IAD Drug Product Evaluation</a:t>
            </a:r>
            <a:r>
              <a:rPr lang="en-US" altLang="en-US" dirty="0">
                <a:solidFill>
                  <a:srgbClr val="FFFFFF"/>
                </a:solidFill>
              </a:rPr>
              <a:t/>
            </a:r>
            <a:br>
              <a:rPr lang="en-US" altLang="en-US" dirty="0">
                <a:solidFill>
                  <a:srgbClr val="FFFFFF"/>
                </a:solidFill>
              </a:rPr>
            </a:br>
            <a:r>
              <a:rPr lang="en-US" altLang="en-US" dirty="0" err="1">
                <a:solidFill>
                  <a:srgbClr val="FFFFFF"/>
                </a:solidFill>
              </a:rPr>
              <a:t>MorphaBond</a:t>
            </a:r>
            <a:r>
              <a:rPr lang="en-US" altLang="en-US" dirty="0">
                <a:solidFill>
                  <a:srgbClr val="FFFFFF"/>
                </a:solidFill>
              </a:rPr>
              <a:t> </a:t>
            </a:r>
            <a:r>
              <a:rPr lang="en-US" dirty="0">
                <a:solidFill>
                  <a:srgbClr val="FFFFFF"/>
                </a:solidFill>
              </a:rPr>
              <a:t>ER</a:t>
            </a:r>
            <a:r>
              <a:rPr lang="en-US" baseline="30000" dirty="0">
                <a:solidFill>
                  <a:srgbClr val="FFFFFF"/>
                </a:solidFill>
              </a:rPr>
              <a:t>®</a:t>
            </a:r>
            <a:endParaRPr lang="en-US" dirty="0"/>
          </a:p>
        </p:txBody>
      </p:sp>
      <p:sp>
        <p:nvSpPr>
          <p:cNvPr id="3" name="Content Placeholder 2"/>
          <p:cNvSpPr>
            <a:spLocks noGrp="1"/>
          </p:cNvSpPr>
          <p:nvPr>
            <p:ph idx="1"/>
          </p:nvPr>
        </p:nvSpPr>
        <p:spPr/>
        <p:txBody>
          <a:bodyPr/>
          <a:lstStyle/>
          <a:p>
            <a:pPr lvl="0"/>
            <a:r>
              <a:rPr lang="en-US" sz="2800" dirty="0" err="1" smtClean="0">
                <a:solidFill>
                  <a:srgbClr val="000000"/>
                </a:solidFill>
              </a:rPr>
              <a:t>MorphaBond</a:t>
            </a:r>
            <a:r>
              <a:rPr lang="en-US" sz="2800" dirty="0" smtClean="0">
                <a:solidFill>
                  <a:srgbClr val="000000"/>
                </a:solidFill>
              </a:rPr>
              <a:t> </a:t>
            </a:r>
            <a:r>
              <a:rPr lang="en-US" sz="2800" dirty="0">
                <a:solidFill>
                  <a:srgbClr val="000000"/>
                </a:solidFill>
              </a:rPr>
              <a:t>ER</a:t>
            </a:r>
            <a:r>
              <a:rPr lang="en-US" sz="2800" baseline="30000" dirty="0">
                <a:solidFill>
                  <a:srgbClr val="000000"/>
                </a:solidFill>
              </a:rPr>
              <a:t>®</a:t>
            </a:r>
            <a:r>
              <a:rPr lang="en-US" sz="2800" dirty="0">
                <a:solidFill>
                  <a:srgbClr val="000000"/>
                </a:solidFill>
              </a:rPr>
              <a:t> is subject to the requirements of the Extended-Release and Long-Acting (ER/LA) Risk Evaluation and Mitigation Strategies (REMS) program.</a:t>
            </a:r>
            <a:r>
              <a:rPr lang="en-US" sz="2800" baseline="30000" dirty="0">
                <a:solidFill>
                  <a:srgbClr val="000000"/>
                </a:solidFill>
              </a:rPr>
              <a:t>2</a:t>
            </a:r>
          </a:p>
          <a:p>
            <a:r>
              <a:rPr lang="en-US" sz="2800" dirty="0" smtClean="0"/>
              <a:t>There was no advisory committee meeting prior to approval of </a:t>
            </a:r>
            <a:r>
              <a:rPr lang="en-US" sz="2800" dirty="0" err="1" smtClean="0"/>
              <a:t>MorphaBond</a:t>
            </a:r>
            <a:r>
              <a:rPr lang="en-US" sz="2800" dirty="0" smtClean="0"/>
              <a:t> ER</a:t>
            </a:r>
            <a:r>
              <a:rPr lang="en-US" sz="2800" baseline="30000" dirty="0" smtClean="0"/>
              <a:t>®</a:t>
            </a:r>
            <a:r>
              <a:rPr lang="en-US" sz="2800" dirty="0" smtClean="0"/>
              <a:t>.</a:t>
            </a:r>
          </a:p>
          <a:p>
            <a:r>
              <a:rPr lang="en-US" sz="2800" dirty="0"/>
              <a:t>Final report submissions of formal observational studies, intended to determine if the abuse-deterrent properties of </a:t>
            </a:r>
            <a:r>
              <a:rPr lang="en-US" sz="2800" dirty="0" err="1"/>
              <a:t>Troxyca</a:t>
            </a:r>
            <a:r>
              <a:rPr lang="en-US" sz="2800" dirty="0"/>
              <a:t> ER® reduce abuse in the community, are due to the FDA in </a:t>
            </a:r>
            <a:r>
              <a:rPr lang="en-US" sz="2800" dirty="0" smtClean="0"/>
              <a:t>February </a:t>
            </a:r>
            <a:r>
              <a:rPr lang="en-US" sz="2800" dirty="0"/>
              <a:t>of </a:t>
            </a:r>
            <a:r>
              <a:rPr lang="en-US" sz="2800" dirty="0" smtClean="0"/>
              <a:t>2021.</a:t>
            </a:r>
            <a:r>
              <a:rPr lang="en-US" sz="2800" baseline="30000" dirty="0"/>
              <a:t>9</a:t>
            </a:r>
            <a:endParaRPr lang="en-US" sz="2800" dirty="0"/>
          </a:p>
          <a:p>
            <a:endParaRPr lang="en-US" dirty="0"/>
          </a:p>
        </p:txBody>
      </p:sp>
      <p:sp>
        <p:nvSpPr>
          <p:cNvPr id="4" name="Slide Number Placeholder 3"/>
          <p:cNvSpPr>
            <a:spLocks noGrp="1"/>
          </p:cNvSpPr>
          <p:nvPr>
            <p:ph type="sldNum" sz="quarter" idx="11"/>
          </p:nvPr>
        </p:nvSpPr>
        <p:spPr/>
        <p:txBody>
          <a:bodyPr/>
          <a:lstStyle/>
          <a:p>
            <a:pPr>
              <a:defRPr/>
            </a:pPr>
            <a:r>
              <a:rPr lang="en-US" altLang="en-US" smtClean="0">
                <a:solidFill>
                  <a:srgbClr val="000000"/>
                </a:solidFill>
              </a:rPr>
              <a:t>Slide </a:t>
            </a:r>
            <a:fld id="{8DE3B031-7C70-4991-8DFB-9E9DDFF7991E}" type="slidenum">
              <a:rPr lang="en-US" altLang="en-US" smtClean="0">
                <a:solidFill>
                  <a:srgbClr val="000000"/>
                </a:solidFill>
              </a:rPr>
              <a:pPr>
                <a:defRPr/>
              </a:pPr>
              <a:t>7</a:t>
            </a:fld>
            <a:endParaRPr lang="en-US" altLang="en-US" dirty="0">
              <a:solidFill>
                <a:srgbClr val="000000"/>
              </a:solidFill>
            </a:endParaRPr>
          </a:p>
        </p:txBody>
      </p:sp>
    </p:spTree>
    <p:extLst>
      <p:ext uri="{BB962C8B-B14F-4D97-AF65-F5344CB8AC3E}">
        <p14:creationId xmlns:p14="http://schemas.microsoft.com/office/powerpoint/2010/main" val="5222061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dirty="0">
                <a:solidFill>
                  <a:srgbClr val="FFFFFF"/>
                </a:solidFill>
              </a:rPr>
              <a:t>Potential IAD Drug Product Evaluation</a:t>
            </a:r>
            <a:r>
              <a:rPr lang="en-US" altLang="en-US" dirty="0">
                <a:solidFill>
                  <a:srgbClr val="FFFFFF"/>
                </a:solidFill>
              </a:rPr>
              <a:t/>
            </a:r>
            <a:br>
              <a:rPr lang="en-US" altLang="en-US" dirty="0">
                <a:solidFill>
                  <a:srgbClr val="FFFFFF"/>
                </a:solidFill>
              </a:rPr>
            </a:br>
            <a:r>
              <a:rPr lang="en-US" altLang="en-US" dirty="0" err="1">
                <a:solidFill>
                  <a:srgbClr val="FFFFFF"/>
                </a:solidFill>
              </a:rPr>
              <a:t>MorphaBond</a:t>
            </a:r>
            <a:r>
              <a:rPr lang="en-US" altLang="en-US" dirty="0">
                <a:solidFill>
                  <a:srgbClr val="FFFFFF"/>
                </a:solidFill>
              </a:rPr>
              <a:t> </a:t>
            </a:r>
            <a:r>
              <a:rPr lang="en-US" dirty="0">
                <a:solidFill>
                  <a:srgbClr val="FFFFFF"/>
                </a:solidFill>
              </a:rPr>
              <a:t>ER</a:t>
            </a:r>
            <a:r>
              <a:rPr lang="en-US" baseline="30000" dirty="0">
                <a:solidFill>
                  <a:srgbClr val="FFFFFF"/>
                </a:solidFill>
              </a:rPr>
              <a:t>®</a:t>
            </a:r>
            <a:endParaRPr lang="en-US" dirty="0"/>
          </a:p>
        </p:txBody>
      </p:sp>
      <p:sp>
        <p:nvSpPr>
          <p:cNvPr id="3" name="Content Placeholder 2"/>
          <p:cNvSpPr>
            <a:spLocks noGrp="1"/>
          </p:cNvSpPr>
          <p:nvPr>
            <p:ph idx="1"/>
          </p:nvPr>
        </p:nvSpPr>
        <p:spPr>
          <a:xfrm>
            <a:off x="457200" y="1314450"/>
            <a:ext cx="8229600" cy="5210720"/>
          </a:xfrm>
        </p:spPr>
        <p:txBody>
          <a:bodyPr/>
          <a:lstStyle/>
          <a:p>
            <a:pPr marL="0" indent="0" algn="ctr">
              <a:buNone/>
            </a:pPr>
            <a:r>
              <a:rPr lang="en-US" sz="2800" b="1" dirty="0" err="1" smtClean="0"/>
              <a:t>MorphaBond</a:t>
            </a:r>
            <a:r>
              <a:rPr lang="en-US" sz="2800" b="1" dirty="0" smtClean="0"/>
              <a:t> </a:t>
            </a:r>
            <a:r>
              <a:rPr lang="en-US" sz="2800" b="1" dirty="0"/>
              <a:t>ER</a:t>
            </a:r>
            <a:r>
              <a:rPr lang="en-US" sz="2800" b="1" baseline="30000" dirty="0"/>
              <a:t>®  </a:t>
            </a:r>
            <a:r>
              <a:rPr lang="en-US" sz="2800" b="1" dirty="0"/>
              <a:t>Summary</a:t>
            </a:r>
          </a:p>
          <a:p>
            <a:endParaRPr lang="en-US" sz="2400" dirty="0"/>
          </a:p>
          <a:p>
            <a:r>
              <a:rPr lang="en-US" sz="2800" dirty="0"/>
              <a:t>Chemical name		</a:t>
            </a:r>
            <a:r>
              <a:rPr lang="en-US" sz="2800" dirty="0" smtClean="0"/>
              <a:t>morphine sulfate</a:t>
            </a:r>
          </a:p>
          <a:p>
            <a:r>
              <a:rPr lang="en-US" sz="2800" dirty="0" smtClean="0"/>
              <a:t>Dosage </a:t>
            </a:r>
            <a:r>
              <a:rPr lang="en-US" sz="2800" dirty="0"/>
              <a:t>form		Extended-release </a:t>
            </a:r>
            <a:r>
              <a:rPr lang="en-US" sz="2800" dirty="0" smtClean="0"/>
              <a:t>tablet</a:t>
            </a:r>
            <a:endParaRPr lang="en-US" sz="2800" dirty="0"/>
          </a:p>
          <a:p>
            <a:r>
              <a:rPr lang="en-US" sz="2800" dirty="0"/>
              <a:t>Formulation		</a:t>
            </a:r>
            <a:r>
              <a:rPr lang="en-US" sz="2800" dirty="0" err="1" smtClean="0"/>
              <a:t>SentryBond</a:t>
            </a:r>
            <a:r>
              <a:rPr lang="en-US" sz="2800" baseline="30000" dirty="0" smtClean="0"/>
              <a:t>®</a:t>
            </a:r>
            <a:r>
              <a:rPr lang="en-US" sz="2800" dirty="0" smtClean="0"/>
              <a:t> tablet   					technology</a:t>
            </a:r>
          </a:p>
          <a:p>
            <a:r>
              <a:rPr lang="en-US" sz="2800" dirty="0" smtClean="0"/>
              <a:t>ADP</a:t>
            </a:r>
            <a:r>
              <a:rPr lang="en-US" sz="2800" dirty="0"/>
              <a:t>* 			</a:t>
            </a:r>
            <a:r>
              <a:rPr lang="en-US" sz="2800" dirty="0" smtClean="0"/>
              <a:t>Physical/Chemical Barrier</a:t>
            </a:r>
            <a:endParaRPr lang="en-US" sz="2800" dirty="0"/>
          </a:p>
          <a:p>
            <a:r>
              <a:rPr lang="en-US" sz="2800" dirty="0"/>
              <a:t>ADF studies		</a:t>
            </a:r>
            <a:r>
              <a:rPr lang="en-US" sz="2800" dirty="0" smtClean="0"/>
              <a:t>Intranasal and intravenous (</a:t>
            </a:r>
            <a:r>
              <a:rPr lang="en-US" sz="2800" i="1" dirty="0" smtClean="0"/>
              <a:t>in 				vitro</a:t>
            </a:r>
            <a:r>
              <a:rPr lang="en-US" sz="2800" dirty="0" smtClean="0"/>
              <a:t>)</a:t>
            </a:r>
            <a:endParaRPr lang="en-US" sz="2800" dirty="0"/>
          </a:p>
          <a:p>
            <a:r>
              <a:rPr lang="en-US" sz="2800" dirty="0"/>
              <a:t>ADF labeling		</a:t>
            </a:r>
            <a:r>
              <a:rPr lang="en-US" sz="2800" dirty="0" smtClean="0"/>
              <a:t>Intranasal and Intravenous</a:t>
            </a:r>
            <a:r>
              <a:rPr lang="en-US" sz="2400" dirty="0"/>
              <a:t>	</a:t>
            </a:r>
            <a:endParaRPr lang="en-US" sz="2400" dirty="0">
              <a:solidFill>
                <a:srgbClr val="FF0000"/>
              </a:solidFill>
            </a:endParaRPr>
          </a:p>
        </p:txBody>
      </p:sp>
      <p:sp>
        <p:nvSpPr>
          <p:cNvPr id="4" name="Slide Number Placeholder 3"/>
          <p:cNvSpPr>
            <a:spLocks noGrp="1"/>
          </p:cNvSpPr>
          <p:nvPr>
            <p:ph type="sldNum" sz="quarter" idx="11"/>
          </p:nvPr>
        </p:nvSpPr>
        <p:spPr/>
        <p:txBody>
          <a:bodyPr/>
          <a:lstStyle/>
          <a:p>
            <a:pPr>
              <a:defRPr/>
            </a:pPr>
            <a:r>
              <a:rPr lang="en-US" altLang="en-US" dirty="0" smtClean="0">
                <a:solidFill>
                  <a:srgbClr val="000000"/>
                </a:solidFill>
              </a:rPr>
              <a:t>Slide </a:t>
            </a:r>
            <a:fld id="{8DE3B031-7C70-4991-8DFB-9E9DDFF7991E}" type="slidenum">
              <a:rPr lang="en-US" altLang="en-US" smtClean="0">
                <a:solidFill>
                  <a:srgbClr val="000000"/>
                </a:solidFill>
              </a:rPr>
              <a:pPr>
                <a:defRPr/>
              </a:pPr>
              <a:t>8</a:t>
            </a:fld>
            <a:endParaRPr lang="en-US" altLang="en-US" dirty="0">
              <a:solidFill>
                <a:srgbClr val="000000"/>
              </a:solidFill>
            </a:endParaRPr>
          </a:p>
        </p:txBody>
      </p:sp>
      <p:sp>
        <p:nvSpPr>
          <p:cNvPr id="5" name="TextBox 4"/>
          <p:cNvSpPr txBox="1"/>
          <p:nvPr/>
        </p:nvSpPr>
        <p:spPr>
          <a:xfrm>
            <a:off x="609600" y="6123801"/>
            <a:ext cx="2520778" cy="276999"/>
          </a:xfrm>
          <a:prstGeom prst="rect">
            <a:avLst/>
          </a:prstGeom>
          <a:noFill/>
        </p:spPr>
        <p:txBody>
          <a:bodyPr wrap="square" rtlCol="0">
            <a:spAutoFit/>
          </a:bodyPr>
          <a:lstStyle/>
          <a:p>
            <a:pPr fontAlgn="base">
              <a:spcBef>
                <a:spcPct val="0"/>
              </a:spcBef>
              <a:spcAft>
                <a:spcPct val="0"/>
              </a:spcAft>
            </a:pPr>
            <a:r>
              <a:rPr lang="en-US" sz="1200" dirty="0">
                <a:solidFill>
                  <a:srgbClr val="000000"/>
                </a:solidFill>
                <a:cs typeface="Arial" pitchFamily="34" charset="0"/>
              </a:rPr>
              <a:t>*ADP = Abuse-deterrent properties</a:t>
            </a:r>
          </a:p>
        </p:txBody>
      </p:sp>
    </p:spTree>
    <p:extLst>
      <p:ext uri="{BB962C8B-B14F-4D97-AF65-F5344CB8AC3E}">
        <p14:creationId xmlns:p14="http://schemas.microsoft.com/office/powerpoint/2010/main" val="9552987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51313" y="0"/>
            <a:ext cx="4818062" cy="1059543"/>
          </a:xfrm>
        </p:spPr>
        <p:txBody>
          <a:bodyPr/>
          <a:lstStyle/>
          <a:p>
            <a:r>
              <a:rPr lang="en-US" sz="2400" dirty="0" smtClean="0"/>
              <a:t/>
            </a:r>
            <a:br>
              <a:rPr lang="en-US" sz="2400" dirty="0" smtClean="0"/>
            </a:br>
            <a:r>
              <a:rPr lang="en-US" sz="2000" dirty="0" smtClean="0"/>
              <a:t>Potential IAD Drug Product Evaluation</a:t>
            </a:r>
            <a:r>
              <a:rPr lang="en-US" altLang="en-US" sz="2000" dirty="0"/>
              <a:t/>
            </a:r>
            <a:br>
              <a:rPr lang="en-US" altLang="en-US" sz="2000" dirty="0"/>
            </a:br>
            <a:r>
              <a:rPr lang="en-US" altLang="en-US" dirty="0" err="1" smtClean="0"/>
              <a:t>Arymo</a:t>
            </a:r>
            <a:r>
              <a:rPr lang="en-US" altLang="en-US" dirty="0" smtClean="0"/>
              <a:t> </a:t>
            </a:r>
            <a:r>
              <a:rPr lang="en-US" dirty="0" smtClean="0"/>
              <a:t>ER</a:t>
            </a:r>
            <a:r>
              <a:rPr lang="en-US" baseline="30000" dirty="0"/>
              <a:t>®</a:t>
            </a:r>
            <a:r>
              <a:rPr lang="en-US" sz="2000" dirty="0"/>
              <a:t/>
            </a:r>
            <a:br>
              <a:rPr lang="en-US" sz="2000" dirty="0"/>
            </a:br>
            <a:endParaRPr lang="en-US" sz="2000" dirty="0"/>
          </a:p>
        </p:txBody>
      </p:sp>
      <p:sp>
        <p:nvSpPr>
          <p:cNvPr id="3" name="Content Placeholder 2"/>
          <p:cNvSpPr>
            <a:spLocks noGrp="1"/>
          </p:cNvSpPr>
          <p:nvPr>
            <p:ph idx="1"/>
          </p:nvPr>
        </p:nvSpPr>
        <p:spPr>
          <a:xfrm>
            <a:off x="457200" y="1314450"/>
            <a:ext cx="8229600" cy="5289550"/>
          </a:xfrm>
        </p:spPr>
        <p:txBody>
          <a:bodyPr/>
          <a:lstStyle/>
          <a:p>
            <a:pPr marL="0" indent="0" algn="ctr">
              <a:buNone/>
            </a:pPr>
            <a:r>
              <a:rPr lang="en-US" b="1" dirty="0" err="1" smtClean="0"/>
              <a:t>Arymo</a:t>
            </a:r>
            <a:r>
              <a:rPr lang="en-US" b="1" dirty="0" smtClean="0"/>
              <a:t> </a:t>
            </a:r>
            <a:r>
              <a:rPr lang="en-US" b="1" dirty="0"/>
              <a:t>ER</a:t>
            </a:r>
            <a:r>
              <a:rPr lang="en-US" b="1" baseline="30000" dirty="0"/>
              <a:t>®</a:t>
            </a:r>
            <a:r>
              <a:rPr lang="en-US" b="1" dirty="0"/>
              <a:t> Monograph Review</a:t>
            </a:r>
          </a:p>
          <a:p>
            <a:r>
              <a:rPr lang="en-US" sz="2400" dirty="0" smtClean="0"/>
              <a:t>Morphine sulfate extended-release</a:t>
            </a:r>
            <a:endParaRPr lang="en-US" sz="2400" dirty="0"/>
          </a:p>
          <a:p>
            <a:r>
              <a:rPr lang="en-US" sz="2400" dirty="0"/>
              <a:t>ADF Property </a:t>
            </a:r>
          </a:p>
          <a:p>
            <a:pPr lvl="1"/>
            <a:r>
              <a:rPr lang="en-US" sz="2400" dirty="0" smtClean="0"/>
              <a:t>Physical/Chemical Barrier</a:t>
            </a:r>
          </a:p>
          <a:p>
            <a:pPr lvl="1"/>
            <a:r>
              <a:rPr lang="en-US" sz="2400" i="1" dirty="0"/>
              <a:t>In vitro</a:t>
            </a:r>
            <a:r>
              <a:rPr lang="en-US" sz="2400" dirty="0"/>
              <a:t> studies indicate intravenous abuse </a:t>
            </a:r>
            <a:r>
              <a:rPr lang="en-US" sz="2400" dirty="0" smtClean="0"/>
              <a:t>deterrence</a:t>
            </a:r>
            <a:endParaRPr lang="en-US" sz="2400" dirty="0"/>
          </a:p>
          <a:p>
            <a:pPr lvl="1"/>
            <a:r>
              <a:rPr lang="en-US" sz="2400" dirty="0"/>
              <a:t>Clinical abuse potential studies of </a:t>
            </a:r>
            <a:r>
              <a:rPr lang="en-US" sz="2400" dirty="0" smtClean="0"/>
              <a:t>the </a:t>
            </a:r>
            <a:r>
              <a:rPr lang="en-US" sz="2400" dirty="0"/>
              <a:t>intranasal and oral routes</a:t>
            </a:r>
          </a:p>
          <a:p>
            <a:r>
              <a:rPr lang="en-US" sz="2400" dirty="0"/>
              <a:t>FDA Approval				</a:t>
            </a:r>
            <a:r>
              <a:rPr lang="en-US" sz="2400" dirty="0" smtClean="0"/>
              <a:t>January 2017 </a:t>
            </a:r>
            <a:endParaRPr lang="en-US" sz="2400" dirty="0"/>
          </a:p>
          <a:p>
            <a:r>
              <a:rPr lang="en-US" sz="2400" dirty="0"/>
              <a:t>FDA ADF labeling approved		</a:t>
            </a:r>
            <a:r>
              <a:rPr lang="en-US" sz="2400" dirty="0" smtClean="0"/>
              <a:t>January 2017 </a:t>
            </a:r>
            <a:endParaRPr lang="en-US" sz="2400" dirty="0"/>
          </a:p>
          <a:p>
            <a:r>
              <a:rPr lang="en-US" sz="2400" dirty="0"/>
              <a:t>Available Strengths </a:t>
            </a:r>
          </a:p>
          <a:p>
            <a:pPr lvl="1"/>
            <a:r>
              <a:rPr lang="en-US" sz="2400" dirty="0" smtClean="0"/>
              <a:t>15 mg, 30 mg, 60 mg</a:t>
            </a:r>
            <a:endParaRPr lang="en-US" sz="2400" dirty="0"/>
          </a:p>
        </p:txBody>
      </p:sp>
      <p:sp>
        <p:nvSpPr>
          <p:cNvPr id="4" name="Slide Number Placeholder 3"/>
          <p:cNvSpPr>
            <a:spLocks noGrp="1"/>
          </p:cNvSpPr>
          <p:nvPr>
            <p:ph type="sldNum" sz="quarter" idx="11"/>
          </p:nvPr>
        </p:nvSpPr>
        <p:spPr/>
        <p:txBody>
          <a:bodyPr/>
          <a:lstStyle/>
          <a:p>
            <a:pPr>
              <a:defRPr/>
            </a:pPr>
            <a:r>
              <a:rPr lang="en-US" altLang="en-US" smtClean="0">
                <a:solidFill>
                  <a:srgbClr val="000000"/>
                </a:solidFill>
              </a:rPr>
              <a:t>Slide </a:t>
            </a:r>
            <a:fld id="{8DE3B031-7C70-4991-8DFB-9E9DDFF7991E}" type="slidenum">
              <a:rPr lang="en-US" altLang="en-US" smtClean="0">
                <a:solidFill>
                  <a:srgbClr val="000000"/>
                </a:solidFill>
              </a:rPr>
              <a:pPr>
                <a:defRPr/>
              </a:pPr>
              <a:t>9</a:t>
            </a:fld>
            <a:endParaRPr lang="en-US" altLang="en-US" dirty="0">
              <a:solidFill>
                <a:srgbClr val="000000"/>
              </a:solidFill>
            </a:endParaRPr>
          </a:p>
        </p:txBody>
      </p:sp>
    </p:spTree>
    <p:extLst>
      <p:ext uri="{BB962C8B-B14F-4D97-AF65-F5344CB8AC3E}">
        <p14:creationId xmlns:p14="http://schemas.microsoft.com/office/powerpoint/2010/main" val="364181799"/>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Calibri"/>
        <a:ea typeface="ＭＳ Ｐゴシック"/>
        <a:cs typeface=""/>
      </a:majorFont>
      <a:minorFont>
        <a:latin typeface="Calibri"/>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6000" b="0" i="0" u="none" strike="noStrike" cap="none" normalizeH="0" baseline="0">
            <a:ln>
              <a:noFill/>
            </a:ln>
            <a:solidFill>
              <a:schemeClr val="tx1"/>
            </a:solidFill>
            <a:effectLst/>
            <a:latin typeface="Arial" charset="0"/>
            <a:ea typeface="ＭＳ Ｐゴシック" charset="0"/>
            <a:cs typeface="ＭＳ Ｐゴシック"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6000" b="0" i="0" u="none" strike="noStrike" cap="none" normalizeH="0" baseline="0">
            <a:ln>
              <a:noFill/>
            </a:ln>
            <a:solidFill>
              <a:schemeClr val="tx1"/>
            </a:solidFill>
            <a:effectLst/>
            <a:latin typeface="Arial" charset="0"/>
            <a:ea typeface="ＭＳ Ｐゴシック" charset="0"/>
            <a:cs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83032</TotalTime>
  <Words>4527</Words>
  <Application>Microsoft Office PowerPoint</Application>
  <PresentationFormat>On-screen Show (4:3)</PresentationFormat>
  <Paragraphs>1215</Paragraphs>
  <Slides>39</Slides>
  <Notes>23</Notes>
  <HiddenSlides>0</HiddenSlides>
  <MMClips>0</MMClips>
  <ScaleCrop>false</ScaleCrop>
  <HeadingPairs>
    <vt:vector size="4" baseType="variant">
      <vt:variant>
        <vt:lpstr>Theme</vt:lpstr>
      </vt:variant>
      <vt:variant>
        <vt:i4>2</vt:i4>
      </vt:variant>
      <vt:variant>
        <vt:lpstr>Slide Titles</vt:lpstr>
      </vt:variant>
      <vt:variant>
        <vt:i4>39</vt:i4>
      </vt:variant>
    </vt:vector>
  </HeadingPairs>
  <TitlesOfParts>
    <vt:vector size="41" baseType="lpstr">
      <vt:lpstr>Default Design</vt:lpstr>
      <vt:lpstr>Custom Design</vt:lpstr>
      <vt:lpstr>PowerPoint Presentation</vt:lpstr>
      <vt:lpstr>PowerPoint Presentation</vt:lpstr>
      <vt:lpstr>Formulary Review and Evaluation</vt:lpstr>
      <vt:lpstr> Potential IAD Drug Product Evaluation MorphaBond ER® </vt:lpstr>
      <vt:lpstr>Potential IAD Drug Product Evaluation MorphaBond ER®</vt:lpstr>
      <vt:lpstr>Potential IAD Drug Product Evaluation MorphaBond ER®</vt:lpstr>
      <vt:lpstr>Potential IAD Drug Product Evaluation MorphaBond ER®</vt:lpstr>
      <vt:lpstr>Potential IAD Drug Product Evaluation MorphaBond ER®</vt:lpstr>
      <vt:lpstr> Potential IAD Drug Product Evaluation Arymo ER® </vt:lpstr>
      <vt:lpstr>Potential IAD Drug Product Evaluation Arymo ER®</vt:lpstr>
      <vt:lpstr>Potential IAD Drug Product Evaluation Arymo ER®</vt:lpstr>
      <vt:lpstr>Potential IAD Drug Product Evaluation Arymo ER®</vt:lpstr>
      <vt:lpstr>Potential IAD Drug Product Evaluation Arymo ER®</vt:lpstr>
      <vt:lpstr>Potential IAD Drug Product Evaluation Arymo ER®</vt:lpstr>
      <vt:lpstr>Potential IAD Drug Products  – Updates</vt:lpstr>
      <vt:lpstr>Potential IAD Drug Products  – Updates (Pipeline)</vt:lpstr>
      <vt:lpstr>PowerPoint Presentation</vt:lpstr>
      <vt:lpstr>“Cross Walk”</vt:lpstr>
      <vt:lpstr>PowerPoint Presentation</vt:lpstr>
      <vt:lpstr>PowerPoint Presentation</vt:lpstr>
      <vt:lpstr>Cost Impact Methods</vt:lpstr>
      <vt:lpstr>Cost Impact Methods</vt:lpstr>
      <vt:lpstr>Single-Dose Pharmacokinetic Data</vt:lpstr>
      <vt:lpstr>MorphaBond ER®</vt:lpstr>
      <vt:lpstr>MorphaBond ER®</vt:lpstr>
      <vt:lpstr>MorphaBond ER®</vt:lpstr>
      <vt:lpstr>MorphaBond ER®</vt:lpstr>
      <vt:lpstr>MorphaBond ER®</vt:lpstr>
      <vt:lpstr>MorphaBond ER®  - All Substitutions</vt:lpstr>
      <vt:lpstr>MorphaBond ER®</vt:lpstr>
      <vt:lpstr>Arymo ER®</vt:lpstr>
      <vt:lpstr>Arymo ER®</vt:lpstr>
      <vt:lpstr>Arymo ER®</vt:lpstr>
      <vt:lpstr>Arymo ER®</vt:lpstr>
      <vt:lpstr>Arymo ER®</vt:lpstr>
      <vt:lpstr>Arymo ER® </vt:lpstr>
      <vt:lpstr>Arymo ER®</vt:lpstr>
      <vt:lpstr>Promulgation of Regulation and Formulary</vt:lpstr>
      <vt:lpstr>Meeting Summary</vt:lpstr>
    </vt:vector>
  </TitlesOfParts>
  <Company>Massachusetts Department of Public Health</Company>
  <LinksUpToDate>false</LinksUpToDate>
  <SharedDoc>false</SharedDoc>
  <HyperlinksChanged>false</HyperlinksChanged>
  <AppVersion>14.0000</AppVersion>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dcterms:created xsi:type="dcterms:W3CDTF">2001-01-17T15:22:57Z</dcterms:created>
  <dc:creator>Daniel Delaney</dc:creator>
  <lastModifiedBy>SCray</lastModifiedBy>
  <lastPrinted>2016-04-19T14:29:05Z</lastPrinted>
  <dcterms:modified xsi:type="dcterms:W3CDTF">2017-05-16T16:43:00Z</dcterms:modified>
  <revision>2521</revision>
  <dc:title>PowerPoint Presentation</dc:title>
</coreProperties>
</file>