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6"/>
  </p:notesMasterIdLst>
  <p:handoutMasterIdLst>
    <p:handoutMasterId r:id="rId17"/>
  </p:handoutMasterIdLst>
  <p:sldIdLst>
    <p:sldId id="729" r:id="rId3"/>
    <p:sldId id="880" r:id="rId4"/>
    <p:sldId id="956" r:id="rId5"/>
    <p:sldId id="1092" r:id="rId6"/>
    <p:sldId id="1093" r:id="rId7"/>
    <p:sldId id="1076" r:id="rId8"/>
    <p:sldId id="1084" r:id="rId9"/>
    <p:sldId id="1101" r:id="rId10"/>
    <p:sldId id="1114" r:id="rId11"/>
    <p:sldId id="1086" r:id="rId12"/>
    <p:sldId id="1118" r:id="rId13"/>
    <p:sldId id="1117" r:id="rId14"/>
    <p:sldId id="1104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3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FF6600"/>
    <a:srgbClr val="0066FF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42" autoAdjust="0"/>
    <p:restoredTop sz="95608" autoAdjust="0"/>
  </p:normalViewPr>
  <p:slideViewPr>
    <p:cSldViewPr snapToGrid="0" snapToObjects="1">
      <p:cViewPr>
        <p:scale>
          <a:sx n="100" d="100"/>
          <a:sy n="100" d="100"/>
        </p:scale>
        <p:origin x="-114" y="-330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notesMaster" Target="notesMasters/notesMaster1.xml"/>
  <Relationship Id="rId17" Type="http://schemas.openxmlformats.org/officeDocument/2006/relationships/handoutMaster" Target="handoutMasters/handoutMaster1.xml"/>
  <Relationship Id="rId18" Type="http://schemas.openxmlformats.org/officeDocument/2006/relationships/commentAuthors" Target="commentAuthors.xml"/>
  <Relationship Id="rId19" Type="http://schemas.openxmlformats.org/officeDocument/2006/relationships/presProps" Target="presProps.xml"/>
  <Relationship Id="rId2" Type="http://schemas.openxmlformats.org/officeDocument/2006/relationships/slideMaster" Target="slideMasters/slideMaster2.xml"/>
  <Relationship Id="rId20" Type="http://schemas.openxmlformats.org/officeDocument/2006/relationships/viewProps" Target="viewProps.xml"/>
  <Relationship Id="rId21" Type="http://schemas.openxmlformats.org/officeDocument/2006/relationships/theme" Target="theme/theme1.xml"/>
  <Relationship Id="rId22" Type="http://schemas.openxmlformats.org/officeDocument/2006/relationships/tableStyles" Target="tableStyles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207335" custScaleY="24711" custLinFactNeighborX="34936" custLinFactNeighborY="-29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C6922474-5362-4B8D-A07C-ACBAE1256C99}" type="presOf" srcId="{7C081D27-E5AB-4D3C-AB1E-ACA9A1C0B469}" destId="{9D9EF86C-1816-42EB-B82B-A76EB1EEC75B}" srcOrd="0" destOrd="0" presId="urn:microsoft.com/office/officeart/2005/8/layout/arrow2"/>
    <dgm:cxn modelId="{8C57937B-D02D-47C3-AD26-8E848086CCD7}" type="presOf" srcId="{61C356CD-5674-42E3-8297-3B315095E45D}" destId="{E61FE7BC-96F4-45B7-B397-8E67C24793D0}" srcOrd="0" destOrd="0" presId="urn:microsoft.com/office/officeart/2005/8/layout/arrow2"/>
    <dgm:cxn modelId="{43D8A6C3-F5A6-47C0-896B-589EAF4D3CF5}" type="presOf" srcId="{D2EC3C59-DF47-4083-ADFB-BFF8C35D42AA}" destId="{5B377C6D-6A17-434C-A687-F0A553879C05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E35EC521-8DAA-4659-91AE-88112001BFAE}" type="presOf" srcId="{F9D5B495-6EB8-4354-8B76-23693A36DD9D}" destId="{AB9BE70E-80EE-420A-81BA-A2B43F1D8A9D}" srcOrd="0" destOrd="0" presId="urn:microsoft.com/office/officeart/2005/8/layout/arrow2"/>
    <dgm:cxn modelId="{058E7AB2-CEFD-4807-9B59-51C42D5DE0F0}" type="presOf" srcId="{688F2228-C1F7-410B-BDA0-4E316FB63FA3}" destId="{0A8C81B1-4083-45CD-9D23-5B46589AA1A6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A86ECB3B-23C9-45BA-BF39-64E8A1070F01}" type="presParOf" srcId="{9D9EF86C-1816-42EB-B82B-A76EB1EEC75B}" destId="{35DF0C62-7BD8-4140-8541-89316449C2D3}" srcOrd="0" destOrd="0" presId="urn:microsoft.com/office/officeart/2005/8/layout/arrow2"/>
    <dgm:cxn modelId="{C3E81B52-667F-4F3E-B77B-99B5D1ED118F}" type="presParOf" srcId="{9D9EF86C-1816-42EB-B82B-A76EB1EEC75B}" destId="{83F91E22-961E-42BA-8274-5D60402280F9}" srcOrd="1" destOrd="0" presId="urn:microsoft.com/office/officeart/2005/8/layout/arrow2"/>
    <dgm:cxn modelId="{87790CE4-24E0-4A10-BCF6-A85BE25CE765}" type="presParOf" srcId="{83F91E22-961E-42BA-8274-5D60402280F9}" destId="{3693D2B2-1641-4B9E-BDC2-95A28601B190}" srcOrd="0" destOrd="0" presId="urn:microsoft.com/office/officeart/2005/8/layout/arrow2"/>
    <dgm:cxn modelId="{C10AFE17-B993-4B89-B630-3D1BADF973F3}" type="presParOf" srcId="{83F91E22-961E-42BA-8274-5D60402280F9}" destId="{0A8C81B1-4083-45CD-9D23-5B46589AA1A6}" srcOrd="1" destOrd="0" presId="urn:microsoft.com/office/officeart/2005/8/layout/arrow2"/>
    <dgm:cxn modelId="{53814367-63AD-49C7-9B08-5E2FCC3BD6D5}" type="presParOf" srcId="{83F91E22-961E-42BA-8274-5D60402280F9}" destId="{AA23D303-B726-4FB8-87BB-916663125B64}" srcOrd="2" destOrd="0" presId="urn:microsoft.com/office/officeart/2005/8/layout/arrow2"/>
    <dgm:cxn modelId="{1BD517F8-81E4-4B1D-AD71-C4412C7C6609}" type="presParOf" srcId="{83F91E22-961E-42BA-8274-5D60402280F9}" destId="{AB9BE70E-80EE-420A-81BA-A2B43F1D8A9D}" srcOrd="3" destOrd="0" presId="urn:microsoft.com/office/officeart/2005/8/layout/arrow2"/>
    <dgm:cxn modelId="{70B80FEE-5C22-4D67-A3CC-FFE3A4919E81}" type="presParOf" srcId="{83F91E22-961E-42BA-8274-5D60402280F9}" destId="{FD3F2BB1-5483-4696-98E8-5ED5D4B3FE9C}" srcOrd="4" destOrd="0" presId="urn:microsoft.com/office/officeart/2005/8/layout/arrow2"/>
    <dgm:cxn modelId="{9714150A-4360-44A4-985E-82E6DFA569D6}" type="presParOf" srcId="{83F91E22-961E-42BA-8274-5D60402280F9}" destId="{5B377C6D-6A17-434C-A687-F0A553879C05}" srcOrd="5" destOrd="0" presId="urn:microsoft.com/office/officeart/2005/8/layout/arrow2"/>
    <dgm:cxn modelId="{B1288837-4BA7-40D3-BF3D-545B52BB7C0E}" type="presParOf" srcId="{83F91E22-961E-42BA-8274-5D60402280F9}" destId="{645D228A-C92C-4C67-95A8-402BF046933A}" srcOrd="6" destOrd="0" presId="urn:microsoft.com/office/officeart/2005/8/layout/arrow2"/>
    <dgm:cxn modelId="{1D12D4CC-FC1C-4649-B17A-B1F25152E363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207335" custScaleY="24711" custLinFactNeighborX="34936" custLinFactNeighborY="-29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6271" custScaleY="161935" custLinFactX="51036" custLinFactNeighborX="100000" custLinFactNeighborY="-43127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8B987185-32CB-40C8-865A-F175C9300B26}" type="presOf" srcId="{D2EC3C59-DF47-4083-ADFB-BFF8C35D42AA}" destId="{5B377C6D-6A17-434C-A687-F0A553879C05}" srcOrd="0" destOrd="0" presId="urn:microsoft.com/office/officeart/2005/8/layout/arrow2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F58DFCE8-555E-4311-8B19-D08A9C3CC56C}" type="presOf" srcId="{7C081D27-E5AB-4D3C-AB1E-ACA9A1C0B469}" destId="{9D9EF86C-1816-42EB-B82B-A76EB1EEC75B}" srcOrd="0" destOrd="0" presId="urn:microsoft.com/office/officeart/2005/8/layout/arrow2"/>
    <dgm:cxn modelId="{0F05A3E0-1F26-4A9C-8B53-2FEF365F8AB6}" type="presOf" srcId="{688F2228-C1F7-410B-BDA0-4E316FB63FA3}" destId="{0A8C81B1-4083-45CD-9D23-5B46589AA1A6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9C7FCA3A-12C0-4EC1-9618-42E119774DD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103FC78E-AA07-4C45-9195-53711F802934}" type="presOf" srcId="{F9D5B495-6EB8-4354-8B76-23693A36DD9D}" destId="{AB9BE70E-80EE-420A-81BA-A2B43F1D8A9D}" srcOrd="0" destOrd="0" presId="urn:microsoft.com/office/officeart/2005/8/layout/arrow2"/>
    <dgm:cxn modelId="{BA43E66B-2026-470E-904D-AD4C7695E4A9}" type="presParOf" srcId="{9D9EF86C-1816-42EB-B82B-A76EB1EEC75B}" destId="{35DF0C62-7BD8-4140-8541-89316449C2D3}" srcOrd="0" destOrd="0" presId="urn:microsoft.com/office/officeart/2005/8/layout/arrow2"/>
    <dgm:cxn modelId="{725DAD29-54E2-4A29-98E6-95ED026CFAF3}" type="presParOf" srcId="{9D9EF86C-1816-42EB-B82B-A76EB1EEC75B}" destId="{83F91E22-961E-42BA-8274-5D60402280F9}" srcOrd="1" destOrd="0" presId="urn:microsoft.com/office/officeart/2005/8/layout/arrow2"/>
    <dgm:cxn modelId="{FB1D20EB-8ACD-4E21-A4F4-37ACDC296E52}" type="presParOf" srcId="{83F91E22-961E-42BA-8274-5D60402280F9}" destId="{3693D2B2-1641-4B9E-BDC2-95A28601B190}" srcOrd="0" destOrd="0" presId="urn:microsoft.com/office/officeart/2005/8/layout/arrow2"/>
    <dgm:cxn modelId="{7F602CB2-F327-41C5-A265-898CA82AD101}" type="presParOf" srcId="{83F91E22-961E-42BA-8274-5D60402280F9}" destId="{0A8C81B1-4083-45CD-9D23-5B46589AA1A6}" srcOrd="1" destOrd="0" presId="urn:microsoft.com/office/officeart/2005/8/layout/arrow2"/>
    <dgm:cxn modelId="{9F728EA2-514C-41D1-9B0B-C18D3E510F2C}" type="presParOf" srcId="{83F91E22-961E-42BA-8274-5D60402280F9}" destId="{AA23D303-B726-4FB8-87BB-916663125B64}" srcOrd="2" destOrd="0" presId="urn:microsoft.com/office/officeart/2005/8/layout/arrow2"/>
    <dgm:cxn modelId="{D9655C92-8428-4BA3-B305-64632096E375}" type="presParOf" srcId="{83F91E22-961E-42BA-8274-5D60402280F9}" destId="{AB9BE70E-80EE-420A-81BA-A2B43F1D8A9D}" srcOrd="3" destOrd="0" presId="urn:microsoft.com/office/officeart/2005/8/layout/arrow2"/>
    <dgm:cxn modelId="{101EADAD-A77E-4707-AA9E-6978A23DFCD6}" type="presParOf" srcId="{83F91E22-961E-42BA-8274-5D60402280F9}" destId="{FD3F2BB1-5483-4696-98E8-5ED5D4B3FE9C}" srcOrd="4" destOrd="0" presId="urn:microsoft.com/office/officeart/2005/8/layout/arrow2"/>
    <dgm:cxn modelId="{C6CFF8C5-4428-4AC6-B625-FB2E45C554E7}" type="presParOf" srcId="{83F91E22-961E-42BA-8274-5D60402280F9}" destId="{5B377C6D-6A17-434C-A687-F0A553879C05}" srcOrd="5" destOrd="0" presId="urn:microsoft.com/office/officeart/2005/8/layout/arrow2"/>
    <dgm:cxn modelId="{B33EBDE3-782F-464A-AF6D-50A25F6ED133}" type="presParOf" srcId="{83F91E22-961E-42BA-8274-5D60402280F9}" destId="{645D228A-C92C-4C67-95A8-402BF046933A}" srcOrd="6" destOrd="0" presId="urn:microsoft.com/office/officeart/2005/8/layout/arrow2"/>
    <dgm:cxn modelId="{741DC48F-2E76-4738-8133-7B22EED671EF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32676" y="2745664"/>
          <a:ext cx="3284596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32676" y="2745664"/>
        <a:ext cx="3284596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32676" y="2745664"/>
          <a:ext cx="3284596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32676" y="2745664"/>
        <a:ext cx="3284596" cy="532447"/>
      </dsp:txXfrm>
    </dsp:sp>
    <dsp:sp modelId="{FD3F2BB1-5483-4696-98E8-5ED5D4B3FE9C}">
      <dsp:nvSpPr>
        <dsp:cNvPr id="0" name=""/>
        <dsp:cNvSpPr/>
      </dsp:nvSpPr>
      <dsp:spPr>
        <a:xfrm>
          <a:off x="4735265" y="1304925"/>
          <a:ext cx="624804" cy="647450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3039464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0" y="4"/>
            <a:ext cx="3039463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algn="r"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981"/>
            <a:ext cx="3039464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0" y="8831981"/>
            <a:ext cx="3039463" cy="4644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algn="r" defTabSz="90373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3039464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4"/>
            <a:ext cx="3039463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>
            <a:lvl1pPr algn="r"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5400" y="682625"/>
            <a:ext cx="4498975" cy="3375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2" y="4418395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8388"/>
            <a:ext cx="3039464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defTabSz="90400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38388"/>
            <a:ext cx="3039463" cy="4580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1" tIns="45189" rIns="90381" bIns="45189" numCol="1" anchor="b" anchorCtr="0" compatLnSpc="1">
            <a:prstTxWarp prst="textNoShape">
              <a:avLst/>
            </a:prstTxWarp>
          </a:bodyPr>
          <a:lstStyle>
            <a:lvl1pPr algn="r" defTabSz="903736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36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82" indent="-287916" algn="just" defTabSz="903736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65" indent="-228733" algn="just" defTabSz="903736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29" indent="-228733" defTabSz="903736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94" indent="-228733" defTabSz="90373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59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325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92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57" indent="-228733" defTabSz="90373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03/17/2017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5.xml"/>
  <Relationship Id="rId3" Type="http://schemas.openxmlformats.org/officeDocument/2006/relationships/diagramData" Target="../diagrams/data2.xml"/>
  <Relationship Id="rId4" Type="http://schemas.openxmlformats.org/officeDocument/2006/relationships/diagramLayout" Target="../diagrams/layout2.xml"/>
  <Relationship Id="rId5" Type="http://schemas.openxmlformats.org/officeDocument/2006/relationships/diagramQuickStyle" Target="../diagrams/quickStyle2.xml"/>
  <Relationship Id="rId6" Type="http://schemas.openxmlformats.org/officeDocument/2006/relationships/diagramColors" Target="../diagrams/colors2.xml"/>
  <Relationship Id="rId7" Type="http://schemas.microsoft.com/office/2007/relationships/diagramDrawing" Target="../diagrams/drawing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3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rgbClr val="00336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rgbClr val="003366"/>
                </a:solidFill>
              </a:rPr>
              <a:t>March 20, 2016</a:t>
            </a:r>
            <a:endParaRPr lang="en-US" altLang="en-US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10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7016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altLang="en-US" sz="2000" dirty="0" smtClean="0"/>
              <a:t>Medication with ADF Claims or</a:t>
            </a:r>
            <a:br>
              <a:rPr lang="en-US" altLang="en-US" sz="2000" dirty="0" smtClean="0"/>
            </a:br>
            <a:r>
              <a:rPr lang="en-US" altLang="en-US" sz="2000" dirty="0" smtClean="0"/>
              <a:t>FDA </a:t>
            </a:r>
            <a:r>
              <a:rPr lang="en-US" altLang="en-US" sz="2000" dirty="0"/>
              <a:t>Approved </a:t>
            </a:r>
            <a:r>
              <a:rPr lang="en-US" altLang="en-US" sz="2000" dirty="0" smtClean="0"/>
              <a:t>ADF </a:t>
            </a:r>
            <a:r>
              <a:rPr lang="en-US" altLang="en-US" sz="2000" dirty="0"/>
              <a:t>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074046"/>
              </p:ext>
            </p:extLst>
          </p:nvPr>
        </p:nvGraphicFramePr>
        <p:xfrm>
          <a:off x="204716" y="1258872"/>
          <a:ext cx="8756721" cy="4968933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83965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List of Medications with Abuse-Deterrent Claims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or FDA-Approved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DFC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Action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8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Troxyca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Pfizer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Oxycodone ER/</a:t>
                      </a:r>
                    </a:p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Naltrexone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Capsule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Agonist/antagonist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PENDING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MorphaBond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Inspirion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Delivery Technologies/ Daiichi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Sankyo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Morphine 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Physical/chemical barrier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yet commercially available.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265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Arymo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ER</a:t>
                      </a:r>
                      <a:r>
                        <a:rPr lang="en-US" sz="1200" kern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Egalet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Morphine ER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Physical/chemical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barrier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 yet commercially available.</a:t>
                      </a:r>
                    </a:p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Launch planned for 1st Quarter 2017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0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Vantrela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</a:t>
                      </a:r>
                      <a:r>
                        <a:rPr lang="en-US" sz="120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Teva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Hydrocodone 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Physical/chemical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barrier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 yet commercially available.</a:t>
                      </a:r>
                    </a:p>
                    <a:p>
                      <a:pPr marL="0" algn="ctr" defTabSz="457200" rtl="0" eaLnBrk="1" fontAlgn="ctr" latinLnBrk="0" hangingPunct="1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Launch planned for 1st Quarter 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02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Remoxy</a:t>
                      </a:r>
                      <a:r>
                        <a:rPr lang="en-US" sz="1200" b="0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®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Pain Therapeutics/ DURECT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Oxycodone 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Capsule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Physical/chemical barrier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FDA Complete Response Letter indicates product is not approvable in its current form.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24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11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488765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“Cross Walk”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84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481171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</a:t>
            </a:r>
            <a:r>
              <a:rPr lang="en-US" sz="2000" dirty="0"/>
              <a:t>Council (</a:t>
            </a:r>
            <a:r>
              <a:rPr lang="en-US" sz="2000" dirty="0" smtClean="0"/>
              <a:t>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 marL="0" indent="0">
              <a:buNone/>
            </a:pPr>
            <a:r>
              <a:rPr lang="en-US" sz="2000" dirty="0" smtClean="0"/>
              <a:t>Current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is reviewing comments and further amending as appropriate.</a:t>
            </a:r>
          </a:p>
          <a:p>
            <a:pPr marL="0" indent="0">
              <a:buNone/>
            </a:pPr>
            <a:r>
              <a:rPr lang="en-US" sz="2000" dirty="0" smtClean="0"/>
              <a:t>Pending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will present the final </a:t>
            </a:r>
            <a:r>
              <a:rPr lang="en-US" sz="2000" dirty="0"/>
              <a:t>draft regulation </a:t>
            </a:r>
            <a:r>
              <a:rPr lang="en-US" sz="2000" dirty="0" smtClean="0"/>
              <a:t>to </a:t>
            </a:r>
            <a:r>
              <a:rPr lang="en-US" sz="2000" dirty="0"/>
              <a:t>PHC </a:t>
            </a:r>
            <a:r>
              <a:rPr lang="en-US" sz="2000" dirty="0" smtClean="0"/>
              <a:t>for promulgation.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effective.</a:t>
            </a:r>
          </a:p>
          <a:p>
            <a:pPr marL="0" indent="0">
              <a:buNone/>
            </a:pPr>
            <a:r>
              <a:rPr lang="en-US" sz="2000" dirty="0" smtClean="0"/>
              <a:t>Next Step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Issue guidance, including special substitution considerations, and the </a:t>
            </a:r>
            <a:r>
              <a:rPr lang="en-US" sz="2000" dirty="0"/>
              <a:t>requirements and process of </a:t>
            </a:r>
            <a:r>
              <a:rPr lang="en-US" sz="2000" dirty="0" smtClean="0"/>
              <a:t>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3861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Meeting Recap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Review of takeaways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Next steps</a:t>
            </a:r>
          </a:p>
          <a:p>
            <a:endParaRPr lang="en-US" sz="2400" dirty="0"/>
          </a:p>
          <a:p>
            <a:r>
              <a:rPr lang="en-US" sz="2400" dirty="0" smtClean="0"/>
              <a:t>Upcoming Meetings</a:t>
            </a:r>
          </a:p>
          <a:p>
            <a:pPr marL="1371600" lvl="1" indent="-228600"/>
            <a:r>
              <a:rPr lang="en-US" sz="2000" dirty="0" smtClean="0">
                <a:solidFill>
                  <a:srgbClr val="0000FF"/>
                </a:solidFill>
              </a:rPr>
              <a:t>April 20, 2017</a:t>
            </a:r>
          </a:p>
          <a:p>
            <a:pPr marL="1371600" lvl="1" indent="-228600"/>
            <a:r>
              <a:rPr lang="en-US" sz="2000" dirty="0" smtClean="0">
                <a:solidFill>
                  <a:srgbClr val="0000FF"/>
                </a:solidFill>
              </a:rPr>
              <a:t>May 18, 2017</a:t>
            </a:r>
          </a:p>
          <a:p>
            <a:pPr marL="1371600" lvl="1" indent="-228600"/>
            <a:r>
              <a:rPr lang="en-US" sz="2000" dirty="0" smtClean="0">
                <a:solidFill>
                  <a:srgbClr val="0000FF"/>
                </a:solidFill>
              </a:rPr>
              <a:t>June 20, 2017		</a:t>
            </a:r>
          </a:p>
          <a:p>
            <a:pPr marL="1828800" lvl="2"/>
            <a:r>
              <a:rPr lang="en-US" sz="2000" dirty="0" smtClean="0">
                <a:solidFill>
                  <a:srgbClr val="0000FF"/>
                </a:solidFill>
              </a:rPr>
              <a:t>9:00AM-12:00PM</a:t>
            </a:r>
          </a:p>
          <a:p>
            <a:pPr marL="1828800" lvl="2"/>
            <a:r>
              <a:rPr lang="en-US" sz="2000" dirty="0">
                <a:solidFill>
                  <a:srgbClr val="0000FF"/>
                </a:solidFill>
              </a:rPr>
              <a:t>250 Washington </a:t>
            </a:r>
            <a:r>
              <a:rPr lang="en-US" sz="2000" dirty="0" smtClean="0">
                <a:solidFill>
                  <a:srgbClr val="0000FF"/>
                </a:solidFill>
              </a:rPr>
              <a:t>Street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818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Interchangeable Abuse Deterrent Drug Products Evaluation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2000" dirty="0" err="1" smtClean="0"/>
              <a:t>Troxeca</a:t>
            </a:r>
            <a:r>
              <a:rPr lang="en-US" sz="2000" dirty="0" smtClean="0"/>
              <a:t> ER</a:t>
            </a:r>
            <a:r>
              <a:rPr lang="en-US" sz="2000" baseline="30000" dirty="0" smtClean="0"/>
              <a:t>®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Chemically Equivalent Substitutions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sz="2000" dirty="0" err="1" smtClean="0"/>
              <a:t>Troxeca</a:t>
            </a:r>
            <a:r>
              <a:rPr lang="en-US" sz="2000" dirty="0" smtClean="0"/>
              <a:t> ER</a:t>
            </a:r>
            <a:r>
              <a:rPr lang="en-US" sz="2000" baseline="30000" dirty="0" smtClean="0"/>
              <a:t>®</a:t>
            </a:r>
            <a:endParaRPr lang="en-US" altLang="en-US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Draft Formulary</a:t>
            </a:r>
            <a:endParaRPr lang="en-US" altLang="en-US" sz="2400" dirty="0"/>
          </a:p>
          <a:p>
            <a:pPr lvl="1"/>
            <a:r>
              <a:rPr lang="en-US" sz="2000" dirty="0" smtClean="0"/>
              <a:t>105 </a:t>
            </a:r>
            <a:r>
              <a:rPr lang="en-US" sz="2000" dirty="0"/>
              <a:t>CMR 720 </a:t>
            </a:r>
          </a:p>
          <a:p>
            <a:pPr lvl="1"/>
            <a:r>
              <a:rPr lang="en-US" sz="2000" dirty="0" smtClean="0"/>
              <a:t>Prescriber </a:t>
            </a:r>
            <a:r>
              <a:rPr lang="en-US" sz="2000" dirty="0"/>
              <a:t>Education</a:t>
            </a:r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CHIA Benefits Review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endParaRPr lang="en-US" altLang="en-US" sz="2400" dirty="0" smtClean="0"/>
          </a:p>
          <a:p>
            <a:pPr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sz="24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209732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59543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Troxyca</a:t>
            </a:r>
            <a:r>
              <a:rPr lang="en-US" altLang="en-US" dirty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8955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/>
              <a:t>Troxyca</a:t>
            </a:r>
            <a:r>
              <a:rPr lang="en-US" b="1" dirty="0"/>
              <a:t> ER</a:t>
            </a:r>
            <a:r>
              <a:rPr lang="en-US" b="1" baseline="30000" dirty="0"/>
              <a:t>®</a:t>
            </a:r>
            <a:r>
              <a:rPr lang="en-US" b="1" dirty="0"/>
              <a:t> Monograph Review</a:t>
            </a:r>
          </a:p>
          <a:p>
            <a:r>
              <a:rPr lang="en-US" sz="2400" dirty="0"/>
              <a:t>Oxycodone extended-release/naltrexone</a:t>
            </a:r>
          </a:p>
          <a:p>
            <a:r>
              <a:rPr lang="en-US" sz="2400" dirty="0"/>
              <a:t>ADF Property </a:t>
            </a:r>
          </a:p>
          <a:p>
            <a:pPr lvl="1"/>
            <a:r>
              <a:rPr lang="en-US" sz="2400" dirty="0"/>
              <a:t>Agonist/antagonist</a:t>
            </a:r>
          </a:p>
          <a:p>
            <a:pPr lvl="1"/>
            <a:r>
              <a:rPr lang="en-US" sz="2400" dirty="0"/>
              <a:t>Clinical abuse potential studies of the intravenous (IV), intranasal and oral routes</a:t>
            </a:r>
          </a:p>
          <a:p>
            <a:r>
              <a:rPr lang="en-US" sz="2400" dirty="0"/>
              <a:t>FDA Approval					August 2016 </a:t>
            </a:r>
          </a:p>
          <a:p>
            <a:r>
              <a:rPr lang="en-US" sz="2400" dirty="0"/>
              <a:t>FDA ADF labeling approved			August 2016 </a:t>
            </a:r>
          </a:p>
          <a:p>
            <a:r>
              <a:rPr lang="en-US" sz="2400" dirty="0"/>
              <a:t>Available Strengths </a:t>
            </a:r>
          </a:p>
          <a:p>
            <a:pPr lvl="1"/>
            <a:r>
              <a:rPr lang="en-US" sz="2400" dirty="0"/>
              <a:t>10/1.2 mg, 20/2.4 mg, 30/3.6 mg, 40/4.8 mg, 60/7.2 mg, 80/9.6 mg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469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74057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Troxyca</a:t>
            </a:r>
            <a:r>
              <a:rPr lang="en-US" altLang="en-US" dirty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411" y="1211284"/>
            <a:ext cx="8812964" cy="5156566"/>
          </a:xfrm>
        </p:spPr>
        <p:txBody>
          <a:bodyPr/>
          <a:lstStyle/>
          <a:p>
            <a:r>
              <a:rPr lang="en-US" sz="1800" dirty="0" err="1"/>
              <a:t>Troxyca</a:t>
            </a:r>
            <a:r>
              <a:rPr lang="en-US" sz="1800" dirty="0"/>
              <a:t> ER</a:t>
            </a:r>
            <a:r>
              <a:rPr lang="en-US" sz="1800" baseline="30000" dirty="0"/>
              <a:t>® </a:t>
            </a:r>
            <a:r>
              <a:rPr lang="en-US" sz="1800" dirty="0"/>
              <a:t>is formulated as a capsule filled with extended-release beads of oxycodone with a sequestered naltrexone core.</a:t>
            </a:r>
            <a:r>
              <a:rPr lang="en-US" sz="1800" baseline="30000" dirty="0"/>
              <a:t>1</a:t>
            </a:r>
            <a:endParaRPr lang="en-US" sz="1800" dirty="0"/>
          </a:p>
          <a:p>
            <a:r>
              <a:rPr lang="en-US" sz="1800" dirty="0"/>
              <a:t>Manipulation of these pellets could lead to a rapid release and absorption of a potentially fatal dose of oxycodone, as well as a sufficient quantity of naltrexone to precipitate withdrawal in opioid-dependent individuals.</a:t>
            </a:r>
            <a:r>
              <a:rPr lang="en-US" sz="1800" baseline="30000" dirty="0"/>
              <a:t>1</a:t>
            </a:r>
            <a:endParaRPr lang="en-US" sz="1800" dirty="0"/>
          </a:p>
          <a:p>
            <a:r>
              <a:rPr lang="en-US" sz="1800" dirty="0"/>
              <a:t>An oral clinical abuse potential study indicates both intact and crushed </a:t>
            </a:r>
            <a:r>
              <a:rPr lang="en-US" sz="1800" dirty="0" err="1">
                <a:solidFill>
                  <a:srgbClr val="000000"/>
                </a:solidFill>
              </a:rPr>
              <a:t>Troxyca</a:t>
            </a:r>
            <a:r>
              <a:rPr lang="en-US" sz="1800" dirty="0">
                <a:solidFill>
                  <a:srgbClr val="000000"/>
                </a:solidFill>
              </a:rPr>
              <a:t> ER</a:t>
            </a:r>
            <a:r>
              <a:rPr lang="en-US" sz="1800" baseline="30000" dirty="0">
                <a:solidFill>
                  <a:srgbClr val="000000"/>
                </a:solidFill>
              </a:rPr>
              <a:t>®</a:t>
            </a:r>
            <a:r>
              <a:rPr lang="en-US" sz="1800" dirty="0">
                <a:solidFill>
                  <a:srgbClr val="000000"/>
                </a:solidFill>
              </a:rPr>
              <a:t> is associated with less drug </a:t>
            </a:r>
            <a:r>
              <a:rPr lang="en-US" sz="1800" dirty="0" smtClean="0">
                <a:solidFill>
                  <a:srgbClr val="000000"/>
                </a:solidFill>
              </a:rPr>
              <a:t>liking and drug high </a:t>
            </a:r>
            <a:r>
              <a:rPr lang="en-US" sz="1800" dirty="0">
                <a:solidFill>
                  <a:srgbClr val="000000"/>
                </a:solidFill>
              </a:rPr>
              <a:t>than crushed oxycodone immediate-release; however, the difference in willingness to take drug again scores were only statistically significant for the 40/4.8 mg dose (not statistically significant for 60/7.2 mg dose</a:t>
            </a:r>
            <a:r>
              <a:rPr lang="en-US" sz="1800" dirty="0" smtClean="0">
                <a:solidFill>
                  <a:srgbClr val="000000"/>
                </a:solidFill>
              </a:rPr>
              <a:t>).</a:t>
            </a:r>
            <a:r>
              <a:rPr lang="en-US" sz="1800" baseline="30000" dirty="0">
                <a:solidFill>
                  <a:srgbClr val="000000"/>
                </a:solidFill>
              </a:rPr>
              <a:t>6</a:t>
            </a:r>
          </a:p>
          <a:p>
            <a:r>
              <a:rPr lang="en-US" sz="1800" dirty="0">
                <a:solidFill>
                  <a:srgbClr val="000000"/>
                </a:solidFill>
              </a:rPr>
              <a:t>An intranasal clinical abuse potential study indicates crushed </a:t>
            </a:r>
            <a:r>
              <a:rPr lang="en-US" sz="1800" dirty="0" err="1">
                <a:solidFill>
                  <a:srgbClr val="000000"/>
                </a:solidFill>
              </a:rPr>
              <a:t>Troxyca</a:t>
            </a:r>
            <a:r>
              <a:rPr lang="en-US" sz="1800" dirty="0">
                <a:solidFill>
                  <a:srgbClr val="000000"/>
                </a:solidFill>
              </a:rPr>
              <a:t> ER</a:t>
            </a:r>
            <a:r>
              <a:rPr lang="en-US" sz="1800" baseline="30000" dirty="0">
                <a:solidFill>
                  <a:srgbClr val="000000"/>
                </a:solidFill>
              </a:rPr>
              <a:t>®</a:t>
            </a:r>
            <a:r>
              <a:rPr lang="en-US" sz="1800" dirty="0">
                <a:solidFill>
                  <a:srgbClr val="000000"/>
                </a:solidFill>
              </a:rPr>
              <a:t> is associated with less drug </a:t>
            </a:r>
            <a:r>
              <a:rPr lang="en-US" sz="1800" dirty="0" smtClean="0">
                <a:solidFill>
                  <a:srgbClr val="000000"/>
                </a:solidFill>
              </a:rPr>
              <a:t>liking and drug high </a:t>
            </a:r>
            <a:r>
              <a:rPr lang="en-US" sz="1800" dirty="0">
                <a:solidFill>
                  <a:srgbClr val="000000"/>
                </a:solidFill>
              </a:rPr>
              <a:t>than crushed oxycodone </a:t>
            </a:r>
            <a:r>
              <a:rPr lang="en-US" sz="1800" dirty="0" smtClean="0">
                <a:solidFill>
                  <a:srgbClr val="000000"/>
                </a:solidFill>
              </a:rPr>
              <a:t>immediate-release.</a:t>
            </a:r>
            <a:r>
              <a:rPr lang="en-US" sz="1800" baseline="30000" dirty="0">
                <a:solidFill>
                  <a:srgbClr val="000000"/>
                </a:solidFill>
              </a:rPr>
              <a:t>7</a:t>
            </a:r>
          </a:p>
          <a:p>
            <a:r>
              <a:rPr lang="en-US" sz="1800" dirty="0">
                <a:solidFill>
                  <a:srgbClr val="000000"/>
                </a:solidFill>
              </a:rPr>
              <a:t>An intravenous (IV) clinical abuse potential study indicates simulated crushed </a:t>
            </a:r>
            <a:r>
              <a:rPr lang="en-US" sz="1800" dirty="0" err="1">
                <a:solidFill>
                  <a:srgbClr val="000000"/>
                </a:solidFill>
              </a:rPr>
              <a:t>Troxyca</a:t>
            </a:r>
            <a:r>
              <a:rPr lang="en-US" sz="1800" dirty="0">
                <a:solidFill>
                  <a:srgbClr val="000000"/>
                </a:solidFill>
              </a:rPr>
              <a:t> ER</a:t>
            </a:r>
            <a:r>
              <a:rPr lang="en-US" sz="1800" baseline="30000" dirty="0">
                <a:solidFill>
                  <a:srgbClr val="000000"/>
                </a:solidFill>
              </a:rPr>
              <a:t>®</a:t>
            </a:r>
            <a:r>
              <a:rPr lang="en-US" sz="1800" dirty="0">
                <a:solidFill>
                  <a:srgbClr val="000000"/>
                </a:solidFill>
              </a:rPr>
              <a:t> for injection is associated with less drug </a:t>
            </a:r>
            <a:r>
              <a:rPr lang="en-US" sz="1800" dirty="0" smtClean="0">
                <a:solidFill>
                  <a:srgbClr val="000000"/>
                </a:solidFill>
              </a:rPr>
              <a:t>liking and drug high </a:t>
            </a:r>
            <a:r>
              <a:rPr lang="en-US" sz="1800" dirty="0">
                <a:solidFill>
                  <a:srgbClr val="000000"/>
                </a:solidFill>
              </a:rPr>
              <a:t>than oxycodone solution for injection. It is unknown whether these results using simulated crushed </a:t>
            </a:r>
            <a:r>
              <a:rPr lang="en-US" sz="1800" dirty="0" err="1">
                <a:solidFill>
                  <a:srgbClr val="000000"/>
                </a:solidFill>
              </a:rPr>
              <a:t>Troxyca</a:t>
            </a:r>
            <a:r>
              <a:rPr lang="en-US" sz="1800" dirty="0">
                <a:solidFill>
                  <a:srgbClr val="000000"/>
                </a:solidFill>
              </a:rPr>
              <a:t> ER</a:t>
            </a:r>
            <a:r>
              <a:rPr lang="en-US" sz="1800" baseline="30000" dirty="0">
                <a:solidFill>
                  <a:srgbClr val="000000"/>
                </a:solidFill>
              </a:rPr>
              <a:t>®</a:t>
            </a:r>
            <a:r>
              <a:rPr lang="en-US" sz="1800" dirty="0">
                <a:solidFill>
                  <a:srgbClr val="000000"/>
                </a:solidFill>
              </a:rPr>
              <a:t> predict a reduction in abuse by the IV route until </a:t>
            </a:r>
            <a:r>
              <a:rPr lang="en-US" sz="1800" dirty="0" err="1">
                <a:solidFill>
                  <a:srgbClr val="000000"/>
                </a:solidFill>
              </a:rPr>
              <a:t>postmarketing</a:t>
            </a:r>
            <a:r>
              <a:rPr lang="en-US" sz="1800" dirty="0">
                <a:solidFill>
                  <a:srgbClr val="000000"/>
                </a:solidFill>
              </a:rPr>
              <a:t> data are </a:t>
            </a:r>
            <a:r>
              <a:rPr lang="en-US" sz="1800" dirty="0" smtClean="0">
                <a:solidFill>
                  <a:srgbClr val="000000"/>
                </a:solidFill>
              </a:rPr>
              <a:t>available.</a:t>
            </a:r>
            <a:r>
              <a:rPr lang="en-US" sz="1800" baseline="30000" dirty="0" smtClean="0">
                <a:solidFill>
                  <a:srgbClr val="000000"/>
                </a:solidFill>
              </a:rPr>
              <a:t>1,2,8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439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2058" y="0"/>
            <a:ext cx="5021942" cy="1152940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Troxyca</a:t>
            </a:r>
            <a:r>
              <a:rPr lang="en-US" altLang="en-US" dirty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3163"/>
            <a:ext cx="7886700" cy="4880759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(opioid naïve adults): 10/1.2 mg every 12 </a:t>
            </a:r>
            <a:r>
              <a:rPr lang="en-US" sz="8000" dirty="0" smtClean="0"/>
              <a:t>hours.</a:t>
            </a:r>
            <a:r>
              <a:rPr lang="en-US" sz="8000" baseline="30000" dirty="0" smtClean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(converting from other opioids):</a:t>
            </a:r>
            <a:r>
              <a:rPr lang="en-US" sz="8000" baseline="30000" dirty="0"/>
              <a:t> </a:t>
            </a:r>
            <a:r>
              <a:rPr lang="en-US" sz="8000" dirty="0"/>
              <a:t>Manufacturer provides a table to guide conversion from other opioids (Table 7 in monograph)</a:t>
            </a:r>
            <a:endParaRPr lang="en-US" sz="8000" baseline="30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Initial dose (converting from fentanyl patch): 10/1.2 mg every 12 hours for each 25 mcg/</a:t>
            </a:r>
            <a:r>
              <a:rPr lang="en-US" sz="8000" dirty="0" err="1"/>
              <a:t>hr</a:t>
            </a:r>
            <a:r>
              <a:rPr lang="en-US" sz="8000" dirty="0"/>
              <a:t> of fentanyl transdermal patch.</a:t>
            </a:r>
            <a:r>
              <a:rPr lang="en-US" sz="8000" baseline="30000" dirty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Mean time to peak plasma concentration (</a:t>
            </a:r>
            <a:r>
              <a:rPr lang="en-US" sz="8000" dirty="0" err="1"/>
              <a:t>T</a:t>
            </a:r>
            <a:r>
              <a:rPr lang="en-US" sz="8000" baseline="-25000" dirty="0" err="1"/>
              <a:t>max</a:t>
            </a:r>
            <a:r>
              <a:rPr lang="en-US" sz="8000" dirty="0"/>
              <a:t>) of intact </a:t>
            </a:r>
            <a:r>
              <a:rPr lang="en-US" sz="8000" dirty="0" err="1"/>
              <a:t>Troxyca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capsules </a:t>
            </a:r>
            <a:r>
              <a:rPr lang="en-US" sz="8000" dirty="0" smtClean="0"/>
              <a:t>taken orally is </a:t>
            </a:r>
            <a:r>
              <a:rPr lang="en-US" sz="8000" dirty="0"/>
              <a:t>approximately 12 hours (median </a:t>
            </a:r>
            <a:r>
              <a:rPr lang="en-US" sz="8000" dirty="0" err="1"/>
              <a:t>T</a:t>
            </a:r>
            <a:r>
              <a:rPr lang="en-US" sz="8000" baseline="-25000" dirty="0" err="1"/>
              <a:t>max</a:t>
            </a:r>
            <a:r>
              <a:rPr lang="en-US" sz="8000" dirty="0"/>
              <a:t> 12.1 hours).</a:t>
            </a:r>
            <a:r>
              <a:rPr lang="en-US" sz="8000" baseline="30000" dirty="0" smtClean="0"/>
              <a:t>1,6</a:t>
            </a:r>
            <a:endParaRPr lang="en-US" sz="8000" baseline="-25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Median </a:t>
            </a:r>
            <a:r>
              <a:rPr lang="en-US" sz="8000" dirty="0" err="1"/>
              <a:t>T</a:t>
            </a:r>
            <a:r>
              <a:rPr lang="en-US" sz="8000" baseline="-25000" dirty="0" err="1"/>
              <a:t>max</a:t>
            </a:r>
            <a:r>
              <a:rPr lang="en-US" sz="8000" dirty="0"/>
              <a:t> for crushed </a:t>
            </a:r>
            <a:r>
              <a:rPr lang="en-US" sz="8000" dirty="0" err="1"/>
              <a:t>Troxyca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capsules </a:t>
            </a:r>
            <a:r>
              <a:rPr lang="en-US" sz="8000" dirty="0" smtClean="0"/>
              <a:t>taken orally approximately </a:t>
            </a:r>
            <a:r>
              <a:rPr lang="en-US" sz="8000" dirty="0"/>
              <a:t>0.6 hour; however, maximum drug liking scores were significantly lower for crushed </a:t>
            </a:r>
            <a:r>
              <a:rPr lang="en-US" sz="8000" dirty="0" err="1"/>
              <a:t>Troxyca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capsules than equivalent doses of crushed oxycodone </a:t>
            </a:r>
            <a:r>
              <a:rPr lang="en-US" sz="8000" dirty="0" smtClean="0"/>
              <a:t>IR.</a:t>
            </a:r>
            <a:r>
              <a:rPr lang="en-US" sz="8000" baseline="30000" dirty="0" smtClean="0"/>
              <a:t>1,6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Administration of </a:t>
            </a:r>
            <a:r>
              <a:rPr lang="en-US" sz="8000" dirty="0" err="1"/>
              <a:t>Troxyca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with 20% alcohol did not affect peak plasma concentration (</a:t>
            </a:r>
            <a:r>
              <a:rPr lang="en-US" sz="8000" dirty="0" err="1"/>
              <a:t>C</a:t>
            </a:r>
            <a:r>
              <a:rPr lang="en-US" sz="8000" baseline="-25000" dirty="0" err="1"/>
              <a:t>max</a:t>
            </a:r>
            <a:r>
              <a:rPr lang="en-US" sz="8000" dirty="0"/>
              <a:t>) or exposure (</a:t>
            </a:r>
            <a:r>
              <a:rPr lang="en-US" sz="8000" dirty="0" smtClean="0"/>
              <a:t>AUC)</a:t>
            </a:r>
            <a:r>
              <a:rPr lang="en-US" sz="8000" baseline="30000" dirty="0" smtClean="0"/>
              <a:t>1</a:t>
            </a:r>
            <a:endParaRPr lang="en-US" sz="8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dirty="0"/>
              <a:t>Administration of </a:t>
            </a:r>
            <a:r>
              <a:rPr lang="en-US" sz="8000" dirty="0" err="1"/>
              <a:t>Troxyca</a:t>
            </a:r>
            <a:r>
              <a:rPr lang="en-US" sz="8000" dirty="0"/>
              <a:t> ER</a:t>
            </a:r>
            <a:r>
              <a:rPr lang="en-US" sz="8000" baseline="30000" dirty="0"/>
              <a:t>®</a:t>
            </a:r>
            <a:r>
              <a:rPr lang="en-US" sz="8000" dirty="0"/>
              <a:t> 20/2.4 mg with 40% alcohol increased </a:t>
            </a:r>
            <a:r>
              <a:rPr lang="en-US" sz="8000" dirty="0" err="1"/>
              <a:t>C</a:t>
            </a:r>
            <a:r>
              <a:rPr lang="en-US" sz="8000" baseline="-25000" dirty="0" err="1"/>
              <a:t>max</a:t>
            </a:r>
            <a:r>
              <a:rPr lang="en-US" sz="8000" dirty="0"/>
              <a:t> by an average of 37% and AUC by 13% compared to administration with </a:t>
            </a:r>
            <a:r>
              <a:rPr lang="en-US" sz="8000" dirty="0" smtClean="0"/>
              <a:t>water.</a:t>
            </a:r>
            <a:r>
              <a:rPr lang="en-US" sz="8000" baseline="30000" dirty="0" smtClean="0"/>
              <a:t>1</a:t>
            </a:r>
            <a:endParaRPr lang="en-US" sz="8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78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88571"/>
          </a:xfrm>
        </p:spPr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Troxyca</a:t>
            </a:r>
            <a:r>
              <a:rPr lang="en-US" altLang="en-US" dirty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912"/>
            <a:ext cx="8229600" cy="4784251"/>
          </a:xfrm>
        </p:spPr>
        <p:txBody>
          <a:bodyPr/>
          <a:lstStyle/>
          <a:p>
            <a:pPr lvl="0"/>
            <a:r>
              <a:rPr lang="en-US" sz="2000" dirty="0" err="1">
                <a:solidFill>
                  <a:srgbClr val="000000"/>
                </a:solidFill>
              </a:rPr>
              <a:t>Troxyca</a:t>
            </a:r>
            <a:r>
              <a:rPr lang="en-US" sz="2000" dirty="0">
                <a:solidFill>
                  <a:srgbClr val="000000"/>
                </a:solidFill>
              </a:rPr>
              <a:t> ER</a:t>
            </a:r>
            <a:r>
              <a:rPr lang="en-US" sz="2000" baseline="30000" dirty="0">
                <a:solidFill>
                  <a:srgbClr val="000000"/>
                </a:solidFill>
              </a:rPr>
              <a:t>®</a:t>
            </a:r>
            <a:r>
              <a:rPr lang="en-US" sz="2000" dirty="0">
                <a:solidFill>
                  <a:srgbClr val="000000"/>
                </a:solidFill>
              </a:rPr>
              <a:t> is subject to the requirements of the Extended-Release and Long-Acting (ER/LA) Risk Evaluation and Mitigation Strategies (REMS) program.</a:t>
            </a:r>
            <a:r>
              <a:rPr lang="en-US" sz="2000" baseline="30000" dirty="0">
                <a:solidFill>
                  <a:srgbClr val="000000"/>
                </a:solidFill>
              </a:rPr>
              <a:t>2</a:t>
            </a:r>
          </a:p>
          <a:p>
            <a:pPr marL="0" lvl="0" indent="0"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 lvl="0"/>
            <a:endParaRPr lang="en-US" sz="2000" dirty="0">
              <a:solidFill>
                <a:srgbClr val="000000"/>
              </a:solidFill>
            </a:endParaRPr>
          </a:p>
          <a:p>
            <a:pPr lvl="0"/>
            <a:endParaRPr lang="en-US" sz="2000" dirty="0" smtClean="0">
              <a:solidFill>
                <a:srgbClr val="000000"/>
              </a:solidFill>
            </a:endParaRPr>
          </a:p>
          <a:p>
            <a:pPr lvl="0"/>
            <a:endParaRPr lang="en-US" sz="2000" dirty="0" smtClean="0">
              <a:solidFill>
                <a:srgbClr val="000000"/>
              </a:solidFill>
            </a:endParaRPr>
          </a:p>
          <a:p>
            <a:pPr lvl="0"/>
            <a:r>
              <a:rPr lang="en-US" sz="2000" dirty="0" smtClean="0">
                <a:solidFill>
                  <a:srgbClr val="000000"/>
                </a:solidFill>
              </a:rPr>
              <a:t>Final </a:t>
            </a:r>
            <a:r>
              <a:rPr lang="en-US" sz="2000" dirty="0">
                <a:solidFill>
                  <a:srgbClr val="000000"/>
                </a:solidFill>
              </a:rPr>
              <a:t>report submissions of formal observational </a:t>
            </a:r>
            <a:r>
              <a:rPr lang="en-US" sz="2000" dirty="0" smtClean="0">
                <a:solidFill>
                  <a:srgbClr val="000000"/>
                </a:solidFill>
              </a:rPr>
              <a:t>studies, </a:t>
            </a:r>
            <a:r>
              <a:rPr lang="en-US" sz="2000" dirty="0">
                <a:solidFill>
                  <a:srgbClr val="000000"/>
                </a:solidFill>
              </a:rPr>
              <a:t>intended to determine if the abuse-deterrent properties of </a:t>
            </a:r>
            <a:r>
              <a:rPr lang="en-US" sz="2000" dirty="0" err="1">
                <a:solidFill>
                  <a:srgbClr val="000000"/>
                </a:solidFill>
              </a:rPr>
              <a:t>Troxyca</a:t>
            </a:r>
            <a:r>
              <a:rPr lang="en-US" sz="2000" dirty="0">
                <a:solidFill>
                  <a:srgbClr val="000000"/>
                </a:solidFill>
              </a:rPr>
              <a:t> ER</a:t>
            </a:r>
            <a:r>
              <a:rPr lang="en-US" sz="2000" baseline="30000" dirty="0">
                <a:solidFill>
                  <a:srgbClr val="000000"/>
                </a:solidFill>
              </a:rPr>
              <a:t>®</a:t>
            </a:r>
            <a:r>
              <a:rPr lang="en-US" sz="2000" dirty="0">
                <a:solidFill>
                  <a:srgbClr val="000000"/>
                </a:solidFill>
              </a:rPr>
              <a:t> reduce abuse in the </a:t>
            </a:r>
            <a:r>
              <a:rPr lang="en-US" sz="2000" dirty="0" smtClean="0">
                <a:solidFill>
                  <a:srgbClr val="000000"/>
                </a:solidFill>
              </a:rPr>
              <a:t>community, </a:t>
            </a:r>
            <a:r>
              <a:rPr lang="en-US" sz="2000" dirty="0">
                <a:solidFill>
                  <a:srgbClr val="000000"/>
                </a:solidFill>
              </a:rPr>
              <a:t>are due to the FDA in October of </a:t>
            </a:r>
            <a:r>
              <a:rPr lang="en-US" sz="2000" dirty="0" smtClean="0">
                <a:solidFill>
                  <a:srgbClr val="000000"/>
                </a:solidFill>
              </a:rPr>
              <a:t>2021.</a:t>
            </a:r>
            <a:r>
              <a:rPr lang="en-US" sz="2000" baseline="30000" dirty="0" smtClean="0">
                <a:solidFill>
                  <a:srgbClr val="000000"/>
                </a:solidFill>
              </a:rPr>
              <a:t>13</a:t>
            </a: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dirty="0"/>
              <a:t>*http://seekingalpha.com/news/3187924-ad-comm-backs-pfizers-long-acting-opioid-troxyca-9minus-6-vote</a:t>
            </a:r>
          </a:p>
          <a:p>
            <a:pPr marL="0" indent="0">
              <a:buNone/>
            </a:pPr>
            <a:r>
              <a:rPr lang="en-US" sz="1400" dirty="0"/>
              <a:t>†http://www.pfizer.com/news/press-release/press-release-detail/fda_approves_troxyca_er_oxycodone_hydrochloride_and_naltrexone_hydrochloride_extended_release_capsules_cii_with_abuse_deterrent_properties_for_the_management_of_pain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757267"/>
              </p:ext>
            </p:extLst>
          </p:nvPr>
        </p:nvGraphicFramePr>
        <p:xfrm>
          <a:off x="752474" y="2359025"/>
          <a:ext cx="7705728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432"/>
                <a:gridCol w="1926432"/>
                <a:gridCol w="1926432"/>
                <a:gridCol w="192643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Oral ADF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Intranasal ADF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Intravenous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ADF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FDA</a:t>
                      </a:r>
                      <a:r>
                        <a:rPr lang="en-US" baseline="0" dirty="0" smtClean="0"/>
                        <a:t> Advisory Committee*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9-6 vote</a:t>
                      </a:r>
                      <a:r>
                        <a:rPr lang="en-US" baseline="0" dirty="0" smtClean="0"/>
                        <a:t> against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11-4 vote in favor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9-6 vote in favor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FDA Labeling†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52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Potential IAD Drug Product Evaluation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err="1"/>
              <a:t>Troxyca</a:t>
            </a:r>
            <a:r>
              <a:rPr lang="en-US" altLang="en-US" dirty="0"/>
              <a:t> </a:t>
            </a:r>
            <a:r>
              <a:rPr lang="en-US" dirty="0" smtClean="0"/>
              <a:t>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1072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err="1"/>
              <a:t>Troxyca</a:t>
            </a:r>
            <a:r>
              <a:rPr lang="en-US" sz="2400" b="1" dirty="0"/>
              <a:t> ER</a:t>
            </a:r>
            <a:r>
              <a:rPr lang="en-US" sz="2400" b="1" baseline="30000" dirty="0"/>
              <a:t>®  </a:t>
            </a:r>
            <a:r>
              <a:rPr lang="en-US" sz="2400" b="1" dirty="0"/>
              <a:t>Summary</a:t>
            </a:r>
          </a:p>
          <a:p>
            <a:endParaRPr lang="en-US" sz="2400" dirty="0"/>
          </a:p>
          <a:p>
            <a:r>
              <a:rPr lang="en-US" sz="2400" dirty="0"/>
              <a:t>Chemical name		oxycodone extended-						release/naltrexone</a:t>
            </a:r>
          </a:p>
          <a:p>
            <a:r>
              <a:rPr lang="en-US" sz="2400" dirty="0"/>
              <a:t>Dosage form		Extended-release capsule</a:t>
            </a:r>
          </a:p>
          <a:p>
            <a:r>
              <a:rPr lang="en-US" sz="2400" dirty="0"/>
              <a:t>Formulation		oxycodone extended-release 					beads with sequestered naltrexone 				core</a:t>
            </a:r>
          </a:p>
          <a:p>
            <a:r>
              <a:rPr lang="en-US" sz="2400" dirty="0"/>
              <a:t>ADP* 			Agonist/antagonist</a:t>
            </a:r>
          </a:p>
          <a:p>
            <a:r>
              <a:rPr lang="en-US" sz="2400" dirty="0"/>
              <a:t>ADF studies			Oral, intranasal and intravenous 				studies performed</a:t>
            </a:r>
          </a:p>
          <a:p>
            <a:r>
              <a:rPr lang="en-US" sz="2400" dirty="0"/>
              <a:t>ADF labeling		Oral and intranasal routes	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400800"/>
            <a:ext cx="25207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*ADP = Abuse-deterrent properties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5376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Potential </a:t>
            </a:r>
            <a:r>
              <a:rPr lang="en-US" sz="2000" dirty="0" smtClean="0"/>
              <a:t>IAD Drug Products</a:t>
            </a:r>
            <a:br>
              <a:rPr lang="en-US" sz="2000" dirty="0" smtClean="0"/>
            </a:br>
            <a:r>
              <a:rPr lang="en-US" sz="2000" dirty="0" smtClean="0"/>
              <a:t> –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10720"/>
          </a:xfrm>
        </p:spPr>
        <p:txBody>
          <a:bodyPr/>
          <a:lstStyle/>
          <a:p>
            <a:r>
              <a:rPr lang="en-US" sz="2000" dirty="0" err="1"/>
              <a:t>MorphaBond</a:t>
            </a:r>
            <a:r>
              <a:rPr lang="en-US" sz="2000" baseline="30000" dirty="0"/>
              <a:t>®</a:t>
            </a:r>
            <a:r>
              <a:rPr lang="en-US" sz="2000" dirty="0"/>
              <a:t> (morphine extended-release)</a:t>
            </a:r>
          </a:p>
          <a:p>
            <a:pPr lvl="1"/>
            <a:r>
              <a:rPr lang="en-US" sz="1800" dirty="0"/>
              <a:t>FDA approved; however, not commercially </a:t>
            </a:r>
            <a:r>
              <a:rPr lang="en-US" sz="1800" dirty="0" smtClean="0"/>
              <a:t>available</a:t>
            </a:r>
          </a:p>
          <a:p>
            <a:pPr lvl="1"/>
            <a:r>
              <a:rPr lang="en-US" sz="1800" dirty="0" smtClean="0"/>
              <a:t>Manufacturer has licensing agreement with Daiichi Sankyo to market</a:t>
            </a:r>
            <a:endParaRPr lang="en-US" sz="1800" dirty="0"/>
          </a:p>
          <a:p>
            <a:pPr lvl="1"/>
            <a:r>
              <a:rPr lang="en-US" sz="1800" dirty="0"/>
              <a:t>Monograph to be completed when commercially </a:t>
            </a:r>
            <a:r>
              <a:rPr lang="en-US" sz="1800" dirty="0" smtClean="0"/>
              <a:t>available</a:t>
            </a:r>
            <a:endParaRPr lang="en-US" sz="1800" dirty="0"/>
          </a:p>
          <a:p>
            <a:r>
              <a:rPr lang="en-US" sz="2000" dirty="0" err="1" smtClean="0"/>
              <a:t>Arymo</a:t>
            </a:r>
            <a:r>
              <a:rPr lang="en-US" sz="2000" dirty="0" smtClean="0"/>
              <a:t> </a:t>
            </a:r>
            <a:r>
              <a:rPr lang="en-US" sz="2000" dirty="0"/>
              <a:t>ER</a:t>
            </a:r>
            <a:r>
              <a:rPr lang="en-US" sz="2000" baseline="30000" dirty="0"/>
              <a:t>®</a:t>
            </a:r>
            <a:r>
              <a:rPr lang="en-US" sz="2000" dirty="0"/>
              <a:t> </a:t>
            </a:r>
            <a:r>
              <a:rPr lang="en-US" sz="2000" dirty="0" smtClean="0"/>
              <a:t>(morphine extended-release)</a:t>
            </a:r>
            <a:endParaRPr lang="en-US" sz="2000" dirty="0"/>
          </a:p>
          <a:p>
            <a:pPr lvl="1"/>
            <a:r>
              <a:rPr lang="en-US" sz="1800" dirty="0"/>
              <a:t>FDA </a:t>
            </a:r>
            <a:r>
              <a:rPr lang="en-US" sz="1800" dirty="0" smtClean="0"/>
              <a:t>approved, launch reportedly </a:t>
            </a:r>
            <a:r>
              <a:rPr lang="en-US" sz="1800" dirty="0"/>
              <a:t>planned for 1</a:t>
            </a:r>
            <a:r>
              <a:rPr lang="en-US" sz="1800" baseline="30000" dirty="0"/>
              <a:t>st</a:t>
            </a:r>
            <a:r>
              <a:rPr lang="en-US" sz="1800" dirty="0"/>
              <a:t> Quarter 2017</a:t>
            </a:r>
          </a:p>
          <a:p>
            <a:pPr lvl="1"/>
            <a:r>
              <a:rPr lang="en-US" sz="1800" dirty="0"/>
              <a:t>Formulary Dossier </a:t>
            </a:r>
            <a:r>
              <a:rPr lang="en-US" sz="1800" dirty="0" smtClean="0"/>
              <a:t>not yet available</a:t>
            </a:r>
            <a:endParaRPr lang="en-US" sz="1800" dirty="0"/>
          </a:p>
          <a:p>
            <a:pPr lvl="1"/>
            <a:r>
              <a:rPr lang="en-US" sz="1800" dirty="0"/>
              <a:t>Monograph to be completed when commercially </a:t>
            </a:r>
            <a:r>
              <a:rPr lang="en-US" sz="1800" dirty="0" smtClean="0"/>
              <a:t>available</a:t>
            </a:r>
            <a:endParaRPr lang="en-US" sz="1800" dirty="0"/>
          </a:p>
          <a:p>
            <a:r>
              <a:rPr lang="en-US" sz="2000" dirty="0" err="1" smtClean="0"/>
              <a:t>Vantrela</a:t>
            </a:r>
            <a:r>
              <a:rPr lang="en-US" sz="2000" dirty="0" smtClean="0"/>
              <a:t> ER</a:t>
            </a:r>
            <a:r>
              <a:rPr lang="en-US" sz="2000" baseline="30000" dirty="0" smtClean="0"/>
              <a:t>®</a:t>
            </a:r>
            <a:r>
              <a:rPr lang="en-US" sz="2000" dirty="0" smtClean="0"/>
              <a:t>(hydrocodone extended-release)</a:t>
            </a:r>
            <a:endParaRPr lang="en-US" sz="2000" dirty="0"/>
          </a:p>
          <a:p>
            <a:pPr lvl="1"/>
            <a:r>
              <a:rPr lang="en-US" sz="1800" dirty="0"/>
              <a:t>FDA </a:t>
            </a:r>
            <a:r>
              <a:rPr lang="en-US" sz="1800" dirty="0" smtClean="0"/>
              <a:t>approved, launch reportedly planned for 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Quarter 2017</a:t>
            </a:r>
          </a:p>
          <a:p>
            <a:pPr lvl="1"/>
            <a:r>
              <a:rPr lang="en-US" sz="1800" dirty="0"/>
              <a:t>Formulary Dossier not yet available</a:t>
            </a:r>
          </a:p>
          <a:p>
            <a:pPr lvl="1"/>
            <a:r>
              <a:rPr lang="en-US" sz="1800" dirty="0"/>
              <a:t>Monograph to be completed when commercially </a:t>
            </a:r>
            <a:r>
              <a:rPr lang="en-US" sz="1800" dirty="0" smtClean="0"/>
              <a:t>available</a:t>
            </a:r>
          </a:p>
          <a:p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(</a:t>
            </a:r>
            <a:r>
              <a:rPr lang="en-US" sz="2000" dirty="0" err="1"/>
              <a:t>oxymorphone</a:t>
            </a:r>
            <a:r>
              <a:rPr lang="en-US" sz="2000" dirty="0"/>
              <a:t> extended-release)</a:t>
            </a:r>
          </a:p>
          <a:p>
            <a:pPr lvl="1"/>
            <a:r>
              <a:rPr lang="en-US" sz="1800" dirty="0"/>
              <a:t>FDA advisory committee voted on 3/15/17 that potential benefits no longer outweigh risks associated with the product. </a:t>
            </a:r>
          </a:p>
          <a:p>
            <a:pPr lvl="1"/>
            <a:r>
              <a:rPr lang="en-US" sz="1800"/>
              <a:t>FDA must determine whether to take regulatory action.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935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82521</TotalTime>
  <Words>1041</Words>
  <Application>Microsoft Office PowerPoint</Application>
  <PresentationFormat>On-screen Show (4:3)</PresentationFormat>
  <Paragraphs>185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 Potential IAD Drug Product Evaluation Troxyca ER® </vt:lpstr>
      <vt:lpstr>Potential IAD Drug Product Evaluation Troxyca ER®</vt:lpstr>
      <vt:lpstr>Potential IAD Drug Product Evaluation Troxyca ER®</vt:lpstr>
      <vt:lpstr>Potential IAD Drug Product Evaluation Troxyca ER®</vt:lpstr>
      <vt:lpstr>Potential IAD Drug Product Evaluation Troxyca ER®</vt:lpstr>
      <vt:lpstr>Potential IAD Drug Products  – Updates</vt:lpstr>
      <vt:lpstr>PowerPoint Presentation</vt:lpstr>
      <vt:lpstr>“Cross Walk”</vt:lpstr>
      <vt:lpstr>Promulgation of Regulation and Formulary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>Lauren Nelson</lastModifiedBy>
  <lastPrinted>2016-09-13T13:14:25Z</lastPrinted>
  <dcterms:modified xsi:type="dcterms:W3CDTF">2017-03-17T16:50:29Z</dcterms:modified>
  <revision>2481</revision>
  <dc:title>PowerPoint Presentation</dc:title>
</coreProperties>
</file>