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46" r:id="rId1"/>
    <p:sldMasterId id="2147484473" r:id="rId2"/>
  </p:sldMasterIdLst>
  <p:notesMasterIdLst>
    <p:notesMasterId r:id="rId10"/>
  </p:notesMasterIdLst>
  <p:handoutMasterIdLst>
    <p:handoutMasterId r:id="rId11"/>
  </p:handoutMasterIdLst>
  <p:sldIdLst>
    <p:sldId id="729" r:id="rId3"/>
    <p:sldId id="880" r:id="rId4"/>
    <p:sldId id="1159" r:id="rId5"/>
    <p:sldId id="1182" r:id="rId6"/>
    <p:sldId id="1176" r:id="rId7"/>
    <p:sldId id="1179" r:id="rId8"/>
    <p:sldId id="1174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76">
          <p15:clr>
            <a:srgbClr val="A4A3A4"/>
          </p15:clr>
        </p15:guide>
        <p15:guide id="2" orient="horz" pos="1278">
          <p15:clr>
            <a:srgbClr val="A4A3A4"/>
          </p15:clr>
        </p15:guide>
        <p15:guide id="3" orient="horz" pos="1440">
          <p15:clr>
            <a:srgbClr val="A4A3A4"/>
          </p15:clr>
        </p15:guide>
        <p15:guide id="4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93">
          <p15:clr>
            <a:srgbClr val="A4A3A4"/>
          </p15:clr>
        </p15:guide>
        <p15:guide id="2" pos="32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lavery" initials="jl" lastIdx="15" clrIdx="0"/>
  <p:cmAuthor id="1" name="JTSUZYC" initials="J" lastIdx="7" clrIdx="1"/>
  <p:cmAuthor id="2" name=" " initials=" " lastIdx="14" clrIdx="2"/>
  <p:cmAuthor id="3" name="Mundy, Jonathan (DPH)" initials="JMM" lastIdx="1" clrIdx="3"/>
  <p:cmAuthor id="4" name=" DDunn" initials=" DD" lastIdx="9" clrIdx="4"/>
  <p:cmAuthor id="5" name="Thompson, Tyson" initials="TT" lastIdx="2" clrIdx="5">
    <p:extLst/>
  </p:cmAuthor>
  <p:cmAuthor id="6" name="UmassUser" initials="U" lastIdx="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200"/>
    <a:srgbClr val="00BC00"/>
    <a:srgbClr val="0000FF"/>
    <a:srgbClr val="FFFF00"/>
    <a:srgbClr val="0066FF"/>
    <a:srgbClr val="0033CC"/>
    <a:srgbClr val="3399FF"/>
    <a:srgbClr val="66CCFF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84" autoAdjust="0"/>
    <p:restoredTop sz="95608" autoAdjust="0"/>
  </p:normalViewPr>
  <p:slideViewPr>
    <p:cSldViewPr snapToGrid="0" snapToObjects="1">
      <p:cViewPr>
        <p:scale>
          <a:sx n="100" d="100"/>
          <a:sy n="100" d="100"/>
        </p:scale>
        <p:origin x="-168" y="-282"/>
      </p:cViewPr>
      <p:guideLst>
        <p:guide orient="horz" pos="4176"/>
        <p:guide orient="horz" pos="1278"/>
        <p:guide orient="horz" pos="1440"/>
        <p:guide pos="432"/>
      </p:guideLst>
    </p:cSldViewPr>
  </p:slideViewPr>
  <p:outlineViewPr>
    <p:cViewPr>
      <p:scale>
        <a:sx n="33" d="100"/>
        <a:sy n="33" d="100"/>
      </p:scale>
      <p:origin x="0" y="644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1230" y="-72"/>
      </p:cViewPr>
      <p:guideLst>
        <p:guide orient="horz" pos="2930"/>
        <p:guide pos="3285"/>
      </p:guideLst>
    </p:cSldViewPr>
  </p:notes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notesMaster" Target="notesMasters/notesMaster1.xml"/>
  <Relationship Id="rId11" Type="http://schemas.openxmlformats.org/officeDocument/2006/relationships/handoutMaster" Target="handoutMasters/handoutMaster1.xml"/>
  <Relationship Id="rId12" Type="http://schemas.openxmlformats.org/officeDocument/2006/relationships/commentAuthors" Target="commentAuthors.xml"/>
  <Relationship Id="rId13" Type="http://schemas.openxmlformats.org/officeDocument/2006/relationships/presProps" Target="presProps.xml"/>
  <Relationship Id="rId14" Type="http://schemas.openxmlformats.org/officeDocument/2006/relationships/viewProps" Target="viewProps.xml"/>
  <Relationship Id="rId15" Type="http://schemas.openxmlformats.org/officeDocument/2006/relationships/theme" Target="theme/theme1.xml"/>
  <Relationship Id="rId16" Type="http://schemas.openxmlformats.org/officeDocument/2006/relationships/tableStyles" Target="tableStyles.xml"/>
  <Relationship Id="rId2" Type="http://schemas.openxmlformats.org/officeDocument/2006/relationships/slideMaster" Target="slideMasters/slideMaster2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</Relationships>
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4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6"/>
            <a:ext cx="3039463" cy="4644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>
            <a:lvl1pPr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43" y="6"/>
            <a:ext cx="3039462" cy="4644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>
            <a:lvl1pPr algn="r"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31982"/>
            <a:ext cx="3039463" cy="4644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b" anchorCtr="0" compatLnSpc="1">
            <a:prstTxWarp prst="textNoShape">
              <a:avLst/>
            </a:prstTxWarp>
          </a:bodyPr>
          <a:lstStyle>
            <a:lvl1pPr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43" y="8831982"/>
            <a:ext cx="3039462" cy="4644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b" anchorCtr="0" compatLnSpc="1">
            <a:prstTxWarp prst="textNoShape">
              <a:avLst/>
            </a:prstTxWarp>
          </a:bodyPr>
          <a:lstStyle>
            <a:lvl1pPr algn="r" defTabSz="90372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69F0119-6389-4524-A96E-26C421590C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04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3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3039463" cy="458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>
            <a:lvl1pPr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3" y="4"/>
            <a:ext cx="3039462" cy="458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>
            <a:lvl1pPr algn="r"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96988" y="684213"/>
            <a:ext cx="4497387" cy="3373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3633" y="4418398"/>
            <a:ext cx="6155197" cy="388511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4"/>
            <a:endParaRPr lang="en-US" noProof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8390"/>
            <a:ext cx="3039463" cy="458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b" anchorCtr="0" compatLnSpc="1">
            <a:prstTxWarp prst="textNoShape">
              <a:avLst/>
            </a:prstTxWarp>
          </a:bodyPr>
          <a:lstStyle>
            <a:lvl1pPr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3" y="8838390"/>
            <a:ext cx="3039462" cy="458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b" anchorCtr="0" compatLnSpc="1">
            <a:prstTxWarp prst="textNoShape">
              <a:avLst/>
            </a:prstTxWarp>
          </a:bodyPr>
          <a:lstStyle>
            <a:lvl1pPr algn="r" defTabSz="90372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666A00B-8F32-4C58-AE5D-E5C374E71A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7148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spcBef>
        <a:spcPct val="30000"/>
      </a:spcBef>
      <a:spcAft>
        <a:spcPct val="30000"/>
      </a:spcAft>
      <a:buFont typeface="Monotype Sorts"/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just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buFont typeface="Arial" pitchFamily="34" charset="0"/>
      <a:buChar char="–"/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.xml"/>
</Relationships>

</file>

<file path=ppt/notesSlides/_rels/notesSlide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.xml"/>
</Relationships>

</file>

<file path=ppt/notesSlides/_rels/notesSlide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7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just" defTabSz="903727">
              <a:spcBef>
                <a:spcPct val="30000"/>
              </a:spcBef>
              <a:spcAft>
                <a:spcPct val="30000"/>
              </a:spcAft>
              <a:buFont typeface="Monotype Sorts" pitchFamily="-84" charset="2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8573" indent="-287914" algn="just" defTabSz="903727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0052" indent="-228731" algn="just" defTabSz="903727">
              <a:spcBef>
                <a:spcPct val="30000"/>
              </a:spcBef>
              <a:buFont typeface="Arial" pitchFamily="34" charset="0"/>
              <a:buChar char="–"/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2312" indent="-228731" defTabSz="90372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72974" indent="-228731" defTabSz="90372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634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294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4956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617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0B862E1-B834-4F96-875A-0719CF179818}" type="slidenum">
              <a:rPr lang="en-US" altLang="en-US" smtClean="0">
                <a:latin typeface="Times New Roman" pitchFamily="18" charset="0"/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2808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8B130E-1B03-4486-B2EA-7DC980626923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1582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7377593"/>
      </p:ext>
    </p:extLst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1.png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latin typeface="Calibri" pitchFamily="34" charset="0"/>
              <a:cs typeface="+mn-c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cs typeface="+mn-cs"/>
            </a:endParaRPr>
          </a:p>
        </p:txBody>
      </p:sp>
      <p:pic>
        <p:nvPicPr>
          <p:cNvPr id="6" name="Picture 4" descr="banner"/>
          <p:cNvPicPr>
            <a:picLocks noChangeAspect="1" noChangeArrowheads="1"/>
          </p:cNvPicPr>
          <p:nvPr/>
        </p:nvPicPr>
        <p:blipFill>
          <a:blip r:embed="rId2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1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9D7F867-08F4-46E3-9E98-A1517B9214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2125" y="223838"/>
            <a:ext cx="2127250" cy="5902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232525" cy="5902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B970A05-0208-4120-ABAD-DE3FEDF0D5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14450"/>
            <a:ext cx="8229600" cy="481171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EC041A5-8B8E-4AEA-A855-A8575A4841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4450"/>
            <a:ext cx="8229600" cy="2328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95713"/>
            <a:ext cx="8229600" cy="233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7DE6B27-9B6B-4852-9D7E-042B72701F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08/07/2017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99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08/07/2017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27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08/07/2017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89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08/07/2017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02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08/07/2017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16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08/07/2017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7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DE3B031-7C70-4991-8DFB-9E9DDFF799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08/07/2017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7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08/07/2017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185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08/07/2017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96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08/07/2017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70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08/07/2017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DE73B3D-7A01-4DB2-B7FB-59C8EAFB34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3C572B2-80BA-4F31-B395-8512BDF87E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9F25C9C-3A0B-47AD-886F-7F0717C5077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EA8F2145-DE93-4A77-8079-724DD4E409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CE889AE-8169-4C06-9039-49920E0CE8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F7DC65C6-86CA-4180-BB8C-675B89DFE5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352570D-30E4-4B7D-87D8-F233648E1AB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slideLayout" Target="../slideLayouts/slideLayout13.xml"/>
  <Relationship Id="rId14" Type="http://schemas.openxmlformats.org/officeDocument/2006/relationships/theme" Target="../theme/theme1.xml"/>
  <Relationship Id="rId15" Type="http://schemas.openxmlformats.org/officeDocument/2006/relationships/image" Target="../media/image1.png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_rels/slideMaster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10" Type="http://schemas.openxmlformats.org/officeDocument/2006/relationships/slideLayout" Target="../slideLayouts/slideLayout23.xml"/>
  <Relationship Id="rId11" Type="http://schemas.openxmlformats.org/officeDocument/2006/relationships/slideLayout" Target="../slideLayouts/slideLayout24.xml"/>
  <Relationship Id="rId12" Type="http://schemas.openxmlformats.org/officeDocument/2006/relationships/theme" Target="../theme/theme2.xml"/>
  <Relationship Id="rId2" Type="http://schemas.openxmlformats.org/officeDocument/2006/relationships/slideLayout" Target="../slideLayouts/slideLayout15.xml"/>
  <Relationship Id="rId3" Type="http://schemas.openxmlformats.org/officeDocument/2006/relationships/slideLayout" Target="../slideLayouts/slideLayout16.xml"/>
  <Relationship Id="rId4" Type="http://schemas.openxmlformats.org/officeDocument/2006/relationships/slideLayout" Target="../slideLayouts/slideLayout17.xml"/>
  <Relationship Id="rId5" Type="http://schemas.openxmlformats.org/officeDocument/2006/relationships/slideLayout" Target="../slideLayouts/slideLayout18.xml"/>
  <Relationship Id="rId6" Type="http://schemas.openxmlformats.org/officeDocument/2006/relationships/slideLayout" Target="../slideLayouts/slideLayout19.xml"/>
  <Relationship Id="rId7" Type="http://schemas.openxmlformats.org/officeDocument/2006/relationships/slideLayout" Target="../slideLayouts/slideLayout20.xml"/>
  <Relationship Id="rId8" Type="http://schemas.openxmlformats.org/officeDocument/2006/relationships/slideLayout" Target="../slideLayouts/slideLayout21.xml"/>
  <Relationship Id="rId9" Type="http://schemas.openxmlformats.org/officeDocument/2006/relationships/slideLayout" Target="../slideLayouts/slideLayout22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latin typeface="Calibri" pitchFamily="34" charset="0"/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1313" y="223838"/>
            <a:ext cx="4818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4450"/>
            <a:ext cx="8229600" cy="481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0060A82-B2AB-49E4-8F89-B9F7E7F29D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4" descr="banner"/>
          <p:cNvPicPr>
            <a:picLocks noChangeAspect="1" noChangeArrowheads="1"/>
          </p:cNvPicPr>
          <p:nvPr/>
        </p:nvPicPr>
        <p:blipFill>
          <a:blip r:embed="rId15"/>
          <a:srcRect r="56197" b="8861"/>
          <a:stretch>
            <a:fillRect/>
          </a:stretch>
        </p:blipFill>
        <p:spPr bwMode="auto">
          <a:xfrm>
            <a:off x="-3175" y="223838"/>
            <a:ext cx="40116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72" r:id="rId1"/>
    <p:sldLayoutId id="2147484460" r:id="rId2"/>
    <p:sldLayoutId id="2147484461" r:id="rId3"/>
    <p:sldLayoutId id="2147484462" r:id="rId4"/>
    <p:sldLayoutId id="2147484463" r:id="rId5"/>
    <p:sldLayoutId id="2147484464" r:id="rId6"/>
    <p:sldLayoutId id="2147484465" r:id="rId7"/>
    <p:sldLayoutId id="2147484466" r:id="rId8"/>
    <p:sldLayoutId id="2147484467" r:id="rId9"/>
    <p:sldLayoutId id="2147484468" r:id="rId10"/>
    <p:sldLayoutId id="2147484469" r:id="rId11"/>
    <p:sldLayoutId id="2147484470" r:id="rId12"/>
    <p:sldLayoutId id="214748447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E4B91-3BE7-4B50-95AB-43E873F2CC47}" type="datetimeFigureOut">
              <a:rPr lang="en-US" smtClean="0"/>
              <a:pPr/>
              <a:t>08/07/2017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2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4" r:id="rId1"/>
    <p:sldLayoutId id="2147484475" r:id="rId2"/>
    <p:sldLayoutId id="2147484476" r:id="rId3"/>
    <p:sldLayoutId id="2147484477" r:id="rId4"/>
    <p:sldLayoutId id="2147484478" r:id="rId5"/>
    <p:sldLayoutId id="2147484479" r:id="rId6"/>
    <p:sldLayoutId id="2147484480" r:id="rId7"/>
    <p:sldLayoutId id="2147484481" r:id="rId8"/>
    <p:sldLayoutId id="2147484482" r:id="rId9"/>
    <p:sldLayoutId id="2147484483" r:id="rId10"/>
    <p:sldLayoutId id="21474844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notesSlide" Target="../notesSlides/notesSlide1.xml"/>
  <Relationship Id="rId3" Type="http://schemas.openxmlformats.org/officeDocument/2006/relationships/image" Target="../media/image1.png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2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3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1950" y="6245225"/>
            <a:ext cx="944563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2048DBD3-BAE2-4420-B05C-C59463502FAC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1800" dirty="0">
              <a:latin typeface="Arial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33363" y="2001838"/>
            <a:ext cx="877093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003366"/>
                </a:solidFill>
              </a:rPr>
              <a:t> </a:t>
            </a:r>
            <a:r>
              <a:rPr lang="en-US" altLang="en-US" sz="4000" b="1" dirty="0">
                <a:solidFill>
                  <a:schemeClr val="accent6"/>
                </a:solidFill>
              </a:rPr>
              <a:t>Drug Formulary Commission</a:t>
            </a:r>
          </a:p>
        </p:txBody>
      </p:sp>
      <p:pic>
        <p:nvPicPr>
          <p:cNvPr id="3077" name="Picture 4" descr="banner"/>
          <p:cNvPicPr>
            <a:picLocks noChangeAspect="1" noChangeArrowheads="1"/>
          </p:cNvPicPr>
          <p:nvPr/>
        </p:nvPicPr>
        <p:blipFill>
          <a:blip r:embed="rId3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309563" y="3854450"/>
            <a:ext cx="8616950" cy="157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en-US" b="1" dirty="0">
              <a:solidFill>
                <a:srgbClr val="003366"/>
              </a:solidFill>
            </a:endParaRPr>
          </a:p>
          <a:p>
            <a:pPr algn="ctr"/>
            <a:r>
              <a:rPr lang="en-US" altLang="en-US" b="1" dirty="0">
                <a:solidFill>
                  <a:schemeClr val="accent6"/>
                </a:solidFill>
              </a:rPr>
              <a:t>Bureau of Health Care Safety and Quality</a:t>
            </a:r>
          </a:p>
          <a:p>
            <a:pPr algn="ctr"/>
            <a:r>
              <a:rPr lang="en-US" altLang="en-US" b="1" dirty="0">
                <a:solidFill>
                  <a:schemeClr val="accent6"/>
                </a:solidFill>
              </a:rPr>
              <a:t>Department of Public Health</a:t>
            </a:r>
          </a:p>
          <a:p>
            <a:pPr algn="ctr"/>
            <a:r>
              <a:rPr lang="en-US" altLang="en-US" b="1" dirty="0" smtClean="0">
                <a:solidFill>
                  <a:schemeClr val="accent6"/>
                </a:solidFill>
              </a:rPr>
              <a:t>August 17</a:t>
            </a:r>
            <a:r>
              <a:rPr lang="en-US" altLang="en-US" b="1" dirty="0" smtClean="0">
                <a:solidFill>
                  <a:schemeClr val="accent6"/>
                </a:solidFill>
              </a:rPr>
              <a:t>, 2017</a:t>
            </a:r>
            <a:endParaRPr lang="en-US" alt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384300"/>
            <a:ext cx="8229600" cy="5219699"/>
          </a:xfrm>
        </p:spPr>
        <p:txBody>
          <a:bodyPr/>
          <a:lstStyle/>
          <a:p>
            <a:pPr>
              <a:spcAft>
                <a:spcPts val="1800"/>
              </a:spcAft>
              <a:buSzPct val="75000"/>
            </a:pPr>
            <a:r>
              <a:rPr lang="en-US" altLang="en-US" dirty="0" smtClean="0"/>
              <a:t>Review of May 18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meeting</a:t>
            </a:r>
          </a:p>
          <a:p>
            <a:pPr>
              <a:spcAft>
                <a:spcPts val="1800"/>
              </a:spcAft>
              <a:buSzPct val="75000"/>
            </a:pPr>
            <a:endParaRPr lang="en-US" altLang="en-US" sz="1600" dirty="0" smtClean="0"/>
          </a:p>
          <a:p>
            <a:pPr>
              <a:spcAft>
                <a:spcPts val="1800"/>
              </a:spcAft>
              <a:buSzPct val="75000"/>
            </a:pPr>
            <a:r>
              <a:rPr lang="en-US" dirty="0"/>
              <a:t>Non-Opioid Pain Management List</a:t>
            </a:r>
            <a:r>
              <a:rPr lang="en-US" b="1" dirty="0"/>
              <a:t> </a:t>
            </a:r>
            <a:endParaRPr lang="en-US" b="1" dirty="0" smtClean="0"/>
          </a:p>
          <a:p>
            <a:pPr>
              <a:spcAft>
                <a:spcPts val="1800"/>
              </a:spcAft>
              <a:buSzPct val="75000"/>
            </a:pPr>
            <a:endParaRPr lang="en-US" altLang="en-US" sz="1600" dirty="0" smtClean="0"/>
          </a:p>
          <a:p>
            <a:pPr>
              <a:spcAft>
                <a:spcPts val="1800"/>
              </a:spcAft>
              <a:buSzPct val="75000"/>
            </a:pPr>
            <a:r>
              <a:rPr lang="en-US" altLang="en-US" dirty="0" smtClean="0"/>
              <a:t>Draft Formulary Regulations and Guidance</a:t>
            </a:r>
          </a:p>
          <a:p>
            <a:pPr marL="742950" lvl="2" indent="-342900">
              <a:spcAft>
                <a:spcPts val="1800"/>
              </a:spcAft>
              <a:buSzPct val="75000"/>
            </a:pPr>
            <a:r>
              <a:rPr lang="en-US" altLang="en-US" dirty="0"/>
              <a:t>105 CMR 720: </a:t>
            </a:r>
            <a:r>
              <a:rPr lang="en-US" altLang="en-US" i="1" dirty="0" smtClean="0"/>
              <a:t>Drug Formulary Commission (FKA:</a:t>
            </a:r>
            <a:r>
              <a:rPr lang="en-US" altLang="en-US" dirty="0" smtClean="0"/>
              <a:t> </a:t>
            </a:r>
            <a:r>
              <a:rPr lang="en-US" i="1" dirty="0" smtClean="0"/>
              <a:t>List </a:t>
            </a:r>
            <a:r>
              <a:rPr lang="en-US" i="1" dirty="0"/>
              <a:t>of Interchangeable Drug </a:t>
            </a:r>
            <a:r>
              <a:rPr lang="en-US" i="1" dirty="0" smtClean="0"/>
              <a:t>Products)</a:t>
            </a:r>
            <a:endParaRPr lang="en-US" altLang="en-US" sz="1600" dirty="0" smtClean="0"/>
          </a:p>
          <a:p>
            <a:pPr>
              <a:spcAft>
                <a:spcPts val="1800"/>
              </a:spcAft>
              <a:buSzPct val="75000"/>
            </a:pPr>
            <a:r>
              <a:rPr lang="en-US" altLang="en-US" dirty="0" smtClean="0"/>
              <a:t>Next Steps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13371AC1-581A-418D-850E-7D5F110287A7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4963" y="336550"/>
            <a:ext cx="4816475" cy="5778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kern="0" dirty="0" smtClean="0"/>
              <a:t> Presentation Agenda</a:t>
            </a: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Non-Opioid Pain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5200650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dirty="0" smtClean="0"/>
              <a:t>Section </a:t>
            </a:r>
            <a:r>
              <a:rPr lang="en-US" sz="2400" dirty="0"/>
              <a:t>4 of C</a:t>
            </a:r>
            <a:r>
              <a:rPr lang="en-US" sz="2400" dirty="0" smtClean="0"/>
              <a:t>hapter </a:t>
            </a:r>
            <a:r>
              <a:rPr lang="en-US" sz="2400" dirty="0"/>
              <a:t>52 of the A</a:t>
            </a:r>
            <a:r>
              <a:rPr lang="en-US" sz="2400" dirty="0" smtClean="0"/>
              <a:t>cts </a:t>
            </a:r>
            <a:r>
              <a:rPr lang="en-US" sz="2400" dirty="0"/>
              <a:t>of </a:t>
            </a:r>
            <a:r>
              <a:rPr lang="en-US" sz="2400" dirty="0" smtClean="0"/>
              <a:t>2016 amends Section 13 of Chapter 17 of the General Laws to require the Drug Formulary Commission, by September 1, 2016, to publish and </a:t>
            </a:r>
            <a:r>
              <a:rPr lang="en-US" sz="2400" dirty="0"/>
              <a:t>distribute, </a:t>
            </a:r>
            <a:r>
              <a:rPr lang="en-US" sz="2400" dirty="0" smtClean="0"/>
              <a:t>a </a:t>
            </a:r>
            <a:r>
              <a:rPr lang="en-US" sz="2400" dirty="0"/>
              <a:t>list of</a:t>
            </a:r>
            <a:r>
              <a:rPr lang="en-US" sz="2400" dirty="0" smtClean="0"/>
              <a:t>:</a:t>
            </a:r>
          </a:p>
          <a:p>
            <a:pPr marL="0" lvl="0" indent="0">
              <a:buNone/>
            </a:pPr>
            <a:endParaRPr lang="en-US" sz="1200" dirty="0"/>
          </a:p>
          <a:p>
            <a:pPr lvl="1"/>
            <a:r>
              <a:rPr lang="en-US" sz="2400" dirty="0"/>
              <a:t>FDA approved, non-opioid drug products; </a:t>
            </a:r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hat </a:t>
            </a:r>
            <a:r>
              <a:rPr lang="en-US" sz="2400" dirty="0"/>
              <a:t>are effective pain management alternatives; and </a:t>
            </a:r>
            <a:endParaRPr lang="en-US" sz="2400" dirty="0" smtClean="0"/>
          </a:p>
          <a:p>
            <a:pPr lvl="1"/>
            <a:r>
              <a:rPr lang="en-US" sz="2400" dirty="0" smtClean="0"/>
              <a:t>Have </a:t>
            </a:r>
            <a:r>
              <a:rPr lang="en-US" sz="2400" dirty="0"/>
              <a:t>a lesser potential for abuse </a:t>
            </a:r>
            <a:r>
              <a:rPr lang="en-US" sz="2400" dirty="0" smtClean="0"/>
              <a:t>than </a:t>
            </a:r>
            <a:r>
              <a:rPr lang="en-US" sz="2400" dirty="0"/>
              <a:t>Schedule II and III opioid drug </a:t>
            </a:r>
            <a:r>
              <a:rPr lang="en-US" sz="2400" dirty="0" smtClean="0"/>
              <a:t>products</a:t>
            </a:r>
          </a:p>
          <a:p>
            <a:pPr lvl="1"/>
            <a:r>
              <a:rPr lang="en-US" sz="2400" dirty="0" smtClean="0"/>
              <a:t>By September 1, 2016</a:t>
            </a:r>
          </a:p>
          <a:p>
            <a:pPr lvl="1"/>
            <a:r>
              <a:rPr lang="en-US" sz="2400" dirty="0" smtClean="0"/>
              <a:t>And annually thereafter</a:t>
            </a:r>
            <a:endParaRPr lang="en-US" sz="2400" dirty="0"/>
          </a:p>
          <a:p>
            <a:pPr marL="0" lvl="1" indent="0">
              <a:buNone/>
            </a:pPr>
            <a:endParaRPr lang="en-US" sz="1200" dirty="0" smtClean="0"/>
          </a:p>
          <a:p>
            <a:pPr marL="0" lvl="1" indent="0">
              <a:buNone/>
            </a:pPr>
            <a:r>
              <a:rPr lang="en-US" sz="2400" dirty="0" smtClean="0"/>
              <a:t>It is now time for the first annual update.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1229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Promulgation of Regulation and Formulary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49" y="1314450"/>
            <a:ext cx="8658225" cy="48117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History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Proposed 105 </a:t>
            </a:r>
            <a:r>
              <a:rPr lang="en-US" sz="2000" dirty="0"/>
              <a:t>CMR 720, </a:t>
            </a:r>
            <a:r>
              <a:rPr lang="en-US" sz="2000" i="1" dirty="0"/>
              <a:t>List of Interchangeable Drug </a:t>
            </a:r>
            <a:r>
              <a:rPr lang="en-US" sz="2000" i="1" dirty="0" smtClean="0"/>
              <a:t>Products, </a:t>
            </a:r>
            <a:r>
              <a:rPr lang="en-US" sz="2000" dirty="0" smtClean="0"/>
              <a:t>including draft formulary, as redrafted, to the Public Health Council (PHC)  </a:t>
            </a:r>
            <a:r>
              <a:rPr lang="en-US" sz="2000" dirty="0"/>
              <a:t>(</a:t>
            </a:r>
            <a:r>
              <a:rPr lang="en-US" sz="2000" dirty="0" smtClean="0"/>
              <a:t>11/9/2016)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Public hearing held on proposed changes to regulation (1/19/2017)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DPH staff reviewed comments and further amended, including  the addition of several new DFC approved IADs.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Public hearing held on proposed changes to regulation </a:t>
            </a:r>
            <a:r>
              <a:rPr lang="en-US" sz="2000" dirty="0" smtClean="0"/>
              <a:t>(7/7/</a:t>
            </a:r>
            <a:r>
              <a:rPr lang="en-US" sz="2000" dirty="0"/>
              <a:t>2017</a:t>
            </a:r>
            <a:r>
              <a:rPr lang="en-US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PHC promulgated 105 </a:t>
            </a:r>
            <a:r>
              <a:rPr lang="en-US" sz="2000" dirty="0"/>
              <a:t>CMR 720, </a:t>
            </a:r>
            <a:r>
              <a:rPr lang="en-US" sz="2000" i="1" dirty="0" smtClean="0"/>
              <a:t>Drug Formulary Commission</a:t>
            </a:r>
            <a:r>
              <a:rPr lang="en-US" sz="2000" dirty="0" smtClean="0"/>
              <a:t> (</a:t>
            </a:r>
            <a:r>
              <a:rPr lang="en-US" sz="2000" dirty="0" err="1" smtClean="0"/>
              <a:t>f.k.a</a:t>
            </a:r>
            <a:r>
              <a:rPr lang="en-US" sz="2000" dirty="0" smtClean="0"/>
              <a:t>. </a:t>
            </a:r>
            <a:r>
              <a:rPr lang="en-US" sz="2000" i="1" dirty="0" smtClean="0"/>
              <a:t>List </a:t>
            </a:r>
            <a:r>
              <a:rPr lang="en-US" sz="2000" i="1" dirty="0"/>
              <a:t>of Interchangeable Drug </a:t>
            </a:r>
            <a:r>
              <a:rPr lang="en-US" sz="2000" i="1" dirty="0" smtClean="0"/>
              <a:t>Products), </a:t>
            </a:r>
            <a:r>
              <a:rPr lang="en-US" sz="2000" dirty="0"/>
              <a:t>including draft </a:t>
            </a:r>
            <a:r>
              <a:rPr lang="en-US" sz="2000" dirty="0" smtClean="0"/>
              <a:t>formulary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8</a:t>
            </a:r>
            <a:r>
              <a:rPr lang="en-US" sz="2000" dirty="0" smtClean="0"/>
              <a:t>/</a:t>
            </a:r>
            <a:r>
              <a:rPr lang="en-US" sz="2000" dirty="0"/>
              <a:t>9/</a:t>
            </a:r>
            <a:r>
              <a:rPr lang="en-US" sz="2000" dirty="0" smtClean="0"/>
              <a:t>2017)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Next Steps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Review by </a:t>
            </a:r>
            <a:r>
              <a:rPr lang="en-US" sz="2000" dirty="0"/>
              <a:t>Secretary of </a:t>
            </a:r>
            <a:r>
              <a:rPr lang="en-US" sz="2000" dirty="0" smtClean="0"/>
              <a:t>State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/>
              <a:t>Regulation becomes </a:t>
            </a:r>
            <a:r>
              <a:rPr lang="en-US" sz="2000" dirty="0" smtClean="0"/>
              <a:t>effective.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Issue guidance, including special substitution considerations, and the </a:t>
            </a:r>
            <a:r>
              <a:rPr lang="en-US" sz="2000" dirty="0"/>
              <a:t>requirements and process of </a:t>
            </a:r>
            <a:r>
              <a:rPr lang="en-US" sz="2000" dirty="0" smtClean="0"/>
              <a:t>substitution.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Conduct prescriber education on abuse deterrent substitutes.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9102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Formulary Guidance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This draft formulary is a tool for prescribers when continuing and initiating the treatment of pain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Guidance will be issued on the same day the regulation, including the draft formulary, becomes effective.</a:t>
            </a:r>
          </a:p>
          <a:p>
            <a:r>
              <a:rPr lang="en-US" sz="2400" dirty="0" smtClean="0"/>
              <a:t>“</a:t>
            </a:r>
            <a:r>
              <a:rPr lang="en-US" sz="2400" dirty="0"/>
              <a:t>No Substitution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following items on a Schedule II prescription may not be changed by a </a:t>
            </a:r>
            <a:r>
              <a:rPr lang="en-US" sz="2400" dirty="0" smtClean="0"/>
              <a:t>pharmacist, pursuant to applicable DEA rules:</a:t>
            </a:r>
            <a:endParaRPr lang="en-US" sz="2400" dirty="0"/>
          </a:p>
          <a:p>
            <a:pPr lvl="1"/>
            <a:r>
              <a:rPr lang="en-US" sz="2000" dirty="0" smtClean="0"/>
              <a:t>Name </a:t>
            </a:r>
            <a:r>
              <a:rPr lang="en-US" sz="2000" dirty="0"/>
              <a:t>of Patient</a:t>
            </a:r>
          </a:p>
          <a:p>
            <a:pPr lvl="1"/>
            <a:r>
              <a:rPr lang="en-US" sz="2000" dirty="0"/>
              <a:t>Name of the Drug</a:t>
            </a:r>
          </a:p>
          <a:p>
            <a:pPr lvl="1"/>
            <a:r>
              <a:rPr lang="en-US" sz="2000" dirty="0"/>
              <a:t>Name of the Prescriber</a:t>
            </a:r>
          </a:p>
          <a:p>
            <a:pPr lvl="1"/>
            <a:r>
              <a:rPr lang="en-US" sz="2000" dirty="0"/>
              <a:t>Date of the </a:t>
            </a:r>
            <a:r>
              <a:rPr lang="en-US" sz="2000" dirty="0" smtClean="0"/>
              <a:t>Prescription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4906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387" y="1518846"/>
            <a:ext cx="7790213" cy="4726379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dirty="0" smtClean="0"/>
              <a:t>Tentative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Thursday Schedule</a:t>
            </a:r>
          </a:p>
          <a:p>
            <a:r>
              <a:rPr lang="en-US" sz="2800" dirty="0" smtClean="0"/>
              <a:t>September 21, 2017</a:t>
            </a:r>
          </a:p>
          <a:p>
            <a:r>
              <a:rPr lang="en-US" sz="2800" dirty="0" smtClean="0"/>
              <a:t>October 19, 2017</a:t>
            </a:r>
          </a:p>
          <a:p>
            <a:r>
              <a:rPr lang="en-US" sz="2800" dirty="0"/>
              <a:t>November </a:t>
            </a:r>
            <a:r>
              <a:rPr lang="en-US" sz="2800" dirty="0" smtClean="0"/>
              <a:t>16, 2017</a:t>
            </a:r>
          </a:p>
          <a:p>
            <a:r>
              <a:rPr lang="en-US" sz="2800" dirty="0" smtClean="0"/>
              <a:t>December 21, 2017</a:t>
            </a:r>
          </a:p>
          <a:p>
            <a:r>
              <a:rPr lang="en-US" sz="2800" dirty="0" smtClean="0"/>
              <a:t>January 18, 2018</a:t>
            </a:r>
          </a:p>
          <a:p>
            <a:r>
              <a:rPr lang="en-US" sz="2800" dirty="0" smtClean="0"/>
              <a:t>February 15, 2018</a:t>
            </a:r>
          </a:p>
          <a:p>
            <a:r>
              <a:rPr lang="en-US" sz="2800" dirty="0"/>
              <a:t>March </a:t>
            </a:r>
            <a:r>
              <a:rPr lang="en-US" sz="2800" dirty="0" smtClean="0"/>
              <a:t>15, 2018</a:t>
            </a:r>
          </a:p>
          <a:p>
            <a:r>
              <a:rPr lang="en-US" sz="2800" dirty="0" smtClean="0"/>
              <a:t>April 19, 2018 (school vacation)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3358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6700"/>
            <a:ext cx="8229600" cy="4584700"/>
          </a:xfrm>
        </p:spPr>
        <p:txBody>
          <a:bodyPr/>
          <a:lstStyle/>
          <a:p>
            <a:r>
              <a:rPr lang="en-US" dirty="0" smtClean="0"/>
              <a:t>Meeting Recap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Next Steps</a:t>
            </a:r>
          </a:p>
          <a:p>
            <a:endParaRPr lang="en-US" dirty="0"/>
          </a:p>
          <a:p>
            <a:r>
              <a:rPr lang="en-US" dirty="0" smtClean="0"/>
              <a:t>Next Meeting – September 21, 2017</a:t>
            </a:r>
          </a:p>
          <a:p>
            <a:pPr lvl="1"/>
            <a:r>
              <a:rPr lang="en-US" sz="2400" dirty="0" smtClean="0"/>
              <a:t>9:00AM to 12:00PM</a:t>
            </a:r>
          </a:p>
          <a:p>
            <a:pPr lvl="1"/>
            <a:r>
              <a:rPr lang="en-US" sz="2400" dirty="0" smtClean="0"/>
              <a:t>@ 250 Washington Street (Boston, MA)</a:t>
            </a:r>
            <a:r>
              <a:rPr lang="en-US" sz="2400" dirty="0" smtClean="0">
                <a:solidFill>
                  <a:srgbClr val="0070C0"/>
                </a:solidFill>
              </a:rPr>
              <a:t>	</a:t>
            </a:r>
            <a:r>
              <a:rPr lang="en-US" sz="2400" dirty="0">
                <a:solidFill>
                  <a:srgbClr val="0070C0"/>
                </a:solidFill>
              </a:rPr>
              <a:t>	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92572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86150</TotalTime>
  <Words>445</Words>
  <Application>Microsoft Office PowerPoint</Application>
  <PresentationFormat>On-screen Show (4:3)</PresentationFormat>
  <Paragraphs>71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Custom Design</vt:lpstr>
      <vt:lpstr>PowerPoint Presentation</vt:lpstr>
      <vt:lpstr>PowerPoint Presentation</vt:lpstr>
      <vt:lpstr>Non-Opioid Pain Management</vt:lpstr>
      <vt:lpstr>Promulgation of Regulation and Formulary</vt:lpstr>
      <vt:lpstr>Formulary Guidance Background</vt:lpstr>
      <vt:lpstr>Meeting Schedule</vt:lpstr>
      <vt:lpstr>Meeting Summary</vt:lpstr>
    </vt:vector>
  </TitlesOfParts>
  <Company>Massachusetts Department of Public Health</Company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2001-01-17T15:22:57Z</dcterms:created>
  <dc:creator>Daniel Delaney</dc:creator>
  <lastModifiedBy>Lauren Nelson</lastModifiedBy>
  <lastPrinted>2017-08-07T23:41:51Z</lastPrinted>
  <dcterms:modified xsi:type="dcterms:W3CDTF">2017-08-07T23:41:58Z</dcterms:modified>
  <revision>2577</revision>
  <dc:title>PowerPoint Presentation</dc:title>
</coreProperties>
</file>